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Lst>
  <p:sldSz cy="5143500" cx="9144000"/>
  <p:notesSz cx="6858000" cy="9144000"/>
  <p:embeddedFontLst>
    <p:embeddedFont>
      <p:font typeface="Roboto"/>
      <p:regular r:id="rId128"/>
      <p:bold r:id="rId129"/>
      <p:italic r:id="rId130"/>
      <p:boldItalic r:id="rId131"/>
    </p:embeddedFont>
    <p:embeddedFont>
      <p:font typeface="Helvetica Neue"/>
      <p:regular r:id="rId132"/>
      <p:bold r:id="rId133"/>
      <p:italic r:id="rId134"/>
      <p:boldItalic r:id="rId135"/>
    </p:embeddedFont>
    <p:embeddedFont>
      <p:font typeface="Helvetica Neue Light"/>
      <p:regular r:id="rId136"/>
      <p:bold r:id="rId137"/>
      <p:italic r:id="rId138"/>
      <p:boldItalic r:id="rId1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40" roundtripDataSignature="AMtx7mgxONRJEvLFQJE5VThW/oG5mKH/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font" Target="fonts/Roboto-bold.fntdata"/><Relationship Id="rId128" Type="http://schemas.openxmlformats.org/officeDocument/2006/relationships/font" Target="fonts/Roboto-regular.fntdata"/><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0"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font" Target="fonts/HelveticaNeueLight-boldItalic.fntdata"/><Relationship Id="rId138" Type="http://schemas.openxmlformats.org/officeDocument/2006/relationships/font" Target="fonts/HelveticaNeueLight-italic.fntdata"/><Relationship Id="rId137" Type="http://schemas.openxmlformats.org/officeDocument/2006/relationships/font" Target="fonts/HelveticaNeueLight-bold.fntdata"/><Relationship Id="rId132" Type="http://schemas.openxmlformats.org/officeDocument/2006/relationships/font" Target="fonts/HelveticaNeue-regular.fntdata"/><Relationship Id="rId131" Type="http://schemas.openxmlformats.org/officeDocument/2006/relationships/font" Target="fonts/Roboto-boldItalic.fntdata"/><Relationship Id="rId130" Type="http://schemas.openxmlformats.org/officeDocument/2006/relationships/font" Target="fonts/Roboto-italic.fntdata"/><Relationship Id="rId136" Type="http://schemas.openxmlformats.org/officeDocument/2006/relationships/font" Target="fonts/HelveticaNeueLight-regular.fntdata"/><Relationship Id="rId135" Type="http://schemas.openxmlformats.org/officeDocument/2006/relationships/font" Target="fonts/HelveticaNeue-boldItalic.fntdata"/><Relationship Id="rId134" Type="http://schemas.openxmlformats.org/officeDocument/2006/relationships/font" Target="fonts/HelveticaNeue-italic.fntdata"/><Relationship Id="rId133" Type="http://schemas.openxmlformats.org/officeDocument/2006/relationships/font" Target="fonts/HelveticaNeue-bold.fntdata"/><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20e3f2ec1e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220e3f2ec1e_0_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21b6c6fbfce_1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3" name="Google Shape;793;g21b6c6fbfce_1_14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21b6c6fbfce_1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0" name="Google Shape;800;g21b6c6fbfce_1_15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21b6c6fbfce_1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7" name="Google Shape;807;g21b6c6fbfce_1_15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1" lang="en">
                <a:solidFill>
                  <a:schemeClr val="dk1"/>
                </a:solidFill>
              </a:rPr>
              <a:t>BLEU </a:t>
            </a:r>
            <a:r>
              <a:rPr lang="en">
                <a:solidFill>
                  <a:schemeClr val="dk1"/>
                </a:solidFill>
              </a:rPr>
              <a:t>(BiLingual Evaluation Understudy) is a metric for automatically evaluating machine-translated text. The BLEU score is </a:t>
            </a:r>
            <a:r>
              <a:rPr b="1" lang="en">
                <a:solidFill>
                  <a:schemeClr val="dk1"/>
                </a:solidFill>
              </a:rPr>
              <a:t>a number between zero and one that measures the similarity of the machine-translated text to a set of high quality reference translations</a:t>
            </a:r>
            <a:r>
              <a:rPr lang="en">
                <a:solidFill>
                  <a:schemeClr val="dk1"/>
                </a:solidFill>
              </a:rPr>
              <a:t>.</a:t>
            </a:r>
            <a:endParaRPr b="1" i="1"/>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21b6c6fbfce_1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4" name="Google Shape;814;g21b6c6fbfce_1_16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220e3f2ec1e_0_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1" name="Google Shape;821;g220e3f2ec1e_0_15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21b6c6fbfce_1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8" name="Google Shape;828;g21b6c6fbfce_1_17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21b6c6fbfce_1_1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5" name="Google Shape;835;g21b6c6fbfce_1_17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21b6c6fbfce_1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2" name="Google Shape;842;g21b6c6fbfce_1_18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21b6c6fbfce_1_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9" name="Google Shape;849;g21b6c6fbfce_1_19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solidFill>
                  <a:schemeClr val="dk1"/>
                </a:solidFill>
              </a:rPr>
              <a:t>BoolQ is a question answering dataset for yes/no questions containing 15942 examples. These questions are </a:t>
            </a:r>
            <a:r>
              <a:rPr i="1" lang="en">
                <a:solidFill>
                  <a:schemeClr val="dk1"/>
                </a:solidFill>
              </a:rPr>
              <a:t>naturally occurring</a:t>
            </a:r>
            <a:r>
              <a:rPr lang="en">
                <a:solidFill>
                  <a:schemeClr val="dk1"/>
                </a:solidFill>
              </a:rPr>
              <a:t> ---they are generated in unprompted and unconstrained settings.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 Choice Of Plausible Alternatives (COPA) evaluation provides researchers with a tool for assessing progress in open-domain commonsense causal reasoning.</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 Recognizing Textual Entailment (RTE) datasets come from a series of textual entailment challenges.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WiC: the Word-in-Context Dataset for Evaluating Context-Sensitive Meaning Representations. The task is to identify if the occurrences of </a:t>
            </a:r>
            <a:r>
              <a:rPr i="1" lang="en">
                <a:solidFill>
                  <a:schemeClr val="dk1"/>
                </a:solidFill>
              </a:rPr>
              <a:t>w</a:t>
            </a:r>
            <a:r>
              <a:rPr lang="en">
                <a:solidFill>
                  <a:schemeClr val="dk1"/>
                </a:solidFill>
              </a:rPr>
              <a:t> in the two contexts correspond to the same meaning or not.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i="1" lang="en">
                <a:solidFill>
                  <a:schemeClr val="dk1"/>
                </a:solidFill>
              </a:rPr>
              <a:t>bed</a:t>
            </a:r>
            <a:endParaRPr i="1">
              <a:solidFill>
                <a:schemeClr val="dk1"/>
              </a:solidFill>
            </a:endParaRPr>
          </a:p>
          <a:p>
            <a:pPr indent="-298450" lvl="1" marL="914400" rtl="0" algn="l">
              <a:spcBef>
                <a:spcPts val="0"/>
              </a:spcBef>
              <a:spcAft>
                <a:spcPts val="0"/>
              </a:spcAft>
              <a:buClr>
                <a:schemeClr val="dk1"/>
              </a:buClr>
              <a:buSzPts val="1100"/>
              <a:buChar char="○"/>
            </a:pPr>
            <a:r>
              <a:rPr i="1" lang="en"/>
              <a:t>There's a lot of trash on the </a:t>
            </a:r>
            <a:r>
              <a:rPr i="1" lang="en" u="sng"/>
              <a:t>bed</a:t>
            </a:r>
            <a:r>
              <a:rPr i="1" lang="en"/>
              <a:t> of the river</a:t>
            </a:r>
            <a:endParaRPr i="1"/>
          </a:p>
          <a:p>
            <a:pPr indent="-298450" lvl="1" marL="914400" rtl="0" algn="l">
              <a:spcBef>
                <a:spcPts val="0"/>
              </a:spcBef>
              <a:spcAft>
                <a:spcPts val="0"/>
              </a:spcAft>
              <a:buClr>
                <a:schemeClr val="dk1"/>
              </a:buClr>
              <a:buSzPts val="1100"/>
              <a:buChar char="○"/>
            </a:pPr>
            <a:r>
              <a:rPr i="1" lang="en"/>
              <a:t>I keep a glass of water next to my </a:t>
            </a:r>
            <a:r>
              <a:rPr i="1" lang="en" u="sng"/>
              <a:t>bed</a:t>
            </a:r>
            <a:r>
              <a:rPr i="1" lang="en"/>
              <a:t> when I sleep</a:t>
            </a:r>
            <a:endParaRPr i="1"/>
          </a:p>
          <a:p>
            <a:pPr indent="-298450" lvl="0" marL="457200" rtl="0" algn="l">
              <a:lnSpc>
                <a:spcPct val="100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21b6c6fbfce_1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6" name="Google Shape;856;g21b6c6fbfce_1_10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solidFill>
                  <a:schemeClr val="dk1"/>
                </a:solidFill>
              </a:rPr>
              <a:t>Gradient Clipping is </a:t>
            </a:r>
            <a:r>
              <a:rPr b="1" lang="en">
                <a:solidFill>
                  <a:schemeClr val="dk1"/>
                </a:solidFill>
              </a:rPr>
              <a:t>a method where the error derivative is changed or clipped to a threshold during backward propagation through the network, and using the clipped gradients to update the weights</a:t>
            </a:r>
            <a:r>
              <a:rPr lang="en">
                <a:solidFill>
                  <a:schemeClr val="dk1"/>
                </a:solidFill>
              </a:rPr>
              <a: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Gradient clipping is a technique to prevent exploding gradients in very deep networks, usually in recurrent neural networks.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Exploding gradients are a problem when large error gradients accumulate and result in very large updates to neural network model weights during training.</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1b641b2b2e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21b641b2b2e_0_3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21b6c6fbfce_1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3" name="Google Shape;863;g21b6c6fbfce_1_21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LM Grounding: </a:t>
            </a:r>
            <a:r>
              <a:rPr b="1" lang="en">
                <a:solidFill>
                  <a:schemeClr val="dk1"/>
                </a:solidFill>
              </a:rPr>
              <a:t>the ability to tie a word for which they have learned a representation, to its actual use in the world</a:t>
            </a:r>
            <a:r>
              <a:rPr lang="en">
                <a:solidFill>
                  <a:schemeClr val="dk1"/>
                </a:solidFill>
              </a:rPr>
              <a:t>.</a:t>
            </a:r>
            <a:endParaRPr b="1" i="1"/>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21b6c6fbfce_1_2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0" name="Google Shape;870;g21b6c6fbfce_1_22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21b6c6fbfce_1_2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8" name="Google Shape;878;g21b6c6fbfce_1_22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21b6c6fbfce_1_2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5" name="Google Shape;885;g21b6c6fbfce_1_23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21b6c6fbfce_1_2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3" name="Google Shape;893;g21b6c6fbfce_1_24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220e3f2ec1e_0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1" name="Google Shape;901;g220e3f2ec1e_0_16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220e3f2ec1e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0" name="Google Shape;910;g220e3f2ec1e_0_17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220e3f2ec1e_0_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8" name="Google Shape;918;g220e3f2ec1e_0_18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220e3f2ec1e_0_1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6" name="Google Shape;926;g220e3f2ec1e_0_19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220e3f2ec1e_0_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4" name="Google Shape;934;g220e3f2ec1e_0_19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20e3f2ec1e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20e3f2ec1e_0_3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220e3f2ec1e_0_2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2" name="Google Shape;942;g220e3f2ec1e_0_20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2225d414ff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1" name="Google Shape;951;g2225d414ff1_0_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2225d414ff1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8" name="Google Shape;958;g2225d414ff1_0_1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20e3f2ec1e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220e3f2ec1e_0_2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1b641b2b2e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21b641b2b2e_0_4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20e3f2ec1e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220e3f2ec1e_0_4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GSM8K: a dataset of 8.5K high quality linguistically diverse grade school math word problems.</a:t>
            </a:r>
            <a:endParaRPr b="1" i="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224e1bfc46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2224e1bfc46_0_2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225d414ff1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2225d414ff1_0_3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20e3f2ec1e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220e3f2ec1e_0_5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20e3f2ec1e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220e3f2ec1e_0_4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224e1bfc46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2224e1bfc46_0_3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1b641b2b2e_0_1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1b641b2b2e_0_13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1b641b2b2e_0_2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21b641b2b2e_0_21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1b641b2b2e_0_3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21b641b2b2e_0_36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1b641b2b2e_0_4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21b641b2b2e_0_44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224e1bfc46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2224e1bfc46_0_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224e1bfc46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2224e1bfc46_0_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1b641b2b2e_0_5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21b641b2b2e_0_52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CoLA: The Corpus of Linguistic Acceptability (CoLA) in its full form consists of 10657 sentences from 23 linguistics publications, expertly annotated for acceptability (grammaticality) by their original authors.</a:t>
            </a:r>
            <a:endParaRPr/>
          </a:p>
          <a:p>
            <a:pPr indent="-298450" lvl="0" marL="457200" rtl="0" algn="l">
              <a:lnSpc>
                <a:spcPct val="100000"/>
              </a:lnSpc>
              <a:spcBef>
                <a:spcPts val="0"/>
              </a:spcBef>
              <a:spcAft>
                <a:spcPts val="0"/>
              </a:spcAft>
              <a:buSzPts val="1100"/>
              <a:buChar char="-"/>
            </a:pPr>
            <a:r>
              <a:rPr lang="en"/>
              <a:t>QQP:  Quora Question Pairs (QQP) dataset consists of over 400,000 question pairs, and each question pair is annotated with a binary value indicating whether the two questions are paraphrase of each other.</a:t>
            </a:r>
            <a:endParaRPr/>
          </a:p>
          <a:p>
            <a:pPr indent="-298450" lvl="0" marL="457200" rtl="0" algn="l">
              <a:lnSpc>
                <a:spcPct val="100000"/>
              </a:lnSpc>
              <a:spcBef>
                <a:spcPts val="0"/>
              </a:spcBef>
              <a:spcAft>
                <a:spcPts val="0"/>
              </a:spcAft>
              <a:buSzPts val="1100"/>
              <a:buChar char="-"/>
            </a:pPr>
            <a:r>
              <a:rPr lang="en"/>
              <a:t>MNLI: The Multi-Genre Natural Language Inference (MultiNLI) corpus is a crowd-sourced collection of 433k sentence pairs annotated with textual entailment information.</a:t>
            </a:r>
            <a:endParaRPr/>
          </a:p>
          <a:p>
            <a:pPr indent="-298450" lvl="0" marL="457200" rtl="0" algn="l">
              <a:lnSpc>
                <a:spcPct val="100000"/>
              </a:lnSpc>
              <a:spcBef>
                <a:spcPts val="0"/>
              </a:spcBef>
              <a:spcAft>
                <a:spcPts val="0"/>
              </a:spcAft>
              <a:buSzPts val="1100"/>
              <a:buChar char="-"/>
            </a:pPr>
            <a:r>
              <a:rPr lang="en"/>
              <a:t>QNLI: The QNLI (Question-answering NLI) dataset is a Natural Language Inference dataset automatically derived from the Stanford Question Answering Dataset v1.1 (SQuAD).</a:t>
            </a:r>
            <a:endParaRPr/>
          </a:p>
          <a:p>
            <a:pPr indent="-298450" lvl="0" marL="457200" rtl="0" algn="l">
              <a:lnSpc>
                <a:spcPct val="100000"/>
              </a:lnSpc>
              <a:spcBef>
                <a:spcPts val="0"/>
              </a:spcBef>
              <a:spcAft>
                <a:spcPts val="0"/>
              </a:spcAft>
              <a:buSzPts val="1100"/>
              <a:buChar char="-"/>
            </a:pPr>
            <a:r>
              <a:rPr lang="en"/>
              <a:t>MRPC: Microsoft Research Paraphrase Corpus (MRPC) is a corpus consists of 5,801 sentence pairs collected from newswire articles. Each pair is labelled if it is a paraphrase or not by human annotators. </a:t>
            </a:r>
            <a:endParaRPr/>
          </a:p>
          <a:p>
            <a:pPr indent="-298450" lvl="0" marL="457200" rtl="0" algn="l">
              <a:lnSpc>
                <a:spcPct val="100000"/>
              </a:lnSpc>
              <a:spcBef>
                <a:spcPts val="0"/>
              </a:spcBef>
              <a:spcAft>
                <a:spcPts val="0"/>
              </a:spcAft>
              <a:buSzPts val="1100"/>
              <a:buChar char="-"/>
            </a:pPr>
            <a:r>
              <a:rPr lang="en"/>
              <a:t>RTE: The Recognizing Textual Entailment (RTE) datasets come from a series of textual entailment challenges. Data from RTE1, RTE2, RTE3 and RTE5 is combined. Examples are constructed based on news and Wikipedia text.</a:t>
            </a:r>
            <a:endParaRPr/>
          </a:p>
          <a:p>
            <a:pPr indent="-298450" lvl="0" marL="457200" rtl="0" algn="l">
              <a:lnSpc>
                <a:spcPct val="100000"/>
              </a:lnSpc>
              <a:spcBef>
                <a:spcPts val="0"/>
              </a:spcBef>
              <a:spcAft>
                <a:spcPts val="0"/>
              </a:spcAft>
              <a:buSzPts val="1100"/>
              <a:buChar char="-"/>
            </a:pPr>
            <a:r>
              <a:rPr lang="en"/>
              <a:t>SWAG: Given a partial description like "she opened the hood of the car," humans can reason about the situation and anticipate what might come next ("then, she examined the engine"). SWAG (Situations With Adversarial Generations) is a large-scale dataset for this task of grounded commonsense inference, unifying natural language inference and physically grounded reasoning. </a:t>
            </a:r>
            <a:r>
              <a:rPr lang="en" u="sng"/>
              <a:t>The dataset consists of 113k multiple choice questions about grounded situations.</a:t>
            </a:r>
            <a:endParaRPr u="sng"/>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1b641b2b2e_0_6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21b641b2b2e_0_60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SQuAD: Stanford Question Answering Dataset (SQuAD) is a reading comprehension dataset, consisting of questions posed by crowdworkers on a set of Wikipedia articles, where the answer to every question is a segment of text, or span, from the corresponding reading passage, or the question might be unanswerable.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20e3f2ec1e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220e3f2ec1e_0_6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1b641b2b2e_0_6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21b641b2b2e_0_60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QNLI: The QNLI (Question-answering NLI) dataset is a Natural Language Inference dataset automatically derived from the Stanford Question Answering Dataset v1.1 (SQuAD).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MRPC: Microsoft Research Paraphrase Corpus (MRPC) is a corpus consists of 5,801 sentence pairs collected from newswire articles. Each pair is labelled if it is a paraphrase or not by human annotators.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RTE: The Recognizing Textual Entailment (RTE) datasets come from a series of textual entailment challenges. Data from RTE1, RTE2, RTE3 and RTE5 is combined. Examples are constructed based on news and Wikipedia 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SWAG: Given a partial description like "she opened the hood of the car," humans can reason about the situation and anticipate what might come next ("then, she examined the engine"). SWAG (Situations With Adversarial Generations) is a large-scale dataset for this task of grounded commonsense inference, unifying natural language inference and physically grounded reasoning. </a:t>
            </a:r>
            <a:r>
              <a:rPr lang="en" u="sng">
                <a:solidFill>
                  <a:schemeClr val="dk1"/>
                </a:solidFill>
              </a:rPr>
              <a:t>The dataset consists of 113k multiple choice questions about grounded situations.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224e1bfc46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2224e1bfc46_0_1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1b641b2b2e_0_6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21b641b2b2e_0_61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1b641b2b2e_0_6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21b641b2b2e_0_62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 sz="1600"/>
              <a:t>In general, an </a:t>
            </a:r>
            <a:r>
              <a:rPr b="1" lang="en" sz="1600"/>
              <a:t>Ablation Study </a:t>
            </a:r>
            <a:r>
              <a:rPr lang="en" sz="1600"/>
              <a:t>is a set of experiments in which components of a machine learning system are removed/replaced in order to measure the impact of these components on the performance of the system.</a:t>
            </a:r>
            <a:endParaRPr b="1" i="1" sz="16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1b641b2b2e_0_6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21b641b2b2e_0_63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311150" lvl="0" marL="457200" rtl="0" algn="l">
              <a:lnSpc>
                <a:spcPct val="100000"/>
              </a:lnSpc>
              <a:spcBef>
                <a:spcPts val="0"/>
              </a:spcBef>
              <a:spcAft>
                <a:spcPts val="0"/>
              </a:spcAft>
              <a:buSzPts val="1300"/>
              <a:buChar char="-"/>
            </a:pPr>
            <a:r>
              <a:rPr lang="en" sz="1300">
                <a:solidFill>
                  <a:schemeClr val="dk1"/>
                </a:solidFill>
              </a:rPr>
              <a:t>SST 2: The Stanford Sentiment Treebank v2 dataset.</a:t>
            </a:r>
            <a:endParaRPr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225d414ff1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2225d414ff1_0_5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311150" lvl="0" marL="457200" rtl="0" algn="l">
              <a:lnSpc>
                <a:spcPct val="100000"/>
              </a:lnSpc>
              <a:spcBef>
                <a:spcPts val="0"/>
              </a:spcBef>
              <a:spcAft>
                <a:spcPts val="0"/>
              </a:spcAft>
              <a:buSzPts val="1300"/>
              <a:buChar char="-"/>
            </a:pPr>
            <a:r>
              <a:rPr lang="en" sz="1300">
                <a:solidFill>
                  <a:schemeClr val="dk1"/>
                </a:solidFill>
              </a:rPr>
              <a:t>SST 2: The Stanford Sentiment Treebank v2 dataset.</a:t>
            </a:r>
            <a:endParaRPr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1b641b2b2e_0_6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21b641b2b2e_0_63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1b641b2b2e_0_6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g21b641b2b2e_0_64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20e3f2ec1e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220e3f2ec1e_0_7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20e3f2ec1e_0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220e3f2ec1e_0_6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1b641b2b2e_0_6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g21b641b2b2e_0_66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20e3f2ec1e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220e3f2ec1e_0_9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1b641b2b2e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21b641b2b2e_0_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20e3f2ec1e_0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220e3f2ec1e_0_8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20e3f2ec1e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g220e3f2ec1e_0_7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224e1bfc46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2224e1bfc46_0_5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800">
                <a:solidFill>
                  <a:srgbClr val="525860"/>
                </a:solidFill>
                <a:latin typeface="Helvetica Neue"/>
                <a:ea typeface="Helvetica Neue"/>
                <a:cs typeface="Helvetica Neue"/>
                <a:sym typeface="Helvetica Neue"/>
              </a:rPr>
              <a:t>220M, 770M, 3B</a:t>
            </a:r>
            <a:endParaRPr b="1" i="1"/>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1b641b2b2e_0_6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21b641b2b2e_0_66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1b641b2b2e_0_6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g21b641b2b2e_0_67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20e3f2ec1e_0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g220e3f2ec1e_0_9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1b641b2b2e_0_6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21b641b2b2e_0_68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1b641b2b2e_0_6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g21b641b2b2e_0_69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400">
                <a:solidFill>
                  <a:schemeClr val="dk1"/>
                </a:solidFill>
              </a:rPr>
              <a:t>GLUE: General Language Understanding Evaluation</a:t>
            </a:r>
            <a:endParaRPr sz="1400">
              <a:solidFill>
                <a:schemeClr val="dk1"/>
              </a:solidFill>
            </a:endParaRPr>
          </a:p>
          <a:p>
            <a:pPr indent="0" lvl="0" marL="45720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CoLA: The Corpus of Linguistic Acceptability (CoLA) in its full form consists of 10657 sentences from 23 linguistics publications, expertly annotated for acceptability (grammaticality) by their original authors.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QQP:  Quora Question Pairs (QQP) dataset consists of over 400,000 question pairs, and each question pair is annotated with a binary value indicating whether the two questions are paraphrase of each other.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MNLI: The Multi-Genre Natural Language Inference (MultiNLI) corpus is a crowd-sourced collection of 433k sentence pairs annotated with textual entailment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QNLI: The QNLI (Question-answering NLI) dataset is a Natural Language Inference dataset automatically derived from the Stanford Question Answering Dataset v1.1 (SQuAD).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MRPC: Microsoft Research Paraphrase Corpus (MRPC) is a corpus consists of 5,801 sentence pairs collected from newswire articles. Each pair is labelled if it is a paraphrase or not by human annotators.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RTE: The Recognizing Textual Entailment (RTE) datasets come from a series of textual entailment challenges. Data from RTE1, RTE2, RTE3 and RTE5 is combined. Examples are constructed based on news and Wikipedia 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SWAG: Given a partial description like "she opened the hood of the car," humans can reason about the situation and anticipate what might come next ("then, she examined the engine"). SWAG (Situations With Adversarial Generations) is a large-scale dataset for this task of grounded commonsense inference, unifying natural language inference and physically grounded reasoning. </a:t>
            </a:r>
            <a:r>
              <a:rPr lang="en" u="sng">
                <a:solidFill>
                  <a:schemeClr val="dk1"/>
                </a:solidFill>
              </a:rPr>
              <a:t>The dataset consists of 113k multiple choice questions about grounded situations.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20e3f2ec1e_0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g220e3f2ec1e_0_10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CoLA: The Corpus of Linguistic Acceptability (CoLA) in its full form consists of 10657 sentences from 23 linguistics publications, expertly annotated for acceptability (grammaticality) by their original authors.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QQP:  Quora Question Pairs (QQP) dataset consists of over 400,000 question pairs, and each question pair is annotated with a binary value indicating whether the two questions are paraphrase of each other.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MNLI: The Multi-Genre Natural Language Inference (MultiNLI) corpus is a crowd-sourced collection of 433k sentence pairs annotated with textual entailment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QNLI: The QNLI (Question-answering NLI) dataset is a Natural Language Inference dataset automatically derived from the Stanford Question Answering Dataset v1.1 (SQuAD).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MRPC: Microsoft Research Paraphrase Corpus (MRPC) is a corpus consists of 5,801 sentence pairs collected from newswire articles. Each pair is labelled if it is a paraphrase or not by human annotators.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RTE: The Recognizing Textual Entailment (RTE) datasets come from a series of textual entailment challenges. Data from RTE1, RTE2, RTE3 and RTE5 is combined. Examples are constructed based on news and Wikipedia 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SWAG: Given a partial description like "she opened the hood of the car," humans can reason about the situation and anticipate what might come next ("then, she examined the engine"). SWAG (Situations With Adversarial Generations) is a large-scale dataset for this task of grounded commonsense inference, unifying natural language inference and physically grounded reasoning. </a:t>
            </a:r>
            <a:r>
              <a:rPr lang="en" u="sng">
                <a:solidFill>
                  <a:schemeClr val="dk1"/>
                </a:solidFill>
              </a:rPr>
              <a:t>The dataset consists of 113k multiple choice questions about grounded situations.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1b641b2b2e_0_7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g21b641b2b2e_0_70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225d414ff1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2225d414ff1_0_2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20e3f2ec1e_0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220e3f2ec1e_0_10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1b641b2b2e_0_7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g21b641b2b2e_0_71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1b641b2b2e_0_7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g21b641b2b2e_0_71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1b641b2b2e_0_7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g21b641b2b2e_0_73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20e3f2ec1e_0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g220e3f2ec1e_0_11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20e3f2ec1e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g220e3f2ec1e_0_12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1b641b2b2e_0_7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21b641b2b2e_0_73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1b641b2b2e_0_7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g21b641b2b2e_0_74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1b641b2b2e_0_7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g21b641b2b2e_0_76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1b641b2b2e_0_7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g21b641b2b2e_0_77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1b641b2b2e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21b641b2b2e_0_2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1b6c6fbfc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g21b6c6fbfce_0_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1b6c6fbfce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g21b6c6fbfce_0_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1b6c6fbfce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g21b6c6fbfce_0_2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20e3f2ec1e_0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g220e3f2ec1e_0_12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224e1bfc46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g2224e1bfc46_0_5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225d414ff1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g2225d414ff1_0_5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1c9aed739b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g21c9aed739b_0_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1b6c6fbfce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g21b6c6fbfce_0_3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1b6c6fbfce_1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g21b6c6fbfce_1_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For example, tweaking architectural details has minimal impact on LM performance if the total number of parameters is fixed. However, the LM’s test loss follows a power law with respect to model size, data size, and the amount of training compute across several orders of magnitude</a:t>
            </a:r>
            <a:endParaRPr/>
          </a:p>
          <a:p>
            <a:pPr indent="-298450" lvl="0" marL="457200" rtl="0" algn="l">
              <a:lnSpc>
                <a:spcPct val="100000"/>
              </a:lnSpc>
              <a:spcBef>
                <a:spcPts val="0"/>
              </a:spcBef>
              <a:spcAft>
                <a:spcPts val="0"/>
              </a:spcAft>
              <a:buSzPts val="1100"/>
              <a:buChar char="-"/>
            </a:pPr>
            <a:r>
              <a:rPr b="1" lang="en" u="sng"/>
              <a:t>Dataset size</a:t>
            </a:r>
            <a:r>
              <a:rPr lang="en"/>
              <a:t>: Again, this analysis shows us that test loss decreases according to a power law with respect to the size of the dataset</a:t>
            </a:r>
            <a:endParaRPr/>
          </a:p>
          <a:p>
            <a:pPr indent="-298450" lvl="0" marL="457200" rtl="0" algn="l">
              <a:lnSpc>
                <a:spcPct val="100000"/>
              </a:lnSpc>
              <a:spcBef>
                <a:spcPts val="0"/>
              </a:spcBef>
              <a:spcAft>
                <a:spcPts val="0"/>
              </a:spcAft>
              <a:buSzPts val="1100"/>
              <a:buChar char="-"/>
            </a:pPr>
            <a:r>
              <a:rPr b="1" lang="en" u="sng"/>
              <a:t>Compute size</a:t>
            </a:r>
            <a:r>
              <a:rPr lang="en"/>
              <a:t>: The best LM loss decreases according to a power law with respect to the amount of training compute. C = 6NBS for batch size B and number of training iterations S.</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224e1bfc46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g2224e1bfc46_0_6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1b641b2b2e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21b641b2b2e_0_2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20e3f2ec1e_0_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g220e3f2ec1e_0_13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224e1bfc46_0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 name="Google Shape;572;g2224e1bfc46_0_8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224e1bfc46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g2224e1bfc46_0_9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224e1bfc46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g2224e1bfc46_0_10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224e1bfc46_0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7" name="Google Shape;597;g2224e1bfc46_0_12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2224e1bfc46_0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g2224e1bfc46_0_12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2224e1bfc46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g2224e1bfc46_0_7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1b6c6fbfce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g21b6c6fbfce_1_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21b6c6fbfce_1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 name="Google Shape;634;g21b6c6fbfce_1_5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21b6c6fbfce_1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g21b6c6fbfce_1_1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20e3f2ec1e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220e3f2ec1e_0_1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1b6c6fbfce_1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 name="Google Shape;648;g21b6c6fbfce_1_2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224e1bfc46_0_1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5" name="Google Shape;655;g2224e1bfc46_0_14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2224e1bfc46_0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g2224e1bfc46_0_15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2224e1bfc46_0_1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9" name="Google Shape;669;g2224e1bfc46_0_15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2224e1bfc46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6" name="Google Shape;676;g2224e1bfc46_0_14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21b6c6fbfce_1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3" name="Google Shape;683;g21b6c6fbfce_1_2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21b6c6fbfce_1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g21b6c6fbfce_1_3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21b6c6fbfce_1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7" name="Google Shape;697;g21b6c6fbfce_1_4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2224e1bfc46_0_1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4" name="Google Shape;704;g2224e1bfc46_0_16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1b6c6fbfce_1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0" name="Google Shape;710;g21b6c6fbfce_1_6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20e3f2ec1e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220e3f2ec1e_0_1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1b6c6fbfce_1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7" name="Google Shape;717;g21b6c6fbfce_1_6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21b6c6fbfce_1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4" name="Google Shape;724;g21b6c6fbfce_1_7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1b6c6fbfce_1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1" name="Google Shape;731;g21b6c6fbfce_1_8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20e3f2ec1e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8" name="Google Shape;738;g220e3f2ec1e_0_14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21b6c6fbfce_1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9" name="Google Shape;749;g21b6c6fbfce_1_9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21b6c6fbfce_1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7" name="Google Shape;757;g21b6c6fbfce_1_11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solidFill>
                  <a:schemeClr val="dk1"/>
                </a:solidFill>
              </a:rPr>
              <a:t>An alternative to the Turing test, the Winograd Schema Challenge </a:t>
            </a:r>
            <a:r>
              <a:rPr b="1" lang="en">
                <a:solidFill>
                  <a:schemeClr val="dk1"/>
                </a:solidFill>
              </a:rPr>
              <a:t>aims to determine how well an AI system handles commonsense reasoning</a:t>
            </a:r>
            <a:r>
              <a:rPr lang="en">
                <a:solidFill>
                  <a:schemeClr val="dk1"/>
                </a:solidFill>
              </a:rPr>
              <a:t>.</a:t>
            </a:r>
            <a:endParaRPr>
              <a:solidFill>
                <a:schemeClr val="dk1"/>
              </a:solidFill>
            </a:endParaRPr>
          </a:p>
          <a:p>
            <a:pPr indent="0" lvl="0" marL="457200" rtl="0" algn="l">
              <a:lnSpc>
                <a:spcPct val="100000"/>
              </a:lnSpc>
              <a:spcBef>
                <a:spcPts val="0"/>
              </a:spcBef>
              <a:spcAft>
                <a:spcPts val="0"/>
              </a:spcAft>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 Winograd schema is a pair of sentences that differ in only one or two words and that contain an ambiguity that is resolved in opposite ways in the two sentences and requires the use of world knowledge and reasoning for its resolution. The schema takes its name from a well-known example by Terry Winograd (1972)</a:t>
            </a:r>
            <a:endParaRPr>
              <a:solidFill>
                <a:schemeClr val="dk1"/>
              </a:solidFill>
            </a:endParaRPr>
          </a:p>
          <a:p>
            <a:pPr indent="0" lvl="0" marL="457200" rtl="0" algn="l">
              <a:lnSpc>
                <a:spcPct val="100000"/>
              </a:lnSpc>
              <a:spcBef>
                <a:spcPts val="0"/>
              </a:spcBef>
              <a:spcAft>
                <a:spcPts val="0"/>
              </a:spcAft>
              <a:buNone/>
            </a:pPr>
            <a:r>
              <a:t/>
            </a:r>
            <a:endParaRPr>
              <a:solidFill>
                <a:schemeClr val="dk1"/>
              </a:solidFill>
            </a:endParaRPr>
          </a:p>
          <a:p>
            <a:pPr indent="0" lvl="0" marL="457200" rtl="0" algn="l">
              <a:lnSpc>
                <a:spcPct val="100000"/>
              </a:lnSpc>
              <a:spcBef>
                <a:spcPts val="0"/>
              </a:spcBef>
              <a:spcAft>
                <a:spcPts val="0"/>
              </a:spcAft>
              <a:buNone/>
            </a:pPr>
            <a:r>
              <a:rPr lang="en">
                <a:solidFill>
                  <a:schemeClr val="dk1"/>
                </a:solidFill>
              </a:rPr>
              <a:t>The city councilmen refused the demonstrators a permit because they [feared/advocated] violence.</a:t>
            </a:r>
            <a:endParaRPr>
              <a:solidFill>
                <a:schemeClr val="dk1"/>
              </a:solidFill>
            </a:endParaRPr>
          </a:p>
          <a:p>
            <a:pPr indent="0" lvl="0" marL="457200" rtl="0" algn="l">
              <a:lnSpc>
                <a:spcPct val="100000"/>
              </a:lnSpc>
              <a:spcBef>
                <a:spcPts val="0"/>
              </a:spcBef>
              <a:spcAft>
                <a:spcPts val="0"/>
              </a:spcAft>
              <a:buNone/>
            </a:pPr>
            <a:r>
              <a:t/>
            </a:r>
            <a:endParaRPr>
              <a:solidFill>
                <a:schemeClr val="dk1"/>
              </a:solidFill>
            </a:endParaRPr>
          </a:p>
          <a:p>
            <a:pPr indent="0" lvl="0" marL="457200" rtl="0" algn="l">
              <a:lnSpc>
                <a:spcPct val="100000"/>
              </a:lnSpc>
              <a:spcBef>
                <a:spcPts val="0"/>
              </a:spcBef>
              <a:spcAft>
                <a:spcPts val="0"/>
              </a:spcAft>
              <a:buNone/>
            </a:pPr>
            <a:r>
              <a:rPr lang="en">
                <a:solidFill>
                  <a:schemeClr val="dk1"/>
                </a:solidFill>
              </a:rPr>
              <a:t>If the word is ``feared'', then ``they'' presumably refers to the city council; if it is ``advocated'' then ``they'' presumably refers to the demonstrators.</a:t>
            </a:r>
            <a:endParaRPr>
              <a:solidFill>
                <a:schemeClr val="dk1"/>
              </a:solidFill>
            </a:endParaRPr>
          </a:p>
          <a:p>
            <a:pPr indent="0" lvl="0" marL="457200" rtl="0" algn="l">
              <a:lnSpc>
                <a:spcPct val="100000"/>
              </a:lnSpc>
              <a:spcBef>
                <a:spcPts val="0"/>
              </a:spcBef>
              <a:spcAft>
                <a:spcPts val="0"/>
              </a:spcAft>
              <a:buNone/>
            </a:pPr>
            <a:r>
              <a:t/>
            </a:r>
            <a:endParaRPr>
              <a:solidFill>
                <a:schemeClr val="dk1"/>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21b6c6fbfce_1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4" name="Google Shape;764;g21b6c6fbfce_1_9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solidFill>
                  <a:schemeClr val="dk1"/>
                </a:solidFill>
              </a:rPr>
              <a:t>In information theory, perplexity is </a:t>
            </a:r>
            <a:r>
              <a:rPr b="1" lang="en">
                <a:solidFill>
                  <a:schemeClr val="dk1"/>
                </a:solidFill>
              </a:rPr>
              <a:t>a measurement of how well a probability distribution or probability model predicts a sample</a:t>
            </a:r>
            <a:r>
              <a:rPr lang="en">
                <a:solidFill>
                  <a:schemeClr val="dk1"/>
                </a:solidFill>
              </a:rPr>
              <a:t>. It may be used to compare probability models. A low perplexity indicates the probability distribution is good at predicting the sample.</a:t>
            </a:r>
            <a:endParaRPr b="1" i="1"/>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21b6c6fbfce_1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1" name="Google Shape;771;g21b6c6fbfce_1_12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21b6c6fbfce_1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8" name="Google Shape;778;g21b6c6fbfce_1_13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21b6c6fbfce_1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5" name="Google Shape;785;g21b6c6fbfce_1_13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5"/>
          <p:cNvSpPr txBox="1"/>
          <p:nvPr>
            <p:ph type="ctrTitle"/>
          </p:nvPr>
        </p:nvSpPr>
        <p:spPr>
          <a:xfrm>
            <a:off x="1143000" y="842181"/>
            <a:ext cx="6858000" cy="1790700"/>
          </a:xfrm>
          <a:prstGeom prst="rect">
            <a:avLst/>
          </a:prstGeom>
          <a:noFill/>
          <a:ln>
            <a:noFill/>
          </a:ln>
        </p:spPr>
        <p:txBody>
          <a:bodyPr anchorCtr="0" anchor="b" bIns="58925" lIns="58925" spcFirstLastPara="1" rIns="58925" wrap="square" tIns="58925">
            <a:noAutofit/>
          </a:bodyPr>
          <a:lstStyle>
            <a:lvl1pPr lvl="0" marR="0" algn="ctr">
              <a:lnSpc>
                <a:spcPct val="100000"/>
              </a:lnSpc>
              <a:spcBef>
                <a:spcPts val="0"/>
              </a:spcBef>
              <a:spcAft>
                <a:spcPts val="0"/>
              </a:spcAft>
              <a:buSzPts val="900"/>
              <a:buNone/>
              <a:defRPr b="0" i="0" sz="39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17" name="Google Shape;17;p35"/>
          <p:cNvSpPr txBox="1"/>
          <p:nvPr>
            <p:ph idx="1" type="subTitle"/>
          </p:nvPr>
        </p:nvSpPr>
        <p:spPr>
          <a:xfrm>
            <a:off x="1143000" y="2701510"/>
            <a:ext cx="6858000" cy="1241700"/>
          </a:xfrm>
          <a:prstGeom prst="rect">
            <a:avLst/>
          </a:prstGeom>
          <a:noFill/>
          <a:ln>
            <a:noFill/>
          </a:ln>
        </p:spPr>
        <p:txBody>
          <a:bodyPr anchorCtr="0" anchor="t" bIns="58925" lIns="58925" spcFirstLastPara="1" rIns="58925" wrap="square" tIns="58925">
            <a:noAutofit/>
          </a:bodyPr>
          <a:lstStyle>
            <a:lvl1pPr lvl="0" marR="0" algn="ctr">
              <a:lnSpc>
                <a:spcPct val="100000"/>
              </a:lnSpc>
              <a:spcBef>
                <a:spcPts val="2300"/>
              </a:spcBef>
              <a:spcAft>
                <a:spcPts val="0"/>
              </a:spcAft>
              <a:buClr>
                <a:srgbClr val="525860"/>
              </a:buClr>
              <a:buSzPts val="1200"/>
              <a:buFont typeface="Roboto"/>
              <a:buNone/>
              <a:defRPr b="0" i="0" sz="1500" u="none" cap="none" strike="noStrike">
                <a:solidFill>
                  <a:srgbClr val="525860"/>
                </a:solidFill>
                <a:latin typeface="Roboto"/>
                <a:ea typeface="Roboto"/>
                <a:cs typeface="Roboto"/>
                <a:sym typeface="Roboto"/>
              </a:defRPr>
            </a:lvl1pPr>
            <a:lvl2pPr lvl="1" marR="0" algn="ctr">
              <a:lnSpc>
                <a:spcPct val="100000"/>
              </a:lnSpc>
              <a:spcBef>
                <a:spcPts val="2300"/>
              </a:spcBef>
              <a:spcAft>
                <a:spcPts val="0"/>
              </a:spcAft>
              <a:buClr>
                <a:srgbClr val="525860"/>
              </a:buClr>
              <a:buSzPts val="1000"/>
              <a:buFont typeface="Roboto"/>
              <a:buNone/>
              <a:defRPr b="0" i="0" sz="1300" u="none" cap="none" strike="noStrike">
                <a:solidFill>
                  <a:srgbClr val="525860"/>
                </a:solidFill>
                <a:latin typeface="Roboto"/>
                <a:ea typeface="Roboto"/>
                <a:cs typeface="Roboto"/>
                <a:sym typeface="Roboto"/>
              </a:defRPr>
            </a:lvl2pPr>
            <a:lvl3pPr lvl="2" marR="0" algn="ctr">
              <a:lnSpc>
                <a:spcPct val="100000"/>
              </a:lnSpc>
              <a:spcBef>
                <a:spcPts val="2300"/>
              </a:spcBef>
              <a:spcAft>
                <a:spcPts val="0"/>
              </a:spcAft>
              <a:buClr>
                <a:srgbClr val="525860"/>
              </a:buClr>
              <a:buSzPts val="900"/>
              <a:buFont typeface="Roboto"/>
              <a:buNone/>
              <a:defRPr b="0" i="0" sz="1200" u="none" cap="none" strike="noStrike">
                <a:solidFill>
                  <a:srgbClr val="525860"/>
                </a:solidFill>
                <a:latin typeface="Roboto"/>
                <a:ea typeface="Roboto"/>
                <a:cs typeface="Roboto"/>
                <a:sym typeface="Roboto"/>
              </a:defRPr>
            </a:lvl3pPr>
            <a:lvl4pPr lvl="3" marR="0" algn="ctr">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4pPr>
            <a:lvl5pPr lvl="4" marR="0" algn="ctr">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5pPr>
            <a:lvl6pPr lvl="5" marR="0" algn="ctr">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6pPr>
            <a:lvl7pPr lvl="6" marR="0" algn="ctr">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7pPr>
            <a:lvl8pPr lvl="7" marR="0" algn="ctr">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8pPr>
            <a:lvl9pPr lvl="8" marR="0" algn="ctr">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9pPr>
          </a:lstStyle>
          <a:p/>
        </p:txBody>
      </p:sp>
      <p:sp>
        <p:nvSpPr>
          <p:cNvPr id="18" name="Google Shape;18;p35"/>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44"/>
          <p:cNvSpPr txBox="1"/>
          <p:nvPr>
            <p:ph type="title"/>
          </p:nvPr>
        </p:nvSpPr>
        <p:spPr>
          <a:xfrm>
            <a:off x="629543" y="343235"/>
            <a:ext cx="2949000" cy="1199700"/>
          </a:xfrm>
          <a:prstGeom prst="rect">
            <a:avLst/>
          </a:prstGeom>
          <a:noFill/>
          <a:ln>
            <a:noFill/>
          </a:ln>
        </p:spPr>
        <p:txBody>
          <a:bodyPr anchorCtr="0" anchor="b" bIns="58925" lIns="58925" spcFirstLastPara="1" rIns="58925" wrap="square" tIns="58925">
            <a:noAutofit/>
          </a:bodyPr>
          <a:lstStyle>
            <a:lvl1pPr lvl="0" marR="0" algn="l">
              <a:lnSpc>
                <a:spcPct val="100000"/>
              </a:lnSpc>
              <a:spcBef>
                <a:spcPts val="0"/>
              </a:spcBef>
              <a:spcAft>
                <a:spcPts val="0"/>
              </a:spcAft>
              <a:buSzPts val="900"/>
              <a:buNone/>
              <a:defRPr b="0" i="0" sz="21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61" name="Google Shape;61;p44"/>
          <p:cNvSpPr txBox="1"/>
          <p:nvPr>
            <p:ph idx="1" type="body"/>
          </p:nvPr>
        </p:nvSpPr>
        <p:spPr>
          <a:xfrm>
            <a:off x="3887763" y="740885"/>
            <a:ext cx="4629000" cy="3654900"/>
          </a:xfrm>
          <a:prstGeom prst="rect">
            <a:avLst/>
          </a:prstGeom>
          <a:noFill/>
          <a:ln>
            <a:noFill/>
          </a:ln>
        </p:spPr>
        <p:txBody>
          <a:bodyPr anchorCtr="0" anchor="t" bIns="58925" lIns="58925" spcFirstLastPara="1" rIns="58925" wrap="square" tIns="58925">
            <a:noAutofit/>
          </a:bodyPr>
          <a:lstStyle>
            <a:lvl1pPr indent="-323850" lvl="0" marL="457200" marR="0" algn="l">
              <a:lnSpc>
                <a:spcPct val="100000"/>
              </a:lnSpc>
              <a:spcBef>
                <a:spcPts val="2300"/>
              </a:spcBef>
              <a:spcAft>
                <a:spcPts val="0"/>
              </a:spcAft>
              <a:buClr>
                <a:srgbClr val="525860"/>
              </a:buClr>
              <a:buSzPts val="1500"/>
              <a:buFont typeface="Roboto"/>
              <a:buChar char="•"/>
              <a:defRPr b="0" i="0" sz="2100" u="none" cap="none" strike="noStrike">
                <a:solidFill>
                  <a:srgbClr val="525860"/>
                </a:solidFill>
                <a:latin typeface="Roboto"/>
                <a:ea typeface="Roboto"/>
                <a:cs typeface="Roboto"/>
                <a:sym typeface="Roboto"/>
              </a:defRPr>
            </a:lvl1pPr>
            <a:lvl2pPr indent="-317500" lvl="1" marL="914400" marR="0" algn="l">
              <a:lnSpc>
                <a:spcPct val="100000"/>
              </a:lnSpc>
              <a:spcBef>
                <a:spcPts val="2300"/>
              </a:spcBef>
              <a:spcAft>
                <a:spcPts val="0"/>
              </a:spcAft>
              <a:buClr>
                <a:srgbClr val="525860"/>
              </a:buClr>
              <a:buSzPts val="1400"/>
              <a:buFont typeface="Roboto"/>
              <a:buChar char="•"/>
              <a:defRPr b="0" i="0" sz="1800" u="none" cap="none" strike="noStrike">
                <a:solidFill>
                  <a:srgbClr val="525860"/>
                </a:solidFill>
                <a:latin typeface="Roboto"/>
                <a:ea typeface="Roboto"/>
                <a:cs typeface="Roboto"/>
                <a:sym typeface="Roboto"/>
              </a:defRPr>
            </a:lvl2pPr>
            <a:lvl3pPr indent="-304800" lvl="2" marL="1371600" marR="0" algn="l">
              <a:lnSpc>
                <a:spcPct val="100000"/>
              </a:lnSpc>
              <a:spcBef>
                <a:spcPts val="2300"/>
              </a:spcBef>
              <a:spcAft>
                <a:spcPts val="0"/>
              </a:spcAft>
              <a:buClr>
                <a:srgbClr val="525860"/>
              </a:buClr>
              <a:buSzPts val="1200"/>
              <a:buFont typeface="Roboto"/>
              <a:buChar char="•"/>
              <a:defRPr b="0" i="0" sz="1500" u="none" cap="none" strike="noStrike">
                <a:solidFill>
                  <a:srgbClr val="525860"/>
                </a:solidFill>
                <a:latin typeface="Roboto"/>
                <a:ea typeface="Roboto"/>
                <a:cs typeface="Roboto"/>
                <a:sym typeface="Roboto"/>
              </a:defRPr>
            </a:lvl3pPr>
            <a:lvl4pPr indent="-292100" lvl="3" marL="1828800" marR="0" algn="l">
              <a:lnSpc>
                <a:spcPct val="100000"/>
              </a:lnSpc>
              <a:spcBef>
                <a:spcPts val="2300"/>
              </a:spcBef>
              <a:spcAft>
                <a:spcPts val="0"/>
              </a:spcAft>
              <a:buClr>
                <a:srgbClr val="525860"/>
              </a:buClr>
              <a:buSzPts val="1000"/>
              <a:buFont typeface="Roboto"/>
              <a:buChar char="•"/>
              <a:defRPr b="0" i="0" sz="1300" u="none" cap="none" strike="noStrike">
                <a:solidFill>
                  <a:srgbClr val="525860"/>
                </a:solidFill>
                <a:latin typeface="Roboto"/>
                <a:ea typeface="Roboto"/>
                <a:cs typeface="Roboto"/>
                <a:sym typeface="Roboto"/>
              </a:defRPr>
            </a:lvl4pPr>
            <a:lvl5pPr indent="-292100" lvl="4" marL="2286000" marR="0" algn="l">
              <a:lnSpc>
                <a:spcPct val="100000"/>
              </a:lnSpc>
              <a:spcBef>
                <a:spcPts val="2300"/>
              </a:spcBef>
              <a:spcAft>
                <a:spcPts val="0"/>
              </a:spcAft>
              <a:buClr>
                <a:srgbClr val="525860"/>
              </a:buClr>
              <a:buSzPts val="1000"/>
              <a:buFont typeface="Roboto"/>
              <a:buChar char="•"/>
              <a:defRPr b="0" i="0" sz="1300" u="none" cap="none" strike="noStrike">
                <a:solidFill>
                  <a:srgbClr val="525860"/>
                </a:solidFill>
                <a:latin typeface="Roboto"/>
                <a:ea typeface="Roboto"/>
                <a:cs typeface="Roboto"/>
                <a:sym typeface="Roboto"/>
              </a:defRPr>
            </a:lvl5pPr>
            <a:lvl6pPr indent="-311150" lvl="5" marL="2743200" marR="0" algn="l">
              <a:lnSpc>
                <a:spcPct val="90000"/>
              </a:lnSpc>
              <a:spcBef>
                <a:spcPts val="300"/>
              </a:spcBef>
              <a:spcAft>
                <a:spcPts val="0"/>
              </a:spcAft>
              <a:buClr>
                <a:schemeClr val="lt1"/>
              </a:buClr>
              <a:buSzPts val="1300"/>
              <a:buFont typeface="Arial"/>
              <a:buChar char="•"/>
              <a:defRPr b="0" i="0" sz="1300" u="none" cap="none" strike="noStrike">
                <a:solidFill>
                  <a:schemeClr val="lt1"/>
                </a:solidFill>
                <a:latin typeface="Roboto"/>
                <a:ea typeface="Roboto"/>
                <a:cs typeface="Roboto"/>
                <a:sym typeface="Roboto"/>
              </a:defRPr>
            </a:lvl6pPr>
            <a:lvl7pPr indent="-311150" lvl="6" marL="3200400" marR="0" algn="l">
              <a:lnSpc>
                <a:spcPct val="90000"/>
              </a:lnSpc>
              <a:spcBef>
                <a:spcPts val="300"/>
              </a:spcBef>
              <a:spcAft>
                <a:spcPts val="0"/>
              </a:spcAft>
              <a:buClr>
                <a:schemeClr val="lt1"/>
              </a:buClr>
              <a:buSzPts val="1300"/>
              <a:buFont typeface="Arial"/>
              <a:buChar char="•"/>
              <a:defRPr b="0" i="0" sz="1300" u="none" cap="none" strike="noStrike">
                <a:solidFill>
                  <a:schemeClr val="lt1"/>
                </a:solidFill>
                <a:latin typeface="Roboto"/>
                <a:ea typeface="Roboto"/>
                <a:cs typeface="Roboto"/>
                <a:sym typeface="Roboto"/>
              </a:defRPr>
            </a:lvl7pPr>
            <a:lvl8pPr indent="-311150" lvl="7" marL="3657600" marR="0" algn="l">
              <a:lnSpc>
                <a:spcPct val="90000"/>
              </a:lnSpc>
              <a:spcBef>
                <a:spcPts val="300"/>
              </a:spcBef>
              <a:spcAft>
                <a:spcPts val="0"/>
              </a:spcAft>
              <a:buClr>
                <a:schemeClr val="lt1"/>
              </a:buClr>
              <a:buSzPts val="1300"/>
              <a:buFont typeface="Arial"/>
              <a:buChar char="•"/>
              <a:defRPr b="0" i="0" sz="1300" u="none" cap="none" strike="noStrike">
                <a:solidFill>
                  <a:schemeClr val="lt1"/>
                </a:solidFill>
                <a:latin typeface="Roboto"/>
                <a:ea typeface="Roboto"/>
                <a:cs typeface="Roboto"/>
                <a:sym typeface="Roboto"/>
              </a:defRPr>
            </a:lvl8pPr>
            <a:lvl9pPr indent="-311150" lvl="8" marL="4114800" marR="0" algn="l">
              <a:lnSpc>
                <a:spcPct val="90000"/>
              </a:lnSpc>
              <a:spcBef>
                <a:spcPts val="300"/>
              </a:spcBef>
              <a:spcAft>
                <a:spcPts val="0"/>
              </a:spcAft>
              <a:buClr>
                <a:schemeClr val="lt1"/>
              </a:buClr>
              <a:buSzPts val="1300"/>
              <a:buFont typeface="Arial"/>
              <a:buChar char="•"/>
              <a:defRPr b="0" i="0" sz="1300" u="none" cap="none" strike="noStrike">
                <a:solidFill>
                  <a:schemeClr val="lt1"/>
                </a:solidFill>
                <a:latin typeface="Roboto"/>
                <a:ea typeface="Roboto"/>
                <a:cs typeface="Roboto"/>
                <a:sym typeface="Roboto"/>
              </a:defRPr>
            </a:lvl9pPr>
          </a:lstStyle>
          <a:p/>
        </p:txBody>
      </p:sp>
      <p:sp>
        <p:nvSpPr>
          <p:cNvPr id="62" name="Google Shape;62;p44"/>
          <p:cNvSpPr txBox="1"/>
          <p:nvPr>
            <p:ph idx="2" type="body"/>
          </p:nvPr>
        </p:nvSpPr>
        <p:spPr>
          <a:xfrm>
            <a:off x="629543" y="1542883"/>
            <a:ext cx="2949000" cy="2859000"/>
          </a:xfrm>
          <a:prstGeom prst="rect">
            <a:avLst/>
          </a:prstGeom>
          <a:noFill/>
          <a:ln>
            <a:noFill/>
          </a:ln>
        </p:spPr>
        <p:txBody>
          <a:bodyPr anchorCtr="0" anchor="t"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700"/>
              <a:buFont typeface="Roboto"/>
              <a:buNone/>
              <a:defRPr b="0" i="0" sz="9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600"/>
              <a:buFont typeface="Roboto"/>
              <a:buNone/>
              <a:defRPr b="0" i="0" sz="8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500"/>
              <a:buFont typeface="Roboto"/>
              <a:buNone/>
              <a:defRPr b="0" i="0" sz="6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500"/>
              <a:buFont typeface="Roboto"/>
              <a:buNone/>
              <a:defRPr b="0" i="0" sz="6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9pPr>
          </a:lstStyle>
          <a:p/>
        </p:txBody>
      </p:sp>
      <p:sp>
        <p:nvSpPr>
          <p:cNvPr id="63" name="Google Shape;63;p44"/>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45"/>
          <p:cNvSpPr txBox="1"/>
          <p:nvPr>
            <p:ph type="title"/>
          </p:nvPr>
        </p:nvSpPr>
        <p:spPr>
          <a:xfrm>
            <a:off x="629543" y="343235"/>
            <a:ext cx="2949000" cy="1199700"/>
          </a:xfrm>
          <a:prstGeom prst="rect">
            <a:avLst/>
          </a:prstGeom>
          <a:noFill/>
          <a:ln>
            <a:noFill/>
          </a:ln>
        </p:spPr>
        <p:txBody>
          <a:bodyPr anchorCtr="0" anchor="b" bIns="58925" lIns="58925" spcFirstLastPara="1" rIns="58925" wrap="square" tIns="58925">
            <a:noAutofit/>
          </a:bodyPr>
          <a:lstStyle>
            <a:lvl1pPr lvl="0" marR="0" algn="l">
              <a:lnSpc>
                <a:spcPct val="100000"/>
              </a:lnSpc>
              <a:spcBef>
                <a:spcPts val="0"/>
              </a:spcBef>
              <a:spcAft>
                <a:spcPts val="0"/>
              </a:spcAft>
              <a:buSzPts val="900"/>
              <a:buNone/>
              <a:defRPr b="0" i="0" sz="21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66" name="Google Shape;66;p45"/>
          <p:cNvSpPr/>
          <p:nvPr>
            <p:ph idx="2" type="pic"/>
          </p:nvPr>
        </p:nvSpPr>
        <p:spPr>
          <a:xfrm>
            <a:off x="3887763" y="740885"/>
            <a:ext cx="4629000" cy="3654900"/>
          </a:xfrm>
          <a:prstGeom prst="rect">
            <a:avLst/>
          </a:prstGeom>
          <a:noFill/>
          <a:ln>
            <a:noFill/>
          </a:ln>
        </p:spPr>
      </p:sp>
      <p:sp>
        <p:nvSpPr>
          <p:cNvPr id="67" name="Google Shape;67;p45"/>
          <p:cNvSpPr txBox="1"/>
          <p:nvPr>
            <p:ph idx="1" type="body"/>
          </p:nvPr>
        </p:nvSpPr>
        <p:spPr>
          <a:xfrm>
            <a:off x="629543" y="1542883"/>
            <a:ext cx="2949000" cy="2859000"/>
          </a:xfrm>
          <a:prstGeom prst="rect">
            <a:avLst/>
          </a:prstGeom>
          <a:noFill/>
          <a:ln>
            <a:noFill/>
          </a:ln>
        </p:spPr>
        <p:txBody>
          <a:bodyPr anchorCtr="0" anchor="t"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700"/>
              <a:buFont typeface="Roboto"/>
              <a:buNone/>
              <a:defRPr b="0" i="0" sz="9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600"/>
              <a:buFont typeface="Roboto"/>
              <a:buNone/>
              <a:defRPr b="0" i="0" sz="8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500"/>
              <a:buFont typeface="Roboto"/>
              <a:buNone/>
              <a:defRPr b="0" i="0" sz="6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500"/>
              <a:buFont typeface="Roboto"/>
              <a:buNone/>
              <a:defRPr b="0" i="0" sz="6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9pPr>
          </a:lstStyle>
          <a:p/>
        </p:txBody>
      </p:sp>
      <p:sp>
        <p:nvSpPr>
          <p:cNvPr id="68" name="Google Shape;68;p45"/>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46"/>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71" name="Google Shape;71;p46"/>
          <p:cNvSpPr txBox="1"/>
          <p:nvPr>
            <p:ph idx="1" type="body"/>
          </p:nvPr>
        </p:nvSpPr>
        <p:spPr>
          <a:xfrm rot="5400000">
            <a:off x="3367656" y="-1300742"/>
            <a:ext cx="2631900" cy="75858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72" name="Google Shape;72;p46"/>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47"/>
          <p:cNvSpPr txBox="1"/>
          <p:nvPr>
            <p:ph type="title"/>
          </p:nvPr>
        </p:nvSpPr>
        <p:spPr>
          <a:xfrm rot="5400000">
            <a:off x="5860580" y="1087303"/>
            <a:ext cx="3387900" cy="20538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75" name="Google Shape;75;p47"/>
          <p:cNvSpPr txBox="1"/>
          <p:nvPr>
            <p:ph idx="1" type="body"/>
          </p:nvPr>
        </p:nvSpPr>
        <p:spPr>
          <a:xfrm rot="5400000">
            <a:off x="1697695" y="-914597"/>
            <a:ext cx="3387900" cy="60576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76" name="Google Shape;76;p47"/>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6"/>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21" name="Google Shape;21;p36"/>
          <p:cNvSpPr txBox="1"/>
          <p:nvPr>
            <p:ph idx="1" type="body"/>
          </p:nvPr>
        </p:nvSpPr>
        <p:spPr>
          <a:xfrm>
            <a:off x="890736" y="1176208"/>
            <a:ext cx="7585800" cy="26319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ircle photo">
  <p:cSld name="3 circle photo">
    <p:spTree>
      <p:nvGrpSpPr>
        <p:cNvPr id="22" name="Shape 22"/>
        <p:cNvGrpSpPr/>
        <p:nvPr/>
      </p:nvGrpSpPr>
      <p:grpSpPr>
        <a:xfrm>
          <a:off x="0" y="0"/>
          <a:ext cx="0" cy="0"/>
          <a:chOff x="0" y="0"/>
          <a:chExt cx="0" cy="0"/>
        </a:xfrm>
      </p:grpSpPr>
      <p:sp>
        <p:nvSpPr>
          <p:cNvPr id="23" name="Google Shape;23;p37"/>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24" name="Google Shape;24;p37"/>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
        <p:nvSpPr>
          <p:cNvPr id="25" name="Google Shape;25;p37"/>
          <p:cNvSpPr/>
          <p:nvPr>
            <p:ph idx="2" type="pic"/>
          </p:nvPr>
        </p:nvSpPr>
        <p:spPr>
          <a:xfrm>
            <a:off x="926595" y="1508507"/>
            <a:ext cx="2126400" cy="1596000"/>
          </a:xfrm>
          <a:prstGeom prst="ellipse">
            <a:avLst/>
          </a:prstGeom>
          <a:noFill/>
          <a:ln>
            <a:noFill/>
          </a:ln>
        </p:spPr>
      </p:sp>
      <p:sp>
        <p:nvSpPr>
          <p:cNvPr id="26" name="Google Shape;26;p37"/>
          <p:cNvSpPr/>
          <p:nvPr>
            <p:ph idx="3" type="pic"/>
          </p:nvPr>
        </p:nvSpPr>
        <p:spPr>
          <a:xfrm>
            <a:off x="3508757" y="1508506"/>
            <a:ext cx="2126400" cy="1596000"/>
          </a:xfrm>
          <a:prstGeom prst="ellipse">
            <a:avLst/>
          </a:prstGeom>
          <a:noFill/>
          <a:ln>
            <a:noFill/>
          </a:ln>
        </p:spPr>
      </p:sp>
      <p:sp>
        <p:nvSpPr>
          <p:cNvPr id="27" name="Google Shape;27;p37"/>
          <p:cNvSpPr/>
          <p:nvPr>
            <p:ph idx="4" type="pic"/>
          </p:nvPr>
        </p:nvSpPr>
        <p:spPr>
          <a:xfrm>
            <a:off x="6090919" y="1511795"/>
            <a:ext cx="2126400" cy="1596000"/>
          </a:xfrm>
          <a:prstGeom prst="ellipse">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ock photo">
  <p:cSld name="Block photo">
    <p:spTree>
      <p:nvGrpSpPr>
        <p:cNvPr id="28" name="Shape 28"/>
        <p:cNvGrpSpPr/>
        <p:nvPr/>
      </p:nvGrpSpPr>
      <p:grpSpPr>
        <a:xfrm>
          <a:off x="0" y="0"/>
          <a:ext cx="0" cy="0"/>
          <a:chOff x="0" y="0"/>
          <a:chExt cx="0" cy="0"/>
        </a:xfrm>
      </p:grpSpPr>
      <p:sp>
        <p:nvSpPr>
          <p:cNvPr id="29" name="Google Shape;29;p38"/>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
        <p:nvSpPr>
          <p:cNvPr id="30" name="Google Shape;30;p38"/>
          <p:cNvSpPr/>
          <p:nvPr>
            <p:ph idx="2" type="pic"/>
          </p:nvPr>
        </p:nvSpPr>
        <p:spPr>
          <a:xfrm>
            <a:off x="866180" y="1693220"/>
            <a:ext cx="1829700" cy="1202700"/>
          </a:xfrm>
          <a:prstGeom prst="roundRect">
            <a:avLst>
              <a:gd fmla="val 3441" name="adj"/>
            </a:avLst>
          </a:prstGeom>
          <a:noFill/>
          <a:ln>
            <a:noFill/>
          </a:ln>
        </p:spPr>
      </p:sp>
      <p:sp>
        <p:nvSpPr>
          <p:cNvPr id="31" name="Google Shape;31;p38"/>
          <p:cNvSpPr/>
          <p:nvPr>
            <p:ph idx="3" type="pic"/>
          </p:nvPr>
        </p:nvSpPr>
        <p:spPr>
          <a:xfrm>
            <a:off x="2747482" y="1693220"/>
            <a:ext cx="1829700" cy="1202700"/>
          </a:xfrm>
          <a:prstGeom prst="roundRect">
            <a:avLst>
              <a:gd fmla="val 3441" name="adj"/>
            </a:avLst>
          </a:prstGeom>
          <a:noFill/>
          <a:ln>
            <a:noFill/>
          </a:ln>
        </p:spPr>
      </p:sp>
      <p:sp>
        <p:nvSpPr>
          <p:cNvPr id="32" name="Google Shape;32;p38"/>
          <p:cNvSpPr/>
          <p:nvPr>
            <p:ph idx="4" type="pic"/>
          </p:nvPr>
        </p:nvSpPr>
        <p:spPr>
          <a:xfrm>
            <a:off x="4628784" y="1693220"/>
            <a:ext cx="1829700" cy="1202700"/>
          </a:xfrm>
          <a:prstGeom prst="roundRect">
            <a:avLst>
              <a:gd fmla="val 3441" name="adj"/>
            </a:avLst>
          </a:prstGeom>
          <a:noFill/>
          <a:ln>
            <a:noFill/>
          </a:ln>
        </p:spPr>
      </p:sp>
      <p:sp>
        <p:nvSpPr>
          <p:cNvPr id="33" name="Google Shape;33;p38"/>
          <p:cNvSpPr/>
          <p:nvPr>
            <p:ph idx="5" type="pic"/>
          </p:nvPr>
        </p:nvSpPr>
        <p:spPr>
          <a:xfrm>
            <a:off x="6510087" y="1693220"/>
            <a:ext cx="1829700" cy="1202700"/>
          </a:xfrm>
          <a:prstGeom prst="roundRect">
            <a:avLst>
              <a:gd fmla="val 3441" name="adj"/>
            </a:avLst>
          </a:prstGeom>
          <a:noFill/>
          <a:ln>
            <a:noFill/>
          </a:ln>
        </p:spPr>
      </p:sp>
      <p:sp>
        <p:nvSpPr>
          <p:cNvPr id="34" name="Google Shape;34;p38"/>
          <p:cNvSpPr/>
          <p:nvPr>
            <p:ph idx="6" type="pic"/>
          </p:nvPr>
        </p:nvSpPr>
        <p:spPr>
          <a:xfrm>
            <a:off x="866180" y="2935527"/>
            <a:ext cx="1829700" cy="1202700"/>
          </a:xfrm>
          <a:prstGeom prst="roundRect">
            <a:avLst>
              <a:gd fmla="val 3441" name="adj"/>
            </a:avLst>
          </a:prstGeom>
          <a:noFill/>
          <a:ln>
            <a:noFill/>
          </a:ln>
        </p:spPr>
      </p:sp>
      <p:sp>
        <p:nvSpPr>
          <p:cNvPr id="35" name="Google Shape;35;p38"/>
          <p:cNvSpPr/>
          <p:nvPr>
            <p:ph idx="7" type="pic"/>
          </p:nvPr>
        </p:nvSpPr>
        <p:spPr>
          <a:xfrm>
            <a:off x="2747482" y="2935527"/>
            <a:ext cx="1829700" cy="1202700"/>
          </a:xfrm>
          <a:prstGeom prst="roundRect">
            <a:avLst>
              <a:gd fmla="val 3441" name="adj"/>
            </a:avLst>
          </a:prstGeom>
          <a:noFill/>
          <a:ln>
            <a:noFill/>
          </a:ln>
        </p:spPr>
      </p:sp>
      <p:sp>
        <p:nvSpPr>
          <p:cNvPr id="36" name="Google Shape;36;p38"/>
          <p:cNvSpPr/>
          <p:nvPr>
            <p:ph idx="8" type="pic"/>
          </p:nvPr>
        </p:nvSpPr>
        <p:spPr>
          <a:xfrm>
            <a:off x="4628784" y="2935527"/>
            <a:ext cx="1829700" cy="1202700"/>
          </a:xfrm>
          <a:prstGeom prst="roundRect">
            <a:avLst>
              <a:gd fmla="val 3441" name="adj"/>
            </a:avLst>
          </a:prstGeom>
          <a:noFill/>
          <a:ln>
            <a:noFill/>
          </a:ln>
        </p:spPr>
      </p:sp>
      <p:sp>
        <p:nvSpPr>
          <p:cNvPr id="37" name="Google Shape;37;p38"/>
          <p:cNvSpPr/>
          <p:nvPr>
            <p:ph idx="9" type="pic"/>
          </p:nvPr>
        </p:nvSpPr>
        <p:spPr>
          <a:xfrm>
            <a:off x="6510087" y="2935527"/>
            <a:ext cx="1829700" cy="1202700"/>
          </a:xfrm>
          <a:prstGeom prst="roundRect">
            <a:avLst>
              <a:gd fmla="val 3441" name="adj"/>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39"/>
          <p:cNvSpPr txBox="1"/>
          <p:nvPr>
            <p:ph type="title"/>
          </p:nvPr>
        </p:nvSpPr>
        <p:spPr>
          <a:xfrm>
            <a:off x="623962" y="1282526"/>
            <a:ext cx="7887300" cy="2139000"/>
          </a:xfrm>
          <a:prstGeom prst="rect">
            <a:avLst/>
          </a:prstGeom>
          <a:noFill/>
          <a:ln>
            <a:noFill/>
          </a:ln>
        </p:spPr>
        <p:txBody>
          <a:bodyPr anchorCtr="0" anchor="b" bIns="58925" lIns="58925" spcFirstLastPara="1" rIns="58925" wrap="square" tIns="58925">
            <a:noAutofit/>
          </a:bodyPr>
          <a:lstStyle>
            <a:lvl1pPr lvl="0" marR="0" algn="l">
              <a:lnSpc>
                <a:spcPct val="100000"/>
              </a:lnSpc>
              <a:spcBef>
                <a:spcPts val="0"/>
              </a:spcBef>
              <a:spcAft>
                <a:spcPts val="0"/>
              </a:spcAft>
              <a:buSzPts val="900"/>
              <a:buNone/>
              <a:defRPr b="0" i="0" sz="39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40" name="Google Shape;40;p39"/>
          <p:cNvSpPr txBox="1"/>
          <p:nvPr>
            <p:ph idx="1" type="body"/>
          </p:nvPr>
        </p:nvSpPr>
        <p:spPr>
          <a:xfrm>
            <a:off x="623962" y="3442395"/>
            <a:ext cx="7887300" cy="1125000"/>
          </a:xfrm>
          <a:prstGeom prst="rect">
            <a:avLst/>
          </a:prstGeom>
          <a:noFill/>
          <a:ln>
            <a:noFill/>
          </a:ln>
        </p:spPr>
        <p:txBody>
          <a:bodyPr anchorCtr="0" anchor="t"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1200"/>
              <a:buFont typeface="Roboto"/>
              <a:buNone/>
              <a:defRPr b="0" i="0" sz="15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1000"/>
              <a:buFont typeface="Roboto"/>
              <a:buNone/>
              <a:defRPr b="0" i="0" sz="13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900"/>
              <a:buFont typeface="Roboto"/>
              <a:buNone/>
              <a:defRPr b="0" i="0" sz="12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9pPr>
          </a:lstStyle>
          <a:p/>
        </p:txBody>
      </p:sp>
      <p:sp>
        <p:nvSpPr>
          <p:cNvPr id="41" name="Google Shape;41;p39"/>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40"/>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44" name="Google Shape;44;p40"/>
          <p:cNvSpPr txBox="1"/>
          <p:nvPr>
            <p:ph idx="1" type="body"/>
          </p:nvPr>
        </p:nvSpPr>
        <p:spPr>
          <a:xfrm>
            <a:off x="890736" y="1176208"/>
            <a:ext cx="3739200" cy="26319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45" name="Google Shape;45;p40"/>
          <p:cNvSpPr txBox="1"/>
          <p:nvPr>
            <p:ph idx="2" type="body"/>
          </p:nvPr>
        </p:nvSpPr>
        <p:spPr>
          <a:xfrm>
            <a:off x="4737199" y="1176208"/>
            <a:ext cx="3739200" cy="26319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46" name="Google Shape;46;p40"/>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41"/>
          <p:cNvSpPr txBox="1"/>
          <p:nvPr>
            <p:ph type="title"/>
          </p:nvPr>
        </p:nvSpPr>
        <p:spPr>
          <a:xfrm>
            <a:off x="629543" y="273751"/>
            <a:ext cx="7887300" cy="9945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49" name="Google Shape;49;p41"/>
          <p:cNvSpPr txBox="1"/>
          <p:nvPr>
            <p:ph idx="1" type="body"/>
          </p:nvPr>
        </p:nvSpPr>
        <p:spPr>
          <a:xfrm>
            <a:off x="629543" y="1260760"/>
            <a:ext cx="3868800" cy="617700"/>
          </a:xfrm>
          <a:prstGeom prst="rect">
            <a:avLst/>
          </a:prstGeom>
          <a:noFill/>
          <a:ln>
            <a:noFill/>
          </a:ln>
        </p:spPr>
        <p:txBody>
          <a:bodyPr anchorCtr="0" anchor="b"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1200"/>
              <a:buFont typeface="Roboto"/>
              <a:buNone/>
              <a:defRPr b="1" i="0" sz="15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1000"/>
              <a:buFont typeface="Roboto"/>
              <a:buNone/>
              <a:defRPr b="1" i="0" sz="13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900"/>
              <a:buFont typeface="Roboto"/>
              <a:buNone/>
              <a:defRPr b="1" i="0" sz="12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800"/>
              <a:buFont typeface="Roboto"/>
              <a:buNone/>
              <a:defRPr b="1" i="0" sz="10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800"/>
              <a:buFont typeface="Roboto"/>
              <a:buNone/>
              <a:defRPr b="1" i="0" sz="10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9pPr>
          </a:lstStyle>
          <a:p/>
        </p:txBody>
      </p:sp>
      <p:sp>
        <p:nvSpPr>
          <p:cNvPr id="50" name="Google Shape;50;p41"/>
          <p:cNvSpPr txBox="1"/>
          <p:nvPr>
            <p:ph idx="2" type="body"/>
          </p:nvPr>
        </p:nvSpPr>
        <p:spPr>
          <a:xfrm>
            <a:off x="629543" y="1878583"/>
            <a:ext cx="3868800" cy="27636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51" name="Google Shape;51;p41"/>
          <p:cNvSpPr txBox="1"/>
          <p:nvPr>
            <p:ph idx="3" type="body"/>
          </p:nvPr>
        </p:nvSpPr>
        <p:spPr>
          <a:xfrm>
            <a:off x="4628927" y="1260760"/>
            <a:ext cx="3887700" cy="617700"/>
          </a:xfrm>
          <a:prstGeom prst="rect">
            <a:avLst/>
          </a:prstGeom>
          <a:noFill/>
          <a:ln>
            <a:noFill/>
          </a:ln>
        </p:spPr>
        <p:txBody>
          <a:bodyPr anchorCtr="0" anchor="b"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1200"/>
              <a:buFont typeface="Roboto"/>
              <a:buNone/>
              <a:defRPr b="1" i="0" sz="15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1000"/>
              <a:buFont typeface="Roboto"/>
              <a:buNone/>
              <a:defRPr b="1" i="0" sz="13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900"/>
              <a:buFont typeface="Roboto"/>
              <a:buNone/>
              <a:defRPr b="1" i="0" sz="12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800"/>
              <a:buFont typeface="Roboto"/>
              <a:buNone/>
              <a:defRPr b="1" i="0" sz="10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800"/>
              <a:buFont typeface="Roboto"/>
              <a:buNone/>
              <a:defRPr b="1" i="0" sz="10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9pPr>
          </a:lstStyle>
          <a:p/>
        </p:txBody>
      </p:sp>
      <p:sp>
        <p:nvSpPr>
          <p:cNvPr id="52" name="Google Shape;52;p41"/>
          <p:cNvSpPr txBox="1"/>
          <p:nvPr>
            <p:ph idx="4" type="body"/>
          </p:nvPr>
        </p:nvSpPr>
        <p:spPr>
          <a:xfrm>
            <a:off x="4628927" y="1878583"/>
            <a:ext cx="3887700" cy="27636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53" name="Google Shape;53;p41"/>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42"/>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56" name="Google Shape;56;p42"/>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43"/>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2.jp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slideLayout" Target="../slideLayouts/slideLayout13.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18" Type="http://schemas.openxmlformats.org/officeDocument/2006/relationships/theme" Target="../theme/theme1.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1pPr>
            <a:lvl2pPr lvl="1"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2pPr>
            <a:lvl3pPr lvl="2"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3pPr>
            <a:lvl4pPr lvl="3"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4pPr>
            <a:lvl5pPr lvl="4"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5pPr>
            <a:lvl6pPr lvl="5"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6pPr>
            <a:lvl7pPr lvl="6"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7pPr>
            <a:lvl8pPr lvl="7"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8pPr>
            <a:lvl9pPr lvl="8"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9pPr>
          </a:lstStyle>
          <a:p/>
        </p:txBody>
      </p:sp>
      <p:sp>
        <p:nvSpPr>
          <p:cNvPr id="7" name="Google Shape;7;p34"/>
          <p:cNvSpPr txBox="1"/>
          <p:nvPr>
            <p:ph idx="1" type="body"/>
          </p:nvPr>
        </p:nvSpPr>
        <p:spPr>
          <a:xfrm>
            <a:off x="890736" y="1176208"/>
            <a:ext cx="7585800" cy="2631900"/>
          </a:xfrm>
          <a:prstGeom prst="rect">
            <a:avLst/>
          </a:prstGeom>
          <a:noFill/>
          <a:ln>
            <a:noFill/>
          </a:ln>
        </p:spPr>
        <p:txBody>
          <a:bodyPr anchorCtr="0" anchor="t" bIns="58925" lIns="58925" spcFirstLastPara="1" rIns="58925" wrap="square" tIns="58925">
            <a:noAutofit/>
          </a:bodyPr>
          <a:lstStyle>
            <a:lvl1pPr indent="-285750" lvl="0" marL="4572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grpSp>
        <p:nvGrpSpPr>
          <p:cNvPr id="8" name="Google Shape;8;p34"/>
          <p:cNvGrpSpPr/>
          <p:nvPr/>
        </p:nvGrpSpPr>
        <p:grpSpPr>
          <a:xfrm>
            <a:off x="-132348" y="4837297"/>
            <a:ext cx="148216" cy="23733"/>
            <a:chOff x="189045" y="262322"/>
            <a:chExt cx="210803" cy="45000"/>
          </a:xfrm>
        </p:grpSpPr>
        <p:sp>
          <p:nvSpPr>
            <p:cNvPr id="9" name="Google Shape;9;p34"/>
            <p:cNvSpPr/>
            <p:nvPr/>
          </p:nvSpPr>
          <p:spPr>
            <a:xfrm>
              <a:off x="189045" y="262322"/>
              <a:ext cx="45000" cy="45000"/>
            </a:xfrm>
            <a:prstGeom prst="ellipse">
              <a:avLst/>
            </a:prstGeom>
            <a:solidFill>
              <a:srgbClr val="FFFFFF"/>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FFFFFF"/>
                </a:solidFill>
                <a:latin typeface="Helvetica Neue Light"/>
                <a:ea typeface="Helvetica Neue Light"/>
                <a:cs typeface="Helvetica Neue Light"/>
                <a:sym typeface="Helvetica Neue Light"/>
              </a:endParaRPr>
            </a:p>
          </p:txBody>
        </p:sp>
        <p:sp>
          <p:nvSpPr>
            <p:cNvPr id="10" name="Google Shape;10;p34"/>
            <p:cNvSpPr/>
            <p:nvPr/>
          </p:nvSpPr>
          <p:spPr>
            <a:xfrm>
              <a:off x="354848" y="262322"/>
              <a:ext cx="45000" cy="45000"/>
            </a:xfrm>
            <a:prstGeom prst="ellipse">
              <a:avLst/>
            </a:prstGeom>
            <a:solidFill>
              <a:srgbClr val="FFFFFF"/>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FFFFFF"/>
                </a:solidFill>
                <a:latin typeface="Helvetica Neue Light"/>
                <a:ea typeface="Helvetica Neue Light"/>
                <a:cs typeface="Helvetica Neue Light"/>
                <a:sym typeface="Helvetica Neue Light"/>
              </a:endParaRPr>
            </a:p>
          </p:txBody>
        </p:sp>
      </p:grpSp>
      <p:pic>
        <p:nvPicPr>
          <p:cNvPr descr="Image result for ucy" id="11" name="Google Shape;11;p34"/>
          <p:cNvPicPr preferRelativeResize="0"/>
          <p:nvPr/>
        </p:nvPicPr>
        <p:blipFill rotWithShape="1">
          <a:blip r:embed="rId1">
            <a:alphaModFix/>
          </a:blip>
          <a:srcRect b="17925" l="0" r="0" t="0"/>
          <a:stretch/>
        </p:blipFill>
        <p:spPr>
          <a:xfrm>
            <a:off x="2430150" y="4812473"/>
            <a:ext cx="841150" cy="298300"/>
          </a:xfrm>
          <a:prstGeom prst="rect">
            <a:avLst/>
          </a:prstGeom>
          <a:noFill/>
          <a:ln>
            <a:noFill/>
          </a:ln>
        </p:spPr>
      </p:pic>
      <p:pic>
        <p:nvPicPr>
          <p:cNvPr id="12" name="Google Shape;12;p34"/>
          <p:cNvPicPr preferRelativeResize="0"/>
          <p:nvPr/>
        </p:nvPicPr>
        <p:blipFill rotWithShape="1">
          <a:blip r:embed="rId2">
            <a:alphaModFix/>
          </a:blip>
          <a:srcRect b="0" l="0" r="0" t="0"/>
          <a:stretch/>
        </p:blipFill>
        <p:spPr>
          <a:xfrm>
            <a:off x="70176" y="4779909"/>
            <a:ext cx="2330833" cy="363450"/>
          </a:xfrm>
          <a:prstGeom prst="rect">
            <a:avLst/>
          </a:prstGeom>
          <a:noFill/>
          <a:ln>
            <a:noFill/>
          </a:ln>
        </p:spPr>
      </p:pic>
      <p:pic>
        <p:nvPicPr>
          <p:cNvPr id="13" name="Google Shape;13;p34"/>
          <p:cNvPicPr preferRelativeResize="0"/>
          <p:nvPr/>
        </p:nvPicPr>
        <p:blipFill rotWithShape="1">
          <a:blip r:embed="rId3">
            <a:alphaModFix/>
          </a:blip>
          <a:srcRect b="10162" l="0" r="0" t="6946"/>
          <a:stretch/>
        </p:blipFill>
        <p:spPr>
          <a:xfrm>
            <a:off x="5915025" y="4668230"/>
            <a:ext cx="3228975" cy="446100"/>
          </a:xfrm>
          <a:prstGeom prst="rect">
            <a:avLst/>
          </a:prstGeom>
          <a:noFill/>
          <a:ln>
            <a:noFill/>
          </a:ln>
        </p:spPr>
      </p:pic>
      <p:pic>
        <p:nvPicPr>
          <p:cNvPr id="14" name="Google Shape;14;p34"/>
          <p:cNvPicPr preferRelativeResize="0"/>
          <p:nvPr/>
        </p:nvPicPr>
        <p:blipFill rotWithShape="1">
          <a:blip r:embed="rId4">
            <a:alphaModFix/>
          </a:blip>
          <a:srcRect b="0" l="0" r="0" t="0"/>
          <a:stretch/>
        </p:blipFill>
        <p:spPr>
          <a:xfrm>
            <a:off x="6517754" y="-38251"/>
            <a:ext cx="2607284" cy="46716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64.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5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61.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6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62.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59.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66.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60.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68.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63.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70.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 Id="rId3" Type="http://schemas.openxmlformats.org/officeDocument/2006/relationships/image" Target="../media/image76.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65.png"/><Relationship Id="rId4" Type="http://schemas.openxmlformats.org/officeDocument/2006/relationships/image" Target="../media/image37.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77.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69.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67.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image" Target="../media/image7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73.png"/><Relationship Id="rId4" Type="http://schemas.openxmlformats.org/officeDocument/2006/relationships/image" Target="../media/image71.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7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8.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4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2.png"/><Relationship Id="rId4" Type="http://schemas.openxmlformats.org/officeDocument/2006/relationships/image" Target="../media/image3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9.png"/><Relationship Id="rId4" Type="http://schemas.openxmlformats.org/officeDocument/2006/relationships/image" Target="../media/image3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45.png"/><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4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4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4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4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4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4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4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5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4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4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4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4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4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5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4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5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1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5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7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4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5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5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5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57.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
          <p:cNvSpPr txBox="1"/>
          <p:nvPr>
            <p:ph idx="1" type="subTitle"/>
          </p:nvPr>
        </p:nvSpPr>
        <p:spPr>
          <a:xfrm>
            <a:off x="669225" y="2994125"/>
            <a:ext cx="7762500" cy="1241700"/>
          </a:xfrm>
          <a:prstGeom prst="rect">
            <a:avLst/>
          </a:prstGeom>
          <a:noFill/>
          <a:ln>
            <a:noFill/>
          </a:ln>
        </p:spPr>
        <p:txBody>
          <a:bodyPr anchorCtr="0" anchor="t" bIns="58925" lIns="58925" spcFirstLastPara="1" rIns="58925" wrap="square" tIns="58925">
            <a:noAutofit/>
          </a:bodyPr>
          <a:lstStyle/>
          <a:p>
            <a:pPr indent="0" lvl="0" marL="0" rtl="0" algn="ctr">
              <a:lnSpc>
                <a:spcPct val="100000"/>
              </a:lnSpc>
              <a:spcBef>
                <a:spcPts val="0"/>
              </a:spcBef>
              <a:spcAft>
                <a:spcPts val="0"/>
              </a:spcAft>
              <a:buSzPts val="1200"/>
              <a:buNone/>
            </a:pPr>
            <a:r>
              <a:rPr lang="en" sz="2100">
                <a:latin typeface="Helvetica Neue"/>
                <a:ea typeface="Helvetica Neue"/>
                <a:cs typeface="Helvetica Neue"/>
                <a:sym typeface="Helvetica Neue"/>
              </a:rPr>
              <a:t>Demetris Paschalides</a:t>
            </a:r>
            <a:endParaRPr sz="2100">
              <a:latin typeface="Helvetica Neue"/>
              <a:ea typeface="Helvetica Neue"/>
              <a:cs typeface="Helvetica Neue"/>
              <a:sym typeface="Helvetica Neue"/>
            </a:endParaRPr>
          </a:p>
          <a:p>
            <a:pPr indent="0" lvl="0" marL="0" rtl="0" algn="ctr">
              <a:lnSpc>
                <a:spcPct val="100000"/>
              </a:lnSpc>
              <a:spcBef>
                <a:spcPts val="1000"/>
              </a:spcBef>
              <a:spcAft>
                <a:spcPts val="0"/>
              </a:spcAft>
              <a:buSzPts val="1200"/>
              <a:buNone/>
            </a:pPr>
            <a:r>
              <a:rPr lang="en" sz="1700">
                <a:latin typeface="Helvetica Neue"/>
                <a:ea typeface="Helvetica Neue"/>
                <a:cs typeface="Helvetica Neue"/>
                <a:sym typeface="Helvetica Neue"/>
              </a:rPr>
              <a:t>Department of Computer Science</a:t>
            </a:r>
            <a:endParaRPr sz="1700">
              <a:latin typeface="Helvetica Neue"/>
              <a:ea typeface="Helvetica Neue"/>
              <a:cs typeface="Helvetica Neue"/>
              <a:sym typeface="Helvetica Neue"/>
            </a:endParaRPr>
          </a:p>
          <a:p>
            <a:pPr indent="0" lvl="0" marL="0" rtl="0" algn="ctr">
              <a:lnSpc>
                <a:spcPct val="100000"/>
              </a:lnSpc>
              <a:spcBef>
                <a:spcPts val="1000"/>
              </a:spcBef>
              <a:spcAft>
                <a:spcPts val="1000"/>
              </a:spcAft>
              <a:buSzPts val="1200"/>
              <a:buNone/>
            </a:pPr>
            <a:r>
              <a:rPr lang="en" sz="1700">
                <a:latin typeface="Helvetica Neue"/>
                <a:ea typeface="Helvetica Neue"/>
                <a:cs typeface="Helvetica Neue"/>
                <a:sym typeface="Helvetica Neue"/>
              </a:rPr>
              <a:t>University of Cyprus</a:t>
            </a:r>
            <a:endParaRPr sz="1550">
              <a:latin typeface="Helvetica Neue"/>
              <a:ea typeface="Helvetica Neue"/>
              <a:cs typeface="Helvetica Neue"/>
              <a:sym typeface="Helvetica Neue"/>
            </a:endParaRPr>
          </a:p>
        </p:txBody>
      </p:sp>
      <p:sp>
        <p:nvSpPr>
          <p:cNvPr id="82" name="Google Shape;82;p1"/>
          <p:cNvSpPr txBox="1"/>
          <p:nvPr>
            <p:ph type="ctrTitle"/>
          </p:nvPr>
        </p:nvSpPr>
        <p:spPr>
          <a:xfrm>
            <a:off x="280575" y="1046750"/>
            <a:ext cx="8539800" cy="1790700"/>
          </a:xfrm>
          <a:prstGeom prst="rect">
            <a:avLst/>
          </a:prstGeom>
          <a:noFill/>
          <a:ln>
            <a:noFill/>
          </a:ln>
        </p:spPr>
        <p:txBody>
          <a:bodyPr anchorCtr="0" anchor="b" bIns="58925" lIns="58925" spcFirstLastPara="1" rIns="58925" wrap="square" tIns="58925">
            <a:noAutofit/>
          </a:bodyPr>
          <a:lstStyle/>
          <a:p>
            <a:pPr indent="0" lvl="0" marL="0" rtl="0" algn="ctr">
              <a:lnSpc>
                <a:spcPct val="100000"/>
              </a:lnSpc>
              <a:spcBef>
                <a:spcPts val="0"/>
              </a:spcBef>
              <a:spcAft>
                <a:spcPts val="0"/>
              </a:spcAft>
              <a:buSzPts val="900"/>
              <a:buNone/>
            </a:pPr>
            <a:r>
              <a:rPr b="1" lang="en" sz="3400">
                <a:latin typeface="Helvetica Neue"/>
                <a:ea typeface="Helvetica Neue"/>
                <a:cs typeface="Helvetica Neue"/>
                <a:sym typeface="Helvetica Neue"/>
              </a:rPr>
              <a:t>Natural Language Processing</a:t>
            </a:r>
            <a:endParaRPr b="1" sz="3400">
              <a:latin typeface="Helvetica Neue"/>
              <a:ea typeface="Helvetica Neue"/>
              <a:cs typeface="Helvetica Neue"/>
              <a:sym typeface="Helvetica Neue"/>
            </a:endParaRPr>
          </a:p>
          <a:p>
            <a:pPr indent="0" lvl="0" marL="0" rtl="0" algn="ctr">
              <a:lnSpc>
                <a:spcPct val="100000"/>
              </a:lnSpc>
              <a:spcBef>
                <a:spcPts val="1000"/>
              </a:spcBef>
              <a:spcAft>
                <a:spcPts val="0"/>
              </a:spcAft>
              <a:buSzPts val="900"/>
              <a:buNone/>
            </a:pPr>
            <a:r>
              <a:t/>
            </a:r>
            <a:endParaRPr sz="100">
              <a:solidFill>
                <a:schemeClr val="lt1"/>
              </a:solidFill>
              <a:latin typeface="Helvetica Neue"/>
              <a:ea typeface="Helvetica Neue"/>
              <a:cs typeface="Helvetica Neue"/>
              <a:sym typeface="Helvetica Neue"/>
            </a:endParaRPr>
          </a:p>
          <a:p>
            <a:pPr indent="0" lvl="0" marL="0" rtl="0" algn="ctr">
              <a:lnSpc>
                <a:spcPct val="100000"/>
              </a:lnSpc>
              <a:spcBef>
                <a:spcPts val="1000"/>
              </a:spcBef>
              <a:spcAft>
                <a:spcPts val="1000"/>
              </a:spcAft>
              <a:buNone/>
            </a:pPr>
            <a:r>
              <a:rPr b="1" lang="en" sz="3500">
                <a:solidFill>
                  <a:schemeClr val="lt1"/>
                </a:solidFill>
                <a:latin typeface="Helvetica Neue"/>
                <a:ea typeface="Helvetica Neue"/>
                <a:cs typeface="Helvetica Neue"/>
                <a:sym typeface="Helvetica Neue"/>
              </a:rPr>
              <a:t>Understanding Large Language Models</a:t>
            </a:r>
            <a:endParaRPr b="1" sz="3500">
              <a:solidFill>
                <a:schemeClr val="lt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20e3f2ec1e_0_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How Large are “Large” LMs?</a:t>
            </a:r>
            <a:endParaRPr b="1" sz="3100">
              <a:latin typeface="Helvetica Neue"/>
              <a:ea typeface="Helvetica Neue"/>
              <a:cs typeface="Helvetica Neue"/>
              <a:sym typeface="Helvetica Neue"/>
            </a:endParaRPr>
          </a:p>
        </p:txBody>
      </p:sp>
      <p:sp>
        <p:nvSpPr>
          <p:cNvPr id="147" name="Google Shape;147;g220e3f2ec1e_0_4"/>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220e3f2ec1e_0_4"/>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Today, we mostly talk about two camps of models:</a:t>
            </a:r>
            <a:endParaRPr sz="20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Medium-sized models: BERT/RoBERTa models (100M or 300M), T5 models (220M, 770M, 3B)</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“Very” large LMs: models of 100+ billion parameters</a:t>
            </a:r>
            <a:endParaRPr sz="1800">
              <a:solidFill>
                <a:schemeClr val="lt1"/>
              </a:solidFill>
              <a:latin typeface="Helvetica Neue"/>
              <a:ea typeface="Helvetica Neue"/>
              <a:cs typeface="Helvetica Neue"/>
              <a:sym typeface="Helvetica Neue"/>
            </a:endParaRPr>
          </a:p>
          <a:p>
            <a:pPr indent="-342900" lvl="2" marL="13716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GPT-3 (175B), GPT-4 (100T)</a:t>
            </a:r>
            <a:endParaRPr sz="18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Larger model sizes → Larger compute, more expensive inference</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Different sizes of LMs have different ways to adapt and use them</a:t>
            </a:r>
            <a:endParaRPr sz="20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Fine-tuning, zero-shot / few-shot prompting, in-context learning...</a:t>
            </a:r>
            <a:endParaRPr sz="18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Emergent properties arise from model scale</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Trade-off between model size and corpus size</a:t>
            </a:r>
            <a:endParaRPr sz="2000">
              <a:solidFill>
                <a:schemeClr val="lt1"/>
              </a:solidFill>
              <a:latin typeface="Helvetica Neue"/>
              <a:ea typeface="Helvetica Neue"/>
              <a:cs typeface="Helvetica Neue"/>
              <a:sym typeface="Helvetica Neue"/>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g21b6c6fbfce_1_14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Results: Closed Book QA</a:t>
            </a:r>
            <a:endParaRPr b="1" sz="3100">
              <a:latin typeface="Helvetica Neue"/>
              <a:ea typeface="Helvetica Neue"/>
              <a:cs typeface="Helvetica Neue"/>
              <a:sym typeface="Helvetica Neue"/>
            </a:endParaRPr>
          </a:p>
        </p:txBody>
      </p:sp>
      <p:sp>
        <p:nvSpPr>
          <p:cNvPr id="796" name="Google Shape;796;g21b6c6fbfce_1_144"/>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g21b6c6fbfce_1_144"/>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42900" lvl="0" marL="4572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LM answers questions </a:t>
            </a:r>
            <a:r>
              <a:rPr lang="en" sz="1800">
                <a:solidFill>
                  <a:schemeClr val="lt1"/>
                </a:solidFill>
                <a:latin typeface="Helvetica Neue"/>
                <a:ea typeface="Helvetica Neue"/>
                <a:cs typeface="Helvetica Neue"/>
                <a:sym typeface="Helvetica Neue"/>
              </a:rPr>
              <a:t>without</a:t>
            </a:r>
            <a:r>
              <a:rPr lang="en" sz="1800">
                <a:solidFill>
                  <a:schemeClr val="lt1"/>
                </a:solidFill>
                <a:latin typeface="Helvetica Neue"/>
                <a:ea typeface="Helvetica Neue"/>
                <a:cs typeface="Helvetica Neue"/>
                <a:sym typeface="Helvetica Neue"/>
              </a:rPr>
              <a:t> conditioning on auxiliary information.</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3 Datasets (Metrics: Exact Match + F1)</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Natural Questions (Kwiatkowski et al. 2019)</a:t>
            </a:r>
            <a:br>
              <a:rPr lang="en" sz="1800">
                <a:solidFill>
                  <a:schemeClr val="lt1"/>
                </a:solidFill>
                <a:latin typeface="Helvetica Neue"/>
                <a:ea typeface="Helvetica Neue"/>
                <a:cs typeface="Helvetica Neue"/>
                <a:sym typeface="Helvetica Neue"/>
              </a:rPr>
            </a:br>
            <a:r>
              <a:rPr lang="en" sz="1800">
                <a:solidFill>
                  <a:schemeClr val="lt1"/>
                </a:solidFill>
                <a:latin typeface="Helvetica Neue"/>
                <a:ea typeface="Helvetica Neue"/>
                <a:cs typeface="Helvetica Neue"/>
                <a:sym typeface="Helvetica Neue"/>
              </a:rPr>
              <a:t>“How many episodes in season 2 of Breaking Bad?”</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Web Questions (Berant et al. 2013)</a:t>
            </a:r>
            <a:br>
              <a:rPr lang="en" sz="1800">
                <a:solidFill>
                  <a:schemeClr val="lt1"/>
                </a:solidFill>
                <a:latin typeface="Helvetica Neue"/>
                <a:ea typeface="Helvetica Neue"/>
                <a:cs typeface="Helvetica Neue"/>
                <a:sym typeface="Helvetica Neue"/>
              </a:rPr>
            </a:br>
            <a:r>
              <a:rPr lang="en" sz="1800">
                <a:solidFill>
                  <a:schemeClr val="lt1"/>
                </a:solidFill>
                <a:latin typeface="Helvetica Neue"/>
                <a:ea typeface="Helvetica Neue"/>
                <a:cs typeface="Helvetica Neue"/>
                <a:sym typeface="Helvetica Neue"/>
              </a:rPr>
              <a:t>“Where did Edgar Allan Poe die?”</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TriviaQA (Joshi et al. 2017)</a:t>
            </a:r>
            <a:br>
              <a:rPr lang="en" sz="1800">
                <a:solidFill>
                  <a:schemeClr val="lt1"/>
                </a:solidFill>
                <a:latin typeface="Helvetica Neue"/>
                <a:ea typeface="Helvetica Neue"/>
                <a:cs typeface="Helvetica Neue"/>
                <a:sym typeface="Helvetica Neue"/>
              </a:rPr>
            </a:br>
            <a:r>
              <a:rPr lang="en" sz="1800">
                <a:solidFill>
                  <a:schemeClr val="lt1"/>
                </a:solidFill>
                <a:latin typeface="Helvetica Neue"/>
                <a:ea typeface="Helvetica Neue"/>
                <a:cs typeface="Helvetica Neue"/>
                <a:sym typeface="Helvetica Neue"/>
              </a:rPr>
              <a:t>“Miami Beach in Florida borders which ocean?”</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g21b6c6fbfce_1_15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Results: Closed Book QA</a:t>
            </a:r>
            <a:endParaRPr b="1" sz="3100">
              <a:latin typeface="Helvetica Neue"/>
              <a:ea typeface="Helvetica Neue"/>
              <a:cs typeface="Helvetica Neue"/>
              <a:sym typeface="Helvetica Neue"/>
            </a:endParaRPr>
          </a:p>
        </p:txBody>
      </p:sp>
      <p:sp>
        <p:nvSpPr>
          <p:cNvPr id="803" name="Google Shape;803;g21b6c6fbfce_1_150"/>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4" name="Google Shape;804;g21b6c6fbfce_1_150"/>
          <p:cNvPicPr preferRelativeResize="0"/>
          <p:nvPr/>
        </p:nvPicPr>
        <p:blipFill>
          <a:blip r:embed="rId3">
            <a:alphaModFix/>
          </a:blip>
          <a:stretch>
            <a:fillRect/>
          </a:stretch>
        </p:blipFill>
        <p:spPr>
          <a:xfrm>
            <a:off x="382600" y="1050450"/>
            <a:ext cx="8160018" cy="2869775"/>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g21b6c6fbfce_1_15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Results: Translation Task</a:t>
            </a:r>
            <a:endParaRPr b="1" sz="3100">
              <a:latin typeface="Helvetica Neue"/>
              <a:ea typeface="Helvetica Neue"/>
              <a:cs typeface="Helvetica Neue"/>
              <a:sym typeface="Helvetica Neue"/>
            </a:endParaRPr>
          </a:p>
        </p:txBody>
      </p:sp>
      <p:sp>
        <p:nvSpPr>
          <p:cNvPr id="810" name="Google Shape;810;g21b6c6fbfce_1_157"/>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1" name="Google Shape;811;g21b6c6fbfce_1_157"/>
          <p:cNvPicPr preferRelativeResize="0"/>
          <p:nvPr/>
        </p:nvPicPr>
        <p:blipFill>
          <a:blip r:embed="rId3">
            <a:alphaModFix/>
          </a:blip>
          <a:stretch>
            <a:fillRect/>
          </a:stretch>
        </p:blipFill>
        <p:spPr>
          <a:xfrm>
            <a:off x="632600" y="710475"/>
            <a:ext cx="7376349" cy="397875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g21b6c6fbfce_1_16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Results: Common Sense Reasoning</a:t>
            </a:r>
            <a:endParaRPr b="1" sz="3100">
              <a:latin typeface="Helvetica Neue"/>
              <a:ea typeface="Helvetica Neue"/>
              <a:cs typeface="Helvetica Neue"/>
              <a:sym typeface="Helvetica Neue"/>
            </a:endParaRPr>
          </a:p>
        </p:txBody>
      </p:sp>
      <p:sp>
        <p:nvSpPr>
          <p:cNvPr id="817" name="Google Shape;817;g21b6c6fbfce_1_164"/>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8" name="Google Shape;818;g21b6c6fbfce_1_164"/>
          <p:cNvPicPr preferRelativeResize="0"/>
          <p:nvPr/>
        </p:nvPicPr>
        <p:blipFill rotWithShape="1">
          <a:blip r:embed="rId3">
            <a:alphaModFix/>
          </a:blip>
          <a:srcRect b="43371" l="0" r="0" t="0"/>
          <a:stretch/>
        </p:blipFill>
        <p:spPr>
          <a:xfrm>
            <a:off x="205450" y="875825"/>
            <a:ext cx="8601351" cy="207057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g220e3f2ec1e_0_15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Results: Common Sense Reasoning</a:t>
            </a:r>
            <a:endParaRPr b="1" sz="3100">
              <a:latin typeface="Helvetica Neue"/>
              <a:ea typeface="Helvetica Neue"/>
              <a:cs typeface="Helvetica Neue"/>
              <a:sym typeface="Helvetica Neue"/>
            </a:endParaRPr>
          </a:p>
        </p:txBody>
      </p:sp>
      <p:sp>
        <p:nvSpPr>
          <p:cNvPr id="824" name="Google Shape;824;g220e3f2ec1e_0_15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5" name="Google Shape;825;g220e3f2ec1e_0_158"/>
          <p:cNvPicPr preferRelativeResize="0"/>
          <p:nvPr/>
        </p:nvPicPr>
        <p:blipFill>
          <a:blip r:embed="rId3">
            <a:alphaModFix/>
          </a:blip>
          <a:stretch>
            <a:fillRect/>
          </a:stretch>
        </p:blipFill>
        <p:spPr>
          <a:xfrm>
            <a:off x="205450" y="875825"/>
            <a:ext cx="8601351" cy="365650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g21b6c6fbfce_1_17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Results: Common Sense Reasoning</a:t>
            </a:r>
            <a:endParaRPr b="1" sz="3100">
              <a:latin typeface="Helvetica Neue"/>
              <a:ea typeface="Helvetica Neue"/>
              <a:cs typeface="Helvetica Neue"/>
              <a:sym typeface="Helvetica Neue"/>
            </a:endParaRPr>
          </a:p>
        </p:txBody>
      </p:sp>
      <p:sp>
        <p:nvSpPr>
          <p:cNvPr id="831" name="Google Shape;831;g21b6c6fbfce_1_171"/>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2" name="Google Shape;832;g21b6c6fbfce_1_171"/>
          <p:cNvPicPr preferRelativeResize="0"/>
          <p:nvPr/>
        </p:nvPicPr>
        <p:blipFill>
          <a:blip r:embed="rId3">
            <a:alphaModFix/>
          </a:blip>
          <a:stretch>
            <a:fillRect/>
          </a:stretch>
        </p:blipFill>
        <p:spPr>
          <a:xfrm>
            <a:off x="213452" y="1082175"/>
            <a:ext cx="8717100" cy="3273225"/>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g21b6c6fbfce_1_17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Results: Reading Comprehension</a:t>
            </a:r>
            <a:endParaRPr b="1" sz="3100">
              <a:latin typeface="Helvetica Neue"/>
              <a:ea typeface="Helvetica Neue"/>
              <a:cs typeface="Helvetica Neue"/>
              <a:sym typeface="Helvetica Neue"/>
            </a:endParaRPr>
          </a:p>
        </p:txBody>
      </p:sp>
      <p:sp>
        <p:nvSpPr>
          <p:cNvPr id="838" name="Google Shape;838;g21b6c6fbfce_1_17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9" name="Google Shape;839;g21b6c6fbfce_1_178"/>
          <p:cNvPicPr preferRelativeResize="0"/>
          <p:nvPr/>
        </p:nvPicPr>
        <p:blipFill>
          <a:blip r:embed="rId3">
            <a:alphaModFix/>
          </a:blip>
          <a:stretch>
            <a:fillRect/>
          </a:stretch>
        </p:blipFill>
        <p:spPr>
          <a:xfrm>
            <a:off x="708025" y="820275"/>
            <a:ext cx="7391975" cy="377555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g21b6c6fbfce_1_18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Results: Reading Comprehension</a:t>
            </a:r>
            <a:endParaRPr b="1" sz="3100">
              <a:latin typeface="Helvetica Neue"/>
              <a:ea typeface="Helvetica Neue"/>
              <a:cs typeface="Helvetica Neue"/>
              <a:sym typeface="Helvetica Neue"/>
            </a:endParaRPr>
          </a:p>
        </p:txBody>
      </p:sp>
      <p:sp>
        <p:nvSpPr>
          <p:cNvPr id="845" name="Google Shape;845;g21b6c6fbfce_1_185"/>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6" name="Google Shape;846;g21b6c6fbfce_1_185"/>
          <p:cNvPicPr preferRelativeResize="0"/>
          <p:nvPr/>
        </p:nvPicPr>
        <p:blipFill>
          <a:blip r:embed="rId3">
            <a:alphaModFix/>
          </a:blip>
          <a:stretch>
            <a:fillRect/>
          </a:stretch>
        </p:blipFill>
        <p:spPr>
          <a:xfrm>
            <a:off x="205450" y="994900"/>
            <a:ext cx="8659090" cy="2869775"/>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g21b6c6fbfce_1_19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Results: SuperGLUE</a:t>
            </a:r>
            <a:endParaRPr b="1" sz="3100">
              <a:latin typeface="Helvetica Neue"/>
              <a:ea typeface="Helvetica Neue"/>
              <a:cs typeface="Helvetica Neue"/>
              <a:sym typeface="Helvetica Neue"/>
            </a:endParaRPr>
          </a:p>
        </p:txBody>
      </p:sp>
      <p:sp>
        <p:nvSpPr>
          <p:cNvPr id="852" name="Google Shape;852;g21b6c6fbfce_1_192"/>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3" name="Google Shape;853;g21b6c6fbfce_1_192"/>
          <p:cNvPicPr preferRelativeResize="0"/>
          <p:nvPr/>
        </p:nvPicPr>
        <p:blipFill>
          <a:blip r:embed="rId3">
            <a:alphaModFix/>
          </a:blip>
          <a:stretch>
            <a:fillRect/>
          </a:stretch>
        </p:blipFill>
        <p:spPr>
          <a:xfrm>
            <a:off x="152400" y="780575"/>
            <a:ext cx="8407151" cy="3759675"/>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g21b6c6fbfce_1_10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Training Procedures</a:t>
            </a:r>
            <a:endParaRPr b="1" sz="3100">
              <a:latin typeface="Helvetica Neue"/>
              <a:ea typeface="Helvetica Neue"/>
              <a:cs typeface="Helvetica Neue"/>
              <a:sym typeface="Helvetica Neue"/>
            </a:endParaRPr>
          </a:p>
        </p:txBody>
      </p:sp>
      <p:sp>
        <p:nvSpPr>
          <p:cNvPr id="859" name="Google Shape;859;g21b6c6fbfce_1_109"/>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g21b6c6fbfce_1_109"/>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42900" lvl="0" marL="4572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Larger models → Larger batch sizes and Smaller LRs</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Model parallelism for each matrix multiply + across layers</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Adam Optimizer</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Gradient clipping → 1.0</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Linear LR warm up → Cosine decay</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Batch size increase gradually</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Weight decay → 0.1 for regularization</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1b641b2b2e_0_3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Pre-training and Adaptation</a:t>
            </a:r>
            <a:endParaRPr b="1" sz="3100">
              <a:latin typeface="Helvetica Neue"/>
              <a:ea typeface="Helvetica Neue"/>
              <a:cs typeface="Helvetica Neue"/>
              <a:sym typeface="Helvetica Neue"/>
            </a:endParaRPr>
          </a:p>
        </p:txBody>
      </p:sp>
      <p:sp>
        <p:nvSpPr>
          <p:cNvPr id="154" name="Google Shape;154;g21b641b2b2e_0_37"/>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21b641b2b2e_0_37"/>
          <p:cNvSpPr txBox="1"/>
          <p:nvPr>
            <p:ph idx="1" type="body"/>
          </p:nvPr>
        </p:nvSpPr>
        <p:spPr>
          <a:xfrm>
            <a:off x="205450" y="882500"/>
            <a:ext cx="4148700" cy="3646200"/>
          </a:xfrm>
          <a:prstGeom prst="rect">
            <a:avLst/>
          </a:prstGeom>
          <a:noFill/>
          <a:ln>
            <a:noFill/>
          </a:ln>
        </p:spPr>
        <p:txBody>
          <a:bodyPr anchorCtr="0" anchor="t" bIns="58925" lIns="58925" spcFirstLastPara="1" rIns="58925" wrap="square" tIns="58925">
            <a:noAutofit/>
          </a:bodyPr>
          <a:lstStyle/>
          <a:p>
            <a:pPr indent="-342900" lvl="0" marL="4572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Pre-training: </a:t>
            </a:r>
            <a:br>
              <a:rPr lang="en" sz="1800">
                <a:solidFill>
                  <a:schemeClr val="lt1"/>
                </a:solidFill>
                <a:latin typeface="Helvetica Neue"/>
                <a:ea typeface="Helvetica Neue"/>
                <a:cs typeface="Helvetica Neue"/>
                <a:sym typeface="Helvetica Neue"/>
              </a:rPr>
            </a:br>
            <a:br>
              <a:rPr lang="en" sz="1800">
                <a:solidFill>
                  <a:schemeClr val="lt1"/>
                </a:solidFill>
                <a:latin typeface="Helvetica Neue"/>
                <a:ea typeface="Helvetica Neue"/>
                <a:cs typeface="Helvetica Neue"/>
                <a:sym typeface="Helvetica Neue"/>
              </a:rPr>
            </a:br>
            <a:br>
              <a:rPr lang="en" sz="1800">
                <a:solidFill>
                  <a:schemeClr val="lt1"/>
                </a:solidFill>
                <a:latin typeface="Helvetica Neue"/>
                <a:ea typeface="Helvetica Neue"/>
                <a:cs typeface="Helvetica Neue"/>
                <a:sym typeface="Helvetica Neue"/>
              </a:rPr>
            </a:b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Adaptation: </a:t>
            </a:r>
            <a:endParaRPr sz="1800">
              <a:solidFill>
                <a:schemeClr val="lt1"/>
              </a:solidFill>
              <a:latin typeface="Helvetica Neue"/>
              <a:ea typeface="Helvetica Neue"/>
              <a:cs typeface="Helvetica Neue"/>
              <a:sym typeface="Helvetica Neue"/>
            </a:endParaRPr>
          </a:p>
        </p:txBody>
      </p:sp>
      <p:pic>
        <p:nvPicPr>
          <p:cNvPr id="156" name="Google Shape;156;g21b641b2b2e_0_37"/>
          <p:cNvPicPr preferRelativeResize="0"/>
          <p:nvPr/>
        </p:nvPicPr>
        <p:blipFill>
          <a:blip r:embed="rId3">
            <a:alphaModFix/>
          </a:blip>
          <a:stretch>
            <a:fillRect/>
          </a:stretch>
        </p:blipFill>
        <p:spPr>
          <a:xfrm>
            <a:off x="4230775" y="823926"/>
            <a:ext cx="4550375" cy="377825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g21b6c6fbfce_1_21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Limitations</a:t>
            </a:r>
            <a:endParaRPr b="1" sz="3100">
              <a:latin typeface="Helvetica Neue"/>
              <a:ea typeface="Helvetica Neue"/>
              <a:cs typeface="Helvetica Neue"/>
              <a:sym typeface="Helvetica Neue"/>
            </a:endParaRPr>
          </a:p>
        </p:txBody>
      </p:sp>
      <p:sp>
        <p:nvSpPr>
          <p:cNvPr id="866" name="Google Shape;866;g21b6c6fbfce_1_215"/>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g21b6c6fbfce_1_215"/>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42900" lvl="0" marL="4572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Of GPT-3:</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Limited generation (repetitions, contradictions)</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Limited “common sense” word model</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Poor one-shot and zero-shot performance (on some reading comprehension and comparison tasks)</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No bidirectionality</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Of </a:t>
            </a:r>
            <a:r>
              <a:rPr lang="en" sz="1800">
                <a:solidFill>
                  <a:schemeClr val="lt1"/>
                </a:solidFill>
                <a:latin typeface="Helvetica Neue"/>
                <a:ea typeface="Helvetica Neue"/>
                <a:cs typeface="Helvetica Neue"/>
                <a:sym typeface="Helvetica Neue"/>
              </a:rPr>
              <a:t>language</a:t>
            </a:r>
            <a:r>
              <a:rPr lang="en" sz="1800">
                <a:solidFill>
                  <a:schemeClr val="lt1"/>
                </a:solidFill>
                <a:latin typeface="Helvetica Neue"/>
                <a:ea typeface="Helvetica Neue"/>
                <a:cs typeface="Helvetica Neue"/>
                <a:sym typeface="Helvetica Neue"/>
              </a:rPr>
              <a:t> models:</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Simple pre-training objective</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Lack of grounding</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Poor sample </a:t>
            </a:r>
            <a:r>
              <a:rPr lang="en" sz="1800">
                <a:solidFill>
                  <a:schemeClr val="lt1"/>
                </a:solidFill>
                <a:latin typeface="Helvetica Neue"/>
                <a:ea typeface="Helvetica Neue"/>
                <a:cs typeface="Helvetica Neue"/>
                <a:sym typeface="Helvetica Neue"/>
              </a:rPr>
              <a:t>efficiency</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g21b6c6fbfce_1_22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Broader Impact: Misuse</a:t>
            </a:r>
            <a:endParaRPr b="1" sz="3100">
              <a:latin typeface="Helvetica Neue"/>
              <a:ea typeface="Helvetica Neue"/>
              <a:cs typeface="Helvetica Neue"/>
              <a:sym typeface="Helvetica Neue"/>
            </a:endParaRPr>
          </a:p>
        </p:txBody>
      </p:sp>
      <p:sp>
        <p:nvSpPr>
          <p:cNvPr id="873" name="Google Shape;873;g21b6c6fbfce_1_221"/>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g21b6c6fbfce_1_221"/>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42900" lvl="0" marL="4572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Misuse</a:t>
            </a:r>
            <a:r>
              <a:rPr lang="en" sz="1800">
                <a:solidFill>
                  <a:schemeClr val="lt1"/>
                </a:solidFill>
                <a:latin typeface="Helvetica Neue"/>
                <a:ea typeface="Helvetica Neue"/>
                <a:cs typeface="Helvetica Neue"/>
                <a:sym typeface="Helvetica Neue"/>
              </a:rPr>
              <a:t>: Misinformation, spamming, phishing, plagiarism</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Threat vector analysis:</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Post-GPT-2: few misuse experiments and no deployment, professionals </a:t>
            </a:r>
            <a:r>
              <a:rPr lang="en" sz="1800">
                <a:solidFill>
                  <a:schemeClr val="lt1"/>
                </a:solidFill>
                <a:latin typeface="Helvetica Neue"/>
                <a:ea typeface="Helvetica Neue"/>
                <a:cs typeface="Helvetica Neue"/>
                <a:sym typeface="Helvetica Neue"/>
              </a:rPr>
              <a:t>found</a:t>
            </a:r>
            <a:r>
              <a:rPr lang="en" sz="1800">
                <a:solidFill>
                  <a:schemeClr val="lt1"/>
                </a:solidFill>
                <a:latin typeface="Helvetica Neue"/>
                <a:ea typeface="Helvetica Neue"/>
                <a:cs typeface="Helvetica Neue"/>
                <a:sym typeface="Helvetica Neue"/>
              </a:rPr>
              <a:t> no </a:t>
            </a:r>
            <a:r>
              <a:rPr lang="en" sz="1800">
                <a:solidFill>
                  <a:schemeClr val="lt1"/>
                </a:solidFill>
                <a:latin typeface="Helvetica Neue"/>
                <a:ea typeface="Helvetica Neue"/>
                <a:cs typeface="Helvetica Neue"/>
                <a:sym typeface="Helvetica Neue"/>
              </a:rPr>
              <a:t>discernible</a:t>
            </a:r>
            <a:r>
              <a:rPr lang="en" sz="1800">
                <a:solidFill>
                  <a:schemeClr val="lt1"/>
                </a:solidFill>
                <a:latin typeface="Helvetica Neue"/>
                <a:ea typeface="Helvetica Neue"/>
                <a:cs typeface="Helvetica Neue"/>
                <a:sym typeface="Helvetica Neue"/>
              </a:rPr>
              <a:t> change in operations;</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Why? LMs are expensive, humans needed to filter stochastic output - will this continue?</a:t>
            </a:r>
            <a:endParaRPr sz="1800">
              <a:solidFill>
                <a:schemeClr val="lt1"/>
              </a:solidFill>
              <a:latin typeface="Helvetica Neue"/>
              <a:ea typeface="Helvetica Neue"/>
              <a:cs typeface="Helvetica Neue"/>
              <a:sym typeface="Helvetica Neue"/>
            </a:endParaRPr>
          </a:p>
        </p:txBody>
      </p:sp>
      <p:pic>
        <p:nvPicPr>
          <p:cNvPr id="875" name="Google Shape;875;g21b6c6fbfce_1_221"/>
          <p:cNvPicPr preferRelativeResize="0"/>
          <p:nvPr/>
        </p:nvPicPr>
        <p:blipFill>
          <a:blip r:embed="rId3">
            <a:alphaModFix/>
          </a:blip>
          <a:stretch>
            <a:fillRect/>
          </a:stretch>
        </p:blipFill>
        <p:spPr>
          <a:xfrm>
            <a:off x="162663" y="3175000"/>
            <a:ext cx="8802674" cy="1283725"/>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g21b6c6fbfce_1_22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Broader Impact: Fairness and Bias</a:t>
            </a:r>
            <a:endParaRPr b="1" sz="3100">
              <a:latin typeface="Helvetica Neue"/>
              <a:ea typeface="Helvetica Neue"/>
              <a:cs typeface="Helvetica Neue"/>
              <a:sym typeface="Helvetica Neue"/>
            </a:endParaRPr>
          </a:p>
        </p:txBody>
      </p:sp>
      <p:sp>
        <p:nvSpPr>
          <p:cNvPr id="881" name="Google Shape;881;g21b6c6fbfce_1_22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2" name="Google Shape;882;g21b6c6fbfce_1_228"/>
          <p:cNvPicPr preferRelativeResize="0"/>
          <p:nvPr/>
        </p:nvPicPr>
        <p:blipFill>
          <a:blip r:embed="rId3">
            <a:alphaModFix/>
          </a:blip>
          <a:stretch>
            <a:fillRect/>
          </a:stretch>
        </p:blipFill>
        <p:spPr>
          <a:xfrm>
            <a:off x="271450" y="780575"/>
            <a:ext cx="8322850" cy="3704126"/>
          </a:xfrm>
          <a:prstGeom prst="rect">
            <a:avLst/>
          </a:prstGeom>
          <a:noFill/>
          <a:ln cap="flat" cmpd="sng" w="9525">
            <a:solidFill>
              <a:srgbClr val="FFFFFF"/>
            </a:solidFill>
            <a:prstDash val="solid"/>
            <a:round/>
            <a:headEnd len="sm" w="sm" type="none"/>
            <a:tailEnd len="sm" w="sm" type="none"/>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g21b6c6fbfce_1_23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Broader Impact: Fairness and Bias</a:t>
            </a:r>
            <a:endParaRPr b="1" sz="3100">
              <a:latin typeface="Helvetica Neue"/>
              <a:ea typeface="Helvetica Neue"/>
              <a:cs typeface="Helvetica Neue"/>
              <a:sym typeface="Helvetica Neue"/>
            </a:endParaRPr>
          </a:p>
        </p:txBody>
      </p:sp>
      <p:sp>
        <p:nvSpPr>
          <p:cNvPr id="888" name="Google Shape;888;g21b6c6fbfce_1_236"/>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9" name="Google Shape;889;g21b6c6fbfce_1_236"/>
          <p:cNvPicPr preferRelativeResize="0"/>
          <p:nvPr/>
        </p:nvPicPr>
        <p:blipFill>
          <a:blip r:embed="rId3">
            <a:alphaModFix/>
          </a:blip>
          <a:stretch>
            <a:fillRect/>
          </a:stretch>
        </p:blipFill>
        <p:spPr>
          <a:xfrm>
            <a:off x="152400" y="780575"/>
            <a:ext cx="8364651" cy="3783499"/>
          </a:xfrm>
          <a:prstGeom prst="rect">
            <a:avLst/>
          </a:prstGeom>
          <a:noFill/>
          <a:ln>
            <a:noFill/>
          </a:ln>
        </p:spPr>
      </p:pic>
      <p:sp>
        <p:nvSpPr>
          <p:cNvPr id="890" name="Google Shape;890;g21b6c6fbfce_1_236"/>
          <p:cNvSpPr/>
          <p:nvPr/>
        </p:nvSpPr>
        <p:spPr>
          <a:xfrm>
            <a:off x="8151825" y="4087825"/>
            <a:ext cx="3015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g21b6c6fbfce_1_24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Broader Impact: Energy Usage</a:t>
            </a:r>
            <a:endParaRPr b="1" sz="3100">
              <a:latin typeface="Helvetica Neue"/>
              <a:ea typeface="Helvetica Neue"/>
              <a:cs typeface="Helvetica Neue"/>
              <a:sym typeface="Helvetica Neue"/>
            </a:endParaRPr>
          </a:p>
        </p:txBody>
      </p:sp>
      <p:sp>
        <p:nvSpPr>
          <p:cNvPr id="896" name="Google Shape;896;g21b6c6fbfce_1_244"/>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g21b6c6fbfce_1_244"/>
          <p:cNvSpPr/>
          <p:nvPr/>
        </p:nvSpPr>
        <p:spPr>
          <a:xfrm>
            <a:off x="8151825" y="4087825"/>
            <a:ext cx="3015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8" name="Google Shape;898;g21b6c6fbfce_1_244"/>
          <p:cNvPicPr preferRelativeResize="0"/>
          <p:nvPr/>
        </p:nvPicPr>
        <p:blipFill>
          <a:blip r:embed="rId3">
            <a:alphaModFix/>
          </a:blip>
          <a:stretch>
            <a:fillRect/>
          </a:stretch>
        </p:blipFill>
        <p:spPr>
          <a:xfrm>
            <a:off x="319075" y="780575"/>
            <a:ext cx="8438001" cy="3767624"/>
          </a:xfrm>
          <a:prstGeom prst="rect">
            <a:avLst/>
          </a:prstGeom>
          <a:noFill/>
          <a:ln cap="flat" cmpd="sng" w="9525">
            <a:solidFill>
              <a:srgbClr val="FFFFFF"/>
            </a:solidFill>
            <a:prstDash val="solid"/>
            <a:round/>
            <a:headEnd len="sm" w="sm" type="none"/>
            <a:tailEnd len="sm" w="sm" type="none"/>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g220e3f2ec1e_0_16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Introducing GPT-4</a:t>
            </a:r>
            <a:endParaRPr b="1" sz="3100">
              <a:latin typeface="Helvetica Neue"/>
              <a:ea typeface="Helvetica Neue"/>
              <a:cs typeface="Helvetica Neue"/>
              <a:sym typeface="Helvetica Neue"/>
            </a:endParaRPr>
          </a:p>
        </p:txBody>
      </p:sp>
      <p:sp>
        <p:nvSpPr>
          <p:cNvPr id="904" name="Google Shape;904;g220e3f2ec1e_0_164"/>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g220e3f2ec1e_0_164"/>
          <p:cNvSpPr/>
          <p:nvPr/>
        </p:nvSpPr>
        <p:spPr>
          <a:xfrm>
            <a:off x="8151825" y="4087825"/>
            <a:ext cx="3015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6" name="Google Shape;906;g220e3f2ec1e_0_164"/>
          <p:cNvPicPr preferRelativeResize="0"/>
          <p:nvPr/>
        </p:nvPicPr>
        <p:blipFill>
          <a:blip r:embed="rId3">
            <a:alphaModFix/>
          </a:blip>
          <a:stretch>
            <a:fillRect/>
          </a:stretch>
        </p:blipFill>
        <p:spPr>
          <a:xfrm>
            <a:off x="3607600" y="1185863"/>
            <a:ext cx="5314950" cy="2771775"/>
          </a:xfrm>
          <a:prstGeom prst="rect">
            <a:avLst/>
          </a:prstGeom>
          <a:noFill/>
          <a:ln>
            <a:noFill/>
          </a:ln>
        </p:spPr>
      </p:pic>
      <p:pic>
        <p:nvPicPr>
          <p:cNvPr id="907" name="Google Shape;907;g220e3f2ec1e_0_164"/>
          <p:cNvPicPr preferRelativeResize="0"/>
          <p:nvPr/>
        </p:nvPicPr>
        <p:blipFill>
          <a:blip r:embed="rId4">
            <a:alphaModFix/>
          </a:blip>
          <a:stretch>
            <a:fillRect/>
          </a:stretch>
        </p:blipFill>
        <p:spPr>
          <a:xfrm>
            <a:off x="292550" y="1363150"/>
            <a:ext cx="3147350" cy="24172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g220e3f2ec1e_0_17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Introducing GPT-4</a:t>
            </a:r>
            <a:endParaRPr b="1" sz="3100">
              <a:latin typeface="Helvetica Neue"/>
              <a:ea typeface="Helvetica Neue"/>
              <a:cs typeface="Helvetica Neue"/>
              <a:sym typeface="Helvetica Neue"/>
            </a:endParaRPr>
          </a:p>
        </p:txBody>
      </p:sp>
      <p:sp>
        <p:nvSpPr>
          <p:cNvPr id="913" name="Google Shape;913;g220e3f2ec1e_0_173"/>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g220e3f2ec1e_0_173"/>
          <p:cNvSpPr/>
          <p:nvPr/>
        </p:nvSpPr>
        <p:spPr>
          <a:xfrm>
            <a:off x="8151825" y="4087825"/>
            <a:ext cx="3015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5.png" id="915" name="Google Shape;915;g220e3f2ec1e_0_173"/>
          <p:cNvPicPr preferRelativeResize="0"/>
          <p:nvPr/>
        </p:nvPicPr>
        <p:blipFill>
          <a:blip r:embed="rId3">
            <a:alphaModFix/>
          </a:blip>
          <a:stretch>
            <a:fillRect/>
          </a:stretch>
        </p:blipFill>
        <p:spPr>
          <a:xfrm>
            <a:off x="110075" y="827850"/>
            <a:ext cx="8907850" cy="3637375"/>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g220e3f2ec1e_0_18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Introducing GPT-4</a:t>
            </a:r>
            <a:endParaRPr b="1" sz="3100">
              <a:latin typeface="Helvetica Neue"/>
              <a:ea typeface="Helvetica Neue"/>
              <a:cs typeface="Helvetica Neue"/>
              <a:sym typeface="Helvetica Neue"/>
            </a:endParaRPr>
          </a:p>
        </p:txBody>
      </p:sp>
      <p:sp>
        <p:nvSpPr>
          <p:cNvPr id="921" name="Google Shape;921;g220e3f2ec1e_0_183"/>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g220e3f2ec1e_0_183"/>
          <p:cNvSpPr/>
          <p:nvPr/>
        </p:nvSpPr>
        <p:spPr>
          <a:xfrm>
            <a:off x="8151825" y="4087825"/>
            <a:ext cx="3015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3" name="Google Shape;923;g220e3f2ec1e_0_183"/>
          <p:cNvPicPr preferRelativeResize="0"/>
          <p:nvPr/>
        </p:nvPicPr>
        <p:blipFill>
          <a:blip r:embed="rId3">
            <a:alphaModFix/>
          </a:blip>
          <a:stretch>
            <a:fillRect/>
          </a:stretch>
        </p:blipFill>
        <p:spPr>
          <a:xfrm>
            <a:off x="1865150" y="737125"/>
            <a:ext cx="5275876" cy="403860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g220e3f2ec1e_0_19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Introducing GPT-4</a:t>
            </a:r>
            <a:endParaRPr b="1" sz="3100">
              <a:latin typeface="Helvetica Neue"/>
              <a:ea typeface="Helvetica Neue"/>
              <a:cs typeface="Helvetica Neue"/>
              <a:sym typeface="Helvetica Neue"/>
            </a:endParaRPr>
          </a:p>
        </p:txBody>
      </p:sp>
      <p:sp>
        <p:nvSpPr>
          <p:cNvPr id="929" name="Google Shape;929;g220e3f2ec1e_0_191"/>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g220e3f2ec1e_0_191"/>
          <p:cNvSpPr/>
          <p:nvPr/>
        </p:nvSpPr>
        <p:spPr>
          <a:xfrm>
            <a:off x="8151825" y="4087825"/>
            <a:ext cx="3015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1" name="Google Shape;931;g220e3f2ec1e_0_191"/>
          <p:cNvPicPr preferRelativeResize="0"/>
          <p:nvPr/>
        </p:nvPicPr>
        <p:blipFill>
          <a:blip r:embed="rId3">
            <a:alphaModFix/>
          </a:blip>
          <a:stretch>
            <a:fillRect/>
          </a:stretch>
        </p:blipFill>
        <p:spPr>
          <a:xfrm>
            <a:off x="186925" y="983775"/>
            <a:ext cx="8770151" cy="3692202"/>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g220e3f2ec1e_0_19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Introducing GPT-4</a:t>
            </a:r>
            <a:endParaRPr b="1" sz="3100">
              <a:latin typeface="Helvetica Neue"/>
              <a:ea typeface="Helvetica Neue"/>
              <a:cs typeface="Helvetica Neue"/>
              <a:sym typeface="Helvetica Neue"/>
            </a:endParaRPr>
          </a:p>
        </p:txBody>
      </p:sp>
      <p:sp>
        <p:nvSpPr>
          <p:cNvPr id="937" name="Google Shape;937;g220e3f2ec1e_0_199"/>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g220e3f2ec1e_0_199"/>
          <p:cNvSpPr/>
          <p:nvPr/>
        </p:nvSpPr>
        <p:spPr>
          <a:xfrm>
            <a:off x="8151825" y="4087825"/>
            <a:ext cx="3015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9" name="Google Shape;939;g220e3f2ec1e_0_199"/>
          <p:cNvPicPr preferRelativeResize="0"/>
          <p:nvPr/>
        </p:nvPicPr>
        <p:blipFill>
          <a:blip r:embed="rId3">
            <a:alphaModFix/>
          </a:blip>
          <a:stretch>
            <a:fillRect/>
          </a:stretch>
        </p:blipFill>
        <p:spPr>
          <a:xfrm>
            <a:off x="1882388" y="753202"/>
            <a:ext cx="5363225" cy="4036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20e3f2ec1e_0_3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Pre-training and Adaptation</a:t>
            </a:r>
            <a:endParaRPr b="1" sz="3100">
              <a:latin typeface="Helvetica Neue"/>
              <a:ea typeface="Helvetica Neue"/>
              <a:cs typeface="Helvetica Neue"/>
              <a:sym typeface="Helvetica Neue"/>
            </a:endParaRPr>
          </a:p>
        </p:txBody>
      </p:sp>
      <p:sp>
        <p:nvSpPr>
          <p:cNvPr id="162" name="Google Shape;162;g220e3f2ec1e_0_35"/>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20e3f2ec1e_0_35"/>
          <p:cNvSpPr txBox="1"/>
          <p:nvPr>
            <p:ph idx="1" type="body"/>
          </p:nvPr>
        </p:nvSpPr>
        <p:spPr>
          <a:xfrm>
            <a:off x="205450" y="882500"/>
            <a:ext cx="4148700" cy="3646200"/>
          </a:xfrm>
          <a:prstGeom prst="rect">
            <a:avLst/>
          </a:prstGeom>
          <a:noFill/>
          <a:ln>
            <a:noFill/>
          </a:ln>
        </p:spPr>
        <p:txBody>
          <a:bodyPr anchorCtr="0" anchor="t" bIns="58925" lIns="58925" spcFirstLastPara="1" rIns="58925" wrap="square" tIns="58925">
            <a:noAutofit/>
          </a:bodyPr>
          <a:lstStyle/>
          <a:p>
            <a:pPr indent="-342900" lvl="0" marL="4572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Pre-training: trained on huge amounts of unlabeled text using “self-supervised” training objectives</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Adaptation: </a:t>
            </a:r>
            <a:endParaRPr sz="1800">
              <a:solidFill>
                <a:schemeClr val="lt1"/>
              </a:solidFill>
              <a:latin typeface="Helvetica Neue"/>
              <a:ea typeface="Helvetica Neue"/>
              <a:cs typeface="Helvetica Neue"/>
              <a:sym typeface="Helvetica Neue"/>
            </a:endParaRPr>
          </a:p>
        </p:txBody>
      </p:sp>
      <p:pic>
        <p:nvPicPr>
          <p:cNvPr id="164" name="Google Shape;164;g220e3f2ec1e_0_35"/>
          <p:cNvPicPr preferRelativeResize="0"/>
          <p:nvPr/>
        </p:nvPicPr>
        <p:blipFill>
          <a:blip r:embed="rId3">
            <a:alphaModFix/>
          </a:blip>
          <a:stretch>
            <a:fillRect/>
          </a:stretch>
        </p:blipFill>
        <p:spPr>
          <a:xfrm>
            <a:off x="4230775" y="823926"/>
            <a:ext cx="4550375" cy="3778250"/>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g220e3f2ec1e_0_20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Introducing GPT-4</a:t>
            </a:r>
            <a:endParaRPr b="1" sz="3100">
              <a:latin typeface="Helvetica Neue"/>
              <a:ea typeface="Helvetica Neue"/>
              <a:cs typeface="Helvetica Neue"/>
              <a:sym typeface="Helvetica Neue"/>
            </a:endParaRPr>
          </a:p>
        </p:txBody>
      </p:sp>
      <p:sp>
        <p:nvSpPr>
          <p:cNvPr id="945" name="Google Shape;945;g220e3f2ec1e_0_207"/>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g220e3f2ec1e_0_207"/>
          <p:cNvSpPr/>
          <p:nvPr/>
        </p:nvSpPr>
        <p:spPr>
          <a:xfrm>
            <a:off x="8151825" y="4087825"/>
            <a:ext cx="3015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7" name="Google Shape;947;g220e3f2ec1e_0_207"/>
          <p:cNvPicPr preferRelativeResize="0"/>
          <p:nvPr/>
        </p:nvPicPr>
        <p:blipFill>
          <a:blip r:embed="rId3">
            <a:alphaModFix/>
          </a:blip>
          <a:stretch>
            <a:fillRect/>
          </a:stretch>
        </p:blipFill>
        <p:spPr>
          <a:xfrm>
            <a:off x="205450" y="722525"/>
            <a:ext cx="4283526" cy="3907524"/>
          </a:xfrm>
          <a:prstGeom prst="rect">
            <a:avLst/>
          </a:prstGeom>
          <a:noFill/>
          <a:ln>
            <a:noFill/>
          </a:ln>
        </p:spPr>
      </p:pic>
      <p:pic>
        <p:nvPicPr>
          <p:cNvPr id="948" name="Google Shape;948;g220e3f2ec1e_0_207"/>
          <p:cNvPicPr preferRelativeResize="0"/>
          <p:nvPr/>
        </p:nvPicPr>
        <p:blipFill>
          <a:blip r:embed="rId4">
            <a:alphaModFix/>
          </a:blip>
          <a:stretch>
            <a:fillRect/>
          </a:stretch>
        </p:blipFill>
        <p:spPr>
          <a:xfrm>
            <a:off x="3889825" y="1063599"/>
            <a:ext cx="4844025" cy="1438050"/>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g2225d414ff1_0_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Alpaca: $600 ChatGPT Rival</a:t>
            </a:r>
            <a:endParaRPr b="1" sz="3100">
              <a:latin typeface="Helvetica Neue"/>
              <a:ea typeface="Helvetica Neue"/>
              <a:cs typeface="Helvetica Neue"/>
              <a:sym typeface="Helvetica Neue"/>
            </a:endParaRPr>
          </a:p>
        </p:txBody>
      </p:sp>
      <p:sp>
        <p:nvSpPr>
          <p:cNvPr id="954" name="Google Shape;954;g2225d414ff1_0_0"/>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g2225d414ff1_0_0"/>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ChatGPT trained on </a:t>
            </a:r>
            <a:r>
              <a:rPr b="1" lang="en" sz="1900">
                <a:solidFill>
                  <a:schemeClr val="lt1"/>
                </a:solidFill>
                <a:latin typeface="Helvetica Neue"/>
                <a:ea typeface="Helvetica Neue"/>
                <a:cs typeface="Helvetica Neue"/>
                <a:sym typeface="Helvetica Neue"/>
              </a:rPr>
              <a:t>285,000 CPUs</a:t>
            </a:r>
            <a:r>
              <a:rPr lang="en" sz="1900">
                <a:solidFill>
                  <a:schemeClr val="lt1"/>
                </a:solidFill>
                <a:latin typeface="Helvetica Neue"/>
                <a:ea typeface="Helvetica Neue"/>
                <a:cs typeface="Helvetica Neue"/>
                <a:sym typeface="Helvetica Neue"/>
              </a:rPr>
              <a:t>, </a:t>
            </a:r>
            <a:r>
              <a:rPr b="1" lang="en" sz="1900">
                <a:solidFill>
                  <a:schemeClr val="lt1"/>
                </a:solidFill>
                <a:latin typeface="Helvetica Neue"/>
                <a:ea typeface="Helvetica Neue"/>
                <a:cs typeface="Helvetica Neue"/>
                <a:sym typeface="Helvetica Neue"/>
              </a:rPr>
              <a:t>10,000 GPUs</a:t>
            </a:r>
            <a:r>
              <a:rPr lang="en" sz="1900">
                <a:solidFill>
                  <a:schemeClr val="lt1"/>
                </a:solidFill>
                <a:latin typeface="Helvetica Neue"/>
                <a:ea typeface="Helvetica Neue"/>
                <a:cs typeface="Helvetica Neue"/>
                <a:sym typeface="Helvetica Neue"/>
              </a:rPr>
              <a:t> and </a:t>
            </a:r>
            <a:r>
              <a:rPr b="1" lang="en" sz="1900">
                <a:solidFill>
                  <a:schemeClr val="lt1"/>
                </a:solidFill>
                <a:latin typeface="Helvetica Neue"/>
                <a:ea typeface="Helvetica Neue"/>
                <a:cs typeface="Helvetica Neue"/>
                <a:sym typeface="Helvetica Neue"/>
              </a:rPr>
              <a:t>400 Gbps</a:t>
            </a:r>
            <a:r>
              <a:rPr lang="en" sz="1900">
                <a:solidFill>
                  <a:schemeClr val="lt1"/>
                </a:solidFill>
                <a:latin typeface="Helvetica Neue"/>
                <a:ea typeface="Helvetica Neue"/>
                <a:cs typeface="Helvetica Neue"/>
                <a:sym typeface="Helvetica Neue"/>
              </a:rPr>
              <a:t> for </a:t>
            </a:r>
            <a:r>
              <a:rPr b="1" lang="en" sz="1900">
                <a:solidFill>
                  <a:schemeClr val="lt1"/>
                </a:solidFill>
                <a:latin typeface="Helvetica Neue"/>
                <a:ea typeface="Helvetica Neue"/>
                <a:cs typeface="Helvetica Neue"/>
                <a:sym typeface="Helvetica Neue"/>
              </a:rPr>
              <a:t>34 days</a:t>
            </a:r>
            <a:r>
              <a:rPr lang="en" sz="1900">
                <a:solidFill>
                  <a:schemeClr val="lt1"/>
                </a:solidFill>
                <a:latin typeface="Helvetica Neue"/>
                <a:ea typeface="Helvetica Neue"/>
                <a:cs typeface="Helvetica Neue"/>
                <a:sym typeface="Helvetica Neue"/>
              </a:rPr>
              <a:t> costing </a:t>
            </a:r>
            <a:r>
              <a:rPr b="1" lang="en" sz="1900">
                <a:solidFill>
                  <a:schemeClr val="lt1"/>
                </a:solidFill>
                <a:latin typeface="Helvetica Neue"/>
                <a:ea typeface="Helvetica Neue"/>
                <a:cs typeface="Helvetica Neue"/>
                <a:sym typeface="Helvetica Neue"/>
              </a:rPr>
              <a:t>$5M</a:t>
            </a:r>
            <a:r>
              <a:rPr lang="en" sz="1900">
                <a:solidFill>
                  <a:schemeClr val="lt1"/>
                </a:solidFill>
                <a:latin typeface="Helvetica Neue"/>
                <a:ea typeface="Helvetica Neue"/>
                <a:cs typeface="Helvetica Neue"/>
                <a:sym typeface="Helvetica Neue"/>
              </a:rPr>
              <a:t>.</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Stanford trained Alpaca (parable with ChatGPT) on </a:t>
            </a:r>
            <a:r>
              <a:rPr b="1" lang="en" sz="1900">
                <a:solidFill>
                  <a:schemeClr val="lt1"/>
                </a:solidFill>
                <a:latin typeface="Helvetica Neue"/>
                <a:ea typeface="Helvetica Neue"/>
                <a:cs typeface="Helvetica Neue"/>
                <a:sym typeface="Helvetica Neue"/>
              </a:rPr>
              <a:t>8 X 80GB Nvidia A100</a:t>
            </a:r>
            <a:r>
              <a:rPr lang="en" sz="1900">
                <a:solidFill>
                  <a:schemeClr val="lt1"/>
                </a:solidFill>
                <a:latin typeface="Helvetica Neue"/>
                <a:ea typeface="Helvetica Neue"/>
                <a:cs typeface="Helvetica Neue"/>
                <a:sym typeface="Helvetica Neue"/>
              </a:rPr>
              <a:t> for </a:t>
            </a:r>
            <a:r>
              <a:rPr b="1" lang="en" sz="1900">
                <a:solidFill>
                  <a:schemeClr val="lt1"/>
                </a:solidFill>
                <a:latin typeface="Helvetica Neue"/>
                <a:ea typeface="Helvetica Neue"/>
                <a:cs typeface="Helvetica Neue"/>
                <a:sym typeface="Helvetica Neue"/>
              </a:rPr>
              <a:t>3 hours</a:t>
            </a:r>
            <a:r>
              <a:rPr lang="en" sz="1900">
                <a:solidFill>
                  <a:schemeClr val="lt1"/>
                </a:solidFill>
                <a:latin typeface="Helvetica Neue"/>
                <a:ea typeface="Helvetica Neue"/>
                <a:cs typeface="Helvetica Neue"/>
                <a:sym typeface="Helvetica Neue"/>
              </a:rPr>
              <a:t> costing </a:t>
            </a:r>
            <a:r>
              <a:rPr b="1" lang="en" sz="1900">
                <a:solidFill>
                  <a:schemeClr val="lt1"/>
                </a:solidFill>
                <a:latin typeface="Helvetica Neue"/>
                <a:ea typeface="Helvetica Neue"/>
                <a:cs typeface="Helvetica Neue"/>
                <a:sym typeface="Helvetica Neue"/>
              </a:rPr>
              <a:t>$600</a:t>
            </a:r>
            <a:r>
              <a:rPr lang="en" sz="1900">
                <a:solidFill>
                  <a:schemeClr val="lt1"/>
                </a:solidFill>
                <a:latin typeface="Helvetica Neue"/>
                <a:ea typeface="Helvetica Neue"/>
                <a:cs typeface="Helvetica Neue"/>
                <a:sym typeface="Helvetica Neue"/>
              </a:rPr>
              <a:t> ($500 for using OpenAI API and $100 for training).</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At a Glance:</a:t>
            </a:r>
            <a:endParaRPr sz="1900">
              <a:solidFill>
                <a:schemeClr val="lt1"/>
              </a:solidFill>
              <a:latin typeface="Helvetica Neue"/>
              <a:ea typeface="Helvetica Neue"/>
              <a:cs typeface="Helvetica Neue"/>
              <a:sym typeface="Helvetica Neue"/>
            </a:endParaRPr>
          </a:p>
          <a:p>
            <a:pPr indent="-349250" lvl="1" marL="9144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Alpaca 7B was built atop a Meta LLaMA model, with its instruction data generated from OpenAI’s text-davinci-003.</a:t>
            </a:r>
            <a:endParaRPr sz="1900">
              <a:solidFill>
                <a:schemeClr val="lt1"/>
              </a:solidFill>
              <a:latin typeface="Helvetica Neue"/>
              <a:ea typeface="Helvetica Neue"/>
              <a:cs typeface="Helvetica Neue"/>
              <a:sym typeface="Helvetica Neue"/>
            </a:endParaRPr>
          </a:p>
          <a:p>
            <a:pPr indent="-349250" lvl="1" marL="914400" rtl="0" algn="l">
              <a:lnSpc>
                <a:spcPct val="115000"/>
              </a:lnSpc>
              <a:spcBef>
                <a:spcPts val="1000"/>
              </a:spcBef>
              <a:spcAft>
                <a:spcPts val="100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It still suffers from hallucinations and generates falsehoods.</a:t>
            </a:r>
            <a:endParaRPr sz="1900">
              <a:solidFill>
                <a:schemeClr val="lt1"/>
              </a:solidFill>
              <a:latin typeface="Helvetica Neue"/>
              <a:ea typeface="Helvetica Neue"/>
              <a:cs typeface="Helvetica Neue"/>
              <a:sym typeface="Helvetica Neue"/>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g2225d414ff1_0_1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Alpaca: $600 ChatGPT Rival</a:t>
            </a:r>
            <a:endParaRPr b="1" sz="3100">
              <a:latin typeface="Helvetica Neue"/>
              <a:ea typeface="Helvetica Neue"/>
              <a:cs typeface="Helvetica Neue"/>
              <a:sym typeface="Helvetica Neue"/>
            </a:endParaRPr>
          </a:p>
        </p:txBody>
      </p:sp>
      <p:sp>
        <p:nvSpPr>
          <p:cNvPr id="961" name="Google Shape;961;g2225d414ff1_0_15"/>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2" name="Google Shape;962;g2225d414ff1_0_15"/>
          <p:cNvPicPr preferRelativeResize="0"/>
          <p:nvPr/>
        </p:nvPicPr>
        <p:blipFill>
          <a:blip r:embed="rId3">
            <a:alphaModFix/>
          </a:blip>
          <a:stretch>
            <a:fillRect/>
          </a:stretch>
        </p:blipFill>
        <p:spPr>
          <a:xfrm>
            <a:off x="205450" y="829575"/>
            <a:ext cx="8677825" cy="3607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20e3f2ec1e_0_2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Pre-training and Adaptation</a:t>
            </a:r>
            <a:endParaRPr b="1" sz="3100">
              <a:latin typeface="Helvetica Neue"/>
              <a:ea typeface="Helvetica Neue"/>
              <a:cs typeface="Helvetica Neue"/>
              <a:sym typeface="Helvetica Neue"/>
            </a:endParaRPr>
          </a:p>
        </p:txBody>
      </p:sp>
      <p:sp>
        <p:nvSpPr>
          <p:cNvPr id="170" name="Google Shape;170;g220e3f2ec1e_0_2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20e3f2ec1e_0_28"/>
          <p:cNvSpPr txBox="1"/>
          <p:nvPr>
            <p:ph idx="1" type="body"/>
          </p:nvPr>
        </p:nvSpPr>
        <p:spPr>
          <a:xfrm>
            <a:off x="205450" y="882500"/>
            <a:ext cx="4148700" cy="3646200"/>
          </a:xfrm>
          <a:prstGeom prst="rect">
            <a:avLst/>
          </a:prstGeom>
          <a:noFill/>
          <a:ln>
            <a:noFill/>
          </a:ln>
        </p:spPr>
        <p:txBody>
          <a:bodyPr anchorCtr="0" anchor="t" bIns="58925" lIns="58925" spcFirstLastPara="1" rIns="58925" wrap="square" tIns="58925">
            <a:noAutofit/>
          </a:bodyPr>
          <a:lstStyle/>
          <a:p>
            <a:pPr indent="-342900" lvl="0" marL="4572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Pre-training: trained on huge amounts of unlabeled text using “self-supervised” training objectives</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Adaptation: how to use a pre-trained model for your downstream task?</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What types of NLP tasks (input and output formats)?</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How many annotated examples do you have?</a:t>
            </a:r>
            <a:endParaRPr sz="1800">
              <a:solidFill>
                <a:schemeClr val="lt1"/>
              </a:solidFill>
              <a:latin typeface="Helvetica Neue"/>
              <a:ea typeface="Helvetica Neue"/>
              <a:cs typeface="Helvetica Neue"/>
              <a:sym typeface="Helvetica Neue"/>
            </a:endParaRPr>
          </a:p>
        </p:txBody>
      </p:sp>
      <p:pic>
        <p:nvPicPr>
          <p:cNvPr id="172" name="Google Shape;172;g220e3f2ec1e_0_28"/>
          <p:cNvPicPr preferRelativeResize="0"/>
          <p:nvPr/>
        </p:nvPicPr>
        <p:blipFill>
          <a:blip r:embed="rId3">
            <a:alphaModFix/>
          </a:blip>
          <a:stretch>
            <a:fillRect/>
          </a:stretch>
        </p:blipFill>
        <p:spPr>
          <a:xfrm>
            <a:off x="4230775" y="823926"/>
            <a:ext cx="4550375" cy="3778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1b641b2b2e_0_4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Why </a:t>
            </a:r>
            <a:r>
              <a:rPr b="1" lang="en" sz="3100">
                <a:latin typeface="Helvetica Neue"/>
                <a:ea typeface="Helvetica Neue"/>
                <a:cs typeface="Helvetica Neue"/>
                <a:sym typeface="Helvetica Neue"/>
              </a:rPr>
              <a:t>LLMs?</a:t>
            </a:r>
            <a:endParaRPr b="1" sz="3100">
              <a:latin typeface="Helvetica Neue"/>
              <a:ea typeface="Helvetica Neue"/>
              <a:cs typeface="Helvetica Neue"/>
              <a:sym typeface="Helvetica Neue"/>
            </a:endParaRPr>
          </a:p>
        </p:txBody>
      </p:sp>
      <p:sp>
        <p:nvSpPr>
          <p:cNvPr id="178" name="Google Shape;178;g21b641b2b2e_0_45"/>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g21b641b2b2e_0_45"/>
          <p:cNvPicPr preferRelativeResize="0"/>
          <p:nvPr/>
        </p:nvPicPr>
        <p:blipFill rotWithShape="1">
          <a:blip r:embed="rId3">
            <a:alphaModFix/>
          </a:blip>
          <a:srcRect b="0" l="0" r="49382" t="0"/>
          <a:stretch/>
        </p:blipFill>
        <p:spPr>
          <a:xfrm>
            <a:off x="68144" y="998275"/>
            <a:ext cx="4551475" cy="3399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20e3f2ec1e_0_4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Why LLMs?</a:t>
            </a:r>
            <a:endParaRPr b="1" sz="3100">
              <a:latin typeface="Helvetica Neue"/>
              <a:ea typeface="Helvetica Neue"/>
              <a:cs typeface="Helvetica Neue"/>
              <a:sym typeface="Helvetica Neue"/>
            </a:endParaRPr>
          </a:p>
        </p:txBody>
      </p:sp>
      <p:sp>
        <p:nvSpPr>
          <p:cNvPr id="185" name="Google Shape;185;g220e3f2ec1e_0_42"/>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6" name="Google Shape;186;g220e3f2ec1e_0_42"/>
          <p:cNvPicPr preferRelativeResize="0"/>
          <p:nvPr/>
        </p:nvPicPr>
        <p:blipFill>
          <a:blip r:embed="rId3">
            <a:alphaModFix/>
          </a:blip>
          <a:stretch>
            <a:fillRect/>
          </a:stretch>
        </p:blipFill>
        <p:spPr>
          <a:xfrm>
            <a:off x="68138" y="998275"/>
            <a:ext cx="8991723" cy="3399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224e1bfc46_0_23"/>
          <p:cNvSpPr txBox="1"/>
          <p:nvPr>
            <p:ph type="title"/>
          </p:nvPr>
        </p:nvSpPr>
        <p:spPr>
          <a:xfrm>
            <a:off x="213450" y="2125650"/>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Recap: The Transformers</a:t>
            </a:r>
            <a:endParaRPr b="1" sz="3100">
              <a:latin typeface="Helvetica Neue"/>
              <a:ea typeface="Helvetica Neue"/>
              <a:cs typeface="Helvetica Neue"/>
              <a:sym typeface="Helvetica Neue"/>
            </a:endParaRPr>
          </a:p>
        </p:txBody>
      </p:sp>
      <p:pic>
        <p:nvPicPr>
          <p:cNvPr descr="Amazon.com: STAR WARS Transformers Toys Generations Legacy Core Optimus  Prime Action Figure - Kids Ages 8 and Up, 3.5-inch : Toys &amp; Games" id="192" name="Google Shape;192;g2224e1bfc46_0_23"/>
          <p:cNvPicPr preferRelativeResize="0"/>
          <p:nvPr/>
        </p:nvPicPr>
        <p:blipFill>
          <a:blip r:embed="rId3">
            <a:alphaModFix amt="38000"/>
          </a:blip>
          <a:stretch>
            <a:fillRect/>
          </a:stretch>
        </p:blipFill>
        <p:spPr>
          <a:xfrm flipH="1">
            <a:off x="5322850" y="939775"/>
            <a:ext cx="3568725" cy="3568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g2225d414ff1_0_31"/>
          <p:cNvPicPr preferRelativeResize="0"/>
          <p:nvPr/>
        </p:nvPicPr>
        <p:blipFill>
          <a:blip r:embed="rId3">
            <a:alphaModFix/>
          </a:blip>
          <a:stretch>
            <a:fillRect/>
          </a:stretch>
        </p:blipFill>
        <p:spPr>
          <a:xfrm>
            <a:off x="5460950" y="552825"/>
            <a:ext cx="2989309" cy="4210527"/>
          </a:xfrm>
          <a:prstGeom prst="rect">
            <a:avLst/>
          </a:prstGeom>
          <a:noFill/>
          <a:ln>
            <a:noFill/>
          </a:ln>
        </p:spPr>
      </p:pic>
      <p:sp>
        <p:nvSpPr>
          <p:cNvPr id="198" name="Google Shape;198;g2225d414ff1_0_31"/>
          <p:cNvSpPr txBox="1"/>
          <p:nvPr>
            <p:ph idx="1" type="body"/>
          </p:nvPr>
        </p:nvSpPr>
        <p:spPr>
          <a:xfrm>
            <a:off x="205450" y="807425"/>
            <a:ext cx="4773300" cy="38022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Transformer architecture follows an encoder-decoder structure.</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The encoder: </a:t>
            </a:r>
            <a:br>
              <a:rPr lang="en" sz="1900">
                <a:solidFill>
                  <a:schemeClr val="lt1"/>
                </a:solidFill>
                <a:latin typeface="Helvetica Neue"/>
                <a:ea typeface="Helvetica Neue"/>
                <a:cs typeface="Helvetica Neue"/>
                <a:sym typeface="Helvetica Neue"/>
              </a:rPr>
            </a:br>
            <a:br>
              <a:rPr lang="en" sz="1900">
                <a:solidFill>
                  <a:schemeClr val="lt1"/>
                </a:solidFill>
                <a:latin typeface="Helvetica Neue"/>
                <a:ea typeface="Helvetica Neue"/>
                <a:cs typeface="Helvetica Neue"/>
                <a:sym typeface="Helvetica Neue"/>
              </a:rPr>
            </a:br>
            <a:br>
              <a:rPr lang="en" sz="1900">
                <a:solidFill>
                  <a:schemeClr val="lt1"/>
                </a:solidFill>
                <a:latin typeface="Helvetica Neue"/>
                <a:ea typeface="Helvetica Neue"/>
                <a:cs typeface="Helvetica Neue"/>
                <a:sym typeface="Helvetica Neue"/>
              </a:rPr>
            </a:b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100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The decoder: </a:t>
            </a:r>
            <a:endParaRPr sz="1900">
              <a:solidFill>
                <a:schemeClr val="lt1"/>
              </a:solidFill>
              <a:latin typeface="Helvetica Neue"/>
              <a:ea typeface="Helvetica Neue"/>
              <a:cs typeface="Helvetica Neue"/>
              <a:sym typeface="Helvetica Neue"/>
            </a:endParaRPr>
          </a:p>
        </p:txBody>
      </p:sp>
      <p:sp>
        <p:nvSpPr>
          <p:cNvPr id="199" name="Google Shape;199;g2225d414ff1_0_3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The Transformer Architecture</a:t>
            </a:r>
            <a:endParaRPr b="1" sz="3100">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g220e3f2ec1e_0_54"/>
          <p:cNvPicPr preferRelativeResize="0"/>
          <p:nvPr/>
        </p:nvPicPr>
        <p:blipFill>
          <a:blip r:embed="rId3">
            <a:alphaModFix/>
          </a:blip>
          <a:stretch>
            <a:fillRect/>
          </a:stretch>
        </p:blipFill>
        <p:spPr>
          <a:xfrm>
            <a:off x="5460950" y="552825"/>
            <a:ext cx="2989309" cy="4210527"/>
          </a:xfrm>
          <a:prstGeom prst="rect">
            <a:avLst/>
          </a:prstGeom>
          <a:noFill/>
          <a:ln>
            <a:noFill/>
          </a:ln>
        </p:spPr>
      </p:pic>
      <p:sp>
        <p:nvSpPr>
          <p:cNvPr id="205" name="Google Shape;205;g220e3f2ec1e_0_54"/>
          <p:cNvSpPr txBox="1"/>
          <p:nvPr>
            <p:ph idx="1" type="body"/>
          </p:nvPr>
        </p:nvSpPr>
        <p:spPr>
          <a:xfrm>
            <a:off x="205450" y="807425"/>
            <a:ext cx="4773300" cy="38022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Transformer architecture follows an encoder-decoder structure.</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The encoder: maps an input sequence to a sequence of continuous representations, which is then fed into a decoder.</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100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The decoder: </a:t>
            </a:r>
            <a:endParaRPr sz="1900">
              <a:solidFill>
                <a:schemeClr val="lt1"/>
              </a:solidFill>
              <a:latin typeface="Helvetica Neue"/>
              <a:ea typeface="Helvetica Neue"/>
              <a:cs typeface="Helvetica Neue"/>
              <a:sym typeface="Helvetica Neue"/>
            </a:endParaRPr>
          </a:p>
        </p:txBody>
      </p:sp>
      <p:sp>
        <p:nvSpPr>
          <p:cNvPr id="206" name="Google Shape;206;g220e3f2ec1e_0_5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The Transformer Architecture</a:t>
            </a:r>
            <a:endParaRPr b="1" sz="3100">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g220e3f2ec1e_0_48"/>
          <p:cNvPicPr preferRelativeResize="0"/>
          <p:nvPr/>
        </p:nvPicPr>
        <p:blipFill>
          <a:blip r:embed="rId3">
            <a:alphaModFix/>
          </a:blip>
          <a:stretch>
            <a:fillRect/>
          </a:stretch>
        </p:blipFill>
        <p:spPr>
          <a:xfrm>
            <a:off x="5460950" y="552825"/>
            <a:ext cx="2989309" cy="4210527"/>
          </a:xfrm>
          <a:prstGeom prst="rect">
            <a:avLst/>
          </a:prstGeom>
          <a:noFill/>
          <a:ln>
            <a:noFill/>
          </a:ln>
        </p:spPr>
      </p:pic>
      <p:sp>
        <p:nvSpPr>
          <p:cNvPr id="212" name="Google Shape;212;g220e3f2ec1e_0_48"/>
          <p:cNvSpPr txBox="1"/>
          <p:nvPr>
            <p:ph idx="1" type="body"/>
          </p:nvPr>
        </p:nvSpPr>
        <p:spPr>
          <a:xfrm>
            <a:off x="205450" y="807425"/>
            <a:ext cx="4773300" cy="38022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Transformer architecture follows an encoder-decoder structure.</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The encoder: maps an input sequence to a sequence of continuous representations, which is then fed into a decoder.</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100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The decoder: receives the output of the encoder together with the decoder output at the previous time step to generate an output sequence.</a:t>
            </a:r>
            <a:endParaRPr sz="1900">
              <a:solidFill>
                <a:schemeClr val="lt1"/>
              </a:solidFill>
              <a:latin typeface="Helvetica Neue"/>
              <a:ea typeface="Helvetica Neue"/>
              <a:cs typeface="Helvetica Neue"/>
              <a:sym typeface="Helvetica Neue"/>
            </a:endParaRPr>
          </a:p>
        </p:txBody>
      </p:sp>
      <p:sp>
        <p:nvSpPr>
          <p:cNvPr id="213" name="Google Shape;213;g220e3f2ec1e_0_4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The Transformer Architecture</a:t>
            </a:r>
            <a:endParaRPr b="1" sz="310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descr="Researchers From Stanford Release Alpaca: An Instruction-Following Model  Based on Meta AI LLaMA 7B - MarkTechPost" id="87" name="Google Shape;87;g2224e1bfc46_0_37"/>
          <p:cNvPicPr preferRelativeResize="0"/>
          <p:nvPr/>
        </p:nvPicPr>
        <p:blipFill>
          <a:blip r:embed="rId3">
            <a:alphaModFix amt="33000"/>
          </a:blip>
          <a:stretch>
            <a:fillRect/>
          </a:stretch>
        </p:blipFill>
        <p:spPr>
          <a:xfrm rot="929529">
            <a:off x="4612742" y="2447102"/>
            <a:ext cx="3754217" cy="1916222"/>
          </a:xfrm>
          <a:prstGeom prst="rect">
            <a:avLst/>
          </a:prstGeom>
          <a:noFill/>
          <a:ln>
            <a:noFill/>
          </a:ln>
        </p:spPr>
      </p:pic>
      <p:sp>
        <p:nvSpPr>
          <p:cNvPr id="88" name="Google Shape;88;g2224e1bfc46_0_37"/>
          <p:cNvSpPr txBox="1"/>
          <p:nvPr>
            <p:ph type="title"/>
          </p:nvPr>
        </p:nvSpPr>
        <p:spPr>
          <a:xfrm>
            <a:off x="213450" y="2125650"/>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Large Language Models</a:t>
            </a:r>
            <a:endParaRPr b="1" sz="3100">
              <a:latin typeface="Helvetica Neue"/>
              <a:ea typeface="Helvetica Neue"/>
              <a:cs typeface="Helvetica Neue"/>
              <a:sym typeface="Helvetica Neue"/>
            </a:endParaRPr>
          </a:p>
        </p:txBody>
      </p:sp>
      <p:pic>
        <p:nvPicPr>
          <p:cNvPr descr="ChatGPT - Wikipedia" id="89" name="Google Shape;89;g2224e1bfc46_0_37"/>
          <p:cNvPicPr preferRelativeResize="0"/>
          <p:nvPr/>
        </p:nvPicPr>
        <p:blipFill>
          <a:blip r:embed="rId4">
            <a:alphaModFix amt="33000"/>
          </a:blip>
          <a:stretch>
            <a:fillRect/>
          </a:stretch>
        </p:blipFill>
        <p:spPr>
          <a:xfrm rot="-1285451">
            <a:off x="5222875" y="738200"/>
            <a:ext cx="1579550" cy="1579550"/>
          </a:xfrm>
          <a:prstGeom prst="rect">
            <a:avLst/>
          </a:prstGeom>
          <a:noFill/>
          <a:ln>
            <a:noFill/>
          </a:ln>
        </p:spPr>
      </p:pic>
      <p:pic>
        <p:nvPicPr>
          <p:cNvPr id="90" name="Google Shape;90;g2224e1bfc46_0_37"/>
          <p:cNvPicPr preferRelativeResize="0"/>
          <p:nvPr/>
        </p:nvPicPr>
        <p:blipFill rotWithShape="1">
          <a:blip r:embed="rId5">
            <a:alphaModFix amt="33000"/>
          </a:blip>
          <a:srcRect b="52278" l="30492" r="51209" t="-4"/>
          <a:stretch/>
        </p:blipFill>
        <p:spPr>
          <a:xfrm rot="-597157">
            <a:off x="7077332" y="508898"/>
            <a:ext cx="1769664" cy="628630"/>
          </a:xfrm>
          <a:prstGeom prst="rect">
            <a:avLst/>
          </a:prstGeom>
          <a:noFill/>
          <a:ln>
            <a:noFill/>
          </a:ln>
        </p:spPr>
      </p:pic>
      <p:pic>
        <p:nvPicPr>
          <p:cNvPr id="91" name="Google Shape;91;g2224e1bfc46_0_37"/>
          <p:cNvPicPr preferRelativeResize="0"/>
          <p:nvPr/>
        </p:nvPicPr>
        <p:blipFill>
          <a:blip r:embed="rId6">
            <a:alphaModFix amt="33000"/>
          </a:blip>
          <a:stretch>
            <a:fillRect/>
          </a:stretch>
        </p:blipFill>
        <p:spPr>
          <a:xfrm rot="406781">
            <a:off x="7446925" y="1370013"/>
            <a:ext cx="1530547" cy="1735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1b641b2b2e_0_133"/>
          <p:cNvSpPr txBox="1"/>
          <p:nvPr>
            <p:ph idx="1" type="body"/>
          </p:nvPr>
        </p:nvSpPr>
        <p:spPr>
          <a:xfrm>
            <a:off x="205450" y="1302150"/>
            <a:ext cx="8717100" cy="32601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Instead of using a fixed embedding for each word, ELMo looks at the entire sentence before assigning each word in it an embedding.</a:t>
            </a:r>
            <a:endParaRPr sz="1900">
              <a:solidFill>
                <a:schemeClr val="lt1"/>
              </a:solidFill>
              <a:latin typeface="Helvetica Neue"/>
              <a:ea typeface="Helvetica Neue"/>
              <a:cs typeface="Helvetica Neue"/>
              <a:sym typeface="Helvetica Neue"/>
            </a:endParaRPr>
          </a:p>
        </p:txBody>
      </p:sp>
      <p:sp>
        <p:nvSpPr>
          <p:cNvPr id="219" name="Google Shape;219;g21b641b2b2e_0_13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ELMo: Deep Contextualized </a:t>
            </a:r>
            <a:br>
              <a:rPr b="1" lang="en" sz="3100">
                <a:latin typeface="Helvetica Neue"/>
                <a:ea typeface="Helvetica Neue"/>
                <a:cs typeface="Helvetica Neue"/>
                <a:sym typeface="Helvetica Neue"/>
              </a:rPr>
            </a:br>
            <a:r>
              <a:rPr b="1" lang="en" sz="3100">
                <a:latin typeface="Helvetica Neue"/>
                <a:ea typeface="Helvetica Neue"/>
                <a:cs typeface="Helvetica Neue"/>
                <a:sym typeface="Helvetica Neue"/>
              </a:rPr>
              <a:t>Word Representation</a:t>
            </a:r>
            <a:endParaRPr b="1" sz="3100">
              <a:latin typeface="Helvetica Neue"/>
              <a:ea typeface="Helvetica Neue"/>
              <a:cs typeface="Helvetica Neue"/>
              <a:sym typeface="Helvetica Neue"/>
            </a:endParaRPr>
          </a:p>
        </p:txBody>
      </p:sp>
      <p:pic>
        <p:nvPicPr>
          <p:cNvPr id="220" name="Google Shape;220;g21b641b2b2e_0_133"/>
          <p:cNvPicPr preferRelativeResize="0"/>
          <p:nvPr/>
        </p:nvPicPr>
        <p:blipFill>
          <a:blip r:embed="rId3">
            <a:alphaModFix/>
          </a:blip>
          <a:stretch>
            <a:fillRect/>
          </a:stretch>
        </p:blipFill>
        <p:spPr>
          <a:xfrm>
            <a:off x="957613" y="2183050"/>
            <a:ext cx="7212775" cy="24344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21b641b2b2e_0_21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OpenAI GPT: Generative </a:t>
            </a:r>
            <a:br>
              <a:rPr b="1" lang="en" sz="3100">
                <a:latin typeface="Helvetica Neue"/>
                <a:ea typeface="Helvetica Neue"/>
                <a:cs typeface="Helvetica Neue"/>
                <a:sym typeface="Helvetica Neue"/>
              </a:rPr>
            </a:br>
            <a:r>
              <a:rPr b="1" lang="en" sz="3100">
                <a:latin typeface="Helvetica Neue"/>
                <a:ea typeface="Helvetica Neue"/>
                <a:cs typeface="Helvetica Neue"/>
                <a:sym typeface="Helvetica Neue"/>
              </a:rPr>
              <a:t>Pre-trained Transformer</a:t>
            </a:r>
            <a:endParaRPr b="1" sz="3100">
              <a:latin typeface="Helvetica Neue"/>
              <a:ea typeface="Helvetica Neue"/>
              <a:cs typeface="Helvetica Neue"/>
              <a:sym typeface="Helvetica Neue"/>
            </a:endParaRPr>
          </a:p>
        </p:txBody>
      </p:sp>
      <p:pic>
        <p:nvPicPr>
          <p:cNvPr id="226" name="Google Shape;226;g21b641b2b2e_0_211"/>
          <p:cNvPicPr preferRelativeResize="0"/>
          <p:nvPr/>
        </p:nvPicPr>
        <p:blipFill>
          <a:blip r:embed="rId3">
            <a:alphaModFix/>
          </a:blip>
          <a:stretch>
            <a:fillRect/>
          </a:stretch>
        </p:blipFill>
        <p:spPr>
          <a:xfrm>
            <a:off x="152400" y="1660075"/>
            <a:ext cx="8839199" cy="27427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1b641b2b2e_0_365"/>
          <p:cNvSpPr txBox="1"/>
          <p:nvPr>
            <p:ph idx="1" type="body"/>
          </p:nvPr>
        </p:nvSpPr>
        <p:spPr>
          <a:xfrm>
            <a:off x="205450" y="1302150"/>
            <a:ext cx="9025500" cy="32601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BERT was introduced by Google Research in 2018 (Devlin et al., 2018)</a:t>
            </a:r>
            <a:endParaRPr sz="2100">
              <a:solidFill>
                <a:schemeClr val="lt1"/>
              </a:solidFill>
              <a:latin typeface="Helvetica Neue"/>
              <a:ea typeface="Helvetica Neue"/>
              <a:cs typeface="Helvetica Neue"/>
              <a:sym typeface="Helvetica Neue"/>
            </a:endParaRPr>
          </a:p>
        </p:txBody>
      </p:sp>
      <p:sp>
        <p:nvSpPr>
          <p:cNvPr id="232" name="Google Shape;232;g21b641b2b2e_0_36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Bidirectional Encoder </a:t>
            </a:r>
            <a:br>
              <a:rPr b="1" lang="en" sz="3100">
                <a:latin typeface="Helvetica Neue"/>
                <a:ea typeface="Helvetica Neue"/>
                <a:cs typeface="Helvetica Neue"/>
                <a:sym typeface="Helvetica Neue"/>
              </a:rPr>
            </a:br>
            <a:r>
              <a:rPr b="1" lang="en" sz="3100">
                <a:latin typeface="Helvetica Neue"/>
                <a:ea typeface="Helvetica Neue"/>
                <a:cs typeface="Helvetica Neue"/>
                <a:sym typeface="Helvetica Neue"/>
              </a:rPr>
              <a:t>Representations from Transformers (BERT)</a:t>
            </a:r>
            <a:endParaRPr b="1" sz="3100">
              <a:latin typeface="Helvetica Neue"/>
              <a:ea typeface="Helvetica Neue"/>
              <a:cs typeface="Helvetica Neue"/>
              <a:sym typeface="Helvetica Neue"/>
            </a:endParaRPr>
          </a:p>
        </p:txBody>
      </p:sp>
      <p:pic>
        <p:nvPicPr>
          <p:cNvPr id="233" name="Google Shape;233;g21b641b2b2e_0_365"/>
          <p:cNvPicPr preferRelativeResize="0"/>
          <p:nvPr/>
        </p:nvPicPr>
        <p:blipFill rotWithShape="1">
          <a:blip r:embed="rId3">
            <a:alphaModFix/>
          </a:blip>
          <a:srcRect b="0" l="0" r="0" t="0"/>
          <a:stretch/>
        </p:blipFill>
        <p:spPr>
          <a:xfrm>
            <a:off x="376900" y="1745826"/>
            <a:ext cx="8390199" cy="1986250"/>
          </a:xfrm>
          <a:prstGeom prst="rect">
            <a:avLst/>
          </a:prstGeom>
          <a:noFill/>
          <a:ln>
            <a:noFill/>
          </a:ln>
        </p:spPr>
      </p:pic>
      <p:pic>
        <p:nvPicPr>
          <p:cNvPr id="234" name="Google Shape;234;g21b641b2b2e_0_365"/>
          <p:cNvPicPr preferRelativeResize="0"/>
          <p:nvPr/>
        </p:nvPicPr>
        <p:blipFill rotWithShape="1">
          <a:blip r:embed="rId4">
            <a:alphaModFix/>
          </a:blip>
          <a:srcRect b="0" l="0" r="0" t="0"/>
          <a:stretch/>
        </p:blipFill>
        <p:spPr>
          <a:xfrm>
            <a:off x="376899" y="3732075"/>
            <a:ext cx="8390199" cy="8884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1b641b2b2e_0_44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Objectives for BERT Training</a:t>
            </a:r>
            <a:endParaRPr b="1" sz="3100">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224e1bfc46_0_8"/>
          <p:cNvSpPr txBox="1"/>
          <p:nvPr>
            <p:ph idx="1" type="body"/>
          </p:nvPr>
        </p:nvSpPr>
        <p:spPr>
          <a:xfrm>
            <a:off x="205450" y="816850"/>
            <a:ext cx="8717100" cy="771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Next-token prediction: Sequential / Unidirectional Transformer</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Masked-token prediction: Bidirectional Transformer</a:t>
            </a:r>
            <a:endParaRPr i="1" sz="1900">
              <a:solidFill>
                <a:schemeClr val="lt1"/>
              </a:solidFill>
              <a:latin typeface="Helvetica Neue"/>
              <a:ea typeface="Helvetica Neue"/>
              <a:cs typeface="Helvetica Neue"/>
              <a:sym typeface="Helvetica Neue"/>
            </a:endParaRPr>
          </a:p>
        </p:txBody>
      </p:sp>
      <p:sp>
        <p:nvSpPr>
          <p:cNvPr id="245" name="Google Shape;245;g2224e1bfc46_0_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Objectives for BERT Training</a:t>
            </a:r>
            <a:endParaRPr b="1" sz="3100">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224e1bfc46_0_1"/>
          <p:cNvSpPr txBox="1"/>
          <p:nvPr>
            <p:ph idx="1" type="body"/>
          </p:nvPr>
        </p:nvSpPr>
        <p:spPr>
          <a:xfrm>
            <a:off x="205450" y="816850"/>
            <a:ext cx="8717100" cy="771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Next-token prediction: Sequential / Unidirectional Transformer</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Masked-token prediction: Bidirectional Transformer</a:t>
            </a:r>
            <a:endParaRPr i="1" sz="1900">
              <a:solidFill>
                <a:schemeClr val="lt1"/>
              </a:solidFill>
              <a:latin typeface="Helvetica Neue"/>
              <a:ea typeface="Helvetica Neue"/>
              <a:cs typeface="Helvetica Neue"/>
              <a:sym typeface="Helvetica Neue"/>
            </a:endParaRPr>
          </a:p>
        </p:txBody>
      </p:sp>
      <p:sp>
        <p:nvSpPr>
          <p:cNvPr id="251" name="Google Shape;251;g2224e1bfc46_0_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Objectives for BERT Training</a:t>
            </a:r>
            <a:endParaRPr b="1" sz="3100">
              <a:latin typeface="Helvetica Neue"/>
              <a:ea typeface="Helvetica Neue"/>
              <a:cs typeface="Helvetica Neue"/>
              <a:sym typeface="Helvetica Neue"/>
            </a:endParaRPr>
          </a:p>
        </p:txBody>
      </p:sp>
      <p:pic>
        <p:nvPicPr>
          <p:cNvPr id="252" name="Google Shape;252;g2224e1bfc46_0_1"/>
          <p:cNvPicPr preferRelativeResize="0"/>
          <p:nvPr/>
        </p:nvPicPr>
        <p:blipFill rotWithShape="1">
          <a:blip r:embed="rId3">
            <a:alphaModFix/>
          </a:blip>
          <a:srcRect b="0" l="50702" r="0" t="0"/>
          <a:stretch/>
        </p:blipFill>
        <p:spPr>
          <a:xfrm>
            <a:off x="5642350" y="1587850"/>
            <a:ext cx="3052176" cy="3143250"/>
          </a:xfrm>
          <a:prstGeom prst="rect">
            <a:avLst/>
          </a:prstGeom>
          <a:noFill/>
          <a:ln>
            <a:noFill/>
          </a:ln>
        </p:spPr>
      </p:pic>
      <p:sp>
        <p:nvSpPr>
          <p:cNvPr id="253" name="Google Shape;253;g2224e1bfc46_0_1"/>
          <p:cNvSpPr txBox="1"/>
          <p:nvPr/>
        </p:nvSpPr>
        <p:spPr>
          <a:xfrm>
            <a:off x="205450" y="1587850"/>
            <a:ext cx="5436900" cy="2495100"/>
          </a:xfrm>
          <a:prstGeom prst="rect">
            <a:avLst/>
          </a:prstGeom>
          <a:noFill/>
          <a:ln>
            <a:noFill/>
          </a:ln>
        </p:spPr>
        <p:txBody>
          <a:bodyPr anchorCtr="0" anchor="t" bIns="91425" lIns="91425" spcFirstLastPara="1" rIns="91425" wrap="square" tIns="91425">
            <a:spAutoFit/>
          </a:bodyPr>
          <a:lstStyle/>
          <a:p>
            <a:pPr indent="-349250" lvl="1" marL="457200" marR="0" rtl="0" algn="l">
              <a:lnSpc>
                <a:spcPct val="115000"/>
              </a:lnSpc>
              <a:spcBef>
                <a:spcPts val="0"/>
              </a:spcBef>
              <a:spcAft>
                <a:spcPts val="0"/>
              </a:spcAft>
              <a:buClr>
                <a:schemeClr val="lt1"/>
              </a:buClr>
              <a:buSzPts val="1900"/>
              <a:buFont typeface="Helvetica Neue"/>
              <a:buChar char="■"/>
            </a:pPr>
            <a:r>
              <a:rPr b="0" i="0" lang="en" sz="1900" u="none" cap="none" strike="noStrike">
                <a:solidFill>
                  <a:schemeClr val="lt1"/>
                </a:solidFill>
                <a:latin typeface="Helvetica Neue"/>
                <a:ea typeface="Helvetica Neue"/>
                <a:cs typeface="Helvetica Neue"/>
                <a:sym typeface="Helvetica Neue"/>
              </a:rPr>
              <a:t>Mask out </a:t>
            </a:r>
            <a:r>
              <a:rPr b="0" i="1" lang="en" sz="1900" u="none" cap="none" strike="noStrike">
                <a:solidFill>
                  <a:schemeClr val="lt1"/>
                </a:solidFill>
                <a:latin typeface="Helvetica Neue"/>
                <a:ea typeface="Helvetica Neue"/>
                <a:cs typeface="Helvetica Neue"/>
                <a:sym typeface="Helvetica Neue"/>
              </a:rPr>
              <a:t>k</a:t>
            </a:r>
            <a:r>
              <a:rPr b="0" i="0" lang="en" sz="1900" u="none" cap="none" strike="noStrike">
                <a:solidFill>
                  <a:schemeClr val="lt1"/>
                </a:solidFill>
                <a:latin typeface="Helvetica Neue"/>
                <a:ea typeface="Helvetica Neue"/>
                <a:cs typeface="Helvetica Neue"/>
                <a:sym typeface="Helvetica Neue"/>
              </a:rPr>
              <a:t>% of the input words, and then predict the masked words.</a:t>
            </a:r>
            <a:endParaRPr b="0" i="0" sz="1900" u="none" cap="none" strike="noStrike">
              <a:solidFill>
                <a:schemeClr val="lt1"/>
              </a:solidFill>
              <a:latin typeface="Helvetica Neue"/>
              <a:ea typeface="Helvetica Neue"/>
              <a:cs typeface="Helvetica Neue"/>
              <a:sym typeface="Helvetica Neue"/>
            </a:endParaRPr>
          </a:p>
          <a:p>
            <a:pPr indent="0" lvl="0" marL="914400" marR="0" rtl="0" algn="l">
              <a:lnSpc>
                <a:spcPct val="115000"/>
              </a:lnSpc>
              <a:spcBef>
                <a:spcPts val="0"/>
              </a:spcBef>
              <a:spcAft>
                <a:spcPts val="0"/>
              </a:spcAft>
              <a:buClr>
                <a:srgbClr val="000000"/>
              </a:buClr>
              <a:buSzPts val="1900"/>
              <a:buFont typeface="Arial"/>
              <a:buNone/>
            </a:pPr>
            <a:r>
              <a:t/>
            </a:r>
            <a:endParaRPr b="0" i="0" sz="1900" u="none" cap="none" strike="noStrike">
              <a:solidFill>
                <a:schemeClr val="lt1"/>
              </a:solidFill>
              <a:latin typeface="Helvetica Neue"/>
              <a:ea typeface="Helvetica Neue"/>
              <a:cs typeface="Helvetica Neue"/>
              <a:sym typeface="Helvetica Neue"/>
            </a:endParaRPr>
          </a:p>
          <a:p>
            <a:pPr indent="0" lvl="0" marL="457200" marR="0" rtl="0" algn="l">
              <a:lnSpc>
                <a:spcPct val="115000"/>
              </a:lnSpc>
              <a:spcBef>
                <a:spcPts val="0"/>
              </a:spcBef>
              <a:spcAft>
                <a:spcPts val="0"/>
              </a:spcAft>
              <a:buClr>
                <a:srgbClr val="000000"/>
              </a:buClr>
              <a:buSzPts val="1900"/>
              <a:buFont typeface="Arial"/>
              <a:buNone/>
            </a:pPr>
            <a:r>
              <a:rPr b="1" i="0" lang="en" sz="1900" u="none" cap="none" strike="noStrike">
                <a:solidFill>
                  <a:schemeClr val="lt1"/>
                </a:solidFill>
                <a:latin typeface="Helvetica Neue"/>
                <a:ea typeface="Helvetica Neue"/>
                <a:cs typeface="Helvetica Neue"/>
                <a:sym typeface="Helvetica Neue"/>
              </a:rPr>
              <a:t>Input</a:t>
            </a:r>
            <a:r>
              <a:rPr b="0" i="0" lang="en" sz="1900" u="none" cap="none" strike="noStrike">
                <a:solidFill>
                  <a:schemeClr val="lt1"/>
                </a:solidFill>
                <a:latin typeface="Helvetica Neue"/>
                <a:ea typeface="Helvetica Neue"/>
                <a:cs typeface="Helvetica Neue"/>
                <a:sym typeface="Helvetica Neue"/>
              </a:rPr>
              <a:t>:	The man went to the </a:t>
            </a:r>
            <a:r>
              <a:rPr b="1" i="0" lang="en" sz="1900" u="none" cap="none" strike="noStrike">
                <a:solidFill>
                  <a:schemeClr val="lt1"/>
                </a:solidFill>
                <a:latin typeface="Helvetica Neue"/>
                <a:ea typeface="Helvetica Neue"/>
                <a:cs typeface="Helvetica Neue"/>
                <a:sym typeface="Helvetica Neue"/>
              </a:rPr>
              <a:t>[MASK]</a:t>
            </a:r>
            <a:r>
              <a:rPr b="1" baseline="-25000" i="0" lang="en" sz="1900" u="none" cap="none" strike="noStrike">
                <a:solidFill>
                  <a:schemeClr val="lt1"/>
                </a:solidFill>
                <a:latin typeface="Helvetica Neue"/>
                <a:ea typeface="Helvetica Neue"/>
                <a:cs typeface="Helvetica Neue"/>
                <a:sym typeface="Helvetica Neue"/>
              </a:rPr>
              <a:t>1</a:t>
            </a:r>
            <a:r>
              <a:rPr b="0" i="0" lang="en" sz="1900" u="none" cap="none" strike="noStrike">
                <a:solidFill>
                  <a:schemeClr val="lt1"/>
                </a:solidFill>
                <a:latin typeface="Helvetica Neue"/>
                <a:ea typeface="Helvetica Neue"/>
                <a:cs typeface="Helvetica Neue"/>
                <a:sym typeface="Helvetica Neue"/>
              </a:rPr>
              <a:t>. He bought a </a:t>
            </a:r>
            <a:r>
              <a:rPr b="1" i="0" lang="en" sz="1900" u="none" cap="none" strike="noStrike">
                <a:solidFill>
                  <a:schemeClr val="lt1"/>
                </a:solidFill>
                <a:latin typeface="Helvetica Neue"/>
                <a:ea typeface="Helvetica Neue"/>
                <a:cs typeface="Helvetica Neue"/>
                <a:sym typeface="Helvetica Neue"/>
              </a:rPr>
              <a:t>[MASK]</a:t>
            </a:r>
            <a:r>
              <a:rPr b="1" baseline="-25000" i="0" lang="en" sz="1900" u="none" cap="none" strike="noStrike">
                <a:solidFill>
                  <a:schemeClr val="lt1"/>
                </a:solidFill>
                <a:latin typeface="Helvetica Neue"/>
                <a:ea typeface="Helvetica Neue"/>
                <a:cs typeface="Helvetica Neue"/>
                <a:sym typeface="Helvetica Neue"/>
              </a:rPr>
              <a:t>2</a:t>
            </a:r>
            <a:r>
              <a:rPr b="0" i="0" lang="en" sz="1900" u="none" cap="none" strike="noStrike">
                <a:solidFill>
                  <a:schemeClr val="lt1"/>
                </a:solidFill>
                <a:latin typeface="Helvetica Neue"/>
                <a:ea typeface="Helvetica Neue"/>
                <a:cs typeface="Helvetica Neue"/>
                <a:sym typeface="Helvetica Neue"/>
              </a:rPr>
              <a:t> of milk.</a:t>
            </a:r>
            <a:endParaRPr b="0" i="0" sz="1900" u="none" cap="none" strike="noStrike">
              <a:solidFill>
                <a:schemeClr val="lt1"/>
              </a:solidFill>
              <a:latin typeface="Helvetica Neue"/>
              <a:ea typeface="Helvetica Neue"/>
              <a:cs typeface="Helvetica Neue"/>
              <a:sym typeface="Helvetica Neue"/>
            </a:endParaRPr>
          </a:p>
          <a:p>
            <a:pPr indent="0" lvl="0" marL="457200" marR="0" rtl="0" algn="l">
              <a:lnSpc>
                <a:spcPct val="115000"/>
              </a:lnSpc>
              <a:spcBef>
                <a:spcPts val="0"/>
              </a:spcBef>
              <a:spcAft>
                <a:spcPts val="0"/>
              </a:spcAft>
              <a:buClr>
                <a:srgbClr val="000000"/>
              </a:buClr>
              <a:buSzPts val="1900"/>
              <a:buFont typeface="Arial"/>
              <a:buNone/>
            </a:pPr>
            <a:r>
              <a:t/>
            </a:r>
            <a:endParaRPr sz="1900">
              <a:solidFill>
                <a:schemeClr val="lt1"/>
              </a:solidFill>
              <a:latin typeface="Helvetica Neue"/>
              <a:ea typeface="Helvetica Neue"/>
              <a:cs typeface="Helvetica Neue"/>
              <a:sym typeface="Helvetica Neue"/>
            </a:endParaRPr>
          </a:p>
          <a:p>
            <a:pPr indent="0" lvl="0" marL="457200" marR="0" rtl="0" algn="l">
              <a:lnSpc>
                <a:spcPct val="115000"/>
              </a:lnSpc>
              <a:spcBef>
                <a:spcPts val="0"/>
              </a:spcBef>
              <a:spcAft>
                <a:spcPts val="0"/>
              </a:spcAft>
              <a:buClr>
                <a:srgbClr val="000000"/>
              </a:buClr>
              <a:buSzPts val="1900"/>
              <a:buFont typeface="Arial"/>
              <a:buNone/>
            </a:pPr>
            <a:r>
              <a:rPr b="1" i="0" lang="en" sz="1900" u="none" cap="none" strike="noStrike">
                <a:solidFill>
                  <a:schemeClr val="lt1"/>
                </a:solidFill>
                <a:latin typeface="Helvetica Neue"/>
                <a:ea typeface="Helvetica Neue"/>
                <a:cs typeface="Helvetica Neue"/>
                <a:sym typeface="Helvetica Neue"/>
              </a:rPr>
              <a:t>Labels</a:t>
            </a:r>
            <a:r>
              <a:rPr b="0" i="0" lang="en" sz="1900" u="none" cap="none" strike="noStrike">
                <a:solidFill>
                  <a:schemeClr val="lt1"/>
                </a:solidFill>
                <a:latin typeface="Helvetica Neue"/>
                <a:ea typeface="Helvetica Neue"/>
                <a:cs typeface="Helvetica Neue"/>
                <a:sym typeface="Helvetica Neue"/>
              </a:rPr>
              <a:t>:	</a:t>
            </a:r>
            <a:r>
              <a:rPr b="1" i="0" lang="en" sz="1900" u="none" cap="none" strike="noStrike">
                <a:solidFill>
                  <a:schemeClr val="lt1"/>
                </a:solidFill>
                <a:latin typeface="Helvetica Neue"/>
                <a:ea typeface="Helvetica Neue"/>
                <a:cs typeface="Helvetica Neue"/>
                <a:sym typeface="Helvetica Neue"/>
              </a:rPr>
              <a:t>[MASK]</a:t>
            </a:r>
            <a:r>
              <a:rPr b="1" baseline="-25000" i="0" lang="en" sz="1900" u="none" cap="none" strike="noStrike">
                <a:solidFill>
                  <a:schemeClr val="lt1"/>
                </a:solidFill>
                <a:latin typeface="Helvetica Neue"/>
                <a:ea typeface="Helvetica Neue"/>
                <a:cs typeface="Helvetica Neue"/>
                <a:sym typeface="Helvetica Neue"/>
              </a:rPr>
              <a:t>1 </a:t>
            </a:r>
            <a:r>
              <a:rPr b="0" i="0" lang="en" sz="1900" u="none" cap="none" strike="noStrike">
                <a:solidFill>
                  <a:schemeClr val="lt1"/>
                </a:solidFill>
                <a:latin typeface="Helvetica Neue"/>
                <a:ea typeface="Helvetica Neue"/>
                <a:cs typeface="Helvetica Neue"/>
                <a:sym typeface="Helvetica Neue"/>
              </a:rPr>
              <a:t>= </a:t>
            </a:r>
            <a:r>
              <a:rPr b="0" i="1" lang="en" sz="1900" u="none" cap="none" strike="noStrike">
                <a:solidFill>
                  <a:schemeClr val="lt1"/>
                </a:solidFill>
                <a:latin typeface="Helvetica Neue"/>
                <a:ea typeface="Helvetica Neue"/>
                <a:cs typeface="Helvetica Neue"/>
                <a:sym typeface="Helvetica Neue"/>
              </a:rPr>
              <a:t>store</a:t>
            </a:r>
            <a:r>
              <a:rPr b="0" i="0" lang="en" sz="1900" u="none" cap="none" strike="noStrike">
                <a:solidFill>
                  <a:schemeClr val="lt1"/>
                </a:solidFill>
                <a:latin typeface="Helvetica Neue"/>
                <a:ea typeface="Helvetica Neue"/>
                <a:cs typeface="Helvetica Neue"/>
                <a:sym typeface="Helvetica Neue"/>
              </a:rPr>
              <a:t>; </a:t>
            </a:r>
            <a:r>
              <a:rPr b="1" i="0" lang="en" sz="1900" u="none" cap="none" strike="noStrike">
                <a:solidFill>
                  <a:schemeClr val="lt1"/>
                </a:solidFill>
                <a:latin typeface="Helvetica Neue"/>
                <a:ea typeface="Helvetica Neue"/>
                <a:cs typeface="Helvetica Neue"/>
                <a:sym typeface="Helvetica Neue"/>
              </a:rPr>
              <a:t>[MASK]</a:t>
            </a:r>
            <a:r>
              <a:rPr b="1" baseline="-25000" i="0" lang="en" sz="1900" u="none" cap="none" strike="noStrike">
                <a:solidFill>
                  <a:schemeClr val="lt1"/>
                </a:solidFill>
                <a:latin typeface="Helvetica Neue"/>
                <a:ea typeface="Helvetica Neue"/>
                <a:cs typeface="Helvetica Neue"/>
                <a:sym typeface="Helvetica Neue"/>
              </a:rPr>
              <a:t>2</a:t>
            </a:r>
            <a:r>
              <a:rPr b="1" i="0" lang="en" sz="1900" u="none" cap="none" strike="noStrike">
                <a:solidFill>
                  <a:schemeClr val="lt1"/>
                </a:solidFill>
                <a:latin typeface="Helvetica Neue"/>
                <a:ea typeface="Helvetica Neue"/>
                <a:cs typeface="Helvetica Neue"/>
                <a:sym typeface="Helvetica Neue"/>
              </a:rPr>
              <a:t> </a:t>
            </a:r>
            <a:r>
              <a:rPr b="0" i="0" lang="en" sz="1900" u="none" cap="none" strike="noStrike">
                <a:solidFill>
                  <a:schemeClr val="lt1"/>
                </a:solidFill>
                <a:latin typeface="Helvetica Neue"/>
                <a:ea typeface="Helvetica Neue"/>
                <a:cs typeface="Helvetica Neue"/>
                <a:sym typeface="Helvetica Neue"/>
              </a:rPr>
              <a:t>= </a:t>
            </a:r>
            <a:r>
              <a:rPr b="0" i="1" lang="en" sz="1900" u="none" cap="none" strike="noStrike">
                <a:solidFill>
                  <a:schemeClr val="lt1"/>
                </a:solidFill>
                <a:latin typeface="Helvetica Neue"/>
                <a:ea typeface="Helvetica Neue"/>
                <a:cs typeface="Helvetica Neue"/>
                <a:sym typeface="Helvetica Neue"/>
              </a:rPr>
              <a:t>gallon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1b641b2b2e_0_52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Fine-Tuning BERT</a:t>
            </a:r>
            <a:endParaRPr b="1" sz="3100">
              <a:latin typeface="Helvetica Neue"/>
              <a:ea typeface="Helvetica Neue"/>
              <a:cs typeface="Helvetica Neue"/>
              <a:sym typeface="Helvetica Neue"/>
            </a:endParaRPr>
          </a:p>
        </p:txBody>
      </p:sp>
      <p:pic>
        <p:nvPicPr>
          <p:cNvPr id="259" name="Google Shape;259;g21b641b2b2e_0_523"/>
          <p:cNvPicPr preferRelativeResize="0"/>
          <p:nvPr/>
        </p:nvPicPr>
        <p:blipFill rotWithShape="1">
          <a:blip r:embed="rId3">
            <a:alphaModFix/>
          </a:blip>
          <a:srcRect b="5417" l="0" r="0" t="4142"/>
          <a:stretch/>
        </p:blipFill>
        <p:spPr>
          <a:xfrm>
            <a:off x="784900" y="783800"/>
            <a:ext cx="7574200" cy="4014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1b641b2b2e_0_60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Fine-Tuning BERT</a:t>
            </a:r>
            <a:endParaRPr b="1" sz="3100">
              <a:latin typeface="Helvetica Neue"/>
              <a:ea typeface="Helvetica Neue"/>
              <a:cs typeface="Helvetica Neue"/>
              <a:sym typeface="Helvetica Neue"/>
            </a:endParaRPr>
          </a:p>
        </p:txBody>
      </p:sp>
      <p:pic>
        <p:nvPicPr>
          <p:cNvPr id="265" name="Google Shape;265;g21b641b2b2e_0_602"/>
          <p:cNvPicPr preferRelativeResize="0"/>
          <p:nvPr/>
        </p:nvPicPr>
        <p:blipFill>
          <a:blip r:embed="rId3">
            <a:alphaModFix/>
          </a:blip>
          <a:stretch>
            <a:fillRect/>
          </a:stretch>
        </p:blipFill>
        <p:spPr>
          <a:xfrm>
            <a:off x="750579" y="783800"/>
            <a:ext cx="7626837" cy="40141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20e3f2ec1e_0_6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Sentence-level Tasks</a:t>
            </a:r>
            <a:endParaRPr b="1" sz="3100">
              <a:latin typeface="Helvetica Neue"/>
              <a:ea typeface="Helvetica Neue"/>
              <a:cs typeface="Helvetica Neue"/>
              <a:sym typeface="Helvetica Neue"/>
            </a:endParaRPr>
          </a:p>
        </p:txBody>
      </p:sp>
      <p:sp>
        <p:nvSpPr>
          <p:cNvPr id="271" name="Google Shape;271;g220e3f2ec1e_0_60"/>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220e3f2ec1e_0_60"/>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None/>
            </a:pPr>
            <a:r>
              <a:rPr lang="en" sz="2000" u="sng">
                <a:solidFill>
                  <a:schemeClr val="lt1"/>
                </a:solidFill>
                <a:latin typeface="Helvetica Neue"/>
                <a:ea typeface="Helvetica Neue"/>
                <a:cs typeface="Helvetica Neue"/>
                <a:sym typeface="Helvetica Neue"/>
              </a:rPr>
              <a:t>Sentence pair classification tasks</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MNLI (</a:t>
            </a:r>
            <a:r>
              <a:rPr b="1" lang="en" sz="2200">
                <a:solidFill>
                  <a:schemeClr val="lt1"/>
                </a:solidFill>
                <a:latin typeface="Helvetica Neue"/>
                <a:ea typeface="Helvetica Neue"/>
                <a:cs typeface="Helvetica Neue"/>
                <a:sym typeface="Helvetica Neue"/>
              </a:rPr>
              <a:t>M</a:t>
            </a:r>
            <a:r>
              <a:rPr lang="en" sz="2200">
                <a:solidFill>
                  <a:schemeClr val="lt1"/>
                </a:solidFill>
                <a:latin typeface="Helvetica Neue"/>
                <a:ea typeface="Helvetica Neue"/>
                <a:cs typeface="Helvetica Neue"/>
                <a:sym typeface="Helvetica Neue"/>
              </a:rPr>
              <a:t>ulti-Genre </a:t>
            </a:r>
            <a:r>
              <a:rPr b="1" lang="en" sz="2200">
                <a:solidFill>
                  <a:schemeClr val="lt1"/>
                </a:solidFill>
                <a:latin typeface="Helvetica Neue"/>
                <a:ea typeface="Helvetica Neue"/>
                <a:cs typeface="Helvetica Neue"/>
                <a:sym typeface="Helvetica Neue"/>
              </a:rPr>
              <a:t>N</a:t>
            </a:r>
            <a:r>
              <a:rPr lang="en" sz="2200">
                <a:solidFill>
                  <a:schemeClr val="lt1"/>
                </a:solidFill>
                <a:latin typeface="Helvetica Neue"/>
                <a:ea typeface="Helvetica Neue"/>
                <a:cs typeface="Helvetica Neue"/>
                <a:sym typeface="Helvetica Neue"/>
              </a:rPr>
              <a:t>atural </a:t>
            </a:r>
            <a:r>
              <a:rPr b="1" lang="en" sz="2200">
                <a:solidFill>
                  <a:schemeClr val="lt1"/>
                </a:solidFill>
                <a:latin typeface="Helvetica Neue"/>
                <a:ea typeface="Helvetica Neue"/>
                <a:cs typeface="Helvetica Neue"/>
                <a:sym typeface="Helvetica Neue"/>
              </a:rPr>
              <a:t>L</a:t>
            </a:r>
            <a:r>
              <a:rPr lang="en" sz="2200">
                <a:solidFill>
                  <a:schemeClr val="lt1"/>
                </a:solidFill>
                <a:latin typeface="Helvetica Neue"/>
                <a:ea typeface="Helvetica Neue"/>
                <a:cs typeface="Helvetica Neue"/>
                <a:sym typeface="Helvetica Neue"/>
              </a:rPr>
              <a:t>anguage </a:t>
            </a:r>
            <a:r>
              <a:rPr b="1" lang="en" sz="2200">
                <a:solidFill>
                  <a:schemeClr val="lt1"/>
                </a:solidFill>
                <a:latin typeface="Helvetica Neue"/>
                <a:ea typeface="Helvetica Neue"/>
                <a:cs typeface="Helvetica Neue"/>
                <a:sym typeface="Helvetica Neue"/>
              </a:rPr>
              <a:t>I</a:t>
            </a:r>
            <a:r>
              <a:rPr lang="en" sz="2200">
                <a:solidFill>
                  <a:schemeClr val="lt1"/>
                </a:solidFill>
                <a:latin typeface="Helvetica Neue"/>
                <a:ea typeface="Helvetica Neue"/>
                <a:cs typeface="Helvetica Neue"/>
                <a:sym typeface="Helvetica Neue"/>
              </a:rPr>
              <a:t>nference)</a:t>
            </a:r>
            <a:endParaRPr sz="22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Premise: A soccer game with multiple males playing.</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Hypothesis: Some men are playing a sport. </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Output: {entailment, contradiction, neutral}</a:t>
            </a:r>
            <a:endParaRPr sz="2200">
              <a:solidFill>
                <a:schemeClr val="lt1"/>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1b641b2b2e_0_60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Sentence-level Tasks</a:t>
            </a:r>
            <a:endParaRPr b="1" sz="3100">
              <a:latin typeface="Helvetica Neue"/>
              <a:ea typeface="Helvetica Neue"/>
              <a:cs typeface="Helvetica Neue"/>
              <a:sym typeface="Helvetica Neue"/>
            </a:endParaRPr>
          </a:p>
        </p:txBody>
      </p:sp>
      <p:sp>
        <p:nvSpPr>
          <p:cNvPr id="278" name="Google Shape;278;g21b641b2b2e_0_609"/>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1b641b2b2e_0_609"/>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None/>
            </a:pPr>
            <a:r>
              <a:rPr lang="en" sz="2000" u="sng">
                <a:solidFill>
                  <a:schemeClr val="lt1"/>
                </a:solidFill>
                <a:latin typeface="Helvetica Neue"/>
                <a:ea typeface="Helvetica Neue"/>
                <a:cs typeface="Helvetica Neue"/>
                <a:sym typeface="Helvetica Neue"/>
              </a:rPr>
              <a:t>Sentence pair classification tasks</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MNLI (</a:t>
            </a:r>
            <a:r>
              <a:rPr b="1" lang="en" sz="2200">
                <a:solidFill>
                  <a:schemeClr val="lt1"/>
                </a:solidFill>
                <a:latin typeface="Helvetica Neue"/>
                <a:ea typeface="Helvetica Neue"/>
                <a:cs typeface="Helvetica Neue"/>
                <a:sym typeface="Helvetica Neue"/>
              </a:rPr>
              <a:t>M</a:t>
            </a:r>
            <a:r>
              <a:rPr lang="en" sz="2200">
                <a:solidFill>
                  <a:schemeClr val="lt1"/>
                </a:solidFill>
                <a:latin typeface="Helvetica Neue"/>
                <a:ea typeface="Helvetica Neue"/>
                <a:cs typeface="Helvetica Neue"/>
                <a:sym typeface="Helvetica Neue"/>
              </a:rPr>
              <a:t>ulti-Genre </a:t>
            </a:r>
            <a:r>
              <a:rPr b="1" lang="en" sz="2200">
                <a:solidFill>
                  <a:schemeClr val="lt1"/>
                </a:solidFill>
                <a:latin typeface="Helvetica Neue"/>
                <a:ea typeface="Helvetica Neue"/>
                <a:cs typeface="Helvetica Neue"/>
                <a:sym typeface="Helvetica Neue"/>
              </a:rPr>
              <a:t>N</a:t>
            </a:r>
            <a:r>
              <a:rPr lang="en" sz="2200">
                <a:solidFill>
                  <a:schemeClr val="lt1"/>
                </a:solidFill>
                <a:latin typeface="Helvetica Neue"/>
                <a:ea typeface="Helvetica Neue"/>
                <a:cs typeface="Helvetica Neue"/>
                <a:sym typeface="Helvetica Neue"/>
              </a:rPr>
              <a:t>atural </a:t>
            </a:r>
            <a:r>
              <a:rPr b="1" lang="en" sz="2200">
                <a:solidFill>
                  <a:schemeClr val="lt1"/>
                </a:solidFill>
                <a:latin typeface="Helvetica Neue"/>
                <a:ea typeface="Helvetica Neue"/>
                <a:cs typeface="Helvetica Neue"/>
                <a:sym typeface="Helvetica Neue"/>
              </a:rPr>
              <a:t>L</a:t>
            </a:r>
            <a:r>
              <a:rPr lang="en" sz="2200">
                <a:solidFill>
                  <a:schemeClr val="lt1"/>
                </a:solidFill>
                <a:latin typeface="Helvetica Neue"/>
                <a:ea typeface="Helvetica Neue"/>
                <a:cs typeface="Helvetica Neue"/>
                <a:sym typeface="Helvetica Neue"/>
              </a:rPr>
              <a:t>anguage </a:t>
            </a:r>
            <a:r>
              <a:rPr b="1" lang="en" sz="2200">
                <a:solidFill>
                  <a:schemeClr val="lt1"/>
                </a:solidFill>
                <a:latin typeface="Helvetica Neue"/>
                <a:ea typeface="Helvetica Neue"/>
                <a:cs typeface="Helvetica Neue"/>
                <a:sym typeface="Helvetica Neue"/>
              </a:rPr>
              <a:t>I</a:t>
            </a:r>
            <a:r>
              <a:rPr lang="en" sz="2200">
                <a:solidFill>
                  <a:schemeClr val="lt1"/>
                </a:solidFill>
                <a:latin typeface="Helvetica Neue"/>
                <a:ea typeface="Helvetica Neue"/>
                <a:cs typeface="Helvetica Neue"/>
                <a:sym typeface="Helvetica Neue"/>
              </a:rPr>
              <a:t>nference)</a:t>
            </a:r>
            <a:endParaRPr sz="22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Premise: A soccer game with multiple males playing.</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Hypothesis: Some men are playing a sport. </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Output: {entailment, contradiction, neutral}</a:t>
            </a:r>
            <a:endParaRPr sz="20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QQP (</a:t>
            </a:r>
            <a:r>
              <a:rPr b="1" lang="en" sz="2200">
                <a:solidFill>
                  <a:schemeClr val="lt1"/>
                </a:solidFill>
                <a:latin typeface="Helvetica Neue"/>
                <a:ea typeface="Helvetica Neue"/>
                <a:cs typeface="Helvetica Neue"/>
                <a:sym typeface="Helvetica Neue"/>
              </a:rPr>
              <a:t>Q</a:t>
            </a:r>
            <a:r>
              <a:rPr lang="en" sz="2200">
                <a:solidFill>
                  <a:schemeClr val="lt1"/>
                </a:solidFill>
                <a:latin typeface="Helvetica Neue"/>
                <a:ea typeface="Helvetica Neue"/>
                <a:cs typeface="Helvetica Neue"/>
                <a:sym typeface="Helvetica Neue"/>
              </a:rPr>
              <a:t>uora </a:t>
            </a:r>
            <a:r>
              <a:rPr b="1" lang="en" sz="2200">
                <a:solidFill>
                  <a:schemeClr val="lt1"/>
                </a:solidFill>
                <a:latin typeface="Helvetica Neue"/>
                <a:ea typeface="Helvetica Neue"/>
                <a:cs typeface="Helvetica Neue"/>
                <a:sym typeface="Helvetica Neue"/>
              </a:rPr>
              <a:t>Q</a:t>
            </a:r>
            <a:r>
              <a:rPr lang="en" sz="2200">
                <a:solidFill>
                  <a:schemeClr val="lt1"/>
                </a:solidFill>
                <a:latin typeface="Helvetica Neue"/>
                <a:ea typeface="Helvetica Neue"/>
                <a:cs typeface="Helvetica Neue"/>
                <a:sym typeface="Helvetica Neue"/>
              </a:rPr>
              <a:t>uestion </a:t>
            </a:r>
            <a:r>
              <a:rPr b="1" lang="en" sz="2200">
                <a:solidFill>
                  <a:schemeClr val="lt1"/>
                </a:solidFill>
                <a:latin typeface="Helvetica Neue"/>
                <a:ea typeface="Helvetica Neue"/>
                <a:cs typeface="Helvetica Neue"/>
                <a:sym typeface="Helvetica Neue"/>
              </a:rPr>
              <a:t>P</a:t>
            </a:r>
            <a:r>
              <a:rPr lang="en" sz="2200">
                <a:solidFill>
                  <a:schemeClr val="lt1"/>
                </a:solidFill>
                <a:latin typeface="Helvetica Neue"/>
                <a:ea typeface="Helvetica Neue"/>
                <a:cs typeface="Helvetica Neue"/>
                <a:sym typeface="Helvetica Neue"/>
              </a:rPr>
              <a:t>airs)</a:t>
            </a:r>
            <a:endParaRPr sz="22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Q1: Where can I learn to invest in stocks?</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Q2: How can I learn more about stocks? </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Output: {duplicate, not duplicate}</a:t>
            </a:r>
            <a:endParaRPr sz="2200">
              <a:solidFill>
                <a:schemeClr val="lt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224e1bfc46_0_17"/>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 probabilistic model that assigns a probability P[w</a:t>
            </a:r>
            <a:r>
              <a:rPr baseline="-25000" lang="en" sz="2000">
                <a:solidFill>
                  <a:schemeClr val="lt1"/>
                </a:solidFill>
                <a:latin typeface="Helvetica Neue"/>
                <a:ea typeface="Helvetica Neue"/>
                <a:cs typeface="Helvetica Neue"/>
                <a:sym typeface="Helvetica Neue"/>
              </a:rPr>
              <a:t>1</a:t>
            </a:r>
            <a:r>
              <a:rPr lang="en" sz="2000">
                <a:solidFill>
                  <a:schemeClr val="lt1"/>
                </a:solidFill>
                <a:latin typeface="Helvetica Neue"/>
                <a:ea typeface="Helvetica Neue"/>
                <a:cs typeface="Helvetica Neue"/>
                <a:sym typeface="Helvetica Neue"/>
              </a:rPr>
              <a:t>, w</a:t>
            </a:r>
            <a:r>
              <a:rPr baseline="-25000" lang="en" sz="2000">
                <a:solidFill>
                  <a:schemeClr val="lt1"/>
                </a:solidFill>
                <a:latin typeface="Helvetica Neue"/>
                <a:ea typeface="Helvetica Neue"/>
                <a:cs typeface="Helvetica Neue"/>
                <a:sym typeface="Helvetica Neue"/>
              </a:rPr>
              <a:t>2</a:t>
            </a:r>
            <a:r>
              <a:rPr lang="en" sz="2000">
                <a:solidFill>
                  <a:schemeClr val="lt1"/>
                </a:solidFill>
                <a:latin typeface="Helvetica Neue"/>
                <a:ea typeface="Helvetica Neue"/>
                <a:cs typeface="Helvetica Neue"/>
                <a:sym typeface="Helvetica Neue"/>
              </a:rPr>
              <a:t>, …, w</a:t>
            </a:r>
            <a:r>
              <a:rPr baseline="-25000" lang="en" sz="2000">
                <a:solidFill>
                  <a:schemeClr val="lt1"/>
                </a:solidFill>
                <a:latin typeface="Helvetica Neue"/>
                <a:ea typeface="Helvetica Neue"/>
                <a:cs typeface="Helvetica Neue"/>
                <a:sym typeface="Helvetica Neue"/>
              </a:rPr>
              <a:t>n</a:t>
            </a:r>
            <a:r>
              <a:rPr lang="en" sz="2000">
                <a:solidFill>
                  <a:schemeClr val="lt1"/>
                </a:solidFill>
                <a:latin typeface="Helvetica Neue"/>
                <a:ea typeface="Helvetica Neue"/>
                <a:cs typeface="Helvetica Neue"/>
                <a:sym typeface="Helvetica Neue"/>
              </a:rPr>
              <a:t>] to every finite sequence w</a:t>
            </a:r>
            <a:r>
              <a:rPr baseline="-25000" lang="en" sz="2000">
                <a:solidFill>
                  <a:schemeClr val="lt1"/>
                </a:solidFill>
                <a:latin typeface="Helvetica Neue"/>
                <a:ea typeface="Helvetica Neue"/>
                <a:cs typeface="Helvetica Neue"/>
                <a:sym typeface="Helvetica Neue"/>
              </a:rPr>
              <a:t>1</a:t>
            </a:r>
            <a:r>
              <a:rPr lang="en" sz="2000">
                <a:solidFill>
                  <a:schemeClr val="lt1"/>
                </a:solidFill>
                <a:latin typeface="Helvetica Neue"/>
                <a:ea typeface="Helvetica Neue"/>
                <a:cs typeface="Helvetica Neue"/>
                <a:sym typeface="Helvetica Neue"/>
              </a:rPr>
              <a:t>, …, w</a:t>
            </a:r>
            <a:r>
              <a:rPr baseline="-25000" lang="en" sz="2000">
                <a:solidFill>
                  <a:schemeClr val="lt1"/>
                </a:solidFill>
                <a:latin typeface="Helvetica Neue"/>
                <a:ea typeface="Helvetica Neue"/>
                <a:cs typeface="Helvetica Neue"/>
                <a:sym typeface="Helvetica Neue"/>
              </a:rPr>
              <a:t>n</a:t>
            </a:r>
            <a:r>
              <a:rPr lang="en" sz="2000">
                <a:solidFill>
                  <a:schemeClr val="lt1"/>
                </a:solidFill>
                <a:latin typeface="Helvetica Neue"/>
                <a:ea typeface="Helvetica Neue"/>
                <a:cs typeface="Helvetica Neue"/>
                <a:sym typeface="Helvetica Neue"/>
              </a:rPr>
              <a:t> (grammatical or not).</a:t>
            </a:r>
            <a:endParaRPr sz="2000">
              <a:solidFill>
                <a:schemeClr val="lt1"/>
              </a:solidFill>
              <a:latin typeface="Helvetica Neue"/>
              <a:ea typeface="Helvetica Neue"/>
              <a:cs typeface="Helvetica Neue"/>
              <a:sym typeface="Helvetica Neue"/>
            </a:endParaRPr>
          </a:p>
        </p:txBody>
      </p:sp>
      <p:sp>
        <p:nvSpPr>
          <p:cNvPr id="97" name="Google Shape;97;g2224e1bfc46_0_1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Language models: Narrow Sense</a:t>
            </a:r>
            <a:endParaRPr b="1" sz="3100">
              <a:latin typeface="Helvetica Neue"/>
              <a:ea typeface="Helvetica Neue"/>
              <a:cs typeface="Helvetica Neue"/>
              <a:sym typeface="Helvetica Neue"/>
            </a:endParaRPr>
          </a:p>
        </p:txBody>
      </p:sp>
      <p:pic>
        <p:nvPicPr>
          <p:cNvPr id="98" name="Google Shape;98;g2224e1bfc46_0_17"/>
          <p:cNvPicPr preferRelativeResize="0"/>
          <p:nvPr/>
        </p:nvPicPr>
        <p:blipFill>
          <a:blip r:embed="rId3">
            <a:alphaModFix/>
          </a:blip>
          <a:stretch>
            <a:fillRect/>
          </a:stretch>
        </p:blipFill>
        <p:spPr>
          <a:xfrm>
            <a:off x="1381317" y="1709050"/>
            <a:ext cx="6365375" cy="3022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21b641b2b2e_0_61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Token</a:t>
            </a:r>
            <a:r>
              <a:rPr b="1" lang="en" sz="3100">
                <a:latin typeface="Helvetica Neue"/>
                <a:ea typeface="Helvetica Neue"/>
                <a:cs typeface="Helvetica Neue"/>
                <a:sym typeface="Helvetica Neue"/>
              </a:rPr>
              <a:t>-level Tasks</a:t>
            </a:r>
            <a:endParaRPr b="1" sz="3100">
              <a:latin typeface="Helvetica Neue"/>
              <a:ea typeface="Helvetica Neue"/>
              <a:cs typeface="Helvetica Neue"/>
              <a:sym typeface="Helvetica Neue"/>
            </a:endParaRPr>
          </a:p>
        </p:txBody>
      </p:sp>
      <p:sp>
        <p:nvSpPr>
          <p:cNvPr id="285" name="Google Shape;285;g21b641b2b2e_0_61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6" name="Google Shape;286;g21b641b2b2e_0_618"/>
          <p:cNvPicPr preferRelativeResize="0"/>
          <p:nvPr/>
        </p:nvPicPr>
        <p:blipFill>
          <a:blip r:embed="rId3">
            <a:alphaModFix/>
          </a:blip>
          <a:stretch>
            <a:fillRect/>
          </a:stretch>
        </p:blipFill>
        <p:spPr>
          <a:xfrm>
            <a:off x="136650" y="867650"/>
            <a:ext cx="8870700" cy="3747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1b641b2b2e_0_62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Ablation Study: Pre-training Tasks</a:t>
            </a:r>
            <a:endParaRPr b="1" sz="3100">
              <a:latin typeface="Helvetica Neue"/>
              <a:ea typeface="Helvetica Neue"/>
              <a:cs typeface="Helvetica Neue"/>
              <a:sym typeface="Helvetica Neue"/>
            </a:endParaRPr>
          </a:p>
        </p:txBody>
      </p:sp>
      <p:sp>
        <p:nvSpPr>
          <p:cNvPr id="292" name="Google Shape;292;g21b641b2b2e_0_625"/>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3" name="Google Shape;293;g21b641b2b2e_0_625"/>
          <p:cNvPicPr preferRelativeResize="0"/>
          <p:nvPr/>
        </p:nvPicPr>
        <p:blipFill>
          <a:blip r:embed="rId3">
            <a:alphaModFix/>
          </a:blip>
          <a:stretch>
            <a:fillRect/>
          </a:stretch>
        </p:blipFill>
        <p:spPr>
          <a:xfrm>
            <a:off x="205450" y="998275"/>
            <a:ext cx="8717099" cy="353220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21b641b2b2e_0_63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Ablation Study: Model Sizes</a:t>
            </a:r>
            <a:endParaRPr b="1" sz="3100">
              <a:latin typeface="Helvetica Neue"/>
              <a:ea typeface="Helvetica Neue"/>
              <a:cs typeface="Helvetica Neue"/>
              <a:sym typeface="Helvetica Neue"/>
            </a:endParaRPr>
          </a:p>
        </p:txBody>
      </p:sp>
      <p:sp>
        <p:nvSpPr>
          <p:cNvPr id="299" name="Google Shape;299;g21b641b2b2e_0_632"/>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0" name="Google Shape;300;g21b641b2b2e_0_632"/>
          <p:cNvPicPr preferRelativeResize="0"/>
          <p:nvPr/>
        </p:nvPicPr>
        <p:blipFill rotWithShape="1">
          <a:blip r:embed="rId3">
            <a:alphaModFix/>
          </a:blip>
          <a:srcRect b="0" l="0" r="36122" t="0"/>
          <a:stretch/>
        </p:blipFill>
        <p:spPr>
          <a:xfrm>
            <a:off x="137875" y="925725"/>
            <a:ext cx="5568326" cy="35487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2225d414ff1_0_5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Ablation Study: Model Sizes</a:t>
            </a:r>
            <a:endParaRPr b="1" sz="3100">
              <a:latin typeface="Helvetica Neue"/>
              <a:ea typeface="Helvetica Neue"/>
              <a:cs typeface="Helvetica Neue"/>
              <a:sym typeface="Helvetica Neue"/>
            </a:endParaRPr>
          </a:p>
        </p:txBody>
      </p:sp>
      <p:sp>
        <p:nvSpPr>
          <p:cNvPr id="306" name="Google Shape;306;g2225d414ff1_0_51"/>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7" name="Google Shape;307;g2225d414ff1_0_51"/>
          <p:cNvPicPr preferRelativeResize="0"/>
          <p:nvPr/>
        </p:nvPicPr>
        <p:blipFill>
          <a:blip r:embed="rId3">
            <a:alphaModFix/>
          </a:blip>
          <a:stretch>
            <a:fillRect/>
          </a:stretch>
        </p:blipFill>
        <p:spPr>
          <a:xfrm>
            <a:off x="137875" y="925725"/>
            <a:ext cx="8717101" cy="354876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21b641b2b2e_0_63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Ablation Study: Training Efficiency</a:t>
            </a:r>
            <a:endParaRPr b="1" sz="3100">
              <a:latin typeface="Helvetica Neue"/>
              <a:ea typeface="Helvetica Neue"/>
              <a:cs typeface="Helvetica Neue"/>
              <a:sym typeface="Helvetica Neue"/>
            </a:endParaRPr>
          </a:p>
        </p:txBody>
      </p:sp>
      <p:sp>
        <p:nvSpPr>
          <p:cNvPr id="313" name="Google Shape;313;g21b641b2b2e_0_639"/>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4" name="Google Shape;314;g21b641b2b2e_0_639"/>
          <p:cNvPicPr preferRelativeResize="0"/>
          <p:nvPr/>
        </p:nvPicPr>
        <p:blipFill>
          <a:blip r:embed="rId3">
            <a:alphaModFix/>
          </a:blip>
          <a:stretch>
            <a:fillRect/>
          </a:stretch>
        </p:blipFill>
        <p:spPr>
          <a:xfrm>
            <a:off x="72325" y="940225"/>
            <a:ext cx="8850224" cy="3559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21b641b2b2e_0_64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What Happened After BERT?</a:t>
            </a:r>
            <a:endParaRPr b="1" sz="3100">
              <a:latin typeface="Helvetica Neue"/>
              <a:ea typeface="Helvetica Neue"/>
              <a:cs typeface="Helvetica Neue"/>
              <a:sym typeface="Helvetica Neue"/>
            </a:endParaRPr>
          </a:p>
        </p:txBody>
      </p:sp>
      <p:sp>
        <p:nvSpPr>
          <p:cNvPr id="320" name="Google Shape;320;g21b641b2b2e_0_646"/>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21b641b2b2e_0_646"/>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RoBERTa (Liu et al., 2019)</a:t>
            </a:r>
            <a:endParaRPr sz="20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Trained on 10x data &amp; longer, no NSP</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Much stronger performance than BERT (e.g., 94.6 vs 90.9 on SQuAD)</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Still one of the most popular models to date</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20e3f2ec1e_0_7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What Happened After BERT?</a:t>
            </a:r>
            <a:endParaRPr b="1" sz="3100">
              <a:latin typeface="Helvetica Neue"/>
              <a:ea typeface="Helvetica Neue"/>
              <a:cs typeface="Helvetica Neue"/>
              <a:sym typeface="Helvetica Neue"/>
            </a:endParaRPr>
          </a:p>
        </p:txBody>
      </p:sp>
      <p:sp>
        <p:nvSpPr>
          <p:cNvPr id="327" name="Google Shape;327;g220e3f2ec1e_0_72"/>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220e3f2ec1e_0_72"/>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RoBERTa (Liu et al., 2019)</a:t>
            </a:r>
            <a:endParaRPr sz="20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Trained on 10x data &amp; longer, no NSP</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Much stronger performance than BERT (e.g., 94.6 vs 90.9 on SQuAD)</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Still one of the most popular models to date</a:t>
            </a:r>
            <a:endParaRPr sz="18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ALBERT (Lan et al., 2020)</a:t>
            </a:r>
            <a:endParaRPr sz="20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Decreases model size by sharing model parameters across layers</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Less storage, much stronger performance but runs slower..</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220e3f2ec1e_0_6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What Happened After BERT?</a:t>
            </a:r>
            <a:endParaRPr b="1" sz="3100">
              <a:latin typeface="Helvetica Neue"/>
              <a:ea typeface="Helvetica Neue"/>
              <a:cs typeface="Helvetica Neue"/>
              <a:sym typeface="Helvetica Neue"/>
            </a:endParaRPr>
          </a:p>
        </p:txBody>
      </p:sp>
      <p:sp>
        <p:nvSpPr>
          <p:cNvPr id="334" name="Google Shape;334;g220e3f2ec1e_0_66"/>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20e3f2ec1e_0_66"/>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RoBERTa (Liu et al., 2019)</a:t>
            </a:r>
            <a:endParaRPr sz="20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Trained on 10x data &amp; longer, no NSP</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Much stronger performance than BERT (e.g., 94.6 vs 90.9 on SQuAD)</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Still one of the most popular models to date</a:t>
            </a:r>
            <a:endParaRPr sz="18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ALBERT (Lan et al., 2020)</a:t>
            </a:r>
            <a:endParaRPr sz="20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Decreases </a:t>
            </a:r>
            <a:r>
              <a:rPr lang="en" sz="1800">
                <a:solidFill>
                  <a:schemeClr val="lt1"/>
                </a:solidFill>
                <a:latin typeface="Helvetica Neue"/>
                <a:ea typeface="Helvetica Neue"/>
                <a:cs typeface="Helvetica Neue"/>
                <a:sym typeface="Helvetica Neue"/>
              </a:rPr>
              <a:t>model size by sharing model parameters across layers</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Less storage, much stronger performance but runs slower..</a:t>
            </a:r>
            <a:endParaRPr sz="18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ELECTRA (Clark et al., 2020)</a:t>
            </a:r>
            <a:endParaRPr sz="20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It provides a more efficient training method by predicting 100% of tokens instead of 15% of tokens</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21b641b2b2e_0_66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What Happened After BERT?</a:t>
            </a:r>
            <a:endParaRPr b="1" sz="3100">
              <a:latin typeface="Helvetica Neue"/>
              <a:ea typeface="Helvetica Neue"/>
              <a:cs typeface="Helvetica Neue"/>
              <a:sym typeface="Helvetica Neue"/>
            </a:endParaRPr>
          </a:p>
        </p:txBody>
      </p:sp>
      <p:sp>
        <p:nvSpPr>
          <p:cNvPr id="341" name="Google Shape;341;g21b641b2b2e_0_661"/>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21b641b2b2e_0_661"/>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Models that handle long contexts (&gt;512 tokens)</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Longformer, Big Bird, ...</a:t>
            </a:r>
            <a:endParaRPr sz="2000">
              <a:solidFill>
                <a:schemeClr val="lt1"/>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220e3f2ec1e_0_9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What Happened After BERT?</a:t>
            </a:r>
            <a:endParaRPr b="1" sz="3100">
              <a:latin typeface="Helvetica Neue"/>
              <a:ea typeface="Helvetica Neue"/>
              <a:cs typeface="Helvetica Neue"/>
              <a:sym typeface="Helvetica Neue"/>
            </a:endParaRPr>
          </a:p>
        </p:txBody>
      </p:sp>
      <p:sp>
        <p:nvSpPr>
          <p:cNvPr id="348" name="Google Shape;348;g220e3f2ec1e_0_90"/>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220e3f2ec1e_0_90"/>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Models that handle long contexts (&gt;512 tokens)</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Longformer, Big Bird, ...</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Multilingual BERT</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Trained single model on 104 languages from Wikipedia. Shared 110k WordPiece vocabulary</a:t>
            </a:r>
            <a:endParaRPr sz="2000">
              <a:solidFill>
                <a:schemeClr val="lt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21b641b2b2e_0_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Language models: Narrow Sense</a:t>
            </a:r>
            <a:endParaRPr b="1" sz="3100">
              <a:latin typeface="Helvetica Neue"/>
              <a:ea typeface="Helvetica Neue"/>
              <a:cs typeface="Helvetica Neue"/>
              <a:sym typeface="Helvetica Neue"/>
            </a:endParaRPr>
          </a:p>
        </p:txBody>
      </p:sp>
      <p:pic>
        <p:nvPicPr>
          <p:cNvPr id="104" name="Google Shape;104;g21b641b2b2e_0_4"/>
          <p:cNvPicPr preferRelativeResize="0"/>
          <p:nvPr/>
        </p:nvPicPr>
        <p:blipFill>
          <a:blip r:embed="rId3">
            <a:alphaModFix/>
          </a:blip>
          <a:stretch>
            <a:fillRect/>
          </a:stretch>
        </p:blipFill>
        <p:spPr>
          <a:xfrm>
            <a:off x="1235013" y="795075"/>
            <a:ext cx="6657975" cy="3762375"/>
          </a:xfrm>
          <a:prstGeom prst="rect">
            <a:avLst/>
          </a:prstGeom>
          <a:noFill/>
          <a:ln>
            <a:noFill/>
          </a:ln>
        </p:spPr>
      </p:pic>
      <p:sp>
        <p:nvSpPr>
          <p:cNvPr id="105" name="Google Shape;105;g21b641b2b2e_0_4"/>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220e3f2ec1e_0_8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What Happened After BERT?</a:t>
            </a:r>
            <a:endParaRPr b="1" sz="3100">
              <a:latin typeface="Helvetica Neue"/>
              <a:ea typeface="Helvetica Neue"/>
              <a:cs typeface="Helvetica Neue"/>
              <a:sym typeface="Helvetica Neue"/>
            </a:endParaRPr>
          </a:p>
        </p:txBody>
      </p:sp>
      <p:sp>
        <p:nvSpPr>
          <p:cNvPr id="355" name="Google Shape;355;g220e3f2ec1e_0_84"/>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20e3f2ec1e_0_84"/>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Models that handle long contexts (&gt;512 tokens)</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Longformer, Big Bird, ...</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Multilingual BERT</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Trained single model on 104 languages from Wikipedia. Shared 110k WordPiece vocabulary</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BERT extended to different domains</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SciBERT, BioBERT, FinBERT, ClinicalBERT, ...</a:t>
            </a:r>
            <a:endParaRPr sz="2000">
              <a:solidFill>
                <a:schemeClr val="lt1"/>
              </a:solidFill>
              <a:latin typeface="Helvetica Neue"/>
              <a:ea typeface="Helvetica Neue"/>
              <a:cs typeface="Helvetica Neue"/>
              <a:sym typeface="Helvetica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220e3f2ec1e_0_7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What Happened After BERT?</a:t>
            </a:r>
            <a:endParaRPr b="1" sz="3100">
              <a:latin typeface="Helvetica Neue"/>
              <a:ea typeface="Helvetica Neue"/>
              <a:cs typeface="Helvetica Neue"/>
              <a:sym typeface="Helvetica Neue"/>
            </a:endParaRPr>
          </a:p>
        </p:txBody>
      </p:sp>
      <p:sp>
        <p:nvSpPr>
          <p:cNvPr id="362" name="Google Shape;362;g220e3f2ec1e_0_7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220e3f2ec1e_0_78"/>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Models that handle long contexts (&gt;512 tokens)</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Longformer, Big Bird, ...</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Multilingual BERT</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Trained single model on 104 languages from Wikipedia. Shared 110k WordPiece vocabulary</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BERT extended to different domains</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SciBERT, BioBERT, FinBERT, ClinicalBERT, ...</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Making BERT smaller to use</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DistillBERT, TinyBERT, ...</a:t>
            </a:r>
            <a:endParaRPr sz="2000">
              <a:solidFill>
                <a:schemeClr val="lt1"/>
              </a:solidFill>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What are the features of Google's new natural language processing AI 'T5'?  You can actually face off with AI and quiz - GIGAZINE" id="368" name="Google Shape;368;g2224e1bfc46_0_52"/>
          <p:cNvPicPr preferRelativeResize="0"/>
          <p:nvPr/>
        </p:nvPicPr>
        <p:blipFill rotWithShape="1">
          <a:blip r:embed="rId3">
            <a:alphaModFix amt="52000"/>
          </a:blip>
          <a:srcRect b="0" l="54746" r="30016" t="0"/>
          <a:stretch/>
        </p:blipFill>
        <p:spPr>
          <a:xfrm>
            <a:off x="7215175" y="689725"/>
            <a:ext cx="1460501" cy="3764050"/>
          </a:xfrm>
          <a:prstGeom prst="rect">
            <a:avLst/>
          </a:prstGeom>
          <a:noFill/>
          <a:ln>
            <a:noFill/>
          </a:ln>
        </p:spPr>
      </p:pic>
      <p:sp>
        <p:nvSpPr>
          <p:cNvPr id="369" name="Google Shape;369;g2224e1bfc46_0_52"/>
          <p:cNvSpPr txBox="1"/>
          <p:nvPr>
            <p:ph type="title"/>
          </p:nvPr>
        </p:nvSpPr>
        <p:spPr>
          <a:xfrm>
            <a:off x="213450" y="2125650"/>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T5: T</a:t>
            </a:r>
            <a:r>
              <a:rPr lang="en" sz="3100">
                <a:latin typeface="Helvetica Neue"/>
                <a:ea typeface="Helvetica Neue"/>
                <a:cs typeface="Helvetica Neue"/>
                <a:sym typeface="Helvetica Neue"/>
              </a:rPr>
              <a:t>ext-to-</a:t>
            </a:r>
            <a:r>
              <a:rPr b="1" lang="en" sz="3100">
                <a:latin typeface="Helvetica Neue"/>
                <a:ea typeface="Helvetica Neue"/>
                <a:cs typeface="Helvetica Neue"/>
                <a:sym typeface="Helvetica Neue"/>
              </a:rPr>
              <a:t>T</a:t>
            </a:r>
            <a:r>
              <a:rPr lang="en" sz="3100">
                <a:latin typeface="Helvetica Neue"/>
                <a:ea typeface="Helvetica Neue"/>
                <a:cs typeface="Helvetica Neue"/>
                <a:sym typeface="Helvetica Neue"/>
              </a:rPr>
              <a:t>ext </a:t>
            </a:r>
            <a:r>
              <a:rPr b="1" lang="en" sz="3100">
                <a:latin typeface="Helvetica Neue"/>
                <a:ea typeface="Helvetica Neue"/>
                <a:cs typeface="Helvetica Neue"/>
                <a:sym typeface="Helvetica Neue"/>
              </a:rPr>
              <a:t>T</a:t>
            </a:r>
            <a:r>
              <a:rPr lang="en" sz="3100">
                <a:latin typeface="Helvetica Neue"/>
                <a:ea typeface="Helvetica Neue"/>
                <a:cs typeface="Helvetica Neue"/>
                <a:sym typeface="Helvetica Neue"/>
              </a:rPr>
              <a:t>ransfer </a:t>
            </a:r>
            <a:r>
              <a:rPr b="1" lang="en" sz="3100">
                <a:latin typeface="Helvetica Neue"/>
                <a:ea typeface="Helvetica Neue"/>
                <a:cs typeface="Helvetica Neue"/>
                <a:sym typeface="Helvetica Neue"/>
              </a:rPr>
              <a:t>T</a:t>
            </a:r>
            <a:r>
              <a:rPr lang="en" sz="3100">
                <a:latin typeface="Helvetica Neue"/>
                <a:ea typeface="Helvetica Neue"/>
                <a:cs typeface="Helvetica Neue"/>
                <a:sym typeface="Helvetica Neue"/>
              </a:rPr>
              <a:t>ransformer</a:t>
            </a:r>
            <a:endParaRPr sz="3100">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21b641b2b2e_0_66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Brief Context of Transfer Learning</a:t>
            </a:r>
            <a:endParaRPr b="1" sz="3100">
              <a:latin typeface="Helvetica Neue"/>
              <a:ea typeface="Helvetica Neue"/>
              <a:cs typeface="Helvetica Neue"/>
              <a:sym typeface="Helvetica Neue"/>
            </a:endParaRPr>
          </a:p>
        </p:txBody>
      </p:sp>
      <p:sp>
        <p:nvSpPr>
          <p:cNvPr id="375" name="Google Shape;375;g21b641b2b2e_0_66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6" name="Google Shape;376;g21b641b2b2e_0_668"/>
          <p:cNvPicPr preferRelativeResize="0"/>
          <p:nvPr/>
        </p:nvPicPr>
        <p:blipFill>
          <a:blip r:embed="rId3">
            <a:alphaModFix/>
          </a:blip>
          <a:stretch>
            <a:fillRect/>
          </a:stretch>
        </p:blipFill>
        <p:spPr>
          <a:xfrm>
            <a:off x="921650" y="853150"/>
            <a:ext cx="6974250" cy="38204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21b641b2b2e_0_67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Introducing T5</a:t>
            </a:r>
            <a:endParaRPr b="1" sz="3100">
              <a:latin typeface="Helvetica Neue"/>
              <a:ea typeface="Helvetica Neue"/>
              <a:cs typeface="Helvetica Neue"/>
              <a:sym typeface="Helvetica Neue"/>
            </a:endParaRPr>
          </a:p>
        </p:txBody>
      </p:sp>
      <p:sp>
        <p:nvSpPr>
          <p:cNvPr id="382" name="Google Shape;382;g21b641b2b2e_0_675"/>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21b641b2b2e_0_675"/>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ext-</a:t>
            </a:r>
            <a:r>
              <a:rPr b="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o-</a:t>
            </a:r>
            <a:r>
              <a:rPr b="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ext </a:t>
            </a:r>
            <a:r>
              <a:rPr b="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ransfer </a:t>
            </a:r>
            <a:r>
              <a:rPr b="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ransformer</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Every task, one format</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Previous attempts included:</a:t>
            </a:r>
            <a:endParaRPr sz="20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Question answering</a:t>
            </a:r>
            <a:endParaRPr sz="20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Language modeling</a:t>
            </a:r>
            <a:endParaRPr sz="20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Span extraction</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 but had limitations</a:t>
            </a:r>
            <a:endParaRPr sz="2000">
              <a:solidFill>
                <a:schemeClr val="lt1"/>
              </a:solidFill>
              <a:latin typeface="Helvetica Neue"/>
              <a:ea typeface="Helvetica Neue"/>
              <a:cs typeface="Helvetica Neue"/>
              <a:sym typeface="Helvetica Neue"/>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220e3f2ec1e_0_9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Introducing T5</a:t>
            </a:r>
            <a:endParaRPr b="1" sz="3100">
              <a:latin typeface="Helvetica Neue"/>
              <a:ea typeface="Helvetica Neue"/>
              <a:cs typeface="Helvetica Neue"/>
              <a:sym typeface="Helvetica Neue"/>
            </a:endParaRPr>
          </a:p>
        </p:txBody>
      </p:sp>
      <p:sp>
        <p:nvSpPr>
          <p:cNvPr id="389" name="Google Shape;389;g220e3f2ec1e_0_96"/>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220e3f2ec1e_0_96"/>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ext-</a:t>
            </a:r>
            <a:r>
              <a:rPr b="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o-</a:t>
            </a:r>
            <a:r>
              <a:rPr b="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ext </a:t>
            </a:r>
            <a:r>
              <a:rPr b="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ransfer </a:t>
            </a:r>
            <a:r>
              <a:rPr b="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ransformer</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Every task, one format</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Previous attempts included:</a:t>
            </a:r>
            <a:endParaRPr sz="20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Question answering</a:t>
            </a:r>
            <a:endParaRPr sz="20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Language modeling</a:t>
            </a:r>
            <a:endParaRPr sz="20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Span extraction</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 but had limitations</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[Task-specific prefix]: [Input text] → [output text]</a:t>
            </a:r>
            <a:endParaRPr sz="2000">
              <a:solidFill>
                <a:schemeClr val="lt1"/>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21b641b2b2e_0_68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Introducing T5</a:t>
            </a:r>
            <a:endParaRPr b="1" sz="3100">
              <a:latin typeface="Helvetica Neue"/>
              <a:ea typeface="Helvetica Neue"/>
              <a:cs typeface="Helvetica Neue"/>
              <a:sym typeface="Helvetica Neue"/>
            </a:endParaRPr>
          </a:p>
        </p:txBody>
      </p:sp>
      <p:sp>
        <p:nvSpPr>
          <p:cNvPr id="396" name="Google Shape;396;g21b641b2b2e_0_684"/>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7" name="Google Shape;397;g21b641b2b2e_0_684"/>
          <p:cNvPicPr preferRelativeResize="0"/>
          <p:nvPr/>
        </p:nvPicPr>
        <p:blipFill>
          <a:blip r:embed="rId3">
            <a:alphaModFix/>
          </a:blip>
          <a:stretch>
            <a:fillRect/>
          </a:stretch>
        </p:blipFill>
        <p:spPr>
          <a:xfrm>
            <a:off x="205450" y="1114400"/>
            <a:ext cx="8717100" cy="318438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21b641b2b2e_0_69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T5 Training Tasks</a:t>
            </a:r>
            <a:endParaRPr b="1" sz="3100">
              <a:latin typeface="Helvetica Neue"/>
              <a:ea typeface="Helvetica Neue"/>
              <a:cs typeface="Helvetica Neue"/>
              <a:sym typeface="Helvetica Neue"/>
            </a:endParaRPr>
          </a:p>
        </p:txBody>
      </p:sp>
      <p:sp>
        <p:nvSpPr>
          <p:cNvPr id="403" name="Google Shape;403;g21b641b2b2e_0_691"/>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21b641b2b2e_0_691"/>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None/>
            </a:pPr>
            <a:r>
              <a:rPr lang="en" sz="2000">
                <a:solidFill>
                  <a:schemeClr val="lt1"/>
                </a:solidFill>
                <a:latin typeface="Helvetica Neue"/>
                <a:ea typeface="Helvetica Neue"/>
                <a:cs typeface="Helvetica Neue"/>
                <a:sym typeface="Helvetica Neue"/>
              </a:rPr>
              <a:t>SQuAD, GLUE benchmarks</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CoLA (GLUE)</a:t>
            </a:r>
            <a:r>
              <a:rPr lang="en" sz="2000">
                <a:solidFill>
                  <a:schemeClr val="lt1"/>
                </a:solidFill>
                <a:latin typeface="Helvetica Neue"/>
                <a:ea typeface="Helvetica Neue"/>
                <a:cs typeface="Helvetica Neue"/>
                <a:sym typeface="Helvetica Neue"/>
              </a:rPr>
              <a:t>: Sentence acceptability</a:t>
            </a:r>
            <a:endParaRPr sz="2000">
              <a:solidFill>
                <a:schemeClr val="lt1"/>
              </a:solidFill>
              <a:latin typeface="Helvetica Neue"/>
              <a:ea typeface="Helvetica Neue"/>
              <a:cs typeface="Helvetica Neue"/>
              <a:sym typeface="Helvetica Neue"/>
            </a:endParaRPr>
          </a:p>
          <a:p>
            <a:pPr indent="-355600" lvl="1" marL="62865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Input: sentence, output: labels “acceptable” or “not acceptable”</a:t>
            </a:r>
            <a:endParaRPr sz="2000">
              <a:solidFill>
                <a:schemeClr val="lt1"/>
              </a:solidFill>
              <a:latin typeface="Helvetica Neue"/>
              <a:ea typeface="Helvetica Neue"/>
              <a:cs typeface="Helvetica Neue"/>
              <a:sym typeface="Helvetica Neue"/>
            </a:endParaRPr>
          </a:p>
          <a:p>
            <a:pPr indent="-355600" lvl="1" marL="628650" rtl="0" algn="l">
              <a:lnSpc>
                <a:spcPct val="115000"/>
              </a:lnSpc>
              <a:spcBef>
                <a:spcPts val="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Ex: “The course is jumping well.” → not acceptable</a:t>
            </a:r>
            <a:endParaRPr sz="2000">
              <a:solidFill>
                <a:schemeClr val="lt1"/>
              </a:solidFill>
              <a:latin typeface="Helvetica Neue"/>
              <a:ea typeface="Helvetica Neue"/>
              <a:cs typeface="Helvetica Neue"/>
              <a:sym typeface="Helvetica Neue"/>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220e3f2ec1e_0_10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T5 Training Tasks</a:t>
            </a:r>
            <a:endParaRPr b="1" sz="3100">
              <a:latin typeface="Helvetica Neue"/>
              <a:ea typeface="Helvetica Neue"/>
              <a:cs typeface="Helvetica Neue"/>
              <a:sym typeface="Helvetica Neue"/>
            </a:endParaRPr>
          </a:p>
        </p:txBody>
      </p:sp>
      <p:sp>
        <p:nvSpPr>
          <p:cNvPr id="410" name="Google Shape;410;g220e3f2ec1e_0_102"/>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220e3f2ec1e_0_102"/>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None/>
            </a:pPr>
            <a:r>
              <a:rPr lang="en" sz="2000">
                <a:solidFill>
                  <a:schemeClr val="lt1"/>
                </a:solidFill>
                <a:latin typeface="Helvetica Neue"/>
                <a:ea typeface="Helvetica Neue"/>
                <a:cs typeface="Helvetica Neue"/>
                <a:sym typeface="Helvetica Neue"/>
              </a:rPr>
              <a:t>SQuAD, GLUE benchmarks</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CoLA (GLUE)</a:t>
            </a:r>
            <a:r>
              <a:rPr lang="en" sz="2000">
                <a:solidFill>
                  <a:schemeClr val="lt1"/>
                </a:solidFill>
                <a:latin typeface="Helvetica Neue"/>
                <a:ea typeface="Helvetica Neue"/>
                <a:cs typeface="Helvetica Neue"/>
                <a:sym typeface="Helvetica Neue"/>
              </a:rPr>
              <a:t>: Sentence acceptability</a:t>
            </a:r>
            <a:endParaRPr sz="2000">
              <a:solidFill>
                <a:schemeClr val="lt1"/>
              </a:solidFill>
              <a:latin typeface="Helvetica Neue"/>
              <a:ea typeface="Helvetica Neue"/>
              <a:cs typeface="Helvetica Neue"/>
              <a:sym typeface="Helvetica Neue"/>
            </a:endParaRPr>
          </a:p>
          <a:p>
            <a:pPr indent="-355600" lvl="1" marL="62865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Input: sentence, output: labels “acceptable” or “not acceptable”</a:t>
            </a:r>
            <a:endParaRPr sz="2000">
              <a:solidFill>
                <a:schemeClr val="lt1"/>
              </a:solidFill>
              <a:latin typeface="Helvetica Neue"/>
              <a:ea typeface="Helvetica Neue"/>
              <a:cs typeface="Helvetica Neue"/>
              <a:sym typeface="Helvetica Neue"/>
            </a:endParaRPr>
          </a:p>
          <a:p>
            <a:pPr indent="-355600" lvl="1" marL="62865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Ex: “The course is jumping well.” → not acceptable</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STS-B (GLUE)</a:t>
            </a:r>
            <a:r>
              <a:rPr lang="en" sz="2000">
                <a:solidFill>
                  <a:schemeClr val="lt1"/>
                </a:solidFill>
                <a:latin typeface="Helvetica Neue"/>
                <a:ea typeface="Helvetica Neue"/>
                <a:cs typeface="Helvetica Neue"/>
                <a:sym typeface="Helvetica Neue"/>
              </a:rPr>
              <a:t>: Sentence similarity</a:t>
            </a:r>
            <a:endParaRPr sz="2000">
              <a:solidFill>
                <a:schemeClr val="lt1"/>
              </a:solidFill>
              <a:latin typeface="Helvetica Neue"/>
              <a:ea typeface="Helvetica Neue"/>
              <a:cs typeface="Helvetica Neue"/>
              <a:sym typeface="Helvetica Neue"/>
            </a:endParaRPr>
          </a:p>
          <a:p>
            <a:pPr indent="-355600" lvl="1" marL="62865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Input: pair of sentences, output: similarity score [1, 5]</a:t>
            </a:r>
            <a:endParaRPr sz="2000">
              <a:solidFill>
                <a:schemeClr val="lt1"/>
              </a:solidFill>
              <a:latin typeface="Helvetica Neue"/>
              <a:ea typeface="Helvetica Neue"/>
              <a:cs typeface="Helvetica Neue"/>
              <a:sym typeface="Helvetica Neue"/>
            </a:endParaRPr>
          </a:p>
          <a:p>
            <a:pPr indent="-355600" lvl="1" marL="62865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Ex: “s</a:t>
            </a:r>
            <a:r>
              <a:rPr baseline="-25000" lang="en" sz="2000">
                <a:solidFill>
                  <a:schemeClr val="lt1"/>
                </a:solidFill>
                <a:latin typeface="Helvetica Neue"/>
                <a:ea typeface="Helvetica Neue"/>
                <a:cs typeface="Helvetica Neue"/>
                <a:sym typeface="Helvetica Neue"/>
              </a:rPr>
              <a:t>1</a:t>
            </a:r>
            <a:r>
              <a:rPr lang="en" sz="2000">
                <a:solidFill>
                  <a:schemeClr val="lt1"/>
                </a:solidFill>
                <a:latin typeface="Helvetica Neue"/>
                <a:ea typeface="Helvetica Neue"/>
                <a:cs typeface="Helvetica Neue"/>
                <a:sym typeface="Helvetica Neue"/>
              </a:rPr>
              <a:t>: The rhino grazed. s</a:t>
            </a:r>
            <a:r>
              <a:rPr baseline="-25000" lang="en" sz="2000">
                <a:solidFill>
                  <a:schemeClr val="lt1"/>
                </a:solidFill>
                <a:latin typeface="Helvetica Neue"/>
                <a:ea typeface="Helvetica Neue"/>
                <a:cs typeface="Helvetica Neue"/>
                <a:sym typeface="Helvetica Neue"/>
              </a:rPr>
              <a:t>2</a:t>
            </a:r>
            <a:r>
              <a:rPr lang="en" sz="2000">
                <a:solidFill>
                  <a:schemeClr val="lt1"/>
                </a:solidFill>
                <a:latin typeface="Helvetica Neue"/>
                <a:ea typeface="Helvetica Neue"/>
                <a:cs typeface="Helvetica Neue"/>
                <a:sym typeface="Helvetica Neue"/>
              </a:rPr>
              <a:t>: A rhino is grazing.” → 3.8</a:t>
            </a:r>
            <a:endParaRPr sz="2000">
              <a:solidFill>
                <a:schemeClr val="lt1"/>
              </a:solidFill>
              <a:latin typeface="Helvetica Neue"/>
              <a:ea typeface="Helvetica Neue"/>
              <a:cs typeface="Helvetica Neue"/>
              <a:sym typeface="Helvetica Neue"/>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21b641b2b2e_0_70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T5 Training Tasks</a:t>
            </a:r>
            <a:endParaRPr b="1" sz="3100">
              <a:latin typeface="Helvetica Neue"/>
              <a:ea typeface="Helvetica Neue"/>
              <a:cs typeface="Helvetica Neue"/>
              <a:sym typeface="Helvetica Neue"/>
            </a:endParaRPr>
          </a:p>
        </p:txBody>
      </p:sp>
      <p:sp>
        <p:nvSpPr>
          <p:cNvPr id="417" name="Google Shape;417;g21b641b2b2e_0_701"/>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21b641b2b2e_0_701"/>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None/>
            </a:pPr>
            <a:r>
              <a:rPr lang="en" sz="2000">
                <a:solidFill>
                  <a:schemeClr val="lt1"/>
                </a:solidFill>
                <a:latin typeface="Helvetica Neue"/>
                <a:ea typeface="Helvetica Neue"/>
                <a:cs typeface="Helvetica Neue"/>
                <a:sym typeface="Helvetica Neue"/>
              </a:rPr>
              <a:t>SQuAD, GLUE benchmarks</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COPA (SuperGLUE)</a:t>
            </a:r>
            <a:r>
              <a:rPr lang="en" sz="2000">
                <a:solidFill>
                  <a:schemeClr val="lt1"/>
                </a:solidFill>
                <a:latin typeface="Helvetica Neue"/>
                <a:ea typeface="Helvetica Neue"/>
                <a:cs typeface="Helvetica Neue"/>
                <a:sym typeface="Helvetica Neue"/>
              </a:rPr>
              <a:t>: Causal reasoning</a:t>
            </a:r>
            <a:endParaRPr sz="2000">
              <a:solidFill>
                <a:schemeClr val="lt1"/>
              </a:solidFill>
              <a:latin typeface="Helvetica Neue"/>
              <a:ea typeface="Helvetica Neue"/>
              <a:cs typeface="Helvetica Neue"/>
              <a:sym typeface="Helvetica Neue"/>
            </a:endParaRPr>
          </a:p>
          <a:p>
            <a:pPr indent="-355600" lvl="1" marL="62865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Input: premise and 2 alternatives (a), output: a</a:t>
            </a:r>
            <a:r>
              <a:rPr baseline="-25000" lang="en" sz="2000">
                <a:solidFill>
                  <a:schemeClr val="lt1"/>
                </a:solidFill>
                <a:latin typeface="Helvetica Neue"/>
                <a:ea typeface="Helvetica Neue"/>
                <a:cs typeface="Helvetica Neue"/>
                <a:sym typeface="Helvetica Neue"/>
              </a:rPr>
              <a:t>1</a:t>
            </a:r>
            <a:r>
              <a:rPr lang="en" sz="2000">
                <a:solidFill>
                  <a:schemeClr val="lt1"/>
                </a:solidFill>
                <a:latin typeface="Helvetica Neue"/>
                <a:ea typeface="Helvetica Neue"/>
                <a:cs typeface="Helvetica Neue"/>
                <a:sym typeface="Helvetica Neue"/>
              </a:rPr>
              <a:t> or a</a:t>
            </a:r>
            <a:r>
              <a:rPr baseline="-25000" lang="en" sz="2000">
                <a:solidFill>
                  <a:schemeClr val="lt1"/>
                </a:solidFill>
                <a:latin typeface="Helvetica Neue"/>
                <a:ea typeface="Helvetica Neue"/>
                <a:cs typeface="Helvetica Neue"/>
                <a:sym typeface="Helvetica Neue"/>
              </a:rPr>
              <a:t>2</a:t>
            </a:r>
            <a:endParaRPr baseline="-25000" sz="2000">
              <a:solidFill>
                <a:schemeClr val="lt1"/>
              </a:solidFill>
              <a:latin typeface="Helvetica Neue"/>
              <a:ea typeface="Helvetica Neue"/>
              <a:cs typeface="Helvetica Neue"/>
              <a:sym typeface="Helvetica Neue"/>
            </a:endParaRPr>
          </a:p>
          <a:p>
            <a:pPr indent="-355600" lvl="1" marL="628650" rtl="0" algn="l">
              <a:lnSpc>
                <a:spcPct val="115000"/>
              </a:lnSpc>
              <a:spcBef>
                <a:spcPts val="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Example: </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“Premise: I tipped the bottle. What happened as a RESULT?</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Alternative a</a:t>
            </a:r>
            <a:r>
              <a:rPr baseline="-25000" lang="en" sz="2000">
                <a:solidFill>
                  <a:schemeClr val="lt1"/>
                </a:solidFill>
                <a:latin typeface="Helvetica Neue"/>
                <a:ea typeface="Helvetica Neue"/>
                <a:cs typeface="Helvetica Neue"/>
                <a:sym typeface="Helvetica Neue"/>
              </a:rPr>
              <a:t>1</a:t>
            </a:r>
            <a:r>
              <a:rPr lang="en" sz="2000">
                <a:solidFill>
                  <a:schemeClr val="lt1"/>
                </a:solidFill>
                <a:latin typeface="Helvetica Neue"/>
                <a:ea typeface="Helvetica Neue"/>
                <a:cs typeface="Helvetica Neue"/>
                <a:sym typeface="Helvetica Neue"/>
              </a:rPr>
              <a:t>: The liquid in the bottle froze.</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Alternative a</a:t>
            </a:r>
            <a:r>
              <a:rPr baseline="-25000" lang="en" sz="2000">
                <a:solidFill>
                  <a:schemeClr val="lt1"/>
                </a:solidFill>
                <a:latin typeface="Helvetica Neue"/>
                <a:ea typeface="Helvetica Neue"/>
                <a:cs typeface="Helvetica Neue"/>
                <a:sym typeface="Helvetica Neue"/>
              </a:rPr>
              <a:t>2</a:t>
            </a:r>
            <a:r>
              <a:rPr lang="en" sz="2000">
                <a:solidFill>
                  <a:schemeClr val="lt1"/>
                </a:solidFill>
                <a:latin typeface="Helvetica Neue"/>
                <a:ea typeface="Helvetica Neue"/>
                <a:cs typeface="Helvetica Neue"/>
                <a:sym typeface="Helvetica Neue"/>
              </a:rPr>
              <a:t>: The liquid in the bottle poured out.”  → a</a:t>
            </a:r>
            <a:r>
              <a:rPr baseline="-25000" lang="en" sz="2000">
                <a:solidFill>
                  <a:schemeClr val="lt1"/>
                </a:solidFill>
                <a:latin typeface="Helvetica Neue"/>
                <a:ea typeface="Helvetica Neue"/>
                <a:cs typeface="Helvetica Neue"/>
                <a:sym typeface="Helvetica Neue"/>
              </a:rPr>
              <a:t>2</a:t>
            </a:r>
            <a:endParaRPr sz="2000">
              <a:solidFill>
                <a:schemeClr val="lt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2225d414ff1_0_23"/>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Decoder-only models (GPT-x models)</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Encoder-only models (BERT, RoBERTa, ELECTRA)</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Encoder-decoder models (T5, BART)</a:t>
            </a:r>
            <a:endParaRPr sz="2000">
              <a:solidFill>
                <a:schemeClr val="lt1"/>
              </a:solidFill>
              <a:latin typeface="Helvetica Neue"/>
              <a:ea typeface="Helvetica Neue"/>
              <a:cs typeface="Helvetica Neue"/>
              <a:sym typeface="Helvetica Neue"/>
            </a:endParaRPr>
          </a:p>
        </p:txBody>
      </p:sp>
      <p:sp>
        <p:nvSpPr>
          <p:cNvPr id="111" name="Google Shape;111;g2225d414ff1_0_2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Language models: Broad Sense</a:t>
            </a:r>
            <a:endParaRPr b="1" sz="3100">
              <a:latin typeface="Helvetica Neue"/>
              <a:ea typeface="Helvetica Neue"/>
              <a:cs typeface="Helvetica Neue"/>
              <a:sym typeface="Helvetica Neue"/>
            </a:endParaRPr>
          </a:p>
        </p:txBody>
      </p:sp>
      <p:pic>
        <p:nvPicPr>
          <p:cNvPr id="112" name="Google Shape;112;g2225d414ff1_0_23"/>
          <p:cNvPicPr preferRelativeResize="0"/>
          <p:nvPr/>
        </p:nvPicPr>
        <p:blipFill>
          <a:blip r:embed="rId3">
            <a:alphaModFix/>
          </a:blip>
          <a:stretch>
            <a:fillRect/>
          </a:stretch>
        </p:blipFill>
        <p:spPr>
          <a:xfrm>
            <a:off x="205452" y="2119525"/>
            <a:ext cx="2788225" cy="2510525"/>
          </a:xfrm>
          <a:prstGeom prst="rect">
            <a:avLst/>
          </a:prstGeom>
          <a:noFill/>
          <a:ln>
            <a:noFill/>
          </a:ln>
        </p:spPr>
      </p:pic>
      <p:pic>
        <p:nvPicPr>
          <p:cNvPr id="113" name="Google Shape;113;g2225d414ff1_0_23"/>
          <p:cNvPicPr preferRelativeResize="0"/>
          <p:nvPr/>
        </p:nvPicPr>
        <p:blipFill>
          <a:blip r:embed="rId4">
            <a:alphaModFix/>
          </a:blip>
          <a:stretch>
            <a:fillRect/>
          </a:stretch>
        </p:blipFill>
        <p:spPr>
          <a:xfrm>
            <a:off x="3257550" y="2480806"/>
            <a:ext cx="5665000" cy="197714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20e3f2ec1e_0_10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T5 Training Tasks</a:t>
            </a:r>
            <a:endParaRPr b="1" sz="3100">
              <a:latin typeface="Helvetica Neue"/>
              <a:ea typeface="Helvetica Neue"/>
              <a:cs typeface="Helvetica Neue"/>
              <a:sym typeface="Helvetica Neue"/>
            </a:endParaRPr>
          </a:p>
        </p:txBody>
      </p:sp>
      <p:sp>
        <p:nvSpPr>
          <p:cNvPr id="424" name="Google Shape;424;g220e3f2ec1e_0_10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20e3f2ec1e_0_108"/>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None/>
            </a:pPr>
            <a:r>
              <a:rPr lang="en" sz="2000">
                <a:solidFill>
                  <a:schemeClr val="lt1"/>
                </a:solidFill>
                <a:latin typeface="Helvetica Neue"/>
                <a:ea typeface="Helvetica Neue"/>
                <a:cs typeface="Helvetica Neue"/>
                <a:sym typeface="Helvetica Neue"/>
              </a:rPr>
              <a:t>SQuAD, GLUE benchmarks</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COPA (SuperGLUE)</a:t>
            </a:r>
            <a:r>
              <a:rPr lang="en" sz="2000">
                <a:solidFill>
                  <a:schemeClr val="lt1"/>
                </a:solidFill>
                <a:latin typeface="Helvetica Neue"/>
                <a:ea typeface="Helvetica Neue"/>
                <a:cs typeface="Helvetica Neue"/>
                <a:sym typeface="Helvetica Neue"/>
              </a:rPr>
              <a:t>: Causal reasoning</a:t>
            </a:r>
            <a:endParaRPr sz="2000">
              <a:solidFill>
                <a:schemeClr val="lt1"/>
              </a:solidFill>
              <a:latin typeface="Helvetica Neue"/>
              <a:ea typeface="Helvetica Neue"/>
              <a:cs typeface="Helvetica Neue"/>
              <a:sym typeface="Helvetica Neue"/>
            </a:endParaRPr>
          </a:p>
          <a:p>
            <a:pPr indent="-355600" lvl="1" marL="62865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Input: premise and 2 alternatives (a), output: a</a:t>
            </a:r>
            <a:r>
              <a:rPr baseline="-25000" lang="en" sz="2000">
                <a:solidFill>
                  <a:schemeClr val="lt1"/>
                </a:solidFill>
                <a:latin typeface="Helvetica Neue"/>
                <a:ea typeface="Helvetica Neue"/>
                <a:cs typeface="Helvetica Neue"/>
                <a:sym typeface="Helvetica Neue"/>
              </a:rPr>
              <a:t>1</a:t>
            </a:r>
            <a:r>
              <a:rPr lang="en" sz="2000">
                <a:solidFill>
                  <a:schemeClr val="lt1"/>
                </a:solidFill>
                <a:latin typeface="Helvetica Neue"/>
                <a:ea typeface="Helvetica Neue"/>
                <a:cs typeface="Helvetica Neue"/>
                <a:sym typeface="Helvetica Neue"/>
              </a:rPr>
              <a:t> or a</a:t>
            </a:r>
            <a:r>
              <a:rPr baseline="-25000" lang="en" sz="2000">
                <a:solidFill>
                  <a:schemeClr val="lt1"/>
                </a:solidFill>
                <a:latin typeface="Helvetica Neue"/>
                <a:ea typeface="Helvetica Neue"/>
                <a:cs typeface="Helvetica Neue"/>
                <a:sym typeface="Helvetica Neue"/>
              </a:rPr>
              <a:t>2</a:t>
            </a:r>
            <a:endParaRPr baseline="-25000" sz="2000">
              <a:solidFill>
                <a:schemeClr val="lt1"/>
              </a:solidFill>
              <a:latin typeface="Helvetica Neue"/>
              <a:ea typeface="Helvetica Neue"/>
              <a:cs typeface="Helvetica Neue"/>
              <a:sym typeface="Helvetica Neue"/>
            </a:endParaRPr>
          </a:p>
          <a:p>
            <a:pPr indent="-355600" lvl="1" marL="62865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Example: </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“Premise: I tipped the bottle. What happened as a RESULT?</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Alternative a</a:t>
            </a:r>
            <a:r>
              <a:rPr baseline="-25000" lang="en" sz="2000">
                <a:solidFill>
                  <a:schemeClr val="lt1"/>
                </a:solidFill>
                <a:latin typeface="Helvetica Neue"/>
                <a:ea typeface="Helvetica Neue"/>
                <a:cs typeface="Helvetica Neue"/>
                <a:sym typeface="Helvetica Neue"/>
              </a:rPr>
              <a:t>1</a:t>
            </a:r>
            <a:r>
              <a:rPr lang="en" sz="2000">
                <a:solidFill>
                  <a:schemeClr val="lt1"/>
                </a:solidFill>
                <a:latin typeface="Helvetica Neue"/>
                <a:ea typeface="Helvetica Neue"/>
                <a:cs typeface="Helvetica Neue"/>
                <a:sym typeface="Helvetica Neue"/>
              </a:rPr>
              <a:t>: The liquid in the bottle froze.</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Alternative a</a:t>
            </a:r>
            <a:r>
              <a:rPr baseline="-25000" lang="en" sz="2000">
                <a:solidFill>
                  <a:schemeClr val="lt1"/>
                </a:solidFill>
                <a:latin typeface="Helvetica Neue"/>
                <a:ea typeface="Helvetica Neue"/>
                <a:cs typeface="Helvetica Neue"/>
                <a:sym typeface="Helvetica Neue"/>
              </a:rPr>
              <a:t>2</a:t>
            </a:r>
            <a:r>
              <a:rPr lang="en" sz="2000">
                <a:solidFill>
                  <a:schemeClr val="lt1"/>
                </a:solidFill>
                <a:latin typeface="Helvetica Neue"/>
                <a:ea typeface="Helvetica Neue"/>
                <a:cs typeface="Helvetica Neue"/>
                <a:sym typeface="Helvetica Neue"/>
              </a:rPr>
              <a:t>: The liquid in the bottle poured out.”  → a</a:t>
            </a:r>
            <a:r>
              <a:rPr baseline="-25000" lang="en" sz="2000">
                <a:solidFill>
                  <a:schemeClr val="lt1"/>
                </a:solidFill>
                <a:latin typeface="Helvetica Neue"/>
                <a:ea typeface="Helvetica Neue"/>
                <a:cs typeface="Helvetica Neue"/>
                <a:sym typeface="Helvetica Neue"/>
              </a:rPr>
              <a:t>2</a:t>
            </a:r>
            <a:endParaRPr baseline="-25000"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ReCoRD/MultiRC (SuperGLUE)</a:t>
            </a:r>
            <a:r>
              <a:rPr lang="en" sz="2000">
                <a:solidFill>
                  <a:schemeClr val="lt1"/>
                </a:solidFill>
                <a:latin typeface="Helvetica Neue"/>
                <a:ea typeface="Helvetica Neue"/>
                <a:cs typeface="Helvetica Neue"/>
                <a:sym typeface="Helvetica Neue"/>
              </a:rPr>
              <a:t>: Question answering/Reading</a:t>
            </a:r>
            <a:endParaRPr sz="2000">
              <a:solidFill>
                <a:schemeClr val="lt1"/>
              </a:solidFill>
              <a:latin typeface="Helvetica Neue"/>
              <a:ea typeface="Helvetica Neue"/>
              <a:cs typeface="Helvetica Neue"/>
              <a:sym typeface="Helvetica Neue"/>
            </a:endParaRPr>
          </a:p>
          <a:p>
            <a:pPr indent="0" lvl="0" marL="628650" rtl="0" algn="l">
              <a:lnSpc>
                <a:spcPct val="115000"/>
              </a:lnSpc>
              <a:spcBef>
                <a:spcPts val="0"/>
              </a:spcBef>
              <a:spcAft>
                <a:spcPts val="0"/>
              </a:spcAft>
              <a:buNone/>
            </a:pPr>
            <a:r>
              <a:rPr lang="en" sz="2000">
                <a:solidFill>
                  <a:schemeClr val="lt1"/>
                </a:solidFill>
                <a:latin typeface="Helvetica Neue"/>
                <a:ea typeface="Helvetica Neue"/>
                <a:cs typeface="Helvetica Neue"/>
                <a:sym typeface="Helvetica Neue"/>
              </a:rPr>
              <a:t>comprehension</a:t>
            </a:r>
            <a:endParaRPr sz="2000">
              <a:solidFill>
                <a:schemeClr val="lt1"/>
              </a:solidFill>
              <a:latin typeface="Helvetica Neue"/>
              <a:ea typeface="Helvetica Neue"/>
              <a:cs typeface="Helvetica Neue"/>
              <a:sym typeface="Helvetica Neue"/>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21b641b2b2e_0_71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T5 Model Architecture</a:t>
            </a:r>
            <a:endParaRPr b="1" sz="3100">
              <a:latin typeface="Helvetica Neue"/>
              <a:ea typeface="Helvetica Neue"/>
              <a:cs typeface="Helvetica Neue"/>
              <a:sym typeface="Helvetica Neue"/>
            </a:endParaRPr>
          </a:p>
        </p:txBody>
      </p:sp>
      <p:sp>
        <p:nvSpPr>
          <p:cNvPr id="431" name="Google Shape;431;g21b641b2b2e_0_710"/>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21b641b2b2e_0_710"/>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Encoder-decoder model</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Baseline size: two stacks of size BERT</a:t>
            </a:r>
            <a:r>
              <a:rPr baseline="-25000" lang="en" sz="2000">
                <a:solidFill>
                  <a:schemeClr val="lt1"/>
                </a:solidFill>
                <a:latin typeface="Helvetica Neue"/>
                <a:ea typeface="Helvetica Neue"/>
                <a:cs typeface="Helvetica Neue"/>
                <a:sym typeface="Helvetica Neue"/>
              </a:rPr>
              <a:t>BASE</a:t>
            </a:r>
            <a:endParaRPr baseline="-25000"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Architecture from “</a:t>
            </a:r>
            <a:r>
              <a:rPr i="1" lang="en" sz="2000">
                <a:solidFill>
                  <a:schemeClr val="lt1"/>
                </a:solidFill>
                <a:latin typeface="Helvetica Neue"/>
                <a:ea typeface="Helvetica Neue"/>
                <a:cs typeface="Helvetica Neue"/>
                <a:sym typeface="Helvetica Neue"/>
              </a:rPr>
              <a:t>Attention Is All You Need</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Different position embedding scheme</a:t>
            </a:r>
            <a:endParaRPr sz="2000">
              <a:solidFill>
                <a:schemeClr val="lt1"/>
              </a:solidFill>
              <a:latin typeface="Helvetica Neue"/>
              <a:ea typeface="Helvetica Neue"/>
              <a:cs typeface="Helvetica Neue"/>
              <a:sym typeface="Helvetica Neue"/>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21b641b2b2e_0_71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T5 Model Architecture</a:t>
            </a:r>
            <a:endParaRPr b="1" sz="3100">
              <a:latin typeface="Helvetica Neue"/>
              <a:ea typeface="Helvetica Neue"/>
              <a:cs typeface="Helvetica Neue"/>
              <a:sym typeface="Helvetica Neue"/>
            </a:endParaRPr>
          </a:p>
        </p:txBody>
      </p:sp>
      <p:sp>
        <p:nvSpPr>
          <p:cNvPr id="438" name="Google Shape;438;g21b641b2b2e_0_71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9" name="Google Shape;439;g21b641b2b2e_0_718"/>
          <p:cNvPicPr preferRelativeResize="0"/>
          <p:nvPr/>
        </p:nvPicPr>
        <p:blipFill>
          <a:blip r:embed="rId3">
            <a:alphaModFix/>
          </a:blip>
          <a:stretch>
            <a:fillRect/>
          </a:stretch>
        </p:blipFill>
        <p:spPr>
          <a:xfrm>
            <a:off x="1095925" y="722225"/>
            <a:ext cx="6683724" cy="39367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21b641b2b2e_0_73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Training Data: C4</a:t>
            </a:r>
            <a:endParaRPr b="1" sz="3100">
              <a:latin typeface="Helvetica Neue"/>
              <a:ea typeface="Helvetica Neue"/>
              <a:cs typeface="Helvetica Neue"/>
              <a:sym typeface="Helvetica Neue"/>
            </a:endParaRPr>
          </a:p>
        </p:txBody>
      </p:sp>
      <p:sp>
        <p:nvSpPr>
          <p:cNvPr id="445" name="Google Shape;445;g21b641b2b2e_0_731"/>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21b641b2b2e_0_731"/>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olossal </a:t>
            </a:r>
            <a:r>
              <a:rPr b="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lean </a:t>
            </a:r>
            <a:r>
              <a:rPr b="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rawled </a:t>
            </a:r>
            <a:r>
              <a:rPr b="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orpus</a:t>
            </a:r>
            <a:endParaRPr sz="20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Web-extracted text</a:t>
            </a:r>
            <a:endParaRPr sz="17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English language only (langdetect)</a:t>
            </a:r>
            <a:endParaRPr sz="17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100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750GB</a:t>
            </a:r>
            <a:endParaRPr sz="1700">
              <a:solidFill>
                <a:schemeClr val="lt1"/>
              </a:solidFill>
              <a:latin typeface="Helvetica Neue"/>
              <a:ea typeface="Helvetica Neue"/>
              <a:cs typeface="Helvetica Neue"/>
              <a:sym typeface="Helvetica Neue"/>
            </a:endParaRPr>
          </a:p>
        </p:txBody>
      </p:sp>
      <p:pic>
        <p:nvPicPr>
          <p:cNvPr id="447" name="Google Shape;447;g21b641b2b2e_0_731"/>
          <p:cNvPicPr preferRelativeResize="0"/>
          <p:nvPr/>
        </p:nvPicPr>
        <p:blipFill>
          <a:blip r:embed="rId3">
            <a:alphaModFix/>
          </a:blip>
          <a:stretch>
            <a:fillRect/>
          </a:stretch>
        </p:blipFill>
        <p:spPr>
          <a:xfrm>
            <a:off x="5902225" y="939350"/>
            <a:ext cx="3241775" cy="21667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220e3f2ec1e_0_11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Training Data: C4</a:t>
            </a:r>
            <a:endParaRPr b="1" sz="3100">
              <a:latin typeface="Helvetica Neue"/>
              <a:ea typeface="Helvetica Neue"/>
              <a:cs typeface="Helvetica Neue"/>
              <a:sym typeface="Helvetica Neue"/>
            </a:endParaRPr>
          </a:p>
        </p:txBody>
      </p:sp>
      <p:sp>
        <p:nvSpPr>
          <p:cNvPr id="453" name="Google Shape;453;g220e3f2ec1e_0_114"/>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220e3f2ec1e_0_114"/>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olossal </a:t>
            </a:r>
            <a:r>
              <a:rPr b="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lean </a:t>
            </a:r>
            <a:r>
              <a:rPr b="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rawled </a:t>
            </a:r>
            <a:r>
              <a:rPr b="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orpus</a:t>
            </a:r>
            <a:endParaRPr sz="20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Web-extracted text</a:t>
            </a:r>
            <a:endParaRPr sz="17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English language only (langdetect)</a:t>
            </a:r>
            <a:endParaRPr sz="17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750GB</a:t>
            </a:r>
            <a:endParaRPr sz="17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6.1</a:t>
            </a:r>
            <a:r>
              <a:rPr lang="en" sz="2000">
                <a:solidFill>
                  <a:schemeClr val="lt1"/>
                </a:solidFill>
                <a:latin typeface="Helvetica Neue"/>
                <a:ea typeface="Helvetica Neue"/>
                <a:cs typeface="Helvetica Neue"/>
                <a:sym typeface="Helvetica Neue"/>
              </a:rPr>
              <a:t>TB to 750GB? Where did everything go?</a:t>
            </a:r>
            <a:endParaRPr sz="1700">
              <a:solidFill>
                <a:schemeClr val="lt1"/>
              </a:solidFill>
              <a:latin typeface="Helvetica Neue"/>
              <a:ea typeface="Helvetica Neue"/>
              <a:cs typeface="Helvetica Neue"/>
              <a:sym typeface="Helvetica Neue"/>
            </a:endParaRPr>
          </a:p>
        </p:txBody>
      </p:sp>
      <p:pic>
        <p:nvPicPr>
          <p:cNvPr id="455" name="Google Shape;455;g220e3f2ec1e_0_114"/>
          <p:cNvPicPr preferRelativeResize="0"/>
          <p:nvPr/>
        </p:nvPicPr>
        <p:blipFill>
          <a:blip r:embed="rId3">
            <a:alphaModFix/>
          </a:blip>
          <a:stretch>
            <a:fillRect/>
          </a:stretch>
        </p:blipFill>
        <p:spPr>
          <a:xfrm>
            <a:off x="5902225" y="939350"/>
            <a:ext cx="3241775" cy="21667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220e3f2ec1e_0_12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Training Data: C4</a:t>
            </a:r>
            <a:endParaRPr b="1" sz="3100">
              <a:latin typeface="Helvetica Neue"/>
              <a:ea typeface="Helvetica Neue"/>
              <a:cs typeface="Helvetica Neue"/>
              <a:sym typeface="Helvetica Neue"/>
            </a:endParaRPr>
          </a:p>
        </p:txBody>
      </p:sp>
      <p:sp>
        <p:nvSpPr>
          <p:cNvPr id="461" name="Google Shape;461;g220e3f2ec1e_0_121"/>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220e3f2ec1e_0_121"/>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olossal </a:t>
            </a:r>
            <a:r>
              <a:rPr b="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lean </a:t>
            </a:r>
            <a:r>
              <a:rPr b="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rawled </a:t>
            </a:r>
            <a:r>
              <a:rPr b="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orpus</a:t>
            </a:r>
            <a:endParaRPr sz="20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Web-extracted text</a:t>
            </a:r>
            <a:endParaRPr sz="17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English language only (langdetect)</a:t>
            </a:r>
            <a:endParaRPr sz="17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750GB</a:t>
            </a:r>
            <a:endParaRPr sz="17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6.1</a:t>
            </a:r>
            <a:r>
              <a:rPr lang="en" sz="2000">
                <a:solidFill>
                  <a:schemeClr val="lt1"/>
                </a:solidFill>
                <a:latin typeface="Helvetica Neue"/>
                <a:ea typeface="Helvetica Neue"/>
                <a:cs typeface="Helvetica Neue"/>
                <a:sym typeface="Helvetica Neue"/>
              </a:rPr>
              <a:t>TB to 750GB? Where did everything go?</a:t>
            </a:r>
            <a:endParaRPr sz="20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Retain:</a:t>
            </a:r>
            <a:endParaRPr sz="1700">
              <a:solidFill>
                <a:schemeClr val="lt1"/>
              </a:solidFill>
              <a:latin typeface="Helvetica Neue"/>
              <a:ea typeface="Helvetica Neue"/>
              <a:cs typeface="Helvetica Neue"/>
              <a:sym typeface="Helvetica Neue"/>
            </a:endParaRPr>
          </a:p>
          <a:p>
            <a:pPr indent="-336550" lvl="2" marL="13716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Sentences with terminal punctuation marks</a:t>
            </a:r>
            <a:endParaRPr sz="1700">
              <a:solidFill>
                <a:schemeClr val="lt1"/>
              </a:solidFill>
              <a:latin typeface="Helvetica Neue"/>
              <a:ea typeface="Helvetica Neue"/>
              <a:cs typeface="Helvetica Neue"/>
              <a:sym typeface="Helvetica Neue"/>
            </a:endParaRPr>
          </a:p>
          <a:p>
            <a:pPr indent="-336550" lvl="2" marL="13716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Pages with at least 5 sentences, sentences with at least 3 words</a:t>
            </a:r>
            <a:endParaRPr sz="17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Remove:</a:t>
            </a:r>
            <a:endParaRPr sz="1700">
              <a:solidFill>
                <a:schemeClr val="lt1"/>
              </a:solidFill>
              <a:latin typeface="Helvetica Neue"/>
              <a:ea typeface="Helvetica Neue"/>
              <a:cs typeface="Helvetica Neue"/>
              <a:sym typeface="Helvetica Neue"/>
            </a:endParaRPr>
          </a:p>
          <a:p>
            <a:pPr indent="-336550" lvl="2" marL="13716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References to Javascript</a:t>
            </a:r>
            <a:endParaRPr sz="1700">
              <a:solidFill>
                <a:schemeClr val="lt1"/>
              </a:solidFill>
              <a:latin typeface="Helvetica Neue"/>
              <a:ea typeface="Helvetica Neue"/>
              <a:cs typeface="Helvetica Neue"/>
              <a:sym typeface="Helvetica Neue"/>
            </a:endParaRPr>
          </a:p>
          <a:p>
            <a:pPr indent="-336550" lvl="2" marL="13716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Lorem ipsum text</a:t>
            </a:r>
            <a:endParaRPr sz="1700">
              <a:solidFill>
                <a:schemeClr val="lt1"/>
              </a:solidFill>
              <a:latin typeface="Helvetica Neue"/>
              <a:ea typeface="Helvetica Neue"/>
              <a:cs typeface="Helvetica Neue"/>
              <a:sym typeface="Helvetica Neue"/>
            </a:endParaRPr>
          </a:p>
          <a:p>
            <a:pPr indent="-336550" lvl="2" marL="13716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Code</a:t>
            </a:r>
            <a:endParaRPr sz="1700">
              <a:solidFill>
                <a:schemeClr val="lt1"/>
              </a:solidFill>
              <a:latin typeface="Helvetica Neue"/>
              <a:ea typeface="Helvetica Neue"/>
              <a:cs typeface="Helvetica Neue"/>
              <a:sym typeface="Helvetica Neue"/>
            </a:endParaRPr>
          </a:p>
        </p:txBody>
      </p:sp>
      <p:pic>
        <p:nvPicPr>
          <p:cNvPr id="463" name="Google Shape;463;g220e3f2ec1e_0_121"/>
          <p:cNvPicPr preferRelativeResize="0"/>
          <p:nvPr/>
        </p:nvPicPr>
        <p:blipFill>
          <a:blip r:embed="rId3">
            <a:alphaModFix/>
          </a:blip>
          <a:stretch>
            <a:fillRect/>
          </a:stretch>
        </p:blipFill>
        <p:spPr>
          <a:xfrm>
            <a:off x="5902225" y="939350"/>
            <a:ext cx="3241775" cy="21667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21b641b2b2e_0_73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Training Data: C4</a:t>
            </a:r>
            <a:endParaRPr b="1" sz="3100">
              <a:latin typeface="Helvetica Neue"/>
              <a:ea typeface="Helvetica Neue"/>
              <a:cs typeface="Helvetica Neue"/>
              <a:sym typeface="Helvetica Neue"/>
            </a:endParaRPr>
          </a:p>
        </p:txBody>
      </p:sp>
      <p:sp>
        <p:nvSpPr>
          <p:cNvPr id="469" name="Google Shape;469;g21b641b2b2e_0_739"/>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0" name="Google Shape;470;g21b641b2b2e_0_739"/>
          <p:cNvPicPr preferRelativeResize="0"/>
          <p:nvPr/>
        </p:nvPicPr>
        <p:blipFill>
          <a:blip r:embed="rId3">
            <a:alphaModFix/>
          </a:blip>
          <a:stretch>
            <a:fillRect/>
          </a:stretch>
        </p:blipFill>
        <p:spPr>
          <a:xfrm>
            <a:off x="524775" y="824125"/>
            <a:ext cx="7868626" cy="38930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21b641b2b2e_0_74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Training Data: C4</a:t>
            </a:r>
            <a:endParaRPr b="1" sz="3100">
              <a:latin typeface="Helvetica Neue"/>
              <a:ea typeface="Helvetica Neue"/>
              <a:cs typeface="Helvetica Neue"/>
              <a:sym typeface="Helvetica Neue"/>
            </a:endParaRPr>
          </a:p>
        </p:txBody>
      </p:sp>
      <p:sp>
        <p:nvSpPr>
          <p:cNvPr id="476" name="Google Shape;476;g21b641b2b2e_0_747"/>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7" name="Google Shape;477;g21b641b2b2e_0_747"/>
          <p:cNvPicPr preferRelativeResize="0"/>
          <p:nvPr/>
        </p:nvPicPr>
        <p:blipFill>
          <a:blip r:embed="rId3">
            <a:alphaModFix/>
          </a:blip>
          <a:stretch>
            <a:fillRect/>
          </a:stretch>
        </p:blipFill>
        <p:spPr>
          <a:xfrm>
            <a:off x="524771" y="833207"/>
            <a:ext cx="7873350" cy="38549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21b641b2b2e_0_76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Workflow</a:t>
            </a:r>
            <a:endParaRPr b="1" sz="3100">
              <a:latin typeface="Helvetica Neue"/>
              <a:ea typeface="Helvetica Neue"/>
              <a:cs typeface="Helvetica Neue"/>
              <a:sym typeface="Helvetica Neue"/>
            </a:endParaRPr>
          </a:p>
        </p:txBody>
      </p:sp>
      <p:sp>
        <p:nvSpPr>
          <p:cNvPr id="483" name="Google Shape;483;g21b641b2b2e_0_76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4" name="Google Shape;484;g21b641b2b2e_0_768"/>
          <p:cNvPicPr preferRelativeResize="0"/>
          <p:nvPr/>
        </p:nvPicPr>
        <p:blipFill>
          <a:blip r:embed="rId3">
            <a:alphaModFix/>
          </a:blip>
          <a:stretch>
            <a:fillRect/>
          </a:stretch>
        </p:blipFill>
        <p:spPr>
          <a:xfrm>
            <a:off x="1081300" y="628175"/>
            <a:ext cx="6582225" cy="40770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21b641b2b2e_0_77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Performance</a:t>
            </a:r>
            <a:endParaRPr b="1" sz="3100">
              <a:latin typeface="Helvetica Neue"/>
              <a:ea typeface="Helvetica Neue"/>
              <a:cs typeface="Helvetica Neue"/>
              <a:sym typeface="Helvetica Neue"/>
            </a:endParaRPr>
          </a:p>
        </p:txBody>
      </p:sp>
      <p:sp>
        <p:nvSpPr>
          <p:cNvPr id="490" name="Google Shape;490;g21b641b2b2e_0_775"/>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1" name="Google Shape;491;g21b641b2b2e_0_775"/>
          <p:cNvPicPr preferRelativeResize="0"/>
          <p:nvPr/>
        </p:nvPicPr>
        <p:blipFill>
          <a:blip r:embed="rId3">
            <a:alphaModFix/>
          </a:blip>
          <a:stretch>
            <a:fillRect/>
          </a:stretch>
        </p:blipFill>
        <p:spPr>
          <a:xfrm>
            <a:off x="385000" y="940250"/>
            <a:ext cx="8603549" cy="1280425"/>
          </a:xfrm>
          <a:prstGeom prst="rect">
            <a:avLst/>
          </a:prstGeom>
          <a:noFill/>
          <a:ln>
            <a:noFill/>
          </a:ln>
        </p:spPr>
      </p:pic>
      <p:sp>
        <p:nvSpPr>
          <p:cNvPr id="492" name="Google Shape;492;g21b641b2b2e_0_775"/>
          <p:cNvSpPr txBox="1"/>
          <p:nvPr>
            <p:ph idx="1" type="body"/>
          </p:nvPr>
        </p:nvSpPr>
        <p:spPr>
          <a:xfrm>
            <a:off x="393000" y="2532739"/>
            <a:ext cx="8358000" cy="3802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GLUE/SuperGLUE are sets of tasks including CoLA, STS-B, etc.</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CNNDM is a summarization task</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EnDe/EnFr/EnRo are translation tasks</a:t>
            </a:r>
            <a:endParaRPr sz="2000">
              <a:solidFill>
                <a:schemeClr val="lt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1b641b2b2e_0_2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How Large are “Large” LMs?</a:t>
            </a:r>
            <a:endParaRPr b="1" sz="3100">
              <a:latin typeface="Helvetica Neue"/>
              <a:ea typeface="Helvetica Neue"/>
              <a:cs typeface="Helvetica Neue"/>
              <a:sym typeface="Helvetica Neue"/>
            </a:endParaRPr>
          </a:p>
        </p:txBody>
      </p:sp>
      <p:sp>
        <p:nvSpPr>
          <p:cNvPr id="119" name="Google Shape;119;g21b641b2b2e_0_22"/>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0" name="Google Shape;120;g21b641b2b2e_0_22"/>
          <p:cNvPicPr preferRelativeResize="0"/>
          <p:nvPr/>
        </p:nvPicPr>
        <p:blipFill>
          <a:blip r:embed="rId3">
            <a:alphaModFix/>
          </a:blip>
          <a:stretch>
            <a:fillRect/>
          </a:stretch>
        </p:blipFill>
        <p:spPr>
          <a:xfrm>
            <a:off x="148538" y="1201450"/>
            <a:ext cx="8830926" cy="32254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21b6c6fbfce_0_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Shifting Paradigms in NLP</a:t>
            </a:r>
            <a:endParaRPr b="1" sz="3100">
              <a:latin typeface="Helvetica Neue"/>
              <a:ea typeface="Helvetica Neue"/>
              <a:cs typeface="Helvetica Neue"/>
              <a:sym typeface="Helvetica Neue"/>
            </a:endParaRPr>
          </a:p>
        </p:txBody>
      </p:sp>
      <p:sp>
        <p:nvSpPr>
          <p:cNvPr id="498" name="Google Shape;498;g21b6c6fbfce_0_0"/>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9" name="Google Shape;499;g21b6c6fbfce_0_0"/>
          <p:cNvPicPr preferRelativeResize="0"/>
          <p:nvPr/>
        </p:nvPicPr>
        <p:blipFill>
          <a:blip r:embed="rId3">
            <a:alphaModFix/>
          </a:blip>
          <a:stretch>
            <a:fillRect/>
          </a:stretch>
        </p:blipFill>
        <p:spPr>
          <a:xfrm>
            <a:off x="1690213" y="1018700"/>
            <a:ext cx="5747575" cy="350631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g21b6c6fbfce_0_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Pre-training → Fine-tuning </a:t>
            </a:r>
            <a:r>
              <a:rPr b="1" lang="en" sz="3100">
                <a:solidFill>
                  <a:schemeClr val="lt1"/>
                </a:solidFill>
                <a:latin typeface="Helvetica Neue"/>
                <a:ea typeface="Helvetica Neue"/>
                <a:cs typeface="Helvetica Neue"/>
                <a:sym typeface="Helvetica Neue"/>
              </a:rPr>
              <a:t>Limitations</a:t>
            </a:r>
            <a:endParaRPr b="1" sz="3100">
              <a:latin typeface="Helvetica Neue"/>
              <a:ea typeface="Helvetica Neue"/>
              <a:cs typeface="Helvetica Neue"/>
              <a:sym typeface="Helvetica Neue"/>
            </a:endParaRPr>
          </a:p>
        </p:txBody>
      </p:sp>
      <p:sp>
        <p:nvSpPr>
          <p:cNvPr id="505" name="Google Shape;505;g21b6c6fbfce_0_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21b6c6fbfce_0_8"/>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None/>
            </a:pPr>
            <a:r>
              <a:rPr b="1" lang="en" sz="2000">
                <a:solidFill>
                  <a:schemeClr val="lt1"/>
                </a:solidFill>
                <a:latin typeface="Helvetica Neue"/>
                <a:ea typeface="Helvetica Neue"/>
                <a:cs typeface="Helvetica Neue"/>
                <a:sym typeface="Helvetica Neue"/>
              </a:rPr>
              <a:t>Practical Issues</a:t>
            </a:r>
            <a:endParaRPr sz="20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Need large task-specific dataset for fine-tuning</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Collect data for task A </a:t>
            </a:r>
            <a:r>
              <a:rPr lang="en" sz="2000">
                <a:solidFill>
                  <a:schemeClr val="lt1"/>
                </a:solidFill>
                <a:latin typeface="Helvetica Neue"/>
                <a:ea typeface="Helvetica Neue"/>
                <a:cs typeface="Helvetica Neue"/>
                <a:sym typeface="Helvetica Neue"/>
              </a:rPr>
              <a:t>→</a:t>
            </a:r>
            <a:r>
              <a:rPr lang="en" sz="1700">
                <a:solidFill>
                  <a:schemeClr val="lt1"/>
                </a:solidFill>
                <a:latin typeface="Helvetica Neue"/>
                <a:ea typeface="Helvetica Neue"/>
                <a:cs typeface="Helvetica Neue"/>
                <a:sym typeface="Helvetica Neue"/>
              </a:rPr>
              <a:t> Fine-tune to solve task A </a:t>
            </a:r>
            <a:r>
              <a:rPr lang="en" sz="2000">
                <a:solidFill>
                  <a:schemeClr val="lt1"/>
                </a:solidFill>
                <a:latin typeface="Helvetica Neue"/>
                <a:ea typeface="Helvetica Neue"/>
                <a:cs typeface="Helvetica Neue"/>
                <a:sym typeface="Helvetica Neue"/>
              </a:rPr>
              <a:t>→</a:t>
            </a:r>
            <a:r>
              <a:rPr lang="en" sz="1700">
                <a:solidFill>
                  <a:schemeClr val="lt1"/>
                </a:solidFill>
                <a:latin typeface="Helvetica Neue"/>
                <a:ea typeface="Helvetica Neue"/>
                <a:cs typeface="Helvetica Neue"/>
                <a:sym typeface="Helvetica Neue"/>
              </a:rPr>
              <a:t> Repeat for task B </a:t>
            </a:r>
            <a:br>
              <a:rPr lang="en" sz="17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a:t>
            </a:r>
            <a:r>
              <a:rPr lang="en" sz="1700">
                <a:solidFill>
                  <a:schemeClr val="lt1"/>
                </a:solidFill>
                <a:latin typeface="Helvetica Neue"/>
                <a:ea typeface="Helvetica Neue"/>
                <a:cs typeface="Helvetica Neue"/>
                <a:sym typeface="Helvetica Neue"/>
              </a:rPr>
              <a:t> Repeat for tas C </a:t>
            </a:r>
            <a:r>
              <a:rPr lang="en" sz="2000">
                <a:solidFill>
                  <a:schemeClr val="lt1"/>
                </a:solidFill>
                <a:latin typeface="Helvetica Neue"/>
                <a:ea typeface="Helvetica Neue"/>
                <a:cs typeface="Helvetica Neue"/>
                <a:sym typeface="Helvetica Neue"/>
              </a:rPr>
              <a:t>→</a:t>
            </a:r>
            <a:r>
              <a:rPr lang="en" sz="1700">
                <a:solidFill>
                  <a:schemeClr val="lt1"/>
                </a:solidFill>
                <a:latin typeface="Helvetica Neue"/>
                <a:ea typeface="Helvetica Neue"/>
                <a:cs typeface="Helvetica Neue"/>
                <a:sym typeface="Helvetica Neue"/>
              </a:rPr>
              <a:t> …</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End-up with many “copies” of the same model</a:t>
            </a:r>
            <a:endParaRPr sz="17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rPr b="1" lang="en" sz="2000">
                <a:solidFill>
                  <a:schemeClr val="lt1"/>
                </a:solidFill>
                <a:latin typeface="Helvetica Neue"/>
                <a:ea typeface="Helvetica Neue"/>
                <a:cs typeface="Helvetica Neue"/>
                <a:sym typeface="Helvetica Neue"/>
              </a:rPr>
              <a:t>Overfitting</a:t>
            </a:r>
            <a:endParaRPr b="1" sz="20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Large models fine-tined on very narrow task distributions</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Models overfit to training distributions and don’t generalize well outside it</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100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Models are good on dataset, not so good at the underlying task.</a:t>
            </a:r>
            <a:endParaRPr sz="1700">
              <a:solidFill>
                <a:schemeClr val="lt1"/>
              </a:solidFill>
              <a:latin typeface="Helvetica Neue"/>
              <a:ea typeface="Helvetica Neue"/>
              <a:cs typeface="Helvetica Neue"/>
              <a:sym typeface="Helvetica Neue"/>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21b6c6fbfce_0_2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Pre-training → Fine-tuning </a:t>
            </a:r>
            <a:r>
              <a:rPr b="1" lang="en" sz="3100">
                <a:solidFill>
                  <a:schemeClr val="lt1"/>
                </a:solidFill>
                <a:latin typeface="Helvetica Neue"/>
                <a:ea typeface="Helvetica Neue"/>
                <a:cs typeface="Helvetica Neue"/>
                <a:sym typeface="Helvetica Neue"/>
              </a:rPr>
              <a:t>Limitations</a:t>
            </a:r>
            <a:endParaRPr b="1" sz="3100">
              <a:latin typeface="Helvetica Neue"/>
              <a:ea typeface="Helvetica Neue"/>
              <a:cs typeface="Helvetica Neue"/>
              <a:sym typeface="Helvetica Neue"/>
            </a:endParaRPr>
          </a:p>
        </p:txBody>
      </p:sp>
      <p:sp>
        <p:nvSpPr>
          <p:cNvPr id="512" name="Google Shape;512;g21b6c6fbfce_0_20"/>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21b6c6fbfce_0_20"/>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None/>
            </a:pPr>
            <a:r>
              <a:rPr b="1" lang="en" sz="2000">
                <a:solidFill>
                  <a:schemeClr val="lt1"/>
                </a:solidFill>
                <a:latin typeface="Helvetica Neue"/>
                <a:ea typeface="Helvetica Neue"/>
                <a:cs typeface="Helvetica Neue"/>
                <a:sym typeface="Helvetica Neue"/>
              </a:rPr>
              <a:t>Humans don’t Need Large Supervised Datasets</a:t>
            </a:r>
            <a:endParaRPr sz="20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Humans can learn from simple directive</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Allows humans to mix and match skills + switch between tasks easily</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1000"/>
              </a:spcAft>
              <a:buClr>
                <a:schemeClr val="lt1"/>
              </a:buClr>
              <a:buSzPts val="1700"/>
              <a:buFont typeface="Helvetica Neue"/>
              <a:buChar char="❏"/>
            </a:pPr>
            <a:r>
              <a:rPr lang="en" sz="1700" u="sng">
                <a:solidFill>
                  <a:schemeClr val="lt1"/>
                </a:solidFill>
                <a:latin typeface="Helvetica Neue"/>
                <a:ea typeface="Helvetica Neue"/>
                <a:cs typeface="Helvetica Neue"/>
                <a:sym typeface="Helvetica Neue"/>
              </a:rPr>
              <a:t>Hope for NLP systems to function with the same fluidity</a:t>
            </a:r>
            <a:endParaRPr b="1" sz="2000" u="sng">
              <a:solidFill>
                <a:schemeClr val="lt1"/>
              </a:solidFill>
              <a:latin typeface="Helvetica Neue"/>
              <a:ea typeface="Helvetica Neue"/>
              <a:cs typeface="Helvetica Neue"/>
              <a:sym typeface="Helvetica Neue"/>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g220e3f2ec1e_0_12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Pre-training → Fine-tuning </a:t>
            </a:r>
            <a:r>
              <a:rPr b="1" lang="en" sz="3100">
                <a:solidFill>
                  <a:schemeClr val="lt1"/>
                </a:solidFill>
                <a:latin typeface="Helvetica Neue"/>
                <a:ea typeface="Helvetica Neue"/>
                <a:cs typeface="Helvetica Neue"/>
                <a:sym typeface="Helvetica Neue"/>
              </a:rPr>
              <a:t>Limitations</a:t>
            </a:r>
            <a:endParaRPr b="1" sz="3100">
              <a:latin typeface="Helvetica Neue"/>
              <a:ea typeface="Helvetica Neue"/>
              <a:cs typeface="Helvetica Neue"/>
              <a:sym typeface="Helvetica Neue"/>
            </a:endParaRPr>
          </a:p>
        </p:txBody>
      </p:sp>
      <p:sp>
        <p:nvSpPr>
          <p:cNvPr id="519" name="Google Shape;519;g220e3f2ec1e_0_12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20e3f2ec1e_0_128"/>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None/>
            </a:pPr>
            <a:r>
              <a:rPr b="1" lang="en" sz="2000">
                <a:solidFill>
                  <a:schemeClr val="lt1"/>
                </a:solidFill>
                <a:latin typeface="Helvetica Neue"/>
                <a:ea typeface="Helvetica Neue"/>
                <a:cs typeface="Helvetica Neue"/>
                <a:sym typeface="Helvetica Neue"/>
              </a:rPr>
              <a:t>Humans don’t Need Large Supervised Datasets</a:t>
            </a:r>
            <a:endParaRPr sz="20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Humans can learn from simple directive</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Allows humans to mix and match skills + switch between tasks easily</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0"/>
              </a:spcAft>
              <a:buClr>
                <a:schemeClr val="lt1"/>
              </a:buClr>
              <a:buSzPts val="1700"/>
              <a:buFont typeface="Helvetica Neue"/>
              <a:buChar char="❏"/>
            </a:pPr>
            <a:r>
              <a:rPr lang="en" sz="1700" u="sng">
                <a:solidFill>
                  <a:schemeClr val="lt1"/>
                </a:solidFill>
                <a:latin typeface="Helvetica Neue"/>
                <a:ea typeface="Helvetica Neue"/>
                <a:cs typeface="Helvetica Neue"/>
                <a:sym typeface="Helvetica Neue"/>
              </a:rPr>
              <a:t>Hope for NLP systems to function with the same fluidity</a:t>
            </a:r>
            <a:endParaRPr sz="1700" u="sng">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0"/>
              </a:spcAft>
              <a:buClr>
                <a:schemeClr val="lt1"/>
              </a:buClr>
              <a:buSzPts val="1700"/>
              <a:buFont typeface="Helvetica Neue"/>
              <a:buChar char="❏"/>
            </a:pPr>
            <a:r>
              <a:rPr b="1" lang="en" sz="2000">
                <a:solidFill>
                  <a:schemeClr val="lt1"/>
                </a:solidFill>
                <a:latin typeface="Helvetica Neue"/>
                <a:ea typeface="Helvetica Neue"/>
                <a:cs typeface="Helvetica Neue"/>
                <a:sym typeface="Helvetica Neue"/>
              </a:rPr>
              <a:t>Addressing these Limitations</a:t>
            </a:r>
            <a:endParaRPr b="1" sz="2000">
              <a:solidFill>
                <a:schemeClr val="lt1"/>
              </a:solidFill>
              <a:latin typeface="Helvetica Neue"/>
              <a:ea typeface="Helvetica Neue"/>
              <a:cs typeface="Helvetica Neue"/>
              <a:sym typeface="Helvetica Neue"/>
            </a:endParaRPr>
          </a:p>
          <a:p>
            <a:pPr indent="-355600" lvl="1" marL="914400" rtl="0" algn="l">
              <a:lnSpc>
                <a:spcPct val="115000"/>
              </a:lnSpc>
              <a:spcBef>
                <a:spcPts val="1000"/>
              </a:spcBef>
              <a:spcAft>
                <a:spcPts val="0"/>
              </a:spcAft>
              <a:buClr>
                <a:schemeClr val="lt1"/>
              </a:buClr>
              <a:buSzPts val="2000"/>
              <a:buFont typeface="Helvetica Neue"/>
              <a:buAutoNum type="alphaLcPeriod"/>
            </a:pPr>
            <a:r>
              <a:rPr b="1" lang="en" sz="2000" u="sng">
                <a:solidFill>
                  <a:schemeClr val="lt1"/>
                </a:solidFill>
                <a:latin typeface="Helvetica Neue"/>
                <a:ea typeface="Helvetica Neue"/>
                <a:cs typeface="Helvetica Neue"/>
                <a:sym typeface="Helvetica Neue"/>
              </a:rPr>
              <a:t>Scaling-up</a:t>
            </a:r>
            <a:endParaRPr b="1" sz="2000" u="sng">
              <a:solidFill>
                <a:schemeClr val="lt1"/>
              </a:solidFill>
              <a:latin typeface="Helvetica Neue"/>
              <a:ea typeface="Helvetica Neue"/>
              <a:cs typeface="Helvetica Neue"/>
              <a:sym typeface="Helvetica Neue"/>
            </a:endParaRPr>
          </a:p>
          <a:p>
            <a:pPr indent="-355600" lvl="1" marL="914400" rtl="0" algn="l">
              <a:lnSpc>
                <a:spcPct val="115000"/>
              </a:lnSpc>
              <a:spcBef>
                <a:spcPts val="1000"/>
              </a:spcBef>
              <a:spcAft>
                <a:spcPts val="1000"/>
              </a:spcAft>
              <a:buClr>
                <a:schemeClr val="lt1"/>
              </a:buClr>
              <a:buSzPts val="2000"/>
              <a:buFont typeface="Helvetica Neue"/>
              <a:buAutoNum type="alphaLcPeriod"/>
            </a:pPr>
            <a:r>
              <a:rPr b="1" lang="en" sz="2000" u="sng">
                <a:solidFill>
                  <a:schemeClr val="lt1"/>
                </a:solidFill>
                <a:latin typeface="Helvetica Neue"/>
                <a:ea typeface="Helvetica Neue"/>
                <a:cs typeface="Helvetica Neue"/>
                <a:sym typeface="Helvetica Neue"/>
              </a:rPr>
              <a:t>In-Context-Learning</a:t>
            </a:r>
            <a:endParaRPr b="1" sz="2000" u="sng">
              <a:solidFill>
                <a:schemeClr val="lt1"/>
              </a:solidFill>
              <a:latin typeface="Helvetica Neue"/>
              <a:ea typeface="Helvetica Neue"/>
              <a:cs typeface="Helvetica Neue"/>
              <a:sym typeface="Helvetica Neue"/>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2224e1bfc46_0_58"/>
          <p:cNvSpPr txBox="1"/>
          <p:nvPr>
            <p:ph type="title"/>
          </p:nvPr>
        </p:nvSpPr>
        <p:spPr>
          <a:xfrm>
            <a:off x="213450" y="2125650"/>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Language Model Scale-Up</a:t>
            </a:r>
            <a:endParaRPr sz="3100">
              <a:latin typeface="Helvetica Neue"/>
              <a:ea typeface="Helvetica Neue"/>
              <a:cs typeface="Helvetica Neue"/>
              <a:sym typeface="Helvetica Neue"/>
            </a:endParaRPr>
          </a:p>
        </p:txBody>
      </p:sp>
      <p:pic>
        <p:nvPicPr>
          <p:cNvPr descr="3 Tips to Scale Up Your Social Program - Transform Consulting Group" id="526" name="Google Shape;526;g2224e1bfc46_0_58"/>
          <p:cNvPicPr preferRelativeResize="0"/>
          <p:nvPr/>
        </p:nvPicPr>
        <p:blipFill rotWithShape="1">
          <a:blip r:embed="rId3">
            <a:alphaModFix amt="58000"/>
          </a:blip>
          <a:srcRect b="21893" l="0" r="0" t="0"/>
          <a:stretch/>
        </p:blipFill>
        <p:spPr>
          <a:xfrm rot="-820133">
            <a:off x="5365725" y="1609725"/>
            <a:ext cx="2418150" cy="17161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g2225d414ff1_0_5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LM Scale-up</a:t>
            </a:r>
            <a:endParaRPr b="1" sz="3100">
              <a:latin typeface="Helvetica Neue"/>
              <a:ea typeface="Helvetica Neue"/>
              <a:cs typeface="Helvetica Neue"/>
              <a:sym typeface="Helvetica Neue"/>
            </a:endParaRPr>
          </a:p>
        </p:txBody>
      </p:sp>
      <p:sp>
        <p:nvSpPr>
          <p:cNvPr id="532" name="Google Shape;532;g2225d414ff1_0_5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3" name="Google Shape;533;g2225d414ff1_0_58"/>
          <p:cNvPicPr preferRelativeResize="0"/>
          <p:nvPr/>
        </p:nvPicPr>
        <p:blipFill>
          <a:blip r:embed="rId3">
            <a:alphaModFix/>
          </a:blip>
          <a:stretch>
            <a:fillRect/>
          </a:stretch>
        </p:blipFill>
        <p:spPr>
          <a:xfrm>
            <a:off x="205450" y="986950"/>
            <a:ext cx="4670499" cy="3648549"/>
          </a:xfrm>
          <a:prstGeom prst="rect">
            <a:avLst/>
          </a:prstGeom>
          <a:noFill/>
          <a:ln>
            <a:noFill/>
          </a:ln>
        </p:spPr>
      </p:pic>
      <p:pic>
        <p:nvPicPr>
          <p:cNvPr id="534" name="Google Shape;534;g2225d414ff1_0_58"/>
          <p:cNvPicPr preferRelativeResize="0"/>
          <p:nvPr/>
        </p:nvPicPr>
        <p:blipFill>
          <a:blip r:embed="rId4">
            <a:alphaModFix/>
          </a:blip>
          <a:stretch>
            <a:fillRect/>
          </a:stretch>
        </p:blipFill>
        <p:spPr>
          <a:xfrm>
            <a:off x="5036299" y="2169625"/>
            <a:ext cx="3963249" cy="226151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g21c9aed739b_0_2"/>
          <p:cNvPicPr preferRelativeResize="0"/>
          <p:nvPr/>
        </p:nvPicPr>
        <p:blipFill>
          <a:blip r:embed="rId3">
            <a:alphaModFix amt="15000"/>
          </a:blip>
          <a:stretch>
            <a:fillRect/>
          </a:stretch>
        </p:blipFill>
        <p:spPr>
          <a:xfrm>
            <a:off x="-1807" y="7925"/>
            <a:ext cx="9115865" cy="5143500"/>
          </a:xfrm>
          <a:prstGeom prst="rect">
            <a:avLst/>
          </a:prstGeom>
          <a:noFill/>
          <a:ln>
            <a:noFill/>
          </a:ln>
        </p:spPr>
      </p:pic>
      <p:sp>
        <p:nvSpPr>
          <p:cNvPr id="540" name="Google Shape;540;g21c9aed739b_0_2"/>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1" name="Google Shape;541;g21c9aed739b_0_2"/>
          <p:cNvPicPr preferRelativeResize="0"/>
          <p:nvPr/>
        </p:nvPicPr>
        <p:blipFill>
          <a:blip r:embed="rId4">
            <a:alphaModFix/>
          </a:blip>
          <a:stretch>
            <a:fillRect/>
          </a:stretch>
        </p:blipFill>
        <p:spPr>
          <a:xfrm>
            <a:off x="2463775" y="778214"/>
            <a:ext cx="4670500" cy="358706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g21b6c6fbfce_0_3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Why Scale LMs?</a:t>
            </a:r>
            <a:endParaRPr b="1" sz="3100">
              <a:latin typeface="Helvetica Neue"/>
              <a:ea typeface="Helvetica Neue"/>
              <a:cs typeface="Helvetica Neue"/>
              <a:sym typeface="Helvetica Neue"/>
            </a:endParaRPr>
          </a:p>
        </p:txBody>
      </p:sp>
      <p:sp>
        <p:nvSpPr>
          <p:cNvPr id="547" name="Google Shape;547;g21b6c6fbfce_0_35"/>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21b6c6fbfce_0_35"/>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23850" lvl="0" marL="457200" rtl="0" algn="l">
              <a:lnSpc>
                <a:spcPct val="115000"/>
              </a:lnSpc>
              <a:spcBef>
                <a:spcPts val="0"/>
              </a:spcBef>
              <a:spcAft>
                <a:spcPts val="0"/>
              </a:spcAft>
              <a:buClr>
                <a:schemeClr val="lt1"/>
              </a:buClr>
              <a:buSzPts val="1500"/>
              <a:buFont typeface="Helvetica Neue"/>
              <a:buChar char="❏"/>
            </a:pPr>
            <a:r>
              <a:rPr lang="en" sz="1800">
                <a:solidFill>
                  <a:schemeClr val="lt1"/>
                </a:solidFill>
                <a:latin typeface="Helvetica Neue"/>
                <a:ea typeface="Helvetica Neue"/>
                <a:cs typeface="Helvetica Neue"/>
                <a:sym typeface="Helvetica Neue"/>
              </a:rPr>
              <a:t>Study conducted by </a:t>
            </a:r>
            <a:r>
              <a:rPr lang="en" sz="1800">
                <a:solidFill>
                  <a:schemeClr val="lt1"/>
                </a:solidFill>
                <a:latin typeface="Helvetica Neue"/>
                <a:ea typeface="Helvetica Neue"/>
                <a:cs typeface="Helvetica Neue"/>
                <a:sym typeface="Helvetica Neue"/>
              </a:rPr>
              <a:t>OpenAI </a:t>
            </a:r>
            <a:r>
              <a:rPr lang="en" sz="1800">
                <a:solidFill>
                  <a:schemeClr val="lt1"/>
                </a:solidFill>
                <a:latin typeface="Helvetica Neue"/>
                <a:ea typeface="Helvetica Neue"/>
                <a:cs typeface="Helvetica Neue"/>
                <a:sym typeface="Helvetica Neue"/>
              </a:rPr>
              <a:t>→ </a:t>
            </a:r>
            <a:r>
              <a:rPr lang="en" sz="1800">
                <a:solidFill>
                  <a:schemeClr val="lt1"/>
                </a:solidFill>
                <a:latin typeface="Helvetica Neue"/>
                <a:ea typeface="Helvetica Neue"/>
                <a:cs typeface="Helvetica Neue"/>
                <a:sym typeface="Helvetica Neue"/>
              </a:rPr>
              <a:t>Scaling Laws for Neural Language Models (Kaplan et al. 2020)</a:t>
            </a:r>
            <a:endParaRPr sz="1800">
              <a:solidFill>
                <a:schemeClr val="lt1"/>
              </a:solidFill>
              <a:latin typeface="Helvetica Neue"/>
              <a:ea typeface="Helvetica Neue"/>
              <a:cs typeface="Helvetica Neue"/>
              <a:sym typeface="Helvetica Neue"/>
            </a:endParaRPr>
          </a:p>
          <a:p>
            <a:pPr indent="-323850" lvl="0" marL="457200" rtl="0" algn="l">
              <a:lnSpc>
                <a:spcPct val="115000"/>
              </a:lnSpc>
              <a:spcBef>
                <a:spcPts val="1000"/>
              </a:spcBef>
              <a:spcAft>
                <a:spcPts val="0"/>
              </a:spcAft>
              <a:buClr>
                <a:schemeClr val="lt1"/>
              </a:buClr>
              <a:buSzPts val="1500"/>
              <a:buFont typeface="Helvetica Neue"/>
              <a:buChar char="❏"/>
            </a:pPr>
            <a:r>
              <a:rPr lang="en" sz="1800">
                <a:solidFill>
                  <a:schemeClr val="lt1"/>
                </a:solidFill>
                <a:latin typeface="Helvetica Neue"/>
                <a:ea typeface="Helvetica Neue"/>
                <a:cs typeface="Helvetica Neue"/>
                <a:sym typeface="Helvetica Neue"/>
              </a:rPr>
              <a:t>A few key findings:</a:t>
            </a:r>
            <a:endParaRPr sz="1500">
              <a:solidFill>
                <a:schemeClr val="lt1"/>
              </a:solidFill>
              <a:latin typeface="Helvetica Neue"/>
              <a:ea typeface="Helvetica Neue"/>
              <a:cs typeface="Helvetica Neue"/>
              <a:sym typeface="Helvetica Neue"/>
            </a:endParaRPr>
          </a:p>
          <a:p>
            <a:pPr indent="-330200" lvl="1" marL="914400" rtl="0" algn="l">
              <a:lnSpc>
                <a:spcPct val="115000"/>
              </a:lnSpc>
              <a:spcBef>
                <a:spcPts val="1000"/>
              </a:spcBef>
              <a:spcAft>
                <a:spcPts val="0"/>
              </a:spcAft>
              <a:buClr>
                <a:schemeClr val="lt1"/>
              </a:buClr>
              <a:buSzPts val="1600"/>
              <a:buFont typeface="Helvetica Neue"/>
              <a:buChar char="■"/>
            </a:pPr>
            <a:r>
              <a:rPr lang="en" sz="1700">
                <a:solidFill>
                  <a:schemeClr val="lt1"/>
                </a:solidFill>
                <a:latin typeface="Helvetica Neue"/>
                <a:ea typeface="Helvetica Neue"/>
                <a:cs typeface="Helvetica Neue"/>
                <a:sym typeface="Helvetica Neue"/>
              </a:rPr>
              <a:t>Performance depends strongly on scale, weakly on model shape</a:t>
            </a:r>
            <a:endParaRPr sz="1700">
              <a:solidFill>
                <a:schemeClr val="lt1"/>
              </a:solidFill>
              <a:latin typeface="Helvetica Neue"/>
              <a:ea typeface="Helvetica Neue"/>
              <a:cs typeface="Helvetica Neue"/>
              <a:sym typeface="Helvetica Neue"/>
            </a:endParaRPr>
          </a:p>
          <a:p>
            <a:pPr indent="-330200" lvl="1" marL="914400" rtl="0" algn="l">
              <a:lnSpc>
                <a:spcPct val="115000"/>
              </a:lnSpc>
              <a:spcBef>
                <a:spcPts val="1000"/>
              </a:spcBef>
              <a:spcAft>
                <a:spcPts val="0"/>
              </a:spcAft>
              <a:buClr>
                <a:schemeClr val="lt1"/>
              </a:buClr>
              <a:buSzPts val="1600"/>
              <a:buFont typeface="Helvetica Neue"/>
              <a:buChar char="■"/>
            </a:pPr>
            <a:r>
              <a:rPr lang="en" sz="1700">
                <a:solidFill>
                  <a:schemeClr val="lt1"/>
                </a:solidFill>
                <a:latin typeface="Helvetica Neue"/>
                <a:ea typeface="Helvetica Neue"/>
                <a:cs typeface="Helvetica Neue"/>
                <a:sym typeface="Helvetica Neue"/>
              </a:rPr>
              <a:t>Smooth power laws (y=ax</a:t>
            </a:r>
            <a:r>
              <a:rPr baseline="30000" lang="en" sz="1700">
                <a:solidFill>
                  <a:schemeClr val="lt1"/>
                </a:solidFill>
                <a:latin typeface="Helvetica Neue"/>
                <a:ea typeface="Helvetica Neue"/>
                <a:cs typeface="Helvetica Neue"/>
                <a:sym typeface="Helvetica Neue"/>
              </a:rPr>
              <a:t>p</a:t>
            </a:r>
            <a:r>
              <a:rPr lang="en" sz="1700">
                <a:solidFill>
                  <a:schemeClr val="lt1"/>
                </a:solidFill>
                <a:latin typeface="Helvetica Neue"/>
                <a:ea typeface="Helvetica Neue"/>
                <a:cs typeface="Helvetica Neue"/>
                <a:sym typeface="Helvetica Neue"/>
              </a:rPr>
              <a:t>) between empirical performance and </a:t>
            </a:r>
            <a:r>
              <a:rPr i="1" lang="en" sz="1700">
                <a:solidFill>
                  <a:schemeClr val="lt1"/>
                </a:solidFill>
                <a:latin typeface="Helvetica Neue"/>
                <a:ea typeface="Helvetica Neue"/>
                <a:cs typeface="Helvetica Neue"/>
                <a:sym typeface="Helvetica Neue"/>
              </a:rPr>
              <a:t>N</a:t>
            </a:r>
            <a:r>
              <a:rPr lang="en" sz="1700">
                <a:solidFill>
                  <a:schemeClr val="lt1"/>
                </a:solidFill>
                <a:latin typeface="Helvetica Neue"/>
                <a:ea typeface="Helvetica Neue"/>
                <a:cs typeface="Helvetica Neue"/>
                <a:sym typeface="Helvetica Neue"/>
              </a:rPr>
              <a:t>-parameters, </a:t>
            </a:r>
            <a:r>
              <a:rPr i="1" lang="en" sz="1700">
                <a:solidFill>
                  <a:schemeClr val="lt1"/>
                </a:solidFill>
                <a:latin typeface="Helvetica Neue"/>
                <a:ea typeface="Helvetica Neue"/>
                <a:cs typeface="Helvetica Neue"/>
                <a:sym typeface="Helvetica Neue"/>
              </a:rPr>
              <a:t>D</a:t>
            </a:r>
            <a:r>
              <a:rPr lang="en" sz="1700">
                <a:solidFill>
                  <a:schemeClr val="lt1"/>
                </a:solidFill>
                <a:latin typeface="Helvetica Neue"/>
                <a:ea typeface="Helvetica Neue"/>
                <a:cs typeface="Helvetica Neue"/>
                <a:sym typeface="Helvetica Neue"/>
              </a:rPr>
              <a:t>-dataset size, </a:t>
            </a:r>
            <a:r>
              <a:rPr i="1" lang="en" sz="1700">
                <a:solidFill>
                  <a:schemeClr val="lt1"/>
                </a:solidFill>
                <a:latin typeface="Helvetica Neue"/>
                <a:ea typeface="Helvetica Neue"/>
                <a:cs typeface="Helvetica Neue"/>
                <a:sym typeface="Helvetica Neue"/>
              </a:rPr>
              <a:t>C</a:t>
            </a:r>
            <a:r>
              <a:rPr lang="en" sz="1700">
                <a:solidFill>
                  <a:schemeClr val="lt1"/>
                </a:solidFill>
                <a:latin typeface="Helvetica Neue"/>
                <a:ea typeface="Helvetica Neue"/>
                <a:cs typeface="Helvetica Neue"/>
                <a:sym typeface="Helvetica Neue"/>
              </a:rPr>
              <a:t>-compute.</a:t>
            </a:r>
            <a:endParaRPr sz="1700">
              <a:solidFill>
                <a:schemeClr val="lt1"/>
              </a:solidFill>
              <a:latin typeface="Helvetica Neue"/>
              <a:ea typeface="Helvetica Neue"/>
              <a:cs typeface="Helvetica Neue"/>
              <a:sym typeface="Helvetica Neue"/>
            </a:endParaRPr>
          </a:p>
          <a:p>
            <a:pPr indent="-330200" lvl="1" marL="914400" rtl="0" algn="l">
              <a:lnSpc>
                <a:spcPct val="115000"/>
              </a:lnSpc>
              <a:spcBef>
                <a:spcPts val="1000"/>
              </a:spcBef>
              <a:spcAft>
                <a:spcPts val="0"/>
              </a:spcAft>
              <a:buClr>
                <a:schemeClr val="lt1"/>
              </a:buClr>
              <a:buSzPts val="1600"/>
              <a:buFont typeface="Helvetica Neue"/>
              <a:buChar char="■"/>
            </a:pPr>
            <a:r>
              <a:rPr lang="en" sz="1700">
                <a:solidFill>
                  <a:schemeClr val="lt1"/>
                </a:solidFill>
                <a:latin typeface="Helvetica Neue"/>
                <a:ea typeface="Helvetica Neue"/>
                <a:cs typeface="Helvetica Neue"/>
                <a:sym typeface="Helvetica Neue"/>
              </a:rPr>
              <a:t>Transfer improves with test performance</a:t>
            </a:r>
            <a:endParaRPr sz="1700">
              <a:solidFill>
                <a:schemeClr val="lt1"/>
              </a:solidFill>
              <a:latin typeface="Helvetica Neue"/>
              <a:ea typeface="Helvetica Neue"/>
              <a:cs typeface="Helvetica Neue"/>
              <a:sym typeface="Helvetica Neue"/>
            </a:endParaRPr>
          </a:p>
          <a:p>
            <a:pPr indent="-330200" lvl="1" marL="914400" rtl="0" algn="l">
              <a:lnSpc>
                <a:spcPct val="115000"/>
              </a:lnSpc>
              <a:spcBef>
                <a:spcPts val="1000"/>
              </a:spcBef>
              <a:spcAft>
                <a:spcPts val="1000"/>
              </a:spcAft>
              <a:buClr>
                <a:schemeClr val="lt1"/>
              </a:buClr>
              <a:buSzPts val="1600"/>
              <a:buFont typeface="Helvetica Neue"/>
              <a:buChar char="■"/>
            </a:pPr>
            <a:r>
              <a:rPr lang="en" sz="1700">
                <a:solidFill>
                  <a:schemeClr val="lt1"/>
                </a:solidFill>
                <a:latin typeface="Helvetica Neue"/>
                <a:ea typeface="Helvetica Neue"/>
                <a:cs typeface="Helvetica Neue"/>
                <a:sym typeface="Helvetica Neue"/>
              </a:rPr>
              <a:t>Larger models are more sample efficient</a:t>
            </a:r>
            <a:endParaRPr sz="1700">
              <a:solidFill>
                <a:schemeClr val="lt1"/>
              </a:solidFill>
              <a:latin typeface="Helvetica Neue"/>
              <a:ea typeface="Helvetica Neue"/>
              <a:cs typeface="Helvetica Neue"/>
              <a:sym typeface="Helvetica Neue"/>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21b6c6fbfce_1_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Why Scale LMs?</a:t>
            </a:r>
            <a:endParaRPr b="1" sz="3100">
              <a:latin typeface="Helvetica Neue"/>
              <a:ea typeface="Helvetica Neue"/>
              <a:cs typeface="Helvetica Neue"/>
              <a:sym typeface="Helvetica Neue"/>
            </a:endParaRPr>
          </a:p>
        </p:txBody>
      </p:sp>
      <p:sp>
        <p:nvSpPr>
          <p:cNvPr id="554" name="Google Shape;554;g21b6c6fbfce_1_1"/>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5" name="Google Shape;555;g21b6c6fbfce_1_1"/>
          <p:cNvPicPr preferRelativeResize="0"/>
          <p:nvPr/>
        </p:nvPicPr>
        <p:blipFill>
          <a:blip r:embed="rId3">
            <a:alphaModFix/>
          </a:blip>
          <a:stretch>
            <a:fillRect/>
          </a:stretch>
        </p:blipFill>
        <p:spPr>
          <a:xfrm>
            <a:off x="152400" y="1229438"/>
            <a:ext cx="8839199" cy="2684616"/>
          </a:xfrm>
          <a:prstGeom prst="rect">
            <a:avLst/>
          </a:prstGeom>
          <a:noFill/>
          <a:ln>
            <a:noFill/>
          </a:ln>
        </p:spPr>
      </p:pic>
      <p:pic>
        <p:nvPicPr>
          <p:cNvPr id="556" name="Google Shape;556;g21b6c6fbfce_1_1"/>
          <p:cNvPicPr preferRelativeResize="0"/>
          <p:nvPr/>
        </p:nvPicPr>
        <p:blipFill>
          <a:blip r:embed="rId4">
            <a:alphaModFix/>
          </a:blip>
          <a:stretch>
            <a:fillRect/>
          </a:stretch>
        </p:blipFill>
        <p:spPr>
          <a:xfrm>
            <a:off x="205450" y="3984400"/>
            <a:ext cx="1495025" cy="8276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g2224e1bfc46_0_62"/>
          <p:cNvSpPr txBox="1"/>
          <p:nvPr>
            <p:ph type="title"/>
          </p:nvPr>
        </p:nvSpPr>
        <p:spPr>
          <a:xfrm>
            <a:off x="213450" y="2125650"/>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In-Context Learning</a:t>
            </a:r>
            <a:endParaRPr sz="3100">
              <a:latin typeface="Helvetica Neue"/>
              <a:ea typeface="Helvetica Neue"/>
              <a:cs typeface="Helvetica Neue"/>
              <a:sym typeface="Helvetica Neue"/>
            </a:endParaRPr>
          </a:p>
        </p:txBody>
      </p:sp>
      <p:pic>
        <p:nvPicPr>
          <p:cNvPr descr="Books | City of Boise" id="562" name="Google Shape;562;g2224e1bfc46_0_62"/>
          <p:cNvPicPr preferRelativeResize="0"/>
          <p:nvPr/>
        </p:nvPicPr>
        <p:blipFill>
          <a:blip r:embed="rId3">
            <a:alphaModFix amt="40000"/>
          </a:blip>
          <a:stretch>
            <a:fillRect/>
          </a:stretch>
        </p:blipFill>
        <p:spPr>
          <a:xfrm>
            <a:off x="4962525" y="515925"/>
            <a:ext cx="3595700" cy="2397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1b641b2b2e_0_2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How Large are “Large” LMs?</a:t>
            </a:r>
            <a:endParaRPr b="1" sz="3100">
              <a:latin typeface="Helvetica Neue"/>
              <a:ea typeface="Helvetica Neue"/>
              <a:cs typeface="Helvetica Neue"/>
              <a:sym typeface="Helvetica Neue"/>
            </a:endParaRPr>
          </a:p>
        </p:txBody>
      </p:sp>
      <p:sp>
        <p:nvSpPr>
          <p:cNvPr id="126" name="Google Shape;126;g21b641b2b2e_0_29"/>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1b641b2b2e_0_29"/>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Today, we mostly talk about two camps of models:</a:t>
            </a:r>
            <a:endParaRPr sz="20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Medium-sized models: BERT/RoBERTa models (100M or 300M), T5 models (220M, 770M, 3B)</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“Very” large LMs: models of 100+ billion parameters</a:t>
            </a:r>
            <a:endParaRPr sz="1800">
              <a:solidFill>
                <a:schemeClr val="lt1"/>
              </a:solidFill>
              <a:latin typeface="Helvetica Neue"/>
              <a:ea typeface="Helvetica Neue"/>
              <a:cs typeface="Helvetica Neue"/>
              <a:sym typeface="Helvetica Neue"/>
            </a:endParaRPr>
          </a:p>
          <a:p>
            <a:pPr indent="-342900" lvl="2" marL="1371600" rtl="0" algn="l">
              <a:lnSpc>
                <a:spcPct val="115000"/>
              </a:lnSpc>
              <a:spcBef>
                <a:spcPts val="100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GPT-3 (175B), GPT-4 (100T)</a:t>
            </a:r>
            <a:endParaRPr sz="2000">
              <a:solidFill>
                <a:schemeClr val="lt1"/>
              </a:solidFill>
              <a:latin typeface="Helvetica Neue"/>
              <a:ea typeface="Helvetica Neue"/>
              <a:cs typeface="Helvetica Neue"/>
              <a:sym typeface="Helvetica Neue"/>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g220e3f2ec1e_0_13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In-Context Learning</a:t>
            </a:r>
            <a:endParaRPr b="1" sz="3100">
              <a:latin typeface="Helvetica Neue"/>
              <a:ea typeface="Helvetica Neue"/>
              <a:cs typeface="Helvetica Neue"/>
              <a:sym typeface="Helvetica Neue"/>
            </a:endParaRPr>
          </a:p>
        </p:txBody>
      </p:sp>
      <p:sp>
        <p:nvSpPr>
          <p:cNvPr id="568" name="Google Shape;568;g220e3f2ec1e_0_134"/>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9" name="Google Shape;569;g220e3f2ec1e_0_134"/>
          <p:cNvPicPr preferRelativeResize="0"/>
          <p:nvPr/>
        </p:nvPicPr>
        <p:blipFill rotWithShape="1">
          <a:blip r:embed="rId3">
            <a:alphaModFix/>
          </a:blip>
          <a:srcRect b="20890" l="43689" r="4630" t="55405"/>
          <a:stretch/>
        </p:blipFill>
        <p:spPr>
          <a:xfrm>
            <a:off x="3746500" y="2897200"/>
            <a:ext cx="3810001" cy="90555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2224e1bfc46_0_8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In-Context Learning</a:t>
            </a:r>
            <a:endParaRPr b="1" sz="3100">
              <a:latin typeface="Helvetica Neue"/>
              <a:ea typeface="Helvetica Neue"/>
              <a:cs typeface="Helvetica Neue"/>
              <a:sym typeface="Helvetica Neue"/>
            </a:endParaRPr>
          </a:p>
        </p:txBody>
      </p:sp>
      <p:sp>
        <p:nvSpPr>
          <p:cNvPr id="575" name="Google Shape;575;g2224e1bfc46_0_84"/>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6" name="Google Shape;576;g2224e1bfc46_0_84"/>
          <p:cNvPicPr preferRelativeResize="0"/>
          <p:nvPr/>
        </p:nvPicPr>
        <p:blipFill rotWithShape="1">
          <a:blip r:embed="rId3">
            <a:alphaModFix/>
          </a:blip>
          <a:srcRect b="20889" l="43689" r="4630" t="46887"/>
          <a:stretch/>
        </p:blipFill>
        <p:spPr>
          <a:xfrm>
            <a:off x="3746500" y="2571750"/>
            <a:ext cx="3810001" cy="1231000"/>
          </a:xfrm>
          <a:prstGeom prst="rect">
            <a:avLst/>
          </a:prstGeom>
          <a:noFill/>
          <a:ln>
            <a:noFill/>
          </a:ln>
        </p:spPr>
      </p:pic>
      <p:pic>
        <p:nvPicPr>
          <p:cNvPr id="577" name="Google Shape;577;g2224e1bfc46_0_84"/>
          <p:cNvPicPr preferRelativeResize="0"/>
          <p:nvPr/>
        </p:nvPicPr>
        <p:blipFill rotWithShape="1">
          <a:blip r:embed="rId3">
            <a:alphaModFix/>
          </a:blip>
          <a:srcRect b="57060" l="40245" r="4630" t="35875"/>
          <a:stretch/>
        </p:blipFill>
        <p:spPr>
          <a:xfrm>
            <a:off x="3492500" y="2151075"/>
            <a:ext cx="4063999" cy="26987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g2224e1bfc46_0_9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In-Context Learning</a:t>
            </a:r>
            <a:endParaRPr b="1" sz="3100">
              <a:latin typeface="Helvetica Neue"/>
              <a:ea typeface="Helvetica Neue"/>
              <a:cs typeface="Helvetica Neue"/>
              <a:sym typeface="Helvetica Neue"/>
            </a:endParaRPr>
          </a:p>
        </p:txBody>
      </p:sp>
      <p:sp>
        <p:nvSpPr>
          <p:cNvPr id="583" name="Google Shape;583;g2224e1bfc46_0_9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4" name="Google Shape;584;g2224e1bfc46_0_98"/>
          <p:cNvPicPr preferRelativeResize="0"/>
          <p:nvPr/>
        </p:nvPicPr>
        <p:blipFill rotWithShape="1">
          <a:blip r:embed="rId3">
            <a:alphaModFix/>
          </a:blip>
          <a:srcRect b="2620" l="43689" r="4630" t="46889"/>
          <a:stretch/>
        </p:blipFill>
        <p:spPr>
          <a:xfrm>
            <a:off x="3746500" y="2571750"/>
            <a:ext cx="3810001" cy="1928825"/>
          </a:xfrm>
          <a:prstGeom prst="rect">
            <a:avLst/>
          </a:prstGeom>
          <a:noFill/>
          <a:ln>
            <a:noFill/>
          </a:ln>
        </p:spPr>
      </p:pic>
      <p:pic>
        <p:nvPicPr>
          <p:cNvPr id="585" name="Google Shape;585;g2224e1bfc46_0_98"/>
          <p:cNvPicPr preferRelativeResize="0"/>
          <p:nvPr/>
        </p:nvPicPr>
        <p:blipFill rotWithShape="1">
          <a:blip r:embed="rId3">
            <a:alphaModFix/>
          </a:blip>
          <a:srcRect b="57060" l="40245" r="4630" t="35875"/>
          <a:stretch/>
        </p:blipFill>
        <p:spPr>
          <a:xfrm>
            <a:off x="3492500" y="2151075"/>
            <a:ext cx="4063999" cy="2698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g2224e1bfc46_0_10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In-Context Learning</a:t>
            </a:r>
            <a:endParaRPr b="1" sz="3100">
              <a:latin typeface="Helvetica Neue"/>
              <a:ea typeface="Helvetica Neue"/>
              <a:cs typeface="Helvetica Neue"/>
              <a:sym typeface="Helvetica Neue"/>
            </a:endParaRPr>
          </a:p>
        </p:txBody>
      </p:sp>
      <p:sp>
        <p:nvSpPr>
          <p:cNvPr id="591" name="Google Shape;591;g2224e1bfc46_0_105"/>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2" name="Google Shape;592;g2224e1bfc46_0_105"/>
          <p:cNvPicPr preferRelativeResize="0"/>
          <p:nvPr/>
        </p:nvPicPr>
        <p:blipFill rotWithShape="1">
          <a:blip r:embed="rId3">
            <a:alphaModFix/>
          </a:blip>
          <a:srcRect b="2620" l="43689" r="4630" t="46889"/>
          <a:stretch/>
        </p:blipFill>
        <p:spPr>
          <a:xfrm>
            <a:off x="3746500" y="2571750"/>
            <a:ext cx="3810001" cy="1928825"/>
          </a:xfrm>
          <a:prstGeom prst="rect">
            <a:avLst/>
          </a:prstGeom>
          <a:noFill/>
          <a:ln>
            <a:noFill/>
          </a:ln>
        </p:spPr>
      </p:pic>
      <p:pic>
        <p:nvPicPr>
          <p:cNvPr id="593" name="Google Shape;593;g2224e1bfc46_0_105"/>
          <p:cNvPicPr preferRelativeResize="0"/>
          <p:nvPr/>
        </p:nvPicPr>
        <p:blipFill rotWithShape="1">
          <a:blip r:embed="rId3">
            <a:alphaModFix/>
          </a:blip>
          <a:srcRect b="57060" l="40245" r="4630" t="35875"/>
          <a:stretch/>
        </p:blipFill>
        <p:spPr>
          <a:xfrm>
            <a:off x="3492500" y="2151075"/>
            <a:ext cx="4063999" cy="269875"/>
          </a:xfrm>
          <a:prstGeom prst="rect">
            <a:avLst/>
          </a:prstGeom>
          <a:noFill/>
          <a:ln>
            <a:noFill/>
          </a:ln>
        </p:spPr>
      </p:pic>
      <p:pic>
        <p:nvPicPr>
          <p:cNvPr id="594" name="Google Shape;594;g2224e1bfc46_0_105"/>
          <p:cNvPicPr preferRelativeResize="0"/>
          <p:nvPr/>
        </p:nvPicPr>
        <p:blipFill rotWithShape="1">
          <a:blip r:embed="rId3">
            <a:alphaModFix/>
          </a:blip>
          <a:srcRect b="2618" l="2453" r="67183" t="53956"/>
          <a:stretch/>
        </p:blipFill>
        <p:spPr>
          <a:xfrm>
            <a:off x="706450" y="2841625"/>
            <a:ext cx="2238374" cy="16589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g2224e1bfc46_0_12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In-Context Learning</a:t>
            </a:r>
            <a:endParaRPr b="1" sz="3100">
              <a:latin typeface="Helvetica Neue"/>
              <a:ea typeface="Helvetica Neue"/>
              <a:cs typeface="Helvetica Neue"/>
              <a:sym typeface="Helvetica Neue"/>
            </a:endParaRPr>
          </a:p>
        </p:txBody>
      </p:sp>
      <p:sp>
        <p:nvSpPr>
          <p:cNvPr id="600" name="Google Shape;600;g2224e1bfc46_0_120"/>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1" name="Google Shape;601;g2224e1bfc46_0_120"/>
          <p:cNvPicPr preferRelativeResize="0"/>
          <p:nvPr/>
        </p:nvPicPr>
        <p:blipFill rotWithShape="1">
          <a:blip r:embed="rId3">
            <a:alphaModFix/>
          </a:blip>
          <a:srcRect b="2620" l="43689" r="4630" t="46889"/>
          <a:stretch/>
        </p:blipFill>
        <p:spPr>
          <a:xfrm>
            <a:off x="3746500" y="2571750"/>
            <a:ext cx="3810001" cy="1928825"/>
          </a:xfrm>
          <a:prstGeom prst="rect">
            <a:avLst/>
          </a:prstGeom>
          <a:noFill/>
          <a:ln>
            <a:noFill/>
          </a:ln>
        </p:spPr>
      </p:pic>
      <p:pic>
        <p:nvPicPr>
          <p:cNvPr id="602" name="Google Shape;602;g2224e1bfc46_0_120"/>
          <p:cNvPicPr preferRelativeResize="0"/>
          <p:nvPr/>
        </p:nvPicPr>
        <p:blipFill rotWithShape="1">
          <a:blip r:embed="rId3">
            <a:alphaModFix/>
          </a:blip>
          <a:srcRect b="57060" l="40245" r="4630" t="35875"/>
          <a:stretch/>
        </p:blipFill>
        <p:spPr>
          <a:xfrm>
            <a:off x="3492500" y="2151075"/>
            <a:ext cx="4063999" cy="269875"/>
          </a:xfrm>
          <a:prstGeom prst="rect">
            <a:avLst/>
          </a:prstGeom>
          <a:noFill/>
          <a:ln>
            <a:noFill/>
          </a:ln>
        </p:spPr>
      </p:pic>
      <p:pic>
        <p:nvPicPr>
          <p:cNvPr id="603" name="Google Shape;603;g2224e1bfc46_0_120"/>
          <p:cNvPicPr preferRelativeResize="0"/>
          <p:nvPr/>
        </p:nvPicPr>
        <p:blipFill rotWithShape="1">
          <a:blip r:embed="rId3">
            <a:alphaModFix/>
          </a:blip>
          <a:srcRect b="2622" l="2453" r="67183" t="53951"/>
          <a:stretch/>
        </p:blipFill>
        <p:spPr>
          <a:xfrm>
            <a:off x="706450" y="2841625"/>
            <a:ext cx="2238374" cy="1658950"/>
          </a:xfrm>
          <a:prstGeom prst="rect">
            <a:avLst/>
          </a:prstGeom>
          <a:noFill/>
          <a:ln>
            <a:noFill/>
          </a:ln>
        </p:spPr>
      </p:pic>
      <p:pic>
        <p:nvPicPr>
          <p:cNvPr id="604" name="Google Shape;604;g2224e1bfc46_0_120"/>
          <p:cNvPicPr preferRelativeResize="0"/>
          <p:nvPr/>
        </p:nvPicPr>
        <p:blipFill rotWithShape="1">
          <a:blip r:embed="rId3">
            <a:alphaModFix/>
          </a:blip>
          <a:srcRect b="46044" l="2452" r="72998" t="31722"/>
          <a:stretch/>
        </p:blipFill>
        <p:spPr>
          <a:xfrm>
            <a:off x="706450" y="1992325"/>
            <a:ext cx="1809751" cy="8493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g2224e1bfc46_0_12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In-Context Learning</a:t>
            </a:r>
            <a:endParaRPr b="1" sz="3100">
              <a:latin typeface="Helvetica Neue"/>
              <a:ea typeface="Helvetica Neue"/>
              <a:cs typeface="Helvetica Neue"/>
              <a:sym typeface="Helvetica Neue"/>
            </a:endParaRPr>
          </a:p>
        </p:txBody>
      </p:sp>
      <p:sp>
        <p:nvSpPr>
          <p:cNvPr id="610" name="Google Shape;610;g2224e1bfc46_0_129"/>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1" name="Google Shape;611;g2224e1bfc46_0_129"/>
          <p:cNvPicPr preferRelativeResize="0"/>
          <p:nvPr/>
        </p:nvPicPr>
        <p:blipFill rotWithShape="1">
          <a:blip r:embed="rId3">
            <a:alphaModFix/>
          </a:blip>
          <a:srcRect b="2620" l="43689" r="4630" t="46889"/>
          <a:stretch/>
        </p:blipFill>
        <p:spPr>
          <a:xfrm>
            <a:off x="3746500" y="2571750"/>
            <a:ext cx="3810001" cy="1928825"/>
          </a:xfrm>
          <a:prstGeom prst="rect">
            <a:avLst/>
          </a:prstGeom>
          <a:noFill/>
          <a:ln>
            <a:noFill/>
          </a:ln>
        </p:spPr>
      </p:pic>
      <p:pic>
        <p:nvPicPr>
          <p:cNvPr id="612" name="Google Shape;612;g2224e1bfc46_0_129"/>
          <p:cNvPicPr preferRelativeResize="0"/>
          <p:nvPr/>
        </p:nvPicPr>
        <p:blipFill rotWithShape="1">
          <a:blip r:embed="rId3">
            <a:alphaModFix/>
          </a:blip>
          <a:srcRect b="57060" l="40245" r="4630" t="35875"/>
          <a:stretch/>
        </p:blipFill>
        <p:spPr>
          <a:xfrm>
            <a:off x="3492500" y="2151075"/>
            <a:ext cx="4063999" cy="269875"/>
          </a:xfrm>
          <a:prstGeom prst="rect">
            <a:avLst/>
          </a:prstGeom>
          <a:noFill/>
          <a:ln>
            <a:noFill/>
          </a:ln>
        </p:spPr>
      </p:pic>
      <p:pic>
        <p:nvPicPr>
          <p:cNvPr id="613" name="Google Shape;613;g2224e1bfc46_0_129"/>
          <p:cNvPicPr preferRelativeResize="0"/>
          <p:nvPr/>
        </p:nvPicPr>
        <p:blipFill rotWithShape="1">
          <a:blip r:embed="rId3">
            <a:alphaModFix/>
          </a:blip>
          <a:srcRect b="2622" l="2453" r="67183" t="53951"/>
          <a:stretch/>
        </p:blipFill>
        <p:spPr>
          <a:xfrm>
            <a:off x="706450" y="2841625"/>
            <a:ext cx="2238374" cy="1658950"/>
          </a:xfrm>
          <a:prstGeom prst="rect">
            <a:avLst/>
          </a:prstGeom>
          <a:noFill/>
          <a:ln>
            <a:noFill/>
          </a:ln>
        </p:spPr>
      </p:pic>
      <p:pic>
        <p:nvPicPr>
          <p:cNvPr id="614" name="Google Shape;614;g2224e1bfc46_0_129"/>
          <p:cNvPicPr preferRelativeResize="0"/>
          <p:nvPr/>
        </p:nvPicPr>
        <p:blipFill rotWithShape="1">
          <a:blip r:embed="rId3">
            <a:alphaModFix/>
          </a:blip>
          <a:srcRect b="46044" l="2452" r="72998" t="31722"/>
          <a:stretch/>
        </p:blipFill>
        <p:spPr>
          <a:xfrm>
            <a:off x="706450" y="1992325"/>
            <a:ext cx="1809751" cy="849300"/>
          </a:xfrm>
          <a:prstGeom prst="rect">
            <a:avLst/>
          </a:prstGeom>
          <a:noFill/>
          <a:ln>
            <a:noFill/>
          </a:ln>
        </p:spPr>
      </p:pic>
      <p:pic>
        <p:nvPicPr>
          <p:cNvPr id="615" name="Google Shape;615;g2224e1bfc46_0_129"/>
          <p:cNvPicPr preferRelativeResize="0"/>
          <p:nvPr/>
        </p:nvPicPr>
        <p:blipFill rotWithShape="1">
          <a:blip r:embed="rId3">
            <a:alphaModFix/>
          </a:blip>
          <a:srcRect b="68276" l="12252" r="64121" t="4504"/>
          <a:stretch/>
        </p:blipFill>
        <p:spPr>
          <a:xfrm>
            <a:off x="1428750" y="952500"/>
            <a:ext cx="1741801" cy="1039825"/>
          </a:xfrm>
          <a:prstGeom prst="rect">
            <a:avLst/>
          </a:prstGeom>
          <a:noFill/>
          <a:ln>
            <a:noFill/>
          </a:ln>
        </p:spPr>
      </p:pic>
      <p:pic>
        <p:nvPicPr>
          <p:cNvPr id="616" name="Google Shape;616;g2224e1bfc46_0_129"/>
          <p:cNvPicPr preferRelativeResize="0"/>
          <p:nvPr/>
        </p:nvPicPr>
        <p:blipFill rotWithShape="1">
          <a:blip r:embed="rId3">
            <a:alphaModFix/>
          </a:blip>
          <a:srcRect b="65370" l="40248" r="2474" t="7411"/>
          <a:stretch/>
        </p:blipFill>
        <p:spPr>
          <a:xfrm>
            <a:off x="3492500" y="1063625"/>
            <a:ext cx="4222751" cy="1039825"/>
          </a:xfrm>
          <a:prstGeom prst="rect">
            <a:avLst/>
          </a:prstGeom>
          <a:noFill/>
          <a:ln>
            <a:noFill/>
          </a:ln>
        </p:spPr>
      </p:pic>
      <p:sp>
        <p:nvSpPr>
          <p:cNvPr id="617" name="Google Shape;617;g2224e1bfc46_0_129"/>
          <p:cNvSpPr/>
          <p:nvPr/>
        </p:nvSpPr>
        <p:spPr>
          <a:xfrm>
            <a:off x="3241675" y="1119200"/>
            <a:ext cx="135000" cy="8730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g2224e1bfc46_0_7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In-Context Learning</a:t>
            </a:r>
            <a:endParaRPr b="1" sz="3100">
              <a:latin typeface="Helvetica Neue"/>
              <a:ea typeface="Helvetica Neue"/>
              <a:cs typeface="Helvetica Neue"/>
              <a:sym typeface="Helvetica Neue"/>
            </a:endParaRPr>
          </a:p>
        </p:txBody>
      </p:sp>
      <p:sp>
        <p:nvSpPr>
          <p:cNvPr id="623" name="Google Shape;623;g2224e1bfc46_0_7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4" name="Google Shape;624;g2224e1bfc46_0_78"/>
          <p:cNvPicPr preferRelativeResize="0"/>
          <p:nvPr/>
        </p:nvPicPr>
        <p:blipFill>
          <a:blip r:embed="rId3">
            <a:alphaModFix/>
          </a:blip>
          <a:stretch>
            <a:fillRect/>
          </a:stretch>
        </p:blipFill>
        <p:spPr>
          <a:xfrm>
            <a:off x="525475" y="780575"/>
            <a:ext cx="7372349" cy="382027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g21b6c6fbfce_1_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In-Context Learning</a:t>
            </a:r>
            <a:endParaRPr b="1" sz="3100">
              <a:latin typeface="Helvetica Neue"/>
              <a:ea typeface="Helvetica Neue"/>
              <a:cs typeface="Helvetica Neue"/>
              <a:sym typeface="Helvetica Neue"/>
            </a:endParaRPr>
          </a:p>
        </p:txBody>
      </p:sp>
      <p:sp>
        <p:nvSpPr>
          <p:cNvPr id="630" name="Google Shape;630;g21b6c6fbfce_1_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1" name="Google Shape;631;g21b6c6fbfce_1_8"/>
          <p:cNvPicPr preferRelativeResize="0"/>
          <p:nvPr/>
        </p:nvPicPr>
        <p:blipFill>
          <a:blip r:embed="rId3">
            <a:alphaModFix/>
          </a:blip>
          <a:stretch>
            <a:fillRect/>
          </a:stretch>
        </p:blipFill>
        <p:spPr>
          <a:xfrm>
            <a:off x="766063" y="764700"/>
            <a:ext cx="7595875" cy="38787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g21b6c6fbfce_1_5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In-Context Learning</a:t>
            </a:r>
            <a:endParaRPr b="1" sz="3100">
              <a:latin typeface="Helvetica Neue"/>
              <a:ea typeface="Helvetica Neue"/>
              <a:cs typeface="Helvetica Neue"/>
              <a:sym typeface="Helvetica Neue"/>
            </a:endParaRPr>
          </a:p>
        </p:txBody>
      </p:sp>
      <p:sp>
        <p:nvSpPr>
          <p:cNvPr id="637" name="Google Shape;637;g21b6c6fbfce_1_55"/>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21b6c6fbfce_1_55"/>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23850" lvl="0" marL="457200" rtl="0" algn="l">
              <a:lnSpc>
                <a:spcPct val="115000"/>
              </a:lnSpc>
              <a:spcBef>
                <a:spcPts val="0"/>
              </a:spcBef>
              <a:spcAft>
                <a:spcPts val="0"/>
              </a:spcAft>
              <a:buClr>
                <a:schemeClr val="lt1"/>
              </a:buClr>
              <a:buSzPts val="1500"/>
              <a:buFont typeface="Helvetica Neue"/>
              <a:buChar char="❏"/>
            </a:pPr>
            <a:r>
              <a:rPr lang="en" sz="1800">
                <a:solidFill>
                  <a:schemeClr val="lt1"/>
                </a:solidFill>
                <a:latin typeface="Helvetica Neue"/>
                <a:ea typeface="Helvetica Neue"/>
                <a:cs typeface="Helvetica Neue"/>
                <a:sym typeface="Helvetica Neue"/>
              </a:rPr>
              <a:t>In-Context Learning is the process of learning diverse skills and subtasks during the pre-training process that can be subsequently leveraged by prompting the model at inference time using natural language </a:t>
            </a:r>
            <a:r>
              <a:rPr lang="en" sz="1800">
                <a:solidFill>
                  <a:schemeClr val="lt1"/>
                </a:solidFill>
                <a:latin typeface="Helvetica Neue"/>
                <a:ea typeface="Helvetica Neue"/>
                <a:cs typeface="Helvetica Neue"/>
                <a:sym typeface="Helvetica Neue"/>
              </a:rPr>
              <a:t>instructions</a:t>
            </a:r>
            <a:r>
              <a:rPr lang="en" sz="1800">
                <a:solidFill>
                  <a:schemeClr val="lt1"/>
                </a:solidFill>
                <a:latin typeface="Helvetica Neue"/>
                <a:ea typeface="Helvetica Neue"/>
                <a:cs typeface="Helvetica Neue"/>
                <a:sym typeface="Helvetica Neue"/>
              </a:rPr>
              <a:t> and / or demonstrations (“shots”).</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Unlike fine-tuning, the model is only trained once for all downstream tasks</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Weights are frozen, NOT trained.</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21b6c6fbfce_1_1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In-Context Learning is Meta-Learning</a:t>
            </a:r>
            <a:endParaRPr b="1" sz="3100">
              <a:latin typeface="Helvetica Neue"/>
              <a:ea typeface="Helvetica Neue"/>
              <a:cs typeface="Helvetica Neue"/>
              <a:sym typeface="Helvetica Neue"/>
            </a:endParaRPr>
          </a:p>
        </p:txBody>
      </p:sp>
      <p:sp>
        <p:nvSpPr>
          <p:cNvPr id="644" name="Google Shape;644;g21b6c6fbfce_1_15"/>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g21b6c6fbfce_1_15"/>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None/>
            </a:pPr>
            <a:r>
              <a:rPr lang="en" sz="1800">
                <a:solidFill>
                  <a:schemeClr val="lt1"/>
                </a:solidFill>
                <a:latin typeface="Helvetica Neue"/>
                <a:ea typeface="Helvetica Neue"/>
                <a:cs typeface="Helvetica Neue"/>
                <a:sym typeface="Helvetica Neue"/>
              </a:rPr>
              <a:t>“</a:t>
            </a:r>
            <a:r>
              <a:rPr b="1" lang="en" sz="1800">
                <a:solidFill>
                  <a:schemeClr val="lt1"/>
                </a:solidFill>
                <a:latin typeface="Helvetica Neue"/>
                <a:ea typeface="Helvetica Neue"/>
                <a:cs typeface="Helvetica Neue"/>
                <a:sym typeface="Helvetica Neue"/>
              </a:rPr>
              <a:t>Learning how to learn</a:t>
            </a:r>
            <a:r>
              <a:rPr lang="en" sz="1800">
                <a:solidFill>
                  <a:schemeClr val="lt1"/>
                </a:solidFill>
                <a:latin typeface="Helvetica Neue"/>
                <a:ea typeface="Helvetica Neue"/>
                <a:cs typeface="Helvetica Neue"/>
                <a:sym typeface="Helvetica Neue"/>
              </a:rPr>
              <a:t>”</a:t>
            </a:r>
            <a:endParaRPr sz="1800">
              <a:solidFill>
                <a:schemeClr val="lt1"/>
              </a:solidFill>
              <a:latin typeface="Helvetica Neue"/>
              <a:ea typeface="Helvetica Neue"/>
              <a:cs typeface="Helvetica Neue"/>
              <a:sym typeface="Helvetica Neue"/>
            </a:endParaRPr>
          </a:p>
          <a:p>
            <a:pPr indent="-323850" lvl="0" marL="457200" rtl="0" algn="l">
              <a:lnSpc>
                <a:spcPct val="115000"/>
              </a:lnSpc>
              <a:spcBef>
                <a:spcPts val="1000"/>
              </a:spcBef>
              <a:spcAft>
                <a:spcPts val="0"/>
              </a:spcAft>
              <a:buClr>
                <a:schemeClr val="lt1"/>
              </a:buClr>
              <a:buSzPts val="1500"/>
              <a:buFont typeface="Helvetica Neue"/>
              <a:buChar char="❏"/>
            </a:pPr>
            <a:r>
              <a:rPr lang="en" sz="1800">
                <a:solidFill>
                  <a:schemeClr val="lt1"/>
                </a:solidFill>
                <a:latin typeface="Helvetica Neue"/>
                <a:ea typeface="Helvetica Neue"/>
                <a:cs typeface="Helvetica Neue"/>
                <a:sym typeface="Helvetica Neue"/>
              </a:rPr>
              <a:t>Model develops pattern recognition abilities while training, which it applies at test time</a:t>
            </a:r>
            <a:endParaRPr sz="1800">
              <a:solidFill>
                <a:schemeClr val="lt1"/>
              </a:solidFill>
              <a:latin typeface="Helvetica Neue"/>
              <a:ea typeface="Helvetica Neue"/>
              <a:cs typeface="Helvetica Neue"/>
              <a:sym typeface="Helvetica Neue"/>
            </a:endParaRPr>
          </a:p>
          <a:p>
            <a:pPr indent="-323850" lvl="0" marL="457200" rtl="0" algn="l">
              <a:lnSpc>
                <a:spcPct val="115000"/>
              </a:lnSpc>
              <a:spcBef>
                <a:spcPts val="1000"/>
              </a:spcBef>
              <a:spcAft>
                <a:spcPts val="0"/>
              </a:spcAft>
              <a:buClr>
                <a:schemeClr val="lt1"/>
              </a:buClr>
              <a:buSzPts val="1500"/>
              <a:buFont typeface="Helvetica Neue"/>
              <a:buChar char="❏"/>
            </a:pPr>
            <a:r>
              <a:rPr lang="en" sz="1800">
                <a:solidFill>
                  <a:schemeClr val="lt1"/>
                </a:solidFill>
                <a:latin typeface="Helvetica Neue"/>
                <a:ea typeface="Helvetica Neue"/>
                <a:cs typeface="Helvetica Neue"/>
                <a:sym typeface="Helvetica Neue"/>
              </a:rPr>
              <a:t>“In-context learning” → using text input of a pre-trained LM as a form of task specification</a:t>
            </a:r>
            <a:endParaRPr sz="1800">
              <a:solidFill>
                <a:schemeClr val="lt1"/>
              </a:solidFill>
              <a:latin typeface="Helvetica Neue"/>
              <a:ea typeface="Helvetica Neue"/>
              <a:cs typeface="Helvetica Neue"/>
              <a:sym typeface="Helvetica Neue"/>
            </a:endParaRPr>
          </a:p>
          <a:p>
            <a:pPr indent="-323850" lvl="0" marL="457200" rtl="0" algn="l">
              <a:lnSpc>
                <a:spcPct val="115000"/>
              </a:lnSpc>
              <a:spcBef>
                <a:spcPts val="1000"/>
              </a:spcBef>
              <a:spcAft>
                <a:spcPts val="0"/>
              </a:spcAft>
              <a:buClr>
                <a:schemeClr val="lt1"/>
              </a:buClr>
              <a:buSzPts val="1500"/>
              <a:buFont typeface="Helvetica Neue"/>
              <a:buChar char="❏"/>
            </a:pPr>
            <a:r>
              <a:rPr lang="en" sz="1800">
                <a:solidFill>
                  <a:schemeClr val="lt1"/>
                </a:solidFill>
                <a:latin typeface="Helvetica Neue"/>
                <a:ea typeface="Helvetica Neue"/>
                <a:cs typeface="Helvetica Neue"/>
                <a:sym typeface="Helvetica Neue"/>
              </a:rPr>
              <a:t>Seen in GPT-2 (Radford et al. 2019):</a:t>
            </a:r>
            <a:endParaRPr sz="1800">
              <a:solidFill>
                <a:schemeClr val="lt1"/>
              </a:solidFill>
              <a:latin typeface="Helvetica Neue"/>
              <a:ea typeface="Helvetica Neue"/>
              <a:cs typeface="Helvetica Neue"/>
              <a:sym typeface="Helvetica Neue"/>
            </a:endParaRPr>
          </a:p>
          <a:p>
            <a:pPr indent="-323850" lvl="1" marL="914400" rtl="0" algn="l">
              <a:lnSpc>
                <a:spcPct val="115000"/>
              </a:lnSpc>
              <a:spcBef>
                <a:spcPts val="1000"/>
              </a:spcBef>
              <a:spcAft>
                <a:spcPts val="0"/>
              </a:spcAft>
              <a:buClr>
                <a:schemeClr val="lt1"/>
              </a:buClr>
              <a:buSzPts val="1500"/>
              <a:buFont typeface="Helvetica Neue"/>
              <a:buChar char="■"/>
            </a:pPr>
            <a:r>
              <a:rPr lang="en" sz="1800">
                <a:solidFill>
                  <a:schemeClr val="lt1"/>
                </a:solidFill>
                <a:latin typeface="Helvetica Neue"/>
                <a:ea typeface="Helvetica Neue"/>
                <a:cs typeface="Helvetica Neue"/>
                <a:sym typeface="Helvetica Neue"/>
              </a:rPr>
              <a:t>Only 4% on Natural Questions</a:t>
            </a:r>
            <a:endParaRPr sz="1800">
              <a:solidFill>
                <a:schemeClr val="lt1"/>
              </a:solidFill>
              <a:latin typeface="Helvetica Neue"/>
              <a:ea typeface="Helvetica Neue"/>
              <a:cs typeface="Helvetica Neue"/>
              <a:sym typeface="Helvetica Neue"/>
            </a:endParaRPr>
          </a:p>
          <a:p>
            <a:pPr indent="-323850" lvl="1" marL="914400" rtl="0" algn="l">
              <a:lnSpc>
                <a:spcPct val="115000"/>
              </a:lnSpc>
              <a:spcBef>
                <a:spcPts val="1000"/>
              </a:spcBef>
              <a:spcAft>
                <a:spcPts val="0"/>
              </a:spcAft>
              <a:buClr>
                <a:schemeClr val="lt1"/>
              </a:buClr>
              <a:buSzPts val="1500"/>
              <a:buFont typeface="Helvetica Neue"/>
              <a:buChar char="■"/>
            </a:pPr>
            <a:r>
              <a:rPr lang="en" sz="1800">
                <a:solidFill>
                  <a:schemeClr val="lt1"/>
                </a:solidFill>
                <a:latin typeface="Helvetica Neue"/>
                <a:ea typeface="Helvetica Neue"/>
                <a:cs typeface="Helvetica Neue"/>
                <a:sym typeface="Helvetica Neue"/>
              </a:rPr>
              <a:t>55 F1 on CoQa was 35 points behind SOTA at that time</a:t>
            </a:r>
            <a:endParaRPr sz="18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1000"/>
              </a:spcAft>
              <a:buNone/>
            </a:pPr>
            <a:r>
              <a:rPr lang="en" sz="1800">
                <a:solidFill>
                  <a:schemeClr val="lt1"/>
                </a:solidFill>
                <a:latin typeface="Helvetica Neue"/>
                <a:ea typeface="Helvetica Neue"/>
                <a:cs typeface="Helvetica Neue"/>
                <a:sym typeface="Helvetica Neue"/>
              </a:rPr>
              <a:t>→ We need something better</a:t>
            </a:r>
            <a:endParaRPr sz="1700">
              <a:solidFill>
                <a:schemeClr val="lt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220e3f2ec1e_0_1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How Large are “Large” LMs?</a:t>
            </a:r>
            <a:endParaRPr b="1" sz="3100">
              <a:latin typeface="Helvetica Neue"/>
              <a:ea typeface="Helvetica Neue"/>
              <a:cs typeface="Helvetica Neue"/>
              <a:sym typeface="Helvetica Neue"/>
            </a:endParaRPr>
          </a:p>
        </p:txBody>
      </p:sp>
      <p:sp>
        <p:nvSpPr>
          <p:cNvPr id="133" name="Google Shape;133;g220e3f2ec1e_0_16"/>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220e3f2ec1e_0_16"/>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Today, we mostly talk about two camps of models:</a:t>
            </a:r>
            <a:endParaRPr sz="20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Medium-sized models: BERT/RoBERTa models (100M or 300M), T5 models (220M, 770M, 3B)</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“Very” large LMs: models of 100+ billion parameters</a:t>
            </a:r>
            <a:endParaRPr sz="1800">
              <a:solidFill>
                <a:schemeClr val="lt1"/>
              </a:solidFill>
              <a:latin typeface="Helvetica Neue"/>
              <a:ea typeface="Helvetica Neue"/>
              <a:cs typeface="Helvetica Neue"/>
              <a:sym typeface="Helvetica Neue"/>
            </a:endParaRPr>
          </a:p>
          <a:p>
            <a:pPr indent="-342900" lvl="2" marL="13716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GPT-3 (175B), GPT-4 (100T)</a:t>
            </a:r>
            <a:endParaRPr sz="18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Larger model sizes → Larger compute, more expensive inference</a:t>
            </a:r>
            <a:endParaRPr sz="2000">
              <a:solidFill>
                <a:schemeClr val="lt1"/>
              </a:solidFill>
              <a:latin typeface="Helvetica Neue"/>
              <a:ea typeface="Helvetica Neue"/>
              <a:cs typeface="Helvetica Neue"/>
              <a:sym typeface="Helvetica Neue"/>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g21b6c6fbfce_1_2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In-Context Learning is Meta-Learning</a:t>
            </a:r>
            <a:endParaRPr b="1" sz="3100">
              <a:latin typeface="Helvetica Neue"/>
              <a:ea typeface="Helvetica Neue"/>
              <a:cs typeface="Helvetica Neue"/>
              <a:sym typeface="Helvetica Neue"/>
            </a:endParaRPr>
          </a:p>
        </p:txBody>
      </p:sp>
      <p:sp>
        <p:nvSpPr>
          <p:cNvPr id="651" name="Google Shape;651;g21b6c6fbfce_1_21"/>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2" name="Google Shape;652;g21b6c6fbfce_1_21"/>
          <p:cNvPicPr preferRelativeResize="0"/>
          <p:nvPr/>
        </p:nvPicPr>
        <p:blipFill rotWithShape="1">
          <a:blip r:embed="rId3">
            <a:alphaModFix/>
          </a:blip>
          <a:srcRect b="56631" l="0" r="25250" t="0"/>
          <a:stretch/>
        </p:blipFill>
        <p:spPr>
          <a:xfrm>
            <a:off x="896025" y="780575"/>
            <a:ext cx="5390476" cy="169592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g2224e1bfc46_0_14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In-Context Learning is Meta-Learning</a:t>
            </a:r>
            <a:endParaRPr b="1" sz="3100">
              <a:latin typeface="Helvetica Neue"/>
              <a:ea typeface="Helvetica Neue"/>
              <a:cs typeface="Helvetica Neue"/>
              <a:sym typeface="Helvetica Neue"/>
            </a:endParaRPr>
          </a:p>
        </p:txBody>
      </p:sp>
      <p:sp>
        <p:nvSpPr>
          <p:cNvPr id="658" name="Google Shape;658;g2224e1bfc46_0_147"/>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9" name="Google Shape;659;g2224e1bfc46_0_147"/>
          <p:cNvPicPr preferRelativeResize="0"/>
          <p:nvPr/>
        </p:nvPicPr>
        <p:blipFill rotWithShape="1">
          <a:blip r:embed="rId3">
            <a:alphaModFix/>
          </a:blip>
          <a:srcRect b="35316" l="0" r="25250" t="0"/>
          <a:stretch/>
        </p:blipFill>
        <p:spPr>
          <a:xfrm>
            <a:off x="896025" y="780575"/>
            <a:ext cx="5390476" cy="2529375"/>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g2224e1bfc46_0_15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In-Context Learning is Meta-Learning</a:t>
            </a:r>
            <a:endParaRPr b="1" sz="3100">
              <a:latin typeface="Helvetica Neue"/>
              <a:ea typeface="Helvetica Neue"/>
              <a:cs typeface="Helvetica Neue"/>
              <a:sym typeface="Helvetica Neue"/>
            </a:endParaRPr>
          </a:p>
        </p:txBody>
      </p:sp>
      <p:sp>
        <p:nvSpPr>
          <p:cNvPr id="665" name="Google Shape;665;g2224e1bfc46_0_153"/>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6" name="Google Shape;666;g2224e1bfc46_0_153"/>
          <p:cNvPicPr preferRelativeResize="0"/>
          <p:nvPr/>
        </p:nvPicPr>
        <p:blipFill rotWithShape="1">
          <a:blip r:embed="rId3">
            <a:alphaModFix/>
          </a:blip>
          <a:srcRect b="19685" l="0" r="25250" t="0"/>
          <a:stretch/>
        </p:blipFill>
        <p:spPr>
          <a:xfrm>
            <a:off x="896025" y="780575"/>
            <a:ext cx="5390476" cy="3140551"/>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g2224e1bfc46_0_15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In-Context Learning is Meta-Learning</a:t>
            </a:r>
            <a:endParaRPr b="1" sz="3100">
              <a:latin typeface="Helvetica Neue"/>
              <a:ea typeface="Helvetica Neue"/>
              <a:cs typeface="Helvetica Neue"/>
              <a:sym typeface="Helvetica Neue"/>
            </a:endParaRPr>
          </a:p>
        </p:txBody>
      </p:sp>
      <p:sp>
        <p:nvSpPr>
          <p:cNvPr id="672" name="Google Shape;672;g2224e1bfc46_0_159"/>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3" name="Google Shape;673;g2224e1bfc46_0_159"/>
          <p:cNvPicPr preferRelativeResize="0"/>
          <p:nvPr/>
        </p:nvPicPr>
        <p:blipFill rotWithShape="1">
          <a:blip r:embed="rId3">
            <a:alphaModFix/>
          </a:blip>
          <a:srcRect b="2429" l="0" r="25250" t="0"/>
          <a:stretch/>
        </p:blipFill>
        <p:spPr>
          <a:xfrm>
            <a:off x="896025" y="780575"/>
            <a:ext cx="5390476" cy="381525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g2224e1bfc46_0_14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In-Context Learning is Meta-Learning</a:t>
            </a:r>
            <a:endParaRPr b="1" sz="3100">
              <a:latin typeface="Helvetica Neue"/>
              <a:ea typeface="Helvetica Neue"/>
              <a:cs typeface="Helvetica Neue"/>
              <a:sym typeface="Helvetica Neue"/>
            </a:endParaRPr>
          </a:p>
        </p:txBody>
      </p:sp>
      <p:sp>
        <p:nvSpPr>
          <p:cNvPr id="679" name="Google Shape;679;g2224e1bfc46_0_141"/>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0" name="Google Shape;680;g2224e1bfc46_0_141"/>
          <p:cNvPicPr preferRelativeResize="0"/>
          <p:nvPr/>
        </p:nvPicPr>
        <p:blipFill>
          <a:blip r:embed="rId3">
            <a:alphaModFix/>
          </a:blip>
          <a:stretch>
            <a:fillRect/>
          </a:stretch>
        </p:blipFill>
        <p:spPr>
          <a:xfrm>
            <a:off x="896025" y="780575"/>
            <a:ext cx="7211401" cy="39105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g21b6c6fbfce_1_2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Prompting Zoo</a:t>
            </a:r>
            <a:endParaRPr b="1" sz="3100">
              <a:latin typeface="Helvetica Neue"/>
              <a:ea typeface="Helvetica Neue"/>
              <a:cs typeface="Helvetica Neue"/>
              <a:sym typeface="Helvetica Neue"/>
            </a:endParaRPr>
          </a:p>
        </p:txBody>
      </p:sp>
      <p:sp>
        <p:nvSpPr>
          <p:cNvPr id="686" name="Google Shape;686;g21b6c6fbfce_1_2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7" name="Google Shape;687;g21b6c6fbfce_1_28"/>
          <p:cNvPicPr preferRelativeResize="0"/>
          <p:nvPr/>
        </p:nvPicPr>
        <p:blipFill>
          <a:blip r:embed="rId3">
            <a:alphaModFix/>
          </a:blip>
          <a:stretch>
            <a:fillRect/>
          </a:stretch>
        </p:blipFill>
        <p:spPr>
          <a:xfrm>
            <a:off x="319075" y="828200"/>
            <a:ext cx="8289550" cy="3799374"/>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g21b6c6fbfce_1_3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Larger Models Learn Better In-Context</a:t>
            </a:r>
            <a:endParaRPr b="1" sz="3100">
              <a:latin typeface="Helvetica Neue"/>
              <a:ea typeface="Helvetica Neue"/>
              <a:cs typeface="Helvetica Neue"/>
              <a:sym typeface="Helvetica Neue"/>
            </a:endParaRPr>
          </a:p>
        </p:txBody>
      </p:sp>
      <p:sp>
        <p:nvSpPr>
          <p:cNvPr id="693" name="Google Shape;693;g21b6c6fbfce_1_35"/>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4" name="Google Shape;694;g21b6c6fbfce_1_35"/>
          <p:cNvPicPr preferRelativeResize="0"/>
          <p:nvPr/>
        </p:nvPicPr>
        <p:blipFill>
          <a:blip r:embed="rId3">
            <a:alphaModFix/>
          </a:blip>
          <a:stretch>
            <a:fillRect/>
          </a:stretch>
        </p:blipFill>
        <p:spPr>
          <a:xfrm>
            <a:off x="1053250" y="772650"/>
            <a:ext cx="6900126" cy="403910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g21b6c6fbfce_1_4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Larger Models Learn Better In-Context</a:t>
            </a:r>
            <a:endParaRPr b="1" sz="3100">
              <a:latin typeface="Helvetica Neue"/>
              <a:ea typeface="Helvetica Neue"/>
              <a:cs typeface="Helvetica Neue"/>
              <a:sym typeface="Helvetica Neue"/>
            </a:endParaRPr>
          </a:p>
        </p:txBody>
      </p:sp>
      <p:sp>
        <p:nvSpPr>
          <p:cNvPr id="700" name="Google Shape;700;g21b6c6fbfce_1_44"/>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1" name="Google Shape;701;g21b6c6fbfce_1_44"/>
          <p:cNvPicPr preferRelativeResize="0"/>
          <p:nvPr/>
        </p:nvPicPr>
        <p:blipFill>
          <a:blip r:embed="rId3">
            <a:alphaModFix/>
          </a:blip>
          <a:stretch>
            <a:fillRect/>
          </a:stretch>
        </p:blipFill>
        <p:spPr>
          <a:xfrm>
            <a:off x="1324288" y="781250"/>
            <a:ext cx="6479425" cy="3965375"/>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2224e1bfc46_0_165"/>
          <p:cNvSpPr txBox="1"/>
          <p:nvPr>
            <p:ph type="title"/>
          </p:nvPr>
        </p:nvSpPr>
        <p:spPr>
          <a:xfrm>
            <a:off x="213450" y="2125650"/>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Generative Pre-trained Transformer</a:t>
            </a:r>
            <a:endParaRPr sz="3100">
              <a:latin typeface="Helvetica Neue"/>
              <a:ea typeface="Helvetica Neue"/>
              <a:cs typeface="Helvetica Neue"/>
              <a:sym typeface="Helvetica Neue"/>
            </a:endParaRPr>
          </a:p>
        </p:txBody>
      </p:sp>
      <p:pic>
        <p:nvPicPr>
          <p:cNvPr descr="ChatGPT - Wikipedia" id="707" name="Google Shape;707;g2224e1bfc46_0_165"/>
          <p:cNvPicPr preferRelativeResize="0"/>
          <p:nvPr/>
        </p:nvPicPr>
        <p:blipFill>
          <a:blip r:embed="rId3">
            <a:alphaModFix amt="33000"/>
          </a:blip>
          <a:stretch>
            <a:fillRect/>
          </a:stretch>
        </p:blipFill>
        <p:spPr>
          <a:xfrm>
            <a:off x="7117100" y="1611325"/>
            <a:ext cx="1579550" cy="157955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g21b6c6fbfce_1_6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Quick</a:t>
            </a:r>
            <a:r>
              <a:rPr b="1" lang="en" sz="3100">
                <a:latin typeface="Helvetica Neue"/>
                <a:ea typeface="Helvetica Neue"/>
                <a:cs typeface="Helvetica Neue"/>
                <a:sym typeface="Helvetica Neue"/>
              </a:rPr>
              <a:t> Recap</a:t>
            </a:r>
            <a:endParaRPr b="1" sz="3100">
              <a:latin typeface="Helvetica Neue"/>
              <a:ea typeface="Helvetica Neue"/>
              <a:cs typeface="Helvetica Neue"/>
              <a:sym typeface="Helvetica Neue"/>
            </a:endParaRPr>
          </a:p>
        </p:txBody>
      </p:sp>
      <p:sp>
        <p:nvSpPr>
          <p:cNvPr id="713" name="Google Shape;713;g21b6c6fbfce_1_61"/>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4" name="Google Shape;714;g21b6c6fbfce_1_61"/>
          <p:cNvPicPr preferRelativeResize="0"/>
          <p:nvPr/>
        </p:nvPicPr>
        <p:blipFill>
          <a:blip r:embed="rId3">
            <a:alphaModFix/>
          </a:blip>
          <a:stretch>
            <a:fillRect/>
          </a:stretch>
        </p:blipFill>
        <p:spPr>
          <a:xfrm>
            <a:off x="149113" y="1034575"/>
            <a:ext cx="8829774" cy="3315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20e3f2ec1e_0_1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How Large are “Large” LMs?</a:t>
            </a:r>
            <a:endParaRPr b="1" sz="3100">
              <a:latin typeface="Helvetica Neue"/>
              <a:ea typeface="Helvetica Neue"/>
              <a:cs typeface="Helvetica Neue"/>
              <a:sym typeface="Helvetica Neue"/>
            </a:endParaRPr>
          </a:p>
        </p:txBody>
      </p:sp>
      <p:sp>
        <p:nvSpPr>
          <p:cNvPr id="140" name="Google Shape;140;g220e3f2ec1e_0_10"/>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20e3f2ec1e_0_10"/>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Today, we mostly talk about two camps of models:</a:t>
            </a:r>
            <a:endParaRPr sz="20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Medium-sized models: BERT/RoBERTa models (100M or 300M), T5 models (220M, 770M, 3B)</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“Very” large LMs: models of 100+ billion parameters</a:t>
            </a:r>
            <a:endParaRPr sz="1800">
              <a:solidFill>
                <a:schemeClr val="lt1"/>
              </a:solidFill>
              <a:latin typeface="Helvetica Neue"/>
              <a:ea typeface="Helvetica Neue"/>
              <a:cs typeface="Helvetica Neue"/>
              <a:sym typeface="Helvetica Neue"/>
            </a:endParaRPr>
          </a:p>
          <a:p>
            <a:pPr indent="-342900" lvl="2" marL="13716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GPT-3 (175B), GPT-4 (100T)</a:t>
            </a:r>
            <a:endParaRPr sz="18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Larger model sizes → Larger compute, more expensive inference</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Different sizes of LMs have different ways to adapt and use them</a:t>
            </a:r>
            <a:endParaRPr sz="20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Fine-tuning, zero-shot / few-shot prompting, in-context learning...</a:t>
            </a:r>
            <a:endParaRPr sz="2000">
              <a:solidFill>
                <a:schemeClr val="lt1"/>
              </a:solidFill>
              <a:latin typeface="Helvetica Neue"/>
              <a:ea typeface="Helvetica Neue"/>
              <a:cs typeface="Helvetica Neue"/>
              <a:sym typeface="Helvetica Neue"/>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g21b6c6fbfce_1_6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Quick Recap</a:t>
            </a:r>
            <a:endParaRPr b="1" sz="3100">
              <a:latin typeface="Helvetica Neue"/>
              <a:ea typeface="Helvetica Neue"/>
              <a:cs typeface="Helvetica Neue"/>
              <a:sym typeface="Helvetica Neue"/>
            </a:endParaRPr>
          </a:p>
        </p:txBody>
      </p:sp>
      <p:sp>
        <p:nvSpPr>
          <p:cNvPr id="720" name="Google Shape;720;g21b6c6fbfce_1_6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1" name="Google Shape;721;g21b6c6fbfce_1_68"/>
          <p:cNvPicPr preferRelativeResize="0"/>
          <p:nvPr/>
        </p:nvPicPr>
        <p:blipFill>
          <a:blip r:embed="rId3">
            <a:alphaModFix/>
          </a:blip>
          <a:stretch>
            <a:fillRect/>
          </a:stretch>
        </p:blipFill>
        <p:spPr>
          <a:xfrm>
            <a:off x="152400" y="1050450"/>
            <a:ext cx="8839202" cy="2843711"/>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g21b6c6fbfce_1_7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Decoder-Only Architecture</a:t>
            </a:r>
            <a:endParaRPr b="1" sz="3100">
              <a:latin typeface="Helvetica Neue"/>
              <a:ea typeface="Helvetica Neue"/>
              <a:cs typeface="Helvetica Neue"/>
              <a:sym typeface="Helvetica Neue"/>
            </a:endParaRPr>
          </a:p>
        </p:txBody>
      </p:sp>
      <p:sp>
        <p:nvSpPr>
          <p:cNvPr id="727" name="Google Shape;727;g21b6c6fbfce_1_76"/>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8" name="Google Shape;728;g21b6c6fbfce_1_76"/>
          <p:cNvPicPr preferRelativeResize="0"/>
          <p:nvPr/>
        </p:nvPicPr>
        <p:blipFill>
          <a:blip r:embed="rId3">
            <a:alphaModFix/>
          </a:blip>
          <a:stretch>
            <a:fillRect/>
          </a:stretch>
        </p:blipFill>
        <p:spPr>
          <a:xfrm>
            <a:off x="1403825" y="1272700"/>
            <a:ext cx="6320338" cy="286977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g21b6c6fbfce_1_8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GPT-3 → GPT-2</a:t>
            </a:r>
            <a:endParaRPr b="1" sz="3100">
              <a:latin typeface="Helvetica Neue"/>
              <a:ea typeface="Helvetica Neue"/>
              <a:cs typeface="Helvetica Neue"/>
              <a:sym typeface="Helvetica Neue"/>
            </a:endParaRPr>
          </a:p>
        </p:txBody>
      </p:sp>
      <p:sp>
        <p:nvSpPr>
          <p:cNvPr id="734" name="Google Shape;734;g21b6c6fbfce_1_83"/>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5" name="Google Shape;735;g21b6c6fbfce_1_83"/>
          <p:cNvPicPr preferRelativeResize="0"/>
          <p:nvPr/>
        </p:nvPicPr>
        <p:blipFill>
          <a:blip r:embed="rId3">
            <a:alphaModFix/>
          </a:blip>
          <a:stretch>
            <a:fillRect/>
          </a:stretch>
        </p:blipFill>
        <p:spPr>
          <a:xfrm>
            <a:off x="286138" y="923450"/>
            <a:ext cx="8571726" cy="3525526"/>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g220e3f2ec1e_0_14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GPT-4 → GPT-3</a:t>
            </a:r>
            <a:endParaRPr b="1" sz="3100">
              <a:latin typeface="Helvetica Neue"/>
              <a:ea typeface="Helvetica Neue"/>
              <a:cs typeface="Helvetica Neue"/>
              <a:sym typeface="Helvetica Neue"/>
            </a:endParaRPr>
          </a:p>
        </p:txBody>
      </p:sp>
      <p:sp>
        <p:nvSpPr>
          <p:cNvPr id="741" name="Google Shape;741;g220e3f2ec1e_0_141"/>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2" name="Google Shape;742;g220e3f2ec1e_0_141"/>
          <p:cNvPicPr preferRelativeResize="0"/>
          <p:nvPr/>
        </p:nvPicPr>
        <p:blipFill>
          <a:blip r:embed="rId3">
            <a:alphaModFix/>
          </a:blip>
          <a:stretch>
            <a:fillRect/>
          </a:stretch>
        </p:blipFill>
        <p:spPr>
          <a:xfrm>
            <a:off x="286138" y="923450"/>
            <a:ext cx="8571726" cy="3525526"/>
          </a:xfrm>
          <a:prstGeom prst="rect">
            <a:avLst/>
          </a:prstGeom>
          <a:noFill/>
          <a:ln>
            <a:noFill/>
          </a:ln>
        </p:spPr>
      </p:pic>
      <p:cxnSp>
        <p:nvCxnSpPr>
          <p:cNvPr id="743" name="Google Shape;743;g220e3f2ec1e_0_141"/>
          <p:cNvCxnSpPr/>
          <p:nvPr/>
        </p:nvCxnSpPr>
        <p:spPr>
          <a:xfrm flipH="1">
            <a:off x="3436800" y="1476450"/>
            <a:ext cx="563700" cy="1095300"/>
          </a:xfrm>
          <a:prstGeom prst="straightConnector1">
            <a:avLst/>
          </a:prstGeom>
          <a:noFill/>
          <a:ln cap="flat" cmpd="sng" w="152400">
            <a:solidFill>
              <a:srgbClr val="FF0000"/>
            </a:solidFill>
            <a:prstDash val="solid"/>
            <a:round/>
            <a:headEnd len="med" w="med" type="none"/>
            <a:tailEnd len="med" w="med" type="none"/>
          </a:ln>
        </p:spPr>
      </p:cxnSp>
      <p:sp>
        <p:nvSpPr>
          <p:cNvPr id="744" name="Google Shape;744;g220e3f2ec1e_0_141"/>
          <p:cNvSpPr txBox="1"/>
          <p:nvPr/>
        </p:nvSpPr>
        <p:spPr>
          <a:xfrm>
            <a:off x="3817825" y="1762125"/>
            <a:ext cx="9288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0">
                <a:solidFill>
                  <a:srgbClr val="FFFFFF"/>
                </a:solidFill>
                <a:latin typeface="Roboto"/>
                <a:ea typeface="Roboto"/>
                <a:cs typeface="Roboto"/>
                <a:sym typeface="Roboto"/>
              </a:rPr>
              <a:t>4</a:t>
            </a:r>
            <a:endParaRPr sz="8000">
              <a:solidFill>
                <a:srgbClr val="FFFFFF"/>
              </a:solidFill>
              <a:latin typeface="Roboto"/>
              <a:ea typeface="Roboto"/>
              <a:cs typeface="Roboto"/>
              <a:sym typeface="Roboto"/>
            </a:endParaRPr>
          </a:p>
        </p:txBody>
      </p:sp>
      <p:cxnSp>
        <p:nvCxnSpPr>
          <p:cNvPr id="745" name="Google Shape;745;g220e3f2ec1e_0_141"/>
          <p:cNvCxnSpPr/>
          <p:nvPr/>
        </p:nvCxnSpPr>
        <p:spPr>
          <a:xfrm flipH="1">
            <a:off x="7342200" y="2127263"/>
            <a:ext cx="190500" cy="365100"/>
          </a:xfrm>
          <a:prstGeom prst="straightConnector1">
            <a:avLst/>
          </a:prstGeom>
          <a:noFill/>
          <a:ln cap="flat" cmpd="sng" w="38100">
            <a:solidFill>
              <a:srgbClr val="FF0000"/>
            </a:solidFill>
            <a:prstDash val="solid"/>
            <a:round/>
            <a:headEnd len="med" w="med" type="none"/>
            <a:tailEnd len="med" w="med" type="none"/>
          </a:ln>
        </p:spPr>
      </p:cxnSp>
      <p:sp>
        <p:nvSpPr>
          <p:cNvPr id="746" name="Google Shape;746;g220e3f2ec1e_0_141"/>
          <p:cNvSpPr txBox="1"/>
          <p:nvPr/>
        </p:nvSpPr>
        <p:spPr>
          <a:xfrm>
            <a:off x="7478600" y="2131575"/>
            <a:ext cx="92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latin typeface="Roboto"/>
                <a:ea typeface="Roboto"/>
                <a:cs typeface="Roboto"/>
                <a:sym typeface="Roboto"/>
              </a:rPr>
              <a:t>3</a:t>
            </a:r>
            <a:endParaRPr sz="3200">
              <a:latin typeface="Roboto"/>
              <a:ea typeface="Roboto"/>
              <a:cs typeface="Roboto"/>
              <a:sym typeface="Roboto"/>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g21b6c6fbfce_1_9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GPT-3 is Massive</a:t>
            </a:r>
            <a:endParaRPr b="1" sz="3100">
              <a:latin typeface="Helvetica Neue"/>
              <a:ea typeface="Helvetica Neue"/>
              <a:cs typeface="Helvetica Neue"/>
              <a:sym typeface="Helvetica Neue"/>
            </a:endParaRPr>
          </a:p>
        </p:txBody>
      </p:sp>
      <p:sp>
        <p:nvSpPr>
          <p:cNvPr id="752" name="Google Shape;752;g21b6c6fbfce_1_91"/>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g21b6c6fbfce_1_91"/>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23850" lvl="0" marL="457200" rtl="0" algn="l">
              <a:lnSpc>
                <a:spcPct val="115000"/>
              </a:lnSpc>
              <a:spcBef>
                <a:spcPts val="0"/>
              </a:spcBef>
              <a:spcAft>
                <a:spcPts val="0"/>
              </a:spcAft>
              <a:buClr>
                <a:schemeClr val="lt1"/>
              </a:buClr>
              <a:buSzPts val="1500"/>
              <a:buFont typeface="Helvetica Neue"/>
              <a:buChar char="❏"/>
            </a:pPr>
            <a:r>
              <a:rPr lang="en" sz="1800">
                <a:solidFill>
                  <a:schemeClr val="lt1"/>
                </a:solidFill>
                <a:latin typeface="Helvetica Neue"/>
                <a:ea typeface="Helvetica Neue"/>
                <a:cs typeface="Helvetica Neue"/>
                <a:sym typeface="Helvetica Neue"/>
              </a:rPr>
              <a:t>96 decoder blocks (2X GPT-2)</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Context size: 2048 (2X GPT-2)</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Embedding size: 12288 (~8X GPT-2)</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Parameters: 175b (~117X GPT-2)</a:t>
            </a:r>
            <a:endParaRPr sz="1800">
              <a:solidFill>
                <a:schemeClr val="lt1"/>
              </a:solidFill>
              <a:latin typeface="Helvetica Neue"/>
              <a:ea typeface="Helvetica Neue"/>
              <a:cs typeface="Helvetica Neue"/>
              <a:sym typeface="Helvetica Neue"/>
            </a:endParaRPr>
          </a:p>
        </p:txBody>
      </p:sp>
      <p:pic>
        <p:nvPicPr>
          <p:cNvPr id="754" name="Google Shape;754;g21b6c6fbfce_1_91"/>
          <p:cNvPicPr preferRelativeResize="0"/>
          <p:nvPr/>
        </p:nvPicPr>
        <p:blipFill>
          <a:blip r:embed="rId3">
            <a:alphaModFix/>
          </a:blip>
          <a:stretch>
            <a:fillRect/>
          </a:stretch>
        </p:blipFill>
        <p:spPr>
          <a:xfrm>
            <a:off x="303225" y="2571738"/>
            <a:ext cx="6838950" cy="1971675"/>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g21b6c6fbfce_1_11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GPT-3 Evaluation</a:t>
            </a:r>
            <a:endParaRPr b="1" sz="3100">
              <a:latin typeface="Helvetica Neue"/>
              <a:ea typeface="Helvetica Neue"/>
              <a:cs typeface="Helvetica Neue"/>
              <a:sym typeface="Helvetica Neue"/>
            </a:endParaRPr>
          </a:p>
        </p:txBody>
      </p:sp>
      <p:sp>
        <p:nvSpPr>
          <p:cNvPr id="760" name="Google Shape;760;g21b6c6fbfce_1_115"/>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g21b6c6fbfce_1_115"/>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342900" lvl="0" marL="4572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All 8 GPT-3 models → Evaluated on datasets across 9 categories:</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Traditional LM-based</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Closed book QA</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Translation</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Winograd-schema</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Commonsense Reasoning and QA</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SuperGLUE</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Natural Language Inference</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Additional tasks to probe “in-context learning”</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g21b6c6fbfce_1_9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Results: Language Modelling</a:t>
            </a:r>
            <a:endParaRPr b="1" sz="3100">
              <a:latin typeface="Helvetica Neue"/>
              <a:ea typeface="Helvetica Neue"/>
              <a:cs typeface="Helvetica Neue"/>
              <a:sym typeface="Helvetica Neue"/>
            </a:endParaRPr>
          </a:p>
        </p:txBody>
      </p:sp>
      <p:sp>
        <p:nvSpPr>
          <p:cNvPr id="767" name="Google Shape;767;g21b6c6fbfce_1_98"/>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g21b6c6fbfce_1_98"/>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None/>
            </a:pPr>
            <a:r>
              <a:rPr b="1" lang="en" sz="1800" u="sng">
                <a:solidFill>
                  <a:schemeClr val="lt1"/>
                </a:solidFill>
                <a:latin typeface="Helvetica Neue"/>
                <a:ea typeface="Helvetica Neue"/>
                <a:cs typeface="Helvetica Neue"/>
                <a:sym typeface="Helvetica Neue"/>
              </a:rPr>
              <a:t>Language Modelling </a:t>
            </a:r>
            <a:r>
              <a:rPr lang="en" sz="1800">
                <a:solidFill>
                  <a:schemeClr val="lt1"/>
                </a:solidFill>
                <a:latin typeface="Helvetica Neue"/>
                <a:ea typeface="Helvetica Neue"/>
                <a:cs typeface="Helvetica Neue"/>
                <a:sym typeface="Helvetica Neue"/>
              </a:rPr>
              <a:t>(Metric: Perplexity)</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Zero-shot perplexity on Penn Tree Bank (Marcus et al. 1993)</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PTB	 → only compatible with zero-shot setting</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PTB → 2499 stories from WSJ</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Predates the modern internet → not in training corpora</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New SOTA on PTB by 15 points with a perplexity of 20.5</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g21b6c6fbfce_1_12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Results: Cloze and Completion</a:t>
            </a:r>
            <a:endParaRPr b="1" sz="3100">
              <a:latin typeface="Helvetica Neue"/>
              <a:ea typeface="Helvetica Neue"/>
              <a:cs typeface="Helvetica Neue"/>
              <a:sym typeface="Helvetica Neue"/>
            </a:endParaRPr>
          </a:p>
        </p:txBody>
      </p:sp>
      <p:sp>
        <p:nvSpPr>
          <p:cNvPr id="774" name="Google Shape;774;g21b6c6fbfce_1_124"/>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g21b6c6fbfce_1_124"/>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None/>
            </a:pPr>
            <a:r>
              <a:rPr b="1" lang="en" sz="1800" u="sng">
                <a:solidFill>
                  <a:schemeClr val="lt1"/>
                </a:solidFill>
                <a:latin typeface="Helvetica Neue"/>
                <a:ea typeface="Helvetica Neue"/>
                <a:cs typeface="Helvetica Neue"/>
                <a:sym typeface="Helvetica Neue"/>
              </a:rPr>
              <a:t>LAMBADA</a:t>
            </a:r>
            <a:r>
              <a:rPr b="1" i="1" lang="en" sz="1800">
                <a:solidFill>
                  <a:schemeClr val="lt1"/>
                </a:solidFill>
                <a:latin typeface="Helvetica Neue"/>
                <a:ea typeface="Helvetica Neue"/>
                <a:cs typeface="Helvetica Neue"/>
                <a:sym typeface="Helvetica Neue"/>
              </a:rPr>
              <a:t> </a:t>
            </a:r>
            <a:r>
              <a:rPr lang="en" sz="1800">
                <a:solidFill>
                  <a:schemeClr val="lt1"/>
                </a:solidFill>
                <a:latin typeface="Helvetica Neue"/>
                <a:ea typeface="Helvetica Neue"/>
                <a:cs typeface="Helvetica Neue"/>
                <a:sym typeface="Helvetica Neue"/>
              </a:rPr>
              <a:t>(Metric: Accuracy) (Paperno et al. 2016)</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b="1" lang="en" sz="1800">
                <a:solidFill>
                  <a:schemeClr val="lt1"/>
                </a:solidFill>
                <a:latin typeface="Helvetica Neue"/>
                <a:ea typeface="Helvetica Neue"/>
                <a:cs typeface="Helvetica Neue"/>
                <a:sym typeface="Helvetica Neue"/>
              </a:rPr>
              <a:t>LA</a:t>
            </a:r>
            <a:r>
              <a:rPr lang="en" sz="1800">
                <a:solidFill>
                  <a:schemeClr val="lt1"/>
                </a:solidFill>
                <a:latin typeface="Helvetica Neue"/>
                <a:ea typeface="Helvetica Neue"/>
                <a:cs typeface="Helvetica Neue"/>
                <a:sym typeface="Helvetica Neue"/>
              </a:rPr>
              <a:t>nguage </a:t>
            </a:r>
            <a:r>
              <a:rPr b="1" lang="en" sz="1800">
                <a:solidFill>
                  <a:schemeClr val="lt1"/>
                </a:solidFill>
                <a:latin typeface="Helvetica Neue"/>
                <a:ea typeface="Helvetica Neue"/>
                <a:cs typeface="Helvetica Neue"/>
                <a:sym typeface="Helvetica Neue"/>
              </a:rPr>
              <a:t>M</a:t>
            </a:r>
            <a:r>
              <a:rPr lang="en" sz="1800">
                <a:solidFill>
                  <a:schemeClr val="lt1"/>
                </a:solidFill>
                <a:latin typeface="Helvetica Neue"/>
                <a:ea typeface="Helvetica Neue"/>
                <a:cs typeface="Helvetica Neue"/>
                <a:sym typeface="Helvetica Neue"/>
              </a:rPr>
              <a:t>odeling </a:t>
            </a:r>
            <a:r>
              <a:rPr b="1" lang="en" sz="1800">
                <a:solidFill>
                  <a:schemeClr val="lt1"/>
                </a:solidFill>
                <a:latin typeface="Helvetica Neue"/>
                <a:ea typeface="Helvetica Neue"/>
                <a:cs typeface="Helvetica Neue"/>
                <a:sym typeface="Helvetica Neue"/>
              </a:rPr>
              <a:t>B</a:t>
            </a:r>
            <a:r>
              <a:rPr lang="en" sz="1800">
                <a:solidFill>
                  <a:schemeClr val="lt1"/>
                </a:solidFill>
                <a:latin typeface="Helvetica Neue"/>
                <a:ea typeface="Helvetica Neue"/>
                <a:cs typeface="Helvetica Neue"/>
                <a:sym typeface="Helvetica Neue"/>
              </a:rPr>
              <a:t>roadened to </a:t>
            </a:r>
            <a:r>
              <a:rPr b="1" lang="en" sz="1800">
                <a:solidFill>
                  <a:schemeClr val="lt1"/>
                </a:solidFill>
                <a:latin typeface="Helvetica Neue"/>
                <a:ea typeface="Helvetica Neue"/>
                <a:cs typeface="Helvetica Neue"/>
                <a:sym typeface="Helvetica Neue"/>
              </a:rPr>
              <a:t>A</a:t>
            </a:r>
            <a:r>
              <a:rPr lang="en" sz="1800">
                <a:solidFill>
                  <a:schemeClr val="lt1"/>
                </a:solidFill>
                <a:latin typeface="Helvetica Neue"/>
                <a:ea typeface="Helvetica Neue"/>
                <a:cs typeface="Helvetica Neue"/>
                <a:sym typeface="Helvetica Neue"/>
              </a:rPr>
              <a:t>ccount for </a:t>
            </a:r>
            <a:r>
              <a:rPr b="1" lang="en" sz="1800">
                <a:solidFill>
                  <a:schemeClr val="lt1"/>
                </a:solidFill>
                <a:latin typeface="Helvetica Neue"/>
                <a:ea typeface="Helvetica Neue"/>
                <a:cs typeface="Helvetica Neue"/>
                <a:sym typeface="Helvetica Neue"/>
              </a:rPr>
              <a:t>D</a:t>
            </a:r>
            <a:r>
              <a:rPr lang="en" sz="1800">
                <a:solidFill>
                  <a:schemeClr val="lt1"/>
                </a:solidFill>
                <a:latin typeface="Helvetica Neue"/>
                <a:ea typeface="Helvetica Neue"/>
                <a:cs typeface="Helvetica Neue"/>
                <a:sym typeface="Helvetica Neue"/>
              </a:rPr>
              <a:t>iscourse </a:t>
            </a:r>
            <a:r>
              <a:rPr b="1" lang="en" sz="1800">
                <a:solidFill>
                  <a:schemeClr val="lt1"/>
                </a:solidFill>
                <a:latin typeface="Helvetica Neue"/>
                <a:ea typeface="Helvetica Neue"/>
                <a:cs typeface="Helvetica Neue"/>
                <a:sym typeface="Helvetica Neue"/>
              </a:rPr>
              <a:t>A</a:t>
            </a:r>
            <a:r>
              <a:rPr lang="en" sz="1800">
                <a:solidFill>
                  <a:schemeClr val="lt1"/>
                </a:solidFill>
                <a:latin typeface="Helvetica Neue"/>
                <a:ea typeface="Helvetica Neue"/>
                <a:cs typeface="Helvetica Neue"/>
                <a:sym typeface="Helvetica Neue"/>
              </a:rPr>
              <a:t>spects</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Predict last word after context → long range dependencies</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Task framed as a cloze-test e.g.</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Alice was friends with Bob. Alice went to visit her friend ____. → Bob</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George bought some baseball equipment, a ball, a glove, and a ___. →</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g21b6c6fbfce_1_13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Results: Cloze and Completion</a:t>
            </a:r>
            <a:endParaRPr b="1" sz="3100">
              <a:latin typeface="Helvetica Neue"/>
              <a:ea typeface="Helvetica Neue"/>
              <a:cs typeface="Helvetica Neue"/>
              <a:sym typeface="Helvetica Neue"/>
            </a:endParaRPr>
          </a:p>
        </p:txBody>
      </p:sp>
      <p:sp>
        <p:nvSpPr>
          <p:cNvPr id="781" name="Google Shape;781;g21b6c6fbfce_1_130"/>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2" name="Google Shape;782;g21b6c6fbfce_1_130"/>
          <p:cNvPicPr preferRelativeResize="0"/>
          <p:nvPr/>
        </p:nvPicPr>
        <p:blipFill>
          <a:blip r:embed="rId3">
            <a:alphaModFix/>
          </a:blip>
          <a:stretch>
            <a:fillRect/>
          </a:stretch>
        </p:blipFill>
        <p:spPr>
          <a:xfrm>
            <a:off x="366700" y="867900"/>
            <a:ext cx="8034850" cy="360887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g21b6c6fbfce_1_13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Results: Cloze and Completion</a:t>
            </a:r>
            <a:endParaRPr b="1" sz="3100">
              <a:latin typeface="Helvetica Neue"/>
              <a:ea typeface="Helvetica Neue"/>
              <a:cs typeface="Helvetica Neue"/>
              <a:sym typeface="Helvetica Neue"/>
            </a:endParaRPr>
          </a:p>
        </p:txBody>
      </p:sp>
      <p:sp>
        <p:nvSpPr>
          <p:cNvPr id="788" name="Google Shape;788;g21b6c6fbfce_1_137"/>
          <p:cNvSpPr/>
          <p:nvPr/>
        </p:nvSpPr>
        <p:spPr>
          <a:xfrm>
            <a:off x="1349825" y="3802750"/>
            <a:ext cx="1741800" cy="37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g21b6c6fbfce_1_137"/>
          <p:cNvSpPr txBox="1"/>
          <p:nvPr>
            <p:ph idx="1" type="body"/>
          </p:nvPr>
        </p:nvSpPr>
        <p:spPr>
          <a:xfrm>
            <a:off x="205450" y="807425"/>
            <a:ext cx="8358000" cy="38022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None/>
            </a:pPr>
            <a:r>
              <a:rPr b="1" lang="en" sz="1800" u="sng">
                <a:solidFill>
                  <a:schemeClr val="lt1"/>
                </a:solidFill>
                <a:latin typeface="Helvetica Neue"/>
                <a:ea typeface="Helvetica Neue"/>
                <a:cs typeface="Helvetica Neue"/>
                <a:sym typeface="Helvetica Neue"/>
              </a:rPr>
              <a:t>HellaSwag</a:t>
            </a:r>
            <a:r>
              <a:rPr b="1" lang="en" sz="1800">
                <a:solidFill>
                  <a:schemeClr val="lt1"/>
                </a:solidFill>
                <a:latin typeface="Helvetica Neue"/>
                <a:ea typeface="Helvetica Neue"/>
                <a:cs typeface="Helvetica Neue"/>
                <a:sym typeface="Helvetica Neue"/>
              </a:rPr>
              <a:t> </a:t>
            </a:r>
            <a:r>
              <a:rPr lang="en" sz="1800">
                <a:solidFill>
                  <a:schemeClr val="lt1"/>
                </a:solidFill>
                <a:latin typeface="Helvetica Neue"/>
                <a:ea typeface="Helvetica Neue"/>
                <a:cs typeface="Helvetica Neue"/>
                <a:sym typeface="Helvetica Neue"/>
              </a:rPr>
              <a:t>(Metric: Accuracy) (Zellers et al. 2019)</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Pick best ending to story / set of instructions</a:t>
            </a:r>
            <a:endParaRPr sz="18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t/>
            </a:r>
            <a:endParaRPr sz="18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t/>
            </a:r>
            <a:endParaRPr sz="18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t/>
            </a:r>
            <a:endParaRPr sz="18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None/>
            </a:pPr>
            <a:r>
              <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GPT-3: 78.9% (zero-shot) | 78.1% (one-shot) | 79.3% (few-shot)</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Worse than SOTA → ALUM model (85.6%) (Liu et al. 2020)</a:t>
            </a:r>
            <a:endParaRPr sz="1800">
              <a:solidFill>
                <a:schemeClr val="lt1"/>
              </a:solidFill>
              <a:latin typeface="Helvetica Neue"/>
              <a:ea typeface="Helvetica Neue"/>
              <a:cs typeface="Helvetica Neue"/>
              <a:sym typeface="Helvetica Neue"/>
            </a:endParaRPr>
          </a:p>
        </p:txBody>
      </p:sp>
      <p:pic>
        <p:nvPicPr>
          <p:cNvPr id="790" name="Google Shape;790;g21b6c6fbfce_1_137"/>
          <p:cNvPicPr preferRelativeResize="0"/>
          <p:nvPr/>
        </p:nvPicPr>
        <p:blipFill>
          <a:blip r:embed="rId3">
            <a:alphaModFix/>
          </a:blip>
          <a:stretch>
            <a:fillRect/>
          </a:stretch>
        </p:blipFill>
        <p:spPr>
          <a:xfrm>
            <a:off x="205438" y="1850463"/>
            <a:ext cx="8850324" cy="1442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U4CAREU">
  <a:themeElements>
    <a:clrScheme name="Custom 1">
      <a:dk1>
        <a:srgbClr val="DCDEE0"/>
      </a:dk1>
      <a:lt1>
        <a:srgbClr val="525860"/>
      </a:lt1>
      <a:dk2>
        <a:srgbClr val="18222D"/>
      </a:dk2>
      <a:lt2>
        <a:srgbClr val="53585F"/>
      </a:lt2>
      <a:accent1>
        <a:srgbClr val="F58813"/>
      </a:accent1>
      <a:accent2>
        <a:srgbClr val="FCB040"/>
      </a:accent2>
      <a:accent3>
        <a:srgbClr val="353436"/>
      </a:accent3>
      <a:accent4>
        <a:srgbClr val="363636"/>
      </a:accent4>
      <a:accent5>
        <a:srgbClr val="FB5A28"/>
      </a:accent5>
      <a:accent6>
        <a:srgbClr val="E2522A"/>
      </a:accent6>
      <a:hlink>
        <a:srgbClr val="0D426E"/>
      </a:hlink>
      <a:folHlink>
        <a:srgbClr val="0630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