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50" r:id="rId3"/>
  </p:sldMasterIdLst>
  <p:notesMasterIdLst>
    <p:notesMasterId r:id="rId154"/>
  </p:notesMasterIdLst>
  <p:sldIdLst>
    <p:sldId id="2537" r:id="rId4"/>
    <p:sldId id="256" r:id="rId5"/>
    <p:sldId id="269" r:id="rId6"/>
    <p:sldId id="258" r:id="rId7"/>
    <p:sldId id="402" r:id="rId8"/>
    <p:sldId id="279" r:id="rId9"/>
    <p:sldId id="280" r:id="rId10"/>
    <p:sldId id="379" r:id="rId11"/>
    <p:sldId id="381" r:id="rId12"/>
    <p:sldId id="471" r:id="rId13"/>
    <p:sldId id="388" r:id="rId14"/>
    <p:sldId id="390" r:id="rId15"/>
    <p:sldId id="391" r:id="rId16"/>
    <p:sldId id="393" r:id="rId17"/>
    <p:sldId id="369" r:id="rId18"/>
    <p:sldId id="284" r:id="rId19"/>
    <p:sldId id="285" r:id="rId20"/>
    <p:sldId id="286" r:id="rId21"/>
    <p:sldId id="352" r:id="rId22"/>
    <p:sldId id="353" r:id="rId23"/>
    <p:sldId id="355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8" r:id="rId32"/>
    <p:sldId id="394" r:id="rId33"/>
    <p:sldId id="270" r:id="rId34"/>
    <p:sldId id="271" r:id="rId35"/>
    <p:sldId id="273" r:id="rId36"/>
    <p:sldId id="395" r:id="rId37"/>
    <p:sldId id="275" r:id="rId38"/>
    <p:sldId id="276" r:id="rId39"/>
    <p:sldId id="277" r:id="rId40"/>
    <p:sldId id="396" r:id="rId41"/>
    <p:sldId id="397" r:id="rId42"/>
    <p:sldId id="281" r:id="rId43"/>
    <p:sldId id="282" r:id="rId44"/>
    <p:sldId id="283" r:id="rId45"/>
    <p:sldId id="399" r:id="rId46"/>
    <p:sldId id="400" r:id="rId47"/>
    <p:sldId id="401" r:id="rId48"/>
    <p:sldId id="289" r:id="rId49"/>
    <p:sldId id="288" r:id="rId50"/>
    <p:sldId id="290" r:id="rId51"/>
    <p:sldId id="611" r:id="rId52"/>
    <p:sldId id="257" r:id="rId53"/>
    <p:sldId id="613" r:id="rId54"/>
    <p:sldId id="614" r:id="rId55"/>
    <p:sldId id="304" r:id="rId56"/>
    <p:sldId id="305" r:id="rId57"/>
    <p:sldId id="411" r:id="rId58"/>
    <p:sldId id="306" r:id="rId59"/>
    <p:sldId id="412" r:id="rId60"/>
    <p:sldId id="324" r:id="rId61"/>
    <p:sldId id="327" r:id="rId62"/>
    <p:sldId id="328" r:id="rId63"/>
    <p:sldId id="329" r:id="rId64"/>
    <p:sldId id="295" r:id="rId65"/>
    <p:sldId id="320" r:id="rId66"/>
    <p:sldId id="330" r:id="rId67"/>
    <p:sldId id="413" r:id="rId68"/>
    <p:sldId id="414" r:id="rId69"/>
    <p:sldId id="307" r:id="rId70"/>
    <p:sldId id="297" r:id="rId71"/>
    <p:sldId id="267" r:id="rId72"/>
    <p:sldId id="415" r:id="rId73"/>
    <p:sldId id="416" r:id="rId74"/>
    <p:sldId id="417" r:id="rId75"/>
    <p:sldId id="331" r:id="rId76"/>
    <p:sldId id="418" r:id="rId77"/>
    <p:sldId id="316" r:id="rId78"/>
    <p:sldId id="419" r:id="rId79"/>
    <p:sldId id="420" r:id="rId80"/>
    <p:sldId id="317" r:id="rId81"/>
    <p:sldId id="421" r:id="rId82"/>
    <p:sldId id="272" r:id="rId83"/>
    <p:sldId id="318" r:id="rId84"/>
    <p:sldId id="422" r:id="rId85"/>
    <p:sldId id="423" r:id="rId86"/>
    <p:sldId id="424" r:id="rId87"/>
    <p:sldId id="425" r:id="rId88"/>
    <p:sldId id="426" r:id="rId89"/>
    <p:sldId id="427" r:id="rId90"/>
    <p:sldId id="428" r:id="rId91"/>
    <p:sldId id="332" r:id="rId92"/>
    <p:sldId id="403" r:id="rId93"/>
    <p:sldId id="495" r:id="rId94"/>
    <p:sldId id="308" r:id="rId95"/>
    <p:sldId id="573" r:id="rId96"/>
    <p:sldId id="312" r:id="rId97"/>
    <p:sldId id="313" r:id="rId98"/>
    <p:sldId id="588" r:id="rId99"/>
    <p:sldId id="590" r:id="rId100"/>
    <p:sldId id="572" r:id="rId101"/>
    <p:sldId id="311" r:id="rId102"/>
    <p:sldId id="309" r:id="rId103"/>
    <p:sldId id="310" r:id="rId104"/>
    <p:sldId id="315" r:id="rId105"/>
    <p:sldId id="408" r:id="rId106"/>
    <p:sldId id="409" r:id="rId107"/>
    <p:sldId id="410" r:id="rId108"/>
    <p:sldId id="404" r:id="rId109"/>
    <p:sldId id="405" r:id="rId110"/>
    <p:sldId id="406" r:id="rId111"/>
    <p:sldId id="407" r:id="rId112"/>
    <p:sldId id="589" r:id="rId113"/>
    <p:sldId id="602" r:id="rId114"/>
    <p:sldId id="577" r:id="rId115"/>
    <p:sldId id="604" r:id="rId116"/>
    <p:sldId id="576" r:id="rId117"/>
    <p:sldId id="575" r:id="rId118"/>
    <p:sldId id="603" r:id="rId119"/>
    <p:sldId id="607" r:id="rId120"/>
    <p:sldId id="608" r:id="rId121"/>
    <p:sldId id="601" r:id="rId122"/>
    <p:sldId id="496" r:id="rId123"/>
    <p:sldId id="497" r:id="rId124"/>
    <p:sldId id="578" r:id="rId125"/>
    <p:sldId id="498" r:id="rId126"/>
    <p:sldId id="587" r:id="rId127"/>
    <p:sldId id="524" r:id="rId128"/>
    <p:sldId id="525" r:id="rId129"/>
    <p:sldId id="526" r:id="rId130"/>
    <p:sldId id="499" r:id="rId131"/>
    <p:sldId id="592" r:id="rId132"/>
    <p:sldId id="527" r:id="rId133"/>
    <p:sldId id="615" r:id="rId134"/>
    <p:sldId id="314" r:id="rId135"/>
    <p:sldId id="609" r:id="rId136"/>
    <p:sldId id="605" r:id="rId137"/>
    <p:sldId id="550" r:id="rId138"/>
    <p:sldId id="517" r:id="rId139"/>
    <p:sldId id="579" r:id="rId140"/>
    <p:sldId id="580" r:id="rId141"/>
    <p:sldId id="581" r:id="rId142"/>
    <p:sldId id="582" r:id="rId143"/>
    <p:sldId id="594" r:id="rId144"/>
    <p:sldId id="583" r:id="rId145"/>
    <p:sldId id="518" r:id="rId146"/>
    <p:sldId id="584" r:id="rId147"/>
    <p:sldId id="520" r:id="rId148"/>
    <p:sldId id="523" r:id="rId149"/>
    <p:sldId id="586" r:id="rId150"/>
    <p:sldId id="492" r:id="rId151"/>
    <p:sldId id="616" r:id="rId152"/>
    <p:sldId id="2538" r:id="rId1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hlink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83EB"/>
    <a:srgbClr val="0000FF"/>
    <a:srgbClr val="99663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74" autoAdjust="0"/>
    <p:restoredTop sz="94654"/>
  </p:normalViewPr>
  <p:slideViewPr>
    <p:cSldViewPr>
      <p:cViewPr varScale="1">
        <p:scale>
          <a:sx n="104" d="100"/>
          <a:sy n="104" d="100"/>
        </p:scale>
        <p:origin x="2778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452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presProps" Target="presProps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viewProps" Target="viewProps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D5E58-82C0-4F2A-9A2C-F8BAC6C259C6}" type="datetimeFigureOut">
              <a:rPr lang="en-US" smtClean="0"/>
              <a:pPr/>
              <a:t>16-Apr-24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A10DA-866C-4A61-9AE7-2C81D2652A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26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df2e3830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df2e38304_1_0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4df2e38304_1_0:notes"/>
          <p:cNvSpPr txBox="1">
            <a:spLocks noGrp="1"/>
          </p:cNvSpPr>
          <p:nvPr>
            <p:ph type="sldNum" idx="12"/>
          </p:nvPr>
        </p:nvSpPr>
        <p:spPr>
          <a:xfrm>
            <a:off x="3884612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2b51b6346_0_7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2b51b6346_0_7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2b51b6346_0_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2b51b6346_0_7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2b51b6346_0_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2b51b6346_0_7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2b51b6346_0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2b51b6346_0_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32b57414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32b57414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2b51b6346_0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2b51b6346_0_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b05357d69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b05357d69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b20b23e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b20b23e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9125f2cb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9125f2cb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2b51b6346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2b51b6346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2b51b6346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2b51b6346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2b51b6346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2b51b6346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2b51b6346_0_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2b51b6346_0_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2b51b6346_0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2b51b6346_0_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2b51b6346_0_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2b51b6346_0_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2b51b6346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2b51b6346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RMSProp mentioned in Hinton’s lecture notes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c2aa2ec4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c2aa2ec4a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2febf96a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2febf96a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c2aa2ec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c2aa2ec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32b574140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32b574140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6c6004db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6c6004db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2b51b6346_0_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2b51b6346_0_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10DA-866C-4A61-9AE7-2C81D2652A14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760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A101C5E-A796-304E-B524-16EC5A51D5FC}" type="slidenum">
              <a:rPr lang="en-US" sz="1200"/>
              <a:pPr eaLnBrk="1" hangingPunct="1"/>
              <a:t>63</a:t>
            </a:fld>
            <a:endParaRPr 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201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952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543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622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5c09c671b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75c09c671b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5c09c671b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75c09c671b_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e8b792fa8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4e8b792fa8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e8b792fa8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e8b792fa8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2b51b6346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2b51b6346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e8b792fa8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e8b792fa8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e8b792fa8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e8b792fa8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e8b792fa8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e8b792fa8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422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904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369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42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131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453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2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2b51b6346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2b51b6346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687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469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829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1107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5652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863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322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686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85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88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32b57414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32b57414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929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4088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0673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193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l-GR" altLang="el-GR" dirty="0" smtClean="0"/>
                  <a:t>two</a:t>
                </a:r>
                <a:r>
                  <a:rPr lang="el-GR" altLang="el-GR" dirty="0"/>
                  <a:t> </a:t>
                </a:r>
                <a:r>
                  <a:rPr lang="el-GR" altLang="el-GR" dirty="0" err="1"/>
                  <a:t>RNNs</a:t>
                </a:r>
                <a:r>
                  <a:rPr lang="el-GR" altLang="el-GR" dirty="0"/>
                  <a:t> </a:t>
                </a:r>
                <a:r>
                  <a:rPr lang="el-GR" altLang="el-GR" dirty="0" err="1"/>
                  <a:t>stacked</a:t>
                </a:r>
                <a:r>
                  <a:rPr lang="el-GR" altLang="el-GR" dirty="0"/>
                  <a:t> on </a:t>
                </a:r>
                <a:r>
                  <a:rPr lang="el-GR" altLang="el-GR" dirty="0" err="1"/>
                  <a:t>top</a:t>
                </a:r>
                <a:r>
                  <a:rPr lang="el-GR" altLang="el-GR" dirty="0"/>
                  <a:t> of </a:t>
                </a:r>
                <a:r>
                  <a:rPr lang="el-GR" altLang="el-GR" dirty="0" err="1"/>
                  <a:t>each</a:t>
                </a:r>
                <a:r>
                  <a:rPr lang="el-GR" altLang="el-GR" dirty="0"/>
                  <a:t> </a:t>
                </a:r>
                <a:r>
                  <a:rPr lang="el-GR" altLang="el-GR" dirty="0" err="1"/>
                  <a:t>other</a:t>
                </a:r>
                <a:endParaRPr lang="en-US" altLang="el-GR" dirty="0"/>
              </a:p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l-GR" altLang="el-GR" dirty="0" err="1"/>
                  <a:t>output</a:t>
                </a:r>
                <a:r>
                  <a:rPr lang="el-GR" altLang="el-GR" dirty="0"/>
                  <a:t> </a:t>
                </a:r>
                <a:r>
                  <a:rPr lang="el-GR" altLang="el-GR" dirty="0" err="1"/>
                  <a:t>is</a:t>
                </a:r>
                <a:r>
                  <a:rPr lang="el-GR" altLang="el-GR" dirty="0"/>
                  <a:t> </a:t>
                </a:r>
                <a:r>
                  <a:rPr lang="el-GR" altLang="el-GR" dirty="0" err="1"/>
                  <a:t>computed</a:t>
                </a:r>
                <a:r>
                  <a:rPr lang="el-GR" altLang="el-GR" dirty="0"/>
                  <a:t> </a:t>
                </a:r>
                <a:r>
                  <a:rPr lang="el-GR" altLang="el-GR" dirty="0" err="1"/>
                  <a:t>based</a:t>
                </a:r>
                <a:r>
                  <a:rPr lang="el-GR" altLang="el-GR" dirty="0"/>
                  <a:t> on the </a:t>
                </a:r>
                <a:r>
                  <a:rPr lang="el-GR" altLang="el-GR" dirty="0" err="1" smtClean="0"/>
                  <a:t>hidden</a:t>
                </a:r>
                <a:r>
                  <a:rPr lang="el-GR" altLang="el-GR" dirty="0" smtClean="0"/>
                  <a:t> </a:t>
                </a:r>
                <a:r>
                  <a:rPr lang="el-GR" altLang="el-GR" dirty="0" err="1"/>
                  <a:t>state</a:t>
                </a:r>
                <a:r>
                  <a:rPr lang="el-GR" altLang="el-GR" dirty="0"/>
                  <a:t> of </a:t>
                </a:r>
                <a:r>
                  <a:rPr lang="el-GR" altLang="el-GR" dirty="0" err="1"/>
                  <a:t>both</a:t>
                </a:r>
                <a:r>
                  <a:rPr lang="el-GR" altLang="el-GR" dirty="0"/>
                  <a:t> </a:t>
                </a:r>
                <a:r>
                  <a:rPr lang="el-GR" altLang="el-GR" dirty="0" err="1" smtClean="0"/>
                  <a:t>RNNs</a:t>
                </a:r>
                <a:r>
                  <a:rPr lang="en-US" altLang="el-GR" dirty="0" smtClean="0"/>
                  <a:t> </a:t>
                </a:r>
                <a:r>
                  <a:rPr lang="mr-IN" i="0">
                    <a:latin typeface="Cambria Math" panose="02040503050406030204" pitchFamily="18" charset="0"/>
                  </a:rPr>
                  <a:t>[</a:t>
                </a:r>
                <a:r>
                  <a:rPr lang="en-US" i="0">
                    <a:latin typeface="Cambria Math" charset="0"/>
                  </a:rPr>
                  <a:t>ℎ</a:t>
                </a:r>
                <a:r>
                  <a:rPr lang="en-US" i="0">
                    <a:latin typeface="Cambria Math" panose="02040503050406030204" pitchFamily="18" charset="0"/>
                  </a:rPr>
                  <a:t> ⃑_</a:t>
                </a:r>
                <a:r>
                  <a:rPr lang="en-US" i="0">
                    <a:latin typeface="Cambria Math" charset="0"/>
                  </a:rPr>
                  <a:t>𝑡</a:t>
                </a:r>
                <a:r>
                  <a:rPr lang="en-US" i="0">
                    <a:latin typeface="Cambria Math" panose="02040503050406030204" pitchFamily="18" charset="0"/>
                  </a:rPr>
                  <a:t> 〖</a:t>
                </a:r>
                <a:r>
                  <a:rPr lang="en-US" i="0">
                    <a:latin typeface="Cambria Math" charset="0"/>
                  </a:rPr>
                  <a:t>;ℎ</a:t>
                </a:r>
                <a:r>
                  <a:rPr lang="en-US" i="0">
                    <a:latin typeface="Cambria Math" panose="02040503050406030204" pitchFamily="18" charset="0"/>
                  </a:rPr>
                  <a:t> ⃖〗_</a:t>
                </a:r>
                <a:r>
                  <a:rPr lang="en-US" i="0">
                    <a:latin typeface="Cambria Math" charset="0"/>
                  </a:rPr>
                  <a:t>𝑡</a:t>
                </a:r>
                <a:r>
                  <a:rPr lang="en-US" i="0">
                    <a:latin typeface="Cambria Math" panose="02040503050406030204" pitchFamily="18" charset="0"/>
                  </a:rPr>
                  <a:t> ]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9548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0305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92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c5535f5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c5535f5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2b51b6346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2b51b6346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2b51b6346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2b51b6346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84299" y="6597352"/>
            <a:ext cx="3264363" cy="1440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T. Theocharides, 2011.   </a:t>
            </a:r>
            <a:fld id="{DBC3780C-3FFF-490E-B2E7-EBE978EE71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19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701784"/>
          </a:xfrm>
        </p:spPr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76999"/>
            <a:ext cx="2844800" cy="274320"/>
          </a:xfrm>
          <a:prstGeom prst="rect">
            <a:avLst/>
          </a:prstGeom>
        </p:spPr>
        <p:txBody>
          <a:bodyPr/>
          <a:lstStyle/>
          <a:p>
            <a:fld id="{2342CEA3-3058-4D43-AE35-B3DA76CB4003}" type="datetimeFigureOut">
              <a:rPr lang="el-GR" smtClean="0"/>
              <a:pPr/>
              <a:t>16/4/2024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798" y="6476999"/>
            <a:ext cx="7343625" cy="274320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71501" y="857233"/>
            <a:ext cx="10953751" cy="500081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>
              <a:buNone/>
              <a:defRPr/>
            </a:lvl2pPr>
            <a:lvl5pPr>
              <a:buNone/>
              <a:defRPr/>
            </a:lvl5pPr>
          </a:lstStyle>
          <a:p>
            <a:pPr lvl="0"/>
            <a:r>
              <a:rPr lang="en-GB" dirty="0"/>
              <a:t>Click to edit Master </a:t>
            </a:r>
            <a:r>
              <a:rPr lang="en-GB" dirty="0" err="1"/>
              <a:t>Subtutle</a:t>
            </a:r>
            <a:r>
              <a:rPr lang="en-GB" dirty="0"/>
              <a:t>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701784"/>
          </a:xfrm>
        </p:spPr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76999"/>
            <a:ext cx="2844800" cy="274320"/>
          </a:xfrm>
          <a:prstGeom prst="rect">
            <a:avLst/>
          </a:prstGeom>
        </p:spPr>
        <p:txBody>
          <a:bodyPr/>
          <a:lstStyle/>
          <a:p>
            <a:fld id="{2342CEA3-3058-4D43-AE35-B3DA76CB4003}" type="datetimeFigureOut">
              <a:rPr lang="el-GR" smtClean="0"/>
              <a:pPr/>
              <a:t>16/4/2024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798" y="6476999"/>
            <a:ext cx="7343625" cy="274320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71501" y="857233"/>
            <a:ext cx="10953751" cy="500081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>
              <a:buNone/>
              <a:defRPr/>
            </a:lvl2pPr>
            <a:lvl5pPr>
              <a:buNone/>
              <a:defRPr/>
            </a:lvl5pPr>
          </a:lstStyle>
          <a:p>
            <a:pPr lvl="0"/>
            <a:r>
              <a:rPr lang="en-GB" dirty="0"/>
              <a:t>Click to edit Master </a:t>
            </a:r>
            <a:r>
              <a:rPr lang="en-GB" dirty="0" err="1"/>
              <a:t>Subtutle</a:t>
            </a:r>
            <a:r>
              <a:rPr lang="en-GB" dirty="0"/>
              <a:t>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10769600" cy="679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8517" y="1133475"/>
            <a:ext cx="5636683" cy="5311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133475"/>
            <a:ext cx="5638800" cy="5311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453336"/>
            <a:ext cx="3860800" cy="26022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Kakoulli, Soteriou, Theocharides</a:t>
            </a: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45413E-ED64-4A42-86C8-C53AB94D32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8025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1_Custom layout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/>
          </a:p>
        </p:txBody>
      </p:sp>
      <p:sp>
        <p:nvSpPr>
          <p:cNvPr id="87" name="Google Shape;87;p15"/>
          <p:cNvSpPr/>
          <p:nvPr/>
        </p:nvSpPr>
        <p:spPr>
          <a:xfrm>
            <a:off x="0" y="6220766"/>
            <a:ext cx="12192000" cy="63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/>
          </a:p>
        </p:txBody>
      </p:sp>
      <p:cxnSp>
        <p:nvCxnSpPr>
          <p:cNvPr id="88" name="Google Shape;88;p15"/>
          <p:cNvCxnSpPr/>
          <p:nvPr/>
        </p:nvCxnSpPr>
        <p:spPr>
          <a:xfrm>
            <a:off x="1505000" y="2660033"/>
            <a:ext cx="9182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505000" y="525600"/>
            <a:ext cx="9182000" cy="1882800"/>
          </a:xfrm>
          <a:prstGeom prst="rect">
            <a:avLst/>
          </a:prstGeom>
          <a:noFill/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32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32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32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32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32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32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32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32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32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1"/>
          </p:nvPr>
        </p:nvSpPr>
        <p:spPr>
          <a:xfrm>
            <a:off x="1505000" y="2967283"/>
            <a:ext cx="9182000" cy="2929680"/>
          </a:xfrm>
          <a:prstGeom prst="rect">
            <a:avLst/>
          </a:prstGeom>
          <a:noFill/>
        </p:spPr>
        <p:txBody>
          <a:bodyPr spcFirstLastPara="1" wrap="square" lIns="91425" tIns="45700" rIns="91425" bIns="45700" anchor="t" anchorCtr="0">
            <a:noAutofit/>
          </a:bodyPr>
          <a:lstStyle>
            <a:lvl1pPr marL="548640" lvl="0" indent="-396240" algn="ctr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920">
                <a:solidFill>
                  <a:schemeClr val="dk2"/>
                </a:solidFill>
              </a:defRPr>
            </a:lvl1pPr>
            <a:lvl2pPr marL="1097280" lvl="1" indent="-411480" algn="ctr" rtl="0">
              <a:lnSpc>
                <a:spcPct val="115000"/>
              </a:lnSpc>
              <a:spcBef>
                <a:spcPts val="192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680">
                <a:solidFill>
                  <a:schemeClr val="dk2"/>
                </a:solidFill>
              </a:defRPr>
            </a:lvl2pPr>
            <a:lvl3pPr marL="1645920" lvl="2" indent="-388620" algn="ctr" rtl="0">
              <a:lnSpc>
                <a:spcPct val="115000"/>
              </a:lnSpc>
              <a:spcBef>
                <a:spcPts val="192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  <a:defRPr sz="1680">
                <a:solidFill>
                  <a:schemeClr val="dk2"/>
                </a:solidFill>
              </a:defRPr>
            </a:lvl3pPr>
            <a:lvl4pPr marL="2194560" lvl="3" indent="-377190" algn="ctr" rtl="0">
              <a:lnSpc>
                <a:spcPct val="115000"/>
              </a:lnSpc>
              <a:spcBef>
                <a:spcPts val="1920"/>
              </a:spcBef>
              <a:spcAft>
                <a:spcPts val="0"/>
              </a:spcAft>
              <a:buClr>
                <a:schemeClr val="dk2"/>
              </a:buClr>
              <a:buSzPts val="1350"/>
              <a:buChar char="•"/>
              <a:defRPr sz="1680">
                <a:solidFill>
                  <a:schemeClr val="dk2"/>
                </a:solidFill>
              </a:defRPr>
            </a:lvl4pPr>
            <a:lvl5pPr marL="2743200" lvl="4" indent="-377190" algn="ctr" rtl="0">
              <a:lnSpc>
                <a:spcPct val="115000"/>
              </a:lnSpc>
              <a:spcBef>
                <a:spcPts val="1920"/>
              </a:spcBef>
              <a:spcAft>
                <a:spcPts val="0"/>
              </a:spcAft>
              <a:buClr>
                <a:schemeClr val="dk2"/>
              </a:buClr>
              <a:buSzPts val="1350"/>
              <a:buChar char="•"/>
              <a:defRPr sz="1680">
                <a:solidFill>
                  <a:schemeClr val="dk2"/>
                </a:solidFill>
              </a:defRPr>
            </a:lvl5pPr>
            <a:lvl6pPr marL="3291840" lvl="5" indent="-377190" algn="ctr" rtl="0">
              <a:lnSpc>
                <a:spcPct val="115000"/>
              </a:lnSpc>
              <a:spcBef>
                <a:spcPts val="1920"/>
              </a:spcBef>
              <a:spcAft>
                <a:spcPts val="0"/>
              </a:spcAft>
              <a:buClr>
                <a:schemeClr val="dk2"/>
              </a:buClr>
              <a:buSzPts val="1350"/>
              <a:buChar char="•"/>
              <a:defRPr sz="1680">
                <a:solidFill>
                  <a:schemeClr val="dk2"/>
                </a:solidFill>
              </a:defRPr>
            </a:lvl6pPr>
            <a:lvl7pPr marL="3840480" lvl="6" indent="-377190" algn="ctr" rtl="0">
              <a:lnSpc>
                <a:spcPct val="115000"/>
              </a:lnSpc>
              <a:spcBef>
                <a:spcPts val="1920"/>
              </a:spcBef>
              <a:spcAft>
                <a:spcPts val="0"/>
              </a:spcAft>
              <a:buClr>
                <a:schemeClr val="dk2"/>
              </a:buClr>
              <a:buSzPts val="1350"/>
              <a:buChar char="•"/>
              <a:defRPr sz="1680">
                <a:solidFill>
                  <a:schemeClr val="dk2"/>
                </a:solidFill>
              </a:defRPr>
            </a:lvl7pPr>
            <a:lvl8pPr marL="4389120" lvl="7" indent="-377190" algn="ctr" rtl="0">
              <a:lnSpc>
                <a:spcPct val="115000"/>
              </a:lnSpc>
              <a:spcBef>
                <a:spcPts val="1920"/>
              </a:spcBef>
              <a:spcAft>
                <a:spcPts val="0"/>
              </a:spcAft>
              <a:buClr>
                <a:schemeClr val="dk2"/>
              </a:buClr>
              <a:buSzPts val="1350"/>
              <a:buChar char="•"/>
              <a:defRPr sz="1680">
                <a:solidFill>
                  <a:schemeClr val="dk2"/>
                </a:solidFill>
              </a:defRPr>
            </a:lvl8pPr>
            <a:lvl9pPr marL="4937760" lvl="8" indent="-377190" algn="ctr" rtl="0">
              <a:lnSpc>
                <a:spcPct val="115000"/>
              </a:lnSpc>
              <a:spcBef>
                <a:spcPts val="1920"/>
              </a:spcBef>
              <a:spcAft>
                <a:spcPts val="1920"/>
              </a:spcAft>
              <a:buClr>
                <a:schemeClr val="dk2"/>
              </a:buClr>
              <a:buSzPts val="1350"/>
              <a:buChar char="•"/>
              <a:defRPr sz="168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80"/>
          </a:xfrm>
          <a:prstGeom prst="rect">
            <a:avLst/>
          </a:prstGeom>
          <a:noFill/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0230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otally blank slide">
  <p:cSld name="Totally blank slid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600" cy="5248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 sz="1560">
                <a:solidFill>
                  <a:schemeClr val="dk1"/>
                </a:solidFill>
              </a:defRPr>
            </a:lvl1pPr>
            <a:lvl2pPr lvl="1" algn="r">
              <a:buNone/>
              <a:defRPr sz="1560">
                <a:solidFill>
                  <a:schemeClr val="dk1"/>
                </a:solidFill>
              </a:defRPr>
            </a:lvl2pPr>
            <a:lvl3pPr lvl="2" algn="r">
              <a:buNone/>
              <a:defRPr sz="1560">
                <a:solidFill>
                  <a:schemeClr val="dk1"/>
                </a:solidFill>
              </a:defRPr>
            </a:lvl3pPr>
            <a:lvl4pPr lvl="3" algn="r">
              <a:buNone/>
              <a:defRPr sz="1560">
                <a:solidFill>
                  <a:schemeClr val="dk1"/>
                </a:solidFill>
              </a:defRPr>
            </a:lvl4pPr>
            <a:lvl5pPr lvl="4" algn="r">
              <a:buNone/>
              <a:defRPr sz="1560">
                <a:solidFill>
                  <a:schemeClr val="dk1"/>
                </a:solidFill>
              </a:defRPr>
            </a:lvl5pPr>
            <a:lvl6pPr lvl="5" algn="r">
              <a:buNone/>
              <a:defRPr sz="1560">
                <a:solidFill>
                  <a:schemeClr val="dk1"/>
                </a:solidFill>
              </a:defRPr>
            </a:lvl6pPr>
            <a:lvl7pPr lvl="6" algn="r">
              <a:buNone/>
              <a:defRPr sz="1560">
                <a:solidFill>
                  <a:schemeClr val="dk1"/>
                </a:solidFill>
              </a:defRPr>
            </a:lvl7pPr>
            <a:lvl8pPr lvl="7" algn="r">
              <a:buNone/>
              <a:defRPr sz="1560">
                <a:solidFill>
                  <a:schemeClr val="dk1"/>
                </a:solidFill>
              </a:defRPr>
            </a:lvl8pPr>
            <a:lvl9pPr lvl="8" algn="r">
              <a:buNone/>
              <a:defRPr sz="1560"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2159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56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0" cy="45550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548640" lvl="0" indent="-434340" rtl="0">
              <a:spcBef>
                <a:spcPts val="900"/>
              </a:spcBef>
              <a:spcAft>
                <a:spcPts val="0"/>
              </a:spcAft>
              <a:buSzPts val="2100"/>
              <a:buChar char="•"/>
              <a:defRPr/>
            </a:lvl1pPr>
            <a:lvl2pPr marL="1097280" lvl="1" indent="-411480" rtl="0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2pPr>
            <a:lvl3pPr marL="1645920" lvl="2" indent="-388620" rtl="0">
              <a:spcBef>
                <a:spcPts val="450"/>
              </a:spcBef>
              <a:spcAft>
                <a:spcPts val="0"/>
              </a:spcAft>
              <a:buSzPts val="1500"/>
              <a:buChar char="•"/>
              <a:defRPr/>
            </a:lvl3pPr>
            <a:lvl4pPr marL="2194560" lvl="3" indent="-377190" rtl="0">
              <a:spcBef>
                <a:spcPts val="450"/>
              </a:spcBef>
              <a:spcAft>
                <a:spcPts val="0"/>
              </a:spcAft>
              <a:buSzPts val="1350"/>
              <a:buChar char="•"/>
              <a:defRPr/>
            </a:lvl4pPr>
            <a:lvl5pPr marL="2743200" lvl="4" indent="-377190" rtl="0">
              <a:spcBef>
                <a:spcPts val="450"/>
              </a:spcBef>
              <a:spcAft>
                <a:spcPts val="0"/>
              </a:spcAft>
              <a:buSzPts val="1350"/>
              <a:buChar char="•"/>
              <a:defRPr/>
            </a:lvl5pPr>
            <a:lvl6pPr marL="3291840" lvl="5" indent="-377190" rtl="0">
              <a:spcBef>
                <a:spcPts val="450"/>
              </a:spcBef>
              <a:spcAft>
                <a:spcPts val="0"/>
              </a:spcAft>
              <a:buSzPts val="1350"/>
              <a:buChar char="•"/>
              <a:defRPr/>
            </a:lvl6pPr>
            <a:lvl7pPr marL="3840480" lvl="6" indent="-377190" rtl="0">
              <a:spcBef>
                <a:spcPts val="450"/>
              </a:spcBef>
              <a:spcAft>
                <a:spcPts val="0"/>
              </a:spcAft>
              <a:buSzPts val="1350"/>
              <a:buChar char="•"/>
              <a:defRPr/>
            </a:lvl7pPr>
            <a:lvl8pPr marL="4389120" lvl="7" indent="-377190" rtl="0">
              <a:spcBef>
                <a:spcPts val="450"/>
              </a:spcBef>
              <a:spcAft>
                <a:spcPts val="0"/>
              </a:spcAft>
              <a:buSzPts val="1350"/>
              <a:buChar char="•"/>
              <a:defRPr/>
            </a:lvl8pPr>
            <a:lvl9pPr marL="4937760" lvl="8" indent="-377190" rtl="0">
              <a:spcBef>
                <a:spcPts val="450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8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20431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4618B-EED5-9C4C-BF5E-6BCF6796B3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94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fld id="{27EB22E9-A294-9A4F-AE79-090C23984A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47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9918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3939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338" y="104357"/>
            <a:ext cx="11902612" cy="663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99663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grayWhite">
          <a:xfrm>
            <a:off x="1" y="6740526"/>
            <a:ext cx="12189884" cy="117475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blackWhite">
          <a:xfrm>
            <a:off x="1" y="1"/>
            <a:ext cx="150284" cy="6856413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grayWhite">
          <a:xfrm>
            <a:off x="1" y="0"/>
            <a:ext cx="12189884" cy="88900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blackWhite">
          <a:xfrm>
            <a:off x="12045952" y="0"/>
            <a:ext cx="146049" cy="6858000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8288" y="6525345"/>
            <a:ext cx="3360373" cy="2151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996633"/>
                </a:solidFill>
              </a:defRPr>
            </a:lvl1pPr>
          </a:lstStyle>
          <a:p>
            <a:r>
              <a:rPr lang="en-US" dirty="0"/>
              <a:t>© T. Theocharides, 2023.   </a:t>
            </a:r>
            <a:fld id="{DBC3780C-3FFF-490E-B2E7-EBE978EE715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nk and black logo&#10;&#10;Description automatically generated">
            <a:extLst>
              <a:ext uri="{FF2B5EF4-FFF2-40B4-BE49-F238E27FC236}">
                <a16:creationId xmlns:a16="http://schemas.microsoft.com/office/drawing/2014/main" id="{8AD5A3E4-D80E-DB95-6492-25902916A8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985" y="122183"/>
            <a:ext cx="4592988" cy="595517"/>
          </a:xfrm>
          <a:prstGeom prst="rect">
            <a:avLst/>
          </a:prstGeom>
        </p:spPr>
      </p:pic>
      <p:pic>
        <p:nvPicPr>
          <p:cNvPr id="14" name="Picture 13" descr="Yellow and orange text on a black background&#10;&#10;Description automatically generated">
            <a:extLst>
              <a:ext uri="{FF2B5EF4-FFF2-40B4-BE49-F238E27FC236}">
                <a16:creationId xmlns:a16="http://schemas.microsoft.com/office/drawing/2014/main" id="{66CC80E6-797A-0326-5BB9-54C1CAA67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130" y="55805"/>
            <a:ext cx="3757534" cy="661895"/>
          </a:xfrm>
          <a:prstGeom prst="rect">
            <a:avLst/>
          </a:prstGeom>
        </p:spPr>
      </p:pic>
      <p:pic>
        <p:nvPicPr>
          <p:cNvPr id="16" name="Picture 15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86225A57-D276-82EB-3F8F-89D3A0BAF6E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9" y="87914"/>
            <a:ext cx="2761651" cy="7106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E61725-9E1E-FCE8-4EC0-E66304B1AF76}"/>
              </a:ext>
            </a:extLst>
          </p:cNvPr>
          <p:cNvSpPr txBox="1"/>
          <p:nvPr userDrawn="1"/>
        </p:nvSpPr>
        <p:spPr>
          <a:xfrm>
            <a:off x="73211" y="6432584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MAI 642 -Deep Learning – Lecture 1</a:t>
            </a:r>
          </a:p>
        </p:txBody>
      </p:sp>
    </p:spTree>
    <p:extLst>
      <p:ext uri="{BB962C8B-B14F-4D97-AF65-F5344CB8AC3E}">
        <p14:creationId xmlns:p14="http://schemas.microsoft.com/office/powerpoint/2010/main" val="43387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2748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9834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8773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6131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6779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0934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0595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91269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0037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4107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13" y="116633"/>
            <a:ext cx="960107" cy="76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446" y="116632"/>
            <a:ext cx="10849205" cy="72008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350" y="919262"/>
            <a:ext cx="11713301" cy="55340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4299" y="6525345"/>
            <a:ext cx="3228843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rgbClr val="0000FF"/>
                </a:solidFill>
                <a:latin typeface="Comic Sans MS" pitchFamily="66" charset="0"/>
              </a:defRPr>
            </a:lvl1pPr>
          </a:lstStyle>
          <a:p>
            <a:r>
              <a:rPr lang="en-US" dirty="0"/>
              <a:t>© T. Theocharides, 2023.   </a:t>
            </a:r>
            <a:fld id="{DBC3780C-3FFF-490E-B2E7-EBE978EE71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534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67914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73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48340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89300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20300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36898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46576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57114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943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4981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4299" y="6525345"/>
            <a:ext cx="3228843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rgbClr val="0000FF"/>
                </a:solidFill>
                <a:latin typeface="Comic Sans MS" pitchFamily="66" charset="0"/>
              </a:defRPr>
            </a:lvl1pPr>
          </a:lstStyle>
          <a:p>
            <a:r>
              <a:rPr lang="en-US" dirty="0"/>
              <a:t>© T. Theocharides, 2023.   </a:t>
            </a:r>
            <a:fld id="{DBC3780C-3FFF-490E-B2E7-EBE978EE71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9780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1879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1347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05331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11666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42950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21198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30724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31755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88666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689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7859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3129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01418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39822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84965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58633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34168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38188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8622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30571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268413"/>
            <a:ext cx="10959008" cy="5327650"/>
          </a:xfrm>
        </p:spPr>
        <p:txBody>
          <a:bodyPr/>
          <a:lstStyle>
            <a:lvl1pPr marL="233363" indent="-233363">
              <a:defRPr/>
            </a:lvl1pPr>
            <a:lvl2pPr marL="631825" indent="-174625">
              <a:defRPr/>
            </a:lvl2pPr>
            <a:lvl3pPr marL="1089025" indent="-174625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 userDrawn="1">
            <p:ph type="sldNum" sz="quarter" idx="10"/>
          </p:nvPr>
        </p:nvSpPr>
        <p:spPr>
          <a:xfrm>
            <a:off x="10593918" y="6596064"/>
            <a:ext cx="1454149" cy="217487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rgbClr val="00206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C0D34D-7CD1-2C4D-A8F2-03053F5C2CB8}" type="slidenum">
              <a:rPr lang="el-GR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69651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19866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593918" y="6596064"/>
            <a:ext cx="1454149" cy="217487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rgbClr val="00206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C0D34D-7CD1-2C4D-A8F2-03053F5C2CB8}" type="slidenum">
              <a:rPr lang="el-GR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1355275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4917" y="1268414"/>
            <a:ext cx="5281083" cy="5113337"/>
          </a:xfrm>
        </p:spPr>
        <p:txBody>
          <a:bodyPr/>
          <a:lstStyle>
            <a:lvl1pPr marL="174625" indent="-174625">
              <a:defRPr sz="2800"/>
            </a:lvl1pPr>
            <a:lvl2pPr marL="573088" indent="-115888">
              <a:defRPr sz="2400"/>
            </a:lvl2pPr>
            <a:lvl3pPr marL="1030288" indent="-115888"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268414"/>
            <a:ext cx="5283200" cy="5113337"/>
          </a:xfrm>
        </p:spPr>
        <p:txBody>
          <a:bodyPr/>
          <a:lstStyle>
            <a:lvl1pPr marL="115888" indent="-115888">
              <a:defRPr sz="2800"/>
            </a:lvl1pPr>
            <a:lvl2pPr marL="573088" indent="-115888"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593918" y="6596064"/>
            <a:ext cx="1454149" cy="217487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rgbClr val="00206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C0D34D-7CD1-2C4D-A8F2-03053F5C2CB8}" type="slidenum">
              <a:rPr lang="el-GR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7461856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593918" y="6596064"/>
            <a:ext cx="1454149" cy="217487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rgbClr val="00206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C0D34D-7CD1-2C4D-A8F2-03053F5C2CB8}" type="slidenum">
              <a:rPr lang="el-GR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1343825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593918" y="6596064"/>
            <a:ext cx="1454149" cy="217487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rgbClr val="00206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C0D34D-7CD1-2C4D-A8F2-03053F5C2CB8}" type="slidenum">
              <a:rPr lang="el-GR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8258960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593918" y="6596064"/>
            <a:ext cx="1454149" cy="217487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rgbClr val="00206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C0D34D-7CD1-2C4D-A8F2-03053F5C2CB8}" type="slidenum">
              <a:rPr lang="el-GR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4382454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593918" y="6596064"/>
            <a:ext cx="1454149" cy="217487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rgbClr val="00206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C0D34D-7CD1-2C4D-A8F2-03053F5C2CB8}" type="slidenum">
              <a:rPr lang="el-GR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7168505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593918" y="6596064"/>
            <a:ext cx="1454149" cy="217487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rgbClr val="00206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C0D34D-7CD1-2C4D-A8F2-03053F5C2CB8}" type="slidenum">
              <a:rPr lang="el-GR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8328138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593918" y="6596064"/>
            <a:ext cx="1454149" cy="217487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rgbClr val="00206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C0D34D-7CD1-2C4D-A8F2-03053F5C2CB8}" type="slidenum">
              <a:rPr lang="el-GR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42779634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2117" y="277814"/>
            <a:ext cx="2690283" cy="61039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4917" y="277814"/>
            <a:ext cx="7874000" cy="61039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593918" y="6596064"/>
            <a:ext cx="1454149" cy="217487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rgbClr val="00206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C0D34D-7CD1-2C4D-A8F2-03053F5C2CB8}" type="slidenum">
              <a:rPr lang="el-GR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3072592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17" y="304800"/>
            <a:ext cx="1117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76400"/>
            <a:ext cx="54864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99200" y="1676400"/>
            <a:ext cx="54864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99200" y="3886200"/>
            <a:ext cx="54864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593918" y="6596064"/>
            <a:ext cx="1454149" cy="217487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rgbClr val="00206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C0D34D-7CD1-2C4D-A8F2-03053F5C2CB8}" type="slidenum">
              <a:rPr lang="el-GR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999907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56828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52400"/>
            <a:ext cx="10566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5181600" cy="4649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99200" y="1524000"/>
            <a:ext cx="51816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99200" y="3924300"/>
            <a:ext cx="5181600" cy="2249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593918" y="6596064"/>
            <a:ext cx="1454149" cy="217487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rgbClr val="00206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C0D34D-7CD1-2C4D-A8F2-03053F5C2CB8}" type="slidenum">
              <a:rPr lang="el-GR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6097692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09600" y="1124744"/>
            <a:ext cx="10972800" cy="5184576"/>
          </a:xfrm>
        </p:spPr>
        <p:txBody>
          <a:bodyPr>
            <a:normAutofit/>
          </a:bodyPr>
          <a:lstStyle>
            <a:lvl1pPr>
              <a:defRPr sz="2800" b="1" u="none"/>
            </a:lvl1pPr>
            <a:lvl2pPr>
              <a:defRPr sz="2800" b="1" u="none"/>
            </a:lvl2pPr>
            <a:lvl3pPr>
              <a:defRPr sz="2800" b="1" u="none"/>
            </a:lvl3pPr>
            <a:lvl4pPr>
              <a:defRPr sz="2800" b="1" u="none"/>
            </a:lvl4pPr>
            <a:lvl5pPr>
              <a:defRPr sz="2800" b="1" u="none"/>
            </a:lvl5pPr>
          </a:lstStyle>
          <a:p>
            <a:pPr lvl="0"/>
            <a:r>
              <a:rPr lang="de-DE" dirty="0"/>
              <a:t>First Level Content</a:t>
            </a:r>
          </a:p>
          <a:p>
            <a:pPr lvl="1"/>
            <a:r>
              <a:rPr lang="de-DE" dirty="0"/>
              <a:t>Second Level Content</a:t>
            </a:r>
          </a:p>
          <a:p>
            <a:pPr lvl="2"/>
            <a:r>
              <a:rPr lang="de-DE" dirty="0"/>
              <a:t>Third Level Content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 Content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 Content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Slide Title</a:t>
            </a:r>
          </a:p>
        </p:txBody>
      </p:sp>
      <p:sp>
        <p:nvSpPr>
          <p:cNvPr id="10" name="Slide Number Placeholder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593918" y="6596064"/>
            <a:ext cx="1454149" cy="217487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rgbClr val="00206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C0D34D-7CD1-2C4D-A8F2-03053F5C2CB8}" type="slidenum">
              <a:rPr lang="el-GR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9268946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rgbClr val="0000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3548" y="1797959"/>
            <a:ext cx="10795245" cy="573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University Name</a:t>
            </a:r>
            <a:endParaRPr lang="x-none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B917EA4C-AF1A-F844-9E6F-5DF8EB2EDB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3548" y="5301578"/>
            <a:ext cx="2735263" cy="263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Helvetica Neue"/>
              </a:defRPr>
            </a:lvl1pPr>
          </a:lstStyle>
          <a:p>
            <a:pPr lvl="0"/>
            <a:r>
              <a:rPr lang="x-none" dirty="0"/>
              <a:t>Month, Year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548" y="2516790"/>
            <a:ext cx="10795245" cy="17050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 b="1" baseline="0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COURSE NAME USING CAPITAL LETTERS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2" y="530099"/>
            <a:ext cx="2585474" cy="322334"/>
          </a:xfrm>
          <a:prstGeom prst="rect">
            <a:avLst/>
          </a:prstGeom>
        </p:spPr>
      </p:pic>
      <p:cxnSp>
        <p:nvCxnSpPr>
          <p:cNvPr id="38" name="Straight Connector 37"/>
          <p:cNvCxnSpPr/>
          <p:nvPr userDrawn="1"/>
        </p:nvCxnSpPr>
        <p:spPr>
          <a:xfrm>
            <a:off x="3497566" y="459828"/>
            <a:ext cx="1" cy="4697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 userDrawn="1"/>
        </p:nvSpPr>
        <p:spPr>
          <a:xfrm>
            <a:off x="3634224" y="482815"/>
            <a:ext cx="29124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50" dirty="0">
                <a:solidFill>
                  <a:schemeClr val="bg1"/>
                </a:solidFill>
                <a:latin typeface="Helvetica Neue"/>
              </a:rPr>
              <a:t>Master programmes in Artificial</a:t>
            </a:r>
            <a:br>
              <a:rPr lang="en-GB" sz="1250" dirty="0">
                <a:solidFill>
                  <a:schemeClr val="bg1"/>
                </a:solidFill>
                <a:latin typeface="Helvetica Neue"/>
              </a:rPr>
            </a:br>
            <a:r>
              <a:rPr lang="en-GB" sz="1250" dirty="0">
                <a:solidFill>
                  <a:schemeClr val="bg1"/>
                </a:solidFill>
                <a:latin typeface="Helvetica Neue"/>
              </a:rPr>
              <a:t>Intelligence 4 Careers in Europe</a:t>
            </a:r>
            <a:endParaRPr lang="en-US" sz="1250" dirty="0">
              <a:solidFill>
                <a:schemeClr val="bg1"/>
              </a:solidFill>
              <a:latin typeface="Helvetica Neue"/>
            </a:endParaRPr>
          </a:p>
        </p:txBody>
      </p: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246" y="4835786"/>
            <a:ext cx="1204547" cy="803419"/>
          </a:xfrm>
          <a:prstGeom prst="rect">
            <a:avLst/>
          </a:prstGeom>
        </p:spPr>
      </p:pic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9B3CD9D9-3717-8045-BBE0-D00561474E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548" y="4981237"/>
            <a:ext cx="10719046" cy="247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>
                <a:solidFill>
                  <a:schemeClr val="bg1"/>
                </a:solidFill>
              </a:defRPr>
            </a:lvl2pPr>
            <a:lvl3pPr marL="609600" indent="0">
              <a:buNone/>
              <a:defRPr>
                <a:solidFill>
                  <a:schemeClr val="bg1"/>
                </a:solidFill>
              </a:defRPr>
            </a:lvl3pPr>
            <a:lvl4pPr marL="914400" indent="0">
              <a:buNone/>
              <a:defRPr>
                <a:solidFill>
                  <a:schemeClr val="bg1"/>
                </a:solidFill>
              </a:defRPr>
            </a:lvl4pPr>
            <a:lvl5pPr marL="12192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Presenter’s Name &amp; Surname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03662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cture title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3497566" y="459828"/>
            <a:ext cx="1" cy="46976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3634224" y="482815"/>
            <a:ext cx="29124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5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1250" dirty="0">
                <a:solidFill>
                  <a:srgbClr val="0000B0"/>
                </a:solidFill>
                <a:latin typeface="Helvetica Neue"/>
              </a:rPr>
            </a:br>
            <a:r>
              <a:rPr lang="en-GB" sz="125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125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2" y="530099"/>
            <a:ext cx="2580029" cy="322334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548" y="4033617"/>
            <a:ext cx="5198941" cy="1633558"/>
          </a:xfrm>
          <a:prstGeom prst="rect">
            <a:avLst/>
          </a:prstGeom>
        </p:spPr>
        <p:txBody>
          <a:bodyPr>
            <a:normAutofit/>
          </a:bodyPr>
          <a:lstStyle>
            <a:lvl1pPr marL="257175" marR="0" indent="-2571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50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9852" y="4033617"/>
            <a:ext cx="5198941" cy="1633558"/>
          </a:xfrm>
          <a:prstGeom prst="rect">
            <a:avLst/>
          </a:prstGeom>
        </p:spPr>
        <p:txBody>
          <a:bodyPr>
            <a:normAutofit/>
          </a:bodyPr>
          <a:lstStyle>
            <a:lvl1pPr marL="257175" marR="0" indent="-2571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 sz="150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041169" y="4033617"/>
            <a:ext cx="0" cy="1633558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3548" y="1355407"/>
            <a:ext cx="10795245" cy="446040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LECTURE 1</a:t>
            </a:r>
            <a:endParaRPr lang="x-none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3548" y="1945570"/>
            <a:ext cx="10795245" cy="12037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 baseline="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lecture 1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3547" y="3422907"/>
            <a:ext cx="10795245" cy="446040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CONTENTS</a:t>
            </a:r>
            <a:endParaRPr lang="x-none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82244" y="6222471"/>
            <a:ext cx="507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506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alysis 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3497566" y="459828"/>
            <a:ext cx="1" cy="46976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634224" y="482815"/>
            <a:ext cx="29124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5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1250" dirty="0">
                <a:solidFill>
                  <a:srgbClr val="0000B0"/>
                </a:solidFill>
                <a:latin typeface="Helvetica Neue"/>
              </a:rPr>
            </a:br>
            <a:r>
              <a:rPr lang="en-GB" sz="125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125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2" y="530099"/>
            <a:ext cx="2580029" cy="322334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3548" y="1355407"/>
            <a:ext cx="10795245" cy="446040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 1</a:t>
            </a:r>
            <a:endParaRPr lang="x-none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548" y="2623335"/>
            <a:ext cx="5198941" cy="322897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10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lvl="0"/>
            <a:endParaRPr lang="en-GB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9852" y="2623335"/>
            <a:ext cx="5198941" cy="322897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10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lvl="0"/>
            <a:endParaRPr lang="en-GB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3548" y="1945570"/>
            <a:ext cx="10795245" cy="5690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 baseline="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content 1 title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82244" y="6222471"/>
            <a:ext cx="507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8810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alysis in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3497566" y="459828"/>
            <a:ext cx="1" cy="46976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3634224" y="482815"/>
            <a:ext cx="29124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5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1250" dirty="0">
                <a:solidFill>
                  <a:srgbClr val="0000B0"/>
                </a:solidFill>
                <a:latin typeface="Helvetica Neue"/>
              </a:rPr>
            </a:br>
            <a:r>
              <a:rPr lang="en-GB" sz="125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125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2" y="530099"/>
            <a:ext cx="2580029" cy="322334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3548" y="1355407"/>
            <a:ext cx="10795245" cy="446040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 2</a:t>
            </a:r>
            <a:endParaRPr lang="x-none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548" y="2623335"/>
            <a:ext cx="5198941" cy="322897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10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lvl="0"/>
            <a:endParaRPr lang="en-GB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27" hasCustomPrompt="1"/>
          </p:nvPr>
        </p:nvSpPr>
        <p:spPr>
          <a:xfrm>
            <a:off x="6239852" y="2623335"/>
            <a:ext cx="5198941" cy="32289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500" baseline="0">
                <a:latin typeface="Helvetica Neue"/>
              </a:defRPr>
            </a:lvl1pPr>
          </a:lstStyle>
          <a:p>
            <a:r>
              <a:rPr lang="en-US" dirty="0"/>
              <a:t>Insert Picture</a:t>
            </a:r>
            <a:br>
              <a:rPr lang="en-US" dirty="0"/>
            </a:br>
            <a:r>
              <a:rPr lang="en-US" dirty="0"/>
              <a:t>related to content 2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3548" y="1945570"/>
            <a:ext cx="10795245" cy="5690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 baseline="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content 2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82244" y="6222471"/>
            <a:ext cx="507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565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alysis 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3497566" y="459828"/>
            <a:ext cx="1" cy="46976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3634224" y="482815"/>
            <a:ext cx="29124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5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1250" dirty="0">
                <a:solidFill>
                  <a:srgbClr val="0000B0"/>
                </a:solidFill>
                <a:latin typeface="Helvetica Neue"/>
              </a:rPr>
            </a:br>
            <a:r>
              <a:rPr lang="en-GB" sz="125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125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2" y="530099"/>
            <a:ext cx="2580029" cy="322334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3548" y="1355407"/>
            <a:ext cx="10795245" cy="446040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 3</a:t>
            </a:r>
            <a:endParaRPr lang="x-non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548" y="2623335"/>
            <a:ext cx="5198941" cy="322897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10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l-GR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3548" y="1945570"/>
            <a:ext cx="10795245" cy="5690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 baseline="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content 3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9852" y="2623335"/>
            <a:ext cx="5198941" cy="322897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 startAt="8"/>
              <a:tabLst/>
              <a:defRPr sz="110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l-GR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82244" y="6222471"/>
            <a:ext cx="507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0732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2" y="530099"/>
            <a:ext cx="2585474" cy="322334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3497566" y="459828"/>
            <a:ext cx="1" cy="4697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634224" y="482815"/>
            <a:ext cx="29124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50" dirty="0">
                <a:solidFill>
                  <a:schemeClr val="bg1"/>
                </a:solidFill>
                <a:latin typeface="Helvetica Neue"/>
              </a:rPr>
              <a:t>Master programmes in Artificial</a:t>
            </a:r>
            <a:br>
              <a:rPr lang="en-GB" sz="1250" dirty="0">
                <a:solidFill>
                  <a:schemeClr val="bg1"/>
                </a:solidFill>
                <a:latin typeface="Helvetica Neue"/>
              </a:rPr>
            </a:br>
            <a:r>
              <a:rPr lang="en-GB" sz="1250" dirty="0">
                <a:solidFill>
                  <a:schemeClr val="bg1"/>
                </a:solidFill>
                <a:latin typeface="Helvetica Neue"/>
              </a:rPr>
              <a:t>Intelligence 4 Careers in Europe</a:t>
            </a:r>
            <a:endParaRPr lang="en-US" sz="1250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3548" y="2720155"/>
            <a:ext cx="10795245" cy="12083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500" b="1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Thank you.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99110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703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5368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grayWhite">
          <a:xfrm>
            <a:off x="1" y="6740526"/>
            <a:ext cx="12189884" cy="117475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blackWhite">
          <a:xfrm>
            <a:off x="1" y="1"/>
            <a:ext cx="150284" cy="6856413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grayWhite">
          <a:xfrm>
            <a:off x="1" y="0"/>
            <a:ext cx="12189884" cy="88900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blackWhite">
          <a:xfrm>
            <a:off x="12045952" y="0"/>
            <a:ext cx="146049" cy="6858000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4299" y="6525345"/>
            <a:ext cx="3228843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rgbClr val="0000FF"/>
                </a:solidFill>
                <a:latin typeface="Comic Sans MS" pitchFamily="66" charset="0"/>
              </a:defRPr>
            </a:lvl1pPr>
          </a:lstStyle>
          <a:p>
            <a:r>
              <a:rPr lang="en-US" dirty="0"/>
              <a:t>© T. Theocharides, 2021.   </a:t>
            </a:r>
            <a:fld id="{DBC3780C-3FFF-490E-B2E7-EBE978EE71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7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4" r:id="rId11"/>
    <p:sldLayoutId id="2147483688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  <p:sldLayoutId id="2147483727" r:id="rId36"/>
    <p:sldLayoutId id="2147483728" r:id="rId37"/>
    <p:sldLayoutId id="2147483729" r:id="rId38"/>
    <p:sldLayoutId id="2147483730" r:id="rId39"/>
    <p:sldLayoutId id="2147483731" r:id="rId40"/>
    <p:sldLayoutId id="2147483732" r:id="rId41"/>
    <p:sldLayoutId id="2147483733" r:id="rId42"/>
    <p:sldLayoutId id="2147483734" r:id="rId43"/>
    <p:sldLayoutId id="2147483735" r:id="rId44"/>
    <p:sldLayoutId id="2147483736" r:id="rId45"/>
    <p:sldLayoutId id="2147483737" r:id="rId46"/>
    <p:sldLayoutId id="2147483738" r:id="rId47"/>
    <p:sldLayoutId id="2147483739" r:id="rId48"/>
    <p:sldLayoutId id="2147483740" r:id="rId49"/>
    <p:sldLayoutId id="2147483741" r:id="rId50"/>
    <p:sldLayoutId id="2147483742" r:id="rId51"/>
    <p:sldLayoutId id="2147483743" r:id="rId52"/>
    <p:sldLayoutId id="2147483744" r:id="rId53"/>
    <p:sldLayoutId id="2147483745" r:id="rId54"/>
    <p:sldLayoutId id="2147483746" r:id="rId55"/>
    <p:sldLayoutId id="2147483747" r:id="rId56"/>
    <p:sldLayoutId id="2147483748" r:id="rId57"/>
    <p:sldLayoutId id="2147483749" r:id="rId5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99663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996633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99663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99663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99663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9966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624418" y="188913"/>
            <a:ext cx="1094316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624418" y="1268414"/>
            <a:ext cx="10957983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text styles</a:t>
            </a:r>
          </a:p>
          <a:p>
            <a:pPr lvl="1"/>
            <a:r>
              <a:rPr lang="el-GR" altLang="en-US"/>
              <a:t>Second level</a:t>
            </a:r>
          </a:p>
          <a:p>
            <a:pPr lvl="2"/>
            <a:r>
              <a:rPr lang="el-GR" altLang="en-US"/>
              <a:t>Third level</a:t>
            </a:r>
          </a:p>
          <a:p>
            <a:pPr lvl="3"/>
            <a:r>
              <a:rPr lang="el-GR" altLang="en-US"/>
              <a:t>Fourth level</a:t>
            </a:r>
          </a:p>
          <a:p>
            <a:pPr lvl="4"/>
            <a:r>
              <a:rPr lang="el-GR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60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rgbClr val="CC0000"/>
          </a:solidFill>
          <a:latin typeface="Century Gothic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rgbClr val="CC0000"/>
          </a:solidFill>
          <a:latin typeface="Century Gothic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rgbClr val="CC0000"/>
          </a:solidFill>
          <a:latin typeface="Century Gothic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rgbClr val="CC0000"/>
          </a:solidFill>
          <a:latin typeface="Century Gothic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46464"/>
        </a:buClr>
        <a:buFont typeface="Wingdings" charset="2"/>
        <a:buChar char="§"/>
        <a:defRPr sz="2800">
          <a:solidFill>
            <a:srgbClr val="646464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46464"/>
        </a:buClr>
        <a:buFont typeface="Wingdings" charset="2"/>
        <a:buChar char="§"/>
        <a:defRPr sz="2600">
          <a:solidFill>
            <a:srgbClr val="646464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46464"/>
        </a:buClr>
        <a:buFont typeface="Wingdings" charset="2"/>
        <a:buChar char="§"/>
        <a:defRPr sz="2300">
          <a:solidFill>
            <a:srgbClr val="646464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646464"/>
        </a:buClr>
        <a:buFont typeface="Wingdings" charset="2"/>
        <a:buChar char="§"/>
        <a:defRPr sz="2000">
          <a:solidFill>
            <a:srgbClr val="646464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646464"/>
        </a:buClr>
        <a:buFont typeface="Wingdings" charset="2"/>
        <a:buChar char="§"/>
        <a:defRPr sz="2000">
          <a:solidFill>
            <a:srgbClr val="646464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5952067"/>
            <a:ext cx="12192000" cy="905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182" y="6085447"/>
            <a:ext cx="1096441" cy="541808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B3CD9D9-3717-8045-BBE0-D00561474EA1}"/>
              </a:ext>
            </a:extLst>
          </p:cNvPr>
          <p:cNvSpPr txBox="1">
            <a:spLocks/>
          </p:cNvSpPr>
          <p:nvPr userDrawn="1"/>
        </p:nvSpPr>
        <p:spPr>
          <a:xfrm>
            <a:off x="6866467" y="6281366"/>
            <a:ext cx="3236547" cy="3458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609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This Master is run under the context of Action</a:t>
            </a:r>
            <a:br>
              <a:rPr lang="en-US" sz="8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</a:br>
            <a:r>
              <a:rPr lang="en-US" sz="8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No 2020-EU-IA-0087, co-financed by the EU CEF Telecom</a:t>
            </a:r>
            <a:br>
              <a:rPr lang="en-US" sz="8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</a:br>
            <a:r>
              <a:rPr lang="en-US" sz="8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under GA nr. INEA/CEF/ICT/A2020/2267423</a:t>
            </a:r>
            <a:endParaRPr lang="x-none" sz="800" dirty="0">
              <a:latin typeface="Helvetica Neue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33" y="6245383"/>
            <a:ext cx="2784480" cy="373756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82244" y="6222471"/>
            <a:ext cx="507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14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en.wikipedia.org/wiki/Bell_Labs" TargetMode="Externa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5.emf"/><Relationship Id="rId4" Type="http://schemas.openxmlformats.org/officeDocument/2006/relationships/oleObject" Target="../embeddings/oleObject26.bin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2.png"/><Relationship Id="rId4" Type="http://schemas.openxmlformats.org/officeDocument/2006/relationships/image" Target="../media/image6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3.0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cs231n.github.io/classification/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microsoft.com/office/2007/relationships/hdphoto" Target="../media/hdphoto3.wdp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5.png"/><Relationship Id="rId5" Type="http://schemas.microsoft.com/office/2007/relationships/hdphoto" Target="../media/hdphoto2.wdp"/><Relationship Id="rId4" Type="http://schemas.openxmlformats.org/officeDocument/2006/relationships/image" Target="../media/image164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8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0.png"/><Relationship Id="rId3" Type="http://schemas.openxmlformats.org/officeDocument/2006/relationships/image" Target="../media/image18.png"/><Relationship Id="rId7" Type="http://schemas.openxmlformats.org/officeDocument/2006/relationships/image" Target="../media/image16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20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0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3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chapter/10.1007/978-1-4471-0123-9_3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http://www.theworldsgreatbooks.com/images/Science/ENIACsharp.jpg" TargetMode="External"/><Relationship Id="rId7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9.xml"/><Relationship Id="rId6" Type="http://schemas.openxmlformats.org/officeDocument/2006/relationships/image" Target="http://pender.ee.upenn.edu/~jan/pictures/eniacpictures/eniac-chip.overlay.GIF" TargetMode="External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hyperlink" Target="../../DOCUME~1/woolleys/Local%20Settings/Temporary%20Internet%20Files/OLK2/2a1/_vti_bin/shtml.dll/eniac_chip.html/map" TargetMode="External"/><Relationship Id="rId9" Type="http://schemas.openxmlformats.org/officeDocument/2006/relationships/image" Target="../media/image35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www.xenonstack.com/blog/static/public/uploads/media/machine-learning-vs-deep-learning.png" TargetMode="External"/></Relationships>
</file>

<file path=ppt/slides/_rels/slide1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4.png"/><Relationship Id="rId18" Type="http://schemas.openxmlformats.org/officeDocument/2006/relationships/image" Target="../media/image189.png"/><Relationship Id="rId26" Type="http://schemas.openxmlformats.org/officeDocument/2006/relationships/image" Target="../media/image197.png"/><Relationship Id="rId39" Type="http://schemas.openxmlformats.org/officeDocument/2006/relationships/image" Target="../media/image210.png"/><Relationship Id="rId21" Type="http://schemas.openxmlformats.org/officeDocument/2006/relationships/image" Target="../media/image192.png"/><Relationship Id="rId34" Type="http://schemas.openxmlformats.org/officeDocument/2006/relationships/image" Target="../media/image205.png"/><Relationship Id="rId42" Type="http://schemas.openxmlformats.org/officeDocument/2006/relationships/image" Target="../media/image213.jpe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187.png"/><Relationship Id="rId20" Type="http://schemas.openxmlformats.org/officeDocument/2006/relationships/image" Target="../media/image191.png"/><Relationship Id="rId29" Type="http://schemas.openxmlformats.org/officeDocument/2006/relationships/image" Target="../media/image200.png"/><Relationship Id="rId41" Type="http://schemas.openxmlformats.org/officeDocument/2006/relationships/image" Target="../media/image21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7.png"/><Relationship Id="rId11" Type="http://schemas.openxmlformats.org/officeDocument/2006/relationships/image" Target="../media/image182.png"/><Relationship Id="rId24" Type="http://schemas.openxmlformats.org/officeDocument/2006/relationships/image" Target="../media/image195.png"/><Relationship Id="rId32" Type="http://schemas.openxmlformats.org/officeDocument/2006/relationships/image" Target="../media/image203.png"/><Relationship Id="rId37" Type="http://schemas.openxmlformats.org/officeDocument/2006/relationships/image" Target="../media/image208.png"/><Relationship Id="rId40" Type="http://schemas.openxmlformats.org/officeDocument/2006/relationships/image" Target="../media/image211.png"/><Relationship Id="rId5" Type="http://schemas.openxmlformats.org/officeDocument/2006/relationships/image" Target="../media/image176.png"/><Relationship Id="rId15" Type="http://schemas.openxmlformats.org/officeDocument/2006/relationships/image" Target="../media/image186.png"/><Relationship Id="rId23" Type="http://schemas.openxmlformats.org/officeDocument/2006/relationships/image" Target="../media/image194.png"/><Relationship Id="rId28" Type="http://schemas.openxmlformats.org/officeDocument/2006/relationships/image" Target="../media/image199.png"/><Relationship Id="rId36" Type="http://schemas.openxmlformats.org/officeDocument/2006/relationships/image" Target="../media/image207.png"/><Relationship Id="rId10" Type="http://schemas.openxmlformats.org/officeDocument/2006/relationships/image" Target="../media/image181.png"/><Relationship Id="rId19" Type="http://schemas.openxmlformats.org/officeDocument/2006/relationships/image" Target="../media/image190.png"/><Relationship Id="rId31" Type="http://schemas.openxmlformats.org/officeDocument/2006/relationships/image" Target="../media/image202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Relationship Id="rId14" Type="http://schemas.openxmlformats.org/officeDocument/2006/relationships/image" Target="../media/image185.png"/><Relationship Id="rId22" Type="http://schemas.openxmlformats.org/officeDocument/2006/relationships/image" Target="../media/image193.png"/><Relationship Id="rId27" Type="http://schemas.openxmlformats.org/officeDocument/2006/relationships/image" Target="../media/image198.png"/><Relationship Id="rId30" Type="http://schemas.openxmlformats.org/officeDocument/2006/relationships/image" Target="../media/image201.png"/><Relationship Id="rId35" Type="http://schemas.openxmlformats.org/officeDocument/2006/relationships/image" Target="../media/image206.png"/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12" Type="http://schemas.openxmlformats.org/officeDocument/2006/relationships/image" Target="../media/image183.png"/><Relationship Id="rId17" Type="http://schemas.openxmlformats.org/officeDocument/2006/relationships/image" Target="../media/image188.png"/><Relationship Id="rId25" Type="http://schemas.openxmlformats.org/officeDocument/2006/relationships/image" Target="../media/image196.png"/><Relationship Id="rId33" Type="http://schemas.openxmlformats.org/officeDocument/2006/relationships/image" Target="../media/image204.png"/><Relationship Id="rId38" Type="http://schemas.openxmlformats.org/officeDocument/2006/relationships/image" Target="../media/image209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14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image" Target="../media/image215.png"/><Relationship Id="rId7" Type="http://schemas.openxmlformats.org/officeDocument/2006/relationships/image" Target="../media/image217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8.x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216.wmf"/><Relationship Id="rId4" Type="http://schemas.openxmlformats.org/officeDocument/2006/relationships/oleObject" Target="../embeddings/oleObject27.bin"/><Relationship Id="rId9" Type="http://schemas.openxmlformats.org/officeDocument/2006/relationships/image" Target="../media/image218.wmf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w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7.wmf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217.png"/><Relationship Id="rId4" Type="http://schemas.openxmlformats.org/officeDocument/2006/relationships/image" Target="../media/image216.wmf"/><Relationship Id="rId9" Type="http://schemas.openxmlformats.org/officeDocument/2006/relationships/image" Target="../media/image216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wmf"/><Relationship Id="rId13" Type="http://schemas.openxmlformats.org/officeDocument/2006/relationships/oleObject" Target="../embeddings/oleObject37.bin"/><Relationship Id="rId18" Type="http://schemas.openxmlformats.org/officeDocument/2006/relationships/image" Target="../media/image225.wmf"/><Relationship Id="rId26" Type="http://schemas.openxmlformats.org/officeDocument/2006/relationships/image" Target="../media/image229.wmf"/><Relationship Id="rId21" Type="http://schemas.openxmlformats.org/officeDocument/2006/relationships/oleObject" Target="../embeddings/oleObject41.bin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222.wmf"/><Relationship Id="rId17" Type="http://schemas.openxmlformats.org/officeDocument/2006/relationships/oleObject" Target="../embeddings/oleObject39.bin"/><Relationship Id="rId25" Type="http://schemas.openxmlformats.org/officeDocument/2006/relationships/oleObject" Target="../embeddings/oleObject43.bin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224.wmf"/><Relationship Id="rId20" Type="http://schemas.openxmlformats.org/officeDocument/2006/relationships/image" Target="../media/image226.wmf"/><Relationship Id="rId29" Type="http://schemas.openxmlformats.org/officeDocument/2006/relationships/image" Target="../media/image23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9.wmf"/><Relationship Id="rId11" Type="http://schemas.openxmlformats.org/officeDocument/2006/relationships/oleObject" Target="../embeddings/oleObject36.bin"/><Relationship Id="rId24" Type="http://schemas.openxmlformats.org/officeDocument/2006/relationships/image" Target="../media/image228.wmf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8.bin"/><Relationship Id="rId23" Type="http://schemas.openxmlformats.org/officeDocument/2006/relationships/oleObject" Target="../embeddings/oleObject42.bin"/><Relationship Id="rId28" Type="http://schemas.openxmlformats.org/officeDocument/2006/relationships/image" Target="../media/image230.wmf"/><Relationship Id="rId10" Type="http://schemas.openxmlformats.org/officeDocument/2006/relationships/image" Target="../media/image221.wmf"/><Relationship Id="rId19" Type="http://schemas.openxmlformats.org/officeDocument/2006/relationships/oleObject" Target="../embeddings/oleObject40.bin"/><Relationship Id="rId4" Type="http://schemas.openxmlformats.org/officeDocument/2006/relationships/image" Target="../media/image750.png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223.wmf"/><Relationship Id="rId22" Type="http://schemas.openxmlformats.org/officeDocument/2006/relationships/image" Target="../media/image227.wmf"/><Relationship Id="rId27" Type="http://schemas.openxmlformats.org/officeDocument/2006/relationships/oleObject" Target="../embeddings/oleObject44.bin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image" Target="../media/image231.png"/><Relationship Id="rId7" Type="http://schemas.openxmlformats.org/officeDocument/2006/relationships/image" Target="../media/image23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hyperlink" Target="http://playground.tensorflow.org/#activation=tanh&amp;batchSize=10&amp;dataset=circle&amp;regDataset=reg-plane&amp;learningRate=0.03&amp;regularizationRate=0&amp;noise=0&amp;networkShape=4,2&amp;seed=0.45430&amp;showTestData=false&amp;discretize=false&amp;percTrainData=50&amp;x=true&amp;y=true&amp;xTimesY=false&amp;xSquared=false&amp;ySquared=false&amp;cosX=false&amp;sinX=false&amp;cosY=false&amp;sinY=false&amp;collectStats=false&amp;problem=classification&amp;initZero=false&amp;hideText=false" TargetMode="External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wmf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7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216.wmf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4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4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image" Target="../media/image216.wmf"/><Relationship Id="rId7" Type="http://schemas.openxmlformats.org/officeDocument/2006/relationships/image" Target="../media/image241.wmf"/><Relationship Id="rId2" Type="http://schemas.openxmlformats.org/officeDocument/2006/relationships/oleObject" Target="../embeddings/oleObject48.bin"/><Relationship Id="rId1" Type="http://schemas.openxmlformats.org/officeDocument/2006/relationships/slideLayout" Target="../slideLayouts/slideLayout45.x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217.wmf"/><Relationship Id="rId4" Type="http://schemas.openxmlformats.org/officeDocument/2006/relationships/oleObject" Target="../embeddings/oleObject49.bin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6.xml"/><Relationship Id="rId6" Type="http://schemas.openxmlformats.org/officeDocument/2006/relationships/hyperlink" Target="http://deeplearning.stanford.edu/wiki/index.php/Feature_extraction_using_convolution" TargetMode="External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49.png"/><Relationship Id="rId5" Type="http://schemas.openxmlformats.org/officeDocument/2006/relationships/image" Target="../media/image248.jpeg"/><Relationship Id="rId4" Type="http://schemas.openxmlformats.org/officeDocument/2006/relationships/image" Target="../media/image247.jp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0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52.pn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2.xml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13" Type="http://schemas.openxmlformats.org/officeDocument/2006/relationships/image" Target="../media/image262.png"/><Relationship Id="rId3" Type="http://schemas.openxmlformats.org/officeDocument/2006/relationships/image" Target="../media/image225.png"/><Relationship Id="rId7" Type="http://schemas.openxmlformats.org/officeDocument/2006/relationships/image" Target="../media/image256.png"/><Relationship Id="rId12" Type="http://schemas.openxmlformats.org/officeDocument/2006/relationships/image" Target="../media/image261.png"/><Relationship Id="rId2" Type="http://schemas.openxmlformats.org/officeDocument/2006/relationships/notesSlide" Target="../notesSlides/notesSlide63.xml"/><Relationship Id="rId16" Type="http://schemas.openxmlformats.org/officeDocument/2006/relationships/image" Target="../media/image265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55.png"/><Relationship Id="rId11" Type="http://schemas.openxmlformats.org/officeDocument/2006/relationships/image" Target="../media/image260.png"/><Relationship Id="rId5" Type="http://schemas.openxmlformats.org/officeDocument/2006/relationships/image" Target="../media/image254.png"/><Relationship Id="rId15" Type="http://schemas.openxmlformats.org/officeDocument/2006/relationships/image" Target="../media/image264.png"/><Relationship Id="rId10" Type="http://schemas.openxmlformats.org/officeDocument/2006/relationships/image" Target="../media/image259.png"/><Relationship Id="rId4" Type="http://schemas.openxmlformats.org/officeDocument/2006/relationships/image" Target="../media/image253.png"/><Relationship Id="rId9" Type="http://schemas.openxmlformats.org/officeDocument/2006/relationships/image" Target="../media/image258.png"/><Relationship Id="rId14" Type="http://schemas.openxmlformats.org/officeDocument/2006/relationships/image" Target="../media/image26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54.xml"/></Relationships>
</file>

<file path=ppt/slides/_rels/slide14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68.png"/><Relationship Id="rId7" Type="http://schemas.openxmlformats.org/officeDocument/2006/relationships/image" Target="../media/image26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71.png"/><Relationship Id="rId5" Type="http://schemas.openxmlformats.org/officeDocument/2006/relationships/image" Target="../media/image270.png"/><Relationship Id="rId4" Type="http://schemas.openxmlformats.org/officeDocument/2006/relationships/image" Target="../media/image269.pn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73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s://ruder.io/optimizing-gradient-descent/" TargetMode="External"/><Relationship Id="rId2" Type="http://schemas.openxmlformats.org/officeDocument/2006/relationships/hyperlink" Target="https://cs231n.github.io/" TargetMode="External"/><Relationship Id="rId1" Type="http://schemas.openxmlformats.org/officeDocument/2006/relationships/slideLayout" Target="../slideLayouts/slideLayout58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2.png"/><Relationship Id="rId5" Type="http://schemas.openxmlformats.org/officeDocument/2006/relationships/hyperlink" Target="http://web.mit.edu/bcs/sinha/papers/clinton_gore_nature.gif" TargetMode="Externa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file:///C:\snavely\work\teaching\13Fa-CS4670\lectures\lec00\blur.wmv" TargetMode="External"/><Relationship Id="rId7" Type="http://schemas.openxmlformats.org/officeDocument/2006/relationships/image" Target="../media/image54.png"/><Relationship Id="rId2" Type="http://schemas.openxmlformats.org/officeDocument/2006/relationships/video" Target="file:///C:\snavely\work\teaching\13Fa-CS4670\lectures\lec00\highres.wmv" TargetMode="External"/><Relationship Id="rId1" Type="http://schemas.microsoft.com/office/2007/relationships/media" Target="file:///C:\snavely\work\teaching\13Fa-CS4670\lectures\lec00\highres.wmv" TargetMode="External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3.xml"/><Relationship Id="rId4" Type="http://schemas.openxmlformats.org/officeDocument/2006/relationships/video" Target="file:///C:\snavely\work\teaching\13Fa-CS4670\lectures\lec00\blur.wmv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blogs.nvidia.com/blog/2016/07/29/whats-difference-artificial-intelligence-machine-learning-deep-learning-ai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10.10196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yanpanlau.github.io/2016/07/10/FlappyBird-Keras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arxiv.org/abs/1707.08945" TargetMode="Externa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playground.tensorflow.org/" TargetMode="Externa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0.png"/><Relationship Id="rId4" Type="http://schemas.openxmlformats.org/officeDocument/2006/relationships/hyperlink" Target="https://creativecommons.org/licenses/by/2.0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png"/><Relationship Id="rId5" Type="http://schemas.openxmlformats.org/officeDocument/2006/relationships/hyperlink" Target="https://towardsdatascience.com/gradient-descent-algorithm-and-its-variants-10f652806a3" TargetMode="External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creativecommons.org/licenses/by-sa/4.0" TargetMode="External"/><Relationship Id="rId4" Type="http://schemas.openxmlformats.org/officeDocument/2006/relationships/hyperlink" Target="http://www.gnu.org/copyleft/fdl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introtodeeplearning.com/" TargetMode="External"/><Relationship Id="rId13" Type="http://schemas.openxmlformats.org/officeDocument/2006/relationships/image" Target="../media/image16.jpg"/><Relationship Id="rId3" Type="http://schemas.openxmlformats.org/officeDocument/2006/relationships/hyperlink" Target="https://www.deeplearningbook.org/" TargetMode="External"/><Relationship Id="rId7" Type="http://schemas.openxmlformats.org/officeDocument/2006/relationships/hyperlink" Target="http://www.nvidia.com/dlilabs" TargetMode="Externa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evelopers.google.com/machine-learning/crash-course/" TargetMode="External"/><Relationship Id="rId11" Type="http://schemas.openxmlformats.org/officeDocument/2006/relationships/image" Target="../media/image14.png"/><Relationship Id="rId5" Type="http://schemas.openxmlformats.org/officeDocument/2006/relationships/hyperlink" Target="http://course.fast.ai/" TargetMode="External"/><Relationship Id="rId10" Type="http://schemas.openxmlformats.org/officeDocument/2006/relationships/hyperlink" Target="https://jalammar.github.io/" TargetMode="External"/><Relationship Id="rId4" Type="http://schemas.openxmlformats.org/officeDocument/2006/relationships/hyperlink" Target="http://cs231n.stanford.edu/" TargetMode="External"/><Relationship Id="rId9" Type="http://schemas.openxmlformats.org/officeDocument/2006/relationships/hyperlink" Target="https://github.com/oxford-cs-deepnlp-2017/lectures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6.jpg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lossfunctions.tumblr.com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ruder.io/optimizing-gradient-descent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imgur.com/s25RsOr" TargetMode="External"/><Relationship Id="rId4" Type="http://schemas.openxmlformats.org/officeDocument/2006/relationships/image" Target="../media/image89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keras.io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pytorch.org/" TargetMode="External"/><Relationship Id="rId4" Type="http://schemas.openxmlformats.org/officeDocument/2006/relationships/hyperlink" Target="https://www.tensorflow.org/guide/keras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learning.ai/resources/" TargetMode="External"/><Relationship Id="rId2" Type="http://schemas.openxmlformats.org/officeDocument/2006/relationships/hyperlink" Target="https://github.com/shellysheynin/Deep-Learning-Book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deepmind.com/learning-resources/deep-learning-lecture-series-2020" TargetMode="External"/><Relationship Id="rId5" Type="http://schemas.openxmlformats.org/officeDocument/2006/relationships/hyperlink" Target="https://cds.nyu.edu/deep-learning/" TargetMode="External"/><Relationship Id="rId4" Type="http://schemas.openxmlformats.org/officeDocument/2006/relationships/hyperlink" Target="https://m2dsupsdlclass.github.io/lectures-labs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4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6.wmf"/><Relationship Id="rId4" Type="http://schemas.openxmlformats.org/officeDocument/2006/relationships/oleObject" Target="../embeddings/oleObject4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7.wmf"/><Relationship Id="rId4" Type="http://schemas.openxmlformats.org/officeDocument/2006/relationships/oleObject" Target="../embeddings/oleObject6.bin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oleObject" Target="../embeddings/oleObject13.bin"/><Relationship Id="rId3" Type="http://schemas.openxmlformats.org/officeDocument/2006/relationships/image" Target="../media/image118.wmf"/><Relationship Id="rId7" Type="http://schemas.openxmlformats.org/officeDocument/2006/relationships/image" Target="../media/image120.wmf"/><Relationship Id="rId12" Type="http://schemas.openxmlformats.org/officeDocument/2006/relationships/image" Target="../media/image122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9.bin"/><Relationship Id="rId11" Type="http://schemas.openxmlformats.org/officeDocument/2006/relationships/oleObject" Target="../embeddings/oleObject12.bin"/><Relationship Id="rId5" Type="http://schemas.openxmlformats.org/officeDocument/2006/relationships/image" Target="../media/image119.wmf"/><Relationship Id="rId10" Type="http://schemas.openxmlformats.org/officeDocument/2006/relationships/image" Target="../media/image121.emf"/><Relationship Id="rId4" Type="http://schemas.openxmlformats.org/officeDocument/2006/relationships/oleObject" Target="../embeddings/oleObject8.bin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123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7" Type="http://schemas.openxmlformats.org/officeDocument/2006/relationships/image" Target="../media/image126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25.emf"/><Relationship Id="rId4" Type="http://schemas.openxmlformats.org/officeDocument/2006/relationships/oleObject" Target="../embeddings/oleObject15.bin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127.emf"/><Relationship Id="rId7" Type="http://schemas.openxmlformats.org/officeDocument/2006/relationships/image" Target="../media/image129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17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28.w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130.em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image" Target="../media/image131.emf"/><Relationship Id="rId7" Type="http://schemas.openxmlformats.org/officeDocument/2006/relationships/image" Target="../media/image132.e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17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128.w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30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3.png"/><Relationship Id="rId4" Type="http://schemas.openxmlformats.org/officeDocument/2006/relationships/image" Target="../media/image142.gi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University of Cyprus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Nov, 2023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MAI – 642 – DEEP LEARNING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Theocharis Theocharides</a:t>
            </a:r>
          </a:p>
        </p:txBody>
      </p:sp>
    </p:spTree>
    <p:extLst>
      <p:ext uri="{BB962C8B-B14F-4D97-AF65-F5344CB8AC3E}">
        <p14:creationId xmlns:p14="http://schemas.microsoft.com/office/powerpoint/2010/main" val="1302962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938690" y="3265240"/>
            <a:ext cx="2693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Yann </a:t>
            </a:r>
            <a:r>
              <a:rPr lang="en-US" sz="1400" dirty="0" err="1"/>
              <a:t>Lecun</a:t>
            </a:r>
            <a:r>
              <a:rPr lang="en-US" sz="1400" dirty="0"/>
              <a:t> at AT&amp;T </a:t>
            </a:r>
            <a:r>
              <a:rPr lang="en-US" sz="1400" dirty="0">
                <a:hlinkClick r:id="rId2"/>
              </a:rPr>
              <a:t>Bell Labs</a:t>
            </a:r>
            <a:r>
              <a:rPr lang="en-US" sz="1400" dirty="0"/>
              <a:t>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314" y="44625"/>
            <a:ext cx="8207375" cy="575791"/>
          </a:xfrm>
        </p:spPr>
        <p:txBody>
          <a:bodyPr/>
          <a:lstStyle/>
          <a:p>
            <a:r>
              <a:rPr lang="en-US" dirty="0"/>
              <a:t>The Deep Learning Revolution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C0D34D-7CD1-2C4D-A8F2-03053F5C2CB8}" type="slidenum">
              <a:rPr lang="el-GR" altLang="en-US" smtClean="0"/>
              <a:pPr>
                <a:defRPr/>
              </a:pPr>
              <a:t>10</a:t>
            </a:fld>
            <a:endParaRPr lang="el-GR" altLang="en-US" dirty="0"/>
          </a:p>
        </p:txBody>
      </p:sp>
      <p:pic>
        <p:nvPicPr>
          <p:cNvPr id="15364" name="Picture 4" descr="ttps://image.slidesharecdn.com/katesaenkomsr-russiasummerschoolmodelingimagesvideotextcaffedlpart1-1508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" t="8423" r="465" b="11555"/>
          <a:stretch/>
        </p:blipFill>
        <p:spPr bwMode="auto">
          <a:xfrm>
            <a:off x="1847528" y="2348880"/>
            <a:ext cx="576064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ttp://beamandrew.github.io//images/deep_learning_101/nn_timel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0980"/>
            <a:ext cx="9130694" cy="42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angle 4"/>
          <p:cNvSpPr/>
          <p:nvPr/>
        </p:nvSpPr>
        <p:spPr>
          <a:xfrm rot="16200000">
            <a:off x="6520166" y="1310692"/>
            <a:ext cx="4790488" cy="3478575"/>
          </a:xfrm>
          <a:prstGeom prst="triangle">
            <a:avLst>
              <a:gd name="adj" fmla="val 36422"/>
            </a:avLst>
          </a:prstGeom>
          <a:solidFill>
            <a:srgbClr val="0070C0">
              <a:alpha val="30000"/>
            </a:srgbClr>
          </a:solidFill>
          <a:ln w="38100">
            <a:solidFill>
              <a:srgbClr val="FF33CC">
                <a:alpha val="23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6" name="Picture 6" descr="ttps://i.ytimg.com/vi/4A14mOsT6vQ/maxres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2780928"/>
            <a:ext cx="7200800" cy="40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ttps://image.slidesharecdn.com/introductiontomulti-gpudeeplearningwithdigits2-mikewang-150820102631-lva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9" r="26067"/>
          <a:stretch/>
        </p:blipFill>
        <p:spPr bwMode="auto">
          <a:xfrm>
            <a:off x="3356472" y="527362"/>
            <a:ext cx="5335041" cy="326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riangle 9"/>
          <p:cNvSpPr/>
          <p:nvPr/>
        </p:nvSpPr>
        <p:spPr>
          <a:xfrm rot="10800000">
            <a:off x="3334280" y="3212976"/>
            <a:ext cx="5357231" cy="2282394"/>
          </a:xfrm>
          <a:prstGeom prst="triangle">
            <a:avLst>
              <a:gd name="adj" fmla="val 45573"/>
            </a:avLst>
          </a:prstGeom>
          <a:solidFill>
            <a:schemeClr val="bg1">
              <a:lumMod val="50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18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5" grpId="1" animBg="1"/>
      <p:bldP spid="10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3600" y="1773237"/>
            <a:ext cx="10993040" cy="532817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667" dirty="0"/>
              <a:t>Each training case consists of an input vector x and a target output t.</a:t>
            </a:r>
          </a:p>
          <a:p>
            <a:pPr lvl="1">
              <a:lnSpc>
                <a:spcPct val="80000"/>
              </a:lnSpc>
            </a:pPr>
            <a:endParaRPr lang="en-US" sz="2667" dirty="0"/>
          </a:p>
          <a:p>
            <a:pPr>
              <a:lnSpc>
                <a:spcPct val="80000"/>
              </a:lnSpc>
            </a:pPr>
            <a:r>
              <a:rPr lang="en-US" sz="2667" dirty="0">
                <a:solidFill>
                  <a:srgbClr val="3333CC"/>
                </a:solidFill>
              </a:rPr>
              <a:t>Regression:</a:t>
            </a:r>
            <a:r>
              <a:rPr lang="en-US" sz="2667" dirty="0"/>
              <a:t> The target output is a real number or a whole vector of real numbers.</a:t>
            </a:r>
          </a:p>
          <a:p>
            <a:pPr lvl="1">
              <a:lnSpc>
                <a:spcPct val="80000"/>
              </a:lnSpc>
            </a:pPr>
            <a:r>
              <a:rPr lang="en-US" sz="2667" dirty="0"/>
              <a:t>The price of a stock in 6 months time.</a:t>
            </a:r>
          </a:p>
          <a:p>
            <a:pPr lvl="1">
              <a:lnSpc>
                <a:spcPct val="80000"/>
              </a:lnSpc>
            </a:pPr>
            <a:r>
              <a:rPr lang="en-US" sz="2667" dirty="0"/>
              <a:t>The temperature at noon tomorrow.</a:t>
            </a:r>
          </a:p>
          <a:p>
            <a:pPr>
              <a:lnSpc>
                <a:spcPct val="80000"/>
              </a:lnSpc>
            </a:pPr>
            <a:endParaRPr lang="en-US" sz="2667" dirty="0"/>
          </a:p>
          <a:p>
            <a:pPr>
              <a:lnSpc>
                <a:spcPct val="80000"/>
              </a:lnSpc>
            </a:pPr>
            <a:r>
              <a:rPr lang="en-US" sz="2667" dirty="0">
                <a:solidFill>
                  <a:srgbClr val="3333CC"/>
                </a:solidFill>
              </a:rPr>
              <a:t>Classification:</a:t>
            </a:r>
            <a:r>
              <a:rPr lang="en-US" sz="2667" dirty="0"/>
              <a:t> The target output is a class label.</a:t>
            </a:r>
          </a:p>
          <a:p>
            <a:pPr lvl="1">
              <a:lnSpc>
                <a:spcPct val="80000"/>
              </a:lnSpc>
            </a:pPr>
            <a:r>
              <a:rPr lang="en-US" sz="2667" dirty="0"/>
              <a:t>The simplest case is a choice between 1 and 0.</a:t>
            </a:r>
          </a:p>
          <a:p>
            <a:pPr lvl="1">
              <a:lnSpc>
                <a:spcPct val="80000"/>
              </a:lnSpc>
            </a:pPr>
            <a:r>
              <a:rPr lang="en-US" sz="2667" dirty="0"/>
              <a:t>We can also have multiple alternative labels.</a:t>
            </a:r>
          </a:p>
        </p:txBody>
      </p:sp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 dirty="0"/>
              <a:t>Two types of 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246710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3600" y="1220755"/>
            <a:ext cx="10703984" cy="47164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667" dirty="0"/>
              <a:t>We start by choosing a </a:t>
            </a:r>
            <a:r>
              <a:rPr lang="en-US" sz="2667" dirty="0">
                <a:solidFill>
                  <a:srgbClr val="3333CC"/>
                </a:solidFill>
              </a:rPr>
              <a:t>model-class:</a:t>
            </a:r>
          </a:p>
          <a:p>
            <a:pPr lvl="1">
              <a:lnSpc>
                <a:spcPct val="80000"/>
              </a:lnSpc>
            </a:pPr>
            <a:r>
              <a:rPr lang="en-US" sz="2667" dirty="0"/>
              <a:t>A model-class, </a:t>
            </a:r>
            <a:r>
              <a:rPr lang="en-US" sz="2667" i="1" dirty="0">
                <a:solidFill>
                  <a:schemeClr val="tx1"/>
                </a:solidFill>
                <a:cs typeface="Cambria Math"/>
              </a:rPr>
              <a:t>f</a:t>
            </a:r>
            <a:r>
              <a:rPr lang="en-US" sz="2667" dirty="0"/>
              <a:t>,  is a way of using some numerical parameters, </a:t>
            </a:r>
            <a:r>
              <a:rPr lang="en-US" sz="2667" b="1" dirty="0">
                <a:solidFill>
                  <a:schemeClr val="tx1"/>
                </a:solidFill>
              </a:rPr>
              <a:t>W</a:t>
            </a:r>
            <a:r>
              <a:rPr lang="en-US" sz="2667" dirty="0"/>
              <a:t>, to map  each input vector, </a:t>
            </a:r>
            <a:r>
              <a:rPr lang="en-US" sz="2667" b="1" dirty="0">
                <a:solidFill>
                  <a:schemeClr val="tx1"/>
                </a:solidFill>
              </a:rPr>
              <a:t>x</a:t>
            </a:r>
            <a:r>
              <a:rPr lang="en-US" sz="2667" dirty="0"/>
              <a:t>, into a predicted output </a:t>
            </a:r>
            <a:r>
              <a:rPr lang="en-US" sz="2667" dirty="0">
                <a:solidFill>
                  <a:schemeClr val="tx1"/>
                </a:solidFill>
              </a:rPr>
              <a:t>y.</a:t>
            </a:r>
          </a:p>
          <a:p>
            <a:pPr>
              <a:lnSpc>
                <a:spcPct val="80000"/>
              </a:lnSpc>
            </a:pPr>
            <a:endParaRPr lang="en-US" sz="2667" dirty="0"/>
          </a:p>
          <a:p>
            <a:pPr>
              <a:lnSpc>
                <a:spcPct val="80000"/>
              </a:lnSpc>
            </a:pPr>
            <a:r>
              <a:rPr lang="en-US" sz="2667" dirty="0"/>
              <a:t>Learning usually means adjusting the parameters to reduce the discrepancy between the target output, t, on each training case and the actual output, y, produced by the model.</a:t>
            </a:r>
          </a:p>
          <a:p>
            <a:pPr>
              <a:lnSpc>
                <a:spcPct val="80000"/>
              </a:lnSpc>
            </a:pPr>
            <a:endParaRPr lang="en-US" sz="2667" dirty="0"/>
          </a:p>
          <a:p>
            <a:pPr lvl="1">
              <a:lnSpc>
                <a:spcPct val="80000"/>
              </a:lnSpc>
            </a:pPr>
            <a:r>
              <a:rPr lang="en-US" sz="2667" dirty="0"/>
              <a:t>For regression,                  is often a sensible measure of the discrepancy. </a:t>
            </a:r>
          </a:p>
          <a:p>
            <a:pPr lvl="1">
              <a:lnSpc>
                <a:spcPct val="80000"/>
              </a:lnSpc>
            </a:pPr>
            <a:r>
              <a:rPr lang="en-US" sz="2667" dirty="0"/>
              <a:t>For classification there are other measures that are generally more sensible (they also work better).</a:t>
            </a:r>
          </a:p>
        </p:txBody>
      </p:sp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527382" y="44624"/>
            <a:ext cx="11151029" cy="1143000"/>
          </a:xfrm>
        </p:spPr>
        <p:txBody>
          <a:bodyPr/>
          <a:lstStyle/>
          <a:p>
            <a:r>
              <a:rPr lang="en-US" sz="3733" dirty="0"/>
              <a:t>How supervised learning typically works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77122"/>
              </p:ext>
            </p:extLst>
          </p:nvPr>
        </p:nvGraphicFramePr>
        <p:xfrm>
          <a:off x="3719736" y="4005064"/>
          <a:ext cx="1361776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58800" imgH="292100" progId="Equation.3">
                  <p:embed/>
                </p:oleObj>
              </mc:Choice>
              <mc:Fallback>
                <p:oleObj name="Equation" r:id="rId2" imgW="558800" imgH="2921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19736" y="4005064"/>
                        <a:ext cx="1361776" cy="792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129513"/>
              </p:ext>
            </p:extLst>
          </p:nvPr>
        </p:nvGraphicFramePr>
        <p:xfrm>
          <a:off x="6384032" y="1220755"/>
          <a:ext cx="1924157" cy="461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62000" imgH="203200" progId="Equation.3">
                  <p:embed/>
                </p:oleObj>
              </mc:Choice>
              <mc:Fallback>
                <p:oleObj name="Equation" r:id="rId4" imgW="762000" imgH="2032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84032" y="1220755"/>
                        <a:ext cx="1924157" cy="461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429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 In Neural Networks</a:t>
            </a:r>
          </a:p>
        </p:txBody>
      </p:sp>
      <p:pic>
        <p:nvPicPr>
          <p:cNvPr id="4" name="Content Placeholder 3" descr="Screen Shot 2013-02-25 at 11.16.02 PM.pd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90" r="-1590"/>
          <a:stretch>
            <a:fillRect/>
          </a:stretch>
        </p:blipFill>
        <p:spPr>
          <a:xfrm>
            <a:off x="1954026" y="1245254"/>
            <a:ext cx="8135471" cy="5405437"/>
          </a:xfrm>
        </p:spPr>
      </p:pic>
    </p:spTree>
    <p:extLst>
      <p:ext uri="{BB962C8B-B14F-4D97-AF65-F5344CB8AC3E}">
        <p14:creationId xmlns:p14="http://schemas.microsoft.com/office/powerpoint/2010/main" val="422680388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1363980" y="365125"/>
            <a:ext cx="9464040" cy="132552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Neural network</a:t>
            </a:r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sldNum" idx="12"/>
          </p:nvPr>
        </p:nvSpPr>
        <p:spPr>
          <a:xfrm>
            <a:off x="278511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smtClean="0"/>
              <a:pPr>
                <a:buClr>
                  <a:srgbClr val="000000"/>
                </a:buClr>
              </a:pPr>
              <a:t>103</a:t>
            </a:fld>
            <a:endParaRPr/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9600" y="5530035"/>
            <a:ext cx="3423600" cy="388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1" y="1676520"/>
            <a:ext cx="6283261" cy="362808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 txBox="1">
            <a:spLocks noGrp="1"/>
          </p:cNvSpPr>
          <p:nvPr>
            <p:ph type="body" idx="1"/>
          </p:nvPr>
        </p:nvSpPr>
        <p:spPr>
          <a:xfrm>
            <a:off x="7199280" y="1314900"/>
            <a:ext cx="4383360" cy="435132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548640" indent="-411480">
              <a:spcBef>
                <a:spcPts val="900"/>
              </a:spcBef>
              <a:buSzPts val="1800"/>
              <a:buChar char="●"/>
            </a:pPr>
            <a:r>
              <a:rPr lang="en" sz="2400" dirty="0"/>
              <a:t>An (artificial) neural network is a collection of neurons </a:t>
            </a:r>
            <a:endParaRPr sz="2400" dirty="0"/>
          </a:p>
          <a:p>
            <a:pPr marL="548640" indent="-411480">
              <a:spcBef>
                <a:spcPts val="1200"/>
              </a:spcBef>
              <a:buSzPts val="1800"/>
              <a:buChar char="●"/>
            </a:pPr>
            <a:r>
              <a:rPr lang="en" sz="2400" dirty="0"/>
              <a:t>Usually organized in layers</a:t>
            </a:r>
            <a:endParaRPr sz="2400" dirty="0"/>
          </a:p>
          <a:p>
            <a:pPr marL="1097280" lvl="1" indent="-411480">
              <a:spcBef>
                <a:spcPts val="1200"/>
              </a:spcBef>
              <a:buSzPts val="1800"/>
              <a:buChar char="○"/>
            </a:pPr>
            <a:r>
              <a:rPr lang="en" sz="2000" b="1" dirty="0">
                <a:solidFill>
                  <a:srgbClr val="FF0000"/>
                </a:solidFill>
              </a:rPr>
              <a:t>input layer</a:t>
            </a:r>
            <a:endParaRPr sz="2000" b="1" dirty="0">
              <a:solidFill>
                <a:srgbClr val="FF0000"/>
              </a:solidFill>
            </a:endParaRPr>
          </a:p>
          <a:p>
            <a:pPr marL="1097280" lvl="1" indent="-411480">
              <a:spcBef>
                <a:spcPts val="1200"/>
              </a:spcBef>
              <a:buSzPts val="1800"/>
              <a:buChar char="○"/>
            </a:pPr>
            <a:r>
              <a:rPr lang="en" sz="2000" dirty="0"/>
              <a:t>one or more </a:t>
            </a:r>
            <a:r>
              <a:rPr lang="en" sz="2000" b="1" dirty="0">
                <a:solidFill>
                  <a:srgbClr val="0000FF"/>
                </a:solidFill>
              </a:rPr>
              <a:t>hidden layers</a:t>
            </a:r>
            <a:br>
              <a:rPr lang="en" sz="2000" dirty="0"/>
            </a:br>
            <a:r>
              <a:rPr lang="en" sz="2000" dirty="0"/>
              <a:t>(sizes, activation functions are hyperparameters)</a:t>
            </a:r>
            <a:endParaRPr sz="2000" dirty="0"/>
          </a:p>
          <a:p>
            <a:pPr marL="1097280" lvl="1" indent="-411480">
              <a:spcBef>
                <a:spcPts val="1200"/>
              </a:spcBef>
              <a:spcAft>
                <a:spcPts val="1200"/>
              </a:spcAft>
              <a:buSzPts val="1800"/>
              <a:buChar char="○"/>
            </a:pPr>
            <a:r>
              <a:rPr lang="en" sz="2000" b="1" dirty="0">
                <a:solidFill>
                  <a:srgbClr val="6AA84F"/>
                </a:solidFill>
              </a:rPr>
              <a:t>output layer</a:t>
            </a:r>
            <a:endParaRPr sz="2000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/>
          <p:nvPr/>
        </p:nvSpPr>
        <p:spPr>
          <a:xfrm>
            <a:off x="9547860" y="4962540"/>
            <a:ext cx="2400120" cy="1895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endParaRPr sz="2160"/>
          </a:p>
        </p:txBody>
      </p:sp>
      <p:sp>
        <p:nvSpPr>
          <p:cNvPr id="152" name="Google Shape;152;p22"/>
          <p:cNvSpPr txBox="1">
            <a:spLocks noGrp="1"/>
          </p:cNvSpPr>
          <p:nvPr>
            <p:ph type="body" idx="1"/>
          </p:nvPr>
        </p:nvSpPr>
        <p:spPr>
          <a:xfrm>
            <a:off x="1363980" y="1460730"/>
            <a:ext cx="8116200" cy="505980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548640" indent="-434340">
              <a:lnSpc>
                <a:spcPct val="115000"/>
              </a:lnSpc>
              <a:spcBef>
                <a:spcPts val="900"/>
              </a:spcBef>
              <a:buClr>
                <a:schemeClr val="dk1"/>
              </a:buClr>
              <a:buSzPts val="2100"/>
              <a:buFont typeface="Arial"/>
              <a:buChar char="●"/>
            </a:pPr>
            <a:r>
              <a:rPr lang="en" sz="2400" dirty="0"/>
              <a:t>Usually a non-linear activation after each layer</a:t>
            </a:r>
            <a:endParaRPr sz="2400" dirty="0"/>
          </a:p>
          <a:p>
            <a:pPr marL="548640" indent="-411480">
              <a:lnSpc>
                <a:spcPct val="115000"/>
              </a:lnSpc>
              <a:spcBef>
                <a:spcPts val="0"/>
              </a:spcBef>
              <a:buSzPts val="1800"/>
              <a:buChar char="●"/>
            </a:pPr>
            <a:r>
              <a:rPr lang="en" sz="2400" dirty="0"/>
              <a:t>Typically </a:t>
            </a:r>
            <a:r>
              <a:rPr lang="en" sz="2400" b="1" dirty="0"/>
              <a:t>ReLU</a:t>
            </a:r>
            <a:r>
              <a:rPr lang="en" sz="2400" dirty="0"/>
              <a:t> </a:t>
            </a:r>
            <a:r>
              <a:rPr lang="en" sz="2400" i="1" dirty="0"/>
              <a:t>between the layers</a:t>
            </a:r>
            <a:endParaRPr sz="2400" i="1" dirty="0"/>
          </a:p>
          <a:p>
            <a:pPr marL="548640" indent="-411480">
              <a:lnSpc>
                <a:spcPct val="115000"/>
              </a:lnSpc>
              <a:spcBef>
                <a:spcPts val="0"/>
              </a:spcBef>
              <a:buSzPts val="1800"/>
              <a:buChar char="●"/>
            </a:pPr>
            <a:r>
              <a:rPr lang="en" sz="2400" dirty="0"/>
              <a:t>At the </a:t>
            </a:r>
            <a:r>
              <a:rPr lang="en" sz="2400" i="1" dirty="0"/>
              <a:t>output layer</a:t>
            </a:r>
            <a:r>
              <a:rPr lang="en" sz="2400" dirty="0"/>
              <a:t> we need to consider the task, i.e., what kinds of outputs we want, e.g,</a:t>
            </a:r>
            <a:endParaRPr sz="2400" dirty="0"/>
          </a:p>
          <a:p>
            <a:pPr marL="1097280" lvl="1" indent="-411480">
              <a:lnSpc>
                <a:spcPct val="115000"/>
              </a:lnSpc>
              <a:spcBef>
                <a:spcPts val="0"/>
              </a:spcBef>
              <a:buSzPts val="1800"/>
              <a:buChar char="○"/>
            </a:pPr>
            <a:r>
              <a:rPr lang="en" sz="2000" i="1" dirty="0"/>
              <a:t>Multi-label classification</a:t>
            </a:r>
            <a:br>
              <a:rPr lang="en" sz="2000" dirty="0"/>
            </a:br>
            <a:r>
              <a:rPr lang="en" sz="2000" dirty="0"/>
              <a:t>each </a:t>
            </a:r>
            <a:r>
              <a:rPr lang="en" sz="2000" i="1" dirty="0"/>
              <a:t>K</a:t>
            </a:r>
            <a:r>
              <a:rPr lang="en" sz="2000" dirty="0"/>
              <a:t> output separate probability (values 0.0-1.0)</a:t>
            </a:r>
            <a:br>
              <a:rPr lang="en" sz="2000" dirty="0"/>
            </a:br>
            <a:r>
              <a:rPr lang="en" sz="2000" dirty="0"/>
              <a:t>→ </a:t>
            </a:r>
            <a:r>
              <a:rPr lang="en" sz="2000" b="1" dirty="0"/>
              <a:t>sigmoid</a:t>
            </a:r>
            <a:endParaRPr sz="2000" b="1" dirty="0"/>
          </a:p>
          <a:p>
            <a:pPr marL="1097280" lvl="1" indent="-411480">
              <a:lnSpc>
                <a:spcPct val="115000"/>
              </a:lnSpc>
              <a:spcBef>
                <a:spcPts val="0"/>
              </a:spcBef>
              <a:buSzPts val="1800"/>
              <a:buChar char="○"/>
            </a:pPr>
            <a:r>
              <a:rPr lang="en" sz="2000" i="1" dirty="0"/>
              <a:t>Multi-class classification</a:t>
            </a:r>
            <a:br>
              <a:rPr lang="en" sz="2000" dirty="0"/>
            </a:br>
            <a:r>
              <a:rPr lang="en" sz="2000" dirty="0"/>
              <a:t>probability distribution over </a:t>
            </a:r>
            <a:r>
              <a:rPr lang="en" sz="2000" i="1" dirty="0"/>
              <a:t>K</a:t>
            </a:r>
            <a:r>
              <a:rPr lang="en" sz="2000" dirty="0"/>
              <a:t> classes (sums to 1.0)</a:t>
            </a:r>
            <a:br>
              <a:rPr lang="en" sz="2000" dirty="0"/>
            </a:br>
            <a:r>
              <a:rPr lang="en" sz="2000" dirty="0"/>
              <a:t>→ </a:t>
            </a:r>
            <a:r>
              <a:rPr lang="en" sz="2000" b="1" dirty="0"/>
              <a:t>softmax</a:t>
            </a:r>
            <a:endParaRPr sz="2000" b="1" dirty="0"/>
          </a:p>
          <a:p>
            <a:pPr marL="1097280" lvl="1" indent="-411480">
              <a:lnSpc>
                <a:spcPct val="115000"/>
              </a:lnSpc>
              <a:spcBef>
                <a:spcPts val="0"/>
              </a:spcBef>
              <a:buSzPts val="1800"/>
              <a:buChar char="○"/>
            </a:pPr>
            <a:r>
              <a:rPr lang="en" sz="2000" i="1" dirty="0"/>
              <a:t>Regression</a:t>
            </a:r>
            <a:br>
              <a:rPr lang="en" sz="2000" dirty="0"/>
            </a:br>
            <a:r>
              <a:rPr lang="en" sz="2000" dirty="0"/>
              <a:t>free range of values → </a:t>
            </a:r>
            <a:r>
              <a:rPr lang="en" sz="2000" b="1" dirty="0"/>
              <a:t>linear</a:t>
            </a:r>
            <a:endParaRPr sz="2000" dirty="0"/>
          </a:p>
        </p:txBody>
      </p:sp>
      <p:sp>
        <p:nvSpPr>
          <p:cNvPr id="153" name="Google Shape;153;p22"/>
          <p:cNvSpPr txBox="1">
            <a:spLocks noGrp="1"/>
          </p:cNvSpPr>
          <p:nvPr>
            <p:ph type="title"/>
          </p:nvPr>
        </p:nvSpPr>
        <p:spPr>
          <a:xfrm>
            <a:off x="1363980" y="365125"/>
            <a:ext cx="9464040" cy="132552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Output activation</a:t>
            </a:r>
            <a:endParaRPr/>
          </a:p>
        </p:txBody>
      </p:sp>
      <p:sp>
        <p:nvSpPr>
          <p:cNvPr id="154" name="Google Shape;154;p22"/>
          <p:cNvSpPr/>
          <p:nvPr/>
        </p:nvSpPr>
        <p:spPr>
          <a:xfrm>
            <a:off x="9885751" y="1521023"/>
            <a:ext cx="1546770" cy="694920"/>
          </a:xfrm>
          <a:prstGeom prst="flowChartProcess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algn="ctr"/>
            <a:r>
              <a:rPr lang="en" sz="2160"/>
              <a:t>Layer 1</a:t>
            </a:r>
            <a:endParaRPr sz="2160"/>
          </a:p>
        </p:txBody>
      </p:sp>
      <p:sp>
        <p:nvSpPr>
          <p:cNvPr id="155" name="Google Shape;155;p22"/>
          <p:cNvSpPr txBox="1"/>
          <p:nvPr/>
        </p:nvSpPr>
        <p:spPr>
          <a:xfrm>
            <a:off x="9722790" y="810660"/>
            <a:ext cx="1872720" cy="447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pPr algn="ctr"/>
            <a:r>
              <a:rPr lang="en" sz="2160">
                <a:latin typeface="Calibri"/>
                <a:ea typeface="Calibri"/>
                <a:cs typeface="Calibri"/>
                <a:sym typeface="Calibri"/>
              </a:rPr>
              <a:t>Input</a:t>
            </a:r>
            <a:endParaRPr sz="216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2"/>
          <p:cNvSpPr/>
          <p:nvPr/>
        </p:nvSpPr>
        <p:spPr>
          <a:xfrm>
            <a:off x="9885751" y="3031786"/>
            <a:ext cx="1546770" cy="694920"/>
          </a:xfrm>
          <a:prstGeom prst="flowChartProcess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algn="ctr"/>
            <a:r>
              <a:rPr lang="en" sz="2160"/>
              <a:t>Layer 2</a:t>
            </a:r>
            <a:endParaRPr sz="2160"/>
          </a:p>
        </p:txBody>
      </p:sp>
      <p:sp>
        <p:nvSpPr>
          <p:cNvPr id="157" name="Google Shape;157;p22"/>
          <p:cNvSpPr/>
          <p:nvPr/>
        </p:nvSpPr>
        <p:spPr>
          <a:xfrm>
            <a:off x="9885751" y="4542547"/>
            <a:ext cx="1546770" cy="694920"/>
          </a:xfrm>
          <a:prstGeom prst="flowChartProcess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algn="ctr"/>
            <a:r>
              <a:rPr lang="en" sz="2160"/>
              <a:t>Layer 3</a:t>
            </a:r>
            <a:endParaRPr sz="2160"/>
          </a:p>
        </p:txBody>
      </p:sp>
      <p:sp>
        <p:nvSpPr>
          <p:cNvPr id="158" name="Google Shape;158;p22"/>
          <p:cNvSpPr txBox="1"/>
          <p:nvPr/>
        </p:nvSpPr>
        <p:spPr>
          <a:xfrm>
            <a:off x="9885690" y="6144750"/>
            <a:ext cx="1546920" cy="447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pPr algn="ctr"/>
            <a:r>
              <a:rPr lang="en" sz="2160">
                <a:latin typeface="Calibri"/>
                <a:ea typeface="Calibri"/>
                <a:cs typeface="Calibri"/>
                <a:sym typeface="Calibri"/>
              </a:rPr>
              <a:t>Output</a:t>
            </a:r>
            <a:endParaRPr sz="216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9" name="Google Shape;159;p22"/>
          <p:cNvCxnSpPr>
            <a:stCxn id="155" idx="2"/>
            <a:endCxn id="154" idx="0"/>
          </p:cNvCxnSpPr>
          <p:nvPr/>
        </p:nvCxnSpPr>
        <p:spPr>
          <a:xfrm>
            <a:off x="10659150" y="1257780"/>
            <a:ext cx="0" cy="26316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0" name="Google Shape;160;p22"/>
          <p:cNvCxnSpPr>
            <a:stCxn id="154" idx="2"/>
            <a:endCxn id="161" idx="0"/>
          </p:cNvCxnSpPr>
          <p:nvPr/>
        </p:nvCxnSpPr>
        <p:spPr>
          <a:xfrm>
            <a:off x="10659136" y="2215943"/>
            <a:ext cx="0" cy="24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" name="Google Shape;162;p22"/>
          <p:cNvCxnSpPr>
            <a:stCxn id="156" idx="2"/>
            <a:endCxn id="163" idx="0"/>
          </p:cNvCxnSpPr>
          <p:nvPr/>
        </p:nvCxnSpPr>
        <p:spPr>
          <a:xfrm>
            <a:off x="10659136" y="3726706"/>
            <a:ext cx="0" cy="25524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4" name="Google Shape;164;p22"/>
          <p:cNvCxnSpPr>
            <a:stCxn id="157" idx="2"/>
            <a:endCxn id="165" idx="0"/>
          </p:cNvCxnSpPr>
          <p:nvPr/>
        </p:nvCxnSpPr>
        <p:spPr>
          <a:xfrm>
            <a:off x="10659136" y="5237467"/>
            <a:ext cx="0" cy="25344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1" name="Google Shape;161;p22"/>
          <p:cNvSpPr/>
          <p:nvPr/>
        </p:nvSpPr>
        <p:spPr>
          <a:xfrm>
            <a:off x="10244430" y="2459056"/>
            <a:ext cx="829440" cy="400680"/>
          </a:xfrm>
          <a:prstGeom prst="flowChartConnector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r>
              <a:rPr lang="en" sz="1080"/>
              <a:t>ReLU</a:t>
            </a:r>
            <a:endParaRPr sz="1080"/>
          </a:p>
        </p:txBody>
      </p:sp>
      <p:cxnSp>
        <p:nvCxnSpPr>
          <p:cNvPr id="166" name="Google Shape;166;p22"/>
          <p:cNvCxnSpPr>
            <a:stCxn id="161" idx="4"/>
            <a:endCxn id="156" idx="0"/>
          </p:cNvCxnSpPr>
          <p:nvPr/>
        </p:nvCxnSpPr>
        <p:spPr>
          <a:xfrm>
            <a:off x="10659150" y="2859736"/>
            <a:ext cx="0" cy="17208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3" name="Google Shape;163;p22"/>
          <p:cNvSpPr/>
          <p:nvPr/>
        </p:nvSpPr>
        <p:spPr>
          <a:xfrm>
            <a:off x="10244416" y="3981856"/>
            <a:ext cx="829440" cy="400680"/>
          </a:xfrm>
          <a:prstGeom prst="flowChartConnector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r>
              <a:rPr lang="en" sz="1080"/>
              <a:t>ReLU</a:t>
            </a:r>
            <a:endParaRPr sz="1080"/>
          </a:p>
        </p:txBody>
      </p:sp>
      <p:cxnSp>
        <p:nvCxnSpPr>
          <p:cNvPr id="167" name="Google Shape;167;p22"/>
          <p:cNvCxnSpPr>
            <a:stCxn id="163" idx="4"/>
            <a:endCxn id="157" idx="0"/>
          </p:cNvCxnSpPr>
          <p:nvPr/>
        </p:nvCxnSpPr>
        <p:spPr>
          <a:xfrm>
            <a:off x="10659136" y="4382536"/>
            <a:ext cx="0" cy="15984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5" name="Google Shape;165;p22"/>
          <p:cNvSpPr/>
          <p:nvPr/>
        </p:nvSpPr>
        <p:spPr>
          <a:xfrm>
            <a:off x="9983594" y="5490766"/>
            <a:ext cx="1351080" cy="400680"/>
          </a:xfrm>
          <a:prstGeom prst="flowChartConnector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algn="ctr"/>
            <a:r>
              <a:rPr lang="en" sz="1200"/>
              <a:t>e.g. softmax</a:t>
            </a:r>
            <a:endParaRPr sz="1200"/>
          </a:p>
        </p:txBody>
      </p:sp>
      <p:cxnSp>
        <p:nvCxnSpPr>
          <p:cNvPr id="168" name="Google Shape;168;p22"/>
          <p:cNvCxnSpPr>
            <a:stCxn id="165" idx="4"/>
            <a:endCxn id="158" idx="0"/>
          </p:cNvCxnSpPr>
          <p:nvPr/>
        </p:nvCxnSpPr>
        <p:spPr>
          <a:xfrm>
            <a:off x="10659134" y="5891446"/>
            <a:ext cx="0" cy="25344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69" name="Google Shape;169;p22"/>
          <p:cNvPicPr preferRelativeResize="0"/>
          <p:nvPr/>
        </p:nvPicPr>
        <p:blipFill rotWithShape="1">
          <a:blip r:embed="rId3">
            <a:alphaModFix/>
          </a:blip>
          <a:srcRect l="36580" r="34379"/>
          <a:stretch/>
        </p:blipFill>
        <p:spPr>
          <a:xfrm>
            <a:off x="8485186" y="4495591"/>
            <a:ext cx="480758" cy="1233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 rotWithShape="1">
          <a:blip r:embed="rId3">
            <a:alphaModFix/>
          </a:blip>
          <a:srcRect l="72666"/>
          <a:stretch/>
        </p:blipFill>
        <p:spPr>
          <a:xfrm>
            <a:off x="8499304" y="3143096"/>
            <a:ext cx="452520" cy="1233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6800" y="128251"/>
            <a:ext cx="2203380" cy="146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2"/>
          <p:cNvSpPr txBox="1">
            <a:spLocks noGrp="1"/>
          </p:cNvSpPr>
          <p:nvPr>
            <p:ph type="sldNum" idx="12"/>
          </p:nvPr>
        </p:nvSpPr>
        <p:spPr>
          <a:xfrm>
            <a:off x="278511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smtClean="0"/>
              <a:pPr>
                <a:buClr>
                  <a:srgbClr val="000000"/>
                </a:buClr>
              </a:pPr>
              <a:t>104</a:t>
            </a:fld>
            <a:endParaRPr/>
          </a:p>
        </p:txBody>
      </p:sp>
      <p:grpSp>
        <p:nvGrpSpPr>
          <p:cNvPr id="173" name="Google Shape;173;p22"/>
          <p:cNvGrpSpPr/>
          <p:nvPr/>
        </p:nvGrpSpPr>
        <p:grpSpPr>
          <a:xfrm>
            <a:off x="6142050" y="5848080"/>
            <a:ext cx="2885760" cy="966600"/>
            <a:chOff x="4594775" y="4904175"/>
            <a:chExt cx="2404800" cy="805500"/>
          </a:xfrm>
        </p:grpSpPr>
        <p:sp>
          <p:nvSpPr>
            <p:cNvPr id="174" name="Google Shape;174;p22"/>
            <p:cNvSpPr txBox="1"/>
            <p:nvPr/>
          </p:nvSpPr>
          <p:spPr>
            <a:xfrm>
              <a:off x="4594775" y="4904175"/>
              <a:ext cx="2404800" cy="805500"/>
            </a:xfrm>
            <a:prstGeom prst="rect">
              <a:avLst/>
            </a:pr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t" anchorCtr="0">
              <a:noAutofit/>
            </a:bodyPr>
            <a:lstStyle/>
            <a:p>
              <a:endParaRPr sz="2160">
                <a:latin typeface="Corbel"/>
                <a:ea typeface="Corbel"/>
                <a:cs typeface="Corbel"/>
                <a:sym typeface="Corbel"/>
              </a:endParaRPr>
            </a:p>
          </p:txBody>
        </p:sp>
        <p:pic>
          <p:nvPicPr>
            <p:cNvPr id="175" name="Google Shape;175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640074" y="5228878"/>
              <a:ext cx="2313962" cy="4139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2"/>
            <p:cNvSpPr txBox="1"/>
            <p:nvPr/>
          </p:nvSpPr>
          <p:spPr>
            <a:xfrm>
              <a:off x="5033295" y="4904175"/>
              <a:ext cx="1527300" cy="26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9710" tIns="109710" rIns="109710" bIns="109710" anchor="t" anchorCtr="0">
              <a:noAutofit/>
            </a:bodyPr>
            <a:lstStyle/>
            <a:p>
              <a:r>
                <a:rPr lang="en" sz="2160">
                  <a:latin typeface="Corbel"/>
                  <a:ea typeface="Corbel"/>
                  <a:cs typeface="Corbel"/>
                  <a:sym typeface="Corbel"/>
                </a:rPr>
                <a:t>softmax:</a:t>
              </a:r>
              <a:endParaRPr sz="2160"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0533" y="2993677"/>
            <a:ext cx="3002828" cy="230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3"/>
          <p:cNvSpPr txBox="1">
            <a:spLocks noGrp="1"/>
          </p:cNvSpPr>
          <p:nvPr>
            <p:ph type="title"/>
          </p:nvPr>
        </p:nvSpPr>
        <p:spPr>
          <a:xfrm>
            <a:off x="1363980" y="365125"/>
            <a:ext cx="9464040" cy="132552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Backpropagation</a:t>
            </a:r>
            <a:endParaRPr/>
          </a:p>
        </p:txBody>
      </p:sp>
      <p:sp>
        <p:nvSpPr>
          <p:cNvPr id="183" name="Google Shape;183;p23"/>
          <p:cNvSpPr txBox="1">
            <a:spLocks noGrp="1"/>
          </p:cNvSpPr>
          <p:nvPr>
            <p:ph type="body" idx="1"/>
          </p:nvPr>
        </p:nvSpPr>
        <p:spPr>
          <a:xfrm>
            <a:off x="1363980" y="5792752"/>
            <a:ext cx="9464040" cy="80460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548640" indent="-457200">
              <a:lnSpc>
                <a:spcPct val="115000"/>
              </a:lnSpc>
              <a:spcBef>
                <a:spcPts val="900"/>
              </a:spcBef>
              <a:buSzPts val="2400"/>
            </a:pPr>
            <a:r>
              <a:rPr lang="en" sz="2880" dirty="0"/>
              <a:t>Based on the chain rule of calculus: </a:t>
            </a:r>
            <a:endParaRPr sz="2880" dirty="0"/>
          </a:p>
        </p:txBody>
      </p:sp>
      <p:pic>
        <p:nvPicPr>
          <p:cNvPr id="184" name="Google Shape;18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6500" y="3613650"/>
            <a:ext cx="804017" cy="11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 txBox="1"/>
          <p:nvPr/>
        </p:nvSpPr>
        <p:spPr>
          <a:xfrm>
            <a:off x="7531618" y="3581437"/>
            <a:ext cx="803880" cy="45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r>
              <a:rPr lang="en" sz="2160">
                <a:solidFill>
                  <a:srgbClr val="999999"/>
                </a:solidFill>
              </a:rPr>
              <a:t>cat</a:t>
            </a:r>
            <a:endParaRPr sz="2160">
              <a:solidFill>
                <a:srgbClr val="999999"/>
              </a:solidFill>
            </a:endParaRPr>
          </a:p>
        </p:txBody>
      </p:sp>
      <p:sp>
        <p:nvSpPr>
          <p:cNvPr id="186" name="Google Shape;186;p23"/>
          <p:cNvSpPr txBox="1"/>
          <p:nvPr/>
        </p:nvSpPr>
        <p:spPr>
          <a:xfrm>
            <a:off x="7531620" y="4083197"/>
            <a:ext cx="803880" cy="45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r>
              <a:rPr lang="en" sz="2160" b="1"/>
              <a:t>dog</a:t>
            </a:r>
            <a:endParaRPr sz="2160" b="1"/>
          </a:p>
        </p:txBody>
      </p:sp>
      <p:grpSp>
        <p:nvGrpSpPr>
          <p:cNvPr id="187" name="Google Shape;187;p23"/>
          <p:cNvGrpSpPr/>
          <p:nvPr/>
        </p:nvGrpSpPr>
        <p:grpSpPr>
          <a:xfrm>
            <a:off x="5072490" y="3178836"/>
            <a:ext cx="2181120" cy="2255977"/>
            <a:chOff x="6179025" y="3170000"/>
            <a:chExt cx="1817600" cy="1692000"/>
          </a:xfrm>
        </p:grpSpPr>
        <p:cxnSp>
          <p:nvCxnSpPr>
            <p:cNvPr id="188" name="Google Shape;188;p23"/>
            <p:cNvCxnSpPr/>
            <p:nvPr/>
          </p:nvCxnSpPr>
          <p:spPr>
            <a:xfrm rot="10800000" flipH="1">
              <a:off x="6220725" y="3170000"/>
              <a:ext cx="640500" cy="116400"/>
            </a:xfrm>
            <a:prstGeom prst="straightConnector1">
              <a:avLst/>
            </a:prstGeom>
            <a:noFill/>
            <a:ln w="38100" cap="flat" cmpd="sng">
              <a:solidFill>
                <a:srgbClr val="18DB34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189" name="Google Shape;189;p23"/>
            <p:cNvCxnSpPr/>
            <p:nvPr/>
          </p:nvCxnSpPr>
          <p:spPr>
            <a:xfrm rot="10800000" flipH="1">
              <a:off x="6179025" y="3616700"/>
              <a:ext cx="640500" cy="116400"/>
            </a:xfrm>
            <a:prstGeom prst="straightConnector1">
              <a:avLst/>
            </a:prstGeom>
            <a:noFill/>
            <a:ln w="38100" cap="flat" cmpd="sng">
              <a:solidFill>
                <a:srgbClr val="18DB34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190" name="Google Shape;190;p23"/>
            <p:cNvCxnSpPr/>
            <p:nvPr/>
          </p:nvCxnSpPr>
          <p:spPr>
            <a:xfrm rot="10800000" flipH="1">
              <a:off x="6273200" y="3784700"/>
              <a:ext cx="588000" cy="395100"/>
            </a:xfrm>
            <a:prstGeom prst="straightConnector1">
              <a:avLst/>
            </a:prstGeom>
            <a:noFill/>
            <a:ln w="38100" cap="flat" cmpd="sng">
              <a:solidFill>
                <a:srgbClr val="18DB34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191" name="Google Shape;191;p23"/>
            <p:cNvCxnSpPr/>
            <p:nvPr/>
          </p:nvCxnSpPr>
          <p:spPr>
            <a:xfrm rot="10800000" flipH="1">
              <a:off x="6220725" y="4448700"/>
              <a:ext cx="640500" cy="116400"/>
            </a:xfrm>
            <a:prstGeom prst="straightConnector1">
              <a:avLst/>
            </a:prstGeom>
            <a:noFill/>
            <a:ln w="38100" cap="flat" cmpd="sng">
              <a:solidFill>
                <a:srgbClr val="18DB34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192" name="Google Shape;192;p23"/>
            <p:cNvCxnSpPr/>
            <p:nvPr/>
          </p:nvCxnSpPr>
          <p:spPr>
            <a:xfrm rot="10800000" flipH="1">
              <a:off x="6273200" y="4063400"/>
              <a:ext cx="588000" cy="395100"/>
            </a:xfrm>
            <a:prstGeom prst="straightConnector1">
              <a:avLst/>
            </a:prstGeom>
            <a:noFill/>
            <a:ln w="38100" cap="flat" cmpd="sng">
              <a:solidFill>
                <a:srgbClr val="18DB34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193" name="Google Shape;193;p23"/>
            <p:cNvCxnSpPr/>
            <p:nvPr/>
          </p:nvCxnSpPr>
          <p:spPr>
            <a:xfrm>
              <a:off x="6211025" y="4716500"/>
              <a:ext cx="679200" cy="145500"/>
            </a:xfrm>
            <a:prstGeom prst="straightConnector1">
              <a:avLst/>
            </a:prstGeom>
            <a:noFill/>
            <a:ln w="38100" cap="flat" cmpd="sng">
              <a:solidFill>
                <a:srgbClr val="18DB34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194" name="Google Shape;194;p23"/>
            <p:cNvCxnSpPr/>
            <p:nvPr/>
          </p:nvCxnSpPr>
          <p:spPr>
            <a:xfrm>
              <a:off x="7290088" y="3235000"/>
              <a:ext cx="687300" cy="423600"/>
            </a:xfrm>
            <a:prstGeom prst="straightConnector1">
              <a:avLst/>
            </a:prstGeom>
            <a:noFill/>
            <a:ln w="38100" cap="flat" cmpd="sng">
              <a:solidFill>
                <a:srgbClr val="18DB34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195" name="Google Shape;195;p23"/>
            <p:cNvCxnSpPr/>
            <p:nvPr/>
          </p:nvCxnSpPr>
          <p:spPr>
            <a:xfrm>
              <a:off x="7278688" y="3658600"/>
              <a:ext cx="687300" cy="423600"/>
            </a:xfrm>
            <a:prstGeom prst="straightConnector1">
              <a:avLst/>
            </a:prstGeom>
            <a:noFill/>
            <a:ln w="38100" cap="flat" cmpd="sng">
              <a:solidFill>
                <a:srgbClr val="18DB34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196" name="Google Shape;196;p23"/>
            <p:cNvCxnSpPr/>
            <p:nvPr/>
          </p:nvCxnSpPr>
          <p:spPr>
            <a:xfrm rot="10800000" flipH="1">
              <a:off x="7239725" y="3814050"/>
              <a:ext cx="708300" cy="174600"/>
            </a:xfrm>
            <a:prstGeom prst="straightConnector1">
              <a:avLst/>
            </a:prstGeom>
            <a:noFill/>
            <a:ln w="38100" cap="flat" cmpd="sng">
              <a:solidFill>
                <a:srgbClr val="18DB34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197" name="Google Shape;197;p23"/>
            <p:cNvCxnSpPr/>
            <p:nvPr/>
          </p:nvCxnSpPr>
          <p:spPr>
            <a:xfrm rot="10800000" flipH="1">
              <a:off x="7230025" y="4240925"/>
              <a:ext cx="689100" cy="106800"/>
            </a:xfrm>
            <a:prstGeom prst="straightConnector1">
              <a:avLst/>
            </a:prstGeom>
            <a:noFill/>
            <a:ln w="38100" cap="flat" cmpd="sng">
              <a:solidFill>
                <a:srgbClr val="18DB34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198" name="Google Shape;198;p23"/>
            <p:cNvCxnSpPr/>
            <p:nvPr/>
          </p:nvCxnSpPr>
          <p:spPr>
            <a:xfrm rot="10800000" flipH="1">
              <a:off x="7239725" y="4357425"/>
              <a:ext cx="756900" cy="417300"/>
            </a:xfrm>
            <a:prstGeom prst="straightConnector1">
              <a:avLst/>
            </a:prstGeom>
            <a:noFill/>
            <a:ln w="38100" cap="flat" cmpd="sng">
              <a:solidFill>
                <a:srgbClr val="18DB34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</p:grpSp>
      <p:grpSp>
        <p:nvGrpSpPr>
          <p:cNvPr id="199" name="Google Shape;199;p23"/>
          <p:cNvGrpSpPr/>
          <p:nvPr/>
        </p:nvGrpSpPr>
        <p:grpSpPr>
          <a:xfrm>
            <a:off x="5086366" y="3275967"/>
            <a:ext cx="2208496" cy="2078846"/>
            <a:chOff x="6190588" y="3242850"/>
            <a:chExt cx="1840413" cy="1559150"/>
          </a:xfrm>
        </p:grpSpPr>
        <p:cxnSp>
          <p:nvCxnSpPr>
            <p:cNvPr id="200" name="Google Shape;200;p23"/>
            <p:cNvCxnSpPr/>
            <p:nvPr/>
          </p:nvCxnSpPr>
          <p:spPr>
            <a:xfrm rot="10800000">
              <a:off x="7230300" y="3287650"/>
              <a:ext cx="800700" cy="4239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201" name="Google Shape;201;p23"/>
            <p:cNvCxnSpPr/>
            <p:nvPr/>
          </p:nvCxnSpPr>
          <p:spPr>
            <a:xfrm rot="10800000">
              <a:off x="7222000" y="3711550"/>
              <a:ext cx="800700" cy="4239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202" name="Google Shape;202;p23"/>
            <p:cNvCxnSpPr/>
            <p:nvPr/>
          </p:nvCxnSpPr>
          <p:spPr>
            <a:xfrm flipH="1">
              <a:off x="7217450" y="3788600"/>
              <a:ext cx="706500" cy="5778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203" name="Google Shape;203;p23"/>
            <p:cNvCxnSpPr/>
            <p:nvPr/>
          </p:nvCxnSpPr>
          <p:spPr>
            <a:xfrm flipH="1">
              <a:off x="7217450" y="4224200"/>
              <a:ext cx="706500" cy="5778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204" name="Google Shape;204;p23"/>
            <p:cNvCxnSpPr/>
            <p:nvPr/>
          </p:nvCxnSpPr>
          <p:spPr>
            <a:xfrm flipH="1">
              <a:off x="6201175" y="3242850"/>
              <a:ext cx="720600" cy="1635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205" name="Google Shape;205;p23"/>
            <p:cNvCxnSpPr/>
            <p:nvPr/>
          </p:nvCxnSpPr>
          <p:spPr>
            <a:xfrm flipH="1">
              <a:off x="6197013" y="3616700"/>
              <a:ext cx="720600" cy="1635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206" name="Google Shape;206;p23"/>
            <p:cNvCxnSpPr/>
            <p:nvPr/>
          </p:nvCxnSpPr>
          <p:spPr>
            <a:xfrm flipH="1">
              <a:off x="6192850" y="3990550"/>
              <a:ext cx="720600" cy="1635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207" name="Google Shape;207;p23"/>
            <p:cNvCxnSpPr/>
            <p:nvPr/>
          </p:nvCxnSpPr>
          <p:spPr>
            <a:xfrm flipH="1">
              <a:off x="6190588" y="4364400"/>
              <a:ext cx="720600" cy="1635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208" name="Google Shape;208;p23"/>
            <p:cNvCxnSpPr/>
            <p:nvPr/>
          </p:nvCxnSpPr>
          <p:spPr>
            <a:xfrm rot="10800000">
              <a:off x="6240150" y="4658400"/>
              <a:ext cx="640500" cy="969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209" name="Google Shape;209;p23"/>
            <p:cNvCxnSpPr/>
            <p:nvPr/>
          </p:nvCxnSpPr>
          <p:spPr>
            <a:xfrm rot="10800000">
              <a:off x="6201450" y="3823800"/>
              <a:ext cx="708300" cy="4851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210" name="Google Shape;210;p23"/>
            <p:cNvCxnSpPr/>
            <p:nvPr/>
          </p:nvCxnSpPr>
          <p:spPr>
            <a:xfrm rot="10800000">
              <a:off x="6191650" y="3474300"/>
              <a:ext cx="698700" cy="4464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</p:grpSp>
      <p:pic>
        <p:nvPicPr>
          <p:cNvPr id="211" name="Google Shape;21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18422" y="5732100"/>
            <a:ext cx="2366010" cy="93726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3"/>
          <p:cNvSpPr txBox="1">
            <a:spLocks noGrp="1"/>
          </p:cNvSpPr>
          <p:nvPr>
            <p:ph type="body" idx="1"/>
          </p:nvPr>
        </p:nvSpPr>
        <p:spPr>
          <a:xfrm>
            <a:off x="983640" y="1350631"/>
            <a:ext cx="10186920" cy="166464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548640" indent="-457200">
              <a:spcBef>
                <a:spcPts val="900"/>
              </a:spcBef>
              <a:buSzPts val="2400"/>
            </a:pPr>
            <a:r>
              <a:rPr lang="en" sz="2880"/>
              <a:t>Neural networks are trained with gradient descent,</a:t>
            </a:r>
            <a:br>
              <a:rPr lang="en" sz="2880"/>
            </a:br>
            <a:r>
              <a:rPr lang="en" sz="2880"/>
              <a:t>starting from a random weight initialization</a:t>
            </a:r>
            <a:endParaRPr sz="2880"/>
          </a:p>
          <a:p>
            <a:pPr marL="548640" indent="-457200">
              <a:spcBef>
                <a:spcPts val="1200"/>
              </a:spcBef>
              <a:buSzPts val="2400"/>
            </a:pPr>
            <a:r>
              <a:rPr lang="en" sz="2880"/>
              <a:t>Algorithm for computing the gradients for a neural network: </a:t>
            </a:r>
            <a:endParaRPr sz="2880"/>
          </a:p>
        </p:txBody>
      </p:sp>
      <p:grpSp>
        <p:nvGrpSpPr>
          <p:cNvPr id="213" name="Google Shape;213;p23"/>
          <p:cNvGrpSpPr/>
          <p:nvPr/>
        </p:nvGrpSpPr>
        <p:grpSpPr>
          <a:xfrm>
            <a:off x="8335500" y="3326040"/>
            <a:ext cx="3114600" cy="982337"/>
            <a:chOff x="6438250" y="2771700"/>
            <a:chExt cx="2595500" cy="818614"/>
          </a:xfrm>
        </p:grpSpPr>
        <p:sp>
          <p:nvSpPr>
            <p:cNvPr id="214" name="Google Shape;214;p23"/>
            <p:cNvSpPr txBox="1"/>
            <p:nvPr/>
          </p:nvSpPr>
          <p:spPr>
            <a:xfrm>
              <a:off x="6531450" y="2771700"/>
              <a:ext cx="2502300" cy="63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9710" tIns="109710" rIns="109710" bIns="109710" anchor="t" anchorCtr="0">
              <a:noAutofit/>
            </a:bodyPr>
            <a:lstStyle/>
            <a:p>
              <a:r>
                <a:rPr lang="en" sz="2160" dirty="0">
                  <a:latin typeface="Corbel"/>
                  <a:ea typeface="Corbel"/>
                  <a:cs typeface="Corbel"/>
                  <a:sym typeface="Corbel"/>
                </a:rPr>
                <a:t>An error (loss) when comparing to the correct label</a:t>
              </a:r>
              <a:endParaRPr sz="2160" dirty="0">
                <a:latin typeface="Corbel"/>
                <a:ea typeface="Corbel"/>
                <a:cs typeface="Corbel"/>
                <a:sym typeface="Corbel"/>
              </a:endParaRPr>
            </a:p>
          </p:txBody>
        </p:sp>
        <p:cxnSp>
          <p:nvCxnSpPr>
            <p:cNvPr id="215" name="Google Shape;215;p23"/>
            <p:cNvCxnSpPr>
              <a:endCxn id="186" idx="3"/>
            </p:cNvCxnSpPr>
            <p:nvPr/>
          </p:nvCxnSpPr>
          <p:spPr>
            <a:xfrm flipH="1">
              <a:off x="6438250" y="3326014"/>
              <a:ext cx="488400" cy="26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216" name="Google Shape;216;p23"/>
          <p:cNvGrpSpPr/>
          <p:nvPr/>
        </p:nvGrpSpPr>
        <p:grpSpPr>
          <a:xfrm>
            <a:off x="6837360" y="4630230"/>
            <a:ext cx="4745160" cy="804600"/>
            <a:chOff x="5189800" y="3858525"/>
            <a:chExt cx="3954300" cy="670500"/>
          </a:xfrm>
        </p:grpSpPr>
        <p:sp>
          <p:nvSpPr>
            <p:cNvPr id="217" name="Google Shape;217;p23"/>
            <p:cNvSpPr txBox="1"/>
            <p:nvPr/>
          </p:nvSpPr>
          <p:spPr>
            <a:xfrm>
              <a:off x="5798200" y="3858525"/>
              <a:ext cx="3345900" cy="67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9710" tIns="109710" rIns="109710" bIns="109710" anchor="t" anchorCtr="0">
              <a:noAutofit/>
            </a:bodyPr>
            <a:lstStyle/>
            <a:p>
              <a:r>
                <a:rPr lang="en" sz="2160" dirty="0">
                  <a:latin typeface="Corbel"/>
                  <a:ea typeface="Corbel"/>
                  <a:cs typeface="Corbel"/>
                  <a:sym typeface="Corbel"/>
                </a:rPr>
                <a:t>Backpropagate errors = </a:t>
              </a:r>
              <a:br>
                <a:rPr lang="en" sz="2160" dirty="0">
                  <a:latin typeface="Corbel"/>
                  <a:ea typeface="Corbel"/>
                  <a:cs typeface="Corbel"/>
                  <a:sym typeface="Corbel"/>
                </a:rPr>
              </a:br>
              <a:r>
                <a:rPr lang="en" sz="2160" dirty="0">
                  <a:latin typeface="Corbel"/>
                  <a:ea typeface="Corbel"/>
                  <a:cs typeface="Corbel"/>
                  <a:sym typeface="Corbel"/>
                </a:rPr>
                <a:t>How to change each weight to reduce error</a:t>
              </a:r>
              <a:endParaRPr sz="2160" dirty="0">
                <a:latin typeface="Corbel"/>
                <a:ea typeface="Corbel"/>
                <a:cs typeface="Corbel"/>
                <a:sym typeface="Corbel"/>
              </a:endParaRPr>
            </a:p>
          </p:txBody>
        </p:sp>
        <p:cxnSp>
          <p:nvCxnSpPr>
            <p:cNvPr id="218" name="Google Shape;218;p23"/>
            <p:cNvCxnSpPr>
              <a:stCxn id="217" idx="1"/>
            </p:cNvCxnSpPr>
            <p:nvPr/>
          </p:nvCxnSpPr>
          <p:spPr>
            <a:xfrm flipH="1">
              <a:off x="5189800" y="4193775"/>
              <a:ext cx="608400" cy="75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>
            <a:spLocks noGrp="1"/>
          </p:cNvSpPr>
          <p:nvPr>
            <p:ph type="title"/>
          </p:nvPr>
        </p:nvSpPr>
        <p:spPr>
          <a:xfrm>
            <a:off x="1363980" y="365125"/>
            <a:ext cx="9464040" cy="132552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Neuron as a linear classifier</a:t>
            </a:r>
            <a:endParaRPr/>
          </a:p>
        </p:txBody>
      </p:sp>
      <p:sp>
        <p:nvSpPr>
          <p:cNvPr id="107" name="Google Shape;107;p17"/>
          <p:cNvSpPr txBox="1"/>
          <p:nvPr/>
        </p:nvSpPr>
        <p:spPr>
          <a:xfrm>
            <a:off x="818790" y="5652480"/>
            <a:ext cx="5858280" cy="344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r>
              <a:rPr lang="en" sz="960"/>
              <a:t>By User:ZackWeinberg, based on PNG version by User:Cyc [</a:t>
            </a:r>
            <a:r>
              <a:rPr lang="en" sz="960" u="sng">
                <a:solidFill>
                  <a:schemeClr val="hlink"/>
                </a:solidFill>
                <a:hlinkClick r:id="rId3"/>
              </a:rPr>
              <a:t>CC BY-SA 3.0</a:t>
            </a:r>
            <a:r>
              <a:rPr lang="en" sz="960"/>
              <a:t>], via Wikimedia Commons</a:t>
            </a:r>
            <a:endParaRPr sz="960"/>
          </a:p>
        </p:txBody>
      </p:sp>
      <p:pic>
        <p:nvPicPr>
          <p:cNvPr id="108" name="Google Shape;108;p17" descr="Svm_separating_hyperplanes_(SVG).sv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6320" y="1725938"/>
            <a:ext cx="4640752" cy="401889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>
            <a:spLocks noGrp="1"/>
          </p:cNvSpPr>
          <p:nvPr>
            <p:ph type="sldNum" idx="12"/>
          </p:nvPr>
        </p:nvSpPr>
        <p:spPr>
          <a:xfrm>
            <a:off x="2686050" y="5296959"/>
            <a:ext cx="3555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smtClean="0"/>
              <a:pPr>
                <a:buClr>
                  <a:srgbClr val="000000"/>
                </a:buClr>
              </a:pPr>
              <a:t>106</a:t>
            </a:fld>
            <a:endParaRPr/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8703" y="1675685"/>
            <a:ext cx="3512035" cy="51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93110" y="2377430"/>
            <a:ext cx="3991584" cy="3445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071" y="2046717"/>
            <a:ext cx="3166110" cy="3166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2946" y="2053084"/>
            <a:ext cx="3166110" cy="315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2850" y="2053084"/>
            <a:ext cx="3154680" cy="315468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1363980" y="365125"/>
            <a:ext cx="9464040" cy="132552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A non-linear classifier?</a:t>
            </a:r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ldNum" idx="12"/>
          </p:nvPr>
        </p:nvSpPr>
        <p:spPr>
          <a:xfrm>
            <a:off x="2686050" y="5296959"/>
            <a:ext cx="3555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smtClean="0"/>
              <a:pPr>
                <a:buClr>
                  <a:srgbClr val="000000"/>
                </a:buClr>
              </a:pPr>
              <a:t>107</a:t>
            </a:fld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1363980" y="365125"/>
            <a:ext cx="9464040" cy="132552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Non-linearity = activation function</a:t>
            </a:r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body" idx="1"/>
          </p:nvPr>
        </p:nvSpPr>
        <p:spPr>
          <a:xfrm>
            <a:off x="1363980" y="1825620"/>
            <a:ext cx="5154840" cy="435132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548640" indent="-457200">
              <a:spcBef>
                <a:spcPts val="900"/>
              </a:spcBef>
              <a:buSzPts val="2400"/>
            </a:pPr>
            <a:r>
              <a:rPr lang="en" sz="2880"/>
              <a:t>A smooth (differentiable) nonlinear function that is applied after the inner product with the weights</a:t>
            </a:r>
            <a:endParaRPr sz="2880"/>
          </a:p>
          <a:p>
            <a:pPr marL="0" indent="0">
              <a:spcBef>
                <a:spcPts val="1200"/>
              </a:spcBef>
              <a:buNone/>
            </a:pPr>
            <a:endParaRPr sz="2880"/>
          </a:p>
          <a:p>
            <a:pPr marL="0" indent="0">
              <a:spcBef>
                <a:spcPts val="900"/>
              </a:spcBef>
              <a:buNone/>
            </a:pPr>
            <a:endParaRPr sz="2880"/>
          </a:p>
          <a:p>
            <a:pPr marL="0" indent="0">
              <a:spcBef>
                <a:spcPts val="900"/>
              </a:spcBef>
              <a:buNone/>
            </a:pPr>
            <a:endParaRPr sz="2880"/>
          </a:p>
          <a:p>
            <a:pPr marL="0" indent="0">
              <a:spcBef>
                <a:spcPts val="900"/>
              </a:spcBef>
              <a:buNone/>
            </a:pPr>
            <a:endParaRPr sz="2880"/>
          </a:p>
          <a:p>
            <a:pPr marL="0" indent="0">
              <a:spcBef>
                <a:spcPts val="900"/>
              </a:spcBef>
              <a:buNone/>
            </a:pPr>
            <a:endParaRPr sz="2880"/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2785110" y="5296959"/>
            <a:ext cx="20574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smtClean="0"/>
              <a:pPr>
                <a:buClr>
                  <a:srgbClr val="000000"/>
                </a:buClr>
              </a:pPr>
              <a:t>108</a:t>
            </a:fld>
            <a:endParaRPr/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8880" y="2377440"/>
            <a:ext cx="5303522" cy="3304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7590" y="1651705"/>
            <a:ext cx="4134800" cy="51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 descr="Screen Shot 2017-02-07 at 16.42.4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1691" y="3825181"/>
            <a:ext cx="3449039" cy="245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0" descr="Screen Shot 2017-02-07 at 16.42.4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441" y="295891"/>
            <a:ext cx="8295181" cy="590091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/>
          <p:nvPr/>
        </p:nvSpPr>
        <p:spPr>
          <a:xfrm>
            <a:off x="7746300" y="3464520"/>
            <a:ext cx="3322440" cy="157392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endParaRPr sz="2160"/>
          </a:p>
        </p:txBody>
      </p:sp>
      <p:pic>
        <p:nvPicPr>
          <p:cNvPr id="137" name="Google Shape;13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3720" y="3535710"/>
            <a:ext cx="3177060" cy="1425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2063751" y="44451"/>
            <a:ext cx="8208963" cy="658813"/>
          </a:xfrm>
        </p:spPr>
        <p:txBody>
          <a:bodyPr/>
          <a:lstStyle/>
          <a:p>
            <a:r>
              <a:rPr lang="en-US" altLang="x-none" sz="2800" dirty="0"/>
              <a:t>2020+: Augmented Reality Perhaps?</a:t>
            </a:r>
          </a:p>
        </p:txBody>
      </p:sp>
      <p:sp>
        <p:nvSpPr>
          <p:cNvPr id="52226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89D3A0D-2ADF-9540-9F0E-57477978AE2C}" type="slidenum">
              <a:rPr lang="el-GR" altLang="en-US">
                <a:solidFill>
                  <a:srgbClr val="C00000"/>
                </a:solidFill>
              </a:rPr>
              <a:pPr/>
              <a:t>11</a:t>
            </a:fld>
            <a:endParaRPr lang="el-GR" altLang="en-US">
              <a:solidFill>
                <a:srgbClr val="C00000"/>
              </a:solidFill>
            </a:endParaRPr>
          </a:p>
        </p:txBody>
      </p:sp>
      <p:pic>
        <p:nvPicPr>
          <p:cNvPr id="1026" name="Picture 2" descr="mage result for Holol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715" y="719263"/>
            <a:ext cx="4228306" cy="228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62" y="3773908"/>
            <a:ext cx="3995652" cy="2308305"/>
          </a:xfrm>
        </p:spPr>
      </p:pic>
      <p:pic>
        <p:nvPicPr>
          <p:cNvPr id="1028" name="Picture 4" descr="ttp://imagescdn.tweaktown.com/news/5/7/57531_09_magic-leap-worth-billion-apple-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7" y="732716"/>
            <a:ext cx="4032697" cy="226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tp://ytimg.googleusercontent.com/vi/M9gZSXX_Z2Y/mq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3789040"/>
            <a:ext cx="4072114" cy="229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26413" y="6546830"/>
            <a:ext cx="31902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i="1" dirty="0">
                <a:solidFill>
                  <a:srgbClr val="C00000"/>
                </a:solidFill>
              </a:rPr>
              <a:t>Sources: Marvel &amp; Disney, Microsoft, Facebook.</a:t>
            </a:r>
          </a:p>
        </p:txBody>
      </p:sp>
    </p:spTree>
    <p:extLst>
      <p:ext uri="{BB962C8B-B14F-4D97-AF65-F5344CB8AC3E}">
        <p14:creationId xmlns:p14="http://schemas.microsoft.com/office/powerpoint/2010/main" val="345699125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Linear classifier</a:t>
                </a:r>
              </a:p>
              <a:p>
                <a:pPr lvl="1">
                  <a:spcAft>
                    <a:spcPts val="1059"/>
                  </a:spcAft>
                </a:pPr>
                <a:r>
                  <a:rPr lang="en-US" dirty="0"/>
                  <a:t>Find a linear function </a:t>
                </a:r>
                <a:r>
                  <a:rPr lang="en-US" i="1" dirty="0"/>
                  <a:t>f</a:t>
                </a:r>
                <a:r>
                  <a:rPr lang="en-US" dirty="0"/>
                  <a:t> of the inputs </a:t>
                </a:r>
                <a:r>
                  <a:rPr lang="en-US" i="1" dirty="0"/>
                  <a:t>x</a:t>
                </a:r>
                <a:r>
                  <a:rPr lang="en-US" i="1" baseline="-25000" dirty="0"/>
                  <a:t>i </a:t>
                </a:r>
                <a:r>
                  <a:rPr lang="en-US" dirty="0"/>
                  <a:t>that separates the classes</a:t>
                </a:r>
              </a:p>
              <a:p>
                <a:pPr marL="357206" lvl="1" indent="0">
                  <a:spcAft>
                    <a:spcPts val="105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Use pairs of inputs and labels to find the </a:t>
                </a:r>
                <a:r>
                  <a:rPr lang="en-US" dirty="0">
                    <a:solidFill>
                      <a:srgbClr val="FF0000"/>
                    </a:solidFill>
                  </a:rPr>
                  <a:t>weights matrix </a:t>
                </a:r>
                <a:r>
                  <a:rPr lang="en-US" i="1" dirty="0"/>
                  <a:t>W</a:t>
                </a:r>
                <a:r>
                  <a:rPr lang="en-US" dirty="0"/>
                  <a:t> and the </a:t>
                </a:r>
                <a:r>
                  <a:rPr lang="en-US" dirty="0">
                    <a:solidFill>
                      <a:srgbClr val="FF0000"/>
                    </a:solidFill>
                  </a:rPr>
                  <a:t>bias vector </a:t>
                </a:r>
                <a:r>
                  <a:rPr lang="en-US" i="1" dirty="0"/>
                  <a:t>b</a:t>
                </a:r>
              </a:p>
              <a:p>
                <a:pPr lvl="2"/>
                <a:r>
                  <a:rPr lang="en-US" dirty="0"/>
                  <a:t>The weights and biases are the </a:t>
                </a:r>
                <a:r>
                  <a:rPr lang="en-US" sz="1588" dirty="0">
                    <a:solidFill>
                      <a:srgbClr val="FF0000"/>
                    </a:solidFill>
                  </a:rPr>
                  <a:t>parameters</a:t>
                </a:r>
                <a:r>
                  <a:rPr lang="en-US" dirty="0"/>
                  <a:t> of the function </a:t>
                </a:r>
                <a:r>
                  <a:rPr lang="en-US" i="1" dirty="0"/>
                  <a:t>f</a:t>
                </a:r>
              </a:p>
              <a:p>
                <a:pPr lvl="1"/>
                <a:r>
                  <a:rPr lang="en-US" dirty="0"/>
                  <a:t>Several methods have been used to find the optimal set of parameters of a linear classifier </a:t>
                </a:r>
              </a:p>
              <a:p>
                <a:pPr lvl="2"/>
                <a:r>
                  <a:rPr lang="en-US" dirty="0"/>
                  <a:t>A common method of choice is the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Perceptron </a:t>
                </a:r>
                <a:r>
                  <a:rPr lang="en-US" dirty="0"/>
                  <a:t>algorithm, where the parameters are updated until a minimal error is reached (single layer, does not use backpropagation)</a:t>
                </a:r>
              </a:p>
              <a:p>
                <a:pPr lvl="1"/>
                <a:r>
                  <a:rPr lang="en-US" dirty="0"/>
                  <a:t>Linear classifier is a simple approach, but it is a building block of advanced classification algorithms, such as SVM and neural networks</a:t>
                </a:r>
              </a:p>
              <a:p>
                <a:pPr lvl="2"/>
                <a:r>
                  <a:rPr lang="en-US" dirty="0"/>
                  <a:t>Earlier multi-layer neural networks were referred to as multi-layer </a:t>
                </a:r>
                <a:r>
                  <a:rPr lang="en-US" dirty="0" err="1"/>
                  <a:t>perceptrons</a:t>
                </a:r>
                <a:r>
                  <a:rPr lang="en-US" dirty="0"/>
                  <a:t> (MLPs)</a:t>
                </a:r>
              </a:p>
              <a:p>
                <a:pPr lvl="2"/>
                <a:endParaRPr lang="en-US" dirty="0"/>
              </a:p>
              <a:p>
                <a:pPr marL="806799" lvl="2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C8A12C-6286-4C64-AB38-1BFC41A859E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Machine Learning Basics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6819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E3547-EE32-4B3B-874E-DF1ABCD3C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2D03B-3717-459C-B100-451EB2ABB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2595" y="1844827"/>
            <a:ext cx="6697043" cy="4736177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decision boundary </a:t>
            </a:r>
            <a:r>
              <a:rPr lang="en-US" dirty="0"/>
              <a:t>is linear</a:t>
            </a:r>
          </a:p>
          <a:p>
            <a:pPr lvl="1"/>
            <a:r>
              <a:rPr lang="en-US" dirty="0"/>
              <a:t>A straight line in 2D, a flat plane in 3D, a </a:t>
            </a:r>
            <a:r>
              <a:rPr lang="en-US" dirty="0">
                <a:solidFill>
                  <a:srgbClr val="FF0000"/>
                </a:solidFill>
              </a:rPr>
              <a:t>hyperplane</a:t>
            </a:r>
            <a:r>
              <a:rPr lang="en-US" dirty="0"/>
              <a:t> in 3D and higher dimensional space</a:t>
            </a:r>
          </a:p>
          <a:p>
            <a:r>
              <a:rPr lang="en-US" dirty="0"/>
              <a:t>Example: classify an input image</a:t>
            </a:r>
          </a:p>
          <a:p>
            <a:pPr lvl="1"/>
            <a:r>
              <a:rPr lang="en-US" dirty="0"/>
              <a:t>The selected parameters in this example are not good, because the predicted cat score is low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B45CA4-3D68-467F-BF6A-498472FF169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Machine Learning Basics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60451-B0C4-4B70-9412-2A6C71881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665" y="3746682"/>
            <a:ext cx="7057841" cy="264780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63ED6C7-AEFE-42A3-91C6-27876D8D14AF}"/>
              </a:ext>
            </a:extLst>
          </p:cNvPr>
          <p:cNvGrpSpPr/>
          <p:nvPr/>
        </p:nvGrpSpPr>
        <p:grpSpPr>
          <a:xfrm>
            <a:off x="8833363" y="1967414"/>
            <a:ext cx="1456044" cy="1397802"/>
            <a:chOff x="7909520" y="2374032"/>
            <a:chExt cx="1650183" cy="1584176"/>
          </a:xfrm>
        </p:grpSpPr>
        <p:sp>
          <p:nvSpPr>
            <p:cNvPr id="7" name="流程圖: 程序 20">
              <a:extLst>
                <a:ext uri="{FF2B5EF4-FFF2-40B4-BE49-F238E27FC236}">
                  <a16:creationId xmlns:a16="http://schemas.microsoft.com/office/drawing/2014/main" id="{A2B71595-0CB1-4B13-B945-D69EE3D97E44}"/>
                </a:ext>
              </a:extLst>
            </p:cNvPr>
            <p:cNvSpPr/>
            <p:nvPr/>
          </p:nvSpPr>
          <p:spPr>
            <a:xfrm>
              <a:off x="7909520" y="2374032"/>
              <a:ext cx="1650183" cy="1584176"/>
            </a:xfrm>
            <a:prstGeom prst="flowChartProcess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8" name="乘號 5">
              <a:extLst>
                <a:ext uri="{FF2B5EF4-FFF2-40B4-BE49-F238E27FC236}">
                  <a16:creationId xmlns:a16="http://schemas.microsoft.com/office/drawing/2014/main" id="{8D0FF2C0-CCB8-4DBE-8900-591A00D297E4}"/>
                </a:ext>
              </a:extLst>
            </p:cNvPr>
            <p:cNvSpPr/>
            <p:nvPr/>
          </p:nvSpPr>
          <p:spPr>
            <a:xfrm>
              <a:off x="8004672" y="2470042"/>
              <a:ext cx="192879" cy="192021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9" name="乘號 6">
              <a:extLst>
                <a:ext uri="{FF2B5EF4-FFF2-40B4-BE49-F238E27FC236}">
                  <a16:creationId xmlns:a16="http://schemas.microsoft.com/office/drawing/2014/main" id="{28B76313-09B1-480A-BB0F-DD4E616CEBA8}"/>
                </a:ext>
              </a:extLst>
            </p:cNvPr>
            <p:cNvSpPr/>
            <p:nvPr/>
          </p:nvSpPr>
          <p:spPr>
            <a:xfrm>
              <a:off x="8220696" y="2614058"/>
              <a:ext cx="192879" cy="192021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10" name="乘號 7">
              <a:extLst>
                <a:ext uri="{FF2B5EF4-FFF2-40B4-BE49-F238E27FC236}">
                  <a16:creationId xmlns:a16="http://schemas.microsoft.com/office/drawing/2014/main" id="{36F38DFF-C48E-4000-953B-BFFE26FE05DA}"/>
                </a:ext>
              </a:extLst>
            </p:cNvPr>
            <p:cNvSpPr/>
            <p:nvPr/>
          </p:nvSpPr>
          <p:spPr>
            <a:xfrm>
              <a:off x="8292704" y="2398034"/>
              <a:ext cx="192879" cy="192021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11" name="乘號 8">
              <a:extLst>
                <a:ext uri="{FF2B5EF4-FFF2-40B4-BE49-F238E27FC236}">
                  <a16:creationId xmlns:a16="http://schemas.microsoft.com/office/drawing/2014/main" id="{CCAD6F75-8573-4C6E-B841-6D30AD3E31D6}"/>
                </a:ext>
              </a:extLst>
            </p:cNvPr>
            <p:cNvSpPr/>
            <p:nvPr/>
          </p:nvSpPr>
          <p:spPr>
            <a:xfrm>
              <a:off x="8004672" y="2686066"/>
              <a:ext cx="192879" cy="192021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12" name="乘號 9">
              <a:extLst>
                <a:ext uri="{FF2B5EF4-FFF2-40B4-BE49-F238E27FC236}">
                  <a16:creationId xmlns:a16="http://schemas.microsoft.com/office/drawing/2014/main" id="{B3E73837-69F3-4166-A8E7-3977953C72A4}"/>
                </a:ext>
              </a:extLst>
            </p:cNvPr>
            <p:cNvSpPr/>
            <p:nvPr/>
          </p:nvSpPr>
          <p:spPr>
            <a:xfrm>
              <a:off x="8508728" y="2614058"/>
              <a:ext cx="192879" cy="192021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13" name="乘號 10">
              <a:extLst>
                <a:ext uri="{FF2B5EF4-FFF2-40B4-BE49-F238E27FC236}">
                  <a16:creationId xmlns:a16="http://schemas.microsoft.com/office/drawing/2014/main" id="{0E7AEA37-578D-44CD-87AD-59EC3C00393E}"/>
                </a:ext>
              </a:extLst>
            </p:cNvPr>
            <p:cNvSpPr/>
            <p:nvPr/>
          </p:nvSpPr>
          <p:spPr>
            <a:xfrm>
              <a:off x="8436720" y="2830082"/>
              <a:ext cx="192879" cy="192021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14" name="乘號 11">
              <a:extLst>
                <a:ext uri="{FF2B5EF4-FFF2-40B4-BE49-F238E27FC236}">
                  <a16:creationId xmlns:a16="http://schemas.microsoft.com/office/drawing/2014/main" id="{6C74DB3E-B7F9-4FBB-869A-BE1F5EEB7226}"/>
                </a:ext>
              </a:extLst>
            </p:cNvPr>
            <p:cNvSpPr/>
            <p:nvPr/>
          </p:nvSpPr>
          <p:spPr>
            <a:xfrm>
              <a:off x="8148688" y="2902090"/>
              <a:ext cx="192879" cy="192021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15" name="流程圖: 接點 12">
              <a:extLst>
                <a:ext uri="{FF2B5EF4-FFF2-40B4-BE49-F238E27FC236}">
                  <a16:creationId xmlns:a16="http://schemas.microsoft.com/office/drawing/2014/main" id="{63E2C954-2248-413B-8993-4C5595088D54}"/>
                </a:ext>
              </a:extLst>
            </p:cNvPr>
            <p:cNvSpPr/>
            <p:nvPr/>
          </p:nvSpPr>
          <p:spPr>
            <a:xfrm>
              <a:off x="8861054" y="3182122"/>
              <a:ext cx="128586" cy="128014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 dirty="0">
                <a:solidFill>
                  <a:srgbClr val="FF0000"/>
                </a:solidFill>
              </a:endParaRPr>
            </a:p>
          </p:txBody>
        </p:sp>
        <p:sp>
          <p:nvSpPr>
            <p:cNvPr id="16" name="流程圖: 接點 13">
              <a:extLst>
                <a:ext uri="{FF2B5EF4-FFF2-40B4-BE49-F238E27FC236}">
                  <a16:creationId xmlns:a16="http://schemas.microsoft.com/office/drawing/2014/main" id="{C59A677F-4632-495D-9C36-0005530548F3}"/>
                </a:ext>
              </a:extLst>
            </p:cNvPr>
            <p:cNvSpPr/>
            <p:nvPr/>
          </p:nvSpPr>
          <p:spPr>
            <a:xfrm>
              <a:off x="8645030" y="3398146"/>
              <a:ext cx="128586" cy="128014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 dirty="0">
                <a:solidFill>
                  <a:srgbClr val="FF0000"/>
                </a:solidFill>
              </a:endParaRPr>
            </a:p>
          </p:txBody>
        </p:sp>
        <p:sp>
          <p:nvSpPr>
            <p:cNvPr id="17" name="流程圖: 接點 14">
              <a:extLst>
                <a:ext uri="{FF2B5EF4-FFF2-40B4-BE49-F238E27FC236}">
                  <a16:creationId xmlns:a16="http://schemas.microsoft.com/office/drawing/2014/main" id="{452E3F17-8F08-4711-A67B-61178FFE95DE}"/>
                </a:ext>
              </a:extLst>
            </p:cNvPr>
            <p:cNvSpPr/>
            <p:nvPr/>
          </p:nvSpPr>
          <p:spPr>
            <a:xfrm>
              <a:off x="9149086" y="3182122"/>
              <a:ext cx="128586" cy="128014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 dirty="0">
                <a:solidFill>
                  <a:srgbClr val="FF0000"/>
                </a:solidFill>
              </a:endParaRPr>
            </a:p>
          </p:txBody>
        </p:sp>
        <p:sp>
          <p:nvSpPr>
            <p:cNvPr id="18" name="流程圖: 接點 15">
              <a:extLst>
                <a:ext uri="{FF2B5EF4-FFF2-40B4-BE49-F238E27FC236}">
                  <a16:creationId xmlns:a16="http://schemas.microsoft.com/office/drawing/2014/main" id="{276094D5-F451-4C26-BB87-F701A5E37DD1}"/>
                </a:ext>
              </a:extLst>
            </p:cNvPr>
            <p:cNvSpPr/>
            <p:nvPr/>
          </p:nvSpPr>
          <p:spPr>
            <a:xfrm>
              <a:off x="8933062" y="3398146"/>
              <a:ext cx="128586" cy="128014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 dirty="0">
                <a:solidFill>
                  <a:srgbClr val="FF0000"/>
                </a:solidFill>
              </a:endParaRPr>
            </a:p>
          </p:txBody>
        </p:sp>
        <p:sp>
          <p:nvSpPr>
            <p:cNvPr id="19" name="流程圖: 接點 16">
              <a:extLst>
                <a:ext uri="{FF2B5EF4-FFF2-40B4-BE49-F238E27FC236}">
                  <a16:creationId xmlns:a16="http://schemas.microsoft.com/office/drawing/2014/main" id="{5F92F205-BE6A-4516-B803-A886005E2F27}"/>
                </a:ext>
              </a:extLst>
            </p:cNvPr>
            <p:cNvSpPr/>
            <p:nvPr/>
          </p:nvSpPr>
          <p:spPr>
            <a:xfrm>
              <a:off x="8789046" y="3614170"/>
              <a:ext cx="128586" cy="128014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 dirty="0">
                <a:solidFill>
                  <a:srgbClr val="FF0000"/>
                </a:solidFill>
              </a:endParaRPr>
            </a:p>
          </p:txBody>
        </p:sp>
        <p:sp>
          <p:nvSpPr>
            <p:cNvPr id="20" name="流程圖: 接點 17">
              <a:extLst>
                <a:ext uri="{FF2B5EF4-FFF2-40B4-BE49-F238E27FC236}">
                  <a16:creationId xmlns:a16="http://schemas.microsoft.com/office/drawing/2014/main" id="{EB8A3499-E298-4378-BBAB-09045B87B425}"/>
                </a:ext>
              </a:extLst>
            </p:cNvPr>
            <p:cNvSpPr/>
            <p:nvPr/>
          </p:nvSpPr>
          <p:spPr>
            <a:xfrm>
              <a:off x="9221094" y="3398146"/>
              <a:ext cx="128586" cy="128014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 dirty="0">
                <a:solidFill>
                  <a:srgbClr val="FF0000"/>
                </a:solidFill>
              </a:endParaRPr>
            </a:p>
          </p:txBody>
        </p:sp>
        <p:sp>
          <p:nvSpPr>
            <p:cNvPr id="21" name="流程圖: 接點 18">
              <a:extLst>
                <a:ext uri="{FF2B5EF4-FFF2-40B4-BE49-F238E27FC236}">
                  <a16:creationId xmlns:a16="http://schemas.microsoft.com/office/drawing/2014/main" id="{0E55048F-551E-41FF-9987-9E034F24070F}"/>
                </a:ext>
              </a:extLst>
            </p:cNvPr>
            <p:cNvSpPr/>
            <p:nvPr/>
          </p:nvSpPr>
          <p:spPr>
            <a:xfrm>
              <a:off x="9077078" y="3614170"/>
              <a:ext cx="128586" cy="128014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 dirty="0">
                <a:solidFill>
                  <a:srgbClr val="FF0000"/>
                </a:solidFill>
              </a:endParaRPr>
            </a:p>
          </p:txBody>
        </p:sp>
        <p:sp>
          <p:nvSpPr>
            <p:cNvPr id="22" name="流程圖: 接點 19">
              <a:extLst>
                <a:ext uri="{FF2B5EF4-FFF2-40B4-BE49-F238E27FC236}">
                  <a16:creationId xmlns:a16="http://schemas.microsoft.com/office/drawing/2014/main" id="{89D81B70-AE17-4848-A324-E56803D84109}"/>
                </a:ext>
              </a:extLst>
            </p:cNvPr>
            <p:cNvSpPr/>
            <p:nvPr/>
          </p:nvSpPr>
          <p:spPr>
            <a:xfrm>
              <a:off x="8933062" y="3758186"/>
              <a:ext cx="128586" cy="128014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 dirty="0">
                <a:solidFill>
                  <a:srgbClr val="FF0000"/>
                </a:solidFill>
              </a:endParaRPr>
            </a:p>
          </p:txBody>
        </p:sp>
        <p:cxnSp>
          <p:nvCxnSpPr>
            <p:cNvPr id="23" name="直線接點 23">
              <a:extLst>
                <a:ext uri="{FF2B5EF4-FFF2-40B4-BE49-F238E27FC236}">
                  <a16:creationId xmlns:a16="http://schemas.microsoft.com/office/drawing/2014/main" id="{F0FDEB5A-F141-4924-84FA-4180376B694D}"/>
                </a:ext>
              </a:extLst>
            </p:cNvPr>
            <p:cNvCxnSpPr/>
            <p:nvPr/>
          </p:nvCxnSpPr>
          <p:spPr>
            <a:xfrm flipH="1">
              <a:off x="8101111" y="2494044"/>
              <a:ext cx="1176561" cy="1184133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6179" y="646696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4"/>
              </a:rPr>
              <a:t>https://cs231n.github.io/classification/</a:t>
            </a:r>
            <a:endParaRPr lang="en-US" sz="882" dirty="0"/>
          </a:p>
        </p:txBody>
      </p:sp>
    </p:spTree>
    <p:extLst>
      <p:ext uri="{BB962C8B-B14F-4D97-AF65-F5344CB8AC3E}">
        <p14:creationId xmlns:p14="http://schemas.microsoft.com/office/powerpoint/2010/main" val="159834649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2594" y="1844827"/>
            <a:ext cx="5845354" cy="4736177"/>
          </a:xfrm>
        </p:spPr>
        <p:txBody>
          <a:bodyPr/>
          <a:lstStyle/>
          <a:p>
            <a:r>
              <a:rPr lang="en-US" sz="1941" b="1" i="1" dirty="0">
                <a:solidFill>
                  <a:srgbClr val="0070C0"/>
                </a:solidFill>
              </a:rPr>
              <a:t>Support vector machines (SVM)</a:t>
            </a:r>
          </a:p>
          <a:p>
            <a:pPr lvl="1"/>
            <a:r>
              <a:rPr lang="en-US" sz="1765" dirty="0"/>
              <a:t>How to find the best decision boundary?</a:t>
            </a:r>
          </a:p>
          <a:p>
            <a:pPr lvl="2"/>
            <a:r>
              <a:rPr lang="en-US" sz="1588" dirty="0"/>
              <a:t>All lines in the figure correctly separate the 2 classes</a:t>
            </a:r>
          </a:p>
          <a:p>
            <a:pPr lvl="2"/>
            <a:r>
              <a:rPr lang="en-US" sz="1588" dirty="0"/>
              <a:t>The line that is farthest from all training examples will have better generalization capabilities</a:t>
            </a:r>
          </a:p>
          <a:p>
            <a:pPr lvl="1"/>
            <a:r>
              <a:rPr lang="en-US" sz="1765" dirty="0"/>
              <a:t>SVM solves an optimization problem:</a:t>
            </a:r>
          </a:p>
          <a:p>
            <a:pPr lvl="2"/>
            <a:r>
              <a:rPr lang="en-US" sz="1588" dirty="0"/>
              <a:t>First, identify a </a:t>
            </a:r>
            <a:r>
              <a:rPr lang="en-US" sz="1588" dirty="0">
                <a:solidFill>
                  <a:srgbClr val="FF0000"/>
                </a:solidFill>
              </a:rPr>
              <a:t>decision boundary </a:t>
            </a:r>
            <a:r>
              <a:rPr lang="en-US" sz="1588" dirty="0"/>
              <a:t>that correctly classifies the examples</a:t>
            </a:r>
          </a:p>
          <a:p>
            <a:pPr lvl="2"/>
            <a:endParaRPr lang="en-US" sz="1588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B1D5CC-0FD9-45EC-870A-876ECA103C3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Machine Learning Basics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C3FE1-D442-4D9E-8C0B-3A175CEC6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631" y="1904125"/>
            <a:ext cx="2372111" cy="2134201"/>
          </a:xfrm>
          <a:prstGeom prst="rect">
            <a:avLst/>
          </a:prstGeom>
        </p:spPr>
      </p:pic>
      <p:pic>
        <p:nvPicPr>
          <p:cNvPr id="25602" name="Picture 2" descr="Support Vector Machine">
            <a:extLst>
              <a:ext uri="{FF2B5EF4-FFF2-40B4-BE49-F238E27FC236}">
                <a16:creationId xmlns:a16="http://schemas.microsoft.com/office/drawing/2014/main" id="{53D476A7-A6A4-4921-AF09-F52F2D10A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2" t="3145" r="2941"/>
          <a:stretch/>
        </p:blipFill>
        <p:spPr bwMode="auto">
          <a:xfrm>
            <a:off x="6999153" y="3986249"/>
            <a:ext cx="3494506" cy="259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E0EA7C-FCB4-45FB-88D7-9DF536C1E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1554" y="5595633"/>
            <a:ext cx="2223776" cy="90240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7FE5655-0BDA-494A-AC32-BB57718B26BA}"/>
              </a:ext>
            </a:extLst>
          </p:cNvPr>
          <p:cNvSpPr txBox="1">
            <a:spLocks/>
          </p:cNvSpPr>
          <p:nvPr/>
        </p:nvSpPr>
        <p:spPr>
          <a:xfrm>
            <a:off x="1928183" y="4191439"/>
            <a:ext cx="5070970" cy="1651947"/>
          </a:xfrm>
          <a:prstGeom prst="rect">
            <a:avLst/>
          </a:prstGeom>
        </p:spPr>
        <p:txBody>
          <a:bodyPr vert="horz" lIns="80682" tIns="40341" rIns="80682" bIns="40341" rtlCol="0">
            <a:normAutofit/>
          </a:bodyPr>
          <a:lstStyle>
            <a:lvl1pPr marL="342871" indent="-34287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93680" indent="-236518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257195" indent="-342871" algn="l" defTabSz="914323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066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227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389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1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3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4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6867" lvl="2" indent="-201717">
              <a:buFont typeface="Courier New" panose="02070309020205020404" pitchFamily="49" charset="0"/>
              <a:buChar char="o"/>
            </a:pPr>
            <a:r>
              <a:rPr lang="en-US" sz="1412" dirty="0"/>
              <a:t>Next, increase the geometric margin between the boundary and all examples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588" dirty="0"/>
              <a:t>The data points that define the maximum margin width are called </a:t>
            </a:r>
            <a:r>
              <a:rPr lang="en-US" sz="1588" dirty="0">
                <a:solidFill>
                  <a:srgbClr val="FF0000"/>
                </a:solidFill>
              </a:rPr>
              <a:t>support vectors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588" dirty="0"/>
              <a:t>Find </a:t>
            </a:r>
            <a:r>
              <a:rPr lang="en-US" sz="1588" i="1" dirty="0"/>
              <a:t>W</a:t>
            </a:r>
            <a:r>
              <a:rPr lang="en-US" sz="1588" dirty="0"/>
              <a:t> and </a:t>
            </a:r>
            <a:r>
              <a:rPr lang="en-US" sz="1588" i="1" dirty="0"/>
              <a:t>b</a:t>
            </a:r>
            <a:r>
              <a:rPr lang="en-US" sz="1588" dirty="0"/>
              <a:t> by solving</a:t>
            </a:r>
            <a:r>
              <a:rPr lang="en-US" sz="1765" dirty="0"/>
              <a:t>:</a:t>
            </a:r>
            <a:endParaRPr lang="en-US" sz="1941" dirty="0"/>
          </a:p>
        </p:txBody>
      </p:sp>
    </p:spTree>
    <p:extLst>
      <p:ext uri="{BB962C8B-B14F-4D97-AF65-F5344CB8AC3E}">
        <p14:creationId xmlns:p14="http://schemas.microsoft.com/office/powerpoint/2010/main" val="31706123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33AF6-7258-46AE-AE09-971F5D201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vs Non-linear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787D0-CC80-4297-8B22-CFD3DBCDC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Linear classification techniques</a:t>
            </a:r>
          </a:p>
          <a:p>
            <a:pPr lvl="1"/>
            <a:r>
              <a:rPr lang="en-US" dirty="0"/>
              <a:t>Linear classifier</a:t>
            </a:r>
          </a:p>
          <a:p>
            <a:pPr lvl="1"/>
            <a:r>
              <a:rPr lang="en-US" dirty="0"/>
              <a:t>Perceptron</a:t>
            </a:r>
          </a:p>
          <a:p>
            <a:pPr lvl="1"/>
            <a:r>
              <a:rPr lang="en-US" dirty="0"/>
              <a:t>Logistic regression</a:t>
            </a:r>
          </a:p>
          <a:p>
            <a:pPr lvl="1"/>
            <a:r>
              <a:rPr lang="en-US" dirty="0"/>
              <a:t>Linear SVM</a:t>
            </a:r>
          </a:p>
          <a:p>
            <a:pPr lvl="1"/>
            <a:r>
              <a:rPr lang="en-US" dirty="0"/>
              <a:t>Naïve Bayes</a:t>
            </a:r>
          </a:p>
          <a:p>
            <a:r>
              <a:rPr lang="en-US" dirty="0"/>
              <a:t>Non-linear classification techniques</a:t>
            </a:r>
          </a:p>
          <a:p>
            <a:pPr lvl="1"/>
            <a:r>
              <a:rPr lang="en-US" i="1" dirty="0"/>
              <a:t>k</a:t>
            </a:r>
            <a:r>
              <a:rPr lang="en-US" dirty="0"/>
              <a:t>-nearest neighbors</a:t>
            </a:r>
          </a:p>
          <a:p>
            <a:pPr lvl="1"/>
            <a:r>
              <a:rPr lang="en-US" dirty="0"/>
              <a:t>Non-linear SVM</a:t>
            </a:r>
          </a:p>
          <a:p>
            <a:pPr lvl="1"/>
            <a:r>
              <a:rPr lang="en-US" dirty="0"/>
              <a:t>Neural networks</a:t>
            </a:r>
          </a:p>
          <a:p>
            <a:pPr lvl="1"/>
            <a:r>
              <a:rPr lang="en-US" dirty="0"/>
              <a:t>Decision trees</a:t>
            </a:r>
          </a:p>
          <a:p>
            <a:pPr lvl="1"/>
            <a:r>
              <a:rPr lang="en-US" dirty="0"/>
              <a:t>Random forest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C025D7-0610-4D4E-9F75-D07F770FB8C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Linear vs Non-linear Techniques</a:t>
            </a:r>
          </a:p>
        </p:txBody>
      </p:sp>
    </p:spTree>
    <p:extLst>
      <p:ext uri="{BB962C8B-B14F-4D97-AF65-F5344CB8AC3E}">
        <p14:creationId xmlns:p14="http://schemas.microsoft.com/office/powerpoint/2010/main" val="188699624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vs Non-linear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2595" y="1844827"/>
            <a:ext cx="3327926" cy="4736177"/>
          </a:xfrm>
        </p:spPr>
        <p:txBody>
          <a:bodyPr>
            <a:normAutofit/>
          </a:bodyPr>
          <a:lstStyle/>
          <a:p>
            <a:r>
              <a:rPr lang="en-US" dirty="0"/>
              <a:t>For some tasks, input data can be linearly separable, and linear classifiers can be suitably applied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other tasks, linear classifiers may have difficulties to produce adequate decision boundaries 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5842ED52-B7D2-4614-A2F0-00D3BC24634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Linear vs Non-linear Techniques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E49ECD0-01B7-4AE4-BDB5-A4B8B4110AB9}"/>
              </a:ext>
            </a:extLst>
          </p:cNvPr>
          <p:cNvGrpSpPr/>
          <p:nvPr/>
        </p:nvGrpSpPr>
        <p:grpSpPr>
          <a:xfrm>
            <a:off x="5700993" y="4327269"/>
            <a:ext cx="3317685" cy="2287313"/>
            <a:chOff x="6004735" y="2090803"/>
            <a:chExt cx="3760043" cy="2592288"/>
          </a:xfrm>
        </p:grpSpPr>
        <p:sp>
          <p:nvSpPr>
            <p:cNvPr id="4" name="流程圖: 程序 18"/>
            <p:cNvSpPr/>
            <p:nvPr/>
          </p:nvSpPr>
          <p:spPr>
            <a:xfrm>
              <a:off x="6524418" y="2090803"/>
              <a:ext cx="3240360" cy="2232248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5" name="乘號 3"/>
            <p:cNvSpPr/>
            <p:nvPr/>
          </p:nvSpPr>
          <p:spPr>
            <a:xfrm>
              <a:off x="7388514" y="3722061"/>
              <a:ext cx="236598" cy="24095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6" name="乘號 4"/>
            <p:cNvSpPr/>
            <p:nvPr/>
          </p:nvSpPr>
          <p:spPr>
            <a:xfrm>
              <a:off x="8324618" y="3794069"/>
              <a:ext cx="236598" cy="24095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7" name="乘號 5"/>
            <p:cNvSpPr/>
            <p:nvPr/>
          </p:nvSpPr>
          <p:spPr>
            <a:xfrm>
              <a:off x="7655972" y="2162811"/>
              <a:ext cx="236598" cy="24095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8" name="乘號 6"/>
            <p:cNvSpPr/>
            <p:nvPr/>
          </p:nvSpPr>
          <p:spPr>
            <a:xfrm>
              <a:off x="7964578" y="3938085"/>
              <a:ext cx="236598" cy="24095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9" name="乘號 7"/>
            <p:cNvSpPr/>
            <p:nvPr/>
          </p:nvSpPr>
          <p:spPr>
            <a:xfrm>
              <a:off x="7964578" y="2234819"/>
              <a:ext cx="236598" cy="24095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10" name="乘號 8"/>
            <p:cNvSpPr/>
            <p:nvPr/>
          </p:nvSpPr>
          <p:spPr>
            <a:xfrm>
              <a:off x="7316506" y="2378835"/>
              <a:ext cx="236598" cy="24095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11" name="乘號 9"/>
            <p:cNvSpPr/>
            <p:nvPr/>
          </p:nvSpPr>
          <p:spPr>
            <a:xfrm>
              <a:off x="6956466" y="2882891"/>
              <a:ext cx="236598" cy="24095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12" name="流程圖: 接點 10"/>
            <p:cNvSpPr/>
            <p:nvPr/>
          </p:nvSpPr>
          <p:spPr>
            <a:xfrm>
              <a:off x="7892570" y="2666867"/>
              <a:ext cx="157732" cy="16063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 dirty="0">
                <a:solidFill>
                  <a:srgbClr val="FF0000"/>
                </a:solidFill>
              </a:endParaRPr>
            </a:p>
          </p:txBody>
        </p:sp>
        <p:sp>
          <p:nvSpPr>
            <p:cNvPr id="13" name="流程圖: 接點 11"/>
            <p:cNvSpPr/>
            <p:nvPr/>
          </p:nvSpPr>
          <p:spPr>
            <a:xfrm>
              <a:off x="7604538" y="2810883"/>
              <a:ext cx="157732" cy="16063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 dirty="0">
                <a:solidFill>
                  <a:srgbClr val="FF0000"/>
                </a:solidFill>
              </a:endParaRPr>
            </a:p>
          </p:txBody>
        </p:sp>
        <p:sp>
          <p:nvSpPr>
            <p:cNvPr id="14" name="流程圖: 接點 12"/>
            <p:cNvSpPr/>
            <p:nvPr/>
          </p:nvSpPr>
          <p:spPr>
            <a:xfrm>
              <a:off x="8180602" y="2666867"/>
              <a:ext cx="157732" cy="16063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 dirty="0">
                <a:solidFill>
                  <a:srgbClr val="FF0000"/>
                </a:solidFill>
              </a:endParaRPr>
            </a:p>
          </p:txBody>
        </p:sp>
        <p:sp>
          <p:nvSpPr>
            <p:cNvPr id="15" name="流程圖: 接點 13"/>
            <p:cNvSpPr/>
            <p:nvPr/>
          </p:nvSpPr>
          <p:spPr>
            <a:xfrm>
              <a:off x="7964578" y="2882891"/>
              <a:ext cx="157732" cy="16063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 dirty="0">
                <a:solidFill>
                  <a:srgbClr val="FF0000"/>
                </a:solidFill>
              </a:endParaRPr>
            </a:p>
          </p:txBody>
        </p:sp>
        <p:sp>
          <p:nvSpPr>
            <p:cNvPr id="16" name="流程圖: 接點 14"/>
            <p:cNvSpPr/>
            <p:nvPr/>
          </p:nvSpPr>
          <p:spPr>
            <a:xfrm>
              <a:off x="7820562" y="3098915"/>
              <a:ext cx="157732" cy="16063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 dirty="0">
                <a:solidFill>
                  <a:srgbClr val="FF0000"/>
                </a:solidFill>
              </a:endParaRPr>
            </a:p>
          </p:txBody>
        </p:sp>
        <p:sp>
          <p:nvSpPr>
            <p:cNvPr id="17" name="流程圖: 接點 15"/>
            <p:cNvSpPr/>
            <p:nvPr/>
          </p:nvSpPr>
          <p:spPr>
            <a:xfrm>
              <a:off x="8382910" y="2882891"/>
              <a:ext cx="157732" cy="16063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 dirty="0">
                <a:solidFill>
                  <a:srgbClr val="FF0000"/>
                </a:solidFill>
              </a:endParaRPr>
            </a:p>
          </p:txBody>
        </p:sp>
        <p:sp>
          <p:nvSpPr>
            <p:cNvPr id="18" name="流程圖: 接點 16"/>
            <p:cNvSpPr/>
            <p:nvPr/>
          </p:nvSpPr>
          <p:spPr>
            <a:xfrm>
              <a:off x="8108594" y="3098915"/>
              <a:ext cx="157732" cy="16063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 dirty="0">
                <a:solidFill>
                  <a:srgbClr val="FF0000"/>
                </a:solidFill>
              </a:endParaRPr>
            </a:p>
          </p:txBody>
        </p:sp>
        <p:sp>
          <p:nvSpPr>
            <p:cNvPr id="19" name="流程圖: 接點 17"/>
            <p:cNvSpPr/>
            <p:nvPr/>
          </p:nvSpPr>
          <p:spPr>
            <a:xfrm>
              <a:off x="7964578" y="3242931"/>
              <a:ext cx="157732" cy="16063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 dirty="0">
                <a:solidFill>
                  <a:srgbClr val="FF0000"/>
                </a:solidFill>
              </a:endParaRPr>
            </a:p>
          </p:txBody>
        </p:sp>
        <p:sp>
          <p:nvSpPr>
            <p:cNvPr id="20" name="乘號 19"/>
            <p:cNvSpPr/>
            <p:nvPr/>
          </p:nvSpPr>
          <p:spPr>
            <a:xfrm>
              <a:off x="8664084" y="3458955"/>
              <a:ext cx="236598" cy="24095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21" name="乘號 20"/>
            <p:cNvSpPr/>
            <p:nvPr/>
          </p:nvSpPr>
          <p:spPr>
            <a:xfrm>
              <a:off x="8736092" y="2641941"/>
              <a:ext cx="236598" cy="24095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22" name="乘號 21"/>
            <p:cNvSpPr/>
            <p:nvPr/>
          </p:nvSpPr>
          <p:spPr>
            <a:xfrm>
              <a:off x="8880108" y="3026907"/>
              <a:ext cx="236598" cy="24095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23" name="乘號 22"/>
            <p:cNvSpPr/>
            <p:nvPr/>
          </p:nvSpPr>
          <p:spPr>
            <a:xfrm>
              <a:off x="8448060" y="2234819"/>
              <a:ext cx="236598" cy="24095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24" name="乘號 23"/>
            <p:cNvSpPr/>
            <p:nvPr/>
          </p:nvSpPr>
          <p:spPr>
            <a:xfrm>
              <a:off x="7100482" y="3218005"/>
              <a:ext cx="236598" cy="24095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25" name="流程圖: 接點 24"/>
            <p:cNvSpPr/>
            <p:nvPr/>
          </p:nvSpPr>
          <p:spPr>
            <a:xfrm>
              <a:off x="7532530" y="3098915"/>
              <a:ext cx="157732" cy="16063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 dirty="0">
                <a:solidFill>
                  <a:srgbClr val="FF0000"/>
                </a:solidFill>
              </a:endParaRPr>
            </a:p>
          </p:txBody>
        </p:sp>
        <p:sp>
          <p:nvSpPr>
            <p:cNvPr id="26" name="流程圖: 接點 25"/>
            <p:cNvSpPr/>
            <p:nvPr/>
          </p:nvSpPr>
          <p:spPr>
            <a:xfrm>
              <a:off x="7604538" y="3314939"/>
              <a:ext cx="157732" cy="16063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 dirty="0">
                <a:solidFill>
                  <a:srgbClr val="FF0000"/>
                </a:solidFill>
              </a:endParaRPr>
            </a:p>
          </p:txBody>
        </p:sp>
        <p:sp>
          <p:nvSpPr>
            <p:cNvPr id="27" name="流程圖: 接點 26"/>
            <p:cNvSpPr/>
            <p:nvPr/>
          </p:nvSpPr>
          <p:spPr>
            <a:xfrm>
              <a:off x="8166886" y="3442338"/>
              <a:ext cx="157732" cy="16063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 dirty="0">
                <a:solidFill>
                  <a:srgbClr val="FF0000"/>
                </a:solidFill>
              </a:endParaRPr>
            </a:p>
          </p:txBody>
        </p:sp>
        <p:sp>
          <p:nvSpPr>
            <p:cNvPr id="28" name="流程圖: 接點 27"/>
            <p:cNvSpPr/>
            <p:nvPr/>
          </p:nvSpPr>
          <p:spPr>
            <a:xfrm>
              <a:off x="8382910" y="3226314"/>
              <a:ext cx="157732" cy="16063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 dirty="0">
                <a:solidFill>
                  <a:srgbClr val="FF0000"/>
                </a:solidFill>
              </a:endParaRPr>
            </a:p>
          </p:txBody>
        </p:sp>
        <p:pic>
          <p:nvPicPr>
            <p:cNvPr id="29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20562" y="4321141"/>
              <a:ext cx="447675" cy="361950"/>
            </a:xfrm>
            <a:prstGeom prst="rect">
              <a:avLst/>
            </a:prstGeom>
            <a:noFill/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04735" y="2738875"/>
              <a:ext cx="447675" cy="361950"/>
            </a:xfrm>
            <a:prstGeom prst="rect">
              <a:avLst/>
            </a:prstGeom>
            <a:noFill/>
          </p:spPr>
        </p:pic>
        <p:sp>
          <p:nvSpPr>
            <p:cNvPr id="31" name="乘號 30"/>
            <p:cNvSpPr/>
            <p:nvPr/>
          </p:nvSpPr>
          <p:spPr>
            <a:xfrm>
              <a:off x="7100482" y="3434029"/>
              <a:ext cx="236598" cy="24095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32" name="乘號 31"/>
            <p:cNvSpPr/>
            <p:nvPr/>
          </p:nvSpPr>
          <p:spPr>
            <a:xfrm>
              <a:off x="7676546" y="3866077"/>
              <a:ext cx="236598" cy="24095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33" name="乘號 32"/>
            <p:cNvSpPr/>
            <p:nvPr/>
          </p:nvSpPr>
          <p:spPr>
            <a:xfrm>
              <a:off x="7172490" y="2666867"/>
              <a:ext cx="236598" cy="24095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34" name="流程圖: 接點 33"/>
            <p:cNvSpPr/>
            <p:nvPr/>
          </p:nvSpPr>
          <p:spPr>
            <a:xfrm>
              <a:off x="7820562" y="3514346"/>
              <a:ext cx="157732" cy="16063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588" dirty="0">
                <a:solidFill>
                  <a:srgbClr val="FF0000"/>
                </a:solidFill>
              </a:endParaRPr>
            </a:p>
          </p:txBody>
        </p:sp>
        <p:cxnSp>
          <p:nvCxnSpPr>
            <p:cNvPr id="35" name="直線接點 35"/>
            <p:cNvCxnSpPr/>
            <p:nvPr/>
          </p:nvCxnSpPr>
          <p:spPr>
            <a:xfrm rot="10800000" flipV="1">
              <a:off x="6956466" y="2234819"/>
              <a:ext cx="2160240" cy="1872208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2416007" y="6514234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Y-Fan Chang – An Overview of Machine Learning</a:t>
            </a:r>
          </a:p>
        </p:txBody>
      </p:sp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id="{CCF2D0DE-B264-467C-9610-97DB318B24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3"/>
          <a:stretch/>
        </p:blipFill>
        <p:spPr>
          <a:xfrm>
            <a:off x="5275904" y="1940094"/>
            <a:ext cx="5077040" cy="214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6631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Techniques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Non-linear classification</a:t>
                </a:r>
              </a:p>
              <a:p>
                <a:pPr lvl="1"/>
                <a:r>
                  <a:rPr lang="en-US" dirty="0"/>
                  <a:t>Features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are obtained as </a:t>
                </a:r>
                <a:r>
                  <a:rPr lang="en-US" dirty="0">
                    <a:solidFill>
                      <a:srgbClr val="FF0000"/>
                    </a:solidFill>
                  </a:rPr>
                  <a:t>non-linear functions </a:t>
                </a:r>
                <a:r>
                  <a:rPr lang="en-US" dirty="0"/>
                  <a:t>of the inputs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It results in non-linear decision boundaries</a:t>
                </a:r>
              </a:p>
              <a:p>
                <a:pPr lvl="1"/>
                <a:r>
                  <a:rPr lang="en-US" dirty="0"/>
                  <a:t>Can deal with non-linearly separable data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91439B65-85E5-421E-8B72-DA613E28BCF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Linear vs Non-linear Techniques</a:t>
            </a:r>
          </a:p>
        </p:txBody>
      </p:sp>
      <p:sp>
        <p:nvSpPr>
          <p:cNvPr id="4" name="流程圖: 程序 18"/>
          <p:cNvSpPr/>
          <p:nvPr/>
        </p:nvSpPr>
        <p:spPr>
          <a:xfrm>
            <a:off x="2283812" y="3683146"/>
            <a:ext cx="2859141" cy="1969631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5" name="乘號 3"/>
          <p:cNvSpPr/>
          <p:nvPr/>
        </p:nvSpPr>
        <p:spPr>
          <a:xfrm>
            <a:off x="3046249" y="5122491"/>
            <a:ext cx="208763" cy="2126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6" name="乘號 4"/>
          <p:cNvSpPr/>
          <p:nvPr/>
        </p:nvSpPr>
        <p:spPr>
          <a:xfrm>
            <a:off x="3872224" y="5186028"/>
            <a:ext cx="208763" cy="2126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7" name="乘號 5"/>
          <p:cNvSpPr/>
          <p:nvPr/>
        </p:nvSpPr>
        <p:spPr>
          <a:xfrm>
            <a:off x="3282242" y="3746682"/>
            <a:ext cx="208763" cy="2126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8" name="乘號 6"/>
          <p:cNvSpPr/>
          <p:nvPr/>
        </p:nvSpPr>
        <p:spPr>
          <a:xfrm>
            <a:off x="3554541" y="5313101"/>
            <a:ext cx="208763" cy="2126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9" name="乘號 7"/>
          <p:cNvSpPr/>
          <p:nvPr/>
        </p:nvSpPr>
        <p:spPr>
          <a:xfrm>
            <a:off x="3554541" y="3810219"/>
            <a:ext cx="208763" cy="2126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10" name="乘號 8"/>
          <p:cNvSpPr/>
          <p:nvPr/>
        </p:nvSpPr>
        <p:spPr>
          <a:xfrm>
            <a:off x="2982713" y="3937292"/>
            <a:ext cx="208763" cy="2126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11" name="乘號 9"/>
          <p:cNvSpPr/>
          <p:nvPr/>
        </p:nvSpPr>
        <p:spPr>
          <a:xfrm>
            <a:off x="2665031" y="4382047"/>
            <a:ext cx="208763" cy="2126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12" name="流程圖: 接點 10"/>
          <p:cNvSpPr/>
          <p:nvPr/>
        </p:nvSpPr>
        <p:spPr>
          <a:xfrm>
            <a:off x="3491005" y="4191438"/>
            <a:ext cx="139175" cy="14173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 dirty="0">
              <a:solidFill>
                <a:srgbClr val="FF0000"/>
              </a:solidFill>
            </a:endParaRPr>
          </a:p>
        </p:txBody>
      </p:sp>
      <p:sp>
        <p:nvSpPr>
          <p:cNvPr id="13" name="流程圖: 接點 11"/>
          <p:cNvSpPr/>
          <p:nvPr/>
        </p:nvSpPr>
        <p:spPr>
          <a:xfrm>
            <a:off x="3236859" y="4318511"/>
            <a:ext cx="139175" cy="14173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 dirty="0">
              <a:solidFill>
                <a:srgbClr val="FF0000"/>
              </a:solidFill>
            </a:endParaRPr>
          </a:p>
        </p:txBody>
      </p:sp>
      <p:sp>
        <p:nvSpPr>
          <p:cNvPr id="14" name="流程圖: 接點 12"/>
          <p:cNvSpPr/>
          <p:nvPr/>
        </p:nvSpPr>
        <p:spPr>
          <a:xfrm>
            <a:off x="3745151" y="4191438"/>
            <a:ext cx="139175" cy="14173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 dirty="0">
              <a:solidFill>
                <a:srgbClr val="FF0000"/>
              </a:solidFill>
            </a:endParaRPr>
          </a:p>
        </p:txBody>
      </p:sp>
      <p:sp>
        <p:nvSpPr>
          <p:cNvPr id="15" name="流程圖: 接點 13"/>
          <p:cNvSpPr/>
          <p:nvPr/>
        </p:nvSpPr>
        <p:spPr>
          <a:xfrm>
            <a:off x="3554541" y="4382048"/>
            <a:ext cx="139175" cy="14173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 dirty="0">
              <a:solidFill>
                <a:srgbClr val="FF0000"/>
              </a:solidFill>
            </a:endParaRPr>
          </a:p>
        </p:txBody>
      </p:sp>
      <p:sp>
        <p:nvSpPr>
          <p:cNvPr id="16" name="流程圖: 接點 14"/>
          <p:cNvSpPr/>
          <p:nvPr/>
        </p:nvSpPr>
        <p:spPr>
          <a:xfrm>
            <a:off x="3427468" y="4572657"/>
            <a:ext cx="139175" cy="14173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 dirty="0">
              <a:solidFill>
                <a:srgbClr val="FF0000"/>
              </a:solidFill>
            </a:endParaRPr>
          </a:p>
        </p:txBody>
      </p:sp>
      <p:sp>
        <p:nvSpPr>
          <p:cNvPr id="17" name="流程圖: 接點 15"/>
          <p:cNvSpPr/>
          <p:nvPr/>
        </p:nvSpPr>
        <p:spPr>
          <a:xfrm>
            <a:off x="3923658" y="4382048"/>
            <a:ext cx="139175" cy="14173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 dirty="0">
              <a:solidFill>
                <a:srgbClr val="FF0000"/>
              </a:solidFill>
            </a:endParaRPr>
          </a:p>
        </p:txBody>
      </p:sp>
      <p:sp>
        <p:nvSpPr>
          <p:cNvPr id="18" name="流程圖: 接點 16"/>
          <p:cNvSpPr/>
          <p:nvPr/>
        </p:nvSpPr>
        <p:spPr>
          <a:xfrm>
            <a:off x="3681614" y="4572657"/>
            <a:ext cx="139175" cy="14173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 dirty="0">
              <a:solidFill>
                <a:srgbClr val="FF0000"/>
              </a:solidFill>
            </a:endParaRPr>
          </a:p>
        </p:txBody>
      </p:sp>
      <p:sp>
        <p:nvSpPr>
          <p:cNvPr id="19" name="流程圖: 接點 17"/>
          <p:cNvSpPr/>
          <p:nvPr/>
        </p:nvSpPr>
        <p:spPr>
          <a:xfrm>
            <a:off x="3554541" y="4699730"/>
            <a:ext cx="139175" cy="14173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 dirty="0">
              <a:solidFill>
                <a:srgbClr val="FF0000"/>
              </a:solidFill>
            </a:endParaRPr>
          </a:p>
        </p:txBody>
      </p:sp>
      <p:sp>
        <p:nvSpPr>
          <p:cNvPr id="20" name="乘號 19"/>
          <p:cNvSpPr/>
          <p:nvPr/>
        </p:nvSpPr>
        <p:spPr>
          <a:xfrm>
            <a:off x="4171752" y="4890339"/>
            <a:ext cx="208763" cy="2126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21" name="乘號 20"/>
          <p:cNvSpPr/>
          <p:nvPr/>
        </p:nvSpPr>
        <p:spPr>
          <a:xfrm>
            <a:off x="4235289" y="4169444"/>
            <a:ext cx="208763" cy="2126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22" name="乘號 21"/>
          <p:cNvSpPr/>
          <p:nvPr/>
        </p:nvSpPr>
        <p:spPr>
          <a:xfrm>
            <a:off x="4362362" y="4509120"/>
            <a:ext cx="208763" cy="2126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23" name="乘號 22"/>
          <p:cNvSpPr/>
          <p:nvPr/>
        </p:nvSpPr>
        <p:spPr>
          <a:xfrm>
            <a:off x="3981143" y="3810219"/>
            <a:ext cx="208763" cy="2126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24" name="乘號 23"/>
          <p:cNvSpPr/>
          <p:nvPr/>
        </p:nvSpPr>
        <p:spPr>
          <a:xfrm>
            <a:off x="2792104" y="4677736"/>
            <a:ext cx="208763" cy="2126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25" name="流程圖: 接點 24"/>
          <p:cNvSpPr/>
          <p:nvPr/>
        </p:nvSpPr>
        <p:spPr>
          <a:xfrm>
            <a:off x="3173323" y="4572657"/>
            <a:ext cx="139175" cy="14173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 dirty="0">
              <a:solidFill>
                <a:srgbClr val="FF0000"/>
              </a:solidFill>
            </a:endParaRPr>
          </a:p>
        </p:txBody>
      </p:sp>
      <p:sp>
        <p:nvSpPr>
          <p:cNvPr id="26" name="流程圖: 接點 25"/>
          <p:cNvSpPr/>
          <p:nvPr/>
        </p:nvSpPr>
        <p:spPr>
          <a:xfrm>
            <a:off x="3236859" y="4763266"/>
            <a:ext cx="139175" cy="14173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 dirty="0">
              <a:solidFill>
                <a:srgbClr val="FF0000"/>
              </a:solidFill>
            </a:endParaRPr>
          </a:p>
        </p:txBody>
      </p:sp>
      <p:sp>
        <p:nvSpPr>
          <p:cNvPr id="27" name="流程圖: 接點 26"/>
          <p:cNvSpPr/>
          <p:nvPr/>
        </p:nvSpPr>
        <p:spPr>
          <a:xfrm>
            <a:off x="3733048" y="4875677"/>
            <a:ext cx="139175" cy="14173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 dirty="0">
              <a:solidFill>
                <a:srgbClr val="FF0000"/>
              </a:solidFill>
            </a:endParaRPr>
          </a:p>
        </p:txBody>
      </p:sp>
      <p:sp>
        <p:nvSpPr>
          <p:cNvPr id="28" name="流程圖: 接點 27"/>
          <p:cNvSpPr/>
          <p:nvPr/>
        </p:nvSpPr>
        <p:spPr>
          <a:xfrm>
            <a:off x="3923658" y="4685068"/>
            <a:ext cx="139175" cy="14173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 dirty="0">
              <a:solidFill>
                <a:srgbClr val="FF0000"/>
              </a:solidFill>
            </a:endParaRPr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7469" y="5651091"/>
            <a:ext cx="395007" cy="319368"/>
          </a:xfrm>
          <a:prstGeom prst="rect">
            <a:avLst/>
          </a:prstGeom>
          <a:noFill/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5269" y="4254974"/>
            <a:ext cx="395007" cy="319368"/>
          </a:xfrm>
          <a:prstGeom prst="rect">
            <a:avLst/>
          </a:prstGeom>
          <a:noFill/>
        </p:spPr>
      </p:pic>
      <p:sp>
        <p:nvSpPr>
          <p:cNvPr id="31" name="乘號 30"/>
          <p:cNvSpPr/>
          <p:nvPr/>
        </p:nvSpPr>
        <p:spPr>
          <a:xfrm>
            <a:off x="2792104" y="4868345"/>
            <a:ext cx="208763" cy="2126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32" name="乘號 31"/>
          <p:cNvSpPr/>
          <p:nvPr/>
        </p:nvSpPr>
        <p:spPr>
          <a:xfrm>
            <a:off x="3300395" y="5249564"/>
            <a:ext cx="208763" cy="2126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33" name="乘號 32"/>
          <p:cNvSpPr/>
          <p:nvPr/>
        </p:nvSpPr>
        <p:spPr>
          <a:xfrm>
            <a:off x="2855640" y="4191438"/>
            <a:ext cx="208763" cy="2126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34" name="流程圖: 接點 33"/>
          <p:cNvSpPr/>
          <p:nvPr/>
        </p:nvSpPr>
        <p:spPr>
          <a:xfrm>
            <a:off x="3427468" y="4939214"/>
            <a:ext cx="139175" cy="14173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 dirty="0">
              <a:solidFill>
                <a:srgbClr val="FF0000"/>
              </a:solidFill>
            </a:endParaRPr>
          </a:p>
        </p:txBody>
      </p:sp>
      <p:sp>
        <p:nvSpPr>
          <p:cNvPr id="36" name="橢圓 39"/>
          <p:cNvSpPr/>
          <p:nvPr/>
        </p:nvSpPr>
        <p:spPr>
          <a:xfrm>
            <a:off x="3046250" y="4000828"/>
            <a:ext cx="1143656" cy="120719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38" name="向下箭號 36"/>
          <p:cNvSpPr/>
          <p:nvPr/>
        </p:nvSpPr>
        <p:spPr>
          <a:xfrm>
            <a:off x="7434038" y="4053530"/>
            <a:ext cx="571828" cy="4447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41" name="TextBox 40"/>
          <p:cNvSpPr txBox="1"/>
          <p:nvPr/>
        </p:nvSpPr>
        <p:spPr>
          <a:xfrm>
            <a:off x="3173323" y="6546365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Y-Fan Chang – An Overview of Machine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6F7B82-ED21-43CD-873C-72B948B086A6}"/>
                  </a:ext>
                </a:extLst>
              </p:cNvPr>
              <p:cNvSpPr txBox="1"/>
              <p:nvPr/>
            </p:nvSpPr>
            <p:spPr>
              <a:xfrm>
                <a:off x="6753487" y="3463942"/>
                <a:ext cx="2859141" cy="418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18" dirty="0"/>
                  <a:t>Inputs: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65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65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765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765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765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765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765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65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765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765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765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65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765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765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1765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6F7B82-ED21-43CD-873C-72B948B08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3487" y="3463942"/>
                <a:ext cx="2859141" cy="418256"/>
              </a:xfrm>
              <a:prstGeom prst="rect">
                <a:avLst/>
              </a:prstGeom>
              <a:blipFill>
                <a:blip r:embed="rId6"/>
                <a:stretch>
                  <a:fillRect l="-2559" t="-8696" b="-27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1B6EB87-1EB8-4CB0-ADF1-3698188D70B5}"/>
                  </a:ext>
                </a:extLst>
              </p:cNvPr>
              <p:cNvSpPr txBox="1"/>
              <p:nvPr/>
            </p:nvSpPr>
            <p:spPr>
              <a:xfrm>
                <a:off x="5587708" y="4562961"/>
                <a:ext cx="5070815" cy="418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18" dirty="0"/>
                  <a:t>Features: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65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65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765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765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765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1765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765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65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765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765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765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65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765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765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765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765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65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1765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765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765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sSub>
                                      <m:sSubPr>
                                        <m:ctrlPr>
                                          <a:rPr lang="en-US" sz="1765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65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1765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765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sz="1765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765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1765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765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sz="1765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sz="1765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765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1765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765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sz="1765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endParaRPr lang="en-US" sz="1765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1B6EB87-1EB8-4CB0-ADF1-3698188D7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708" y="4562961"/>
                <a:ext cx="5070815" cy="418256"/>
              </a:xfrm>
              <a:prstGeom prst="rect">
                <a:avLst/>
              </a:prstGeom>
              <a:blipFill>
                <a:blip r:embed="rId7"/>
                <a:stretch>
                  <a:fillRect l="-1444" t="-10294" b="-27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向下箭號 36">
            <a:extLst>
              <a:ext uri="{FF2B5EF4-FFF2-40B4-BE49-F238E27FC236}">
                <a16:creationId xmlns:a16="http://schemas.microsoft.com/office/drawing/2014/main" id="{146EBA61-298C-4631-BC24-E3AE19DC5FB5}"/>
              </a:ext>
            </a:extLst>
          </p:cNvPr>
          <p:cNvSpPr/>
          <p:nvPr/>
        </p:nvSpPr>
        <p:spPr>
          <a:xfrm>
            <a:off x="7434037" y="5294074"/>
            <a:ext cx="571828" cy="4447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9FE427C-2134-4EEB-B7F1-DE7A36233028}"/>
                  </a:ext>
                </a:extLst>
              </p:cNvPr>
              <p:cNvSpPr txBox="1"/>
              <p:nvPr/>
            </p:nvSpPr>
            <p:spPr>
              <a:xfrm>
                <a:off x="6300280" y="5944326"/>
                <a:ext cx="3411172" cy="418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18" dirty="0"/>
                  <a:t>Outputs: </a:t>
                </a:r>
                <a14:m>
                  <m:oMath xmlns:m="http://schemas.openxmlformats.org/officeDocument/2006/math">
                    <m:r>
                      <a:rPr lang="en-US" sz="1765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765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765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65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765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765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765" i="1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sz="1765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765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1765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765" i="1">
                        <a:latin typeface="Cambria Math" panose="02040503050406030204" pitchFamily="18" charset="0"/>
                      </a:rPr>
                      <m:t>𝑊</m:t>
                    </m:r>
                    <m:sSub>
                      <m:sSubPr>
                        <m:ctrlPr>
                          <a:rPr lang="en-US" sz="1765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65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765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765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765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1765" i="1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9FE427C-2134-4EEB-B7F1-DE7A36233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280" y="5944326"/>
                <a:ext cx="3411172" cy="418256"/>
              </a:xfrm>
              <a:prstGeom prst="rect">
                <a:avLst/>
              </a:prstGeom>
              <a:blipFill>
                <a:blip r:embed="rId8"/>
                <a:stretch>
                  <a:fillRect l="-2147" t="-8696" b="-27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64287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F1CD3-477C-42F4-87C6-FC00507EF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vs Multi-class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60A17-2343-414F-B1C6-5AD29DC89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classification problem with only 2 classes is referred to as </a:t>
            </a:r>
            <a:r>
              <a:rPr lang="en-US" b="1" i="1" dirty="0">
                <a:solidFill>
                  <a:srgbClr val="0070C0"/>
                </a:solidFill>
              </a:rPr>
              <a:t>binary classification</a:t>
            </a:r>
          </a:p>
          <a:p>
            <a:pPr lvl="1"/>
            <a:r>
              <a:rPr lang="en-US" dirty="0"/>
              <a:t>The output labels are 0 or 1</a:t>
            </a:r>
          </a:p>
          <a:p>
            <a:pPr lvl="1"/>
            <a:r>
              <a:rPr lang="en-US" dirty="0"/>
              <a:t>E.g., benign or malignant tumor, spam or no-spam email</a:t>
            </a:r>
          </a:p>
          <a:p>
            <a:r>
              <a:rPr lang="en-US" dirty="0"/>
              <a:t>A problem with 3 or more classes is referred to as </a:t>
            </a:r>
            <a:r>
              <a:rPr lang="en-US" b="1" i="1" dirty="0">
                <a:solidFill>
                  <a:srgbClr val="0070C0"/>
                </a:solidFill>
              </a:rPr>
              <a:t>multi-class classification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EA849A-6B2F-4BF9-AE81-1AB08799BA1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Binary vs Multi-class Classification</a:t>
            </a:r>
          </a:p>
        </p:txBody>
      </p:sp>
      <p:pic>
        <p:nvPicPr>
          <p:cNvPr id="21506" name="Picture 2" descr="Tips and Tricks for Multi-Class Classification | by Mohammed Terry-Jack |  Medium">
            <a:extLst>
              <a:ext uri="{FF2B5EF4-FFF2-40B4-BE49-F238E27FC236}">
                <a16:creationId xmlns:a16="http://schemas.microsoft.com/office/drawing/2014/main" id="{0559D80D-7BCC-49D8-A3C4-D56C6E7C9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713" y="3556073"/>
            <a:ext cx="5918424" cy="292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72223" y="6517466"/>
            <a:ext cx="508292" cy="151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89E21-ECBE-4D37-A30D-BBE604F47406}"/>
              </a:ext>
            </a:extLst>
          </p:cNvPr>
          <p:cNvSpPr/>
          <p:nvPr/>
        </p:nvSpPr>
        <p:spPr>
          <a:xfrm>
            <a:off x="3999296" y="6224605"/>
            <a:ext cx="381219" cy="204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</p:spTree>
    <p:extLst>
      <p:ext uri="{BB962C8B-B14F-4D97-AF65-F5344CB8AC3E}">
        <p14:creationId xmlns:p14="http://schemas.microsoft.com/office/powerpoint/2010/main" val="417548988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22736-E3F0-43EC-91AD-849D0D0E3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vs Multi-class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EBD4F-74D5-4D76-A6A8-F52171BB3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the binary and multi-class classification problems can be linearly or non-linearly separated</a:t>
            </a:r>
          </a:p>
          <a:p>
            <a:pPr lvl="1"/>
            <a:r>
              <a:rPr lang="en-US" dirty="0"/>
              <a:t>Figure: linearly and non-linearly separated data for binary classification problem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0A2035-A553-4BC5-93BA-DD8CFD5FC72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Binary vs Multi-class Classification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0F3E8D-515D-4C52-A047-61AF6F5E9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095" y="2984245"/>
            <a:ext cx="7085484" cy="321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9158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 Tasks (DNNs EXCEL!)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 vision has been the primary area of interest for ML</a:t>
            </a:r>
          </a:p>
          <a:p>
            <a:r>
              <a:rPr lang="en-US" dirty="0"/>
              <a:t>The tasks include: classification, localization, object detection, instance segmentation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Machine Learning Basics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666" y="2920709"/>
            <a:ext cx="8329632" cy="3434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7688" y="6465948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Fie-Fei Li, Andrej </a:t>
            </a:r>
            <a:r>
              <a:rPr lang="en-US" sz="882" dirty="0" err="1"/>
              <a:t>Karpathy</a:t>
            </a:r>
            <a:r>
              <a:rPr lang="en-US" sz="882" dirty="0"/>
              <a:t>, Justin Johnson – Understanding and Visualizing CNNs </a:t>
            </a:r>
          </a:p>
        </p:txBody>
      </p:sp>
    </p:spTree>
    <p:extLst>
      <p:ext uri="{BB962C8B-B14F-4D97-AF65-F5344CB8AC3E}">
        <p14:creationId xmlns:p14="http://schemas.microsoft.com/office/powerpoint/2010/main" val="205745995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3DC97-B8E5-4546-A6CF-2946C6228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No-Free-Lunch Theorem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52FAF-A212-4776-9B54-25DBE2FFB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hlinkClick r:id="rId3"/>
              </a:rPr>
              <a:t>Wolpert (2002) - The Supervised Learning No-Free-Lunch Theorems</a:t>
            </a:r>
            <a:endParaRPr lang="en-US" sz="2800" dirty="0"/>
          </a:p>
          <a:p>
            <a:r>
              <a:rPr lang="en-US" sz="2800" dirty="0"/>
              <a:t>The derived classification models for supervised learning are simplifications of the reality </a:t>
            </a:r>
          </a:p>
          <a:p>
            <a:pPr lvl="1"/>
            <a:r>
              <a:rPr lang="en-US" sz="2400" dirty="0"/>
              <a:t>The simplifications are based on certain assumptions</a:t>
            </a:r>
          </a:p>
          <a:p>
            <a:pPr lvl="1"/>
            <a:r>
              <a:rPr lang="en-US" sz="2400" dirty="0"/>
              <a:t>The assumptions fail in some situations</a:t>
            </a:r>
          </a:p>
          <a:p>
            <a:pPr lvl="2"/>
            <a:r>
              <a:rPr lang="en-US" sz="2400" dirty="0"/>
              <a:t>E.g., due to inability to perfectly estimate ML model parameters from limited data</a:t>
            </a:r>
          </a:p>
          <a:p>
            <a:r>
              <a:rPr lang="en-US" sz="2800" dirty="0"/>
              <a:t>In summary, </a:t>
            </a:r>
            <a:r>
              <a:rPr lang="en-US" sz="2800" b="1" i="1" dirty="0">
                <a:solidFill>
                  <a:srgbClr val="0070C0"/>
                </a:solidFill>
              </a:rPr>
              <a:t>No-Free-Lunch Theorem </a:t>
            </a:r>
            <a:r>
              <a:rPr lang="en-US" sz="2800" dirty="0"/>
              <a:t>states:</a:t>
            </a:r>
          </a:p>
          <a:p>
            <a:pPr lvl="1"/>
            <a:r>
              <a:rPr lang="en-US" sz="2400" b="1" dirty="0"/>
              <a:t>No single classifier works the best for all possible problems</a:t>
            </a:r>
          </a:p>
          <a:p>
            <a:pPr lvl="1"/>
            <a:r>
              <a:rPr lang="en-US" sz="2400" dirty="0"/>
              <a:t>Since we need to make assumptions to generalize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48B0C1-A4B2-4513-8827-E77146313AA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Machine Learning Basics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294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2135188" y="44450"/>
            <a:ext cx="8064500" cy="503238"/>
          </a:xfrm>
        </p:spPr>
        <p:txBody>
          <a:bodyPr/>
          <a:lstStyle/>
          <a:p>
            <a:r>
              <a:rPr lang="en-US" altLang="x-none" dirty="0"/>
              <a:t>Technology Scaling</a:t>
            </a:r>
          </a:p>
        </p:txBody>
      </p:sp>
      <p:pic>
        <p:nvPicPr>
          <p:cNvPr id="39938" name="Picture 4" descr="The ENIAC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8"/>
          <a:stretch>
            <a:fillRect/>
          </a:stretch>
        </p:blipFill>
        <p:spPr bwMode="auto">
          <a:xfrm>
            <a:off x="1918966" y="620713"/>
            <a:ext cx="37623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eniac-chip.overlay.GIF (70944 bytes)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622301"/>
            <a:ext cx="385445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Grp="1" noChangeAspect="1" noChangeArrowheads="1"/>
          </p:cNvPicPr>
          <p:nvPr>
            <p:ph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529" y="3716339"/>
            <a:ext cx="3527425" cy="2689225"/>
          </a:xfrm>
        </p:spPr>
      </p:pic>
      <p:pic>
        <p:nvPicPr>
          <p:cNvPr id="81922" name="Picture 2" descr="https://cdn.arstechnica.net/wp-content/uploads/2015/04/IMG_068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6" r="15723"/>
          <a:stretch>
            <a:fillRect/>
          </a:stretch>
        </p:blipFill>
        <p:spPr bwMode="auto">
          <a:xfrm>
            <a:off x="6672264" y="4078289"/>
            <a:ext cx="1736725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 descr="http://i.ebayimg.com/images/g/pn8AAOSwGvhT3e2H/s-l160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42" b="28040"/>
          <a:stretch>
            <a:fillRect/>
          </a:stretch>
        </p:blipFill>
        <p:spPr bwMode="auto">
          <a:xfrm>
            <a:off x="8183564" y="4078289"/>
            <a:ext cx="2357437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Box 6"/>
          <p:cNvSpPr txBox="1">
            <a:spLocks noChangeArrowheads="1"/>
          </p:cNvSpPr>
          <p:nvPr/>
        </p:nvSpPr>
        <p:spPr bwMode="auto">
          <a:xfrm>
            <a:off x="1918965" y="3357563"/>
            <a:ext cx="1608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646464"/>
              </a:buClr>
              <a:buFont typeface="Wingdings" charset="2"/>
              <a:buChar char="§"/>
              <a:defRPr sz="28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646464"/>
              </a:buClr>
              <a:buFont typeface="Wingdings" charset="2"/>
              <a:buChar char="§"/>
              <a:defRPr sz="26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646464"/>
              </a:buClr>
              <a:buFont typeface="Wingdings" charset="2"/>
              <a:buChar char="§"/>
              <a:defRPr sz="23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x-none" sz="1800">
                <a:solidFill>
                  <a:srgbClr val="000000"/>
                </a:solidFill>
              </a:rPr>
              <a:t>1940 - ENIAC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45954" y="6284914"/>
            <a:ext cx="174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646464"/>
              </a:buClr>
              <a:buFont typeface="Wingdings" charset="2"/>
              <a:buChar char="§"/>
              <a:defRPr sz="28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646464"/>
              </a:buClr>
              <a:buFont typeface="Wingdings" charset="2"/>
              <a:buChar char="§"/>
              <a:defRPr sz="26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646464"/>
              </a:buClr>
              <a:buFont typeface="Wingdings" charset="2"/>
              <a:buChar char="§"/>
              <a:defRPr sz="23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x-none" sz="1800">
                <a:solidFill>
                  <a:srgbClr val="000000"/>
                </a:solidFill>
              </a:rPr>
              <a:t>1983 – IBM PC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527800" y="3371850"/>
            <a:ext cx="4186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646464"/>
              </a:buClr>
              <a:buFont typeface="Wingdings" charset="2"/>
              <a:buChar char="§"/>
              <a:defRPr sz="28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646464"/>
              </a:buClr>
              <a:buFont typeface="Wingdings" charset="2"/>
              <a:buChar char="§"/>
              <a:defRPr sz="26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646464"/>
              </a:buClr>
              <a:buFont typeface="Wingdings" charset="2"/>
              <a:buChar char="§"/>
              <a:defRPr sz="23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x-none" sz="1800" dirty="0">
                <a:solidFill>
                  <a:srgbClr val="000000"/>
                </a:solidFill>
              </a:rPr>
              <a:t>1995 – ENIAC-on-a-chip (</a:t>
            </a:r>
            <a:r>
              <a:rPr lang="en-US" altLang="x-none" sz="1800" i="1" dirty="0" err="1">
                <a:solidFill>
                  <a:srgbClr val="000000"/>
                </a:solidFill>
              </a:rPr>
              <a:t>apx</a:t>
            </a:r>
            <a:r>
              <a:rPr lang="en-US" altLang="x-none" sz="1800" i="1" dirty="0">
                <a:solidFill>
                  <a:srgbClr val="000000"/>
                </a:solidFill>
              </a:rPr>
              <a:t>. 40mm</a:t>
            </a:r>
            <a:r>
              <a:rPr lang="en-US" altLang="x-none" sz="1800" i="1" baseline="30000" dirty="0">
                <a:solidFill>
                  <a:srgbClr val="000000"/>
                </a:solidFill>
              </a:rPr>
              <a:t>2</a:t>
            </a:r>
            <a:r>
              <a:rPr lang="en-US" altLang="x-none" sz="18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672263" y="6165850"/>
            <a:ext cx="25058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646464"/>
              </a:buClr>
              <a:buFont typeface="Wingdings" charset="2"/>
              <a:buChar char="§"/>
              <a:defRPr sz="28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646464"/>
              </a:buClr>
              <a:buFont typeface="Wingdings" charset="2"/>
              <a:buChar char="§"/>
              <a:defRPr sz="26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646464"/>
              </a:buClr>
              <a:buFont typeface="Wingdings" charset="2"/>
              <a:buChar char="§"/>
              <a:defRPr sz="23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x-none" sz="1800" dirty="0">
                <a:solidFill>
                  <a:srgbClr val="000000"/>
                </a:solidFill>
              </a:rPr>
              <a:t>2016 – No Comment!!!</a:t>
            </a:r>
          </a:p>
        </p:txBody>
      </p:sp>
      <p:sp>
        <p:nvSpPr>
          <p:cNvPr id="3994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7A74E1F-447F-BD47-89F1-774508F5B455}" type="slidenum">
              <a:rPr lang="el-GR" altLang="en-US">
                <a:solidFill>
                  <a:srgbClr val="C00000"/>
                </a:solidFill>
              </a:rPr>
              <a:pPr/>
              <a:t>12</a:t>
            </a:fld>
            <a:endParaRPr lang="el-GR" altLang="en-US">
              <a:solidFill>
                <a:srgbClr val="C00000"/>
              </a:solidFill>
            </a:endParaRPr>
          </a:p>
        </p:txBody>
      </p:sp>
      <p:pic>
        <p:nvPicPr>
          <p:cNvPr id="9218" name="Picture 2" descr="http://www.fileformat.info/info/unicode/char/2713/check_mark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-99392"/>
            <a:ext cx="781100" cy="7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75520" y="6608386"/>
            <a:ext cx="1484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C00000"/>
                </a:solidFill>
              </a:rPr>
              <a:t>Sources: IBM, Intel</a:t>
            </a:r>
          </a:p>
        </p:txBody>
      </p:sp>
      <p:sp>
        <p:nvSpPr>
          <p:cNvPr id="2" name="Right Arrow 1"/>
          <p:cNvSpPr/>
          <p:nvPr/>
        </p:nvSpPr>
        <p:spPr>
          <a:xfrm>
            <a:off x="5951984" y="1700808"/>
            <a:ext cx="360040" cy="360040"/>
          </a:xfrm>
          <a:prstGeom prst="rightArrow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E1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5951984" y="4877225"/>
            <a:ext cx="360040" cy="360040"/>
          </a:xfrm>
          <a:prstGeom prst="rightArrow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3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 animBg="1"/>
      <p:bldP spid="16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ML vs.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426" y="1594832"/>
            <a:ext cx="11617291" cy="4736177"/>
          </a:xfrm>
        </p:spPr>
        <p:txBody>
          <a:bodyPr>
            <a:normAutofit/>
          </a:bodyPr>
          <a:lstStyle/>
          <a:p>
            <a:r>
              <a:rPr lang="en-US" sz="2000" dirty="0"/>
              <a:t>Conventional machine learning methods rely on </a:t>
            </a:r>
            <a:r>
              <a:rPr lang="en-US" sz="2000" dirty="0">
                <a:solidFill>
                  <a:srgbClr val="FF0000"/>
                </a:solidFill>
              </a:rPr>
              <a:t>human-designed feature representations</a:t>
            </a:r>
          </a:p>
          <a:p>
            <a:pPr lvl="1"/>
            <a:r>
              <a:rPr lang="en-US" sz="1800" dirty="0"/>
              <a:t>ML becomes just optimizing weights to best make a final prediction</a:t>
            </a:r>
          </a:p>
          <a:p>
            <a:endParaRPr lang="en-US" sz="2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73FF97-6F7D-4479-A76A-0D3AD6EB8D2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Deep Learning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73322" y="645333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 err="1"/>
              <a:t>Ismini</a:t>
            </a:r>
            <a:r>
              <a:rPr lang="en-US" sz="882" dirty="0"/>
              <a:t> </a:t>
            </a:r>
            <a:r>
              <a:rPr lang="en-US" sz="882" dirty="0" err="1"/>
              <a:t>Lourentzou</a:t>
            </a:r>
            <a:r>
              <a:rPr lang="en-US" sz="882" dirty="0"/>
              <a:t> – Introduction to Deep Learning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833" y="2636912"/>
            <a:ext cx="4035605" cy="365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6280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vs.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Deep learning </a:t>
            </a:r>
            <a:r>
              <a:rPr lang="en-US" dirty="0"/>
              <a:t>(DL) is a machine learning subfield that uses multiple layers for learning data representations</a:t>
            </a:r>
          </a:p>
          <a:p>
            <a:pPr lvl="1"/>
            <a:r>
              <a:rPr lang="en-US" dirty="0"/>
              <a:t>DL is exceptionally effective at learning patterns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612F4B-DBC6-461F-87D2-57D3A030FC6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Deep Learning</a:t>
            </a:r>
          </a:p>
          <a:p>
            <a:endParaRPr lang="en-US" dirty="0"/>
          </a:p>
        </p:txBody>
      </p:sp>
      <p:pic>
        <p:nvPicPr>
          <p:cNvPr id="4" name="Picture 3" descr="machine-learning-vs-deep-learn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07" y="2984245"/>
            <a:ext cx="6359987" cy="3101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6493" y="646696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4"/>
              </a:rPr>
              <a:t>https://www.xenonstack.com/blog/static/public/uploads/media/machine-learning-vs-deep-learning.png</a:t>
            </a:r>
            <a:endParaRPr lang="en-US" sz="882" dirty="0"/>
          </a:p>
        </p:txBody>
      </p:sp>
    </p:spTree>
    <p:extLst>
      <p:ext uri="{BB962C8B-B14F-4D97-AF65-F5344CB8AC3E}">
        <p14:creationId xmlns:p14="http://schemas.microsoft.com/office/powerpoint/2010/main" val="57379546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vs.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DL applies a multi-layer process for learning rich hierarchical  features (i.e., data representations)</a:t>
            </a:r>
          </a:p>
          <a:p>
            <a:pPr lvl="1"/>
            <a:r>
              <a:rPr lang="en-US" dirty="0"/>
              <a:t>Input image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dirty="0"/>
              <a:t>ixel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→ </a:t>
            </a:r>
            <a:r>
              <a:rPr lang="en-US" dirty="0"/>
              <a:t>Edges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dirty="0"/>
              <a:t>Textures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dirty="0"/>
              <a:t>Parts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</a:t>
            </a:r>
            <a:r>
              <a:rPr lang="en-US" dirty="0"/>
              <a:t> Objects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8" name="Content Placeholder 57">
            <a:extLst>
              <a:ext uri="{FF2B5EF4-FFF2-40B4-BE49-F238E27FC236}">
                <a16:creationId xmlns:a16="http://schemas.microsoft.com/office/drawing/2014/main" id="{A716B61F-84FF-48F9-88D3-60AA6FB375F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Deep Learning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23340" y="3209352"/>
            <a:ext cx="854431" cy="47243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35" dirty="0"/>
              <a:t>Low-Level Features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4784" y="3197555"/>
            <a:ext cx="809233" cy="66248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35" dirty="0"/>
              <a:t>Mid-Level Features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3501941" y="3428387"/>
            <a:ext cx="30945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4680584" y="3426155"/>
            <a:ext cx="465376" cy="22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7278591" y="3421728"/>
            <a:ext cx="405821" cy="23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8964627" y="3279763"/>
            <a:ext cx="1186934" cy="2823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35" b="1" dirty="0"/>
              <a:t>Output</a:t>
            </a:r>
            <a:endParaRPr lang="en-US" sz="1235" dirty="0"/>
          </a:p>
        </p:txBody>
      </p:sp>
      <p:sp>
        <p:nvSpPr>
          <p:cNvPr id="10" name="TextBox 9"/>
          <p:cNvSpPr txBox="1"/>
          <p:nvPr/>
        </p:nvSpPr>
        <p:spPr>
          <a:xfrm>
            <a:off x="6378886" y="3184715"/>
            <a:ext cx="905104" cy="47243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35" dirty="0"/>
              <a:t>High-Level Features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5967136" y="3407936"/>
            <a:ext cx="398630" cy="526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7696994" y="3182348"/>
            <a:ext cx="809233" cy="47243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35" dirty="0"/>
              <a:t>Trainable Classifier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8549320" y="3423843"/>
            <a:ext cx="405821" cy="23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7326" r="45000" b="63131"/>
          <a:stretch/>
        </p:blipFill>
        <p:spPr>
          <a:xfrm rot="5400000">
            <a:off x="2248282" y="4575189"/>
            <a:ext cx="2175478" cy="13419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253442" y="4160450"/>
            <a:ext cx="1329443" cy="2173469"/>
            <a:chOff x="1607820" y="2446906"/>
            <a:chExt cx="2176541" cy="325698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3060" y="2446908"/>
              <a:ext cx="695640" cy="62584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2200" y="2446907"/>
              <a:ext cx="700295" cy="61917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93720" y="2446906"/>
              <a:ext cx="678617" cy="61822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07820" y="3107538"/>
              <a:ext cx="706764" cy="62006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54580" y="3107538"/>
              <a:ext cx="700296" cy="60718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05746" y="3101340"/>
              <a:ext cx="666591" cy="62626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07821" y="3774209"/>
              <a:ext cx="706764" cy="6245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54580" y="3764280"/>
              <a:ext cx="700295" cy="63442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46960" y="5072821"/>
              <a:ext cx="700296" cy="63107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07820" y="4432741"/>
              <a:ext cx="695640" cy="6245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46960" y="4423735"/>
              <a:ext cx="700295" cy="62352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105744" y="3756660"/>
              <a:ext cx="678617" cy="63442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105744" y="4419600"/>
              <a:ext cx="678617" cy="62766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607821" y="5072821"/>
              <a:ext cx="695640" cy="63107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105744" y="5067300"/>
              <a:ext cx="678617" cy="636592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5898017" y="4129225"/>
            <a:ext cx="1468713" cy="2204694"/>
            <a:chOff x="4524496" y="2438400"/>
            <a:chExt cx="2012703" cy="3312179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524497" y="2438400"/>
              <a:ext cx="643625" cy="62673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524497" y="3116580"/>
              <a:ext cx="643625" cy="62584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524496" y="3789961"/>
              <a:ext cx="643625" cy="62812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203254" y="2438400"/>
              <a:ext cx="657721" cy="62673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890260" y="2446021"/>
              <a:ext cx="646939" cy="62673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203254" y="3116580"/>
              <a:ext cx="651481" cy="62584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890260" y="3116580"/>
              <a:ext cx="646939" cy="62584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5205016" y="3793491"/>
              <a:ext cx="649720" cy="62459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890260" y="3787140"/>
              <a:ext cx="646939" cy="630946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524496" y="4465321"/>
              <a:ext cx="643625" cy="630947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5203254" y="4465320"/>
              <a:ext cx="651481" cy="630947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901503" y="4465320"/>
              <a:ext cx="635696" cy="630948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524496" y="5138337"/>
              <a:ext cx="649484" cy="61224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217288" y="5138334"/>
              <a:ext cx="637447" cy="612244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5890260" y="5138335"/>
              <a:ext cx="640804" cy="612244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7606110" y="4151998"/>
            <a:ext cx="1603178" cy="2181919"/>
            <a:chOff x="5142015" y="2305442"/>
            <a:chExt cx="2816469" cy="343457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5142016" y="4026763"/>
              <a:ext cx="1381983" cy="83761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6567154" y="2309746"/>
              <a:ext cx="1372080" cy="80782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6576520" y="3162300"/>
              <a:ext cx="1381964" cy="829613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5142017" y="2305442"/>
              <a:ext cx="1381983" cy="812133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5144301" y="3162300"/>
              <a:ext cx="1379700" cy="814442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6576520" y="4036822"/>
              <a:ext cx="1362714" cy="82473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5142015" y="4892420"/>
              <a:ext cx="1381983" cy="84759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6567154" y="4923768"/>
              <a:ext cx="1391330" cy="816250"/>
            </a:xfrm>
            <a:prstGeom prst="rect">
              <a:avLst/>
            </a:prstGeom>
          </p:spPr>
        </p:pic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812" y="2920708"/>
            <a:ext cx="1394901" cy="1050067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6FEB934-C40A-46FE-ACC4-22FF59AD49F1}"/>
              </a:ext>
            </a:extLst>
          </p:cNvPr>
          <p:cNvSpPr txBox="1"/>
          <p:nvPr/>
        </p:nvSpPr>
        <p:spPr>
          <a:xfrm>
            <a:off x="3046250" y="664074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Param </a:t>
            </a:r>
            <a:r>
              <a:rPr lang="en-US" sz="882" dirty="0" err="1"/>
              <a:t>Vir</a:t>
            </a:r>
            <a:r>
              <a:rPr lang="en-US" sz="882" dirty="0"/>
              <a:t> Singh – Deep Learning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1A05A3B-E9C2-41CE-8D22-1CEF9376C85A}"/>
              </a:ext>
            </a:extLst>
          </p:cNvPr>
          <p:cNvCxnSpPr>
            <a:cxnSpLocks/>
          </p:cNvCxnSpPr>
          <p:nvPr/>
        </p:nvCxnSpPr>
        <p:spPr>
          <a:xfrm flipH="1">
            <a:off x="3781412" y="3782126"/>
            <a:ext cx="304264" cy="318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297E480-441A-4459-9C45-E1D4B71454A7}"/>
              </a:ext>
            </a:extLst>
          </p:cNvPr>
          <p:cNvCxnSpPr>
            <a:cxnSpLocks/>
          </p:cNvCxnSpPr>
          <p:nvPr/>
        </p:nvCxnSpPr>
        <p:spPr>
          <a:xfrm>
            <a:off x="4371376" y="3754160"/>
            <a:ext cx="443441" cy="346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BA01555-D1B6-415F-983B-9FD8A5BC0E40}"/>
              </a:ext>
            </a:extLst>
          </p:cNvPr>
          <p:cNvCxnSpPr>
            <a:cxnSpLocks/>
          </p:cNvCxnSpPr>
          <p:nvPr/>
        </p:nvCxnSpPr>
        <p:spPr>
          <a:xfrm>
            <a:off x="5684719" y="3712745"/>
            <a:ext cx="443441" cy="346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2F32EE5-1A42-4E2A-BCE2-FCFE66473C67}"/>
              </a:ext>
            </a:extLst>
          </p:cNvPr>
          <p:cNvCxnSpPr>
            <a:cxnSpLocks/>
          </p:cNvCxnSpPr>
          <p:nvPr/>
        </p:nvCxnSpPr>
        <p:spPr>
          <a:xfrm>
            <a:off x="7240971" y="3682781"/>
            <a:ext cx="443441" cy="346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65050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is DL Useful?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641379"/>
            <a:ext cx="11617291" cy="4736177"/>
          </a:xfrm>
        </p:spPr>
        <p:txBody>
          <a:bodyPr>
            <a:normAutofit/>
          </a:bodyPr>
          <a:lstStyle/>
          <a:p>
            <a:r>
              <a:rPr lang="en-US" sz="2800" dirty="0"/>
              <a:t>DL provides a flexible, learnable framework for representing visual, text, linguistic information</a:t>
            </a:r>
          </a:p>
          <a:p>
            <a:pPr lvl="1"/>
            <a:r>
              <a:rPr lang="en-US" sz="2400" dirty="0"/>
              <a:t>Can learn in supervised and unsupervised manner</a:t>
            </a:r>
          </a:p>
          <a:p>
            <a:r>
              <a:rPr lang="en-US" sz="2800" dirty="0"/>
              <a:t>DL represents an effective end-to-end learning system</a:t>
            </a:r>
          </a:p>
          <a:p>
            <a:r>
              <a:rPr lang="en-US" sz="2800" dirty="0"/>
              <a:t>Requires large amounts of training data</a:t>
            </a:r>
          </a:p>
          <a:p>
            <a:r>
              <a:rPr lang="en-US" sz="2800" dirty="0"/>
              <a:t>Since about 2010, DL has outperformed other ML techniques</a:t>
            </a:r>
          </a:p>
          <a:p>
            <a:pPr lvl="1"/>
            <a:r>
              <a:rPr lang="en-US" sz="2400" dirty="0"/>
              <a:t>First in vision and speech, then NLP, and other applications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1F82-B83E-4419-9EF2-65DFFD63646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Deep Learning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32094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Representational Power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5362" y="1758060"/>
                <a:ext cx="8456704" cy="2468260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NNs with at least one hidden layer are </a:t>
                </a:r>
                <a:r>
                  <a:rPr lang="en-US" sz="2000" dirty="0">
                    <a:solidFill>
                      <a:srgbClr val="FF0000"/>
                    </a:solidFill>
                  </a:rPr>
                  <a:t>universal approximators</a:t>
                </a:r>
              </a:p>
              <a:p>
                <a:pPr lvl="1"/>
                <a:r>
                  <a:rPr lang="en-US" sz="1800" dirty="0"/>
                  <a:t>Given any continuous function </a:t>
                </a:r>
                <a:r>
                  <a:rPr lang="en-US" sz="1800" i="1" dirty="0"/>
                  <a:t>h</a:t>
                </a:r>
                <a:r>
                  <a:rPr lang="en-US" sz="1800" dirty="0"/>
                  <a:t>(</a:t>
                </a:r>
                <a:r>
                  <a:rPr lang="en-US" sz="1800" i="1" dirty="0"/>
                  <a:t>x</a:t>
                </a:r>
                <a:r>
                  <a:rPr lang="en-US" sz="1800" dirty="0"/>
                  <a:t>) and some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1800" dirty="0"/>
                  <a:t>, there exists a NN with one hidden layer (and with a reasonable choice of non-linearity) described with the function </a:t>
                </a:r>
                <a:r>
                  <a:rPr lang="en-US" sz="1800" i="1" dirty="0"/>
                  <a:t>f</a:t>
                </a:r>
                <a:r>
                  <a:rPr lang="en-US" sz="1800" dirty="0"/>
                  <a:t>(</a:t>
                </a:r>
                <a:r>
                  <a:rPr lang="en-US" sz="1800" i="1" dirty="0"/>
                  <a:t>x</a:t>
                </a:r>
                <a:r>
                  <a:rPr lang="en-US" sz="1800" dirty="0"/>
                  <a:t>), such that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d>
                      <m:dPr>
                        <m:begChr m:val="|"/>
                        <m:endChr m:val="|"/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endParaRPr lang="en-US" sz="1800" dirty="0"/>
              </a:p>
              <a:p>
                <a:pPr lvl="1"/>
                <a:r>
                  <a:rPr lang="en-US" sz="1800" dirty="0"/>
                  <a:t>I.e., NN can approximate any arbitrary complex continuous function</a:t>
                </a:r>
              </a:p>
              <a:p>
                <a:pPr lvl="1"/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2" y="1758060"/>
                <a:ext cx="8456704" cy="2468260"/>
              </a:xfrm>
              <a:blipFill>
                <a:blip r:embed="rId3"/>
                <a:stretch>
                  <a:fillRect l="-793" t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6AF81-244A-4B6F-9708-FA6FA711813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Deep Learning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56" y="3270571"/>
            <a:ext cx="2640828" cy="246825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50DA9A-581D-498A-8515-D7F69FC0E846}"/>
              </a:ext>
            </a:extLst>
          </p:cNvPr>
          <p:cNvSpPr txBox="1">
            <a:spLocks/>
          </p:cNvSpPr>
          <p:nvPr/>
        </p:nvSpPr>
        <p:spPr>
          <a:xfrm>
            <a:off x="335362" y="3301927"/>
            <a:ext cx="8064894" cy="2468260"/>
          </a:xfrm>
          <a:prstGeom prst="rect">
            <a:avLst/>
          </a:prstGeom>
        </p:spPr>
        <p:txBody>
          <a:bodyPr vert="horz" lIns="80682" tIns="40341" rIns="80682" bIns="40341" rtlCol="0">
            <a:normAutofit/>
          </a:bodyPr>
          <a:lstStyle>
            <a:lvl1pPr marL="288925" indent="-288925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31825" indent="-227013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73138" indent="-231775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254125" indent="-222250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430338" indent="-176213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389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1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3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4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dirty="0"/>
              <a:t>NNs use nonlinear mapping of the inputs </a:t>
            </a:r>
            <a:r>
              <a:rPr lang="en-US" i="1" dirty="0"/>
              <a:t>x </a:t>
            </a:r>
            <a:r>
              <a:rPr lang="en-GB" altLang="en-US" dirty="0"/>
              <a:t>to the outputs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</a:t>
            </a:r>
            <a:r>
              <a:rPr lang="en-GB" dirty="0"/>
              <a:t> to </a:t>
            </a:r>
            <a:r>
              <a:rPr lang="en-GB" altLang="en-US" dirty="0"/>
              <a:t>compute complex decision boundaries</a:t>
            </a:r>
          </a:p>
          <a:p>
            <a:r>
              <a:rPr lang="en-GB" dirty="0"/>
              <a:t>But then, why use deeper NNs?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The fact that deep NNs work better is an empirical observation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Mathematically, deep NNs have the same representational power as a one-layer NN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30278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Neural Networks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632" y="1683131"/>
            <a:ext cx="11617291" cy="4736177"/>
          </a:xfrm>
        </p:spPr>
        <p:txBody>
          <a:bodyPr>
            <a:normAutofit/>
          </a:bodyPr>
          <a:lstStyle/>
          <a:p>
            <a:r>
              <a:rPr lang="en-US" dirty="0"/>
              <a:t>Handwritten digit recognition (</a:t>
            </a:r>
            <a:r>
              <a:rPr lang="en-US" dirty="0">
                <a:solidFill>
                  <a:srgbClr val="FF0000"/>
                </a:solidFill>
              </a:rPr>
              <a:t>MNIST dataset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intensity of each pixel is considered an </a:t>
            </a:r>
            <a:r>
              <a:rPr lang="en-US" dirty="0">
                <a:solidFill>
                  <a:srgbClr val="FF0000"/>
                </a:solidFill>
              </a:rPr>
              <a:t>input</a:t>
            </a:r>
            <a:r>
              <a:rPr lang="en-US" dirty="0"/>
              <a:t> element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Output </a:t>
            </a:r>
            <a:r>
              <a:rPr lang="en-US" dirty="0"/>
              <a:t>is the class of the digit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F421A8-B2F4-4320-9759-F56015B0ECB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Neural Networks</a:t>
            </a:r>
          </a:p>
          <a:p>
            <a:endParaRPr lang="en-US" dirty="0"/>
          </a:p>
        </p:txBody>
      </p:sp>
      <p:sp>
        <p:nvSpPr>
          <p:cNvPr id="4" name="文字版面配置區 2"/>
          <p:cNvSpPr txBox="1">
            <a:spLocks/>
          </p:cNvSpPr>
          <p:nvPr/>
        </p:nvSpPr>
        <p:spPr>
          <a:xfrm>
            <a:off x="3287575" y="2793636"/>
            <a:ext cx="1585394" cy="579061"/>
          </a:xfrm>
          <a:prstGeom prst="rect">
            <a:avLst/>
          </a:prstGeom>
        </p:spPr>
        <p:txBody>
          <a:bodyPr vert="horz" lIns="80682" tIns="40341" rIns="80682" bIns="40341" rtlCol="0">
            <a:normAutofit/>
          </a:bodyPr>
          <a:lstStyle>
            <a:lvl1pPr marL="342871" indent="-34287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93680" indent="-236518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257195" indent="-342871" algn="l" defTabSz="914323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066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227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389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1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3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4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118" b="1" dirty="0"/>
              <a:t>Input</a:t>
            </a:r>
            <a:endParaRPr lang="zh-TW" altLang="en-US" sz="2118" b="1" dirty="0"/>
          </a:p>
        </p:txBody>
      </p:sp>
      <p:pic>
        <p:nvPicPr>
          <p:cNvPr id="6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842" y="3577239"/>
            <a:ext cx="1879431" cy="1867460"/>
          </a:xfrm>
          <a:prstGeom prst="rect">
            <a:avLst/>
          </a:prstGeom>
        </p:spPr>
      </p:pic>
      <p:sp>
        <p:nvSpPr>
          <p:cNvPr id="7" name="文字方塊 7"/>
          <p:cNvSpPr txBox="1"/>
          <p:nvPr/>
        </p:nvSpPr>
        <p:spPr>
          <a:xfrm>
            <a:off x="3023100" y="5433253"/>
            <a:ext cx="148917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88" dirty="0"/>
              <a:t>16 x 16 = 256</a:t>
            </a:r>
            <a:endParaRPr lang="zh-TW" altLang="en-US" sz="1588" dirty="0"/>
          </a:p>
        </p:txBody>
      </p:sp>
      <p:sp>
        <p:nvSpPr>
          <p:cNvPr id="8" name="矩形 8"/>
          <p:cNvSpPr/>
          <p:nvPr/>
        </p:nvSpPr>
        <p:spPr>
          <a:xfrm>
            <a:off x="4886935" y="3309815"/>
            <a:ext cx="440251" cy="23162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9" name="矩形 9"/>
          <p:cNvSpPr/>
          <p:nvPr/>
        </p:nvSpPr>
        <p:spPr>
          <a:xfrm>
            <a:off x="4947277" y="3943074"/>
            <a:ext cx="302559" cy="3025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10" name="矩形 10"/>
          <p:cNvSpPr/>
          <p:nvPr/>
        </p:nvSpPr>
        <p:spPr>
          <a:xfrm>
            <a:off x="4952411" y="3439842"/>
            <a:ext cx="302559" cy="3025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graphicFrame>
        <p:nvGraphicFramePr>
          <p:cNvPr id="11" name="Object 12"/>
          <p:cNvGraphicFramePr>
            <a:graphicFrameLocks noChangeAspect="1"/>
          </p:cNvGraphicFramePr>
          <p:nvPr/>
        </p:nvGraphicFramePr>
        <p:xfrm>
          <a:off x="4963616" y="3355798"/>
          <a:ext cx="287151" cy="407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152280" imgH="215640" progId="Equation.3">
                  <p:embed/>
                </p:oleObj>
              </mc:Choice>
              <mc:Fallback>
                <p:oleObj name="方程式" r:id="rId4" imgW="152280" imgH="215640" progId="Equation.3">
                  <p:embed/>
                  <p:pic>
                    <p:nvPicPr>
                      <p:cNvPr id="1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3616" y="3355798"/>
                        <a:ext cx="287151" cy="4076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968289" y="3869972"/>
          <a:ext cx="310963" cy="407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64880" imgH="215640" progId="Equation.3">
                  <p:embed/>
                </p:oleObj>
              </mc:Choice>
              <mc:Fallback>
                <p:oleObj name="方程式" r:id="rId6" imgW="164880" imgH="21564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8289" y="3869972"/>
                        <a:ext cx="310963" cy="4076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矩形 13"/>
          <p:cNvSpPr/>
          <p:nvPr/>
        </p:nvSpPr>
        <p:spPr>
          <a:xfrm>
            <a:off x="4955681" y="5176389"/>
            <a:ext cx="302559" cy="3025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graphicFrame>
        <p:nvGraphicFramePr>
          <p:cNvPr id="14" name="Object 12"/>
          <p:cNvGraphicFramePr>
            <a:graphicFrameLocks noChangeAspect="1"/>
          </p:cNvGraphicFramePr>
          <p:nvPr/>
        </p:nvGraphicFramePr>
        <p:xfrm>
          <a:off x="4892220" y="5091006"/>
          <a:ext cx="480452" cy="431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253800" imgH="228600" progId="Equation.3">
                  <p:embed/>
                </p:oleObj>
              </mc:Choice>
              <mc:Fallback>
                <p:oleObj name="方程式" r:id="rId8" imgW="253800" imgH="228600" progId="Equation.3">
                  <p:embed/>
                  <p:pic>
                    <p:nvPicPr>
                      <p:cNvPr id="1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2220" y="5091006"/>
                        <a:ext cx="480452" cy="4314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文字方塊 15"/>
          <p:cNvSpPr txBox="1"/>
          <p:nvPr/>
        </p:nvSpPr>
        <p:spPr>
          <a:xfrm rot="5400000">
            <a:off x="4846210" y="4540005"/>
            <a:ext cx="678756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71" dirty="0"/>
              <a:t>……</a:t>
            </a:r>
            <a:endParaRPr lang="zh-TW" altLang="en-US" sz="2471" dirty="0"/>
          </a:p>
        </p:txBody>
      </p:sp>
      <p:sp>
        <p:nvSpPr>
          <p:cNvPr id="16" name="手繪多邊形 16"/>
          <p:cNvSpPr/>
          <p:nvPr/>
        </p:nvSpPr>
        <p:spPr>
          <a:xfrm>
            <a:off x="2915782" y="3363988"/>
            <a:ext cx="2033868" cy="321124"/>
          </a:xfrm>
          <a:custGeom>
            <a:avLst/>
            <a:gdLst>
              <a:gd name="connsiteX0" fmla="*/ 0 w 2305050"/>
              <a:gd name="connsiteY0" fmla="*/ 374550 h 374550"/>
              <a:gd name="connsiteX1" fmla="*/ 876300 w 2305050"/>
              <a:gd name="connsiteY1" fmla="*/ 6250 h 374550"/>
              <a:gd name="connsiteX2" fmla="*/ 2305050 w 2305050"/>
              <a:gd name="connsiteY2" fmla="*/ 177700 h 37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5050" h="374550">
                <a:moveTo>
                  <a:pt x="0" y="374550"/>
                </a:moveTo>
                <a:cubicBezTo>
                  <a:pt x="246062" y="206804"/>
                  <a:pt x="492125" y="39058"/>
                  <a:pt x="876300" y="6250"/>
                </a:cubicBezTo>
                <a:cubicBezTo>
                  <a:pt x="1260475" y="-26558"/>
                  <a:pt x="1782762" y="75571"/>
                  <a:pt x="2305050" y="177700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17" name="手繪多邊形 17"/>
          <p:cNvSpPr/>
          <p:nvPr/>
        </p:nvSpPr>
        <p:spPr>
          <a:xfrm>
            <a:off x="3033444" y="3516583"/>
            <a:ext cx="1916206" cy="570096"/>
          </a:xfrm>
          <a:custGeom>
            <a:avLst/>
            <a:gdLst>
              <a:gd name="connsiteX0" fmla="*/ 0 w 2171700"/>
              <a:gd name="connsiteY0" fmla="*/ 188909 h 646109"/>
              <a:gd name="connsiteX1" fmla="*/ 1073150 w 2171700"/>
              <a:gd name="connsiteY1" fmla="*/ 23809 h 646109"/>
              <a:gd name="connsiteX2" fmla="*/ 2171700 w 2171700"/>
              <a:gd name="connsiteY2" fmla="*/ 646109 h 646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1700" h="646109">
                <a:moveTo>
                  <a:pt x="0" y="188909"/>
                </a:moveTo>
                <a:cubicBezTo>
                  <a:pt x="355600" y="68259"/>
                  <a:pt x="711200" y="-52391"/>
                  <a:pt x="1073150" y="23809"/>
                </a:cubicBezTo>
                <a:cubicBezTo>
                  <a:pt x="1435100" y="100009"/>
                  <a:pt x="1803400" y="373059"/>
                  <a:pt x="2171700" y="646109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18" name="手繪多邊形 18"/>
          <p:cNvSpPr/>
          <p:nvPr/>
        </p:nvSpPr>
        <p:spPr>
          <a:xfrm>
            <a:off x="4563047" y="5319325"/>
            <a:ext cx="409015" cy="214684"/>
          </a:xfrm>
          <a:custGeom>
            <a:avLst/>
            <a:gdLst>
              <a:gd name="connsiteX0" fmla="*/ 0 w 463550"/>
              <a:gd name="connsiteY0" fmla="*/ 0 h 243308"/>
              <a:gd name="connsiteX1" fmla="*/ 101600 w 463550"/>
              <a:gd name="connsiteY1" fmla="*/ 241300 h 243308"/>
              <a:gd name="connsiteX2" fmla="*/ 463550 w 463550"/>
              <a:gd name="connsiteY2" fmla="*/ 95250 h 24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3550" h="243308">
                <a:moveTo>
                  <a:pt x="0" y="0"/>
                </a:moveTo>
                <a:cubicBezTo>
                  <a:pt x="12171" y="112712"/>
                  <a:pt x="24342" y="225425"/>
                  <a:pt x="101600" y="241300"/>
                </a:cubicBezTo>
                <a:cubicBezTo>
                  <a:pt x="178858" y="257175"/>
                  <a:pt x="321204" y="176212"/>
                  <a:pt x="463550" y="95250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19" name="文字方塊 19"/>
          <p:cNvSpPr txBox="1"/>
          <p:nvPr/>
        </p:nvSpPr>
        <p:spPr>
          <a:xfrm>
            <a:off x="3199750" y="5834819"/>
            <a:ext cx="1465932" cy="744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18" dirty="0"/>
              <a:t>Ink → 1</a:t>
            </a:r>
          </a:p>
          <a:p>
            <a:r>
              <a:rPr lang="en-US" altLang="zh-TW" sz="2118" dirty="0"/>
              <a:t>No ink → 0</a:t>
            </a:r>
            <a:endParaRPr lang="zh-TW" altLang="en-US" sz="2118" dirty="0"/>
          </a:p>
        </p:txBody>
      </p:sp>
      <p:grpSp>
        <p:nvGrpSpPr>
          <p:cNvPr id="20" name="群組 25"/>
          <p:cNvGrpSpPr/>
          <p:nvPr/>
        </p:nvGrpSpPr>
        <p:grpSpPr>
          <a:xfrm>
            <a:off x="6413806" y="3264523"/>
            <a:ext cx="566781" cy="2331950"/>
            <a:chOff x="7142066" y="1987121"/>
            <a:chExt cx="642352" cy="2642877"/>
          </a:xfrm>
        </p:grpSpPr>
        <p:sp>
          <p:nvSpPr>
            <p:cNvPr id="21" name="矩形 20"/>
            <p:cNvSpPr/>
            <p:nvPr/>
          </p:nvSpPr>
          <p:spPr>
            <a:xfrm>
              <a:off x="7142066" y="2004946"/>
              <a:ext cx="498951" cy="26250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22" name="文字方塊 21"/>
            <p:cNvSpPr txBox="1"/>
            <p:nvPr/>
          </p:nvSpPr>
          <p:spPr>
            <a:xfrm rot="5400000">
              <a:off x="7084256" y="3499764"/>
              <a:ext cx="769257" cy="535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71" dirty="0"/>
                <a:t>……</a:t>
              </a:r>
              <a:endParaRPr lang="zh-TW" altLang="en-US" sz="2471" dirty="0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7153349" y="1987121"/>
              <a:ext cx="631069" cy="535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71" dirty="0"/>
                <a:t>y</a:t>
              </a:r>
              <a:r>
                <a:rPr lang="en-US" altLang="zh-TW" sz="2471" baseline="-25000" dirty="0"/>
                <a:t>1</a:t>
              </a:r>
              <a:endParaRPr lang="zh-TW" altLang="en-US" sz="2471" baseline="-25000" dirty="0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7142066" y="2785341"/>
              <a:ext cx="631069" cy="535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71" dirty="0"/>
                <a:t>y</a:t>
              </a:r>
              <a:r>
                <a:rPr lang="en-US" altLang="zh-TW" sz="2471" baseline="-25000" dirty="0"/>
                <a:t>2</a:t>
              </a:r>
              <a:endParaRPr lang="zh-TW" altLang="en-US" sz="2471" baseline="-25000" dirty="0"/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7142066" y="4051573"/>
              <a:ext cx="631069" cy="535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71" dirty="0"/>
                <a:t>y</a:t>
              </a:r>
              <a:r>
                <a:rPr lang="en-US" altLang="zh-TW" sz="2471" baseline="-25000" dirty="0"/>
                <a:t>10</a:t>
              </a:r>
              <a:endParaRPr lang="zh-TW" altLang="en-US" sz="2471" baseline="-25000" dirty="0"/>
            </a:p>
          </p:txBody>
        </p:sp>
      </p:grpSp>
      <p:sp>
        <p:nvSpPr>
          <p:cNvPr id="26" name="文字方塊 26"/>
          <p:cNvSpPr txBox="1"/>
          <p:nvPr/>
        </p:nvSpPr>
        <p:spPr>
          <a:xfrm>
            <a:off x="6242854" y="5787083"/>
            <a:ext cx="3147076" cy="63555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1765" dirty="0"/>
              <a:t>Each dimension represents the confidence of a digit</a:t>
            </a:r>
            <a:endParaRPr lang="zh-TW" altLang="en-US" sz="1765" dirty="0"/>
          </a:p>
        </p:txBody>
      </p:sp>
      <p:sp>
        <p:nvSpPr>
          <p:cNvPr id="27" name="文字方塊 27"/>
          <p:cNvSpPr txBox="1"/>
          <p:nvPr/>
        </p:nvSpPr>
        <p:spPr>
          <a:xfrm>
            <a:off x="7180677" y="3318836"/>
            <a:ext cx="760264" cy="4182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118" dirty="0"/>
              <a:t>is 1</a:t>
            </a:r>
            <a:endParaRPr lang="zh-TW" altLang="en-US" sz="2118" dirty="0"/>
          </a:p>
        </p:txBody>
      </p:sp>
      <p:sp>
        <p:nvSpPr>
          <p:cNvPr id="28" name="文字方塊 28"/>
          <p:cNvSpPr txBox="1"/>
          <p:nvPr/>
        </p:nvSpPr>
        <p:spPr>
          <a:xfrm>
            <a:off x="7187126" y="4008202"/>
            <a:ext cx="747364" cy="4182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118" dirty="0"/>
              <a:t>is 2</a:t>
            </a:r>
            <a:endParaRPr lang="zh-TW" altLang="en-US" sz="2118" dirty="0"/>
          </a:p>
        </p:txBody>
      </p:sp>
      <p:sp>
        <p:nvSpPr>
          <p:cNvPr id="29" name="文字方塊 29"/>
          <p:cNvSpPr txBox="1"/>
          <p:nvPr/>
        </p:nvSpPr>
        <p:spPr>
          <a:xfrm>
            <a:off x="7187126" y="5132293"/>
            <a:ext cx="736558" cy="4182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118" dirty="0"/>
              <a:t>is 0</a:t>
            </a:r>
            <a:endParaRPr lang="zh-TW" altLang="en-US" sz="2118" dirty="0"/>
          </a:p>
        </p:txBody>
      </p:sp>
      <p:sp>
        <p:nvSpPr>
          <p:cNvPr id="30" name="文字方塊 30"/>
          <p:cNvSpPr txBox="1"/>
          <p:nvPr/>
        </p:nvSpPr>
        <p:spPr>
          <a:xfrm rot="5400000">
            <a:off x="7304210" y="4582251"/>
            <a:ext cx="678756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71" dirty="0"/>
              <a:t>……</a:t>
            </a:r>
            <a:endParaRPr lang="zh-TW" altLang="en-US" sz="2471" dirty="0"/>
          </a:p>
        </p:txBody>
      </p:sp>
      <p:sp>
        <p:nvSpPr>
          <p:cNvPr id="31" name="矩形 31"/>
          <p:cNvSpPr/>
          <p:nvPr/>
        </p:nvSpPr>
        <p:spPr>
          <a:xfrm>
            <a:off x="6357956" y="3372579"/>
            <a:ext cx="546871" cy="3812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118" dirty="0"/>
              <a:t>0.1</a:t>
            </a:r>
            <a:endParaRPr lang="zh-TW" altLang="en-US" sz="2118" dirty="0"/>
          </a:p>
        </p:txBody>
      </p:sp>
      <p:sp>
        <p:nvSpPr>
          <p:cNvPr id="32" name="矩形 32"/>
          <p:cNvSpPr/>
          <p:nvPr/>
        </p:nvSpPr>
        <p:spPr>
          <a:xfrm>
            <a:off x="6357956" y="4011760"/>
            <a:ext cx="546871" cy="3812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118" dirty="0"/>
              <a:t>0.7</a:t>
            </a:r>
            <a:endParaRPr lang="zh-TW" altLang="en-US" sz="2118" dirty="0"/>
          </a:p>
        </p:txBody>
      </p:sp>
      <p:sp>
        <p:nvSpPr>
          <p:cNvPr id="33" name="矩形 33"/>
          <p:cNvSpPr/>
          <p:nvPr/>
        </p:nvSpPr>
        <p:spPr>
          <a:xfrm>
            <a:off x="6341326" y="5131697"/>
            <a:ext cx="579476" cy="3812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118" dirty="0"/>
              <a:t>0.2</a:t>
            </a:r>
            <a:endParaRPr lang="zh-TW" altLang="en-US" sz="2118" dirty="0"/>
          </a:p>
        </p:txBody>
      </p:sp>
      <p:sp>
        <p:nvSpPr>
          <p:cNvPr id="34" name="矩形 34"/>
          <p:cNvSpPr/>
          <p:nvPr/>
        </p:nvSpPr>
        <p:spPr>
          <a:xfrm>
            <a:off x="6262799" y="3930535"/>
            <a:ext cx="1721444" cy="5655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35" name="矩形 35"/>
          <p:cNvSpPr/>
          <p:nvPr/>
        </p:nvSpPr>
        <p:spPr>
          <a:xfrm>
            <a:off x="8214573" y="4141576"/>
            <a:ext cx="2074834" cy="797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118" dirty="0"/>
              <a:t>The image is  “2”</a:t>
            </a:r>
            <a:endParaRPr lang="zh-TW" altLang="en-US" sz="2118" dirty="0"/>
          </a:p>
        </p:txBody>
      </p:sp>
      <p:sp>
        <p:nvSpPr>
          <p:cNvPr id="36" name="文字版面配置區 2"/>
          <p:cNvSpPr txBox="1">
            <a:spLocks/>
          </p:cNvSpPr>
          <p:nvPr/>
        </p:nvSpPr>
        <p:spPr>
          <a:xfrm>
            <a:off x="6539616" y="2793636"/>
            <a:ext cx="1585394" cy="579061"/>
          </a:xfrm>
          <a:prstGeom prst="rect">
            <a:avLst/>
          </a:prstGeom>
        </p:spPr>
        <p:txBody>
          <a:bodyPr vert="horz" lIns="80682" tIns="40341" rIns="80682" bIns="40341" rtlCol="0">
            <a:normAutofit/>
          </a:bodyPr>
          <a:lstStyle>
            <a:lvl1pPr marL="342871" indent="-34287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93680" indent="-236518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257195" indent="-342871" algn="l" defTabSz="914323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066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227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389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1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3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4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118" b="1" dirty="0"/>
              <a:t>Output</a:t>
            </a:r>
            <a:endParaRPr lang="zh-TW" altLang="en-US" sz="2118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578576-4416-4109-A541-417BBA464034}"/>
              </a:ext>
            </a:extLst>
          </p:cNvPr>
          <p:cNvSpPr txBox="1"/>
          <p:nvPr/>
        </p:nvSpPr>
        <p:spPr>
          <a:xfrm>
            <a:off x="-1500636" y="6507249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Hung-</a:t>
            </a:r>
            <a:r>
              <a:rPr lang="en-US" sz="882" dirty="0" err="1"/>
              <a:t>yi</a:t>
            </a:r>
            <a:r>
              <a:rPr lang="en-US" sz="882" dirty="0"/>
              <a:t> Lee – Deep Learning Tutorial</a:t>
            </a:r>
          </a:p>
        </p:txBody>
      </p:sp>
    </p:spTree>
    <p:extLst>
      <p:ext uri="{BB962C8B-B14F-4D97-AF65-F5344CB8AC3E}">
        <p14:creationId xmlns:p14="http://schemas.microsoft.com/office/powerpoint/2010/main" val="418836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3" grpId="0" animBg="1"/>
      <p:bldP spid="15" grpId="0"/>
      <p:bldP spid="16" grpId="0" animBg="1"/>
      <p:bldP spid="17" grpId="0" animBg="1"/>
      <p:bldP spid="18" grpId="0" animBg="1"/>
      <p:bldP spid="19" grpId="0"/>
      <p:bldP spid="26" grpId="0" animBg="1"/>
      <p:bldP spid="27" grpId="0" animBg="1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Neural Networks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54" y="1641379"/>
            <a:ext cx="11617291" cy="4736177"/>
          </a:xfrm>
        </p:spPr>
        <p:txBody>
          <a:bodyPr/>
          <a:lstStyle/>
          <a:p>
            <a:r>
              <a:rPr lang="en-US" dirty="0"/>
              <a:t>Handwritten digit recognition</a:t>
            </a:r>
          </a:p>
          <a:p>
            <a:endParaRPr lang="en-US" dirty="0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C548507D-56BE-4043-9753-20CC89026DD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Neural Networks</a:t>
            </a:r>
          </a:p>
          <a:p>
            <a:endParaRPr lang="en-US" dirty="0"/>
          </a:p>
        </p:txBody>
      </p:sp>
      <p:pic>
        <p:nvPicPr>
          <p:cNvPr id="4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410" y="3152579"/>
            <a:ext cx="1413919" cy="1404913"/>
          </a:xfrm>
          <a:prstGeom prst="rect">
            <a:avLst/>
          </a:prstGeom>
        </p:spPr>
      </p:pic>
      <p:sp>
        <p:nvSpPr>
          <p:cNvPr id="5" name="矩形 6"/>
          <p:cNvSpPr/>
          <p:nvPr/>
        </p:nvSpPr>
        <p:spPr>
          <a:xfrm>
            <a:off x="5167275" y="3125092"/>
            <a:ext cx="1794770" cy="133830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71" dirty="0"/>
              <a:t>Machine</a:t>
            </a:r>
            <a:endParaRPr lang="zh-TW" altLang="en-US" sz="2471" dirty="0"/>
          </a:p>
        </p:txBody>
      </p:sp>
      <p:sp>
        <p:nvSpPr>
          <p:cNvPr id="6" name="向右箭號 7"/>
          <p:cNvSpPr/>
          <p:nvPr/>
        </p:nvSpPr>
        <p:spPr>
          <a:xfrm>
            <a:off x="4491445" y="3452162"/>
            <a:ext cx="607707" cy="7478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7" name="向右箭號 8"/>
          <p:cNvSpPr/>
          <p:nvPr/>
        </p:nvSpPr>
        <p:spPr>
          <a:xfrm>
            <a:off x="7146067" y="3452162"/>
            <a:ext cx="711056" cy="7478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8" name="文字方塊 9"/>
          <p:cNvSpPr txBox="1"/>
          <p:nvPr/>
        </p:nvSpPr>
        <p:spPr>
          <a:xfrm>
            <a:off x="8462807" y="3590571"/>
            <a:ext cx="636462" cy="526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24" dirty="0"/>
              <a:t>“2”</a:t>
            </a:r>
            <a:endParaRPr lang="zh-TW" altLang="en-US" sz="2824" dirty="0"/>
          </a:p>
        </p:txBody>
      </p:sp>
      <p:grpSp>
        <p:nvGrpSpPr>
          <p:cNvPr id="9" name="群組 5"/>
          <p:cNvGrpSpPr/>
          <p:nvPr/>
        </p:nvGrpSpPr>
        <p:grpSpPr>
          <a:xfrm>
            <a:off x="3964714" y="2683896"/>
            <a:ext cx="534936" cy="2316222"/>
            <a:chOff x="2462115" y="2538616"/>
            <a:chExt cx="606260" cy="2625052"/>
          </a:xfrm>
        </p:grpSpPr>
        <p:sp>
          <p:nvSpPr>
            <p:cNvPr id="10" name="矩形 11"/>
            <p:cNvSpPr/>
            <p:nvPr/>
          </p:nvSpPr>
          <p:spPr>
            <a:xfrm>
              <a:off x="2462115" y="2538616"/>
              <a:ext cx="498951" cy="26250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11" name="矩形 12"/>
            <p:cNvSpPr/>
            <p:nvPr/>
          </p:nvSpPr>
          <p:spPr>
            <a:xfrm>
              <a:off x="2530503" y="3256309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12" name="矩形 13"/>
            <p:cNvSpPr/>
            <p:nvPr/>
          </p:nvSpPr>
          <p:spPr>
            <a:xfrm>
              <a:off x="2536321" y="2685980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2549020" y="2590730"/>
            <a:ext cx="325438" cy="461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52280" imgH="215640" progId="Equation.3">
                    <p:embed/>
                  </p:oleObj>
                </mc:Choice>
                <mc:Fallback>
                  <p:oleObj name="方程式" r:id="rId3" imgW="152280" imgH="215640" progId="Equation.3">
                    <p:embed/>
                    <p:pic>
                      <p:nvPicPr>
                        <p:cNvPr id="1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9020" y="2590730"/>
                          <a:ext cx="325438" cy="4619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2"/>
            <p:cNvGraphicFramePr>
              <a:graphicFrameLocks noChangeAspect="1"/>
            </p:cNvGraphicFramePr>
            <p:nvPr/>
          </p:nvGraphicFramePr>
          <p:xfrm>
            <a:off x="2554316" y="3173459"/>
            <a:ext cx="352425" cy="461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5" imgW="164880" imgH="215640" progId="Equation.3">
                    <p:embed/>
                  </p:oleObj>
                </mc:Choice>
                <mc:Fallback>
                  <p:oleObj name="方程式" r:id="rId5" imgW="164880" imgH="215640" progId="Equation.3">
                    <p:embed/>
                    <p:pic>
                      <p:nvPicPr>
                        <p:cNvPr id="14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4316" y="3173459"/>
                          <a:ext cx="352425" cy="461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矩形 16"/>
            <p:cNvSpPr/>
            <p:nvPr/>
          </p:nvSpPr>
          <p:spPr>
            <a:xfrm>
              <a:off x="2540028" y="4654066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graphicFrame>
          <p:nvGraphicFramePr>
            <p:cNvPr id="16" name="Object 12"/>
            <p:cNvGraphicFramePr>
              <a:graphicFrameLocks noChangeAspect="1"/>
            </p:cNvGraphicFramePr>
            <p:nvPr/>
          </p:nvGraphicFramePr>
          <p:xfrm>
            <a:off x="2468105" y="4557299"/>
            <a:ext cx="544512" cy="488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7" imgW="253800" imgH="228600" progId="Equation.3">
                    <p:embed/>
                  </p:oleObj>
                </mc:Choice>
                <mc:Fallback>
                  <p:oleObj name="方程式" r:id="rId7" imgW="253800" imgH="228600" progId="Equation.3">
                    <p:embed/>
                    <p:pic>
                      <p:nvPicPr>
                        <p:cNvPr id="16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68105" y="4557299"/>
                          <a:ext cx="544512" cy="4889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文字方塊 18"/>
            <p:cNvSpPr txBox="1"/>
            <p:nvPr/>
          </p:nvSpPr>
          <p:spPr>
            <a:xfrm rot="5400000">
              <a:off x="2415960" y="3932831"/>
              <a:ext cx="769257" cy="535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71" dirty="0"/>
                <a:t>……</a:t>
              </a:r>
              <a:endParaRPr lang="zh-TW" altLang="en-US" sz="2471" dirty="0"/>
            </a:p>
          </p:txBody>
        </p:sp>
      </p:grpSp>
      <p:grpSp>
        <p:nvGrpSpPr>
          <p:cNvPr id="18" name="群組 19"/>
          <p:cNvGrpSpPr/>
          <p:nvPr/>
        </p:nvGrpSpPr>
        <p:grpSpPr>
          <a:xfrm>
            <a:off x="7943605" y="2712806"/>
            <a:ext cx="566781" cy="2331950"/>
            <a:chOff x="7142066" y="1987121"/>
            <a:chExt cx="642352" cy="2642877"/>
          </a:xfrm>
        </p:grpSpPr>
        <p:sp>
          <p:nvSpPr>
            <p:cNvPr id="19" name="矩形 20"/>
            <p:cNvSpPr/>
            <p:nvPr/>
          </p:nvSpPr>
          <p:spPr>
            <a:xfrm>
              <a:off x="7142066" y="2004946"/>
              <a:ext cx="498951" cy="26250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20" name="文字方塊 21"/>
            <p:cNvSpPr txBox="1"/>
            <p:nvPr/>
          </p:nvSpPr>
          <p:spPr>
            <a:xfrm rot="5400000">
              <a:off x="7084256" y="3499764"/>
              <a:ext cx="769257" cy="535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71" dirty="0"/>
                <a:t>……</a:t>
              </a:r>
              <a:endParaRPr lang="zh-TW" altLang="en-US" sz="2471" dirty="0"/>
            </a:p>
          </p:txBody>
        </p:sp>
        <p:sp>
          <p:nvSpPr>
            <p:cNvPr id="21" name="文字方塊 22"/>
            <p:cNvSpPr txBox="1"/>
            <p:nvPr/>
          </p:nvSpPr>
          <p:spPr>
            <a:xfrm>
              <a:off x="7153349" y="1987121"/>
              <a:ext cx="631069" cy="535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71" dirty="0"/>
                <a:t>y</a:t>
              </a:r>
              <a:r>
                <a:rPr lang="en-US" altLang="zh-TW" sz="2471" baseline="-25000" dirty="0"/>
                <a:t>1</a:t>
              </a:r>
              <a:endParaRPr lang="zh-TW" altLang="en-US" sz="2471" baseline="-25000" dirty="0"/>
            </a:p>
          </p:txBody>
        </p:sp>
        <p:sp>
          <p:nvSpPr>
            <p:cNvPr id="22" name="文字方塊 23"/>
            <p:cNvSpPr txBox="1"/>
            <p:nvPr/>
          </p:nvSpPr>
          <p:spPr>
            <a:xfrm>
              <a:off x="7142066" y="2785341"/>
              <a:ext cx="631069" cy="535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71" dirty="0"/>
                <a:t>y</a:t>
              </a:r>
              <a:r>
                <a:rPr lang="en-US" altLang="zh-TW" sz="2471" baseline="-25000" dirty="0"/>
                <a:t>2</a:t>
              </a:r>
              <a:endParaRPr lang="zh-TW" altLang="en-US" sz="2471" baseline="-25000" dirty="0"/>
            </a:p>
          </p:txBody>
        </p:sp>
        <p:sp>
          <p:nvSpPr>
            <p:cNvPr id="23" name="文字方塊 24"/>
            <p:cNvSpPr txBox="1"/>
            <p:nvPr/>
          </p:nvSpPr>
          <p:spPr>
            <a:xfrm>
              <a:off x="7142066" y="4051573"/>
              <a:ext cx="631069" cy="535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71" dirty="0"/>
                <a:t>y</a:t>
              </a:r>
              <a:r>
                <a:rPr lang="en-US" altLang="zh-TW" sz="2471" baseline="-25000" dirty="0"/>
                <a:t>10</a:t>
              </a:r>
              <a:endParaRPr lang="zh-TW" altLang="en-US" sz="2471" baseline="-25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8"/>
              <p:cNvSpPr txBox="1"/>
              <p:nvPr/>
            </p:nvSpPr>
            <p:spPr>
              <a:xfrm>
                <a:off x="5100538" y="4551976"/>
                <a:ext cx="1949701" cy="3845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71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2471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altLang="zh-TW" sz="247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71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sz="2471" i="1">
                              <a:latin typeface="Cambria Math" panose="02040503050406030204" pitchFamily="18" charset="0"/>
                            </a:rPr>
                            <m:t>256</m:t>
                          </m:r>
                        </m:sup>
                      </m:sSup>
                      <m:r>
                        <a:rPr lang="en-US" altLang="zh-TW" sz="247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TW" sz="247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71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sz="2471" i="1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</m:oMath>
                  </m:oMathPara>
                </a14:m>
                <a:endParaRPr lang="zh-TW" altLang="en-US" sz="2471" dirty="0"/>
              </a:p>
            </p:txBody>
          </p:sp>
        </mc:Choice>
        <mc:Fallback xmlns="">
          <p:sp>
            <p:nvSpPr>
              <p:cNvPr id="24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538" y="4551976"/>
                <a:ext cx="1949701" cy="384529"/>
              </a:xfrm>
              <a:prstGeom prst="rect">
                <a:avLst/>
              </a:prstGeom>
              <a:blipFill>
                <a:blip r:embed="rId9"/>
                <a:stretch>
                  <a:fillRect l="-5313" t="-1587" r="-31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3"/>
              <p:cNvSpPr txBox="1"/>
              <p:nvPr/>
            </p:nvSpPr>
            <p:spPr>
              <a:xfrm>
                <a:off x="3554541" y="5236202"/>
                <a:ext cx="5020235" cy="36394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765" dirty="0"/>
                  <a:t>The function </a:t>
                </a:r>
                <a14:m>
                  <m:oMath xmlns:m="http://schemas.openxmlformats.org/officeDocument/2006/math">
                    <m:r>
                      <a:rPr lang="en-US" altLang="zh-TW" sz="1765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zh-TW" altLang="en-US" sz="1765" dirty="0"/>
                  <a:t> </a:t>
                </a:r>
                <a:r>
                  <a:rPr lang="en-US" altLang="zh-TW" sz="1765" dirty="0"/>
                  <a:t>is represented by a neural network</a:t>
                </a:r>
                <a:endParaRPr lang="zh-TW" altLang="en-US" sz="1765" dirty="0"/>
              </a:p>
            </p:txBody>
          </p:sp>
        </mc:Choice>
        <mc:Fallback xmlns="">
          <p:sp>
            <p:nvSpPr>
              <p:cNvPr id="25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4541" y="5236202"/>
                <a:ext cx="5020235" cy="36394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5514B589-D754-4ACA-AFC0-90017A825D4B}"/>
              </a:ext>
            </a:extLst>
          </p:cNvPr>
          <p:cNvSpPr txBox="1"/>
          <p:nvPr/>
        </p:nvSpPr>
        <p:spPr>
          <a:xfrm>
            <a:off x="3046248" y="6508307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Hung-</a:t>
            </a:r>
            <a:r>
              <a:rPr lang="en-US" sz="882" dirty="0" err="1"/>
              <a:t>yi</a:t>
            </a:r>
            <a:r>
              <a:rPr lang="en-US" sz="882" dirty="0"/>
              <a:t> Lee – Deep Learning Tutorial</a:t>
            </a:r>
          </a:p>
        </p:txBody>
      </p:sp>
    </p:spTree>
    <p:extLst>
      <p:ext uri="{BB962C8B-B14F-4D97-AF65-F5344CB8AC3E}">
        <p14:creationId xmlns:p14="http://schemas.microsoft.com/office/powerpoint/2010/main" val="119651843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Neural Networks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NNs consist of hidden layers with neurons (i.e., computational units)</a:t>
                </a:r>
              </a:p>
              <a:p>
                <a:r>
                  <a:rPr lang="en-US" dirty="0"/>
                  <a:t>A single </a:t>
                </a:r>
                <a:r>
                  <a:rPr lang="en-US" dirty="0">
                    <a:solidFill>
                      <a:srgbClr val="FF0000"/>
                    </a:solidFill>
                  </a:rPr>
                  <a:t>neuron </a:t>
                </a:r>
                <a:r>
                  <a:rPr lang="en-US" dirty="0"/>
                  <a:t>maps a set of inputs into an output number, or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endParaRPr lang="zh-TW" alt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4D84AC-3878-49AE-845F-14E377C4CB1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Neural Networks</a:t>
            </a:r>
          </a:p>
          <a:p>
            <a:endParaRPr lang="en-US" dirty="0"/>
          </a:p>
        </p:txBody>
      </p:sp>
      <p:graphicFrame>
        <p:nvGraphicFramePr>
          <p:cNvPr id="64" name="Object 12"/>
          <p:cNvGraphicFramePr>
            <a:graphicFrameLocks noChangeAspect="1"/>
          </p:cNvGraphicFramePr>
          <p:nvPr/>
        </p:nvGraphicFramePr>
        <p:xfrm>
          <a:off x="5337196" y="2856081"/>
          <a:ext cx="4698066" cy="526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917360" imgH="215640" progId="Equation.3">
                  <p:embed/>
                </p:oleObj>
              </mc:Choice>
              <mc:Fallback>
                <p:oleObj name="方程式" r:id="rId5" imgW="1917360" imgH="215640" progId="Equation.3">
                  <p:embed/>
                  <p:pic>
                    <p:nvPicPr>
                      <p:cNvPr id="6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7196" y="2856081"/>
                        <a:ext cx="4698066" cy="5266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矩形 25"/>
          <p:cNvSpPr/>
          <p:nvPr/>
        </p:nvSpPr>
        <p:spPr>
          <a:xfrm>
            <a:off x="3490909" y="3129416"/>
            <a:ext cx="549609" cy="19582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cxnSp>
        <p:nvCxnSpPr>
          <p:cNvPr id="67" name="直線單箭頭接點 35"/>
          <p:cNvCxnSpPr/>
          <p:nvPr/>
        </p:nvCxnSpPr>
        <p:spPr>
          <a:xfrm flipV="1">
            <a:off x="6680576" y="4455580"/>
            <a:ext cx="710018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3"/>
          <p:cNvSpPr/>
          <p:nvPr/>
        </p:nvSpPr>
        <p:spPr>
          <a:xfrm>
            <a:off x="4981742" y="5357007"/>
            <a:ext cx="526497" cy="5155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69" name="矩形 4"/>
          <p:cNvSpPr/>
          <p:nvPr/>
        </p:nvSpPr>
        <p:spPr>
          <a:xfrm>
            <a:off x="2622070" y="3051885"/>
            <a:ext cx="526497" cy="24767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cxnSp>
        <p:nvCxnSpPr>
          <p:cNvPr id="70" name="直線單箭頭接點 5"/>
          <p:cNvCxnSpPr>
            <a:stCxn id="82" idx="3"/>
            <a:endCxn id="84" idx="1"/>
          </p:cNvCxnSpPr>
          <p:nvPr/>
        </p:nvCxnSpPr>
        <p:spPr>
          <a:xfrm flipV="1">
            <a:off x="3141844" y="4464796"/>
            <a:ext cx="1893140" cy="6960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橢圓 6"/>
          <p:cNvSpPr/>
          <p:nvPr/>
        </p:nvSpPr>
        <p:spPr>
          <a:xfrm>
            <a:off x="6053724" y="4015761"/>
            <a:ext cx="830834" cy="83083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118" dirty="0"/>
          </a:p>
        </p:txBody>
      </p:sp>
      <p:graphicFrame>
        <p:nvGraphicFramePr>
          <p:cNvPr id="72" name="Object 12"/>
          <p:cNvGraphicFramePr>
            <a:graphicFrameLocks noChangeAspect="1"/>
          </p:cNvGraphicFramePr>
          <p:nvPr/>
        </p:nvGraphicFramePr>
        <p:xfrm>
          <a:off x="5638194" y="4114080"/>
          <a:ext cx="310963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26720" imgH="126720" progId="Equation.3">
                  <p:embed/>
                </p:oleObj>
              </mc:Choice>
              <mc:Fallback>
                <p:oleObj name="方程式" r:id="rId7" imgW="126720" imgH="126720" progId="Equation.3">
                  <p:embed/>
                  <p:pic>
                    <p:nvPicPr>
                      <p:cNvPr id="7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194" y="4114080"/>
                        <a:ext cx="310963" cy="3095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12"/>
          <p:cNvGraphicFramePr>
            <a:graphicFrameLocks noChangeAspect="1"/>
          </p:cNvGraphicFramePr>
          <p:nvPr/>
        </p:nvGraphicFramePr>
        <p:xfrm>
          <a:off x="3542167" y="3147706"/>
          <a:ext cx="435629" cy="525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177480" imgH="215640" progId="Equation.3">
                  <p:embed/>
                </p:oleObj>
              </mc:Choice>
              <mc:Fallback>
                <p:oleObj name="方程式" r:id="rId9" imgW="177480" imgH="215640" progId="Equation.3">
                  <p:embed/>
                  <p:pic>
                    <p:nvPicPr>
                      <p:cNvPr id="7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2167" y="3147706"/>
                        <a:ext cx="435629" cy="5252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12"/>
          <p:cNvGraphicFramePr>
            <a:graphicFrameLocks noChangeAspect="1"/>
          </p:cNvGraphicFramePr>
          <p:nvPr/>
        </p:nvGraphicFramePr>
        <p:xfrm>
          <a:off x="3545563" y="3709107"/>
          <a:ext cx="466445" cy="525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190440" imgH="215640" progId="Equation.3">
                  <p:embed/>
                </p:oleObj>
              </mc:Choice>
              <mc:Fallback>
                <p:oleObj name="方程式" r:id="rId11" imgW="190440" imgH="215640" progId="Equation.3">
                  <p:embed/>
                  <p:pic>
                    <p:nvPicPr>
                      <p:cNvPr id="7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5563" y="3709107"/>
                        <a:ext cx="466445" cy="5252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12"/>
          <p:cNvGraphicFramePr>
            <a:graphicFrameLocks noChangeAspect="1"/>
          </p:cNvGraphicFramePr>
          <p:nvPr/>
        </p:nvGraphicFramePr>
        <p:xfrm>
          <a:off x="3542167" y="4396327"/>
          <a:ext cx="528077" cy="52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3" imgW="215640" imgH="215640" progId="Equation.3">
                  <p:embed/>
                </p:oleObj>
              </mc:Choice>
              <mc:Fallback>
                <p:oleObj name="方程式" r:id="rId13" imgW="215640" imgH="215640" progId="Equation.3">
                  <p:embed/>
                  <p:pic>
                    <p:nvPicPr>
                      <p:cNvPr id="7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2167" y="4396327"/>
                        <a:ext cx="528077" cy="525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6" name="直線單箭頭接點 11"/>
          <p:cNvCxnSpPr/>
          <p:nvPr/>
        </p:nvCxnSpPr>
        <p:spPr>
          <a:xfrm flipV="1">
            <a:off x="5336320" y="4437795"/>
            <a:ext cx="710018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12"/>
          <p:cNvCxnSpPr>
            <a:stCxn id="81" idx="3"/>
            <a:endCxn id="84" idx="1"/>
          </p:cNvCxnSpPr>
          <p:nvPr/>
        </p:nvCxnSpPr>
        <p:spPr>
          <a:xfrm>
            <a:off x="3131228" y="4087805"/>
            <a:ext cx="1903756" cy="37699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13"/>
          <p:cNvCxnSpPr>
            <a:endCxn id="84" idx="1"/>
          </p:cNvCxnSpPr>
          <p:nvPr/>
        </p:nvCxnSpPr>
        <p:spPr>
          <a:xfrm>
            <a:off x="3148567" y="3330503"/>
            <a:ext cx="1886417" cy="11342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文字方塊 14"/>
          <p:cNvSpPr txBox="1"/>
          <p:nvPr/>
        </p:nvSpPr>
        <p:spPr>
          <a:xfrm rot="5400000">
            <a:off x="2628114" y="4512007"/>
            <a:ext cx="678756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71" dirty="0"/>
              <a:t>…</a:t>
            </a:r>
            <a:endParaRPr lang="zh-TW" altLang="en-US" sz="2471" dirty="0"/>
          </a:p>
        </p:txBody>
      </p:sp>
      <p:graphicFrame>
        <p:nvGraphicFramePr>
          <p:cNvPr id="80" name="Object 12"/>
          <p:cNvGraphicFramePr>
            <a:graphicFrameLocks noChangeAspect="1"/>
          </p:cNvGraphicFramePr>
          <p:nvPr/>
        </p:nvGraphicFramePr>
        <p:xfrm>
          <a:off x="2694199" y="3014142"/>
          <a:ext cx="437029" cy="556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5" imgW="177480" imgH="228600" progId="Equation.3">
                  <p:embed/>
                </p:oleObj>
              </mc:Choice>
              <mc:Fallback>
                <p:oleObj name="方程式" r:id="rId15" imgW="177480" imgH="228600" progId="Equation.3">
                  <p:embed/>
                  <p:pic>
                    <p:nvPicPr>
                      <p:cNvPr id="8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4199" y="3014142"/>
                        <a:ext cx="437029" cy="5560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12"/>
          <p:cNvGraphicFramePr>
            <a:graphicFrameLocks noChangeAspect="1"/>
          </p:cNvGraphicFramePr>
          <p:nvPr/>
        </p:nvGraphicFramePr>
        <p:xfrm>
          <a:off x="2694199" y="3809759"/>
          <a:ext cx="437029" cy="556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7" imgW="177480" imgH="228600" progId="Equation.3">
                  <p:embed/>
                </p:oleObj>
              </mc:Choice>
              <mc:Fallback>
                <p:oleObj name="方程式" r:id="rId17" imgW="177480" imgH="228600" progId="Equation.3">
                  <p:embed/>
                  <p:pic>
                    <p:nvPicPr>
                      <p:cNvPr id="8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4199" y="3809759"/>
                        <a:ext cx="437029" cy="5560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12"/>
          <p:cNvGraphicFramePr>
            <a:graphicFrameLocks noChangeAspect="1"/>
          </p:cNvGraphicFramePr>
          <p:nvPr/>
        </p:nvGraphicFramePr>
        <p:xfrm>
          <a:off x="2671197" y="4882805"/>
          <a:ext cx="470647" cy="556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9" imgW="190440" imgH="228600" progId="Equation.3">
                  <p:embed/>
                </p:oleObj>
              </mc:Choice>
              <mc:Fallback>
                <p:oleObj name="方程式" r:id="rId19" imgW="190440" imgH="228600" progId="Equation.3">
                  <p:embed/>
                  <p:pic>
                    <p:nvPicPr>
                      <p:cNvPr id="8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1197" y="4882805"/>
                        <a:ext cx="470647" cy="5560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3" name="群組 20"/>
          <p:cNvGrpSpPr/>
          <p:nvPr/>
        </p:nvGrpSpPr>
        <p:grpSpPr>
          <a:xfrm>
            <a:off x="5034984" y="4235243"/>
            <a:ext cx="459105" cy="459105"/>
            <a:chOff x="3342651" y="3507082"/>
            <a:chExt cx="520319" cy="520319"/>
          </a:xfrm>
        </p:grpSpPr>
        <p:sp>
          <p:nvSpPr>
            <p:cNvPr id="84" name="矩形 21"/>
            <p:cNvSpPr/>
            <p:nvPr/>
          </p:nvSpPr>
          <p:spPr>
            <a:xfrm>
              <a:off x="3342651" y="3507082"/>
              <a:ext cx="520319" cy="52031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graphicFrame>
          <p:nvGraphicFramePr>
            <p:cNvPr id="85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21" imgW="139680" imgH="139680" progId="Equation.3">
                    <p:embed/>
                  </p:oleObj>
                </mc:Choice>
                <mc:Fallback>
                  <p:oleObj name="方程式" r:id="rId21" imgW="139680" imgH="139680" progId="Equation.3">
                    <p:embed/>
                    <p:pic>
                      <p:nvPicPr>
                        <p:cNvPr id="85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86" name="Object 12"/>
          <p:cNvGraphicFramePr>
            <a:graphicFrameLocks noChangeAspect="1"/>
          </p:cNvGraphicFramePr>
          <p:nvPr/>
        </p:nvGraphicFramePr>
        <p:xfrm>
          <a:off x="5085892" y="5429818"/>
          <a:ext cx="312364" cy="431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3" imgW="126720" imgH="177480" progId="Equation.3">
                  <p:embed/>
                </p:oleObj>
              </mc:Choice>
              <mc:Fallback>
                <p:oleObj name="方程式" r:id="rId23" imgW="126720" imgH="177480" progId="Equation.3">
                  <p:embed/>
                  <p:pic>
                    <p:nvPicPr>
                      <p:cNvPr id="8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5892" y="5429818"/>
                        <a:ext cx="312364" cy="4314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7" name="直線單箭頭接點 24"/>
          <p:cNvCxnSpPr/>
          <p:nvPr/>
        </p:nvCxnSpPr>
        <p:spPr>
          <a:xfrm flipV="1">
            <a:off x="5256637" y="4703563"/>
            <a:ext cx="0" cy="6659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8" name="Object 12"/>
          <p:cNvGraphicFramePr>
            <a:graphicFrameLocks noChangeAspect="1"/>
          </p:cNvGraphicFramePr>
          <p:nvPr/>
        </p:nvGraphicFramePr>
        <p:xfrm>
          <a:off x="6113186" y="4188318"/>
          <a:ext cx="694765" cy="470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5" imgW="317160" imgH="215640" progId="Equation.3">
                  <p:embed/>
                </p:oleObj>
              </mc:Choice>
              <mc:Fallback>
                <p:oleObj name="方程式" r:id="rId25" imgW="317160" imgH="215640" progId="Equation.3">
                  <p:embed/>
                  <p:pic>
                    <p:nvPicPr>
                      <p:cNvPr id="8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3186" y="4188318"/>
                        <a:ext cx="694765" cy="4706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" name="文字方塊 33"/>
          <p:cNvSpPr txBox="1"/>
          <p:nvPr/>
        </p:nvSpPr>
        <p:spPr>
          <a:xfrm>
            <a:off x="4890005" y="5880790"/>
            <a:ext cx="704137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18" dirty="0">
                <a:solidFill>
                  <a:srgbClr val="0000FF"/>
                </a:solidFill>
              </a:rPr>
              <a:t>bias</a:t>
            </a:r>
            <a:endParaRPr lang="zh-TW" altLang="en-US" sz="2118" dirty="0">
              <a:solidFill>
                <a:srgbClr val="0000FF"/>
              </a:solidFill>
            </a:endParaRPr>
          </a:p>
        </p:txBody>
      </p:sp>
      <p:graphicFrame>
        <p:nvGraphicFramePr>
          <p:cNvPr id="90" name="Object 12"/>
          <p:cNvGraphicFramePr>
            <a:graphicFrameLocks noChangeAspect="1"/>
          </p:cNvGraphicFramePr>
          <p:nvPr/>
        </p:nvGraphicFramePr>
        <p:xfrm>
          <a:off x="7445150" y="4270919"/>
          <a:ext cx="310963" cy="340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7" imgW="126720" imgH="139680" progId="Equation.3">
                  <p:embed/>
                </p:oleObj>
              </mc:Choice>
              <mc:Fallback>
                <p:oleObj name="方程式" r:id="rId27" imgW="126720" imgH="139680" progId="Equation.3">
                  <p:embed/>
                  <p:pic>
                    <p:nvPicPr>
                      <p:cNvPr id="9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5150" y="4270919"/>
                        <a:ext cx="310963" cy="3403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文字方塊 39"/>
          <p:cNvSpPr txBox="1"/>
          <p:nvPr/>
        </p:nvSpPr>
        <p:spPr>
          <a:xfrm>
            <a:off x="5691328" y="4900099"/>
            <a:ext cx="1671865" cy="744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18" dirty="0">
                <a:solidFill>
                  <a:srgbClr val="0000FF"/>
                </a:solidFill>
              </a:rPr>
              <a:t>Activation function</a:t>
            </a:r>
            <a:endParaRPr lang="zh-TW" altLang="en-US" sz="2118" dirty="0">
              <a:solidFill>
                <a:srgbClr val="0000FF"/>
              </a:solidFill>
            </a:endParaRPr>
          </a:p>
        </p:txBody>
      </p:sp>
      <p:sp>
        <p:nvSpPr>
          <p:cNvPr id="92" name="文字方塊 38"/>
          <p:cNvSpPr txBox="1"/>
          <p:nvPr/>
        </p:nvSpPr>
        <p:spPr>
          <a:xfrm>
            <a:off x="3271531" y="5160851"/>
            <a:ext cx="1046975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18" dirty="0">
                <a:solidFill>
                  <a:srgbClr val="0000FF"/>
                </a:solidFill>
              </a:rPr>
              <a:t>weights</a:t>
            </a:r>
            <a:endParaRPr lang="zh-TW" altLang="en-US" sz="2118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字方塊 34"/>
              <p:cNvSpPr txBox="1"/>
              <p:nvPr/>
            </p:nvSpPr>
            <p:spPr>
              <a:xfrm>
                <a:off x="7158156" y="3459921"/>
                <a:ext cx="1285416" cy="3802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71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247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TW" altLang="en-US" sz="2471" i="1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altLang="zh-TW" sz="247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71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sz="2471" dirty="0"/>
              </a:p>
            </p:txBody>
          </p:sp>
        </mc:Choice>
        <mc:Fallback xmlns="">
          <p:sp>
            <p:nvSpPr>
              <p:cNvPr id="9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156" y="3459921"/>
                <a:ext cx="1285416" cy="380232"/>
              </a:xfrm>
              <a:prstGeom prst="rect">
                <a:avLst/>
              </a:prstGeom>
              <a:blipFill>
                <a:blip r:embed="rId29"/>
                <a:stretch>
                  <a:fillRect l="-2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文字方塊 38"/>
          <p:cNvSpPr txBox="1"/>
          <p:nvPr/>
        </p:nvSpPr>
        <p:spPr>
          <a:xfrm>
            <a:off x="2361830" y="5653229"/>
            <a:ext cx="1046975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18" dirty="0">
                <a:solidFill>
                  <a:srgbClr val="00B050"/>
                </a:solidFill>
              </a:rPr>
              <a:t>input</a:t>
            </a:r>
            <a:endParaRPr lang="zh-TW" altLang="en-US" sz="2118" dirty="0">
              <a:solidFill>
                <a:srgbClr val="00B050"/>
              </a:solidFill>
            </a:endParaRPr>
          </a:p>
        </p:txBody>
      </p:sp>
      <p:sp>
        <p:nvSpPr>
          <p:cNvPr id="98" name="文字方塊 38"/>
          <p:cNvSpPr txBox="1"/>
          <p:nvPr/>
        </p:nvSpPr>
        <p:spPr>
          <a:xfrm>
            <a:off x="7158156" y="4544614"/>
            <a:ext cx="1046975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18" dirty="0">
                <a:solidFill>
                  <a:srgbClr val="00B050"/>
                </a:solidFill>
              </a:rPr>
              <a:t>output</a:t>
            </a:r>
            <a:endParaRPr lang="zh-TW" altLang="en-US" sz="2118" dirty="0">
              <a:solidFill>
                <a:srgbClr val="00B050"/>
              </a:solidFill>
            </a:endParaRPr>
          </a:p>
        </p:txBody>
      </p:sp>
      <p:sp>
        <p:nvSpPr>
          <p:cNvPr id="99" name="文字方塊 14"/>
          <p:cNvSpPr txBox="1"/>
          <p:nvPr/>
        </p:nvSpPr>
        <p:spPr>
          <a:xfrm rot="5400000">
            <a:off x="3488873" y="4152474"/>
            <a:ext cx="678756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71" dirty="0"/>
              <a:t>…</a:t>
            </a:r>
            <a:endParaRPr lang="zh-TW" altLang="en-US" sz="247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D9524E6-5959-4D51-8D5D-CA54A676CA5D}"/>
              </a:ext>
            </a:extLst>
          </p:cNvPr>
          <p:cNvSpPr txBox="1"/>
          <p:nvPr/>
        </p:nvSpPr>
        <p:spPr>
          <a:xfrm>
            <a:off x="3382512" y="6431803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Hung-</a:t>
            </a:r>
            <a:r>
              <a:rPr lang="en-US" sz="882" dirty="0" err="1"/>
              <a:t>yi</a:t>
            </a:r>
            <a:r>
              <a:rPr lang="en-US" sz="882" dirty="0"/>
              <a:t> Lee – Deep Learning Tutorial</a:t>
            </a:r>
          </a:p>
        </p:txBody>
      </p:sp>
    </p:spTree>
    <p:extLst>
      <p:ext uri="{BB962C8B-B14F-4D97-AF65-F5344CB8AC3E}">
        <p14:creationId xmlns:p14="http://schemas.microsoft.com/office/powerpoint/2010/main" val="359268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8" grpId="0" animBg="1"/>
      <p:bldP spid="69" grpId="0" animBg="1"/>
      <p:bldP spid="71" grpId="0" animBg="1"/>
      <p:bldP spid="79" grpId="0"/>
      <p:bldP spid="89" grpId="0"/>
      <p:bldP spid="91" grpId="0"/>
      <p:bldP spid="92" grpId="0"/>
      <p:bldP spid="97" grpId="0"/>
      <p:bldP spid="98" grpId="0"/>
      <p:bldP spid="99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Elements of Neural Networks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NN with one hidden layer and one output layer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57A983-B137-46ED-BDEA-339E7D48B7C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Neural Networks</a:t>
            </a:r>
          </a:p>
          <a:p>
            <a:endParaRPr lang="en-US" dirty="0"/>
          </a:p>
        </p:txBody>
      </p:sp>
      <p:sp>
        <p:nvSpPr>
          <p:cNvPr id="5" name="Στρογγυλεμένο ορθογώνιο 11"/>
          <p:cNvSpPr/>
          <p:nvPr/>
        </p:nvSpPr>
        <p:spPr>
          <a:xfrm>
            <a:off x="3264255" y="2506778"/>
            <a:ext cx="998444" cy="37416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1588"/>
          </a:p>
        </p:txBody>
      </p:sp>
      <p:sp>
        <p:nvSpPr>
          <p:cNvPr id="6" name="Στρογγυλεμένο ορθογώνιο 12"/>
          <p:cNvSpPr/>
          <p:nvPr/>
        </p:nvSpPr>
        <p:spPr>
          <a:xfrm>
            <a:off x="4706452" y="3505221"/>
            <a:ext cx="765894" cy="171529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1588"/>
          </a:p>
        </p:txBody>
      </p:sp>
      <p:sp>
        <p:nvSpPr>
          <p:cNvPr id="7" name="Στρογγυλεμένο ορθογώνιο 16"/>
          <p:cNvSpPr/>
          <p:nvPr/>
        </p:nvSpPr>
        <p:spPr>
          <a:xfrm>
            <a:off x="2054020" y="3001488"/>
            <a:ext cx="765894" cy="272249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1588"/>
          </a:p>
        </p:txBody>
      </p:sp>
      <p:pic>
        <p:nvPicPr>
          <p:cNvPr id="8" name="Picture 7" descr="300px-Colored_neural_network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02" y="2338689"/>
            <a:ext cx="3361765" cy="4045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9363" y="6245034"/>
                <a:ext cx="378629" cy="3639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65" b="1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𝒉</m:t>
                      </m:r>
                    </m:oMath>
                  </m:oMathPara>
                </a14:m>
                <a:endParaRPr lang="el-GR" sz="1765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363" y="6245034"/>
                <a:ext cx="378629" cy="3639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Ορθογώνιο 14"/>
              <p:cNvSpPr/>
              <p:nvPr/>
            </p:nvSpPr>
            <p:spPr>
              <a:xfrm>
                <a:off x="4908212" y="5180967"/>
                <a:ext cx="370614" cy="3639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65" b="1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𝒚</m:t>
                      </m:r>
                    </m:oMath>
                  </m:oMathPara>
                </a14:m>
                <a:endParaRPr lang="el-GR" sz="1765" b="1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0" name="Ορθογώνιο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212" y="5180967"/>
                <a:ext cx="370614" cy="363946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Ορθογώνιο 15"/>
              <p:cNvSpPr/>
              <p:nvPr/>
            </p:nvSpPr>
            <p:spPr>
              <a:xfrm>
                <a:off x="2258609" y="5713727"/>
                <a:ext cx="365805" cy="3639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65" b="1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𝒙</m:t>
                      </m:r>
                    </m:oMath>
                  </m:oMathPara>
                </a14:m>
                <a:endParaRPr lang="el-GR" sz="1588" b="1" dirty="0"/>
              </a:p>
            </p:txBody>
          </p:sp>
        </mc:Choice>
        <mc:Fallback xmlns="">
          <p:sp>
            <p:nvSpPr>
              <p:cNvPr id="11" name="Ορθογώνιο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609" y="5713727"/>
                <a:ext cx="365805" cy="3639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98720" y="3106752"/>
                <a:ext cx="4499761" cy="2716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65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𝒉𝒊𝒅𝒅𝒆𝒏</m:t>
                      </m:r>
                      <m:r>
                        <a:rPr lang="en-US" sz="1765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765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𝒍𝒂𝒚𝒆𝒓</m:t>
                      </m:r>
                      <m:r>
                        <a:rPr lang="en-US" sz="1765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765" b="1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𝒉</m:t>
                      </m:r>
                      <m:r>
                        <a:rPr lang="en-US" sz="1765" b="1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l-GR" sz="1765" b="1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𝝈</m:t>
                      </m:r>
                      <m:r>
                        <a:rPr lang="el-GR" sz="1765" b="1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1765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65" b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𝐖</m:t>
                          </m:r>
                        </m:e>
                        <m:sub>
                          <m:r>
                            <a:rPr lang="en-US" sz="1765" b="1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𝟏</m:t>
                          </m:r>
                        </m:sub>
                      </m:sSub>
                      <m:r>
                        <a:rPr lang="en-US" sz="1765" b="1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𝒙</m:t>
                      </m:r>
                      <m:r>
                        <a:rPr lang="en-US" sz="1765" b="1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1765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65" b="1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𝒃</m:t>
                          </m:r>
                        </m:e>
                        <m:sub>
                          <m:r>
                            <a:rPr lang="en-US" sz="1765" b="1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𝟏</m:t>
                          </m:r>
                        </m:sub>
                      </m:sSub>
                      <m:r>
                        <a:rPr lang="en-US" sz="1765" b="1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l-GR" sz="1765" b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8720" y="3106752"/>
                <a:ext cx="4499761" cy="271613"/>
              </a:xfrm>
              <a:prstGeom prst="rect">
                <a:avLst/>
              </a:prstGeom>
              <a:blipFill>
                <a:blip r:embed="rId7"/>
                <a:stretch>
                  <a:fillRect t="-4545" b="-38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488713" y="3619936"/>
                <a:ext cx="3258841" cy="2716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65" b="1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𝒐𝒖𝒕𝒑𝒖𝒕</m:t>
                      </m:r>
                      <m:r>
                        <a:rPr lang="en-US" sz="1765" b="1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765" b="1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𝒍𝒂𝒚𝒆𝒓</m:t>
                      </m:r>
                      <m:r>
                        <a:rPr lang="en-US" sz="1765" b="1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765" b="1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𝒚</m:t>
                      </m:r>
                      <m:r>
                        <a:rPr lang="en-US" sz="1765" b="1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l-GR" sz="1765" b="1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𝝈</m:t>
                      </m:r>
                      <m:r>
                        <a:rPr lang="el-GR" sz="1765" b="1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1765" b="1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65" b="1" i="1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𝑾</m:t>
                          </m:r>
                        </m:e>
                        <m:sub>
                          <m:r>
                            <a:rPr lang="en-US" sz="1765" b="1" i="1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𝟐</m:t>
                          </m:r>
                        </m:sub>
                      </m:sSub>
                      <m:r>
                        <a:rPr lang="en-US" sz="1765" b="1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𝒉</m:t>
                      </m:r>
                      <m:r>
                        <a:rPr lang="en-US" sz="1765" b="1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1765" b="1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65" b="1" i="1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𝒃</m:t>
                          </m:r>
                        </m:e>
                        <m:sub>
                          <m:r>
                            <a:rPr lang="en-US" sz="1765" b="1" i="1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𝟐</m:t>
                          </m:r>
                        </m:sub>
                      </m:sSub>
                      <m:r>
                        <a:rPr lang="en-US" sz="1765" b="1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l-GR" sz="1765" b="1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8713" y="3619936"/>
                <a:ext cx="3258841" cy="271613"/>
              </a:xfrm>
              <a:prstGeom prst="rect">
                <a:avLst/>
              </a:prstGeom>
              <a:blipFill>
                <a:blip r:embed="rId8"/>
                <a:stretch>
                  <a:fillRect l="-1682" t="-2273" r="-1869" b="-38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7445791" y="2316199"/>
            <a:ext cx="2313221" cy="1359094"/>
            <a:chOff x="5726611" y="2799072"/>
            <a:chExt cx="2626763" cy="1540306"/>
          </a:xfrm>
        </p:grpSpPr>
        <p:sp>
          <p:nvSpPr>
            <p:cNvPr id="16" name="Ορθογώνιο 17"/>
            <p:cNvSpPr/>
            <p:nvPr/>
          </p:nvSpPr>
          <p:spPr>
            <a:xfrm>
              <a:off x="5726611" y="2824561"/>
              <a:ext cx="1143208" cy="4442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947" dirty="0"/>
                <a:t>Weights</a:t>
              </a:r>
            </a:p>
          </p:txBody>
        </p:sp>
        <p:cxnSp>
          <p:nvCxnSpPr>
            <p:cNvPr id="18" name="Ευθύγραμμο βέλος σύνδεσης 20"/>
            <p:cNvCxnSpPr>
              <a:stCxn id="16" idx="2"/>
            </p:cNvCxnSpPr>
            <p:nvPr/>
          </p:nvCxnSpPr>
          <p:spPr>
            <a:xfrm>
              <a:off x="6298215" y="3268790"/>
              <a:ext cx="871323" cy="42625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Ευθύγραμμο βέλος σύνδεσης 22"/>
            <p:cNvCxnSpPr>
              <a:stCxn id="16" idx="2"/>
            </p:cNvCxnSpPr>
            <p:nvPr/>
          </p:nvCxnSpPr>
          <p:spPr>
            <a:xfrm>
              <a:off x="6298215" y="3268790"/>
              <a:ext cx="871323" cy="107058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Ορθογώνιο 17"/>
            <p:cNvSpPr/>
            <p:nvPr/>
          </p:nvSpPr>
          <p:spPr>
            <a:xfrm>
              <a:off x="7424667" y="2799072"/>
              <a:ext cx="928707" cy="4442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947" dirty="0"/>
                <a:t>Biases</a:t>
              </a:r>
            </a:p>
          </p:txBody>
        </p:sp>
        <p:cxnSp>
          <p:nvCxnSpPr>
            <p:cNvPr id="37" name="Ευθύγραμμο βέλος σύνδεσης 20"/>
            <p:cNvCxnSpPr>
              <a:stCxn id="31" idx="2"/>
            </p:cNvCxnSpPr>
            <p:nvPr/>
          </p:nvCxnSpPr>
          <p:spPr>
            <a:xfrm>
              <a:off x="7889021" y="3243301"/>
              <a:ext cx="200859" cy="4323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Ευθύγραμμο βέλος σύνδεσης 20"/>
            <p:cNvCxnSpPr>
              <a:stCxn id="31" idx="2"/>
            </p:cNvCxnSpPr>
            <p:nvPr/>
          </p:nvCxnSpPr>
          <p:spPr>
            <a:xfrm>
              <a:off x="7889021" y="3243301"/>
              <a:ext cx="31098" cy="9311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7145996" y="3441951"/>
            <a:ext cx="2209707" cy="1019508"/>
            <a:chOff x="5637119" y="3866249"/>
            <a:chExt cx="2504335" cy="1155442"/>
          </a:xfrm>
        </p:grpSpPr>
        <p:sp>
          <p:nvSpPr>
            <p:cNvPr id="17" name="Ορθογώνιο 18"/>
            <p:cNvSpPr/>
            <p:nvPr/>
          </p:nvSpPr>
          <p:spPr>
            <a:xfrm>
              <a:off x="5637119" y="4577462"/>
              <a:ext cx="2504335" cy="4442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947" dirty="0"/>
                <a:t>Activation functions</a:t>
              </a:r>
            </a:p>
          </p:txBody>
        </p:sp>
        <p:cxnSp>
          <p:nvCxnSpPr>
            <p:cNvPr id="20" name="Ευθύγραμμο βέλος σύνδεσης 24"/>
            <p:cNvCxnSpPr/>
            <p:nvPr/>
          </p:nvCxnSpPr>
          <p:spPr>
            <a:xfrm flipV="1">
              <a:off x="6857276" y="4375163"/>
              <a:ext cx="234863" cy="30927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Ευθύγραμμο βέλος σύνδεσης 26"/>
            <p:cNvCxnSpPr/>
            <p:nvPr/>
          </p:nvCxnSpPr>
          <p:spPr>
            <a:xfrm flipV="1">
              <a:off x="6857276" y="3866249"/>
              <a:ext cx="302368" cy="8268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6143853" y="4990336"/>
            <a:ext cx="4034118" cy="1069780"/>
            <a:chOff x="5083434" y="5655716"/>
            <a:chExt cx="4572000" cy="1212417"/>
          </a:xfrm>
        </p:grpSpPr>
        <p:sp>
          <p:nvSpPr>
            <p:cNvPr id="26" name="Rectangle 25"/>
            <p:cNvSpPr/>
            <p:nvPr/>
          </p:nvSpPr>
          <p:spPr>
            <a:xfrm>
              <a:off x="5083434" y="5655716"/>
              <a:ext cx="4572000" cy="121241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1588" dirty="0"/>
                <a:t>4 + 2 = 6 neurons (not counting inputs)</a:t>
              </a:r>
            </a:p>
            <a:p>
              <a:pPr algn="ctr"/>
              <a:r>
                <a:rPr lang="en-US" sz="1588" dirty="0"/>
                <a:t>[3 × 4] + [4 × 2] = 20 weights </a:t>
              </a:r>
            </a:p>
            <a:p>
              <a:pPr algn="ctr"/>
              <a:r>
                <a:rPr lang="en-US" sz="1588" dirty="0"/>
                <a:t>4 + 2 = 6 biases</a:t>
              </a:r>
            </a:p>
            <a:p>
              <a:pPr algn="ctr"/>
              <a:r>
                <a:rPr lang="en-US" sz="1588" dirty="0">
                  <a:solidFill>
                    <a:schemeClr val="accent2"/>
                  </a:solidFill>
                </a:rPr>
                <a:t>26</a:t>
              </a:r>
              <a:r>
                <a:rPr lang="en-US" sz="1588" dirty="0"/>
                <a:t> </a:t>
              </a:r>
              <a:r>
                <a:rPr lang="en-US" sz="1588" dirty="0">
                  <a:solidFill>
                    <a:schemeClr val="accent2"/>
                  </a:solidFill>
                </a:rPr>
                <a:t>learnable parameters</a:t>
              </a:r>
            </a:p>
          </p:txBody>
        </p:sp>
        <p:cxnSp>
          <p:nvCxnSpPr>
            <p:cNvPr id="27" name="Ευθεία γραμμή σύνδεσης 9"/>
            <p:cNvCxnSpPr/>
            <p:nvPr/>
          </p:nvCxnSpPr>
          <p:spPr>
            <a:xfrm>
              <a:off x="5272904" y="6622504"/>
              <a:ext cx="41578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3250585" y="6469389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</a:t>
            </a:r>
            <a:r>
              <a:rPr lang="en-US" sz="882" dirty="0" err="1"/>
              <a:t>Ismini</a:t>
            </a:r>
            <a:r>
              <a:rPr lang="en-US" sz="882" dirty="0"/>
              <a:t> </a:t>
            </a:r>
            <a:r>
              <a:rPr lang="en-US" sz="882" dirty="0" err="1"/>
              <a:t>Lourentzou</a:t>
            </a:r>
            <a:r>
              <a:rPr lang="en-US" sz="882" dirty="0"/>
              <a:t> – Introduction to Deep Learning</a:t>
            </a:r>
          </a:p>
        </p:txBody>
      </p:sp>
    </p:spTree>
    <p:extLst>
      <p:ext uri="{BB962C8B-B14F-4D97-AF65-F5344CB8AC3E}">
        <p14:creationId xmlns:p14="http://schemas.microsoft.com/office/powerpoint/2010/main" val="401184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Neural Networks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neural network playground </a:t>
            </a:r>
            <a:r>
              <a:rPr lang="en-US" dirty="0">
                <a:solidFill>
                  <a:srgbClr val="6B9BC7"/>
                </a:solidFill>
                <a:hlinkClick r:id="rId2"/>
              </a:rPr>
              <a:t>link</a:t>
            </a:r>
            <a:endParaRPr lang="en-US" dirty="0">
              <a:solidFill>
                <a:srgbClr val="6B9BC7"/>
              </a:solidFill>
            </a:endParaRP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ED9272-0631-4279-BC83-3467D8F9137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Neural Networks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739" y="2285344"/>
            <a:ext cx="6862840" cy="428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34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623392" y="144016"/>
            <a:ext cx="11593288" cy="476672"/>
          </a:xfrm>
        </p:spPr>
        <p:txBody>
          <a:bodyPr/>
          <a:lstStyle/>
          <a:p>
            <a:r>
              <a:rPr lang="en-US" altLang="x-none" sz="2800" dirty="0"/>
              <a:t>Machine Learning entering the embedded world…</a:t>
            </a:r>
          </a:p>
        </p:txBody>
      </p:sp>
      <p:pic>
        <p:nvPicPr>
          <p:cNvPr id="130052" name="Picture 4" descr="ttps://encrypted-tbn0.gstatic.com/images?q=tbn:ANd9GcTrT8JOSoiKJ6A5sO-TTWfxjlUWeETYEbZ6zM-PwKJeRiuSe0Y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622" y="4941168"/>
            <a:ext cx="242336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663953" y="1019046"/>
            <a:ext cx="4594977" cy="2570671"/>
            <a:chOff x="3958852" y="1110209"/>
            <a:chExt cx="4594977" cy="2570671"/>
          </a:xfrm>
        </p:grpSpPr>
        <p:pic>
          <p:nvPicPr>
            <p:cNvPr id="130056" name="Picture 8" descr="ttps://images-na.ssl-images-amazon.com/images/I/91ZRllz1FZL._SL1500_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8852" y="1196752"/>
              <a:ext cx="2485356" cy="248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 descr="http://m.eet.com/images/eetimes/2015/09/1327615/max-0088-emb-hvc-0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5156" y="1110209"/>
              <a:ext cx="1858673" cy="1401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826412" y="6546830"/>
            <a:ext cx="6979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C00000"/>
                </a:solidFill>
              </a:rPr>
              <a:t>Sources: Intel, NVIDIA, Embedded Vision Alliance, OMRON, Raspberry Pi.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23993" y="2564905"/>
            <a:ext cx="4506719" cy="3921457"/>
            <a:chOff x="4499992" y="2725064"/>
            <a:chExt cx="4506719" cy="3921457"/>
          </a:xfrm>
        </p:grpSpPr>
        <p:pic>
          <p:nvPicPr>
            <p:cNvPr id="130054" name="Picture 6" descr="ttp://www.pixuffle.net/wp-content/uploads/2017/05/mobil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4470058"/>
              <a:ext cx="3678237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 descr="http://www.nanalyze.com/app/uploads/2016/11/Blippar-Computer-Vision-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2202" y="2725064"/>
              <a:ext cx="2314509" cy="1581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4" name="Picture 2" descr="ttp://www.storagenewsletter.com/wp-content/uploads/2016/08/OSS_hero-hom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1185539"/>
            <a:ext cx="3571591" cy="200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3s81si1s5ygj3mzby34dq6qf-wpengine.netdna-ssl.com/wp-content/uploads/2016/04/image0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478" y="3239180"/>
            <a:ext cx="2173307" cy="162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40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Neural Networks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 NNs have many hidden layers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Fully-connected</a:t>
            </a:r>
            <a:r>
              <a:rPr lang="en-US" dirty="0"/>
              <a:t> (</a:t>
            </a:r>
            <a:r>
              <a:rPr lang="en-US" dirty="0">
                <a:solidFill>
                  <a:srgbClr val="FF0000"/>
                </a:solidFill>
              </a:rPr>
              <a:t>dense</a:t>
            </a:r>
            <a:r>
              <a:rPr lang="en-US" dirty="0"/>
              <a:t>) layers (a.k.a. </a:t>
            </a:r>
            <a:r>
              <a:rPr lang="en-US" dirty="0">
                <a:solidFill>
                  <a:srgbClr val="FF0000"/>
                </a:solidFill>
              </a:rPr>
              <a:t>Multi-Layer Perceptron </a:t>
            </a:r>
            <a:r>
              <a:rPr lang="en-US" dirty="0"/>
              <a:t>or MLP)</a:t>
            </a:r>
          </a:p>
          <a:p>
            <a:pPr lvl="1"/>
            <a:r>
              <a:rPr lang="en-US" dirty="0"/>
              <a:t>Each neuron is connected to all neurons in the succeeding layer</a:t>
            </a:r>
          </a:p>
        </p:txBody>
      </p:sp>
      <p:sp>
        <p:nvSpPr>
          <p:cNvPr id="78" name="Content Placeholder 77">
            <a:extLst>
              <a:ext uri="{FF2B5EF4-FFF2-40B4-BE49-F238E27FC236}">
                <a16:creationId xmlns:a16="http://schemas.microsoft.com/office/drawing/2014/main" id="{BC378AB8-374D-47C8-8533-BE30FE82861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Neural Networks</a:t>
            </a:r>
          </a:p>
          <a:p>
            <a:endParaRPr lang="en-US" dirty="0"/>
          </a:p>
        </p:txBody>
      </p:sp>
      <p:sp>
        <p:nvSpPr>
          <p:cNvPr id="4" name="文字方塊 63"/>
          <p:cNvSpPr txBox="1"/>
          <p:nvPr/>
        </p:nvSpPr>
        <p:spPr>
          <a:xfrm>
            <a:off x="8086032" y="5804112"/>
            <a:ext cx="1704212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18" b="1" dirty="0"/>
              <a:t>Output Layer</a:t>
            </a:r>
            <a:endParaRPr lang="zh-TW" altLang="en-US" sz="2118" b="1" dirty="0"/>
          </a:p>
        </p:txBody>
      </p:sp>
      <p:sp>
        <p:nvSpPr>
          <p:cNvPr id="5" name="文字方塊 64"/>
          <p:cNvSpPr txBox="1"/>
          <p:nvPr/>
        </p:nvSpPr>
        <p:spPr>
          <a:xfrm>
            <a:off x="5289076" y="6007863"/>
            <a:ext cx="1823508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18" b="1" dirty="0"/>
              <a:t>Hidden Layers</a:t>
            </a:r>
            <a:endParaRPr lang="zh-TW" altLang="en-US" sz="2118" b="1" dirty="0"/>
          </a:p>
        </p:txBody>
      </p:sp>
      <p:sp>
        <p:nvSpPr>
          <p:cNvPr id="6" name="右大括弧 65"/>
          <p:cNvSpPr/>
          <p:nvPr/>
        </p:nvSpPr>
        <p:spPr>
          <a:xfrm rot="5400000">
            <a:off x="5997097" y="4010063"/>
            <a:ext cx="330823" cy="3818132"/>
          </a:xfrm>
          <a:prstGeom prst="rightBrace">
            <a:avLst>
              <a:gd name="adj1" fmla="val 175868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7" name="矩形 58"/>
          <p:cNvSpPr/>
          <p:nvPr/>
        </p:nvSpPr>
        <p:spPr>
          <a:xfrm>
            <a:off x="3202945" y="3382056"/>
            <a:ext cx="440251" cy="23162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8" name="文字方塊 59"/>
          <p:cNvSpPr txBox="1"/>
          <p:nvPr/>
        </p:nvSpPr>
        <p:spPr>
          <a:xfrm>
            <a:off x="2619411" y="5804112"/>
            <a:ext cx="1533437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18" b="1" dirty="0"/>
              <a:t>Input Layer</a:t>
            </a:r>
            <a:endParaRPr lang="zh-TW" altLang="en-US" sz="2118" b="1" dirty="0"/>
          </a:p>
        </p:txBody>
      </p:sp>
      <p:sp>
        <p:nvSpPr>
          <p:cNvPr id="9" name="文字方塊 6"/>
          <p:cNvSpPr txBox="1"/>
          <p:nvPr/>
        </p:nvSpPr>
        <p:spPr>
          <a:xfrm>
            <a:off x="2913986" y="2956953"/>
            <a:ext cx="1001160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18" dirty="0"/>
              <a:t>Input</a:t>
            </a:r>
          </a:p>
        </p:txBody>
      </p:sp>
      <p:sp>
        <p:nvSpPr>
          <p:cNvPr id="10" name="文字方塊 7"/>
          <p:cNvSpPr txBox="1"/>
          <p:nvPr/>
        </p:nvSpPr>
        <p:spPr>
          <a:xfrm>
            <a:off x="8335200" y="2956953"/>
            <a:ext cx="1001160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18" dirty="0"/>
              <a:t>Output</a:t>
            </a: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7713775" y="4282744"/>
            <a:ext cx="89876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>
            <a:off x="7810230" y="5382058"/>
            <a:ext cx="79918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>
            <a:off x="7692701" y="3595564"/>
            <a:ext cx="92679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3263287" y="4015315"/>
            <a:ext cx="302559" cy="3025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sp>
        <p:nvSpPr>
          <p:cNvPr id="15" name="矩形 14"/>
          <p:cNvSpPr/>
          <p:nvPr/>
        </p:nvSpPr>
        <p:spPr>
          <a:xfrm>
            <a:off x="3268421" y="3512083"/>
            <a:ext cx="302559" cy="3025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graphicFrame>
        <p:nvGraphicFramePr>
          <p:cNvPr id="16" name="Object 12"/>
          <p:cNvGraphicFramePr>
            <a:graphicFrameLocks noChangeAspect="1"/>
          </p:cNvGraphicFramePr>
          <p:nvPr/>
        </p:nvGraphicFramePr>
        <p:xfrm>
          <a:off x="3279626" y="3428039"/>
          <a:ext cx="287151" cy="407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52280" imgH="215640" progId="Equation.3">
                  <p:embed/>
                </p:oleObj>
              </mc:Choice>
              <mc:Fallback>
                <p:oleObj name="方程式" r:id="rId3" imgW="152280" imgH="215640" progId="Equation.3">
                  <p:embed/>
                  <p:pic>
                    <p:nvPicPr>
                      <p:cNvPr id="1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9626" y="3428039"/>
                        <a:ext cx="287151" cy="4076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2"/>
          <p:cNvGraphicFramePr>
            <a:graphicFrameLocks noChangeAspect="1"/>
          </p:cNvGraphicFramePr>
          <p:nvPr/>
        </p:nvGraphicFramePr>
        <p:xfrm>
          <a:off x="3284299" y="3942212"/>
          <a:ext cx="310963" cy="407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64880" imgH="215640" progId="Equation.3">
                  <p:embed/>
                </p:oleObj>
              </mc:Choice>
              <mc:Fallback>
                <p:oleObj name="方程式" r:id="rId5" imgW="164880" imgH="215640" progId="Equation.3">
                  <p:embed/>
                  <p:pic>
                    <p:nvPicPr>
                      <p:cNvPr id="1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4299" y="3942212"/>
                        <a:ext cx="310963" cy="4076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群組 77"/>
          <p:cNvGrpSpPr/>
          <p:nvPr/>
        </p:nvGrpSpPr>
        <p:grpSpPr>
          <a:xfrm>
            <a:off x="4094717" y="2956953"/>
            <a:ext cx="1001160" cy="2761774"/>
            <a:chOff x="2332137" y="1770729"/>
            <a:chExt cx="1134648" cy="3130011"/>
          </a:xfrm>
        </p:grpSpPr>
        <p:sp>
          <p:nvSpPr>
            <p:cNvPr id="19" name="矩形 60"/>
            <p:cNvSpPr/>
            <p:nvPr/>
          </p:nvSpPr>
          <p:spPr>
            <a:xfrm>
              <a:off x="2504565" y="2224872"/>
              <a:ext cx="746342" cy="26758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20" name="文字方塊 3"/>
            <p:cNvSpPr txBox="1"/>
            <p:nvPr/>
          </p:nvSpPr>
          <p:spPr>
            <a:xfrm>
              <a:off x="2332137" y="1770729"/>
              <a:ext cx="1134648" cy="474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118" dirty="0"/>
                <a:t>Layer 1</a:t>
              </a:r>
              <a:endParaRPr lang="zh-TW" altLang="en-US" sz="2118" dirty="0"/>
            </a:p>
          </p:txBody>
        </p:sp>
        <p:sp>
          <p:nvSpPr>
            <p:cNvPr id="21" name="橢圓 17"/>
            <p:cNvSpPr/>
            <p:nvPr/>
          </p:nvSpPr>
          <p:spPr>
            <a:xfrm>
              <a:off x="2601675" y="2235874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22" name="橢圓 18"/>
            <p:cNvSpPr/>
            <p:nvPr/>
          </p:nvSpPr>
          <p:spPr>
            <a:xfrm>
              <a:off x="2604017" y="3014444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23" name="橢圓 19"/>
            <p:cNvSpPr/>
            <p:nvPr/>
          </p:nvSpPr>
          <p:spPr>
            <a:xfrm>
              <a:off x="2592384" y="4242456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24" name="文字方塊 20"/>
            <p:cNvSpPr txBox="1"/>
            <p:nvPr/>
          </p:nvSpPr>
          <p:spPr>
            <a:xfrm rot="5400000">
              <a:off x="2589637" y="3658571"/>
              <a:ext cx="769257" cy="535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71" dirty="0"/>
                <a:t>……</a:t>
              </a:r>
              <a:endParaRPr lang="zh-TW" altLang="en-US" sz="2471" dirty="0"/>
            </a:p>
          </p:txBody>
        </p:sp>
      </p:grpSp>
      <p:sp>
        <p:nvSpPr>
          <p:cNvPr id="25" name="矩形 21"/>
          <p:cNvSpPr/>
          <p:nvPr/>
        </p:nvSpPr>
        <p:spPr>
          <a:xfrm>
            <a:off x="3271691" y="5248630"/>
            <a:ext cx="302559" cy="3025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588"/>
          </a:p>
        </p:txBody>
      </p:sp>
      <p:graphicFrame>
        <p:nvGraphicFramePr>
          <p:cNvPr id="26" name="Object 12"/>
          <p:cNvGraphicFramePr>
            <a:graphicFrameLocks noChangeAspect="1"/>
          </p:cNvGraphicFramePr>
          <p:nvPr/>
        </p:nvGraphicFramePr>
        <p:xfrm>
          <a:off x="3268942" y="5163700"/>
          <a:ext cx="359989" cy="431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90440" imgH="228600" progId="Equation.3">
                  <p:embed/>
                </p:oleObj>
              </mc:Choice>
              <mc:Fallback>
                <p:oleObj name="方程式" r:id="rId7" imgW="190440" imgH="228600" progId="Equation.3">
                  <p:embed/>
                  <p:pic>
                    <p:nvPicPr>
                      <p:cNvPr id="2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8942" y="5163700"/>
                        <a:ext cx="359989" cy="4314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文字方塊 23"/>
          <p:cNvSpPr txBox="1"/>
          <p:nvPr/>
        </p:nvSpPr>
        <p:spPr>
          <a:xfrm rot="5400000">
            <a:off x="3162220" y="4612246"/>
            <a:ext cx="678756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71" dirty="0"/>
              <a:t>……</a:t>
            </a:r>
            <a:endParaRPr lang="zh-TW" altLang="en-US" sz="2471" dirty="0"/>
          </a:p>
        </p:txBody>
      </p:sp>
      <p:grpSp>
        <p:nvGrpSpPr>
          <p:cNvPr id="28" name="群組 78"/>
          <p:cNvGrpSpPr/>
          <p:nvPr/>
        </p:nvGrpSpPr>
        <p:grpSpPr>
          <a:xfrm>
            <a:off x="5263744" y="2956952"/>
            <a:ext cx="1001160" cy="2747351"/>
            <a:chOff x="3657035" y="1770729"/>
            <a:chExt cx="1134648" cy="3113664"/>
          </a:xfrm>
        </p:grpSpPr>
        <p:sp>
          <p:nvSpPr>
            <p:cNvPr id="29" name="矩形 61"/>
            <p:cNvSpPr/>
            <p:nvPr/>
          </p:nvSpPr>
          <p:spPr>
            <a:xfrm>
              <a:off x="3830151" y="2208525"/>
              <a:ext cx="746342" cy="26758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30" name="文字方塊 4"/>
            <p:cNvSpPr txBox="1"/>
            <p:nvPr/>
          </p:nvSpPr>
          <p:spPr>
            <a:xfrm>
              <a:off x="3657035" y="1770729"/>
              <a:ext cx="1134648" cy="47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118" dirty="0"/>
                <a:t>Layer 2</a:t>
              </a:r>
              <a:endParaRPr lang="zh-TW" altLang="en-US" sz="2118" dirty="0"/>
            </a:p>
          </p:txBody>
        </p:sp>
        <p:sp>
          <p:nvSpPr>
            <p:cNvPr id="31" name="橢圓 24"/>
            <p:cNvSpPr/>
            <p:nvPr/>
          </p:nvSpPr>
          <p:spPr>
            <a:xfrm>
              <a:off x="3917237" y="2235874"/>
              <a:ext cx="574158" cy="57415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32" name="橢圓 25"/>
            <p:cNvSpPr/>
            <p:nvPr/>
          </p:nvSpPr>
          <p:spPr>
            <a:xfrm>
              <a:off x="3919579" y="3014444"/>
              <a:ext cx="574158" cy="57415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33" name="橢圓 26"/>
            <p:cNvSpPr/>
            <p:nvPr/>
          </p:nvSpPr>
          <p:spPr>
            <a:xfrm>
              <a:off x="3907946" y="4242456"/>
              <a:ext cx="574158" cy="57415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34" name="文字方塊 27"/>
            <p:cNvSpPr txBox="1"/>
            <p:nvPr/>
          </p:nvSpPr>
          <p:spPr>
            <a:xfrm rot="5400000">
              <a:off x="3905199" y="3658572"/>
              <a:ext cx="769257" cy="535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71" dirty="0"/>
                <a:t>……</a:t>
              </a:r>
              <a:endParaRPr lang="zh-TW" altLang="en-US" sz="2471" dirty="0"/>
            </a:p>
          </p:txBody>
        </p:sp>
      </p:grpSp>
      <p:grpSp>
        <p:nvGrpSpPr>
          <p:cNvPr id="35" name="群組 79"/>
          <p:cNvGrpSpPr/>
          <p:nvPr/>
        </p:nvGrpSpPr>
        <p:grpSpPr>
          <a:xfrm>
            <a:off x="7214932" y="2956953"/>
            <a:ext cx="1001160" cy="2761774"/>
            <a:chOff x="5868381" y="1770729"/>
            <a:chExt cx="1134648" cy="3130011"/>
          </a:xfrm>
        </p:grpSpPr>
        <p:sp>
          <p:nvSpPr>
            <p:cNvPr id="36" name="矩形 62"/>
            <p:cNvSpPr/>
            <p:nvPr/>
          </p:nvSpPr>
          <p:spPr>
            <a:xfrm>
              <a:off x="6046929" y="2224872"/>
              <a:ext cx="746342" cy="26758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37" name="文字方塊 5"/>
            <p:cNvSpPr txBox="1"/>
            <p:nvPr/>
          </p:nvSpPr>
          <p:spPr>
            <a:xfrm>
              <a:off x="5868381" y="1770729"/>
              <a:ext cx="1134648" cy="474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118" dirty="0"/>
                <a:t>Layer L</a:t>
              </a:r>
              <a:endParaRPr lang="zh-TW" altLang="en-US" sz="2118" dirty="0"/>
            </a:p>
          </p:txBody>
        </p:sp>
        <p:sp>
          <p:nvSpPr>
            <p:cNvPr id="38" name="橢圓 28"/>
            <p:cNvSpPr/>
            <p:nvPr/>
          </p:nvSpPr>
          <p:spPr>
            <a:xfrm>
              <a:off x="6122773" y="2216766"/>
              <a:ext cx="574158" cy="57415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39" name="橢圓 29"/>
            <p:cNvSpPr/>
            <p:nvPr/>
          </p:nvSpPr>
          <p:spPr>
            <a:xfrm>
              <a:off x="6125115" y="2976675"/>
              <a:ext cx="574158" cy="57415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40" name="橢圓 30"/>
            <p:cNvSpPr/>
            <p:nvPr/>
          </p:nvSpPr>
          <p:spPr>
            <a:xfrm>
              <a:off x="6132143" y="4223348"/>
              <a:ext cx="574158" cy="57415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41" name="文字方塊 31"/>
            <p:cNvSpPr txBox="1"/>
            <p:nvPr/>
          </p:nvSpPr>
          <p:spPr>
            <a:xfrm rot="5400000">
              <a:off x="6129396" y="3636300"/>
              <a:ext cx="769257" cy="535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71" dirty="0"/>
                <a:t>……</a:t>
              </a:r>
              <a:endParaRPr lang="zh-TW" altLang="en-US" sz="2471" dirty="0"/>
            </a:p>
          </p:txBody>
        </p:sp>
      </p:grpSp>
      <p:sp>
        <p:nvSpPr>
          <p:cNvPr id="42" name="文字方塊 32"/>
          <p:cNvSpPr txBox="1"/>
          <p:nvPr/>
        </p:nvSpPr>
        <p:spPr>
          <a:xfrm>
            <a:off x="6095881" y="3328541"/>
            <a:ext cx="678756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71" dirty="0"/>
              <a:t>……</a:t>
            </a:r>
            <a:endParaRPr lang="zh-TW" altLang="en-US" sz="2471" dirty="0"/>
          </a:p>
        </p:txBody>
      </p:sp>
      <p:sp>
        <p:nvSpPr>
          <p:cNvPr id="43" name="文字方塊 33"/>
          <p:cNvSpPr txBox="1"/>
          <p:nvPr/>
        </p:nvSpPr>
        <p:spPr>
          <a:xfrm>
            <a:off x="6102013" y="4000000"/>
            <a:ext cx="678756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71" dirty="0"/>
              <a:t>……</a:t>
            </a:r>
            <a:endParaRPr lang="zh-TW" altLang="en-US" sz="2471" dirty="0"/>
          </a:p>
        </p:txBody>
      </p:sp>
      <p:sp>
        <p:nvSpPr>
          <p:cNvPr id="44" name="文字方塊 34"/>
          <p:cNvSpPr txBox="1"/>
          <p:nvPr/>
        </p:nvSpPr>
        <p:spPr>
          <a:xfrm>
            <a:off x="6127615" y="5072355"/>
            <a:ext cx="678756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71" dirty="0"/>
              <a:t>……</a:t>
            </a:r>
            <a:endParaRPr lang="zh-TW" altLang="en-US" sz="2471" dirty="0"/>
          </a:p>
        </p:txBody>
      </p:sp>
      <p:grpSp>
        <p:nvGrpSpPr>
          <p:cNvPr id="45" name="群組 80"/>
          <p:cNvGrpSpPr/>
          <p:nvPr/>
        </p:nvGrpSpPr>
        <p:grpSpPr>
          <a:xfrm>
            <a:off x="4830957" y="3620680"/>
            <a:ext cx="664444" cy="1993555"/>
            <a:chOff x="3166542" y="2277312"/>
            <a:chExt cx="753037" cy="2259362"/>
          </a:xfrm>
        </p:grpSpPr>
        <p:cxnSp>
          <p:nvCxnSpPr>
            <p:cNvPr id="46" name="直線單箭頭接點 35"/>
            <p:cNvCxnSpPr>
              <a:stCxn id="21" idx="6"/>
              <a:endCxn id="31" idx="2"/>
            </p:cNvCxnSpPr>
            <p:nvPr/>
          </p:nvCxnSpPr>
          <p:spPr>
            <a:xfrm>
              <a:off x="3175833" y="2277312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單箭頭接點 36"/>
            <p:cNvCxnSpPr/>
            <p:nvPr/>
          </p:nvCxnSpPr>
          <p:spPr>
            <a:xfrm>
              <a:off x="3175833" y="3314705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單箭頭接點 37"/>
            <p:cNvCxnSpPr/>
            <p:nvPr/>
          </p:nvCxnSpPr>
          <p:spPr>
            <a:xfrm>
              <a:off x="3166542" y="4536674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單箭頭接點 38"/>
            <p:cNvCxnSpPr>
              <a:stCxn id="22" idx="6"/>
              <a:endCxn id="31" idx="2"/>
            </p:cNvCxnSpPr>
            <p:nvPr/>
          </p:nvCxnSpPr>
          <p:spPr>
            <a:xfrm flipV="1">
              <a:off x="3178175" y="2277312"/>
              <a:ext cx="739062" cy="778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單箭頭接點 39"/>
            <p:cNvCxnSpPr>
              <a:stCxn id="21" idx="6"/>
              <a:endCxn id="32" idx="2"/>
            </p:cNvCxnSpPr>
            <p:nvPr/>
          </p:nvCxnSpPr>
          <p:spPr>
            <a:xfrm>
              <a:off x="3175833" y="2277312"/>
              <a:ext cx="743746" cy="778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單箭頭接點 40"/>
            <p:cNvCxnSpPr>
              <a:stCxn id="21" idx="6"/>
              <a:endCxn id="33" idx="2"/>
            </p:cNvCxnSpPr>
            <p:nvPr/>
          </p:nvCxnSpPr>
          <p:spPr>
            <a:xfrm>
              <a:off x="3175833" y="2277312"/>
              <a:ext cx="732113" cy="20065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單箭頭接點 41"/>
            <p:cNvCxnSpPr>
              <a:stCxn id="22" idx="6"/>
              <a:endCxn id="33" idx="2"/>
            </p:cNvCxnSpPr>
            <p:nvPr/>
          </p:nvCxnSpPr>
          <p:spPr>
            <a:xfrm>
              <a:off x="3178175" y="3055882"/>
              <a:ext cx="729771" cy="12280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單箭頭接點 42"/>
            <p:cNvCxnSpPr>
              <a:stCxn id="23" idx="6"/>
              <a:endCxn id="31" idx="2"/>
            </p:cNvCxnSpPr>
            <p:nvPr/>
          </p:nvCxnSpPr>
          <p:spPr>
            <a:xfrm flipV="1">
              <a:off x="3166542" y="2277312"/>
              <a:ext cx="750695" cy="20065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單箭頭接點 43"/>
            <p:cNvCxnSpPr>
              <a:stCxn id="23" idx="6"/>
              <a:endCxn id="32" idx="2"/>
            </p:cNvCxnSpPr>
            <p:nvPr/>
          </p:nvCxnSpPr>
          <p:spPr>
            <a:xfrm flipV="1">
              <a:off x="3166542" y="3055882"/>
              <a:ext cx="753037" cy="12280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直線單箭頭接點 44"/>
          <p:cNvCxnSpPr>
            <a:endCxn id="21" idx="2"/>
          </p:cNvCxnSpPr>
          <p:nvPr/>
        </p:nvCxnSpPr>
        <p:spPr>
          <a:xfrm flipV="1">
            <a:off x="3574250" y="3620680"/>
            <a:ext cx="758294" cy="2646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45"/>
          <p:cNvCxnSpPr>
            <a:stCxn id="15" idx="3"/>
            <a:endCxn id="22" idx="2"/>
          </p:cNvCxnSpPr>
          <p:nvPr/>
        </p:nvCxnSpPr>
        <p:spPr>
          <a:xfrm>
            <a:off x="3570980" y="3663362"/>
            <a:ext cx="763631" cy="64429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46"/>
          <p:cNvCxnSpPr>
            <a:stCxn id="15" idx="3"/>
            <a:endCxn id="23" idx="2"/>
          </p:cNvCxnSpPr>
          <p:nvPr/>
        </p:nvCxnSpPr>
        <p:spPr>
          <a:xfrm>
            <a:off x="3570979" y="3663362"/>
            <a:ext cx="753367" cy="172783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47"/>
          <p:cNvCxnSpPr>
            <a:stCxn id="17" idx="3"/>
            <a:endCxn id="21" idx="2"/>
          </p:cNvCxnSpPr>
          <p:nvPr/>
        </p:nvCxnSpPr>
        <p:spPr>
          <a:xfrm flipV="1">
            <a:off x="3595262" y="3620680"/>
            <a:ext cx="737283" cy="52533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48"/>
          <p:cNvCxnSpPr>
            <a:stCxn id="14" idx="3"/>
            <a:endCxn id="22" idx="2"/>
          </p:cNvCxnSpPr>
          <p:nvPr/>
        </p:nvCxnSpPr>
        <p:spPr>
          <a:xfrm>
            <a:off x="3565846" y="4166595"/>
            <a:ext cx="768765" cy="14105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單箭頭接點 49"/>
          <p:cNvCxnSpPr>
            <a:stCxn id="14" idx="3"/>
            <a:endCxn id="23" idx="2"/>
          </p:cNvCxnSpPr>
          <p:nvPr/>
        </p:nvCxnSpPr>
        <p:spPr>
          <a:xfrm>
            <a:off x="3565846" y="4166595"/>
            <a:ext cx="758501" cy="12245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單箭頭接點 50"/>
          <p:cNvCxnSpPr>
            <a:stCxn id="26" idx="3"/>
            <a:endCxn id="21" idx="2"/>
          </p:cNvCxnSpPr>
          <p:nvPr/>
        </p:nvCxnSpPr>
        <p:spPr>
          <a:xfrm flipV="1">
            <a:off x="3628931" y="3620680"/>
            <a:ext cx="703613" cy="175873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單箭頭接點 51"/>
          <p:cNvCxnSpPr>
            <a:stCxn id="26" idx="3"/>
            <a:endCxn id="22" idx="2"/>
          </p:cNvCxnSpPr>
          <p:nvPr/>
        </p:nvCxnSpPr>
        <p:spPr>
          <a:xfrm flipV="1">
            <a:off x="3605665" y="4307653"/>
            <a:ext cx="728946" cy="107171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單箭頭接點 52"/>
          <p:cNvCxnSpPr>
            <a:stCxn id="26" idx="3"/>
            <a:endCxn id="23" idx="2"/>
          </p:cNvCxnSpPr>
          <p:nvPr/>
        </p:nvCxnSpPr>
        <p:spPr>
          <a:xfrm>
            <a:off x="3605665" y="5379364"/>
            <a:ext cx="718682" cy="118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字方塊 53"/>
          <p:cNvSpPr txBox="1"/>
          <p:nvPr/>
        </p:nvSpPr>
        <p:spPr>
          <a:xfrm rot="5400000">
            <a:off x="8568491" y="4630374"/>
            <a:ext cx="678756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71" dirty="0"/>
              <a:t>……</a:t>
            </a:r>
            <a:endParaRPr lang="zh-TW" altLang="en-US" sz="2471" dirty="0"/>
          </a:p>
        </p:txBody>
      </p:sp>
      <p:sp>
        <p:nvSpPr>
          <p:cNvPr id="65" name="文字方塊 54"/>
          <p:cNvSpPr txBox="1"/>
          <p:nvPr/>
        </p:nvSpPr>
        <p:spPr>
          <a:xfrm>
            <a:off x="8629455" y="3295688"/>
            <a:ext cx="556826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71" i="1" dirty="0"/>
              <a:t>y</a:t>
            </a:r>
            <a:r>
              <a:rPr lang="en-US" altLang="zh-TW" sz="2471" baseline="-25000" dirty="0"/>
              <a:t>1</a:t>
            </a:r>
            <a:endParaRPr lang="zh-TW" altLang="en-US" sz="2471" baseline="-25000" dirty="0"/>
          </a:p>
        </p:txBody>
      </p:sp>
      <p:sp>
        <p:nvSpPr>
          <p:cNvPr id="66" name="文字方塊 55"/>
          <p:cNvSpPr txBox="1"/>
          <p:nvPr/>
        </p:nvSpPr>
        <p:spPr>
          <a:xfrm>
            <a:off x="8619500" y="4000000"/>
            <a:ext cx="556826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71" i="1" dirty="0"/>
              <a:t>y</a:t>
            </a:r>
            <a:r>
              <a:rPr lang="en-US" altLang="zh-TW" sz="2471" baseline="-25000" dirty="0"/>
              <a:t>2</a:t>
            </a:r>
            <a:endParaRPr lang="zh-TW" altLang="en-US" sz="2471" baseline="-25000" dirty="0"/>
          </a:p>
        </p:txBody>
      </p:sp>
      <p:sp>
        <p:nvSpPr>
          <p:cNvPr id="67" name="文字方塊 56"/>
          <p:cNvSpPr txBox="1"/>
          <p:nvPr/>
        </p:nvSpPr>
        <p:spPr>
          <a:xfrm>
            <a:off x="8619500" y="5117264"/>
            <a:ext cx="556826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71" i="1" dirty="0" err="1"/>
              <a:t>y</a:t>
            </a:r>
            <a:r>
              <a:rPr lang="en-US" altLang="zh-TW" sz="2471" baseline="-25000" dirty="0" err="1"/>
              <a:t>M</a:t>
            </a:r>
            <a:endParaRPr lang="zh-TW" altLang="en-US" sz="2471" baseline="-25000" dirty="0"/>
          </a:p>
        </p:txBody>
      </p:sp>
      <p:grpSp>
        <p:nvGrpSpPr>
          <p:cNvPr id="68" name="群組 81"/>
          <p:cNvGrpSpPr/>
          <p:nvPr/>
        </p:nvGrpSpPr>
        <p:grpSpPr>
          <a:xfrm>
            <a:off x="6763797" y="3614381"/>
            <a:ext cx="664444" cy="1776813"/>
            <a:chOff x="5357094" y="2515814"/>
            <a:chExt cx="753037" cy="2013721"/>
          </a:xfrm>
        </p:grpSpPr>
        <p:cxnSp>
          <p:nvCxnSpPr>
            <p:cNvPr id="69" name="直線單箭頭接點 66"/>
            <p:cNvCxnSpPr/>
            <p:nvPr/>
          </p:nvCxnSpPr>
          <p:spPr>
            <a:xfrm>
              <a:off x="5366385" y="2515814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單箭頭接點 69"/>
            <p:cNvCxnSpPr/>
            <p:nvPr/>
          </p:nvCxnSpPr>
          <p:spPr>
            <a:xfrm>
              <a:off x="5366385" y="3307566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單箭頭接點 70"/>
            <p:cNvCxnSpPr/>
            <p:nvPr/>
          </p:nvCxnSpPr>
          <p:spPr>
            <a:xfrm>
              <a:off x="5357094" y="4529535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單箭頭接點 71"/>
            <p:cNvCxnSpPr/>
            <p:nvPr/>
          </p:nvCxnSpPr>
          <p:spPr>
            <a:xfrm flipV="1">
              <a:off x="5368727" y="2515814"/>
              <a:ext cx="739062" cy="778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單箭頭接點 72"/>
            <p:cNvCxnSpPr/>
            <p:nvPr/>
          </p:nvCxnSpPr>
          <p:spPr>
            <a:xfrm>
              <a:off x="5366385" y="2515814"/>
              <a:ext cx="743746" cy="778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單箭頭接點 73"/>
            <p:cNvCxnSpPr/>
            <p:nvPr/>
          </p:nvCxnSpPr>
          <p:spPr>
            <a:xfrm>
              <a:off x="5366385" y="2515814"/>
              <a:ext cx="732113" cy="20065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單箭頭接點 74"/>
            <p:cNvCxnSpPr/>
            <p:nvPr/>
          </p:nvCxnSpPr>
          <p:spPr>
            <a:xfrm>
              <a:off x="5368727" y="3294384"/>
              <a:ext cx="729771" cy="12280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單箭頭接點 75"/>
            <p:cNvCxnSpPr/>
            <p:nvPr/>
          </p:nvCxnSpPr>
          <p:spPr>
            <a:xfrm flipV="1">
              <a:off x="5357094" y="2515814"/>
              <a:ext cx="750695" cy="20065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單箭頭接點 76"/>
            <p:cNvCxnSpPr/>
            <p:nvPr/>
          </p:nvCxnSpPr>
          <p:spPr>
            <a:xfrm flipV="1">
              <a:off x="5357094" y="3294384"/>
              <a:ext cx="753037" cy="12280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ED716A18-38AF-4AAD-AE87-6D64BE0DF0EF}"/>
              </a:ext>
            </a:extLst>
          </p:cNvPr>
          <p:cNvSpPr txBox="1"/>
          <p:nvPr/>
        </p:nvSpPr>
        <p:spPr>
          <a:xfrm>
            <a:off x="3046250" y="664074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Hung-</a:t>
            </a:r>
            <a:r>
              <a:rPr lang="en-US" sz="882" dirty="0" err="1"/>
              <a:t>yi</a:t>
            </a:r>
            <a:r>
              <a:rPr lang="en-US" sz="882" dirty="0"/>
              <a:t> Lee – Deep Learning Tutorial</a:t>
            </a:r>
          </a:p>
        </p:txBody>
      </p:sp>
    </p:spTree>
    <p:extLst>
      <p:ext uri="{BB962C8B-B14F-4D97-AF65-F5344CB8AC3E}">
        <p14:creationId xmlns:p14="http://schemas.microsoft.com/office/powerpoint/2010/main" val="403759853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Feedforward</a:t>
            </a:r>
            <a:r>
              <a:rPr lang="en-US" dirty="0"/>
              <a:t> Architectures</a:t>
            </a:r>
          </a:p>
        </p:txBody>
      </p:sp>
      <p:pic>
        <p:nvPicPr>
          <p:cNvPr id="5" name="Content Placeholder 4" descr="Screen Shot 2013-02-25 at 11.12.32 PM.pd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6" r="-686"/>
          <a:stretch>
            <a:fillRect/>
          </a:stretch>
        </p:blipFill>
        <p:spPr>
          <a:xfrm>
            <a:off x="1954026" y="1162610"/>
            <a:ext cx="8135471" cy="5518897"/>
          </a:xfrm>
        </p:spPr>
      </p:pic>
    </p:spTree>
    <p:extLst>
      <p:ext uri="{BB962C8B-B14F-4D97-AF65-F5344CB8AC3E}">
        <p14:creationId xmlns:p14="http://schemas.microsoft.com/office/powerpoint/2010/main" val="16238152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Architectures</a:t>
            </a:r>
          </a:p>
        </p:txBody>
      </p:sp>
      <p:pic>
        <p:nvPicPr>
          <p:cNvPr id="4" name="Content Placeholder 3" descr="Screen Shot 2013-02-25 at 11.14.02 PM.pd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8" b="-88"/>
          <a:stretch>
            <a:fillRect/>
          </a:stretch>
        </p:blipFill>
        <p:spPr>
          <a:xfrm>
            <a:off x="1954026" y="1078566"/>
            <a:ext cx="8135471" cy="5602941"/>
          </a:xfrm>
        </p:spPr>
      </p:pic>
    </p:spTree>
    <p:extLst>
      <p:ext uri="{BB962C8B-B14F-4D97-AF65-F5344CB8AC3E}">
        <p14:creationId xmlns:p14="http://schemas.microsoft.com/office/powerpoint/2010/main" val="100107458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02B35-CCD9-6C2D-71FC-FCA0CD185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Jargon!</a:t>
            </a:r>
          </a:p>
        </p:txBody>
      </p:sp>
      <p:pic>
        <p:nvPicPr>
          <p:cNvPr id="5" name="Picture 4" descr="nn 007.jpg">
            <a:extLst>
              <a:ext uri="{FF2B5EF4-FFF2-40B4-BE49-F238E27FC236}">
                <a16:creationId xmlns:a16="http://schemas.microsoft.com/office/drawing/2014/main" id="{9095FFCF-729A-74AD-2E56-92CEBBD61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704" y="1412776"/>
            <a:ext cx="5550946" cy="529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6789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B6A00-6E51-466A-BB59-E2480C5D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E3D4B-2BAB-410D-8604-3C25AF784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Ensemble learning </a:t>
            </a:r>
            <a:r>
              <a:rPr lang="en-US" dirty="0"/>
              <a:t>is training multiple classifiers separately and combining their predictions </a:t>
            </a:r>
          </a:p>
          <a:p>
            <a:pPr lvl="1"/>
            <a:r>
              <a:rPr lang="en-US" dirty="0"/>
              <a:t>Ensemble learning often outperforms individual classifiers</a:t>
            </a:r>
          </a:p>
          <a:p>
            <a:pPr lvl="1"/>
            <a:r>
              <a:rPr lang="en-US" dirty="0"/>
              <a:t>Better results obtained with higher model variety in the ensemble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Bagging</a:t>
            </a:r>
            <a:r>
              <a:rPr lang="en-US" dirty="0"/>
              <a:t> (</a:t>
            </a:r>
            <a:r>
              <a:rPr lang="en-US" b="1" dirty="0">
                <a:solidFill>
                  <a:srgbClr val="0070C0"/>
                </a:solidFill>
              </a:rPr>
              <a:t>b</a:t>
            </a:r>
            <a:r>
              <a:rPr lang="en-US" dirty="0"/>
              <a:t>ootstrap </a:t>
            </a:r>
            <a:r>
              <a:rPr lang="en-US" b="1" dirty="0">
                <a:solidFill>
                  <a:srgbClr val="0070C0"/>
                </a:solidFill>
              </a:rPr>
              <a:t>ag</a:t>
            </a:r>
            <a:r>
              <a:rPr lang="en-US" dirty="0"/>
              <a:t>gregating)</a:t>
            </a:r>
          </a:p>
          <a:p>
            <a:pPr lvl="2"/>
            <a:r>
              <a:rPr lang="en-US" dirty="0"/>
              <a:t>Randomly draw subsets from the training set (i.e., bootstrap samples)</a:t>
            </a:r>
          </a:p>
          <a:p>
            <a:pPr lvl="2"/>
            <a:r>
              <a:rPr lang="en-US" dirty="0"/>
              <a:t>Train separate classifiers on each subset of the training set</a:t>
            </a:r>
          </a:p>
          <a:p>
            <a:pPr lvl="2"/>
            <a:r>
              <a:rPr lang="en-US" dirty="0"/>
              <a:t>Perform classification based on the average vote of all classifiers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Boosting</a:t>
            </a:r>
            <a:endParaRPr lang="en-US" dirty="0"/>
          </a:p>
          <a:p>
            <a:pPr lvl="2"/>
            <a:r>
              <a:rPr lang="en-US" dirty="0"/>
              <a:t>Train a classifier, and apply weights on the training set (apply </a:t>
            </a:r>
            <a:r>
              <a:rPr lang="en-US" dirty="0">
                <a:solidFill>
                  <a:srgbClr val="FF0000"/>
                </a:solidFill>
              </a:rPr>
              <a:t>higher weights on misclassified examples</a:t>
            </a:r>
            <a:r>
              <a:rPr lang="en-US" dirty="0"/>
              <a:t>, focus on “hard examples”)</a:t>
            </a:r>
          </a:p>
          <a:p>
            <a:pPr lvl="2"/>
            <a:r>
              <a:rPr lang="en-US" dirty="0"/>
              <a:t>Train new classifier, reweight training set according to prediction error</a:t>
            </a:r>
          </a:p>
          <a:p>
            <a:pPr lvl="2"/>
            <a:r>
              <a:rPr lang="en-US" dirty="0"/>
              <a:t>Repeat</a:t>
            </a:r>
          </a:p>
          <a:p>
            <a:pPr lvl="2"/>
            <a:r>
              <a:rPr lang="en-US" dirty="0"/>
              <a:t>Perform classification based on weighted vote of the classifiers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B06AA6-9DFD-4E65-BC88-3A73065828D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Ensemble Learning</a:t>
            </a:r>
          </a:p>
        </p:txBody>
      </p:sp>
    </p:spTree>
    <p:extLst>
      <p:ext uri="{BB962C8B-B14F-4D97-AF65-F5344CB8AC3E}">
        <p14:creationId xmlns:p14="http://schemas.microsoft.com/office/powerpoint/2010/main" val="112172718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vs Shallow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Deeper networks </a:t>
            </a:r>
            <a:r>
              <a:rPr lang="en-US" dirty="0"/>
              <a:t>perform better than shallow networks</a:t>
            </a:r>
          </a:p>
          <a:p>
            <a:pPr lvl="1"/>
            <a:r>
              <a:rPr lang="en-US" dirty="0"/>
              <a:t>But only up to some limit: after a certain number of layers, the performance of deeper networks plateaus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E2ABF3-FBAB-4AEA-B542-40712CFD670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Deep vs Shallow Networks</a:t>
            </a:r>
          </a:p>
          <a:p>
            <a:endParaRPr lang="en-US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BD37686-2CBC-4602-94E5-CE6270E69F25}"/>
              </a:ext>
            </a:extLst>
          </p:cNvPr>
          <p:cNvSpPr txBox="1"/>
          <p:nvPr/>
        </p:nvSpPr>
        <p:spPr>
          <a:xfrm>
            <a:off x="3046250" y="664074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Hung-</a:t>
            </a:r>
            <a:r>
              <a:rPr lang="en-US" sz="882" dirty="0" err="1"/>
              <a:t>yi</a:t>
            </a:r>
            <a:r>
              <a:rPr lang="en-US" sz="882" dirty="0"/>
              <a:t> Lee – Deep Learning Tutorial</a:t>
            </a:r>
          </a:p>
        </p:txBody>
      </p:sp>
      <p:grpSp>
        <p:nvGrpSpPr>
          <p:cNvPr id="94" name="群組 127"/>
          <p:cNvGrpSpPr/>
          <p:nvPr/>
        </p:nvGrpSpPr>
        <p:grpSpPr>
          <a:xfrm>
            <a:off x="1885591" y="3167328"/>
            <a:ext cx="4649080" cy="2825789"/>
            <a:chOff x="-411205" y="2795203"/>
            <a:chExt cx="5268957" cy="3202561"/>
          </a:xfrm>
        </p:grpSpPr>
        <p:sp>
          <p:nvSpPr>
            <p:cNvPr id="95" name="矩形 3"/>
            <p:cNvSpPr/>
            <p:nvPr/>
          </p:nvSpPr>
          <p:spPr>
            <a:xfrm rot="5400000">
              <a:off x="2252363" y="2404343"/>
              <a:ext cx="714976" cy="44958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96" name="矩形 4"/>
            <p:cNvSpPr/>
            <p:nvPr/>
          </p:nvSpPr>
          <p:spPr>
            <a:xfrm rot="5400000">
              <a:off x="2195397" y="2432167"/>
              <a:ext cx="714976" cy="20171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97" name="矩形 9"/>
            <p:cNvSpPr/>
            <p:nvPr/>
          </p:nvSpPr>
          <p:spPr>
            <a:xfrm rot="5400000">
              <a:off x="2331114" y="4469637"/>
              <a:ext cx="491526" cy="25647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grpSp>
          <p:nvGrpSpPr>
            <p:cNvPr id="98" name="群組 10"/>
            <p:cNvGrpSpPr/>
            <p:nvPr/>
          </p:nvGrpSpPr>
          <p:grpSpPr>
            <a:xfrm>
              <a:off x="1351533" y="3162509"/>
              <a:ext cx="2474555" cy="2765327"/>
              <a:chOff x="1091509" y="3383234"/>
              <a:chExt cx="2474555" cy="2765327"/>
            </a:xfrm>
          </p:grpSpPr>
          <p:sp>
            <p:nvSpPr>
              <p:cNvPr id="114" name="橢圓 11"/>
              <p:cNvSpPr/>
              <p:nvPr/>
            </p:nvSpPr>
            <p:spPr>
              <a:xfrm>
                <a:off x="1091509" y="4646168"/>
                <a:ext cx="484116" cy="47614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588"/>
              </a:p>
            </p:txBody>
          </p:sp>
          <p:grpSp>
            <p:nvGrpSpPr>
              <p:cNvPr id="115" name="群組 12"/>
              <p:cNvGrpSpPr/>
              <p:nvPr/>
            </p:nvGrpSpPr>
            <p:grpSpPr>
              <a:xfrm>
                <a:off x="1211127" y="5591689"/>
                <a:ext cx="2283266" cy="556872"/>
                <a:chOff x="755858" y="5735182"/>
                <a:chExt cx="2283266" cy="556872"/>
              </a:xfrm>
            </p:grpSpPr>
            <p:grpSp>
              <p:nvGrpSpPr>
                <p:cNvPr id="135" name="群組 32"/>
                <p:cNvGrpSpPr/>
                <p:nvPr/>
              </p:nvGrpSpPr>
              <p:grpSpPr>
                <a:xfrm>
                  <a:off x="755858" y="5895047"/>
                  <a:ext cx="289125" cy="383103"/>
                  <a:chOff x="2268775" y="3538012"/>
                  <a:chExt cx="289125" cy="383103"/>
                </a:xfrm>
              </p:grpSpPr>
              <p:sp>
                <p:nvSpPr>
                  <p:cNvPr id="143" name="矩形 40"/>
                  <p:cNvSpPr/>
                  <p:nvPr/>
                </p:nvSpPr>
                <p:spPr>
                  <a:xfrm>
                    <a:off x="2268775" y="3617002"/>
                    <a:ext cx="289125" cy="284365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588"/>
                  </a:p>
                </p:txBody>
              </p:sp>
              <p:graphicFrame>
                <p:nvGraphicFramePr>
                  <p:cNvPr id="144" name="Object 12"/>
                  <p:cNvGraphicFramePr>
                    <a:graphicFrameLocks noChangeAspect="1"/>
                  </p:cNvGraphicFramePr>
                  <p:nvPr/>
                </p:nvGraphicFramePr>
                <p:xfrm>
                  <a:off x="2279483" y="3538012"/>
                  <a:ext cx="274401" cy="383103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方程式" r:id="rId2" imgW="152280" imgH="215640" progId="Equation.3">
                          <p:embed/>
                        </p:oleObj>
                      </mc:Choice>
                      <mc:Fallback>
                        <p:oleObj name="方程式" r:id="rId2" imgW="152280" imgH="215640" progId="Equation.3">
                          <p:embed/>
                          <p:pic>
                            <p:nvPicPr>
                              <p:cNvPr id="144" name="Object 12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279483" y="3538012"/>
                                <a:ext cx="274401" cy="383103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pSp>
              <p:nvGrpSpPr>
                <p:cNvPr id="136" name="群組 33"/>
                <p:cNvGrpSpPr/>
                <p:nvPr/>
              </p:nvGrpSpPr>
              <p:grpSpPr>
                <a:xfrm>
                  <a:off x="1456763" y="5895047"/>
                  <a:ext cx="317234" cy="383104"/>
                  <a:chOff x="2263870" y="4021266"/>
                  <a:chExt cx="317234" cy="383104"/>
                </a:xfrm>
              </p:grpSpPr>
              <p:sp>
                <p:nvSpPr>
                  <p:cNvPr id="141" name="矩形 38"/>
                  <p:cNvSpPr/>
                  <p:nvPr/>
                </p:nvSpPr>
                <p:spPr>
                  <a:xfrm>
                    <a:off x="2263870" y="4089974"/>
                    <a:ext cx="289125" cy="284365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588"/>
                  </a:p>
                </p:txBody>
              </p:sp>
              <p:graphicFrame>
                <p:nvGraphicFramePr>
                  <p:cNvPr id="142" name="Object 12"/>
                  <p:cNvGraphicFramePr>
                    <a:graphicFrameLocks noChangeAspect="1"/>
                  </p:cNvGraphicFramePr>
                  <p:nvPr/>
                </p:nvGraphicFramePr>
                <p:xfrm>
                  <a:off x="2283948" y="4021266"/>
                  <a:ext cx="297156" cy="383104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方程式" r:id="rId4" imgW="164880" imgH="215640" progId="Equation.3">
                          <p:embed/>
                        </p:oleObj>
                      </mc:Choice>
                      <mc:Fallback>
                        <p:oleObj name="方程式" r:id="rId4" imgW="164880" imgH="215640" progId="Equation.3">
                          <p:embed/>
                          <p:pic>
                            <p:nvPicPr>
                              <p:cNvPr id="142" name="Object 12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283948" y="4021266"/>
                                <a:ext cx="297156" cy="383104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137" name="文字方塊 34"/>
                <p:cNvSpPr txBox="1"/>
                <p:nvPr/>
              </p:nvSpPr>
              <p:spPr>
                <a:xfrm>
                  <a:off x="1728860" y="5735182"/>
                  <a:ext cx="1061391" cy="5355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2471" dirty="0"/>
                    <a:t>……</a:t>
                  </a:r>
                  <a:endParaRPr lang="zh-TW" altLang="en-US" sz="2471" dirty="0"/>
                </a:p>
              </p:txBody>
            </p:sp>
            <p:grpSp>
              <p:nvGrpSpPr>
                <p:cNvPr id="138" name="群組 35"/>
                <p:cNvGrpSpPr/>
                <p:nvPr/>
              </p:nvGrpSpPr>
              <p:grpSpPr>
                <a:xfrm>
                  <a:off x="2687405" y="5886570"/>
                  <a:ext cx="351719" cy="405484"/>
                  <a:chOff x="2257778" y="5192060"/>
                  <a:chExt cx="351719" cy="405484"/>
                </a:xfrm>
              </p:grpSpPr>
              <p:sp>
                <p:nvSpPr>
                  <p:cNvPr id="139" name="矩形 36"/>
                  <p:cNvSpPr/>
                  <p:nvPr/>
                </p:nvSpPr>
                <p:spPr>
                  <a:xfrm>
                    <a:off x="2257778" y="5273306"/>
                    <a:ext cx="289125" cy="284365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588"/>
                  </a:p>
                </p:txBody>
              </p:sp>
              <p:graphicFrame>
                <p:nvGraphicFramePr>
                  <p:cNvPr id="140" name="Object 12"/>
                  <p:cNvGraphicFramePr>
                    <a:graphicFrameLocks noChangeAspect="1"/>
                  </p:cNvGraphicFramePr>
                  <p:nvPr/>
                </p:nvGraphicFramePr>
                <p:xfrm>
                  <a:off x="2266830" y="5192060"/>
                  <a:ext cx="342667" cy="405484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方程式" r:id="rId6" imgW="190440" imgH="228600" progId="Equation.3">
                          <p:embed/>
                        </p:oleObj>
                      </mc:Choice>
                      <mc:Fallback>
                        <p:oleObj name="方程式" r:id="rId6" imgW="190440" imgH="228600" progId="Equation.3">
                          <p:embed/>
                          <p:pic>
                            <p:nvPicPr>
                              <p:cNvPr id="140" name="Object 12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266830" y="5192060"/>
                                <a:ext cx="342667" cy="405484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  <p:sp>
            <p:nvSpPr>
              <p:cNvPr id="116" name="橢圓 13"/>
              <p:cNvSpPr/>
              <p:nvPr/>
            </p:nvSpPr>
            <p:spPr>
              <a:xfrm>
                <a:off x="1836539" y="4666527"/>
                <a:ext cx="484116" cy="47614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588"/>
              </a:p>
            </p:txBody>
          </p:sp>
          <p:sp>
            <p:nvSpPr>
              <p:cNvPr id="117" name="橢圓 14"/>
              <p:cNvSpPr/>
              <p:nvPr/>
            </p:nvSpPr>
            <p:spPr>
              <a:xfrm>
                <a:off x="3081948" y="4653966"/>
                <a:ext cx="484116" cy="47614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588"/>
              </a:p>
            </p:txBody>
          </p:sp>
          <p:sp>
            <p:nvSpPr>
              <p:cNvPr id="118" name="文字方塊 15"/>
              <p:cNvSpPr txBox="1"/>
              <p:nvPr/>
            </p:nvSpPr>
            <p:spPr>
              <a:xfrm>
                <a:off x="2186531" y="4544968"/>
                <a:ext cx="1061392" cy="535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71" dirty="0"/>
                  <a:t>……</a:t>
                </a:r>
                <a:endParaRPr lang="zh-TW" altLang="en-US" sz="2471" dirty="0"/>
              </a:p>
            </p:txBody>
          </p:sp>
          <p:sp>
            <p:nvSpPr>
              <p:cNvPr id="119" name="橢圓 16"/>
              <p:cNvSpPr/>
              <p:nvPr/>
            </p:nvSpPr>
            <p:spPr>
              <a:xfrm>
                <a:off x="1513734" y="3397463"/>
                <a:ext cx="484116" cy="476147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588"/>
              </a:p>
            </p:txBody>
          </p:sp>
          <p:sp>
            <p:nvSpPr>
              <p:cNvPr id="120" name="橢圓 17"/>
              <p:cNvSpPr/>
              <p:nvPr/>
            </p:nvSpPr>
            <p:spPr>
              <a:xfrm>
                <a:off x="2627689" y="3383234"/>
                <a:ext cx="484116" cy="476147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588"/>
              </a:p>
            </p:txBody>
          </p:sp>
          <p:cxnSp>
            <p:nvCxnSpPr>
              <p:cNvPr id="121" name="直線單箭頭接點 18"/>
              <p:cNvCxnSpPr>
                <a:endCxn id="114" idx="4"/>
              </p:cNvCxnSpPr>
              <p:nvPr/>
            </p:nvCxnSpPr>
            <p:spPr>
              <a:xfrm flipV="1">
                <a:off x="1333567" y="5122315"/>
                <a:ext cx="0" cy="70822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線單箭頭接點 19"/>
              <p:cNvCxnSpPr/>
              <p:nvPr/>
            </p:nvCxnSpPr>
            <p:spPr>
              <a:xfrm flipV="1">
                <a:off x="2078597" y="5112033"/>
                <a:ext cx="0" cy="70822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線單箭頭接點 20"/>
              <p:cNvCxnSpPr/>
              <p:nvPr/>
            </p:nvCxnSpPr>
            <p:spPr>
              <a:xfrm flipV="1">
                <a:off x="3303861" y="5128445"/>
                <a:ext cx="0" cy="70822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單箭頭接點 21"/>
              <p:cNvCxnSpPr>
                <a:endCxn id="116" idx="4"/>
              </p:cNvCxnSpPr>
              <p:nvPr/>
            </p:nvCxnSpPr>
            <p:spPr>
              <a:xfrm flipH="1" flipV="1">
                <a:off x="2078597" y="5142674"/>
                <a:ext cx="1164518" cy="6878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線單箭頭接點 22"/>
              <p:cNvCxnSpPr/>
              <p:nvPr/>
            </p:nvCxnSpPr>
            <p:spPr>
              <a:xfrm flipH="1" flipV="1">
                <a:off x="1349851" y="5128445"/>
                <a:ext cx="1951605" cy="73274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線單箭頭接點 23"/>
              <p:cNvCxnSpPr>
                <a:endCxn id="116" idx="4"/>
              </p:cNvCxnSpPr>
              <p:nvPr/>
            </p:nvCxnSpPr>
            <p:spPr>
              <a:xfrm flipV="1">
                <a:off x="1337430" y="5142674"/>
                <a:ext cx="741167" cy="73107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線單箭頭接點 24"/>
              <p:cNvCxnSpPr>
                <a:endCxn id="117" idx="4"/>
              </p:cNvCxnSpPr>
              <p:nvPr/>
            </p:nvCxnSpPr>
            <p:spPr>
              <a:xfrm flipV="1">
                <a:off x="2071100" y="5130113"/>
                <a:ext cx="1252906" cy="71337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線單箭頭接點 25"/>
              <p:cNvCxnSpPr>
                <a:endCxn id="114" idx="4"/>
              </p:cNvCxnSpPr>
              <p:nvPr/>
            </p:nvCxnSpPr>
            <p:spPr>
              <a:xfrm flipH="1" flipV="1">
                <a:off x="1333567" y="5122315"/>
                <a:ext cx="664283" cy="72117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線單箭頭接點 26"/>
              <p:cNvCxnSpPr>
                <a:stCxn id="114" idx="0"/>
                <a:endCxn id="119" idx="4"/>
              </p:cNvCxnSpPr>
              <p:nvPr/>
            </p:nvCxnSpPr>
            <p:spPr>
              <a:xfrm flipV="1">
                <a:off x="1333567" y="3873610"/>
                <a:ext cx="422225" cy="77255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線單箭頭接點 27"/>
              <p:cNvCxnSpPr>
                <a:stCxn id="116" idx="0"/>
                <a:endCxn id="119" idx="4"/>
              </p:cNvCxnSpPr>
              <p:nvPr/>
            </p:nvCxnSpPr>
            <p:spPr>
              <a:xfrm flipH="1" flipV="1">
                <a:off x="1755792" y="3873610"/>
                <a:ext cx="322805" cy="79291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線單箭頭接點 28"/>
              <p:cNvCxnSpPr>
                <a:stCxn id="117" idx="0"/>
                <a:endCxn id="119" idx="4"/>
              </p:cNvCxnSpPr>
              <p:nvPr/>
            </p:nvCxnSpPr>
            <p:spPr>
              <a:xfrm flipH="1" flipV="1">
                <a:off x="1755792" y="3873610"/>
                <a:ext cx="1568214" cy="78035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線單箭頭接點 29"/>
              <p:cNvCxnSpPr>
                <a:stCxn id="117" idx="0"/>
                <a:endCxn id="120" idx="4"/>
              </p:cNvCxnSpPr>
              <p:nvPr/>
            </p:nvCxnSpPr>
            <p:spPr>
              <a:xfrm flipH="1" flipV="1">
                <a:off x="2869747" y="3859381"/>
                <a:ext cx="454259" cy="79458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線單箭頭接點 30"/>
              <p:cNvCxnSpPr>
                <a:stCxn id="116" idx="0"/>
                <a:endCxn id="120" idx="4"/>
              </p:cNvCxnSpPr>
              <p:nvPr/>
            </p:nvCxnSpPr>
            <p:spPr>
              <a:xfrm flipV="1">
                <a:off x="2078597" y="3859381"/>
                <a:ext cx="791150" cy="80714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單箭頭接點 31"/>
              <p:cNvCxnSpPr>
                <a:stCxn id="114" idx="0"/>
                <a:endCxn id="120" idx="4"/>
              </p:cNvCxnSpPr>
              <p:nvPr/>
            </p:nvCxnSpPr>
            <p:spPr>
              <a:xfrm flipV="1">
                <a:off x="1333567" y="3859381"/>
                <a:ext cx="1536180" cy="78678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9" name="文字方塊 86"/>
            <p:cNvSpPr txBox="1"/>
            <p:nvPr/>
          </p:nvSpPr>
          <p:spPr>
            <a:xfrm>
              <a:off x="-411205" y="3146088"/>
              <a:ext cx="1457023" cy="96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71" dirty="0"/>
                <a:t>Shallow NN</a:t>
              </a:r>
              <a:endParaRPr lang="zh-TW" altLang="en-US" sz="2471" dirty="0"/>
            </a:p>
          </p:txBody>
        </p:sp>
        <p:cxnSp>
          <p:nvCxnSpPr>
            <p:cNvPr id="100" name="直線單箭頭接點 88"/>
            <p:cNvCxnSpPr/>
            <p:nvPr/>
          </p:nvCxnSpPr>
          <p:spPr>
            <a:xfrm flipV="1">
              <a:off x="2022770" y="2826808"/>
              <a:ext cx="8602" cy="3972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單箭頭接點 89"/>
            <p:cNvCxnSpPr/>
            <p:nvPr/>
          </p:nvCxnSpPr>
          <p:spPr>
            <a:xfrm flipV="1">
              <a:off x="3151277" y="2795203"/>
              <a:ext cx="8602" cy="3972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橢圓 92"/>
            <p:cNvSpPr/>
            <p:nvPr/>
          </p:nvSpPr>
          <p:spPr>
            <a:xfrm>
              <a:off x="533220" y="4405331"/>
              <a:ext cx="484116" cy="4761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103" name="橢圓 93"/>
            <p:cNvSpPr/>
            <p:nvPr/>
          </p:nvSpPr>
          <p:spPr>
            <a:xfrm>
              <a:off x="4195437" y="4450170"/>
              <a:ext cx="484116" cy="4761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cxnSp>
          <p:nvCxnSpPr>
            <p:cNvPr id="104" name="直線單箭頭接點 94"/>
            <p:cNvCxnSpPr>
              <a:endCxn id="103" idx="3"/>
            </p:cNvCxnSpPr>
            <p:nvPr/>
          </p:nvCxnSpPr>
          <p:spPr>
            <a:xfrm flipV="1">
              <a:off x="3541139" y="4856587"/>
              <a:ext cx="725195" cy="8310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單箭頭接點 98"/>
            <p:cNvCxnSpPr>
              <a:endCxn id="102" idx="4"/>
            </p:cNvCxnSpPr>
            <p:nvPr/>
          </p:nvCxnSpPr>
          <p:spPr>
            <a:xfrm flipH="1" flipV="1">
              <a:off x="775278" y="4881478"/>
              <a:ext cx="2819573" cy="8062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單箭頭接點 102"/>
            <p:cNvCxnSpPr>
              <a:endCxn id="103" idx="3"/>
            </p:cNvCxnSpPr>
            <p:nvPr/>
          </p:nvCxnSpPr>
          <p:spPr>
            <a:xfrm flipV="1">
              <a:off x="2346118" y="4856587"/>
              <a:ext cx="1920216" cy="79501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單箭頭接點 106"/>
            <p:cNvCxnSpPr>
              <a:endCxn id="102" idx="4"/>
            </p:cNvCxnSpPr>
            <p:nvPr/>
          </p:nvCxnSpPr>
          <p:spPr>
            <a:xfrm flipH="1" flipV="1">
              <a:off x="775278" y="4881478"/>
              <a:ext cx="1565332" cy="79471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單箭頭接點 109"/>
            <p:cNvCxnSpPr>
              <a:endCxn id="103" idx="3"/>
            </p:cNvCxnSpPr>
            <p:nvPr/>
          </p:nvCxnSpPr>
          <p:spPr>
            <a:xfrm flipV="1">
              <a:off x="1577134" y="4856587"/>
              <a:ext cx="2689200" cy="79501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單箭頭接點 112"/>
            <p:cNvCxnSpPr>
              <a:endCxn id="102" idx="4"/>
            </p:cNvCxnSpPr>
            <p:nvPr/>
          </p:nvCxnSpPr>
          <p:spPr>
            <a:xfrm flipH="1" flipV="1">
              <a:off x="775278" y="4881478"/>
              <a:ext cx="803632" cy="7589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單箭頭接點 115"/>
            <p:cNvCxnSpPr>
              <a:stCxn id="103" idx="0"/>
            </p:cNvCxnSpPr>
            <p:nvPr/>
          </p:nvCxnSpPr>
          <p:spPr>
            <a:xfrm flipH="1" flipV="1">
              <a:off x="3222223" y="3701326"/>
              <a:ext cx="1215272" cy="74884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單箭頭接點 118"/>
            <p:cNvCxnSpPr>
              <a:stCxn id="103" idx="0"/>
            </p:cNvCxnSpPr>
            <p:nvPr/>
          </p:nvCxnSpPr>
          <p:spPr>
            <a:xfrm flipH="1" flipV="1">
              <a:off x="2117281" y="3675932"/>
              <a:ext cx="2320214" cy="77423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單箭頭接點 121"/>
            <p:cNvCxnSpPr>
              <a:endCxn id="120" idx="4"/>
            </p:cNvCxnSpPr>
            <p:nvPr/>
          </p:nvCxnSpPr>
          <p:spPr>
            <a:xfrm flipV="1">
              <a:off x="856319" y="3638656"/>
              <a:ext cx="2273452" cy="8115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單箭頭接點 123"/>
            <p:cNvCxnSpPr>
              <a:stCxn id="102" idx="0"/>
            </p:cNvCxnSpPr>
            <p:nvPr/>
          </p:nvCxnSpPr>
          <p:spPr>
            <a:xfrm flipV="1">
              <a:off x="775278" y="3679127"/>
              <a:ext cx="1189281" cy="7262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5" name="TextBox 144"/>
          <p:cNvSpPr txBox="1"/>
          <p:nvPr/>
        </p:nvSpPr>
        <p:spPr>
          <a:xfrm>
            <a:off x="3681615" y="6097532"/>
            <a:ext cx="1622286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88" dirty="0"/>
              <a:t>input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3681615" y="2818456"/>
            <a:ext cx="1622286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88" dirty="0"/>
              <a:t>output</a:t>
            </a:r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656" y="2577418"/>
            <a:ext cx="2101103" cy="4219015"/>
          </a:xfrm>
          <a:prstGeom prst="rect">
            <a:avLst/>
          </a:prstGeom>
        </p:spPr>
      </p:pic>
      <p:sp>
        <p:nvSpPr>
          <p:cNvPr id="148" name="文字方塊 87"/>
          <p:cNvSpPr txBox="1"/>
          <p:nvPr/>
        </p:nvSpPr>
        <p:spPr>
          <a:xfrm>
            <a:off x="8955141" y="3470653"/>
            <a:ext cx="1604945" cy="85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71" dirty="0"/>
              <a:t>Deep</a:t>
            </a:r>
          </a:p>
          <a:p>
            <a:pPr algn="ctr"/>
            <a:r>
              <a:rPr lang="en-US" altLang="zh-TW" sz="2471" dirty="0"/>
              <a:t>NN</a:t>
            </a:r>
            <a:endParaRPr lang="zh-TW" altLang="en-US" sz="2471" dirty="0"/>
          </a:p>
        </p:txBody>
      </p:sp>
    </p:spTree>
    <p:extLst>
      <p:ext uri="{BB962C8B-B14F-4D97-AF65-F5344CB8AC3E}">
        <p14:creationId xmlns:p14="http://schemas.microsoft.com/office/powerpoint/2010/main" val="343761943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Convolutional Neural Networks (CNNs)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Convolutional neural networks</a:t>
            </a:r>
            <a:r>
              <a:rPr lang="en-US" dirty="0"/>
              <a:t> (CNNs) were primarily designed for image data</a:t>
            </a:r>
          </a:p>
          <a:p>
            <a:r>
              <a:rPr lang="en-US" dirty="0"/>
              <a:t>CNNs use </a:t>
            </a:r>
            <a:r>
              <a:rPr lang="en-US" dirty="0">
                <a:solidFill>
                  <a:srgbClr val="FF0000"/>
                </a:solidFill>
              </a:rPr>
              <a:t>a convolutional operator </a:t>
            </a:r>
            <a:r>
              <a:rPr lang="en-US" dirty="0"/>
              <a:t>for extracting data features</a:t>
            </a:r>
          </a:p>
          <a:p>
            <a:pPr lvl="1"/>
            <a:r>
              <a:rPr lang="en-US" dirty="0"/>
              <a:t>Allows </a:t>
            </a:r>
            <a:r>
              <a:rPr lang="en-US" dirty="0">
                <a:solidFill>
                  <a:srgbClr val="FF0000"/>
                </a:solidFill>
              </a:rPr>
              <a:t>parameter sharing</a:t>
            </a:r>
          </a:p>
          <a:p>
            <a:pPr lvl="1"/>
            <a:r>
              <a:rPr lang="en-US" dirty="0"/>
              <a:t>Efficient to train</a:t>
            </a:r>
          </a:p>
          <a:p>
            <a:pPr lvl="1"/>
            <a:r>
              <a:rPr lang="en-US" dirty="0"/>
              <a:t>Have </a:t>
            </a:r>
            <a:r>
              <a:rPr lang="en-US" dirty="0">
                <a:solidFill>
                  <a:srgbClr val="FF0000"/>
                </a:solidFill>
              </a:rPr>
              <a:t>less parameters </a:t>
            </a:r>
            <a:r>
              <a:rPr lang="en-US" dirty="0"/>
              <a:t>than NNs with fully-connected layers</a:t>
            </a:r>
          </a:p>
          <a:p>
            <a:r>
              <a:rPr lang="en-US" dirty="0"/>
              <a:t>CNNs are </a:t>
            </a:r>
            <a:r>
              <a:rPr lang="en-US" dirty="0">
                <a:solidFill>
                  <a:srgbClr val="FF0000"/>
                </a:solidFill>
              </a:rPr>
              <a:t>robust to spatial translations </a:t>
            </a:r>
            <a:r>
              <a:rPr lang="en-US" dirty="0"/>
              <a:t>of objects in images</a:t>
            </a:r>
          </a:p>
          <a:p>
            <a:r>
              <a:rPr lang="en-US" dirty="0"/>
              <a:t>A convolutional filter slides (i.e., convolves) across the image</a:t>
            </a:r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3BB407-44EF-45C1-93A6-6E083592289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pic>
        <p:nvPicPr>
          <p:cNvPr id="4" name="Picture 3" descr="convolution_schemati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901" y="4445584"/>
            <a:ext cx="2162553" cy="1581568"/>
          </a:xfrm>
          <a:prstGeom prst="rect">
            <a:avLst/>
          </a:prstGeom>
        </p:spPr>
      </p:pic>
      <p:pic>
        <p:nvPicPr>
          <p:cNvPr id="5" name="Εικόνα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672" y="4565389"/>
            <a:ext cx="1277471" cy="1210235"/>
          </a:xfrm>
          <a:prstGeom prst="rect">
            <a:avLst/>
          </a:prstGeom>
        </p:spPr>
      </p:pic>
      <p:pic>
        <p:nvPicPr>
          <p:cNvPr id="6" name="Εικόνα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602" y="4817521"/>
            <a:ext cx="784412" cy="7059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28147" y="5742007"/>
            <a:ext cx="1205523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/>
              <a:t>Input matrix</a:t>
            </a:r>
            <a:endParaRPr lang="el-GR" sz="1588" dirty="0"/>
          </a:p>
        </p:txBody>
      </p:sp>
      <p:sp>
        <p:nvSpPr>
          <p:cNvPr id="8" name="TextBox 7"/>
          <p:cNvSpPr txBox="1"/>
          <p:nvPr/>
        </p:nvSpPr>
        <p:spPr>
          <a:xfrm>
            <a:off x="4341382" y="5456860"/>
            <a:ext cx="1376852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88" dirty="0"/>
              <a:t>Convolutional </a:t>
            </a:r>
          </a:p>
          <a:p>
            <a:pPr algn="ctr"/>
            <a:r>
              <a:rPr lang="en-US" sz="1588" dirty="0"/>
              <a:t>3x3 filter</a:t>
            </a:r>
            <a:endParaRPr lang="el-GR" sz="1588" dirty="0"/>
          </a:p>
        </p:txBody>
      </p:sp>
      <p:sp>
        <p:nvSpPr>
          <p:cNvPr id="9" name="Δεξιό βέλος 16"/>
          <p:cNvSpPr/>
          <p:nvPr/>
        </p:nvSpPr>
        <p:spPr>
          <a:xfrm>
            <a:off x="5939053" y="4906815"/>
            <a:ext cx="655482" cy="427616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1588"/>
          </a:p>
        </p:txBody>
      </p:sp>
      <p:sp>
        <p:nvSpPr>
          <p:cNvPr id="10" name="TextBox 9"/>
          <p:cNvSpPr txBox="1"/>
          <p:nvPr/>
        </p:nvSpPr>
        <p:spPr>
          <a:xfrm>
            <a:off x="3173322" y="664074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6"/>
              </a:rPr>
              <a:t>http://deeplearning.stanford.edu/wiki/index.php/Feature_extraction_using_convolution</a:t>
            </a:r>
            <a:endParaRPr lang="en-US" sz="882" dirty="0"/>
          </a:p>
        </p:txBody>
      </p:sp>
    </p:spTree>
    <p:extLst>
      <p:ext uri="{BB962C8B-B14F-4D97-AF65-F5344CB8AC3E}">
        <p14:creationId xmlns:p14="http://schemas.microsoft.com/office/powerpoint/2010/main" val="249134417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Convolutional Neural Networks (CNNs)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the convolutional filters are scanned over the image, they capture useful features</a:t>
            </a:r>
          </a:p>
          <a:p>
            <a:pPr lvl="1"/>
            <a:r>
              <a:rPr lang="en-US" dirty="0"/>
              <a:t>E.g., edge detection by convolutions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A1E72E1-7E48-4D0C-B450-0A09043778A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766553" y="2999520"/>
            <a:ext cx="4437529" cy="476333"/>
          </a:xfrm>
          <a:prstGeom prst="rect">
            <a:avLst/>
          </a:prstGeom>
        </p:spPr>
        <p:txBody>
          <a:bodyPr vert="horz" lIns="80682" tIns="40341" rIns="80682" bIns="40341" rtlCol="0">
            <a:normAutofit/>
          </a:bodyPr>
          <a:lstStyle>
            <a:lvl1pPr marL="342871" indent="-34287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93680" indent="-236518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257195" indent="-342871" algn="l" defTabSz="914323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066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227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389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1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3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4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18" dirty="0"/>
              <a:t>Filter</a:t>
            </a:r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782689" y="3660297"/>
            <a:ext cx="2888090" cy="2229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688" y="3668348"/>
            <a:ext cx="2888090" cy="2242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633" y="3668348"/>
            <a:ext cx="3026909" cy="22495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763103" y="2920710"/>
            <a:ext cx="672353" cy="1042593"/>
            <a:chOff x="2095500" y="1904999"/>
            <a:chExt cx="762000" cy="1181605"/>
          </a:xfrm>
        </p:grpSpPr>
        <p:sp>
          <p:nvSpPr>
            <p:cNvPr id="9" name="TextBox 8"/>
            <p:cNvSpPr txBox="1"/>
            <p:nvPr/>
          </p:nvSpPr>
          <p:spPr>
            <a:xfrm>
              <a:off x="2133600" y="1904999"/>
              <a:ext cx="685800" cy="1181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charset="0"/>
                  <a:ea typeface="Garamond" charset="0"/>
                  <a:cs typeface="Garamond" charset="0"/>
                </a:rPr>
                <a:t>0   1  0</a:t>
              </a:r>
            </a:p>
            <a:p>
              <a:r>
                <a:rPr lang="en-US" sz="1235" dirty="0">
                  <a:latin typeface="Garamond" charset="0"/>
                  <a:ea typeface="Garamond" charset="0"/>
                  <a:cs typeface="Garamond" charset="0"/>
                </a:rPr>
                <a:t>1  -4  1</a:t>
              </a:r>
            </a:p>
            <a:p>
              <a:r>
                <a:rPr lang="en-US" sz="1235" dirty="0">
                  <a:latin typeface="Garamond" charset="0"/>
                  <a:ea typeface="Garamond" charset="0"/>
                  <a:cs typeface="Garamond" charset="0"/>
                </a:rPr>
                <a:t>0   1  0</a:t>
              </a:r>
            </a:p>
            <a:p>
              <a:endParaRPr lang="en-US" sz="1235" dirty="0"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10" name="Double Bracket 9"/>
            <p:cNvSpPr/>
            <p:nvPr/>
          </p:nvSpPr>
          <p:spPr bwMode="auto">
            <a:xfrm>
              <a:off x="2095500" y="1973349"/>
              <a:ext cx="762000" cy="609600"/>
            </a:xfrm>
            <a:prstGeom prst="bracketPair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18">
                <a:latin typeface="Arial" panose="020B0604020202020204" pitchFamily="34" charset="0"/>
                <a:ea typeface="ヒラギノ角ゴ Pro W3" pitchFamily="86" charset="-128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13" y="3759691"/>
            <a:ext cx="347382" cy="347382"/>
          </a:xfrm>
          <a:prstGeom prst="rect">
            <a:avLst/>
          </a:prstGeom>
          <a:ln w="57150">
            <a:solidFill>
              <a:srgbClr val="F7615A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09" y="3057551"/>
            <a:ext cx="347382" cy="347382"/>
          </a:xfrm>
          <a:prstGeom prst="rect">
            <a:avLst/>
          </a:prstGeom>
          <a:ln w="57150">
            <a:solidFill>
              <a:srgbClr val="F7615A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761041" y="5966494"/>
            <a:ext cx="1069297" cy="309637"/>
          </a:xfrm>
          <a:prstGeom prst="rect">
            <a:avLst/>
          </a:prstGeom>
          <a:solidFill>
            <a:srgbClr val="F7615A"/>
          </a:solidFill>
        </p:spPr>
        <p:txBody>
          <a:bodyPr wrap="square" rtlCol="0">
            <a:spAutoFit/>
          </a:bodyPr>
          <a:lstStyle/>
          <a:p>
            <a:r>
              <a:rPr lang="en-US" sz="1412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Input Image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95158" y="5947536"/>
            <a:ext cx="1472709" cy="526939"/>
          </a:xfrm>
          <a:prstGeom prst="rect">
            <a:avLst/>
          </a:prstGeom>
          <a:solidFill>
            <a:srgbClr val="F7615A"/>
          </a:solidFill>
        </p:spPr>
        <p:txBody>
          <a:bodyPr wrap="square" rtlCol="0">
            <a:spAutoFit/>
          </a:bodyPr>
          <a:lstStyle/>
          <a:p>
            <a:r>
              <a:rPr lang="en-US" sz="1412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Convoluted Image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AA7C9-A00A-4EF8-8F60-769F25DCD846}"/>
              </a:ext>
            </a:extLst>
          </p:cNvPr>
          <p:cNvSpPr txBox="1"/>
          <p:nvPr/>
        </p:nvSpPr>
        <p:spPr>
          <a:xfrm>
            <a:off x="2982713" y="664074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Param </a:t>
            </a:r>
            <a:r>
              <a:rPr lang="en-US" sz="882" dirty="0" err="1"/>
              <a:t>Vir</a:t>
            </a:r>
            <a:r>
              <a:rPr lang="en-US" sz="882" dirty="0"/>
              <a:t> Singh – Deep Learning</a:t>
            </a:r>
          </a:p>
        </p:txBody>
      </p:sp>
    </p:spTree>
    <p:extLst>
      <p:ext uri="{BB962C8B-B14F-4D97-AF65-F5344CB8AC3E}">
        <p14:creationId xmlns:p14="http://schemas.microsoft.com/office/powerpoint/2010/main" val="356570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00531 L 0.32007 -0.00531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007 -0.00531 L 0.32007 0.07251 " pathEditMode="relative" rAng="0" ptsTypes="AA">
                                      <p:cBhvr>
                                        <p:cTn id="1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007 0.07251 L 0.00347 0.07251 " pathEditMode="relative" rAng="0" ptsTypes="AA">
                                      <p:cBhvr>
                                        <p:cTn id="2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13909 L 0.32007 0.13909 " pathEditMode="relative" rAng="0" ptsTypes="AA">
                                      <p:cBhvr>
                                        <p:cTn id="2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007 0.13909 L 0.32007 0.20568 " pathEditMode="relative" rAng="0" ptsTypes="AA"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007 0.20568 L 0.00347 0.20568 " pathEditMode="relative" rAng="0" ptsTypes="AA">
                                      <p:cBhvr>
                                        <p:cTn id="3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20568 L 0.00347 0.27247 " pathEditMode="relative" rAng="0" ptsTypes="AA">
                                      <p:cBhvr>
                                        <p:cTn id="3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27247 L 0.32007 0.27247 " pathEditMode="relative" rAng="0" ptsTypes="AA"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007 0.31699 L 0.00347 0.31699 " pathEditMode="relative" rAng="0" ptsTypes="AA">
                                      <p:cBhvr>
                                        <p:cTn id="4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Convolutional Neural Networks (CNNs)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CNNs, hidden units in a layer are only connected to a small region of the layer before it (called local </a:t>
            </a:r>
            <a:r>
              <a:rPr lang="en-US" dirty="0">
                <a:solidFill>
                  <a:srgbClr val="FF0000"/>
                </a:solidFill>
              </a:rPr>
              <a:t>receptive field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depth of each </a:t>
            </a:r>
            <a:r>
              <a:rPr lang="en-US" dirty="0">
                <a:solidFill>
                  <a:srgbClr val="FF0000"/>
                </a:solidFill>
              </a:rPr>
              <a:t>feature map </a:t>
            </a:r>
            <a:r>
              <a:rPr lang="en-US" dirty="0"/>
              <a:t>corresponds to the number of convolutional filters used at each layer</a:t>
            </a:r>
          </a:p>
          <a:p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F7185A7-C931-4E5A-B1E9-1E71C373067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856664" y="3250966"/>
          <a:ext cx="1680880" cy="1947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2729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482074" y="3506995"/>
          <a:ext cx="1680880" cy="1947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2729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8114096" y="3765378"/>
          <a:ext cx="1539945" cy="1947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4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4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4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24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24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24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2729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 bwMode="auto">
          <a:xfrm>
            <a:off x="2923899" y="3344314"/>
            <a:ext cx="2622176" cy="3361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3125605" y="3522487"/>
            <a:ext cx="2420471" cy="1580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3125605" y="3680490"/>
            <a:ext cx="2420471" cy="907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2923899" y="3680490"/>
            <a:ext cx="2622176" cy="1882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5546076" y="3629463"/>
            <a:ext cx="2622176" cy="2823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5747781" y="3753848"/>
            <a:ext cx="2420471" cy="1580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5747781" y="3911851"/>
            <a:ext cx="2420471" cy="907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5546076" y="3911851"/>
            <a:ext cx="2622176" cy="1882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3125605" y="5293265"/>
            <a:ext cx="1069297" cy="309637"/>
          </a:xfrm>
          <a:prstGeom prst="rect">
            <a:avLst/>
          </a:prstGeom>
          <a:solidFill>
            <a:srgbClr val="F7615A"/>
          </a:solidFill>
        </p:spPr>
        <p:txBody>
          <a:bodyPr wrap="square" rtlCol="0">
            <a:spAutoFit/>
          </a:bodyPr>
          <a:lstStyle/>
          <a:p>
            <a:r>
              <a:rPr lang="en-US" sz="1412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Input Image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90742" y="5527673"/>
            <a:ext cx="1069297" cy="526939"/>
          </a:xfrm>
          <a:prstGeom prst="rect">
            <a:avLst/>
          </a:prstGeom>
          <a:solidFill>
            <a:srgbClr val="F7615A"/>
          </a:solidFill>
        </p:spPr>
        <p:txBody>
          <a:bodyPr wrap="square" rtlCol="0">
            <a:spAutoFit/>
          </a:bodyPr>
          <a:lstStyle/>
          <a:p>
            <a:r>
              <a:rPr lang="en-US" sz="1412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Layer 1 Feature Map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7711" y="5781819"/>
            <a:ext cx="1069297" cy="526939"/>
          </a:xfrm>
          <a:prstGeom prst="rect">
            <a:avLst/>
          </a:prstGeom>
          <a:solidFill>
            <a:srgbClr val="F7615A"/>
          </a:solidFill>
        </p:spPr>
        <p:txBody>
          <a:bodyPr wrap="square" rtlCol="0">
            <a:spAutoFit/>
          </a:bodyPr>
          <a:lstStyle/>
          <a:p>
            <a:r>
              <a:rPr lang="en-US" sz="1412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Layer 2 Feature Map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634424" y="4206530"/>
          <a:ext cx="691324" cy="546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3069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C00000"/>
                          </a:solidFill>
                        </a:rPr>
                        <a:t>w1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C00000"/>
                          </a:solidFill>
                        </a:rPr>
                        <a:t>w2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6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</a:rPr>
                        <a:t>w3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</a:rPr>
                        <a:t>w4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7289558" y="4481770"/>
          <a:ext cx="691324" cy="546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3069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C00000"/>
                          </a:solidFill>
                        </a:rPr>
                        <a:t>w5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C00000"/>
                          </a:solidFill>
                        </a:rPr>
                        <a:t>w6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6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</a:rPr>
                        <a:t>w7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</a:rPr>
                        <a:t>w8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637848" y="4893189"/>
            <a:ext cx="684477" cy="309637"/>
          </a:xfrm>
          <a:prstGeom prst="rect">
            <a:avLst/>
          </a:prstGeom>
          <a:solidFill>
            <a:srgbClr val="F761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12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Filter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78769" y="5144648"/>
            <a:ext cx="684477" cy="309637"/>
          </a:xfrm>
          <a:prstGeom prst="rect">
            <a:avLst/>
          </a:prstGeom>
          <a:solidFill>
            <a:srgbClr val="F761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12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Filter 2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2789428" y="3174854"/>
            <a:ext cx="739588" cy="1075765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682" tIns="40341" rIns="80682" bIns="40341" numCol="1" rtlCol="0" anchor="t" anchorCtr="0" compatLnSpc="1">
            <a:prstTxWarp prst="textNoShape">
              <a:avLst/>
            </a:prstTxWarp>
          </a:bodyPr>
          <a:lstStyle/>
          <a:p>
            <a:pPr defTabSz="80686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18">
              <a:latin typeface="Arial" panose="020B0604020202020204" pitchFamily="34" charset="0"/>
              <a:ea typeface="ヒラギノ角ゴ Pro W3" pitchFamily="86" charset="-12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D29ED5-D3C0-4702-BBE5-20955C16AC7B}"/>
              </a:ext>
            </a:extLst>
          </p:cNvPr>
          <p:cNvSpPr txBox="1"/>
          <p:nvPr/>
        </p:nvSpPr>
        <p:spPr>
          <a:xfrm>
            <a:off x="2982713" y="6642715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Param </a:t>
            </a:r>
            <a:r>
              <a:rPr lang="en-US" sz="882" dirty="0" err="1"/>
              <a:t>Vir</a:t>
            </a:r>
            <a:r>
              <a:rPr lang="en-US" sz="882" dirty="0"/>
              <a:t> Singh – Deep Learning</a:t>
            </a:r>
          </a:p>
        </p:txBody>
      </p:sp>
    </p:spTree>
    <p:extLst>
      <p:ext uri="{BB962C8B-B14F-4D97-AF65-F5344CB8AC3E}">
        <p14:creationId xmlns:p14="http://schemas.microsoft.com/office/powerpoint/2010/main" val="404648586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Convolutional Neural Networks (CNNs)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Max pooling</a:t>
            </a:r>
            <a:r>
              <a:rPr lang="en-US" dirty="0"/>
              <a:t>: reports the maximum output within a rectangular neighborhood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Average pooling</a:t>
            </a:r>
            <a:r>
              <a:rPr lang="en-US" dirty="0"/>
              <a:t>: reports the average output of a rectangular neighborhood</a:t>
            </a:r>
          </a:p>
          <a:p>
            <a:r>
              <a:rPr lang="en-US" dirty="0"/>
              <a:t>Pooling layers reduce the spatial size of the feature maps</a:t>
            </a:r>
          </a:p>
          <a:p>
            <a:pPr lvl="1"/>
            <a:r>
              <a:rPr lang="en-US" dirty="0"/>
              <a:t>Reduce the number of parameters, prevent overfitting</a:t>
            </a:r>
          </a:p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754E0F0-1D8A-4023-9FC2-20FD11D4639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742731" y="3782038"/>
          <a:ext cx="2151528" cy="1344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78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78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6176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</a:rPr>
                        <a:t>5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4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>
                        <a:alpha val="5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>
                        <a:alpha val="5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372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0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>
                        <a:alpha val="5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>
                        <a:alpha val="5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0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4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372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60635" y="3429000"/>
            <a:ext cx="4361799" cy="36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65" dirty="0" err="1"/>
              <a:t>MaxPool</a:t>
            </a:r>
            <a:r>
              <a:rPr lang="en-US" sz="1765" dirty="0"/>
              <a:t> with a 2×2 filter with stride of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3378" y="5328451"/>
            <a:ext cx="1069297" cy="526939"/>
          </a:xfrm>
          <a:prstGeom prst="rect">
            <a:avLst/>
          </a:prstGeom>
          <a:solidFill>
            <a:srgbClr val="F7615A"/>
          </a:solidFill>
        </p:spPr>
        <p:txBody>
          <a:bodyPr wrap="square" rtlCol="0">
            <a:spAutoFit/>
          </a:bodyPr>
          <a:lstStyle/>
          <a:p>
            <a:r>
              <a:rPr lang="en-US" sz="1412" dirty="0">
                <a:solidFill>
                  <a:schemeClr val="bg1"/>
                </a:solidFill>
                <a:ea typeface="Garamond" charset="0"/>
                <a:cs typeface="Garamond" charset="0"/>
              </a:rPr>
              <a:t>Input Matrix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64905" y="4985397"/>
            <a:ext cx="1226127" cy="309637"/>
          </a:xfrm>
          <a:prstGeom prst="rect">
            <a:avLst/>
          </a:prstGeom>
          <a:solidFill>
            <a:srgbClr val="F7615A"/>
          </a:solidFill>
        </p:spPr>
        <p:txBody>
          <a:bodyPr wrap="square" rtlCol="0">
            <a:spAutoFit/>
          </a:bodyPr>
          <a:lstStyle/>
          <a:p>
            <a:r>
              <a:rPr lang="en-US" sz="1412" dirty="0">
                <a:solidFill>
                  <a:schemeClr val="bg1"/>
                </a:solidFill>
                <a:ea typeface="Garamond" charset="0"/>
                <a:cs typeface="Garamond" charset="0"/>
              </a:rPr>
              <a:t>Output Matrix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858438" y="4006105"/>
          <a:ext cx="1075764" cy="672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176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</a:rPr>
                        <a:t>4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</a:rPr>
                        <a:t>5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4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70B2D22-7D7B-48FA-A638-2FBBB0DFDD80}"/>
              </a:ext>
            </a:extLst>
          </p:cNvPr>
          <p:cNvSpPr txBox="1"/>
          <p:nvPr/>
        </p:nvSpPr>
        <p:spPr>
          <a:xfrm>
            <a:off x="2982713" y="664074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Param </a:t>
            </a:r>
            <a:r>
              <a:rPr lang="en-US" sz="882" dirty="0" err="1"/>
              <a:t>Vir</a:t>
            </a:r>
            <a:r>
              <a:rPr lang="en-US" sz="882" dirty="0"/>
              <a:t> Singh – Deep Learning</a:t>
            </a:r>
          </a:p>
        </p:txBody>
      </p:sp>
    </p:spTree>
    <p:extLst>
      <p:ext uri="{BB962C8B-B14F-4D97-AF65-F5344CB8AC3E}">
        <p14:creationId xmlns:p14="http://schemas.microsoft.com/office/powerpoint/2010/main" val="2161869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44724" y="6453336"/>
            <a:ext cx="3480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C00000"/>
                </a:solidFill>
              </a:rPr>
              <a:t>Sources: SRI International, </a:t>
            </a:r>
            <a:r>
              <a:rPr lang="en-US" sz="1600" i="1" dirty="0" err="1">
                <a:solidFill>
                  <a:srgbClr val="C00000"/>
                </a:solidFill>
              </a:rPr>
              <a:t>OpenCV</a:t>
            </a:r>
            <a:endParaRPr lang="en-US" sz="1600" i="1" dirty="0">
              <a:solidFill>
                <a:srgbClr val="C00000"/>
              </a:solidFill>
            </a:endParaRPr>
          </a:p>
        </p:txBody>
      </p:sp>
      <p:pic>
        <p:nvPicPr>
          <p:cNvPr id="56324" name="Picture 10" descr="https://www.embedded-vision.com/sites/default/files/articleimages/opencv_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836712"/>
            <a:ext cx="3983530" cy="299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1992314" y="-27384"/>
            <a:ext cx="8207375" cy="774700"/>
          </a:xfrm>
        </p:spPr>
        <p:txBody>
          <a:bodyPr/>
          <a:lstStyle/>
          <a:p>
            <a:r>
              <a:rPr lang="en-US" altLang="x-none" dirty="0"/>
              <a:t>Embedded &amp; TinyML today!</a:t>
            </a:r>
          </a:p>
        </p:txBody>
      </p:sp>
      <p:pic>
        <p:nvPicPr>
          <p:cNvPr id="56322" name="Picture 2" descr="https://www.sri.com/sites/default/files/uploads/products/sri-embedded-vision-boar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56" y="836712"/>
            <a:ext cx="4480787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8" descr="https://www.embedded-vision.com/sites/default/files/technical-articles/Altera/Fig1_hi-r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3422549"/>
            <a:ext cx="7415213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6F86B33-CA0D-6441-AE15-3DF19E2EC1C9}" type="slidenum">
              <a:rPr lang="el-GR" altLang="en-US">
                <a:solidFill>
                  <a:srgbClr val="C00000"/>
                </a:solidFill>
              </a:rPr>
              <a:pPr/>
              <a:t>14</a:t>
            </a:fld>
            <a:endParaRPr lang="el-GR" altLang="en-US">
              <a:solidFill>
                <a:srgbClr val="C00000"/>
              </a:solidFill>
            </a:endParaRPr>
          </a:p>
        </p:txBody>
      </p:sp>
      <p:pic>
        <p:nvPicPr>
          <p:cNvPr id="7" name="Picture 2" descr="https://cdn-images-1.medium.com/max/1094/1*s5_lWogZuwDznPqN9FbqP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772816"/>
            <a:ext cx="8520034" cy="355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2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Convolutional Neural Networks (CNNs)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Feature extraction architecture</a:t>
            </a:r>
          </a:p>
          <a:p>
            <a:pPr lvl="1"/>
            <a:r>
              <a:rPr lang="en-US" dirty="0"/>
              <a:t>After 2 convolutional layers, a max-pooling layer reduces the size of the feature maps (typically by 2)</a:t>
            </a:r>
          </a:p>
          <a:p>
            <a:pPr lvl="1"/>
            <a:r>
              <a:rPr lang="en-US" dirty="0"/>
              <a:t>A fully convolutional and a </a:t>
            </a:r>
            <a:r>
              <a:rPr lang="en-US" dirty="0" err="1"/>
              <a:t>softmax</a:t>
            </a:r>
            <a:r>
              <a:rPr lang="en-US" dirty="0"/>
              <a:t> layers are added last to perform classification</a:t>
            </a:r>
          </a:p>
        </p:txBody>
      </p:sp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B689A9D3-1DF1-4AF1-8C93-CEB5AF2C283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  <a:p>
            <a:endParaRPr lang="en-US" dirty="0"/>
          </a:p>
        </p:txBody>
      </p:sp>
      <p:sp>
        <p:nvSpPr>
          <p:cNvPr id="4" name="Flowchart: Process 3"/>
          <p:cNvSpPr/>
          <p:nvPr/>
        </p:nvSpPr>
        <p:spPr bwMode="auto">
          <a:xfrm>
            <a:off x="4736219" y="3673154"/>
            <a:ext cx="137232" cy="1680882"/>
          </a:xfrm>
          <a:prstGeom prst="flowChartProcess">
            <a:avLst/>
          </a:prstGeom>
          <a:solidFill>
            <a:srgbClr val="F761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682" tIns="40341" rIns="80682" bIns="40341" numCol="1" rtlCol="0" anchor="t" anchorCtr="0" compatLnSpc="1">
            <a:prstTxWarp prst="textNoShape">
              <a:avLst/>
            </a:prstTxWarp>
          </a:bodyPr>
          <a:lstStyle/>
          <a:p>
            <a:pPr defTabSz="80686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35">
              <a:latin typeface="Arial" panose="020B0604020202020204" pitchFamily="34" charset="0"/>
              <a:ea typeface="ヒラギノ角ゴ Pro W3" pitchFamily="86" charset="-128"/>
            </a:endParaRPr>
          </a:p>
        </p:txBody>
      </p:sp>
      <p:sp>
        <p:nvSpPr>
          <p:cNvPr id="5" name="Flowchart: Process 4"/>
          <p:cNvSpPr/>
          <p:nvPr/>
        </p:nvSpPr>
        <p:spPr bwMode="auto">
          <a:xfrm>
            <a:off x="5316095" y="3915037"/>
            <a:ext cx="161288" cy="1210235"/>
          </a:xfrm>
          <a:prstGeom prst="flowChartProcess">
            <a:avLst/>
          </a:prstGeom>
          <a:solidFill>
            <a:srgbClr val="F761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682" tIns="40341" rIns="80682" bIns="40341" numCol="1" rtlCol="0" anchor="t" anchorCtr="0" compatLnSpc="1">
            <a:prstTxWarp prst="textNoShape">
              <a:avLst/>
            </a:prstTxWarp>
          </a:bodyPr>
          <a:lstStyle/>
          <a:p>
            <a:pPr defTabSz="80686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35">
              <a:latin typeface="Arial" panose="020B0604020202020204" pitchFamily="34" charset="0"/>
              <a:ea typeface="ヒラギノ角ゴ Pro W3" pitchFamily="86" charset="-128"/>
            </a:endParaRPr>
          </a:p>
        </p:txBody>
      </p:sp>
      <p:sp>
        <p:nvSpPr>
          <p:cNvPr id="6" name="Flowchart: Process 5"/>
          <p:cNvSpPr/>
          <p:nvPr/>
        </p:nvSpPr>
        <p:spPr bwMode="auto">
          <a:xfrm>
            <a:off x="6229339" y="4116743"/>
            <a:ext cx="180094" cy="806824"/>
          </a:xfrm>
          <a:prstGeom prst="flowChartProcess">
            <a:avLst/>
          </a:prstGeom>
          <a:solidFill>
            <a:srgbClr val="F761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682" tIns="40341" rIns="80682" bIns="40341" numCol="1" rtlCol="0" anchor="t" anchorCtr="0" compatLnSpc="1">
            <a:prstTxWarp prst="textNoShape">
              <a:avLst/>
            </a:prstTxWarp>
          </a:bodyPr>
          <a:lstStyle/>
          <a:p>
            <a:pPr defTabSz="80686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35">
              <a:latin typeface="Arial" panose="020B0604020202020204" pitchFamily="34" charset="0"/>
              <a:ea typeface="ヒラギノ角ゴ Pro W3" pitchFamily="86" charset="-128"/>
            </a:endParaRPr>
          </a:p>
        </p:txBody>
      </p:sp>
      <p:sp>
        <p:nvSpPr>
          <p:cNvPr id="7" name="Flowchart: Process 6"/>
          <p:cNvSpPr/>
          <p:nvPr/>
        </p:nvSpPr>
        <p:spPr bwMode="auto">
          <a:xfrm>
            <a:off x="7158971" y="4251214"/>
            <a:ext cx="205187" cy="537882"/>
          </a:xfrm>
          <a:prstGeom prst="flowChartProcess">
            <a:avLst/>
          </a:prstGeom>
          <a:solidFill>
            <a:srgbClr val="F761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682" tIns="40341" rIns="80682" bIns="40341" numCol="1" rtlCol="0" anchor="t" anchorCtr="0" compatLnSpc="1">
            <a:prstTxWarp prst="textNoShape">
              <a:avLst/>
            </a:prstTxWarp>
          </a:bodyPr>
          <a:lstStyle/>
          <a:p>
            <a:pPr defTabSz="80686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35">
              <a:latin typeface="Arial" panose="020B0604020202020204" pitchFamily="34" charset="0"/>
              <a:ea typeface="ヒラギノ角ゴ Pro W3" pitchFamily="86" charset="-128"/>
            </a:endParaRPr>
          </a:p>
        </p:txBody>
      </p:sp>
      <p:sp>
        <p:nvSpPr>
          <p:cNvPr id="8" name="Flowchart: Process 7"/>
          <p:cNvSpPr/>
          <p:nvPr/>
        </p:nvSpPr>
        <p:spPr bwMode="auto">
          <a:xfrm>
            <a:off x="8187661" y="4385120"/>
            <a:ext cx="128599" cy="275474"/>
          </a:xfrm>
          <a:prstGeom prst="flowChartProcess">
            <a:avLst/>
          </a:prstGeom>
          <a:solidFill>
            <a:srgbClr val="F761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682" tIns="40341" rIns="80682" bIns="40341" numCol="1" rtlCol="0" anchor="t" anchorCtr="0" compatLnSpc="1">
            <a:prstTxWarp prst="textNoShape">
              <a:avLst/>
            </a:prstTxWarp>
          </a:bodyPr>
          <a:lstStyle/>
          <a:p>
            <a:pPr defTabSz="80686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35">
              <a:latin typeface="Arial" panose="020B0604020202020204" pitchFamily="34" charset="0"/>
              <a:ea typeface="ヒラギノ角ゴ Pro W3" pitchFamily="86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332575" y="3242684"/>
            <a:ext cx="432897" cy="2420471"/>
            <a:chOff x="1776958" y="2133600"/>
            <a:chExt cx="680827" cy="2743200"/>
          </a:xfrm>
        </p:grpSpPr>
        <p:grpSp>
          <p:nvGrpSpPr>
            <p:cNvPr id="10" name="Group 9"/>
            <p:cNvGrpSpPr/>
            <p:nvPr/>
          </p:nvGrpSpPr>
          <p:grpSpPr>
            <a:xfrm>
              <a:off x="1942180" y="2133600"/>
              <a:ext cx="374456" cy="2743200"/>
              <a:chOff x="990601" y="2133600"/>
              <a:chExt cx="435971" cy="2667000"/>
            </a:xfrm>
          </p:grpSpPr>
          <p:sp>
            <p:nvSpPr>
              <p:cNvPr id="13" name="Flowchart: Process 12"/>
              <p:cNvSpPr/>
              <p:nvPr/>
            </p:nvSpPr>
            <p:spPr bwMode="auto">
              <a:xfrm>
                <a:off x="990601" y="2133600"/>
                <a:ext cx="163489" cy="2667000"/>
              </a:xfrm>
              <a:prstGeom prst="flowChartProcess">
                <a:avLst/>
              </a:prstGeom>
              <a:pattFill prst="narHorz">
                <a:fgClr>
                  <a:srgbClr val="F7615A"/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80682" tIns="40341" rIns="80682" bIns="40341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0686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35">
                  <a:latin typeface="Arial" panose="020B0604020202020204" pitchFamily="34" charset="0"/>
                  <a:ea typeface="ヒラギノ角ゴ Pro W3" pitchFamily="86" charset="-128"/>
                </a:endParaRPr>
              </a:p>
            </p:txBody>
          </p:sp>
          <p:sp>
            <p:nvSpPr>
              <p:cNvPr id="14" name="Flowchart: Process 13"/>
              <p:cNvSpPr/>
              <p:nvPr/>
            </p:nvSpPr>
            <p:spPr bwMode="auto">
              <a:xfrm>
                <a:off x="1263083" y="2133600"/>
                <a:ext cx="163489" cy="2667000"/>
              </a:xfrm>
              <a:prstGeom prst="flowChartProcess">
                <a:avLst/>
              </a:prstGeom>
              <a:pattFill prst="narHorz">
                <a:fgClr>
                  <a:srgbClr val="F7615A"/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80682" tIns="40341" rIns="80682" bIns="40341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0686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35">
                  <a:latin typeface="Arial" panose="020B0604020202020204" pitchFamily="34" charset="0"/>
                  <a:ea typeface="ヒラギノ角ゴ Pro W3" pitchFamily="86" charset="-128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 rot="16200000">
              <a:off x="1770414" y="3336095"/>
              <a:ext cx="457201" cy="444113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64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2007128" y="3356083"/>
              <a:ext cx="457202" cy="444113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64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43355" y="3673154"/>
            <a:ext cx="486116" cy="1680882"/>
            <a:chOff x="2580274" y="2621466"/>
            <a:chExt cx="764526" cy="1905000"/>
          </a:xfrm>
        </p:grpSpPr>
        <p:sp>
          <p:nvSpPr>
            <p:cNvPr id="16" name="Flowchart: Process 15"/>
            <p:cNvSpPr/>
            <p:nvPr/>
          </p:nvSpPr>
          <p:spPr bwMode="auto">
            <a:xfrm>
              <a:off x="2724095" y="2621466"/>
              <a:ext cx="215829" cy="1905000"/>
            </a:xfrm>
            <a:prstGeom prst="flowChartProcess">
              <a:avLst/>
            </a:prstGeom>
            <a:pattFill prst="narHorz">
              <a:fgClr>
                <a:srgbClr val="F7615A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35">
                <a:latin typeface="Arial" panose="020B0604020202020204" pitchFamily="34" charset="0"/>
                <a:ea typeface="ヒラギノ角ゴ Pro W3" pitchFamily="86" charset="-128"/>
              </a:endParaRPr>
            </a:p>
          </p:txBody>
        </p:sp>
        <p:sp>
          <p:nvSpPr>
            <p:cNvPr id="17" name="Flowchart: Process 16"/>
            <p:cNvSpPr/>
            <p:nvPr/>
          </p:nvSpPr>
          <p:spPr bwMode="auto">
            <a:xfrm>
              <a:off x="3041491" y="2621466"/>
              <a:ext cx="215829" cy="1905000"/>
            </a:xfrm>
            <a:prstGeom prst="flowChartProcess">
              <a:avLst/>
            </a:prstGeom>
            <a:pattFill prst="narHorz">
              <a:fgClr>
                <a:srgbClr val="F7615A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35">
                <a:latin typeface="Arial" panose="020B0604020202020204" pitchFamily="34" charset="0"/>
                <a:ea typeface="ヒラギノ角ゴ Pro W3" pitchFamily="86" charset="-12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2535629" y="3351910"/>
              <a:ext cx="533403" cy="444113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128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2856042" y="3370952"/>
              <a:ext cx="533403" cy="444113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128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93104" y="3915037"/>
            <a:ext cx="738940" cy="1210235"/>
            <a:chOff x="3602148" y="2895600"/>
            <a:chExt cx="1162148" cy="1371600"/>
          </a:xfrm>
        </p:grpSpPr>
        <p:sp>
          <p:nvSpPr>
            <p:cNvPr id="21" name="Flowchart: Process 20"/>
            <p:cNvSpPr/>
            <p:nvPr/>
          </p:nvSpPr>
          <p:spPr bwMode="auto">
            <a:xfrm>
              <a:off x="3696791" y="2895600"/>
              <a:ext cx="253661" cy="1371600"/>
            </a:xfrm>
            <a:prstGeom prst="flowChartProcess">
              <a:avLst/>
            </a:prstGeom>
            <a:pattFill prst="narHorz">
              <a:fgClr>
                <a:srgbClr val="F7615A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35">
                <a:latin typeface="Arial" panose="020B0604020202020204" pitchFamily="34" charset="0"/>
                <a:ea typeface="ヒラギノ角ゴ Pro W3" pitchFamily="86" charset="-128"/>
              </a:endParaRPr>
            </a:p>
          </p:txBody>
        </p:sp>
        <p:sp>
          <p:nvSpPr>
            <p:cNvPr id="22" name="Flowchart: Process 21"/>
            <p:cNvSpPr/>
            <p:nvPr/>
          </p:nvSpPr>
          <p:spPr bwMode="auto">
            <a:xfrm>
              <a:off x="4056393" y="2895600"/>
              <a:ext cx="253661" cy="1371600"/>
            </a:xfrm>
            <a:prstGeom prst="flowChartProcess">
              <a:avLst/>
            </a:prstGeom>
            <a:pattFill prst="narHorz">
              <a:fgClr>
                <a:srgbClr val="F7615A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35">
                <a:latin typeface="Arial" panose="020B0604020202020204" pitchFamily="34" charset="0"/>
                <a:ea typeface="ヒラギノ角ゴ Pro W3" pitchFamily="86" charset="-128"/>
              </a:endParaRPr>
            </a:p>
          </p:txBody>
        </p:sp>
        <p:sp>
          <p:nvSpPr>
            <p:cNvPr id="23" name="Flowchart: Process 22"/>
            <p:cNvSpPr/>
            <p:nvPr/>
          </p:nvSpPr>
          <p:spPr bwMode="auto">
            <a:xfrm>
              <a:off x="4415995" y="2895600"/>
              <a:ext cx="253661" cy="1371600"/>
            </a:xfrm>
            <a:prstGeom prst="flowChartProcess">
              <a:avLst/>
            </a:prstGeom>
            <a:pattFill prst="narHorz">
              <a:fgClr>
                <a:srgbClr val="F7615A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35">
                <a:latin typeface="Arial" panose="020B0604020202020204" pitchFamily="34" charset="0"/>
                <a:ea typeface="ヒラギノ角ゴ Pro W3" pitchFamily="86" charset="-128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3557503" y="3359342"/>
              <a:ext cx="533403" cy="444113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256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3907631" y="3359341"/>
              <a:ext cx="533403" cy="444113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256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4275538" y="3370953"/>
              <a:ext cx="533403" cy="444113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256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397300" y="4110184"/>
            <a:ext cx="747173" cy="813383"/>
            <a:chOff x="5024198" y="3116766"/>
            <a:chExt cx="1175097" cy="921834"/>
          </a:xfrm>
        </p:grpSpPr>
        <p:sp>
          <p:nvSpPr>
            <p:cNvPr id="28" name="Flowchart: Process 27"/>
            <p:cNvSpPr/>
            <p:nvPr/>
          </p:nvSpPr>
          <p:spPr bwMode="auto">
            <a:xfrm>
              <a:off x="5131582" y="3116766"/>
              <a:ext cx="283238" cy="914400"/>
            </a:xfrm>
            <a:prstGeom prst="flowChartProcess">
              <a:avLst/>
            </a:prstGeom>
            <a:pattFill prst="narHorz">
              <a:fgClr>
                <a:srgbClr val="F7615A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35">
                <a:latin typeface="Arial" panose="020B0604020202020204" pitchFamily="34" charset="0"/>
                <a:ea typeface="ヒラギノ角ゴ Pro W3" pitchFamily="86" charset="-128"/>
              </a:endParaRPr>
            </a:p>
          </p:txBody>
        </p:sp>
        <p:sp>
          <p:nvSpPr>
            <p:cNvPr id="29" name="Flowchart: Process 28"/>
            <p:cNvSpPr/>
            <p:nvPr/>
          </p:nvSpPr>
          <p:spPr bwMode="auto">
            <a:xfrm>
              <a:off x="5491462" y="3124200"/>
              <a:ext cx="283238" cy="914400"/>
            </a:xfrm>
            <a:prstGeom prst="flowChartProcess">
              <a:avLst/>
            </a:prstGeom>
            <a:pattFill prst="narHorz">
              <a:fgClr>
                <a:srgbClr val="F7615A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35">
                <a:latin typeface="Arial" panose="020B0604020202020204" pitchFamily="34" charset="0"/>
                <a:ea typeface="ヒラギノ角ゴ Pro W3" pitchFamily="86" charset="-128"/>
              </a:endParaRPr>
            </a:p>
          </p:txBody>
        </p:sp>
        <p:sp>
          <p:nvSpPr>
            <p:cNvPr id="30" name="Flowchart: Process 29"/>
            <p:cNvSpPr/>
            <p:nvPr/>
          </p:nvSpPr>
          <p:spPr bwMode="auto">
            <a:xfrm>
              <a:off x="5849676" y="3116766"/>
              <a:ext cx="283238" cy="914400"/>
            </a:xfrm>
            <a:prstGeom prst="flowChartProcess">
              <a:avLst/>
            </a:prstGeom>
            <a:pattFill prst="narHorz">
              <a:fgClr>
                <a:srgbClr val="F7615A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35">
                <a:latin typeface="Arial" panose="020B0604020202020204" pitchFamily="34" charset="0"/>
                <a:ea typeface="ヒラギノ角ゴ Pro W3" pitchFamily="86" charset="-128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16200000">
              <a:off x="4979553" y="3359344"/>
              <a:ext cx="533404" cy="444113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512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16200000">
              <a:off x="5387278" y="3359344"/>
              <a:ext cx="533404" cy="444114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512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6200000">
              <a:off x="5710536" y="3370955"/>
              <a:ext cx="533404" cy="444114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512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378039" y="4251214"/>
            <a:ext cx="787268" cy="541162"/>
            <a:chOff x="6566636" y="3276600"/>
            <a:chExt cx="1238156" cy="613317"/>
          </a:xfrm>
        </p:grpSpPr>
        <p:sp>
          <p:nvSpPr>
            <p:cNvPr id="35" name="Flowchart: Process 34"/>
            <p:cNvSpPr/>
            <p:nvPr/>
          </p:nvSpPr>
          <p:spPr bwMode="auto">
            <a:xfrm>
              <a:off x="6611234" y="3276600"/>
              <a:ext cx="322702" cy="609600"/>
            </a:xfrm>
            <a:prstGeom prst="flowChartProcess">
              <a:avLst/>
            </a:prstGeom>
            <a:pattFill prst="narHorz">
              <a:fgClr>
                <a:srgbClr val="F7615A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35">
                <a:latin typeface="Arial" panose="020B0604020202020204" pitchFamily="34" charset="0"/>
                <a:ea typeface="ヒラギノ角ゴ Pro W3" pitchFamily="86" charset="-128"/>
              </a:endParaRPr>
            </a:p>
          </p:txBody>
        </p:sp>
        <p:sp>
          <p:nvSpPr>
            <p:cNvPr id="36" name="Flowchart: Process 35"/>
            <p:cNvSpPr/>
            <p:nvPr/>
          </p:nvSpPr>
          <p:spPr bwMode="auto">
            <a:xfrm>
              <a:off x="7002273" y="3276600"/>
              <a:ext cx="322702" cy="609600"/>
            </a:xfrm>
            <a:prstGeom prst="flowChartProcess">
              <a:avLst/>
            </a:prstGeom>
            <a:pattFill prst="narHorz">
              <a:fgClr>
                <a:srgbClr val="F7615A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35">
                <a:latin typeface="Arial" panose="020B0604020202020204" pitchFamily="34" charset="0"/>
                <a:ea typeface="ヒラギノ角ゴ Pro W3" pitchFamily="86" charset="-128"/>
              </a:endParaRPr>
            </a:p>
          </p:txBody>
        </p:sp>
        <p:sp>
          <p:nvSpPr>
            <p:cNvPr id="37" name="Flowchart: Process 36"/>
            <p:cNvSpPr/>
            <p:nvPr/>
          </p:nvSpPr>
          <p:spPr bwMode="auto">
            <a:xfrm>
              <a:off x="7400906" y="3280317"/>
              <a:ext cx="322702" cy="609600"/>
            </a:xfrm>
            <a:prstGeom prst="flowChartProcess">
              <a:avLst/>
            </a:prstGeom>
            <a:pattFill prst="narHorz">
              <a:fgClr>
                <a:srgbClr val="F7615A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35">
                <a:latin typeface="Arial" panose="020B0604020202020204" pitchFamily="34" charset="0"/>
                <a:ea typeface="ヒラギノ角ゴ Pro W3" pitchFamily="86" charset="-128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6200000">
              <a:off x="6521990" y="3363988"/>
              <a:ext cx="533405" cy="444114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512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200000">
              <a:off x="6912312" y="3370952"/>
              <a:ext cx="533405" cy="444114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512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6200000">
              <a:off x="7316032" y="3359341"/>
              <a:ext cx="533405" cy="444114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512</a:t>
              </a:r>
            </a:p>
          </p:txBody>
        </p:sp>
      </p:grpSp>
      <p:pic>
        <p:nvPicPr>
          <p:cNvPr id="41" name="Picture 4" descr="Image result for airbnb photo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035903" y="3790698"/>
            <a:ext cx="2280831" cy="12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6403763" y="5410614"/>
            <a:ext cx="401970" cy="911614"/>
          </a:xfrm>
          <a:prstGeom prst="rect">
            <a:avLst/>
          </a:prstGeom>
          <a:pattFill prst="narHorz">
            <a:fgClr>
              <a:srgbClr val="F7615A"/>
            </a:fgClr>
            <a:bgClr>
              <a:schemeClr val="bg1"/>
            </a:bgClr>
          </a:patt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1412" dirty="0" err="1">
                <a:latin typeface="Garamond" panose="02020404030301010803" pitchFamily="18" charset="0"/>
              </a:rPr>
              <a:t>Conv</a:t>
            </a:r>
            <a:r>
              <a:rPr lang="en-US" sz="1412" dirty="0">
                <a:latin typeface="Garamond" panose="02020404030301010803" pitchFamily="18" charset="0"/>
              </a:rPr>
              <a:t> layer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922999" y="5398631"/>
            <a:ext cx="401970" cy="911614"/>
          </a:xfrm>
          <a:prstGeom prst="rect">
            <a:avLst/>
          </a:prstGeom>
          <a:solidFill>
            <a:srgbClr val="F7615A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1412" dirty="0">
                <a:solidFill>
                  <a:schemeClr val="bg1"/>
                </a:solidFill>
                <a:latin typeface="Garamond" panose="02020404030301010803" pitchFamily="18" charset="0"/>
              </a:rPr>
              <a:t>Max Pool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395592" y="5747985"/>
            <a:ext cx="1815942" cy="30963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en-US" sz="1412" dirty="0">
                <a:solidFill>
                  <a:schemeClr val="bg1"/>
                </a:solidFill>
                <a:latin typeface="Garamond" panose="02020404030301010803" pitchFamily="18" charset="0"/>
              </a:rPr>
              <a:t>Fully Connected Layer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410612" y="4404513"/>
            <a:ext cx="360272" cy="36394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endParaRPr lang="en-US" sz="1765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125949" y="3238391"/>
            <a:ext cx="1003886" cy="2823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35" dirty="0">
                <a:latin typeface="Garamond" panose="02020404030301010803" pitchFamily="18" charset="0"/>
              </a:rPr>
              <a:t>Living Room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125949" y="3778608"/>
            <a:ext cx="1003886" cy="2823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35" dirty="0">
                <a:latin typeface="Garamond" panose="02020404030301010803" pitchFamily="18" charset="0"/>
              </a:rPr>
              <a:t>Bedroom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9125949" y="4348516"/>
            <a:ext cx="1003886" cy="2823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35" dirty="0">
                <a:latin typeface="Garamond" panose="02020404030301010803" pitchFamily="18" charset="0"/>
              </a:rPr>
              <a:t>Kitchen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145854" y="4853407"/>
            <a:ext cx="1003886" cy="2823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35" dirty="0">
                <a:latin typeface="Garamond" panose="02020404030301010803" pitchFamily="18" charset="0"/>
              </a:rPr>
              <a:t>Bathroom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158448" y="5384345"/>
            <a:ext cx="1003886" cy="2823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35" dirty="0">
                <a:latin typeface="Garamond" panose="02020404030301010803" pitchFamily="18" charset="0"/>
              </a:rPr>
              <a:t>Outdoor</a:t>
            </a:r>
          </a:p>
        </p:txBody>
      </p:sp>
      <p:cxnSp>
        <p:nvCxnSpPr>
          <p:cNvPr id="66" name="Straight Arrow Connector 65"/>
          <p:cNvCxnSpPr>
            <a:endCxn id="61" idx="1"/>
          </p:cNvCxnSpPr>
          <p:nvPr/>
        </p:nvCxnSpPr>
        <p:spPr bwMode="auto">
          <a:xfrm flipV="1">
            <a:off x="8817096" y="3379584"/>
            <a:ext cx="308853" cy="11301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Straight Arrow Connector 66"/>
          <p:cNvCxnSpPr>
            <a:endCxn id="62" idx="1"/>
          </p:cNvCxnSpPr>
          <p:nvPr/>
        </p:nvCxnSpPr>
        <p:spPr bwMode="auto">
          <a:xfrm flipV="1">
            <a:off x="8817096" y="3919801"/>
            <a:ext cx="308853" cy="5899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Straight Arrow Connector 67"/>
          <p:cNvCxnSpPr>
            <a:endCxn id="63" idx="1"/>
          </p:cNvCxnSpPr>
          <p:nvPr/>
        </p:nvCxnSpPr>
        <p:spPr bwMode="auto">
          <a:xfrm flipV="1">
            <a:off x="8817096" y="4489709"/>
            <a:ext cx="308853" cy="200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Straight Arrow Connector 68"/>
          <p:cNvCxnSpPr>
            <a:endCxn id="64" idx="1"/>
          </p:cNvCxnSpPr>
          <p:nvPr/>
        </p:nvCxnSpPr>
        <p:spPr bwMode="auto">
          <a:xfrm>
            <a:off x="8817096" y="4509723"/>
            <a:ext cx="328758" cy="4848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Straight Arrow Connector 69"/>
          <p:cNvCxnSpPr>
            <a:endCxn id="65" idx="1"/>
          </p:cNvCxnSpPr>
          <p:nvPr/>
        </p:nvCxnSpPr>
        <p:spPr bwMode="auto">
          <a:xfrm>
            <a:off x="8817097" y="4509724"/>
            <a:ext cx="341351" cy="10158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EAD48975-CFA7-4C85-8667-EF1B28E5E6E8}"/>
              </a:ext>
            </a:extLst>
          </p:cNvPr>
          <p:cNvSpPr txBox="1"/>
          <p:nvPr/>
        </p:nvSpPr>
        <p:spPr>
          <a:xfrm>
            <a:off x="2982713" y="664074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Param </a:t>
            </a:r>
            <a:r>
              <a:rPr lang="en-US" sz="882" dirty="0" err="1"/>
              <a:t>Vir</a:t>
            </a:r>
            <a:r>
              <a:rPr lang="en-US" sz="882" dirty="0"/>
              <a:t> Singh – Deep Learning</a:t>
            </a:r>
          </a:p>
        </p:txBody>
      </p:sp>
    </p:spTree>
    <p:extLst>
      <p:ext uri="{BB962C8B-B14F-4D97-AF65-F5344CB8AC3E}">
        <p14:creationId xmlns:p14="http://schemas.microsoft.com/office/powerpoint/2010/main" val="156783356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FDD5D-89F9-4B3E-ADBB-F9E5FFB11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Residual CNNs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8748B-D995-46CB-AF96-955BC2BC4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2594" y="1844827"/>
            <a:ext cx="6480719" cy="4736177"/>
          </a:xfrm>
        </p:spPr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Residual networks</a:t>
            </a:r>
            <a:r>
              <a:rPr lang="en-US" dirty="0"/>
              <a:t> (</a:t>
            </a:r>
            <a:r>
              <a:rPr lang="en-US" dirty="0" err="1"/>
              <a:t>ResNets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Introduce “identity” </a:t>
            </a:r>
            <a:r>
              <a:rPr lang="en-US" dirty="0">
                <a:solidFill>
                  <a:srgbClr val="FF0000"/>
                </a:solidFill>
              </a:rPr>
              <a:t>skip connections</a:t>
            </a:r>
          </a:p>
          <a:p>
            <a:pPr lvl="2"/>
            <a:r>
              <a:rPr lang="en-US" dirty="0"/>
              <a:t>Layer inputs are propagated and added to the layer output</a:t>
            </a:r>
          </a:p>
          <a:p>
            <a:pPr lvl="2"/>
            <a:r>
              <a:rPr lang="en-US" dirty="0"/>
              <a:t>Mitigate the problem of vanishing gradients during training</a:t>
            </a:r>
          </a:p>
          <a:p>
            <a:pPr lvl="2"/>
            <a:r>
              <a:rPr lang="en-US" dirty="0"/>
              <a:t>Allow training very deep NN (with over 1,000 layers)</a:t>
            </a:r>
          </a:p>
          <a:p>
            <a:pPr lvl="1"/>
            <a:r>
              <a:rPr lang="en-US" dirty="0"/>
              <a:t>Several </a:t>
            </a:r>
            <a:r>
              <a:rPr lang="en-US" dirty="0" err="1"/>
              <a:t>ResNet</a:t>
            </a:r>
            <a:r>
              <a:rPr lang="en-US" dirty="0"/>
              <a:t> variants exist: 18, 34, 50, 101, 152, and 200 layers</a:t>
            </a:r>
          </a:p>
          <a:p>
            <a:pPr lvl="1"/>
            <a:r>
              <a:rPr lang="en-US" dirty="0"/>
              <a:t>Are used as base models of other state-of-the-art NNs </a:t>
            </a:r>
          </a:p>
          <a:p>
            <a:pPr lvl="2"/>
            <a:r>
              <a:rPr lang="en-US" dirty="0"/>
              <a:t>Other similar models: </a:t>
            </a:r>
            <a:r>
              <a:rPr lang="en-US" dirty="0" err="1"/>
              <a:t>ResNeXT</a:t>
            </a:r>
            <a:r>
              <a:rPr lang="en-US" dirty="0"/>
              <a:t>, </a:t>
            </a:r>
            <a:r>
              <a:rPr lang="en-US" dirty="0" err="1"/>
              <a:t>DenseNet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52A4E8-3022-4FBD-AA5E-8AC466FED28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  <a:p>
            <a:endParaRPr lang="en-US" dirty="0"/>
          </a:p>
        </p:txBody>
      </p:sp>
      <p:pic>
        <p:nvPicPr>
          <p:cNvPr id="46082" name="Picture 2" descr="ResNet (34, 50, 101): Residual CNNs for Image Classification Tasks">
            <a:extLst>
              <a:ext uri="{FF2B5EF4-FFF2-40B4-BE49-F238E27FC236}">
                <a16:creationId xmlns:a16="http://schemas.microsoft.com/office/drawing/2014/main" id="{F0677D04-6335-4D25-8AF0-E947D7F11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370" y="4382047"/>
            <a:ext cx="3184851" cy="178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180" y="1459369"/>
            <a:ext cx="1523618" cy="527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5894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Neural Networks (RNNs)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Recurrent NNs </a:t>
            </a:r>
            <a:r>
              <a:rPr lang="en-US" dirty="0"/>
              <a:t>are used for modeling </a:t>
            </a:r>
            <a:r>
              <a:rPr lang="en-US" dirty="0">
                <a:solidFill>
                  <a:srgbClr val="FF0000"/>
                </a:solidFill>
              </a:rPr>
              <a:t>sequential data </a:t>
            </a:r>
            <a:r>
              <a:rPr lang="en-US" dirty="0"/>
              <a:t>and data with varying length of inputs and outputs</a:t>
            </a:r>
          </a:p>
          <a:p>
            <a:pPr lvl="1"/>
            <a:r>
              <a:rPr lang="en-US" dirty="0"/>
              <a:t>Videos, text, speech, DNA sequences, human skeletal data</a:t>
            </a:r>
          </a:p>
          <a:p>
            <a:r>
              <a:rPr lang="en-US" dirty="0"/>
              <a:t>RNNs introduce recurrent connections between the neurons</a:t>
            </a:r>
          </a:p>
          <a:p>
            <a:pPr lvl="1"/>
            <a:r>
              <a:rPr lang="en-US" dirty="0"/>
              <a:t>This allows processing sequential data one element at a time by selectively passing information across a sequence</a:t>
            </a:r>
          </a:p>
          <a:p>
            <a:pPr lvl="1"/>
            <a:r>
              <a:rPr lang="en-US" dirty="0"/>
              <a:t>Memory of the previous inputs is stored in the model’s internal state and affect the model predictions</a:t>
            </a:r>
          </a:p>
          <a:p>
            <a:pPr lvl="1"/>
            <a:r>
              <a:rPr lang="en-US" dirty="0"/>
              <a:t>Can capture correlations in sequential data</a:t>
            </a:r>
          </a:p>
          <a:p>
            <a:r>
              <a:rPr lang="en-US" dirty="0"/>
              <a:t>RNNs use </a:t>
            </a:r>
            <a:r>
              <a:rPr lang="en-US" dirty="0">
                <a:solidFill>
                  <a:srgbClr val="FF0000"/>
                </a:solidFill>
              </a:rPr>
              <a:t>backpropagation-through-time</a:t>
            </a:r>
            <a:r>
              <a:rPr lang="en-US" dirty="0"/>
              <a:t> for training</a:t>
            </a:r>
          </a:p>
          <a:p>
            <a:r>
              <a:rPr lang="en-US" dirty="0"/>
              <a:t>RNNs are more sensitive to the vanishing gradient problem than CNNs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49AF0-68C1-4CF4-A9BB-0D5B58D0414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Recurrent Neural Networks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0636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Recurrent Neural Networks (RNNs)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RNN use same set of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across all time steps</a:t>
                </a:r>
              </a:p>
              <a:p>
                <a:pPr lvl="1"/>
                <a:r>
                  <a:rPr lang="en-US" dirty="0"/>
                  <a:t>A sequence of </a:t>
                </a:r>
                <a:r>
                  <a:rPr lang="en-US" dirty="0">
                    <a:solidFill>
                      <a:srgbClr val="FF0000"/>
                    </a:solidFill>
                  </a:rPr>
                  <a:t>hidden states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 …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learned, which represents the memory of the network</a:t>
                </a:r>
              </a:p>
              <a:p>
                <a:pPr lvl="1"/>
                <a:r>
                  <a:rPr lang="en-US" dirty="0"/>
                  <a:t>The hidden state at step </a:t>
                </a:r>
                <a:r>
                  <a:rPr lang="en-US" i="1" dirty="0"/>
                  <a:t>t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, is calculated based on the previous hidden state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dirty="0"/>
                  <a:t> and the input at the current step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, i.e.,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dirty="0"/>
                  <a:t> is a nonlinear activation function, e.g., </a:t>
                </a:r>
                <a:r>
                  <a:rPr lang="en-US" dirty="0" err="1"/>
                  <a:t>ReLU</a:t>
                </a:r>
                <a:r>
                  <a:rPr lang="en-US" dirty="0"/>
                  <a:t> or </a:t>
                </a:r>
                <a:r>
                  <a:rPr lang="en-US" dirty="0" err="1"/>
                  <a:t>tanh</a:t>
                </a:r>
                <a:endParaRPr lang="en-US" dirty="0"/>
              </a:p>
              <a:p>
                <a:r>
                  <a:rPr lang="en-US" dirty="0"/>
                  <a:t>RNN shown rolled over time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AD0FB9-9872-4995-8E78-A408A50A143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Recurrent Neural Networks</a:t>
            </a:r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409151" y="4474750"/>
            <a:ext cx="2389208" cy="1593188"/>
            <a:chOff x="734104" y="4062374"/>
            <a:chExt cx="2707769" cy="1805614"/>
          </a:xfrm>
        </p:grpSpPr>
        <p:sp>
          <p:nvSpPr>
            <p:cNvPr id="10" name="TextBox 9"/>
            <p:cNvSpPr txBox="1"/>
            <p:nvPr/>
          </p:nvSpPr>
          <p:spPr>
            <a:xfrm>
              <a:off x="1956566" y="5486400"/>
              <a:ext cx="528701" cy="3815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8" dirty="0"/>
                <a:t>x1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4104" y="4337827"/>
              <a:ext cx="529312" cy="3815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8" dirty="0"/>
                <a:t>h0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905000" y="4247040"/>
              <a:ext cx="637445" cy="562051"/>
              <a:chOff x="3858302" y="3151589"/>
              <a:chExt cx="637445" cy="562051"/>
            </a:xfrm>
          </p:grpSpPr>
          <p:sp>
            <p:nvSpPr>
              <p:cNvPr id="19" name="Oval 18"/>
              <p:cNvSpPr/>
              <p:nvPr/>
            </p:nvSpPr>
            <p:spPr bwMode="auto">
              <a:xfrm>
                <a:off x="3858302" y="3151589"/>
                <a:ext cx="637445" cy="56205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80682" tIns="40341" rIns="80682" bIns="40341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0686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118">
                  <a:latin typeface="Arial" panose="020B0604020202020204" pitchFamily="34" charset="0"/>
                  <a:ea typeface="ヒラギノ角ゴ Pro W3" pitchFamily="86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3934555" y="3247948"/>
                    <a:ext cx="410147" cy="276944"/>
                  </a:xfrm>
                  <a:prstGeom prst="rect">
                    <a:avLst/>
                  </a:prstGeom>
                  <a:solidFill>
                    <a:srgbClr val="C00000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5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5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a14:m>
                    <a:r>
                      <a:rPr lang="en-US" sz="1588" dirty="0">
                        <a:solidFill>
                          <a:schemeClr val="bg1"/>
                        </a:solidFill>
                      </a:rPr>
                      <a:t>(</a:t>
                    </a:r>
                    <a:r>
                      <a:rPr lang="en-US" sz="1588" dirty="0">
                        <a:solidFill>
                          <a:schemeClr val="bg1"/>
                        </a:solidFill>
                        <a:latin typeface="Palatino Linotype" panose="02040502050505030304" pitchFamily="18" charset="0"/>
                      </a:rPr>
                      <a:t>·</a:t>
                    </a:r>
                    <a:r>
                      <a:rPr lang="en-US" sz="1588" dirty="0">
                        <a:solidFill>
                          <a:schemeClr val="bg1"/>
                        </a:solidFill>
                      </a:rPr>
                      <a:t>)</a:t>
                    </a:r>
                  </a:p>
                </p:txBody>
              </p:sp>
            </mc:Choice>
            <mc:Fallback xmlns="">
              <p:sp>
                <p:nvSpPr>
                  <p:cNvPr id="20" name="TextBox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34555" y="3247948"/>
                    <a:ext cx="410147" cy="27694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7119" t="-27500" r="-32203" b="-5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3" name="Straight Arrow Connector 12"/>
            <p:cNvCxnSpPr>
              <a:stCxn id="11" idx="3"/>
              <a:endCxn id="19" idx="2"/>
            </p:cNvCxnSpPr>
            <p:nvPr/>
          </p:nvCxnSpPr>
          <p:spPr bwMode="auto">
            <a:xfrm flipV="1">
              <a:off x="1263416" y="4528067"/>
              <a:ext cx="641585" cy="55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>
              <a:stCxn id="10" idx="0"/>
              <a:endCxn id="19" idx="4"/>
            </p:cNvCxnSpPr>
            <p:nvPr/>
          </p:nvCxnSpPr>
          <p:spPr bwMode="auto">
            <a:xfrm flipV="1">
              <a:off x="2220917" y="4809091"/>
              <a:ext cx="2806" cy="67730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339667" y="4062374"/>
                  <a:ext cx="335007" cy="2769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8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88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588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m:oMathPara>
                  </a14:m>
                  <a:endParaRPr lang="en-US" sz="1588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9667" y="4062374"/>
                  <a:ext cx="335007" cy="276944"/>
                </a:xfrm>
                <a:prstGeom prst="rect">
                  <a:avLst/>
                </a:prstGeom>
                <a:blipFill>
                  <a:blip r:embed="rId5"/>
                  <a:stretch>
                    <a:fillRect l="-10417" r="-4167" b="-1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1776051" y="4897399"/>
                  <a:ext cx="322798" cy="2769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8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88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58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1588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6051" y="4897399"/>
                  <a:ext cx="322798" cy="276944"/>
                </a:xfrm>
                <a:prstGeom prst="rect">
                  <a:avLst/>
                </a:prstGeom>
                <a:blipFill>
                  <a:blip r:embed="rId6"/>
                  <a:stretch>
                    <a:fillRect l="-8511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/>
            <p:cNvSpPr txBox="1"/>
            <p:nvPr/>
          </p:nvSpPr>
          <p:spPr>
            <a:xfrm>
              <a:off x="2895600" y="4337827"/>
              <a:ext cx="546273" cy="3815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8" dirty="0"/>
                <a:t>h1</a:t>
              </a:r>
            </a:p>
          </p:txBody>
        </p:sp>
        <p:cxnSp>
          <p:nvCxnSpPr>
            <p:cNvPr id="18" name="Straight Arrow Connector 17"/>
            <p:cNvCxnSpPr>
              <a:stCxn id="19" idx="6"/>
              <a:endCxn id="17" idx="1"/>
            </p:cNvCxnSpPr>
            <p:nvPr/>
          </p:nvCxnSpPr>
          <p:spPr bwMode="auto">
            <a:xfrm>
              <a:off x="2542445" y="4528067"/>
              <a:ext cx="353155" cy="55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23"/>
          <p:cNvGrpSpPr/>
          <p:nvPr/>
        </p:nvGrpSpPr>
        <p:grpSpPr>
          <a:xfrm>
            <a:off x="4818018" y="4474750"/>
            <a:ext cx="1922168" cy="1593188"/>
            <a:chOff x="1263416" y="4062374"/>
            <a:chExt cx="2178457" cy="1805614"/>
          </a:xfrm>
        </p:grpSpPr>
        <p:sp>
          <p:nvSpPr>
            <p:cNvPr id="25" name="TextBox 24"/>
            <p:cNvSpPr txBox="1"/>
            <p:nvPr/>
          </p:nvSpPr>
          <p:spPr>
            <a:xfrm>
              <a:off x="1956566" y="5486400"/>
              <a:ext cx="528701" cy="3815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8" dirty="0"/>
                <a:t>x2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905000" y="4247040"/>
              <a:ext cx="637445" cy="562051"/>
              <a:chOff x="3858302" y="3151589"/>
              <a:chExt cx="637445" cy="562051"/>
            </a:xfrm>
          </p:grpSpPr>
          <p:sp>
            <p:nvSpPr>
              <p:cNvPr id="33" name="Oval 32"/>
              <p:cNvSpPr/>
              <p:nvPr/>
            </p:nvSpPr>
            <p:spPr bwMode="auto">
              <a:xfrm>
                <a:off x="3858302" y="3151589"/>
                <a:ext cx="637445" cy="56205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80682" tIns="40341" rIns="80682" bIns="40341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0686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118">
                  <a:latin typeface="Arial" panose="020B0604020202020204" pitchFamily="34" charset="0"/>
                  <a:ea typeface="ヒラギノ角ゴ Pro W3" pitchFamily="86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3934555" y="3247948"/>
                    <a:ext cx="410147" cy="276944"/>
                  </a:xfrm>
                  <a:prstGeom prst="rect">
                    <a:avLst/>
                  </a:prstGeom>
                  <a:solidFill>
                    <a:srgbClr val="C00000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5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5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a14:m>
                    <a:r>
                      <a:rPr lang="en-US" sz="1588" dirty="0">
                        <a:solidFill>
                          <a:schemeClr val="bg1"/>
                        </a:solidFill>
                      </a:rPr>
                      <a:t>(</a:t>
                    </a:r>
                    <a:r>
                      <a:rPr lang="en-US" sz="1588" dirty="0">
                        <a:solidFill>
                          <a:schemeClr val="bg1"/>
                        </a:solidFill>
                        <a:latin typeface="Palatino Linotype" panose="02040502050505030304" pitchFamily="18" charset="0"/>
                      </a:rPr>
                      <a:t>·</a:t>
                    </a:r>
                    <a:r>
                      <a:rPr lang="en-US" sz="1588" dirty="0">
                        <a:solidFill>
                          <a:schemeClr val="bg1"/>
                        </a:solidFill>
                      </a:rPr>
                      <a:t>)</a:t>
                    </a:r>
                  </a:p>
                </p:txBody>
              </p:sp>
            </mc:Choice>
            <mc:Fallback xmlns="">
              <p:sp>
                <p:nvSpPr>
                  <p:cNvPr id="34" name="TextBox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34555" y="3247948"/>
                    <a:ext cx="410147" cy="27694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5000" t="-27500" r="-31667" b="-5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7" name="Straight Arrow Connector 26"/>
            <p:cNvCxnSpPr>
              <a:endCxn id="33" idx="2"/>
            </p:cNvCxnSpPr>
            <p:nvPr/>
          </p:nvCxnSpPr>
          <p:spPr bwMode="auto">
            <a:xfrm>
              <a:off x="1263416" y="4522493"/>
              <a:ext cx="641584" cy="557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Arrow Connector 27"/>
            <p:cNvCxnSpPr>
              <a:stCxn id="25" idx="0"/>
              <a:endCxn id="33" idx="4"/>
            </p:cNvCxnSpPr>
            <p:nvPr/>
          </p:nvCxnSpPr>
          <p:spPr bwMode="auto">
            <a:xfrm flipV="1">
              <a:off x="2220917" y="4809091"/>
              <a:ext cx="2806" cy="67730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339667" y="4062374"/>
                  <a:ext cx="335007" cy="2769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8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88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588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m:oMathPara>
                  </a14:m>
                  <a:endParaRPr lang="en-US" sz="1588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9667" y="4062374"/>
                  <a:ext cx="335007" cy="276944"/>
                </a:xfrm>
                <a:prstGeom prst="rect">
                  <a:avLst/>
                </a:prstGeom>
                <a:blipFill>
                  <a:blip r:embed="rId8"/>
                  <a:stretch>
                    <a:fillRect l="-8163" r="-4082" b="-1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1776051" y="4897399"/>
                  <a:ext cx="322798" cy="2769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8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88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58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1588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6051" y="4897399"/>
                  <a:ext cx="322798" cy="276944"/>
                </a:xfrm>
                <a:prstGeom prst="rect">
                  <a:avLst/>
                </a:prstGeom>
                <a:blipFill>
                  <a:blip r:embed="rId9"/>
                  <a:stretch>
                    <a:fillRect l="-10870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Box 30"/>
            <p:cNvSpPr txBox="1"/>
            <p:nvPr/>
          </p:nvSpPr>
          <p:spPr>
            <a:xfrm>
              <a:off x="2895600" y="4337827"/>
              <a:ext cx="546273" cy="3815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8" dirty="0"/>
                <a:t>h2</a:t>
              </a:r>
            </a:p>
          </p:txBody>
        </p:sp>
        <p:cxnSp>
          <p:nvCxnSpPr>
            <p:cNvPr id="32" name="Straight Arrow Connector 31"/>
            <p:cNvCxnSpPr>
              <a:stCxn id="33" idx="6"/>
              <a:endCxn id="31" idx="1"/>
            </p:cNvCxnSpPr>
            <p:nvPr/>
          </p:nvCxnSpPr>
          <p:spPr bwMode="auto">
            <a:xfrm>
              <a:off x="2542445" y="4528067"/>
              <a:ext cx="353155" cy="55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5" name="Group 34"/>
          <p:cNvGrpSpPr/>
          <p:nvPr/>
        </p:nvGrpSpPr>
        <p:grpSpPr>
          <a:xfrm>
            <a:off x="6746386" y="4474750"/>
            <a:ext cx="1922168" cy="1593188"/>
            <a:chOff x="1263416" y="4062374"/>
            <a:chExt cx="2178457" cy="1805614"/>
          </a:xfrm>
        </p:grpSpPr>
        <p:sp>
          <p:nvSpPr>
            <p:cNvPr id="36" name="TextBox 35"/>
            <p:cNvSpPr txBox="1"/>
            <p:nvPr/>
          </p:nvSpPr>
          <p:spPr>
            <a:xfrm>
              <a:off x="1956566" y="5486400"/>
              <a:ext cx="528701" cy="3815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8" dirty="0"/>
                <a:t>x3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905000" y="4247040"/>
              <a:ext cx="637445" cy="562051"/>
              <a:chOff x="3858302" y="3151589"/>
              <a:chExt cx="637445" cy="562051"/>
            </a:xfrm>
          </p:grpSpPr>
          <p:sp>
            <p:nvSpPr>
              <p:cNvPr id="44" name="Oval 43"/>
              <p:cNvSpPr/>
              <p:nvPr/>
            </p:nvSpPr>
            <p:spPr bwMode="auto">
              <a:xfrm>
                <a:off x="3858302" y="3151589"/>
                <a:ext cx="637445" cy="56205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80682" tIns="40341" rIns="80682" bIns="40341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0686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118">
                  <a:latin typeface="Arial" panose="020B0604020202020204" pitchFamily="34" charset="0"/>
                  <a:ea typeface="ヒラギノ角ゴ Pro W3" pitchFamily="86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3934555" y="3247948"/>
                    <a:ext cx="410147" cy="276944"/>
                  </a:xfrm>
                  <a:prstGeom prst="rect">
                    <a:avLst/>
                  </a:prstGeom>
                  <a:solidFill>
                    <a:srgbClr val="C00000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5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5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a14:m>
                    <a:r>
                      <a:rPr lang="en-US" sz="1588" dirty="0">
                        <a:solidFill>
                          <a:schemeClr val="bg1"/>
                        </a:solidFill>
                      </a:rPr>
                      <a:t>(</a:t>
                    </a:r>
                    <a:r>
                      <a:rPr lang="en-US" sz="1588" dirty="0">
                        <a:solidFill>
                          <a:schemeClr val="bg1"/>
                        </a:solidFill>
                        <a:latin typeface="Palatino Linotype" panose="02040502050505030304" pitchFamily="18" charset="0"/>
                      </a:rPr>
                      <a:t>·</a:t>
                    </a:r>
                    <a:r>
                      <a:rPr lang="en-US" sz="1588" dirty="0">
                        <a:solidFill>
                          <a:schemeClr val="bg1"/>
                        </a:solidFill>
                      </a:rPr>
                      <a:t>)</a:t>
                    </a:r>
                  </a:p>
                </p:txBody>
              </p:sp>
            </mc:Choice>
            <mc:Fallback xmlns="">
              <p:sp>
                <p:nvSpPr>
                  <p:cNvPr id="45" name="TextBox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34555" y="3247948"/>
                    <a:ext cx="410147" cy="27694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7119" t="-27500" r="-32203" b="-5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8" name="Straight Arrow Connector 37"/>
            <p:cNvCxnSpPr>
              <a:endCxn id="44" idx="2"/>
            </p:cNvCxnSpPr>
            <p:nvPr/>
          </p:nvCxnSpPr>
          <p:spPr bwMode="auto">
            <a:xfrm>
              <a:off x="1263416" y="4522493"/>
              <a:ext cx="641584" cy="557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Arrow Connector 38"/>
            <p:cNvCxnSpPr>
              <a:stCxn id="36" idx="0"/>
              <a:endCxn id="44" idx="4"/>
            </p:cNvCxnSpPr>
            <p:nvPr/>
          </p:nvCxnSpPr>
          <p:spPr bwMode="auto">
            <a:xfrm flipV="1">
              <a:off x="2220917" y="4809091"/>
              <a:ext cx="2806" cy="67730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1339667" y="4062374"/>
                  <a:ext cx="335007" cy="2769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8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88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588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m:oMathPara>
                  </a14:m>
                  <a:endParaRPr lang="en-US" sz="1588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9667" y="4062374"/>
                  <a:ext cx="335007" cy="276944"/>
                </a:xfrm>
                <a:prstGeom prst="rect">
                  <a:avLst/>
                </a:prstGeom>
                <a:blipFill>
                  <a:blip r:embed="rId11"/>
                  <a:stretch>
                    <a:fillRect l="-10417" r="-4167" b="-1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1776051" y="4897399"/>
                  <a:ext cx="322798" cy="2769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8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88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58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1588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6051" y="4897399"/>
                  <a:ext cx="322798" cy="276944"/>
                </a:xfrm>
                <a:prstGeom prst="rect">
                  <a:avLst/>
                </a:prstGeom>
                <a:blipFill>
                  <a:blip r:embed="rId12"/>
                  <a:stretch>
                    <a:fillRect l="-10638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/>
            <p:cNvSpPr txBox="1"/>
            <p:nvPr/>
          </p:nvSpPr>
          <p:spPr>
            <a:xfrm>
              <a:off x="2895600" y="4337827"/>
              <a:ext cx="546273" cy="3815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8" dirty="0"/>
                <a:t>h3</a:t>
              </a:r>
            </a:p>
          </p:txBody>
        </p:sp>
        <p:cxnSp>
          <p:nvCxnSpPr>
            <p:cNvPr id="43" name="Straight Arrow Connector 42"/>
            <p:cNvCxnSpPr>
              <a:stCxn id="44" idx="6"/>
              <a:endCxn id="42" idx="1"/>
            </p:cNvCxnSpPr>
            <p:nvPr/>
          </p:nvCxnSpPr>
          <p:spPr bwMode="auto">
            <a:xfrm>
              <a:off x="2542445" y="4528067"/>
              <a:ext cx="353155" cy="55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6" name="Oval 45"/>
          <p:cNvSpPr/>
          <p:nvPr/>
        </p:nvSpPr>
        <p:spPr bwMode="auto">
          <a:xfrm>
            <a:off x="9072363" y="4614140"/>
            <a:ext cx="613741" cy="495927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682" tIns="40341" rIns="80682" bIns="40341" numCol="1" rtlCol="0" anchor="t" anchorCtr="0" compatLnSpc="1">
            <a:prstTxWarp prst="textNoShape">
              <a:avLst/>
            </a:prstTxWarp>
          </a:bodyPr>
          <a:lstStyle/>
          <a:p>
            <a:pPr defTabSz="80686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18">
              <a:latin typeface="Arial" panose="020B0604020202020204" pitchFamily="34" charset="0"/>
              <a:ea typeface="ヒラギノ角ゴ Pro W3" pitchFamily="86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9150133" y="4694245"/>
                <a:ext cx="458203" cy="263983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588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88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588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1588" dirty="0">
                    <a:solidFill>
                      <a:schemeClr val="bg1"/>
                    </a:solidFill>
                  </a:rPr>
                  <a:t>(</a:t>
                </a:r>
                <a:r>
                  <a:rPr lang="en-US" sz="1588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·</a:t>
                </a:r>
                <a:r>
                  <a:rPr lang="en-US" sz="1588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0133" y="4694245"/>
                <a:ext cx="458203" cy="263983"/>
              </a:xfrm>
              <a:prstGeom prst="rect">
                <a:avLst/>
              </a:prstGeom>
              <a:blipFill>
                <a:blip r:embed="rId13"/>
                <a:stretch>
                  <a:fillRect l="-20000" t="-23256" r="-4000" b="-41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/>
          <p:cNvCxnSpPr>
            <a:stCxn id="42" idx="3"/>
          </p:cNvCxnSpPr>
          <p:nvPr/>
        </p:nvCxnSpPr>
        <p:spPr bwMode="auto">
          <a:xfrm flipV="1">
            <a:off x="8668554" y="4880186"/>
            <a:ext cx="438274" cy="59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Arrow Connector 48"/>
          <p:cNvCxnSpPr>
            <a:endCxn id="51" idx="2"/>
          </p:cNvCxnSpPr>
          <p:nvPr/>
        </p:nvCxnSpPr>
        <p:spPr bwMode="auto">
          <a:xfrm flipV="1">
            <a:off x="9379233" y="4392861"/>
            <a:ext cx="0" cy="2212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8672517" y="4475045"/>
                <a:ext cx="290913" cy="2639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2517" y="4475045"/>
                <a:ext cx="290913" cy="263983"/>
              </a:xfrm>
              <a:prstGeom prst="rect">
                <a:avLst/>
              </a:prstGeom>
              <a:blipFill>
                <a:blip r:embed="rId14"/>
                <a:stretch>
                  <a:fillRect l="-10638" r="-6383" b="-20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>
            <a:off x="8786741" y="4056166"/>
            <a:ext cx="1184984" cy="3366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88" dirty="0"/>
              <a:t>OUTPUT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F606FA-44B1-46D7-B26B-DA5AC11495A4}"/>
              </a:ext>
            </a:extLst>
          </p:cNvPr>
          <p:cNvSpPr txBox="1"/>
          <p:nvPr/>
        </p:nvSpPr>
        <p:spPr>
          <a:xfrm>
            <a:off x="2982713" y="664074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Param </a:t>
            </a:r>
            <a:r>
              <a:rPr lang="en-US" sz="882" dirty="0" err="1"/>
              <a:t>Vir</a:t>
            </a:r>
            <a:r>
              <a:rPr lang="en-US" sz="882" dirty="0"/>
              <a:t> Singh – Deep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3954295" y="6161069"/>
                <a:ext cx="3272089" cy="33669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88" dirty="0"/>
                  <a:t>INPUT SEQUENCE: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88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588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588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588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588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588" i="1" dirty="0">
                        <a:latin typeface="Cambria Math" panose="02040503050406030204" pitchFamily="18" charset="0"/>
                      </a:rPr>
                      <m:t>, ….</m:t>
                    </m:r>
                  </m:oMath>
                </a14:m>
                <a:endParaRPr lang="en-US" sz="1588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4295" y="6161069"/>
                <a:ext cx="3272089" cy="336695"/>
              </a:xfrm>
              <a:prstGeom prst="rect">
                <a:avLst/>
              </a:prstGeom>
              <a:blipFill>
                <a:blip r:embed="rId15"/>
                <a:stretch>
                  <a:fillRect l="-554" b="-16393"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3173322" y="4056166"/>
                <a:ext cx="3948318" cy="33669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88" dirty="0"/>
                  <a:t>HIDDEN STATES SEQUENCE: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88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1588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88" i="1" dirty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588" i="1" dirty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588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588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588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588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588" i="1" dirty="0">
                        <a:latin typeface="Cambria Math" panose="02040503050406030204" pitchFamily="18" charset="0"/>
                      </a:rPr>
                      <m:t>, ….</m:t>
                    </m:r>
                  </m:oMath>
                </a14:m>
                <a:endParaRPr lang="en-US" sz="1588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322" y="4056166"/>
                <a:ext cx="3948318" cy="336695"/>
              </a:xfrm>
              <a:prstGeom prst="rect">
                <a:avLst/>
              </a:prstGeom>
              <a:blipFill>
                <a:blip r:embed="rId16"/>
                <a:stretch>
                  <a:fillRect l="-459" b="-14516"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209903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Neural Networks (RNNs)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RNNs can have one of many inputs and one of many outputs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60E17B0-88CF-430F-AF10-BEB776657C5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Recurrent Neural Networks</a:t>
            </a:r>
          </a:p>
          <a:p>
            <a:endParaRPr lang="en-US" dirty="0"/>
          </a:p>
        </p:txBody>
      </p:sp>
      <p:pic>
        <p:nvPicPr>
          <p:cNvPr id="4" name="Picture 4" descr="Image result for person riding a motorcycle on a dirt r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228" y="2804155"/>
            <a:ext cx="1653615" cy="102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4" r="69027"/>
          <a:stretch/>
        </p:blipFill>
        <p:spPr>
          <a:xfrm rot="5400000">
            <a:off x="2510519" y="2097635"/>
            <a:ext cx="1146702" cy="23625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99836" y="2907632"/>
            <a:ext cx="1906677" cy="907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65" dirty="0"/>
              <a:t>A person riding a motorbike on dirt road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8" r="49558"/>
          <a:stretch/>
        </p:blipFill>
        <p:spPr>
          <a:xfrm rot="5400000">
            <a:off x="2449472" y="3421023"/>
            <a:ext cx="1107858" cy="24167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20726" y="4340479"/>
            <a:ext cx="2379110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88" dirty="0">
                <a:solidFill>
                  <a:srgbClr val="111111"/>
                </a:solidFill>
                <a:latin typeface="Amazon Ember"/>
              </a:rPr>
              <a:t>Awesome movie. Highly recommended.</a:t>
            </a:r>
            <a:endParaRPr lang="en-US" sz="1588" dirty="0"/>
          </a:p>
        </p:txBody>
      </p:sp>
      <p:sp>
        <p:nvSpPr>
          <p:cNvPr id="9" name="Rectangle 8"/>
          <p:cNvSpPr/>
          <p:nvPr/>
        </p:nvSpPr>
        <p:spPr>
          <a:xfrm>
            <a:off x="8985526" y="4525638"/>
            <a:ext cx="1359006" cy="336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88" dirty="0">
                <a:solidFill>
                  <a:srgbClr val="111111"/>
                </a:solidFill>
                <a:latin typeface="Amazon Ember"/>
              </a:rPr>
              <a:t>Positive</a:t>
            </a:r>
            <a:endParaRPr lang="en-US" sz="1588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2" r="20354"/>
          <a:stretch/>
        </p:blipFill>
        <p:spPr>
          <a:xfrm rot="5400000">
            <a:off x="2216342" y="5163661"/>
            <a:ext cx="1406773" cy="17989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81228" y="5729925"/>
            <a:ext cx="1638830" cy="391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41" dirty="0"/>
              <a:t>Happy Diwali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9008689" y="5818796"/>
            <a:ext cx="1312680" cy="4887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80686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i-IN" altLang="en-US" sz="1588" dirty="0">
                <a:solidFill>
                  <a:srgbClr val="212121"/>
                </a:solidFill>
                <a:latin typeface="inherit"/>
                <a:cs typeface="Mangal"/>
              </a:rPr>
              <a:t>शुभ</a:t>
            </a:r>
            <a:r>
              <a:rPr lang="hi-IN" altLang="en-US" sz="353" dirty="0">
                <a:cs typeface="Mangal"/>
              </a:rPr>
              <a:t> </a:t>
            </a:r>
            <a:r>
              <a:rPr lang="en-US" altLang="en-US" sz="353" dirty="0">
                <a:cs typeface="Mangal"/>
              </a:rPr>
              <a:t>       </a:t>
            </a:r>
            <a:r>
              <a:rPr lang="hi-IN" altLang="en-US" sz="1588" dirty="0">
                <a:solidFill>
                  <a:srgbClr val="212121"/>
                </a:solidFill>
                <a:latin typeface="inherit"/>
              </a:rPr>
              <a:t>दीपावली</a:t>
            </a:r>
            <a:r>
              <a:rPr lang="hi-IN" altLang="en-US" sz="353" dirty="0"/>
              <a:t> </a:t>
            </a:r>
            <a:endParaRPr lang="en-US" altLang="en-US" sz="1588" dirty="0">
              <a:latin typeface="Arial" panose="020B0604020202020204" pitchFamily="34" charset="0"/>
            </a:endParaRPr>
          </a:p>
          <a:p>
            <a:pPr defTabSz="80686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588" dirty="0"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26843" y="3043417"/>
            <a:ext cx="1277471" cy="63555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65" dirty="0">
                <a:solidFill>
                  <a:schemeClr val="bg1"/>
                </a:solidFill>
              </a:rPr>
              <a:t>Image Captioning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26843" y="4254863"/>
            <a:ext cx="1277471" cy="63555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65" dirty="0">
                <a:solidFill>
                  <a:schemeClr val="bg1"/>
                </a:solidFill>
              </a:rPr>
              <a:t>Sentiment Analysis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16992" y="5629505"/>
            <a:ext cx="1277471" cy="63555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65" dirty="0">
                <a:solidFill>
                  <a:schemeClr val="bg1"/>
                </a:solidFill>
              </a:rPr>
              <a:t>Machine Translation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779189" y="4000828"/>
            <a:ext cx="87008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15652" y="5271558"/>
            <a:ext cx="87008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715652" y="2730099"/>
            <a:ext cx="87008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56739" y="2348880"/>
            <a:ext cx="1143656" cy="33669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88" dirty="0">
                <a:solidFill>
                  <a:schemeClr val="accent6">
                    <a:lumMod val="75000"/>
                  </a:schemeClr>
                </a:solidFill>
              </a:rPr>
              <a:t>RNN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93757" y="2348880"/>
            <a:ext cx="1375171" cy="33669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88" dirty="0">
                <a:solidFill>
                  <a:schemeClr val="accent6">
                    <a:lumMod val="75000"/>
                  </a:schemeClr>
                </a:solidFill>
              </a:rPr>
              <a:t>Application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26924" y="2348880"/>
            <a:ext cx="1375171" cy="33669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88" dirty="0">
                <a:solidFill>
                  <a:schemeClr val="accent6">
                    <a:lumMod val="75000"/>
                  </a:schemeClr>
                </a:solidFill>
              </a:rPr>
              <a:t>Input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99836" y="2326372"/>
            <a:ext cx="1375171" cy="33669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88" dirty="0">
                <a:solidFill>
                  <a:schemeClr val="accent6">
                    <a:lumMod val="75000"/>
                  </a:schemeClr>
                </a:solidFill>
              </a:rPr>
              <a:t>Output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E1974B-879F-48AA-A3D5-6FC01447B0F1}"/>
              </a:ext>
            </a:extLst>
          </p:cNvPr>
          <p:cNvSpPr txBox="1"/>
          <p:nvPr/>
        </p:nvSpPr>
        <p:spPr>
          <a:xfrm>
            <a:off x="2982713" y="664074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Param </a:t>
            </a:r>
            <a:r>
              <a:rPr lang="en-US" sz="882" dirty="0" err="1"/>
              <a:t>Vir</a:t>
            </a:r>
            <a:r>
              <a:rPr lang="en-US" sz="882" dirty="0"/>
              <a:t> </a:t>
            </a:r>
            <a:r>
              <a:rPr lang="en-US" sz="882" dirty="0" err="1"/>
              <a:t>SIngh</a:t>
            </a:r>
            <a:r>
              <a:rPr lang="en-US" sz="882" dirty="0"/>
              <a:t>– Deep Learning</a:t>
            </a:r>
          </a:p>
        </p:txBody>
      </p:sp>
    </p:spTree>
    <p:extLst>
      <p:ext uri="{BB962C8B-B14F-4D97-AF65-F5344CB8AC3E}">
        <p14:creationId xmlns:p14="http://schemas.microsoft.com/office/powerpoint/2010/main" val="108684503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Bidirectional RNNs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Bidirectional RNNs </a:t>
            </a:r>
            <a:r>
              <a:rPr lang="en-US" dirty="0"/>
              <a:t>incorporate both forward and backward passes through sequential data</a:t>
            </a:r>
          </a:p>
          <a:p>
            <a:pPr lvl="1"/>
            <a:r>
              <a:rPr lang="en-US" dirty="0"/>
              <a:t>The output may not only depend on the previous elements in the sequence,  but also on future elements in the sequence</a:t>
            </a:r>
          </a:p>
          <a:p>
            <a:pPr lvl="1"/>
            <a:r>
              <a:rPr lang="en-US" dirty="0"/>
              <a:t>It resembles two RNNs stacked on top of each other</a:t>
            </a:r>
          </a:p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651143A-37E2-432B-8CD0-25B489455F9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Recurrent Neural Networks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Ορθογώνιο 17"/>
              <p:cNvSpPr/>
              <p:nvPr/>
            </p:nvSpPr>
            <p:spPr>
              <a:xfrm>
                <a:off x="2364571" y="5553093"/>
                <a:ext cx="7310655" cy="336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80686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l-GR" altLang="el-GR" sz="1588" dirty="0"/>
              </a:p>
            </p:txBody>
          </p:sp>
        </mc:Choice>
        <mc:Fallback xmlns="">
          <p:sp>
            <p:nvSpPr>
              <p:cNvPr id="5" name="Ορθογώνιο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4571" y="5553093"/>
                <a:ext cx="7310655" cy="3366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Ορθογώνιο 18"/>
              <p:cNvSpPr/>
              <p:nvPr/>
            </p:nvSpPr>
            <p:spPr>
              <a:xfrm>
                <a:off x="6710340" y="4258610"/>
                <a:ext cx="2931700" cy="3728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⃖"/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88" i="1">
                                  <a:latin typeface="Cambria Math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sz="1588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1588" i="1">
                          <a:latin typeface="Cambria Math" charset="0"/>
                        </a:rPr>
                        <m:t>=  </m:t>
                      </m:r>
                      <m:r>
                        <a:rPr lang="el-GR" sz="1588" i="1">
                          <a:latin typeface="Cambria Math" charset="0"/>
                        </a:rPr>
                        <m:t>𝜎</m:t>
                      </m:r>
                      <m:r>
                        <a:rPr lang="el-GR" sz="1588" i="1">
                          <a:latin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el-GR" sz="158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⃖"/>
                              <m:ctrlPr>
                                <a:rPr lang="el-GR" sz="158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88" i="1">
                                  <a:latin typeface="Cambria Math" charset="0"/>
                                </a:rPr>
                                <m:t>𝑊</m:t>
                              </m:r>
                            </m:e>
                          </m:acc>
                        </m:e>
                        <m:sup>
                          <m:r>
                            <a:rPr lang="en-US" sz="1588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1588" i="1">
                              <a:latin typeface="Cambria Math" charset="0"/>
                            </a:rPr>
                            <m:t>hh</m:t>
                          </m:r>
                          <m:r>
                            <a:rPr lang="en-US" sz="1588" i="1">
                              <a:latin typeface="Cambria Math" charset="0"/>
                            </a:rPr>
                            <m:t>)</m:t>
                          </m:r>
                        </m:sup>
                      </m:sSup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⃖"/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88" i="1">
                                  <a:latin typeface="Cambria Math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sz="1588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sz="1588" i="1">
                              <a:latin typeface="Cambria Math" charset="0"/>
                            </a:rPr>
                            <m:t>+1</m:t>
                          </m:r>
                        </m:sub>
                      </m:sSub>
                      <m:r>
                        <a:rPr lang="en-US" sz="1588" i="1"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l-GR" sz="158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⃖"/>
                              <m:ctrlPr>
                                <a:rPr lang="el-GR" sz="158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88" i="1">
                                  <a:latin typeface="Cambria Math" charset="0"/>
                                </a:rPr>
                                <m:t>𝑊</m:t>
                              </m:r>
                            </m:e>
                          </m:acc>
                        </m:e>
                        <m:sup>
                          <m:r>
                            <a:rPr lang="en-US" sz="1588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1588" i="1">
                              <a:latin typeface="Cambria Math" charset="0"/>
                            </a:rPr>
                            <m:t>h𝑥</m:t>
                          </m:r>
                          <m:r>
                            <a:rPr lang="en-US" sz="1588" i="1">
                              <a:latin typeface="Cambria Math" charset="0"/>
                            </a:rPr>
                            <m:t>)</m:t>
                          </m:r>
                        </m:sup>
                      </m:sSup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88" i="1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588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1588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l-GR" sz="1588" dirty="0"/>
              </a:p>
            </p:txBody>
          </p:sp>
        </mc:Choice>
        <mc:Fallback xmlns="">
          <p:sp>
            <p:nvSpPr>
              <p:cNvPr id="6" name="Ορθογώνιο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0340" y="4258610"/>
                <a:ext cx="2931700" cy="372859"/>
              </a:xfrm>
              <a:prstGeom prst="rect">
                <a:avLst/>
              </a:prstGeom>
              <a:blipFill>
                <a:blip r:embed="rId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Ορθογώνιο 19"/>
              <p:cNvSpPr/>
              <p:nvPr/>
            </p:nvSpPr>
            <p:spPr>
              <a:xfrm>
                <a:off x="6767604" y="3781165"/>
                <a:ext cx="2931700" cy="3728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88" i="1">
                                  <a:latin typeface="Cambria Math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sz="1588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1588" i="1">
                          <a:latin typeface="Cambria Math" charset="0"/>
                        </a:rPr>
                        <m:t>=  </m:t>
                      </m:r>
                      <m:r>
                        <a:rPr lang="el-GR" sz="1588" i="1">
                          <a:latin typeface="Cambria Math" charset="0"/>
                        </a:rPr>
                        <m:t>𝜎</m:t>
                      </m:r>
                      <m:r>
                        <a:rPr lang="el-GR" sz="1588" i="1">
                          <a:latin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el-GR" sz="158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⃑"/>
                              <m:ctrlPr>
                                <a:rPr lang="el-GR" sz="158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88" i="1">
                                  <a:latin typeface="Cambria Math" charset="0"/>
                                </a:rPr>
                                <m:t>𝑊</m:t>
                              </m:r>
                            </m:e>
                          </m:acc>
                        </m:e>
                        <m:sup>
                          <m:r>
                            <a:rPr lang="en-US" sz="1588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1588" i="1">
                              <a:latin typeface="Cambria Math" charset="0"/>
                            </a:rPr>
                            <m:t>hh</m:t>
                          </m:r>
                          <m:r>
                            <a:rPr lang="en-US" sz="1588" i="1">
                              <a:latin typeface="Cambria Math" charset="0"/>
                            </a:rPr>
                            <m:t>)</m:t>
                          </m:r>
                        </m:sup>
                      </m:sSup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88" i="1">
                                  <a:latin typeface="Cambria Math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sz="1588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sz="1588" i="1">
                              <a:latin typeface="Cambria Math" charset="0"/>
                            </a:rPr>
                            <m:t>−1</m:t>
                          </m:r>
                        </m:sub>
                      </m:sSub>
                      <m:r>
                        <a:rPr lang="en-US" sz="1588" i="1"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l-GR" sz="158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⃑"/>
                              <m:ctrlPr>
                                <a:rPr lang="el-GR" sz="158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88" i="1">
                                  <a:latin typeface="Cambria Math" charset="0"/>
                                </a:rPr>
                                <m:t>𝑊</m:t>
                              </m:r>
                            </m:e>
                          </m:acc>
                        </m:e>
                        <m:sup>
                          <m:r>
                            <a:rPr lang="en-US" sz="1588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1588" i="1">
                              <a:latin typeface="Cambria Math" charset="0"/>
                            </a:rPr>
                            <m:t>h𝑥</m:t>
                          </m:r>
                          <m:r>
                            <a:rPr lang="en-US" sz="1588" i="1">
                              <a:latin typeface="Cambria Math" charset="0"/>
                            </a:rPr>
                            <m:t>)</m:t>
                          </m:r>
                        </m:sup>
                      </m:sSup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88" i="1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588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1588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l-GR" sz="1588" dirty="0"/>
              </a:p>
            </p:txBody>
          </p:sp>
        </mc:Choice>
        <mc:Fallback xmlns="">
          <p:sp>
            <p:nvSpPr>
              <p:cNvPr id="7" name="Ορθογώνιο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604" y="3781165"/>
                <a:ext cx="2931700" cy="372859"/>
              </a:xfrm>
              <a:prstGeom prst="rect">
                <a:avLst/>
              </a:prstGeom>
              <a:blipFill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767604" y="4722658"/>
                <a:ext cx="1720086" cy="392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88" i="1"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sz="1588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1588" i="1">
                          <a:latin typeface="Cambria Math" charset="0"/>
                        </a:rPr>
                        <m:t>=</m:t>
                      </m:r>
                      <m:r>
                        <a:rPr lang="en-US" sz="1588" i="1"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mr-IN" sz="1588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88" i="1">
                              <a:latin typeface="Cambria Math" charset="0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mr-IN" sz="158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lang="en-US" sz="158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588" i="1">
                                          <a:latin typeface="Cambria Math" charset="0"/>
                                        </a:rPr>
                                        <m:t>h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588" i="1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88" i="1">
                                      <a:latin typeface="Cambria Math" charset="0"/>
                                    </a:rPr>
                                    <m:t>;</m:t>
                                  </m:r>
                                  <m:acc>
                                    <m:accPr>
                                      <m:chr m:val="⃖"/>
                                      <m:ctrlPr>
                                        <a:rPr lang="en-US" sz="158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588" i="1">
                                          <a:latin typeface="Cambria Math" charset="0"/>
                                        </a:rPr>
                                        <m:t>h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588" i="1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588" i="1">
                              <a:latin typeface="Cambria Math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l-GR" sz="1588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604" y="4722658"/>
                <a:ext cx="1720086" cy="392415"/>
              </a:xfrm>
              <a:prstGeom prst="rect">
                <a:avLst/>
              </a:prstGeom>
              <a:blipFill>
                <a:blip r:embed="rId6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621889" y="5489557"/>
            <a:ext cx="3428696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 dirty="0"/>
              <a:t>Outputs both past and future elements</a:t>
            </a:r>
            <a:endParaRPr lang="el-GR" sz="1588" dirty="0"/>
          </a:p>
        </p:txBody>
      </p:sp>
      <p:cxnSp>
        <p:nvCxnSpPr>
          <p:cNvPr id="10" name="Ευθύγραμμο βέλος σύνδεσης 24"/>
          <p:cNvCxnSpPr/>
          <p:nvPr/>
        </p:nvCxnSpPr>
        <p:spPr>
          <a:xfrm flipH="1" flipV="1">
            <a:off x="7995610" y="5066504"/>
            <a:ext cx="1035154" cy="551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26"/>
          <p:cNvCxnSpPr/>
          <p:nvPr/>
        </p:nvCxnSpPr>
        <p:spPr>
          <a:xfrm flipH="1" flipV="1">
            <a:off x="7746225" y="5031552"/>
            <a:ext cx="249384" cy="512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5E64B24-F22E-4AB5-88B9-8D81FB0C823B}"/>
              </a:ext>
            </a:extLst>
          </p:cNvPr>
          <p:cNvSpPr txBox="1"/>
          <p:nvPr/>
        </p:nvSpPr>
        <p:spPr>
          <a:xfrm>
            <a:off x="2982713" y="664074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Param </a:t>
            </a:r>
            <a:r>
              <a:rPr lang="en-US" sz="882" dirty="0" err="1"/>
              <a:t>Vir</a:t>
            </a:r>
            <a:r>
              <a:rPr lang="en-US" sz="882" dirty="0"/>
              <a:t> Singh – Deep Learning</a:t>
            </a:r>
          </a:p>
        </p:txBody>
      </p:sp>
      <p:pic>
        <p:nvPicPr>
          <p:cNvPr id="14" name="Picture 8" descr="Fig. 2. Bidirectional Recurrent Neural Network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4"/>
          <a:stretch/>
        </p:blipFill>
        <p:spPr bwMode="auto">
          <a:xfrm>
            <a:off x="2003331" y="3492537"/>
            <a:ext cx="4283278" cy="277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69524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Long Short-Term Memory (LSTM) </a:t>
            </a:r>
            <a:r>
              <a:rPr lang="en-US" dirty="0"/>
              <a:t>networks are a variant of RNNs</a:t>
            </a:r>
          </a:p>
          <a:p>
            <a:r>
              <a:rPr lang="en-US" dirty="0"/>
              <a:t>LSTM mitigates the vanishing/exploding gradient problem</a:t>
            </a:r>
          </a:p>
          <a:p>
            <a:pPr lvl="1"/>
            <a:r>
              <a:rPr lang="en-US" dirty="0"/>
              <a:t>Solution: a </a:t>
            </a:r>
            <a:r>
              <a:rPr lang="en-US" dirty="0">
                <a:solidFill>
                  <a:srgbClr val="FF0000"/>
                </a:solidFill>
              </a:rPr>
              <a:t>Memory Cell</a:t>
            </a:r>
            <a:r>
              <a:rPr lang="en-US" dirty="0"/>
              <a:t>, updated at each step in the sequence</a:t>
            </a:r>
          </a:p>
          <a:p>
            <a:r>
              <a:rPr lang="en-US" dirty="0"/>
              <a:t>Three gates control the flow of information to and from the Memory Cell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Input Gate</a:t>
            </a:r>
            <a:r>
              <a:rPr lang="en-US" dirty="0"/>
              <a:t>: protects the current step from irrelevant inputs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Output Gate</a:t>
            </a:r>
            <a:r>
              <a:rPr lang="en-US" dirty="0"/>
              <a:t>: prevents current step from passing irrelevant information to later steps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Forget Gate</a:t>
            </a:r>
            <a:r>
              <a:rPr lang="en-US" dirty="0"/>
              <a:t>: limits information passed from one cell to the next</a:t>
            </a:r>
          </a:p>
          <a:p>
            <a:r>
              <a:rPr lang="en-US" dirty="0"/>
              <a:t>Most modern RNN models use either LSTM units or other more advanced types of recurrent units (e.g., GRU units)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E94E63-CBC4-4072-9406-F358276D428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Recurrent Neural Networks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4683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LSTM cell</a:t>
            </a:r>
          </a:p>
          <a:p>
            <a:pPr lvl="1"/>
            <a:r>
              <a:rPr lang="en-US" dirty="0"/>
              <a:t>Input gate, output gate, forget gate, memory cell </a:t>
            </a:r>
          </a:p>
          <a:p>
            <a:pPr lvl="1"/>
            <a:r>
              <a:rPr lang="en-US" dirty="0"/>
              <a:t>LSTM can learn long-term correlations within data sequences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2C746D-A81B-4E1B-80DA-E30AD6C684E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Recurrent Neural Networks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BEC8E-6C3A-4849-89E7-DCA51F6C6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266" y="3397728"/>
            <a:ext cx="2958838" cy="1606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491"/>
          <a:stretch/>
        </p:blipFill>
        <p:spPr>
          <a:xfrm>
            <a:off x="1839056" y="2857172"/>
            <a:ext cx="4973859" cy="367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0931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E2EFBF-CC63-41E4-A495-390E4F5CF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A26529-85BF-4465-977B-25819F00D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3400" indent="-403400">
              <a:buFont typeface="+mj-lt"/>
              <a:buAutoNum type="arabicPeriod"/>
            </a:pPr>
            <a:r>
              <a:rPr lang="en-US" dirty="0"/>
              <a:t>Hung-</a:t>
            </a:r>
            <a:r>
              <a:rPr lang="en-US" dirty="0" err="1"/>
              <a:t>yi</a:t>
            </a:r>
            <a:r>
              <a:rPr lang="en-US" dirty="0"/>
              <a:t> Lee – Deep Learning Tutorial </a:t>
            </a:r>
          </a:p>
          <a:p>
            <a:pPr marL="403400" indent="-403400">
              <a:buFont typeface="+mj-lt"/>
              <a:buAutoNum type="arabicPeriod"/>
            </a:pPr>
            <a:r>
              <a:rPr lang="en-US" dirty="0" err="1"/>
              <a:t>Ismini</a:t>
            </a:r>
            <a:r>
              <a:rPr lang="en-US" dirty="0"/>
              <a:t> </a:t>
            </a:r>
            <a:r>
              <a:rPr lang="en-US" dirty="0" err="1"/>
              <a:t>Lourentzou</a:t>
            </a:r>
            <a:r>
              <a:rPr lang="en-US" dirty="0"/>
              <a:t> – Introduction to Deep Learning</a:t>
            </a:r>
          </a:p>
          <a:p>
            <a:pPr marL="403400" indent="-403400">
              <a:buFont typeface="+mj-lt"/>
              <a:buAutoNum type="arabicPeriod"/>
            </a:pPr>
            <a:r>
              <a:rPr lang="en-US" dirty="0"/>
              <a:t>CS231n Convolutional Neural Networks for Visual Recognition (Stanford CS course) (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)</a:t>
            </a:r>
          </a:p>
          <a:p>
            <a:pPr marL="403400" indent="-403400">
              <a:buFont typeface="+mj-lt"/>
              <a:buAutoNum type="arabicPeriod"/>
            </a:pPr>
            <a:r>
              <a:rPr lang="en-US" dirty="0"/>
              <a:t>James Hays, Brown – Machine Learning Overview</a:t>
            </a:r>
          </a:p>
          <a:p>
            <a:pPr marL="403400" indent="-403400">
              <a:buFont typeface="+mj-lt"/>
              <a:buAutoNum type="arabicPeriod"/>
            </a:pPr>
            <a:r>
              <a:rPr lang="en-US" dirty="0" err="1"/>
              <a:t>Param</a:t>
            </a:r>
            <a:r>
              <a:rPr lang="en-US" dirty="0"/>
              <a:t> </a:t>
            </a:r>
            <a:r>
              <a:rPr lang="en-US" dirty="0" err="1"/>
              <a:t>Vir</a:t>
            </a:r>
            <a:r>
              <a:rPr lang="en-US" dirty="0"/>
              <a:t> Singh, </a:t>
            </a:r>
            <a:r>
              <a:rPr lang="en-US" dirty="0" err="1"/>
              <a:t>Shunyuan</a:t>
            </a:r>
            <a:r>
              <a:rPr lang="en-US" dirty="0"/>
              <a:t> Zhang, Nikhil Malik – Deep Learning</a:t>
            </a:r>
          </a:p>
          <a:p>
            <a:pPr marL="403400" indent="-403400">
              <a:buFont typeface="+mj-lt"/>
              <a:buAutoNum type="arabicPeriod"/>
            </a:pPr>
            <a:r>
              <a:rPr lang="en-US" dirty="0"/>
              <a:t>Sebastian Ruder – An Overview of Gradient Descent Optimization Algorithms (</a:t>
            </a:r>
            <a:r>
              <a:rPr lang="en-US" dirty="0">
                <a:hlinkClick r:id="rId3"/>
              </a:rPr>
              <a:t>link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882859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2D2A7F1-3CB9-52CE-A887-4A66C8BFC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88639"/>
            <a:ext cx="11737304" cy="659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251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Human Vs. Machine (ok, advanced machine)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295400"/>
            <a:ext cx="25066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755900" y="4689475"/>
            <a:ext cx="1739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What we see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248400" y="5715000"/>
            <a:ext cx="2863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What a computer sees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95400"/>
            <a:ext cx="4343400" cy="4343400"/>
          </a:xfrm>
          <a:prstGeom prst="rect">
            <a:avLst/>
          </a:prstGeom>
          <a:noFill/>
          <a:ln w="952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48434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01982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Can the computer match human intelligence?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72150" y="1676400"/>
            <a:ext cx="4591050" cy="4648200"/>
          </a:xfrm>
        </p:spPr>
        <p:txBody>
          <a:bodyPr rtlCol="0"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Yes and no (mainly no)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computers can be better at “easy” things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humans are much better at “hard” things</a:t>
            </a:r>
          </a:p>
          <a:p>
            <a:pPr lvl="1">
              <a:lnSpc>
                <a:spcPct val="90000"/>
              </a:lnSpc>
              <a:defRPr/>
            </a:pPr>
            <a:endParaRPr lang="en-US" sz="1800" dirty="0"/>
          </a:p>
          <a:p>
            <a:pPr>
              <a:lnSpc>
                <a:spcPct val="90000"/>
              </a:lnSpc>
              <a:defRPr/>
            </a:pPr>
            <a:r>
              <a:rPr lang="en-US" dirty="0"/>
              <a:t>But huge progress has been made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Especially in the last 10 years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What is considered “hard” keeps changing</a:t>
            </a:r>
          </a:p>
          <a:p>
            <a:pPr lvl="1">
              <a:defRPr/>
            </a:pPr>
            <a:endParaRPr lang="en-US" dirty="0"/>
          </a:p>
        </p:txBody>
      </p:sp>
      <p:pic>
        <p:nvPicPr>
          <p:cNvPr id="19460" name="Picture 5" descr="U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600200"/>
            <a:ext cx="34115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296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Human understanding has its shortcomings</a:t>
            </a:r>
          </a:p>
        </p:txBody>
      </p:sp>
      <p:pic>
        <p:nvPicPr>
          <p:cNvPr id="4" name="Picture 6" descr="Pic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71464" y="1124743"/>
            <a:ext cx="4032448" cy="4403385"/>
          </a:xfrm>
          <a:prstGeom prst="rect">
            <a:avLst/>
          </a:prstGeom>
          <a:noFill/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340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67608" y="5877272"/>
            <a:ext cx="28584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ctr" eaLnBrk="0" hangingPunct="0">
              <a:spcBef>
                <a:spcPct val="50000"/>
              </a:spcBef>
              <a:defRPr sz="1200" b="1">
                <a:solidFill>
                  <a:srgbClr val="FFFF00"/>
                </a:solidFill>
                <a:latin typeface="Arial" charset="0"/>
              </a:defRPr>
            </a:lvl1pPr>
            <a:lvl2pPr marL="742950" indent="-285750" algn="ctr" eaLnBrk="0" hangingPunct="0">
              <a:spcBef>
                <a:spcPct val="50000"/>
              </a:spcBef>
              <a:defRPr sz="1200" b="1">
                <a:solidFill>
                  <a:srgbClr val="FFFF00"/>
                </a:solidFill>
                <a:latin typeface="Arial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1200" b="1">
                <a:solidFill>
                  <a:srgbClr val="FFFF00"/>
                </a:solidFill>
                <a:latin typeface="Arial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1200" b="1">
                <a:solidFill>
                  <a:srgbClr val="FFFF00"/>
                </a:solidFill>
                <a:latin typeface="Arial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1200" b="1">
                <a:solidFill>
                  <a:srgbClr val="FFFF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hlinkClick r:id="rId5"/>
              </a:rPr>
              <a:t>Sinha and Poggio, </a:t>
            </a:r>
            <a:r>
              <a:rPr lang="en-US" altLang="en-US" sz="1400" i="1">
                <a:hlinkClick r:id="rId5"/>
              </a:rPr>
              <a:t>Nature</a:t>
            </a:r>
            <a:r>
              <a:rPr lang="en-US" altLang="en-US" sz="1400">
                <a:hlinkClick r:id="rId5"/>
              </a:rPr>
              <a:t>, 1996</a:t>
            </a:r>
            <a:endParaRPr lang="en-US" altLang="en-US" sz="1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742728-9856-6259-AFE3-343271B6E8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0096" y="1149450"/>
            <a:ext cx="3507414" cy="449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41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76200"/>
            <a:ext cx="10873208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/>
              <a:t>But humans can understand MUCH more about what’s important to them, from VERY little information…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9791" y="1700808"/>
            <a:ext cx="3848100" cy="384016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highres.wmv">
            <a:hlinkClick r:id="" action="ppaction://media"/>
            <a:extLst>
              <a:ext uri="{FF2B5EF4-FFF2-40B4-BE49-F238E27FC236}">
                <a16:creationId xmlns:a16="http://schemas.microsoft.com/office/drawing/2014/main" id="{EB6F1003-9966-7C41-F39D-C32E08B88708}"/>
              </a:ext>
            </a:extLst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1808311"/>
            <a:ext cx="5040560" cy="388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lur.wmv">
            <a:hlinkClick r:id="" action="ppaction://media"/>
            <a:extLst>
              <a:ext uri="{FF2B5EF4-FFF2-40B4-BE49-F238E27FC236}">
                <a16:creationId xmlns:a16="http://schemas.microsoft.com/office/drawing/2014/main" id="{D8D0100B-8F54-DB78-6B6E-BB75B234F64B}"/>
              </a:ext>
            </a:extLst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1844824"/>
            <a:ext cx="4967860" cy="382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03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A Simple Visual System (MIT, 1962-63)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239350" y="919262"/>
            <a:ext cx="5151723" cy="5534075"/>
          </a:xfrm>
        </p:spPr>
        <p:txBody>
          <a:bodyPr/>
          <a:lstStyle/>
          <a:p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A simple world</a:t>
            </a:r>
          </a:p>
          <a:p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A simple image formation model </a:t>
            </a:r>
          </a:p>
          <a:p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A simple goal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315CA83-4801-A4A1-E80A-0AE1873402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1074" y="692696"/>
            <a:ext cx="6561576" cy="536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4269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1384" y="1052736"/>
            <a:ext cx="10873208" cy="36004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 Deep Learning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Lecture 1: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Introduction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31504" y="4916760"/>
            <a:ext cx="8928992" cy="1536576"/>
          </a:xfrm>
        </p:spPr>
        <p:txBody>
          <a:bodyPr>
            <a:normAutofit fontScale="77500" lnSpcReduction="20000"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Theocharis Theocharides</a:t>
            </a:r>
          </a:p>
          <a:p>
            <a:r>
              <a:rPr lang="en-US" sz="2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Associate Professor</a:t>
            </a:r>
            <a:br>
              <a:rPr lang="en-US" sz="2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Dept. of Electrical and Computer Engineering</a:t>
            </a:r>
            <a:br>
              <a:rPr lang="en-US" sz="2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Director of Research, KIOS Research and Innovation Center of Excellence</a:t>
            </a:r>
          </a:p>
          <a:p>
            <a:r>
              <a:rPr lang="en-US" sz="2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University of Cyprus</a:t>
            </a:r>
          </a:p>
        </p:txBody>
      </p:sp>
    </p:spTree>
    <p:extLst>
      <p:ext uri="{BB962C8B-B14F-4D97-AF65-F5344CB8AC3E}">
        <p14:creationId xmlns:p14="http://schemas.microsoft.com/office/powerpoint/2010/main" val="47759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A Simple World?</a:t>
            </a:r>
          </a:p>
        </p:txBody>
      </p:sp>
      <p:pic>
        <p:nvPicPr>
          <p:cNvPr id="5325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8226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-1" charset="-128"/>
                <a:cs typeface="ＭＳ Ｐゴシック" pitchFamily="-1" charset="-128"/>
              </a:rPr>
              <a:t>A Simple World</a:t>
            </a:r>
          </a:p>
        </p:txBody>
      </p:sp>
      <p:pic>
        <p:nvPicPr>
          <p:cNvPr id="5529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1244600"/>
            <a:ext cx="7185025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3913" y="3656013"/>
            <a:ext cx="46863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40689" y="2781300"/>
            <a:ext cx="202247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6"/>
          <p:cNvPicPr>
            <a:picLocks noChangeAspect="1"/>
          </p:cNvPicPr>
          <p:nvPr/>
        </p:nvPicPr>
        <p:blipFill>
          <a:blip r:embed="rId5"/>
          <a:srcRect l="40605" t="2895" r="39778" b="1601"/>
          <a:stretch>
            <a:fillRect/>
          </a:stretch>
        </p:blipFill>
        <p:spPr bwMode="auto">
          <a:xfrm>
            <a:off x="9228139" y="723900"/>
            <a:ext cx="796925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44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title"/>
          </p:nvPr>
        </p:nvSpPr>
        <p:spPr>
          <a:xfrm>
            <a:off x="1964100" y="525600"/>
            <a:ext cx="8263800" cy="188280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b" anchorCtr="0">
            <a:noAutofit/>
          </a:bodyPr>
          <a:lstStyle/>
          <a:p>
            <a:r>
              <a:rPr lang="en"/>
              <a:t>What is artificial intelligence?</a:t>
            </a:r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body" idx="1"/>
          </p:nvPr>
        </p:nvSpPr>
        <p:spPr>
          <a:xfrm>
            <a:off x="1964100" y="2967283"/>
            <a:ext cx="8263800" cy="292968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0" indent="0">
              <a:spcAft>
                <a:spcPts val="1920"/>
              </a:spcAft>
              <a:buNone/>
            </a:pPr>
            <a:r>
              <a:rPr lang="en" sz="2400"/>
              <a:t>Artificial intelligence is the ability of a computer to perform tasks commonly associated with intelligent beings.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1964100" y="525600"/>
            <a:ext cx="8263800" cy="188280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b" anchorCtr="0">
            <a:noAutofit/>
          </a:bodyPr>
          <a:lstStyle/>
          <a:p>
            <a:r>
              <a:rPr lang="en"/>
              <a:t>What is machine learning?</a:t>
            </a:r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1"/>
          </p:nvPr>
        </p:nvSpPr>
        <p:spPr>
          <a:xfrm>
            <a:off x="1964100" y="2967283"/>
            <a:ext cx="8263800" cy="292968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0" indent="0">
              <a:spcAft>
                <a:spcPts val="1920"/>
              </a:spcAft>
              <a:buNone/>
            </a:pPr>
            <a:r>
              <a:rPr lang="en" sz="2400"/>
              <a:t>Machine learning is the study of algorithms that learn from examples and experience instead of relying on hard-coded rules and make predictions on new data.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1964100" y="525600"/>
            <a:ext cx="8263800" cy="188280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b" anchorCtr="0">
            <a:noAutofit/>
          </a:bodyPr>
          <a:lstStyle/>
          <a:p>
            <a:r>
              <a:rPr lang="en"/>
              <a:t>What is deep learning?</a:t>
            </a:r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body" idx="1"/>
          </p:nvPr>
        </p:nvSpPr>
        <p:spPr>
          <a:xfrm>
            <a:off x="1964100" y="2967283"/>
            <a:ext cx="8263800" cy="292968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0" indent="0">
              <a:spcAft>
                <a:spcPts val="1920"/>
              </a:spcAft>
              <a:buNone/>
            </a:pPr>
            <a:r>
              <a:rPr lang="en" sz="2400"/>
              <a:t>Deep learning is a subfield of machine learning focusing on learning data representations as successive layers of increasingly meaningful representations.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2" descr="Deep_Learning_Icons_R5_PNG.jp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330" y="40006"/>
            <a:ext cx="10655340" cy="677797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2"/>
          <p:cNvSpPr txBox="1"/>
          <p:nvPr/>
        </p:nvSpPr>
        <p:spPr>
          <a:xfrm>
            <a:off x="609600" y="6480667"/>
            <a:ext cx="10972800" cy="3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r>
              <a:rPr lang="en" sz="1200">
                <a:solidFill>
                  <a:schemeClr val="dk1"/>
                </a:solidFill>
              </a:rPr>
              <a:t>Image from </a:t>
            </a:r>
            <a:r>
              <a:rPr lang="en" sz="1200" u="sng">
                <a:solidFill>
                  <a:schemeClr val="hlink"/>
                </a:solidFill>
                <a:hlinkClick r:id="rId4"/>
              </a:rPr>
              <a:t>https://blogs.nvidia.com/blog/2016/07/29/whats-difference-artificial-intelligence-machine-learning-deep-learning-ai/</a:t>
            </a:r>
            <a:r>
              <a:rPr lang="en" sz="1200">
                <a:solidFill>
                  <a:schemeClr val="dk1"/>
                </a:solidFill>
              </a:rPr>
              <a:t> </a:t>
            </a:r>
            <a:endParaRPr sz="12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6330" y="1670551"/>
            <a:ext cx="1004460" cy="150669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3"/>
          <p:cNvSpPr txBox="1"/>
          <p:nvPr/>
        </p:nvSpPr>
        <p:spPr>
          <a:xfrm>
            <a:off x="10496760" y="2223000"/>
            <a:ext cx="628920" cy="56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r>
              <a:rPr lang="en" sz="2160" b="1"/>
              <a:t>cat</a:t>
            </a:r>
            <a:endParaRPr sz="2160" b="1"/>
          </a:p>
        </p:txBody>
      </p:sp>
      <p:sp>
        <p:nvSpPr>
          <p:cNvPr id="144" name="Google Shape;144;p23"/>
          <p:cNvSpPr txBox="1"/>
          <p:nvPr/>
        </p:nvSpPr>
        <p:spPr>
          <a:xfrm>
            <a:off x="1506330" y="844900"/>
            <a:ext cx="5531760" cy="56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r>
              <a:rPr lang="en" sz="2880"/>
              <a:t>“Traditional” machine learning:</a:t>
            </a:r>
            <a:endParaRPr sz="2880"/>
          </a:p>
        </p:txBody>
      </p:sp>
      <p:sp>
        <p:nvSpPr>
          <p:cNvPr id="145" name="Google Shape;145;p23"/>
          <p:cNvSpPr/>
          <p:nvPr/>
        </p:nvSpPr>
        <p:spPr>
          <a:xfrm>
            <a:off x="2985330" y="2022400"/>
            <a:ext cx="1781640" cy="97056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algn="ctr"/>
            <a:r>
              <a:rPr lang="en" sz="2160"/>
              <a:t>handcrafted features</a:t>
            </a:r>
            <a:endParaRPr sz="2160"/>
          </a:p>
        </p:txBody>
      </p:sp>
      <p:sp>
        <p:nvSpPr>
          <p:cNvPr id="146" name="Google Shape;146;p23"/>
          <p:cNvSpPr/>
          <p:nvPr/>
        </p:nvSpPr>
        <p:spPr>
          <a:xfrm>
            <a:off x="8429430" y="2022400"/>
            <a:ext cx="1551600" cy="97056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algn="ctr"/>
            <a:r>
              <a:rPr lang="en" sz="2160">
                <a:solidFill>
                  <a:schemeClr val="lt1"/>
                </a:solidFill>
              </a:rPr>
              <a:t>learned classifier</a:t>
            </a:r>
            <a:endParaRPr sz="2160">
              <a:solidFill>
                <a:schemeClr val="lt1"/>
              </a:solidFill>
            </a:endParaRPr>
          </a:p>
        </p:txBody>
      </p:sp>
      <p:cxnSp>
        <p:nvCxnSpPr>
          <p:cNvPr id="147" name="Google Shape;147;p23"/>
          <p:cNvCxnSpPr>
            <a:endCxn id="145" idx="1"/>
          </p:cNvCxnSpPr>
          <p:nvPr/>
        </p:nvCxnSpPr>
        <p:spPr>
          <a:xfrm rot="10800000" flipH="1">
            <a:off x="2542890" y="2507680"/>
            <a:ext cx="442440" cy="648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8" name="Google Shape;148;p23"/>
          <p:cNvCxnSpPr>
            <a:stCxn id="145" idx="3"/>
            <a:endCxn id="146" idx="1"/>
          </p:cNvCxnSpPr>
          <p:nvPr/>
        </p:nvCxnSpPr>
        <p:spPr>
          <a:xfrm>
            <a:off x="4766970" y="2507680"/>
            <a:ext cx="366264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9" name="Google Shape;149;p23"/>
          <p:cNvCxnSpPr>
            <a:stCxn id="146" idx="3"/>
            <a:endCxn id="143" idx="1"/>
          </p:cNvCxnSpPr>
          <p:nvPr/>
        </p:nvCxnSpPr>
        <p:spPr>
          <a:xfrm>
            <a:off x="9981030" y="2507680"/>
            <a:ext cx="51588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50" name="Google Shape;15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6330" y="4541217"/>
            <a:ext cx="1004460" cy="150669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/>
          <p:nvPr/>
        </p:nvSpPr>
        <p:spPr>
          <a:xfrm>
            <a:off x="10496760" y="5093666"/>
            <a:ext cx="628920" cy="56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r>
              <a:rPr lang="en" sz="2160" b="1"/>
              <a:t>cat</a:t>
            </a:r>
            <a:endParaRPr sz="2160" b="1"/>
          </a:p>
        </p:txBody>
      </p:sp>
      <p:sp>
        <p:nvSpPr>
          <p:cNvPr id="152" name="Google Shape;152;p23"/>
          <p:cNvSpPr txBox="1"/>
          <p:nvPr/>
        </p:nvSpPr>
        <p:spPr>
          <a:xfrm>
            <a:off x="1506330" y="3715567"/>
            <a:ext cx="5531760" cy="56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r>
              <a:rPr lang="en" sz="2880"/>
              <a:t>Deep, “end-to-end” learning:</a:t>
            </a:r>
            <a:endParaRPr sz="2880"/>
          </a:p>
        </p:txBody>
      </p:sp>
      <p:cxnSp>
        <p:nvCxnSpPr>
          <p:cNvPr id="153" name="Google Shape;153;p23"/>
          <p:cNvCxnSpPr>
            <a:endCxn id="154" idx="1"/>
          </p:cNvCxnSpPr>
          <p:nvPr/>
        </p:nvCxnSpPr>
        <p:spPr>
          <a:xfrm rot="10800000" flipH="1">
            <a:off x="2542890" y="5378186"/>
            <a:ext cx="442440" cy="648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5" name="Google Shape;155;p23"/>
          <p:cNvCxnSpPr>
            <a:stCxn id="156" idx="3"/>
            <a:endCxn id="151" idx="1"/>
          </p:cNvCxnSpPr>
          <p:nvPr/>
        </p:nvCxnSpPr>
        <p:spPr>
          <a:xfrm>
            <a:off x="9980880" y="5378246"/>
            <a:ext cx="51588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7" name="Google Shape;157;p23"/>
          <p:cNvSpPr/>
          <p:nvPr/>
        </p:nvSpPr>
        <p:spPr>
          <a:xfrm>
            <a:off x="6630106" y="4793467"/>
            <a:ext cx="1551600" cy="116964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algn="ctr"/>
            <a:r>
              <a:rPr lang="en" sz="2160">
                <a:solidFill>
                  <a:schemeClr val="lt1"/>
                </a:solidFill>
              </a:rPr>
              <a:t>learned high-level features</a:t>
            </a:r>
            <a:endParaRPr sz="2160">
              <a:solidFill>
                <a:schemeClr val="lt1"/>
              </a:solidFill>
            </a:endParaRPr>
          </a:p>
        </p:txBody>
      </p:sp>
      <p:sp>
        <p:nvSpPr>
          <p:cNvPr id="158" name="Google Shape;158;p23"/>
          <p:cNvSpPr/>
          <p:nvPr/>
        </p:nvSpPr>
        <p:spPr>
          <a:xfrm>
            <a:off x="4807710" y="4793467"/>
            <a:ext cx="1551600" cy="116964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algn="ctr"/>
            <a:r>
              <a:rPr lang="en" sz="2160">
                <a:solidFill>
                  <a:schemeClr val="lt1"/>
                </a:solidFill>
              </a:rPr>
              <a:t>learned mid-level features</a:t>
            </a:r>
            <a:endParaRPr sz="2160">
              <a:solidFill>
                <a:schemeClr val="lt1"/>
              </a:solidFill>
            </a:endParaRPr>
          </a:p>
        </p:txBody>
      </p:sp>
      <p:sp>
        <p:nvSpPr>
          <p:cNvPr id="159" name="Google Shape;159;p23"/>
          <p:cNvSpPr/>
          <p:nvPr/>
        </p:nvSpPr>
        <p:spPr>
          <a:xfrm>
            <a:off x="2985330" y="4796666"/>
            <a:ext cx="1551600" cy="116964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algn="ctr"/>
            <a:r>
              <a:rPr lang="en" sz="2160">
                <a:solidFill>
                  <a:schemeClr val="lt1"/>
                </a:solidFill>
              </a:rPr>
              <a:t>learned low-level features</a:t>
            </a:r>
            <a:endParaRPr sz="2160">
              <a:solidFill>
                <a:schemeClr val="lt1"/>
              </a:solidFill>
            </a:endParaRPr>
          </a:p>
        </p:txBody>
      </p:sp>
      <p:sp>
        <p:nvSpPr>
          <p:cNvPr id="160" name="Google Shape;160;p23"/>
          <p:cNvSpPr/>
          <p:nvPr/>
        </p:nvSpPr>
        <p:spPr>
          <a:xfrm>
            <a:off x="8429430" y="4896266"/>
            <a:ext cx="1551600" cy="97056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algn="ctr"/>
            <a:r>
              <a:rPr lang="en" sz="2160">
                <a:solidFill>
                  <a:schemeClr val="lt1"/>
                </a:solidFill>
              </a:rPr>
              <a:t>learned classifier</a:t>
            </a:r>
            <a:endParaRPr sz="2160">
              <a:solidFill>
                <a:schemeClr val="lt1"/>
              </a:solidFill>
            </a:endParaRPr>
          </a:p>
        </p:txBody>
      </p:sp>
      <p:cxnSp>
        <p:nvCxnSpPr>
          <p:cNvPr id="161" name="Google Shape;161;p23"/>
          <p:cNvCxnSpPr>
            <a:stCxn id="159" idx="3"/>
            <a:endCxn id="158" idx="1"/>
          </p:cNvCxnSpPr>
          <p:nvPr/>
        </p:nvCxnSpPr>
        <p:spPr>
          <a:xfrm rot="10800000" flipH="1">
            <a:off x="4536930" y="5378246"/>
            <a:ext cx="270720" cy="324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" name="Google Shape;162;p23"/>
          <p:cNvCxnSpPr>
            <a:stCxn id="158" idx="3"/>
            <a:endCxn id="157" idx="1"/>
          </p:cNvCxnSpPr>
          <p:nvPr/>
        </p:nvCxnSpPr>
        <p:spPr>
          <a:xfrm>
            <a:off x="6359310" y="5378287"/>
            <a:ext cx="27072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3" name="Google Shape;163;p23"/>
          <p:cNvCxnSpPr>
            <a:stCxn id="157" idx="3"/>
            <a:endCxn id="160" idx="1"/>
          </p:cNvCxnSpPr>
          <p:nvPr/>
        </p:nvCxnSpPr>
        <p:spPr>
          <a:xfrm>
            <a:off x="8181706" y="5378287"/>
            <a:ext cx="247680" cy="324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352" y="116632"/>
            <a:ext cx="11521280" cy="6552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101" y="1"/>
            <a:ext cx="6907771" cy="6621992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5"/>
          <p:cNvSpPr txBox="1"/>
          <p:nvPr/>
        </p:nvSpPr>
        <p:spPr>
          <a:xfrm>
            <a:off x="7415970" y="6465334"/>
            <a:ext cx="416664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r>
              <a:rPr lang="en" sz="1200"/>
              <a:t>From: Wang &amp; Raj: On the Origin of Deep Learning (2017)</a:t>
            </a:r>
            <a:endParaRPr sz="1200"/>
          </a:p>
          <a:p>
            <a:endParaRPr sz="12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>
            <a:spLocks noGrp="1"/>
          </p:cNvSpPr>
          <p:nvPr>
            <p:ph type="title" idx="4294967295"/>
          </p:nvPr>
        </p:nvSpPr>
        <p:spPr>
          <a:xfrm>
            <a:off x="983640" y="593366"/>
            <a:ext cx="10224720" cy="7635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Main types of machine learning</a:t>
            </a:r>
            <a:endParaRPr/>
          </a:p>
        </p:txBody>
      </p:sp>
      <p:sp>
        <p:nvSpPr>
          <p:cNvPr id="193" name="Google Shape;193;p28"/>
          <p:cNvSpPr txBox="1">
            <a:spLocks noGrp="1"/>
          </p:cNvSpPr>
          <p:nvPr>
            <p:ph type="body" idx="4294967295"/>
          </p:nvPr>
        </p:nvSpPr>
        <p:spPr>
          <a:xfrm>
            <a:off x="983640" y="1536634"/>
            <a:ext cx="4994640" cy="40179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0" indent="0">
              <a:spcBef>
                <a:spcPts val="900"/>
              </a:spcBef>
              <a:buNone/>
            </a:pPr>
            <a:endParaRPr sz="2880"/>
          </a:p>
          <a:p>
            <a:pPr marL="548640" indent="-457200">
              <a:spcBef>
                <a:spcPts val="900"/>
              </a:spcBef>
              <a:buSzPts val="2400"/>
            </a:pPr>
            <a:r>
              <a:rPr lang="en" sz="2880" b="1"/>
              <a:t>Supervised learning</a:t>
            </a:r>
            <a:br>
              <a:rPr lang="en" sz="2880"/>
            </a:br>
            <a:endParaRPr sz="2880"/>
          </a:p>
          <a:p>
            <a:pPr marL="548640" indent="-457200">
              <a:spcBef>
                <a:spcPts val="0"/>
              </a:spcBef>
              <a:buSzPts val="2400"/>
            </a:pPr>
            <a:r>
              <a:rPr lang="en" sz="2880"/>
              <a:t>Unsupervised learning</a:t>
            </a:r>
            <a:endParaRPr sz="2880"/>
          </a:p>
          <a:p>
            <a:pPr marL="548640" indent="-457200">
              <a:spcBef>
                <a:spcPts val="0"/>
              </a:spcBef>
              <a:buSzPts val="2400"/>
            </a:pPr>
            <a:r>
              <a:rPr lang="en" sz="2880"/>
              <a:t>Self-supervised learning</a:t>
            </a:r>
            <a:endParaRPr sz="2880"/>
          </a:p>
          <a:p>
            <a:pPr marL="548640" indent="-457200">
              <a:spcBef>
                <a:spcPts val="0"/>
              </a:spcBef>
              <a:buSzPts val="2400"/>
            </a:pPr>
            <a:r>
              <a:rPr lang="en" sz="2880"/>
              <a:t>Reinforcement learning</a:t>
            </a:r>
            <a:endParaRPr sz="2880"/>
          </a:p>
        </p:txBody>
      </p:sp>
      <p:pic>
        <p:nvPicPr>
          <p:cNvPr id="194" name="Google Shape;19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9900" y="1536634"/>
            <a:ext cx="3751440" cy="2916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8280" y="2320017"/>
            <a:ext cx="1004460" cy="150669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8"/>
          <p:cNvSpPr txBox="1"/>
          <p:nvPr/>
        </p:nvSpPr>
        <p:spPr>
          <a:xfrm>
            <a:off x="10496760" y="2523233"/>
            <a:ext cx="628920" cy="56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r>
              <a:rPr lang="en" sz="2160" b="1"/>
              <a:t>cat</a:t>
            </a:r>
            <a:endParaRPr sz="2160" b="1"/>
          </a:p>
        </p:txBody>
      </p:sp>
      <p:sp>
        <p:nvSpPr>
          <p:cNvPr id="197" name="Google Shape;197;p28"/>
          <p:cNvSpPr txBox="1"/>
          <p:nvPr/>
        </p:nvSpPr>
        <p:spPr>
          <a:xfrm>
            <a:off x="10496760" y="3144400"/>
            <a:ext cx="850320" cy="56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r>
              <a:rPr lang="en" sz="2160">
                <a:solidFill>
                  <a:srgbClr val="999999"/>
                </a:solidFill>
              </a:rPr>
              <a:t>dog</a:t>
            </a:r>
            <a:endParaRPr sz="216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Keyword: To </a:t>
            </a:r>
            <a:r>
              <a:rPr lang="en-US" b="1" dirty="0">
                <a:solidFill>
                  <a:srgbClr val="0000FF"/>
                </a:solidFill>
              </a:rPr>
              <a:t>LEARN!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016" y="3573017"/>
            <a:ext cx="3114472" cy="236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1384" y="5368486"/>
            <a:ext cx="792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do we (humans) learn?</a:t>
            </a:r>
          </a:p>
          <a:p>
            <a:r>
              <a:rPr lang="en-US" sz="2800" dirty="0"/>
              <a:t>What does the information tell us?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120" y="892950"/>
            <a:ext cx="3093368" cy="232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052736"/>
            <a:ext cx="559697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22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9"/>
          <p:cNvSpPr txBox="1">
            <a:spLocks noGrp="1"/>
          </p:cNvSpPr>
          <p:nvPr>
            <p:ph type="title" idx="4294967295"/>
          </p:nvPr>
        </p:nvSpPr>
        <p:spPr>
          <a:xfrm>
            <a:off x="983640" y="593366"/>
            <a:ext cx="10224720" cy="7635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Main types of machine learning</a:t>
            </a:r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body" idx="4294967295"/>
          </p:nvPr>
        </p:nvSpPr>
        <p:spPr>
          <a:xfrm>
            <a:off x="983640" y="1536634"/>
            <a:ext cx="4994640" cy="40179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0" indent="0">
              <a:spcBef>
                <a:spcPts val="900"/>
              </a:spcBef>
              <a:buNone/>
            </a:pPr>
            <a:endParaRPr sz="2880"/>
          </a:p>
          <a:p>
            <a:pPr marL="548640" indent="-457200">
              <a:spcBef>
                <a:spcPts val="900"/>
              </a:spcBef>
              <a:buSzPts val="2400"/>
            </a:pPr>
            <a:r>
              <a:rPr lang="en" sz="2880"/>
              <a:t>Supervised learning</a:t>
            </a:r>
            <a:br>
              <a:rPr lang="en" sz="2880"/>
            </a:br>
            <a:endParaRPr sz="2880"/>
          </a:p>
          <a:p>
            <a:pPr marL="548640" indent="-457200">
              <a:spcBef>
                <a:spcPts val="0"/>
              </a:spcBef>
              <a:buSzPts val="2400"/>
            </a:pPr>
            <a:r>
              <a:rPr lang="en" sz="2880" b="1"/>
              <a:t>Unsupervised learning</a:t>
            </a:r>
            <a:endParaRPr sz="2880" b="1"/>
          </a:p>
          <a:p>
            <a:pPr marL="548640" indent="-457200">
              <a:spcBef>
                <a:spcPts val="0"/>
              </a:spcBef>
              <a:buSzPts val="2400"/>
            </a:pPr>
            <a:r>
              <a:rPr lang="en" sz="2880"/>
              <a:t>Self-supervised learning</a:t>
            </a:r>
            <a:endParaRPr sz="2880"/>
          </a:p>
          <a:p>
            <a:pPr marL="548640" indent="-457200">
              <a:spcBef>
                <a:spcPts val="0"/>
              </a:spcBef>
              <a:buSzPts val="2400"/>
            </a:pPr>
            <a:r>
              <a:rPr lang="en" sz="2880"/>
              <a:t>Reinforcement learning</a:t>
            </a:r>
            <a:endParaRPr sz="2880"/>
          </a:p>
        </p:txBody>
      </p:sp>
      <p:pic>
        <p:nvPicPr>
          <p:cNvPr id="204" name="Google Shape;20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6820" y="2151547"/>
            <a:ext cx="5615580" cy="421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6820" y="2151538"/>
            <a:ext cx="5615580" cy="4213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>
            <a:spLocks noGrp="1"/>
          </p:cNvSpPr>
          <p:nvPr>
            <p:ph type="title" idx="4294967295"/>
          </p:nvPr>
        </p:nvSpPr>
        <p:spPr>
          <a:xfrm>
            <a:off x="983640" y="593366"/>
            <a:ext cx="10224720" cy="7635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Main types of machine learning</a:t>
            </a:r>
            <a:endParaRPr/>
          </a:p>
        </p:txBody>
      </p:sp>
      <p:sp>
        <p:nvSpPr>
          <p:cNvPr id="211" name="Google Shape;211;p30"/>
          <p:cNvSpPr txBox="1">
            <a:spLocks noGrp="1"/>
          </p:cNvSpPr>
          <p:nvPr>
            <p:ph type="body" idx="4294967295"/>
          </p:nvPr>
        </p:nvSpPr>
        <p:spPr>
          <a:xfrm>
            <a:off x="983640" y="1536634"/>
            <a:ext cx="4994640" cy="40179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0" indent="0">
              <a:spcBef>
                <a:spcPts val="900"/>
              </a:spcBef>
              <a:buNone/>
            </a:pPr>
            <a:endParaRPr sz="2880"/>
          </a:p>
          <a:p>
            <a:pPr marL="548640" indent="-457200">
              <a:spcBef>
                <a:spcPts val="900"/>
              </a:spcBef>
              <a:buSzPts val="2400"/>
            </a:pPr>
            <a:r>
              <a:rPr lang="en" sz="2880"/>
              <a:t>Supervised learning</a:t>
            </a:r>
            <a:br>
              <a:rPr lang="en" sz="2880"/>
            </a:br>
            <a:endParaRPr sz="2880"/>
          </a:p>
          <a:p>
            <a:pPr marL="548640" indent="-457200">
              <a:spcBef>
                <a:spcPts val="0"/>
              </a:spcBef>
              <a:buSzPts val="2400"/>
            </a:pPr>
            <a:r>
              <a:rPr lang="en" sz="2880"/>
              <a:t>Unsupervised learning</a:t>
            </a:r>
            <a:endParaRPr sz="2880"/>
          </a:p>
          <a:p>
            <a:pPr marL="548640" indent="-457200">
              <a:spcBef>
                <a:spcPts val="0"/>
              </a:spcBef>
              <a:buSzPts val="2400"/>
            </a:pPr>
            <a:r>
              <a:rPr lang="en" sz="2880" b="1"/>
              <a:t>Self-supervised learning</a:t>
            </a:r>
            <a:endParaRPr sz="2880" b="1"/>
          </a:p>
          <a:p>
            <a:pPr marL="548640" indent="-457200">
              <a:spcBef>
                <a:spcPts val="0"/>
              </a:spcBef>
              <a:buSzPts val="2400"/>
            </a:pPr>
            <a:r>
              <a:rPr lang="en" sz="2880"/>
              <a:t>Reinforcement learning</a:t>
            </a:r>
            <a:endParaRPr sz="2880"/>
          </a:p>
        </p:txBody>
      </p:sp>
      <p:sp>
        <p:nvSpPr>
          <p:cNvPr id="212" name="Google Shape;212;p30"/>
          <p:cNvSpPr txBox="1"/>
          <p:nvPr/>
        </p:nvSpPr>
        <p:spPr>
          <a:xfrm>
            <a:off x="7133100" y="5501130"/>
            <a:ext cx="325764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r>
              <a:rPr lang="en" sz="960"/>
              <a:t>Image from </a:t>
            </a:r>
            <a:r>
              <a:rPr lang="en" sz="960" u="sng">
                <a:solidFill>
                  <a:schemeClr val="hlink"/>
                </a:solidFill>
                <a:hlinkClick r:id="rId3"/>
              </a:rPr>
              <a:t>https://arxiv.org/abs/1710.10196</a:t>
            </a:r>
            <a:r>
              <a:rPr lang="en" sz="960"/>
              <a:t> </a:t>
            </a:r>
            <a:endParaRPr sz="960"/>
          </a:p>
        </p:txBody>
      </p:sp>
      <p:pic>
        <p:nvPicPr>
          <p:cNvPr id="213" name="Google Shape;21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8281" y="2839347"/>
            <a:ext cx="5238361" cy="2661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0411" y="868680"/>
            <a:ext cx="4491980" cy="598932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1"/>
          <p:cNvSpPr txBox="1">
            <a:spLocks noGrp="1"/>
          </p:cNvSpPr>
          <p:nvPr>
            <p:ph type="title" idx="4294967295"/>
          </p:nvPr>
        </p:nvSpPr>
        <p:spPr>
          <a:xfrm>
            <a:off x="983640" y="593366"/>
            <a:ext cx="10224720" cy="7635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Main types of machine learning</a:t>
            </a:r>
            <a:endParaRPr/>
          </a:p>
        </p:txBody>
      </p:sp>
      <p:sp>
        <p:nvSpPr>
          <p:cNvPr id="220" name="Google Shape;220;p31"/>
          <p:cNvSpPr txBox="1">
            <a:spLocks noGrp="1"/>
          </p:cNvSpPr>
          <p:nvPr>
            <p:ph type="body" idx="4294967295"/>
          </p:nvPr>
        </p:nvSpPr>
        <p:spPr>
          <a:xfrm>
            <a:off x="983640" y="1536634"/>
            <a:ext cx="4994640" cy="40179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0" indent="0">
              <a:spcBef>
                <a:spcPts val="900"/>
              </a:spcBef>
              <a:buNone/>
            </a:pPr>
            <a:endParaRPr sz="2880"/>
          </a:p>
          <a:p>
            <a:pPr marL="548640" indent="-457200">
              <a:spcBef>
                <a:spcPts val="900"/>
              </a:spcBef>
              <a:buSzPts val="2400"/>
            </a:pPr>
            <a:r>
              <a:rPr lang="en" sz="2880"/>
              <a:t>Supervised learning</a:t>
            </a:r>
            <a:br>
              <a:rPr lang="en" sz="2880"/>
            </a:br>
            <a:endParaRPr sz="2880"/>
          </a:p>
          <a:p>
            <a:pPr marL="548640" indent="-457200">
              <a:spcBef>
                <a:spcPts val="0"/>
              </a:spcBef>
              <a:buSzPts val="2400"/>
            </a:pPr>
            <a:r>
              <a:rPr lang="en" sz="2880"/>
              <a:t>Unsupervised learning</a:t>
            </a:r>
            <a:endParaRPr sz="2880"/>
          </a:p>
          <a:p>
            <a:pPr marL="548640" indent="-457200">
              <a:spcBef>
                <a:spcPts val="0"/>
              </a:spcBef>
              <a:buSzPts val="2400"/>
            </a:pPr>
            <a:r>
              <a:rPr lang="en" sz="2880"/>
              <a:t>Self-supervised learning</a:t>
            </a:r>
            <a:endParaRPr sz="2880"/>
          </a:p>
          <a:p>
            <a:pPr marL="548640" indent="-457200">
              <a:spcBef>
                <a:spcPts val="0"/>
              </a:spcBef>
              <a:buSzPts val="2400"/>
            </a:pPr>
            <a:r>
              <a:rPr lang="en" sz="2880" b="1"/>
              <a:t>Reinforcement learning</a:t>
            </a:r>
            <a:endParaRPr sz="2880" b="1"/>
          </a:p>
        </p:txBody>
      </p:sp>
      <p:sp>
        <p:nvSpPr>
          <p:cNvPr id="221" name="Google Shape;221;p31"/>
          <p:cNvSpPr txBox="1"/>
          <p:nvPr/>
        </p:nvSpPr>
        <p:spPr>
          <a:xfrm>
            <a:off x="7037940" y="6228720"/>
            <a:ext cx="449208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r>
              <a:rPr lang="en" sz="960"/>
              <a:t>Animation from </a:t>
            </a:r>
            <a:r>
              <a:rPr lang="en" sz="960" u="sng">
                <a:solidFill>
                  <a:schemeClr val="hlink"/>
                </a:solidFill>
                <a:hlinkClick r:id="rId4"/>
              </a:rPr>
              <a:t>https://yanpanlau.github.io/2016/07/10/FlappyBird-Keras.html</a:t>
            </a:r>
            <a:r>
              <a:rPr lang="en" sz="960"/>
              <a:t> </a:t>
            </a:r>
            <a:endParaRPr sz="96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3"/>
          <p:cNvSpPr txBox="1">
            <a:spLocks noGrp="1"/>
          </p:cNvSpPr>
          <p:nvPr>
            <p:ph type="title"/>
          </p:nvPr>
        </p:nvSpPr>
        <p:spPr>
          <a:xfrm>
            <a:off x="983640" y="593366"/>
            <a:ext cx="10224720" cy="7635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/>
            <a:r>
              <a:rPr lang="en"/>
              <a:t>Data</a:t>
            </a:r>
            <a:endParaRPr/>
          </a:p>
        </p:txBody>
      </p:sp>
      <p:sp>
        <p:nvSpPr>
          <p:cNvPr id="233" name="Google Shape;233;p33"/>
          <p:cNvSpPr txBox="1">
            <a:spLocks noGrp="1"/>
          </p:cNvSpPr>
          <p:nvPr>
            <p:ph type="body" idx="1"/>
          </p:nvPr>
        </p:nvSpPr>
        <p:spPr>
          <a:xfrm>
            <a:off x="983640" y="1536634"/>
            <a:ext cx="6257880" cy="40179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indent="-457200">
              <a:buSzPts val="2400"/>
            </a:pPr>
            <a:r>
              <a:rPr lang="en" sz="2880"/>
              <a:t>Humans learn by observation and unsupervised learning</a:t>
            </a:r>
            <a:endParaRPr sz="2880"/>
          </a:p>
          <a:p>
            <a:pPr lvl="1" indent="-457200">
              <a:buSzPts val="2400"/>
            </a:pPr>
            <a:r>
              <a:rPr lang="en" sz="2880"/>
              <a:t>model of the world /</a:t>
            </a:r>
            <a:br>
              <a:rPr lang="en" sz="2880"/>
            </a:br>
            <a:r>
              <a:rPr lang="en" sz="2880"/>
              <a:t>common sense reasoning</a:t>
            </a:r>
            <a:endParaRPr sz="2880"/>
          </a:p>
          <a:p>
            <a:pPr indent="-457200">
              <a:spcBef>
                <a:spcPts val="1200"/>
              </a:spcBef>
              <a:buSzPts val="2400"/>
            </a:pPr>
            <a:r>
              <a:rPr lang="en" sz="2880"/>
              <a:t>Machine learning needs lots of (labeled) data to compensate</a:t>
            </a:r>
            <a:endParaRPr sz="2880"/>
          </a:p>
        </p:txBody>
      </p:sp>
      <p:pic>
        <p:nvPicPr>
          <p:cNvPr id="234" name="Google Shape;23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1520" y="4456021"/>
            <a:ext cx="4042860" cy="230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9479" y="1689361"/>
            <a:ext cx="4024901" cy="2636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5326" y="1211417"/>
            <a:ext cx="3966210" cy="302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4"/>
          <p:cNvSpPr txBox="1">
            <a:spLocks noGrp="1"/>
          </p:cNvSpPr>
          <p:nvPr>
            <p:ph type="body" idx="4294967295"/>
          </p:nvPr>
        </p:nvSpPr>
        <p:spPr>
          <a:xfrm>
            <a:off x="335360" y="1356926"/>
            <a:ext cx="8519040" cy="50097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548640" indent="-457200">
              <a:spcBef>
                <a:spcPts val="900"/>
              </a:spcBef>
              <a:buSzPts val="2400"/>
            </a:pPr>
            <a:r>
              <a:rPr lang="en" sz="2880"/>
              <a:t>Tensors: generalization of matrices</a:t>
            </a:r>
            <a:br>
              <a:rPr lang="en" sz="2880"/>
            </a:br>
            <a:r>
              <a:rPr lang="en" sz="2880"/>
              <a:t>to </a:t>
            </a:r>
            <a:r>
              <a:rPr lang="en" sz="2880" i="1"/>
              <a:t>n</a:t>
            </a:r>
            <a:r>
              <a:rPr lang="en" sz="2880"/>
              <a:t> dimensions (or rank, order, degree)</a:t>
            </a:r>
            <a:endParaRPr sz="2880"/>
          </a:p>
          <a:p>
            <a:pPr marL="1097280" lvl="1" indent="-457200">
              <a:spcBef>
                <a:spcPts val="0"/>
              </a:spcBef>
              <a:buSzPts val="2400"/>
              <a:buChar char="•"/>
            </a:pPr>
            <a:r>
              <a:rPr lang="en" sz="2880"/>
              <a:t>1D tensor: vector</a:t>
            </a:r>
            <a:endParaRPr sz="2880"/>
          </a:p>
          <a:p>
            <a:pPr marL="1097280" lvl="1" indent="-457200">
              <a:spcBef>
                <a:spcPts val="0"/>
              </a:spcBef>
              <a:buSzPts val="2400"/>
              <a:buChar char="•"/>
            </a:pPr>
            <a:r>
              <a:rPr lang="en" sz="2880"/>
              <a:t>2D tensor: matrix</a:t>
            </a:r>
            <a:endParaRPr sz="2880"/>
          </a:p>
          <a:p>
            <a:pPr marL="1097280" lvl="1" indent="-457200">
              <a:spcBef>
                <a:spcPts val="450"/>
              </a:spcBef>
              <a:buSzPts val="2400"/>
              <a:buChar char="•"/>
            </a:pPr>
            <a:r>
              <a:rPr lang="en" sz="2880"/>
              <a:t>3D, 4D, 5D tensors</a:t>
            </a:r>
            <a:endParaRPr sz="2880"/>
          </a:p>
          <a:p>
            <a:pPr marL="1097280" lvl="1" indent="-441960">
              <a:spcBef>
                <a:spcPts val="1200"/>
              </a:spcBef>
              <a:buSzPts val="2200"/>
              <a:buChar char="•"/>
            </a:pPr>
            <a:r>
              <a:rPr lang="en" sz="2640">
                <a:solidFill>
                  <a:srgbClr val="333333"/>
                </a:solidFill>
                <a:highlight>
                  <a:srgbClr val="FFFAFA"/>
                </a:highlight>
                <a:latin typeface="Consolas"/>
                <a:ea typeface="Consolas"/>
                <a:cs typeface="Consolas"/>
                <a:sym typeface="Consolas"/>
              </a:rPr>
              <a:t>numpy.ndarray(shape, dtype)</a:t>
            </a:r>
            <a:endParaRPr sz="2880"/>
          </a:p>
          <a:p>
            <a:pPr marL="548640" indent="-457200">
              <a:spcBef>
                <a:spcPts val="900"/>
              </a:spcBef>
              <a:buSzPts val="2400"/>
            </a:pPr>
            <a:r>
              <a:rPr lang="en" sz="2880"/>
              <a:t>Training – validation – test split (+ adversarial test)</a:t>
            </a:r>
            <a:endParaRPr sz="2880"/>
          </a:p>
          <a:p>
            <a:pPr marL="548640" indent="-457200">
              <a:spcBef>
                <a:spcPts val="1200"/>
              </a:spcBef>
              <a:buSzPts val="2400"/>
            </a:pPr>
            <a:r>
              <a:rPr lang="en" sz="2880"/>
              <a:t>Minibatches</a:t>
            </a:r>
            <a:endParaRPr sz="2880"/>
          </a:p>
          <a:p>
            <a:pPr marL="1097280" lvl="1" indent="-457200">
              <a:spcBef>
                <a:spcPts val="450"/>
              </a:spcBef>
              <a:buSzPts val="2400"/>
              <a:buChar char="•"/>
            </a:pPr>
            <a:r>
              <a:rPr lang="en" sz="2880"/>
              <a:t>small sets of input data used at a time</a:t>
            </a:r>
            <a:endParaRPr sz="2880"/>
          </a:p>
          <a:p>
            <a:pPr marL="1097280" lvl="1" indent="-457200">
              <a:spcBef>
                <a:spcPts val="0"/>
              </a:spcBef>
              <a:spcAft>
                <a:spcPts val="1200"/>
              </a:spcAft>
              <a:buSzPts val="2400"/>
              <a:buChar char="•"/>
            </a:pPr>
            <a:r>
              <a:rPr lang="en" sz="2880"/>
              <a:t>usually processed independently</a:t>
            </a:r>
            <a:endParaRPr sz="2880"/>
          </a:p>
        </p:txBody>
      </p:sp>
      <p:sp>
        <p:nvSpPr>
          <p:cNvPr id="242" name="Google Shape;242;p34"/>
          <p:cNvSpPr txBox="1">
            <a:spLocks noGrp="1"/>
          </p:cNvSpPr>
          <p:nvPr>
            <p:ph type="title" idx="4294967295"/>
          </p:nvPr>
        </p:nvSpPr>
        <p:spPr>
          <a:xfrm>
            <a:off x="839416" y="134745"/>
            <a:ext cx="10224720" cy="7635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dirty="0"/>
              <a:t>Data</a:t>
            </a:r>
            <a:endParaRPr dirty="0"/>
          </a:p>
        </p:txBody>
      </p:sp>
      <p:pic>
        <p:nvPicPr>
          <p:cNvPr id="243" name="Google Shape;24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02680" y="4497347"/>
            <a:ext cx="1713960" cy="178371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4"/>
          <p:cNvSpPr txBox="1"/>
          <p:nvPr/>
        </p:nvSpPr>
        <p:spPr>
          <a:xfrm>
            <a:off x="8292000" y="6269190"/>
            <a:ext cx="3290400" cy="311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r>
              <a:rPr lang="en" sz="1200">
                <a:latin typeface="Corbel"/>
                <a:ea typeface="Corbel"/>
                <a:cs typeface="Corbel"/>
                <a:sym typeface="Corbel"/>
              </a:rPr>
              <a:t>Image from: </a:t>
            </a:r>
            <a:r>
              <a:rPr lang="en" sz="1200" u="sng">
                <a:solidFill>
                  <a:schemeClr val="hlink"/>
                </a:solidFill>
                <a:hlinkClick r:id="rId5"/>
              </a:rPr>
              <a:t>https://arxiv.org/abs/1707.08945</a:t>
            </a:r>
            <a:endParaRPr sz="120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5" descr="Screen Shot 2016-10-04 at 16.09.4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570" y="1779668"/>
            <a:ext cx="3249914" cy="322509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0" name="Google Shape;250;p35" descr="Screen Shot 2016-10-04 at 16.12.1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1622" y="1786003"/>
            <a:ext cx="3212730" cy="3225086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1" name="Google Shape;251;p35" descr="Screen Shot 2016-10-04 at 16.13.1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4500" y="1785947"/>
            <a:ext cx="3249900" cy="3225197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2" name="Google Shape;252;p35"/>
          <p:cNvSpPr txBox="1">
            <a:spLocks noGrp="1"/>
          </p:cNvSpPr>
          <p:nvPr>
            <p:ph type="title" idx="4294967295"/>
          </p:nvPr>
        </p:nvSpPr>
        <p:spPr>
          <a:xfrm>
            <a:off x="983640" y="593366"/>
            <a:ext cx="10224720" cy="7635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>
                <a:solidFill>
                  <a:srgbClr val="000000"/>
                </a:solidFill>
              </a:rPr>
              <a:t>Model – learning/training – inference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53" name="Google Shape;253;p35"/>
          <p:cNvSpPr txBox="1">
            <a:spLocks noGrp="1"/>
          </p:cNvSpPr>
          <p:nvPr>
            <p:ph type="body" idx="4294967295"/>
          </p:nvPr>
        </p:nvSpPr>
        <p:spPr>
          <a:xfrm>
            <a:off x="983640" y="5519353"/>
            <a:ext cx="7542000" cy="91224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548640" indent="-457200">
              <a:spcBef>
                <a:spcPts val="900"/>
              </a:spcBef>
              <a:buSzPts val="2400"/>
            </a:pPr>
            <a:endParaRPr sz="2880"/>
          </a:p>
          <a:p>
            <a:pPr marL="548640" indent="-457200">
              <a:spcBef>
                <a:spcPts val="0"/>
              </a:spcBef>
              <a:buSzPts val="2400"/>
            </a:pPr>
            <a:r>
              <a:rPr lang="en" sz="2880"/>
              <a:t>parameters 𝜃 and hyperparameters</a:t>
            </a:r>
            <a:endParaRPr sz="2880"/>
          </a:p>
        </p:txBody>
      </p:sp>
      <p:sp>
        <p:nvSpPr>
          <p:cNvPr id="254" name="Google Shape;254;p35"/>
          <p:cNvSpPr txBox="1"/>
          <p:nvPr/>
        </p:nvSpPr>
        <p:spPr>
          <a:xfrm>
            <a:off x="7176120" y="4969840"/>
            <a:ext cx="4240920" cy="513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r>
              <a:rPr lang="en" sz="2160" u="sng" dirty="0">
                <a:solidFill>
                  <a:schemeClr val="hlink"/>
                </a:solidFill>
                <a:hlinkClick r:id="rId6"/>
              </a:rPr>
              <a:t>http://playground.tensorflow.org/</a:t>
            </a:r>
            <a:r>
              <a:rPr lang="en" sz="2160" dirty="0"/>
              <a:t> </a:t>
            </a:r>
            <a:endParaRPr sz="2160" dirty="0"/>
          </a:p>
        </p:txBody>
      </p:sp>
      <p:pic>
        <p:nvPicPr>
          <p:cNvPr id="255" name="Google Shape;255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93650" y="5645550"/>
            <a:ext cx="2098826" cy="462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>
            <a:spLocks noGrp="1"/>
          </p:cNvSpPr>
          <p:nvPr>
            <p:ph type="title"/>
          </p:nvPr>
        </p:nvSpPr>
        <p:spPr>
          <a:xfrm>
            <a:off x="983640" y="288566"/>
            <a:ext cx="10224720" cy="7635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/>
            <a:r>
              <a:rPr lang="en"/>
              <a:t>Optimization</a:t>
            </a:r>
            <a:endParaRPr/>
          </a:p>
        </p:txBody>
      </p:sp>
      <p:sp>
        <p:nvSpPr>
          <p:cNvPr id="261" name="Google Shape;261;p36"/>
          <p:cNvSpPr txBox="1">
            <a:spLocks noGrp="1"/>
          </p:cNvSpPr>
          <p:nvPr>
            <p:ph type="body" idx="1"/>
          </p:nvPr>
        </p:nvSpPr>
        <p:spPr>
          <a:xfrm>
            <a:off x="335360" y="1130100"/>
            <a:ext cx="6359400" cy="288252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indent="-457200">
              <a:buSzPts val="2400"/>
            </a:pPr>
            <a:r>
              <a:rPr lang="en" sz="2880" dirty="0"/>
              <a:t>Mathematical optimization:</a:t>
            </a:r>
            <a:br>
              <a:rPr lang="en" sz="2880" dirty="0"/>
            </a:br>
            <a:r>
              <a:rPr lang="en" sz="2400" dirty="0"/>
              <a:t>“the selection of a best element (with</a:t>
            </a:r>
            <a:br>
              <a:rPr lang="en" sz="2400" dirty="0"/>
            </a:br>
            <a:r>
              <a:rPr lang="en" sz="2400" dirty="0"/>
              <a:t>regard to some criterion) from some</a:t>
            </a:r>
            <a:br>
              <a:rPr lang="en" sz="2400" dirty="0"/>
            </a:br>
            <a:r>
              <a:rPr lang="en" sz="2400" dirty="0"/>
              <a:t>set of available alternatives”  (Wikipedia)</a:t>
            </a:r>
            <a:endParaRPr sz="2400" dirty="0"/>
          </a:p>
          <a:p>
            <a:pPr indent="-457200">
              <a:spcBef>
                <a:spcPts val="1200"/>
              </a:spcBef>
              <a:buSzPts val="2400"/>
            </a:pPr>
            <a:r>
              <a:rPr lang="en" sz="2880" dirty="0"/>
              <a:t>Main types:</a:t>
            </a:r>
            <a:br>
              <a:rPr lang="en" sz="2880" dirty="0"/>
            </a:br>
            <a:r>
              <a:rPr lang="en" sz="2880" dirty="0"/>
              <a:t>finite-step, iterative, heuristic</a:t>
            </a:r>
            <a:endParaRPr sz="2880" dirty="0"/>
          </a:p>
          <a:p>
            <a:pPr marL="0" indent="0">
              <a:spcBef>
                <a:spcPts val="1200"/>
              </a:spcBef>
              <a:buNone/>
            </a:pPr>
            <a:br>
              <a:rPr lang="en" sz="2880" dirty="0"/>
            </a:br>
            <a:endParaRPr sz="2880" dirty="0"/>
          </a:p>
          <a:p>
            <a:pPr marL="0" indent="0">
              <a:spcBef>
                <a:spcPts val="1200"/>
              </a:spcBef>
              <a:buNone/>
            </a:pPr>
            <a:endParaRPr sz="2880" dirty="0"/>
          </a:p>
        </p:txBody>
      </p:sp>
      <p:pic>
        <p:nvPicPr>
          <p:cNvPr id="262" name="Google Shape;26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7571" y="1333005"/>
            <a:ext cx="4113390" cy="2735567"/>
          </a:xfrm>
          <a:prstGeom prst="rect">
            <a:avLst/>
          </a:prstGeom>
          <a:noFill/>
          <a:ln>
            <a:noFill/>
          </a:ln>
          <a:effectLst>
            <a:outerShdw blurRad="200025" dist="180975" dir="90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3" name="Google Shape;263;p36"/>
          <p:cNvSpPr txBox="1"/>
          <p:nvPr/>
        </p:nvSpPr>
        <p:spPr>
          <a:xfrm>
            <a:off x="7279500" y="4012620"/>
            <a:ext cx="4303080" cy="372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r>
              <a:rPr lang="en" sz="720"/>
              <a:t>By Rebecca Wilson (originally posted to Flickr as Vicariously) [</a:t>
            </a:r>
            <a:r>
              <a:rPr lang="en" sz="720" u="sng">
                <a:solidFill>
                  <a:schemeClr val="hlink"/>
                </a:solidFill>
                <a:hlinkClick r:id="rId4"/>
              </a:rPr>
              <a:t>CC BY 2.0</a:t>
            </a:r>
            <a:r>
              <a:rPr lang="en" sz="720"/>
              <a:t>], via Wikimedia Commons</a:t>
            </a:r>
            <a:endParaRPr sz="720"/>
          </a:p>
        </p:txBody>
      </p:sp>
      <p:grpSp>
        <p:nvGrpSpPr>
          <p:cNvPr id="264" name="Google Shape;264;p36"/>
          <p:cNvGrpSpPr/>
          <p:nvPr/>
        </p:nvGrpSpPr>
        <p:grpSpPr>
          <a:xfrm>
            <a:off x="983640" y="3829741"/>
            <a:ext cx="8973000" cy="2642180"/>
            <a:chOff x="311700" y="3191450"/>
            <a:chExt cx="7477500" cy="2201817"/>
          </a:xfrm>
        </p:grpSpPr>
        <p:pic>
          <p:nvPicPr>
            <p:cNvPr id="265" name="Google Shape;265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966900" y="4450292"/>
              <a:ext cx="5210175" cy="942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6" name="Google Shape;266;p36"/>
            <p:cNvGrpSpPr/>
            <p:nvPr/>
          </p:nvGrpSpPr>
          <p:grpSpPr>
            <a:xfrm>
              <a:off x="4863375" y="3812272"/>
              <a:ext cx="2925825" cy="859658"/>
              <a:chOff x="4863375" y="3050075"/>
              <a:chExt cx="2925825" cy="773700"/>
            </a:xfrm>
          </p:grpSpPr>
          <p:sp>
            <p:nvSpPr>
              <p:cNvPr id="267" name="Google Shape;267;p36"/>
              <p:cNvSpPr txBox="1"/>
              <p:nvPr/>
            </p:nvSpPr>
            <p:spPr>
              <a:xfrm>
                <a:off x="4863375" y="3050075"/>
                <a:ext cx="700200" cy="498000"/>
              </a:xfrm>
              <a:prstGeom prst="rect">
                <a:avLst/>
              </a:prstGeom>
              <a:noFill/>
              <a:ln w="19050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t" anchorCtr="0">
                <a:noAutofit/>
              </a:bodyPr>
              <a:lstStyle/>
              <a:p>
                <a:r>
                  <a:rPr lang="en" sz="2640">
                    <a:solidFill>
                      <a:srgbClr val="0000FF"/>
                    </a:solidFill>
                  </a:rPr>
                  <a:t>loss</a:t>
                </a:r>
                <a:endParaRPr sz="2640">
                  <a:solidFill>
                    <a:srgbClr val="0000FF"/>
                  </a:solidFill>
                </a:endParaRPr>
              </a:p>
            </p:txBody>
          </p:sp>
          <p:sp>
            <p:nvSpPr>
              <p:cNvPr id="268" name="Google Shape;268;p36"/>
              <p:cNvSpPr txBox="1"/>
              <p:nvPr/>
            </p:nvSpPr>
            <p:spPr>
              <a:xfrm>
                <a:off x="5918700" y="3050075"/>
                <a:ext cx="1870500" cy="498000"/>
              </a:xfrm>
              <a:prstGeom prst="rect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t" anchorCtr="0">
                <a:noAutofit/>
              </a:bodyPr>
              <a:lstStyle/>
              <a:p>
                <a:r>
                  <a:rPr lang="en" sz="2640">
                    <a:solidFill>
                      <a:srgbClr val="FF0000"/>
                    </a:solidFill>
                  </a:rPr>
                  <a:t>regularization</a:t>
                </a:r>
                <a:endParaRPr sz="264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69" name="Google Shape;269;p36"/>
              <p:cNvCxnSpPr>
                <a:stCxn id="267" idx="2"/>
              </p:cNvCxnSpPr>
              <p:nvPr/>
            </p:nvCxnSpPr>
            <p:spPr>
              <a:xfrm flipH="1">
                <a:off x="5205675" y="3548075"/>
                <a:ext cx="7800" cy="2679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  <p:cxnSp>
            <p:nvCxnSpPr>
              <p:cNvPr id="270" name="Google Shape;270;p36"/>
              <p:cNvCxnSpPr>
                <a:stCxn id="268" idx="2"/>
              </p:cNvCxnSpPr>
              <p:nvPr/>
            </p:nvCxnSpPr>
            <p:spPr>
              <a:xfrm>
                <a:off x="6853950" y="3548075"/>
                <a:ext cx="1200" cy="2757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</p:grpSp>
        <p:sp>
          <p:nvSpPr>
            <p:cNvPr id="271" name="Google Shape;271;p36"/>
            <p:cNvSpPr txBox="1"/>
            <p:nvPr/>
          </p:nvSpPr>
          <p:spPr>
            <a:xfrm>
              <a:off x="311700" y="3191450"/>
              <a:ext cx="5299500" cy="117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9710" tIns="109710" rIns="109710" bIns="109710" anchor="t" anchorCtr="0">
              <a:noAutofit/>
            </a:bodyPr>
            <a:lstStyle/>
            <a:p>
              <a:pPr marL="548640" indent="-457200">
                <a:spcBef>
                  <a:spcPts val="900"/>
                </a:spcBef>
                <a:buClr>
                  <a:schemeClr val="dk1"/>
                </a:buClr>
                <a:buSzPts val="2400"/>
                <a:buChar char="•"/>
              </a:pPr>
              <a:r>
                <a:rPr lang="en" sz="288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Learning as an optimization problem</a:t>
              </a:r>
              <a:endParaRPr sz="288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1097280" lvl="1" indent="-457200">
                <a:spcBef>
                  <a:spcPts val="1200"/>
                </a:spcBef>
                <a:buClr>
                  <a:schemeClr val="dk1"/>
                </a:buClr>
                <a:buSzPts val="2400"/>
                <a:buChar char="•"/>
              </a:pPr>
              <a:r>
                <a:rPr lang="en" sz="288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cost function:</a:t>
              </a:r>
              <a:endParaRPr sz="288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endParaRPr sz="2160"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810" y="139020"/>
            <a:ext cx="8500380" cy="657996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7"/>
          <p:cNvSpPr txBox="1">
            <a:spLocks noGrp="1"/>
          </p:cNvSpPr>
          <p:nvPr>
            <p:ph type="title" idx="4294967295"/>
          </p:nvPr>
        </p:nvSpPr>
        <p:spPr>
          <a:xfrm>
            <a:off x="983640" y="288566"/>
            <a:ext cx="10224720" cy="7635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Optimization</a:t>
            </a:r>
            <a:endParaRPr/>
          </a:p>
        </p:txBody>
      </p:sp>
      <p:sp>
        <p:nvSpPr>
          <p:cNvPr id="278" name="Google Shape;278;p37"/>
          <p:cNvSpPr txBox="1"/>
          <p:nvPr/>
        </p:nvSpPr>
        <p:spPr>
          <a:xfrm>
            <a:off x="6672064" y="6535740"/>
            <a:ext cx="6283080" cy="3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r>
              <a:rPr lang="en" sz="1200" dirty="0"/>
              <a:t>Image from: Li et al. “Visualizing the Loss Landscape of Neural Nets”, arXiv:1712.09913</a:t>
            </a:r>
            <a:endParaRPr sz="1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8"/>
          <p:cNvPicPr preferRelativeResize="0"/>
          <p:nvPr/>
        </p:nvPicPr>
        <p:blipFill rotWithShape="1">
          <a:blip r:embed="rId3">
            <a:alphaModFix/>
          </a:blip>
          <a:srcRect r="44493"/>
          <a:stretch/>
        </p:blipFill>
        <p:spPr>
          <a:xfrm>
            <a:off x="6871470" y="2184510"/>
            <a:ext cx="4710929" cy="4673489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8"/>
          <p:cNvSpPr txBox="1">
            <a:spLocks noGrp="1"/>
          </p:cNvSpPr>
          <p:nvPr>
            <p:ph type="title" idx="4294967295"/>
          </p:nvPr>
        </p:nvSpPr>
        <p:spPr>
          <a:xfrm>
            <a:off x="983640" y="288566"/>
            <a:ext cx="10224720" cy="7635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Gradient descent</a:t>
            </a:r>
            <a:endParaRPr/>
          </a:p>
        </p:txBody>
      </p:sp>
      <p:sp>
        <p:nvSpPr>
          <p:cNvPr id="285" name="Google Shape;285;p38"/>
          <p:cNvSpPr txBox="1">
            <a:spLocks noGrp="1"/>
          </p:cNvSpPr>
          <p:nvPr>
            <p:ph type="body" idx="4294967295"/>
          </p:nvPr>
        </p:nvSpPr>
        <p:spPr>
          <a:xfrm>
            <a:off x="0" y="1435033"/>
            <a:ext cx="9527160" cy="542268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548640" indent="-457200">
              <a:lnSpc>
                <a:spcPct val="150000"/>
              </a:lnSpc>
              <a:spcBef>
                <a:spcPts val="900"/>
              </a:spcBef>
              <a:buSzPts val="2400"/>
            </a:pPr>
            <a:r>
              <a:rPr lang="en" sz="2880" dirty="0"/>
              <a:t>Derivative and minima/maxima of functions</a:t>
            </a:r>
            <a:endParaRPr sz="2880" dirty="0"/>
          </a:p>
          <a:p>
            <a:pPr marL="548640" indent="-457200">
              <a:lnSpc>
                <a:spcPct val="115000"/>
              </a:lnSpc>
              <a:spcBef>
                <a:spcPts val="900"/>
              </a:spcBef>
              <a:buSzPts val="2400"/>
            </a:pPr>
            <a:r>
              <a:rPr lang="en" sz="2880" dirty="0"/>
              <a:t>Gradient: the derivative of a multivariable function</a:t>
            </a:r>
            <a:endParaRPr sz="2880" dirty="0"/>
          </a:p>
          <a:p>
            <a:pPr marL="548640" indent="-457200">
              <a:lnSpc>
                <a:spcPct val="115000"/>
              </a:lnSpc>
              <a:spcBef>
                <a:spcPts val="1200"/>
              </a:spcBef>
              <a:buSzPts val="2400"/>
            </a:pPr>
            <a:r>
              <a:rPr lang="en" sz="2880" dirty="0"/>
              <a:t>Gradient descent:</a:t>
            </a:r>
            <a:endParaRPr sz="2880" dirty="0"/>
          </a:p>
          <a:p>
            <a:pPr marL="0" indent="0">
              <a:lnSpc>
                <a:spcPct val="115000"/>
              </a:lnSpc>
              <a:spcBef>
                <a:spcPts val="1200"/>
              </a:spcBef>
              <a:buNone/>
            </a:pPr>
            <a:br>
              <a:rPr lang="en" sz="2880" dirty="0"/>
            </a:br>
            <a:endParaRPr sz="2880" dirty="0"/>
          </a:p>
          <a:p>
            <a:pPr marL="548640" indent="-457200">
              <a:lnSpc>
                <a:spcPct val="115000"/>
              </a:lnSpc>
              <a:spcBef>
                <a:spcPts val="1200"/>
              </a:spcBef>
              <a:buSzPts val="2400"/>
            </a:pPr>
            <a:r>
              <a:rPr lang="en" sz="2880" dirty="0"/>
              <a:t>(Mini-batch) stochastic gradient </a:t>
            </a:r>
            <a:br>
              <a:rPr lang="en" sz="2880" dirty="0"/>
            </a:br>
            <a:r>
              <a:rPr lang="en" sz="2880" dirty="0"/>
              <a:t>descent (and its variants)</a:t>
            </a:r>
            <a:endParaRPr sz="2880" dirty="0"/>
          </a:p>
        </p:txBody>
      </p:sp>
      <p:pic>
        <p:nvPicPr>
          <p:cNvPr id="286" name="Google Shape;28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9840" y="3651250"/>
            <a:ext cx="3474720" cy="88011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8"/>
          <p:cNvSpPr txBox="1"/>
          <p:nvPr/>
        </p:nvSpPr>
        <p:spPr>
          <a:xfrm>
            <a:off x="5788320" y="6525167"/>
            <a:ext cx="5796720" cy="33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r>
              <a:rPr lang="en" sz="960"/>
              <a:t>Image from: </a:t>
            </a:r>
            <a:r>
              <a:rPr lang="en" sz="960" u="sng">
                <a:solidFill>
                  <a:schemeClr val="hlink"/>
                </a:solidFill>
                <a:hlinkClick r:id="rId5"/>
              </a:rPr>
              <a:t>https://towardsdatascience.com/gradient-descent-algorithm-and-its-variants-10f652806a3</a:t>
            </a:r>
            <a:r>
              <a:rPr lang="en" sz="960"/>
              <a:t> </a:t>
            </a:r>
            <a:endParaRPr sz="960"/>
          </a:p>
        </p:txBody>
      </p:sp>
      <p:pic>
        <p:nvPicPr>
          <p:cNvPr id="288" name="Google Shape;288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60296" y="64991"/>
            <a:ext cx="3174840" cy="197427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2386" y="2460437"/>
            <a:ext cx="4127550" cy="412755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9"/>
          <p:cNvSpPr txBox="1">
            <a:spLocks noGrp="1"/>
          </p:cNvSpPr>
          <p:nvPr>
            <p:ph type="title" idx="4294967295"/>
          </p:nvPr>
        </p:nvSpPr>
        <p:spPr>
          <a:xfrm>
            <a:off x="983640" y="593366"/>
            <a:ext cx="10224720" cy="7635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Over- and underfitting, generalization, regularization</a:t>
            </a:r>
            <a:endParaRPr/>
          </a:p>
        </p:txBody>
      </p:sp>
      <p:sp>
        <p:nvSpPr>
          <p:cNvPr id="295" name="Google Shape;295;p39"/>
          <p:cNvSpPr txBox="1">
            <a:spLocks noGrp="1"/>
          </p:cNvSpPr>
          <p:nvPr>
            <p:ph type="body" idx="4294967295"/>
          </p:nvPr>
        </p:nvSpPr>
        <p:spPr>
          <a:xfrm>
            <a:off x="262064" y="1772816"/>
            <a:ext cx="7540336" cy="469044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548640" indent="-457200">
              <a:lnSpc>
                <a:spcPct val="115000"/>
              </a:lnSpc>
              <a:spcBef>
                <a:spcPts val="900"/>
              </a:spcBef>
              <a:buSzPts val="2400"/>
            </a:pPr>
            <a:r>
              <a:rPr lang="en" sz="2880" dirty="0"/>
              <a:t>Models with lots of parameters can easily overfit to training data</a:t>
            </a:r>
            <a:endParaRPr sz="2880" dirty="0"/>
          </a:p>
          <a:p>
            <a:pPr marL="548640" indent="-457200">
              <a:spcBef>
                <a:spcPts val="1200"/>
              </a:spcBef>
              <a:buSzPts val="2400"/>
            </a:pPr>
            <a:r>
              <a:rPr lang="en" sz="2880" b="1" dirty="0"/>
              <a:t>Generalization:</a:t>
            </a:r>
            <a:r>
              <a:rPr lang="en" sz="2880" dirty="0"/>
              <a:t> the quality of ML model is measured on new, unseen samples</a:t>
            </a:r>
            <a:endParaRPr sz="2880" dirty="0"/>
          </a:p>
          <a:p>
            <a:pPr marL="548640" indent="-457200">
              <a:spcBef>
                <a:spcPts val="1200"/>
              </a:spcBef>
              <a:buSzPts val="2400"/>
            </a:pPr>
            <a:r>
              <a:rPr lang="en" sz="2880" b="1" dirty="0"/>
              <a:t>Regularization:</a:t>
            </a:r>
            <a:r>
              <a:rPr lang="en" sz="2880" dirty="0"/>
              <a:t> any method* to prevent overfitting</a:t>
            </a:r>
            <a:endParaRPr sz="2880" dirty="0"/>
          </a:p>
          <a:p>
            <a:pPr marL="1097280" lvl="1" indent="-426720">
              <a:spcBef>
                <a:spcPts val="0"/>
              </a:spcBef>
              <a:buSzPts val="2000"/>
              <a:buChar char="•"/>
            </a:pPr>
            <a:r>
              <a:rPr lang="en" sz="2400" dirty="0"/>
              <a:t>simplicity, sparsity, dropout, early stopping</a:t>
            </a:r>
            <a:endParaRPr sz="2400" dirty="0"/>
          </a:p>
          <a:p>
            <a:pPr marL="1097280" lvl="1" indent="-457200">
              <a:spcBef>
                <a:spcPts val="0"/>
              </a:spcBef>
              <a:buSzPts val="2400"/>
              <a:buChar char="•"/>
            </a:pPr>
            <a:r>
              <a:rPr lang="en" sz="2400" dirty="0"/>
              <a:t>*) other than adding more data</a:t>
            </a:r>
            <a:br>
              <a:rPr lang="en" sz="2880" dirty="0"/>
            </a:br>
            <a:br>
              <a:rPr lang="en" sz="2880" dirty="0"/>
            </a:br>
            <a:endParaRPr sz="2880" dirty="0"/>
          </a:p>
          <a:p>
            <a:pPr marL="0" indent="0">
              <a:spcBef>
                <a:spcPts val="900"/>
              </a:spcBef>
              <a:buNone/>
            </a:pPr>
            <a:endParaRPr sz="2880" dirty="0"/>
          </a:p>
        </p:txBody>
      </p:sp>
      <p:sp>
        <p:nvSpPr>
          <p:cNvPr id="296" name="Google Shape;296;p39"/>
          <p:cNvSpPr txBox="1"/>
          <p:nvPr/>
        </p:nvSpPr>
        <p:spPr>
          <a:xfrm>
            <a:off x="7592880" y="6433760"/>
            <a:ext cx="3940200" cy="38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r>
              <a:rPr lang="en" sz="960"/>
              <a:t>By Chabacano [</a:t>
            </a:r>
            <a:r>
              <a:rPr lang="en" sz="960" u="sng">
                <a:solidFill>
                  <a:schemeClr val="hlink"/>
                </a:solidFill>
                <a:hlinkClick r:id="rId4"/>
              </a:rPr>
              <a:t>GFDL</a:t>
            </a:r>
            <a:r>
              <a:rPr lang="en" sz="960"/>
              <a:t> or</a:t>
            </a:r>
            <a:r>
              <a:rPr lang="en" sz="960" u="sng">
                <a:solidFill>
                  <a:schemeClr val="hlink"/>
                </a:solidFill>
                <a:hlinkClick r:id="rId5"/>
              </a:rPr>
              <a:t> CC BY-SA 4.0</a:t>
            </a:r>
            <a:r>
              <a:rPr lang="en" sz="960"/>
              <a:t>], from Wikimedia Commons</a:t>
            </a:r>
            <a:endParaRPr sz="96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1363980" y="116632"/>
            <a:ext cx="9464040" cy="132552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dirty="0"/>
              <a:t>Books and Reading</a:t>
            </a:r>
            <a:endParaRPr dirty="0"/>
          </a:p>
        </p:txBody>
      </p:sp>
      <p:sp>
        <p:nvSpPr>
          <p:cNvPr id="111" name="Google Shape;111;p18"/>
          <p:cNvSpPr txBox="1">
            <a:spLocks noGrp="1"/>
          </p:cNvSpPr>
          <p:nvPr>
            <p:ph type="body" idx="1"/>
          </p:nvPr>
        </p:nvSpPr>
        <p:spPr>
          <a:xfrm>
            <a:off x="335360" y="1053185"/>
            <a:ext cx="8712968" cy="493488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548640" indent="-457200">
              <a:spcBef>
                <a:spcPts val="1200"/>
              </a:spcBef>
              <a:buSzPts val="2400"/>
            </a:pPr>
            <a:r>
              <a:rPr lang="en" sz="2400" dirty="0"/>
              <a:t>Recommended textbook: “Deep learning”</a:t>
            </a:r>
            <a:br>
              <a:rPr lang="en" sz="2400" dirty="0"/>
            </a:br>
            <a:r>
              <a:rPr lang="en" sz="2400" dirty="0"/>
              <a:t>by Goodfellow, Bengio, Courville </a:t>
            </a:r>
            <a:br>
              <a:rPr lang="en" sz="2400" dirty="0"/>
            </a:br>
            <a:r>
              <a:rPr lang="en-US" sz="2400" dirty="0">
                <a:hlinkClick r:id="rId3"/>
              </a:rPr>
              <a:t>https://www.deeplearningbook.org/</a:t>
            </a:r>
            <a:endParaRPr lang="en-US" sz="2400" dirty="0"/>
          </a:p>
          <a:p>
            <a:pPr marL="548640" indent="-457200">
              <a:spcBef>
                <a:spcPts val="1200"/>
              </a:spcBef>
              <a:buSzPts val="2400"/>
            </a:pPr>
            <a:r>
              <a:rPr lang="en-US" sz="2400" dirty="0"/>
              <a:t>Another recommended textbook: “Dive into Deep Learning” - https://d2l.ai/</a:t>
            </a:r>
            <a:endParaRPr sz="2400" dirty="0"/>
          </a:p>
          <a:p>
            <a:pPr marL="548640" indent="-457200">
              <a:spcBef>
                <a:spcPts val="1200"/>
              </a:spcBef>
              <a:buSzPts val="2400"/>
            </a:pPr>
            <a:r>
              <a:rPr lang="en" sz="2400" dirty="0"/>
              <a:t>Lots of further material available online, e.g.:</a:t>
            </a:r>
            <a:br>
              <a:rPr lang="en" sz="2400" dirty="0"/>
            </a:br>
            <a:r>
              <a:rPr lang="en" sz="1800" u="sng" dirty="0">
                <a:solidFill>
                  <a:schemeClr val="hlink"/>
                </a:solidFill>
                <a:hlinkClick r:id="rId4"/>
              </a:rPr>
              <a:t>http://cs231n.stanford.edu/</a:t>
            </a:r>
            <a:r>
              <a:rPr lang="en" sz="1800" dirty="0"/>
              <a:t>    </a:t>
            </a:r>
            <a:r>
              <a:rPr lang="en" sz="1800" u="sng" dirty="0">
                <a:solidFill>
                  <a:schemeClr val="hlink"/>
                </a:solidFill>
                <a:hlinkClick r:id="rId5"/>
              </a:rPr>
              <a:t>http://course.fast.ai/</a:t>
            </a:r>
            <a:r>
              <a:rPr lang="en" sz="1800" dirty="0"/>
              <a:t>  </a:t>
            </a:r>
            <a:br>
              <a:rPr lang="en" sz="1800" dirty="0"/>
            </a:br>
            <a:r>
              <a:rPr lang="en" sz="1800" u="sng" dirty="0">
                <a:solidFill>
                  <a:schemeClr val="hlink"/>
                </a:solidFill>
                <a:hlinkClick r:id="rId6"/>
              </a:rPr>
              <a:t>https://developers.google.com/machine-learning/crash-course/</a:t>
            </a:r>
            <a:r>
              <a:rPr lang="en" sz="1800" dirty="0"/>
              <a:t>  </a:t>
            </a:r>
            <a:br>
              <a:rPr lang="en" sz="1800" dirty="0"/>
            </a:br>
            <a:r>
              <a:rPr lang="en" sz="1800" u="sng" dirty="0">
                <a:solidFill>
                  <a:schemeClr val="hlink"/>
                </a:solidFill>
                <a:hlinkClick r:id="rId7"/>
              </a:rPr>
              <a:t>www.nvidia.com/dlilabs</a:t>
            </a:r>
            <a:r>
              <a:rPr lang="en" sz="1800" dirty="0"/>
              <a:t>    </a:t>
            </a:r>
            <a:r>
              <a:rPr lang="en" sz="1800" u="sng" dirty="0">
                <a:solidFill>
                  <a:schemeClr val="hlink"/>
                </a:solidFill>
                <a:hlinkClick r:id="rId8"/>
              </a:rPr>
              <a:t>http://introtodeeplearning.com/</a:t>
            </a:r>
            <a:r>
              <a:rPr lang="en" sz="1800" dirty="0"/>
              <a:t> </a:t>
            </a:r>
            <a:br>
              <a:rPr lang="en" sz="1800" dirty="0"/>
            </a:br>
            <a:r>
              <a:rPr lang="en" sz="1800" u="sng" dirty="0">
                <a:solidFill>
                  <a:schemeClr val="hlink"/>
                </a:solidFill>
                <a:hlinkClick r:id="rId9"/>
              </a:rPr>
              <a:t>https://github.com/oxford-cs-deepnlp-2017/lectures</a:t>
            </a:r>
            <a:r>
              <a:rPr lang="en" sz="1800" dirty="0"/>
              <a:t>,</a:t>
            </a:r>
            <a:br>
              <a:rPr lang="en" sz="1800" dirty="0"/>
            </a:br>
            <a:r>
              <a:rPr lang="en" sz="1800" u="sng" dirty="0">
                <a:solidFill>
                  <a:schemeClr val="hlink"/>
                </a:solidFill>
                <a:hlinkClick r:id="rId10"/>
              </a:rPr>
              <a:t>https://jalammar.github.io/</a:t>
            </a:r>
            <a:r>
              <a:rPr lang="en" sz="1800" dirty="0"/>
              <a:t> </a:t>
            </a:r>
            <a:endParaRPr sz="1800" dirty="0"/>
          </a:p>
          <a:p>
            <a:pPr marL="548640" indent="-457200">
              <a:spcBef>
                <a:spcPts val="1200"/>
              </a:spcBef>
              <a:buSzPts val="2400"/>
            </a:pPr>
            <a:r>
              <a:rPr lang="en" sz="2400" dirty="0"/>
              <a:t>Coursera, Youtube, etc.</a:t>
            </a:r>
          </a:p>
          <a:p>
            <a:pPr marL="548640" indent="-457200">
              <a:spcBef>
                <a:spcPts val="1200"/>
              </a:spcBef>
              <a:buSzPts val="2400"/>
            </a:pPr>
            <a:r>
              <a:rPr lang="en-US" sz="2400" dirty="0"/>
              <a:t>“Deep Learning with Python” by François Chollet</a:t>
            </a:r>
            <a:br>
              <a:rPr lang="en-US" sz="2400" dirty="0"/>
            </a:br>
            <a:r>
              <a:rPr lang="en-US" sz="2400" dirty="0"/>
              <a:t>for labs + assignments </a:t>
            </a:r>
            <a:br>
              <a:rPr lang="en" sz="2400" dirty="0"/>
            </a:br>
            <a:endParaRPr sz="2400" dirty="0"/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20136" y="4293096"/>
            <a:ext cx="1512168" cy="234784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480376" y="116632"/>
            <a:ext cx="2218861" cy="295009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Picture 2" descr="A book cover with a mountain landscape&#10;&#10;Description automatically generated">
            <a:extLst>
              <a:ext uri="{FF2B5EF4-FFF2-40B4-BE49-F238E27FC236}">
                <a16:creationId xmlns:a16="http://schemas.microsoft.com/office/drawing/2014/main" id="{49AFF697-2217-EDBE-F240-7E4C353A61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512" y="3329757"/>
            <a:ext cx="2270191" cy="283554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1"/>
          <p:cNvSpPr txBox="1">
            <a:spLocks noGrp="1"/>
          </p:cNvSpPr>
          <p:nvPr>
            <p:ph type="title" idx="4294967295"/>
          </p:nvPr>
        </p:nvSpPr>
        <p:spPr>
          <a:xfrm>
            <a:off x="983640" y="593366"/>
            <a:ext cx="10224720" cy="7635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Anatomy of a deep neural network</a:t>
            </a:r>
            <a:endParaRPr/>
          </a:p>
        </p:txBody>
      </p:sp>
      <p:sp>
        <p:nvSpPr>
          <p:cNvPr id="308" name="Google Shape;308;p41"/>
          <p:cNvSpPr txBox="1">
            <a:spLocks noGrp="1"/>
          </p:cNvSpPr>
          <p:nvPr>
            <p:ph type="body" idx="4294967295"/>
          </p:nvPr>
        </p:nvSpPr>
        <p:spPr>
          <a:xfrm>
            <a:off x="558241" y="1556792"/>
            <a:ext cx="8045640" cy="40179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0" indent="0">
              <a:spcBef>
                <a:spcPts val="900"/>
              </a:spcBef>
              <a:buNone/>
            </a:pPr>
            <a:endParaRPr dirty="0"/>
          </a:p>
          <a:p>
            <a:pPr marL="548640" indent="-457200">
              <a:spcBef>
                <a:spcPts val="900"/>
              </a:spcBef>
              <a:buSzPts val="2400"/>
            </a:pPr>
            <a:r>
              <a:rPr lang="en" dirty="0"/>
              <a:t>Layers</a:t>
            </a:r>
            <a:endParaRPr dirty="0"/>
          </a:p>
          <a:p>
            <a:pPr marL="548640" indent="-457200">
              <a:spcBef>
                <a:spcPts val="0"/>
              </a:spcBef>
              <a:buSzPts val="2400"/>
            </a:pPr>
            <a:r>
              <a:rPr lang="en" dirty="0"/>
              <a:t>Input data and targets</a:t>
            </a:r>
            <a:endParaRPr dirty="0"/>
          </a:p>
          <a:p>
            <a:pPr marL="548640" indent="-457200">
              <a:spcBef>
                <a:spcPts val="0"/>
              </a:spcBef>
              <a:buSzPts val="2400"/>
            </a:pPr>
            <a:r>
              <a:rPr lang="en" dirty="0"/>
              <a:t>Loss function</a:t>
            </a:r>
            <a:endParaRPr dirty="0"/>
          </a:p>
          <a:p>
            <a:pPr marL="548640" indent="-457200">
              <a:spcBef>
                <a:spcPts val="0"/>
              </a:spcBef>
              <a:buSzPts val="2400"/>
            </a:pPr>
            <a:r>
              <a:rPr lang="en" dirty="0"/>
              <a:t>Optimizer</a:t>
            </a:r>
            <a:endParaRPr dirty="0"/>
          </a:p>
        </p:txBody>
      </p:sp>
      <p:pic>
        <p:nvPicPr>
          <p:cNvPr id="309" name="Google Shape;30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671" y="1744634"/>
            <a:ext cx="5505090" cy="436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4186" y="1129484"/>
            <a:ext cx="4491990" cy="179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9961" y="3740408"/>
            <a:ext cx="3442441" cy="298917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2"/>
          <p:cNvSpPr txBox="1">
            <a:spLocks noGrp="1"/>
          </p:cNvSpPr>
          <p:nvPr>
            <p:ph type="title" idx="4294967295"/>
          </p:nvPr>
        </p:nvSpPr>
        <p:spPr>
          <a:xfrm>
            <a:off x="983640" y="288566"/>
            <a:ext cx="10224720" cy="7635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Layers</a:t>
            </a:r>
            <a:endParaRPr/>
          </a:p>
        </p:txBody>
      </p:sp>
      <p:sp>
        <p:nvSpPr>
          <p:cNvPr id="317" name="Google Shape;317;p42"/>
          <p:cNvSpPr txBox="1">
            <a:spLocks noGrp="1"/>
          </p:cNvSpPr>
          <p:nvPr>
            <p:ph type="body" idx="4294967295"/>
          </p:nvPr>
        </p:nvSpPr>
        <p:spPr>
          <a:xfrm>
            <a:off x="983640" y="1130220"/>
            <a:ext cx="7913880" cy="502524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548640" indent="-457200">
              <a:spcBef>
                <a:spcPts val="900"/>
              </a:spcBef>
              <a:buSzPts val="2400"/>
            </a:pPr>
            <a:r>
              <a:rPr lang="en" sz="2880"/>
              <a:t>Data processing modules</a:t>
            </a:r>
            <a:endParaRPr sz="2880"/>
          </a:p>
          <a:p>
            <a:pPr marL="548640" indent="-457200">
              <a:spcBef>
                <a:spcPts val="0"/>
              </a:spcBef>
              <a:buSzPts val="2400"/>
            </a:pPr>
            <a:r>
              <a:rPr lang="en" sz="2880"/>
              <a:t>Many different kinds exist</a:t>
            </a:r>
            <a:endParaRPr sz="2880"/>
          </a:p>
          <a:p>
            <a:pPr marL="1097280" lvl="1" indent="-441960">
              <a:spcBef>
                <a:spcPts val="0"/>
              </a:spcBef>
              <a:buSzPts val="2200"/>
              <a:buChar char="•"/>
            </a:pPr>
            <a:r>
              <a:rPr lang="en" sz="2640"/>
              <a:t>densely connected</a:t>
            </a:r>
            <a:endParaRPr sz="2640"/>
          </a:p>
          <a:p>
            <a:pPr marL="1097280" lvl="1" indent="-441960">
              <a:spcBef>
                <a:spcPts val="0"/>
              </a:spcBef>
              <a:buSzPts val="2200"/>
              <a:buChar char="•"/>
            </a:pPr>
            <a:r>
              <a:rPr lang="en" sz="2640"/>
              <a:t>convolutional</a:t>
            </a:r>
            <a:endParaRPr sz="2640"/>
          </a:p>
          <a:p>
            <a:pPr marL="1097280" lvl="1" indent="-441960">
              <a:spcBef>
                <a:spcPts val="0"/>
              </a:spcBef>
              <a:buSzPts val="2200"/>
              <a:buChar char="•"/>
            </a:pPr>
            <a:r>
              <a:rPr lang="en" sz="2640"/>
              <a:t>recurrent</a:t>
            </a:r>
            <a:endParaRPr sz="2640"/>
          </a:p>
          <a:p>
            <a:pPr marL="1097280" lvl="1" indent="-441960">
              <a:spcBef>
                <a:spcPts val="0"/>
              </a:spcBef>
              <a:buSzPts val="2200"/>
              <a:buChar char="•"/>
            </a:pPr>
            <a:r>
              <a:rPr lang="en" sz="2640"/>
              <a:t>pooling, flattening, merging, normalization, etc.</a:t>
            </a:r>
            <a:endParaRPr sz="2640"/>
          </a:p>
          <a:p>
            <a:pPr marL="548640" indent="-457200">
              <a:spcBef>
                <a:spcPts val="0"/>
              </a:spcBef>
              <a:buSzPts val="2400"/>
            </a:pPr>
            <a:r>
              <a:rPr lang="en" sz="2880"/>
              <a:t>Input: one or more tensors</a:t>
            </a:r>
            <a:br>
              <a:rPr lang="en" sz="2880"/>
            </a:br>
            <a:r>
              <a:rPr lang="en" sz="2880"/>
              <a:t>output: one or more tensors</a:t>
            </a:r>
            <a:endParaRPr sz="2880"/>
          </a:p>
          <a:p>
            <a:pPr marL="548640" indent="-457200">
              <a:spcBef>
                <a:spcPts val="0"/>
              </a:spcBef>
              <a:buSzPts val="2400"/>
            </a:pPr>
            <a:r>
              <a:rPr lang="en" sz="2880"/>
              <a:t>Usually have a state, encoded as </a:t>
            </a:r>
            <a:r>
              <a:rPr lang="en" sz="2880" b="1"/>
              <a:t>weights</a:t>
            </a:r>
            <a:endParaRPr sz="2880" b="1"/>
          </a:p>
          <a:p>
            <a:pPr marL="1097280" lvl="1" indent="-441960">
              <a:spcBef>
                <a:spcPts val="0"/>
              </a:spcBef>
              <a:buSzPts val="2200"/>
              <a:buChar char="•"/>
            </a:pPr>
            <a:r>
              <a:rPr lang="en" sz="2640"/>
              <a:t>learned, initially random</a:t>
            </a:r>
            <a:endParaRPr sz="2640"/>
          </a:p>
          <a:p>
            <a:pPr marL="548640" indent="-457200">
              <a:spcBef>
                <a:spcPts val="0"/>
              </a:spcBef>
              <a:buSzPts val="2400"/>
            </a:pPr>
            <a:r>
              <a:rPr lang="en" sz="2880"/>
              <a:t>When combined, form a </a:t>
            </a:r>
            <a:r>
              <a:rPr lang="en" sz="2880" b="1"/>
              <a:t>network</a:t>
            </a:r>
            <a:r>
              <a:rPr lang="en" sz="2880"/>
              <a:t> or</a:t>
            </a:r>
            <a:br>
              <a:rPr lang="en" sz="2880"/>
            </a:br>
            <a:r>
              <a:rPr lang="en" sz="2880"/>
              <a:t>a </a:t>
            </a:r>
            <a:r>
              <a:rPr lang="en" sz="2880" b="1"/>
              <a:t>model</a:t>
            </a:r>
            <a:r>
              <a:rPr lang="en" sz="2880"/>
              <a:t> </a:t>
            </a:r>
            <a:endParaRPr sz="288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3"/>
          <p:cNvSpPr txBox="1">
            <a:spLocks noGrp="1"/>
          </p:cNvSpPr>
          <p:nvPr>
            <p:ph type="title" idx="4294967295"/>
          </p:nvPr>
        </p:nvSpPr>
        <p:spPr>
          <a:xfrm>
            <a:off x="983640" y="593366"/>
            <a:ext cx="10224720" cy="7635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dirty="0"/>
              <a:t>Input data and targets</a:t>
            </a:r>
            <a:endParaRPr dirty="0"/>
          </a:p>
        </p:txBody>
      </p:sp>
      <p:sp>
        <p:nvSpPr>
          <p:cNvPr id="323" name="Google Shape;323;p43"/>
          <p:cNvSpPr txBox="1">
            <a:spLocks noGrp="1"/>
          </p:cNvSpPr>
          <p:nvPr>
            <p:ph type="body" idx="4294967295"/>
          </p:nvPr>
        </p:nvSpPr>
        <p:spPr>
          <a:xfrm>
            <a:off x="983640" y="1536634"/>
            <a:ext cx="6159240" cy="40179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0" indent="0">
              <a:spcBef>
                <a:spcPts val="900"/>
              </a:spcBef>
              <a:buNone/>
            </a:pPr>
            <a:endParaRPr sz="2880" dirty="0"/>
          </a:p>
          <a:p>
            <a:pPr marL="548640" indent="-457200">
              <a:spcBef>
                <a:spcPts val="1200"/>
              </a:spcBef>
              <a:buSzPts val="2400"/>
            </a:pPr>
            <a:r>
              <a:rPr lang="en" sz="2880" dirty="0"/>
              <a:t>The network maps the input data X to predictions Y′</a:t>
            </a:r>
            <a:endParaRPr sz="2880" dirty="0"/>
          </a:p>
          <a:p>
            <a:pPr marL="548640" indent="-457200">
              <a:spcBef>
                <a:spcPts val="0"/>
              </a:spcBef>
              <a:buSzPts val="2400"/>
            </a:pPr>
            <a:r>
              <a:rPr lang="en" sz="2880" dirty="0"/>
              <a:t>During training, the predictions Y′ are compared to true targets Y using the loss function</a:t>
            </a:r>
            <a:endParaRPr sz="2880" dirty="0"/>
          </a:p>
        </p:txBody>
      </p:sp>
      <p:pic>
        <p:nvPicPr>
          <p:cNvPr id="324" name="Google Shape;32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2473" y="4041467"/>
            <a:ext cx="3002828" cy="23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6760" y="4661439"/>
            <a:ext cx="804017" cy="11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3"/>
          <p:cNvSpPr txBox="1"/>
          <p:nvPr/>
        </p:nvSpPr>
        <p:spPr>
          <a:xfrm>
            <a:off x="10483558" y="4822267"/>
            <a:ext cx="803880" cy="45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r>
              <a:rPr lang="en" sz="2160" b="1"/>
              <a:t>cat</a:t>
            </a:r>
            <a:endParaRPr sz="2160" b="1"/>
          </a:p>
        </p:txBody>
      </p:sp>
      <p:sp>
        <p:nvSpPr>
          <p:cNvPr id="327" name="Google Shape;327;p43"/>
          <p:cNvSpPr txBox="1"/>
          <p:nvPr/>
        </p:nvSpPr>
        <p:spPr>
          <a:xfrm>
            <a:off x="10483564" y="5313859"/>
            <a:ext cx="680760" cy="45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r>
              <a:rPr lang="en" sz="2160">
                <a:solidFill>
                  <a:srgbClr val="999999"/>
                </a:solidFill>
              </a:rPr>
              <a:t>dog</a:t>
            </a:r>
            <a:endParaRPr sz="2160">
              <a:solidFill>
                <a:srgbClr val="999999"/>
              </a:solidFill>
            </a:endParaRPr>
          </a:p>
        </p:txBody>
      </p:sp>
      <p:pic>
        <p:nvPicPr>
          <p:cNvPr id="328" name="Google Shape;328;p43"/>
          <p:cNvPicPr preferRelativeResize="0"/>
          <p:nvPr/>
        </p:nvPicPr>
        <p:blipFill rotWithShape="1">
          <a:blip r:embed="rId5">
            <a:alphaModFix/>
          </a:blip>
          <a:srcRect l="30545" r="33070" b="34119"/>
          <a:stretch/>
        </p:blipFill>
        <p:spPr>
          <a:xfrm>
            <a:off x="8955240" y="525433"/>
            <a:ext cx="2003040" cy="319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4"/>
          <p:cNvSpPr txBox="1">
            <a:spLocks noGrp="1"/>
          </p:cNvSpPr>
          <p:nvPr>
            <p:ph type="title"/>
          </p:nvPr>
        </p:nvSpPr>
        <p:spPr>
          <a:xfrm>
            <a:off x="983640" y="593366"/>
            <a:ext cx="10224720" cy="7635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/>
            <a:r>
              <a:rPr lang="en"/>
              <a:t>Loss function</a:t>
            </a:r>
            <a:endParaRPr/>
          </a:p>
        </p:txBody>
      </p:sp>
      <p:sp>
        <p:nvSpPr>
          <p:cNvPr id="334" name="Google Shape;334;p44"/>
          <p:cNvSpPr txBox="1">
            <a:spLocks noGrp="1"/>
          </p:cNvSpPr>
          <p:nvPr>
            <p:ph type="body" idx="1"/>
          </p:nvPr>
        </p:nvSpPr>
        <p:spPr>
          <a:xfrm>
            <a:off x="983640" y="1435033"/>
            <a:ext cx="9785880" cy="542268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indent="-457200">
              <a:buSzPts val="2400"/>
            </a:pPr>
            <a:r>
              <a:rPr lang="en" sz="2880"/>
              <a:t>The quantity to be minimized (optimized) during training</a:t>
            </a:r>
            <a:endParaRPr sz="2880"/>
          </a:p>
          <a:p>
            <a:pPr lvl="1" indent="-457200">
              <a:buSzPts val="2400"/>
            </a:pPr>
            <a:r>
              <a:rPr lang="en" sz="2880"/>
              <a:t>the only thing </a:t>
            </a:r>
            <a:r>
              <a:rPr lang="en" sz="2880" b="1"/>
              <a:t>the network</a:t>
            </a:r>
            <a:r>
              <a:rPr lang="en" sz="2880"/>
              <a:t> cares about</a:t>
            </a:r>
            <a:endParaRPr sz="2880"/>
          </a:p>
          <a:p>
            <a:pPr lvl="1" indent="-457200">
              <a:buSzPts val="2400"/>
            </a:pPr>
            <a:r>
              <a:rPr lang="en" sz="2880"/>
              <a:t>there might also be other metrics </a:t>
            </a:r>
            <a:r>
              <a:rPr lang="en" sz="2880" b="1"/>
              <a:t>you</a:t>
            </a:r>
            <a:r>
              <a:rPr lang="en" sz="2880"/>
              <a:t> care about</a:t>
            </a:r>
            <a:endParaRPr sz="2880"/>
          </a:p>
          <a:p>
            <a:pPr indent="-457200">
              <a:spcBef>
                <a:spcPts val="1200"/>
              </a:spcBef>
              <a:buSzPts val="2400"/>
            </a:pPr>
            <a:r>
              <a:rPr lang="en" sz="2880"/>
              <a:t>Common tasks have “standard” loss functions:</a:t>
            </a:r>
            <a:endParaRPr sz="2880"/>
          </a:p>
          <a:p>
            <a:pPr lvl="1" indent="-457200">
              <a:spcBef>
                <a:spcPts val="0"/>
              </a:spcBef>
              <a:buSzPts val="2400"/>
            </a:pPr>
            <a:r>
              <a:rPr lang="en" sz="2880" i="1"/>
              <a:t>mean squared error</a:t>
            </a:r>
            <a:r>
              <a:rPr lang="en" sz="2880"/>
              <a:t> for regression</a:t>
            </a:r>
            <a:endParaRPr sz="2880"/>
          </a:p>
          <a:p>
            <a:pPr lvl="1" indent="-457200">
              <a:spcBef>
                <a:spcPts val="0"/>
              </a:spcBef>
              <a:buSzPts val="2400"/>
            </a:pPr>
            <a:r>
              <a:rPr lang="en" sz="2880" i="1"/>
              <a:t>binary cross-entropy</a:t>
            </a:r>
            <a:r>
              <a:rPr lang="en" sz="2880"/>
              <a:t> for two-class classification</a:t>
            </a:r>
            <a:endParaRPr sz="2880"/>
          </a:p>
          <a:p>
            <a:pPr lvl="1" indent="-457200">
              <a:spcBef>
                <a:spcPts val="0"/>
              </a:spcBef>
              <a:buSzPts val="2400"/>
            </a:pPr>
            <a:r>
              <a:rPr lang="en" sz="2880" i="1"/>
              <a:t>categorical cross-entropy</a:t>
            </a:r>
            <a:r>
              <a:rPr lang="en" sz="2880"/>
              <a:t> for multi-class classification</a:t>
            </a:r>
            <a:endParaRPr sz="2880"/>
          </a:p>
          <a:p>
            <a:pPr lvl="1" indent="-457200">
              <a:buSzPts val="2400"/>
            </a:pPr>
            <a:r>
              <a:rPr lang="en" sz="2880"/>
              <a:t>etc.</a:t>
            </a:r>
            <a:endParaRPr sz="2880"/>
          </a:p>
          <a:p>
            <a:pPr indent="-457200">
              <a:spcBef>
                <a:spcPts val="1200"/>
              </a:spcBef>
              <a:buSzPts val="2400"/>
            </a:pPr>
            <a:r>
              <a:rPr lang="en" sz="2880" u="sng">
                <a:solidFill>
                  <a:schemeClr val="hlink"/>
                </a:solidFill>
                <a:hlinkClick r:id="rId3"/>
              </a:rPr>
              <a:t>https://lossfunctions.tumblr.com/</a:t>
            </a:r>
            <a:r>
              <a:rPr lang="en" sz="2880"/>
              <a:t> </a:t>
            </a:r>
            <a:endParaRPr sz="288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5"/>
          <p:cNvSpPr txBox="1">
            <a:spLocks noGrp="1"/>
          </p:cNvSpPr>
          <p:nvPr>
            <p:ph type="title"/>
          </p:nvPr>
        </p:nvSpPr>
        <p:spPr>
          <a:xfrm>
            <a:off x="983640" y="593366"/>
            <a:ext cx="10224720" cy="7635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/>
            <a:r>
              <a:rPr lang="en"/>
              <a:t>Optimizer</a:t>
            </a:r>
            <a:endParaRPr/>
          </a:p>
        </p:txBody>
      </p:sp>
      <p:sp>
        <p:nvSpPr>
          <p:cNvPr id="340" name="Google Shape;340;p45"/>
          <p:cNvSpPr txBox="1">
            <a:spLocks noGrp="1"/>
          </p:cNvSpPr>
          <p:nvPr>
            <p:ph type="body" idx="1"/>
          </p:nvPr>
        </p:nvSpPr>
        <p:spPr>
          <a:xfrm>
            <a:off x="191344" y="1510080"/>
            <a:ext cx="6552728" cy="50673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indent="-457200">
              <a:buSzPts val="2400"/>
            </a:pPr>
            <a:r>
              <a:rPr lang="en" sz="2880" dirty="0"/>
              <a:t>How to update the weights based on the loss function</a:t>
            </a:r>
            <a:endParaRPr sz="2880" dirty="0"/>
          </a:p>
          <a:p>
            <a:pPr indent="-457200">
              <a:spcBef>
                <a:spcPts val="1200"/>
              </a:spcBef>
              <a:buSzPts val="2400"/>
            </a:pPr>
            <a:r>
              <a:rPr lang="en" sz="2880" i="1" dirty="0"/>
              <a:t>Learning rate (+scheduling)</a:t>
            </a:r>
            <a:endParaRPr sz="2880" i="1" dirty="0"/>
          </a:p>
          <a:p>
            <a:pPr indent="-457200">
              <a:spcBef>
                <a:spcPts val="1200"/>
              </a:spcBef>
              <a:buSzPts val="2400"/>
            </a:pPr>
            <a:r>
              <a:rPr lang="en" sz="2880" dirty="0"/>
              <a:t>Stochastic gradient descent, momentum, and their variants</a:t>
            </a:r>
            <a:endParaRPr sz="2880" dirty="0"/>
          </a:p>
          <a:p>
            <a:pPr lvl="1" indent="-441960">
              <a:spcBef>
                <a:spcPts val="0"/>
              </a:spcBef>
              <a:buSzPts val="2200"/>
            </a:pPr>
            <a:r>
              <a:rPr lang="en" sz="2640" dirty="0"/>
              <a:t>RMSProp is usually a good first choice</a:t>
            </a:r>
            <a:endParaRPr sz="2640" dirty="0"/>
          </a:p>
          <a:p>
            <a:pPr lvl="1" indent="-426720">
              <a:spcBef>
                <a:spcPts val="0"/>
              </a:spcBef>
              <a:buSzPts val="2000"/>
            </a:pPr>
            <a:r>
              <a:rPr lang="en" sz="2640" dirty="0"/>
              <a:t>more info: </a:t>
            </a:r>
            <a:r>
              <a:rPr lang="en" sz="1680" u="sng" dirty="0">
                <a:solidFill>
                  <a:schemeClr val="hlink"/>
                </a:solidFill>
                <a:hlinkClick r:id="rId3"/>
              </a:rPr>
              <a:t>http://ruder.io/optimizing-gradient-descent/</a:t>
            </a:r>
            <a:r>
              <a:rPr lang="en" sz="1680" dirty="0"/>
              <a:t> </a:t>
            </a:r>
            <a:endParaRPr sz="1680" dirty="0"/>
          </a:p>
        </p:txBody>
      </p:sp>
      <p:pic>
        <p:nvPicPr>
          <p:cNvPr id="341" name="Google Shape;34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8088" y="1356926"/>
            <a:ext cx="4572000" cy="456057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5"/>
          <p:cNvSpPr txBox="1"/>
          <p:nvPr/>
        </p:nvSpPr>
        <p:spPr>
          <a:xfrm>
            <a:off x="7655010" y="6577440"/>
            <a:ext cx="2598840" cy="371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r>
              <a:rPr lang="en" sz="960"/>
              <a:t>Animation from: </a:t>
            </a:r>
            <a:r>
              <a:rPr lang="en" sz="960" u="sng">
                <a:solidFill>
                  <a:schemeClr val="hlink"/>
                </a:solidFill>
                <a:hlinkClick r:id="rId5"/>
              </a:rPr>
              <a:t>https://imgur.com/s25RsOr</a:t>
            </a:r>
            <a:r>
              <a:rPr lang="en" sz="960"/>
              <a:t> </a:t>
            </a:r>
            <a:endParaRPr sz="96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6"/>
          <p:cNvSpPr txBox="1">
            <a:spLocks noGrp="1"/>
          </p:cNvSpPr>
          <p:nvPr>
            <p:ph type="title" idx="4294967295"/>
          </p:nvPr>
        </p:nvSpPr>
        <p:spPr>
          <a:xfrm>
            <a:off x="335360" y="319349"/>
            <a:ext cx="10224720" cy="7635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dirty="0"/>
              <a:t>Anatomy of a deep neural network</a:t>
            </a:r>
            <a:endParaRPr dirty="0"/>
          </a:p>
        </p:txBody>
      </p:sp>
      <p:pic>
        <p:nvPicPr>
          <p:cNvPr id="348" name="Google Shape;34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1542" y="1563331"/>
            <a:ext cx="6268920" cy="4975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9"/>
          <p:cNvSpPr txBox="1">
            <a:spLocks noGrp="1"/>
          </p:cNvSpPr>
          <p:nvPr>
            <p:ph type="body" idx="1"/>
          </p:nvPr>
        </p:nvSpPr>
        <p:spPr>
          <a:xfrm>
            <a:off x="983640" y="1333433"/>
            <a:ext cx="7319160" cy="507888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0" indent="0">
              <a:buNone/>
            </a:pPr>
            <a:endParaRPr sz="2880"/>
          </a:p>
          <a:p>
            <a:pPr indent="-457200">
              <a:buSzPts val="2400"/>
            </a:pPr>
            <a:r>
              <a:rPr lang="en" sz="2880"/>
              <a:t>Actually tools for defining </a:t>
            </a:r>
            <a:r>
              <a:rPr lang="en" sz="2880" b="1"/>
              <a:t>static</a:t>
            </a:r>
            <a:r>
              <a:rPr lang="en" sz="2880"/>
              <a:t> or </a:t>
            </a:r>
            <a:r>
              <a:rPr lang="en" sz="2880" b="1"/>
              <a:t>dynamic</a:t>
            </a:r>
            <a:r>
              <a:rPr lang="en" sz="2880"/>
              <a:t> general-purpose </a:t>
            </a:r>
            <a:r>
              <a:rPr lang="en" sz="2880" b="1"/>
              <a:t>computational graphs</a:t>
            </a:r>
            <a:r>
              <a:rPr lang="en" sz="2880"/>
              <a:t> </a:t>
            </a:r>
            <a:endParaRPr sz="2880"/>
          </a:p>
          <a:p>
            <a:pPr indent="-457200">
              <a:spcBef>
                <a:spcPts val="1200"/>
              </a:spcBef>
              <a:buSzPts val="2400"/>
            </a:pPr>
            <a:r>
              <a:rPr lang="en" sz="2880"/>
              <a:t>Automatic differentiation</a:t>
            </a:r>
            <a:endParaRPr sz="2880"/>
          </a:p>
          <a:p>
            <a:pPr indent="-457200">
              <a:spcBef>
                <a:spcPts val="1200"/>
              </a:spcBef>
              <a:buSzPts val="2400"/>
            </a:pPr>
            <a:r>
              <a:rPr lang="en" sz="2880"/>
              <a:t>Seamless CPU / GPU usage</a:t>
            </a:r>
            <a:endParaRPr sz="2880"/>
          </a:p>
          <a:p>
            <a:pPr lvl="1" indent="-441960">
              <a:spcBef>
                <a:spcPts val="0"/>
              </a:spcBef>
              <a:buSzPts val="2200"/>
            </a:pPr>
            <a:r>
              <a:rPr lang="en" sz="2640"/>
              <a:t>multi-GPU, distributed</a:t>
            </a:r>
            <a:endParaRPr sz="2640"/>
          </a:p>
          <a:p>
            <a:pPr indent="-457200">
              <a:spcBef>
                <a:spcPts val="1200"/>
              </a:spcBef>
              <a:buSzPts val="2400"/>
            </a:pPr>
            <a:r>
              <a:rPr lang="en" sz="2880"/>
              <a:t>Python/numpy or R interfaces</a:t>
            </a:r>
            <a:endParaRPr sz="2880"/>
          </a:p>
          <a:p>
            <a:pPr lvl="1" indent="-441960">
              <a:spcBef>
                <a:spcPts val="0"/>
              </a:spcBef>
              <a:buSzPts val="2200"/>
            </a:pPr>
            <a:r>
              <a:rPr lang="en" sz="2640"/>
              <a:t>instead of C, C++, CUDA or HIP</a:t>
            </a:r>
            <a:endParaRPr sz="2640"/>
          </a:p>
          <a:p>
            <a:pPr indent="-457200">
              <a:spcBef>
                <a:spcPts val="1200"/>
              </a:spcBef>
              <a:buSzPts val="2400"/>
            </a:pPr>
            <a:r>
              <a:rPr lang="en" sz="2880"/>
              <a:t>Open source</a:t>
            </a:r>
            <a:endParaRPr sz="2880"/>
          </a:p>
        </p:txBody>
      </p:sp>
      <p:grpSp>
        <p:nvGrpSpPr>
          <p:cNvPr id="375" name="Google Shape;375;p49"/>
          <p:cNvGrpSpPr/>
          <p:nvPr/>
        </p:nvGrpSpPr>
        <p:grpSpPr>
          <a:xfrm>
            <a:off x="8150827" y="1424845"/>
            <a:ext cx="2726414" cy="4413217"/>
            <a:chOff x="6497375" y="1152475"/>
            <a:chExt cx="2135550" cy="3118000"/>
          </a:xfrm>
        </p:grpSpPr>
        <p:sp>
          <p:nvSpPr>
            <p:cNvPr id="376" name="Google Shape;376;p49"/>
            <p:cNvSpPr/>
            <p:nvPr/>
          </p:nvSpPr>
          <p:spPr>
            <a:xfrm>
              <a:off x="7705850" y="2510650"/>
              <a:ext cx="417300" cy="397800"/>
            </a:xfrm>
            <a:prstGeom prst="ellipse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algn="ctr"/>
              <a:r>
                <a:rPr lang="en" sz="2160"/>
                <a:t>✕</a:t>
              </a:r>
              <a:endParaRPr sz="2160"/>
            </a:p>
          </p:txBody>
        </p:sp>
        <p:sp>
          <p:nvSpPr>
            <p:cNvPr id="377" name="Google Shape;377;p49"/>
            <p:cNvSpPr/>
            <p:nvPr/>
          </p:nvSpPr>
          <p:spPr>
            <a:xfrm>
              <a:off x="6497375" y="3246950"/>
              <a:ext cx="417300" cy="3978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algn="ctr"/>
              <a:r>
                <a:rPr lang="en" sz="2160" i="1"/>
                <a:t>x</a:t>
              </a:r>
              <a:endParaRPr sz="2160" i="1"/>
            </a:p>
          </p:txBody>
        </p:sp>
        <p:sp>
          <p:nvSpPr>
            <p:cNvPr id="378" name="Google Shape;378;p49"/>
            <p:cNvSpPr/>
            <p:nvPr/>
          </p:nvSpPr>
          <p:spPr>
            <a:xfrm>
              <a:off x="7356488" y="3246950"/>
              <a:ext cx="417300" cy="3978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algn="ctr"/>
              <a:r>
                <a:rPr lang="en" sz="2160" i="1"/>
                <a:t>y</a:t>
              </a:r>
              <a:endParaRPr sz="2160" i="1"/>
            </a:p>
          </p:txBody>
        </p:sp>
        <p:sp>
          <p:nvSpPr>
            <p:cNvPr id="379" name="Google Shape;379;p49"/>
            <p:cNvSpPr/>
            <p:nvPr/>
          </p:nvSpPr>
          <p:spPr>
            <a:xfrm>
              <a:off x="8215625" y="3246950"/>
              <a:ext cx="417300" cy="3978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algn="ctr"/>
              <a:r>
                <a:rPr lang="en" sz="2160"/>
                <a:t>5</a:t>
              </a:r>
              <a:endParaRPr sz="2160"/>
            </a:p>
          </p:txBody>
        </p:sp>
        <p:sp>
          <p:nvSpPr>
            <p:cNvPr id="380" name="Google Shape;380;p49"/>
            <p:cNvSpPr/>
            <p:nvPr/>
          </p:nvSpPr>
          <p:spPr>
            <a:xfrm>
              <a:off x="6914675" y="2510650"/>
              <a:ext cx="417300" cy="397800"/>
            </a:xfrm>
            <a:prstGeom prst="ellipse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algn="ctr"/>
              <a:r>
                <a:rPr lang="en" sz="2160"/>
                <a:t>✕</a:t>
              </a:r>
              <a:endParaRPr sz="2160"/>
            </a:p>
          </p:txBody>
        </p:sp>
        <p:sp>
          <p:nvSpPr>
            <p:cNvPr id="381" name="Google Shape;381;p49"/>
            <p:cNvSpPr/>
            <p:nvPr/>
          </p:nvSpPr>
          <p:spPr>
            <a:xfrm>
              <a:off x="7356500" y="1774350"/>
              <a:ext cx="417300" cy="397800"/>
            </a:xfrm>
            <a:prstGeom prst="ellipse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algn="ctr"/>
              <a:r>
                <a:rPr lang="en" sz="2160"/>
                <a:t>+</a:t>
              </a:r>
              <a:endParaRPr sz="2160"/>
            </a:p>
          </p:txBody>
        </p:sp>
        <p:sp>
          <p:nvSpPr>
            <p:cNvPr id="382" name="Google Shape;382;p49"/>
            <p:cNvSpPr/>
            <p:nvPr/>
          </p:nvSpPr>
          <p:spPr>
            <a:xfrm>
              <a:off x="7773800" y="1152475"/>
              <a:ext cx="417300" cy="397800"/>
            </a:xfrm>
            <a:prstGeom prst="ellipse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algn="ctr"/>
              <a:r>
                <a:rPr lang="en" sz="2160"/>
                <a:t>+</a:t>
              </a:r>
              <a:endParaRPr sz="2160"/>
            </a:p>
          </p:txBody>
        </p:sp>
        <p:cxnSp>
          <p:nvCxnSpPr>
            <p:cNvPr id="383" name="Google Shape;383;p49"/>
            <p:cNvCxnSpPr>
              <a:stCxn id="377" idx="0"/>
              <a:endCxn id="380" idx="3"/>
            </p:cNvCxnSpPr>
            <p:nvPr/>
          </p:nvCxnSpPr>
          <p:spPr>
            <a:xfrm rot="10800000" flipH="1">
              <a:off x="6706025" y="2850050"/>
              <a:ext cx="269700" cy="396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49"/>
            <p:cNvCxnSpPr>
              <a:stCxn id="378" idx="0"/>
              <a:endCxn id="380" idx="5"/>
            </p:cNvCxnSpPr>
            <p:nvPr/>
          </p:nvCxnSpPr>
          <p:spPr>
            <a:xfrm rot="10800000">
              <a:off x="7270838" y="2850050"/>
              <a:ext cx="294300" cy="396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49"/>
            <p:cNvCxnSpPr>
              <a:stCxn id="378" idx="0"/>
              <a:endCxn id="376" idx="3"/>
            </p:cNvCxnSpPr>
            <p:nvPr/>
          </p:nvCxnSpPr>
          <p:spPr>
            <a:xfrm rot="10800000" flipH="1">
              <a:off x="7565138" y="2850050"/>
              <a:ext cx="201900" cy="396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49"/>
            <p:cNvCxnSpPr>
              <a:stCxn id="379" idx="0"/>
              <a:endCxn id="376" idx="5"/>
            </p:cNvCxnSpPr>
            <p:nvPr/>
          </p:nvCxnSpPr>
          <p:spPr>
            <a:xfrm rot="10800000">
              <a:off x="8062175" y="2850050"/>
              <a:ext cx="362100" cy="396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49"/>
            <p:cNvCxnSpPr>
              <a:stCxn id="379" idx="0"/>
              <a:endCxn id="382" idx="5"/>
            </p:cNvCxnSpPr>
            <p:nvPr/>
          </p:nvCxnSpPr>
          <p:spPr>
            <a:xfrm rot="10800000">
              <a:off x="8129975" y="1491950"/>
              <a:ext cx="294300" cy="17550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49"/>
            <p:cNvCxnSpPr>
              <a:stCxn id="380" idx="0"/>
              <a:endCxn id="381" idx="3"/>
            </p:cNvCxnSpPr>
            <p:nvPr/>
          </p:nvCxnSpPr>
          <p:spPr>
            <a:xfrm rot="10800000" flipH="1">
              <a:off x="7123325" y="2113750"/>
              <a:ext cx="294300" cy="396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49"/>
            <p:cNvCxnSpPr>
              <a:stCxn id="376" idx="0"/>
              <a:endCxn id="381" idx="5"/>
            </p:cNvCxnSpPr>
            <p:nvPr/>
          </p:nvCxnSpPr>
          <p:spPr>
            <a:xfrm rot="10800000">
              <a:off x="7712600" y="2113750"/>
              <a:ext cx="201900" cy="396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49"/>
            <p:cNvCxnSpPr>
              <a:stCxn id="381" idx="0"/>
              <a:endCxn id="382" idx="3"/>
            </p:cNvCxnSpPr>
            <p:nvPr/>
          </p:nvCxnSpPr>
          <p:spPr>
            <a:xfrm rot="10800000" flipH="1">
              <a:off x="7565150" y="1492050"/>
              <a:ext cx="269700" cy="2823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91" name="Google Shape;391;p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757325" y="3983250"/>
              <a:ext cx="1615641" cy="287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2" name="Google Shape;392;p49"/>
          <p:cNvSpPr txBox="1">
            <a:spLocks noGrp="1"/>
          </p:cNvSpPr>
          <p:nvPr>
            <p:ph type="title"/>
          </p:nvPr>
        </p:nvSpPr>
        <p:spPr>
          <a:xfrm>
            <a:off x="983640" y="593366"/>
            <a:ext cx="10224720" cy="76356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/>
            <a:r>
              <a:rPr lang="en"/>
              <a:t>Deep learning frameworks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1830" y="3417451"/>
            <a:ext cx="4129142" cy="224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6441" y="388130"/>
            <a:ext cx="2932530" cy="1994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9176" y="388140"/>
            <a:ext cx="2713650" cy="183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05941" y="391857"/>
            <a:ext cx="2932530" cy="172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87074" y="5524831"/>
            <a:ext cx="2016667" cy="13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35071" y="4514752"/>
            <a:ext cx="2244510" cy="224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95020" y="2383075"/>
            <a:ext cx="3091920" cy="59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4871" y="5703001"/>
            <a:ext cx="2244510" cy="1056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9460" y="2225339"/>
            <a:ext cx="4293871" cy="13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162421" y="3282323"/>
            <a:ext cx="2244510" cy="2042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841520" y="2653903"/>
            <a:ext cx="4017089" cy="2108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0"/>
          <p:cNvSpPr txBox="1">
            <a:spLocks noGrp="1"/>
          </p:cNvSpPr>
          <p:nvPr>
            <p:ph type="title"/>
          </p:nvPr>
        </p:nvSpPr>
        <p:spPr>
          <a:xfrm>
            <a:off x="709320" y="593366"/>
            <a:ext cx="4549680" cy="124452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/>
            <a:r>
              <a:rPr lang="en"/>
              <a:t>Deep learning frameworks</a:t>
            </a:r>
            <a:endParaRPr/>
          </a:p>
        </p:txBody>
      </p:sp>
      <p:sp>
        <p:nvSpPr>
          <p:cNvPr id="398" name="Google Shape;398;p50"/>
          <p:cNvSpPr txBox="1">
            <a:spLocks noGrp="1"/>
          </p:cNvSpPr>
          <p:nvPr>
            <p:ph type="body" idx="1"/>
          </p:nvPr>
        </p:nvSpPr>
        <p:spPr>
          <a:xfrm>
            <a:off x="148650" y="2122707"/>
            <a:ext cx="10580760" cy="417744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indent="-457200">
              <a:buSzPts val="2400"/>
            </a:pPr>
            <a:r>
              <a:rPr lang="en" sz="2880" dirty="0"/>
              <a:t>Keras is a high-level</a:t>
            </a:r>
            <a:br>
              <a:rPr lang="en" sz="2880" dirty="0"/>
            </a:br>
            <a:r>
              <a:rPr lang="en" sz="2880" dirty="0"/>
              <a:t>neural networks API</a:t>
            </a:r>
            <a:endParaRPr sz="2880" dirty="0"/>
          </a:p>
          <a:p>
            <a:pPr marL="990590" lvl="1" indent="-345410">
              <a:spcBef>
                <a:spcPts val="0"/>
              </a:spcBef>
              <a:buSzPts val="2200"/>
            </a:pPr>
            <a:r>
              <a:rPr lang="en" sz="2640" dirty="0"/>
              <a:t>we will use TensorFlow</a:t>
            </a:r>
            <a:br>
              <a:rPr lang="en" sz="2640" dirty="0"/>
            </a:br>
            <a:r>
              <a:rPr lang="en" sz="2640" dirty="0"/>
              <a:t> as the compute backend</a:t>
            </a:r>
            <a:endParaRPr sz="2640" dirty="0"/>
          </a:p>
          <a:p>
            <a:pPr marL="990590" lvl="1" indent="-345410">
              <a:spcBef>
                <a:spcPts val="0"/>
              </a:spcBef>
              <a:buSzPts val="2200"/>
            </a:pPr>
            <a:r>
              <a:rPr lang="en" sz="2640" dirty="0"/>
              <a:t>included in TensorFlow 2 as  </a:t>
            </a:r>
            <a:r>
              <a:rPr lang="en" sz="2400" dirty="0">
                <a:latin typeface="Consolas"/>
                <a:ea typeface="Consolas"/>
                <a:cs typeface="Consolas"/>
                <a:sym typeface="Consolas"/>
              </a:rPr>
              <a:t>tf.keras</a:t>
            </a:r>
            <a:endParaRPr sz="2400" dirty="0">
              <a:latin typeface="Consolas"/>
              <a:ea typeface="Consolas"/>
              <a:cs typeface="Consolas"/>
              <a:sym typeface="Consolas"/>
            </a:endParaRPr>
          </a:p>
          <a:p>
            <a:pPr marL="990590" lvl="1" indent="-345410">
              <a:spcBef>
                <a:spcPts val="0"/>
              </a:spcBef>
              <a:buSzPts val="2200"/>
            </a:pPr>
            <a:r>
              <a:rPr lang="en" sz="2640" u="sng" dirty="0">
                <a:solidFill>
                  <a:schemeClr val="hlink"/>
                </a:solidFill>
                <a:hlinkClick r:id="rId3"/>
              </a:rPr>
              <a:t>https://keras.io/</a:t>
            </a:r>
            <a:r>
              <a:rPr lang="en" sz="2640" dirty="0"/>
              <a:t> , </a:t>
            </a:r>
            <a:r>
              <a:rPr lang="en" sz="2640" u="sng" dirty="0">
                <a:solidFill>
                  <a:schemeClr val="hlink"/>
                </a:solidFill>
                <a:hlinkClick r:id="rId4"/>
              </a:rPr>
              <a:t>https://www.tensorflow.org/guide/keras</a:t>
            </a:r>
            <a:r>
              <a:rPr lang="en" sz="2640" dirty="0"/>
              <a:t> </a:t>
            </a:r>
            <a:endParaRPr sz="2640" dirty="0"/>
          </a:p>
          <a:p>
            <a:pPr marL="457195" indent="-419933">
              <a:spcBef>
                <a:spcPts val="1200"/>
              </a:spcBef>
              <a:buSzPts val="2400"/>
            </a:pPr>
            <a:r>
              <a:rPr lang="en" sz="2880" dirty="0"/>
              <a:t>PyTorch is:</a:t>
            </a:r>
            <a:endParaRPr sz="2880" dirty="0"/>
          </a:p>
          <a:p>
            <a:pPr marL="990590" lvl="1" indent="-345410">
              <a:spcBef>
                <a:spcPts val="0"/>
              </a:spcBef>
              <a:buSzPts val="2200"/>
            </a:pPr>
            <a:r>
              <a:rPr lang="en" sz="2640" dirty="0"/>
              <a:t>a GPU-based tensor library</a:t>
            </a:r>
            <a:endParaRPr sz="2640" dirty="0"/>
          </a:p>
          <a:p>
            <a:pPr marL="990590" lvl="1" indent="-345410">
              <a:spcBef>
                <a:spcPts val="0"/>
              </a:spcBef>
              <a:buSzPts val="2200"/>
            </a:pPr>
            <a:r>
              <a:rPr lang="en" sz="2640" dirty="0"/>
              <a:t>an efficient library for dynamic neural networks</a:t>
            </a:r>
            <a:endParaRPr sz="2640" dirty="0"/>
          </a:p>
          <a:p>
            <a:pPr marL="990590" lvl="1" indent="-345410">
              <a:spcBef>
                <a:spcPts val="0"/>
              </a:spcBef>
              <a:buSzPts val="2200"/>
            </a:pPr>
            <a:r>
              <a:rPr lang="en" sz="2640" u="sng" dirty="0">
                <a:solidFill>
                  <a:schemeClr val="hlink"/>
                </a:solidFill>
                <a:hlinkClick r:id="rId5"/>
              </a:rPr>
              <a:t>https://pytorch.org/</a:t>
            </a:r>
            <a:r>
              <a:rPr lang="en" sz="2640" dirty="0"/>
              <a:t> </a:t>
            </a:r>
            <a:endParaRPr sz="2640" dirty="0"/>
          </a:p>
        </p:txBody>
      </p:sp>
      <p:sp>
        <p:nvSpPr>
          <p:cNvPr id="399" name="Google Shape;399;p50"/>
          <p:cNvSpPr txBox="1"/>
          <p:nvPr/>
        </p:nvSpPr>
        <p:spPr>
          <a:xfrm>
            <a:off x="6402384" y="476739"/>
            <a:ext cx="849960" cy="530280"/>
          </a:xfrm>
          <a:prstGeom prst="rect">
            <a:avLst/>
          </a:prstGeom>
          <a:solidFill>
            <a:srgbClr val="98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pPr algn="ctr"/>
            <a:r>
              <a:rPr lang="en">
                <a:solidFill>
                  <a:schemeClr val="lt1"/>
                </a:solidFill>
              </a:rPr>
              <a:t>Keras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00" name="Google Shape;400;p50"/>
          <p:cNvSpPr txBox="1"/>
          <p:nvPr/>
        </p:nvSpPr>
        <p:spPr>
          <a:xfrm>
            <a:off x="6138504" y="1444806"/>
            <a:ext cx="1377720" cy="530280"/>
          </a:xfrm>
          <a:prstGeom prst="rect">
            <a:avLst/>
          </a:prstGeom>
          <a:solidFill>
            <a:srgbClr val="98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pPr algn="ctr"/>
            <a:r>
              <a:rPr lang="en">
                <a:solidFill>
                  <a:schemeClr val="lt1"/>
                </a:solidFill>
              </a:rPr>
              <a:t>TensorFlow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01" name="Google Shape;401;p50"/>
          <p:cNvSpPr txBox="1"/>
          <p:nvPr/>
        </p:nvSpPr>
        <p:spPr>
          <a:xfrm>
            <a:off x="5112624" y="1444806"/>
            <a:ext cx="961920" cy="530280"/>
          </a:xfrm>
          <a:prstGeom prst="rect">
            <a:avLst/>
          </a:prstGeom>
          <a:solidFill>
            <a:srgbClr val="F3F3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pPr algn="ctr"/>
            <a:r>
              <a:rPr lang="en"/>
              <a:t>Theano</a:t>
            </a:r>
            <a:endParaRPr/>
          </a:p>
        </p:txBody>
      </p:sp>
      <p:cxnSp>
        <p:nvCxnSpPr>
          <p:cNvPr id="402" name="Google Shape;402;p50"/>
          <p:cNvCxnSpPr>
            <a:stCxn id="399" idx="2"/>
            <a:endCxn id="401" idx="0"/>
          </p:cNvCxnSpPr>
          <p:nvPr/>
        </p:nvCxnSpPr>
        <p:spPr>
          <a:xfrm flipH="1">
            <a:off x="5593644" y="1007019"/>
            <a:ext cx="1233720" cy="43776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3" name="Google Shape;403;p50"/>
          <p:cNvSpPr txBox="1"/>
          <p:nvPr/>
        </p:nvSpPr>
        <p:spPr>
          <a:xfrm>
            <a:off x="7580184" y="1444806"/>
            <a:ext cx="961920" cy="530280"/>
          </a:xfrm>
          <a:prstGeom prst="rect">
            <a:avLst/>
          </a:prstGeom>
          <a:solidFill>
            <a:srgbClr val="F3F3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pPr algn="ctr"/>
            <a:r>
              <a:rPr lang="en"/>
              <a:t>CNTK</a:t>
            </a:r>
            <a:endParaRPr/>
          </a:p>
        </p:txBody>
      </p:sp>
      <p:sp>
        <p:nvSpPr>
          <p:cNvPr id="404" name="Google Shape;404;p50"/>
          <p:cNvSpPr txBox="1"/>
          <p:nvPr/>
        </p:nvSpPr>
        <p:spPr>
          <a:xfrm>
            <a:off x="8606064" y="1444806"/>
            <a:ext cx="1054800" cy="530280"/>
          </a:xfrm>
          <a:prstGeom prst="rect">
            <a:avLst/>
          </a:prstGeom>
          <a:solidFill>
            <a:srgbClr val="98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pPr algn="ctr"/>
            <a:r>
              <a:rPr lang="en">
                <a:solidFill>
                  <a:schemeClr val="lt1"/>
                </a:solidFill>
              </a:rPr>
              <a:t>PyTorch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05" name="Google Shape;405;p50"/>
          <p:cNvSpPr txBox="1"/>
          <p:nvPr/>
        </p:nvSpPr>
        <p:spPr>
          <a:xfrm>
            <a:off x="9724824" y="1444806"/>
            <a:ext cx="961920" cy="530280"/>
          </a:xfrm>
          <a:prstGeom prst="rect">
            <a:avLst/>
          </a:prstGeom>
          <a:solidFill>
            <a:srgbClr val="F3F3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pPr algn="ctr"/>
            <a:r>
              <a:rPr lang="en"/>
              <a:t>MXNet</a:t>
            </a:r>
            <a:endParaRPr/>
          </a:p>
        </p:txBody>
      </p:sp>
      <p:sp>
        <p:nvSpPr>
          <p:cNvPr id="406" name="Google Shape;406;p50"/>
          <p:cNvSpPr txBox="1"/>
          <p:nvPr/>
        </p:nvSpPr>
        <p:spPr>
          <a:xfrm>
            <a:off x="10750704" y="1444806"/>
            <a:ext cx="961920" cy="530280"/>
          </a:xfrm>
          <a:prstGeom prst="rect">
            <a:avLst/>
          </a:prstGeom>
          <a:solidFill>
            <a:srgbClr val="F3F3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pPr algn="ctr"/>
            <a:r>
              <a:rPr lang="en"/>
              <a:t>Caffe</a:t>
            </a:r>
            <a:endParaRPr/>
          </a:p>
        </p:txBody>
      </p:sp>
      <p:cxnSp>
        <p:nvCxnSpPr>
          <p:cNvPr id="407" name="Google Shape;407;p50"/>
          <p:cNvCxnSpPr>
            <a:stCxn id="399" idx="2"/>
            <a:endCxn id="400" idx="0"/>
          </p:cNvCxnSpPr>
          <p:nvPr/>
        </p:nvCxnSpPr>
        <p:spPr>
          <a:xfrm>
            <a:off x="6827364" y="1007019"/>
            <a:ext cx="0" cy="43776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8" name="Google Shape;408;p50"/>
          <p:cNvCxnSpPr>
            <a:stCxn id="399" idx="2"/>
            <a:endCxn id="403" idx="0"/>
          </p:cNvCxnSpPr>
          <p:nvPr/>
        </p:nvCxnSpPr>
        <p:spPr>
          <a:xfrm>
            <a:off x="6827364" y="1007019"/>
            <a:ext cx="1233720" cy="43776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9" name="Google Shape;409;p50"/>
          <p:cNvSpPr txBox="1"/>
          <p:nvPr/>
        </p:nvSpPr>
        <p:spPr>
          <a:xfrm>
            <a:off x="5847984" y="2412872"/>
            <a:ext cx="1668240" cy="530280"/>
          </a:xfrm>
          <a:prstGeom prst="rect">
            <a:avLst/>
          </a:prstGeom>
          <a:solidFill>
            <a:srgbClr val="FFE59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algn="ctr"/>
            <a:r>
              <a:rPr lang="en" sz="1200"/>
              <a:t>CUDA, cuDNN</a:t>
            </a:r>
            <a:br>
              <a:rPr lang="en" sz="1200"/>
            </a:br>
            <a:r>
              <a:rPr lang="en" sz="1200"/>
              <a:t>HIP, MIOpen</a:t>
            </a:r>
            <a:endParaRPr sz="1200"/>
          </a:p>
        </p:txBody>
      </p:sp>
      <p:sp>
        <p:nvSpPr>
          <p:cNvPr id="410" name="Google Shape;410;p50"/>
          <p:cNvSpPr txBox="1"/>
          <p:nvPr/>
        </p:nvSpPr>
        <p:spPr>
          <a:xfrm>
            <a:off x="8144994" y="2412872"/>
            <a:ext cx="1838160" cy="530280"/>
          </a:xfrm>
          <a:prstGeom prst="rect">
            <a:avLst/>
          </a:prstGeom>
          <a:solidFill>
            <a:srgbClr val="FFE59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pPr algn="ctr"/>
            <a:r>
              <a:rPr lang="en"/>
              <a:t>MKL, MKL-DNN</a:t>
            </a:r>
            <a:endParaRPr/>
          </a:p>
        </p:txBody>
      </p:sp>
      <p:sp>
        <p:nvSpPr>
          <p:cNvPr id="411" name="Google Shape;411;p50"/>
          <p:cNvSpPr txBox="1"/>
          <p:nvPr/>
        </p:nvSpPr>
        <p:spPr>
          <a:xfrm>
            <a:off x="5847984" y="3380938"/>
            <a:ext cx="1668240" cy="530280"/>
          </a:xfrm>
          <a:prstGeom prst="rect">
            <a:avLst/>
          </a:prstGeom>
          <a:solidFill>
            <a:srgbClr val="00C7B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pPr algn="ctr"/>
            <a:r>
              <a:rPr lang="en"/>
              <a:t>GPUs</a:t>
            </a:r>
            <a:endParaRPr/>
          </a:p>
        </p:txBody>
      </p:sp>
      <p:sp>
        <p:nvSpPr>
          <p:cNvPr id="412" name="Google Shape;412;p50"/>
          <p:cNvSpPr txBox="1"/>
          <p:nvPr/>
        </p:nvSpPr>
        <p:spPr>
          <a:xfrm>
            <a:off x="8229954" y="3380938"/>
            <a:ext cx="1668240" cy="530280"/>
          </a:xfrm>
          <a:prstGeom prst="rect">
            <a:avLst/>
          </a:prstGeom>
          <a:solidFill>
            <a:srgbClr val="00C7B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pPr algn="ctr"/>
            <a:r>
              <a:rPr lang="en"/>
              <a:t>CPUs</a:t>
            </a:r>
            <a:endParaRPr/>
          </a:p>
        </p:txBody>
      </p:sp>
      <p:cxnSp>
        <p:nvCxnSpPr>
          <p:cNvPr id="413" name="Google Shape;413;p50"/>
          <p:cNvCxnSpPr>
            <a:stCxn id="409" idx="2"/>
            <a:endCxn id="411" idx="0"/>
          </p:cNvCxnSpPr>
          <p:nvPr/>
        </p:nvCxnSpPr>
        <p:spPr>
          <a:xfrm>
            <a:off x="6682104" y="2943152"/>
            <a:ext cx="0" cy="43776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4" name="Google Shape;414;p50"/>
          <p:cNvCxnSpPr>
            <a:stCxn id="410" idx="2"/>
            <a:endCxn id="412" idx="0"/>
          </p:cNvCxnSpPr>
          <p:nvPr/>
        </p:nvCxnSpPr>
        <p:spPr>
          <a:xfrm>
            <a:off x="9064074" y="2943152"/>
            <a:ext cx="0" cy="43776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5" name="Google Shape;415;p50"/>
          <p:cNvCxnSpPr>
            <a:stCxn id="401" idx="2"/>
            <a:endCxn id="409" idx="0"/>
          </p:cNvCxnSpPr>
          <p:nvPr/>
        </p:nvCxnSpPr>
        <p:spPr>
          <a:xfrm>
            <a:off x="5593584" y="1975086"/>
            <a:ext cx="1088640" cy="43776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6" name="Google Shape;416;p50"/>
          <p:cNvCxnSpPr>
            <a:stCxn id="400" idx="2"/>
            <a:endCxn id="409" idx="0"/>
          </p:cNvCxnSpPr>
          <p:nvPr/>
        </p:nvCxnSpPr>
        <p:spPr>
          <a:xfrm flipH="1">
            <a:off x="6681924" y="1975086"/>
            <a:ext cx="145440" cy="43776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7" name="Google Shape;417;p50"/>
          <p:cNvCxnSpPr>
            <a:stCxn id="403" idx="2"/>
            <a:endCxn id="409" idx="0"/>
          </p:cNvCxnSpPr>
          <p:nvPr/>
        </p:nvCxnSpPr>
        <p:spPr>
          <a:xfrm flipH="1">
            <a:off x="6681984" y="1975086"/>
            <a:ext cx="1379160" cy="43776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8" name="Google Shape;418;p50"/>
          <p:cNvCxnSpPr>
            <a:stCxn id="404" idx="2"/>
            <a:endCxn id="409" idx="0"/>
          </p:cNvCxnSpPr>
          <p:nvPr/>
        </p:nvCxnSpPr>
        <p:spPr>
          <a:xfrm flipH="1">
            <a:off x="6682224" y="1975086"/>
            <a:ext cx="2451240" cy="43776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9" name="Google Shape;419;p50"/>
          <p:cNvCxnSpPr>
            <a:stCxn id="405" idx="2"/>
            <a:endCxn id="409" idx="0"/>
          </p:cNvCxnSpPr>
          <p:nvPr/>
        </p:nvCxnSpPr>
        <p:spPr>
          <a:xfrm flipH="1">
            <a:off x="6682104" y="1975086"/>
            <a:ext cx="3523680" cy="43776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0" name="Google Shape;420;p50"/>
          <p:cNvCxnSpPr>
            <a:stCxn id="406" idx="2"/>
            <a:endCxn id="409" idx="0"/>
          </p:cNvCxnSpPr>
          <p:nvPr/>
        </p:nvCxnSpPr>
        <p:spPr>
          <a:xfrm flipH="1">
            <a:off x="6681984" y="1975086"/>
            <a:ext cx="4549680" cy="43776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1" name="Google Shape;421;p50"/>
          <p:cNvCxnSpPr>
            <a:stCxn id="406" idx="2"/>
            <a:endCxn id="410" idx="0"/>
          </p:cNvCxnSpPr>
          <p:nvPr/>
        </p:nvCxnSpPr>
        <p:spPr>
          <a:xfrm flipH="1">
            <a:off x="9064104" y="1975086"/>
            <a:ext cx="2167560" cy="43776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2" name="Google Shape;422;p50"/>
          <p:cNvCxnSpPr>
            <a:stCxn id="405" idx="2"/>
            <a:endCxn id="410" idx="0"/>
          </p:cNvCxnSpPr>
          <p:nvPr/>
        </p:nvCxnSpPr>
        <p:spPr>
          <a:xfrm flipH="1">
            <a:off x="9064224" y="1975086"/>
            <a:ext cx="1141560" cy="43776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3" name="Google Shape;423;p50"/>
          <p:cNvCxnSpPr>
            <a:stCxn id="404" idx="2"/>
            <a:endCxn id="410" idx="0"/>
          </p:cNvCxnSpPr>
          <p:nvPr/>
        </p:nvCxnSpPr>
        <p:spPr>
          <a:xfrm flipH="1">
            <a:off x="9063984" y="1975086"/>
            <a:ext cx="69480" cy="43776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4" name="Google Shape;424;p50"/>
          <p:cNvCxnSpPr>
            <a:stCxn id="403" idx="2"/>
            <a:endCxn id="410" idx="0"/>
          </p:cNvCxnSpPr>
          <p:nvPr/>
        </p:nvCxnSpPr>
        <p:spPr>
          <a:xfrm>
            <a:off x="8061144" y="1975086"/>
            <a:ext cx="1002960" cy="43776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5" name="Google Shape;425;p50"/>
          <p:cNvCxnSpPr>
            <a:stCxn id="400" idx="2"/>
            <a:endCxn id="410" idx="0"/>
          </p:cNvCxnSpPr>
          <p:nvPr/>
        </p:nvCxnSpPr>
        <p:spPr>
          <a:xfrm>
            <a:off x="6827364" y="1975086"/>
            <a:ext cx="2236680" cy="43776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6" name="Google Shape;426;p50"/>
          <p:cNvCxnSpPr>
            <a:stCxn id="401" idx="2"/>
            <a:endCxn id="410" idx="0"/>
          </p:cNvCxnSpPr>
          <p:nvPr/>
        </p:nvCxnSpPr>
        <p:spPr>
          <a:xfrm>
            <a:off x="5593584" y="1975086"/>
            <a:ext cx="3470400" cy="43776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7" name="Google Shape;427;p50"/>
          <p:cNvSpPr txBox="1"/>
          <p:nvPr/>
        </p:nvSpPr>
        <p:spPr>
          <a:xfrm>
            <a:off x="7499034" y="476739"/>
            <a:ext cx="1473840" cy="530280"/>
          </a:xfrm>
          <a:prstGeom prst="rect">
            <a:avLst/>
          </a:prstGeom>
          <a:solidFill>
            <a:srgbClr val="F3F3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pPr algn="ctr"/>
            <a:r>
              <a:rPr lang="en"/>
              <a:t>TF Estimator</a:t>
            </a:r>
            <a:endParaRPr/>
          </a:p>
        </p:txBody>
      </p:sp>
      <p:sp>
        <p:nvSpPr>
          <p:cNvPr id="428" name="Google Shape;428;p50"/>
          <p:cNvSpPr txBox="1"/>
          <p:nvPr/>
        </p:nvSpPr>
        <p:spPr>
          <a:xfrm>
            <a:off x="9219564" y="476739"/>
            <a:ext cx="1054800" cy="530280"/>
          </a:xfrm>
          <a:prstGeom prst="rect">
            <a:avLst/>
          </a:prstGeom>
          <a:solidFill>
            <a:srgbClr val="98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pPr algn="ctr"/>
            <a:r>
              <a:rPr lang="en">
                <a:solidFill>
                  <a:schemeClr val="lt1"/>
                </a:solidFill>
              </a:rPr>
              <a:t>torch.nn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29" name="Google Shape;429;p50"/>
          <p:cNvSpPr txBox="1"/>
          <p:nvPr/>
        </p:nvSpPr>
        <p:spPr>
          <a:xfrm>
            <a:off x="10521054" y="476739"/>
            <a:ext cx="849960" cy="530280"/>
          </a:xfrm>
          <a:prstGeom prst="rect">
            <a:avLst/>
          </a:prstGeom>
          <a:solidFill>
            <a:srgbClr val="F3F3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pPr algn="ctr"/>
            <a:r>
              <a:rPr lang="en"/>
              <a:t>Gluon</a:t>
            </a:r>
            <a:endParaRPr/>
          </a:p>
        </p:txBody>
      </p:sp>
      <p:cxnSp>
        <p:nvCxnSpPr>
          <p:cNvPr id="430" name="Google Shape;430;p50"/>
          <p:cNvCxnSpPr>
            <a:stCxn id="427" idx="2"/>
            <a:endCxn id="400" idx="0"/>
          </p:cNvCxnSpPr>
          <p:nvPr/>
        </p:nvCxnSpPr>
        <p:spPr>
          <a:xfrm flipH="1">
            <a:off x="6827274" y="1007019"/>
            <a:ext cx="1408680" cy="43776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1" name="Google Shape;431;p50"/>
          <p:cNvSpPr txBox="1"/>
          <p:nvPr/>
        </p:nvSpPr>
        <p:spPr>
          <a:xfrm>
            <a:off x="5112624" y="476672"/>
            <a:ext cx="1042920" cy="530280"/>
          </a:xfrm>
          <a:prstGeom prst="rect">
            <a:avLst/>
          </a:prstGeom>
          <a:solidFill>
            <a:srgbClr val="F3F3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pPr algn="ctr"/>
            <a:r>
              <a:rPr lang="en"/>
              <a:t>Lasagne</a:t>
            </a:r>
            <a:endParaRPr/>
          </a:p>
        </p:txBody>
      </p:sp>
      <p:cxnSp>
        <p:nvCxnSpPr>
          <p:cNvPr id="432" name="Google Shape;432;p50"/>
          <p:cNvCxnSpPr>
            <a:stCxn id="428" idx="2"/>
            <a:endCxn id="404" idx="0"/>
          </p:cNvCxnSpPr>
          <p:nvPr/>
        </p:nvCxnSpPr>
        <p:spPr>
          <a:xfrm flipH="1">
            <a:off x="9133524" y="1007019"/>
            <a:ext cx="613440" cy="43776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3" name="Google Shape;433;p50"/>
          <p:cNvCxnSpPr>
            <a:stCxn id="429" idx="2"/>
            <a:endCxn id="405" idx="0"/>
          </p:cNvCxnSpPr>
          <p:nvPr/>
        </p:nvCxnSpPr>
        <p:spPr>
          <a:xfrm flipH="1">
            <a:off x="10205874" y="1007019"/>
            <a:ext cx="740160" cy="43776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4" name="Google Shape;434;p50"/>
          <p:cNvCxnSpPr>
            <a:stCxn id="431" idx="2"/>
            <a:endCxn id="401" idx="0"/>
          </p:cNvCxnSpPr>
          <p:nvPr/>
        </p:nvCxnSpPr>
        <p:spPr>
          <a:xfrm flipH="1">
            <a:off x="5593404" y="1006952"/>
            <a:ext cx="40680" cy="43776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n 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941" y="773206"/>
            <a:ext cx="5550946" cy="529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38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FA079-83CF-0AC0-E27A-64A8463DB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C2DC8-6EE3-E79F-6BCA-26E84673E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many, impossible to fit in a single lecture presentation:</a:t>
            </a:r>
          </a:p>
          <a:p>
            <a:r>
              <a:rPr lang="en-US" dirty="0">
                <a:hlinkClick r:id="rId2"/>
              </a:rPr>
              <a:t>https://github.com/shellysheynin/Deep-Learning-Book</a:t>
            </a:r>
            <a:endParaRPr lang="en-US" dirty="0"/>
          </a:p>
          <a:p>
            <a:r>
              <a:rPr lang="en-US" dirty="0">
                <a:hlinkClick r:id="rId3"/>
              </a:rPr>
              <a:t>https://www.deeplearning.ai/resources/</a:t>
            </a:r>
            <a:endParaRPr lang="en-US" dirty="0"/>
          </a:p>
          <a:p>
            <a:r>
              <a:rPr lang="en-US" dirty="0">
                <a:hlinkClick r:id="rId4"/>
              </a:rPr>
              <a:t>https://m2dsupsdlclass.github.io/lectures-labs/</a:t>
            </a:r>
            <a:endParaRPr lang="en-US" dirty="0"/>
          </a:p>
          <a:p>
            <a:r>
              <a:rPr lang="en-US" dirty="0">
                <a:hlinkClick r:id="rId5"/>
              </a:rPr>
              <a:t>https://cds.nyu.edu/deep-learning/</a:t>
            </a:r>
            <a:endParaRPr lang="en-US" dirty="0"/>
          </a:p>
          <a:p>
            <a:r>
              <a:rPr lang="en-US" dirty="0">
                <a:hlinkClick r:id="rId6"/>
              </a:rPr>
              <a:t>https://www.deepmind.com/learning-resources/deep-learning-lecture-series-2020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3226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4272" y="90201"/>
            <a:ext cx="1846728" cy="1213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271" y="1759701"/>
            <a:ext cx="5270730" cy="339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8063" y="1861300"/>
            <a:ext cx="5453740" cy="339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 descr="Image result for computer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40772" y="101601"/>
            <a:ext cx="1168320" cy="129501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 txBox="1"/>
          <p:nvPr/>
        </p:nvSpPr>
        <p:spPr>
          <a:xfrm>
            <a:off x="787096" y="5974333"/>
            <a:ext cx="5041080" cy="81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pPr algn="ctr"/>
            <a:r>
              <a:rPr lang="en" sz="2160" i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Biological neuron</a:t>
            </a:r>
            <a:endParaRPr sz="2160" i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6304392" y="5974333"/>
            <a:ext cx="5041080" cy="81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noAutofit/>
          </a:bodyPr>
          <a:lstStyle/>
          <a:p>
            <a:pPr algn="ctr"/>
            <a:r>
              <a:rPr lang="en" sz="2160" i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Artificial neuron</a:t>
            </a:r>
            <a:endParaRPr sz="2160" i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Individual Neurons</a:t>
            </a:r>
          </a:p>
        </p:txBody>
      </p:sp>
      <p:pic>
        <p:nvPicPr>
          <p:cNvPr id="5" name="Content Placeholder 4" descr="Screen Shot 2013-02-25 at 11.02.24 PM.pd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961" r="-23961"/>
          <a:stretch>
            <a:fillRect/>
          </a:stretch>
        </p:blipFill>
        <p:spPr>
          <a:xfrm>
            <a:off x="1954026" y="990321"/>
            <a:ext cx="8135471" cy="5733209"/>
          </a:xfrm>
        </p:spPr>
      </p:pic>
    </p:spTree>
    <p:extLst>
      <p:ext uri="{BB962C8B-B14F-4D97-AF65-F5344CB8AC3E}">
        <p14:creationId xmlns:p14="http://schemas.microsoft.com/office/powerpoint/2010/main" val="14503004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Individual Neurons</a:t>
            </a:r>
          </a:p>
        </p:txBody>
      </p:sp>
      <p:pic>
        <p:nvPicPr>
          <p:cNvPr id="7" name="Content Placeholder 6" descr="Screen Shot 2013-02-25 at 11.03.44 PM.pd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18" b="-1818"/>
          <a:stretch>
            <a:fillRect/>
          </a:stretch>
        </p:blipFill>
        <p:spPr>
          <a:xfrm>
            <a:off x="1954026" y="902074"/>
            <a:ext cx="8135471" cy="5800445"/>
          </a:xfrm>
        </p:spPr>
      </p:pic>
      <p:sp>
        <p:nvSpPr>
          <p:cNvPr id="3" name="TextBox 2"/>
          <p:cNvSpPr txBox="1"/>
          <p:nvPr/>
        </p:nvSpPr>
        <p:spPr>
          <a:xfrm>
            <a:off x="4657749" y="2651495"/>
            <a:ext cx="1054969" cy="400110"/>
          </a:xfrm>
          <a:prstGeom prst="rect">
            <a:avLst/>
          </a:prstGeom>
          <a:noFill/>
          <a:effectLst>
            <a:outerShdw blurRad="101600" dist="38100" dir="18900000" sx="13000" sy="13000" algn="b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C26CF"/>
                </a:solidFill>
              </a:rPr>
              <a:t>rectified</a:t>
            </a:r>
          </a:p>
        </p:txBody>
      </p:sp>
      <p:sp>
        <p:nvSpPr>
          <p:cNvPr id="4" name="Rectangle 3"/>
          <p:cNvSpPr/>
          <p:nvPr/>
        </p:nvSpPr>
        <p:spPr>
          <a:xfrm>
            <a:off x="5343298" y="2030291"/>
            <a:ext cx="553713" cy="547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1" dirty="0">
              <a:solidFill>
                <a:srgbClr val="7030A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277379" y="2003922"/>
            <a:ext cx="619631" cy="0"/>
          </a:xfrm>
          <a:prstGeom prst="line">
            <a:avLst/>
          </a:prstGeom>
          <a:ln>
            <a:solidFill>
              <a:srgbClr val="FC26C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92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64637"/>
            <a:ext cx="10972800" cy="1143000"/>
          </a:xfrm>
        </p:spPr>
        <p:txBody>
          <a:bodyPr/>
          <a:lstStyle/>
          <a:p>
            <a:r>
              <a:rPr lang="en-US" sz="3733" dirty="0"/>
              <a:t>What is Machine Learning?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93643" y="1412776"/>
            <a:ext cx="10286933" cy="444049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It is very hard to write programs that solve problems like recognizing a three-dimensional object from a novel viewpoint in new lighting conditions in a cluttered scene.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We don</a:t>
            </a:r>
            <a:r>
              <a:rPr lang="ja-JP" altLang="en-US" sz="2400" dirty="0">
                <a:latin typeface="Arial"/>
              </a:rPr>
              <a:t>’</a:t>
            </a:r>
            <a:r>
              <a:rPr lang="en-US" sz="2400" dirty="0"/>
              <a:t>t know what program to write because we don</a:t>
            </a:r>
            <a:r>
              <a:rPr lang="ja-JP" altLang="en-US" sz="2400" dirty="0">
                <a:latin typeface="Arial"/>
              </a:rPr>
              <a:t>’</a:t>
            </a:r>
            <a:r>
              <a:rPr lang="en-US" sz="2400" dirty="0"/>
              <a:t>t know how its done in our brain.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Even if we had a good idea about how to do it, the program might be horrendously complicated.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It is hard to write a program to compute the probability that a credit card transaction is fraudulent.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 There may not be any rules that are both simple and reliable. We need to combine a very large number of weak rules.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Fraud is a moving target. The program needs to keep changing.</a:t>
            </a:r>
          </a:p>
          <a:p>
            <a:pPr>
              <a:lnSpc>
                <a:spcPct val="8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53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98439"/>
            <a:ext cx="10972800" cy="1143000"/>
          </a:xfrm>
        </p:spPr>
        <p:txBody>
          <a:bodyPr/>
          <a:lstStyle/>
          <a:p>
            <a:r>
              <a:rPr lang="en-US" sz="3733" dirty="0"/>
              <a:t>The Machine Learning Approach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4433" y="1340768"/>
            <a:ext cx="115824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667" dirty="0"/>
              <a:t>Instead of writing a program by hand for each specific task, we collect lots of examples that specify the correct output for a given input.</a:t>
            </a:r>
          </a:p>
          <a:p>
            <a:pPr>
              <a:lnSpc>
                <a:spcPct val="80000"/>
              </a:lnSpc>
            </a:pPr>
            <a:r>
              <a:rPr lang="en-US" sz="2667" dirty="0"/>
              <a:t>A machine learning algorithm then takes these examples and produces a program that does the job.</a:t>
            </a:r>
          </a:p>
          <a:p>
            <a:pPr lvl="1">
              <a:lnSpc>
                <a:spcPct val="80000"/>
              </a:lnSpc>
            </a:pPr>
            <a:r>
              <a:rPr lang="en-US" sz="2667" dirty="0"/>
              <a:t>The program produced by the learning algorithm  may look very different from a typical hand-written program. It may contain millions of numbers.</a:t>
            </a:r>
          </a:p>
          <a:p>
            <a:pPr lvl="1">
              <a:lnSpc>
                <a:spcPct val="80000"/>
              </a:lnSpc>
            </a:pPr>
            <a:r>
              <a:rPr lang="en-US" sz="2667" dirty="0"/>
              <a:t>If we do it right, the program works for new cases as well as the ones we trained it on.</a:t>
            </a:r>
          </a:p>
          <a:p>
            <a:pPr lvl="1">
              <a:lnSpc>
                <a:spcPct val="80000"/>
              </a:lnSpc>
            </a:pPr>
            <a:r>
              <a:rPr lang="en-US" sz="2667" dirty="0"/>
              <a:t>If the data changes the program can change too by training on the new data.</a:t>
            </a:r>
          </a:p>
          <a:p>
            <a:pPr>
              <a:lnSpc>
                <a:spcPct val="80000"/>
              </a:lnSpc>
            </a:pPr>
            <a:r>
              <a:rPr lang="en-US" sz="2667" dirty="0"/>
              <a:t>Massive amounts of computation are now cheaper than paying someone to write a task-specific program.</a:t>
            </a:r>
          </a:p>
        </p:txBody>
      </p:sp>
    </p:spTree>
    <p:extLst>
      <p:ext uri="{BB962C8B-B14F-4D97-AF65-F5344CB8AC3E}">
        <p14:creationId xmlns:p14="http://schemas.microsoft.com/office/powerpoint/2010/main" val="335446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8627"/>
            <a:ext cx="10972800" cy="1143000"/>
          </a:xfrm>
        </p:spPr>
        <p:txBody>
          <a:bodyPr/>
          <a:lstStyle/>
          <a:p>
            <a:r>
              <a:rPr lang="en-US" sz="3733" dirty="0"/>
              <a:t>Some examples of tasks best solved by learning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7829" y="1316765"/>
            <a:ext cx="10972800" cy="4997451"/>
          </a:xfrm>
        </p:spPr>
        <p:txBody>
          <a:bodyPr/>
          <a:lstStyle/>
          <a:p>
            <a:r>
              <a:rPr lang="en-US" sz="2667" dirty="0"/>
              <a:t>Recognizing patterns:</a:t>
            </a:r>
          </a:p>
          <a:p>
            <a:pPr lvl="1"/>
            <a:r>
              <a:rPr lang="en-US" sz="2400" dirty="0"/>
              <a:t>Objects in real scenes</a:t>
            </a:r>
          </a:p>
          <a:p>
            <a:pPr lvl="1"/>
            <a:r>
              <a:rPr lang="en-US" sz="2400" dirty="0"/>
              <a:t>Facial identities or facial expressions</a:t>
            </a:r>
          </a:p>
          <a:p>
            <a:pPr lvl="1"/>
            <a:r>
              <a:rPr lang="en-US" sz="2400" dirty="0"/>
              <a:t>Spoken words</a:t>
            </a:r>
          </a:p>
          <a:p>
            <a:r>
              <a:rPr lang="en-US" sz="2667" dirty="0"/>
              <a:t>Recognizing anomalies:</a:t>
            </a:r>
          </a:p>
          <a:p>
            <a:pPr lvl="1"/>
            <a:r>
              <a:rPr lang="en-US" sz="2400" dirty="0"/>
              <a:t>Unusual sequences of credit card transactions </a:t>
            </a:r>
          </a:p>
          <a:p>
            <a:pPr lvl="1"/>
            <a:r>
              <a:rPr lang="en-US" sz="2400" dirty="0"/>
              <a:t>Unusual patterns of sensor readings in a nuclear power plant</a:t>
            </a:r>
          </a:p>
          <a:p>
            <a:r>
              <a:rPr lang="en-US" sz="2667" dirty="0"/>
              <a:t>Prediction:</a:t>
            </a:r>
          </a:p>
          <a:p>
            <a:pPr lvl="1"/>
            <a:r>
              <a:rPr lang="en-US" sz="2400" dirty="0"/>
              <a:t>Future stock prices or currency exchange rates</a:t>
            </a:r>
          </a:p>
          <a:p>
            <a:pPr lvl="1"/>
            <a:r>
              <a:rPr lang="en-US" sz="2400" dirty="0"/>
              <a:t>Which movies will a person like?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1151029" cy="1143000"/>
          </a:xfrm>
        </p:spPr>
        <p:txBody>
          <a:bodyPr/>
          <a:lstStyle/>
          <a:p>
            <a:r>
              <a:rPr lang="en-US" sz="3733" dirty="0"/>
              <a:t>A standard example of 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24744"/>
            <a:ext cx="11582400" cy="5141168"/>
          </a:xfrm>
        </p:spPr>
        <p:txBody>
          <a:bodyPr/>
          <a:lstStyle/>
          <a:p>
            <a:r>
              <a:rPr lang="en-US" sz="2667" dirty="0"/>
              <a:t>A lot of genetics is done on fruit flies.</a:t>
            </a:r>
          </a:p>
          <a:p>
            <a:pPr lvl="1"/>
            <a:r>
              <a:rPr lang="en-US" sz="2667" dirty="0"/>
              <a:t>They are convenient because they breed fast.</a:t>
            </a:r>
          </a:p>
          <a:p>
            <a:pPr lvl="1"/>
            <a:r>
              <a:rPr lang="en-US" sz="2667" dirty="0"/>
              <a:t>We already know a lot about them.</a:t>
            </a:r>
          </a:p>
          <a:p>
            <a:r>
              <a:rPr lang="en-US" sz="2667" dirty="0"/>
              <a:t>The MNIST database of hand-written digits is the the machine learning equivalent of fruit flies.</a:t>
            </a:r>
          </a:p>
          <a:p>
            <a:pPr lvl="1"/>
            <a:r>
              <a:rPr lang="en-US" sz="2667" dirty="0"/>
              <a:t>They are publicly available and we can learn them quite fast in a moderate-sized neural net.</a:t>
            </a:r>
          </a:p>
          <a:p>
            <a:pPr lvl="1"/>
            <a:r>
              <a:rPr lang="en-US" sz="2667" dirty="0"/>
              <a:t>We know a huge amount about how well various machine learning methods do on MNIST.</a:t>
            </a:r>
          </a:p>
          <a:p>
            <a:r>
              <a:rPr lang="en-US" sz="2667" dirty="0"/>
              <a:t>We will use MNIST as our standard task.</a:t>
            </a:r>
          </a:p>
        </p:txBody>
      </p:sp>
    </p:spTree>
    <p:extLst>
      <p:ext uri="{BB962C8B-B14F-4D97-AF65-F5344CB8AC3E}">
        <p14:creationId xmlns:p14="http://schemas.microsoft.com/office/powerpoint/2010/main" val="161861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39184" y="-27384"/>
            <a:ext cx="11582400" cy="1143000"/>
          </a:xfrm>
        </p:spPr>
        <p:txBody>
          <a:bodyPr/>
          <a:lstStyle/>
          <a:p>
            <a:r>
              <a:rPr lang="en-US" sz="3733" dirty="0"/>
              <a:t>It is very hard to say what makes a 2        </a:t>
            </a:r>
            <a:endParaRPr lang="en-US" sz="3733" dirty="0">
              <a:solidFill>
                <a:srgbClr val="009900"/>
              </a:solidFill>
            </a:endParaRPr>
          </a:p>
        </p:txBody>
      </p:sp>
      <p:pic>
        <p:nvPicPr>
          <p:cNvPr id="173059" name="Picture 3" descr="close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269" y="1028735"/>
            <a:ext cx="6912073" cy="484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2304752" y="2180861"/>
            <a:ext cx="4847365" cy="827088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8183" y="2180861"/>
            <a:ext cx="768085" cy="827088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3695370" y="4197086"/>
            <a:ext cx="1344513" cy="731077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2254914" y="3236979"/>
            <a:ext cx="768745" cy="731076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0" grpId="0" animBg="1"/>
      <p:bldP spid="173062" grpId="0" animBg="1"/>
      <p:bldP spid="173063" grpId="0" animBg="1"/>
      <p:bldP spid="17306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 dirty="0"/>
              <a:t>Beyond MNIST: The </a:t>
            </a:r>
            <a:r>
              <a:rPr lang="en-US" sz="3733" dirty="0" err="1"/>
              <a:t>ImageNet</a:t>
            </a:r>
            <a:r>
              <a:rPr lang="en-US" sz="3733" dirty="0"/>
              <a:t>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349" y="1508787"/>
            <a:ext cx="11809312" cy="4925144"/>
          </a:xfrm>
        </p:spPr>
        <p:txBody>
          <a:bodyPr/>
          <a:lstStyle/>
          <a:p>
            <a:r>
              <a:rPr lang="en-US" sz="2667" dirty="0"/>
              <a:t>1000 different object classes in 1.3 million high-resolution training images from the web.</a:t>
            </a:r>
          </a:p>
          <a:p>
            <a:pPr lvl="1"/>
            <a:r>
              <a:rPr lang="en-US" sz="2667" dirty="0"/>
              <a:t>Best system in 2010 competition got 47% error for its first choice and 25% error for its top 5 choices.</a:t>
            </a:r>
          </a:p>
          <a:p>
            <a:r>
              <a:rPr lang="en-US" sz="2667" dirty="0" err="1"/>
              <a:t>Jitendra</a:t>
            </a:r>
            <a:r>
              <a:rPr lang="en-US" sz="2667" dirty="0"/>
              <a:t> Malik (an eminent neural net </a:t>
            </a:r>
            <a:r>
              <a:rPr lang="en-US" sz="2667" dirty="0" err="1"/>
              <a:t>sceptic</a:t>
            </a:r>
            <a:r>
              <a:rPr lang="en-US" sz="2667" dirty="0"/>
              <a:t>) said that this competition is a good test of whether deep neural networks work well for object recognition.</a:t>
            </a:r>
          </a:p>
          <a:p>
            <a:pPr lvl="1"/>
            <a:r>
              <a:rPr lang="en-US" sz="2667" dirty="0"/>
              <a:t>A very deep neural net (</a:t>
            </a:r>
            <a:r>
              <a:rPr lang="en-US" sz="2667" dirty="0" err="1"/>
              <a:t>Krizhevsky</a:t>
            </a:r>
            <a:r>
              <a:rPr lang="en-US" sz="2667" dirty="0"/>
              <a:t> et. al. 2012) gets less that 40% error for its first choice and less than 20% for its top 5 choices.</a:t>
            </a:r>
            <a:endParaRPr lang="en-US" sz="2667" dirty="0">
              <a:solidFill>
                <a:srgbClr val="000090"/>
              </a:solidFill>
            </a:endParaRPr>
          </a:p>
          <a:p>
            <a:endParaRPr lang="en-US" sz="2667" dirty="0"/>
          </a:p>
        </p:txBody>
      </p:sp>
    </p:spTree>
    <p:extLst>
      <p:ext uri="{BB962C8B-B14F-4D97-AF65-F5344CB8AC3E}">
        <p14:creationId xmlns:p14="http://schemas.microsoft.com/office/powerpoint/2010/main" val="329238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1" t="50542"/>
          <a:stretch>
            <a:fillRect/>
          </a:stretch>
        </p:blipFill>
        <p:spPr bwMode="auto">
          <a:xfrm>
            <a:off x="4416490" y="932723"/>
            <a:ext cx="6384033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 descr="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64" b="50539"/>
          <a:stretch>
            <a:fillRect/>
          </a:stretch>
        </p:blipFill>
        <p:spPr bwMode="auto">
          <a:xfrm>
            <a:off x="1199456" y="932723"/>
            <a:ext cx="3311493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 descr="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648" b="74350"/>
          <a:stretch>
            <a:fillRect/>
          </a:stretch>
        </p:blipFill>
        <p:spPr bwMode="auto">
          <a:xfrm>
            <a:off x="4463619" y="932725"/>
            <a:ext cx="768349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648" b="74350"/>
          <a:stretch>
            <a:fillRect/>
          </a:stretch>
        </p:blipFill>
        <p:spPr bwMode="auto">
          <a:xfrm>
            <a:off x="3887755" y="3344137"/>
            <a:ext cx="575733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1486826" y="188913"/>
            <a:ext cx="11137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dirty="0">
                <a:solidFill>
                  <a:srgbClr val="002060"/>
                </a:solidFill>
              </a:rPr>
              <a:t>Some examples from an earlier version of the net</a:t>
            </a:r>
          </a:p>
        </p:txBody>
      </p:sp>
      <p:pic>
        <p:nvPicPr>
          <p:cNvPr id="7" name="Picture 3" descr="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648" b="74350"/>
          <a:stretch>
            <a:fillRect/>
          </a:stretch>
        </p:blipFill>
        <p:spPr bwMode="auto">
          <a:xfrm>
            <a:off x="4367809" y="3344170"/>
            <a:ext cx="269988" cy="85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685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983432" y="44624"/>
            <a:ext cx="10849205" cy="72008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Course Schedule &amp; Content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4D7F560-AE16-F899-4C89-C1FDD22C43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944392"/>
              </p:ext>
            </p:extLst>
          </p:nvPr>
        </p:nvGraphicFramePr>
        <p:xfrm>
          <a:off x="407368" y="692696"/>
          <a:ext cx="11233247" cy="5958085"/>
        </p:xfrm>
        <a:graphic>
          <a:graphicData uri="http://schemas.openxmlformats.org/drawingml/2006/table">
            <a:tbl>
              <a:tblPr/>
              <a:tblGrid>
                <a:gridCol w="856320">
                  <a:extLst>
                    <a:ext uri="{9D8B030D-6E8A-4147-A177-3AD203B41FA5}">
                      <a16:colId xmlns:a16="http://schemas.microsoft.com/office/drawing/2014/main" val="1674598853"/>
                    </a:ext>
                  </a:extLst>
                </a:gridCol>
                <a:gridCol w="2935795">
                  <a:extLst>
                    <a:ext uri="{9D8B030D-6E8A-4147-A177-3AD203B41FA5}">
                      <a16:colId xmlns:a16="http://schemas.microsoft.com/office/drawing/2014/main" val="3586180148"/>
                    </a:ext>
                  </a:extLst>
                </a:gridCol>
                <a:gridCol w="5118649">
                  <a:extLst>
                    <a:ext uri="{9D8B030D-6E8A-4147-A177-3AD203B41FA5}">
                      <a16:colId xmlns:a16="http://schemas.microsoft.com/office/drawing/2014/main" val="920506754"/>
                    </a:ext>
                  </a:extLst>
                </a:gridCol>
                <a:gridCol w="2322483">
                  <a:extLst>
                    <a:ext uri="{9D8B030D-6E8A-4147-A177-3AD203B41FA5}">
                      <a16:colId xmlns:a16="http://schemas.microsoft.com/office/drawing/2014/main" val="51597884"/>
                    </a:ext>
                  </a:extLst>
                </a:gridCol>
              </a:tblGrid>
              <a:tr h="17506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DATE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Overview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Lecture Details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Scope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518119"/>
                  </a:ext>
                </a:extLst>
              </a:tr>
              <a:tr h="50130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1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Introduction - Course Structure, Logistics, Fundamentals of Machine Learning and Neural Networks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1. Introduction to Neural Network, Multilayer Perceptron, Back Propagation Learning - What is Deep Learning?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</a:b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BASICS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957" marR="71957" marT="35978" marB="359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069267"/>
                  </a:ext>
                </a:extLst>
              </a:tr>
              <a:tr h="54791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2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Fundamentals of Learning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 Introduction to Deep Learning, Bayesian Learning, Hebbian Learning, Decision Surfaces, Representation Learning. </a:t>
                      </a:r>
                      <a:b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 Theory of Deep Learning (Universal approximation theorem, convergence rate, and recent mathematical results)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702608"/>
                  </a:ext>
                </a:extLst>
              </a:tr>
              <a:tr h="54791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3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Mathematics &amp; Fundamentals of Deep Learning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4. Linear Classifiers, Linear Machines with Hinge Loss, Gradient Descent, Activation and Loss Functions.</a:t>
                      </a:r>
                      <a:b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</a:b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5. Optimization Techniques, Gradient Descent, Batch Optimization, Introduction to Meta-Learning, Hessian-Free Optimization.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409901"/>
                  </a:ext>
                </a:extLst>
              </a:tr>
              <a:tr h="41974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4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Deep Neural Networks</a:t>
                      </a: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Deep Neural Networks: Features, Feature Representation, Representation Learning, </a:t>
                      </a:r>
                      <a:r>
                        <a:rPr lang="en-US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BoFs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en-US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BoWs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, Feature Maps, Deep vs. Shallow Nets</a:t>
                      </a: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FUNDAMENTALS OF DEEP (CONVOLUTIONAL) LEARNING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306263"/>
                  </a:ext>
                </a:extLst>
              </a:tr>
              <a:tr h="17334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049414"/>
                  </a:ext>
                </a:extLst>
              </a:tr>
              <a:tr h="29157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5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Convolutional Neural Networks</a:t>
                      </a: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6. Convolutional Neural Networks, Building blocks of CNN</a:t>
                      </a: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DEEP NEURAL NETWORKS - DEEP INTO DEEP LEARNING 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957" marR="71957" marT="35978" marB="359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711337"/>
                  </a:ext>
                </a:extLst>
              </a:tr>
              <a:tr h="29157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6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Deep Convolutional Neural Networks</a:t>
                      </a: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Pooling, Convolutional, </a:t>
                      </a:r>
                      <a:r>
                        <a:rPr lang="en-US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Softmax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 Layers</a:t>
                      </a: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477040"/>
                  </a:ext>
                </a:extLst>
              </a:tr>
              <a:tr h="29157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7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Deep Convolutional Neural Networks</a:t>
                      </a: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Optimizing </a:t>
                      </a:r>
                      <a:r>
                        <a:rPr lang="en-US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ConvNets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, Transfer Learning, Residual Networks</a:t>
                      </a: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982424"/>
                  </a:ext>
                </a:extLst>
              </a:tr>
              <a:tr h="41974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8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Deep Learning Optimization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 Deep Learning Model Optimization; Early Stopping/Exit, Dropout, Batch Normalization, Instance Normalization, Group Normalization, Pruning, Quantization, Hyperparameter Optimization.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235775"/>
                  </a:ext>
                </a:extLst>
              </a:tr>
              <a:tr h="16341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9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Recurrent Neural Networks, Transformers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RNNs, LSTMs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668016"/>
                  </a:ext>
                </a:extLst>
              </a:tr>
              <a:tr h="17334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448790"/>
                  </a:ext>
                </a:extLst>
              </a:tr>
              <a:tr h="29157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10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Transformers, Attention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Attention Mechanisms and Transformer Networks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EMERGING DEEP LEARNING RESEARCH AND APPLICATIONS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957" marR="71957" marT="35978" marB="359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334492"/>
                  </a:ext>
                </a:extLst>
              </a:tr>
              <a:tr h="41974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11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Generative Adversarial Networks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Unsupervised Learning with Deep Network, Autoencoders Cont’d,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 Generative Adversarial Networks, Adversarial Learning Models, Variational Autoencoders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787098"/>
                  </a:ext>
                </a:extLst>
              </a:tr>
              <a:tr h="25661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12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Deep Reinforcement Learning - Graph Neural Networks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Deep Reinforcement Learning (Q-learning, actor-critic, policy gradient, experience replay, double Q-learning, deep bootstrap networks).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257877"/>
                  </a:ext>
                </a:extLst>
              </a:tr>
              <a:tr h="50639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13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Graph Neural Networks and Deep Learning Trends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Graph Neural Networks – Graph Signal Processing, Convolutional Networks on Graphs, Gated Graph Sequence Networks, Semi-Supervised Graph Convolutional Networks Interpretable Deep Neural Networks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DNNs for Vision and NLP - GPTS/LLMS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95383"/>
                  </a:ext>
                </a:extLst>
              </a:tr>
              <a:tr h="16341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346321"/>
                  </a:ext>
                </a:extLst>
              </a:tr>
              <a:tr h="198367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Exam Period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Exam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Comprehensive Final Exam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EVALUATION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350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17357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>
            <a:fillRect/>
          </a:stretch>
        </p:blipFill>
        <p:spPr bwMode="auto">
          <a:xfrm>
            <a:off x="4559830" y="1028734"/>
            <a:ext cx="6576815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2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2032"/>
          <a:stretch>
            <a:fillRect/>
          </a:stretch>
        </p:blipFill>
        <p:spPr bwMode="auto">
          <a:xfrm>
            <a:off x="1102453" y="1028733"/>
            <a:ext cx="3553388" cy="499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 descr="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648" b="74350"/>
          <a:stretch>
            <a:fillRect/>
          </a:stretch>
        </p:blipFill>
        <p:spPr bwMode="auto">
          <a:xfrm>
            <a:off x="4367809" y="4101075"/>
            <a:ext cx="518583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Box 4"/>
          <p:cNvSpPr txBox="1">
            <a:spLocks noChangeArrowheads="1"/>
          </p:cNvSpPr>
          <p:nvPr/>
        </p:nvSpPr>
        <p:spPr bwMode="auto">
          <a:xfrm>
            <a:off x="2160026" y="164637"/>
            <a:ext cx="94085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dirty="0">
                <a:solidFill>
                  <a:srgbClr val="002060"/>
                </a:solidFill>
              </a:rPr>
              <a:t>It can deal with a wide range of objects</a:t>
            </a:r>
          </a:p>
        </p:txBody>
      </p:sp>
    </p:spTree>
    <p:extLst>
      <p:ext uri="{BB962C8B-B14F-4D97-AF65-F5344CB8AC3E}">
        <p14:creationId xmlns:p14="http://schemas.microsoft.com/office/powerpoint/2010/main" val="4111510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 descr="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2" t="50525"/>
          <a:stretch>
            <a:fillRect/>
          </a:stretch>
        </p:blipFill>
        <p:spPr bwMode="auto">
          <a:xfrm>
            <a:off x="1583500" y="800101"/>
            <a:ext cx="8999881" cy="522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3215681" y="115890"/>
            <a:ext cx="8447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dirty="0">
                <a:solidFill>
                  <a:srgbClr val="002060"/>
                </a:solidFill>
              </a:rPr>
              <a:t>It makes some really cool errors</a:t>
            </a:r>
          </a:p>
        </p:txBody>
      </p:sp>
    </p:spTree>
    <p:extLst>
      <p:ext uri="{BB962C8B-B14F-4D97-AF65-F5344CB8AC3E}">
        <p14:creationId xmlns:p14="http://schemas.microsoft.com/office/powerpoint/2010/main" val="37963107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1143000"/>
          </a:xfrm>
        </p:spPr>
        <p:txBody>
          <a:bodyPr/>
          <a:lstStyle/>
          <a:p>
            <a:r>
              <a:rPr lang="en-US" sz="3733" dirty="0"/>
              <a:t>The Speech Recognition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8761"/>
            <a:ext cx="10972800" cy="4525963"/>
          </a:xfrm>
        </p:spPr>
        <p:txBody>
          <a:bodyPr/>
          <a:lstStyle/>
          <a:p>
            <a:r>
              <a:rPr lang="en-US" sz="2667" dirty="0"/>
              <a:t>A speech recognition system has several stages:</a:t>
            </a:r>
          </a:p>
          <a:p>
            <a:pPr lvl="1"/>
            <a:r>
              <a:rPr lang="en-US" sz="2400" dirty="0">
                <a:solidFill>
                  <a:srgbClr val="000090"/>
                </a:solidFill>
              </a:rPr>
              <a:t>Pre-processing: </a:t>
            </a:r>
            <a:r>
              <a:rPr lang="en-US" sz="2400" dirty="0"/>
              <a:t>Convert the sound wave into a vector of acoustic coefficients. Extract a new vector about every 10 mille seconds.</a:t>
            </a:r>
          </a:p>
          <a:p>
            <a:pPr lvl="1"/>
            <a:r>
              <a:rPr lang="en-US" sz="2400" dirty="0">
                <a:solidFill>
                  <a:srgbClr val="000090"/>
                </a:solidFill>
              </a:rPr>
              <a:t>The acoustic model: </a:t>
            </a:r>
            <a:r>
              <a:rPr lang="en-US" sz="2400" dirty="0"/>
              <a:t>Use a few adjacent vectors of acoustic coefficients to place bets on which part of which phoneme is being spoken.</a:t>
            </a:r>
          </a:p>
          <a:p>
            <a:pPr lvl="1"/>
            <a:r>
              <a:rPr lang="en-US" sz="2400" dirty="0">
                <a:solidFill>
                  <a:srgbClr val="000090"/>
                </a:solidFill>
              </a:rPr>
              <a:t>Decoding</a:t>
            </a:r>
            <a:r>
              <a:rPr lang="en-US" sz="2400" dirty="0"/>
              <a:t>: Find the sequence of bets that does the best job of fitting the acoustic data and also fitting a model of the kinds of things people say.</a:t>
            </a:r>
          </a:p>
          <a:p>
            <a:r>
              <a:rPr lang="en-US" sz="2667" dirty="0"/>
              <a:t>Deep neural networks pioneered by George Dahl and Abdel-</a:t>
            </a:r>
            <a:r>
              <a:rPr lang="en-US" sz="2667" dirty="0" err="1"/>
              <a:t>rahman</a:t>
            </a:r>
            <a:r>
              <a:rPr lang="en-US" sz="2667" dirty="0"/>
              <a:t> Mohamed are now replacing the previous machine learning method for the acoustic model.</a:t>
            </a:r>
          </a:p>
        </p:txBody>
      </p:sp>
    </p:spTree>
    <p:extLst>
      <p:ext uri="{BB962C8B-B14F-4D97-AF65-F5344CB8AC3E}">
        <p14:creationId xmlns:p14="http://schemas.microsoft.com/office/powerpoint/2010/main" val="290613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609600" y="173765"/>
            <a:ext cx="10972800" cy="1143000"/>
          </a:xfrm>
        </p:spPr>
        <p:txBody>
          <a:bodyPr/>
          <a:lstStyle/>
          <a:p>
            <a:r>
              <a:rPr lang="en-CA" sz="3200" dirty="0">
                <a:solidFill>
                  <a:srgbClr val="190DB3"/>
                </a:solidFill>
                <a:latin typeface="Arial" charset="0"/>
              </a:rPr>
              <a:t>Phone recognition on the TIMIT benchmark </a:t>
            </a:r>
            <a:br>
              <a:rPr lang="en-CA" sz="3200" dirty="0">
                <a:solidFill>
                  <a:srgbClr val="190DB3"/>
                </a:solidFill>
                <a:latin typeface="Arial" charset="0"/>
              </a:rPr>
            </a:br>
            <a:r>
              <a:rPr lang="en-CA" sz="2667" dirty="0">
                <a:solidFill>
                  <a:srgbClr val="190DB3"/>
                </a:solidFill>
                <a:latin typeface="Arial" charset="0"/>
              </a:rPr>
              <a:t>(Mohamed, Dahl, &amp; Hinton, 2012)</a:t>
            </a:r>
          </a:p>
        </p:txBody>
      </p:sp>
      <p:sp>
        <p:nvSpPr>
          <p:cNvPr id="30723" name="Content Placeholder 19"/>
          <p:cNvSpPr>
            <a:spLocks noGrp="1"/>
          </p:cNvSpPr>
          <p:nvPr>
            <p:ph idx="1"/>
          </p:nvPr>
        </p:nvSpPr>
        <p:spPr>
          <a:xfrm>
            <a:off x="5520267" y="764704"/>
            <a:ext cx="6527800" cy="4525963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endParaRPr lang="en-CA" dirty="0">
              <a:solidFill>
                <a:srgbClr val="009900"/>
              </a:solidFill>
              <a:latin typeface="Arial" charset="0"/>
            </a:endParaRPr>
          </a:p>
          <a:p>
            <a:pPr lvl="1"/>
            <a:r>
              <a:rPr lang="en-CA" sz="2667" dirty="0">
                <a:solidFill>
                  <a:schemeClr val="tx1"/>
                </a:solidFill>
                <a:latin typeface="Arial" charset="0"/>
              </a:rPr>
              <a:t>After standard post-processing using a bi-phone model, a deep net with 8 layers gets </a:t>
            </a:r>
            <a:r>
              <a:rPr lang="en-CA" sz="2667" dirty="0">
                <a:solidFill>
                  <a:srgbClr val="FF0000"/>
                </a:solidFill>
                <a:latin typeface="Arial" charset="0"/>
              </a:rPr>
              <a:t>20.7%</a:t>
            </a:r>
            <a:r>
              <a:rPr lang="en-CA" sz="2667" dirty="0">
                <a:solidFill>
                  <a:schemeClr val="tx1"/>
                </a:solidFill>
                <a:latin typeface="Arial" charset="0"/>
              </a:rPr>
              <a:t> error rate.</a:t>
            </a:r>
          </a:p>
          <a:p>
            <a:pPr lvl="1"/>
            <a:r>
              <a:rPr lang="en-CA" sz="2667" dirty="0">
                <a:solidFill>
                  <a:schemeClr val="tx1"/>
                </a:solidFill>
                <a:latin typeface="Arial" charset="0"/>
              </a:rPr>
              <a:t>The best previous speaker- independent result on TIMIT was </a:t>
            </a:r>
            <a:r>
              <a:rPr lang="en-CA" sz="2667" dirty="0">
                <a:solidFill>
                  <a:srgbClr val="FF0000"/>
                </a:solidFill>
                <a:latin typeface="Arial" charset="0"/>
              </a:rPr>
              <a:t>24.4%</a:t>
            </a:r>
            <a:r>
              <a:rPr lang="en-CA" sz="2667" dirty="0">
                <a:solidFill>
                  <a:schemeClr val="tx1"/>
                </a:solidFill>
                <a:latin typeface="Arial" charset="0"/>
              </a:rPr>
              <a:t> and this required averaging several models.</a:t>
            </a:r>
          </a:p>
          <a:p>
            <a:pPr lvl="1"/>
            <a:r>
              <a:rPr lang="en-CA" sz="2667" dirty="0">
                <a:solidFill>
                  <a:schemeClr val="tx1"/>
                </a:solidFill>
                <a:latin typeface="Arial" charset="0"/>
              </a:rPr>
              <a:t>Li Deng (at MSR) realised that this result could change the way speech recognition was done.</a:t>
            </a:r>
          </a:p>
          <a:p>
            <a:endParaRPr lang="en-CA" sz="2400" dirty="0">
              <a:latin typeface="Arial" charset="0"/>
            </a:endParaRPr>
          </a:p>
        </p:txBody>
      </p:sp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623392" y="5273609"/>
            <a:ext cx="4896544" cy="83099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2400" dirty="0"/>
              <a:t>15 frames of 40 </a:t>
            </a:r>
            <a:r>
              <a:rPr lang="en-CA" sz="2400" dirty="0" err="1"/>
              <a:t>filterbank</a:t>
            </a:r>
            <a:r>
              <a:rPr lang="en-CA" sz="2400" dirty="0"/>
              <a:t> outputs</a:t>
            </a:r>
          </a:p>
          <a:p>
            <a:pPr eaLnBrk="1" hangingPunct="1"/>
            <a:r>
              <a:rPr lang="en-CA" sz="2400" dirty="0"/>
              <a:t> + their temporal derivatives</a:t>
            </a:r>
          </a:p>
        </p:txBody>
      </p:sp>
      <p:sp>
        <p:nvSpPr>
          <p:cNvPr id="30725" name="TextBox 5"/>
          <p:cNvSpPr txBox="1">
            <a:spLocks noChangeArrowheads="1"/>
          </p:cNvSpPr>
          <p:nvPr/>
        </p:nvSpPr>
        <p:spPr bwMode="auto">
          <a:xfrm>
            <a:off x="1081783" y="4449697"/>
            <a:ext cx="3958100" cy="4616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2400" dirty="0"/>
              <a:t>  2000 logistic hidden units </a:t>
            </a:r>
          </a:p>
        </p:txBody>
      </p:sp>
      <p:sp>
        <p:nvSpPr>
          <p:cNvPr id="30726" name="TextBox 6"/>
          <p:cNvSpPr txBox="1">
            <a:spLocks noChangeArrowheads="1"/>
          </p:cNvSpPr>
          <p:nvPr/>
        </p:nvSpPr>
        <p:spPr bwMode="auto">
          <a:xfrm>
            <a:off x="1083899" y="3621022"/>
            <a:ext cx="3955984" cy="4616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2400" dirty="0"/>
              <a:t>  2000 logistic hidden units </a:t>
            </a:r>
          </a:p>
        </p:txBody>
      </p:sp>
      <p:sp>
        <p:nvSpPr>
          <p:cNvPr id="30728" name="TextBox 8"/>
          <p:cNvSpPr txBox="1">
            <a:spLocks noChangeArrowheads="1"/>
          </p:cNvSpPr>
          <p:nvPr/>
        </p:nvSpPr>
        <p:spPr bwMode="auto">
          <a:xfrm>
            <a:off x="1083899" y="2251805"/>
            <a:ext cx="3955984" cy="4616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2400" dirty="0"/>
              <a:t>  2000 logistic hidden units </a:t>
            </a:r>
          </a:p>
        </p:txBody>
      </p:sp>
      <p:sp>
        <p:nvSpPr>
          <p:cNvPr id="30729" name="TextBox 10"/>
          <p:cNvSpPr txBox="1">
            <a:spLocks noChangeArrowheads="1"/>
          </p:cNvSpPr>
          <p:nvPr/>
        </p:nvSpPr>
        <p:spPr bwMode="auto">
          <a:xfrm>
            <a:off x="1390651" y="1316766"/>
            <a:ext cx="3361200" cy="4616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2400" dirty="0"/>
              <a:t>183 HMM-state  labels</a:t>
            </a:r>
          </a:p>
        </p:txBody>
      </p:sp>
      <p:cxnSp>
        <p:nvCxnSpPr>
          <p:cNvPr id="14" name="Straight Arrow Connector 13"/>
          <p:cNvCxnSpPr>
            <a:stCxn id="30724" idx="0"/>
            <a:endCxn id="30725" idx="2"/>
          </p:cNvCxnSpPr>
          <p:nvPr/>
        </p:nvCxnSpPr>
        <p:spPr>
          <a:xfrm flipH="1" flipV="1">
            <a:off x="3060833" y="4911362"/>
            <a:ext cx="10831" cy="362247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0725" idx="0"/>
            <a:endCxn id="30726" idx="2"/>
          </p:cNvCxnSpPr>
          <p:nvPr/>
        </p:nvCxnSpPr>
        <p:spPr>
          <a:xfrm flipV="1">
            <a:off x="3060833" y="4082687"/>
            <a:ext cx="1058" cy="367010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0726" idx="0"/>
            <a:endCxn id="30728" idx="2"/>
          </p:cNvCxnSpPr>
          <p:nvPr/>
        </p:nvCxnSpPr>
        <p:spPr>
          <a:xfrm flipV="1">
            <a:off x="3061891" y="2713470"/>
            <a:ext cx="0" cy="907552"/>
          </a:xfrm>
          <a:prstGeom prst="straightConnector1">
            <a:avLst/>
          </a:prstGeom>
          <a:ln w="38100">
            <a:solidFill>
              <a:srgbClr val="0099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0728" idx="0"/>
            <a:endCxn id="30729" idx="2"/>
          </p:cNvCxnSpPr>
          <p:nvPr/>
        </p:nvCxnSpPr>
        <p:spPr>
          <a:xfrm flipV="1">
            <a:off x="3061891" y="1778431"/>
            <a:ext cx="9360" cy="47337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5" name="TextBox 19"/>
          <p:cNvSpPr txBox="1">
            <a:spLocks noChangeArrowheads="1"/>
          </p:cNvSpPr>
          <p:nvPr/>
        </p:nvSpPr>
        <p:spPr bwMode="auto">
          <a:xfrm>
            <a:off x="815413" y="1783491"/>
            <a:ext cx="22566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2400" dirty="0">
                <a:solidFill>
                  <a:srgbClr val="FF0000"/>
                </a:solidFill>
              </a:rPr>
              <a:t>not pre-trained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9349" y="2756926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5 more layers of pre-trained weights</a:t>
            </a:r>
          </a:p>
        </p:txBody>
      </p:sp>
    </p:spTree>
    <p:extLst>
      <p:ext uri="{BB962C8B-B14F-4D97-AF65-F5344CB8AC3E}">
        <p14:creationId xmlns:p14="http://schemas.microsoft.com/office/powerpoint/2010/main" val="131411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254496" y="125760"/>
            <a:ext cx="12783211" cy="1143000"/>
          </a:xfrm>
        </p:spPr>
        <p:txBody>
          <a:bodyPr>
            <a:normAutofit fontScale="90000"/>
          </a:bodyPr>
          <a:lstStyle/>
          <a:p>
            <a:r>
              <a:rPr lang="en-US" sz="3733" dirty="0">
                <a:solidFill>
                  <a:srgbClr val="009900"/>
                </a:solidFill>
              </a:rPr>
              <a:t>Word error rates from </a:t>
            </a:r>
            <a:r>
              <a:rPr lang="en-US" sz="3733" dirty="0">
                <a:solidFill>
                  <a:schemeClr val="tx1"/>
                </a:solidFill>
              </a:rPr>
              <a:t>MSR</a:t>
            </a:r>
            <a:r>
              <a:rPr lang="en-US" sz="3733" dirty="0"/>
              <a:t>, IBM, </a:t>
            </a:r>
            <a:r>
              <a:rPr lang="en-US" sz="3733" dirty="0">
                <a:solidFill>
                  <a:srgbClr val="009900"/>
                </a:solidFill>
              </a:rPr>
              <a:t>&amp; </a:t>
            </a:r>
            <a:r>
              <a:rPr lang="en-US" sz="3733" dirty="0"/>
              <a:t>G</a:t>
            </a:r>
            <a:r>
              <a:rPr lang="en-US" sz="3733" dirty="0">
                <a:solidFill>
                  <a:srgbClr val="FF0000"/>
                </a:solidFill>
              </a:rPr>
              <a:t>o</a:t>
            </a:r>
            <a:r>
              <a:rPr lang="en-US" sz="3733" dirty="0">
                <a:solidFill>
                  <a:srgbClr val="CC9900"/>
                </a:solidFill>
              </a:rPr>
              <a:t>o</a:t>
            </a:r>
            <a:r>
              <a:rPr lang="en-US" sz="3733" dirty="0">
                <a:solidFill>
                  <a:srgbClr val="009900"/>
                </a:solidFill>
              </a:rPr>
              <a:t>g</a:t>
            </a:r>
            <a:r>
              <a:rPr lang="en-US" sz="3733" dirty="0"/>
              <a:t>l</a:t>
            </a:r>
            <a:r>
              <a:rPr lang="en-US" sz="3733" dirty="0">
                <a:solidFill>
                  <a:srgbClr val="FF0000"/>
                </a:solidFill>
              </a:rPr>
              <a:t>e</a:t>
            </a:r>
            <a:br>
              <a:rPr lang="en-US" sz="4267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(Hinton et. al. IEEE Signal Processing Magazine, Nov 2012)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27383" y="1604797"/>
          <a:ext cx="11233245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6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6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66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66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66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5448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90"/>
                          </a:solidFill>
                        </a:rPr>
                        <a:t>The</a:t>
                      </a:r>
                      <a:r>
                        <a:rPr lang="en-US" sz="2400" baseline="0" dirty="0">
                          <a:solidFill>
                            <a:srgbClr val="000090"/>
                          </a:solidFill>
                        </a:rPr>
                        <a:t> t</a:t>
                      </a:r>
                      <a:r>
                        <a:rPr lang="en-US" sz="2400" dirty="0">
                          <a:solidFill>
                            <a:srgbClr val="000090"/>
                          </a:solidFill>
                        </a:rPr>
                        <a:t>ask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90"/>
                          </a:solidFill>
                        </a:rPr>
                        <a:t>Hours of training</a:t>
                      </a:r>
                      <a:r>
                        <a:rPr lang="en-US" sz="2400" baseline="0" dirty="0">
                          <a:solidFill>
                            <a:srgbClr val="000090"/>
                          </a:solidFill>
                        </a:rPr>
                        <a:t> data</a:t>
                      </a:r>
                      <a:endParaRPr lang="en-US" sz="2400" dirty="0">
                        <a:solidFill>
                          <a:srgbClr val="000090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90"/>
                          </a:solidFill>
                        </a:rPr>
                        <a:t>Deep</a:t>
                      </a:r>
                      <a:r>
                        <a:rPr lang="en-US" sz="2400" baseline="0" dirty="0">
                          <a:solidFill>
                            <a:srgbClr val="000090"/>
                          </a:solidFill>
                        </a:rPr>
                        <a:t> neural network</a:t>
                      </a:r>
                      <a:endParaRPr lang="en-US" sz="2400" dirty="0">
                        <a:solidFill>
                          <a:srgbClr val="000090"/>
                        </a:solidFill>
                      </a:endParaRPr>
                    </a:p>
                    <a:p>
                      <a:endParaRPr lang="en-US" sz="2400" dirty="0">
                        <a:solidFill>
                          <a:srgbClr val="000090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90"/>
                          </a:solidFill>
                        </a:rPr>
                        <a:t>Gaussian Mixture Model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90"/>
                          </a:solidFill>
                        </a:rPr>
                        <a:t>GMM</a:t>
                      </a:r>
                      <a:r>
                        <a:rPr lang="en-US" sz="2400" baseline="0" dirty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2400" dirty="0">
                          <a:solidFill>
                            <a:srgbClr val="000090"/>
                          </a:solidFill>
                        </a:rPr>
                        <a:t> with more data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rgbClr val="000090"/>
                          </a:solidFill>
                        </a:rPr>
                        <a:t>Switchboard</a:t>
                      </a:r>
                      <a:r>
                        <a:rPr lang="en-US" sz="1900" dirty="0"/>
                        <a:t> (Microsoft Research)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309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18.5%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27.4%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18.6%</a:t>
                      </a:r>
                    </a:p>
                    <a:p>
                      <a:r>
                        <a:rPr lang="en-US" sz="1900" dirty="0"/>
                        <a:t>(2000 </a:t>
                      </a:r>
                      <a:r>
                        <a:rPr lang="en-US" sz="1900" dirty="0" err="1"/>
                        <a:t>hrs</a:t>
                      </a:r>
                      <a:r>
                        <a:rPr lang="en-US" sz="1900" dirty="0"/>
                        <a:t>)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rgbClr val="000090"/>
                          </a:solidFill>
                        </a:rPr>
                        <a:t>English broadcast news </a:t>
                      </a:r>
                      <a:r>
                        <a:rPr lang="en-US" sz="1900" dirty="0"/>
                        <a:t>(IBM)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17.5%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18.8%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rgbClr val="000090"/>
                          </a:solidFill>
                        </a:rPr>
                        <a:t>Google voice search </a:t>
                      </a:r>
                    </a:p>
                    <a:p>
                      <a:r>
                        <a:rPr lang="en-US" sz="1900" dirty="0"/>
                        <a:t>(android 4.1)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5,870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12.3%</a:t>
                      </a:r>
                    </a:p>
                    <a:p>
                      <a:r>
                        <a:rPr lang="en-US" sz="1900" dirty="0"/>
                        <a:t>(and falling)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16.0%</a:t>
                      </a:r>
                    </a:p>
                    <a:p>
                      <a:r>
                        <a:rPr lang="en-US" sz="1900" dirty="0"/>
                        <a:t>(&gt;&gt;5,870 </a:t>
                      </a:r>
                      <a:r>
                        <a:rPr lang="en-US" sz="1900" dirty="0" err="1"/>
                        <a:t>hrs</a:t>
                      </a:r>
                      <a:r>
                        <a:rPr lang="en-US" sz="1900" dirty="0"/>
                        <a:t>)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38355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4624"/>
            <a:ext cx="10972800" cy="1143000"/>
          </a:xfrm>
        </p:spPr>
        <p:txBody>
          <a:bodyPr/>
          <a:lstStyle/>
          <a:p>
            <a:r>
              <a:rPr lang="en-US" sz="3733" dirty="0"/>
              <a:t>Reasons to study neural computation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68761"/>
            <a:ext cx="10972800" cy="5545137"/>
          </a:xfrm>
        </p:spPr>
        <p:txBody>
          <a:bodyPr/>
          <a:lstStyle/>
          <a:p>
            <a:r>
              <a:rPr lang="en-US" sz="2400" dirty="0"/>
              <a:t>To understand how the brain actually works.</a:t>
            </a:r>
          </a:p>
          <a:p>
            <a:pPr lvl="1"/>
            <a:r>
              <a:rPr lang="en-US" sz="2400" dirty="0"/>
              <a:t>Its very big and very complicated and made of stuff that dies when you poke it around. So we need to use computer simulations.</a:t>
            </a:r>
          </a:p>
          <a:p>
            <a:r>
              <a:rPr lang="en-US" sz="2400" dirty="0"/>
              <a:t>To understand a style of parallel computation inspired by neurons and their adaptive connections.</a:t>
            </a:r>
          </a:p>
          <a:p>
            <a:pPr lvl="1"/>
            <a:r>
              <a:rPr lang="en-US" sz="2400" dirty="0"/>
              <a:t>Very different style from sequential computation.</a:t>
            </a:r>
          </a:p>
          <a:p>
            <a:pPr lvl="2"/>
            <a:r>
              <a:rPr lang="en-US" dirty="0"/>
              <a:t>should be good for things that brains are good at </a:t>
            </a:r>
            <a:r>
              <a:rPr lang="en-US" dirty="0">
                <a:solidFill>
                  <a:srgbClr val="3333CC"/>
                </a:solidFill>
              </a:rPr>
              <a:t>(e.g. vision)</a:t>
            </a:r>
          </a:p>
          <a:p>
            <a:pPr lvl="2"/>
            <a:r>
              <a:rPr lang="en-US" dirty="0"/>
              <a:t>Should be bad for things that brains are bad at </a:t>
            </a:r>
            <a:r>
              <a:rPr lang="en-US" dirty="0">
                <a:solidFill>
                  <a:srgbClr val="3333CC"/>
                </a:solidFill>
              </a:rPr>
              <a:t>(e.g. 23 x 71)</a:t>
            </a:r>
          </a:p>
          <a:p>
            <a:r>
              <a:rPr lang="en-US" sz="2400" dirty="0"/>
              <a:t>To solve practical problems by using novel learning algorithms inspired by the brain (this course) </a:t>
            </a:r>
          </a:p>
          <a:p>
            <a:pPr lvl="1"/>
            <a:r>
              <a:rPr lang="en-US" sz="2400" dirty="0"/>
              <a:t>Learning algorithms can be very useful even if they are not how the brain actually works</a:t>
            </a:r>
            <a:r>
              <a:rPr lang="en-US" sz="32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4450"/>
            <a:ext cx="10972800" cy="706439"/>
          </a:xfrm>
        </p:spPr>
        <p:txBody>
          <a:bodyPr/>
          <a:lstStyle/>
          <a:p>
            <a:r>
              <a:rPr lang="en-US" sz="3733" dirty="0"/>
              <a:t>A typical cortical neuron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3845" y="1223466"/>
            <a:ext cx="8208433" cy="5949951"/>
          </a:xfrm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Gross physical structure: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There is one axon that branches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There is a dendritic tree that collects input from other neurons.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Axons typically contact dendritic trees at synapses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 spike of activity in the axon causes charge to be injected into the post-synaptic neuron.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Spike generation: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There is an </a:t>
            </a:r>
            <a:r>
              <a:rPr lang="en-US" sz="2400" dirty="0">
                <a:solidFill>
                  <a:srgbClr val="FF0000"/>
                </a:solidFill>
              </a:rPr>
              <a:t>axon hillock</a:t>
            </a:r>
            <a:r>
              <a:rPr lang="en-US" sz="2400" dirty="0"/>
              <a:t> that generates outgoing spikes whenever enough charge has flowed in at synapses to depolarize the cell membrane.</a:t>
            </a:r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9463617" y="1947865"/>
            <a:ext cx="1024467" cy="1944687"/>
          </a:xfrm>
          <a:custGeom>
            <a:avLst/>
            <a:gdLst>
              <a:gd name="T0" fmla="*/ 247 w 484"/>
              <a:gd name="T1" fmla="*/ 1225 h 1225"/>
              <a:gd name="T2" fmla="*/ 384 w 484"/>
              <a:gd name="T3" fmla="*/ 969 h 1225"/>
              <a:gd name="T4" fmla="*/ 329 w 484"/>
              <a:gd name="T5" fmla="*/ 905 h 1225"/>
              <a:gd name="T6" fmla="*/ 283 w 484"/>
              <a:gd name="T7" fmla="*/ 823 h 1225"/>
              <a:gd name="T8" fmla="*/ 356 w 484"/>
              <a:gd name="T9" fmla="*/ 731 h 1225"/>
              <a:gd name="T10" fmla="*/ 384 w 484"/>
              <a:gd name="T11" fmla="*/ 713 h 1225"/>
              <a:gd name="T12" fmla="*/ 430 w 484"/>
              <a:gd name="T13" fmla="*/ 649 h 1225"/>
              <a:gd name="T14" fmla="*/ 457 w 484"/>
              <a:gd name="T15" fmla="*/ 594 h 1225"/>
              <a:gd name="T16" fmla="*/ 484 w 484"/>
              <a:gd name="T17" fmla="*/ 503 h 1225"/>
              <a:gd name="T18" fmla="*/ 402 w 484"/>
              <a:gd name="T19" fmla="*/ 366 h 1225"/>
              <a:gd name="T20" fmla="*/ 439 w 484"/>
              <a:gd name="T21" fmla="*/ 265 h 1225"/>
              <a:gd name="T22" fmla="*/ 466 w 484"/>
              <a:gd name="T23" fmla="*/ 229 h 1225"/>
              <a:gd name="T24" fmla="*/ 402 w 484"/>
              <a:gd name="T25" fmla="*/ 174 h 1225"/>
              <a:gd name="T26" fmla="*/ 375 w 484"/>
              <a:gd name="T27" fmla="*/ 165 h 1225"/>
              <a:gd name="T28" fmla="*/ 256 w 484"/>
              <a:gd name="T29" fmla="*/ 201 h 1225"/>
              <a:gd name="T30" fmla="*/ 238 w 484"/>
              <a:gd name="T31" fmla="*/ 229 h 1225"/>
              <a:gd name="T32" fmla="*/ 174 w 484"/>
              <a:gd name="T33" fmla="*/ 274 h 1225"/>
              <a:gd name="T34" fmla="*/ 82 w 484"/>
              <a:gd name="T35" fmla="*/ 192 h 1225"/>
              <a:gd name="T36" fmla="*/ 18 w 484"/>
              <a:gd name="T37" fmla="*/ 73 h 1225"/>
              <a:gd name="T38" fmla="*/ 0 w 484"/>
              <a:gd name="T39" fmla="*/ 0 h 1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84" h="1225">
                <a:moveTo>
                  <a:pt x="247" y="1225"/>
                </a:moveTo>
                <a:cubicBezTo>
                  <a:pt x="258" y="1105"/>
                  <a:pt x="277" y="1038"/>
                  <a:pt x="384" y="969"/>
                </a:cubicBezTo>
                <a:cubicBezTo>
                  <a:pt x="374" y="927"/>
                  <a:pt x="369" y="918"/>
                  <a:pt x="329" y="905"/>
                </a:cubicBezTo>
                <a:cubicBezTo>
                  <a:pt x="311" y="877"/>
                  <a:pt x="302" y="850"/>
                  <a:pt x="283" y="823"/>
                </a:cubicBezTo>
                <a:cubicBezTo>
                  <a:pt x="309" y="749"/>
                  <a:pt x="286" y="778"/>
                  <a:pt x="356" y="731"/>
                </a:cubicBezTo>
                <a:cubicBezTo>
                  <a:pt x="365" y="725"/>
                  <a:pt x="384" y="713"/>
                  <a:pt x="384" y="713"/>
                </a:cubicBezTo>
                <a:cubicBezTo>
                  <a:pt x="399" y="691"/>
                  <a:pt x="418" y="672"/>
                  <a:pt x="430" y="649"/>
                </a:cubicBezTo>
                <a:cubicBezTo>
                  <a:pt x="466" y="579"/>
                  <a:pt x="413" y="640"/>
                  <a:pt x="457" y="594"/>
                </a:cubicBezTo>
                <a:cubicBezTo>
                  <a:pt x="467" y="564"/>
                  <a:pt x="474" y="533"/>
                  <a:pt x="484" y="503"/>
                </a:cubicBezTo>
                <a:cubicBezTo>
                  <a:pt x="469" y="425"/>
                  <a:pt x="442" y="425"/>
                  <a:pt x="402" y="366"/>
                </a:cubicBezTo>
                <a:cubicBezTo>
                  <a:pt x="414" y="332"/>
                  <a:pt x="424" y="297"/>
                  <a:pt x="439" y="265"/>
                </a:cubicBezTo>
                <a:cubicBezTo>
                  <a:pt x="445" y="251"/>
                  <a:pt x="462" y="244"/>
                  <a:pt x="466" y="229"/>
                </a:cubicBezTo>
                <a:cubicBezTo>
                  <a:pt x="478" y="181"/>
                  <a:pt x="431" y="183"/>
                  <a:pt x="402" y="174"/>
                </a:cubicBezTo>
                <a:cubicBezTo>
                  <a:pt x="393" y="171"/>
                  <a:pt x="375" y="165"/>
                  <a:pt x="375" y="165"/>
                </a:cubicBezTo>
                <a:cubicBezTo>
                  <a:pt x="294" y="173"/>
                  <a:pt x="295" y="153"/>
                  <a:pt x="256" y="201"/>
                </a:cubicBezTo>
                <a:cubicBezTo>
                  <a:pt x="249" y="210"/>
                  <a:pt x="246" y="222"/>
                  <a:pt x="238" y="229"/>
                </a:cubicBezTo>
                <a:cubicBezTo>
                  <a:pt x="219" y="246"/>
                  <a:pt x="174" y="274"/>
                  <a:pt x="174" y="274"/>
                </a:cubicBezTo>
                <a:cubicBezTo>
                  <a:pt x="43" y="263"/>
                  <a:pt x="48" y="293"/>
                  <a:pt x="82" y="192"/>
                </a:cubicBezTo>
                <a:cubicBezTo>
                  <a:pt x="64" y="146"/>
                  <a:pt x="48" y="112"/>
                  <a:pt x="18" y="73"/>
                </a:cubicBezTo>
                <a:cubicBezTo>
                  <a:pt x="12" y="49"/>
                  <a:pt x="0" y="0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815" name="Freeform 7"/>
          <p:cNvSpPr>
            <a:spLocks/>
          </p:cNvSpPr>
          <p:nvPr/>
        </p:nvSpPr>
        <p:spPr bwMode="auto">
          <a:xfrm>
            <a:off x="10314517" y="2847977"/>
            <a:ext cx="948267" cy="595313"/>
          </a:xfrm>
          <a:custGeom>
            <a:avLst/>
            <a:gdLst>
              <a:gd name="T0" fmla="*/ 0 w 448"/>
              <a:gd name="T1" fmla="*/ 375 h 375"/>
              <a:gd name="T2" fmla="*/ 92 w 448"/>
              <a:gd name="T3" fmla="*/ 329 h 375"/>
              <a:gd name="T4" fmla="*/ 119 w 448"/>
              <a:gd name="T5" fmla="*/ 311 h 375"/>
              <a:gd name="T6" fmla="*/ 146 w 448"/>
              <a:gd name="T7" fmla="*/ 302 h 375"/>
              <a:gd name="T8" fmla="*/ 284 w 448"/>
              <a:gd name="T9" fmla="*/ 192 h 375"/>
              <a:gd name="T10" fmla="*/ 320 w 448"/>
              <a:gd name="T11" fmla="*/ 91 h 375"/>
              <a:gd name="T12" fmla="*/ 357 w 448"/>
              <a:gd name="T13" fmla="*/ 64 h 375"/>
              <a:gd name="T14" fmla="*/ 448 w 448"/>
              <a:gd name="T15" fmla="*/ 0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8" h="375">
                <a:moveTo>
                  <a:pt x="0" y="375"/>
                </a:moveTo>
                <a:cubicBezTo>
                  <a:pt x="30" y="355"/>
                  <a:pt x="58" y="340"/>
                  <a:pt x="92" y="329"/>
                </a:cubicBezTo>
                <a:cubicBezTo>
                  <a:pt x="101" y="323"/>
                  <a:pt x="109" y="316"/>
                  <a:pt x="119" y="311"/>
                </a:cubicBezTo>
                <a:cubicBezTo>
                  <a:pt x="127" y="307"/>
                  <a:pt x="138" y="307"/>
                  <a:pt x="146" y="302"/>
                </a:cubicBezTo>
                <a:cubicBezTo>
                  <a:pt x="196" y="274"/>
                  <a:pt x="243" y="232"/>
                  <a:pt x="284" y="192"/>
                </a:cubicBezTo>
                <a:cubicBezTo>
                  <a:pt x="292" y="166"/>
                  <a:pt x="312" y="103"/>
                  <a:pt x="320" y="91"/>
                </a:cubicBezTo>
                <a:cubicBezTo>
                  <a:pt x="328" y="78"/>
                  <a:pt x="346" y="74"/>
                  <a:pt x="357" y="64"/>
                </a:cubicBezTo>
                <a:cubicBezTo>
                  <a:pt x="413" y="14"/>
                  <a:pt x="394" y="27"/>
                  <a:pt x="44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8879418" y="2636838"/>
            <a:ext cx="1185333" cy="565151"/>
          </a:xfrm>
          <a:custGeom>
            <a:avLst/>
            <a:gdLst>
              <a:gd name="T0" fmla="*/ 560 w 560"/>
              <a:gd name="T1" fmla="*/ 356 h 356"/>
              <a:gd name="T2" fmla="*/ 442 w 560"/>
              <a:gd name="T3" fmla="*/ 283 h 356"/>
              <a:gd name="T4" fmla="*/ 112 w 560"/>
              <a:gd name="T5" fmla="*/ 265 h 356"/>
              <a:gd name="T6" fmla="*/ 94 w 560"/>
              <a:gd name="T7" fmla="*/ 100 h 356"/>
              <a:gd name="T8" fmla="*/ 39 w 560"/>
              <a:gd name="T9" fmla="*/ 91 h 356"/>
              <a:gd name="T10" fmla="*/ 12 w 560"/>
              <a:gd name="T11" fmla="*/ 55 h 356"/>
              <a:gd name="T12" fmla="*/ 3 w 560"/>
              <a:gd name="T13" fmla="*/ 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0" h="356">
                <a:moveTo>
                  <a:pt x="560" y="356"/>
                </a:moveTo>
                <a:cubicBezTo>
                  <a:pt x="523" y="319"/>
                  <a:pt x="491" y="295"/>
                  <a:pt x="442" y="283"/>
                </a:cubicBezTo>
                <a:cubicBezTo>
                  <a:pt x="360" y="287"/>
                  <a:pt x="194" y="318"/>
                  <a:pt x="112" y="265"/>
                </a:cubicBezTo>
                <a:cubicBezTo>
                  <a:pt x="106" y="210"/>
                  <a:pt x="115" y="151"/>
                  <a:pt x="94" y="100"/>
                </a:cubicBezTo>
                <a:cubicBezTo>
                  <a:pt x="87" y="83"/>
                  <a:pt x="55" y="100"/>
                  <a:pt x="39" y="91"/>
                </a:cubicBezTo>
                <a:cubicBezTo>
                  <a:pt x="26" y="84"/>
                  <a:pt x="21" y="67"/>
                  <a:pt x="12" y="55"/>
                </a:cubicBezTo>
                <a:cubicBezTo>
                  <a:pt x="0" y="18"/>
                  <a:pt x="3" y="37"/>
                  <a:pt x="3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817" name="Freeform 9"/>
          <p:cNvSpPr>
            <a:spLocks/>
          </p:cNvSpPr>
          <p:nvPr/>
        </p:nvSpPr>
        <p:spPr bwMode="auto">
          <a:xfrm>
            <a:off x="10972802" y="2441577"/>
            <a:ext cx="133351" cy="550863"/>
          </a:xfrm>
          <a:custGeom>
            <a:avLst/>
            <a:gdLst>
              <a:gd name="T0" fmla="*/ 0 w 63"/>
              <a:gd name="T1" fmla="*/ 347 h 347"/>
              <a:gd name="T2" fmla="*/ 27 w 63"/>
              <a:gd name="T3" fmla="*/ 265 h 347"/>
              <a:gd name="T4" fmla="*/ 55 w 63"/>
              <a:gd name="T5" fmla="*/ 238 h 347"/>
              <a:gd name="T6" fmla="*/ 18 w 63"/>
              <a:gd name="T7" fmla="*/ 137 h 347"/>
              <a:gd name="T8" fmla="*/ 46 w 63"/>
              <a:gd name="T9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" h="347">
                <a:moveTo>
                  <a:pt x="0" y="347"/>
                </a:moveTo>
                <a:cubicBezTo>
                  <a:pt x="9" y="320"/>
                  <a:pt x="14" y="291"/>
                  <a:pt x="27" y="265"/>
                </a:cubicBezTo>
                <a:cubicBezTo>
                  <a:pt x="33" y="253"/>
                  <a:pt x="52" y="251"/>
                  <a:pt x="55" y="238"/>
                </a:cubicBezTo>
                <a:cubicBezTo>
                  <a:pt x="63" y="204"/>
                  <a:pt x="42" y="159"/>
                  <a:pt x="18" y="137"/>
                </a:cubicBezTo>
                <a:cubicBezTo>
                  <a:pt x="4" y="94"/>
                  <a:pt x="0" y="22"/>
                  <a:pt x="4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8500533" y="2876552"/>
            <a:ext cx="594784" cy="188913"/>
          </a:xfrm>
          <a:custGeom>
            <a:avLst/>
            <a:gdLst>
              <a:gd name="T0" fmla="*/ 281 w 281"/>
              <a:gd name="T1" fmla="*/ 119 h 119"/>
              <a:gd name="T2" fmla="*/ 171 w 281"/>
              <a:gd name="T3" fmla="*/ 92 h 119"/>
              <a:gd name="T4" fmla="*/ 16 w 281"/>
              <a:gd name="T5" fmla="*/ 92 h 119"/>
              <a:gd name="T6" fmla="*/ 7 w 281"/>
              <a:gd name="T7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1" h="119">
                <a:moveTo>
                  <a:pt x="281" y="119"/>
                </a:moveTo>
                <a:cubicBezTo>
                  <a:pt x="245" y="107"/>
                  <a:pt x="207" y="104"/>
                  <a:pt x="171" y="92"/>
                </a:cubicBezTo>
                <a:cubicBezTo>
                  <a:pt x="92" y="108"/>
                  <a:pt x="81" y="114"/>
                  <a:pt x="16" y="92"/>
                </a:cubicBezTo>
                <a:cubicBezTo>
                  <a:pt x="0" y="44"/>
                  <a:pt x="7" y="74"/>
                  <a:pt x="7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9656235" y="1701801"/>
            <a:ext cx="960967" cy="565151"/>
          </a:xfrm>
          <a:custGeom>
            <a:avLst/>
            <a:gdLst>
              <a:gd name="T0" fmla="*/ 375 w 454"/>
              <a:gd name="T1" fmla="*/ 356 h 356"/>
              <a:gd name="T2" fmla="*/ 192 w 454"/>
              <a:gd name="T3" fmla="*/ 274 h 356"/>
              <a:gd name="T4" fmla="*/ 165 w 454"/>
              <a:gd name="T5" fmla="*/ 173 h 356"/>
              <a:gd name="T6" fmla="*/ 211 w 454"/>
              <a:gd name="T7" fmla="*/ 128 h 356"/>
              <a:gd name="T8" fmla="*/ 92 w 454"/>
              <a:gd name="T9" fmla="*/ 100 h 356"/>
              <a:gd name="T10" fmla="*/ 0 w 454"/>
              <a:gd name="T11" fmla="*/ 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4" h="356">
                <a:moveTo>
                  <a:pt x="375" y="356"/>
                </a:moveTo>
                <a:cubicBezTo>
                  <a:pt x="454" y="237"/>
                  <a:pt x="310" y="280"/>
                  <a:pt x="192" y="274"/>
                </a:cubicBezTo>
                <a:cubicBezTo>
                  <a:pt x="177" y="243"/>
                  <a:pt x="141" y="209"/>
                  <a:pt x="165" y="173"/>
                </a:cubicBezTo>
                <a:cubicBezTo>
                  <a:pt x="177" y="155"/>
                  <a:pt x="211" y="128"/>
                  <a:pt x="211" y="128"/>
                </a:cubicBezTo>
                <a:cubicBezTo>
                  <a:pt x="172" y="114"/>
                  <a:pt x="132" y="110"/>
                  <a:pt x="92" y="100"/>
                </a:cubicBezTo>
                <a:cubicBezTo>
                  <a:pt x="52" y="71"/>
                  <a:pt x="34" y="34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10295469" y="1701801"/>
            <a:ext cx="192617" cy="477839"/>
          </a:xfrm>
          <a:custGeom>
            <a:avLst/>
            <a:gdLst>
              <a:gd name="T0" fmla="*/ 91 w 91"/>
              <a:gd name="T1" fmla="*/ 301 h 301"/>
              <a:gd name="T2" fmla="*/ 73 w 91"/>
              <a:gd name="T3" fmla="*/ 246 h 301"/>
              <a:gd name="T4" fmla="*/ 64 w 91"/>
              <a:gd name="T5" fmla="*/ 219 h 301"/>
              <a:gd name="T6" fmla="*/ 18 w 91"/>
              <a:gd name="T7" fmla="*/ 173 h 301"/>
              <a:gd name="T8" fmla="*/ 46 w 91"/>
              <a:gd name="T9" fmla="*/ 100 h 301"/>
              <a:gd name="T10" fmla="*/ 0 w 91"/>
              <a:gd name="T11" fmla="*/ 0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1" h="301">
                <a:moveTo>
                  <a:pt x="91" y="301"/>
                </a:moveTo>
                <a:cubicBezTo>
                  <a:pt x="85" y="283"/>
                  <a:pt x="79" y="264"/>
                  <a:pt x="73" y="246"/>
                </a:cubicBezTo>
                <a:cubicBezTo>
                  <a:pt x="70" y="237"/>
                  <a:pt x="71" y="226"/>
                  <a:pt x="64" y="219"/>
                </a:cubicBezTo>
                <a:cubicBezTo>
                  <a:pt x="49" y="204"/>
                  <a:pt x="18" y="173"/>
                  <a:pt x="18" y="173"/>
                </a:cubicBezTo>
                <a:cubicBezTo>
                  <a:pt x="4" y="131"/>
                  <a:pt x="16" y="129"/>
                  <a:pt x="46" y="100"/>
                </a:cubicBezTo>
                <a:cubicBezTo>
                  <a:pt x="36" y="32"/>
                  <a:pt x="40" y="40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821" name="Freeform 13"/>
          <p:cNvSpPr>
            <a:spLocks/>
          </p:cNvSpPr>
          <p:nvPr/>
        </p:nvSpPr>
        <p:spPr bwMode="auto">
          <a:xfrm>
            <a:off x="9687984" y="3849688"/>
            <a:ext cx="361949" cy="376237"/>
          </a:xfrm>
          <a:custGeom>
            <a:avLst/>
            <a:gdLst>
              <a:gd name="T0" fmla="*/ 141 w 171"/>
              <a:gd name="T1" fmla="*/ 18 h 237"/>
              <a:gd name="T2" fmla="*/ 40 w 171"/>
              <a:gd name="T3" fmla="*/ 100 h 237"/>
              <a:gd name="T4" fmla="*/ 4 w 171"/>
              <a:gd name="T5" fmla="*/ 155 h 237"/>
              <a:gd name="T6" fmla="*/ 13 w 171"/>
              <a:gd name="T7" fmla="*/ 219 h 237"/>
              <a:gd name="T8" fmla="*/ 68 w 171"/>
              <a:gd name="T9" fmla="*/ 237 h 237"/>
              <a:gd name="T10" fmla="*/ 132 w 171"/>
              <a:gd name="T11" fmla="*/ 219 h 237"/>
              <a:gd name="T12" fmla="*/ 122 w 171"/>
              <a:gd name="T13" fmla="*/ 137 h 237"/>
              <a:gd name="T14" fmla="*/ 132 w 171"/>
              <a:gd name="T15" fmla="*/ 82 h 237"/>
              <a:gd name="T16" fmla="*/ 141 w 171"/>
              <a:gd name="T17" fmla="*/ 18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1" h="237">
                <a:moveTo>
                  <a:pt x="141" y="18"/>
                </a:moveTo>
                <a:cubicBezTo>
                  <a:pt x="77" y="49"/>
                  <a:pt x="114" y="26"/>
                  <a:pt x="40" y="100"/>
                </a:cubicBezTo>
                <a:cubicBezTo>
                  <a:pt x="25" y="115"/>
                  <a:pt x="4" y="155"/>
                  <a:pt x="4" y="155"/>
                </a:cubicBezTo>
                <a:cubicBezTo>
                  <a:pt x="7" y="176"/>
                  <a:pt x="0" y="202"/>
                  <a:pt x="13" y="219"/>
                </a:cubicBezTo>
                <a:cubicBezTo>
                  <a:pt x="25" y="234"/>
                  <a:pt x="68" y="237"/>
                  <a:pt x="68" y="237"/>
                </a:cubicBezTo>
                <a:cubicBezTo>
                  <a:pt x="89" y="231"/>
                  <a:pt x="113" y="230"/>
                  <a:pt x="132" y="219"/>
                </a:cubicBezTo>
                <a:cubicBezTo>
                  <a:pt x="171" y="197"/>
                  <a:pt x="137" y="158"/>
                  <a:pt x="122" y="137"/>
                </a:cubicBezTo>
                <a:cubicBezTo>
                  <a:pt x="97" y="61"/>
                  <a:pt x="121" y="160"/>
                  <a:pt x="132" y="82"/>
                </a:cubicBezTo>
                <a:cubicBezTo>
                  <a:pt x="144" y="0"/>
                  <a:pt x="94" y="85"/>
                  <a:pt x="141" y="18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822" name="Freeform 14"/>
          <p:cNvSpPr>
            <a:spLocks/>
          </p:cNvSpPr>
          <p:nvPr/>
        </p:nvSpPr>
        <p:spPr bwMode="auto">
          <a:xfrm>
            <a:off x="9359900" y="4225926"/>
            <a:ext cx="296333" cy="427039"/>
          </a:xfrm>
          <a:custGeom>
            <a:avLst/>
            <a:gdLst>
              <a:gd name="T0" fmla="*/ 475 w 475"/>
              <a:gd name="T1" fmla="*/ 0 h 576"/>
              <a:gd name="T2" fmla="*/ 430 w 475"/>
              <a:gd name="T3" fmla="*/ 55 h 576"/>
              <a:gd name="T4" fmla="*/ 420 w 475"/>
              <a:gd name="T5" fmla="*/ 92 h 576"/>
              <a:gd name="T6" fmla="*/ 356 w 475"/>
              <a:gd name="T7" fmla="*/ 165 h 576"/>
              <a:gd name="T8" fmla="*/ 238 w 475"/>
              <a:gd name="T9" fmla="*/ 220 h 576"/>
              <a:gd name="T10" fmla="*/ 82 w 475"/>
              <a:gd name="T11" fmla="*/ 275 h 576"/>
              <a:gd name="T12" fmla="*/ 0 w 475"/>
              <a:gd name="T13" fmla="*/ 503 h 576"/>
              <a:gd name="T14" fmla="*/ 9 w 475"/>
              <a:gd name="T15" fmla="*/ 576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5" h="576">
                <a:moveTo>
                  <a:pt x="475" y="0"/>
                </a:moveTo>
                <a:cubicBezTo>
                  <a:pt x="462" y="20"/>
                  <a:pt x="442" y="34"/>
                  <a:pt x="430" y="55"/>
                </a:cubicBezTo>
                <a:cubicBezTo>
                  <a:pt x="424" y="66"/>
                  <a:pt x="425" y="80"/>
                  <a:pt x="420" y="92"/>
                </a:cubicBezTo>
                <a:cubicBezTo>
                  <a:pt x="408" y="119"/>
                  <a:pt x="373" y="148"/>
                  <a:pt x="356" y="165"/>
                </a:cubicBezTo>
                <a:cubicBezTo>
                  <a:pt x="340" y="181"/>
                  <a:pt x="266" y="209"/>
                  <a:pt x="238" y="220"/>
                </a:cubicBezTo>
                <a:cubicBezTo>
                  <a:pt x="202" y="254"/>
                  <a:pt x="130" y="259"/>
                  <a:pt x="82" y="275"/>
                </a:cubicBezTo>
                <a:cubicBezTo>
                  <a:pt x="39" y="332"/>
                  <a:pt x="18" y="431"/>
                  <a:pt x="0" y="503"/>
                </a:cubicBezTo>
                <a:cubicBezTo>
                  <a:pt x="3" y="527"/>
                  <a:pt x="9" y="576"/>
                  <a:pt x="9" y="5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823" name="Freeform 15"/>
          <p:cNvSpPr>
            <a:spLocks/>
          </p:cNvSpPr>
          <p:nvPr/>
        </p:nvSpPr>
        <p:spPr bwMode="auto">
          <a:xfrm>
            <a:off x="9076269" y="4445000"/>
            <a:ext cx="309033" cy="187325"/>
          </a:xfrm>
          <a:custGeom>
            <a:avLst/>
            <a:gdLst>
              <a:gd name="T0" fmla="*/ 146 w 146"/>
              <a:gd name="T1" fmla="*/ 0 h 118"/>
              <a:gd name="T2" fmla="*/ 101 w 146"/>
              <a:gd name="T3" fmla="*/ 9 h 118"/>
              <a:gd name="T4" fmla="*/ 46 w 146"/>
              <a:gd name="T5" fmla="*/ 82 h 118"/>
              <a:gd name="T6" fmla="*/ 0 w 146"/>
              <a:gd name="T7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6" h="118">
                <a:moveTo>
                  <a:pt x="146" y="0"/>
                </a:moveTo>
                <a:cubicBezTo>
                  <a:pt x="131" y="3"/>
                  <a:pt x="115" y="3"/>
                  <a:pt x="101" y="9"/>
                </a:cubicBezTo>
                <a:cubicBezTo>
                  <a:pt x="73" y="21"/>
                  <a:pt x="72" y="66"/>
                  <a:pt x="46" y="82"/>
                </a:cubicBezTo>
                <a:cubicBezTo>
                  <a:pt x="11" y="105"/>
                  <a:pt x="26" y="92"/>
                  <a:pt x="0" y="11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824" name="Freeform 16"/>
          <p:cNvSpPr>
            <a:spLocks/>
          </p:cNvSpPr>
          <p:nvPr/>
        </p:nvSpPr>
        <p:spPr bwMode="auto">
          <a:xfrm>
            <a:off x="9501720" y="4197352"/>
            <a:ext cx="232833" cy="595313"/>
          </a:xfrm>
          <a:custGeom>
            <a:avLst/>
            <a:gdLst>
              <a:gd name="T0" fmla="*/ 101 w 110"/>
              <a:gd name="T1" fmla="*/ 0 h 375"/>
              <a:gd name="T2" fmla="*/ 110 w 110"/>
              <a:gd name="T3" fmla="*/ 128 h 375"/>
              <a:gd name="T4" fmla="*/ 37 w 110"/>
              <a:gd name="T5" fmla="*/ 320 h 375"/>
              <a:gd name="T6" fmla="*/ 0 w 110"/>
              <a:gd name="T7" fmla="*/ 375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0" h="375">
                <a:moveTo>
                  <a:pt x="101" y="0"/>
                </a:moveTo>
                <a:cubicBezTo>
                  <a:pt x="56" y="42"/>
                  <a:pt x="81" y="84"/>
                  <a:pt x="110" y="128"/>
                </a:cubicBezTo>
                <a:cubicBezTo>
                  <a:pt x="102" y="194"/>
                  <a:pt x="96" y="281"/>
                  <a:pt x="37" y="320"/>
                </a:cubicBezTo>
                <a:cubicBezTo>
                  <a:pt x="28" y="348"/>
                  <a:pt x="20" y="355"/>
                  <a:pt x="0" y="37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825" name="Freeform 17"/>
          <p:cNvSpPr>
            <a:spLocks/>
          </p:cNvSpPr>
          <p:nvPr/>
        </p:nvSpPr>
        <p:spPr bwMode="auto">
          <a:xfrm>
            <a:off x="9772653" y="4241800"/>
            <a:ext cx="484716" cy="609600"/>
          </a:xfrm>
          <a:custGeom>
            <a:avLst/>
            <a:gdLst>
              <a:gd name="T0" fmla="*/ 0 w 229"/>
              <a:gd name="T1" fmla="*/ 0 h 384"/>
              <a:gd name="T2" fmla="*/ 64 w 229"/>
              <a:gd name="T3" fmla="*/ 128 h 384"/>
              <a:gd name="T4" fmla="*/ 73 w 229"/>
              <a:gd name="T5" fmla="*/ 155 h 384"/>
              <a:gd name="T6" fmla="*/ 101 w 229"/>
              <a:gd name="T7" fmla="*/ 164 h 384"/>
              <a:gd name="T8" fmla="*/ 146 w 229"/>
              <a:gd name="T9" fmla="*/ 201 h 384"/>
              <a:gd name="T10" fmla="*/ 156 w 229"/>
              <a:gd name="T11" fmla="*/ 256 h 384"/>
              <a:gd name="T12" fmla="*/ 192 w 229"/>
              <a:gd name="T13" fmla="*/ 283 h 384"/>
              <a:gd name="T14" fmla="*/ 229 w 229"/>
              <a:gd name="T15" fmla="*/ 38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9" h="384">
                <a:moveTo>
                  <a:pt x="0" y="0"/>
                </a:moveTo>
                <a:cubicBezTo>
                  <a:pt x="14" y="70"/>
                  <a:pt x="24" y="73"/>
                  <a:pt x="64" y="128"/>
                </a:cubicBezTo>
                <a:cubicBezTo>
                  <a:pt x="67" y="137"/>
                  <a:pt x="66" y="148"/>
                  <a:pt x="73" y="155"/>
                </a:cubicBezTo>
                <a:cubicBezTo>
                  <a:pt x="80" y="162"/>
                  <a:pt x="92" y="160"/>
                  <a:pt x="101" y="164"/>
                </a:cubicBezTo>
                <a:cubicBezTo>
                  <a:pt x="125" y="176"/>
                  <a:pt x="129" y="183"/>
                  <a:pt x="146" y="201"/>
                </a:cubicBezTo>
                <a:cubicBezTo>
                  <a:pt x="149" y="219"/>
                  <a:pt x="147" y="240"/>
                  <a:pt x="156" y="256"/>
                </a:cubicBezTo>
                <a:cubicBezTo>
                  <a:pt x="163" y="269"/>
                  <a:pt x="181" y="272"/>
                  <a:pt x="192" y="283"/>
                </a:cubicBezTo>
                <a:cubicBezTo>
                  <a:pt x="218" y="309"/>
                  <a:pt x="229" y="348"/>
                  <a:pt x="229" y="38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826" name="Freeform 18"/>
          <p:cNvSpPr>
            <a:spLocks/>
          </p:cNvSpPr>
          <p:nvPr/>
        </p:nvSpPr>
        <p:spPr bwMode="auto">
          <a:xfrm>
            <a:off x="9831919" y="4575177"/>
            <a:ext cx="249767" cy="276225"/>
          </a:xfrm>
          <a:custGeom>
            <a:avLst/>
            <a:gdLst>
              <a:gd name="T0" fmla="*/ 118 w 118"/>
              <a:gd name="T1" fmla="*/ 0 h 174"/>
              <a:gd name="T2" fmla="*/ 100 w 118"/>
              <a:gd name="T3" fmla="*/ 27 h 174"/>
              <a:gd name="T4" fmla="*/ 91 w 118"/>
              <a:gd name="T5" fmla="*/ 55 h 174"/>
              <a:gd name="T6" fmla="*/ 45 w 118"/>
              <a:gd name="T7" fmla="*/ 91 h 174"/>
              <a:gd name="T8" fmla="*/ 9 w 118"/>
              <a:gd name="T9" fmla="*/ 146 h 174"/>
              <a:gd name="T10" fmla="*/ 0 w 118"/>
              <a:gd name="T11" fmla="*/ 17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8" h="174">
                <a:moveTo>
                  <a:pt x="118" y="0"/>
                </a:moveTo>
                <a:cubicBezTo>
                  <a:pt x="112" y="9"/>
                  <a:pt x="105" y="17"/>
                  <a:pt x="100" y="27"/>
                </a:cubicBezTo>
                <a:cubicBezTo>
                  <a:pt x="96" y="36"/>
                  <a:pt x="97" y="47"/>
                  <a:pt x="91" y="55"/>
                </a:cubicBezTo>
                <a:cubicBezTo>
                  <a:pt x="79" y="70"/>
                  <a:pt x="59" y="78"/>
                  <a:pt x="45" y="91"/>
                </a:cubicBezTo>
                <a:cubicBezTo>
                  <a:pt x="23" y="158"/>
                  <a:pt x="54" y="77"/>
                  <a:pt x="9" y="146"/>
                </a:cubicBezTo>
                <a:cubicBezTo>
                  <a:pt x="4" y="154"/>
                  <a:pt x="0" y="174"/>
                  <a:pt x="0" y="17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827" name="Freeform 19"/>
          <p:cNvSpPr>
            <a:spLocks/>
          </p:cNvSpPr>
          <p:nvPr/>
        </p:nvSpPr>
        <p:spPr bwMode="auto">
          <a:xfrm>
            <a:off x="9385302" y="4632325"/>
            <a:ext cx="251884" cy="146051"/>
          </a:xfrm>
          <a:custGeom>
            <a:avLst/>
            <a:gdLst>
              <a:gd name="T0" fmla="*/ 119 w 119"/>
              <a:gd name="T1" fmla="*/ 0 h 92"/>
              <a:gd name="T2" fmla="*/ 37 w 119"/>
              <a:gd name="T3" fmla="*/ 10 h 92"/>
              <a:gd name="T4" fmla="*/ 0 w 119"/>
              <a:gd name="T5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9" h="92">
                <a:moveTo>
                  <a:pt x="119" y="0"/>
                </a:moveTo>
                <a:cubicBezTo>
                  <a:pt x="92" y="3"/>
                  <a:pt x="63" y="0"/>
                  <a:pt x="37" y="10"/>
                </a:cubicBezTo>
                <a:cubicBezTo>
                  <a:pt x="14" y="19"/>
                  <a:pt x="10" y="72"/>
                  <a:pt x="0" y="9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828" name="Oval 20"/>
          <p:cNvSpPr>
            <a:spLocks noChangeArrowheads="1"/>
          </p:cNvSpPr>
          <p:nvPr/>
        </p:nvSpPr>
        <p:spPr bwMode="auto">
          <a:xfrm flipH="1" flipV="1">
            <a:off x="9840416" y="3861296"/>
            <a:ext cx="192021" cy="14376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19829" name="Text Box 21"/>
          <p:cNvSpPr txBox="1">
            <a:spLocks noChangeArrowheads="1"/>
          </p:cNvSpPr>
          <p:nvPr/>
        </p:nvSpPr>
        <p:spPr bwMode="auto">
          <a:xfrm>
            <a:off x="9456373" y="2468893"/>
            <a:ext cx="844014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67" dirty="0">
                <a:solidFill>
                  <a:srgbClr val="3333CC"/>
                </a:solidFill>
              </a:rPr>
              <a:t>axon</a:t>
            </a:r>
          </a:p>
        </p:txBody>
      </p:sp>
      <p:sp>
        <p:nvSpPr>
          <p:cNvPr id="119830" name="Text Box 22"/>
          <p:cNvSpPr txBox="1">
            <a:spLocks noChangeArrowheads="1"/>
          </p:cNvSpPr>
          <p:nvPr/>
        </p:nvSpPr>
        <p:spPr bwMode="auto">
          <a:xfrm>
            <a:off x="8688918" y="3860801"/>
            <a:ext cx="880369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67">
                <a:solidFill>
                  <a:srgbClr val="3333CC"/>
                </a:solidFill>
              </a:rPr>
              <a:t>body</a:t>
            </a:r>
          </a:p>
        </p:txBody>
      </p:sp>
      <p:sp>
        <p:nvSpPr>
          <p:cNvPr id="119831" name="Text Box 23"/>
          <p:cNvSpPr txBox="1">
            <a:spLocks noChangeArrowheads="1"/>
          </p:cNvSpPr>
          <p:nvPr/>
        </p:nvSpPr>
        <p:spPr bwMode="auto">
          <a:xfrm>
            <a:off x="10320867" y="4311651"/>
            <a:ext cx="1426994" cy="91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67">
                <a:solidFill>
                  <a:srgbClr val="3333CC"/>
                </a:solidFill>
              </a:rPr>
              <a:t>dendritic</a:t>
            </a:r>
          </a:p>
          <a:p>
            <a:r>
              <a:rPr lang="en-US" sz="2667">
                <a:solidFill>
                  <a:srgbClr val="3333CC"/>
                </a:solidFill>
              </a:rPr>
              <a:t>tree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10100777" y="3621022"/>
            <a:ext cx="16514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axon hillock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6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197769"/>
            <a:ext cx="10972800" cy="1143001"/>
          </a:xfrm>
        </p:spPr>
        <p:txBody>
          <a:bodyPr/>
          <a:lstStyle/>
          <a:p>
            <a:r>
              <a:rPr lang="en-US" sz="3733" dirty="0"/>
              <a:t>Synapses</a:t>
            </a:r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95467" y="1584077"/>
            <a:ext cx="9217024" cy="3861147"/>
          </a:xfrm>
        </p:spPr>
        <p:txBody>
          <a:bodyPr>
            <a:normAutofit lnSpcReduction="10000"/>
          </a:bodyPr>
          <a:lstStyle/>
          <a:p>
            <a:r>
              <a:rPr lang="en-US" sz="2667" dirty="0"/>
              <a:t>When a spike of activity travels along an axon and arrives at a synapse it causes vesicles of transmitter chemical to be released.</a:t>
            </a:r>
          </a:p>
          <a:p>
            <a:pPr lvl="1"/>
            <a:r>
              <a:rPr lang="en-US" sz="2667" dirty="0"/>
              <a:t>There are several kinds of transmitter.</a:t>
            </a:r>
          </a:p>
          <a:p>
            <a:pPr lvl="1"/>
            <a:endParaRPr lang="en-US" sz="2667" dirty="0"/>
          </a:p>
          <a:p>
            <a:r>
              <a:rPr lang="en-US" sz="2667" dirty="0"/>
              <a:t>The transmitter molecules diffuse across the synaptic cleft and bind to receptor molecules in the membrane of the post-synaptic neuron thus changing their shape.</a:t>
            </a:r>
          </a:p>
          <a:p>
            <a:pPr lvl="1"/>
            <a:r>
              <a:rPr lang="en-US" sz="2667" dirty="0"/>
              <a:t> This opens up holes that allow specific ions in or out.</a:t>
            </a:r>
          </a:p>
        </p:txBody>
      </p:sp>
    </p:spTree>
    <p:extLst>
      <p:ext uri="{BB962C8B-B14F-4D97-AF65-F5344CB8AC3E}">
        <p14:creationId xmlns:p14="http://schemas.microsoft.com/office/powerpoint/2010/main" val="129566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6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413793"/>
            <a:ext cx="10972800" cy="1143001"/>
          </a:xfrm>
        </p:spPr>
        <p:txBody>
          <a:bodyPr/>
          <a:lstStyle/>
          <a:p>
            <a:r>
              <a:rPr lang="en-US" sz="3733" dirty="0"/>
              <a:t>How synapses adapt</a:t>
            </a:r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007435" y="1772818"/>
            <a:ext cx="10814149" cy="4344481"/>
          </a:xfrm>
        </p:spPr>
        <p:txBody>
          <a:bodyPr/>
          <a:lstStyle/>
          <a:p>
            <a:r>
              <a:rPr lang="en-US" sz="2667" dirty="0"/>
              <a:t>The effectiveness of the synapse can be changed:</a:t>
            </a:r>
          </a:p>
          <a:p>
            <a:pPr lvl="1"/>
            <a:r>
              <a:rPr lang="en-US" sz="2667" dirty="0"/>
              <a:t> vary the number of vesicles of transmitter.</a:t>
            </a:r>
          </a:p>
          <a:p>
            <a:pPr lvl="1"/>
            <a:r>
              <a:rPr lang="en-US" sz="2667" dirty="0"/>
              <a:t> vary the number of receptor molecules.</a:t>
            </a:r>
          </a:p>
          <a:p>
            <a:pPr lvl="1"/>
            <a:endParaRPr lang="en-US" sz="2667" dirty="0"/>
          </a:p>
          <a:p>
            <a:r>
              <a:rPr lang="en-US" sz="2667" dirty="0"/>
              <a:t>Synapses are slow, but they have advantages over RAM</a:t>
            </a:r>
          </a:p>
          <a:p>
            <a:pPr lvl="1"/>
            <a:r>
              <a:rPr lang="en-US" sz="2667" dirty="0"/>
              <a:t>They are very small and very low-power.</a:t>
            </a:r>
          </a:p>
          <a:p>
            <a:pPr lvl="1"/>
            <a:r>
              <a:rPr lang="en-US" sz="2667" dirty="0"/>
              <a:t>They adapt using locally available signals</a:t>
            </a:r>
          </a:p>
          <a:p>
            <a:pPr lvl="2"/>
            <a:r>
              <a:rPr lang="en-US" sz="2667" dirty="0">
                <a:solidFill>
                  <a:srgbClr val="FF0000"/>
                </a:solidFill>
              </a:rPr>
              <a:t>But what rules do they use to</a:t>
            </a:r>
            <a:r>
              <a:rPr lang="en-US" sz="2667" dirty="0"/>
              <a:t> decide how to change?</a:t>
            </a:r>
            <a:endParaRPr lang="en-US" sz="2667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3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909" y="908050"/>
            <a:ext cx="10608668" cy="5949951"/>
          </a:xfrm>
        </p:spPr>
        <p:txBody>
          <a:bodyPr/>
          <a:lstStyle/>
          <a:p>
            <a:r>
              <a:rPr lang="en-US" sz="2400" dirty="0"/>
              <a:t>Each neuron receives inputs from other neurons</a:t>
            </a:r>
          </a:p>
          <a:p>
            <a:pPr lvl="1">
              <a:buFontTx/>
              <a:buChar char="-"/>
            </a:pPr>
            <a:r>
              <a:rPr lang="en-US" sz="2400" dirty="0"/>
              <a:t>A few neurons also connect to receptors.</a:t>
            </a:r>
          </a:p>
          <a:p>
            <a:pPr lvl="1">
              <a:buFontTx/>
              <a:buChar char="-"/>
            </a:pPr>
            <a:r>
              <a:rPr lang="en-US" sz="2400" dirty="0"/>
              <a:t>Cortical neurons use spikes to communicate.</a:t>
            </a:r>
          </a:p>
          <a:p>
            <a:r>
              <a:rPr lang="en-US" sz="2400" dirty="0"/>
              <a:t>The effect of each input line on the neuron is controlled </a:t>
            </a:r>
          </a:p>
          <a:p>
            <a:pPr marL="0" indent="0">
              <a:buNone/>
            </a:pPr>
            <a:r>
              <a:rPr lang="en-US" sz="2400" dirty="0"/>
              <a:t>      by a synaptic weight</a:t>
            </a:r>
          </a:p>
          <a:p>
            <a:pPr lvl="1"/>
            <a:r>
              <a:rPr lang="en-US" sz="2400" dirty="0"/>
              <a:t>The weights can be positive or negative. </a:t>
            </a:r>
          </a:p>
          <a:p>
            <a:r>
              <a:rPr lang="en-US" sz="2400" dirty="0"/>
              <a:t>The synaptic weights </a:t>
            </a:r>
            <a:r>
              <a:rPr lang="en-US" sz="2400" dirty="0">
                <a:solidFill>
                  <a:srgbClr val="FF0000"/>
                </a:solidFill>
              </a:rPr>
              <a:t>adapt</a:t>
            </a:r>
            <a:r>
              <a:rPr lang="en-US" sz="2400" dirty="0"/>
              <a:t> so that the whole network learns to perform useful computations</a:t>
            </a:r>
          </a:p>
          <a:p>
            <a:pPr lvl="1"/>
            <a:r>
              <a:rPr lang="en-US" sz="2400" dirty="0"/>
              <a:t>Recognizing objects, understanding language, making plans, controlling the body.</a:t>
            </a:r>
          </a:p>
          <a:p>
            <a:r>
              <a:rPr lang="en-US" sz="2400" dirty="0"/>
              <a:t>You have about         neurons each with about         weights. </a:t>
            </a:r>
          </a:p>
          <a:p>
            <a:pPr lvl="1"/>
            <a:r>
              <a:rPr lang="en-US" sz="2400" dirty="0"/>
              <a:t>A huge number of weights can affect the computation in a very short time. Much better bandwidth than a workstation.</a:t>
            </a:r>
          </a:p>
          <a:p>
            <a:pPr lvl="1"/>
            <a:endParaRPr lang="en-US" sz="2400" dirty="0">
              <a:solidFill>
                <a:schemeClr val="hlink"/>
              </a:solidFill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15889"/>
            <a:ext cx="10972800" cy="777875"/>
          </a:xfrm>
        </p:spPr>
        <p:txBody>
          <a:bodyPr/>
          <a:lstStyle/>
          <a:p>
            <a:r>
              <a:rPr lang="en-US" sz="3733" dirty="0"/>
              <a:t>How the brain works on one slide!</a:t>
            </a:r>
          </a:p>
        </p:txBody>
      </p:sp>
      <p:sp>
        <p:nvSpPr>
          <p:cNvPr id="148489" name="Oval 9"/>
          <p:cNvSpPr>
            <a:spLocks noChangeArrowheads="1"/>
          </p:cNvSpPr>
          <p:nvPr/>
        </p:nvSpPr>
        <p:spPr bwMode="auto">
          <a:xfrm>
            <a:off x="10033165" y="2446997"/>
            <a:ext cx="383315" cy="405939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48491" name="Line 11"/>
          <p:cNvSpPr>
            <a:spLocks noChangeShapeType="1"/>
          </p:cNvSpPr>
          <p:nvPr/>
        </p:nvSpPr>
        <p:spPr bwMode="auto">
          <a:xfrm flipV="1">
            <a:off x="9360067" y="2085049"/>
            <a:ext cx="6731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8492" name="Line 12"/>
          <p:cNvSpPr>
            <a:spLocks noChangeShapeType="1"/>
          </p:cNvSpPr>
          <p:nvPr/>
        </p:nvSpPr>
        <p:spPr bwMode="auto">
          <a:xfrm flipV="1">
            <a:off x="10223665" y="2085049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8493" name="Line 13"/>
          <p:cNvSpPr>
            <a:spLocks noChangeShapeType="1"/>
          </p:cNvSpPr>
          <p:nvPr/>
        </p:nvSpPr>
        <p:spPr bwMode="auto">
          <a:xfrm flipH="1" flipV="1">
            <a:off x="10416285" y="2085049"/>
            <a:ext cx="6731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8494" name="Line 14"/>
          <p:cNvSpPr>
            <a:spLocks noChangeShapeType="1"/>
          </p:cNvSpPr>
          <p:nvPr/>
        </p:nvSpPr>
        <p:spPr bwMode="auto">
          <a:xfrm flipV="1">
            <a:off x="10223665" y="1508787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8496" name="Oval 16"/>
          <p:cNvSpPr>
            <a:spLocks noChangeArrowheads="1"/>
          </p:cNvSpPr>
          <p:nvPr/>
        </p:nvSpPr>
        <p:spPr bwMode="auto">
          <a:xfrm>
            <a:off x="9647934" y="2156486"/>
            <a:ext cx="190500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48497" name="Oval 17"/>
          <p:cNvSpPr>
            <a:spLocks noChangeArrowheads="1"/>
          </p:cNvSpPr>
          <p:nvPr/>
        </p:nvSpPr>
        <p:spPr bwMode="auto">
          <a:xfrm>
            <a:off x="10130534" y="2229511"/>
            <a:ext cx="190500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48498" name="Oval 18"/>
          <p:cNvSpPr>
            <a:spLocks noChangeArrowheads="1"/>
          </p:cNvSpPr>
          <p:nvPr/>
        </p:nvSpPr>
        <p:spPr bwMode="auto">
          <a:xfrm>
            <a:off x="10608901" y="2156486"/>
            <a:ext cx="190500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146407"/>
              </p:ext>
            </p:extLst>
          </p:nvPr>
        </p:nvGraphicFramePr>
        <p:xfrm>
          <a:off x="2999656" y="5061181"/>
          <a:ext cx="792088" cy="527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9400" imgH="215900" progId="Equation.3">
                  <p:embed/>
                </p:oleObj>
              </mc:Choice>
              <mc:Fallback>
                <p:oleObj name="Equation" r:id="rId2" imgW="279400" imgH="2159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99656" y="5061181"/>
                        <a:ext cx="792088" cy="527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248342"/>
              </p:ext>
            </p:extLst>
          </p:nvPr>
        </p:nvGraphicFramePr>
        <p:xfrm>
          <a:off x="6744072" y="5061305"/>
          <a:ext cx="677333" cy="527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4000" imgH="215900" progId="Equation.3">
                  <p:embed/>
                </p:oleObj>
              </mc:Choice>
              <mc:Fallback>
                <p:oleObj name="Equation" r:id="rId4" imgW="254000" imgH="215900" progId="Equation.3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44072" y="5061305"/>
                        <a:ext cx="677333" cy="5278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10032437" y="1700808"/>
            <a:ext cx="383315" cy="405939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10897261" y="2468893"/>
            <a:ext cx="383315" cy="405939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20" name="Oval 9"/>
          <p:cNvSpPr>
            <a:spLocks noChangeArrowheads="1"/>
          </p:cNvSpPr>
          <p:nvPr/>
        </p:nvSpPr>
        <p:spPr bwMode="auto">
          <a:xfrm>
            <a:off x="9168341" y="2468893"/>
            <a:ext cx="383315" cy="405939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6251" y="914400"/>
            <a:ext cx="11092357" cy="5682952"/>
          </a:xfrm>
          <a:noFill/>
          <a:ln/>
        </p:spPr>
        <p:txBody>
          <a:bodyPr>
            <a:noAutofit/>
          </a:bodyPr>
          <a:lstStyle/>
          <a:p>
            <a:r>
              <a:rPr lang="en-US" sz="2800" b="1" dirty="0"/>
              <a:t>A basic undergraduate mathematics course in linear algebra, statistics &amp; probability, and an introductory course in ML</a:t>
            </a:r>
          </a:p>
          <a:p>
            <a:pPr lvl="1"/>
            <a:r>
              <a:rPr lang="en-US" sz="2400" dirty="0"/>
              <a:t>Basic Programming Skills (C/C++?)</a:t>
            </a:r>
            <a:endParaRPr lang="el-GR" sz="2400" dirty="0"/>
          </a:p>
          <a:p>
            <a:pPr lvl="1"/>
            <a:r>
              <a:rPr lang="en-US" sz="2400" dirty="0"/>
              <a:t>Basic Calculus (fundamentals)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This course should NOT be your first ever ML course!!!</a:t>
            </a:r>
          </a:p>
          <a:p>
            <a:pPr lvl="1"/>
            <a:r>
              <a:rPr lang="en-US" sz="2400" dirty="0"/>
              <a:t>Students are expected to know fundamentals of ML such as:</a:t>
            </a:r>
          </a:p>
          <a:p>
            <a:pPr lvl="2"/>
            <a:r>
              <a:rPr lang="en-US" sz="2000" dirty="0"/>
              <a:t>Gradient Descent / Fundamentals of Optimization</a:t>
            </a:r>
          </a:p>
          <a:p>
            <a:pPr lvl="2"/>
            <a:r>
              <a:rPr lang="en-US" sz="2000" dirty="0"/>
              <a:t>Data Representation</a:t>
            </a:r>
          </a:p>
          <a:p>
            <a:pPr lvl="3"/>
            <a:r>
              <a:rPr lang="en-US" sz="1600" dirty="0"/>
              <a:t>Linear Algebra, dimensional spaces, vectors, tensors, etc.</a:t>
            </a:r>
          </a:p>
          <a:p>
            <a:pPr lvl="2"/>
            <a:r>
              <a:rPr lang="en-US" sz="2000" dirty="0"/>
              <a:t>Basic ANNs, SVMs, Boosting, Features, etc.</a:t>
            </a:r>
          </a:p>
          <a:p>
            <a:pPr lvl="2"/>
            <a:r>
              <a:rPr lang="en-US" sz="2000" dirty="0"/>
              <a:t>Bayes Rule, Bayesian Learning, Probability/Statistics</a:t>
            </a:r>
          </a:p>
          <a:p>
            <a:pPr lvl="2"/>
            <a:r>
              <a:rPr lang="en-US" sz="2000" dirty="0"/>
              <a:t>Basic Calculus</a:t>
            </a:r>
            <a:endParaRPr lang="el-GR" sz="2000" dirty="0"/>
          </a:p>
          <a:p>
            <a:pPr lvl="1"/>
            <a:endParaRPr lang="el-GR" sz="20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E191DE-FD27-3B1E-C6C0-063D87F83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Requirement</a:t>
            </a:r>
          </a:p>
        </p:txBody>
      </p:sp>
    </p:spTree>
    <p:extLst>
      <p:ext uri="{BB962C8B-B14F-4D97-AF65-F5344CB8AC3E}">
        <p14:creationId xmlns:p14="http://schemas.microsoft.com/office/powerpoint/2010/main" val="6405738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 dirty="0"/>
              <a:t>Modularity and the brain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634" y="1412777"/>
            <a:ext cx="10286932" cy="4704523"/>
          </a:xfrm>
        </p:spPr>
        <p:txBody>
          <a:bodyPr/>
          <a:lstStyle/>
          <a:p>
            <a:r>
              <a:rPr lang="en-US" sz="2400" dirty="0"/>
              <a:t>Different bits of the cortex do different things.</a:t>
            </a:r>
          </a:p>
          <a:p>
            <a:pPr lvl="1"/>
            <a:r>
              <a:rPr lang="en-US" sz="2400" dirty="0"/>
              <a:t>Local damage to the brain has specific effects.</a:t>
            </a:r>
          </a:p>
          <a:p>
            <a:pPr lvl="1"/>
            <a:r>
              <a:rPr lang="en-US" sz="2400" dirty="0"/>
              <a:t>Specific tasks increase the blood flow to specific regions.</a:t>
            </a:r>
          </a:p>
          <a:p>
            <a:r>
              <a:rPr lang="en-US" sz="2400" dirty="0"/>
              <a:t>But cortex looks pretty much the same all over.</a:t>
            </a:r>
          </a:p>
          <a:p>
            <a:pPr lvl="1"/>
            <a:r>
              <a:rPr lang="en-US" sz="2400" dirty="0"/>
              <a:t>Early brain damage makes functions relocate.</a:t>
            </a:r>
          </a:p>
          <a:p>
            <a:r>
              <a:rPr lang="en-US" sz="2400" dirty="0"/>
              <a:t>Cortex is made of general purpose stuff that has the ability to turn into special purpose hardware in response to experience.</a:t>
            </a:r>
          </a:p>
          <a:p>
            <a:pPr lvl="1"/>
            <a:r>
              <a:rPr lang="en-US" sz="2400" dirty="0"/>
              <a:t>This gives rapid parallel computation plus flexibility.</a:t>
            </a:r>
          </a:p>
          <a:p>
            <a:pPr lvl="1"/>
            <a:r>
              <a:rPr lang="en-US" sz="2400" dirty="0"/>
              <a:t>Conventional computers get flexibility by having stored sequential programs, but this requires very fast central processors to perform long sequential computations.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 dirty="0"/>
              <a:t>Idealized  neurons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1675" y="1412776"/>
            <a:ext cx="9806880" cy="4525963"/>
          </a:xfrm>
        </p:spPr>
        <p:txBody>
          <a:bodyPr/>
          <a:lstStyle/>
          <a:p>
            <a:r>
              <a:rPr lang="en-US" sz="2400" dirty="0"/>
              <a:t>To model things we have to idealize them (e.g. atoms)</a:t>
            </a:r>
          </a:p>
          <a:p>
            <a:pPr lvl="1"/>
            <a:r>
              <a:rPr lang="en-US" sz="2400" dirty="0"/>
              <a:t>Idealization removes complicated details that are not essential for understanding the main principles.</a:t>
            </a:r>
          </a:p>
          <a:p>
            <a:pPr lvl="1"/>
            <a:r>
              <a:rPr lang="en-US" sz="2400" dirty="0"/>
              <a:t>It allows us to apply mathematics and to make analogies to other, familiar systems.</a:t>
            </a:r>
          </a:p>
          <a:p>
            <a:pPr lvl="1"/>
            <a:r>
              <a:rPr lang="en-US" sz="2400" dirty="0"/>
              <a:t>Once we understand the basic principles, its easy to add complexity to make the model more faithful.</a:t>
            </a:r>
          </a:p>
          <a:p>
            <a:r>
              <a:rPr lang="en-US" sz="2400" dirty="0"/>
              <a:t>It is often worth understanding models that are known to be wrong </a:t>
            </a:r>
            <a:r>
              <a:rPr lang="en-US" sz="2400" dirty="0">
                <a:solidFill>
                  <a:srgbClr val="000090"/>
                </a:solidFill>
              </a:rPr>
              <a:t>(but we must not forget that they are wrong!)</a:t>
            </a:r>
          </a:p>
          <a:p>
            <a:pPr lvl="1"/>
            <a:r>
              <a:rPr lang="en-US" sz="2400" dirty="0"/>
              <a:t>E.g. neurons that communicate real values rather than discrete spikes of activity.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 dirty="0"/>
              <a:t>Linear neurons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12777"/>
            <a:ext cx="10972800" cy="1636777"/>
          </a:xfrm>
        </p:spPr>
        <p:txBody>
          <a:bodyPr/>
          <a:lstStyle/>
          <a:p>
            <a:r>
              <a:rPr lang="en-US" dirty="0"/>
              <a:t>These are simple but computationally limited</a:t>
            </a:r>
            <a:r>
              <a:rPr lang="en-US" sz="2667" dirty="0"/>
              <a:t> </a:t>
            </a:r>
          </a:p>
          <a:p>
            <a:pPr lvl="1"/>
            <a:r>
              <a:rPr lang="en-US" sz="2667" dirty="0"/>
              <a:t>If we can make them learn we </a:t>
            </a:r>
            <a:r>
              <a:rPr lang="en-US" sz="2667" dirty="0">
                <a:solidFill>
                  <a:srgbClr val="FF0000"/>
                </a:solidFill>
              </a:rPr>
              <a:t>may</a:t>
            </a:r>
            <a:r>
              <a:rPr lang="en-US" sz="2667" dirty="0"/>
              <a:t> get insight into more complicated neurons.</a:t>
            </a: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3048000" y="896939"/>
            <a:ext cx="6096000" cy="32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867"/>
          </a:p>
        </p:txBody>
      </p:sp>
      <p:graphicFrame>
        <p:nvGraphicFramePr>
          <p:cNvPr id="126987" name="Object 11"/>
          <p:cNvGraphicFramePr>
            <a:graphicFrameLocks noChangeAspect="1"/>
          </p:cNvGraphicFramePr>
          <p:nvPr/>
        </p:nvGraphicFramePr>
        <p:xfrm>
          <a:off x="1102355" y="3735654"/>
          <a:ext cx="3649496" cy="1433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76240" imgH="342720" progId="Equation.3">
                  <p:embed/>
                </p:oleObj>
              </mc:Choice>
              <mc:Fallback>
                <p:oleObj name="Equation" r:id="rId2" imgW="876240" imgH="342720" progId="Equation.3">
                  <p:embed/>
                  <p:pic>
                    <p:nvPicPr>
                      <p:cNvPr id="12698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355" y="3735654"/>
                        <a:ext cx="3649496" cy="14334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988" name="Object 12"/>
          <p:cNvGraphicFramePr>
            <a:graphicFrameLocks noChangeAspect="1"/>
          </p:cNvGraphicFramePr>
          <p:nvPr/>
        </p:nvGraphicFramePr>
        <p:xfrm>
          <a:off x="6019800" y="266091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12698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66091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990" name="Text Box 14"/>
          <p:cNvSpPr txBox="1">
            <a:spLocks noChangeArrowheads="1"/>
          </p:cNvSpPr>
          <p:nvPr/>
        </p:nvSpPr>
        <p:spPr bwMode="auto">
          <a:xfrm>
            <a:off x="719403" y="4859604"/>
            <a:ext cx="10374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hlink"/>
                </a:solidFill>
              </a:rPr>
              <a:t>output</a:t>
            </a:r>
          </a:p>
        </p:txBody>
      </p:sp>
      <p:sp>
        <p:nvSpPr>
          <p:cNvPr id="126991" name="Text Box 15"/>
          <p:cNvSpPr txBox="1">
            <a:spLocks noChangeArrowheads="1"/>
          </p:cNvSpPr>
          <p:nvPr/>
        </p:nvSpPr>
        <p:spPr bwMode="auto">
          <a:xfrm>
            <a:off x="1795992" y="3084778"/>
            <a:ext cx="12276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hlink"/>
                </a:solidFill>
              </a:rPr>
              <a:t>bias</a:t>
            </a:r>
          </a:p>
        </p:txBody>
      </p:sp>
      <p:sp>
        <p:nvSpPr>
          <p:cNvPr id="126992" name="Text Box 16"/>
          <p:cNvSpPr txBox="1">
            <a:spLocks noChangeArrowheads="1"/>
          </p:cNvSpPr>
          <p:nvPr/>
        </p:nvSpPr>
        <p:spPr bwMode="auto">
          <a:xfrm>
            <a:off x="1679510" y="5188215"/>
            <a:ext cx="242630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hlink"/>
                </a:solidFill>
              </a:rPr>
              <a:t>index over</a:t>
            </a:r>
          </a:p>
          <a:p>
            <a:r>
              <a:rPr lang="en-US" sz="2400" dirty="0">
                <a:solidFill>
                  <a:schemeClr val="hlink"/>
                </a:solidFill>
              </a:rPr>
              <a:t>input connections</a:t>
            </a:r>
          </a:p>
        </p:txBody>
      </p:sp>
      <p:sp>
        <p:nvSpPr>
          <p:cNvPr id="126995" name="Text Box 19"/>
          <p:cNvSpPr txBox="1">
            <a:spLocks noChangeArrowheads="1"/>
          </p:cNvSpPr>
          <p:nvPr/>
        </p:nvSpPr>
        <p:spPr bwMode="auto">
          <a:xfrm>
            <a:off x="3331801" y="3104521"/>
            <a:ext cx="11897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hlink"/>
                </a:solidFill>
              </a:rPr>
              <a:t>i</a:t>
            </a:r>
            <a:r>
              <a:rPr lang="en-US" sz="2400" dirty="0">
                <a:solidFill>
                  <a:schemeClr val="hlink"/>
                </a:solidFill>
              </a:rPr>
              <a:t>    input</a:t>
            </a:r>
          </a:p>
        </p:txBody>
      </p:sp>
      <p:sp>
        <p:nvSpPr>
          <p:cNvPr id="126996" name="Text Box 20"/>
          <p:cNvSpPr txBox="1">
            <a:spLocks noChangeArrowheads="1"/>
          </p:cNvSpPr>
          <p:nvPr/>
        </p:nvSpPr>
        <p:spPr bwMode="auto">
          <a:xfrm>
            <a:off x="3454568" y="3056896"/>
            <a:ext cx="420308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133" dirty="0" err="1">
                <a:solidFill>
                  <a:schemeClr val="hlink"/>
                </a:solidFill>
              </a:rPr>
              <a:t>th</a:t>
            </a:r>
            <a:endParaRPr lang="en-US" sz="2133" dirty="0">
              <a:solidFill>
                <a:schemeClr val="hlink"/>
              </a:solidFill>
            </a:endParaRPr>
          </a:p>
        </p:txBody>
      </p:sp>
      <p:sp>
        <p:nvSpPr>
          <p:cNvPr id="126997" name="Text Box 21"/>
          <p:cNvSpPr txBox="1">
            <a:spLocks noChangeArrowheads="1"/>
          </p:cNvSpPr>
          <p:nvPr/>
        </p:nvSpPr>
        <p:spPr bwMode="auto">
          <a:xfrm>
            <a:off x="5307940" y="5075504"/>
            <a:ext cx="2551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hlink"/>
                </a:solidFill>
              </a:rPr>
              <a:t>i</a:t>
            </a:r>
          </a:p>
        </p:txBody>
      </p:sp>
      <p:sp>
        <p:nvSpPr>
          <p:cNvPr id="126998" name="Text Box 22"/>
          <p:cNvSpPr txBox="1">
            <a:spLocks noChangeArrowheads="1"/>
          </p:cNvSpPr>
          <p:nvPr/>
        </p:nvSpPr>
        <p:spPr bwMode="auto">
          <a:xfrm>
            <a:off x="5405305" y="4991365"/>
            <a:ext cx="420308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133" dirty="0" err="1">
                <a:solidFill>
                  <a:schemeClr val="hlink"/>
                </a:solidFill>
              </a:rPr>
              <a:t>th</a:t>
            </a:r>
            <a:endParaRPr lang="en-US" sz="2133" dirty="0">
              <a:solidFill>
                <a:schemeClr val="hlink"/>
              </a:solidFill>
            </a:endParaRPr>
          </a:p>
        </p:txBody>
      </p:sp>
      <p:sp>
        <p:nvSpPr>
          <p:cNvPr id="126999" name="Rectangle 23"/>
          <p:cNvSpPr>
            <a:spLocks noChangeArrowheads="1"/>
          </p:cNvSpPr>
          <p:nvPr/>
        </p:nvSpPr>
        <p:spPr bwMode="auto">
          <a:xfrm>
            <a:off x="5259256" y="4565916"/>
            <a:ext cx="19875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hlink"/>
                </a:solidFill>
              </a:rPr>
              <a:t>weight on</a:t>
            </a:r>
          </a:p>
        </p:txBody>
      </p:sp>
      <p:sp>
        <p:nvSpPr>
          <p:cNvPr id="127000" name="Text Box 24"/>
          <p:cNvSpPr txBox="1">
            <a:spLocks noChangeArrowheads="1"/>
          </p:cNvSpPr>
          <p:nvPr/>
        </p:nvSpPr>
        <p:spPr bwMode="auto">
          <a:xfrm>
            <a:off x="5932358" y="5027878"/>
            <a:ext cx="8435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hlink"/>
                </a:solidFill>
              </a:rPr>
              <a:t>input</a:t>
            </a:r>
          </a:p>
        </p:txBody>
      </p:sp>
      <p:sp>
        <p:nvSpPr>
          <p:cNvPr id="127002" name="Line 26"/>
          <p:cNvSpPr>
            <a:spLocks noChangeShapeType="1"/>
          </p:cNvSpPr>
          <p:nvPr/>
        </p:nvSpPr>
        <p:spPr bwMode="auto">
          <a:xfrm flipV="1">
            <a:off x="1392501" y="4667515"/>
            <a:ext cx="0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003" name="Line 27"/>
          <p:cNvSpPr>
            <a:spLocks noChangeShapeType="1"/>
          </p:cNvSpPr>
          <p:nvPr/>
        </p:nvSpPr>
        <p:spPr bwMode="auto">
          <a:xfrm>
            <a:off x="2276475" y="3516578"/>
            <a:ext cx="0" cy="3587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004" name="Line 28"/>
          <p:cNvSpPr>
            <a:spLocks noChangeShapeType="1"/>
          </p:cNvSpPr>
          <p:nvPr/>
        </p:nvSpPr>
        <p:spPr bwMode="auto">
          <a:xfrm>
            <a:off x="3837683" y="3490284"/>
            <a:ext cx="0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005" name="Line 29"/>
          <p:cNvSpPr>
            <a:spLocks noChangeShapeType="1"/>
          </p:cNvSpPr>
          <p:nvPr/>
        </p:nvSpPr>
        <p:spPr bwMode="auto">
          <a:xfrm flipH="1" flipV="1">
            <a:off x="4943872" y="4308739"/>
            <a:ext cx="8636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006" name="Line 30"/>
          <p:cNvSpPr>
            <a:spLocks noChangeShapeType="1"/>
          </p:cNvSpPr>
          <p:nvPr/>
        </p:nvSpPr>
        <p:spPr bwMode="auto">
          <a:xfrm flipV="1">
            <a:off x="2737845" y="5100902"/>
            <a:ext cx="285751" cy="1444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90" grpId="0"/>
      <p:bldP spid="126991" grpId="0"/>
      <p:bldP spid="126992" grpId="0"/>
      <p:bldP spid="126995" grpId="0"/>
      <p:bldP spid="126996" grpId="0"/>
      <p:bldP spid="126997" grpId="0"/>
      <p:bldP spid="126998" grpId="0"/>
      <p:bldP spid="126999" grpId="0"/>
      <p:bldP spid="127000" grpId="0"/>
      <p:bldP spid="127002" grpId="0" animBg="1"/>
      <p:bldP spid="127003" grpId="0" animBg="1"/>
      <p:bldP spid="127004" grpId="0" animBg="1"/>
      <p:bldP spid="127005" grpId="0" animBg="1"/>
      <p:bldP spid="12700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 dirty="0"/>
              <a:t>Linear neurons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12777"/>
            <a:ext cx="10972800" cy="1636777"/>
          </a:xfrm>
        </p:spPr>
        <p:txBody>
          <a:bodyPr/>
          <a:lstStyle/>
          <a:p>
            <a:r>
              <a:rPr lang="en-US" dirty="0"/>
              <a:t>These are simple but computationally limited</a:t>
            </a:r>
            <a:r>
              <a:rPr lang="en-US" sz="2667" dirty="0"/>
              <a:t> </a:t>
            </a:r>
          </a:p>
          <a:p>
            <a:pPr lvl="1"/>
            <a:r>
              <a:rPr lang="en-US" sz="2667" dirty="0"/>
              <a:t>If we can make them learn we </a:t>
            </a:r>
            <a:r>
              <a:rPr lang="en-US" sz="2667" dirty="0">
                <a:solidFill>
                  <a:srgbClr val="FF0000"/>
                </a:solidFill>
              </a:rPr>
              <a:t>may</a:t>
            </a:r>
            <a:r>
              <a:rPr lang="en-US" sz="2667" dirty="0"/>
              <a:t> get insight into more complicated neurons.</a:t>
            </a: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3048000" y="896939"/>
            <a:ext cx="6096000" cy="32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867"/>
          </a:p>
        </p:txBody>
      </p:sp>
      <p:graphicFrame>
        <p:nvGraphicFramePr>
          <p:cNvPr id="126987" name="Object 11"/>
          <p:cNvGraphicFramePr>
            <a:graphicFrameLocks noChangeAspect="1"/>
          </p:cNvGraphicFramePr>
          <p:nvPr/>
        </p:nvGraphicFramePr>
        <p:xfrm>
          <a:off x="1295467" y="3735654"/>
          <a:ext cx="3649496" cy="1433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76240" imgH="342720" progId="Equation.3">
                  <p:embed/>
                </p:oleObj>
              </mc:Choice>
              <mc:Fallback>
                <p:oleObj name="Equation" r:id="rId2" imgW="876240" imgH="342720" progId="Equation.3">
                  <p:embed/>
                  <p:pic>
                    <p:nvPicPr>
                      <p:cNvPr id="12698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67" y="3735654"/>
                        <a:ext cx="3649496" cy="14334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31"/>
          <p:cNvSpPr>
            <a:spLocks noChangeArrowheads="1"/>
          </p:cNvSpPr>
          <p:nvPr/>
        </p:nvSpPr>
        <p:spPr bwMode="auto">
          <a:xfrm>
            <a:off x="7421364" y="2852937"/>
            <a:ext cx="3361267" cy="2232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23" name="Line 34"/>
          <p:cNvSpPr>
            <a:spLocks noChangeShapeType="1"/>
          </p:cNvSpPr>
          <p:nvPr/>
        </p:nvSpPr>
        <p:spPr bwMode="auto">
          <a:xfrm>
            <a:off x="8284964" y="2852936"/>
            <a:ext cx="0" cy="2376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Line 35"/>
          <p:cNvSpPr>
            <a:spLocks noChangeShapeType="1"/>
          </p:cNvSpPr>
          <p:nvPr/>
        </p:nvSpPr>
        <p:spPr bwMode="auto">
          <a:xfrm flipV="1">
            <a:off x="7421365" y="2924375"/>
            <a:ext cx="3263900" cy="2160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Line 36"/>
          <p:cNvSpPr>
            <a:spLocks noChangeShapeType="1"/>
          </p:cNvSpPr>
          <p:nvPr/>
        </p:nvSpPr>
        <p:spPr bwMode="auto">
          <a:xfrm>
            <a:off x="7228749" y="4508699"/>
            <a:ext cx="35517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8094332" y="5103765"/>
            <a:ext cx="357790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67" dirty="0"/>
              <a:t>0</a:t>
            </a:r>
          </a:p>
        </p:txBody>
      </p:sp>
      <p:sp>
        <p:nvSpPr>
          <p:cNvPr id="27" name="Text Box 39"/>
          <p:cNvSpPr txBox="1">
            <a:spLocks noChangeArrowheads="1"/>
          </p:cNvSpPr>
          <p:nvPr/>
        </p:nvSpPr>
        <p:spPr bwMode="auto">
          <a:xfrm>
            <a:off x="6843514" y="4292800"/>
            <a:ext cx="357790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67"/>
              <a:t>0</a:t>
            </a:r>
          </a:p>
        </p:txBody>
      </p:sp>
      <p:sp>
        <p:nvSpPr>
          <p:cNvPr id="28" name="Text Box 41"/>
          <p:cNvSpPr txBox="1">
            <a:spLocks noChangeArrowheads="1"/>
          </p:cNvSpPr>
          <p:nvPr/>
        </p:nvSpPr>
        <p:spPr bwMode="auto">
          <a:xfrm>
            <a:off x="6672064" y="3764162"/>
            <a:ext cx="5566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/>
              <a:t>y</a:t>
            </a:r>
          </a:p>
        </p:txBody>
      </p:sp>
      <p:sp>
        <p:nvSpPr>
          <p:cNvPr id="29" name="Line 44"/>
          <p:cNvSpPr>
            <a:spLocks noChangeShapeType="1"/>
          </p:cNvSpPr>
          <p:nvPr/>
        </p:nvSpPr>
        <p:spPr bwMode="auto">
          <a:xfrm flipV="1">
            <a:off x="6940880" y="3572075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Line 45"/>
          <p:cNvSpPr>
            <a:spLocks noChangeShapeType="1"/>
          </p:cNvSpPr>
          <p:nvPr/>
        </p:nvSpPr>
        <p:spPr bwMode="auto">
          <a:xfrm flipV="1">
            <a:off x="10974817" y="5553372"/>
            <a:ext cx="2878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graphicFrame>
        <p:nvGraphicFramePr>
          <p:cNvPr id="31" name="Object 46"/>
          <p:cNvGraphicFramePr>
            <a:graphicFrameLocks noChangeAspect="1"/>
          </p:cNvGraphicFramePr>
          <p:nvPr/>
        </p:nvGraphicFramePr>
        <p:xfrm>
          <a:off x="8574519" y="5266035"/>
          <a:ext cx="2034116" cy="1043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85800" imgH="368280" progId="Equation.3">
                  <p:embed/>
                </p:oleObj>
              </mc:Choice>
              <mc:Fallback>
                <p:oleObj name="Equation" r:id="rId4" imgW="685800" imgH="368280" progId="Equation.3">
                  <p:embed/>
                  <p:pic>
                    <p:nvPicPr>
                      <p:cNvPr id="31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4519" y="5266035"/>
                        <a:ext cx="2034116" cy="10432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46900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4451"/>
            <a:ext cx="10972800" cy="1143000"/>
          </a:xfrm>
        </p:spPr>
        <p:txBody>
          <a:bodyPr/>
          <a:lstStyle/>
          <a:p>
            <a:r>
              <a:rPr lang="en-US" sz="3733" dirty="0"/>
              <a:t>Binary threshold neurons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360" y="1052513"/>
            <a:ext cx="7982677" cy="3268663"/>
          </a:xfrm>
        </p:spPr>
        <p:txBody>
          <a:bodyPr>
            <a:normAutofit lnSpcReduction="10000"/>
          </a:bodyPr>
          <a:lstStyle/>
          <a:p>
            <a:r>
              <a:rPr lang="en-US" sz="2667" dirty="0"/>
              <a:t>McCulloch-Pitts (1943): </a:t>
            </a:r>
            <a:r>
              <a:rPr lang="en-US" sz="2400" dirty="0">
                <a:solidFill>
                  <a:srgbClr val="FF0000"/>
                </a:solidFill>
              </a:rPr>
              <a:t>influenced Von Neumann.</a:t>
            </a:r>
          </a:p>
          <a:p>
            <a:pPr lvl="1"/>
            <a:r>
              <a:rPr lang="en-US" sz="2667" dirty="0"/>
              <a:t>First compute a weighted sum of the inputs.</a:t>
            </a:r>
          </a:p>
          <a:p>
            <a:pPr lvl="1"/>
            <a:r>
              <a:rPr lang="en-US" sz="2667" dirty="0"/>
              <a:t>Then send out a fixed size spike of activity if the weighted sum exceeds a threshold. </a:t>
            </a:r>
          </a:p>
          <a:p>
            <a:pPr lvl="1"/>
            <a:r>
              <a:rPr lang="en-US" sz="2667" dirty="0"/>
              <a:t>McCulloch and Pitts thought that each spike is like the truth value of a proposition and each neuron combines truth values to compute the truth value of another proposition!</a:t>
            </a:r>
          </a:p>
          <a:p>
            <a:pPr lvl="1">
              <a:buFontTx/>
              <a:buNone/>
            </a:pPr>
            <a:endParaRPr lang="en-US" sz="3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1872" name="Rectangle 16"/>
          <p:cNvSpPr>
            <a:spLocks noChangeArrowheads="1"/>
          </p:cNvSpPr>
          <p:nvPr/>
        </p:nvSpPr>
        <p:spPr bwMode="auto">
          <a:xfrm>
            <a:off x="8976651" y="1988840"/>
            <a:ext cx="2495583" cy="244842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21874" name="Text Box 18"/>
          <p:cNvSpPr txBox="1">
            <a:spLocks noChangeArrowheads="1"/>
          </p:cNvSpPr>
          <p:nvPr/>
        </p:nvSpPr>
        <p:spPr bwMode="auto">
          <a:xfrm rot="16200000">
            <a:off x="7908955" y="3392077"/>
            <a:ext cx="1132041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67" dirty="0"/>
              <a:t>output</a:t>
            </a:r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 flipV="1">
            <a:off x="8496267" y="2660915"/>
            <a:ext cx="0" cy="43180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1878" name="Line 22"/>
          <p:cNvSpPr>
            <a:spLocks noChangeShapeType="1"/>
          </p:cNvSpPr>
          <p:nvPr/>
        </p:nvSpPr>
        <p:spPr bwMode="auto">
          <a:xfrm flipV="1">
            <a:off x="11280575" y="5349213"/>
            <a:ext cx="575733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1879" name="Text Box 23"/>
          <p:cNvSpPr txBox="1">
            <a:spLocks noChangeArrowheads="1"/>
          </p:cNvSpPr>
          <p:nvPr/>
        </p:nvSpPr>
        <p:spPr bwMode="auto">
          <a:xfrm>
            <a:off x="8880309" y="5061181"/>
            <a:ext cx="2279598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67" dirty="0"/>
              <a:t>weighted input</a:t>
            </a:r>
          </a:p>
        </p:txBody>
      </p:sp>
      <p:sp>
        <p:nvSpPr>
          <p:cNvPr id="121882" name="Line 26"/>
          <p:cNvSpPr>
            <a:spLocks noChangeShapeType="1"/>
          </p:cNvSpPr>
          <p:nvPr/>
        </p:nvSpPr>
        <p:spPr bwMode="auto">
          <a:xfrm flipV="1">
            <a:off x="8977347" y="4412712"/>
            <a:ext cx="959412" cy="54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1883" name="Line 27"/>
          <p:cNvSpPr>
            <a:spLocks noChangeShapeType="1"/>
          </p:cNvSpPr>
          <p:nvPr/>
        </p:nvSpPr>
        <p:spPr bwMode="auto">
          <a:xfrm flipH="1" flipV="1">
            <a:off x="9936427" y="2468894"/>
            <a:ext cx="331" cy="19442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1884" name="Line 28"/>
          <p:cNvSpPr>
            <a:spLocks noChangeShapeType="1"/>
          </p:cNvSpPr>
          <p:nvPr/>
        </p:nvSpPr>
        <p:spPr bwMode="auto">
          <a:xfrm flipV="1">
            <a:off x="9936757" y="2469016"/>
            <a:ext cx="1536171" cy="2360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1885" name="Line 29"/>
          <p:cNvSpPr>
            <a:spLocks noChangeShapeType="1"/>
          </p:cNvSpPr>
          <p:nvPr/>
        </p:nvSpPr>
        <p:spPr bwMode="auto">
          <a:xfrm flipV="1">
            <a:off x="9936757" y="4412837"/>
            <a:ext cx="0" cy="215900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1887" name="Line 31"/>
          <p:cNvSpPr>
            <a:spLocks noChangeShapeType="1"/>
          </p:cNvSpPr>
          <p:nvPr/>
        </p:nvSpPr>
        <p:spPr bwMode="auto">
          <a:xfrm flipV="1">
            <a:off x="8784731" y="2492771"/>
            <a:ext cx="190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1889" name="Text Box 33"/>
          <p:cNvSpPr txBox="1">
            <a:spLocks noChangeArrowheads="1"/>
          </p:cNvSpPr>
          <p:nvPr/>
        </p:nvSpPr>
        <p:spPr bwMode="auto">
          <a:xfrm>
            <a:off x="8446064" y="2276872"/>
            <a:ext cx="357790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67"/>
              <a:t>1</a:t>
            </a:r>
          </a:p>
        </p:txBody>
      </p:sp>
      <p:sp>
        <p:nvSpPr>
          <p:cNvPr id="121890" name="Text Box 34"/>
          <p:cNvSpPr txBox="1">
            <a:spLocks noChangeArrowheads="1"/>
          </p:cNvSpPr>
          <p:nvPr/>
        </p:nvSpPr>
        <p:spPr bwMode="auto">
          <a:xfrm>
            <a:off x="8597881" y="4143385"/>
            <a:ext cx="3930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/>
              <a:t>0</a:t>
            </a:r>
          </a:p>
        </p:txBody>
      </p:sp>
      <p:sp>
        <p:nvSpPr>
          <p:cNvPr id="121891" name="Text Box 35"/>
          <p:cNvSpPr txBox="1">
            <a:spLocks noChangeArrowheads="1"/>
          </p:cNvSpPr>
          <p:nvPr/>
        </p:nvSpPr>
        <p:spPr bwMode="auto">
          <a:xfrm>
            <a:off x="9168672" y="4551373"/>
            <a:ext cx="1727200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667" dirty="0">
                <a:solidFill>
                  <a:srgbClr val="FF0000"/>
                </a:solidFill>
              </a:rPr>
              <a:t>threshold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72" grpId="0" animBg="1"/>
      <p:bldP spid="121874" grpId="0"/>
      <p:bldP spid="121877" grpId="0" animBg="1"/>
      <p:bldP spid="121878" grpId="0" animBg="1"/>
      <p:bldP spid="121879" grpId="0"/>
      <p:bldP spid="121882" grpId="0" animBg="1"/>
      <p:bldP spid="121883" grpId="0" animBg="1"/>
      <p:bldP spid="121884" grpId="0" animBg="1"/>
      <p:bldP spid="121885" grpId="0" animBg="1"/>
      <p:bldP spid="121887" grpId="0" animBg="1"/>
      <p:bldP spid="121889" grpId="0"/>
      <p:bldP spid="121890" grpId="0"/>
      <p:bldP spid="121891" grpId="0"/>
      <p:bldP spid="121891" grpId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97768"/>
            <a:ext cx="10972800" cy="1143000"/>
          </a:xfrm>
        </p:spPr>
        <p:txBody>
          <a:bodyPr/>
          <a:lstStyle/>
          <a:p>
            <a:r>
              <a:rPr lang="en-US" sz="3733" dirty="0"/>
              <a:t>Binary threshold neurons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56482"/>
            <a:ext cx="10972800" cy="10124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There are two equivalent ways to write the equations for a binary threshold neuron:</a:t>
            </a:r>
            <a:endParaRPr lang="en-US" dirty="0">
              <a:solidFill>
                <a:srgbClr val="FF0000"/>
              </a:solidFill>
            </a:endParaRPr>
          </a:p>
          <a:p>
            <a:pPr lvl="1">
              <a:buFontTx/>
              <a:buNone/>
            </a:pPr>
            <a:endParaRPr lang="en-US" sz="3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21865" name="Object 9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900677" y="4419923"/>
          <a:ext cx="778833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53800" imgH="164880" progId="Equation.3">
                  <p:embed/>
                </p:oleObj>
              </mc:Choice>
              <mc:Fallback>
                <p:oleObj name="Equation" r:id="rId2" imgW="253800" imgH="164880" progId="Equation.3">
                  <p:embed/>
                  <p:pic>
                    <p:nvPicPr>
                      <p:cNvPr id="12186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677" y="4419923"/>
                        <a:ext cx="778833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61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815416" y="2780930"/>
          <a:ext cx="2688297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49160" imgH="342720" progId="Equation.3">
                  <p:embed/>
                </p:oleObj>
              </mc:Choice>
              <mc:Fallback>
                <p:oleObj name="Equation" r:id="rId4" imgW="749160" imgH="342720" progId="Equation.3">
                  <p:embed/>
                  <p:pic>
                    <p:nvPicPr>
                      <p:cNvPr id="12186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416" y="2780930"/>
                        <a:ext cx="2688297" cy="1033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67" name="Object 11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119669" y="3997688"/>
          <a:ext cx="1152128" cy="679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0120" imgH="203040" progId="Equation.3">
                  <p:embed/>
                </p:oleObj>
              </mc:Choice>
              <mc:Fallback>
                <p:oleObj name="Equation" r:id="rId6" imgW="330120" imgH="203040" progId="Equation.3">
                  <p:embed/>
                  <p:pic>
                    <p:nvPicPr>
                      <p:cNvPr id="12186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9669" y="3997688"/>
                        <a:ext cx="1152128" cy="6794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869" name="Text Box 13"/>
          <p:cNvSpPr txBox="1">
            <a:spLocks noChangeArrowheads="1"/>
          </p:cNvSpPr>
          <p:nvPr/>
        </p:nvSpPr>
        <p:spPr bwMode="auto">
          <a:xfrm>
            <a:off x="2325257" y="4023049"/>
            <a:ext cx="7056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1 if</a:t>
            </a:r>
          </a:p>
        </p:txBody>
      </p:sp>
      <p:sp>
        <p:nvSpPr>
          <p:cNvPr id="121870" name="Text Box 14"/>
          <p:cNvSpPr txBox="1">
            <a:spLocks noChangeArrowheads="1"/>
          </p:cNvSpPr>
          <p:nvPr/>
        </p:nvSpPr>
        <p:spPr bwMode="auto">
          <a:xfrm>
            <a:off x="2325259" y="4699323"/>
            <a:ext cx="21569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0 otherwise</a:t>
            </a:r>
          </a:p>
        </p:txBody>
      </p:sp>
      <p:sp>
        <p:nvSpPr>
          <p:cNvPr id="121871" name="AutoShape 15"/>
          <p:cNvSpPr>
            <a:spLocks/>
          </p:cNvSpPr>
          <p:nvPr/>
        </p:nvSpPr>
        <p:spPr bwMode="auto">
          <a:xfrm>
            <a:off x="1967541" y="4148460"/>
            <a:ext cx="287867" cy="914400"/>
          </a:xfrm>
          <a:prstGeom prst="leftBrace">
            <a:avLst>
              <a:gd name="adj1" fmla="val 35294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graphicFrame>
        <p:nvGraphicFramePr>
          <p:cNvPr id="23" name="Object 9"/>
          <p:cNvGraphicFramePr>
            <a:graphicFrameLocks noChangeAspect="1"/>
          </p:cNvGraphicFramePr>
          <p:nvPr/>
        </p:nvGraphicFramePr>
        <p:xfrm>
          <a:off x="7526536" y="4419923"/>
          <a:ext cx="87372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53800" imgH="164880" progId="Equation.3">
                  <p:embed/>
                </p:oleObj>
              </mc:Choice>
              <mc:Fallback>
                <p:oleObj name="Equation" r:id="rId8" imgW="253800" imgH="164880" progId="Equation.3">
                  <p:embed/>
                  <p:pic>
                    <p:nvPicPr>
                      <p:cNvPr id="2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6536" y="4419923"/>
                        <a:ext cx="87372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"/>
          <p:cNvGraphicFramePr>
            <a:graphicFrameLocks noChangeAspect="1"/>
          </p:cNvGraphicFramePr>
          <p:nvPr/>
        </p:nvGraphicFramePr>
        <p:xfrm>
          <a:off x="7553126" y="2708920"/>
          <a:ext cx="3247397" cy="1187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27100" imgH="393700" progId="Equation.3">
                  <p:embed/>
                </p:oleObj>
              </mc:Choice>
              <mc:Fallback>
                <p:oleObj name="Equation" r:id="rId9" imgW="927100" imgH="393700" progId="Equation.3">
                  <p:embed/>
                  <p:pic>
                    <p:nvPicPr>
                      <p:cNvPr id="2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3126" y="2708920"/>
                        <a:ext cx="3247397" cy="11874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1"/>
          <p:cNvGraphicFramePr>
            <a:graphicFrameLocks noChangeAspect="1"/>
          </p:cNvGraphicFramePr>
          <p:nvPr/>
        </p:nvGraphicFramePr>
        <p:xfrm>
          <a:off x="9744406" y="4038965"/>
          <a:ext cx="1029557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04800" imgH="190500" progId="Equation.3">
                  <p:embed/>
                </p:oleObj>
              </mc:Choice>
              <mc:Fallback>
                <p:oleObj name="Equation" r:id="rId11" imgW="304800" imgH="190500" progId="Equation.3">
                  <p:embed/>
                  <p:pic>
                    <p:nvPicPr>
                      <p:cNvPr id="2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4406" y="4038965"/>
                        <a:ext cx="1029557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8935823" y="4023049"/>
            <a:ext cx="7056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1 if</a:t>
            </a: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8935825" y="4699323"/>
            <a:ext cx="21569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0 otherwise</a:t>
            </a:r>
          </a:p>
        </p:txBody>
      </p:sp>
      <p:sp>
        <p:nvSpPr>
          <p:cNvPr id="28" name="AutoShape 15"/>
          <p:cNvSpPr>
            <a:spLocks/>
          </p:cNvSpPr>
          <p:nvPr/>
        </p:nvSpPr>
        <p:spPr bwMode="auto">
          <a:xfrm>
            <a:off x="8578107" y="4148460"/>
            <a:ext cx="287867" cy="914400"/>
          </a:xfrm>
          <a:prstGeom prst="leftBrace">
            <a:avLst>
              <a:gd name="adj1" fmla="val 35294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graphicFrame>
        <p:nvGraphicFramePr>
          <p:cNvPr id="29" name="Object 11"/>
          <p:cNvGraphicFramePr>
            <a:graphicFrameLocks noChangeAspect="1"/>
          </p:cNvGraphicFramePr>
          <p:nvPr/>
        </p:nvGraphicFramePr>
        <p:xfrm>
          <a:off x="5327916" y="3525011"/>
          <a:ext cx="1481401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31800" imgH="177800" progId="Equation.3">
                  <p:embed/>
                </p:oleObj>
              </mc:Choice>
              <mc:Fallback>
                <p:oleObj name="Equation" r:id="rId13" imgW="431800" imgH="177800" progId="Equation.3">
                  <p:embed/>
                  <p:pic>
                    <p:nvPicPr>
                      <p:cNvPr id="2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7916" y="3525011"/>
                        <a:ext cx="1481401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5231904" y="3525011"/>
            <a:ext cx="1632181" cy="6720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5982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9" grpId="0"/>
      <p:bldP spid="121870" grpId="0"/>
      <p:bldP spid="121871" grpId="0" animBg="1"/>
      <p:bldP spid="26" grpId="0"/>
      <p:bldP spid="27" grpId="0"/>
      <p:bldP spid="28" grpId="0" animBg="1"/>
      <p:bldP spid="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733" dirty="0"/>
              <a:t>Rectified Linear Neurons</a:t>
            </a:r>
            <a:br>
              <a:rPr lang="en-US" sz="4267" dirty="0"/>
            </a:br>
            <a:r>
              <a:rPr lang="en-US" sz="3200" dirty="0"/>
              <a:t>(sometimes called linear threshold neurons)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2"/>
            <a:ext cx="10972800" cy="1348745"/>
          </a:xfrm>
        </p:spPr>
        <p:txBody>
          <a:bodyPr/>
          <a:lstStyle/>
          <a:p>
            <a:pPr>
              <a:buFontTx/>
              <a:buNone/>
            </a:pPr>
            <a:endParaRPr lang="en-US" dirty="0"/>
          </a:p>
          <a:p>
            <a:pPr lvl="1">
              <a:buFontTx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41316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199456" y="4920919"/>
          <a:ext cx="767224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92100" imgH="203200" progId="Equation.3">
                  <p:embed/>
                </p:oleObj>
              </mc:Choice>
              <mc:Fallback>
                <p:oleObj name="Equation" r:id="rId2" imgW="292100" imgH="203200" progId="Equation.3">
                  <p:embed/>
                  <p:pic>
                    <p:nvPicPr>
                      <p:cNvPr id="1413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9456" y="4920919"/>
                        <a:ext cx="767224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17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380066" y="3140968"/>
          <a:ext cx="2993145" cy="115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39800" imgH="393700" progId="Equation.3">
                  <p:embed/>
                </p:oleObj>
              </mc:Choice>
              <mc:Fallback>
                <p:oleObj name="Equation" r:id="rId4" imgW="939800" imgH="393700" progId="Equation.3">
                  <p:embed/>
                  <p:pic>
                    <p:nvPicPr>
                      <p:cNvPr id="1413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0066" y="3140968"/>
                        <a:ext cx="2993145" cy="11521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19" name="Object 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446869" y="4389107"/>
          <a:ext cx="1824929" cy="565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47700" imgH="203200" progId="Equation.3">
                  <p:embed/>
                </p:oleObj>
              </mc:Choice>
              <mc:Fallback>
                <p:oleObj name="Equation" r:id="rId6" imgW="647700" imgH="203200" progId="Equation.3">
                  <p:embed/>
                  <p:pic>
                    <p:nvPicPr>
                      <p:cNvPr id="1413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6869" y="4389107"/>
                        <a:ext cx="1824929" cy="5651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21" name="Text Box 9"/>
          <p:cNvSpPr txBox="1">
            <a:spLocks noChangeArrowheads="1"/>
          </p:cNvSpPr>
          <p:nvPr/>
        </p:nvSpPr>
        <p:spPr bwMode="auto">
          <a:xfrm>
            <a:off x="2351585" y="5341607"/>
            <a:ext cx="21569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/>
              <a:t>0 otherwise</a:t>
            </a:r>
          </a:p>
        </p:txBody>
      </p:sp>
      <p:sp>
        <p:nvSpPr>
          <p:cNvPr id="141322" name="AutoShape 10"/>
          <p:cNvSpPr>
            <a:spLocks/>
          </p:cNvSpPr>
          <p:nvPr/>
        </p:nvSpPr>
        <p:spPr bwMode="auto">
          <a:xfrm>
            <a:off x="2063751" y="4693907"/>
            <a:ext cx="287867" cy="914400"/>
          </a:xfrm>
          <a:prstGeom prst="leftBrace">
            <a:avLst>
              <a:gd name="adj1" fmla="val 35294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41323" name="Rectangle 11"/>
          <p:cNvSpPr>
            <a:spLocks noChangeArrowheads="1"/>
          </p:cNvSpPr>
          <p:nvPr/>
        </p:nvSpPr>
        <p:spPr bwMode="auto">
          <a:xfrm>
            <a:off x="6888989" y="3621022"/>
            <a:ext cx="3937000" cy="15843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41325" name="Text Box 13"/>
          <p:cNvSpPr txBox="1">
            <a:spLocks noChangeArrowheads="1"/>
          </p:cNvSpPr>
          <p:nvPr/>
        </p:nvSpPr>
        <p:spPr bwMode="auto">
          <a:xfrm>
            <a:off x="5999989" y="4524310"/>
            <a:ext cx="3241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y</a:t>
            </a:r>
          </a:p>
        </p:txBody>
      </p:sp>
      <p:sp>
        <p:nvSpPr>
          <p:cNvPr id="141326" name="Line 14"/>
          <p:cNvSpPr>
            <a:spLocks noChangeShapeType="1"/>
          </p:cNvSpPr>
          <p:nvPr/>
        </p:nvSpPr>
        <p:spPr bwMode="auto">
          <a:xfrm flipV="1">
            <a:off x="6218005" y="412426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1327" name="Line 15"/>
          <p:cNvSpPr>
            <a:spLocks noChangeShapeType="1"/>
          </p:cNvSpPr>
          <p:nvPr/>
        </p:nvSpPr>
        <p:spPr bwMode="auto">
          <a:xfrm flipV="1">
            <a:off x="10442872" y="5421247"/>
            <a:ext cx="5757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1328" name="Text Box 16"/>
          <p:cNvSpPr txBox="1">
            <a:spLocks noChangeArrowheads="1"/>
          </p:cNvSpPr>
          <p:nvPr/>
        </p:nvSpPr>
        <p:spPr bwMode="auto">
          <a:xfrm>
            <a:off x="9962389" y="5172010"/>
            <a:ext cx="3064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z</a:t>
            </a:r>
          </a:p>
        </p:txBody>
      </p:sp>
      <p:sp>
        <p:nvSpPr>
          <p:cNvPr id="141329" name="Line 17"/>
          <p:cNvSpPr>
            <a:spLocks noChangeShapeType="1"/>
          </p:cNvSpPr>
          <p:nvPr/>
        </p:nvSpPr>
        <p:spPr bwMode="auto">
          <a:xfrm>
            <a:off x="6891108" y="5205347"/>
            <a:ext cx="191981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1332" name="Line 20"/>
          <p:cNvSpPr>
            <a:spLocks noChangeShapeType="1"/>
          </p:cNvSpPr>
          <p:nvPr/>
        </p:nvSpPr>
        <p:spPr bwMode="auto">
          <a:xfrm flipV="1">
            <a:off x="8810923" y="5132322"/>
            <a:ext cx="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1336" name="Text Box 24"/>
          <p:cNvSpPr txBox="1">
            <a:spLocks noChangeArrowheads="1"/>
          </p:cNvSpPr>
          <p:nvPr/>
        </p:nvSpPr>
        <p:spPr bwMode="auto">
          <a:xfrm>
            <a:off x="8548366" y="5343459"/>
            <a:ext cx="357790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67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41340" name="Line 28"/>
          <p:cNvSpPr>
            <a:spLocks noChangeShapeType="1"/>
          </p:cNvSpPr>
          <p:nvPr/>
        </p:nvSpPr>
        <p:spPr bwMode="auto">
          <a:xfrm flipV="1">
            <a:off x="8810923" y="3981384"/>
            <a:ext cx="2015067" cy="12239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1341" name="Text Box 29"/>
          <p:cNvSpPr txBox="1">
            <a:spLocks noChangeArrowheads="1"/>
          </p:cNvSpPr>
          <p:nvPr/>
        </p:nvSpPr>
        <p:spPr bwMode="auto">
          <a:xfrm>
            <a:off x="1267884" y="1287463"/>
            <a:ext cx="7518918" cy="189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3200" dirty="0"/>
          </a:p>
          <a:p>
            <a:r>
              <a:rPr lang="en-US" sz="2667" dirty="0"/>
              <a:t>They compute a </a:t>
            </a:r>
            <a:r>
              <a:rPr lang="en-US" sz="2667" dirty="0">
                <a:solidFill>
                  <a:srgbClr val="009900"/>
                </a:solidFill>
              </a:rPr>
              <a:t>linear</a:t>
            </a:r>
            <a:r>
              <a:rPr lang="en-US" sz="2667" dirty="0"/>
              <a:t> weighted sum of their inputs.</a:t>
            </a:r>
          </a:p>
          <a:p>
            <a:r>
              <a:rPr lang="en-US" sz="2667" dirty="0"/>
              <a:t>The output is a </a:t>
            </a:r>
            <a:r>
              <a:rPr lang="en-US" sz="2667" dirty="0">
                <a:solidFill>
                  <a:schemeClr val="hlink"/>
                </a:solidFill>
              </a:rPr>
              <a:t>non-linear</a:t>
            </a:r>
            <a:r>
              <a:rPr lang="en-US" sz="2667" dirty="0"/>
              <a:t> function of the total input.</a:t>
            </a:r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1" grpId="0"/>
      <p:bldP spid="141322" grpId="0" animBg="1"/>
      <p:bldP spid="141323" grpId="0" animBg="1"/>
      <p:bldP spid="141325" grpId="0"/>
      <p:bldP spid="141326" grpId="0" animBg="1"/>
      <p:bldP spid="141327" grpId="0" animBg="1"/>
      <p:bldP spid="141328" grpId="0"/>
      <p:bldP spid="141329" grpId="0" animBg="1"/>
      <p:bldP spid="141332" grpId="0" animBg="1"/>
      <p:bldP spid="141336" grpId="0"/>
      <p:bldP spid="141336" grpId="1"/>
      <p:bldP spid="14134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 dirty="0"/>
              <a:t>Sigmoid neurons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4910336" cy="432507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67" dirty="0"/>
              <a:t>These give a real-valued output that is a smooth and bounded function of their total input.</a:t>
            </a:r>
          </a:p>
          <a:p>
            <a:pPr lvl="1">
              <a:lnSpc>
                <a:spcPct val="90000"/>
              </a:lnSpc>
            </a:pPr>
            <a:r>
              <a:rPr lang="en-US" sz="2667" dirty="0"/>
              <a:t>Typically they use the logistic function</a:t>
            </a:r>
          </a:p>
          <a:p>
            <a:pPr lvl="1">
              <a:lnSpc>
                <a:spcPct val="90000"/>
              </a:lnSpc>
            </a:pPr>
            <a:r>
              <a:rPr lang="en-US" sz="2667" dirty="0"/>
              <a:t>They have nice derivatives which make learning easy (see lecture 3).</a:t>
            </a:r>
          </a:p>
        </p:txBody>
      </p:sp>
      <p:graphicFrame>
        <p:nvGraphicFramePr>
          <p:cNvPr id="144390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9072331" y="1412776"/>
          <a:ext cx="2496277" cy="1536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98500" imgH="431800" progId="Equation.3">
                  <p:embed/>
                </p:oleObj>
              </mc:Choice>
              <mc:Fallback>
                <p:oleObj name="Equation" r:id="rId2" imgW="698500" imgH="431800" progId="Equation.3">
                  <p:embed/>
                  <p:pic>
                    <p:nvPicPr>
                      <p:cNvPr id="14439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2331" y="1412776"/>
                        <a:ext cx="2496277" cy="15361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392" name="Rectangle 8"/>
          <p:cNvSpPr>
            <a:spLocks noChangeArrowheads="1"/>
          </p:cNvSpPr>
          <p:nvPr/>
        </p:nvSpPr>
        <p:spPr bwMode="auto">
          <a:xfrm>
            <a:off x="7727951" y="3609975"/>
            <a:ext cx="3937000" cy="17287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44394" name="Line 10"/>
          <p:cNvSpPr>
            <a:spLocks noChangeShapeType="1"/>
          </p:cNvSpPr>
          <p:nvPr/>
        </p:nvSpPr>
        <p:spPr bwMode="auto">
          <a:xfrm flipV="1">
            <a:off x="7535333" y="4473575"/>
            <a:ext cx="2878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395" name="Line 11"/>
          <p:cNvSpPr>
            <a:spLocks noChangeShapeType="1"/>
          </p:cNvSpPr>
          <p:nvPr/>
        </p:nvSpPr>
        <p:spPr bwMode="auto">
          <a:xfrm flipV="1">
            <a:off x="9647767" y="5338764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398" name="Text Box 14"/>
          <p:cNvSpPr txBox="1">
            <a:spLocks noChangeArrowheads="1"/>
          </p:cNvSpPr>
          <p:nvPr/>
        </p:nvSpPr>
        <p:spPr bwMode="auto">
          <a:xfrm>
            <a:off x="6862234" y="4257676"/>
            <a:ext cx="617477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67"/>
              <a:t>0.5</a:t>
            </a:r>
          </a:p>
        </p:txBody>
      </p:sp>
      <p:sp>
        <p:nvSpPr>
          <p:cNvPr id="144399" name="Text Box 15"/>
          <p:cNvSpPr txBox="1">
            <a:spLocks noChangeArrowheads="1"/>
          </p:cNvSpPr>
          <p:nvPr/>
        </p:nvSpPr>
        <p:spPr bwMode="auto">
          <a:xfrm>
            <a:off x="9477111" y="5458552"/>
            <a:ext cx="459316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/>
              <a:t>0</a:t>
            </a:r>
          </a:p>
        </p:txBody>
      </p:sp>
      <p:sp>
        <p:nvSpPr>
          <p:cNvPr id="144401" name="Text Box 17"/>
          <p:cNvSpPr txBox="1">
            <a:spLocks noChangeArrowheads="1"/>
          </p:cNvSpPr>
          <p:nvPr/>
        </p:nvSpPr>
        <p:spPr bwMode="auto">
          <a:xfrm>
            <a:off x="7268634" y="5122864"/>
            <a:ext cx="459317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/>
              <a:t>0</a:t>
            </a:r>
          </a:p>
        </p:txBody>
      </p:sp>
      <p:sp>
        <p:nvSpPr>
          <p:cNvPr id="144402" name="Text Box 18"/>
          <p:cNvSpPr txBox="1">
            <a:spLocks noChangeArrowheads="1"/>
          </p:cNvSpPr>
          <p:nvPr/>
        </p:nvSpPr>
        <p:spPr bwMode="auto">
          <a:xfrm>
            <a:off x="7247467" y="3429000"/>
            <a:ext cx="459317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/>
              <a:t>1</a:t>
            </a:r>
          </a:p>
        </p:txBody>
      </p:sp>
      <p:graphicFrame>
        <p:nvGraphicFramePr>
          <p:cNvPr id="144403" name="Object 19"/>
          <p:cNvGraphicFramePr>
            <a:graphicFrameLocks noChangeAspect="1"/>
          </p:cNvGraphicFramePr>
          <p:nvPr/>
        </p:nvGraphicFramePr>
        <p:xfrm>
          <a:off x="10360589" y="5375969"/>
          <a:ext cx="455084" cy="446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6720" imgH="126720" progId="Equation.3">
                  <p:embed/>
                </p:oleObj>
              </mc:Choice>
              <mc:Fallback>
                <p:oleObj name="Equation" r:id="rId4" imgW="126720" imgH="126720" progId="Equation.3">
                  <p:embed/>
                  <p:pic>
                    <p:nvPicPr>
                      <p:cNvPr id="144403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60589" y="5375969"/>
                        <a:ext cx="455084" cy="4462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404" name="Object 20"/>
          <p:cNvGraphicFramePr>
            <a:graphicFrameLocks noChangeAspect="1"/>
          </p:cNvGraphicFramePr>
          <p:nvPr/>
        </p:nvGraphicFramePr>
        <p:xfrm>
          <a:off x="6288021" y="4404947"/>
          <a:ext cx="480483" cy="573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9680" imgH="164880" progId="Equation.3">
                  <p:embed/>
                </p:oleObj>
              </mc:Choice>
              <mc:Fallback>
                <p:oleObj name="Equation" r:id="rId6" imgW="139680" imgH="164880" progId="Equation.3">
                  <p:embed/>
                  <p:pic>
                    <p:nvPicPr>
                      <p:cNvPr id="144404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8021" y="4404947"/>
                        <a:ext cx="480483" cy="5735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406" name="Line 22"/>
          <p:cNvSpPr>
            <a:spLocks noChangeShapeType="1"/>
          </p:cNvSpPr>
          <p:nvPr/>
        </p:nvSpPr>
        <p:spPr bwMode="auto">
          <a:xfrm>
            <a:off x="10896104" y="5617433"/>
            <a:ext cx="48048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407" name="Line 23"/>
          <p:cNvSpPr>
            <a:spLocks noChangeShapeType="1"/>
          </p:cNvSpPr>
          <p:nvPr/>
        </p:nvSpPr>
        <p:spPr bwMode="auto">
          <a:xfrm flipV="1">
            <a:off x="6574367" y="4043365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410" name="Freeform 26"/>
          <p:cNvSpPr>
            <a:spLocks/>
          </p:cNvSpPr>
          <p:nvPr/>
        </p:nvSpPr>
        <p:spPr bwMode="auto">
          <a:xfrm>
            <a:off x="7727951" y="4475163"/>
            <a:ext cx="1919816" cy="792163"/>
          </a:xfrm>
          <a:custGeom>
            <a:avLst/>
            <a:gdLst>
              <a:gd name="T0" fmla="*/ 0 w 907"/>
              <a:gd name="T1" fmla="*/ 499 h 499"/>
              <a:gd name="T2" fmla="*/ 454 w 907"/>
              <a:gd name="T3" fmla="*/ 453 h 499"/>
              <a:gd name="T4" fmla="*/ 726 w 907"/>
              <a:gd name="T5" fmla="*/ 317 h 499"/>
              <a:gd name="T6" fmla="*/ 907 w 907"/>
              <a:gd name="T7" fmla="*/ 0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7" h="499">
                <a:moveTo>
                  <a:pt x="0" y="499"/>
                </a:moveTo>
                <a:cubicBezTo>
                  <a:pt x="166" y="491"/>
                  <a:pt x="333" y="483"/>
                  <a:pt x="454" y="453"/>
                </a:cubicBezTo>
                <a:cubicBezTo>
                  <a:pt x="575" y="423"/>
                  <a:pt x="651" y="392"/>
                  <a:pt x="726" y="317"/>
                </a:cubicBezTo>
                <a:cubicBezTo>
                  <a:pt x="801" y="242"/>
                  <a:pt x="877" y="53"/>
                  <a:pt x="907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411" name="Freeform 27"/>
          <p:cNvSpPr>
            <a:spLocks/>
          </p:cNvSpPr>
          <p:nvPr/>
        </p:nvSpPr>
        <p:spPr bwMode="auto">
          <a:xfrm rot="10800000">
            <a:off x="9647769" y="3683000"/>
            <a:ext cx="1919817" cy="792163"/>
          </a:xfrm>
          <a:custGeom>
            <a:avLst/>
            <a:gdLst>
              <a:gd name="T0" fmla="*/ 0 w 907"/>
              <a:gd name="T1" fmla="*/ 499 h 499"/>
              <a:gd name="T2" fmla="*/ 454 w 907"/>
              <a:gd name="T3" fmla="*/ 453 h 499"/>
              <a:gd name="T4" fmla="*/ 726 w 907"/>
              <a:gd name="T5" fmla="*/ 317 h 499"/>
              <a:gd name="T6" fmla="*/ 907 w 907"/>
              <a:gd name="T7" fmla="*/ 0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7" h="499">
                <a:moveTo>
                  <a:pt x="0" y="499"/>
                </a:moveTo>
                <a:cubicBezTo>
                  <a:pt x="166" y="491"/>
                  <a:pt x="333" y="483"/>
                  <a:pt x="454" y="453"/>
                </a:cubicBezTo>
                <a:cubicBezTo>
                  <a:pt x="575" y="423"/>
                  <a:pt x="651" y="392"/>
                  <a:pt x="726" y="317"/>
                </a:cubicBezTo>
                <a:cubicBezTo>
                  <a:pt x="801" y="242"/>
                  <a:pt x="877" y="53"/>
                  <a:pt x="907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graphicFrame>
        <p:nvGraphicFramePr>
          <p:cNvPr id="19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192011" y="1700808"/>
          <a:ext cx="2304256" cy="1104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76300" imgH="393700" progId="Equation.3">
                  <p:embed/>
                </p:oleObj>
              </mc:Choice>
              <mc:Fallback>
                <p:oleObj name="Equation" r:id="rId8" imgW="876300" imgH="393700" progId="Equation.3">
                  <p:embed/>
                  <p:pic>
                    <p:nvPicPr>
                      <p:cNvPr id="1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2011" y="1700808"/>
                        <a:ext cx="2304256" cy="1104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2" grpId="0" animBg="1"/>
      <p:bldP spid="144394" grpId="0" animBg="1"/>
      <p:bldP spid="144395" grpId="0" animBg="1"/>
      <p:bldP spid="144398" grpId="0"/>
      <p:bldP spid="144399" grpId="0"/>
      <p:bldP spid="144401" grpId="0"/>
      <p:bldP spid="144402" grpId="0"/>
      <p:bldP spid="144406" grpId="0" animBg="1"/>
      <p:bldP spid="144407" grpId="0" animBg="1"/>
      <p:bldP spid="144410" grpId="0" animBg="1"/>
      <p:bldP spid="14441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 dirty="0"/>
              <a:t>Stochastic binary neurons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53848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67" dirty="0"/>
              <a:t>These use the same equations as logistic units.</a:t>
            </a:r>
          </a:p>
          <a:p>
            <a:pPr lvl="1">
              <a:lnSpc>
                <a:spcPct val="90000"/>
              </a:lnSpc>
            </a:pPr>
            <a:r>
              <a:rPr lang="en-US" sz="2667" dirty="0"/>
              <a:t>But they treat the output of the logistic as the </a:t>
            </a:r>
            <a:r>
              <a:rPr lang="en-US" sz="2667" dirty="0">
                <a:solidFill>
                  <a:schemeClr val="hlink"/>
                </a:solidFill>
              </a:rPr>
              <a:t>probability</a:t>
            </a:r>
            <a:r>
              <a:rPr lang="en-US" sz="2667" dirty="0"/>
              <a:t> of producing a spike in a short time window.</a:t>
            </a:r>
          </a:p>
          <a:p>
            <a:pPr>
              <a:lnSpc>
                <a:spcPct val="90000"/>
              </a:lnSpc>
            </a:pPr>
            <a:r>
              <a:rPr lang="en-US" sz="2667" dirty="0"/>
              <a:t>We can do a similar trick for rectified linear units:</a:t>
            </a:r>
          </a:p>
          <a:p>
            <a:pPr lvl="1">
              <a:lnSpc>
                <a:spcPct val="90000"/>
              </a:lnSpc>
            </a:pPr>
            <a:r>
              <a:rPr lang="en-US" sz="2667" dirty="0"/>
              <a:t>The output is treated as the Poisson rate for spikes.</a:t>
            </a:r>
          </a:p>
        </p:txBody>
      </p:sp>
      <p:graphicFrame>
        <p:nvGraphicFramePr>
          <p:cNvPr id="144390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9203418" y="1567193"/>
          <a:ext cx="2653223" cy="960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66800" imgH="431800" progId="Equation.3">
                  <p:embed/>
                </p:oleObj>
              </mc:Choice>
              <mc:Fallback>
                <p:oleObj name="Equation" r:id="rId2" imgW="1066800" imgH="431800" progId="Equation.3">
                  <p:embed/>
                  <p:pic>
                    <p:nvPicPr>
                      <p:cNvPr id="14439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3418" y="1567193"/>
                        <a:ext cx="2653223" cy="9601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392" name="Rectangle 8"/>
          <p:cNvSpPr>
            <a:spLocks noChangeArrowheads="1"/>
          </p:cNvSpPr>
          <p:nvPr/>
        </p:nvSpPr>
        <p:spPr bwMode="auto">
          <a:xfrm>
            <a:off x="7727951" y="3246403"/>
            <a:ext cx="3937000" cy="17287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44394" name="Line 10"/>
          <p:cNvSpPr>
            <a:spLocks noChangeShapeType="1"/>
          </p:cNvSpPr>
          <p:nvPr/>
        </p:nvSpPr>
        <p:spPr bwMode="auto">
          <a:xfrm flipV="1">
            <a:off x="7535333" y="4110003"/>
            <a:ext cx="2878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395" name="Line 11"/>
          <p:cNvSpPr>
            <a:spLocks noChangeShapeType="1"/>
          </p:cNvSpPr>
          <p:nvPr/>
        </p:nvSpPr>
        <p:spPr bwMode="auto">
          <a:xfrm flipV="1">
            <a:off x="9647767" y="4975192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398" name="Text Box 14"/>
          <p:cNvSpPr txBox="1">
            <a:spLocks noChangeArrowheads="1"/>
          </p:cNvSpPr>
          <p:nvPr/>
        </p:nvSpPr>
        <p:spPr bwMode="auto">
          <a:xfrm>
            <a:off x="6862234" y="3894104"/>
            <a:ext cx="617477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67"/>
              <a:t>0.5</a:t>
            </a:r>
          </a:p>
        </p:txBody>
      </p:sp>
      <p:sp>
        <p:nvSpPr>
          <p:cNvPr id="144399" name="Text Box 15"/>
          <p:cNvSpPr txBox="1">
            <a:spLocks noChangeArrowheads="1"/>
          </p:cNvSpPr>
          <p:nvPr/>
        </p:nvSpPr>
        <p:spPr bwMode="auto">
          <a:xfrm>
            <a:off x="9455151" y="5081553"/>
            <a:ext cx="459316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/>
              <a:t>0</a:t>
            </a:r>
          </a:p>
        </p:txBody>
      </p:sp>
      <p:sp>
        <p:nvSpPr>
          <p:cNvPr id="144401" name="Text Box 17"/>
          <p:cNvSpPr txBox="1">
            <a:spLocks noChangeArrowheads="1"/>
          </p:cNvSpPr>
          <p:nvPr/>
        </p:nvSpPr>
        <p:spPr bwMode="auto">
          <a:xfrm>
            <a:off x="7268634" y="4759292"/>
            <a:ext cx="459317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/>
              <a:t>0</a:t>
            </a:r>
          </a:p>
        </p:txBody>
      </p:sp>
      <p:sp>
        <p:nvSpPr>
          <p:cNvPr id="144402" name="Text Box 18"/>
          <p:cNvSpPr txBox="1">
            <a:spLocks noChangeArrowheads="1"/>
          </p:cNvSpPr>
          <p:nvPr/>
        </p:nvSpPr>
        <p:spPr bwMode="auto">
          <a:xfrm>
            <a:off x="7247467" y="3065428"/>
            <a:ext cx="459317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/>
              <a:t>1</a:t>
            </a:r>
          </a:p>
        </p:txBody>
      </p:sp>
      <p:graphicFrame>
        <p:nvGraphicFramePr>
          <p:cNvPr id="144403" name="Object 19"/>
          <p:cNvGraphicFramePr>
            <a:graphicFrameLocks noChangeAspect="1"/>
          </p:cNvGraphicFramePr>
          <p:nvPr/>
        </p:nvGraphicFramePr>
        <p:xfrm>
          <a:off x="9304869" y="5487954"/>
          <a:ext cx="455084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6720" imgH="126720" progId="Equation.3">
                  <p:embed/>
                </p:oleObj>
              </mc:Choice>
              <mc:Fallback>
                <p:oleObj name="Equation" r:id="rId4" imgW="126720" imgH="126720" progId="Equation.3">
                  <p:embed/>
                  <p:pic>
                    <p:nvPicPr>
                      <p:cNvPr id="144403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4869" y="5487954"/>
                        <a:ext cx="455084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404" name="Object 20"/>
          <p:cNvGraphicFramePr>
            <a:graphicFrameLocks noChangeAspect="1"/>
          </p:cNvGraphicFramePr>
          <p:nvPr/>
        </p:nvGraphicFramePr>
        <p:xfrm>
          <a:off x="6411384" y="4087780"/>
          <a:ext cx="48048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9700" imgH="165100" progId="Equation.3">
                  <p:embed/>
                </p:oleObj>
              </mc:Choice>
              <mc:Fallback>
                <p:oleObj name="Equation" r:id="rId6" imgW="139700" imgH="165100" progId="Equation.3">
                  <p:embed/>
                  <p:pic>
                    <p:nvPicPr>
                      <p:cNvPr id="144404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1384" y="4087780"/>
                        <a:ext cx="480483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406" name="Line 22"/>
          <p:cNvSpPr>
            <a:spLocks noChangeShapeType="1"/>
          </p:cNvSpPr>
          <p:nvPr/>
        </p:nvSpPr>
        <p:spPr bwMode="auto">
          <a:xfrm>
            <a:off x="9840384" y="5624477"/>
            <a:ext cx="48048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407" name="Line 23"/>
          <p:cNvSpPr>
            <a:spLocks noChangeShapeType="1"/>
          </p:cNvSpPr>
          <p:nvPr/>
        </p:nvSpPr>
        <p:spPr bwMode="auto">
          <a:xfrm flipV="1">
            <a:off x="6574367" y="3679793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410" name="Freeform 26"/>
          <p:cNvSpPr>
            <a:spLocks/>
          </p:cNvSpPr>
          <p:nvPr/>
        </p:nvSpPr>
        <p:spPr bwMode="auto">
          <a:xfrm>
            <a:off x="7727951" y="4111591"/>
            <a:ext cx="1919816" cy="792163"/>
          </a:xfrm>
          <a:custGeom>
            <a:avLst/>
            <a:gdLst>
              <a:gd name="T0" fmla="*/ 0 w 907"/>
              <a:gd name="T1" fmla="*/ 499 h 499"/>
              <a:gd name="T2" fmla="*/ 454 w 907"/>
              <a:gd name="T3" fmla="*/ 453 h 499"/>
              <a:gd name="T4" fmla="*/ 726 w 907"/>
              <a:gd name="T5" fmla="*/ 317 h 499"/>
              <a:gd name="T6" fmla="*/ 907 w 907"/>
              <a:gd name="T7" fmla="*/ 0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7" h="499">
                <a:moveTo>
                  <a:pt x="0" y="499"/>
                </a:moveTo>
                <a:cubicBezTo>
                  <a:pt x="166" y="491"/>
                  <a:pt x="333" y="483"/>
                  <a:pt x="454" y="453"/>
                </a:cubicBezTo>
                <a:cubicBezTo>
                  <a:pt x="575" y="423"/>
                  <a:pt x="651" y="392"/>
                  <a:pt x="726" y="317"/>
                </a:cubicBezTo>
                <a:cubicBezTo>
                  <a:pt x="801" y="242"/>
                  <a:pt x="877" y="53"/>
                  <a:pt x="907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411" name="Freeform 27"/>
          <p:cNvSpPr>
            <a:spLocks/>
          </p:cNvSpPr>
          <p:nvPr/>
        </p:nvSpPr>
        <p:spPr bwMode="auto">
          <a:xfrm rot="10800000">
            <a:off x="9647769" y="3319428"/>
            <a:ext cx="1919817" cy="792163"/>
          </a:xfrm>
          <a:custGeom>
            <a:avLst/>
            <a:gdLst>
              <a:gd name="T0" fmla="*/ 0 w 907"/>
              <a:gd name="T1" fmla="*/ 499 h 499"/>
              <a:gd name="T2" fmla="*/ 454 w 907"/>
              <a:gd name="T3" fmla="*/ 453 h 499"/>
              <a:gd name="T4" fmla="*/ 726 w 907"/>
              <a:gd name="T5" fmla="*/ 317 h 499"/>
              <a:gd name="T6" fmla="*/ 907 w 907"/>
              <a:gd name="T7" fmla="*/ 0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7" h="499">
                <a:moveTo>
                  <a:pt x="0" y="499"/>
                </a:moveTo>
                <a:cubicBezTo>
                  <a:pt x="166" y="491"/>
                  <a:pt x="333" y="483"/>
                  <a:pt x="454" y="453"/>
                </a:cubicBezTo>
                <a:cubicBezTo>
                  <a:pt x="575" y="423"/>
                  <a:pt x="651" y="392"/>
                  <a:pt x="726" y="317"/>
                </a:cubicBezTo>
                <a:cubicBezTo>
                  <a:pt x="801" y="242"/>
                  <a:pt x="877" y="53"/>
                  <a:pt x="907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graphicFrame>
        <p:nvGraphicFramePr>
          <p:cNvPr id="19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384032" y="1663205"/>
          <a:ext cx="2304256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76300" imgH="393700" progId="Equation.3">
                  <p:embed/>
                </p:oleObj>
              </mc:Choice>
              <mc:Fallback>
                <p:oleObj name="Equation" r:id="rId8" imgW="876300" imgH="393700" progId="Equation.3">
                  <p:embed/>
                  <p:pic>
                    <p:nvPicPr>
                      <p:cNvPr id="1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4032" y="1663205"/>
                        <a:ext cx="2304256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804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34433" y="188913"/>
            <a:ext cx="11582400" cy="1143000"/>
          </a:xfrm>
        </p:spPr>
        <p:txBody>
          <a:bodyPr/>
          <a:lstStyle/>
          <a:p>
            <a:r>
              <a:rPr lang="en-US" sz="3733"/>
              <a:t>A very simple way to recognize handwritten shapes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3120" y="1412777"/>
            <a:ext cx="6865009" cy="4924425"/>
          </a:xfrm>
        </p:spPr>
        <p:txBody>
          <a:bodyPr/>
          <a:lstStyle/>
          <a:p>
            <a:r>
              <a:rPr lang="en-US" sz="2667" dirty="0"/>
              <a:t>Consider a neural network with two layers of neurons.</a:t>
            </a:r>
          </a:p>
          <a:p>
            <a:pPr lvl="1"/>
            <a:r>
              <a:rPr lang="en-US" sz="2667" dirty="0"/>
              <a:t>neurons in the top layer represent known shapes.</a:t>
            </a:r>
          </a:p>
          <a:p>
            <a:pPr lvl="1"/>
            <a:r>
              <a:rPr lang="en-US" sz="2667" dirty="0"/>
              <a:t> neurons in the bottom layer represent pixel intensities.</a:t>
            </a:r>
          </a:p>
          <a:p>
            <a:r>
              <a:rPr lang="en-US" sz="2667" dirty="0"/>
              <a:t>A pixel gets to vote if it has ink on it. </a:t>
            </a:r>
          </a:p>
          <a:p>
            <a:pPr lvl="1"/>
            <a:r>
              <a:rPr lang="en-US" sz="2667" dirty="0"/>
              <a:t>Each inked pixel can vote for several different shapes. </a:t>
            </a:r>
          </a:p>
          <a:p>
            <a:r>
              <a:rPr lang="en-US" sz="2667" dirty="0"/>
              <a:t>The shape that gets the most votes wins.</a:t>
            </a: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7535335" y="34305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73" name="Rectangle 5"/>
          <p:cNvSpPr>
            <a:spLocks noChangeArrowheads="1"/>
          </p:cNvSpPr>
          <p:nvPr/>
        </p:nvSpPr>
        <p:spPr bwMode="auto">
          <a:xfrm>
            <a:off x="7776635" y="34305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74" name="Rectangle 6"/>
          <p:cNvSpPr>
            <a:spLocks noChangeArrowheads="1"/>
          </p:cNvSpPr>
          <p:nvPr/>
        </p:nvSpPr>
        <p:spPr bwMode="auto">
          <a:xfrm>
            <a:off x="8013702" y="34305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75" name="Rectangle 7"/>
          <p:cNvSpPr>
            <a:spLocks noChangeArrowheads="1"/>
          </p:cNvSpPr>
          <p:nvPr/>
        </p:nvSpPr>
        <p:spPr bwMode="auto">
          <a:xfrm>
            <a:off x="8255002" y="34305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76" name="Rectangle 8"/>
          <p:cNvSpPr>
            <a:spLocks noChangeArrowheads="1"/>
          </p:cNvSpPr>
          <p:nvPr/>
        </p:nvSpPr>
        <p:spPr bwMode="auto">
          <a:xfrm>
            <a:off x="7535335" y="3609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77" name="Rectangle 9"/>
          <p:cNvSpPr>
            <a:spLocks noChangeArrowheads="1"/>
          </p:cNvSpPr>
          <p:nvPr/>
        </p:nvSpPr>
        <p:spPr bwMode="auto">
          <a:xfrm>
            <a:off x="7776635" y="3609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78" name="Rectangle 10"/>
          <p:cNvSpPr>
            <a:spLocks noChangeArrowheads="1"/>
          </p:cNvSpPr>
          <p:nvPr/>
        </p:nvSpPr>
        <p:spPr bwMode="auto">
          <a:xfrm>
            <a:off x="8013702" y="3609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79" name="Rectangle 11"/>
          <p:cNvSpPr>
            <a:spLocks noChangeArrowheads="1"/>
          </p:cNvSpPr>
          <p:nvPr/>
        </p:nvSpPr>
        <p:spPr bwMode="auto">
          <a:xfrm>
            <a:off x="8255002" y="3609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80" name="Rectangle 12"/>
          <p:cNvSpPr>
            <a:spLocks noChangeArrowheads="1"/>
          </p:cNvSpPr>
          <p:nvPr/>
        </p:nvSpPr>
        <p:spPr bwMode="auto">
          <a:xfrm>
            <a:off x="7535335" y="3790950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81" name="Rectangle 13"/>
          <p:cNvSpPr>
            <a:spLocks noChangeArrowheads="1"/>
          </p:cNvSpPr>
          <p:nvPr/>
        </p:nvSpPr>
        <p:spPr bwMode="auto">
          <a:xfrm>
            <a:off x="7776635" y="3790950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82" name="Rectangle 14"/>
          <p:cNvSpPr>
            <a:spLocks noChangeArrowheads="1"/>
          </p:cNvSpPr>
          <p:nvPr/>
        </p:nvSpPr>
        <p:spPr bwMode="auto">
          <a:xfrm>
            <a:off x="8013702" y="3790950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83" name="Rectangle 15"/>
          <p:cNvSpPr>
            <a:spLocks noChangeArrowheads="1"/>
          </p:cNvSpPr>
          <p:nvPr/>
        </p:nvSpPr>
        <p:spPr bwMode="auto">
          <a:xfrm>
            <a:off x="8255002" y="3790950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84" name="Rectangle 16"/>
          <p:cNvSpPr>
            <a:spLocks noChangeArrowheads="1"/>
          </p:cNvSpPr>
          <p:nvPr/>
        </p:nvSpPr>
        <p:spPr bwMode="auto">
          <a:xfrm>
            <a:off x="7535335" y="39703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85" name="Rectangle 17"/>
          <p:cNvSpPr>
            <a:spLocks noChangeArrowheads="1"/>
          </p:cNvSpPr>
          <p:nvPr/>
        </p:nvSpPr>
        <p:spPr bwMode="auto">
          <a:xfrm>
            <a:off x="7776635" y="39703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86" name="Rectangle 18"/>
          <p:cNvSpPr>
            <a:spLocks noChangeArrowheads="1"/>
          </p:cNvSpPr>
          <p:nvPr/>
        </p:nvSpPr>
        <p:spPr bwMode="auto">
          <a:xfrm>
            <a:off x="8013702" y="39703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87" name="Rectangle 19"/>
          <p:cNvSpPr>
            <a:spLocks noChangeArrowheads="1"/>
          </p:cNvSpPr>
          <p:nvPr/>
        </p:nvSpPr>
        <p:spPr bwMode="auto">
          <a:xfrm>
            <a:off x="8255002" y="39703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88" name="Rectangle 20"/>
          <p:cNvSpPr>
            <a:spLocks noChangeArrowheads="1"/>
          </p:cNvSpPr>
          <p:nvPr/>
        </p:nvSpPr>
        <p:spPr bwMode="auto">
          <a:xfrm>
            <a:off x="8496302" y="34305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89" name="Rectangle 21"/>
          <p:cNvSpPr>
            <a:spLocks noChangeArrowheads="1"/>
          </p:cNvSpPr>
          <p:nvPr/>
        </p:nvSpPr>
        <p:spPr bwMode="auto">
          <a:xfrm>
            <a:off x="8737602" y="34305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90" name="Rectangle 22"/>
          <p:cNvSpPr>
            <a:spLocks noChangeArrowheads="1"/>
          </p:cNvSpPr>
          <p:nvPr/>
        </p:nvSpPr>
        <p:spPr bwMode="auto">
          <a:xfrm>
            <a:off x="8974669" y="34305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91" name="Rectangle 23"/>
          <p:cNvSpPr>
            <a:spLocks noChangeArrowheads="1"/>
          </p:cNvSpPr>
          <p:nvPr/>
        </p:nvSpPr>
        <p:spPr bwMode="auto">
          <a:xfrm>
            <a:off x="9215969" y="342900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92" name="Rectangle 24"/>
          <p:cNvSpPr>
            <a:spLocks noChangeArrowheads="1"/>
          </p:cNvSpPr>
          <p:nvPr/>
        </p:nvSpPr>
        <p:spPr bwMode="auto">
          <a:xfrm>
            <a:off x="8496302" y="3609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93" name="Rectangle 25"/>
          <p:cNvSpPr>
            <a:spLocks noChangeArrowheads="1"/>
          </p:cNvSpPr>
          <p:nvPr/>
        </p:nvSpPr>
        <p:spPr bwMode="auto">
          <a:xfrm>
            <a:off x="8737602" y="3609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94" name="Rectangle 26"/>
          <p:cNvSpPr>
            <a:spLocks noChangeArrowheads="1"/>
          </p:cNvSpPr>
          <p:nvPr/>
        </p:nvSpPr>
        <p:spPr bwMode="auto">
          <a:xfrm>
            <a:off x="8974669" y="3609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95" name="Rectangle 27"/>
          <p:cNvSpPr>
            <a:spLocks noChangeArrowheads="1"/>
          </p:cNvSpPr>
          <p:nvPr/>
        </p:nvSpPr>
        <p:spPr bwMode="auto">
          <a:xfrm>
            <a:off x="9215969" y="3609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96" name="Rectangle 28"/>
          <p:cNvSpPr>
            <a:spLocks noChangeArrowheads="1"/>
          </p:cNvSpPr>
          <p:nvPr/>
        </p:nvSpPr>
        <p:spPr bwMode="auto">
          <a:xfrm>
            <a:off x="8496302" y="3789364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97" name="Rectangle 29"/>
          <p:cNvSpPr>
            <a:spLocks noChangeArrowheads="1"/>
          </p:cNvSpPr>
          <p:nvPr/>
        </p:nvSpPr>
        <p:spPr bwMode="auto">
          <a:xfrm>
            <a:off x="8737602" y="3789364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98" name="Rectangle 30"/>
          <p:cNvSpPr>
            <a:spLocks noChangeArrowheads="1"/>
          </p:cNvSpPr>
          <p:nvPr/>
        </p:nvSpPr>
        <p:spPr bwMode="auto">
          <a:xfrm>
            <a:off x="8974669" y="3789364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799" name="Rectangle 31"/>
          <p:cNvSpPr>
            <a:spLocks noChangeArrowheads="1"/>
          </p:cNvSpPr>
          <p:nvPr/>
        </p:nvSpPr>
        <p:spPr bwMode="auto">
          <a:xfrm>
            <a:off x="9215969" y="3789364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00" name="Rectangle 32"/>
          <p:cNvSpPr>
            <a:spLocks noChangeArrowheads="1"/>
          </p:cNvSpPr>
          <p:nvPr/>
        </p:nvSpPr>
        <p:spPr bwMode="auto">
          <a:xfrm>
            <a:off x="8496302" y="39687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01" name="Rectangle 33"/>
          <p:cNvSpPr>
            <a:spLocks noChangeArrowheads="1"/>
          </p:cNvSpPr>
          <p:nvPr/>
        </p:nvSpPr>
        <p:spPr bwMode="auto">
          <a:xfrm>
            <a:off x="8737602" y="39687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02" name="Rectangle 34"/>
          <p:cNvSpPr>
            <a:spLocks noChangeArrowheads="1"/>
          </p:cNvSpPr>
          <p:nvPr/>
        </p:nvSpPr>
        <p:spPr bwMode="auto">
          <a:xfrm>
            <a:off x="8974669" y="39687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03" name="Rectangle 35"/>
          <p:cNvSpPr>
            <a:spLocks noChangeArrowheads="1"/>
          </p:cNvSpPr>
          <p:nvPr/>
        </p:nvSpPr>
        <p:spPr bwMode="auto">
          <a:xfrm>
            <a:off x="9215969" y="39687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04" name="Rectangle 36"/>
          <p:cNvSpPr>
            <a:spLocks noChangeArrowheads="1"/>
          </p:cNvSpPr>
          <p:nvPr/>
        </p:nvSpPr>
        <p:spPr bwMode="auto">
          <a:xfrm>
            <a:off x="7535335" y="41497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05" name="Rectangle 37"/>
          <p:cNvSpPr>
            <a:spLocks noChangeArrowheads="1"/>
          </p:cNvSpPr>
          <p:nvPr/>
        </p:nvSpPr>
        <p:spPr bwMode="auto">
          <a:xfrm>
            <a:off x="7776635" y="41497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06" name="Rectangle 38"/>
          <p:cNvSpPr>
            <a:spLocks noChangeArrowheads="1"/>
          </p:cNvSpPr>
          <p:nvPr/>
        </p:nvSpPr>
        <p:spPr bwMode="auto">
          <a:xfrm>
            <a:off x="8013702" y="41497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07" name="Rectangle 39"/>
          <p:cNvSpPr>
            <a:spLocks noChangeArrowheads="1"/>
          </p:cNvSpPr>
          <p:nvPr/>
        </p:nvSpPr>
        <p:spPr bwMode="auto">
          <a:xfrm>
            <a:off x="8255002" y="41497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08" name="Rectangle 40"/>
          <p:cNvSpPr>
            <a:spLocks noChangeArrowheads="1"/>
          </p:cNvSpPr>
          <p:nvPr/>
        </p:nvSpPr>
        <p:spPr bwMode="auto">
          <a:xfrm>
            <a:off x="7535335" y="4329113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09" name="Rectangle 41"/>
          <p:cNvSpPr>
            <a:spLocks noChangeArrowheads="1"/>
          </p:cNvSpPr>
          <p:nvPr/>
        </p:nvSpPr>
        <p:spPr bwMode="auto">
          <a:xfrm>
            <a:off x="7776635" y="4329113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10" name="Rectangle 42"/>
          <p:cNvSpPr>
            <a:spLocks noChangeArrowheads="1"/>
          </p:cNvSpPr>
          <p:nvPr/>
        </p:nvSpPr>
        <p:spPr bwMode="auto">
          <a:xfrm>
            <a:off x="8013702" y="4329113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11" name="Rectangle 43"/>
          <p:cNvSpPr>
            <a:spLocks noChangeArrowheads="1"/>
          </p:cNvSpPr>
          <p:nvPr/>
        </p:nvSpPr>
        <p:spPr bwMode="auto">
          <a:xfrm>
            <a:off x="8255002" y="4329113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12" name="Rectangle 44"/>
          <p:cNvSpPr>
            <a:spLocks noChangeArrowheads="1"/>
          </p:cNvSpPr>
          <p:nvPr/>
        </p:nvSpPr>
        <p:spPr bwMode="auto">
          <a:xfrm>
            <a:off x="7535335" y="45100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13" name="Rectangle 45"/>
          <p:cNvSpPr>
            <a:spLocks noChangeArrowheads="1"/>
          </p:cNvSpPr>
          <p:nvPr/>
        </p:nvSpPr>
        <p:spPr bwMode="auto">
          <a:xfrm>
            <a:off x="7776635" y="45100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14" name="Rectangle 46"/>
          <p:cNvSpPr>
            <a:spLocks noChangeArrowheads="1"/>
          </p:cNvSpPr>
          <p:nvPr/>
        </p:nvSpPr>
        <p:spPr bwMode="auto">
          <a:xfrm>
            <a:off x="8013702" y="45100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15" name="Rectangle 47"/>
          <p:cNvSpPr>
            <a:spLocks noChangeArrowheads="1"/>
          </p:cNvSpPr>
          <p:nvPr/>
        </p:nvSpPr>
        <p:spPr bwMode="auto">
          <a:xfrm>
            <a:off x="8255002" y="45100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16" name="Rectangle 48"/>
          <p:cNvSpPr>
            <a:spLocks noChangeArrowheads="1"/>
          </p:cNvSpPr>
          <p:nvPr/>
        </p:nvSpPr>
        <p:spPr bwMode="auto">
          <a:xfrm>
            <a:off x="7535335" y="46894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17" name="Rectangle 49"/>
          <p:cNvSpPr>
            <a:spLocks noChangeArrowheads="1"/>
          </p:cNvSpPr>
          <p:nvPr/>
        </p:nvSpPr>
        <p:spPr bwMode="auto">
          <a:xfrm>
            <a:off x="7776635" y="46894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18" name="Rectangle 50"/>
          <p:cNvSpPr>
            <a:spLocks noChangeArrowheads="1"/>
          </p:cNvSpPr>
          <p:nvPr/>
        </p:nvSpPr>
        <p:spPr bwMode="auto">
          <a:xfrm>
            <a:off x="8013702" y="46894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19" name="Rectangle 51"/>
          <p:cNvSpPr>
            <a:spLocks noChangeArrowheads="1"/>
          </p:cNvSpPr>
          <p:nvPr/>
        </p:nvSpPr>
        <p:spPr bwMode="auto">
          <a:xfrm>
            <a:off x="8255002" y="46894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20" name="Rectangle 52"/>
          <p:cNvSpPr>
            <a:spLocks noChangeArrowheads="1"/>
          </p:cNvSpPr>
          <p:nvPr/>
        </p:nvSpPr>
        <p:spPr bwMode="auto">
          <a:xfrm>
            <a:off x="8496302" y="41497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21" name="Rectangle 53"/>
          <p:cNvSpPr>
            <a:spLocks noChangeArrowheads="1"/>
          </p:cNvSpPr>
          <p:nvPr/>
        </p:nvSpPr>
        <p:spPr bwMode="auto">
          <a:xfrm>
            <a:off x="8737602" y="41497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22" name="Rectangle 54"/>
          <p:cNvSpPr>
            <a:spLocks noChangeArrowheads="1"/>
          </p:cNvSpPr>
          <p:nvPr/>
        </p:nvSpPr>
        <p:spPr bwMode="auto">
          <a:xfrm>
            <a:off x="8974669" y="41497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23" name="Rectangle 55"/>
          <p:cNvSpPr>
            <a:spLocks noChangeArrowheads="1"/>
          </p:cNvSpPr>
          <p:nvPr/>
        </p:nvSpPr>
        <p:spPr bwMode="auto">
          <a:xfrm>
            <a:off x="9215969" y="41497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24" name="Rectangle 56"/>
          <p:cNvSpPr>
            <a:spLocks noChangeArrowheads="1"/>
          </p:cNvSpPr>
          <p:nvPr/>
        </p:nvSpPr>
        <p:spPr bwMode="auto">
          <a:xfrm>
            <a:off x="8496302" y="4329113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25" name="Rectangle 57"/>
          <p:cNvSpPr>
            <a:spLocks noChangeArrowheads="1"/>
          </p:cNvSpPr>
          <p:nvPr/>
        </p:nvSpPr>
        <p:spPr bwMode="auto">
          <a:xfrm>
            <a:off x="8737602" y="4329113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26" name="Rectangle 58"/>
          <p:cNvSpPr>
            <a:spLocks noChangeArrowheads="1"/>
          </p:cNvSpPr>
          <p:nvPr/>
        </p:nvSpPr>
        <p:spPr bwMode="auto">
          <a:xfrm>
            <a:off x="8974669" y="4329113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27" name="Rectangle 59"/>
          <p:cNvSpPr>
            <a:spLocks noChangeArrowheads="1"/>
          </p:cNvSpPr>
          <p:nvPr/>
        </p:nvSpPr>
        <p:spPr bwMode="auto">
          <a:xfrm>
            <a:off x="9215969" y="4329113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28" name="Rectangle 60"/>
          <p:cNvSpPr>
            <a:spLocks noChangeArrowheads="1"/>
          </p:cNvSpPr>
          <p:nvPr/>
        </p:nvSpPr>
        <p:spPr bwMode="auto">
          <a:xfrm>
            <a:off x="8496302" y="45100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29" name="Rectangle 61"/>
          <p:cNvSpPr>
            <a:spLocks noChangeArrowheads="1"/>
          </p:cNvSpPr>
          <p:nvPr/>
        </p:nvSpPr>
        <p:spPr bwMode="auto">
          <a:xfrm>
            <a:off x="8737602" y="45100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30" name="Rectangle 62"/>
          <p:cNvSpPr>
            <a:spLocks noChangeArrowheads="1"/>
          </p:cNvSpPr>
          <p:nvPr/>
        </p:nvSpPr>
        <p:spPr bwMode="auto">
          <a:xfrm>
            <a:off x="8974669" y="45100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31" name="Rectangle 63"/>
          <p:cNvSpPr>
            <a:spLocks noChangeArrowheads="1"/>
          </p:cNvSpPr>
          <p:nvPr/>
        </p:nvSpPr>
        <p:spPr bwMode="auto">
          <a:xfrm>
            <a:off x="9215969" y="45100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32" name="Rectangle 64"/>
          <p:cNvSpPr>
            <a:spLocks noChangeArrowheads="1"/>
          </p:cNvSpPr>
          <p:nvPr/>
        </p:nvSpPr>
        <p:spPr bwMode="auto">
          <a:xfrm>
            <a:off x="8496302" y="46894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33" name="Rectangle 65"/>
          <p:cNvSpPr>
            <a:spLocks noChangeArrowheads="1"/>
          </p:cNvSpPr>
          <p:nvPr/>
        </p:nvSpPr>
        <p:spPr bwMode="auto">
          <a:xfrm>
            <a:off x="8737602" y="46894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34" name="Rectangle 66"/>
          <p:cNvSpPr>
            <a:spLocks noChangeArrowheads="1"/>
          </p:cNvSpPr>
          <p:nvPr/>
        </p:nvSpPr>
        <p:spPr bwMode="auto">
          <a:xfrm>
            <a:off x="8974669" y="46894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35" name="Rectangle 67"/>
          <p:cNvSpPr>
            <a:spLocks noChangeArrowheads="1"/>
          </p:cNvSpPr>
          <p:nvPr/>
        </p:nvSpPr>
        <p:spPr bwMode="auto">
          <a:xfrm>
            <a:off x="9215969" y="46894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36" name="Rectangle 68"/>
          <p:cNvSpPr>
            <a:spLocks noChangeArrowheads="1"/>
          </p:cNvSpPr>
          <p:nvPr/>
        </p:nvSpPr>
        <p:spPr bwMode="auto">
          <a:xfrm>
            <a:off x="7535335" y="48704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37" name="Rectangle 69"/>
          <p:cNvSpPr>
            <a:spLocks noChangeArrowheads="1"/>
          </p:cNvSpPr>
          <p:nvPr/>
        </p:nvSpPr>
        <p:spPr bwMode="auto">
          <a:xfrm>
            <a:off x="7776635" y="48704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38" name="Rectangle 70"/>
          <p:cNvSpPr>
            <a:spLocks noChangeArrowheads="1"/>
          </p:cNvSpPr>
          <p:nvPr/>
        </p:nvSpPr>
        <p:spPr bwMode="auto">
          <a:xfrm>
            <a:off x="8013702" y="48704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39" name="Rectangle 71"/>
          <p:cNvSpPr>
            <a:spLocks noChangeArrowheads="1"/>
          </p:cNvSpPr>
          <p:nvPr/>
        </p:nvSpPr>
        <p:spPr bwMode="auto">
          <a:xfrm>
            <a:off x="8255002" y="48704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40" name="Rectangle 72"/>
          <p:cNvSpPr>
            <a:spLocks noChangeArrowheads="1"/>
          </p:cNvSpPr>
          <p:nvPr/>
        </p:nvSpPr>
        <p:spPr bwMode="auto">
          <a:xfrm>
            <a:off x="7535335" y="50498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41" name="Rectangle 73"/>
          <p:cNvSpPr>
            <a:spLocks noChangeArrowheads="1"/>
          </p:cNvSpPr>
          <p:nvPr/>
        </p:nvSpPr>
        <p:spPr bwMode="auto">
          <a:xfrm>
            <a:off x="7776635" y="50498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42" name="Rectangle 74"/>
          <p:cNvSpPr>
            <a:spLocks noChangeArrowheads="1"/>
          </p:cNvSpPr>
          <p:nvPr/>
        </p:nvSpPr>
        <p:spPr bwMode="auto">
          <a:xfrm>
            <a:off x="8013702" y="50498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43" name="Rectangle 75"/>
          <p:cNvSpPr>
            <a:spLocks noChangeArrowheads="1"/>
          </p:cNvSpPr>
          <p:nvPr/>
        </p:nvSpPr>
        <p:spPr bwMode="auto">
          <a:xfrm>
            <a:off x="8255002" y="50498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44" name="Rectangle 76"/>
          <p:cNvSpPr>
            <a:spLocks noChangeArrowheads="1"/>
          </p:cNvSpPr>
          <p:nvPr/>
        </p:nvSpPr>
        <p:spPr bwMode="auto">
          <a:xfrm>
            <a:off x="7535335" y="5230813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45" name="Rectangle 77"/>
          <p:cNvSpPr>
            <a:spLocks noChangeArrowheads="1"/>
          </p:cNvSpPr>
          <p:nvPr/>
        </p:nvSpPr>
        <p:spPr bwMode="auto">
          <a:xfrm>
            <a:off x="7776635" y="5230813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46" name="Rectangle 78"/>
          <p:cNvSpPr>
            <a:spLocks noChangeArrowheads="1"/>
          </p:cNvSpPr>
          <p:nvPr/>
        </p:nvSpPr>
        <p:spPr bwMode="auto">
          <a:xfrm>
            <a:off x="8013702" y="5230813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47" name="Rectangle 79"/>
          <p:cNvSpPr>
            <a:spLocks noChangeArrowheads="1"/>
          </p:cNvSpPr>
          <p:nvPr/>
        </p:nvSpPr>
        <p:spPr bwMode="auto">
          <a:xfrm>
            <a:off x="8255002" y="5230813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48" name="Rectangle 80"/>
          <p:cNvSpPr>
            <a:spLocks noChangeArrowheads="1"/>
          </p:cNvSpPr>
          <p:nvPr/>
        </p:nvSpPr>
        <p:spPr bwMode="auto">
          <a:xfrm>
            <a:off x="7535335" y="541020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49" name="Rectangle 81"/>
          <p:cNvSpPr>
            <a:spLocks noChangeArrowheads="1"/>
          </p:cNvSpPr>
          <p:nvPr/>
        </p:nvSpPr>
        <p:spPr bwMode="auto">
          <a:xfrm>
            <a:off x="7776635" y="541020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50" name="Rectangle 82"/>
          <p:cNvSpPr>
            <a:spLocks noChangeArrowheads="1"/>
          </p:cNvSpPr>
          <p:nvPr/>
        </p:nvSpPr>
        <p:spPr bwMode="auto">
          <a:xfrm>
            <a:off x="8013702" y="541020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51" name="Rectangle 83"/>
          <p:cNvSpPr>
            <a:spLocks noChangeArrowheads="1"/>
          </p:cNvSpPr>
          <p:nvPr/>
        </p:nvSpPr>
        <p:spPr bwMode="auto">
          <a:xfrm>
            <a:off x="8255002" y="541020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52" name="Rectangle 84"/>
          <p:cNvSpPr>
            <a:spLocks noChangeArrowheads="1"/>
          </p:cNvSpPr>
          <p:nvPr/>
        </p:nvSpPr>
        <p:spPr bwMode="auto">
          <a:xfrm>
            <a:off x="8496302" y="48704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53" name="Rectangle 85"/>
          <p:cNvSpPr>
            <a:spLocks noChangeArrowheads="1"/>
          </p:cNvSpPr>
          <p:nvPr/>
        </p:nvSpPr>
        <p:spPr bwMode="auto">
          <a:xfrm>
            <a:off x="8737602" y="48704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54" name="Rectangle 86"/>
          <p:cNvSpPr>
            <a:spLocks noChangeArrowheads="1"/>
          </p:cNvSpPr>
          <p:nvPr/>
        </p:nvSpPr>
        <p:spPr bwMode="auto">
          <a:xfrm>
            <a:off x="8974669" y="48704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55" name="Rectangle 87"/>
          <p:cNvSpPr>
            <a:spLocks noChangeArrowheads="1"/>
          </p:cNvSpPr>
          <p:nvPr/>
        </p:nvSpPr>
        <p:spPr bwMode="auto">
          <a:xfrm>
            <a:off x="9215969" y="48704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56" name="Rectangle 88"/>
          <p:cNvSpPr>
            <a:spLocks noChangeArrowheads="1"/>
          </p:cNvSpPr>
          <p:nvPr/>
        </p:nvSpPr>
        <p:spPr bwMode="auto">
          <a:xfrm>
            <a:off x="8496302" y="50498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57" name="Rectangle 89"/>
          <p:cNvSpPr>
            <a:spLocks noChangeArrowheads="1"/>
          </p:cNvSpPr>
          <p:nvPr/>
        </p:nvSpPr>
        <p:spPr bwMode="auto">
          <a:xfrm>
            <a:off x="8737602" y="50498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58" name="Rectangle 90"/>
          <p:cNvSpPr>
            <a:spLocks noChangeArrowheads="1"/>
          </p:cNvSpPr>
          <p:nvPr/>
        </p:nvSpPr>
        <p:spPr bwMode="auto">
          <a:xfrm>
            <a:off x="8974669" y="50498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59" name="Rectangle 91"/>
          <p:cNvSpPr>
            <a:spLocks noChangeArrowheads="1"/>
          </p:cNvSpPr>
          <p:nvPr/>
        </p:nvSpPr>
        <p:spPr bwMode="auto">
          <a:xfrm>
            <a:off x="9215969" y="50498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60" name="Rectangle 92"/>
          <p:cNvSpPr>
            <a:spLocks noChangeArrowheads="1"/>
          </p:cNvSpPr>
          <p:nvPr/>
        </p:nvSpPr>
        <p:spPr bwMode="auto">
          <a:xfrm>
            <a:off x="8496302" y="52292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61" name="Rectangle 93"/>
          <p:cNvSpPr>
            <a:spLocks noChangeArrowheads="1"/>
          </p:cNvSpPr>
          <p:nvPr/>
        </p:nvSpPr>
        <p:spPr bwMode="auto">
          <a:xfrm>
            <a:off x="8737602" y="52292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62" name="Rectangle 94"/>
          <p:cNvSpPr>
            <a:spLocks noChangeArrowheads="1"/>
          </p:cNvSpPr>
          <p:nvPr/>
        </p:nvSpPr>
        <p:spPr bwMode="auto">
          <a:xfrm>
            <a:off x="8974669" y="52292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63" name="Rectangle 95"/>
          <p:cNvSpPr>
            <a:spLocks noChangeArrowheads="1"/>
          </p:cNvSpPr>
          <p:nvPr/>
        </p:nvSpPr>
        <p:spPr bwMode="auto">
          <a:xfrm>
            <a:off x="9215969" y="52292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64" name="Rectangle 96"/>
          <p:cNvSpPr>
            <a:spLocks noChangeArrowheads="1"/>
          </p:cNvSpPr>
          <p:nvPr/>
        </p:nvSpPr>
        <p:spPr bwMode="auto">
          <a:xfrm>
            <a:off x="8496302" y="5408613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65" name="Rectangle 97"/>
          <p:cNvSpPr>
            <a:spLocks noChangeArrowheads="1"/>
          </p:cNvSpPr>
          <p:nvPr/>
        </p:nvSpPr>
        <p:spPr bwMode="auto">
          <a:xfrm>
            <a:off x="8737602" y="5408613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66" name="Rectangle 98"/>
          <p:cNvSpPr>
            <a:spLocks noChangeArrowheads="1"/>
          </p:cNvSpPr>
          <p:nvPr/>
        </p:nvSpPr>
        <p:spPr bwMode="auto">
          <a:xfrm>
            <a:off x="8974669" y="5408613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67" name="Rectangle 99"/>
          <p:cNvSpPr>
            <a:spLocks noChangeArrowheads="1"/>
          </p:cNvSpPr>
          <p:nvPr/>
        </p:nvSpPr>
        <p:spPr bwMode="auto">
          <a:xfrm>
            <a:off x="9215969" y="5408613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68" name="Rectangle 100"/>
          <p:cNvSpPr>
            <a:spLocks noChangeArrowheads="1"/>
          </p:cNvSpPr>
          <p:nvPr/>
        </p:nvSpPr>
        <p:spPr bwMode="auto">
          <a:xfrm>
            <a:off x="7535335" y="55895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69" name="Rectangle 101"/>
          <p:cNvSpPr>
            <a:spLocks noChangeArrowheads="1"/>
          </p:cNvSpPr>
          <p:nvPr/>
        </p:nvSpPr>
        <p:spPr bwMode="auto">
          <a:xfrm>
            <a:off x="7776635" y="55895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70" name="Rectangle 102"/>
          <p:cNvSpPr>
            <a:spLocks noChangeArrowheads="1"/>
          </p:cNvSpPr>
          <p:nvPr/>
        </p:nvSpPr>
        <p:spPr bwMode="auto">
          <a:xfrm>
            <a:off x="8013702" y="55895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71" name="Rectangle 103"/>
          <p:cNvSpPr>
            <a:spLocks noChangeArrowheads="1"/>
          </p:cNvSpPr>
          <p:nvPr/>
        </p:nvSpPr>
        <p:spPr bwMode="auto">
          <a:xfrm>
            <a:off x="8255002" y="55895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72" name="Rectangle 104"/>
          <p:cNvSpPr>
            <a:spLocks noChangeArrowheads="1"/>
          </p:cNvSpPr>
          <p:nvPr/>
        </p:nvSpPr>
        <p:spPr bwMode="auto">
          <a:xfrm>
            <a:off x="7535335" y="5768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73" name="Rectangle 105"/>
          <p:cNvSpPr>
            <a:spLocks noChangeArrowheads="1"/>
          </p:cNvSpPr>
          <p:nvPr/>
        </p:nvSpPr>
        <p:spPr bwMode="auto">
          <a:xfrm>
            <a:off x="7776635" y="5768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74" name="Rectangle 106"/>
          <p:cNvSpPr>
            <a:spLocks noChangeArrowheads="1"/>
          </p:cNvSpPr>
          <p:nvPr/>
        </p:nvSpPr>
        <p:spPr bwMode="auto">
          <a:xfrm>
            <a:off x="8013702" y="5768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75" name="Rectangle 107"/>
          <p:cNvSpPr>
            <a:spLocks noChangeArrowheads="1"/>
          </p:cNvSpPr>
          <p:nvPr/>
        </p:nvSpPr>
        <p:spPr bwMode="auto">
          <a:xfrm>
            <a:off x="8255002" y="5768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76" name="Rectangle 108"/>
          <p:cNvSpPr>
            <a:spLocks noChangeArrowheads="1"/>
          </p:cNvSpPr>
          <p:nvPr/>
        </p:nvSpPr>
        <p:spPr bwMode="auto">
          <a:xfrm>
            <a:off x="7535335" y="59499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77" name="Rectangle 109"/>
          <p:cNvSpPr>
            <a:spLocks noChangeArrowheads="1"/>
          </p:cNvSpPr>
          <p:nvPr/>
        </p:nvSpPr>
        <p:spPr bwMode="auto">
          <a:xfrm>
            <a:off x="7776635" y="59499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78" name="Rectangle 110"/>
          <p:cNvSpPr>
            <a:spLocks noChangeArrowheads="1"/>
          </p:cNvSpPr>
          <p:nvPr/>
        </p:nvSpPr>
        <p:spPr bwMode="auto">
          <a:xfrm>
            <a:off x="8013702" y="59499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79" name="Rectangle 111"/>
          <p:cNvSpPr>
            <a:spLocks noChangeArrowheads="1"/>
          </p:cNvSpPr>
          <p:nvPr/>
        </p:nvSpPr>
        <p:spPr bwMode="auto">
          <a:xfrm>
            <a:off x="8255002" y="59499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80" name="Rectangle 112"/>
          <p:cNvSpPr>
            <a:spLocks noChangeArrowheads="1"/>
          </p:cNvSpPr>
          <p:nvPr/>
        </p:nvSpPr>
        <p:spPr bwMode="auto">
          <a:xfrm>
            <a:off x="7535335" y="61293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81" name="Rectangle 113"/>
          <p:cNvSpPr>
            <a:spLocks noChangeArrowheads="1"/>
          </p:cNvSpPr>
          <p:nvPr/>
        </p:nvSpPr>
        <p:spPr bwMode="auto">
          <a:xfrm>
            <a:off x="7776635" y="61293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82" name="Rectangle 114"/>
          <p:cNvSpPr>
            <a:spLocks noChangeArrowheads="1"/>
          </p:cNvSpPr>
          <p:nvPr/>
        </p:nvSpPr>
        <p:spPr bwMode="auto">
          <a:xfrm>
            <a:off x="8013702" y="61293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83" name="Rectangle 115"/>
          <p:cNvSpPr>
            <a:spLocks noChangeArrowheads="1"/>
          </p:cNvSpPr>
          <p:nvPr/>
        </p:nvSpPr>
        <p:spPr bwMode="auto">
          <a:xfrm>
            <a:off x="8255002" y="61293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84" name="Rectangle 116"/>
          <p:cNvSpPr>
            <a:spLocks noChangeArrowheads="1"/>
          </p:cNvSpPr>
          <p:nvPr/>
        </p:nvSpPr>
        <p:spPr bwMode="auto">
          <a:xfrm>
            <a:off x="8496302" y="55895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85" name="Rectangle 117"/>
          <p:cNvSpPr>
            <a:spLocks noChangeArrowheads="1"/>
          </p:cNvSpPr>
          <p:nvPr/>
        </p:nvSpPr>
        <p:spPr bwMode="auto">
          <a:xfrm>
            <a:off x="8737602" y="55895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86" name="Rectangle 118"/>
          <p:cNvSpPr>
            <a:spLocks noChangeArrowheads="1"/>
          </p:cNvSpPr>
          <p:nvPr/>
        </p:nvSpPr>
        <p:spPr bwMode="auto">
          <a:xfrm>
            <a:off x="8974669" y="55895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87" name="Rectangle 119"/>
          <p:cNvSpPr>
            <a:spLocks noChangeArrowheads="1"/>
          </p:cNvSpPr>
          <p:nvPr/>
        </p:nvSpPr>
        <p:spPr bwMode="auto">
          <a:xfrm>
            <a:off x="9215969" y="55895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88" name="Rectangle 120"/>
          <p:cNvSpPr>
            <a:spLocks noChangeArrowheads="1"/>
          </p:cNvSpPr>
          <p:nvPr/>
        </p:nvSpPr>
        <p:spPr bwMode="auto">
          <a:xfrm>
            <a:off x="8496302" y="5768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89" name="Rectangle 121"/>
          <p:cNvSpPr>
            <a:spLocks noChangeArrowheads="1"/>
          </p:cNvSpPr>
          <p:nvPr/>
        </p:nvSpPr>
        <p:spPr bwMode="auto">
          <a:xfrm>
            <a:off x="8737602" y="5768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90" name="Rectangle 122"/>
          <p:cNvSpPr>
            <a:spLocks noChangeArrowheads="1"/>
          </p:cNvSpPr>
          <p:nvPr/>
        </p:nvSpPr>
        <p:spPr bwMode="auto">
          <a:xfrm>
            <a:off x="8974669" y="5768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91" name="Rectangle 123"/>
          <p:cNvSpPr>
            <a:spLocks noChangeArrowheads="1"/>
          </p:cNvSpPr>
          <p:nvPr/>
        </p:nvSpPr>
        <p:spPr bwMode="auto">
          <a:xfrm>
            <a:off x="9215969" y="5768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92" name="Rectangle 124"/>
          <p:cNvSpPr>
            <a:spLocks noChangeArrowheads="1"/>
          </p:cNvSpPr>
          <p:nvPr/>
        </p:nvSpPr>
        <p:spPr bwMode="auto">
          <a:xfrm>
            <a:off x="8496302" y="59499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93" name="Rectangle 125"/>
          <p:cNvSpPr>
            <a:spLocks noChangeArrowheads="1"/>
          </p:cNvSpPr>
          <p:nvPr/>
        </p:nvSpPr>
        <p:spPr bwMode="auto">
          <a:xfrm>
            <a:off x="8737602" y="59499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94" name="Rectangle 126"/>
          <p:cNvSpPr>
            <a:spLocks noChangeArrowheads="1"/>
          </p:cNvSpPr>
          <p:nvPr/>
        </p:nvSpPr>
        <p:spPr bwMode="auto">
          <a:xfrm>
            <a:off x="8974669" y="59499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95" name="Rectangle 127"/>
          <p:cNvSpPr>
            <a:spLocks noChangeArrowheads="1"/>
          </p:cNvSpPr>
          <p:nvPr/>
        </p:nvSpPr>
        <p:spPr bwMode="auto">
          <a:xfrm>
            <a:off x="9215969" y="59499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96" name="Rectangle 128"/>
          <p:cNvSpPr>
            <a:spLocks noChangeArrowheads="1"/>
          </p:cNvSpPr>
          <p:nvPr/>
        </p:nvSpPr>
        <p:spPr bwMode="auto">
          <a:xfrm>
            <a:off x="8496302" y="61293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97" name="Rectangle 129"/>
          <p:cNvSpPr>
            <a:spLocks noChangeArrowheads="1"/>
          </p:cNvSpPr>
          <p:nvPr/>
        </p:nvSpPr>
        <p:spPr bwMode="auto">
          <a:xfrm>
            <a:off x="8737602" y="61293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98" name="Rectangle 130"/>
          <p:cNvSpPr>
            <a:spLocks noChangeArrowheads="1"/>
          </p:cNvSpPr>
          <p:nvPr/>
        </p:nvSpPr>
        <p:spPr bwMode="auto">
          <a:xfrm>
            <a:off x="8974669" y="61293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899" name="Rectangle 131"/>
          <p:cNvSpPr>
            <a:spLocks noChangeArrowheads="1"/>
          </p:cNvSpPr>
          <p:nvPr/>
        </p:nvSpPr>
        <p:spPr bwMode="auto">
          <a:xfrm>
            <a:off x="9215969" y="61293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00" name="Rectangle 132"/>
          <p:cNvSpPr>
            <a:spLocks noChangeArrowheads="1"/>
          </p:cNvSpPr>
          <p:nvPr/>
        </p:nvSpPr>
        <p:spPr bwMode="auto">
          <a:xfrm>
            <a:off x="9455153" y="34305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01" name="Rectangle 133"/>
          <p:cNvSpPr>
            <a:spLocks noChangeArrowheads="1"/>
          </p:cNvSpPr>
          <p:nvPr/>
        </p:nvSpPr>
        <p:spPr bwMode="auto">
          <a:xfrm>
            <a:off x="9696453" y="34305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02" name="Rectangle 134"/>
          <p:cNvSpPr>
            <a:spLocks noChangeArrowheads="1"/>
          </p:cNvSpPr>
          <p:nvPr/>
        </p:nvSpPr>
        <p:spPr bwMode="auto">
          <a:xfrm>
            <a:off x="9933518" y="34305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03" name="Rectangle 135"/>
          <p:cNvSpPr>
            <a:spLocks noChangeArrowheads="1"/>
          </p:cNvSpPr>
          <p:nvPr/>
        </p:nvSpPr>
        <p:spPr bwMode="auto">
          <a:xfrm>
            <a:off x="10174819" y="34305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04" name="Rectangle 136"/>
          <p:cNvSpPr>
            <a:spLocks noChangeArrowheads="1"/>
          </p:cNvSpPr>
          <p:nvPr/>
        </p:nvSpPr>
        <p:spPr bwMode="auto">
          <a:xfrm>
            <a:off x="9455153" y="3609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05" name="Rectangle 137"/>
          <p:cNvSpPr>
            <a:spLocks noChangeArrowheads="1"/>
          </p:cNvSpPr>
          <p:nvPr/>
        </p:nvSpPr>
        <p:spPr bwMode="auto">
          <a:xfrm>
            <a:off x="9696453" y="3609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06" name="Rectangle 138"/>
          <p:cNvSpPr>
            <a:spLocks noChangeArrowheads="1"/>
          </p:cNvSpPr>
          <p:nvPr/>
        </p:nvSpPr>
        <p:spPr bwMode="auto">
          <a:xfrm>
            <a:off x="9933518" y="3609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07" name="Rectangle 139"/>
          <p:cNvSpPr>
            <a:spLocks noChangeArrowheads="1"/>
          </p:cNvSpPr>
          <p:nvPr/>
        </p:nvSpPr>
        <p:spPr bwMode="auto">
          <a:xfrm>
            <a:off x="10174819" y="3609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08" name="Rectangle 140"/>
          <p:cNvSpPr>
            <a:spLocks noChangeArrowheads="1"/>
          </p:cNvSpPr>
          <p:nvPr/>
        </p:nvSpPr>
        <p:spPr bwMode="auto">
          <a:xfrm>
            <a:off x="9455153" y="3789364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09" name="Rectangle 141"/>
          <p:cNvSpPr>
            <a:spLocks noChangeArrowheads="1"/>
          </p:cNvSpPr>
          <p:nvPr/>
        </p:nvSpPr>
        <p:spPr bwMode="auto">
          <a:xfrm>
            <a:off x="9696453" y="3789364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10" name="Rectangle 142"/>
          <p:cNvSpPr>
            <a:spLocks noChangeArrowheads="1"/>
          </p:cNvSpPr>
          <p:nvPr/>
        </p:nvSpPr>
        <p:spPr bwMode="auto">
          <a:xfrm>
            <a:off x="9933518" y="3789364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11" name="Rectangle 143"/>
          <p:cNvSpPr>
            <a:spLocks noChangeArrowheads="1"/>
          </p:cNvSpPr>
          <p:nvPr/>
        </p:nvSpPr>
        <p:spPr bwMode="auto">
          <a:xfrm>
            <a:off x="10174819" y="3789364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12" name="Rectangle 144"/>
          <p:cNvSpPr>
            <a:spLocks noChangeArrowheads="1"/>
          </p:cNvSpPr>
          <p:nvPr/>
        </p:nvSpPr>
        <p:spPr bwMode="auto">
          <a:xfrm>
            <a:off x="9455153" y="39687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13" name="Rectangle 145"/>
          <p:cNvSpPr>
            <a:spLocks noChangeArrowheads="1"/>
          </p:cNvSpPr>
          <p:nvPr/>
        </p:nvSpPr>
        <p:spPr bwMode="auto">
          <a:xfrm>
            <a:off x="9696453" y="39687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14" name="Rectangle 146"/>
          <p:cNvSpPr>
            <a:spLocks noChangeArrowheads="1"/>
          </p:cNvSpPr>
          <p:nvPr/>
        </p:nvSpPr>
        <p:spPr bwMode="auto">
          <a:xfrm>
            <a:off x="9933518" y="39687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15" name="Rectangle 147"/>
          <p:cNvSpPr>
            <a:spLocks noChangeArrowheads="1"/>
          </p:cNvSpPr>
          <p:nvPr/>
        </p:nvSpPr>
        <p:spPr bwMode="auto">
          <a:xfrm>
            <a:off x="10174819" y="39687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16" name="Rectangle 148"/>
          <p:cNvSpPr>
            <a:spLocks noChangeArrowheads="1"/>
          </p:cNvSpPr>
          <p:nvPr/>
        </p:nvSpPr>
        <p:spPr bwMode="auto">
          <a:xfrm>
            <a:off x="10416119" y="34305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17" name="Rectangle 149"/>
          <p:cNvSpPr>
            <a:spLocks noChangeArrowheads="1"/>
          </p:cNvSpPr>
          <p:nvPr/>
        </p:nvSpPr>
        <p:spPr bwMode="auto">
          <a:xfrm>
            <a:off x="10657419" y="342900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18" name="Rectangle 150"/>
          <p:cNvSpPr>
            <a:spLocks noChangeArrowheads="1"/>
          </p:cNvSpPr>
          <p:nvPr/>
        </p:nvSpPr>
        <p:spPr bwMode="auto">
          <a:xfrm>
            <a:off x="10894485" y="342900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19" name="Rectangle 151"/>
          <p:cNvSpPr>
            <a:spLocks noChangeArrowheads="1"/>
          </p:cNvSpPr>
          <p:nvPr/>
        </p:nvSpPr>
        <p:spPr bwMode="auto">
          <a:xfrm>
            <a:off x="11135786" y="342900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20" name="Rectangle 152"/>
          <p:cNvSpPr>
            <a:spLocks noChangeArrowheads="1"/>
          </p:cNvSpPr>
          <p:nvPr/>
        </p:nvSpPr>
        <p:spPr bwMode="auto">
          <a:xfrm>
            <a:off x="10416119" y="3609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21" name="Rectangle 153"/>
          <p:cNvSpPr>
            <a:spLocks noChangeArrowheads="1"/>
          </p:cNvSpPr>
          <p:nvPr/>
        </p:nvSpPr>
        <p:spPr bwMode="auto">
          <a:xfrm>
            <a:off x="10657419" y="36083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22" name="Rectangle 154"/>
          <p:cNvSpPr>
            <a:spLocks noChangeArrowheads="1"/>
          </p:cNvSpPr>
          <p:nvPr/>
        </p:nvSpPr>
        <p:spPr bwMode="auto">
          <a:xfrm>
            <a:off x="10894485" y="36083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23" name="Rectangle 155"/>
          <p:cNvSpPr>
            <a:spLocks noChangeArrowheads="1"/>
          </p:cNvSpPr>
          <p:nvPr/>
        </p:nvSpPr>
        <p:spPr bwMode="auto">
          <a:xfrm>
            <a:off x="11135786" y="36083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24" name="Rectangle 156"/>
          <p:cNvSpPr>
            <a:spLocks noChangeArrowheads="1"/>
          </p:cNvSpPr>
          <p:nvPr/>
        </p:nvSpPr>
        <p:spPr bwMode="auto">
          <a:xfrm>
            <a:off x="10416119" y="3789364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25" name="Rectangle 157"/>
          <p:cNvSpPr>
            <a:spLocks noChangeArrowheads="1"/>
          </p:cNvSpPr>
          <p:nvPr/>
        </p:nvSpPr>
        <p:spPr bwMode="auto">
          <a:xfrm>
            <a:off x="10657419" y="37877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26" name="Rectangle 158"/>
          <p:cNvSpPr>
            <a:spLocks noChangeArrowheads="1"/>
          </p:cNvSpPr>
          <p:nvPr/>
        </p:nvSpPr>
        <p:spPr bwMode="auto">
          <a:xfrm>
            <a:off x="10894485" y="37877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27" name="Rectangle 159"/>
          <p:cNvSpPr>
            <a:spLocks noChangeArrowheads="1"/>
          </p:cNvSpPr>
          <p:nvPr/>
        </p:nvSpPr>
        <p:spPr bwMode="auto">
          <a:xfrm>
            <a:off x="11135786" y="37877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28" name="Rectangle 160"/>
          <p:cNvSpPr>
            <a:spLocks noChangeArrowheads="1"/>
          </p:cNvSpPr>
          <p:nvPr/>
        </p:nvSpPr>
        <p:spPr bwMode="auto">
          <a:xfrm>
            <a:off x="10416119" y="3967164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29" name="Rectangle 161"/>
          <p:cNvSpPr>
            <a:spLocks noChangeArrowheads="1"/>
          </p:cNvSpPr>
          <p:nvPr/>
        </p:nvSpPr>
        <p:spPr bwMode="auto">
          <a:xfrm>
            <a:off x="10657419" y="3967164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30" name="Rectangle 162"/>
          <p:cNvSpPr>
            <a:spLocks noChangeArrowheads="1"/>
          </p:cNvSpPr>
          <p:nvPr/>
        </p:nvSpPr>
        <p:spPr bwMode="auto">
          <a:xfrm>
            <a:off x="10894485" y="3967164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31" name="Rectangle 163"/>
          <p:cNvSpPr>
            <a:spLocks noChangeArrowheads="1"/>
          </p:cNvSpPr>
          <p:nvPr/>
        </p:nvSpPr>
        <p:spPr bwMode="auto">
          <a:xfrm>
            <a:off x="11135786" y="3968751"/>
            <a:ext cx="241300" cy="179388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32" name="Rectangle 164"/>
          <p:cNvSpPr>
            <a:spLocks noChangeArrowheads="1"/>
          </p:cNvSpPr>
          <p:nvPr/>
        </p:nvSpPr>
        <p:spPr bwMode="auto">
          <a:xfrm>
            <a:off x="9455153" y="41481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33" name="Rectangle 165"/>
          <p:cNvSpPr>
            <a:spLocks noChangeArrowheads="1"/>
          </p:cNvSpPr>
          <p:nvPr/>
        </p:nvSpPr>
        <p:spPr bwMode="auto">
          <a:xfrm>
            <a:off x="9696453" y="41481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34" name="Rectangle 166"/>
          <p:cNvSpPr>
            <a:spLocks noChangeArrowheads="1"/>
          </p:cNvSpPr>
          <p:nvPr/>
        </p:nvSpPr>
        <p:spPr bwMode="auto">
          <a:xfrm>
            <a:off x="9933518" y="41481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35" name="Rectangle 167"/>
          <p:cNvSpPr>
            <a:spLocks noChangeArrowheads="1"/>
          </p:cNvSpPr>
          <p:nvPr/>
        </p:nvSpPr>
        <p:spPr bwMode="auto">
          <a:xfrm>
            <a:off x="10174819" y="41481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36" name="Rectangle 168"/>
          <p:cNvSpPr>
            <a:spLocks noChangeArrowheads="1"/>
          </p:cNvSpPr>
          <p:nvPr/>
        </p:nvSpPr>
        <p:spPr bwMode="auto">
          <a:xfrm>
            <a:off x="9455153" y="43275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37" name="Rectangle 169"/>
          <p:cNvSpPr>
            <a:spLocks noChangeArrowheads="1"/>
          </p:cNvSpPr>
          <p:nvPr/>
        </p:nvSpPr>
        <p:spPr bwMode="auto">
          <a:xfrm>
            <a:off x="9696453" y="43275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38" name="Rectangle 170"/>
          <p:cNvSpPr>
            <a:spLocks noChangeArrowheads="1"/>
          </p:cNvSpPr>
          <p:nvPr/>
        </p:nvSpPr>
        <p:spPr bwMode="auto">
          <a:xfrm>
            <a:off x="9933518" y="43275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39" name="Rectangle 171"/>
          <p:cNvSpPr>
            <a:spLocks noChangeArrowheads="1"/>
          </p:cNvSpPr>
          <p:nvPr/>
        </p:nvSpPr>
        <p:spPr bwMode="auto">
          <a:xfrm>
            <a:off x="10174819" y="43275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40" name="Rectangle 172"/>
          <p:cNvSpPr>
            <a:spLocks noChangeArrowheads="1"/>
          </p:cNvSpPr>
          <p:nvPr/>
        </p:nvSpPr>
        <p:spPr bwMode="auto">
          <a:xfrm>
            <a:off x="9455153" y="450850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41" name="Rectangle 173"/>
          <p:cNvSpPr>
            <a:spLocks noChangeArrowheads="1"/>
          </p:cNvSpPr>
          <p:nvPr/>
        </p:nvSpPr>
        <p:spPr bwMode="auto">
          <a:xfrm>
            <a:off x="9696453" y="450850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42" name="Rectangle 174"/>
          <p:cNvSpPr>
            <a:spLocks noChangeArrowheads="1"/>
          </p:cNvSpPr>
          <p:nvPr/>
        </p:nvSpPr>
        <p:spPr bwMode="auto">
          <a:xfrm>
            <a:off x="9933518" y="450850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43" name="Rectangle 175"/>
          <p:cNvSpPr>
            <a:spLocks noChangeArrowheads="1"/>
          </p:cNvSpPr>
          <p:nvPr/>
        </p:nvSpPr>
        <p:spPr bwMode="auto">
          <a:xfrm>
            <a:off x="10174819" y="450850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44" name="Rectangle 176"/>
          <p:cNvSpPr>
            <a:spLocks noChangeArrowheads="1"/>
          </p:cNvSpPr>
          <p:nvPr/>
        </p:nvSpPr>
        <p:spPr bwMode="auto">
          <a:xfrm>
            <a:off x="9455153" y="46878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45" name="Rectangle 177"/>
          <p:cNvSpPr>
            <a:spLocks noChangeArrowheads="1"/>
          </p:cNvSpPr>
          <p:nvPr/>
        </p:nvSpPr>
        <p:spPr bwMode="auto">
          <a:xfrm>
            <a:off x="9696453" y="46878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46" name="Rectangle 178"/>
          <p:cNvSpPr>
            <a:spLocks noChangeArrowheads="1"/>
          </p:cNvSpPr>
          <p:nvPr/>
        </p:nvSpPr>
        <p:spPr bwMode="auto">
          <a:xfrm>
            <a:off x="9933518" y="46878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47" name="Rectangle 179"/>
          <p:cNvSpPr>
            <a:spLocks noChangeArrowheads="1"/>
          </p:cNvSpPr>
          <p:nvPr/>
        </p:nvSpPr>
        <p:spPr bwMode="auto">
          <a:xfrm>
            <a:off x="10174819" y="46878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48" name="Rectangle 180"/>
          <p:cNvSpPr>
            <a:spLocks noChangeArrowheads="1"/>
          </p:cNvSpPr>
          <p:nvPr/>
        </p:nvSpPr>
        <p:spPr bwMode="auto">
          <a:xfrm>
            <a:off x="10416119" y="41481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49" name="Rectangle 181"/>
          <p:cNvSpPr>
            <a:spLocks noChangeArrowheads="1"/>
          </p:cNvSpPr>
          <p:nvPr/>
        </p:nvSpPr>
        <p:spPr bwMode="auto">
          <a:xfrm>
            <a:off x="10657419" y="41481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50" name="Rectangle 182"/>
          <p:cNvSpPr>
            <a:spLocks noChangeArrowheads="1"/>
          </p:cNvSpPr>
          <p:nvPr/>
        </p:nvSpPr>
        <p:spPr bwMode="auto">
          <a:xfrm>
            <a:off x="10894485" y="41481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51" name="Rectangle 183"/>
          <p:cNvSpPr>
            <a:spLocks noChangeArrowheads="1"/>
          </p:cNvSpPr>
          <p:nvPr/>
        </p:nvSpPr>
        <p:spPr bwMode="auto">
          <a:xfrm>
            <a:off x="11135786" y="41481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52" name="Rectangle 184"/>
          <p:cNvSpPr>
            <a:spLocks noChangeArrowheads="1"/>
          </p:cNvSpPr>
          <p:nvPr/>
        </p:nvSpPr>
        <p:spPr bwMode="auto">
          <a:xfrm>
            <a:off x="10416119" y="43275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53" name="Rectangle 185"/>
          <p:cNvSpPr>
            <a:spLocks noChangeArrowheads="1"/>
          </p:cNvSpPr>
          <p:nvPr/>
        </p:nvSpPr>
        <p:spPr bwMode="auto">
          <a:xfrm>
            <a:off x="10657419" y="43275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54" name="Rectangle 186"/>
          <p:cNvSpPr>
            <a:spLocks noChangeArrowheads="1"/>
          </p:cNvSpPr>
          <p:nvPr/>
        </p:nvSpPr>
        <p:spPr bwMode="auto">
          <a:xfrm>
            <a:off x="10894485" y="43275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55" name="Rectangle 187"/>
          <p:cNvSpPr>
            <a:spLocks noChangeArrowheads="1"/>
          </p:cNvSpPr>
          <p:nvPr/>
        </p:nvSpPr>
        <p:spPr bwMode="auto">
          <a:xfrm>
            <a:off x="11135786" y="43275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56" name="Rectangle 188"/>
          <p:cNvSpPr>
            <a:spLocks noChangeArrowheads="1"/>
          </p:cNvSpPr>
          <p:nvPr/>
        </p:nvSpPr>
        <p:spPr bwMode="auto">
          <a:xfrm>
            <a:off x="10416119" y="450850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57" name="Rectangle 189"/>
          <p:cNvSpPr>
            <a:spLocks noChangeArrowheads="1"/>
          </p:cNvSpPr>
          <p:nvPr/>
        </p:nvSpPr>
        <p:spPr bwMode="auto">
          <a:xfrm>
            <a:off x="10657419" y="450850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58" name="Rectangle 190"/>
          <p:cNvSpPr>
            <a:spLocks noChangeArrowheads="1"/>
          </p:cNvSpPr>
          <p:nvPr/>
        </p:nvSpPr>
        <p:spPr bwMode="auto">
          <a:xfrm>
            <a:off x="10894485" y="450850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59" name="Rectangle 191"/>
          <p:cNvSpPr>
            <a:spLocks noChangeArrowheads="1"/>
          </p:cNvSpPr>
          <p:nvPr/>
        </p:nvSpPr>
        <p:spPr bwMode="auto">
          <a:xfrm>
            <a:off x="11135786" y="450850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60" name="Rectangle 192"/>
          <p:cNvSpPr>
            <a:spLocks noChangeArrowheads="1"/>
          </p:cNvSpPr>
          <p:nvPr/>
        </p:nvSpPr>
        <p:spPr bwMode="auto">
          <a:xfrm>
            <a:off x="10416119" y="46878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61" name="Rectangle 193"/>
          <p:cNvSpPr>
            <a:spLocks noChangeArrowheads="1"/>
          </p:cNvSpPr>
          <p:nvPr/>
        </p:nvSpPr>
        <p:spPr bwMode="auto">
          <a:xfrm>
            <a:off x="10657419" y="46878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62" name="Rectangle 194"/>
          <p:cNvSpPr>
            <a:spLocks noChangeArrowheads="1"/>
          </p:cNvSpPr>
          <p:nvPr/>
        </p:nvSpPr>
        <p:spPr bwMode="auto">
          <a:xfrm>
            <a:off x="10894485" y="46878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63" name="Rectangle 195"/>
          <p:cNvSpPr>
            <a:spLocks noChangeArrowheads="1"/>
          </p:cNvSpPr>
          <p:nvPr/>
        </p:nvSpPr>
        <p:spPr bwMode="auto">
          <a:xfrm>
            <a:off x="11135786" y="46878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64" name="Rectangle 196"/>
          <p:cNvSpPr>
            <a:spLocks noChangeArrowheads="1"/>
          </p:cNvSpPr>
          <p:nvPr/>
        </p:nvSpPr>
        <p:spPr bwMode="auto">
          <a:xfrm>
            <a:off x="9455153" y="4868864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65" name="Rectangle 197"/>
          <p:cNvSpPr>
            <a:spLocks noChangeArrowheads="1"/>
          </p:cNvSpPr>
          <p:nvPr/>
        </p:nvSpPr>
        <p:spPr bwMode="auto">
          <a:xfrm>
            <a:off x="9696453" y="4868864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66" name="Rectangle 198"/>
          <p:cNvSpPr>
            <a:spLocks noChangeArrowheads="1"/>
          </p:cNvSpPr>
          <p:nvPr/>
        </p:nvSpPr>
        <p:spPr bwMode="auto">
          <a:xfrm>
            <a:off x="9933518" y="4868864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67" name="Rectangle 199"/>
          <p:cNvSpPr>
            <a:spLocks noChangeArrowheads="1"/>
          </p:cNvSpPr>
          <p:nvPr/>
        </p:nvSpPr>
        <p:spPr bwMode="auto">
          <a:xfrm>
            <a:off x="10174819" y="4868864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68" name="Rectangle 200"/>
          <p:cNvSpPr>
            <a:spLocks noChangeArrowheads="1"/>
          </p:cNvSpPr>
          <p:nvPr/>
        </p:nvSpPr>
        <p:spPr bwMode="auto">
          <a:xfrm>
            <a:off x="9455153" y="50482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69" name="Rectangle 201"/>
          <p:cNvSpPr>
            <a:spLocks noChangeArrowheads="1"/>
          </p:cNvSpPr>
          <p:nvPr/>
        </p:nvSpPr>
        <p:spPr bwMode="auto">
          <a:xfrm>
            <a:off x="9696453" y="50482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70" name="Rectangle 202"/>
          <p:cNvSpPr>
            <a:spLocks noChangeArrowheads="1"/>
          </p:cNvSpPr>
          <p:nvPr/>
        </p:nvSpPr>
        <p:spPr bwMode="auto">
          <a:xfrm>
            <a:off x="9933518" y="50482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71" name="Rectangle 203"/>
          <p:cNvSpPr>
            <a:spLocks noChangeArrowheads="1"/>
          </p:cNvSpPr>
          <p:nvPr/>
        </p:nvSpPr>
        <p:spPr bwMode="auto">
          <a:xfrm>
            <a:off x="10174819" y="50482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72" name="Rectangle 204"/>
          <p:cNvSpPr>
            <a:spLocks noChangeArrowheads="1"/>
          </p:cNvSpPr>
          <p:nvPr/>
        </p:nvSpPr>
        <p:spPr bwMode="auto">
          <a:xfrm>
            <a:off x="9455153" y="52292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73" name="Rectangle 205"/>
          <p:cNvSpPr>
            <a:spLocks noChangeArrowheads="1"/>
          </p:cNvSpPr>
          <p:nvPr/>
        </p:nvSpPr>
        <p:spPr bwMode="auto">
          <a:xfrm>
            <a:off x="9696453" y="52292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74" name="Rectangle 206"/>
          <p:cNvSpPr>
            <a:spLocks noChangeArrowheads="1"/>
          </p:cNvSpPr>
          <p:nvPr/>
        </p:nvSpPr>
        <p:spPr bwMode="auto">
          <a:xfrm>
            <a:off x="9933518" y="52292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75" name="Rectangle 207"/>
          <p:cNvSpPr>
            <a:spLocks noChangeArrowheads="1"/>
          </p:cNvSpPr>
          <p:nvPr/>
        </p:nvSpPr>
        <p:spPr bwMode="auto">
          <a:xfrm>
            <a:off x="10174819" y="52292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76" name="Rectangle 208"/>
          <p:cNvSpPr>
            <a:spLocks noChangeArrowheads="1"/>
          </p:cNvSpPr>
          <p:nvPr/>
        </p:nvSpPr>
        <p:spPr bwMode="auto">
          <a:xfrm>
            <a:off x="9455153" y="5408613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77" name="Rectangle 209"/>
          <p:cNvSpPr>
            <a:spLocks noChangeArrowheads="1"/>
          </p:cNvSpPr>
          <p:nvPr/>
        </p:nvSpPr>
        <p:spPr bwMode="auto">
          <a:xfrm>
            <a:off x="9696453" y="5408613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78" name="Rectangle 210"/>
          <p:cNvSpPr>
            <a:spLocks noChangeArrowheads="1"/>
          </p:cNvSpPr>
          <p:nvPr/>
        </p:nvSpPr>
        <p:spPr bwMode="auto">
          <a:xfrm>
            <a:off x="9933518" y="5408613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79" name="Rectangle 211"/>
          <p:cNvSpPr>
            <a:spLocks noChangeArrowheads="1"/>
          </p:cNvSpPr>
          <p:nvPr/>
        </p:nvSpPr>
        <p:spPr bwMode="auto">
          <a:xfrm>
            <a:off x="10174819" y="5408613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80" name="Rectangle 212"/>
          <p:cNvSpPr>
            <a:spLocks noChangeArrowheads="1"/>
          </p:cNvSpPr>
          <p:nvPr/>
        </p:nvSpPr>
        <p:spPr bwMode="auto">
          <a:xfrm>
            <a:off x="10416119" y="48720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81" name="Rectangle 213"/>
          <p:cNvSpPr>
            <a:spLocks noChangeArrowheads="1"/>
          </p:cNvSpPr>
          <p:nvPr/>
        </p:nvSpPr>
        <p:spPr bwMode="auto">
          <a:xfrm>
            <a:off x="10657419" y="48720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82" name="Rectangle 214"/>
          <p:cNvSpPr>
            <a:spLocks noChangeArrowheads="1"/>
          </p:cNvSpPr>
          <p:nvPr/>
        </p:nvSpPr>
        <p:spPr bwMode="auto">
          <a:xfrm>
            <a:off x="10894485" y="48720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83" name="Rectangle 215"/>
          <p:cNvSpPr>
            <a:spLocks noChangeArrowheads="1"/>
          </p:cNvSpPr>
          <p:nvPr/>
        </p:nvSpPr>
        <p:spPr bwMode="auto">
          <a:xfrm>
            <a:off x="11135786" y="48720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84" name="Rectangle 216"/>
          <p:cNvSpPr>
            <a:spLocks noChangeArrowheads="1"/>
          </p:cNvSpPr>
          <p:nvPr/>
        </p:nvSpPr>
        <p:spPr bwMode="auto">
          <a:xfrm>
            <a:off x="10416119" y="50514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85" name="Rectangle 217"/>
          <p:cNvSpPr>
            <a:spLocks noChangeArrowheads="1"/>
          </p:cNvSpPr>
          <p:nvPr/>
        </p:nvSpPr>
        <p:spPr bwMode="auto">
          <a:xfrm>
            <a:off x="10657419" y="50514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86" name="Rectangle 218"/>
          <p:cNvSpPr>
            <a:spLocks noChangeArrowheads="1"/>
          </p:cNvSpPr>
          <p:nvPr/>
        </p:nvSpPr>
        <p:spPr bwMode="auto">
          <a:xfrm>
            <a:off x="10894485" y="50514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87" name="Rectangle 219"/>
          <p:cNvSpPr>
            <a:spLocks noChangeArrowheads="1"/>
          </p:cNvSpPr>
          <p:nvPr/>
        </p:nvSpPr>
        <p:spPr bwMode="auto">
          <a:xfrm>
            <a:off x="11135786" y="5051426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88" name="Rectangle 220"/>
          <p:cNvSpPr>
            <a:spLocks noChangeArrowheads="1"/>
          </p:cNvSpPr>
          <p:nvPr/>
        </p:nvSpPr>
        <p:spPr bwMode="auto">
          <a:xfrm>
            <a:off x="10416119" y="5230813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89" name="Rectangle 221"/>
          <p:cNvSpPr>
            <a:spLocks noChangeArrowheads="1"/>
          </p:cNvSpPr>
          <p:nvPr/>
        </p:nvSpPr>
        <p:spPr bwMode="auto">
          <a:xfrm>
            <a:off x="10657419" y="5230813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90" name="Rectangle 222"/>
          <p:cNvSpPr>
            <a:spLocks noChangeArrowheads="1"/>
          </p:cNvSpPr>
          <p:nvPr/>
        </p:nvSpPr>
        <p:spPr bwMode="auto">
          <a:xfrm>
            <a:off x="10894485" y="5230813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91" name="Rectangle 223"/>
          <p:cNvSpPr>
            <a:spLocks noChangeArrowheads="1"/>
          </p:cNvSpPr>
          <p:nvPr/>
        </p:nvSpPr>
        <p:spPr bwMode="auto">
          <a:xfrm>
            <a:off x="11135786" y="5230813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92" name="Rectangle 224"/>
          <p:cNvSpPr>
            <a:spLocks noChangeArrowheads="1"/>
          </p:cNvSpPr>
          <p:nvPr/>
        </p:nvSpPr>
        <p:spPr bwMode="auto">
          <a:xfrm>
            <a:off x="10416119" y="541020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93" name="Rectangle 225"/>
          <p:cNvSpPr>
            <a:spLocks noChangeArrowheads="1"/>
          </p:cNvSpPr>
          <p:nvPr/>
        </p:nvSpPr>
        <p:spPr bwMode="auto">
          <a:xfrm>
            <a:off x="10657419" y="541020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94" name="Rectangle 226"/>
          <p:cNvSpPr>
            <a:spLocks noChangeArrowheads="1"/>
          </p:cNvSpPr>
          <p:nvPr/>
        </p:nvSpPr>
        <p:spPr bwMode="auto">
          <a:xfrm>
            <a:off x="10894485" y="541020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95" name="Rectangle 227"/>
          <p:cNvSpPr>
            <a:spLocks noChangeArrowheads="1"/>
          </p:cNvSpPr>
          <p:nvPr/>
        </p:nvSpPr>
        <p:spPr bwMode="auto">
          <a:xfrm>
            <a:off x="11135786" y="541020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96" name="Rectangle 228"/>
          <p:cNvSpPr>
            <a:spLocks noChangeArrowheads="1"/>
          </p:cNvSpPr>
          <p:nvPr/>
        </p:nvSpPr>
        <p:spPr bwMode="auto">
          <a:xfrm>
            <a:off x="9455153" y="558800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97" name="Rectangle 229"/>
          <p:cNvSpPr>
            <a:spLocks noChangeArrowheads="1"/>
          </p:cNvSpPr>
          <p:nvPr/>
        </p:nvSpPr>
        <p:spPr bwMode="auto">
          <a:xfrm>
            <a:off x="9696453" y="558800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98" name="Rectangle 230"/>
          <p:cNvSpPr>
            <a:spLocks noChangeArrowheads="1"/>
          </p:cNvSpPr>
          <p:nvPr/>
        </p:nvSpPr>
        <p:spPr bwMode="auto">
          <a:xfrm>
            <a:off x="9933518" y="558800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0999" name="Rectangle 231"/>
          <p:cNvSpPr>
            <a:spLocks noChangeArrowheads="1"/>
          </p:cNvSpPr>
          <p:nvPr/>
        </p:nvSpPr>
        <p:spPr bwMode="auto">
          <a:xfrm>
            <a:off x="10174819" y="558800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00" name="Rectangle 232"/>
          <p:cNvSpPr>
            <a:spLocks noChangeArrowheads="1"/>
          </p:cNvSpPr>
          <p:nvPr/>
        </p:nvSpPr>
        <p:spPr bwMode="auto">
          <a:xfrm>
            <a:off x="9455153" y="57673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01" name="Rectangle 233"/>
          <p:cNvSpPr>
            <a:spLocks noChangeArrowheads="1"/>
          </p:cNvSpPr>
          <p:nvPr/>
        </p:nvSpPr>
        <p:spPr bwMode="auto">
          <a:xfrm>
            <a:off x="9696453" y="57673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02" name="Rectangle 234"/>
          <p:cNvSpPr>
            <a:spLocks noChangeArrowheads="1"/>
          </p:cNvSpPr>
          <p:nvPr/>
        </p:nvSpPr>
        <p:spPr bwMode="auto">
          <a:xfrm>
            <a:off x="9933518" y="57673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03" name="Rectangle 235"/>
          <p:cNvSpPr>
            <a:spLocks noChangeArrowheads="1"/>
          </p:cNvSpPr>
          <p:nvPr/>
        </p:nvSpPr>
        <p:spPr bwMode="auto">
          <a:xfrm>
            <a:off x="10174819" y="57673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04" name="Rectangle 236"/>
          <p:cNvSpPr>
            <a:spLocks noChangeArrowheads="1"/>
          </p:cNvSpPr>
          <p:nvPr/>
        </p:nvSpPr>
        <p:spPr bwMode="auto">
          <a:xfrm>
            <a:off x="9455153" y="5948364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05" name="Rectangle 237"/>
          <p:cNvSpPr>
            <a:spLocks noChangeArrowheads="1"/>
          </p:cNvSpPr>
          <p:nvPr/>
        </p:nvSpPr>
        <p:spPr bwMode="auto">
          <a:xfrm>
            <a:off x="9696453" y="5948364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06" name="Rectangle 238"/>
          <p:cNvSpPr>
            <a:spLocks noChangeArrowheads="1"/>
          </p:cNvSpPr>
          <p:nvPr/>
        </p:nvSpPr>
        <p:spPr bwMode="auto">
          <a:xfrm>
            <a:off x="9933518" y="5948364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07" name="Rectangle 239"/>
          <p:cNvSpPr>
            <a:spLocks noChangeArrowheads="1"/>
          </p:cNvSpPr>
          <p:nvPr/>
        </p:nvSpPr>
        <p:spPr bwMode="auto">
          <a:xfrm>
            <a:off x="10174819" y="5948364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08" name="Rectangle 240"/>
          <p:cNvSpPr>
            <a:spLocks noChangeArrowheads="1"/>
          </p:cNvSpPr>
          <p:nvPr/>
        </p:nvSpPr>
        <p:spPr bwMode="auto">
          <a:xfrm>
            <a:off x="9455153" y="61277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09" name="Rectangle 241"/>
          <p:cNvSpPr>
            <a:spLocks noChangeArrowheads="1"/>
          </p:cNvSpPr>
          <p:nvPr/>
        </p:nvSpPr>
        <p:spPr bwMode="auto">
          <a:xfrm>
            <a:off x="9696453" y="61277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10" name="Rectangle 242"/>
          <p:cNvSpPr>
            <a:spLocks noChangeArrowheads="1"/>
          </p:cNvSpPr>
          <p:nvPr/>
        </p:nvSpPr>
        <p:spPr bwMode="auto">
          <a:xfrm>
            <a:off x="9933518" y="61277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11" name="Rectangle 243"/>
          <p:cNvSpPr>
            <a:spLocks noChangeArrowheads="1"/>
          </p:cNvSpPr>
          <p:nvPr/>
        </p:nvSpPr>
        <p:spPr bwMode="auto">
          <a:xfrm>
            <a:off x="10174819" y="61277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12" name="Rectangle 244"/>
          <p:cNvSpPr>
            <a:spLocks noChangeArrowheads="1"/>
          </p:cNvSpPr>
          <p:nvPr/>
        </p:nvSpPr>
        <p:spPr bwMode="auto">
          <a:xfrm>
            <a:off x="10416119" y="55895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13" name="Rectangle 245"/>
          <p:cNvSpPr>
            <a:spLocks noChangeArrowheads="1"/>
          </p:cNvSpPr>
          <p:nvPr/>
        </p:nvSpPr>
        <p:spPr bwMode="auto">
          <a:xfrm>
            <a:off x="10657419" y="55895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14" name="Rectangle 246"/>
          <p:cNvSpPr>
            <a:spLocks noChangeArrowheads="1"/>
          </p:cNvSpPr>
          <p:nvPr/>
        </p:nvSpPr>
        <p:spPr bwMode="auto">
          <a:xfrm>
            <a:off x="10894485" y="55895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15" name="Rectangle 247"/>
          <p:cNvSpPr>
            <a:spLocks noChangeArrowheads="1"/>
          </p:cNvSpPr>
          <p:nvPr/>
        </p:nvSpPr>
        <p:spPr bwMode="auto">
          <a:xfrm>
            <a:off x="11135786" y="558958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16" name="Rectangle 248"/>
          <p:cNvSpPr>
            <a:spLocks noChangeArrowheads="1"/>
          </p:cNvSpPr>
          <p:nvPr/>
        </p:nvSpPr>
        <p:spPr bwMode="auto">
          <a:xfrm>
            <a:off x="10416119" y="5768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17" name="Rectangle 249"/>
          <p:cNvSpPr>
            <a:spLocks noChangeArrowheads="1"/>
          </p:cNvSpPr>
          <p:nvPr/>
        </p:nvSpPr>
        <p:spPr bwMode="auto">
          <a:xfrm>
            <a:off x="10657419" y="5768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18" name="Rectangle 250"/>
          <p:cNvSpPr>
            <a:spLocks noChangeArrowheads="1"/>
          </p:cNvSpPr>
          <p:nvPr/>
        </p:nvSpPr>
        <p:spPr bwMode="auto">
          <a:xfrm>
            <a:off x="10894485" y="5768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19" name="Rectangle 251"/>
          <p:cNvSpPr>
            <a:spLocks noChangeArrowheads="1"/>
          </p:cNvSpPr>
          <p:nvPr/>
        </p:nvSpPr>
        <p:spPr bwMode="auto">
          <a:xfrm>
            <a:off x="11135786" y="5768975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20" name="Rectangle 252"/>
          <p:cNvSpPr>
            <a:spLocks noChangeArrowheads="1"/>
          </p:cNvSpPr>
          <p:nvPr/>
        </p:nvSpPr>
        <p:spPr bwMode="auto">
          <a:xfrm>
            <a:off x="10416119" y="59499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21" name="Rectangle 253"/>
          <p:cNvSpPr>
            <a:spLocks noChangeArrowheads="1"/>
          </p:cNvSpPr>
          <p:nvPr/>
        </p:nvSpPr>
        <p:spPr bwMode="auto">
          <a:xfrm>
            <a:off x="10657419" y="59499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22" name="Rectangle 254"/>
          <p:cNvSpPr>
            <a:spLocks noChangeArrowheads="1"/>
          </p:cNvSpPr>
          <p:nvPr/>
        </p:nvSpPr>
        <p:spPr bwMode="auto">
          <a:xfrm>
            <a:off x="10894485" y="59499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23" name="Rectangle 255"/>
          <p:cNvSpPr>
            <a:spLocks noChangeArrowheads="1"/>
          </p:cNvSpPr>
          <p:nvPr/>
        </p:nvSpPr>
        <p:spPr bwMode="auto">
          <a:xfrm>
            <a:off x="11135786" y="5949951"/>
            <a:ext cx="241300" cy="179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24" name="Rectangle 256"/>
          <p:cNvSpPr>
            <a:spLocks noChangeArrowheads="1"/>
          </p:cNvSpPr>
          <p:nvPr/>
        </p:nvSpPr>
        <p:spPr bwMode="auto">
          <a:xfrm>
            <a:off x="10416119" y="61293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25" name="Rectangle 257"/>
          <p:cNvSpPr>
            <a:spLocks noChangeArrowheads="1"/>
          </p:cNvSpPr>
          <p:nvPr/>
        </p:nvSpPr>
        <p:spPr bwMode="auto">
          <a:xfrm>
            <a:off x="10657419" y="61293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26" name="Rectangle 258"/>
          <p:cNvSpPr>
            <a:spLocks noChangeArrowheads="1"/>
          </p:cNvSpPr>
          <p:nvPr/>
        </p:nvSpPr>
        <p:spPr bwMode="auto">
          <a:xfrm>
            <a:off x="10894485" y="61293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27" name="Rectangle 259"/>
          <p:cNvSpPr>
            <a:spLocks noChangeArrowheads="1"/>
          </p:cNvSpPr>
          <p:nvPr/>
        </p:nvSpPr>
        <p:spPr bwMode="auto">
          <a:xfrm>
            <a:off x="11135786" y="6129339"/>
            <a:ext cx="241300" cy="179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28" name="Oval 260"/>
          <p:cNvSpPr>
            <a:spLocks noChangeArrowheads="1"/>
          </p:cNvSpPr>
          <p:nvPr/>
        </p:nvSpPr>
        <p:spPr bwMode="auto">
          <a:xfrm>
            <a:off x="7103535" y="2133602"/>
            <a:ext cx="336551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29" name="Oval 261"/>
          <p:cNvSpPr>
            <a:spLocks noChangeArrowheads="1"/>
          </p:cNvSpPr>
          <p:nvPr/>
        </p:nvSpPr>
        <p:spPr bwMode="auto">
          <a:xfrm>
            <a:off x="7632702" y="2133602"/>
            <a:ext cx="336551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30" name="Oval 262"/>
          <p:cNvSpPr>
            <a:spLocks noChangeArrowheads="1"/>
          </p:cNvSpPr>
          <p:nvPr/>
        </p:nvSpPr>
        <p:spPr bwMode="auto">
          <a:xfrm>
            <a:off x="8062384" y="2133602"/>
            <a:ext cx="336549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31" name="Oval 263"/>
          <p:cNvSpPr>
            <a:spLocks noChangeArrowheads="1"/>
          </p:cNvSpPr>
          <p:nvPr/>
        </p:nvSpPr>
        <p:spPr bwMode="auto">
          <a:xfrm>
            <a:off x="8544984" y="2133602"/>
            <a:ext cx="336549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32" name="Oval 264"/>
          <p:cNvSpPr>
            <a:spLocks noChangeArrowheads="1"/>
          </p:cNvSpPr>
          <p:nvPr/>
        </p:nvSpPr>
        <p:spPr bwMode="auto">
          <a:xfrm>
            <a:off x="8974669" y="2133602"/>
            <a:ext cx="336551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33" name="Oval 265"/>
          <p:cNvSpPr>
            <a:spLocks noChangeArrowheads="1"/>
          </p:cNvSpPr>
          <p:nvPr/>
        </p:nvSpPr>
        <p:spPr bwMode="auto">
          <a:xfrm>
            <a:off x="9503835" y="2133602"/>
            <a:ext cx="336551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34" name="Oval 266"/>
          <p:cNvSpPr>
            <a:spLocks noChangeArrowheads="1"/>
          </p:cNvSpPr>
          <p:nvPr/>
        </p:nvSpPr>
        <p:spPr bwMode="auto">
          <a:xfrm>
            <a:off x="9933518" y="2133602"/>
            <a:ext cx="336549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35" name="Oval 267"/>
          <p:cNvSpPr>
            <a:spLocks noChangeArrowheads="1"/>
          </p:cNvSpPr>
          <p:nvPr/>
        </p:nvSpPr>
        <p:spPr bwMode="auto">
          <a:xfrm>
            <a:off x="10416118" y="2133602"/>
            <a:ext cx="336549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36" name="Oval 268"/>
          <p:cNvSpPr>
            <a:spLocks noChangeArrowheads="1"/>
          </p:cNvSpPr>
          <p:nvPr/>
        </p:nvSpPr>
        <p:spPr bwMode="auto">
          <a:xfrm>
            <a:off x="10845802" y="2133602"/>
            <a:ext cx="336551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37" name="Oval 269"/>
          <p:cNvSpPr>
            <a:spLocks noChangeArrowheads="1"/>
          </p:cNvSpPr>
          <p:nvPr/>
        </p:nvSpPr>
        <p:spPr bwMode="auto">
          <a:xfrm>
            <a:off x="11328402" y="2133602"/>
            <a:ext cx="336551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038" name="Text Box 270"/>
          <p:cNvSpPr txBox="1">
            <a:spLocks noChangeArrowheads="1"/>
          </p:cNvSpPr>
          <p:nvPr/>
        </p:nvSpPr>
        <p:spPr bwMode="auto">
          <a:xfrm>
            <a:off x="7128048" y="2031425"/>
            <a:ext cx="4800600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/>
              <a:t>0    1    2    3   4     5   6     7   8    9</a:t>
            </a:r>
          </a:p>
        </p:txBody>
      </p:sp>
      <p:sp>
        <p:nvSpPr>
          <p:cNvPr id="161039" name="Line 271"/>
          <p:cNvSpPr>
            <a:spLocks noChangeShapeType="1"/>
          </p:cNvSpPr>
          <p:nvPr/>
        </p:nvSpPr>
        <p:spPr bwMode="auto">
          <a:xfrm flipV="1">
            <a:off x="11279717" y="2528889"/>
            <a:ext cx="192616" cy="14398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040" name="Line 272"/>
          <p:cNvSpPr>
            <a:spLocks noChangeShapeType="1"/>
          </p:cNvSpPr>
          <p:nvPr/>
        </p:nvSpPr>
        <p:spPr bwMode="auto">
          <a:xfrm flipH="1" flipV="1">
            <a:off x="11040534" y="2528889"/>
            <a:ext cx="143933" cy="14398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041" name="Line 273"/>
          <p:cNvSpPr>
            <a:spLocks noChangeShapeType="1"/>
          </p:cNvSpPr>
          <p:nvPr/>
        </p:nvSpPr>
        <p:spPr bwMode="auto">
          <a:xfrm flipH="1" flipV="1">
            <a:off x="8784169" y="2492375"/>
            <a:ext cx="2400300" cy="15128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042" name="Line 274"/>
          <p:cNvSpPr>
            <a:spLocks noChangeShapeType="1"/>
          </p:cNvSpPr>
          <p:nvPr/>
        </p:nvSpPr>
        <p:spPr bwMode="auto">
          <a:xfrm flipH="1" flipV="1">
            <a:off x="8303686" y="2492376"/>
            <a:ext cx="2880783" cy="1584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043" name="Line 275"/>
          <p:cNvSpPr>
            <a:spLocks noChangeShapeType="1"/>
          </p:cNvSpPr>
          <p:nvPr/>
        </p:nvSpPr>
        <p:spPr bwMode="auto">
          <a:xfrm flipH="1" flipV="1">
            <a:off x="7391400" y="2492375"/>
            <a:ext cx="3793067" cy="162083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next to a robot&#10;&#10;Description automatically generated">
            <a:extLst>
              <a:ext uri="{FF2B5EF4-FFF2-40B4-BE49-F238E27FC236}">
                <a16:creationId xmlns:a16="http://schemas.microsoft.com/office/drawing/2014/main" id="{7EFE9648-5A0F-D376-0FB3-C22AE37CF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75" y="3193226"/>
            <a:ext cx="7240650" cy="3620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9" y="44449"/>
            <a:ext cx="4050508" cy="774700"/>
          </a:xfrm>
        </p:spPr>
        <p:txBody>
          <a:bodyPr/>
          <a:lstStyle/>
          <a:p>
            <a:r>
              <a:rPr lang="en-US" dirty="0"/>
              <a:t>Science Fiction?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C0D34D-7CD1-2C4D-A8F2-03053F5C2CB8}" type="slidenum">
              <a:rPr lang="el-GR" altLang="en-US"/>
              <a:pPr>
                <a:defRPr/>
              </a:pPr>
              <a:t>8</a:t>
            </a:fld>
            <a:endParaRPr lang="el-GR" altLang="en-US" dirty="0"/>
          </a:p>
        </p:txBody>
      </p:sp>
      <p:pic>
        <p:nvPicPr>
          <p:cNvPr id="5122" name="Picture 2" descr="http://cdn-static.denofgeek.com/sites/denofgeek/files/2016/03/dr-strangelove-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1340768"/>
            <a:ext cx="6572029" cy="369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with a face paint&#10;&#10;Description automatically generated">
            <a:extLst>
              <a:ext uri="{FF2B5EF4-FFF2-40B4-BE49-F238E27FC236}">
                <a16:creationId xmlns:a16="http://schemas.microsoft.com/office/drawing/2014/main" id="{703379B9-54F8-A1D1-E7EC-8B39A3570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340768"/>
            <a:ext cx="5639263" cy="3696766"/>
          </a:xfrm>
          <a:prstGeom prst="rect">
            <a:avLst/>
          </a:prstGeom>
        </p:spPr>
      </p:pic>
      <p:pic>
        <p:nvPicPr>
          <p:cNvPr id="7" name="Picture 6" descr="A cover of a book&#10;&#10;Description automatically generated">
            <a:extLst>
              <a:ext uri="{FF2B5EF4-FFF2-40B4-BE49-F238E27FC236}">
                <a16:creationId xmlns:a16="http://schemas.microsoft.com/office/drawing/2014/main" id="{AED1FD47-EAAA-128A-8AC0-621EC3ECE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0"/>
            <a:ext cx="4202370" cy="681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8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78367" y="-90487"/>
            <a:ext cx="10972800" cy="1143001"/>
          </a:xfrm>
        </p:spPr>
        <p:txBody>
          <a:bodyPr/>
          <a:lstStyle/>
          <a:p>
            <a:r>
              <a:rPr lang="en-US" sz="3733" dirty="0"/>
              <a:t>How to display the weights</a:t>
            </a:r>
          </a:p>
        </p:txBody>
      </p:sp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623392" y="4581128"/>
            <a:ext cx="1161729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Give each output unit its own “map” of the input image and display the weight coming from each pixel in the location of that pixel in the map.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Use a black or white blob with the area representing the magnitude of the weight and the color representing the sign.</a:t>
            </a:r>
          </a:p>
        </p:txBody>
      </p:sp>
      <p:pic>
        <p:nvPicPr>
          <p:cNvPr id="161796" name="Picture 4" descr="recon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469" y="3330575"/>
            <a:ext cx="1919817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7056504" y="3332989"/>
            <a:ext cx="1919816" cy="91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rgbClr val="3333CC"/>
                </a:solidFill>
              </a:rPr>
              <a:t>The input image</a:t>
            </a:r>
          </a:p>
        </p:txBody>
      </p:sp>
      <p:pic>
        <p:nvPicPr>
          <p:cNvPr id="161798" name="Picture 6" descr="outw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1" y="1557340"/>
            <a:ext cx="106426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1799" name="Line 7"/>
          <p:cNvSpPr>
            <a:spLocks noChangeShapeType="1"/>
          </p:cNvSpPr>
          <p:nvPr/>
        </p:nvSpPr>
        <p:spPr bwMode="auto">
          <a:xfrm flipV="1">
            <a:off x="6769102" y="2781302"/>
            <a:ext cx="3983567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00" name="Line 8"/>
          <p:cNvSpPr>
            <a:spLocks noChangeShapeType="1"/>
          </p:cNvSpPr>
          <p:nvPr/>
        </p:nvSpPr>
        <p:spPr bwMode="auto">
          <a:xfrm flipV="1">
            <a:off x="6191253" y="2708275"/>
            <a:ext cx="385233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01" name="Line 9"/>
          <p:cNvSpPr>
            <a:spLocks noChangeShapeType="1"/>
          </p:cNvSpPr>
          <p:nvPr/>
        </p:nvSpPr>
        <p:spPr bwMode="auto">
          <a:xfrm flipH="1" flipV="1">
            <a:off x="5664202" y="2744790"/>
            <a:ext cx="336551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02" name="Line 10"/>
          <p:cNvSpPr>
            <a:spLocks noChangeShapeType="1"/>
          </p:cNvSpPr>
          <p:nvPr/>
        </p:nvSpPr>
        <p:spPr bwMode="auto">
          <a:xfrm flipV="1">
            <a:off x="6335184" y="2744790"/>
            <a:ext cx="1344083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03" name="Line 11"/>
          <p:cNvSpPr>
            <a:spLocks noChangeShapeType="1"/>
          </p:cNvSpPr>
          <p:nvPr/>
        </p:nvSpPr>
        <p:spPr bwMode="auto">
          <a:xfrm flipV="1">
            <a:off x="6432551" y="2744789"/>
            <a:ext cx="220768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04" name="Line 12"/>
          <p:cNvSpPr>
            <a:spLocks noChangeShapeType="1"/>
          </p:cNvSpPr>
          <p:nvPr/>
        </p:nvSpPr>
        <p:spPr bwMode="auto">
          <a:xfrm flipV="1">
            <a:off x="6623053" y="2744790"/>
            <a:ext cx="3168649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05" name="Line 13"/>
          <p:cNvSpPr>
            <a:spLocks noChangeShapeType="1"/>
          </p:cNvSpPr>
          <p:nvPr/>
        </p:nvSpPr>
        <p:spPr bwMode="auto">
          <a:xfrm flipH="1" flipV="1">
            <a:off x="1390651" y="2781302"/>
            <a:ext cx="398568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06" name="Line 14"/>
          <p:cNvSpPr>
            <a:spLocks noChangeShapeType="1"/>
          </p:cNvSpPr>
          <p:nvPr/>
        </p:nvSpPr>
        <p:spPr bwMode="auto">
          <a:xfrm flipH="1" flipV="1">
            <a:off x="2544236" y="2781302"/>
            <a:ext cx="297603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07" name="Line 15"/>
          <p:cNvSpPr>
            <a:spLocks noChangeShapeType="1"/>
          </p:cNvSpPr>
          <p:nvPr/>
        </p:nvSpPr>
        <p:spPr bwMode="auto">
          <a:xfrm flipH="1" flipV="1">
            <a:off x="3551767" y="2744790"/>
            <a:ext cx="2161117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08" name="Line 16"/>
          <p:cNvSpPr>
            <a:spLocks noChangeShapeType="1"/>
          </p:cNvSpPr>
          <p:nvPr/>
        </p:nvSpPr>
        <p:spPr bwMode="auto">
          <a:xfrm flipH="1" flipV="1">
            <a:off x="4512733" y="2744790"/>
            <a:ext cx="1295400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09" name="Oval 17"/>
          <p:cNvSpPr>
            <a:spLocks noChangeArrowheads="1"/>
          </p:cNvSpPr>
          <p:nvPr/>
        </p:nvSpPr>
        <p:spPr bwMode="auto">
          <a:xfrm>
            <a:off x="1007534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810" name="Oval 18"/>
          <p:cNvSpPr>
            <a:spLocks noChangeArrowheads="1"/>
          </p:cNvSpPr>
          <p:nvPr/>
        </p:nvSpPr>
        <p:spPr bwMode="auto">
          <a:xfrm>
            <a:off x="2015067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811" name="Oval 19"/>
          <p:cNvSpPr>
            <a:spLocks noChangeArrowheads="1"/>
          </p:cNvSpPr>
          <p:nvPr/>
        </p:nvSpPr>
        <p:spPr bwMode="auto">
          <a:xfrm>
            <a:off x="3119967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812" name="Oval 20"/>
          <p:cNvSpPr>
            <a:spLocks noChangeArrowheads="1"/>
          </p:cNvSpPr>
          <p:nvPr/>
        </p:nvSpPr>
        <p:spPr bwMode="auto">
          <a:xfrm>
            <a:off x="4127500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813" name="Oval 21"/>
          <p:cNvSpPr>
            <a:spLocks noChangeArrowheads="1"/>
          </p:cNvSpPr>
          <p:nvPr/>
        </p:nvSpPr>
        <p:spPr bwMode="auto">
          <a:xfrm>
            <a:off x="5232400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814" name="Oval 22"/>
          <p:cNvSpPr>
            <a:spLocks noChangeArrowheads="1"/>
          </p:cNvSpPr>
          <p:nvPr/>
        </p:nvSpPr>
        <p:spPr bwMode="auto">
          <a:xfrm>
            <a:off x="6239934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815" name="Oval 23"/>
          <p:cNvSpPr>
            <a:spLocks noChangeArrowheads="1"/>
          </p:cNvSpPr>
          <p:nvPr/>
        </p:nvSpPr>
        <p:spPr bwMode="auto">
          <a:xfrm>
            <a:off x="7393518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816" name="Oval 24"/>
          <p:cNvSpPr>
            <a:spLocks noChangeArrowheads="1"/>
          </p:cNvSpPr>
          <p:nvPr/>
        </p:nvSpPr>
        <p:spPr bwMode="auto">
          <a:xfrm>
            <a:off x="8401051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817" name="Oval 25"/>
          <p:cNvSpPr>
            <a:spLocks noChangeArrowheads="1"/>
          </p:cNvSpPr>
          <p:nvPr/>
        </p:nvSpPr>
        <p:spPr bwMode="auto">
          <a:xfrm>
            <a:off x="9552518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818" name="Oval 26"/>
          <p:cNvSpPr>
            <a:spLocks noChangeArrowheads="1"/>
          </p:cNvSpPr>
          <p:nvPr/>
        </p:nvSpPr>
        <p:spPr bwMode="auto">
          <a:xfrm>
            <a:off x="10560051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819" name="Text Box 27"/>
          <p:cNvSpPr txBox="1">
            <a:spLocks noChangeArrowheads="1"/>
          </p:cNvSpPr>
          <p:nvPr/>
        </p:nvSpPr>
        <p:spPr bwMode="auto">
          <a:xfrm>
            <a:off x="983432" y="900009"/>
            <a:ext cx="105600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  </a:t>
            </a:r>
            <a:r>
              <a:rPr lang="en-US" sz="3200" dirty="0"/>
              <a:t>1        2          3         4          5        6           7         8          9         0</a:t>
            </a:r>
          </a:p>
        </p:txBody>
      </p:sp>
      <p:sp>
        <p:nvSpPr>
          <p:cNvPr id="161820" name="Line 28"/>
          <p:cNvSpPr>
            <a:spLocks noChangeShapeType="1"/>
          </p:cNvSpPr>
          <p:nvPr/>
        </p:nvSpPr>
        <p:spPr bwMode="auto">
          <a:xfrm flipV="1">
            <a:off x="1295400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21" name="Line 29"/>
          <p:cNvSpPr>
            <a:spLocks noChangeShapeType="1"/>
          </p:cNvSpPr>
          <p:nvPr/>
        </p:nvSpPr>
        <p:spPr bwMode="auto">
          <a:xfrm flipV="1">
            <a:off x="2302933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22" name="Line 30"/>
          <p:cNvSpPr>
            <a:spLocks noChangeShapeType="1"/>
          </p:cNvSpPr>
          <p:nvPr/>
        </p:nvSpPr>
        <p:spPr bwMode="auto">
          <a:xfrm flipV="1">
            <a:off x="3407833" y="1449388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23" name="Line 31"/>
          <p:cNvSpPr>
            <a:spLocks noChangeShapeType="1"/>
          </p:cNvSpPr>
          <p:nvPr/>
        </p:nvSpPr>
        <p:spPr bwMode="auto">
          <a:xfrm flipV="1">
            <a:off x="4415367" y="1449388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24" name="Line 32"/>
          <p:cNvSpPr>
            <a:spLocks noChangeShapeType="1"/>
          </p:cNvSpPr>
          <p:nvPr/>
        </p:nvSpPr>
        <p:spPr bwMode="auto">
          <a:xfrm flipV="1">
            <a:off x="5568951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25" name="Line 33"/>
          <p:cNvSpPr>
            <a:spLocks noChangeShapeType="1"/>
          </p:cNvSpPr>
          <p:nvPr/>
        </p:nvSpPr>
        <p:spPr bwMode="auto">
          <a:xfrm flipV="1">
            <a:off x="6576484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26" name="Line 34"/>
          <p:cNvSpPr>
            <a:spLocks noChangeShapeType="1"/>
          </p:cNvSpPr>
          <p:nvPr/>
        </p:nvSpPr>
        <p:spPr bwMode="auto">
          <a:xfrm flipV="1">
            <a:off x="7727951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27" name="Line 35"/>
          <p:cNvSpPr>
            <a:spLocks noChangeShapeType="1"/>
          </p:cNvSpPr>
          <p:nvPr/>
        </p:nvSpPr>
        <p:spPr bwMode="auto">
          <a:xfrm flipV="1">
            <a:off x="8735484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28" name="Line 36"/>
          <p:cNvSpPr>
            <a:spLocks noChangeShapeType="1"/>
          </p:cNvSpPr>
          <p:nvPr/>
        </p:nvSpPr>
        <p:spPr bwMode="auto">
          <a:xfrm flipV="1">
            <a:off x="9889067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29" name="Line 37"/>
          <p:cNvSpPr>
            <a:spLocks noChangeShapeType="1"/>
          </p:cNvSpPr>
          <p:nvPr/>
        </p:nvSpPr>
        <p:spPr bwMode="auto">
          <a:xfrm flipV="1">
            <a:off x="10896600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78367" y="-90487"/>
            <a:ext cx="10972800" cy="1143001"/>
          </a:xfrm>
        </p:spPr>
        <p:txBody>
          <a:bodyPr/>
          <a:lstStyle/>
          <a:p>
            <a:r>
              <a:rPr lang="en-US" sz="3733" dirty="0"/>
              <a:t>How to learn the weights</a:t>
            </a:r>
          </a:p>
        </p:txBody>
      </p:sp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1007534" y="4581128"/>
            <a:ext cx="1017693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Show the network an image and </a:t>
            </a:r>
            <a:r>
              <a:rPr lang="en-US" sz="2400" dirty="0">
                <a:solidFill>
                  <a:srgbClr val="009900"/>
                </a:solidFill>
              </a:rPr>
              <a:t>increment</a:t>
            </a:r>
            <a:r>
              <a:rPr lang="en-US" sz="2400" dirty="0"/>
              <a:t> the weights from active pixels to the correct class.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Then </a:t>
            </a:r>
            <a:r>
              <a:rPr lang="en-US" sz="2400" dirty="0">
                <a:solidFill>
                  <a:srgbClr val="FF0000"/>
                </a:solidFill>
              </a:rPr>
              <a:t>decrement</a:t>
            </a:r>
            <a:r>
              <a:rPr lang="en-US" sz="2400" dirty="0"/>
              <a:t> the weights from active pixels to whatever class the network guesses.</a:t>
            </a:r>
          </a:p>
        </p:txBody>
      </p:sp>
      <p:pic>
        <p:nvPicPr>
          <p:cNvPr id="161796" name="Picture 4" descr="recon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469" y="3330575"/>
            <a:ext cx="1919817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6960493" y="3525011"/>
            <a:ext cx="1919816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rgbClr val="3333CC"/>
                </a:solidFill>
              </a:rPr>
              <a:t>The image</a:t>
            </a:r>
          </a:p>
        </p:txBody>
      </p:sp>
      <p:pic>
        <p:nvPicPr>
          <p:cNvPr id="161798" name="Picture 6" descr="outw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1" y="1557340"/>
            <a:ext cx="106426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1799" name="Line 7"/>
          <p:cNvSpPr>
            <a:spLocks noChangeShapeType="1"/>
          </p:cNvSpPr>
          <p:nvPr/>
        </p:nvSpPr>
        <p:spPr bwMode="auto">
          <a:xfrm flipV="1">
            <a:off x="6769102" y="2781302"/>
            <a:ext cx="3983567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00" name="Line 8"/>
          <p:cNvSpPr>
            <a:spLocks noChangeShapeType="1"/>
          </p:cNvSpPr>
          <p:nvPr/>
        </p:nvSpPr>
        <p:spPr bwMode="auto">
          <a:xfrm flipV="1">
            <a:off x="6191253" y="2708275"/>
            <a:ext cx="385233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01" name="Line 9"/>
          <p:cNvSpPr>
            <a:spLocks noChangeShapeType="1"/>
          </p:cNvSpPr>
          <p:nvPr/>
        </p:nvSpPr>
        <p:spPr bwMode="auto">
          <a:xfrm flipH="1" flipV="1">
            <a:off x="5664202" y="2744790"/>
            <a:ext cx="336551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02" name="Line 10"/>
          <p:cNvSpPr>
            <a:spLocks noChangeShapeType="1"/>
          </p:cNvSpPr>
          <p:nvPr/>
        </p:nvSpPr>
        <p:spPr bwMode="auto">
          <a:xfrm flipV="1">
            <a:off x="6335184" y="2744790"/>
            <a:ext cx="1344083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03" name="Line 11"/>
          <p:cNvSpPr>
            <a:spLocks noChangeShapeType="1"/>
          </p:cNvSpPr>
          <p:nvPr/>
        </p:nvSpPr>
        <p:spPr bwMode="auto">
          <a:xfrm flipV="1">
            <a:off x="6432551" y="2744789"/>
            <a:ext cx="220768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04" name="Line 12"/>
          <p:cNvSpPr>
            <a:spLocks noChangeShapeType="1"/>
          </p:cNvSpPr>
          <p:nvPr/>
        </p:nvSpPr>
        <p:spPr bwMode="auto">
          <a:xfrm flipV="1">
            <a:off x="6623053" y="2744790"/>
            <a:ext cx="3168649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05" name="Line 13"/>
          <p:cNvSpPr>
            <a:spLocks noChangeShapeType="1"/>
          </p:cNvSpPr>
          <p:nvPr/>
        </p:nvSpPr>
        <p:spPr bwMode="auto">
          <a:xfrm flipH="1" flipV="1">
            <a:off x="1390651" y="2781302"/>
            <a:ext cx="398568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06" name="Line 14"/>
          <p:cNvSpPr>
            <a:spLocks noChangeShapeType="1"/>
          </p:cNvSpPr>
          <p:nvPr/>
        </p:nvSpPr>
        <p:spPr bwMode="auto">
          <a:xfrm flipH="1" flipV="1">
            <a:off x="2544236" y="2781302"/>
            <a:ext cx="297603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07" name="Line 15"/>
          <p:cNvSpPr>
            <a:spLocks noChangeShapeType="1"/>
          </p:cNvSpPr>
          <p:nvPr/>
        </p:nvSpPr>
        <p:spPr bwMode="auto">
          <a:xfrm flipH="1" flipV="1">
            <a:off x="3551767" y="2744790"/>
            <a:ext cx="2161117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08" name="Line 16"/>
          <p:cNvSpPr>
            <a:spLocks noChangeShapeType="1"/>
          </p:cNvSpPr>
          <p:nvPr/>
        </p:nvSpPr>
        <p:spPr bwMode="auto">
          <a:xfrm flipH="1" flipV="1">
            <a:off x="4512733" y="2744790"/>
            <a:ext cx="1295400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09" name="Oval 17"/>
          <p:cNvSpPr>
            <a:spLocks noChangeArrowheads="1"/>
          </p:cNvSpPr>
          <p:nvPr/>
        </p:nvSpPr>
        <p:spPr bwMode="auto">
          <a:xfrm>
            <a:off x="1007534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810" name="Oval 18"/>
          <p:cNvSpPr>
            <a:spLocks noChangeArrowheads="1"/>
          </p:cNvSpPr>
          <p:nvPr/>
        </p:nvSpPr>
        <p:spPr bwMode="auto">
          <a:xfrm>
            <a:off x="2015067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811" name="Oval 19"/>
          <p:cNvSpPr>
            <a:spLocks noChangeArrowheads="1"/>
          </p:cNvSpPr>
          <p:nvPr/>
        </p:nvSpPr>
        <p:spPr bwMode="auto">
          <a:xfrm>
            <a:off x="3119967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812" name="Oval 20"/>
          <p:cNvSpPr>
            <a:spLocks noChangeArrowheads="1"/>
          </p:cNvSpPr>
          <p:nvPr/>
        </p:nvSpPr>
        <p:spPr bwMode="auto">
          <a:xfrm>
            <a:off x="4127500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813" name="Oval 21"/>
          <p:cNvSpPr>
            <a:spLocks noChangeArrowheads="1"/>
          </p:cNvSpPr>
          <p:nvPr/>
        </p:nvSpPr>
        <p:spPr bwMode="auto">
          <a:xfrm>
            <a:off x="5232400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814" name="Oval 22"/>
          <p:cNvSpPr>
            <a:spLocks noChangeArrowheads="1"/>
          </p:cNvSpPr>
          <p:nvPr/>
        </p:nvSpPr>
        <p:spPr bwMode="auto">
          <a:xfrm>
            <a:off x="6239934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815" name="Oval 23"/>
          <p:cNvSpPr>
            <a:spLocks noChangeArrowheads="1"/>
          </p:cNvSpPr>
          <p:nvPr/>
        </p:nvSpPr>
        <p:spPr bwMode="auto">
          <a:xfrm>
            <a:off x="7393518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816" name="Oval 24"/>
          <p:cNvSpPr>
            <a:spLocks noChangeArrowheads="1"/>
          </p:cNvSpPr>
          <p:nvPr/>
        </p:nvSpPr>
        <p:spPr bwMode="auto">
          <a:xfrm>
            <a:off x="8401051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817" name="Oval 25"/>
          <p:cNvSpPr>
            <a:spLocks noChangeArrowheads="1"/>
          </p:cNvSpPr>
          <p:nvPr/>
        </p:nvSpPr>
        <p:spPr bwMode="auto">
          <a:xfrm>
            <a:off x="9552518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818" name="Oval 26"/>
          <p:cNvSpPr>
            <a:spLocks noChangeArrowheads="1"/>
          </p:cNvSpPr>
          <p:nvPr/>
        </p:nvSpPr>
        <p:spPr bwMode="auto">
          <a:xfrm>
            <a:off x="10560051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1820" name="Line 28"/>
          <p:cNvSpPr>
            <a:spLocks noChangeShapeType="1"/>
          </p:cNvSpPr>
          <p:nvPr/>
        </p:nvSpPr>
        <p:spPr bwMode="auto">
          <a:xfrm flipV="1">
            <a:off x="1295400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21" name="Line 29"/>
          <p:cNvSpPr>
            <a:spLocks noChangeShapeType="1"/>
          </p:cNvSpPr>
          <p:nvPr/>
        </p:nvSpPr>
        <p:spPr bwMode="auto">
          <a:xfrm flipV="1">
            <a:off x="2302933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22" name="Line 30"/>
          <p:cNvSpPr>
            <a:spLocks noChangeShapeType="1"/>
          </p:cNvSpPr>
          <p:nvPr/>
        </p:nvSpPr>
        <p:spPr bwMode="auto">
          <a:xfrm flipV="1">
            <a:off x="3407833" y="1449388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23" name="Line 31"/>
          <p:cNvSpPr>
            <a:spLocks noChangeShapeType="1"/>
          </p:cNvSpPr>
          <p:nvPr/>
        </p:nvSpPr>
        <p:spPr bwMode="auto">
          <a:xfrm flipV="1">
            <a:off x="4415367" y="1449388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24" name="Line 32"/>
          <p:cNvSpPr>
            <a:spLocks noChangeShapeType="1"/>
          </p:cNvSpPr>
          <p:nvPr/>
        </p:nvSpPr>
        <p:spPr bwMode="auto">
          <a:xfrm flipV="1">
            <a:off x="5568951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25" name="Line 33"/>
          <p:cNvSpPr>
            <a:spLocks noChangeShapeType="1"/>
          </p:cNvSpPr>
          <p:nvPr/>
        </p:nvSpPr>
        <p:spPr bwMode="auto">
          <a:xfrm flipV="1">
            <a:off x="6576484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26" name="Line 34"/>
          <p:cNvSpPr>
            <a:spLocks noChangeShapeType="1"/>
          </p:cNvSpPr>
          <p:nvPr/>
        </p:nvSpPr>
        <p:spPr bwMode="auto">
          <a:xfrm flipV="1">
            <a:off x="7727951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27" name="Line 35"/>
          <p:cNvSpPr>
            <a:spLocks noChangeShapeType="1"/>
          </p:cNvSpPr>
          <p:nvPr/>
        </p:nvSpPr>
        <p:spPr bwMode="auto">
          <a:xfrm flipV="1">
            <a:off x="8735484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28" name="Line 36"/>
          <p:cNvSpPr>
            <a:spLocks noChangeShapeType="1"/>
          </p:cNvSpPr>
          <p:nvPr/>
        </p:nvSpPr>
        <p:spPr bwMode="auto">
          <a:xfrm flipV="1">
            <a:off x="9889067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829" name="Line 37"/>
          <p:cNvSpPr>
            <a:spLocks noChangeShapeType="1"/>
          </p:cNvSpPr>
          <p:nvPr/>
        </p:nvSpPr>
        <p:spPr bwMode="auto">
          <a:xfrm flipV="1">
            <a:off x="10896600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" name="Text Box 27">
            <a:extLst>
              <a:ext uri="{FF2B5EF4-FFF2-40B4-BE49-F238E27FC236}">
                <a16:creationId xmlns:a16="http://schemas.microsoft.com/office/drawing/2014/main" id="{F896AC13-E4F3-E707-9DA3-5007DFEA2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900009"/>
            <a:ext cx="105600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  </a:t>
            </a:r>
            <a:r>
              <a:rPr lang="en-US" sz="3200" dirty="0"/>
              <a:t>1        2          3         4          5        6           7         8          9         0</a:t>
            </a:r>
          </a:p>
        </p:txBody>
      </p:sp>
    </p:spTree>
    <p:extLst>
      <p:ext uri="{BB962C8B-B14F-4D97-AF65-F5344CB8AC3E}">
        <p14:creationId xmlns:p14="http://schemas.microsoft.com/office/powerpoint/2010/main" val="419137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outw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570040"/>
            <a:ext cx="106426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2821" name="Picture 5" descr="recon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469" y="3330575"/>
            <a:ext cx="1919817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2822" name="Text Box 6"/>
          <p:cNvSpPr txBox="1">
            <a:spLocks noChangeArrowheads="1"/>
          </p:cNvSpPr>
          <p:nvPr/>
        </p:nvSpPr>
        <p:spPr bwMode="auto">
          <a:xfrm>
            <a:off x="5137151" y="4400551"/>
            <a:ext cx="1919816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>
                <a:solidFill>
                  <a:srgbClr val="3333CC"/>
                </a:solidFill>
              </a:rPr>
              <a:t>The image</a:t>
            </a:r>
          </a:p>
        </p:txBody>
      </p:sp>
      <p:sp>
        <p:nvSpPr>
          <p:cNvPr id="162823" name="Line 7"/>
          <p:cNvSpPr>
            <a:spLocks noChangeShapeType="1"/>
          </p:cNvSpPr>
          <p:nvPr/>
        </p:nvSpPr>
        <p:spPr bwMode="auto">
          <a:xfrm flipV="1">
            <a:off x="6769102" y="2781302"/>
            <a:ext cx="3983567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824" name="Line 8"/>
          <p:cNvSpPr>
            <a:spLocks noChangeShapeType="1"/>
          </p:cNvSpPr>
          <p:nvPr/>
        </p:nvSpPr>
        <p:spPr bwMode="auto">
          <a:xfrm flipV="1">
            <a:off x="6191253" y="2708275"/>
            <a:ext cx="385233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825" name="Line 9"/>
          <p:cNvSpPr>
            <a:spLocks noChangeShapeType="1"/>
          </p:cNvSpPr>
          <p:nvPr/>
        </p:nvSpPr>
        <p:spPr bwMode="auto">
          <a:xfrm flipH="1" flipV="1">
            <a:off x="5664202" y="2744790"/>
            <a:ext cx="336551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826" name="Line 10"/>
          <p:cNvSpPr>
            <a:spLocks noChangeShapeType="1"/>
          </p:cNvSpPr>
          <p:nvPr/>
        </p:nvSpPr>
        <p:spPr bwMode="auto">
          <a:xfrm flipV="1">
            <a:off x="6335184" y="2744790"/>
            <a:ext cx="1344083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827" name="Line 11"/>
          <p:cNvSpPr>
            <a:spLocks noChangeShapeType="1"/>
          </p:cNvSpPr>
          <p:nvPr/>
        </p:nvSpPr>
        <p:spPr bwMode="auto">
          <a:xfrm flipV="1">
            <a:off x="6432551" y="2744789"/>
            <a:ext cx="220768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828" name="Line 12"/>
          <p:cNvSpPr>
            <a:spLocks noChangeShapeType="1"/>
          </p:cNvSpPr>
          <p:nvPr/>
        </p:nvSpPr>
        <p:spPr bwMode="auto">
          <a:xfrm flipV="1">
            <a:off x="6623053" y="2744790"/>
            <a:ext cx="3168649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829" name="Line 13"/>
          <p:cNvSpPr>
            <a:spLocks noChangeShapeType="1"/>
          </p:cNvSpPr>
          <p:nvPr/>
        </p:nvSpPr>
        <p:spPr bwMode="auto">
          <a:xfrm flipH="1" flipV="1">
            <a:off x="1390651" y="2781302"/>
            <a:ext cx="398568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830" name="Line 14"/>
          <p:cNvSpPr>
            <a:spLocks noChangeShapeType="1"/>
          </p:cNvSpPr>
          <p:nvPr/>
        </p:nvSpPr>
        <p:spPr bwMode="auto">
          <a:xfrm flipH="1" flipV="1">
            <a:off x="2544236" y="2781302"/>
            <a:ext cx="297603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831" name="Line 15"/>
          <p:cNvSpPr>
            <a:spLocks noChangeShapeType="1"/>
          </p:cNvSpPr>
          <p:nvPr/>
        </p:nvSpPr>
        <p:spPr bwMode="auto">
          <a:xfrm flipH="1" flipV="1">
            <a:off x="3551767" y="2744790"/>
            <a:ext cx="2161117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832" name="Line 16"/>
          <p:cNvSpPr>
            <a:spLocks noChangeShapeType="1"/>
          </p:cNvSpPr>
          <p:nvPr/>
        </p:nvSpPr>
        <p:spPr bwMode="auto">
          <a:xfrm flipH="1" flipV="1">
            <a:off x="4512733" y="2744790"/>
            <a:ext cx="1295400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833" name="Oval 17"/>
          <p:cNvSpPr>
            <a:spLocks noChangeArrowheads="1"/>
          </p:cNvSpPr>
          <p:nvPr/>
        </p:nvSpPr>
        <p:spPr bwMode="auto">
          <a:xfrm>
            <a:off x="1007534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2834" name="Oval 18"/>
          <p:cNvSpPr>
            <a:spLocks noChangeArrowheads="1"/>
          </p:cNvSpPr>
          <p:nvPr/>
        </p:nvSpPr>
        <p:spPr bwMode="auto">
          <a:xfrm>
            <a:off x="2015067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2835" name="Oval 19"/>
          <p:cNvSpPr>
            <a:spLocks noChangeArrowheads="1"/>
          </p:cNvSpPr>
          <p:nvPr/>
        </p:nvSpPr>
        <p:spPr bwMode="auto">
          <a:xfrm>
            <a:off x="3119967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2836" name="Oval 20"/>
          <p:cNvSpPr>
            <a:spLocks noChangeArrowheads="1"/>
          </p:cNvSpPr>
          <p:nvPr/>
        </p:nvSpPr>
        <p:spPr bwMode="auto">
          <a:xfrm>
            <a:off x="4127500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2837" name="Oval 21"/>
          <p:cNvSpPr>
            <a:spLocks noChangeArrowheads="1"/>
          </p:cNvSpPr>
          <p:nvPr/>
        </p:nvSpPr>
        <p:spPr bwMode="auto">
          <a:xfrm>
            <a:off x="5232400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2838" name="Oval 22"/>
          <p:cNvSpPr>
            <a:spLocks noChangeArrowheads="1"/>
          </p:cNvSpPr>
          <p:nvPr/>
        </p:nvSpPr>
        <p:spPr bwMode="auto">
          <a:xfrm>
            <a:off x="6239934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2839" name="Oval 23"/>
          <p:cNvSpPr>
            <a:spLocks noChangeArrowheads="1"/>
          </p:cNvSpPr>
          <p:nvPr/>
        </p:nvSpPr>
        <p:spPr bwMode="auto">
          <a:xfrm>
            <a:off x="7393518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2840" name="Oval 24"/>
          <p:cNvSpPr>
            <a:spLocks noChangeArrowheads="1"/>
          </p:cNvSpPr>
          <p:nvPr/>
        </p:nvSpPr>
        <p:spPr bwMode="auto">
          <a:xfrm>
            <a:off x="8401051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2841" name="Oval 25"/>
          <p:cNvSpPr>
            <a:spLocks noChangeArrowheads="1"/>
          </p:cNvSpPr>
          <p:nvPr/>
        </p:nvSpPr>
        <p:spPr bwMode="auto">
          <a:xfrm>
            <a:off x="9552518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2842" name="Oval 26"/>
          <p:cNvSpPr>
            <a:spLocks noChangeArrowheads="1"/>
          </p:cNvSpPr>
          <p:nvPr/>
        </p:nvSpPr>
        <p:spPr bwMode="auto">
          <a:xfrm>
            <a:off x="10560051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2844" name="Line 28"/>
          <p:cNvSpPr>
            <a:spLocks noChangeShapeType="1"/>
          </p:cNvSpPr>
          <p:nvPr/>
        </p:nvSpPr>
        <p:spPr bwMode="auto">
          <a:xfrm flipV="1">
            <a:off x="1295400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845" name="Line 29"/>
          <p:cNvSpPr>
            <a:spLocks noChangeShapeType="1"/>
          </p:cNvSpPr>
          <p:nvPr/>
        </p:nvSpPr>
        <p:spPr bwMode="auto">
          <a:xfrm flipV="1">
            <a:off x="2302933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846" name="Line 30"/>
          <p:cNvSpPr>
            <a:spLocks noChangeShapeType="1"/>
          </p:cNvSpPr>
          <p:nvPr/>
        </p:nvSpPr>
        <p:spPr bwMode="auto">
          <a:xfrm flipV="1">
            <a:off x="3407833" y="1449388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847" name="Line 31"/>
          <p:cNvSpPr>
            <a:spLocks noChangeShapeType="1"/>
          </p:cNvSpPr>
          <p:nvPr/>
        </p:nvSpPr>
        <p:spPr bwMode="auto">
          <a:xfrm flipV="1">
            <a:off x="4415367" y="1449388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848" name="Line 32"/>
          <p:cNvSpPr>
            <a:spLocks noChangeShapeType="1"/>
          </p:cNvSpPr>
          <p:nvPr/>
        </p:nvSpPr>
        <p:spPr bwMode="auto">
          <a:xfrm flipV="1">
            <a:off x="5568951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849" name="Line 33"/>
          <p:cNvSpPr>
            <a:spLocks noChangeShapeType="1"/>
          </p:cNvSpPr>
          <p:nvPr/>
        </p:nvSpPr>
        <p:spPr bwMode="auto">
          <a:xfrm flipV="1">
            <a:off x="6576484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850" name="Line 34"/>
          <p:cNvSpPr>
            <a:spLocks noChangeShapeType="1"/>
          </p:cNvSpPr>
          <p:nvPr/>
        </p:nvSpPr>
        <p:spPr bwMode="auto">
          <a:xfrm flipV="1">
            <a:off x="7727951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851" name="Line 35"/>
          <p:cNvSpPr>
            <a:spLocks noChangeShapeType="1"/>
          </p:cNvSpPr>
          <p:nvPr/>
        </p:nvSpPr>
        <p:spPr bwMode="auto">
          <a:xfrm flipV="1">
            <a:off x="8735484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852" name="Line 36"/>
          <p:cNvSpPr>
            <a:spLocks noChangeShapeType="1"/>
          </p:cNvSpPr>
          <p:nvPr/>
        </p:nvSpPr>
        <p:spPr bwMode="auto">
          <a:xfrm flipV="1">
            <a:off x="9889067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853" name="Line 37"/>
          <p:cNvSpPr>
            <a:spLocks noChangeShapeType="1"/>
          </p:cNvSpPr>
          <p:nvPr/>
        </p:nvSpPr>
        <p:spPr bwMode="auto">
          <a:xfrm flipV="1">
            <a:off x="10896600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" name="Text Box 27">
            <a:extLst>
              <a:ext uri="{FF2B5EF4-FFF2-40B4-BE49-F238E27FC236}">
                <a16:creationId xmlns:a16="http://schemas.microsoft.com/office/drawing/2014/main" id="{4D96AE14-7A3F-EA68-C837-E15C79B6E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900009"/>
            <a:ext cx="105600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  </a:t>
            </a:r>
            <a:r>
              <a:rPr lang="en-US" sz="3200" dirty="0"/>
              <a:t>1        2          3         4          5        6           7         8          9         0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out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570040"/>
            <a:ext cx="106426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45" name="Picture 5" descr="recon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469" y="3330575"/>
            <a:ext cx="1919817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5137151" y="4400551"/>
            <a:ext cx="1919816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>
                <a:solidFill>
                  <a:srgbClr val="3333CC"/>
                </a:solidFill>
              </a:rPr>
              <a:t>The image</a:t>
            </a:r>
          </a:p>
        </p:txBody>
      </p:sp>
      <p:sp>
        <p:nvSpPr>
          <p:cNvPr id="163847" name="Line 7"/>
          <p:cNvSpPr>
            <a:spLocks noChangeShapeType="1"/>
          </p:cNvSpPr>
          <p:nvPr/>
        </p:nvSpPr>
        <p:spPr bwMode="auto">
          <a:xfrm flipV="1">
            <a:off x="6769102" y="2781302"/>
            <a:ext cx="3983567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848" name="Line 8"/>
          <p:cNvSpPr>
            <a:spLocks noChangeShapeType="1"/>
          </p:cNvSpPr>
          <p:nvPr/>
        </p:nvSpPr>
        <p:spPr bwMode="auto">
          <a:xfrm flipV="1">
            <a:off x="6191253" y="2708275"/>
            <a:ext cx="385233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849" name="Line 9"/>
          <p:cNvSpPr>
            <a:spLocks noChangeShapeType="1"/>
          </p:cNvSpPr>
          <p:nvPr/>
        </p:nvSpPr>
        <p:spPr bwMode="auto">
          <a:xfrm flipH="1" flipV="1">
            <a:off x="5664202" y="2744790"/>
            <a:ext cx="336551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850" name="Line 10"/>
          <p:cNvSpPr>
            <a:spLocks noChangeShapeType="1"/>
          </p:cNvSpPr>
          <p:nvPr/>
        </p:nvSpPr>
        <p:spPr bwMode="auto">
          <a:xfrm flipV="1">
            <a:off x="6335184" y="2744790"/>
            <a:ext cx="1344083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851" name="Line 11"/>
          <p:cNvSpPr>
            <a:spLocks noChangeShapeType="1"/>
          </p:cNvSpPr>
          <p:nvPr/>
        </p:nvSpPr>
        <p:spPr bwMode="auto">
          <a:xfrm flipV="1">
            <a:off x="6432551" y="2744789"/>
            <a:ext cx="220768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852" name="Line 12"/>
          <p:cNvSpPr>
            <a:spLocks noChangeShapeType="1"/>
          </p:cNvSpPr>
          <p:nvPr/>
        </p:nvSpPr>
        <p:spPr bwMode="auto">
          <a:xfrm flipV="1">
            <a:off x="6623053" y="2744790"/>
            <a:ext cx="3168649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853" name="Line 13"/>
          <p:cNvSpPr>
            <a:spLocks noChangeShapeType="1"/>
          </p:cNvSpPr>
          <p:nvPr/>
        </p:nvSpPr>
        <p:spPr bwMode="auto">
          <a:xfrm flipH="1" flipV="1">
            <a:off x="1390651" y="2781302"/>
            <a:ext cx="398568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854" name="Line 14"/>
          <p:cNvSpPr>
            <a:spLocks noChangeShapeType="1"/>
          </p:cNvSpPr>
          <p:nvPr/>
        </p:nvSpPr>
        <p:spPr bwMode="auto">
          <a:xfrm flipH="1" flipV="1">
            <a:off x="2544236" y="2781302"/>
            <a:ext cx="297603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855" name="Line 15"/>
          <p:cNvSpPr>
            <a:spLocks noChangeShapeType="1"/>
          </p:cNvSpPr>
          <p:nvPr/>
        </p:nvSpPr>
        <p:spPr bwMode="auto">
          <a:xfrm flipH="1" flipV="1">
            <a:off x="3551767" y="2744790"/>
            <a:ext cx="2161117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856" name="Line 16"/>
          <p:cNvSpPr>
            <a:spLocks noChangeShapeType="1"/>
          </p:cNvSpPr>
          <p:nvPr/>
        </p:nvSpPr>
        <p:spPr bwMode="auto">
          <a:xfrm flipH="1" flipV="1">
            <a:off x="4512733" y="2744790"/>
            <a:ext cx="1295400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857" name="Oval 17"/>
          <p:cNvSpPr>
            <a:spLocks noChangeArrowheads="1"/>
          </p:cNvSpPr>
          <p:nvPr/>
        </p:nvSpPr>
        <p:spPr bwMode="auto">
          <a:xfrm>
            <a:off x="1007534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3858" name="Oval 18"/>
          <p:cNvSpPr>
            <a:spLocks noChangeArrowheads="1"/>
          </p:cNvSpPr>
          <p:nvPr/>
        </p:nvSpPr>
        <p:spPr bwMode="auto">
          <a:xfrm>
            <a:off x="2015067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3859" name="Oval 19"/>
          <p:cNvSpPr>
            <a:spLocks noChangeArrowheads="1"/>
          </p:cNvSpPr>
          <p:nvPr/>
        </p:nvSpPr>
        <p:spPr bwMode="auto">
          <a:xfrm>
            <a:off x="3119967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3860" name="Oval 20"/>
          <p:cNvSpPr>
            <a:spLocks noChangeArrowheads="1"/>
          </p:cNvSpPr>
          <p:nvPr/>
        </p:nvSpPr>
        <p:spPr bwMode="auto">
          <a:xfrm>
            <a:off x="4127500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3861" name="Oval 21"/>
          <p:cNvSpPr>
            <a:spLocks noChangeArrowheads="1"/>
          </p:cNvSpPr>
          <p:nvPr/>
        </p:nvSpPr>
        <p:spPr bwMode="auto">
          <a:xfrm>
            <a:off x="5232400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3862" name="Oval 22"/>
          <p:cNvSpPr>
            <a:spLocks noChangeArrowheads="1"/>
          </p:cNvSpPr>
          <p:nvPr/>
        </p:nvSpPr>
        <p:spPr bwMode="auto">
          <a:xfrm>
            <a:off x="6239934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3863" name="Oval 23"/>
          <p:cNvSpPr>
            <a:spLocks noChangeArrowheads="1"/>
          </p:cNvSpPr>
          <p:nvPr/>
        </p:nvSpPr>
        <p:spPr bwMode="auto">
          <a:xfrm>
            <a:off x="7393518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3864" name="Oval 24"/>
          <p:cNvSpPr>
            <a:spLocks noChangeArrowheads="1"/>
          </p:cNvSpPr>
          <p:nvPr/>
        </p:nvSpPr>
        <p:spPr bwMode="auto">
          <a:xfrm>
            <a:off x="8401051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3865" name="Oval 25"/>
          <p:cNvSpPr>
            <a:spLocks noChangeArrowheads="1"/>
          </p:cNvSpPr>
          <p:nvPr/>
        </p:nvSpPr>
        <p:spPr bwMode="auto">
          <a:xfrm>
            <a:off x="9552518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3866" name="Oval 26"/>
          <p:cNvSpPr>
            <a:spLocks noChangeArrowheads="1"/>
          </p:cNvSpPr>
          <p:nvPr/>
        </p:nvSpPr>
        <p:spPr bwMode="auto">
          <a:xfrm>
            <a:off x="10560051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3868" name="Line 28"/>
          <p:cNvSpPr>
            <a:spLocks noChangeShapeType="1"/>
          </p:cNvSpPr>
          <p:nvPr/>
        </p:nvSpPr>
        <p:spPr bwMode="auto">
          <a:xfrm flipV="1">
            <a:off x="1295400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869" name="Line 29"/>
          <p:cNvSpPr>
            <a:spLocks noChangeShapeType="1"/>
          </p:cNvSpPr>
          <p:nvPr/>
        </p:nvSpPr>
        <p:spPr bwMode="auto">
          <a:xfrm flipV="1">
            <a:off x="2302933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870" name="Line 30"/>
          <p:cNvSpPr>
            <a:spLocks noChangeShapeType="1"/>
          </p:cNvSpPr>
          <p:nvPr/>
        </p:nvSpPr>
        <p:spPr bwMode="auto">
          <a:xfrm flipV="1">
            <a:off x="3407833" y="1449388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871" name="Line 31"/>
          <p:cNvSpPr>
            <a:spLocks noChangeShapeType="1"/>
          </p:cNvSpPr>
          <p:nvPr/>
        </p:nvSpPr>
        <p:spPr bwMode="auto">
          <a:xfrm flipV="1">
            <a:off x="4415367" y="1449388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872" name="Line 32"/>
          <p:cNvSpPr>
            <a:spLocks noChangeShapeType="1"/>
          </p:cNvSpPr>
          <p:nvPr/>
        </p:nvSpPr>
        <p:spPr bwMode="auto">
          <a:xfrm flipV="1">
            <a:off x="5568951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873" name="Line 33"/>
          <p:cNvSpPr>
            <a:spLocks noChangeShapeType="1"/>
          </p:cNvSpPr>
          <p:nvPr/>
        </p:nvSpPr>
        <p:spPr bwMode="auto">
          <a:xfrm flipV="1">
            <a:off x="6576484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874" name="Line 34"/>
          <p:cNvSpPr>
            <a:spLocks noChangeShapeType="1"/>
          </p:cNvSpPr>
          <p:nvPr/>
        </p:nvSpPr>
        <p:spPr bwMode="auto">
          <a:xfrm flipV="1">
            <a:off x="7727951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875" name="Line 35"/>
          <p:cNvSpPr>
            <a:spLocks noChangeShapeType="1"/>
          </p:cNvSpPr>
          <p:nvPr/>
        </p:nvSpPr>
        <p:spPr bwMode="auto">
          <a:xfrm flipV="1">
            <a:off x="8735484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876" name="Line 36"/>
          <p:cNvSpPr>
            <a:spLocks noChangeShapeType="1"/>
          </p:cNvSpPr>
          <p:nvPr/>
        </p:nvSpPr>
        <p:spPr bwMode="auto">
          <a:xfrm flipV="1">
            <a:off x="9889067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877" name="Line 37"/>
          <p:cNvSpPr>
            <a:spLocks noChangeShapeType="1"/>
          </p:cNvSpPr>
          <p:nvPr/>
        </p:nvSpPr>
        <p:spPr bwMode="auto">
          <a:xfrm flipV="1">
            <a:off x="10896600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" name="Text Box 27">
            <a:extLst>
              <a:ext uri="{FF2B5EF4-FFF2-40B4-BE49-F238E27FC236}">
                <a16:creationId xmlns:a16="http://schemas.microsoft.com/office/drawing/2014/main" id="{D3D2068C-5327-BA5F-8155-3B22A01F3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900009"/>
            <a:ext cx="105600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  </a:t>
            </a:r>
            <a:r>
              <a:rPr lang="en-US" sz="3200" dirty="0"/>
              <a:t>1        2          3         4          5        6           7         8          9         0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outw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570040"/>
            <a:ext cx="106426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4869" name="Picture 5" descr="recon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469" y="3330575"/>
            <a:ext cx="1919817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5137151" y="4400551"/>
            <a:ext cx="1919816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>
                <a:solidFill>
                  <a:srgbClr val="3333CC"/>
                </a:solidFill>
              </a:rPr>
              <a:t>The image</a:t>
            </a:r>
          </a:p>
        </p:txBody>
      </p:sp>
      <p:sp>
        <p:nvSpPr>
          <p:cNvPr id="164871" name="Line 7"/>
          <p:cNvSpPr>
            <a:spLocks noChangeShapeType="1"/>
          </p:cNvSpPr>
          <p:nvPr/>
        </p:nvSpPr>
        <p:spPr bwMode="auto">
          <a:xfrm flipV="1">
            <a:off x="6769102" y="2781302"/>
            <a:ext cx="3983567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872" name="Line 8"/>
          <p:cNvSpPr>
            <a:spLocks noChangeShapeType="1"/>
          </p:cNvSpPr>
          <p:nvPr/>
        </p:nvSpPr>
        <p:spPr bwMode="auto">
          <a:xfrm flipV="1">
            <a:off x="6191253" y="2708275"/>
            <a:ext cx="385233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873" name="Line 9"/>
          <p:cNvSpPr>
            <a:spLocks noChangeShapeType="1"/>
          </p:cNvSpPr>
          <p:nvPr/>
        </p:nvSpPr>
        <p:spPr bwMode="auto">
          <a:xfrm flipH="1" flipV="1">
            <a:off x="5664202" y="2744790"/>
            <a:ext cx="336551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874" name="Line 10"/>
          <p:cNvSpPr>
            <a:spLocks noChangeShapeType="1"/>
          </p:cNvSpPr>
          <p:nvPr/>
        </p:nvSpPr>
        <p:spPr bwMode="auto">
          <a:xfrm flipV="1">
            <a:off x="6335184" y="2744790"/>
            <a:ext cx="1344083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875" name="Line 11"/>
          <p:cNvSpPr>
            <a:spLocks noChangeShapeType="1"/>
          </p:cNvSpPr>
          <p:nvPr/>
        </p:nvSpPr>
        <p:spPr bwMode="auto">
          <a:xfrm flipV="1">
            <a:off x="6432551" y="2744789"/>
            <a:ext cx="220768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876" name="Line 12"/>
          <p:cNvSpPr>
            <a:spLocks noChangeShapeType="1"/>
          </p:cNvSpPr>
          <p:nvPr/>
        </p:nvSpPr>
        <p:spPr bwMode="auto">
          <a:xfrm flipV="1">
            <a:off x="6623053" y="2744790"/>
            <a:ext cx="3168649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877" name="Line 13"/>
          <p:cNvSpPr>
            <a:spLocks noChangeShapeType="1"/>
          </p:cNvSpPr>
          <p:nvPr/>
        </p:nvSpPr>
        <p:spPr bwMode="auto">
          <a:xfrm flipH="1" flipV="1">
            <a:off x="1390651" y="2781302"/>
            <a:ext cx="398568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878" name="Line 14"/>
          <p:cNvSpPr>
            <a:spLocks noChangeShapeType="1"/>
          </p:cNvSpPr>
          <p:nvPr/>
        </p:nvSpPr>
        <p:spPr bwMode="auto">
          <a:xfrm flipH="1" flipV="1">
            <a:off x="2544236" y="2781302"/>
            <a:ext cx="297603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879" name="Line 15"/>
          <p:cNvSpPr>
            <a:spLocks noChangeShapeType="1"/>
          </p:cNvSpPr>
          <p:nvPr/>
        </p:nvSpPr>
        <p:spPr bwMode="auto">
          <a:xfrm flipH="1" flipV="1">
            <a:off x="3551767" y="2744790"/>
            <a:ext cx="2161117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880" name="Line 16"/>
          <p:cNvSpPr>
            <a:spLocks noChangeShapeType="1"/>
          </p:cNvSpPr>
          <p:nvPr/>
        </p:nvSpPr>
        <p:spPr bwMode="auto">
          <a:xfrm flipH="1" flipV="1">
            <a:off x="4512733" y="2744790"/>
            <a:ext cx="1295400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881" name="Oval 17"/>
          <p:cNvSpPr>
            <a:spLocks noChangeArrowheads="1"/>
          </p:cNvSpPr>
          <p:nvPr/>
        </p:nvSpPr>
        <p:spPr bwMode="auto">
          <a:xfrm>
            <a:off x="1007534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4882" name="Oval 18"/>
          <p:cNvSpPr>
            <a:spLocks noChangeArrowheads="1"/>
          </p:cNvSpPr>
          <p:nvPr/>
        </p:nvSpPr>
        <p:spPr bwMode="auto">
          <a:xfrm>
            <a:off x="2015067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4883" name="Oval 19"/>
          <p:cNvSpPr>
            <a:spLocks noChangeArrowheads="1"/>
          </p:cNvSpPr>
          <p:nvPr/>
        </p:nvSpPr>
        <p:spPr bwMode="auto">
          <a:xfrm>
            <a:off x="3119967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4884" name="Oval 20"/>
          <p:cNvSpPr>
            <a:spLocks noChangeArrowheads="1"/>
          </p:cNvSpPr>
          <p:nvPr/>
        </p:nvSpPr>
        <p:spPr bwMode="auto">
          <a:xfrm>
            <a:off x="4127500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4885" name="Oval 21"/>
          <p:cNvSpPr>
            <a:spLocks noChangeArrowheads="1"/>
          </p:cNvSpPr>
          <p:nvPr/>
        </p:nvSpPr>
        <p:spPr bwMode="auto">
          <a:xfrm>
            <a:off x="5232400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4886" name="Oval 22"/>
          <p:cNvSpPr>
            <a:spLocks noChangeArrowheads="1"/>
          </p:cNvSpPr>
          <p:nvPr/>
        </p:nvSpPr>
        <p:spPr bwMode="auto">
          <a:xfrm>
            <a:off x="6239934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4887" name="Oval 23"/>
          <p:cNvSpPr>
            <a:spLocks noChangeArrowheads="1"/>
          </p:cNvSpPr>
          <p:nvPr/>
        </p:nvSpPr>
        <p:spPr bwMode="auto">
          <a:xfrm>
            <a:off x="7393518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4888" name="Oval 24"/>
          <p:cNvSpPr>
            <a:spLocks noChangeArrowheads="1"/>
          </p:cNvSpPr>
          <p:nvPr/>
        </p:nvSpPr>
        <p:spPr bwMode="auto">
          <a:xfrm>
            <a:off x="8401051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4889" name="Oval 25"/>
          <p:cNvSpPr>
            <a:spLocks noChangeArrowheads="1"/>
          </p:cNvSpPr>
          <p:nvPr/>
        </p:nvSpPr>
        <p:spPr bwMode="auto">
          <a:xfrm>
            <a:off x="9552518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4890" name="Oval 26"/>
          <p:cNvSpPr>
            <a:spLocks noChangeArrowheads="1"/>
          </p:cNvSpPr>
          <p:nvPr/>
        </p:nvSpPr>
        <p:spPr bwMode="auto">
          <a:xfrm>
            <a:off x="10560051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4892" name="Line 28"/>
          <p:cNvSpPr>
            <a:spLocks noChangeShapeType="1"/>
          </p:cNvSpPr>
          <p:nvPr/>
        </p:nvSpPr>
        <p:spPr bwMode="auto">
          <a:xfrm flipV="1">
            <a:off x="1295400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893" name="Line 29"/>
          <p:cNvSpPr>
            <a:spLocks noChangeShapeType="1"/>
          </p:cNvSpPr>
          <p:nvPr/>
        </p:nvSpPr>
        <p:spPr bwMode="auto">
          <a:xfrm flipV="1">
            <a:off x="2302933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894" name="Line 30"/>
          <p:cNvSpPr>
            <a:spLocks noChangeShapeType="1"/>
          </p:cNvSpPr>
          <p:nvPr/>
        </p:nvSpPr>
        <p:spPr bwMode="auto">
          <a:xfrm flipV="1">
            <a:off x="3407833" y="1449388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895" name="Line 31"/>
          <p:cNvSpPr>
            <a:spLocks noChangeShapeType="1"/>
          </p:cNvSpPr>
          <p:nvPr/>
        </p:nvSpPr>
        <p:spPr bwMode="auto">
          <a:xfrm flipV="1">
            <a:off x="4415367" y="1449388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896" name="Line 32"/>
          <p:cNvSpPr>
            <a:spLocks noChangeShapeType="1"/>
          </p:cNvSpPr>
          <p:nvPr/>
        </p:nvSpPr>
        <p:spPr bwMode="auto">
          <a:xfrm flipV="1">
            <a:off x="5568951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897" name="Line 33"/>
          <p:cNvSpPr>
            <a:spLocks noChangeShapeType="1"/>
          </p:cNvSpPr>
          <p:nvPr/>
        </p:nvSpPr>
        <p:spPr bwMode="auto">
          <a:xfrm flipV="1">
            <a:off x="6576484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898" name="Line 34"/>
          <p:cNvSpPr>
            <a:spLocks noChangeShapeType="1"/>
          </p:cNvSpPr>
          <p:nvPr/>
        </p:nvSpPr>
        <p:spPr bwMode="auto">
          <a:xfrm flipV="1">
            <a:off x="7727951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899" name="Line 35"/>
          <p:cNvSpPr>
            <a:spLocks noChangeShapeType="1"/>
          </p:cNvSpPr>
          <p:nvPr/>
        </p:nvSpPr>
        <p:spPr bwMode="auto">
          <a:xfrm flipV="1">
            <a:off x="8735484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900" name="Line 36"/>
          <p:cNvSpPr>
            <a:spLocks noChangeShapeType="1"/>
          </p:cNvSpPr>
          <p:nvPr/>
        </p:nvSpPr>
        <p:spPr bwMode="auto">
          <a:xfrm flipV="1">
            <a:off x="9889067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901" name="Line 37"/>
          <p:cNvSpPr>
            <a:spLocks noChangeShapeType="1"/>
          </p:cNvSpPr>
          <p:nvPr/>
        </p:nvSpPr>
        <p:spPr bwMode="auto">
          <a:xfrm flipV="1">
            <a:off x="10896600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" name="Text Box 27">
            <a:extLst>
              <a:ext uri="{FF2B5EF4-FFF2-40B4-BE49-F238E27FC236}">
                <a16:creationId xmlns:a16="http://schemas.microsoft.com/office/drawing/2014/main" id="{41BF0537-E862-C01A-4502-61A9D4BB4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900009"/>
            <a:ext cx="105600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  </a:t>
            </a:r>
            <a:r>
              <a:rPr lang="en-US" sz="3200" dirty="0"/>
              <a:t>1        2          3         4          5        6           7         8          9         0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outw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570040"/>
            <a:ext cx="106426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5893" name="Picture 5" descr="recon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469" y="3330575"/>
            <a:ext cx="1919817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5894" name="Text Box 6"/>
          <p:cNvSpPr txBox="1">
            <a:spLocks noChangeArrowheads="1"/>
          </p:cNvSpPr>
          <p:nvPr/>
        </p:nvSpPr>
        <p:spPr bwMode="auto">
          <a:xfrm>
            <a:off x="5137151" y="4400551"/>
            <a:ext cx="1919816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>
                <a:solidFill>
                  <a:srgbClr val="3333CC"/>
                </a:solidFill>
              </a:rPr>
              <a:t>The image</a:t>
            </a:r>
          </a:p>
        </p:txBody>
      </p:sp>
      <p:sp>
        <p:nvSpPr>
          <p:cNvPr id="165895" name="Line 7"/>
          <p:cNvSpPr>
            <a:spLocks noChangeShapeType="1"/>
          </p:cNvSpPr>
          <p:nvPr/>
        </p:nvSpPr>
        <p:spPr bwMode="auto">
          <a:xfrm flipV="1">
            <a:off x="6769102" y="2781302"/>
            <a:ext cx="3983567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896" name="Line 8"/>
          <p:cNvSpPr>
            <a:spLocks noChangeShapeType="1"/>
          </p:cNvSpPr>
          <p:nvPr/>
        </p:nvSpPr>
        <p:spPr bwMode="auto">
          <a:xfrm flipV="1">
            <a:off x="6191253" y="2708275"/>
            <a:ext cx="385233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897" name="Line 9"/>
          <p:cNvSpPr>
            <a:spLocks noChangeShapeType="1"/>
          </p:cNvSpPr>
          <p:nvPr/>
        </p:nvSpPr>
        <p:spPr bwMode="auto">
          <a:xfrm flipH="1" flipV="1">
            <a:off x="5664202" y="2744790"/>
            <a:ext cx="336551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898" name="Line 10"/>
          <p:cNvSpPr>
            <a:spLocks noChangeShapeType="1"/>
          </p:cNvSpPr>
          <p:nvPr/>
        </p:nvSpPr>
        <p:spPr bwMode="auto">
          <a:xfrm flipV="1">
            <a:off x="6335184" y="2744790"/>
            <a:ext cx="1344083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899" name="Line 11"/>
          <p:cNvSpPr>
            <a:spLocks noChangeShapeType="1"/>
          </p:cNvSpPr>
          <p:nvPr/>
        </p:nvSpPr>
        <p:spPr bwMode="auto">
          <a:xfrm flipV="1">
            <a:off x="6432551" y="2744789"/>
            <a:ext cx="220768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900" name="Line 12"/>
          <p:cNvSpPr>
            <a:spLocks noChangeShapeType="1"/>
          </p:cNvSpPr>
          <p:nvPr/>
        </p:nvSpPr>
        <p:spPr bwMode="auto">
          <a:xfrm flipV="1">
            <a:off x="6623053" y="2744790"/>
            <a:ext cx="3168649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901" name="Line 13"/>
          <p:cNvSpPr>
            <a:spLocks noChangeShapeType="1"/>
          </p:cNvSpPr>
          <p:nvPr/>
        </p:nvSpPr>
        <p:spPr bwMode="auto">
          <a:xfrm flipH="1" flipV="1">
            <a:off x="1390651" y="2781302"/>
            <a:ext cx="398568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902" name="Line 14"/>
          <p:cNvSpPr>
            <a:spLocks noChangeShapeType="1"/>
          </p:cNvSpPr>
          <p:nvPr/>
        </p:nvSpPr>
        <p:spPr bwMode="auto">
          <a:xfrm flipH="1" flipV="1">
            <a:off x="2544236" y="2781302"/>
            <a:ext cx="297603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903" name="Line 15"/>
          <p:cNvSpPr>
            <a:spLocks noChangeShapeType="1"/>
          </p:cNvSpPr>
          <p:nvPr/>
        </p:nvSpPr>
        <p:spPr bwMode="auto">
          <a:xfrm flipH="1" flipV="1">
            <a:off x="3551767" y="2744790"/>
            <a:ext cx="2161117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904" name="Line 16"/>
          <p:cNvSpPr>
            <a:spLocks noChangeShapeType="1"/>
          </p:cNvSpPr>
          <p:nvPr/>
        </p:nvSpPr>
        <p:spPr bwMode="auto">
          <a:xfrm flipH="1" flipV="1">
            <a:off x="4512733" y="2744790"/>
            <a:ext cx="1295400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905" name="Oval 17"/>
          <p:cNvSpPr>
            <a:spLocks noChangeArrowheads="1"/>
          </p:cNvSpPr>
          <p:nvPr/>
        </p:nvSpPr>
        <p:spPr bwMode="auto">
          <a:xfrm>
            <a:off x="1007534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5906" name="Oval 18"/>
          <p:cNvSpPr>
            <a:spLocks noChangeArrowheads="1"/>
          </p:cNvSpPr>
          <p:nvPr/>
        </p:nvSpPr>
        <p:spPr bwMode="auto">
          <a:xfrm>
            <a:off x="2015067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5907" name="Oval 19"/>
          <p:cNvSpPr>
            <a:spLocks noChangeArrowheads="1"/>
          </p:cNvSpPr>
          <p:nvPr/>
        </p:nvSpPr>
        <p:spPr bwMode="auto">
          <a:xfrm>
            <a:off x="3119967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5908" name="Oval 20"/>
          <p:cNvSpPr>
            <a:spLocks noChangeArrowheads="1"/>
          </p:cNvSpPr>
          <p:nvPr/>
        </p:nvSpPr>
        <p:spPr bwMode="auto">
          <a:xfrm>
            <a:off x="4127500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5909" name="Oval 21"/>
          <p:cNvSpPr>
            <a:spLocks noChangeArrowheads="1"/>
          </p:cNvSpPr>
          <p:nvPr/>
        </p:nvSpPr>
        <p:spPr bwMode="auto">
          <a:xfrm>
            <a:off x="5232400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5910" name="Oval 22"/>
          <p:cNvSpPr>
            <a:spLocks noChangeArrowheads="1"/>
          </p:cNvSpPr>
          <p:nvPr/>
        </p:nvSpPr>
        <p:spPr bwMode="auto">
          <a:xfrm>
            <a:off x="6239934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5911" name="Oval 23"/>
          <p:cNvSpPr>
            <a:spLocks noChangeArrowheads="1"/>
          </p:cNvSpPr>
          <p:nvPr/>
        </p:nvSpPr>
        <p:spPr bwMode="auto">
          <a:xfrm>
            <a:off x="7393518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5912" name="Oval 24"/>
          <p:cNvSpPr>
            <a:spLocks noChangeArrowheads="1"/>
          </p:cNvSpPr>
          <p:nvPr/>
        </p:nvSpPr>
        <p:spPr bwMode="auto">
          <a:xfrm>
            <a:off x="8401051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5913" name="Oval 25"/>
          <p:cNvSpPr>
            <a:spLocks noChangeArrowheads="1"/>
          </p:cNvSpPr>
          <p:nvPr/>
        </p:nvSpPr>
        <p:spPr bwMode="auto">
          <a:xfrm>
            <a:off x="9552518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5914" name="Oval 26"/>
          <p:cNvSpPr>
            <a:spLocks noChangeArrowheads="1"/>
          </p:cNvSpPr>
          <p:nvPr/>
        </p:nvSpPr>
        <p:spPr bwMode="auto">
          <a:xfrm>
            <a:off x="10560051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5916" name="Line 28"/>
          <p:cNvSpPr>
            <a:spLocks noChangeShapeType="1"/>
          </p:cNvSpPr>
          <p:nvPr/>
        </p:nvSpPr>
        <p:spPr bwMode="auto">
          <a:xfrm flipV="1">
            <a:off x="1295400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917" name="Line 29"/>
          <p:cNvSpPr>
            <a:spLocks noChangeShapeType="1"/>
          </p:cNvSpPr>
          <p:nvPr/>
        </p:nvSpPr>
        <p:spPr bwMode="auto">
          <a:xfrm flipV="1">
            <a:off x="2302933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918" name="Line 30"/>
          <p:cNvSpPr>
            <a:spLocks noChangeShapeType="1"/>
          </p:cNvSpPr>
          <p:nvPr/>
        </p:nvSpPr>
        <p:spPr bwMode="auto">
          <a:xfrm flipV="1">
            <a:off x="3407833" y="1449388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919" name="Line 31"/>
          <p:cNvSpPr>
            <a:spLocks noChangeShapeType="1"/>
          </p:cNvSpPr>
          <p:nvPr/>
        </p:nvSpPr>
        <p:spPr bwMode="auto">
          <a:xfrm flipV="1">
            <a:off x="4415367" y="1449388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920" name="Line 32"/>
          <p:cNvSpPr>
            <a:spLocks noChangeShapeType="1"/>
          </p:cNvSpPr>
          <p:nvPr/>
        </p:nvSpPr>
        <p:spPr bwMode="auto">
          <a:xfrm flipV="1">
            <a:off x="5568951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921" name="Line 33"/>
          <p:cNvSpPr>
            <a:spLocks noChangeShapeType="1"/>
          </p:cNvSpPr>
          <p:nvPr/>
        </p:nvSpPr>
        <p:spPr bwMode="auto">
          <a:xfrm flipV="1">
            <a:off x="6576484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922" name="Line 34"/>
          <p:cNvSpPr>
            <a:spLocks noChangeShapeType="1"/>
          </p:cNvSpPr>
          <p:nvPr/>
        </p:nvSpPr>
        <p:spPr bwMode="auto">
          <a:xfrm flipV="1">
            <a:off x="7727951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923" name="Line 35"/>
          <p:cNvSpPr>
            <a:spLocks noChangeShapeType="1"/>
          </p:cNvSpPr>
          <p:nvPr/>
        </p:nvSpPr>
        <p:spPr bwMode="auto">
          <a:xfrm flipV="1">
            <a:off x="8735484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924" name="Line 36"/>
          <p:cNvSpPr>
            <a:spLocks noChangeShapeType="1"/>
          </p:cNvSpPr>
          <p:nvPr/>
        </p:nvSpPr>
        <p:spPr bwMode="auto">
          <a:xfrm flipV="1">
            <a:off x="9889067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925" name="Line 37"/>
          <p:cNvSpPr>
            <a:spLocks noChangeShapeType="1"/>
          </p:cNvSpPr>
          <p:nvPr/>
        </p:nvSpPr>
        <p:spPr bwMode="auto">
          <a:xfrm flipV="1">
            <a:off x="10896600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" name="Text Box 27">
            <a:extLst>
              <a:ext uri="{FF2B5EF4-FFF2-40B4-BE49-F238E27FC236}">
                <a16:creationId xmlns:a16="http://schemas.microsoft.com/office/drawing/2014/main" id="{BD385765-8C3A-5698-7FAE-D364B276B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900009"/>
            <a:ext cx="105600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  </a:t>
            </a:r>
            <a:r>
              <a:rPr lang="en-US" sz="3200" dirty="0"/>
              <a:t>1        2          3         4          5        6           7         8          9         0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outw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570040"/>
            <a:ext cx="106426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6917" name="Picture 5" descr="recon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469" y="3330575"/>
            <a:ext cx="1919817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6918" name="Text Box 6"/>
          <p:cNvSpPr txBox="1">
            <a:spLocks noChangeArrowheads="1"/>
          </p:cNvSpPr>
          <p:nvPr/>
        </p:nvSpPr>
        <p:spPr bwMode="auto">
          <a:xfrm>
            <a:off x="5137151" y="4400551"/>
            <a:ext cx="1919816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>
                <a:solidFill>
                  <a:srgbClr val="3333CC"/>
                </a:solidFill>
              </a:rPr>
              <a:t>The image</a:t>
            </a:r>
          </a:p>
        </p:txBody>
      </p:sp>
      <p:sp>
        <p:nvSpPr>
          <p:cNvPr id="166919" name="Line 7"/>
          <p:cNvSpPr>
            <a:spLocks noChangeShapeType="1"/>
          </p:cNvSpPr>
          <p:nvPr/>
        </p:nvSpPr>
        <p:spPr bwMode="auto">
          <a:xfrm flipV="1">
            <a:off x="6769102" y="2781302"/>
            <a:ext cx="3983567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920" name="Line 8"/>
          <p:cNvSpPr>
            <a:spLocks noChangeShapeType="1"/>
          </p:cNvSpPr>
          <p:nvPr/>
        </p:nvSpPr>
        <p:spPr bwMode="auto">
          <a:xfrm flipV="1">
            <a:off x="6191253" y="2708275"/>
            <a:ext cx="385233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921" name="Line 9"/>
          <p:cNvSpPr>
            <a:spLocks noChangeShapeType="1"/>
          </p:cNvSpPr>
          <p:nvPr/>
        </p:nvSpPr>
        <p:spPr bwMode="auto">
          <a:xfrm flipH="1" flipV="1">
            <a:off x="5664202" y="2744790"/>
            <a:ext cx="336551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922" name="Line 10"/>
          <p:cNvSpPr>
            <a:spLocks noChangeShapeType="1"/>
          </p:cNvSpPr>
          <p:nvPr/>
        </p:nvSpPr>
        <p:spPr bwMode="auto">
          <a:xfrm flipV="1">
            <a:off x="6335184" y="2744790"/>
            <a:ext cx="1344083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923" name="Line 11"/>
          <p:cNvSpPr>
            <a:spLocks noChangeShapeType="1"/>
          </p:cNvSpPr>
          <p:nvPr/>
        </p:nvSpPr>
        <p:spPr bwMode="auto">
          <a:xfrm flipV="1">
            <a:off x="6432551" y="2744789"/>
            <a:ext cx="220768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924" name="Line 12"/>
          <p:cNvSpPr>
            <a:spLocks noChangeShapeType="1"/>
          </p:cNvSpPr>
          <p:nvPr/>
        </p:nvSpPr>
        <p:spPr bwMode="auto">
          <a:xfrm flipV="1">
            <a:off x="6623053" y="2744790"/>
            <a:ext cx="3168649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925" name="Line 13"/>
          <p:cNvSpPr>
            <a:spLocks noChangeShapeType="1"/>
          </p:cNvSpPr>
          <p:nvPr/>
        </p:nvSpPr>
        <p:spPr bwMode="auto">
          <a:xfrm flipH="1" flipV="1">
            <a:off x="1390651" y="2781302"/>
            <a:ext cx="398568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926" name="Line 14"/>
          <p:cNvSpPr>
            <a:spLocks noChangeShapeType="1"/>
          </p:cNvSpPr>
          <p:nvPr/>
        </p:nvSpPr>
        <p:spPr bwMode="auto">
          <a:xfrm flipH="1" flipV="1">
            <a:off x="2544236" y="2781302"/>
            <a:ext cx="297603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927" name="Line 15"/>
          <p:cNvSpPr>
            <a:spLocks noChangeShapeType="1"/>
          </p:cNvSpPr>
          <p:nvPr/>
        </p:nvSpPr>
        <p:spPr bwMode="auto">
          <a:xfrm flipH="1" flipV="1">
            <a:off x="3551767" y="2744790"/>
            <a:ext cx="2161117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928" name="Line 16"/>
          <p:cNvSpPr>
            <a:spLocks noChangeShapeType="1"/>
          </p:cNvSpPr>
          <p:nvPr/>
        </p:nvSpPr>
        <p:spPr bwMode="auto">
          <a:xfrm flipH="1" flipV="1">
            <a:off x="4512733" y="2744790"/>
            <a:ext cx="1295400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929" name="Oval 17"/>
          <p:cNvSpPr>
            <a:spLocks noChangeArrowheads="1"/>
          </p:cNvSpPr>
          <p:nvPr/>
        </p:nvSpPr>
        <p:spPr bwMode="auto">
          <a:xfrm>
            <a:off x="1007534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6930" name="Oval 18"/>
          <p:cNvSpPr>
            <a:spLocks noChangeArrowheads="1"/>
          </p:cNvSpPr>
          <p:nvPr/>
        </p:nvSpPr>
        <p:spPr bwMode="auto">
          <a:xfrm>
            <a:off x="2015067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6931" name="Oval 19"/>
          <p:cNvSpPr>
            <a:spLocks noChangeArrowheads="1"/>
          </p:cNvSpPr>
          <p:nvPr/>
        </p:nvSpPr>
        <p:spPr bwMode="auto">
          <a:xfrm>
            <a:off x="3119967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6932" name="Oval 20"/>
          <p:cNvSpPr>
            <a:spLocks noChangeArrowheads="1"/>
          </p:cNvSpPr>
          <p:nvPr/>
        </p:nvSpPr>
        <p:spPr bwMode="auto">
          <a:xfrm>
            <a:off x="4127500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6933" name="Oval 21"/>
          <p:cNvSpPr>
            <a:spLocks noChangeArrowheads="1"/>
          </p:cNvSpPr>
          <p:nvPr/>
        </p:nvSpPr>
        <p:spPr bwMode="auto">
          <a:xfrm>
            <a:off x="5232400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6934" name="Oval 22"/>
          <p:cNvSpPr>
            <a:spLocks noChangeArrowheads="1"/>
          </p:cNvSpPr>
          <p:nvPr/>
        </p:nvSpPr>
        <p:spPr bwMode="auto">
          <a:xfrm>
            <a:off x="6239934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6935" name="Oval 23"/>
          <p:cNvSpPr>
            <a:spLocks noChangeArrowheads="1"/>
          </p:cNvSpPr>
          <p:nvPr/>
        </p:nvSpPr>
        <p:spPr bwMode="auto">
          <a:xfrm>
            <a:off x="7393518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6936" name="Oval 24"/>
          <p:cNvSpPr>
            <a:spLocks noChangeArrowheads="1"/>
          </p:cNvSpPr>
          <p:nvPr/>
        </p:nvSpPr>
        <p:spPr bwMode="auto">
          <a:xfrm>
            <a:off x="8401051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6937" name="Oval 25"/>
          <p:cNvSpPr>
            <a:spLocks noChangeArrowheads="1"/>
          </p:cNvSpPr>
          <p:nvPr/>
        </p:nvSpPr>
        <p:spPr bwMode="auto">
          <a:xfrm>
            <a:off x="9552518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6938" name="Oval 26"/>
          <p:cNvSpPr>
            <a:spLocks noChangeArrowheads="1"/>
          </p:cNvSpPr>
          <p:nvPr/>
        </p:nvSpPr>
        <p:spPr bwMode="auto">
          <a:xfrm>
            <a:off x="10560051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6940" name="Line 28"/>
          <p:cNvSpPr>
            <a:spLocks noChangeShapeType="1"/>
          </p:cNvSpPr>
          <p:nvPr/>
        </p:nvSpPr>
        <p:spPr bwMode="auto">
          <a:xfrm flipV="1">
            <a:off x="1295400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941" name="Line 29"/>
          <p:cNvSpPr>
            <a:spLocks noChangeShapeType="1"/>
          </p:cNvSpPr>
          <p:nvPr/>
        </p:nvSpPr>
        <p:spPr bwMode="auto">
          <a:xfrm flipV="1">
            <a:off x="2302933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942" name="Line 30"/>
          <p:cNvSpPr>
            <a:spLocks noChangeShapeType="1"/>
          </p:cNvSpPr>
          <p:nvPr/>
        </p:nvSpPr>
        <p:spPr bwMode="auto">
          <a:xfrm flipV="1">
            <a:off x="3407833" y="1449388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943" name="Line 31"/>
          <p:cNvSpPr>
            <a:spLocks noChangeShapeType="1"/>
          </p:cNvSpPr>
          <p:nvPr/>
        </p:nvSpPr>
        <p:spPr bwMode="auto">
          <a:xfrm flipV="1">
            <a:off x="4415367" y="1449388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944" name="Line 32"/>
          <p:cNvSpPr>
            <a:spLocks noChangeShapeType="1"/>
          </p:cNvSpPr>
          <p:nvPr/>
        </p:nvSpPr>
        <p:spPr bwMode="auto">
          <a:xfrm flipV="1">
            <a:off x="5568951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945" name="Line 33"/>
          <p:cNvSpPr>
            <a:spLocks noChangeShapeType="1"/>
          </p:cNvSpPr>
          <p:nvPr/>
        </p:nvSpPr>
        <p:spPr bwMode="auto">
          <a:xfrm flipV="1">
            <a:off x="6576484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946" name="Line 34"/>
          <p:cNvSpPr>
            <a:spLocks noChangeShapeType="1"/>
          </p:cNvSpPr>
          <p:nvPr/>
        </p:nvSpPr>
        <p:spPr bwMode="auto">
          <a:xfrm flipV="1">
            <a:off x="7727951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947" name="Line 35"/>
          <p:cNvSpPr>
            <a:spLocks noChangeShapeType="1"/>
          </p:cNvSpPr>
          <p:nvPr/>
        </p:nvSpPr>
        <p:spPr bwMode="auto">
          <a:xfrm flipV="1">
            <a:off x="8735484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948" name="Line 36"/>
          <p:cNvSpPr>
            <a:spLocks noChangeShapeType="1"/>
          </p:cNvSpPr>
          <p:nvPr/>
        </p:nvSpPr>
        <p:spPr bwMode="auto">
          <a:xfrm flipV="1">
            <a:off x="9889067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949" name="Line 37"/>
          <p:cNvSpPr>
            <a:spLocks noChangeShapeType="1"/>
          </p:cNvSpPr>
          <p:nvPr/>
        </p:nvSpPr>
        <p:spPr bwMode="auto">
          <a:xfrm flipV="1">
            <a:off x="10896600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" name="Text Box 27">
            <a:extLst>
              <a:ext uri="{FF2B5EF4-FFF2-40B4-BE49-F238E27FC236}">
                <a16:creationId xmlns:a16="http://schemas.microsoft.com/office/drawing/2014/main" id="{B772E9C1-8DEC-6ACD-1CDD-003FB3952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900009"/>
            <a:ext cx="105600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  </a:t>
            </a:r>
            <a:r>
              <a:rPr lang="en-US" sz="3200" dirty="0"/>
              <a:t>1        2          3         4          5        6           7         8          9         0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outw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570040"/>
            <a:ext cx="106426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7939" name="Rectangle 3"/>
          <p:cNvSpPr>
            <a:spLocks noGrp="1" noChangeArrowheads="1"/>
          </p:cNvSpPr>
          <p:nvPr>
            <p:ph type="title"/>
          </p:nvPr>
        </p:nvSpPr>
        <p:spPr>
          <a:xfrm>
            <a:off x="478367" y="-90487"/>
            <a:ext cx="10972800" cy="1143001"/>
          </a:xfrm>
        </p:spPr>
        <p:txBody>
          <a:bodyPr/>
          <a:lstStyle/>
          <a:p>
            <a:r>
              <a:rPr lang="en-US" sz="4267"/>
              <a:t>The learned weights</a:t>
            </a:r>
          </a:p>
        </p:txBody>
      </p:sp>
      <p:pic>
        <p:nvPicPr>
          <p:cNvPr id="167941" name="Picture 5" descr="recon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469" y="3330575"/>
            <a:ext cx="1919817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5137151" y="4400551"/>
            <a:ext cx="1919816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>
                <a:solidFill>
                  <a:srgbClr val="3333CC"/>
                </a:solidFill>
              </a:rPr>
              <a:t>The image</a:t>
            </a:r>
          </a:p>
        </p:txBody>
      </p:sp>
      <p:sp>
        <p:nvSpPr>
          <p:cNvPr id="167943" name="Line 7"/>
          <p:cNvSpPr>
            <a:spLocks noChangeShapeType="1"/>
          </p:cNvSpPr>
          <p:nvPr/>
        </p:nvSpPr>
        <p:spPr bwMode="auto">
          <a:xfrm flipV="1">
            <a:off x="6769102" y="2781302"/>
            <a:ext cx="3983567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944" name="Line 8"/>
          <p:cNvSpPr>
            <a:spLocks noChangeShapeType="1"/>
          </p:cNvSpPr>
          <p:nvPr/>
        </p:nvSpPr>
        <p:spPr bwMode="auto">
          <a:xfrm flipV="1">
            <a:off x="6191253" y="2708275"/>
            <a:ext cx="385233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945" name="Line 9"/>
          <p:cNvSpPr>
            <a:spLocks noChangeShapeType="1"/>
          </p:cNvSpPr>
          <p:nvPr/>
        </p:nvSpPr>
        <p:spPr bwMode="auto">
          <a:xfrm flipH="1" flipV="1">
            <a:off x="5664202" y="2744790"/>
            <a:ext cx="336551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946" name="Line 10"/>
          <p:cNvSpPr>
            <a:spLocks noChangeShapeType="1"/>
          </p:cNvSpPr>
          <p:nvPr/>
        </p:nvSpPr>
        <p:spPr bwMode="auto">
          <a:xfrm flipV="1">
            <a:off x="6335184" y="2744790"/>
            <a:ext cx="1344083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947" name="Line 11"/>
          <p:cNvSpPr>
            <a:spLocks noChangeShapeType="1"/>
          </p:cNvSpPr>
          <p:nvPr/>
        </p:nvSpPr>
        <p:spPr bwMode="auto">
          <a:xfrm flipV="1">
            <a:off x="6432551" y="2744789"/>
            <a:ext cx="220768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948" name="Line 12"/>
          <p:cNvSpPr>
            <a:spLocks noChangeShapeType="1"/>
          </p:cNvSpPr>
          <p:nvPr/>
        </p:nvSpPr>
        <p:spPr bwMode="auto">
          <a:xfrm flipV="1">
            <a:off x="6623053" y="2744790"/>
            <a:ext cx="3168649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949" name="Line 13"/>
          <p:cNvSpPr>
            <a:spLocks noChangeShapeType="1"/>
          </p:cNvSpPr>
          <p:nvPr/>
        </p:nvSpPr>
        <p:spPr bwMode="auto">
          <a:xfrm flipH="1" flipV="1">
            <a:off x="1390651" y="2781302"/>
            <a:ext cx="398568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950" name="Line 14"/>
          <p:cNvSpPr>
            <a:spLocks noChangeShapeType="1"/>
          </p:cNvSpPr>
          <p:nvPr/>
        </p:nvSpPr>
        <p:spPr bwMode="auto">
          <a:xfrm flipH="1" flipV="1">
            <a:off x="2544236" y="2781302"/>
            <a:ext cx="297603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951" name="Line 15"/>
          <p:cNvSpPr>
            <a:spLocks noChangeShapeType="1"/>
          </p:cNvSpPr>
          <p:nvPr/>
        </p:nvSpPr>
        <p:spPr bwMode="auto">
          <a:xfrm flipH="1" flipV="1">
            <a:off x="3551767" y="2744790"/>
            <a:ext cx="2161117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952" name="Line 16"/>
          <p:cNvSpPr>
            <a:spLocks noChangeShapeType="1"/>
          </p:cNvSpPr>
          <p:nvPr/>
        </p:nvSpPr>
        <p:spPr bwMode="auto">
          <a:xfrm flipH="1" flipV="1">
            <a:off x="4512733" y="2744790"/>
            <a:ext cx="1295400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953" name="Oval 17"/>
          <p:cNvSpPr>
            <a:spLocks noChangeArrowheads="1"/>
          </p:cNvSpPr>
          <p:nvPr/>
        </p:nvSpPr>
        <p:spPr bwMode="auto">
          <a:xfrm>
            <a:off x="1007534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7954" name="Oval 18"/>
          <p:cNvSpPr>
            <a:spLocks noChangeArrowheads="1"/>
          </p:cNvSpPr>
          <p:nvPr/>
        </p:nvSpPr>
        <p:spPr bwMode="auto">
          <a:xfrm>
            <a:off x="2015067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7955" name="Oval 19"/>
          <p:cNvSpPr>
            <a:spLocks noChangeArrowheads="1"/>
          </p:cNvSpPr>
          <p:nvPr/>
        </p:nvSpPr>
        <p:spPr bwMode="auto">
          <a:xfrm>
            <a:off x="3119967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7956" name="Oval 20"/>
          <p:cNvSpPr>
            <a:spLocks noChangeArrowheads="1"/>
          </p:cNvSpPr>
          <p:nvPr/>
        </p:nvSpPr>
        <p:spPr bwMode="auto">
          <a:xfrm>
            <a:off x="4127500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7957" name="Oval 21"/>
          <p:cNvSpPr>
            <a:spLocks noChangeArrowheads="1"/>
          </p:cNvSpPr>
          <p:nvPr/>
        </p:nvSpPr>
        <p:spPr bwMode="auto">
          <a:xfrm>
            <a:off x="5232400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7958" name="Oval 22"/>
          <p:cNvSpPr>
            <a:spLocks noChangeArrowheads="1"/>
          </p:cNvSpPr>
          <p:nvPr/>
        </p:nvSpPr>
        <p:spPr bwMode="auto">
          <a:xfrm>
            <a:off x="6239934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7959" name="Oval 23"/>
          <p:cNvSpPr>
            <a:spLocks noChangeArrowheads="1"/>
          </p:cNvSpPr>
          <p:nvPr/>
        </p:nvSpPr>
        <p:spPr bwMode="auto">
          <a:xfrm>
            <a:off x="7393518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7960" name="Oval 24"/>
          <p:cNvSpPr>
            <a:spLocks noChangeArrowheads="1"/>
          </p:cNvSpPr>
          <p:nvPr/>
        </p:nvSpPr>
        <p:spPr bwMode="auto">
          <a:xfrm>
            <a:off x="8401051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7961" name="Oval 25"/>
          <p:cNvSpPr>
            <a:spLocks noChangeArrowheads="1"/>
          </p:cNvSpPr>
          <p:nvPr/>
        </p:nvSpPr>
        <p:spPr bwMode="auto">
          <a:xfrm>
            <a:off x="9552518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7962" name="Oval 26"/>
          <p:cNvSpPr>
            <a:spLocks noChangeArrowheads="1"/>
          </p:cNvSpPr>
          <p:nvPr/>
        </p:nvSpPr>
        <p:spPr bwMode="auto">
          <a:xfrm>
            <a:off x="10560051" y="1016001"/>
            <a:ext cx="575733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7964" name="Line 28"/>
          <p:cNvSpPr>
            <a:spLocks noChangeShapeType="1"/>
          </p:cNvSpPr>
          <p:nvPr/>
        </p:nvSpPr>
        <p:spPr bwMode="auto">
          <a:xfrm flipV="1">
            <a:off x="1295400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965" name="Line 29"/>
          <p:cNvSpPr>
            <a:spLocks noChangeShapeType="1"/>
          </p:cNvSpPr>
          <p:nvPr/>
        </p:nvSpPr>
        <p:spPr bwMode="auto">
          <a:xfrm flipV="1">
            <a:off x="2302933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966" name="Line 30"/>
          <p:cNvSpPr>
            <a:spLocks noChangeShapeType="1"/>
          </p:cNvSpPr>
          <p:nvPr/>
        </p:nvSpPr>
        <p:spPr bwMode="auto">
          <a:xfrm flipV="1">
            <a:off x="3407833" y="1449388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967" name="Line 31"/>
          <p:cNvSpPr>
            <a:spLocks noChangeShapeType="1"/>
          </p:cNvSpPr>
          <p:nvPr/>
        </p:nvSpPr>
        <p:spPr bwMode="auto">
          <a:xfrm flipV="1">
            <a:off x="4415367" y="1449388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968" name="Line 32"/>
          <p:cNvSpPr>
            <a:spLocks noChangeShapeType="1"/>
          </p:cNvSpPr>
          <p:nvPr/>
        </p:nvSpPr>
        <p:spPr bwMode="auto">
          <a:xfrm flipV="1">
            <a:off x="5568951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969" name="Line 33"/>
          <p:cNvSpPr>
            <a:spLocks noChangeShapeType="1"/>
          </p:cNvSpPr>
          <p:nvPr/>
        </p:nvSpPr>
        <p:spPr bwMode="auto">
          <a:xfrm flipV="1">
            <a:off x="6576484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970" name="Line 34"/>
          <p:cNvSpPr>
            <a:spLocks noChangeShapeType="1"/>
          </p:cNvSpPr>
          <p:nvPr/>
        </p:nvSpPr>
        <p:spPr bwMode="auto">
          <a:xfrm flipV="1">
            <a:off x="7727951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971" name="Line 35"/>
          <p:cNvSpPr>
            <a:spLocks noChangeShapeType="1"/>
          </p:cNvSpPr>
          <p:nvPr/>
        </p:nvSpPr>
        <p:spPr bwMode="auto">
          <a:xfrm flipV="1">
            <a:off x="8735484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972" name="Line 36"/>
          <p:cNvSpPr>
            <a:spLocks noChangeShapeType="1"/>
          </p:cNvSpPr>
          <p:nvPr/>
        </p:nvSpPr>
        <p:spPr bwMode="auto">
          <a:xfrm flipV="1">
            <a:off x="9889067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973" name="Line 37"/>
          <p:cNvSpPr>
            <a:spLocks noChangeShapeType="1"/>
          </p:cNvSpPr>
          <p:nvPr/>
        </p:nvSpPr>
        <p:spPr bwMode="auto">
          <a:xfrm flipV="1">
            <a:off x="10896600" y="1484313"/>
            <a:ext cx="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974" name="Text Box 38"/>
          <p:cNvSpPr txBox="1">
            <a:spLocks noChangeArrowheads="1"/>
          </p:cNvSpPr>
          <p:nvPr/>
        </p:nvSpPr>
        <p:spPr bwMode="auto">
          <a:xfrm>
            <a:off x="815080" y="5075238"/>
            <a:ext cx="11233581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/>
              <a:t>The details of the learning algorithm will be explained in future lectures.</a:t>
            </a:r>
          </a:p>
        </p:txBody>
      </p:sp>
      <p:sp>
        <p:nvSpPr>
          <p:cNvPr id="2" name="Text Box 27">
            <a:extLst>
              <a:ext uri="{FF2B5EF4-FFF2-40B4-BE49-F238E27FC236}">
                <a16:creationId xmlns:a16="http://schemas.microsoft.com/office/drawing/2014/main" id="{FF17D19C-C265-8489-962A-C507A8B03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900009"/>
            <a:ext cx="105600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  </a:t>
            </a:r>
            <a:r>
              <a:rPr lang="en-US" sz="3200" dirty="0"/>
              <a:t>1        2          3         4          5        6           7         8          9         0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 dirty="0"/>
              <a:t>Why the simple learning algorithm is insufficient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99456" y="1600201"/>
            <a:ext cx="9806880" cy="4525963"/>
          </a:xfrm>
        </p:spPr>
        <p:txBody>
          <a:bodyPr/>
          <a:lstStyle/>
          <a:p>
            <a:r>
              <a:rPr lang="en-US" sz="2667" dirty="0"/>
              <a:t>A two layer network with a single winner in the top layer is equivalent to having a rigid template for each shape.</a:t>
            </a:r>
          </a:p>
          <a:p>
            <a:pPr lvl="1"/>
            <a:r>
              <a:rPr lang="en-US" sz="2667" dirty="0"/>
              <a:t>The winner is the template that has the biggest overlap with the ink.</a:t>
            </a:r>
          </a:p>
          <a:p>
            <a:r>
              <a:rPr lang="en-US" sz="2667" dirty="0"/>
              <a:t>The ways in which hand-written digits vary are much too complicated to be captured by  simple template matches of whole shapes.</a:t>
            </a:r>
          </a:p>
          <a:p>
            <a:pPr lvl="1"/>
            <a:r>
              <a:rPr lang="en-US" sz="2667" dirty="0"/>
              <a:t>To capture all the allowable variations of a digit we need to learn the features that it is composed of.</a:t>
            </a:r>
          </a:p>
          <a:p>
            <a:endParaRPr lang="en-US" sz="2667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74240" y="164637"/>
            <a:ext cx="11582400" cy="1143000"/>
          </a:xfrm>
        </p:spPr>
        <p:txBody>
          <a:bodyPr/>
          <a:lstStyle/>
          <a:p>
            <a:r>
              <a:rPr lang="en-US" sz="3200" dirty="0"/>
              <a:t>Examples of handwritten digits that can be recognized correctly the first time they are seen        </a:t>
            </a:r>
            <a:endParaRPr lang="en-US" sz="3200" dirty="0">
              <a:solidFill>
                <a:srgbClr val="009900"/>
              </a:solidFill>
            </a:endParaRPr>
          </a:p>
        </p:txBody>
      </p:sp>
      <p:pic>
        <p:nvPicPr>
          <p:cNvPr id="173059" name="Picture 3" descr="close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290" y="1459571"/>
            <a:ext cx="6912073" cy="484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2400763" y="2611697"/>
            <a:ext cx="4847365" cy="827088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920203" y="2611697"/>
            <a:ext cx="768085" cy="827088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8186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0" grpId="0" animBg="1"/>
      <p:bldP spid="1730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314" y="188913"/>
            <a:ext cx="8424167" cy="774700"/>
          </a:xfrm>
        </p:spPr>
        <p:txBody>
          <a:bodyPr/>
          <a:lstStyle/>
          <a:p>
            <a:r>
              <a:rPr lang="en-US" sz="3200" dirty="0"/>
              <a:t>1966: The Summer Vision Project @ 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C0D34D-7CD1-2C4D-A8F2-03053F5C2CB8}" type="slidenum">
              <a:rPr lang="el-GR" altLang="en-US"/>
              <a:pPr>
                <a:defRPr/>
              </a:pPr>
              <a:t>9</a:t>
            </a:fld>
            <a:endParaRPr lang="el-G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508" y="1019924"/>
            <a:ext cx="5617796" cy="468052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100" y="764704"/>
            <a:ext cx="6858612" cy="57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75520" y="6623774"/>
            <a:ext cx="1584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</a:rPr>
              <a:t>Source: CSAIL - MIT</a:t>
            </a:r>
          </a:p>
        </p:txBody>
      </p:sp>
      <p:sp>
        <p:nvSpPr>
          <p:cNvPr id="3" name="Rectangle 2"/>
          <p:cNvSpPr/>
          <p:nvPr/>
        </p:nvSpPr>
        <p:spPr>
          <a:xfrm>
            <a:off x="1884040" y="5700444"/>
            <a:ext cx="8748464" cy="92333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1966, Marvin Minsky (Director) and Seymour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Papert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(Co-Director) of the AI Group @ MIT, asked then-student Gerald Jay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Sussman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coordinate an effort to “spend the summer linking a camera to a computer and getting the computer to describe what it saw”. 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62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698E3-AA6C-A924-F393-985E7B9DA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ML – A VERY short intro…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9EA8B-244B-AAD0-3BA6-515B277EC8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69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Machine Learning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4"/>
            <a:ext cx="11617291" cy="4736177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Supervised</a:t>
            </a:r>
            <a:r>
              <a:rPr lang="en-US" dirty="0"/>
              <a:t>: learning with </a:t>
            </a:r>
            <a:r>
              <a:rPr lang="en-US" dirty="0">
                <a:solidFill>
                  <a:srgbClr val="FF0000"/>
                </a:solidFill>
              </a:rPr>
              <a:t>labeled data</a:t>
            </a:r>
          </a:p>
          <a:p>
            <a:pPr lvl="1"/>
            <a:r>
              <a:rPr lang="en-US" dirty="0"/>
              <a:t>Example: email classification, image classification</a:t>
            </a:r>
          </a:p>
          <a:p>
            <a:pPr lvl="1"/>
            <a:r>
              <a:rPr lang="en-US" dirty="0"/>
              <a:t>Example: regression for predicting real-valued outputs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Unsupervised</a:t>
            </a:r>
            <a:r>
              <a:rPr lang="en-US" dirty="0"/>
              <a:t>: discover patterns in </a:t>
            </a:r>
            <a:r>
              <a:rPr lang="en-US" dirty="0">
                <a:solidFill>
                  <a:srgbClr val="FF0000"/>
                </a:solidFill>
              </a:rPr>
              <a:t>unlabeled data</a:t>
            </a:r>
          </a:p>
          <a:p>
            <a:pPr lvl="1"/>
            <a:r>
              <a:rPr lang="en-US" dirty="0"/>
              <a:t>Example: cluster similar data points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Reinforcement learning</a:t>
            </a:r>
            <a:r>
              <a:rPr lang="en-US" dirty="0"/>
              <a:t>: learn to act based on </a:t>
            </a:r>
            <a:r>
              <a:rPr lang="en-US" dirty="0">
                <a:solidFill>
                  <a:srgbClr val="FF0000"/>
                </a:solidFill>
              </a:rPr>
              <a:t>feedback/reward</a:t>
            </a:r>
          </a:p>
          <a:p>
            <a:pPr lvl="1"/>
            <a:r>
              <a:rPr lang="en-US" dirty="0"/>
              <a:t>Example: learn to play Go  </a:t>
            </a:r>
          </a:p>
          <a:p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001624F-EB08-4EEB-832E-B3373B776C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Machine Learning Basics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057450" y="4454778"/>
            <a:ext cx="2280208" cy="1629382"/>
            <a:chOff x="393134" y="4140200"/>
            <a:chExt cx="2007166" cy="14249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134" y="4140200"/>
              <a:ext cx="800100" cy="11176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587500" y="4229100"/>
              <a:ext cx="812800" cy="3429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35" dirty="0"/>
                <a:t>class A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587500" y="4775200"/>
              <a:ext cx="8128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35" dirty="0"/>
                <a:t>class B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193234" y="4660900"/>
              <a:ext cx="322266" cy="0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84625" y="5270671"/>
              <a:ext cx="1113321" cy="294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88" dirty="0"/>
                <a:t>Classification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92697" y="4318511"/>
            <a:ext cx="2756647" cy="1685438"/>
            <a:chOff x="2806700" y="3998831"/>
            <a:chExt cx="2539492" cy="1651316"/>
          </a:xfrm>
        </p:grpSpPr>
        <p:pic>
          <p:nvPicPr>
            <p:cNvPr id="11" name="Picture 10" descr="m2.g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700" y="3998831"/>
              <a:ext cx="2539492" cy="145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566292" y="5320268"/>
              <a:ext cx="994250" cy="329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88" dirty="0"/>
                <a:t>Regression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384709" y="4518312"/>
            <a:ext cx="1650552" cy="1439564"/>
            <a:chOff x="6435174" y="4070350"/>
            <a:chExt cx="1870626" cy="1631506"/>
          </a:xfrm>
        </p:grpSpPr>
        <p:pic>
          <p:nvPicPr>
            <p:cNvPr id="14" name="Picture 13" descr="220px-Cluster-2.sv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74" y="4070350"/>
              <a:ext cx="1870626" cy="124991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910680" y="5320268"/>
              <a:ext cx="1148904" cy="381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88" dirty="0"/>
                <a:t>Clustering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180299" y="646696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</a:t>
            </a:r>
            <a:r>
              <a:rPr lang="en-US" sz="882" dirty="0" err="1"/>
              <a:t>Ismini</a:t>
            </a:r>
            <a:r>
              <a:rPr lang="en-US" sz="882" dirty="0"/>
              <a:t> </a:t>
            </a:r>
            <a:r>
              <a:rPr lang="en-US" sz="882" dirty="0" err="1"/>
              <a:t>Lourentzou</a:t>
            </a:r>
            <a:r>
              <a:rPr lang="en-US" sz="882" dirty="0"/>
              <a:t> – Introduction to Deep Learning</a:t>
            </a:r>
          </a:p>
        </p:txBody>
      </p:sp>
    </p:spTree>
    <p:extLst>
      <p:ext uri="{BB962C8B-B14F-4D97-AF65-F5344CB8AC3E}">
        <p14:creationId xmlns:p14="http://schemas.microsoft.com/office/powerpoint/2010/main" val="41227315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 dirty="0"/>
              <a:t>Types of learning task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67" y="1503891"/>
            <a:ext cx="9793088" cy="499745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67" dirty="0"/>
              <a:t>Supervised learning</a:t>
            </a:r>
          </a:p>
          <a:p>
            <a:pPr lvl="1">
              <a:lnSpc>
                <a:spcPct val="90000"/>
              </a:lnSpc>
            </a:pPr>
            <a:r>
              <a:rPr lang="en-US" sz="2667" dirty="0"/>
              <a:t>Learn to predict an output when given an input vector.</a:t>
            </a:r>
          </a:p>
          <a:p>
            <a:pPr lvl="1">
              <a:lnSpc>
                <a:spcPct val="90000"/>
              </a:lnSpc>
            </a:pPr>
            <a:endParaRPr lang="en-US" sz="2667" dirty="0"/>
          </a:p>
          <a:p>
            <a:pPr>
              <a:lnSpc>
                <a:spcPct val="90000"/>
              </a:lnSpc>
            </a:pPr>
            <a:r>
              <a:rPr lang="en-US" sz="2667" dirty="0"/>
              <a:t>Reinforcement learning</a:t>
            </a:r>
          </a:p>
          <a:p>
            <a:pPr lvl="1">
              <a:lnSpc>
                <a:spcPct val="90000"/>
              </a:lnSpc>
            </a:pPr>
            <a:r>
              <a:rPr lang="en-US" sz="2667" dirty="0"/>
              <a:t>Learn to select an action to maximize payoff.</a:t>
            </a:r>
          </a:p>
          <a:p>
            <a:pPr>
              <a:lnSpc>
                <a:spcPct val="90000"/>
              </a:lnSpc>
            </a:pPr>
            <a:endParaRPr lang="en-US" sz="2667" dirty="0"/>
          </a:p>
          <a:p>
            <a:pPr>
              <a:lnSpc>
                <a:spcPct val="90000"/>
              </a:lnSpc>
            </a:pPr>
            <a:r>
              <a:rPr lang="en-US" sz="2667" dirty="0"/>
              <a:t>Unsupervised learning</a:t>
            </a:r>
          </a:p>
          <a:p>
            <a:pPr lvl="1">
              <a:lnSpc>
                <a:spcPct val="90000"/>
              </a:lnSpc>
            </a:pPr>
            <a:r>
              <a:rPr lang="en-US" sz="2667" dirty="0"/>
              <a:t>Discover a good internal representation of the input.</a:t>
            </a:r>
          </a:p>
        </p:txBody>
      </p:sp>
    </p:spTree>
    <p:extLst>
      <p:ext uri="{BB962C8B-B14F-4D97-AF65-F5344CB8AC3E}">
        <p14:creationId xmlns:p14="http://schemas.microsoft.com/office/powerpoint/2010/main" val="382766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Unsupervised learning </a:t>
            </a:r>
            <a:r>
              <a:rPr lang="en-US" dirty="0"/>
              <a:t>categories and techniques</a:t>
            </a:r>
          </a:p>
          <a:p>
            <a:pPr lvl="1"/>
            <a:r>
              <a:rPr lang="en-US" b="1" dirty="0"/>
              <a:t>Clustering</a:t>
            </a:r>
          </a:p>
          <a:p>
            <a:pPr lvl="2"/>
            <a:r>
              <a:rPr lang="en-US" i="1" dirty="0"/>
              <a:t>k</a:t>
            </a:r>
            <a:r>
              <a:rPr lang="en-US" dirty="0"/>
              <a:t>-means clustering</a:t>
            </a:r>
          </a:p>
          <a:p>
            <a:pPr lvl="2"/>
            <a:r>
              <a:rPr lang="en-US" dirty="0"/>
              <a:t>Mean-shift clustering</a:t>
            </a:r>
          </a:p>
          <a:p>
            <a:pPr lvl="2"/>
            <a:r>
              <a:rPr lang="en-US" dirty="0"/>
              <a:t>Spectral clustering 	</a:t>
            </a:r>
          </a:p>
          <a:p>
            <a:pPr lvl="1"/>
            <a:r>
              <a:rPr lang="en-US" b="1" dirty="0"/>
              <a:t>Density estimation </a:t>
            </a:r>
            <a:r>
              <a:rPr lang="en-US" dirty="0"/>
              <a:t>	</a:t>
            </a:r>
          </a:p>
          <a:p>
            <a:pPr lvl="2"/>
            <a:r>
              <a:rPr lang="en-US" dirty="0"/>
              <a:t>Gaussian mixture model (GMM) 	</a:t>
            </a:r>
          </a:p>
          <a:p>
            <a:pPr lvl="2"/>
            <a:r>
              <a:rPr lang="en-US" dirty="0"/>
              <a:t>Graphical models </a:t>
            </a:r>
          </a:p>
          <a:p>
            <a:pPr lvl="1"/>
            <a:r>
              <a:rPr lang="en-US" b="1" dirty="0"/>
              <a:t>Dimensionality reduction </a:t>
            </a:r>
            <a:r>
              <a:rPr lang="en-US" dirty="0"/>
              <a:t>	</a:t>
            </a:r>
          </a:p>
          <a:p>
            <a:pPr lvl="2"/>
            <a:r>
              <a:rPr lang="en-US" dirty="0"/>
              <a:t>Principal component analysis (PCA) 	</a:t>
            </a:r>
          </a:p>
          <a:p>
            <a:pPr lvl="2"/>
            <a:r>
              <a:rPr lang="en-US" dirty="0"/>
              <a:t>Factor analysis 	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349C40-CEA7-4A4B-8ED1-E1DEEBFF51F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Machine Learning Basics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43672" y="655637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Y-Fan Chang – An Overview of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9091650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8580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3733" dirty="0"/>
              <a:t>Unsupervised learning</a:t>
            </a:r>
            <a:br>
              <a:rPr lang="en-US" dirty="0"/>
            </a:br>
            <a:endParaRPr lang="en-US" dirty="0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349" y="1412776"/>
            <a:ext cx="11809312" cy="499745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67" dirty="0"/>
              <a:t>For about 40 years, unsupervised learning was largely ignored by the machine learning community</a:t>
            </a:r>
          </a:p>
          <a:p>
            <a:pPr lvl="1">
              <a:lnSpc>
                <a:spcPct val="90000"/>
              </a:lnSpc>
            </a:pPr>
            <a:r>
              <a:rPr lang="en-US" sz="2667" dirty="0"/>
              <a:t>Some widely used definitions of machine learning actually excluded it.</a:t>
            </a:r>
          </a:p>
          <a:p>
            <a:pPr lvl="1">
              <a:lnSpc>
                <a:spcPct val="90000"/>
              </a:lnSpc>
            </a:pPr>
            <a:r>
              <a:rPr lang="en-US" sz="2667" dirty="0"/>
              <a:t>Many researchers thought that clustering was the only form of unsupervised learning. </a:t>
            </a:r>
          </a:p>
          <a:p>
            <a:pPr>
              <a:lnSpc>
                <a:spcPct val="90000"/>
              </a:lnSpc>
            </a:pPr>
            <a:r>
              <a:rPr lang="en-US" sz="2667" dirty="0"/>
              <a:t>It is hard to say what the aim of unsupervised learning is. </a:t>
            </a:r>
          </a:p>
          <a:p>
            <a:pPr lvl="1">
              <a:lnSpc>
                <a:spcPct val="90000"/>
              </a:lnSpc>
            </a:pPr>
            <a:r>
              <a:rPr lang="en-US" sz="2667" dirty="0"/>
              <a:t>One major aim is to create an internal representation of the input that is useful for subsequent supervised or reinforcement learning.</a:t>
            </a:r>
          </a:p>
          <a:p>
            <a:pPr lvl="1">
              <a:lnSpc>
                <a:spcPct val="90000"/>
              </a:lnSpc>
            </a:pPr>
            <a:r>
              <a:rPr lang="en-US" sz="2667" dirty="0"/>
              <a:t>You can compute the distance to a surface by using the disparity between two images. But you don</a:t>
            </a:r>
            <a:r>
              <a:rPr lang="fr-FR" sz="2667" dirty="0"/>
              <a:t>’</a:t>
            </a:r>
            <a:r>
              <a:rPr lang="en-US" sz="2667" dirty="0"/>
              <a:t>t want to learn to compute disparities by stubbing your toe thousands of times.</a:t>
            </a:r>
          </a:p>
        </p:txBody>
      </p:sp>
    </p:spTree>
    <p:extLst>
      <p:ext uri="{BB962C8B-B14F-4D97-AF65-F5344CB8AC3E}">
        <p14:creationId xmlns:p14="http://schemas.microsoft.com/office/powerpoint/2010/main" val="266673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356659"/>
            <a:ext cx="11568608" cy="1143000"/>
          </a:xfrm>
        </p:spPr>
        <p:txBody>
          <a:bodyPr>
            <a:normAutofit fontScale="90000"/>
          </a:bodyPr>
          <a:lstStyle/>
          <a:p>
            <a:r>
              <a:rPr lang="en-US" sz="3733" dirty="0"/>
              <a:t>Other goals for unsupervised learning</a:t>
            </a:r>
            <a:br>
              <a:rPr lang="en-US" sz="4267" dirty="0"/>
            </a:br>
            <a:endParaRPr lang="en-US" sz="4267" dirty="0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22" y="1028733"/>
            <a:ext cx="10752765" cy="4997451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667" dirty="0"/>
              <a:t>It provides a compact, low-dimensional representation of the input.</a:t>
            </a:r>
          </a:p>
          <a:p>
            <a:pPr lvl="1">
              <a:lnSpc>
                <a:spcPct val="90000"/>
              </a:lnSpc>
            </a:pPr>
            <a:r>
              <a:rPr lang="en-US" sz="2667" dirty="0"/>
              <a:t>High-dimensional inputs typically live on or near a low-dimensional manifold (or several such manifolds).</a:t>
            </a:r>
          </a:p>
          <a:p>
            <a:pPr lvl="1">
              <a:lnSpc>
                <a:spcPct val="90000"/>
              </a:lnSpc>
            </a:pPr>
            <a:r>
              <a:rPr lang="en-US" sz="2667" dirty="0"/>
              <a:t>Principal Component Analysis is a widely used linear method for finding a low-dimensional representation.</a:t>
            </a:r>
          </a:p>
          <a:p>
            <a:pPr>
              <a:lnSpc>
                <a:spcPct val="90000"/>
              </a:lnSpc>
            </a:pPr>
            <a:r>
              <a:rPr lang="en-US" sz="2667" dirty="0"/>
              <a:t>It provides an economical high-dimensional representation of the input in terms of learned features.</a:t>
            </a:r>
          </a:p>
          <a:p>
            <a:pPr lvl="1">
              <a:lnSpc>
                <a:spcPct val="90000"/>
              </a:lnSpc>
            </a:pPr>
            <a:r>
              <a:rPr lang="en-US" sz="2667" dirty="0"/>
              <a:t>Binary features are economical.</a:t>
            </a:r>
          </a:p>
          <a:p>
            <a:pPr lvl="1">
              <a:lnSpc>
                <a:spcPct val="90000"/>
              </a:lnSpc>
            </a:pPr>
            <a:r>
              <a:rPr lang="en-US" sz="2667" dirty="0"/>
              <a:t>So are real-valued features that are nearly all zero.</a:t>
            </a:r>
          </a:p>
          <a:p>
            <a:pPr>
              <a:lnSpc>
                <a:spcPct val="90000"/>
              </a:lnSpc>
            </a:pPr>
            <a:r>
              <a:rPr lang="en-US" sz="2667" dirty="0"/>
              <a:t>It finds sensible clusters in the input.</a:t>
            </a:r>
          </a:p>
          <a:p>
            <a:pPr lvl="1">
              <a:lnSpc>
                <a:spcPct val="90000"/>
              </a:lnSpc>
            </a:pPr>
            <a:r>
              <a:rPr lang="en-US" sz="2667" dirty="0"/>
              <a:t>This is an example of a </a:t>
            </a:r>
            <a:r>
              <a:rPr lang="en-US" sz="2667" dirty="0">
                <a:solidFill>
                  <a:srgbClr val="FF0000"/>
                </a:solidFill>
              </a:rPr>
              <a:t>very</a:t>
            </a:r>
            <a:r>
              <a:rPr lang="en-US" sz="2667" dirty="0"/>
              <a:t> sparse code in which only one of the features is non-zero.</a:t>
            </a:r>
          </a:p>
        </p:txBody>
      </p:sp>
    </p:spTree>
    <p:extLst>
      <p:ext uri="{BB962C8B-B14F-4D97-AF65-F5344CB8AC3E}">
        <p14:creationId xmlns:p14="http://schemas.microsoft.com/office/powerpoint/2010/main" val="363151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Nearest Neighbor </a:t>
            </a:r>
            <a:r>
              <a:rPr lang="en-US" dirty="0"/>
              <a:t>– for each test data point, assign the class label of the nearest training data point</a:t>
            </a:r>
          </a:p>
          <a:p>
            <a:pPr lvl="1"/>
            <a:r>
              <a:rPr lang="en-US" dirty="0"/>
              <a:t>Adopt a distance function to find the nearest neighbor</a:t>
            </a:r>
          </a:p>
          <a:p>
            <a:pPr lvl="2"/>
            <a:r>
              <a:rPr lang="en-US" dirty="0"/>
              <a:t>Calculate the distance to each data point in the training set, and assign the class of the nearest data point (minimum distance)</a:t>
            </a:r>
          </a:p>
          <a:p>
            <a:pPr lvl="1"/>
            <a:r>
              <a:rPr lang="en-US" dirty="0"/>
              <a:t>It does not require learning a set of weights</a:t>
            </a:r>
          </a:p>
          <a:p>
            <a:pPr marL="4034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BE8C3A46-ABD6-4872-90C3-C5E72E69E36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Machine Learning Basics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12207" y="4008226"/>
            <a:ext cx="201706" cy="201706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88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82854" y="4613343"/>
            <a:ext cx="201706" cy="201706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88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3501" y="3940991"/>
            <a:ext cx="201706" cy="201706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88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46678" y="5285696"/>
            <a:ext cx="201706" cy="201706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88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56913" y="5016755"/>
            <a:ext cx="201706" cy="201706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88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22442" y="5689108"/>
            <a:ext cx="201706" cy="201706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88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472266" y="4209932"/>
            <a:ext cx="201706" cy="2017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88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799913" y="4815049"/>
            <a:ext cx="201706" cy="2017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88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472266" y="5151226"/>
            <a:ext cx="201706" cy="2017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88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665442" y="3873755"/>
            <a:ext cx="201706" cy="2017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88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01619" y="4411638"/>
            <a:ext cx="201706" cy="2017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88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665442" y="5554638"/>
            <a:ext cx="201706" cy="2017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88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524172" y="4254975"/>
            <a:ext cx="941294" cy="52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12" dirty="0">
                <a:solidFill>
                  <a:srgbClr val="000000"/>
                </a:solidFill>
              </a:rPr>
              <a:t>Test example</a:t>
            </a:r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3236442" y="4411638"/>
            <a:ext cx="1143000" cy="96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12">
                <a:solidFill>
                  <a:srgbClr val="0000FF"/>
                </a:solidFill>
              </a:rPr>
              <a:t>Training examples from class 1</a:t>
            </a:r>
          </a:p>
        </p:txBody>
      </p:sp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7875678" y="4277168"/>
            <a:ext cx="1143000" cy="96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12">
                <a:solidFill>
                  <a:srgbClr val="FF0000"/>
                </a:solidFill>
              </a:rPr>
              <a:t>Training examples from class 2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16200000" flipV="1">
            <a:off x="5320737" y="4209932"/>
            <a:ext cx="336176" cy="201706"/>
          </a:xfrm>
          <a:prstGeom prst="straightConnector1">
            <a:avLst/>
          </a:prstGeom>
          <a:ln w="254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iamond 19"/>
          <p:cNvSpPr/>
          <p:nvPr/>
        </p:nvSpPr>
        <p:spPr>
          <a:xfrm>
            <a:off x="5455207" y="4344402"/>
            <a:ext cx="268941" cy="268941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88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43672" y="6535789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James Hays – Machine Learning Overview</a:t>
            </a:r>
          </a:p>
        </p:txBody>
      </p:sp>
    </p:spTree>
    <p:extLst>
      <p:ext uri="{BB962C8B-B14F-4D97-AF65-F5344CB8AC3E}">
        <p14:creationId xmlns:p14="http://schemas.microsoft.com/office/powerpoint/2010/main" val="42269708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k</a:t>
            </a:r>
            <a:r>
              <a:rPr lang="en-US" dirty="0"/>
              <a:t>-Nearest Neighbors Classifier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k-Nearest Neighbors </a:t>
            </a:r>
            <a:r>
              <a:rPr lang="en-US" dirty="0"/>
              <a:t>approach considers multiple neighboring data points to classify a test data point</a:t>
            </a:r>
          </a:p>
          <a:p>
            <a:pPr lvl="1"/>
            <a:r>
              <a:rPr lang="en-US" dirty="0"/>
              <a:t>E.g., 3-nearest neighbors </a:t>
            </a:r>
          </a:p>
          <a:p>
            <a:pPr lvl="2"/>
            <a:r>
              <a:rPr lang="en-US" dirty="0"/>
              <a:t>The test example in the figure is the + mark</a:t>
            </a:r>
          </a:p>
          <a:p>
            <a:pPr lvl="2"/>
            <a:r>
              <a:rPr lang="en-US" dirty="0"/>
              <a:t>The class of the test example is obtained by voting (based on the distance to the 3 closest points)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74EE-9D05-4CDB-95BE-0142ACA9CB9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Machine Learning Basics</a:t>
            </a:r>
          </a:p>
          <a:p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4199813" y="3746684"/>
            <a:ext cx="3103380" cy="2559056"/>
            <a:chOff x="577556" y="4016987"/>
            <a:chExt cx="4025748" cy="3449207"/>
          </a:xfrm>
        </p:grpSpPr>
        <p:grpSp>
          <p:nvGrpSpPr>
            <p:cNvPr id="28" name="Group 3"/>
            <p:cNvGrpSpPr>
              <a:grpSpLocks/>
            </p:cNvGrpSpPr>
            <p:nvPr/>
          </p:nvGrpSpPr>
          <p:grpSpPr bwMode="auto">
            <a:xfrm>
              <a:off x="577556" y="4016987"/>
              <a:ext cx="4025748" cy="3449207"/>
              <a:chOff x="4280052" y="2643409"/>
              <a:chExt cx="4025748" cy="3448645"/>
            </a:xfrm>
          </p:grpSpPr>
          <p:sp>
            <p:nvSpPr>
              <p:cNvPr id="29" name="TextBox 4"/>
              <p:cNvSpPr txBox="1">
                <a:spLocks noChangeArrowheads="1"/>
              </p:cNvSpPr>
              <p:nvPr/>
            </p:nvSpPr>
            <p:spPr bwMode="auto">
              <a:xfrm>
                <a:off x="6553200" y="3505200"/>
                <a:ext cx="387192" cy="45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588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30" name="TextBox 5"/>
              <p:cNvSpPr txBox="1">
                <a:spLocks noChangeArrowheads="1"/>
              </p:cNvSpPr>
              <p:nvPr/>
            </p:nvSpPr>
            <p:spPr bwMode="auto">
              <a:xfrm>
                <a:off x="7086600" y="3505200"/>
                <a:ext cx="387192" cy="45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588" b="1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31" name="TextBox 6"/>
              <p:cNvSpPr txBox="1">
                <a:spLocks noChangeArrowheads="1"/>
              </p:cNvSpPr>
              <p:nvPr/>
            </p:nvSpPr>
            <p:spPr bwMode="auto">
              <a:xfrm>
                <a:off x="7086600" y="4190999"/>
                <a:ext cx="387192" cy="45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588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32" name="TextBox 7"/>
              <p:cNvSpPr txBox="1">
                <a:spLocks noChangeArrowheads="1"/>
              </p:cNvSpPr>
              <p:nvPr/>
            </p:nvSpPr>
            <p:spPr bwMode="auto">
              <a:xfrm>
                <a:off x="7620001" y="4038600"/>
                <a:ext cx="228600" cy="45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588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33" name="TextBox 8"/>
              <p:cNvSpPr txBox="1">
                <a:spLocks noChangeArrowheads="1"/>
              </p:cNvSpPr>
              <p:nvPr/>
            </p:nvSpPr>
            <p:spPr bwMode="auto">
              <a:xfrm>
                <a:off x="5257800" y="2895599"/>
                <a:ext cx="387192" cy="45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588" b="1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34" name="TextBox 9"/>
              <p:cNvSpPr txBox="1">
                <a:spLocks noChangeArrowheads="1"/>
              </p:cNvSpPr>
              <p:nvPr/>
            </p:nvSpPr>
            <p:spPr bwMode="auto">
              <a:xfrm>
                <a:off x="5257800" y="3429000"/>
                <a:ext cx="387192" cy="45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588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35" name="TextBox 10"/>
              <p:cNvSpPr txBox="1">
                <a:spLocks noChangeArrowheads="1"/>
              </p:cNvSpPr>
              <p:nvPr/>
            </p:nvSpPr>
            <p:spPr bwMode="auto">
              <a:xfrm>
                <a:off x="6248400" y="3047999"/>
                <a:ext cx="387192" cy="45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588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36" name="TextBox 11"/>
              <p:cNvSpPr txBox="1">
                <a:spLocks noChangeArrowheads="1"/>
              </p:cNvSpPr>
              <p:nvPr/>
            </p:nvSpPr>
            <p:spPr bwMode="auto">
              <a:xfrm>
                <a:off x="5715000" y="3657601"/>
                <a:ext cx="387192" cy="45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588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37" name="TextBox 12"/>
              <p:cNvSpPr txBox="1">
                <a:spLocks noChangeArrowheads="1"/>
              </p:cNvSpPr>
              <p:nvPr/>
            </p:nvSpPr>
            <p:spPr bwMode="auto">
              <a:xfrm>
                <a:off x="6172199" y="3352800"/>
                <a:ext cx="401747" cy="45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588" b="1">
                    <a:solidFill>
                      <a:srgbClr val="00B050"/>
                    </a:solidFill>
                    <a:latin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38" name="TextBox 13"/>
              <p:cNvSpPr txBox="1">
                <a:spLocks noChangeArrowheads="1"/>
              </p:cNvSpPr>
              <p:nvPr/>
            </p:nvSpPr>
            <p:spPr bwMode="auto">
              <a:xfrm>
                <a:off x="6553200" y="4419601"/>
                <a:ext cx="401747" cy="45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588" b="1">
                    <a:solidFill>
                      <a:srgbClr val="00B050"/>
                    </a:solidFill>
                    <a:latin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39" name="TextBox 14"/>
              <p:cNvSpPr txBox="1">
                <a:spLocks noChangeArrowheads="1"/>
              </p:cNvSpPr>
              <p:nvPr/>
            </p:nvSpPr>
            <p:spPr bwMode="auto">
              <a:xfrm>
                <a:off x="5181600" y="4648199"/>
                <a:ext cx="401747" cy="45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588" b="1">
                    <a:solidFill>
                      <a:srgbClr val="00B050"/>
                    </a:solidFill>
                    <a:latin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40" name="TextBox 15"/>
              <p:cNvSpPr txBox="1">
                <a:spLocks noChangeArrowheads="1"/>
              </p:cNvSpPr>
              <p:nvPr/>
            </p:nvSpPr>
            <p:spPr bwMode="auto">
              <a:xfrm>
                <a:off x="5333999" y="4114800"/>
                <a:ext cx="401747" cy="45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588" b="1">
                    <a:solidFill>
                      <a:srgbClr val="00B050"/>
                    </a:solidFill>
                    <a:latin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41" name="TextBox 16"/>
              <p:cNvSpPr txBox="1">
                <a:spLocks noChangeArrowheads="1"/>
              </p:cNvSpPr>
              <p:nvPr/>
            </p:nvSpPr>
            <p:spPr bwMode="auto">
              <a:xfrm>
                <a:off x="5943601" y="5029200"/>
                <a:ext cx="401747" cy="45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588" b="1" dirty="0">
                    <a:solidFill>
                      <a:srgbClr val="00B050"/>
                    </a:solidFill>
                    <a:latin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42" name="TextBox 17"/>
              <p:cNvSpPr txBox="1">
                <a:spLocks noChangeArrowheads="1"/>
              </p:cNvSpPr>
              <p:nvPr/>
            </p:nvSpPr>
            <p:spPr bwMode="auto">
              <a:xfrm>
                <a:off x="6249241" y="4267994"/>
                <a:ext cx="401747" cy="45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588" b="1" dirty="0">
                    <a:solidFill>
                      <a:srgbClr val="00B050"/>
                    </a:solidFill>
                    <a:latin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43" name="TextBox 18"/>
              <p:cNvSpPr txBox="1">
                <a:spLocks noChangeArrowheads="1"/>
              </p:cNvSpPr>
              <p:nvPr/>
            </p:nvSpPr>
            <p:spPr bwMode="auto">
              <a:xfrm>
                <a:off x="6019800" y="3962400"/>
                <a:ext cx="401747" cy="45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588" b="1">
                    <a:solidFill>
                      <a:srgbClr val="00B050"/>
                    </a:solidFill>
                    <a:latin typeface="Arial" panose="020B0604020202020204" pitchFamily="34" charset="0"/>
                  </a:rPr>
                  <a:t>o</a:t>
                </a:r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 rot="5400000" flipH="1" flipV="1">
                <a:off x="3389555" y="4152658"/>
                <a:ext cx="2972904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V="1">
                <a:off x="4876800" y="5638317"/>
                <a:ext cx="342900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21"/>
              <p:cNvSpPr txBox="1">
                <a:spLocks noChangeArrowheads="1"/>
              </p:cNvSpPr>
              <p:nvPr/>
            </p:nvSpPr>
            <p:spPr bwMode="auto">
              <a:xfrm>
                <a:off x="4280052" y="2643409"/>
                <a:ext cx="520276" cy="45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588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x2</a:t>
                </a:r>
              </a:p>
            </p:txBody>
          </p:sp>
          <p:sp>
            <p:nvSpPr>
              <p:cNvPr id="47" name="TextBox 22"/>
              <p:cNvSpPr txBox="1">
                <a:spLocks noChangeArrowheads="1"/>
              </p:cNvSpPr>
              <p:nvPr/>
            </p:nvSpPr>
            <p:spPr bwMode="auto">
              <a:xfrm>
                <a:off x="7680545" y="5638316"/>
                <a:ext cx="520276" cy="45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588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x1</a:t>
                </a:r>
              </a:p>
            </p:txBody>
          </p:sp>
          <p:sp>
            <p:nvSpPr>
              <p:cNvPr id="53" name="TextBox 16">
                <a:extLst>
                  <a:ext uri="{FF2B5EF4-FFF2-40B4-BE49-F238E27FC236}">
                    <a16:creationId xmlns:a16="http://schemas.microsoft.com/office/drawing/2014/main" id="{2E001598-5B59-431D-9BA4-36F1CD4136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5514" y="4614704"/>
                <a:ext cx="401747" cy="45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588" b="1" dirty="0">
                    <a:solidFill>
                      <a:srgbClr val="00B050"/>
                    </a:solidFill>
                    <a:latin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56" name="TextBox 16">
                <a:extLst>
                  <a:ext uri="{FF2B5EF4-FFF2-40B4-BE49-F238E27FC236}">
                    <a16:creationId xmlns:a16="http://schemas.microsoft.com/office/drawing/2014/main" id="{811F0EEA-2730-4677-8446-8A81BD6033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23045" y="4843379"/>
                <a:ext cx="401747" cy="45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588" b="1" dirty="0">
                    <a:solidFill>
                      <a:srgbClr val="00B050"/>
                    </a:solidFill>
                    <a:latin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57" name="TextBox 8">
                <a:extLst>
                  <a:ext uri="{FF2B5EF4-FFF2-40B4-BE49-F238E27FC236}">
                    <a16:creationId xmlns:a16="http://schemas.microsoft.com/office/drawing/2014/main" id="{31E43AB7-418F-446C-BE1D-595060C5D7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8314" y="3753614"/>
                <a:ext cx="387192" cy="45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588" b="1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x</a:t>
                </a:r>
              </a:p>
            </p:txBody>
          </p:sp>
        </p:grpSp>
        <p:sp>
          <p:nvSpPr>
            <p:cNvPr id="48" name="TextBox 23"/>
            <p:cNvSpPr txBox="1">
              <a:spLocks noChangeArrowheads="1"/>
            </p:cNvSpPr>
            <p:nvPr/>
          </p:nvSpPr>
          <p:spPr bwMode="auto">
            <a:xfrm>
              <a:off x="1936303" y="5259782"/>
              <a:ext cx="393429" cy="45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88" b="1">
                  <a:solidFill>
                    <a:srgbClr val="000000"/>
                  </a:solidFill>
                  <a:latin typeface="Arial" panose="020B0604020202020204" pitchFamily="34" charset="0"/>
                </a:rPr>
                <a:t>+</a:t>
              </a:r>
            </a:p>
          </p:txBody>
        </p:sp>
        <p:sp>
          <p:nvSpPr>
            <p:cNvPr id="49" name="TextBox 28"/>
            <p:cNvSpPr txBox="1">
              <a:spLocks noChangeArrowheads="1"/>
            </p:cNvSpPr>
            <p:nvPr/>
          </p:nvSpPr>
          <p:spPr bwMode="auto">
            <a:xfrm>
              <a:off x="3065017" y="5716983"/>
              <a:ext cx="393429" cy="45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88" b="1">
                  <a:solidFill>
                    <a:srgbClr val="000000"/>
                  </a:solidFill>
                  <a:latin typeface="Arial" panose="020B0604020202020204" pitchFamily="34" charset="0"/>
                </a:rPr>
                <a:t>+</a:t>
              </a:r>
            </a:p>
          </p:txBody>
        </p:sp>
        <p:sp>
          <p:nvSpPr>
            <p:cNvPr id="50" name="Oval 49"/>
            <p:cNvSpPr/>
            <p:nvPr/>
          </p:nvSpPr>
          <p:spPr>
            <a:xfrm>
              <a:off x="1631504" y="5134527"/>
              <a:ext cx="989045" cy="849858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88">
                <a:solidFill>
                  <a:prstClr val="white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2545904" y="5591802"/>
              <a:ext cx="1219200" cy="65858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88">
                <a:solidFill>
                  <a:prstClr val="white"/>
                </a:solidFill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2965908" y="645438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James Hays – Machine Learning Overview</a:t>
            </a:r>
          </a:p>
        </p:txBody>
      </p:sp>
    </p:spTree>
    <p:extLst>
      <p:ext uri="{BB962C8B-B14F-4D97-AF65-F5344CB8AC3E}">
        <p14:creationId xmlns:p14="http://schemas.microsoft.com/office/powerpoint/2010/main" val="236347092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Supervised learning </a:t>
            </a:r>
            <a:r>
              <a:rPr lang="en-US" dirty="0"/>
              <a:t>categories and techniques</a:t>
            </a:r>
          </a:p>
          <a:p>
            <a:pPr lvl="1"/>
            <a:r>
              <a:rPr lang="en-US" b="1" dirty="0"/>
              <a:t>Numerical classifier functions	</a:t>
            </a:r>
          </a:p>
          <a:p>
            <a:pPr lvl="2"/>
            <a:r>
              <a:rPr lang="en-US" dirty="0"/>
              <a:t>Linear classifier, perceptron, logistic regression, support vector machines (SVM), neural networks </a:t>
            </a:r>
          </a:p>
          <a:p>
            <a:pPr lvl="1"/>
            <a:r>
              <a:rPr lang="en-US" b="1" dirty="0"/>
              <a:t>Parametric (probabilistic) functions </a:t>
            </a:r>
          </a:p>
          <a:p>
            <a:pPr lvl="2"/>
            <a:r>
              <a:rPr lang="en-US" dirty="0"/>
              <a:t>Naïve Bayes, Gaussian discriminant analysis (GDA), hidden Markov models (HMM), probabilistic graphical models 	</a:t>
            </a:r>
          </a:p>
          <a:p>
            <a:pPr lvl="1"/>
            <a:r>
              <a:rPr lang="en-US" b="1" dirty="0"/>
              <a:t>Non-parametric (instance-based) functions</a:t>
            </a:r>
          </a:p>
          <a:p>
            <a:pPr lvl="2"/>
            <a:r>
              <a:rPr lang="en-US" i="1" dirty="0"/>
              <a:t>k</a:t>
            </a:r>
            <a:r>
              <a:rPr lang="en-US" dirty="0"/>
              <a:t>-nearest neighbors, kernel regression, kernel density estimation, local regression</a:t>
            </a:r>
          </a:p>
          <a:p>
            <a:pPr lvl="1"/>
            <a:r>
              <a:rPr lang="en-US" b="1" dirty="0"/>
              <a:t>Symbolic functions</a:t>
            </a:r>
          </a:p>
          <a:p>
            <a:pPr lvl="2"/>
            <a:r>
              <a:rPr lang="en-US" dirty="0"/>
              <a:t>Decision trees, classification and regression trees (CART)	</a:t>
            </a:r>
          </a:p>
          <a:p>
            <a:pPr lvl="1"/>
            <a:r>
              <a:rPr lang="en-US" b="1" dirty="0"/>
              <a:t>Aggregation (ensemble) learning</a:t>
            </a:r>
          </a:p>
          <a:p>
            <a:pPr lvl="2"/>
            <a:r>
              <a:rPr lang="en-US" dirty="0"/>
              <a:t>Bagging, boosting (</a:t>
            </a:r>
            <a:r>
              <a:rPr lang="en-US" dirty="0" err="1"/>
              <a:t>Adaboost</a:t>
            </a:r>
            <a:r>
              <a:rPr lang="en-US" dirty="0"/>
              <a:t>), random forest 	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967BB1-BE7A-4EA6-8EFA-6066BB7B968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Machine Learning Basics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43672" y="6517505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Y-Fan Chang – An Overview of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76271550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123395"/>
            <a:ext cx="10972800" cy="1143000"/>
          </a:xfrm>
        </p:spPr>
        <p:txBody>
          <a:bodyPr/>
          <a:lstStyle/>
          <a:p>
            <a:r>
              <a:rPr lang="en-US" sz="3733" dirty="0"/>
              <a:t>Reinforcement learning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932723"/>
            <a:ext cx="11438467" cy="499745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67" dirty="0"/>
              <a:t>In reinforcement learning, the output is an action or sequence of actions and the only supervisory signal is an occasional scalar reward.</a:t>
            </a:r>
          </a:p>
          <a:p>
            <a:pPr lvl="1">
              <a:lnSpc>
                <a:spcPct val="90000"/>
              </a:lnSpc>
            </a:pPr>
            <a:r>
              <a:rPr lang="en-US" sz="2667" dirty="0"/>
              <a:t>The goal in selecting each action is to maximize the expected sum of the future rewards.</a:t>
            </a:r>
          </a:p>
          <a:p>
            <a:pPr lvl="1">
              <a:lnSpc>
                <a:spcPct val="90000"/>
              </a:lnSpc>
            </a:pPr>
            <a:r>
              <a:rPr lang="en-US" sz="2667" dirty="0"/>
              <a:t> We usually use a discount factor for delayed rewards  so that we don</a:t>
            </a:r>
            <a:r>
              <a:rPr lang="fr-FR" sz="2667" dirty="0"/>
              <a:t>’</a:t>
            </a:r>
            <a:r>
              <a:rPr lang="en-US" sz="2667" dirty="0"/>
              <a:t>t have to look too far into the future.</a:t>
            </a:r>
          </a:p>
          <a:p>
            <a:pPr>
              <a:lnSpc>
                <a:spcPct val="90000"/>
              </a:lnSpc>
            </a:pPr>
            <a:r>
              <a:rPr lang="en-US" sz="2667" dirty="0"/>
              <a:t>Reinforcement learning is difficult:</a:t>
            </a:r>
          </a:p>
          <a:p>
            <a:pPr lvl="1">
              <a:lnSpc>
                <a:spcPct val="90000"/>
              </a:lnSpc>
            </a:pPr>
            <a:r>
              <a:rPr lang="en-US" sz="2667" dirty="0"/>
              <a:t>The rewards are typically delayed so its hard to know where we went wrong (or right).</a:t>
            </a:r>
          </a:p>
          <a:p>
            <a:pPr lvl="1">
              <a:lnSpc>
                <a:spcPct val="90000"/>
              </a:lnSpc>
            </a:pPr>
            <a:r>
              <a:rPr lang="en-US" sz="2667" dirty="0"/>
              <a:t>A scalar reward does not supply much information.</a:t>
            </a:r>
          </a:p>
          <a:p>
            <a:pPr>
              <a:lnSpc>
                <a:spcPct val="90000"/>
              </a:lnSpc>
            </a:pPr>
            <a:r>
              <a:rPr lang="en-US" sz="2667" dirty="0"/>
              <a:t>This course cannot cover everything and reinforcement learning is one of the important topics we will not cover.</a:t>
            </a:r>
          </a:p>
        </p:txBody>
      </p:sp>
    </p:spTree>
    <p:extLst>
      <p:ext uri="{BB962C8B-B14F-4D97-AF65-F5344CB8AC3E}">
        <p14:creationId xmlns:p14="http://schemas.microsoft.com/office/powerpoint/2010/main" val="38884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yers design template">
  <a:themeElements>
    <a:clrScheme name="Layers design template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Layers design template">
      <a:majorFont>
        <a:latin typeface="Century Gothic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Layers design template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design template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design template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design template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design template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design template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design template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design template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design template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design template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12678</TotalTime>
  <Words>8113</Words>
  <Application>Microsoft Office PowerPoint</Application>
  <PresentationFormat>Widescreen</PresentationFormat>
  <Paragraphs>1239</Paragraphs>
  <Slides>150</Slides>
  <Notes>66</Notes>
  <HiddenSlides>0</HiddenSlides>
  <MMClips>2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150</vt:i4>
      </vt:variant>
    </vt:vector>
  </HeadingPairs>
  <TitlesOfParts>
    <vt:vector size="173" baseType="lpstr">
      <vt:lpstr>ＭＳ Ｐゴシック</vt:lpstr>
      <vt:lpstr>Amazon Ember</vt:lpstr>
      <vt:lpstr>Arial</vt:lpstr>
      <vt:lpstr>Arial Black</vt:lpstr>
      <vt:lpstr>Calibri</vt:lpstr>
      <vt:lpstr>Cambria Math</vt:lpstr>
      <vt:lpstr>Century Gothic</vt:lpstr>
      <vt:lpstr>Comic Sans MS</vt:lpstr>
      <vt:lpstr>Consolas</vt:lpstr>
      <vt:lpstr>Corbel</vt:lpstr>
      <vt:lpstr>Courier New</vt:lpstr>
      <vt:lpstr>Garamond</vt:lpstr>
      <vt:lpstr>Helvetica Neue</vt:lpstr>
      <vt:lpstr>inherit</vt:lpstr>
      <vt:lpstr>Mangal</vt:lpstr>
      <vt:lpstr>Palatino Linotype</vt:lpstr>
      <vt:lpstr>Times New Roman</vt:lpstr>
      <vt:lpstr>Wingdings</vt:lpstr>
      <vt:lpstr>Office Theme</vt:lpstr>
      <vt:lpstr>Layers design template</vt:lpstr>
      <vt:lpstr>1_Office Theme</vt:lpstr>
      <vt:lpstr>Equation</vt:lpstr>
      <vt:lpstr>方程式</vt:lpstr>
      <vt:lpstr>PowerPoint Presentation</vt:lpstr>
      <vt:lpstr> Deep Learning Lecture 1: Introduction</vt:lpstr>
      <vt:lpstr>Keyword: To LEARN!</vt:lpstr>
      <vt:lpstr>Books and Reading</vt:lpstr>
      <vt:lpstr>Online Resources </vt:lpstr>
      <vt:lpstr>Course Schedule &amp; Content</vt:lpstr>
      <vt:lpstr>Background Requirement</vt:lpstr>
      <vt:lpstr>Science Fiction?</vt:lpstr>
      <vt:lpstr>1966: The Summer Vision Project @ MIT</vt:lpstr>
      <vt:lpstr>The Deep Learning Revolution</vt:lpstr>
      <vt:lpstr>2020+: Augmented Reality Perhaps?</vt:lpstr>
      <vt:lpstr>Technology Scaling</vt:lpstr>
      <vt:lpstr>Machine Learning entering the embedded world…</vt:lpstr>
      <vt:lpstr>Embedded &amp; TinyML today!</vt:lpstr>
      <vt:lpstr>Human Vs. Machine (ok, advanced machine)</vt:lpstr>
      <vt:lpstr>Can the computer match human intelligence?</vt:lpstr>
      <vt:lpstr>Human understanding has its shortcomings</vt:lpstr>
      <vt:lpstr>But humans can understand MUCH more about what’s important to them, from VERY little information…</vt:lpstr>
      <vt:lpstr>A Simple Visual System (MIT, 1962-63)</vt:lpstr>
      <vt:lpstr>A Simple World?</vt:lpstr>
      <vt:lpstr>A Simple World</vt:lpstr>
      <vt:lpstr>What is artificial intelligence?</vt:lpstr>
      <vt:lpstr>What is machine learning?</vt:lpstr>
      <vt:lpstr>What is deep learning?</vt:lpstr>
      <vt:lpstr>PowerPoint Presentation</vt:lpstr>
      <vt:lpstr>PowerPoint Presentation</vt:lpstr>
      <vt:lpstr>PowerPoint Presentation</vt:lpstr>
      <vt:lpstr>PowerPoint Presentation</vt:lpstr>
      <vt:lpstr>Main types of machine learning</vt:lpstr>
      <vt:lpstr>Main types of machine learning</vt:lpstr>
      <vt:lpstr>Main types of machine learning</vt:lpstr>
      <vt:lpstr>Main types of machine learning</vt:lpstr>
      <vt:lpstr>Data</vt:lpstr>
      <vt:lpstr>Data</vt:lpstr>
      <vt:lpstr>Model – learning/training – inference</vt:lpstr>
      <vt:lpstr>Optimization</vt:lpstr>
      <vt:lpstr>Optimization</vt:lpstr>
      <vt:lpstr>Gradient descent</vt:lpstr>
      <vt:lpstr>Over- and underfitting, generalization, regularization</vt:lpstr>
      <vt:lpstr>Anatomy of a deep neural network</vt:lpstr>
      <vt:lpstr>Layers</vt:lpstr>
      <vt:lpstr>Input data and targets</vt:lpstr>
      <vt:lpstr>Loss function</vt:lpstr>
      <vt:lpstr>Optimizer</vt:lpstr>
      <vt:lpstr>Anatomy of a deep neural network</vt:lpstr>
      <vt:lpstr>Deep learning frameworks</vt:lpstr>
      <vt:lpstr>PowerPoint Presentation</vt:lpstr>
      <vt:lpstr>Deep learning frameworks</vt:lpstr>
      <vt:lpstr>PowerPoint Presentation</vt:lpstr>
      <vt:lpstr>PowerPoint Presentation</vt:lpstr>
      <vt:lpstr>Modeling Individual Neurons</vt:lpstr>
      <vt:lpstr>Modeling Individual Neurons</vt:lpstr>
      <vt:lpstr>What is Machine Learning?</vt:lpstr>
      <vt:lpstr>The Machine Learning Approach</vt:lpstr>
      <vt:lpstr>Some examples of tasks best solved by learning</vt:lpstr>
      <vt:lpstr>A standard example of machine learning</vt:lpstr>
      <vt:lpstr>It is very hard to say what makes a 2        </vt:lpstr>
      <vt:lpstr>Beyond MNIST: The ImageNet task</vt:lpstr>
      <vt:lpstr>PowerPoint Presentation</vt:lpstr>
      <vt:lpstr>PowerPoint Presentation</vt:lpstr>
      <vt:lpstr>PowerPoint Presentation</vt:lpstr>
      <vt:lpstr>The Speech Recognition Task</vt:lpstr>
      <vt:lpstr>Phone recognition on the TIMIT benchmark  (Mohamed, Dahl, &amp; Hinton, 2012)</vt:lpstr>
      <vt:lpstr>Word error rates from MSR, IBM, &amp; Google (Hinton et. al. IEEE Signal Processing Magazine, Nov 2012)</vt:lpstr>
      <vt:lpstr>Reasons to study neural computation</vt:lpstr>
      <vt:lpstr>A typical cortical neuron</vt:lpstr>
      <vt:lpstr>Synapses</vt:lpstr>
      <vt:lpstr>How synapses adapt</vt:lpstr>
      <vt:lpstr>How the brain works on one slide!</vt:lpstr>
      <vt:lpstr>Modularity and the brain</vt:lpstr>
      <vt:lpstr>Idealized  neurons</vt:lpstr>
      <vt:lpstr>Linear neurons</vt:lpstr>
      <vt:lpstr>Linear neurons</vt:lpstr>
      <vt:lpstr>Binary threshold neurons</vt:lpstr>
      <vt:lpstr>Binary threshold neurons</vt:lpstr>
      <vt:lpstr>Rectified Linear Neurons (sometimes called linear threshold neurons)</vt:lpstr>
      <vt:lpstr>Sigmoid neurons</vt:lpstr>
      <vt:lpstr>Stochastic binary neurons</vt:lpstr>
      <vt:lpstr>A very simple way to recognize handwritten shapes</vt:lpstr>
      <vt:lpstr>How to display the weights</vt:lpstr>
      <vt:lpstr>How to learn the weights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learned weights</vt:lpstr>
      <vt:lpstr>Why the simple learning algorithm is insufficient</vt:lpstr>
      <vt:lpstr>Examples of handwritten digits that can be recognized correctly the first time they are seen        </vt:lpstr>
      <vt:lpstr>Basics of ML – A VERY short intro…</vt:lpstr>
      <vt:lpstr>Machine Learning Types</vt:lpstr>
      <vt:lpstr>Types of learning task</vt:lpstr>
      <vt:lpstr>Unsupervised Learning </vt:lpstr>
      <vt:lpstr>Unsupervised learning </vt:lpstr>
      <vt:lpstr>Other goals for unsupervised learning </vt:lpstr>
      <vt:lpstr>Nearest Neighbor Classifier</vt:lpstr>
      <vt:lpstr>k-Nearest Neighbors Classifier</vt:lpstr>
      <vt:lpstr>Supervised Learning</vt:lpstr>
      <vt:lpstr>Reinforcement learning</vt:lpstr>
      <vt:lpstr>Two types of supervised learning</vt:lpstr>
      <vt:lpstr>How supervised learning typically works</vt:lpstr>
      <vt:lpstr>Supervised Learning In Neural Networks</vt:lpstr>
      <vt:lpstr>Neural network</vt:lpstr>
      <vt:lpstr>Output activation</vt:lpstr>
      <vt:lpstr>Backpropagation</vt:lpstr>
      <vt:lpstr>Neuron as a linear classifier</vt:lpstr>
      <vt:lpstr>A non-linear classifier?</vt:lpstr>
      <vt:lpstr>Non-linearity = activation function</vt:lpstr>
      <vt:lpstr>PowerPoint Presentation</vt:lpstr>
      <vt:lpstr>Linear Classifier</vt:lpstr>
      <vt:lpstr>Linear Classifier</vt:lpstr>
      <vt:lpstr>Support Vector Machines</vt:lpstr>
      <vt:lpstr>Linear vs Non-linear Techniques</vt:lpstr>
      <vt:lpstr>Linear vs Non-linear Techniques</vt:lpstr>
      <vt:lpstr>Non-linear Techniques</vt:lpstr>
      <vt:lpstr>Binary vs Multi-class Classification</vt:lpstr>
      <vt:lpstr>Binary vs Multi-class Classification</vt:lpstr>
      <vt:lpstr>Computer Vision Tasks (DNNs EXCEL!)</vt:lpstr>
      <vt:lpstr>No-Free-Lunch Theorem</vt:lpstr>
      <vt:lpstr>ML vs. Deep Learning</vt:lpstr>
      <vt:lpstr>ML vs. Deep Learning</vt:lpstr>
      <vt:lpstr>ML vs. Deep Learning</vt:lpstr>
      <vt:lpstr>Why is DL Useful?</vt:lpstr>
      <vt:lpstr>Representational Power</vt:lpstr>
      <vt:lpstr>Introduction to Neural Networks </vt:lpstr>
      <vt:lpstr>Introduction to Neural Networks </vt:lpstr>
      <vt:lpstr>Elements of Neural Networks </vt:lpstr>
      <vt:lpstr>Elements of Neural Networks </vt:lpstr>
      <vt:lpstr>Elements of Neural Networks </vt:lpstr>
      <vt:lpstr>Elements of Neural Networks </vt:lpstr>
      <vt:lpstr>Feedforward Architectures</vt:lpstr>
      <vt:lpstr>Recurrent Architectures</vt:lpstr>
      <vt:lpstr>More Jargon!</vt:lpstr>
      <vt:lpstr>Ensemble Learning</vt:lpstr>
      <vt:lpstr>Deep vs Shallow Networks</vt:lpstr>
      <vt:lpstr>Convolutional Neural Networks (CNNs)</vt:lpstr>
      <vt:lpstr>Convolutional Neural Networks (CNNs)</vt:lpstr>
      <vt:lpstr>Convolutional Neural Networks (CNNs)</vt:lpstr>
      <vt:lpstr>Convolutional Neural Networks (CNNs)</vt:lpstr>
      <vt:lpstr>Convolutional Neural Networks (CNNs)</vt:lpstr>
      <vt:lpstr>Residual CNNs</vt:lpstr>
      <vt:lpstr>Recurrent Neural Networks (RNNs)</vt:lpstr>
      <vt:lpstr>Recurrent Neural Networks (RNNs)</vt:lpstr>
      <vt:lpstr>Recurrent Neural Networks (RNNs)</vt:lpstr>
      <vt:lpstr>Bidirectional RNNs</vt:lpstr>
      <vt:lpstr>LSTM Networks</vt:lpstr>
      <vt:lpstr>LSTM Networks</vt:lpstr>
      <vt:lpstr>References</vt:lpstr>
      <vt:lpstr>PowerPoint Presentation</vt:lpstr>
      <vt:lpstr>PowerPoint Presentation</vt:lpstr>
    </vt:vector>
  </TitlesOfParts>
  <Company>UCY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Vision-On-Chip  to Vision-In-Chip</dc:title>
  <dc:creator>Theocharis Theocharides</dc:creator>
  <cp:lastModifiedBy>Theocharis Theocharides</cp:lastModifiedBy>
  <cp:revision>191</cp:revision>
  <dcterms:created xsi:type="dcterms:W3CDTF">2011-03-27T14:20:09Z</dcterms:created>
  <dcterms:modified xsi:type="dcterms:W3CDTF">2024-04-19T15:43:10Z</dcterms:modified>
</cp:coreProperties>
</file>