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68"/>
  </p:notesMasterIdLst>
  <p:sldIdLst>
    <p:sldId id="2537" r:id="rId3"/>
    <p:sldId id="256" r:id="rId4"/>
    <p:sldId id="279" r:id="rId5"/>
    <p:sldId id="2495" r:id="rId6"/>
    <p:sldId id="355" r:id="rId7"/>
    <p:sldId id="2496" r:id="rId8"/>
    <p:sldId id="299" r:id="rId9"/>
    <p:sldId id="302" r:id="rId10"/>
    <p:sldId id="303" r:id="rId11"/>
    <p:sldId id="304" r:id="rId12"/>
    <p:sldId id="305" r:id="rId13"/>
    <p:sldId id="306" r:id="rId14"/>
    <p:sldId id="2567" r:id="rId15"/>
    <p:sldId id="2575" r:id="rId16"/>
    <p:sldId id="2509" r:id="rId17"/>
    <p:sldId id="2508" r:id="rId18"/>
    <p:sldId id="2576" r:id="rId19"/>
    <p:sldId id="2578" r:id="rId20"/>
    <p:sldId id="2553" r:id="rId21"/>
    <p:sldId id="2554" r:id="rId22"/>
    <p:sldId id="2555" r:id="rId23"/>
    <p:sldId id="2556" r:id="rId24"/>
    <p:sldId id="2557" r:id="rId25"/>
    <p:sldId id="2558" r:id="rId26"/>
    <p:sldId id="2513" r:id="rId27"/>
    <p:sldId id="2514" r:id="rId28"/>
    <p:sldId id="2515" r:id="rId29"/>
    <p:sldId id="277" r:id="rId30"/>
    <p:sldId id="2516" r:id="rId31"/>
    <p:sldId id="2559" r:id="rId32"/>
    <p:sldId id="2560" r:id="rId33"/>
    <p:sldId id="2561" r:id="rId34"/>
    <p:sldId id="2562" r:id="rId35"/>
    <p:sldId id="2563" r:id="rId36"/>
    <p:sldId id="2564" r:id="rId37"/>
    <p:sldId id="2565" r:id="rId38"/>
    <p:sldId id="380" r:id="rId39"/>
    <p:sldId id="397" r:id="rId40"/>
    <p:sldId id="381" r:id="rId41"/>
    <p:sldId id="383" r:id="rId42"/>
    <p:sldId id="384" r:id="rId43"/>
    <p:sldId id="385" r:id="rId44"/>
    <p:sldId id="463" r:id="rId45"/>
    <p:sldId id="2571" r:id="rId46"/>
    <p:sldId id="2572" r:id="rId47"/>
    <p:sldId id="2573" r:id="rId48"/>
    <p:sldId id="2574" r:id="rId49"/>
    <p:sldId id="464" r:id="rId50"/>
    <p:sldId id="467" r:id="rId51"/>
    <p:sldId id="468" r:id="rId52"/>
    <p:sldId id="470" r:id="rId53"/>
    <p:sldId id="471" r:id="rId54"/>
    <p:sldId id="2517" r:id="rId55"/>
    <p:sldId id="350" r:id="rId56"/>
    <p:sldId id="370" r:id="rId57"/>
    <p:sldId id="354" r:id="rId58"/>
    <p:sldId id="2497" r:id="rId59"/>
    <p:sldId id="2498" r:id="rId60"/>
    <p:sldId id="352" r:id="rId61"/>
    <p:sldId id="2499" r:id="rId62"/>
    <p:sldId id="2500" r:id="rId63"/>
    <p:sldId id="2501" r:id="rId64"/>
    <p:sldId id="2502" r:id="rId65"/>
    <p:sldId id="2503" r:id="rId66"/>
    <p:sldId id="2504" r:id="rId67"/>
    <p:sldId id="2505" r:id="rId68"/>
    <p:sldId id="257" r:id="rId69"/>
    <p:sldId id="272" r:id="rId70"/>
    <p:sldId id="2482" r:id="rId71"/>
    <p:sldId id="2483" r:id="rId72"/>
    <p:sldId id="267" r:id="rId73"/>
    <p:sldId id="2484" r:id="rId74"/>
    <p:sldId id="2485" r:id="rId75"/>
    <p:sldId id="259" r:id="rId76"/>
    <p:sldId id="273" r:id="rId77"/>
    <p:sldId id="258" r:id="rId78"/>
    <p:sldId id="260" r:id="rId79"/>
    <p:sldId id="371" r:id="rId80"/>
    <p:sldId id="1016" r:id="rId81"/>
    <p:sldId id="2370" r:id="rId82"/>
    <p:sldId id="2371" r:id="rId83"/>
    <p:sldId id="2372" r:id="rId84"/>
    <p:sldId id="376" r:id="rId85"/>
    <p:sldId id="377" r:id="rId86"/>
    <p:sldId id="378" r:id="rId87"/>
    <p:sldId id="379" r:id="rId88"/>
    <p:sldId id="2373" r:id="rId89"/>
    <p:sldId id="2398" r:id="rId90"/>
    <p:sldId id="2399" r:id="rId91"/>
    <p:sldId id="2400" r:id="rId92"/>
    <p:sldId id="2486" r:id="rId93"/>
    <p:sldId id="2487" r:id="rId94"/>
    <p:sldId id="2488" r:id="rId95"/>
    <p:sldId id="2489" r:id="rId96"/>
    <p:sldId id="2490" r:id="rId97"/>
    <p:sldId id="274" r:id="rId98"/>
    <p:sldId id="278" r:id="rId99"/>
    <p:sldId id="387" r:id="rId100"/>
    <p:sldId id="388" r:id="rId101"/>
    <p:sldId id="275" r:id="rId102"/>
    <p:sldId id="2404" r:id="rId103"/>
    <p:sldId id="2401" r:id="rId104"/>
    <p:sldId id="372" r:id="rId105"/>
    <p:sldId id="373" r:id="rId106"/>
    <p:sldId id="374" r:id="rId107"/>
    <p:sldId id="2402" r:id="rId108"/>
    <p:sldId id="2403" r:id="rId109"/>
    <p:sldId id="2477" r:id="rId110"/>
    <p:sldId id="2407" r:id="rId111"/>
    <p:sldId id="2408" r:id="rId112"/>
    <p:sldId id="2445" r:id="rId113"/>
    <p:sldId id="261" r:id="rId114"/>
    <p:sldId id="262" r:id="rId115"/>
    <p:sldId id="263" r:id="rId116"/>
    <p:sldId id="265" r:id="rId117"/>
    <p:sldId id="266" r:id="rId118"/>
    <p:sldId id="268" r:id="rId119"/>
    <p:sldId id="269" r:id="rId120"/>
    <p:sldId id="264" r:id="rId121"/>
    <p:sldId id="2478" r:id="rId122"/>
    <p:sldId id="2479" r:id="rId123"/>
    <p:sldId id="270" r:id="rId124"/>
    <p:sldId id="449" r:id="rId125"/>
    <p:sldId id="430" r:id="rId126"/>
    <p:sldId id="431" r:id="rId127"/>
    <p:sldId id="433" r:id="rId128"/>
    <p:sldId id="435" r:id="rId129"/>
    <p:sldId id="438" r:id="rId130"/>
    <p:sldId id="439" r:id="rId131"/>
    <p:sldId id="281" r:id="rId132"/>
    <p:sldId id="2493" r:id="rId133"/>
    <p:sldId id="282" r:id="rId134"/>
    <p:sldId id="283" r:id="rId135"/>
    <p:sldId id="284" r:id="rId136"/>
    <p:sldId id="285" r:id="rId137"/>
    <p:sldId id="286" r:id="rId138"/>
    <p:sldId id="287" r:id="rId139"/>
    <p:sldId id="288" r:id="rId140"/>
    <p:sldId id="290" r:id="rId141"/>
    <p:sldId id="291" r:id="rId142"/>
    <p:sldId id="292" r:id="rId143"/>
    <p:sldId id="293" r:id="rId144"/>
    <p:sldId id="295" r:id="rId145"/>
    <p:sldId id="294" r:id="rId146"/>
    <p:sldId id="2579" r:id="rId147"/>
    <p:sldId id="398" r:id="rId148"/>
    <p:sldId id="418" r:id="rId149"/>
    <p:sldId id="417" r:id="rId150"/>
    <p:sldId id="400" r:id="rId151"/>
    <p:sldId id="401" r:id="rId152"/>
    <p:sldId id="402" r:id="rId153"/>
    <p:sldId id="403" r:id="rId154"/>
    <p:sldId id="405" r:id="rId155"/>
    <p:sldId id="406" r:id="rId156"/>
    <p:sldId id="408" r:id="rId157"/>
    <p:sldId id="409" r:id="rId158"/>
    <p:sldId id="410" r:id="rId159"/>
    <p:sldId id="412" r:id="rId160"/>
    <p:sldId id="413" r:id="rId161"/>
    <p:sldId id="414" r:id="rId162"/>
    <p:sldId id="415" r:id="rId163"/>
    <p:sldId id="425" r:id="rId164"/>
    <p:sldId id="426" r:id="rId165"/>
    <p:sldId id="427" r:id="rId166"/>
    <p:sldId id="2538" r:id="rId1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hlink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3300"/>
    <a:srgbClr val="996633"/>
    <a:srgbClr val="DC83EB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0" autoAdjust="0"/>
    <p:restoredTop sz="93424"/>
  </p:normalViewPr>
  <p:slideViewPr>
    <p:cSldViewPr>
      <p:cViewPr varScale="1">
        <p:scale>
          <a:sx n="103" d="100"/>
          <a:sy n="103" d="100"/>
        </p:scale>
        <p:origin x="2850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viewProps" Target="viewProps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theme" Target="theme/theme1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2" Type="http://schemas.openxmlformats.org/officeDocument/2006/relationships/tableStyles" Target="tableStyle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svg"/><Relationship Id="rId1" Type="http://schemas.openxmlformats.org/officeDocument/2006/relationships/image" Target="../media/image98.png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10" Type="http://schemas.openxmlformats.org/officeDocument/2006/relationships/image" Target="../media/image107.svg"/><Relationship Id="rId4" Type="http://schemas.openxmlformats.org/officeDocument/2006/relationships/image" Target="../media/image101.svg"/><Relationship Id="rId9" Type="http://schemas.openxmlformats.org/officeDocument/2006/relationships/image" Target="../media/image10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svg"/><Relationship Id="rId1" Type="http://schemas.openxmlformats.org/officeDocument/2006/relationships/image" Target="../media/image108.png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image" Target="../media/image111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117.png"/><Relationship Id="rId7" Type="http://schemas.openxmlformats.org/officeDocument/2006/relationships/image" Target="../media/image119.png"/><Relationship Id="rId2" Type="http://schemas.openxmlformats.org/officeDocument/2006/relationships/image" Target="../media/image116.svg"/><Relationship Id="rId1" Type="http://schemas.openxmlformats.org/officeDocument/2006/relationships/image" Target="../media/image115.png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image" Target="../media/image118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22.svg"/><Relationship Id="rId1" Type="http://schemas.openxmlformats.org/officeDocument/2006/relationships/image" Target="../media/image121.png"/><Relationship Id="rId6" Type="http://schemas.openxmlformats.org/officeDocument/2006/relationships/image" Target="../media/image124.svg"/><Relationship Id="rId5" Type="http://schemas.openxmlformats.org/officeDocument/2006/relationships/image" Target="../media/image123.png"/><Relationship Id="rId10" Type="http://schemas.openxmlformats.org/officeDocument/2006/relationships/image" Target="../media/image126.svg"/><Relationship Id="rId4" Type="http://schemas.openxmlformats.org/officeDocument/2006/relationships/image" Target="../media/image105.svg"/><Relationship Id="rId9" Type="http://schemas.openxmlformats.org/officeDocument/2006/relationships/image" Target="../media/image125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svg"/><Relationship Id="rId1" Type="http://schemas.openxmlformats.org/officeDocument/2006/relationships/image" Target="../media/image127.png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image" Target="../media/image130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svg"/><Relationship Id="rId1" Type="http://schemas.openxmlformats.org/officeDocument/2006/relationships/image" Target="../media/image98.png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10" Type="http://schemas.openxmlformats.org/officeDocument/2006/relationships/image" Target="../media/image107.svg"/><Relationship Id="rId4" Type="http://schemas.openxmlformats.org/officeDocument/2006/relationships/image" Target="../media/image101.svg"/><Relationship Id="rId9" Type="http://schemas.openxmlformats.org/officeDocument/2006/relationships/image" Target="../media/image10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svg"/><Relationship Id="rId1" Type="http://schemas.openxmlformats.org/officeDocument/2006/relationships/image" Target="../media/image108.png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image" Target="../media/image111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117.png"/><Relationship Id="rId7" Type="http://schemas.openxmlformats.org/officeDocument/2006/relationships/image" Target="../media/image119.png"/><Relationship Id="rId2" Type="http://schemas.openxmlformats.org/officeDocument/2006/relationships/image" Target="../media/image116.svg"/><Relationship Id="rId1" Type="http://schemas.openxmlformats.org/officeDocument/2006/relationships/image" Target="../media/image115.png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image" Target="../media/image118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22.svg"/><Relationship Id="rId1" Type="http://schemas.openxmlformats.org/officeDocument/2006/relationships/image" Target="../media/image121.png"/><Relationship Id="rId6" Type="http://schemas.openxmlformats.org/officeDocument/2006/relationships/image" Target="../media/image124.svg"/><Relationship Id="rId5" Type="http://schemas.openxmlformats.org/officeDocument/2006/relationships/image" Target="../media/image123.png"/><Relationship Id="rId10" Type="http://schemas.openxmlformats.org/officeDocument/2006/relationships/image" Target="../media/image126.svg"/><Relationship Id="rId4" Type="http://schemas.openxmlformats.org/officeDocument/2006/relationships/image" Target="../media/image105.svg"/><Relationship Id="rId9" Type="http://schemas.openxmlformats.org/officeDocument/2006/relationships/image" Target="../media/image125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svg"/><Relationship Id="rId1" Type="http://schemas.openxmlformats.org/officeDocument/2006/relationships/image" Target="../media/image127.png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image" Target="../media/image1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631713-1554-44F2-9501-7A82E3586900}" type="doc">
      <dgm:prSet loTypeId="urn:microsoft.com/office/officeart/2005/8/layout/venn1" loCatId="relationship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ZA"/>
        </a:p>
      </dgm:t>
    </dgm:pt>
    <dgm:pt modelId="{ED214084-D0FB-443D-9545-E154F0F2C7CC}">
      <dgm:prSet phldrT="[Text]" custT="1"/>
      <dgm:spPr/>
      <dgm:t>
        <a:bodyPr/>
        <a:lstStyle/>
        <a:p>
          <a:pPr algn="ctr"/>
          <a:r>
            <a:rPr lang="en-US" sz="1800" dirty="0">
              <a:latin typeface="Century Gothic" panose="020B0502020202020204" pitchFamily="34" charset="0"/>
            </a:rPr>
            <a:t>Naïve Sampling</a:t>
          </a:r>
        </a:p>
      </dgm:t>
    </dgm:pt>
    <dgm:pt modelId="{0DA53F09-3FFC-4F52-9BDB-C17479ED2BC4}" type="parTrans" cxnId="{7A2317BF-15FA-4FD3-899A-C2BAC0DA9C17}">
      <dgm:prSet/>
      <dgm:spPr/>
      <dgm:t>
        <a:bodyPr/>
        <a:lstStyle/>
        <a:p>
          <a:pPr algn="ctr"/>
          <a:endParaRPr lang="en-ZA" sz="1600">
            <a:latin typeface="Century Gothic" panose="020B0502020202020204" pitchFamily="34" charset="0"/>
          </a:endParaRPr>
        </a:p>
      </dgm:t>
    </dgm:pt>
    <dgm:pt modelId="{73D90844-69BA-4249-9A0D-B06692A5A68F}" type="sibTrans" cxnId="{7A2317BF-15FA-4FD3-899A-C2BAC0DA9C17}">
      <dgm:prSet/>
      <dgm:spPr/>
      <dgm:t>
        <a:bodyPr/>
        <a:lstStyle/>
        <a:p>
          <a:pPr algn="ctr"/>
          <a:endParaRPr lang="en-ZA" sz="1600">
            <a:latin typeface="Century Gothic" panose="020B0502020202020204" pitchFamily="34" charset="0"/>
          </a:endParaRPr>
        </a:p>
      </dgm:t>
    </dgm:pt>
    <dgm:pt modelId="{156AAB84-B08B-4281-8DFE-6F79A4DAFF73}">
      <dgm:prSet phldrT="[Text]" custT="1"/>
      <dgm:spPr>
        <a:ln>
          <a:solidFill>
            <a:schemeClr val="accent6"/>
          </a:solidFill>
        </a:ln>
      </dgm:spPr>
      <dgm:t>
        <a:bodyPr/>
        <a:lstStyle/>
        <a:p>
          <a:pPr algn="ctr"/>
          <a:r>
            <a:rPr lang="en-US" sz="1800" b="1" dirty="0">
              <a:solidFill>
                <a:schemeClr val="accent5"/>
              </a:solidFill>
              <a:latin typeface="Century Gothic" panose="020B0502020202020204" pitchFamily="34" charset="0"/>
            </a:rPr>
            <a:t>Synthetic Sampling</a:t>
          </a:r>
        </a:p>
      </dgm:t>
    </dgm:pt>
    <dgm:pt modelId="{E5B74D39-1D22-4C8F-B5CF-BD5AD56B7A94}" type="parTrans" cxnId="{8F6EE265-CF42-492E-BB5D-BDEBED86B20D}">
      <dgm:prSet/>
      <dgm:spPr/>
      <dgm:t>
        <a:bodyPr/>
        <a:lstStyle/>
        <a:p>
          <a:pPr algn="ctr"/>
          <a:endParaRPr lang="en-ZA" sz="1600">
            <a:latin typeface="Century Gothic" panose="020B0502020202020204" pitchFamily="34" charset="0"/>
          </a:endParaRPr>
        </a:p>
      </dgm:t>
    </dgm:pt>
    <dgm:pt modelId="{770F77EB-04A9-4E23-A6AB-9FE161A370E4}" type="sibTrans" cxnId="{8F6EE265-CF42-492E-BB5D-BDEBED86B20D}">
      <dgm:prSet/>
      <dgm:spPr/>
      <dgm:t>
        <a:bodyPr/>
        <a:lstStyle/>
        <a:p>
          <a:pPr algn="ctr"/>
          <a:endParaRPr lang="en-ZA" sz="1600">
            <a:latin typeface="Century Gothic" panose="020B0502020202020204" pitchFamily="34" charset="0"/>
          </a:endParaRPr>
        </a:p>
      </dgm:t>
    </dgm:pt>
    <dgm:pt modelId="{77FD7B18-48C6-4B4C-ADE4-1A73EBB7C54D}">
      <dgm:prSet phldrT="[Text]" custT="1"/>
      <dgm:spPr/>
      <dgm:t>
        <a:bodyPr/>
        <a:lstStyle/>
        <a:p>
          <a:pPr algn="ctr"/>
          <a:r>
            <a:rPr lang="en-US" sz="1800" dirty="0">
              <a:solidFill>
                <a:schemeClr val="tx1"/>
              </a:solidFill>
              <a:latin typeface="Century Gothic" panose="020B0502020202020204" pitchFamily="34" charset="0"/>
            </a:rPr>
            <a:t>Ensembles</a:t>
          </a:r>
        </a:p>
      </dgm:t>
    </dgm:pt>
    <dgm:pt modelId="{301DEBFD-3EE1-49A7-9733-2D47C3349559}" type="parTrans" cxnId="{391E5941-04AA-4AF5-8638-3F699DDD8A9F}">
      <dgm:prSet/>
      <dgm:spPr/>
      <dgm:t>
        <a:bodyPr/>
        <a:lstStyle/>
        <a:p>
          <a:pPr algn="ctr"/>
          <a:endParaRPr lang="en-ZA" sz="1600">
            <a:latin typeface="Century Gothic" panose="020B0502020202020204" pitchFamily="34" charset="0"/>
          </a:endParaRPr>
        </a:p>
      </dgm:t>
    </dgm:pt>
    <dgm:pt modelId="{214F5F25-E55B-4EBC-80ED-930FCFD37595}" type="sibTrans" cxnId="{391E5941-04AA-4AF5-8638-3F699DDD8A9F}">
      <dgm:prSet/>
      <dgm:spPr/>
      <dgm:t>
        <a:bodyPr/>
        <a:lstStyle/>
        <a:p>
          <a:pPr algn="ctr"/>
          <a:endParaRPr lang="en-ZA" sz="1600">
            <a:latin typeface="Century Gothic" panose="020B0502020202020204" pitchFamily="34" charset="0"/>
          </a:endParaRPr>
        </a:p>
      </dgm:t>
    </dgm:pt>
    <dgm:pt modelId="{7106CF3A-764C-480A-B3FF-F3A7A946D3C6}">
      <dgm:prSet phldrT="[Text]" custT="1"/>
      <dgm:spPr/>
      <dgm:t>
        <a:bodyPr/>
        <a:lstStyle/>
        <a:p>
          <a:pPr algn="ctr"/>
          <a:r>
            <a:rPr lang="en-US" sz="1800" dirty="0">
              <a:solidFill>
                <a:schemeClr val="tx1"/>
              </a:solidFill>
              <a:latin typeface="Century Gothic" panose="020B0502020202020204" pitchFamily="34" charset="0"/>
            </a:rPr>
            <a:t>Cost-sensitive learning</a:t>
          </a:r>
          <a:endParaRPr lang="en-ZA" sz="1800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49169F8F-00A4-4D8B-84CE-D4A7DE9F32D0}" type="parTrans" cxnId="{065130D2-41DC-4F54-A117-6CC03C1377B2}">
      <dgm:prSet/>
      <dgm:spPr/>
      <dgm:t>
        <a:bodyPr/>
        <a:lstStyle/>
        <a:p>
          <a:pPr algn="ctr"/>
          <a:endParaRPr lang="en-ZA" sz="1600">
            <a:latin typeface="Century Gothic" panose="020B0502020202020204" pitchFamily="34" charset="0"/>
          </a:endParaRPr>
        </a:p>
      </dgm:t>
    </dgm:pt>
    <dgm:pt modelId="{AD84CE53-A2D2-4013-83F7-96BAFE5F8C64}" type="sibTrans" cxnId="{065130D2-41DC-4F54-A117-6CC03C1377B2}">
      <dgm:prSet/>
      <dgm:spPr/>
      <dgm:t>
        <a:bodyPr/>
        <a:lstStyle/>
        <a:p>
          <a:pPr algn="ctr"/>
          <a:endParaRPr lang="en-ZA" sz="1600">
            <a:latin typeface="Century Gothic" panose="020B0502020202020204" pitchFamily="34" charset="0"/>
          </a:endParaRPr>
        </a:p>
      </dgm:t>
    </dgm:pt>
    <dgm:pt modelId="{1E6F5EB4-6844-420A-8D5F-215D1AF02DCD}">
      <dgm:prSet phldrT="[Text]" custT="1"/>
      <dgm:spPr/>
      <dgm:t>
        <a:bodyPr/>
        <a:lstStyle/>
        <a:p>
          <a:pPr algn="ctr"/>
          <a:r>
            <a:rPr lang="en-US" sz="1800" dirty="0">
              <a:solidFill>
                <a:schemeClr val="tx1"/>
              </a:solidFill>
              <a:latin typeface="Century Gothic" panose="020B0502020202020204" pitchFamily="34" charset="0"/>
            </a:rPr>
            <a:t>Algorithmic-level</a:t>
          </a:r>
        </a:p>
      </dgm:t>
    </dgm:pt>
    <dgm:pt modelId="{F710AA70-E360-4561-94C1-83BFD74CDDB0}" type="parTrans" cxnId="{984DFFDB-4B03-4999-9C07-287108E1014C}">
      <dgm:prSet/>
      <dgm:spPr/>
      <dgm:t>
        <a:bodyPr/>
        <a:lstStyle/>
        <a:p>
          <a:pPr algn="ctr"/>
          <a:endParaRPr lang="en-ZA" sz="1600">
            <a:latin typeface="Century Gothic" panose="020B0502020202020204" pitchFamily="34" charset="0"/>
          </a:endParaRPr>
        </a:p>
      </dgm:t>
    </dgm:pt>
    <dgm:pt modelId="{67B62A19-26BC-4199-B5BB-797A3BB4449C}" type="sibTrans" cxnId="{984DFFDB-4B03-4999-9C07-287108E1014C}">
      <dgm:prSet/>
      <dgm:spPr/>
      <dgm:t>
        <a:bodyPr/>
        <a:lstStyle/>
        <a:p>
          <a:pPr algn="ctr"/>
          <a:endParaRPr lang="en-ZA" sz="1600">
            <a:latin typeface="Century Gothic" panose="020B0502020202020204" pitchFamily="34" charset="0"/>
          </a:endParaRPr>
        </a:p>
      </dgm:t>
    </dgm:pt>
    <dgm:pt modelId="{44750154-D66C-4C83-8FDC-ED7FA154FCDB}">
      <dgm:prSet phldrT="[Text]" custT="1"/>
      <dgm:spPr/>
      <dgm:t>
        <a:bodyPr/>
        <a:lstStyle/>
        <a:p>
          <a:pPr algn="ctr"/>
          <a:r>
            <a:rPr lang="en-US" sz="1800" b="1" dirty="0">
              <a:solidFill>
                <a:schemeClr val="accent4"/>
              </a:solidFill>
              <a:latin typeface="Century Gothic" panose="020B0502020202020204" pitchFamily="34" charset="0"/>
            </a:rPr>
            <a:t>Generative modelling</a:t>
          </a:r>
        </a:p>
      </dgm:t>
    </dgm:pt>
    <dgm:pt modelId="{CF5CB8A3-9270-4045-BB25-13274099F6B0}" type="parTrans" cxnId="{9DE33E0C-4424-4AE9-B650-093AE3AF1CFA}">
      <dgm:prSet/>
      <dgm:spPr/>
      <dgm:t>
        <a:bodyPr/>
        <a:lstStyle/>
        <a:p>
          <a:pPr algn="ctr"/>
          <a:endParaRPr lang="en-ZA" sz="1600">
            <a:latin typeface="Century Gothic" panose="020B0502020202020204" pitchFamily="34" charset="0"/>
          </a:endParaRPr>
        </a:p>
      </dgm:t>
    </dgm:pt>
    <dgm:pt modelId="{722D8FE8-3A2C-44BB-972F-C47A18312D9E}" type="sibTrans" cxnId="{9DE33E0C-4424-4AE9-B650-093AE3AF1CFA}">
      <dgm:prSet/>
      <dgm:spPr/>
      <dgm:t>
        <a:bodyPr/>
        <a:lstStyle/>
        <a:p>
          <a:pPr algn="ctr"/>
          <a:endParaRPr lang="en-ZA" sz="1600">
            <a:latin typeface="Century Gothic" panose="020B0502020202020204" pitchFamily="34" charset="0"/>
          </a:endParaRPr>
        </a:p>
      </dgm:t>
    </dgm:pt>
    <dgm:pt modelId="{CBE2B1FA-70BF-4F67-8E07-D04E0A2A1809}">
      <dgm:prSet phldrT="[Text]" custT="1"/>
      <dgm:spPr/>
      <dgm:t>
        <a:bodyPr/>
        <a:lstStyle/>
        <a:p>
          <a:pPr algn="ctr"/>
          <a:r>
            <a:rPr lang="en-US" sz="1800" dirty="0">
              <a:solidFill>
                <a:schemeClr val="tx1"/>
              </a:solidFill>
              <a:latin typeface="Century Gothic" panose="020B0502020202020204" pitchFamily="34" charset="0"/>
            </a:rPr>
            <a:t>Hybrid Sampling</a:t>
          </a:r>
          <a:endParaRPr lang="en-ZA" sz="1800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AD502D29-52C4-4BF9-A0A4-1AE685194EB0}" type="sibTrans" cxnId="{C919F805-4E5D-4B60-BD8D-3CA47C5C7803}">
      <dgm:prSet/>
      <dgm:spPr/>
      <dgm:t>
        <a:bodyPr/>
        <a:lstStyle/>
        <a:p>
          <a:pPr algn="ctr"/>
          <a:endParaRPr lang="en-ZA" sz="1600">
            <a:latin typeface="Century Gothic" panose="020B0502020202020204" pitchFamily="34" charset="0"/>
          </a:endParaRPr>
        </a:p>
      </dgm:t>
    </dgm:pt>
    <dgm:pt modelId="{137369AB-C005-419D-9BDE-C9F38D3208EB}" type="parTrans" cxnId="{C919F805-4E5D-4B60-BD8D-3CA47C5C7803}">
      <dgm:prSet/>
      <dgm:spPr/>
      <dgm:t>
        <a:bodyPr/>
        <a:lstStyle/>
        <a:p>
          <a:pPr algn="ctr"/>
          <a:endParaRPr lang="en-ZA" sz="1600">
            <a:latin typeface="Century Gothic" panose="020B0502020202020204" pitchFamily="34" charset="0"/>
          </a:endParaRPr>
        </a:p>
      </dgm:t>
    </dgm:pt>
    <dgm:pt modelId="{EB17F6AD-8DC6-4650-9FDE-DC112FE192CA}" type="pres">
      <dgm:prSet presAssocID="{3E631713-1554-44F2-9501-7A82E3586900}" presName="compositeShape" presStyleCnt="0">
        <dgm:presLayoutVars>
          <dgm:chMax val="7"/>
          <dgm:dir/>
          <dgm:resizeHandles val="exact"/>
        </dgm:presLayoutVars>
      </dgm:prSet>
      <dgm:spPr/>
    </dgm:pt>
    <dgm:pt modelId="{9657FA99-6425-4259-98F2-54B969537106}" type="pres">
      <dgm:prSet presAssocID="{ED214084-D0FB-443D-9545-E154F0F2C7CC}" presName="circ1" presStyleLbl="vennNode1" presStyleIdx="0" presStyleCnt="7"/>
      <dgm:spPr/>
    </dgm:pt>
    <dgm:pt modelId="{530A28FF-32B3-49AD-B01B-530851ACBC68}" type="pres">
      <dgm:prSet presAssocID="{ED214084-D0FB-443D-9545-E154F0F2C7C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4B5E78F-F477-456B-82FB-982C9E126B13}" type="pres">
      <dgm:prSet presAssocID="{156AAB84-B08B-4281-8DFE-6F79A4DAFF73}" presName="circ2" presStyleLbl="vennNode1" presStyleIdx="1" presStyleCnt="7"/>
      <dgm:spPr/>
    </dgm:pt>
    <dgm:pt modelId="{824B5F24-3D46-4BB1-B703-640F564ACA90}" type="pres">
      <dgm:prSet presAssocID="{156AAB84-B08B-4281-8DFE-6F79A4DAFF7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7010FD0-36AD-407D-8270-128D513B3773}" type="pres">
      <dgm:prSet presAssocID="{CBE2B1FA-70BF-4F67-8E07-D04E0A2A1809}" presName="circ3" presStyleLbl="vennNode1" presStyleIdx="2" presStyleCnt="7"/>
      <dgm:spPr/>
    </dgm:pt>
    <dgm:pt modelId="{8BD6179C-F58C-4368-9D50-9515C80FF823}" type="pres">
      <dgm:prSet presAssocID="{CBE2B1FA-70BF-4F67-8E07-D04E0A2A180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7B67B5F-9AA8-4DF3-9D04-11C09C55D343}" type="pres">
      <dgm:prSet presAssocID="{77FD7B18-48C6-4B4C-ADE4-1A73EBB7C54D}" presName="circ4" presStyleLbl="vennNode1" presStyleIdx="3" presStyleCnt="7"/>
      <dgm:spPr/>
    </dgm:pt>
    <dgm:pt modelId="{D6842C46-549A-48E5-9CB1-9896A423B073}" type="pres">
      <dgm:prSet presAssocID="{77FD7B18-48C6-4B4C-ADE4-1A73EBB7C54D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B65627-12B1-42DC-8D5C-6E32FD9846FA}" type="pres">
      <dgm:prSet presAssocID="{7106CF3A-764C-480A-B3FF-F3A7A946D3C6}" presName="circ5" presStyleLbl="vennNode1" presStyleIdx="4" presStyleCnt="7"/>
      <dgm:spPr/>
    </dgm:pt>
    <dgm:pt modelId="{47805131-D5B5-47FF-A3FE-77CB8C98AC8C}" type="pres">
      <dgm:prSet presAssocID="{7106CF3A-764C-480A-B3FF-F3A7A946D3C6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492DBAD-A329-463D-B982-DC80B316E8CD}" type="pres">
      <dgm:prSet presAssocID="{1E6F5EB4-6844-420A-8D5F-215D1AF02DCD}" presName="circ6" presStyleLbl="vennNode1" presStyleIdx="5" presStyleCnt="7"/>
      <dgm:spPr/>
    </dgm:pt>
    <dgm:pt modelId="{DBC85A9E-C9D3-475A-A351-66F2C59B4765}" type="pres">
      <dgm:prSet presAssocID="{1E6F5EB4-6844-420A-8D5F-215D1AF02DCD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C72EEFD-D711-4BE5-BCD1-D1FDE12FE7A3}" type="pres">
      <dgm:prSet presAssocID="{44750154-D66C-4C83-8FDC-ED7FA154FCDB}" presName="circ7" presStyleLbl="vennNode1" presStyleIdx="6" presStyleCnt="7"/>
      <dgm:spPr/>
    </dgm:pt>
    <dgm:pt modelId="{B9AF1BDE-5120-480D-8A80-B8C6CAC6DD21}" type="pres">
      <dgm:prSet presAssocID="{44750154-D66C-4C83-8FDC-ED7FA154FCDB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919F805-4E5D-4B60-BD8D-3CA47C5C7803}" srcId="{3E631713-1554-44F2-9501-7A82E3586900}" destId="{CBE2B1FA-70BF-4F67-8E07-D04E0A2A1809}" srcOrd="2" destOrd="0" parTransId="{137369AB-C005-419D-9BDE-C9F38D3208EB}" sibTransId="{AD502D29-52C4-4BF9-A0A4-1AE685194EB0}"/>
    <dgm:cxn modelId="{9DE33E0C-4424-4AE9-B650-093AE3AF1CFA}" srcId="{3E631713-1554-44F2-9501-7A82E3586900}" destId="{44750154-D66C-4C83-8FDC-ED7FA154FCDB}" srcOrd="6" destOrd="0" parTransId="{CF5CB8A3-9270-4045-BB25-13274099F6B0}" sibTransId="{722D8FE8-3A2C-44BB-972F-C47A18312D9E}"/>
    <dgm:cxn modelId="{45E7421B-869A-4B15-B866-7DAA4192BB35}" type="presOf" srcId="{3E631713-1554-44F2-9501-7A82E3586900}" destId="{EB17F6AD-8DC6-4650-9FDE-DC112FE192CA}" srcOrd="0" destOrd="0" presId="urn:microsoft.com/office/officeart/2005/8/layout/venn1"/>
    <dgm:cxn modelId="{B4EDFA22-87E4-49DC-891F-140D6F2CB206}" type="presOf" srcId="{CBE2B1FA-70BF-4F67-8E07-D04E0A2A1809}" destId="{8BD6179C-F58C-4368-9D50-9515C80FF823}" srcOrd="0" destOrd="0" presId="urn:microsoft.com/office/officeart/2005/8/layout/venn1"/>
    <dgm:cxn modelId="{E98AD339-8FD8-47ED-A934-4C5AAC2FEADE}" type="presOf" srcId="{156AAB84-B08B-4281-8DFE-6F79A4DAFF73}" destId="{824B5F24-3D46-4BB1-B703-640F564ACA90}" srcOrd="0" destOrd="0" presId="urn:microsoft.com/office/officeart/2005/8/layout/venn1"/>
    <dgm:cxn modelId="{D4A94241-06AD-4972-B67A-742642D08B9D}" type="presOf" srcId="{ED214084-D0FB-443D-9545-E154F0F2C7CC}" destId="{530A28FF-32B3-49AD-B01B-530851ACBC68}" srcOrd="0" destOrd="0" presId="urn:microsoft.com/office/officeart/2005/8/layout/venn1"/>
    <dgm:cxn modelId="{391E5941-04AA-4AF5-8638-3F699DDD8A9F}" srcId="{3E631713-1554-44F2-9501-7A82E3586900}" destId="{77FD7B18-48C6-4B4C-ADE4-1A73EBB7C54D}" srcOrd="3" destOrd="0" parTransId="{301DEBFD-3EE1-49A7-9733-2D47C3349559}" sibTransId="{214F5F25-E55B-4EBC-80ED-930FCFD37595}"/>
    <dgm:cxn modelId="{770BC242-359E-408B-A9C3-2B171D326F60}" type="presOf" srcId="{7106CF3A-764C-480A-B3FF-F3A7A946D3C6}" destId="{47805131-D5B5-47FF-A3FE-77CB8C98AC8C}" srcOrd="0" destOrd="0" presId="urn:microsoft.com/office/officeart/2005/8/layout/venn1"/>
    <dgm:cxn modelId="{8F6EE265-CF42-492E-BB5D-BDEBED86B20D}" srcId="{3E631713-1554-44F2-9501-7A82E3586900}" destId="{156AAB84-B08B-4281-8DFE-6F79A4DAFF73}" srcOrd="1" destOrd="0" parTransId="{E5B74D39-1D22-4C8F-B5CF-BD5AD56B7A94}" sibTransId="{770F77EB-04A9-4E23-A6AB-9FE161A370E4}"/>
    <dgm:cxn modelId="{4FDBC3A8-39C2-48C5-9490-5ADCDB1F0F2D}" type="presOf" srcId="{44750154-D66C-4C83-8FDC-ED7FA154FCDB}" destId="{B9AF1BDE-5120-480D-8A80-B8C6CAC6DD21}" srcOrd="0" destOrd="0" presId="urn:microsoft.com/office/officeart/2005/8/layout/venn1"/>
    <dgm:cxn modelId="{7A2317BF-15FA-4FD3-899A-C2BAC0DA9C17}" srcId="{3E631713-1554-44F2-9501-7A82E3586900}" destId="{ED214084-D0FB-443D-9545-E154F0F2C7CC}" srcOrd="0" destOrd="0" parTransId="{0DA53F09-3FFC-4F52-9BDB-C17479ED2BC4}" sibTransId="{73D90844-69BA-4249-9A0D-B06692A5A68F}"/>
    <dgm:cxn modelId="{065130D2-41DC-4F54-A117-6CC03C1377B2}" srcId="{3E631713-1554-44F2-9501-7A82E3586900}" destId="{7106CF3A-764C-480A-B3FF-F3A7A946D3C6}" srcOrd="4" destOrd="0" parTransId="{49169F8F-00A4-4D8B-84CE-D4A7DE9F32D0}" sibTransId="{AD84CE53-A2D2-4013-83F7-96BAFE5F8C64}"/>
    <dgm:cxn modelId="{984DFFDB-4B03-4999-9C07-287108E1014C}" srcId="{3E631713-1554-44F2-9501-7A82E3586900}" destId="{1E6F5EB4-6844-420A-8D5F-215D1AF02DCD}" srcOrd="5" destOrd="0" parTransId="{F710AA70-E360-4561-94C1-83BFD74CDDB0}" sibTransId="{67B62A19-26BC-4199-B5BB-797A3BB4449C}"/>
    <dgm:cxn modelId="{75CE2FE2-2215-46DA-8075-3218B1696B04}" type="presOf" srcId="{1E6F5EB4-6844-420A-8D5F-215D1AF02DCD}" destId="{DBC85A9E-C9D3-475A-A351-66F2C59B4765}" srcOrd="0" destOrd="0" presId="urn:microsoft.com/office/officeart/2005/8/layout/venn1"/>
    <dgm:cxn modelId="{C4B6C5FA-6789-4F89-AAF3-DE39B06615C3}" type="presOf" srcId="{77FD7B18-48C6-4B4C-ADE4-1A73EBB7C54D}" destId="{D6842C46-549A-48E5-9CB1-9896A423B073}" srcOrd="0" destOrd="0" presId="urn:microsoft.com/office/officeart/2005/8/layout/venn1"/>
    <dgm:cxn modelId="{F24621D9-6263-4572-9450-E3A9C0A9BA4D}" type="presParOf" srcId="{EB17F6AD-8DC6-4650-9FDE-DC112FE192CA}" destId="{9657FA99-6425-4259-98F2-54B969537106}" srcOrd="0" destOrd="0" presId="urn:microsoft.com/office/officeart/2005/8/layout/venn1"/>
    <dgm:cxn modelId="{D0C121FD-0424-4CD0-AFA4-D43008162F8D}" type="presParOf" srcId="{EB17F6AD-8DC6-4650-9FDE-DC112FE192CA}" destId="{530A28FF-32B3-49AD-B01B-530851ACBC68}" srcOrd="1" destOrd="0" presId="urn:microsoft.com/office/officeart/2005/8/layout/venn1"/>
    <dgm:cxn modelId="{6410AFF8-0194-4D3B-8763-6CE579AB667F}" type="presParOf" srcId="{EB17F6AD-8DC6-4650-9FDE-DC112FE192CA}" destId="{04B5E78F-F477-456B-82FB-982C9E126B13}" srcOrd="2" destOrd="0" presId="urn:microsoft.com/office/officeart/2005/8/layout/venn1"/>
    <dgm:cxn modelId="{45D866A9-F3F0-413B-87AC-10777E5E763E}" type="presParOf" srcId="{EB17F6AD-8DC6-4650-9FDE-DC112FE192CA}" destId="{824B5F24-3D46-4BB1-B703-640F564ACA90}" srcOrd="3" destOrd="0" presId="urn:microsoft.com/office/officeart/2005/8/layout/venn1"/>
    <dgm:cxn modelId="{06F4B715-034B-4D2C-90B4-36CE4E09F5F2}" type="presParOf" srcId="{EB17F6AD-8DC6-4650-9FDE-DC112FE192CA}" destId="{97010FD0-36AD-407D-8270-128D513B3773}" srcOrd="4" destOrd="0" presId="urn:microsoft.com/office/officeart/2005/8/layout/venn1"/>
    <dgm:cxn modelId="{21E040DC-261B-4911-B606-C7085967A485}" type="presParOf" srcId="{EB17F6AD-8DC6-4650-9FDE-DC112FE192CA}" destId="{8BD6179C-F58C-4368-9D50-9515C80FF823}" srcOrd="5" destOrd="0" presId="urn:microsoft.com/office/officeart/2005/8/layout/venn1"/>
    <dgm:cxn modelId="{FC18EDEB-CF95-41E4-A324-A9E11258B594}" type="presParOf" srcId="{EB17F6AD-8DC6-4650-9FDE-DC112FE192CA}" destId="{D7B67B5F-9AA8-4DF3-9D04-11C09C55D343}" srcOrd="6" destOrd="0" presId="urn:microsoft.com/office/officeart/2005/8/layout/venn1"/>
    <dgm:cxn modelId="{06EBF737-01D7-4B3F-AE82-18B8247CF4EA}" type="presParOf" srcId="{EB17F6AD-8DC6-4650-9FDE-DC112FE192CA}" destId="{D6842C46-549A-48E5-9CB1-9896A423B073}" srcOrd="7" destOrd="0" presId="urn:microsoft.com/office/officeart/2005/8/layout/venn1"/>
    <dgm:cxn modelId="{A93D0080-13B6-4E36-8946-55C5462B7E47}" type="presParOf" srcId="{EB17F6AD-8DC6-4650-9FDE-DC112FE192CA}" destId="{E0B65627-12B1-42DC-8D5C-6E32FD9846FA}" srcOrd="8" destOrd="0" presId="urn:microsoft.com/office/officeart/2005/8/layout/venn1"/>
    <dgm:cxn modelId="{0CC29869-2695-423F-A8AA-3639ABBCE5E4}" type="presParOf" srcId="{EB17F6AD-8DC6-4650-9FDE-DC112FE192CA}" destId="{47805131-D5B5-47FF-A3FE-77CB8C98AC8C}" srcOrd="9" destOrd="0" presId="urn:microsoft.com/office/officeart/2005/8/layout/venn1"/>
    <dgm:cxn modelId="{1B5C98B1-6ECB-4696-AEC2-99B0AA298207}" type="presParOf" srcId="{EB17F6AD-8DC6-4650-9FDE-DC112FE192CA}" destId="{E492DBAD-A329-463D-B982-DC80B316E8CD}" srcOrd="10" destOrd="0" presId="urn:microsoft.com/office/officeart/2005/8/layout/venn1"/>
    <dgm:cxn modelId="{1087853F-7D8C-45F3-BA91-C23196997529}" type="presParOf" srcId="{EB17F6AD-8DC6-4650-9FDE-DC112FE192CA}" destId="{DBC85A9E-C9D3-475A-A351-66F2C59B4765}" srcOrd="11" destOrd="0" presId="urn:microsoft.com/office/officeart/2005/8/layout/venn1"/>
    <dgm:cxn modelId="{DC537492-6AD6-4DD2-BFA4-1E0CE2A4EA56}" type="presParOf" srcId="{EB17F6AD-8DC6-4650-9FDE-DC112FE192CA}" destId="{9C72EEFD-D711-4BE5-BCD1-D1FDE12FE7A3}" srcOrd="12" destOrd="0" presId="urn:microsoft.com/office/officeart/2005/8/layout/venn1"/>
    <dgm:cxn modelId="{5CBBD4AD-CB93-4CF9-8058-A388457C2C63}" type="presParOf" srcId="{EB17F6AD-8DC6-4650-9FDE-DC112FE192CA}" destId="{B9AF1BDE-5120-480D-8A80-B8C6CAC6DD21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7575A9-417C-472B-A252-71205F27DD99}" type="doc">
      <dgm:prSet loTypeId="urn:microsoft.com/office/officeart/2008/layout/LinedList" loCatId="hierarchy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n-ZA"/>
        </a:p>
      </dgm:t>
    </dgm:pt>
    <dgm:pt modelId="{03A0295A-0F3A-4F0E-A7F4-CE20846CC735}">
      <dgm:prSet phldrT="[Text]"/>
      <dgm:spPr/>
      <dgm:t>
        <a:bodyPr/>
        <a:lstStyle/>
        <a:p>
          <a:r>
            <a:rPr lang="en-US" dirty="0"/>
            <a:t>Explicit density</a:t>
          </a:r>
          <a:endParaRPr lang="en-ZA" dirty="0"/>
        </a:p>
      </dgm:t>
    </dgm:pt>
    <dgm:pt modelId="{9ECF5190-F98F-46BE-877E-973E2EF44407}" type="parTrans" cxnId="{C1100F6A-976A-4867-97BD-AD36BB18F631}">
      <dgm:prSet/>
      <dgm:spPr/>
      <dgm:t>
        <a:bodyPr/>
        <a:lstStyle/>
        <a:p>
          <a:endParaRPr lang="en-ZA"/>
        </a:p>
      </dgm:t>
    </dgm:pt>
    <dgm:pt modelId="{791784E2-256B-44C6-9480-B2E877F2CB4E}" type="sibTrans" cxnId="{C1100F6A-976A-4867-97BD-AD36BB18F631}">
      <dgm:prSet/>
      <dgm:spPr/>
      <dgm:t>
        <a:bodyPr/>
        <a:lstStyle/>
        <a:p>
          <a:endParaRPr lang="en-ZA"/>
        </a:p>
      </dgm:t>
    </dgm:pt>
    <dgm:pt modelId="{1B1D4BAC-BBB1-4571-90BC-791C85DF6B5B}">
      <dgm:prSet phldrT="[Text]"/>
      <dgm:spPr/>
      <dgm:t>
        <a:bodyPr/>
        <a:lstStyle/>
        <a:p>
          <a:r>
            <a:rPr lang="en-US" dirty="0"/>
            <a:t>Direct </a:t>
          </a:r>
          <a:endParaRPr lang="en-ZA" dirty="0"/>
        </a:p>
      </dgm:t>
    </dgm:pt>
    <dgm:pt modelId="{F2261B64-E309-4985-A7B5-ABD122346D58}" type="parTrans" cxnId="{E0F7F729-C557-4FF8-AC9B-13389DE643E4}">
      <dgm:prSet/>
      <dgm:spPr/>
      <dgm:t>
        <a:bodyPr/>
        <a:lstStyle/>
        <a:p>
          <a:endParaRPr lang="en-ZA"/>
        </a:p>
      </dgm:t>
    </dgm:pt>
    <dgm:pt modelId="{1055F582-44F0-4A73-80CB-F7C4269D0361}" type="sibTrans" cxnId="{E0F7F729-C557-4FF8-AC9B-13389DE643E4}">
      <dgm:prSet/>
      <dgm:spPr/>
      <dgm:t>
        <a:bodyPr/>
        <a:lstStyle/>
        <a:p>
          <a:endParaRPr lang="en-ZA"/>
        </a:p>
      </dgm:t>
    </dgm:pt>
    <dgm:pt modelId="{E37D2F55-E044-400F-8EF7-E4A97601A224}">
      <dgm:prSet phldrT="[Text]"/>
      <dgm:spPr/>
      <dgm:t>
        <a:bodyPr/>
        <a:lstStyle/>
        <a:p>
          <a:r>
            <a:rPr lang="en-US" dirty="0"/>
            <a:t>Markov </a:t>
          </a:r>
          <a:endParaRPr lang="en-ZA" dirty="0"/>
        </a:p>
      </dgm:t>
    </dgm:pt>
    <dgm:pt modelId="{9C07B3D4-1F9A-4403-A83E-016A5D4A48E9}" type="parTrans" cxnId="{997FE601-725C-4450-8130-704CAA52ED03}">
      <dgm:prSet/>
      <dgm:spPr/>
      <dgm:t>
        <a:bodyPr/>
        <a:lstStyle/>
        <a:p>
          <a:endParaRPr lang="en-ZA"/>
        </a:p>
      </dgm:t>
    </dgm:pt>
    <dgm:pt modelId="{B506E79A-6829-40E2-A8EE-E38DE6F83B1F}" type="sibTrans" cxnId="{997FE601-725C-4450-8130-704CAA52ED03}">
      <dgm:prSet/>
      <dgm:spPr/>
      <dgm:t>
        <a:bodyPr/>
        <a:lstStyle/>
        <a:p>
          <a:endParaRPr lang="en-ZA"/>
        </a:p>
      </dgm:t>
    </dgm:pt>
    <dgm:pt modelId="{D2844BD5-AFCB-4ECF-9A60-DAB69B1F2171}" type="asst">
      <dgm:prSet phldrT="[Text]"/>
      <dgm:spPr/>
      <dgm:t>
        <a:bodyPr/>
        <a:lstStyle/>
        <a:p>
          <a:r>
            <a:rPr lang="en-US" dirty="0"/>
            <a:t>Implicit density</a:t>
          </a:r>
          <a:endParaRPr lang="en-ZA" dirty="0"/>
        </a:p>
      </dgm:t>
    </dgm:pt>
    <dgm:pt modelId="{53ACA12C-E243-49C8-89B3-E5007FFAE410}" type="parTrans" cxnId="{BEE81F6B-4771-4217-9CCF-D44A728DE42E}">
      <dgm:prSet/>
      <dgm:spPr/>
      <dgm:t>
        <a:bodyPr/>
        <a:lstStyle/>
        <a:p>
          <a:endParaRPr lang="en-ZA"/>
        </a:p>
      </dgm:t>
    </dgm:pt>
    <dgm:pt modelId="{7A430455-15D7-46DF-8959-6F087524001D}" type="sibTrans" cxnId="{BEE81F6B-4771-4217-9CCF-D44A728DE42E}">
      <dgm:prSet/>
      <dgm:spPr/>
      <dgm:t>
        <a:bodyPr/>
        <a:lstStyle/>
        <a:p>
          <a:endParaRPr lang="en-ZA"/>
        </a:p>
      </dgm:t>
    </dgm:pt>
    <dgm:pt modelId="{16A8EAB9-0F3F-423C-B671-D99DC5CA10D5}" type="asst">
      <dgm:prSet phldrT="[Text]"/>
      <dgm:spPr/>
      <dgm:t>
        <a:bodyPr/>
        <a:lstStyle/>
        <a:p>
          <a:r>
            <a:rPr lang="en-US" dirty="0"/>
            <a:t>Approximate </a:t>
          </a:r>
          <a:endParaRPr lang="en-ZA" dirty="0"/>
        </a:p>
      </dgm:t>
    </dgm:pt>
    <dgm:pt modelId="{7ACAA5CF-5F98-467C-8A4B-6D260965FF10}" type="parTrans" cxnId="{5461BD01-311F-4341-A761-D3D636886ABA}">
      <dgm:prSet/>
      <dgm:spPr/>
      <dgm:t>
        <a:bodyPr/>
        <a:lstStyle/>
        <a:p>
          <a:endParaRPr lang="en-ZA"/>
        </a:p>
      </dgm:t>
    </dgm:pt>
    <dgm:pt modelId="{E37E4E40-7511-484C-A042-ADD74CBFA515}" type="sibTrans" cxnId="{5461BD01-311F-4341-A761-D3D636886ABA}">
      <dgm:prSet/>
      <dgm:spPr/>
      <dgm:t>
        <a:bodyPr/>
        <a:lstStyle/>
        <a:p>
          <a:endParaRPr lang="en-ZA"/>
        </a:p>
      </dgm:t>
    </dgm:pt>
    <dgm:pt modelId="{6647E53A-E165-4805-9344-78DA3E713C83}" type="asst">
      <dgm:prSet phldrT="[Text]"/>
      <dgm:spPr/>
      <dgm:t>
        <a:bodyPr/>
        <a:lstStyle/>
        <a:p>
          <a:r>
            <a:rPr lang="en-US" dirty="0"/>
            <a:t>Tractable</a:t>
          </a:r>
          <a:endParaRPr lang="en-ZA" dirty="0"/>
        </a:p>
      </dgm:t>
    </dgm:pt>
    <dgm:pt modelId="{3D79E423-17AD-4967-BE4C-4E482E13628B}" type="parTrans" cxnId="{5E2522D6-B91E-4214-8A11-E40E1ADBBECB}">
      <dgm:prSet/>
      <dgm:spPr/>
      <dgm:t>
        <a:bodyPr/>
        <a:lstStyle/>
        <a:p>
          <a:endParaRPr lang="en-ZA"/>
        </a:p>
      </dgm:t>
    </dgm:pt>
    <dgm:pt modelId="{ED5C63CF-1863-4962-BB6B-D94A0F9EA8AD}" type="sibTrans" cxnId="{5E2522D6-B91E-4214-8A11-E40E1ADBBECB}">
      <dgm:prSet/>
      <dgm:spPr/>
      <dgm:t>
        <a:bodyPr/>
        <a:lstStyle/>
        <a:p>
          <a:endParaRPr lang="en-ZA"/>
        </a:p>
      </dgm:t>
    </dgm:pt>
    <dgm:pt modelId="{2F53B62A-C9E0-4AD3-9110-35BBAFDF38BB}" type="asst">
      <dgm:prSet phldrT="[Text]"/>
      <dgm:spPr/>
      <dgm:t>
        <a:bodyPr/>
        <a:lstStyle/>
        <a:p>
          <a:r>
            <a:rPr lang="en-US" dirty="0"/>
            <a:t>Fully Visible Belief Nets</a:t>
          </a:r>
          <a:endParaRPr lang="en-ZA" dirty="0"/>
        </a:p>
      </dgm:t>
    </dgm:pt>
    <dgm:pt modelId="{B6602440-118F-4AB5-9C64-D21DAF648DE0}" type="parTrans" cxnId="{97A5AB46-076A-423F-9F43-D65E06F961D3}">
      <dgm:prSet/>
      <dgm:spPr/>
      <dgm:t>
        <a:bodyPr/>
        <a:lstStyle/>
        <a:p>
          <a:endParaRPr lang="en-ZA"/>
        </a:p>
      </dgm:t>
    </dgm:pt>
    <dgm:pt modelId="{D9A5C743-449D-4833-9863-15A96277DBC5}" type="sibTrans" cxnId="{97A5AB46-076A-423F-9F43-D65E06F961D3}">
      <dgm:prSet/>
      <dgm:spPr/>
      <dgm:t>
        <a:bodyPr/>
        <a:lstStyle/>
        <a:p>
          <a:endParaRPr lang="en-ZA"/>
        </a:p>
      </dgm:t>
    </dgm:pt>
    <dgm:pt modelId="{0E96ADF1-716B-429B-962B-E15B1322024C}" type="asst">
      <dgm:prSet phldrT="[Text]"/>
      <dgm:spPr/>
      <dgm:t>
        <a:bodyPr/>
        <a:lstStyle/>
        <a:p>
          <a:r>
            <a:rPr lang="en-US" dirty="0"/>
            <a:t>NADE</a:t>
          </a:r>
          <a:endParaRPr lang="en-ZA" dirty="0"/>
        </a:p>
      </dgm:t>
    </dgm:pt>
    <dgm:pt modelId="{1C86799B-3DBA-41CF-BEFE-F460E467E868}" type="parTrans" cxnId="{0765FA54-9A58-421C-AD84-0BDA935E36F3}">
      <dgm:prSet/>
      <dgm:spPr/>
      <dgm:t>
        <a:bodyPr/>
        <a:lstStyle/>
        <a:p>
          <a:endParaRPr lang="en-ZA"/>
        </a:p>
      </dgm:t>
    </dgm:pt>
    <dgm:pt modelId="{69AFEB0B-0C60-4BD4-BD92-501AC36B168F}" type="sibTrans" cxnId="{0765FA54-9A58-421C-AD84-0BDA935E36F3}">
      <dgm:prSet/>
      <dgm:spPr/>
      <dgm:t>
        <a:bodyPr/>
        <a:lstStyle/>
        <a:p>
          <a:endParaRPr lang="en-ZA"/>
        </a:p>
      </dgm:t>
    </dgm:pt>
    <dgm:pt modelId="{DA3C7447-7880-4A8C-9A75-F00D3A19F6D0}" type="asst">
      <dgm:prSet phldrT="[Text]"/>
      <dgm:spPr/>
      <dgm:t>
        <a:bodyPr/>
        <a:lstStyle/>
        <a:p>
          <a:r>
            <a:rPr lang="en-US" dirty="0"/>
            <a:t>MADE</a:t>
          </a:r>
          <a:endParaRPr lang="en-ZA" dirty="0"/>
        </a:p>
      </dgm:t>
    </dgm:pt>
    <dgm:pt modelId="{AF889E71-BB4C-42D3-A5AC-150C30648D09}" type="parTrans" cxnId="{7DA4019E-0953-4127-A56D-CA35E67CE2A9}">
      <dgm:prSet/>
      <dgm:spPr/>
      <dgm:t>
        <a:bodyPr/>
        <a:lstStyle/>
        <a:p>
          <a:endParaRPr lang="en-ZA"/>
        </a:p>
      </dgm:t>
    </dgm:pt>
    <dgm:pt modelId="{1729F69E-60E2-47FB-BB13-9CD0A915957B}" type="sibTrans" cxnId="{7DA4019E-0953-4127-A56D-CA35E67CE2A9}">
      <dgm:prSet/>
      <dgm:spPr/>
      <dgm:t>
        <a:bodyPr/>
        <a:lstStyle/>
        <a:p>
          <a:endParaRPr lang="en-ZA"/>
        </a:p>
      </dgm:t>
    </dgm:pt>
    <dgm:pt modelId="{A4BAAA33-0ECA-4469-946E-7E2845B8660A}" type="asst">
      <dgm:prSet phldrT="[Text]"/>
      <dgm:spPr/>
      <dgm:t>
        <a:bodyPr/>
        <a:lstStyle/>
        <a:p>
          <a:r>
            <a:rPr lang="en-US" dirty="0" err="1"/>
            <a:t>PixelCNN</a:t>
          </a:r>
          <a:r>
            <a:rPr lang="en-US" dirty="0"/>
            <a:t>/RNN</a:t>
          </a:r>
          <a:endParaRPr lang="en-ZA" dirty="0"/>
        </a:p>
      </dgm:t>
    </dgm:pt>
    <dgm:pt modelId="{69DF74CE-0C04-4DA9-A669-91BCB41D44C5}" type="parTrans" cxnId="{FDC190E7-BC5F-4B44-B485-854B1B69698F}">
      <dgm:prSet/>
      <dgm:spPr/>
      <dgm:t>
        <a:bodyPr/>
        <a:lstStyle/>
        <a:p>
          <a:endParaRPr lang="en-ZA"/>
        </a:p>
      </dgm:t>
    </dgm:pt>
    <dgm:pt modelId="{4C0603D3-DEE6-4C1D-BFE1-D807E22AD2FB}" type="sibTrans" cxnId="{FDC190E7-BC5F-4B44-B485-854B1B69698F}">
      <dgm:prSet/>
      <dgm:spPr/>
      <dgm:t>
        <a:bodyPr/>
        <a:lstStyle/>
        <a:p>
          <a:endParaRPr lang="en-ZA"/>
        </a:p>
      </dgm:t>
    </dgm:pt>
    <dgm:pt modelId="{8B6EB7AF-4D3A-4D64-AE1E-5F1AF8427268}" type="asst">
      <dgm:prSet phldrT="[Text]"/>
      <dgm:spPr/>
      <dgm:t>
        <a:bodyPr/>
        <a:lstStyle/>
        <a:p>
          <a:r>
            <a:rPr lang="en-US" dirty="0"/>
            <a:t>Variational Inference</a:t>
          </a:r>
          <a:endParaRPr lang="en-ZA" dirty="0"/>
        </a:p>
      </dgm:t>
    </dgm:pt>
    <dgm:pt modelId="{FCD97A15-E8E8-4EF1-B963-85C87C6521CE}" type="parTrans" cxnId="{84DACFB0-988E-4768-9D8C-9EBD2F5841EA}">
      <dgm:prSet/>
      <dgm:spPr/>
      <dgm:t>
        <a:bodyPr/>
        <a:lstStyle/>
        <a:p>
          <a:endParaRPr lang="en-ZA"/>
        </a:p>
      </dgm:t>
    </dgm:pt>
    <dgm:pt modelId="{CFEC966A-682F-4834-A588-52D101787A23}" type="sibTrans" cxnId="{84DACFB0-988E-4768-9D8C-9EBD2F5841EA}">
      <dgm:prSet/>
      <dgm:spPr/>
      <dgm:t>
        <a:bodyPr/>
        <a:lstStyle/>
        <a:p>
          <a:endParaRPr lang="en-ZA"/>
        </a:p>
      </dgm:t>
    </dgm:pt>
    <dgm:pt modelId="{797DF71F-0414-46E8-BEE5-13C234BD1D00}" type="asst">
      <dgm:prSet phldrT="[Text]"/>
      <dgm:spPr/>
      <dgm:t>
        <a:bodyPr/>
        <a:lstStyle/>
        <a:p>
          <a:r>
            <a:rPr lang="en-US" dirty="0"/>
            <a:t>Markov chain</a:t>
          </a:r>
          <a:endParaRPr lang="en-ZA" dirty="0"/>
        </a:p>
      </dgm:t>
    </dgm:pt>
    <dgm:pt modelId="{2001544E-2C0B-4681-B19A-412D939D0D60}" type="parTrans" cxnId="{E0B7C41C-E9E2-4382-8641-20B1A06E4A41}">
      <dgm:prSet/>
      <dgm:spPr/>
      <dgm:t>
        <a:bodyPr/>
        <a:lstStyle/>
        <a:p>
          <a:endParaRPr lang="en-ZA"/>
        </a:p>
      </dgm:t>
    </dgm:pt>
    <dgm:pt modelId="{61B9532A-8B0E-4F97-BA72-34C5BEE38059}" type="sibTrans" cxnId="{E0B7C41C-E9E2-4382-8641-20B1A06E4A41}">
      <dgm:prSet/>
      <dgm:spPr/>
      <dgm:t>
        <a:bodyPr/>
        <a:lstStyle/>
        <a:p>
          <a:endParaRPr lang="en-ZA"/>
        </a:p>
      </dgm:t>
    </dgm:pt>
    <dgm:pt modelId="{2DCBC37B-79A7-458E-A4A5-D02C98B4071C}" type="asst">
      <dgm:prSet phldrT="[Text]"/>
      <dgm:spPr/>
      <dgm:t>
        <a:bodyPr/>
        <a:lstStyle/>
        <a:p>
          <a:r>
            <a:rPr lang="en-US" dirty="0"/>
            <a:t>Boltzmann Machine</a:t>
          </a:r>
          <a:endParaRPr lang="en-ZA" dirty="0"/>
        </a:p>
      </dgm:t>
    </dgm:pt>
    <dgm:pt modelId="{61788A89-87EC-41E4-95D2-CFC3FBC7DB96}" type="parTrans" cxnId="{BBC22C4F-C86A-4A0A-8B46-895551C92540}">
      <dgm:prSet/>
      <dgm:spPr/>
      <dgm:t>
        <a:bodyPr/>
        <a:lstStyle/>
        <a:p>
          <a:endParaRPr lang="en-ZA"/>
        </a:p>
      </dgm:t>
    </dgm:pt>
    <dgm:pt modelId="{709D207D-3FBD-4C1E-A703-5FA17162D483}" type="sibTrans" cxnId="{BBC22C4F-C86A-4A0A-8B46-895551C92540}">
      <dgm:prSet/>
      <dgm:spPr/>
      <dgm:t>
        <a:bodyPr/>
        <a:lstStyle/>
        <a:p>
          <a:endParaRPr lang="en-ZA"/>
        </a:p>
      </dgm:t>
    </dgm:pt>
    <dgm:pt modelId="{5089D1D8-89BB-4357-A563-870A334ACACB}">
      <dgm:prSet phldrT="[Text]"/>
      <dgm:spPr/>
      <dgm:t>
        <a:bodyPr/>
        <a:lstStyle/>
        <a:p>
          <a:r>
            <a:rPr lang="en-US" b="1"/>
            <a:t>GAN</a:t>
          </a:r>
          <a:endParaRPr lang="en-ZA" b="1"/>
        </a:p>
      </dgm:t>
    </dgm:pt>
    <dgm:pt modelId="{AE39326F-787C-4B3F-A856-D2FE4DF5D03F}" type="parTrans" cxnId="{57D4B073-2D67-4359-BE0F-5512EC2745C1}">
      <dgm:prSet/>
      <dgm:spPr/>
      <dgm:t>
        <a:bodyPr/>
        <a:lstStyle/>
        <a:p>
          <a:endParaRPr lang="en-ZA"/>
        </a:p>
      </dgm:t>
    </dgm:pt>
    <dgm:pt modelId="{ACF4CECD-53D1-49DA-827D-B679E23BABB1}" type="sibTrans" cxnId="{57D4B073-2D67-4359-BE0F-5512EC2745C1}">
      <dgm:prSet/>
      <dgm:spPr/>
      <dgm:t>
        <a:bodyPr/>
        <a:lstStyle/>
        <a:p>
          <a:endParaRPr lang="en-ZA"/>
        </a:p>
      </dgm:t>
    </dgm:pt>
    <dgm:pt modelId="{AD281647-F546-4959-96D0-5307F6844C53}">
      <dgm:prSet phldrT="[Text]"/>
      <dgm:spPr/>
      <dgm:t>
        <a:bodyPr/>
        <a:lstStyle/>
        <a:p>
          <a:r>
            <a:rPr lang="en-US" dirty="0"/>
            <a:t>Generative Moment Matching Network</a:t>
          </a:r>
          <a:endParaRPr lang="en-ZA" dirty="0"/>
        </a:p>
      </dgm:t>
    </dgm:pt>
    <dgm:pt modelId="{944A1858-37DE-4869-B787-9EA3F1BEB7EE}" type="parTrans" cxnId="{9588F807-E6F4-4E63-9B43-EBB0A25B069F}">
      <dgm:prSet/>
      <dgm:spPr/>
      <dgm:t>
        <a:bodyPr/>
        <a:lstStyle/>
        <a:p>
          <a:endParaRPr lang="en-ZA"/>
        </a:p>
      </dgm:t>
    </dgm:pt>
    <dgm:pt modelId="{FB2EBCBF-EA5F-44EC-8231-8B5F44E613A1}" type="sibTrans" cxnId="{9588F807-E6F4-4E63-9B43-EBB0A25B069F}">
      <dgm:prSet/>
      <dgm:spPr/>
      <dgm:t>
        <a:bodyPr/>
        <a:lstStyle/>
        <a:p>
          <a:endParaRPr lang="en-ZA"/>
        </a:p>
      </dgm:t>
    </dgm:pt>
    <dgm:pt modelId="{8438A6BF-10B4-400D-A04A-F488A4FDE38C}">
      <dgm:prSet phldrT="[Text]"/>
      <dgm:spPr/>
      <dgm:t>
        <a:bodyPr/>
        <a:lstStyle/>
        <a:p>
          <a:r>
            <a:rPr lang="en-US" dirty="0"/>
            <a:t>Generative Stochastic Networks</a:t>
          </a:r>
          <a:endParaRPr lang="en-ZA" dirty="0"/>
        </a:p>
      </dgm:t>
    </dgm:pt>
    <dgm:pt modelId="{2D92CEE9-6013-491E-8414-E6EBE4170C5C}" type="parTrans" cxnId="{F2D8BBBF-E4D2-4A37-BEE6-C187671E7272}">
      <dgm:prSet/>
      <dgm:spPr/>
      <dgm:t>
        <a:bodyPr/>
        <a:lstStyle/>
        <a:p>
          <a:endParaRPr lang="en-ZA"/>
        </a:p>
      </dgm:t>
    </dgm:pt>
    <dgm:pt modelId="{E8AA4C05-36AC-485E-A873-87CDCECB248E}" type="sibTrans" cxnId="{F2D8BBBF-E4D2-4A37-BEE6-C187671E7272}">
      <dgm:prSet/>
      <dgm:spPr/>
      <dgm:t>
        <a:bodyPr/>
        <a:lstStyle/>
        <a:p>
          <a:endParaRPr lang="en-ZA"/>
        </a:p>
      </dgm:t>
    </dgm:pt>
    <dgm:pt modelId="{95FFE5C2-2DCA-40C5-AEB0-35F535532165}" type="asst">
      <dgm:prSet phldrT="[Text]"/>
      <dgm:spPr/>
      <dgm:t>
        <a:bodyPr/>
        <a:lstStyle/>
        <a:p>
          <a:r>
            <a:rPr lang="en-US" dirty="0"/>
            <a:t>Change of variable models</a:t>
          </a:r>
          <a:endParaRPr lang="en-ZA" dirty="0"/>
        </a:p>
      </dgm:t>
    </dgm:pt>
    <dgm:pt modelId="{868C7C3E-57BE-46D2-9AAD-E375049F031E}" type="parTrans" cxnId="{A17B33C0-1AFA-426B-BC93-67459A0A04A3}">
      <dgm:prSet/>
      <dgm:spPr/>
      <dgm:t>
        <a:bodyPr/>
        <a:lstStyle/>
        <a:p>
          <a:endParaRPr lang="en-ZA"/>
        </a:p>
      </dgm:t>
    </dgm:pt>
    <dgm:pt modelId="{30DBA81A-CF39-4C9C-9251-CEE8F0158864}" type="sibTrans" cxnId="{A17B33C0-1AFA-426B-BC93-67459A0A04A3}">
      <dgm:prSet/>
      <dgm:spPr/>
      <dgm:t>
        <a:bodyPr/>
        <a:lstStyle/>
        <a:p>
          <a:endParaRPr lang="en-ZA"/>
        </a:p>
      </dgm:t>
    </dgm:pt>
    <dgm:pt modelId="{AA2BF997-D962-44D4-B452-3A8F16AD3464}" type="asst">
      <dgm:prSet phldrT="[Text]"/>
      <dgm:spPr/>
      <dgm:t>
        <a:bodyPr/>
        <a:lstStyle/>
        <a:p>
          <a:r>
            <a:rPr lang="en-US" dirty="0"/>
            <a:t>Non-linear independent component analysis</a:t>
          </a:r>
          <a:endParaRPr lang="en-ZA" dirty="0"/>
        </a:p>
      </dgm:t>
    </dgm:pt>
    <dgm:pt modelId="{AA200A64-4AA8-41A4-A428-1BB799347A97}" type="parTrans" cxnId="{FDD48CE7-A0C1-4956-9C60-7F1C7B063F6A}">
      <dgm:prSet/>
      <dgm:spPr/>
      <dgm:t>
        <a:bodyPr/>
        <a:lstStyle/>
        <a:p>
          <a:endParaRPr lang="en-ZA"/>
        </a:p>
      </dgm:t>
    </dgm:pt>
    <dgm:pt modelId="{5F5F00A7-8C2D-45CA-BD8D-1FDBD757BEEB}" type="sibTrans" cxnId="{FDD48CE7-A0C1-4956-9C60-7F1C7B063F6A}">
      <dgm:prSet/>
      <dgm:spPr/>
      <dgm:t>
        <a:bodyPr/>
        <a:lstStyle/>
        <a:p>
          <a:endParaRPr lang="en-ZA"/>
        </a:p>
      </dgm:t>
    </dgm:pt>
    <dgm:pt modelId="{70C50C41-D700-44B5-A8C5-D871104362CD}" type="asst">
      <dgm:prSet phldrT="[Text]"/>
      <dgm:spPr/>
      <dgm:t>
        <a:bodyPr/>
        <a:lstStyle/>
        <a:p>
          <a:r>
            <a:rPr lang="en-US" dirty="0"/>
            <a:t>Variational Autoencoder</a:t>
          </a:r>
          <a:endParaRPr lang="en-ZA" dirty="0"/>
        </a:p>
      </dgm:t>
    </dgm:pt>
    <dgm:pt modelId="{5DCBD1FB-150D-47DA-9474-C6AB71AD5889}" type="parTrans" cxnId="{E9459651-BFEF-4724-9587-8A9996A37983}">
      <dgm:prSet/>
      <dgm:spPr/>
      <dgm:t>
        <a:bodyPr/>
        <a:lstStyle/>
        <a:p>
          <a:endParaRPr lang="en-ZA"/>
        </a:p>
      </dgm:t>
    </dgm:pt>
    <dgm:pt modelId="{8FF92D02-D025-46E1-8C41-5783D2AEF488}" type="sibTrans" cxnId="{E9459651-BFEF-4724-9587-8A9996A37983}">
      <dgm:prSet/>
      <dgm:spPr/>
      <dgm:t>
        <a:bodyPr/>
        <a:lstStyle/>
        <a:p>
          <a:endParaRPr lang="en-ZA"/>
        </a:p>
      </dgm:t>
    </dgm:pt>
    <dgm:pt modelId="{EA8259C4-94A4-4313-A0F4-9F482A401A44}">
      <dgm:prSet phldrT="[Text]"/>
      <dgm:spPr/>
      <dgm:t>
        <a:bodyPr/>
        <a:lstStyle/>
        <a:p>
          <a:r>
            <a:rPr lang="en-US" b="1"/>
            <a:t>Vanilla GAN</a:t>
          </a:r>
          <a:endParaRPr lang="en-ZA" b="1"/>
        </a:p>
      </dgm:t>
    </dgm:pt>
    <dgm:pt modelId="{F7090A62-36DE-4873-BE14-49F214C5376E}" type="parTrans" cxnId="{57526329-EF19-4DE2-9C30-B6215A9F3B26}">
      <dgm:prSet/>
      <dgm:spPr/>
      <dgm:t>
        <a:bodyPr/>
        <a:lstStyle/>
        <a:p>
          <a:endParaRPr lang="en-ZA"/>
        </a:p>
      </dgm:t>
    </dgm:pt>
    <dgm:pt modelId="{6427E835-E920-450C-AA44-CBBECF8D6F12}" type="sibTrans" cxnId="{57526329-EF19-4DE2-9C30-B6215A9F3B26}">
      <dgm:prSet/>
      <dgm:spPr/>
      <dgm:t>
        <a:bodyPr/>
        <a:lstStyle/>
        <a:p>
          <a:endParaRPr lang="en-ZA"/>
        </a:p>
      </dgm:t>
    </dgm:pt>
    <dgm:pt modelId="{812AAF48-8927-48B2-9F0C-49AF0C2A1388}">
      <dgm:prSet phldrT="[Text]"/>
      <dgm:spPr/>
      <dgm:t>
        <a:bodyPr/>
        <a:lstStyle/>
        <a:p>
          <a:r>
            <a:rPr lang="en-US" b="1" dirty="0"/>
            <a:t>GAN variants</a:t>
          </a:r>
          <a:endParaRPr lang="en-ZA" b="1" dirty="0"/>
        </a:p>
      </dgm:t>
    </dgm:pt>
    <dgm:pt modelId="{2B0C75E4-81AC-4CB9-91D7-463A97522781}" type="parTrans" cxnId="{95BCB69D-0402-49DC-97C5-83003B6679BA}">
      <dgm:prSet/>
      <dgm:spPr/>
      <dgm:t>
        <a:bodyPr/>
        <a:lstStyle/>
        <a:p>
          <a:endParaRPr lang="en-ZA"/>
        </a:p>
      </dgm:t>
    </dgm:pt>
    <dgm:pt modelId="{0AFE0273-EAA0-452F-8D21-A595D7C337C4}" type="sibTrans" cxnId="{95BCB69D-0402-49DC-97C5-83003B6679BA}">
      <dgm:prSet/>
      <dgm:spPr/>
      <dgm:t>
        <a:bodyPr/>
        <a:lstStyle/>
        <a:p>
          <a:endParaRPr lang="en-ZA"/>
        </a:p>
      </dgm:t>
    </dgm:pt>
    <dgm:pt modelId="{CC5A2238-1D18-45C9-81DD-4DBA6013C4EA}" type="pres">
      <dgm:prSet presAssocID="{E37575A9-417C-472B-A252-71205F27DD99}" presName="vert0" presStyleCnt="0">
        <dgm:presLayoutVars>
          <dgm:dir/>
          <dgm:animOne val="branch"/>
          <dgm:animLvl val="lvl"/>
        </dgm:presLayoutVars>
      </dgm:prSet>
      <dgm:spPr/>
    </dgm:pt>
    <dgm:pt modelId="{38BA1D0E-54BF-40C3-936F-1A6307EE3831}" type="pres">
      <dgm:prSet presAssocID="{03A0295A-0F3A-4F0E-A7F4-CE20846CC735}" presName="thickLine" presStyleLbl="alignNode1" presStyleIdx="0" presStyleCnt="2"/>
      <dgm:spPr/>
    </dgm:pt>
    <dgm:pt modelId="{FBB04958-22AD-4275-AEE0-12939AF556CD}" type="pres">
      <dgm:prSet presAssocID="{03A0295A-0F3A-4F0E-A7F4-CE20846CC735}" presName="horz1" presStyleCnt="0"/>
      <dgm:spPr/>
    </dgm:pt>
    <dgm:pt modelId="{D7BF3E88-47E9-4A7B-B8FC-1C450CF22BF3}" type="pres">
      <dgm:prSet presAssocID="{03A0295A-0F3A-4F0E-A7F4-CE20846CC735}" presName="tx1" presStyleLbl="revTx" presStyleIdx="0" presStyleCnt="21"/>
      <dgm:spPr/>
    </dgm:pt>
    <dgm:pt modelId="{50C78ABF-87FA-464B-AEE0-68871B599537}" type="pres">
      <dgm:prSet presAssocID="{03A0295A-0F3A-4F0E-A7F4-CE20846CC735}" presName="vert1" presStyleCnt="0"/>
      <dgm:spPr/>
    </dgm:pt>
    <dgm:pt modelId="{46A4762F-13D4-4A85-BD3C-5F2335E33473}" type="pres">
      <dgm:prSet presAssocID="{16A8EAB9-0F3F-423C-B671-D99DC5CA10D5}" presName="vertSpace2a" presStyleCnt="0"/>
      <dgm:spPr/>
    </dgm:pt>
    <dgm:pt modelId="{AE32C28D-C8B1-4B5E-B93A-4220EDB702AC}" type="pres">
      <dgm:prSet presAssocID="{16A8EAB9-0F3F-423C-B671-D99DC5CA10D5}" presName="horz2" presStyleCnt="0"/>
      <dgm:spPr/>
    </dgm:pt>
    <dgm:pt modelId="{A26596DA-BF21-4FC9-B17D-3245E8E01DB7}" type="pres">
      <dgm:prSet presAssocID="{16A8EAB9-0F3F-423C-B671-D99DC5CA10D5}" presName="horzSpace2" presStyleCnt="0"/>
      <dgm:spPr/>
    </dgm:pt>
    <dgm:pt modelId="{DFF5C494-76B2-463C-B992-506FC427CC1A}" type="pres">
      <dgm:prSet presAssocID="{16A8EAB9-0F3F-423C-B671-D99DC5CA10D5}" presName="tx2" presStyleLbl="revTx" presStyleIdx="1" presStyleCnt="21"/>
      <dgm:spPr/>
    </dgm:pt>
    <dgm:pt modelId="{FD5C37EC-A9CA-42FA-ABB4-0BCFA0A92272}" type="pres">
      <dgm:prSet presAssocID="{16A8EAB9-0F3F-423C-B671-D99DC5CA10D5}" presName="vert2" presStyleCnt="0"/>
      <dgm:spPr/>
    </dgm:pt>
    <dgm:pt modelId="{5D11D749-E196-4F03-A558-16DE9B30786E}" type="pres">
      <dgm:prSet presAssocID="{8B6EB7AF-4D3A-4D64-AE1E-5F1AF8427268}" presName="horz3" presStyleCnt="0"/>
      <dgm:spPr/>
    </dgm:pt>
    <dgm:pt modelId="{64807920-A019-4ADA-8DEF-5FFA74437F79}" type="pres">
      <dgm:prSet presAssocID="{8B6EB7AF-4D3A-4D64-AE1E-5F1AF8427268}" presName="horzSpace3" presStyleCnt="0"/>
      <dgm:spPr/>
    </dgm:pt>
    <dgm:pt modelId="{9BED592C-DF0E-46B2-BA4D-7C9ADE0052E3}" type="pres">
      <dgm:prSet presAssocID="{8B6EB7AF-4D3A-4D64-AE1E-5F1AF8427268}" presName="tx3" presStyleLbl="revTx" presStyleIdx="2" presStyleCnt="21"/>
      <dgm:spPr/>
    </dgm:pt>
    <dgm:pt modelId="{6AC009E4-7F0D-44B1-979E-846DB866D28B}" type="pres">
      <dgm:prSet presAssocID="{8B6EB7AF-4D3A-4D64-AE1E-5F1AF8427268}" presName="vert3" presStyleCnt="0"/>
      <dgm:spPr/>
    </dgm:pt>
    <dgm:pt modelId="{1F4704CE-B633-4822-A863-831DDF9F76F2}" type="pres">
      <dgm:prSet presAssocID="{70C50C41-D700-44B5-A8C5-D871104362CD}" presName="horz4" presStyleCnt="0"/>
      <dgm:spPr/>
    </dgm:pt>
    <dgm:pt modelId="{79AC6865-EFC9-452C-85BB-1FBEB9624358}" type="pres">
      <dgm:prSet presAssocID="{70C50C41-D700-44B5-A8C5-D871104362CD}" presName="horzSpace4" presStyleCnt="0"/>
      <dgm:spPr/>
    </dgm:pt>
    <dgm:pt modelId="{2C5FDB4B-C3EF-4D6C-BDC7-065D41D7F638}" type="pres">
      <dgm:prSet presAssocID="{70C50C41-D700-44B5-A8C5-D871104362CD}" presName="tx4" presStyleLbl="revTx" presStyleIdx="3" presStyleCnt="21">
        <dgm:presLayoutVars>
          <dgm:bulletEnabled val="1"/>
        </dgm:presLayoutVars>
      </dgm:prSet>
      <dgm:spPr/>
    </dgm:pt>
    <dgm:pt modelId="{CA613A2B-AED6-4506-BB23-BFC1BB3F9C49}" type="pres">
      <dgm:prSet presAssocID="{CFEC966A-682F-4834-A588-52D101787A23}" presName="thinLine3" presStyleLbl="callout" presStyleIdx="0" presStyleCnt="7"/>
      <dgm:spPr/>
    </dgm:pt>
    <dgm:pt modelId="{7E313229-835D-4156-BA89-77F203849550}" type="pres">
      <dgm:prSet presAssocID="{797DF71F-0414-46E8-BEE5-13C234BD1D00}" presName="horz3" presStyleCnt="0"/>
      <dgm:spPr/>
    </dgm:pt>
    <dgm:pt modelId="{B313FE2D-2C15-4AC5-AAB1-CD6770E688AB}" type="pres">
      <dgm:prSet presAssocID="{797DF71F-0414-46E8-BEE5-13C234BD1D00}" presName="horzSpace3" presStyleCnt="0"/>
      <dgm:spPr/>
    </dgm:pt>
    <dgm:pt modelId="{72D98104-7645-46FA-8715-41149E7E3A33}" type="pres">
      <dgm:prSet presAssocID="{797DF71F-0414-46E8-BEE5-13C234BD1D00}" presName="tx3" presStyleLbl="revTx" presStyleIdx="4" presStyleCnt="21"/>
      <dgm:spPr/>
    </dgm:pt>
    <dgm:pt modelId="{78F55170-E305-458C-AACC-28167F2489F5}" type="pres">
      <dgm:prSet presAssocID="{797DF71F-0414-46E8-BEE5-13C234BD1D00}" presName="vert3" presStyleCnt="0"/>
      <dgm:spPr/>
    </dgm:pt>
    <dgm:pt modelId="{F3243F6A-0398-4B4F-8489-54C8EA380681}" type="pres">
      <dgm:prSet presAssocID="{2DCBC37B-79A7-458E-A4A5-D02C98B4071C}" presName="horz4" presStyleCnt="0"/>
      <dgm:spPr/>
    </dgm:pt>
    <dgm:pt modelId="{4C53DD53-9533-4646-B093-EE0343BC4BD9}" type="pres">
      <dgm:prSet presAssocID="{2DCBC37B-79A7-458E-A4A5-D02C98B4071C}" presName="horzSpace4" presStyleCnt="0"/>
      <dgm:spPr/>
    </dgm:pt>
    <dgm:pt modelId="{092266B6-A39A-47DC-9B44-8A024D20F5BF}" type="pres">
      <dgm:prSet presAssocID="{2DCBC37B-79A7-458E-A4A5-D02C98B4071C}" presName="tx4" presStyleLbl="revTx" presStyleIdx="5" presStyleCnt="21">
        <dgm:presLayoutVars>
          <dgm:bulletEnabled val="1"/>
        </dgm:presLayoutVars>
      </dgm:prSet>
      <dgm:spPr/>
    </dgm:pt>
    <dgm:pt modelId="{5A2941CC-6746-4FA7-A5A3-E097FCD17577}" type="pres">
      <dgm:prSet presAssocID="{16A8EAB9-0F3F-423C-B671-D99DC5CA10D5}" presName="thinLine2b" presStyleLbl="callout" presStyleIdx="1" presStyleCnt="7"/>
      <dgm:spPr/>
    </dgm:pt>
    <dgm:pt modelId="{A686D0AC-828B-4389-BD4C-B432B934C89B}" type="pres">
      <dgm:prSet presAssocID="{16A8EAB9-0F3F-423C-B671-D99DC5CA10D5}" presName="vertSpace2b" presStyleCnt="0"/>
      <dgm:spPr/>
    </dgm:pt>
    <dgm:pt modelId="{CAF41F06-F203-4CA9-999C-35FC1694250C}" type="pres">
      <dgm:prSet presAssocID="{6647E53A-E165-4805-9344-78DA3E713C83}" presName="horz2" presStyleCnt="0"/>
      <dgm:spPr/>
    </dgm:pt>
    <dgm:pt modelId="{D48CDACF-0DD6-476E-82CB-546AC714F220}" type="pres">
      <dgm:prSet presAssocID="{6647E53A-E165-4805-9344-78DA3E713C83}" presName="horzSpace2" presStyleCnt="0"/>
      <dgm:spPr/>
    </dgm:pt>
    <dgm:pt modelId="{12E3AE47-7FAF-459B-B863-3E15D05724DC}" type="pres">
      <dgm:prSet presAssocID="{6647E53A-E165-4805-9344-78DA3E713C83}" presName="tx2" presStyleLbl="revTx" presStyleIdx="6" presStyleCnt="21"/>
      <dgm:spPr/>
    </dgm:pt>
    <dgm:pt modelId="{B7271F8B-2EEE-47A6-BD55-8611E50BFFBB}" type="pres">
      <dgm:prSet presAssocID="{6647E53A-E165-4805-9344-78DA3E713C83}" presName="vert2" presStyleCnt="0"/>
      <dgm:spPr/>
    </dgm:pt>
    <dgm:pt modelId="{736C8663-5F3E-4E94-934A-AEBB80A5D9D4}" type="pres">
      <dgm:prSet presAssocID="{2F53B62A-C9E0-4AD3-9110-35BBAFDF38BB}" presName="horz3" presStyleCnt="0"/>
      <dgm:spPr/>
    </dgm:pt>
    <dgm:pt modelId="{79D4F90D-B177-400B-9A6E-FA5D917D8C2A}" type="pres">
      <dgm:prSet presAssocID="{2F53B62A-C9E0-4AD3-9110-35BBAFDF38BB}" presName="horzSpace3" presStyleCnt="0"/>
      <dgm:spPr/>
    </dgm:pt>
    <dgm:pt modelId="{B80C4DC6-F913-487B-A280-D6A0970A596E}" type="pres">
      <dgm:prSet presAssocID="{2F53B62A-C9E0-4AD3-9110-35BBAFDF38BB}" presName="tx3" presStyleLbl="revTx" presStyleIdx="7" presStyleCnt="21"/>
      <dgm:spPr/>
    </dgm:pt>
    <dgm:pt modelId="{235A7439-80AC-4E24-9C7E-9D47EEAF1B69}" type="pres">
      <dgm:prSet presAssocID="{2F53B62A-C9E0-4AD3-9110-35BBAFDF38BB}" presName="vert3" presStyleCnt="0"/>
      <dgm:spPr/>
    </dgm:pt>
    <dgm:pt modelId="{3B425EA8-21DA-4DBA-9889-4CDD33E309BF}" type="pres">
      <dgm:prSet presAssocID="{0E96ADF1-716B-429B-962B-E15B1322024C}" presName="horz4" presStyleCnt="0"/>
      <dgm:spPr/>
    </dgm:pt>
    <dgm:pt modelId="{75E3F620-CCF0-4D70-B3E3-744897417BF0}" type="pres">
      <dgm:prSet presAssocID="{0E96ADF1-716B-429B-962B-E15B1322024C}" presName="horzSpace4" presStyleCnt="0"/>
      <dgm:spPr/>
    </dgm:pt>
    <dgm:pt modelId="{5A60195C-ABB9-4E0F-BCB9-6ADEC0DC924E}" type="pres">
      <dgm:prSet presAssocID="{0E96ADF1-716B-429B-962B-E15B1322024C}" presName="tx4" presStyleLbl="revTx" presStyleIdx="8" presStyleCnt="21">
        <dgm:presLayoutVars>
          <dgm:bulletEnabled val="1"/>
        </dgm:presLayoutVars>
      </dgm:prSet>
      <dgm:spPr/>
    </dgm:pt>
    <dgm:pt modelId="{40AC1CB2-5FE5-4303-92C7-21B7B670965A}" type="pres">
      <dgm:prSet presAssocID="{DA3C7447-7880-4A8C-9A75-F00D3A19F6D0}" presName="horz4" presStyleCnt="0"/>
      <dgm:spPr/>
    </dgm:pt>
    <dgm:pt modelId="{D9B9B307-483D-462D-9045-7907E8259B97}" type="pres">
      <dgm:prSet presAssocID="{DA3C7447-7880-4A8C-9A75-F00D3A19F6D0}" presName="horzSpace4" presStyleCnt="0"/>
      <dgm:spPr/>
    </dgm:pt>
    <dgm:pt modelId="{2394CCA0-56A1-4D61-8715-A025E528634B}" type="pres">
      <dgm:prSet presAssocID="{DA3C7447-7880-4A8C-9A75-F00D3A19F6D0}" presName="tx4" presStyleLbl="revTx" presStyleIdx="9" presStyleCnt="21">
        <dgm:presLayoutVars>
          <dgm:bulletEnabled val="1"/>
        </dgm:presLayoutVars>
      </dgm:prSet>
      <dgm:spPr/>
    </dgm:pt>
    <dgm:pt modelId="{23832FBC-D7A1-418C-90E0-A3DF21F56050}" type="pres">
      <dgm:prSet presAssocID="{A4BAAA33-0ECA-4469-946E-7E2845B8660A}" presName="horz4" presStyleCnt="0"/>
      <dgm:spPr/>
    </dgm:pt>
    <dgm:pt modelId="{73ABEB01-14BB-42FE-AE2F-CD7858ABCA84}" type="pres">
      <dgm:prSet presAssocID="{A4BAAA33-0ECA-4469-946E-7E2845B8660A}" presName="horzSpace4" presStyleCnt="0"/>
      <dgm:spPr/>
    </dgm:pt>
    <dgm:pt modelId="{FC905009-022C-4DB3-85E3-97808CA404D9}" type="pres">
      <dgm:prSet presAssocID="{A4BAAA33-0ECA-4469-946E-7E2845B8660A}" presName="tx4" presStyleLbl="revTx" presStyleIdx="10" presStyleCnt="21">
        <dgm:presLayoutVars>
          <dgm:bulletEnabled val="1"/>
        </dgm:presLayoutVars>
      </dgm:prSet>
      <dgm:spPr/>
    </dgm:pt>
    <dgm:pt modelId="{D3AE23CE-FD05-4D68-ABEA-A7FD09198025}" type="pres">
      <dgm:prSet presAssocID="{D9A5C743-449D-4833-9863-15A96277DBC5}" presName="thinLine3" presStyleLbl="callout" presStyleIdx="2" presStyleCnt="7"/>
      <dgm:spPr/>
    </dgm:pt>
    <dgm:pt modelId="{6726487E-001F-462A-91E5-B0F75AD4F963}" type="pres">
      <dgm:prSet presAssocID="{95FFE5C2-2DCA-40C5-AEB0-35F535532165}" presName="horz3" presStyleCnt="0"/>
      <dgm:spPr/>
    </dgm:pt>
    <dgm:pt modelId="{5BB190CB-F739-4F71-82E6-7F52F79C0FA5}" type="pres">
      <dgm:prSet presAssocID="{95FFE5C2-2DCA-40C5-AEB0-35F535532165}" presName="horzSpace3" presStyleCnt="0"/>
      <dgm:spPr/>
    </dgm:pt>
    <dgm:pt modelId="{52309256-78FA-434F-9D35-D1652CFA55AF}" type="pres">
      <dgm:prSet presAssocID="{95FFE5C2-2DCA-40C5-AEB0-35F535532165}" presName="tx3" presStyleLbl="revTx" presStyleIdx="11" presStyleCnt="21"/>
      <dgm:spPr/>
    </dgm:pt>
    <dgm:pt modelId="{7B21D5EC-9926-4F65-8F45-7313F21222EE}" type="pres">
      <dgm:prSet presAssocID="{95FFE5C2-2DCA-40C5-AEB0-35F535532165}" presName="vert3" presStyleCnt="0"/>
      <dgm:spPr/>
    </dgm:pt>
    <dgm:pt modelId="{8997B541-3E47-4B9E-B3B7-E67DA4887E43}" type="pres">
      <dgm:prSet presAssocID="{AA2BF997-D962-44D4-B452-3A8F16AD3464}" presName="horz4" presStyleCnt="0"/>
      <dgm:spPr/>
    </dgm:pt>
    <dgm:pt modelId="{DD1E1B3E-CF18-4A5C-A088-1197B8DE3531}" type="pres">
      <dgm:prSet presAssocID="{AA2BF997-D962-44D4-B452-3A8F16AD3464}" presName="horzSpace4" presStyleCnt="0"/>
      <dgm:spPr/>
    </dgm:pt>
    <dgm:pt modelId="{4816437E-1962-4CCA-9EB4-4F518E266150}" type="pres">
      <dgm:prSet presAssocID="{AA2BF997-D962-44D4-B452-3A8F16AD3464}" presName="tx4" presStyleLbl="revTx" presStyleIdx="12" presStyleCnt="21">
        <dgm:presLayoutVars>
          <dgm:bulletEnabled val="1"/>
        </dgm:presLayoutVars>
      </dgm:prSet>
      <dgm:spPr/>
    </dgm:pt>
    <dgm:pt modelId="{156372B6-E065-4FF0-A21A-C8143E0B5DBF}" type="pres">
      <dgm:prSet presAssocID="{6647E53A-E165-4805-9344-78DA3E713C83}" presName="thinLine2b" presStyleLbl="callout" presStyleIdx="3" presStyleCnt="7"/>
      <dgm:spPr/>
    </dgm:pt>
    <dgm:pt modelId="{45A63C22-B81F-4A00-A089-BC78716D458F}" type="pres">
      <dgm:prSet presAssocID="{6647E53A-E165-4805-9344-78DA3E713C83}" presName="vertSpace2b" presStyleCnt="0"/>
      <dgm:spPr/>
    </dgm:pt>
    <dgm:pt modelId="{96982900-74C6-4227-B69F-3FBCD154D64B}" type="pres">
      <dgm:prSet presAssocID="{D2844BD5-AFCB-4ECF-9A60-DAB69B1F2171}" presName="thickLine" presStyleLbl="alignNode1" presStyleIdx="1" presStyleCnt="2"/>
      <dgm:spPr/>
    </dgm:pt>
    <dgm:pt modelId="{FCE5D478-5BBF-4B2C-A5F0-A90680EF8891}" type="pres">
      <dgm:prSet presAssocID="{D2844BD5-AFCB-4ECF-9A60-DAB69B1F2171}" presName="horz1" presStyleCnt="0"/>
      <dgm:spPr/>
    </dgm:pt>
    <dgm:pt modelId="{19802561-4BA4-44C2-999C-18B67E66E173}" type="pres">
      <dgm:prSet presAssocID="{D2844BD5-AFCB-4ECF-9A60-DAB69B1F2171}" presName="tx1" presStyleLbl="revTx" presStyleIdx="13" presStyleCnt="21"/>
      <dgm:spPr/>
    </dgm:pt>
    <dgm:pt modelId="{52E94567-7B0B-4B5C-A37C-76C9CF8C4C30}" type="pres">
      <dgm:prSet presAssocID="{D2844BD5-AFCB-4ECF-9A60-DAB69B1F2171}" presName="vert1" presStyleCnt="0"/>
      <dgm:spPr/>
    </dgm:pt>
    <dgm:pt modelId="{D3424EE4-92FA-4769-AE89-42795183D5B5}" type="pres">
      <dgm:prSet presAssocID="{1B1D4BAC-BBB1-4571-90BC-791C85DF6B5B}" presName="vertSpace2a" presStyleCnt="0"/>
      <dgm:spPr/>
    </dgm:pt>
    <dgm:pt modelId="{5A0C1BD1-BB14-43FF-93D0-132DEE172910}" type="pres">
      <dgm:prSet presAssocID="{1B1D4BAC-BBB1-4571-90BC-791C85DF6B5B}" presName="horz2" presStyleCnt="0"/>
      <dgm:spPr/>
    </dgm:pt>
    <dgm:pt modelId="{CB2DD1EC-9C31-4486-8090-6B9B9BDB7D04}" type="pres">
      <dgm:prSet presAssocID="{1B1D4BAC-BBB1-4571-90BC-791C85DF6B5B}" presName="horzSpace2" presStyleCnt="0"/>
      <dgm:spPr/>
    </dgm:pt>
    <dgm:pt modelId="{A8102F72-63EF-4E68-9FE6-32B90F02F57C}" type="pres">
      <dgm:prSet presAssocID="{1B1D4BAC-BBB1-4571-90BC-791C85DF6B5B}" presName="tx2" presStyleLbl="revTx" presStyleIdx="14" presStyleCnt="21"/>
      <dgm:spPr/>
    </dgm:pt>
    <dgm:pt modelId="{75E06B97-CEC8-47CD-9996-4C17393AE611}" type="pres">
      <dgm:prSet presAssocID="{1B1D4BAC-BBB1-4571-90BC-791C85DF6B5B}" presName="vert2" presStyleCnt="0"/>
      <dgm:spPr/>
    </dgm:pt>
    <dgm:pt modelId="{FC717D14-1FA9-4EE6-A35C-1A42145949A0}" type="pres">
      <dgm:prSet presAssocID="{5089D1D8-89BB-4357-A563-870A334ACACB}" presName="horz3" presStyleCnt="0"/>
      <dgm:spPr/>
    </dgm:pt>
    <dgm:pt modelId="{511A56E5-99F7-4CAF-BF8C-6A5674307E24}" type="pres">
      <dgm:prSet presAssocID="{5089D1D8-89BB-4357-A563-870A334ACACB}" presName="horzSpace3" presStyleCnt="0"/>
      <dgm:spPr/>
    </dgm:pt>
    <dgm:pt modelId="{ED4CE65C-B0F2-4967-8DF0-769324A91513}" type="pres">
      <dgm:prSet presAssocID="{5089D1D8-89BB-4357-A563-870A334ACACB}" presName="tx3" presStyleLbl="revTx" presStyleIdx="15" presStyleCnt="21"/>
      <dgm:spPr/>
    </dgm:pt>
    <dgm:pt modelId="{A3EE33A1-D6C8-4698-8C51-36CC5391FA0B}" type="pres">
      <dgm:prSet presAssocID="{5089D1D8-89BB-4357-A563-870A334ACACB}" presName="vert3" presStyleCnt="0"/>
      <dgm:spPr/>
    </dgm:pt>
    <dgm:pt modelId="{E087BE8F-782B-4C15-A3C9-54BC16EEB8E4}" type="pres">
      <dgm:prSet presAssocID="{EA8259C4-94A4-4313-A0F4-9F482A401A44}" presName="horz4" presStyleCnt="0"/>
      <dgm:spPr/>
    </dgm:pt>
    <dgm:pt modelId="{A18B8E1C-F6AA-48F2-854A-65346E7CD6BF}" type="pres">
      <dgm:prSet presAssocID="{EA8259C4-94A4-4313-A0F4-9F482A401A44}" presName="horzSpace4" presStyleCnt="0"/>
      <dgm:spPr/>
    </dgm:pt>
    <dgm:pt modelId="{9F0E2F8F-27BC-4EA9-89E7-58CE9BF2B502}" type="pres">
      <dgm:prSet presAssocID="{EA8259C4-94A4-4313-A0F4-9F482A401A44}" presName="tx4" presStyleLbl="revTx" presStyleIdx="16" presStyleCnt="21">
        <dgm:presLayoutVars>
          <dgm:bulletEnabled val="1"/>
        </dgm:presLayoutVars>
      </dgm:prSet>
      <dgm:spPr/>
    </dgm:pt>
    <dgm:pt modelId="{CF5E2945-2F55-451E-A41C-C96DB9B4009E}" type="pres">
      <dgm:prSet presAssocID="{812AAF48-8927-48B2-9F0C-49AF0C2A1388}" presName="horz4" presStyleCnt="0"/>
      <dgm:spPr/>
    </dgm:pt>
    <dgm:pt modelId="{C1BDAF29-6B6C-4F37-B9F3-4C29DF8778B7}" type="pres">
      <dgm:prSet presAssocID="{812AAF48-8927-48B2-9F0C-49AF0C2A1388}" presName="horzSpace4" presStyleCnt="0"/>
      <dgm:spPr/>
    </dgm:pt>
    <dgm:pt modelId="{E3649501-C3AC-4BEC-8A6F-7E99A63A6B13}" type="pres">
      <dgm:prSet presAssocID="{812AAF48-8927-48B2-9F0C-49AF0C2A1388}" presName="tx4" presStyleLbl="revTx" presStyleIdx="17" presStyleCnt="21">
        <dgm:presLayoutVars>
          <dgm:bulletEnabled val="1"/>
        </dgm:presLayoutVars>
      </dgm:prSet>
      <dgm:spPr/>
    </dgm:pt>
    <dgm:pt modelId="{BEA62314-48F5-40AD-94B1-BD7AC39BC45C}" type="pres">
      <dgm:prSet presAssocID="{ACF4CECD-53D1-49DA-827D-B679E23BABB1}" presName="thinLine3" presStyleLbl="callout" presStyleIdx="4" presStyleCnt="7"/>
      <dgm:spPr/>
    </dgm:pt>
    <dgm:pt modelId="{AE65A2F8-0498-4DAC-880B-76BFA9AF3F1B}" type="pres">
      <dgm:prSet presAssocID="{AD281647-F546-4959-96D0-5307F6844C53}" presName="horz3" presStyleCnt="0"/>
      <dgm:spPr/>
    </dgm:pt>
    <dgm:pt modelId="{92A4B96C-7BB7-46D6-9842-FD965BE25539}" type="pres">
      <dgm:prSet presAssocID="{AD281647-F546-4959-96D0-5307F6844C53}" presName="horzSpace3" presStyleCnt="0"/>
      <dgm:spPr/>
    </dgm:pt>
    <dgm:pt modelId="{6D694E10-AA21-451A-8A35-2C218F345BF1}" type="pres">
      <dgm:prSet presAssocID="{AD281647-F546-4959-96D0-5307F6844C53}" presName="tx3" presStyleLbl="revTx" presStyleIdx="18" presStyleCnt="21"/>
      <dgm:spPr/>
    </dgm:pt>
    <dgm:pt modelId="{D8D0A8D4-6D4E-4219-B5D2-7C43C7C6A9B6}" type="pres">
      <dgm:prSet presAssocID="{AD281647-F546-4959-96D0-5307F6844C53}" presName="vert3" presStyleCnt="0"/>
      <dgm:spPr/>
    </dgm:pt>
    <dgm:pt modelId="{942557FA-0ADE-41EA-B630-1CD9E7CC889D}" type="pres">
      <dgm:prSet presAssocID="{1B1D4BAC-BBB1-4571-90BC-791C85DF6B5B}" presName="thinLine2b" presStyleLbl="callout" presStyleIdx="5" presStyleCnt="7"/>
      <dgm:spPr/>
    </dgm:pt>
    <dgm:pt modelId="{11B2CC5F-803B-49E4-802D-914DEF08640C}" type="pres">
      <dgm:prSet presAssocID="{1B1D4BAC-BBB1-4571-90BC-791C85DF6B5B}" presName="vertSpace2b" presStyleCnt="0"/>
      <dgm:spPr/>
    </dgm:pt>
    <dgm:pt modelId="{57C4DDD1-126F-4506-93BB-1B3D5A441800}" type="pres">
      <dgm:prSet presAssocID="{E37D2F55-E044-400F-8EF7-E4A97601A224}" presName="horz2" presStyleCnt="0"/>
      <dgm:spPr/>
    </dgm:pt>
    <dgm:pt modelId="{CDE8547D-19EB-4A69-ABC6-AC5F100DB145}" type="pres">
      <dgm:prSet presAssocID="{E37D2F55-E044-400F-8EF7-E4A97601A224}" presName="horzSpace2" presStyleCnt="0"/>
      <dgm:spPr/>
    </dgm:pt>
    <dgm:pt modelId="{199F56A7-9447-43EB-95E0-009AE5893FD7}" type="pres">
      <dgm:prSet presAssocID="{E37D2F55-E044-400F-8EF7-E4A97601A224}" presName="tx2" presStyleLbl="revTx" presStyleIdx="19" presStyleCnt="21"/>
      <dgm:spPr/>
    </dgm:pt>
    <dgm:pt modelId="{38F656DE-AA39-40B0-AA1B-0A5E1884E9EB}" type="pres">
      <dgm:prSet presAssocID="{E37D2F55-E044-400F-8EF7-E4A97601A224}" presName="vert2" presStyleCnt="0"/>
      <dgm:spPr/>
    </dgm:pt>
    <dgm:pt modelId="{6E5D4AE0-FB89-4D0A-9270-AA542978A3DE}" type="pres">
      <dgm:prSet presAssocID="{8438A6BF-10B4-400D-A04A-F488A4FDE38C}" presName="horz3" presStyleCnt="0"/>
      <dgm:spPr/>
    </dgm:pt>
    <dgm:pt modelId="{03D44C74-910F-4F7A-9708-E8C781BE8797}" type="pres">
      <dgm:prSet presAssocID="{8438A6BF-10B4-400D-A04A-F488A4FDE38C}" presName="horzSpace3" presStyleCnt="0"/>
      <dgm:spPr/>
    </dgm:pt>
    <dgm:pt modelId="{0E718CC8-A8B8-4984-AC6A-A2B181810AFB}" type="pres">
      <dgm:prSet presAssocID="{8438A6BF-10B4-400D-A04A-F488A4FDE38C}" presName="tx3" presStyleLbl="revTx" presStyleIdx="20" presStyleCnt="21"/>
      <dgm:spPr/>
    </dgm:pt>
    <dgm:pt modelId="{D68F57B5-0668-4958-8E0C-94CB6FFB11E3}" type="pres">
      <dgm:prSet presAssocID="{8438A6BF-10B4-400D-A04A-F488A4FDE38C}" presName="vert3" presStyleCnt="0"/>
      <dgm:spPr/>
    </dgm:pt>
    <dgm:pt modelId="{DB8FBBAD-2DD2-4C13-BDE1-B21212BBA4C2}" type="pres">
      <dgm:prSet presAssocID="{E37D2F55-E044-400F-8EF7-E4A97601A224}" presName="thinLine2b" presStyleLbl="callout" presStyleIdx="6" presStyleCnt="7"/>
      <dgm:spPr/>
    </dgm:pt>
    <dgm:pt modelId="{65D26AC4-74BC-4153-B89A-32DBD88CD6EF}" type="pres">
      <dgm:prSet presAssocID="{E37D2F55-E044-400F-8EF7-E4A97601A224}" presName="vertSpace2b" presStyleCnt="0"/>
      <dgm:spPr/>
    </dgm:pt>
  </dgm:ptLst>
  <dgm:cxnLst>
    <dgm:cxn modelId="{A5977C01-0BB8-481F-91CE-39FF878ED576}" type="presOf" srcId="{2F53B62A-C9E0-4AD3-9110-35BBAFDF38BB}" destId="{B80C4DC6-F913-487B-A280-D6A0970A596E}" srcOrd="0" destOrd="0" presId="urn:microsoft.com/office/officeart/2008/layout/LinedList"/>
    <dgm:cxn modelId="{5461BD01-311F-4341-A761-D3D636886ABA}" srcId="{03A0295A-0F3A-4F0E-A7F4-CE20846CC735}" destId="{16A8EAB9-0F3F-423C-B671-D99DC5CA10D5}" srcOrd="0" destOrd="0" parTransId="{7ACAA5CF-5F98-467C-8A4B-6D260965FF10}" sibTransId="{E37E4E40-7511-484C-A042-ADD74CBFA515}"/>
    <dgm:cxn modelId="{997FE601-725C-4450-8130-704CAA52ED03}" srcId="{D2844BD5-AFCB-4ECF-9A60-DAB69B1F2171}" destId="{E37D2F55-E044-400F-8EF7-E4A97601A224}" srcOrd="1" destOrd="0" parTransId="{9C07B3D4-1F9A-4403-A83E-016A5D4A48E9}" sibTransId="{B506E79A-6829-40E2-A8EE-E38DE6F83B1F}"/>
    <dgm:cxn modelId="{3A3C9B03-3189-4EF4-8E0E-001787850FBB}" type="presOf" srcId="{D2844BD5-AFCB-4ECF-9A60-DAB69B1F2171}" destId="{19802561-4BA4-44C2-999C-18B67E66E173}" srcOrd="0" destOrd="0" presId="urn:microsoft.com/office/officeart/2008/layout/LinedList"/>
    <dgm:cxn modelId="{9588F807-E6F4-4E63-9B43-EBB0A25B069F}" srcId="{1B1D4BAC-BBB1-4571-90BC-791C85DF6B5B}" destId="{AD281647-F546-4959-96D0-5307F6844C53}" srcOrd="1" destOrd="0" parTransId="{944A1858-37DE-4869-B787-9EA3F1BEB7EE}" sibTransId="{FB2EBCBF-EA5F-44EC-8231-8B5F44E613A1}"/>
    <dgm:cxn modelId="{5296ED0E-FAE2-40CB-9739-3193C42063A2}" type="presOf" srcId="{1B1D4BAC-BBB1-4571-90BC-791C85DF6B5B}" destId="{A8102F72-63EF-4E68-9FE6-32B90F02F57C}" srcOrd="0" destOrd="0" presId="urn:microsoft.com/office/officeart/2008/layout/LinedList"/>
    <dgm:cxn modelId="{BD961F1C-6976-47A5-BCE0-80E64143848C}" type="presOf" srcId="{95FFE5C2-2DCA-40C5-AEB0-35F535532165}" destId="{52309256-78FA-434F-9D35-D1652CFA55AF}" srcOrd="0" destOrd="0" presId="urn:microsoft.com/office/officeart/2008/layout/LinedList"/>
    <dgm:cxn modelId="{E0B7C41C-E9E2-4382-8641-20B1A06E4A41}" srcId="{16A8EAB9-0F3F-423C-B671-D99DC5CA10D5}" destId="{797DF71F-0414-46E8-BEE5-13C234BD1D00}" srcOrd="1" destOrd="0" parTransId="{2001544E-2C0B-4681-B19A-412D939D0D60}" sibTransId="{61B9532A-8B0E-4F97-BA72-34C5BEE38059}"/>
    <dgm:cxn modelId="{777A2128-B621-4D94-9332-A4BA7F5841E7}" type="presOf" srcId="{E37D2F55-E044-400F-8EF7-E4A97601A224}" destId="{199F56A7-9447-43EB-95E0-009AE5893FD7}" srcOrd="0" destOrd="0" presId="urn:microsoft.com/office/officeart/2008/layout/LinedList"/>
    <dgm:cxn modelId="{57526329-EF19-4DE2-9C30-B6215A9F3B26}" srcId="{5089D1D8-89BB-4357-A563-870A334ACACB}" destId="{EA8259C4-94A4-4313-A0F4-9F482A401A44}" srcOrd="0" destOrd="0" parTransId="{F7090A62-36DE-4873-BE14-49F214C5376E}" sibTransId="{6427E835-E920-450C-AA44-CBBECF8D6F12}"/>
    <dgm:cxn modelId="{E0F7F729-C557-4FF8-AC9B-13389DE643E4}" srcId="{D2844BD5-AFCB-4ECF-9A60-DAB69B1F2171}" destId="{1B1D4BAC-BBB1-4571-90BC-791C85DF6B5B}" srcOrd="0" destOrd="0" parTransId="{F2261B64-E309-4985-A7B5-ABD122346D58}" sibTransId="{1055F582-44F0-4A73-80CB-F7C4269D0361}"/>
    <dgm:cxn modelId="{70A6D130-B1DE-45F9-A732-BE3CA9ECC62D}" type="presOf" srcId="{2DCBC37B-79A7-458E-A4A5-D02C98B4071C}" destId="{092266B6-A39A-47DC-9B44-8A024D20F5BF}" srcOrd="0" destOrd="0" presId="urn:microsoft.com/office/officeart/2008/layout/LinedList"/>
    <dgm:cxn modelId="{775D0C45-8093-4AFE-B97F-A450264BC240}" type="presOf" srcId="{8B6EB7AF-4D3A-4D64-AE1E-5F1AF8427268}" destId="{9BED592C-DF0E-46B2-BA4D-7C9ADE0052E3}" srcOrd="0" destOrd="0" presId="urn:microsoft.com/office/officeart/2008/layout/LinedList"/>
    <dgm:cxn modelId="{97A5AB46-076A-423F-9F43-D65E06F961D3}" srcId="{6647E53A-E165-4805-9344-78DA3E713C83}" destId="{2F53B62A-C9E0-4AD3-9110-35BBAFDF38BB}" srcOrd="0" destOrd="0" parTransId="{B6602440-118F-4AB5-9C64-D21DAF648DE0}" sibTransId="{D9A5C743-449D-4833-9863-15A96277DBC5}"/>
    <dgm:cxn modelId="{C1100F6A-976A-4867-97BD-AD36BB18F631}" srcId="{E37575A9-417C-472B-A252-71205F27DD99}" destId="{03A0295A-0F3A-4F0E-A7F4-CE20846CC735}" srcOrd="0" destOrd="0" parTransId="{9ECF5190-F98F-46BE-877E-973E2EF44407}" sibTransId="{791784E2-256B-44C6-9480-B2E877F2CB4E}"/>
    <dgm:cxn modelId="{BEE81F6B-4771-4217-9CCF-D44A728DE42E}" srcId="{E37575A9-417C-472B-A252-71205F27DD99}" destId="{D2844BD5-AFCB-4ECF-9A60-DAB69B1F2171}" srcOrd="1" destOrd="0" parTransId="{53ACA12C-E243-49C8-89B3-E5007FFAE410}" sibTransId="{7A430455-15D7-46DF-8959-6F087524001D}"/>
    <dgm:cxn modelId="{BBC22C4F-C86A-4A0A-8B46-895551C92540}" srcId="{797DF71F-0414-46E8-BEE5-13C234BD1D00}" destId="{2DCBC37B-79A7-458E-A4A5-D02C98B4071C}" srcOrd="0" destOrd="0" parTransId="{61788A89-87EC-41E4-95D2-CFC3FBC7DB96}" sibTransId="{709D207D-3FBD-4C1E-A703-5FA17162D483}"/>
    <dgm:cxn modelId="{E9459651-BFEF-4724-9587-8A9996A37983}" srcId="{8B6EB7AF-4D3A-4D64-AE1E-5F1AF8427268}" destId="{70C50C41-D700-44B5-A8C5-D871104362CD}" srcOrd="0" destOrd="0" parTransId="{5DCBD1FB-150D-47DA-9474-C6AB71AD5889}" sibTransId="{8FF92D02-D025-46E1-8C41-5783D2AEF488}"/>
    <dgm:cxn modelId="{7AC62853-B2C7-4598-A25A-B3A27495245F}" type="presOf" srcId="{6647E53A-E165-4805-9344-78DA3E713C83}" destId="{12E3AE47-7FAF-459B-B863-3E15D05724DC}" srcOrd="0" destOrd="0" presId="urn:microsoft.com/office/officeart/2008/layout/LinedList"/>
    <dgm:cxn modelId="{57D4B073-2D67-4359-BE0F-5512EC2745C1}" srcId="{1B1D4BAC-BBB1-4571-90BC-791C85DF6B5B}" destId="{5089D1D8-89BB-4357-A563-870A334ACACB}" srcOrd="0" destOrd="0" parTransId="{AE39326F-787C-4B3F-A856-D2FE4DF5D03F}" sibTransId="{ACF4CECD-53D1-49DA-827D-B679E23BABB1}"/>
    <dgm:cxn modelId="{159DC954-6DF1-47FA-9E7E-85E8BB2FB085}" type="presOf" srcId="{5089D1D8-89BB-4357-A563-870A334ACACB}" destId="{ED4CE65C-B0F2-4967-8DF0-769324A91513}" srcOrd="0" destOrd="0" presId="urn:microsoft.com/office/officeart/2008/layout/LinedList"/>
    <dgm:cxn modelId="{0765FA54-9A58-421C-AD84-0BDA935E36F3}" srcId="{2F53B62A-C9E0-4AD3-9110-35BBAFDF38BB}" destId="{0E96ADF1-716B-429B-962B-E15B1322024C}" srcOrd="0" destOrd="0" parTransId="{1C86799B-3DBA-41CF-BEFE-F460E467E868}" sibTransId="{69AFEB0B-0C60-4BD4-BD92-501AC36B168F}"/>
    <dgm:cxn modelId="{9349388C-E3F0-4FC5-B8CD-45B2AEB6BB90}" type="presOf" srcId="{DA3C7447-7880-4A8C-9A75-F00D3A19F6D0}" destId="{2394CCA0-56A1-4D61-8715-A025E528634B}" srcOrd="0" destOrd="0" presId="urn:microsoft.com/office/officeart/2008/layout/LinedList"/>
    <dgm:cxn modelId="{918ED69B-4F48-4B7C-A483-5FC05924DFFF}" type="presOf" srcId="{03A0295A-0F3A-4F0E-A7F4-CE20846CC735}" destId="{D7BF3E88-47E9-4A7B-B8FC-1C450CF22BF3}" srcOrd="0" destOrd="0" presId="urn:microsoft.com/office/officeart/2008/layout/LinedList"/>
    <dgm:cxn modelId="{23CF939C-FA65-48DA-9340-5CDD59FB1EE0}" type="presOf" srcId="{70C50C41-D700-44B5-A8C5-D871104362CD}" destId="{2C5FDB4B-C3EF-4D6C-BDC7-065D41D7F638}" srcOrd="0" destOrd="0" presId="urn:microsoft.com/office/officeart/2008/layout/LinedList"/>
    <dgm:cxn modelId="{95BCB69D-0402-49DC-97C5-83003B6679BA}" srcId="{5089D1D8-89BB-4357-A563-870A334ACACB}" destId="{812AAF48-8927-48B2-9F0C-49AF0C2A1388}" srcOrd="1" destOrd="0" parTransId="{2B0C75E4-81AC-4CB9-91D7-463A97522781}" sibTransId="{0AFE0273-EAA0-452F-8D21-A595D7C337C4}"/>
    <dgm:cxn modelId="{7DA4019E-0953-4127-A56D-CA35E67CE2A9}" srcId="{2F53B62A-C9E0-4AD3-9110-35BBAFDF38BB}" destId="{DA3C7447-7880-4A8C-9A75-F00D3A19F6D0}" srcOrd="1" destOrd="0" parTransId="{AF889E71-BB4C-42D3-A5AC-150C30648D09}" sibTransId="{1729F69E-60E2-47FB-BB13-9CD0A915957B}"/>
    <dgm:cxn modelId="{13B0E2AF-F373-419D-9E2E-63D42BE5950E}" type="presOf" srcId="{16A8EAB9-0F3F-423C-B671-D99DC5CA10D5}" destId="{DFF5C494-76B2-463C-B992-506FC427CC1A}" srcOrd="0" destOrd="0" presId="urn:microsoft.com/office/officeart/2008/layout/LinedList"/>
    <dgm:cxn modelId="{84DACFB0-988E-4768-9D8C-9EBD2F5841EA}" srcId="{16A8EAB9-0F3F-423C-B671-D99DC5CA10D5}" destId="{8B6EB7AF-4D3A-4D64-AE1E-5F1AF8427268}" srcOrd="0" destOrd="0" parTransId="{FCD97A15-E8E8-4EF1-B963-85C87C6521CE}" sibTransId="{CFEC966A-682F-4834-A588-52D101787A23}"/>
    <dgm:cxn modelId="{F2D8BBBF-E4D2-4A37-BEE6-C187671E7272}" srcId="{E37D2F55-E044-400F-8EF7-E4A97601A224}" destId="{8438A6BF-10B4-400D-A04A-F488A4FDE38C}" srcOrd="0" destOrd="0" parTransId="{2D92CEE9-6013-491E-8414-E6EBE4170C5C}" sibTransId="{E8AA4C05-36AC-485E-A873-87CDCECB248E}"/>
    <dgm:cxn modelId="{A17B33C0-1AFA-426B-BC93-67459A0A04A3}" srcId="{6647E53A-E165-4805-9344-78DA3E713C83}" destId="{95FFE5C2-2DCA-40C5-AEB0-35F535532165}" srcOrd="1" destOrd="0" parTransId="{868C7C3E-57BE-46D2-9AAD-E375049F031E}" sibTransId="{30DBA81A-CF39-4C9C-9251-CEE8F0158864}"/>
    <dgm:cxn modelId="{5631B2C1-AFA8-44A6-B333-B3D10F3583AC}" type="presOf" srcId="{797DF71F-0414-46E8-BEE5-13C234BD1D00}" destId="{72D98104-7645-46FA-8715-41149E7E3A33}" srcOrd="0" destOrd="0" presId="urn:microsoft.com/office/officeart/2008/layout/LinedList"/>
    <dgm:cxn modelId="{9C150BD5-85CF-43EE-B627-5941D5E3E2A1}" type="presOf" srcId="{A4BAAA33-0ECA-4469-946E-7E2845B8660A}" destId="{FC905009-022C-4DB3-85E3-97808CA404D9}" srcOrd="0" destOrd="0" presId="urn:microsoft.com/office/officeart/2008/layout/LinedList"/>
    <dgm:cxn modelId="{5E2522D6-B91E-4214-8A11-E40E1ADBBECB}" srcId="{03A0295A-0F3A-4F0E-A7F4-CE20846CC735}" destId="{6647E53A-E165-4805-9344-78DA3E713C83}" srcOrd="1" destOrd="0" parTransId="{3D79E423-17AD-4967-BE4C-4E482E13628B}" sibTransId="{ED5C63CF-1863-4962-BB6B-D94A0F9EA8AD}"/>
    <dgm:cxn modelId="{B8F745D7-9CF7-48B2-AD8C-EC99E9E16DCB}" type="presOf" srcId="{0E96ADF1-716B-429B-962B-E15B1322024C}" destId="{5A60195C-ABB9-4E0F-BCB9-6ADEC0DC924E}" srcOrd="0" destOrd="0" presId="urn:microsoft.com/office/officeart/2008/layout/LinedList"/>
    <dgm:cxn modelId="{496372D7-4845-4795-82BE-B9AFE20581EF}" type="presOf" srcId="{AA2BF997-D962-44D4-B452-3A8F16AD3464}" destId="{4816437E-1962-4CCA-9EB4-4F518E266150}" srcOrd="0" destOrd="0" presId="urn:microsoft.com/office/officeart/2008/layout/LinedList"/>
    <dgm:cxn modelId="{FDD48CE7-A0C1-4956-9C60-7F1C7B063F6A}" srcId="{95FFE5C2-2DCA-40C5-AEB0-35F535532165}" destId="{AA2BF997-D962-44D4-B452-3A8F16AD3464}" srcOrd="0" destOrd="0" parTransId="{AA200A64-4AA8-41A4-A428-1BB799347A97}" sibTransId="{5F5F00A7-8C2D-45CA-BD8D-1FDBD757BEEB}"/>
    <dgm:cxn modelId="{FDC190E7-BC5F-4B44-B485-854B1B69698F}" srcId="{2F53B62A-C9E0-4AD3-9110-35BBAFDF38BB}" destId="{A4BAAA33-0ECA-4469-946E-7E2845B8660A}" srcOrd="2" destOrd="0" parTransId="{69DF74CE-0C04-4DA9-A669-91BCB41D44C5}" sibTransId="{4C0603D3-DEE6-4C1D-BFE1-D807E22AD2FB}"/>
    <dgm:cxn modelId="{894409EB-6ED4-4CCB-A24D-FEAFD1EF171B}" type="presOf" srcId="{E37575A9-417C-472B-A252-71205F27DD99}" destId="{CC5A2238-1D18-45C9-81DD-4DBA6013C4EA}" srcOrd="0" destOrd="0" presId="urn:microsoft.com/office/officeart/2008/layout/LinedList"/>
    <dgm:cxn modelId="{D1BE24EF-3DE9-4623-906A-142B9779B648}" type="presOf" srcId="{812AAF48-8927-48B2-9F0C-49AF0C2A1388}" destId="{E3649501-C3AC-4BEC-8A6F-7E99A63A6B13}" srcOrd="0" destOrd="0" presId="urn:microsoft.com/office/officeart/2008/layout/LinedList"/>
    <dgm:cxn modelId="{6B46D9EF-CAFE-49BC-845A-B23B5465387D}" type="presOf" srcId="{EA8259C4-94A4-4313-A0F4-9F482A401A44}" destId="{9F0E2F8F-27BC-4EA9-89E7-58CE9BF2B502}" srcOrd="0" destOrd="0" presId="urn:microsoft.com/office/officeart/2008/layout/LinedList"/>
    <dgm:cxn modelId="{7EF127F3-31FC-46B5-BA53-E42A6F6D67FA}" type="presOf" srcId="{AD281647-F546-4959-96D0-5307F6844C53}" destId="{6D694E10-AA21-451A-8A35-2C218F345BF1}" srcOrd="0" destOrd="0" presId="urn:microsoft.com/office/officeart/2008/layout/LinedList"/>
    <dgm:cxn modelId="{118061F6-ACD8-4113-AC9B-A760EC28DEF2}" type="presOf" srcId="{8438A6BF-10B4-400D-A04A-F488A4FDE38C}" destId="{0E718CC8-A8B8-4984-AC6A-A2B181810AFB}" srcOrd="0" destOrd="0" presId="urn:microsoft.com/office/officeart/2008/layout/LinedList"/>
    <dgm:cxn modelId="{13F686A9-9364-4846-8A69-1E57013B81EF}" type="presParOf" srcId="{CC5A2238-1D18-45C9-81DD-4DBA6013C4EA}" destId="{38BA1D0E-54BF-40C3-936F-1A6307EE3831}" srcOrd="0" destOrd="0" presId="urn:microsoft.com/office/officeart/2008/layout/LinedList"/>
    <dgm:cxn modelId="{342CACE5-4CC7-4478-A873-50AD99E0CC2E}" type="presParOf" srcId="{CC5A2238-1D18-45C9-81DD-4DBA6013C4EA}" destId="{FBB04958-22AD-4275-AEE0-12939AF556CD}" srcOrd="1" destOrd="0" presId="urn:microsoft.com/office/officeart/2008/layout/LinedList"/>
    <dgm:cxn modelId="{D178B28C-2AF0-4890-9435-2C30D9BA21DE}" type="presParOf" srcId="{FBB04958-22AD-4275-AEE0-12939AF556CD}" destId="{D7BF3E88-47E9-4A7B-B8FC-1C450CF22BF3}" srcOrd="0" destOrd="0" presId="urn:microsoft.com/office/officeart/2008/layout/LinedList"/>
    <dgm:cxn modelId="{AC457E31-E759-42AD-A8FE-10CBF3C84686}" type="presParOf" srcId="{FBB04958-22AD-4275-AEE0-12939AF556CD}" destId="{50C78ABF-87FA-464B-AEE0-68871B599537}" srcOrd="1" destOrd="0" presId="urn:microsoft.com/office/officeart/2008/layout/LinedList"/>
    <dgm:cxn modelId="{44E5122B-992A-4069-B7D5-FA398722B725}" type="presParOf" srcId="{50C78ABF-87FA-464B-AEE0-68871B599537}" destId="{46A4762F-13D4-4A85-BD3C-5F2335E33473}" srcOrd="0" destOrd="0" presId="urn:microsoft.com/office/officeart/2008/layout/LinedList"/>
    <dgm:cxn modelId="{70C7741B-1C68-4C9D-9A13-8FB9AB47CA7A}" type="presParOf" srcId="{50C78ABF-87FA-464B-AEE0-68871B599537}" destId="{AE32C28D-C8B1-4B5E-B93A-4220EDB702AC}" srcOrd="1" destOrd="0" presId="urn:microsoft.com/office/officeart/2008/layout/LinedList"/>
    <dgm:cxn modelId="{9D480328-6CB4-447B-9D8D-DC3AF952CFBF}" type="presParOf" srcId="{AE32C28D-C8B1-4B5E-B93A-4220EDB702AC}" destId="{A26596DA-BF21-4FC9-B17D-3245E8E01DB7}" srcOrd="0" destOrd="0" presId="urn:microsoft.com/office/officeart/2008/layout/LinedList"/>
    <dgm:cxn modelId="{3E3528F8-9DBF-4E5F-B2D3-C0A71D2520F1}" type="presParOf" srcId="{AE32C28D-C8B1-4B5E-B93A-4220EDB702AC}" destId="{DFF5C494-76B2-463C-B992-506FC427CC1A}" srcOrd="1" destOrd="0" presId="urn:microsoft.com/office/officeart/2008/layout/LinedList"/>
    <dgm:cxn modelId="{A021E04A-397F-4A3E-9F3A-D58786344962}" type="presParOf" srcId="{AE32C28D-C8B1-4B5E-B93A-4220EDB702AC}" destId="{FD5C37EC-A9CA-42FA-ABB4-0BCFA0A92272}" srcOrd="2" destOrd="0" presId="urn:microsoft.com/office/officeart/2008/layout/LinedList"/>
    <dgm:cxn modelId="{400DE590-23FE-49FA-A249-D1C380F2D13A}" type="presParOf" srcId="{FD5C37EC-A9CA-42FA-ABB4-0BCFA0A92272}" destId="{5D11D749-E196-4F03-A558-16DE9B30786E}" srcOrd="0" destOrd="0" presId="urn:microsoft.com/office/officeart/2008/layout/LinedList"/>
    <dgm:cxn modelId="{06885158-6F4C-4082-A2F4-0008009596B3}" type="presParOf" srcId="{5D11D749-E196-4F03-A558-16DE9B30786E}" destId="{64807920-A019-4ADA-8DEF-5FFA74437F79}" srcOrd="0" destOrd="0" presId="urn:microsoft.com/office/officeart/2008/layout/LinedList"/>
    <dgm:cxn modelId="{4781B546-4F2D-4EC3-9DFB-C4E283E4BA93}" type="presParOf" srcId="{5D11D749-E196-4F03-A558-16DE9B30786E}" destId="{9BED592C-DF0E-46B2-BA4D-7C9ADE0052E3}" srcOrd="1" destOrd="0" presId="urn:microsoft.com/office/officeart/2008/layout/LinedList"/>
    <dgm:cxn modelId="{8EC257B7-5A86-4FE2-80CE-F0108B2987CB}" type="presParOf" srcId="{5D11D749-E196-4F03-A558-16DE9B30786E}" destId="{6AC009E4-7F0D-44B1-979E-846DB866D28B}" srcOrd="2" destOrd="0" presId="urn:microsoft.com/office/officeart/2008/layout/LinedList"/>
    <dgm:cxn modelId="{B4D45DC1-7A1A-4972-8386-857B827A23B4}" type="presParOf" srcId="{6AC009E4-7F0D-44B1-979E-846DB866D28B}" destId="{1F4704CE-B633-4822-A863-831DDF9F76F2}" srcOrd="0" destOrd="0" presId="urn:microsoft.com/office/officeart/2008/layout/LinedList"/>
    <dgm:cxn modelId="{7168C64D-7C84-4DA5-9AC0-0D78D63C5231}" type="presParOf" srcId="{1F4704CE-B633-4822-A863-831DDF9F76F2}" destId="{79AC6865-EFC9-452C-85BB-1FBEB9624358}" srcOrd="0" destOrd="0" presId="urn:microsoft.com/office/officeart/2008/layout/LinedList"/>
    <dgm:cxn modelId="{D9031893-0643-4BFD-AA7F-AC1EA17E3355}" type="presParOf" srcId="{1F4704CE-B633-4822-A863-831DDF9F76F2}" destId="{2C5FDB4B-C3EF-4D6C-BDC7-065D41D7F638}" srcOrd="1" destOrd="0" presId="urn:microsoft.com/office/officeart/2008/layout/LinedList"/>
    <dgm:cxn modelId="{8CA9B60D-FB07-409B-9493-A6E2D8F8FF90}" type="presParOf" srcId="{FD5C37EC-A9CA-42FA-ABB4-0BCFA0A92272}" destId="{CA613A2B-AED6-4506-BB23-BFC1BB3F9C49}" srcOrd="1" destOrd="0" presId="urn:microsoft.com/office/officeart/2008/layout/LinedList"/>
    <dgm:cxn modelId="{BD558A88-3D54-4814-86A3-E33172A683EC}" type="presParOf" srcId="{FD5C37EC-A9CA-42FA-ABB4-0BCFA0A92272}" destId="{7E313229-835D-4156-BA89-77F203849550}" srcOrd="2" destOrd="0" presId="urn:microsoft.com/office/officeart/2008/layout/LinedList"/>
    <dgm:cxn modelId="{F1451B07-C108-42CB-BE53-7C8699542B8F}" type="presParOf" srcId="{7E313229-835D-4156-BA89-77F203849550}" destId="{B313FE2D-2C15-4AC5-AAB1-CD6770E688AB}" srcOrd="0" destOrd="0" presId="urn:microsoft.com/office/officeart/2008/layout/LinedList"/>
    <dgm:cxn modelId="{07F99450-69D7-440F-AFC8-CEBCDC0F3831}" type="presParOf" srcId="{7E313229-835D-4156-BA89-77F203849550}" destId="{72D98104-7645-46FA-8715-41149E7E3A33}" srcOrd="1" destOrd="0" presId="urn:microsoft.com/office/officeart/2008/layout/LinedList"/>
    <dgm:cxn modelId="{69158437-0E5B-47D2-AD6B-FC3E9CDB9DF3}" type="presParOf" srcId="{7E313229-835D-4156-BA89-77F203849550}" destId="{78F55170-E305-458C-AACC-28167F2489F5}" srcOrd="2" destOrd="0" presId="urn:microsoft.com/office/officeart/2008/layout/LinedList"/>
    <dgm:cxn modelId="{845760C3-D6E6-48D6-90D7-3AEB7D37398F}" type="presParOf" srcId="{78F55170-E305-458C-AACC-28167F2489F5}" destId="{F3243F6A-0398-4B4F-8489-54C8EA380681}" srcOrd="0" destOrd="0" presId="urn:microsoft.com/office/officeart/2008/layout/LinedList"/>
    <dgm:cxn modelId="{D2AE89E9-A598-4340-AFBC-22D737A16E1A}" type="presParOf" srcId="{F3243F6A-0398-4B4F-8489-54C8EA380681}" destId="{4C53DD53-9533-4646-B093-EE0343BC4BD9}" srcOrd="0" destOrd="0" presId="urn:microsoft.com/office/officeart/2008/layout/LinedList"/>
    <dgm:cxn modelId="{FE355C40-04E4-46BE-8195-C2BD4789C6A1}" type="presParOf" srcId="{F3243F6A-0398-4B4F-8489-54C8EA380681}" destId="{092266B6-A39A-47DC-9B44-8A024D20F5BF}" srcOrd="1" destOrd="0" presId="urn:microsoft.com/office/officeart/2008/layout/LinedList"/>
    <dgm:cxn modelId="{BEDB87EA-912B-43F2-B6F3-64BCBFA0F323}" type="presParOf" srcId="{50C78ABF-87FA-464B-AEE0-68871B599537}" destId="{5A2941CC-6746-4FA7-A5A3-E097FCD17577}" srcOrd="2" destOrd="0" presId="urn:microsoft.com/office/officeart/2008/layout/LinedList"/>
    <dgm:cxn modelId="{074AA226-C573-4A8D-9FD2-62409FA0CA94}" type="presParOf" srcId="{50C78ABF-87FA-464B-AEE0-68871B599537}" destId="{A686D0AC-828B-4389-BD4C-B432B934C89B}" srcOrd="3" destOrd="0" presId="urn:microsoft.com/office/officeart/2008/layout/LinedList"/>
    <dgm:cxn modelId="{B824D98C-C493-4E7F-88AE-7ECCCAF9A1D3}" type="presParOf" srcId="{50C78ABF-87FA-464B-AEE0-68871B599537}" destId="{CAF41F06-F203-4CA9-999C-35FC1694250C}" srcOrd="4" destOrd="0" presId="urn:microsoft.com/office/officeart/2008/layout/LinedList"/>
    <dgm:cxn modelId="{3B81849F-4A8E-4B2A-8164-30D6154CC260}" type="presParOf" srcId="{CAF41F06-F203-4CA9-999C-35FC1694250C}" destId="{D48CDACF-0DD6-476E-82CB-546AC714F220}" srcOrd="0" destOrd="0" presId="urn:microsoft.com/office/officeart/2008/layout/LinedList"/>
    <dgm:cxn modelId="{A63ADB5B-CA8D-4381-B19C-8FD04DD4D63A}" type="presParOf" srcId="{CAF41F06-F203-4CA9-999C-35FC1694250C}" destId="{12E3AE47-7FAF-459B-B863-3E15D05724DC}" srcOrd="1" destOrd="0" presId="urn:microsoft.com/office/officeart/2008/layout/LinedList"/>
    <dgm:cxn modelId="{3A2521FE-B3AC-4C61-8A12-C6EE68E3DE96}" type="presParOf" srcId="{CAF41F06-F203-4CA9-999C-35FC1694250C}" destId="{B7271F8B-2EEE-47A6-BD55-8611E50BFFBB}" srcOrd="2" destOrd="0" presId="urn:microsoft.com/office/officeart/2008/layout/LinedList"/>
    <dgm:cxn modelId="{476AF014-2F2A-453C-AC65-00E7172E1DDD}" type="presParOf" srcId="{B7271F8B-2EEE-47A6-BD55-8611E50BFFBB}" destId="{736C8663-5F3E-4E94-934A-AEBB80A5D9D4}" srcOrd="0" destOrd="0" presId="urn:microsoft.com/office/officeart/2008/layout/LinedList"/>
    <dgm:cxn modelId="{97791EF4-68A9-4224-988D-8769EBD588EE}" type="presParOf" srcId="{736C8663-5F3E-4E94-934A-AEBB80A5D9D4}" destId="{79D4F90D-B177-400B-9A6E-FA5D917D8C2A}" srcOrd="0" destOrd="0" presId="urn:microsoft.com/office/officeart/2008/layout/LinedList"/>
    <dgm:cxn modelId="{3954FE0C-5A77-4125-97B1-4D7942921BE3}" type="presParOf" srcId="{736C8663-5F3E-4E94-934A-AEBB80A5D9D4}" destId="{B80C4DC6-F913-487B-A280-D6A0970A596E}" srcOrd="1" destOrd="0" presId="urn:microsoft.com/office/officeart/2008/layout/LinedList"/>
    <dgm:cxn modelId="{CE285FD6-CFA5-498E-8B24-54A8113E82DC}" type="presParOf" srcId="{736C8663-5F3E-4E94-934A-AEBB80A5D9D4}" destId="{235A7439-80AC-4E24-9C7E-9D47EEAF1B69}" srcOrd="2" destOrd="0" presId="urn:microsoft.com/office/officeart/2008/layout/LinedList"/>
    <dgm:cxn modelId="{7355ED55-0C9F-4A35-8106-6921C3A242DA}" type="presParOf" srcId="{235A7439-80AC-4E24-9C7E-9D47EEAF1B69}" destId="{3B425EA8-21DA-4DBA-9889-4CDD33E309BF}" srcOrd="0" destOrd="0" presId="urn:microsoft.com/office/officeart/2008/layout/LinedList"/>
    <dgm:cxn modelId="{7441A99F-FD72-4891-BC50-CCFCFE6A444C}" type="presParOf" srcId="{3B425EA8-21DA-4DBA-9889-4CDD33E309BF}" destId="{75E3F620-CCF0-4D70-B3E3-744897417BF0}" srcOrd="0" destOrd="0" presId="urn:microsoft.com/office/officeart/2008/layout/LinedList"/>
    <dgm:cxn modelId="{5C3CA77A-6A14-482A-842D-D425D33404C9}" type="presParOf" srcId="{3B425EA8-21DA-4DBA-9889-4CDD33E309BF}" destId="{5A60195C-ABB9-4E0F-BCB9-6ADEC0DC924E}" srcOrd="1" destOrd="0" presId="urn:microsoft.com/office/officeart/2008/layout/LinedList"/>
    <dgm:cxn modelId="{92D8BFFC-7700-4A07-818F-0D0BEBFEF4AE}" type="presParOf" srcId="{235A7439-80AC-4E24-9C7E-9D47EEAF1B69}" destId="{40AC1CB2-5FE5-4303-92C7-21B7B670965A}" srcOrd="1" destOrd="0" presId="urn:microsoft.com/office/officeart/2008/layout/LinedList"/>
    <dgm:cxn modelId="{409EBF9A-86B6-44F9-9FFC-A56F98B26ADC}" type="presParOf" srcId="{40AC1CB2-5FE5-4303-92C7-21B7B670965A}" destId="{D9B9B307-483D-462D-9045-7907E8259B97}" srcOrd="0" destOrd="0" presId="urn:microsoft.com/office/officeart/2008/layout/LinedList"/>
    <dgm:cxn modelId="{05D17528-2E72-4545-9666-B1862702CF23}" type="presParOf" srcId="{40AC1CB2-5FE5-4303-92C7-21B7B670965A}" destId="{2394CCA0-56A1-4D61-8715-A025E528634B}" srcOrd="1" destOrd="0" presId="urn:microsoft.com/office/officeart/2008/layout/LinedList"/>
    <dgm:cxn modelId="{3C0B48F1-D541-4015-9741-A1C0CBB8258F}" type="presParOf" srcId="{235A7439-80AC-4E24-9C7E-9D47EEAF1B69}" destId="{23832FBC-D7A1-418C-90E0-A3DF21F56050}" srcOrd="2" destOrd="0" presId="urn:microsoft.com/office/officeart/2008/layout/LinedList"/>
    <dgm:cxn modelId="{74C8E61C-5A9A-4B4C-A6F5-EE0B5AF6DF2F}" type="presParOf" srcId="{23832FBC-D7A1-418C-90E0-A3DF21F56050}" destId="{73ABEB01-14BB-42FE-AE2F-CD7858ABCA84}" srcOrd="0" destOrd="0" presId="urn:microsoft.com/office/officeart/2008/layout/LinedList"/>
    <dgm:cxn modelId="{07351A8B-85FB-4744-92A4-C0AF087F7EE8}" type="presParOf" srcId="{23832FBC-D7A1-418C-90E0-A3DF21F56050}" destId="{FC905009-022C-4DB3-85E3-97808CA404D9}" srcOrd="1" destOrd="0" presId="urn:microsoft.com/office/officeart/2008/layout/LinedList"/>
    <dgm:cxn modelId="{67F34AD5-EB88-4F59-98D2-06BA4593509E}" type="presParOf" srcId="{B7271F8B-2EEE-47A6-BD55-8611E50BFFBB}" destId="{D3AE23CE-FD05-4D68-ABEA-A7FD09198025}" srcOrd="1" destOrd="0" presId="urn:microsoft.com/office/officeart/2008/layout/LinedList"/>
    <dgm:cxn modelId="{7F372C41-1042-4C05-9E13-AB735D946399}" type="presParOf" srcId="{B7271F8B-2EEE-47A6-BD55-8611E50BFFBB}" destId="{6726487E-001F-462A-91E5-B0F75AD4F963}" srcOrd="2" destOrd="0" presId="urn:microsoft.com/office/officeart/2008/layout/LinedList"/>
    <dgm:cxn modelId="{5E942930-4C9A-4B99-8CD1-A0375CFF1101}" type="presParOf" srcId="{6726487E-001F-462A-91E5-B0F75AD4F963}" destId="{5BB190CB-F739-4F71-82E6-7F52F79C0FA5}" srcOrd="0" destOrd="0" presId="urn:microsoft.com/office/officeart/2008/layout/LinedList"/>
    <dgm:cxn modelId="{707FCA98-DC42-4387-A3EE-29A3EDECF651}" type="presParOf" srcId="{6726487E-001F-462A-91E5-B0F75AD4F963}" destId="{52309256-78FA-434F-9D35-D1652CFA55AF}" srcOrd="1" destOrd="0" presId="urn:microsoft.com/office/officeart/2008/layout/LinedList"/>
    <dgm:cxn modelId="{C945FA71-F1AF-4E17-A984-947DD747C795}" type="presParOf" srcId="{6726487E-001F-462A-91E5-B0F75AD4F963}" destId="{7B21D5EC-9926-4F65-8F45-7313F21222EE}" srcOrd="2" destOrd="0" presId="urn:microsoft.com/office/officeart/2008/layout/LinedList"/>
    <dgm:cxn modelId="{053A1E75-18E7-4DEB-9B96-E9D72DF2C3EA}" type="presParOf" srcId="{7B21D5EC-9926-4F65-8F45-7313F21222EE}" destId="{8997B541-3E47-4B9E-B3B7-E67DA4887E43}" srcOrd="0" destOrd="0" presId="urn:microsoft.com/office/officeart/2008/layout/LinedList"/>
    <dgm:cxn modelId="{2F55BBBE-DBB8-46FB-B614-DA8D971E2B9D}" type="presParOf" srcId="{8997B541-3E47-4B9E-B3B7-E67DA4887E43}" destId="{DD1E1B3E-CF18-4A5C-A088-1197B8DE3531}" srcOrd="0" destOrd="0" presId="urn:microsoft.com/office/officeart/2008/layout/LinedList"/>
    <dgm:cxn modelId="{11E6EBD9-13CA-4DFD-B63E-AB992CBF8028}" type="presParOf" srcId="{8997B541-3E47-4B9E-B3B7-E67DA4887E43}" destId="{4816437E-1962-4CCA-9EB4-4F518E266150}" srcOrd="1" destOrd="0" presId="urn:microsoft.com/office/officeart/2008/layout/LinedList"/>
    <dgm:cxn modelId="{4ADB887C-7FA0-417E-AB18-64A4031E0F02}" type="presParOf" srcId="{50C78ABF-87FA-464B-AEE0-68871B599537}" destId="{156372B6-E065-4FF0-A21A-C8143E0B5DBF}" srcOrd="5" destOrd="0" presId="urn:microsoft.com/office/officeart/2008/layout/LinedList"/>
    <dgm:cxn modelId="{D8A8577F-F9B2-47D1-8065-35BDFC1622BA}" type="presParOf" srcId="{50C78ABF-87FA-464B-AEE0-68871B599537}" destId="{45A63C22-B81F-4A00-A089-BC78716D458F}" srcOrd="6" destOrd="0" presId="urn:microsoft.com/office/officeart/2008/layout/LinedList"/>
    <dgm:cxn modelId="{DB5DA8AD-B3DF-47CB-A2EE-8D88C55C801E}" type="presParOf" srcId="{CC5A2238-1D18-45C9-81DD-4DBA6013C4EA}" destId="{96982900-74C6-4227-B69F-3FBCD154D64B}" srcOrd="2" destOrd="0" presId="urn:microsoft.com/office/officeart/2008/layout/LinedList"/>
    <dgm:cxn modelId="{C12EB4BE-7805-4CD5-8B93-C6305AB9F79A}" type="presParOf" srcId="{CC5A2238-1D18-45C9-81DD-4DBA6013C4EA}" destId="{FCE5D478-5BBF-4B2C-A5F0-A90680EF8891}" srcOrd="3" destOrd="0" presId="urn:microsoft.com/office/officeart/2008/layout/LinedList"/>
    <dgm:cxn modelId="{321CFE24-CB5C-495B-8B4E-99B9CDD9EA54}" type="presParOf" srcId="{FCE5D478-5BBF-4B2C-A5F0-A90680EF8891}" destId="{19802561-4BA4-44C2-999C-18B67E66E173}" srcOrd="0" destOrd="0" presId="urn:microsoft.com/office/officeart/2008/layout/LinedList"/>
    <dgm:cxn modelId="{E0F64681-D311-435E-BD0C-C46D0DC8415F}" type="presParOf" srcId="{FCE5D478-5BBF-4B2C-A5F0-A90680EF8891}" destId="{52E94567-7B0B-4B5C-A37C-76C9CF8C4C30}" srcOrd="1" destOrd="0" presId="urn:microsoft.com/office/officeart/2008/layout/LinedList"/>
    <dgm:cxn modelId="{CDED1229-4410-4C49-AA83-17D55E1DC8B1}" type="presParOf" srcId="{52E94567-7B0B-4B5C-A37C-76C9CF8C4C30}" destId="{D3424EE4-92FA-4769-AE89-42795183D5B5}" srcOrd="0" destOrd="0" presId="urn:microsoft.com/office/officeart/2008/layout/LinedList"/>
    <dgm:cxn modelId="{0ABE8340-849E-4435-A555-CBE7065B7DC8}" type="presParOf" srcId="{52E94567-7B0B-4B5C-A37C-76C9CF8C4C30}" destId="{5A0C1BD1-BB14-43FF-93D0-132DEE172910}" srcOrd="1" destOrd="0" presId="urn:microsoft.com/office/officeart/2008/layout/LinedList"/>
    <dgm:cxn modelId="{E11B4BB1-0B14-4D6C-B1BF-8225B37100D4}" type="presParOf" srcId="{5A0C1BD1-BB14-43FF-93D0-132DEE172910}" destId="{CB2DD1EC-9C31-4486-8090-6B9B9BDB7D04}" srcOrd="0" destOrd="0" presId="urn:microsoft.com/office/officeart/2008/layout/LinedList"/>
    <dgm:cxn modelId="{BF843FDF-C6D2-4993-A879-D423EE1CDD02}" type="presParOf" srcId="{5A0C1BD1-BB14-43FF-93D0-132DEE172910}" destId="{A8102F72-63EF-4E68-9FE6-32B90F02F57C}" srcOrd="1" destOrd="0" presId="urn:microsoft.com/office/officeart/2008/layout/LinedList"/>
    <dgm:cxn modelId="{3802B994-EE2A-4E80-94A1-489CE839AE00}" type="presParOf" srcId="{5A0C1BD1-BB14-43FF-93D0-132DEE172910}" destId="{75E06B97-CEC8-47CD-9996-4C17393AE611}" srcOrd="2" destOrd="0" presId="urn:microsoft.com/office/officeart/2008/layout/LinedList"/>
    <dgm:cxn modelId="{D958ADF0-1984-486E-A9B0-C30D517EABF4}" type="presParOf" srcId="{75E06B97-CEC8-47CD-9996-4C17393AE611}" destId="{FC717D14-1FA9-4EE6-A35C-1A42145949A0}" srcOrd="0" destOrd="0" presId="urn:microsoft.com/office/officeart/2008/layout/LinedList"/>
    <dgm:cxn modelId="{8097E983-B7CF-4D70-9EDC-B01B17C9509A}" type="presParOf" srcId="{FC717D14-1FA9-4EE6-A35C-1A42145949A0}" destId="{511A56E5-99F7-4CAF-BF8C-6A5674307E24}" srcOrd="0" destOrd="0" presId="urn:microsoft.com/office/officeart/2008/layout/LinedList"/>
    <dgm:cxn modelId="{9AEE0157-7255-407D-A831-83281D83A420}" type="presParOf" srcId="{FC717D14-1FA9-4EE6-A35C-1A42145949A0}" destId="{ED4CE65C-B0F2-4967-8DF0-769324A91513}" srcOrd="1" destOrd="0" presId="urn:microsoft.com/office/officeart/2008/layout/LinedList"/>
    <dgm:cxn modelId="{40D52080-938D-4F56-97D5-8732C25F8C7B}" type="presParOf" srcId="{FC717D14-1FA9-4EE6-A35C-1A42145949A0}" destId="{A3EE33A1-D6C8-4698-8C51-36CC5391FA0B}" srcOrd="2" destOrd="0" presId="urn:microsoft.com/office/officeart/2008/layout/LinedList"/>
    <dgm:cxn modelId="{EEFB4ADA-B884-4386-B73B-DD1C6D06C673}" type="presParOf" srcId="{A3EE33A1-D6C8-4698-8C51-36CC5391FA0B}" destId="{E087BE8F-782B-4C15-A3C9-54BC16EEB8E4}" srcOrd="0" destOrd="0" presId="urn:microsoft.com/office/officeart/2008/layout/LinedList"/>
    <dgm:cxn modelId="{0A8A4A6C-7847-4D65-98C2-EC1290F77949}" type="presParOf" srcId="{E087BE8F-782B-4C15-A3C9-54BC16EEB8E4}" destId="{A18B8E1C-F6AA-48F2-854A-65346E7CD6BF}" srcOrd="0" destOrd="0" presId="urn:microsoft.com/office/officeart/2008/layout/LinedList"/>
    <dgm:cxn modelId="{FB9BB8DE-773E-4557-A148-F1A2773AF9BC}" type="presParOf" srcId="{E087BE8F-782B-4C15-A3C9-54BC16EEB8E4}" destId="{9F0E2F8F-27BC-4EA9-89E7-58CE9BF2B502}" srcOrd="1" destOrd="0" presId="urn:microsoft.com/office/officeart/2008/layout/LinedList"/>
    <dgm:cxn modelId="{93A01897-C100-4169-BE65-E7A78F8C9B14}" type="presParOf" srcId="{A3EE33A1-D6C8-4698-8C51-36CC5391FA0B}" destId="{CF5E2945-2F55-451E-A41C-C96DB9B4009E}" srcOrd="1" destOrd="0" presId="urn:microsoft.com/office/officeart/2008/layout/LinedList"/>
    <dgm:cxn modelId="{B862D85C-4A84-4244-BD54-3965CD0F7C4D}" type="presParOf" srcId="{CF5E2945-2F55-451E-A41C-C96DB9B4009E}" destId="{C1BDAF29-6B6C-4F37-B9F3-4C29DF8778B7}" srcOrd="0" destOrd="0" presId="urn:microsoft.com/office/officeart/2008/layout/LinedList"/>
    <dgm:cxn modelId="{08E1A461-6EF8-4AA8-A43E-807CDE097BCF}" type="presParOf" srcId="{CF5E2945-2F55-451E-A41C-C96DB9B4009E}" destId="{E3649501-C3AC-4BEC-8A6F-7E99A63A6B13}" srcOrd="1" destOrd="0" presId="urn:microsoft.com/office/officeart/2008/layout/LinedList"/>
    <dgm:cxn modelId="{DDD4B7E6-FC3E-49EB-8FB3-E8A12F6640FB}" type="presParOf" srcId="{75E06B97-CEC8-47CD-9996-4C17393AE611}" destId="{BEA62314-48F5-40AD-94B1-BD7AC39BC45C}" srcOrd="1" destOrd="0" presId="urn:microsoft.com/office/officeart/2008/layout/LinedList"/>
    <dgm:cxn modelId="{9FF2D204-831C-43B2-A747-E9B2C02C42D4}" type="presParOf" srcId="{75E06B97-CEC8-47CD-9996-4C17393AE611}" destId="{AE65A2F8-0498-4DAC-880B-76BFA9AF3F1B}" srcOrd="2" destOrd="0" presId="urn:microsoft.com/office/officeart/2008/layout/LinedList"/>
    <dgm:cxn modelId="{7F04D06C-CBBB-4FB4-88BA-93BD30CD7F60}" type="presParOf" srcId="{AE65A2F8-0498-4DAC-880B-76BFA9AF3F1B}" destId="{92A4B96C-7BB7-46D6-9842-FD965BE25539}" srcOrd="0" destOrd="0" presId="urn:microsoft.com/office/officeart/2008/layout/LinedList"/>
    <dgm:cxn modelId="{9CEDFECD-6C93-4F72-B242-8D3CA235B366}" type="presParOf" srcId="{AE65A2F8-0498-4DAC-880B-76BFA9AF3F1B}" destId="{6D694E10-AA21-451A-8A35-2C218F345BF1}" srcOrd="1" destOrd="0" presId="urn:microsoft.com/office/officeart/2008/layout/LinedList"/>
    <dgm:cxn modelId="{D8514E1B-3A70-4BF5-96BA-B62B8AE88E66}" type="presParOf" srcId="{AE65A2F8-0498-4DAC-880B-76BFA9AF3F1B}" destId="{D8D0A8D4-6D4E-4219-B5D2-7C43C7C6A9B6}" srcOrd="2" destOrd="0" presId="urn:microsoft.com/office/officeart/2008/layout/LinedList"/>
    <dgm:cxn modelId="{A7D13999-E223-45E2-A757-98E9541D45E9}" type="presParOf" srcId="{52E94567-7B0B-4B5C-A37C-76C9CF8C4C30}" destId="{942557FA-0ADE-41EA-B630-1CD9E7CC889D}" srcOrd="2" destOrd="0" presId="urn:microsoft.com/office/officeart/2008/layout/LinedList"/>
    <dgm:cxn modelId="{7EE0C4E9-F554-4CA4-BFCF-72F8535ACBDF}" type="presParOf" srcId="{52E94567-7B0B-4B5C-A37C-76C9CF8C4C30}" destId="{11B2CC5F-803B-49E4-802D-914DEF08640C}" srcOrd="3" destOrd="0" presId="urn:microsoft.com/office/officeart/2008/layout/LinedList"/>
    <dgm:cxn modelId="{4DBBDEAB-DCAE-45E7-8D04-0BBA78493DBB}" type="presParOf" srcId="{52E94567-7B0B-4B5C-A37C-76C9CF8C4C30}" destId="{57C4DDD1-126F-4506-93BB-1B3D5A441800}" srcOrd="4" destOrd="0" presId="urn:microsoft.com/office/officeart/2008/layout/LinedList"/>
    <dgm:cxn modelId="{347F9C61-30D6-47FF-9166-C096F789CC00}" type="presParOf" srcId="{57C4DDD1-126F-4506-93BB-1B3D5A441800}" destId="{CDE8547D-19EB-4A69-ABC6-AC5F100DB145}" srcOrd="0" destOrd="0" presId="urn:microsoft.com/office/officeart/2008/layout/LinedList"/>
    <dgm:cxn modelId="{02F109C7-AB4C-4A2F-9ED6-ADC42A3DB230}" type="presParOf" srcId="{57C4DDD1-126F-4506-93BB-1B3D5A441800}" destId="{199F56A7-9447-43EB-95E0-009AE5893FD7}" srcOrd="1" destOrd="0" presId="urn:microsoft.com/office/officeart/2008/layout/LinedList"/>
    <dgm:cxn modelId="{7191C6C2-A0C1-4CA2-A3DE-5EC62580AF05}" type="presParOf" srcId="{57C4DDD1-126F-4506-93BB-1B3D5A441800}" destId="{38F656DE-AA39-40B0-AA1B-0A5E1884E9EB}" srcOrd="2" destOrd="0" presId="urn:microsoft.com/office/officeart/2008/layout/LinedList"/>
    <dgm:cxn modelId="{B6BA1B5E-909D-4811-8919-7282F63F177A}" type="presParOf" srcId="{38F656DE-AA39-40B0-AA1B-0A5E1884E9EB}" destId="{6E5D4AE0-FB89-4D0A-9270-AA542978A3DE}" srcOrd="0" destOrd="0" presId="urn:microsoft.com/office/officeart/2008/layout/LinedList"/>
    <dgm:cxn modelId="{A5B817C9-0D5F-4FA9-8BC5-7E02C86E74A3}" type="presParOf" srcId="{6E5D4AE0-FB89-4D0A-9270-AA542978A3DE}" destId="{03D44C74-910F-4F7A-9708-E8C781BE8797}" srcOrd="0" destOrd="0" presId="urn:microsoft.com/office/officeart/2008/layout/LinedList"/>
    <dgm:cxn modelId="{5661B2F1-560C-47D3-B511-261EA3601B37}" type="presParOf" srcId="{6E5D4AE0-FB89-4D0A-9270-AA542978A3DE}" destId="{0E718CC8-A8B8-4984-AC6A-A2B181810AFB}" srcOrd="1" destOrd="0" presId="urn:microsoft.com/office/officeart/2008/layout/LinedList"/>
    <dgm:cxn modelId="{658176A6-213B-4673-8630-DCD586E342E2}" type="presParOf" srcId="{6E5D4AE0-FB89-4D0A-9270-AA542978A3DE}" destId="{D68F57B5-0668-4958-8E0C-94CB6FFB11E3}" srcOrd="2" destOrd="0" presId="urn:microsoft.com/office/officeart/2008/layout/LinedList"/>
    <dgm:cxn modelId="{31B3740E-97C3-48CC-ADE1-0F388FBA2747}" type="presParOf" srcId="{52E94567-7B0B-4B5C-A37C-76C9CF8C4C30}" destId="{DB8FBBAD-2DD2-4C13-BDE1-B21212BBA4C2}" srcOrd="5" destOrd="0" presId="urn:microsoft.com/office/officeart/2008/layout/LinedList"/>
    <dgm:cxn modelId="{9E836A6F-0250-49E0-8CC4-5BA858506575}" type="presParOf" srcId="{52E94567-7B0B-4B5C-A37C-76C9CF8C4C30}" destId="{65D26AC4-74BC-4153-B89A-32DBD88CD6EF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C93C87-3C9C-4028-9A57-A72D3BC8C2C9}" type="doc">
      <dgm:prSet loTypeId="urn:microsoft.com/office/officeart/2005/8/layout/hierarchy3" loCatId="list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en-ZA"/>
        </a:p>
      </dgm:t>
    </dgm:pt>
    <dgm:pt modelId="{B573C252-B4B7-4C37-9426-9264F65E6CFA}">
      <dgm:prSet phldrT="[Text]" custT="1"/>
      <dgm:spPr/>
      <dgm:t>
        <a:bodyPr/>
        <a:lstStyle/>
        <a:p>
          <a:r>
            <a:rPr lang="en-US" sz="1400" b="1" dirty="0">
              <a:latin typeface="Century Gothic" panose="020B0502020202020204" pitchFamily="34" charset="0"/>
              <a:cs typeface="Arial" panose="020B0604020202020204" pitchFamily="34" charset="0"/>
            </a:rPr>
            <a:t>Loss Function</a:t>
          </a:r>
          <a:endParaRPr lang="en-ZA" sz="1400" b="1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7852916D-8190-4210-A7A0-BBEF2D2CED85}" type="parTrans" cxnId="{D5DC4A76-033F-446C-9E12-FAD3FFEFD7A1}">
      <dgm:prSet/>
      <dgm:spPr/>
      <dgm:t>
        <a:bodyPr/>
        <a:lstStyle/>
        <a:p>
          <a:endParaRPr lang="en-ZA" sz="900"/>
        </a:p>
      </dgm:t>
    </dgm:pt>
    <dgm:pt modelId="{9874AC15-E46A-4B4F-8834-681D885C5915}" type="sibTrans" cxnId="{D5DC4A76-033F-446C-9E12-FAD3FFEFD7A1}">
      <dgm:prSet/>
      <dgm:spPr/>
      <dgm:t>
        <a:bodyPr/>
        <a:lstStyle/>
        <a:p>
          <a:endParaRPr lang="en-ZA" sz="1800"/>
        </a:p>
      </dgm:t>
    </dgm:pt>
    <dgm:pt modelId="{51B5E534-4256-4E82-BA97-8A98EE8B4153}">
      <dgm:prSet phldrT="[Text]" custT="1"/>
      <dgm:spPr/>
      <dgm:t>
        <a:bodyPr/>
        <a:lstStyle/>
        <a:p>
          <a:r>
            <a:rPr lang="en-US" sz="1000" dirty="0">
              <a:latin typeface="Century Gothic" panose="020B0502020202020204" pitchFamily="34" charset="0"/>
              <a:cs typeface="Arial" panose="020B0604020202020204" pitchFamily="34" charset="0"/>
            </a:rPr>
            <a:t>f-divergence</a:t>
          </a:r>
          <a:endParaRPr lang="en-ZA" sz="10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D121B2F2-497C-41AF-A2AF-CBF76FEFE284}" type="parTrans" cxnId="{A9C98D81-37EB-4FA4-AA6A-99F2B27B600B}">
      <dgm:prSet/>
      <dgm:spPr/>
      <dgm:t>
        <a:bodyPr/>
        <a:lstStyle/>
        <a:p>
          <a:endParaRPr lang="en-ZA" sz="900"/>
        </a:p>
      </dgm:t>
    </dgm:pt>
    <dgm:pt modelId="{952B3896-77EF-417E-AA39-82C6FD3D9876}" type="sibTrans" cxnId="{A9C98D81-37EB-4FA4-AA6A-99F2B27B600B}">
      <dgm:prSet/>
      <dgm:spPr/>
      <dgm:t>
        <a:bodyPr/>
        <a:lstStyle/>
        <a:p>
          <a:endParaRPr lang="en-ZA" sz="1800"/>
        </a:p>
      </dgm:t>
    </dgm:pt>
    <dgm:pt modelId="{CB0D6A7F-E5AB-493F-A55C-C19E790CE38C}">
      <dgm:prSet phldrT="[Text]" custT="1"/>
      <dgm:spPr/>
      <dgm:t>
        <a:bodyPr/>
        <a:lstStyle/>
        <a:p>
          <a:r>
            <a:rPr lang="en-US" sz="1400" b="1" dirty="0">
              <a:latin typeface="Century Gothic" panose="020B0502020202020204" pitchFamily="34" charset="0"/>
              <a:cs typeface="Arial" panose="020B0604020202020204" pitchFamily="34" charset="0"/>
            </a:rPr>
            <a:t>Conditional</a:t>
          </a:r>
          <a:endParaRPr lang="en-ZA" sz="1400" b="1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3E0D3A7D-7D0F-40A7-970C-A8D34EDB78F5}" type="parTrans" cxnId="{E7296E6C-0E7E-4FB7-B686-17CCC89EC796}">
      <dgm:prSet/>
      <dgm:spPr/>
      <dgm:t>
        <a:bodyPr/>
        <a:lstStyle/>
        <a:p>
          <a:endParaRPr lang="en-ZA" sz="900"/>
        </a:p>
      </dgm:t>
    </dgm:pt>
    <dgm:pt modelId="{3428D8CF-7A3F-4B90-975A-846AF69DE60E}" type="sibTrans" cxnId="{E7296E6C-0E7E-4FB7-B686-17CCC89EC796}">
      <dgm:prSet/>
      <dgm:spPr/>
      <dgm:t>
        <a:bodyPr/>
        <a:lstStyle/>
        <a:p>
          <a:endParaRPr lang="en-ZA" sz="1800"/>
        </a:p>
      </dgm:t>
    </dgm:pt>
    <dgm:pt modelId="{6E16537B-2D6E-434C-92D2-F641B6EC7BE9}">
      <dgm:prSet phldrT="[Text]" custT="1"/>
      <dgm:spPr/>
      <dgm:t>
        <a:bodyPr/>
        <a:lstStyle/>
        <a:p>
          <a:r>
            <a:rPr lang="en-US" sz="900" dirty="0">
              <a:latin typeface="Century Gothic" panose="020B0502020202020204" pitchFamily="34" charset="0"/>
              <a:cs typeface="Arial" panose="020B0604020202020204" pitchFamily="34" charset="0"/>
            </a:rPr>
            <a:t>InfoGAN</a:t>
          </a:r>
          <a:endParaRPr lang="en-ZA" sz="9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83D0E552-6351-4A09-A971-A257E1A30E2A}" type="parTrans" cxnId="{C88C3F2D-1FE8-4121-8C79-56B7470C5461}">
      <dgm:prSet/>
      <dgm:spPr/>
      <dgm:t>
        <a:bodyPr/>
        <a:lstStyle/>
        <a:p>
          <a:endParaRPr lang="en-ZA" sz="900"/>
        </a:p>
      </dgm:t>
    </dgm:pt>
    <dgm:pt modelId="{3B463B50-2B8C-42BE-9317-C010751A1440}" type="sibTrans" cxnId="{C88C3F2D-1FE8-4121-8C79-56B7470C5461}">
      <dgm:prSet/>
      <dgm:spPr/>
      <dgm:t>
        <a:bodyPr/>
        <a:lstStyle/>
        <a:p>
          <a:endParaRPr lang="en-ZA" sz="1800"/>
        </a:p>
      </dgm:t>
    </dgm:pt>
    <dgm:pt modelId="{7A6F6D0E-55F0-4B42-A8DA-C20A5477D8A9}">
      <dgm:prSet phldrT="[Text]" custT="1"/>
      <dgm:spPr/>
      <dgm:t>
        <a:bodyPr/>
        <a:lstStyle/>
        <a:p>
          <a:r>
            <a:rPr lang="en-US" sz="1400" b="1" dirty="0">
              <a:latin typeface="Century Gothic" panose="020B0502020202020204" pitchFamily="34" charset="0"/>
              <a:cs typeface="Arial" panose="020B0604020202020204" pitchFamily="34" charset="0"/>
            </a:rPr>
            <a:t>Variational Autoencoder</a:t>
          </a:r>
          <a:endParaRPr lang="en-ZA" sz="1400" b="1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D81A887D-ED44-4AB5-8691-5A6568FCEF2C}" type="parTrans" cxnId="{99C4AB04-E2D8-41A7-BD81-CB4951E22FBF}">
      <dgm:prSet/>
      <dgm:spPr/>
      <dgm:t>
        <a:bodyPr/>
        <a:lstStyle/>
        <a:p>
          <a:endParaRPr lang="en-ZA" sz="900"/>
        </a:p>
      </dgm:t>
    </dgm:pt>
    <dgm:pt modelId="{94D6E8DB-BDB2-4F66-9399-33948191B5B0}" type="sibTrans" cxnId="{99C4AB04-E2D8-41A7-BD81-CB4951E22FBF}">
      <dgm:prSet/>
      <dgm:spPr/>
      <dgm:t>
        <a:bodyPr/>
        <a:lstStyle/>
        <a:p>
          <a:endParaRPr lang="en-ZA" sz="1800"/>
        </a:p>
      </dgm:t>
    </dgm:pt>
    <dgm:pt modelId="{145077C4-0BBB-42A4-BC02-1129495DDFDE}">
      <dgm:prSet phldrT="[Text]" custT="1"/>
      <dgm:spPr/>
      <dgm:t>
        <a:bodyPr/>
        <a:lstStyle/>
        <a:p>
          <a:r>
            <a:rPr lang="en-US" sz="1400" b="1" dirty="0">
              <a:latin typeface="Century Gothic" panose="020B0502020202020204" pitchFamily="34" charset="0"/>
              <a:cs typeface="Arial" panose="020B0604020202020204" pitchFamily="34" charset="0"/>
            </a:rPr>
            <a:t>Architectural</a:t>
          </a:r>
          <a:endParaRPr lang="en-ZA" sz="1400" b="1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33E504F3-B2A8-42CC-B64D-3358A26AB266}" type="parTrans" cxnId="{D7660912-E162-45C4-8FFB-094A28C89A87}">
      <dgm:prSet/>
      <dgm:spPr/>
      <dgm:t>
        <a:bodyPr/>
        <a:lstStyle/>
        <a:p>
          <a:endParaRPr lang="en-ZA" sz="900"/>
        </a:p>
      </dgm:t>
    </dgm:pt>
    <dgm:pt modelId="{9F6C9500-581B-43C0-A0AA-07B2E6F3A101}" type="sibTrans" cxnId="{D7660912-E162-45C4-8FFB-094A28C89A87}">
      <dgm:prSet/>
      <dgm:spPr/>
      <dgm:t>
        <a:bodyPr/>
        <a:lstStyle/>
        <a:p>
          <a:endParaRPr lang="en-ZA" sz="1800"/>
        </a:p>
      </dgm:t>
    </dgm:pt>
    <dgm:pt modelId="{E4490DB7-E975-4F0F-8696-99E0CEC90C6C}">
      <dgm:prSet phldrT="[Text]" custT="1"/>
      <dgm:spPr/>
      <dgm:t>
        <a:bodyPr/>
        <a:lstStyle/>
        <a:p>
          <a:r>
            <a:rPr lang="en-US" sz="1000" dirty="0">
              <a:latin typeface="Century Gothic" panose="020B0502020202020204" pitchFamily="34" charset="0"/>
              <a:cs typeface="Arial" panose="020B0604020202020204" pitchFamily="34" charset="0"/>
            </a:rPr>
            <a:t>Hierarchical</a:t>
          </a:r>
          <a:endParaRPr lang="en-ZA" sz="10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17E3C25D-1A69-45DA-8119-7D4B86B21B47}" type="parTrans" cxnId="{334CEC99-7F44-4408-9685-6FCBFC97EAF0}">
      <dgm:prSet/>
      <dgm:spPr/>
      <dgm:t>
        <a:bodyPr/>
        <a:lstStyle/>
        <a:p>
          <a:endParaRPr lang="en-ZA" sz="900"/>
        </a:p>
      </dgm:t>
    </dgm:pt>
    <dgm:pt modelId="{3FA147FF-0AC4-42D7-8963-68AE9ED1A8E1}" type="sibTrans" cxnId="{334CEC99-7F44-4408-9685-6FCBFC97EAF0}">
      <dgm:prSet/>
      <dgm:spPr/>
      <dgm:t>
        <a:bodyPr/>
        <a:lstStyle/>
        <a:p>
          <a:endParaRPr lang="en-ZA" sz="1800"/>
        </a:p>
      </dgm:t>
    </dgm:pt>
    <dgm:pt modelId="{F813F787-7EFD-4E81-BD14-4FF96FF16AC7}">
      <dgm:prSet phldrT="[Text]" custT="1"/>
      <dgm:spPr/>
      <dgm:t>
        <a:bodyPr/>
        <a:lstStyle/>
        <a:p>
          <a:r>
            <a:rPr lang="en-US" sz="1000" dirty="0">
              <a:latin typeface="Century Gothic" panose="020B0502020202020204" pitchFamily="34" charset="0"/>
              <a:cs typeface="Arial" panose="020B0604020202020204" pitchFamily="34" charset="0"/>
            </a:rPr>
            <a:t>Autoencoder </a:t>
          </a:r>
          <a:endParaRPr lang="en-ZA" sz="10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2CCF619C-AB30-406D-BE78-2FAEC5898921}" type="parTrans" cxnId="{5966E035-236C-4946-BCFA-15778687A6D0}">
      <dgm:prSet/>
      <dgm:spPr/>
      <dgm:t>
        <a:bodyPr/>
        <a:lstStyle/>
        <a:p>
          <a:endParaRPr lang="en-ZA" sz="900"/>
        </a:p>
      </dgm:t>
    </dgm:pt>
    <dgm:pt modelId="{B58451F9-18C7-417C-BAFD-C26E039D03EE}" type="sibTrans" cxnId="{5966E035-236C-4946-BCFA-15778687A6D0}">
      <dgm:prSet/>
      <dgm:spPr/>
      <dgm:t>
        <a:bodyPr/>
        <a:lstStyle/>
        <a:p>
          <a:endParaRPr lang="en-ZA" sz="1800"/>
        </a:p>
      </dgm:t>
    </dgm:pt>
    <dgm:pt modelId="{4A05F34F-EA8A-4A96-8464-B3F34F2C2CFD}">
      <dgm:prSet phldrT="[Text]" custT="1"/>
      <dgm:spPr/>
      <dgm:t>
        <a:bodyPr/>
        <a:lstStyle/>
        <a:p>
          <a:r>
            <a:rPr lang="en-US" sz="1000" dirty="0">
              <a:latin typeface="Century Gothic" panose="020B0502020202020204" pitchFamily="34" charset="0"/>
              <a:cs typeface="Arial" panose="020B0604020202020204" pitchFamily="34" charset="0"/>
            </a:rPr>
            <a:t>DCGAN</a:t>
          </a:r>
          <a:endParaRPr lang="en-ZA" sz="10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FA119018-B192-4233-B3DA-35485BD9809A}" type="parTrans" cxnId="{6B88F23D-FE57-4E4C-9FD4-F7BAD89879BB}">
      <dgm:prSet/>
      <dgm:spPr/>
      <dgm:t>
        <a:bodyPr/>
        <a:lstStyle/>
        <a:p>
          <a:endParaRPr lang="en-ZA" sz="900"/>
        </a:p>
      </dgm:t>
    </dgm:pt>
    <dgm:pt modelId="{F2B70FC2-4A02-45D5-B2F3-2015547FF647}" type="sibTrans" cxnId="{6B88F23D-FE57-4E4C-9FD4-F7BAD89879BB}">
      <dgm:prSet/>
      <dgm:spPr/>
      <dgm:t>
        <a:bodyPr/>
        <a:lstStyle/>
        <a:p>
          <a:endParaRPr lang="en-ZA" sz="1800"/>
        </a:p>
      </dgm:t>
    </dgm:pt>
    <dgm:pt modelId="{63930B4C-332C-43F9-B420-0AEC59A4D444}">
      <dgm:prSet phldrT="[Text]" custT="1"/>
      <dgm:spPr/>
      <dgm:t>
        <a:bodyPr/>
        <a:lstStyle/>
        <a:p>
          <a:r>
            <a:rPr lang="en-US" sz="1400" b="1" dirty="0">
              <a:latin typeface="Century Gothic" panose="020B0502020202020204" pitchFamily="34" charset="0"/>
              <a:cs typeface="Arial" panose="020B0604020202020204" pitchFamily="34" charset="0"/>
            </a:rPr>
            <a:t>Mode Collapse </a:t>
          </a:r>
          <a:endParaRPr lang="en-ZA" sz="1400" b="1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3D1679AD-A084-43F2-8E68-D1774D250078}" type="parTrans" cxnId="{9B2397E8-2801-48B6-8240-C41D07D99ABD}">
      <dgm:prSet/>
      <dgm:spPr/>
      <dgm:t>
        <a:bodyPr/>
        <a:lstStyle/>
        <a:p>
          <a:endParaRPr lang="en-ZA" sz="900"/>
        </a:p>
      </dgm:t>
    </dgm:pt>
    <dgm:pt modelId="{FC6378AE-99DD-40AB-A5A6-94AD94C2B5C5}" type="sibTrans" cxnId="{9B2397E8-2801-48B6-8240-C41D07D99ABD}">
      <dgm:prSet/>
      <dgm:spPr/>
      <dgm:t>
        <a:bodyPr/>
        <a:lstStyle/>
        <a:p>
          <a:endParaRPr lang="en-ZA" sz="1800"/>
        </a:p>
      </dgm:t>
    </dgm:pt>
    <dgm:pt modelId="{AC1A23D7-873C-48B1-80BD-7ACE2BA18790}">
      <dgm:prSet phldrT="[Text]" custT="1"/>
      <dgm:spPr/>
      <dgm:t>
        <a:bodyPr/>
        <a:lstStyle/>
        <a:p>
          <a:r>
            <a:rPr lang="en-US" sz="1400" b="1" dirty="0">
              <a:latin typeface="Century Gothic" panose="020B0502020202020204" pitchFamily="34" charset="0"/>
              <a:cs typeface="Arial" panose="020B0604020202020204" pitchFamily="34" charset="0"/>
            </a:rPr>
            <a:t>Theoretical </a:t>
          </a:r>
          <a:endParaRPr lang="en-ZA" sz="1400" b="1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BDAC9DA5-2040-46A8-9458-80B485B002A9}" type="parTrans" cxnId="{D8C16B58-0B3B-4DE7-98D4-F2B2F0C2FD1C}">
      <dgm:prSet/>
      <dgm:spPr/>
      <dgm:t>
        <a:bodyPr/>
        <a:lstStyle/>
        <a:p>
          <a:endParaRPr lang="en-ZA" sz="900"/>
        </a:p>
      </dgm:t>
    </dgm:pt>
    <dgm:pt modelId="{7A7588F4-75A9-450D-9D1B-2E8C908D81EC}" type="sibTrans" cxnId="{D8C16B58-0B3B-4DE7-98D4-F2B2F0C2FD1C}">
      <dgm:prSet/>
      <dgm:spPr/>
      <dgm:t>
        <a:bodyPr/>
        <a:lstStyle/>
        <a:p>
          <a:endParaRPr lang="en-ZA" sz="1800"/>
        </a:p>
      </dgm:t>
    </dgm:pt>
    <dgm:pt modelId="{AB50324E-AEBC-4916-8C86-172302964FA9}">
      <dgm:prSet phldrT="[Text]" custT="1"/>
      <dgm:spPr/>
      <dgm:t>
        <a:bodyPr/>
        <a:lstStyle/>
        <a:p>
          <a:r>
            <a:rPr lang="en-US" sz="1000" dirty="0">
              <a:latin typeface="Century Gothic" panose="020B0502020202020204" pitchFamily="34" charset="0"/>
              <a:cs typeface="Arial" panose="020B0604020202020204" pitchFamily="34" charset="0"/>
            </a:rPr>
            <a:t>DRAGAN</a:t>
          </a:r>
          <a:endParaRPr lang="en-ZA" sz="10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36628A30-B1E3-424B-9810-2A2A4A5CE413}" type="parTrans" cxnId="{318EDA5B-A644-44D2-95F0-E6C6953432F5}">
      <dgm:prSet/>
      <dgm:spPr/>
      <dgm:t>
        <a:bodyPr/>
        <a:lstStyle/>
        <a:p>
          <a:endParaRPr lang="en-ZA" sz="900"/>
        </a:p>
      </dgm:t>
    </dgm:pt>
    <dgm:pt modelId="{358E15F6-E0A0-4315-AA48-1D53F247B3B5}" type="sibTrans" cxnId="{318EDA5B-A644-44D2-95F0-E6C6953432F5}">
      <dgm:prSet/>
      <dgm:spPr/>
      <dgm:t>
        <a:bodyPr/>
        <a:lstStyle/>
        <a:p>
          <a:endParaRPr lang="en-ZA" sz="1800"/>
        </a:p>
      </dgm:t>
    </dgm:pt>
    <dgm:pt modelId="{02DB7EB5-6268-4980-8486-42DA77AB390F}">
      <dgm:prSet phldrT="[Text]" custT="1"/>
      <dgm:spPr/>
      <dgm:t>
        <a:bodyPr/>
        <a:lstStyle/>
        <a:p>
          <a:r>
            <a:rPr lang="en-US" sz="1000" dirty="0">
              <a:latin typeface="Century Gothic" panose="020B0502020202020204" pitchFamily="34" charset="0"/>
              <a:cs typeface="Arial" panose="020B0604020202020204" pitchFamily="34" charset="0"/>
            </a:rPr>
            <a:t>Unrolled GAN</a:t>
          </a:r>
          <a:endParaRPr lang="en-ZA" sz="10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69B9108B-56F1-4052-B8E6-25657F30BF74}" type="parTrans" cxnId="{B48F29A1-B859-4420-ADB3-C2786C8014C4}">
      <dgm:prSet/>
      <dgm:spPr/>
      <dgm:t>
        <a:bodyPr/>
        <a:lstStyle/>
        <a:p>
          <a:endParaRPr lang="en-ZA" sz="900"/>
        </a:p>
      </dgm:t>
    </dgm:pt>
    <dgm:pt modelId="{98550868-719D-4395-8712-C7210754297C}" type="sibTrans" cxnId="{B48F29A1-B859-4420-ADB3-C2786C8014C4}">
      <dgm:prSet/>
      <dgm:spPr/>
      <dgm:t>
        <a:bodyPr/>
        <a:lstStyle/>
        <a:p>
          <a:endParaRPr lang="en-ZA" sz="1800"/>
        </a:p>
      </dgm:t>
    </dgm:pt>
    <dgm:pt modelId="{6802D04F-5DF3-4FF7-9FAA-0594F2B36C04}">
      <dgm:prSet phldrT="[Text]" custT="1"/>
      <dgm:spPr/>
      <dgm:t>
        <a:bodyPr/>
        <a:lstStyle/>
        <a:p>
          <a:r>
            <a:rPr lang="en-US" sz="900" dirty="0">
              <a:latin typeface="Century Gothic" panose="020B0502020202020204" pitchFamily="34" charset="0"/>
              <a:cs typeface="Arial" panose="020B0604020202020204" pitchFamily="34" charset="0"/>
            </a:rPr>
            <a:t>GAN hacks</a:t>
          </a:r>
          <a:endParaRPr lang="en-ZA" sz="9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EAC2EB6B-F952-4EDB-97B1-A578F00FA7E2}" type="parTrans" cxnId="{956313CF-98A8-4242-84B8-3F93C8C078BF}">
      <dgm:prSet/>
      <dgm:spPr/>
      <dgm:t>
        <a:bodyPr/>
        <a:lstStyle/>
        <a:p>
          <a:endParaRPr lang="en-ZA" sz="900"/>
        </a:p>
      </dgm:t>
    </dgm:pt>
    <dgm:pt modelId="{1D72736D-4AD9-4782-AFF3-D5F962A735ED}" type="sibTrans" cxnId="{956313CF-98A8-4242-84B8-3F93C8C078BF}">
      <dgm:prSet/>
      <dgm:spPr/>
      <dgm:t>
        <a:bodyPr/>
        <a:lstStyle/>
        <a:p>
          <a:endParaRPr lang="en-ZA" sz="1800"/>
        </a:p>
      </dgm:t>
    </dgm:pt>
    <dgm:pt modelId="{C15E4E0D-8CED-4B67-B422-3674A85E5D14}">
      <dgm:prSet phldrT="[Text]" custT="1"/>
      <dgm:spPr/>
      <dgm:t>
        <a:bodyPr/>
        <a:lstStyle/>
        <a:p>
          <a:r>
            <a:rPr lang="en-US" sz="1000" dirty="0">
              <a:latin typeface="Century Gothic" panose="020B0502020202020204" pitchFamily="34" charset="0"/>
              <a:cs typeface="Arial" panose="020B0604020202020204" pitchFamily="34" charset="0"/>
            </a:rPr>
            <a:t>Relativistic GAN</a:t>
          </a:r>
          <a:endParaRPr lang="en-ZA" sz="10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D15354CD-E68F-43AB-A73B-30D151311279}" type="parTrans" cxnId="{7579BA83-6481-4AB9-89DE-AF7AEE885899}">
      <dgm:prSet/>
      <dgm:spPr/>
      <dgm:t>
        <a:bodyPr/>
        <a:lstStyle/>
        <a:p>
          <a:endParaRPr lang="en-ZA" sz="900"/>
        </a:p>
      </dgm:t>
    </dgm:pt>
    <dgm:pt modelId="{CAEEF7CB-2C1F-43D1-89AB-E95974B9AA57}" type="sibTrans" cxnId="{7579BA83-6481-4AB9-89DE-AF7AEE885899}">
      <dgm:prSet/>
      <dgm:spPr/>
      <dgm:t>
        <a:bodyPr/>
        <a:lstStyle/>
        <a:p>
          <a:endParaRPr lang="en-ZA" sz="1800"/>
        </a:p>
      </dgm:t>
    </dgm:pt>
    <dgm:pt modelId="{E47E9EC2-588E-442C-9ABD-CDF65AEAFB20}">
      <dgm:prSet phldrT="[Text]" custT="1"/>
      <dgm:spPr/>
      <dgm:t>
        <a:bodyPr/>
        <a:lstStyle/>
        <a:p>
          <a:r>
            <a:rPr lang="en-US" sz="800" dirty="0">
              <a:latin typeface="Century Gothic" panose="020B0502020202020204" pitchFamily="34" charset="0"/>
              <a:cs typeface="Arial" panose="020B0604020202020204" pitchFamily="34" charset="0"/>
            </a:rPr>
            <a:t>LSGAN</a:t>
          </a:r>
          <a:endParaRPr lang="en-ZA" sz="8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8DFF4EAB-FCC8-43E1-8D99-B78937FB7F21}" type="parTrans" cxnId="{83F5CEC6-7379-4937-B4A6-A59A2914B62D}">
      <dgm:prSet/>
      <dgm:spPr/>
      <dgm:t>
        <a:bodyPr/>
        <a:lstStyle/>
        <a:p>
          <a:endParaRPr lang="en-ZA" sz="900"/>
        </a:p>
      </dgm:t>
    </dgm:pt>
    <dgm:pt modelId="{D0EC7C73-2325-4145-B2F7-06936D3EC958}" type="sibTrans" cxnId="{83F5CEC6-7379-4937-B4A6-A59A2914B62D}">
      <dgm:prSet/>
      <dgm:spPr/>
      <dgm:t>
        <a:bodyPr/>
        <a:lstStyle/>
        <a:p>
          <a:endParaRPr lang="en-ZA" sz="1800"/>
        </a:p>
      </dgm:t>
    </dgm:pt>
    <dgm:pt modelId="{0AC089BF-3284-498A-9ABD-392101A9619E}">
      <dgm:prSet phldrT="[Text]" custT="1"/>
      <dgm:spPr/>
      <dgm:t>
        <a:bodyPr/>
        <a:lstStyle/>
        <a:p>
          <a:r>
            <a:rPr lang="en-US" sz="1000" dirty="0">
              <a:latin typeface="Century Gothic" panose="020B0502020202020204" pitchFamily="34" charset="0"/>
              <a:cs typeface="Arial" panose="020B0604020202020204" pitchFamily="34" charset="0"/>
            </a:rPr>
            <a:t>IPM</a:t>
          </a:r>
          <a:endParaRPr lang="en-ZA" sz="10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C5D94CDB-91BD-4142-BE91-12814908036F}" type="sibTrans" cxnId="{63B182EF-B78D-42D6-BD98-D343FCFB85FC}">
      <dgm:prSet/>
      <dgm:spPr/>
      <dgm:t>
        <a:bodyPr/>
        <a:lstStyle/>
        <a:p>
          <a:endParaRPr lang="en-ZA" sz="1800"/>
        </a:p>
      </dgm:t>
    </dgm:pt>
    <dgm:pt modelId="{FB74E701-C4CE-48D1-8E0E-305FC7B76484}" type="parTrans" cxnId="{63B182EF-B78D-42D6-BD98-D343FCFB85FC}">
      <dgm:prSet/>
      <dgm:spPr/>
      <dgm:t>
        <a:bodyPr/>
        <a:lstStyle/>
        <a:p>
          <a:endParaRPr lang="en-ZA" sz="900"/>
        </a:p>
      </dgm:t>
    </dgm:pt>
    <dgm:pt modelId="{7501A570-347F-4A23-AA29-ED2B436D3A42}">
      <dgm:prSet phldrT="[Text]" custT="1"/>
      <dgm:spPr/>
      <dgm:t>
        <a:bodyPr/>
        <a:lstStyle/>
        <a:p>
          <a:r>
            <a:rPr lang="en-US" sz="800" b="0" dirty="0">
              <a:latin typeface="Century Gothic" panose="020B0502020202020204" pitchFamily="34" charset="0"/>
              <a:cs typeface="Arial" panose="020B0604020202020204" pitchFamily="34" charset="0"/>
            </a:rPr>
            <a:t>WGAN</a:t>
          </a:r>
          <a:r>
            <a:rPr lang="en-US" sz="800" b="1" dirty="0">
              <a:latin typeface="Century Gothic" panose="020B0502020202020204" pitchFamily="34" charset="0"/>
              <a:cs typeface="Arial" panose="020B0604020202020204" pitchFamily="34" charset="0"/>
            </a:rPr>
            <a:t> </a:t>
          </a:r>
          <a:endParaRPr lang="en-ZA" sz="800" b="1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9DDBC2E9-061B-4BBA-A844-5276D8460A50}" type="parTrans" cxnId="{6DF588FD-F6D8-4B1B-B763-E9A4B6DE4695}">
      <dgm:prSet/>
      <dgm:spPr/>
      <dgm:t>
        <a:bodyPr/>
        <a:lstStyle/>
        <a:p>
          <a:endParaRPr lang="en-ZA" sz="900"/>
        </a:p>
      </dgm:t>
    </dgm:pt>
    <dgm:pt modelId="{1677571B-769D-444C-9E8C-96CCB4E50AC5}" type="sibTrans" cxnId="{6DF588FD-F6D8-4B1B-B763-E9A4B6DE4695}">
      <dgm:prSet/>
      <dgm:spPr/>
      <dgm:t>
        <a:bodyPr/>
        <a:lstStyle/>
        <a:p>
          <a:endParaRPr lang="en-ZA" sz="1800"/>
        </a:p>
      </dgm:t>
    </dgm:pt>
    <dgm:pt modelId="{1C924DD7-7D83-4715-914E-56F2DC04ED1D}">
      <dgm:prSet phldrT="[Text]" custT="1"/>
      <dgm:spPr/>
      <dgm:t>
        <a:bodyPr/>
        <a:lstStyle/>
        <a:p>
          <a:r>
            <a:rPr lang="en-US" sz="800" dirty="0">
              <a:latin typeface="Century Gothic" panose="020B0502020202020204" pitchFamily="34" charset="0"/>
              <a:cs typeface="Arial" panose="020B0604020202020204" pitchFamily="34" charset="0"/>
            </a:rPr>
            <a:t>PROGAN</a:t>
          </a:r>
          <a:endParaRPr lang="en-ZA" sz="8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7B6D5D18-DE45-44E4-9CEC-37A0DA820F53}" type="parTrans" cxnId="{7C251A76-446C-448A-9A14-357B5873A795}">
      <dgm:prSet/>
      <dgm:spPr/>
      <dgm:t>
        <a:bodyPr/>
        <a:lstStyle/>
        <a:p>
          <a:endParaRPr lang="en-ZA" sz="900"/>
        </a:p>
      </dgm:t>
    </dgm:pt>
    <dgm:pt modelId="{31991CBE-9750-4F7F-B0B1-A7D88BA6AFF5}" type="sibTrans" cxnId="{7C251A76-446C-448A-9A14-357B5873A795}">
      <dgm:prSet/>
      <dgm:spPr/>
      <dgm:t>
        <a:bodyPr/>
        <a:lstStyle/>
        <a:p>
          <a:endParaRPr lang="en-ZA" sz="1800"/>
        </a:p>
      </dgm:t>
    </dgm:pt>
    <dgm:pt modelId="{01411B84-B688-42D9-98F4-9714BEC91ECD}">
      <dgm:prSet phldrT="[Text]" custT="1"/>
      <dgm:spPr/>
      <dgm:t>
        <a:bodyPr/>
        <a:lstStyle/>
        <a:p>
          <a:r>
            <a:rPr lang="en-US" sz="800" dirty="0">
              <a:latin typeface="Century Gothic" panose="020B0502020202020204" pitchFamily="34" charset="0"/>
              <a:cs typeface="Arial" panose="020B0604020202020204" pitchFamily="34" charset="0"/>
            </a:rPr>
            <a:t>Stacked GAN</a:t>
          </a:r>
          <a:endParaRPr lang="en-ZA" sz="8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C6322B7B-760D-4A98-9E22-E896860BC162}" type="parTrans" cxnId="{672CC1DC-CEDA-4339-AED7-92D88C0B0B49}">
      <dgm:prSet/>
      <dgm:spPr/>
      <dgm:t>
        <a:bodyPr/>
        <a:lstStyle/>
        <a:p>
          <a:endParaRPr lang="en-ZA" sz="900"/>
        </a:p>
      </dgm:t>
    </dgm:pt>
    <dgm:pt modelId="{3CAD02AC-36DA-45AF-98B6-59BA41D07BA5}" type="sibTrans" cxnId="{672CC1DC-CEDA-4339-AED7-92D88C0B0B49}">
      <dgm:prSet/>
      <dgm:spPr/>
      <dgm:t>
        <a:bodyPr/>
        <a:lstStyle/>
        <a:p>
          <a:endParaRPr lang="en-ZA" sz="1800"/>
        </a:p>
      </dgm:t>
    </dgm:pt>
    <dgm:pt modelId="{1E6139DE-7A03-45C7-8A41-BF554F1587D5}">
      <dgm:prSet phldrT="[Text]" custT="1"/>
      <dgm:spPr/>
      <dgm:t>
        <a:bodyPr/>
        <a:lstStyle/>
        <a:p>
          <a:r>
            <a:rPr lang="en-US" sz="800" dirty="0">
              <a:latin typeface="Century Gothic" panose="020B0502020202020204" pitchFamily="34" charset="0"/>
              <a:cs typeface="Arial" panose="020B0604020202020204" pitchFamily="34" charset="0"/>
            </a:rPr>
            <a:t>BigGAN</a:t>
          </a:r>
          <a:endParaRPr lang="en-ZA" sz="8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B24FAAA0-96A0-41B5-8DE2-CDE58EFAD23E}" type="parTrans" cxnId="{82621F9B-09A6-47AA-B2DB-1A921CC0609F}">
      <dgm:prSet/>
      <dgm:spPr/>
      <dgm:t>
        <a:bodyPr/>
        <a:lstStyle/>
        <a:p>
          <a:endParaRPr lang="en-ZA" sz="900"/>
        </a:p>
      </dgm:t>
    </dgm:pt>
    <dgm:pt modelId="{B8EEB66C-65C5-4439-9AE8-36E41844D703}" type="sibTrans" cxnId="{82621F9B-09A6-47AA-B2DB-1A921CC0609F}">
      <dgm:prSet/>
      <dgm:spPr/>
      <dgm:t>
        <a:bodyPr/>
        <a:lstStyle/>
        <a:p>
          <a:endParaRPr lang="en-ZA" sz="1800"/>
        </a:p>
      </dgm:t>
    </dgm:pt>
    <dgm:pt modelId="{61804C72-73B0-4BEE-9426-65F1F401FA73}">
      <dgm:prSet phldrT="[Text]" custT="1"/>
      <dgm:spPr/>
      <dgm:t>
        <a:bodyPr/>
        <a:lstStyle/>
        <a:p>
          <a:r>
            <a:rPr lang="en-US" sz="800" dirty="0">
              <a:latin typeface="Century Gothic" panose="020B0502020202020204" pitchFamily="34" charset="0"/>
              <a:cs typeface="Arial" panose="020B0604020202020204" pitchFamily="34" charset="0"/>
            </a:rPr>
            <a:t>BEGAN</a:t>
          </a:r>
          <a:endParaRPr lang="en-ZA" sz="8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0FE619E1-B1B5-40D2-97F2-F0097302266B}" type="parTrans" cxnId="{EEEE1F2E-132D-4218-A26E-D9058AF09BCD}">
      <dgm:prSet/>
      <dgm:spPr/>
      <dgm:t>
        <a:bodyPr/>
        <a:lstStyle/>
        <a:p>
          <a:endParaRPr lang="en-ZA" sz="900"/>
        </a:p>
      </dgm:t>
    </dgm:pt>
    <dgm:pt modelId="{001770E8-0D8C-4542-8F69-E6CF4B242875}" type="sibTrans" cxnId="{EEEE1F2E-132D-4218-A26E-D9058AF09BCD}">
      <dgm:prSet/>
      <dgm:spPr/>
      <dgm:t>
        <a:bodyPr/>
        <a:lstStyle/>
        <a:p>
          <a:endParaRPr lang="en-ZA" sz="1800"/>
        </a:p>
      </dgm:t>
    </dgm:pt>
    <dgm:pt modelId="{54A9FF20-1AE3-4D17-8E6C-270CB27C08A6}">
      <dgm:prSet phldrT="[Text]" custT="1"/>
      <dgm:spPr/>
      <dgm:t>
        <a:bodyPr/>
        <a:lstStyle/>
        <a:p>
          <a:r>
            <a:rPr lang="en-US" sz="800" dirty="0">
              <a:latin typeface="Century Gothic" panose="020B0502020202020204" pitchFamily="34" charset="0"/>
              <a:cs typeface="Arial" panose="020B0604020202020204" pitchFamily="34" charset="0"/>
            </a:rPr>
            <a:t>EBGAN</a:t>
          </a:r>
          <a:endParaRPr lang="en-ZA" sz="8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7C92C98E-190A-4950-A1EB-13073C0F3563}" type="parTrans" cxnId="{A8C2D837-9D6B-432B-9F9A-717A2371FB9F}">
      <dgm:prSet/>
      <dgm:spPr/>
      <dgm:t>
        <a:bodyPr/>
        <a:lstStyle/>
        <a:p>
          <a:endParaRPr lang="en-ZA" sz="900"/>
        </a:p>
      </dgm:t>
    </dgm:pt>
    <dgm:pt modelId="{2EB48B08-3CBA-4BCD-9397-3452928B8038}" type="sibTrans" cxnId="{A8C2D837-9D6B-432B-9F9A-717A2371FB9F}">
      <dgm:prSet/>
      <dgm:spPr/>
      <dgm:t>
        <a:bodyPr/>
        <a:lstStyle/>
        <a:p>
          <a:endParaRPr lang="en-ZA" sz="1800"/>
        </a:p>
      </dgm:t>
    </dgm:pt>
    <dgm:pt modelId="{DA2B05D4-E8B4-47E1-ACF0-2ED4C63AE945}">
      <dgm:prSet phldrT="[Text]" custT="1"/>
      <dgm:spPr/>
      <dgm:t>
        <a:bodyPr/>
        <a:lstStyle/>
        <a:p>
          <a:r>
            <a:rPr lang="en-US" sz="900" dirty="0">
              <a:latin typeface="Century Gothic" panose="020B0502020202020204" pitchFamily="34" charset="0"/>
              <a:cs typeface="Arial" panose="020B0604020202020204" pitchFamily="34" charset="0"/>
            </a:rPr>
            <a:t>Auxiliary Classifier GAN</a:t>
          </a:r>
          <a:endParaRPr lang="en-ZA" sz="9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2A66092B-CE62-4490-B039-DD3597A58600}" type="parTrans" cxnId="{9CC3230E-663D-4876-83CD-9B1CCD7DD93E}">
      <dgm:prSet/>
      <dgm:spPr/>
      <dgm:t>
        <a:bodyPr/>
        <a:lstStyle/>
        <a:p>
          <a:endParaRPr lang="en-ZA" sz="900"/>
        </a:p>
      </dgm:t>
    </dgm:pt>
    <dgm:pt modelId="{F7B5175E-DDCF-4920-80E5-4576F0F59F05}" type="sibTrans" cxnId="{9CC3230E-663D-4876-83CD-9B1CCD7DD93E}">
      <dgm:prSet/>
      <dgm:spPr/>
      <dgm:t>
        <a:bodyPr/>
        <a:lstStyle/>
        <a:p>
          <a:endParaRPr lang="en-ZA" sz="1800"/>
        </a:p>
      </dgm:t>
    </dgm:pt>
    <dgm:pt modelId="{25CFD518-C950-4118-ACD7-696262A58496}">
      <dgm:prSet phldrT="[Text]" custT="1"/>
      <dgm:spPr/>
      <dgm:t>
        <a:bodyPr/>
        <a:lstStyle/>
        <a:p>
          <a:r>
            <a:rPr lang="en-US" sz="900" dirty="0">
              <a:latin typeface="Century Gothic" panose="020B0502020202020204" pitchFamily="34" charset="0"/>
              <a:cs typeface="Arial" panose="020B0604020202020204" pitchFamily="34" charset="0"/>
            </a:rPr>
            <a:t>cGAN</a:t>
          </a:r>
          <a:endParaRPr lang="en-ZA" sz="9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98014D69-D6B8-498D-99FF-5BC8F9BA546E}" type="parTrans" cxnId="{B73F5121-A957-4737-B1A7-A0A1B81ADEC0}">
      <dgm:prSet/>
      <dgm:spPr/>
      <dgm:t>
        <a:bodyPr/>
        <a:lstStyle/>
        <a:p>
          <a:endParaRPr lang="en-ZA" sz="900"/>
        </a:p>
      </dgm:t>
    </dgm:pt>
    <dgm:pt modelId="{A47FD4CB-9443-469E-98A8-1B859E309485}" type="sibTrans" cxnId="{B73F5121-A957-4737-B1A7-A0A1B81ADEC0}">
      <dgm:prSet/>
      <dgm:spPr/>
      <dgm:t>
        <a:bodyPr/>
        <a:lstStyle/>
        <a:p>
          <a:endParaRPr lang="en-ZA" sz="1800"/>
        </a:p>
      </dgm:t>
    </dgm:pt>
    <dgm:pt modelId="{92CE385C-5DB7-4CC4-AE60-050BD5D45C64}">
      <dgm:prSet phldrT="[Text]" custT="1"/>
      <dgm:spPr/>
      <dgm:t>
        <a:bodyPr/>
        <a:lstStyle/>
        <a:p>
          <a:r>
            <a:rPr lang="en-US" sz="900" dirty="0">
              <a:latin typeface="Century Gothic" panose="020B0502020202020204" pitchFamily="34" charset="0"/>
              <a:cs typeface="Arial" panose="020B0604020202020204" pitchFamily="34" charset="0"/>
            </a:rPr>
            <a:t>VAE-GAN</a:t>
          </a:r>
          <a:endParaRPr lang="en-ZA" sz="9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09204E41-230C-4341-970E-2F3C3467C347}" type="parTrans" cxnId="{015E0307-03B7-4593-AD9C-4E9E4DFF5F92}">
      <dgm:prSet/>
      <dgm:spPr/>
      <dgm:t>
        <a:bodyPr/>
        <a:lstStyle/>
        <a:p>
          <a:endParaRPr lang="en-ZA" sz="900"/>
        </a:p>
      </dgm:t>
    </dgm:pt>
    <dgm:pt modelId="{0DB88D90-7E97-4096-B53D-925A5567E926}" type="sibTrans" cxnId="{015E0307-03B7-4593-AD9C-4E9E4DFF5F92}">
      <dgm:prSet/>
      <dgm:spPr/>
      <dgm:t>
        <a:bodyPr/>
        <a:lstStyle/>
        <a:p>
          <a:endParaRPr lang="en-ZA" sz="1800"/>
        </a:p>
      </dgm:t>
    </dgm:pt>
    <dgm:pt modelId="{A592F8C4-6B0B-42E0-8AE8-1EE056602559}">
      <dgm:prSet phldrT="[Text]" custT="1"/>
      <dgm:spPr/>
      <dgm:t>
        <a:bodyPr/>
        <a:lstStyle/>
        <a:p>
          <a:r>
            <a:rPr lang="en-US" sz="900" dirty="0">
              <a:latin typeface="Century Gothic" panose="020B0502020202020204" pitchFamily="34" charset="0"/>
              <a:cs typeface="Arial" panose="020B0604020202020204" pitchFamily="34" charset="0"/>
            </a:rPr>
            <a:t>alpha GAN</a:t>
          </a:r>
          <a:endParaRPr lang="en-ZA" sz="9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A25FD68D-46F3-4368-A5F8-1DA123E61E35}" type="parTrans" cxnId="{32A9CEE7-CDE3-4B5D-888D-E5981EA03238}">
      <dgm:prSet/>
      <dgm:spPr/>
      <dgm:t>
        <a:bodyPr/>
        <a:lstStyle/>
        <a:p>
          <a:endParaRPr lang="en-ZA" sz="900"/>
        </a:p>
      </dgm:t>
    </dgm:pt>
    <dgm:pt modelId="{12879DD2-5C25-47FE-97B0-725DD55078DA}" type="sibTrans" cxnId="{32A9CEE7-CDE3-4B5D-888D-E5981EA03238}">
      <dgm:prSet/>
      <dgm:spPr/>
      <dgm:t>
        <a:bodyPr/>
        <a:lstStyle/>
        <a:p>
          <a:endParaRPr lang="en-ZA" sz="1800"/>
        </a:p>
      </dgm:t>
    </dgm:pt>
    <dgm:pt modelId="{6E2D12D8-09B5-4050-B74B-FD509C6D8C82}">
      <dgm:prSet phldrT="[Text]" custT="1"/>
      <dgm:spPr/>
      <dgm:t>
        <a:bodyPr/>
        <a:lstStyle/>
        <a:p>
          <a:r>
            <a:rPr lang="en-US" sz="900" dirty="0">
              <a:latin typeface="Century Gothic" panose="020B0502020202020204" pitchFamily="34" charset="0"/>
              <a:cs typeface="Arial" panose="020B0604020202020204" pitchFamily="34" charset="0"/>
            </a:rPr>
            <a:t>Principled methods for GAN training </a:t>
          </a:r>
          <a:endParaRPr lang="en-ZA" sz="9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7B041FF9-A4C6-44BE-AC5D-BD1B80B8292A}" type="sibTrans" cxnId="{7D21959D-23E3-4427-828A-C6BCFCE86802}">
      <dgm:prSet/>
      <dgm:spPr/>
      <dgm:t>
        <a:bodyPr/>
        <a:lstStyle/>
        <a:p>
          <a:endParaRPr lang="en-ZA" sz="1800"/>
        </a:p>
      </dgm:t>
    </dgm:pt>
    <dgm:pt modelId="{D0E62E42-E70F-484C-AF5C-6602381A65DF}" type="parTrans" cxnId="{7D21959D-23E3-4427-828A-C6BCFCE86802}">
      <dgm:prSet/>
      <dgm:spPr/>
      <dgm:t>
        <a:bodyPr/>
        <a:lstStyle/>
        <a:p>
          <a:endParaRPr lang="en-ZA" sz="900"/>
        </a:p>
      </dgm:t>
    </dgm:pt>
    <dgm:pt modelId="{8D4ABEB3-AEF4-4D04-B9A4-598CAEE38CA6}">
      <dgm:prSet phldrT="[Text]" custT="1"/>
      <dgm:spPr/>
      <dgm:t>
        <a:bodyPr/>
        <a:lstStyle/>
        <a:p>
          <a:r>
            <a:rPr lang="en-US" sz="800" dirty="0">
              <a:latin typeface="Century Gothic" panose="020B0502020202020204" pitchFamily="34" charset="0"/>
              <a:cs typeface="Arial" panose="020B0604020202020204" pitchFamily="34" charset="0"/>
            </a:rPr>
            <a:t>MMD-GAN</a:t>
          </a:r>
          <a:endParaRPr lang="en-ZA" sz="8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B329CE20-7D33-4B2A-8EA0-D21BA21D24D5}" type="parTrans" cxnId="{4A883909-60EC-4891-AE56-62E4054673D1}">
      <dgm:prSet/>
      <dgm:spPr/>
      <dgm:t>
        <a:bodyPr/>
        <a:lstStyle/>
        <a:p>
          <a:endParaRPr lang="en-ZA" sz="1800"/>
        </a:p>
      </dgm:t>
    </dgm:pt>
    <dgm:pt modelId="{4036300C-5D80-4C71-BF9A-2BD81D5C92B2}" type="sibTrans" cxnId="{4A883909-60EC-4891-AE56-62E4054673D1}">
      <dgm:prSet/>
      <dgm:spPr/>
      <dgm:t>
        <a:bodyPr/>
        <a:lstStyle/>
        <a:p>
          <a:endParaRPr lang="en-ZA" sz="1800"/>
        </a:p>
      </dgm:t>
    </dgm:pt>
    <dgm:pt modelId="{A0068CCE-850C-402C-BF74-C0D111B95FC8}">
      <dgm:prSet phldrT="[Text]" custT="1"/>
      <dgm:spPr/>
      <dgm:t>
        <a:bodyPr/>
        <a:lstStyle/>
        <a:p>
          <a:r>
            <a:rPr lang="en-US" sz="800" dirty="0">
              <a:latin typeface="Century Gothic" panose="020B0502020202020204" pitchFamily="34" charset="0"/>
              <a:cs typeface="Arial" panose="020B0604020202020204" pitchFamily="34" charset="0"/>
            </a:rPr>
            <a:t>Fisher</a:t>
          </a:r>
          <a:endParaRPr lang="en-ZA" sz="8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5CC0AC3C-F2F2-43C4-8C81-881597E28708}" type="parTrans" cxnId="{1B1D615D-836D-45F8-B0E4-49545D3A113E}">
      <dgm:prSet/>
      <dgm:spPr/>
      <dgm:t>
        <a:bodyPr/>
        <a:lstStyle/>
        <a:p>
          <a:endParaRPr lang="en-ZA" sz="1800"/>
        </a:p>
      </dgm:t>
    </dgm:pt>
    <dgm:pt modelId="{AE0A626C-FFA6-4AE6-9BA6-A0F402DB4F18}" type="sibTrans" cxnId="{1B1D615D-836D-45F8-B0E4-49545D3A113E}">
      <dgm:prSet/>
      <dgm:spPr/>
      <dgm:t>
        <a:bodyPr/>
        <a:lstStyle/>
        <a:p>
          <a:endParaRPr lang="en-ZA" sz="1800"/>
        </a:p>
      </dgm:t>
    </dgm:pt>
    <dgm:pt modelId="{3FB2F425-0D77-4517-8737-58019319153C}">
      <dgm:prSet phldrT="[Text]" custT="1"/>
      <dgm:spPr/>
      <dgm:t>
        <a:bodyPr/>
        <a:lstStyle/>
        <a:p>
          <a:r>
            <a:rPr lang="en-US" sz="800" dirty="0">
              <a:latin typeface="Century Gothic" panose="020B0502020202020204" pitchFamily="34" charset="0"/>
              <a:cs typeface="Arial" panose="020B0604020202020204" pitchFamily="34" charset="0"/>
            </a:rPr>
            <a:t>f-GAN</a:t>
          </a:r>
          <a:endParaRPr lang="en-ZA" sz="8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6E6BF956-3DE4-4CFC-9419-58574A59C4A7}" type="parTrans" cxnId="{03250B6A-563D-4579-AF20-AD830E91EDCC}">
      <dgm:prSet/>
      <dgm:spPr/>
      <dgm:t>
        <a:bodyPr/>
        <a:lstStyle/>
        <a:p>
          <a:endParaRPr lang="en-ZA" sz="1800"/>
        </a:p>
      </dgm:t>
    </dgm:pt>
    <dgm:pt modelId="{A9BEA115-272A-41C0-A8C3-DCEC071DBFDA}" type="sibTrans" cxnId="{03250B6A-563D-4579-AF20-AD830E91EDCC}">
      <dgm:prSet/>
      <dgm:spPr/>
      <dgm:t>
        <a:bodyPr/>
        <a:lstStyle/>
        <a:p>
          <a:endParaRPr lang="en-ZA" sz="1800"/>
        </a:p>
      </dgm:t>
    </dgm:pt>
    <dgm:pt modelId="{8762D61F-18F5-4FCE-BB97-99DF93F9E43A}">
      <dgm:prSet phldrT="[Text]" custT="1"/>
      <dgm:spPr/>
      <dgm:t>
        <a:bodyPr/>
        <a:lstStyle/>
        <a:p>
          <a:r>
            <a:rPr lang="en-US" sz="800" dirty="0">
              <a:latin typeface="Century Gothic" panose="020B0502020202020204" pitchFamily="34" charset="0"/>
              <a:cs typeface="Arial" panose="020B0604020202020204" pitchFamily="34" charset="0"/>
            </a:rPr>
            <a:t>SAGAN</a:t>
          </a:r>
          <a:endParaRPr lang="en-ZA" sz="8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0454E7EB-DADE-4A98-9C66-36F9524024BA}" type="parTrans" cxnId="{8A988803-473C-4F34-A3C2-DC5329CD5F3F}">
      <dgm:prSet/>
      <dgm:spPr/>
      <dgm:t>
        <a:bodyPr/>
        <a:lstStyle/>
        <a:p>
          <a:endParaRPr lang="en-ZA" sz="1800"/>
        </a:p>
      </dgm:t>
    </dgm:pt>
    <dgm:pt modelId="{55D4FF45-8EE3-4694-85B3-4ACC585D96C2}" type="sibTrans" cxnId="{8A988803-473C-4F34-A3C2-DC5329CD5F3F}">
      <dgm:prSet/>
      <dgm:spPr/>
      <dgm:t>
        <a:bodyPr/>
        <a:lstStyle/>
        <a:p>
          <a:endParaRPr lang="en-ZA" sz="1800"/>
        </a:p>
      </dgm:t>
    </dgm:pt>
    <dgm:pt modelId="{1EBD72FA-BFAA-40B5-BB4B-667408AF8184}">
      <dgm:prSet phldrT="[Text]" custT="1"/>
      <dgm:spPr/>
      <dgm:t>
        <a:bodyPr/>
        <a:lstStyle/>
        <a:p>
          <a:r>
            <a:rPr lang="en-US" sz="1000" dirty="0">
              <a:latin typeface="Century Gothic" panose="020B0502020202020204" pitchFamily="34" charset="0"/>
              <a:cs typeface="Arial" panose="020B0604020202020204" pitchFamily="34" charset="0"/>
            </a:rPr>
            <a:t>MR-GAN</a:t>
          </a:r>
          <a:endParaRPr lang="en-ZA" sz="10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2F47ECFB-EB39-4C7B-BFB9-2F6033E60B94}" type="parTrans" cxnId="{ECBB57C9-2DF2-47C5-8927-40EBFCB4DB72}">
      <dgm:prSet/>
      <dgm:spPr/>
      <dgm:t>
        <a:bodyPr/>
        <a:lstStyle/>
        <a:p>
          <a:endParaRPr lang="en-ZA"/>
        </a:p>
      </dgm:t>
    </dgm:pt>
    <dgm:pt modelId="{9969EBB1-40CB-4460-AB82-7E4158A300DB}" type="sibTrans" cxnId="{ECBB57C9-2DF2-47C5-8927-40EBFCB4DB72}">
      <dgm:prSet/>
      <dgm:spPr/>
      <dgm:t>
        <a:bodyPr/>
        <a:lstStyle/>
        <a:p>
          <a:endParaRPr lang="en-ZA"/>
        </a:p>
      </dgm:t>
    </dgm:pt>
    <dgm:pt modelId="{C62DC30B-57C8-4903-A5E6-D5E72BD1D538}">
      <dgm:prSet phldrT="[Text]" custT="1"/>
      <dgm:spPr/>
      <dgm:t>
        <a:bodyPr/>
        <a:lstStyle/>
        <a:p>
          <a:r>
            <a:rPr lang="en-US" sz="1400" b="1" dirty="0">
              <a:latin typeface="Century Gothic" panose="020B0502020202020204" pitchFamily="34" charset="0"/>
              <a:cs typeface="Arial" panose="020B0604020202020204" pitchFamily="34" charset="0"/>
            </a:rPr>
            <a:t>Multi-Learning</a:t>
          </a:r>
          <a:endParaRPr lang="en-ZA" sz="1400" b="1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F188D10E-20B5-438D-9363-589F2C23872E}" type="parTrans" cxnId="{EFBBBC9E-9B4C-42B0-AB07-EF65F3700886}">
      <dgm:prSet/>
      <dgm:spPr/>
      <dgm:t>
        <a:bodyPr/>
        <a:lstStyle/>
        <a:p>
          <a:endParaRPr lang="en-ZA"/>
        </a:p>
      </dgm:t>
    </dgm:pt>
    <dgm:pt modelId="{7973EAFD-756E-4BF7-A504-563AEE2FCDBB}" type="sibTrans" cxnId="{EFBBBC9E-9B4C-42B0-AB07-EF65F3700886}">
      <dgm:prSet/>
      <dgm:spPr/>
      <dgm:t>
        <a:bodyPr/>
        <a:lstStyle/>
        <a:p>
          <a:endParaRPr lang="en-ZA"/>
        </a:p>
      </dgm:t>
    </dgm:pt>
    <dgm:pt modelId="{2B6A7C34-CBE9-4573-AC4A-7E59BA098B1B}">
      <dgm:prSet phldrT="[Text]" custT="1"/>
      <dgm:spPr/>
      <dgm:t>
        <a:bodyPr/>
        <a:lstStyle/>
        <a:p>
          <a:r>
            <a:rPr lang="en-US" sz="1000" dirty="0">
              <a:latin typeface="Century Gothic" panose="020B0502020202020204" pitchFamily="34" charset="0"/>
              <a:cs typeface="Arial" panose="020B0604020202020204" pitchFamily="34" charset="0"/>
            </a:rPr>
            <a:t>Coupled GAN</a:t>
          </a:r>
          <a:endParaRPr lang="en-ZA" sz="10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2481965C-1CD6-4F2E-A441-989E9028DA34}" type="parTrans" cxnId="{62A6870D-0C4A-42C0-BDE8-6DC63D1CBA33}">
      <dgm:prSet/>
      <dgm:spPr/>
      <dgm:t>
        <a:bodyPr/>
        <a:lstStyle/>
        <a:p>
          <a:endParaRPr lang="en-ZA"/>
        </a:p>
      </dgm:t>
    </dgm:pt>
    <dgm:pt modelId="{B0A24EF9-A34A-46D0-B709-62C39C11025F}" type="sibTrans" cxnId="{62A6870D-0C4A-42C0-BDE8-6DC63D1CBA33}">
      <dgm:prSet/>
      <dgm:spPr/>
      <dgm:t>
        <a:bodyPr/>
        <a:lstStyle/>
        <a:p>
          <a:endParaRPr lang="en-ZA"/>
        </a:p>
      </dgm:t>
    </dgm:pt>
    <dgm:pt modelId="{08930ECC-6DF1-46B7-A405-89166639CC1D}">
      <dgm:prSet phldrT="[Text]" custT="1"/>
      <dgm:spPr/>
      <dgm:t>
        <a:bodyPr/>
        <a:lstStyle/>
        <a:p>
          <a:r>
            <a:rPr lang="en-US" sz="1000" dirty="0">
              <a:latin typeface="Century Gothic" panose="020B0502020202020204" pitchFamily="34" charset="0"/>
              <a:cs typeface="Arial" panose="020B0604020202020204" pitchFamily="34" charset="0"/>
            </a:rPr>
            <a:t>Disco GAN</a:t>
          </a:r>
          <a:endParaRPr lang="en-ZA" sz="10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AE45B214-3B54-44C4-B78D-73F238DF33DF}" type="parTrans" cxnId="{B928E58C-D92A-4EC6-81B2-61A19BD694BD}">
      <dgm:prSet/>
      <dgm:spPr/>
      <dgm:t>
        <a:bodyPr/>
        <a:lstStyle/>
        <a:p>
          <a:endParaRPr lang="en-ZA"/>
        </a:p>
      </dgm:t>
    </dgm:pt>
    <dgm:pt modelId="{FDEE0242-0458-4FFA-9F3C-A2A5FC3E2049}" type="sibTrans" cxnId="{B928E58C-D92A-4EC6-81B2-61A19BD694BD}">
      <dgm:prSet/>
      <dgm:spPr/>
      <dgm:t>
        <a:bodyPr/>
        <a:lstStyle/>
        <a:p>
          <a:endParaRPr lang="en-ZA"/>
        </a:p>
      </dgm:t>
    </dgm:pt>
    <dgm:pt modelId="{0D9F53A7-0286-43DD-ABD2-ACD61B985F89}">
      <dgm:prSet phldrT="[Text]" custT="1"/>
      <dgm:spPr/>
      <dgm:t>
        <a:bodyPr/>
        <a:lstStyle/>
        <a:p>
          <a:r>
            <a:rPr lang="en-US" sz="1000" dirty="0">
              <a:latin typeface="Century Gothic" panose="020B0502020202020204" pitchFamily="34" charset="0"/>
              <a:cs typeface="Arial" panose="020B0604020202020204" pitchFamily="34" charset="0"/>
            </a:rPr>
            <a:t>Cycle GAN</a:t>
          </a:r>
          <a:endParaRPr lang="en-ZA" sz="10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2D1132EE-8283-446D-A69B-1987F725B1D3}" type="parTrans" cxnId="{516DF121-43F7-4265-91ED-DD0E930CAF8C}">
      <dgm:prSet/>
      <dgm:spPr/>
      <dgm:t>
        <a:bodyPr/>
        <a:lstStyle/>
        <a:p>
          <a:endParaRPr lang="en-ZA"/>
        </a:p>
      </dgm:t>
    </dgm:pt>
    <dgm:pt modelId="{3B117A66-6E1A-4A31-8311-3EC893D2DABA}" type="sibTrans" cxnId="{516DF121-43F7-4265-91ED-DD0E930CAF8C}">
      <dgm:prSet/>
      <dgm:spPr/>
      <dgm:t>
        <a:bodyPr/>
        <a:lstStyle/>
        <a:p>
          <a:endParaRPr lang="en-ZA"/>
        </a:p>
      </dgm:t>
    </dgm:pt>
    <dgm:pt modelId="{A4A496B7-77B8-4729-9317-877E7E0314E5}">
      <dgm:prSet phldrT="[Text]" custT="1"/>
      <dgm:spPr/>
      <dgm:t>
        <a:bodyPr/>
        <a:lstStyle/>
        <a:p>
          <a:r>
            <a:rPr lang="en-US" sz="800" dirty="0">
              <a:latin typeface="Century Gothic" panose="020B0502020202020204" pitchFamily="34" charset="0"/>
              <a:cs typeface="Arial" panose="020B0604020202020204" pitchFamily="34" charset="0"/>
            </a:rPr>
            <a:t>GAN</a:t>
          </a:r>
          <a:endParaRPr lang="en-ZA" sz="8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96873A19-7442-4D78-B7CE-BBFCF3D03DBC}" type="parTrans" cxnId="{AB6791A1-968C-41C7-A8CF-20EE74C4C4DF}">
      <dgm:prSet/>
      <dgm:spPr/>
      <dgm:t>
        <a:bodyPr/>
        <a:lstStyle/>
        <a:p>
          <a:endParaRPr lang="en-ZA"/>
        </a:p>
      </dgm:t>
    </dgm:pt>
    <dgm:pt modelId="{B1980B86-8993-40C5-BBBF-6CF5581B3BEC}" type="sibTrans" cxnId="{AB6791A1-968C-41C7-A8CF-20EE74C4C4DF}">
      <dgm:prSet/>
      <dgm:spPr/>
      <dgm:t>
        <a:bodyPr/>
        <a:lstStyle/>
        <a:p>
          <a:endParaRPr lang="en-ZA"/>
        </a:p>
      </dgm:t>
    </dgm:pt>
    <dgm:pt modelId="{D4B94068-B51A-4CC5-8920-6CAB2A48CFC3}">
      <dgm:prSet phldrT="[Text]" custT="1"/>
      <dgm:spPr/>
      <dgm:t>
        <a:bodyPr/>
        <a:lstStyle/>
        <a:p>
          <a:r>
            <a:rPr lang="en-US" sz="800" dirty="0">
              <a:latin typeface="Century Gothic" panose="020B0502020202020204" pitchFamily="34" charset="0"/>
              <a:cs typeface="Arial" panose="020B0604020202020204" pitchFamily="34" charset="0"/>
            </a:rPr>
            <a:t>MAGAN</a:t>
          </a:r>
          <a:endParaRPr lang="en-ZA" sz="80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4B3574B7-862B-487C-B92E-F8E8781A565F}" type="parTrans" cxnId="{D490601E-A2C3-4006-95E1-A0D951A010BE}">
      <dgm:prSet/>
      <dgm:spPr/>
      <dgm:t>
        <a:bodyPr/>
        <a:lstStyle/>
        <a:p>
          <a:endParaRPr lang="en-ZA"/>
        </a:p>
      </dgm:t>
    </dgm:pt>
    <dgm:pt modelId="{EA54024C-29FC-4DA5-A9A5-9999CB715772}" type="sibTrans" cxnId="{D490601E-A2C3-4006-95E1-A0D951A010BE}">
      <dgm:prSet/>
      <dgm:spPr/>
      <dgm:t>
        <a:bodyPr/>
        <a:lstStyle/>
        <a:p>
          <a:endParaRPr lang="en-ZA"/>
        </a:p>
      </dgm:t>
    </dgm:pt>
    <dgm:pt modelId="{C4EEF38F-024E-45AD-AA42-9414AC9568A3}" type="pres">
      <dgm:prSet presAssocID="{0CC93C87-3C9C-4028-9A57-A72D3BC8C2C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5128CFE-C5FC-4FB0-BA6A-182FDC41729D}" type="pres">
      <dgm:prSet presAssocID="{B573C252-B4B7-4C37-9426-9264F65E6CFA}" presName="root" presStyleCnt="0"/>
      <dgm:spPr/>
    </dgm:pt>
    <dgm:pt modelId="{EE5131FE-717A-46CB-B0B1-B3096CF07A8B}" type="pres">
      <dgm:prSet presAssocID="{B573C252-B4B7-4C37-9426-9264F65E6CFA}" presName="rootComposite" presStyleCnt="0"/>
      <dgm:spPr/>
    </dgm:pt>
    <dgm:pt modelId="{DAF4F3C6-D34C-4A03-A6F2-B5D88C5742C6}" type="pres">
      <dgm:prSet presAssocID="{B573C252-B4B7-4C37-9426-9264F65E6CFA}" presName="rootText" presStyleLbl="node1" presStyleIdx="0" presStyleCnt="7"/>
      <dgm:spPr/>
    </dgm:pt>
    <dgm:pt modelId="{623CFF21-4027-4C40-A712-EAF64202545C}" type="pres">
      <dgm:prSet presAssocID="{B573C252-B4B7-4C37-9426-9264F65E6CFA}" presName="rootConnector" presStyleLbl="node1" presStyleIdx="0" presStyleCnt="7"/>
      <dgm:spPr/>
    </dgm:pt>
    <dgm:pt modelId="{DD06C46A-8810-4678-A0F9-8321E2409537}" type="pres">
      <dgm:prSet presAssocID="{B573C252-B4B7-4C37-9426-9264F65E6CFA}" presName="childShape" presStyleCnt="0"/>
      <dgm:spPr/>
    </dgm:pt>
    <dgm:pt modelId="{445BB21D-BA85-4C9A-9A70-6BFB7D4A05AC}" type="pres">
      <dgm:prSet presAssocID="{D121B2F2-497C-41AF-A2AF-CBF76FEFE284}" presName="Name13" presStyleLbl="parChTrans1D2" presStyleIdx="0" presStyleCnt="19"/>
      <dgm:spPr/>
    </dgm:pt>
    <dgm:pt modelId="{3EF7C2DB-86DF-4D26-AFAB-9588275F7812}" type="pres">
      <dgm:prSet presAssocID="{51B5E534-4256-4E82-BA97-8A98EE8B4153}" presName="childText" presStyleLbl="bgAcc1" presStyleIdx="0" presStyleCnt="19">
        <dgm:presLayoutVars>
          <dgm:bulletEnabled val="1"/>
        </dgm:presLayoutVars>
      </dgm:prSet>
      <dgm:spPr/>
    </dgm:pt>
    <dgm:pt modelId="{2E6D4412-A1C5-4947-81B5-862D27DE866F}" type="pres">
      <dgm:prSet presAssocID="{FB74E701-C4CE-48D1-8E0E-305FC7B76484}" presName="Name13" presStyleLbl="parChTrans1D2" presStyleIdx="1" presStyleCnt="19"/>
      <dgm:spPr/>
    </dgm:pt>
    <dgm:pt modelId="{736BD63C-35E5-482A-B7C8-6AD835433FE7}" type="pres">
      <dgm:prSet presAssocID="{0AC089BF-3284-498A-9ABD-392101A9619E}" presName="childText" presStyleLbl="bgAcc1" presStyleIdx="1" presStyleCnt="19">
        <dgm:presLayoutVars>
          <dgm:bulletEnabled val="1"/>
        </dgm:presLayoutVars>
      </dgm:prSet>
      <dgm:spPr/>
    </dgm:pt>
    <dgm:pt modelId="{CA275A04-DE75-4928-9ECC-E805E6401E8A}" type="pres">
      <dgm:prSet presAssocID="{D15354CD-E68F-43AB-A73B-30D151311279}" presName="Name13" presStyleLbl="parChTrans1D2" presStyleIdx="2" presStyleCnt="19"/>
      <dgm:spPr/>
    </dgm:pt>
    <dgm:pt modelId="{9EB3750B-6AE0-45EB-9FCA-7515C7FC4FED}" type="pres">
      <dgm:prSet presAssocID="{C15E4E0D-8CED-4B67-B422-3674A85E5D14}" presName="childText" presStyleLbl="bgAcc1" presStyleIdx="2" presStyleCnt="19">
        <dgm:presLayoutVars>
          <dgm:bulletEnabled val="1"/>
        </dgm:presLayoutVars>
      </dgm:prSet>
      <dgm:spPr/>
    </dgm:pt>
    <dgm:pt modelId="{120F89F4-1B9A-4AC2-8F0D-8FF3440A6CA1}" type="pres">
      <dgm:prSet presAssocID="{145077C4-0BBB-42A4-BC02-1129495DDFDE}" presName="root" presStyleCnt="0"/>
      <dgm:spPr/>
    </dgm:pt>
    <dgm:pt modelId="{0D28F77B-2673-47A3-9979-4F6E4C4A854F}" type="pres">
      <dgm:prSet presAssocID="{145077C4-0BBB-42A4-BC02-1129495DDFDE}" presName="rootComposite" presStyleCnt="0"/>
      <dgm:spPr/>
    </dgm:pt>
    <dgm:pt modelId="{4D60AE00-243E-455B-B831-4B43B1E68939}" type="pres">
      <dgm:prSet presAssocID="{145077C4-0BBB-42A4-BC02-1129495DDFDE}" presName="rootText" presStyleLbl="node1" presStyleIdx="1" presStyleCnt="7"/>
      <dgm:spPr/>
    </dgm:pt>
    <dgm:pt modelId="{9AD8BE67-FC42-4E76-A25B-B0096A2C6010}" type="pres">
      <dgm:prSet presAssocID="{145077C4-0BBB-42A4-BC02-1129495DDFDE}" presName="rootConnector" presStyleLbl="node1" presStyleIdx="1" presStyleCnt="7"/>
      <dgm:spPr/>
    </dgm:pt>
    <dgm:pt modelId="{762A1776-3704-4B61-822D-4F2AA473A5CB}" type="pres">
      <dgm:prSet presAssocID="{145077C4-0BBB-42A4-BC02-1129495DDFDE}" presName="childShape" presStyleCnt="0"/>
      <dgm:spPr/>
    </dgm:pt>
    <dgm:pt modelId="{10E484CA-03BD-4EB2-BFEF-6769CEE5D7C9}" type="pres">
      <dgm:prSet presAssocID="{FA119018-B192-4233-B3DA-35485BD9809A}" presName="Name13" presStyleLbl="parChTrans1D2" presStyleIdx="3" presStyleCnt="19"/>
      <dgm:spPr/>
    </dgm:pt>
    <dgm:pt modelId="{1B5A21A2-91EF-45FD-BF76-A2BFF5C41EDA}" type="pres">
      <dgm:prSet presAssocID="{4A05F34F-EA8A-4A96-8464-B3F34F2C2CFD}" presName="childText" presStyleLbl="bgAcc1" presStyleIdx="3" presStyleCnt="19">
        <dgm:presLayoutVars>
          <dgm:bulletEnabled val="1"/>
        </dgm:presLayoutVars>
      </dgm:prSet>
      <dgm:spPr/>
    </dgm:pt>
    <dgm:pt modelId="{39296EF0-3C76-4632-87CC-892006D703D6}" type="pres">
      <dgm:prSet presAssocID="{17E3C25D-1A69-45DA-8119-7D4B86B21B47}" presName="Name13" presStyleLbl="parChTrans1D2" presStyleIdx="4" presStyleCnt="19"/>
      <dgm:spPr/>
    </dgm:pt>
    <dgm:pt modelId="{36C77456-6865-44D6-9986-EE6F3DAF8FC9}" type="pres">
      <dgm:prSet presAssocID="{E4490DB7-E975-4F0F-8696-99E0CEC90C6C}" presName="childText" presStyleLbl="bgAcc1" presStyleIdx="4" presStyleCnt="19" custScaleY="134190">
        <dgm:presLayoutVars>
          <dgm:bulletEnabled val="1"/>
        </dgm:presLayoutVars>
      </dgm:prSet>
      <dgm:spPr/>
    </dgm:pt>
    <dgm:pt modelId="{4F8A7477-6740-4B0C-A6BB-86AECB2F784E}" type="pres">
      <dgm:prSet presAssocID="{2CCF619C-AB30-406D-BE78-2FAEC5898921}" presName="Name13" presStyleLbl="parChTrans1D2" presStyleIdx="5" presStyleCnt="19"/>
      <dgm:spPr/>
    </dgm:pt>
    <dgm:pt modelId="{DB8CA736-A6E3-4F67-B818-34BA5F30CC8F}" type="pres">
      <dgm:prSet presAssocID="{F813F787-7EFD-4E81-BD14-4FF96FF16AC7}" presName="childText" presStyleLbl="bgAcc1" presStyleIdx="5" presStyleCnt="19">
        <dgm:presLayoutVars>
          <dgm:bulletEnabled val="1"/>
        </dgm:presLayoutVars>
      </dgm:prSet>
      <dgm:spPr/>
    </dgm:pt>
    <dgm:pt modelId="{1ABA6C13-53A5-47CE-A9DB-956EA2A0B8DC}" type="pres">
      <dgm:prSet presAssocID="{63930B4C-332C-43F9-B420-0AEC59A4D444}" presName="root" presStyleCnt="0"/>
      <dgm:spPr/>
    </dgm:pt>
    <dgm:pt modelId="{F8C77A3D-2482-42D8-B013-F7DC0D162A2B}" type="pres">
      <dgm:prSet presAssocID="{63930B4C-332C-43F9-B420-0AEC59A4D444}" presName="rootComposite" presStyleCnt="0"/>
      <dgm:spPr/>
    </dgm:pt>
    <dgm:pt modelId="{4A0A306A-5E4C-45FB-ACEB-C7655E0D0D11}" type="pres">
      <dgm:prSet presAssocID="{63930B4C-332C-43F9-B420-0AEC59A4D444}" presName="rootText" presStyleLbl="node1" presStyleIdx="2" presStyleCnt="7"/>
      <dgm:spPr/>
    </dgm:pt>
    <dgm:pt modelId="{2220E31A-0261-42EE-AFE3-14C9369010FF}" type="pres">
      <dgm:prSet presAssocID="{63930B4C-332C-43F9-B420-0AEC59A4D444}" presName="rootConnector" presStyleLbl="node1" presStyleIdx="2" presStyleCnt="7"/>
      <dgm:spPr/>
    </dgm:pt>
    <dgm:pt modelId="{71C12AB4-D846-4141-9D3B-865B358E0FAC}" type="pres">
      <dgm:prSet presAssocID="{63930B4C-332C-43F9-B420-0AEC59A4D444}" presName="childShape" presStyleCnt="0"/>
      <dgm:spPr/>
    </dgm:pt>
    <dgm:pt modelId="{EF71E126-7F8B-40BC-BBE0-C8424115A511}" type="pres">
      <dgm:prSet presAssocID="{36628A30-B1E3-424B-9810-2A2A4A5CE413}" presName="Name13" presStyleLbl="parChTrans1D2" presStyleIdx="6" presStyleCnt="19"/>
      <dgm:spPr/>
    </dgm:pt>
    <dgm:pt modelId="{E3FA75EE-CBB2-49FB-8D18-2BF7EF8132E0}" type="pres">
      <dgm:prSet presAssocID="{AB50324E-AEBC-4916-8C86-172302964FA9}" presName="childText" presStyleLbl="bgAcc1" presStyleIdx="6" presStyleCnt="19">
        <dgm:presLayoutVars>
          <dgm:bulletEnabled val="1"/>
        </dgm:presLayoutVars>
      </dgm:prSet>
      <dgm:spPr/>
    </dgm:pt>
    <dgm:pt modelId="{5FE2E89B-4FAD-4E60-A0D7-99C09C34D68F}" type="pres">
      <dgm:prSet presAssocID="{69B9108B-56F1-4052-B8E6-25657F30BF74}" presName="Name13" presStyleLbl="parChTrans1D2" presStyleIdx="7" presStyleCnt="19"/>
      <dgm:spPr/>
    </dgm:pt>
    <dgm:pt modelId="{F4BFA562-0F54-489E-A956-7A43479F3E2F}" type="pres">
      <dgm:prSet presAssocID="{02DB7EB5-6268-4980-8486-42DA77AB390F}" presName="childText" presStyleLbl="bgAcc1" presStyleIdx="7" presStyleCnt="19">
        <dgm:presLayoutVars>
          <dgm:bulletEnabled val="1"/>
        </dgm:presLayoutVars>
      </dgm:prSet>
      <dgm:spPr/>
    </dgm:pt>
    <dgm:pt modelId="{39C10717-6D4F-4C46-8C27-E86215DE24E3}" type="pres">
      <dgm:prSet presAssocID="{2F47ECFB-EB39-4C7B-BFB9-2F6033E60B94}" presName="Name13" presStyleLbl="parChTrans1D2" presStyleIdx="8" presStyleCnt="19"/>
      <dgm:spPr/>
    </dgm:pt>
    <dgm:pt modelId="{6FF4DFA4-C543-4032-A24D-94A8DC04BEA4}" type="pres">
      <dgm:prSet presAssocID="{1EBD72FA-BFAA-40B5-BB4B-667408AF8184}" presName="childText" presStyleLbl="bgAcc1" presStyleIdx="8" presStyleCnt="19">
        <dgm:presLayoutVars>
          <dgm:bulletEnabled val="1"/>
        </dgm:presLayoutVars>
      </dgm:prSet>
      <dgm:spPr/>
    </dgm:pt>
    <dgm:pt modelId="{721D378E-7755-46E2-9149-11CB5EE2E500}" type="pres">
      <dgm:prSet presAssocID="{C62DC30B-57C8-4903-A5E6-D5E72BD1D538}" presName="root" presStyleCnt="0"/>
      <dgm:spPr/>
    </dgm:pt>
    <dgm:pt modelId="{5B25485D-4A23-44B5-A297-1520635FAE9B}" type="pres">
      <dgm:prSet presAssocID="{C62DC30B-57C8-4903-A5E6-D5E72BD1D538}" presName="rootComposite" presStyleCnt="0"/>
      <dgm:spPr/>
    </dgm:pt>
    <dgm:pt modelId="{923E8082-EE00-473A-86A3-4F8A289D4823}" type="pres">
      <dgm:prSet presAssocID="{C62DC30B-57C8-4903-A5E6-D5E72BD1D538}" presName="rootText" presStyleLbl="node1" presStyleIdx="3" presStyleCnt="7"/>
      <dgm:spPr/>
    </dgm:pt>
    <dgm:pt modelId="{C792A62D-CEB0-42CC-8535-F0AD8CF624F6}" type="pres">
      <dgm:prSet presAssocID="{C62DC30B-57C8-4903-A5E6-D5E72BD1D538}" presName="rootConnector" presStyleLbl="node1" presStyleIdx="3" presStyleCnt="7"/>
      <dgm:spPr/>
    </dgm:pt>
    <dgm:pt modelId="{8DF03FA4-5E4D-49CD-927E-3D0874A74B4A}" type="pres">
      <dgm:prSet presAssocID="{C62DC30B-57C8-4903-A5E6-D5E72BD1D538}" presName="childShape" presStyleCnt="0"/>
      <dgm:spPr/>
    </dgm:pt>
    <dgm:pt modelId="{52AAF17D-6906-4768-989A-7770206257EF}" type="pres">
      <dgm:prSet presAssocID="{2481965C-1CD6-4F2E-A441-989E9028DA34}" presName="Name13" presStyleLbl="parChTrans1D2" presStyleIdx="9" presStyleCnt="19"/>
      <dgm:spPr/>
    </dgm:pt>
    <dgm:pt modelId="{7A0C9B6A-B98F-484C-948F-D084A67A9EE5}" type="pres">
      <dgm:prSet presAssocID="{2B6A7C34-CBE9-4573-AC4A-7E59BA098B1B}" presName="childText" presStyleLbl="bgAcc1" presStyleIdx="9" presStyleCnt="19">
        <dgm:presLayoutVars>
          <dgm:bulletEnabled val="1"/>
        </dgm:presLayoutVars>
      </dgm:prSet>
      <dgm:spPr/>
    </dgm:pt>
    <dgm:pt modelId="{5E7B57BE-DAF9-4D68-BF9B-78C5D7C85157}" type="pres">
      <dgm:prSet presAssocID="{AE45B214-3B54-44C4-B78D-73F238DF33DF}" presName="Name13" presStyleLbl="parChTrans1D2" presStyleIdx="10" presStyleCnt="19"/>
      <dgm:spPr/>
    </dgm:pt>
    <dgm:pt modelId="{4BAA88B1-CA60-41AC-9C94-403E1EF92B9B}" type="pres">
      <dgm:prSet presAssocID="{08930ECC-6DF1-46B7-A405-89166639CC1D}" presName="childText" presStyleLbl="bgAcc1" presStyleIdx="10" presStyleCnt="19">
        <dgm:presLayoutVars>
          <dgm:bulletEnabled val="1"/>
        </dgm:presLayoutVars>
      </dgm:prSet>
      <dgm:spPr/>
    </dgm:pt>
    <dgm:pt modelId="{D10FCC1A-B7B2-4E9A-BE7F-4D7F42464B84}" type="pres">
      <dgm:prSet presAssocID="{2D1132EE-8283-446D-A69B-1987F725B1D3}" presName="Name13" presStyleLbl="parChTrans1D2" presStyleIdx="11" presStyleCnt="19"/>
      <dgm:spPr/>
    </dgm:pt>
    <dgm:pt modelId="{279D0EE4-878D-43FE-9946-AFC3419C3AAD}" type="pres">
      <dgm:prSet presAssocID="{0D9F53A7-0286-43DD-ABD2-ACD61B985F89}" presName="childText" presStyleLbl="bgAcc1" presStyleIdx="11" presStyleCnt="19">
        <dgm:presLayoutVars>
          <dgm:bulletEnabled val="1"/>
        </dgm:presLayoutVars>
      </dgm:prSet>
      <dgm:spPr/>
    </dgm:pt>
    <dgm:pt modelId="{F71381EC-541F-4625-8F71-5C503C8BB40D}" type="pres">
      <dgm:prSet presAssocID="{AC1A23D7-873C-48B1-80BD-7ACE2BA18790}" presName="root" presStyleCnt="0"/>
      <dgm:spPr/>
    </dgm:pt>
    <dgm:pt modelId="{6D04739C-C835-4C51-873F-F13D7B3EB860}" type="pres">
      <dgm:prSet presAssocID="{AC1A23D7-873C-48B1-80BD-7ACE2BA18790}" presName="rootComposite" presStyleCnt="0"/>
      <dgm:spPr/>
    </dgm:pt>
    <dgm:pt modelId="{2A11FC0F-05BE-40C9-A945-C143F152C167}" type="pres">
      <dgm:prSet presAssocID="{AC1A23D7-873C-48B1-80BD-7ACE2BA18790}" presName="rootText" presStyleLbl="node1" presStyleIdx="4" presStyleCnt="7"/>
      <dgm:spPr/>
    </dgm:pt>
    <dgm:pt modelId="{EF1945DB-D271-406B-8E57-62655FD5FC54}" type="pres">
      <dgm:prSet presAssocID="{AC1A23D7-873C-48B1-80BD-7ACE2BA18790}" presName="rootConnector" presStyleLbl="node1" presStyleIdx="4" presStyleCnt="7"/>
      <dgm:spPr/>
    </dgm:pt>
    <dgm:pt modelId="{2DF6D8F5-3814-46E5-A390-F4E4FF7D4A3A}" type="pres">
      <dgm:prSet presAssocID="{AC1A23D7-873C-48B1-80BD-7ACE2BA18790}" presName="childShape" presStyleCnt="0"/>
      <dgm:spPr/>
    </dgm:pt>
    <dgm:pt modelId="{1AA47F34-3B86-4D5E-8617-146DD72445B9}" type="pres">
      <dgm:prSet presAssocID="{EAC2EB6B-F952-4EDB-97B1-A578F00FA7E2}" presName="Name13" presStyleLbl="parChTrans1D2" presStyleIdx="12" presStyleCnt="19"/>
      <dgm:spPr/>
    </dgm:pt>
    <dgm:pt modelId="{C00F485A-0CEC-4D13-A768-7FBCDF476D6C}" type="pres">
      <dgm:prSet presAssocID="{6802D04F-5DF3-4FF7-9FAA-0594F2B36C04}" presName="childText" presStyleLbl="bgAcc1" presStyleIdx="12" presStyleCnt="19">
        <dgm:presLayoutVars>
          <dgm:bulletEnabled val="1"/>
        </dgm:presLayoutVars>
      </dgm:prSet>
      <dgm:spPr/>
    </dgm:pt>
    <dgm:pt modelId="{EE464D4E-FE5C-48F5-8A30-BF6F0D324978}" type="pres">
      <dgm:prSet presAssocID="{D0E62E42-E70F-484C-AF5C-6602381A65DF}" presName="Name13" presStyleLbl="parChTrans1D2" presStyleIdx="13" presStyleCnt="19"/>
      <dgm:spPr/>
    </dgm:pt>
    <dgm:pt modelId="{56EC2BFA-8BD3-4C51-8429-14D869C8699D}" type="pres">
      <dgm:prSet presAssocID="{6E2D12D8-09B5-4050-B74B-FD509C6D8C82}" presName="childText" presStyleLbl="bgAcc1" presStyleIdx="13" presStyleCnt="19">
        <dgm:presLayoutVars>
          <dgm:bulletEnabled val="1"/>
        </dgm:presLayoutVars>
      </dgm:prSet>
      <dgm:spPr/>
    </dgm:pt>
    <dgm:pt modelId="{1AF7808C-CCAE-475C-8AC5-0944F6611482}" type="pres">
      <dgm:prSet presAssocID="{CB0D6A7F-E5AB-493F-A55C-C19E790CE38C}" presName="root" presStyleCnt="0"/>
      <dgm:spPr/>
    </dgm:pt>
    <dgm:pt modelId="{7B138A6E-22B2-4F6F-BE90-7E63CC93F8F0}" type="pres">
      <dgm:prSet presAssocID="{CB0D6A7F-E5AB-493F-A55C-C19E790CE38C}" presName="rootComposite" presStyleCnt="0"/>
      <dgm:spPr/>
    </dgm:pt>
    <dgm:pt modelId="{57AA1FBA-2873-431D-A020-186A71F21728}" type="pres">
      <dgm:prSet presAssocID="{CB0D6A7F-E5AB-493F-A55C-C19E790CE38C}" presName="rootText" presStyleLbl="node1" presStyleIdx="5" presStyleCnt="7"/>
      <dgm:spPr/>
    </dgm:pt>
    <dgm:pt modelId="{1EF5EEDD-D606-46C6-994B-7179CD2352C2}" type="pres">
      <dgm:prSet presAssocID="{CB0D6A7F-E5AB-493F-A55C-C19E790CE38C}" presName="rootConnector" presStyleLbl="node1" presStyleIdx="5" presStyleCnt="7"/>
      <dgm:spPr/>
    </dgm:pt>
    <dgm:pt modelId="{22D695C8-8900-407B-ACF9-10EA32CE0A25}" type="pres">
      <dgm:prSet presAssocID="{CB0D6A7F-E5AB-493F-A55C-C19E790CE38C}" presName="childShape" presStyleCnt="0"/>
      <dgm:spPr/>
    </dgm:pt>
    <dgm:pt modelId="{276C336B-9D84-4132-9504-183FC7FE1F3C}" type="pres">
      <dgm:prSet presAssocID="{83D0E552-6351-4A09-A971-A257E1A30E2A}" presName="Name13" presStyleLbl="parChTrans1D2" presStyleIdx="14" presStyleCnt="19"/>
      <dgm:spPr/>
    </dgm:pt>
    <dgm:pt modelId="{2BCC4D4C-C471-4E46-BA29-72F165F63BD3}" type="pres">
      <dgm:prSet presAssocID="{6E16537B-2D6E-434C-92D2-F641B6EC7BE9}" presName="childText" presStyleLbl="bgAcc1" presStyleIdx="14" presStyleCnt="19">
        <dgm:presLayoutVars>
          <dgm:bulletEnabled val="1"/>
        </dgm:presLayoutVars>
      </dgm:prSet>
      <dgm:spPr/>
    </dgm:pt>
    <dgm:pt modelId="{D16C4EC6-9297-46DE-BF3E-744CDFC56395}" type="pres">
      <dgm:prSet presAssocID="{2A66092B-CE62-4490-B039-DD3597A58600}" presName="Name13" presStyleLbl="parChTrans1D2" presStyleIdx="15" presStyleCnt="19"/>
      <dgm:spPr/>
    </dgm:pt>
    <dgm:pt modelId="{2BDAF9E8-C455-48E8-900B-F7A71AA96BB9}" type="pres">
      <dgm:prSet presAssocID="{DA2B05D4-E8B4-47E1-ACF0-2ED4C63AE945}" presName="childText" presStyleLbl="bgAcc1" presStyleIdx="15" presStyleCnt="19">
        <dgm:presLayoutVars>
          <dgm:bulletEnabled val="1"/>
        </dgm:presLayoutVars>
      </dgm:prSet>
      <dgm:spPr/>
    </dgm:pt>
    <dgm:pt modelId="{95E7D9F6-F3F2-45B7-8479-E80B1095A545}" type="pres">
      <dgm:prSet presAssocID="{98014D69-D6B8-498D-99FF-5BC8F9BA546E}" presName="Name13" presStyleLbl="parChTrans1D2" presStyleIdx="16" presStyleCnt="19"/>
      <dgm:spPr/>
    </dgm:pt>
    <dgm:pt modelId="{3B5406C3-C0F7-42A4-8E61-4414D9C1A3DC}" type="pres">
      <dgm:prSet presAssocID="{25CFD518-C950-4118-ACD7-696262A58496}" presName="childText" presStyleLbl="bgAcc1" presStyleIdx="16" presStyleCnt="19">
        <dgm:presLayoutVars>
          <dgm:bulletEnabled val="1"/>
        </dgm:presLayoutVars>
      </dgm:prSet>
      <dgm:spPr/>
    </dgm:pt>
    <dgm:pt modelId="{1BE3A87F-F56D-49DA-ACC2-2A3675B7F927}" type="pres">
      <dgm:prSet presAssocID="{7A6F6D0E-55F0-4B42-A8DA-C20A5477D8A9}" presName="root" presStyleCnt="0"/>
      <dgm:spPr/>
    </dgm:pt>
    <dgm:pt modelId="{3E2A1246-9062-4CD7-8BF9-F16C1EB063C0}" type="pres">
      <dgm:prSet presAssocID="{7A6F6D0E-55F0-4B42-A8DA-C20A5477D8A9}" presName="rootComposite" presStyleCnt="0"/>
      <dgm:spPr/>
    </dgm:pt>
    <dgm:pt modelId="{163CE5A2-91B8-4761-93BF-08E285212048}" type="pres">
      <dgm:prSet presAssocID="{7A6F6D0E-55F0-4B42-A8DA-C20A5477D8A9}" presName="rootText" presStyleLbl="node1" presStyleIdx="6" presStyleCnt="7"/>
      <dgm:spPr/>
    </dgm:pt>
    <dgm:pt modelId="{BED7B20D-4441-4515-A451-8F311822E0F1}" type="pres">
      <dgm:prSet presAssocID="{7A6F6D0E-55F0-4B42-A8DA-C20A5477D8A9}" presName="rootConnector" presStyleLbl="node1" presStyleIdx="6" presStyleCnt="7"/>
      <dgm:spPr/>
    </dgm:pt>
    <dgm:pt modelId="{86FF3474-F741-41F7-BA4C-1EFAB1A92569}" type="pres">
      <dgm:prSet presAssocID="{7A6F6D0E-55F0-4B42-A8DA-C20A5477D8A9}" presName="childShape" presStyleCnt="0"/>
      <dgm:spPr/>
    </dgm:pt>
    <dgm:pt modelId="{919BC25B-A3E6-44D3-844E-F058F26A0DCA}" type="pres">
      <dgm:prSet presAssocID="{09204E41-230C-4341-970E-2F3C3467C347}" presName="Name13" presStyleLbl="parChTrans1D2" presStyleIdx="17" presStyleCnt="19"/>
      <dgm:spPr/>
    </dgm:pt>
    <dgm:pt modelId="{4A9A2742-9014-478B-AEF1-1D870CAD262B}" type="pres">
      <dgm:prSet presAssocID="{92CE385C-5DB7-4CC4-AE60-050BD5D45C64}" presName="childText" presStyleLbl="bgAcc1" presStyleIdx="17" presStyleCnt="19">
        <dgm:presLayoutVars>
          <dgm:bulletEnabled val="1"/>
        </dgm:presLayoutVars>
      </dgm:prSet>
      <dgm:spPr/>
    </dgm:pt>
    <dgm:pt modelId="{F8034787-7DD9-487C-84B4-7FB24C8332C4}" type="pres">
      <dgm:prSet presAssocID="{A25FD68D-46F3-4368-A5F8-1DA123E61E35}" presName="Name13" presStyleLbl="parChTrans1D2" presStyleIdx="18" presStyleCnt="19"/>
      <dgm:spPr/>
    </dgm:pt>
    <dgm:pt modelId="{59C660ED-B666-4241-A537-E494597C059C}" type="pres">
      <dgm:prSet presAssocID="{A592F8C4-6B0B-42E0-8AE8-1EE056602559}" presName="childText" presStyleLbl="bgAcc1" presStyleIdx="18" presStyleCnt="19">
        <dgm:presLayoutVars>
          <dgm:bulletEnabled val="1"/>
        </dgm:presLayoutVars>
      </dgm:prSet>
      <dgm:spPr/>
    </dgm:pt>
  </dgm:ptLst>
  <dgm:cxnLst>
    <dgm:cxn modelId="{8A988803-473C-4F34-A3C2-DC5329CD5F3F}" srcId="{E4490DB7-E975-4F0F-8696-99E0CEC90C6C}" destId="{8762D61F-18F5-4FCE-BB97-99DF93F9E43A}" srcOrd="1" destOrd="0" parTransId="{0454E7EB-DADE-4A98-9C66-36F9524024BA}" sibTransId="{55D4FF45-8EE3-4694-85B3-4ACC585D96C2}"/>
    <dgm:cxn modelId="{99C4AB04-E2D8-41A7-BD81-CB4951E22FBF}" srcId="{0CC93C87-3C9C-4028-9A57-A72D3BC8C2C9}" destId="{7A6F6D0E-55F0-4B42-A8DA-C20A5477D8A9}" srcOrd="6" destOrd="0" parTransId="{D81A887D-ED44-4AB5-8691-5A6568FCEF2C}" sibTransId="{94D6E8DB-BDB2-4F66-9399-33948191B5B0}"/>
    <dgm:cxn modelId="{44E5A206-413B-4330-8BF3-B53A94221B64}" type="presOf" srcId="{36628A30-B1E3-424B-9810-2A2A4A5CE413}" destId="{EF71E126-7F8B-40BC-BBE0-C8424115A511}" srcOrd="0" destOrd="0" presId="urn:microsoft.com/office/officeart/2005/8/layout/hierarchy3"/>
    <dgm:cxn modelId="{EFFAD806-C1ED-464F-B495-2DEF87F49D89}" type="presOf" srcId="{1E6139DE-7A03-45C7-8A41-BF554F1587D5}" destId="{36C77456-6865-44D6-9986-EE6F3DAF8FC9}" srcOrd="0" destOrd="4" presId="urn:microsoft.com/office/officeart/2005/8/layout/hierarchy3"/>
    <dgm:cxn modelId="{015E0307-03B7-4593-AD9C-4E9E4DFF5F92}" srcId="{7A6F6D0E-55F0-4B42-A8DA-C20A5477D8A9}" destId="{92CE385C-5DB7-4CC4-AE60-050BD5D45C64}" srcOrd="0" destOrd="0" parTransId="{09204E41-230C-4341-970E-2F3C3467C347}" sibTransId="{0DB88D90-7E97-4096-B53D-925A5567E926}"/>
    <dgm:cxn modelId="{4A883909-60EC-4891-AE56-62E4054673D1}" srcId="{0AC089BF-3284-498A-9ABD-392101A9619E}" destId="{8D4ABEB3-AEF4-4D04-B9A4-598CAEE38CA6}" srcOrd="1" destOrd="0" parTransId="{B329CE20-7D33-4B2A-8EA0-D21BA21D24D5}" sibTransId="{4036300C-5D80-4C71-BF9A-2BD81D5C92B2}"/>
    <dgm:cxn modelId="{32477D0B-24BC-4ABC-A590-E795D83AA0B6}" type="presOf" srcId="{B573C252-B4B7-4C37-9426-9264F65E6CFA}" destId="{DAF4F3C6-D34C-4A03-A6F2-B5D88C5742C6}" srcOrd="0" destOrd="0" presId="urn:microsoft.com/office/officeart/2005/8/layout/hierarchy3"/>
    <dgm:cxn modelId="{62A6870D-0C4A-42C0-BDE8-6DC63D1CBA33}" srcId="{C62DC30B-57C8-4903-A5E6-D5E72BD1D538}" destId="{2B6A7C34-CBE9-4573-AC4A-7E59BA098B1B}" srcOrd="0" destOrd="0" parTransId="{2481965C-1CD6-4F2E-A441-989E9028DA34}" sibTransId="{B0A24EF9-A34A-46D0-B709-62C39C11025F}"/>
    <dgm:cxn modelId="{9CC3230E-663D-4876-83CD-9B1CCD7DD93E}" srcId="{CB0D6A7F-E5AB-493F-A55C-C19E790CE38C}" destId="{DA2B05D4-E8B4-47E1-ACF0-2ED4C63AE945}" srcOrd="1" destOrd="0" parTransId="{2A66092B-CE62-4490-B039-DD3597A58600}" sibTransId="{F7B5175E-DDCF-4920-80E5-4576F0F59F05}"/>
    <dgm:cxn modelId="{D7660912-E162-45C4-8FFB-094A28C89A87}" srcId="{0CC93C87-3C9C-4028-9A57-A72D3BC8C2C9}" destId="{145077C4-0BBB-42A4-BC02-1129495DDFDE}" srcOrd="1" destOrd="0" parTransId="{33E504F3-B2A8-42CC-B64D-3358A26AB266}" sibTransId="{9F6C9500-581B-43C0-A0AA-07B2E6F3A101}"/>
    <dgm:cxn modelId="{43835413-F078-432B-8AEC-5F64E1B86FFE}" type="presOf" srcId="{6E16537B-2D6E-434C-92D2-F641B6EC7BE9}" destId="{2BCC4D4C-C471-4E46-BA29-72F165F63BD3}" srcOrd="0" destOrd="0" presId="urn:microsoft.com/office/officeart/2005/8/layout/hierarchy3"/>
    <dgm:cxn modelId="{F64CF213-E9EA-4AD0-B031-20D640CF6044}" type="presOf" srcId="{01411B84-B688-42D9-98F4-9714BEC91ECD}" destId="{36C77456-6865-44D6-9986-EE6F3DAF8FC9}" srcOrd="0" destOrd="3" presId="urn:microsoft.com/office/officeart/2005/8/layout/hierarchy3"/>
    <dgm:cxn modelId="{27A61415-79A9-4C82-92E6-1DDDB03CDDC1}" type="presOf" srcId="{3FB2F425-0D77-4517-8737-58019319153C}" destId="{3EF7C2DB-86DF-4D26-AFAB-9588275F7812}" srcOrd="0" destOrd="3" presId="urn:microsoft.com/office/officeart/2005/8/layout/hierarchy3"/>
    <dgm:cxn modelId="{A613FE16-03F5-4531-9A2C-B610BB9E4442}" type="presOf" srcId="{AE45B214-3B54-44C4-B78D-73F238DF33DF}" destId="{5E7B57BE-DAF9-4D68-BF9B-78C5D7C85157}" srcOrd="0" destOrd="0" presId="urn:microsoft.com/office/officeart/2005/8/layout/hierarchy3"/>
    <dgm:cxn modelId="{12CF8218-E5A4-46EF-82A3-3F2851EC79FB}" type="presOf" srcId="{D121B2F2-497C-41AF-A2AF-CBF76FEFE284}" destId="{445BB21D-BA85-4C9A-9A70-6BFB7D4A05AC}" srcOrd="0" destOrd="0" presId="urn:microsoft.com/office/officeart/2005/8/layout/hierarchy3"/>
    <dgm:cxn modelId="{B771EB18-2846-4DEC-BF69-97C263DDAE77}" type="presOf" srcId="{2481965C-1CD6-4F2E-A441-989E9028DA34}" destId="{52AAF17D-6906-4768-989A-7770206257EF}" srcOrd="0" destOrd="0" presId="urn:microsoft.com/office/officeart/2005/8/layout/hierarchy3"/>
    <dgm:cxn modelId="{7B57D219-C791-4743-A30E-42FACC62C323}" type="presOf" srcId="{C15E4E0D-8CED-4B67-B422-3674A85E5D14}" destId="{9EB3750B-6AE0-45EB-9FCA-7515C7FC4FED}" srcOrd="0" destOrd="0" presId="urn:microsoft.com/office/officeart/2005/8/layout/hierarchy3"/>
    <dgm:cxn modelId="{B7CDF71A-DEA6-4702-A5C3-E60E50659766}" type="presOf" srcId="{E47E9EC2-588E-442C-9ABD-CDF65AEAFB20}" destId="{3EF7C2DB-86DF-4D26-AFAB-9588275F7812}" srcOrd="0" destOrd="2" presId="urn:microsoft.com/office/officeart/2005/8/layout/hierarchy3"/>
    <dgm:cxn modelId="{D490601E-A2C3-4006-95E1-A0D951A010BE}" srcId="{F813F787-7EFD-4E81-BD14-4FF96FF16AC7}" destId="{D4B94068-B51A-4CC5-8920-6CAB2A48CFC3}" srcOrd="2" destOrd="0" parTransId="{4B3574B7-862B-487C-B92E-F8E8781A565F}" sibTransId="{EA54024C-29FC-4DA5-A9A5-9999CB715772}"/>
    <dgm:cxn modelId="{B73F5121-A957-4737-B1A7-A0A1B81ADEC0}" srcId="{CB0D6A7F-E5AB-493F-A55C-C19E790CE38C}" destId="{25CFD518-C950-4118-ACD7-696262A58496}" srcOrd="2" destOrd="0" parTransId="{98014D69-D6B8-498D-99FF-5BC8F9BA546E}" sibTransId="{A47FD4CB-9443-469E-98A8-1B859E309485}"/>
    <dgm:cxn modelId="{516DF121-43F7-4265-91ED-DD0E930CAF8C}" srcId="{C62DC30B-57C8-4903-A5E6-D5E72BD1D538}" destId="{0D9F53A7-0286-43DD-ABD2-ACD61B985F89}" srcOrd="2" destOrd="0" parTransId="{2D1132EE-8283-446D-A69B-1987F725B1D3}" sibTransId="{3B117A66-6E1A-4A31-8311-3EC893D2DABA}"/>
    <dgm:cxn modelId="{C88C3F2D-1FE8-4121-8C79-56B7470C5461}" srcId="{CB0D6A7F-E5AB-493F-A55C-C19E790CE38C}" destId="{6E16537B-2D6E-434C-92D2-F641B6EC7BE9}" srcOrd="0" destOrd="0" parTransId="{83D0E552-6351-4A09-A971-A257E1A30E2A}" sibTransId="{3B463B50-2B8C-42BE-9317-C010751A1440}"/>
    <dgm:cxn modelId="{EEEE1F2E-132D-4218-A26E-D9058AF09BCD}" srcId="{F813F787-7EFD-4E81-BD14-4FF96FF16AC7}" destId="{61804C72-73B0-4BEE-9426-65F1F401FA73}" srcOrd="0" destOrd="0" parTransId="{0FE619E1-B1B5-40D2-97F2-F0097302266B}" sibTransId="{001770E8-0D8C-4542-8F69-E6CF4B242875}"/>
    <dgm:cxn modelId="{436B5530-939D-4EA7-8617-4145420F5841}" type="presOf" srcId="{7A6F6D0E-55F0-4B42-A8DA-C20A5477D8A9}" destId="{163CE5A2-91B8-4761-93BF-08E285212048}" srcOrd="0" destOrd="0" presId="urn:microsoft.com/office/officeart/2005/8/layout/hierarchy3"/>
    <dgm:cxn modelId="{5966E035-236C-4946-BCFA-15778687A6D0}" srcId="{145077C4-0BBB-42A4-BC02-1129495DDFDE}" destId="{F813F787-7EFD-4E81-BD14-4FF96FF16AC7}" srcOrd="2" destOrd="0" parTransId="{2CCF619C-AB30-406D-BE78-2FAEC5898921}" sibTransId="{B58451F9-18C7-417C-BAFD-C26E039D03EE}"/>
    <dgm:cxn modelId="{A8C2D837-9D6B-432B-9F9A-717A2371FB9F}" srcId="{F813F787-7EFD-4E81-BD14-4FF96FF16AC7}" destId="{54A9FF20-1AE3-4D17-8E6C-270CB27C08A6}" srcOrd="1" destOrd="0" parTransId="{7C92C98E-190A-4950-A1EB-13073C0F3563}" sibTransId="{2EB48B08-3CBA-4BCD-9397-3452928B8038}"/>
    <dgm:cxn modelId="{241B7638-2CEC-4D49-9F51-858450565087}" type="presOf" srcId="{AC1A23D7-873C-48B1-80BD-7ACE2BA18790}" destId="{2A11FC0F-05BE-40C9-A945-C143F152C167}" srcOrd="0" destOrd="0" presId="urn:microsoft.com/office/officeart/2005/8/layout/hierarchy3"/>
    <dgm:cxn modelId="{EDF5A43B-987D-4F12-A2C7-3D198C06E260}" type="presOf" srcId="{83D0E552-6351-4A09-A971-A257E1A30E2A}" destId="{276C336B-9D84-4132-9504-183FC7FE1F3C}" srcOrd="0" destOrd="0" presId="urn:microsoft.com/office/officeart/2005/8/layout/hierarchy3"/>
    <dgm:cxn modelId="{ED09973C-4C52-4BD4-BC77-BDC9F81A1D8B}" type="presOf" srcId="{E4490DB7-E975-4F0F-8696-99E0CEC90C6C}" destId="{36C77456-6865-44D6-9986-EE6F3DAF8FC9}" srcOrd="0" destOrd="0" presId="urn:microsoft.com/office/officeart/2005/8/layout/hierarchy3"/>
    <dgm:cxn modelId="{80E8EC3C-0965-47B2-9805-20880FD5B08F}" type="presOf" srcId="{D15354CD-E68F-43AB-A73B-30D151311279}" destId="{CA275A04-DE75-4928-9ECC-E805E6401E8A}" srcOrd="0" destOrd="0" presId="urn:microsoft.com/office/officeart/2005/8/layout/hierarchy3"/>
    <dgm:cxn modelId="{6B88F23D-FE57-4E4C-9FD4-F7BAD89879BB}" srcId="{145077C4-0BBB-42A4-BC02-1129495DDFDE}" destId="{4A05F34F-EA8A-4A96-8464-B3F34F2C2CFD}" srcOrd="0" destOrd="0" parTransId="{FA119018-B192-4233-B3DA-35485BD9809A}" sibTransId="{F2B70FC2-4A02-45D5-B2F3-2015547FF647}"/>
    <dgm:cxn modelId="{6FDF763E-D21F-4DF1-B675-8E719326058D}" type="presOf" srcId="{02DB7EB5-6268-4980-8486-42DA77AB390F}" destId="{F4BFA562-0F54-489E-A956-7A43479F3E2F}" srcOrd="0" destOrd="0" presId="urn:microsoft.com/office/officeart/2005/8/layout/hierarchy3"/>
    <dgm:cxn modelId="{318EDA5B-A644-44D2-95F0-E6C6953432F5}" srcId="{63930B4C-332C-43F9-B420-0AEC59A4D444}" destId="{AB50324E-AEBC-4916-8C86-172302964FA9}" srcOrd="0" destOrd="0" parTransId="{36628A30-B1E3-424B-9810-2A2A4A5CE413}" sibTransId="{358E15F6-E0A0-4315-AA48-1D53F247B3B5}"/>
    <dgm:cxn modelId="{518F0F5D-E6F4-4FB0-BA6C-F1EBCAC31D3D}" type="presOf" srcId="{1C924DD7-7D83-4715-914E-56F2DC04ED1D}" destId="{36C77456-6865-44D6-9986-EE6F3DAF8FC9}" srcOrd="0" destOrd="1" presId="urn:microsoft.com/office/officeart/2005/8/layout/hierarchy3"/>
    <dgm:cxn modelId="{1B1D615D-836D-45F8-B0E4-49545D3A113E}" srcId="{0AC089BF-3284-498A-9ABD-392101A9619E}" destId="{A0068CCE-850C-402C-BF74-C0D111B95FC8}" srcOrd="2" destOrd="0" parTransId="{5CC0AC3C-F2F2-43C4-8C81-881597E28708}" sibTransId="{AE0A626C-FFA6-4AE6-9BA6-A0F402DB4F18}"/>
    <dgm:cxn modelId="{8DAABA5E-BC34-4B77-ACF9-E572A297C473}" type="presOf" srcId="{69B9108B-56F1-4052-B8E6-25657F30BF74}" destId="{5FE2E89B-4FAD-4E60-A0D7-99C09C34D68F}" srcOrd="0" destOrd="0" presId="urn:microsoft.com/office/officeart/2005/8/layout/hierarchy3"/>
    <dgm:cxn modelId="{477F1D42-603A-4B07-A8C7-3BF6928D3A13}" type="presOf" srcId="{7A6F6D0E-55F0-4B42-A8DA-C20A5477D8A9}" destId="{BED7B20D-4441-4515-A451-8F311822E0F1}" srcOrd="1" destOrd="0" presId="urn:microsoft.com/office/officeart/2005/8/layout/hierarchy3"/>
    <dgm:cxn modelId="{32471243-9FA7-4F6E-804D-1EC9FF9549C8}" type="presOf" srcId="{4A05F34F-EA8A-4A96-8464-B3F34F2C2CFD}" destId="{1B5A21A2-91EF-45FD-BF76-A2BFF5C41EDA}" srcOrd="0" destOrd="0" presId="urn:microsoft.com/office/officeart/2005/8/layout/hierarchy3"/>
    <dgm:cxn modelId="{FDB56343-2D8E-49FB-A412-F953409139C3}" type="presOf" srcId="{FA119018-B192-4233-B3DA-35485BD9809A}" destId="{10E484CA-03BD-4EB2-BFEF-6769CEE5D7C9}" srcOrd="0" destOrd="0" presId="urn:microsoft.com/office/officeart/2005/8/layout/hierarchy3"/>
    <dgm:cxn modelId="{D7A81844-0D8A-40F3-A83D-ACE891751ED5}" type="presOf" srcId="{A592F8C4-6B0B-42E0-8AE8-1EE056602559}" destId="{59C660ED-B666-4241-A537-E494597C059C}" srcOrd="0" destOrd="0" presId="urn:microsoft.com/office/officeart/2005/8/layout/hierarchy3"/>
    <dgm:cxn modelId="{F0511C47-8BCE-4101-AEDC-8B434E66DC8E}" type="presOf" srcId="{7501A570-347F-4A23-AA29-ED2B436D3A42}" destId="{736BD63C-35E5-482A-B7C8-6AD835433FE7}" srcOrd="0" destOrd="1" presId="urn:microsoft.com/office/officeart/2005/8/layout/hierarchy3"/>
    <dgm:cxn modelId="{C99B9568-8E12-4016-B06F-1A30496A6C53}" type="presOf" srcId="{25CFD518-C950-4118-ACD7-696262A58496}" destId="{3B5406C3-C0F7-42A4-8E61-4414D9C1A3DC}" srcOrd="0" destOrd="0" presId="urn:microsoft.com/office/officeart/2005/8/layout/hierarchy3"/>
    <dgm:cxn modelId="{2F48DC69-B74F-43A1-B5AC-374923F51E3F}" type="presOf" srcId="{17E3C25D-1A69-45DA-8119-7D4B86B21B47}" destId="{39296EF0-3C76-4632-87CC-892006D703D6}" srcOrd="0" destOrd="0" presId="urn:microsoft.com/office/officeart/2005/8/layout/hierarchy3"/>
    <dgm:cxn modelId="{03250B6A-563D-4579-AF20-AD830E91EDCC}" srcId="{51B5E534-4256-4E82-BA97-8A98EE8B4153}" destId="{3FB2F425-0D77-4517-8737-58019319153C}" srcOrd="2" destOrd="0" parTransId="{6E6BF956-3DE4-4CFC-9419-58574A59C4A7}" sibTransId="{A9BEA115-272A-41C0-A8C3-DCEC071DBFDA}"/>
    <dgm:cxn modelId="{AC55604A-BD55-4B7F-9C7A-59848CD32A0D}" type="presOf" srcId="{61804C72-73B0-4BEE-9426-65F1F401FA73}" destId="{DB8CA736-A6E3-4F67-B818-34BA5F30CC8F}" srcOrd="0" destOrd="1" presId="urn:microsoft.com/office/officeart/2005/8/layout/hierarchy3"/>
    <dgm:cxn modelId="{49A9996A-5675-4378-9606-2E1941ED2FC2}" type="presOf" srcId="{CB0D6A7F-E5AB-493F-A55C-C19E790CE38C}" destId="{1EF5EEDD-D606-46C6-994B-7179CD2352C2}" srcOrd="1" destOrd="0" presId="urn:microsoft.com/office/officeart/2005/8/layout/hierarchy3"/>
    <dgm:cxn modelId="{F6750C4B-1998-4C29-9D5A-44AD39FFDDDE}" type="presOf" srcId="{145077C4-0BBB-42A4-BC02-1129495DDFDE}" destId="{4D60AE00-243E-455B-B831-4B43B1E68939}" srcOrd="0" destOrd="0" presId="urn:microsoft.com/office/officeart/2005/8/layout/hierarchy3"/>
    <dgm:cxn modelId="{61D0CE4B-0B4F-43B4-A5B2-AF20DD0D4832}" type="presOf" srcId="{0CC93C87-3C9C-4028-9A57-A72D3BC8C2C9}" destId="{C4EEF38F-024E-45AD-AA42-9414AC9568A3}" srcOrd="0" destOrd="0" presId="urn:microsoft.com/office/officeart/2005/8/layout/hierarchy3"/>
    <dgm:cxn modelId="{3DE1E16B-C033-4A75-8725-D3495F1CE63D}" type="presOf" srcId="{92CE385C-5DB7-4CC4-AE60-050BD5D45C64}" destId="{4A9A2742-9014-478B-AEF1-1D870CAD262B}" srcOrd="0" destOrd="0" presId="urn:microsoft.com/office/officeart/2005/8/layout/hierarchy3"/>
    <dgm:cxn modelId="{E7296E6C-0E7E-4FB7-B686-17CCC89EC796}" srcId="{0CC93C87-3C9C-4028-9A57-A72D3BC8C2C9}" destId="{CB0D6A7F-E5AB-493F-A55C-C19E790CE38C}" srcOrd="5" destOrd="0" parTransId="{3E0D3A7D-7D0F-40A7-970C-A8D34EDB78F5}" sibTransId="{3428D8CF-7A3F-4B90-975A-846AF69DE60E}"/>
    <dgm:cxn modelId="{65668B6E-AFBD-4BAC-9791-8107B99E5A95}" type="presOf" srcId="{6802D04F-5DF3-4FF7-9FAA-0594F2B36C04}" destId="{C00F485A-0CEC-4D13-A768-7FBCDF476D6C}" srcOrd="0" destOrd="0" presId="urn:microsoft.com/office/officeart/2005/8/layout/hierarchy3"/>
    <dgm:cxn modelId="{BEDC194F-2FC0-4996-8818-87EFEDE030A0}" type="presOf" srcId="{D4B94068-B51A-4CC5-8920-6CAB2A48CFC3}" destId="{DB8CA736-A6E3-4F67-B818-34BA5F30CC8F}" srcOrd="0" destOrd="3" presId="urn:microsoft.com/office/officeart/2005/8/layout/hierarchy3"/>
    <dgm:cxn modelId="{3B4DAE4F-3BE3-43A9-A83A-14083C6AFCA8}" type="presOf" srcId="{2A66092B-CE62-4490-B039-DD3597A58600}" destId="{D16C4EC6-9297-46DE-BF3E-744CDFC56395}" srcOrd="0" destOrd="0" presId="urn:microsoft.com/office/officeart/2005/8/layout/hierarchy3"/>
    <dgm:cxn modelId="{DA3EEE50-799B-4029-807C-BA7F69557A92}" type="presOf" srcId="{2B6A7C34-CBE9-4573-AC4A-7E59BA098B1B}" destId="{7A0C9B6A-B98F-484C-948F-D084A67A9EE5}" srcOrd="0" destOrd="0" presId="urn:microsoft.com/office/officeart/2005/8/layout/hierarchy3"/>
    <dgm:cxn modelId="{7C251A76-446C-448A-9A14-357B5873A795}" srcId="{E4490DB7-E975-4F0F-8696-99E0CEC90C6C}" destId="{1C924DD7-7D83-4715-914E-56F2DC04ED1D}" srcOrd="0" destOrd="0" parTransId="{7B6D5D18-DE45-44E4-9CEC-37A0DA820F53}" sibTransId="{31991CBE-9750-4F7F-B0B1-A7D88BA6AFF5}"/>
    <dgm:cxn modelId="{D5DC4A76-033F-446C-9E12-FAD3FFEFD7A1}" srcId="{0CC93C87-3C9C-4028-9A57-A72D3BC8C2C9}" destId="{B573C252-B4B7-4C37-9426-9264F65E6CFA}" srcOrd="0" destOrd="0" parTransId="{7852916D-8190-4210-A7A0-BBEF2D2CED85}" sibTransId="{9874AC15-E46A-4B4F-8834-681D885C5915}"/>
    <dgm:cxn modelId="{4D3B0758-5384-4251-BFF7-0429E70E8993}" type="presOf" srcId="{8D4ABEB3-AEF4-4D04-B9A4-598CAEE38CA6}" destId="{736BD63C-35E5-482A-B7C8-6AD835433FE7}" srcOrd="0" destOrd="2" presId="urn:microsoft.com/office/officeart/2005/8/layout/hierarchy3"/>
    <dgm:cxn modelId="{D8C16B58-0B3B-4DE7-98D4-F2B2F0C2FD1C}" srcId="{0CC93C87-3C9C-4028-9A57-A72D3BC8C2C9}" destId="{AC1A23D7-873C-48B1-80BD-7ACE2BA18790}" srcOrd="4" destOrd="0" parTransId="{BDAC9DA5-2040-46A8-9458-80B485B002A9}" sibTransId="{7A7588F4-75A9-450D-9D1B-2E8C908D81EC}"/>
    <dgm:cxn modelId="{76DB655A-B8CA-4F22-8C1D-561AE84755F9}" type="presOf" srcId="{A25FD68D-46F3-4368-A5F8-1DA123E61E35}" destId="{F8034787-7DD9-487C-84B4-7FB24C8332C4}" srcOrd="0" destOrd="0" presId="urn:microsoft.com/office/officeart/2005/8/layout/hierarchy3"/>
    <dgm:cxn modelId="{9755CD7B-58F3-4F93-920B-13246837BBEB}" type="presOf" srcId="{FB74E701-C4CE-48D1-8E0E-305FC7B76484}" destId="{2E6D4412-A1C5-4947-81B5-862D27DE866F}" srcOrd="0" destOrd="0" presId="urn:microsoft.com/office/officeart/2005/8/layout/hierarchy3"/>
    <dgm:cxn modelId="{9B4ABC7D-96A0-47B1-9FEE-3AD9CB12E031}" type="presOf" srcId="{51B5E534-4256-4E82-BA97-8A98EE8B4153}" destId="{3EF7C2DB-86DF-4D26-AFAB-9588275F7812}" srcOrd="0" destOrd="0" presId="urn:microsoft.com/office/officeart/2005/8/layout/hierarchy3"/>
    <dgm:cxn modelId="{A9C98D81-37EB-4FA4-AA6A-99F2B27B600B}" srcId="{B573C252-B4B7-4C37-9426-9264F65E6CFA}" destId="{51B5E534-4256-4E82-BA97-8A98EE8B4153}" srcOrd="0" destOrd="0" parTransId="{D121B2F2-497C-41AF-A2AF-CBF76FEFE284}" sibTransId="{952B3896-77EF-417E-AA39-82C6FD3D9876}"/>
    <dgm:cxn modelId="{7579BA83-6481-4AB9-89DE-AF7AEE885899}" srcId="{B573C252-B4B7-4C37-9426-9264F65E6CFA}" destId="{C15E4E0D-8CED-4B67-B422-3674A85E5D14}" srcOrd="2" destOrd="0" parTransId="{D15354CD-E68F-43AB-A73B-30D151311279}" sibTransId="{CAEEF7CB-2C1F-43D1-89AB-E95974B9AA57}"/>
    <dgm:cxn modelId="{2FF6C283-CF40-4753-9AA7-35A03EF4141F}" type="presOf" srcId="{C62DC30B-57C8-4903-A5E6-D5E72BD1D538}" destId="{923E8082-EE00-473A-86A3-4F8A289D4823}" srcOrd="0" destOrd="0" presId="urn:microsoft.com/office/officeart/2005/8/layout/hierarchy3"/>
    <dgm:cxn modelId="{E9630B89-DFCD-429C-910F-AE1A8061F65A}" type="presOf" srcId="{A0068CCE-850C-402C-BF74-C0D111B95FC8}" destId="{736BD63C-35E5-482A-B7C8-6AD835433FE7}" srcOrd="0" destOrd="3" presId="urn:microsoft.com/office/officeart/2005/8/layout/hierarchy3"/>
    <dgm:cxn modelId="{0228BE8B-06AE-49E4-95B0-8EE6C6661581}" type="presOf" srcId="{EAC2EB6B-F952-4EDB-97B1-A578F00FA7E2}" destId="{1AA47F34-3B86-4D5E-8617-146DD72445B9}" srcOrd="0" destOrd="0" presId="urn:microsoft.com/office/officeart/2005/8/layout/hierarchy3"/>
    <dgm:cxn modelId="{B928E58C-D92A-4EC6-81B2-61A19BD694BD}" srcId="{C62DC30B-57C8-4903-A5E6-D5E72BD1D538}" destId="{08930ECC-6DF1-46B7-A405-89166639CC1D}" srcOrd="1" destOrd="0" parTransId="{AE45B214-3B54-44C4-B78D-73F238DF33DF}" sibTransId="{FDEE0242-0458-4FFA-9F3C-A2A5FC3E2049}"/>
    <dgm:cxn modelId="{8CCF5094-ECAE-44B5-A618-0C504C8043F5}" type="presOf" srcId="{98014D69-D6B8-498D-99FF-5BC8F9BA546E}" destId="{95E7D9F6-F3F2-45B7-8479-E80B1095A545}" srcOrd="0" destOrd="0" presId="urn:microsoft.com/office/officeart/2005/8/layout/hierarchy3"/>
    <dgm:cxn modelId="{B61D6398-4CC7-4E17-B045-1AC1E08C5112}" type="presOf" srcId="{C62DC30B-57C8-4903-A5E6-D5E72BD1D538}" destId="{C792A62D-CEB0-42CC-8535-F0AD8CF624F6}" srcOrd="1" destOrd="0" presId="urn:microsoft.com/office/officeart/2005/8/layout/hierarchy3"/>
    <dgm:cxn modelId="{334CEC99-7F44-4408-9685-6FCBFC97EAF0}" srcId="{145077C4-0BBB-42A4-BC02-1129495DDFDE}" destId="{E4490DB7-E975-4F0F-8696-99E0CEC90C6C}" srcOrd="1" destOrd="0" parTransId="{17E3C25D-1A69-45DA-8119-7D4B86B21B47}" sibTransId="{3FA147FF-0AC4-42D7-8963-68AE9ED1A8E1}"/>
    <dgm:cxn modelId="{82621F9B-09A6-47AA-B2DB-1A921CC0609F}" srcId="{E4490DB7-E975-4F0F-8696-99E0CEC90C6C}" destId="{1E6139DE-7A03-45C7-8A41-BF554F1587D5}" srcOrd="3" destOrd="0" parTransId="{B24FAAA0-96A0-41B5-8DE2-CDE58EFAD23E}" sibTransId="{B8EEB66C-65C5-4439-9AE8-36E41844D703}"/>
    <dgm:cxn modelId="{7D21959D-23E3-4427-828A-C6BCFCE86802}" srcId="{AC1A23D7-873C-48B1-80BD-7ACE2BA18790}" destId="{6E2D12D8-09B5-4050-B74B-FD509C6D8C82}" srcOrd="1" destOrd="0" parTransId="{D0E62E42-E70F-484C-AF5C-6602381A65DF}" sibTransId="{7B041FF9-A4C6-44BE-AC5D-BD1B80B8292A}"/>
    <dgm:cxn modelId="{EFBBBC9E-9B4C-42B0-AB07-EF65F3700886}" srcId="{0CC93C87-3C9C-4028-9A57-A72D3BC8C2C9}" destId="{C62DC30B-57C8-4903-A5E6-D5E72BD1D538}" srcOrd="3" destOrd="0" parTransId="{F188D10E-20B5-438D-9363-589F2C23872E}" sibTransId="{7973EAFD-756E-4BF7-A504-563AEE2FCDBB}"/>
    <dgm:cxn modelId="{B48F29A1-B859-4420-ADB3-C2786C8014C4}" srcId="{63930B4C-332C-43F9-B420-0AEC59A4D444}" destId="{02DB7EB5-6268-4980-8486-42DA77AB390F}" srcOrd="1" destOrd="0" parTransId="{69B9108B-56F1-4052-B8E6-25657F30BF74}" sibTransId="{98550868-719D-4395-8712-C7210754297C}"/>
    <dgm:cxn modelId="{AB6791A1-968C-41C7-A8CF-20EE74C4C4DF}" srcId="{51B5E534-4256-4E82-BA97-8A98EE8B4153}" destId="{A4A496B7-77B8-4729-9317-877E7E0314E5}" srcOrd="0" destOrd="0" parTransId="{96873A19-7442-4D78-B7CE-BBFCF3D03DBC}" sibTransId="{B1980B86-8993-40C5-BBBF-6CF5581B3BEC}"/>
    <dgm:cxn modelId="{6A8BCFAC-EA46-4A74-958B-3214D297F39D}" type="presOf" srcId="{8762D61F-18F5-4FCE-BB97-99DF93F9E43A}" destId="{36C77456-6865-44D6-9986-EE6F3DAF8FC9}" srcOrd="0" destOrd="2" presId="urn:microsoft.com/office/officeart/2005/8/layout/hierarchy3"/>
    <dgm:cxn modelId="{996758B3-72F0-4B9C-9D3D-B05A7D74850F}" type="presOf" srcId="{1EBD72FA-BFAA-40B5-BB4B-667408AF8184}" destId="{6FF4DFA4-C543-4032-A24D-94A8DC04BEA4}" srcOrd="0" destOrd="0" presId="urn:microsoft.com/office/officeart/2005/8/layout/hierarchy3"/>
    <dgm:cxn modelId="{99EF1BB5-526E-409F-9A0F-BBC110DC33B0}" type="presOf" srcId="{DA2B05D4-E8B4-47E1-ACF0-2ED4C63AE945}" destId="{2BDAF9E8-C455-48E8-900B-F7A71AA96BB9}" srcOrd="0" destOrd="0" presId="urn:microsoft.com/office/officeart/2005/8/layout/hierarchy3"/>
    <dgm:cxn modelId="{5E8DC0C3-CFF5-4149-B79F-5C875215396E}" type="presOf" srcId="{08930ECC-6DF1-46B7-A405-89166639CC1D}" destId="{4BAA88B1-CA60-41AC-9C94-403E1EF92B9B}" srcOrd="0" destOrd="0" presId="urn:microsoft.com/office/officeart/2005/8/layout/hierarchy3"/>
    <dgm:cxn modelId="{40629BC4-9EC8-4BB0-A328-B07740730800}" type="presOf" srcId="{2CCF619C-AB30-406D-BE78-2FAEC5898921}" destId="{4F8A7477-6740-4B0C-A6BB-86AECB2F784E}" srcOrd="0" destOrd="0" presId="urn:microsoft.com/office/officeart/2005/8/layout/hierarchy3"/>
    <dgm:cxn modelId="{8EC0ECC4-7575-46E8-AFE3-E8D3BA323024}" type="presOf" srcId="{09204E41-230C-4341-970E-2F3C3467C347}" destId="{919BC25B-A3E6-44D3-844E-F058F26A0DCA}" srcOrd="0" destOrd="0" presId="urn:microsoft.com/office/officeart/2005/8/layout/hierarchy3"/>
    <dgm:cxn modelId="{83F5CEC6-7379-4937-B4A6-A59A2914B62D}" srcId="{51B5E534-4256-4E82-BA97-8A98EE8B4153}" destId="{E47E9EC2-588E-442C-9ABD-CDF65AEAFB20}" srcOrd="1" destOrd="0" parTransId="{8DFF4EAB-FCC8-43E1-8D99-B78937FB7F21}" sibTransId="{D0EC7C73-2325-4145-B2F7-06936D3EC958}"/>
    <dgm:cxn modelId="{ECBB57C9-2DF2-47C5-8927-40EBFCB4DB72}" srcId="{63930B4C-332C-43F9-B420-0AEC59A4D444}" destId="{1EBD72FA-BFAA-40B5-BB4B-667408AF8184}" srcOrd="2" destOrd="0" parTransId="{2F47ECFB-EB39-4C7B-BFB9-2F6033E60B94}" sibTransId="{9969EBB1-40CB-4460-AB82-7E4158A300DB}"/>
    <dgm:cxn modelId="{CC0619CC-31BB-44DB-8485-B835836A15A7}" type="presOf" srcId="{54A9FF20-1AE3-4D17-8E6C-270CB27C08A6}" destId="{DB8CA736-A6E3-4F67-B818-34BA5F30CC8F}" srcOrd="0" destOrd="2" presId="urn:microsoft.com/office/officeart/2005/8/layout/hierarchy3"/>
    <dgm:cxn modelId="{1B84A4CD-A6A2-4B28-93FB-A339B39E8ECB}" type="presOf" srcId="{AB50324E-AEBC-4916-8C86-172302964FA9}" destId="{E3FA75EE-CBB2-49FB-8D18-2BF7EF8132E0}" srcOrd="0" destOrd="0" presId="urn:microsoft.com/office/officeart/2005/8/layout/hierarchy3"/>
    <dgm:cxn modelId="{956313CF-98A8-4242-84B8-3F93C8C078BF}" srcId="{AC1A23D7-873C-48B1-80BD-7ACE2BA18790}" destId="{6802D04F-5DF3-4FF7-9FAA-0594F2B36C04}" srcOrd="0" destOrd="0" parTransId="{EAC2EB6B-F952-4EDB-97B1-A578F00FA7E2}" sibTransId="{1D72736D-4AD9-4782-AFF3-D5F962A735ED}"/>
    <dgm:cxn modelId="{846E43D3-4117-494F-B816-23A7CAF1E75B}" type="presOf" srcId="{6E2D12D8-09B5-4050-B74B-FD509C6D8C82}" destId="{56EC2BFA-8BD3-4C51-8429-14D869C8699D}" srcOrd="0" destOrd="0" presId="urn:microsoft.com/office/officeart/2005/8/layout/hierarchy3"/>
    <dgm:cxn modelId="{A79CF7DA-3346-4632-98F0-9C26C0BFB06C}" type="presOf" srcId="{63930B4C-332C-43F9-B420-0AEC59A4D444}" destId="{4A0A306A-5E4C-45FB-ACEB-C7655E0D0D11}" srcOrd="0" destOrd="0" presId="urn:microsoft.com/office/officeart/2005/8/layout/hierarchy3"/>
    <dgm:cxn modelId="{672CC1DC-CEDA-4339-AED7-92D88C0B0B49}" srcId="{E4490DB7-E975-4F0F-8696-99E0CEC90C6C}" destId="{01411B84-B688-42D9-98F4-9714BEC91ECD}" srcOrd="2" destOrd="0" parTransId="{C6322B7B-760D-4A98-9E22-E896860BC162}" sibTransId="{3CAD02AC-36DA-45AF-98B6-59BA41D07BA5}"/>
    <dgm:cxn modelId="{EA3D28E0-E67F-45CF-9BB2-E0DE402F1DF9}" type="presOf" srcId="{CB0D6A7F-E5AB-493F-A55C-C19E790CE38C}" destId="{57AA1FBA-2873-431D-A020-186A71F21728}" srcOrd="0" destOrd="0" presId="urn:microsoft.com/office/officeart/2005/8/layout/hierarchy3"/>
    <dgm:cxn modelId="{AB9574E2-AF7E-4585-B872-352A1478820F}" type="presOf" srcId="{0D9F53A7-0286-43DD-ABD2-ACD61B985F89}" destId="{279D0EE4-878D-43FE-9946-AFC3419C3AAD}" srcOrd="0" destOrd="0" presId="urn:microsoft.com/office/officeart/2005/8/layout/hierarchy3"/>
    <dgm:cxn modelId="{691C17E4-3DE3-4019-A1E2-820A7FAF780C}" type="presOf" srcId="{F813F787-7EFD-4E81-BD14-4FF96FF16AC7}" destId="{DB8CA736-A6E3-4F67-B818-34BA5F30CC8F}" srcOrd="0" destOrd="0" presId="urn:microsoft.com/office/officeart/2005/8/layout/hierarchy3"/>
    <dgm:cxn modelId="{F6F979E4-E515-43B8-B2A9-2EA93435B02A}" type="presOf" srcId="{D0E62E42-E70F-484C-AF5C-6602381A65DF}" destId="{EE464D4E-FE5C-48F5-8A30-BF6F0D324978}" srcOrd="0" destOrd="0" presId="urn:microsoft.com/office/officeart/2005/8/layout/hierarchy3"/>
    <dgm:cxn modelId="{D94A8BE5-BAFE-4358-8162-A2B6E7F66671}" type="presOf" srcId="{A4A496B7-77B8-4729-9317-877E7E0314E5}" destId="{3EF7C2DB-86DF-4D26-AFAB-9588275F7812}" srcOrd="0" destOrd="1" presId="urn:microsoft.com/office/officeart/2005/8/layout/hierarchy3"/>
    <dgm:cxn modelId="{32A9CEE7-CDE3-4B5D-888D-E5981EA03238}" srcId="{7A6F6D0E-55F0-4B42-A8DA-C20A5477D8A9}" destId="{A592F8C4-6B0B-42E0-8AE8-1EE056602559}" srcOrd="1" destOrd="0" parTransId="{A25FD68D-46F3-4368-A5F8-1DA123E61E35}" sibTransId="{12879DD2-5C25-47FE-97B0-725DD55078DA}"/>
    <dgm:cxn modelId="{9B2397E8-2801-48B6-8240-C41D07D99ABD}" srcId="{0CC93C87-3C9C-4028-9A57-A72D3BC8C2C9}" destId="{63930B4C-332C-43F9-B420-0AEC59A4D444}" srcOrd="2" destOrd="0" parTransId="{3D1679AD-A084-43F2-8E68-D1774D250078}" sibTransId="{FC6378AE-99DD-40AB-A5A6-94AD94C2B5C5}"/>
    <dgm:cxn modelId="{A8CF00E9-9F77-4D89-8B9F-5D7C67213533}" type="presOf" srcId="{AC1A23D7-873C-48B1-80BD-7ACE2BA18790}" destId="{EF1945DB-D271-406B-8E57-62655FD5FC54}" srcOrd="1" destOrd="0" presId="urn:microsoft.com/office/officeart/2005/8/layout/hierarchy3"/>
    <dgm:cxn modelId="{FB4D44EB-44C1-4C29-A9A9-26244B08441D}" type="presOf" srcId="{2F47ECFB-EB39-4C7B-BFB9-2F6033E60B94}" destId="{39C10717-6D4F-4C46-8C27-E86215DE24E3}" srcOrd="0" destOrd="0" presId="urn:microsoft.com/office/officeart/2005/8/layout/hierarchy3"/>
    <dgm:cxn modelId="{480F9AEB-70DA-42B2-8133-FFCA537C4D21}" type="presOf" srcId="{0AC089BF-3284-498A-9ABD-392101A9619E}" destId="{736BD63C-35E5-482A-B7C8-6AD835433FE7}" srcOrd="0" destOrd="0" presId="urn:microsoft.com/office/officeart/2005/8/layout/hierarchy3"/>
    <dgm:cxn modelId="{851FEFEE-D8B4-4661-A8CF-DDFFB8849620}" type="presOf" srcId="{2D1132EE-8283-446D-A69B-1987F725B1D3}" destId="{D10FCC1A-B7B2-4E9A-BE7F-4D7F42464B84}" srcOrd="0" destOrd="0" presId="urn:microsoft.com/office/officeart/2005/8/layout/hierarchy3"/>
    <dgm:cxn modelId="{63B182EF-B78D-42D6-BD98-D343FCFB85FC}" srcId="{B573C252-B4B7-4C37-9426-9264F65E6CFA}" destId="{0AC089BF-3284-498A-9ABD-392101A9619E}" srcOrd="1" destOrd="0" parTransId="{FB74E701-C4CE-48D1-8E0E-305FC7B76484}" sibTransId="{C5D94CDB-91BD-4142-BE91-12814908036F}"/>
    <dgm:cxn modelId="{25F822F6-7EB1-4B0D-9A4F-8A52DC4FFC5D}" type="presOf" srcId="{145077C4-0BBB-42A4-BC02-1129495DDFDE}" destId="{9AD8BE67-FC42-4E76-A25B-B0096A2C6010}" srcOrd="1" destOrd="0" presId="urn:microsoft.com/office/officeart/2005/8/layout/hierarchy3"/>
    <dgm:cxn modelId="{762332FB-A000-4E6E-BB70-F712BC68E2B9}" type="presOf" srcId="{63930B4C-332C-43F9-B420-0AEC59A4D444}" destId="{2220E31A-0261-42EE-AFE3-14C9369010FF}" srcOrd="1" destOrd="0" presId="urn:microsoft.com/office/officeart/2005/8/layout/hierarchy3"/>
    <dgm:cxn modelId="{030CC9FB-5C65-4652-B2CA-C9F415957CD3}" type="presOf" srcId="{B573C252-B4B7-4C37-9426-9264F65E6CFA}" destId="{623CFF21-4027-4C40-A712-EAF64202545C}" srcOrd="1" destOrd="0" presId="urn:microsoft.com/office/officeart/2005/8/layout/hierarchy3"/>
    <dgm:cxn modelId="{6DF588FD-F6D8-4B1B-B763-E9A4B6DE4695}" srcId="{0AC089BF-3284-498A-9ABD-392101A9619E}" destId="{7501A570-347F-4A23-AA29-ED2B436D3A42}" srcOrd="0" destOrd="0" parTransId="{9DDBC2E9-061B-4BBA-A844-5276D8460A50}" sibTransId="{1677571B-769D-444C-9E8C-96CCB4E50AC5}"/>
    <dgm:cxn modelId="{D8BCCE24-D9B2-406D-82DE-E5C6289FCE3E}" type="presParOf" srcId="{C4EEF38F-024E-45AD-AA42-9414AC9568A3}" destId="{C5128CFE-C5FC-4FB0-BA6A-182FDC41729D}" srcOrd="0" destOrd="0" presId="urn:microsoft.com/office/officeart/2005/8/layout/hierarchy3"/>
    <dgm:cxn modelId="{426AE768-36E2-4B3C-926D-E64FB9B03FBE}" type="presParOf" srcId="{C5128CFE-C5FC-4FB0-BA6A-182FDC41729D}" destId="{EE5131FE-717A-46CB-B0B1-B3096CF07A8B}" srcOrd="0" destOrd="0" presId="urn:microsoft.com/office/officeart/2005/8/layout/hierarchy3"/>
    <dgm:cxn modelId="{EA46FFB2-A589-4CFC-93B5-DEA1E90778B2}" type="presParOf" srcId="{EE5131FE-717A-46CB-B0B1-B3096CF07A8B}" destId="{DAF4F3C6-D34C-4A03-A6F2-B5D88C5742C6}" srcOrd="0" destOrd="0" presId="urn:microsoft.com/office/officeart/2005/8/layout/hierarchy3"/>
    <dgm:cxn modelId="{0213EDB6-C1C1-44E7-9D23-5A607392DC96}" type="presParOf" srcId="{EE5131FE-717A-46CB-B0B1-B3096CF07A8B}" destId="{623CFF21-4027-4C40-A712-EAF64202545C}" srcOrd="1" destOrd="0" presId="urn:microsoft.com/office/officeart/2005/8/layout/hierarchy3"/>
    <dgm:cxn modelId="{2657C8BB-E546-49A5-8C73-71346E81584C}" type="presParOf" srcId="{C5128CFE-C5FC-4FB0-BA6A-182FDC41729D}" destId="{DD06C46A-8810-4678-A0F9-8321E2409537}" srcOrd="1" destOrd="0" presId="urn:microsoft.com/office/officeart/2005/8/layout/hierarchy3"/>
    <dgm:cxn modelId="{29CF9512-1CC5-4304-A1AD-47047FFA8997}" type="presParOf" srcId="{DD06C46A-8810-4678-A0F9-8321E2409537}" destId="{445BB21D-BA85-4C9A-9A70-6BFB7D4A05AC}" srcOrd="0" destOrd="0" presId="urn:microsoft.com/office/officeart/2005/8/layout/hierarchy3"/>
    <dgm:cxn modelId="{A8D60691-51FF-4DFD-9BD8-00281AF02BED}" type="presParOf" srcId="{DD06C46A-8810-4678-A0F9-8321E2409537}" destId="{3EF7C2DB-86DF-4D26-AFAB-9588275F7812}" srcOrd="1" destOrd="0" presId="urn:microsoft.com/office/officeart/2005/8/layout/hierarchy3"/>
    <dgm:cxn modelId="{1CA41066-B438-429A-8494-F5134ECE4673}" type="presParOf" srcId="{DD06C46A-8810-4678-A0F9-8321E2409537}" destId="{2E6D4412-A1C5-4947-81B5-862D27DE866F}" srcOrd="2" destOrd="0" presId="urn:microsoft.com/office/officeart/2005/8/layout/hierarchy3"/>
    <dgm:cxn modelId="{06005D09-33A3-4AB5-8BF5-40FAD639CE47}" type="presParOf" srcId="{DD06C46A-8810-4678-A0F9-8321E2409537}" destId="{736BD63C-35E5-482A-B7C8-6AD835433FE7}" srcOrd="3" destOrd="0" presId="urn:microsoft.com/office/officeart/2005/8/layout/hierarchy3"/>
    <dgm:cxn modelId="{E635B511-B67C-452E-81AD-66169055E867}" type="presParOf" srcId="{DD06C46A-8810-4678-A0F9-8321E2409537}" destId="{CA275A04-DE75-4928-9ECC-E805E6401E8A}" srcOrd="4" destOrd="0" presId="urn:microsoft.com/office/officeart/2005/8/layout/hierarchy3"/>
    <dgm:cxn modelId="{90DEC172-4946-478C-A59D-94F1C90F9761}" type="presParOf" srcId="{DD06C46A-8810-4678-A0F9-8321E2409537}" destId="{9EB3750B-6AE0-45EB-9FCA-7515C7FC4FED}" srcOrd="5" destOrd="0" presId="urn:microsoft.com/office/officeart/2005/8/layout/hierarchy3"/>
    <dgm:cxn modelId="{E65A223C-E42E-45D7-9340-72F3157C668F}" type="presParOf" srcId="{C4EEF38F-024E-45AD-AA42-9414AC9568A3}" destId="{120F89F4-1B9A-4AC2-8F0D-8FF3440A6CA1}" srcOrd="1" destOrd="0" presId="urn:microsoft.com/office/officeart/2005/8/layout/hierarchy3"/>
    <dgm:cxn modelId="{382E7A59-864F-4F53-9F3F-97F73876D3DC}" type="presParOf" srcId="{120F89F4-1B9A-4AC2-8F0D-8FF3440A6CA1}" destId="{0D28F77B-2673-47A3-9979-4F6E4C4A854F}" srcOrd="0" destOrd="0" presId="urn:microsoft.com/office/officeart/2005/8/layout/hierarchy3"/>
    <dgm:cxn modelId="{80886253-52BB-4D51-9AC8-8B2DB19ADA85}" type="presParOf" srcId="{0D28F77B-2673-47A3-9979-4F6E4C4A854F}" destId="{4D60AE00-243E-455B-B831-4B43B1E68939}" srcOrd="0" destOrd="0" presId="urn:microsoft.com/office/officeart/2005/8/layout/hierarchy3"/>
    <dgm:cxn modelId="{70996F0E-EB34-4720-BA21-67368F5CAAD2}" type="presParOf" srcId="{0D28F77B-2673-47A3-9979-4F6E4C4A854F}" destId="{9AD8BE67-FC42-4E76-A25B-B0096A2C6010}" srcOrd="1" destOrd="0" presId="urn:microsoft.com/office/officeart/2005/8/layout/hierarchy3"/>
    <dgm:cxn modelId="{8914442C-30A1-4B6A-856F-320EB85A1AB9}" type="presParOf" srcId="{120F89F4-1B9A-4AC2-8F0D-8FF3440A6CA1}" destId="{762A1776-3704-4B61-822D-4F2AA473A5CB}" srcOrd="1" destOrd="0" presId="urn:microsoft.com/office/officeart/2005/8/layout/hierarchy3"/>
    <dgm:cxn modelId="{94C61C32-5887-4D94-8A49-9D3B07FB0025}" type="presParOf" srcId="{762A1776-3704-4B61-822D-4F2AA473A5CB}" destId="{10E484CA-03BD-4EB2-BFEF-6769CEE5D7C9}" srcOrd="0" destOrd="0" presId="urn:microsoft.com/office/officeart/2005/8/layout/hierarchy3"/>
    <dgm:cxn modelId="{145E8B45-5749-4F60-8265-5E2DF344385A}" type="presParOf" srcId="{762A1776-3704-4B61-822D-4F2AA473A5CB}" destId="{1B5A21A2-91EF-45FD-BF76-A2BFF5C41EDA}" srcOrd="1" destOrd="0" presId="urn:microsoft.com/office/officeart/2005/8/layout/hierarchy3"/>
    <dgm:cxn modelId="{44C3067E-1274-4434-98F2-CF8EDA479101}" type="presParOf" srcId="{762A1776-3704-4B61-822D-4F2AA473A5CB}" destId="{39296EF0-3C76-4632-87CC-892006D703D6}" srcOrd="2" destOrd="0" presId="urn:microsoft.com/office/officeart/2005/8/layout/hierarchy3"/>
    <dgm:cxn modelId="{46EA2D4E-A885-4AEE-B609-84B4DBDC55A2}" type="presParOf" srcId="{762A1776-3704-4B61-822D-4F2AA473A5CB}" destId="{36C77456-6865-44D6-9986-EE6F3DAF8FC9}" srcOrd="3" destOrd="0" presId="urn:microsoft.com/office/officeart/2005/8/layout/hierarchy3"/>
    <dgm:cxn modelId="{5490800A-478B-43FD-B7F9-656405CD3989}" type="presParOf" srcId="{762A1776-3704-4B61-822D-4F2AA473A5CB}" destId="{4F8A7477-6740-4B0C-A6BB-86AECB2F784E}" srcOrd="4" destOrd="0" presId="urn:microsoft.com/office/officeart/2005/8/layout/hierarchy3"/>
    <dgm:cxn modelId="{F7A20FA5-BF6E-4A39-91C3-2C97F710F78E}" type="presParOf" srcId="{762A1776-3704-4B61-822D-4F2AA473A5CB}" destId="{DB8CA736-A6E3-4F67-B818-34BA5F30CC8F}" srcOrd="5" destOrd="0" presId="urn:microsoft.com/office/officeart/2005/8/layout/hierarchy3"/>
    <dgm:cxn modelId="{E2D3DF5F-4EB8-4243-81B3-35B5621B7B70}" type="presParOf" srcId="{C4EEF38F-024E-45AD-AA42-9414AC9568A3}" destId="{1ABA6C13-53A5-47CE-A9DB-956EA2A0B8DC}" srcOrd="2" destOrd="0" presId="urn:microsoft.com/office/officeart/2005/8/layout/hierarchy3"/>
    <dgm:cxn modelId="{539C5F3E-F857-4856-AE02-C9F6E5A32062}" type="presParOf" srcId="{1ABA6C13-53A5-47CE-A9DB-956EA2A0B8DC}" destId="{F8C77A3D-2482-42D8-B013-F7DC0D162A2B}" srcOrd="0" destOrd="0" presId="urn:microsoft.com/office/officeart/2005/8/layout/hierarchy3"/>
    <dgm:cxn modelId="{5854FEFA-1A31-43EA-AC4E-D3A90CEC97AC}" type="presParOf" srcId="{F8C77A3D-2482-42D8-B013-F7DC0D162A2B}" destId="{4A0A306A-5E4C-45FB-ACEB-C7655E0D0D11}" srcOrd="0" destOrd="0" presId="urn:microsoft.com/office/officeart/2005/8/layout/hierarchy3"/>
    <dgm:cxn modelId="{E9F6E669-575F-4FB5-8E02-4A3D34B0083A}" type="presParOf" srcId="{F8C77A3D-2482-42D8-B013-F7DC0D162A2B}" destId="{2220E31A-0261-42EE-AFE3-14C9369010FF}" srcOrd="1" destOrd="0" presId="urn:microsoft.com/office/officeart/2005/8/layout/hierarchy3"/>
    <dgm:cxn modelId="{8C955A26-E280-48EE-9FC8-E03469ACD412}" type="presParOf" srcId="{1ABA6C13-53A5-47CE-A9DB-956EA2A0B8DC}" destId="{71C12AB4-D846-4141-9D3B-865B358E0FAC}" srcOrd="1" destOrd="0" presId="urn:microsoft.com/office/officeart/2005/8/layout/hierarchy3"/>
    <dgm:cxn modelId="{B62C1198-4A06-4D17-8B43-74042153C725}" type="presParOf" srcId="{71C12AB4-D846-4141-9D3B-865B358E0FAC}" destId="{EF71E126-7F8B-40BC-BBE0-C8424115A511}" srcOrd="0" destOrd="0" presId="urn:microsoft.com/office/officeart/2005/8/layout/hierarchy3"/>
    <dgm:cxn modelId="{399FB27D-0BC8-46F7-AEDD-8231384A1F48}" type="presParOf" srcId="{71C12AB4-D846-4141-9D3B-865B358E0FAC}" destId="{E3FA75EE-CBB2-49FB-8D18-2BF7EF8132E0}" srcOrd="1" destOrd="0" presId="urn:microsoft.com/office/officeart/2005/8/layout/hierarchy3"/>
    <dgm:cxn modelId="{3C32A366-1ECA-47BE-B25F-BA8CC1A6FC31}" type="presParOf" srcId="{71C12AB4-D846-4141-9D3B-865B358E0FAC}" destId="{5FE2E89B-4FAD-4E60-A0D7-99C09C34D68F}" srcOrd="2" destOrd="0" presId="urn:microsoft.com/office/officeart/2005/8/layout/hierarchy3"/>
    <dgm:cxn modelId="{CF2B9440-0080-48FB-9D95-018AD973AF3C}" type="presParOf" srcId="{71C12AB4-D846-4141-9D3B-865B358E0FAC}" destId="{F4BFA562-0F54-489E-A956-7A43479F3E2F}" srcOrd="3" destOrd="0" presId="urn:microsoft.com/office/officeart/2005/8/layout/hierarchy3"/>
    <dgm:cxn modelId="{DA3E53EE-9BA1-4DC7-A2B4-33F5C685FC6C}" type="presParOf" srcId="{71C12AB4-D846-4141-9D3B-865B358E0FAC}" destId="{39C10717-6D4F-4C46-8C27-E86215DE24E3}" srcOrd="4" destOrd="0" presId="urn:microsoft.com/office/officeart/2005/8/layout/hierarchy3"/>
    <dgm:cxn modelId="{8B918208-12DF-4D34-8F48-6BDE1B9F8EB8}" type="presParOf" srcId="{71C12AB4-D846-4141-9D3B-865B358E0FAC}" destId="{6FF4DFA4-C543-4032-A24D-94A8DC04BEA4}" srcOrd="5" destOrd="0" presId="urn:microsoft.com/office/officeart/2005/8/layout/hierarchy3"/>
    <dgm:cxn modelId="{BEAC908E-8AA0-405E-A9CC-EEEFEC7CFFA4}" type="presParOf" srcId="{C4EEF38F-024E-45AD-AA42-9414AC9568A3}" destId="{721D378E-7755-46E2-9149-11CB5EE2E500}" srcOrd="3" destOrd="0" presId="urn:microsoft.com/office/officeart/2005/8/layout/hierarchy3"/>
    <dgm:cxn modelId="{FB13A38E-D1B2-49E2-A512-EBB57B2B95C1}" type="presParOf" srcId="{721D378E-7755-46E2-9149-11CB5EE2E500}" destId="{5B25485D-4A23-44B5-A297-1520635FAE9B}" srcOrd="0" destOrd="0" presId="urn:microsoft.com/office/officeart/2005/8/layout/hierarchy3"/>
    <dgm:cxn modelId="{1710547E-8D58-4E96-B243-B92568C68A40}" type="presParOf" srcId="{5B25485D-4A23-44B5-A297-1520635FAE9B}" destId="{923E8082-EE00-473A-86A3-4F8A289D4823}" srcOrd="0" destOrd="0" presId="urn:microsoft.com/office/officeart/2005/8/layout/hierarchy3"/>
    <dgm:cxn modelId="{6536F7B6-03CE-4387-9A0E-DAA96B179D7C}" type="presParOf" srcId="{5B25485D-4A23-44B5-A297-1520635FAE9B}" destId="{C792A62D-CEB0-42CC-8535-F0AD8CF624F6}" srcOrd="1" destOrd="0" presId="urn:microsoft.com/office/officeart/2005/8/layout/hierarchy3"/>
    <dgm:cxn modelId="{E641A64B-EBC0-499E-AD19-48F6C9C7ECB4}" type="presParOf" srcId="{721D378E-7755-46E2-9149-11CB5EE2E500}" destId="{8DF03FA4-5E4D-49CD-927E-3D0874A74B4A}" srcOrd="1" destOrd="0" presId="urn:microsoft.com/office/officeart/2005/8/layout/hierarchy3"/>
    <dgm:cxn modelId="{0387CE9F-F12C-4532-BA67-DCC3718F0580}" type="presParOf" srcId="{8DF03FA4-5E4D-49CD-927E-3D0874A74B4A}" destId="{52AAF17D-6906-4768-989A-7770206257EF}" srcOrd="0" destOrd="0" presId="urn:microsoft.com/office/officeart/2005/8/layout/hierarchy3"/>
    <dgm:cxn modelId="{981B1106-2E88-400B-81F0-78F55FDD6445}" type="presParOf" srcId="{8DF03FA4-5E4D-49CD-927E-3D0874A74B4A}" destId="{7A0C9B6A-B98F-484C-948F-D084A67A9EE5}" srcOrd="1" destOrd="0" presId="urn:microsoft.com/office/officeart/2005/8/layout/hierarchy3"/>
    <dgm:cxn modelId="{6F255885-60D9-409B-AB60-72C24A4C8F1C}" type="presParOf" srcId="{8DF03FA4-5E4D-49CD-927E-3D0874A74B4A}" destId="{5E7B57BE-DAF9-4D68-BF9B-78C5D7C85157}" srcOrd="2" destOrd="0" presId="urn:microsoft.com/office/officeart/2005/8/layout/hierarchy3"/>
    <dgm:cxn modelId="{47C12DA8-3F76-4ABA-8D46-02CC33018D93}" type="presParOf" srcId="{8DF03FA4-5E4D-49CD-927E-3D0874A74B4A}" destId="{4BAA88B1-CA60-41AC-9C94-403E1EF92B9B}" srcOrd="3" destOrd="0" presId="urn:microsoft.com/office/officeart/2005/8/layout/hierarchy3"/>
    <dgm:cxn modelId="{694723A1-CCB0-47BB-84D1-655701B5EABA}" type="presParOf" srcId="{8DF03FA4-5E4D-49CD-927E-3D0874A74B4A}" destId="{D10FCC1A-B7B2-4E9A-BE7F-4D7F42464B84}" srcOrd="4" destOrd="0" presId="urn:microsoft.com/office/officeart/2005/8/layout/hierarchy3"/>
    <dgm:cxn modelId="{32D33CC2-ECD6-4B4E-97BA-91E4E1F6B594}" type="presParOf" srcId="{8DF03FA4-5E4D-49CD-927E-3D0874A74B4A}" destId="{279D0EE4-878D-43FE-9946-AFC3419C3AAD}" srcOrd="5" destOrd="0" presId="urn:microsoft.com/office/officeart/2005/8/layout/hierarchy3"/>
    <dgm:cxn modelId="{95C2448F-0E0E-42EA-997C-196F89BA0587}" type="presParOf" srcId="{C4EEF38F-024E-45AD-AA42-9414AC9568A3}" destId="{F71381EC-541F-4625-8F71-5C503C8BB40D}" srcOrd="4" destOrd="0" presId="urn:microsoft.com/office/officeart/2005/8/layout/hierarchy3"/>
    <dgm:cxn modelId="{294AB33E-47C4-4F21-AE86-973F68B4B163}" type="presParOf" srcId="{F71381EC-541F-4625-8F71-5C503C8BB40D}" destId="{6D04739C-C835-4C51-873F-F13D7B3EB860}" srcOrd="0" destOrd="0" presId="urn:microsoft.com/office/officeart/2005/8/layout/hierarchy3"/>
    <dgm:cxn modelId="{A165AF85-FDFA-4894-BFF6-E9F45CFF6810}" type="presParOf" srcId="{6D04739C-C835-4C51-873F-F13D7B3EB860}" destId="{2A11FC0F-05BE-40C9-A945-C143F152C167}" srcOrd="0" destOrd="0" presId="urn:microsoft.com/office/officeart/2005/8/layout/hierarchy3"/>
    <dgm:cxn modelId="{BB9E371D-826E-4543-B640-B459285AEEFA}" type="presParOf" srcId="{6D04739C-C835-4C51-873F-F13D7B3EB860}" destId="{EF1945DB-D271-406B-8E57-62655FD5FC54}" srcOrd="1" destOrd="0" presId="urn:microsoft.com/office/officeart/2005/8/layout/hierarchy3"/>
    <dgm:cxn modelId="{177F7F78-8979-4D70-A362-5033C8B2E754}" type="presParOf" srcId="{F71381EC-541F-4625-8F71-5C503C8BB40D}" destId="{2DF6D8F5-3814-46E5-A390-F4E4FF7D4A3A}" srcOrd="1" destOrd="0" presId="urn:microsoft.com/office/officeart/2005/8/layout/hierarchy3"/>
    <dgm:cxn modelId="{6ADB593B-A8C5-4309-8E0A-936A4544D278}" type="presParOf" srcId="{2DF6D8F5-3814-46E5-A390-F4E4FF7D4A3A}" destId="{1AA47F34-3B86-4D5E-8617-146DD72445B9}" srcOrd="0" destOrd="0" presId="urn:microsoft.com/office/officeart/2005/8/layout/hierarchy3"/>
    <dgm:cxn modelId="{020DBBB2-BE93-47CD-BD30-A05C190E8A95}" type="presParOf" srcId="{2DF6D8F5-3814-46E5-A390-F4E4FF7D4A3A}" destId="{C00F485A-0CEC-4D13-A768-7FBCDF476D6C}" srcOrd="1" destOrd="0" presId="urn:microsoft.com/office/officeart/2005/8/layout/hierarchy3"/>
    <dgm:cxn modelId="{BF410DEE-6E07-4BDF-9CA6-14ECCBC7E949}" type="presParOf" srcId="{2DF6D8F5-3814-46E5-A390-F4E4FF7D4A3A}" destId="{EE464D4E-FE5C-48F5-8A30-BF6F0D324978}" srcOrd="2" destOrd="0" presId="urn:microsoft.com/office/officeart/2005/8/layout/hierarchy3"/>
    <dgm:cxn modelId="{FDAE1EE2-A76C-42AC-ADC0-4EF759FA0115}" type="presParOf" srcId="{2DF6D8F5-3814-46E5-A390-F4E4FF7D4A3A}" destId="{56EC2BFA-8BD3-4C51-8429-14D869C8699D}" srcOrd="3" destOrd="0" presId="urn:microsoft.com/office/officeart/2005/8/layout/hierarchy3"/>
    <dgm:cxn modelId="{00BC0988-5C65-4F52-B252-9C1A93E3756A}" type="presParOf" srcId="{C4EEF38F-024E-45AD-AA42-9414AC9568A3}" destId="{1AF7808C-CCAE-475C-8AC5-0944F6611482}" srcOrd="5" destOrd="0" presId="urn:microsoft.com/office/officeart/2005/8/layout/hierarchy3"/>
    <dgm:cxn modelId="{9746A177-D2F8-4DCD-940A-30722A609BC7}" type="presParOf" srcId="{1AF7808C-CCAE-475C-8AC5-0944F6611482}" destId="{7B138A6E-22B2-4F6F-BE90-7E63CC93F8F0}" srcOrd="0" destOrd="0" presId="urn:microsoft.com/office/officeart/2005/8/layout/hierarchy3"/>
    <dgm:cxn modelId="{C28F82E5-088D-430A-94B8-EFA24FE58037}" type="presParOf" srcId="{7B138A6E-22B2-4F6F-BE90-7E63CC93F8F0}" destId="{57AA1FBA-2873-431D-A020-186A71F21728}" srcOrd="0" destOrd="0" presId="urn:microsoft.com/office/officeart/2005/8/layout/hierarchy3"/>
    <dgm:cxn modelId="{01895634-869B-425D-B669-E78FBA417F34}" type="presParOf" srcId="{7B138A6E-22B2-4F6F-BE90-7E63CC93F8F0}" destId="{1EF5EEDD-D606-46C6-994B-7179CD2352C2}" srcOrd="1" destOrd="0" presId="urn:microsoft.com/office/officeart/2005/8/layout/hierarchy3"/>
    <dgm:cxn modelId="{EAC77B1D-5833-4B72-B8CE-7DD5C395E31B}" type="presParOf" srcId="{1AF7808C-CCAE-475C-8AC5-0944F6611482}" destId="{22D695C8-8900-407B-ACF9-10EA32CE0A25}" srcOrd="1" destOrd="0" presId="urn:microsoft.com/office/officeart/2005/8/layout/hierarchy3"/>
    <dgm:cxn modelId="{17807272-8A93-4182-AA3E-975B2EBA3D11}" type="presParOf" srcId="{22D695C8-8900-407B-ACF9-10EA32CE0A25}" destId="{276C336B-9D84-4132-9504-183FC7FE1F3C}" srcOrd="0" destOrd="0" presId="urn:microsoft.com/office/officeart/2005/8/layout/hierarchy3"/>
    <dgm:cxn modelId="{27B99547-9995-4C6A-A422-E9192340D763}" type="presParOf" srcId="{22D695C8-8900-407B-ACF9-10EA32CE0A25}" destId="{2BCC4D4C-C471-4E46-BA29-72F165F63BD3}" srcOrd="1" destOrd="0" presId="urn:microsoft.com/office/officeart/2005/8/layout/hierarchy3"/>
    <dgm:cxn modelId="{29DB551C-78DE-411D-AF7D-1560B6E6D812}" type="presParOf" srcId="{22D695C8-8900-407B-ACF9-10EA32CE0A25}" destId="{D16C4EC6-9297-46DE-BF3E-744CDFC56395}" srcOrd="2" destOrd="0" presId="urn:microsoft.com/office/officeart/2005/8/layout/hierarchy3"/>
    <dgm:cxn modelId="{1A963149-DBFC-480D-85CF-7455FCB43C09}" type="presParOf" srcId="{22D695C8-8900-407B-ACF9-10EA32CE0A25}" destId="{2BDAF9E8-C455-48E8-900B-F7A71AA96BB9}" srcOrd="3" destOrd="0" presId="urn:microsoft.com/office/officeart/2005/8/layout/hierarchy3"/>
    <dgm:cxn modelId="{926A15F8-5263-4AD0-A911-A0536F938B56}" type="presParOf" srcId="{22D695C8-8900-407B-ACF9-10EA32CE0A25}" destId="{95E7D9F6-F3F2-45B7-8479-E80B1095A545}" srcOrd="4" destOrd="0" presId="urn:microsoft.com/office/officeart/2005/8/layout/hierarchy3"/>
    <dgm:cxn modelId="{14417F05-79A9-4CCD-847E-834603AFB709}" type="presParOf" srcId="{22D695C8-8900-407B-ACF9-10EA32CE0A25}" destId="{3B5406C3-C0F7-42A4-8E61-4414D9C1A3DC}" srcOrd="5" destOrd="0" presId="urn:microsoft.com/office/officeart/2005/8/layout/hierarchy3"/>
    <dgm:cxn modelId="{E63EF576-4229-4773-820E-CE4B6EF35568}" type="presParOf" srcId="{C4EEF38F-024E-45AD-AA42-9414AC9568A3}" destId="{1BE3A87F-F56D-49DA-ACC2-2A3675B7F927}" srcOrd="6" destOrd="0" presId="urn:microsoft.com/office/officeart/2005/8/layout/hierarchy3"/>
    <dgm:cxn modelId="{BBB28561-5466-4F1A-8F1C-8A7F3E03D0D1}" type="presParOf" srcId="{1BE3A87F-F56D-49DA-ACC2-2A3675B7F927}" destId="{3E2A1246-9062-4CD7-8BF9-F16C1EB063C0}" srcOrd="0" destOrd="0" presId="urn:microsoft.com/office/officeart/2005/8/layout/hierarchy3"/>
    <dgm:cxn modelId="{AE1BA01C-9D2E-437F-8C33-BFBE5E8AD387}" type="presParOf" srcId="{3E2A1246-9062-4CD7-8BF9-F16C1EB063C0}" destId="{163CE5A2-91B8-4761-93BF-08E285212048}" srcOrd="0" destOrd="0" presId="urn:microsoft.com/office/officeart/2005/8/layout/hierarchy3"/>
    <dgm:cxn modelId="{91A2434E-E717-4FDF-ACDB-F47C627DA3FA}" type="presParOf" srcId="{3E2A1246-9062-4CD7-8BF9-F16C1EB063C0}" destId="{BED7B20D-4441-4515-A451-8F311822E0F1}" srcOrd="1" destOrd="0" presId="urn:microsoft.com/office/officeart/2005/8/layout/hierarchy3"/>
    <dgm:cxn modelId="{DA24F967-97DD-4672-A44C-0B7A842A5419}" type="presParOf" srcId="{1BE3A87F-F56D-49DA-ACC2-2A3675B7F927}" destId="{86FF3474-F741-41F7-BA4C-1EFAB1A92569}" srcOrd="1" destOrd="0" presId="urn:microsoft.com/office/officeart/2005/8/layout/hierarchy3"/>
    <dgm:cxn modelId="{2AD994FE-C354-43AF-89DE-56A662558ED7}" type="presParOf" srcId="{86FF3474-F741-41F7-BA4C-1EFAB1A92569}" destId="{919BC25B-A3E6-44D3-844E-F058F26A0DCA}" srcOrd="0" destOrd="0" presId="urn:microsoft.com/office/officeart/2005/8/layout/hierarchy3"/>
    <dgm:cxn modelId="{F4D643A6-45DE-4AAD-8D5C-A3B4D11B3BAA}" type="presParOf" srcId="{86FF3474-F741-41F7-BA4C-1EFAB1A92569}" destId="{4A9A2742-9014-478B-AEF1-1D870CAD262B}" srcOrd="1" destOrd="0" presId="urn:microsoft.com/office/officeart/2005/8/layout/hierarchy3"/>
    <dgm:cxn modelId="{D4E9558A-3C58-4A9E-8AD2-3B6B7D5CE34A}" type="presParOf" srcId="{86FF3474-F741-41F7-BA4C-1EFAB1A92569}" destId="{F8034787-7DD9-487C-84B4-7FB24C8332C4}" srcOrd="2" destOrd="0" presId="urn:microsoft.com/office/officeart/2005/8/layout/hierarchy3"/>
    <dgm:cxn modelId="{C97A14A6-4758-4E48-8069-B8556D7786A1}" type="presParOf" srcId="{86FF3474-F741-41F7-BA4C-1EFAB1A92569}" destId="{59C660ED-B666-4241-A537-E494597C059C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7B2AE4-43E1-4844-BEAD-B554E1462F14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86B611-E9CA-4A2E-84AC-FA8C816700D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Boost training data sets and thereby the accuracy of predictive models </a:t>
          </a:r>
        </a:p>
      </dgm:t>
    </dgm:pt>
    <dgm:pt modelId="{EBE0CF95-AD64-4E0F-827A-4291978AA3F9}" type="parTrans" cxnId="{BC3E410B-A64F-4111-B4CF-F000FFF09BC9}">
      <dgm:prSet/>
      <dgm:spPr/>
      <dgm:t>
        <a:bodyPr/>
        <a:lstStyle/>
        <a:p>
          <a:endParaRPr lang="en-US"/>
        </a:p>
      </dgm:t>
    </dgm:pt>
    <dgm:pt modelId="{AB468308-7EC0-4532-B99D-10CAA14944A0}" type="sibTrans" cxnId="{BC3E410B-A64F-4111-B4CF-F000FFF09BC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7492BF4-2FDB-4204-A10C-58EF61E8AF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Train a GAN and use the generator to create new examples</a:t>
          </a:r>
        </a:p>
      </dgm:t>
    </dgm:pt>
    <dgm:pt modelId="{00C90643-4F0E-4B75-8D28-22EBE534C574}" type="parTrans" cxnId="{E5BE9A66-DD25-4C5B-A465-5D19EE109EDB}">
      <dgm:prSet/>
      <dgm:spPr/>
      <dgm:t>
        <a:bodyPr/>
        <a:lstStyle/>
        <a:p>
          <a:endParaRPr lang="en-US"/>
        </a:p>
      </dgm:t>
    </dgm:pt>
    <dgm:pt modelId="{81EF27EB-B018-42C1-82A1-A3E15574AFB8}" type="sibTrans" cxnId="{E5BE9A66-DD25-4C5B-A465-5D19EE109ED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71936D4-FFE0-4484-BC96-07CAAA9F18A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Add samples to augment the training data set</a:t>
          </a:r>
        </a:p>
      </dgm:t>
    </dgm:pt>
    <dgm:pt modelId="{01A41AC6-1261-43AF-BFF0-26243FD33066}" type="parTrans" cxnId="{6E5B1625-39C7-42AD-B959-A9193C2EB6C8}">
      <dgm:prSet/>
      <dgm:spPr/>
      <dgm:t>
        <a:bodyPr/>
        <a:lstStyle/>
        <a:p>
          <a:endParaRPr lang="en-US"/>
        </a:p>
      </dgm:t>
    </dgm:pt>
    <dgm:pt modelId="{3AE6C5EE-F94F-4CCA-A8F6-78C1FE5461FE}" type="sibTrans" cxnId="{6E5B1625-39C7-42AD-B959-A9193C2EB6C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9721312-5EE7-457F-BFA9-F504C537CC4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Common on augmenting image data sets but fewer applications on tabular data sets such as mortality data</a:t>
          </a:r>
        </a:p>
      </dgm:t>
    </dgm:pt>
    <dgm:pt modelId="{CD6588C1-456B-4C3B-BC32-7E295FE8DEE7}" type="parTrans" cxnId="{2CCA180A-F528-43BC-A7D5-9EB01F94AFA8}">
      <dgm:prSet/>
      <dgm:spPr/>
      <dgm:t>
        <a:bodyPr/>
        <a:lstStyle/>
        <a:p>
          <a:endParaRPr lang="en-US"/>
        </a:p>
      </dgm:t>
    </dgm:pt>
    <dgm:pt modelId="{B1080BE3-ED75-4493-BA50-735321AEE3F9}" type="sibTrans" cxnId="{2CCA180A-F528-43BC-A7D5-9EB01F94AFA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A3158E7-CF96-4DD9-92E8-BF4B0B6DA9D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Data Augmentation GANs (DAGAN, BAGAN, </a:t>
          </a:r>
          <a:r>
            <a:rPr lang="en-US" dirty="0" err="1"/>
            <a:t>TableGAN</a:t>
          </a:r>
          <a:r>
            <a:rPr lang="en-US" dirty="0"/>
            <a:t>)</a:t>
          </a:r>
        </a:p>
      </dgm:t>
    </dgm:pt>
    <dgm:pt modelId="{9A387676-F1AD-4573-82F4-CE40DC117683}" type="parTrans" cxnId="{9D6A6DD3-49A8-40CD-B875-6E7A145E9577}">
      <dgm:prSet/>
      <dgm:spPr/>
      <dgm:t>
        <a:bodyPr/>
        <a:lstStyle/>
        <a:p>
          <a:endParaRPr lang="en-ZA"/>
        </a:p>
      </dgm:t>
    </dgm:pt>
    <dgm:pt modelId="{B561D389-54A1-4787-9D1E-344B37E9EA63}" type="sibTrans" cxnId="{9D6A6DD3-49A8-40CD-B875-6E7A145E9577}">
      <dgm:prSet/>
      <dgm:spPr/>
      <dgm:t>
        <a:bodyPr/>
        <a:lstStyle/>
        <a:p>
          <a:pPr>
            <a:lnSpc>
              <a:spcPct val="100000"/>
            </a:lnSpc>
          </a:pPr>
          <a:endParaRPr lang="en-ZA"/>
        </a:p>
      </dgm:t>
    </dgm:pt>
    <dgm:pt modelId="{C40855D5-F8A4-4272-B76E-4F8AF77D89E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We show an example of this implemented in Python using a number of data sets</a:t>
          </a:r>
        </a:p>
      </dgm:t>
    </dgm:pt>
    <dgm:pt modelId="{EBE56970-7475-4947-84BB-B2299B07F19C}" type="parTrans" cxnId="{6868374D-D0A8-4966-8F44-66CAA962DCB0}">
      <dgm:prSet/>
      <dgm:spPr/>
      <dgm:t>
        <a:bodyPr/>
        <a:lstStyle/>
        <a:p>
          <a:endParaRPr lang="en-ZA"/>
        </a:p>
      </dgm:t>
    </dgm:pt>
    <dgm:pt modelId="{B3648AD5-4E72-4863-886A-E58DFEDE9A4F}" type="sibTrans" cxnId="{6868374D-D0A8-4966-8F44-66CAA962DCB0}">
      <dgm:prSet/>
      <dgm:spPr/>
      <dgm:t>
        <a:bodyPr/>
        <a:lstStyle/>
        <a:p>
          <a:endParaRPr lang="en-ZA"/>
        </a:p>
      </dgm:t>
    </dgm:pt>
    <dgm:pt modelId="{87238DE5-6D69-44CD-B4F1-B003E15DF775}" type="pres">
      <dgm:prSet presAssocID="{567B2AE4-43E1-4844-BEAD-B554E1462F14}" presName="root" presStyleCnt="0">
        <dgm:presLayoutVars>
          <dgm:dir/>
          <dgm:resizeHandles val="exact"/>
        </dgm:presLayoutVars>
      </dgm:prSet>
      <dgm:spPr/>
    </dgm:pt>
    <dgm:pt modelId="{56E29D38-7FF3-4B11-82CA-0A115AED7E85}" type="pres">
      <dgm:prSet presAssocID="{567B2AE4-43E1-4844-BEAD-B554E1462F14}" presName="container" presStyleCnt="0">
        <dgm:presLayoutVars>
          <dgm:dir/>
          <dgm:resizeHandles val="exact"/>
        </dgm:presLayoutVars>
      </dgm:prSet>
      <dgm:spPr/>
    </dgm:pt>
    <dgm:pt modelId="{F8431AD8-5624-48E4-BB19-D2EE84A010B8}" type="pres">
      <dgm:prSet presAssocID="{9B86B611-E9CA-4A2E-84AC-FA8C816700D8}" presName="compNode" presStyleCnt="0"/>
      <dgm:spPr/>
    </dgm:pt>
    <dgm:pt modelId="{287D5EC8-34F2-4294-8F2C-3C0A72D4E932}" type="pres">
      <dgm:prSet presAssocID="{9B86B611-E9CA-4A2E-84AC-FA8C816700D8}" presName="iconBgRect" presStyleLbl="bgShp" presStyleIdx="0" presStyleCnt="6"/>
      <dgm:spPr/>
    </dgm:pt>
    <dgm:pt modelId="{392E2197-8832-4BAF-B6AA-C71034FB95BC}" type="pres">
      <dgm:prSet presAssocID="{9B86B611-E9CA-4A2E-84AC-FA8C816700D8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50EB7673-B94C-4D0F-8731-FBDA3BEA206C}" type="pres">
      <dgm:prSet presAssocID="{9B86B611-E9CA-4A2E-84AC-FA8C816700D8}" presName="spaceRect" presStyleCnt="0"/>
      <dgm:spPr/>
    </dgm:pt>
    <dgm:pt modelId="{F0909A8A-B7BB-49EB-9258-7F5A9DD2E2E0}" type="pres">
      <dgm:prSet presAssocID="{9B86B611-E9CA-4A2E-84AC-FA8C816700D8}" presName="textRect" presStyleLbl="revTx" presStyleIdx="0" presStyleCnt="6">
        <dgm:presLayoutVars>
          <dgm:chMax val="1"/>
          <dgm:chPref val="1"/>
        </dgm:presLayoutVars>
      </dgm:prSet>
      <dgm:spPr/>
    </dgm:pt>
    <dgm:pt modelId="{1E08E784-D858-42F4-AF86-FBAA54C25BC6}" type="pres">
      <dgm:prSet presAssocID="{AB468308-7EC0-4532-B99D-10CAA14944A0}" presName="sibTrans" presStyleLbl="sibTrans2D1" presStyleIdx="0" presStyleCnt="0"/>
      <dgm:spPr/>
    </dgm:pt>
    <dgm:pt modelId="{70F91D36-1366-4744-BE89-11B70773225E}" type="pres">
      <dgm:prSet presAssocID="{47492BF4-2FDB-4204-A10C-58EF61E8AFB1}" presName="compNode" presStyleCnt="0"/>
      <dgm:spPr/>
    </dgm:pt>
    <dgm:pt modelId="{7951BDFB-264B-4139-AF60-284F442EDAE2}" type="pres">
      <dgm:prSet presAssocID="{47492BF4-2FDB-4204-A10C-58EF61E8AFB1}" presName="iconBgRect" presStyleLbl="bgShp" presStyleIdx="1" presStyleCnt="6"/>
      <dgm:spPr/>
    </dgm:pt>
    <dgm:pt modelId="{076EE049-C741-415A-B6D2-BB79664AFC30}" type="pres">
      <dgm:prSet presAssocID="{47492BF4-2FDB-4204-A10C-58EF61E8AFB1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lectrician"/>
        </a:ext>
      </dgm:extLst>
    </dgm:pt>
    <dgm:pt modelId="{DB75CABC-6FD9-4370-B70D-DE0A84186EBD}" type="pres">
      <dgm:prSet presAssocID="{47492BF4-2FDB-4204-A10C-58EF61E8AFB1}" presName="spaceRect" presStyleCnt="0"/>
      <dgm:spPr/>
    </dgm:pt>
    <dgm:pt modelId="{B82F1BC5-AE26-4044-AA61-FA9CB614EA5B}" type="pres">
      <dgm:prSet presAssocID="{47492BF4-2FDB-4204-A10C-58EF61E8AFB1}" presName="textRect" presStyleLbl="revTx" presStyleIdx="1" presStyleCnt="6">
        <dgm:presLayoutVars>
          <dgm:chMax val="1"/>
          <dgm:chPref val="1"/>
        </dgm:presLayoutVars>
      </dgm:prSet>
      <dgm:spPr/>
    </dgm:pt>
    <dgm:pt modelId="{8C7DDFA5-4A46-4105-BCCC-73AC77BB309F}" type="pres">
      <dgm:prSet presAssocID="{81EF27EB-B018-42C1-82A1-A3E15574AFB8}" presName="sibTrans" presStyleLbl="sibTrans2D1" presStyleIdx="0" presStyleCnt="0"/>
      <dgm:spPr/>
    </dgm:pt>
    <dgm:pt modelId="{8D8B8AB0-D6E4-4519-B9ED-4D205F54F9E3}" type="pres">
      <dgm:prSet presAssocID="{271936D4-FFE0-4484-BC96-07CAAA9F18A1}" presName="compNode" presStyleCnt="0"/>
      <dgm:spPr/>
    </dgm:pt>
    <dgm:pt modelId="{E3202B32-0B06-483A-A887-233E47FE96D3}" type="pres">
      <dgm:prSet presAssocID="{271936D4-FFE0-4484-BC96-07CAAA9F18A1}" presName="iconBgRect" presStyleLbl="bgShp" presStyleIdx="2" presStyleCnt="6"/>
      <dgm:spPr/>
    </dgm:pt>
    <dgm:pt modelId="{C3C3B1B4-355F-4911-BBFE-320E6DB87322}" type="pres">
      <dgm:prSet presAssocID="{271936D4-FFE0-4484-BC96-07CAAA9F18A1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885CE02C-6A8D-4DAA-A12D-239605011B0F}" type="pres">
      <dgm:prSet presAssocID="{271936D4-FFE0-4484-BC96-07CAAA9F18A1}" presName="spaceRect" presStyleCnt="0"/>
      <dgm:spPr/>
    </dgm:pt>
    <dgm:pt modelId="{27004E16-BAB5-4B2E-A042-11C2A68D6516}" type="pres">
      <dgm:prSet presAssocID="{271936D4-FFE0-4484-BC96-07CAAA9F18A1}" presName="textRect" presStyleLbl="revTx" presStyleIdx="2" presStyleCnt="6">
        <dgm:presLayoutVars>
          <dgm:chMax val="1"/>
          <dgm:chPref val="1"/>
        </dgm:presLayoutVars>
      </dgm:prSet>
      <dgm:spPr/>
    </dgm:pt>
    <dgm:pt modelId="{332606DE-0F78-416E-BD20-AD1F4228B8C3}" type="pres">
      <dgm:prSet presAssocID="{3AE6C5EE-F94F-4CCA-A8F6-78C1FE5461FE}" presName="sibTrans" presStyleLbl="sibTrans2D1" presStyleIdx="0" presStyleCnt="0"/>
      <dgm:spPr/>
    </dgm:pt>
    <dgm:pt modelId="{4A5CC9BB-B26A-4C10-955F-0662684BA42B}" type="pres">
      <dgm:prSet presAssocID="{79721312-5EE7-457F-BFA9-F504C537CC46}" presName="compNode" presStyleCnt="0"/>
      <dgm:spPr/>
    </dgm:pt>
    <dgm:pt modelId="{57A46BF8-9E14-4137-BABD-AC2E22C6243F}" type="pres">
      <dgm:prSet presAssocID="{79721312-5EE7-457F-BFA9-F504C537CC46}" presName="iconBgRect" presStyleLbl="bgShp" presStyleIdx="3" presStyleCnt="6"/>
      <dgm:spPr/>
    </dgm:pt>
    <dgm:pt modelId="{A6AEEF11-2122-4681-A1DF-78B5EB314222}" type="pres">
      <dgm:prSet presAssocID="{79721312-5EE7-457F-BFA9-F504C537CC46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"/>
        </a:ext>
      </dgm:extLst>
    </dgm:pt>
    <dgm:pt modelId="{08941302-D6C0-4B46-A2ED-F25872B95400}" type="pres">
      <dgm:prSet presAssocID="{79721312-5EE7-457F-BFA9-F504C537CC46}" presName="spaceRect" presStyleCnt="0"/>
      <dgm:spPr/>
    </dgm:pt>
    <dgm:pt modelId="{6019FE04-F89C-404E-90F0-3C23450E1D82}" type="pres">
      <dgm:prSet presAssocID="{79721312-5EE7-457F-BFA9-F504C537CC46}" presName="textRect" presStyleLbl="revTx" presStyleIdx="3" presStyleCnt="6">
        <dgm:presLayoutVars>
          <dgm:chMax val="1"/>
          <dgm:chPref val="1"/>
        </dgm:presLayoutVars>
      </dgm:prSet>
      <dgm:spPr/>
    </dgm:pt>
    <dgm:pt modelId="{A71B9AC6-1CB4-4F83-A86B-23A69D9B983C}" type="pres">
      <dgm:prSet presAssocID="{B1080BE3-ED75-4493-BA50-735321AEE3F9}" presName="sibTrans" presStyleLbl="sibTrans2D1" presStyleIdx="0" presStyleCnt="0"/>
      <dgm:spPr/>
    </dgm:pt>
    <dgm:pt modelId="{E4715963-8C8D-49A0-81FC-4972C1CC8365}" type="pres">
      <dgm:prSet presAssocID="{BA3158E7-CF96-4DD9-92E8-BF4B0B6DA9D2}" presName="compNode" presStyleCnt="0"/>
      <dgm:spPr/>
    </dgm:pt>
    <dgm:pt modelId="{154BB713-FF94-4D94-BFA6-D8B059F891D6}" type="pres">
      <dgm:prSet presAssocID="{BA3158E7-CF96-4DD9-92E8-BF4B0B6DA9D2}" presName="iconBgRect" presStyleLbl="bgShp" presStyleIdx="4" presStyleCnt="6"/>
      <dgm:spPr/>
    </dgm:pt>
    <dgm:pt modelId="{2FCF6A8B-3F59-4A7D-BBFA-B6A1A86CC371}" type="pres">
      <dgm:prSet presAssocID="{BA3158E7-CF96-4DD9-92E8-BF4B0B6DA9D2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D6537173-D7B1-4C24-9ACB-A12462BF5406}" type="pres">
      <dgm:prSet presAssocID="{BA3158E7-CF96-4DD9-92E8-BF4B0B6DA9D2}" presName="spaceRect" presStyleCnt="0"/>
      <dgm:spPr/>
    </dgm:pt>
    <dgm:pt modelId="{DC9E39AD-C34E-4E25-83CE-5B37E968882D}" type="pres">
      <dgm:prSet presAssocID="{BA3158E7-CF96-4DD9-92E8-BF4B0B6DA9D2}" presName="textRect" presStyleLbl="revTx" presStyleIdx="4" presStyleCnt="6">
        <dgm:presLayoutVars>
          <dgm:chMax val="1"/>
          <dgm:chPref val="1"/>
        </dgm:presLayoutVars>
      </dgm:prSet>
      <dgm:spPr/>
    </dgm:pt>
    <dgm:pt modelId="{B01812C5-3BCD-4B5F-A84E-4455CC25D5C2}" type="pres">
      <dgm:prSet presAssocID="{B561D389-54A1-4787-9D1E-344B37E9EA63}" presName="sibTrans" presStyleLbl="sibTrans2D1" presStyleIdx="0" presStyleCnt="0"/>
      <dgm:spPr/>
    </dgm:pt>
    <dgm:pt modelId="{7D026BBD-44DE-453D-AA18-AA3627AFB7AF}" type="pres">
      <dgm:prSet presAssocID="{C40855D5-F8A4-4272-B76E-4F8AF77D89EE}" presName="compNode" presStyleCnt="0"/>
      <dgm:spPr/>
    </dgm:pt>
    <dgm:pt modelId="{792F831D-D6DD-450A-81E2-4D34BEFC83C0}" type="pres">
      <dgm:prSet presAssocID="{C40855D5-F8A4-4272-B76E-4F8AF77D89EE}" presName="iconBgRect" presStyleLbl="bgShp" presStyleIdx="5" presStyleCnt="6"/>
      <dgm:spPr/>
    </dgm:pt>
    <dgm:pt modelId="{8ECACD34-2D60-46AD-B6A8-5E21F3A28D95}" type="pres">
      <dgm:prSet presAssocID="{C40855D5-F8A4-4272-B76E-4F8AF77D89EE}" presName="iconRect" presStyleLbl="node1" presStyleIdx="5" presStyleCnt="6"/>
      <dgm:spPr/>
    </dgm:pt>
    <dgm:pt modelId="{0C1493BD-5463-4FCC-A22C-39F4A2AA9EE5}" type="pres">
      <dgm:prSet presAssocID="{C40855D5-F8A4-4272-B76E-4F8AF77D89EE}" presName="spaceRect" presStyleCnt="0"/>
      <dgm:spPr/>
    </dgm:pt>
    <dgm:pt modelId="{C5E8202F-3EA8-4176-B223-4F565C2E9A39}" type="pres">
      <dgm:prSet presAssocID="{C40855D5-F8A4-4272-B76E-4F8AF77D89EE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E3FAB902-7CC9-4034-B074-6B42E14CDAAC}" type="presOf" srcId="{3AE6C5EE-F94F-4CCA-A8F6-78C1FE5461FE}" destId="{332606DE-0F78-416E-BD20-AD1F4228B8C3}" srcOrd="0" destOrd="0" presId="urn:microsoft.com/office/officeart/2018/2/layout/IconCircleList"/>
    <dgm:cxn modelId="{D06F2D04-B973-406A-B210-C4723B219AE3}" type="presOf" srcId="{79721312-5EE7-457F-BFA9-F504C537CC46}" destId="{6019FE04-F89C-404E-90F0-3C23450E1D82}" srcOrd="0" destOrd="0" presId="urn:microsoft.com/office/officeart/2018/2/layout/IconCircleList"/>
    <dgm:cxn modelId="{2CCA180A-F528-43BC-A7D5-9EB01F94AFA8}" srcId="{567B2AE4-43E1-4844-BEAD-B554E1462F14}" destId="{79721312-5EE7-457F-BFA9-F504C537CC46}" srcOrd="3" destOrd="0" parTransId="{CD6588C1-456B-4C3B-BC32-7E295FE8DEE7}" sibTransId="{B1080BE3-ED75-4493-BA50-735321AEE3F9}"/>
    <dgm:cxn modelId="{BC3E410B-A64F-4111-B4CF-F000FFF09BC9}" srcId="{567B2AE4-43E1-4844-BEAD-B554E1462F14}" destId="{9B86B611-E9CA-4A2E-84AC-FA8C816700D8}" srcOrd="0" destOrd="0" parTransId="{EBE0CF95-AD64-4E0F-827A-4291978AA3F9}" sibTransId="{AB468308-7EC0-4532-B99D-10CAA14944A0}"/>
    <dgm:cxn modelId="{90F8CF0F-5172-40F9-B56D-1EA9EAF728E2}" type="presOf" srcId="{47492BF4-2FDB-4204-A10C-58EF61E8AFB1}" destId="{B82F1BC5-AE26-4044-AA61-FA9CB614EA5B}" srcOrd="0" destOrd="0" presId="urn:microsoft.com/office/officeart/2018/2/layout/IconCircleList"/>
    <dgm:cxn modelId="{6E5B1625-39C7-42AD-B959-A9193C2EB6C8}" srcId="{567B2AE4-43E1-4844-BEAD-B554E1462F14}" destId="{271936D4-FFE0-4484-BC96-07CAAA9F18A1}" srcOrd="2" destOrd="0" parTransId="{01A41AC6-1261-43AF-BFF0-26243FD33066}" sibTransId="{3AE6C5EE-F94F-4CCA-A8F6-78C1FE5461FE}"/>
    <dgm:cxn modelId="{206C7D34-DC76-4945-9F47-A0562EFE5008}" type="presOf" srcId="{271936D4-FFE0-4484-BC96-07CAAA9F18A1}" destId="{27004E16-BAB5-4B2E-A042-11C2A68D6516}" srcOrd="0" destOrd="0" presId="urn:microsoft.com/office/officeart/2018/2/layout/IconCircleList"/>
    <dgm:cxn modelId="{EEC4D360-6276-4E57-8189-969C7832DD84}" type="presOf" srcId="{567B2AE4-43E1-4844-BEAD-B554E1462F14}" destId="{87238DE5-6D69-44CD-B4F1-B003E15DF775}" srcOrd="0" destOrd="0" presId="urn:microsoft.com/office/officeart/2018/2/layout/IconCircleList"/>
    <dgm:cxn modelId="{E5BE9A66-DD25-4C5B-A465-5D19EE109EDB}" srcId="{567B2AE4-43E1-4844-BEAD-B554E1462F14}" destId="{47492BF4-2FDB-4204-A10C-58EF61E8AFB1}" srcOrd="1" destOrd="0" parTransId="{00C90643-4F0E-4B75-8D28-22EBE534C574}" sibTransId="{81EF27EB-B018-42C1-82A1-A3E15574AFB8}"/>
    <dgm:cxn modelId="{6868374D-D0A8-4966-8F44-66CAA962DCB0}" srcId="{567B2AE4-43E1-4844-BEAD-B554E1462F14}" destId="{C40855D5-F8A4-4272-B76E-4F8AF77D89EE}" srcOrd="5" destOrd="0" parTransId="{EBE56970-7475-4947-84BB-B2299B07F19C}" sibTransId="{B3648AD5-4E72-4863-886A-E58DFEDE9A4F}"/>
    <dgm:cxn modelId="{FD831E75-4918-4A59-92EC-AA7590189526}" type="presOf" srcId="{AB468308-7EC0-4532-B99D-10CAA14944A0}" destId="{1E08E784-D858-42F4-AF86-FBAA54C25BC6}" srcOrd="0" destOrd="0" presId="urn:microsoft.com/office/officeart/2018/2/layout/IconCircleList"/>
    <dgm:cxn modelId="{6420E55A-8227-40F5-8B9B-B3F58E3C7C32}" type="presOf" srcId="{B561D389-54A1-4787-9D1E-344B37E9EA63}" destId="{B01812C5-3BCD-4B5F-A84E-4455CC25D5C2}" srcOrd="0" destOrd="0" presId="urn:microsoft.com/office/officeart/2018/2/layout/IconCircleList"/>
    <dgm:cxn modelId="{86B9699D-582A-40C3-90A2-39F62252702F}" type="presOf" srcId="{81EF27EB-B018-42C1-82A1-A3E15574AFB8}" destId="{8C7DDFA5-4A46-4105-BCCC-73AC77BB309F}" srcOrd="0" destOrd="0" presId="urn:microsoft.com/office/officeart/2018/2/layout/IconCircleList"/>
    <dgm:cxn modelId="{461553A4-01C1-464A-B142-7A6CC3B62820}" type="presOf" srcId="{9B86B611-E9CA-4A2E-84AC-FA8C816700D8}" destId="{F0909A8A-B7BB-49EB-9258-7F5A9DD2E2E0}" srcOrd="0" destOrd="0" presId="urn:microsoft.com/office/officeart/2018/2/layout/IconCircleList"/>
    <dgm:cxn modelId="{9F427DC0-E538-480A-98FA-4D5FAAC3A741}" type="presOf" srcId="{B1080BE3-ED75-4493-BA50-735321AEE3F9}" destId="{A71B9AC6-1CB4-4F83-A86B-23A69D9B983C}" srcOrd="0" destOrd="0" presId="urn:microsoft.com/office/officeart/2018/2/layout/IconCircleList"/>
    <dgm:cxn modelId="{5F14B0C1-B2E5-497A-AC54-BDA373D97364}" type="presOf" srcId="{BA3158E7-CF96-4DD9-92E8-BF4B0B6DA9D2}" destId="{DC9E39AD-C34E-4E25-83CE-5B37E968882D}" srcOrd="0" destOrd="0" presId="urn:microsoft.com/office/officeart/2018/2/layout/IconCircleList"/>
    <dgm:cxn modelId="{9D6A6DD3-49A8-40CD-B875-6E7A145E9577}" srcId="{567B2AE4-43E1-4844-BEAD-B554E1462F14}" destId="{BA3158E7-CF96-4DD9-92E8-BF4B0B6DA9D2}" srcOrd="4" destOrd="0" parTransId="{9A387676-F1AD-4573-82F4-CE40DC117683}" sibTransId="{B561D389-54A1-4787-9D1E-344B37E9EA63}"/>
    <dgm:cxn modelId="{D1C361F1-49D9-447C-B05A-F8E7524F688E}" type="presOf" srcId="{C40855D5-F8A4-4272-B76E-4F8AF77D89EE}" destId="{C5E8202F-3EA8-4176-B223-4F565C2E9A39}" srcOrd="0" destOrd="0" presId="urn:microsoft.com/office/officeart/2018/2/layout/IconCircleList"/>
    <dgm:cxn modelId="{91136907-A80A-46B7-AA1E-55FEE731C047}" type="presParOf" srcId="{87238DE5-6D69-44CD-B4F1-B003E15DF775}" destId="{56E29D38-7FF3-4B11-82CA-0A115AED7E85}" srcOrd="0" destOrd="0" presId="urn:microsoft.com/office/officeart/2018/2/layout/IconCircleList"/>
    <dgm:cxn modelId="{FF357E02-7814-4E7B-90D9-8EFE142EBA62}" type="presParOf" srcId="{56E29D38-7FF3-4B11-82CA-0A115AED7E85}" destId="{F8431AD8-5624-48E4-BB19-D2EE84A010B8}" srcOrd="0" destOrd="0" presId="urn:microsoft.com/office/officeart/2018/2/layout/IconCircleList"/>
    <dgm:cxn modelId="{5CFB1CA8-8F0A-4EAD-B136-41ADB4387BCA}" type="presParOf" srcId="{F8431AD8-5624-48E4-BB19-D2EE84A010B8}" destId="{287D5EC8-34F2-4294-8F2C-3C0A72D4E932}" srcOrd="0" destOrd="0" presId="urn:microsoft.com/office/officeart/2018/2/layout/IconCircleList"/>
    <dgm:cxn modelId="{F363D50F-C209-47F6-8883-4705A28D2032}" type="presParOf" srcId="{F8431AD8-5624-48E4-BB19-D2EE84A010B8}" destId="{392E2197-8832-4BAF-B6AA-C71034FB95BC}" srcOrd="1" destOrd="0" presId="urn:microsoft.com/office/officeart/2018/2/layout/IconCircleList"/>
    <dgm:cxn modelId="{2F9BE48E-4D73-4FFD-BFD6-570CC7C3D328}" type="presParOf" srcId="{F8431AD8-5624-48E4-BB19-D2EE84A010B8}" destId="{50EB7673-B94C-4D0F-8731-FBDA3BEA206C}" srcOrd="2" destOrd="0" presId="urn:microsoft.com/office/officeart/2018/2/layout/IconCircleList"/>
    <dgm:cxn modelId="{84C779F5-96C5-468D-8D26-6484BF140B4B}" type="presParOf" srcId="{F8431AD8-5624-48E4-BB19-D2EE84A010B8}" destId="{F0909A8A-B7BB-49EB-9258-7F5A9DD2E2E0}" srcOrd="3" destOrd="0" presId="urn:microsoft.com/office/officeart/2018/2/layout/IconCircleList"/>
    <dgm:cxn modelId="{812BC483-2619-4C85-AADA-0955FA99ED08}" type="presParOf" srcId="{56E29D38-7FF3-4B11-82CA-0A115AED7E85}" destId="{1E08E784-D858-42F4-AF86-FBAA54C25BC6}" srcOrd="1" destOrd="0" presId="urn:microsoft.com/office/officeart/2018/2/layout/IconCircleList"/>
    <dgm:cxn modelId="{CE1C6674-9593-4213-98FD-0438294FC25E}" type="presParOf" srcId="{56E29D38-7FF3-4B11-82CA-0A115AED7E85}" destId="{70F91D36-1366-4744-BE89-11B70773225E}" srcOrd="2" destOrd="0" presId="urn:microsoft.com/office/officeart/2018/2/layout/IconCircleList"/>
    <dgm:cxn modelId="{8B6C196C-4373-4E41-9B79-15CB262A0AFC}" type="presParOf" srcId="{70F91D36-1366-4744-BE89-11B70773225E}" destId="{7951BDFB-264B-4139-AF60-284F442EDAE2}" srcOrd="0" destOrd="0" presId="urn:microsoft.com/office/officeart/2018/2/layout/IconCircleList"/>
    <dgm:cxn modelId="{6E491456-87FB-4025-80F9-F2A92C3627BF}" type="presParOf" srcId="{70F91D36-1366-4744-BE89-11B70773225E}" destId="{076EE049-C741-415A-B6D2-BB79664AFC30}" srcOrd="1" destOrd="0" presId="urn:microsoft.com/office/officeart/2018/2/layout/IconCircleList"/>
    <dgm:cxn modelId="{DEE324DA-0C52-4A56-8C44-9E206CE49F08}" type="presParOf" srcId="{70F91D36-1366-4744-BE89-11B70773225E}" destId="{DB75CABC-6FD9-4370-B70D-DE0A84186EBD}" srcOrd="2" destOrd="0" presId="urn:microsoft.com/office/officeart/2018/2/layout/IconCircleList"/>
    <dgm:cxn modelId="{979EAED0-EC43-48C0-9200-39E1B5A55ACA}" type="presParOf" srcId="{70F91D36-1366-4744-BE89-11B70773225E}" destId="{B82F1BC5-AE26-4044-AA61-FA9CB614EA5B}" srcOrd="3" destOrd="0" presId="urn:microsoft.com/office/officeart/2018/2/layout/IconCircleList"/>
    <dgm:cxn modelId="{46582979-F2B4-4864-B6A1-BF5478A13386}" type="presParOf" srcId="{56E29D38-7FF3-4B11-82CA-0A115AED7E85}" destId="{8C7DDFA5-4A46-4105-BCCC-73AC77BB309F}" srcOrd="3" destOrd="0" presId="urn:microsoft.com/office/officeart/2018/2/layout/IconCircleList"/>
    <dgm:cxn modelId="{220E71D4-D9B4-4DBF-90A1-631AFE762E72}" type="presParOf" srcId="{56E29D38-7FF3-4B11-82CA-0A115AED7E85}" destId="{8D8B8AB0-D6E4-4519-B9ED-4D205F54F9E3}" srcOrd="4" destOrd="0" presId="urn:microsoft.com/office/officeart/2018/2/layout/IconCircleList"/>
    <dgm:cxn modelId="{5E8863C2-D07F-4554-BC15-2DED9E577EB9}" type="presParOf" srcId="{8D8B8AB0-D6E4-4519-B9ED-4D205F54F9E3}" destId="{E3202B32-0B06-483A-A887-233E47FE96D3}" srcOrd="0" destOrd="0" presId="urn:microsoft.com/office/officeart/2018/2/layout/IconCircleList"/>
    <dgm:cxn modelId="{EB932FBC-B41A-414A-A96F-062884871212}" type="presParOf" srcId="{8D8B8AB0-D6E4-4519-B9ED-4D205F54F9E3}" destId="{C3C3B1B4-355F-4911-BBFE-320E6DB87322}" srcOrd="1" destOrd="0" presId="urn:microsoft.com/office/officeart/2018/2/layout/IconCircleList"/>
    <dgm:cxn modelId="{7B8A45AA-7E6E-4849-B21D-00323D2D879B}" type="presParOf" srcId="{8D8B8AB0-D6E4-4519-B9ED-4D205F54F9E3}" destId="{885CE02C-6A8D-4DAA-A12D-239605011B0F}" srcOrd="2" destOrd="0" presId="urn:microsoft.com/office/officeart/2018/2/layout/IconCircleList"/>
    <dgm:cxn modelId="{2C188D4D-31F7-4527-829B-FF036855FF5F}" type="presParOf" srcId="{8D8B8AB0-D6E4-4519-B9ED-4D205F54F9E3}" destId="{27004E16-BAB5-4B2E-A042-11C2A68D6516}" srcOrd="3" destOrd="0" presId="urn:microsoft.com/office/officeart/2018/2/layout/IconCircleList"/>
    <dgm:cxn modelId="{CA811DB8-CD19-4C18-8775-6F2564925B0B}" type="presParOf" srcId="{56E29D38-7FF3-4B11-82CA-0A115AED7E85}" destId="{332606DE-0F78-416E-BD20-AD1F4228B8C3}" srcOrd="5" destOrd="0" presId="urn:microsoft.com/office/officeart/2018/2/layout/IconCircleList"/>
    <dgm:cxn modelId="{5804859F-4C3A-4EC1-ADC0-2B80CB47C82D}" type="presParOf" srcId="{56E29D38-7FF3-4B11-82CA-0A115AED7E85}" destId="{4A5CC9BB-B26A-4C10-955F-0662684BA42B}" srcOrd="6" destOrd="0" presId="urn:microsoft.com/office/officeart/2018/2/layout/IconCircleList"/>
    <dgm:cxn modelId="{7BEA39B6-FC39-46F1-8869-70EF5C3D840F}" type="presParOf" srcId="{4A5CC9BB-B26A-4C10-955F-0662684BA42B}" destId="{57A46BF8-9E14-4137-BABD-AC2E22C6243F}" srcOrd="0" destOrd="0" presId="urn:microsoft.com/office/officeart/2018/2/layout/IconCircleList"/>
    <dgm:cxn modelId="{4BCE3794-8A1A-4C09-8F56-B888DE63A6EF}" type="presParOf" srcId="{4A5CC9BB-B26A-4C10-955F-0662684BA42B}" destId="{A6AEEF11-2122-4681-A1DF-78B5EB314222}" srcOrd="1" destOrd="0" presId="urn:microsoft.com/office/officeart/2018/2/layout/IconCircleList"/>
    <dgm:cxn modelId="{C817B489-2D03-4431-A008-E44CE9D7DBEB}" type="presParOf" srcId="{4A5CC9BB-B26A-4C10-955F-0662684BA42B}" destId="{08941302-D6C0-4B46-A2ED-F25872B95400}" srcOrd="2" destOrd="0" presId="urn:microsoft.com/office/officeart/2018/2/layout/IconCircleList"/>
    <dgm:cxn modelId="{A60BC471-B716-4876-AF7C-208B0B040756}" type="presParOf" srcId="{4A5CC9BB-B26A-4C10-955F-0662684BA42B}" destId="{6019FE04-F89C-404E-90F0-3C23450E1D82}" srcOrd="3" destOrd="0" presId="urn:microsoft.com/office/officeart/2018/2/layout/IconCircleList"/>
    <dgm:cxn modelId="{958CB890-8109-4579-B361-A4DCD093C226}" type="presParOf" srcId="{56E29D38-7FF3-4B11-82CA-0A115AED7E85}" destId="{A71B9AC6-1CB4-4F83-A86B-23A69D9B983C}" srcOrd="7" destOrd="0" presId="urn:microsoft.com/office/officeart/2018/2/layout/IconCircleList"/>
    <dgm:cxn modelId="{48576B07-3114-41F6-8AE2-7B4EA16EF608}" type="presParOf" srcId="{56E29D38-7FF3-4B11-82CA-0A115AED7E85}" destId="{E4715963-8C8D-49A0-81FC-4972C1CC8365}" srcOrd="8" destOrd="0" presId="urn:microsoft.com/office/officeart/2018/2/layout/IconCircleList"/>
    <dgm:cxn modelId="{E606F3A9-8912-4840-8E1A-8C728DF5660B}" type="presParOf" srcId="{E4715963-8C8D-49A0-81FC-4972C1CC8365}" destId="{154BB713-FF94-4D94-BFA6-D8B059F891D6}" srcOrd="0" destOrd="0" presId="urn:microsoft.com/office/officeart/2018/2/layout/IconCircleList"/>
    <dgm:cxn modelId="{57C18EE2-60FA-4092-A1DB-AD2385BC004A}" type="presParOf" srcId="{E4715963-8C8D-49A0-81FC-4972C1CC8365}" destId="{2FCF6A8B-3F59-4A7D-BBFA-B6A1A86CC371}" srcOrd="1" destOrd="0" presId="urn:microsoft.com/office/officeart/2018/2/layout/IconCircleList"/>
    <dgm:cxn modelId="{63B2C0D6-0B18-4E2E-8B03-0DD96D5B7846}" type="presParOf" srcId="{E4715963-8C8D-49A0-81FC-4972C1CC8365}" destId="{D6537173-D7B1-4C24-9ACB-A12462BF5406}" srcOrd="2" destOrd="0" presId="urn:microsoft.com/office/officeart/2018/2/layout/IconCircleList"/>
    <dgm:cxn modelId="{76EB7CA9-1FE7-4826-9E74-7DE5E47429D9}" type="presParOf" srcId="{E4715963-8C8D-49A0-81FC-4972C1CC8365}" destId="{DC9E39AD-C34E-4E25-83CE-5B37E968882D}" srcOrd="3" destOrd="0" presId="urn:microsoft.com/office/officeart/2018/2/layout/IconCircleList"/>
    <dgm:cxn modelId="{E6714B02-F31E-4BFB-B28F-5A4D8DE53B04}" type="presParOf" srcId="{56E29D38-7FF3-4B11-82CA-0A115AED7E85}" destId="{B01812C5-3BCD-4B5F-A84E-4455CC25D5C2}" srcOrd="9" destOrd="0" presId="urn:microsoft.com/office/officeart/2018/2/layout/IconCircleList"/>
    <dgm:cxn modelId="{2DF7A487-4BC8-4480-93A4-A74CFC99254A}" type="presParOf" srcId="{56E29D38-7FF3-4B11-82CA-0A115AED7E85}" destId="{7D026BBD-44DE-453D-AA18-AA3627AFB7AF}" srcOrd="10" destOrd="0" presId="urn:microsoft.com/office/officeart/2018/2/layout/IconCircleList"/>
    <dgm:cxn modelId="{7EC5FD71-6E38-408A-B1C3-AAB1345E81EE}" type="presParOf" srcId="{7D026BBD-44DE-453D-AA18-AA3627AFB7AF}" destId="{792F831D-D6DD-450A-81E2-4D34BEFC83C0}" srcOrd="0" destOrd="0" presId="urn:microsoft.com/office/officeart/2018/2/layout/IconCircleList"/>
    <dgm:cxn modelId="{F5842B05-25DA-476D-8534-954D5097ECA1}" type="presParOf" srcId="{7D026BBD-44DE-453D-AA18-AA3627AFB7AF}" destId="{8ECACD34-2D60-46AD-B6A8-5E21F3A28D95}" srcOrd="1" destOrd="0" presId="urn:microsoft.com/office/officeart/2018/2/layout/IconCircleList"/>
    <dgm:cxn modelId="{CEF10211-E970-42E2-B474-7A8207CBB33A}" type="presParOf" srcId="{7D026BBD-44DE-453D-AA18-AA3627AFB7AF}" destId="{0C1493BD-5463-4FCC-A22C-39F4A2AA9EE5}" srcOrd="2" destOrd="0" presId="urn:microsoft.com/office/officeart/2018/2/layout/IconCircleList"/>
    <dgm:cxn modelId="{D0E2456C-36C8-4EAA-977C-EE6A5E35490F}" type="presParOf" srcId="{7D026BBD-44DE-453D-AA18-AA3627AFB7AF}" destId="{C5E8202F-3EA8-4176-B223-4F565C2E9A3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5EFE1E-43D4-4C05-8CA3-617A48F6F51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6265CB-0438-4446-94E6-D566A0D163E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663300"/>
              </a:solidFill>
              <a:latin typeface="Century Gothic" panose="020B0502020202020204" pitchFamily="34" charset="0"/>
            </a:rPr>
            <a:t>Traditional time series models such as ARIMA &amp; GARCH make strong data, dependence structure &amp; model assumptions</a:t>
          </a:r>
        </a:p>
      </dgm:t>
    </dgm:pt>
    <dgm:pt modelId="{D8042E2A-CDDF-4139-8194-6DDF0EEDBF4C}" type="parTrans" cxnId="{629F27B5-23AE-41BC-84C3-83F2FDCAF805}">
      <dgm:prSet/>
      <dgm:spPr/>
      <dgm:t>
        <a:bodyPr/>
        <a:lstStyle/>
        <a:p>
          <a:endParaRPr lang="en-US"/>
        </a:p>
      </dgm:t>
    </dgm:pt>
    <dgm:pt modelId="{9AA49B75-1175-4812-A99E-3AA806F69982}" type="sibTrans" cxnId="{629F27B5-23AE-41BC-84C3-83F2FDCAF805}">
      <dgm:prSet/>
      <dgm:spPr/>
      <dgm:t>
        <a:bodyPr/>
        <a:lstStyle/>
        <a:p>
          <a:endParaRPr lang="en-US"/>
        </a:p>
      </dgm:t>
    </dgm:pt>
    <dgm:pt modelId="{75A980B2-E4FE-4A45-B77C-2FCA2841A061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663300"/>
              </a:solidFill>
              <a:latin typeface="Century Gothic" panose="020B0502020202020204" pitchFamily="34" charset="0"/>
            </a:rPr>
            <a:t>GAN offers the use of recurrent neural networks to generate time series data using Recurrent Conditional GANs</a:t>
          </a:r>
        </a:p>
      </dgm:t>
    </dgm:pt>
    <dgm:pt modelId="{FE9ED9A0-F786-4130-8F5A-3C2179354ABE}" type="parTrans" cxnId="{7E38192D-0DD7-4314-ABD5-896D6788A034}">
      <dgm:prSet/>
      <dgm:spPr/>
      <dgm:t>
        <a:bodyPr/>
        <a:lstStyle/>
        <a:p>
          <a:endParaRPr lang="en-US"/>
        </a:p>
      </dgm:t>
    </dgm:pt>
    <dgm:pt modelId="{46CEA0AF-B6E5-4EC1-92CE-B8D7CE80B7E1}" type="sibTrans" cxnId="{7E38192D-0DD7-4314-ABD5-896D6788A034}">
      <dgm:prSet/>
      <dgm:spPr/>
      <dgm:t>
        <a:bodyPr/>
        <a:lstStyle/>
        <a:p>
          <a:endParaRPr lang="en-US"/>
        </a:p>
      </dgm:t>
    </dgm:pt>
    <dgm:pt modelId="{4F33406F-E8F8-4210-BE91-595EDD19D859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663300"/>
              </a:solidFill>
              <a:latin typeface="Century Gothic" panose="020B0502020202020204" pitchFamily="34" charset="0"/>
            </a:rPr>
            <a:t>Stochastic modelling, economic modelling, stock prediction, mortality forecasting, Value-at-Risk, financial projections etc.</a:t>
          </a:r>
        </a:p>
      </dgm:t>
    </dgm:pt>
    <dgm:pt modelId="{1F7E93D1-FDDF-47D5-A71B-BC2D4DE307EE}" type="parTrans" cxnId="{E0EDDDB4-4025-4409-A40E-ADF70A183732}">
      <dgm:prSet/>
      <dgm:spPr/>
      <dgm:t>
        <a:bodyPr/>
        <a:lstStyle/>
        <a:p>
          <a:endParaRPr lang="en-US"/>
        </a:p>
      </dgm:t>
    </dgm:pt>
    <dgm:pt modelId="{48EE45AD-40AA-45CB-9B28-7AC563982FAF}" type="sibTrans" cxnId="{E0EDDDB4-4025-4409-A40E-ADF70A183732}">
      <dgm:prSet/>
      <dgm:spPr/>
      <dgm:t>
        <a:bodyPr/>
        <a:lstStyle/>
        <a:p>
          <a:endParaRPr lang="en-US"/>
        </a:p>
      </dgm:t>
    </dgm:pt>
    <dgm:pt modelId="{126B3085-023A-4F30-A40E-0AF2F164504F}" type="pres">
      <dgm:prSet presAssocID="{E35EFE1E-43D4-4C05-8CA3-617A48F6F51D}" presName="root" presStyleCnt="0">
        <dgm:presLayoutVars>
          <dgm:dir/>
          <dgm:resizeHandles val="exact"/>
        </dgm:presLayoutVars>
      </dgm:prSet>
      <dgm:spPr/>
    </dgm:pt>
    <dgm:pt modelId="{F43FD6EF-5322-451F-AC12-4F573C914907}" type="pres">
      <dgm:prSet presAssocID="{C86265CB-0438-4446-94E6-D566A0D163E2}" presName="compNode" presStyleCnt="0"/>
      <dgm:spPr/>
    </dgm:pt>
    <dgm:pt modelId="{3C66E7CC-94F6-4D6A-A1A6-E1468AD58E7A}" type="pres">
      <dgm:prSet presAssocID="{C86265CB-0438-4446-94E6-D566A0D163E2}" presName="bgRect" presStyleLbl="bgShp" presStyleIdx="0" presStyleCnt="3"/>
      <dgm:spPr>
        <a:solidFill>
          <a:schemeClr val="accent1">
            <a:lumMod val="20000"/>
            <a:lumOff val="80000"/>
          </a:schemeClr>
        </a:solidFill>
      </dgm:spPr>
    </dgm:pt>
    <dgm:pt modelId="{8A957417-06B0-4167-8223-814D8D2A25F8}" type="pres">
      <dgm:prSet presAssocID="{C86265CB-0438-4446-94E6-D566A0D163E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9CB0D3B-9339-489A-A552-0F1940FD4E15}" type="pres">
      <dgm:prSet presAssocID="{C86265CB-0438-4446-94E6-D566A0D163E2}" presName="spaceRect" presStyleCnt="0"/>
      <dgm:spPr/>
    </dgm:pt>
    <dgm:pt modelId="{875F14E9-D497-497D-96B2-FC0A4FCEEEF7}" type="pres">
      <dgm:prSet presAssocID="{C86265CB-0438-4446-94E6-D566A0D163E2}" presName="parTx" presStyleLbl="revTx" presStyleIdx="0" presStyleCnt="3">
        <dgm:presLayoutVars>
          <dgm:chMax val="0"/>
          <dgm:chPref val="0"/>
        </dgm:presLayoutVars>
      </dgm:prSet>
      <dgm:spPr/>
    </dgm:pt>
    <dgm:pt modelId="{3C74C3F5-574D-4217-9A17-13BB54FDB257}" type="pres">
      <dgm:prSet presAssocID="{9AA49B75-1175-4812-A99E-3AA806F69982}" presName="sibTrans" presStyleCnt="0"/>
      <dgm:spPr/>
    </dgm:pt>
    <dgm:pt modelId="{79CC1916-224E-4A34-B848-E475BDFDB296}" type="pres">
      <dgm:prSet presAssocID="{75A980B2-E4FE-4A45-B77C-2FCA2841A061}" presName="compNode" presStyleCnt="0"/>
      <dgm:spPr/>
    </dgm:pt>
    <dgm:pt modelId="{7DE35B07-305D-4EE8-A68F-E94CA6514844}" type="pres">
      <dgm:prSet presAssocID="{75A980B2-E4FE-4A45-B77C-2FCA2841A061}" presName="bgRect" presStyleLbl="bgShp" presStyleIdx="1" presStyleCnt="3"/>
      <dgm:spPr>
        <a:solidFill>
          <a:schemeClr val="accent1">
            <a:lumMod val="20000"/>
            <a:lumOff val="80000"/>
          </a:schemeClr>
        </a:solidFill>
      </dgm:spPr>
    </dgm:pt>
    <dgm:pt modelId="{353CB3EE-FE1C-45EE-84FD-59D52391636C}" type="pres">
      <dgm:prSet presAssocID="{75A980B2-E4FE-4A45-B77C-2FCA2841A06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"/>
        </a:ext>
      </dgm:extLst>
    </dgm:pt>
    <dgm:pt modelId="{F68C8334-5F66-47A7-AA69-4D5423D09C46}" type="pres">
      <dgm:prSet presAssocID="{75A980B2-E4FE-4A45-B77C-2FCA2841A061}" presName="spaceRect" presStyleCnt="0"/>
      <dgm:spPr/>
    </dgm:pt>
    <dgm:pt modelId="{29F6218B-FB56-4B06-BFBF-3AE36ACD8B44}" type="pres">
      <dgm:prSet presAssocID="{75A980B2-E4FE-4A45-B77C-2FCA2841A061}" presName="parTx" presStyleLbl="revTx" presStyleIdx="1" presStyleCnt="3">
        <dgm:presLayoutVars>
          <dgm:chMax val="0"/>
          <dgm:chPref val="0"/>
        </dgm:presLayoutVars>
      </dgm:prSet>
      <dgm:spPr/>
    </dgm:pt>
    <dgm:pt modelId="{5CDED97E-41FE-4F2D-A4B0-0CA48FF4CB6B}" type="pres">
      <dgm:prSet presAssocID="{46CEA0AF-B6E5-4EC1-92CE-B8D7CE80B7E1}" presName="sibTrans" presStyleCnt="0"/>
      <dgm:spPr/>
    </dgm:pt>
    <dgm:pt modelId="{4813D502-83A9-4D84-84F3-961F565A9C33}" type="pres">
      <dgm:prSet presAssocID="{4F33406F-E8F8-4210-BE91-595EDD19D859}" presName="compNode" presStyleCnt="0"/>
      <dgm:spPr/>
    </dgm:pt>
    <dgm:pt modelId="{B7B73D1D-0F1A-4CB2-893E-73F9926734B1}" type="pres">
      <dgm:prSet presAssocID="{4F33406F-E8F8-4210-BE91-595EDD19D859}" presName="bgRect" presStyleLbl="bgShp" presStyleIdx="2" presStyleCnt="3"/>
      <dgm:spPr>
        <a:solidFill>
          <a:schemeClr val="accent1">
            <a:lumMod val="20000"/>
            <a:lumOff val="80000"/>
          </a:schemeClr>
        </a:solidFill>
      </dgm:spPr>
    </dgm:pt>
    <dgm:pt modelId="{778630B7-ECE5-4EC1-9EDD-F2A7F69A69C7}" type="pres">
      <dgm:prSet presAssocID="{4F33406F-E8F8-4210-BE91-595EDD19D85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77B6D5F3-5FFD-4397-9A6B-9BB0D67B13A9}" type="pres">
      <dgm:prSet presAssocID="{4F33406F-E8F8-4210-BE91-595EDD19D859}" presName="spaceRect" presStyleCnt="0"/>
      <dgm:spPr/>
    </dgm:pt>
    <dgm:pt modelId="{B1B67093-1386-46BA-A469-EC04590A6E2C}" type="pres">
      <dgm:prSet presAssocID="{4F33406F-E8F8-4210-BE91-595EDD19D85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A2EDF25-879D-4B51-94F1-165C7822A174}" type="presOf" srcId="{E35EFE1E-43D4-4C05-8CA3-617A48F6F51D}" destId="{126B3085-023A-4F30-A40E-0AF2F164504F}" srcOrd="0" destOrd="0" presId="urn:microsoft.com/office/officeart/2018/2/layout/IconVerticalSolidList"/>
    <dgm:cxn modelId="{7E38192D-0DD7-4314-ABD5-896D6788A034}" srcId="{E35EFE1E-43D4-4C05-8CA3-617A48F6F51D}" destId="{75A980B2-E4FE-4A45-B77C-2FCA2841A061}" srcOrd="1" destOrd="0" parTransId="{FE9ED9A0-F786-4130-8F5A-3C2179354ABE}" sibTransId="{46CEA0AF-B6E5-4EC1-92CE-B8D7CE80B7E1}"/>
    <dgm:cxn modelId="{3571CD58-0A3B-4DC6-99B7-9324EA710E49}" type="presOf" srcId="{4F33406F-E8F8-4210-BE91-595EDD19D859}" destId="{B1B67093-1386-46BA-A469-EC04590A6E2C}" srcOrd="0" destOrd="0" presId="urn:microsoft.com/office/officeart/2018/2/layout/IconVerticalSolidList"/>
    <dgm:cxn modelId="{803C8AA4-AC48-4AA5-94B4-BB8CFCD20B78}" type="presOf" srcId="{C86265CB-0438-4446-94E6-D566A0D163E2}" destId="{875F14E9-D497-497D-96B2-FC0A4FCEEEF7}" srcOrd="0" destOrd="0" presId="urn:microsoft.com/office/officeart/2018/2/layout/IconVerticalSolidList"/>
    <dgm:cxn modelId="{E0EDDDB4-4025-4409-A40E-ADF70A183732}" srcId="{E35EFE1E-43D4-4C05-8CA3-617A48F6F51D}" destId="{4F33406F-E8F8-4210-BE91-595EDD19D859}" srcOrd="2" destOrd="0" parTransId="{1F7E93D1-FDDF-47D5-A71B-BC2D4DE307EE}" sibTransId="{48EE45AD-40AA-45CB-9B28-7AC563982FAF}"/>
    <dgm:cxn modelId="{629F27B5-23AE-41BC-84C3-83F2FDCAF805}" srcId="{E35EFE1E-43D4-4C05-8CA3-617A48F6F51D}" destId="{C86265CB-0438-4446-94E6-D566A0D163E2}" srcOrd="0" destOrd="0" parTransId="{D8042E2A-CDDF-4139-8194-6DDF0EEDBF4C}" sibTransId="{9AA49B75-1175-4812-A99E-3AA806F69982}"/>
    <dgm:cxn modelId="{56CAADDC-C527-423E-A5EA-AB29B79CB4FD}" type="presOf" srcId="{75A980B2-E4FE-4A45-B77C-2FCA2841A061}" destId="{29F6218B-FB56-4B06-BFBF-3AE36ACD8B44}" srcOrd="0" destOrd="0" presId="urn:microsoft.com/office/officeart/2018/2/layout/IconVerticalSolidList"/>
    <dgm:cxn modelId="{B936E69A-23B1-4C37-883A-878110F41762}" type="presParOf" srcId="{126B3085-023A-4F30-A40E-0AF2F164504F}" destId="{F43FD6EF-5322-451F-AC12-4F573C914907}" srcOrd="0" destOrd="0" presId="urn:microsoft.com/office/officeart/2018/2/layout/IconVerticalSolidList"/>
    <dgm:cxn modelId="{927CB6B0-1335-458B-B1FB-53B992348817}" type="presParOf" srcId="{F43FD6EF-5322-451F-AC12-4F573C914907}" destId="{3C66E7CC-94F6-4D6A-A1A6-E1468AD58E7A}" srcOrd="0" destOrd="0" presId="urn:microsoft.com/office/officeart/2018/2/layout/IconVerticalSolidList"/>
    <dgm:cxn modelId="{C09F1F4D-DEC5-4EC0-8E7E-8CAD7AA532CA}" type="presParOf" srcId="{F43FD6EF-5322-451F-AC12-4F573C914907}" destId="{8A957417-06B0-4167-8223-814D8D2A25F8}" srcOrd="1" destOrd="0" presId="urn:microsoft.com/office/officeart/2018/2/layout/IconVerticalSolidList"/>
    <dgm:cxn modelId="{6184587A-FD82-496A-8115-C3D966D4B256}" type="presParOf" srcId="{F43FD6EF-5322-451F-AC12-4F573C914907}" destId="{29CB0D3B-9339-489A-A552-0F1940FD4E15}" srcOrd="2" destOrd="0" presId="urn:microsoft.com/office/officeart/2018/2/layout/IconVerticalSolidList"/>
    <dgm:cxn modelId="{A02A4301-1A35-4CB8-92CE-2B565949417B}" type="presParOf" srcId="{F43FD6EF-5322-451F-AC12-4F573C914907}" destId="{875F14E9-D497-497D-96B2-FC0A4FCEEEF7}" srcOrd="3" destOrd="0" presId="urn:microsoft.com/office/officeart/2018/2/layout/IconVerticalSolidList"/>
    <dgm:cxn modelId="{CF662559-CD6D-47B4-9756-6776831A4568}" type="presParOf" srcId="{126B3085-023A-4F30-A40E-0AF2F164504F}" destId="{3C74C3F5-574D-4217-9A17-13BB54FDB257}" srcOrd="1" destOrd="0" presId="urn:microsoft.com/office/officeart/2018/2/layout/IconVerticalSolidList"/>
    <dgm:cxn modelId="{27E62C54-9E35-4E3A-A151-8996BBD89715}" type="presParOf" srcId="{126B3085-023A-4F30-A40E-0AF2F164504F}" destId="{79CC1916-224E-4A34-B848-E475BDFDB296}" srcOrd="2" destOrd="0" presId="urn:microsoft.com/office/officeart/2018/2/layout/IconVerticalSolidList"/>
    <dgm:cxn modelId="{CABD51C3-4945-435E-8784-78A60A58BDB4}" type="presParOf" srcId="{79CC1916-224E-4A34-B848-E475BDFDB296}" destId="{7DE35B07-305D-4EE8-A68F-E94CA6514844}" srcOrd="0" destOrd="0" presId="urn:microsoft.com/office/officeart/2018/2/layout/IconVerticalSolidList"/>
    <dgm:cxn modelId="{B0AB4E95-66F7-4411-8B94-601033944C2D}" type="presParOf" srcId="{79CC1916-224E-4A34-B848-E475BDFDB296}" destId="{353CB3EE-FE1C-45EE-84FD-59D52391636C}" srcOrd="1" destOrd="0" presId="urn:microsoft.com/office/officeart/2018/2/layout/IconVerticalSolidList"/>
    <dgm:cxn modelId="{4C1FED03-5AB5-45EF-B1F6-DA8933FCE68E}" type="presParOf" srcId="{79CC1916-224E-4A34-B848-E475BDFDB296}" destId="{F68C8334-5F66-47A7-AA69-4D5423D09C46}" srcOrd="2" destOrd="0" presId="urn:microsoft.com/office/officeart/2018/2/layout/IconVerticalSolidList"/>
    <dgm:cxn modelId="{9209B4D4-A10C-48B1-B43E-17920C5D5DC7}" type="presParOf" srcId="{79CC1916-224E-4A34-B848-E475BDFDB296}" destId="{29F6218B-FB56-4B06-BFBF-3AE36ACD8B44}" srcOrd="3" destOrd="0" presId="urn:microsoft.com/office/officeart/2018/2/layout/IconVerticalSolidList"/>
    <dgm:cxn modelId="{89C9754C-86EC-4575-8915-5769B4FAEA3C}" type="presParOf" srcId="{126B3085-023A-4F30-A40E-0AF2F164504F}" destId="{5CDED97E-41FE-4F2D-A4B0-0CA48FF4CB6B}" srcOrd="3" destOrd="0" presId="urn:microsoft.com/office/officeart/2018/2/layout/IconVerticalSolidList"/>
    <dgm:cxn modelId="{28D58F46-CD17-4980-87B4-8517A7777311}" type="presParOf" srcId="{126B3085-023A-4F30-A40E-0AF2F164504F}" destId="{4813D502-83A9-4D84-84F3-961F565A9C33}" srcOrd="4" destOrd="0" presId="urn:microsoft.com/office/officeart/2018/2/layout/IconVerticalSolidList"/>
    <dgm:cxn modelId="{43CF348B-5AA8-4111-83FC-512D6B3E8009}" type="presParOf" srcId="{4813D502-83A9-4D84-84F3-961F565A9C33}" destId="{B7B73D1D-0F1A-4CB2-893E-73F9926734B1}" srcOrd="0" destOrd="0" presId="urn:microsoft.com/office/officeart/2018/2/layout/IconVerticalSolidList"/>
    <dgm:cxn modelId="{8D1C2AC9-2701-45D2-95A0-9175484E78F0}" type="presParOf" srcId="{4813D502-83A9-4D84-84F3-961F565A9C33}" destId="{778630B7-ECE5-4EC1-9EDD-F2A7F69A69C7}" srcOrd="1" destOrd="0" presId="urn:microsoft.com/office/officeart/2018/2/layout/IconVerticalSolidList"/>
    <dgm:cxn modelId="{A8D7C7CA-A707-4C0F-8D35-55D07B490282}" type="presParOf" srcId="{4813D502-83A9-4D84-84F3-961F565A9C33}" destId="{77B6D5F3-5FFD-4397-9A6B-9BB0D67B13A9}" srcOrd="2" destOrd="0" presId="urn:microsoft.com/office/officeart/2018/2/layout/IconVerticalSolidList"/>
    <dgm:cxn modelId="{398B258F-FA82-4658-A9C1-9A76171C598D}" type="presParOf" srcId="{4813D502-83A9-4D84-84F3-961F565A9C33}" destId="{B1B67093-1386-46BA-A469-EC04590A6E2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32E225E-9101-48FC-9377-F5B1B95113D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17994F-B3C4-4E06-9773-7C1055B8809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663300"/>
              </a:solidFill>
              <a:latin typeface="Century Gothic" panose="020B0502020202020204" pitchFamily="34" charset="0"/>
            </a:rPr>
            <a:t>The generator models the distribution and create fake data</a:t>
          </a:r>
        </a:p>
      </dgm:t>
    </dgm:pt>
    <dgm:pt modelId="{618FEE7E-3FAB-4A44-B76B-174C5D7D83B1}" type="parTrans" cxnId="{25EC946A-7E49-4499-BE0B-9FD2BC43D32D}">
      <dgm:prSet/>
      <dgm:spPr/>
      <dgm:t>
        <a:bodyPr/>
        <a:lstStyle/>
        <a:p>
          <a:endParaRPr lang="en-US">
            <a:solidFill>
              <a:srgbClr val="663300"/>
            </a:solidFill>
          </a:endParaRPr>
        </a:p>
      </dgm:t>
    </dgm:pt>
    <dgm:pt modelId="{AD839B0C-9FC3-4E0D-87E4-52E40506CC68}" type="sibTrans" cxnId="{25EC946A-7E49-4499-BE0B-9FD2BC43D32D}">
      <dgm:prSet/>
      <dgm:spPr/>
      <dgm:t>
        <a:bodyPr/>
        <a:lstStyle/>
        <a:p>
          <a:endParaRPr lang="en-US">
            <a:solidFill>
              <a:srgbClr val="663300"/>
            </a:solidFill>
          </a:endParaRPr>
        </a:p>
      </dgm:t>
    </dgm:pt>
    <dgm:pt modelId="{01BB0997-4D30-466B-9228-E2B79EEFF31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663300"/>
              </a:solidFill>
              <a:latin typeface="Century Gothic" panose="020B0502020202020204" pitchFamily="34" charset="0"/>
            </a:rPr>
            <a:t>The discriminator judges if it’s close to the training data</a:t>
          </a:r>
        </a:p>
      </dgm:t>
    </dgm:pt>
    <dgm:pt modelId="{BFE16A7C-59AD-4AC7-9CDA-45FB627008FB}" type="parTrans" cxnId="{D751F2B9-27E5-4346-8293-82B9A7CD7C2C}">
      <dgm:prSet/>
      <dgm:spPr/>
      <dgm:t>
        <a:bodyPr/>
        <a:lstStyle/>
        <a:p>
          <a:endParaRPr lang="en-US">
            <a:solidFill>
              <a:srgbClr val="663300"/>
            </a:solidFill>
          </a:endParaRPr>
        </a:p>
      </dgm:t>
    </dgm:pt>
    <dgm:pt modelId="{D686B004-CBDE-45D9-8B76-B0179D8A976E}" type="sibTrans" cxnId="{D751F2B9-27E5-4346-8293-82B9A7CD7C2C}">
      <dgm:prSet/>
      <dgm:spPr/>
      <dgm:t>
        <a:bodyPr/>
        <a:lstStyle/>
        <a:p>
          <a:endParaRPr lang="en-US">
            <a:solidFill>
              <a:srgbClr val="663300"/>
            </a:solidFill>
          </a:endParaRPr>
        </a:p>
      </dgm:t>
    </dgm:pt>
    <dgm:pt modelId="{3CA9ECED-DE37-468D-AD1C-32D7316727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663300"/>
              </a:solidFill>
              <a:latin typeface="Century Gothic" panose="020B0502020202020204" pitchFamily="34" charset="0"/>
            </a:rPr>
            <a:t>What happens to the judging part if we give it some sample not seen from the training distribution?</a:t>
          </a:r>
        </a:p>
      </dgm:t>
    </dgm:pt>
    <dgm:pt modelId="{0F65C869-293F-4980-982F-95ECBB84DF5B}" type="parTrans" cxnId="{1BE6A456-215E-447E-8314-BD28E450DE1E}">
      <dgm:prSet/>
      <dgm:spPr/>
      <dgm:t>
        <a:bodyPr/>
        <a:lstStyle/>
        <a:p>
          <a:endParaRPr lang="en-US">
            <a:solidFill>
              <a:srgbClr val="663300"/>
            </a:solidFill>
          </a:endParaRPr>
        </a:p>
      </dgm:t>
    </dgm:pt>
    <dgm:pt modelId="{F0E2FA5B-2751-4BA5-AFA2-05B2280FD333}" type="sibTrans" cxnId="{1BE6A456-215E-447E-8314-BD28E450DE1E}">
      <dgm:prSet/>
      <dgm:spPr/>
      <dgm:t>
        <a:bodyPr/>
        <a:lstStyle/>
        <a:p>
          <a:endParaRPr lang="en-US">
            <a:solidFill>
              <a:srgbClr val="663300"/>
            </a:solidFill>
          </a:endParaRPr>
        </a:p>
      </dgm:t>
    </dgm:pt>
    <dgm:pt modelId="{1D660698-0471-49CB-A2FF-1332F2A2B5C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>
              <a:solidFill>
                <a:srgbClr val="663300"/>
              </a:solidFill>
              <a:latin typeface="Century Gothic" panose="020B0502020202020204" pitchFamily="34" charset="0"/>
            </a:rPr>
            <a:t>AnoGAN</a:t>
          </a:r>
          <a:r>
            <a:rPr lang="en-US" dirty="0">
              <a:solidFill>
                <a:srgbClr val="663300"/>
              </a:solidFill>
              <a:latin typeface="Century Gothic" panose="020B0502020202020204" pitchFamily="34" charset="0"/>
            </a:rPr>
            <a:t>/</a:t>
          </a:r>
          <a:r>
            <a:rPr lang="en-US" dirty="0" err="1">
              <a:solidFill>
                <a:srgbClr val="663300"/>
              </a:solidFill>
              <a:latin typeface="Century Gothic" panose="020B0502020202020204" pitchFamily="34" charset="0"/>
            </a:rPr>
            <a:t>GANomaly</a:t>
          </a:r>
          <a:r>
            <a:rPr lang="en-US" dirty="0">
              <a:solidFill>
                <a:srgbClr val="663300"/>
              </a:solidFill>
              <a:latin typeface="Century Gothic" panose="020B0502020202020204" pitchFamily="34" charset="0"/>
            </a:rPr>
            <a:t> for anomaly detection of medical images. Extension to other data sets.</a:t>
          </a:r>
        </a:p>
      </dgm:t>
    </dgm:pt>
    <dgm:pt modelId="{530B8528-0630-4865-BD83-164A8373F2B3}" type="parTrans" cxnId="{9CCAA372-D803-4576-8CB8-708F37C675D6}">
      <dgm:prSet/>
      <dgm:spPr/>
      <dgm:t>
        <a:bodyPr/>
        <a:lstStyle/>
        <a:p>
          <a:endParaRPr lang="en-US">
            <a:solidFill>
              <a:srgbClr val="663300"/>
            </a:solidFill>
          </a:endParaRPr>
        </a:p>
      </dgm:t>
    </dgm:pt>
    <dgm:pt modelId="{098C342B-1DE2-4A30-807B-B111315E3F5B}" type="sibTrans" cxnId="{9CCAA372-D803-4576-8CB8-708F37C675D6}">
      <dgm:prSet/>
      <dgm:spPr/>
      <dgm:t>
        <a:bodyPr/>
        <a:lstStyle/>
        <a:p>
          <a:endParaRPr lang="en-US">
            <a:solidFill>
              <a:srgbClr val="663300"/>
            </a:solidFill>
          </a:endParaRPr>
        </a:p>
      </dgm:t>
    </dgm:pt>
    <dgm:pt modelId="{BBB1B688-0275-41D8-9C61-73CC2262A45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663300"/>
              </a:solidFill>
              <a:latin typeface="Century Gothic" panose="020B0502020202020204" pitchFamily="34" charset="0"/>
            </a:rPr>
            <a:t>Identify rare items or events which are suspicious from the majority of the data</a:t>
          </a:r>
        </a:p>
      </dgm:t>
    </dgm:pt>
    <dgm:pt modelId="{2F46E9BD-6808-4EB1-9B20-FCF4DD4C160E}" type="parTrans" cxnId="{72BB0246-FA17-4F55-BB5B-0B9E6F9FBD17}">
      <dgm:prSet/>
      <dgm:spPr/>
      <dgm:t>
        <a:bodyPr/>
        <a:lstStyle/>
        <a:p>
          <a:endParaRPr lang="en-ZA">
            <a:solidFill>
              <a:srgbClr val="663300"/>
            </a:solidFill>
          </a:endParaRPr>
        </a:p>
      </dgm:t>
    </dgm:pt>
    <dgm:pt modelId="{1AE5685A-1C3F-43D7-8AA0-8A7C7E9B8C0E}" type="sibTrans" cxnId="{72BB0246-FA17-4F55-BB5B-0B9E6F9FBD17}">
      <dgm:prSet/>
      <dgm:spPr/>
      <dgm:t>
        <a:bodyPr/>
        <a:lstStyle/>
        <a:p>
          <a:endParaRPr lang="en-ZA">
            <a:solidFill>
              <a:srgbClr val="663300"/>
            </a:solidFill>
          </a:endParaRPr>
        </a:p>
      </dgm:t>
    </dgm:pt>
    <dgm:pt modelId="{3C0F2F43-F3D3-49DE-90B4-583F72E4CDBD}" type="pres">
      <dgm:prSet presAssocID="{C32E225E-9101-48FC-9377-F5B1B95113DF}" presName="root" presStyleCnt="0">
        <dgm:presLayoutVars>
          <dgm:dir/>
          <dgm:resizeHandles val="exact"/>
        </dgm:presLayoutVars>
      </dgm:prSet>
      <dgm:spPr/>
    </dgm:pt>
    <dgm:pt modelId="{0BE16E5D-E630-4850-9675-2AA7FB893185}" type="pres">
      <dgm:prSet presAssocID="{BBB1B688-0275-41D8-9C61-73CC2262A452}" presName="compNode" presStyleCnt="0"/>
      <dgm:spPr/>
    </dgm:pt>
    <dgm:pt modelId="{696ED56B-3F07-4FB7-8228-D56B52329870}" type="pres">
      <dgm:prSet presAssocID="{BBB1B688-0275-41D8-9C61-73CC2262A452}" presName="bgRect" presStyleLbl="bgShp" presStyleIdx="0" presStyleCnt="5"/>
      <dgm:spPr/>
    </dgm:pt>
    <dgm:pt modelId="{501002C3-3CD0-40F5-BBC0-213496E8087A}" type="pres">
      <dgm:prSet presAssocID="{BBB1B688-0275-41D8-9C61-73CC2262A452}" presName="iconRect" presStyleLbl="node1" presStyleIdx="0" presStyleCnt="5"/>
      <dgm:spPr/>
    </dgm:pt>
    <dgm:pt modelId="{25CC842A-5E2F-4FA4-B428-4CC4D6DA9404}" type="pres">
      <dgm:prSet presAssocID="{BBB1B688-0275-41D8-9C61-73CC2262A452}" presName="spaceRect" presStyleCnt="0"/>
      <dgm:spPr/>
    </dgm:pt>
    <dgm:pt modelId="{3620A7AA-83F3-4678-81EE-8123803B21F9}" type="pres">
      <dgm:prSet presAssocID="{BBB1B688-0275-41D8-9C61-73CC2262A452}" presName="parTx" presStyleLbl="revTx" presStyleIdx="0" presStyleCnt="5">
        <dgm:presLayoutVars>
          <dgm:chMax val="0"/>
          <dgm:chPref val="0"/>
        </dgm:presLayoutVars>
      </dgm:prSet>
      <dgm:spPr/>
    </dgm:pt>
    <dgm:pt modelId="{48065EB1-9921-46A2-BB4A-5E99B4E9BB32}" type="pres">
      <dgm:prSet presAssocID="{1AE5685A-1C3F-43D7-8AA0-8A7C7E9B8C0E}" presName="sibTrans" presStyleCnt="0"/>
      <dgm:spPr/>
    </dgm:pt>
    <dgm:pt modelId="{50765BD9-2E9A-4CC0-A393-2DE9FCCF385E}" type="pres">
      <dgm:prSet presAssocID="{FF17994F-B3C4-4E06-9773-7C1055B88095}" presName="compNode" presStyleCnt="0"/>
      <dgm:spPr/>
    </dgm:pt>
    <dgm:pt modelId="{E2994D09-1A47-4B1D-8E7D-FF76D03DE1F0}" type="pres">
      <dgm:prSet presAssocID="{FF17994F-B3C4-4E06-9773-7C1055B88095}" presName="bgRect" presStyleLbl="bgShp" presStyleIdx="1" presStyleCnt="5"/>
      <dgm:spPr/>
    </dgm:pt>
    <dgm:pt modelId="{E75DC298-DD86-4CCA-A5F7-398337D80AD2}" type="pres">
      <dgm:prSet presAssocID="{FF17994F-B3C4-4E06-9773-7C1055B88095}" presName="iconRect" presStyleLbl="node1" presStyleIdx="1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93B57D5E-5D69-402E-8A98-7F965C169B80}" type="pres">
      <dgm:prSet presAssocID="{FF17994F-B3C4-4E06-9773-7C1055B88095}" presName="spaceRect" presStyleCnt="0"/>
      <dgm:spPr/>
    </dgm:pt>
    <dgm:pt modelId="{2287BFBB-682E-4792-A90E-EE1C1BCE6917}" type="pres">
      <dgm:prSet presAssocID="{FF17994F-B3C4-4E06-9773-7C1055B88095}" presName="parTx" presStyleLbl="revTx" presStyleIdx="1" presStyleCnt="5">
        <dgm:presLayoutVars>
          <dgm:chMax val="0"/>
          <dgm:chPref val="0"/>
        </dgm:presLayoutVars>
      </dgm:prSet>
      <dgm:spPr/>
    </dgm:pt>
    <dgm:pt modelId="{E2D1AAA5-11A7-46D3-8312-3F23C8A7BEB3}" type="pres">
      <dgm:prSet presAssocID="{AD839B0C-9FC3-4E0D-87E4-52E40506CC68}" presName="sibTrans" presStyleCnt="0"/>
      <dgm:spPr/>
    </dgm:pt>
    <dgm:pt modelId="{56D305A3-1621-4D88-BDD7-EC169943EC3C}" type="pres">
      <dgm:prSet presAssocID="{01BB0997-4D30-466B-9228-E2B79EEFF31A}" presName="compNode" presStyleCnt="0"/>
      <dgm:spPr/>
    </dgm:pt>
    <dgm:pt modelId="{BA7DBF7F-452C-42FA-B092-56F9703F6967}" type="pres">
      <dgm:prSet presAssocID="{01BB0997-4D30-466B-9228-E2B79EEFF31A}" presName="bgRect" presStyleLbl="bgShp" presStyleIdx="2" presStyleCnt="5"/>
      <dgm:spPr/>
    </dgm:pt>
    <dgm:pt modelId="{F658BC13-3601-46B3-AEBF-C247F498DE54}" type="pres">
      <dgm:prSet presAssocID="{01BB0997-4D30-466B-9228-E2B79EEFF31A}" presName="iconRect" presStyleLbl="nod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D49F94A0-14FD-4526-A5E8-D79E9AE694E9}" type="pres">
      <dgm:prSet presAssocID="{01BB0997-4D30-466B-9228-E2B79EEFF31A}" presName="spaceRect" presStyleCnt="0"/>
      <dgm:spPr/>
    </dgm:pt>
    <dgm:pt modelId="{025FDB9E-4EE8-4971-9FDC-C994AB5410BA}" type="pres">
      <dgm:prSet presAssocID="{01BB0997-4D30-466B-9228-E2B79EEFF31A}" presName="parTx" presStyleLbl="revTx" presStyleIdx="2" presStyleCnt="5">
        <dgm:presLayoutVars>
          <dgm:chMax val="0"/>
          <dgm:chPref val="0"/>
        </dgm:presLayoutVars>
      </dgm:prSet>
      <dgm:spPr/>
    </dgm:pt>
    <dgm:pt modelId="{8A43DC4D-C022-4A84-8038-A289BB0B9E66}" type="pres">
      <dgm:prSet presAssocID="{D686B004-CBDE-45D9-8B76-B0179D8A976E}" presName="sibTrans" presStyleCnt="0"/>
      <dgm:spPr/>
    </dgm:pt>
    <dgm:pt modelId="{85253E1E-4CDC-4DF7-A30D-11D9C747F3EE}" type="pres">
      <dgm:prSet presAssocID="{3CA9ECED-DE37-468D-AD1C-32D731672736}" presName="compNode" presStyleCnt="0"/>
      <dgm:spPr/>
    </dgm:pt>
    <dgm:pt modelId="{41BE4EFA-1D53-428B-89EB-636971A44546}" type="pres">
      <dgm:prSet presAssocID="{3CA9ECED-DE37-468D-AD1C-32D731672736}" presName="bgRect" presStyleLbl="bgShp" presStyleIdx="3" presStyleCnt="5"/>
      <dgm:spPr/>
    </dgm:pt>
    <dgm:pt modelId="{F3804102-032E-4FC9-B07B-00DDBA2A1B93}" type="pres">
      <dgm:prSet presAssocID="{3CA9ECED-DE37-468D-AD1C-32D731672736}" presName="iconRect" presStyleLbl="node1" presStyleIdx="3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1FBDABCC-252E-45F7-AA8A-CEF13566EEA2}" type="pres">
      <dgm:prSet presAssocID="{3CA9ECED-DE37-468D-AD1C-32D731672736}" presName="spaceRect" presStyleCnt="0"/>
      <dgm:spPr/>
    </dgm:pt>
    <dgm:pt modelId="{F1E2236D-7CF8-431C-8CEE-8A5C6EECDCB4}" type="pres">
      <dgm:prSet presAssocID="{3CA9ECED-DE37-468D-AD1C-32D731672736}" presName="parTx" presStyleLbl="revTx" presStyleIdx="3" presStyleCnt="5">
        <dgm:presLayoutVars>
          <dgm:chMax val="0"/>
          <dgm:chPref val="0"/>
        </dgm:presLayoutVars>
      </dgm:prSet>
      <dgm:spPr/>
    </dgm:pt>
    <dgm:pt modelId="{7C670681-27C2-4197-941B-3ED5E433F0DE}" type="pres">
      <dgm:prSet presAssocID="{F0E2FA5B-2751-4BA5-AFA2-05B2280FD333}" presName="sibTrans" presStyleCnt="0"/>
      <dgm:spPr/>
    </dgm:pt>
    <dgm:pt modelId="{492238BC-66E8-492C-B749-BA4B4B2AC53B}" type="pres">
      <dgm:prSet presAssocID="{1D660698-0471-49CB-A2FF-1332F2A2B5CB}" presName="compNode" presStyleCnt="0"/>
      <dgm:spPr/>
    </dgm:pt>
    <dgm:pt modelId="{071F6778-698C-40A9-BB71-4A92B27FA379}" type="pres">
      <dgm:prSet presAssocID="{1D660698-0471-49CB-A2FF-1332F2A2B5CB}" presName="bgRect" presStyleLbl="bgShp" presStyleIdx="4" presStyleCnt="5"/>
      <dgm:spPr/>
    </dgm:pt>
    <dgm:pt modelId="{4319089E-087E-481A-AE43-0895A7CA054F}" type="pres">
      <dgm:prSet presAssocID="{1D660698-0471-49CB-A2FF-1332F2A2B5CB}" presName="iconRect" presStyleLbl="node1" presStyleIdx="4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429E8AED-1CD7-4AF2-8224-D73729448BC5}" type="pres">
      <dgm:prSet presAssocID="{1D660698-0471-49CB-A2FF-1332F2A2B5CB}" presName="spaceRect" presStyleCnt="0"/>
      <dgm:spPr/>
    </dgm:pt>
    <dgm:pt modelId="{C3BF1E12-060F-42E3-94F7-2C1796AB071A}" type="pres">
      <dgm:prSet presAssocID="{1D660698-0471-49CB-A2FF-1332F2A2B5CB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7BDE119-0884-4435-A660-C9AC47EB3222}" type="presOf" srcId="{FF17994F-B3C4-4E06-9773-7C1055B88095}" destId="{2287BFBB-682E-4792-A90E-EE1C1BCE6917}" srcOrd="0" destOrd="0" presId="urn:microsoft.com/office/officeart/2018/2/layout/IconVerticalSolidList"/>
    <dgm:cxn modelId="{7A8D9C20-7D10-4556-BDAB-19682165A7BB}" type="presOf" srcId="{3CA9ECED-DE37-468D-AD1C-32D731672736}" destId="{F1E2236D-7CF8-431C-8CEE-8A5C6EECDCB4}" srcOrd="0" destOrd="0" presId="urn:microsoft.com/office/officeart/2018/2/layout/IconVerticalSolidList"/>
    <dgm:cxn modelId="{46709E37-A759-4211-8C10-CE4CE387B43A}" type="presOf" srcId="{C32E225E-9101-48FC-9377-F5B1B95113DF}" destId="{3C0F2F43-F3D3-49DE-90B4-583F72E4CDBD}" srcOrd="0" destOrd="0" presId="urn:microsoft.com/office/officeart/2018/2/layout/IconVerticalSolidList"/>
    <dgm:cxn modelId="{1A7E5D45-F0AE-4A83-8C5D-0A639665C88C}" type="presOf" srcId="{01BB0997-4D30-466B-9228-E2B79EEFF31A}" destId="{025FDB9E-4EE8-4971-9FDC-C994AB5410BA}" srcOrd="0" destOrd="0" presId="urn:microsoft.com/office/officeart/2018/2/layout/IconVerticalSolidList"/>
    <dgm:cxn modelId="{72BB0246-FA17-4F55-BB5B-0B9E6F9FBD17}" srcId="{C32E225E-9101-48FC-9377-F5B1B95113DF}" destId="{BBB1B688-0275-41D8-9C61-73CC2262A452}" srcOrd="0" destOrd="0" parTransId="{2F46E9BD-6808-4EB1-9B20-FCF4DD4C160E}" sibTransId="{1AE5685A-1C3F-43D7-8AA0-8A7C7E9B8C0E}"/>
    <dgm:cxn modelId="{25EC946A-7E49-4499-BE0B-9FD2BC43D32D}" srcId="{C32E225E-9101-48FC-9377-F5B1B95113DF}" destId="{FF17994F-B3C4-4E06-9773-7C1055B88095}" srcOrd="1" destOrd="0" parTransId="{618FEE7E-3FAB-4A44-B76B-174C5D7D83B1}" sibTransId="{AD839B0C-9FC3-4E0D-87E4-52E40506CC68}"/>
    <dgm:cxn modelId="{9CCAA372-D803-4576-8CB8-708F37C675D6}" srcId="{C32E225E-9101-48FC-9377-F5B1B95113DF}" destId="{1D660698-0471-49CB-A2FF-1332F2A2B5CB}" srcOrd="4" destOrd="0" parTransId="{530B8528-0630-4865-BD83-164A8373F2B3}" sibTransId="{098C342B-1DE2-4A30-807B-B111315E3F5B}"/>
    <dgm:cxn modelId="{1BE6A456-215E-447E-8314-BD28E450DE1E}" srcId="{C32E225E-9101-48FC-9377-F5B1B95113DF}" destId="{3CA9ECED-DE37-468D-AD1C-32D731672736}" srcOrd="3" destOrd="0" parTransId="{0F65C869-293F-4980-982F-95ECBB84DF5B}" sibTransId="{F0E2FA5B-2751-4BA5-AFA2-05B2280FD333}"/>
    <dgm:cxn modelId="{A2D83AAF-F3DC-44B0-85F5-C61665F030A0}" type="presOf" srcId="{1D660698-0471-49CB-A2FF-1332F2A2B5CB}" destId="{C3BF1E12-060F-42E3-94F7-2C1796AB071A}" srcOrd="0" destOrd="0" presId="urn:microsoft.com/office/officeart/2018/2/layout/IconVerticalSolidList"/>
    <dgm:cxn modelId="{D751F2B9-27E5-4346-8293-82B9A7CD7C2C}" srcId="{C32E225E-9101-48FC-9377-F5B1B95113DF}" destId="{01BB0997-4D30-466B-9228-E2B79EEFF31A}" srcOrd="2" destOrd="0" parTransId="{BFE16A7C-59AD-4AC7-9CDA-45FB627008FB}" sibTransId="{D686B004-CBDE-45D9-8B76-B0179D8A976E}"/>
    <dgm:cxn modelId="{844B7BCB-3C14-4B40-B457-4E736C67F48C}" type="presOf" srcId="{BBB1B688-0275-41D8-9C61-73CC2262A452}" destId="{3620A7AA-83F3-4678-81EE-8123803B21F9}" srcOrd="0" destOrd="0" presId="urn:microsoft.com/office/officeart/2018/2/layout/IconVerticalSolidList"/>
    <dgm:cxn modelId="{01BFC18A-3B9D-40A9-80EE-F4E4D559BF80}" type="presParOf" srcId="{3C0F2F43-F3D3-49DE-90B4-583F72E4CDBD}" destId="{0BE16E5D-E630-4850-9675-2AA7FB893185}" srcOrd="0" destOrd="0" presId="urn:microsoft.com/office/officeart/2018/2/layout/IconVerticalSolidList"/>
    <dgm:cxn modelId="{F3194761-D5DB-4A62-BF6D-5E0F6C577B02}" type="presParOf" srcId="{0BE16E5D-E630-4850-9675-2AA7FB893185}" destId="{696ED56B-3F07-4FB7-8228-D56B52329870}" srcOrd="0" destOrd="0" presId="urn:microsoft.com/office/officeart/2018/2/layout/IconVerticalSolidList"/>
    <dgm:cxn modelId="{A4E445B3-CEA0-4360-8F40-D16FC549F832}" type="presParOf" srcId="{0BE16E5D-E630-4850-9675-2AA7FB893185}" destId="{501002C3-3CD0-40F5-BBC0-213496E8087A}" srcOrd="1" destOrd="0" presId="urn:microsoft.com/office/officeart/2018/2/layout/IconVerticalSolidList"/>
    <dgm:cxn modelId="{3BAAA919-9677-4884-B1AF-6E55F07372FB}" type="presParOf" srcId="{0BE16E5D-E630-4850-9675-2AA7FB893185}" destId="{25CC842A-5E2F-4FA4-B428-4CC4D6DA9404}" srcOrd="2" destOrd="0" presId="urn:microsoft.com/office/officeart/2018/2/layout/IconVerticalSolidList"/>
    <dgm:cxn modelId="{34189CA2-5D21-4ABF-95A6-87B713E49421}" type="presParOf" srcId="{0BE16E5D-E630-4850-9675-2AA7FB893185}" destId="{3620A7AA-83F3-4678-81EE-8123803B21F9}" srcOrd="3" destOrd="0" presId="urn:microsoft.com/office/officeart/2018/2/layout/IconVerticalSolidList"/>
    <dgm:cxn modelId="{FDA63E73-582A-4EF5-A0B1-20BB3AB1CAC7}" type="presParOf" srcId="{3C0F2F43-F3D3-49DE-90B4-583F72E4CDBD}" destId="{48065EB1-9921-46A2-BB4A-5E99B4E9BB32}" srcOrd="1" destOrd="0" presId="urn:microsoft.com/office/officeart/2018/2/layout/IconVerticalSolidList"/>
    <dgm:cxn modelId="{5843014C-ECB0-481C-98DD-39AA29FD5FD2}" type="presParOf" srcId="{3C0F2F43-F3D3-49DE-90B4-583F72E4CDBD}" destId="{50765BD9-2E9A-4CC0-A393-2DE9FCCF385E}" srcOrd="2" destOrd="0" presId="urn:microsoft.com/office/officeart/2018/2/layout/IconVerticalSolidList"/>
    <dgm:cxn modelId="{537708A7-EAE3-4B0A-ABD8-1A245C9A640A}" type="presParOf" srcId="{50765BD9-2E9A-4CC0-A393-2DE9FCCF385E}" destId="{E2994D09-1A47-4B1D-8E7D-FF76D03DE1F0}" srcOrd="0" destOrd="0" presId="urn:microsoft.com/office/officeart/2018/2/layout/IconVerticalSolidList"/>
    <dgm:cxn modelId="{1F1CCAB6-9423-4AC9-B376-521A42300031}" type="presParOf" srcId="{50765BD9-2E9A-4CC0-A393-2DE9FCCF385E}" destId="{E75DC298-DD86-4CCA-A5F7-398337D80AD2}" srcOrd="1" destOrd="0" presId="urn:microsoft.com/office/officeart/2018/2/layout/IconVerticalSolidList"/>
    <dgm:cxn modelId="{74C6AA51-4B8E-437E-9A77-B421ECEF9D6A}" type="presParOf" srcId="{50765BD9-2E9A-4CC0-A393-2DE9FCCF385E}" destId="{93B57D5E-5D69-402E-8A98-7F965C169B80}" srcOrd="2" destOrd="0" presId="urn:microsoft.com/office/officeart/2018/2/layout/IconVerticalSolidList"/>
    <dgm:cxn modelId="{5FE25F05-B79B-480D-A5A4-93834FE52B05}" type="presParOf" srcId="{50765BD9-2E9A-4CC0-A393-2DE9FCCF385E}" destId="{2287BFBB-682E-4792-A90E-EE1C1BCE6917}" srcOrd="3" destOrd="0" presId="urn:microsoft.com/office/officeart/2018/2/layout/IconVerticalSolidList"/>
    <dgm:cxn modelId="{199D0A7B-F905-4FC3-8154-CBB1CDCB8885}" type="presParOf" srcId="{3C0F2F43-F3D3-49DE-90B4-583F72E4CDBD}" destId="{E2D1AAA5-11A7-46D3-8312-3F23C8A7BEB3}" srcOrd="3" destOrd="0" presId="urn:microsoft.com/office/officeart/2018/2/layout/IconVerticalSolidList"/>
    <dgm:cxn modelId="{9EC37519-EF0B-4A0B-AAFB-37421EFC01C3}" type="presParOf" srcId="{3C0F2F43-F3D3-49DE-90B4-583F72E4CDBD}" destId="{56D305A3-1621-4D88-BDD7-EC169943EC3C}" srcOrd="4" destOrd="0" presId="urn:microsoft.com/office/officeart/2018/2/layout/IconVerticalSolidList"/>
    <dgm:cxn modelId="{754DD66F-ACAB-4F1B-AEBB-81CB4C8BCBF9}" type="presParOf" srcId="{56D305A3-1621-4D88-BDD7-EC169943EC3C}" destId="{BA7DBF7F-452C-42FA-B092-56F9703F6967}" srcOrd="0" destOrd="0" presId="urn:microsoft.com/office/officeart/2018/2/layout/IconVerticalSolidList"/>
    <dgm:cxn modelId="{7291DD1B-B1C2-4152-B5F6-056E1BE59F87}" type="presParOf" srcId="{56D305A3-1621-4D88-BDD7-EC169943EC3C}" destId="{F658BC13-3601-46B3-AEBF-C247F498DE54}" srcOrd="1" destOrd="0" presId="urn:microsoft.com/office/officeart/2018/2/layout/IconVerticalSolidList"/>
    <dgm:cxn modelId="{56F7A4BC-0DA1-4546-B941-2926F3F7A656}" type="presParOf" srcId="{56D305A3-1621-4D88-BDD7-EC169943EC3C}" destId="{D49F94A0-14FD-4526-A5E8-D79E9AE694E9}" srcOrd="2" destOrd="0" presId="urn:microsoft.com/office/officeart/2018/2/layout/IconVerticalSolidList"/>
    <dgm:cxn modelId="{1E354BFF-BB7F-471C-B137-A609EF775B0C}" type="presParOf" srcId="{56D305A3-1621-4D88-BDD7-EC169943EC3C}" destId="{025FDB9E-4EE8-4971-9FDC-C994AB5410BA}" srcOrd="3" destOrd="0" presId="urn:microsoft.com/office/officeart/2018/2/layout/IconVerticalSolidList"/>
    <dgm:cxn modelId="{904A60A4-1C87-40C4-918A-9F9D8C113AF2}" type="presParOf" srcId="{3C0F2F43-F3D3-49DE-90B4-583F72E4CDBD}" destId="{8A43DC4D-C022-4A84-8038-A289BB0B9E66}" srcOrd="5" destOrd="0" presId="urn:microsoft.com/office/officeart/2018/2/layout/IconVerticalSolidList"/>
    <dgm:cxn modelId="{F89BC4EC-38D0-4A18-9A30-8B755D008904}" type="presParOf" srcId="{3C0F2F43-F3D3-49DE-90B4-583F72E4CDBD}" destId="{85253E1E-4CDC-4DF7-A30D-11D9C747F3EE}" srcOrd="6" destOrd="0" presId="urn:microsoft.com/office/officeart/2018/2/layout/IconVerticalSolidList"/>
    <dgm:cxn modelId="{02BD6FA9-3FF7-4D42-8F4E-75AF6B7FBD4D}" type="presParOf" srcId="{85253E1E-4CDC-4DF7-A30D-11D9C747F3EE}" destId="{41BE4EFA-1D53-428B-89EB-636971A44546}" srcOrd="0" destOrd="0" presId="urn:microsoft.com/office/officeart/2018/2/layout/IconVerticalSolidList"/>
    <dgm:cxn modelId="{89DD1273-9799-4C19-BFE9-C3E4DF3129A5}" type="presParOf" srcId="{85253E1E-4CDC-4DF7-A30D-11D9C747F3EE}" destId="{F3804102-032E-4FC9-B07B-00DDBA2A1B93}" srcOrd="1" destOrd="0" presId="urn:microsoft.com/office/officeart/2018/2/layout/IconVerticalSolidList"/>
    <dgm:cxn modelId="{94AF7BAF-B8CA-4526-9787-FF3A6A4F179E}" type="presParOf" srcId="{85253E1E-4CDC-4DF7-A30D-11D9C747F3EE}" destId="{1FBDABCC-252E-45F7-AA8A-CEF13566EEA2}" srcOrd="2" destOrd="0" presId="urn:microsoft.com/office/officeart/2018/2/layout/IconVerticalSolidList"/>
    <dgm:cxn modelId="{39D642E1-265E-4BB7-8DC9-26C91A863D8B}" type="presParOf" srcId="{85253E1E-4CDC-4DF7-A30D-11D9C747F3EE}" destId="{F1E2236D-7CF8-431C-8CEE-8A5C6EECDCB4}" srcOrd="3" destOrd="0" presId="urn:microsoft.com/office/officeart/2018/2/layout/IconVerticalSolidList"/>
    <dgm:cxn modelId="{37CFA1DD-34FF-44B5-9262-0A4778544FE2}" type="presParOf" srcId="{3C0F2F43-F3D3-49DE-90B4-583F72E4CDBD}" destId="{7C670681-27C2-4197-941B-3ED5E433F0DE}" srcOrd="7" destOrd="0" presId="urn:microsoft.com/office/officeart/2018/2/layout/IconVerticalSolidList"/>
    <dgm:cxn modelId="{2EEE06FC-6F9E-4375-98EE-9F18852403EC}" type="presParOf" srcId="{3C0F2F43-F3D3-49DE-90B4-583F72E4CDBD}" destId="{492238BC-66E8-492C-B749-BA4B4B2AC53B}" srcOrd="8" destOrd="0" presId="urn:microsoft.com/office/officeart/2018/2/layout/IconVerticalSolidList"/>
    <dgm:cxn modelId="{5A119E16-C994-436F-8A74-600EBC45C903}" type="presParOf" srcId="{492238BC-66E8-492C-B749-BA4B4B2AC53B}" destId="{071F6778-698C-40A9-BB71-4A92B27FA379}" srcOrd="0" destOrd="0" presId="urn:microsoft.com/office/officeart/2018/2/layout/IconVerticalSolidList"/>
    <dgm:cxn modelId="{9875CAD8-E60F-4FA7-9479-D97CD84FD18A}" type="presParOf" srcId="{492238BC-66E8-492C-B749-BA4B4B2AC53B}" destId="{4319089E-087E-481A-AE43-0895A7CA054F}" srcOrd="1" destOrd="0" presId="urn:microsoft.com/office/officeart/2018/2/layout/IconVerticalSolidList"/>
    <dgm:cxn modelId="{C6165BC9-5EC6-4BF2-B7B5-8B399F8D5B6E}" type="presParOf" srcId="{492238BC-66E8-492C-B749-BA4B4B2AC53B}" destId="{429E8AED-1CD7-4AF2-8224-D73729448BC5}" srcOrd="2" destOrd="0" presId="urn:microsoft.com/office/officeart/2018/2/layout/IconVerticalSolidList"/>
    <dgm:cxn modelId="{D85A16BB-CEC9-46B7-A968-1BF8520E2780}" type="presParOf" srcId="{492238BC-66E8-492C-B749-BA4B4B2AC53B}" destId="{C3BF1E12-060F-42E3-94F7-2C1796AB071A}" srcOrd="3" destOrd="0" presId="urn:microsoft.com/office/officeart/2018/2/layout/IconVerticalSolidList"/>
  </dgm:cxnLst>
  <dgm:bg>
    <a:solidFill>
      <a:schemeClr val="accent1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7BB277F-BD29-4430-A87E-B7C90A5019F0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9F309A-85A3-46A3-9C3C-584A806C900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dirty="0">
              <a:solidFill>
                <a:srgbClr val="663300"/>
              </a:solidFill>
              <a:latin typeface="Century Gothic" panose="020B0502020202020204" pitchFamily="34" charset="0"/>
            </a:rPr>
            <a:t>Semi-Supervised GAN trains the discriminator into a classifier which can achieve superior classification accuracy from as few labeled examples as possible</a:t>
          </a:r>
        </a:p>
      </dgm:t>
    </dgm:pt>
    <dgm:pt modelId="{DA149163-1768-4A6C-8ED0-0044BD90E339}" type="parTrans" cxnId="{8A8D4BFD-8AF0-4625-B740-496574297FB4}">
      <dgm:prSet/>
      <dgm:spPr/>
      <dgm:t>
        <a:bodyPr/>
        <a:lstStyle/>
        <a:p>
          <a:endParaRPr lang="en-US" sz="2000">
            <a:solidFill>
              <a:srgbClr val="663300"/>
            </a:solidFill>
          </a:endParaRPr>
        </a:p>
      </dgm:t>
    </dgm:pt>
    <dgm:pt modelId="{69FFD83A-60A0-4252-8F43-7D1A7677CA1C}" type="sibTrans" cxnId="{8A8D4BFD-8AF0-4625-B740-496574297FB4}">
      <dgm:prSet/>
      <dgm:spPr/>
      <dgm:t>
        <a:bodyPr/>
        <a:lstStyle/>
        <a:p>
          <a:endParaRPr lang="en-US" sz="2000">
            <a:solidFill>
              <a:srgbClr val="663300"/>
            </a:solidFill>
          </a:endParaRPr>
        </a:p>
      </dgm:t>
    </dgm:pt>
    <dgm:pt modelId="{64F73B1C-9EA6-499C-8ED9-F5F41107296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dirty="0">
              <a:solidFill>
                <a:srgbClr val="663300"/>
              </a:solidFill>
              <a:latin typeface="Century Gothic" panose="020B0502020202020204" pitchFamily="34" charset="0"/>
            </a:rPr>
            <a:t>Reduction in dependency of classification tasks on enormous labeled data sets</a:t>
          </a:r>
        </a:p>
      </dgm:t>
    </dgm:pt>
    <dgm:pt modelId="{58576FDE-7815-4263-922D-475739231847}" type="parTrans" cxnId="{E197B2D2-6A1B-4C70-92B6-0D7E3A361E4C}">
      <dgm:prSet/>
      <dgm:spPr/>
      <dgm:t>
        <a:bodyPr/>
        <a:lstStyle/>
        <a:p>
          <a:endParaRPr lang="en-US" sz="2000">
            <a:solidFill>
              <a:srgbClr val="663300"/>
            </a:solidFill>
          </a:endParaRPr>
        </a:p>
      </dgm:t>
    </dgm:pt>
    <dgm:pt modelId="{50E101A0-421F-4C56-80A8-39102E312108}" type="sibTrans" cxnId="{E197B2D2-6A1B-4C70-92B6-0D7E3A361E4C}">
      <dgm:prSet/>
      <dgm:spPr/>
      <dgm:t>
        <a:bodyPr/>
        <a:lstStyle/>
        <a:p>
          <a:endParaRPr lang="en-US" sz="2000">
            <a:solidFill>
              <a:srgbClr val="663300"/>
            </a:solidFill>
          </a:endParaRPr>
        </a:p>
      </dgm:t>
    </dgm:pt>
    <dgm:pt modelId="{F5F9BBDC-BEC6-4D8B-ABE7-B067CA24CB2C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dirty="0">
              <a:solidFill>
                <a:srgbClr val="663300"/>
              </a:solidFill>
              <a:latin typeface="Century Gothic" panose="020B0502020202020204" pitchFamily="34" charset="0"/>
            </a:rPr>
            <a:t>Discriminative modelling</a:t>
          </a:r>
        </a:p>
      </dgm:t>
    </dgm:pt>
    <dgm:pt modelId="{5EC89E55-7475-4BBA-A053-C94C4DF716B7}" type="parTrans" cxnId="{9DFBDBD4-4148-4C3E-A25F-0BE6DBF5BE76}">
      <dgm:prSet/>
      <dgm:spPr/>
      <dgm:t>
        <a:bodyPr/>
        <a:lstStyle/>
        <a:p>
          <a:endParaRPr lang="en-US" sz="2000">
            <a:solidFill>
              <a:srgbClr val="663300"/>
            </a:solidFill>
          </a:endParaRPr>
        </a:p>
      </dgm:t>
    </dgm:pt>
    <dgm:pt modelId="{9FDA4178-CDE8-4D9D-AEB7-ACB304700E71}" type="sibTrans" cxnId="{9DFBDBD4-4148-4C3E-A25F-0BE6DBF5BE76}">
      <dgm:prSet/>
      <dgm:spPr/>
      <dgm:t>
        <a:bodyPr/>
        <a:lstStyle/>
        <a:p>
          <a:endParaRPr lang="en-US" sz="2000">
            <a:solidFill>
              <a:srgbClr val="663300"/>
            </a:solidFill>
          </a:endParaRPr>
        </a:p>
      </dgm:t>
    </dgm:pt>
    <dgm:pt modelId="{7A0AA66E-6753-4DB2-95D3-34A2114BBA2A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ZA" sz="1400" dirty="0">
              <a:solidFill>
                <a:srgbClr val="663300"/>
              </a:solidFill>
              <a:latin typeface="Century Gothic" panose="020B0502020202020204" pitchFamily="34" charset="0"/>
            </a:rPr>
            <a:t>Alternative classifier</a:t>
          </a:r>
          <a:endParaRPr lang="en-US" sz="1400" dirty="0">
            <a:solidFill>
              <a:srgbClr val="663300"/>
            </a:solidFill>
            <a:latin typeface="Century Gothic" panose="020B0502020202020204" pitchFamily="34" charset="0"/>
          </a:endParaRPr>
        </a:p>
      </dgm:t>
    </dgm:pt>
    <dgm:pt modelId="{4E28DF63-F3CA-46CB-BC1E-24D6F6C7DBD1}" type="parTrans" cxnId="{545C02FC-77DE-456F-AFAB-5967FD8F397F}">
      <dgm:prSet/>
      <dgm:spPr/>
      <dgm:t>
        <a:bodyPr/>
        <a:lstStyle/>
        <a:p>
          <a:endParaRPr lang="en-US" sz="2000">
            <a:solidFill>
              <a:srgbClr val="663300"/>
            </a:solidFill>
          </a:endParaRPr>
        </a:p>
      </dgm:t>
    </dgm:pt>
    <dgm:pt modelId="{DF2107BB-261E-4703-A801-F142C78F3C67}" type="sibTrans" cxnId="{545C02FC-77DE-456F-AFAB-5967FD8F397F}">
      <dgm:prSet/>
      <dgm:spPr/>
      <dgm:t>
        <a:bodyPr/>
        <a:lstStyle/>
        <a:p>
          <a:endParaRPr lang="en-US" sz="2000">
            <a:solidFill>
              <a:srgbClr val="663300"/>
            </a:solidFill>
          </a:endParaRPr>
        </a:p>
      </dgm:t>
    </dgm:pt>
    <dgm:pt modelId="{BBC23327-A575-42CC-BB2A-88B529E1133B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ZA" sz="1400" dirty="0">
              <a:solidFill>
                <a:srgbClr val="663300"/>
              </a:solidFill>
              <a:latin typeface="Century Gothic" panose="020B0502020202020204" pitchFamily="34" charset="0"/>
            </a:rPr>
            <a:t>Shown to generate better than a comparable, fully-supervised classifier</a:t>
          </a:r>
          <a:endParaRPr lang="en-US" sz="1400" dirty="0">
            <a:solidFill>
              <a:srgbClr val="663300"/>
            </a:solidFill>
            <a:latin typeface="Century Gothic" panose="020B0502020202020204" pitchFamily="34" charset="0"/>
          </a:endParaRPr>
        </a:p>
      </dgm:t>
    </dgm:pt>
    <dgm:pt modelId="{C3F4C6E8-1D62-4407-918F-DCE83B42304A}" type="parTrans" cxnId="{C07820D0-BA1A-487B-A428-EE6E179778E5}">
      <dgm:prSet/>
      <dgm:spPr/>
      <dgm:t>
        <a:bodyPr/>
        <a:lstStyle/>
        <a:p>
          <a:endParaRPr lang="en-US" sz="2000">
            <a:solidFill>
              <a:srgbClr val="663300"/>
            </a:solidFill>
          </a:endParaRPr>
        </a:p>
      </dgm:t>
    </dgm:pt>
    <dgm:pt modelId="{DD4F2F8E-E732-41BA-9422-3B16505FF436}" type="sibTrans" cxnId="{C07820D0-BA1A-487B-A428-EE6E179778E5}">
      <dgm:prSet/>
      <dgm:spPr/>
      <dgm:t>
        <a:bodyPr/>
        <a:lstStyle/>
        <a:p>
          <a:endParaRPr lang="en-US" sz="2000">
            <a:solidFill>
              <a:srgbClr val="663300"/>
            </a:solidFill>
          </a:endParaRPr>
        </a:p>
      </dgm:t>
    </dgm:pt>
    <dgm:pt modelId="{D5336B3F-B979-4EC0-80A8-E2B6C8D681B8}" type="pres">
      <dgm:prSet presAssocID="{57BB277F-BD29-4430-A87E-B7C90A5019F0}" presName="root" presStyleCnt="0">
        <dgm:presLayoutVars>
          <dgm:dir/>
          <dgm:resizeHandles val="exact"/>
        </dgm:presLayoutVars>
      </dgm:prSet>
      <dgm:spPr/>
    </dgm:pt>
    <dgm:pt modelId="{F03B8F3E-F8BE-4891-8DC0-9E2AFC8BE914}" type="pres">
      <dgm:prSet presAssocID="{6A9F309A-85A3-46A3-9C3C-584A806C900D}" presName="compNode" presStyleCnt="0"/>
      <dgm:spPr/>
    </dgm:pt>
    <dgm:pt modelId="{79855751-446D-421B-8CA3-22B43B0C3759}" type="pres">
      <dgm:prSet presAssocID="{6A9F309A-85A3-46A3-9C3C-584A806C900D}" presName="iconBgRect" presStyleLbl="bgShp" presStyleIdx="0" presStyleCnt="5"/>
      <dgm:spPr/>
    </dgm:pt>
    <dgm:pt modelId="{7A5CB86C-2073-48FB-9BD1-3541871E2ADF}" type="pres">
      <dgm:prSet presAssocID="{6A9F309A-85A3-46A3-9C3C-584A806C900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8AB4D580-57FC-49D1-851B-1231174F2118}" type="pres">
      <dgm:prSet presAssocID="{6A9F309A-85A3-46A3-9C3C-584A806C900D}" presName="spaceRect" presStyleCnt="0"/>
      <dgm:spPr/>
    </dgm:pt>
    <dgm:pt modelId="{C870768F-2E2D-4B08-B366-A3F16B2471FC}" type="pres">
      <dgm:prSet presAssocID="{6A9F309A-85A3-46A3-9C3C-584A806C900D}" presName="textRect" presStyleLbl="revTx" presStyleIdx="0" presStyleCnt="5" custScaleX="129995">
        <dgm:presLayoutVars>
          <dgm:chMax val="1"/>
          <dgm:chPref val="1"/>
        </dgm:presLayoutVars>
      </dgm:prSet>
      <dgm:spPr/>
    </dgm:pt>
    <dgm:pt modelId="{D842CEF9-E349-486A-B77C-1002532C103C}" type="pres">
      <dgm:prSet presAssocID="{69FFD83A-60A0-4252-8F43-7D1A7677CA1C}" presName="sibTrans" presStyleCnt="0"/>
      <dgm:spPr/>
    </dgm:pt>
    <dgm:pt modelId="{A894C1F2-8D27-42E6-8EBC-14C845201D25}" type="pres">
      <dgm:prSet presAssocID="{64F73B1C-9EA6-499C-8ED9-F5F411072961}" presName="compNode" presStyleCnt="0"/>
      <dgm:spPr/>
    </dgm:pt>
    <dgm:pt modelId="{C293266B-80B0-4BA8-9BCA-4C34974C3955}" type="pres">
      <dgm:prSet presAssocID="{64F73B1C-9EA6-499C-8ED9-F5F411072961}" presName="iconBgRect" presStyleLbl="bgShp" presStyleIdx="1" presStyleCnt="5"/>
      <dgm:spPr/>
    </dgm:pt>
    <dgm:pt modelId="{320B3F28-532F-4164-8DC5-AB96922C1E47}" type="pres">
      <dgm:prSet presAssocID="{64F73B1C-9EA6-499C-8ED9-F5F41107296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"/>
        </a:ext>
      </dgm:extLst>
    </dgm:pt>
    <dgm:pt modelId="{BD277B52-B53C-4FA4-BE87-E7A038F7090F}" type="pres">
      <dgm:prSet presAssocID="{64F73B1C-9EA6-499C-8ED9-F5F411072961}" presName="spaceRect" presStyleCnt="0"/>
      <dgm:spPr/>
    </dgm:pt>
    <dgm:pt modelId="{EE6375BC-9CFE-4A00-9542-90E7C89728AD}" type="pres">
      <dgm:prSet presAssocID="{64F73B1C-9EA6-499C-8ED9-F5F411072961}" presName="textRect" presStyleLbl="revTx" presStyleIdx="1" presStyleCnt="5">
        <dgm:presLayoutVars>
          <dgm:chMax val="1"/>
          <dgm:chPref val="1"/>
        </dgm:presLayoutVars>
      </dgm:prSet>
      <dgm:spPr/>
    </dgm:pt>
    <dgm:pt modelId="{2E0BD6C4-7A72-4917-B734-4115E22195A0}" type="pres">
      <dgm:prSet presAssocID="{50E101A0-421F-4C56-80A8-39102E312108}" presName="sibTrans" presStyleCnt="0"/>
      <dgm:spPr/>
    </dgm:pt>
    <dgm:pt modelId="{ECD3A867-A587-46A8-B9C4-DDDDFF9BA643}" type="pres">
      <dgm:prSet presAssocID="{F5F9BBDC-BEC6-4D8B-ABE7-B067CA24CB2C}" presName="compNode" presStyleCnt="0"/>
      <dgm:spPr/>
    </dgm:pt>
    <dgm:pt modelId="{59DDB746-DE3A-4C47-972C-ECAD313C1B3C}" type="pres">
      <dgm:prSet presAssocID="{F5F9BBDC-BEC6-4D8B-ABE7-B067CA24CB2C}" presName="iconBgRect" presStyleLbl="bgShp" presStyleIdx="2" presStyleCnt="5"/>
      <dgm:spPr/>
    </dgm:pt>
    <dgm:pt modelId="{9DDBEB59-555A-4A11-9750-41A81A8EED1B}" type="pres">
      <dgm:prSet presAssocID="{F5F9BBDC-BEC6-4D8B-ABE7-B067CA24CB2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ion"/>
        </a:ext>
      </dgm:extLst>
    </dgm:pt>
    <dgm:pt modelId="{BE2A01D3-45A5-4556-9B99-9F2FF67A081C}" type="pres">
      <dgm:prSet presAssocID="{F5F9BBDC-BEC6-4D8B-ABE7-B067CA24CB2C}" presName="spaceRect" presStyleCnt="0"/>
      <dgm:spPr/>
    </dgm:pt>
    <dgm:pt modelId="{A0ECCF87-7019-4CB8-BF69-1556F7AC96AD}" type="pres">
      <dgm:prSet presAssocID="{F5F9BBDC-BEC6-4D8B-ABE7-B067CA24CB2C}" presName="textRect" presStyleLbl="revTx" presStyleIdx="2" presStyleCnt="5">
        <dgm:presLayoutVars>
          <dgm:chMax val="1"/>
          <dgm:chPref val="1"/>
        </dgm:presLayoutVars>
      </dgm:prSet>
      <dgm:spPr/>
    </dgm:pt>
    <dgm:pt modelId="{518E501E-8FE7-4016-99EC-25551D9CE4AA}" type="pres">
      <dgm:prSet presAssocID="{9FDA4178-CDE8-4D9D-AEB7-ACB304700E71}" presName="sibTrans" presStyleCnt="0"/>
      <dgm:spPr/>
    </dgm:pt>
    <dgm:pt modelId="{5171CEC2-E05F-46E6-9F91-086B1816DC7B}" type="pres">
      <dgm:prSet presAssocID="{7A0AA66E-6753-4DB2-95D3-34A2114BBA2A}" presName="compNode" presStyleCnt="0"/>
      <dgm:spPr/>
    </dgm:pt>
    <dgm:pt modelId="{D262EA43-E8AA-4D23-A4C2-021C548A24F4}" type="pres">
      <dgm:prSet presAssocID="{7A0AA66E-6753-4DB2-95D3-34A2114BBA2A}" presName="iconBgRect" presStyleLbl="bgShp" presStyleIdx="3" presStyleCnt="5"/>
      <dgm:spPr/>
    </dgm:pt>
    <dgm:pt modelId="{2DB99878-5AE1-46D5-A0A0-55F5E6FEA466}" type="pres">
      <dgm:prSet presAssocID="{7A0AA66E-6753-4DB2-95D3-34A2114BBA2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BAAB5A6-86F3-4225-9549-49544E1F7B8C}" type="pres">
      <dgm:prSet presAssocID="{7A0AA66E-6753-4DB2-95D3-34A2114BBA2A}" presName="spaceRect" presStyleCnt="0"/>
      <dgm:spPr/>
    </dgm:pt>
    <dgm:pt modelId="{2AACDEC2-CAC4-4B55-8AA2-4FAEF77B5214}" type="pres">
      <dgm:prSet presAssocID="{7A0AA66E-6753-4DB2-95D3-34A2114BBA2A}" presName="textRect" presStyleLbl="revTx" presStyleIdx="3" presStyleCnt="5">
        <dgm:presLayoutVars>
          <dgm:chMax val="1"/>
          <dgm:chPref val="1"/>
        </dgm:presLayoutVars>
      </dgm:prSet>
      <dgm:spPr/>
    </dgm:pt>
    <dgm:pt modelId="{C834C52E-5B9B-4A12-98BE-F130DF612042}" type="pres">
      <dgm:prSet presAssocID="{DF2107BB-261E-4703-A801-F142C78F3C67}" presName="sibTrans" presStyleCnt="0"/>
      <dgm:spPr/>
    </dgm:pt>
    <dgm:pt modelId="{742AF1FF-A917-4AB8-A290-38CDBC11EDE5}" type="pres">
      <dgm:prSet presAssocID="{BBC23327-A575-42CC-BB2A-88B529E1133B}" presName="compNode" presStyleCnt="0"/>
      <dgm:spPr/>
    </dgm:pt>
    <dgm:pt modelId="{CE43DC69-75BB-4228-9828-F7BC0427233D}" type="pres">
      <dgm:prSet presAssocID="{BBC23327-A575-42CC-BB2A-88B529E1133B}" presName="iconBgRect" presStyleLbl="bgShp" presStyleIdx="4" presStyleCnt="5"/>
      <dgm:spPr/>
    </dgm:pt>
    <dgm:pt modelId="{BAF2EF36-9FB4-4A47-8F1E-DD8AC7945B41}" type="pres">
      <dgm:prSet presAssocID="{BBC23327-A575-42CC-BB2A-88B529E1133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t"/>
        </a:ext>
      </dgm:extLst>
    </dgm:pt>
    <dgm:pt modelId="{586514E1-CB5E-4EB9-AC8E-29CBC643BEF5}" type="pres">
      <dgm:prSet presAssocID="{BBC23327-A575-42CC-BB2A-88B529E1133B}" presName="spaceRect" presStyleCnt="0"/>
      <dgm:spPr/>
    </dgm:pt>
    <dgm:pt modelId="{6A642957-4263-4609-A22D-62259F16FE1F}" type="pres">
      <dgm:prSet presAssocID="{BBC23327-A575-42CC-BB2A-88B529E1133B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1879F522-A512-42CC-B315-3B6331F4B233}" type="presOf" srcId="{57BB277F-BD29-4430-A87E-B7C90A5019F0}" destId="{D5336B3F-B979-4EC0-80A8-E2B6C8D681B8}" srcOrd="0" destOrd="0" presId="urn:microsoft.com/office/officeart/2018/5/layout/IconCircleLabelList"/>
    <dgm:cxn modelId="{B346A758-BA43-44E1-9DA2-2F924D75448C}" type="presOf" srcId="{64F73B1C-9EA6-499C-8ED9-F5F411072961}" destId="{EE6375BC-9CFE-4A00-9542-90E7C89728AD}" srcOrd="0" destOrd="0" presId="urn:microsoft.com/office/officeart/2018/5/layout/IconCircleLabelList"/>
    <dgm:cxn modelId="{9E1B3881-6194-449E-8A07-8E049665EAA2}" type="presOf" srcId="{BBC23327-A575-42CC-BB2A-88B529E1133B}" destId="{6A642957-4263-4609-A22D-62259F16FE1F}" srcOrd="0" destOrd="0" presId="urn:microsoft.com/office/officeart/2018/5/layout/IconCircleLabelList"/>
    <dgm:cxn modelId="{7087E295-CEC5-44BB-AEEC-1A8253CB753C}" type="presOf" srcId="{F5F9BBDC-BEC6-4D8B-ABE7-B067CA24CB2C}" destId="{A0ECCF87-7019-4CB8-BF69-1556F7AC96AD}" srcOrd="0" destOrd="0" presId="urn:microsoft.com/office/officeart/2018/5/layout/IconCircleLabelList"/>
    <dgm:cxn modelId="{5AAFA0A5-5FAE-4D25-BE07-B1811036DEBC}" type="presOf" srcId="{7A0AA66E-6753-4DB2-95D3-34A2114BBA2A}" destId="{2AACDEC2-CAC4-4B55-8AA2-4FAEF77B5214}" srcOrd="0" destOrd="0" presId="urn:microsoft.com/office/officeart/2018/5/layout/IconCircleLabelList"/>
    <dgm:cxn modelId="{062B71B1-020F-46B0-8912-2836400153AA}" type="presOf" srcId="{6A9F309A-85A3-46A3-9C3C-584A806C900D}" destId="{C870768F-2E2D-4B08-B366-A3F16B2471FC}" srcOrd="0" destOrd="0" presId="urn:microsoft.com/office/officeart/2018/5/layout/IconCircleLabelList"/>
    <dgm:cxn modelId="{C07820D0-BA1A-487B-A428-EE6E179778E5}" srcId="{57BB277F-BD29-4430-A87E-B7C90A5019F0}" destId="{BBC23327-A575-42CC-BB2A-88B529E1133B}" srcOrd="4" destOrd="0" parTransId="{C3F4C6E8-1D62-4407-918F-DCE83B42304A}" sibTransId="{DD4F2F8E-E732-41BA-9422-3B16505FF436}"/>
    <dgm:cxn modelId="{E197B2D2-6A1B-4C70-92B6-0D7E3A361E4C}" srcId="{57BB277F-BD29-4430-A87E-B7C90A5019F0}" destId="{64F73B1C-9EA6-499C-8ED9-F5F411072961}" srcOrd="1" destOrd="0" parTransId="{58576FDE-7815-4263-922D-475739231847}" sibTransId="{50E101A0-421F-4C56-80A8-39102E312108}"/>
    <dgm:cxn modelId="{9DFBDBD4-4148-4C3E-A25F-0BE6DBF5BE76}" srcId="{57BB277F-BD29-4430-A87E-B7C90A5019F0}" destId="{F5F9BBDC-BEC6-4D8B-ABE7-B067CA24CB2C}" srcOrd="2" destOrd="0" parTransId="{5EC89E55-7475-4BBA-A053-C94C4DF716B7}" sibTransId="{9FDA4178-CDE8-4D9D-AEB7-ACB304700E71}"/>
    <dgm:cxn modelId="{545C02FC-77DE-456F-AFAB-5967FD8F397F}" srcId="{57BB277F-BD29-4430-A87E-B7C90A5019F0}" destId="{7A0AA66E-6753-4DB2-95D3-34A2114BBA2A}" srcOrd="3" destOrd="0" parTransId="{4E28DF63-F3CA-46CB-BC1E-24D6F6C7DBD1}" sibTransId="{DF2107BB-261E-4703-A801-F142C78F3C67}"/>
    <dgm:cxn modelId="{8A8D4BFD-8AF0-4625-B740-496574297FB4}" srcId="{57BB277F-BD29-4430-A87E-B7C90A5019F0}" destId="{6A9F309A-85A3-46A3-9C3C-584A806C900D}" srcOrd="0" destOrd="0" parTransId="{DA149163-1768-4A6C-8ED0-0044BD90E339}" sibTransId="{69FFD83A-60A0-4252-8F43-7D1A7677CA1C}"/>
    <dgm:cxn modelId="{D7F5EFA8-95EE-4697-BAB7-6E47489AB51A}" type="presParOf" srcId="{D5336B3F-B979-4EC0-80A8-E2B6C8D681B8}" destId="{F03B8F3E-F8BE-4891-8DC0-9E2AFC8BE914}" srcOrd="0" destOrd="0" presId="urn:microsoft.com/office/officeart/2018/5/layout/IconCircleLabelList"/>
    <dgm:cxn modelId="{F4238B8E-CA60-4071-AA0B-B5C164C77FE5}" type="presParOf" srcId="{F03B8F3E-F8BE-4891-8DC0-9E2AFC8BE914}" destId="{79855751-446D-421B-8CA3-22B43B0C3759}" srcOrd="0" destOrd="0" presId="urn:microsoft.com/office/officeart/2018/5/layout/IconCircleLabelList"/>
    <dgm:cxn modelId="{5E71FE0C-68B7-4C24-A372-F1D3555E14C3}" type="presParOf" srcId="{F03B8F3E-F8BE-4891-8DC0-9E2AFC8BE914}" destId="{7A5CB86C-2073-48FB-9BD1-3541871E2ADF}" srcOrd="1" destOrd="0" presId="urn:microsoft.com/office/officeart/2018/5/layout/IconCircleLabelList"/>
    <dgm:cxn modelId="{DBA2D3C2-D281-4514-B820-CAC0D21D0665}" type="presParOf" srcId="{F03B8F3E-F8BE-4891-8DC0-9E2AFC8BE914}" destId="{8AB4D580-57FC-49D1-851B-1231174F2118}" srcOrd="2" destOrd="0" presId="urn:microsoft.com/office/officeart/2018/5/layout/IconCircleLabelList"/>
    <dgm:cxn modelId="{581DDDCD-E682-48BD-B007-49CB27DF1C20}" type="presParOf" srcId="{F03B8F3E-F8BE-4891-8DC0-9E2AFC8BE914}" destId="{C870768F-2E2D-4B08-B366-A3F16B2471FC}" srcOrd="3" destOrd="0" presId="urn:microsoft.com/office/officeart/2018/5/layout/IconCircleLabelList"/>
    <dgm:cxn modelId="{210FBE42-E899-4548-8670-0B2859C68E03}" type="presParOf" srcId="{D5336B3F-B979-4EC0-80A8-E2B6C8D681B8}" destId="{D842CEF9-E349-486A-B77C-1002532C103C}" srcOrd="1" destOrd="0" presId="urn:microsoft.com/office/officeart/2018/5/layout/IconCircleLabelList"/>
    <dgm:cxn modelId="{A6E56398-079E-4971-900D-4841E0FC1E39}" type="presParOf" srcId="{D5336B3F-B979-4EC0-80A8-E2B6C8D681B8}" destId="{A894C1F2-8D27-42E6-8EBC-14C845201D25}" srcOrd="2" destOrd="0" presId="urn:microsoft.com/office/officeart/2018/5/layout/IconCircleLabelList"/>
    <dgm:cxn modelId="{D79C64B3-52EB-44AF-9C96-CA084337E8C2}" type="presParOf" srcId="{A894C1F2-8D27-42E6-8EBC-14C845201D25}" destId="{C293266B-80B0-4BA8-9BCA-4C34974C3955}" srcOrd="0" destOrd="0" presId="urn:microsoft.com/office/officeart/2018/5/layout/IconCircleLabelList"/>
    <dgm:cxn modelId="{59A79121-8DC7-4BD7-A999-A9018C379A95}" type="presParOf" srcId="{A894C1F2-8D27-42E6-8EBC-14C845201D25}" destId="{320B3F28-532F-4164-8DC5-AB96922C1E47}" srcOrd="1" destOrd="0" presId="urn:microsoft.com/office/officeart/2018/5/layout/IconCircleLabelList"/>
    <dgm:cxn modelId="{617C897D-FD22-406F-A662-8D4EAD376627}" type="presParOf" srcId="{A894C1F2-8D27-42E6-8EBC-14C845201D25}" destId="{BD277B52-B53C-4FA4-BE87-E7A038F7090F}" srcOrd="2" destOrd="0" presId="urn:microsoft.com/office/officeart/2018/5/layout/IconCircleLabelList"/>
    <dgm:cxn modelId="{84F016BD-54FB-43B1-AF1D-D09FA081619C}" type="presParOf" srcId="{A894C1F2-8D27-42E6-8EBC-14C845201D25}" destId="{EE6375BC-9CFE-4A00-9542-90E7C89728AD}" srcOrd="3" destOrd="0" presId="urn:microsoft.com/office/officeart/2018/5/layout/IconCircleLabelList"/>
    <dgm:cxn modelId="{D1A1895C-830A-499E-8A0D-AE64F7CC6BF4}" type="presParOf" srcId="{D5336B3F-B979-4EC0-80A8-E2B6C8D681B8}" destId="{2E0BD6C4-7A72-4917-B734-4115E22195A0}" srcOrd="3" destOrd="0" presId="urn:microsoft.com/office/officeart/2018/5/layout/IconCircleLabelList"/>
    <dgm:cxn modelId="{7A8123F5-E3A6-4294-AF71-4A5DC956DF14}" type="presParOf" srcId="{D5336B3F-B979-4EC0-80A8-E2B6C8D681B8}" destId="{ECD3A867-A587-46A8-B9C4-DDDDFF9BA643}" srcOrd="4" destOrd="0" presId="urn:microsoft.com/office/officeart/2018/5/layout/IconCircleLabelList"/>
    <dgm:cxn modelId="{55215A4E-F1C7-4A60-A118-B9882ECC0AC4}" type="presParOf" srcId="{ECD3A867-A587-46A8-B9C4-DDDDFF9BA643}" destId="{59DDB746-DE3A-4C47-972C-ECAD313C1B3C}" srcOrd="0" destOrd="0" presId="urn:microsoft.com/office/officeart/2018/5/layout/IconCircleLabelList"/>
    <dgm:cxn modelId="{6F717B2B-4938-47B1-962B-9132B7F8C365}" type="presParOf" srcId="{ECD3A867-A587-46A8-B9C4-DDDDFF9BA643}" destId="{9DDBEB59-555A-4A11-9750-41A81A8EED1B}" srcOrd="1" destOrd="0" presId="urn:microsoft.com/office/officeart/2018/5/layout/IconCircleLabelList"/>
    <dgm:cxn modelId="{442E9977-3CEE-4FC1-BA1B-8246FAC6BCEA}" type="presParOf" srcId="{ECD3A867-A587-46A8-B9C4-DDDDFF9BA643}" destId="{BE2A01D3-45A5-4556-9B99-9F2FF67A081C}" srcOrd="2" destOrd="0" presId="urn:microsoft.com/office/officeart/2018/5/layout/IconCircleLabelList"/>
    <dgm:cxn modelId="{528E1F30-49F6-4138-8689-F2BCBBD6F20B}" type="presParOf" srcId="{ECD3A867-A587-46A8-B9C4-DDDDFF9BA643}" destId="{A0ECCF87-7019-4CB8-BF69-1556F7AC96AD}" srcOrd="3" destOrd="0" presId="urn:microsoft.com/office/officeart/2018/5/layout/IconCircleLabelList"/>
    <dgm:cxn modelId="{60562C96-0CD3-4364-B09C-7F83BDAEA336}" type="presParOf" srcId="{D5336B3F-B979-4EC0-80A8-E2B6C8D681B8}" destId="{518E501E-8FE7-4016-99EC-25551D9CE4AA}" srcOrd="5" destOrd="0" presId="urn:microsoft.com/office/officeart/2018/5/layout/IconCircleLabelList"/>
    <dgm:cxn modelId="{490F78CE-EB00-45FC-9C7B-3EFE979B6C2A}" type="presParOf" srcId="{D5336B3F-B979-4EC0-80A8-E2B6C8D681B8}" destId="{5171CEC2-E05F-46E6-9F91-086B1816DC7B}" srcOrd="6" destOrd="0" presId="urn:microsoft.com/office/officeart/2018/5/layout/IconCircleLabelList"/>
    <dgm:cxn modelId="{6815CF5B-253F-4482-BB2F-E34A93D16C98}" type="presParOf" srcId="{5171CEC2-E05F-46E6-9F91-086B1816DC7B}" destId="{D262EA43-E8AA-4D23-A4C2-021C548A24F4}" srcOrd="0" destOrd="0" presId="urn:microsoft.com/office/officeart/2018/5/layout/IconCircleLabelList"/>
    <dgm:cxn modelId="{7F5C4F72-408A-42BC-9A14-7033C2DD2EC6}" type="presParOf" srcId="{5171CEC2-E05F-46E6-9F91-086B1816DC7B}" destId="{2DB99878-5AE1-46D5-A0A0-55F5E6FEA466}" srcOrd="1" destOrd="0" presId="urn:microsoft.com/office/officeart/2018/5/layout/IconCircleLabelList"/>
    <dgm:cxn modelId="{B3D44AE9-29D3-4221-BBBA-9AEF732CD5D3}" type="presParOf" srcId="{5171CEC2-E05F-46E6-9F91-086B1816DC7B}" destId="{1BAAB5A6-86F3-4225-9549-49544E1F7B8C}" srcOrd="2" destOrd="0" presId="urn:microsoft.com/office/officeart/2018/5/layout/IconCircleLabelList"/>
    <dgm:cxn modelId="{B6FFE63D-A90E-45D5-87D6-3665BF15E065}" type="presParOf" srcId="{5171CEC2-E05F-46E6-9F91-086B1816DC7B}" destId="{2AACDEC2-CAC4-4B55-8AA2-4FAEF77B5214}" srcOrd="3" destOrd="0" presId="urn:microsoft.com/office/officeart/2018/5/layout/IconCircleLabelList"/>
    <dgm:cxn modelId="{8351AC3A-65F9-481B-AAA5-DCB9505B71A8}" type="presParOf" srcId="{D5336B3F-B979-4EC0-80A8-E2B6C8D681B8}" destId="{C834C52E-5B9B-4A12-98BE-F130DF612042}" srcOrd="7" destOrd="0" presId="urn:microsoft.com/office/officeart/2018/5/layout/IconCircleLabelList"/>
    <dgm:cxn modelId="{6B1C805A-012A-4766-8BCD-25A8985BE516}" type="presParOf" srcId="{D5336B3F-B979-4EC0-80A8-E2B6C8D681B8}" destId="{742AF1FF-A917-4AB8-A290-38CDBC11EDE5}" srcOrd="8" destOrd="0" presId="urn:microsoft.com/office/officeart/2018/5/layout/IconCircleLabelList"/>
    <dgm:cxn modelId="{23165653-7E2C-4282-850B-7DFF94E213A6}" type="presParOf" srcId="{742AF1FF-A917-4AB8-A290-38CDBC11EDE5}" destId="{CE43DC69-75BB-4228-9828-F7BC0427233D}" srcOrd="0" destOrd="0" presId="urn:microsoft.com/office/officeart/2018/5/layout/IconCircleLabelList"/>
    <dgm:cxn modelId="{BC451259-0267-49AE-A0A2-AA03551E8E75}" type="presParOf" srcId="{742AF1FF-A917-4AB8-A290-38CDBC11EDE5}" destId="{BAF2EF36-9FB4-4A47-8F1E-DD8AC7945B41}" srcOrd="1" destOrd="0" presId="urn:microsoft.com/office/officeart/2018/5/layout/IconCircleLabelList"/>
    <dgm:cxn modelId="{BAB644B3-25A2-4E66-A740-F22C5594709C}" type="presParOf" srcId="{742AF1FF-A917-4AB8-A290-38CDBC11EDE5}" destId="{586514E1-CB5E-4EB9-AC8E-29CBC643BEF5}" srcOrd="2" destOrd="0" presId="urn:microsoft.com/office/officeart/2018/5/layout/IconCircleLabelList"/>
    <dgm:cxn modelId="{7BCEF509-248A-47FB-B26B-2B4356E024B7}" type="presParOf" srcId="{742AF1FF-A917-4AB8-A290-38CDBC11EDE5}" destId="{6A642957-4263-4609-A22D-62259F16FE1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8F24ABA-48F0-4B6A-A5B3-EBB620856C3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974BF9-09FA-4DA6-B980-A758851D423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entury Gothic" panose="020B0502020202020204" pitchFamily="34" charset="0"/>
            </a:rPr>
            <a:t>Missing data causes issues in standard analytic methods</a:t>
          </a:r>
        </a:p>
      </dgm:t>
    </dgm:pt>
    <dgm:pt modelId="{F5D0655F-D99C-4982-A9A3-C939F347B8D6}" type="parTrans" cxnId="{D92B78BD-3A15-464C-B1F9-1521ACBC5F1D}">
      <dgm:prSet/>
      <dgm:spPr/>
      <dgm:t>
        <a:bodyPr/>
        <a:lstStyle/>
        <a:p>
          <a:endParaRPr lang="en-US"/>
        </a:p>
      </dgm:t>
    </dgm:pt>
    <dgm:pt modelId="{63F349DA-9F0D-470C-A8D8-CF406372F904}" type="sibTrans" cxnId="{D92B78BD-3A15-464C-B1F9-1521ACBC5F1D}">
      <dgm:prSet/>
      <dgm:spPr/>
      <dgm:t>
        <a:bodyPr/>
        <a:lstStyle/>
        <a:p>
          <a:endParaRPr lang="en-US"/>
        </a:p>
      </dgm:t>
    </dgm:pt>
    <dgm:pt modelId="{DF589CCC-86D4-4D86-9523-C5F0EBC6B64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 panose="020B0502020202020204" pitchFamily="34" charset="0"/>
            </a:rPr>
            <a:t>Single imputation vs. multiple imputation</a:t>
          </a:r>
        </a:p>
      </dgm:t>
    </dgm:pt>
    <dgm:pt modelId="{B98A403B-17A7-4900-98CC-392221544A2B}" type="parTrans" cxnId="{E7E8FC5F-F72C-482C-B0F1-4D00504A9340}">
      <dgm:prSet/>
      <dgm:spPr/>
      <dgm:t>
        <a:bodyPr/>
        <a:lstStyle/>
        <a:p>
          <a:endParaRPr lang="en-US"/>
        </a:p>
      </dgm:t>
    </dgm:pt>
    <dgm:pt modelId="{D1F021A5-1626-4E6E-BA5E-8F89404CBD4E}" type="sibTrans" cxnId="{E7E8FC5F-F72C-482C-B0F1-4D00504A9340}">
      <dgm:prSet/>
      <dgm:spPr/>
      <dgm:t>
        <a:bodyPr/>
        <a:lstStyle/>
        <a:p>
          <a:endParaRPr lang="en-US"/>
        </a:p>
      </dgm:t>
    </dgm:pt>
    <dgm:pt modelId="{7B3D2DA3-4E56-4045-9839-B249A66FDC8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 panose="020B0502020202020204" pitchFamily="34" charset="0"/>
            </a:rPr>
            <a:t>GAIN/MisGAN appear better than imputation</a:t>
          </a:r>
        </a:p>
      </dgm:t>
    </dgm:pt>
    <dgm:pt modelId="{2924502F-A340-4C3A-A66A-25BD9FBB8D0B}" type="parTrans" cxnId="{5ED4D418-A6F0-418A-9C02-E026197BB7C6}">
      <dgm:prSet/>
      <dgm:spPr/>
      <dgm:t>
        <a:bodyPr/>
        <a:lstStyle/>
        <a:p>
          <a:endParaRPr lang="en-US"/>
        </a:p>
      </dgm:t>
    </dgm:pt>
    <dgm:pt modelId="{FC986882-BA58-45BF-9B4E-F8AD8D9E1335}" type="sibTrans" cxnId="{5ED4D418-A6F0-418A-9C02-E026197BB7C6}">
      <dgm:prSet/>
      <dgm:spPr/>
      <dgm:t>
        <a:bodyPr/>
        <a:lstStyle/>
        <a:p>
          <a:endParaRPr lang="en-US"/>
        </a:p>
      </dgm:t>
    </dgm:pt>
    <dgm:pt modelId="{E65B5A16-FD34-410B-8695-38451000F29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 panose="020B0502020202020204" pitchFamily="34" charset="0"/>
            </a:rPr>
            <a:t>There are many reasons data may be missing and it is appropriate that this is dealt with correctly</a:t>
          </a:r>
        </a:p>
      </dgm:t>
    </dgm:pt>
    <dgm:pt modelId="{461829D9-2B6C-4528-9A1C-50D2BB19092D}" type="parTrans" cxnId="{1610499E-E0DC-4E77-A1C1-29DD5DB9050E}">
      <dgm:prSet/>
      <dgm:spPr/>
      <dgm:t>
        <a:bodyPr/>
        <a:lstStyle/>
        <a:p>
          <a:endParaRPr lang="en-ZA"/>
        </a:p>
      </dgm:t>
    </dgm:pt>
    <dgm:pt modelId="{1C62D1A3-C606-4CA0-965F-EC232F5E399C}" type="sibTrans" cxnId="{1610499E-E0DC-4E77-A1C1-29DD5DB9050E}">
      <dgm:prSet/>
      <dgm:spPr/>
      <dgm:t>
        <a:bodyPr/>
        <a:lstStyle/>
        <a:p>
          <a:endParaRPr lang="en-ZA"/>
        </a:p>
      </dgm:t>
    </dgm:pt>
    <dgm:pt modelId="{C395CD46-12CA-4E22-8834-C08E331F39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 panose="020B0502020202020204" pitchFamily="34" charset="0"/>
            </a:rPr>
            <a:t>Missing data mechanisms e.g. missing at random, missing completely at random and missing not at random</a:t>
          </a:r>
        </a:p>
      </dgm:t>
    </dgm:pt>
    <dgm:pt modelId="{EF6C77E2-0590-4351-ACBB-0193991A3344}" type="parTrans" cxnId="{7C3431A5-8DEB-4B4D-8CC8-DA96FA2CA9F3}">
      <dgm:prSet/>
      <dgm:spPr/>
      <dgm:t>
        <a:bodyPr/>
        <a:lstStyle/>
        <a:p>
          <a:endParaRPr lang="en-ZA"/>
        </a:p>
      </dgm:t>
    </dgm:pt>
    <dgm:pt modelId="{F9DDC88E-0E18-4B92-A29B-8633BB253247}" type="sibTrans" cxnId="{7C3431A5-8DEB-4B4D-8CC8-DA96FA2CA9F3}">
      <dgm:prSet/>
      <dgm:spPr/>
      <dgm:t>
        <a:bodyPr/>
        <a:lstStyle/>
        <a:p>
          <a:endParaRPr lang="en-ZA"/>
        </a:p>
      </dgm:t>
    </dgm:pt>
    <dgm:pt modelId="{65572BEC-6D30-4082-9BB3-3E28F87117B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 panose="020B0502020202020204" pitchFamily="34" charset="0"/>
            </a:rPr>
            <a:t>Percentage of missingness</a:t>
          </a:r>
        </a:p>
      </dgm:t>
    </dgm:pt>
    <dgm:pt modelId="{DDE23E79-9592-4241-BFC9-36E269BEC4FF}" type="parTrans" cxnId="{0A6F4132-E383-4998-A21A-7E2E527EED6C}">
      <dgm:prSet/>
      <dgm:spPr/>
      <dgm:t>
        <a:bodyPr/>
        <a:lstStyle/>
        <a:p>
          <a:endParaRPr lang="en-ZA"/>
        </a:p>
      </dgm:t>
    </dgm:pt>
    <dgm:pt modelId="{32BFEE0E-97C1-4908-9F76-312426261826}" type="sibTrans" cxnId="{0A6F4132-E383-4998-A21A-7E2E527EED6C}">
      <dgm:prSet/>
      <dgm:spPr/>
      <dgm:t>
        <a:bodyPr/>
        <a:lstStyle/>
        <a:p>
          <a:endParaRPr lang="en-ZA"/>
        </a:p>
      </dgm:t>
    </dgm:pt>
    <dgm:pt modelId="{094F32E0-C26C-4959-A604-FBA21B5B4F3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 panose="020B0502020202020204" pitchFamily="34" charset="0"/>
            </a:rPr>
            <a:t>Especially with complicated missing data mechanisms and higher missing data percentages</a:t>
          </a:r>
        </a:p>
      </dgm:t>
    </dgm:pt>
    <dgm:pt modelId="{1E5A178C-8CE1-4C2C-8D3E-98F9C62D0D6B}" type="parTrans" cxnId="{84B076E0-1B17-433C-B92B-FC07C4CADE82}">
      <dgm:prSet/>
      <dgm:spPr/>
      <dgm:t>
        <a:bodyPr/>
        <a:lstStyle/>
        <a:p>
          <a:endParaRPr lang="en-ZA"/>
        </a:p>
      </dgm:t>
    </dgm:pt>
    <dgm:pt modelId="{A368F911-C9EF-4978-A65D-1D6AAFCBFF71}" type="sibTrans" cxnId="{84B076E0-1B17-433C-B92B-FC07C4CADE82}">
      <dgm:prSet/>
      <dgm:spPr/>
      <dgm:t>
        <a:bodyPr/>
        <a:lstStyle/>
        <a:p>
          <a:endParaRPr lang="en-ZA"/>
        </a:p>
      </dgm:t>
    </dgm:pt>
    <dgm:pt modelId="{84323D54-57FF-4B50-86E5-E8796817EA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 panose="020B0502020202020204" pitchFamily="34" charset="0"/>
            </a:rPr>
            <a:t>This is almost always bound to happen in any model or analysis</a:t>
          </a:r>
        </a:p>
      </dgm:t>
    </dgm:pt>
    <dgm:pt modelId="{1FB818DC-613C-457B-9B9A-1817136F4E64}" type="parTrans" cxnId="{A1C38729-404E-46A4-A3B8-C41894C972CF}">
      <dgm:prSet/>
      <dgm:spPr/>
      <dgm:t>
        <a:bodyPr/>
        <a:lstStyle/>
        <a:p>
          <a:endParaRPr lang="en-ZA"/>
        </a:p>
      </dgm:t>
    </dgm:pt>
    <dgm:pt modelId="{DC113E7A-A8EA-4EA7-8A69-F3A24EA31BCA}" type="sibTrans" cxnId="{A1C38729-404E-46A4-A3B8-C41894C972CF}">
      <dgm:prSet/>
      <dgm:spPr/>
      <dgm:t>
        <a:bodyPr/>
        <a:lstStyle/>
        <a:p>
          <a:endParaRPr lang="en-ZA"/>
        </a:p>
      </dgm:t>
    </dgm:pt>
    <dgm:pt modelId="{3A4FE038-D298-4AE0-A60B-55244533A7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 panose="020B0502020202020204" pitchFamily="34" charset="0"/>
            </a:rPr>
            <a:t>No dependence on missing data mechanism and model distributions</a:t>
          </a:r>
        </a:p>
      </dgm:t>
    </dgm:pt>
    <dgm:pt modelId="{F90F5134-43AF-4333-84E6-91805CE10FFE}" type="parTrans" cxnId="{3E5DEE63-752C-4613-A4B1-0CF58F0905C2}">
      <dgm:prSet/>
      <dgm:spPr/>
      <dgm:t>
        <a:bodyPr/>
        <a:lstStyle/>
        <a:p>
          <a:endParaRPr lang="en-ZA"/>
        </a:p>
      </dgm:t>
    </dgm:pt>
    <dgm:pt modelId="{120C51B2-8C3F-455F-98AA-A81DE2321F49}" type="sibTrans" cxnId="{3E5DEE63-752C-4613-A4B1-0CF58F0905C2}">
      <dgm:prSet/>
      <dgm:spPr/>
      <dgm:t>
        <a:bodyPr/>
        <a:lstStyle/>
        <a:p>
          <a:endParaRPr lang="en-ZA"/>
        </a:p>
      </dgm:t>
    </dgm:pt>
    <dgm:pt modelId="{4D41B1DB-738D-4AC1-93E3-B68C8CC78BBA}" type="pres">
      <dgm:prSet presAssocID="{58F24ABA-48F0-4B6A-A5B3-EBB620856C3B}" presName="root" presStyleCnt="0">
        <dgm:presLayoutVars>
          <dgm:dir/>
          <dgm:resizeHandles val="exact"/>
        </dgm:presLayoutVars>
      </dgm:prSet>
      <dgm:spPr/>
    </dgm:pt>
    <dgm:pt modelId="{10F6A69F-3D43-483C-A174-AF3EA94EF3D9}" type="pres">
      <dgm:prSet presAssocID="{E3974BF9-09FA-4DA6-B980-A758851D423F}" presName="compNode" presStyleCnt="0"/>
      <dgm:spPr/>
    </dgm:pt>
    <dgm:pt modelId="{CB7C7655-F1A5-483E-B607-E697F52EDD48}" type="pres">
      <dgm:prSet presAssocID="{E3974BF9-09FA-4DA6-B980-A758851D423F}" presName="bgRect" presStyleLbl="bgShp" presStyleIdx="0" presStyleCnt="4"/>
      <dgm:spPr/>
    </dgm:pt>
    <dgm:pt modelId="{6C0B1C73-9206-4E04-81FE-4B514B9CFDDB}" type="pres">
      <dgm:prSet presAssocID="{E3974BF9-09FA-4DA6-B980-A758851D423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81B2FC7E-72FE-4C17-90A3-8DD2C58D2E30}" type="pres">
      <dgm:prSet presAssocID="{E3974BF9-09FA-4DA6-B980-A758851D423F}" presName="spaceRect" presStyleCnt="0"/>
      <dgm:spPr/>
    </dgm:pt>
    <dgm:pt modelId="{803E6C48-847E-415C-81C5-AF5A968836FE}" type="pres">
      <dgm:prSet presAssocID="{E3974BF9-09FA-4DA6-B980-A758851D423F}" presName="parTx" presStyleLbl="revTx" presStyleIdx="0" presStyleCnt="7">
        <dgm:presLayoutVars>
          <dgm:chMax val="0"/>
          <dgm:chPref val="0"/>
        </dgm:presLayoutVars>
      </dgm:prSet>
      <dgm:spPr/>
    </dgm:pt>
    <dgm:pt modelId="{512A2975-9FF1-4D09-BEF0-F7A07005D4D5}" type="pres">
      <dgm:prSet presAssocID="{E3974BF9-09FA-4DA6-B980-A758851D423F}" presName="desTx" presStyleLbl="revTx" presStyleIdx="1" presStyleCnt="7">
        <dgm:presLayoutVars/>
      </dgm:prSet>
      <dgm:spPr/>
    </dgm:pt>
    <dgm:pt modelId="{20C92BBB-D8C9-4247-9DEC-FEFB2CAF7FB4}" type="pres">
      <dgm:prSet presAssocID="{63F349DA-9F0D-470C-A8D8-CF406372F904}" presName="sibTrans" presStyleCnt="0"/>
      <dgm:spPr/>
    </dgm:pt>
    <dgm:pt modelId="{18434709-6E23-4029-B223-BAEC1A6F9414}" type="pres">
      <dgm:prSet presAssocID="{E65B5A16-FD34-410B-8695-38451000F29A}" presName="compNode" presStyleCnt="0"/>
      <dgm:spPr/>
    </dgm:pt>
    <dgm:pt modelId="{81FF442B-B688-4412-BBA4-21FBE4AB8266}" type="pres">
      <dgm:prSet presAssocID="{E65B5A16-FD34-410B-8695-38451000F29A}" presName="bgRect" presStyleLbl="bgShp" presStyleIdx="1" presStyleCnt="4"/>
      <dgm:spPr/>
    </dgm:pt>
    <dgm:pt modelId="{DA995200-572C-4088-A2F2-5464C7E79BAC}" type="pres">
      <dgm:prSet presAssocID="{E65B5A16-FD34-410B-8695-38451000F29A}" presName="iconRect" presStyleLbl="node1" presStyleIdx="1" presStyleCnt="4"/>
      <dgm:spPr/>
    </dgm:pt>
    <dgm:pt modelId="{008CA896-F4D6-4B43-9E5D-AB558D14EC37}" type="pres">
      <dgm:prSet presAssocID="{E65B5A16-FD34-410B-8695-38451000F29A}" presName="spaceRect" presStyleCnt="0"/>
      <dgm:spPr/>
    </dgm:pt>
    <dgm:pt modelId="{B80D315C-D61D-417F-863C-8545865CD382}" type="pres">
      <dgm:prSet presAssocID="{E65B5A16-FD34-410B-8695-38451000F29A}" presName="parTx" presStyleLbl="revTx" presStyleIdx="2" presStyleCnt="7">
        <dgm:presLayoutVars>
          <dgm:chMax val="0"/>
          <dgm:chPref val="0"/>
        </dgm:presLayoutVars>
      </dgm:prSet>
      <dgm:spPr/>
    </dgm:pt>
    <dgm:pt modelId="{7DE7D3D7-9BA5-442C-8219-9B8E1CF855EE}" type="pres">
      <dgm:prSet presAssocID="{1C62D1A3-C606-4CA0-965F-EC232F5E399C}" presName="sibTrans" presStyleCnt="0"/>
      <dgm:spPr/>
    </dgm:pt>
    <dgm:pt modelId="{1C8B73CC-5E53-4713-9DC6-89A6BE85D3B0}" type="pres">
      <dgm:prSet presAssocID="{DF589CCC-86D4-4D86-9523-C5F0EBC6B64B}" presName="compNode" presStyleCnt="0"/>
      <dgm:spPr/>
    </dgm:pt>
    <dgm:pt modelId="{7B6C12DB-EDD8-4226-B6BB-64D4B2D601A7}" type="pres">
      <dgm:prSet presAssocID="{DF589CCC-86D4-4D86-9523-C5F0EBC6B64B}" presName="bgRect" presStyleLbl="bgShp" presStyleIdx="2" presStyleCnt="4"/>
      <dgm:spPr/>
    </dgm:pt>
    <dgm:pt modelId="{D0F0C40B-274E-486F-8BB8-5BC55DECE256}" type="pres">
      <dgm:prSet presAssocID="{DF589CCC-86D4-4D86-9523-C5F0EBC6B64B}" presName="icon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1EAD40CD-5746-4A9A-8C83-78E3A2E0EB96}" type="pres">
      <dgm:prSet presAssocID="{DF589CCC-86D4-4D86-9523-C5F0EBC6B64B}" presName="spaceRect" presStyleCnt="0"/>
      <dgm:spPr/>
    </dgm:pt>
    <dgm:pt modelId="{1644C7F8-453B-4B76-A1D8-E9503372F632}" type="pres">
      <dgm:prSet presAssocID="{DF589CCC-86D4-4D86-9523-C5F0EBC6B64B}" presName="parTx" presStyleLbl="revTx" presStyleIdx="3" presStyleCnt="7">
        <dgm:presLayoutVars>
          <dgm:chMax val="0"/>
          <dgm:chPref val="0"/>
        </dgm:presLayoutVars>
      </dgm:prSet>
      <dgm:spPr/>
    </dgm:pt>
    <dgm:pt modelId="{C0909C7E-3CF9-47DA-8A52-B0FAA3E9D7C2}" type="pres">
      <dgm:prSet presAssocID="{DF589CCC-86D4-4D86-9523-C5F0EBC6B64B}" presName="desTx" presStyleLbl="revTx" presStyleIdx="4" presStyleCnt="7">
        <dgm:presLayoutVars/>
      </dgm:prSet>
      <dgm:spPr/>
    </dgm:pt>
    <dgm:pt modelId="{D66EC45E-EEC9-4A3E-B57E-F8CB10A6DE8D}" type="pres">
      <dgm:prSet presAssocID="{D1F021A5-1626-4E6E-BA5E-8F89404CBD4E}" presName="sibTrans" presStyleCnt="0"/>
      <dgm:spPr/>
    </dgm:pt>
    <dgm:pt modelId="{AC7CCFDD-0DFB-4303-A284-EDE5B0B67957}" type="pres">
      <dgm:prSet presAssocID="{7B3D2DA3-4E56-4045-9839-B249A66FDC8A}" presName="compNode" presStyleCnt="0"/>
      <dgm:spPr/>
    </dgm:pt>
    <dgm:pt modelId="{4850DDFE-0F84-45E5-A3B0-B19D0EA85687}" type="pres">
      <dgm:prSet presAssocID="{7B3D2DA3-4E56-4045-9839-B249A66FDC8A}" presName="bgRect" presStyleLbl="bgShp" presStyleIdx="3" presStyleCnt="4"/>
      <dgm:spPr/>
    </dgm:pt>
    <dgm:pt modelId="{B1A8A941-8853-4165-AFDA-AC391D509752}" type="pres">
      <dgm:prSet presAssocID="{7B3D2DA3-4E56-4045-9839-B249A66FDC8A}" presName="iconRect" presStyleLbl="node1" presStyleIdx="3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2854A1C0-456E-4EB9-B9FB-CEFDE89B9AB3}" type="pres">
      <dgm:prSet presAssocID="{7B3D2DA3-4E56-4045-9839-B249A66FDC8A}" presName="spaceRect" presStyleCnt="0"/>
      <dgm:spPr/>
    </dgm:pt>
    <dgm:pt modelId="{03ECCEF6-1D64-403F-9E5C-33E5CB806F93}" type="pres">
      <dgm:prSet presAssocID="{7B3D2DA3-4E56-4045-9839-B249A66FDC8A}" presName="parTx" presStyleLbl="revTx" presStyleIdx="5" presStyleCnt="7">
        <dgm:presLayoutVars>
          <dgm:chMax val="0"/>
          <dgm:chPref val="0"/>
        </dgm:presLayoutVars>
      </dgm:prSet>
      <dgm:spPr/>
    </dgm:pt>
    <dgm:pt modelId="{A468F5AD-6D14-45FB-8524-23B6B942CF57}" type="pres">
      <dgm:prSet presAssocID="{7B3D2DA3-4E56-4045-9839-B249A66FDC8A}" presName="desTx" presStyleLbl="revTx" presStyleIdx="6" presStyleCnt="7">
        <dgm:presLayoutVars/>
      </dgm:prSet>
      <dgm:spPr/>
    </dgm:pt>
  </dgm:ptLst>
  <dgm:cxnLst>
    <dgm:cxn modelId="{ED794412-1A98-4171-AAE4-E21C006D6DEF}" type="presOf" srcId="{E3974BF9-09FA-4DA6-B980-A758851D423F}" destId="{803E6C48-847E-415C-81C5-AF5A968836FE}" srcOrd="0" destOrd="0" presId="urn:microsoft.com/office/officeart/2018/2/layout/IconVerticalSolidList"/>
    <dgm:cxn modelId="{F90D8814-D70B-4AA3-BDF8-C430AEFAA9C4}" type="presOf" srcId="{DF589CCC-86D4-4D86-9523-C5F0EBC6B64B}" destId="{1644C7F8-453B-4B76-A1D8-E9503372F632}" srcOrd="0" destOrd="0" presId="urn:microsoft.com/office/officeart/2018/2/layout/IconVerticalSolidList"/>
    <dgm:cxn modelId="{5ED4D418-A6F0-418A-9C02-E026197BB7C6}" srcId="{58F24ABA-48F0-4B6A-A5B3-EBB620856C3B}" destId="{7B3D2DA3-4E56-4045-9839-B249A66FDC8A}" srcOrd="3" destOrd="0" parTransId="{2924502F-A340-4C3A-A66A-25BD9FBB8D0B}" sibTransId="{FC986882-BA58-45BF-9B4E-F8AD8D9E1335}"/>
    <dgm:cxn modelId="{7B391223-FFCB-49D2-8AF2-5EB492668376}" type="presOf" srcId="{094F32E0-C26C-4959-A604-FBA21B5B4F39}" destId="{A468F5AD-6D14-45FB-8524-23B6B942CF57}" srcOrd="0" destOrd="0" presId="urn:microsoft.com/office/officeart/2018/2/layout/IconVerticalSolidList"/>
    <dgm:cxn modelId="{A1C38729-404E-46A4-A3B8-C41894C972CF}" srcId="{E3974BF9-09FA-4DA6-B980-A758851D423F}" destId="{84323D54-57FF-4B50-86E5-E8796817EA0F}" srcOrd="0" destOrd="0" parTransId="{1FB818DC-613C-457B-9B9A-1817136F4E64}" sibTransId="{DC113E7A-A8EA-4EA7-8A69-F3A24EA31BCA}"/>
    <dgm:cxn modelId="{AF48DE2F-00FE-4DE2-8D6B-F1C84648983A}" type="presOf" srcId="{58F24ABA-48F0-4B6A-A5B3-EBB620856C3B}" destId="{4D41B1DB-738D-4AC1-93E3-B68C8CC78BBA}" srcOrd="0" destOrd="0" presId="urn:microsoft.com/office/officeart/2018/2/layout/IconVerticalSolidList"/>
    <dgm:cxn modelId="{0A6F4132-E383-4998-A21A-7E2E527EED6C}" srcId="{DF589CCC-86D4-4D86-9523-C5F0EBC6B64B}" destId="{65572BEC-6D30-4082-9BB3-3E28F87117B0}" srcOrd="1" destOrd="0" parTransId="{DDE23E79-9592-4241-BFC9-36E269BEC4FF}" sibTransId="{32BFEE0E-97C1-4908-9F76-312426261826}"/>
    <dgm:cxn modelId="{B0F18338-278B-44A7-B2DE-E09808237DA9}" type="presOf" srcId="{84323D54-57FF-4B50-86E5-E8796817EA0F}" destId="{512A2975-9FF1-4D09-BEF0-F7A07005D4D5}" srcOrd="0" destOrd="0" presId="urn:microsoft.com/office/officeart/2018/2/layout/IconVerticalSolidList"/>
    <dgm:cxn modelId="{E7E8FC5F-F72C-482C-B0F1-4D00504A9340}" srcId="{58F24ABA-48F0-4B6A-A5B3-EBB620856C3B}" destId="{DF589CCC-86D4-4D86-9523-C5F0EBC6B64B}" srcOrd="2" destOrd="0" parTransId="{B98A403B-17A7-4900-98CC-392221544A2B}" sibTransId="{D1F021A5-1626-4E6E-BA5E-8F89404CBD4E}"/>
    <dgm:cxn modelId="{3E5DEE63-752C-4613-A4B1-0CF58F0905C2}" srcId="{7B3D2DA3-4E56-4045-9839-B249A66FDC8A}" destId="{3A4FE038-D298-4AE0-A60B-55244533A756}" srcOrd="1" destOrd="0" parTransId="{F90F5134-43AF-4333-84E6-91805CE10FFE}" sibTransId="{120C51B2-8C3F-455F-98AA-A81DE2321F49}"/>
    <dgm:cxn modelId="{FE24936D-0134-4AAD-B106-28E941AF70DD}" type="presOf" srcId="{7B3D2DA3-4E56-4045-9839-B249A66FDC8A}" destId="{03ECCEF6-1D64-403F-9E5C-33E5CB806F93}" srcOrd="0" destOrd="0" presId="urn:microsoft.com/office/officeart/2018/2/layout/IconVerticalSolidList"/>
    <dgm:cxn modelId="{1610499E-E0DC-4E77-A1C1-29DD5DB9050E}" srcId="{58F24ABA-48F0-4B6A-A5B3-EBB620856C3B}" destId="{E65B5A16-FD34-410B-8695-38451000F29A}" srcOrd="1" destOrd="0" parTransId="{461829D9-2B6C-4528-9A1C-50D2BB19092D}" sibTransId="{1C62D1A3-C606-4CA0-965F-EC232F5E399C}"/>
    <dgm:cxn modelId="{749189A1-E946-4BC1-B4DF-22D5957409D4}" type="presOf" srcId="{3A4FE038-D298-4AE0-A60B-55244533A756}" destId="{A468F5AD-6D14-45FB-8524-23B6B942CF57}" srcOrd="0" destOrd="1" presId="urn:microsoft.com/office/officeart/2018/2/layout/IconVerticalSolidList"/>
    <dgm:cxn modelId="{7C3431A5-8DEB-4B4D-8CC8-DA96FA2CA9F3}" srcId="{DF589CCC-86D4-4D86-9523-C5F0EBC6B64B}" destId="{C395CD46-12CA-4E22-8834-C08E331F39C7}" srcOrd="0" destOrd="0" parTransId="{EF6C77E2-0590-4351-ACBB-0193991A3344}" sibTransId="{F9DDC88E-0E18-4B92-A29B-8633BB253247}"/>
    <dgm:cxn modelId="{8D6FC2B3-344C-4DEA-B886-F37E9608707E}" type="presOf" srcId="{65572BEC-6D30-4082-9BB3-3E28F87117B0}" destId="{C0909C7E-3CF9-47DA-8A52-B0FAA3E9D7C2}" srcOrd="0" destOrd="1" presId="urn:microsoft.com/office/officeart/2018/2/layout/IconVerticalSolidList"/>
    <dgm:cxn modelId="{D92B78BD-3A15-464C-B1F9-1521ACBC5F1D}" srcId="{58F24ABA-48F0-4B6A-A5B3-EBB620856C3B}" destId="{E3974BF9-09FA-4DA6-B980-A758851D423F}" srcOrd="0" destOrd="0" parTransId="{F5D0655F-D99C-4982-A9A3-C939F347B8D6}" sibTransId="{63F349DA-9F0D-470C-A8D8-CF406372F904}"/>
    <dgm:cxn modelId="{2FA4CCC2-22A4-433C-A27F-DE7CBF654CA6}" type="presOf" srcId="{C395CD46-12CA-4E22-8834-C08E331F39C7}" destId="{C0909C7E-3CF9-47DA-8A52-B0FAA3E9D7C2}" srcOrd="0" destOrd="0" presId="urn:microsoft.com/office/officeart/2018/2/layout/IconVerticalSolidList"/>
    <dgm:cxn modelId="{84B076E0-1B17-433C-B92B-FC07C4CADE82}" srcId="{7B3D2DA3-4E56-4045-9839-B249A66FDC8A}" destId="{094F32E0-C26C-4959-A604-FBA21B5B4F39}" srcOrd="0" destOrd="0" parTransId="{1E5A178C-8CE1-4C2C-8D3E-98F9C62D0D6B}" sibTransId="{A368F911-C9EF-4978-A65D-1D6AAFCBFF71}"/>
    <dgm:cxn modelId="{1C55B4FC-8D2A-4E26-90E7-4C96C7D893F4}" type="presOf" srcId="{E65B5A16-FD34-410B-8695-38451000F29A}" destId="{B80D315C-D61D-417F-863C-8545865CD382}" srcOrd="0" destOrd="0" presId="urn:microsoft.com/office/officeart/2018/2/layout/IconVerticalSolidList"/>
    <dgm:cxn modelId="{1E8FC92A-9F1D-4034-9829-3A5533462575}" type="presParOf" srcId="{4D41B1DB-738D-4AC1-93E3-B68C8CC78BBA}" destId="{10F6A69F-3D43-483C-A174-AF3EA94EF3D9}" srcOrd="0" destOrd="0" presId="urn:microsoft.com/office/officeart/2018/2/layout/IconVerticalSolidList"/>
    <dgm:cxn modelId="{892A717C-DED0-4781-A58B-B1D3163AD3B4}" type="presParOf" srcId="{10F6A69F-3D43-483C-A174-AF3EA94EF3D9}" destId="{CB7C7655-F1A5-483E-B607-E697F52EDD48}" srcOrd="0" destOrd="0" presId="urn:microsoft.com/office/officeart/2018/2/layout/IconVerticalSolidList"/>
    <dgm:cxn modelId="{300D6255-91F6-4020-BB92-D3F234B425A4}" type="presParOf" srcId="{10F6A69F-3D43-483C-A174-AF3EA94EF3D9}" destId="{6C0B1C73-9206-4E04-81FE-4B514B9CFDDB}" srcOrd="1" destOrd="0" presId="urn:microsoft.com/office/officeart/2018/2/layout/IconVerticalSolidList"/>
    <dgm:cxn modelId="{F165D842-C907-4704-9779-3B70D1665442}" type="presParOf" srcId="{10F6A69F-3D43-483C-A174-AF3EA94EF3D9}" destId="{81B2FC7E-72FE-4C17-90A3-8DD2C58D2E30}" srcOrd="2" destOrd="0" presId="urn:microsoft.com/office/officeart/2018/2/layout/IconVerticalSolidList"/>
    <dgm:cxn modelId="{C92F58AE-3F8A-494A-9DC9-F8E3328FFB8C}" type="presParOf" srcId="{10F6A69F-3D43-483C-A174-AF3EA94EF3D9}" destId="{803E6C48-847E-415C-81C5-AF5A968836FE}" srcOrd="3" destOrd="0" presId="urn:microsoft.com/office/officeart/2018/2/layout/IconVerticalSolidList"/>
    <dgm:cxn modelId="{53823007-25F7-466F-ACA1-63DF4B414C13}" type="presParOf" srcId="{10F6A69F-3D43-483C-A174-AF3EA94EF3D9}" destId="{512A2975-9FF1-4D09-BEF0-F7A07005D4D5}" srcOrd="4" destOrd="0" presId="urn:microsoft.com/office/officeart/2018/2/layout/IconVerticalSolidList"/>
    <dgm:cxn modelId="{4EB1B5EC-085B-4791-97CA-BF3366369DFE}" type="presParOf" srcId="{4D41B1DB-738D-4AC1-93E3-B68C8CC78BBA}" destId="{20C92BBB-D8C9-4247-9DEC-FEFB2CAF7FB4}" srcOrd="1" destOrd="0" presId="urn:microsoft.com/office/officeart/2018/2/layout/IconVerticalSolidList"/>
    <dgm:cxn modelId="{64F78D9F-BB4E-4187-8085-06380B1F21B0}" type="presParOf" srcId="{4D41B1DB-738D-4AC1-93E3-B68C8CC78BBA}" destId="{18434709-6E23-4029-B223-BAEC1A6F9414}" srcOrd="2" destOrd="0" presId="urn:microsoft.com/office/officeart/2018/2/layout/IconVerticalSolidList"/>
    <dgm:cxn modelId="{EE08F439-17C9-4028-AD54-608763BC1E7C}" type="presParOf" srcId="{18434709-6E23-4029-B223-BAEC1A6F9414}" destId="{81FF442B-B688-4412-BBA4-21FBE4AB8266}" srcOrd="0" destOrd="0" presId="urn:microsoft.com/office/officeart/2018/2/layout/IconVerticalSolidList"/>
    <dgm:cxn modelId="{2BAC4080-C0FE-4267-867C-53ABC8AE23D1}" type="presParOf" srcId="{18434709-6E23-4029-B223-BAEC1A6F9414}" destId="{DA995200-572C-4088-A2F2-5464C7E79BAC}" srcOrd="1" destOrd="0" presId="urn:microsoft.com/office/officeart/2018/2/layout/IconVerticalSolidList"/>
    <dgm:cxn modelId="{4BBB6E88-7EDE-4212-900B-578C4EC9C939}" type="presParOf" srcId="{18434709-6E23-4029-B223-BAEC1A6F9414}" destId="{008CA896-F4D6-4B43-9E5D-AB558D14EC37}" srcOrd="2" destOrd="0" presId="urn:microsoft.com/office/officeart/2018/2/layout/IconVerticalSolidList"/>
    <dgm:cxn modelId="{D35902DE-001D-497A-9E33-7ADA57D2A83C}" type="presParOf" srcId="{18434709-6E23-4029-B223-BAEC1A6F9414}" destId="{B80D315C-D61D-417F-863C-8545865CD382}" srcOrd="3" destOrd="0" presId="urn:microsoft.com/office/officeart/2018/2/layout/IconVerticalSolidList"/>
    <dgm:cxn modelId="{792B9505-0B13-4C3E-9C07-F7AFD71D135C}" type="presParOf" srcId="{4D41B1DB-738D-4AC1-93E3-B68C8CC78BBA}" destId="{7DE7D3D7-9BA5-442C-8219-9B8E1CF855EE}" srcOrd="3" destOrd="0" presId="urn:microsoft.com/office/officeart/2018/2/layout/IconVerticalSolidList"/>
    <dgm:cxn modelId="{D7C30B59-9632-4EDC-A296-52D4C1312B89}" type="presParOf" srcId="{4D41B1DB-738D-4AC1-93E3-B68C8CC78BBA}" destId="{1C8B73CC-5E53-4713-9DC6-89A6BE85D3B0}" srcOrd="4" destOrd="0" presId="urn:microsoft.com/office/officeart/2018/2/layout/IconVerticalSolidList"/>
    <dgm:cxn modelId="{2DBB0BAA-A867-4703-9299-7A39239D9DB8}" type="presParOf" srcId="{1C8B73CC-5E53-4713-9DC6-89A6BE85D3B0}" destId="{7B6C12DB-EDD8-4226-B6BB-64D4B2D601A7}" srcOrd="0" destOrd="0" presId="urn:microsoft.com/office/officeart/2018/2/layout/IconVerticalSolidList"/>
    <dgm:cxn modelId="{464FF6AE-9EB3-4C58-9186-6CBA9F970F49}" type="presParOf" srcId="{1C8B73CC-5E53-4713-9DC6-89A6BE85D3B0}" destId="{D0F0C40B-274E-486F-8BB8-5BC55DECE256}" srcOrd="1" destOrd="0" presId="urn:microsoft.com/office/officeart/2018/2/layout/IconVerticalSolidList"/>
    <dgm:cxn modelId="{EC725A6D-F24B-4EAD-A2AC-048A188FC29F}" type="presParOf" srcId="{1C8B73CC-5E53-4713-9DC6-89A6BE85D3B0}" destId="{1EAD40CD-5746-4A9A-8C83-78E3A2E0EB96}" srcOrd="2" destOrd="0" presId="urn:microsoft.com/office/officeart/2018/2/layout/IconVerticalSolidList"/>
    <dgm:cxn modelId="{F906E3CA-CC4D-4561-9CF8-BA0948F1053A}" type="presParOf" srcId="{1C8B73CC-5E53-4713-9DC6-89A6BE85D3B0}" destId="{1644C7F8-453B-4B76-A1D8-E9503372F632}" srcOrd="3" destOrd="0" presId="urn:microsoft.com/office/officeart/2018/2/layout/IconVerticalSolidList"/>
    <dgm:cxn modelId="{C49156EF-5DCA-4F20-839D-058AC31F05AF}" type="presParOf" srcId="{1C8B73CC-5E53-4713-9DC6-89A6BE85D3B0}" destId="{C0909C7E-3CF9-47DA-8A52-B0FAA3E9D7C2}" srcOrd="4" destOrd="0" presId="urn:microsoft.com/office/officeart/2018/2/layout/IconVerticalSolidList"/>
    <dgm:cxn modelId="{3D3EF9ED-7FA1-4273-9C2A-5BCF8711096A}" type="presParOf" srcId="{4D41B1DB-738D-4AC1-93E3-B68C8CC78BBA}" destId="{D66EC45E-EEC9-4A3E-B57E-F8CB10A6DE8D}" srcOrd="5" destOrd="0" presId="urn:microsoft.com/office/officeart/2018/2/layout/IconVerticalSolidList"/>
    <dgm:cxn modelId="{673E7889-13AF-4E13-A2E1-CD64F075C7A1}" type="presParOf" srcId="{4D41B1DB-738D-4AC1-93E3-B68C8CC78BBA}" destId="{AC7CCFDD-0DFB-4303-A284-EDE5B0B67957}" srcOrd="6" destOrd="0" presId="urn:microsoft.com/office/officeart/2018/2/layout/IconVerticalSolidList"/>
    <dgm:cxn modelId="{C3706507-B07D-4207-ACCF-659DECCC0A09}" type="presParOf" srcId="{AC7CCFDD-0DFB-4303-A284-EDE5B0B67957}" destId="{4850DDFE-0F84-45E5-A3B0-B19D0EA85687}" srcOrd="0" destOrd="0" presId="urn:microsoft.com/office/officeart/2018/2/layout/IconVerticalSolidList"/>
    <dgm:cxn modelId="{7E2EE636-BE2F-4B85-97E3-D2E3A576CEE7}" type="presParOf" srcId="{AC7CCFDD-0DFB-4303-A284-EDE5B0B67957}" destId="{B1A8A941-8853-4165-AFDA-AC391D509752}" srcOrd="1" destOrd="0" presId="urn:microsoft.com/office/officeart/2018/2/layout/IconVerticalSolidList"/>
    <dgm:cxn modelId="{B184F32D-28DE-44F1-803C-78685C7CB540}" type="presParOf" srcId="{AC7CCFDD-0DFB-4303-A284-EDE5B0B67957}" destId="{2854A1C0-456E-4EB9-B9FB-CEFDE89B9AB3}" srcOrd="2" destOrd="0" presId="urn:microsoft.com/office/officeart/2018/2/layout/IconVerticalSolidList"/>
    <dgm:cxn modelId="{C5B0791B-420A-4A94-8EBA-DDBE8610B775}" type="presParOf" srcId="{AC7CCFDD-0DFB-4303-A284-EDE5B0B67957}" destId="{03ECCEF6-1D64-403F-9E5C-33E5CB806F93}" srcOrd="3" destOrd="0" presId="urn:microsoft.com/office/officeart/2018/2/layout/IconVerticalSolidList"/>
    <dgm:cxn modelId="{E8FC5CC1-5355-438A-9370-45921B1DCF20}" type="presParOf" srcId="{AC7CCFDD-0DFB-4303-A284-EDE5B0B67957}" destId="{A468F5AD-6D14-45FB-8524-23B6B942CF57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57FA99-6425-4259-98F2-54B969537106}">
      <dsp:nvSpPr>
        <dsp:cNvPr id="0" name=""/>
        <dsp:cNvSpPr/>
      </dsp:nvSpPr>
      <dsp:spPr>
        <a:xfrm>
          <a:off x="1932362" y="938096"/>
          <a:ext cx="1201765" cy="1201912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30A28FF-32B3-49AD-B01B-530851ACBC68}">
      <dsp:nvSpPr>
        <dsp:cNvPr id="0" name=""/>
        <dsp:cNvSpPr/>
      </dsp:nvSpPr>
      <dsp:spPr>
        <a:xfrm>
          <a:off x="1844733" y="0"/>
          <a:ext cx="1377022" cy="73691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entury Gothic" panose="020B0502020202020204" pitchFamily="34" charset="0"/>
            </a:rPr>
            <a:t>Naïve Sampling</a:t>
          </a:r>
        </a:p>
      </dsp:txBody>
      <dsp:txXfrm>
        <a:off x="1844733" y="0"/>
        <a:ext cx="1377022" cy="736917"/>
      </dsp:txXfrm>
    </dsp:sp>
    <dsp:sp modelId="{04B5E78F-F477-456B-82FB-982C9E126B13}">
      <dsp:nvSpPr>
        <dsp:cNvPr id="0" name=""/>
        <dsp:cNvSpPr/>
      </dsp:nvSpPr>
      <dsp:spPr>
        <a:xfrm>
          <a:off x="2284880" y="1107587"/>
          <a:ext cx="1201765" cy="1201912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24B5F24-3D46-4BB1-B703-640F564ACA90}">
      <dsp:nvSpPr>
        <dsp:cNvPr id="0" name=""/>
        <dsp:cNvSpPr/>
      </dsp:nvSpPr>
      <dsp:spPr>
        <a:xfrm>
          <a:off x="3634863" y="700071"/>
          <a:ext cx="1301912" cy="81060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5"/>
              </a:solidFill>
              <a:latin typeface="Century Gothic" panose="020B0502020202020204" pitchFamily="34" charset="0"/>
            </a:rPr>
            <a:t>Synthetic Sampling</a:t>
          </a:r>
        </a:p>
      </dsp:txBody>
      <dsp:txXfrm>
        <a:off x="3634863" y="700071"/>
        <a:ext cx="1301912" cy="810609"/>
      </dsp:txXfrm>
    </dsp:sp>
    <dsp:sp modelId="{97010FD0-36AD-407D-8270-128D513B3773}">
      <dsp:nvSpPr>
        <dsp:cNvPr id="0" name=""/>
        <dsp:cNvSpPr/>
      </dsp:nvSpPr>
      <dsp:spPr>
        <a:xfrm>
          <a:off x="2371507" y="1488942"/>
          <a:ext cx="1201765" cy="1201912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BD6179C-F58C-4368-9D50-9515C80FF823}">
      <dsp:nvSpPr>
        <dsp:cNvPr id="0" name=""/>
        <dsp:cNvSpPr/>
      </dsp:nvSpPr>
      <dsp:spPr>
        <a:xfrm>
          <a:off x="3760046" y="1731756"/>
          <a:ext cx="1276875" cy="8658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Century Gothic" panose="020B0502020202020204" pitchFamily="34" charset="0"/>
            </a:rPr>
            <a:t>Hybrid Sampling</a:t>
          </a:r>
          <a:endParaRPr lang="en-ZA" sz="18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3760046" y="1731756"/>
        <a:ext cx="1276875" cy="865878"/>
      </dsp:txXfrm>
    </dsp:sp>
    <dsp:sp modelId="{D7B67B5F-9AA8-4DF3-9D04-11C09C55D343}">
      <dsp:nvSpPr>
        <dsp:cNvPr id="0" name=""/>
        <dsp:cNvSpPr/>
      </dsp:nvSpPr>
      <dsp:spPr>
        <a:xfrm>
          <a:off x="2127649" y="1794762"/>
          <a:ext cx="1201765" cy="1201912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6842C46-549A-48E5-9CB1-9896A423B073}">
      <dsp:nvSpPr>
        <dsp:cNvPr id="0" name=""/>
        <dsp:cNvSpPr/>
      </dsp:nvSpPr>
      <dsp:spPr>
        <a:xfrm>
          <a:off x="3209237" y="2892401"/>
          <a:ext cx="1377022" cy="79218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Century Gothic" panose="020B0502020202020204" pitchFamily="34" charset="0"/>
            </a:rPr>
            <a:t>Ensembles</a:t>
          </a:r>
        </a:p>
      </dsp:txBody>
      <dsp:txXfrm>
        <a:off x="3209237" y="2892401"/>
        <a:ext cx="1377022" cy="792186"/>
      </dsp:txXfrm>
    </dsp:sp>
    <dsp:sp modelId="{E0B65627-12B1-42DC-8D5C-6E32FD9846FA}">
      <dsp:nvSpPr>
        <dsp:cNvPr id="0" name=""/>
        <dsp:cNvSpPr/>
      </dsp:nvSpPr>
      <dsp:spPr>
        <a:xfrm>
          <a:off x="1737075" y="1794762"/>
          <a:ext cx="1201765" cy="1201912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7805131-D5B5-47FF-A3FE-77CB8C98AC8C}">
      <dsp:nvSpPr>
        <dsp:cNvPr id="0" name=""/>
        <dsp:cNvSpPr/>
      </dsp:nvSpPr>
      <dsp:spPr>
        <a:xfrm>
          <a:off x="480229" y="2892401"/>
          <a:ext cx="1377022" cy="79218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Century Gothic" panose="020B0502020202020204" pitchFamily="34" charset="0"/>
            </a:rPr>
            <a:t>Cost-sensitive learning</a:t>
          </a:r>
          <a:endParaRPr lang="en-ZA" sz="18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480229" y="2892401"/>
        <a:ext cx="1377022" cy="792186"/>
      </dsp:txXfrm>
    </dsp:sp>
    <dsp:sp modelId="{E492DBAD-A329-463D-B982-DC80B316E8CD}">
      <dsp:nvSpPr>
        <dsp:cNvPr id="0" name=""/>
        <dsp:cNvSpPr/>
      </dsp:nvSpPr>
      <dsp:spPr>
        <a:xfrm>
          <a:off x="1493217" y="1488942"/>
          <a:ext cx="1201765" cy="1201912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BC85A9E-C9D3-475A-A351-66F2C59B4765}">
      <dsp:nvSpPr>
        <dsp:cNvPr id="0" name=""/>
        <dsp:cNvSpPr/>
      </dsp:nvSpPr>
      <dsp:spPr>
        <a:xfrm>
          <a:off x="29567" y="1731756"/>
          <a:ext cx="1276875" cy="8658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Century Gothic" panose="020B0502020202020204" pitchFamily="34" charset="0"/>
            </a:rPr>
            <a:t>Algorithmic-level</a:t>
          </a:r>
        </a:p>
      </dsp:txBody>
      <dsp:txXfrm>
        <a:off x="29567" y="1731756"/>
        <a:ext cx="1276875" cy="865878"/>
      </dsp:txXfrm>
    </dsp:sp>
    <dsp:sp modelId="{9C72EEFD-D711-4BE5-BCD1-D1FDE12FE7A3}">
      <dsp:nvSpPr>
        <dsp:cNvPr id="0" name=""/>
        <dsp:cNvSpPr/>
      </dsp:nvSpPr>
      <dsp:spPr>
        <a:xfrm>
          <a:off x="1579844" y="1107587"/>
          <a:ext cx="1201765" cy="1201912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9AF1BDE-5120-480D-8A80-B8C6CAC6DD21}">
      <dsp:nvSpPr>
        <dsp:cNvPr id="0" name=""/>
        <dsp:cNvSpPr/>
      </dsp:nvSpPr>
      <dsp:spPr>
        <a:xfrm>
          <a:off x="129714" y="700071"/>
          <a:ext cx="1301912" cy="81060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4"/>
              </a:solidFill>
              <a:latin typeface="Century Gothic" panose="020B0502020202020204" pitchFamily="34" charset="0"/>
            </a:rPr>
            <a:t>Generative modelling</a:t>
          </a:r>
        </a:p>
      </dsp:txBody>
      <dsp:txXfrm>
        <a:off x="129714" y="700071"/>
        <a:ext cx="1301912" cy="8106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A1D0E-54BF-40C3-936F-1A6307EE3831}">
      <dsp:nvSpPr>
        <dsp:cNvPr id="0" name=""/>
        <dsp:cNvSpPr/>
      </dsp:nvSpPr>
      <dsp:spPr>
        <a:xfrm>
          <a:off x="0" y="0"/>
          <a:ext cx="5181600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7BF3E88-47E9-4A7B-B8FC-1C450CF22BF3}">
      <dsp:nvSpPr>
        <dsp:cNvPr id="0" name=""/>
        <dsp:cNvSpPr/>
      </dsp:nvSpPr>
      <dsp:spPr>
        <a:xfrm>
          <a:off x="0" y="0"/>
          <a:ext cx="1036320" cy="217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Explicit density</a:t>
          </a:r>
          <a:endParaRPr lang="en-ZA" sz="2200" kern="1200" dirty="0"/>
        </a:p>
      </dsp:txBody>
      <dsp:txXfrm>
        <a:off x="0" y="0"/>
        <a:ext cx="1036320" cy="2175669"/>
      </dsp:txXfrm>
    </dsp:sp>
    <dsp:sp modelId="{DFF5C494-76B2-463C-B992-506FC427CC1A}">
      <dsp:nvSpPr>
        <dsp:cNvPr id="0" name=""/>
        <dsp:cNvSpPr/>
      </dsp:nvSpPr>
      <dsp:spPr>
        <a:xfrm>
          <a:off x="1114044" y="50567"/>
          <a:ext cx="1303690" cy="1011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Approximate </a:t>
          </a:r>
          <a:endParaRPr lang="en-ZA" sz="1700" kern="1200" dirty="0"/>
        </a:p>
      </dsp:txBody>
      <dsp:txXfrm>
        <a:off x="1114044" y="50567"/>
        <a:ext cx="1303690" cy="1011346"/>
      </dsp:txXfrm>
    </dsp:sp>
    <dsp:sp modelId="{9BED592C-DF0E-46B2-BA4D-7C9ADE0052E3}">
      <dsp:nvSpPr>
        <dsp:cNvPr id="0" name=""/>
        <dsp:cNvSpPr/>
      </dsp:nvSpPr>
      <dsp:spPr>
        <a:xfrm>
          <a:off x="2495458" y="50567"/>
          <a:ext cx="1303690" cy="505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Variational Inference</a:t>
          </a:r>
          <a:endParaRPr lang="en-ZA" sz="1100" kern="1200" dirty="0"/>
        </a:p>
      </dsp:txBody>
      <dsp:txXfrm>
        <a:off x="2495458" y="50567"/>
        <a:ext cx="1303690" cy="505673"/>
      </dsp:txXfrm>
    </dsp:sp>
    <dsp:sp modelId="{2C5FDB4B-C3EF-4D6C-BDC7-065D41D7F638}">
      <dsp:nvSpPr>
        <dsp:cNvPr id="0" name=""/>
        <dsp:cNvSpPr/>
      </dsp:nvSpPr>
      <dsp:spPr>
        <a:xfrm>
          <a:off x="3876873" y="50567"/>
          <a:ext cx="1303690" cy="505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Variational Autoencoder</a:t>
          </a:r>
          <a:endParaRPr lang="en-ZA" sz="700" kern="1200" dirty="0"/>
        </a:p>
      </dsp:txBody>
      <dsp:txXfrm>
        <a:off x="3876873" y="50567"/>
        <a:ext cx="1303690" cy="505673"/>
      </dsp:txXfrm>
    </dsp:sp>
    <dsp:sp modelId="{CA613A2B-AED6-4506-BB23-BFC1BB3F9C49}">
      <dsp:nvSpPr>
        <dsp:cNvPr id="0" name=""/>
        <dsp:cNvSpPr/>
      </dsp:nvSpPr>
      <dsp:spPr>
        <a:xfrm>
          <a:off x="2417734" y="556240"/>
          <a:ext cx="2762829" cy="0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72D98104-7645-46FA-8715-41149E7E3A33}">
      <dsp:nvSpPr>
        <dsp:cNvPr id="0" name=""/>
        <dsp:cNvSpPr/>
      </dsp:nvSpPr>
      <dsp:spPr>
        <a:xfrm>
          <a:off x="2495458" y="556240"/>
          <a:ext cx="1303690" cy="505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Markov chain</a:t>
          </a:r>
          <a:endParaRPr lang="en-ZA" sz="1100" kern="1200" dirty="0"/>
        </a:p>
      </dsp:txBody>
      <dsp:txXfrm>
        <a:off x="2495458" y="556240"/>
        <a:ext cx="1303690" cy="505673"/>
      </dsp:txXfrm>
    </dsp:sp>
    <dsp:sp modelId="{092266B6-A39A-47DC-9B44-8A024D20F5BF}">
      <dsp:nvSpPr>
        <dsp:cNvPr id="0" name=""/>
        <dsp:cNvSpPr/>
      </dsp:nvSpPr>
      <dsp:spPr>
        <a:xfrm>
          <a:off x="3876873" y="556240"/>
          <a:ext cx="1303690" cy="505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Boltzmann Machine</a:t>
          </a:r>
          <a:endParaRPr lang="en-ZA" sz="700" kern="1200" dirty="0"/>
        </a:p>
      </dsp:txBody>
      <dsp:txXfrm>
        <a:off x="3876873" y="556240"/>
        <a:ext cx="1303690" cy="505673"/>
      </dsp:txXfrm>
    </dsp:sp>
    <dsp:sp modelId="{5A2941CC-6746-4FA7-A5A3-E097FCD17577}">
      <dsp:nvSpPr>
        <dsp:cNvPr id="0" name=""/>
        <dsp:cNvSpPr/>
      </dsp:nvSpPr>
      <dsp:spPr>
        <a:xfrm>
          <a:off x="1036320" y="1061913"/>
          <a:ext cx="4145280" cy="0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12E3AE47-7FAF-459B-B863-3E15D05724DC}">
      <dsp:nvSpPr>
        <dsp:cNvPr id="0" name=""/>
        <dsp:cNvSpPr/>
      </dsp:nvSpPr>
      <dsp:spPr>
        <a:xfrm>
          <a:off x="1114044" y="1112480"/>
          <a:ext cx="1303690" cy="1011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Tractable</a:t>
          </a:r>
          <a:endParaRPr lang="en-ZA" sz="1700" kern="1200" dirty="0"/>
        </a:p>
      </dsp:txBody>
      <dsp:txXfrm>
        <a:off x="1114044" y="1112480"/>
        <a:ext cx="1303690" cy="1011346"/>
      </dsp:txXfrm>
    </dsp:sp>
    <dsp:sp modelId="{B80C4DC6-F913-487B-A280-D6A0970A596E}">
      <dsp:nvSpPr>
        <dsp:cNvPr id="0" name=""/>
        <dsp:cNvSpPr/>
      </dsp:nvSpPr>
      <dsp:spPr>
        <a:xfrm>
          <a:off x="2495458" y="1112480"/>
          <a:ext cx="1303690" cy="505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Fully Visible Belief Nets</a:t>
          </a:r>
          <a:endParaRPr lang="en-ZA" sz="1100" kern="1200" dirty="0"/>
        </a:p>
      </dsp:txBody>
      <dsp:txXfrm>
        <a:off x="2495458" y="1112480"/>
        <a:ext cx="1303690" cy="505673"/>
      </dsp:txXfrm>
    </dsp:sp>
    <dsp:sp modelId="{5A60195C-ABB9-4E0F-BCB9-6ADEC0DC924E}">
      <dsp:nvSpPr>
        <dsp:cNvPr id="0" name=""/>
        <dsp:cNvSpPr/>
      </dsp:nvSpPr>
      <dsp:spPr>
        <a:xfrm>
          <a:off x="3876873" y="1112480"/>
          <a:ext cx="1303690" cy="168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NADE</a:t>
          </a:r>
          <a:endParaRPr lang="en-ZA" sz="700" kern="1200" dirty="0"/>
        </a:p>
      </dsp:txBody>
      <dsp:txXfrm>
        <a:off x="3876873" y="1112480"/>
        <a:ext cx="1303690" cy="168393"/>
      </dsp:txXfrm>
    </dsp:sp>
    <dsp:sp modelId="{2394CCA0-56A1-4D61-8715-A025E528634B}">
      <dsp:nvSpPr>
        <dsp:cNvPr id="0" name=""/>
        <dsp:cNvSpPr/>
      </dsp:nvSpPr>
      <dsp:spPr>
        <a:xfrm>
          <a:off x="3876873" y="1280873"/>
          <a:ext cx="1303690" cy="168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MADE</a:t>
          </a:r>
          <a:endParaRPr lang="en-ZA" sz="700" kern="1200" dirty="0"/>
        </a:p>
      </dsp:txBody>
      <dsp:txXfrm>
        <a:off x="3876873" y="1280873"/>
        <a:ext cx="1303690" cy="168393"/>
      </dsp:txXfrm>
    </dsp:sp>
    <dsp:sp modelId="{FC905009-022C-4DB3-85E3-97808CA404D9}">
      <dsp:nvSpPr>
        <dsp:cNvPr id="0" name=""/>
        <dsp:cNvSpPr/>
      </dsp:nvSpPr>
      <dsp:spPr>
        <a:xfrm>
          <a:off x="3876873" y="1449266"/>
          <a:ext cx="1303690" cy="168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 err="1"/>
            <a:t>PixelCNN</a:t>
          </a:r>
          <a:r>
            <a:rPr lang="en-US" sz="700" kern="1200" dirty="0"/>
            <a:t>/RNN</a:t>
          </a:r>
          <a:endParaRPr lang="en-ZA" sz="700" kern="1200" dirty="0"/>
        </a:p>
      </dsp:txBody>
      <dsp:txXfrm>
        <a:off x="3876873" y="1449266"/>
        <a:ext cx="1303690" cy="168393"/>
      </dsp:txXfrm>
    </dsp:sp>
    <dsp:sp modelId="{D3AE23CE-FD05-4D68-ABEA-A7FD09198025}">
      <dsp:nvSpPr>
        <dsp:cNvPr id="0" name=""/>
        <dsp:cNvSpPr/>
      </dsp:nvSpPr>
      <dsp:spPr>
        <a:xfrm>
          <a:off x="2417734" y="1618153"/>
          <a:ext cx="2762829" cy="0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52309256-78FA-434F-9D35-D1652CFA55AF}">
      <dsp:nvSpPr>
        <dsp:cNvPr id="0" name=""/>
        <dsp:cNvSpPr/>
      </dsp:nvSpPr>
      <dsp:spPr>
        <a:xfrm>
          <a:off x="2495458" y="1618153"/>
          <a:ext cx="1303690" cy="505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Change of variable models</a:t>
          </a:r>
          <a:endParaRPr lang="en-ZA" sz="1100" kern="1200" dirty="0"/>
        </a:p>
      </dsp:txBody>
      <dsp:txXfrm>
        <a:off x="2495458" y="1618153"/>
        <a:ext cx="1303690" cy="505673"/>
      </dsp:txXfrm>
    </dsp:sp>
    <dsp:sp modelId="{4816437E-1962-4CCA-9EB4-4F518E266150}">
      <dsp:nvSpPr>
        <dsp:cNvPr id="0" name=""/>
        <dsp:cNvSpPr/>
      </dsp:nvSpPr>
      <dsp:spPr>
        <a:xfrm>
          <a:off x="3876873" y="1618153"/>
          <a:ext cx="1303690" cy="505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Non-linear independent component analysis</a:t>
          </a:r>
          <a:endParaRPr lang="en-ZA" sz="700" kern="1200" dirty="0"/>
        </a:p>
      </dsp:txBody>
      <dsp:txXfrm>
        <a:off x="3876873" y="1618153"/>
        <a:ext cx="1303690" cy="505673"/>
      </dsp:txXfrm>
    </dsp:sp>
    <dsp:sp modelId="{156372B6-E065-4FF0-A21A-C8143E0B5DBF}">
      <dsp:nvSpPr>
        <dsp:cNvPr id="0" name=""/>
        <dsp:cNvSpPr/>
      </dsp:nvSpPr>
      <dsp:spPr>
        <a:xfrm>
          <a:off x="1036320" y="2123826"/>
          <a:ext cx="4145280" cy="0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96982900-74C6-4227-B69F-3FBCD154D64B}">
      <dsp:nvSpPr>
        <dsp:cNvPr id="0" name=""/>
        <dsp:cNvSpPr/>
      </dsp:nvSpPr>
      <dsp:spPr>
        <a:xfrm>
          <a:off x="0" y="2175669"/>
          <a:ext cx="5181600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9802561-4BA4-44C2-999C-18B67E66E173}">
      <dsp:nvSpPr>
        <dsp:cNvPr id="0" name=""/>
        <dsp:cNvSpPr/>
      </dsp:nvSpPr>
      <dsp:spPr>
        <a:xfrm>
          <a:off x="0" y="2175669"/>
          <a:ext cx="1036320" cy="217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Implicit density</a:t>
          </a:r>
          <a:endParaRPr lang="en-ZA" sz="2200" kern="1200" dirty="0"/>
        </a:p>
      </dsp:txBody>
      <dsp:txXfrm>
        <a:off x="0" y="2175669"/>
        <a:ext cx="1036320" cy="2175669"/>
      </dsp:txXfrm>
    </dsp:sp>
    <dsp:sp modelId="{A8102F72-63EF-4E68-9FE6-32B90F02F57C}">
      <dsp:nvSpPr>
        <dsp:cNvPr id="0" name=""/>
        <dsp:cNvSpPr/>
      </dsp:nvSpPr>
      <dsp:spPr>
        <a:xfrm>
          <a:off x="1114044" y="2226236"/>
          <a:ext cx="1303690" cy="1011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Direct </a:t>
          </a:r>
          <a:endParaRPr lang="en-ZA" sz="1700" kern="1200" dirty="0"/>
        </a:p>
      </dsp:txBody>
      <dsp:txXfrm>
        <a:off x="1114044" y="2226236"/>
        <a:ext cx="1303690" cy="1011346"/>
      </dsp:txXfrm>
    </dsp:sp>
    <dsp:sp modelId="{ED4CE65C-B0F2-4967-8DF0-769324A91513}">
      <dsp:nvSpPr>
        <dsp:cNvPr id="0" name=""/>
        <dsp:cNvSpPr/>
      </dsp:nvSpPr>
      <dsp:spPr>
        <a:xfrm>
          <a:off x="2495458" y="2226236"/>
          <a:ext cx="1303690" cy="505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GAN</a:t>
          </a:r>
          <a:endParaRPr lang="en-ZA" sz="1100" b="1" kern="1200"/>
        </a:p>
      </dsp:txBody>
      <dsp:txXfrm>
        <a:off x="2495458" y="2226236"/>
        <a:ext cx="1303690" cy="505673"/>
      </dsp:txXfrm>
    </dsp:sp>
    <dsp:sp modelId="{9F0E2F8F-27BC-4EA9-89E7-58CE9BF2B502}">
      <dsp:nvSpPr>
        <dsp:cNvPr id="0" name=""/>
        <dsp:cNvSpPr/>
      </dsp:nvSpPr>
      <dsp:spPr>
        <a:xfrm>
          <a:off x="3876873" y="2226236"/>
          <a:ext cx="1303690" cy="252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/>
            <a:t>Vanilla GAN</a:t>
          </a:r>
          <a:endParaRPr lang="en-ZA" sz="700" b="1" kern="1200"/>
        </a:p>
      </dsp:txBody>
      <dsp:txXfrm>
        <a:off x="3876873" y="2226236"/>
        <a:ext cx="1303690" cy="252836"/>
      </dsp:txXfrm>
    </dsp:sp>
    <dsp:sp modelId="{E3649501-C3AC-4BEC-8A6F-7E99A63A6B13}">
      <dsp:nvSpPr>
        <dsp:cNvPr id="0" name=""/>
        <dsp:cNvSpPr/>
      </dsp:nvSpPr>
      <dsp:spPr>
        <a:xfrm>
          <a:off x="3876873" y="2479072"/>
          <a:ext cx="1303690" cy="252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/>
            <a:t>GAN variants</a:t>
          </a:r>
          <a:endParaRPr lang="en-ZA" sz="700" b="1" kern="1200" dirty="0"/>
        </a:p>
      </dsp:txBody>
      <dsp:txXfrm>
        <a:off x="3876873" y="2479072"/>
        <a:ext cx="1303690" cy="252836"/>
      </dsp:txXfrm>
    </dsp:sp>
    <dsp:sp modelId="{BEA62314-48F5-40AD-94B1-BD7AC39BC45C}">
      <dsp:nvSpPr>
        <dsp:cNvPr id="0" name=""/>
        <dsp:cNvSpPr/>
      </dsp:nvSpPr>
      <dsp:spPr>
        <a:xfrm>
          <a:off x="2417734" y="2731909"/>
          <a:ext cx="2762829" cy="0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6D694E10-AA21-451A-8A35-2C218F345BF1}">
      <dsp:nvSpPr>
        <dsp:cNvPr id="0" name=""/>
        <dsp:cNvSpPr/>
      </dsp:nvSpPr>
      <dsp:spPr>
        <a:xfrm>
          <a:off x="2495458" y="2731909"/>
          <a:ext cx="1303690" cy="505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Generative Moment Matching Network</a:t>
          </a:r>
          <a:endParaRPr lang="en-ZA" sz="1100" kern="1200" dirty="0"/>
        </a:p>
      </dsp:txBody>
      <dsp:txXfrm>
        <a:off x="2495458" y="2731909"/>
        <a:ext cx="1303690" cy="505673"/>
      </dsp:txXfrm>
    </dsp:sp>
    <dsp:sp modelId="{942557FA-0ADE-41EA-B630-1CD9E7CC889D}">
      <dsp:nvSpPr>
        <dsp:cNvPr id="0" name=""/>
        <dsp:cNvSpPr/>
      </dsp:nvSpPr>
      <dsp:spPr>
        <a:xfrm>
          <a:off x="1036320" y="3237582"/>
          <a:ext cx="4145280" cy="0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199F56A7-9447-43EB-95E0-009AE5893FD7}">
      <dsp:nvSpPr>
        <dsp:cNvPr id="0" name=""/>
        <dsp:cNvSpPr/>
      </dsp:nvSpPr>
      <dsp:spPr>
        <a:xfrm>
          <a:off x="1114044" y="3288149"/>
          <a:ext cx="1303690" cy="1011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Markov </a:t>
          </a:r>
          <a:endParaRPr lang="en-ZA" sz="1700" kern="1200" dirty="0"/>
        </a:p>
      </dsp:txBody>
      <dsp:txXfrm>
        <a:off x="1114044" y="3288149"/>
        <a:ext cx="1303690" cy="1011346"/>
      </dsp:txXfrm>
    </dsp:sp>
    <dsp:sp modelId="{0E718CC8-A8B8-4984-AC6A-A2B181810AFB}">
      <dsp:nvSpPr>
        <dsp:cNvPr id="0" name=""/>
        <dsp:cNvSpPr/>
      </dsp:nvSpPr>
      <dsp:spPr>
        <a:xfrm>
          <a:off x="2495458" y="3288149"/>
          <a:ext cx="1303690" cy="1011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Generative Stochastic Networks</a:t>
          </a:r>
          <a:endParaRPr lang="en-ZA" sz="1100" kern="1200" dirty="0"/>
        </a:p>
      </dsp:txBody>
      <dsp:txXfrm>
        <a:off x="2495458" y="3288149"/>
        <a:ext cx="1303690" cy="1011346"/>
      </dsp:txXfrm>
    </dsp:sp>
    <dsp:sp modelId="{DB8FBBAD-2DD2-4C13-BDE1-B21212BBA4C2}">
      <dsp:nvSpPr>
        <dsp:cNvPr id="0" name=""/>
        <dsp:cNvSpPr/>
      </dsp:nvSpPr>
      <dsp:spPr>
        <a:xfrm>
          <a:off x="1036320" y="4299495"/>
          <a:ext cx="4145280" cy="0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4F3C6-D34C-4A03-A6F2-B5D88C5742C6}">
      <dsp:nvSpPr>
        <dsp:cNvPr id="0" name=""/>
        <dsp:cNvSpPr/>
      </dsp:nvSpPr>
      <dsp:spPr>
        <a:xfrm>
          <a:off x="4353" y="781195"/>
          <a:ext cx="1289893" cy="6449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entury Gothic" panose="020B0502020202020204" pitchFamily="34" charset="0"/>
              <a:cs typeface="Arial" panose="020B0604020202020204" pitchFamily="34" charset="0"/>
            </a:rPr>
            <a:t>Loss Function</a:t>
          </a:r>
          <a:endParaRPr lang="en-ZA" sz="1400" b="1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23243" y="800085"/>
        <a:ext cx="1252113" cy="607166"/>
      </dsp:txXfrm>
    </dsp:sp>
    <dsp:sp modelId="{445BB21D-BA85-4C9A-9A70-6BFB7D4A05AC}">
      <dsp:nvSpPr>
        <dsp:cNvPr id="0" name=""/>
        <dsp:cNvSpPr/>
      </dsp:nvSpPr>
      <dsp:spPr>
        <a:xfrm>
          <a:off x="133342" y="1426141"/>
          <a:ext cx="128989" cy="483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710"/>
              </a:lnTo>
              <a:lnTo>
                <a:pt x="128989" y="4837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F7C2DB-86DF-4D26-AFAB-9588275F7812}">
      <dsp:nvSpPr>
        <dsp:cNvPr id="0" name=""/>
        <dsp:cNvSpPr/>
      </dsp:nvSpPr>
      <dsp:spPr>
        <a:xfrm>
          <a:off x="262331" y="1587378"/>
          <a:ext cx="1031914" cy="6449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entury Gothic" panose="020B0502020202020204" pitchFamily="34" charset="0"/>
              <a:cs typeface="Arial" panose="020B0604020202020204" pitchFamily="34" charset="0"/>
            </a:rPr>
            <a:t>f-divergence</a:t>
          </a:r>
          <a:endParaRPr lang="en-ZA" sz="1000" kern="1200" dirty="0">
            <a:latin typeface="Century Gothic" panose="020B0502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Century Gothic" panose="020B0502020202020204" pitchFamily="34" charset="0"/>
              <a:cs typeface="Arial" panose="020B0604020202020204" pitchFamily="34" charset="0"/>
            </a:rPr>
            <a:t>GAN</a:t>
          </a:r>
          <a:endParaRPr lang="en-ZA" sz="800" kern="1200" dirty="0">
            <a:latin typeface="Century Gothic" panose="020B0502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Century Gothic" panose="020B0502020202020204" pitchFamily="34" charset="0"/>
              <a:cs typeface="Arial" panose="020B0604020202020204" pitchFamily="34" charset="0"/>
            </a:rPr>
            <a:t>LSGAN</a:t>
          </a:r>
          <a:endParaRPr lang="en-ZA" sz="800" kern="1200" dirty="0">
            <a:latin typeface="Century Gothic" panose="020B0502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Century Gothic" panose="020B0502020202020204" pitchFamily="34" charset="0"/>
              <a:cs typeface="Arial" panose="020B0604020202020204" pitchFamily="34" charset="0"/>
            </a:rPr>
            <a:t>f-GAN</a:t>
          </a:r>
          <a:endParaRPr lang="en-ZA" sz="800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281221" y="1606268"/>
        <a:ext cx="994134" cy="607166"/>
      </dsp:txXfrm>
    </dsp:sp>
    <dsp:sp modelId="{2E6D4412-A1C5-4947-81B5-862D27DE866F}">
      <dsp:nvSpPr>
        <dsp:cNvPr id="0" name=""/>
        <dsp:cNvSpPr/>
      </dsp:nvSpPr>
      <dsp:spPr>
        <a:xfrm>
          <a:off x="133342" y="1426141"/>
          <a:ext cx="128989" cy="12898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9893"/>
              </a:lnTo>
              <a:lnTo>
                <a:pt x="128989" y="12898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6BD63C-35E5-482A-B7C8-6AD835433FE7}">
      <dsp:nvSpPr>
        <dsp:cNvPr id="0" name=""/>
        <dsp:cNvSpPr/>
      </dsp:nvSpPr>
      <dsp:spPr>
        <a:xfrm>
          <a:off x="262331" y="2393561"/>
          <a:ext cx="1031914" cy="6449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entury Gothic" panose="020B0502020202020204" pitchFamily="34" charset="0"/>
              <a:cs typeface="Arial" panose="020B0604020202020204" pitchFamily="34" charset="0"/>
            </a:rPr>
            <a:t>IPM</a:t>
          </a:r>
          <a:endParaRPr lang="en-ZA" sz="1000" kern="1200" dirty="0">
            <a:latin typeface="Century Gothic" panose="020B0502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0" kern="1200" dirty="0">
              <a:latin typeface="Century Gothic" panose="020B0502020202020204" pitchFamily="34" charset="0"/>
              <a:cs typeface="Arial" panose="020B0604020202020204" pitchFamily="34" charset="0"/>
            </a:rPr>
            <a:t>WGAN</a:t>
          </a:r>
          <a:r>
            <a:rPr lang="en-US" sz="800" b="1" kern="1200" dirty="0">
              <a:latin typeface="Century Gothic" panose="020B0502020202020204" pitchFamily="34" charset="0"/>
              <a:cs typeface="Arial" panose="020B0604020202020204" pitchFamily="34" charset="0"/>
            </a:rPr>
            <a:t> </a:t>
          </a:r>
          <a:endParaRPr lang="en-ZA" sz="800" b="1" kern="1200" dirty="0">
            <a:latin typeface="Century Gothic" panose="020B0502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Century Gothic" panose="020B0502020202020204" pitchFamily="34" charset="0"/>
              <a:cs typeface="Arial" panose="020B0604020202020204" pitchFamily="34" charset="0"/>
            </a:rPr>
            <a:t>MMD-GAN</a:t>
          </a:r>
          <a:endParaRPr lang="en-ZA" sz="800" kern="1200" dirty="0">
            <a:latin typeface="Century Gothic" panose="020B0502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Century Gothic" panose="020B0502020202020204" pitchFamily="34" charset="0"/>
              <a:cs typeface="Arial" panose="020B0604020202020204" pitchFamily="34" charset="0"/>
            </a:rPr>
            <a:t>Fisher</a:t>
          </a:r>
          <a:endParaRPr lang="en-ZA" sz="800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281221" y="2412451"/>
        <a:ext cx="994134" cy="607166"/>
      </dsp:txXfrm>
    </dsp:sp>
    <dsp:sp modelId="{CA275A04-DE75-4928-9ECC-E805E6401E8A}">
      <dsp:nvSpPr>
        <dsp:cNvPr id="0" name=""/>
        <dsp:cNvSpPr/>
      </dsp:nvSpPr>
      <dsp:spPr>
        <a:xfrm>
          <a:off x="133342" y="1426141"/>
          <a:ext cx="128989" cy="20960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6076"/>
              </a:lnTo>
              <a:lnTo>
                <a:pt x="128989" y="20960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B3750B-6AE0-45EB-9FCA-7515C7FC4FED}">
      <dsp:nvSpPr>
        <dsp:cNvPr id="0" name=""/>
        <dsp:cNvSpPr/>
      </dsp:nvSpPr>
      <dsp:spPr>
        <a:xfrm>
          <a:off x="262331" y="3199745"/>
          <a:ext cx="1031914" cy="6449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entury Gothic" panose="020B0502020202020204" pitchFamily="34" charset="0"/>
              <a:cs typeface="Arial" panose="020B0604020202020204" pitchFamily="34" charset="0"/>
            </a:rPr>
            <a:t>Relativistic GAN</a:t>
          </a:r>
          <a:endParaRPr lang="en-ZA" sz="1000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281221" y="3218635"/>
        <a:ext cx="994134" cy="607166"/>
      </dsp:txXfrm>
    </dsp:sp>
    <dsp:sp modelId="{4D60AE00-243E-455B-B831-4B43B1E68939}">
      <dsp:nvSpPr>
        <dsp:cNvPr id="0" name=""/>
        <dsp:cNvSpPr/>
      </dsp:nvSpPr>
      <dsp:spPr>
        <a:xfrm>
          <a:off x="1616719" y="781195"/>
          <a:ext cx="1289893" cy="6449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entury Gothic" panose="020B0502020202020204" pitchFamily="34" charset="0"/>
              <a:cs typeface="Arial" panose="020B0604020202020204" pitchFamily="34" charset="0"/>
            </a:rPr>
            <a:t>Architectural</a:t>
          </a:r>
          <a:endParaRPr lang="en-ZA" sz="1400" b="1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1635609" y="800085"/>
        <a:ext cx="1252113" cy="607166"/>
      </dsp:txXfrm>
    </dsp:sp>
    <dsp:sp modelId="{10E484CA-03BD-4EB2-BFEF-6769CEE5D7C9}">
      <dsp:nvSpPr>
        <dsp:cNvPr id="0" name=""/>
        <dsp:cNvSpPr/>
      </dsp:nvSpPr>
      <dsp:spPr>
        <a:xfrm>
          <a:off x="1745709" y="1426141"/>
          <a:ext cx="128989" cy="483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710"/>
              </a:lnTo>
              <a:lnTo>
                <a:pt x="128989" y="4837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5A21A2-91EF-45FD-BF76-A2BFF5C41EDA}">
      <dsp:nvSpPr>
        <dsp:cNvPr id="0" name=""/>
        <dsp:cNvSpPr/>
      </dsp:nvSpPr>
      <dsp:spPr>
        <a:xfrm>
          <a:off x="1874698" y="1587378"/>
          <a:ext cx="1031914" cy="6449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entury Gothic" panose="020B0502020202020204" pitchFamily="34" charset="0"/>
              <a:cs typeface="Arial" panose="020B0604020202020204" pitchFamily="34" charset="0"/>
            </a:rPr>
            <a:t>DCGAN</a:t>
          </a:r>
          <a:endParaRPr lang="en-ZA" sz="1000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1893588" y="1606268"/>
        <a:ext cx="994134" cy="607166"/>
      </dsp:txXfrm>
    </dsp:sp>
    <dsp:sp modelId="{39296EF0-3C76-4632-87CC-892006D703D6}">
      <dsp:nvSpPr>
        <dsp:cNvPr id="0" name=""/>
        <dsp:cNvSpPr/>
      </dsp:nvSpPr>
      <dsp:spPr>
        <a:xfrm>
          <a:off x="1745709" y="1426141"/>
          <a:ext cx="128989" cy="14001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0146"/>
              </a:lnTo>
              <a:lnTo>
                <a:pt x="128989" y="14001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C77456-6865-44D6-9986-EE6F3DAF8FC9}">
      <dsp:nvSpPr>
        <dsp:cNvPr id="0" name=""/>
        <dsp:cNvSpPr/>
      </dsp:nvSpPr>
      <dsp:spPr>
        <a:xfrm>
          <a:off x="1874698" y="2393561"/>
          <a:ext cx="1031914" cy="86545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entury Gothic" panose="020B0502020202020204" pitchFamily="34" charset="0"/>
              <a:cs typeface="Arial" panose="020B0604020202020204" pitchFamily="34" charset="0"/>
            </a:rPr>
            <a:t>Hierarchical</a:t>
          </a:r>
          <a:endParaRPr lang="en-ZA" sz="1000" kern="1200" dirty="0">
            <a:latin typeface="Century Gothic" panose="020B0502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Century Gothic" panose="020B0502020202020204" pitchFamily="34" charset="0"/>
              <a:cs typeface="Arial" panose="020B0604020202020204" pitchFamily="34" charset="0"/>
            </a:rPr>
            <a:t>PROGAN</a:t>
          </a:r>
          <a:endParaRPr lang="en-ZA" sz="800" kern="1200" dirty="0">
            <a:latin typeface="Century Gothic" panose="020B0502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Century Gothic" panose="020B0502020202020204" pitchFamily="34" charset="0"/>
              <a:cs typeface="Arial" panose="020B0604020202020204" pitchFamily="34" charset="0"/>
            </a:rPr>
            <a:t>SAGAN</a:t>
          </a:r>
          <a:endParaRPr lang="en-ZA" sz="800" kern="1200" dirty="0">
            <a:latin typeface="Century Gothic" panose="020B0502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Century Gothic" panose="020B0502020202020204" pitchFamily="34" charset="0"/>
              <a:cs typeface="Arial" panose="020B0604020202020204" pitchFamily="34" charset="0"/>
            </a:rPr>
            <a:t>Stacked GAN</a:t>
          </a:r>
          <a:endParaRPr lang="en-ZA" sz="800" kern="1200" dirty="0">
            <a:latin typeface="Century Gothic" panose="020B0502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Century Gothic" panose="020B0502020202020204" pitchFamily="34" charset="0"/>
              <a:cs typeface="Arial" panose="020B0604020202020204" pitchFamily="34" charset="0"/>
            </a:rPr>
            <a:t>BigGAN</a:t>
          </a:r>
          <a:endParaRPr lang="en-ZA" sz="800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1900046" y="2418909"/>
        <a:ext cx="981218" cy="814757"/>
      </dsp:txXfrm>
    </dsp:sp>
    <dsp:sp modelId="{4F8A7477-6740-4B0C-A6BB-86AECB2F784E}">
      <dsp:nvSpPr>
        <dsp:cNvPr id="0" name=""/>
        <dsp:cNvSpPr/>
      </dsp:nvSpPr>
      <dsp:spPr>
        <a:xfrm>
          <a:off x="1745709" y="1426141"/>
          <a:ext cx="128989" cy="2316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6583"/>
              </a:lnTo>
              <a:lnTo>
                <a:pt x="128989" y="23165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8CA736-A6E3-4F67-B818-34BA5F30CC8F}">
      <dsp:nvSpPr>
        <dsp:cNvPr id="0" name=""/>
        <dsp:cNvSpPr/>
      </dsp:nvSpPr>
      <dsp:spPr>
        <a:xfrm>
          <a:off x="1874698" y="3420252"/>
          <a:ext cx="1031914" cy="6449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entury Gothic" panose="020B0502020202020204" pitchFamily="34" charset="0"/>
              <a:cs typeface="Arial" panose="020B0604020202020204" pitchFamily="34" charset="0"/>
            </a:rPr>
            <a:t>Autoencoder </a:t>
          </a:r>
          <a:endParaRPr lang="en-ZA" sz="1000" kern="1200" dirty="0">
            <a:latin typeface="Century Gothic" panose="020B0502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Century Gothic" panose="020B0502020202020204" pitchFamily="34" charset="0"/>
              <a:cs typeface="Arial" panose="020B0604020202020204" pitchFamily="34" charset="0"/>
            </a:rPr>
            <a:t>BEGAN</a:t>
          </a:r>
          <a:endParaRPr lang="en-ZA" sz="800" kern="1200" dirty="0">
            <a:latin typeface="Century Gothic" panose="020B0502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Century Gothic" panose="020B0502020202020204" pitchFamily="34" charset="0"/>
              <a:cs typeface="Arial" panose="020B0604020202020204" pitchFamily="34" charset="0"/>
            </a:rPr>
            <a:t>EBGAN</a:t>
          </a:r>
          <a:endParaRPr lang="en-ZA" sz="800" kern="1200" dirty="0">
            <a:latin typeface="Century Gothic" panose="020B0502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Century Gothic" panose="020B0502020202020204" pitchFamily="34" charset="0"/>
              <a:cs typeface="Arial" panose="020B0604020202020204" pitchFamily="34" charset="0"/>
            </a:rPr>
            <a:t>MAGAN</a:t>
          </a:r>
          <a:endParaRPr lang="en-ZA" sz="800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1893588" y="3439142"/>
        <a:ext cx="994134" cy="607166"/>
      </dsp:txXfrm>
    </dsp:sp>
    <dsp:sp modelId="{4A0A306A-5E4C-45FB-ACEB-C7655E0D0D11}">
      <dsp:nvSpPr>
        <dsp:cNvPr id="0" name=""/>
        <dsp:cNvSpPr/>
      </dsp:nvSpPr>
      <dsp:spPr>
        <a:xfrm>
          <a:off x="3229086" y="781195"/>
          <a:ext cx="1289893" cy="6449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entury Gothic" panose="020B0502020202020204" pitchFamily="34" charset="0"/>
              <a:cs typeface="Arial" panose="020B0604020202020204" pitchFamily="34" charset="0"/>
            </a:rPr>
            <a:t>Mode Collapse </a:t>
          </a:r>
          <a:endParaRPr lang="en-ZA" sz="1400" b="1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3247976" y="800085"/>
        <a:ext cx="1252113" cy="607166"/>
      </dsp:txXfrm>
    </dsp:sp>
    <dsp:sp modelId="{EF71E126-7F8B-40BC-BBE0-C8424115A511}">
      <dsp:nvSpPr>
        <dsp:cNvPr id="0" name=""/>
        <dsp:cNvSpPr/>
      </dsp:nvSpPr>
      <dsp:spPr>
        <a:xfrm>
          <a:off x="3358075" y="1426141"/>
          <a:ext cx="128989" cy="483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710"/>
              </a:lnTo>
              <a:lnTo>
                <a:pt x="128989" y="4837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FA75EE-CBB2-49FB-8D18-2BF7EF8132E0}">
      <dsp:nvSpPr>
        <dsp:cNvPr id="0" name=""/>
        <dsp:cNvSpPr/>
      </dsp:nvSpPr>
      <dsp:spPr>
        <a:xfrm>
          <a:off x="3487065" y="1587378"/>
          <a:ext cx="1031914" cy="6449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entury Gothic" panose="020B0502020202020204" pitchFamily="34" charset="0"/>
              <a:cs typeface="Arial" panose="020B0604020202020204" pitchFamily="34" charset="0"/>
            </a:rPr>
            <a:t>DRAGAN</a:t>
          </a:r>
          <a:endParaRPr lang="en-ZA" sz="1000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3505955" y="1606268"/>
        <a:ext cx="994134" cy="607166"/>
      </dsp:txXfrm>
    </dsp:sp>
    <dsp:sp modelId="{5FE2E89B-4FAD-4E60-A0D7-99C09C34D68F}">
      <dsp:nvSpPr>
        <dsp:cNvPr id="0" name=""/>
        <dsp:cNvSpPr/>
      </dsp:nvSpPr>
      <dsp:spPr>
        <a:xfrm>
          <a:off x="3358075" y="1426141"/>
          <a:ext cx="128989" cy="12898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9893"/>
              </a:lnTo>
              <a:lnTo>
                <a:pt x="128989" y="12898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BFA562-0F54-489E-A956-7A43479F3E2F}">
      <dsp:nvSpPr>
        <dsp:cNvPr id="0" name=""/>
        <dsp:cNvSpPr/>
      </dsp:nvSpPr>
      <dsp:spPr>
        <a:xfrm>
          <a:off x="3487065" y="2393561"/>
          <a:ext cx="1031914" cy="6449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entury Gothic" panose="020B0502020202020204" pitchFamily="34" charset="0"/>
              <a:cs typeface="Arial" panose="020B0604020202020204" pitchFamily="34" charset="0"/>
            </a:rPr>
            <a:t>Unrolled GAN</a:t>
          </a:r>
          <a:endParaRPr lang="en-ZA" sz="1000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3505955" y="2412451"/>
        <a:ext cx="994134" cy="607166"/>
      </dsp:txXfrm>
    </dsp:sp>
    <dsp:sp modelId="{39C10717-6D4F-4C46-8C27-E86215DE24E3}">
      <dsp:nvSpPr>
        <dsp:cNvPr id="0" name=""/>
        <dsp:cNvSpPr/>
      </dsp:nvSpPr>
      <dsp:spPr>
        <a:xfrm>
          <a:off x="3358075" y="1426141"/>
          <a:ext cx="128989" cy="20960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6076"/>
              </a:lnTo>
              <a:lnTo>
                <a:pt x="128989" y="20960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F4DFA4-C543-4032-A24D-94A8DC04BEA4}">
      <dsp:nvSpPr>
        <dsp:cNvPr id="0" name=""/>
        <dsp:cNvSpPr/>
      </dsp:nvSpPr>
      <dsp:spPr>
        <a:xfrm>
          <a:off x="3487065" y="3199745"/>
          <a:ext cx="1031914" cy="6449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entury Gothic" panose="020B0502020202020204" pitchFamily="34" charset="0"/>
              <a:cs typeface="Arial" panose="020B0604020202020204" pitchFamily="34" charset="0"/>
            </a:rPr>
            <a:t>MR-GAN</a:t>
          </a:r>
          <a:endParaRPr lang="en-ZA" sz="1000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3505955" y="3218635"/>
        <a:ext cx="994134" cy="607166"/>
      </dsp:txXfrm>
    </dsp:sp>
    <dsp:sp modelId="{923E8082-EE00-473A-86A3-4F8A289D4823}">
      <dsp:nvSpPr>
        <dsp:cNvPr id="0" name=""/>
        <dsp:cNvSpPr/>
      </dsp:nvSpPr>
      <dsp:spPr>
        <a:xfrm>
          <a:off x="4841453" y="781195"/>
          <a:ext cx="1289893" cy="6449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entury Gothic" panose="020B0502020202020204" pitchFamily="34" charset="0"/>
              <a:cs typeface="Arial" panose="020B0604020202020204" pitchFamily="34" charset="0"/>
            </a:rPr>
            <a:t>Multi-Learning</a:t>
          </a:r>
          <a:endParaRPr lang="en-ZA" sz="1400" b="1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4860343" y="800085"/>
        <a:ext cx="1252113" cy="607166"/>
      </dsp:txXfrm>
    </dsp:sp>
    <dsp:sp modelId="{52AAF17D-6906-4768-989A-7770206257EF}">
      <dsp:nvSpPr>
        <dsp:cNvPr id="0" name=""/>
        <dsp:cNvSpPr/>
      </dsp:nvSpPr>
      <dsp:spPr>
        <a:xfrm>
          <a:off x="4970442" y="1426141"/>
          <a:ext cx="128989" cy="483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710"/>
              </a:lnTo>
              <a:lnTo>
                <a:pt x="128989" y="4837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0C9B6A-B98F-484C-948F-D084A67A9EE5}">
      <dsp:nvSpPr>
        <dsp:cNvPr id="0" name=""/>
        <dsp:cNvSpPr/>
      </dsp:nvSpPr>
      <dsp:spPr>
        <a:xfrm>
          <a:off x="5099431" y="1587378"/>
          <a:ext cx="1031914" cy="6449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entury Gothic" panose="020B0502020202020204" pitchFamily="34" charset="0"/>
              <a:cs typeface="Arial" panose="020B0604020202020204" pitchFamily="34" charset="0"/>
            </a:rPr>
            <a:t>Coupled GAN</a:t>
          </a:r>
          <a:endParaRPr lang="en-ZA" sz="1000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5118321" y="1606268"/>
        <a:ext cx="994134" cy="607166"/>
      </dsp:txXfrm>
    </dsp:sp>
    <dsp:sp modelId="{5E7B57BE-DAF9-4D68-BF9B-78C5D7C85157}">
      <dsp:nvSpPr>
        <dsp:cNvPr id="0" name=""/>
        <dsp:cNvSpPr/>
      </dsp:nvSpPr>
      <dsp:spPr>
        <a:xfrm>
          <a:off x="4970442" y="1426141"/>
          <a:ext cx="128989" cy="12898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9893"/>
              </a:lnTo>
              <a:lnTo>
                <a:pt x="128989" y="12898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AA88B1-CA60-41AC-9C94-403E1EF92B9B}">
      <dsp:nvSpPr>
        <dsp:cNvPr id="0" name=""/>
        <dsp:cNvSpPr/>
      </dsp:nvSpPr>
      <dsp:spPr>
        <a:xfrm>
          <a:off x="5099431" y="2393561"/>
          <a:ext cx="1031914" cy="6449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entury Gothic" panose="020B0502020202020204" pitchFamily="34" charset="0"/>
              <a:cs typeface="Arial" panose="020B0604020202020204" pitchFamily="34" charset="0"/>
            </a:rPr>
            <a:t>Disco GAN</a:t>
          </a:r>
          <a:endParaRPr lang="en-ZA" sz="1000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5118321" y="2412451"/>
        <a:ext cx="994134" cy="607166"/>
      </dsp:txXfrm>
    </dsp:sp>
    <dsp:sp modelId="{D10FCC1A-B7B2-4E9A-BE7F-4D7F42464B84}">
      <dsp:nvSpPr>
        <dsp:cNvPr id="0" name=""/>
        <dsp:cNvSpPr/>
      </dsp:nvSpPr>
      <dsp:spPr>
        <a:xfrm>
          <a:off x="4970442" y="1426141"/>
          <a:ext cx="128989" cy="20960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6076"/>
              </a:lnTo>
              <a:lnTo>
                <a:pt x="128989" y="20960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9D0EE4-878D-43FE-9946-AFC3419C3AAD}">
      <dsp:nvSpPr>
        <dsp:cNvPr id="0" name=""/>
        <dsp:cNvSpPr/>
      </dsp:nvSpPr>
      <dsp:spPr>
        <a:xfrm>
          <a:off x="5099431" y="3199745"/>
          <a:ext cx="1031914" cy="6449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entury Gothic" panose="020B0502020202020204" pitchFamily="34" charset="0"/>
              <a:cs typeface="Arial" panose="020B0604020202020204" pitchFamily="34" charset="0"/>
            </a:rPr>
            <a:t>Cycle GAN</a:t>
          </a:r>
          <a:endParaRPr lang="en-ZA" sz="1000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5118321" y="3218635"/>
        <a:ext cx="994134" cy="607166"/>
      </dsp:txXfrm>
    </dsp:sp>
    <dsp:sp modelId="{2A11FC0F-05BE-40C9-A945-C143F152C167}">
      <dsp:nvSpPr>
        <dsp:cNvPr id="0" name=""/>
        <dsp:cNvSpPr/>
      </dsp:nvSpPr>
      <dsp:spPr>
        <a:xfrm>
          <a:off x="6453820" y="781195"/>
          <a:ext cx="1289893" cy="6449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entury Gothic" panose="020B0502020202020204" pitchFamily="34" charset="0"/>
              <a:cs typeface="Arial" panose="020B0604020202020204" pitchFamily="34" charset="0"/>
            </a:rPr>
            <a:t>Theoretical </a:t>
          </a:r>
          <a:endParaRPr lang="en-ZA" sz="1400" b="1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6472710" y="800085"/>
        <a:ext cx="1252113" cy="607166"/>
      </dsp:txXfrm>
    </dsp:sp>
    <dsp:sp modelId="{1AA47F34-3B86-4D5E-8617-146DD72445B9}">
      <dsp:nvSpPr>
        <dsp:cNvPr id="0" name=""/>
        <dsp:cNvSpPr/>
      </dsp:nvSpPr>
      <dsp:spPr>
        <a:xfrm>
          <a:off x="6582809" y="1426141"/>
          <a:ext cx="128989" cy="483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710"/>
              </a:lnTo>
              <a:lnTo>
                <a:pt x="128989" y="4837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0F485A-0CEC-4D13-A768-7FBCDF476D6C}">
      <dsp:nvSpPr>
        <dsp:cNvPr id="0" name=""/>
        <dsp:cNvSpPr/>
      </dsp:nvSpPr>
      <dsp:spPr>
        <a:xfrm>
          <a:off x="6711798" y="1587378"/>
          <a:ext cx="1031914" cy="6449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Century Gothic" panose="020B0502020202020204" pitchFamily="34" charset="0"/>
              <a:cs typeface="Arial" panose="020B0604020202020204" pitchFamily="34" charset="0"/>
            </a:rPr>
            <a:t>GAN hacks</a:t>
          </a:r>
          <a:endParaRPr lang="en-ZA" sz="900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6730688" y="1606268"/>
        <a:ext cx="994134" cy="607166"/>
      </dsp:txXfrm>
    </dsp:sp>
    <dsp:sp modelId="{EE464D4E-FE5C-48F5-8A30-BF6F0D324978}">
      <dsp:nvSpPr>
        <dsp:cNvPr id="0" name=""/>
        <dsp:cNvSpPr/>
      </dsp:nvSpPr>
      <dsp:spPr>
        <a:xfrm>
          <a:off x="6582809" y="1426141"/>
          <a:ext cx="128989" cy="12898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9893"/>
              </a:lnTo>
              <a:lnTo>
                <a:pt x="128989" y="12898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EC2BFA-8BD3-4C51-8429-14D869C8699D}">
      <dsp:nvSpPr>
        <dsp:cNvPr id="0" name=""/>
        <dsp:cNvSpPr/>
      </dsp:nvSpPr>
      <dsp:spPr>
        <a:xfrm>
          <a:off x="6711798" y="2393561"/>
          <a:ext cx="1031914" cy="6449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Century Gothic" panose="020B0502020202020204" pitchFamily="34" charset="0"/>
              <a:cs typeface="Arial" panose="020B0604020202020204" pitchFamily="34" charset="0"/>
            </a:rPr>
            <a:t>Principled methods for GAN training </a:t>
          </a:r>
          <a:endParaRPr lang="en-ZA" sz="900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6730688" y="2412451"/>
        <a:ext cx="994134" cy="607166"/>
      </dsp:txXfrm>
    </dsp:sp>
    <dsp:sp modelId="{57AA1FBA-2873-431D-A020-186A71F21728}">
      <dsp:nvSpPr>
        <dsp:cNvPr id="0" name=""/>
        <dsp:cNvSpPr/>
      </dsp:nvSpPr>
      <dsp:spPr>
        <a:xfrm>
          <a:off x="8066186" y="781195"/>
          <a:ext cx="1289893" cy="6449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entury Gothic" panose="020B0502020202020204" pitchFamily="34" charset="0"/>
              <a:cs typeface="Arial" panose="020B0604020202020204" pitchFamily="34" charset="0"/>
            </a:rPr>
            <a:t>Conditional</a:t>
          </a:r>
          <a:endParaRPr lang="en-ZA" sz="1400" b="1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8085076" y="800085"/>
        <a:ext cx="1252113" cy="607166"/>
      </dsp:txXfrm>
    </dsp:sp>
    <dsp:sp modelId="{276C336B-9D84-4132-9504-183FC7FE1F3C}">
      <dsp:nvSpPr>
        <dsp:cNvPr id="0" name=""/>
        <dsp:cNvSpPr/>
      </dsp:nvSpPr>
      <dsp:spPr>
        <a:xfrm>
          <a:off x="8195176" y="1426141"/>
          <a:ext cx="128989" cy="483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710"/>
              </a:lnTo>
              <a:lnTo>
                <a:pt x="128989" y="4837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CC4D4C-C471-4E46-BA29-72F165F63BD3}">
      <dsp:nvSpPr>
        <dsp:cNvPr id="0" name=""/>
        <dsp:cNvSpPr/>
      </dsp:nvSpPr>
      <dsp:spPr>
        <a:xfrm>
          <a:off x="8324165" y="1587378"/>
          <a:ext cx="1031914" cy="6449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Century Gothic" panose="020B0502020202020204" pitchFamily="34" charset="0"/>
              <a:cs typeface="Arial" panose="020B0604020202020204" pitchFamily="34" charset="0"/>
            </a:rPr>
            <a:t>InfoGAN</a:t>
          </a:r>
          <a:endParaRPr lang="en-ZA" sz="900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8343055" y="1606268"/>
        <a:ext cx="994134" cy="607166"/>
      </dsp:txXfrm>
    </dsp:sp>
    <dsp:sp modelId="{D16C4EC6-9297-46DE-BF3E-744CDFC56395}">
      <dsp:nvSpPr>
        <dsp:cNvPr id="0" name=""/>
        <dsp:cNvSpPr/>
      </dsp:nvSpPr>
      <dsp:spPr>
        <a:xfrm>
          <a:off x="8195176" y="1426141"/>
          <a:ext cx="128989" cy="12898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9893"/>
              </a:lnTo>
              <a:lnTo>
                <a:pt x="128989" y="12898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DAF9E8-C455-48E8-900B-F7A71AA96BB9}">
      <dsp:nvSpPr>
        <dsp:cNvPr id="0" name=""/>
        <dsp:cNvSpPr/>
      </dsp:nvSpPr>
      <dsp:spPr>
        <a:xfrm>
          <a:off x="8324165" y="2393561"/>
          <a:ext cx="1031914" cy="6449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Century Gothic" panose="020B0502020202020204" pitchFamily="34" charset="0"/>
              <a:cs typeface="Arial" panose="020B0604020202020204" pitchFamily="34" charset="0"/>
            </a:rPr>
            <a:t>Auxiliary Classifier GAN</a:t>
          </a:r>
          <a:endParaRPr lang="en-ZA" sz="900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8343055" y="2412451"/>
        <a:ext cx="994134" cy="607166"/>
      </dsp:txXfrm>
    </dsp:sp>
    <dsp:sp modelId="{95E7D9F6-F3F2-45B7-8479-E80B1095A545}">
      <dsp:nvSpPr>
        <dsp:cNvPr id="0" name=""/>
        <dsp:cNvSpPr/>
      </dsp:nvSpPr>
      <dsp:spPr>
        <a:xfrm>
          <a:off x="8195176" y="1426141"/>
          <a:ext cx="128989" cy="20960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6076"/>
              </a:lnTo>
              <a:lnTo>
                <a:pt x="128989" y="20960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5406C3-C0F7-42A4-8E61-4414D9C1A3DC}">
      <dsp:nvSpPr>
        <dsp:cNvPr id="0" name=""/>
        <dsp:cNvSpPr/>
      </dsp:nvSpPr>
      <dsp:spPr>
        <a:xfrm>
          <a:off x="8324165" y="3199745"/>
          <a:ext cx="1031914" cy="6449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Century Gothic" panose="020B0502020202020204" pitchFamily="34" charset="0"/>
              <a:cs typeface="Arial" panose="020B0604020202020204" pitchFamily="34" charset="0"/>
            </a:rPr>
            <a:t>cGAN</a:t>
          </a:r>
          <a:endParaRPr lang="en-ZA" sz="900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8343055" y="3218635"/>
        <a:ext cx="994134" cy="607166"/>
      </dsp:txXfrm>
    </dsp:sp>
    <dsp:sp modelId="{163CE5A2-91B8-4761-93BF-08E285212048}">
      <dsp:nvSpPr>
        <dsp:cNvPr id="0" name=""/>
        <dsp:cNvSpPr/>
      </dsp:nvSpPr>
      <dsp:spPr>
        <a:xfrm>
          <a:off x="9678553" y="781195"/>
          <a:ext cx="1289893" cy="6449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entury Gothic" panose="020B0502020202020204" pitchFamily="34" charset="0"/>
              <a:cs typeface="Arial" panose="020B0604020202020204" pitchFamily="34" charset="0"/>
            </a:rPr>
            <a:t>Variational Autoencoder</a:t>
          </a:r>
          <a:endParaRPr lang="en-ZA" sz="1400" b="1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9697443" y="800085"/>
        <a:ext cx="1252113" cy="607166"/>
      </dsp:txXfrm>
    </dsp:sp>
    <dsp:sp modelId="{919BC25B-A3E6-44D3-844E-F058F26A0DCA}">
      <dsp:nvSpPr>
        <dsp:cNvPr id="0" name=""/>
        <dsp:cNvSpPr/>
      </dsp:nvSpPr>
      <dsp:spPr>
        <a:xfrm>
          <a:off x="9807542" y="1426141"/>
          <a:ext cx="128989" cy="483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710"/>
              </a:lnTo>
              <a:lnTo>
                <a:pt x="128989" y="4837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9A2742-9014-478B-AEF1-1D870CAD262B}">
      <dsp:nvSpPr>
        <dsp:cNvPr id="0" name=""/>
        <dsp:cNvSpPr/>
      </dsp:nvSpPr>
      <dsp:spPr>
        <a:xfrm>
          <a:off x="9936532" y="1587378"/>
          <a:ext cx="1031914" cy="6449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Century Gothic" panose="020B0502020202020204" pitchFamily="34" charset="0"/>
              <a:cs typeface="Arial" panose="020B0604020202020204" pitchFamily="34" charset="0"/>
            </a:rPr>
            <a:t>VAE-GAN</a:t>
          </a:r>
          <a:endParaRPr lang="en-ZA" sz="900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9955422" y="1606268"/>
        <a:ext cx="994134" cy="607166"/>
      </dsp:txXfrm>
    </dsp:sp>
    <dsp:sp modelId="{F8034787-7DD9-487C-84B4-7FB24C8332C4}">
      <dsp:nvSpPr>
        <dsp:cNvPr id="0" name=""/>
        <dsp:cNvSpPr/>
      </dsp:nvSpPr>
      <dsp:spPr>
        <a:xfrm>
          <a:off x="9807542" y="1426141"/>
          <a:ext cx="128989" cy="12898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9893"/>
              </a:lnTo>
              <a:lnTo>
                <a:pt x="128989" y="12898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C660ED-B666-4241-A537-E494597C059C}">
      <dsp:nvSpPr>
        <dsp:cNvPr id="0" name=""/>
        <dsp:cNvSpPr/>
      </dsp:nvSpPr>
      <dsp:spPr>
        <a:xfrm>
          <a:off x="9936532" y="2393561"/>
          <a:ext cx="1031914" cy="6449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Century Gothic" panose="020B0502020202020204" pitchFamily="34" charset="0"/>
              <a:cs typeface="Arial" panose="020B0604020202020204" pitchFamily="34" charset="0"/>
            </a:rPr>
            <a:t>alpha GAN</a:t>
          </a:r>
          <a:endParaRPr lang="en-ZA" sz="900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9955422" y="2412451"/>
        <a:ext cx="994134" cy="6071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7D5EC8-34F2-4294-8F2C-3C0A72D4E932}">
      <dsp:nvSpPr>
        <dsp:cNvPr id="0" name=""/>
        <dsp:cNvSpPr/>
      </dsp:nvSpPr>
      <dsp:spPr>
        <a:xfrm>
          <a:off x="82613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2E2197-8832-4BAF-B6AA-C71034FB95BC}">
      <dsp:nvSpPr>
        <dsp:cNvPr id="0" name=""/>
        <dsp:cNvSpPr/>
      </dsp:nvSpPr>
      <dsp:spPr>
        <a:xfrm>
          <a:off x="271034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909A8A-B7BB-49EB-9258-7F5A9DD2E2E0}">
      <dsp:nvSpPr>
        <dsp:cNvPr id="0" name=""/>
        <dsp:cNvSpPr/>
      </dsp:nvSpPr>
      <dsp:spPr>
        <a:xfrm>
          <a:off x="1172126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Boost training data sets and thereby the accuracy of predictive models </a:t>
          </a:r>
        </a:p>
      </dsp:txBody>
      <dsp:txXfrm>
        <a:off x="1172126" y="908559"/>
        <a:ext cx="2114937" cy="897246"/>
      </dsp:txXfrm>
    </dsp:sp>
    <dsp:sp modelId="{7951BDFB-264B-4139-AF60-284F442EDAE2}">
      <dsp:nvSpPr>
        <dsp:cNvPr id="0" name=""/>
        <dsp:cNvSpPr/>
      </dsp:nvSpPr>
      <dsp:spPr>
        <a:xfrm>
          <a:off x="3655575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6EE049-C741-415A-B6D2-BB79664AFC30}">
      <dsp:nvSpPr>
        <dsp:cNvPr id="0" name=""/>
        <dsp:cNvSpPr/>
      </dsp:nvSpPr>
      <dsp:spPr>
        <a:xfrm>
          <a:off x="3843996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2F1BC5-AE26-4044-AA61-FA9CB614EA5B}">
      <dsp:nvSpPr>
        <dsp:cNvPr id="0" name=""/>
        <dsp:cNvSpPr/>
      </dsp:nvSpPr>
      <dsp:spPr>
        <a:xfrm>
          <a:off x="4745088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Train a GAN and use the generator to create new examples</a:t>
          </a:r>
        </a:p>
      </dsp:txBody>
      <dsp:txXfrm>
        <a:off x="4745088" y="908559"/>
        <a:ext cx="2114937" cy="897246"/>
      </dsp:txXfrm>
    </dsp:sp>
    <dsp:sp modelId="{E3202B32-0B06-483A-A887-233E47FE96D3}">
      <dsp:nvSpPr>
        <dsp:cNvPr id="0" name=""/>
        <dsp:cNvSpPr/>
      </dsp:nvSpPr>
      <dsp:spPr>
        <a:xfrm>
          <a:off x="7228536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3B1B4-355F-4911-BBFE-320E6DB87322}">
      <dsp:nvSpPr>
        <dsp:cNvPr id="0" name=""/>
        <dsp:cNvSpPr/>
      </dsp:nvSpPr>
      <dsp:spPr>
        <a:xfrm>
          <a:off x="7416958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004E16-BAB5-4B2E-A042-11C2A68D6516}">
      <dsp:nvSpPr>
        <dsp:cNvPr id="0" name=""/>
        <dsp:cNvSpPr/>
      </dsp:nvSpPr>
      <dsp:spPr>
        <a:xfrm>
          <a:off x="8318049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Add samples to augment the training data set</a:t>
          </a:r>
        </a:p>
      </dsp:txBody>
      <dsp:txXfrm>
        <a:off x="8318049" y="908559"/>
        <a:ext cx="2114937" cy="897246"/>
      </dsp:txXfrm>
    </dsp:sp>
    <dsp:sp modelId="{57A46BF8-9E14-4137-BABD-AC2E22C6243F}">
      <dsp:nvSpPr>
        <dsp:cNvPr id="0" name=""/>
        <dsp:cNvSpPr/>
      </dsp:nvSpPr>
      <dsp:spPr>
        <a:xfrm>
          <a:off x="82613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AEEF11-2122-4681-A1DF-78B5EB314222}">
      <dsp:nvSpPr>
        <dsp:cNvPr id="0" name=""/>
        <dsp:cNvSpPr/>
      </dsp:nvSpPr>
      <dsp:spPr>
        <a:xfrm>
          <a:off x="271034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9FE04-F89C-404E-90F0-3C23450E1D82}">
      <dsp:nvSpPr>
        <dsp:cNvPr id="0" name=""/>
        <dsp:cNvSpPr/>
      </dsp:nvSpPr>
      <dsp:spPr>
        <a:xfrm>
          <a:off x="1172126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Common on augmenting image data sets but fewer applications on tabular data sets such as mortality data</a:t>
          </a:r>
        </a:p>
      </dsp:txBody>
      <dsp:txXfrm>
        <a:off x="1172126" y="2545532"/>
        <a:ext cx="2114937" cy="897246"/>
      </dsp:txXfrm>
    </dsp:sp>
    <dsp:sp modelId="{154BB713-FF94-4D94-BFA6-D8B059F891D6}">
      <dsp:nvSpPr>
        <dsp:cNvPr id="0" name=""/>
        <dsp:cNvSpPr/>
      </dsp:nvSpPr>
      <dsp:spPr>
        <a:xfrm>
          <a:off x="3655575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CF6A8B-3F59-4A7D-BBFA-B6A1A86CC371}">
      <dsp:nvSpPr>
        <dsp:cNvPr id="0" name=""/>
        <dsp:cNvSpPr/>
      </dsp:nvSpPr>
      <dsp:spPr>
        <a:xfrm>
          <a:off x="3843996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9E39AD-C34E-4E25-83CE-5B37E968882D}">
      <dsp:nvSpPr>
        <dsp:cNvPr id="0" name=""/>
        <dsp:cNvSpPr/>
      </dsp:nvSpPr>
      <dsp:spPr>
        <a:xfrm>
          <a:off x="4745088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Data Augmentation GANs (DAGAN, BAGAN, </a:t>
          </a:r>
          <a:r>
            <a:rPr lang="en-US" sz="1400" kern="1200" dirty="0" err="1"/>
            <a:t>TableGAN</a:t>
          </a:r>
          <a:r>
            <a:rPr lang="en-US" sz="1400" kern="1200" dirty="0"/>
            <a:t>)</a:t>
          </a:r>
        </a:p>
      </dsp:txBody>
      <dsp:txXfrm>
        <a:off x="4745088" y="2545532"/>
        <a:ext cx="2114937" cy="897246"/>
      </dsp:txXfrm>
    </dsp:sp>
    <dsp:sp modelId="{792F831D-D6DD-450A-81E2-4D34BEFC83C0}">
      <dsp:nvSpPr>
        <dsp:cNvPr id="0" name=""/>
        <dsp:cNvSpPr/>
      </dsp:nvSpPr>
      <dsp:spPr>
        <a:xfrm>
          <a:off x="7228536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CACD34-2D60-46AD-B6A8-5E21F3A28D95}">
      <dsp:nvSpPr>
        <dsp:cNvPr id="0" name=""/>
        <dsp:cNvSpPr/>
      </dsp:nvSpPr>
      <dsp:spPr>
        <a:xfrm>
          <a:off x="7416958" y="2733954"/>
          <a:ext cx="520402" cy="5204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E8202F-3EA8-4176-B223-4F565C2E9A39}">
      <dsp:nvSpPr>
        <dsp:cNvPr id="0" name=""/>
        <dsp:cNvSpPr/>
      </dsp:nvSpPr>
      <dsp:spPr>
        <a:xfrm>
          <a:off x="8318049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We show an example of this implemented in Python using a number of data sets</a:t>
          </a:r>
        </a:p>
      </dsp:txBody>
      <dsp:txXfrm>
        <a:off x="8318049" y="2545532"/>
        <a:ext cx="2114937" cy="8972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6E7CC-94F6-4D6A-A1A6-E1468AD58E7A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957417-06B0-4167-8223-814D8D2A25F8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5F14E9-D497-497D-96B2-FC0A4FCEEEF7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663300"/>
              </a:solidFill>
              <a:latin typeface="Century Gothic" panose="020B0502020202020204" pitchFamily="34" charset="0"/>
            </a:rPr>
            <a:t>Traditional time series models such as ARIMA &amp; GARCH make strong data, dependence structure &amp; model assumptions</a:t>
          </a:r>
        </a:p>
      </dsp:txBody>
      <dsp:txXfrm>
        <a:off x="1435590" y="531"/>
        <a:ext cx="9080009" cy="1242935"/>
      </dsp:txXfrm>
    </dsp:sp>
    <dsp:sp modelId="{7DE35B07-305D-4EE8-A68F-E94CA6514844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3CB3EE-FE1C-45EE-84FD-59D52391636C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F6218B-FB56-4B06-BFBF-3AE36ACD8B44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663300"/>
              </a:solidFill>
              <a:latin typeface="Century Gothic" panose="020B0502020202020204" pitchFamily="34" charset="0"/>
            </a:rPr>
            <a:t>GAN offers the use of recurrent neural networks to generate time series data using Recurrent Conditional GANs</a:t>
          </a:r>
        </a:p>
      </dsp:txBody>
      <dsp:txXfrm>
        <a:off x="1435590" y="1554201"/>
        <a:ext cx="9080009" cy="1242935"/>
      </dsp:txXfrm>
    </dsp:sp>
    <dsp:sp modelId="{B7B73D1D-0F1A-4CB2-893E-73F9926734B1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8630B7-ECE5-4EC1-9EDD-F2A7F69A69C7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B67093-1386-46BA-A469-EC04590A6E2C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663300"/>
              </a:solidFill>
              <a:latin typeface="Century Gothic" panose="020B0502020202020204" pitchFamily="34" charset="0"/>
            </a:rPr>
            <a:t>Stochastic modelling, economic modelling, stock prediction, mortality forecasting, Value-at-Risk, financial projections etc.</a:t>
          </a:r>
        </a:p>
      </dsp:txBody>
      <dsp:txXfrm>
        <a:off x="1435590" y="3107870"/>
        <a:ext cx="9080009" cy="12429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6ED56B-3F07-4FB7-8228-D56B52329870}">
      <dsp:nvSpPr>
        <dsp:cNvPr id="0" name=""/>
        <dsp:cNvSpPr/>
      </dsp:nvSpPr>
      <dsp:spPr>
        <a:xfrm>
          <a:off x="0" y="3399"/>
          <a:ext cx="5404338" cy="6262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1002C3-3CD0-40F5-BBC0-213496E8087A}">
      <dsp:nvSpPr>
        <dsp:cNvPr id="0" name=""/>
        <dsp:cNvSpPr/>
      </dsp:nvSpPr>
      <dsp:spPr>
        <a:xfrm>
          <a:off x="189437" y="144303"/>
          <a:ext cx="344431" cy="3444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20A7AA-83F3-4678-81EE-8123803B21F9}">
      <dsp:nvSpPr>
        <dsp:cNvPr id="0" name=""/>
        <dsp:cNvSpPr/>
      </dsp:nvSpPr>
      <dsp:spPr>
        <a:xfrm>
          <a:off x="723307" y="3399"/>
          <a:ext cx="4627213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663300"/>
              </a:solidFill>
              <a:latin typeface="Century Gothic" panose="020B0502020202020204" pitchFamily="34" charset="0"/>
            </a:rPr>
            <a:t>Identify rare items or events which are suspicious from the majority of the data</a:t>
          </a:r>
        </a:p>
      </dsp:txBody>
      <dsp:txXfrm>
        <a:off x="723307" y="3399"/>
        <a:ext cx="4627213" cy="724089"/>
      </dsp:txXfrm>
    </dsp:sp>
    <dsp:sp modelId="{E2994D09-1A47-4B1D-8E7D-FF76D03DE1F0}">
      <dsp:nvSpPr>
        <dsp:cNvPr id="0" name=""/>
        <dsp:cNvSpPr/>
      </dsp:nvSpPr>
      <dsp:spPr>
        <a:xfrm>
          <a:off x="0" y="908511"/>
          <a:ext cx="5404338" cy="6262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5DC298-DD86-4CCA-A5F7-398337D80AD2}">
      <dsp:nvSpPr>
        <dsp:cNvPr id="0" name=""/>
        <dsp:cNvSpPr/>
      </dsp:nvSpPr>
      <dsp:spPr>
        <a:xfrm>
          <a:off x="189437" y="1049415"/>
          <a:ext cx="344431" cy="3444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87BFBB-682E-4792-A90E-EE1C1BCE6917}">
      <dsp:nvSpPr>
        <dsp:cNvPr id="0" name=""/>
        <dsp:cNvSpPr/>
      </dsp:nvSpPr>
      <dsp:spPr>
        <a:xfrm>
          <a:off x="723307" y="908511"/>
          <a:ext cx="4627213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663300"/>
              </a:solidFill>
              <a:latin typeface="Century Gothic" panose="020B0502020202020204" pitchFamily="34" charset="0"/>
            </a:rPr>
            <a:t>The generator models the distribution and create fake data</a:t>
          </a:r>
        </a:p>
      </dsp:txBody>
      <dsp:txXfrm>
        <a:off x="723307" y="908511"/>
        <a:ext cx="4627213" cy="724089"/>
      </dsp:txXfrm>
    </dsp:sp>
    <dsp:sp modelId="{BA7DBF7F-452C-42FA-B092-56F9703F6967}">
      <dsp:nvSpPr>
        <dsp:cNvPr id="0" name=""/>
        <dsp:cNvSpPr/>
      </dsp:nvSpPr>
      <dsp:spPr>
        <a:xfrm>
          <a:off x="0" y="1813624"/>
          <a:ext cx="5404338" cy="6262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8BC13-3601-46B3-AEBF-C247F498DE54}">
      <dsp:nvSpPr>
        <dsp:cNvPr id="0" name=""/>
        <dsp:cNvSpPr/>
      </dsp:nvSpPr>
      <dsp:spPr>
        <a:xfrm>
          <a:off x="189437" y="1954528"/>
          <a:ext cx="344431" cy="3444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5FDB9E-4EE8-4971-9FDC-C994AB5410BA}">
      <dsp:nvSpPr>
        <dsp:cNvPr id="0" name=""/>
        <dsp:cNvSpPr/>
      </dsp:nvSpPr>
      <dsp:spPr>
        <a:xfrm>
          <a:off x="723307" y="1813624"/>
          <a:ext cx="4627213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663300"/>
              </a:solidFill>
              <a:latin typeface="Century Gothic" panose="020B0502020202020204" pitchFamily="34" charset="0"/>
            </a:rPr>
            <a:t>The discriminator judges if it’s close to the training data</a:t>
          </a:r>
        </a:p>
      </dsp:txBody>
      <dsp:txXfrm>
        <a:off x="723307" y="1813624"/>
        <a:ext cx="4627213" cy="724089"/>
      </dsp:txXfrm>
    </dsp:sp>
    <dsp:sp modelId="{41BE4EFA-1D53-428B-89EB-636971A44546}">
      <dsp:nvSpPr>
        <dsp:cNvPr id="0" name=""/>
        <dsp:cNvSpPr/>
      </dsp:nvSpPr>
      <dsp:spPr>
        <a:xfrm>
          <a:off x="0" y="2718736"/>
          <a:ext cx="5404338" cy="6262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804102-032E-4FC9-B07B-00DDBA2A1B93}">
      <dsp:nvSpPr>
        <dsp:cNvPr id="0" name=""/>
        <dsp:cNvSpPr/>
      </dsp:nvSpPr>
      <dsp:spPr>
        <a:xfrm>
          <a:off x="189437" y="2859640"/>
          <a:ext cx="344431" cy="3444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2236D-7CF8-431C-8CEE-8A5C6EECDCB4}">
      <dsp:nvSpPr>
        <dsp:cNvPr id="0" name=""/>
        <dsp:cNvSpPr/>
      </dsp:nvSpPr>
      <dsp:spPr>
        <a:xfrm>
          <a:off x="723307" y="2718736"/>
          <a:ext cx="4627213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663300"/>
              </a:solidFill>
              <a:latin typeface="Century Gothic" panose="020B0502020202020204" pitchFamily="34" charset="0"/>
            </a:rPr>
            <a:t>What happens to the judging part if we give it some sample not seen from the training distribution?</a:t>
          </a:r>
        </a:p>
      </dsp:txBody>
      <dsp:txXfrm>
        <a:off x="723307" y="2718736"/>
        <a:ext cx="4627213" cy="724089"/>
      </dsp:txXfrm>
    </dsp:sp>
    <dsp:sp modelId="{071F6778-698C-40A9-BB71-4A92B27FA379}">
      <dsp:nvSpPr>
        <dsp:cNvPr id="0" name=""/>
        <dsp:cNvSpPr/>
      </dsp:nvSpPr>
      <dsp:spPr>
        <a:xfrm>
          <a:off x="0" y="3623848"/>
          <a:ext cx="5404338" cy="6262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19089E-087E-481A-AE43-0895A7CA054F}">
      <dsp:nvSpPr>
        <dsp:cNvPr id="0" name=""/>
        <dsp:cNvSpPr/>
      </dsp:nvSpPr>
      <dsp:spPr>
        <a:xfrm>
          <a:off x="189437" y="3764752"/>
          <a:ext cx="344431" cy="34443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BF1E12-060F-42E3-94F7-2C1796AB071A}">
      <dsp:nvSpPr>
        <dsp:cNvPr id="0" name=""/>
        <dsp:cNvSpPr/>
      </dsp:nvSpPr>
      <dsp:spPr>
        <a:xfrm>
          <a:off x="723307" y="3623848"/>
          <a:ext cx="4627213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solidFill>
                <a:srgbClr val="663300"/>
              </a:solidFill>
              <a:latin typeface="Century Gothic" panose="020B0502020202020204" pitchFamily="34" charset="0"/>
            </a:rPr>
            <a:t>AnoGAN</a:t>
          </a:r>
          <a:r>
            <a:rPr lang="en-US" sz="1400" kern="1200" dirty="0">
              <a:solidFill>
                <a:srgbClr val="663300"/>
              </a:solidFill>
              <a:latin typeface="Century Gothic" panose="020B0502020202020204" pitchFamily="34" charset="0"/>
            </a:rPr>
            <a:t>/</a:t>
          </a:r>
          <a:r>
            <a:rPr lang="en-US" sz="1400" kern="1200" dirty="0" err="1">
              <a:solidFill>
                <a:srgbClr val="663300"/>
              </a:solidFill>
              <a:latin typeface="Century Gothic" panose="020B0502020202020204" pitchFamily="34" charset="0"/>
            </a:rPr>
            <a:t>GANomaly</a:t>
          </a:r>
          <a:r>
            <a:rPr lang="en-US" sz="1400" kern="1200" dirty="0">
              <a:solidFill>
                <a:srgbClr val="663300"/>
              </a:solidFill>
              <a:latin typeface="Century Gothic" panose="020B0502020202020204" pitchFamily="34" charset="0"/>
            </a:rPr>
            <a:t> for anomaly detection of medical images. Extension to other data sets.</a:t>
          </a:r>
        </a:p>
      </dsp:txBody>
      <dsp:txXfrm>
        <a:off x="723307" y="3623848"/>
        <a:ext cx="4627213" cy="72408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55751-446D-421B-8CA3-22B43B0C3759}">
      <dsp:nvSpPr>
        <dsp:cNvPr id="0" name=""/>
        <dsp:cNvSpPr/>
      </dsp:nvSpPr>
      <dsp:spPr>
        <a:xfrm>
          <a:off x="622678" y="579729"/>
          <a:ext cx="1096927" cy="109692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5CB86C-2073-48FB-9BD1-3541871E2ADF}">
      <dsp:nvSpPr>
        <dsp:cNvPr id="0" name=""/>
        <dsp:cNvSpPr/>
      </dsp:nvSpPr>
      <dsp:spPr>
        <a:xfrm>
          <a:off x="856449" y="813500"/>
          <a:ext cx="629384" cy="6293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70768F-2E2D-4B08-B366-A3F16B2471FC}">
      <dsp:nvSpPr>
        <dsp:cNvPr id="0" name=""/>
        <dsp:cNvSpPr/>
      </dsp:nvSpPr>
      <dsp:spPr>
        <a:xfrm>
          <a:off x="2329" y="2018322"/>
          <a:ext cx="2337624" cy="1753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>
              <a:solidFill>
                <a:srgbClr val="663300"/>
              </a:solidFill>
              <a:latin typeface="Century Gothic" panose="020B0502020202020204" pitchFamily="34" charset="0"/>
            </a:rPr>
            <a:t>Semi-Supervised GAN trains the discriminator into a classifier which can achieve superior classification accuracy from as few labeled examples as possible</a:t>
          </a:r>
        </a:p>
      </dsp:txBody>
      <dsp:txXfrm>
        <a:off x="2329" y="2018322"/>
        <a:ext cx="2337624" cy="1753286"/>
      </dsp:txXfrm>
    </dsp:sp>
    <dsp:sp modelId="{C293266B-80B0-4BA8-9BCA-4C34974C3955}">
      <dsp:nvSpPr>
        <dsp:cNvPr id="0" name=""/>
        <dsp:cNvSpPr/>
      </dsp:nvSpPr>
      <dsp:spPr>
        <a:xfrm>
          <a:off x="3005304" y="579729"/>
          <a:ext cx="1096927" cy="109692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B3F28-532F-4164-8DC5-AB96922C1E47}">
      <dsp:nvSpPr>
        <dsp:cNvPr id="0" name=""/>
        <dsp:cNvSpPr/>
      </dsp:nvSpPr>
      <dsp:spPr>
        <a:xfrm>
          <a:off x="3239075" y="813500"/>
          <a:ext cx="629384" cy="6293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6375BC-9CFE-4A00-9542-90E7C89728AD}">
      <dsp:nvSpPr>
        <dsp:cNvPr id="0" name=""/>
        <dsp:cNvSpPr/>
      </dsp:nvSpPr>
      <dsp:spPr>
        <a:xfrm>
          <a:off x="2654647" y="2018322"/>
          <a:ext cx="1798242" cy="1753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>
              <a:solidFill>
                <a:srgbClr val="663300"/>
              </a:solidFill>
              <a:latin typeface="Century Gothic" panose="020B0502020202020204" pitchFamily="34" charset="0"/>
            </a:rPr>
            <a:t>Reduction in dependency of classification tasks on enormous labeled data sets</a:t>
          </a:r>
        </a:p>
      </dsp:txBody>
      <dsp:txXfrm>
        <a:off x="2654647" y="2018322"/>
        <a:ext cx="1798242" cy="1753286"/>
      </dsp:txXfrm>
    </dsp:sp>
    <dsp:sp modelId="{59DDB746-DE3A-4C47-972C-ECAD313C1B3C}">
      <dsp:nvSpPr>
        <dsp:cNvPr id="0" name=""/>
        <dsp:cNvSpPr/>
      </dsp:nvSpPr>
      <dsp:spPr>
        <a:xfrm>
          <a:off x="5118239" y="579729"/>
          <a:ext cx="1096927" cy="109692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DBEB59-555A-4A11-9750-41A81A8EED1B}">
      <dsp:nvSpPr>
        <dsp:cNvPr id="0" name=""/>
        <dsp:cNvSpPr/>
      </dsp:nvSpPr>
      <dsp:spPr>
        <a:xfrm>
          <a:off x="5352010" y="813500"/>
          <a:ext cx="629384" cy="62938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ECCF87-7019-4CB8-BF69-1556F7AC96AD}">
      <dsp:nvSpPr>
        <dsp:cNvPr id="0" name=""/>
        <dsp:cNvSpPr/>
      </dsp:nvSpPr>
      <dsp:spPr>
        <a:xfrm>
          <a:off x="4767581" y="2018322"/>
          <a:ext cx="1798242" cy="1753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>
              <a:solidFill>
                <a:srgbClr val="663300"/>
              </a:solidFill>
              <a:latin typeface="Century Gothic" panose="020B0502020202020204" pitchFamily="34" charset="0"/>
            </a:rPr>
            <a:t>Discriminative modelling</a:t>
          </a:r>
        </a:p>
      </dsp:txBody>
      <dsp:txXfrm>
        <a:off x="4767581" y="2018322"/>
        <a:ext cx="1798242" cy="1753286"/>
      </dsp:txXfrm>
    </dsp:sp>
    <dsp:sp modelId="{D262EA43-E8AA-4D23-A4C2-021C548A24F4}">
      <dsp:nvSpPr>
        <dsp:cNvPr id="0" name=""/>
        <dsp:cNvSpPr/>
      </dsp:nvSpPr>
      <dsp:spPr>
        <a:xfrm>
          <a:off x="7231173" y="579729"/>
          <a:ext cx="1096927" cy="109692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B99878-5AE1-46D5-A0A0-55F5E6FEA466}">
      <dsp:nvSpPr>
        <dsp:cNvPr id="0" name=""/>
        <dsp:cNvSpPr/>
      </dsp:nvSpPr>
      <dsp:spPr>
        <a:xfrm>
          <a:off x="7464945" y="813500"/>
          <a:ext cx="629384" cy="62938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ACDEC2-CAC4-4B55-8AA2-4FAEF77B5214}">
      <dsp:nvSpPr>
        <dsp:cNvPr id="0" name=""/>
        <dsp:cNvSpPr/>
      </dsp:nvSpPr>
      <dsp:spPr>
        <a:xfrm>
          <a:off x="6880516" y="2018322"/>
          <a:ext cx="1798242" cy="1753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ZA" sz="1400" kern="1200" dirty="0">
              <a:solidFill>
                <a:srgbClr val="663300"/>
              </a:solidFill>
              <a:latin typeface="Century Gothic" panose="020B0502020202020204" pitchFamily="34" charset="0"/>
            </a:rPr>
            <a:t>Alternative classifier</a:t>
          </a:r>
          <a:endParaRPr lang="en-US" sz="1400" kern="1200" dirty="0">
            <a:solidFill>
              <a:srgbClr val="663300"/>
            </a:solidFill>
            <a:latin typeface="Century Gothic" panose="020B0502020202020204" pitchFamily="34" charset="0"/>
          </a:endParaRPr>
        </a:p>
      </dsp:txBody>
      <dsp:txXfrm>
        <a:off x="6880516" y="2018322"/>
        <a:ext cx="1798242" cy="1753286"/>
      </dsp:txXfrm>
    </dsp:sp>
    <dsp:sp modelId="{CE43DC69-75BB-4228-9828-F7BC0427233D}">
      <dsp:nvSpPr>
        <dsp:cNvPr id="0" name=""/>
        <dsp:cNvSpPr/>
      </dsp:nvSpPr>
      <dsp:spPr>
        <a:xfrm>
          <a:off x="9344108" y="579729"/>
          <a:ext cx="1096927" cy="109692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F2EF36-9FB4-4A47-8F1E-DD8AC7945B41}">
      <dsp:nvSpPr>
        <dsp:cNvPr id="0" name=""/>
        <dsp:cNvSpPr/>
      </dsp:nvSpPr>
      <dsp:spPr>
        <a:xfrm>
          <a:off x="9577879" y="813500"/>
          <a:ext cx="629384" cy="62938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42957-4263-4609-A22D-62259F16FE1F}">
      <dsp:nvSpPr>
        <dsp:cNvPr id="0" name=""/>
        <dsp:cNvSpPr/>
      </dsp:nvSpPr>
      <dsp:spPr>
        <a:xfrm>
          <a:off x="8993450" y="2018322"/>
          <a:ext cx="1798242" cy="1753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ZA" sz="1400" kern="1200" dirty="0">
              <a:solidFill>
                <a:srgbClr val="663300"/>
              </a:solidFill>
              <a:latin typeface="Century Gothic" panose="020B0502020202020204" pitchFamily="34" charset="0"/>
            </a:rPr>
            <a:t>Shown to generate better than a comparable, fully-supervised classifier</a:t>
          </a:r>
          <a:endParaRPr lang="en-US" sz="1400" kern="1200" dirty="0">
            <a:solidFill>
              <a:srgbClr val="663300"/>
            </a:solidFill>
            <a:latin typeface="Century Gothic" panose="020B0502020202020204" pitchFamily="34" charset="0"/>
          </a:endParaRPr>
        </a:p>
      </dsp:txBody>
      <dsp:txXfrm>
        <a:off x="8993450" y="2018322"/>
        <a:ext cx="1798242" cy="175328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7C7655-F1A5-483E-B607-E697F52EDD48}">
      <dsp:nvSpPr>
        <dsp:cNvPr id="0" name=""/>
        <dsp:cNvSpPr/>
      </dsp:nvSpPr>
      <dsp:spPr>
        <a:xfrm>
          <a:off x="0" y="3928"/>
          <a:ext cx="10515600" cy="9144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0B1C73-9206-4E04-81FE-4B514B9CFDDB}">
      <dsp:nvSpPr>
        <dsp:cNvPr id="0" name=""/>
        <dsp:cNvSpPr/>
      </dsp:nvSpPr>
      <dsp:spPr>
        <a:xfrm>
          <a:off x="276611" y="209672"/>
          <a:ext cx="502929" cy="5029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3E6C48-847E-415C-81C5-AF5A968836FE}">
      <dsp:nvSpPr>
        <dsp:cNvPr id="0" name=""/>
        <dsp:cNvSpPr/>
      </dsp:nvSpPr>
      <dsp:spPr>
        <a:xfrm>
          <a:off x="1056151" y="3928"/>
          <a:ext cx="4732020" cy="914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76" tIns="96776" rIns="96776" bIns="9677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entury Gothic" panose="020B0502020202020204" pitchFamily="34" charset="0"/>
            </a:rPr>
            <a:t>Missing data causes issues in standard analytic methods</a:t>
          </a:r>
        </a:p>
      </dsp:txBody>
      <dsp:txXfrm>
        <a:off x="1056151" y="3928"/>
        <a:ext cx="4732020" cy="914416"/>
      </dsp:txXfrm>
    </dsp:sp>
    <dsp:sp modelId="{512A2975-9FF1-4D09-BEF0-F7A07005D4D5}">
      <dsp:nvSpPr>
        <dsp:cNvPr id="0" name=""/>
        <dsp:cNvSpPr/>
      </dsp:nvSpPr>
      <dsp:spPr>
        <a:xfrm>
          <a:off x="5788171" y="3928"/>
          <a:ext cx="4726396" cy="914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76" tIns="96776" rIns="96776" bIns="96776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entury Gothic" panose="020B0502020202020204" pitchFamily="34" charset="0"/>
            </a:rPr>
            <a:t>This is almost always bound to happen in any model or analysis</a:t>
          </a:r>
        </a:p>
      </dsp:txBody>
      <dsp:txXfrm>
        <a:off x="5788171" y="3928"/>
        <a:ext cx="4726396" cy="914416"/>
      </dsp:txXfrm>
    </dsp:sp>
    <dsp:sp modelId="{81FF442B-B688-4412-BBA4-21FBE4AB8266}">
      <dsp:nvSpPr>
        <dsp:cNvPr id="0" name=""/>
        <dsp:cNvSpPr/>
      </dsp:nvSpPr>
      <dsp:spPr>
        <a:xfrm>
          <a:off x="0" y="1146949"/>
          <a:ext cx="10515600" cy="9144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995200-572C-4088-A2F2-5464C7E79BAC}">
      <dsp:nvSpPr>
        <dsp:cNvPr id="0" name=""/>
        <dsp:cNvSpPr/>
      </dsp:nvSpPr>
      <dsp:spPr>
        <a:xfrm>
          <a:off x="276611" y="1352693"/>
          <a:ext cx="502929" cy="5029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0D315C-D61D-417F-863C-8545865CD382}">
      <dsp:nvSpPr>
        <dsp:cNvPr id="0" name=""/>
        <dsp:cNvSpPr/>
      </dsp:nvSpPr>
      <dsp:spPr>
        <a:xfrm>
          <a:off x="1056151" y="1146949"/>
          <a:ext cx="9458416" cy="914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76" tIns="96776" rIns="96776" bIns="9677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entury Gothic" panose="020B0502020202020204" pitchFamily="34" charset="0"/>
            </a:rPr>
            <a:t>There are many reasons data may be missing and it is appropriate that this is dealt with correctly</a:t>
          </a:r>
        </a:p>
      </dsp:txBody>
      <dsp:txXfrm>
        <a:off x="1056151" y="1146949"/>
        <a:ext cx="9458416" cy="914416"/>
      </dsp:txXfrm>
    </dsp:sp>
    <dsp:sp modelId="{7B6C12DB-EDD8-4226-B6BB-64D4B2D601A7}">
      <dsp:nvSpPr>
        <dsp:cNvPr id="0" name=""/>
        <dsp:cNvSpPr/>
      </dsp:nvSpPr>
      <dsp:spPr>
        <a:xfrm>
          <a:off x="0" y="2289971"/>
          <a:ext cx="10515600" cy="9144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0C40B-274E-486F-8BB8-5BC55DECE256}">
      <dsp:nvSpPr>
        <dsp:cNvPr id="0" name=""/>
        <dsp:cNvSpPr/>
      </dsp:nvSpPr>
      <dsp:spPr>
        <a:xfrm>
          <a:off x="276611" y="2495714"/>
          <a:ext cx="502929" cy="50292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44C7F8-453B-4B76-A1D8-E9503372F632}">
      <dsp:nvSpPr>
        <dsp:cNvPr id="0" name=""/>
        <dsp:cNvSpPr/>
      </dsp:nvSpPr>
      <dsp:spPr>
        <a:xfrm>
          <a:off x="1056151" y="2289971"/>
          <a:ext cx="4732020" cy="914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76" tIns="96776" rIns="96776" bIns="9677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entury Gothic" panose="020B0502020202020204" pitchFamily="34" charset="0"/>
            </a:rPr>
            <a:t>Single imputation vs. multiple imputation</a:t>
          </a:r>
        </a:p>
      </dsp:txBody>
      <dsp:txXfrm>
        <a:off x="1056151" y="2289971"/>
        <a:ext cx="4732020" cy="914416"/>
      </dsp:txXfrm>
    </dsp:sp>
    <dsp:sp modelId="{C0909C7E-3CF9-47DA-8A52-B0FAA3E9D7C2}">
      <dsp:nvSpPr>
        <dsp:cNvPr id="0" name=""/>
        <dsp:cNvSpPr/>
      </dsp:nvSpPr>
      <dsp:spPr>
        <a:xfrm>
          <a:off x="5788171" y="2289971"/>
          <a:ext cx="4726396" cy="914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76" tIns="96776" rIns="96776" bIns="96776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entury Gothic" panose="020B0502020202020204" pitchFamily="34" charset="0"/>
            </a:rPr>
            <a:t>Missing data mechanisms e.g. missing at random, missing completely at random and missing not at random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entury Gothic" panose="020B0502020202020204" pitchFamily="34" charset="0"/>
            </a:rPr>
            <a:t>Percentage of missingness</a:t>
          </a:r>
        </a:p>
      </dsp:txBody>
      <dsp:txXfrm>
        <a:off x="5788171" y="2289971"/>
        <a:ext cx="4726396" cy="914416"/>
      </dsp:txXfrm>
    </dsp:sp>
    <dsp:sp modelId="{4850DDFE-0F84-45E5-A3B0-B19D0EA85687}">
      <dsp:nvSpPr>
        <dsp:cNvPr id="0" name=""/>
        <dsp:cNvSpPr/>
      </dsp:nvSpPr>
      <dsp:spPr>
        <a:xfrm>
          <a:off x="0" y="3432992"/>
          <a:ext cx="10515600" cy="9144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8A941-8853-4165-AFDA-AC391D509752}">
      <dsp:nvSpPr>
        <dsp:cNvPr id="0" name=""/>
        <dsp:cNvSpPr/>
      </dsp:nvSpPr>
      <dsp:spPr>
        <a:xfrm>
          <a:off x="276611" y="3638736"/>
          <a:ext cx="502929" cy="50292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CCEF6-1D64-403F-9E5C-33E5CB806F93}">
      <dsp:nvSpPr>
        <dsp:cNvPr id="0" name=""/>
        <dsp:cNvSpPr/>
      </dsp:nvSpPr>
      <dsp:spPr>
        <a:xfrm>
          <a:off x="1056151" y="3432992"/>
          <a:ext cx="4732020" cy="914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76" tIns="96776" rIns="96776" bIns="9677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entury Gothic" panose="020B0502020202020204" pitchFamily="34" charset="0"/>
            </a:rPr>
            <a:t>GAIN/MisGAN appear better than imputation</a:t>
          </a:r>
        </a:p>
      </dsp:txBody>
      <dsp:txXfrm>
        <a:off x="1056151" y="3432992"/>
        <a:ext cx="4732020" cy="914416"/>
      </dsp:txXfrm>
    </dsp:sp>
    <dsp:sp modelId="{A468F5AD-6D14-45FB-8524-23B6B942CF57}">
      <dsp:nvSpPr>
        <dsp:cNvPr id="0" name=""/>
        <dsp:cNvSpPr/>
      </dsp:nvSpPr>
      <dsp:spPr>
        <a:xfrm>
          <a:off x="5788171" y="3432992"/>
          <a:ext cx="4726396" cy="914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76" tIns="96776" rIns="96776" bIns="96776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entury Gothic" panose="020B0502020202020204" pitchFamily="34" charset="0"/>
            </a:rPr>
            <a:t>Especially with complicated missing data mechanisms and higher missing data percentages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entury Gothic" panose="020B0502020202020204" pitchFamily="34" charset="0"/>
            </a:rPr>
            <a:t>No dependence on missing data mechanism and model distributions</a:t>
          </a:r>
        </a:p>
      </dsp:txBody>
      <dsp:txXfrm>
        <a:off x="5788171" y="3432992"/>
        <a:ext cx="4726396" cy="9144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D5E58-82C0-4F2A-9A2C-F8BAC6C259C6}" type="datetimeFigureOut">
              <a:rPr lang="en-US" smtClean="0"/>
              <a:pPr/>
              <a:t>20-Apr-24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A10DA-866C-4A61-9AE7-2C81D2652A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26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Dahl, R.,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Norouzi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&amp;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Shlens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 (2017). Pixel Recursive Super Resolution. In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2017 IEEE International Conference on Computer Vision (ICCV)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(pp. 5449-5458).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7EC5-2AB2-48E3-AE62-E25B66FBBD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61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45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68647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47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16103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87EC5-2AB2-48E3-AE62-E25B66FBBDA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19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87EC5-2AB2-48E3-AE62-E25B66FBBDA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46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87EC5-2AB2-48E3-AE62-E25B66FBBDA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2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87EC5-2AB2-48E3-AE62-E25B66FBBDA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56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Unsupervised Machine Learning </a:t>
            </a:r>
          </a:p>
          <a:p>
            <a:pPr marL="228600" indent="-228600">
              <a:buAutoNum type="arabicPeriod"/>
            </a:pPr>
            <a:r>
              <a:rPr lang="en-US" dirty="0"/>
              <a:t>System of two neural networks</a:t>
            </a:r>
            <a:r>
              <a:rPr lang="en-US" baseline="0" dirty="0"/>
              <a:t> competing against each other in a zero sum game framework</a:t>
            </a:r>
          </a:p>
          <a:p>
            <a:pPr marL="228600" indent="-228600">
              <a:buAutoNum type="arabicPeriod"/>
            </a:pPr>
            <a:r>
              <a:rPr lang="en-US" baseline="0" dirty="0"/>
              <a:t>Introduced in 2014 by Ian </a:t>
            </a:r>
            <a:r>
              <a:rPr lang="en-US" baseline="0" dirty="0" err="1"/>
              <a:t>Goodfellow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Generative and Discriminative</a:t>
            </a:r>
          </a:p>
          <a:p>
            <a:pPr marL="228600" indent="-228600">
              <a:buAutoNum type="arabicPeriod"/>
            </a:pPr>
            <a:r>
              <a:rPr lang="en-US" baseline="0" dirty="0"/>
              <a:t>Draw samples from a model that is similar to the data given to it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06B94-C0FE-C040-B3EF-150922E7151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79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06B94-C0FE-C040-B3EF-150922E7151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04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Examples</a:t>
            </a:r>
            <a:r>
              <a:rPr lang="en-US" baseline="0" dirty="0"/>
              <a:t> </a:t>
            </a:r>
            <a:r>
              <a:rPr lang="mr-IN" baseline="0" dirty="0"/>
              <a:t>–</a:t>
            </a:r>
            <a:r>
              <a:rPr lang="en-US" baseline="0" dirty="0"/>
              <a:t> SVMs, Logistic Regression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06B94-C0FE-C040-B3EF-150922E7151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546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1. This can be converted to </a:t>
            </a:r>
            <a:r>
              <a:rPr lang="en-US" i="1" dirty="0"/>
              <a:t>P(</a:t>
            </a:r>
            <a:r>
              <a:rPr lang="en-US" i="1" dirty="0" err="1"/>
              <a:t>y|x</a:t>
            </a:r>
            <a:r>
              <a:rPr lang="en-US" i="1" dirty="0"/>
              <a:t>)</a:t>
            </a:r>
            <a:r>
              <a:rPr lang="en-US" dirty="0"/>
              <a:t> for classification via Bayes rule, but the generative ability could be used for something else as well, such as creating likely new </a:t>
            </a:r>
            <a:r>
              <a:rPr lang="en-US" i="1" dirty="0"/>
              <a:t>(x, y)</a:t>
            </a:r>
            <a:r>
              <a:rPr lang="en-US" dirty="0"/>
              <a:t> samples.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06B94-C0FE-C040-B3EF-150922E7151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25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https://deepmind.com/blog/wavenet-generative-model-raw-audio/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87EC5-2AB2-48E3-AE62-E25B66FBBD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946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Other generative models </a:t>
            </a:r>
            <a:r>
              <a:rPr lang="mr-IN" baseline="0" dirty="0"/>
              <a:t>–</a:t>
            </a:r>
            <a:r>
              <a:rPr lang="en-US" baseline="0" dirty="0"/>
              <a:t> Naïve Bayes, Hidden Markov model etc.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MLE estimates </a:t>
            </a:r>
            <a:r>
              <a:rPr lang="mr-IN" baseline="0" dirty="0"/>
              <a:t>–</a:t>
            </a:r>
            <a:r>
              <a:rPr lang="en-US" baseline="0" dirty="0"/>
              <a:t> Fixed set </a:t>
            </a:r>
            <a:r>
              <a:rPr lang="mr-IN" baseline="0" dirty="0"/>
              <a:t>–</a:t>
            </a:r>
            <a:r>
              <a:rPr lang="en-US" baseline="0" dirty="0"/>
              <a:t> Map to real world data </a:t>
            </a:r>
            <a:r>
              <a:rPr lang="mr-IN" baseline="0" dirty="0"/>
              <a:t>–</a:t>
            </a:r>
            <a:r>
              <a:rPr lang="en-US" baseline="0" dirty="0"/>
              <a:t> Select best set of parameters.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06B94-C0FE-C040-B3EF-150922E7151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99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Shape 18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1" name="Shape 18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Hard to sample from high dimensional distribution.  Take random noise, transform to real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3471659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Shape 18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Shape 18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14754677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Shape 18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Shape 18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2308344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Shape 18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3" name="Shape 18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23506797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Shape 19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8" name="Shape 19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27845356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Shape 19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4" name="Shape 19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22230116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Shape 19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7" name="Shape 19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4849232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Shape 19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6" name="Shape 19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4410955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Shape 19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6" name="Shape 19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Mapping z to data manifold?</a:t>
            </a:r>
          </a:p>
        </p:txBody>
      </p:sp>
    </p:spTree>
    <p:extLst>
      <p:ext uri="{BB962C8B-B14F-4D97-AF65-F5344CB8AC3E}">
        <p14:creationId xmlns:p14="http://schemas.microsoft.com/office/powerpoint/2010/main" val="1036247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14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15929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Shape 19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7" name="Shape 19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 discriminator for a bit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Then train generator for a bit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8589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Shape 20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3" name="Shape 20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Mapping z to data manifold?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**No clear rule. Sometimes train 1 step discriminator, 1 step gen. Some train disc. More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96608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Shape 20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2" name="Shape 20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Mapping z to data manifold?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73551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l">
              <a:buAutoNum type="arabicPeriod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Generator is typically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deconvolutional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neural network, and the discriminator is a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convolutional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neural network.</a:t>
            </a:r>
          </a:p>
          <a:p>
            <a:pPr marL="228600" indent="-228600" algn="l">
              <a:buAutoNum type="arabicPeriod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 </a:t>
            </a:r>
            <a:r>
              <a:rPr lang="mr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Find a setting of parameters that makes generated data look like the training data to the discriminator network.</a:t>
            </a:r>
          </a:p>
          <a:p>
            <a:pPr marL="228600" indent="-228600" algn="l">
              <a:buAutoNum type="arabicPeriod"/>
            </a:pPr>
            <a:endParaRPr lang="en-US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 algn="l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06B94-C0FE-C040-B3EF-150922E71512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218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Batch normalization greatly improves optimization of neural networks, and was shown to be highly effective for DCGANs.</a:t>
            </a:r>
          </a:p>
          <a:p>
            <a:pPr marL="228600" indent="-228600">
              <a:buAutoNum type="arabicPeriod"/>
            </a:pPr>
            <a:r>
              <a:rPr lang="en-US" dirty="0"/>
              <a:t>It causes the output of a neural network for an input example x to be highly dependent on several other inputs x 0 in the same </a:t>
            </a:r>
            <a:r>
              <a:rPr lang="en-US" dirty="0" err="1"/>
              <a:t>minibatch</a:t>
            </a:r>
            <a:r>
              <a:rPr lang="en-US" dirty="0"/>
              <a:t>.</a:t>
            </a:r>
          </a:p>
          <a:p>
            <a:pPr marL="228600" indent="-228600">
              <a:buAutoNum type="arabicPeriod"/>
            </a:pPr>
            <a:r>
              <a:rPr lang="en-US" dirty="0"/>
              <a:t>The reference batch is normalized using only its own statistics. VBN is computationally expensive because it requires running forward propagation on two </a:t>
            </a:r>
            <a:r>
              <a:rPr lang="en-US" dirty="0" err="1"/>
              <a:t>minibatches</a:t>
            </a:r>
            <a:r>
              <a:rPr lang="en-US" dirty="0"/>
              <a:t> of data, so we use it only in the generator network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06B94-C0FE-C040-B3EF-150922E71512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900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Shape 20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1" name="Shape 20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Realistic samples, never directly memorizes training set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94839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Shape 20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5" name="Shape 20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Original work from 2014, not such great quality yet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72124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Shape 20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9" name="Shape 20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Since this time, a lot of work on improving GANs.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work ICLR2016 on adding convolutional architectures to GANs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367272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Shape 20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8" name="Shape 20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51767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Shape 2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7" name="Shape 2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235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17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421735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Shape 2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6" name="Shape 2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2 points of z (2 random vectors), and interpolate between these points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70191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06B94-C0FE-C040-B3EF-150922E71512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12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1. </a:t>
            </a:r>
            <a:r>
              <a:rPr lang="en-US" sz="1200" dirty="0"/>
              <a:t>“On small problems, they sometimes converge and sometimes don’t.  On large problems, like modeling ImageNet at 128x128 resolution, I’ve never seen them converge yet.” </a:t>
            </a:r>
            <a:r>
              <a:rPr lang="mr-IN" sz="1200" dirty="0"/>
              <a:t>–</a:t>
            </a:r>
            <a:r>
              <a:rPr lang="en-US" sz="1200" dirty="0"/>
              <a:t> Ian </a:t>
            </a:r>
            <a:r>
              <a:rPr lang="en-US" sz="1200" dirty="0" err="1"/>
              <a:t>Goodfellow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06B94-C0FE-C040-B3EF-150922E71512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353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US" sz="1200" baseline="0" dirty="0"/>
              <a:t>T</a:t>
            </a:r>
            <a:r>
              <a:rPr lang="en-US" sz="1200" dirty="0"/>
              <a:t>he discriminator classifies generated data as fake so accurately and confidently that there is nothing in the discriminator’s back-propagated loss function gradients for the generator to learn.</a:t>
            </a:r>
          </a:p>
          <a:p>
            <a:r>
              <a:rPr lang="en-US" dirty="0"/>
              <a:t>2. </a:t>
            </a:r>
            <a:r>
              <a:rPr lang="en-US" sz="1200" dirty="0"/>
              <a:t>Takes</a:t>
            </a:r>
            <a:r>
              <a:rPr lang="en-US" sz="1200" baseline="0" dirty="0"/>
              <a:t> </a:t>
            </a:r>
            <a:r>
              <a:rPr lang="en-US" sz="1200" dirty="0"/>
              <a:t>advantage of these to trick the discriminator into classifying generated data as real instead of learning to represent the true data distribution.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3. An example of this occurring in practice is the case where for every possible input, the generator is generating the same data sample and there is no variation among it’s outputs.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06B94-C0FE-C040-B3EF-150922E71512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56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normalize the images between -1 and 1.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the last layer of the generator output.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 (log 1-D) vanishing gradients early on. Use max log D. Flip labels when training generator: real = fake, fake = real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 from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gaussian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distribution instead of a Uniform distribution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Construct different mini-batches for real and fake, i.e. each mini-batch needs to contain only all real images or all generated images.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stability of the GAN game suffers if you have sparse gradients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Label Smoothing, i.e. if you have two target labels: Real=1 and Fake=0, then for each incoming sample, if it is real, then replace the label with a random number between 0.7 and 1.2, and if it is a fake sample, replace it with 0.0 and 0.3 (for example).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06B94-C0FE-C040-B3EF-150922E71512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44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Shape 2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Shape 2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11935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Shape 22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Shape 2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94908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06B94-C0FE-C040-B3EF-150922E71512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79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GAN in lower right corner</a:t>
            </a:r>
          </a:p>
          <a:p>
            <a:r>
              <a:rPr lang="en-US" dirty="0"/>
              <a:t>LAPGAN</a:t>
            </a:r>
            <a:r>
              <a:rPr lang="en-US" baseline="0" dirty="0"/>
              <a:t> next to it</a:t>
            </a:r>
          </a:p>
          <a:p>
            <a:r>
              <a:rPr lang="en-US" baseline="0" dirty="0"/>
              <a:t>6 classes from LSUN</a:t>
            </a:r>
          </a:p>
          <a:p>
            <a:r>
              <a:rPr lang="en-US" baseline="0" dirty="0"/>
              <a:t>Yellow circled images are closest real examples [to show it’s not just generating training data]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489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columns</a:t>
            </a:r>
            <a:r>
              <a:rPr lang="en-US" baseline="0" dirty="0"/>
              <a:t> are different draws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89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18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41692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投影片影像版面配置區 1">
            <a:extLst>
              <a:ext uri="{FF2B5EF4-FFF2-40B4-BE49-F238E27FC236}">
                <a16:creationId xmlns:a16="http://schemas.microsoft.com/office/drawing/2014/main" id="{18260D8E-4433-9404-634B-ED757B439B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備忘稿版面配置區 2">
            <a:extLst>
              <a:ext uri="{FF2B5EF4-FFF2-40B4-BE49-F238E27FC236}">
                <a16:creationId xmlns:a16="http://schemas.microsoft.com/office/drawing/2014/main" id="{A17FA7CD-7017-6597-2EE9-844C33CA9C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/>
              <a:t>Converge</a:t>
            </a:r>
            <a:endParaRPr lang="zh-TW" altLang="en-US"/>
          </a:p>
        </p:txBody>
      </p:sp>
      <p:sp>
        <p:nvSpPr>
          <p:cNvPr id="52227" name="投影片編號版面配置區 3">
            <a:extLst>
              <a:ext uri="{FF2B5EF4-FFF2-40B4-BE49-F238E27FC236}">
                <a16:creationId xmlns:a16="http://schemas.microsoft.com/office/drawing/2014/main" id="{4F39121E-F1BE-DD8A-DFD9-39686AD770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AD0B538-E173-4F4A-84BC-8C5E5709EF6C}" type="slidenum">
              <a:rPr lang="zh-TW" altLang="en-US" sz="1200"/>
              <a:pPr eaLnBrk="1" hangingPunct="1"/>
              <a:t>154</a:t>
            </a:fld>
            <a:endParaRPr lang="zh-TW" altLang="en-US" sz="12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投影片影像版面配置區 1">
            <a:extLst>
              <a:ext uri="{FF2B5EF4-FFF2-40B4-BE49-F238E27FC236}">
                <a16:creationId xmlns:a16="http://schemas.microsoft.com/office/drawing/2014/main" id="{663A9474-9198-C27D-F147-F91FD6C666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4" name="備忘稿版面配置區 2">
            <a:extLst>
              <a:ext uri="{FF2B5EF4-FFF2-40B4-BE49-F238E27FC236}">
                <a16:creationId xmlns:a16="http://schemas.microsoft.com/office/drawing/2014/main" id="{22C0F62A-BA29-5138-3CB8-7D70BC945F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/>
              <a:t>位什麼要 </a:t>
            </a:r>
            <a:r>
              <a:rPr lang="en-US" altLang="zh-TW"/>
              <a:t>1- </a:t>
            </a:r>
            <a:r>
              <a:rPr lang="zh-TW" altLang="en-US"/>
              <a:t>啊</a:t>
            </a:r>
          </a:p>
        </p:txBody>
      </p:sp>
      <p:sp>
        <p:nvSpPr>
          <p:cNvPr id="59395" name="投影片編號版面配置區 3">
            <a:extLst>
              <a:ext uri="{FF2B5EF4-FFF2-40B4-BE49-F238E27FC236}">
                <a16:creationId xmlns:a16="http://schemas.microsoft.com/office/drawing/2014/main" id="{FEAB52D2-5220-09CD-BF36-DBFB72B47E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BEBD0C2-8889-4357-A31F-A6C753FDF01E}" type="slidenum">
              <a:rPr lang="zh-TW" altLang="en-US" sz="1200"/>
              <a:pPr eaLnBrk="1" hangingPunct="1"/>
              <a:t>160</a:t>
            </a:fld>
            <a:endParaRPr lang="zh-TW" altLang="en-US" sz="120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投影片影像版面配置區 1">
            <a:extLst>
              <a:ext uri="{FF2B5EF4-FFF2-40B4-BE49-F238E27FC236}">
                <a16:creationId xmlns:a16="http://schemas.microsoft.com/office/drawing/2014/main" id="{835F0820-43B1-3BCB-285E-15ADC5FF5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備忘稿版面配置區 2">
            <a:extLst>
              <a:ext uri="{FF2B5EF4-FFF2-40B4-BE49-F238E27FC236}">
                <a16:creationId xmlns:a16="http://schemas.microsoft.com/office/drawing/2014/main" id="{0FACFE99-548C-3512-C55A-0CEB39EDCF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8611" name="投影片編號版面配置區 3">
            <a:extLst>
              <a:ext uri="{FF2B5EF4-FFF2-40B4-BE49-F238E27FC236}">
                <a16:creationId xmlns:a16="http://schemas.microsoft.com/office/drawing/2014/main" id="{98D6C581-2B78-97A4-97BF-B362BAF9AE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B9F058A-5465-412E-9DD4-36538A5A3946}" type="slidenum">
              <a:rPr lang="zh-TW" altLang="en-US" sz="1200"/>
              <a:pPr eaLnBrk="1" hangingPunct="1"/>
              <a:t>163</a:t>
            </a:fld>
            <a:endParaRPr lang="zh-TW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 don’t know how to name this figure. I think more explanation is needed.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87EC5-2AB2-48E3-AE62-E25B66FBBDA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85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投影片影像版面配置區 1">
            <a:extLst>
              <a:ext uri="{FF2B5EF4-FFF2-40B4-BE49-F238E27FC236}">
                <a16:creationId xmlns:a16="http://schemas.microsoft.com/office/drawing/2014/main" id="{A9BAE04C-91F7-6778-7CDD-1EE8196CB3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備忘稿版面配置區 2">
            <a:extLst>
              <a:ext uri="{FF2B5EF4-FFF2-40B4-BE49-F238E27FC236}">
                <a16:creationId xmlns:a16="http://schemas.microsoft.com/office/drawing/2014/main" id="{900CFE0E-1A8F-1C24-0BC6-F0817BFF71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r>
              <a:rPr lang="en-US" altLang="zh-TW"/>
              <a:t>SOM: http://alaric-research.blogspot.tw/2011/02/self-organizing-map.html</a:t>
            </a:r>
            <a:endParaRPr lang="zh-TW" altLang="en-US"/>
          </a:p>
          <a:p>
            <a:pPr defTabSz="914400"/>
            <a:endParaRPr lang="zh-TW" altLang="en-US"/>
          </a:p>
        </p:txBody>
      </p:sp>
      <p:sp>
        <p:nvSpPr>
          <p:cNvPr id="18435" name="投影片編號版面配置區 3">
            <a:extLst>
              <a:ext uri="{FF2B5EF4-FFF2-40B4-BE49-F238E27FC236}">
                <a16:creationId xmlns:a16="http://schemas.microsoft.com/office/drawing/2014/main" id="{0B134F86-DE12-B02E-6971-08C0C52A91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CF4234E-56EA-4043-A5E1-A9C89F4EB184}" type="slidenum">
              <a:rPr lang="zh-TW" altLang="en-US" sz="1200"/>
              <a:pPr eaLnBrk="1" hangingPunct="1"/>
              <a:t>39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7362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87EC5-2AB2-48E3-AE62-E25B66FBBDA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3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44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33607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84299" y="6597352"/>
            <a:ext cx="3264363" cy="1440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T. Theocharides, 2011.   </a:t>
            </a:r>
            <a:fld id="{DBC3780C-3FFF-490E-B2E7-EBE978EE71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19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701784"/>
          </a:xfrm>
        </p:spPr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buChar char="●"/>
              <a:defRPr sz="1800"/>
            </a:lvl1pPr>
            <a:lvl2pPr lvl="1" rtl="0">
              <a:spcBef>
                <a:spcPts val="0"/>
              </a:spcBef>
              <a:buChar char="○"/>
              <a:defRPr/>
            </a:lvl2pPr>
            <a:lvl3pPr lvl="2" rtl="0">
              <a:spcBef>
                <a:spcPts val="0"/>
              </a:spcBef>
              <a:buChar char="■"/>
              <a:defRPr/>
            </a:lvl3pPr>
            <a:lvl4pPr lvl="3" rtl="0">
              <a:spcBef>
                <a:spcPts val="0"/>
              </a:spcBef>
              <a:buChar char="●"/>
              <a:defRPr/>
            </a:lvl4pPr>
            <a:lvl5pPr lvl="4" rtl="0">
              <a:spcBef>
                <a:spcPts val="0"/>
              </a:spcBef>
              <a:buChar char="○"/>
              <a:defRPr/>
            </a:lvl5pPr>
            <a:lvl6pPr lvl="5" rtl="0">
              <a:spcBef>
                <a:spcPts val="0"/>
              </a:spcBef>
              <a:buChar char="■"/>
              <a:defRPr/>
            </a:lvl6pPr>
            <a:lvl7pPr lvl="6" rtl="0">
              <a:spcBef>
                <a:spcPts val="0"/>
              </a:spcBef>
              <a:buChar char="●"/>
              <a:defRPr/>
            </a:lvl7pPr>
            <a:lvl8pPr lvl="7" rtl="0">
              <a:spcBef>
                <a:spcPts val="0"/>
              </a:spcBef>
              <a:buChar char="○"/>
              <a:defRPr/>
            </a:lvl8pPr>
            <a:lvl9pPr lvl="8" rtl="0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874252" y="6223800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96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SzPct val="85000"/>
              <a:defRPr lang="fr-FR" altLang="fr-FR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>
              <a:defRPr lang="fr-FR" altLang="fr-FR" sz="2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-"/>
              <a:defRPr/>
            </a:lvl3pPr>
            <a:lvl4pPr marL="1600200" indent="-228600">
              <a:buFont typeface="Arial" panose="020B0604020202020204" pitchFamily="34" charset="0"/>
              <a:buChar char="-"/>
              <a:defRPr/>
            </a:lvl4pPr>
            <a:lvl5pPr marL="2057400" indent="-228600">
              <a:buFont typeface="Arial" panose="020B0604020202020204" pitchFamily="34" charset="0"/>
              <a:buChar char="-"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SzPct val="85000"/>
              <a:defRPr lang="fr-FR" altLang="fr-FR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>
              <a:defRPr lang="fr-FR" altLang="fr-FR" sz="2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-"/>
              <a:defRPr/>
            </a:lvl3pPr>
            <a:lvl4pPr marL="1600200" indent="-228600">
              <a:buFont typeface="Arial" panose="020B0604020202020204" pitchFamily="34" charset="0"/>
              <a:buChar char="-"/>
              <a:defRPr/>
            </a:lvl4pPr>
            <a:lvl5pPr marL="2057400" indent="-228600">
              <a:buFont typeface="Arial" panose="020B0604020202020204" pitchFamily="34" charset="0"/>
              <a:buChar char="-"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C481FB9D-864B-423D-8CC1-C7396AC9D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1611F-FFFD-4B95-B09A-79862AF1268B}" type="datetime1">
              <a:rPr lang="fr-FR" smtClean="0"/>
              <a:t>20/04/2024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F26AC412-6A61-47F4-903D-DD92484CB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A3B7B73-E6A8-41EA-AA5E-61AF27D12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57956-6EDB-4B2C-B75C-6EA4E48FD34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519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228600" indent="-228600">
              <a:defRPr lang="fr-FR" altLang="fr-FR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>
              <a:defRPr lang="fr-FR" altLang="fr-FR" sz="2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-"/>
              <a:defRPr/>
            </a:lvl3pPr>
            <a:lvl4pPr marL="1600200" indent="-228600">
              <a:buFont typeface="Arial" panose="020B0604020202020204" pitchFamily="34" charset="0"/>
              <a:buChar char="-"/>
              <a:defRPr/>
            </a:lvl4pPr>
            <a:lvl5pPr marL="2057400" indent="-228600">
              <a:buFont typeface="Arial" panose="020B0604020202020204" pitchFamily="34" charset="0"/>
              <a:buChar char="-"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228600" indent="-228600">
              <a:defRPr lang="fr-FR" altLang="fr-FR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>
              <a:defRPr lang="fr-FR" altLang="fr-FR" sz="2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-"/>
              <a:defRPr/>
            </a:lvl3pPr>
            <a:lvl4pPr marL="1600200" indent="-228600">
              <a:buFont typeface="Arial" panose="020B0604020202020204" pitchFamily="34" charset="0"/>
              <a:buChar char="-"/>
              <a:defRPr/>
            </a:lvl4pPr>
            <a:lvl5pPr marL="2057400" indent="-228600">
              <a:buFont typeface="Arial" panose="020B0604020202020204" pitchFamily="34" charset="0"/>
              <a:buChar char="-"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B9CD5182-F548-4A3F-8CF1-DEC209BFD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8F65E-C6EB-40B2-B0AF-75E003923F63}" type="datetime1">
              <a:rPr lang="fr-FR" smtClean="0"/>
              <a:t>20/04/2024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9AC0E094-DB58-4184-B407-1D39A5AD6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26B3B365-4BE0-4069-91FF-50F4B9062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21371-0571-4CBA-A452-CA05DC4994A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1429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rgbClr val="0000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3548" y="1797959"/>
            <a:ext cx="10795245" cy="573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University Name</a:t>
            </a:r>
            <a:endParaRPr lang="x-none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B917EA4C-AF1A-F844-9E6F-5DF8EB2EDB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3548" y="5301578"/>
            <a:ext cx="2735263" cy="263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Helvetica Neue"/>
              </a:defRPr>
            </a:lvl1pPr>
          </a:lstStyle>
          <a:p>
            <a:pPr lvl="0"/>
            <a:r>
              <a:rPr lang="x-none" dirty="0"/>
              <a:t>Month, Year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548" y="2516790"/>
            <a:ext cx="10795245" cy="17050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 b="1" baseline="0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COURSE NAME USING CAPITAL LETTERS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2" y="530099"/>
            <a:ext cx="2585474" cy="322334"/>
          </a:xfrm>
          <a:prstGeom prst="rect">
            <a:avLst/>
          </a:prstGeom>
        </p:spPr>
      </p:pic>
      <p:cxnSp>
        <p:nvCxnSpPr>
          <p:cNvPr id="38" name="Straight Connector 37"/>
          <p:cNvCxnSpPr/>
          <p:nvPr userDrawn="1"/>
        </p:nvCxnSpPr>
        <p:spPr>
          <a:xfrm>
            <a:off x="3497566" y="459828"/>
            <a:ext cx="1" cy="4697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 userDrawn="1"/>
        </p:nvSpPr>
        <p:spPr>
          <a:xfrm>
            <a:off x="3634224" y="482815"/>
            <a:ext cx="29124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50" dirty="0">
                <a:solidFill>
                  <a:schemeClr val="bg1"/>
                </a:solidFill>
                <a:latin typeface="Helvetica Neue"/>
              </a:rPr>
              <a:t>Master programmes in Artificial</a:t>
            </a:r>
            <a:br>
              <a:rPr lang="en-GB" sz="1250" dirty="0">
                <a:solidFill>
                  <a:schemeClr val="bg1"/>
                </a:solidFill>
                <a:latin typeface="Helvetica Neue"/>
              </a:rPr>
            </a:br>
            <a:r>
              <a:rPr lang="en-GB" sz="1250" dirty="0">
                <a:solidFill>
                  <a:schemeClr val="bg1"/>
                </a:solidFill>
                <a:latin typeface="Helvetica Neue"/>
              </a:rPr>
              <a:t>Intelligence 4 Careers in Europe</a:t>
            </a:r>
            <a:endParaRPr lang="en-US" sz="1250" dirty="0">
              <a:solidFill>
                <a:schemeClr val="bg1"/>
              </a:solidFill>
              <a:latin typeface="Helvetica Neue"/>
            </a:endParaRPr>
          </a:p>
        </p:txBody>
      </p: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246" y="4835786"/>
            <a:ext cx="1204547" cy="803419"/>
          </a:xfrm>
          <a:prstGeom prst="rect">
            <a:avLst/>
          </a:prstGeom>
        </p:spPr>
      </p:pic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9B3CD9D9-3717-8045-BBE0-D00561474E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548" y="4981237"/>
            <a:ext cx="10719046" cy="247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>
                <a:solidFill>
                  <a:schemeClr val="bg1"/>
                </a:solidFill>
              </a:defRPr>
            </a:lvl2pPr>
            <a:lvl3pPr marL="609600" indent="0">
              <a:buNone/>
              <a:defRPr>
                <a:solidFill>
                  <a:schemeClr val="bg1"/>
                </a:solidFill>
              </a:defRPr>
            </a:lvl3pPr>
            <a:lvl4pPr marL="914400" indent="0">
              <a:buNone/>
              <a:defRPr>
                <a:solidFill>
                  <a:schemeClr val="bg1"/>
                </a:solidFill>
              </a:defRPr>
            </a:lvl4pPr>
            <a:lvl5pPr marL="12192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Presenter’s Name &amp; Surname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91346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cture title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3497566" y="459828"/>
            <a:ext cx="1" cy="46976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3634224" y="482815"/>
            <a:ext cx="29124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5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1250" dirty="0">
                <a:solidFill>
                  <a:srgbClr val="0000B0"/>
                </a:solidFill>
                <a:latin typeface="Helvetica Neue"/>
              </a:rPr>
            </a:br>
            <a:r>
              <a:rPr lang="en-GB" sz="125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125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2" y="530099"/>
            <a:ext cx="2580029" cy="322334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548" y="4033617"/>
            <a:ext cx="5198941" cy="1633558"/>
          </a:xfrm>
          <a:prstGeom prst="rect">
            <a:avLst/>
          </a:prstGeom>
        </p:spPr>
        <p:txBody>
          <a:bodyPr>
            <a:normAutofit/>
          </a:bodyPr>
          <a:lstStyle>
            <a:lvl1pPr marL="257175" marR="0" indent="-2571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50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9852" y="4033617"/>
            <a:ext cx="5198941" cy="1633558"/>
          </a:xfrm>
          <a:prstGeom prst="rect">
            <a:avLst/>
          </a:prstGeom>
        </p:spPr>
        <p:txBody>
          <a:bodyPr>
            <a:normAutofit/>
          </a:bodyPr>
          <a:lstStyle>
            <a:lvl1pPr marL="257175" marR="0" indent="-2571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 sz="150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041169" y="4033617"/>
            <a:ext cx="0" cy="1633558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3548" y="1355407"/>
            <a:ext cx="10795245" cy="446040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LECTURE 1</a:t>
            </a:r>
            <a:endParaRPr lang="x-none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3548" y="1945570"/>
            <a:ext cx="10795245" cy="12037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 baseline="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lecture 1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3547" y="3422907"/>
            <a:ext cx="10795245" cy="446040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CONTENTS</a:t>
            </a:r>
            <a:endParaRPr lang="x-none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82244" y="6222471"/>
            <a:ext cx="507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00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alysis 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3497566" y="459828"/>
            <a:ext cx="1" cy="46976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634224" y="482815"/>
            <a:ext cx="29124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5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1250" dirty="0">
                <a:solidFill>
                  <a:srgbClr val="0000B0"/>
                </a:solidFill>
                <a:latin typeface="Helvetica Neue"/>
              </a:rPr>
            </a:br>
            <a:r>
              <a:rPr lang="en-GB" sz="125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125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2" y="530099"/>
            <a:ext cx="2580029" cy="322334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3548" y="1355407"/>
            <a:ext cx="10795245" cy="446040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 1</a:t>
            </a:r>
            <a:endParaRPr lang="x-none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548" y="2623335"/>
            <a:ext cx="5198941" cy="322897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10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lvl="0"/>
            <a:endParaRPr lang="en-GB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9852" y="2623335"/>
            <a:ext cx="5198941" cy="322897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10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lvl="0"/>
            <a:endParaRPr lang="en-GB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3548" y="1945570"/>
            <a:ext cx="10795245" cy="5690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 baseline="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content 1 title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82244" y="6222471"/>
            <a:ext cx="507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39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alysis in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3497566" y="459828"/>
            <a:ext cx="1" cy="46976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3634224" y="482815"/>
            <a:ext cx="29124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5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1250" dirty="0">
                <a:solidFill>
                  <a:srgbClr val="0000B0"/>
                </a:solidFill>
                <a:latin typeface="Helvetica Neue"/>
              </a:rPr>
            </a:br>
            <a:r>
              <a:rPr lang="en-GB" sz="125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125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2" y="530099"/>
            <a:ext cx="2580029" cy="322334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3548" y="1355407"/>
            <a:ext cx="10795245" cy="446040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 2</a:t>
            </a:r>
            <a:endParaRPr lang="x-none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548" y="2623335"/>
            <a:ext cx="5198941" cy="322897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10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lvl="0"/>
            <a:endParaRPr lang="en-GB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27" hasCustomPrompt="1"/>
          </p:nvPr>
        </p:nvSpPr>
        <p:spPr>
          <a:xfrm>
            <a:off x="6239852" y="2623335"/>
            <a:ext cx="5198941" cy="32289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500" baseline="0">
                <a:latin typeface="Helvetica Neue"/>
              </a:defRPr>
            </a:lvl1pPr>
          </a:lstStyle>
          <a:p>
            <a:r>
              <a:rPr lang="en-US" dirty="0"/>
              <a:t>Insert Picture</a:t>
            </a:r>
            <a:br>
              <a:rPr lang="en-US" dirty="0"/>
            </a:br>
            <a:r>
              <a:rPr lang="en-US" dirty="0"/>
              <a:t>related to content 2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3548" y="1945570"/>
            <a:ext cx="10795245" cy="5690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 baseline="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content 2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82244" y="6222471"/>
            <a:ext cx="507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64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alysis 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3497566" y="459828"/>
            <a:ext cx="1" cy="46976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3634224" y="482815"/>
            <a:ext cx="29124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5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1250" dirty="0">
                <a:solidFill>
                  <a:srgbClr val="0000B0"/>
                </a:solidFill>
                <a:latin typeface="Helvetica Neue"/>
              </a:rPr>
            </a:br>
            <a:r>
              <a:rPr lang="en-GB" sz="125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125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2" y="530099"/>
            <a:ext cx="2580029" cy="322334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3548" y="1355407"/>
            <a:ext cx="10795245" cy="446040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 3</a:t>
            </a:r>
            <a:endParaRPr lang="x-non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548" y="2623335"/>
            <a:ext cx="5198941" cy="322897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10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l-GR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3548" y="1945570"/>
            <a:ext cx="10795245" cy="5690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 baseline="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content 3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9852" y="2623335"/>
            <a:ext cx="5198941" cy="322897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 startAt="8"/>
              <a:tabLst/>
              <a:defRPr sz="110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l-GR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82244" y="6222471"/>
            <a:ext cx="507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034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2" y="530099"/>
            <a:ext cx="2585474" cy="322334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3497566" y="459828"/>
            <a:ext cx="1" cy="4697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634224" y="482815"/>
            <a:ext cx="29124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50" dirty="0">
                <a:solidFill>
                  <a:schemeClr val="bg1"/>
                </a:solidFill>
                <a:latin typeface="Helvetica Neue"/>
              </a:rPr>
              <a:t>Master programmes in Artificial</a:t>
            </a:r>
            <a:br>
              <a:rPr lang="en-GB" sz="1250" dirty="0">
                <a:solidFill>
                  <a:schemeClr val="bg1"/>
                </a:solidFill>
                <a:latin typeface="Helvetica Neue"/>
              </a:rPr>
            </a:br>
            <a:r>
              <a:rPr lang="en-GB" sz="1250" dirty="0">
                <a:solidFill>
                  <a:schemeClr val="bg1"/>
                </a:solidFill>
                <a:latin typeface="Helvetica Neue"/>
              </a:rPr>
              <a:t>Intelligence 4 Careers in Europe</a:t>
            </a:r>
            <a:endParaRPr lang="en-US" sz="1250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3548" y="2720155"/>
            <a:ext cx="10795245" cy="12083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500" b="1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Thank you.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66810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338" y="104357"/>
            <a:ext cx="11902612" cy="663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99663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grayWhite">
          <a:xfrm>
            <a:off x="1" y="6740526"/>
            <a:ext cx="12189884" cy="117475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blackWhite">
          <a:xfrm>
            <a:off x="1" y="1"/>
            <a:ext cx="150284" cy="6856413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grayWhite">
          <a:xfrm>
            <a:off x="1" y="0"/>
            <a:ext cx="12189884" cy="88900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blackWhite">
          <a:xfrm>
            <a:off x="12045952" y="0"/>
            <a:ext cx="146049" cy="6858000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8288" y="6525345"/>
            <a:ext cx="3360373" cy="2151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996633"/>
                </a:solidFill>
              </a:defRPr>
            </a:lvl1pPr>
          </a:lstStyle>
          <a:p>
            <a:r>
              <a:rPr lang="en-US" dirty="0"/>
              <a:t>© T. Theocharides, 2023.   </a:t>
            </a:r>
            <a:fld id="{DBC3780C-3FFF-490E-B2E7-EBE978EE715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nk and black logo&#10;&#10;Description automatically generated">
            <a:extLst>
              <a:ext uri="{FF2B5EF4-FFF2-40B4-BE49-F238E27FC236}">
                <a16:creationId xmlns:a16="http://schemas.microsoft.com/office/drawing/2014/main" id="{8AD5A3E4-D80E-DB95-6492-25902916A8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985" y="122183"/>
            <a:ext cx="4592988" cy="595517"/>
          </a:xfrm>
          <a:prstGeom prst="rect">
            <a:avLst/>
          </a:prstGeom>
        </p:spPr>
      </p:pic>
      <p:pic>
        <p:nvPicPr>
          <p:cNvPr id="14" name="Picture 13" descr="Yellow and orange text on a black background&#10;&#10;Description automatically generated">
            <a:extLst>
              <a:ext uri="{FF2B5EF4-FFF2-40B4-BE49-F238E27FC236}">
                <a16:creationId xmlns:a16="http://schemas.microsoft.com/office/drawing/2014/main" id="{66CC80E6-797A-0326-5BB9-54C1CAA67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130" y="55805"/>
            <a:ext cx="3757534" cy="661895"/>
          </a:xfrm>
          <a:prstGeom prst="rect">
            <a:avLst/>
          </a:prstGeom>
        </p:spPr>
      </p:pic>
      <p:pic>
        <p:nvPicPr>
          <p:cNvPr id="16" name="Picture 15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86225A57-D276-82EB-3F8F-89D3A0BAF6E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9" y="87914"/>
            <a:ext cx="2761651" cy="7106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E61725-9E1E-FCE8-4EC0-E66304B1AF76}"/>
              </a:ext>
            </a:extLst>
          </p:cNvPr>
          <p:cNvSpPr txBox="1"/>
          <p:nvPr userDrawn="1"/>
        </p:nvSpPr>
        <p:spPr>
          <a:xfrm>
            <a:off x="73211" y="6432584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MAI 642 –Deep Learning</a:t>
            </a:r>
          </a:p>
        </p:txBody>
      </p:sp>
    </p:spTree>
    <p:extLst>
      <p:ext uri="{BB962C8B-B14F-4D97-AF65-F5344CB8AC3E}">
        <p14:creationId xmlns:p14="http://schemas.microsoft.com/office/powerpoint/2010/main" val="43387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13" y="116633"/>
            <a:ext cx="960107" cy="76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446" y="116632"/>
            <a:ext cx="10849205" cy="72008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350" y="919262"/>
            <a:ext cx="11713301" cy="55340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4299" y="6525345"/>
            <a:ext cx="3228843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rgbClr val="0000FF"/>
                </a:solidFill>
                <a:latin typeface="Comic Sans MS" pitchFamily="66" charset="0"/>
              </a:defRPr>
            </a:lvl1pPr>
          </a:lstStyle>
          <a:p>
            <a:r>
              <a:rPr lang="en-US" dirty="0"/>
              <a:t>© T. Theocharides, 2023.   </a:t>
            </a:r>
            <a:fld id="{DBC3780C-3FFF-490E-B2E7-EBE978EE71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534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4299" y="6525345"/>
            <a:ext cx="3228843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rgbClr val="0000FF"/>
                </a:solidFill>
                <a:latin typeface="Comic Sans MS" pitchFamily="66" charset="0"/>
              </a:defRPr>
            </a:lvl1pPr>
          </a:lstStyle>
          <a:p>
            <a:r>
              <a:rPr lang="en-US" dirty="0"/>
              <a:t>© T. Theocharides, 2023.   </a:t>
            </a:r>
            <a:fld id="{DBC3780C-3FFF-490E-B2E7-EBE978EE71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978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785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1986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568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703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5368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grayWhite">
          <a:xfrm>
            <a:off x="1" y="6740526"/>
            <a:ext cx="12189884" cy="117475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blackWhite">
          <a:xfrm>
            <a:off x="1" y="1"/>
            <a:ext cx="150284" cy="6856413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grayWhite">
          <a:xfrm>
            <a:off x="1" y="0"/>
            <a:ext cx="12189884" cy="88900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blackWhite">
          <a:xfrm>
            <a:off x="12045952" y="0"/>
            <a:ext cx="146049" cy="6858000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4299" y="6525345"/>
            <a:ext cx="3228843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rgbClr val="0000FF"/>
                </a:solidFill>
                <a:latin typeface="Comic Sans MS" pitchFamily="66" charset="0"/>
              </a:defRPr>
            </a:lvl1pPr>
          </a:lstStyle>
          <a:p>
            <a:r>
              <a:rPr lang="en-US" dirty="0"/>
              <a:t>© T. Theocharides, 2021.   </a:t>
            </a:r>
            <a:fld id="{DBC3780C-3FFF-490E-B2E7-EBE978EE71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7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2" r:id="rId11"/>
    <p:sldLayoutId id="2147483664" r:id="rId12"/>
    <p:sldLayoutId id="214748367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99663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996633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99663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99663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99663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9966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5952067"/>
            <a:ext cx="12192000" cy="905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182" y="6085447"/>
            <a:ext cx="1096441" cy="541808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B3CD9D9-3717-8045-BBE0-D00561474EA1}"/>
              </a:ext>
            </a:extLst>
          </p:cNvPr>
          <p:cNvSpPr txBox="1">
            <a:spLocks/>
          </p:cNvSpPr>
          <p:nvPr userDrawn="1"/>
        </p:nvSpPr>
        <p:spPr>
          <a:xfrm>
            <a:off x="6866467" y="6281366"/>
            <a:ext cx="3236547" cy="3458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609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This Master is run under the context of Action</a:t>
            </a:r>
            <a:br>
              <a:rPr lang="en-US" sz="8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</a:br>
            <a:r>
              <a:rPr lang="en-US" sz="8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No 2020-EU-IA-0087, co-financed by the EU CEF Telecom</a:t>
            </a:r>
            <a:br>
              <a:rPr lang="en-US" sz="8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</a:br>
            <a:r>
              <a:rPr lang="en-US" sz="8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under GA nr. INEA/CEF/ICT/A2020/2267423</a:t>
            </a:r>
            <a:endParaRPr lang="x-none" sz="800" dirty="0">
              <a:latin typeface="Helvetica Neue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33" y="6245383"/>
            <a:ext cx="2784480" cy="373756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82244" y="6222471"/>
            <a:ext cx="507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34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notesSlide" Target="../notesSlides/notesSlide2.xml"/><Relationship Id="rId3" Type="http://schemas.microsoft.com/office/2007/relationships/media" Target="../media/media2.wav"/><Relationship Id="rId21" Type="http://schemas.openxmlformats.org/officeDocument/2006/relationships/image" Target="../media/image17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image" Target="../media/image16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microsoft.com/office/2007/relationships/media" Target="../media/media8.wav"/><Relationship Id="rId10" Type="http://schemas.openxmlformats.org/officeDocument/2006/relationships/audio" Target="../media/media5.wav"/><Relationship Id="rId19" Type="http://schemas.openxmlformats.org/officeDocument/2006/relationships/image" Target="../media/image15.gif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hyperlink" Target="https://poloclub.github.io/ganlab/" TargetMode="Externa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7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11.06434v2" TargetMode="External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rxiv.org/abs/1606.03498" TargetMode="External"/><Relationship Id="rId4" Type="http://schemas.openxmlformats.org/officeDocument/2006/relationships/image" Target="../media/image177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waya.ai/introduction-to-gans-a-boxing-match-b-w-neural-nets-b4e5319cc935#.6l7zh8u50" TargetMode="External"/><Relationship Id="rId2" Type="http://schemas.openxmlformats.org/officeDocument/2006/relationships/hyperlink" Target="https://tryolabs.com/blog/2016/12/06/major-advancements-deep-learning-2016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ithub.com/soumith/ganhacks" TargetMode="External"/><Relationship Id="rId5" Type="http://schemas.openxmlformats.org/officeDocument/2006/relationships/hyperlink" Target="http://blog.aylien.com/introduction-generative-adversarial-networks-code-tensorflow/" TargetMode="External"/><Relationship Id="rId4" Type="http://schemas.openxmlformats.org/officeDocument/2006/relationships/hyperlink" Target="https://en.wikipedia.org/wiki/Generative_adversarial_networks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paperswithcode.com/task/image-generation/latest" TargetMode="External"/><Relationship Id="rId4" Type="http://schemas.openxmlformats.org/officeDocument/2006/relationships/image" Target="../media/image179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github.com/soumith/ganhacks" TargetMode="External"/><Relationship Id="rId4" Type="http://schemas.openxmlformats.org/officeDocument/2006/relationships/image" Target="../media/image17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toronto.edu/~fritz/absps/ncfast.pdf" TargetMode="External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NUL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3.png"/><Relationship Id="rId7" Type="http://schemas.openxmlformats.org/officeDocument/2006/relationships/image" Target="NUL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3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3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mlr.org/papers/volume11/vincent10a/vincent10a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3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NUL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eJINHjyzOU" TargetMode="External"/><Relationship Id="rId2" Type="http://schemas.openxmlformats.org/officeDocument/2006/relationships/hyperlink" Target="https://www.youtube.com/watch?v=YpdP_0-IEOw" TargetMode="Externa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indupuravinash/the-gan-zoo" TargetMode="External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machinelearningmastery.com/impressive-applications-of-generative-adversarial-networks/" TargetMode="External"/><Relationship Id="rId2" Type="http://schemas.openxmlformats.org/officeDocument/2006/relationships/hyperlink" Target="https://github.com/nashory/gans-awesome-applications" TargetMode="Externa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an_Goodfellow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NUL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NULL"/><Relationship Id="rId1" Type="http://schemas.openxmlformats.org/officeDocument/2006/relationships/slideLayout" Target="../slideLayouts/slideLayout3.xml"/><Relationship Id="rId4" Type="http://schemas.openxmlformats.org/officeDocument/2006/relationships/image" Target="NUL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ishmaelbelghazi.github.io/ALI" TargetMode="Externa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0.png"/><Relationship Id="rId5" Type="http://schemas.openxmlformats.org/officeDocument/2006/relationships/image" Target="../media/image151.png"/><Relationship Id="rId4" Type="http://schemas.openxmlformats.org/officeDocument/2006/relationships/image" Target="../media/image14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8.png"/><Relationship Id="rId4" Type="http://schemas.openxmlformats.org/officeDocument/2006/relationships/image" Target="NUL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8.png"/><Relationship Id="rId4" Type="http://schemas.openxmlformats.org/officeDocument/2006/relationships/image" Target="NUL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NUL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8.png"/><Relationship Id="rId5" Type="http://schemas.openxmlformats.org/officeDocument/2006/relationships/image" Target="../media/image138.png"/><Relationship Id="rId4" Type="http://schemas.openxmlformats.org/officeDocument/2006/relationships/image" Target="NUL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8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University of Cyprus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Nov, 2023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MAI – 642 – DEEP LEARNING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Theocharis Theocharides</a:t>
            </a:r>
          </a:p>
        </p:txBody>
      </p:sp>
    </p:spTree>
    <p:extLst>
      <p:ext uri="{BB962C8B-B14F-4D97-AF65-F5344CB8AC3E}">
        <p14:creationId xmlns:p14="http://schemas.microsoft.com/office/powerpoint/2010/main" val="1302962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Application: Text-to-Speech (TTS)</a:t>
            </a:r>
          </a:p>
        </p:txBody>
      </p:sp>
      <p:sp>
        <p:nvSpPr>
          <p:cNvPr id="4" name="Rectangle 3"/>
          <p:cNvSpPr/>
          <p:nvPr/>
        </p:nvSpPr>
        <p:spPr>
          <a:xfrm>
            <a:off x="625532" y="6261913"/>
            <a:ext cx="1094093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van den Oord, A.,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Dieleman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S., Zen, H.,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Simonyan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K.,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Vinyals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O., Graves, A., ... &amp;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Kavukcuoglu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K. (2016)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WaveNet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: A Generative Model for Raw Audio. In 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9th ISCA Speech Synthesis Workshop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 (pp. 125-125).</a:t>
            </a:r>
            <a:endParaRPr lang="en-US" sz="1400" dirty="0"/>
          </a:p>
        </p:txBody>
      </p:sp>
      <p:pic>
        <p:nvPicPr>
          <p:cNvPr id="1026" name="Picture 2" descr="https://storage.googleapis.com/deepmind-live-cms/documents/BlogPost-Fig2-Anim-160908-r01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12723"/>
            <a:ext cx="542925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11712" y="1848731"/>
            <a:ext cx="3082225" cy="73315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6267450" y="3434857"/>
            <a:ext cx="719078" cy="4846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6200000">
            <a:off x="3250357" y="2520964"/>
            <a:ext cx="362796" cy="4846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1370194"/>
            <a:ext cx="4649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joint probability of a waveform: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82420" y="2457186"/>
            <a:ext cx="3610132" cy="55399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tIns="0" bIns="0" rtlCol="0">
            <a:spAutoFit/>
          </a:bodyPr>
          <a:lstStyle/>
          <a:p>
            <a:r>
              <a:rPr lang="en-US" dirty="0"/>
              <a:t>Modeling the joint probability with a stack of causal convolutional layers</a:t>
            </a:r>
          </a:p>
        </p:txBody>
      </p:sp>
      <p:pic>
        <p:nvPicPr>
          <p:cNvPr id="12" name="speaker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44200" y="4700766"/>
            <a:ext cx="609600" cy="609600"/>
          </a:xfrm>
          <a:prstGeom prst="rect">
            <a:avLst/>
          </a:prstGeom>
        </p:spPr>
      </p:pic>
      <p:pic>
        <p:nvPicPr>
          <p:cNvPr id="13" name="speaker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44200" y="3993663"/>
            <a:ext cx="609600" cy="609600"/>
          </a:xfrm>
          <a:prstGeom prst="rect">
            <a:avLst/>
          </a:prstGeom>
        </p:spPr>
      </p:pic>
      <p:pic>
        <p:nvPicPr>
          <p:cNvPr id="14" name="speaker-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44200" y="3286561"/>
            <a:ext cx="609600" cy="609600"/>
          </a:xfrm>
          <a:prstGeom prst="rect">
            <a:avLst/>
          </a:prstGeom>
        </p:spPr>
      </p:pic>
      <p:pic>
        <p:nvPicPr>
          <p:cNvPr id="15" name="speaker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44200" y="2579459"/>
            <a:ext cx="609600" cy="609600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9306044" y="3434857"/>
            <a:ext cx="719078" cy="4846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509429" y="1325563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Output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86528" y="1183998"/>
            <a:ext cx="2319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Learned audio features</a:t>
            </a:r>
          </a:p>
        </p:txBody>
      </p:sp>
      <p:pic>
        <p:nvPicPr>
          <p:cNvPr id="3" name="speaker-3 (1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841486" y="2579459"/>
            <a:ext cx="609600" cy="609600"/>
          </a:xfrm>
          <a:prstGeom prst="rect">
            <a:avLst/>
          </a:prstGeom>
        </p:spPr>
      </p:pic>
      <p:pic>
        <p:nvPicPr>
          <p:cNvPr id="6" name="speaker-2 (1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841486" y="3286561"/>
            <a:ext cx="609600" cy="609600"/>
          </a:xfrm>
          <a:prstGeom prst="rect">
            <a:avLst/>
          </a:prstGeom>
        </p:spPr>
      </p:pic>
      <p:pic>
        <p:nvPicPr>
          <p:cNvPr id="19" name="speaker-1 (1)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841486" y="3993663"/>
            <a:ext cx="609600" cy="609600"/>
          </a:xfrm>
          <a:prstGeom prst="rect">
            <a:avLst/>
          </a:prstGeom>
        </p:spPr>
      </p:pic>
      <p:pic>
        <p:nvPicPr>
          <p:cNvPr id="20" name="speaker-4 (1)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841486" y="47007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7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1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823" y="332656"/>
            <a:ext cx="10849205" cy="72008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“Improved Techniques for Training GANs” by </a:t>
            </a:r>
            <a:r>
              <a:rPr lang="en-US" dirty="0" err="1"/>
              <a:t>Salimans</a:t>
            </a:r>
            <a:r>
              <a:rPr lang="en-US" dirty="0"/>
              <a:t> et. 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68" y="1412776"/>
            <a:ext cx="11449272" cy="3416300"/>
          </a:xfrm>
        </p:spPr>
        <p:txBody>
          <a:bodyPr>
            <a:noAutofit/>
          </a:bodyPr>
          <a:lstStyle/>
          <a:p>
            <a:r>
              <a:rPr lang="en-US" sz="2800" dirty="0"/>
              <a:t>One-sided Label smoothing - replaces the 0 and 1 targets for a classifier with smoothed values, like .9 or .1 to reduce the vulnerability of neural networks to adversarial examples.</a:t>
            </a:r>
          </a:p>
          <a:p>
            <a:endParaRPr lang="en-US" sz="2800" dirty="0"/>
          </a:p>
          <a:p>
            <a:r>
              <a:rPr lang="en-US" sz="2800" dirty="0"/>
              <a:t>Virtual batch Normalization - each example x is normalized based on the statistics collected on a reference batch of examples that are chosen once and fixed at the start of training, and on x itself.</a:t>
            </a:r>
          </a:p>
        </p:txBody>
      </p:sp>
    </p:spTree>
    <p:extLst>
      <p:ext uri="{BB962C8B-B14F-4D97-AF65-F5344CB8AC3E}">
        <p14:creationId xmlns:p14="http://schemas.microsoft.com/office/powerpoint/2010/main" val="214359837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16F8AB-863B-ED44-8914-7EC6E3C4D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08FB3D-804E-C542-B32C-68C008F33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  <a:p>
            <a:pPr lvl="1"/>
            <a:r>
              <a:rPr lang="en-US" dirty="0">
                <a:hlinkClick r:id="rId2"/>
              </a:rPr>
              <a:t>https://poloclub.github.io/ganlab/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F74F9-4DD3-204E-8F53-14EF627E3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101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9961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Shape 2063"/>
          <p:cNvSpPr txBox="1">
            <a:spLocks noGrp="1"/>
          </p:cNvSpPr>
          <p:nvPr>
            <p:ph type="title"/>
          </p:nvPr>
        </p:nvSpPr>
        <p:spPr>
          <a:xfrm>
            <a:off x="2145952" y="387900"/>
            <a:ext cx="8229600" cy="857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None/>
            </a:pPr>
            <a:r>
              <a:rPr lang="en" dirty="0"/>
              <a:t>Generative Adversarial Nets</a:t>
            </a:r>
            <a:endParaRPr dirty="0"/>
          </a:p>
        </p:txBody>
      </p:sp>
      <p:pic>
        <p:nvPicPr>
          <p:cNvPr id="2065" name="Shape 20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4625" y="2243175"/>
            <a:ext cx="3570100" cy="244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6" name="Shape 20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0752" y="2257710"/>
            <a:ext cx="3570099" cy="2430840"/>
          </a:xfrm>
          <a:prstGeom prst="rect">
            <a:avLst/>
          </a:prstGeom>
          <a:noFill/>
          <a:ln>
            <a:noFill/>
          </a:ln>
        </p:spPr>
      </p:pic>
      <p:sp>
        <p:nvSpPr>
          <p:cNvPr id="2067" name="Shape 2067"/>
          <p:cNvSpPr txBox="1"/>
          <p:nvPr/>
        </p:nvSpPr>
        <p:spPr>
          <a:xfrm>
            <a:off x="1596025" y="4966800"/>
            <a:ext cx="5283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from training set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8" name="Shape 2068"/>
          <p:cNvSpPr txBox="1"/>
          <p:nvPr/>
        </p:nvSpPr>
        <p:spPr>
          <a:xfrm>
            <a:off x="4717650" y="1737100"/>
            <a:ext cx="2756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Generated samples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069" name="Shape 2069"/>
          <p:cNvCxnSpPr/>
          <p:nvPr/>
        </p:nvCxnSpPr>
        <p:spPr>
          <a:xfrm rot="10800000" flipH="1">
            <a:off x="4465725" y="4738000"/>
            <a:ext cx="1049400" cy="339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70" name="Shape 2070"/>
          <p:cNvCxnSpPr/>
          <p:nvPr/>
        </p:nvCxnSpPr>
        <p:spPr>
          <a:xfrm rot="10800000" flipH="1">
            <a:off x="5967450" y="4717625"/>
            <a:ext cx="3404400" cy="401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72" name="Shape 2072"/>
          <p:cNvSpPr txBox="1"/>
          <p:nvPr/>
        </p:nvSpPr>
        <p:spPr>
          <a:xfrm>
            <a:off x="7055054" y="5219100"/>
            <a:ext cx="4423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Figures copyright Ian Goodfellow et al., 2014. Reproduced with permission.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F74B8EE-6716-DD49-912F-90F9F0FFCB11}"/>
              </a:ext>
            </a:extLst>
          </p:cNvPr>
          <p:cNvSpPr txBox="1">
            <a:spLocks/>
          </p:cNvSpPr>
          <p:nvPr/>
        </p:nvSpPr>
        <p:spPr bwMode="auto">
          <a:xfrm>
            <a:off x="3390900" y="62415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921920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Shape 2077"/>
          <p:cNvSpPr txBox="1">
            <a:spLocks noGrp="1"/>
          </p:cNvSpPr>
          <p:nvPr>
            <p:ph type="title"/>
          </p:nvPr>
        </p:nvSpPr>
        <p:spPr>
          <a:xfrm>
            <a:off x="1991475" y="384093"/>
            <a:ext cx="8229600" cy="857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None/>
            </a:pPr>
            <a:r>
              <a:rPr lang="en" dirty="0"/>
              <a:t>Generative Adversarial Nets</a:t>
            </a:r>
            <a:endParaRPr dirty="0"/>
          </a:p>
        </p:txBody>
      </p:sp>
      <p:sp>
        <p:nvSpPr>
          <p:cNvPr id="2079" name="Shape 2079"/>
          <p:cNvSpPr txBox="1"/>
          <p:nvPr/>
        </p:nvSpPr>
        <p:spPr>
          <a:xfrm>
            <a:off x="1596025" y="4966800"/>
            <a:ext cx="5283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from training set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0" name="Shape 2080"/>
          <p:cNvSpPr txBox="1"/>
          <p:nvPr/>
        </p:nvSpPr>
        <p:spPr>
          <a:xfrm>
            <a:off x="4031850" y="1813300"/>
            <a:ext cx="4530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Generated samples (CIFAR-10)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081" name="Shape 2081"/>
          <p:cNvCxnSpPr/>
          <p:nvPr/>
        </p:nvCxnSpPr>
        <p:spPr>
          <a:xfrm rot="10800000" flipH="1">
            <a:off x="4465725" y="4738000"/>
            <a:ext cx="1049400" cy="339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82" name="Shape 2082"/>
          <p:cNvCxnSpPr/>
          <p:nvPr/>
        </p:nvCxnSpPr>
        <p:spPr>
          <a:xfrm rot="10800000" flipH="1">
            <a:off x="5967450" y="4686725"/>
            <a:ext cx="3178200" cy="432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83" name="Shape 20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6426" y="2281974"/>
            <a:ext cx="3454305" cy="23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4" name="Shape 20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6275" y="2291827"/>
            <a:ext cx="3404400" cy="2303771"/>
          </a:xfrm>
          <a:prstGeom prst="rect">
            <a:avLst/>
          </a:prstGeom>
          <a:noFill/>
          <a:ln>
            <a:noFill/>
          </a:ln>
        </p:spPr>
      </p:pic>
      <p:sp>
        <p:nvSpPr>
          <p:cNvPr id="2086" name="Shape 2086"/>
          <p:cNvSpPr txBox="1"/>
          <p:nvPr/>
        </p:nvSpPr>
        <p:spPr>
          <a:xfrm>
            <a:off x="7055054" y="5219100"/>
            <a:ext cx="4423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Figures copyright Ian Goodfellow et al., 2014. Reproduced with permission.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DD276DF2-F180-714F-ABBF-40D508C209A0}"/>
              </a:ext>
            </a:extLst>
          </p:cNvPr>
          <p:cNvSpPr txBox="1">
            <a:spLocks/>
          </p:cNvSpPr>
          <p:nvPr/>
        </p:nvSpPr>
        <p:spPr bwMode="auto">
          <a:xfrm>
            <a:off x="3287688" y="6236202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6631189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Shape 2091"/>
          <p:cNvSpPr txBox="1">
            <a:spLocks noGrp="1"/>
          </p:cNvSpPr>
          <p:nvPr>
            <p:ph type="title"/>
          </p:nvPr>
        </p:nvSpPr>
        <p:spPr>
          <a:xfrm>
            <a:off x="1700175" y="188640"/>
            <a:ext cx="8709900" cy="857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None/>
            </a:pPr>
            <a:r>
              <a:rPr lang="en" sz="2600" dirty="0"/>
              <a:t>Generative Adversarial Nets: Convolutional Architectures</a:t>
            </a:r>
            <a:endParaRPr sz="2600" dirty="0"/>
          </a:p>
        </p:txBody>
      </p:sp>
      <p:sp>
        <p:nvSpPr>
          <p:cNvPr id="2093" name="Shape 2093"/>
          <p:cNvSpPr txBox="1"/>
          <p:nvPr/>
        </p:nvSpPr>
        <p:spPr>
          <a:xfrm>
            <a:off x="579086" y="5130000"/>
            <a:ext cx="991393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kern="0" dirty="0">
                <a:solidFill>
                  <a:srgbClr val="663300"/>
                </a:solidFill>
                <a:latin typeface="Arial"/>
                <a:cs typeface="Arial"/>
                <a:sym typeface="Arial"/>
              </a:rPr>
              <a:t>Radford et al, “Unsupervised Representation Learning with Deep Convolutional Generative Adversarial Networks”, ICLR 2016</a:t>
            </a:r>
            <a:endParaRPr kern="0" dirty="0">
              <a:solidFill>
                <a:srgbClr val="6633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94" name="Shape 20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384" y="1988840"/>
            <a:ext cx="11161240" cy="3098153"/>
          </a:xfrm>
          <a:prstGeom prst="rect">
            <a:avLst/>
          </a:prstGeom>
          <a:noFill/>
          <a:ln>
            <a:noFill/>
          </a:ln>
        </p:spPr>
      </p:pic>
      <p:sp>
        <p:nvSpPr>
          <p:cNvPr id="2095" name="Shape 2095"/>
          <p:cNvSpPr txBox="1"/>
          <p:nvPr/>
        </p:nvSpPr>
        <p:spPr>
          <a:xfrm>
            <a:off x="579086" y="1268760"/>
            <a:ext cx="1142157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Generator is an upsampling network with fractionally-strided convolutions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Discriminator is a convolutional network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4F27E8B-A026-A843-A0D5-7D784A37AC60}"/>
              </a:ext>
            </a:extLst>
          </p:cNvPr>
          <p:cNvSpPr txBox="1">
            <a:spLocks/>
          </p:cNvSpPr>
          <p:nvPr/>
        </p:nvSpPr>
        <p:spPr bwMode="auto">
          <a:xfrm>
            <a:off x="3350025" y="6165304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2891976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Shape 2104"/>
          <p:cNvSpPr txBox="1">
            <a:spLocks noGrp="1"/>
          </p:cNvSpPr>
          <p:nvPr>
            <p:ph type="title"/>
          </p:nvPr>
        </p:nvSpPr>
        <p:spPr>
          <a:xfrm>
            <a:off x="1847528" y="260648"/>
            <a:ext cx="8709900" cy="857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None/>
            </a:pPr>
            <a:r>
              <a:rPr lang="en" sz="2600"/>
              <a:t>Generative Adversarial Nets: Convolutional Architectures</a:t>
            </a:r>
            <a:endParaRPr sz="2600"/>
          </a:p>
        </p:txBody>
      </p:sp>
      <p:sp>
        <p:nvSpPr>
          <p:cNvPr id="2101" name="Shape 2101"/>
          <p:cNvSpPr txBox="1"/>
          <p:nvPr/>
        </p:nvSpPr>
        <p:spPr>
          <a:xfrm>
            <a:off x="1617225" y="5130000"/>
            <a:ext cx="8875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Radford et al, “Unsupervised Representation Learning with Deep Convolutional Generative Adversarial Networks”, ICLR 2016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02" name="Shape 2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2124" y="1095414"/>
            <a:ext cx="7907751" cy="3244524"/>
          </a:xfrm>
          <a:prstGeom prst="rect">
            <a:avLst/>
          </a:prstGeom>
          <a:noFill/>
          <a:ln>
            <a:noFill/>
          </a:ln>
        </p:spPr>
      </p:pic>
      <p:sp>
        <p:nvSpPr>
          <p:cNvPr id="2103" name="Shape 2103"/>
          <p:cNvSpPr txBox="1"/>
          <p:nvPr/>
        </p:nvSpPr>
        <p:spPr>
          <a:xfrm>
            <a:off x="3982275" y="4510050"/>
            <a:ext cx="18513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Generator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8C8FA9A-15F6-844E-983B-C1C5B0BB0460}"/>
              </a:ext>
            </a:extLst>
          </p:cNvPr>
          <p:cNvSpPr txBox="1">
            <a:spLocks/>
          </p:cNvSpPr>
          <p:nvPr/>
        </p:nvSpPr>
        <p:spPr bwMode="auto">
          <a:xfrm>
            <a:off x="3350025" y="6177942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3615427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Shape 2113"/>
          <p:cNvSpPr txBox="1">
            <a:spLocks noGrp="1"/>
          </p:cNvSpPr>
          <p:nvPr>
            <p:ph type="title"/>
          </p:nvPr>
        </p:nvSpPr>
        <p:spPr>
          <a:xfrm>
            <a:off x="1775520" y="386579"/>
            <a:ext cx="8709900" cy="857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None/>
            </a:pPr>
            <a:r>
              <a:rPr lang="en" sz="2600"/>
              <a:t>Generative Adversarial Nets: Convolutional Architectures</a:t>
            </a:r>
            <a:endParaRPr sz="2600"/>
          </a:p>
        </p:txBody>
      </p:sp>
      <p:sp>
        <p:nvSpPr>
          <p:cNvPr id="2110" name="Shape 2110"/>
          <p:cNvSpPr txBox="1"/>
          <p:nvPr/>
        </p:nvSpPr>
        <p:spPr>
          <a:xfrm>
            <a:off x="645311" y="4149080"/>
            <a:ext cx="1110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Radford et al,</a:t>
            </a:r>
            <a:b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ICLR 2016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11" name="Shape 2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1584" y="1462625"/>
            <a:ext cx="8460872" cy="4541093"/>
          </a:xfrm>
          <a:prstGeom prst="rect">
            <a:avLst/>
          </a:prstGeom>
          <a:noFill/>
          <a:ln>
            <a:noFill/>
          </a:ln>
        </p:spPr>
      </p:pic>
      <p:sp>
        <p:nvSpPr>
          <p:cNvPr id="2112" name="Shape 2112"/>
          <p:cNvSpPr txBox="1"/>
          <p:nvPr/>
        </p:nvSpPr>
        <p:spPr>
          <a:xfrm>
            <a:off x="570891" y="2079525"/>
            <a:ext cx="1552800" cy="13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Samples from the model look much better!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ABF45B5-85A8-CB49-96EA-479EB7428156}"/>
              </a:ext>
            </a:extLst>
          </p:cNvPr>
          <p:cNvSpPr txBox="1">
            <a:spLocks/>
          </p:cNvSpPr>
          <p:nvPr/>
        </p:nvSpPr>
        <p:spPr bwMode="auto">
          <a:xfrm>
            <a:off x="3390900" y="6242821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90454589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Shape 2122"/>
          <p:cNvSpPr txBox="1">
            <a:spLocks noGrp="1"/>
          </p:cNvSpPr>
          <p:nvPr>
            <p:ph type="title"/>
          </p:nvPr>
        </p:nvSpPr>
        <p:spPr>
          <a:xfrm>
            <a:off x="1775520" y="341635"/>
            <a:ext cx="8709900" cy="857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None/>
            </a:pPr>
            <a:r>
              <a:rPr lang="en" sz="2600"/>
              <a:t>Generative Adversarial Nets: Convolutional Architectures</a:t>
            </a:r>
            <a:endParaRPr sz="2600"/>
          </a:p>
        </p:txBody>
      </p:sp>
      <p:sp>
        <p:nvSpPr>
          <p:cNvPr id="2119" name="Shape 2119"/>
          <p:cNvSpPr txBox="1"/>
          <p:nvPr/>
        </p:nvSpPr>
        <p:spPr>
          <a:xfrm>
            <a:off x="335360" y="4977600"/>
            <a:ext cx="2315965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Radford et al,</a:t>
            </a:r>
            <a:b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ICLR 2016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20" name="Shape 2120"/>
          <p:cNvSpPr txBox="1"/>
          <p:nvPr/>
        </p:nvSpPr>
        <p:spPr>
          <a:xfrm>
            <a:off x="407368" y="1732873"/>
            <a:ext cx="1814100" cy="17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Interpolating between random </a:t>
            </a:r>
            <a:br>
              <a:rPr lang="en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points in latent space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21" name="Shape 2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1468" y="1700808"/>
            <a:ext cx="8608807" cy="43612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73559F5-E890-5F43-BDF3-C5AF19A41105}"/>
              </a:ext>
            </a:extLst>
          </p:cNvPr>
          <p:cNvSpPr txBox="1">
            <a:spLocks/>
          </p:cNvSpPr>
          <p:nvPr/>
        </p:nvSpPr>
        <p:spPr bwMode="auto">
          <a:xfrm>
            <a:off x="3390900" y="6093296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59577939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17F7D2F-568F-1B4A-AE23-966A33780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over the years</a:t>
            </a:r>
          </a:p>
        </p:txBody>
      </p:sp>
      <p:pic>
        <p:nvPicPr>
          <p:cNvPr id="1026" name="Picture 2" descr="Example of the Progression in the Capabilities of GANs from 2014 to 2017">
            <a:extLst>
              <a:ext uri="{FF2B5EF4-FFF2-40B4-BE49-F238E27FC236}">
                <a16:creationId xmlns:a16="http://schemas.microsoft.com/office/drawing/2014/main" id="{D079D86A-DD5D-F045-86F6-1614CD9A1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98675"/>
            <a:ext cx="9144000" cy="26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AD3A2BB-39A9-034E-9341-06ED70A6A3B4}"/>
              </a:ext>
            </a:extLst>
          </p:cNvPr>
          <p:cNvSpPr txBox="1">
            <a:spLocks/>
          </p:cNvSpPr>
          <p:nvPr/>
        </p:nvSpPr>
        <p:spPr bwMode="auto">
          <a:xfrm>
            <a:off x="2552700" y="6126162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The Malicious Use of Artificial Intelligence: Forecasting, Prevention, and Mitigation, 2018.</a:t>
            </a:r>
            <a:br>
              <a:rPr lang="en-US" sz="1200" dirty="0"/>
            </a:br>
            <a:r>
              <a:rPr lang="en-US" sz="1200" dirty="0"/>
              <a:t>https://</a:t>
            </a:r>
            <a:r>
              <a:rPr lang="en-US" sz="1200" dirty="0" err="1"/>
              <a:t>arxiv.org</a:t>
            </a:r>
            <a:r>
              <a:rPr lang="en-US" sz="1200" dirty="0"/>
              <a:t>/abs/1802.07228</a:t>
            </a:r>
          </a:p>
        </p:txBody>
      </p:sp>
    </p:spTree>
    <p:extLst>
      <p:ext uri="{BB962C8B-B14F-4D97-AF65-F5344CB8AC3E}">
        <p14:creationId xmlns:p14="http://schemas.microsoft.com/office/powerpoint/2010/main" val="179623376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AE8C2D-8756-EA45-B962-504EEE7D8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BigGAN</a:t>
            </a:r>
            <a:endParaRPr lang="en-US" dirty="0"/>
          </a:p>
        </p:txBody>
      </p:sp>
      <p:pic>
        <p:nvPicPr>
          <p:cNvPr id="1026" name="Picture 2" descr="https://cdn-images-1.medium.com/max/2000/1*Yw2KxjmIkj8yqS-ykLCQCQ.png">
            <a:extLst>
              <a:ext uri="{FF2B5EF4-FFF2-40B4-BE49-F238E27FC236}">
                <a16:creationId xmlns:a16="http://schemas.microsoft.com/office/drawing/2014/main" id="{8F40C497-E57F-CB42-96BE-628349363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27126"/>
            <a:ext cx="9144000" cy="46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BD974DA-40B8-E24E-808E-08A5B34AFF03}"/>
              </a:ext>
            </a:extLst>
          </p:cNvPr>
          <p:cNvSpPr txBox="1">
            <a:spLocks/>
          </p:cNvSpPr>
          <p:nvPr/>
        </p:nvSpPr>
        <p:spPr bwMode="auto">
          <a:xfrm>
            <a:off x="2495600" y="6284168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Large Scale GAN Training for High Fidelity Natural Image Synthesis</a:t>
            </a:r>
          </a:p>
          <a:p>
            <a:pPr algn="ctr">
              <a:defRPr/>
            </a:pPr>
            <a:r>
              <a:rPr lang="en-US" sz="1200" dirty="0"/>
              <a:t>Andrew Brock, Jeff Donahue, Karen </a:t>
            </a:r>
            <a:r>
              <a:rPr lang="en-US" sz="1200" dirty="0" err="1"/>
              <a:t>Simonyan</a:t>
            </a:r>
            <a:r>
              <a:rPr lang="en-US" sz="1200" dirty="0"/>
              <a:t>  https://</a:t>
            </a:r>
            <a:r>
              <a:rPr lang="en-US" sz="1200" dirty="0" err="1"/>
              <a:t>arxiv.org</a:t>
            </a:r>
            <a:r>
              <a:rPr lang="en-US" sz="1200" dirty="0"/>
              <a:t>/abs/1809.11096</a:t>
            </a:r>
          </a:p>
        </p:txBody>
      </p:sp>
    </p:spTree>
    <p:extLst>
      <p:ext uri="{BB962C8B-B14F-4D97-AF65-F5344CB8AC3E}">
        <p14:creationId xmlns:p14="http://schemas.microsoft.com/office/powerpoint/2010/main" val="3233629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Application: Controllable Text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564" y="1154689"/>
            <a:ext cx="10515600" cy="62680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Generate plausible sentences with designated semantic structures (e.g., sentiment, tense, etc.).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6176963"/>
            <a:ext cx="1051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Hu, Z., Yang, Z., Liang, X.,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Salakhutdinov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R., &amp; Xing, E. P. (2017). Toward Controlled Generation of Text. In 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International Conference on Machine Learning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 (pp. 1587-1596).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820" y="2267214"/>
            <a:ext cx="4159980" cy="26620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820" y="5331573"/>
            <a:ext cx="4190872" cy="7831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93820" y="1864891"/>
            <a:ext cx="4832477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Generated texts with negative/positive sentiment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93820" y="4929250"/>
            <a:ext cx="3457870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Generated texts with varying tense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6253282" y="3285641"/>
            <a:ext cx="719078" cy="4846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37" y="3111164"/>
            <a:ext cx="5778809" cy="187325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3520029" y="2818278"/>
            <a:ext cx="580767" cy="52661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00441" y="2191473"/>
            <a:ext cx="2134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Designated semantic structure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5557" y="2191473"/>
            <a:ext cx="2134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Text generating statistics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506774" y="2818278"/>
            <a:ext cx="574079" cy="52661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26359" y="2818278"/>
            <a:ext cx="1" cy="52661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80498" y="2191473"/>
            <a:ext cx="679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 text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917233" y="2790717"/>
            <a:ext cx="1" cy="52661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447295" y="2151077"/>
            <a:ext cx="93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 text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48909" y="4723475"/>
            <a:ext cx="2134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Text generating distribution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506774" y="3925377"/>
            <a:ext cx="1495168" cy="89247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87105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AE8C2D-8756-EA45-B962-504EEE7D8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BigGAN</a:t>
            </a:r>
            <a:endParaRPr lang="en-US" dirty="0"/>
          </a:p>
        </p:txBody>
      </p:sp>
      <p:pic>
        <p:nvPicPr>
          <p:cNvPr id="2050" name="Picture 2" descr="https://cdn-images-1.medium.com/max/1600/0*A6DL2guUnBueg10y">
            <a:extLst>
              <a:ext uri="{FF2B5EF4-FFF2-40B4-BE49-F238E27FC236}">
                <a16:creationId xmlns:a16="http://schemas.microsoft.com/office/drawing/2014/main" id="{2A3913D3-697F-B344-8AEF-6BC5BAD18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9576"/>
            <a:ext cx="9144000" cy="34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4B9686A-7212-394E-9BB4-B8CC540F753E}"/>
              </a:ext>
            </a:extLst>
          </p:cNvPr>
          <p:cNvSpPr txBox="1">
            <a:spLocks/>
          </p:cNvSpPr>
          <p:nvPr/>
        </p:nvSpPr>
        <p:spPr bwMode="auto">
          <a:xfrm>
            <a:off x="2423592" y="61722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Large Scale GAN Training for High Fidelity Natural Image Synthesis</a:t>
            </a:r>
          </a:p>
          <a:p>
            <a:pPr algn="ctr">
              <a:defRPr/>
            </a:pPr>
            <a:r>
              <a:rPr lang="en-US" sz="1200" dirty="0"/>
              <a:t>Andrew Brock, Jeff Donahue, Karen Simonyan  https://arxiv.org/abs/1809.11096</a:t>
            </a:r>
          </a:p>
        </p:txBody>
      </p:sp>
    </p:spTree>
    <p:extLst>
      <p:ext uri="{BB962C8B-B14F-4D97-AF65-F5344CB8AC3E}">
        <p14:creationId xmlns:p14="http://schemas.microsoft.com/office/powerpoint/2010/main" val="313725903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BC68D-2576-2846-B48B-C99F8AF14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BigGAN</a:t>
            </a:r>
            <a:endParaRPr lang="en-US" dirty="0"/>
          </a:p>
        </p:txBody>
      </p:sp>
      <p:pic>
        <p:nvPicPr>
          <p:cNvPr id="7" name="VeZEyh8KYOl5n8Tp">
            <a:hlinkClick r:id="" action="ppaction://media"/>
            <a:extLst>
              <a:ext uri="{FF2B5EF4-FFF2-40B4-BE49-F238E27FC236}">
                <a16:creationId xmlns:a16="http://schemas.microsoft.com/office/drawing/2014/main" id="{81E95303-8F8B-E24E-A456-5A9F5BDDFB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7100" y="1143000"/>
            <a:ext cx="5257800" cy="52578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8C0992-206E-BB49-A6D2-5694591C4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19336" y="624988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418CA6B-5568-FB40-B351-A3C638FA27EE}"/>
              </a:ext>
            </a:extLst>
          </p:cNvPr>
          <p:cNvSpPr txBox="1">
            <a:spLocks/>
          </p:cNvSpPr>
          <p:nvPr/>
        </p:nvSpPr>
        <p:spPr bwMode="auto">
          <a:xfrm>
            <a:off x="2423592" y="6249888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https://</a:t>
            </a:r>
            <a:r>
              <a:rPr lang="en-US" sz="1200" dirty="0" err="1"/>
              <a:t>gist.github.com</a:t>
            </a:r>
            <a:r>
              <a:rPr lang="en-US" sz="1200" dirty="0"/>
              <a:t>/</a:t>
            </a:r>
            <a:r>
              <a:rPr lang="en-US" sz="1200" dirty="0" err="1"/>
              <a:t>phillipi</a:t>
            </a:r>
            <a:r>
              <a:rPr lang="en-US" sz="1200" dirty="0"/>
              <a:t>/d2921f2d4726d7e3cdac7a4780c6050a</a:t>
            </a:r>
          </a:p>
        </p:txBody>
      </p:sp>
    </p:spTree>
    <p:extLst>
      <p:ext uri="{BB962C8B-B14F-4D97-AF65-F5344CB8AC3E}">
        <p14:creationId xmlns:p14="http://schemas.microsoft.com/office/powerpoint/2010/main" val="109559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42" y="189500"/>
            <a:ext cx="11522267" cy="5754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4435" y="6118412"/>
            <a:ext cx="11066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Generated bedrooms. Source: “Unsupervised Representation Learning with Deep Convolutional Generative Adversarial Networks” </a:t>
            </a:r>
            <a:r>
              <a:rPr lang="en-US" i="1" dirty="0">
                <a:hlinkClick r:id="rId3"/>
              </a:rPr>
              <a:t>https://arxiv.org/abs/1511.06434v2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60496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100" y="205441"/>
            <a:ext cx="5726578" cy="5713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28" y="217539"/>
            <a:ext cx="5724777" cy="57015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7847" y="6091518"/>
            <a:ext cx="10582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CIFAR-10 vs. Generated CIFAR-10 samples </a:t>
            </a:r>
          </a:p>
          <a:p>
            <a:r>
              <a:rPr lang="en-US" i="1" dirty="0"/>
              <a:t>Source: “Improved Techniques for Training GANs” </a:t>
            </a:r>
            <a:r>
              <a:rPr lang="en-US" i="1" dirty="0">
                <a:hlinkClick r:id="rId5"/>
              </a:rPr>
              <a:t>https://arxiv.org/abs/1606.03498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6441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Variations to GANs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84" y="1268760"/>
            <a:ext cx="10532221" cy="3416300"/>
          </a:xfrm>
        </p:spPr>
        <p:txBody>
          <a:bodyPr>
            <a:noAutofit/>
          </a:bodyPr>
          <a:lstStyle/>
          <a:p>
            <a:r>
              <a:rPr lang="en-US" sz="2800" dirty="0"/>
              <a:t>Several new concepts built on top of GANs have been introduced </a:t>
            </a:r>
            <a:r>
              <a:rPr lang="mr-IN" sz="2800" dirty="0"/>
              <a:t>–</a:t>
            </a:r>
            <a:r>
              <a:rPr lang="en-US" sz="2800" dirty="0"/>
              <a:t> </a:t>
            </a:r>
          </a:p>
          <a:p>
            <a:pPr lvl="1"/>
            <a:r>
              <a:rPr lang="en-US" sz="2800" dirty="0" err="1"/>
              <a:t>InfoGAN</a:t>
            </a:r>
            <a:r>
              <a:rPr lang="en-US" sz="2800" dirty="0"/>
              <a:t> </a:t>
            </a:r>
            <a:r>
              <a:rPr lang="mr-IN" sz="2800" dirty="0"/>
              <a:t>–</a:t>
            </a:r>
            <a:r>
              <a:rPr lang="en-US" sz="2800" dirty="0"/>
              <a:t> Approximate the data distribution and learn interpretable, useful vector representations of data.</a:t>
            </a:r>
          </a:p>
          <a:p>
            <a:pPr lvl="1"/>
            <a:r>
              <a:rPr lang="en-US" sz="2800" dirty="0"/>
              <a:t>Conditional GANs - Able to generate samples taking into account external information (class label, text, another image). Force </a:t>
            </a:r>
            <a:r>
              <a:rPr lang="en-US" sz="2800" i="1" dirty="0"/>
              <a:t>G</a:t>
            </a:r>
            <a:r>
              <a:rPr lang="en-US" sz="2800" dirty="0"/>
              <a:t> to generate a particular type of output.</a:t>
            </a:r>
          </a:p>
        </p:txBody>
      </p:sp>
    </p:spTree>
    <p:extLst>
      <p:ext uri="{BB962C8B-B14F-4D97-AF65-F5344CB8AC3E}">
        <p14:creationId xmlns:p14="http://schemas.microsoft.com/office/powerpoint/2010/main" val="162832800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Difficulties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68" y="1124744"/>
            <a:ext cx="10703670" cy="3416300"/>
          </a:xfrm>
        </p:spPr>
        <p:txBody>
          <a:bodyPr>
            <a:noAutofit/>
          </a:bodyPr>
          <a:lstStyle/>
          <a:p>
            <a:r>
              <a:rPr lang="en-US" sz="3200" dirty="0"/>
              <a:t>Networks are difficult to converge.</a:t>
            </a:r>
          </a:p>
          <a:p>
            <a:endParaRPr lang="en-US" sz="3200" dirty="0"/>
          </a:p>
          <a:p>
            <a:r>
              <a:rPr lang="en-US" sz="3200" dirty="0"/>
              <a:t>Ideal goal </a:t>
            </a:r>
            <a:r>
              <a:rPr lang="mr-IN" sz="3200" dirty="0"/>
              <a:t>–</a:t>
            </a:r>
            <a:r>
              <a:rPr lang="en-US" sz="3200" dirty="0"/>
              <a:t> Generator and discriminator to reach some desired equilibrium but this is rare.</a:t>
            </a:r>
          </a:p>
          <a:p>
            <a:endParaRPr lang="en-US" sz="3200" dirty="0"/>
          </a:p>
          <a:p>
            <a:r>
              <a:rPr lang="en-US" sz="3200" dirty="0"/>
              <a:t>GANs are yet to converge on large problems (E.g. </a:t>
            </a:r>
            <a:r>
              <a:rPr lang="en-US" sz="3200" dirty="0" err="1"/>
              <a:t>Imagenet</a:t>
            </a:r>
            <a:r>
              <a:rPr lang="en-US" sz="32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75038651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Failure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68" y="1196752"/>
            <a:ext cx="10716480" cy="3416300"/>
          </a:xfrm>
        </p:spPr>
        <p:txBody>
          <a:bodyPr>
            <a:noAutofit/>
          </a:bodyPr>
          <a:lstStyle/>
          <a:p>
            <a:r>
              <a:rPr lang="en-US" sz="2800" dirty="0"/>
              <a:t>The discriminator becomes too strong too quickly and the generator ends up not learning anything.</a:t>
            </a:r>
          </a:p>
          <a:p>
            <a:endParaRPr lang="en-US" sz="2800" dirty="0"/>
          </a:p>
          <a:p>
            <a:r>
              <a:rPr lang="en-US" sz="2800" dirty="0"/>
              <a:t>The generator only learns very specific weaknesses of the discriminator.</a:t>
            </a:r>
          </a:p>
          <a:p>
            <a:endParaRPr lang="en-US" sz="2800" dirty="0"/>
          </a:p>
          <a:p>
            <a:r>
              <a:rPr lang="en-US" sz="2800" dirty="0"/>
              <a:t>The generator learns only a very small subset of the true data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89618190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can we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68" y="836712"/>
            <a:ext cx="11545283" cy="5832648"/>
          </a:xfrm>
        </p:spPr>
        <p:txBody>
          <a:bodyPr>
            <a:noAutofit/>
          </a:bodyPr>
          <a:lstStyle/>
          <a:p>
            <a:r>
              <a:rPr lang="en-US" b="1" dirty="0"/>
              <a:t>Normalize the inputs</a:t>
            </a:r>
          </a:p>
          <a:p>
            <a:r>
              <a:rPr lang="en-US" b="1" dirty="0"/>
              <a:t>A modified loss function</a:t>
            </a:r>
          </a:p>
          <a:p>
            <a:r>
              <a:rPr lang="en-US" b="1" dirty="0"/>
              <a:t>Use a spherical Z</a:t>
            </a:r>
          </a:p>
          <a:p>
            <a:r>
              <a:rPr lang="en-US" b="1" dirty="0" err="1"/>
              <a:t>BatchNorm</a:t>
            </a:r>
            <a:endParaRPr lang="en-US" b="1" dirty="0"/>
          </a:p>
          <a:p>
            <a:r>
              <a:rPr lang="en-US" b="1" dirty="0"/>
              <a:t>Avoid Sparse Gradients: </a:t>
            </a:r>
            <a:r>
              <a:rPr lang="en-US" b="1" dirty="0" err="1"/>
              <a:t>ReLU</a:t>
            </a:r>
            <a:r>
              <a:rPr lang="en-US" b="1" dirty="0"/>
              <a:t>, </a:t>
            </a:r>
            <a:r>
              <a:rPr lang="en-US" b="1" dirty="0" err="1"/>
              <a:t>MaxPool</a:t>
            </a:r>
            <a:endParaRPr lang="en-US" b="1" dirty="0"/>
          </a:p>
          <a:p>
            <a:r>
              <a:rPr lang="en-US" b="1" dirty="0"/>
              <a:t>Use Soft and Noisy Labels</a:t>
            </a:r>
          </a:p>
          <a:p>
            <a:r>
              <a:rPr lang="en-US" b="1" dirty="0"/>
              <a:t>DCGAN / Hybrid Models</a:t>
            </a:r>
          </a:p>
          <a:p>
            <a:r>
              <a:rPr lang="en-US" b="1" i="1" dirty="0"/>
              <a:t>Track failures early (D loss goes to 0: failure mode)</a:t>
            </a:r>
          </a:p>
          <a:p>
            <a:r>
              <a:rPr lang="en-US" b="1" dirty="0"/>
              <a:t>If you have labels, use them</a:t>
            </a:r>
          </a:p>
          <a:p>
            <a:r>
              <a:rPr lang="en-US" b="1" dirty="0"/>
              <a:t>Add noise to inputs, decay over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11381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44" y="1268760"/>
            <a:ext cx="10716480" cy="3416300"/>
          </a:xfrm>
        </p:spPr>
        <p:txBody>
          <a:bodyPr>
            <a:normAutofit/>
          </a:bodyPr>
          <a:lstStyle/>
          <a:p>
            <a:r>
              <a:rPr lang="en-US" sz="2800" dirty="0"/>
              <a:t>Train GAN </a:t>
            </a:r>
            <a:r>
              <a:rPr lang="mr-IN" sz="2800" dirty="0"/>
              <a:t>–</a:t>
            </a:r>
            <a:r>
              <a:rPr lang="en-US" sz="2800" dirty="0"/>
              <a:t> Use discriminator as base model for transfer learning and the fine-tuning of a production model. </a:t>
            </a:r>
          </a:p>
          <a:p>
            <a:endParaRPr lang="en-US" sz="2800" dirty="0"/>
          </a:p>
          <a:p>
            <a:r>
              <a:rPr lang="en-US" sz="2800" dirty="0"/>
              <a:t>A well-trained generator has learned the true data distribution well - Use generator as a source of data that is used to train a production model.</a:t>
            </a:r>
          </a:p>
        </p:txBody>
      </p:sp>
    </p:spTree>
    <p:extLst>
      <p:ext uri="{BB962C8B-B14F-4D97-AF65-F5344CB8AC3E}">
        <p14:creationId xmlns:p14="http://schemas.microsoft.com/office/powerpoint/2010/main" val="120077707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https://tryolabs.com/blog/2016/12/06/major-advancements-deep-learning-2016/</a:t>
            </a:r>
            <a:endParaRPr lang="en-US" dirty="0"/>
          </a:p>
          <a:p>
            <a:r>
              <a:rPr lang="en-US" dirty="0">
                <a:hlinkClick r:id="rId3"/>
              </a:rPr>
              <a:t>https://blog.waya.ai/introduction-to-gans-a-boxing-match-b-w-neural-nets-b4e5319cc935#.6l7zh8u50</a:t>
            </a:r>
            <a:endParaRPr lang="en-US" dirty="0"/>
          </a:p>
          <a:p>
            <a:r>
              <a:rPr lang="en-US" dirty="0">
                <a:hlinkClick r:id="rId4"/>
              </a:rPr>
              <a:t>https://en.wikipedia.org/wiki/Generative_adversarial_networks</a:t>
            </a:r>
            <a:endParaRPr lang="en-US" dirty="0"/>
          </a:p>
          <a:p>
            <a:r>
              <a:rPr lang="en-US" dirty="0">
                <a:hlinkClick r:id="rId5"/>
              </a:rPr>
              <a:t>http://blog.aylien.com/introduction-generative-adversarial-networks-code-tensorflow/</a:t>
            </a:r>
            <a:endParaRPr lang="en-US" dirty="0"/>
          </a:p>
          <a:p>
            <a:r>
              <a:rPr lang="en-US" dirty="0">
                <a:hlinkClick r:id="rId6"/>
              </a:rPr>
              <a:t>https://github.com/soumith/ganhacks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109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Generative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981074"/>
            <a:ext cx="11377264" cy="5472261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Three most representative deep generative models: Deep Belief Networks, Variational Autoencoders, and Generative Adversarial Networks.</a:t>
            </a:r>
          </a:p>
          <a:p>
            <a:pPr lvl="1"/>
            <a:endParaRPr lang="en-US" dirty="0"/>
          </a:p>
          <a:p>
            <a:r>
              <a:rPr lang="en-US" b="1" dirty="0"/>
              <a:t>Deep Belief Networks (DBN)</a:t>
            </a:r>
            <a:r>
              <a:rPr lang="en-US" dirty="0"/>
              <a:t> employ layer-wise generative modeling to initialize each layer and simultaneously capture multiple levels of data representation.</a:t>
            </a:r>
          </a:p>
          <a:p>
            <a:pPr lvl="1"/>
            <a:r>
              <a:rPr lang="en-US" dirty="0"/>
              <a:t>Started the recent deep learning renaissance</a:t>
            </a:r>
          </a:p>
          <a:p>
            <a:pPr lvl="1"/>
            <a:r>
              <a:rPr lang="en-US" dirty="0"/>
              <a:t>Hinton, G. E, </a:t>
            </a:r>
            <a:r>
              <a:rPr lang="en-US" dirty="0" err="1"/>
              <a:t>Osindero</a:t>
            </a:r>
            <a:r>
              <a:rPr lang="en-US" dirty="0"/>
              <a:t>, S., and </a:t>
            </a:r>
            <a:r>
              <a:rPr lang="en-US" dirty="0" err="1"/>
              <a:t>Teh</a:t>
            </a:r>
            <a:r>
              <a:rPr lang="en-US" dirty="0"/>
              <a:t>, Y. W. (2006). A fast learning algorithm for deep belief nets. Neural Computation, 18:1527-1554. </a:t>
            </a:r>
          </a:p>
          <a:p>
            <a:pPr lvl="1"/>
            <a:endParaRPr lang="en-US" dirty="0"/>
          </a:p>
          <a:p>
            <a:r>
              <a:rPr lang="en-US" b="1" dirty="0" err="1"/>
              <a:t>Variational</a:t>
            </a:r>
            <a:r>
              <a:rPr lang="en-US" b="1" dirty="0"/>
              <a:t> </a:t>
            </a:r>
            <a:r>
              <a:rPr lang="en-US" b="1" dirty="0" err="1"/>
              <a:t>Autoncoder</a:t>
            </a:r>
            <a:r>
              <a:rPr lang="en-US" b="1" dirty="0"/>
              <a:t> (VAE)</a:t>
            </a:r>
            <a:r>
              <a:rPr lang="en-US" dirty="0"/>
              <a:t> is a </a:t>
            </a:r>
            <a:r>
              <a:rPr lang="en-US" dirty="0" err="1"/>
              <a:t>variational</a:t>
            </a:r>
            <a:r>
              <a:rPr lang="en-US" dirty="0"/>
              <a:t> algorithm that infers the statistical characteristics of latent variables using an </a:t>
            </a:r>
            <a:r>
              <a:rPr lang="en-US" dirty="0" err="1"/>
              <a:t>autoencoder</a:t>
            </a:r>
            <a:r>
              <a:rPr lang="en-US" dirty="0"/>
              <a:t> neural network architecture.</a:t>
            </a:r>
          </a:p>
          <a:p>
            <a:pPr lvl="1"/>
            <a:r>
              <a:rPr lang="en-US" dirty="0" err="1"/>
              <a:t>Kingma</a:t>
            </a:r>
            <a:r>
              <a:rPr lang="en-US" dirty="0"/>
              <a:t>, D. P., &amp; Welling, M. (2014). Auto-Encoding </a:t>
            </a:r>
            <a:r>
              <a:rPr lang="en-US" dirty="0" err="1"/>
              <a:t>Variational</a:t>
            </a:r>
            <a:r>
              <a:rPr lang="en-US" dirty="0"/>
              <a:t> Bayes. In Proceedings of International Conference on Learning Representations (ICLR). </a:t>
            </a:r>
          </a:p>
          <a:p>
            <a:pPr lvl="1"/>
            <a:endParaRPr lang="en-US" dirty="0"/>
          </a:p>
          <a:p>
            <a:r>
              <a:rPr lang="en-US" b="1" dirty="0"/>
              <a:t>Generative Adversarial Networks (GAN)</a:t>
            </a:r>
            <a:r>
              <a:rPr lang="en-US" dirty="0"/>
              <a:t> train two neural networks (a generative neural network and a discriminative neural network) contesting with each other in a zero-sum game framework.</a:t>
            </a:r>
          </a:p>
          <a:p>
            <a:pPr lvl="1"/>
            <a:r>
              <a:rPr lang="en-US" dirty="0" err="1"/>
              <a:t>Goodfellow</a:t>
            </a:r>
            <a:r>
              <a:rPr lang="en-US" dirty="0"/>
              <a:t>, I., </a:t>
            </a:r>
            <a:r>
              <a:rPr lang="en-US" dirty="0" err="1"/>
              <a:t>Pouget-Abadie</a:t>
            </a:r>
            <a:r>
              <a:rPr lang="en-US" dirty="0"/>
              <a:t>, J., Mirza, M., Xu, B., </a:t>
            </a:r>
            <a:r>
              <a:rPr lang="en-US" dirty="0" err="1"/>
              <a:t>Warde</a:t>
            </a:r>
            <a:r>
              <a:rPr lang="en-US" dirty="0"/>
              <a:t>-Farley, D., </a:t>
            </a:r>
            <a:r>
              <a:rPr lang="en-US" dirty="0" err="1"/>
              <a:t>Ozair</a:t>
            </a:r>
            <a:r>
              <a:rPr lang="en-US" dirty="0"/>
              <a:t>, S., … </a:t>
            </a:r>
            <a:r>
              <a:rPr lang="en-US" dirty="0" err="1"/>
              <a:t>Bengio</a:t>
            </a:r>
            <a:r>
              <a:rPr lang="en-US" dirty="0"/>
              <a:t>, Y. (2014). Generative Adversarial Nets. In Advances in Neural Information Processing Systems 27 (pp. 2672–2680). </a:t>
            </a:r>
          </a:p>
        </p:txBody>
      </p:sp>
    </p:spTree>
    <p:extLst>
      <p:ext uri="{BB962C8B-B14F-4D97-AF65-F5344CB8AC3E}">
        <p14:creationId xmlns:p14="http://schemas.microsoft.com/office/powerpoint/2010/main" val="393914403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Shape 2192"/>
          <p:cNvSpPr txBox="1">
            <a:spLocks noGrp="1"/>
          </p:cNvSpPr>
          <p:nvPr>
            <p:ph type="title"/>
          </p:nvPr>
        </p:nvSpPr>
        <p:spPr>
          <a:xfrm>
            <a:off x="2164150" y="1681853"/>
            <a:ext cx="8229600" cy="857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None/>
            </a:pPr>
            <a:r>
              <a:rPr lang="en"/>
              <a:t>“The GAN Zoo”</a:t>
            </a:r>
            <a:endParaRPr/>
          </a:p>
        </p:txBody>
      </p:sp>
      <p:sp>
        <p:nvSpPr>
          <p:cNvPr id="2197" name="Shape 2197"/>
          <p:cNvSpPr txBox="1">
            <a:spLocks noGrp="1"/>
          </p:cNvSpPr>
          <p:nvPr>
            <p:ph type="title" idx="4294967295"/>
          </p:nvPr>
        </p:nvSpPr>
        <p:spPr>
          <a:xfrm>
            <a:off x="1685926" y="228600"/>
            <a:ext cx="8982075" cy="8572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None/>
            </a:pPr>
            <a:r>
              <a:rPr lang="en" sz="2800" dirty="0"/>
              <a:t>Explosion of GANs</a:t>
            </a:r>
            <a:endParaRPr sz="2800" dirty="0"/>
          </a:p>
        </p:txBody>
      </p:sp>
      <p:sp>
        <p:nvSpPr>
          <p:cNvPr id="2198" name="Shape 2198"/>
          <p:cNvSpPr txBox="1">
            <a:spLocks noGrp="1"/>
          </p:cNvSpPr>
          <p:nvPr>
            <p:ph type="title" idx="4294967295"/>
          </p:nvPr>
        </p:nvSpPr>
        <p:spPr>
          <a:xfrm>
            <a:off x="1524001" y="1279525"/>
            <a:ext cx="4538663" cy="5476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None/>
            </a:pPr>
            <a:r>
              <a:rPr lang="en" sz="2000">
                <a:solidFill>
                  <a:srgbClr val="0000FF"/>
                </a:solidFill>
              </a:rPr>
              <a:t>“The GAN Zoo”</a:t>
            </a:r>
            <a:endParaRPr sz="2000">
              <a:solidFill>
                <a:srgbClr val="0000FF"/>
              </a:solidFill>
            </a:endParaRPr>
          </a:p>
        </p:txBody>
      </p:sp>
      <p:pic>
        <p:nvPicPr>
          <p:cNvPr id="2194" name="Shape 2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2775" y="1758064"/>
            <a:ext cx="4751126" cy="349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5" name="Shape 21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4817" y="1727027"/>
            <a:ext cx="4156985" cy="349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6" name="Shape 2196"/>
          <p:cNvSpPr txBox="1"/>
          <p:nvPr/>
        </p:nvSpPr>
        <p:spPr>
          <a:xfrm>
            <a:off x="6480730" y="5266476"/>
            <a:ext cx="42264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https://github.com/hindupuravinash/the-gan-zoo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39D4878-A5B0-7A40-8CD0-5E74960AF155}"/>
              </a:ext>
            </a:extLst>
          </p:cNvPr>
          <p:cNvSpPr txBox="1">
            <a:spLocks/>
          </p:cNvSpPr>
          <p:nvPr/>
        </p:nvSpPr>
        <p:spPr bwMode="auto">
          <a:xfrm>
            <a:off x="3352800" y="6082263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BA03E1-ACA6-7E43-ACF1-BB2D8959B89E}"/>
              </a:ext>
            </a:extLst>
          </p:cNvPr>
          <p:cNvSpPr txBox="1"/>
          <p:nvPr/>
        </p:nvSpPr>
        <p:spPr>
          <a:xfrm>
            <a:off x="3477541" y="5805264"/>
            <a:ext cx="6518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 see </a:t>
            </a:r>
            <a:r>
              <a:rPr lang="en-US" dirty="0">
                <a:hlinkClick r:id="rId5"/>
              </a:rPr>
              <a:t>https://paperswithcode.com/task/image-generation/latest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81025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Shape 2209"/>
          <p:cNvSpPr txBox="1">
            <a:spLocks noGrp="1"/>
          </p:cNvSpPr>
          <p:nvPr>
            <p:ph type="title" idx="4294967295"/>
          </p:nvPr>
        </p:nvSpPr>
        <p:spPr>
          <a:xfrm>
            <a:off x="1524001" y="1279525"/>
            <a:ext cx="4538663" cy="5476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None/>
            </a:pPr>
            <a:r>
              <a:rPr lang="en" sz="2000">
                <a:solidFill>
                  <a:srgbClr val="0000FF"/>
                </a:solidFill>
              </a:rPr>
              <a:t>“The GAN Zoo”</a:t>
            </a:r>
            <a:endParaRPr sz="2000">
              <a:solidFill>
                <a:srgbClr val="0000FF"/>
              </a:solidFill>
            </a:endParaRPr>
          </a:p>
        </p:txBody>
      </p:sp>
      <p:pic>
        <p:nvPicPr>
          <p:cNvPr id="2204" name="Shape 2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2775" y="1758064"/>
            <a:ext cx="4751126" cy="349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5" name="Shape 22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4817" y="1727027"/>
            <a:ext cx="4156985" cy="349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6" name="Shape 2206"/>
          <p:cNvSpPr txBox="1"/>
          <p:nvPr/>
        </p:nvSpPr>
        <p:spPr>
          <a:xfrm>
            <a:off x="6497650" y="5178975"/>
            <a:ext cx="42264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https://github.com/hindupuravinash/the-gan-zoo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07" name="Shape 2207"/>
          <p:cNvSpPr txBox="1"/>
          <p:nvPr/>
        </p:nvSpPr>
        <p:spPr>
          <a:xfrm>
            <a:off x="5670475" y="940250"/>
            <a:ext cx="46173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See also: </a:t>
            </a:r>
            <a:r>
              <a:rPr lang="en" sz="1400" u="sng" kern="0">
                <a:solidFill>
                  <a:srgbClr val="1155CC"/>
                </a:solidFill>
                <a:latin typeface="Arial"/>
                <a:cs typeface="Arial"/>
                <a:sym typeface="Arial"/>
                <a:hlinkClick r:id="rId5"/>
              </a:rPr>
              <a:t>https://github.com/soumith/ganhacks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for tips and tricks for trainings GANs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B372F50-3AE5-664B-86C9-F641B8B9C1B1}"/>
              </a:ext>
            </a:extLst>
          </p:cNvPr>
          <p:cNvSpPr txBox="1">
            <a:spLocks/>
          </p:cNvSpPr>
          <p:nvPr/>
        </p:nvSpPr>
        <p:spPr bwMode="auto">
          <a:xfrm>
            <a:off x="3352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2" name="Shape 2197">
            <a:extLst>
              <a:ext uri="{FF2B5EF4-FFF2-40B4-BE49-F238E27FC236}">
                <a16:creationId xmlns:a16="http://schemas.microsoft.com/office/drawing/2014/main" id="{EE835D43-2222-BA45-AE4D-BFBE939FFB31}"/>
              </a:ext>
            </a:extLst>
          </p:cNvPr>
          <p:cNvSpPr txBox="1">
            <a:spLocks/>
          </p:cNvSpPr>
          <p:nvPr/>
        </p:nvSpPr>
        <p:spPr bwMode="auto">
          <a:xfrm>
            <a:off x="1685926" y="228600"/>
            <a:ext cx="89820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2800" kern="0" dirty="0"/>
              <a:t>Explosion of GANs</a:t>
            </a:r>
          </a:p>
        </p:txBody>
      </p:sp>
    </p:spTree>
    <p:extLst>
      <p:ext uri="{BB962C8B-B14F-4D97-AF65-F5344CB8AC3E}">
        <p14:creationId xmlns:p14="http://schemas.microsoft.com/office/powerpoint/2010/main" val="148077743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 Deeper?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4559" y="2632075"/>
            <a:ext cx="5918220" cy="3416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0913" y="3324562"/>
            <a:ext cx="44855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Ian </a:t>
            </a:r>
            <a:r>
              <a:rPr lang="en-US" sz="2000" dirty="0" err="1"/>
              <a:t>Goodfellow’s</a:t>
            </a:r>
            <a:r>
              <a:rPr lang="en-US" sz="2000" dirty="0"/>
              <a:t> NIPS 2016 Tutorial</a:t>
            </a:r>
          </a:p>
          <a:p>
            <a:endParaRPr lang="en-US" sz="2000" dirty="0"/>
          </a:p>
          <a:p>
            <a:r>
              <a:rPr lang="en-US" sz="2000" dirty="0"/>
              <a:t>Available online.</a:t>
            </a:r>
          </a:p>
        </p:txBody>
      </p:sp>
    </p:spTree>
    <p:extLst>
      <p:ext uri="{BB962C8B-B14F-4D97-AF65-F5344CB8AC3E}">
        <p14:creationId xmlns:p14="http://schemas.microsoft.com/office/powerpoint/2010/main" val="116935102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BF15D7-15AA-6165-4911-019037D57E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More Examples</a:t>
            </a:r>
          </a:p>
        </p:txBody>
      </p:sp>
    </p:spTree>
    <p:extLst>
      <p:ext uri="{BB962C8B-B14F-4D97-AF65-F5344CB8AC3E}">
        <p14:creationId xmlns:p14="http://schemas.microsoft.com/office/powerpoint/2010/main" val="290817991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2B36448F-646C-9339-5020-F90F49ECF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121294"/>
            <a:ext cx="10849205" cy="720080"/>
          </a:xfrm>
        </p:spPr>
        <p:txBody>
          <a:bodyPr/>
          <a:lstStyle/>
          <a:p>
            <a:r>
              <a:rPr lang="en-US" altLang="en-US" sz="3200" dirty="0"/>
              <a:t>Next few images from Goodfellow lecture</a:t>
            </a:r>
          </a:p>
        </p:txBody>
      </p:sp>
      <p:pic>
        <p:nvPicPr>
          <p:cNvPr id="34818" name="Picture 3" descr="Screen Shot 2017-05-06 at 2.13.54 AM.png">
            <a:extLst>
              <a:ext uri="{FF2B5EF4-FFF2-40B4-BE49-F238E27FC236}">
                <a16:creationId xmlns:a16="http://schemas.microsoft.com/office/drawing/2014/main" id="{6DA8D8D7-455E-BCE3-E3A1-1A17FCC3E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824880"/>
            <a:ext cx="79121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4">
            <a:extLst>
              <a:ext uri="{FF2B5EF4-FFF2-40B4-BE49-F238E27FC236}">
                <a16:creationId xmlns:a16="http://schemas.microsoft.com/office/drawing/2014/main" id="{FEE42FE1-02A0-8838-2368-092FDFBA3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650" y="5372100"/>
            <a:ext cx="2806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/>
              <a:t>Traditional mean-squared</a:t>
            </a:r>
          </a:p>
          <a:p>
            <a:pPr eaLnBrk="1" hangingPunct="1"/>
            <a:r>
              <a:rPr lang="en-US" altLang="en-US" sz="1800" dirty="0"/>
              <a:t>Error, averaged, blurry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9024EA1-670A-E613-204B-3EEC0C4DD14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879976" y="4991100"/>
            <a:ext cx="0" cy="3810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Screen Shot 2017-05-06 at 2.18.50 AM.png">
            <a:extLst>
              <a:ext uri="{FF2B5EF4-FFF2-40B4-BE49-F238E27FC236}">
                <a16:creationId xmlns:a16="http://schemas.microsoft.com/office/drawing/2014/main" id="{7C279893-A9EC-DBDA-BCB0-6A459FDA8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787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4">
            <a:extLst>
              <a:ext uri="{FF2B5EF4-FFF2-40B4-BE49-F238E27FC236}">
                <a16:creationId xmlns:a16="http://schemas.microsoft.com/office/drawing/2014/main" id="{9439ED91-5980-F18A-FD04-BB70460A0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6172200"/>
            <a:ext cx="4316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Last 2 are by deep learning approaches.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Screen Shot 2017-05-06 at 2.32.06 AM.png">
            <a:extLst>
              <a:ext uri="{FF2B5EF4-FFF2-40B4-BE49-F238E27FC236}">
                <a16:creationId xmlns:a16="http://schemas.microsoft.com/office/drawing/2014/main" id="{5BEFD1B8-EE98-6C48-78A5-9544442DF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2" y="203200"/>
            <a:ext cx="9159875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20576D58-FD7D-6E8A-67F2-3592FD28F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200"/>
              <a:t>256x256 high resolution pictures</a:t>
            </a:r>
            <a:br>
              <a:rPr lang="en-US" altLang="en-US" sz="3200"/>
            </a:br>
            <a:r>
              <a:rPr lang="en-US" altLang="en-US" sz="3200"/>
              <a:t>by Plug and Play generative network</a:t>
            </a:r>
          </a:p>
        </p:txBody>
      </p:sp>
      <p:pic>
        <p:nvPicPr>
          <p:cNvPr id="39938" name="Picture 3" descr="Screen Shot 2017-05-06 at 2.43.30 AM.png">
            <a:extLst>
              <a:ext uri="{FF2B5EF4-FFF2-40B4-BE49-F238E27FC236}">
                <a16:creationId xmlns:a16="http://schemas.microsoft.com/office/drawing/2014/main" id="{E8326717-765B-A297-8E56-772F82A44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798" y="980728"/>
            <a:ext cx="5778500" cy="543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圖片 6">
            <a:extLst>
              <a:ext uri="{FF2B5EF4-FFF2-40B4-BE49-F238E27FC236}">
                <a16:creationId xmlns:a16="http://schemas.microsoft.com/office/drawing/2014/main" id="{D287EA8B-4FA6-019E-D7EF-953881651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5626"/>
            <a:ext cx="9144000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標題 1">
            <a:extLst>
              <a:ext uri="{FF2B5EF4-FFF2-40B4-BE49-F238E27FC236}">
                <a16:creationId xmlns:a16="http://schemas.microsoft.com/office/drawing/2014/main" id="{3111848D-4322-C1E5-36EF-F59570E81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6"/>
            <a:ext cx="7886700" cy="1325563"/>
          </a:xfrm>
        </p:spPr>
        <p:txBody>
          <a:bodyPr/>
          <a:lstStyle/>
          <a:p>
            <a:r>
              <a:rPr lang="en-US" altLang="zh-TW"/>
              <a:t>Text to Image, by conditional GAN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505240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標題 1">
            <a:extLst>
              <a:ext uri="{FF2B5EF4-FFF2-40B4-BE49-F238E27FC236}">
                <a16:creationId xmlns:a16="http://schemas.microsoft.com/office/drawing/2014/main" id="{1FD3FFC1-014F-F41E-1B1F-737D408DB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304801"/>
            <a:ext cx="3486150" cy="1325563"/>
          </a:xfrm>
        </p:spPr>
        <p:txBody>
          <a:bodyPr/>
          <a:lstStyle/>
          <a:p>
            <a:r>
              <a:rPr lang="en-US" altLang="zh-TW" dirty="0"/>
              <a:t>Text to Image</a:t>
            </a:r>
            <a:br>
              <a:rPr lang="en-US" altLang="zh-TW" dirty="0"/>
            </a:br>
            <a:r>
              <a:rPr lang="en-US" altLang="zh-TW" dirty="0"/>
              <a:t>-</a:t>
            </a:r>
            <a:r>
              <a:rPr lang="zh-TW" altLang="en-US" dirty="0"/>
              <a:t> </a:t>
            </a:r>
            <a:r>
              <a:rPr lang="en-US" altLang="zh-TW" dirty="0"/>
              <a:t>Results</a:t>
            </a:r>
            <a:endParaRPr lang="zh-TW" altLang="en-US" dirty="0"/>
          </a:p>
        </p:txBody>
      </p:sp>
      <p:sp>
        <p:nvSpPr>
          <p:cNvPr id="73730" name="內容版面配置區 2">
            <a:extLst>
              <a:ext uri="{FF2B5EF4-FFF2-40B4-BE49-F238E27FC236}">
                <a16:creationId xmlns:a16="http://schemas.microsoft.com/office/drawing/2014/main" id="{DF55D617-30C9-865C-E4A9-0F7D296FA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35133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矩形 3">
            <a:extLst>
              <a:ext uri="{FF2B5EF4-FFF2-40B4-BE49-F238E27FC236}">
                <a16:creationId xmlns:a16="http://schemas.microsoft.com/office/drawing/2014/main" id="{75660785-89A8-5A3A-F95C-F0535C358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304801"/>
            <a:ext cx="25336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>
                <a:solidFill>
                  <a:srgbClr val="1D2129"/>
                </a:solidFill>
                <a:latin typeface="Helvetica" panose="020B0604020202020204" pitchFamily="34" charset="0"/>
              </a:rPr>
              <a:t>"red flower with black center"</a:t>
            </a:r>
            <a:endParaRPr lang="zh-TW" altLang="en-US"/>
          </a:p>
        </p:txBody>
      </p:sp>
      <p:pic>
        <p:nvPicPr>
          <p:cNvPr id="7" name="圖片 4">
            <a:extLst>
              <a:ext uri="{FF2B5EF4-FFF2-40B4-BE49-F238E27FC236}">
                <a16:creationId xmlns:a16="http://schemas.microsoft.com/office/drawing/2014/main" id="{45021F43-7EFE-78C7-ECB4-DD8CCC95E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3" y="330200"/>
            <a:ext cx="133985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圖片 5">
            <a:extLst>
              <a:ext uri="{FF2B5EF4-FFF2-40B4-BE49-F238E27FC236}">
                <a16:creationId xmlns:a16="http://schemas.microsoft.com/office/drawing/2014/main" id="{BC0B8709-F584-5F5A-0DEF-191C49671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825625"/>
            <a:ext cx="914400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TextBox 9">
            <a:extLst>
              <a:ext uri="{FF2B5EF4-FFF2-40B4-BE49-F238E27FC236}">
                <a16:creationId xmlns:a16="http://schemas.microsoft.com/office/drawing/2014/main" id="{FEC429CC-5164-A2BB-ABB8-ACF23F524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1" y="1371600"/>
            <a:ext cx="2309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From CY Lee lecture</a:t>
            </a:r>
          </a:p>
        </p:txBody>
      </p:sp>
    </p:spTree>
    <p:extLst>
      <p:ext uri="{BB962C8B-B14F-4D97-AF65-F5344CB8AC3E}">
        <p14:creationId xmlns:p14="http://schemas.microsoft.com/office/powerpoint/2010/main" val="137121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76200"/>
            <a:ext cx="7772400" cy="838200"/>
          </a:xfrm>
        </p:spPr>
        <p:txBody>
          <a:bodyPr/>
          <a:lstStyle/>
          <a:p>
            <a:r>
              <a:rPr lang="en-US" dirty="0">
                <a:uFillTx/>
              </a:rPr>
              <a:t>Unsupervised Pre-Training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914400"/>
            <a:ext cx="11737304" cy="5334000"/>
          </a:xfrm>
        </p:spPr>
        <p:txBody>
          <a:bodyPr>
            <a:noAutofit/>
          </a:bodyPr>
          <a:lstStyle/>
          <a:p>
            <a:r>
              <a:rPr lang="en-US" sz="2800" dirty="0"/>
              <a:t>The first Deep-Learning approach (</a:t>
            </a:r>
            <a:r>
              <a:rPr lang="en-US" sz="2800" b="1" dirty="0">
                <a:hlinkClick r:id="rId2"/>
              </a:rPr>
              <a:t>Deep Belief Networks</a:t>
            </a:r>
            <a:r>
              <a:rPr lang="en-US" sz="2800" dirty="0"/>
              <a:t> 2006 – G. Hinton)</a:t>
            </a:r>
          </a:p>
          <a:p>
            <a:r>
              <a:rPr lang="en-US" sz="2800" dirty="0"/>
              <a:t>Unsupervised Pre-Training uses </a:t>
            </a:r>
            <a:r>
              <a:rPr lang="en-US" sz="2800" b="1" dirty="0"/>
              <a:t>unsupervised learning </a:t>
            </a:r>
            <a:r>
              <a:rPr lang="en-US" sz="2800" dirty="0"/>
              <a:t>in the deep layers to transform the inputs into features that are easier to learn by a final supervised model</a:t>
            </a:r>
          </a:p>
          <a:p>
            <a:r>
              <a:rPr lang="en-US" sz="2800" dirty="0"/>
              <a:t>Often not a lot of labeled data available while there may be lots of unlabeled data.  </a:t>
            </a:r>
          </a:p>
          <a:p>
            <a:r>
              <a:rPr lang="en-US" sz="2800" dirty="0"/>
              <a:t>Unsupervised Pre-Training can take advantage of unlabeled data.  Can be a huge issue for some tasks.</a:t>
            </a:r>
          </a:p>
        </p:txBody>
      </p:sp>
    </p:spTree>
    <p:extLst>
      <p:ext uri="{BB962C8B-B14F-4D97-AF65-F5344CB8AC3E}">
        <p14:creationId xmlns:p14="http://schemas.microsoft.com/office/powerpoint/2010/main" val="400315741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Labels Can Improve Generated Samples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(Denton et al., 2015)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711" y="4385148"/>
            <a:ext cx="1826923" cy="2293947"/>
          </a:xfrm>
        </p:spPr>
        <p:txBody>
          <a:bodyPr>
            <a:normAutofit fontScale="55000" lnSpcReduction="20000"/>
          </a:bodyPr>
          <a:lstStyle/>
          <a:p>
            <a:r>
              <a:rPr lang="en-US"/>
              <a:t>LAPGAN</a:t>
            </a:r>
            <a:r>
              <a:rPr lang="en-US" dirty="0"/>
              <a:t>: multiresolution </a:t>
            </a:r>
            <a:r>
              <a:rPr lang="en-US" dirty="0" err="1"/>
              <a:t>deconvolutional</a:t>
            </a:r>
            <a:r>
              <a:rPr lang="en-US" dirty="0"/>
              <a:t> pyramid</a:t>
            </a:r>
          </a:p>
          <a:p>
            <a:r>
              <a:rPr lang="en-US" dirty="0"/>
              <a:t>CC-LAPGAN: class conditional LAPGAN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634" y="1059976"/>
            <a:ext cx="7790731" cy="579802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991365" y="6126166"/>
            <a:ext cx="1708643" cy="680848"/>
          </a:xfrm>
          <a:prstGeom prst="rect">
            <a:avLst/>
          </a:prstGeom>
        </p:spPr>
        <p:txBody>
          <a:bodyPr vert="horz" lIns="100794" tIns="50397" rIns="100794" bIns="50397" rtlCol="0">
            <a:normAutofit fontScale="55000" lnSpcReduction="20000"/>
          </a:bodyPr>
          <a:lstStyle>
            <a:lvl1pPr marL="88931" indent="-88931" algn="l" defTabSz="889409" rtl="0" eaLnBrk="1" latinLnBrk="0" hangingPunct="1">
              <a:spcBef>
                <a:spcPts val="1946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Wingdings" pitchFamily="2" charset="2"/>
              <a:buChar char="ü"/>
              <a:defRPr kumimoji="1" sz="2735" b="1" kern="120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5726" indent="-249034" algn="l" defTabSz="889409" rtl="0" eaLnBrk="1" latinLnBrk="0" hangingPunct="1">
              <a:spcBef>
                <a:spcPts val="1946"/>
              </a:spcBef>
              <a:spcAft>
                <a:spcPts val="0"/>
              </a:spcAft>
              <a:buFont typeface="Wingdings" pitchFamily="2" charset="2"/>
              <a:buChar char="§"/>
              <a:defRPr kumimoji="1" sz="2647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351604" indent="0" algn="l" defTabSz="889409" rtl="0" eaLnBrk="1" latinLnBrk="0" hangingPunct="1">
              <a:spcBef>
                <a:spcPts val="1167"/>
              </a:spcBef>
              <a:buClr>
                <a:schemeClr val="bg1"/>
              </a:buClr>
              <a:buSzPct val="25000"/>
              <a:buFont typeface="Calibri" pitchFamily="34" charset="0"/>
              <a:buChar char=" "/>
              <a:defRPr kumimoji="1" sz="2471" b="1" kern="120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00257" indent="-145236" algn="l" defTabSz="889409" rtl="0" eaLnBrk="1" latinLnBrk="0" hangingPunct="1">
              <a:spcBef>
                <a:spcPts val="1167"/>
              </a:spcBef>
              <a:buFont typeface="Arial"/>
              <a:buChar char="•"/>
              <a:defRPr kumimoji="1" sz="2294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551919" indent="0" algn="l" defTabSz="889409" rtl="0" eaLnBrk="1" latinLnBrk="0" hangingPunct="1">
              <a:spcBef>
                <a:spcPts val="778"/>
              </a:spcBef>
              <a:buFont typeface="Calibri" pitchFamily="34" charset="0"/>
              <a:buNone/>
              <a:defRPr kumimoji="1" sz="2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45875" indent="-222352" algn="l" defTabSz="8894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0579" indent="-222352" algn="l" defTabSz="8894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35284" indent="-222352" algn="l" defTabSz="8894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9988" indent="-222352" algn="l" defTabSz="8894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GAN: original </a:t>
            </a:r>
            <a:r>
              <a:rPr lang="en-US" dirty="0" err="1"/>
              <a:t>Goodfellow</a:t>
            </a:r>
            <a:r>
              <a:rPr lang="en-US" dirty="0"/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10466665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With Image Pyramid, Can Also Seed Generator</a:t>
            </a:r>
            <a:br>
              <a:rPr lang="en-US" dirty="0"/>
            </a:br>
            <a:r>
              <a:rPr lang="en-US" dirty="0"/>
              <a:t>With Low-Res Image + Class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(Denton et al., 2015)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bedroom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church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tower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36" y="2961029"/>
            <a:ext cx="10082253" cy="1813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37" y="1084422"/>
            <a:ext cx="10140563" cy="1760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469" y="4905955"/>
            <a:ext cx="10094220" cy="183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7259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Schemes to Ensure Samples Are Diverse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Salimans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et al., 2016)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nearest neighbor on latent representation  to detect samples in a </a:t>
            </a:r>
            <a:r>
              <a:rPr lang="en-US" dirty="0" err="1"/>
              <a:t>minibatch</a:t>
            </a:r>
            <a:r>
              <a:rPr lang="en-US" dirty="0"/>
              <a:t> that are too similar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547" y="2613989"/>
            <a:ext cx="8518052" cy="41476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309706" y="4487744"/>
            <a:ext cx="2480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n-lt"/>
              </a:rPr>
              <a:t>CIFAR training images</a:t>
            </a:r>
          </a:p>
        </p:txBody>
      </p:sp>
      <p:sp>
        <p:nvSpPr>
          <p:cNvPr id="6" name="TextBox 5"/>
          <p:cNvSpPr txBox="1"/>
          <p:nvPr/>
        </p:nvSpPr>
        <p:spPr>
          <a:xfrm rot="5400000">
            <a:off x="9503778" y="4487744"/>
            <a:ext cx="2253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+mn-lt"/>
              </a:rPr>
              <a:t>Synthesized images</a:t>
            </a:r>
            <a:endParaRPr lang="en-US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699640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kjkjkj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27" y="1371604"/>
            <a:ext cx="10904554" cy="5332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113198" y="3548830"/>
            <a:ext cx="2910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+mn-lt"/>
              </a:rPr>
              <a:t>ImageNet training </a:t>
            </a:r>
            <a:r>
              <a:rPr lang="en-US" sz="2000" b="1" dirty="0">
                <a:latin typeface="+mn-lt"/>
              </a:rPr>
              <a:t>images</a:t>
            </a:r>
          </a:p>
        </p:txBody>
      </p:sp>
    </p:spTree>
    <p:extLst>
      <p:ext uri="{BB962C8B-B14F-4D97-AF65-F5344CB8AC3E}">
        <p14:creationId xmlns:p14="http://schemas.microsoft.com/office/powerpoint/2010/main" val="151868624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Cherry Picked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577" y="1480502"/>
            <a:ext cx="8380845" cy="5059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0912067" y="3297392"/>
            <a:ext cx="215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</a:rPr>
              <a:t>Goodfellow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26023986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Counting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9214" y="1371600"/>
            <a:ext cx="7890371" cy="47545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0912067" y="3297392"/>
            <a:ext cx="215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</a:rPr>
              <a:t>Goodfellow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229944214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Perspective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034" y="1371604"/>
            <a:ext cx="8855931" cy="50496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10912067" y="3297392"/>
            <a:ext cx="215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</a:rPr>
              <a:t>Goodfellow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315884443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Global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523" y="1371604"/>
            <a:ext cx="8482953" cy="5235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0912067" y="3297392"/>
            <a:ext cx="215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</a:rPr>
              <a:t>Goodfellow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143153789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Visually-Aware Fashion Recommendation and Design</a:t>
            </a:r>
            <a:br>
              <a:rPr lang="en-US" dirty="0"/>
            </a:br>
            <a:r>
              <a:rPr lang="en-US" dirty="0"/>
              <a:t>With GANs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(Kang et al., 2017)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Recommender systems predict how much a particular user will like a particular item</a:t>
            </a:r>
          </a:p>
          <a:p>
            <a:pPr lvl="1"/>
            <a:r>
              <a:rPr lang="en-US" dirty="0"/>
              <a:t>Can predict based on features of item (e.g., movie director, dress length)</a:t>
            </a:r>
          </a:p>
          <a:p>
            <a:pPr lvl="1"/>
            <a:r>
              <a:rPr lang="en-US" dirty="0"/>
              <a:t>Can also predict directly from images</a:t>
            </a:r>
          </a:p>
          <a:p>
            <a:r>
              <a:rPr lang="en-US" dirty="0"/>
              <a:t>Twist here is that instead of </a:t>
            </a:r>
            <a:br>
              <a:rPr lang="en-US" dirty="0"/>
            </a:br>
            <a:r>
              <a:rPr lang="en-US" dirty="0"/>
              <a:t>predicting from a predefined set,</a:t>
            </a:r>
            <a:br>
              <a:rPr lang="en-US" dirty="0"/>
            </a:br>
            <a:r>
              <a:rPr lang="en-US" i="1" dirty="0"/>
              <a:t>generate images</a:t>
            </a:r>
            <a:r>
              <a:rPr lang="en-US" dirty="0"/>
              <a:t> that would be liked.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868" y="3306770"/>
            <a:ext cx="5549900" cy="3200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2084" y="4812632"/>
            <a:ext cx="4604084" cy="213360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69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Visually-Aware Fashion Recommendation and Design</a:t>
            </a:r>
            <a:br>
              <a:rPr lang="en-US" dirty="0"/>
            </a:br>
            <a:r>
              <a:rPr lang="en-US" dirty="0"/>
              <a:t>With GANs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(Kang et al., 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01533" y="1371604"/>
                <a:ext cx="3884859" cy="4754562"/>
              </a:xfrm>
            </p:spPr>
            <p:txBody>
              <a:bodyPr/>
              <a:lstStyle/>
              <a:p>
                <a:r>
                  <a:rPr lang="en-US" dirty="0"/>
                  <a:t>Optimize with GAN</a:t>
                </a:r>
              </a:p>
              <a:p>
                <a:pPr lvl="1"/>
                <a:r>
                  <a:rPr lang="en-US" dirty="0"/>
                  <a:t>find latent representation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𝒛</m:t>
                    </m:r>
                  </m:oMath>
                </a14:m>
                <a:r>
                  <a:rPr lang="en-US" dirty="0"/>
                  <a:t> that obtains the highest recommendation score</a:t>
                </a:r>
              </a:p>
              <a:p>
                <a:pPr lvl="1"/>
                <a:r>
                  <a:rPr lang="en-US" dirty="0"/>
                  <a:t>gradient ascent search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01533" y="1371604"/>
                <a:ext cx="3884859" cy="4754562"/>
              </a:xfrm>
              <a:blipFill rotWithShape="0">
                <a:blip r:embed="rId2"/>
                <a:stretch>
                  <a:fillRect l="-471" t="-1154" r="-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334" y="1291388"/>
            <a:ext cx="3501171" cy="529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64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uFillTx/>
              </a:rPr>
              <a:t>Deep Belief Networks (DBN)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84" y="1600201"/>
            <a:ext cx="9659416" cy="403860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uFillTx/>
              </a:rPr>
              <a:t>Beginning of Deep Learning hype (2006) – outperformed kernel methods (SVMs) on MNIST – Also generative</a:t>
            </a:r>
          </a:p>
          <a:p>
            <a:r>
              <a:rPr lang="en-US" dirty="0">
                <a:uFillTx/>
              </a:rPr>
              <a:t>Uses Greedy layer-wise training but each layer is an </a:t>
            </a:r>
            <a:r>
              <a:rPr lang="en-US" b="1" dirty="0">
                <a:uFillTx/>
              </a:rPr>
              <a:t>RBM</a:t>
            </a:r>
            <a:r>
              <a:rPr lang="en-US" dirty="0">
                <a:uFillTx/>
              </a:rPr>
              <a:t> (</a:t>
            </a:r>
            <a:r>
              <a:rPr lang="en-US" b="1" dirty="0">
                <a:uFillTx/>
              </a:rPr>
              <a:t>Restricted Boltzmann Machine</a:t>
            </a:r>
            <a:r>
              <a:rPr lang="en-US" dirty="0">
                <a:uFillTx/>
              </a:rPr>
              <a:t>)</a:t>
            </a:r>
          </a:p>
          <a:p>
            <a:r>
              <a:rPr lang="en-US" dirty="0">
                <a:uFillTx/>
              </a:rPr>
              <a:t>RBM is a constrained</a:t>
            </a:r>
          </a:p>
          <a:p>
            <a:pPr>
              <a:buNone/>
            </a:pPr>
            <a:r>
              <a:rPr lang="en-US" dirty="0">
                <a:uFillTx/>
              </a:rPr>
              <a:t>     Boltzmann machine with</a:t>
            </a:r>
          </a:p>
          <a:p>
            <a:pPr lvl="1"/>
            <a:r>
              <a:rPr lang="en-US" dirty="0">
                <a:uFillTx/>
              </a:rPr>
              <a:t>No lateral connections between</a:t>
            </a:r>
          </a:p>
          <a:p>
            <a:pPr lvl="1">
              <a:buNone/>
            </a:pPr>
            <a:r>
              <a:rPr lang="en-US" dirty="0">
                <a:uFillTx/>
              </a:rPr>
              <a:t>	hidden (</a:t>
            </a:r>
            <a:r>
              <a:rPr lang="en-US" b="1" dirty="0" err="1">
                <a:uFillTx/>
              </a:rPr>
              <a:t>h</a:t>
            </a:r>
            <a:r>
              <a:rPr lang="en-US" dirty="0">
                <a:uFillTx/>
              </a:rPr>
              <a:t>) and visible (</a:t>
            </a:r>
            <a:r>
              <a:rPr lang="en-US" b="1" dirty="0" err="1">
                <a:uFillTx/>
              </a:rPr>
              <a:t>x</a:t>
            </a:r>
            <a:r>
              <a:rPr lang="en-US" dirty="0">
                <a:uFillTx/>
              </a:rPr>
              <a:t>) nodes</a:t>
            </a:r>
          </a:p>
          <a:p>
            <a:pPr lvl="1"/>
            <a:r>
              <a:rPr lang="en-US" b="1" dirty="0">
                <a:uFillTx/>
              </a:rPr>
              <a:t>Symmetric weights</a:t>
            </a:r>
            <a:r>
              <a:rPr lang="en-US" dirty="0">
                <a:uFillTx/>
              </a:rPr>
              <a:t>, </a:t>
            </a:r>
            <a:r>
              <a:rPr lang="en-US" b="1" dirty="0">
                <a:uFillTx/>
              </a:rPr>
              <a:t>different biases</a:t>
            </a:r>
          </a:p>
          <a:p>
            <a:pPr lvl="1"/>
            <a:r>
              <a:rPr lang="en-US" dirty="0">
                <a:uFillTx/>
              </a:rPr>
              <a:t>Typically uses probabilistic logistic node, but other activations possible</a:t>
            </a:r>
          </a:p>
        </p:txBody>
      </p:sp>
      <p:pic>
        <p:nvPicPr>
          <p:cNvPr id="6" name="Picture 5" descr="A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1" y="2743201"/>
            <a:ext cx="3443287" cy="19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455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0"/>
            <a:ext cx="4719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8263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Cycle GANs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(Zhu et al., 2017; arXiv:1703:10593v2 [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cs.CV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])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5" y="1740570"/>
            <a:ext cx="1775322" cy="474845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Given two image collections</a:t>
            </a:r>
          </a:p>
          <a:p>
            <a:pPr lvl="1"/>
            <a:r>
              <a:rPr lang="en-US" dirty="0"/>
              <a:t>algorithm learns to translate an image from one collection to the other</a:t>
            </a:r>
          </a:p>
          <a:p>
            <a:pPr lvl="1"/>
            <a:r>
              <a:rPr lang="en-US" dirty="0"/>
              <a:t>does not require </a:t>
            </a:r>
            <a:r>
              <a:rPr lang="en-US" dirty="0" err="1"/>
              <a:t>corres-pondence</a:t>
            </a:r>
            <a:r>
              <a:rPr lang="en-US" dirty="0"/>
              <a:t> between images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6368" y="1684421"/>
            <a:ext cx="9588500" cy="43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5405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700" y="0"/>
            <a:ext cx="606391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158" y="2905780"/>
            <a:ext cx="213475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dirty="0">
                <a:solidFill>
                  <a:srgbClr val="0F6FC6"/>
                </a:solidFill>
              </a:rPr>
              <a:t>Photos</a:t>
            </a:r>
          </a:p>
          <a:p>
            <a:r>
              <a:rPr lang="en-US" sz="3100" b="1" dirty="0">
                <a:solidFill>
                  <a:srgbClr val="0F6FC6"/>
                </a:solidFill>
                <a:latin typeface="+mn-lt"/>
              </a:rPr>
              <a:t>to paintings</a:t>
            </a:r>
          </a:p>
        </p:txBody>
      </p:sp>
    </p:spTree>
    <p:extLst>
      <p:ext uri="{BB962C8B-B14F-4D97-AF65-F5344CB8AC3E}">
        <p14:creationId xmlns:p14="http://schemas.microsoft.com/office/powerpoint/2010/main" val="178031504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1158" y="2905780"/>
            <a:ext cx="176766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dirty="0">
                <a:solidFill>
                  <a:srgbClr val="0F6FC6"/>
                </a:solidFill>
              </a:rPr>
              <a:t>Paintings</a:t>
            </a:r>
          </a:p>
          <a:p>
            <a:r>
              <a:rPr lang="en-US" sz="3100" b="1" dirty="0">
                <a:solidFill>
                  <a:srgbClr val="0F6FC6"/>
                </a:solidFill>
                <a:latin typeface="+mn-lt"/>
              </a:rPr>
              <a:t>to photos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900" y="0"/>
            <a:ext cx="6156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817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7200" y="0"/>
            <a:ext cx="6180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0692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49FA3A-652B-0A5C-0A6D-36E29756B3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Training and Mathematics behind GAN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1593F75-310F-133A-C6BD-E4C80AC27E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9690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標題 1">
            <a:extLst>
              <a:ext uri="{FF2B5EF4-FFF2-40B4-BE49-F238E27FC236}">
                <a16:creationId xmlns:a16="http://schemas.microsoft.com/office/drawing/2014/main" id="{257C6121-6092-0F36-0114-1467A6BEA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Maximum Likelihood Estimation</a:t>
            </a:r>
            <a:endParaRPr lang="zh-TW" altLang="en-US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E74FE9C2-F988-9338-AE33-A633CF8E1F02}"/>
              </a:ext>
            </a:extLst>
          </p:cNvPr>
          <p:cNvSpPr/>
          <p:nvPr/>
        </p:nvSpPr>
        <p:spPr>
          <a:xfrm>
            <a:off x="7878763" y="5522913"/>
            <a:ext cx="620712" cy="654050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7E2E80FE-C654-B14C-E868-558C2AF2EF38}"/>
              </a:ext>
            </a:extLst>
          </p:cNvPr>
          <p:cNvSpPr/>
          <p:nvPr/>
        </p:nvSpPr>
        <p:spPr>
          <a:xfrm>
            <a:off x="8270875" y="4532313"/>
            <a:ext cx="1157288" cy="12001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EC18AEF0-09A5-76D0-E8E5-9ACAD1F3676F}"/>
              </a:ext>
            </a:extLst>
          </p:cNvPr>
          <p:cNvGrpSpPr>
            <a:grpSpLocks/>
          </p:cNvGrpSpPr>
          <p:nvPr/>
        </p:nvGrpSpPr>
        <p:grpSpPr bwMode="auto">
          <a:xfrm>
            <a:off x="8018463" y="4464051"/>
            <a:ext cx="1763712" cy="1693863"/>
            <a:chOff x="6207649" y="4365194"/>
            <a:chExt cx="1762921" cy="1693443"/>
          </a:xfrm>
        </p:grpSpPr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6C4102DC-E800-C1B0-6673-B918381E85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7092" y="4473117"/>
              <a:ext cx="107902" cy="107923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5DC8C90F-FD11-ABD2-F1E8-768B8BC08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7338" y="5098437"/>
              <a:ext cx="107902" cy="107923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2D04711D-9C46-838D-D9C6-550D3FD2F4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4994" y="5068283"/>
              <a:ext cx="107902" cy="107923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F2CA2453-0A62-34A2-87C1-11BC7662C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7338" y="4836565"/>
              <a:ext cx="107902" cy="107923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526C20A5-89CA-941A-56D1-CA7457FEB7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9670" y="4988927"/>
              <a:ext cx="107902" cy="107923"/>
            </a:xfrm>
            <a:prstGeom prst="ellipse">
              <a:avLst/>
            </a:prstGeom>
            <a:gradFill rotWithShape="1">
              <a:gsLst>
                <a:gs pos="0">
                  <a:srgbClr val="F0F0FF"/>
                </a:gs>
                <a:gs pos="64999">
                  <a:srgbClr val="DDDDFF"/>
                </a:gs>
                <a:gs pos="100000">
                  <a:srgbClr val="D0D0FF"/>
                </a:gs>
              </a:gsLst>
              <a:lin ang="5400000" scaled="1"/>
            </a:gra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9EEFDBCA-9AE7-B86B-802E-8F112C23B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7222" y="4849262"/>
              <a:ext cx="107902" cy="107923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A065357C-638F-5953-FB68-274703234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8103" y="4365194"/>
              <a:ext cx="107902" cy="107923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AAB44B7B-5BF8-14CB-0E68-B507CC52D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4994" y="4773081"/>
              <a:ext cx="107902" cy="107923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84067CF8-9EF0-2F7A-8046-355D842FB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1043" y="5234928"/>
              <a:ext cx="107902" cy="107923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7FD4D3BE-EC92-88A4-35B7-4EB1E7C4FD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9670" y="5250799"/>
              <a:ext cx="107902" cy="107923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ED8C57B2-7254-25D8-05CF-166C48D25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7325" y="5144464"/>
              <a:ext cx="107902" cy="107923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0FCB7301-42FE-33BA-1DA2-D45858BB0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9670" y="4988927"/>
              <a:ext cx="107902" cy="107923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1BC4D28B-DEBA-4CED-8B2C-2CACFF1C0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2002" y="5141290"/>
              <a:ext cx="107902" cy="107923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A9DDB0DF-C6CE-A820-C454-7C6C41D12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9553" y="5001624"/>
              <a:ext cx="107902" cy="107923"/>
            </a:xfrm>
            <a:prstGeom prst="ellipse">
              <a:avLst/>
            </a:prstGeom>
            <a:gradFill rotWithShape="1">
              <a:gsLst>
                <a:gs pos="0">
                  <a:srgbClr val="F0F0FF"/>
                </a:gs>
                <a:gs pos="64999">
                  <a:srgbClr val="DDDDFF"/>
                </a:gs>
                <a:gs pos="100000">
                  <a:srgbClr val="D0D0FF"/>
                </a:gs>
              </a:gsLst>
              <a:lin ang="5400000" scaled="1"/>
            </a:gra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35B9AC1C-0386-BD31-47DC-895EB7E88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7325" y="4925443"/>
              <a:ext cx="107902" cy="107923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28" name="橢圓 27">
              <a:extLst>
                <a:ext uri="{FF2B5EF4-FFF2-40B4-BE49-F238E27FC236}">
                  <a16:creationId xmlns:a16="http://schemas.microsoft.com/office/drawing/2014/main" id="{0894A9B7-6F1F-FA40-0573-FF68D50CA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2668" y="5653924"/>
              <a:ext cx="107902" cy="107923"/>
            </a:xfrm>
            <a:prstGeom prst="ellipse">
              <a:avLst/>
            </a:prstGeom>
            <a:solidFill>
              <a:srgbClr val="A5FF23"/>
            </a:soli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29" name="橢圓 28">
              <a:extLst>
                <a:ext uri="{FF2B5EF4-FFF2-40B4-BE49-F238E27FC236}">
                  <a16:creationId xmlns:a16="http://schemas.microsoft.com/office/drawing/2014/main" id="{3C4E913D-A673-04DC-F005-D32B0D0C3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0641" y="5555524"/>
              <a:ext cx="107902" cy="107923"/>
            </a:xfrm>
            <a:prstGeom prst="ellipse">
              <a:avLst/>
            </a:prstGeom>
            <a:solidFill>
              <a:srgbClr val="6A6AFF"/>
            </a:soli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30" name="橢圓 29">
              <a:extLst>
                <a:ext uri="{FF2B5EF4-FFF2-40B4-BE49-F238E27FC236}">
                  <a16:creationId xmlns:a16="http://schemas.microsoft.com/office/drawing/2014/main" id="{7205F312-3BAB-7F77-E47E-61E5842B1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6690" y="5798352"/>
              <a:ext cx="107902" cy="107923"/>
            </a:xfrm>
            <a:prstGeom prst="ellipse">
              <a:avLst/>
            </a:prstGeom>
            <a:solidFill>
              <a:srgbClr val="6A6AFF"/>
            </a:soli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31" name="橢圓 30">
              <a:extLst>
                <a:ext uri="{FF2B5EF4-FFF2-40B4-BE49-F238E27FC236}">
                  <a16:creationId xmlns:a16="http://schemas.microsoft.com/office/drawing/2014/main" id="{FB3D6A61-0636-1FC7-9F9D-0EF77FDF4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2973" y="5707886"/>
              <a:ext cx="107902" cy="107923"/>
            </a:xfrm>
            <a:prstGeom prst="ellipse">
              <a:avLst/>
            </a:prstGeom>
            <a:solidFill>
              <a:srgbClr val="6A6AFF"/>
            </a:soli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9B405099-C2C1-F267-232B-2802C8CCF7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7649" y="5628531"/>
              <a:ext cx="107902" cy="109511"/>
            </a:xfrm>
            <a:prstGeom prst="ellipse">
              <a:avLst/>
            </a:prstGeom>
            <a:solidFill>
              <a:srgbClr val="6A6AFF"/>
            </a:soli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33" name="橢圓 32">
              <a:extLst>
                <a:ext uri="{FF2B5EF4-FFF2-40B4-BE49-F238E27FC236}">
                  <a16:creationId xmlns:a16="http://schemas.microsoft.com/office/drawing/2014/main" id="{09C29DCB-CE49-DD20-9F04-648AE21AE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2973" y="5488865"/>
              <a:ext cx="107902" cy="107923"/>
            </a:xfrm>
            <a:prstGeom prst="ellipse">
              <a:avLst/>
            </a:prstGeom>
            <a:solidFill>
              <a:srgbClr val="6A6AFF"/>
            </a:soli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34" name="橢圓 33">
              <a:extLst>
                <a:ext uri="{FF2B5EF4-FFF2-40B4-BE49-F238E27FC236}">
                  <a16:creationId xmlns:a16="http://schemas.microsoft.com/office/drawing/2014/main" id="{642C7049-6C04-198E-3C18-C2D132A2E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9022" y="5950714"/>
              <a:ext cx="107902" cy="107923"/>
            </a:xfrm>
            <a:prstGeom prst="ellipse">
              <a:avLst/>
            </a:prstGeom>
            <a:solidFill>
              <a:srgbClr val="6A6AFF"/>
            </a:soli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35" name="橢圓 34">
              <a:extLst>
                <a:ext uri="{FF2B5EF4-FFF2-40B4-BE49-F238E27FC236}">
                  <a16:creationId xmlns:a16="http://schemas.microsoft.com/office/drawing/2014/main" id="{C8EDD28A-7F25-701F-4926-52CA709B4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3375" y="5387291"/>
              <a:ext cx="107902" cy="107923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36" name="橢圓 35">
              <a:extLst>
                <a:ext uri="{FF2B5EF4-FFF2-40B4-BE49-F238E27FC236}">
                  <a16:creationId xmlns:a16="http://schemas.microsoft.com/office/drawing/2014/main" id="{AF7B43EF-2F9E-5C0A-DA2C-11A626FF2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2403" y="5487279"/>
              <a:ext cx="107902" cy="107923"/>
            </a:xfrm>
            <a:prstGeom prst="ellipse">
              <a:avLst/>
            </a:prstGeom>
            <a:solidFill>
              <a:srgbClr val="A5FF23"/>
            </a:soli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37" name="橢圓 36">
              <a:extLst>
                <a:ext uri="{FF2B5EF4-FFF2-40B4-BE49-F238E27FC236}">
                  <a16:creationId xmlns:a16="http://schemas.microsoft.com/office/drawing/2014/main" id="{366070A1-070D-B22D-D760-5FD7873D0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4333" y="5293652"/>
              <a:ext cx="107902" cy="107923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4B4D8F1F-C497-E3B6-DF7B-A17C96C5F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8453" y="5730105"/>
              <a:ext cx="107902" cy="107923"/>
            </a:xfrm>
            <a:prstGeom prst="ellipse">
              <a:avLst/>
            </a:prstGeom>
            <a:solidFill>
              <a:srgbClr val="A5FF23"/>
            </a:solidFill>
            <a:ln w="9525">
              <a:solidFill>
                <a:srgbClr val="C6C6F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chemeClr val="dk1"/>
                </a:solidFill>
              </a:endParaRPr>
            </a:p>
          </p:txBody>
        </p:sp>
      </p:grpSp>
      <p:sp>
        <p:nvSpPr>
          <p:cNvPr id="39" name="橢圓 38">
            <a:extLst>
              <a:ext uri="{FF2B5EF4-FFF2-40B4-BE49-F238E27FC236}">
                <a16:creationId xmlns:a16="http://schemas.microsoft.com/office/drawing/2014/main" id="{11A24C75-29EF-53B2-785D-018FB51B54C4}"/>
              </a:ext>
            </a:extLst>
          </p:cNvPr>
          <p:cNvSpPr/>
          <p:nvPr/>
        </p:nvSpPr>
        <p:spPr>
          <a:xfrm>
            <a:off x="9366250" y="5518150"/>
            <a:ext cx="490538" cy="515938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40" name="五角星形 3">
            <a:extLst>
              <a:ext uri="{FF2B5EF4-FFF2-40B4-BE49-F238E27FC236}">
                <a16:creationId xmlns:a16="http://schemas.microsoft.com/office/drawing/2014/main" id="{1384DF4E-06E9-0293-BE66-723F668D9839}"/>
              </a:ext>
            </a:extLst>
          </p:cNvPr>
          <p:cNvSpPr/>
          <p:nvPr/>
        </p:nvSpPr>
        <p:spPr>
          <a:xfrm>
            <a:off x="8758239" y="5014913"/>
            <a:ext cx="180975" cy="18256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1" name="五角星形 75">
            <a:extLst>
              <a:ext uri="{FF2B5EF4-FFF2-40B4-BE49-F238E27FC236}">
                <a16:creationId xmlns:a16="http://schemas.microsoft.com/office/drawing/2014/main" id="{599F85CF-5601-C05F-25DC-23C8032784FB}"/>
              </a:ext>
            </a:extLst>
          </p:cNvPr>
          <p:cNvSpPr/>
          <p:nvPr/>
        </p:nvSpPr>
        <p:spPr>
          <a:xfrm>
            <a:off x="8113714" y="5757863"/>
            <a:ext cx="180975" cy="182562"/>
          </a:xfrm>
          <a:prstGeom prst="star5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2" name="五角星形 76">
            <a:extLst>
              <a:ext uri="{FF2B5EF4-FFF2-40B4-BE49-F238E27FC236}">
                <a16:creationId xmlns:a16="http://schemas.microsoft.com/office/drawing/2014/main" id="{F0170FD7-8628-EE44-1166-087897C89ABE}"/>
              </a:ext>
            </a:extLst>
          </p:cNvPr>
          <p:cNvSpPr/>
          <p:nvPr/>
        </p:nvSpPr>
        <p:spPr>
          <a:xfrm>
            <a:off x="9525001" y="5667376"/>
            <a:ext cx="180975" cy="182563"/>
          </a:xfrm>
          <a:prstGeom prst="star5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56FEF9-C875-21E0-9B1B-09AB776A6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219200"/>
            <a:ext cx="9579024" cy="5105400"/>
          </a:xfrm>
        </p:spPr>
        <p:txBody>
          <a:bodyPr/>
          <a:lstStyle/>
          <a:p>
            <a:r>
              <a:rPr lang="en-US" altLang="en-US" sz="2400" dirty="0"/>
              <a:t>Give a data distribution </a:t>
            </a:r>
            <a:r>
              <a:rPr lang="en-US" altLang="en-US" sz="2400" dirty="0" err="1"/>
              <a:t>P</a:t>
            </a:r>
            <a:r>
              <a:rPr lang="en-US" altLang="en-US" sz="2400" baseline="-25000" dirty="0" err="1"/>
              <a:t>data</a:t>
            </a:r>
            <a:r>
              <a:rPr lang="en-US" altLang="en-US" sz="2400" dirty="0"/>
              <a:t>(x)</a:t>
            </a:r>
          </a:p>
          <a:p>
            <a:r>
              <a:rPr lang="en-US" altLang="en-US" sz="2400" dirty="0"/>
              <a:t>We use a distribution P</a:t>
            </a:r>
            <a:r>
              <a:rPr lang="en-US" altLang="en-US" sz="2400" baseline="-25000" dirty="0"/>
              <a:t>G</a:t>
            </a:r>
            <a:r>
              <a:rPr lang="en-US" altLang="en-US" sz="2400" dirty="0"/>
              <a:t>(</a:t>
            </a:r>
            <a:r>
              <a:rPr lang="en-US" altLang="en-US" sz="2400" dirty="0" err="1"/>
              <a:t>x;θ</a:t>
            </a:r>
            <a:r>
              <a:rPr lang="en-US" altLang="en-US" sz="2400" dirty="0"/>
              <a:t>) parameterized by θ to approximate it</a:t>
            </a:r>
          </a:p>
          <a:p>
            <a:pPr lvl="1"/>
            <a:r>
              <a:rPr lang="en-US" altLang="en-US" sz="2000" dirty="0">
                <a:ea typeface="Arial" panose="020B0604020202020204" pitchFamily="34" charset="0"/>
              </a:rPr>
              <a:t>E.g. P</a:t>
            </a:r>
            <a:r>
              <a:rPr lang="en-US" altLang="en-US" sz="2000" baseline="-25000" dirty="0">
                <a:ea typeface="Arial" panose="020B0604020202020204" pitchFamily="34" charset="0"/>
              </a:rPr>
              <a:t>G</a:t>
            </a:r>
            <a:r>
              <a:rPr lang="en-US" altLang="en-US" sz="2000" dirty="0">
                <a:ea typeface="Arial" panose="020B0604020202020204" pitchFamily="34" charset="0"/>
              </a:rPr>
              <a:t>(</a:t>
            </a:r>
            <a:r>
              <a:rPr lang="en-US" altLang="en-US" sz="2000" dirty="0" err="1">
                <a:ea typeface="Arial" panose="020B0604020202020204" pitchFamily="34" charset="0"/>
              </a:rPr>
              <a:t>x;θ</a:t>
            </a:r>
            <a:r>
              <a:rPr lang="en-US" altLang="en-US" sz="2000" dirty="0">
                <a:ea typeface="Arial" panose="020B0604020202020204" pitchFamily="34" charset="0"/>
              </a:rPr>
              <a:t>) is a Gaussian Mixture Model, where θ contains means and variances of the Gaussians.</a:t>
            </a:r>
          </a:p>
          <a:p>
            <a:pPr lvl="1"/>
            <a:r>
              <a:rPr lang="en-US" altLang="en-US" sz="2000" dirty="0">
                <a:ea typeface="Arial" panose="020B0604020202020204" pitchFamily="34" charset="0"/>
              </a:rPr>
              <a:t>We wish to find θ </a:t>
            </a:r>
            <a:r>
              <a:rPr lang="en-US" altLang="en-US" sz="2000" dirty="0" err="1">
                <a:ea typeface="Arial" panose="020B0604020202020204" pitchFamily="34" charset="0"/>
              </a:rPr>
              <a:t>s.t.</a:t>
            </a:r>
            <a:r>
              <a:rPr lang="en-US" altLang="en-US" sz="2000" dirty="0">
                <a:ea typeface="Arial" panose="020B0604020202020204" pitchFamily="34" charset="0"/>
              </a:rPr>
              <a:t> P</a:t>
            </a:r>
            <a:r>
              <a:rPr lang="en-US" altLang="en-US" sz="2000" baseline="-25000" dirty="0">
                <a:ea typeface="Arial" panose="020B0604020202020204" pitchFamily="34" charset="0"/>
              </a:rPr>
              <a:t>G</a:t>
            </a:r>
            <a:r>
              <a:rPr lang="en-US" altLang="en-US" sz="2000" dirty="0">
                <a:ea typeface="Arial" panose="020B0604020202020204" pitchFamily="34" charset="0"/>
              </a:rPr>
              <a:t>(</a:t>
            </a:r>
            <a:r>
              <a:rPr lang="en-US" altLang="en-US" sz="2000" dirty="0" err="1">
                <a:ea typeface="Arial" panose="020B0604020202020204" pitchFamily="34" charset="0"/>
              </a:rPr>
              <a:t>x;θ</a:t>
            </a:r>
            <a:r>
              <a:rPr lang="en-US" altLang="en-US" sz="2000" dirty="0">
                <a:ea typeface="Arial" panose="020B0604020202020204" pitchFamily="34" charset="0"/>
              </a:rPr>
              <a:t>) is close to </a:t>
            </a:r>
            <a:r>
              <a:rPr lang="en-US" altLang="en-US" sz="2000" dirty="0" err="1">
                <a:ea typeface="Arial" panose="020B0604020202020204" pitchFamily="34" charset="0"/>
              </a:rPr>
              <a:t>P</a:t>
            </a:r>
            <a:r>
              <a:rPr lang="en-US" altLang="en-US" sz="2000" baseline="-25000" dirty="0" err="1">
                <a:ea typeface="Arial" panose="020B0604020202020204" pitchFamily="34" charset="0"/>
              </a:rPr>
              <a:t>data</a:t>
            </a:r>
            <a:r>
              <a:rPr lang="en-US" altLang="en-US" sz="2000" dirty="0">
                <a:ea typeface="Arial" panose="020B0604020202020204" pitchFamily="34" charset="0"/>
              </a:rPr>
              <a:t>(x)</a:t>
            </a:r>
          </a:p>
          <a:p>
            <a:r>
              <a:rPr lang="en-US" altLang="en-US" sz="2400" dirty="0"/>
              <a:t>In order to do  this, we can sample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    {x</a:t>
            </a:r>
            <a:r>
              <a:rPr lang="en-US" altLang="en-US" sz="2400" baseline="30000" dirty="0"/>
              <a:t>1</a:t>
            </a:r>
            <a:r>
              <a:rPr lang="en-US" altLang="en-US" sz="2400" dirty="0"/>
              <a:t>,x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, … </a:t>
            </a:r>
            <a:r>
              <a:rPr lang="en-US" altLang="en-US" sz="2400" dirty="0" err="1"/>
              <a:t>x</a:t>
            </a:r>
            <a:r>
              <a:rPr lang="en-US" altLang="en-US" sz="2400" baseline="30000" dirty="0" err="1"/>
              <a:t>m</a:t>
            </a:r>
            <a:r>
              <a:rPr lang="en-US" altLang="en-US" sz="2400" dirty="0"/>
              <a:t>} from </a:t>
            </a:r>
            <a:r>
              <a:rPr lang="en-US" altLang="en-US" sz="2400" dirty="0" err="1"/>
              <a:t>P</a:t>
            </a:r>
            <a:r>
              <a:rPr lang="en-US" altLang="en-US" sz="2400" baseline="-25000" dirty="0" err="1"/>
              <a:t>data</a:t>
            </a:r>
            <a:r>
              <a:rPr lang="en-US" altLang="en-US" sz="2400" dirty="0"/>
              <a:t>(x)</a:t>
            </a:r>
          </a:p>
          <a:p>
            <a:r>
              <a:rPr lang="en-US" altLang="en-US" sz="2400" dirty="0"/>
              <a:t>The likelihood of generating these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     x</a:t>
            </a:r>
            <a:r>
              <a:rPr lang="en-US" altLang="en-US" sz="2400" baseline="30000" dirty="0"/>
              <a:t>i</a:t>
            </a:r>
            <a:r>
              <a:rPr lang="en-US" altLang="en-US" sz="2400" dirty="0"/>
              <a:t>’s under P</a:t>
            </a:r>
            <a:r>
              <a:rPr lang="en-US" altLang="en-US" sz="2400" baseline="-25000" dirty="0"/>
              <a:t>G</a:t>
            </a:r>
            <a:r>
              <a:rPr lang="en-US" altLang="en-US" sz="2400" dirty="0"/>
              <a:t> is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               L= </a:t>
            </a:r>
            <a:r>
              <a:rPr lang="en-US" altLang="en-US" sz="2400" dirty="0" err="1"/>
              <a:t>Π</a:t>
            </a:r>
            <a:r>
              <a:rPr lang="en-US" altLang="en-US" sz="2400" baseline="-25000" dirty="0" err="1"/>
              <a:t>i</a:t>
            </a:r>
            <a:r>
              <a:rPr lang="en-US" altLang="en-US" sz="2400" baseline="-25000" dirty="0"/>
              <a:t>=1…m</a:t>
            </a:r>
            <a:r>
              <a:rPr lang="en-US" altLang="en-US" sz="2400" dirty="0"/>
              <a:t> P</a:t>
            </a:r>
            <a:r>
              <a:rPr lang="en-US" altLang="en-US" sz="2400" baseline="-25000" dirty="0"/>
              <a:t>G</a:t>
            </a:r>
            <a:r>
              <a:rPr lang="en-US" altLang="en-US" sz="2400" dirty="0"/>
              <a:t>(x</a:t>
            </a:r>
            <a:r>
              <a:rPr lang="en-US" altLang="en-US" sz="2400" baseline="30000" dirty="0"/>
              <a:t>i</a:t>
            </a:r>
            <a:r>
              <a:rPr lang="en-US" altLang="en-US" sz="2400" dirty="0"/>
              <a:t>; θ)</a:t>
            </a:r>
          </a:p>
          <a:p>
            <a:r>
              <a:rPr lang="en-US" altLang="en-US" sz="2400" dirty="0"/>
              <a:t>Then we can find θ* maximizing the 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  <p:bldP spid="39" grpId="0" animBg="1"/>
      <p:bldP spid="5" grpId="0" build="p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D4ACAE0D-626B-0BA4-BD93-363C1725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KL (Kullback-Leibler) divergence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03815-B264-CA65-623D-2F1A5D6F4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600200"/>
            <a:ext cx="10176048" cy="4800600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/>
              <a:t>Discrete: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dirty="0"/>
              <a:t>    D</a:t>
            </a:r>
            <a:r>
              <a:rPr lang="en-US" altLang="en-US" sz="2800" baseline="-25000" dirty="0"/>
              <a:t>KL</a:t>
            </a:r>
            <a:r>
              <a:rPr lang="en-US" altLang="en-US" sz="2800" dirty="0"/>
              <a:t>(P||Q) = </a:t>
            </a:r>
            <a:r>
              <a:rPr lang="en-US" altLang="en-US" sz="2800" dirty="0" err="1"/>
              <a:t>Σ</a:t>
            </a:r>
            <a:r>
              <a:rPr lang="en-US" altLang="en-US" sz="2800" baseline="-25000" dirty="0" err="1"/>
              <a:t>i</a:t>
            </a:r>
            <a:r>
              <a:rPr lang="en-US" altLang="en-US" sz="2800" dirty="0" err="1"/>
              <a:t>P</a:t>
            </a:r>
            <a:r>
              <a:rPr lang="en-US" altLang="en-US" sz="2800" dirty="0"/>
              <a:t>(i)log[P(i)/Q(i)]</a:t>
            </a:r>
          </a:p>
          <a:p>
            <a:r>
              <a:rPr lang="en-US" altLang="en-US" sz="2800" dirty="0"/>
              <a:t>Continuous: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dirty="0"/>
              <a:t>      D</a:t>
            </a:r>
            <a:r>
              <a:rPr lang="en-US" altLang="en-US" sz="2800" baseline="-25000" dirty="0"/>
              <a:t>KL</a:t>
            </a:r>
            <a:r>
              <a:rPr lang="en-US" altLang="en-US" sz="2800" dirty="0"/>
              <a:t>(P||Q) =     p(x)log [p(x)/q(x)] </a:t>
            </a:r>
          </a:p>
          <a:p>
            <a:r>
              <a:rPr lang="en-US" altLang="en-US" sz="2800" dirty="0"/>
              <a:t>Explanations: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     </a:t>
            </a:r>
            <a:r>
              <a:rPr lang="en-US" altLang="en-US" sz="2000" dirty="0">
                <a:solidFill>
                  <a:srgbClr val="FF0000"/>
                </a:solidFill>
              </a:rPr>
              <a:t>Entropy</a:t>
            </a:r>
            <a:r>
              <a:rPr lang="en-US" altLang="en-US" sz="2000" dirty="0"/>
              <a:t>: - </a:t>
            </a:r>
            <a:r>
              <a:rPr lang="en-US" altLang="en-US" sz="2000" dirty="0" err="1"/>
              <a:t>Σ</a:t>
            </a:r>
            <a:r>
              <a:rPr lang="en-US" altLang="en-US" sz="2000" baseline="-25000" dirty="0" err="1"/>
              <a:t>i</a:t>
            </a:r>
            <a:r>
              <a:rPr lang="en-US" altLang="en-US" sz="2000" dirty="0" err="1"/>
              <a:t>P</a:t>
            </a:r>
            <a:r>
              <a:rPr lang="en-US" altLang="en-US" sz="2000" dirty="0"/>
              <a:t>(i)</a:t>
            </a:r>
            <a:r>
              <a:rPr lang="en-US" altLang="en-US" sz="2000" dirty="0" err="1"/>
              <a:t>logP</a:t>
            </a:r>
            <a:r>
              <a:rPr lang="en-US" altLang="en-US" sz="2000" dirty="0"/>
              <a:t>(i) - expected code length (also optimal)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dirty="0"/>
              <a:t>        </a:t>
            </a:r>
            <a:r>
              <a:rPr lang="en-US" altLang="en-US" sz="2000" dirty="0">
                <a:solidFill>
                  <a:srgbClr val="FF0000"/>
                </a:solidFill>
              </a:rPr>
              <a:t>Cross Entropy</a:t>
            </a:r>
            <a:r>
              <a:rPr lang="en-US" altLang="en-US" sz="2000" dirty="0"/>
              <a:t>: - </a:t>
            </a:r>
            <a:r>
              <a:rPr lang="en-US" altLang="en-US" sz="2000" dirty="0" err="1"/>
              <a:t>Σ</a:t>
            </a:r>
            <a:r>
              <a:rPr lang="en-US" altLang="en-US" sz="2000" baseline="-25000" dirty="0" err="1"/>
              <a:t>i</a:t>
            </a:r>
            <a:r>
              <a:rPr lang="en-US" altLang="en-US" sz="2000" dirty="0" err="1"/>
              <a:t>P</a:t>
            </a:r>
            <a:r>
              <a:rPr lang="en-US" altLang="en-US" sz="2000" dirty="0"/>
              <a:t>(i)log Q(i) – expected coding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dirty="0"/>
              <a:t>                                                         length using optimal code for Q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dirty="0"/>
              <a:t>         </a:t>
            </a:r>
            <a:r>
              <a:rPr lang="en-US" altLang="en-US" sz="2000" dirty="0">
                <a:solidFill>
                  <a:srgbClr val="FF0000"/>
                </a:solidFill>
              </a:rPr>
              <a:t>D</a:t>
            </a:r>
            <a:r>
              <a:rPr lang="en-US" altLang="en-US" sz="2000" baseline="-25000" dirty="0">
                <a:solidFill>
                  <a:srgbClr val="FF0000"/>
                </a:solidFill>
              </a:rPr>
              <a:t>KL</a:t>
            </a:r>
            <a:r>
              <a:rPr lang="en-US" altLang="en-US" sz="2000" dirty="0"/>
              <a:t>= </a:t>
            </a:r>
            <a:r>
              <a:rPr lang="en-US" altLang="en-US" sz="2000" dirty="0" err="1"/>
              <a:t>Σ</a:t>
            </a:r>
            <a:r>
              <a:rPr lang="en-US" altLang="en-US" sz="2000" baseline="-25000" dirty="0" err="1"/>
              <a:t>i</a:t>
            </a:r>
            <a:r>
              <a:rPr lang="en-US" altLang="en-US" sz="2000" dirty="0" err="1"/>
              <a:t>P</a:t>
            </a:r>
            <a:r>
              <a:rPr lang="en-US" altLang="en-US" sz="2000" dirty="0"/>
              <a:t>(i)log[P(i)/Q(i)] = </a:t>
            </a:r>
            <a:r>
              <a:rPr lang="en-US" altLang="en-US" sz="2000" dirty="0" err="1"/>
              <a:t>Σ</a:t>
            </a:r>
            <a:r>
              <a:rPr lang="en-US" altLang="en-US" sz="2000" baseline="-25000" dirty="0" err="1"/>
              <a:t>i</a:t>
            </a:r>
            <a:r>
              <a:rPr lang="en-US" altLang="en-US" sz="2000" dirty="0" err="1"/>
              <a:t>P</a:t>
            </a:r>
            <a:r>
              <a:rPr lang="en-US" altLang="en-US" sz="2000" dirty="0"/>
              <a:t>(i)[</a:t>
            </a:r>
            <a:r>
              <a:rPr lang="en-US" altLang="en-US" sz="2000" dirty="0" err="1"/>
              <a:t>logP</a:t>
            </a:r>
            <a:r>
              <a:rPr lang="en-US" altLang="en-US" sz="2000" dirty="0"/>
              <a:t>(i) – </a:t>
            </a:r>
            <a:r>
              <a:rPr lang="en-US" altLang="en-US" sz="2000" dirty="0" err="1"/>
              <a:t>logQ</a:t>
            </a:r>
            <a:r>
              <a:rPr lang="en-US" altLang="en-US" sz="2000" dirty="0"/>
              <a:t>(i)], extra bits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dirty="0"/>
              <a:t>        </a:t>
            </a:r>
            <a:r>
              <a:rPr lang="en-US" altLang="en-US" sz="2000" dirty="0">
                <a:solidFill>
                  <a:srgbClr val="FF0000"/>
                </a:solidFill>
              </a:rPr>
              <a:t>JSD</a:t>
            </a:r>
            <a:r>
              <a:rPr lang="en-US" altLang="en-US" sz="2000" dirty="0"/>
              <a:t>(P||Q) = ½ D</a:t>
            </a:r>
            <a:r>
              <a:rPr lang="en-US" altLang="en-US" sz="2000" baseline="-25000" dirty="0"/>
              <a:t>KL</a:t>
            </a:r>
            <a:r>
              <a:rPr lang="en-US" altLang="en-US" sz="2000" dirty="0"/>
              <a:t>(P||M)+ ½ D</a:t>
            </a:r>
            <a:r>
              <a:rPr lang="en-US" altLang="en-US" sz="2000" baseline="-25000" dirty="0"/>
              <a:t>KL</a:t>
            </a:r>
            <a:r>
              <a:rPr lang="en-US" altLang="en-US" sz="2000" dirty="0"/>
              <a:t>(Q||M), M= ½ (P+Q), symmetric KL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dirty="0"/>
              <a:t>* JSD = Jensen-Shannon Divergency </a:t>
            </a:r>
          </a:p>
        </p:txBody>
      </p:sp>
      <p:pic>
        <p:nvPicPr>
          <p:cNvPr id="44035" name="Picture 3">
            <a:extLst>
              <a:ext uri="{FF2B5EF4-FFF2-40B4-BE49-F238E27FC236}">
                <a16:creationId xmlns:a16="http://schemas.microsoft.com/office/drawing/2014/main" id="{C894AEE5-3AB0-8207-87FA-D1AB59A840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2924944"/>
            <a:ext cx="38417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4">
            <a:extLst>
              <a:ext uri="{FF2B5EF4-FFF2-40B4-BE49-F238E27FC236}">
                <a16:creationId xmlns:a16="http://schemas.microsoft.com/office/drawing/2014/main" id="{7D01DD10-482E-D6D2-C31F-9BB165A69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974" y="3305944"/>
            <a:ext cx="484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−∞</a:t>
            </a:r>
          </a:p>
        </p:txBody>
      </p:sp>
      <p:sp>
        <p:nvSpPr>
          <p:cNvPr id="44037" name="TextBox 5">
            <a:extLst>
              <a:ext uri="{FF2B5EF4-FFF2-40B4-BE49-F238E27FC236}">
                <a16:creationId xmlns:a16="http://schemas.microsoft.com/office/drawing/2014/main" id="{12745B2E-71CB-41E5-F518-841D7A884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574" y="2772544"/>
            <a:ext cx="349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∞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29EA404B-5385-AA4E-1C82-26BF301CD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Maximum Likelihood Estimation</a:t>
            </a:r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DC4C2-7A0E-A7A9-4DA8-FD9CA558E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2000"/>
              <a:t> θ* = arg max</a:t>
            </a:r>
            <a:r>
              <a:rPr lang="en-US" altLang="en-US" sz="2000" baseline="-25000"/>
              <a:t>θ</a:t>
            </a:r>
            <a:r>
              <a:rPr lang="en-US" altLang="en-US" sz="2000"/>
              <a:t> Π</a:t>
            </a:r>
            <a:r>
              <a:rPr lang="en-US" altLang="en-US" sz="2000" baseline="-25000"/>
              <a:t>i=1..m</a:t>
            </a:r>
            <a:r>
              <a:rPr lang="en-US" altLang="en-US" sz="2000"/>
              <a:t>P</a:t>
            </a:r>
            <a:r>
              <a:rPr lang="en-US" altLang="en-US" sz="2000" baseline="-25000"/>
              <a:t>G</a:t>
            </a:r>
            <a:r>
              <a:rPr lang="en-US" altLang="en-US" sz="2000"/>
              <a:t>(x</a:t>
            </a:r>
            <a:r>
              <a:rPr lang="en-US" altLang="en-US" sz="2000" baseline="30000"/>
              <a:t>i</a:t>
            </a:r>
            <a:r>
              <a:rPr lang="en-US" altLang="en-US" sz="2000"/>
              <a:t>; θ) </a:t>
            </a:r>
            <a:r>
              <a:rPr lang="en-US" altLang="en-US" sz="2000">
                <a:sym typeface="Wingdings" panose="05000000000000000000" pitchFamily="2" charset="2"/>
              </a:rPr>
              <a:t> </a:t>
            </a:r>
          </a:p>
          <a:p>
            <a:pPr marL="0" indent="0">
              <a:buNone/>
            </a:pPr>
            <a:r>
              <a:rPr lang="en-US" altLang="en-US" sz="2000" baseline="-25000">
                <a:sym typeface="Wingdings" panose="05000000000000000000" pitchFamily="2" charset="2"/>
              </a:rPr>
              <a:t>             </a:t>
            </a:r>
            <a:r>
              <a:rPr lang="en-US" altLang="en-US" sz="2000"/>
              <a:t>arg max</a:t>
            </a:r>
            <a:r>
              <a:rPr lang="en-US" altLang="en-US" sz="2000" baseline="-25000"/>
              <a:t>θ</a:t>
            </a:r>
            <a:r>
              <a:rPr lang="en-US" altLang="en-US" sz="2000"/>
              <a:t> </a:t>
            </a:r>
            <a:r>
              <a:rPr lang="en-US" altLang="en-US" sz="2000">
                <a:solidFill>
                  <a:srgbClr val="FF0000"/>
                </a:solidFill>
              </a:rPr>
              <a:t>log</a:t>
            </a:r>
            <a:r>
              <a:rPr lang="en-US" altLang="en-US" sz="2000"/>
              <a:t> Π</a:t>
            </a:r>
            <a:r>
              <a:rPr lang="en-US" altLang="en-US" sz="2000" baseline="-25000"/>
              <a:t>i=1..m</a:t>
            </a:r>
            <a:r>
              <a:rPr lang="en-US" altLang="en-US" sz="2000"/>
              <a:t>P</a:t>
            </a:r>
            <a:r>
              <a:rPr lang="en-US" altLang="en-US" sz="2000" baseline="-25000"/>
              <a:t>G</a:t>
            </a:r>
            <a:r>
              <a:rPr lang="en-US" altLang="en-US" sz="2000"/>
              <a:t>(x</a:t>
            </a:r>
            <a:r>
              <a:rPr lang="en-US" altLang="en-US" sz="2000" baseline="30000"/>
              <a:t>i</a:t>
            </a:r>
            <a:r>
              <a:rPr lang="en-US" altLang="en-US" sz="2000"/>
              <a:t>; θ)</a:t>
            </a:r>
          </a:p>
          <a:p>
            <a:pPr marL="0" indent="0">
              <a:buNone/>
            </a:pPr>
            <a:r>
              <a:rPr lang="en-US" altLang="en-US" sz="2000"/>
              <a:t>      = arg max</a:t>
            </a:r>
            <a:r>
              <a:rPr lang="en-US" altLang="en-US" sz="2000" baseline="-25000"/>
              <a:t>θ</a:t>
            </a:r>
            <a:r>
              <a:rPr lang="en-US" altLang="en-US" sz="2000"/>
              <a:t> Σ</a:t>
            </a:r>
            <a:r>
              <a:rPr lang="en-US" altLang="en-US" sz="2000" baseline="-25000"/>
              <a:t>i=1..m</a:t>
            </a:r>
            <a:r>
              <a:rPr lang="en-US" altLang="en-US" sz="2000"/>
              <a:t> log P</a:t>
            </a:r>
            <a:r>
              <a:rPr lang="en-US" altLang="en-US" sz="2000" baseline="-25000"/>
              <a:t>G</a:t>
            </a:r>
            <a:r>
              <a:rPr lang="en-US" altLang="en-US" sz="2000"/>
              <a:t>(x</a:t>
            </a:r>
            <a:r>
              <a:rPr lang="en-US" altLang="en-US" sz="2000" baseline="30000"/>
              <a:t>i</a:t>
            </a:r>
            <a:r>
              <a:rPr lang="en-US" altLang="en-US" sz="2000"/>
              <a:t>; θ),  {x</a:t>
            </a:r>
            <a:r>
              <a:rPr lang="en-US" altLang="en-US" sz="2000" baseline="30000"/>
              <a:t>1</a:t>
            </a:r>
            <a:r>
              <a:rPr lang="en-US" altLang="en-US" sz="2000"/>
              <a:t>,..., x</a:t>
            </a:r>
            <a:r>
              <a:rPr lang="en-US" altLang="en-US" sz="2000" baseline="30000"/>
              <a:t>m</a:t>
            </a:r>
            <a:r>
              <a:rPr lang="en-US" altLang="en-US" sz="2000"/>
              <a:t>} </a:t>
            </a:r>
            <a:r>
              <a:rPr lang="en-US" altLang="en-US" sz="2000">
                <a:solidFill>
                  <a:srgbClr val="FF0000"/>
                </a:solidFill>
              </a:rPr>
              <a:t>sampled</a:t>
            </a:r>
            <a:r>
              <a:rPr lang="en-US" altLang="en-US" sz="2000"/>
              <a:t> from P</a:t>
            </a:r>
            <a:r>
              <a:rPr lang="en-US" altLang="en-US" sz="2000" baseline="-25000"/>
              <a:t>data</a:t>
            </a:r>
            <a:r>
              <a:rPr lang="en-US" altLang="en-US" sz="2000"/>
              <a:t>(x)</a:t>
            </a:r>
          </a:p>
          <a:p>
            <a:pPr marL="0" indent="0">
              <a:buNone/>
            </a:pPr>
            <a:r>
              <a:rPr lang="en-US" altLang="en-US" sz="2000"/>
              <a:t>      = arg max</a:t>
            </a:r>
            <a:r>
              <a:rPr lang="en-US" altLang="en-US" sz="2000" baseline="-25000"/>
              <a:t>θ</a:t>
            </a:r>
            <a:r>
              <a:rPr lang="en-US" altLang="en-US" sz="2000"/>
              <a:t> Σ</a:t>
            </a:r>
            <a:r>
              <a:rPr lang="en-US" altLang="en-US" sz="2000" baseline="-25000"/>
              <a:t>i=1..m</a:t>
            </a:r>
            <a:r>
              <a:rPr lang="en-US" altLang="en-US" sz="2000"/>
              <a:t> P</a:t>
            </a:r>
            <a:r>
              <a:rPr lang="en-US" altLang="en-US" sz="2000" baseline="-25000"/>
              <a:t>data</a:t>
            </a:r>
            <a:r>
              <a:rPr lang="en-US" altLang="en-US" sz="2000"/>
              <a:t>(x</a:t>
            </a:r>
            <a:r>
              <a:rPr lang="en-US" altLang="en-US" sz="2000" baseline="30000"/>
              <a:t>i</a:t>
            </a:r>
            <a:r>
              <a:rPr lang="en-US" altLang="en-US" sz="2000"/>
              <a:t>) </a:t>
            </a:r>
            <a:r>
              <a:rPr lang="en-US" altLang="en-US" sz="2000">
                <a:solidFill>
                  <a:srgbClr val="000000"/>
                </a:solidFill>
              </a:rPr>
              <a:t>log</a:t>
            </a:r>
            <a:r>
              <a:rPr lang="en-US" altLang="en-US" sz="2000"/>
              <a:t> P</a:t>
            </a:r>
            <a:r>
              <a:rPr lang="en-US" altLang="en-US" sz="2000" baseline="-25000"/>
              <a:t>G</a:t>
            </a:r>
            <a:r>
              <a:rPr lang="en-US" altLang="en-US" sz="2000"/>
              <a:t>(x</a:t>
            </a:r>
            <a:r>
              <a:rPr lang="en-US" altLang="en-US" sz="2000" baseline="30000"/>
              <a:t>i</a:t>
            </a:r>
            <a:r>
              <a:rPr lang="en-US" altLang="en-US" sz="2000"/>
              <a:t>; θ)     --- this is cross entropy</a:t>
            </a:r>
          </a:p>
          <a:p>
            <a:pPr marL="0" indent="0">
              <a:buNone/>
            </a:pPr>
            <a:r>
              <a:rPr lang="en-US" altLang="en-US" sz="2000"/>
              <a:t>      </a:t>
            </a:r>
            <a:r>
              <a:rPr lang="en-US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≅</a:t>
            </a:r>
            <a:r>
              <a:rPr lang="en-US" altLang="en-US" sz="2000"/>
              <a:t> arg max</a:t>
            </a:r>
            <a:r>
              <a:rPr lang="en-US" altLang="en-US" sz="2000" baseline="-25000"/>
              <a:t>θ</a:t>
            </a:r>
            <a:r>
              <a:rPr lang="en-US" altLang="en-US" sz="2000"/>
              <a:t> Σ</a:t>
            </a:r>
            <a:r>
              <a:rPr lang="en-US" altLang="en-US" sz="2000" baseline="-25000"/>
              <a:t>i=1..m</a:t>
            </a:r>
            <a:r>
              <a:rPr lang="en-US" altLang="en-US" sz="2000"/>
              <a:t> P</a:t>
            </a:r>
            <a:r>
              <a:rPr lang="en-US" altLang="en-US" sz="2000" baseline="-25000"/>
              <a:t>data</a:t>
            </a:r>
            <a:r>
              <a:rPr lang="en-US" altLang="en-US" sz="2000"/>
              <a:t>(x</a:t>
            </a:r>
            <a:r>
              <a:rPr lang="en-US" altLang="en-US" sz="2000" baseline="30000"/>
              <a:t>i</a:t>
            </a:r>
            <a:r>
              <a:rPr lang="en-US" altLang="en-US" sz="2000"/>
              <a:t>) </a:t>
            </a:r>
            <a:r>
              <a:rPr lang="en-US" altLang="en-US" sz="2000">
                <a:solidFill>
                  <a:srgbClr val="000000"/>
                </a:solidFill>
              </a:rPr>
              <a:t>log</a:t>
            </a:r>
            <a:r>
              <a:rPr lang="en-US" altLang="en-US" sz="2000"/>
              <a:t> P</a:t>
            </a:r>
            <a:r>
              <a:rPr lang="en-US" altLang="en-US" sz="2000" baseline="-25000"/>
              <a:t>G</a:t>
            </a:r>
            <a:r>
              <a:rPr lang="en-US" altLang="en-US" sz="2000"/>
              <a:t>(x</a:t>
            </a:r>
            <a:r>
              <a:rPr lang="en-US" altLang="en-US" sz="2000" baseline="30000"/>
              <a:t>i</a:t>
            </a:r>
            <a:r>
              <a:rPr lang="en-US" altLang="en-US" sz="2000"/>
              <a:t>; θ) - Σ</a:t>
            </a:r>
            <a:r>
              <a:rPr lang="en-US" altLang="en-US" sz="2000" baseline="-25000"/>
              <a:t>i=1..m </a:t>
            </a:r>
            <a:r>
              <a:rPr lang="en-US" altLang="en-US" sz="2000"/>
              <a:t>P</a:t>
            </a:r>
            <a:r>
              <a:rPr lang="en-US" altLang="en-US" sz="2000" baseline="-25000"/>
              <a:t>data</a:t>
            </a:r>
            <a:r>
              <a:rPr lang="en-US" altLang="en-US" sz="2000"/>
              <a:t>(x</a:t>
            </a:r>
            <a:r>
              <a:rPr lang="en-US" altLang="en-US" sz="2000" baseline="30000"/>
              <a:t>i</a:t>
            </a:r>
            <a:r>
              <a:rPr lang="en-US" altLang="en-US" sz="2000"/>
              <a:t> )logP</a:t>
            </a:r>
            <a:r>
              <a:rPr lang="en-US" altLang="en-US" sz="2000" baseline="-25000"/>
              <a:t>data</a:t>
            </a:r>
            <a:r>
              <a:rPr lang="en-US" altLang="en-US" sz="2000"/>
              <a:t>(x </a:t>
            </a:r>
            <a:r>
              <a:rPr lang="en-US" altLang="en-US" sz="2000" baseline="30000"/>
              <a:t>i</a:t>
            </a:r>
            <a:r>
              <a:rPr lang="en-US" altLang="en-US" sz="2000"/>
              <a:t>)</a:t>
            </a:r>
          </a:p>
          <a:p>
            <a:pPr marL="0" indent="0">
              <a:buNone/>
            </a:pPr>
            <a:r>
              <a:rPr lang="en-US" altLang="en-US" sz="2000"/>
              <a:t>      = arg min</a:t>
            </a:r>
            <a:r>
              <a:rPr lang="en-US" altLang="en-US" sz="2000" baseline="-25000"/>
              <a:t>θ</a:t>
            </a:r>
            <a:r>
              <a:rPr lang="en-US" altLang="en-US" sz="2000"/>
              <a:t> KL (P</a:t>
            </a:r>
            <a:r>
              <a:rPr lang="en-US" altLang="en-US" sz="2000" baseline="-25000"/>
              <a:t>data</a:t>
            </a:r>
            <a:r>
              <a:rPr lang="en-US" altLang="en-US" sz="2000"/>
              <a:t>(x) || P</a:t>
            </a:r>
            <a:r>
              <a:rPr lang="en-US" altLang="en-US" sz="2000" baseline="-25000"/>
              <a:t>G</a:t>
            </a:r>
            <a:r>
              <a:rPr lang="en-US" altLang="en-US" sz="2000"/>
              <a:t>(x; θ))           --- this is KL divergence</a:t>
            </a:r>
          </a:p>
          <a:p>
            <a:pPr marL="0" indent="0">
              <a:buNone/>
            </a:pPr>
            <a:endParaRPr lang="en-US" altLang="en-US" sz="2400"/>
          </a:p>
          <a:p>
            <a:pPr marL="0" indent="0">
              <a:buNone/>
            </a:pPr>
            <a:r>
              <a:rPr lang="en-US" altLang="en-US" sz="2000"/>
              <a:t>Note:  P</a:t>
            </a:r>
            <a:r>
              <a:rPr lang="en-US" altLang="en-US" sz="2000" baseline="-25000"/>
              <a:t>G</a:t>
            </a:r>
            <a:r>
              <a:rPr lang="en-US" altLang="en-US" sz="2000"/>
              <a:t> is Gaussian mixture model, finding best θ will still be Gaussians, this only can generate a few blubs. Thus this above maximum likelihood approach does not work well.</a:t>
            </a:r>
          </a:p>
          <a:p>
            <a:pPr marL="0" indent="0">
              <a:buNone/>
            </a:pPr>
            <a:endParaRPr lang="en-US" altLang="en-US" sz="1800"/>
          </a:p>
          <a:p>
            <a:pPr marL="0" indent="0">
              <a:buNone/>
            </a:pPr>
            <a:r>
              <a:rPr lang="en-US" altLang="en-US" sz="2000"/>
              <a:t>Next we will introduce GAN that will change P</a:t>
            </a:r>
            <a:r>
              <a:rPr lang="en-US" altLang="en-US" sz="2000" baseline="-25000"/>
              <a:t>G</a:t>
            </a:r>
            <a:r>
              <a:rPr lang="en-US" altLang="en-US" sz="2000"/>
              <a:t>, not just estimating P</a:t>
            </a:r>
            <a:r>
              <a:rPr lang="en-US" altLang="en-US" sz="2000" baseline="-25000"/>
              <a:t>G is</a:t>
            </a:r>
            <a:r>
              <a:rPr lang="en-US" altLang="en-US" sz="2000"/>
              <a:t> parameters We will find best P</a:t>
            </a:r>
            <a:r>
              <a:rPr lang="en-US" altLang="en-US" sz="2000" baseline="-25000"/>
              <a:t>G </a:t>
            </a:r>
            <a:r>
              <a:rPr lang="en-US" altLang="en-US" sz="2000"/>
              <a:t>, which is more complicated and structured, to approximate P</a:t>
            </a:r>
            <a:r>
              <a:rPr lang="en-US" altLang="en-US" sz="2000" baseline="-25000"/>
              <a:t>data</a:t>
            </a:r>
            <a:r>
              <a:rPr lang="en-US" altLang="en-US" sz="200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內容版面配置區 6">
            <a:extLst>
              <a:ext uri="{FF2B5EF4-FFF2-40B4-BE49-F238E27FC236}">
                <a16:creationId xmlns:a16="http://schemas.microsoft.com/office/drawing/2014/main" id="{CDBB5DC9-8C5A-5743-EA26-B8772B5C6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6414" y="2017713"/>
            <a:ext cx="8639175" cy="2997200"/>
          </a:xfrm>
        </p:spPr>
      </p:pic>
      <p:sp>
        <p:nvSpPr>
          <p:cNvPr id="46082" name="矩形 3">
            <a:extLst>
              <a:ext uri="{FF2B5EF4-FFF2-40B4-BE49-F238E27FC236}">
                <a16:creationId xmlns:a16="http://schemas.microsoft.com/office/drawing/2014/main" id="{33E62349-AD46-9592-0127-CD5FC7296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6176963"/>
            <a:ext cx="45961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TW" altLang="en-US" sz="1800"/>
              <a:t>https://blog.openai.com/generative-models/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F40158F-F1BB-09A9-9BCE-4B22BFDECEEE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79722" y="1902405"/>
            <a:ext cx="1443857" cy="46166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charset="0"/>
                <a:ea typeface="ＭＳ Ｐゴシック" charset="0"/>
                <a:cs typeface="ＭＳ Ｐゴシック" charset="0"/>
              </a:rPr>
              <a:t> 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91F58CC-7502-92DF-FAAC-B20CE753BE1C}"/>
              </a:ext>
            </a:extLst>
          </p:cNvPr>
          <p:cNvSpPr/>
          <p:nvPr/>
        </p:nvSpPr>
        <p:spPr>
          <a:xfrm>
            <a:off x="4964113" y="2481263"/>
            <a:ext cx="652462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5C417E6-54A3-E09A-F00D-5155551440C3}"/>
              </a:ext>
            </a:extLst>
          </p:cNvPr>
          <p:cNvSpPr/>
          <p:nvPr/>
        </p:nvSpPr>
        <p:spPr>
          <a:xfrm>
            <a:off x="8353426" y="2590800"/>
            <a:ext cx="652463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FCD1232-0694-F197-459E-BDC494DF6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714" y="1600200"/>
            <a:ext cx="1335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altLang="zh-TW" sz="2000"/>
              <a:t>P</a:t>
            </a:r>
            <a:r>
              <a:rPr lang="en-CA" altLang="zh-TW" sz="2000" baseline="-25000"/>
              <a:t>G</a:t>
            </a:r>
            <a:r>
              <a:rPr lang="en-CA" altLang="zh-TW" sz="2000"/>
              <a:t>(x,θ)</a:t>
            </a:r>
            <a:endParaRPr lang="zh-TW" altLang="en-US" sz="200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AD46FD4-4C38-163D-BEFA-68D02252E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181601"/>
            <a:ext cx="3048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>
                <a:solidFill>
                  <a:srgbClr val="FF0000"/>
                </a:solidFill>
              </a:rPr>
              <a:t>How to compute the likelihood?</a:t>
            </a: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219A88A-705D-4393-F729-666B8D097958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13672" y="3787055"/>
            <a:ext cx="426399" cy="46166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charset="0"/>
                <a:ea typeface="ＭＳ Ｐゴシック" charset="0"/>
                <a:cs typeface="ＭＳ Ｐゴシック" charset="0"/>
              </a:rPr>
              <a:t> </a:t>
            </a:r>
          </a:p>
        </p:txBody>
      </p:sp>
      <p:sp>
        <p:nvSpPr>
          <p:cNvPr id="46089" name="Title 2">
            <a:extLst>
              <a:ext uri="{FF2B5EF4-FFF2-40B4-BE49-F238E27FC236}">
                <a16:creationId xmlns:a16="http://schemas.microsoft.com/office/drawing/2014/main" id="{7D71DB51-A9F3-0748-9851-76F92837D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Thus let’s use an NN as P</a:t>
            </a:r>
            <a:r>
              <a:rPr lang="en-US" altLang="en-US" baseline="-25000"/>
              <a:t>G</a:t>
            </a:r>
            <a:r>
              <a:rPr lang="en-US" altLang="en-US"/>
              <a:t>(x; θ)</a:t>
            </a:r>
          </a:p>
        </p:txBody>
      </p:sp>
      <p:sp>
        <p:nvSpPr>
          <p:cNvPr id="46090" name="TextBox 14">
            <a:extLst>
              <a:ext uri="{FF2B5EF4-FFF2-40B4-BE49-F238E27FC236}">
                <a16:creationId xmlns:a16="http://schemas.microsoft.com/office/drawing/2014/main" id="{5A5D1700-9A22-D74F-CFBF-EC2466CCA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151" y="1600200"/>
            <a:ext cx="989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/>
              <a:t>P</a:t>
            </a:r>
            <a:r>
              <a:rPr lang="en-US" altLang="en-US" sz="2000" baseline="-25000"/>
              <a:t>data</a:t>
            </a:r>
            <a:r>
              <a:rPr lang="en-US" altLang="en-US" sz="2000"/>
              <a:t>(x)</a:t>
            </a:r>
          </a:p>
        </p:txBody>
      </p:sp>
      <p:sp>
        <p:nvSpPr>
          <p:cNvPr id="46091" name="TextBox 15">
            <a:extLst>
              <a:ext uri="{FF2B5EF4-FFF2-40B4-BE49-F238E27FC236}">
                <a16:creationId xmlns:a16="http://schemas.microsoft.com/office/drawing/2014/main" id="{1EBE341B-6D13-663A-B234-2547139A0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1100" y="56261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6092" name="TextBox 16">
            <a:extLst>
              <a:ext uri="{FF2B5EF4-FFF2-40B4-BE49-F238E27FC236}">
                <a16:creationId xmlns:a16="http://schemas.microsoft.com/office/drawing/2014/main" id="{BADD0DB8-22B6-DF95-11C1-70FFC3DF7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1" y="3429000"/>
            <a:ext cx="384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/>
              <a:t>G</a:t>
            </a:r>
          </a:p>
        </p:txBody>
      </p:sp>
      <p:sp>
        <p:nvSpPr>
          <p:cNvPr id="46093" name="TextBox 17">
            <a:extLst>
              <a:ext uri="{FF2B5EF4-FFF2-40B4-BE49-F238E27FC236}">
                <a16:creationId xmlns:a16="http://schemas.microsoft.com/office/drawing/2014/main" id="{24AE4EB9-86E2-9548-5830-AED7E6D4E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1664" y="4267200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θ</a:t>
            </a:r>
          </a:p>
        </p:txBody>
      </p:sp>
      <p:sp>
        <p:nvSpPr>
          <p:cNvPr id="46094" name="TextBox 1">
            <a:extLst>
              <a:ext uri="{FF2B5EF4-FFF2-40B4-BE49-F238E27FC236}">
                <a16:creationId xmlns:a16="http://schemas.microsoft.com/office/drawing/2014/main" id="{D35546BB-0EED-D264-75EF-A7B470826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1" y="4724401"/>
            <a:ext cx="1236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Smaller</a:t>
            </a:r>
          </a:p>
          <a:p>
            <a:pPr eaLnBrk="1" hangingPunct="1"/>
            <a:r>
              <a:rPr lang="en-US" altLang="en-US" sz="1800"/>
              <a:t>dimension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8D7A77F-8746-6B73-729F-611D18FE641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200400" y="4267200"/>
            <a:ext cx="0" cy="4572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96" name="TextBox 5">
            <a:extLst>
              <a:ext uri="{FF2B5EF4-FFF2-40B4-BE49-F238E27FC236}">
                <a16:creationId xmlns:a16="http://schemas.microsoft.com/office/drawing/2014/main" id="{D693818A-3EC4-2642-79A0-3D8A5AD48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1" y="5181601"/>
            <a:ext cx="1236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Larger</a:t>
            </a:r>
          </a:p>
          <a:p>
            <a:pPr eaLnBrk="1" hangingPunct="1"/>
            <a:r>
              <a:rPr lang="en-US" altLang="en-US" sz="1800"/>
              <a:t>dimension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E3B8284-B731-E0E5-4116-E8EB4791C903}"/>
              </a:ext>
            </a:extLst>
          </p:cNvPr>
          <p:cNvCxnSpPr>
            <a:cxnSpLocks noChangeShapeType="1"/>
            <a:stCxn id="46096" idx="0"/>
          </p:cNvCxnSpPr>
          <p:nvPr/>
        </p:nvCxnSpPr>
        <p:spPr bwMode="auto">
          <a:xfrm flipH="1" flipV="1">
            <a:off x="4876801" y="4876800"/>
            <a:ext cx="85725" cy="3048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98" name="TextBox 14">
            <a:extLst>
              <a:ext uri="{FF2B5EF4-FFF2-40B4-BE49-F238E27FC236}">
                <a16:creationId xmlns:a16="http://schemas.microsoft.com/office/drawing/2014/main" id="{D7F7D824-445E-3079-1831-5F325168F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0" y="4495800"/>
            <a:ext cx="13644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Prior </a:t>
            </a:r>
          </a:p>
          <a:p>
            <a:pPr eaLnBrk="1" hangingPunct="1"/>
            <a:r>
              <a:rPr lang="en-US" altLang="en-US" sz="1800"/>
              <a:t>distribution </a:t>
            </a:r>
          </a:p>
          <a:p>
            <a:pPr eaLnBrk="1" hangingPunct="1"/>
            <a:r>
              <a:rPr lang="en-US" altLang="en-US" sz="1800"/>
              <a:t>of z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D54BB24-8DC8-85CE-6D92-465D4A7D8DE8}"/>
              </a:ext>
            </a:extLst>
          </p:cNvPr>
          <p:cNvCxnSpPr>
            <a:cxnSpLocks noChangeShapeType="1"/>
            <a:stCxn id="46098" idx="0"/>
          </p:cNvCxnSpPr>
          <p:nvPr/>
        </p:nvCxnSpPr>
        <p:spPr bwMode="auto">
          <a:xfrm flipV="1">
            <a:off x="2244338" y="4191000"/>
            <a:ext cx="41662" cy="3048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100" name="TextBox 17">
            <a:extLst>
              <a:ext uri="{FF2B5EF4-FFF2-40B4-BE49-F238E27FC236}">
                <a16:creationId xmlns:a16="http://schemas.microsoft.com/office/drawing/2014/main" id="{90F6486C-C02F-60BE-581B-128C33947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6172200"/>
            <a:ext cx="3876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P</a:t>
            </a:r>
            <a:r>
              <a:rPr lang="en-US" altLang="en-US" sz="1800" baseline="-25000"/>
              <a:t>G</a:t>
            </a:r>
            <a:r>
              <a:rPr lang="en-US" altLang="en-US" sz="1800"/>
              <a:t>(x) = Integration</a:t>
            </a:r>
            <a:r>
              <a:rPr lang="en-US" altLang="en-US" sz="1800" baseline="-25000"/>
              <a:t>z</a:t>
            </a:r>
            <a:r>
              <a:rPr lang="en-US" altLang="en-US" sz="1800"/>
              <a:t> P</a:t>
            </a:r>
            <a:r>
              <a:rPr lang="en-US" altLang="en-US" sz="1800" baseline="-25000"/>
              <a:t>prior</a:t>
            </a:r>
            <a:r>
              <a:rPr lang="en-US" altLang="en-US" sz="1800"/>
              <a:t>(z) I</a:t>
            </a:r>
            <a:r>
              <a:rPr lang="en-US" altLang="en-US" sz="1800" baseline="-25000"/>
              <a:t>[G(z)=x]</a:t>
            </a:r>
            <a:r>
              <a:rPr lang="en-US" altLang="en-US" sz="1800"/>
              <a:t>dz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Restricted Boltzmann Machine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5498" y="1093917"/>
                <a:ext cx="8887771" cy="4351338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A DBN can be efficiently trained in an unsupervised, layer-by-layer manner, where the layers are typically made of </a:t>
                </a:r>
                <a:r>
                  <a:rPr lang="en-US" i="1" dirty="0"/>
                  <a:t>restricted Boltzmann machines</a:t>
                </a:r>
                <a:r>
                  <a:rPr lang="en-US" dirty="0"/>
                  <a:t> (RBM).</a:t>
                </a:r>
              </a:p>
              <a:p>
                <a:endParaRPr lang="en-US" dirty="0"/>
              </a:p>
              <a:p>
                <a:r>
                  <a:rPr lang="en-US" dirty="0"/>
                  <a:t>RBM: undirected, generative energy-based model with a "visible" input layer and a hidden layer, and connections between the layers but not within layers.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The joint probability distribution: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𝐯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𝒗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𝒉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br>
                  <a:rPr lang="en-US" dirty="0"/>
                </a:br>
                <a:r>
                  <a:rPr lang="en-US" dirty="0"/>
                  <a:t>where the energy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𝑾𝒉</m:t>
                    </m:r>
                  </m:oMath>
                </a14:m>
                <a:endParaRPr lang="en-US" b="1" dirty="0"/>
              </a:p>
              <a:p>
                <a:pPr lvl="1"/>
                <a:endParaRPr lang="en-US" dirty="0"/>
              </a:p>
              <a:p>
                <a:r>
                  <a:rPr lang="en-US" dirty="0"/>
                  <a:t>The training method for RBMs proposed by Geoffrey Hinton for use with training "Product of Expert" models is called </a:t>
                </a:r>
                <a:r>
                  <a:rPr lang="en-US" i="1" dirty="0"/>
                  <a:t>contrastive divergence</a:t>
                </a:r>
                <a:r>
                  <a:rPr lang="en-US" dirty="0"/>
                  <a:t> (CD).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5498" y="1093917"/>
                <a:ext cx="8887771" cy="4351338"/>
              </a:xfrm>
              <a:blipFill>
                <a:blip r:embed="rId2"/>
                <a:stretch>
                  <a:fillRect l="-754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s://upload.wikimedia.org/wikipedia/commons/thumb/e/e8/Restricted_Boltzmann_machine.svg/220px-Restricted_Boltzmann_machin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131" y="1690688"/>
            <a:ext cx="2968869" cy="31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794488" y="2562690"/>
                <a:ext cx="375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4488" y="2562690"/>
                <a:ext cx="37542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794488" y="3225471"/>
                <a:ext cx="375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4488" y="3225471"/>
                <a:ext cx="37542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794487" y="3888253"/>
                <a:ext cx="375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4487" y="3888253"/>
                <a:ext cx="37542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1235360" y="2250996"/>
                <a:ext cx="375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5360" y="2250996"/>
                <a:ext cx="37542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1235360" y="2902927"/>
                <a:ext cx="375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5360" y="2902927"/>
                <a:ext cx="37542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1235360" y="3549741"/>
                <a:ext cx="375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5360" y="3549741"/>
                <a:ext cx="37542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1235359" y="4204794"/>
                <a:ext cx="375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5359" y="4204794"/>
                <a:ext cx="37542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>
            <a:extLst>
              <a:ext uri="{FF2B5EF4-FFF2-40B4-BE49-F238E27FC236}">
                <a16:creationId xmlns:a16="http://schemas.microsoft.com/office/drawing/2014/main" id="{1CBA6209-77C6-454A-B30B-E02931C4A946}"/>
              </a:ext>
            </a:extLst>
          </p:cNvPr>
          <p:cNvSpPr/>
          <p:nvPr/>
        </p:nvSpPr>
        <p:spPr>
          <a:xfrm>
            <a:off x="9441870" y="4749047"/>
            <a:ext cx="274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An RBM with fully connected visible and hidden units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24426DA-B83D-4525-BADC-73C31F78D699}"/>
              </a:ext>
            </a:extLst>
          </p:cNvPr>
          <p:cNvSpPr/>
          <p:nvPr/>
        </p:nvSpPr>
        <p:spPr>
          <a:xfrm>
            <a:off x="8400256" y="5659111"/>
            <a:ext cx="3791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*Note there are no hidden-hidden or visible-visible connections.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4346773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標題 1">
            <a:extLst>
              <a:ext uri="{FF2B5EF4-FFF2-40B4-BE49-F238E27FC236}">
                <a16:creationId xmlns:a16="http://schemas.microsoft.com/office/drawing/2014/main" id="{9A81371D-EE92-DBEC-DF43-1048BB6C9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Basic Idea of GAN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A2772F0-B435-6FA3-886C-38C049804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825625"/>
            <a:ext cx="9559974" cy="4351338"/>
          </a:xfrm>
        </p:spPr>
        <p:txBody>
          <a:bodyPr>
            <a:noAutofit/>
          </a:bodyPr>
          <a:lstStyle/>
          <a:p>
            <a:r>
              <a:rPr lang="en-US" altLang="zh-TW" sz="2400" dirty="0"/>
              <a:t>Generator G</a:t>
            </a:r>
          </a:p>
          <a:p>
            <a:pPr lvl="1"/>
            <a:r>
              <a:rPr lang="en-US" altLang="zh-TW" sz="2000" dirty="0">
                <a:ea typeface="新細明體" panose="02020500000000000000" pitchFamily="18" charset="-120"/>
              </a:rPr>
              <a:t>G is a function, input z, output x </a:t>
            </a:r>
          </a:p>
          <a:p>
            <a:pPr lvl="1"/>
            <a:r>
              <a:rPr lang="en-US" altLang="zh-TW" sz="2000" dirty="0">
                <a:ea typeface="新細明體" panose="02020500000000000000" pitchFamily="18" charset="-120"/>
              </a:rPr>
              <a:t>Given a prior distribution </a:t>
            </a:r>
            <a:r>
              <a:rPr lang="en-US" altLang="zh-TW" sz="2000" dirty="0" err="1">
                <a:ea typeface="新細明體" panose="02020500000000000000" pitchFamily="18" charset="-120"/>
              </a:rPr>
              <a:t>P</a:t>
            </a:r>
            <a:r>
              <a:rPr lang="en-US" altLang="zh-TW" sz="2000" baseline="-25000" dirty="0" err="1">
                <a:ea typeface="新細明體" panose="02020500000000000000" pitchFamily="18" charset="-120"/>
              </a:rPr>
              <a:t>prior</a:t>
            </a:r>
            <a:r>
              <a:rPr lang="en-US" altLang="zh-TW" sz="2000" dirty="0">
                <a:ea typeface="新細明體" panose="02020500000000000000" pitchFamily="18" charset="-120"/>
              </a:rPr>
              <a:t>(z), a probability distribution P</a:t>
            </a:r>
            <a:r>
              <a:rPr lang="en-US" altLang="zh-TW" sz="2000" baseline="-25000" dirty="0">
                <a:ea typeface="新細明體" panose="02020500000000000000" pitchFamily="18" charset="-120"/>
              </a:rPr>
              <a:t>G</a:t>
            </a:r>
            <a:r>
              <a:rPr lang="en-US" altLang="zh-TW" sz="2000" dirty="0">
                <a:ea typeface="新細明體" panose="02020500000000000000" pitchFamily="18" charset="-120"/>
              </a:rPr>
              <a:t>(x) is defined by function G</a:t>
            </a:r>
          </a:p>
          <a:p>
            <a:r>
              <a:rPr lang="en-US" altLang="zh-TW" sz="2400" dirty="0"/>
              <a:t>Discriminator D</a:t>
            </a:r>
          </a:p>
          <a:p>
            <a:pPr lvl="1"/>
            <a:r>
              <a:rPr lang="en-US" altLang="zh-TW" sz="2000" dirty="0">
                <a:ea typeface="新細明體" panose="02020500000000000000" pitchFamily="18" charset="-120"/>
              </a:rPr>
              <a:t>D is a function, input x, output scalar</a:t>
            </a:r>
          </a:p>
          <a:p>
            <a:pPr lvl="1"/>
            <a:r>
              <a:rPr lang="en-US" altLang="zh-TW" sz="2000" dirty="0">
                <a:solidFill>
                  <a:srgbClr val="FF0000"/>
                </a:solidFill>
                <a:ea typeface="新細明體" panose="02020500000000000000" pitchFamily="18" charset="-120"/>
              </a:rPr>
              <a:t>Evaluate the “difference” between P</a:t>
            </a:r>
            <a:r>
              <a:rPr lang="en-US" altLang="zh-TW" sz="2000" baseline="-25000" dirty="0">
                <a:solidFill>
                  <a:srgbClr val="FF0000"/>
                </a:solidFill>
                <a:ea typeface="新細明體" panose="02020500000000000000" pitchFamily="18" charset="-120"/>
              </a:rPr>
              <a:t>G</a:t>
            </a:r>
            <a:r>
              <a:rPr lang="en-US" altLang="zh-TW" sz="2000" dirty="0">
                <a:solidFill>
                  <a:srgbClr val="FF0000"/>
                </a:solidFill>
                <a:ea typeface="新細明體" panose="02020500000000000000" pitchFamily="18" charset="-120"/>
              </a:rPr>
              <a:t>(x) and </a:t>
            </a:r>
            <a:r>
              <a:rPr lang="en-US" altLang="zh-TW" sz="2000" dirty="0" err="1">
                <a:solidFill>
                  <a:srgbClr val="FF0000"/>
                </a:solidFill>
                <a:ea typeface="新細明體" panose="02020500000000000000" pitchFamily="18" charset="-120"/>
              </a:rPr>
              <a:t>P</a:t>
            </a:r>
            <a:r>
              <a:rPr lang="en-US" altLang="zh-TW" sz="2000" baseline="-25000" dirty="0" err="1">
                <a:solidFill>
                  <a:srgbClr val="FF0000"/>
                </a:solidFill>
                <a:ea typeface="新細明體" panose="02020500000000000000" pitchFamily="18" charset="-120"/>
              </a:rPr>
              <a:t>data</a:t>
            </a:r>
            <a:r>
              <a:rPr lang="en-US" altLang="zh-TW" sz="2000" dirty="0">
                <a:solidFill>
                  <a:srgbClr val="FF0000"/>
                </a:solidFill>
                <a:ea typeface="新細明體" panose="02020500000000000000" pitchFamily="18" charset="-120"/>
              </a:rPr>
              <a:t>(x)</a:t>
            </a:r>
          </a:p>
          <a:p>
            <a:r>
              <a:rPr lang="en-US" altLang="zh-TW" sz="2400" dirty="0"/>
              <a:t>In order for D to find difference between </a:t>
            </a:r>
            <a:r>
              <a:rPr lang="en-US" altLang="zh-TW" sz="2400" dirty="0" err="1"/>
              <a:t>P</a:t>
            </a:r>
            <a:r>
              <a:rPr lang="en-US" altLang="zh-TW" sz="2400" baseline="-25000" dirty="0" err="1"/>
              <a:t>data</a:t>
            </a:r>
            <a:r>
              <a:rPr lang="en-US" altLang="zh-TW" sz="2400" dirty="0"/>
              <a:t> from P</a:t>
            </a:r>
            <a:r>
              <a:rPr lang="en-US" altLang="zh-TW" sz="2400" baseline="-25000" dirty="0"/>
              <a:t>G</a:t>
            </a:r>
            <a:r>
              <a:rPr lang="en-US" altLang="zh-TW" sz="2400" dirty="0"/>
              <a:t>, we need a cost function V(G,D):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TW" sz="2400" dirty="0"/>
              <a:t>             G*=</a:t>
            </a:r>
            <a:r>
              <a:rPr lang="en-US" altLang="zh-TW" sz="2400" dirty="0" err="1"/>
              <a:t>arg</a:t>
            </a:r>
            <a:r>
              <a:rPr lang="en-US" altLang="zh-TW" sz="2400" dirty="0"/>
              <a:t> </a:t>
            </a:r>
            <a:r>
              <a:rPr lang="en-US" altLang="zh-TW" sz="2400" dirty="0" err="1"/>
              <a:t>min</a:t>
            </a:r>
            <a:r>
              <a:rPr lang="en-US" altLang="zh-TW" sz="2400" baseline="-25000" dirty="0" err="1"/>
              <a:t>G</a:t>
            </a:r>
            <a:r>
              <a:rPr lang="en-US" altLang="zh-TW" sz="2400" dirty="0" err="1"/>
              <a:t>max</a:t>
            </a:r>
            <a:r>
              <a:rPr lang="en-US" altLang="zh-TW" sz="2400" baseline="-25000" dirty="0" err="1"/>
              <a:t>D</a:t>
            </a:r>
            <a:r>
              <a:rPr lang="en-US" altLang="zh-TW" sz="2400" dirty="0" err="1"/>
              <a:t>V</a:t>
            </a:r>
            <a:r>
              <a:rPr lang="en-US" altLang="zh-TW" sz="2400" dirty="0"/>
              <a:t>(G,D)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TW" sz="2400" dirty="0"/>
              <a:t>    Note, we are changing distribution G, not just update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TW" sz="2400" dirty="0"/>
              <a:t>    its parameters (as in the max likelihood case).</a:t>
            </a:r>
            <a:endParaRPr lang="zh-TW" altLang="en-US" sz="24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DA324C4-7993-4EAA-09DA-7330B476D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616" y="1556792"/>
            <a:ext cx="4784725" cy="400050"/>
          </a:xfrm>
          <a:prstGeom prst="rect">
            <a:avLst/>
          </a:prstGeom>
          <a:gradFill rotWithShape="1">
            <a:gsLst>
              <a:gs pos="0">
                <a:srgbClr val="F6F6FF"/>
              </a:gs>
              <a:gs pos="64999">
                <a:srgbClr val="EBEBFF"/>
              </a:gs>
              <a:gs pos="100000">
                <a:srgbClr val="E3E3FF"/>
              </a:gs>
            </a:gsLst>
            <a:lin ang="5400000" scaled="1"/>
          </a:gradFill>
          <a:ln w="9525">
            <a:solidFill>
              <a:srgbClr val="DCDCFA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000" dirty="0"/>
              <a:t>Hard to learn P</a:t>
            </a:r>
            <a:r>
              <a:rPr lang="en-US" altLang="zh-TW" sz="2000" baseline="-25000" dirty="0"/>
              <a:t>G</a:t>
            </a:r>
            <a:r>
              <a:rPr lang="en-US" altLang="zh-TW" sz="2000" dirty="0"/>
              <a:t> by maximum likelihood</a:t>
            </a:r>
            <a:endParaRPr lang="zh-TW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標題 1">
            <a:extLst>
              <a:ext uri="{FF2B5EF4-FFF2-40B4-BE49-F238E27FC236}">
                <a16:creationId xmlns:a16="http://schemas.microsoft.com/office/drawing/2014/main" id="{BB126D3A-12C5-861E-E616-1931424E1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47" y="116632"/>
            <a:ext cx="4704522" cy="720080"/>
          </a:xfrm>
        </p:spPr>
        <p:txBody>
          <a:bodyPr/>
          <a:lstStyle/>
          <a:p>
            <a:r>
              <a:rPr lang="en-US" altLang="zh-TW" dirty="0"/>
              <a:t>Basic Idea</a:t>
            </a:r>
            <a:endParaRPr lang="zh-TW" altLang="en-US" dirty="0"/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844CA3FD-6D5B-1FAD-1CC9-A26F2429890C}"/>
              </a:ext>
            </a:extLst>
          </p:cNvPr>
          <p:cNvCxnSpPr>
            <a:cxnSpLocks/>
          </p:cNvCxnSpPr>
          <p:nvPr/>
        </p:nvCxnSpPr>
        <p:spPr>
          <a:xfrm>
            <a:off x="2447926" y="6040438"/>
            <a:ext cx="224472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6B9440EC-31E7-9C58-B198-E594FC95D300}"/>
              </a:ext>
            </a:extLst>
          </p:cNvPr>
          <p:cNvCxnSpPr>
            <a:cxnSpLocks/>
          </p:cNvCxnSpPr>
          <p:nvPr/>
        </p:nvCxnSpPr>
        <p:spPr>
          <a:xfrm flipV="1">
            <a:off x="3581400" y="4549776"/>
            <a:ext cx="0" cy="14906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AFD050CC-A212-5105-7F6E-8932846AC8CF}"/>
              </a:ext>
            </a:extLst>
          </p:cNvPr>
          <p:cNvCxnSpPr>
            <a:cxnSpLocks/>
          </p:cNvCxnSpPr>
          <p:nvPr/>
        </p:nvCxnSpPr>
        <p:spPr>
          <a:xfrm>
            <a:off x="5091114" y="6040438"/>
            <a:ext cx="224313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77285D6C-9415-AE2A-DEC8-F0164FBBE766}"/>
              </a:ext>
            </a:extLst>
          </p:cNvPr>
          <p:cNvCxnSpPr>
            <a:cxnSpLocks/>
          </p:cNvCxnSpPr>
          <p:nvPr/>
        </p:nvCxnSpPr>
        <p:spPr>
          <a:xfrm flipV="1">
            <a:off x="6224588" y="4549776"/>
            <a:ext cx="0" cy="14906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7AB4B1F9-6F18-2ACF-B5DC-20E6526238BF}"/>
              </a:ext>
            </a:extLst>
          </p:cNvPr>
          <p:cNvCxnSpPr>
            <a:cxnSpLocks/>
          </p:cNvCxnSpPr>
          <p:nvPr/>
        </p:nvCxnSpPr>
        <p:spPr>
          <a:xfrm>
            <a:off x="7602539" y="6040438"/>
            <a:ext cx="224472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0DF70769-4E33-B61A-E17F-84FAEA006E59}"/>
              </a:ext>
            </a:extLst>
          </p:cNvPr>
          <p:cNvCxnSpPr>
            <a:cxnSpLocks/>
          </p:cNvCxnSpPr>
          <p:nvPr/>
        </p:nvCxnSpPr>
        <p:spPr>
          <a:xfrm flipV="1">
            <a:off x="8737600" y="4549776"/>
            <a:ext cx="0" cy="14906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98B130DB-D466-8B7B-0D43-5FF101356F38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190549" y="5522052"/>
            <a:ext cx="525400" cy="52322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charset="0"/>
                <a:ea typeface="ＭＳ Ｐゴシック" charset="0"/>
                <a:cs typeface="ＭＳ Ｐゴシック" charset="0"/>
              </a:rPr>
              <a:t> 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980281A-BB1C-4660-916A-241D1016CEC3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955388" y="5522052"/>
            <a:ext cx="525400" cy="52322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charset="0"/>
                <a:ea typeface="ＭＳ Ｐゴシック" charset="0"/>
                <a:cs typeface="ＭＳ Ｐゴシック" charset="0"/>
              </a:rPr>
              <a:t> 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F10D346-87EC-2B2A-9C30-4474F9580C2F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416089" y="5522052"/>
            <a:ext cx="525400" cy="52322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charset="0"/>
                <a:ea typeface="ＭＳ Ｐゴシック" charset="0"/>
                <a:cs typeface="ＭＳ Ｐゴシック" charset="0"/>
              </a:rPr>
              <a:t> </a:t>
            </a:r>
          </a:p>
        </p:txBody>
      </p:sp>
      <p:sp>
        <p:nvSpPr>
          <p:cNvPr id="23" name="手繪多邊形: 圖案 22">
            <a:extLst>
              <a:ext uri="{FF2B5EF4-FFF2-40B4-BE49-F238E27FC236}">
                <a16:creationId xmlns:a16="http://schemas.microsoft.com/office/drawing/2014/main" id="{9A1D3184-D64F-5E88-AEE7-FC6CBE2F11D5}"/>
              </a:ext>
            </a:extLst>
          </p:cNvPr>
          <p:cNvSpPr/>
          <p:nvPr/>
        </p:nvSpPr>
        <p:spPr>
          <a:xfrm>
            <a:off x="2152650" y="4781550"/>
            <a:ext cx="2560638" cy="1104900"/>
          </a:xfrm>
          <a:custGeom>
            <a:avLst/>
            <a:gdLst>
              <a:gd name="connsiteX0" fmla="*/ 0 w 2560320"/>
              <a:gd name="connsiteY0" fmla="*/ 386404 h 1103856"/>
              <a:gd name="connsiteX1" fmla="*/ 815926 w 2560320"/>
              <a:gd name="connsiteY1" fmla="*/ 20644 h 1103856"/>
              <a:gd name="connsiteX2" fmla="*/ 1645920 w 2560320"/>
              <a:gd name="connsiteY2" fmla="*/ 935044 h 1103856"/>
              <a:gd name="connsiteX3" fmla="*/ 2194560 w 2560320"/>
              <a:gd name="connsiteY3" fmla="*/ 569284 h 1103856"/>
              <a:gd name="connsiteX4" fmla="*/ 2560320 w 2560320"/>
              <a:gd name="connsiteY4" fmla="*/ 1103856 h 110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0320" h="1103856">
                <a:moveTo>
                  <a:pt x="0" y="386404"/>
                </a:moveTo>
                <a:cubicBezTo>
                  <a:pt x="270803" y="157804"/>
                  <a:pt x="541606" y="-70796"/>
                  <a:pt x="815926" y="20644"/>
                </a:cubicBezTo>
                <a:cubicBezTo>
                  <a:pt x="1090246" y="112084"/>
                  <a:pt x="1416148" y="843604"/>
                  <a:pt x="1645920" y="935044"/>
                </a:cubicBezTo>
                <a:cubicBezTo>
                  <a:pt x="1875692" y="1026484"/>
                  <a:pt x="2042160" y="541149"/>
                  <a:pt x="2194560" y="569284"/>
                </a:cubicBezTo>
                <a:cubicBezTo>
                  <a:pt x="2346960" y="597419"/>
                  <a:pt x="2453640" y="850637"/>
                  <a:pt x="2560320" y="1103856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" name="手繪多邊形: 圖案 23">
            <a:extLst>
              <a:ext uri="{FF2B5EF4-FFF2-40B4-BE49-F238E27FC236}">
                <a16:creationId xmlns:a16="http://schemas.microsoft.com/office/drawing/2014/main" id="{5542C5F6-915D-1DCA-8914-003C7A70146D}"/>
              </a:ext>
            </a:extLst>
          </p:cNvPr>
          <p:cNvSpPr/>
          <p:nvPr/>
        </p:nvSpPr>
        <p:spPr>
          <a:xfrm>
            <a:off x="5416551" y="4670425"/>
            <a:ext cx="1744663" cy="1638300"/>
          </a:xfrm>
          <a:custGeom>
            <a:avLst/>
            <a:gdLst>
              <a:gd name="connsiteX0" fmla="*/ 0 w 1744394"/>
              <a:gd name="connsiteY0" fmla="*/ 1046254 h 1637097"/>
              <a:gd name="connsiteX1" fmla="*/ 253219 w 1744394"/>
              <a:gd name="connsiteY1" fmla="*/ 680494 h 1637097"/>
              <a:gd name="connsiteX2" fmla="*/ 618979 w 1744394"/>
              <a:gd name="connsiteY2" fmla="*/ 1102525 h 1637097"/>
              <a:gd name="connsiteX3" fmla="*/ 1012874 w 1744394"/>
              <a:gd name="connsiteY3" fmla="*/ 5245 h 1637097"/>
              <a:gd name="connsiteX4" fmla="*/ 1744394 w 1744394"/>
              <a:gd name="connsiteY4" fmla="*/ 1637097 h 1637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4394" h="1637097">
                <a:moveTo>
                  <a:pt x="0" y="1046254"/>
                </a:moveTo>
                <a:cubicBezTo>
                  <a:pt x="75028" y="858684"/>
                  <a:pt x="150056" y="671115"/>
                  <a:pt x="253219" y="680494"/>
                </a:cubicBezTo>
                <a:cubicBezTo>
                  <a:pt x="356382" y="689872"/>
                  <a:pt x="492370" y="1215067"/>
                  <a:pt x="618979" y="1102525"/>
                </a:cubicBezTo>
                <a:cubicBezTo>
                  <a:pt x="745588" y="989983"/>
                  <a:pt x="825305" y="-83850"/>
                  <a:pt x="1012874" y="5245"/>
                </a:cubicBezTo>
                <a:cubicBezTo>
                  <a:pt x="1200443" y="94340"/>
                  <a:pt x="1472418" y="865718"/>
                  <a:pt x="1744394" y="1637097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5" name="手繪多邊形: 圖案 24">
            <a:extLst>
              <a:ext uri="{FF2B5EF4-FFF2-40B4-BE49-F238E27FC236}">
                <a16:creationId xmlns:a16="http://schemas.microsoft.com/office/drawing/2014/main" id="{1737B281-8FF7-7EC5-63A2-5C8B44B8905D}"/>
              </a:ext>
            </a:extLst>
          </p:cNvPr>
          <p:cNvSpPr/>
          <p:nvPr/>
        </p:nvSpPr>
        <p:spPr>
          <a:xfrm>
            <a:off x="7766050" y="5449889"/>
            <a:ext cx="1855788" cy="858837"/>
          </a:xfrm>
          <a:custGeom>
            <a:avLst/>
            <a:gdLst>
              <a:gd name="connsiteX0" fmla="*/ 0 w 1856935"/>
              <a:gd name="connsiteY0" fmla="*/ 309489 h 858129"/>
              <a:gd name="connsiteX1" fmla="*/ 365760 w 1856935"/>
              <a:gd name="connsiteY1" fmla="*/ 0 h 858129"/>
              <a:gd name="connsiteX2" fmla="*/ 900332 w 1856935"/>
              <a:gd name="connsiteY2" fmla="*/ 309489 h 858129"/>
              <a:gd name="connsiteX3" fmla="*/ 1266092 w 1856935"/>
              <a:gd name="connsiteY3" fmla="*/ 281354 h 858129"/>
              <a:gd name="connsiteX4" fmla="*/ 1406769 w 1856935"/>
              <a:gd name="connsiteY4" fmla="*/ 211015 h 858129"/>
              <a:gd name="connsiteX5" fmla="*/ 1659988 w 1856935"/>
              <a:gd name="connsiteY5" fmla="*/ 196948 h 858129"/>
              <a:gd name="connsiteX6" fmla="*/ 1856935 w 1856935"/>
              <a:gd name="connsiteY6" fmla="*/ 858129 h 858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6935" h="858129">
                <a:moveTo>
                  <a:pt x="0" y="309489"/>
                </a:moveTo>
                <a:cubicBezTo>
                  <a:pt x="107852" y="154744"/>
                  <a:pt x="215705" y="0"/>
                  <a:pt x="365760" y="0"/>
                </a:cubicBezTo>
                <a:cubicBezTo>
                  <a:pt x="515815" y="0"/>
                  <a:pt x="750277" y="262597"/>
                  <a:pt x="900332" y="309489"/>
                </a:cubicBezTo>
                <a:cubicBezTo>
                  <a:pt x="1050387" y="356381"/>
                  <a:pt x="1181686" y="297766"/>
                  <a:pt x="1266092" y="281354"/>
                </a:cubicBezTo>
                <a:cubicBezTo>
                  <a:pt x="1350498" y="264942"/>
                  <a:pt x="1341120" y="225083"/>
                  <a:pt x="1406769" y="211015"/>
                </a:cubicBezTo>
                <a:cubicBezTo>
                  <a:pt x="1472418" y="196947"/>
                  <a:pt x="1584960" y="89096"/>
                  <a:pt x="1659988" y="196948"/>
                </a:cubicBezTo>
                <a:cubicBezTo>
                  <a:pt x="1735016" y="304800"/>
                  <a:pt x="1795975" y="581464"/>
                  <a:pt x="1856935" y="858129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D81D3848-5880-D9CD-8060-087BF5AE32DC}"/>
              </a:ext>
            </a:extLst>
          </p:cNvPr>
          <p:cNvSpPr/>
          <p:nvPr/>
        </p:nvSpPr>
        <p:spPr>
          <a:xfrm>
            <a:off x="2797175" y="4710114"/>
            <a:ext cx="139700" cy="1412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867EA888-9429-50A4-E5D7-A34F6AD5B4E4}"/>
              </a:ext>
            </a:extLst>
          </p:cNvPr>
          <p:cNvSpPr/>
          <p:nvPr/>
        </p:nvSpPr>
        <p:spPr>
          <a:xfrm>
            <a:off x="6378575" y="4610100"/>
            <a:ext cx="141288" cy="1412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29253273-F38A-28B5-11C4-D5E8C9032B5E}"/>
              </a:ext>
            </a:extLst>
          </p:cNvPr>
          <p:cNvSpPr/>
          <p:nvPr/>
        </p:nvSpPr>
        <p:spPr>
          <a:xfrm>
            <a:off x="8070850" y="5380038"/>
            <a:ext cx="139700" cy="1397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49FEC542-C903-CB92-4344-34B9CC758831}"/>
              </a:ext>
            </a:extLst>
          </p:cNvPr>
          <p:cNvCxnSpPr>
            <a:cxnSpLocks/>
          </p:cNvCxnSpPr>
          <p:nvPr/>
        </p:nvCxnSpPr>
        <p:spPr>
          <a:xfrm>
            <a:off x="7620001" y="1219200"/>
            <a:ext cx="1882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0BA806A8-6385-E9B3-94E7-3835F9B97753}"/>
              </a:ext>
            </a:extLst>
          </p:cNvPr>
          <p:cNvSpPr/>
          <p:nvPr/>
        </p:nvSpPr>
        <p:spPr>
          <a:xfrm>
            <a:off x="5659438" y="603250"/>
            <a:ext cx="436562" cy="58578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671C061-6204-A996-27D6-010C44D5C252}"/>
              </a:ext>
            </a:extLst>
          </p:cNvPr>
          <p:cNvSpPr/>
          <p:nvPr/>
        </p:nvSpPr>
        <p:spPr>
          <a:xfrm>
            <a:off x="7924800" y="5213351"/>
            <a:ext cx="376238" cy="47307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E2FB42E2-E2F6-3071-0B13-AD3E459BEDFE}"/>
              </a:ext>
            </a:extLst>
          </p:cNvPr>
          <p:cNvSpPr/>
          <p:nvPr/>
        </p:nvSpPr>
        <p:spPr>
          <a:xfrm>
            <a:off x="8505825" y="6230939"/>
            <a:ext cx="488950" cy="46513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4A4CCCFB-449B-F543-F066-72D1E9EF1D57}"/>
              </a:ext>
            </a:extLst>
          </p:cNvPr>
          <p:cNvSpPr/>
          <p:nvPr/>
        </p:nvSpPr>
        <p:spPr>
          <a:xfrm>
            <a:off x="2611438" y="2241550"/>
            <a:ext cx="7010400" cy="1549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8150" name="TextBox 2">
            <a:extLst>
              <a:ext uri="{FF2B5EF4-FFF2-40B4-BE49-F238E27FC236}">
                <a16:creationId xmlns:a16="http://schemas.microsoft.com/office/drawing/2014/main" id="{911367F9-2695-8042-6235-1E06EAF2C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1" y="685801"/>
            <a:ext cx="3852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G* = arg min</a:t>
            </a:r>
            <a:r>
              <a:rPr lang="en-US" altLang="en-US" baseline="-25000"/>
              <a:t>G</a:t>
            </a:r>
            <a:r>
              <a:rPr lang="en-US" altLang="en-US"/>
              <a:t>max</a:t>
            </a:r>
            <a:r>
              <a:rPr lang="en-US" altLang="en-US" baseline="-25000"/>
              <a:t>D</a:t>
            </a:r>
            <a:r>
              <a:rPr lang="en-US" altLang="en-US"/>
              <a:t> V(G,D)</a:t>
            </a:r>
          </a:p>
        </p:txBody>
      </p:sp>
      <p:sp>
        <p:nvSpPr>
          <p:cNvPr id="48151" name="TextBox 3">
            <a:extLst>
              <a:ext uri="{FF2B5EF4-FFF2-40B4-BE49-F238E27FC236}">
                <a16:creationId xmlns:a16="http://schemas.microsoft.com/office/drawing/2014/main" id="{49E70E64-1B94-74FC-CDA8-3420CE595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1" y="4038600"/>
            <a:ext cx="1090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/>
              <a:t>V(G</a:t>
            </a:r>
            <a:r>
              <a:rPr lang="en-US" altLang="en-US" sz="2000" baseline="-25000"/>
              <a:t>1</a:t>
            </a:r>
            <a:r>
              <a:rPr lang="en-US" altLang="en-US" sz="2000"/>
              <a:t>,D)</a:t>
            </a:r>
          </a:p>
        </p:txBody>
      </p:sp>
      <p:sp>
        <p:nvSpPr>
          <p:cNvPr id="48152" name="TextBox 39">
            <a:extLst>
              <a:ext uri="{FF2B5EF4-FFF2-40B4-BE49-F238E27FC236}">
                <a16:creationId xmlns:a16="http://schemas.microsoft.com/office/drawing/2014/main" id="{7E3FC936-64A6-A636-68C3-7ADCF67B5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1" y="4019550"/>
            <a:ext cx="1090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/>
              <a:t>V(G</a:t>
            </a:r>
            <a:r>
              <a:rPr lang="en-US" altLang="en-US" sz="2000" baseline="-25000"/>
              <a:t>3</a:t>
            </a:r>
            <a:r>
              <a:rPr lang="en-US" altLang="en-US" sz="2000"/>
              <a:t>,D)</a:t>
            </a:r>
          </a:p>
        </p:txBody>
      </p:sp>
      <p:sp>
        <p:nvSpPr>
          <p:cNvPr id="48153" name="TextBox 40">
            <a:extLst>
              <a:ext uri="{FF2B5EF4-FFF2-40B4-BE49-F238E27FC236}">
                <a16:creationId xmlns:a16="http://schemas.microsoft.com/office/drawing/2014/main" id="{8EDBB71C-51CD-8BBD-6374-71417702D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1" y="4038600"/>
            <a:ext cx="1090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/>
              <a:t>V(G</a:t>
            </a:r>
            <a:r>
              <a:rPr lang="en-US" altLang="en-US" sz="2000" baseline="-25000"/>
              <a:t>2</a:t>
            </a:r>
            <a:r>
              <a:rPr lang="en-US" altLang="en-US" sz="2000"/>
              <a:t>,D)</a:t>
            </a:r>
          </a:p>
        </p:txBody>
      </p:sp>
      <p:sp>
        <p:nvSpPr>
          <p:cNvPr id="48154" name="TextBox 4">
            <a:extLst>
              <a:ext uri="{FF2B5EF4-FFF2-40B4-BE49-F238E27FC236}">
                <a16:creationId xmlns:a16="http://schemas.microsoft.com/office/drawing/2014/main" id="{F2079AC5-5DD1-502B-BC52-4A7190E77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6172201"/>
            <a:ext cx="538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G</a:t>
            </a:r>
            <a:r>
              <a:rPr lang="en-US" altLang="en-US" baseline="-25000"/>
              <a:t>1</a:t>
            </a:r>
            <a:endParaRPr lang="en-US" altLang="en-US"/>
          </a:p>
        </p:txBody>
      </p:sp>
      <p:sp>
        <p:nvSpPr>
          <p:cNvPr id="48155" name="TextBox 41">
            <a:extLst>
              <a:ext uri="{FF2B5EF4-FFF2-40B4-BE49-F238E27FC236}">
                <a16:creationId xmlns:a16="http://schemas.microsoft.com/office/drawing/2014/main" id="{40517957-8792-CD4E-7506-230DCB1C8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1" y="6172201"/>
            <a:ext cx="538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G</a:t>
            </a:r>
            <a:r>
              <a:rPr lang="en-US" altLang="en-US" baseline="-25000"/>
              <a:t>2</a:t>
            </a:r>
            <a:endParaRPr lang="en-US" altLang="en-US"/>
          </a:p>
        </p:txBody>
      </p:sp>
      <p:sp>
        <p:nvSpPr>
          <p:cNvPr id="48156" name="TextBox 42">
            <a:extLst>
              <a:ext uri="{FF2B5EF4-FFF2-40B4-BE49-F238E27FC236}">
                <a16:creationId xmlns:a16="http://schemas.microsoft.com/office/drawing/2014/main" id="{A1C1FC1D-FB86-079A-B23D-D1961E828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6248401"/>
            <a:ext cx="538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G</a:t>
            </a:r>
            <a:r>
              <a:rPr lang="en-US" altLang="en-US" baseline="-25000"/>
              <a:t>3</a:t>
            </a:r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0602F8-BE84-7A79-0E46-52D27E063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286001"/>
            <a:ext cx="68323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Given a generator G, max</a:t>
            </a:r>
            <a:r>
              <a:rPr lang="en-US" altLang="en-US" baseline="-25000"/>
              <a:t>D</a:t>
            </a:r>
            <a:r>
              <a:rPr lang="en-US" altLang="en-US"/>
              <a:t>V(G,D) evaluates the </a:t>
            </a:r>
          </a:p>
          <a:p>
            <a:pPr eaLnBrk="1" hangingPunct="1"/>
            <a:r>
              <a:rPr lang="en-US" altLang="en-US"/>
              <a:t>“difference” between P</a:t>
            </a:r>
            <a:r>
              <a:rPr lang="en-US" altLang="en-US" baseline="-25000"/>
              <a:t>G</a:t>
            </a:r>
            <a:r>
              <a:rPr lang="en-US" altLang="en-US"/>
              <a:t> and P</a:t>
            </a:r>
            <a:r>
              <a:rPr lang="en-US" altLang="en-US" baseline="-25000"/>
              <a:t>data</a:t>
            </a:r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D9F56A-F238-B539-0C09-855A27655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524001"/>
            <a:ext cx="8566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Pick JSD function: V = E</a:t>
            </a:r>
            <a:r>
              <a:rPr lang="en-US" altLang="en-US" baseline="-25000"/>
              <a:t>x~P_data</a:t>
            </a:r>
            <a:r>
              <a:rPr lang="en-US" altLang="en-US"/>
              <a:t> [log D(x)] + E</a:t>
            </a:r>
            <a:r>
              <a:rPr lang="en-US" altLang="en-US" baseline="-25000"/>
              <a:t>x~P_G</a:t>
            </a:r>
            <a:r>
              <a:rPr lang="en-US" altLang="en-US"/>
              <a:t>[log(1-D(x))]</a:t>
            </a:r>
            <a:endParaRPr lang="en-US" altLang="en-US" sz="18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BFC5A4-4937-A36A-65C0-BD5867385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1" y="3200401"/>
            <a:ext cx="5618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Pick the G s.t. P</a:t>
            </a:r>
            <a:r>
              <a:rPr lang="en-US" altLang="en-US" baseline="-25000"/>
              <a:t>G</a:t>
            </a:r>
            <a:r>
              <a:rPr lang="en-US" altLang="en-US"/>
              <a:t> is most similar to P</a:t>
            </a:r>
            <a:r>
              <a:rPr lang="en-US" altLang="en-US" baseline="-25000"/>
              <a:t>data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2" grpId="0" animBg="1"/>
      <p:bldP spid="33" grpId="0" animBg="1"/>
      <p:bldP spid="34" grpId="0" animBg="1"/>
      <p:bldP spid="38" grpId="0" animBg="1"/>
      <p:bldP spid="7" grpId="0"/>
      <p:bldP spid="9" grpId="0"/>
      <p:bldP spid="31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F446E8E-B4AA-4BAE-A063-3EA1D9B0D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0"/>
              <a:buChar char="l"/>
              <a:defRPr/>
            </a:pPr>
            <a:r>
              <a:rPr lang="en-US" altLang="zh-TW" dirty="0">
                <a:ea typeface="ＭＳ Ｐゴシック" charset="0"/>
              </a:rPr>
              <a:t>Given G, what is the optimal D* maximizing</a:t>
            </a:r>
          </a:p>
          <a:p>
            <a:pPr>
              <a:buFont typeface="Wingdings" charset="0"/>
              <a:buChar char="l"/>
              <a:defRPr/>
            </a:pPr>
            <a:endParaRPr lang="en-US" altLang="zh-TW" dirty="0">
              <a:ea typeface="ＭＳ Ｐゴシック" charset="0"/>
            </a:endParaRPr>
          </a:p>
          <a:p>
            <a:pPr>
              <a:buFont typeface="Wingdings" charset="0"/>
              <a:buChar char="l"/>
              <a:defRPr/>
            </a:pPr>
            <a:endParaRPr lang="en-US" altLang="zh-TW" dirty="0">
              <a:ea typeface="ＭＳ Ｐゴシック" charset="0"/>
            </a:endParaRPr>
          </a:p>
          <a:p>
            <a:pPr>
              <a:buFont typeface="Wingdings" charset="0"/>
              <a:buChar char="l"/>
              <a:defRPr/>
            </a:pPr>
            <a:endParaRPr lang="en-US" altLang="zh-TW" dirty="0">
              <a:ea typeface="ＭＳ Ｐゴシック" charset="0"/>
            </a:endParaRPr>
          </a:p>
          <a:p>
            <a:pPr>
              <a:buFont typeface="Wingdings" charset="0"/>
              <a:buChar char="l"/>
              <a:defRPr/>
            </a:pPr>
            <a:endParaRPr lang="en-US" altLang="zh-TW" dirty="0">
              <a:ea typeface="ＭＳ Ｐゴシック" charset="0"/>
            </a:endParaRPr>
          </a:p>
          <a:p>
            <a:pPr>
              <a:buFont typeface="Wingdings" charset="0"/>
              <a:buChar char="l"/>
              <a:defRPr/>
            </a:pPr>
            <a:endParaRPr lang="en-US" altLang="zh-TW" dirty="0">
              <a:ea typeface="ＭＳ Ｐゴシック" charset="0"/>
            </a:endParaRPr>
          </a:p>
          <a:p>
            <a:pPr>
              <a:buFont typeface="Wingdings" charset="0"/>
              <a:buChar char="l"/>
              <a:defRPr/>
            </a:pPr>
            <a:endParaRPr lang="en-US" altLang="zh-TW" dirty="0">
              <a:ea typeface="ＭＳ Ｐゴシック" charset="0"/>
            </a:endParaRPr>
          </a:p>
          <a:p>
            <a:pPr>
              <a:buFont typeface="Wingdings" charset="0"/>
              <a:buChar char="l"/>
              <a:defRPr/>
            </a:pPr>
            <a:r>
              <a:rPr lang="en-US" altLang="zh-TW" dirty="0">
                <a:ea typeface="ＭＳ Ｐゴシック" charset="0"/>
              </a:rPr>
              <a:t>Given x, the optimal D* maximizing is:</a:t>
            </a:r>
          </a:p>
          <a:p>
            <a:pPr marL="0" indent="0">
              <a:buNone/>
              <a:defRPr/>
            </a:pPr>
            <a:r>
              <a:rPr lang="en-US" altLang="zh-TW" dirty="0">
                <a:ea typeface="ＭＳ Ｐゴシック" charset="0"/>
              </a:rPr>
              <a:t>     f(D) = </a:t>
            </a:r>
            <a:r>
              <a:rPr lang="en-US" altLang="zh-TW" dirty="0" err="1">
                <a:ea typeface="ＭＳ Ｐゴシック" charset="0"/>
              </a:rPr>
              <a:t>alogD</a:t>
            </a:r>
            <a:r>
              <a:rPr lang="en-US" altLang="zh-TW" dirty="0">
                <a:ea typeface="ＭＳ Ｐゴシック" charset="0"/>
              </a:rPr>
              <a:t> + blog(1-D) </a:t>
            </a:r>
            <a:r>
              <a:rPr lang="en-US" altLang="zh-TW" dirty="0">
                <a:ea typeface="ＭＳ Ｐゴシック" charset="0"/>
                <a:sym typeface="Wingdings"/>
              </a:rPr>
              <a:t> D*=a/(</a:t>
            </a:r>
            <a:r>
              <a:rPr lang="en-US" altLang="zh-TW" dirty="0" err="1">
                <a:ea typeface="ＭＳ Ｐゴシック" charset="0"/>
                <a:sym typeface="Wingdings"/>
              </a:rPr>
              <a:t>a+b</a:t>
            </a:r>
            <a:r>
              <a:rPr lang="en-US" altLang="zh-TW" dirty="0">
                <a:ea typeface="ＭＳ Ｐゴシック" charset="0"/>
                <a:sym typeface="Wingdings"/>
              </a:rPr>
              <a:t>)</a:t>
            </a:r>
            <a:endParaRPr lang="zh-TW" altLang="en-US" dirty="0">
              <a:ea typeface="ＭＳ Ｐゴシック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37824CC-5030-B8FC-F894-338213525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800600"/>
            <a:ext cx="5632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000">
                <a:solidFill>
                  <a:srgbClr val="0000FF"/>
                </a:solidFill>
              </a:rPr>
              <a:t>Assuming D(x) can have any value here</a:t>
            </a:r>
            <a:endParaRPr lang="zh-TW" altLang="en-US" sz="2000">
              <a:solidFill>
                <a:srgbClr val="0000FF"/>
              </a:solidFill>
            </a:endParaRPr>
          </a:p>
        </p:txBody>
      </p:sp>
      <p:sp>
        <p:nvSpPr>
          <p:cNvPr id="49155" name="Title 9">
            <a:extLst>
              <a:ext uri="{FF2B5EF4-FFF2-40B4-BE49-F238E27FC236}">
                <a16:creationId xmlns:a16="http://schemas.microsoft.com/office/drawing/2014/main" id="{A1C1CDC3-B98A-0BB2-E316-EB5C20950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Max</a:t>
            </a:r>
            <a:r>
              <a:rPr lang="en-US" altLang="en-US" baseline="-25000"/>
              <a:t>D</a:t>
            </a:r>
            <a:r>
              <a:rPr lang="en-US" altLang="en-US"/>
              <a:t>V(G,D),  G*=arg min</a:t>
            </a:r>
            <a:r>
              <a:rPr lang="en-US" altLang="en-US" baseline="-25000"/>
              <a:t>G</a:t>
            </a:r>
            <a:r>
              <a:rPr lang="en-US" altLang="en-US"/>
              <a:t>max</a:t>
            </a:r>
            <a:r>
              <a:rPr lang="en-US" altLang="en-US" baseline="-25000"/>
              <a:t>D</a:t>
            </a:r>
            <a:r>
              <a:rPr lang="en-US" altLang="en-US"/>
              <a:t>V(G,D)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EDCA88-64F1-3B0A-E25F-FF4208DF6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86001"/>
            <a:ext cx="64912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     V = E</a:t>
            </a:r>
            <a:r>
              <a:rPr lang="en-US" altLang="en-US" baseline="-25000"/>
              <a:t>x~P_data</a:t>
            </a:r>
            <a:r>
              <a:rPr lang="en-US" altLang="en-US"/>
              <a:t> [log D(x)] + E</a:t>
            </a:r>
            <a:r>
              <a:rPr lang="en-US" altLang="en-US" baseline="-25000"/>
              <a:t>x~P_G</a:t>
            </a:r>
            <a:r>
              <a:rPr lang="en-US" altLang="en-US"/>
              <a:t>[log(1-D(x))]</a:t>
            </a:r>
          </a:p>
          <a:p>
            <a:pPr eaLnBrk="1" hangingPunct="1"/>
            <a:r>
              <a:rPr lang="en-US" altLang="en-US"/>
              <a:t>         = Σ [ P</a:t>
            </a:r>
            <a:r>
              <a:rPr lang="en-US" altLang="en-US" baseline="-25000"/>
              <a:t>data</a:t>
            </a:r>
            <a:r>
              <a:rPr lang="en-US" altLang="en-US"/>
              <a:t>(x) log D(x) + P</a:t>
            </a:r>
            <a:r>
              <a:rPr lang="en-US" altLang="en-US" baseline="-25000"/>
              <a:t>G</a:t>
            </a:r>
            <a:r>
              <a:rPr lang="en-US" altLang="en-US"/>
              <a:t>(x) log(1-D(x) ]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     Thus: D*(x) = P</a:t>
            </a:r>
            <a:r>
              <a:rPr lang="en-US" altLang="en-US" baseline="-25000"/>
              <a:t>data</a:t>
            </a:r>
            <a:r>
              <a:rPr lang="en-US" altLang="en-US"/>
              <a:t>(x) / (P</a:t>
            </a:r>
            <a:r>
              <a:rPr lang="en-US" altLang="en-US" baseline="-25000"/>
              <a:t>data</a:t>
            </a:r>
            <a:r>
              <a:rPr lang="en-US" altLang="en-US"/>
              <a:t>(x)+P</a:t>
            </a:r>
            <a:r>
              <a:rPr lang="en-US" altLang="en-US" baseline="-25000"/>
              <a:t>G</a:t>
            </a:r>
            <a:r>
              <a:rPr lang="en-US" altLang="en-US"/>
              <a:t>(x))</a:t>
            </a:r>
          </a:p>
          <a:p>
            <a:pPr eaLnBrk="1" hangingPunct="1"/>
            <a:r>
              <a:rPr lang="en-US" altLang="en-US"/>
              <a:t>         </a:t>
            </a:r>
          </a:p>
          <a:p>
            <a:pPr eaLnBrk="1" hangingPunct="1"/>
            <a:r>
              <a:rPr lang="en-US" altLang="en-US"/>
              <a:t>     </a:t>
            </a: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50D1D22A-5100-9D51-794F-ED69B1D3B876}"/>
              </a:ext>
            </a:extLst>
          </p:cNvPr>
          <p:cNvCxnSpPr>
            <a:cxnSpLocks/>
          </p:cNvCxnSpPr>
          <p:nvPr/>
        </p:nvCxnSpPr>
        <p:spPr>
          <a:xfrm>
            <a:off x="2674939" y="5475288"/>
            <a:ext cx="224472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18044428-2931-3C41-14CD-B782C4DF100A}"/>
              </a:ext>
            </a:extLst>
          </p:cNvPr>
          <p:cNvCxnSpPr>
            <a:cxnSpLocks/>
          </p:cNvCxnSpPr>
          <p:nvPr/>
        </p:nvCxnSpPr>
        <p:spPr>
          <a:xfrm flipV="1">
            <a:off x="3810000" y="3984626"/>
            <a:ext cx="0" cy="14906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D98B0016-A65F-1047-943C-6DE5AF21DF0C}"/>
              </a:ext>
            </a:extLst>
          </p:cNvPr>
          <p:cNvCxnSpPr>
            <a:cxnSpLocks/>
          </p:cNvCxnSpPr>
          <p:nvPr/>
        </p:nvCxnSpPr>
        <p:spPr>
          <a:xfrm>
            <a:off x="5318126" y="5475288"/>
            <a:ext cx="224472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29C13039-4396-CDB4-22D6-D0A2043BD43C}"/>
              </a:ext>
            </a:extLst>
          </p:cNvPr>
          <p:cNvCxnSpPr>
            <a:cxnSpLocks/>
          </p:cNvCxnSpPr>
          <p:nvPr/>
        </p:nvCxnSpPr>
        <p:spPr>
          <a:xfrm flipV="1">
            <a:off x="6451600" y="3984626"/>
            <a:ext cx="0" cy="14906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A43B57D3-DB83-92E5-8023-749CD7655032}"/>
              </a:ext>
            </a:extLst>
          </p:cNvPr>
          <p:cNvCxnSpPr>
            <a:cxnSpLocks/>
          </p:cNvCxnSpPr>
          <p:nvPr/>
        </p:nvCxnSpPr>
        <p:spPr>
          <a:xfrm>
            <a:off x="7831139" y="5475288"/>
            <a:ext cx="224472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F44C6993-C9D5-0B12-71D7-97D0BB133F22}"/>
              </a:ext>
            </a:extLst>
          </p:cNvPr>
          <p:cNvCxnSpPr>
            <a:cxnSpLocks/>
          </p:cNvCxnSpPr>
          <p:nvPr/>
        </p:nvCxnSpPr>
        <p:spPr>
          <a:xfrm flipV="1">
            <a:off x="8964613" y="3984626"/>
            <a:ext cx="0" cy="14906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3" name="矩形 12">
            <a:extLst>
              <a:ext uri="{FF2B5EF4-FFF2-40B4-BE49-F238E27FC236}">
                <a16:creationId xmlns:a16="http://schemas.microsoft.com/office/drawing/2014/main" id="{6C2189F7-64EB-DBB3-D24F-AAC27134C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5638800"/>
            <a:ext cx="1090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altLang="zh-TW" sz="2000"/>
              <a:t>V(G</a:t>
            </a:r>
            <a:r>
              <a:rPr lang="en-CA" altLang="zh-TW" sz="2000" baseline="-25000"/>
              <a:t>1</a:t>
            </a:r>
            <a:r>
              <a:rPr lang="en-CA" altLang="zh-TW" sz="2000"/>
              <a:t>,D)</a:t>
            </a:r>
            <a:endParaRPr lang="zh-TW" altLang="en-US" sz="200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60FC7AE-DA4E-9194-7820-1DF1C287E49C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18095" y="4956902"/>
            <a:ext cx="525400" cy="52322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charset="0"/>
                <a:ea typeface="ＭＳ Ｐゴシック" charset="0"/>
                <a:cs typeface="ＭＳ Ｐゴシック" charset="0"/>
              </a:rPr>
              <a:t> 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11A567A-2B37-F8DF-5201-C5F2F503407C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182934" y="4956902"/>
            <a:ext cx="525400" cy="52322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charset="0"/>
                <a:ea typeface="ＭＳ Ｐゴシック" charset="0"/>
                <a:cs typeface="ＭＳ Ｐゴシック" charset="0"/>
              </a:rPr>
              <a:t> 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699728F-172E-72D7-781F-484469B4C354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643635" y="4956902"/>
            <a:ext cx="525400" cy="52322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charset="0"/>
                <a:ea typeface="ＭＳ Ｐゴシック" charset="0"/>
                <a:cs typeface="ＭＳ Ｐゴシック" charset="0"/>
              </a:rPr>
              <a:t> </a:t>
            </a:r>
          </a:p>
        </p:txBody>
      </p:sp>
      <p:sp>
        <p:nvSpPr>
          <p:cNvPr id="19" name="手繪多邊形: 圖案 18">
            <a:extLst>
              <a:ext uri="{FF2B5EF4-FFF2-40B4-BE49-F238E27FC236}">
                <a16:creationId xmlns:a16="http://schemas.microsoft.com/office/drawing/2014/main" id="{9D07ED89-3338-BED5-92A0-CFCE083A9DB3}"/>
              </a:ext>
            </a:extLst>
          </p:cNvPr>
          <p:cNvSpPr/>
          <p:nvPr/>
        </p:nvSpPr>
        <p:spPr>
          <a:xfrm>
            <a:off x="2379664" y="4216400"/>
            <a:ext cx="2560637" cy="1104900"/>
          </a:xfrm>
          <a:custGeom>
            <a:avLst/>
            <a:gdLst>
              <a:gd name="connsiteX0" fmla="*/ 0 w 2560320"/>
              <a:gd name="connsiteY0" fmla="*/ 386404 h 1103856"/>
              <a:gd name="connsiteX1" fmla="*/ 815926 w 2560320"/>
              <a:gd name="connsiteY1" fmla="*/ 20644 h 1103856"/>
              <a:gd name="connsiteX2" fmla="*/ 1645920 w 2560320"/>
              <a:gd name="connsiteY2" fmla="*/ 935044 h 1103856"/>
              <a:gd name="connsiteX3" fmla="*/ 2194560 w 2560320"/>
              <a:gd name="connsiteY3" fmla="*/ 569284 h 1103856"/>
              <a:gd name="connsiteX4" fmla="*/ 2560320 w 2560320"/>
              <a:gd name="connsiteY4" fmla="*/ 1103856 h 110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0320" h="1103856">
                <a:moveTo>
                  <a:pt x="0" y="386404"/>
                </a:moveTo>
                <a:cubicBezTo>
                  <a:pt x="270803" y="157804"/>
                  <a:pt x="541606" y="-70796"/>
                  <a:pt x="815926" y="20644"/>
                </a:cubicBezTo>
                <a:cubicBezTo>
                  <a:pt x="1090246" y="112084"/>
                  <a:pt x="1416148" y="843604"/>
                  <a:pt x="1645920" y="935044"/>
                </a:cubicBezTo>
                <a:cubicBezTo>
                  <a:pt x="1875692" y="1026484"/>
                  <a:pt x="2042160" y="541149"/>
                  <a:pt x="2194560" y="569284"/>
                </a:cubicBezTo>
                <a:cubicBezTo>
                  <a:pt x="2346960" y="597419"/>
                  <a:pt x="2453640" y="850637"/>
                  <a:pt x="2560320" y="1103856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手繪多邊形: 圖案 19">
            <a:extLst>
              <a:ext uri="{FF2B5EF4-FFF2-40B4-BE49-F238E27FC236}">
                <a16:creationId xmlns:a16="http://schemas.microsoft.com/office/drawing/2014/main" id="{0F938193-1840-BF50-0BB5-4D7BE53C4F42}"/>
              </a:ext>
            </a:extLst>
          </p:cNvPr>
          <p:cNvSpPr/>
          <p:nvPr/>
        </p:nvSpPr>
        <p:spPr>
          <a:xfrm>
            <a:off x="5643563" y="4105275"/>
            <a:ext cx="1744662" cy="1638300"/>
          </a:xfrm>
          <a:custGeom>
            <a:avLst/>
            <a:gdLst>
              <a:gd name="connsiteX0" fmla="*/ 0 w 1744394"/>
              <a:gd name="connsiteY0" fmla="*/ 1046254 h 1637097"/>
              <a:gd name="connsiteX1" fmla="*/ 253219 w 1744394"/>
              <a:gd name="connsiteY1" fmla="*/ 680494 h 1637097"/>
              <a:gd name="connsiteX2" fmla="*/ 618979 w 1744394"/>
              <a:gd name="connsiteY2" fmla="*/ 1102525 h 1637097"/>
              <a:gd name="connsiteX3" fmla="*/ 1012874 w 1744394"/>
              <a:gd name="connsiteY3" fmla="*/ 5245 h 1637097"/>
              <a:gd name="connsiteX4" fmla="*/ 1744394 w 1744394"/>
              <a:gd name="connsiteY4" fmla="*/ 1637097 h 1637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4394" h="1637097">
                <a:moveTo>
                  <a:pt x="0" y="1046254"/>
                </a:moveTo>
                <a:cubicBezTo>
                  <a:pt x="75028" y="858684"/>
                  <a:pt x="150056" y="671115"/>
                  <a:pt x="253219" y="680494"/>
                </a:cubicBezTo>
                <a:cubicBezTo>
                  <a:pt x="356382" y="689872"/>
                  <a:pt x="492370" y="1215067"/>
                  <a:pt x="618979" y="1102525"/>
                </a:cubicBezTo>
                <a:cubicBezTo>
                  <a:pt x="745588" y="989983"/>
                  <a:pt x="825305" y="-83850"/>
                  <a:pt x="1012874" y="5245"/>
                </a:cubicBezTo>
                <a:cubicBezTo>
                  <a:pt x="1200443" y="94340"/>
                  <a:pt x="1472418" y="865718"/>
                  <a:pt x="1744394" y="1637097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手繪多邊形: 圖案 20">
            <a:extLst>
              <a:ext uri="{FF2B5EF4-FFF2-40B4-BE49-F238E27FC236}">
                <a16:creationId xmlns:a16="http://schemas.microsoft.com/office/drawing/2014/main" id="{4DB6565E-7893-CF9C-3CB1-FF4DE5614C87}"/>
              </a:ext>
            </a:extLst>
          </p:cNvPr>
          <p:cNvSpPr/>
          <p:nvPr/>
        </p:nvSpPr>
        <p:spPr>
          <a:xfrm>
            <a:off x="7993064" y="4884739"/>
            <a:ext cx="1857375" cy="858837"/>
          </a:xfrm>
          <a:custGeom>
            <a:avLst/>
            <a:gdLst>
              <a:gd name="connsiteX0" fmla="*/ 0 w 1856935"/>
              <a:gd name="connsiteY0" fmla="*/ 309489 h 858129"/>
              <a:gd name="connsiteX1" fmla="*/ 365760 w 1856935"/>
              <a:gd name="connsiteY1" fmla="*/ 0 h 858129"/>
              <a:gd name="connsiteX2" fmla="*/ 900332 w 1856935"/>
              <a:gd name="connsiteY2" fmla="*/ 309489 h 858129"/>
              <a:gd name="connsiteX3" fmla="*/ 1266092 w 1856935"/>
              <a:gd name="connsiteY3" fmla="*/ 281354 h 858129"/>
              <a:gd name="connsiteX4" fmla="*/ 1406769 w 1856935"/>
              <a:gd name="connsiteY4" fmla="*/ 211015 h 858129"/>
              <a:gd name="connsiteX5" fmla="*/ 1659988 w 1856935"/>
              <a:gd name="connsiteY5" fmla="*/ 196948 h 858129"/>
              <a:gd name="connsiteX6" fmla="*/ 1856935 w 1856935"/>
              <a:gd name="connsiteY6" fmla="*/ 858129 h 858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6935" h="858129">
                <a:moveTo>
                  <a:pt x="0" y="309489"/>
                </a:moveTo>
                <a:cubicBezTo>
                  <a:pt x="107852" y="154744"/>
                  <a:pt x="215705" y="0"/>
                  <a:pt x="365760" y="0"/>
                </a:cubicBezTo>
                <a:cubicBezTo>
                  <a:pt x="515815" y="0"/>
                  <a:pt x="750277" y="262597"/>
                  <a:pt x="900332" y="309489"/>
                </a:cubicBezTo>
                <a:cubicBezTo>
                  <a:pt x="1050387" y="356381"/>
                  <a:pt x="1181686" y="297766"/>
                  <a:pt x="1266092" y="281354"/>
                </a:cubicBezTo>
                <a:cubicBezTo>
                  <a:pt x="1350498" y="264942"/>
                  <a:pt x="1341120" y="225083"/>
                  <a:pt x="1406769" y="211015"/>
                </a:cubicBezTo>
                <a:cubicBezTo>
                  <a:pt x="1472418" y="196947"/>
                  <a:pt x="1584960" y="89096"/>
                  <a:pt x="1659988" y="196948"/>
                </a:cubicBezTo>
                <a:cubicBezTo>
                  <a:pt x="1735016" y="304800"/>
                  <a:pt x="1795975" y="581464"/>
                  <a:pt x="1856935" y="858129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B3A2B76D-8B84-14BE-29AA-D71DD7058ABD}"/>
              </a:ext>
            </a:extLst>
          </p:cNvPr>
          <p:cNvSpPr/>
          <p:nvPr/>
        </p:nvSpPr>
        <p:spPr>
          <a:xfrm>
            <a:off x="3024189" y="4144964"/>
            <a:ext cx="141287" cy="1412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E417CA95-FAC7-20FD-104F-0AAF62AB374C}"/>
              </a:ext>
            </a:extLst>
          </p:cNvPr>
          <p:cNvSpPr/>
          <p:nvPr/>
        </p:nvSpPr>
        <p:spPr>
          <a:xfrm>
            <a:off x="6607175" y="4044950"/>
            <a:ext cx="139700" cy="1412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C65AC50D-FFFC-4AE2-F615-5CEF84B5CDA3}"/>
              </a:ext>
            </a:extLst>
          </p:cNvPr>
          <p:cNvSpPr/>
          <p:nvPr/>
        </p:nvSpPr>
        <p:spPr>
          <a:xfrm>
            <a:off x="8297863" y="4814888"/>
            <a:ext cx="139700" cy="1397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5FEC8E00-4C00-16C4-2DD6-0C2341B2A94A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3095626" y="2724151"/>
            <a:ext cx="258763" cy="14208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821F226F-C60F-68C7-2F46-FDC393529138}"/>
              </a:ext>
            </a:extLst>
          </p:cNvPr>
          <p:cNvCxnSpPr>
            <a:cxnSpLocks/>
          </p:cNvCxnSpPr>
          <p:nvPr/>
        </p:nvCxnSpPr>
        <p:spPr>
          <a:xfrm flipV="1">
            <a:off x="6689726" y="2627313"/>
            <a:ext cx="512763" cy="14779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3E03FE92-CAF5-0B61-270A-CAF011DF055C}"/>
              </a:ext>
            </a:extLst>
          </p:cNvPr>
          <p:cNvCxnSpPr>
            <a:cxnSpLocks/>
          </p:cNvCxnSpPr>
          <p:nvPr/>
        </p:nvCxnSpPr>
        <p:spPr>
          <a:xfrm>
            <a:off x="3067050" y="4313238"/>
            <a:ext cx="0" cy="114935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DA1211D1-A145-DDC0-74AF-F91C29158CEB}"/>
              </a:ext>
            </a:extLst>
          </p:cNvPr>
          <p:cNvCxnSpPr>
            <a:cxnSpLocks/>
          </p:cNvCxnSpPr>
          <p:nvPr/>
        </p:nvCxnSpPr>
        <p:spPr>
          <a:xfrm>
            <a:off x="6677025" y="4140200"/>
            <a:ext cx="0" cy="1347788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5297892E-91C4-8C5E-CEE4-838AFDB11DD0}"/>
              </a:ext>
            </a:extLst>
          </p:cNvPr>
          <p:cNvCxnSpPr>
            <a:cxnSpLocks/>
          </p:cNvCxnSpPr>
          <p:nvPr/>
        </p:nvCxnSpPr>
        <p:spPr>
          <a:xfrm>
            <a:off x="8367713" y="4976814"/>
            <a:ext cx="0" cy="498475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>
            <a:extLst>
              <a:ext uri="{FF2B5EF4-FFF2-40B4-BE49-F238E27FC236}">
                <a16:creationId xmlns:a16="http://schemas.microsoft.com/office/drawing/2014/main" id="{594CC5C8-A1E6-8964-1C87-FF8D1C07A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9401" y="4724401"/>
            <a:ext cx="1490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altLang="zh-TW">
                <a:solidFill>
                  <a:srgbClr val="00B050"/>
                </a:solidFill>
              </a:rPr>
              <a:t>V(G</a:t>
            </a:r>
            <a:r>
              <a:rPr lang="en-CA" altLang="zh-TW" baseline="-25000">
                <a:solidFill>
                  <a:srgbClr val="00B050"/>
                </a:solidFill>
              </a:rPr>
              <a:t>1</a:t>
            </a:r>
            <a:r>
              <a:rPr lang="en-CA" altLang="zh-TW">
                <a:solidFill>
                  <a:srgbClr val="00B050"/>
                </a:solidFill>
              </a:rPr>
              <a:t>,D*</a:t>
            </a:r>
            <a:r>
              <a:rPr lang="en-CA" altLang="zh-TW" baseline="-25000">
                <a:solidFill>
                  <a:srgbClr val="00B050"/>
                </a:solidFill>
              </a:rPr>
              <a:t>1</a:t>
            </a:r>
            <a:r>
              <a:rPr lang="en-CA" altLang="zh-TW">
                <a:solidFill>
                  <a:srgbClr val="00B050"/>
                </a:solidFill>
              </a:rPr>
              <a:t>)</a:t>
            </a:r>
            <a:endParaRPr lang="zh-TW" altLang="en-US">
              <a:solidFill>
                <a:srgbClr val="00B050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5F5D500D-F0F6-A83E-C494-6D856AF2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500" y="3003551"/>
            <a:ext cx="2876550" cy="708025"/>
          </a:xfrm>
          <a:prstGeom prst="rect">
            <a:avLst/>
          </a:prstGeom>
          <a:gradFill rotWithShape="1">
            <a:gsLst>
              <a:gs pos="0">
                <a:srgbClr val="F5F5FC"/>
              </a:gs>
              <a:gs pos="64999">
                <a:srgbClr val="E6E6F6"/>
              </a:gs>
              <a:gs pos="100000">
                <a:srgbClr val="DCDCF3"/>
              </a:gs>
            </a:gsLst>
            <a:lin ang="5400000" scaled="1"/>
          </a:gradFill>
          <a:ln w="9525">
            <a:solidFill>
              <a:srgbClr val="BFBFD2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000">
                <a:solidFill>
                  <a:srgbClr val="000000"/>
                </a:solidFill>
              </a:rPr>
              <a:t>“difference” between P</a:t>
            </a:r>
            <a:r>
              <a:rPr lang="en-US" altLang="zh-TW" sz="2000" baseline="-25000">
                <a:solidFill>
                  <a:srgbClr val="000000"/>
                </a:solidFill>
              </a:rPr>
              <a:t>G1 </a:t>
            </a:r>
            <a:r>
              <a:rPr lang="en-US" altLang="zh-TW" sz="2000">
                <a:solidFill>
                  <a:srgbClr val="000000"/>
                </a:solidFill>
              </a:rPr>
              <a:t>and P</a:t>
            </a:r>
            <a:r>
              <a:rPr lang="en-US" altLang="zh-TW" sz="2000" baseline="-25000">
                <a:solidFill>
                  <a:srgbClr val="000000"/>
                </a:solidFill>
              </a:rPr>
              <a:t>data</a:t>
            </a:r>
            <a:endParaRPr lang="zh-TW" altLang="en-US" sz="2000">
              <a:solidFill>
                <a:srgbClr val="000000"/>
              </a:solidFill>
            </a:endParaRPr>
          </a:p>
        </p:txBody>
      </p: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180D9CA6-857D-6FB9-CDA4-AD97901F0965}"/>
              </a:ext>
            </a:extLst>
          </p:cNvPr>
          <p:cNvCxnSpPr>
            <a:cxnSpLocks/>
            <a:stCxn id="43" idx="3"/>
            <a:endCxn id="44" idx="2"/>
          </p:cNvCxnSpPr>
          <p:nvPr/>
        </p:nvCxnSpPr>
        <p:spPr>
          <a:xfrm flipV="1">
            <a:off x="3040063" y="3711576"/>
            <a:ext cx="2144712" cy="124301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01" name="Title 20">
            <a:extLst>
              <a:ext uri="{FF2B5EF4-FFF2-40B4-BE49-F238E27FC236}">
                <a16:creationId xmlns:a16="http://schemas.microsoft.com/office/drawing/2014/main" id="{7FED02EC-7264-4012-0E25-1B30C21C5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304800"/>
            <a:ext cx="8229600" cy="1143000"/>
          </a:xfrm>
        </p:spPr>
        <p:txBody>
          <a:bodyPr/>
          <a:lstStyle/>
          <a:p>
            <a:r>
              <a:rPr lang="en-US" altLang="en-US"/>
              <a:t> max</a:t>
            </a:r>
            <a:r>
              <a:rPr lang="en-US" altLang="en-US" baseline="-25000"/>
              <a:t>D</a:t>
            </a:r>
            <a:r>
              <a:rPr lang="en-US" altLang="en-US"/>
              <a:t>V(G,D), </a:t>
            </a:r>
            <a:r>
              <a:rPr lang="en-US" altLang="en-US" sz="3200"/>
              <a:t>G* = arg min</a:t>
            </a:r>
            <a:r>
              <a:rPr lang="en-US" altLang="en-US" sz="3200" baseline="-25000"/>
              <a:t>G</a:t>
            </a:r>
            <a:r>
              <a:rPr lang="en-US" altLang="en-US" sz="3200"/>
              <a:t>max</a:t>
            </a:r>
            <a:r>
              <a:rPr lang="en-US" altLang="en-US" sz="3200" baseline="-25000"/>
              <a:t>D</a:t>
            </a:r>
            <a:r>
              <a:rPr lang="en-US" altLang="en-US" sz="3200"/>
              <a:t> V(G,D)</a:t>
            </a:r>
            <a:endParaRPr lang="en-US" altLang="en-US"/>
          </a:p>
        </p:txBody>
      </p:sp>
      <p:sp>
        <p:nvSpPr>
          <p:cNvPr id="50202" name="TextBox 9">
            <a:extLst>
              <a:ext uri="{FF2B5EF4-FFF2-40B4-BE49-F238E27FC236}">
                <a16:creationId xmlns:a16="http://schemas.microsoft.com/office/drawing/2014/main" id="{AB409179-C00C-54BD-D711-D8E8BAB1A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2133600"/>
            <a:ext cx="369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D</a:t>
            </a:r>
            <a:r>
              <a:rPr lang="en-US" altLang="en-US" sz="1800" baseline="-25000"/>
              <a:t>1</a:t>
            </a:r>
            <a:r>
              <a:rPr lang="en-US" altLang="en-US" sz="1800"/>
              <a:t>*(x) = P</a:t>
            </a:r>
            <a:r>
              <a:rPr lang="en-US" altLang="en-US" sz="1800" baseline="-25000"/>
              <a:t>data</a:t>
            </a:r>
            <a:r>
              <a:rPr lang="en-US" altLang="en-US" sz="1800"/>
              <a:t>(x) / (P</a:t>
            </a:r>
            <a:r>
              <a:rPr lang="en-US" altLang="en-US" sz="1800" baseline="-25000"/>
              <a:t>data</a:t>
            </a:r>
            <a:r>
              <a:rPr lang="en-US" altLang="en-US" sz="1800"/>
              <a:t>(x)+P</a:t>
            </a:r>
            <a:r>
              <a:rPr lang="en-US" altLang="en-US" sz="1800" baseline="-25000"/>
              <a:t>G_1</a:t>
            </a:r>
            <a:r>
              <a:rPr lang="en-US" altLang="en-US" sz="1800"/>
              <a:t>(x))</a:t>
            </a:r>
          </a:p>
        </p:txBody>
      </p:sp>
      <p:sp>
        <p:nvSpPr>
          <p:cNvPr id="50203" name="TextBox 35">
            <a:extLst>
              <a:ext uri="{FF2B5EF4-FFF2-40B4-BE49-F238E27FC236}">
                <a16:creationId xmlns:a16="http://schemas.microsoft.com/office/drawing/2014/main" id="{C41650B5-3FB4-707A-C3B8-BE37F3005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1" y="2286000"/>
            <a:ext cx="369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D</a:t>
            </a:r>
            <a:r>
              <a:rPr lang="en-US" altLang="en-US" sz="1800" baseline="-25000"/>
              <a:t>2</a:t>
            </a:r>
            <a:r>
              <a:rPr lang="en-US" altLang="en-US" sz="1800"/>
              <a:t>*(x) = P</a:t>
            </a:r>
            <a:r>
              <a:rPr lang="en-US" altLang="en-US" sz="1800" baseline="-25000"/>
              <a:t>data</a:t>
            </a:r>
            <a:r>
              <a:rPr lang="en-US" altLang="en-US" sz="1800"/>
              <a:t>(x) / (P</a:t>
            </a:r>
            <a:r>
              <a:rPr lang="en-US" altLang="en-US" sz="1800" baseline="-25000"/>
              <a:t>data</a:t>
            </a:r>
            <a:r>
              <a:rPr lang="en-US" altLang="en-US" sz="1800"/>
              <a:t>(x)+P</a:t>
            </a:r>
            <a:r>
              <a:rPr lang="en-US" altLang="en-US" sz="1800" baseline="-25000"/>
              <a:t>G_2</a:t>
            </a:r>
            <a:r>
              <a:rPr lang="en-US" altLang="en-US" sz="1800"/>
              <a:t>(x))</a:t>
            </a:r>
          </a:p>
        </p:txBody>
      </p:sp>
      <p:sp>
        <p:nvSpPr>
          <p:cNvPr id="50204" name="矩形 12">
            <a:extLst>
              <a:ext uri="{FF2B5EF4-FFF2-40B4-BE49-F238E27FC236}">
                <a16:creationId xmlns:a16="http://schemas.microsoft.com/office/drawing/2014/main" id="{3F4B69A8-2A6F-17C9-69D9-2757794D6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1" y="5715000"/>
            <a:ext cx="1090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altLang="zh-TW" sz="2000"/>
              <a:t>V(G</a:t>
            </a:r>
            <a:r>
              <a:rPr lang="en-CA" altLang="zh-TW" sz="2000" baseline="-25000"/>
              <a:t>2</a:t>
            </a:r>
            <a:r>
              <a:rPr lang="en-CA" altLang="zh-TW" sz="2000"/>
              <a:t>,D)</a:t>
            </a:r>
            <a:endParaRPr lang="zh-TW" altLang="en-US" sz="2000"/>
          </a:p>
        </p:txBody>
      </p:sp>
      <p:sp>
        <p:nvSpPr>
          <p:cNvPr id="50205" name="矩形 12">
            <a:extLst>
              <a:ext uri="{FF2B5EF4-FFF2-40B4-BE49-F238E27FC236}">
                <a16:creationId xmlns:a16="http://schemas.microsoft.com/office/drawing/2014/main" id="{03C9E243-D6F3-FF0C-8DBC-CF0C471CE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1" y="5638800"/>
            <a:ext cx="1090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altLang="zh-TW" sz="2000"/>
              <a:t>V(G</a:t>
            </a:r>
            <a:r>
              <a:rPr lang="en-CA" altLang="zh-TW" sz="2000" baseline="-25000"/>
              <a:t>3</a:t>
            </a:r>
            <a:r>
              <a:rPr lang="en-CA" altLang="zh-TW" sz="2000"/>
              <a:t>,D)</a:t>
            </a:r>
            <a:endParaRPr lang="zh-TW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標題 1">
            <a:extLst>
              <a:ext uri="{FF2B5EF4-FFF2-40B4-BE49-F238E27FC236}">
                <a16:creationId xmlns:a16="http://schemas.microsoft.com/office/drawing/2014/main" id="{9402CC90-6F91-22E0-4725-01F7C7CA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47" y="116632"/>
            <a:ext cx="3480386" cy="720080"/>
          </a:xfrm>
        </p:spPr>
        <p:txBody>
          <a:bodyPr/>
          <a:lstStyle/>
          <a:p>
            <a:r>
              <a:rPr lang="en-CA" altLang="zh-TW" sz="4000" dirty="0" err="1"/>
              <a:t>max</a:t>
            </a:r>
            <a:r>
              <a:rPr lang="en-CA" altLang="zh-TW" sz="4000" baseline="-25000" dirty="0" err="1"/>
              <a:t>D</a:t>
            </a:r>
            <a:r>
              <a:rPr lang="en-CA" altLang="zh-TW" sz="4000" dirty="0" err="1"/>
              <a:t>V</a:t>
            </a:r>
            <a:r>
              <a:rPr lang="en-CA" altLang="zh-TW" sz="4000" dirty="0"/>
              <a:t>(G,D)</a:t>
            </a:r>
            <a:endParaRPr lang="zh-TW" altLang="en-US" sz="4000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B9ADD0D-4FB8-4EB4-EADE-664769B08A39}"/>
              </a:ext>
            </a:extLst>
          </p:cNvPr>
          <p:cNvSpPr/>
          <p:nvPr/>
        </p:nvSpPr>
        <p:spPr>
          <a:xfrm>
            <a:off x="5181601" y="533401"/>
            <a:ext cx="3870325" cy="113347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1203" name="TextBox 4">
            <a:extLst>
              <a:ext uri="{FF2B5EF4-FFF2-40B4-BE49-F238E27FC236}">
                <a16:creationId xmlns:a16="http://schemas.microsoft.com/office/drawing/2014/main" id="{6C6F4251-A5AE-C796-11D7-0E13068C5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1" y="685801"/>
            <a:ext cx="33575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V = E</a:t>
            </a:r>
            <a:r>
              <a:rPr lang="en-US" altLang="en-US" baseline="-25000"/>
              <a:t>x~P_data</a:t>
            </a:r>
            <a:r>
              <a:rPr lang="en-US" altLang="en-US"/>
              <a:t> [log D(x)] </a:t>
            </a:r>
          </a:p>
          <a:p>
            <a:pPr eaLnBrk="1" hangingPunct="1"/>
            <a:r>
              <a:rPr lang="en-US" altLang="en-US"/>
              <a:t>     + E</a:t>
            </a:r>
            <a:r>
              <a:rPr lang="en-US" altLang="en-US" baseline="-25000"/>
              <a:t>x~P_G</a:t>
            </a:r>
            <a:r>
              <a:rPr lang="en-US" altLang="en-US"/>
              <a:t>[log(1-D(x))]</a:t>
            </a:r>
          </a:p>
          <a:p>
            <a:pPr eaLnBrk="1" hangingPunct="1"/>
            <a:endParaRPr lang="en-US" altLang="en-US" sz="1800"/>
          </a:p>
        </p:txBody>
      </p:sp>
      <p:sp>
        <p:nvSpPr>
          <p:cNvPr id="51204" name="TextBox 11">
            <a:extLst>
              <a:ext uri="{FF2B5EF4-FFF2-40B4-BE49-F238E27FC236}">
                <a16:creationId xmlns:a16="http://schemas.microsoft.com/office/drawing/2014/main" id="{CA8846C4-EF2B-0BA6-0069-66B713065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286000"/>
            <a:ext cx="82296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 </a:t>
            </a:r>
            <a:r>
              <a:rPr lang="en-US" altLang="en-US"/>
              <a:t>max</a:t>
            </a:r>
            <a:r>
              <a:rPr lang="en-US" altLang="en-US" baseline="-25000"/>
              <a:t>D</a:t>
            </a:r>
            <a:r>
              <a:rPr lang="en-US" altLang="en-US"/>
              <a:t> V(G,D) </a:t>
            </a:r>
          </a:p>
          <a:p>
            <a:pPr eaLnBrk="1" hangingPunct="1"/>
            <a:r>
              <a:rPr lang="en-US" altLang="en-US"/>
              <a:t>        = V(G,D*),  where </a:t>
            </a:r>
            <a:r>
              <a:rPr lang="en-US" altLang="en-US">
                <a:solidFill>
                  <a:srgbClr val="FF0000"/>
                </a:solidFill>
              </a:rPr>
              <a:t>D*(x) = P</a:t>
            </a:r>
            <a:r>
              <a:rPr lang="en-US" altLang="en-US" baseline="-25000">
                <a:solidFill>
                  <a:srgbClr val="FF0000"/>
                </a:solidFill>
              </a:rPr>
              <a:t>data </a:t>
            </a:r>
            <a:r>
              <a:rPr lang="en-US" altLang="en-US">
                <a:solidFill>
                  <a:srgbClr val="FF0000"/>
                </a:solidFill>
              </a:rPr>
              <a:t>/ (P</a:t>
            </a:r>
            <a:r>
              <a:rPr lang="en-US" altLang="en-US" baseline="-25000">
                <a:solidFill>
                  <a:srgbClr val="FF0000"/>
                </a:solidFill>
              </a:rPr>
              <a:t>data</a:t>
            </a:r>
            <a:r>
              <a:rPr lang="en-US" altLang="en-US">
                <a:solidFill>
                  <a:srgbClr val="FF0000"/>
                </a:solidFill>
              </a:rPr>
              <a:t> + P</a:t>
            </a:r>
            <a:r>
              <a:rPr lang="en-US" altLang="en-US" baseline="-25000">
                <a:solidFill>
                  <a:srgbClr val="FF0000"/>
                </a:solidFill>
              </a:rPr>
              <a:t>G</a:t>
            </a:r>
            <a:r>
              <a:rPr lang="en-US" altLang="en-US">
                <a:solidFill>
                  <a:srgbClr val="FF0000"/>
                </a:solidFill>
              </a:rPr>
              <a:t>), and </a:t>
            </a:r>
          </a:p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                                     1-D*(x) = P</a:t>
            </a:r>
            <a:r>
              <a:rPr lang="en-US" altLang="en-US" baseline="-25000">
                <a:solidFill>
                  <a:srgbClr val="FF0000"/>
                </a:solidFill>
              </a:rPr>
              <a:t>G</a:t>
            </a:r>
            <a:r>
              <a:rPr lang="en-US" altLang="en-US">
                <a:solidFill>
                  <a:srgbClr val="FF0000"/>
                </a:solidFill>
              </a:rPr>
              <a:t> / (P</a:t>
            </a:r>
            <a:r>
              <a:rPr lang="en-US" altLang="en-US" baseline="-25000">
                <a:solidFill>
                  <a:srgbClr val="FF0000"/>
                </a:solidFill>
              </a:rPr>
              <a:t>data </a:t>
            </a:r>
            <a:r>
              <a:rPr lang="en-US" altLang="en-US">
                <a:solidFill>
                  <a:srgbClr val="FF0000"/>
                </a:solidFill>
              </a:rPr>
              <a:t>+ P</a:t>
            </a:r>
            <a:r>
              <a:rPr lang="en-US" altLang="en-US" baseline="-25000">
                <a:solidFill>
                  <a:srgbClr val="FF0000"/>
                </a:solidFill>
              </a:rPr>
              <a:t>G</a:t>
            </a:r>
            <a:r>
              <a:rPr lang="en-US" altLang="en-US">
                <a:solidFill>
                  <a:srgbClr val="FF0000"/>
                </a:solidFill>
              </a:rPr>
              <a:t>)</a:t>
            </a:r>
          </a:p>
          <a:p>
            <a:pPr eaLnBrk="1" hangingPunct="1"/>
            <a:r>
              <a:rPr lang="en-US" altLang="en-US"/>
              <a:t>        = E</a:t>
            </a:r>
            <a:r>
              <a:rPr lang="en-US" altLang="en-US" baseline="-25000"/>
              <a:t>x~P_data</a:t>
            </a:r>
            <a:r>
              <a:rPr lang="en-US" altLang="en-US"/>
              <a:t> log D*(x) + E</a:t>
            </a:r>
            <a:r>
              <a:rPr lang="en-US" altLang="en-US" baseline="-25000"/>
              <a:t>x~P_G</a:t>
            </a:r>
            <a:r>
              <a:rPr lang="en-US" altLang="en-US"/>
              <a:t> log (1-D*(x))</a:t>
            </a:r>
          </a:p>
          <a:p>
            <a:pPr eaLnBrk="1" hangingPunct="1"/>
            <a:r>
              <a:rPr lang="en-US" altLang="en-US"/>
              <a:t>        ≈ Σ </a:t>
            </a:r>
            <a:r>
              <a:rPr lang="en-CA" altLang="en-US"/>
              <a:t>[ </a:t>
            </a:r>
            <a:r>
              <a:rPr lang="en-US" altLang="en-US"/>
              <a:t>P</a:t>
            </a:r>
            <a:r>
              <a:rPr lang="en-US" altLang="en-US" baseline="-25000"/>
              <a:t>data</a:t>
            </a:r>
            <a:r>
              <a:rPr lang="en-US" altLang="en-US"/>
              <a:t> (x) log D*(x) + P</a:t>
            </a:r>
            <a:r>
              <a:rPr lang="en-US" altLang="en-US" baseline="-25000"/>
              <a:t>G</a:t>
            </a:r>
            <a:r>
              <a:rPr lang="en-US" altLang="en-US"/>
              <a:t>(x) log (1-D*(x)) </a:t>
            </a:r>
            <a:r>
              <a:rPr lang="en-CA" altLang="en-US"/>
              <a:t>]</a:t>
            </a:r>
            <a:endParaRPr lang="en-US" altLang="en-US"/>
          </a:p>
          <a:p>
            <a:pPr eaLnBrk="1" hangingPunct="1"/>
            <a:r>
              <a:rPr lang="en-US" altLang="en-US"/>
              <a:t>        = -2log2 + 2 JSD(P</a:t>
            </a:r>
            <a:r>
              <a:rPr lang="en-US" altLang="en-US" baseline="-25000"/>
              <a:t>data</a:t>
            </a:r>
            <a:r>
              <a:rPr lang="en-US" altLang="en-US"/>
              <a:t> || P</a:t>
            </a:r>
            <a:r>
              <a:rPr lang="en-US" altLang="en-US" baseline="-25000"/>
              <a:t>G</a:t>
            </a:r>
            <a:r>
              <a:rPr lang="en-US" altLang="en-US"/>
              <a:t> ),  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 sz="1800"/>
              <a:t>JSD(P||Q) = Jensen-Shannon divergence</a:t>
            </a:r>
          </a:p>
          <a:p>
            <a:pPr eaLnBrk="1" hangingPunct="1"/>
            <a:r>
              <a:rPr lang="en-US" altLang="en-US" sz="1800"/>
              <a:t>                 = ½ D</a:t>
            </a:r>
            <a:r>
              <a:rPr lang="en-US" altLang="en-US" sz="1800" baseline="-25000"/>
              <a:t>KL</a:t>
            </a:r>
            <a:r>
              <a:rPr lang="en-US" altLang="en-US" sz="1800"/>
              <a:t>(P||M)+ ½ D</a:t>
            </a:r>
            <a:r>
              <a:rPr lang="en-US" altLang="en-US" sz="1800" baseline="-25000"/>
              <a:t>KL</a:t>
            </a:r>
            <a:r>
              <a:rPr lang="en-US" altLang="en-US" sz="1800"/>
              <a:t>(Q||M)</a:t>
            </a:r>
          </a:p>
          <a:p>
            <a:pPr eaLnBrk="1" hangingPunct="1"/>
            <a:r>
              <a:rPr lang="en-US" altLang="en-US" sz="1800"/>
              <a:t> where M= ½ (P+Q).</a:t>
            </a:r>
          </a:p>
          <a:p>
            <a:pPr eaLnBrk="1" hangingPunct="1"/>
            <a:r>
              <a:rPr lang="en-US" altLang="en-US" sz="1800"/>
              <a:t>    </a:t>
            </a:r>
            <a:r>
              <a:rPr lang="en-US" altLang="zh-CN" sz="1800"/>
              <a:t>D</a:t>
            </a:r>
            <a:r>
              <a:rPr lang="en-US" altLang="zh-CN" sz="1800" baseline="-25000"/>
              <a:t>KL</a:t>
            </a:r>
            <a:r>
              <a:rPr lang="en-US" altLang="zh-CN" sz="1800"/>
              <a:t>(P||Q) = </a:t>
            </a:r>
            <a:r>
              <a:rPr lang="en-US" altLang="en-US" sz="1800"/>
              <a:t>Σ P(x) log P(x) /Q(x)</a:t>
            </a:r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標題 1">
            <a:extLst>
              <a:ext uri="{FF2B5EF4-FFF2-40B4-BE49-F238E27FC236}">
                <a16:creationId xmlns:a16="http://schemas.microsoft.com/office/drawing/2014/main" id="{832BED78-7575-BBCF-821E-F708DE789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47" y="116632"/>
            <a:ext cx="3768418" cy="720080"/>
          </a:xfrm>
        </p:spPr>
        <p:txBody>
          <a:bodyPr/>
          <a:lstStyle/>
          <a:p>
            <a:r>
              <a:rPr lang="en-US" altLang="zh-TW"/>
              <a:t>Summary: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6A5487F-095D-2506-D127-D804A5802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24001"/>
            <a:ext cx="8229600" cy="4530725"/>
          </a:xfrm>
        </p:spPr>
        <p:txBody>
          <a:bodyPr>
            <a:normAutofit lnSpcReduction="10000"/>
          </a:bodyPr>
          <a:lstStyle/>
          <a:p>
            <a:pPr>
              <a:buFont typeface="Wingdings" charset="0"/>
              <a:buChar char="l"/>
              <a:defRPr/>
            </a:pPr>
            <a:r>
              <a:rPr lang="en-US" altLang="zh-TW" sz="2800" dirty="0">
                <a:ea typeface="ＭＳ Ｐゴシック" charset="0"/>
              </a:rPr>
              <a:t>Generator G, Discriminator D</a:t>
            </a:r>
          </a:p>
          <a:p>
            <a:pPr>
              <a:buFont typeface="Wingdings" charset="0"/>
              <a:buChar char="l"/>
              <a:defRPr/>
            </a:pPr>
            <a:r>
              <a:rPr lang="en-US" altLang="zh-TW" sz="2800" dirty="0">
                <a:ea typeface="ＭＳ Ｐゴシック" charset="0"/>
              </a:rPr>
              <a:t>Looking for G* such that</a:t>
            </a:r>
          </a:p>
          <a:p>
            <a:pPr>
              <a:buFont typeface="Wingdings" charset="0"/>
              <a:buChar char="l"/>
              <a:defRPr/>
            </a:pPr>
            <a:endParaRPr lang="en-US" altLang="zh-TW" dirty="0">
              <a:ea typeface="ＭＳ Ｐゴシック" charset="0"/>
            </a:endParaRPr>
          </a:p>
          <a:p>
            <a:pPr>
              <a:buFont typeface="Wingdings" charset="0"/>
              <a:buChar char="l"/>
              <a:defRPr/>
            </a:pPr>
            <a:endParaRPr lang="en-US" altLang="zh-TW" dirty="0">
              <a:ea typeface="ＭＳ Ｐゴシック" charset="0"/>
            </a:endParaRPr>
          </a:p>
          <a:p>
            <a:pPr>
              <a:buFont typeface="Wingdings" charset="0"/>
              <a:buChar char="l"/>
              <a:defRPr/>
            </a:pPr>
            <a:r>
              <a:rPr lang="en-US" altLang="zh-TW" sz="2800" dirty="0">
                <a:ea typeface="ＭＳ Ｐゴシック" charset="0"/>
              </a:rPr>
              <a:t>Given G, </a:t>
            </a:r>
            <a:r>
              <a:rPr lang="en-US" altLang="zh-TW" sz="2800" dirty="0" err="1">
                <a:ea typeface="ＭＳ Ｐゴシック" charset="0"/>
              </a:rPr>
              <a:t>max</a:t>
            </a:r>
            <a:r>
              <a:rPr lang="en-US" altLang="zh-TW" sz="2800" baseline="-25000" dirty="0" err="1">
                <a:ea typeface="ＭＳ Ｐゴシック" charset="0"/>
              </a:rPr>
              <a:t>D</a:t>
            </a:r>
            <a:r>
              <a:rPr lang="en-US" altLang="zh-TW" sz="2800" baseline="-25000" dirty="0">
                <a:ea typeface="ＭＳ Ｐゴシック" charset="0"/>
              </a:rPr>
              <a:t> </a:t>
            </a:r>
            <a:r>
              <a:rPr lang="en-US" altLang="zh-TW" sz="2800" dirty="0">
                <a:ea typeface="ＭＳ Ｐゴシック" charset="0"/>
              </a:rPr>
              <a:t>V(G,D)</a:t>
            </a:r>
          </a:p>
          <a:p>
            <a:pPr marL="0" indent="0">
              <a:buNone/>
              <a:defRPr/>
            </a:pPr>
            <a:r>
              <a:rPr lang="en-US" altLang="zh-TW" sz="2800" dirty="0">
                <a:ea typeface="ＭＳ Ｐゴシック" charset="0"/>
              </a:rPr>
              <a:t>                  = -2log2 + 2JSD(</a:t>
            </a:r>
            <a:r>
              <a:rPr lang="en-US" altLang="zh-TW" sz="2800" dirty="0" err="1">
                <a:ea typeface="ＭＳ Ｐゴシック" charset="0"/>
              </a:rPr>
              <a:t>P</a:t>
            </a:r>
            <a:r>
              <a:rPr lang="en-US" altLang="zh-TW" sz="2800" baseline="-25000" dirty="0" err="1">
                <a:ea typeface="ＭＳ Ｐゴシック" charset="0"/>
              </a:rPr>
              <a:t>data</a:t>
            </a:r>
            <a:r>
              <a:rPr lang="en-US" altLang="zh-TW" sz="2800" dirty="0">
                <a:ea typeface="ＭＳ Ｐゴシック" charset="0"/>
              </a:rPr>
              <a:t>(x) || P</a:t>
            </a:r>
            <a:r>
              <a:rPr lang="en-US" altLang="zh-TW" sz="2800" baseline="-25000" dirty="0">
                <a:ea typeface="ＭＳ Ｐゴシック" charset="0"/>
              </a:rPr>
              <a:t>G</a:t>
            </a:r>
            <a:r>
              <a:rPr lang="en-US" altLang="zh-TW" sz="2800" dirty="0">
                <a:ea typeface="ＭＳ Ｐゴシック" charset="0"/>
              </a:rPr>
              <a:t>(x)) </a:t>
            </a:r>
          </a:p>
          <a:p>
            <a:pPr>
              <a:buFont typeface="Wingdings" charset="0"/>
              <a:buChar char="l"/>
              <a:defRPr/>
            </a:pPr>
            <a:r>
              <a:rPr lang="en-US" altLang="zh-TW" sz="2800" dirty="0">
                <a:ea typeface="ＭＳ Ｐゴシック" charset="0"/>
              </a:rPr>
              <a:t>What is the optimal G? It is G that makes JSD smallest = 0:</a:t>
            </a:r>
          </a:p>
          <a:p>
            <a:pPr marL="0" indent="0">
              <a:buNone/>
              <a:defRPr/>
            </a:pPr>
            <a:r>
              <a:rPr lang="en-US" altLang="zh-TW" sz="2800" dirty="0">
                <a:ea typeface="ＭＳ Ｐゴシック" charset="0"/>
              </a:rPr>
              <a:t>                 P</a:t>
            </a:r>
            <a:r>
              <a:rPr lang="en-US" altLang="zh-TW" sz="2800" baseline="-25000" dirty="0">
                <a:ea typeface="ＭＳ Ｐゴシック" charset="0"/>
              </a:rPr>
              <a:t>G</a:t>
            </a:r>
            <a:r>
              <a:rPr lang="en-US" altLang="zh-TW" sz="2800" dirty="0">
                <a:ea typeface="ＭＳ Ｐゴシック" charset="0"/>
              </a:rPr>
              <a:t>(x) = </a:t>
            </a:r>
            <a:r>
              <a:rPr lang="en-US" altLang="zh-TW" sz="2800" dirty="0" err="1">
                <a:ea typeface="ＭＳ Ｐゴシック" charset="0"/>
              </a:rPr>
              <a:t>P</a:t>
            </a:r>
            <a:r>
              <a:rPr lang="en-US" altLang="zh-TW" sz="2800" baseline="-25000" dirty="0" err="1">
                <a:ea typeface="ＭＳ Ｐゴシック" charset="0"/>
              </a:rPr>
              <a:t>data</a:t>
            </a:r>
            <a:r>
              <a:rPr lang="en-US" altLang="zh-TW" sz="2800" dirty="0">
                <a:ea typeface="ＭＳ Ｐゴシック" charset="0"/>
              </a:rPr>
              <a:t> (x)</a:t>
            </a:r>
            <a:endParaRPr lang="zh-TW" altLang="en-US" sz="2800" dirty="0">
              <a:ea typeface="ＭＳ Ｐゴシック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EC65344-944B-4D57-445D-F870CAFFC5C5}"/>
              </a:ext>
            </a:extLst>
          </p:cNvPr>
          <p:cNvSpPr/>
          <p:nvPr/>
        </p:nvSpPr>
        <p:spPr>
          <a:xfrm>
            <a:off x="6169026" y="460376"/>
            <a:ext cx="3870325" cy="1135063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3252" name="TextBox 3">
            <a:extLst>
              <a:ext uri="{FF2B5EF4-FFF2-40B4-BE49-F238E27FC236}">
                <a16:creationId xmlns:a16="http://schemas.microsoft.com/office/drawing/2014/main" id="{AFF1161F-2023-6969-C29F-2EEDE00B5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1" y="609601"/>
            <a:ext cx="33575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V = E</a:t>
            </a:r>
            <a:r>
              <a:rPr lang="en-US" altLang="en-US" baseline="-25000"/>
              <a:t>x~P_data</a:t>
            </a:r>
            <a:r>
              <a:rPr lang="en-US" altLang="en-US"/>
              <a:t> [log D(x)] </a:t>
            </a:r>
          </a:p>
          <a:p>
            <a:pPr eaLnBrk="1" hangingPunct="1"/>
            <a:r>
              <a:rPr lang="en-US" altLang="en-US"/>
              <a:t>     + E</a:t>
            </a:r>
            <a:r>
              <a:rPr lang="en-US" altLang="en-US" baseline="-25000"/>
              <a:t>x~P_G</a:t>
            </a:r>
            <a:r>
              <a:rPr lang="en-US" altLang="en-US"/>
              <a:t>[log(1-D(x))]</a:t>
            </a:r>
          </a:p>
          <a:p>
            <a:pPr eaLnBrk="1" hangingPunct="1"/>
            <a:endParaRPr lang="en-US" altLang="en-US" sz="1800"/>
          </a:p>
        </p:txBody>
      </p:sp>
      <p:sp>
        <p:nvSpPr>
          <p:cNvPr id="53253" name="TextBox 6">
            <a:extLst>
              <a:ext uri="{FF2B5EF4-FFF2-40B4-BE49-F238E27FC236}">
                <a16:creationId xmlns:a16="http://schemas.microsoft.com/office/drawing/2014/main" id="{56890D7F-1D56-B9EA-6DEE-B567FC86B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743201"/>
            <a:ext cx="4464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/>
              <a:t>G* = arg min</a:t>
            </a:r>
            <a:r>
              <a:rPr lang="en-US" altLang="en-US" sz="2800" baseline="-25000"/>
              <a:t>G</a:t>
            </a:r>
            <a:r>
              <a:rPr lang="en-US" altLang="en-US" sz="2800"/>
              <a:t>max</a:t>
            </a:r>
            <a:r>
              <a:rPr lang="en-US" altLang="en-US" sz="2800" baseline="-25000"/>
              <a:t>D</a:t>
            </a:r>
            <a:r>
              <a:rPr lang="en-US" altLang="en-US" sz="2800"/>
              <a:t> V(G,D)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標題 1">
            <a:extLst>
              <a:ext uri="{FF2B5EF4-FFF2-40B4-BE49-F238E27FC236}">
                <a16:creationId xmlns:a16="http://schemas.microsoft.com/office/drawing/2014/main" id="{C7391FE9-FE03-1611-6050-B78C2221F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47" y="116632"/>
            <a:ext cx="3620954" cy="720080"/>
          </a:xfrm>
        </p:spPr>
        <p:txBody>
          <a:bodyPr/>
          <a:lstStyle/>
          <a:p>
            <a:r>
              <a:rPr lang="en-US" altLang="zh-TW" dirty="0"/>
              <a:t>Algorithm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DB9D559-0C26-FC71-022E-A44A2045E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351338"/>
          </a:xfrm>
        </p:spPr>
        <p:txBody>
          <a:bodyPr/>
          <a:lstStyle/>
          <a:p>
            <a:r>
              <a:rPr lang="en-US" altLang="zh-TW" sz="2400"/>
              <a:t>To find the best G minimizing the loss function L(G):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TW" sz="2400"/>
              <a:t>        θ</a:t>
            </a:r>
            <a:r>
              <a:rPr lang="en-US" altLang="zh-TW" sz="2400" baseline="-25000"/>
              <a:t>G </a:t>
            </a:r>
            <a:r>
              <a:rPr lang="en-US" altLang="zh-TW" sz="2400">
                <a:sym typeface="Wingdings" panose="05000000000000000000" pitchFamily="2" charset="2"/>
              </a:rPr>
              <a:t> </a:t>
            </a:r>
            <a:r>
              <a:rPr lang="en-US" altLang="zh-TW" sz="2400"/>
              <a:t>θ</a:t>
            </a:r>
            <a:r>
              <a:rPr lang="en-US" altLang="zh-TW" sz="2400" baseline="-25000"/>
              <a:t>G </a:t>
            </a:r>
            <a:r>
              <a:rPr lang="en-US" altLang="zh-TW" sz="2400"/>
              <a:t> =−η </a:t>
            </a:r>
            <a:r>
              <a:rPr lang="en-US" altLang="zh-TW" sz="1400"/>
              <a:t>  </a:t>
            </a:r>
            <a:r>
              <a:rPr lang="en-US" altLang="zh-TW" sz="2400"/>
              <a:t> L(G)/   </a:t>
            </a:r>
            <a:r>
              <a:rPr lang="en-US" altLang="zh-TW" sz="1600"/>
              <a:t>  </a:t>
            </a:r>
            <a:r>
              <a:rPr lang="en-US" altLang="zh-TW" sz="2400"/>
              <a:t>θ</a:t>
            </a:r>
            <a:r>
              <a:rPr lang="en-US" altLang="zh-TW" sz="2400" baseline="-25000"/>
              <a:t>G  , </a:t>
            </a:r>
            <a:r>
              <a:rPr lang="en-US" altLang="zh-TW" sz="2400"/>
              <a:t>θ</a:t>
            </a:r>
            <a:r>
              <a:rPr lang="en-US" altLang="zh-TW" sz="2400" baseline="-25000"/>
              <a:t>G</a:t>
            </a:r>
            <a:r>
              <a:rPr lang="en-US" altLang="zh-TW" sz="2400"/>
              <a:t> defines G</a:t>
            </a:r>
          </a:p>
          <a:p>
            <a:r>
              <a:rPr lang="en-US" altLang="zh-TW" sz="2400"/>
              <a:t>Solved by gradient descent. Having max ok. Consider simple case: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TW" sz="2400"/>
              <a:t>    f(x) = max {D</a:t>
            </a:r>
            <a:r>
              <a:rPr lang="en-US" altLang="zh-TW" sz="2400" baseline="-25000"/>
              <a:t>1</a:t>
            </a:r>
            <a:r>
              <a:rPr lang="en-US" altLang="zh-TW" sz="2400"/>
              <a:t>(x), D</a:t>
            </a:r>
            <a:r>
              <a:rPr lang="en-US" altLang="zh-TW" sz="2400" baseline="-25000"/>
              <a:t>2</a:t>
            </a:r>
            <a:r>
              <a:rPr lang="en-CA" altLang="en-CA" sz="2400"/>
              <a:t>（x)</a:t>
            </a:r>
            <a:r>
              <a:rPr lang="en-US" altLang="zh-TW" sz="2400"/>
              <a:t>, D</a:t>
            </a:r>
            <a:r>
              <a:rPr lang="en-US" altLang="zh-TW" sz="2400" baseline="-25000"/>
              <a:t>3</a:t>
            </a:r>
            <a:r>
              <a:rPr lang="en-US" altLang="zh-TW" sz="2400"/>
              <a:t>(x)}</a:t>
            </a:r>
            <a:endParaRPr lang="zh-TW" altLang="en-US" sz="2400"/>
          </a:p>
          <a:p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74BE5F0-FE63-DBAE-D9EC-67C7AA312923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934201" y="3352801"/>
            <a:ext cx="1279021" cy="276999"/>
          </a:xfrm>
          <a:prstGeom prst="rect">
            <a:avLst/>
          </a:prstGeom>
          <a:blipFill rotWithShape="1">
            <a:blip r:embed="rId2"/>
            <a:stretch>
              <a:fillRect l="-2844" t="-10870" b="-8696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charset="0"/>
                <a:ea typeface="ＭＳ Ｐゴシック" charset="0"/>
                <a:cs typeface="ＭＳ Ｐゴシック" charset="0"/>
              </a:rPr>
              <a:t> 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9667E931-E92C-B232-D3E8-6F690D504CF1}"/>
              </a:ext>
            </a:extLst>
          </p:cNvPr>
          <p:cNvGrpSpPr>
            <a:grpSpLocks/>
          </p:cNvGrpSpPr>
          <p:nvPr/>
        </p:nvGrpSpPr>
        <p:grpSpPr bwMode="auto">
          <a:xfrm>
            <a:off x="3671889" y="4206875"/>
            <a:ext cx="4484687" cy="1582738"/>
            <a:chOff x="2242224" y="4536363"/>
            <a:chExt cx="4483655" cy="1582745"/>
          </a:xfrm>
        </p:grpSpPr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580EA65C-491A-39E8-E045-A893E040902D}"/>
                </a:ext>
              </a:extLst>
            </p:cNvPr>
            <p:cNvCxnSpPr>
              <a:cxnSpLocks/>
            </p:cNvCxnSpPr>
            <p:nvPr/>
          </p:nvCxnSpPr>
          <p:spPr>
            <a:xfrm>
              <a:off x="2242224" y="4536363"/>
              <a:ext cx="1196700" cy="140176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EB39BA82-BA21-D7D3-74D0-E974007E769D}"/>
                </a:ext>
              </a:extLst>
            </p:cNvPr>
            <p:cNvCxnSpPr>
              <a:cxnSpLocks/>
            </p:cNvCxnSpPr>
            <p:nvPr/>
          </p:nvCxnSpPr>
          <p:spPr>
            <a:xfrm>
              <a:off x="2281902" y="5419017"/>
              <a:ext cx="4336052" cy="6207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0DD60C07-49C7-D876-067B-56E3C80015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94231" y="4749089"/>
              <a:ext cx="931648" cy="137001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7C74AE63-54A7-E36D-35E1-D956E6836B4E}"/>
              </a:ext>
            </a:extLst>
          </p:cNvPr>
          <p:cNvCxnSpPr>
            <a:cxnSpLocks/>
          </p:cNvCxnSpPr>
          <p:nvPr/>
        </p:nvCxnSpPr>
        <p:spPr>
          <a:xfrm>
            <a:off x="2979738" y="5973763"/>
            <a:ext cx="62674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A025ECF9-4BDE-CA99-795F-0EDA7ABEA616}"/>
              </a:ext>
            </a:extLst>
          </p:cNvPr>
          <p:cNvCxnSpPr/>
          <p:nvPr/>
        </p:nvCxnSpPr>
        <p:spPr>
          <a:xfrm>
            <a:off x="4529138" y="5229225"/>
            <a:ext cx="0" cy="73818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DD15B0B8-4FB0-C737-89F2-F1A63B0BA61A}"/>
              </a:ext>
            </a:extLst>
          </p:cNvPr>
          <p:cNvCxnSpPr>
            <a:cxnSpLocks/>
          </p:cNvCxnSpPr>
          <p:nvPr/>
        </p:nvCxnSpPr>
        <p:spPr>
          <a:xfrm>
            <a:off x="7386638" y="5605463"/>
            <a:ext cx="0" cy="3683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2308BB55-6A84-6599-85A3-6D8DFD30D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563" y="5981701"/>
            <a:ext cx="1466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altLang="zh-TW"/>
              <a:t>dD</a:t>
            </a:r>
            <a:r>
              <a:rPr lang="en-CA" altLang="zh-TW" baseline="-25000"/>
              <a:t>1</a:t>
            </a:r>
            <a:r>
              <a:rPr lang="en-CA" altLang="zh-TW"/>
              <a:t>(x)/dx</a:t>
            </a:r>
            <a:endParaRPr lang="zh-TW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A18DA9D-9D78-61C8-C504-3DF4FF155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500" y="6010276"/>
            <a:ext cx="1466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altLang="zh-TW"/>
              <a:t>dD</a:t>
            </a:r>
            <a:r>
              <a:rPr lang="en-CA" altLang="zh-TW" baseline="-25000"/>
              <a:t>2</a:t>
            </a:r>
            <a:r>
              <a:rPr lang="en-CA" altLang="zh-TW"/>
              <a:t>(x)/dx</a:t>
            </a:r>
            <a:endParaRPr lang="zh-TW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C712A2D6-D334-CFF0-C119-31FCA4E41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2375" y="5967413"/>
            <a:ext cx="1466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altLang="zh-TW"/>
              <a:t>dD</a:t>
            </a:r>
            <a:r>
              <a:rPr lang="en-CA" altLang="zh-TW" baseline="-25000"/>
              <a:t>3</a:t>
            </a:r>
            <a:r>
              <a:rPr lang="en-CA" altLang="zh-TW"/>
              <a:t>(x)/dx</a:t>
            </a:r>
            <a:endParaRPr lang="zh-TW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E41B7256-A784-7385-913B-24692CBD2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4063" y="3276601"/>
            <a:ext cx="23615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altLang="zh-TW" sz="2000">
                <a:solidFill>
                  <a:srgbClr val="FF0000"/>
                </a:solidFill>
              </a:rPr>
              <a:t>If D</a:t>
            </a:r>
            <a:r>
              <a:rPr lang="en-CA" altLang="zh-TW" sz="2000" baseline="-25000">
                <a:solidFill>
                  <a:srgbClr val="FF0000"/>
                </a:solidFill>
              </a:rPr>
              <a:t>i</a:t>
            </a:r>
            <a:r>
              <a:rPr lang="en-CA" altLang="zh-TW" sz="2000">
                <a:solidFill>
                  <a:srgbClr val="FF0000"/>
                </a:solidFill>
              </a:rPr>
              <a:t>(x) is the </a:t>
            </a:r>
          </a:p>
          <a:p>
            <a:pPr eaLnBrk="1" hangingPunct="1"/>
            <a:r>
              <a:rPr lang="en-CA" altLang="zh-TW" sz="2000">
                <a:solidFill>
                  <a:srgbClr val="FF0000"/>
                </a:solidFill>
              </a:rPr>
              <a:t>Max in that region, </a:t>
            </a:r>
          </a:p>
          <a:p>
            <a:pPr eaLnBrk="1" hangingPunct="1"/>
            <a:r>
              <a:rPr lang="en-CA" altLang="zh-TW" sz="2000">
                <a:solidFill>
                  <a:srgbClr val="FF0000"/>
                </a:solidFill>
              </a:rPr>
              <a:t>then do dD</a:t>
            </a:r>
            <a:r>
              <a:rPr lang="en-CA" altLang="zh-TW" sz="2000" baseline="-25000">
                <a:solidFill>
                  <a:srgbClr val="FF0000"/>
                </a:solidFill>
              </a:rPr>
              <a:t>i</a:t>
            </a:r>
            <a:r>
              <a:rPr lang="en-CA" altLang="zh-TW" sz="2000">
                <a:solidFill>
                  <a:srgbClr val="FF0000"/>
                </a:solidFill>
              </a:rPr>
              <a:t>(x)/dx</a:t>
            </a:r>
            <a:endParaRPr lang="zh-TW" altLang="en-US" sz="2000">
              <a:solidFill>
                <a:srgbClr val="FF0000"/>
              </a:solidFill>
            </a:endParaRP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091CCF4A-5BFB-19AC-8EBC-EB21E64B042B}"/>
              </a:ext>
            </a:extLst>
          </p:cNvPr>
          <p:cNvCxnSpPr>
            <a:cxnSpLocks/>
          </p:cNvCxnSpPr>
          <p:nvPr/>
        </p:nvCxnSpPr>
        <p:spPr>
          <a:xfrm>
            <a:off x="3994150" y="4700589"/>
            <a:ext cx="0" cy="1208087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EF53CC54-BAEC-BC6E-3E93-1B0810DA4BC8}"/>
              </a:ext>
            </a:extLst>
          </p:cNvPr>
          <p:cNvCxnSpPr>
            <a:cxnSpLocks/>
          </p:cNvCxnSpPr>
          <p:nvPr/>
        </p:nvCxnSpPr>
        <p:spPr>
          <a:xfrm>
            <a:off x="5073650" y="5229225"/>
            <a:ext cx="0" cy="7620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0F74EA5C-6687-8019-1E66-1B41176BD14B}"/>
              </a:ext>
            </a:extLst>
          </p:cNvPr>
          <p:cNvCxnSpPr>
            <a:cxnSpLocks/>
          </p:cNvCxnSpPr>
          <p:nvPr/>
        </p:nvCxnSpPr>
        <p:spPr>
          <a:xfrm>
            <a:off x="5537200" y="5340351"/>
            <a:ext cx="0" cy="65087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橢圓 14">
            <a:extLst>
              <a:ext uri="{FF2B5EF4-FFF2-40B4-BE49-F238E27FC236}">
                <a16:creationId xmlns:a16="http://schemas.microsoft.com/office/drawing/2014/main" id="{B8CF850F-0703-EF70-44F9-3B7F0958337D}"/>
              </a:ext>
            </a:extLst>
          </p:cNvPr>
          <p:cNvSpPr/>
          <p:nvPr/>
        </p:nvSpPr>
        <p:spPr>
          <a:xfrm>
            <a:off x="3898900" y="5843589"/>
            <a:ext cx="171450" cy="173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7BCE51F8-F6B6-8F11-3C83-7140AEA9E67E}"/>
              </a:ext>
            </a:extLst>
          </p:cNvPr>
          <p:cNvSpPr/>
          <p:nvPr/>
        </p:nvSpPr>
        <p:spPr>
          <a:xfrm>
            <a:off x="4986338" y="584835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8" name="橢圓 37">
            <a:extLst>
              <a:ext uri="{FF2B5EF4-FFF2-40B4-BE49-F238E27FC236}">
                <a16:creationId xmlns:a16="http://schemas.microsoft.com/office/drawing/2014/main" id="{EFE04763-F882-7531-E366-D2AE9EF0825B}"/>
              </a:ext>
            </a:extLst>
          </p:cNvPr>
          <p:cNvSpPr/>
          <p:nvPr/>
        </p:nvSpPr>
        <p:spPr>
          <a:xfrm>
            <a:off x="5457825" y="584835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77C40CB1-B68E-D044-1F68-30B7C40F3330}"/>
              </a:ext>
            </a:extLst>
          </p:cNvPr>
          <p:cNvSpPr/>
          <p:nvPr/>
        </p:nvSpPr>
        <p:spPr>
          <a:xfrm>
            <a:off x="4087813" y="5834063"/>
            <a:ext cx="893762" cy="19526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F46C9888-9B7E-E363-3852-80C446DDAF5F}"/>
              </a:ext>
            </a:extLst>
          </p:cNvPr>
          <p:cNvSpPr/>
          <p:nvPr/>
        </p:nvSpPr>
        <p:spPr>
          <a:xfrm>
            <a:off x="5133976" y="5851526"/>
            <a:ext cx="341313" cy="17621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1F0F24B-3986-F16A-CDFE-52482C9B8BBB}"/>
              </a:ext>
            </a:extLst>
          </p:cNvPr>
          <p:cNvSpPr/>
          <p:nvPr/>
        </p:nvSpPr>
        <p:spPr>
          <a:xfrm>
            <a:off x="8019659" y="658813"/>
            <a:ext cx="1813317" cy="6604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92697AC-0B84-AF69-CC22-DA252B566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2776" y="1325564"/>
            <a:ext cx="1813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altLang="zh-TW" sz="1800">
                <a:solidFill>
                  <a:srgbClr val="0000FF"/>
                </a:solidFill>
              </a:rPr>
              <a:t>L(G), this is the </a:t>
            </a:r>
          </a:p>
          <a:p>
            <a:pPr eaLnBrk="1" hangingPunct="1"/>
            <a:r>
              <a:rPr lang="en-CA" altLang="zh-TW" sz="1800">
                <a:solidFill>
                  <a:srgbClr val="0000FF"/>
                </a:solidFill>
              </a:rPr>
              <a:t>loss function</a:t>
            </a:r>
            <a:endParaRPr lang="zh-TW" altLang="en-US" sz="1800">
              <a:solidFill>
                <a:srgbClr val="0000FF"/>
              </a:solidFill>
            </a:endParaRPr>
          </a:p>
        </p:txBody>
      </p:sp>
      <p:sp>
        <p:nvSpPr>
          <p:cNvPr id="54294" name="TextBox 6">
            <a:extLst>
              <a:ext uri="{FF2B5EF4-FFF2-40B4-BE49-F238E27FC236}">
                <a16:creationId xmlns:a16="http://schemas.microsoft.com/office/drawing/2014/main" id="{3CBE4C65-438D-CDCB-9CC9-7E13E0D9E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1" y="685801"/>
            <a:ext cx="3852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G* = arg min</a:t>
            </a:r>
            <a:r>
              <a:rPr lang="en-US" altLang="en-US" baseline="-25000"/>
              <a:t>G</a:t>
            </a:r>
            <a:r>
              <a:rPr lang="en-US" altLang="en-US"/>
              <a:t>max</a:t>
            </a:r>
            <a:r>
              <a:rPr lang="en-US" altLang="en-US" baseline="-25000"/>
              <a:t>D</a:t>
            </a:r>
            <a:r>
              <a:rPr lang="en-US" altLang="en-US"/>
              <a:t> V(G,D)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AC77AE9-B921-5204-3FDD-3E39A75B1804}"/>
              </a:ext>
            </a:extLst>
          </p:cNvPr>
          <p:cNvSpPr>
            <a:spLocks/>
          </p:cNvSpPr>
          <p:nvPr/>
        </p:nvSpPr>
        <p:spPr bwMode="auto">
          <a:xfrm>
            <a:off x="4724400" y="2362201"/>
            <a:ext cx="153988" cy="257175"/>
          </a:xfrm>
          <a:custGeom>
            <a:avLst/>
            <a:gdLst>
              <a:gd name="T0" fmla="*/ 10 w 154523"/>
              <a:gd name="T1" fmla="*/ 40831 h 256647"/>
              <a:gd name="T2" fmla="*/ 126570 w 154523"/>
              <a:gd name="T3" fmla="*/ 15379 h 256647"/>
              <a:gd name="T4" fmla="*/ 151882 w 154523"/>
              <a:gd name="T5" fmla="*/ 53557 h 256647"/>
              <a:gd name="T6" fmla="*/ 101258 w 154523"/>
              <a:gd name="T7" fmla="*/ 244449 h 256647"/>
              <a:gd name="T8" fmla="*/ 63290 w 154523"/>
              <a:gd name="T9" fmla="*/ 257175 h 256647"/>
              <a:gd name="T10" fmla="*/ 12666 w 154523"/>
              <a:gd name="T11" fmla="*/ 244449 h 256647"/>
              <a:gd name="T12" fmla="*/ 12666 w 154523"/>
              <a:gd name="T13" fmla="*/ 168092 h 256647"/>
              <a:gd name="T14" fmla="*/ 139226 w 154523"/>
              <a:gd name="T15" fmla="*/ 142640 h 25664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4523" h="256647">
                <a:moveTo>
                  <a:pt x="10" y="40747"/>
                </a:moveTo>
                <a:cubicBezTo>
                  <a:pt x="50219" y="10622"/>
                  <a:pt x="67114" y="-18879"/>
                  <a:pt x="127010" y="15347"/>
                </a:cubicBezTo>
                <a:cubicBezTo>
                  <a:pt x="140262" y="22920"/>
                  <a:pt x="143943" y="40747"/>
                  <a:pt x="152410" y="53447"/>
                </a:cubicBezTo>
                <a:cubicBezTo>
                  <a:pt x="142591" y="181097"/>
                  <a:pt x="184515" y="202494"/>
                  <a:pt x="101610" y="243947"/>
                </a:cubicBezTo>
                <a:cubicBezTo>
                  <a:pt x="89636" y="249934"/>
                  <a:pt x="76210" y="252414"/>
                  <a:pt x="63510" y="256647"/>
                </a:cubicBezTo>
                <a:cubicBezTo>
                  <a:pt x="46577" y="252414"/>
                  <a:pt x="26340" y="254851"/>
                  <a:pt x="12710" y="243947"/>
                </a:cubicBezTo>
                <a:cubicBezTo>
                  <a:pt x="-3265" y="231167"/>
                  <a:pt x="-5182" y="180527"/>
                  <a:pt x="12710" y="167747"/>
                </a:cubicBezTo>
                <a:cubicBezTo>
                  <a:pt x="55767" y="136992"/>
                  <a:pt x="93258" y="142347"/>
                  <a:pt x="139710" y="142347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CE58CB11-69B1-AB2A-E123-B234EA8D0C72}"/>
              </a:ext>
            </a:extLst>
          </p:cNvPr>
          <p:cNvSpPr>
            <a:spLocks/>
          </p:cNvSpPr>
          <p:nvPr/>
        </p:nvSpPr>
        <p:spPr bwMode="auto">
          <a:xfrm>
            <a:off x="5713414" y="2362201"/>
            <a:ext cx="153987" cy="257175"/>
          </a:xfrm>
          <a:custGeom>
            <a:avLst/>
            <a:gdLst>
              <a:gd name="T0" fmla="*/ 10 w 154523"/>
              <a:gd name="T1" fmla="*/ 40831 h 256647"/>
              <a:gd name="T2" fmla="*/ 126569 w 154523"/>
              <a:gd name="T3" fmla="*/ 15379 h 256647"/>
              <a:gd name="T4" fmla="*/ 151881 w 154523"/>
              <a:gd name="T5" fmla="*/ 53557 h 256647"/>
              <a:gd name="T6" fmla="*/ 101258 w 154523"/>
              <a:gd name="T7" fmla="*/ 244449 h 256647"/>
              <a:gd name="T8" fmla="*/ 63290 w 154523"/>
              <a:gd name="T9" fmla="*/ 257175 h 256647"/>
              <a:gd name="T10" fmla="*/ 12666 w 154523"/>
              <a:gd name="T11" fmla="*/ 244449 h 256647"/>
              <a:gd name="T12" fmla="*/ 12666 w 154523"/>
              <a:gd name="T13" fmla="*/ 168092 h 256647"/>
              <a:gd name="T14" fmla="*/ 139225 w 154523"/>
              <a:gd name="T15" fmla="*/ 142640 h 25664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4523" h="256647">
                <a:moveTo>
                  <a:pt x="10" y="40747"/>
                </a:moveTo>
                <a:cubicBezTo>
                  <a:pt x="50219" y="10622"/>
                  <a:pt x="67114" y="-18879"/>
                  <a:pt x="127010" y="15347"/>
                </a:cubicBezTo>
                <a:cubicBezTo>
                  <a:pt x="140262" y="22920"/>
                  <a:pt x="143943" y="40747"/>
                  <a:pt x="152410" y="53447"/>
                </a:cubicBezTo>
                <a:cubicBezTo>
                  <a:pt x="142591" y="181097"/>
                  <a:pt x="184515" y="202494"/>
                  <a:pt x="101610" y="243947"/>
                </a:cubicBezTo>
                <a:cubicBezTo>
                  <a:pt x="89636" y="249934"/>
                  <a:pt x="76210" y="252414"/>
                  <a:pt x="63510" y="256647"/>
                </a:cubicBezTo>
                <a:cubicBezTo>
                  <a:pt x="46577" y="252414"/>
                  <a:pt x="26340" y="254851"/>
                  <a:pt x="12710" y="243947"/>
                </a:cubicBezTo>
                <a:cubicBezTo>
                  <a:pt x="-3265" y="231167"/>
                  <a:pt x="-5182" y="180527"/>
                  <a:pt x="12710" y="167747"/>
                </a:cubicBezTo>
                <a:cubicBezTo>
                  <a:pt x="55767" y="136992"/>
                  <a:pt x="93258" y="142347"/>
                  <a:pt x="139710" y="142347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AF9B24-6B45-2F8B-DBB4-20369F178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495800"/>
            <a:ext cx="706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D</a:t>
            </a:r>
            <a:r>
              <a:rPr lang="en-US" altLang="en-US" sz="1800" baseline="-25000"/>
              <a:t>1</a:t>
            </a:r>
            <a:r>
              <a:rPr lang="en-US" altLang="en-US" sz="1800"/>
              <a:t>(x)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657BDD2-5D92-E8AB-E532-7D4C17763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7164" y="4811714"/>
            <a:ext cx="706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D</a:t>
            </a:r>
            <a:r>
              <a:rPr lang="en-US" altLang="en-US" sz="1800" baseline="-25000"/>
              <a:t>2</a:t>
            </a:r>
            <a:r>
              <a:rPr lang="en-US" altLang="en-US" sz="1800"/>
              <a:t>(x)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7E91A12-5FA1-B8FB-C25A-764863755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8364" y="4495800"/>
            <a:ext cx="706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D</a:t>
            </a:r>
            <a:r>
              <a:rPr lang="en-US" altLang="en-US" sz="1800" baseline="-25000"/>
              <a:t>3</a:t>
            </a:r>
            <a:r>
              <a:rPr lang="en-US" altLang="en-US" sz="1800"/>
              <a:t>(x)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5" grpId="0"/>
      <p:bldP spid="15" grpId="0" animBg="1"/>
      <p:bldP spid="35" grpId="0" animBg="1"/>
      <p:bldP spid="38" grpId="0" animBg="1"/>
      <p:bldP spid="16" grpId="0" animBg="1"/>
      <p:bldP spid="39" grpId="0" animBg="1"/>
      <p:bldP spid="43" grpId="0" animBg="1"/>
      <p:bldP spid="4" grpId="0"/>
      <p:bldP spid="19" grpId="0"/>
      <p:bldP spid="48" grpId="0"/>
      <p:bldP spid="49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標題 1">
            <a:extLst>
              <a:ext uri="{FF2B5EF4-FFF2-40B4-BE49-F238E27FC236}">
                <a16:creationId xmlns:a16="http://schemas.microsoft.com/office/drawing/2014/main" id="{DB07D3B9-065B-CE9C-EB16-94AA69BFD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47" y="116632"/>
            <a:ext cx="4272474" cy="720080"/>
          </a:xfrm>
        </p:spPr>
        <p:txBody>
          <a:bodyPr/>
          <a:lstStyle/>
          <a:p>
            <a:r>
              <a:rPr lang="en-US" altLang="zh-TW" dirty="0"/>
              <a:t>Algorithm</a:t>
            </a:r>
            <a:endParaRPr lang="zh-TW" altLang="en-US" dirty="0"/>
          </a:p>
        </p:txBody>
      </p:sp>
      <p:grpSp>
        <p:nvGrpSpPr>
          <p:cNvPr id="55298" name="群組 20">
            <a:extLst>
              <a:ext uri="{FF2B5EF4-FFF2-40B4-BE49-F238E27FC236}">
                <a16:creationId xmlns:a16="http://schemas.microsoft.com/office/drawing/2014/main" id="{30671F4A-0C91-5098-53BE-802776CC0B48}"/>
              </a:ext>
            </a:extLst>
          </p:cNvPr>
          <p:cNvGrpSpPr>
            <a:grpSpLocks/>
          </p:cNvGrpSpPr>
          <p:nvPr/>
        </p:nvGrpSpPr>
        <p:grpSpPr bwMode="auto">
          <a:xfrm>
            <a:off x="5721350" y="336550"/>
            <a:ext cx="4484688" cy="1582738"/>
            <a:chOff x="2242224" y="4536363"/>
            <a:chExt cx="4483655" cy="1582745"/>
          </a:xfrm>
        </p:grpSpPr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1E4D7E0A-F255-FF59-C6D8-81ADC783996E}"/>
                </a:ext>
              </a:extLst>
            </p:cNvPr>
            <p:cNvCxnSpPr>
              <a:cxnSpLocks/>
            </p:cNvCxnSpPr>
            <p:nvPr/>
          </p:nvCxnSpPr>
          <p:spPr>
            <a:xfrm>
              <a:off x="2242224" y="4536363"/>
              <a:ext cx="1196699" cy="140176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8CB211AF-32D3-7154-8E26-E93B0C21B7C7}"/>
                </a:ext>
              </a:extLst>
            </p:cNvPr>
            <p:cNvCxnSpPr>
              <a:cxnSpLocks/>
            </p:cNvCxnSpPr>
            <p:nvPr/>
          </p:nvCxnSpPr>
          <p:spPr>
            <a:xfrm>
              <a:off x="2281903" y="5419017"/>
              <a:ext cx="4336051" cy="6207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C5F687D2-0F3C-67DB-261A-F2983AD628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94231" y="4749089"/>
              <a:ext cx="931648" cy="137001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A1BBAC06-675B-43FB-ABF3-F666E78F2009}"/>
              </a:ext>
            </a:extLst>
          </p:cNvPr>
          <p:cNvCxnSpPr>
            <a:cxnSpLocks/>
          </p:cNvCxnSpPr>
          <p:nvPr/>
        </p:nvCxnSpPr>
        <p:spPr>
          <a:xfrm>
            <a:off x="5465764" y="2103438"/>
            <a:ext cx="474027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5F4F361B-9D26-C2FC-32FC-3BCDE4E92459}"/>
              </a:ext>
            </a:extLst>
          </p:cNvPr>
          <p:cNvCxnSpPr/>
          <p:nvPr/>
        </p:nvCxnSpPr>
        <p:spPr>
          <a:xfrm>
            <a:off x="6578600" y="1358900"/>
            <a:ext cx="0" cy="7366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0FF1AB0A-3FCE-DCFC-0220-F74EB20EF976}"/>
              </a:ext>
            </a:extLst>
          </p:cNvPr>
          <p:cNvCxnSpPr>
            <a:cxnSpLocks/>
          </p:cNvCxnSpPr>
          <p:nvPr/>
        </p:nvCxnSpPr>
        <p:spPr>
          <a:xfrm>
            <a:off x="9436100" y="1735138"/>
            <a:ext cx="0" cy="3683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920A3DFC-F363-865C-0272-F2BCE165FE22}"/>
              </a:ext>
            </a:extLst>
          </p:cNvPr>
          <p:cNvCxnSpPr>
            <a:cxnSpLocks/>
          </p:cNvCxnSpPr>
          <p:nvPr/>
        </p:nvCxnSpPr>
        <p:spPr>
          <a:xfrm>
            <a:off x="6042025" y="830264"/>
            <a:ext cx="0" cy="1208087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093E8800-92FA-411E-434C-EA3C511873B7}"/>
              </a:ext>
            </a:extLst>
          </p:cNvPr>
          <p:cNvCxnSpPr>
            <a:cxnSpLocks/>
          </p:cNvCxnSpPr>
          <p:nvPr/>
        </p:nvCxnSpPr>
        <p:spPr>
          <a:xfrm>
            <a:off x="7123113" y="1358900"/>
            <a:ext cx="0" cy="7620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BECAB5B8-988D-A4CB-49CA-CF7053C7A62D}"/>
              </a:ext>
            </a:extLst>
          </p:cNvPr>
          <p:cNvCxnSpPr>
            <a:cxnSpLocks/>
          </p:cNvCxnSpPr>
          <p:nvPr/>
        </p:nvCxnSpPr>
        <p:spPr>
          <a:xfrm>
            <a:off x="7586663" y="1470026"/>
            <a:ext cx="0" cy="65087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橢圓 36">
            <a:extLst>
              <a:ext uri="{FF2B5EF4-FFF2-40B4-BE49-F238E27FC236}">
                <a16:creationId xmlns:a16="http://schemas.microsoft.com/office/drawing/2014/main" id="{E4F531D4-A766-DADC-A5E6-027FCCF02097}"/>
              </a:ext>
            </a:extLst>
          </p:cNvPr>
          <p:cNvSpPr/>
          <p:nvPr/>
        </p:nvSpPr>
        <p:spPr>
          <a:xfrm>
            <a:off x="5948363" y="1973263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8" name="橢圓 37">
            <a:extLst>
              <a:ext uri="{FF2B5EF4-FFF2-40B4-BE49-F238E27FC236}">
                <a16:creationId xmlns:a16="http://schemas.microsoft.com/office/drawing/2014/main" id="{1810150B-CC9B-A439-12FF-AE912CFFB06E}"/>
              </a:ext>
            </a:extLst>
          </p:cNvPr>
          <p:cNvSpPr/>
          <p:nvPr/>
        </p:nvSpPr>
        <p:spPr>
          <a:xfrm>
            <a:off x="7034214" y="1976439"/>
            <a:ext cx="173037" cy="173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7EB0F222-CA27-EB6F-5B17-3BEB1B18885E}"/>
              </a:ext>
            </a:extLst>
          </p:cNvPr>
          <p:cNvSpPr/>
          <p:nvPr/>
        </p:nvSpPr>
        <p:spPr>
          <a:xfrm>
            <a:off x="7505700" y="1976439"/>
            <a:ext cx="173038" cy="173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箭號: 向右 39">
            <a:extLst>
              <a:ext uri="{FF2B5EF4-FFF2-40B4-BE49-F238E27FC236}">
                <a16:creationId xmlns:a16="http://schemas.microsoft.com/office/drawing/2014/main" id="{747D007D-221D-B0AC-9BE2-E4AC8F8CD396}"/>
              </a:ext>
            </a:extLst>
          </p:cNvPr>
          <p:cNvSpPr/>
          <p:nvPr/>
        </p:nvSpPr>
        <p:spPr>
          <a:xfrm>
            <a:off x="6137276" y="1963738"/>
            <a:ext cx="893763" cy="19526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8C6CBBD3-94CC-0BBC-F8F9-DCE92A929281}"/>
              </a:ext>
            </a:extLst>
          </p:cNvPr>
          <p:cNvSpPr/>
          <p:nvPr/>
        </p:nvSpPr>
        <p:spPr>
          <a:xfrm>
            <a:off x="7181851" y="1979613"/>
            <a:ext cx="341313" cy="1778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5310" name="TextBox 31">
            <a:extLst>
              <a:ext uri="{FF2B5EF4-FFF2-40B4-BE49-F238E27FC236}">
                <a16:creationId xmlns:a16="http://schemas.microsoft.com/office/drawing/2014/main" id="{B491DCC0-259E-5E1F-2853-5850286F0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228601"/>
            <a:ext cx="3852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G* = arg min</a:t>
            </a:r>
            <a:r>
              <a:rPr lang="en-US" altLang="en-US" baseline="-25000"/>
              <a:t>G</a:t>
            </a:r>
            <a:r>
              <a:rPr lang="en-US" altLang="en-US"/>
              <a:t>max</a:t>
            </a:r>
            <a:r>
              <a:rPr lang="en-US" altLang="en-US" baseline="-25000"/>
              <a:t>D</a:t>
            </a:r>
            <a:r>
              <a:rPr lang="en-US" altLang="en-US"/>
              <a:t> V(G,D)</a:t>
            </a:r>
          </a:p>
        </p:txBody>
      </p:sp>
      <p:sp>
        <p:nvSpPr>
          <p:cNvPr id="33" name="矩形 42">
            <a:extLst>
              <a:ext uri="{FF2B5EF4-FFF2-40B4-BE49-F238E27FC236}">
                <a16:creationId xmlns:a16="http://schemas.microsoft.com/office/drawing/2014/main" id="{B618297C-0D3D-7FAD-D072-66E887015F41}"/>
              </a:ext>
            </a:extLst>
          </p:cNvPr>
          <p:cNvSpPr/>
          <p:nvPr/>
        </p:nvSpPr>
        <p:spPr>
          <a:xfrm>
            <a:off x="8040216" y="152400"/>
            <a:ext cx="1865785" cy="6604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2" name="矩形 3">
            <a:extLst>
              <a:ext uri="{FF2B5EF4-FFF2-40B4-BE49-F238E27FC236}">
                <a16:creationId xmlns:a16="http://schemas.microsoft.com/office/drawing/2014/main" id="{81B2F27D-865A-582E-14AA-5C7A4047B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1" y="914400"/>
            <a:ext cx="64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altLang="zh-TW" sz="1800">
                <a:solidFill>
                  <a:srgbClr val="0000FF"/>
                </a:solidFill>
              </a:rPr>
              <a:t>L(G)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74962D6-7E2C-8DA7-E957-661006645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2362201"/>
            <a:ext cx="8229600" cy="4073525"/>
          </a:xfrm>
        </p:spPr>
        <p:txBody>
          <a:bodyPr/>
          <a:lstStyle/>
          <a:p>
            <a:r>
              <a:rPr lang="en-US" altLang="en-US" sz="2400"/>
              <a:t>Given G</a:t>
            </a:r>
            <a:r>
              <a:rPr lang="en-US" altLang="en-US" sz="2400" baseline="-25000"/>
              <a:t>0</a:t>
            </a:r>
            <a:endParaRPr lang="en-US" altLang="en-US" sz="2400"/>
          </a:p>
          <a:p>
            <a:r>
              <a:rPr lang="en-US" altLang="en-US" sz="2400"/>
              <a:t>Find D*</a:t>
            </a:r>
            <a:r>
              <a:rPr lang="en-US" altLang="en-US" sz="2400" baseline="-25000"/>
              <a:t>0</a:t>
            </a:r>
            <a:r>
              <a:rPr lang="en-US" altLang="en-US" sz="2400"/>
              <a:t> maximizing V(G</a:t>
            </a:r>
            <a:r>
              <a:rPr lang="en-US" altLang="en-US" sz="2400" baseline="-25000"/>
              <a:t>0</a:t>
            </a:r>
            <a:r>
              <a:rPr lang="en-US" altLang="en-US" sz="2400"/>
              <a:t>,D)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/>
              <a:t>    </a:t>
            </a:r>
            <a:r>
              <a:rPr lang="en-US" altLang="en-US" sz="2000">
                <a:solidFill>
                  <a:srgbClr val="FF0000"/>
                </a:solidFill>
              </a:rPr>
              <a:t>V(G</a:t>
            </a:r>
            <a:r>
              <a:rPr lang="en-US" altLang="en-US" sz="2000" baseline="-25000">
                <a:solidFill>
                  <a:srgbClr val="FF0000"/>
                </a:solidFill>
              </a:rPr>
              <a:t>0</a:t>
            </a:r>
            <a:r>
              <a:rPr lang="en-US" altLang="en-US" sz="2000">
                <a:solidFill>
                  <a:srgbClr val="FF0000"/>
                </a:solidFill>
              </a:rPr>
              <a:t>,D</a:t>
            </a:r>
            <a:r>
              <a:rPr lang="en-US" altLang="en-US" sz="2000" baseline="-25000">
                <a:solidFill>
                  <a:srgbClr val="FF0000"/>
                </a:solidFill>
              </a:rPr>
              <a:t>0</a:t>
            </a:r>
            <a:r>
              <a:rPr lang="en-US" altLang="en-US" sz="2000">
                <a:solidFill>
                  <a:srgbClr val="FF0000"/>
                </a:solidFill>
              </a:rPr>
              <a:t>*) is the JS divergence between P</a:t>
            </a:r>
            <a:r>
              <a:rPr lang="en-US" altLang="en-US" sz="2000" baseline="-25000">
                <a:solidFill>
                  <a:srgbClr val="FF0000"/>
                </a:solidFill>
              </a:rPr>
              <a:t>data</a:t>
            </a:r>
            <a:r>
              <a:rPr lang="en-US" altLang="en-US" sz="2000">
                <a:solidFill>
                  <a:srgbClr val="FF0000"/>
                </a:solidFill>
              </a:rPr>
              <a:t>(x) and P</a:t>
            </a:r>
            <a:r>
              <a:rPr lang="en-US" altLang="en-US" sz="2000" baseline="-25000">
                <a:solidFill>
                  <a:srgbClr val="FF0000"/>
                </a:solidFill>
              </a:rPr>
              <a:t>G0</a:t>
            </a:r>
            <a:r>
              <a:rPr lang="en-US" altLang="en-US" sz="2000">
                <a:solidFill>
                  <a:srgbClr val="FF0000"/>
                </a:solidFill>
              </a:rPr>
              <a:t>(x)</a:t>
            </a:r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0000FF"/>
                </a:solidFill>
              </a:rPr>
              <a:t>θ</a:t>
            </a:r>
            <a:r>
              <a:rPr lang="en-US" altLang="en-US" sz="2400" baseline="-25000">
                <a:solidFill>
                  <a:srgbClr val="0000FF"/>
                </a:solidFill>
              </a:rPr>
              <a:t>G</a:t>
            </a:r>
            <a:r>
              <a:rPr lang="en-US" altLang="en-US" sz="2400">
                <a:solidFill>
                  <a:srgbClr val="0000FF"/>
                </a:solidFill>
              </a:rPr>
              <a:t> </a:t>
            </a:r>
            <a:r>
              <a:rPr lang="en-US" altLang="en-US" sz="2400">
                <a:solidFill>
                  <a:srgbClr val="0000FF"/>
                </a:solidFill>
                <a:sym typeface="Wingdings" panose="05000000000000000000" pitchFamily="2" charset="2"/>
              </a:rPr>
              <a:t> </a:t>
            </a:r>
            <a:r>
              <a:rPr lang="en-US" altLang="en-US" sz="2400">
                <a:solidFill>
                  <a:srgbClr val="0000FF"/>
                </a:solidFill>
              </a:rPr>
              <a:t>θ</a:t>
            </a:r>
            <a:r>
              <a:rPr lang="en-US" altLang="en-US" sz="2400" baseline="-25000">
                <a:solidFill>
                  <a:srgbClr val="0000FF"/>
                </a:solidFill>
              </a:rPr>
              <a:t>G </a:t>
            </a:r>
            <a:r>
              <a:rPr lang="en-US" altLang="zh-TW" sz="2400">
                <a:solidFill>
                  <a:srgbClr val="0000FF"/>
                </a:solidFill>
              </a:rPr>
              <a:t>−η</a:t>
            </a:r>
            <a:r>
              <a:rPr lang="en-US" altLang="zh-TW" sz="1400">
                <a:solidFill>
                  <a:srgbClr val="0000FF"/>
                </a:solidFill>
              </a:rPr>
              <a:t>  </a:t>
            </a:r>
            <a:r>
              <a:rPr lang="en-US" altLang="zh-TW" sz="2400">
                <a:solidFill>
                  <a:srgbClr val="0000FF"/>
                </a:solidFill>
              </a:rPr>
              <a:t>ΔV(G,D</a:t>
            </a:r>
            <a:r>
              <a:rPr lang="en-US" altLang="zh-TW" sz="2400" baseline="-25000">
                <a:solidFill>
                  <a:srgbClr val="0000FF"/>
                </a:solidFill>
              </a:rPr>
              <a:t>0</a:t>
            </a:r>
            <a:r>
              <a:rPr lang="en-US" altLang="zh-TW" sz="2400">
                <a:solidFill>
                  <a:srgbClr val="0000FF"/>
                </a:solidFill>
              </a:rPr>
              <a:t>*) / θ</a:t>
            </a:r>
            <a:r>
              <a:rPr lang="en-US" altLang="zh-TW" sz="2400" baseline="-25000">
                <a:solidFill>
                  <a:srgbClr val="0000FF"/>
                </a:solidFill>
              </a:rPr>
              <a:t>G   </a:t>
            </a:r>
            <a:r>
              <a:rPr lang="en-US" altLang="zh-TW" sz="2400">
                <a:solidFill>
                  <a:srgbClr val="0000FF"/>
                </a:solidFill>
                <a:sym typeface="Wingdings" panose="05000000000000000000" pitchFamily="2" charset="2"/>
              </a:rPr>
              <a:t> Obtaining G</a:t>
            </a:r>
            <a:r>
              <a:rPr lang="en-US" altLang="zh-TW" sz="2400" baseline="-25000">
                <a:solidFill>
                  <a:srgbClr val="0000FF"/>
                </a:solidFill>
                <a:sym typeface="Wingdings" panose="05000000000000000000" pitchFamily="2" charset="2"/>
              </a:rPr>
              <a:t>1</a:t>
            </a:r>
            <a:r>
              <a:rPr lang="en-US" altLang="zh-TW" sz="240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altLang="zh-TW" sz="1600">
                <a:solidFill>
                  <a:srgbClr val="0000FF"/>
                </a:solidFill>
                <a:sym typeface="Wingdings" panose="05000000000000000000" pitchFamily="2" charset="2"/>
              </a:rPr>
              <a:t>(decrease JSD)</a:t>
            </a:r>
            <a:endParaRPr lang="en-US" altLang="en-US" sz="2400">
              <a:solidFill>
                <a:srgbClr val="0000FF"/>
              </a:solidFill>
            </a:endParaRPr>
          </a:p>
          <a:p>
            <a:r>
              <a:rPr lang="en-US" altLang="en-US" sz="2400"/>
              <a:t>Find D</a:t>
            </a:r>
            <a:r>
              <a:rPr lang="en-US" altLang="en-US" sz="2400" baseline="-25000"/>
              <a:t>1</a:t>
            </a:r>
            <a:r>
              <a:rPr lang="en-US" altLang="en-US" sz="2400"/>
              <a:t>* maximizing V(G</a:t>
            </a:r>
            <a:r>
              <a:rPr lang="en-US" altLang="en-US" sz="2400" baseline="-25000"/>
              <a:t>1</a:t>
            </a:r>
            <a:r>
              <a:rPr lang="en-US" altLang="en-US" sz="2400"/>
              <a:t>,D)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/>
              <a:t>     </a:t>
            </a:r>
            <a:r>
              <a:rPr lang="en-CA" altLang="zh-TW" sz="2000">
                <a:solidFill>
                  <a:srgbClr val="FF0000"/>
                </a:solidFill>
              </a:rPr>
              <a:t>V(G</a:t>
            </a:r>
            <a:r>
              <a:rPr lang="en-CA" altLang="zh-TW" sz="2000" baseline="-25000">
                <a:solidFill>
                  <a:srgbClr val="FF0000"/>
                </a:solidFill>
              </a:rPr>
              <a:t>1</a:t>
            </a:r>
            <a:r>
              <a:rPr lang="en-CA" altLang="zh-TW" sz="2000">
                <a:solidFill>
                  <a:srgbClr val="FF0000"/>
                </a:solidFill>
              </a:rPr>
              <a:t>,D</a:t>
            </a:r>
            <a:r>
              <a:rPr lang="en-CA" altLang="zh-TW" sz="2000" baseline="-25000">
                <a:solidFill>
                  <a:srgbClr val="FF0000"/>
                </a:solidFill>
              </a:rPr>
              <a:t>1</a:t>
            </a:r>
            <a:r>
              <a:rPr lang="en-CA" altLang="zh-TW" sz="2000">
                <a:solidFill>
                  <a:srgbClr val="FF0000"/>
                </a:solidFill>
              </a:rPr>
              <a:t>*) </a:t>
            </a:r>
            <a:r>
              <a:rPr lang="en-US" altLang="zh-TW" sz="2000">
                <a:solidFill>
                  <a:srgbClr val="FF0000"/>
                </a:solidFill>
              </a:rPr>
              <a:t>is the JS divergence between P</a:t>
            </a:r>
            <a:r>
              <a:rPr lang="en-US" altLang="zh-TW" sz="2000" baseline="-25000">
                <a:solidFill>
                  <a:srgbClr val="FF0000"/>
                </a:solidFill>
              </a:rPr>
              <a:t>data</a:t>
            </a:r>
            <a:r>
              <a:rPr lang="en-US" altLang="zh-TW" sz="2000">
                <a:solidFill>
                  <a:srgbClr val="FF0000"/>
                </a:solidFill>
              </a:rPr>
              <a:t>(x) and P</a:t>
            </a:r>
            <a:r>
              <a:rPr lang="en-US" altLang="zh-TW" sz="2000" baseline="-25000">
                <a:solidFill>
                  <a:srgbClr val="FF0000"/>
                </a:solidFill>
              </a:rPr>
              <a:t>G1</a:t>
            </a:r>
            <a:r>
              <a:rPr lang="en-US" altLang="zh-TW" sz="2000">
                <a:solidFill>
                  <a:srgbClr val="FF0000"/>
                </a:solidFill>
              </a:rPr>
              <a:t>(x)</a:t>
            </a:r>
          </a:p>
          <a:p>
            <a:r>
              <a:rPr lang="en-US" altLang="en-US" sz="2400">
                <a:solidFill>
                  <a:srgbClr val="0000FF"/>
                </a:solidFill>
              </a:rPr>
              <a:t>θ</a:t>
            </a:r>
            <a:r>
              <a:rPr lang="en-US" altLang="en-US" sz="2400" baseline="-25000">
                <a:solidFill>
                  <a:srgbClr val="0000FF"/>
                </a:solidFill>
              </a:rPr>
              <a:t>G</a:t>
            </a:r>
            <a:r>
              <a:rPr lang="en-US" altLang="en-US" sz="2400">
                <a:solidFill>
                  <a:srgbClr val="0000FF"/>
                </a:solidFill>
              </a:rPr>
              <a:t> </a:t>
            </a:r>
            <a:r>
              <a:rPr lang="en-US" altLang="en-US" sz="2400">
                <a:solidFill>
                  <a:srgbClr val="0000FF"/>
                </a:solidFill>
                <a:sym typeface="Wingdings" panose="05000000000000000000" pitchFamily="2" charset="2"/>
              </a:rPr>
              <a:t> </a:t>
            </a:r>
            <a:r>
              <a:rPr lang="en-US" altLang="en-US" sz="2400">
                <a:solidFill>
                  <a:srgbClr val="0000FF"/>
                </a:solidFill>
              </a:rPr>
              <a:t>θ</a:t>
            </a:r>
            <a:r>
              <a:rPr lang="en-US" altLang="en-US" sz="2400" baseline="-25000">
                <a:solidFill>
                  <a:srgbClr val="0000FF"/>
                </a:solidFill>
              </a:rPr>
              <a:t>G </a:t>
            </a:r>
            <a:r>
              <a:rPr lang="en-US" altLang="zh-TW" sz="2400">
                <a:solidFill>
                  <a:srgbClr val="0000FF"/>
                </a:solidFill>
              </a:rPr>
              <a:t>−η ΔV(G,D</a:t>
            </a:r>
            <a:r>
              <a:rPr lang="en-US" altLang="zh-TW" sz="2400" baseline="-25000">
                <a:solidFill>
                  <a:srgbClr val="0000FF"/>
                </a:solidFill>
              </a:rPr>
              <a:t>1</a:t>
            </a:r>
            <a:r>
              <a:rPr lang="en-US" altLang="zh-TW" sz="2400">
                <a:solidFill>
                  <a:srgbClr val="0000FF"/>
                </a:solidFill>
              </a:rPr>
              <a:t>*) / θ</a:t>
            </a:r>
            <a:r>
              <a:rPr lang="en-US" altLang="zh-TW" sz="2400" baseline="-25000">
                <a:solidFill>
                  <a:srgbClr val="0000FF"/>
                </a:solidFill>
              </a:rPr>
              <a:t>G   </a:t>
            </a:r>
            <a:r>
              <a:rPr lang="en-US" altLang="zh-TW" sz="2400">
                <a:solidFill>
                  <a:srgbClr val="0000FF"/>
                </a:solidFill>
                <a:sym typeface="Wingdings" panose="05000000000000000000" pitchFamily="2" charset="2"/>
              </a:rPr>
              <a:t> Obtaining G</a:t>
            </a:r>
            <a:r>
              <a:rPr lang="en-US" altLang="zh-TW" sz="2400" baseline="-25000">
                <a:solidFill>
                  <a:srgbClr val="0000FF"/>
                </a:solidFill>
                <a:sym typeface="Wingdings" panose="05000000000000000000" pitchFamily="2" charset="2"/>
              </a:rPr>
              <a:t>2</a:t>
            </a:r>
            <a:r>
              <a:rPr lang="en-US" altLang="zh-TW" sz="240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altLang="zh-TW" sz="1600">
                <a:sym typeface="Wingdings" panose="05000000000000000000" pitchFamily="2" charset="2"/>
              </a:rPr>
              <a:t>(decrease JSD)</a:t>
            </a:r>
            <a:endParaRPr lang="zh-TW" altLang="en-US" sz="2000"/>
          </a:p>
          <a:p>
            <a:r>
              <a:rPr lang="en-US" altLang="en-US" sz="2800"/>
              <a:t>And so on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2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標題 1">
            <a:extLst>
              <a:ext uri="{FF2B5EF4-FFF2-40B4-BE49-F238E27FC236}">
                <a16:creationId xmlns:a16="http://schemas.microsoft.com/office/drawing/2014/main" id="{4111E000-4082-82B5-B714-B92162EC5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47" y="116632"/>
            <a:ext cx="4704522" cy="720080"/>
          </a:xfrm>
        </p:spPr>
        <p:txBody>
          <a:bodyPr/>
          <a:lstStyle/>
          <a:p>
            <a:r>
              <a:rPr lang="en-US" altLang="zh-TW" dirty="0"/>
              <a:t>In practice …</a:t>
            </a:r>
            <a:endParaRPr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5C28B51-E321-081F-562E-1088D9644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589" y="5376863"/>
            <a:ext cx="371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000">
                <a:solidFill>
                  <a:srgbClr val="0000FF"/>
                </a:solidFill>
              </a:rPr>
              <a:t>Minimize </a:t>
            </a:r>
            <a:r>
              <a:rPr lang="en-US" altLang="zh-TW" sz="2000">
                <a:solidFill>
                  <a:srgbClr val="00B050"/>
                </a:solidFill>
              </a:rPr>
              <a:t>Cross-entropy</a:t>
            </a:r>
            <a:endParaRPr lang="zh-TW" altLang="en-US" sz="2000">
              <a:solidFill>
                <a:srgbClr val="00B050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3693D72-7D9E-FEFD-9DCE-717DD71EAD4A}"/>
              </a:ext>
            </a:extLst>
          </p:cNvPr>
          <p:cNvSpPr/>
          <p:nvPr/>
        </p:nvSpPr>
        <p:spPr>
          <a:xfrm>
            <a:off x="2973388" y="5314950"/>
            <a:ext cx="6832600" cy="14668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3E58893-55C1-FBAE-962F-E53BBE122D6A}"/>
              </a:ext>
            </a:extLst>
          </p:cNvPr>
          <p:cNvSpPr txBox="1"/>
          <p:nvPr/>
        </p:nvSpPr>
        <p:spPr>
          <a:xfrm>
            <a:off x="2683456" y="4918564"/>
            <a:ext cx="501274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CA" altLang="zh-TW" sz="2400" dirty="0">
                <a:solidFill>
                  <a:schemeClr val="tx1"/>
                </a:solidFill>
              </a:rPr>
              <a:t>This is what a </a:t>
            </a:r>
            <a:r>
              <a:rPr lang="en-US" altLang="zh-TW" sz="2400" dirty="0">
                <a:solidFill>
                  <a:schemeClr val="tx1"/>
                </a:solidFill>
              </a:rPr>
              <a:t>Binary Classifier do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24CCBE3-1095-8AC0-CF8B-F4463F786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6576" y="5346700"/>
            <a:ext cx="1941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000"/>
              <a:t>Output is D(x)</a:t>
            </a:r>
            <a:endParaRPr lang="zh-TW" altLang="en-US" sz="200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5D300EFA-976F-670F-DE83-20D95CBA6675}"/>
              </a:ext>
            </a:extLst>
          </p:cNvPr>
          <p:cNvGrpSpPr>
            <a:grpSpLocks/>
          </p:cNvGrpSpPr>
          <p:nvPr/>
        </p:nvGrpSpPr>
        <p:grpSpPr bwMode="auto">
          <a:xfrm>
            <a:off x="3076575" y="5811839"/>
            <a:ext cx="6713538" cy="854075"/>
            <a:chOff x="1743036" y="5501774"/>
            <a:chExt cx="6713427" cy="853983"/>
          </a:xfrm>
        </p:grpSpPr>
        <p:sp>
          <p:nvSpPr>
            <p:cNvPr id="56336" name="文字方塊 16">
              <a:extLst>
                <a:ext uri="{FF2B5EF4-FFF2-40B4-BE49-F238E27FC236}">
                  <a16:creationId xmlns:a16="http://schemas.microsoft.com/office/drawing/2014/main" id="{6388C6EA-1828-98E9-2F40-4FED8479C6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0701" y="5509836"/>
              <a:ext cx="293688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zh-TW" sz="2000">
                  <a:solidFill>
                    <a:srgbClr val="00B050"/>
                  </a:solidFill>
                </a:rPr>
                <a:t>Minimize –log D(x)</a:t>
              </a:r>
              <a:endParaRPr lang="zh-TW" altLang="en-US" sz="2000">
                <a:solidFill>
                  <a:srgbClr val="00B050"/>
                </a:solidFill>
              </a:endParaRPr>
            </a:p>
          </p:txBody>
        </p:sp>
        <p:sp>
          <p:nvSpPr>
            <p:cNvPr id="56337" name="文字方塊 18">
              <a:extLst>
                <a:ext uri="{FF2B5EF4-FFF2-40B4-BE49-F238E27FC236}">
                  <a16:creationId xmlns:a16="http://schemas.microsoft.com/office/drawing/2014/main" id="{66734EE9-ADF6-A0BD-5062-62FB694122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2015" y="5501774"/>
              <a:ext cx="352180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zh-TW" sz="2000"/>
                <a:t>If x is a positive example</a:t>
              </a:r>
              <a:endParaRPr lang="zh-TW" altLang="en-US" sz="2000"/>
            </a:p>
          </p:txBody>
        </p:sp>
        <p:sp>
          <p:nvSpPr>
            <p:cNvPr id="56338" name="文字方塊 19">
              <a:extLst>
                <a:ext uri="{FF2B5EF4-FFF2-40B4-BE49-F238E27FC236}">
                  <a16:creationId xmlns:a16="http://schemas.microsoft.com/office/drawing/2014/main" id="{EF8EBA25-D4BD-8175-0341-6D07A0DDA3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3036" y="5905958"/>
              <a:ext cx="352180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zh-TW" sz="2000"/>
                <a:t>If x is a negative example</a:t>
              </a:r>
              <a:endParaRPr lang="zh-TW" altLang="en-US" sz="2000"/>
            </a:p>
          </p:txBody>
        </p:sp>
        <p:sp>
          <p:nvSpPr>
            <p:cNvPr id="21" name="箭號: 向右 20">
              <a:extLst>
                <a:ext uri="{FF2B5EF4-FFF2-40B4-BE49-F238E27FC236}">
                  <a16:creationId xmlns:a16="http://schemas.microsoft.com/office/drawing/2014/main" id="{B4B727CE-10D7-E824-14DB-2D2BDE543486}"/>
                </a:ext>
              </a:extLst>
            </p:cNvPr>
            <p:cNvSpPr/>
            <p:nvPr/>
          </p:nvSpPr>
          <p:spPr>
            <a:xfrm>
              <a:off x="4997357" y="5557330"/>
              <a:ext cx="571491" cy="3412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2" name="箭號: 向右 21">
              <a:extLst>
                <a:ext uri="{FF2B5EF4-FFF2-40B4-BE49-F238E27FC236}">
                  <a16:creationId xmlns:a16="http://schemas.microsoft.com/office/drawing/2014/main" id="{418A90B9-511E-BC18-99FF-39D793AEFE00}"/>
                </a:ext>
              </a:extLst>
            </p:cNvPr>
            <p:cNvSpPr/>
            <p:nvPr/>
          </p:nvSpPr>
          <p:spPr>
            <a:xfrm>
              <a:off x="4987832" y="5995433"/>
              <a:ext cx="571491" cy="3412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56341" name="文字方塊 22">
              <a:extLst>
                <a:ext uri="{FF2B5EF4-FFF2-40B4-BE49-F238E27FC236}">
                  <a16:creationId xmlns:a16="http://schemas.microsoft.com/office/drawing/2014/main" id="{9EEB5EB7-1C72-480E-E4D2-C552233182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9580" y="5955647"/>
              <a:ext cx="293688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zh-TW" sz="2000">
                  <a:solidFill>
                    <a:srgbClr val="00B050"/>
                  </a:solidFill>
                </a:rPr>
                <a:t>Minimize –log(1-D(x))</a:t>
              </a:r>
              <a:endParaRPr lang="zh-TW" altLang="en-US" sz="2000">
                <a:solidFill>
                  <a:srgbClr val="00B050"/>
                </a:solidFill>
              </a:endParaRPr>
            </a:p>
          </p:txBody>
        </p:sp>
      </p:grpSp>
      <p:sp>
        <p:nvSpPr>
          <p:cNvPr id="24" name="矩形 11">
            <a:extLst>
              <a:ext uri="{FF2B5EF4-FFF2-40B4-BE49-F238E27FC236}">
                <a16:creationId xmlns:a16="http://schemas.microsoft.com/office/drawing/2014/main" id="{9E7885EF-3472-9ABD-ABA9-48B371F9C096}"/>
              </a:ext>
            </a:extLst>
          </p:cNvPr>
          <p:cNvSpPr/>
          <p:nvPr/>
        </p:nvSpPr>
        <p:spPr>
          <a:xfrm>
            <a:off x="6169026" y="460376"/>
            <a:ext cx="3870325" cy="1135063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6330" name="TextBox 24">
            <a:extLst>
              <a:ext uri="{FF2B5EF4-FFF2-40B4-BE49-F238E27FC236}">
                <a16:creationId xmlns:a16="http://schemas.microsoft.com/office/drawing/2014/main" id="{FC2F8D4F-65B3-B30B-D593-165B97499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1" y="609601"/>
            <a:ext cx="33575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V = E</a:t>
            </a:r>
            <a:r>
              <a:rPr lang="en-US" altLang="en-US" baseline="-25000"/>
              <a:t>x~P_data</a:t>
            </a:r>
            <a:r>
              <a:rPr lang="en-US" altLang="en-US"/>
              <a:t> [log D(x)] </a:t>
            </a:r>
          </a:p>
          <a:p>
            <a:pPr eaLnBrk="1" hangingPunct="1"/>
            <a:r>
              <a:rPr lang="en-US" altLang="en-US"/>
              <a:t>     + E</a:t>
            </a:r>
            <a:r>
              <a:rPr lang="en-US" altLang="en-US" baseline="-25000"/>
              <a:t>x~P_G</a:t>
            </a:r>
            <a:r>
              <a:rPr lang="en-US" altLang="en-US"/>
              <a:t>[log(1-D(x))]</a:t>
            </a:r>
          </a:p>
          <a:p>
            <a:pPr eaLnBrk="1" hangingPunct="1"/>
            <a:endParaRPr lang="en-US" altLang="en-US" sz="180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50DF93C-FEED-0BF7-42C1-5D447010A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1828800"/>
            <a:ext cx="8229600" cy="2590800"/>
          </a:xfrm>
        </p:spPr>
        <p:txBody>
          <a:bodyPr/>
          <a:lstStyle/>
          <a:p>
            <a:r>
              <a:rPr lang="en-US" altLang="en-US" sz="2800"/>
              <a:t>Given G, how to compute max</a:t>
            </a:r>
            <a:r>
              <a:rPr lang="en-US" altLang="en-US" sz="2800" baseline="-25000"/>
              <a:t>D</a:t>
            </a:r>
            <a:r>
              <a:rPr lang="en-US" altLang="en-US" sz="2800"/>
              <a:t>V(G,D)?</a:t>
            </a:r>
          </a:p>
          <a:p>
            <a:pPr lvl="1"/>
            <a:r>
              <a:rPr lang="en-US" altLang="en-US" sz="2400">
                <a:ea typeface="Arial" panose="020B0604020202020204" pitchFamily="34" charset="0"/>
              </a:rPr>
              <a:t>Sample {x</a:t>
            </a:r>
            <a:r>
              <a:rPr lang="en-US" altLang="en-US" sz="2400" baseline="30000">
                <a:ea typeface="Arial" panose="020B0604020202020204" pitchFamily="34" charset="0"/>
              </a:rPr>
              <a:t>1</a:t>
            </a:r>
            <a:r>
              <a:rPr lang="en-US" altLang="en-US" sz="2400">
                <a:ea typeface="Arial" panose="020B0604020202020204" pitchFamily="34" charset="0"/>
              </a:rPr>
              <a:t>, … ,x</a:t>
            </a:r>
            <a:r>
              <a:rPr lang="en-US" altLang="en-US" sz="2400" baseline="30000">
                <a:ea typeface="Arial" panose="020B0604020202020204" pitchFamily="34" charset="0"/>
              </a:rPr>
              <a:t>m</a:t>
            </a:r>
            <a:r>
              <a:rPr lang="en-US" altLang="en-US" sz="2400">
                <a:ea typeface="Arial" panose="020B0604020202020204" pitchFamily="34" charset="0"/>
              </a:rPr>
              <a:t>} from P</a:t>
            </a:r>
            <a:r>
              <a:rPr lang="en-US" altLang="en-US" sz="2400" baseline="-25000">
                <a:ea typeface="Arial" panose="020B0604020202020204" pitchFamily="34" charset="0"/>
              </a:rPr>
              <a:t>data</a:t>
            </a:r>
            <a:endParaRPr lang="en-US" altLang="en-US" sz="2400">
              <a:ea typeface="Arial" panose="020B0604020202020204" pitchFamily="34" charset="0"/>
            </a:endParaRPr>
          </a:p>
          <a:p>
            <a:pPr lvl="1"/>
            <a:r>
              <a:rPr lang="en-US" altLang="en-US" sz="2400">
                <a:ea typeface="Arial" panose="020B0604020202020204" pitchFamily="34" charset="0"/>
              </a:rPr>
              <a:t>Sample {x*</a:t>
            </a:r>
            <a:r>
              <a:rPr lang="en-US" altLang="en-US" sz="2400" baseline="30000">
                <a:ea typeface="Arial" panose="020B0604020202020204" pitchFamily="34" charset="0"/>
              </a:rPr>
              <a:t>1</a:t>
            </a:r>
            <a:r>
              <a:rPr lang="en-US" altLang="en-US" sz="2400">
                <a:ea typeface="Arial" panose="020B0604020202020204" pitchFamily="34" charset="0"/>
              </a:rPr>
              <a:t>, … ,x*</a:t>
            </a:r>
            <a:r>
              <a:rPr lang="en-US" altLang="en-US" sz="2400" baseline="30000">
                <a:ea typeface="Arial" panose="020B0604020202020204" pitchFamily="34" charset="0"/>
              </a:rPr>
              <a:t>m</a:t>
            </a:r>
            <a:r>
              <a:rPr lang="en-US" altLang="en-US" sz="2400">
                <a:ea typeface="Arial" panose="020B0604020202020204" pitchFamily="34" charset="0"/>
              </a:rPr>
              <a:t>} from generator P</a:t>
            </a:r>
            <a:r>
              <a:rPr lang="en-US" altLang="en-US" sz="2400" baseline="-25000">
                <a:ea typeface="Arial" panose="020B0604020202020204" pitchFamily="34" charset="0"/>
              </a:rPr>
              <a:t>G</a:t>
            </a:r>
            <a:endParaRPr lang="en-US" altLang="en-US" sz="2400">
              <a:ea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2400">
                <a:ea typeface="Arial" panose="020B0604020202020204" pitchFamily="34" charset="0"/>
              </a:rPr>
              <a:t>Maximize: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2400">
                <a:ea typeface="Arial" panose="020B0604020202020204" pitchFamily="34" charset="0"/>
              </a:rPr>
              <a:t>    V’ = 1/m Σ</a:t>
            </a:r>
            <a:r>
              <a:rPr lang="en-US" altLang="en-US" sz="2400" baseline="-25000">
                <a:ea typeface="Arial" panose="020B0604020202020204" pitchFamily="34" charset="0"/>
              </a:rPr>
              <a:t>i=1..m</a:t>
            </a:r>
            <a:r>
              <a:rPr lang="en-US" altLang="en-US" sz="2400">
                <a:ea typeface="Arial" panose="020B0604020202020204" pitchFamily="34" charset="0"/>
              </a:rPr>
              <a:t> logD(x</a:t>
            </a:r>
            <a:r>
              <a:rPr lang="en-US" altLang="en-US" sz="2400" baseline="30000">
                <a:ea typeface="Arial" panose="020B0604020202020204" pitchFamily="34" charset="0"/>
              </a:rPr>
              <a:t>i</a:t>
            </a:r>
            <a:r>
              <a:rPr lang="en-US" altLang="en-US" sz="2400">
                <a:ea typeface="Arial" panose="020B0604020202020204" pitchFamily="34" charset="0"/>
              </a:rPr>
              <a:t>) + 1/m Σ</a:t>
            </a:r>
            <a:r>
              <a:rPr lang="en-US" altLang="en-US" sz="2400" baseline="-25000">
                <a:ea typeface="Arial" panose="020B0604020202020204" pitchFamily="34" charset="0"/>
              </a:rPr>
              <a:t>i=1..m</a:t>
            </a:r>
            <a:r>
              <a:rPr lang="en-US" altLang="en-US" sz="2400">
                <a:ea typeface="Arial" panose="020B0604020202020204" pitchFamily="34" charset="0"/>
              </a:rPr>
              <a:t> log(1-D(x*</a:t>
            </a:r>
            <a:r>
              <a:rPr lang="en-US" altLang="en-US" sz="2400" baseline="30000">
                <a:ea typeface="Arial" panose="020B0604020202020204" pitchFamily="34" charset="0"/>
              </a:rPr>
              <a:t>i</a:t>
            </a:r>
            <a:r>
              <a:rPr lang="en-US" altLang="en-US" sz="2400">
                <a:ea typeface="Arial" panose="020B0604020202020204" pitchFamily="34" charset="0"/>
              </a:rPr>
              <a:t>))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A559EB-6299-E129-1A21-79753530A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1" y="4267201"/>
            <a:ext cx="1928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Positive example</a:t>
            </a:r>
          </a:p>
          <a:p>
            <a:pPr eaLnBrk="1" hangingPunct="1"/>
            <a:r>
              <a:rPr lang="en-US" altLang="en-US" sz="1800"/>
              <a:t>D must accept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0AA8A2-15B7-CD9F-9EFE-3CCA4FFAE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343401"/>
            <a:ext cx="203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Negative example</a:t>
            </a:r>
          </a:p>
          <a:p>
            <a:pPr eaLnBrk="1" hangingPunct="1"/>
            <a:r>
              <a:rPr lang="en-US" altLang="en-US" sz="1800"/>
              <a:t>D must reject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101A213-3704-3F84-9C10-D6686FC1FCF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715000" y="4038600"/>
            <a:ext cx="228600" cy="3048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C8A0E7D-5D76-07CC-3935-C8794D8C05B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839200" y="4114800"/>
            <a:ext cx="76200" cy="3048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/>
      <p:bldP spid="2" grpId="0"/>
      <p:bldP spid="19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42E9538-FE34-C68C-3F43-CFEBF5A30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870" y="3048001"/>
            <a:ext cx="39020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zh-TW"/>
              <a:t>{x</a:t>
            </a:r>
            <a:r>
              <a:rPr lang="en-US" altLang="zh-TW" baseline="30000"/>
              <a:t>1</a:t>
            </a:r>
            <a:r>
              <a:rPr lang="en-US" altLang="zh-TW"/>
              <a:t>,x</a:t>
            </a:r>
            <a:r>
              <a:rPr lang="en-US" altLang="zh-TW" baseline="30000"/>
              <a:t>2</a:t>
            </a:r>
            <a:r>
              <a:rPr lang="en-US" altLang="zh-TW"/>
              <a:t>, … x</a:t>
            </a:r>
            <a:r>
              <a:rPr lang="en-US" altLang="zh-TW" baseline="30000"/>
              <a:t>m</a:t>
            </a:r>
            <a:r>
              <a:rPr lang="en-US" altLang="zh-TW"/>
              <a:t>}  from P</a:t>
            </a:r>
            <a:r>
              <a:rPr lang="en-US" altLang="zh-TW" baseline="-25000"/>
              <a:t>data</a:t>
            </a:r>
            <a:r>
              <a:rPr lang="en-US" altLang="zh-TW"/>
              <a:t> (x) </a:t>
            </a:r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7584396-A8FB-CC06-D76D-4BB7FC380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776" y="2452688"/>
            <a:ext cx="7796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000"/>
              <a:t>D is a binary classifier (can be deep) with parameters θ</a:t>
            </a:r>
            <a:r>
              <a:rPr lang="en-US" altLang="zh-TW" sz="2000" baseline="-25000"/>
              <a:t>d</a:t>
            </a:r>
            <a:endParaRPr lang="zh-TW" altLang="en-US"/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0C086744-C777-605E-4AB5-73AEC8DEB511}"/>
              </a:ext>
            </a:extLst>
          </p:cNvPr>
          <p:cNvSpPr/>
          <p:nvPr/>
        </p:nvSpPr>
        <p:spPr>
          <a:xfrm>
            <a:off x="6791325" y="3121026"/>
            <a:ext cx="571500" cy="339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E0435660-B14E-6A3B-A427-8794EA13654A}"/>
              </a:ext>
            </a:extLst>
          </p:cNvPr>
          <p:cNvSpPr/>
          <p:nvPr/>
        </p:nvSpPr>
        <p:spPr>
          <a:xfrm>
            <a:off x="6791325" y="3722689"/>
            <a:ext cx="571500" cy="339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C3912D2-9C1D-562E-5C51-D78D2ADCF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8076" y="3073400"/>
            <a:ext cx="3533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000"/>
              <a:t>Positive examples</a:t>
            </a:r>
            <a:endParaRPr lang="zh-TW" altLang="en-US" sz="200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3A2B50F-6FFD-89FE-79E8-235EFAB3C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8076" y="3690938"/>
            <a:ext cx="3533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000"/>
              <a:t>Negative examples</a:t>
            </a:r>
            <a:endParaRPr lang="zh-TW" altLang="en-US" sz="200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5D87B7A-65E1-626F-64BB-B3A7E856A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638" y="5795963"/>
            <a:ext cx="1397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000">
                <a:solidFill>
                  <a:srgbClr val="0000FF"/>
                </a:solidFill>
              </a:rPr>
              <a:t>Maximize</a:t>
            </a:r>
            <a:endParaRPr lang="zh-TW" altLang="en-US" sz="2000">
              <a:solidFill>
                <a:srgbClr val="0000FF"/>
              </a:solidFill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8D4F6DC0-BE35-BCC8-DD5E-E144D0419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563" y="4614863"/>
            <a:ext cx="1395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000">
                <a:solidFill>
                  <a:srgbClr val="0000FF"/>
                </a:solidFill>
              </a:rPr>
              <a:t>Minimize </a:t>
            </a:r>
            <a:endParaRPr lang="zh-TW" altLang="en-US" sz="2000">
              <a:solidFill>
                <a:srgbClr val="0000FF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5FFA51B-B4D2-4E3B-8563-7D3029205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1" y="4572001"/>
            <a:ext cx="1147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altLang="zh-TW"/>
              <a:t>L = - V’</a:t>
            </a:r>
            <a:endParaRPr lang="zh-TW" altLang="en-US"/>
          </a:p>
        </p:txBody>
      </p:sp>
      <p:sp>
        <p:nvSpPr>
          <p:cNvPr id="57354" name="文字方塊 27">
            <a:extLst>
              <a:ext uri="{FF2B5EF4-FFF2-40B4-BE49-F238E27FC236}">
                <a16:creationId xmlns:a16="http://schemas.microsoft.com/office/drawing/2014/main" id="{24F2F8B2-0E7B-D3F0-1BE7-F22047B9E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2988" y="788988"/>
            <a:ext cx="3719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000">
                <a:solidFill>
                  <a:srgbClr val="0000FF"/>
                </a:solidFill>
              </a:rPr>
              <a:t>Minimize </a:t>
            </a:r>
            <a:r>
              <a:rPr lang="en-US" altLang="zh-TW" sz="2000">
                <a:solidFill>
                  <a:srgbClr val="00B050"/>
                </a:solidFill>
              </a:rPr>
              <a:t>Cross-entropy</a:t>
            </a:r>
            <a:endParaRPr lang="zh-TW" altLang="en-US" sz="2000">
              <a:solidFill>
                <a:srgbClr val="00B050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EB134B4-A319-C502-3605-B41D3627B7E9}"/>
              </a:ext>
            </a:extLst>
          </p:cNvPr>
          <p:cNvSpPr/>
          <p:nvPr/>
        </p:nvSpPr>
        <p:spPr>
          <a:xfrm>
            <a:off x="2871789" y="727075"/>
            <a:ext cx="6834187" cy="14668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4DEE6584-9D8A-6B2E-1EAF-EE7FA8898748}"/>
              </a:ext>
            </a:extLst>
          </p:cNvPr>
          <p:cNvSpPr txBox="1"/>
          <p:nvPr/>
        </p:nvSpPr>
        <p:spPr>
          <a:xfrm>
            <a:off x="2582728" y="330705"/>
            <a:ext cx="2511986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000" dirty="0">
                <a:solidFill>
                  <a:srgbClr val="000000"/>
                </a:solidFill>
              </a:rPr>
              <a:t>Binary Classifier</a:t>
            </a:r>
            <a:endParaRPr lang="zh-TW" altLang="en-US" sz="2000" dirty="0">
              <a:solidFill>
                <a:srgbClr val="000000"/>
              </a:solidFill>
            </a:endParaRPr>
          </a:p>
        </p:txBody>
      </p:sp>
      <p:sp>
        <p:nvSpPr>
          <p:cNvPr id="57359" name="文字方塊 30">
            <a:extLst>
              <a:ext uri="{FF2B5EF4-FFF2-40B4-BE49-F238E27FC236}">
                <a16:creationId xmlns:a16="http://schemas.microsoft.com/office/drawing/2014/main" id="{194CCCF0-DBD6-9417-4FD1-684C4C26B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564" y="758825"/>
            <a:ext cx="1939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000"/>
              <a:t>Output is f(x)</a:t>
            </a:r>
            <a:endParaRPr lang="zh-TW" altLang="en-US" sz="2000"/>
          </a:p>
        </p:txBody>
      </p:sp>
      <p:grpSp>
        <p:nvGrpSpPr>
          <p:cNvPr id="57360" name="群組 31">
            <a:extLst>
              <a:ext uri="{FF2B5EF4-FFF2-40B4-BE49-F238E27FC236}">
                <a16:creationId xmlns:a16="http://schemas.microsoft.com/office/drawing/2014/main" id="{EE7F7789-8F55-1F14-E6AC-3B71296C00EE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1223964"/>
            <a:ext cx="6718300" cy="866775"/>
            <a:chOff x="1738725" y="5501774"/>
            <a:chExt cx="6717738" cy="865849"/>
          </a:xfrm>
        </p:grpSpPr>
        <p:sp>
          <p:nvSpPr>
            <p:cNvPr id="57364" name="文字方塊 32">
              <a:extLst>
                <a:ext uri="{FF2B5EF4-FFF2-40B4-BE49-F238E27FC236}">
                  <a16:creationId xmlns:a16="http://schemas.microsoft.com/office/drawing/2014/main" id="{9BA38607-0A95-3168-5FCB-A387857F9B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0701" y="5509836"/>
              <a:ext cx="293688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zh-TW" sz="2000">
                  <a:solidFill>
                    <a:srgbClr val="00B050"/>
                  </a:solidFill>
                </a:rPr>
                <a:t>Minimize –log f(x)</a:t>
              </a:r>
              <a:endParaRPr lang="zh-TW" altLang="en-US" sz="2000">
                <a:solidFill>
                  <a:srgbClr val="00B050"/>
                </a:solidFill>
              </a:endParaRPr>
            </a:p>
          </p:txBody>
        </p:sp>
        <p:sp>
          <p:nvSpPr>
            <p:cNvPr id="57365" name="文字方塊 33">
              <a:extLst>
                <a:ext uri="{FF2B5EF4-FFF2-40B4-BE49-F238E27FC236}">
                  <a16:creationId xmlns:a16="http://schemas.microsoft.com/office/drawing/2014/main" id="{979C91F4-1585-4918-A49A-B1788584EF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8725" y="5501774"/>
              <a:ext cx="35350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zh-TW" sz="2000"/>
                <a:t>If x is a positive example</a:t>
              </a:r>
              <a:endParaRPr lang="zh-TW" altLang="en-US" sz="2000"/>
            </a:p>
          </p:txBody>
        </p:sp>
        <p:sp>
          <p:nvSpPr>
            <p:cNvPr id="57366" name="文字方塊 34">
              <a:extLst>
                <a:ext uri="{FF2B5EF4-FFF2-40B4-BE49-F238E27FC236}">
                  <a16:creationId xmlns:a16="http://schemas.microsoft.com/office/drawing/2014/main" id="{2D457DEB-7E66-2C0D-BAF3-0C4433620C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3036" y="5905958"/>
              <a:ext cx="352180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zh-TW" sz="2000"/>
                <a:t>If x is a negative </a:t>
              </a:r>
              <a:r>
                <a:rPr lang="en-US" altLang="zh-TW"/>
                <a:t>example</a:t>
              </a:r>
              <a:endParaRPr lang="zh-TW" altLang="en-US"/>
            </a:p>
          </p:txBody>
        </p:sp>
        <p:sp>
          <p:nvSpPr>
            <p:cNvPr id="36" name="箭號: 向右 35">
              <a:extLst>
                <a:ext uri="{FF2B5EF4-FFF2-40B4-BE49-F238E27FC236}">
                  <a16:creationId xmlns:a16="http://schemas.microsoft.com/office/drawing/2014/main" id="{BA45636C-28D7-697F-83D9-D36309F67E5E}"/>
                </a:ext>
              </a:extLst>
            </p:cNvPr>
            <p:cNvSpPr/>
            <p:nvPr/>
          </p:nvSpPr>
          <p:spPr>
            <a:xfrm>
              <a:off x="4997590" y="5557277"/>
              <a:ext cx="571452" cy="3409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7" name="箭號: 向右 36">
              <a:extLst>
                <a:ext uri="{FF2B5EF4-FFF2-40B4-BE49-F238E27FC236}">
                  <a16:creationId xmlns:a16="http://schemas.microsoft.com/office/drawing/2014/main" id="{FC600D1C-60C3-0506-4973-2CC2687EAB3B}"/>
                </a:ext>
              </a:extLst>
            </p:cNvPr>
            <p:cNvSpPr/>
            <p:nvPr/>
          </p:nvSpPr>
          <p:spPr>
            <a:xfrm>
              <a:off x="4988066" y="5996545"/>
              <a:ext cx="571452" cy="33936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57369" name="文字方塊 37">
              <a:extLst>
                <a:ext uri="{FF2B5EF4-FFF2-40B4-BE49-F238E27FC236}">
                  <a16:creationId xmlns:a16="http://schemas.microsoft.com/office/drawing/2014/main" id="{4466F6AB-850E-75F1-37EF-D1C228BA3C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9580" y="5955647"/>
              <a:ext cx="293688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zh-TW" sz="2000">
                  <a:solidFill>
                    <a:srgbClr val="00B050"/>
                  </a:solidFill>
                </a:rPr>
                <a:t>Minimize –log(1-f(x))</a:t>
              </a:r>
              <a:endParaRPr lang="zh-TW" altLang="en-US" sz="2000">
                <a:solidFill>
                  <a:srgbClr val="00B05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52899D-D1BA-C143-95B7-722E48905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1" y="3657601"/>
            <a:ext cx="3770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{x*</a:t>
            </a:r>
            <a:r>
              <a:rPr lang="en-US" altLang="en-US" baseline="30000"/>
              <a:t>1</a:t>
            </a:r>
            <a:r>
              <a:rPr lang="en-US" altLang="en-US"/>
              <a:t>,x*</a:t>
            </a:r>
            <a:r>
              <a:rPr lang="en-US" altLang="en-US" baseline="30000"/>
              <a:t>2</a:t>
            </a:r>
            <a:r>
              <a:rPr lang="en-US" altLang="en-US"/>
              <a:t>, … x*</a:t>
            </a:r>
            <a:r>
              <a:rPr lang="en-US" altLang="en-US" baseline="30000"/>
              <a:t>m</a:t>
            </a:r>
            <a:r>
              <a:rPr lang="en-US" altLang="en-US"/>
              <a:t>} from P</a:t>
            </a:r>
            <a:r>
              <a:rPr lang="en-US" altLang="en-US" baseline="-25000"/>
              <a:t>G</a:t>
            </a:r>
            <a:r>
              <a:rPr lang="en-US" altLang="en-US"/>
              <a:t>(x)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467CE0-B5F5-6751-7AAA-8AE4C4D1E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786438"/>
            <a:ext cx="6629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/>
            <a:r>
              <a:rPr lang="en-US" altLang="en-US"/>
              <a:t>V’ = Σ</a:t>
            </a:r>
            <a:r>
              <a:rPr lang="en-US" altLang="en-US" baseline="-25000"/>
              <a:t>i=1..m</a:t>
            </a:r>
            <a:r>
              <a:rPr lang="en-US" altLang="en-US"/>
              <a:t> logD(x</a:t>
            </a:r>
            <a:r>
              <a:rPr lang="en-US" altLang="en-US" baseline="30000"/>
              <a:t>i</a:t>
            </a:r>
            <a:r>
              <a:rPr lang="en-US" altLang="en-US"/>
              <a:t>) + 1/m Σ</a:t>
            </a:r>
            <a:r>
              <a:rPr lang="en-US" altLang="en-US" baseline="-25000"/>
              <a:t>i=1..m</a:t>
            </a:r>
            <a:r>
              <a:rPr lang="en-US" altLang="en-US"/>
              <a:t> log(1-D(x*</a:t>
            </a:r>
            <a:r>
              <a:rPr lang="en-US" altLang="en-US" baseline="30000"/>
              <a:t>i</a:t>
            </a:r>
            <a:r>
              <a:rPr lang="en-US" altLang="en-US"/>
              <a:t>)) </a:t>
            </a:r>
          </a:p>
        </p:txBody>
      </p:sp>
      <p:sp>
        <p:nvSpPr>
          <p:cNvPr id="57363" name="TextBox 2">
            <a:extLst>
              <a:ext uri="{FF2B5EF4-FFF2-40B4-BE49-F238E27FC236}">
                <a16:creationId xmlns:a16="http://schemas.microsoft.com/office/drawing/2014/main" id="{6D426A1F-D6D4-39C9-7347-445E94BDA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1" y="5257800"/>
            <a:ext cx="39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 animBg="1"/>
      <p:bldP spid="14" grpId="0"/>
      <p:bldP spid="15" grpId="0"/>
      <p:bldP spid="17" grpId="0"/>
      <p:bldP spid="26" grpId="0"/>
      <p:bldP spid="27" grpId="0"/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Belief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 </a:t>
            </a:r>
            <a:r>
              <a:rPr lang="en-US" i="1" dirty="0"/>
              <a:t>deep belief network</a:t>
            </a:r>
            <a:r>
              <a:rPr lang="en-US" dirty="0"/>
              <a:t> (DBN) is a probabilistic, generative model made up of multiple layers of hidden units. </a:t>
            </a:r>
          </a:p>
          <a:p>
            <a:pPr lvl="1"/>
            <a:r>
              <a:rPr lang="en-US" dirty="0"/>
              <a:t>A composition of simple learning modules that make up each layer</a:t>
            </a:r>
          </a:p>
          <a:p>
            <a:endParaRPr lang="en-US" dirty="0"/>
          </a:p>
          <a:p>
            <a:r>
              <a:rPr lang="en-US" dirty="0"/>
              <a:t>A DBN can be used to generatively pre-train a deep neural network by using the learned DBN weights as the initial DNN weights. </a:t>
            </a:r>
          </a:p>
          <a:p>
            <a:pPr lvl="1"/>
            <a:r>
              <a:rPr lang="en-US" dirty="0"/>
              <a:t>Back-propagation or other discriminative algorithms can then be applied for fine-tuning of these weights.</a:t>
            </a:r>
          </a:p>
          <a:p>
            <a:endParaRPr lang="en-US" dirty="0"/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Particularly helpful when limited training data are available</a:t>
            </a:r>
          </a:p>
          <a:p>
            <a:pPr lvl="1"/>
            <a:r>
              <a:rPr lang="en-US" dirty="0"/>
              <a:t>These pre-trained weights are closer to the optimal weights than are randomly chosen initial weights.</a:t>
            </a:r>
          </a:p>
        </p:txBody>
      </p:sp>
    </p:spTree>
    <p:extLst>
      <p:ext uri="{BB962C8B-B14F-4D97-AF65-F5344CB8AC3E}">
        <p14:creationId xmlns:p14="http://schemas.microsoft.com/office/powerpoint/2010/main" val="320368206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文字方塊 6">
            <a:extLst>
              <a:ext uri="{FF2B5EF4-FFF2-40B4-BE49-F238E27FC236}">
                <a16:creationId xmlns:a16="http://schemas.microsoft.com/office/drawing/2014/main" id="{7C534AEC-61C0-4B00-C114-EAC4BD509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238" y="41276"/>
            <a:ext cx="3924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800" b="1" i="1" u="sng"/>
              <a:t>Algorithm</a:t>
            </a:r>
            <a:endParaRPr lang="zh-TW" altLang="en-US" sz="2800" b="1" i="1" u="sng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8D28ED4-20DB-39C3-B082-3151DA985FAB}"/>
              </a:ext>
            </a:extLst>
          </p:cNvPr>
          <p:cNvSpPr/>
          <p:nvPr/>
        </p:nvSpPr>
        <p:spPr>
          <a:xfrm>
            <a:off x="3163889" y="1117601"/>
            <a:ext cx="7297737" cy="3294063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8B8AEF9-E5E5-B183-61BD-83D00306E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3260726"/>
            <a:ext cx="1119188" cy="7080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 sz="2000">
                <a:solidFill>
                  <a:srgbClr val="0070C0"/>
                </a:solidFill>
              </a:rPr>
              <a:t>Repeat k times</a:t>
            </a:r>
            <a:endParaRPr lang="zh-TW" altLang="en-US" sz="2000">
              <a:solidFill>
                <a:srgbClr val="0070C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E427669-E756-D084-21BE-AC01CB1F0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2349500"/>
            <a:ext cx="1535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 sz="2000">
                <a:solidFill>
                  <a:srgbClr val="0070C0"/>
                </a:solidFill>
              </a:rPr>
              <a:t>Learning D</a:t>
            </a:r>
            <a:endParaRPr lang="zh-TW" altLang="en-US" sz="2000">
              <a:solidFill>
                <a:srgbClr val="0070C0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0EAF14B-3063-8360-EDE2-C9FC765A186C}"/>
              </a:ext>
            </a:extLst>
          </p:cNvPr>
          <p:cNvSpPr/>
          <p:nvPr/>
        </p:nvSpPr>
        <p:spPr>
          <a:xfrm>
            <a:off x="3163889" y="4427539"/>
            <a:ext cx="7297737" cy="22828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8294D59-A19E-1C78-C628-5F0FB516B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014913"/>
            <a:ext cx="1535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 sz="2000">
                <a:solidFill>
                  <a:srgbClr val="FF0000"/>
                </a:solidFill>
              </a:rPr>
              <a:t>Learning G</a:t>
            </a:r>
            <a:endParaRPr lang="zh-TW" altLang="en-US" sz="2000">
              <a:solidFill>
                <a:srgbClr val="FF0000"/>
              </a:solidFill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14D151F4-134C-25C0-8FBF-ACE99BDFCD85}"/>
              </a:ext>
            </a:extLst>
          </p:cNvPr>
          <p:cNvCxnSpPr/>
          <p:nvPr/>
        </p:nvCxnSpPr>
        <p:spPr>
          <a:xfrm>
            <a:off x="4222751" y="5897563"/>
            <a:ext cx="21685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F584F386-2BFF-F765-AE38-61D19DF8D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0"/>
            <a:ext cx="3919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000"/>
              <a:t>Initialize θ</a:t>
            </a:r>
            <a:r>
              <a:rPr lang="en-US" altLang="zh-TW" sz="2000" baseline="-25000"/>
              <a:t>d</a:t>
            </a:r>
            <a:r>
              <a:rPr lang="en-US" altLang="zh-TW" sz="2000"/>
              <a:t> for D and θ</a:t>
            </a:r>
            <a:r>
              <a:rPr lang="en-US" altLang="zh-TW" sz="2000" baseline="-25000"/>
              <a:t>g</a:t>
            </a:r>
            <a:r>
              <a:rPr lang="en-US" altLang="zh-TW" sz="2000"/>
              <a:t> for G</a:t>
            </a: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3F68AB7-789B-4C30-8F86-3C4C4E829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57201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 sz="1400"/>
              <a:t>Can only find  lower bound of JSD or  max</a:t>
            </a:r>
            <a:r>
              <a:rPr lang="en-US" altLang="zh-TW" sz="1400" baseline="-25000"/>
              <a:t>D</a:t>
            </a:r>
            <a:r>
              <a:rPr lang="en-US" altLang="zh-TW" sz="1400"/>
              <a:t>V(G,D)</a:t>
            </a:r>
            <a:endParaRPr lang="zh-TW" altLang="en-US" sz="140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6BBA9E6-3762-4355-8DC6-586202D8E771}"/>
              </a:ext>
            </a:extLst>
          </p:cNvPr>
          <p:cNvSpPr/>
          <p:nvPr/>
        </p:nvSpPr>
        <p:spPr>
          <a:xfrm>
            <a:off x="7467600" y="420688"/>
            <a:ext cx="2362200" cy="696912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291204C-3F1C-243A-1CC3-655C01CB7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5822951"/>
            <a:ext cx="1119188" cy="7080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 sz="2000">
                <a:solidFill>
                  <a:srgbClr val="FF0000"/>
                </a:solidFill>
              </a:rPr>
              <a:t>Only Once</a:t>
            </a:r>
            <a:endParaRPr lang="zh-TW" altLang="en-US" sz="2000">
              <a:solidFill>
                <a:srgbClr val="FF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ADE6AC-5A3B-A979-75FB-CA43F1858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685801"/>
            <a:ext cx="8229600" cy="4530725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/>
              <a:t>In each training iteration</a:t>
            </a:r>
          </a:p>
          <a:p>
            <a:pPr lvl="1"/>
            <a:r>
              <a:rPr lang="en-US" altLang="en-US" sz="2400">
                <a:ea typeface="Arial" panose="020B0604020202020204" pitchFamily="34" charset="0"/>
              </a:rPr>
              <a:t>Sample m examples {x</a:t>
            </a:r>
            <a:r>
              <a:rPr lang="en-US" altLang="en-US" sz="2400" baseline="30000">
                <a:ea typeface="Arial" panose="020B0604020202020204" pitchFamily="34" charset="0"/>
              </a:rPr>
              <a:t>1</a:t>
            </a:r>
            <a:r>
              <a:rPr lang="en-US" altLang="en-US" sz="2400">
                <a:ea typeface="Arial" panose="020B0604020202020204" pitchFamily="34" charset="0"/>
              </a:rPr>
              <a:t>,x</a:t>
            </a:r>
            <a:r>
              <a:rPr lang="en-US" altLang="en-US" sz="2400" baseline="30000">
                <a:ea typeface="Arial" panose="020B0604020202020204" pitchFamily="34" charset="0"/>
              </a:rPr>
              <a:t>2</a:t>
            </a:r>
            <a:r>
              <a:rPr lang="en-US" altLang="en-US" sz="2400">
                <a:ea typeface="Arial" panose="020B0604020202020204" pitchFamily="34" charset="0"/>
              </a:rPr>
              <a:t>, … x</a:t>
            </a:r>
            <a:r>
              <a:rPr lang="en-US" altLang="en-US" sz="2400" baseline="30000">
                <a:ea typeface="Arial" panose="020B0604020202020204" pitchFamily="34" charset="0"/>
              </a:rPr>
              <a:t>m</a:t>
            </a:r>
            <a:r>
              <a:rPr lang="en-US" altLang="en-US" sz="2400">
                <a:ea typeface="Arial" panose="020B0604020202020204" pitchFamily="34" charset="0"/>
              </a:rPr>
              <a:t>} from data distribution P</a:t>
            </a:r>
            <a:r>
              <a:rPr lang="en-US" altLang="en-US" sz="2400" baseline="-25000">
                <a:ea typeface="Arial" panose="020B0604020202020204" pitchFamily="34" charset="0"/>
              </a:rPr>
              <a:t>data</a:t>
            </a:r>
            <a:r>
              <a:rPr lang="en-US" altLang="en-US" sz="2400">
                <a:ea typeface="Arial" panose="020B0604020202020204" pitchFamily="34" charset="0"/>
              </a:rPr>
              <a:t>(x)</a:t>
            </a:r>
          </a:p>
          <a:p>
            <a:pPr lvl="1"/>
            <a:r>
              <a:rPr lang="en-US" altLang="en-US" sz="2400">
                <a:ea typeface="Arial" panose="020B0604020202020204" pitchFamily="34" charset="0"/>
              </a:rPr>
              <a:t>Sample m noise samples {z</a:t>
            </a:r>
            <a:r>
              <a:rPr lang="en-US" altLang="en-US" sz="2400" baseline="30000">
                <a:ea typeface="Arial" panose="020B0604020202020204" pitchFamily="34" charset="0"/>
              </a:rPr>
              <a:t>1</a:t>
            </a:r>
            <a:r>
              <a:rPr lang="en-US" altLang="en-US" sz="2400">
                <a:ea typeface="Arial" panose="020B0604020202020204" pitchFamily="34" charset="0"/>
              </a:rPr>
              <a:t>, … , z</a:t>
            </a:r>
            <a:r>
              <a:rPr lang="en-US" altLang="en-US" sz="2400" baseline="30000">
                <a:ea typeface="Arial" panose="020B0604020202020204" pitchFamily="34" charset="0"/>
              </a:rPr>
              <a:t>m</a:t>
            </a:r>
            <a:r>
              <a:rPr lang="en-US" altLang="en-US" sz="2400">
                <a:ea typeface="Arial" panose="020B0604020202020204" pitchFamily="34" charset="0"/>
              </a:rPr>
              <a:t>} from a simple prior P</a:t>
            </a:r>
            <a:r>
              <a:rPr lang="en-US" altLang="en-US" sz="2400" baseline="-25000">
                <a:ea typeface="Arial" panose="020B0604020202020204" pitchFamily="34" charset="0"/>
              </a:rPr>
              <a:t>prior</a:t>
            </a:r>
            <a:r>
              <a:rPr lang="en-US" altLang="en-US" sz="2400">
                <a:ea typeface="Arial" panose="020B0604020202020204" pitchFamily="34" charset="0"/>
              </a:rPr>
              <a:t>(z)</a:t>
            </a:r>
          </a:p>
          <a:p>
            <a:pPr lvl="1"/>
            <a:r>
              <a:rPr lang="en-US" altLang="en-US" sz="2400">
                <a:ea typeface="Arial" panose="020B0604020202020204" pitchFamily="34" charset="0"/>
              </a:rPr>
              <a:t>Obtain generated data {x*</a:t>
            </a:r>
            <a:r>
              <a:rPr lang="en-US" altLang="en-US" sz="2400" baseline="30000">
                <a:ea typeface="Arial" panose="020B0604020202020204" pitchFamily="34" charset="0"/>
              </a:rPr>
              <a:t>1</a:t>
            </a:r>
            <a:r>
              <a:rPr lang="en-US" altLang="en-US" sz="2400">
                <a:ea typeface="Arial" panose="020B0604020202020204" pitchFamily="34" charset="0"/>
              </a:rPr>
              <a:t>, … , x*</a:t>
            </a:r>
            <a:r>
              <a:rPr lang="en-US" altLang="en-US" sz="2400" baseline="30000">
                <a:ea typeface="Arial" panose="020B0604020202020204" pitchFamily="34" charset="0"/>
              </a:rPr>
              <a:t>m</a:t>
            </a:r>
            <a:r>
              <a:rPr lang="en-US" altLang="en-US" sz="2400">
                <a:ea typeface="Arial" panose="020B0604020202020204" pitchFamily="34" charset="0"/>
              </a:rPr>
              <a:t>}, x*</a:t>
            </a:r>
            <a:r>
              <a:rPr lang="en-US" altLang="en-US" sz="2400" baseline="30000">
                <a:ea typeface="Arial" panose="020B0604020202020204" pitchFamily="34" charset="0"/>
              </a:rPr>
              <a:t>i</a:t>
            </a:r>
            <a:r>
              <a:rPr lang="en-US" altLang="en-US" sz="2400">
                <a:ea typeface="Arial" panose="020B0604020202020204" pitchFamily="34" charset="0"/>
              </a:rPr>
              <a:t>=G(z</a:t>
            </a:r>
            <a:r>
              <a:rPr lang="en-US" altLang="en-US" sz="2400" baseline="30000">
                <a:ea typeface="Arial" panose="020B0604020202020204" pitchFamily="34" charset="0"/>
              </a:rPr>
              <a:t>i</a:t>
            </a:r>
            <a:r>
              <a:rPr lang="en-US" altLang="en-US" sz="2400">
                <a:ea typeface="Arial" panose="020B0604020202020204" pitchFamily="34" charset="0"/>
              </a:rPr>
              <a:t>)</a:t>
            </a:r>
          </a:p>
          <a:p>
            <a:pPr lvl="1"/>
            <a:r>
              <a:rPr lang="en-US" altLang="en-US" sz="2400">
                <a:ea typeface="Arial" panose="020B0604020202020204" pitchFamily="34" charset="0"/>
              </a:rPr>
              <a:t>Update discriminator parameters </a:t>
            </a:r>
            <a:r>
              <a:rPr lang="en-US" altLang="zh-TW" sz="2400">
                <a:ea typeface="新細明體" panose="02020500000000000000" pitchFamily="18" charset="-120"/>
              </a:rPr>
              <a:t>θ</a:t>
            </a:r>
            <a:r>
              <a:rPr lang="en-US" altLang="zh-TW" sz="2400" baseline="-25000">
                <a:ea typeface="新細明體" panose="02020500000000000000" pitchFamily="18" charset="-120"/>
              </a:rPr>
              <a:t>d </a:t>
            </a:r>
            <a:r>
              <a:rPr lang="en-US" altLang="zh-TW" sz="2400">
                <a:ea typeface="新細明體" panose="02020500000000000000" pitchFamily="18" charset="-120"/>
              </a:rPr>
              <a:t>to maximize </a:t>
            </a:r>
          </a:p>
          <a:p>
            <a:pPr lvl="2"/>
            <a:r>
              <a:rPr lang="en-US" altLang="en-US" sz="2000">
                <a:ea typeface="Arial" panose="020B0604020202020204" pitchFamily="34" charset="0"/>
              </a:rPr>
              <a:t> </a:t>
            </a:r>
            <a:r>
              <a:rPr lang="en-US" altLang="en-US" sz="1800">
                <a:ea typeface="Arial" panose="020B0604020202020204" pitchFamily="34" charset="0"/>
              </a:rPr>
              <a:t>V’ ≈ 1/m Σ</a:t>
            </a:r>
            <a:r>
              <a:rPr lang="en-US" altLang="en-US" sz="1800" baseline="-25000">
                <a:ea typeface="Arial" panose="020B0604020202020204" pitchFamily="34" charset="0"/>
              </a:rPr>
              <a:t>i=1..m</a:t>
            </a:r>
            <a:r>
              <a:rPr lang="en-US" altLang="en-US" sz="1800">
                <a:ea typeface="Arial" panose="020B0604020202020204" pitchFamily="34" charset="0"/>
              </a:rPr>
              <a:t> logD(x</a:t>
            </a:r>
            <a:r>
              <a:rPr lang="en-US" altLang="en-US" sz="1800" baseline="30000">
                <a:ea typeface="Arial" panose="020B0604020202020204" pitchFamily="34" charset="0"/>
              </a:rPr>
              <a:t>i</a:t>
            </a:r>
            <a:r>
              <a:rPr lang="en-US" altLang="en-US" sz="1800">
                <a:ea typeface="Arial" panose="020B0604020202020204" pitchFamily="34" charset="0"/>
              </a:rPr>
              <a:t>) + 1/m Σ</a:t>
            </a:r>
            <a:r>
              <a:rPr lang="en-US" altLang="en-US" sz="1800" baseline="-25000">
                <a:ea typeface="Arial" panose="020B0604020202020204" pitchFamily="34" charset="0"/>
              </a:rPr>
              <a:t>i=1..m</a:t>
            </a:r>
            <a:r>
              <a:rPr lang="en-US" altLang="en-US" sz="1800">
                <a:ea typeface="Arial" panose="020B0604020202020204" pitchFamily="34" charset="0"/>
              </a:rPr>
              <a:t> log(1-D(x*</a:t>
            </a:r>
            <a:r>
              <a:rPr lang="en-US" altLang="en-US" sz="1800" baseline="30000">
                <a:ea typeface="Arial" panose="020B0604020202020204" pitchFamily="34" charset="0"/>
              </a:rPr>
              <a:t>i</a:t>
            </a:r>
            <a:r>
              <a:rPr lang="en-US" altLang="en-US" sz="1800">
                <a:ea typeface="Arial" panose="020B0604020202020204" pitchFamily="34" charset="0"/>
              </a:rPr>
              <a:t>)) </a:t>
            </a:r>
          </a:p>
          <a:p>
            <a:pPr lvl="2"/>
            <a:r>
              <a:rPr lang="en-US" altLang="zh-TW" sz="2000">
                <a:ea typeface="新細明體" panose="02020500000000000000" pitchFamily="18" charset="-120"/>
              </a:rPr>
              <a:t> θ</a:t>
            </a:r>
            <a:r>
              <a:rPr lang="en-US" altLang="zh-TW" sz="2000" baseline="-25000">
                <a:ea typeface="新細明體" panose="02020500000000000000" pitchFamily="18" charset="-120"/>
              </a:rPr>
              <a:t>d </a:t>
            </a:r>
            <a:r>
              <a:rPr lang="en-US" altLang="zh-TW" sz="2000">
                <a:ea typeface="新細明體" panose="02020500000000000000" pitchFamily="18" charset="-120"/>
                <a:sym typeface="Wingdings" panose="05000000000000000000" pitchFamily="2" charset="2"/>
              </a:rPr>
              <a:t> </a:t>
            </a:r>
            <a:r>
              <a:rPr lang="en-US" altLang="zh-TW" sz="2000">
                <a:ea typeface="新細明體" panose="02020500000000000000" pitchFamily="18" charset="-120"/>
              </a:rPr>
              <a:t>θ</a:t>
            </a:r>
            <a:r>
              <a:rPr lang="en-US" altLang="zh-TW" sz="2000" baseline="-25000">
                <a:ea typeface="新細明體" panose="02020500000000000000" pitchFamily="18" charset="-120"/>
              </a:rPr>
              <a:t>d</a:t>
            </a:r>
            <a:r>
              <a:rPr lang="en-US" altLang="zh-TW" sz="2000">
                <a:ea typeface="新細明體" panose="02020500000000000000" pitchFamily="18" charset="-120"/>
              </a:rPr>
              <a:t> + ηΔV’(</a:t>
            </a:r>
            <a:r>
              <a:rPr lang="en-US" altLang="zh-TW" sz="1800">
                <a:ea typeface="新細明體" panose="02020500000000000000" pitchFamily="18" charset="-120"/>
              </a:rPr>
              <a:t>θ</a:t>
            </a:r>
            <a:r>
              <a:rPr lang="en-US" altLang="zh-TW" sz="1800" baseline="-25000">
                <a:ea typeface="新細明體" panose="02020500000000000000" pitchFamily="18" charset="-120"/>
              </a:rPr>
              <a:t>d</a:t>
            </a:r>
            <a:r>
              <a:rPr lang="en-US" altLang="zh-TW" sz="1800">
                <a:ea typeface="新細明體" panose="02020500000000000000" pitchFamily="18" charset="-120"/>
              </a:rPr>
              <a:t>)   (gradient ascent)</a:t>
            </a:r>
          </a:p>
          <a:p>
            <a:pPr lvl="1"/>
            <a:r>
              <a:rPr lang="en-US" altLang="en-US" sz="2400">
                <a:ea typeface="Arial" panose="020B0604020202020204" pitchFamily="34" charset="0"/>
              </a:rPr>
              <a:t>Simple another m noise samples {z</a:t>
            </a:r>
            <a:r>
              <a:rPr lang="en-US" altLang="en-US" sz="2400" baseline="30000">
                <a:ea typeface="Arial" panose="020B0604020202020204" pitchFamily="34" charset="0"/>
              </a:rPr>
              <a:t>1</a:t>
            </a:r>
            <a:r>
              <a:rPr lang="en-US" altLang="en-US" sz="2400">
                <a:ea typeface="Arial" panose="020B0604020202020204" pitchFamily="34" charset="0"/>
              </a:rPr>
              <a:t>,z</a:t>
            </a:r>
            <a:r>
              <a:rPr lang="en-US" altLang="en-US" sz="2400" baseline="30000">
                <a:ea typeface="Arial" panose="020B0604020202020204" pitchFamily="34" charset="0"/>
              </a:rPr>
              <a:t>2</a:t>
            </a:r>
            <a:r>
              <a:rPr lang="en-US" altLang="en-US" sz="2400">
                <a:ea typeface="Arial" panose="020B0604020202020204" pitchFamily="34" charset="0"/>
              </a:rPr>
              <a:t>, … z</a:t>
            </a:r>
            <a:r>
              <a:rPr lang="en-US" altLang="en-US" sz="2400" baseline="30000">
                <a:ea typeface="Arial" panose="020B0604020202020204" pitchFamily="34" charset="0"/>
              </a:rPr>
              <a:t>m</a:t>
            </a:r>
            <a:r>
              <a:rPr lang="en-US" altLang="en-US" sz="2400">
                <a:ea typeface="Arial" panose="020B0604020202020204" pitchFamily="34" charset="0"/>
              </a:rPr>
              <a:t>} from the prior P</a:t>
            </a:r>
            <a:r>
              <a:rPr lang="en-US" altLang="en-US" sz="2400" baseline="-25000">
                <a:ea typeface="Arial" panose="020B0604020202020204" pitchFamily="34" charset="0"/>
              </a:rPr>
              <a:t>prior</a:t>
            </a:r>
            <a:r>
              <a:rPr lang="en-US" altLang="en-US" sz="2400">
                <a:ea typeface="Arial" panose="020B0604020202020204" pitchFamily="34" charset="0"/>
              </a:rPr>
              <a:t>(z)，G(z</a:t>
            </a:r>
            <a:r>
              <a:rPr lang="en-US" altLang="en-US" sz="2400" baseline="30000">
                <a:ea typeface="Arial" panose="020B0604020202020204" pitchFamily="34" charset="0"/>
              </a:rPr>
              <a:t>i</a:t>
            </a:r>
            <a:r>
              <a:rPr lang="en-US" altLang="en-US" sz="2400">
                <a:ea typeface="Arial" panose="020B0604020202020204" pitchFamily="34" charset="0"/>
              </a:rPr>
              <a:t>)=x*</a:t>
            </a:r>
            <a:r>
              <a:rPr lang="en-US" altLang="en-US" sz="2400" baseline="30000">
                <a:ea typeface="Arial" panose="020B0604020202020204" pitchFamily="34" charset="0"/>
              </a:rPr>
              <a:t>i</a:t>
            </a:r>
            <a:endParaRPr lang="en-US" altLang="en-US" sz="2400">
              <a:ea typeface="Arial" panose="020B0604020202020204" pitchFamily="34" charset="0"/>
            </a:endParaRPr>
          </a:p>
          <a:p>
            <a:pPr lvl="1"/>
            <a:r>
              <a:rPr lang="en-US" altLang="en-US" sz="2400">
                <a:ea typeface="Arial" panose="020B0604020202020204" pitchFamily="34" charset="0"/>
              </a:rPr>
              <a:t>Update generator parameters θ</a:t>
            </a:r>
            <a:r>
              <a:rPr lang="en-US" altLang="en-US" sz="2400" baseline="-25000">
                <a:ea typeface="Arial" panose="020B0604020202020204" pitchFamily="34" charset="0"/>
              </a:rPr>
              <a:t>g </a:t>
            </a:r>
            <a:r>
              <a:rPr lang="en-US" altLang="en-US" sz="2400">
                <a:ea typeface="Arial" panose="020B0604020202020204" pitchFamily="34" charset="0"/>
              </a:rPr>
              <a:t>to minimize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2400">
                <a:ea typeface="Arial" panose="020B0604020202020204" pitchFamily="34" charset="0"/>
              </a:rPr>
              <a:t>       V’= 1/mΣ</a:t>
            </a:r>
            <a:r>
              <a:rPr lang="en-US" altLang="en-US" sz="2400" baseline="-25000">
                <a:ea typeface="Arial" panose="020B0604020202020204" pitchFamily="34" charset="0"/>
              </a:rPr>
              <a:t>i=1..m</a:t>
            </a:r>
            <a:r>
              <a:rPr lang="en-US" altLang="en-US" sz="2400">
                <a:ea typeface="Arial" panose="020B0604020202020204" pitchFamily="34" charset="0"/>
              </a:rPr>
              <a:t> logD(x</a:t>
            </a:r>
            <a:r>
              <a:rPr lang="en-US" altLang="en-US" sz="2400" baseline="30000">
                <a:ea typeface="Arial" panose="020B0604020202020204" pitchFamily="34" charset="0"/>
              </a:rPr>
              <a:t>i</a:t>
            </a:r>
            <a:r>
              <a:rPr lang="en-US" altLang="en-US" sz="2400">
                <a:ea typeface="Arial" panose="020B0604020202020204" pitchFamily="34" charset="0"/>
              </a:rPr>
              <a:t>) + 1/m Σ</a:t>
            </a:r>
            <a:r>
              <a:rPr lang="en-US" altLang="en-US" sz="2400" baseline="-25000">
                <a:ea typeface="Arial" panose="020B0604020202020204" pitchFamily="34" charset="0"/>
              </a:rPr>
              <a:t>i=1..m</a:t>
            </a:r>
            <a:r>
              <a:rPr lang="en-US" altLang="en-US" sz="2400">
                <a:ea typeface="Arial" panose="020B0604020202020204" pitchFamily="34" charset="0"/>
              </a:rPr>
              <a:t> log(1-D(x*</a:t>
            </a:r>
            <a:r>
              <a:rPr lang="en-US" altLang="en-US" sz="2400" baseline="30000">
                <a:ea typeface="Arial" panose="020B0604020202020204" pitchFamily="34" charset="0"/>
              </a:rPr>
              <a:t>i</a:t>
            </a:r>
            <a:r>
              <a:rPr lang="en-US" altLang="en-US" sz="2400">
                <a:ea typeface="Arial" panose="020B0604020202020204" pitchFamily="34" charset="0"/>
              </a:rPr>
              <a:t>))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2400">
                <a:ea typeface="Arial" panose="020B0604020202020204" pitchFamily="34" charset="0"/>
              </a:rPr>
              <a:t>       </a:t>
            </a:r>
            <a:r>
              <a:rPr lang="en-US" altLang="zh-TW">
                <a:ea typeface="新細明體" panose="02020500000000000000" pitchFamily="18" charset="-120"/>
              </a:rPr>
              <a:t>θ</a:t>
            </a:r>
            <a:r>
              <a:rPr lang="en-US" altLang="zh-TW" baseline="-25000">
                <a:ea typeface="新細明體" panose="02020500000000000000" pitchFamily="18" charset="-120"/>
              </a:rPr>
              <a:t>g </a:t>
            </a:r>
            <a:r>
              <a:rPr lang="en-US" altLang="zh-TW">
                <a:ea typeface="新細明體" panose="02020500000000000000" pitchFamily="18" charset="-120"/>
                <a:sym typeface="Wingdings" panose="05000000000000000000" pitchFamily="2" charset="2"/>
              </a:rPr>
              <a:t> </a:t>
            </a:r>
            <a:r>
              <a:rPr lang="en-US" altLang="zh-TW">
                <a:ea typeface="新細明體" panose="02020500000000000000" pitchFamily="18" charset="-120"/>
              </a:rPr>
              <a:t>θ</a:t>
            </a:r>
            <a:r>
              <a:rPr lang="en-US" altLang="zh-TW" baseline="-25000">
                <a:ea typeface="新細明體" panose="02020500000000000000" pitchFamily="18" charset="-120"/>
              </a:rPr>
              <a:t>g</a:t>
            </a:r>
            <a:r>
              <a:rPr lang="en-US" altLang="zh-TW">
                <a:ea typeface="新細明體" panose="02020500000000000000" pitchFamily="18" charset="-120"/>
              </a:rPr>
              <a:t> − ηΔV’(</a:t>
            </a:r>
            <a:r>
              <a:rPr lang="en-US" altLang="zh-TW" sz="2400">
                <a:ea typeface="新細明體" panose="02020500000000000000" pitchFamily="18" charset="-120"/>
              </a:rPr>
              <a:t>θ</a:t>
            </a:r>
            <a:r>
              <a:rPr lang="en-US" altLang="zh-TW" sz="2400" baseline="-25000">
                <a:ea typeface="新細明體" panose="02020500000000000000" pitchFamily="18" charset="-120"/>
              </a:rPr>
              <a:t>g</a:t>
            </a:r>
            <a:r>
              <a:rPr lang="en-US" altLang="zh-TW" sz="2400">
                <a:ea typeface="新細明體" panose="02020500000000000000" pitchFamily="18" charset="-120"/>
              </a:rPr>
              <a:t>)   (gradient descent)</a:t>
            </a:r>
          </a:p>
          <a:p>
            <a:pPr lvl="1">
              <a:buFont typeface="Wingdings" panose="05000000000000000000" pitchFamily="2" charset="2"/>
              <a:buNone/>
            </a:pPr>
            <a:endParaRPr lang="en-US" altLang="en-US" sz="2400">
              <a:ea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71ED90-DFA2-BD6F-1CC8-6B0465F95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447800"/>
            <a:ext cx="15827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/>
              <a:t>Ian Goodfellow</a:t>
            </a:r>
          </a:p>
          <a:p>
            <a:pPr eaLnBrk="1" hangingPunct="1"/>
            <a:r>
              <a:rPr lang="en-US" altLang="en-US" sz="1400"/>
              <a:t>comment: this</a:t>
            </a:r>
          </a:p>
          <a:p>
            <a:pPr eaLnBrk="1" hangingPunct="1"/>
            <a:r>
              <a:rPr lang="en-US" altLang="en-US" sz="1400"/>
              <a:t>is also done once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3" grpId="0" animBg="1"/>
      <p:bldP spid="14" grpId="0"/>
      <p:bldP spid="5" grpId="0"/>
      <p:bldP spid="2" grpId="0"/>
      <p:bldP spid="15" grpId="0" animBg="1"/>
      <p:bldP spid="16" grpId="0" animBg="1"/>
      <p:bldP spid="10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標題 1">
            <a:extLst>
              <a:ext uri="{FF2B5EF4-FFF2-40B4-BE49-F238E27FC236}">
                <a16:creationId xmlns:a16="http://schemas.microsoft.com/office/drawing/2014/main" id="{0D44B351-6BE7-75EC-764E-9D807B6A7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Objective Function for Generator</a:t>
            </a:r>
            <a:br>
              <a:rPr lang="en-US" altLang="zh-TW"/>
            </a:br>
            <a:r>
              <a:rPr lang="en-US" altLang="zh-TW"/>
              <a:t>in Real Implementation</a:t>
            </a:r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87C214D-9D5C-0257-85FA-2EB331F1F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113" y="4826001"/>
            <a:ext cx="40687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/>
              <a:t>Real implementation: </a:t>
            </a:r>
          </a:p>
          <a:p>
            <a:pPr eaLnBrk="1" hangingPunct="1"/>
            <a:r>
              <a:rPr lang="en-US" altLang="zh-TW"/>
              <a:t>label x from P</a:t>
            </a:r>
            <a:r>
              <a:rPr lang="en-US" altLang="zh-TW" baseline="-25000"/>
              <a:t>G</a:t>
            </a:r>
            <a:r>
              <a:rPr lang="en-US" altLang="zh-TW"/>
              <a:t> as positive</a:t>
            </a:r>
            <a:endParaRPr lang="zh-TW" altLang="en-US"/>
          </a:p>
        </p:txBody>
      </p:sp>
      <p:pic>
        <p:nvPicPr>
          <p:cNvPr id="60419" name="圖片 10">
            <a:extLst>
              <a:ext uri="{FF2B5EF4-FFF2-40B4-BE49-F238E27FC236}">
                <a16:creationId xmlns:a16="http://schemas.microsoft.com/office/drawing/2014/main" id="{75954522-9748-706E-C818-F03A97CA1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1" y="1441450"/>
            <a:ext cx="2371725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50DB6B-3D54-0F29-33F2-4F1CECB359C9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466779" y="2255939"/>
            <a:ext cx="1863908" cy="50917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charset="0"/>
                <a:ea typeface="ＭＳ Ｐゴシック" charset="0"/>
                <a:cs typeface="ＭＳ Ｐゴシック" charset="0"/>
              </a:rPr>
              <a:t> 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8A965EE-CE27-11A5-0DBF-5B36277A3544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113460" y="4888143"/>
            <a:ext cx="2170659" cy="509178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charset="0"/>
                <a:ea typeface="ＭＳ Ｐゴシック" charset="0"/>
                <a:cs typeface="ＭＳ Ｐゴシック" charset="0"/>
              </a:rPr>
              <a:t> </a:t>
            </a: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3A403B4D-48C2-6C69-0941-E2BF5D194AF0}"/>
              </a:ext>
            </a:extLst>
          </p:cNvPr>
          <p:cNvCxnSpPr>
            <a:cxnSpLocks/>
          </p:cNvCxnSpPr>
          <p:nvPr/>
        </p:nvCxnSpPr>
        <p:spPr>
          <a:xfrm>
            <a:off x="3429001" y="2362200"/>
            <a:ext cx="268446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2EE3EA24-2E8B-2ED6-EDC4-7702C8E2DE89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135256" y="4213111"/>
            <a:ext cx="904094" cy="46166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charset="0"/>
                <a:ea typeface="ＭＳ Ｐゴシック" charset="0"/>
                <a:cs typeface="ＭＳ Ｐゴシック" charset="0"/>
              </a:rPr>
              <a:t> </a:t>
            </a:r>
          </a:p>
        </p:txBody>
      </p:sp>
      <p:sp>
        <p:nvSpPr>
          <p:cNvPr id="60424" name="文字方塊 17">
            <a:extLst>
              <a:ext uri="{FF2B5EF4-FFF2-40B4-BE49-F238E27FC236}">
                <a16:creationId xmlns:a16="http://schemas.microsoft.com/office/drawing/2014/main" id="{E2562EF5-4089-1676-7A49-FA5A329DC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433763"/>
            <a:ext cx="4419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0000FF"/>
                </a:solidFill>
              </a:rPr>
              <a:t>Training slow at the beginning</a:t>
            </a:r>
            <a:endParaRPr lang="zh-TW" altLang="en-US">
              <a:solidFill>
                <a:srgbClr val="0000FF"/>
              </a:solidFill>
            </a:endParaRPr>
          </a:p>
        </p:txBody>
      </p:sp>
      <p:sp>
        <p:nvSpPr>
          <p:cNvPr id="60425" name="TextBox 4">
            <a:extLst>
              <a:ext uri="{FF2B5EF4-FFF2-40B4-BE49-F238E27FC236}">
                <a16:creationId xmlns:a16="http://schemas.microsoft.com/office/drawing/2014/main" id="{FBBF276E-44C0-F023-F2FD-4B736B0A1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2390973"/>
            <a:ext cx="306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/>
              <a:t>V = </a:t>
            </a:r>
            <a:r>
              <a:rPr lang="en-US" altLang="en-US" dirty="0" err="1"/>
              <a:t>E</a:t>
            </a:r>
            <a:r>
              <a:rPr lang="en-US" altLang="en-US" baseline="-25000" dirty="0" err="1"/>
              <a:t>x~P_data</a:t>
            </a:r>
            <a:r>
              <a:rPr lang="en-US" altLang="en-US" dirty="0"/>
              <a:t> [log D(x)</a:t>
            </a:r>
          </a:p>
        </p:txBody>
      </p:sp>
      <p:sp>
        <p:nvSpPr>
          <p:cNvPr id="60426" name="TextBox 5">
            <a:extLst>
              <a:ext uri="{FF2B5EF4-FFF2-40B4-BE49-F238E27FC236}">
                <a16:creationId xmlns:a16="http://schemas.microsoft.com/office/drawing/2014/main" id="{407BD998-CB24-8BB7-27C9-EE576D618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9464" y="2743201"/>
            <a:ext cx="2928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+ E</a:t>
            </a:r>
            <a:r>
              <a:rPr lang="en-US" altLang="en-US" baseline="-25000"/>
              <a:t>x~P_G</a:t>
            </a:r>
            <a:r>
              <a:rPr lang="en-US" altLang="en-US"/>
              <a:t>[log(1-D(x))]</a:t>
            </a:r>
          </a:p>
        </p:txBody>
      </p:sp>
      <p:sp>
        <p:nvSpPr>
          <p:cNvPr id="60427" name="TextBox 6">
            <a:extLst>
              <a:ext uri="{FF2B5EF4-FFF2-40B4-BE49-F238E27FC236}">
                <a16:creationId xmlns:a16="http://schemas.microsoft.com/office/drawing/2014/main" id="{BD9D687A-A7E0-9AFB-E5E3-8930E44E8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114801"/>
            <a:ext cx="3525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V = E</a:t>
            </a:r>
            <a:r>
              <a:rPr lang="en-US" altLang="en-US" baseline="-25000"/>
              <a:t>x~P_G </a:t>
            </a:r>
            <a:r>
              <a:rPr lang="en-US" altLang="en-US"/>
              <a:t>[ − log (D(x)) 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標題 1">
            <a:extLst>
              <a:ext uri="{FF2B5EF4-FFF2-40B4-BE49-F238E27FC236}">
                <a16:creationId xmlns:a16="http://schemas.microsoft.com/office/drawing/2014/main" id="{8AF8355D-5893-EC5F-A2B0-E89774BD1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Evolution</a:t>
            </a:r>
            <a:endParaRPr lang="zh-TW" altLang="en-US"/>
          </a:p>
        </p:txBody>
      </p:sp>
      <p:pic>
        <p:nvPicPr>
          <p:cNvPr id="66562" name="內容版面配置區 5">
            <a:extLst>
              <a:ext uri="{FF2B5EF4-FFF2-40B4-BE49-F238E27FC236}">
                <a16:creationId xmlns:a16="http://schemas.microsoft.com/office/drawing/2014/main" id="{2DF7F94A-5FD6-F9D4-DDD6-FAFC721F2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2764" y="2546350"/>
            <a:ext cx="8626475" cy="4065588"/>
          </a:xfrm>
        </p:spPr>
      </p:pic>
      <p:sp>
        <p:nvSpPr>
          <p:cNvPr id="66563" name="矩形 3">
            <a:extLst>
              <a:ext uri="{FF2B5EF4-FFF2-40B4-BE49-F238E27FC236}">
                <a16:creationId xmlns:a16="http://schemas.microsoft.com/office/drawing/2014/main" id="{A65D2D32-0D65-2170-D3D6-DF264F66E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9894" y="1011843"/>
            <a:ext cx="37755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zh-TW" altLang="en-US" sz="1800"/>
              <a:t>http://www.guokr.com/post/773890/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7DA1EC-F678-9660-3CA9-3991854AB9B7}"/>
              </a:ext>
            </a:extLst>
          </p:cNvPr>
          <p:cNvSpPr/>
          <p:nvPr/>
        </p:nvSpPr>
        <p:spPr>
          <a:xfrm>
            <a:off x="3465514" y="2482850"/>
            <a:ext cx="5260975" cy="4192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1BB1E90C-E5C7-1049-D2C2-5E7439BB08E7}"/>
              </a:ext>
            </a:extLst>
          </p:cNvPr>
          <p:cNvSpPr/>
          <p:nvPr/>
        </p:nvSpPr>
        <p:spPr>
          <a:xfrm>
            <a:off x="3535364" y="1925638"/>
            <a:ext cx="5121275" cy="476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626E625-557B-A62B-81A1-FAD885180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0" y="1511300"/>
            <a:ext cx="2603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 sz="2800">
                <a:solidFill>
                  <a:srgbClr val="0000FF"/>
                </a:solidFill>
              </a:rPr>
              <a:t>Better</a:t>
            </a:r>
            <a:endParaRPr lang="zh-TW" altLang="en-US" sz="28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標題 1">
            <a:extLst>
              <a:ext uri="{FF2B5EF4-FFF2-40B4-BE49-F238E27FC236}">
                <a16:creationId xmlns:a16="http://schemas.microsoft.com/office/drawing/2014/main" id="{74DE2965-7E63-7096-375F-7FA19323A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Evolution needs to be smooth:</a:t>
            </a:r>
            <a:endParaRPr lang="zh-TW" altLang="en-US"/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18CDA2EB-7478-9472-E33B-83D71F410AFE}"/>
              </a:ext>
            </a:extLst>
          </p:cNvPr>
          <p:cNvCxnSpPr/>
          <p:nvPr/>
        </p:nvCxnSpPr>
        <p:spPr>
          <a:xfrm flipH="1">
            <a:off x="5407025" y="1866900"/>
            <a:ext cx="838200" cy="1003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DEC4AF48-ADBC-E2BA-A32E-6327FAE11C45}"/>
              </a:ext>
            </a:extLst>
          </p:cNvPr>
          <p:cNvCxnSpPr/>
          <p:nvPr/>
        </p:nvCxnSpPr>
        <p:spPr>
          <a:xfrm flipH="1">
            <a:off x="4454525" y="1866900"/>
            <a:ext cx="838200" cy="10033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58879A8A-9448-939D-5ADA-C5208B9B3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225" y="2166939"/>
            <a:ext cx="952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altLang="zh-TW"/>
              <a:t>P</a:t>
            </a:r>
            <a:r>
              <a:rPr lang="en-CA" altLang="zh-TW" baseline="-25000"/>
              <a:t>G_0</a:t>
            </a:r>
            <a:r>
              <a:rPr lang="en-CA" altLang="zh-TW"/>
              <a:t>(x)</a:t>
            </a:r>
            <a:endParaRPr lang="zh-TW" altLang="en-US"/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9D8863FF-E733-CA4E-D542-C9F74347F6E4}"/>
              </a:ext>
            </a:extLst>
          </p:cNvPr>
          <p:cNvCxnSpPr/>
          <p:nvPr/>
        </p:nvCxnSpPr>
        <p:spPr>
          <a:xfrm flipH="1">
            <a:off x="4978400" y="3452813"/>
            <a:ext cx="838200" cy="1003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1944BD55-C26C-BFE6-BB34-E79C91B49986}"/>
              </a:ext>
            </a:extLst>
          </p:cNvPr>
          <p:cNvCxnSpPr/>
          <p:nvPr/>
        </p:nvCxnSpPr>
        <p:spPr>
          <a:xfrm flipH="1">
            <a:off x="4546600" y="3465513"/>
            <a:ext cx="838200" cy="10033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2F47367-8622-4A85-5AE6-7B418ACE7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765550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altLang="zh-TW"/>
              <a:t>P</a:t>
            </a:r>
            <a:r>
              <a:rPr lang="en-CA" altLang="zh-TW" baseline="-25000"/>
              <a:t>G_50</a:t>
            </a:r>
            <a:r>
              <a:rPr lang="en-CA" altLang="zh-TW"/>
              <a:t>(x)</a:t>
            </a:r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C8645B48-1539-5FA0-5EF8-3C0186AFEE7E}"/>
              </a:ext>
            </a:extLst>
          </p:cNvPr>
          <p:cNvCxnSpPr/>
          <p:nvPr/>
        </p:nvCxnSpPr>
        <p:spPr>
          <a:xfrm flipH="1">
            <a:off x="4743450" y="5054600"/>
            <a:ext cx="838200" cy="1003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D2D5F87A-D129-6233-13BC-56B80B706810}"/>
              </a:ext>
            </a:extLst>
          </p:cNvPr>
          <p:cNvCxnSpPr/>
          <p:nvPr/>
        </p:nvCxnSpPr>
        <p:spPr>
          <a:xfrm flipH="1">
            <a:off x="4703763" y="5065713"/>
            <a:ext cx="838200" cy="10033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F365EF5-22C7-288B-A6FA-9781C1DCD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1" y="5257800"/>
            <a:ext cx="1179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altLang="zh-TW"/>
              <a:t>P</a:t>
            </a:r>
            <a:r>
              <a:rPr lang="en-CA" altLang="zh-TW" baseline="-25000"/>
              <a:t>G_100</a:t>
            </a:r>
            <a:r>
              <a:rPr lang="en-CA" altLang="zh-TW"/>
              <a:t>(x)</a:t>
            </a:r>
            <a:endParaRPr lang="zh-TW" alt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43D0A87-8E54-D6C4-B171-3199F4FA89DE}"/>
              </a:ext>
            </a:extLst>
          </p:cNvPr>
          <p:cNvGrpSpPr>
            <a:grpSpLocks/>
          </p:cNvGrpSpPr>
          <p:nvPr/>
        </p:nvGrpSpPr>
        <p:grpSpPr bwMode="auto">
          <a:xfrm>
            <a:off x="1906588" y="1690688"/>
            <a:ext cx="1689100" cy="4635500"/>
            <a:chOff x="478207" y="1690689"/>
            <a:chExt cx="1689818" cy="4635496"/>
          </a:xfrm>
        </p:grpSpPr>
        <p:sp>
          <p:nvSpPr>
            <p:cNvPr id="20" name="箭號: 向右 19">
              <a:extLst>
                <a:ext uri="{FF2B5EF4-FFF2-40B4-BE49-F238E27FC236}">
                  <a16:creationId xmlns:a16="http://schemas.microsoft.com/office/drawing/2014/main" id="{C1CF24A4-CA74-3746-3AE0-438566FC9F6C}"/>
                </a:ext>
              </a:extLst>
            </p:cNvPr>
            <p:cNvSpPr/>
            <p:nvPr/>
          </p:nvSpPr>
          <p:spPr>
            <a:xfrm rot="5400000">
              <a:off x="-387949" y="3770211"/>
              <a:ext cx="4635496" cy="4764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67606" name="文字方塊 20">
              <a:extLst>
                <a:ext uri="{FF2B5EF4-FFF2-40B4-BE49-F238E27FC236}">
                  <a16:creationId xmlns:a16="http://schemas.microsoft.com/office/drawing/2014/main" id="{4F1A0DBC-2A0C-058B-3AD2-680167A19E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207" y="3645832"/>
              <a:ext cx="145014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zh-TW" sz="2800">
                  <a:solidFill>
                    <a:srgbClr val="0000FF"/>
                  </a:solidFill>
                </a:rPr>
                <a:t>Better</a:t>
              </a:r>
              <a:endParaRPr lang="zh-TW" altLang="en-US" sz="2800">
                <a:solidFill>
                  <a:srgbClr val="0000FF"/>
                </a:solidFill>
              </a:endParaRPr>
            </a:p>
          </p:txBody>
        </p:sp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F04CF155-3725-EB2E-EC42-0301CDBF7004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4614863" y="2913063"/>
            <a:ext cx="941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/>
              <a:t>……</a:t>
            </a:r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668EEF04-E067-F542-B10D-884071236AB8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4569620" y="4602957"/>
            <a:ext cx="942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/>
              <a:t>……</a:t>
            </a:r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98058A5-3BBC-E5C3-3989-404B4B819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4275" y="4237039"/>
            <a:ext cx="2781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>
                <a:solidFill>
                  <a:srgbClr val="FF0000"/>
                </a:solidFill>
              </a:rPr>
              <a:t>Not really better ……</a:t>
            </a: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836305-42AD-F2C0-1045-DB1760C33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1" y="2286000"/>
            <a:ext cx="987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/>
              <a:t>P</a:t>
            </a:r>
            <a:r>
              <a:rPr lang="en-US" altLang="en-US" sz="2000" baseline="-25000"/>
              <a:t>data</a:t>
            </a:r>
            <a:r>
              <a:rPr lang="en-US" altLang="en-US" sz="2000"/>
              <a:t>(x)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7586D4-0641-E7BC-4CF3-15E560321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1" y="3810000"/>
            <a:ext cx="987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/>
              <a:t>P</a:t>
            </a:r>
            <a:r>
              <a:rPr lang="en-US" altLang="en-US" sz="2000" baseline="-25000"/>
              <a:t>data</a:t>
            </a:r>
            <a:r>
              <a:rPr lang="en-US" altLang="en-US" sz="2000"/>
              <a:t>(x)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3F5D1B-F942-AFBE-5A53-E0E306B59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1" y="5486400"/>
            <a:ext cx="987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/>
              <a:t>P</a:t>
            </a:r>
            <a:r>
              <a:rPr lang="en-US" altLang="en-US" sz="2000" baseline="-25000"/>
              <a:t>data</a:t>
            </a:r>
            <a:r>
              <a:rPr lang="en-US" altLang="en-US" sz="2000"/>
              <a:t>(x)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BA3386-AFE7-E0CF-1280-7B9721634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1" y="2057400"/>
            <a:ext cx="2620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JSD(P</a:t>
            </a:r>
            <a:r>
              <a:rPr lang="en-US" altLang="en-US" sz="1800" baseline="-25000"/>
              <a:t>G_0</a:t>
            </a:r>
            <a:r>
              <a:rPr lang="en-US" altLang="en-US" sz="1800"/>
              <a:t> || P</a:t>
            </a:r>
            <a:r>
              <a:rPr lang="en-US" altLang="en-US" sz="1800" baseline="-25000"/>
              <a:t>data</a:t>
            </a:r>
            <a:r>
              <a:rPr lang="en-US" altLang="en-US" sz="1800"/>
              <a:t>) = log2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335EE3-77C6-85A0-15BD-E42B4A096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562600"/>
            <a:ext cx="2482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JSD(P</a:t>
            </a:r>
            <a:r>
              <a:rPr lang="en-US" altLang="en-US" sz="1800" baseline="-25000"/>
              <a:t>G_100</a:t>
            </a:r>
            <a:r>
              <a:rPr lang="en-US" altLang="en-US" sz="1800"/>
              <a:t> || P</a:t>
            </a:r>
            <a:r>
              <a:rPr lang="en-US" altLang="en-US" sz="1800" baseline="-25000"/>
              <a:t>data</a:t>
            </a:r>
            <a:r>
              <a:rPr lang="en-US" altLang="en-US" sz="1800"/>
              <a:t>) = 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4719F8-0C7C-617D-E596-D4DE23811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810000"/>
            <a:ext cx="2706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JSD(P</a:t>
            </a:r>
            <a:r>
              <a:rPr lang="en-US" altLang="en-US" sz="1800" baseline="-25000"/>
              <a:t>G_50</a:t>
            </a:r>
            <a:r>
              <a:rPr lang="en-US" altLang="en-US" sz="1800"/>
              <a:t> || P</a:t>
            </a:r>
            <a:r>
              <a:rPr lang="en-US" altLang="en-US" sz="1800" baseline="-25000"/>
              <a:t>data</a:t>
            </a:r>
            <a:r>
              <a:rPr lang="en-US" altLang="en-US" sz="1800"/>
              <a:t>) = log2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8" grpId="0"/>
      <p:bldP spid="4" grpId="0"/>
      <p:bldP spid="22" grpId="0"/>
      <p:bldP spid="23" grpId="0"/>
      <p:bldP spid="27" grpId="0"/>
      <p:bldP spid="28" grpId="0"/>
      <p:bldP spid="29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標題 1">
            <a:extLst>
              <a:ext uri="{FF2B5EF4-FFF2-40B4-BE49-F238E27FC236}">
                <a16:creationId xmlns:a16="http://schemas.microsoft.com/office/drawing/2014/main" id="{48A66B5C-697C-3A36-B056-9141CF916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6"/>
            <a:ext cx="7886700" cy="1325563"/>
          </a:xfrm>
        </p:spPr>
        <p:txBody>
          <a:bodyPr/>
          <a:lstStyle/>
          <a:p>
            <a:r>
              <a:rPr lang="en-US" altLang="zh-TW"/>
              <a:t>One simple solution: add noise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664BA71-DF52-938F-CF8C-5A327E0AC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351338"/>
          </a:xfrm>
        </p:spPr>
        <p:txBody>
          <a:bodyPr/>
          <a:lstStyle/>
          <a:p>
            <a:r>
              <a:rPr lang="en-US" altLang="zh-TW" sz="2800"/>
              <a:t>Add some artificial noise to the inputs of discriminator</a:t>
            </a:r>
          </a:p>
          <a:p>
            <a:r>
              <a:rPr lang="en-US" altLang="zh-TW" sz="2800"/>
              <a:t>Make the labels noisy for the discriminator</a:t>
            </a:r>
            <a:endParaRPr lang="zh-TW" altLang="en-US" sz="2800"/>
          </a:p>
          <a:p>
            <a:endParaRPr lang="en-US" altLang="zh-TW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7B0CA69-A13D-00E5-A0C8-BDF049F29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6" y="4003675"/>
            <a:ext cx="3324225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36C98D9-8C39-824E-0AAC-B5499BC6C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9" y="4443414"/>
            <a:ext cx="38258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800"/>
              <a:t>P</a:t>
            </a:r>
            <a:r>
              <a:rPr lang="en-US" altLang="zh-TW" sz="2800" baseline="-25000"/>
              <a:t>data</a:t>
            </a:r>
            <a:r>
              <a:rPr lang="en-US" altLang="zh-TW" sz="2800"/>
              <a:t>(x) and P</a:t>
            </a:r>
            <a:r>
              <a:rPr lang="en-US" altLang="zh-TW" sz="2800" baseline="-25000"/>
              <a:t>G</a:t>
            </a:r>
            <a:r>
              <a:rPr lang="en-US" altLang="zh-TW" sz="2800"/>
              <a:t>(x) have some overlap</a:t>
            </a:r>
            <a:endParaRPr lang="zh-TW" altLang="en-US" sz="280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26E34E3-F2BA-4476-875D-9CE5E1625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076" y="3354388"/>
            <a:ext cx="86709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/>
            <a:r>
              <a:rPr lang="en-US" altLang="zh-TW"/>
              <a:t>Discriminator cannot perfectly separate real and generated data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15F108A-A4E9-9351-79EE-EE266332C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9" y="5710239"/>
            <a:ext cx="5214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800"/>
              <a:t>Noises need to decay over time</a:t>
            </a:r>
            <a:endParaRPr lang="zh-TW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05418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4800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uFillTx/>
              </a:rPr>
              <a:t>RBM Sampling </a:t>
            </a:r>
            <a:br>
              <a:rPr lang="en-US" dirty="0">
                <a:uFillTx/>
              </a:rPr>
            </a:br>
            <a:r>
              <a:rPr lang="en-US" dirty="0">
                <a:uFillTx/>
              </a:rPr>
              <a:t>and Training                  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84" y="1887150"/>
            <a:ext cx="9735616" cy="4800600"/>
          </a:xfrm>
        </p:spPr>
        <p:txBody>
          <a:bodyPr>
            <a:noAutofit/>
          </a:bodyPr>
          <a:lstStyle/>
          <a:p>
            <a:r>
              <a:rPr lang="en-US" sz="2400" dirty="0"/>
              <a:t>Initial state typically set to a training</a:t>
            </a:r>
          </a:p>
          <a:p>
            <a:pPr>
              <a:buNone/>
            </a:pPr>
            <a:r>
              <a:rPr lang="en-US" sz="2400" dirty="0"/>
              <a:t>	example </a:t>
            </a:r>
            <a:r>
              <a:rPr lang="en-US" sz="2400" b="1" dirty="0" err="1"/>
              <a:t>x</a:t>
            </a:r>
            <a:r>
              <a:rPr lang="en-US" sz="2400" dirty="0"/>
              <a:t> (can be real valued)</a:t>
            </a:r>
            <a:endParaRPr lang="en-US" sz="2400" b="1" dirty="0"/>
          </a:p>
          <a:p>
            <a:r>
              <a:rPr lang="en-US" sz="2400" b="1" dirty="0"/>
              <a:t>Sample</a:t>
            </a:r>
            <a:r>
              <a:rPr lang="en-US" sz="2400" dirty="0"/>
              <a:t> in an iterative </a:t>
            </a:r>
            <a:r>
              <a:rPr lang="en-US" sz="2400" b="1" dirty="0"/>
              <a:t>back and forth </a:t>
            </a:r>
            <a:r>
              <a:rPr lang="en-US" sz="2400" dirty="0"/>
              <a:t>process</a:t>
            </a:r>
          </a:p>
          <a:p>
            <a:pPr lvl="1"/>
            <a:r>
              <a:rPr lang="en-US" sz="2000" i="1" dirty="0" err="1"/>
              <a:t>P</a:t>
            </a:r>
            <a:r>
              <a:rPr lang="en-US" sz="2000" dirty="0" err="1"/>
              <a:t>(</a:t>
            </a:r>
            <a:r>
              <a:rPr lang="en-US" sz="2000" i="1" dirty="0" err="1"/>
              <a:t>h</a:t>
            </a:r>
            <a:r>
              <a:rPr lang="en-US" sz="2000" i="1" baseline="-25000" dirty="0" err="1"/>
              <a:t>i</a:t>
            </a:r>
            <a:r>
              <a:rPr lang="en-US" sz="2000" i="1" baseline="-25000" dirty="0"/>
              <a:t> </a:t>
            </a:r>
            <a:r>
              <a:rPr lang="en-US" sz="2000" dirty="0"/>
              <a:t>= 1|</a:t>
            </a:r>
            <a:r>
              <a:rPr lang="en-US" sz="2000" b="1" dirty="0"/>
              <a:t>x</a:t>
            </a:r>
            <a:r>
              <a:rPr lang="en-US" sz="2000" dirty="0"/>
              <a:t>) = </a:t>
            </a:r>
            <a:r>
              <a:rPr lang="en-US" sz="2000" dirty="0" err="1"/>
              <a:t>sigmoid(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i</a:t>
            </a:r>
            <a:r>
              <a:rPr lang="en-US" sz="2000" b="1" dirty="0" err="1"/>
              <a:t>x</a:t>
            </a:r>
            <a:r>
              <a:rPr lang="en-US" sz="2000" dirty="0"/>
              <a:t> + </a:t>
            </a:r>
            <a:r>
              <a:rPr lang="en-US" sz="2000" i="1" dirty="0" err="1"/>
              <a:t>c</a:t>
            </a:r>
            <a:r>
              <a:rPr lang="en-US" sz="2000" i="1" baseline="-25000" dirty="0" err="1"/>
              <a:t>i</a:t>
            </a:r>
            <a:r>
              <a:rPr lang="en-US" sz="2000" dirty="0"/>
              <a:t>) = 1/(1+e</a:t>
            </a:r>
            <a:r>
              <a:rPr lang="en-US" sz="2000" baseline="30000" dirty="0"/>
              <a:t>-net(</a:t>
            </a:r>
            <a:r>
              <a:rPr lang="en-US" sz="2000" i="1" baseline="30000" dirty="0"/>
              <a:t>h</a:t>
            </a:r>
            <a:r>
              <a:rPr lang="en-US" sz="2000" i="1" baseline="12000" dirty="0"/>
              <a:t>i</a:t>
            </a:r>
            <a:r>
              <a:rPr lang="en-US" sz="2000" baseline="30000" dirty="0"/>
              <a:t>)</a:t>
            </a:r>
            <a:r>
              <a:rPr lang="en-US" sz="2000" dirty="0"/>
              <a:t>)    // </a:t>
            </a:r>
            <a:r>
              <a:rPr lang="en-US" sz="2000" i="1" dirty="0" err="1"/>
              <a:t>c</a:t>
            </a:r>
            <a:r>
              <a:rPr lang="en-US" sz="2000" i="1" baseline="-25000" dirty="0" err="1"/>
              <a:t>i</a:t>
            </a:r>
            <a:r>
              <a:rPr lang="en-US" sz="2000" dirty="0"/>
              <a:t> is hidden node bias</a:t>
            </a:r>
          </a:p>
          <a:p>
            <a:pPr lvl="1"/>
            <a:r>
              <a:rPr lang="en-US" sz="2000" i="1" dirty="0" err="1"/>
              <a:t>P</a:t>
            </a:r>
            <a:r>
              <a:rPr lang="en-US" sz="2000" dirty="0" err="1"/>
              <a:t>(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i</a:t>
            </a:r>
            <a:r>
              <a:rPr lang="en-US" sz="2000" i="1" baseline="-25000" dirty="0"/>
              <a:t> </a:t>
            </a:r>
            <a:r>
              <a:rPr lang="en-US" sz="2000" dirty="0"/>
              <a:t>= 1|</a:t>
            </a:r>
            <a:r>
              <a:rPr lang="en-US" sz="2000" b="1" dirty="0"/>
              <a:t>h</a:t>
            </a:r>
            <a:r>
              <a:rPr lang="en-US" sz="2000" dirty="0"/>
              <a:t>) = </a:t>
            </a:r>
            <a:r>
              <a:rPr lang="en-US" sz="2000" dirty="0" err="1"/>
              <a:t>sigmoid(</a:t>
            </a:r>
            <a:r>
              <a:rPr lang="en-US" sz="2000" i="1" dirty="0" err="1"/>
              <a:t>W'</a:t>
            </a:r>
            <a:r>
              <a:rPr lang="en-US" sz="2000" i="1" baseline="-25000" dirty="0" err="1"/>
              <a:t>i</a:t>
            </a:r>
            <a:r>
              <a:rPr lang="en-US" sz="2000" b="1" dirty="0" err="1"/>
              <a:t>h</a:t>
            </a:r>
            <a:r>
              <a:rPr lang="en-US" sz="2000" dirty="0"/>
              <a:t> + </a:t>
            </a:r>
            <a:r>
              <a:rPr lang="en-US" sz="2000" i="1" dirty="0"/>
              <a:t>b</a:t>
            </a:r>
            <a:r>
              <a:rPr lang="en-US" sz="2000" i="1" baseline="-25000" dirty="0"/>
              <a:t>i</a:t>
            </a:r>
            <a:r>
              <a:rPr lang="en-US" sz="2000" dirty="0"/>
              <a:t>) = 1/(1+e</a:t>
            </a:r>
            <a:r>
              <a:rPr lang="en-US" sz="2000" baseline="30000" dirty="0"/>
              <a:t>-net(</a:t>
            </a:r>
            <a:r>
              <a:rPr lang="en-US" sz="2000" i="1" baseline="30000" dirty="0"/>
              <a:t>x</a:t>
            </a:r>
            <a:r>
              <a:rPr lang="en-US" sz="2000" i="1" baseline="12000" dirty="0"/>
              <a:t>i</a:t>
            </a:r>
            <a:r>
              <a:rPr lang="en-US" sz="2000" baseline="30000" dirty="0"/>
              <a:t>)</a:t>
            </a:r>
            <a:r>
              <a:rPr lang="en-US" sz="2000" dirty="0"/>
              <a:t>)   // </a:t>
            </a:r>
            <a:r>
              <a:rPr lang="en-US" sz="2000" i="1" dirty="0"/>
              <a:t>b</a:t>
            </a:r>
            <a:r>
              <a:rPr lang="en-US" sz="2000" i="1" baseline="-25000" dirty="0"/>
              <a:t>i</a:t>
            </a:r>
            <a:r>
              <a:rPr lang="en-US" sz="2000" dirty="0"/>
              <a:t> is visible node bias</a:t>
            </a:r>
          </a:p>
          <a:p>
            <a:r>
              <a:rPr lang="en-US" sz="2400" b="1" dirty="0"/>
              <a:t>Contrastive Divergence </a:t>
            </a:r>
            <a:r>
              <a:rPr lang="en-US" sz="2400" dirty="0"/>
              <a:t>(CD-</a:t>
            </a:r>
            <a:r>
              <a:rPr lang="en-US" sz="2400" i="1" dirty="0"/>
              <a:t>k</a:t>
            </a:r>
            <a:r>
              <a:rPr lang="en-US" sz="2400" dirty="0"/>
              <a:t>): the difference from the original training example to the relaxed version after </a:t>
            </a:r>
            <a:r>
              <a:rPr lang="en-US" sz="2400" i="1" dirty="0"/>
              <a:t>k</a:t>
            </a:r>
            <a:r>
              <a:rPr lang="en-US" sz="2400" dirty="0"/>
              <a:t> relaxation steps</a:t>
            </a:r>
          </a:p>
          <a:p>
            <a:r>
              <a:rPr lang="en-US" sz="2400" dirty="0"/>
              <a:t>Then update weights to decrease the divergence</a:t>
            </a:r>
          </a:p>
        </p:txBody>
      </p:sp>
      <p:pic>
        <p:nvPicPr>
          <p:cNvPr id="6" name="Picture 5" descr="A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1" y="274638"/>
            <a:ext cx="3138487" cy="173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62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en-US" dirty="0">
                <a:uFillTx/>
              </a:rPr>
              <a:t>Deep Belief Network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68" y="1295400"/>
            <a:ext cx="6984032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</a:t>
            </a:r>
            <a:r>
              <a:rPr lang="en-US" dirty="0">
                <a:uFillTx/>
              </a:rPr>
              <a:t>reedy layer-wise approach</a:t>
            </a:r>
          </a:p>
          <a:p>
            <a:r>
              <a:rPr lang="en-US" dirty="0">
                <a:uFillTx/>
              </a:rPr>
              <a:t>First train lowest RBM (h</a:t>
            </a:r>
            <a:r>
              <a:rPr lang="en-US" baseline="30000" dirty="0">
                <a:uFillTx/>
              </a:rPr>
              <a:t>0</a:t>
            </a:r>
            <a:r>
              <a:rPr lang="en-US" dirty="0">
                <a:uFillTx/>
              </a:rPr>
              <a:t> – h</a:t>
            </a:r>
            <a:r>
              <a:rPr lang="en-US" baseline="30000" dirty="0">
                <a:uFillTx/>
              </a:rPr>
              <a:t>1</a:t>
            </a:r>
            <a:r>
              <a:rPr lang="en-US" dirty="0">
                <a:uFillTx/>
              </a:rPr>
              <a:t>) using RBM update algorithm (note h</a:t>
            </a:r>
            <a:r>
              <a:rPr lang="en-US" baseline="30000" dirty="0">
                <a:uFillTx/>
              </a:rPr>
              <a:t>0</a:t>
            </a:r>
            <a:r>
              <a:rPr lang="en-US" dirty="0">
                <a:uFillTx/>
              </a:rPr>
              <a:t> is </a:t>
            </a:r>
            <a:r>
              <a:rPr lang="en-US" dirty="0" err="1">
                <a:uFillTx/>
              </a:rPr>
              <a:t>x</a:t>
            </a:r>
            <a:r>
              <a:rPr lang="en-US" dirty="0">
                <a:uFillTx/>
              </a:rPr>
              <a:t>)</a:t>
            </a:r>
          </a:p>
          <a:p>
            <a:r>
              <a:rPr lang="en-US" dirty="0">
                <a:uFillTx/>
              </a:rPr>
              <a:t>Freeze weights and train subsequent RBM layers</a:t>
            </a:r>
          </a:p>
          <a:p>
            <a:r>
              <a:rPr lang="en-US" dirty="0">
                <a:uFillTx/>
              </a:rPr>
              <a:t>Then connect final outputs to a supervised model and train that model</a:t>
            </a:r>
          </a:p>
          <a:p>
            <a:r>
              <a:rPr lang="en-US" dirty="0">
                <a:uFillTx/>
              </a:rPr>
              <a:t>Finally, unfreeze all weights, and fine tune </a:t>
            </a:r>
            <a:r>
              <a:rPr lang="en-US" dirty="0"/>
              <a:t>as an MLP using the initial weights found by DBN training</a:t>
            </a:r>
          </a:p>
          <a:p>
            <a:r>
              <a:rPr lang="en-US" dirty="0">
                <a:uFillTx/>
              </a:rPr>
              <a:t>Can do execution as just the tuned MLP</a:t>
            </a:r>
          </a:p>
          <a:p>
            <a:endParaRPr lang="en-US" dirty="0">
              <a:uFillTx/>
            </a:endParaRPr>
          </a:p>
        </p:txBody>
      </p:sp>
      <p:pic>
        <p:nvPicPr>
          <p:cNvPr id="6" name="Content Placeholder 5" descr="AE.tiff"/>
          <p:cNvPicPr>
            <a:picLocks noChangeAspect="1"/>
          </p:cNvPicPr>
          <p:nvPr/>
        </p:nvPicPr>
        <p:blipFill>
          <a:blip r:embed="rId3"/>
          <a:srcRect l="-759" r="-415"/>
          <a:stretch>
            <a:fillRect/>
          </a:stretch>
        </p:blipFill>
        <p:spPr bwMode="auto">
          <a:xfrm>
            <a:off x="7391400" y="1752600"/>
            <a:ext cx="3118338" cy="28956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950259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Deep Belief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DBN is a probabilistic generative model with an RBM in the top two layers and a directed sigmoid belief network in the lower layers.</a:t>
            </a:r>
          </a:p>
        </p:txBody>
      </p:sp>
      <p:pic>
        <p:nvPicPr>
          <p:cNvPr id="4" name="Picture 3" descr="Screen Shot 2017-04-19 at 12.22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951629"/>
            <a:ext cx="83820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7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1384" y="1052736"/>
            <a:ext cx="10873208" cy="36004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 Deep Learning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Generative Adversarial Networks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31504" y="4916760"/>
            <a:ext cx="8928992" cy="1536576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Theocharis Theocharides</a:t>
            </a:r>
          </a:p>
          <a:p>
            <a:r>
              <a:rPr lang="en-US" sz="2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Associate Professor</a:t>
            </a:r>
            <a:br>
              <a:rPr lang="en-US" sz="2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Dept. of Electrical and Computer Engineering</a:t>
            </a:r>
            <a:br>
              <a:rPr lang="en-US" sz="2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University of Cyprus</a:t>
            </a:r>
          </a:p>
        </p:txBody>
      </p:sp>
    </p:spTree>
    <p:extLst>
      <p:ext uri="{BB962C8B-B14F-4D97-AF65-F5344CB8AC3E}">
        <p14:creationId xmlns:p14="http://schemas.microsoft.com/office/powerpoint/2010/main" val="47759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Deep Belief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joint distribution over the DBN can be decomposed into the top RBM and the directed sigmoid belief network: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Directed sigmoid belief network: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Top RBM:</a:t>
            </a:r>
          </a:p>
        </p:txBody>
      </p:sp>
      <p:pic>
        <p:nvPicPr>
          <p:cNvPr id="4" name="Picture 3" descr="Screen Shot 2017-04-19 at 12.28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265" y="5424768"/>
            <a:ext cx="4743697" cy="730996"/>
          </a:xfrm>
          <a:prstGeom prst="rect">
            <a:avLst/>
          </a:prstGeom>
        </p:spPr>
      </p:pic>
      <p:pic>
        <p:nvPicPr>
          <p:cNvPr id="5" name="Picture 4" descr="Screen Shot 2017-04-19 at 12.28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35" y="3780492"/>
            <a:ext cx="7009825" cy="1031688"/>
          </a:xfrm>
          <a:prstGeom prst="rect">
            <a:avLst/>
          </a:prstGeom>
        </p:spPr>
      </p:pic>
      <p:pic>
        <p:nvPicPr>
          <p:cNvPr id="6" name="Picture 5" descr="Screen Shot 2017-04-19 at 12.28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949" y="2668867"/>
            <a:ext cx="1974852" cy="435137"/>
          </a:xfrm>
          <a:prstGeom prst="rect">
            <a:avLst/>
          </a:prstGeom>
        </p:spPr>
      </p:pic>
      <p:pic>
        <p:nvPicPr>
          <p:cNvPr id="7" name="Picture 6" descr="Screen Shot 2017-04-19 at 12.27.4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375" y="2638984"/>
            <a:ext cx="5489390" cy="58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30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Deep Belief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95613"/>
            <a:ext cx="8229600" cy="4876800"/>
          </a:xfrm>
        </p:spPr>
        <p:txBody>
          <a:bodyPr/>
          <a:lstStyle/>
          <a:p>
            <a:r>
              <a:rPr lang="en-US" dirty="0"/>
              <a:t>If we set W</a:t>
            </a:r>
            <a:r>
              <a:rPr lang="en-US" baseline="30000" dirty="0"/>
              <a:t>(2)</a:t>
            </a:r>
            <a:r>
              <a:rPr lang="en-US" dirty="0"/>
              <a:t> = W</a:t>
            </a:r>
            <a:r>
              <a:rPr lang="en-US" baseline="30000" dirty="0"/>
              <a:t>(1)T</a:t>
            </a:r>
            <a:r>
              <a:rPr lang="en-US" dirty="0"/>
              <a:t>, then the joint distribution over the visible and first hidden layer of the DBN is actually equal to the joint distribution of the RBM with weights W</a:t>
            </a:r>
            <a:r>
              <a:rPr lang="en-US" baseline="30000" dirty="0"/>
              <a:t>(1)</a:t>
            </a:r>
            <a:r>
              <a:rPr lang="en-US" dirty="0"/>
              <a:t>.</a:t>
            </a:r>
          </a:p>
          <a:p>
            <a:r>
              <a:rPr lang="en-US" dirty="0"/>
              <a:t>Note that the marginal P(h</a:t>
            </a:r>
            <a:r>
              <a:rPr lang="en-US" baseline="30000" dirty="0"/>
              <a:t>(1)</a:t>
            </a:r>
            <a:r>
              <a:rPr lang="en-US" dirty="0"/>
              <a:t>) is the same for the RBM and the DBN, as is the conditional P(v | h</a:t>
            </a:r>
            <a:r>
              <a:rPr lang="en-US" baseline="30000" dirty="0"/>
              <a:t>(1)</a:t>
            </a:r>
            <a:r>
              <a:rPr lang="en-US" dirty="0"/>
              <a:t>).</a:t>
            </a:r>
            <a:endParaRPr lang="en-US" baseline="30000" dirty="0"/>
          </a:p>
        </p:txBody>
      </p:sp>
      <p:pic>
        <p:nvPicPr>
          <p:cNvPr id="4" name="Picture 3" descr="Screen Shot 2017-04-19 at 12.40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3518481"/>
            <a:ext cx="7480300" cy="332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96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DBNs – Learning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124744"/>
            <a:ext cx="10945216" cy="4876800"/>
          </a:xfrm>
        </p:spPr>
        <p:txBody>
          <a:bodyPr/>
          <a:lstStyle/>
          <a:p>
            <a:r>
              <a:rPr lang="en-US" dirty="0"/>
              <a:t>Greedy layer-by-layer training approach where each pair of layers is trained as an RBM</a:t>
            </a:r>
          </a:p>
        </p:txBody>
      </p:sp>
      <p:pic>
        <p:nvPicPr>
          <p:cNvPr id="5" name="Picture 4" descr="Screen Shot 2017-04-19 at 12.42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18" y="2261092"/>
            <a:ext cx="6541247" cy="441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5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04-19 at 12.43.5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9" b="14149"/>
          <a:stretch/>
        </p:blipFill>
        <p:spPr>
          <a:xfrm>
            <a:off x="4378562" y="5472811"/>
            <a:ext cx="3003176" cy="5378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DBNs – Learning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863229"/>
            <a:ext cx="11238823" cy="583264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</a:t>
            </a:r>
            <a:r>
              <a:rPr lang="en-US" dirty="0" err="1"/>
              <a:t>variational</a:t>
            </a:r>
            <a:r>
              <a:rPr lang="en-US" dirty="0"/>
              <a:t> lower bound of the log-likelihood of the visible data is: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lvl="2"/>
            <a:r>
              <a:rPr lang="en-US" dirty="0"/>
              <a:t>We set the approximating distribution Q to the corresponding conditional from the RBM:</a:t>
            </a:r>
          </a:p>
          <a:p>
            <a:pPr marL="457200" lvl="2"/>
            <a:br>
              <a:rPr lang="en-US" dirty="0"/>
            </a:br>
            <a:endParaRPr lang="en-US" dirty="0"/>
          </a:p>
          <a:p>
            <a:r>
              <a:rPr lang="en-US" sz="3000" dirty="0"/>
              <a:t>Hence to maximize this bound with fixed W</a:t>
            </a:r>
            <a:r>
              <a:rPr lang="en-US" sz="3000" baseline="30000" dirty="0"/>
              <a:t>(1)</a:t>
            </a:r>
            <a:r>
              <a:rPr lang="en-US" sz="3000" dirty="0"/>
              <a:t>, we maximize                                   </a:t>
            </a:r>
            <a:br>
              <a:rPr lang="en-US" sz="3000" dirty="0"/>
            </a:b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,which is equivalent to maximum likelihood training of the second-layer RBM.</a:t>
            </a:r>
            <a:endParaRPr lang="en-US" sz="3000" baseline="30000" dirty="0"/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4" name="Picture 3" descr="Screen Shot 2017-04-19 at 12.43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07247"/>
            <a:ext cx="6959600" cy="2654300"/>
          </a:xfrm>
          <a:prstGeom prst="rect">
            <a:avLst/>
          </a:prstGeom>
        </p:spPr>
      </p:pic>
      <p:pic>
        <p:nvPicPr>
          <p:cNvPr id="7" name="Picture 6" descr="Screen Shot 2017-04-19 at 12.45.3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061" y="4407089"/>
            <a:ext cx="2812677" cy="3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4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DBN – Learning Procedure</a:t>
            </a:r>
          </a:p>
        </p:txBody>
      </p:sp>
      <p:pic>
        <p:nvPicPr>
          <p:cNvPr id="4" name="Picture 3" descr="Screen Shot 2017-04-19 at 12.53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980728"/>
            <a:ext cx="9158941" cy="269208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7368" y="3861048"/>
            <a:ext cx="11449272" cy="1867646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/>
              <a:t>The </a:t>
            </a:r>
            <a:r>
              <a:rPr lang="en-US" dirty="0" err="1"/>
              <a:t>variational</a:t>
            </a:r>
            <a:r>
              <a:rPr lang="en-US" dirty="0"/>
              <a:t> bound is initially tight when training the second hidden layer, and so improving it strictly improves the log-likelihood of the data.</a:t>
            </a:r>
          </a:p>
          <a:p>
            <a:pPr lvl="1"/>
            <a:r>
              <a:rPr lang="en-US" dirty="0"/>
              <a:t>However for deeper layers, it is not initially tight and so there is no guarantee, but in practice it does work.</a:t>
            </a:r>
          </a:p>
        </p:txBody>
      </p:sp>
    </p:spTree>
    <p:extLst>
      <p:ext uri="{BB962C8B-B14F-4D97-AF65-F5344CB8AC3E}">
        <p14:creationId xmlns:p14="http://schemas.microsoft.com/office/powerpoint/2010/main" val="965282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Deep Belief Network Architecture: Layer-wise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2300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Once an RBM is trained, another RBM is "stacked" atop it, taking its input from the final already-trained layer.</a:t>
            </a:r>
          </a:p>
          <a:p>
            <a:r>
              <a:rPr lang="en-US" dirty="0"/>
              <a:t>The new visible layer is initialized to a training vector, and values for the units in the already-trained layers are assigned using the current weights and biases.</a:t>
            </a:r>
          </a:p>
          <a:p>
            <a:r>
              <a:rPr lang="en-US" dirty="0"/>
              <a:t>The new RBM is then trained with the CD procedure.</a:t>
            </a:r>
          </a:p>
          <a:p>
            <a:r>
              <a:rPr lang="en-US" dirty="0"/>
              <a:t>This whole process is repeated until some desired stopping criterion is met.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956BBE-3D31-4B0A-BF98-054C39F2604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716" y="4148634"/>
            <a:ext cx="5493809" cy="26225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37C465C-E5BC-4CD6-8FCB-D5A5D6F52F4F}"/>
              </a:ext>
            </a:extLst>
          </p:cNvPr>
          <p:cNvSpPr/>
          <p:nvPr/>
        </p:nvSpPr>
        <p:spPr>
          <a:xfrm>
            <a:off x="7919332" y="5256639"/>
            <a:ext cx="2421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Fig. 3. DBN Architecture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2156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lose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487" y="1690688"/>
            <a:ext cx="5748755" cy="418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DBN Example: Hand-written Digit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5278" y="1266479"/>
            <a:ext cx="3839541" cy="4351338"/>
          </a:xfrm>
        </p:spPr>
        <p:txBody>
          <a:bodyPr/>
          <a:lstStyle/>
          <a:p>
            <a:r>
              <a:rPr lang="en-US" dirty="0"/>
              <a:t>Input: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956BBE-3D31-4B0A-BF98-054C39F2604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A29200E-2793-4829-A568-CC17D16C541C}"/>
              </a:ext>
            </a:extLst>
          </p:cNvPr>
          <p:cNvSpPr/>
          <p:nvPr/>
        </p:nvSpPr>
        <p:spPr>
          <a:xfrm>
            <a:off x="4785865" y="6042026"/>
            <a:ext cx="26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Fig. 4. Hand-written Digits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6943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DBN Example: Hand-written Digit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1163" y="3449361"/>
            <a:ext cx="6168887" cy="2926867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The model learns to generate combinations of labels and images. </a:t>
            </a:r>
          </a:p>
          <a:p>
            <a:pPr>
              <a:spcBef>
                <a:spcPct val="50000"/>
              </a:spcBef>
            </a:pPr>
            <a:r>
              <a:rPr lang="en-US" altLang="en-US" dirty="0"/>
              <a:t>To perform recognition we start with a neutral state of the label units and do an up-pass from the image followed by a few iterations of the top-level associative memory.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956BBE-3D31-4B0A-BF98-054C39F2604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062787" y="1464503"/>
            <a:ext cx="3527425" cy="482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2000 top-level neurons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610600" y="2867853"/>
            <a:ext cx="2195512" cy="482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500 neurons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8612187" y="3985453"/>
            <a:ext cx="2230438" cy="5445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500 neurons</a:t>
            </a:r>
            <a:r>
              <a:rPr lang="en-US" altLang="en-US" sz="2800"/>
              <a:t> 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8897937" y="5101465"/>
            <a:ext cx="1476375" cy="12747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28 x 28 pixel     image</a:t>
            </a:r>
            <a:r>
              <a:rPr lang="en-US" altLang="en-US" sz="2800"/>
              <a:t> 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989762" y="2688465"/>
            <a:ext cx="1223963" cy="8493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/>
              <a:t>10 label neurons</a:t>
            </a:r>
            <a:r>
              <a:rPr lang="en-US" altLang="en-US" sz="2800" dirty="0"/>
              <a:t> </a:t>
            </a: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9366250" y="2112203"/>
            <a:ext cx="252412" cy="612775"/>
          </a:xfrm>
          <a:prstGeom prst="upDownArrow">
            <a:avLst>
              <a:gd name="adj1" fmla="val 50000"/>
              <a:gd name="adj2" fmla="val 48554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11" name="AutoShape 13"/>
          <p:cNvSpPr>
            <a:spLocks noChangeArrowheads="1"/>
          </p:cNvSpPr>
          <p:nvPr/>
        </p:nvSpPr>
        <p:spPr bwMode="auto">
          <a:xfrm rot="1102564">
            <a:off x="7650162" y="2039178"/>
            <a:ext cx="239713" cy="576262"/>
          </a:xfrm>
          <a:prstGeom prst="upDownArrow">
            <a:avLst>
              <a:gd name="adj1" fmla="val 50000"/>
              <a:gd name="adj2" fmla="val 48079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9690100" y="3480628"/>
            <a:ext cx="215900" cy="431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13" name="AutoShape 15"/>
          <p:cNvSpPr>
            <a:spLocks noChangeArrowheads="1"/>
          </p:cNvSpPr>
          <p:nvPr/>
        </p:nvSpPr>
        <p:spPr bwMode="auto">
          <a:xfrm>
            <a:off x="9726612" y="4596640"/>
            <a:ext cx="215900" cy="431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14" name="AutoShape 16"/>
          <p:cNvSpPr>
            <a:spLocks noChangeArrowheads="1"/>
          </p:cNvSpPr>
          <p:nvPr/>
        </p:nvSpPr>
        <p:spPr bwMode="auto">
          <a:xfrm>
            <a:off x="9113837" y="4596640"/>
            <a:ext cx="252413" cy="431800"/>
          </a:xfrm>
          <a:prstGeom prst="upArrow">
            <a:avLst>
              <a:gd name="adj1" fmla="val 50000"/>
              <a:gd name="adj2" fmla="val 427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15" name="AutoShape 17"/>
          <p:cNvSpPr>
            <a:spLocks noChangeArrowheads="1"/>
          </p:cNvSpPr>
          <p:nvPr/>
        </p:nvSpPr>
        <p:spPr bwMode="auto">
          <a:xfrm>
            <a:off x="9113837" y="3444115"/>
            <a:ext cx="252413" cy="431800"/>
          </a:xfrm>
          <a:prstGeom prst="upArrow">
            <a:avLst>
              <a:gd name="adj1" fmla="val 50000"/>
              <a:gd name="adj2" fmla="val 427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2054639" y="1947103"/>
            <a:ext cx="486368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3333CC"/>
                </a:solidFill>
              </a:rPr>
              <a:t>The top two layers form an associative memory whose energy landscape models the low dimensional manifolds of the digits.</a:t>
            </a:r>
          </a:p>
        </p:txBody>
      </p:sp>
      <p:sp>
        <p:nvSpPr>
          <p:cNvPr id="17" name="AutoShape 20"/>
          <p:cNvSpPr>
            <a:spLocks noChangeArrowheads="1"/>
          </p:cNvSpPr>
          <p:nvPr/>
        </p:nvSpPr>
        <p:spPr bwMode="auto">
          <a:xfrm>
            <a:off x="6521450" y="3047240"/>
            <a:ext cx="396875" cy="144463"/>
          </a:xfrm>
          <a:prstGeom prst="rightArrow">
            <a:avLst>
              <a:gd name="adj1" fmla="val 50000"/>
              <a:gd name="adj2" fmla="val 68681"/>
            </a:avLst>
          </a:prstGeom>
          <a:solidFill>
            <a:srgbClr val="3333CC"/>
          </a:solidFill>
          <a:ln w="9525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E45A799-C0B2-4B18-97B4-AFF27BB75937}"/>
              </a:ext>
            </a:extLst>
          </p:cNvPr>
          <p:cNvSpPr/>
          <p:nvPr/>
        </p:nvSpPr>
        <p:spPr>
          <a:xfrm>
            <a:off x="7295326" y="6388260"/>
            <a:ext cx="3694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Fig. 5. Hand-written Digit Recognition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4022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DBN Example: Hand-written Digit Recognition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956BBE-3D31-4B0A-BF98-054C39F2604A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209" y="1282076"/>
            <a:ext cx="7783582" cy="5438436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822631" y="2393949"/>
            <a:ext cx="3527425" cy="482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2000 top-level neurons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526657" y="3157606"/>
            <a:ext cx="2195512" cy="482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500 neurons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9555577" y="4137336"/>
            <a:ext cx="2166592" cy="52322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500 neurons</a:t>
            </a:r>
            <a:r>
              <a:rPr lang="en-US" altLang="en-US" sz="2800" dirty="0"/>
              <a:t> 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8897937" y="5101465"/>
            <a:ext cx="1476375" cy="12747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28 x 28 pixel     image</a:t>
            </a:r>
            <a:r>
              <a:rPr lang="en-US" altLang="en-US" sz="2800"/>
              <a:t> 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735814" y="3680652"/>
            <a:ext cx="1223963" cy="8493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/>
              <a:t>10 label neurons</a:t>
            </a:r>
            <a:r>
              <a:rPr lang="en-US" altLang="en-US" sz="2800" dirty="0"/>
              <a:t> 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3B8ABA7-7911-42BE-8EBF-1C837DEC2BE2}"/>
              </a:ext>
            </a:extLst>
          </p:cNvPr>
          <p:cNvSpPr/>
          <p:nvPr/>
        </p:nvSpPr>
        <p:spPr>
          <a:xfrm>
            <a:off x="4248635" y="6376228"/>
            <a:ext cx="3694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Fig. 6. Hand-written Digit Recognition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12572" y="30711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01394" y="30711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90217" y="30711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56983" y="30711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45805" y="30711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12572" y="32862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01394" y="32862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90217" y="32862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56983" y="32862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45805" y="32862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14259" y="4800585"/>
            <a:ext cx="2971712" cy="64633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Hidden representations of the data generating process</a:t>
            </a:r>
          </a:p>
        </p:txBody>
      </p:sp>
      <p:cxnSp>
        <p:nvCxnSpPr>
          <p:cNvPr id="26" name="Straight Arrow Connector 25"/>
          <p:cNvCxnSpPr>
            <a:stCxn id="22" idx="0"/>
          </p:cNvCxnSpPr>
          <p:nvPr/>
        </p:nvCxnSpPr>
        <p:spPr>
          <a:xfrm flipV="1">
            <a:off x="4400115" y="3440527"/>
            <a:ext cx="1594068" cy="136005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2" idx="0"/>
          </p:cNvCxnSpPr>
          <p:nvPr/>
        </p:nvCxnSpPr>
        <p:spPr>
          <a:xfrm flipV="1">
            <a:off x="4400115" y="4341479"/>
            <a:ext cx="1594068" cy="45910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459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DBN Example: Hand-written Digit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How well does it discriminate on MNIST test set (hand-written image) with no extra information about geometric distortions?</a:t>
            </a:r>
          </a:p>
          <a:p>
            <a:r>
              <a:rPr lang="en-US" dirty="0">
                <a:solidFill>
                  <a:srgbClr val="FF0000"/>
                </a:solidFill>
              </a:rPr>
              <a:t>Generative model based on RBM’s			1.25% (error rate)</a:t>
            </a:r>
          </a:p>
          <a:p>
            <a:r>
              <a:rPr lang="en-US" dirty="0"/>
              <a:t>Support Vector Machine  (</a:t>
            </a:r>
            <a:r>
              <a:rPr lang="en-US" dirty="0" err="1"/>
              <a:t>Decoste</a:t>
            </a:r>
            <a:r>
              <a:rPr lang="en-US" dirty="0"/>
              <a:t> et. al.)		1.4%   </a:t>
            </a:r>
          </a:p>
          <a:p>
            <a:r>
              <a:rPr lang="en-US" dirty="0" err="1"/>
              <a:t>Backprop</a:t>
            </a:r>
            <a:r>
              <a:rPr lang="en-US" dirty="0"/>
              <a:t> with 1000 </a:t>
            </a:r>
            <a:r>
              <a:rPr lang="en-US" dirty="0" err="1"/>
              <a:t>hiddens</a:t>
            </a:r>
            <a:r>
              <a:rPr lang="en-US" dirty="0"/>
              <a:t> (Platt)			~1.6%</a:t>
            </a:r>
          </a:p>
          <a:p>
            <a:r>
              <a:rPr lang="en-US" dirty="0" err="1"/>
              <a:t>Backprop</a:t>
            </a:r>
            <a:r>
              <a:rPr lang="en-US" dirty="0"/>
              <a:t> with 500 --&gt;300 </a:t>
            </a:r>
            <a:r>
              <a:rPr lang="en-US" dirty="0" err="1"/>
              <a:t>hiddens</a:t>
            </a:r>
            <a:r>
              <a:rPr lang="en-US" dirty="0"/>
              <a:t>			~1.6%</a:t>
            </a:r>
          </a:p>
          <a:p>
            <a:r>
              <a:rPr lang="en-US" dirty="0"/>
              <a:t>K-Nearest Neighbor					~ 3.3%</a:t>
            </a:r>
          </a:p>
          <a:p>
            <a:r>
              <a:rPr lang="en-US" dirty="0"/>
              <a:t>See Le </a:t>
            </a:r>
            <a:r>
              <a:rPr lang="en-US" dirty="0" err="1"/>
              <a:t>Cun</a:t>
            </a:r>
            <a:r>
              <a:rPr lang="en-US" dirty="0"/>
              <a:t> et. al. 1998 for more results</a:t>
            </a:r>
          </a:p>
          <a:p>
            <a:endParaRPr lang="en-US" dirty="0"/>
          </a:p>
          <a:p>
            <a:r>
              <a:rPr lang="en-US" dirty="0"/>
              <a:t>Its better than </a:t>
            </a:r>
            <a:r>
              <a:rPr lang="en-US" dirty="0" err="1"/>
              <a:t>backprop</a:t>
            </a:r>
            <a:r>
              <a:rPr lang="en-US" dirty="0"/>
              <a:t> and much more </a:t>
            </a:r>
            <a:r>
              <a:rPr lang="en-US" dirty="0" err="1"/>
              <a:t>neurally</a:t>
            </a:r>
            <a:r>
              <a:rPr lang="en-US" dirty="0"/>
              <a:t> plausible because the neurons only need to send one kind of signal, and the teacher can be another sensory input.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956BBE-3D31-4B0A-BF98-054C39F2604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53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983432" y="-27384"/>
            <a:ext cx="10849205" cy="72008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Course Schedule &amp; Content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086C5F4-1BEF-6542-C061-06B3FC05F6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77992"/>
              </p:ext>
            </p:extLst>
          </p:nvPr>
        </p:nvGraphicFramePr>
        <p:xfrm>
          <a:off x="479376" y="548680"/>
          <a:ext cx="11233247" cy="5958085"/>
        </p:xfrm>
        <a:graphic>
          <a:graphicData uri="http://schemas.openxmlformats.org/drawingml/2006/table">
            <a:tbl>
              <a:tblPr/>
              <a:tblGrid>
                <a:gridCol w="856320">
                  <a:extLst>
                    <a:ext uri="{9D8B030D-6E8A-4147-A177-3AD203B41FA5}">
                      <a16:colId xmlns:a16="http://schemas.microsoft.com/office/drawing/2014/main" val="3327751785"/>
                    </a:ext>
                  </a:extLst>
                </a:gridCol>
                <a:gridCol w="2935795">
                  <a:extLst>
                    <a:ext uri="{9D8B030D-6E8A-4147-A177-3AD203B41FA5}">
                      <a16:colId xmlns:a16="http://schemas.microsoft.com/office/drawing/2014/main" val="51002761"/>
                    </a:ext>
                  </a:extLst>
                </a:gridCol>
                <a:gridCol w="5118649">
                  <a:extLst>
                    <a:ext uri="{9D8B030D-6E8A-4147-A177-3AD203B41FA5}">
                      <a16:colId xmlns:a16="http://schemas.microsoft.com/office/drawing/2014/main" val="536975872"/>
                    </a:ext>
                  </a:extLst>
                </a:gridCol>
                <a:gridCol w="2322483">
                  <a:extLst>
                    <a:ext uri="{9D8B030D-6E8A-4147-A177-3AD203B41FA5}">
                      <a16:colId xmlns:a16="http://schemas.microsoft.com/office/drawing/2014/main" val="996469274"/>
                    </a:ext>
                  </a:extLst>
                </a:gridCol>
              </a:tblGrid>
              <a:tr h="17506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DATE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Overview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Lecture Details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Scope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879164"/>
                  </a:ext>
                </a:extLst>
              </a:tr>
              <a:tr h="50130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1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Introduction - Course Structure, Logistics, Fundamentals of Machine Learning and Neural Networks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1. Introduction to Neural Network, Multilayer Perceptron, Back Propagation Learning - What is Deep Learning?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</a:b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BASICS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957" marR="71957" marT="35978" marB="359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126221"/>
                  </a:ext>
                </a:extLst>
              </a:tr>
              <a:tr h="54791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2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Fundamentals of Learning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 Introduction to Deep Learning, Bayesian Learning, Hebbian Learning, Decision Surfaces, Representation Learning. </a:t>
                      </a:r>
                      <a:b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 Theory of Deep Learning (Universal approximation theorem, convergence rate, and recent mathematical results)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666984"/>
                  </a:ext>
                </a:extLst>
              </a:tr>
              <a:tr h="54791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3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Mathematics &amp; Fundamentals of Deep Learning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4. Linear Classifiers, Linear Machines with Hinge Loss, Gradient Descent, Activation and Loss Functions.</a:t>
                      </a:r>
                      <a:b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</a:b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5. Optimization Techniques, Gradient Descent, Batch Optimization, Introduction to Meta-Learning, Hessian-Free Optimization.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459512"/>
                  </a:ext>
                </a:extLst>
              </a:tr>
              <a:tr h="41974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4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Deep Neural Networks</a:t>
                      </a: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Deep Neural Networks: Features, Feature Representation, Representation Learning, </a:t>
                      </a:r>
                      <a:r>
                        <a:rPr lang="en-US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BoFs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en-US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BoWs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, Feature Maps, Deep vs. Shallow Nets</a:t>
                      </a: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FUNDAMENTALS OF DEEP (CONVOLUTIONAL) LEARNING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579648"/>
                  </a:ext>
                </a:extLst>
              </a:tr>
              <a:tr h="17334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531452"/>
                  </a:ext>
                </a:extLst>
              </a:tr>
              <a:tr h="29157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5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Convolutional Neural Networks</a:t>
                      </a: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6. Convolutional Neural Networks, Building blocks of CNN</a:t>
                      </a: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DEEP NEURAL NETWORKS - DEEP INTO DEEP LEARNING 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957" marR="71957" marT="35978" marB="359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692539"/>
                  </a:ext>
                </a:extLst>
              </a:tr>
              <a:tr h="29157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6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Deep Convolutional Neural Networks</a:t>
                      </a: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Pooling, Convolutional, </a:t>
                      </a:r>
                      <a:r>
                        <a:rPr lang="en-US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Softmax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 Layers</a:t>
                      </a: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129400"/>
                  </a:ext>
                </a:extLst>
              </a:tr>
              <a:tr h="29157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7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Deep Convolutional Neural Networks</a:t>
                      </a: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Optimizing </a:t>
                      </a:r>
                      <a:r>
                        <a:rPr lang="en-US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ConvNets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, Transfer Learning, Residual Networks</a:t>
                      </a: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740380"/>
                  </a:ext>
                </a:extLst>
              </a:tr>
              <a:tr h="41974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8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Deep Learning Optimization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 Deep Learning Model Optimization; Early Stopping/Exit, Dropout, Batch Normalization, Instance Normalization, Group Normalization, Pruning, Quantization, Hyperparameter Optimization.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699341"/>
                  </a:ext>
                </a:extLst>
              </a:tr>
              <a:tr h="16341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9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Recurrent Neural Networks, Transformers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RNNs, LSTMs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625182"/>
                  </a:ext>
                </a:extLst>
              </a:tr>
              <a:tr h="17334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633158"/>
                  </a:ext>
                </a:extLst>
              </a:tr>
              <a:tr h="29157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10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Transformers, Attention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Attention Mechanisms and Transformer Networks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EMERGING DEEP LEARNING RESEARCH AND APPLICATIONS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957" marR="71957" marT="35978" marB="359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441044"/>
                  </a:ext>
                </a:extLst>
              </a:tr>
              <a:tr h="41974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11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Generative Adversarial Networks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Unsupervised Learning with Deep Network, Autoencoders Cont’d,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 Generative Adversarial Networks, Adversarial Learning Models, Variational Autoencoders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183937"/>
                  </a:ext>
                </a:extLst>
              </a:tr>
              <a:tr h="25661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12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Deep Reinforcement Learning - Graph Neural Networks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Deep Reinforcement Learning (Q-learning, actor-critic, policy gradient, experience replay, double Q-learning, deep bootstrap networks).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86711"/>
                  </a:ext>
                </a:extLst>
              </a:tr>
              <a:tr h="50639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13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Graph Neural Networks and Deep Learning Trends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Graph Neural Networks – Graph Signal Processing, Convolutional Networks on Graphs, Gated Graph Sequence Networks, Semi-Supervised Graph Convolutional Networks Interpretable Deep Neural Networks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DNNs for Vision and NLP - GPTS/LLMS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780730"/>
                  </a:ext>
                </a:extLst>
              </a:tr>
              <a:tr h="16341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487398"/>
                  </a:ext>
                </a:extLst>
              </a:tr>
              <a:tr h="198367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Exam Period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Exam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Comprehensive Final Exam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EVALUATION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9241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17357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DBN – Inference</a:t>
            </a:r>
          </a:p>
        </p:txBody>
      </p:sp>
      <p:pic>
        <p:nvPicPr>
          <p:cNvPr id="5" name="Picture 4" descr="Screen Shot 2017-04-19 at 12.57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176" y="5303371"/>
            <a:ext cx="6223000" cy="1549400"/>
          </a:xfrm>
          <a:prstGeom prst="rect">
            <a:avLst/>
          </a:prstGeom>
        </p:spPr>
      </p:pic>
      <p:pic>
        <p:nvPicPr>
          <p:cNvPr id="8" name="Picture 7" descr="Screen Shot 2017-04-19 at 12.57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88" y="1524000"/>
            <a:ext cx="8229600" cy="3251200"/>
          </a:xfrm>
          <a:prstGeom prst="rect">
            <a:avLst/>
          </a:prstGeom>
        </p:spPr>
      </p:pic>
      <p:pic>
        <p:nvPicPr>
          <p:cNvPr id="9" name="Picture 8" descr="Screen Shot 2017-04-19 at 12.57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176" y="4775200"/>
            <a:ext cx="29845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76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DBN - Inference</a:t>
            </a:r>
          </a:p>
        </p:txBody>
      </p:sp>
      <p:pic>
        <p:nvPicPr>
          <p:cNvPr id="4" name="Picture 3" descr="Screen Shot 2017-04-19 at 1.12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031" y="1969688"/>
            <a:ext cx="7287559" cy="399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7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Deep Boltzmann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990600"/>
            <a:ext cx="8229600" cy="4876800"/>
          </a:xfrm>
        </p:spPr>
        <p:txBody>
          <a:bodyPr/>
          <a:lstStyle/>
          <a:p>
            <a:r>
              <a:rPr lang="en-US" dirty="0"/>
              <a:t>DBMs are a more general form of DBNs where all of the edges are undirected.</a:t>
            </a:r>
          </a:p>
        </p:txBody>
      </p:sp>
      <p:pic>
        <p:nvPicPr>
          <p:cNvPr id="4" name="Picture 3" descr="Screen Shot 2017-04-19 at 1.17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364" y="2071596"/>
            <a:ext cx="8662248" cy="478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80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Discriminative DBNs and DBMs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DBNs/DBMs can easily be applied to discriminative tasks after pre-training on </a:t>
            </a:r>
            <a:r>
              <a:rPr lang="en-US" dirty="0" err="1"/>
              <a:t>unlabelled</a:t>
            </a:r>
            <a:r>
              <a:rPr lang="en-US" dirty="0"/>
              <a:t> data.</a:t>
            </a:r>
          </a:p>
          <a:p>
            <a:r>
              <a:rPr lang="en-US" dirty="0"/>
              <a:t>The stochastic binary variables of the DBN/DBM are converted to deterministic, real-valued variables.</a:t>
            </a:r>
          </a:p>
          <a:p>
            <a:r>
              <a:rPr lang="en-US" dirty="0"/>
              <a:t>A top layer is added to the network, which transforms the hidden variables into the desired output.</a:t>
            </a:r>
          </a:p>
          <a:p>
            <a:r>
              <a:rPr lang="en-US" dirty="0"/>
              <a:t>The standard </a:t>
            </a:r>
            <a:r>
              <a:rPr lang="en-US" dirty="0" err="1"/>
              <a:t>backpropagation</a:t>
            </a:r>
            <a:r>
              <a:rPr lang="en-US" dirty="0"/>
              <a:t> algorithm is then used to optimize the weights of this multilayer network.</a:t>
            </a:r>
          </a:p>
          <a:p>
            <a:r>
              <a:rPr lang="en-US" dirty="0"/>
              <a:t>For DBMs, an approximating distribution Q(h</a:t>
            </a:r>
            <a:r>
              <a:rPr lang="en-US" baseline="30000" dirty="0"/>
              <a:t>(2) </a:t>
            </a:r>
            <a:r>
              <a:rPr lang="en-US" dirty="0"/>
              <a:t>| v) is used to create an augmented input for the network, in addition to the actual input.</a:t>
            </a:r>
          </a:p>
        </p:txBody>
      </p:sp>
    </p:spTree>
    <p:extLst>
      <p:ext uri="{BB962C8B-B14F-4D97-AF65-F5344CB8AC3E}">
        <p14:creationId xmlns:p14="http://schemas.microsoft.com/office/powerpoint/2010/main" val="36845141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Deep Boltzmann Machines</a:t>
            </a:r>
          </a:p>
        </p:txBody>
      </p:sp>
      <p:pic>
        <p:nvPicPr>
          <p:cNvPr id="5" name="Picture 4" descr="Screen Shot 2017-04-19 at 1.11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2037229"/>
            <a:ext cx="80010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51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Experimental Results (with DBMs)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MNIST: 0.95% error rate on full MNIST test set with 2-layer RBM, compared to 1.4% by SVMs, 1.2% achieved by DBN.</a:t>
            </a:r>
          </a:p>
        </p:txBody>
      </p:sp>
      <p:pic>
        <p:nvPicPr>
          <p:cNvPr id="4" name="Picture 3" descr="Screen Shot 2017-04-19 at 1.12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2806700"/>
            <a:ext cx="86106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1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Experimental Results (with DBMs)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24000"/>
            <a:ext cx="8229600" cy="4876800"/>
          </a:xfrm>
        </p:spPr>
        <p:txBody>
          <a:bodyPr/>
          <a:lstStyle/>
          <a:p>
            <a:r>
              <a:rPr lang="en-US" dirty="0"/>
              <a:t>NORB: 10.8% error on full test set, compared to 11.6% by SVM, 22.5% by logistic regression, 18.4% by k-nearest-neighbours.</a:t>
            </a:r>
          </a:p>
        </p:txBody>
      </p:sp>
      <p:pic>
        <p:nvPicPr>
          <p:cNvPr id="5" name="Picture 4" descr="Screen Shot 2017-04-19 at 1.12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207" y="2716747"/>
            <a:ext cx="7287559" cy="399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678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圖片 18">
            <a:extLst>
              <a:ext uri="{FF2B5EF4-FFF2-40B4-BE49-F238E27FC236}">
                <a16:creationId xmlns:a16="http://schemas.microsoft.com/office/drawing/2014/main" id="{59924F3E-AEA1-DB42-C3EC-1BF8652E1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2852738"/>
            <a:ext cx="11811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圖片 19">
            <a:extLst>
              <a:ext uri="{FF2B5EF4-FFF2-40B4-BE49-F238E27FC236}">
                <a16:creationId xmlns:a16="http://schemas.microsoft.com/office/drawing/2014/main" id="{315EB9C3-00F6-AD11-12BA-C9C8D50AE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2862263"/>
            <a:ext cx="11811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3486258C-9BA5-F2FD-D790-32F35FA9EDE3}"/>
              </a:ext>
            </a:extLst>
          </p:cNvPr>
          <p:cNvCxnSpPr/>
          <p:nvPr/>
        </p:nvCxnSpPr>
        <p:spPr>
          <a:xfrm rot="5400000">
            <a:off x="9052719" y="2677319"/>
            <a:ext cx="509588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4" name="標題 1">
            <a:extLst>
              <a:ext uri="{FF2B5EF4-FFF2-40B4-BE49-F238E27FC236}">
                <a16:creationId xmlns:a16="http://schemas.microsoft.com/office/drawing/2014/main" id="{75A0872E-923E-F477-05A2-DAD5B470A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Autoencoder</a:t>
            </a:r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81077EF-D7C1-9A6D-19A7-13D8303CBD4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532438" y="3186113"/>
            <a:ext cx="1208088" cy="468313"/>
          </a:xfrm>
          <a:prstGeom prst="rect">
            <a:avLst/>
          </a:prstGeom>
          <a:gradFill rotWithShape="1">
            <a:gsLst>
              <a:gs pos="0">
                <a:srgbClr val="F7F6FF"/>
              </a:gs>
              <a:gs pos="64999">
                <a:srgbClr val="ECEBFF"/>
              </a:gs>
              <a:gs pos="100000">
                <a:srgbClr val="E5E3FF"/>
              </a:gs>
            </a:gsLst>
            <a:lin ang="5400000" scaled="1"/>
          </a:gradFill>
          <a:ln w="9525">
            <a:solidFill>
              <a:srgbClr val="D4D3E7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 sz="2400" dirty="0">
              <a:solidFill>
                <a:schemeClr val="dk1"/>
              </a:solidFill>
            </a:endParaRPr>
          </a:p>
        </p:txBody>
      </p:sp>
      <p:sp>
        <p:nvSpPr>
          <p:cNvPr id="6" name="向右箭號 9">
            <a:extLst>
              <a:ext uri="{FF2B5EF4-FFF2-40B4-BE49-F238E27FC236}">
                <a16:creationId xmlns:a16="http://schemas.microsoft.com/office/drawing/2014/main" id="{AC912BF8-BD56-4B1C-80B8-B5EA7E99868F}"/>
              </a:ext>
            </a:extLst>
          </p:cNvPr>
          <p:cNvSpPr/>
          <p:nvPr/>
        </p:nvSpPr>
        <p:spPr>
          <a:xfrm>
            <a:off x="3641726" y="3132139"/>
            <a:ext cx="320675" cy="60483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83B7C476-DE8E-CD21-D137-2EB818F99349}"/>
              </a:ext>
            </a:extLst>
          </p:cNvPr>
          <p:cNvCxnSpPr/>
          <p:nvPr/>
        </p:nvCxnSpPr>
        <p:spPr>
          <a:xfrm flipH="1">
            <a:off x="2962275" y="2406650"/>
            <a:ext cx="63436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E18A72E0-9AED-DA38-E3A0-AD064AFB3E37}"/>
              </a:ext>
            </a:extLst>
          </p:cNvPr>
          <p:cNvCxnSpPr/>
          <p:nvPr/>
        </p:nvCxnSpPr>
        <p:spPr>
          <a:xfrm rot="5400000">
            <a:off x="2717006" y="2636044"/>
            <a:ext cx="509588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9" name="文字方塊 49">
            <a:extLst>
              <a:ext uri="{FF2B5EF4-FFF2-40B4-BE49-F238E27FC236}">
                <a16:creationId xmlns:a16="http://schemas.microsoft.com/office/drawing/2014/main" id="{E5A88CF3-AE39-6C3C-C848-D6A6587A6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363" y="1928814"/>
            <a:ext cx="2952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>
                <a:latin typeface="Calibri" panose="020F0502020204030204" pitchFamily="34" charset="0"/>
                <a:ea typeface="新細明體" panose="02020500000000000000" pitchFamily="18" charset="-120"/>
              </a:rPr>
              <a:t>As close as possible</a:t>
            </a:r>
            <a:endParaRPr lang="zh-TW" altLang="en-US"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76C2ADB-E9D2-7C6B-1B26-828D8480F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9075" y="2932113"/>
            <a:ext cx="1308100" cy="1003300"/>
          </a:xfrm>
          <a:prstGeom prst="rect">
            <a:avLst/>
          </a:prstGeom>
          <a:gradFill rotWithShape="1">
            <a:gsLst>
              <a:gs pos="0">
                <a:srgbClr val="F0F0FF"/>
              </a:gs>
              <a:gs pos="64999">
                <a:srgbClr val="DDDDFF"/>
              </a:gs>
              <a:gs pos="100000">
                <a:srgbClr val="D0D0FF"/>
              </a:gs>
            </a:gsLst>
            <a:lin ang="5400000" scaled="1"/>
          </a:gradFill>
          <a:ln w="9525">
            <a:solidFill>
              <a:srgbClr val="C6C6F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NN</a:t>
            </a:r>
          </a:p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Encoder</a:t>
            </a:r>
            <a:endParaRPr lang="zh-TW" altLang="en-US" sz="2000" dirty="0">
              <a:solidFill>
                <a:schemeClr val="dk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CFCB30C-B39F-2D7E-D67B-852CC6C60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050" y="2968626"/>
            <a:ext cx="1308100" cy="981075"/>
          </a:xfrm>
          <a:prstGeom prst="rect">
            <a:avLst/>
          </a:prstGeom>
          <a:gradFill rotWithShape="1">
            <a:gsLst>
              <a:gs pos="0">
                <a:srgbClr val="F5F5FC"/>
              </a:gs>
              <a:gs pos="64999">
                <a:srgbClr val="E6E6F6"/>
              </a:gs>
              <a:gs pos="100000">
                <a:srgbClr val="DCDCF3"/>
              </a:gs>
            </a:gsLst>
            <a:lin ang="5400000" scaled="1"/>
          </a:gradFill>
          <a:ln w="9525">
            <a:solidFill>
              <a:srgbClr val="BFBFD2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NN</a:t>
            </a:r>
          </a:p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Decoder</a:t>
            </a:r>
            <a:endParaRPr lang="zh-TW" altLang="en-US" sz="2000" dirty="0">
              <a:solidFill>
                <a:schemeClr val="dk1"/>
              </a:solidFill>
            </a:endParaRPr>
          </a:p>
        </p:txBody>
      </p:sp>
      <p:sp>
        <p:nvSpPr>
          <p:cNvPr id="15" name="向右箭號 9">
            <a:extLst>
              <a:ext uri="{FF2B5EF4-FFF2-40B4-BE49-F238E27FC236}">
                <a16:creationId xmlns:a16="http://schemas.microsoft.com/office/drawing/2014/main" id="{01F6CB61-FE93-DD7E-D0CF-E550123DF369}"/>
              </a:ext>
            </a:extLst>
          </p:cNvPr>
          <p:cNvSpPr/>
          <p:nvPr/>
        </p:nvSpPr>
        <p:spPr>
          <a:xfrm>
            <a:off x="5457826" y="3132139"/>
            <a:ext cx="320675" cy="60483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16" name="向右箭號 9">
            <a:extLst>
              <a:ext uri="{FF2B5EF4-FFF2-40B4-BE49-F238E27FC236}">
                <a16:creationId xmlns:a16="http://schemas.microsoft.com/office/drawing/2014/main" id="{CAF9B970-3004-6882-E910-0DCDD49DF2F0}"/>
              </a:ext>
            </a:extLst>
          </p:cNvPr>
          <p:cNvSpPr/>
          <p:nvPr/>
        </p:nvSpPr>
        <p:spPr>
          <a:xfrm>
            <a:off x="6461126" y="3148014"/>
            <a:ext cx="320675" cy="60483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17" name="向右箭號 9">
            <a:extLst>
              <a:ext uri="{FF2B5EF4-FFF2-40B4-BE49-F238E27FC236}">
                <a16:creationId xmlns:a16="http://schemas.microsoft.com/office/drawing/2014/main" id="{3A10D05C-A8EB-DE4D-319C-E84F231CCBA0}"/>
              </a:ext>
            </a:extLst>
          </p:cNvPr>
          <p:cNvSpPr/>
          <p:nvPr/>
        </p:nvSpPr>
        <p:spPr>
          <a:xfrm>
            <a:off x="8313739" y="3148014"/>
            <a:ext cx="320675" cy="60483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15375" name="文字方塊 17">
            <a:extLst>
              <a:ext uri="{FF2B5EF4-FFF2-40B4-BE49-F238E27FC236}">
                <a16:creationId xmlns:a16="http://schemas.microsoft.com/office/drawing/2014/main" id="{73D1A389-5728-4C1D-53F6-FA59478C7B5C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610226" y="3189288"/>
            <a:ext cx="1103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/>
              <a:t>code</a:t>
            </a:r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D3E6691-2A10-5E83-A5D5-2A12D106BF8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114925" y="5240338"/>
            <a:ext cx="1208088" cy="468312"/>
          </a:xfrm>
          <a:prstGeom prst="rect">
            <a:avLst/>
          </a:prstGeom>
          <a:gradFill rotWithShape="1">
            <a:gsLst>
              <a:gs pos="0">
                <a:srgbClr val="F7F6FF"/>
              </a:gs>
              <a:gs pos="64999">
                <a:srgbClr val="ECEBFF"/>
              </a:gs>
              <a:gs pos="100000">
                <a:srgbClr val="E5E3FF"/>
              </a:gs>
            </a:gsLst>
            <a:lin ang="5400000" scaled="1"/>
          </a:gradFill>
          <a:ln w="9525">
            <a:solidFill>
              <a:srgbClr val="D4D3E7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 sz="2400" dirty="0">
              <a:solidFill>
                <a:schemeClr val="dk1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8471DAE-EC22-8EC7-63EF-02C2C3157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25" y="5022851"/>
            <a:ext cx="1308100" cy="981075"/>
          </a:xfrm>
          <a:prstGeom prst="rect">
            <a:avLst/>
          </a:prstGeom>
          <a:gradFill rotWithShape="1">
            <a:gsLst>
              <a:gs pos="0">
                <a:srgbClr val="F5F5FC"/>
              </a:gs>
              <a:gs pos="64999">
                <a:srgbClr val="E6E6F6"/>
              </a:gs>
              <a:gs pos="100000">
                <a:srgbClr val="DCDCF3"/>
              </a:gs>
            </a:gsLst>
            <a:lin ang="5400000" scaled="1"/>
          </a:gradFill>
          <a:ln w="9525">
            <a:solidFill>
              <a:srgbClr val="BFBFD2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NN</a:t>
            </a:r>
          </a:p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Decoder</a:t>
            </a:r>
            <a:endParaRPr lang="zh-TW" altLang="en-US" sz="2000" dirty="0">
              <a:solidFill>
                <a:schemeClr val="dk1"/>
              </a:solidFill>
            </a:endParaRPr>
          </a:p>
        </p:txBody>
      </p:sp>
      <p:sp>
        <p:nvSpPr>
          <p:cNvPr id="24" name="向右箭號 9">
            <a:extLst>
              <a:ext uri="{FF2B5EF4-FFF2-40B4-BE49-F238E27FC236}">
                <a16:creationId xmlns:a16="http://schemas.microsoft.com/office/drawing/2014/main" id="{2FCDDAB5-A426-2EB5-ACF1-D245C55D5FCB}"/>
              </a:ext>
            </a:extLst>
          </p:cNvPr>
          <p:cNvSpPr/>
          <p:nvPr/>
        </p:nvSpPr>
        <p:spPr>
          <a:xfrm>
            <a:off x="6043613" y="5202239"/>
            <a:ext cx="322262" cy="60483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25" name="向右箭號 9">
            <a:extLst>
              <a:ext uri="{FF2B5EF4-FFF2-40B4-BE49-F238E27FC236}">
                <a16:creationId xmlns:a16="http://schemas.microsoft.com/office/drawing/2014/main" id="{82AF8307-5E1F-3695-8F8F-E694AFE0CD42}"/>
              </a:ext>
            </a:extLst>
          </p:cNvPr>
          <p:cNvSpPr/>
          <p:nvPr/>
        </p:nvSpPr>
        <p:spPr>
          <a:xfrm>
            <a:off x="7896226" y="5202239"/>
            <a:ext cx="322263" cy="60483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B554C89-00C0-AC58-55F2-E792E755249F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193507" y="5244307"/>
            <a:ext cx="11033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/>
              <a:t>code</a:t>
            </a:r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20A809A-3B6A-3893-ECC3-7632873AD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576" y="5072064"/>
            <a:ext cx="27543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/>
              <a:t>Randomly generate a vector as code</a:t>
            </a:r>
            <a:endParaRPr lang="zh-TW" altLang="en-US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4BDF83C4-3B6D-E223-359E-094EFC76A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3414" y="5243514"/>
            <a:ext cx="2473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800"/>
              <a:t>Image ?</a:t>
            </a:r>
            <a:endParaRPr lang="zh-TW" altLang="en-US" sz="2800"/>
          </a:p>
        </p:txBody>
      </p:sp>
    </p:spTree>
    <p:extLst>
      <p:ext uri="{BB962C8B-B14F-4D97-AF65-F5344CB8AC3E}">
        <p14:creationId xmlns:p14="http://schemas.microsoft.com/office/powerpoint/2010/main" val="101619014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/>
      <p:bldP spid="29" grpId="0"/>
      <p:bldP spid="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AD166F6B-8BAD-B20B-5B2B-164FA29F2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Autoencoder with 3 fully connected layers</a:t>
            </a:r>
          </a:p>
        </p:txBody>
      </p:sp>
      <p:pic>
        <p:nvPicPr>
          <p:cNvPr id="16386" name="Picture 3">
            <a:extLst>
              <a:ext uri="{FF2B5EF4-FFF2-40B4-BE49-F238E27FC236}">
                <a16:creationId xmlns:a16="http://schemas.microsoft.com/office/drawing/2014/main" id="{F58445AF-4254-3E46-6987-79A3B392D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19226"/>
            <a:ext cx="70739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1">
            <a:extLst>
              <a:ext uri="{FF2B5EF4-FFF2-40B4-BE49-F238E27FC236}">
                <a16:creationId xmlns:a16="http://schemas.microsoft.com/office/drawing/2014/main" id="{865917D0-FE24-359B-9AAF-855374970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1" y="6400800"/>
            <a:ext cx="3630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Large </a:t>
            </a:r>
            <a:r>
              <a:rPr lang="en-US" altLang="en-US" sz="1800">
                <a:sym typeface="Wingdings" panose="05000000000000000000" pitchFamily="2" charset="2"/>
              </a:rPr>
              <a:t> small, learn to compress</a:t>
            </a:r>
            <a:endParaRPr lang="en-US" altLang="en-US" sz="180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E925D69-6B9C-515E-CE37-20751BF2512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657600" y="5562600"/>
            <a:ext cx="609600" cy="8382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919F4EC-BDEE-FA58-A423-88552E06721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105400" y="4953000"/>
            <a:ext cx="838200" cy="14478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0" name="TextBox 8">
            <a:extLst>
              <a:ext uri="{FF2B5EF4-FFF2-40B4-BE49-F238E27FC236}">
                <a16:creationId xmlns:a16="http://schemas.microsoft.com/office/drawing/2014/main" id="{E5613343-61CE-2DA1-EF27-9ED169131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1096169"/>
            <a:ext cx="3248025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663300"/>
                </a:solidFill>
              </a:rPr>
              <a:t>Training: </a:t>
            </a:r>
            <a:r>
              <a:rPr lang="en-US" altLang="en-US" sz="1800" dirty="0" err="1">
                <a:solidFill>
                  <a:srgbClr val="663300"/>
                </a:solidFill>
              </a:rPr>
              <a:t>model.fit</a:t>
            </a:r>
            <a:r>
              <a:rPr lang="en-US" altLang="en-US" sz="1800" dirty="0">
                <a:solidFill>
                  <a:srgbClr val="663300"/>
                </a:solidFill>
              </a:rPr>
              <a:t>(X,X)</a:t>
            </a:r>
          </a:p>
          <a:p>
            <a:pPr eaLnBrk="1" hangingPunct="1"/>
            <a:r>
              <a:rPr lang="en-US" altLang="en-US" sz="1800" dirty="0">
                <a:solidFill>
                  <a:srgbClr val="663300"/>
                </a:solidFill>
              </a:rPr>
              <a:t>Cost function: </a:t>
            </a:r>
            <a:r>
              <a:rPr lang="en-US" altLang="en-US" sz="1800" dirty="0" err="1">
                <a:solidFill>
                  <a:srgbClr val="663300"/>
                </a:solidFill>
              </a:rPr>
              <a:t>Σ</a:t>
            </a:r>
            <a:r>
              <a:rPr lang="en-US" altLang="en-US" sz="1800" baseline="-25000" dirty="0" err="1">
                <a:solidFill>
                  <a:srgbClr val="663300"/>
                </a:solidFill>
              </a:rPr>
              <a:t>k</a:t>
            </a:r>
            <a:r>
              <a:rPr lang="en-US" altLang="en-US" sz="1800" baseline="-25000" dirty="0">
                <a:solidFill>
                  <a:srgbClr val="663300"/>
                </a:solidFill>
              </a:rPr>
              <a:t>=1..N</a:t>
            </a:r>
            <a:r>
              <a:rPr lang="en-US" altLang="en-US" sz="1800" dirty="0">
                <a:solidFill>
                  <a:srgbClr val="663300"/>
                </a:solidFill>
              </a:rPr>
              <a:t> (</a:t>
            </a:r>
            <a:r>
              <a:rPr lang="en-US" altLang="en-US" sz="1800" dirty="0" err="1">
                <a:solidFill>
                  <a:srgbClr val="663300"/>
                </a:solidFill>
              </a:rPr>
              <a:t>x</a:t>
            </a:r>
            <a:r>
              <a:rPr lang="en-US" altLang="en-US" sz="1800" baseline="-25000" dirty="0" err="1">
                <a:solidFill>
                  <a:srgbClr val="663300"/>
                </a:solidFill>
              </a:rPr>
              <a:t>k</a:t>
            </a:r>
            <a:r>
              <a:rPr lang="en-US" altLang="en-US" sz="1800" dirty="0">
                <a:solidFill>
                  <a:srgbClr val="663300"/>
                </a:solidFill>
              </a:rPr>
              <a:t> – </a:t>
            </a:r>
            <a:r>
              <a:rPr lang="en-US" altLang="en-US" sz="1800" dirty="0" err="1">
                <a:solidFill>
                  <a:srgbClr val="663300"/>
                </a:solidFill>
              </a:rPr>
              <a:t>x’</a:t>
            </a:r>
            <a:r>
              <a:rPr lang="en-US" altLang="ja-JP" sz="1800" baseline="-25000" dirty="0" err="1">
                <a:solidFill>
                  <a:srgbClr val="663300"/>
                </a:solidFill>
              </a:rPr>
              <a:t>k</a:t>
            </a:r>
            <a:r>
              <a:rPr lang="en-US" altLang="ja-JP" sz="1800" dirty="0">
                <a:solidFill>
                  <a:srgbClr val="663300"/>
                </a:solidFill>
              </a:rPr>
              <a:t>)</a:t>
            </a:r>
            <a:r>
              <a:rPr lang="en-US" altLang="ja-JP" sz="1800" baseline="30000" dirty="0">
                <a:solidFill>
                  <a:srgbClr val="663300"/>
                </a:solidFill>
              </a:rPr>
              <a:t>2</a:t>
            </a:r>
            <a:endParaRPr lang="en-US" altLang="en-US" sz="1800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7681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標題 1">
            <a:extLst>
              <a:ext uri="{FF2B5EF4-FFF2-40B4-BE49-F238E27FC236}">
                <a16:creationId xmlns:a16="http://schemas.microsoft.com/office/drawing/2014/main" id="{43B09AEE-1A52-4787-B5E0-68217D98B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Auto-encoder</a:t>
            </a:r>
            <a:endParaRPr lang="zh-TW" altLang="en-US"/>
          </a:p>
        </p:txBody>
      </p:sp>
      <p:grpSp>
        <p:nvGrpSpPr>
          <p:cNvPr id="17410" name="群組 10">
            <a:extLst>
              <a:ext uri="{FF2B5EF4-FFF2-40B4-BE49-F238E27FC236}">
                <a16:creationId xmlns:a16="http://schemas.microsoft.com/office/drawing/2014/main" id="{265CBF3C-5ED1-DAEA-4CA4-E5941FE586E7}"/>
              </a:ext>
            </a:extLst>
          </p:cNvPr>
          <p:cNvGrpSpPr>
            <a:grpSpLocks/>
          </p:cNvGrpSpPr>
          <p:nvPr/>
        </p:nvGrpSpPr>
        <p:grpSpPr bwMode="auto">
          <a:xfrm>
            <a:off x="5048826" y="1690688"/>
            <a:ext cx="5331838" cy="1039812"/>
            <a:chOff x="3371483" y="2495962"/>
            <a:chExt cx="5331696" cy="1039140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7AA18BE-9136-79F4-8849-812F18E55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1771" y="2553075"/>
              <a:ext cx="1308065" cy="982027"/>
            </a:xfrm>
            <a:prstGeom prst="rect">
              <a:avLst/>
            </a:prstGeom>
            <a:gradFill rotWithShape="1">
              <a:gsLst>
                <a:gs pos="0">
                  <a:srgbClr val="F5F5FC"/>
                </a:gs>
                <a:gs pos="64999">
                  <a:srgbClr val="E6E6F6"/>
                </a:gs>
                <a:gs pos="100000">
                  <a:srgbClr val="DCDCF3"/>
                </a:gs>
              </a:gsLst>
              <a:lin ang="5400000" scaled="1"/>
            </a:gradFill>
            <a:ln w="9525">
              <a:solidFill>
                <a:srgbClr val="BFBFD2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altLang="zh-TW" sz="2000" dirty="0">
                  <a:solidFill>
                    <a:schemeClr val="dk1"/>
                  </a:solidFill>
                </a:rPr>
                <a:t>NN</a:t>
              </a:r>
            </a:p>
            <a:p>
              <a:pPr algn="ctr">
                <a:defRPr/>
              </a:pPr>
              <a:r>
                <a:rPr lang="en-US" altLang="zh-TW" sz="2000" dirty="0">
                  <a:solidFill>
                    <a:schemeClr val="dk1"/>
                  </a:solidFill>
                </a:rPr>
                <a:t>Decoder</a:t>
              </a:r>
              <a:endParaRPr lang="zh-TW" altLang="en-US" sz="2000" dirty="0">
                <a:solidFill>
                  <a:schemeClr val="dk1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D96BEE2E-92DB-B884-0006-70C5958497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295047" y="2597240"/>
              <a:ext cx="766266" cy="823891"/>
            </a:xfrm>
            <a:prstGeom prst="rect">
              <a:avLst/>
            </a:prstGeom>
            <a:gradFill rotWithShape="1">
              <a:gsLst>
                <a:gs pos="0">
                  <a:srgbClr val="F7F6FF"/>
                </a:gs>
                <a:gs pos="64999">
                  <a:srgbClr val="ECEBFF"/>
                </a:gs>
                <a:gs pos="100000">
                  <a:srgbClr val="E5E3FF"/>
                </a:gs>
              </a:gsLst>
              <a:lin ang="5400000" scaled="1"/>
            </a:gradFill>
            <a:ln w="9525">
              <a:solidFill>
                <a:srgbClr val="D4D3E7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 sz="2400" dirty="0">
                <a:solidFill>
                  <a:schemeClr val="dk1"/>
                </a:solidFill>
              </a:endParaRPr>
            </a:p>
          </p:txBody>
        </p:sp>
        <p:sp>
          <p:nvSpPr>
            <p:cNvPr id="17430" name="矩形 5">
              <a:extLst>
                <a:ext uri="{FF2B5EF4-FFF2-40B4-BE49-F238E27FC236}">
                  <a16:creationId xmlns:a16="http://schemas.microsoft.com/office/drawing/2014/main" id="{7331A756-3E03-28D1-C2B5-261ABEBD3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483" y="2786286"/>
              <a:ext cx="902788" cy="46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zh-TW" b="1" i="1" u="sng"/>
                <a:t>code</a:t>
              </a:r>
              <a:endParaRPr lang="zh-TW" altLang="en-US" b="1" i="1" u="sng"/>
            </a:p>
          </p:txBody>
        </p:sp>
        <p:sp>
          <p:nvSpPr>
            <p:cNvPr id="7" name="向右箭號 6">
              <a:extLst>
                <a:ext uri="{FF2B5EF4-FFF2-40B4-BE49-F238E27FC236}">
                  <a16:creationId xmlns:a16="http://schemas.microsoft.com/office/drawing/2014/main" id="{9C7A3CFA-7C6C-192D-00B3-B04A0ECB4799}"/>
                </a:ext>
              </a:extLst>
            </p:cNvPr>
            <p:cNvSpPr/>
            <p:nvPr/>
          </p:nvSpPr>
          <p:spPr>
            <a:xfrm>
              <a:off x="5171085" y="2775181"/>
              <a:ext cx="473062" cy="46166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8" name="向右箭號 7">
              <a:extLst>
                <a:ext uri="{FF2B5EF4-FFF2-40B4-BE49-F238E27FC236}">
                  <a16:creationId xmlns:a16="http://schemas.microsoft.com/office/drawing/2014/main" id="{53AA2892-020E-DF71-D8A7-F8F87ACBAC33}"/>
                </a:ext>
              </a:extLst>
            </p:cNvPr>
            <p:cNvSpPr/>
            <p:nvPr/>
          </p:nvSpPr>
          <p:spPr>
            <a:xfrm>
              <a:off x="7080797" y="2787873"/>
              <a:ext cx="473062" cy="46166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17433" name="圖片 9">
              <a:extLst>
                <a:ext uri="{FF2B5EF4-FFF2-40B4-BE49-F238E27FC236}">
                  <a16:creationId xmlns:a16="http://schemas.microsoft.com/office/drawing/2014/main" id="{798BAE21-808E-2235-1A26-397F91F9A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0950" y="2495962"/>
              <a:ext cx="1102229" cy="1018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1" name="矩形 15">
            <a:extLst>
              <a:ext uri="{FF2B5EF4-FFF2-40B4-BE49-F238E27FC236}">
                <a16:creationId xmlns:a16="http://schemas.microsoft.com/office/drawing/2014/main" id="{A4CB6386-FBD4-1925-15D6-467701B20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965" y="1371601"/>
            <a:ext cx="13821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 b="1" i="1"/>
              <a:t>2D code</a:t>
            </a:r>
            <a:endParaRPr lang="zh-TW" altLang="en-US" b="1" i="1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CA0785F7-5311-83DD-6FA2-EE6C703450F7}"/>
              </a:ext>
            </a:extLst>
          </p:cNvPr>
          <p:cNvCxnSpPr>
            <a:cxnSpLocks/>
          </p:cNvCxnSpPr>
          <p:nvPr/>
        </p:nvCxnSpPr>
        <p:spPr>
          <a:xfrm>
            <a:off x="2540001" y="4110038"/>
            <a:ext cx="4887913" cy="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15446D6D-CDBF-9D52-A855-DC7214E8B177}"/>
              </a:ext>
            </a:extLst>
          </p:cNvPr>
          <p:cNvCxnSpPr>
            <a:cxnSpLocks/>
          </p:cNvCxnSpPr>
          <p:nvPr/>
        </p:nvCxnSpPr>
        <p:spPr>
          <a:xfrm flipV="1">
            <a:off x="4976813" y="1562101"/>
            <a:ext cx="0" cy="5053013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21AA706-B12B-DCF6-B7CE-8182945E6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6" y="3857626"/>
            <a:ext cx="739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0000FF"/>
                </a:solidFill>
              </a:rPr>
              <a:t>-1.5</a:t>
            </a:r>
            <a:endParaRPr lang="zh-TW" altLang="en-US">
              <a:solidFill>
                <a:srgbClr val="0000FF"/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5B585DD0-6F45-5F99-B87A-17EBDFF36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951" y="3879851"/>
            <a:ext cx="741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0000FF"/>
                </a:solidFill>
              </a:rPr>
              <a:t>1.5</a:t>
            </a:r>
            <a:endParaRPr lang="zh-TW" altLang="en-US">
              <a:solidFill>
                <a:srgbClr val="0000FF"/>
              </a:solidFill>
            </a:endParaRP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344802ED-1B9D-5CBB-89B7-EACF91AD58D9}"/>
              </a:ext>
            </a:extLst>
          </p:cNvPr>
          <p:cNvSpPr/>
          <p:nvPr/>
        </p:nvSpPr>
        <p:spPr>
          <a:xfrm>
            <a:off x="2582864" y="3992564"/>
            <a:ext cx="192087" cy="1920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03880B53-F933-5432-BFC8-B33695C4CDF8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70653" y="4301461"/>
            <a:ext cx="925318" cy="623312"/>
          </a:xfrm>
          <a:prstGeom prst="rect">
            <a:avLst/>
          </a:prstGeom>
          <a:blipFill rotWithShape="1">
            <a:blip r:embed="rId4"/>
            <a:stretch>
              <a:fillRect l="-4605" t="-3883" r="-13816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charset="0"/>
                <a:ea typeface="ＭＳ Ｐゴシック" charset="0"/>
                <a:cs typeface="ＭＳ Ｐゴシック" charset="0"/>
              </a:rPr>
              <a:t> 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254A88B-6725-64C9-5169-1DEC7B5EF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8914" y="2489200"/>
            <a:ext cx="1266825" cy="787400"/>
          </a:xfrm>
          <a:prstGeom prst="rect">
            <a:avLst/>
          </a:prstGeom>
          <a:gradFill rotWithShape="1">
            <a:gsLst>
              <a:gs pos="0">
                <a:srgbClr val="F5F5FC"/>
              </a:gs>
              <a:gs pos="64999">
                <a:srgbClr val="E6E6F6"/>
              </a:gs>
              <a:gs pos="100000">
                <a:srgbClr val="DCDCF3"/>
              </a:gs>
            </a:gsLst>
            <a:lin ang="5400000" scaled="1"/>
          </a:gradFill>
          <a:ln w="9525">
            <a:solidFill>
              <a:srgbClr val="BFBFD2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NN</a:t>
            </a:r>
          </a:p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Decoder</a:t>
            </a:r>
            <a:endParaRPr lang="zh-TW" altLang="en-US" sz="2000" dirty="0">
              <a:solidFill>
                <a:schemeClr val="dk1"/>
              </a:solidFill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3A63F683-F989-7CEA-1EE6-34488A87BB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1" y="2640014"/>
            <a:ext cx="485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橢圓 28">
            <a:extLst>
              <a:ext uri="{FF2B5EF4-FFF2-40B4-BE49-F238E27FC236}">
                <a16:creationId xmlns:a16="http://schemas.microsoft.com/office/drawing/2014/main" id="{B3FBB87D-72B1-C7AB-2B2F-EFC95A926233}"/>
              </a:ext>
            </a:extLst>
          </p:cNvPr>
          <p:cNvSpPr/>
          <p:nvPr/>
        </p:nvSpPr>
        <p:spPr>
          <a:xfrm>
            <a:off x="7119939" y="4011613"/>
            <a:ext cx="192087" cy="190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4F9F0077-4F30-520C-6A87-B90546904A5B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67735" y="3228060"/>
            <a:ext cx="696088" cy="623312"/>
          </a:xfrm>
          <a:prstGeom prst="rect">
            <a:avLst/>
          </a:prstGeom>
          <a:blipFill rotWithShape="1">
            <a:blip r:embed="rId6"/>
            <a:stretch>
              <a:fillRect l="-5217" t="-3883" r="-26087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charset="0"/>
                <a:ea typeface="ＭＳ Ｐゴシック" charset="0"/>
                <a:cs typeface="ＭＳ Ｐゴシック" charset="0"/>
              </a:rPr>
              <a:t> 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3127A7DE-42FE-3491-5EB8-19761CE30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8851" y="4700588"/>
            <a:ext cx="1266825" cy="787400"/>
          </a:xfrm>
          <a:prstGeom prst="rect">
            <a:avLst/>
          </a:prstGeom>
          <a:gradFill rotWithShape="1">
            <a:gsLst>
              <a:gs pos="0">
                <a:srgbClr val="F5F5FC"/>
              </a:gs>
              <a:gs pos="64999">
                <a:srgbClr val="E6E6F6"/>
              </a:gs>
              <a:gs pos="100000">
                <a:srgbClr val="DCDCF3"/>
              </a:gs>
            </a:gsLst>
            <a:lin ang="5400000" scaled="1"/>
          </a:gradFill>
          <a:ln w="9525">
            <a:solidFill>
              <a:srgbClr val="BFBFD2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NN</a:t>
            </a:r>
          </a:p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Decoder</a:t>
            </a:r>
            <a:endParaRPr lang="zh-TW" altLang="en-US" sz="2000" dirty="0">
              <a:solidFill>
                <a:schemeClr val="dk1"/>
              </a:solidFill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25B5DCFA-7C66-769D-9917-38E58C7BA9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4700589"/>
            <a:ext cx="62071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手繪多邊形: 圖案 33">
            <a:extLst>
              <a:ext uri="{FF2B5EF4-FFF2-40B4-BE49-F238E27FC236}">
                <a16:creationId xmlns:a16="http://schemas.microsoft.com/office/drawing/2014/main" id="{8E8AF047-62D1-817A-1AA6-6C7110E50404}"/>
              </a:ext>
            </a:extLst>
          </p:cNvPr>
          <p:cNvSpPr/>
          <p:nvPr/>
        </p:nvSpPr>
        <p:spPr>
          <a:xfrm>
            <a:off x="2176464" y="2890838"/>
            <a:ext cx="522287" cy="1162050"/>
          </a:xfrm>
          <a:custGeom>
            <a:avLst/>
            <a:gdLst>
              <a:gd name="connsiteX0" fmla="*/ 493555 w 522584"/>
              <a:gd name="connsiteY0" fmla="*/ 1161143 h 1161143"/>
              <a:gd name="connsiteX1" fmla="*/ 69 w 522584"/>
              <a:gd name="connsiteY1" fmla="*/ 493486 h 1161143"/>
              <a:gd name="connsiteX2" fmla="*/ 522584 w 522584"/>
              <a:gd name="connsiteY2" fmla="*/ 0 h 116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2584" h="1161143">
                <a:moveTo>
                  <a:pt x="493555" y="1161143"/>
                </a:moveTo>
                <a:cubicBezTo>
                  <a:pt x="244393" y="924076"/>
                  <a:pt x="-4769" y="687010"/>
                  <a:pt x="69" y="493486"/>
                </a:cubicBezTo>
                <a:cubicBezTo>
                  <a:pt x="4907" y="299962"/>
                  <a:pt x="263745" y="149981"/>
                  <a:pt x="522584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35" name="手繪多邊形: 圖案 34">
            <a:extLst>
              <a:ext uri="{FF2B5EF4-FFF2-40B4-BE49-F238E27FC236}">
                <a16:creationId xmlns:a16="http://schemas.microsoft.com/office/drawing/2014/main" id="{D015A3AD-2C3B-DF00-D299-BD6FFC25EB47}"/>
              </a:ext>
            </a:extLst>
          </p:cNvPr>
          <p:cNvSpPr/>
          <p:nvPr/>
        </p:nvSpPr>
        <p:spPr>
          <a:xfrm rot="10959087">
            <a:off x="7312026" y="4178301"/>
            <a:ext cx="436563" cy="1108075"/>
          </a:xfrm>
          <a:custGeom>
            <a:avLst/>
            <a:gdLst>
              <a:gd name="connsiteX0" fmla="*/ 493555 w 522584"/>
              <a:gd name="connsiteY0" fmla="*/ 1161143 h 1161143"/>
              <a:gd name="connsiteX1" fmla="*/ 69 w 522584"/>
              <a:gd name="connsiteY1" fmla="*/ 493486 h 1161143"/>
              <a:gd name="connsiteX2" fmla="*/ 522584 w 522584"/>
              <a:gd name="connsiteY2" fmla="*/ 0 h 116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2584" h="1161143">
                <a:moveTo>
                  <a:pt x="493555" y="1161143"/>
                </a:moveTo>
                <a:cubicBezTo>
                  <a:pt x="244393" y="924076"/>
                  <a:pt x="-4769" y="687010"/>
                  <a:pt x="69" y="493486"/>
                </a:cubicBezTo>
                <a:cubicBezTo>
                  <a:pt x="4907" y="299962"/>
                  <a:pt x="263745" y="149981"/>
                  <a:pt x="522584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84E8D774-A1CF-90EF-F7B5-8DD7DB02773F}"/>
              </a:ext>
            </a:extLst>
          </p:cNvPr>
          <p:cNvCxnSpPr>
            <a:cxnSpLocks/>
          </p:cNvCxnSpPr>
          <p:nvPr/>
        </p:nvCxnSpPr>
        <p:spPr>
          <a:xfrm>
            <a:off x="3995739" y="2862263"/>
            <a:ext cx="3143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49A4D269-754E-31CF-616E-E8919C19A173}"/>
              </a:ext>
            </a:extLst>
          </p:cNvPr>
          <p:cNvCxnSpPr>
            <a:cxnSpLocks/>
          </p:cNvCxnSpPr>
          <p:nvPr/>
        </p:nvCxnSpPr>
        <p:spPr>
          <a:xfrm flipH="1">
            <a:off x="5724526" y="5064125"/>
            <a:ext cx="3143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44606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27" grpId="0" animBg="1"/>
      <p:bldP spid="29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FB8AD-850D-4E34-AF62-AD6219596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8805"/>
            <a:ext cx="10515600" cy="759619"/>
          </a:xfrm>
        </p:spPr>
        <p:txBody>
          <a:bodyPr>
            <a:normAutofit fontScale="90000"/>
          </a:bodyPr>
          <a:lstStyle/>
          <a:p>
            <a:r>
              <a:rPr lang="en-ZA" dirty="0"/>
              <a:t>Deep Learning needs DATA!!!!!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F0C06F1E-73F5-4AB2-99A7-E0A460960F9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839789" y="1988840"/>
          <a:ext cx="5066490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9C58727-C53F-4627-A069-699B455ED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88840"/>
            <a:ext cx="5183188" cy="36845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latin typeface="Century Gothic" panose="020B0502020202020204" pitchFamily="34" charset="0"/>
              </a:rPr>
              <a:t>Synthetic sampling is the default method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Century Gothic" panose="020B0502020202020204" pitchFamily="34" charset="0"/>
              </a:rPr>
              <a:t>But generative models are becoming more popular</a:t>
            </a:r>
            <a:endParaRPr lang="en-ZA" sz="1600" dirty="0">
              <a:latin typeface="Century Gothic" panose="020B0502020202020204" pitchFamily="34" charset="0"/>
            </a:endParaRPr>
          </a:p>
        </p:txBody>
      </p:sp>
      <p:pic>
        <p:nvPicPr>
          <p:cNvPr id="9" name="Picture 2" descr="https://assets.datacamp.com/production/repositories/2162/datasets/e531936ded3d44a9fcac6d05f62f51e9392c7824/smote.png">
            <a:extLst>
              <a:ext uri="{FF2B5EF4-FFF2-40B4-BE49-F238E27FC236}">
                <a16:creationId xmlns:a16="http://schemas.microsoft.com/office/drawing/2014/main" id="{D7F821F1-2C46-4B0C-A01A-97A939C6E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54" y="2385586"/>
            <a:ext cx="5026057" cy="154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2BFAC4-CCF0-3384-9AA7-E63AEF52EE2A}"/>
              </a:ext>
            </a:extLst>
          </p:cNvPr>
          <p:cNvSpPr txBox="1"/>
          <p:nvPr/>
        </p:nvSpPr>
        <p:spPr>
          <a:xfrm>
            <a:off x="6097074" y="978195"/>
            <a:ext cx="6094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63300"/>
                </a:solidFill>
              </a:rPr>
              <a:t>Real life: IMBALANCE, LIMITED DATA SETS &amp; MISSING DATA</a:t>
            </a:r>
          </a:p>
        </p:txBody>
      </p:sp>
    </p:spTree>
    <p:extLst>
      <p:ext uri="{BB962C8B-B14F-4D97-AF65-F5344CB8AC3E}">
        <p14:creationId xmlns:p14="http://schemas.microsoft.com/office/powerpoint/2010/main" val="31651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657FA99-6425-4259-98F2-54B9695371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30A28FF-32B3-49AD-B01B-530851AC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4B5E78F-F477-456B-82FB-982C9E126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24B5F24-3D46-4BB1-B703-640F564A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7010FD0-36AD-407D-8270-128D513B37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BD6179C-F58C-4368-9D50-9515C80FF8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7B67B5F-9AA8-4DF3-9D04-11C09C55D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6842C46-549A-48E5-9CB1-9896A423B0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0B65627-12B1-42DC-8D5C-6E32FD984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7805131-D5B5-47FF-A3FE-77CB8C98AC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492DBAD-A329-463D-B982-DC80B316E8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BC85A9E-C9D3-475A-A351-66F2C59B47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C72EEFD-D711-4BE5-BCD1-D1FDE12FE7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9AF1BDE-5120-480D-8A80-B8C6CAC6D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矩形 97">
            <a:extLst>
              <a:ext uri="{FF2B5EF4-FFF2-40B4-BE49-F238E27FC236}">
                <a16:creationId xmlns:a16="http://schemas.microsoft.com/office/drawing/2014/main" id="{0D3F7FAE-1E6D-190B-D852-B65C95404158}"/>
              </a:ext>
            </a:extLst>
          </p:cNvPr>
          <p:cNvSpPr/>
          <p:nvPr/>
        </p:nvSpPr>
        <p:spPr>
          <a:xfrm>
            <a:off x="6181726" y="5588000"/>
            <a:ext cx="4738810" cy="1081359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533F3E2-DD2B-B7B7-64E0-786945BBE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763" y="865188"/>
            <a:ext cx="1308100" cy="1001712"/>
          </a:xfrm>
          <a:prstGeom prst="rect">
            <a:avLst/>
          </a:prstGeom>
          <a:gradFill rotWithShape="1">
            <a:gsLst>
              <a:gs pos="0">
                <a:srgbClr val="F5F5FC"/>
              </a:gs>
              <a:gs pos="64999">
                <a:srgbClr val="E6E6F6"/>
              </a:gs>
              <a:gs pos="100000">
                <a:srgbClr val="DCDCF3"/>
              </a:gs>
            </a:gsLst>
            <a:lin ang="5400000" scaled="1"/>
          </a:gradFill>
          <a:ln w="9525">
            <a:solidFill>
              <a:srgbClr val="BFBFD2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NN</a:t>
            </a:r>
          </a:p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Encoder</a:t>
            </a:r>
            <a:endParaRPr lang="zh-TW" altLang="en-US" sz="2000" dirty="0">
              <a:solidFill>
                <a:schemeClr val="dk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E87F3D1-63B3-9624-7EED-A85FEC74C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895351"/>
            <a:ext cx="1308100" cy="981075"/>
          </a:xfrm>
          <a:prstGeom prst="rect">
            <a:avLst/>
          </a:prstGeom>
          <a:gradFill rotWithShape="1">
            <a:gsLst>
              <a:gs pos="0">
                <a:srgbClr val="F0F0FF"/>
              </a:gs>
              <a:gs pos="64999">
                <a:srgbClr val="DDDDFF"/>
              </a:gs>
              <a:gs pos="100000">
                <a:srgbClr val="D0D0FF"/>
              </a:gs>
            </a:gsLst>
            <a:lin ang="5400000" scaled="1"/>
          </a:gradFill>
          <a:ln w="9525">
            <a:solidFill>
              <a:srgbClr val="C6C6F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NN</a:t>
            </a:r>
          </a:p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Decoder</a:t>
            </a:r>
            <a:endParaRPr lang="zh-TW" altLang="en-US" sz="2000" dirty="0">
              <a:solidFill>
                <a:schemeClr val="dk1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8864E11-B66A-CF49-DBE6-B023FA5584D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501482" y="1205707"/>
            <a:ext cx="1001712" cy="320675"/>
          </a:xfrm>
          <a:prstGeom prst="rect">
            <a:avLst/>
          </a:prstGeom>
          <a:gradFill rotWithShape="1">
            <a:gsLst>
              <a:gs pos="0">
                <a:srgbClr val="F7F6FF"/>
              </a:gs>
              <a:gs pos="64999">
                <a:srgbClr val="ECEBFF"/>
              </a:gs>
              <a:gs pos="100000">
                <a:srgbClr val="E5E3FF"/>
              </a:gs>
            </a:gsLst>
            <a:lin ang="5400000" scaled="1"/>
          </a:gradFill>
          <a:ln w="9525">
            <a:solidFill>
              <a:srgbClr val="D4D3E7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 sz="2400" dirty="0">
              <a:solidFill>
                <a:schemeClr val="dk1"/>
              </a:solidFill>
            </a:endParaRPr>
          </a:p>
        </p:txBody>
      </p:sp>
      <p:sp>
        <p:nvSpPr>
          <p:cNvPr id="21509" name="矩形 15">
            <a:extLst>
              <a:ext uri="{FF2B5EF4-FFF2-40B4-BE49-F238E27FC236}">
                <a16:creationId xmlns:a16="http://schemas.microsoft.com/office/drawing/2014/main" id="{BFD1279F-4336-03E8-D660-3DED642CA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120" y="1809751"/>
            <a:ext cx="902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 b="1" i="1" u="sng"/>
              <a:t>code</a:t>
            </a:r>
            <a:endParaRPr lang="zh-TW" altLang="en-US" b="1" i="1" u="sng"/>
          </a:p>
        </p:txBody>
      </p:sp>
      <p:sp>
        <p:nvSpPr>
          <p:cNvPr id="21" name="向右箭號 24">
            <a:extLst>
              <a:ext uri="{FF2B5EF4-FFF2-40B4-BE49-F238E27FC236}">
                <a16:creationId xmlns:a16="http://schemas.microsoft.com/office/drawing/2014/main" id="{56F2C419-DAFF-5349-2384-98D26C57125C}"/>
              </a:ext>
            </a:extLst>
          </p:cNvPr>
          <p:cNvSpPr/>
          <p:nvPr/>
        </p:nvSpPr>
        <p:spPr>
          <a:xfrm>
            <a:off x="5319714" y="1152526"/>
            <a:ext cx="473075" cy="4603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511" name="矩形 26">
            <a:extLst>
              <a:ext uri="{FF2B5EF4-FFF2-40B4-BE49-F238E27FC236}">
                <a16:creationId xmlns:a16="http://schemas.microsoft.com/office/drawing/2014/main" id="{DC612623-1F7A-4405-FC52-A1C01591C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739" y="1135064"/>
            <a:ext cx="8531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/>
              <a:t>input</a:t>
            </a:r>
            <a:endParaRPr lang="zh-TW" altLang="en-US"/>
          </a:p>
        </p:txBody>
      </p:sp>
      <p:sp>
        <p:nvSpPr>
          <p:cNvPr id="28" name="向右箭號 24">
            <a:extLst>
              <a:ext uri="{FF2B5EF4-FFF2-40B4-BE49-F238E27FC236}">
                <a16:creationId xmlns:a16="http://schemas.microsoft.com/office/drawing/2014/main" id="{6231C32F-6EDD-8831-288A-D912B52649B9}"/>
              </a:ext>
            </a:extLst>
          </p:cNvPr>
          <p:cNvSpPr/>
          <p:nvPr/>
        </p:nvSpPr>
        <p:spPr>
          <a:xfrm>
            <a:off x="6202364" y="1158876"/>
            <a:ext cx="473075" cy="4619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513" name="矩形 28">
            <a:extLst>
              <a:ext uri="{FF2B5EF4-FFF2-40B4-BE49-F238E27FC236}">
                <a16:creationId xmlns:a16="http://schemas.microsoft.com/office/drawing/2014/main" id="{5E77CA74-C9BD-1AB6-F4B1-84A3D6EF4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4714" y="1135063"/>
            <a:ext cx="1038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/>
              <a:t>output</a:t>
            </a:r>
            <a:endParaRPr lang="zh-TW" altLang="en-US"/>
          </a:p>
        </p:txBody>
      </p:sp>
      <p:sp>
        <p:nvSpPr>
          <p:cNvPr id="30" name="向右箭號 24">
            <a:extLst>
              <a:ext uri="{FF2B5EF4-FFF2-40B4-BE49-F238E27FC236}">
                <a16:creationId xmlns:a16="http://schemas.microsoft.com/office/drawing/2014/main" id="{A1827392-26AC-0CA0-3F4B-2A4B665118FC}"/>
              </a:ext>
            </a:extLst>
          </p:cNvPr>
          <p:cNvSpPr/>
          <p:nvPr/>
        </p:nvSpPr>
        <p:spPr>
          <a:xfrm>
            <a:off x="3473451" y="1135063"/>
            <a:ext cx="473075" cy="46196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1" name="向右箭號 24">
            <a:extLst>
              <a:ext uri="{FF2B5EF4-FFF2-40B4-BE49-F238E27FC236}">
                <a16:creationId xmlns:a16="http://schemas.microsoft.com/office/drawing/2014/main" id="{E62F800E-4643-DF81-42C0-D026AAD023B2}"/>
              </a:ext>
            </a:extLst>
          </p:cNvPr>
          <p:cNvSpPr/>
          <p:nvPr/>
        </p:nvSpPr>
        <p:spPr>
          <a:xfrm>
            <a:off x="8043864" y="1158876"/>
            <a:ext cx="473075" cy="4619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516" name="文字方塊 7">
            <a:extLst>
              <a:ext uri="{FF2B5EF4-FFF2-40B4-BE49-F238E27FC236}">
                <a16:creationId xmlns:a16="http://schemas.microsoft.com/office/drawing/2014/main" id="{BCAC9790-74FA-6E7E-3558-2BAA3F5C9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5313" y="168275"/>
            <a:ext cx="29130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800" b="1" i="1" u="sng"/>
              <a:t>Auto-encoder</a:t>
            </a:r>
            <a:endParaRPr lang="zh-TW" altLang="en-US" sz="2800" b="1" i="1" u="sng"/>
          </a:p>
        </p:txBody>
      </p:sp>
      <p:sp>
        <p:nvSpPr>
          <p:cNvPr id="21517" name="文字方塊 31">
            <a:extLst>
              <a:ext uri="{FF2B5EF4-FFF2-40B4-BE49-F238E27FC236}">
                <a16:creationId xmlns:a16="http://schemas.microsoft.com/office/drawing/2014/main" id="{CCE6E5AA-8A3B-7529-B283-3873F7EC3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1" y="2009776"/>
            <a:ext cx="2911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800" b="1" i="1" u="sng"/>
              <a:t>VAE</a:t>
            </a:r>
            <a:endParaRPr lang="zh-TW" altLang="en-US" sz="2800" b="1" i="1" u="sng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58BEC7D-D84B-49BB-F56D-F69149538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3044826"/>
            <a:ext cx="1308100" cy="1001713"/>
          </a:xfrm>
          <a:prstGeom prst="rect">
            <a:avLst/>
          </a:prstGeom>
          <a:gradFill rotWithShape="1">
            <a:gsLst>
              <a:gs pos="0">
                <a:srgbClr val="F5F5FC"/>
              </a:gs>
              <a:gs pos="64999">
                <a:srgbClr val="E6E6F6"/>
              </a:gs>
              <a:gs pos="100000">
                <a:srgbClr val="DCDCF3"/>
              </a:gs>
            </a:gsLst>
            <a:lin ang="5400000" scaled="1"/>
          </a:gradFill>
          <a:ln w="9525">
            <a:solidFill>
              <a:srgbClr val="BFBFD2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NN</a:t>
            </a:r>
          </a:p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Encoder</a:t>
            </a:r>
            <a:endParaRPr lang="zh-TW" altLang="en-US" sz="2000" dirty="0">
              <a:solidFill>
                <a:schemeClr val="dk1"/>
              </a:solidFill>
            </a:endParaRPr>
          </a:p>
        </p:txBody>
      </p:sp>
      <p:sp>
        <p:nvSpPr>
          <p:cNvPr id="34" name="向右箭號 24">
            <a:extLst>
              <a:ext uri="{FF2B5EF4-FFF2-40B4-BE49-F238E27FC236}">
                <a16:creationId xmlns:a16="http://schemas.microsoft.com/office/drawing/2014/main" id="{ED1A3A22-C32C-4124-2804-A0790F5ECB63}"/>
              </a:ext>
            </a:extLst>
          </p:cNvPr>
          <p:cNvSpPr/>
          <p:nvPr/>
        </p:nvSpPr>
        <p:spPr>
          <a:xfrm rot="19527676">
            <a:off x="4425951" y="2846388"/>
            <a:ext cx="473075" cy="46196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E4D0D6F-669F-7A9A-EBC1-3EC3CE58B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801" y="3286126"/>
            <a:ext cx="8531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/>
              <a:t>input</a:t>
            </a:r>
            <a:endParaRPr lang="zh-TW" altLang="en-US"/>
          </a:p>
        </p:txBody>
      </p:sp>
      <p:sp>
        <p:nvSpPr>
          <p:cNvPr id="36" name="向右箭號 24">
            <a:extLst>
              <a:ext uri="{FF2B5EF4-FFF2-40B4-BE49-F238E27FC236}">
                <a16:creationId xmlns:a16="http://schemas.microsoft.com/office/drawing/2014/main" id="{F6DCEC11-7B57-351B-9183-F2894DF4609B}"/>
              </a:ext>
            </a:extLst>
          </p:cNvPr>
          <p:cNvSpPr/>
          <p:nvPr/>
        </p:nvSpPr>
        <p:spPr>
          <a:xfrm>
            <a:off x="2449514" y="3286126"/>
            <a:ext cx="473075" cy="4619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7" name="向右箭號 24">
            <a:extLst>
              <a:ext uri="{FF2B5EF4-FFF2-40B4-BE49-F238E27FC236}">
                <a16:creationId xmlns:a16="http://schemas.microsoft.com/office/drawing/2014/main" id="{D6321B0D-6DE4-5CD7-5996-4CA9C06DC741}"/>
              </a:ext>
            </a:extLst>
          </p:cNvPr>
          <p:cNvSpPr/>
          <p:nvPr/>
        </p:nvSpPr>
        <p:spPr>
          <a:xfrm rot="2388685" flipV="1">
            <a:off x="4416426" y="3871913"/>
            <a:ext cx="473075" cy="46196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4BEE7651-6E0E-5710-41B1-502C6B33BB7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598445" y="3552032"/>
            <a:ext cx="1001712" cy="320675"/>
          </a:xfrm>
          <a:prstGeom prst="rect">
            <a:avLst/>
          </a:prstGeom>
          <a:gradFill rotWithShape="1">
            <a:gsLst>
              <a:gs pos="0">
                <a:srgbClr val="F6F6FF"/>
              </a:gs>
              <a:gs pos="64999">
                <a:srgbClr val="EBEBFF"/>
              </a:gs>
              <a:gs pos="100000">
                <a:srgbClr val="E3E3FF"/>
              </a:gs>
            </a:gsLst>
            <a:lin ang="5400000" scaled="1"/>
          </a:gradFill>
          <a:ln w="9525">
            <a:solidFill>
              <a:srgbClr val="DCDCFA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 sz="2400" dirty="0">
              <a:solidFill>
                <a:schemeClr val="dk1"/>
              </a:solidFill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CACD2F7E-0F63-85F4-2C78-8FB566DF2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2888" y="3203576"/>
            <a:ext cx="1308100" cy="981075"/>
          </a:xfrm>
          <a:prstGeom prst="rect">
            <a:avLst/>
          </a:prstGeom>
          <a:gradFill rotWithShape="1">
            <a:gsLst>
              <a:gs pos="0">
                <a:srgbClr val="F0F0FF"/>
              </a:gs>
              <a:gs pos="64999">
                <a:srgbClr val="DDDDFF"/>
              </a:gs>
              <a:gs pos="100000">
                <a:srgbClr val="D0D0FF"/>
              </a:gs>
            </a:gsLst>
            <a:lin ang="5400000" scaled="1"/>
          </a:gradFill>
          <a:ln w="9525">
            <a:solidFill>
              <a:srgbClr val="C6C6F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NN</a:t>
            </a:r>
          </a:p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Decoder</a:t>
            </a:r>
            <a:endParaRPr lang="zh-TW" altLang="en-US" sz="2000" dirty="0">
              <a:solidFill>
                <a:schemeClr val="dk1"/>
              </a:solidFill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E4AD8DCF-7898-2271-652C-83798F3E4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2001" y="3443288"/>
            <a:ext cx="1038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/>
              <a:t>output</a:t>
            </a:r>
            <a:endParaRPr lang="zh-TW" altLang="en-US"/>
          </a:p>
        </p:txBody>
      </p:sp>
      <p:sp>
        <p:nvSpPr>
          <p:cNvPr id="43" name="向右箭號 24">
            <a:extLst>
              <a:ext uri="{FF2B5EF4-FFF2-40B4-BE49-F238E27FC236}">
                <a16:creationId xmlns:a16="http://schemas.microsoft.com/office/drawing/2014/main" id="{D98FFCF6-6EC3-D559-1676-D5F2DD3B1263}"/>
              </a:ext>
            </a:extLst>
          </p:cNvPr>
          <p:cNvSpPr/>
          <p:nvPr/>
        </p:nvSpPr>
        <p:spPr>
          <a:xfrm>
            <a:off x="9201151" y="3467101"/>
            <a:ext cx="473075" cy="4619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8B3AD803-C2BB-AB1F-BC1A-D33B0703E232}"/>
              </a:ext>
            </a:extLst>
          </p:cNvPr>
          <p:cNvGrpSpPr>
            <a:grpSpLocks/>
          </p:cNvGrpSpPr>
          <p:nvPr/>
        </p:nvGrpSpPr>
        <p:grpSpPr bwMode="auto">
          <a:xfrm>
            <a:off x="4827588" y="2403476"/>
            <a:ext cx="608012" cy="1084263"/>
            <a:chOff x="3289409" y="2450377"/>
            <a:chExt cx="608032" cy="1085259"/>
          </a:xfrm>
        </p:grpSpPr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7C6E9D76-CD88-D563-AE98-83B41226D2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077820" y="2817619"/>
              <a:ext cx="1002633" cy="433401"/>
            </a:xfrm>
            <a:prstGeom prst="rect">
              <a:avLst/>
            </a:prstGeom>
            <a:gradFill rotWithShape="1">
              <a:gsLst>
                <a:gs pos="0">
                  <a:srgbClr val="F7F6FF"/>
                </a:gs>
                <a:gs pos="64999">
                  <a:srgbClr val="ECEBFF"/>
                </a:gs>
                <a:gs pos="100000">
                  <a:srgbClr val="E5E3FF"/>
                </a:gs>
              </a:gsLst>
              <a:lin ang="5400000" scaled="1"/>
            </a:gradFill>
            <a:ln w="9525">
              <a:solidFill>
                <a:srgbClr val="D4D3E7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 sz="2400" dirty="0">
                <a:solidFill>
                  <a:schemeClr val="dk1"/>
                </a:solidFill>
              </a:endParaRPr>
            </a:p>
          </p:txBody>
        </p:sp>
        <p:sp>
          <p:nvSpPr>
            <p:cNvPr id="21564" name="文字方塊 43">
              <a:extLst>
                <a:ext uri="{FF2B5EF4-FFF2-40B4-BE49-F238E27FC236}">
                  <a16:creationId xmlns:a16="http://schemas.microsoft.com/office/drawing/2014/main" id="{81F16EDE-11BF-9FA0-0045-0E48F1A6D4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2442" y="2450377"/>
              <a:ext cx="6049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zh-TW"/>
                <a:t>m</a:t>
              </a:r>
              <a:r>
                <a:rPr lang="en-US" altLang="zh-TW" baseline="-25000"/>
                <a:t>1</a:t>
              </a:r>
              <a:endParaRPr lang="zh-TW" altLang="en-US" baseline="-25000"/>
            </a:p>
          </p:txBody>
        </p:sp>
        <p:sp>
          <p:nvSpPr>
            <p:cNvPr id="21565" name="文字方塊 44">
              <a:extLst>
                <a:ext uri="{FF2B5EF4-FFF2-40B4-BE49-F238E27FC236}">
                  <a16:creationId xmlns:a16="http://schemas.microsoft.com/office/drawing/2014/main" id="{B7379102-2E77-59D2-C45A-7D797C50D2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0983" y="2761667"/>
              <a:ext cx="6049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zh-TW"/>
                <a:t>m</a:t>
              </a:r>
              <a:r>
                <a:rPr lang="en-US" altLang="zh-TW" baseline="-25000"/>
                <a:t>2</a:t>
              </a:r>
              <a:endParaRPr lang="zh-TW" altLang="en-US" baseline="-25000"/>
            </a:p>
          </p:txBody>
        </p:sp>
        <p:sp>
          <p:nvSpPr>
            <p:cNvPr id="21566" name="文字方塊 45">
              <a:extLst>
                <a:ext uri="{FF2B5EF4-FFF2-40B4-BE49-F238E27FC236}">
                  <a16:creationId xmlns:a16="http://schemas.microsoft.com/office/drawing/2014/main" id="{BCCD4BEE-C50E-90D2-EAAA-4771B92D9F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9409" y="3072957"/>
              <a:ext cx="6049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zh-TW"/>
                <a:t>m</a:t>
              </a:r>
              <a:r>
                <a:rPr lang="en-US" altLang="zh-TW" baseline="-25000"/>
                <a:t>3</a:t>
              </a:r>
              <a:endParaRPr lang="zh-TW" altLang="en-US" baseline="-25000"/>
            </a:p>
          </p:txBody>
        </p:sp>
      </p:grpSp>
      <p:sp>
        <p:nvSpPr>
          <p:cNvPr id="49" name="矩形 48">
            <a:extLst>
              <a:ext uri="{FF2B5EF4-FFF2-40B4-BE49-F238E27FC236}">
                <a16:creationId xmlns:a16="http://schemas.microsoft.com/office/drawing/2014/main" id="{66108954-05D5-3CBC-5E25-22C7E8FC8BB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626770" y="3880645"/>
            <a:ext cx="1001713" cy="43497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 sz="2400" dirty="0">
              <a:solidFill>
                <a:schemeClr val="dk1"/>
              </a:solidFill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877673DB-2557-0DBC-C724-C7915B7957A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610894" y="5006181"/>
            <a:ext cx="1003300" cy="4333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 sz="2400" dirty="0">
              <a:solidFill>
                <a:schemeClr val="dk1"/>
              </a:solidFill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EFC5D6DA-1901-0080-4A58-8B6D841DC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6389" y="4806951"/>
            <a:ext cx="1997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000"/>
              <a:t>From a normal distribution</a:t>
            </a:r>
            <a:endParaRPr lang="zh-TW" altLang="en-US" sz="2000"/>
          </a:p>
        </p:txBody>
      </p:sp>
      <p:sp>
        <p:nvSpPr>
          <p:cNvPr id="67" name="向右箭號 24">
            <a:extLst>
              <a:ext uri="{FF2B5EF4-FFF2-40B4-BE49-F238E27FC236}">
                <a16:creationId xmlns:a16="http://schemas.microsoft.com/office/drawing/2014/main" id="{2C9CBB82-78DC-A0A6-F003-64F23821D98A}"/>
              </a:ext>
            </a:extLst>
          </p:cNvPr>
          <p:cNvSpPr/>
          <p:nvPr/>
        </p:nvSpPr>
        <p:spPr>
          <a:xfrm>
            <a:off x="7350126" y="3463926"/>
            <a:ext cx="474663" cy="4603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8" name="橢圓 67">
            <a:extLst>
              <a:ext uri="{FF2B5EF4-FFF2-40B4-BE49-F238E27FC236}">
                <a16:creationId xmlns:a16="http://schemas.microsoft.com/office/drawing/2014/main" id="{03A3F8C4-7889-7AE2-8696-35D14AD0A47B}"/>
              </a:ext>
            </a:extLst>
          </p:cNvPr>
          <p:cNvSpPr/>
          <p:nvPr/>
        </p:nvSpPr>
        <p:spPr>
          <a:xfrm>
            <a:off x="5629275" y="4440238"/>
            <a:ext cx="425450" cy="425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X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69" name="橢圓 68">
            <a:extLst>
              <a:ext uri="{FF2B5EF4-FFF2-40B4-BE49-F238E27FC236}">
                <a16:creationId xmlns:a16="http://schemas.microsoft.com/office/drawing/2014/main" id="{AAB3463F-8DFD-3955-C366-AFC27C762B44}"/>
              </a:ext>
            </a:extLst>
          </p:cNvPr>
          <p:cNvSpPr/>
          <p:nvPr/>
        </p:nvSpPr>
        <p:spPr>
          <a:xfrm>
            <a:off x="6261100" y="3490913"/>
            <a:ext cx="425450" cy="425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rgbClr val="000000"/>
                </a:solidFill>
              </a:rPr>
              <a:t>+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9C214D15-D30F-C64F-2AFC-0D24E5942A1F}"/>
              </a:ext>
            </a:extLst>
          </p:cNvPr>
          <p:cNvSpPr txBox="1"/>
          <p:nvPr/>
        </p:nvSpPr>
        <p:spPr>
          <a:xfrm>
            <a:off x="7433808" y="2196893"/>
            <a:ext cx="2829727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TW" sz="2400" dirty="0"/>
              <a:t>Minimize reconstruction error</a:t>
            </a:r>
            <a:endParaRPr lang="zh-TW" altLang="en-US" sz="2400" dirty="0"/>
          </a:p>
        </p:txBody>
      </p:sp>
      <p:cxnSp>
        <p:nvCxnSpPr>
          <p:cNvPr id="72" name="直線接點 71">
            <a:extLst>
              <a:ext uri="{FF2B5EF4-FFF2-40B4-BE49-F238E27FC236}">
                <a16:creationId xmlns:a16="http://schemas.microsoft.com/office/drawing/2014/main" id="{9A2C48C7-EF57-8AC4-C278-7B820424267F}"/>
              </a:ext>
            </a:extLst>
          </p:cNvPr>
          <p:cNvCxnSpPr/>
          <p:nvPr/>
        </p:nvCxnSpPr>
        <p:spPr>
          <a:xfrm>
            <a:off x="5414964" y="5291138"/>
            <a:ext cx="42703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接點 73">
            <a:extLst>
              <a:ext uri="{FF2B5EF4-FFF2-40B4-BE49-F238E27FC236}">
                <a16:creationId xmlns:a16="http://schemas.microsoft.com/office/drawing/2014/main" id="{B867F8FB-50AA-0374-2189-07163D47DD56}"/>
              </a:ext>
            </a:extLst>
          </p:cNvPr>
          <p:cNvCxnSpPr/>
          <p:nvPr/>
        </p:nvCxnSpPr>
        <p:spPr>
          <a:xfrm>
            <a:off x="5405439" y="4098925"/>
            <a:ext cx="42703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接點 74">
            <a:extLst>
              <a:ext uri="{FF2B5EF4-FFF2-40B4-BE49-F238E27FC236}">
                <a16:creationId xmlns:a16="http://schemas.microsoft.com/office/drawing/2014/main" id="{85055301-E8D2-E0D8-5BC4-7F79F0262E6A}"/>
              </a:ext>
            </a:extLst>
          </p:cNvPr>
          <p:cNvCxnSpPr>
            <a:endCxn id="68" idx="0"/>
          </p:cNvCxnSpPr>
          <p:nvPr/>
        </p:nvCxnSpPr>
        <p:spPr>
          <a:xfrm>
            <a:off x="5842000" y="4116388"/>
            <a:ext cx="0" cy="3238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接點 78">
            <a:extLst>
              <a:ext uri="{FF2B5EF4-FFF2-40B4-BE49-F238E27FC236}">
                <a16:creationId xmlns:a16="http://schemas.microsoft.com/office/drawing/2014/main" id="{84979C9A-BE9F-F892-5144-CC76119E4630}"/>
              </a:ext>
            </a:extLst>
          </p:cNvPr>
          <p:cNvCxnSpPr/>
          <p:nvPr/>
        </p:nvCxnSpPr>
        <p:spPr>
          <a:xfrm>
            <a:off x="5842000" y="4864100"/>
            <a:ext cx="0" cy="4270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接點 80">
            <a:extLst>
              <a:ext uri="{FF2B5EF4-FFF2-40B4-BE49-F238E27FC236}">
                <a16:creationId xmlns:a16="http://schemas.microsoft.com/office/drawing/2014/main" id="{3201473E-7079-5A4E-9031-F8FCB5C0FDF6}"/>
              </a:ext>
            </a:extLst>
          </p:cNvPr>
          <p:cNvCxnSpPr/>
          <p:nvPr/>
        </p:nvCxnSpPr>
        <p:spPr>
          <a:xfrm>
            <a:off x="5357813" y="2989263"/>
            <a:ext cx="111601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接點 82">
            <a:extLst>
              <a:ext uri="{FF2B5EF4-FFF2-40B4-BE49-F238E27FC236}">
                <a16:creationId xmlns:a16="http://schemas.microsoft.com/office/drawing/2014/main" id="{D3B202AA-04DB-9630-EC08-3478E4D4B8A2}"/>
              </a:ext>
            </a:extLst>
          </p:cNvPr>
          <p:cNvCxnSpPr/>
          <p:nvPr/>
        </p:nvCxnSpPr>
        <p:spPr>
          <a:xfrm>
            <a:off x="6034089" y="4652963"/>
            <a:ext cx="43973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接點 84">
            <a:extLst>
              <a:ext uri="{FF2B5EF4-FFF2-40B4-BE49-F238E27FC236}">
                <a16:creationId xmlns:a16="http://schemas.microsoft.com/office/drawing/2014/main" id="{CBDD9C40-3BD5-0631-9A0D-D9F3CA035027}"/>
              </a:ext>
            </a:extLst>
          </p:cNvPr>
          <p:cNvCxnSpPr/>
          <p:nvPr/>
        </p:nvCxnSpPr>
        <p:spPr>
          <a:xfrm flipV="1">
            <a:off x="6473825" y="3967163"/>
            <a:ext cx="0" cy="6858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D9E2FACD-7DB7-8C4A-AAE8-F504881A1A35}"/>
              </a:ext>
            </a:extLst>
          </p:cNvPr>
          <p:cNvCxnSpPr>
            <a:stCxn id="69" idx="0"/>
          </p:cNvCxnSpPr>
          <p:nvPr/>
        </p:nvCxnSpPr>
        <p:spPr>
          <a:xfrm flipV="1">
            <a:off x="6473825" y="2928939"/>
            <a:ext cx="0" cy="5619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797B5C7C-96EC-EFCE-D209-D939D7DC0AD9}"/>
              </a:ext>
            </a:extLst>
          </p:cNvPr>
          <p:cNvCxnSpPr/>
          <p:nvPr/>
        </p:nvCxnSpPr>
        <p:spPr>
          <a:xfrm>
            <a:off x="6686551" y="3713163"/>
            <a:ext cx="25241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文字方塊 94">
            <a:extLst>
              <a:ext uri="{FF2B5EF4-FFF2-40B4-BE49-F238E27FC236}">
                <a16:creationId xmlns:a16="http://schemas.microsoft.com/office/drawing/2014/main" id="{8B1A4368-207A-1009-BDA3-AF2F524E6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7812" y="3579814"/>
            <a:ext cx="7254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 dirty="0"/>
              <a:t>exp</a:t>
            </a:r>
            <a:endParaRPr lang="zh-TW" altLang="en-US" dirty="0"/>
          </a:p>
        </p:txBody>
      </p:sp>
      <p:sp>
        <p:nvSpPr>
          <p:cNvPr id="97" name="文字方塊 96">
            <a:extLst>
              <a:ext uri="{FF2B5EF4-FFF2-40B4-BE49-F238E27FC236}">
                <a16:creationId xmlns:a16="http://schemas.microsoft.com/office/drawing/2014/main" id="{7DBF520C-5750-3F17-C42D-C73D08D757A7}"/>
              </a:ext>
            </a:extLst>
          </p:cNvPr>
          <p:cNvSpPr txBox="1"/>
          <p:nvPr/>
        </p:nvSpPr>
        <p:spPr>
          <a:xfrm>
            <a:off x="7086600" y="4953001"/>
            <a:ext cx="139139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TW" sz="2400" dirty="0"/>
              <a:t>Minimize</a:t>
            </a:r>
            <a:endParaRPr lang="zh-TW" altLang="en-US" sz="2400" dirty="0"/>
          </a:p>
        </p:txBody>
      </p:sp>
      <p:sp>
        <p:nvSpPr>
          <p:cNvPr id="21550" name="矩形 1">
            <a:extLst>
              <a:ext uri="{FF2B5EF4-FFF2-40B4-BE49-F238E27FC236}">
                <a16:creationId xmlns:a16="http://schemas.microsoft.com/office/drawing/2014/main" id="{53C4B978-881E-57BB-7213-73B4082FD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4" y="6032036"/>
            <a:ext cx="460851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000">
                <a:solidFill>
                  <a:srgbClr val="663300"/>
                </a:solidFill>
              </a:rPr>
              <a:t>Auto-Encoding Variational Bayes, https://arxiv.org/abs/1312.6114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494084-2B99-0532-CE97-15F09D47F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581400"/>
            <a:ext cx="412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σ</a:t>
            </a:r>
            <a:r>
              <a:rPr lang="en-US" altLang="en-US" sz="1800" baseline="-25000"/>
              <a:t>1</a:t>
            </a:r>
            <a:endParaRPr lang="en-US" alt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A517AD-EB19-28BF-0457-A151783E5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886200"/>
            <a:ext cx="412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σ</a:t>
            </a:r>
            <a:r>
              <a:rPr lang="en-US" altLang="en-US" sz="1800" baseline="-25000"/>
              <a:t>2</a:t>
            </a:r>
            <a:endParaRPr lang="en-US" altLang="en-US" sz="180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6FE0EC0-5A5A-C9E9-B95E-9F45A2985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191000"/>
            <a:ext cx="412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σ</a:t>
            </a:r>
            <a:r>
              <a:rPr lang="en-US" altLang="en-US" sz="1800" baseline="-25000"/>
              <a:t>3</a:t>
            </a:r>
            <a:endParaRPr lang="en-US" altLang="en-US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B2CA3E-CCBD-3EE0-56F1-4E6E1ADE5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1" y="5334000"/>
            <a:ext cx="398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e</a:t>
            </a:r>
            <a:r>
              <a:rPr lang="en-US" altLang="en-US" sz="1800" baseline="-25000"/>
              <a:t>3</a:t>
            </a:r>
            <a:endParaRPr lang="en-US" altLang="en-US" sz="180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9896157-FF3F-BF44-1CD4-AC29B7BA4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1" y="5029200"/>
            <a:ext cx="398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e</a:t>
            </a:r>
            <a:r>
              <a:rPr lang="en-US" altLang="en-US" sz="1800" baseline="-25000"/>
              <a:t>2</a:t>
            </a:r>
            <a:endParaRPr lang="en-US" altLang="en-US" sz="18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200B9EB-C2C8-7400-CA9A-01F25BE6B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1" y="4724400"/>
            <a:ext cx="398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e</a:t>
            </a:r>
            <a:r>
              <a:rPr lang="en-US" altLang="en-US" sz="1800" baseline="-25000"/>
              <a:t>1</a:t>
            </a:r>
            <a:endParaRPr lang="en-US" alt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F20093-D231-DEC8-CA6C-50934A8CD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419600"/>
            <a:ext cx="2147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/>
              <a:t>c</a:t>
            </a:r>
            <a:r>
              <a:rPr lang="en-US" altLang="en-US" sz="2000" baseline="-25000"/>
              <a:t>i</a:t>
            </a:r>
            <a:r>
              <a:rPr lang="en-US" altLang="en-US" sz="2000"/>
              <a:t> = exp(σ</a:t>
            </a:r>
            <a:r>
              <a:rPr lang="en-US" altLang="en-US" sz="2000" baseline="-25000"/>
              <a:t>i</a:t>
            </a:r>
            <a:r>
              <a:rPr lang="en-US" altLang="en-US" sz="2000"/>
              <a:t>)e</a:t>
            </a:r>
            <a:r>
              <a:rPr lang="en-US" altLang="en-US" sz="2000" baseline="-25000"/>
              <a:t>i</a:t>
            </a:r>
            <a:r>
              <a:rPr lang="en-US" altLang="en-US" sz="2000"/>
              <a:t> + m</a:t>
            </a:r>
            <a:r>
              <a:rPr lang="en-US" altLang="en-US" sz="2000" baseline="-25000"/>
              <a:t>i</a:t>
            </a:r>
            <a:endParaRPr lang="en-US" alt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8E760D-9667-B607-2B55-8F0F7BD1C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1" y="5715001"/>
            <a:ext cx="3933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Σ</a:t>
            </a:r>
            <a:r>
              <a:rPr lang="en-US" altLang="en-US" baseline="-25000"/>
              <a:t>i=1..3</a:t>
            </a:r>
            <a:r>
              <a:rPr lang="en-US" altLang="en-US"/>
              <a:t> [exp(σ</a:t>
            </a:r>
            <a:r>
              <a:rPr lang="en-US" altLang="en-US" baseline="-25000"/>
              <a:t>i</a:t>
            </a:r>
            <a:r>
              <a:rPr lang="en-US" altLang="en-US"/>
              <a:t>)−(1+σ</a:t>
            </a:r>
            <a:r>
              <a:rPr lang="en-US" altLang="en-US" baseline="-25000"/>
              <a:t>i</a:t>
            </a:r>
            <a:r>
              <a:rPr lang="en-US" altLang="en-US"/>
              <a:t>)+(m</a:t>
            </a:r>
            <a:r>
              <a:rPr lang="en-US" altLang="en-US" baseline="-25000"/>
              <a:t>i</a:t>
            </a:r>
            <a:r>
              <a:rPr lang="en-US" altLang="en-US"/>
              <a:t>)</a:t>
            </a:r>
            <a:r>
              <a:rPr lang="en-US" altLang="en-US" baseline="30000"/>
              <a:t>2</a:t>
            </a:r>
            <a:r>
              <a:rPr lang="en-US" altLang="en-US"/>
              <a:t> 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A61055-AA98-5598-6542-DBBD44DD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1" y="3810000"/>
            <a:ext cx="385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c</a:t>
            </a:r>
            <a:r>
              <a:rPr lang="en-US" altLang="en-US" sz="1800" baseline="-25000"/>
              <a:t>3</a:t>
            </a:r>
            <a:endParaRPr lang="en-US" altLang="en-US" sz="18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DB82529-C323-9665-EE58-43581CB91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1" y="3505200"/>
            <a:ext cx="385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c</a:t>
            </a:r>
            <a:r>
              <a:rPr lang="en-US" altLang="en-US" sz="1800" baseline="-25000"/>
              <a:t>2</a:t>
            </a:r>
            <a:endParaRPr lang="en-US" altLang="en-US" sz="180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16D8F69-677E-A508-BC03-55E273316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1" y="3200400"/>
            <a:ext cx="385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c</a:t>
            </a:r>
            <a:r>
              <a:rPr lang="en-US" altLang="en-US" sz="1800" baseline="-25000"/>
              <a:t>1</a:t>
            </a:r>
            <a:endParaRPr lang="en-US" altLang="en-US" sz="1800"/>
          </a:p>
        </p:txBody>
      </p:sp>
      <p:sp>
        <p:nvSpPr>
          <p:cNvPr id="21562" name="TextBox 1">
            <a:extLst>
              <a:ext uri="{FF2B5EF4-FFF2-40B4-BE49-F238E27FC236}">
                <a16:creationId xmlns:a16="http://schemas.microsoft.com/office/drawing/2014/main" id="{813FE825-2B00-AF47-E52E-3EA4F4CE9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1" y="6248400"/>
            <a:ext cx="42691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This constrains σ</a:t>
            </a:r>
            <a:r>
              <a:rPr lang="en-US" altLang="en-US" sz="1800" baseline="-25000"/>
              <a:t>i </a:t>
            </a:r>
            <a:r>
              <a:rPr lang="en-US" altLang="en-US" sz="1800"/>
              <a:t>approacing 0 is good</a:t>
            </a:r>
            <a:r>
              <a:rPr lang="en-US" altLang="en-US" sz="1800" baseline="-25000"/>
              <a:t> </a:t>
            </a:r>
            <a:r>
              <a:rPr lang="en-US" alt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771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33" grpId="0" animBg="1"/>
      <p:bldP spid="34" grpId="0" animBg="1"/>
      <p:bldP spid="35" grpId="0"/>
      <p:bldP spid="36" grpId="0" animBg="1"/>
      <p:bldP spid="37" grpId="0" animBg="1"/>
      <p:bldP spid="40" grpId="0" animBg="1"/>
      <p:bldP spid="40" grpId="1" animBg="1"/>
      <p:bldP spid="41" grpId="0" animBg="1"/>
      <p:bldP spid="42" grpId="0"/>
      <p:bldP spid="43" grpId="0" animBg="1"/>
      <p:bldP spid="49" grpId="0" animBg="1"/>
      <p:bldP spid="56" grpId="0" animBg="1"/>
      <p:bldP spid="63" grpId="0"/>
      <p:bldP spid="67" grpId="0" animBg="1"/>
      <p:bldP spid="68" grpId="0" animBg="1"/>
      <p:bldP spid="69" grpId="0" animBg="1"/>
      <p:bldP spid="95" grpId="0"/>
      <p:bldP spid="3" grpId="0"/>
      <p:bldP spid="4" grpId="0"/>
      <p:bldP spid="71" grpId="0"/>
      <p:bldP spid="5" grpId="0"/>
      <p:bldP spid="73" grpId="0"/>
      <p:bldP spid="76" grpId="0"/>
      <p:bldP spid="7" grpId="0"/>
      <p:bldP spid="9" grpId="0"/>
      <p:bldP spid="10" grpId="0"/>
      <p:bldP spid="77" grpId="0"/>
      <p:bldP spid="7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標題 1">
            <a:extLst>
              <a:ext uri="{FF2B5EF4-FFF2-40B4-BE49-F238E27FC236}">
                <a16:creationId xmlns:a16="http://schemas.microsoft.com/office/drawing/2014/main" id="{F8A109FA-D90D-7771-34B6-A648767AF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Problems of VAE</a:t>
            </a:r>
            <a:endParaRPr lang="zh-TW" altLang="en-US"/>
          </a:p>
        </p:txBody>
      </p:sp>
      <p:sp>
        <p:nvSpPr>
          <p:cNvPr id="22530" name="內容版面配置區 2">
            <a:extLst>
              <a:ext uri="{FF2B5EF4-FFF2-40B4-BE49-F238E27FC236}">
                <a16:creationId xmlns:a16="http://schemas.microsoft.com/office/drawing/2014/main" id="{830352CE-A026-3CDD-624F-01B80EB58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/>
              <a:t>It does not really try to simulate real images</a:t>
            </a:r>
            <a:endParaRPr lang="zh-TW" altLang="en-US" sz="280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1D04B8D-5E14-F9D5-4366-8EA286677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3138" y="2963864"/>
            <a:ext cx="1308100" cy="981075"/>
          </a:xfrm>
          <a:prstGeom prst="rect">
            <a:avLst/>
          </a:prstGeom>
          <a:gradFill rotWithShape="1">
            <a:gsLst>
              <a:gs pos="0">
                <a:srgbClr val="F0F0FF"/>
              </a:gs>
              <a:gs pos="64999">
                <a:srgbClr val="DDDDFF"/>
              </a:gs>
              <a:gs pos="100000">
                <a:srgbClr val="D0D0FF"/>
              </a:gs>
            </a:gsLst>
            <a:lin ang="5400000" scaled="1"/>
          </a:gradFill>
          <a:ln w="9525">
            <a:solidFill>
              <a:srgbClr val="C6C6F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NN</a:t>
            </a:r>
          </a:p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Decoder</a:t>
            </a:r>
            <a:endParaRPr lang="zh-TW" altLang="en-US" sz="2000" dirty="0">
              <a:solidFill>
                <a:schemeClr val="dk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2FA306-A6E2-3F5C-C63F-295D0A86EA4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101057" y="2993232"/>
            <a:ext cx="766762" cy="854075"/>
          </a:xfrm>
          <a:prstGeom prst="rect">
            <a:avLst/>
          </a:prstGeom>
          <a:gradFill rotWithShape="1">
            <a:gsLst>
              <a:gs pos="0">
                <a:srgbClr val="F7F6FF"/>
              </a:gs>
              <a:gs pos="64999">
                <a:srgbClr val="ECEBFF"/>
              </a:gs>
              <a:gs pos="100000">
                <a:srgbClr val="E5E3FF"/>
              </a:gs>
            </a:gsLst>
            <a:lin ang="5400000" scaled="1"/>
          </a:gradFill>
          <a:ln w="9525">
            <a:solidFill>
              <a:srgbClr val="D4D3E7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 sz="2400" dirty="0">
              <a:solidFill>
                <a:schemeClr val="dk1"/>
              </a:solidFill>
            </a:endParaRPr>
          </a:p>
        </p:txBody>
      </p:sp>
      <p:sp>
        <p:nvSpPr>
          <p:cNvPr id="22533" name="矩形 6">
            <a:extLst>
              <a:ext uri="{FF2B5EF4-FFF2-40B4-BE49-F238E27FC236}">
                <a16:creationId xmlns:a16="http://schemas.microsoft.com/office/drawing/2014/main" id="{DE35C6AB-6FD1-B1AB-8A29-F774A6FA4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488" y="2514601"/>
            <a:ext cx="902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 b="1" i="1" u="sng"/>
              <a:t>code</a:t>
            </a:r>
            <a:endParaRPr lang="zh-TW" altLang="en-US" b="1" i="1" u="sng"/>
          </a:p>
        </p:txBody>
      </p:sp>
      <p:sp>
        <p:nvSpPr>
          <p:cNvPr id="8" name="向右箭號 6">
            <a:extLst>
              <a:ext uri="{FF2B5EF4-FFF2-40B4-BE49-F238E27FC236}">
                <a16:creationId xmlns:a16="http://schemas.microsoft.com/office/drawing/2014/main" id="{A1BC0ADB-B108-F694-7D64-4307F7254889}"/>
              </a:ext>
            </a:extLst>
          </p:cNvPr>
          <p:cNvSpPr/>
          <p:nvPr/>
        </p:nvSpPr>
        <p:spPr>
          <a:xfrm>
            <a:off x="2992439" y="3184526"/>
            <a:ext cx="473075" cy="4619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向右箭號 7">
            <a:extLst>
              <a:ext uri="{FF2B5EF4-FFF2-40B4-BE49-F238E27FC236}">
                <a16:creationId xmlns:a16="http://schemas.microsoft.com/office/drawing/2014/main" id="{92FC330A-8431-78A7-8915-627D1F5E8308}"/>
              </a:ext>
            </a:extLst>
          </p:cNvPr>
          <p:cNvSpPr/>
          <p:nvPr/>
        </p:nvSpPr>
        <p:spPr>
          <a:xfrm>
            <a:off x="4902201" y="3197226"/>
            <a:ext cx="473075" cy="4619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2536" name="圖片 10">
            <a:extLst>
              <a:ext uri="{FF2B5EF4-FFF2-40B4-BE49-F238E27FC236}">
                <a16:creationId xmlns:a16="http://schemas.microsoft.com/office/drawing/2014/main" id="{DFAAA1A2-196F-7439-1C18-A4464CB4A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739" y="2755901"/>
            <a:ext cx="1279525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E8554E0-080F-79C8-5B71-4469C67295BB}"/>
              </a:ext>
            </a:extLst>
          </p:cNvPr>
          <p:cNvSpPr/>
          <p:nvPr/>
        </p:nvSpPr>
        <p:spPr>
          <a:xfrm>
            <a:off x="5575301" y="2908301"/>
            <a:ext cx="1146175" cy="110331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Output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2F08F9A-9D0A-DB91-E0C1-9C9CF99FB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4505325"/>
            <a:ext cx="1281112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AB334E1-4F32-91A0-275E-5782D0679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1" y="4521201"/>
            <a:ext cx="1279525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115DD24B-8212-D188-8FED-DF468B8C78D3}"/>
              </a:ext>
            </a:extLst>
          </p:cNvPr>
          <p:cNvSpPr/>
          <p:nvPr/>
        </p:nvSpPr>
        <p:spPr>
          <a:xfrm>
            <a:off x="4800601" y="5535614"/>
            <a:ext cx="87313" cy="793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FE4A5BC-B225-D78B-B849-D659B053C34D}"/>
              </a:ext>
            </a:extLst>
          </p:cNvPr>
          <p:cNvSpPr/>
          <p:nvPr/>
        </p:nvSpPr>
        <p:spPr>
          <a:xfrm>
            <a:off x="7302501" y="5461001"/>
            <a:ext cx="85725" cy="809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22542" name="群組 18">
            <a:extLst>
              <a:ext uri="{FF2B5EF4-FFF2-40B4-BE49-F238E27FC236}">
                <a16:creationId xmlns:a16="http://schemas.microsoft.com/office/drawing/2014/main" id="{23BFF676-3D46-F518-3E0C-77C222E62A37}"/>
              </a:ext>
            </a:extLst>
          </p:cNvPr>
          <p:cNvGrpSpPr>
            <a:grpSpLocks/>
          </p:cNvGrpSpPr>
          <p:nvPr/>
        </p:nvGrpSpPr>
        <p:grpSpPr bwMode="auto">
          <a:xfrm>
            <a:off x="6891338" y="3006725"/>
            <a:ext cx="1962150" cy="1003300"/>
            <a:chOff x="5366873" y="3093393"/>
            <a:chExt cx="1963301" cy="1003705"/>
          </a:xfrm>
        </p:grpSpPr>
        <p:sp>
          <p:nvSpPr>
            <p:cNvPr id="17" name="箭號: 左-右雙向 16">
              <a:extLst>
                <a:ext uri="{FF2B5EF4-FFF2-40B4-BE49-F238E27FC236}">
                  <a16:creationId xmlns:a16="http://schemas.microsoft.com/office/drawing/2014/main" id="{3A495087-06FF-D6FD-68BC-7EA509C6C2D9}"/>
                </a:ext>
              </a:extLst>
            </p:cNvPr>
            <p:cNvSpPr/>
            <p:nvPr/>
          </p:nvSpPr>
          <p:spPr>
            <a:xfrm>
              <a:off x="5366873" y="3093393"/>
              <a:ext cx="1963301" cy="269984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2551" name="文字方塊 17">
              <a:extLst>
                <a:ext uri="{FF2B5EF4-FFF2-40B4-BE49-F238E27FC236}">
                  <a16:creationId xmlns:a16="http://schemas.microsoft.com/office/drawing/2014/main" id="{316B4CAB-47DD-C6A8-A054-D2B6246DCD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6078" y="3266101"/>
              <a:ext cx="184331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zh-TW"/>
                <a:t>As close as possible</a:t>
              </a:r>
              <a:endParaRPr lang="zh-TW" altLang="en-US"/>
            </a:p>
          </p:txBody>
        </p:sp>
      </p:grp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0DE65A3-0048-D23F-5870-0A562AB87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1" y="4789489"/>
            <a:ext cx="28987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000"/>
              <a:t>One pixel difference to the target</a:t>
            </a:r>
            <a:endParaRPr lang="zh-TW" altLang="en-US" sz="200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2D056E9-DAF7-B93E-A7CC-99A5F3C72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9389" y="4803776"/>
            <a:ext cx="2897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000">
                <a:solidFill>
                  <a:srgbClr val="000000"/>
                </a:solidFill>
              </a:rPr>
              <a:t>Also one pixel difference to the target</a:t>
            </a:r>
            <a:endParaRPr lang="zh-TW" altLang="en-US" sz="2000">
              <a:solidFill>
                <a:srgbClr val="000000"/>
              </a:solidFill>
            </a:endParaRPr>
          </a:p>
        </p:txBody>
      </p:sp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AFAF0F62-C0BB-9192-CB51-E097C564C545}"/>
              </a:ext>
            </a:extLst>
          </p:cNvPr>
          <p:cNvSpPr/>
          <p:nvPr/>
        </p:nvSpPr>
        <p:spPr>
          <a:xfrm rot="3205515">
            <a:off x="6630989" y="4081464"/>
            <a:ext cx="566737" cy="46513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06A926C0-BEF8-D795-281D-D640A123C1A1}"/>
              </a:ext>
            </a:extLst>
          </p:cNvPr>
          <p:cNvSpPr/>
          <p:nvPr/>
        </p:nvSpPr>
        <p:spPr>
          <a:xfrm rot="18394485" flipH="1">
            <a:off x="5147470" y="4079082"/>
            <a:ext cx="566737" cy="46355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06EBBCD-F9F4-DA0A-8665-29E2408F7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867401"/>
            <a:ext cx="1504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FF0000"/>
                </a:solidFill>
              </a:rPr>
              <a:t>Realistic</a:t>
            </a: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31D663A-A261-8981-A3F6-91E2988CD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6525" y="5864226"/>
            <a:ext cx="1316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FF0000"/>
                </a:solidFill>
              </a:rPr>
              <a:t>Fake</a:t>
            </a: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2549" name="TextBox 1">
            <a:extLst>
              <a:ext uri="{FF2B5EF4-FFF2-40B4-BE49-F238E27FC236}">
                <a16:creationId xmlns:a16="http://schemas.microsoft.com/office/drawing/2014/main" id="{CB2179C4-DDC7-09BD-B25D-B04F8A548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1" y="6345790"/>
            <a:ext cx="2925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/>
              <a:t>VAE treats these the same</a:t>
            </a:r>
          </a:p>
        </p:txBody>
      </p:sp>
    </p:spTree>
    <p:extLst>
      <p:ext uri="{BB962C8B-B14F-4D97-AF65-F5344CB8AC3E}">
        <p14:creationId xmlns:p14="http://schemas.microsoft.com/office/powerpoint/2010/main" val="381448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/>
      <p:bldP spid="21" grpId="0"/>
      <p:bldP spid="22" grpId="0" animBg="1"/>
      <p:bldP spid="23" grpId="0" animBg="1"/>
      <p:bldP spid="24" grpId="0"/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標題 1">
            <a:extLst>
              <a:ext uri="{FF2B5EF4-FFF2-40B4-BE49-F238E27FC236}">
                <a16:creationId xmlns:a16="http://schemas.microsoft.com/office/drawing/2014/main" id="{B6AF566A-E9D1-D911-B379-819B0268E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Gradual and step-wise</a:t>
            </a:r>
            <a:r>
              <a:rPr lang="en-US" altLang="zh-TW">
                <a:solidFill>
                  <a:srgbClr val="FF0000"/>
                </a:solidFill>
              </a:rPr>
              <a:t> </a:t>
            </a:r>
            <a:r>
              <a:rPr lang="en-US" altLang="zh-TW"/>
              <a:t>generation</a:t>
            </a:r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682A79D-0A9E-1438-FD71-147ECEEEA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7938" y="1714500"/>
            <a:ext cx="1517650" cy="1284288"/>
          </a:xfrm>
          <a:prstGeom prst="rect">
            <a:avLst/>
          </a:prstGeom>
          <a:gradFill rotWithShape="1">
            <a:gsLst>
              <a:gs pos="0">
                <a:srgbClr val="F0F0FF"/>
              </a:gs>
              <a:gs pos="64999">
                <a:srgbClr val="DDDDFF"/>
              </a:gs>
              <a:gs pos="100000">
                <a:srgbClr val="D0D0FF"/>
              </a:gs>
            </a:gsLst>
            <a:lin ang="5400000" scaled="1"/>
          </a:gradFill>
          <a:ln w="9525">
            <a:solidFill>
              <a:srgbClr val="C6C6F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NN</a:t>
            </a:r>
          </a:p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Generator</a:t>
            </a:r>
          </a:p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v1</a:t>
            </a:r>
            <a:endParaRPr lang="zh-TW" altLang="en-US" sz="2000" dirty="0">
              <a:solidFill>
                <a:schemeClr val="dk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9251BA6-8ABA-49E1-E55C-EA6CBB610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4292600"/>
            <a:ext cx="2218060" cy="1284288"/>
          </a:xfrm>
          <a:prstGeom prst="rect">
            <a:avLst/>
          </a:prstGeom>
          <a:gradFill rotWithShape="1">
            <a:gsLst>
              <a:gs pos="0">
                <a:srgbClr val="F5F5FC"/>
              </a:gs>
              <a:gs pos="64999">
                <a:srgbClr val="E6E6F6"/>
              </a:gs>
              <a:gs pos="100000">
                <a:srgbClr val="DCDCF3"/>
              </a:gs>
            </a:gsLst>
            <a:lin ang="5400000" scaled="1"/>
          </a:gradFill>
          <a:ln w="9525">
            <a:solidFill>
              <a:srgbClr val="BFBFD2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dk1"/>
                </a:solidFill>
              </a:rPr>
              <a:t>Discriminator</a:t>
            </a:r>
          </a:p>
          <a:p>
            <a:pPr algn="ctr">
              <a:defRPr/>
            </a:pPr>
            <a:r>
              <a:rPr lang="en-US" altLang="zh-TW" sz="2400" dirty="0">
                <a:solidFill>
                  <a:schemeClr val="dk1"/>
                </a:solidFill>
              </a:rPr>
              <a:t>v1</a:t>
            </a:r>
            <a:endParaRPr lang="zh-TW" altLang="en-US" sz="2400" dirty="0">
              <a:solidFill>
                <a:schemeClr val="dk1"/>
              </a:solidFill>
            </a:endParaRPr>
          </a:p>
        </p:txBody>
      </p:sp>
      <p:grpSp>
        <p:nvGrpSpPr>
          <p:cNvPr id="23556" name="群組 8">
            <a:extLst>
              <a:ext uri="{FF2B5EF4-FFF2-40B4-BE49-F238E27FC236}">
                <a16:creationId xmlns:a16="http://schemas.microsoft.com/office/drawing/2014/main" id="{77DC30C2-8930-5406-2C52-1F3EF515414D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5900739"/>
            <a:ext cx="4216400" cy="808037"/>
            <a:chOff x="2432087" y="5867400"/>
            <a:chExt cx="4216363" cy="808392"/>
          </a:xfrm>
        </p:grpSpPr>
        <p:pic>
          <p:nvPicPr>
            <p:cNvPr id="23581" name="Picture 2" descr="「mnist」的圖片搜尋結果">
              <a:extLst>
                <a:ext uri="{FF2B5EF4-FFF2-40B4-BE49-F238E27FC236}">
                  <a16:creationId xmlns:a16="http://schemas.microsoft.com/office/drawing/2014/main" id="{A5D001D0-84C2-04C2-3EA1-CEF9BBB60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1177" y="5867400"/>
              <a:ext cx="2627273" cy="808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82" name="文字方塊 7">
              <a:extLst>
                <a:ext uri="{FF2B5EF4-FFF2-40B4-BE49-F238E27FC236}">
                  <a16:creationId xmlns:a16="http://schemas.microsoft.com/office/drawing/2014/main" id="{2FE42E88-A873-C83D-AB73-83A2D10E84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2087" y="6062748"/>
              <a:ext cx="1763697" cy="400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zh-TW" sz="2000"/>
                <a:t>Real images:</a:t>
              </a:r>
              <a:endParaRPr lang="zh-TW" altLang="en-US" sz="2000"/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81DA140A-484E-27FA-08BA-FE8A8A3F2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2900" y="1704975"/>
            <a:ext cx="1517650" cy="1284288"/>
          </a:xfrm>
          <a:prstGeom prst="rect">
            <a:avLst/>
          </a:prstGeom>
          <a:gradFill rotWithShape="1">
            <a:gsLst>
              <a:gs pos="0">
                <a:srgbClr val="F0F0FF"/>
              </a:gs>
              <a:gs pos="64999">
                <a:srgbClr val="DDDDFF"/>
              </a:gs>
              <a:gs pos="100000">
                <a:srgbClr val="D0D0FF"/>
              </a:gs>
            </a:gsLst>
            <a:lin ang="5400000" scaled="1"/>
          </a:gradFill>
          <a:ln w="9525">
            <a:solidFill>
              <a:srgbClr val="C6C6F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NN</a:t>
            </a:r>
          </a:p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Generator</a:t>
            </a:r>
          </a:p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v2</a:t>
            </a:r>
            <a:endParaRPr lang="zh-TW" altLang="en-US" sz="2000" dirty="0">
              <a:solidFill>
                <a:schemeClr val="dk1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E19D603-BB17-9C7A-F454-65B548963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9999" y="4283075"/>
            <a:ext cx="2031995" cy="1284288"/>
          </a:xfrm>
          <a:prstGeom prst="rect">
            <a:avLst/>
          </a:prstGeom>
          <a:gradFill rotWithShape="1">
            <a:gsLst>
              <a:gs pos="0">
                <a:srgbClr val="F5F5FC"/>
              </a:gs>
              <a:gs pos="64999">
                <a:srgbClr val="E6E6F6"/>
              </a:gs>
              <a:gs pos="100000">
                <a:srgbClr val="DCDCF3"/>
              </a:gs>
            </a:gsLst>
            <a:lin ang="5400000" scaled="1"/>
          </a:gradFill>
          <a:ln w="9525">
            <a:solidFill>
              <a:srgbClr val="BFBFD2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dk1"/>
                </a:solidFill>
              </a:rPr>
              <a:t>Discriminator</a:t>
            </a:r>
          </a:p>
          <a:p>
            <a:pPr algn="ctr">
              <a:defRPr/>
            </a:pPr>
            <a:r>
              <a:rPr lang="en-US" altLang="zh-TW" sz="2400" dirty="0">
                <a:solidFill>
                  <a:schemeClr val="dk1"/>
                </a:solidFill>
              </a:rPr>
              <a:t>v2</a:t>
            </a:r>
            <a:endParaRPr lang="zh-TW" altLang="en-US" sz="2400" dirty="0">
              <a:solidFill>
                <a:schemeClr val="dk1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7A82161-5C63-FDB7-34D9-445734A4A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9450" y="1690689"/>
            <a:ext cx="1517650" cy="1284287"/>
          </a:xfrm>
          <a:prstGeom prst="rect">
            <a:avLst/>
          </a:prstGeom>
          <a:gradFill rotWithShape="1">
            <a:gsLst>
              <a:gs pos="0">
                <a:srgbClr val="F0F0FF"/>
              </a:gs>
              <a:gs pos="64999">
                <a:srgbClr val="DDDDFF"/>
              </a:gs>
              <a:gs pos="100000">
                <a:srgbClr val="D0D0FF"/>
              </a:gs>
            </a:gsLst>
            <a:lin ang="5400000" scaled="1"/>
          </a:gradFill>
          <a:ln w="9525">
            <a:solidFill>
              <a:srgbClr val="C6C6F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NN</a:t>
            </a:r>
          </a:p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Generator</a:t>
            </a:r>
          </a:p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v3</a:t>
            </a:r>
            <a:endParaRPr lang="zh-TW" altLang="en-US" sz="2000" dirty="0">
              <a:solidFill>
                <a:schemeClr val="dk1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096DA43-3E0F-EBF5-F88D-3AD97EEF5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9449" y="4268789"/>
            <a:ext cx="2189031" cy="1284287"/>
          </a:xfrm>
          <a:prstGeom prst="rect">
            <a:avLst/>
          </a:prstGeom>
          <a:gradFill rotWithShape="1">
            <a:gsLst>
              <a:gs pos="0">
                <a:srgbClr val="F5F5FC"/>
              </a:gs>
              <a:gs pos="64999">
                <a:srgbClr val="E6E6F6"/>
              </a:gs>
              <a:gs pos="100000">
                <a:srgbClr val="DCDCF3"/>
              </a:gs>
            </a:gsLst>
            <a:lin ang="5400000" scaled="1"/>
          </a:gradFill>
          <a:ln w="9525">
            <a:solidFill>
              <a:srgbClr val="BFBFD2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dk1"/>
                </a:solidFill>
              </a:rPr>
              <a:t>Discriminator</a:t>
            </a:r>
          </a:p>
          <a:p>
            <a:pPr algn="ctr">
              <a:defRPr/>
            </a:pPr>
            <a:r>
              <a:rPr lang="en-US" altLang="zh-TW" sz="2400" dirty="0">
                <a:solidFill>
                  <a:schemeClr val="dk1"/>
                </a:solidFill>
              </a:rPr>
              <a:t>v3</a:t>
            </a:r>
            <a:endParaRPr lang="zh-TW" altLang="en-US" sz="2400" dirty="0">
              <a:solidFill>
                <a:schemeClr val="dk1"/>
              </a:solidFill>
            </a:endParaRPr>
          </a:p>
        </p:txBody>
      </p:sp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50391CEB-4E65-1810-09AF-00D497E21929}"/>
              </a:ext>
            </a:extLst>
          </p:cNvPr>
          <p:cNvSpPr/>
          <p:nvPr/>
        </p:nvSpPr>
        <p:spPr>
          <a:xfrm>
            <a:off x="4189412" y="4603750"/>
            <a:ext cx="890588" cy="7016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2745EE11-08AC-2ABF-118B-65DB771663F1}"/>
              </a:ext>
            </a:extLst>
          </p:cNvPr>
          <p:cNvSpPr/>
          <p:nvPr/>
        </p:nvSpPr>
        <p:spPr>
          <a:xfrm>
            <a:off x="7173914" y="4603751"/>
            <a:ext cx="892175" cy="7016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89FD180B-EBDB-3A6E-5EDB-E58279DB0C92}"/>
              </a:ext>
            </a:extLst>
          </p:cNvPr>
          <p:cNvSpPr/>
          <p:nvPr/>
        </p:nvSpPr>
        <p:spPr>
          <a:xfrm>
            <a:off x="4298950" y="1997076"/>
            <a:ext cx="890588" cy="7016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" name="箭號: 向右 23">
            <a:extLst>
              <a:ext uri="{FF2B5EF4-FFF2-40B4-BE49-F238E27FC236}">
                <a16:creationId xmlns:a16="http://schemas.microsoft.com/office/drawing/2014/main" id="{803DCC87-07B4-D156-2A33-1788F681AB90}"/>
              </a:ext>
            </a:extLst>
          </p:cNvPr>
          <p:cNvSpPr/>
          <p:nvPr/>
        </p:nvSpPr>
        <p:spPr>
          <a:xfrm>
            <a:off x="7173914" y="1997076"/>
            <a:ext cx="892175" cy="7016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4408D59B-3C78-5B2E-FBC2-A28E4530B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3325814"/>
            <a:ext cx="22050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EF7873EB-E2F6-586A-96CB-844E88D67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3340101"/>
            <a:ext cx="21018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7D47669D-B2B7-4402-D8C7-FA898E531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614" y="3427414"/>
            <a:ext cx="1963737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443AF0A1-7B75-4052-CD90-544817D037DE}"/>
              </a:ext>
            </a:extLst>
          </p:cNvPr>
          <p:cNvCxnSpPr/>
          <p:nvPr/>
        </p:nvCxnSpPr>
        <p:spPr>
          <a:xfrm flipH="1">
            <a:off x="3276600" y="3019425"/>
            <a:ext cx="0" cy="41910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A11265E1-35A6-4BE6-CDF4-33558AF33CD5}"/>
              </a:ext>
            </a:extLst>
          </p:cNvPr>
          <p:cNvCxnSpPr/>
          <p:nvPr/>
        </p:nvCxnSpPr>
        <p:spPr>
          <a:xfrm flipH="1">
            <a:off x="6157913" y="3019425"/>
            <a:ext cx="0" cy="41910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EDE3251A-DAE1-93A4-C2ED-DFF3E3317F59}"/>
              </a:ext>
            </a:extLst>
          </p:cNvPr>
          <p:cNvCxnSpPr/>
          <p:nvPr/>
        </p:nvCxnSpPr>
        <p:spPr>
          <a:xfrm flipH="1">
            <a:off x="9039225" y="3019425"/>
            <a:ext cx="0" cy="41910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216901D3-DAE7-6A46-9DCD-BEDCFAF020D8}"/>
              </a:ext>
            </a:extLst>
          </p:cNvPr>
          <p:cNvCxnSpPr/>
          <p:nvPr/>
        </p:nvCxnSpPr>
        <p:spPr>
          <a:xfrm>
            <a:off x="3257550" y="3813176"/>
            <a:ext cx="0" cy="417513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72871EED-6208-41BC-84B4-414669D50AE7}"/>
              </a:ext>
            </a:extLst>
          </p:cNvPr>
          <p:cNvCxnSpPr/>
          <p:nvPr/>
        </p:nvCxnSpPr>
        <p:spPr>
          <a:xfrm>
            <a:off x="6156325" y="3786188"/>
            <a:ext cx="0" cy="41751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2A0E3674-16CB-BF54-DFC5-671B4F1CFBC0}"/>
              </a:ext>
            </a:extLst>
          </p:cNvPr>
          <p:cNvCxnSpPr/>
          <p:nvPr/>
        </p:nvCxnSpPr>
        <p:spPr>
          <a:xfrm>
            <a:off x="9067800" y="3786188"/>
            <a:ext cx="0" cy="41751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D8A0EE93-B15B-4269-9A03-F82BFA2C3648}"/>
              </a:ext>
            </a:extLst>
          </p:cNvPr>
          <p:cNvCxnSpPr/>
          <p:nvPr/>
        </p:nvCxnSpPr>
        <p:spPr>
          <a:xfrm flipV="1">
            <a:off x="7756526" y="5576888"/>
            <a:ext cx="1311275" cy="41910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A3E6FBCE-4A72-CEB8-B8DE-3DF2B95382F6}"/>
              </a:ext>
            </a:extLst>
          </p:cNvPr>
          <p:cNvCxnSpPr/>
          <p:nvPr/>
        </p:nvCxnSpPr>
        <p:spPr>
          <a:xfrm flipH="1" flipV="1">
            <a:off x="3449638" y="5646738"/>
            <a:ext cx="1873250" cy="34925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94C77861-0A02-5D96-C2CE-5C4A773D0697}"/>
              </a:ext>
            </a:extLst>
          </p:cNvPr>
          <p:cNvCxnSpPr/>
          <p:nvPr/>
        </p:nvCxnSpPr>
        <p:spPr>
          <a:xfrm flipH="1" flipV="1">
            <a:off x="6181725" y="5576888"/>
            <a:ext cx="279400" cy="32385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7" name="TextBox 2">
            <a:extLst>
              <a:ext uri="{FF2B5EF4-FFF2-40B4-BE49-F238E27FC236}">
                <a16:creationId xmlns:a16="http://schemas.microsoft.com/office/drawing/2014/main" id="{16DA1C79-069C-7D24-9709-68AE6C709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5" y="4495800"/>
            <a:ext cx="210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dirty="0"/>
              <a:t>Generated</a:t>
            </a:r>
          </a:p>
          <a:p>
            <a:pPr eaLnBrk="1" hangingPunct="1"/>
            <a:r>
              <a:rPr lang="en-US" altLang="en-US" sz="1600" dirty="0"/>
              <a:t>images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6A09482-A1B5-4188-0D7E-AEA4D1A2C54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189038" y="3886200"/>
            <a:ext cx="1096962" cy="6096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79" name="TextBox 4">
            <a:extLst>
              <a:ext uri="{FF2B5EF4-FFF2-40B4-BE49-F238E27FC236}">
                <a16:creationId xmlns:a16="http://schemas.microsoft.com/office/drawing/2014/main" id="{ED47D67D-9B74-851A-00CB-E05AB6B3B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1" y="6019801"/>
            <a:ext cx="19161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These are</a:t>
            </a:r>
          </a:p>
          <a:p>
            <a:pPr eaLnBrk="1" hangingPunct="1"/>
            <a:r>
              <a:rPr lang="en-US" altLang="en-US" sz="1800"/>
              <a:t>Binary classifiers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ACB7A55-9C09-84B8-2263-29E9C6B70CFC}"/>
              </a:ext>
            </a:extLst>
          </p:cNvPr>
          <p:cNvCxnSpPr>
            <a:cxnSpLocks noChangeShapeType="1"/>
            <a:stCxn id="23579" idx="0"/>
          </p:cNvCxnSpPr>
          <p:nvPr/>
        </p:nvCxnSpPr>
        <p:spPr bwMode="auto">
          <a:xfrm flipV="1">
            <a:off x="2520950" y="5638800"/>
            <a:ext cx="374650" cy="3810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2337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fastforwardlabs.github.io/blog-images/miriam/imgs_code/vae.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" t="5293" r="9059" b="45264"/>
          <a:stretch/>
        </p:blipFill>
        <p:spPr bwMode="auto">
          <a:xfrm>
            <a:off x="4094086" y="4608660"/>
            <a:ext cx="4003829" cy="183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Autoencoder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95400" y="1009625"/>
                <a:ext cx="10515600" cy="3499103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The </a:t>
                </a:r>
                <a:r>
                  <a:rPr lang="en-US" i="1" dirty="0" err="1"/>
                  <a:t>autoencoder</a:t>
                </a:r>
                <a:r>
                  <a:rPr lang="en-US" i="1" dirty="0"/>
                  <a:t> </a:t>
                </a:r>
                <a:r>
                  <a:rPr lang="en-US" dirty="0"/>
                  <a:t>idea is motivated by the concept of a </a:t>
                </a:r>
                <a:r>
                  <a:rPr lang="en-US" i="1" dirty="0"/>
                  <a:t>good representation</a:t>
                </a:r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For example, for a classifier, a good representation can be defined as one that will yield a better performing classifier.</a:t>
                </a:r>
              </a:p>
              <a:p>
                <a:pPr lvl="1"/>
                <a:r>
                  <a:rPr lang="en-US" dirty="0"/>
                  <a:t>Vincent et al. (2010): “a </a:t>
                </a:r>
                <a:r>
                  <a:rPr lang="en-US" u="sng" dirty="0"/>
                  <a:t>good representation</a:t>
                </a:r>
                <a:r>
                  <a:rPr lang="en-US" dirty="0"/>
                  <a:t> is one that can be obtained robustly from a corrupted input and that will be useful for recovering the corresponding clean input.” </a:t>
                </a:r>
              </a:p>
              <a:p>
                <a:r>
                  <a:rPr lang="en-US" dirty="0"/>
                  <a:t>An </a:t>
                </a:r>
                <a:r>
                  <a:rPr lang="en-US" i="1" dirty="0"/>
                  <a:t>encoder</a:t>
                </a:r>
                <a:r>
                  <a:rPr lang="en-US" dirty="0"/>
                  <a:t> is a deterministic mapping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</m:oMath>
                </a14:m>
                <a:r>
                  <a:rPr lang="en-US" dirty="0"/>
                  <a:t> that transforms an input vector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dirty="0"/>
                  <a:t> into hidden representation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𝐖</m:t>
                    </m:r>
                  </m:oMath>
                </a14:m>
                <a:r>
                  <a:rPr lang="en-US" dirty="0"/>
                  <a:t> is the weight matrix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is bias (an offset vector)</a:t>
                </a:r>
              </a:p>
              <a:p>
                <a:r>
                  <a:rPr lang="en-US" dirty="0"/>
                  <a:t>A </a:t>
                </a:r>
                <a:r>
                  <a:rPr lang="en-US" i="1" dirty="0"/>
                  <a:t>decoder</a:t>
                </a:r>
                <a:r>
                  <a:rPr lang="en-US" dirty="0"/>
                  <a:t> maps back the hidden representation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dirty="0"/>
                  <a:t> to the reconstructed input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acc>
                  </m:oMath>
                </a14:m>
                <a:r>
                  <a:rPr lang="en-US" dirty="0"/>
                  <a:t> via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 err="1"/>
                  <a:t>Autoencoding</a:t>
                </a:r>
                <a:r>
                  <a:rPr lang="en-US" dirty="0"/>
                  <a:t>: compares the reconstructed output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acc>
                  </m:oMath>
                </a14:m>
                <a:r>
                  <a:rPr lang="en-US" dirty="0"/>
                  <a:t> to the original input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dirty="0"/>
                  <a:t> and try to minimize this error to make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acc>
                  </m:oMath>
                </a14:m>
                <a:r>
                  <a:rPr lang="en-US" dirty="0"/>
                  <a:t> as close as possible to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5400" y="1009625"/>
                <a:ext cx="10515600" cy="3499103"/>
              </a:xfrm>
              <a:blipFill>
                <a:blip r:embed="rId4"/>
                <a:stretch>
                  <a:fillRect l="-638" t="-2962" r="-174" b="-3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">
                <a:extLst>
                  <a:ext uri="{FF2B5EF4-FFF2-40B4-BE49-F238E27FC236}">
                    <a16:creationId xmlns:a16="http://schemas.microsoft.com/office/drawing/2014/main" id="{0B62C650-FD5F-4674-9950-FFD5AD59C730}"/>
                  </a:ext>
                </a:extLst>
              </p:cNvPr>
              <p:cNvSpPr/>
              <p:nvPr/>
            </p:nvSpPr>
            <p:spPr>
              <a:xfrm>
                <a:off x="3282050" y="5050400"/>
                <a:ext cx="429491" cy="103216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6" name="Rectangle 3">
                <a:extLst>
                  <a:ext uri="{FF2B5EF4-FFF2-40B4-BE49-F238E27FC236}">
                    <a16:creationId xmlns:a16="http://schemas.microsoft.com/office/drawing/2014/main" id="{0B62C650-FD5F-4674-9950-FFD5AD59C7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050" y="5050400"/>
                <a:ext cx="429491" cy="10321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箭头连接符 12">
            <a:extLst>
              <a:ext uri="{FF2B5EF4-FFF2-40B4-BE49-F238E27FC236}">
                <a16:creationId xmlns:a16="http://schemas.microsoft.com/office/drawing/2014/main" id="{4A4EF701-E62C-41F8-95F1-D9A38D98156D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3711541" y="5566482"/>
            <a:ext cx="39199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3">
                <a:extLst>
                  <a:ext uri="{FF2B5EF4-FFF2-40B4-BE49-F238E27FC236}">
                    <a16:creationId xmlns:a16="http://schemas.microsoft.com/office/drawing/2014/main" id="{0B62C650-FD5F-4674-9950-FFD5AD59C730}"/>
                  </a:ext>
                </a:extLst>
              </p:cNvPr>
              <p:cNvSpPr/>
              <p:nvPr/>
            </p:nvSpPr>
            <p:spPr>
              <a:xfrm>
                <a:off x="8522794" y="5050400"/>
                <a:ext cx="429491" cy="103216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22" name="Rectangle 3">
                <a:extLst>
                  <a:ext uri="{FF2B5EF4-FFF2-40B4-BE49-F238E27FC236}">
                    <a16:creationId xmlns:a16="http://schemas.microsoft.com/office/drawing/2014/main" id="{0B62C650-FD5F-4674-9950-FFD5AD59C7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2794" y="5050400"/>
                <a:ext cx="429491" cy="1032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箭头连接符 12">
            <a:extLst>
              <a:ext uri="{FF2B5EF4-FFF2-40B4-BE49-F238E27FC236}">
                <a16:creationId xmlns:a16="http://schemas.microsoft.com/office/drawing/2014/main" id="{4A4EF701-E62C-41F8-95F1-D9A38D98156D}"/>
              </a:ext>
            </a:extLst>
          </p:cNvPr>
          <p:cNvCxnSpPr>
            <a:stCxn id="9" idx="3"/>
            <a:endCxn id="22" idx="1"/>
          </p:cNvCxnSpPr>
          <p:nvPr/>
        </p:nvCxnSpPr>
        <p:spPr>
          <a:xfrm flipV="1">
            <a:off x="8092372" y="5566482"/>
            <a:ext cx="430422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4083351" y="4437112"/>
            <a:ext cx="4009021" cy="2002471"/>
            <a:chOff x="4083351" y="4719004"/>
            <a:chExt cx="4009021" cy="2002471"/>
          </a:xfrm>
        </p:grpSpPr>
        <p:grpSp>
          <p:nvGrpSpPr>
            <p:cNvPr id="37" name="Group 36"/>
            <p:cNvGrpSpPr/>
            <p:nvPr/>
          </p:nvGrpSpPr>
          <p:grpSpPr>
            <a:xfrm>
              <a:off x="4083351" y="4890553"/>
              <a:ext cx="4009021" cy="1830922"/>
              <a:chOff x="4083351" y="4890553"/>
              <a:chExt cx="4009021" cy="183092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4083351" y="4890553"/>
                <a:ext cx="4003477" cy="1830922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4">
                <a:extLst>
                  <a:ext uri="{FF2B5EF4-FFF2-40B4-BE49-F238E27FC236}">
                    <a16:creationId xmlns:a16="http://schemas.microsoft.com/office/drawing/2014/main" id="{DFC9E809-45BE-4681-A088-DC25057EDAC3}"/>
                  </a:ext>
                </a:extLst>
              </p:cNvPr>
              <p:cNvSpPr/>
              <p:nvPr/>
            </p:nvSpPr>
            <p:spPr>
              <a:xfrm>
                <a:off x="4103538" y="5332292"/>
                <a:ext cx="1371600" cy="103216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Encoder neural network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93659D5-CD7B-4C8B-B3BB-3F7A18FB2038}"/>
                  </a:ext>
                </a:extLst>
              </p:cNvPr>
              <p:cNvSpPr/>
              <p:nvPr/>
            </p:nvSpPr>
            <p:spPr>
              <a:xfrm>
                <a:off x="5815170" y="5528626"/>
                <a:ext cx="606136" cy="63949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z</a:t>
                </a:r>
                <a:endParaRPr lang="en-US" sz="1200" b="1" dirty="0">
                  <a:solidFill>
                    <a:schemeClr val="tx1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9A04686-2B89-4B62-9011-3B4FC4985B0D}"/>
                  </a:ext>
                </a:extLst>
              </p:cNvPr>
              <p:cNvSpPr/>
              <p:nvPr/>
            </p:nvSpPr>
            <p:spPr>
              <a:xfrm>
                <a:off x="6817754" y="5351343"/>
                <a:ext cx="1274618" cy="99406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Decoder neural network</a:t>
                </a:r>
              </a:p>
            </p:txBody>
          </p:sp>
          <p:cxnSp>
            <p:nvCxnSpPr>
              <p:cNvPr id="11" name="直接箭头连接符 17">
                <a:extLst>
                  <a:ext uri="{FF2B5EF4-FFF2-40B4-BE49-F238E27FC236}">
                    <a16:creationId xmlns:a16="http://schemas.microsoft.com/office/drawing/2014/main" id="{6027554B-F952-4D2E-A85C-44A1CB02C58B}"/>
                  </a:ext>
                </a:extLst>
              </p:cNvPr>
              <p:cNvCxnSpPr>
                <a:cxnSpLocks/>
                <a:stCxn id="8" idx="6"/>
                <a:endCxn id="9" idx="1"/>
              </p:cNvCxnSpPr>
              <p:nvPr/>
            </p:nvCxnSpPr>
            <p:spPr>
              <a:xfrm>
                <a:off x="6421306" y="5848374"/>
                <a:ext cx="396448" cy="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>
                <a:extLst>
                  <a:ext uri="{FF2B5EF4-FFF2-40B4-BE49-F238E27FC236}">
                    <a16:creationId xmlns:a16="http://schemas.microsoft.com/office/drawing/2014/main" id="{6027554B-F952-4D2E-A85C-44A1CB02C58B}"/>
                  </a:ext>
                </a:extLst>
              </p:cNvPr>
              <p:cNvCxnSpPr>
                <a:cxnSpLocks/>
                <a:stCxn id="7" idx="3"/>
                <a:endCxn id="8" idx="2"/>
              </p:cNvCxnSpPr>
              <p:nvPr/>
            </p:nvCxnSpPr>
            <p:spPr>
              <a:xfrm>
                <a:off x="5475138" y="5848374"/>
                <a:ext cx="340032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5278328" y="4719004"/>
              <a:ext cx="16890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/>
                <a:t>Hidden Representation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H="1">
              <a:off x="6118238" y="5234902"/>
              <a:ext cx="4640" cy="25562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94FC8A94-9A0B-41BE-854D-419837052B6D}"/>
              </a:ext>
            </a:extLst>
          </p:cNvPr>
          <p:cNvSpPr/>
          <p:nvPr/>
        </p:nvSpPr>
        <p:spPr>
          <a:xfrm>
            <a:off x="4727848" y="6269554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Autoencoder Architecture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176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0"/>
            <a:ext cx="7772400" cy="838200"/>
          </a:xfrm>
        </p:spPr>
        <p:txBody>
          <a:bodyPr/>
          <a:lstStyle/>
          <a:p>
            <a:r>
              <a:rPr lang="en-US" dirty="0">
                <a:uFillTx/>
              </a:rPr>
              <a:t>Auto-Encoders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84" y="762000"/>
            <a:ext cx="9811816" cy="207010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uFillTx/>
              </a:rPr>
              <a:t>A type of unsupervised learning which discovers generic features of the data (</a:t>
            </a:r>
            <a:r>
              <a:rPr lang="en-US" b="1" dirty="0">
                <a:uFillTx/>
              </a:rPr>
              <a:t>self-supervised learning</a:t>
            </a:r>
            <a:r>
              <a:rPr lang="en-US" dirty="0">
                <a:uFillTx/>
              </a:rPr>
              <a:t>)</a:t>
            </a:r>
          </a:p>
          <a:p>
            <a:pPr lvl="1"/>
            <a:r>
              <a:rPr lang="en-US" dirty="0">
                <a:uFillTx/>
              </a:rPr>
              <a:t>Learn identity function by learning important sub-features</a:t>
            </a:r>
          </a:p>
          <a:p>
            <a:pPr lvl="1"/>
            <a:r>
              <a:rPr lang="en-US" dirty="0">
                <a:uFillTx/>
              </a:rPr>
              <a:t>Compression, etc. – </a:t>
            </a:r>
            <a:r>
              <a:rPr lang="en-US" b="1" dirty="0" err="1">
                <a:uFillTx/>
              </a:rPr>
              <a:t>Undercomplete</a:t>
            </a:r>
            <a:r>
              <a:rPr lang="en-US" dirty="0"/>
              <a:t> |</a:t>
            </a:r>
            <a:r>
              <a:rPr lang="en-US" b="1" dirty="0"/>
              <a:t>h</a:t>
            </a:r>
            <a:r>
              <a:rPr lang="en-US" dirty="0"/>
              <a:t>| &lt; |</a:t>
            </a:r>
            <a:r>
              <a:rPr lang="en-US" b="1" dirty="0"/>
              <a:t>x</a:t>
            </a:r>
            <a:r>
              <a:rPr lang="en-US" dirty="0"/>
              <a:t>|</a:t>
            </a:r>
          </a:p>
          <a:p>
            <a:pPr lvl="1"/>
            <a:r>
              <a:rPr lang="en-US" dirty="0">
                <a:uFillTx/>
              </a:rPr>
              <a:t>For </a:t>
            </a:r>
            <a:r>
              <a:rPr lang="en-US" dirty="0"/>
              <a:t>|</a:t>
            </a:r>
            <a:r>
              <a:rPr lang="en-US" b="1" dirty="0"/>
              <a:t>h</a:t>
            </a:r>
            <a:r>
              <a:rPr lang="en-US" dirty="0"/>
              <a:t>| ≥ |</a:t>
            </a:r>
            <a:r>
              <a:rPr lang="en-US" b="1" dirty="0"/>
              <a:t>x</a:t>
            </a:r>
            <a:r>
              <a:rPr lang="en-US" dirty="0"/>
              <a:t>| (</a:t>
            </a:r>
            <a:r>
              <a:rPr lang="en-US" b="1" dirty="0" err="1"/>
              <a:t>Overcomplete</a:t>
            </a:r>
            <a:r>
              <a:rPr lang="en-US" dirty="0"/>
              <a:t> case more common in deep nets) use </a:t>
            </a:r>
            <a:r>
              <a:rPr lang="en-US" b="1" dirty="0"/>
              <a:t>regularized</a:t>
            </a:r>
            <a:r>
              <a:rPr lang="en-US" dirty="0"/>
              <a:t> </a:t>
            </a:r>
            <a:r>
              <a:rPr lang="en-US" dirty="0" err="1"/>
              <a:t>autoencoding</a:t>
            </a:r>
            <a:endParaRPr lang="en-US" dirty="0">
              <a:uFillTx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1" y="2895600"/>
            <a:ext cx="2783925" cy="38100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1" y="3048000"/>
            <a:ext cx="2299799" cy="3810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0561948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81000"/>
            <a:ext cx="7772400" cy="838200"/>
          </a:xfrm>
        </p:spPr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dirty="0">
                <a:uFillTx/>
              </a:rPr>
              <a:t>parse Auto-Encoders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84" y="1371600"/>
            <a:ext cx="9430816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uFillTx/>
              </a:rPr>
              <a:t>Use more hidden nodes in the encoder</a:t>
            </a:r>
          </a:p>
          <a:p>
            <a:r>
              <a:rPr lang="en-US" dirty="0">
                <a:uFillTx/>
              </a:rPr>
              <a:t>Use </a:t>
            </a:r>
            <a:r>
              <a:rPr lang="en-US" b="1" dirty="0">
                <a:uFillTx/>
              </a:rPr>
              <a:t>regularization techniques </a:t>
            </a:r>
            <a:r>
              <a:rPr lang="en-US" dirty="0">
                <a:uFillTx/>
              </a:rPr>
              <a:t>which encourage sparseness (e.g. a significant portion of nodes have zero output for any given input)</a:t>
            </a:r>
          </a:p>
          <a:p>
            <a:pPr lvl="1"/>
            <a:r>
              <a:rPr lang="en-US" dirty="0">
                <a:uFillTx/>
              </a:rPr>
              <a:t>Penalty in the learning function for non-zero nodes</a:t>
            </a:r>
          </a:p>
          <a:p>
            <a:pPr lvl="1"/>
            <a:r>
              <a:rPr lang="en-US" dirty="0">
                <a:uFillTx/>
              </a:rPr>
              <a:t>Weight decay</a:t>
            </a:r>
          </a:p>
          <a:p>
            <a:r>
              <a:rPr lang="en-US" b="1" dirty="0">
                <a:uFillTx/>
                <a:hlinkClick r:id="rId3"/>
              </a:rPr>
              <a:t>De-noising</a:t>
            </a:r>
            <a:r>
              <a:rPr lang="en-US" dirty="0">
                <a:uFillTx/>
                <a:hlinkClick r:id="rId3"/>
              </a:rPr>
              <a:t> Auto-Encoder</a:t>
            </a:r>
            <a:endParaRPr lang="en-US" dirty="0">
              <a:uFillTx/>
            </a:endParaRPr>
          </a:p>
          <a:p>
            <a:pPr lvl="1"/>
            <a:r>
              <a:rPr lang="en-US" dirty="0">
                <a:uFillTx/>
              </a:rPr>
              <a:t>Stochastically corrupt training instance each time, but still train auto-encoder to decode the uncorrupted instance</a:t>
            </a:r>
          </a:p>
          <a:p>
            <a:pPr lvl="1"/>
            <a:r>
              <a:rPr lang="en-US" dirty="0">
                <a:uFillTx/>
              </a:rPr>
              <a:t>Improved empirical results</a:t>
            </a:r>
          </a:p>
          <a:p>
            <a:pPr lvl="1"/>
            <a:endParaRPr lang="en-US" dirty="0">
              <a:uFillTx/>
            </a:endParaRPr>
          </a:p>
          <a:p>
            <a:pPr lvl="1"/>
            <a:endParaRPr lang="en-US" dirty="0">
              <a:uFillTx/>
            </a:endParaRPr>
          </a:p>
          <a:p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495205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374" y="2590801"/>
            <a:ext cx="3341826" cy="4219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76200"/>
            <a:ext cx="7772400" cy="838200"/>
          </a:xfrm>
        </p:spPr>
        <p:txBody>
          <a:bodyPr/>
          <a:lstStyle/>
          <a:p>
            <a:r>
              <a:rPr lang="en-US" dirty="0">
                <a:uFillTx/>
              </a:rPr>
              <a:t>Stacked Auto-Encoders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914401"/>
            <a:ext cx="7772400" cy="1371600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>
                <a:uFillTx/>
              </a:rPr>
              <a:t>Bengio</a:t>
            </a:r>
            <a:r>
              <a:rPr lang="en-US" dirty="0">
                <a:uFillTx/>
              </a:rPr>
              <a:t> (2007) – After Deep Belief Networks (2006)</a:t>
            </a:r>
          </a:p>
          <a:p>
            <a:r>
              <a:rPr lang="en-US" dirty="0">
                <a:uFillTx/>
              </a:rPr>
              <a:t>Stack many (sparse) auto-encoders in succession and train them using greedy layer-wise training</a:t>
            </a:r>
          </a:p>
          <a:p>
            <a:r>
              <a:rPr lang="en-US" dirty="0">
                <a:uFillTx/>
              </a:rPr>
              <a:t>Drop the decode output layer each time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1" y="2411963"/>
            <a:ext cx="3139771" cy="4293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r="64677" b="7099"/>
          <a:stretch>
            <a:fillRect/>
          </a:stretch>
        </p:blipFill>
        <p:spPr>
          <a:xfrm>
            <a:off x="5976980" y="2188934"/>
            <a:ext cx="1109075" cy="398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571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76200"/>
            <a:ext cx="7772400" cy="838200"/>
          </a:xfrm>
        </p:spPr>
        <p:txBody>
          <a:bodyPr/>
          <a:lstStyle/>
          <a:p>
            <a:r>
              <a:rPr lang="en-US" dirty="0">
                <a:uFillTx/>
              </a:rPr>
              <a:t>Stacked Auto-Encoders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914401"/>
            <a:ext cx="7772400" cy="1572145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uFillTx/>
              </a:rPr>
              <a:t>Do supervised training (can now only used labeled examples) on the last layer using final features</a:t>
            </a:r>
          </a:p>
          <a:p>
            <a:r>
              <a:rPr lang="en-US" dirty="0">
                <a:uFillTx/>
              </a:rPr>
              <a:t>Then do supervised training on the entire network to fine- tune all weights (optional)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1" y="3048000"/>
            <a:ext cx="3377046" cy="2971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2433118"/>
            <a:ext cx="5097792" cy="442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740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Generative Modeling Perspective of </a:t>
            </a:r>
            <a:r>
              <a:rPr lang="en-US" dirty="0" err="1"/>
              <a:t>Autoencoders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63351" y="981075"/>
                <a:ext cx="11689299" cy="4895850"/>
              </a:xfrm>
            </p:spPr>
            <p:txBody>
              <a:bodyPr>
                <a:normAutofit fontScale="62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/>
                  <a:t>The hidden representation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dirty="0"/>
                  <a:t> can be considered as a latent random variable determining the observation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dirty="0"/>
                  <a:t>: the decoder neural network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acc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𝒛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can be modeled as the conditional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The detailed data distribution is therefore captured entirely by the decoder neural network.</a:t>
                </a:r>
              </a:p>
              <a:p>
                <a:pPr lvl="1"/>
                <a:endParaRPr lang="en-US" dirty="0"/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The encoder neural network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can be considered as a </a:t>
                </a:r>
                <a:r>
                  <a:rPr lang="en-US" i="1" dirty="0"/>
                  <a:t>recognition model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an approximation to the intractable true posterior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Instead of deriving the functional form of the true posterior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we can use the encoder neural network to learn an approximation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Therefore, the autoencoder framework can be leveraged to solve a relatively general family of generative model: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dirty="0"/>
                  <a:t>A latent continuous random variable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dirty="0"/>
                  <a:t> is generated from a prior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dirty="0"/>
                  <a:t>The observation is generated from a conditional distribution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dirty="0"/>
                  <a:t>While traditional generative models would introduce a number of latent variables to properly model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 </a:t>
                </a:r>
                <a:r>
                  <a:rPr lang="en-US" dirty="0" err="1"/>
                  <a:t>autoencoder</a:t>
                </a:r>
                <a:r>
                  <a:rPr lang="en-US" dirty="0"/>
                  <a:t>-based technique approaches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through fitting the decoder neural network.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3351" y="981075"/>
                <a:ext cx="11689299" cy="4895850"/>
              </a:xfrm>
              <a:blipFill>
                <a:blip r:embed="rId2"/>
                <a:stretch>
                  <a:fillRect l="-469" t="-747" r="-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84344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Variational</a:t>
            </a:r>
            <a:r>
              <a:rPr lang="en-US" dirty="0"/>
              <a:t> </a:t>
            </a:r>
            <a:r>
              <a:rPr lang="en-US" dirty="0" err="1"/>
              <a:t>Autoencoder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24744"/>
                <a:ext cx="10515600" cy="3114379"/>
              </a:xfrm>
            </p:spPr>
            <p:txBody>
              <a:bodyPr>
                <a:normAutofit fontScale="62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/>
                  <a:t>With </a:t>
                </a:r>
                <a:r>
                  <a:rPr lang="en-US" dirty="0" err="1"/>
                  <a:t>variational</a:t>
                </a:r>
                <a:r>
                  <a:rPr lang="en-US" dirty="0"/>
                  <a:t> inference, the aforementioned generative model family can be solved by maximizing the following objective function:</a:t>
                </a:r>
                <a:br>
                  <a:rPr lang="en-US" dirty="0"/>
                </a:b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𝐾𝐿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  <m:d>
                          <m:dPr>
                            <m:begChr m:val="‖"/>
                            <m:endChr m:val="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</m:d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~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𝑿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𝑿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e>
                    </m:func>
                  </m:oMath>
                </a14:m>
                <a:endParaRPr lang="en-US" dirty="0"/>
              </a:p>
              <a:p>
                <a:pPr lvl="1">
                  <a:lnSpc>
                    <a:spcPct val="100000"/>
                  </a:lnSpc>
                </a:pPr>
                <a:endParaRPr lang="en-US" dirty="0"/>
              </a:p>
              <a:p>
                <a:pPr lvl="1">
                  <a:lnSpc>
                    <a:spcPct val="100000"/>
                  </a:lnSpc>
                </a:pPr>
                <a:endParaRPr lang="en-US" dirty="0"/>
              </a:p>
              <a:p>
                <a:pPr lvl="1">
                  <a:lnSpc>
                    <a:spcPct val="100000"/>
                  </a:lnSpc>
                </a:pPr>
                <a:endParaRPr lang="en-US" dirty="0"/>
              </a:p>
              <a:p>
                <a:pPr lvl="1"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Typically,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dirty="0"/>
                  <a:t> often uses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𝐺𝑎𝑢𝑠𝑠𝑖𝑎𝑛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e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</m:d>
                  </m:oMath>
                </a14:m>
                <a:r>
                  <a:rPr lang="en-US" dirty="0"/>
                  <a:t> is set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𝐺𝑎𝑢𝑠𝑠𝑖𝑎𝑛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</m:d>
                  </m:oMath>
                </a14:m>
                <a:r>
                  <a:rPr lang="en-US" dirty="0"/>
                  <a:t> is the posterior mean approximation and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the posterior variance approximation.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are probabilistic hidden representations of input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24744"/>
                <a:ext cx="10515600" cy="3114379"/>
              </a:xfrm>
              <a:blipFill>
                <a:blip r:embed="rId3"/>
                <a:stretch>
                  <a:fillRect l="-522" t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07524" y="2220268"/>
                <a:ext cx="492091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Minimizing the difference between prior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dirty="0"/>
                  <a:t> and posterior approximation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e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</m:d>
                  </m:oMath>
                </a14:m>
                <a:r>
                  <a:rPr lang="en-US" dirty="0"/>
                  <a:t> as measured by KL-divergence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524" y="2220268"/>
                <a:ext cx="4920917" cy="923330"/>
              </a:xfrm>
              <a:prstGeom prst="rect">
                <a:avLst/>
              </a:prstGeom>
              <a:blipFill>
                <a:blip r:embed="rId4"/>
                <a:stretch>
                  <a:fillRect l="-1115" t="-3289" r="-496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473114" y="2497267"/>
            <a:ext cx="4130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Maximizing the likelihood of the observed data as specified by the generative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3">
                <a:extLst>
                  <a:ext uri="{FF2B5EF4-FFF2-40B4-BE49-F238E27FC236}">
                    <a16:creationId xmlns:a16="http://schemas.microsoft.com/office/drawing/2014/main" id="{0B62C650-FD5F-4674-9950-FFD5AD59C730}"/>
                  </a:ext>
                </a:extLst>
              </p:cNvPr>
              <p:cNvSpPr/>
              <p:nvPr/>
            </p:nvSpPr>
            <p:spPr>
              <a:xfrm>
                <a:off x="2516429" y="4741827"/>
                <a:ext cx="429491" cy="103216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7" name="Rectangle 3">
                <a:extLst>
                  <a:ext uri="{FF2B5EF4-FFF2-40B4-BE49-F238E27FC236}">
                    <a16:creationId xmlns:a16="http://schemas.microsoft.com/office/drawing/2014/main" id="{0B62C650-FD5F-4674-9950-FFD5AD59C7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429" y="4741827"/>
                <a:ext cx="429491" cy="10321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4">
                <a:extLst>
                  <a:ext uri="{FF2B5EF4-FFF2-40B4-BE49-F238E27FC236}">
                    <a16:creationId xmlns:a16="http://schemas.microsoft.com/office/drawing/2014/main" id="{DFC9E809-45BE-4681-A088-DC25057EDAC3}"/>
                  </a:ext>
                </a:extLst>
              </p:cNvPr>
              <p:cNvSpPr/>
              <p:nvPr/>
            </p:nvSpPr>
            <p:spPr>
              <a:xfrm>
                <a:off x="3337917" y="4741827"/>
                <a:ext cx="1371600" cy="103216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Encoder</a:t>
                </a:r>
                <a:r>
                  <a:rPr lang="en-US" dirty="0">
                    <a:solidFill>
                      <a:schemeClr val="tx1"/>
                    </a:solidFill>
                    <a:latin typeface="Times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e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8" name="Rectangle 4">
                <a:extLst>
                  <a:ext uri="{FF2B5EF4-FFF2-40B4-BE49-F238E27FC236}">
                    <a16:creationId xmlns:a16="http://schemas.microsoft.com/office/drawing/2014/main" id="{DFC9E809-45BE-4681-A088-DC25057EDA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917" y="4741827"/>
                <a:ext cx="1371600" cy="1032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7">
                <a:extLst>
                  <a:ext uri="{FF2B5EF4-FFF2-40B4-BE49-F238E27FC236}">
                    <a16:creationId xmlns:a16="http://schemas.microsoft.com/office/drawing/2014/main" id="{393659D5-CD7B-4C8B-B3BB-3F7A18FB2038}"/>
                  </a:ext>
                </a:extLst>
              </p:cNvPr>
              <p:cNvSpPr/>
              <p:nvPr/>
            </p:nvSpPr>
            <p:spPr>
              <a:xfrm>
                <a:off x="6473114" y="4940640"/>
                <a:ext cx="606136" cy="63949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1200" b="1" dirty="0">
                  <a:solidFill>
                    <a:schemeClr val="tx1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Oval 7">
                <a:extLst>
                  <a:ext uri="{FF2B5EF4-FFF2-40B4-BE49-F238E27FC236}">
                    <a16:creationId xmlns:a16="http://schemas.microsoft.com/office/drawing/2014/main" id="{393659D5-CD7B-4C8B-B3BB-3F7A18FB20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3114" y="4940640"/>
                <a:ext cx="606136" cy="639496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8">
                <a:extLst>
                  <a:ext uri="{FF2B5EF4-FFF2-40B4-BE49-F238E27FC236}">
                    <a16:creationId xmlns:a16="http://schemas.microsoft.com/office/drawing/2014/main" id="{F9A04686-2B89-4B62-9011-3B4FC4985B0D}"/>
                  </a:ext>
                </a:extLst>
              </p:cNvPr>
              <p:cNvSpPr/>
              <p:nvPr/>
            </p:nvSpPr>
            <p:spPr>
              <a:xfrm>
                <a:off x="7525356" y="4760877"/>
                <a:ext cx="1274618" cy="99406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Decoder</a:t>
                </a:r>
                <a:r>
                  <a:rPr lang="en-US" dirty="0">
                    <a:solidFill>
                      <a:schemeClr val="tx1"/>
                    </a:solidFill>
                    <a:latin typeface="Times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𝒛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2" name="Rectangle 8">
                <a:extLst>
                  <a:ext uri="{FF2B5EF4-FFF2-40B4-BE49-F238E27FC236}">
                    <a16:creationId xmlns:a16="http://schemas.microsoft.com/office/drawing/2014/main" id="{F9A04686-2B89-4B62-9011-3B4FC4985B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356" y="4760877"/>
                <a:ext cx="1274618" cy="9940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4A4EF701-E62C-41F8-95F1-D9A38D98156D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2945920" y="5257909"/>
            <a:ext cx="39199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83DAF68B-9E43-4DC1-83FC-F5F6423F3272}"/>
              </a:ext>
            </a:extLst>
          </p:cNvPr>
          <p:cNvCxnSpPr>
            <a:cxnSpLocks/>
            <a:stCxn id="8" idx="3"/>
            <a:endCxn id="48" idx="2"/>
          </p:cNvCxnSpPr>
          <p:nvPr/>
        </p:nvCxnSpPr>
        <p:spPr>
          <a:xfrm flipV="1">
            <a:off x="4709517" y="4760877"/>
            <a:ext cx="585585" cy="4970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01E67AAA-0154-4057-BF34-653E7051E03B}"/>
              </a:ext>
            </a:extLst>
          </p:cNvPr>
          <p:cNvCxnSpPr>
            <a:cxnSpLocks/>
            <a:stCxn id="8" idx="3"/>
            <a:endCxn id="49" idx="2"/>
          </p:cNvCxnSpPr>
          <p:nvPr/>
        </p:nvCxnSpPr>
        <p:spPr>
          <a:xfrm>
            <a:off x="4709517" y="5257909"/>
            <a:ext cx="585585" cy="5362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773E26CE-0B27-47CC-A1A4-69282D4F682F}"/>
              </a:ext>
            </a:extLst>
          </p:cNvPr>
          <p:cNvCxnSpPr>
            <a:cxnSpLocks/>
            <a:stCxn id="48" idx="6"/>
            <a:endCxn id="11" idx="2"/>
          </p:cNvCxnSpPr>
          <p:nvPr/>
        </p:nvCxnSpPr>
        <p:spPr>
          <a:xfrm>
            <a:off x="5901238" y="4760877"/>
            <a:ext cx="571876" cy="4995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E4124859-B9F8-4FCA-887C-07166A4CE2DE}"/>
              </a:ext>
            </a:extLst>
          </p:cNvPr>
          <p:cNvCxnSpPr>
            <a:cxnSpLocks/>
            <a:stCxn id="49" idx="6"/>
            <a:endCxn id="11" idx="2"/>
          </p:cNvCxnSpPr>
          <p:nvPr/>
        </p:nvCxnSpPr>
        <p:spPr>
          <a:xfrm flipV="1">
            <a:off x="5901238" y="5260388"/>
            <a:ext cx="571876" cy="5337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6027554B-F952-4D2E-A85C-44A1CB02C58B}"/>
              </a:ext>
            </a:extLst>
          </p:cNvPr>
          <p:cNvCxnSpPr>
            <a:cxnSpLocks/>
            <a:stCxn id="11" idx="6"/>
            <a:endCxn id="12" idx="1"/>
          </p:cNvCxnSpPr>
          <p:nvPr/>
        </p:nvCxnSpPr>
        <p:spPr>
          <a:xfrm flipV="1">
            <a:off x="7079250" y="5257909"/>
            <a:ext cx="446106" cy="247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3">
                <a:extLst>
                  <a:ext uri="{FF2B5EF4-FFF2-40B4-BE49-F238E27FC236}">
                    <a16:creationId xmlns:a16="http://schemas.microsoft.com/office/drawing/2014/main" id="{0B62C650-FD5F-4674-9950-FFD5AD59C730}"/>
                  </a:ext>
                </a:extLst>
              </p:cNvPr>
              <p:cNvSpPr/>
              <p:nvPr/>
            </p:nvSpPr>
            <p:spPr>
              <a:xfrm>
                <a:off x="9246080" y="4730437"/>
                <a:ext cx="429491" cy="103216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20" name="Rectangle 3">
                <a:extLst>
                  <a:ext uri="{FF2B5EF4-FFF2-40B4-BE49-F238E27FC236}">
                    <a16:creationId xmlns:a16="http://schemas.microsoft.com/office/drawing/2014/main" id="{0B62C650-FD5F-4674-9950-FFD5AD59C7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6080" y="4730437"/>
                <a:ext cx="429491" cy="10321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接箭头连接符 12">
            <a:extLst>
              <a:ext uri="{FF2B5EF4-FFF2-40B4-BE49-F238E27FC236}">
                <a16:creationId xmlns:a16="http://schemas.microsoft.com/office/drawing/2014/main" id="{4A4EF701-E62C-41F8-95F1-D9A38D98156D}"/>
              </a:ext>
            </a:extLst>
          </p:cNvPr>
          <p:cNvCxnSpPr>
            <a:stCxn id="12" idx="3"/>
            <a:endCxn id="20" idx="1"/>
          </p:cNvCxnSpPr>
          <p:nvPr/>
        </p:nvCxnSpPr>
        <p:spPr>
          <a:xfrm flipV="1">
            <a:off x="8799974" y="5246519"/>
            <a:ext cx="446106" cy="113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632158" y="1772816"/>
            <a:ext cx="2249906" cy="4134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135522" y="1755495"/>
            <a:ext cx="2249906" cy="4134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4023717" y="2102124"/>
            <a:ext cx="608441" cy="2462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5" idx="2"/>
          </p:cNvCxnSpPr>
          <p:nvPr/>
        </p:nvCxnSpPr>
        <p:spPr>
          <a:xfrm flipH="1" flipV="1">
            <a:off x="8260475" y="2168960"/>
            <a:ext cx="111688" cy="32492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cxnSpLocks/>
          </p:cNvCxnSpPr>
          <p:nvPr/>
        </p:nvCxnSpPr>
        <p:spPr>
          <a:xfrm flipH="1">
            <a:off x="6882064" y="4590458"/>
            <a:ext cx="253458" cy="35018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6882064" y="4281541"/>
                <a:ext cx="4617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Random variable from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𝐺𝑎𝑢𝑠𝑠𝑖𝑎𝑛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2064" y="4281541"/>
                <a:ext cx="4617867" cy="369332"/>
              </a:xfrm>
              <a:prstGeom prst="rect">
                <a:avLst/>
              </a:prstGeom>
              <a:blipFill>
                <a:blip r:embed="rId10"/>
                <a:stretch>
                  <a:fillRect l="-118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Oval 7">
                <a:extLst>
                  <a:ext uri="{FF2B5EF4-FFF2-40B4-BE49-F238E27FC236}">
                    <a16:creationId xmlns:a16="http://schemas.microsoft.com/office/drawing/2014/main" id="{393659D5-CD7B-4C8B-B3BB-3F7A18FB2038}"/>
                  </a:ext>
                </a:extLst>
              </p:cNvPr>
              <p:cNvSpPr/>
              <p:nvPr/>
            </p:nvSpPr>
            <p:spPr>
              <a:xfrm>
                <a:off x="5295102" y="4441129"/>
                <a:ext cx="606136" cy="63949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</m:oMath>
                  </m:oMathPara>
                </a14:m>
                <a:endParaRPr lang="en-US" sz="1200" b="1" dirty="0">
                  <a:solidFill>
                    <a:schemeClr val="tx1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Oval 7">
                <a:extLst>
                  <a:ext uri="{FF2B5EF4-FFF2-40B4-BE49-F238E27FC236}">
                    <a16:creationId xmlns:a16="http://schemas.microsoft.com/office/drawing/2014/main" id="{393659D5-CD7B-4C8B-B3BB-3F7A18FB20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102" y="4441129"/>
                <a:ext cx="606136" cy="639496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Oval 7">
                <a:extLst>
                  <a:ext uri="{FF2B5EF4-FFF2-40B4-BE49-F238E27FC236}">
                    <a16:creationId xmlns:a16="http://schemas.microsoft.com/office/drawing/2014/main" id="{393659D5-CD7B-4C8B-B3BB-3F7A18FB2038}"/>
                  </a:ext>
                </a:extLst>
              </p:cNvPr>
              <p:cNvSpPr/>
              <p:nvPr/>
            </p:nvSpPr>
            <p:spPr>
              <a:xfrm>
                <a:off x="5295102" y="5474386"/>
                <a:ext cx="606136" cy="63949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𝑿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49" name="Oval 7">
                <a:extLst>
                  <a:ext uri="{FF2B5EF4-FFF2-40B4-BE49-F238E27FC236}">
                    <a16:creationId xmlns:a16="http://schemas.microsoft.com/office/drawing/2014/main" id="{393659D5-CD7B-4C8B-B3BB-3F7A18FB20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102" y="5474386"/>
                <a:ext cx="606136" cy="639496"/>
              </a:xfrm>
              <a:prstGeom prst="ellipse">
                <a:avLst/>
              </a:prstGeom>
              <a:blipFill>
                <a:blip r:embed="rId12"/>
                <a:stretch>
                  <a:fillRect r="-1153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EAFD60F5-EAEF-4E62-A1DB-C479606C894A}"/>
              </a:ext>
            </a:extLst>
          </p:cNvPr>
          <p:cNvSpPr/>
          <p:nvPr/>
        </p:nvSpPr>
        <p:spPr>
          <a:xfrm>
            <a:off x="6096000" y="5945441"/>
            <a:ext cx="3683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Variational Autoencoder Architecture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7104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7C01-A72C-489C-AD83-DB9A2E4F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Generative Models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58D3E-2F6E-477D-8AF1-647275784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457C"/>
                </a:solidFill>
                <a:latin typeface="Century Gothic" panose="020B0502020202020204" pitchFamily="34" charset="0"/>
              </a:rPr>
              <a:t>We know of discriminative models</a:t>
            </a:r>
          </a:p>
          <a:p>
            <a:pPr lvl="1"/>
            <a:r>
              <a:rPr lang="en-US" altLang="fr-FR" sz="2000" dirty="0">
                <a:latin typeface="Century Gothic" panose="020B0502020202020204" pitchFamily="34" charset="0"/>
              </a:rPr>
              <a:t>Given an </a:t>
            </a:r>
            <a:r>
              <a:rPr lang="en-US" altLang="fr-FR" sz="2000" b="1" dirty="0">
                <a:latin typeface="Century Gothic" panose="020B0502020202020204" pitchFamily="34" charset="0"/>
              </a:rPr>
              <a:t>X</a:t>
            </a:r>
            <a:r>
              <a:rPr lang="en-US" altLang="fr-FR" sz="2000" dirty="0">
                <a:latin typeface="Century Gothic" panose="020B0502020202020204" pitchFamily="34" charset="0"/>
              </a:rPr>
              <a:t>, predict a label </a:t>
            </a:r>
            <a:r>
              <a:rPr lang="en-US" altLang="fr-FR" sz="2000" b="1" dirty="0">
                <a:latin typeface="Century Gothic" panose="020B0502020202020204" pitchFamily="34" charset="0"/>
              </a:rPr>
              <a:t>Y</a:t>
            </a:r>
          </a:p>
          <a:p>
            <a:pPr lvl="1"/>
            <a:r>
              <a:rPr lang="en-ZA" altLang="fr-FR" sz="2000" dirty="0">
                <a:latin typeface="Century Gothic" panose="020B0502020202020204" pitchFamily="34" charset="0"/>
              </a:rPr>
              <a:t>Estimates </a:t>
            </a:r>
            <a:r>
              <a:rPr lang="en-ZA" altLang="fr-FR" sz="2000" b="1" dirty="0">
                <a:latin typeface="Century Gothic" panose="020B0502020202020204" pitchFamily="34" charset="0"/>
              </a:rPr>
              <a:t>P(Y|X)</a:t>
            </a:r>
          </a:p>
          <a:p>
            <a:pPr marL="457200" lvl="1" indent="0">
              <a:buNone/>
            </a:pPr>
            <a:endParaRPr lang="en-US" altLang="fr-FR" sz="2000" b="1" dirty="0">
              <a:latin typeface="Century Gothic" panose="020B0502020202020204" pitchFamily="34" charset="0"/>
            </a:endParaRPr>
          </a:p>
          <a:p>
            <a:pPr marL="228600" lvl="1">
              <a:spcBef>
                <a:spcPts val="1000"/>
              </a:spcBef>
              <a:buSzPct val="85000"/>
              <a:buFont typeface="Wingdings" panose="05000000000000000000" pitchFamily="2" charset="2"/>
              <a:buChar char=""/>
            </a:pPr>
            <a:r>
              <a:rPr lang="en-ZA" altLang="fr-FR" dirty="0">
                <a:solidFill>
                  <a:srgbClr val="00457C"/>
                </a:solidFill>
                <a:latin typeface="Century Gothic" panose="020B0502020202020204" pitchFamily="34" charset="0"/>
              </a:rPr>
              <a:t>Discriminative models have several disadvantages</a:t>
            </a:r>
          </a:p>
          <a:p>
            <a:pPr marL="685800" lvl="2">
              <a:spcBef>
                <a:spcPts val="1000"/>
              </a:spcBef>
              <a:buSzPct val="85000"/>
              <a:buFont typeface="Wingdings" panose="05000000000000000000" pitchFamily="2" charset="2"/>
              <a:buChar char=""/>
            </a:pPr>
            <a:r>
              <a:rPr lang="en-US" altLang="fr-FR" sz="1800" dirty="0">
                <a:latin typeface="Century Gothic" panose="020B0502020202020204" pitchFamily="34" charset="0"/>
              </a:rPr>
              <a:t>Can’t model </a:t>
            </a:r>
            <a:r>
              <a:rPr lang="en-US" altLang="fr-FR" sz="1800" b="1" dirty="0">
                <a:latin typeface="Century Gothic" panose="020B0502020202020204" pitchFamily="34" charset="0"/>
              </a:rPr>
              <a:t>P(X)</a:t>
            </a:r>
            <a:r>
              <a:rPr lang="en-US" altLang="fr-FR" sz="1800" dirty="0">
                <a:latin typeface="Century Gothic" panose="020B0502020202020204" pitchFamily="34" charset="0"/>
              </a:rPr>
              <a:t>, i.e. the probability of seeing a certain point</a:t>
            </a:r>
          </a:p>
          <a:p>
            <a:pPr marL="685800" lvl="2">
              <a:spcBef>
                <a:spcPts val="1000"/>
              </a:spcBef>
              <a:buSzPct val="85000"/>
              <a:buFont typeface="Wingdings" panose="05000000000000000000" pitchFamily="2" charset="2"/>
              <a:buChar char=""/>
            </a:pPr>
            <a:r>
              <a:rPr lang="en-US" altLang="fr-FR" sz="1800" dirty="0">
                <a:latin typeface="Century Gothic" panose="020B0502020202020204" pitchFamily="34" charset="0"/>
              </a:rPr>
              <a:t>Thus, can’t sample from </a:t>
            </a:r>
            <a:r>
              <a:rPr lang="en-US" altLang="fr-FR" sz="1800" b="1" dirty="0">
                <a:latin typeface="Century Gothic" panose="020B0502020202020204" pitchFamily="34" charset="0"/>
              </a:rPr>
              <a:t>P(X)</a:t>
            </a:r>
            <a:r>
              <a:rPr lang="en-US" altLang="fr-FR" sz="1800" dirty="0">
                <a:latin typeface="Century Gothic" panose="020B0502020202020204" pitchFamily="34" charset="0"/>
              </a:rPr>
              <a:t>, i.e. </a:t>
            </a:r>
            <a:r>
              <a:rPr lang="en-US" altLang="fr-FR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can’t generate new data</a:t>
            </a:r>
          </a:p>
          <a:p>
            <a:pPr marL="457200" lvl="2" indent="0">
              <a:spcBef>
                <a:spcPts val="1000"/>
              </a:spcBef>
              <a:buSzPct val="85000"/>
              <a:buNone/>
            </a:pPr>
            <a:endParaRPr lang="en-US" altLang="fr-FR" sz="1800" b="1" dirty="0">
              <a:latin typeface="Century Gothic" panose="020B0502020202020204" pitchFamily="34" charset="0"/>
            </a:endParaRPr>
          </a:p>
          <a:p>
            <a:pPr marL="228600" lvl="1">
              <a:spcBef>
                <a:spcPts val="1000"/>
              </a:spcBef>
              <a:buSzPct val="85000"/>
              <a:buFont typeface="Wingdings" panose="05000000000000000000" pitchFamily="2" charset="2"/>
              <a:buChar char=""/>
            </a:pPr>
            <a:r>
              <a:rPr lang="en-US" altLang="fr-FR" dirty="0">
                <a:solidFill>
                  <a:srgbClr val="00457C"/>
                </a:solidFill>
                <a:latin typeface="Century Gothic" panose="020B0502020202020204" pitchFamily="34" charset="0"/>
              </a:rPr>
              <a:t>Generative models (in general) cope with all of above</a:t>
            </a:r>
            <a:r>
              <a:rPr lang="en-US" altLang="fr-FR" dirty="0">
                <a:latin typeface="Century Gothic" panose="020B0502020202020204" pitchFamily="34" charset="0"/>
              </a:rPr>
              <a:t>	</a:t>
            </a:r>
          </a:p>
          <a:p>
            <a:pPr marL="685800" lvl="2">
              <a:spcBef>
                <a:spcPts val="1000"/>
              </a:spcBef>
              <a:buSzPct val="85000"/>
              <a:buFont typeface="Wingdings" panose="05000000000000000000" pitchFamily="2" charset="2"/>
              <a:buChar char=""/>
            </a:pPr>
            <a:r>
              <a:rPr lang="en-ZA" altLang="fr-FR" sz="1800" dirty="0">
                <a:latin typeface="Century Gothic" panose="020B0502020202020204" pitchFamily="34" charset="0"/>
              </a:rPr>
              <a:t>Can model </a:t>
            </a:r>
            <a:r>
              <a:rPr lang="en-ZA" altLang="fr-FR" sz="1800" b="1" dirty="0">
                <a:latin typeface="Century Gothic" panose="020B0502020202020204" pitchFamily="34" charset="0"/>
              </a:rPr>
              <a:t>P(X)</a:t>
            </a:r>
          </a:p>
          <a:p>
            <a:pPr marL="685800" lvl="2">
              <a:spcBef>
                <a:spcPts val="1000"/>
              </a:spcBef>
              <a:buSzPct val="85000"/>
              <a:buFont typeface="Wingdings" panose="05000000000000000000" pitchFamily="2" charset="2"/>
              <a:buChar char=""/>
            </a:pPr>
            <a:r>
              <a:rPr lang="en-ZA" altLang="fr-FR" sz="1800" dirty="0">
                <a:latin typeface="Century Gothic" panose="020B0502020202020204" pitchFamily="34" charset="0"/>
              </a:rPr>
              <a:t>Can generate new data</a:t>
            </a:r>
            <a:endParaRPr lang="en-ZA" altLang="fr-FR" sz="2400" dirty="0">
              <a:latin typeface="Century Gothic" panose="020B0502020202020204" pitchFamily="34" charset="0"/>
            </a:endParaRPr>
          </a:p>
          <a:p>
            <a:pPr lvl="1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915454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Variational</a:t>
            </a:r>
            <a:r>
              <a:rPr lang="en-US" dirty="0"/>
              <a:t> </a:t>
            </a:r>
            <a:r>
              <a:rPr lang="en-US" dirty="0" err="1"/>
              <a:t>Autoencoder</a:t>
            </a:r>
            <a:r>
              <a:rPr lang="en-US" dirty="0"/>
              <a:t>: the Famous </a:t>
            </a:r>
            <a:r>
              <a:rPr lang="en-US" dirty="0" err="1"/>
              <a:t>Reparameterization</a:t>
            </a:r>
            <a:r>
              <a:rPr lang="en-US" dirty="0"/>
              <a:t> Trick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12776"/>
                <a:ext cx="10515600" cy="2999038"/>
              </a:xfrm>
            </p:spPr>
            <p:txBody>
              <a:bodyPr>
                <a:normAutofit fontScale="70000" lnSpcReduction="20000"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This objective function can be challenging to optimize with stochastic gradient ascent.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Main reason: the latent variable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𝐺𝑎𝑢𝑠𝑠𝑖𝑎𝑛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dirty="0"/>
                  <a:t> is causing stochastic gradient estimators to have high variance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𝒛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be indifferentiable.</a:t>
                </a:r>
              </a:p>
              <a:p>
                <a:pPr lvl="2"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Solution: the </a:t>
                </a:r>
                <a:r>
                  <a:rPr lang="en-US" i="1" dirty="0" err="1"/>
                  <a:t>reparameterization</a:t>
                </a:r>
                <a:r>
                  <a:rPr lang="en-US" dirty="0"/>
                  <a:t> trick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Replacing random variable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𝐺𝑎𝑢𝑠𝑠𝑖𝑎𝑛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dirty="0"/>
                  <a:t> with deterministic formulation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𝝐</m:t>
                    </m:r>
                  </m:oMath>
                </a14:m>
                <a:r>
                  <a:rPr lang="en-US" dirty="0"/>
                  <a:t>, where the auxiliary random variable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𝐺𝑎𝑢𝑠𝑠𝑖𝑎𝑛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This formulation allows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𝒛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be differentiable.</a:t>
                </a:r>
              </a:p>
              <a:p>
                <a:pPr lvl="1"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12776"/>
                <a:ext cx="10515600" cy="2999038"/>
              </a:xfrm>
              <a:blipFill>
                <a:blip r:embed="rId3"/>
                <a:stretch>
                  <a:fillRect l="-696" t="-3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0B62C650-FD5F-4674-9950-FFD5AD59C730}"/>
                  </a:ext>
                </a:extLst>
              </p:cNvPr>
              <p:cNvSpPr/>
              <p:nvPr/>
            </p:nvSpPr>
            <p:spPr>
              <a:xfrm>
                <a:off x="2516429" y="4833033"/>
                <a:ext cx="429491" cy="103216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0B62C650-FD5F-4674-9950-FFD5AD59C7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429" y="4833033"/>
                <a:ext cx="429491" cy="10321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DFC9E809-45BE-4681-A088-DC25057EDAC3}"/>
                  </a:ext>
                </a:extLst>
              </p:cNvPr>
              <p:cNvSpPr/>
              <p:nvPr/>
            </p:nvSpPr>
            <p:spPr>
              <a:xfrm>
                <a:off x="3337917" y="4833033"/>
                <a:ext cx="1371600" cy="103216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Encoder</a:t>
                </a:r>
                <a:r>
                  <a:rPr lang="en-US" dirty="0">
                    <a:solidFill>
                      <a:schemeClr val="tx1"/>
                    </a:solidFill>
                    <a:latin typeface="Times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e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DFC9E809-45BE-4681-A088-DC25057EDA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917" y="4833033"/>
                <a:ext cx="1371600" cy="10321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7">
                <a:extLst>
                  <a:ext uri="{FF2B5EF4-FFF2-40B4-BE49-F238E27FC236}">
                    <a16:creationId xmlns:a16="http://schemas.microsoft.com/office/drawing/2014/main" id="{393659D5-CD7B-4C8B-B3BB-3F7A18FB2038}"/>
                  </a:ext>
                </a:extLst>
              </p:cNvPr>
              <p:cNvSpPr/>
              <p:nvPr/>
            </p:nvSpPr>
            <p:spPr>
              <a:xfrm>
                <a:off x="6473114" y="5031846"/>
                <a:ext cx="606136" cy="63949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1200" b="1" dirty="0">
                  <a:solidFill>
                    <a:schemeClr val="tx1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Oval 7">
                <a:extLst>
                  <a:ext uri="{FF2B5EF4-FFF2-40B4-BE49-F238E27FC236}">
                    <a16:creationId xmlns:a16="http://schemas.microsoft.com/office/drawing/2014/main" id="{393659D5-CD7B-4C8B-B3BB-3F7A18FB20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3114" y="5031846"/>
                <a:ext cx="606136" cy="639496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8">
                <a:extLst>
                  <a:ext uri="{FF2B5EF4-FFF2-40B4-BE49-F238E27FC236}">
                    <a16:creationId xmlns:a16="http://schemas.microsoft.com/office/drawing/2014/main" id="{F9A04686-2B89-4B62-9011-3B4FC4985B0D}"/>
                  </a:ext>
                </a:extLst>
              </p:cNvPr>
              <p:cNvSpPr/>
              <p:nvPr/>
            </p:nvSpPr>
            <p:spPr>
              <a:xfrm>
                <a:off x="7525356" y="4852083"/>
                <a:ext cx="1274618" cy="99406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Decoder</a:t>
                </a:r>
                <a:r>
                  <a:rPr lang="en-US" dirty="0">
                    <a:solidFill>
                      <a:schemeClr val="tx1"/>
                    </a:solidFill>
                    <a:latin typeface="Times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𝒛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8" name="Rectangle 8">
                <a:extLst>
                  <a:ext uri="{FF2B5EF4-FFF2-40B4-BE49-F238E27FC236}">
                    <a16:creationId xmlns:a16="http://schemas.microsoft.com/office/drawing/2014/main" id="{F9A04686-2B89-4B62-9011-3B4FC4985B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356" y="4852083"/>
                <a:ext cx="1274618" cy="9940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接箭头连接符 12">
            <a:extLst>
              <a:ext uri="{FF2B5EF4-FFF2-40B4-BE49-F238E27FC236}">
                <a16:creationId xmlns:a16="http://schemas.microsoft.com/office/drawing/2014/main" id="{4A4EF701-E62C-41F8-95F1-D9A38D98156D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2945920" y="5349115"/>
            <a:ext cx="39199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13">
            <a:extLst>
              <a:ext uri="{FF2B5EF4-FFF2-40B4-BE49-F238E27FC236}">
                <a16:creationId xmlns:a16="http://schemas.microsoft.com/office/drawing/2014/main" id="{83DAF68B-9E43-4DC1-83FC-F5F6423F3272}"/>
              </a:ext>
            </a:extLst>
          </p:cNvPr>
          <p:cNvCxnSpPr>
            <a:cxnSpLocks/>
            <a:stCxn id="6" idx="3"/>
            <a:endCxn id="18" idx="2"/>
          </p:cNvCxnSpPr>
          <p:nvPr/>
        </p:nvCxnSpPr>
        <p:spPr>
          <a:xfrm flipV="1">
            <a:off x="4709517" y="4647543"/>
            <a:ext cx="585585" cy="7015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4">
            <a:extLst>
              <a:ext uri="{FF2B5EF4-FFF2-40B4-BE49-F238E27FC236}">
                <a16:creationId xmlns:a16="http://schemas.microsoft.com/office/drawing/2014/main" id="{01E67AAA-0154-4057-BF34-653E7051E03B}"/>
              </a:ext>
            </a:extLst>
          </p:cNvPr>
          <p:cNvCxnSpPr>
            <a:cxnSpLocks/>
            <a:stCxn id="6" idx="3"/>
            <a:endCxn id="19" idx="2"/>
          </p:cNvCxnSpPr>
          <p:nvPr/>
        </p:nvCxnSpPr>
        <p:spPr>
          <a:xfrm>
            <a:off x="4709517" y="5349115"/>
            <a:ext cx="585585" cy="5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5">
            <a:extLst>
              <a:ext uri="{FF2B5EF4-FFF2-40B4-BE49-F238E27FC236}">
                <a16:creationId xmlns:a16="http://schemas.microsoft.com/office/drawing/2014/main" id="{773E26CE-0B27-47CC-A1A4-69282D4F682F}"/>
              </a:ext>
            </a:extLst>
          </p:cNvPr>
          <p:cNvCxnSpPr>
            <a:cxnSpLocks/>
            <a:stCxn id="18" idx="6"/>
            <a:endCxn id="7" idx="1"/>
          </p:cNvCxnSpPr>
          <p:nvPr/>
        </p:nvCxnSpPr>
        <p:spPr>
          <a:xfrm>
            <a:off x="5901238" y="4647543"/>
            <a:ext cx="660643" cy="4779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6">
            <a:extLst>
              <a:ext uri="{FF2B5EF4-FFF2-40B4-BE49-F238E27FC236}">
                <a16:creationId xmlns:a16="http://schemas.microsoft.com/office/drawing/2014/main" id="{E4124859-B9F8-4FCA-887C-07166A4CE2DE}"/>
              </a:ext>
            </a:extLst>
          </p:cNvPr>
          <p:cNvCxnSpPr>
            <a:cxnSpLocks/>
            <a:stCxn id="19" idx="6"/>
            <a:endCxn id="7" idx="2"/>
          </p:cNvCxnSpPr>
          <p:nvPr/>
        </p:nvCxnSpPr>
        <p:spPr>
          <a:xfrm>
            <a:off x="5901238" y="5349704"/>
            <a:ext cx="571876" cy="18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7">
            <a:extLst>
              <a:ext uri="{FF2B5EF4-FFF2-40B4-BE49-F238E27FC236}">
                <a16:creationId xmlns:a16="http://schemas.microsoft.com/office/drawing/2014/main" id="{6027554B-F952-4D2E-A85C-44A1CB02C58B}"/>
              </a:ext>
            </a:extLst>
          </p:cNvPr>
          <p:cNvCxnSpPr>
            <a:cxnSpLocks/>
            <a:stCxn id="7" idx="6"/>
            <a:endCxn id="8" idx="1"/>
          </p:cNvCxnSpPr>
          <p:nvPr/>
        </p:nvCxnSpPr>
        <p:spPr>
          <a:xfrm flipV="1">
            <a:off x="7079250" y="5349115"/>
            <a:ext cx="446106" cy="247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3">
                <a:extLst>
                  <a:ext uri="{FF2B5EF4-FFF2-40B4-BE49-F238E27FC236}">
                    <a16:creationId xmlns:a16="http://schemas.microsoft.com/office/drawing/2014/main" id="{0B62C650-FD5F-4674-9950-FFD5AD59C730}"/>
                  </a:ext>
                </a:extLst>
              </p:cNvPr>
              <p:cNvSpPr/>
              <p:nvPr/>
            </p:nvSpPr>
            <p:spPr>
              <a:xfrm>
                <a:off x="9246080" y="4821643"/>
                <a:ext cx="429491" cy="103216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5" name="Rectangle 3">
                <a:extLst>
                  <a:ext uri="{FF2B5EF4-FFF2-40B4-BE49-F238E27FC236}">
                    <a16:creationId xmlns:a16="http://schemas.microsoft.com/office/drawing/2014/main" id="{0B62C650-FD5F-4674-9950-FFD5AD59C7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6080" y="4821643"/>
                <a:ext cx="429491" cy="10321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箭头连接符 12">
            <a:extLst>
              <a:ext uri="{FF2B5EF4-FFF2-40B4-BE49-F238E27FC236}">
                <a16:creationId xmlns:a16="http://schemas.microsoft.com/office/drawing/2014/main" id="{4A4EF701-E62C-41F8-95F1-D9A38D98156D}"/>
              </a:ext>
            </a:extLst>
          </p:cNvPr>
          <p:cNvCxnSpPr>
            <a:stCxn id="8" idx="3"/>
            <a:endCxn id="15" idx="1"/>
          </p:cNvCxnSpPr>
          <p:nvPr/>
        </p:nvCxnSpPr>
        <p:spPr>
          <a:xfrm flipV="1">
            <a:off x="8799974" y="5337725"/>
            <a:ext cx="446106" cy="113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7">
                <a:extLst>
                  <a:ext uri="{FF2B5EF4-FFF2-40B4-BE49-F238E27FC236}">
                    <a16:creationId xmlns:a16="http://schemas.microsoft.com/office/drawing/2014/main" id="{393659D5-CD7B-4C8B-B3BB-3F7A18FB2038}"/>
                  </a:ext>
                </a:extLst>
              </p:cNvPr>
              <p:cNvSpPr/>
              <p:nvPr/>
            </p:nvSpPr>
            <p:spPr>
              <a:xfrm>
                <a:off x="5295102" y="4327795"/>
                <a:ext cx="606136" cy="63949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</m:oMath>
                  </m:oMathPara>
                </a14:m>
                <a:endParaRPr lang="en-US" sz="1200" b="1" dirty="0">
                  <a:solidFill>
                    <a:schemeClr val="tx1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Oval 7">
                <a:extLst>
                  <a:ext uri="{FF2B5EF4-FFF2-40B4-BE49-F238E27FC236}">
                    <a16:creationId xmlns:a16="http://schemas.microsoft.com/office/drawing/2014/main" id="{393659D5-CD7B-4C8B-B3BB-3F7A18FB20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102" y="4327795"/>
                <a:ext cx="606136" cy="639496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7">
                <a:extLst>
                  <a:ext uri="{FF2B5EF4-FFF2-40B4-BE49-F238E27FC236}">
                    <a16:creationId xmlns:a16="http://schemas.microsoft.com/office/drawing/2014/main" id="{393659D5-CD7B-4C8B-B3BB-3F7A18FB2038}"/>
                  </a:ext>
                </a:extLst>
              </p:cNvPr>
              <p:cNvSpPr/>
              <p:nvPr/>
            </p:nvSpPr>
            <p:spPr>
              <a:xfrm>
                <a:off x="5295102" y="5029956"/>
                <a:ext cx="606136" cy="63949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𝑿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9" name="Oval 7">
                <a:extLst>
                  <a:ext uri="{FF2B5EF4-FFF2-40B4-BE49-F238E27FC236}">
                    <a16:creationId xmlns:a16="http://schemas.microsoft.com/office/drawing/2014/main" id="{393659D5-CD7B-4C8B-B3BB-3F7A18FB20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102" y="5029956"/>
                <a:ext cx="606136" cy="639496"/>
              </a:xfrm>
              <a:prstGeom prst="ellipse">
                <a:avLst/>
              </a:prstGeom>
              <a:blipFill>
                <a:blip r:embed="rId10"/>
                <a:stretch>
                  <a:fillRect r="-1153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7">
                <a:extLst>
                  <a:ext uri="{FF2B5EF4-FFF2-40B4-BE49-F238E27FC236}">
                    <a16:creationId xmlns:a16="http://schemas.microsoft.com/office/drawing/2014/main" id="{393659D5-CD7B-4C8B-B3BB-3F7A18FB2038}"/>
                  </a:ext>
                </a:extLst>
              </p:cNvPr>
              <p:cNvSpPr/>
              <p:nvPr/>
            </p:nvSpPr>
            <p:spPr>
              <a:xfrm>
                <a:off x="5288247" y="5731528"/>
                <a:ext cx="606136" cy="63949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𝝐</m:t>
                      </m:r>
                    </m:oMath>
                  </m:oMathPara>
                </a14:m>
                <a:endParaRPr lang="en-US" sz="1200" b="1" dirty="0">
                  <a:solidFill>
                    <a:schemeClr val="tx1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Oval 7">
                <a:extLst>
                  <a:ext uri="{FF2B5EF4-FFF2-40B4-BE49-F238E27FC236}">
                    <a16:creationId xmlns:a16="http://schemas.microsoft.com/office/drawing/2014/main" id="{393659D5-CD7B-4C8B-B3BB-3F7A18FB20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8247" y="5731528"/>
                <a:ext cx="606136" cy="639496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直接箭头连接符 16">
            <a:extLst>
              <a:ext uri="{FF2B5EF4-FFF2-40B4-BE49-F238E27FC236}">
                <a16:creationId xmlns:a16="http://schemas.microsoft.com/office/drawing/2014/main" id="{E4124859-B9F8-4FCA-887C-07166A4CE2DE}"/>
              </a:ext>
            </a:extLst>
          </p:cNvPr>
          <p:cNvCxnSpPr>
            <a:cxnSpLocks/>
            <a:stCxn id="20" idx="6"/>
            <a:endCxn id="7" idx="3"/>
          </p:cNvCxnSpPr>
          <p:nvPr/>
        </p:nvCxnSpPr>
        <p:spPr>
          <a:xfrm flipV="1">
            <a:off x="5894383" y="5577690"/>
            <a:ext cx="667498" cy="4735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45961" y="5939293"/>
                <a:ext cx="3814010" cy="36933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r"/>
                <a:r>
                  <a:rPr lang="en-US" dirty="0"/>
                  <a:t>Random variable from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𝐺𝑎𝑢𝑠𝑠𝑖𝑎𝑛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𝐈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61" y="5939293"/>
                <a:ext cx="3814010" cy="369332"/>
              </a:xfrm>
              <a:prstGeom prst="rect">
                <a:avLst/>
              </a:prstGeom>
              <a:blipFill>
                <a:blip r:embed="rId12"/>
                <a:stretch>
                  <a:fillRect t="-8197" r="-303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/>
          <p:cNvCxnSpPr>
            <a:stCxn id="30" idx="3"/>
          </p:cNvCxnSpPr>
          <p:nvPr/>
        </p:nvCxnSpPr>
        <p:spPr>
          <a:xfrm>
            <a:off x="4559971" y="6123959"/>
            <a:ext cx="697832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317986" y="4141848"/>
            <a:ext cx="152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Deterministic formulation 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6864713" y="4728266"/>
            <a:ext cx="54507" cy="27006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6E440D5E-3CA4-40BD-953E-0C6DE71EF853}"/>
              </a:ext>
            </a:extLst>
          </p:cNvPr>
          <p:cNvSpPr/>
          <p:nvPr/>
        </p:nvSpPr>
        <p:spPr>
          <a:xfrm>
            <a:off x="6143913" y="6022617"/>
            <a:ext cx="532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Variational Autoencoder with Reparameterization Trick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98088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TensorFlow</a:t>
            </a:r>
            <a:r>
              <a:rPr lang="en-US" dirty="0"/>
              <a:t> (Python) VAE Example: </a:t>
            </a:r>
            <a:br>
              <a:rPr lang="en-US" dirty="0"/>
            </a:br>
            <a:r>
              <a:rPr lang="en-US" dirty="0"/>
              <a:t>Hand-written Digits Generation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956BBE-3D31-4B0A-BF98-054C39F2604A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10638" y="1561831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Q_W1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tf.Variable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xavier_init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([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X_dim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h_dim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]))</a:t>
            </a: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Q_b1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tf.Variable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tf.zeros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(shape=[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h_dim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]))</a:t>
            </a: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Q_W2_mu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tf.Variable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xavier_init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([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h_dim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z_dim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]))</a:t>
            </a: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Q_b2_mu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tf.Variable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tf.zeros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(shape=[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z_dim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]))</a:t>
            </a: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Q_W2_sigma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tf.Variable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xavier_init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([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h_dim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z_dim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]))</a:t>
            </a: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Q_b2_sigma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tf.Variable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tf.zeros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(shape=[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z_dim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]))</a:t>
            </a:r>
          </a:p>
          <a:p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Q(X):</a:t>
            </a: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h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tf.nn.relu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tf.matmul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(X, Q_W1) + Q_b1)</a:t>
            </a: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z_mu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tf.matmul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(h, Q_W2_mu) + Q_b2_mu</a:t>
            </a: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z_logvar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tf.matmul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(h, Q_W2_sigma) + Q_b2_sigma</a:t>
            </a: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return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z_mu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z_logvar</a:t>
            </a:r>
            <a:endParaRPr lang="en-US" altLang="zh-CN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sample_z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(mu,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log_var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eps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tf.random_normal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(shape=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tf.shape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(mu))</a:t>
            </a: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return mu +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tf.exp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log_var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/ 2) * eps</a:t>
            </a: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P_W1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tf.Variable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xavier_init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([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z_dim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h_dim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]))</a:t>
            </a: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P_b1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tf.Variable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tf.zeros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(shape=[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h_dim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]))</a:t>
            </a: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P_W2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tf.Variable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xavier_init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([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h_dim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X_dim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]))</a:t>
            </a: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P_b2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tf.Variable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tf.zeros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(shape=[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X_dim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]))</a:t>
            </a:r>
          </a:p>
          <a:p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P(z):</a:t>
            </a: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h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tf.nn.relu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tf.matmul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(z, P_W1) + P_b1)</a:t>
            </a: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logits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tf.matmul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(h, P_W2) + P_b2</a:t>
            </a: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prob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tf.nn.sigmoid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(logits)</a:t>
            </a: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return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prob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logits</a:t>
            </a:r>
          </a:p>
          <a:p>
            <a:endParaRPr lang="en-US" altLang="zh-CN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Left Brace 6"/>
          <p:cNvSpPr/>
          <p:nvPr/>
        </p:nvSpPr>
        <p:spPr>
          <a:xfrm>
            <a:off x="4838978" y="1561831"/>
            <a:ext cx="206908" cy="1208076"/>
          </a:xfrm>
          <a:prstGeom prst="leftBrace">
            <a:avLst>
              <a:gd name="adj1" fmla="val 145968"/>
              <a:gd name="adj2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81146" y="1641001"/>
                <a:ext cx="3593079" cy="1077218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Initializing weights and biases in the encoder neural network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𝒛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altLang="zh-CN" sz="1400" dirty="0"/>
                  <a:t>*Note: </a:t>
                </a:r>
                <a:r>
                  <a:rPr lang="en-US" altLang="zh-CN" sz="14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xavier_init</a:t>
                </a:r>
                <a:r>
                  <a:rPr lang="en-US" altLang="zh-CN" sz="1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()</a:t>
                </a:r>
                <a:r>
                  <a:rPr lang="en-US" altLang="zh-CN" sz="1400" dirty="0"/>
                  <a:t> is a commonly used function for initializing weights.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146" y="1641001"/>
                <a:ext cx="3593079" cy="1077218"/>
              </a:xfrm>
              <a:prstGeom prst="rect">
                <a:avLst/>
              </a:prstGeom>
              <a:blipFill>
                <a:blip r:embed="rId2"/>
                <a:stretch>
                  <a:fillRect l="-1351" t="-2222" r="-507" b="-3889"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ft Brace 8"/>
          <p:cNvSpPr/>
          <p:nvPr/>
        </p:nvSpPr>
        <p:spPr>
          <a:xfrm>
            <a:off x="4838978" y="2923425"/>
            <a:ext cx="206908" cy="947772"/>
          </a:xfrm>
          <a:prstGeom prst="leftBrace">
            <a:avLst>
              <a:gd name="adj1" fmla="val 145968"/>
              <a:gd name="adj2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81145" y="2846117"/>
                <a:ext cx="3593080" cy="1015663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Constructing the encoder neural network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𝒛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altLang="zh-CN" sz="1200" dirty="0"/>
                  <a:t>*Note: </a:t>
                </a:r>
                <a:r>
                  <a:rPr lang="en-US" altLang="zh-CN" sz="12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tf.nn.relu</a:t>
                </a:r>
                <a:r>
                  <a:rPr lang="en-US" altLang="zh-CN" sz="12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()</a:t>
                </a:r>
                <a:r>
                  <a:rPr lang="en-US" altLang="zh-CN" sz="1200" dirty="0"/>
                  <a:t> is </a:t>
                </a:r>
                <a:r>
                  <a:rPr lang="en-US" altLang="zh-CN" sz="1200" dirty="0" err="1"/>
                  <a:t>ReLU</a:t>
                </a:r>
                <a:r>
                  <a:rPr lang="en-US" altLang="zh-CN" sz="1200" dirty="0"/>
                  <a:t> (Rectified Linear Unit) activation function. The form is </a:t>
                </a:r>
                <a:r>
                  <a:rPr lang="en-US" altLang="zh-CN" sz="1200" dirty="0" err="1"/>
                  <a:t>ReLU</a:t>
                </a:r>
                <a:r>
                  <a:rPr lang="en-US" altLang="zh-CN" sz="1200" dirty="0"/>
                  <a:t>(x)=max(0,x)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145" y="2846117"/>
                <a:ext cx="3593080" cy="1015663"/>
              </a:xfrm>
              <a:prstGeom prst="rect">
                <a:avLst/>
              </a:prstGeom>
              <a:blipFill>
                <a:blip r:embed="rId3"/>
                <a:stretch>
                  <a:fillRect l="-1351" t="-2959" r="-1182" b="-2959"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Left Brace 10"/>
          <p:cNvSpPr/>
          <p:nvPr/>
        </p:nvSpPr>
        <p:spPr>
          <a:xfrm>
            <a:off x="4838978" y="3964647"/>
            <a:ext cx="206908" cy="614047"/>
          </a:xfrm>
          <a:prstGeom prst="leftBrace">
            <a:avLst>
              <a:gd name="adj1" fmla="val 145968"/>
              <a:gd name="adj2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81145" y="4024932"/>
                <a:ext cx="3593080" cy="646331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Reparameterizing</a:t>
                </a:r>
                <a:r>
                  <a:rPr lang="en-US" dirty="0"/>
                  <a:t> the hidden variable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𝒛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145" y="4024932"/>
                <a:ext cx="3593080" cy="646331"/>
              </a:xfrm>
              <a:prstGeom prst="rect">
                <a:avLst/>
              </a:prstGeom>
              <a:blipFill>
                <a:blip r:embed="rId4"/>
                <a:stretch>
                  <a:fillRect l="-1351" t="-3670" b="-11927"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023156" y="6519190"/>
            <a:ext cx="4145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*Complete python code can be found in the appendix.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4838978" y="4627618"/>
            <a:ext cx="206908" cy="1865050"/>
          </a:xfrm>
          <a:prstGeom prst="leftBrace">
            <a:avLst>
              <a:gd name="adj1" fmla="val 145968"/>
              <a:gd name="adj2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81145" y="5246531"/>
                <a:ext cx="3593080" cy="646331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Initializing and constructing the decoder neural network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𝒛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145" y="5246531"/>
                <a:ext cx="3593080" cy="646331"/>
              </a:xfrm>
              <a:prstGeom prst="rect">
                <a:avLst/>
              </a:prstGeom>
              <a:blipFill>
                <a:blip r:embed="rId5"/>
                <a:stretch>
                  <a:fillRect l="-1351" t="-4587" b="-11927"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95862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TensorFlow</a:t>
            </a:r>
            <a:r>
              <a:rPr lang="en-US" dirty="0"/>
              <a:t> (Python) VAE Example: </a:t>
            </a:r>
            <a:br>
              <a:rPr lang="en-US" dirty="0"/>
            </a:br>
            <a:r>
              <a:rPr lang="en-US" dirty="0"/>
              <a:t>Hand-written Digits Generation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956BBE-3D31-4B0A-BF98-054C39F2604A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18134" y="1690688"/>
            <a:ext cx="777573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X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tf.placeholder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(tf.float32, shape=[None,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X_dim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])</a:t>
            </a: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z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tf.placeholder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(tf.float32, shape=[None,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z_dim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])</a:t>
            </a:r>
          </a:p>
          <a:p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z_mu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z_logvar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Q(X)</a:t>
            </a:r>
          </a:p>
          <a:p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z_sample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sample_z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z_mu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z_logvar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_, logits = P(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z_sample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X_samples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_ = P(z)</a:t>
            </a:r>
          </a:p>
          <a:p>
            <a:endParaRPr lang="en-US" altLang="zh-CN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recon_loss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tf.reduce_sum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tf.nn.sigmoid_cross_entropy_with_logit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s(logits=logits, labels=X), 1)</a:t>
            </a:r>
          </a:p>
          <a:p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kl_loss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0.5 *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tf.reduce_sum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tf.exp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z_logvar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 +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z_mu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**2 - 1. - 	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z_logvar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1)</a:t>
            </a:r>
          </a:p>
          <a:p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vae_loss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tf.reduce_mean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recon_loss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kl_loss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endParaRPr lang="en-US" altLang="zh-CN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solver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tf.train.AdamOptimizer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().minimize(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vae_loss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sess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tf.Session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sess.run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tf.global_variables_initializer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())</a:t>
            </a: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for it in range(1000000):</a:t>
            </a: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X_mb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_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mnist.train.next_batch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mb_size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_, loss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sess.run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([solver,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vae_loss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],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feed_dict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={X: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X_mb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})</a:t>
            </a:r>
          </a:p>
          <a:p>
            <a:endParaRPr lang="en-US" altLang="zh-CN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samples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sess.run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X_samples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feed_dict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={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z:np.random.randn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(16,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z_dim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)})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23158" y="6519190"/>
            <a:ext cx="4145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*Complete python code can be found in the appendix.</a:t>
            </a:r>
          </a:p>
        </p:txBody>
      </p:sp>
      <p:sp>
        <p:nvSpPr>
          <p:cNvPr id="14" name="Left Brace 13"/>
          <p:cNvSpPr/>
          <p:nvPr/>
        </p:nvSpPr>
        <p:spPr>
          <a:xfrm>
            <a:off x="3791086" y="3699864"/>
            <a:ext cx="206908" cy="371550"/>
          </a:xfrm>
          <a:prstGeom prst="leftBrace">
            <a:avLst>
              <a:gd name="adj1" fmla="val 145968"/>
              <a:gd name="adj2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62281" y="3699864"/>
                <a:ext cx="3466793" cy="369332"/>
              </a:xfrm>
              <a:prstGeom prst="rect">
                <a:avLst/>
              </a:prstGeom>
              <a:ln w="1905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Formulating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𝐾𝐿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e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</m:d>
                    <m:d>
                      <m:dPr>
                        <m:begChr m:val="‖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81" y="3699864"/>
                <a:ext cx="3466793" cy="369332"/>
              </a:xfrm>
              <a:prstGeom prst="rect">
                <a:avLst/>
              </a:prstGeom>
              <a:blipFill>
                <a:blip r:embed="rId3"/>
                <a:stretch>
                  <a:fillRect l="-1401" t="-112500" b="-171875"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eft Brace 14"/>
          <p:cNvSpPr/>
          <p:nvPr/>
        </p:nvSpPr>
        <p:spPr>
          <a:xfrm>
            <a:off x="3791086" y="3301612"/>
            <a:ext cx="206908" cy="369332"/>
          </a:xfrm>
          <a:prstGeom prst="leftBrace">
            <a:avLst>
              <a:gd name="adj1" fmla="val 145968"/>
              <a:gd name="adj2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65305" y="3250007"/>
                <a:ext cx="3463769" cy="396006"/>
              </a:xfrm>
              <a:prstGeom prst="rect">
                <a:avLst/>
              </a:prstGeom>
              <a:ln w="19050">
                <a:solidFill>
                  <a:srgbClr val="C00000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Formulating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05" y="3250007"/>
                <a:ext cx="3463769" cy="396006"/>
              </a:xfrm>
              <a:prstGeom prst="rect">
                <a:avLst/>
              </a:prstGeom>
              <a:blipFill>
                <a:blip r:embed="rId4"/>
                <a:stretch>
                  <a:fillRect l="-1226" t="-4412" b="-14706"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 flipH="1">
            <a:off x="3689851" y="4204900"/>
            <a:ext cx="308143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17719" y="4101011"/>
            <a:ext cx="1912062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Objective function</a:t>
            </a:r>
          </a:p>
        </p:txBody>
      </p:sp>
      <p:sp>
        <p:nvSpPr>
          <p:cNvPr id="20" name="Left Brace 19"/>
          <p:cNvSpPr/>
          <p:nvPr/>
        </p:nvSpPr>
        <p:spPr>
          <a:xfrm>
            <a:off x="3791086" y="4539744"/>
            <a:ext cx="206908" cy="1220303"/>
          </a:xfrm>
          <a:prstGeom prst="leftBrace">
            <a:avLst>
              <a:gd name="adj1" fmla="val 145968"/>
              <a:gd name="adj2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26877" y="4709936"/>
            <a:ext cx="3302197" cy="92333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Iteratively optimizing the objective function with data sampled from the MNIST dataset</a:t>
            </a:r>
          </a:p>
        </p:txBody>
      </p:sp>
      <p:sp>
        <p:nvSpPr>
          <p:cNvPr id="22" name="Left Brace 21"/>
          <p:cNvSpPr/>
          <p:nvPr/>
        </p:nvSpPr>
        <p:spPr>
          <a:xfrm>
            <a:off x="3791086" y="1768730"/>
            <a:ext cx="206908" cy="1270290"/>
          </a:xfrm>
          <a:prstGeom prst="leftBrace">
            <a:avLst>
              <a:gd name="adj1" fmla="val 145968"/>
              <a:gd name="adj2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62282" y="2079544"/>
            <a:ext cx="3407430" cy="646331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ea typeface="Cambria Math" panose="02040503050406030204" pitchFamily="18" charset="0"/>
              </a:rPr>
              <a:t>Constructing the </a:t>
            </a:r>
            <a:r>
              <a:rPr lang="en-US" dirty="0" err="1">
                <a:ea typeface="Cambria Math" panose="02040503050406030204" pitchFamily="18" charset="0"/>
              </a:rPr>
              <a:t>autoencoder</a:t>
            </a:r>
            <a:r>
              <a:rPr lang="en-US" dirty="0">
                <a:ea typeface="Cambria Math" panose="02040503050406030204" pitchFamily="18" charset="0"/>
              </a:rPr>
              <a:t> neural network architecture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689851" y="6122670"/>
            <a:ext cx="308143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79438" y="5872859"/>
                <a:ext cx="3140892" cy="646331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Generate samples with random hidden variable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𝒛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38" y="5872859"/>
                <a:ext cx="3140892" cy="646331"/>
              </a:xfrm>
              <a:prstGeom prst="rect">
                <a:avLst/>
              </a:prstGeom>
              <a:blipFill>
                <a:blip r:embed="rId5"/>
                <a:stretch>
                  <a:fillRect l="-1544" t="-3670" r="-1737" b="-11927"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39592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4BE92E-E589-4388-9C5A-294DDF29B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TensorFlow</a:t>
            </a:r>
            <a:r>
              <a:rPr lang="en-US" dirty="0"/>
              <a:t> (Python) VAE Example: </a:t>
            </a:r>
            <a:br>
              <a:rPr lang="en-US" dirty="0"/>
            </a:br>
            <a:r>
              <a:rPr lang="en-US" dirty="0"/>
              <a:t>Hand-written Digits Generation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63198DD-3ACF-48C9-8A71-1DFF31A5C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755" y="3401073"/>
            <a:ext cx="3072390" cy="3054102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C765B1CA-8D23-4E6B-856D-A86D0487B206}"/>
                  </a:ext>
                </a:extLst>
              </p:cNvPr>
              <p:cNvSpPr/>
              <p:nvPr/>
            </p:nvSpPr>
            <p:spPr>
              <a:xfrm>
                <a:off x="978671" y="4345890"/>
                <a:ext cx="1793240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tx1"/>
                    </a:solidFill>
                    <a:latin typeface="Times" pitchFamily="2" charset="0"/>
                  </a:rPr>
                  <a:t>16 random vectors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Times" pitchFamily="2" charset="0"/>
                  </a:rPr>
                  <a:t>; each vector has 100 dimensions;</a:t>
                </a: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C765B1CA-8D23-4E6B-856D-A86D0487B2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671" y="4345890"/>
                <a:ext cx="1793240" cy="1477328"/>
              </a:xfrm>
              <a:prstGeom prst="rect">
                <a:avLst/>
              </a:prstGeom>
              <a:blipFill>
                <a:blip r:embed="rId4"/>
                <a:stretch>
                  <a:fillRect t="-2479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8">
            <a:extLst>
              <a:ext uri="{FF2B5EF4-FFF2-40B4-BE49-F238E27FC236}">
                <a16:creationId xmlns:a16="http://schemas.microsoft.com/office/drawing/2014/main" id="{A3EC337B-9D5B-4F5F-A244-057CA89D6999}"/>
              </a:ext>
            </a:extLst>
          </p:cNvPr>
          <p:cNvSpPr/>
          <p:nvPr/>
        </p:nvSpPr>
        <p:spPr>
          <a:xfrm>
            <a:off x="3941438" y="4431092"/>
            <a:ext cx="1932163" cy="9940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" pitchFamily="2" charset="0"/>
              </a:rPr>
              <a:t>First fully connected layer with </a:t>
            </a:r>
            <a:r>
              <a:rPr lang="en-US" dirty="0" err="1">
                <a:solidFill>
                  <a:schemeClr val="tx1"/>
                </a:solidFill>
                <a:latin typeface="Times" pitchFamily="2" charset="0"/>
              </a:rPr>
              <a:t>ReLU</a:t>
            </a:r>
            <a:endParaRPr lang="en-US" dirty="0">
              <a:solidFill>
                <a:schemeClr val="tx1"/>
              </a:solidFill>
              <a:latin typeface="Times" pitchFamily="2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6B9D8D13-E248-470B-8A8A-4CF503BEA1EC}"/>
              </a:ext>
            </a:extLst>
          </p:cNvPr>
          <p:cNvSpPr/>
          <p:nvPr/>
        </p:nvSpPr>
        <p:spPr>
          <a:xfrm>
            <a:off x="6342761" y="4431092"/>
            <a:ext cx="1988439" cy="9940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" pitchFamily="2" charset="0"/>
              </a:rPr>
              <a:t>Second fully connected layer with Sigmoid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925A14C-EA37-47B4-9C38-CB32DB856ADD}"/>
              </a:ext>
            </a:extLst>
          </p:cNvPr>
          <p:cNvSpPr/>
          <p:nvPr/>
        </p:nvSpPr>
        <p:spPr>
          <a:xfrm>
            <a:off x="1025009" y="4036476"/>
            <a:ext cx="1793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Times" pitchFamily="2" charset="0"/>
              </a:rPr>
              <a:t>Input</a:t>
            </a: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9CA0AAED-878E-4F41-AF89-D7EB784CCDD1}"/>
              </a:ext>
            </a:extLst>
          </p:cNvPr>
          <p:cNvCxnSpPr>
            <a:cxnSpLocks/>
            <a:stCxn id="37" idx="3"/>
            <a:endCxn id="8" idx="1"/>
          </p:cNvCxnSpPr>
          <p:nvPr/>
        </p:nvCxnSpPr>
        <p:spPr>
          <a:xfrm flipV="1">
            <a:off x="2804793" y="4928124"/>
            <a:ext cx="1136645" cy="17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289857C9-B797-43C1-8965-4915D77D061D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5873601" y="4928124"/>
            <a:ext cx="46916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90334B52-76CA-4D4F-968C-7D5E46FE7756}"/>
              </a:ext>
            </a:extLst>
          </p:cNvPr>
          <p:cNvCxnSpPr>
            <a:cxnSpLocks/>
            <a:stCxn id="10" idx="3"/>
            <a:endCxn id="5" idx="1"/>
          </p:cNvCxnSpPr>
          <p:nvPr/>
        </p:nvCxnSpPr>
        <p:spPr>
          <a:xfrm>
            <a:off x="8331200" y="4928124"/>
            <a:ext cx="62155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58A01BB8-A5D5-4434-947D-EE148F49DF51}"/>
              </a:ext>
            </a:extLst>
          </p:cNvPr>
          <p:cNvSpPr/>
          <p:nvPr/>
        </p:nvSpPr>
        <p:spPr>
          <a:xfrm>
            <a:off x="3718289" y="4077224"/>
            <a:ext cx="4788423" cy="170180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C908BB8D-7B82-456B-82C2-C284D7BC7674}"/>
              </a:ext>
            </a:extLst>
          </p:cNvPr>
          <p:cNvSpPr/>
          <p:nvPr/>
        </p:nvSpPr>
        <p:spPr>
          <a:xfrm>
            <a:off x="5370926" y="4030956"/>
            <a:ext cx="1353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latin typeface="Times" pitchFamily="2" charset="0"/>
              </a:rPr>
              <a:t>Decoder (P)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8993622E-A12B-4B91-A7DC-C9A076F782F6}"/>
              </a:ext>
            </a:extLst>
          </p:cNvPr>
          <p:cNvSpPr/>
          <p:nvPr/>
        </p:nvSpPr>
        <p:spPr>
          <a:xfrm>
            <a:off x="1045305" y="4078947"/>
            <a:ext cx="1759488" cy="170180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70A210F-0867-4C60-8A5E-0F56360BE893}"/>
              </a:ext>
            </a:extLst>
          </p:cNvPr>
          <p:cNvSpPr/>
          <p:nvPr/>
        </p:nvSpPr>
        <p:spPr>
          <a:xfrm>
            <a:off x="9422947" y="2838735"/>
            <a:ext cx="206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latin typeface="Times" pitchFamily="2" charset="0"/>
              </a:rPr>
              <a:t>Generated samples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0246CA5F-438E-4333-9E65-4B7D4101A81C}"/>
              </a:ext>
            </a:extLst>
          </p:cNvPr>
          <p:cNvSpPr/>
          <p:nvPr/>
        </p:nvSpPr>
        <p:spPr>
          <a:xfrm>
            <a:off x="8456916" y="4533361"/>
            <a:ext cx="556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Times" pitchFamily="2" charset="0"/>
              </a:rPr>
              <a:t>Plot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956BBE-3D31-4B0A-BF98-054C39F2604A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C2833608-6B7C-4116-9EB9-2F01CE4C2925}"/>
              </a:ext>
            </a:extLst>
          </p:cNvPr>
          <p:cNvSpPr/>
          <p:nvPr/>
        </p:nvSpPr>
        <p:spPr>
          <a:xfrm>
            <a:off x="3723437" y="2292067"/>
            <a:ext cx="6096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def P(z):</a:t>
            </a:r>
          </a:p>
          <a:p>
            <a:r>
              <a:rPr lang="zh-CN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h = tf.nn.relu(tf.matmul(z, P_W1) + P_b1)</a:t>
            </a:r>
          </a:p>
          <a:p>
            <a:r>
              <a:rPr lang="zh-CN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logits = tf.matmul(h, P_W2) + P_b2</a:t>
            </a:r>
          </a:p>
          <a:p>
            <a:r>
              <a:rPr lang="zh-CN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prob = tf.nn.sigmoid(logits)</a:t>
            </a:r>
          </a:p>
          <a:p>
            <a:r>
              <a:rPr lang="zh-CN" alt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return prob, logits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7396FF5-E83A-4A23-A7E2-96E234F401C7}"/>
              </a:ext>
            </a:extLst>
          </p:cNvPr>
          <p:cNvSpPr/>
          <p:nvPr/>
        </p:nvSpPr>
        <p:spPr>
          <a:xfrm>
            <a:off x="4240034" y="2586845"/>
            <a:ext cx="5077502" cy="21733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连接符: 曲线 26">
            <a:extLst>
              <a:ext uri="{FF2B5EF4-FFF2-40B4-BE49-F238E27FC236}">
                <a16:creationId xmlns:a16="http://schemas.microsoft.com/office/drawing/2014/main" id="{C6CC3545-ED1A-4536-891A-659622AC9BFB}"/>
              </a:ext>
            </a:extLst>
          </p:cNvPr>
          <p:cNvCxnSpPr>
            <a:stCxn id="24" idx="1"/>
            <a:endCxn id="8" idx="0"/>
          </p:cNvCxnSpPr>
          <p:nvPr/>
        </p:nvCxnSpPr>
        <p:spPr>
          <a:xfrm rot="10800000" flipH="1" flipV="1">
            <a:off x="4240034" y="2695510"/>
            <a:ext cx="667486" cy="1735582"/>
          </a:xfrm>
          <a:prstGeom prst="curvedConnector4">
            <a:avLst>
              <a:gd name="adj1" fmla="val -34248"/>
              <a:gd name="adj2" fmla="val 53130"/>
            </a:avLst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FAF36D90-F286-4A55-862F-F85C4C8F95B7}"/>
              </a:ext>
            </a:extLst>
          </p:cNvPr>
          <p:cNvSpPr/>
          <p:nvPr/>
        </p:nvSpPr>
        <p:spPr>
          <a:xfrm>
            <a:off x="4240034" y="2850437"/>
            <a:ext cx="4290296" cy="4970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2" name="连接符: 曲线 31">
            <a:extLst>
              <a:ext uri="{FF2B5EF4-FFF2-40B4-BE49-F238E27FC236}">
                <a16:creationId xmlns:a16="http://schemas.microsoft.com/office/drawing/2014/main" id="{DB5672AE-95DA-4910-B875-0A7C4C8523CD}"/>
              </a:ext>
            </a:extLst>
          </p:cNvPr>
          <p:cNvCxnSpPr>
            <a:stCxn id="29" idx="3"/>
            <a:endCxn id="10" idx="0"/>
          </p:cNvCxnSpPr>
          <p:nvPr/>
        </p:nvCxnSpPr>
        <p:spPr>
          <a:xfrm flipH="1">
            <a:off x="7336981" y="3098953"/>
            <a:ext cx="1193349" cy="1332139"/>
          </a:xfrm>
          <a:prstGeom prst="curvedConnector4">
            <a:avLst>
              <a:gd name="adj1" fmla="val -19156"/>
              <a:gd name="adj2" fmla="val 59328"/>
            </a:avLst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50933" y="6296190"/>
            <a:ext cx="4044697" cy="369332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>
                <a:latin typeface="Courier New" panose="02070309020205020404" pitchFamily="49" charset="0"/>
                <a:cs typeface="Courier New" panose="02070309020205020404" pitchFamily="49" charset="0"/>
              </a:rPr>
              <a:t>z:np.random.randn(16, </a:t>
            </a:r>
            <a:r>
              <a:rPr lang="en-US" altLang="zh-CN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z_dim</a:t>
            </a:r>
            <a:r>
              <a:rPr lang="en-US" altLang="zh-CN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4" idx="0"/>
            <a:endCxn id="37" idx="2"/>
          </p:cNvCxnSpPr>
          <p:nvPr/>
        </p:nvCxnSpPr>
        <p:spPr>
          <a:xfrm flipH="1" flipV="1">
            <a:off x="1925049" y="5780747"/>
            <a:ext cx="248233" cy="51544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38200" y="1745801"/>
            <a:ext cx="10584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Courier New" panose="02070309020205020404" pitchFamily="49" charset="0"/>
                <a:cs typeface="Courier New" panose="02070309020205020404" pitchFamily="49" charset="0"/>
              </a:rPr>
              <a:t>samples = </a:t>
            </a:r>
            <a:r>
              <a:rPr lang="en-US" altLang="zh-CN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sess.run</a:t>
            </a:r>
            <a:r>
              <a:rPr lang="en-US" altLang="zh-CN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dirty="0" err="1">
                <a:latin typeface="Courier New" panose="02070309020205020404" pitchFamily="49" charset="0"/>
                <a:cs typeface="Courier New" panose="02070309020205020404" pitchFamily="49" charset="0"/>
              </a:rPr>
              <a:t>X_samples</a:t>
            </a:r>
            <a:r>
              <a:rPr lang="en-US" altLang="zh-CN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altLang="zh-CN" dirty="0" err="1">
                <a:latin typeface="Courier New" panose="02070309020205020404" pitchFamily="49" charset="0"/>
                <a:cs typeface="Courier New" panose="02070309020205020404" pitchFamily="49" charset="0"/>
              </a:rPr>
              <a:t>feed_dict</a:t>
            </a:r>
            <a:r>
              <a:rPr lang="en-US" altLang="zh-CN" dirty="0">
                <a:latin typeface="Courier New" panose="02070309020205020404" pitchFamily="49" charset="0"/>
                <a:cs typeface="Courier New" panose="02070309020205020404" pitchFamily="49" charset="0"/>
              </a:rPr>
              <a:t>={</a:t>
            </a:r>
            <a:r>
              <a:rPr lang="en-US" altLang="zh-CN" dirty="0" err="1">
                <a:latin typeface="Courier New" panose="02070309020205020404" pitchFamily="49" charset="0"/>
                <a:cs typeface="Courier New" panose="02070309020205020404" pitchFamily="49" charset="0"/>
              </a:rPr>
              <a:t>z:np.random.randn</a:t>
            </a:r>
            <a:r>
              <a:rPr lang="en-US" altLang="zh-CN" dirty="0">
                <a:latin typeface="Courier New" panose="02070309020205020404" pitchFamily="49" charset="0"/>
                <a:cs typeface="Courier New" panose="02070309020205020404" pitchFamily="49" charset="0"/>
              </a:rPr>
              <a:t>(16, </a:t>
            </a:r>
            <a:r>
              <a:rPr lang="en-US" altLang="zh-CN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z_dim</a:t>
            </a:r>
            <a:r>
              <a:rPr lang="en-US" altLang="zh-CN" dirty="0">
                <a:latin typeface="Courier New" panose="02070309020205020404" pitchFamily="49" charset="0"/>
                <a:cs typeface="Courier New" panose="02070309020205020404" pitchFamily="49" charset="0"/>
              </a:rPr>
              <a:t>)})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22430" y="2242833"/>
            <a:ext cx="795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Recall: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83ADDB5-0D62-4CD7-BDD5-33C805B66305}"/>
              </a:ext>
            </a:extLst>
          </p:cNvPr>
          <p:cNvSpPr/>
          <p:nvPr/>
        </p:nvSpPr>
        <p:spPr>
          <a:xfrm>
            <a:off x="3501894" y="5834280"/>
            <a:ext cx="5108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Fig. 10. Variational Autoencoder for Digit Generation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50482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B6FD-3C9C-4290-B5BA-19027F8C8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9715" y="1122362"/>
            <a:ext cx="4756245" cy="3027607"/>
          </a:xfrm>
        </p:spPr>
        <p:txBody>
          <a:bodyPr/>
          <a:lstStyle/>
          <a:p>
            <a:r>
              <a:rPr lang="en-US" sz="5400" dirty="0">
                <a:latin typeface="Century Gothic" panose="020B0502020202020204" pitchFamily="34" charset="0"/>
              </a:rPr>
              <a:t>GENERATIVE ADVERSARIAL NETWORKS</a:t>
            </a:r>
            <a:endParaRPr lang="en-ZA" sz="5400" dirty="0">
              <a:latin typeface="Century Gothic" panose="020B0502020202020204" pitchFamily="34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56A1EE5-AA4D-4808-802E-3EBB38A9A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01208"/>
            <a:ext cx="9144000" cy="11387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rgbClr val="663300"/>
                </a:solidFill>
                <a:latin typeface="Century Gothic" panose="020B0502020202020204" pitchFamily="34" charset="0"/>
              </a:rPr>
              <a:t>“…the most interesting idea in the last 10 years in machine learning...”</a:t>
            </a:r>
          </a:p>
          <a:p>
            <a:pPr algn="ctr"/>
            <a:r>
              <a:rPr lang="en-US" sz="2000" i="1" dirty="0">
                <a:solidFill>
                  <a:srgbClr val="663300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2000" i="1" dirty="0">
                <a:solidFill>
                  <a:srgbClr val="663300"/>
                </a:solidFill>
                <a:latin typeface="Century Gothic" panose="020B0502020202020204" pitchFamily="34" charset="0"/>
              </a:rPr>
              <a:t>- Facebook’s AI research director Yann </a:t>
            </a:r>
            <a:r>
              <a:rPr lang="en-US" sz="2000" i="1" dirty="0" err="1">
                <a:solidFill>
                  <a:srgbClr val="663300"/>
                </a:solidFill>
                <a:latin typeface="Century Gothic" panose="020B0502020202020204" pitchFamily="34" charset="0"/>
              </a:rPr>
              <a:t>LeCun</a:t>
            </a:r>
            <a:endParaRPr lang="en-ZA" sz="2000" i="1" dirty="0">
              <a:solidFill>
                <a:srgbClr val="6633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6F41D4-BDD1-84E6-D121-F8D68E2E9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1122362"/>
            <a:ext cx="6052332" cy="389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249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C3D09E3B-4647-33D2-7101-87676E7B8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Generative Adversarial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52098-6092-91A7-2660-67B79F9C9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0"/>
              <a:buChar char="l"/>
              <a:defRPr/>
            </a:pPr>
            <a:r>
              <a:rPr lang="en-US" sz="2000" dirty="0">
                <a:ea typeface="ＭＳ Ｐゴシック" charset="0"/>
              </a:rPr>
              <a:t>GAN was first introduced by Ian </a:t>
            </a:r>
            <a:r>
              <a:rPr lang="en-US" sz="2000" dirty="0" err="1">
                <a:ea typeface="ＭＳ Ｐゴシック" charset="0"/>
              </a:rPr>
              <a:t>Goodfellow</a:t>
            </a:r>
            <a:r>
              <a:rPr lang="en-US" sz="2000" dirty="0">
                <a:ea typeface="ＭＳ Ｐゴシック" charset="0"/>
              </a:rPr>
              <a:t> et al in 2014</a:t>
            </a:r>
          </a:p>
          <a:p>
            <a:pPr>
              <a:buFont typeface="Wingdings" charset="0"/>
              <a:buChar char="l"/>
              <a:defRPr/>
            </a:pPr>
            <a:r>
              <a:rPr lang="en-US" sz="2000" dirty="0">
                <a:ea typeface="ＭＳ Ｐゴシック" charset="0"/>
              </a:rPr>
              <a:t>Have been used in generating images, videos, poems, some simple conversation.</a:t>
            </a:r>
          </a:p>
          <a:p>
            <a:pPr>
              <a:buFont typeface="Wingdings" charset="0"/>
              <a:buChar char="l"/>
              <a:defRPr/>
            </a:pPr>
            <a:r>
              <a:rPr lang="en-US" sz="2000" dirty="0">
                <a:ea typeface="ＭＳ Ｐゴシック" charset="0"/>
              </a:rPr>
              <a:t>Note, image processing is easy (all animals can do it), NLP is hard (only human can do it).</a:t>
            </a:r>
          </a:p>
          <a:p>
            <a:pPr>
              <a:buFont typeface="Wingdings" charset="0"/>
              <a:buChar char="l"/>
              <a:defRPr/>
            </a:pPr>
            <a:r>
              <a:rPr lang="en-US" sz="2000" dirty="0">
                <a:ea typeface="ＭＳ Ｐゴシック" charset="0"/>
              </a:rPr>
              <a:t>This co-evolution approach might have far-reaching implications. </a:t>
            </a:r>
            <a:br>
              <a:rPr lang="en-US" sz="2000" dirty="0">
                <a:ea typeface="ＭＳ Ｐゴシック" charset="0"/>
              </a:rPr>
            </a:br>
            <a:r>
              <a:rPr lang="en-US" sz="2000" dirty="0">
                <a:ea typeface="ＭＳ Ｐゴシック" charset="0"/>
              </a:rPr>
              <a:t>Bengio: 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</a:rPr>
              <a:t>this may hold the key to making computers a lot more intelligent.</a:t>
            </a:r>
          </a:p>
          <a:p>
            <a:pPr>
              <a:buFont typeface="Wingdings" charset="0"/>
              <a:buChar char="l"/>
              <a:defRPr/>
            </a:pPr>
            <a:endParaRPr lang="en-US" sz="2000" dirty="0">
              <a:solidFill>
                <a:srgbClr val="FF0000"/>
              </a:solidFill>
              <a:ea typeface="ＭＳ Ｐゴシック" charset="0"/>
            </a:endParaRPr>
          </a:p>
          <a:p>
            <a:pPr>
              <a:buFont typeface="Wingdings" charset="0"/>
              <a:buChar char="l"/>
              <a:defRPr/>
            </a:pPr>
            <a:r>
              <a:rPr lang="en-US" sz="2000" dirty="0">
                <a:solidFill>
                  <a:srgbClr val="FF0000"/>
                </a:solidFill>
                <a:ea typeface="ＭＳ Ｐゴシック" charset="0"/>
              </a:rPr>
              <a:t>Ian </a:t>
            </a:r>
            <a:r>
              <a:rPr lang="en-US" sz="2000" dirty="0" err="1">
                <a:solidFill>
                  <a:srgbClr val="FF0000"/>
                </a:solidFill>
                <a:ea typeface="ＭＳ Ｐゴシック" charset="0"/>
              </a:rPr>
              <a:t>Goodfellow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</a:rPr>
              <a:t>: </a:t>
            </a:r>
          </a:p>
          <a:p>
            <a:pPr marL="0" indent="0">
              <a:buNone/>
              <a:defRPr/>
            </a:pPr>
            <a:r>
              <a:rPr lang="en-US" sz="2000" dirty="0">
                <a:solidFill>
                  <a:srgbClr val="FF0000"/>
                </a:solidFill>
                <a:ea typeface="ＭＳ Ｐゴシック" charset="0"/>
              </a:rPr>
              <a:t>      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  <a:hlinkClick r:id="rId2"/>
              </a:rPr>
              <a:t>https://www.youtube.com/watch?v=YpdP_0-IEOw</a:t>
            </a:r>
            <a:endParaRPr lang="en-US" sz="2000" dirty="0">
              <a:solidFill>
                <a:srgbClr val="FF0000"/>
              </a:solidFill>
              <a:ea typeface="ＭＳ Ｐゴシック" charset="0"/>
            </a:endParaRPr>
          </a:p>
          <a:p>
            <a:pPr>
              <a:buFont typeface="Wingdings" charset="0"/>
              <a:buChar char="l"/>
              <a:defRPr/>
            </a:pPr>
            <a:r>
              <a:rPr lang="en-US" sz="2000" dirty="0">
                <a:solidFill>
                  <a:srgbClr val="FF0000"/>
                </a:solidFill>
                <a:ea typeface="ＭＳ Ｐゴシック" charset="0"/>
              </a:rPr>
              <a:t>Radford, (generate voices also here)</a:t>
            </a:r>
          </a:p>
          <a:p>
            <a:pPr marL="0" indent="0">
              <a:buNone/>
              <a:defRPr/>
            </a:pPr>
            <a:r>
              <a:rPr lang="en-US" sz="2000" dirty="0">
                <a:solidFill>
                  <a:srgbClr val="FF0000"/>
                </a:solidFill>
                <a:ea typeface="ＭＳ Ｐゴシック" charset="0"/>
              </a:rPr>
              <a:t>     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  <a:hlinkClick r:id="rId3"/>
              </a:rPr>
              <a:t>https://www.youtube.com/watch?v=KeJINHjyzOU</a:t>
            </a:r>
            <a:endParaRPr lang="en-US" sz="2000" dirty="0">
              <a:solidFill>
                <a:srgbClr val="FF0000"/>
              </a:solidFill>
              <a:ea typeface="ＭＳ Ｐゴシック" charset="0"/>
            </a:endParaRPr>
          </a:p>
          <a:p>
            <a:pPr>
              <a:buFont typeface="Wingdings" charset="0"/>
              <a:buChar char="l"/>
              <a:defRPr/>
            </a:pPr>
            <a:r>
              <a:rPr lang="en-US" sz="2000" dirty="0">
                <a:solidFill>
                  <a:srgbClr val="FF0000"/>
                </a:solidFill>
                <a:ea typeface="ＭＳ Ｐゴシック" charset="0"/>
              </a:rPr>
              <a:t>Tips for training GAN: </a:t>
            </a:r>
            <a:r>
              <a:rPr lang="zh-TW" altLang="en-US" sz="2000" dirty="0">
                <a:ea typeface="ＭＳ Ｐゴシック" charset="0"/>
              </a:rPr>
              <a:t>https://github.com/soumith/ganhacks</a:t>
            </a:r>
          </a:p>
          <a:p>
            <a:pPr>
              <a:buFont typeface="Wingdings" charset="0"/>
              <a:buChar char="l"/>
              <a:defRPr/>
            </a:pPr>
            <a:endParaRPr lang="en-US" sz="2000" dirty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14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F47C5-EF2D-4966-BD55-F72B70D6E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Adversarial Network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8CC53-071A-43E1-8EC6-52C59FFB4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350" y="1639341"/>
            <a:ext cx="11713301" cy="4093915"/>
          </a:xfrm>
        </p:spPr>
        <p:txBody>
          <a:bodyPr/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Generative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Learn a generative model</a:t>
            </a:r>
          </a:p>
          <a:p>
            <a:pPr marL="457200" lvl="1" indent="0">
              <a:buNone/>
            </a:pP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Adversarial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Trained in an adversarial setting </a:t>
            </a:r>
          </a:p>
          <a:p>
            <a:pPr marL="457200" lvl="1" indent="0">
              <a:buNone/>
            </a:pP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Network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Use Deep Neural Networks</a:t>
            </a:r>
            <a:endParaRPr lang="en-ZA" sz="2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745A4A-D36E-44AC-9E98-20062DFEC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880" y="1484784"/>
            <a:ext cx="6768752" cy="39834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910ABA-0F91-48F8-9DE4-13CD99A29172}"/>
              </a:ext>
            </a:extLst>
          </p:cNvPr>
          <p:cNvSpPr/>
          <p:nvPr/>
        </p:nvSpPr>
        <p:spPr>
          <a:xfrm>
            <a:off x="1487488" y="6044822"/>
            <a:ext cx="10950660" cy="6230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ZA" sz="1000" dirty="0">
                <a:latin typeface="Century Gothic" panose="020B0502020202020204" pitchFamily="34" charset="0"/>
              </a:rPr>
              <a:t>https://www.slideshare.net/xavigiro/deep-learning-for-computer-vision-generative-models-and-adversarial-training-upc-2016</a:t>
            </a:r>
          </a:p>
        </p:txBody>
      </p:sp>
    </p:spTree>
    <p:extLst>
      <p:ext uri="{BB962C8B-B14F-4D97-AF65-F5344CB8AC3E}">
        <p14:creationId xmlns:p14="http://schemas.microsoft.com/office/powerpoint/2010/main" val="31576100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DE43E-6F6F-44F5-AA9B-F228184EB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136525"/>
            <a:ext cx="9069144" cy="6203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GENERATIVE ADVERSARIAL NETWORKS</a:t>
            </a:r>
            <a:endParaRPr lang="en-ZA" sz="36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A70AD4-B1DC-4E8B-8F44-10A6FD7DA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3993" y="1340768"/>
            <a:ext cx="6902159" cy="340437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64E6CA-A713-4EB0-BCD1-A6804DFE1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4527" y="866102"/>
            <a:ext cx="5007377" cy="5731249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entury Gothic" panose="020B0502020202020204" pitchFamily="34" charset="0"/>
              </a:rPr>
              <a:t>Generator (G) tries to fool the Discriminator (D)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entury Gothic" panose="020B0502020202020204" pitchFamily="34" charset="0"/>
              </a:rPr>
              <a:t>G generates new instances from a latent space Z</a:t>
            </a:r>
          </a:p>
          <a:p>
            <a:pPr marL="285750" lvl="1" indent="-285750">
              <a:spcBef>
                <a:spcPts val="1000"/>
              </a:spcBef>
              <a:buSzPct val="85000"/>
              <a:buFont typeface="Wingdings" panose="05000000000000000000" pitchFamily="2" charset="2"/>
              <a:buChar char="§"/>
            </a:pPr>
            <a:r>
              <a:rPr lang="en-US" altLang="fr-FR" sz="1800" dirty="0">
                <a:latin typeface="Century Gothic" panose="020B0502020202020204" pitchFamily="34" charset="0"/>
              </a:rPr>
              <a:t>D is a classifier i.e. real vs. fake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Century Gothic" panose="020B0502020202020204" pitchFamily="34" charset="0"/>
              </a:rPr>
              <a:t>D tries not to be fooled 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Century Gothic" panose="020B0502020202020204" pitchFamily="34" charset="0"/>
              </a:rPr>
              <a:t>D evaluates instances for authenticity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fr-FR" sz="1600" dirty="0">
                <a:latin typeface="Century Gothic" panose="020B0502020202020204" pitchFamily="34" charset="0"/>
              </a:rPr>
              <a:t>Models are trained simultaneously</a:t>
            </a:r>
          </a:p>
          <a:p>
            <a:pPr marL="742950" lvl="2" indent="-285750">
              <a:spcBef>
                <a:spcPts val="1000"/>
              </a:spcBef>
              <a:buSzPct val="85000"/>
              <a:buFont typeface="Wingdings" panose="05000000000000000000" pitchFamily="2" charset="2"/>
              <a:buChar char="§"/>
            </a:pPr>
            <a:r>
              <a:rPr lang="en-US" altLang="fr-FR" sz="1600" dirty="0">
                <a:latin typeface="Century Gothic" panose="020B0502020202020204" pitchFamily="34" charset="0"/>
              </a:rPr>
              <a:t>As G gets better, D has a more challenging task</a:t>
            </a:r>
          </a:p>
          <a:p>
            <a:pPr marL="742950" lvl="2" indent="-285750">
              <a:spcBef>
                <a:spcPts val="1000"/>
              </a:spcBef>
              <a:buSzPct val="85000"/>
              <a:buFont typeface="Wingdings" panose="05000000000000000000" pitchFamily="2" charset="2"/>
              <a:buChar char="§"/>
            </a:pPr>
            <a:r>
              <a:rPr lang="en-US" altLang="fr-FR" sz="1600" dirty="0">
                <a:latin typeface="Century Gothic" panose="020B0502020202020204" pitchFamily="34" charset="0"/>
              </a:rPr>
              <a:t>As D gets better, G has a more challenging task</a:t>
            </a:r>
          </a:p>
          <a:p>
            <a:pPr marL="285750" lvl="1" indent="-285750">
              <a:spcBef>
                <a:spcPts val="1000"/>
              </a:spcBef>
              <a:buSzPct val="85000"/>
              <a:buFont typeface="Wingdings" panose="05000000000000000000" pitchFamily="2" charset="2"/>
              <a:buChar char="§"/>
            </a:pPr>
            <a:r>
              <a:rPr lang="en-US" altLang="fr-FR" sz="1800" dirty="0">
                <a:latin typeface="Century Gothic" panose="020B0502020202020204" pitchFamily="34" charset="0"/>
              </a:rPr>
              <a:t>Issues? </a:t>
            </a:r>
          </a:p>
          <a:p>
            <a:pPr marL="742950" lvl="2" indent="-285750">
              <a:spcBef>
                <a:spcPts val="1000"/>
              </a:spcBef>
              <a:buSzPct val="85000"/>
              <a:buFont typeface="Wingdings" panose="05000000000000000000" pitchFamily="2" charset="2"/>
              <a:buChar char="§"/>
            </a:pPr>
            <a:r>
              <a:rPr lang="en-US" altLang="fr-FR" sz="1600" dirty="0">
                <a:latin typeface="Century Gothic" panose="020B0502020202020204" pitchFamily="34" charset="0"/>
              </a:rPr>
              <a:t>Mode collapse, convergence, vanishing gradient, unstable, etc.</a:t>
            </a:r>
          </a:p>
          <a:p>
            <a:pPr marL="285750" lvl="1" indent="-285750">
              <a:spcBef>
                <a:spcPts val="1000"/>
              </a:spcBef>
              <a:buSzPct val="85000"/>
              <a:buFont typeface="Wingdings" panose="05000000000000000000" pitchFamily="2" charset="2"/>
              <a:buChar char="§"/>
            </a:pPr>
            <a:r>
              <a:rPr lang="en-ZA" altLang="fr-FR" sz="1800" dirty="0">
                <a:latin typeface="Century Gothic" panose="020B0502020202020204" pitchFamily="34" charset="0"/>
              </a:rPr>
              <a:t>Wide interest and extensive applications since 2014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D531D4-4C25-44D3-A690-DB11684C3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715" y="5050578"/>
            <a:ext cx="5460085" cy="95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140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7E973-6006-4B38-879D-3B4F70226EA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116632"/>
            <a:ext cx="10515600" cy="47158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rmAutofit fontScale="90000"/>
          </a:bodyPr>
          <a:lstStyle/>
          <a:p>
            <a:r>
              <a:rPr lang="en-US" dirty="0"/>
              <a:t>GAN TAXONOMY</a:t>
            </a:r>
            <a:endParaRPr lang="en-ZA" dirty="0"/>
          </a:p>
        </p:txBody>
      </p: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3A9FD910-6B5B-43EB-8B4D-3A6C6BA486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6469520"/>
              </p:ext>
            </p:extLst>
          </p:nvPr>
        </p:nvGraphicFramePr>
        <p:xfrm>
          <a:off x="838200" y="404664"/>
          <a:ext cx="10972800" cy="4846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77F21B4-C821-43FD-8E5C-D3B0A02DE457}"/>
              </a:ext>
            </a:extLst>
          </p:cNvPr>
          <p:cNvSpPr/>
          <p:nvPr/>
        </p:nvSpPr>
        <p:spPr>
          <a:xfrm>
            <a:off x="191344" y="5805264"/>
            <a:ext cx="11809311" cy="5399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i="1" dirty="0">
                <a:solidFill>
                  <a:srgbClr val="663300"/>
                </a:solidFill>
                <a:latin typeface="Century Gothic" panose="020B0502020202020204" pitchFamily="34" charset="0"/>
              </a:rPr>
              <a:t>GANs are notoriously difficult to train, unstable convergence and mode collapse problem. Lots of variants improve these challenges. </a:t>
            </a:r>
            <a:endParaRPr lang="en-ZA" i="1" dirty="0">
              <a:solidFill>
                <a:srgbClr val="6633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7029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ABAFD-B85A-494B-9537-3C66962CE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 POPULARITY &amp; MAGIC</a:t>
            </a:r>
            <a:endParaRPr lang="en-ZA" dirty="0"/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C393A09-C91A-44E0-9881-3975CC461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9497"/>
            <a:ext cx="6384172" cy="43891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0F9F25-A12D-464C-880B-74D1EF7885ED}"/>
              </a:ext>
            </a:extLst>
          </p:cNvPr>
          <p:cNvSpPr/>
          <p:nvPr/>
        </p:nvSpPr>
        <p:spPr>
          <a:xfrm>
            <a:off x="579346" y="5619726"/>
            <a:ext cx="38030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1400" dirty="0">
                <a:hlinkClick r:id="rId3"/>
              </a:rPr>
              <a:t>https://github.com/hindupuravinash/the-gan-zoo</a:t>
            </a:r>
            <a:endParaRPr lang="en-ZA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240EE7-0B9B-430E-A883-A6FDAFFDC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230" y="1443537"/>
            <a:ext cx="5473215" cy="38745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2684CA-B52F-4594-9BC6-86A6975B4EEF}"/>
              </a:ext>
            </a:extLst>
          </p:cNvPr>
          <p:cNvSpPr/>
          <p:nvPr/>
        </p:nvSpPr>
        <p:spPr>
          <a:xfrm>
            <a:off x="5890846" y="5445369"/>
            <a:ext cx="6002216" cy="6564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ZA" sz="1050" dirty="0" err="1">
                <a:solidFill>
                  <a:schemeClr val="tx1"/>
                </a:solidFill>
              </a:rPr>
              <a:t>Ledig</a:t>
            </a:r>
            <a:r>
              <a:rPr lang="en-ZA" sz="1050" dirty="0">
                <a:solidFill>
                  <a:schemeClr val="tx1"/>
                </a:solidFill>
              </a:rPr>
              <a:t>, Christian, et al. "Photo-realistic single image super-resolution using a generative adversarial network." </a:t>
            </a:r>
            <a:r>
              <a:rPr lang="en-ZA" sz="1050" i="1" dirty="0" err="1">
                <a:solidFill>
                  <a:schemeClr val="tx1"/>
                </a:solidFill>
              </a:rPr>
              <a:t>arXiv</a:t>
            </a:r>
            <a:r>
              <a:rPr lang="en-ZA" sz="1050" i="1" dirty="0">
                <a:solidFill>
                  <a:schemeClr val="tx1"/>
                </a:solidFill>
              </a:rPr>
              <a:t> preprint arXiv:1609.04802 </a:t>
            </a:r>
            <a:r>
              <a:rPr lang="en-ZA" sz="1050" dirty="0">
                <a:solidFill>
                  <a:schemeClr val="tx1"/>
                </a:solidFill>
              </a:rPr>
              <a:t>(2016).</a:t>
            </a:r>
          </a:p>
        </p:txBody>
      </p:sp>
    </p:spTree>
    <p:extLst>
      <p:ext uri="{BB962C8B-B14F-4D97-AF65-F5344CB8AC3E}">
        <p14:creationId xmlns:p14="http://schemas.microsoft.com/office/powerpoint/2010/main" val="1343041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59369-877F-4380-8CD8-CB69B85216E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77093"/>
            <a:ext cx="10515600" cy="54359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rmAutofit fontScale="90000"/>
          </a:bodyPr>
          <a:lstStyle/>
          <a:p>
            <a:r>
              <a:rPr lang="en-US" dirty="0"/>
              <a:t>GENERATIVE MODELS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127CB-341A-4F65-86CB-44F621764E9C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335360" y="1825625"/>
            <a:ext cx="5684440" cy="4351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Century Gothic" panose="020B0502020202020204" pitchFamily="34" charset="0"/>
              </a:rPr>
              <a:t>A generative model is any type of model that captures the training data distribution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Century Gothic" panose="020B0502020202020204" pitchFamily="34" charset="0"/>
              </a:rPr>
              <a:t>From this, we can sample new examples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Century Gothic" panose="020B0502020202020204" pitchFamily="34" charset="0"/>
              </a:rPr>
              <a:t>There are 2 types of density estimation approaches in use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Century Gothic" panose="020B0502020202020204" pitchFamily="34" charset="0"/>
              </a:rPr>
              <a:t>We are interested in GANs as these are better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Better sample quality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No distributional assumptions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Sampling in parallel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No Markov chains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No variational bounds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Robust to over-fitting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No maximum likelihood estimation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Wider applications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1800" dirty="0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D75037FD-1181-472A-9EB0-CE9D06156CC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15C85D3-DF51-8CA7-B75A-E0E9EA4D35BF}"/>
              </a:ext>
            </a:extLst>
          </p:cNvPr>
          <p:cNvSpPr txBox="1"/>
          <p:nvPr/>
        </p:nvSpPr>
        <p:spPr>
          <a:xfrm>
            <a:off x="332644" y="838453"/>
            <a:ext cx="11668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rgbClr val="663300"/>
                </a:solidFill>
                <a:latin typeface="Century Gothic" panose="020B0502020202020204" pitchFamily="34" charset="0"/>
              </a:rPr>
              <a:t>Given samples from a data density, x ∼ q(x), we would like to learn a generative model with density p that matches the data density q.  Then we can sample from p. </a:t>
            </a:r>
            <a:endParaRPr lang="en-ZA" sz="1800" b="1" i="1" dirty="0">
              <a:solidFill>
                <a:srgbClr val="6633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8021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B1D34-5918-4B8F-B0B3-C9BBAF6A55E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116632"/>
            <a:ext cx="10515600" cy="65478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rmAutofit fontScale="90000"/>
          </a:bodyPr>
          <a:lstStyle/>
          <a:p>
            <a:r>
              <a:rPr lang="en-US" dirty="0"/>
              <a:t>COMPUTER VISION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CD86E-ED6F-4F06-9B64-56A90B692C32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328238" y="1486755"/>
            <a:ext cx="5767761" cy="4351338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/>
          </a:bodyPr>
          <a:lstStyle/>
          <a:p>
            <a:r>
              <a:rPr lang="en-US" sz="1800" dirty="0">
                <a:solidFill>
                  <a:srgbClr val="663300"/>
                </a:solidFill>
                <a:latin typeface="Century Gothic" panose="020B0502020202020204" pitchFamily="34" charset="0"/>
              </a:rPr>
              <a:t>Image generation (CGAN, DCGAN)</a:t>
            </a:r>
          </a:p>
          <a:p>
            <a:r>
              <a:rPr lang="en-US" sz="1800" dirty="0">
                <a:solidFill>
                  <a:srgbClr val="663300"/>
                </a:solidFill>
                <a:latin typeface="Century Gothic" panose="020B0502020202020204" pitchFamily="34" charset="0"/>
              </a:rPr>
              <a:t>Image translation (Cycle GAN)</a:t>
            </a:r>
          </a:p>
          <a:p>
            <a:r>
              <a:rPr lang="en-US" sz="1800" dirty="0">
                <a:solidFill>
                  <a:srgbClr val="663300"/>
                </a:solidFill>
                <a:latin typeface="Century Gothic" panose="020B0502020202020204" pitchFamily="34" charset="0"/>
              </a:rPr>
              <a:t>Super-resolution (SRGAN, </a:t>
            </a:r>
            <a:r>
              <a:rPr lang="en-US" sz="1800" dirty="0" err="1">
                <a:solidFill>
                  <a:srgbClr val="663300"/>
                </a:solidFill>
                <a:latin typeface="Century Gothic" panose="020B0502020202020204" pitchFamily="34" charset="0"/>
              </a:rPr>
              <a:t>ProGAN</a:t>
            </a:r>
            <a:r>
              <a:rPr lang="en-US" sz="1800" dirty="0">
                <a:solidFill>
                  <a:srgbClr val="66330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US" sz="1800" dirty="0">
                <a:solidFill>
                  <a:srgbClr val="663300"/>
                </a:solidFill>
                <a:latin typeface="Century Gothic" panose="020B0502020202020204" pitchFamily="34" charset="0"/>
              </a:rPr>
              <a:t>Face aging (</a:t>
            </a:r>
            <a:r>
              <a:rPr lang="en-US" sz="1800" dirty="0" err="1">
                <a:solidFill>
                  <a:srgbClr val="663300"/>
                </a:solidFill>
                <a:latin typeface="Century Gothic" panose="020B0502020202020204" pitchFamily="34" charset="0"/>
              </a:rPr>
              <a:t>StarGAN</a:t>
            </a:r>
            <a:r>
              <a:rPr lang="en-US" sz="1800" dirty="0">
                <a:solidFill>
                  <a:srgbClr val="663300"/>
                </a:solidFill>
                <a:latin typeface="Century Gothic" panose="020B0502020202020204" pitchFamily="34" charset="0"/>
              </a:rPr>
              <a:t>, </a:t>
            </a:r>
            <a:r>
              <a:rPr lang="en-US" sz="1800" dirty="0" err="1">
                <a:solidFill>
                  <a:srgbClr val="663300"/>
                </a:solidFill>
                <a:latin typeface="Century Gothic" panose="020B0502020202020204" pitchFamily="34" charset="0"/>
              </a:rPr>
              <a:t>AgeC</a:t>
            </a:r>
            <a:r>
              <a:rPr lang="en-US" sz="1800" dirty="0">
                <a:solidFill>
                  <a:srgbClr val="663300"/>
                </a:solidFill>
                <a:latin typeface="Century Gothic" panose="020B0502020202020204" pitchFamily="34" charset="0"/>
              </a:rPr>
              <a:t>-GAN)</a:t>
            </a:r>
          </a:p>
          <a:p>
            <a:r>
              <a:rPr lang="en-US" sz="1800" dirty="0">
                <a:solidFill>
                  <a:srgbClr val="663300"/>
                </a:solidFill>
                <a:latin typeface="Century Gothic" panose="020B0502020202020204" pitchFamily="34" charset="0"/>
              </a:rPr>
              <a:t>Texture synthesis (Style GAN)</a:t>
            </a:r>
          </a:p>
          <a:p>
            <a:r>
              <a:rPr lang="en-US" sz="1800" dirty="0">
                <a:solidFill>
                  <a:srgbClr val="663300"/>
                </a:solidFill>
                <a:latin typeface="Century Gothic" panose="020B0502020202020204" pitchFamily="34" charset="0"/>
              </a:rPr>
              <a:t>Video (</a:t>
            </a:r>
            <a:r>
              <a:rPr lang="en-US" sz="1800" dirty="0" err="1">
                <a:solidFill>
                  <a:srgbClr val="663300"/>
                </a:solidFill>
                <a:latin typeface="Century Gothic" panose="020B0502020202020204" pitchFamily="34" charset="0"/>
              </a:rPr>
              <a:t>MoCoGAN</a:t>
            </a:r>
            <a:r>
              <a:rPr lang="en-US" sz="1800" dirty="0">
                <a:solidFill>
                  <a:srgbClr val="663300"/>
                </a:solidFill>
                <a:latin typeface="Century Gothic" panose="020B0502020202020204" pitchFamily="34" charset="0"/>
              </a:rPr>
              <a:t>, Pose-GAN)</a:t>
            </a:r>
          </a:p>
          <a:p>
            <a:r>
              <a:rPr lang="en-US" sz="1800" dirty="0">
                <a:solidFill>
                  <a:srgbClr val="663300"/>
                </a:solidFill>
                <a:latin typeface="Century Gothic" panose="020B0502020202020204" pitchFamily="34" charset="0"/>
              </a:rPr>
              <a:t>Text-to-images (</a:t>
            </a:r>
            <a:r>
              <a:rPr lang="en-US" sz="1800" dirty="0" err="1">
                <a:solidFill>
                  <a:srgbClr val="663300"/>
                </a:solidFill>
                <a:latin typeface="Century Gothic" panose="020B0502020202020204" pitchFamily="34" charset="0"/>
              </a:rPr>
              <a:t>StackGAN</a:t>
            </a:r>
            <a:r>
              <a:rPr lang="en-US" sz="1800" dirty="0">
                <a:solidFill>
                  <a:srgbClr val="663300"/>
                </a:solidFill>
                <a:latin typeface="Century Gothic" panose="020B0502020202020204" pitchFamily="34" charset="0"/>
              </a:rPr>
              <a:t>, PSGAN)</a:t>
            </a:r>
          </a:p>
          <a:p>
            <a:r>
              <a:rPr lang="en-US" sz="1800" dirty="0">
                <a:solidFill>
                  <a:srgbClr val="663300"/>
                </a:solidFill>
                <a:latin typeface="Century Gothic" panose="020B0502020202020204" pitchFamily="34" charset="0"/>
              </a:rPr>
              <a:t>Image Synthesis (BigGAN, </a:t>
            </a:r>
            <a:r>
              <a:rPr lang="en-US" sz="1800" dirty="0" err="1">
                <a:solidFill>
                  <a:srgbClr val="663300"/>
                </a:solidFill>
                <a:latin typeface="Century Gothic" panose="020B0502020202020204" pitchFamily="34" charset="0"/>
              </a:rPr>
              <a:t>ProGAN</a:t>
            </a:r>
            <a:r>
              <a:rPr lang="en-US" sz="1800" dirty="0">
                <a:solidFill>
                  <a:srgbClr val="663300"/>
                </a:solidFill>
                <a:latin typeface="Century Gothic" panose="020B0502020202020204" pitchFamily="34" charset="0"/>
              </a:rPr>
              <a:t>, SAGAN)</a:t>
            </a:r>
          </a:p>
          <a:p>
            <a:r>
              <a:rPr lang="en-US" sz="1800" dirty="0">
                <a:solidFill>
                  <a:srgbClr val="663300"/>
                </a:solidFill>
                <a:latin typeface="Century Gothic" panose="020B0502020202020204" pitchFamily="34" charset="0"/>
              </a:rPr>
              <a:t>Object detection (Perceptual GAN)</a:t>
            </a:r>
          </a:p>
          <a:p>
            <a:pPr marL="0" indent="0">
              <a:buNone/>
            </a:pPr>
            <a:endParaRPr lang="en-US" sz="2000" dirty="0">
              <a:solidFill>
                <a:srgbClr val="6633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076B20-95B3-4037-BDCE-275593014F93}"/>
              </a:ext>
            </a:extLst>
          </p:cNvPr>
          <p:cNvSpPr/>
          <p:nvPr/>
        </p:nvSpPr>
        <p:spPr>
          <a:xfrm>
            <a:off x="937846" y="5845360"/>
            <a:ext cx="10650416" cy="5099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Applications in short-term insurance e.g. telematics, weather patterns, crime spots, risk assessment, claims etc.</a:t>
            </a:r>
            <a:endParaRPr lang="en-ZA" dirty="0"/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B713B4D-1E36-46BB-B49F-AFE0D7552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90688"/>
            <a:ext cx="5416062" cy="36960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AC28015-B6ED-4326-9EE9-02759A7066D8}"/>
              </a:ext>
            </a:extLst>
          </p:cNvPr>
          <p:cNvSpPr/>
          <p:nvPr/>
        </p:nvSpPr>
        <p:spPr>
          <a:xfrm>
            <a:off x="7256585" y="5316537"/>
            <a:ext cx="2567354" cy="2402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Picture: Cycle GAN paper</a:t>
            </a:r>
            <a:endParaRPr lang="en-ZA" sz="11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81DE1-2F3D-449C-82B0-1067C9F5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57956-6EDB-4B2C-B75C-6EA4E48FD346}" type="slidenum">
              <a:rPr lang="fr-FR" smtClean="0"/>
              <a:pPr>
                <a:defRPr/>
              </a:pPr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97111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03E54-E82C-4954-B3DB-30D8DF04DA3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136525"/>
            <a:ext cx="10515600" cy="66283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rmAutofit/>
          </a:bodyPr>
          <a:lstStyle/>
          <a:p>
            <a:r>
              <a:rPr lang="en-US" dirty="0"/>
              <a:t>DATA AUGMENTATION</a:t>
            </a:r>
            <a:endParaRPr lang="en-ZA" dirty="0"/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5EC32D5F-964B-4A03-988C-AF2DA7DFDE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901038"/>
              </p:ext>
            </p:extLst>
          </p:nvPr>
        </p:nvGraphicFramePr>
        <p:xfrm>
          <a:off x="838200" y="83671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F1AA0D6-33FD-42C0-BF50-539FA81D1FD7}"/>
              </a:ext>
            </a:extLst>
          </p:cNvPr>
          <p:cNvSpPr/>
          <p:nvPr/>
        </p:nvSpPr>
        <p:spPr>
          <a:xfrm>
            <a:off x="703384" y="4869160"/>
            <a:ext cx="10650416" cy="14871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Applications in experience analysis, predictive modelling and pricing. Build a machine learning model, augment training data sets and get better predictive power i.e. rich data ~ powerful models.</a:t>
            </a:r>
            <a:endParaRPr lang="en-ZA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495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B8C6-0DAE-4D7D-827E-C91F4028A4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615603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rmAutofit fontScale="90000"/>
          </a:bodyPr>
          <a:lstStyle/>
          <a:p>
            <a:r>
              <a:rPr lang="en-US" dirty="0"/>
              <a:t>TIME SERIES</a:t>
            </a:r>
            <a:endParaRPr lang="en-ZA" dirty="0"/>
          </a:p>
        </p:txBody>
      </p:sp>
      <p:graphicFrame>
        <p:nvGraphicFramePr>
          <p:cNvPr id="10" name="Text Placeholder 2">
            <a:extLst>
              <a:ext uri="{FF2B5EF4-FFF2-40B4-BE49-F238E27FC236}">
                <a16:creationId xmlns:a16="http://schemas.microsoft.com/office/drawing/2014/main" id="{63A8ECB6-3D9D-4B47-BE0E-AC89A4F2B8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840665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93838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6BD6C-FB2F-4F34-B32F-DA369C93892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188640"/>
            <a:ext cx="10515600" cy="70810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rmAutofit fontScale="90000"/>
          </a:bodyPr>
          <a:lstStyle/>
          <a:p>
            <a:r>
              <a:rPr lang="en-US" dirty="0"/>
              <a:t>ANOMALY DETECTION</a:t>
            </a:r>
            <a:endParaRPr lang="en-ZA" dirty="0"/>
          </a:p>
        </p:txBody>
      </p:sp>
      <p:pic>
        <p:nvPicPr>
          <p:cNvPr id="17" name="Content Placeholder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FD5FA2B-DE2C-47AC-955D-93C79EF16D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410" y="1306391"/>
            <a:ext cx="5181600" cy="2454163"/>
          </a:xfrm>
        </p:spPr>
      </p:pic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D7DA100E-A11E-46A9-B9C7-E91485E5DC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3725909"/>
              </p:ext>
            </p:extLst>
          </p:nvPr>
        </p:nvGraphicFramePr>
        <p:xfrm>
          <a:off x="767408" y="1237902"/>
          <a:ext cx="540433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5CC2FA54-E7E3-4272-AA13-FF07024D2475}"/>
              </a:ext>
            </a:extLst>
          </p:cNvPr>
          <p:cNvSpPr/>
          <p:nvPr/>
        </p:nvSpPr>
        <p:spPr>
          <a:xfrm>
            <a:off x="6312024" y="4581436"/>
            <a:ext cx="5270899" cy="10078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/>
              <a:t>Unsupervised learning applications, potentially without having to do cluster analysis which makes rather strong assumptions than GANs. </a:t>
            </a:r>
            <a:endParaRPr lang="en-ZA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28875B-BB93-4C09-86BB-C937FCC1D0BC}"/>
              </a:ext>
            </a:extLst>
          </p:cNvPr>
          <p:cNvSpPr/>
          <p:nvPr/>
        </p:nvSpPr>
        <p:spPr>
          <a:xfrm>
            <a:off x="6756545" y="3513904"/>
            <a:ext cx="3871330" cy="4932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2"/>
                </a:solidFill>
                <a:latin typeface="Century Gothic" panose="020B0502020202020204" pitchFamily="34" charset="0"/>
              </a:rPr>
              <a:t>Picture: </a:t>
            </a:r>
            <a:r>
              <a:rPr lang="en-US" sz="10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AnoGAN</a:t>
            </a:r>
            <a:endParaRPr lang="en-ZA" sz="10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178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09E16-7186-4BD8-94F6-95D35C7E387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rmAutofit/>
          </a:bodyPr>
          <a:lstStyle/>
          <a:p>
            <a:r>
              <a:rPr lang="en-US" dirty="0"/>
              <a:t>SEMI-SUPERVISED LEARNING</a:t>
            </a:r>
            <a:endParaRPr lang="en-ZA" dirty="0"/>
          </a:p>
        </p:txBody>
      </p:sp>
      <p:graphicFrame>
        <p:nvGraphicFramePr>
          <p:cNvPr id="16" name="Text Placeholder 2">
            <a:extLst>
              <a:ext uri="{FF2B5EF4-FFF2-40B4-BE49-F238E27FC236}">
                <a16:creationId xmlns:a16="http://schemas.microsoft.com/office/drawing/2014/main" id="{3FBF37D4-937B-451E-A4FF-4F7867E7F3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0536156"/>
              </p:ext>
            </p:extLst>
          </p:nvPr>
        </p:nvGraphicFramePr>
        <p:xfrm>
          <a:off x="838199" y="1165894"/>
          <a:ext cx="1079402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F1CA25A2-955D-4ECA-B5F7-36725AA34383}"/>
              </a:ext>
            </a:extLst>
          </p:cNvPr>
          <p:cNvSpPr/>
          <p:nvPr/>
        </p:nvSpPr>
        <p:spPr>
          <a:xfrm>
            <a:off x="917331" y="5692106"/>
            <a:ext cx="10357338" cy="6705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0000"/>
              </a:lnSpc>
              <a:defRPr cap="all"/>
            </a:pPr>
            <a:r>
              <a:rPr lang="en-ZA" b="1" dirty="0">
                <a:solidFill>
                  <a:srgbClr val="663300"/>
                </a:solidFill>
              </a:rPr>
              <a:t>This has been Lauded as the most useful GAN application with good performance with a small number of labels on data sets. Very effective on limited, imbalanced data sets.</a:t>
            </a:r>
            <a:endParaRPr lang="en-US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5652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ED377-331C-43D4-A4E2-9E6CDF58729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MISSING DATA IMPUTATION</a:t>
            </a:r>
            <a:endParaRPr lang="en-ZA" dirty="0"/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350C51D4-8F71-42E6-BB75-47814CEDD2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69155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55092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BAF38-18A8-4ADA-A1C2-7E456687073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79376" y="159221"/>
            <a:ext cx="5689848" cy="1325563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rmAutofit/>
          </a:bodyPr>
          <a:lstStyle/>
          <a:p>
            <a:r>
              <a:rPr lang="en-US" dirty="0"/>
              <a:t>PRIVACY PRESERVATION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7AF27-91C8-40A3-9FAF-B298E04E869E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79376" y="1484784"/>
            <a:ext cx="4896544" cy="4351338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Data of a lot of companies can be a secret, confidential or sensitive (such as medical diagnosis data)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Sometimes need to share with third parties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Can share salient features, sampled from a generative model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This way we won’t share exact data, just something that looks like it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Privacy-preservation GANs accomplish this task (still relatively new)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Useful for synthetic model points to be fed through any model, without needing policy details</a:t>
            </a:r>
            <a:endParaRPr lang="en-ZA" sz="2000" dirty="0">
              <a:latin typeface="Century Gothic" panose="020B0502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FA111FA-EC63-58C0-7C82-0F39F168E9A6}"/>
              </a:ext>
            </a:extLst>
          </p:cNvPr>
          <p:cNvSpPr txBox="1">
            <a:spLocks/>
          </p:cNvSpPr>
          <p:nvPr/>
        </p:nvSpPr>
        <p:spPr bwMode="auto">
          <a:xfrm>
            <a:off x="5591944" y="1484784"/>
            <a:ext cx="6480720" cy="479205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9966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9966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9966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9966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9966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Century Gothic" panose="020B0502020202020204" pitchFamily="34" charset="0"/>
              </a:rPr>
              <a:t>Domain adaptation e.g. training &amp; testing data from different distributions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Century Gothic" panose="020B0502020202020204" pitchFamily="34" charset="0"/>
              </a:rPr>
              <a:t>Learning joint distribution e.g. morbidity vs. mortality ~ single model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Century Gothic" panose="020B0502020202020204" pitchFamily="34" charset="0"/>
              </a:rPr>
              <a:t>Attention prediction e.g. focus on underlying key business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Century Gothic" panose="020B0502020202020204" pitchFamily="34" charset="0"/>
              </a:rPr>
              <a:t>Reinforcement learning e.g. stock optimization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Century Gothic" panose="020B0502020202020204" pitchFamily="34" charset="0"/>
              </a:rPr>
              <a:t>Fashion e.g. create new styles and matching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Century Gothic" panose="020B0502020202020204" pitchFamily="34" charset="0"/>
              </a:rPr>
              <a:t>Video-to-video synthesis (Vid2VID)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Century Gothic" panose="020B0502020202020204" pitchFamily="34" charset="0"/>
              </a:rPr>
              <a:t>Arts (</a:t>
            </a:r>
            <a:r>
              <a:rPr lang="en-US" sz="2200" dirty="0" err="1">
                <a:latin typeface="Century Gothic" panose="020B0502020202020204" pitchFamily="34" charset="0"/>
              </a:rPr>
              <a:t>GANGogh</a:t>
            </a:r>
            <a:r>
              <a:rPr lang="en-US" sz="2200" dirty="0">
                <a:latin typeface="Century Gothic" panose="020B0502020202020204" pitchFamily="34" charset="0"/>
              </a:rPr>
              <a:t>, </a:t>
            </a:r>
            <a:r>
              <a:rPr lang="en-US" sz="2200" dirty="0" err="1">
                <a:latin typeface="Century Gothic" panose="020B0502020202020204" pitchFamily="34" charset="0"/>
              </a:rPr>
              <a:t>GauGAN</a:t>
            </a:r>
            <a:r>
              <a:rPr lang="en-US" sz="2200" dirty="0">
                <a:latin typeface="Century Gothic" panose="020B0502020202020204" pitchFamily="34" charset="0"/>
              </a:rPr>
              <a:t>)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Century Gothic" panose="020B0502020202020204" pitchFamily="34" charset="0"/>
              </a:rPr>
              <a:t>Music (</a:t>
            </a:r>
            <a:r>
              <a:rPr lang="en-US" sz="2200" dirty="0" err="1">
                <a:latin typeface="Century Gothic" panose="020B0502020202020204" pitchFamily="34" charset="0"/>
              </a:rPr>
              <a:t>MuseGAN</a:t>
            </a:r>
            <a:r>
              <a:rPr lang="en-US" sz="2200" dirty="0">
                <a:latin typeface="Century Gothic" panose="020B050202020202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Century Gothic" panose="020B0502020202020204" pitchFamily="34" charset="0"/>
              </a:rPr>
              <a:t>Games e.g. Pokémon games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Century Gothic" panose="020B0502020202020204" pitchFamily="34" charset="0"/>
              </a:rPr>
              <a:t>e-Commerce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Century Gothic" panose="020B0502020202020204" pitchFamily="34" charset="0"/>
              </a:rPr>
              <a:t>Drug discovery &amp; development (</a:t>
            </a:r>
            <a:r>
              <a:rPr lang="en-US" sz="2200" dirty="0" err="1">
                <a:latin typeface="Century Gothic" panose="020B0502020202020204" pitchFamily="34" charset="0"/>
              </a:rPr>
              <a:t>ChemGAN</a:t>
            </a:r>
            <a:r>
              <a:rPr lang="en-US" sz="2200" dirty="0">
                <a:latin typeface="Century Gothic" panose="020B050202020202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Century Gothic" panose="020B0502020202020204" pitchFamily="34" charset="0"/>
              </a:rPr>
              <a:t>Content creation etc. </a:t>
            </a:r>
          </a:p>
          <a:p>
            <a:pPr marL="0" indent="0">
              <a:buFont typeface="Arial" pitchFamily="34" charset="0"/>
              <a:buNone/>
            </a:pPr>
            <a:endParaRPr lang="en-US" sz="22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Century Gothic" panose="020B0502020202020204" pitchFamily="34" charset="0"/>
              </a:rPr>
              <a:t>Check out more applications:</a:t>
            </a:r>
          </a:p>
          <a:p>
            <a:pPr lvl="1"/>
            <a:r>
              <a:rPr lang="en-ZA" sz="2200" dirty="0">
                <a:latin typeface="Century Gothic" panose="020B0502020202020204" pitchFamily="34" charset="0"/>
                <a:hlinkClick r:id="rId2"/>
              </a:rPr>
              <a:t>https://github.com/nashory/gans-awesome-applications</a:t>
            </a:r>
            <a:endParaRPr lang="en-ZA" sz="2200" dirty="0">
              <a:latin typeface="Century Gothic" panose="020B0502020202020204" pitchFamily="34" charset="0"/>
            </a:endParaRPr>
          </a:p>
          <a:p>
            <a:pPr lvl="1"/>
            <a:r>
              <a:rPr lang="en-ZA" sz="2200" dirty="0">
                <a:latin typeface="Century Gothic" panose="020B0502020202020204" pitchFamily="34" charset="0"/>
                <a:hlinkClick r:id="rId3"/>
              </a:rPr>
              <a:t>https://machinelearningmastery.com/impressive-applications-of-generative-adversarial-networks/</a:t>
            </a:r>
            <a:endParaRPr lang="en-US" sz="2200" dirty="0">
              <a:latin typeface="Century Gothic" panose="020B0502020202020204" pitchFamily="34" charset="0"/>
            </a:endParaRPr>
          </a:p>
          <a:p>
            <a:endParaRPr lang="en-ZA" sz="13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C8AC2C-7224-E942-B78F-60225DAE1043}"/>
              </a:ext>
            </a:extLst>
          </p:cNvPr>
          <p:cNvSpPr txBox="1"/>
          <p:nvPr/>
        </p:nvSpPr>
        <p:spPr>
          <a:xfrm>
            <a:off x="6636060" y="620688"/>
            <a:ext cx="4392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663300"/>
                </a:solidFill>
              </a:rPr>
              <a:t>OTHER DOMAIN AREAS</a:t>
            </a:r>
          </a:p>
        </p:txBody>
      </p:sp>
    </p:spTree>
    <p:extLst>
      <p:ext uri="{BB962C8B-B14F-4D97-AF65-F5344CB8AC3E}">
        <p14:creationId xmlns:p14="http://schemas.microsoft.com/office/powerpoint/2010/main" val="340944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GANs?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400" y="1340768"/>
            <a:ext cx="10617946" cy="3416300"/>
          </a:xfrm>
        </p:spPr>
        <p:txBody>
          <a:bodyPr>
            <a:normAutofit/>
          </a:bodyPr>
          <a:lstStyle/>
          <a:p>
            <a:r>
              <a:rPr lang="en-US" sz="3200" dirty="0"/>
              <a:t>System of two neural networks competing against each other in a zero-sum game framework. </a:t>
            </a:r>
          </a:p>
          <a:p>
            <a:r>
              <a:rPr lang="en-US" sz="3200" dirty="0"/>
              <a:t>They were first introduced by </a:t>
            </a:r>
            <a:r>
              <a:rPr lang="en-US" sz="3200" dirty="0">
                <a:hlinkClick r:id="rId3" tooltip="Ian Goodfellow"/>
              </a:rPr>
              <a:t>Ian Goodfellow</a:t>
            </a:r>
            <a:r>
              <a:rPr lang="en-US" sz="3200" dirty="0"/>
              <a:t> </a:t>
            </a:r>
            <a:r>
              <a:rPr lang="en-US" sz="3200" i="1" dirty="0"/>
              <a:t>et al.</a:t>
            </a:r>
            <a:r>
              <a:rPr lang="en-US" sz="3200" dirty="0"/>
              <a:t> in 2014.</a:t>
            </a:r>
          </a:p>
          <a:p>
            <a:r>
              <a:rPr lang="en-US" sz="3200" dirty="0"/>
              <a:t>Can learn to draw samples from a model that is similar to data that we give them.</a:t>
            </a:r>
          </a:p>
        </p:txBody>
      </p:sp>
    </p:spTree>
    <p:extLst>
      <p:ext uri="{BB962C8B-B14F-4D97-AF65-F5344CB8AC3E}">
        <p14:creationId xmlns:p14="http://schemas.microsoft.com/office/powerpoint/2010/main" val="12557376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939" y="438944"/>
            <a:ext cx="6964711" cy="3476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522" y="3948112"/>
            <a:ext cx="2147860" cy="1592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1848" y="3948112"/>
            <a:ext cx="1829614" cy="21478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28955" y="6488668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 </a:t>
            </a:r>
            <a:r>
              <a:rPr lang="mr-IN" dirty="0"/>
              <a:t>–</a:t>
            </a:r>
            <a:r>
              <a:rPr lang="en-US" dirty="0"/>
              <a:t> Victor Garcia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1636" y="3948112"/>
            <a:ext cx="35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Components of GANs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971" y="346075"/>
            <a:ext cx="2522968" cy="1765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3951" y="216454"/>
            <a:ext cx="2070100" cy="20266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51347" y="5355708"/>
            <a:ext cx="102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Noise</a:t>
            </a:r>
          </a:p>
        </p:txBody>
      </p:sp>
    </p:spTree>
    <p:extLst>
      <p:ext uri="{BB962C8B-B14F-4D97-AF65-F5344CB8AC3E}">
        <p14:creationId xmlns:p14="http://schemas.microsoft.com/office/powerpoint/2010/main" val="9098749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Generative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712332" y="5335826"/>
                <a:ext cx="6767336" cy="1111506"/>
              </a:xfrm>
              <a:solidFill>
                <a:schemeClr val="bg1">
                  <a:lumMod val="85000"/>
                </a:schemeClr>
              </a:solidFill>
            </p:spPr>
            <p:txBody>
              <a:bodyPr>
                <a:normAutofit fontScale="77500" lnSpcReduction="20000"/>
              </a:bodyPr>
              <a:lstStyle/>
              <a:p>
                <a:pPr marL="0" indent="0" algn="ctr">
                  <a:buNone/>
                </a:pPr>
                <a:r>
                  <a:rPr lang="en-US" sz="3400" b="1" dirty="0">
                    <a:solidFill>
                      <a:schemeClr val="tx1"/>
                    </a:solidFill>
                  </a:rPr>
                  <a:t>Density Estimation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FF"/>
                        </a:solidFill>
                        <a:latin typeface="Cambria Math" charset="0"/>
                      </a:rPr>
                      <m:t>𝑷𝒓</m:t>
                    </m:r>
                    <m:d>
                      <m:dPr>
                        <m:ctrlPr>
                          <a:rPr lang="en-US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FF00FF"/>
                            </a:solidFill>
                            <a:latin typeface="Cambria Math" charset="0"/>
                          </a:rPr>
                          <m:t>𝒐𝒃𝒔𝒆𝒓𝒗𝒂𝒕𝒊𝒐𝒏</m:t>
                        </m:r>
                      </m:e>
                    </m:d>
                    <m:r>
                      <a:rPr lang="en-US" b="1" i="1" smtClean="0">
                        <a:latin typeface="Cambria Math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27D5F0"/>
                        </a:solidFill>
                        <a:latin typeface="Cambria Math" charset="0"/>
                      </a:rPr>
                      <m:t>𝑷𝒓</m:t>
                    </m:r>
                    <m:r>
                      <a:rPr lang="en-US" b="1" i="1" smtClean="0">
                        <a:solidFill>
                          <a:srgbClr val="27D5F0"/>
                        </a:solidFill>
                        <a:latin typeface="Cambria Math" charset="0"/>
                      </a:rPr>
                      <m:t>(</m:t>
                    </m:r>
                    <m:r>
                      <a:rPr lang="en-US" b="1" i="1" smtClean="0">
                        <a:solidFill>
                          <a:srgbClr val="27D5F0"/>
                        </a:solidFill>
                        <a:latin typeface="Cambria Math" charset="0"/>
                      </a:rPr>
                      <m:t>𝒔𝒚𝒏𝒕𝒉𝒆𝒕𝒊𝒄</m:t>
                    </m:r>
                    <m:r>
                      <a:rPr lang="en-US" b="1" i="1" smtClean="0">
                        <a:solidFill>
                          <a:srgbClr val="27D5F0"/>
                        </a:solidFill>
                        <a:latin typeface="Cambria Math" charset="0"/>
                      </a:rPr>
                      <m:t> </m:t>
                    </m:r>
                    <m:r>
                      <a:rPr lang="en-US" b="1" i="1" smtClean="0">
                        <a:solidFill>
                          <a:srgbClr val="27D5F0"/>
                        </a:solidFill>
                        <a:latin typeface="Cambria Math" charset="0"/>
                      </a:rPr>
                      <m:t>𝒐𝒃𝒔</m:t>
                    </m:r>
                    <m:r>
                      <a:rPr lang="en-US" b="1" i="1" smtClean="0">
                        <a:solidFill>
                          <a:srgbClr val="27D5F0"/>
                        </a:solidFill>
                        <a:latin typeface="Cambria Math" charset="0"/>
                      </a:rPr>
                      <m:t>.)</m:t>
                    </m:r>
                  </m:oMath>
                </a14:m>
                <a:endParaRPr lang="en-US" dirty="0">
                  <a:solidFill>
                    <a:srgbClr val="27D5F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12332" y="5335826"/>
                <a:ext cx="6767336" cy="1111506"/>
              </a:xfrm>
              <a:blipFill>
                <a:blip r:embed="rId2"/>
                <a:stretch>
                  <a:fillRect t="-10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/>
          <p:cNvGrpSpPr/>
          <p:nvPr/>
        </p:nvGrpSpPr>
        <p:grpSpPr>
          <a:xfrm>
            <a:off x="609600" y="1939351"/>
            <a:ext cx="5955955" cy="847576"/>
            <a:chOff x="1192193" y="1979272"/>
            <a:chExt cx="5955955" cy="847576"/>
          </a:xfrm>
        </p:grpSpPr>
        <p:sp>
          <p:nvSpPr>
            <p:cNvPr id="4" name="Rectangle 3"/>
            <p:cNvSpPr/>
            <p:nvPr/>
          </p:nvSpPr>
          <p:spPr>
            <a:xfrm>
              <a:off x="1192193" y="1979272"/>
              <a:ext cx="2511706" cy="847576"/>
            </a:xfrm>
            <a:prstGeom prst="rect">
              <a:avLst/>
            </a:prstGeom>
            <a:noFill/>
            <a:ln w="254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00" b="1" dirty="0">
                  <a:solidFill>
                    <a:srgbClr val="FF00FF"/>
                  </a:solidFill>
                </a:rPr>
                <a:t>Real world</a:t>
              </a:r>
            </a:p>
          </p:txBody>
        </p:sp>
        <p:cxnSp>
          <p:nvCxnSpPr>
            <p:cNvPr id="8" name="Straight Arrow Connector 7"/>
            <p:cNvCxnSpPr>
              <a:stCxn id="4" idx="3"/>
              <a:endCxn id="9" idx="1"/>
            </p:cNvCxnSpPr>
            <p:nvPr/>
          </p:nvCxnSpPr>
          <p:spPr>
            <a:xfrm>
              <a:off x="3703899" y="2403060"/>
              <a:ext cx="1136758" cy="0"/>
            </a:xfrm>
            <a:prstGeom prst="straightConnector1">
              <a:avLst/>
            </a:prstGeom>
            <a:ln w="25400">
              <a:solidFill>
                <a:srgbClr val="FF00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840657" y="2118366"/>
              <a:ext cx="2307491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00" b="1" dirty="0">
                  <a:solidFill>
                    <a:srgbClr val="FF00FF"/>
                  </a:solidFill>
                </a:rPr>
                <a:t>observations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09600" y="3554423"/>
            <a:ext cx="5955955" cy="1046440"/>
            <a:chOff x="1192193" y="2998374"/>
            <a:chExt cx="5955955" cy="1046440"/>
          </a:xfrm>
        </p:grpSpPr>
        <p:sp>
          <p:nvSpPr>
            <p:cNvPr id="13" name="Rectangle 12"/>
            <p:cNvSpPr/>
            <p:nvPr/>
          </p:nvSpPr>
          <p:spPr>
            <a:xfrm>
              <a:off x="1192193" y="3107797"/>
              <a:ext cx="2511706" cy="827595"/>
            </a:xfrm>
            <a:prstGeom prst="rect">
              <a:avLst/>
            </a:prstGeom>
            <a:noFill/>
            <a:ln w="25400">
              <a:solidFill>
                <a:srgbClr val="27D5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00" b="1" dirty="0">
                  <a:solidFill>
                    <a:srgbClr val="27D5F0"/>
                  </a:solidFill>
                </a:rPr>
                <a:t>Model</a:t>
              </a:r>
            </a:p>
          </p:txBody>
        </p:sp>
        <p:cxnSp>
          <p:nvCxnSpPr>
            <p:cNvPr id="14" name="Straight Arrow Connector 13"/>
            <p:cNvCxnSpPr>
              <a:stCxn id="13" idx="3"/>
              <a:endCxn id="15" idx="1"/>
            </p:cNvCxnSpPr>
            <p:nvPr/>
          </p:nvCxnSpPr>
          <p:spPr>
            <a:xfrm flipV="1">
              <a:off x="3703899" y="3521594"/>
              <a:ext cx="1136758" cy="1"/>
            </a:xfrm>
            <a:prstGeom prst="straightConnector1">
              <a:avLst/>
            </a:prstGeom>
            <a:ln w="25400">
              <a:solidFill>
                <a:srgbClr val="27D5F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840657" y="2998374"/>
              <a:ext cx="2307491" cy="10464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100" b="1">
                  <a:solidFill>
                    <a:srgbClr val="27D5F0"/>
                  </a:solidFill>
                </a:rPr>
                <a:t>synthetic</a:t>
              </a:r>
            </a:p>
            <a:p>
              <a:r>
                <a:rPr lang="en-US" sz="3100" b="1" dirty="0">
                  <a:solidFill>
                    <a:srgbClr val="27D5F0"/>
                  </a:solidFill>
                </a:rPr>
                <a:t>observations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095281" y="2363138"/>
            <a:ext cx="4310832" cy="2046816"/>
            <a:chOff x="7095281" y="2363138"/>
            <a:chExt cx="4310832" cy="2046816"/>
          </a:xfrm>
        </p:grpSpPr>
        <p:sp>
          <p:nvSpPr>
            <p:cNvPr id="32" name="Right Brace 31"/>
            <p:cNvSpPr/>
            <p:nvPr/>
          </p:nvSpPr>
          <p:spPr>
            <a:xfrm>
              <a:off x="7095281" y="2363138"/>
              <a:ext cx="856527" cy="2046816"/>
            </a:xfrm>
            <a:prstGeom prst="rightBrace">
              <a:avLst/>
            </a:prstGeom>
            <a:ln w="25400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951808" y="2697578"/>
              <a:ext cx="69602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/>
                <a:t>=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672946" y="2876162"/>
              <a:ext cx="1733167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100" b="1" dirty="0">
                  <a:latin typeface="+mn-lt"/>
                </a:rPr>
                <a:t>goal of </a:t>
              </a:r>
              <a:br>
                <a:rPr lang="en-US" sz="3100" b="1" dirty="0">
                  <a:latin typeface="+mn-lt"/>
                </a:rPr>
              </a:br>
              <a:r>
                <a:rPr lang="en-US" sz="3100" b="1" dirty="0">
                  <a:latin typeface="+mn-lt"/>
                </a:rPr>
                <a:t>modeling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734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Generative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Generative models discover patterns from the data by modeling the data generating distribution, a probabilistic model of the data generating process that includes latent variables capturing the </a:t>
                </a:r>
                <a:r>
                  <a:rPr lang="en-US" dirty="0" err="1"/>
                  <a:t>unobservables</a:t>
                </a:r>
                <a:r>
                  <a:rPr lang="en-US" dirty="0"/>
                  <a:t>.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sz="2300" dirty="0">
                    <a:solidFill>
                      <a:srgbClr val="0000FF"/>
                    </a:solidFill>
                  </a:rPr>
                  <a:t>For example, in latent </a:t>
                </a:r>
                <a:r>
                  <a:rPr lang="en-US" sz="2300" dirty="0" err="1">
                    <a:solidFill>
                      <a:srgbClr val="0000FF"/>
                    </a:solidFill>
                  </a:rPr>
                  <a:t>Dirichlet</a:t>
                </a:r>
                <a:r>
                  <a:rPr lang="en-US" sz="2300" dirty="0">
                    <a:solidFill>
                      <a:srgbClr val="0000FF"/>
                    </a:solidFill>
                  </a:rPr>
                  <a:t> allocation (</a:t>
                </a:r>
                <a:r>
                  <a:rPr lang="en-US" sz="2300" dirty="0" err="1">
                    <a:solidFill>
                      <a:srgbClr val="0000FF"/>
                    </a:solidFill>
                  </a:rPr>
                  <a:t>Blei</a:t>
                </a:r>
                <a:r>
                  <a:rPr lang="en-US" sz="2300" dirty="0">
                    <a:solidFill>
                      <a:srgbClr val="0000FF"/>
                    </a:solidFill>
                  </a:rPr>
                  <a:t> et al. 2003), the joint distribution of documents and topics is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  <m:r>
                          <a:rPr lang="en-US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a:rPr lang="en-US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  <m:r>
                          <a:rPr lang="en-US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3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3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</m:e>
                    </m:d>
                    <m:r>
                      <a:rPr lang="en-US" sz="23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3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e>
                      <m:e>
                        <m:r>
                          <a:rPr lang="en-US" sz="23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3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3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3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3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23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3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𝒛</m:t>
                    </m:r>
                    <m:r>
                      <a:rPr lang="en-US" sz="23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300" dirty="0">
                    <a:solidFill>
                      <a:srgbClr val="0000FF"/>
                    </a:solidFill>
                  </a:rPr>
                  <a:t>, where </a:t>
                </a:r>
                <a14:m>
                  <m:oMath xmlns:m="http://schemas.openxmlformats.org/officeDocument/2006/math">
                    <m:r>
                      <a:rPr lang="en-US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2300" dirty="0">
                    <a:solidFill>
                      <a:srgbClr val="0000FF"/>
                    </a:solidFill>
                  </a:rPr>
                  <a:t> are latent topics, </a:t>
                </a:r>
                <a14:m>
                  <m:oMath xmlns:m="http://schemas.openxmlformats.org/officeDocument/2006/math">
                    <m:r>
                      <a:rPr lang="en-US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2300" dirty="0">
                    <a:solidFill>
                      <a:srgbClr val="0000FF"/>
                    </a:solidFill>
                  </a:rPr>
                  <a:t> are document-level topic proportion (also latent), </a:t>
                </a:r>
                <a14:m>
                  <m:oMath xmlns:m="http://schemas.openxmlformats.org/officeDocument/2006/math">
                    <m:r>
                      <a:rPr lang="en-US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sz="2300" dirty="0">
                    <a:solidFill>
                      <a:srgbClr val="0000FF"/>
                    </a:solidFill>
                  </a:rPr>
                  <a:t> are word-level latent topic, and </a:t>
                </a:r>
                <a14:m>
                  <m:oMath xmlns:m="http://schemas.openxmlformats.org/officeDocument/2006/math">
                    <m:r>
                      <a:rPr lang="en-US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2300" dirty="0">
                    <a:solidFill>
                      <a:srgbClr val="0000FF"/>
                    </a:solidFill>
                  </a:rPr>
                  <a:t> are observed words.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sz="2300" dirty="0">
                    <a:solidFill>
                      <a:srgbClr val="0000FF"/>
                    </a:solidFill>
                  </a:rPr>
                  <a:t>The inference of new document likelihood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3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𝑛𝑒𝑤</m:t>
                        </m:r>
                      </m:sub>
                    </m:sSub>
                    <m:r>
                      <a:rPr lang="en-US" sz="23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3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3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300" dirty="0">
                    <a:solidFill>
                      <a:srgbClr val="0000FF"/>
                    </a:solidFill>
                  </a:rPr>
                  <a:t> and posteriors such as topics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  <m:r>
                          <a:rPr lang="en-US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sz="2300" dirty="0">
                    <a:solidFill>
                      <a:srgbClr val="0000FF"/>
                    </a:solidFill>
                  </a:rPr>
                  <a:t> and topic proportions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a:rPr lang="en-US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sz="2300" dirty="0">
                    <a:solidFill>
                      <a:srgbClr val="0000FF"/>
                    </a:solidFill>
                  </a:rPr>
                  <a:t> often uses </a:t>
                </a:r>
                <a:r>
                  <a:rPr lang="en-US" sz="2300" i="1" dirty="0">
                    <a:solidFill>
                      <a:srgbClr val="0000FF"/>
                    </a:solidFill>
                  </a:rPr>
                  <a:t>sampling</a:t>
                </a:r>
                <a:r>
                  <a:rPr lang="en-US" sz="2300" dirty="0">
                    <a:solidFill>
                      <a:srgbClr val="0000FF"/>
                    </a:solidFill>
                  </a:rPr>
                  <a:t>-based methods or </a:t>
                </a:r>
                <a:r>
                  <a:rPr lang="en-US" sz="2300" i="1" dirty="0" err="1">
                    <a:solidFill>
                      <a:srgbClr val="0000FF"/>
                    </a:solidFill>
                  </a:rPr>
                  <a:t>variational</a:t>
                </a:r>
                <a:r>
                  <a:rPr lang="en-US" sz="2300" dirty="0">
                    <a:solidFill>
                      <a:srgbClr val="0000FF"/>
                    </a:solidFill>
                  </a:rPr>
                  <a:t> methods.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Such generative models often face the tradeoffs between model complexity and computational efficiency.</a:t>
                </a:r>
              </a:p>
              <a:p>
                <a:pPr lvl="1"/>
                <a:r>
                  <a:rPr lang="en-US" b="1" dirty="0"/>
                  <a:t>S</a:t>
                </a:r>
                <a:r>
                  <a:rPr lang="en-US" b="1" i="1" dirty="0"/>
                  <a:t>ampling</a:t>
                </a:r>
                <a:r>
                  <a:rPr lang="en-US" b="1" dirty="0"/>
                  <a:t>-based methods</a:t>
                </a:r>
                <a:r>
                  <a:rPr lang="en-US" dirty="0"/>
                  <a:t>: the more latent variables are involved in the data generating distribution, the more iterations are needed.</a:t>
                </a:r>
              </a:p>
              <a:p>
                <a:pPr lvl="1"/>
                <a:r>
                  <a:rPr lang="en-US" b="1" i="1" dirty="0" err="1"/>
                  <a:t>Variational</a:t>
                </a:r>
                <a:r>
                  <a:rPr lang="en-US" b="1" dirty="0"/>
                  <a:t> methods</a:t>
                </a:r>
                <a:r>
                  <a:rPr lang="en-US" dirty="0"/>
                  <a:t>:  the more latent variables are involved, the less reliable the </a:t>
                </a:r>
                <a:r>
                  <a:rPr lang="en-US" dirty="0" err="1"/>
                  <a:t>variational</a:t>
                </a:r>
                <a:r>
                  <a:rPr lang="en-US" dirty="0"/>
                  <a:t> approximation becomes. </a:t>
                </a:r>
              </a:p>
              <a:p>
                <a:pPr lvl="1"/>
                <a:r>
                  <a:rPr lang="en-US" dirty="0"/>
                  <a:t>In many cases, simplifying assumptions have to be made to the data generating process, as a compromise, to avoid intractable joint distributions.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8" t="-2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056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Synthesizing Examples</a:t>
            </a:r>
            <a:br>
              <a:rPr lang="en-US" dirty="0"/>
            </a:br>
            <a:r>
              <a:rPr lang="en-US" dirty="0"/>
              <a:t>From Probabilistic Generative Model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678825" y="2301151"/>
            <a:ext cx="2615878" cy="0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5442754" y="2254853"/>
            <a:ext cx="92597" cy="9259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595154" y="2254853"/>
            <a:ext cx="92597" cy="9259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811054" y="2254853"/>
            <a:ext cx="92597" cy="9259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919004" y="2254853"/>
            <a:ext cx="92597" cy="9259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026954" y="2254853"/>
            <a:ext cx="92597" cy="9259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388382" y="2254853"/>
            <a:ext cx="92597" cy="9259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35004" y="2254853"/>
            <a:ext cx="92597" cy="9259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303054" y="2254853"/>
            <a:ext cx="92597" cy="9259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69654" y="2254853"/>
            <a:ext cx="92597" cy="9259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90900" y="1606550"/>
            <a:ext cx="3778250" cy="694601"/>
            <a:chOff x="69850" y="2012950"/>
            <a:chExt cx="3778250" cy="694601"/>
          </a:xfrm>
        </p:grpSpPr>
        <p:sp>
          <p:nvSpPr>
            <p:cNvPr id="17" name="Freeform 16"/>
            <p:cNvSpPr/>
            <p:nvPr/>
          </p:nvSpPr>
          <p:spPr>
            <a:xfrm>
              <a:off x="1365250" y="2231505"/>
              <a:ext cx="2482850" cy="308495"/>
            </a:xfrm>
            <a:custGeom>
              <a:avLst/>
              <a:gdLst>
                <a:gd name="connsiteX0" fmla="*/ 0 w 2355850"/>
                <a:gd name="connsiteY0" fmla="*/ 289445 h 308495"/>
                <a:gd name="connsiteX1" fmla="*/ 628650 w 2355850"/>
                <a:gd name="connsiteY1" fmla="*/ 225945 h 308495"/>
                <a:gd name="connsiteX2" fmla="*/ 1022350 w 2355850"/>
                <a:gd name="connsiteY2" fmla="*/ 22745 h 308495"/>
                <a:gd name="connsiteX3" fmla="*/ 1377950 w 2355850"/>
                <a:gd name="connsiteY3" fmla="*/ 29095 h 308495"/>
                <a:gd name="connsiteX4" fmla="*/ 1746250 w 2355850"/>
                <a:gd name="connsiteY4" fmla="*/ 238645 h 308495"/>
                <a:gd name="connsiteX5" fmla="*/ 2355850 w 2355850"/>
                <a:gd name="connsiteY5" fmla="*/ 308495 h 30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5850" h="308495">
                  <a:moveTo>
                    <a:pt x="0" y="289445"/>
                  </a:moveTo>
                  <a:cubicBezTo>
                    <a:pt x="229129" y="279920"/>
                    <a:pt x="458258" y="270395"/>
                    <a:pt x="628650" y="225945"/>
                  </a:cubicBezTo>
                  <a:cubicBezTo>
                    <a:pt x="799042" y="181495"/>
                    <a:pt x="897467" y="55553"/>
                    <a:pt x="1022350" y="22745"/>
                  </a:cubicBezTo>
                  <a:cubicBezTo>
                    <a:pt x="1147233" y="-10063"/>
                    <a:pt x="1257300" y="-6888"/>
                    <a:pt x="1377950" y="29095"/>
                  </a:cubicBezTo>
                  <a:cubicBezTo>
                    <a:pt x="1498600" y="65078"/>
                    <a:pt x="1583267" y="192078"/>
                    <a:pt x="1746250" y="238645"/>
                  </a:cubicBezTo>
                  <a:cubicBezTo>
                    <a:pt x="1909233" y="285212"/>
                    <a:pt x="2355850" y="308495"/>
                    <a:pt x="2355850" y="308495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1357775" y="2012950"/>
              <a:ext cx="0" cy="694601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69850" y="2130535"/>
                  <a:ext cx="129503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𝑷𝒓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𝒐𝒃𝒔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.)</m:t>
                        </m:r>
                      </m:oMath>
                    </m:oMathPara>
                  </a14:m>
                  <a:endParaRPr lang="en-US" sz="2000" b="1" dirty="0">
                    <a:solidFill>
                      <a:srgbClr val="0F6FC6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50" y="2130535"/>
                  <a:ext cx="1295035" cy="400110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259" y="3662845"/>
            <a:ext cx="6654398" cy="230757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503834" y="2252437"/>
            <a:ext cx="806221" cy="99857"/>
            <a:chOff x="5503834" y="2252437"/>
            <a:chExt cx="806221" cy="99857"/>
          </a:xfrm>
        </p:grpSpPr>
        <p:sp>
          <p:nvSpPr>
            <p:cNvPr id="25" name="Oval 24"/>
            <p:cNvSpPr/>
            <p:nvPr/>
          </p:nvSpPr>
          <p:spPr>
            <a:xfrm>
              <a:off x="5503834" y="2252437"/>
              <a:ext cx="92597" cy="92597"/>
            </a:xfrm>
            <a:prstGeom prst="ellipse">
              <a:avLst/>
            </a:prstGeom>
            <a:solidFill>
              <a:srgbClr val="7030A0"/>
            </a:solidFill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728804" y="2254859"/>
              <a:ext cx="92597" cy="92597"/>
            </a:xfrm>
            <a:prstGeom prst="ellipse">
              <a:avLst/>
            </a:prstGeom>
            <a:solidFill>
              <a:srgbClr val="7030A0"/>
            </a:solidFill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217458" y="2259697"/>
              <a:ext cx="92597" cy="92597"/>
            </a:xfrm>
            <a:prstGeom prst="ellipse">
              <a:avLst/>
            </a:prstGeom>
            <a:solidFill>
              <a:srgbClr val="7030A0"/>
            </a:solidFill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 rot="16200000">
            <a:off x="10912067" y="4471287"/>
            <a:ext cx="215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</a:rPr>
              <a:t>Goodfellow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(2017)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3601" y="6457890"/>
            <a:ext cx="11075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>
                    <a:lumMod val="65000"/>
                  </a:schemeClr>
                </a:solidFill>
              </a:rPr>
              <a:t>Goodfellow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 NIPS tutorial and accompanying  paper (arXiv:1701.00160v4 [</a:t>
            </a:r>
            <a:r>
              <a:rPr lang="en-US" sz="2000" b="1" dirty="0" err="1">
                <a:solidFill>
                  <a:schemeClr val="bg1">
                    <a:lumMod val="65000"/>
                  </a:schemeClr>
                </a:solidFill>
              </a:rPr>
              <a:t>cs.LG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]) provided some figures</a:t>
            </a:r>
          </a:p>
        </p:txBody>
      </p:sp>
    </p:spTree>
    <p:extLst>
      <p:ext uri="{BB962C8B-B14F-4D97-AF65-F5344CB8AC3E}">
        <p14:creationId xmlns:p14="http://schemas.microsoft.com/office/powerpoint/2010/main" val="419404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Networks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1079157" y="2168678"/>
            <a:ext cx="2511706" cy="3336194"/>
            <a:chOff x="1079157" y="2168678"/>
            <a:chExt cx="2511706" cy="3336194"/>
          </a:xfrm>
        </p:grpSpPr>
        <p:grpSp>
          <p:nvGrpSpPr>
            <p:cNvPr id="8" name="Group 7"/>
            <p:cNvGrpSpPr/>
            <p:nvPr/>
          </p:nvGrpSpPr>
          <p:grpSpPr>
            <a:xfrm>
              <a:off x="1079157" y="2168678"/>
              <a:ext cx="2511706" cy="1796884"/>
              <a:chOff x="1192193" y="3107797"/>
              <a:chExt cx="2511706" cy="1796884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192193" y="3107797"/>
                <a:ext cx="2511706" cy="1175589"/>
              </a:xfrm>
              <a:prstGeom prst="rect">
                <a:avLst/>
              </a:prstGeom>
              <a:noFill/>
              <a:ln w="25400">
                <a:solidFill>
                  <a:srgbClr val="27D5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100" b="1" dirty="0">
                    <a:solidFill>
                      <a:srgbClr val="27D5F0"/>
                    </a:solidFill>
                  </a:rPr>
                  <a:t>Generative</a:t>
                </a:r>
                <a:br>
                  <a:rPr lang="en-US" sz="3100" b="1" dirty="0">
                    <a:solidFill>
                      <a:srgbClr val="27D5F0"/>
                    </a:solidFill>
                  </a:rPr>
                </a:br>
                <a:r>
                  <a:rPr lang="en-US" sz="3100" b="1" dirty="0">
                    <a:solidFill>
                      <a:srgbClr val="27D5F0"/>
                    </a:solidFill>
                  </a:rPr>
                  <a:t>Model</a:t>
                </a:r>
              </a:p>
            </p:txBody>
          </p:sp>
          <p:cxnSp>
            <p:nvCxnSpPr>
              <p:cNvPr id="10" name="Straight Arrow Connector 9"/>
              <p:cNvCxnSpPr>
                <a:stCxn id="9" idx="2"/>
              </p:cNvCxnSpPr>
              <p:nvPr/>
            </p:nvCxnSpPr>
            <p:spPr>
              <a:xfrm>
                <a:off x="2448046" y="4283386"/>
                <a:ext cx="0" cy="621295"/>
              </a:xfrm>
              <a:prstGeom prst="straightConnector1">
                <a:avLst/>
              </a:prstGeom>
              <a:ln w="25400">
                <a:solidFill>
                  <a:srgbClr val="27D5F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3295" y="4081442"/>
              <a:ext cx="1423430" cy="1423430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3819074" y="2168678"/>
            <a:ext cx="2511706" cy="4096197"/>
            <a:chOff x="3819074" y="2168678"/>
            <a:chExt cx="2511706" cy="4096197"/>
          </a:xfrm>
        </p:grpSpPr>
        <p:grpSp>
          <p:nvGrpSpPr>
            <p:cNvPr id="18" name="Group 17"/>
            <p:cNvGrpSpPr/>
            <p:nvPr/>
          </p:nvGrpSpPr>
          <p:grpSpPr>
            <a:xfrm>
              <a:off x="3819074" y="2168678"/>
              <a:ext cx="2511706" cy="1796884"/>
              <a:chOff x="1192193" y="3107797"/>
              <a:chExt cx="2511706" cy="1796884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192193" y="3107797"/>
                <a:ext cx="2511706" cy="1175589"/>
              </a:xfrm>
              <a:prstGeom prst="rect">
                <a:avLst/>
              </a:prstGeom>
              <a:noFill/>
              <a:ln w="254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100" b="1" dirty="0">
                    <a:solidFill>
                      <a:srgbClr val="FF00FF"/>
                    </a:solidFill>
                  </a:rPr>
                  <a:t>Real world</a:t>
                </a:r>
              </a:p>
            </p:txBody>
          </p:sp>
          <p:cxnSp>
            <p:nvCxnSpPr>
              <p:cNvPr id="20" name="Straight Arrow Connector 19"/>
              <p:cNvCxnSpPr>
                <a:stCxn id="19" idx="2"/>
              </p:cNvCxnSpPr>
              <p:nvPr/>
            </p:nvCxnSpPr>
            <p:spPr>
              <a:xfrm>
                <a:off x="2448046" y="4283386"/>
                <a:ext cx="0" cy="621295"/>
              </a:xfrm>
              <a:prstGeom prst="straightConnector1">
                <a:avLst/>
              </a:prstGeom>
              <a:ln w="25400">
                <a:solidFill>
                  <a:srgbClr val="FF00FF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6427" y="4081442"/>
              <a:ext cx="1397000" cy="1397000"/>
            </a:xfrm>
            <a:prstGeom prst="rect">
              <a:avLst/>
            </a:prstGeom>
          </p:spPr>
        </p:pic>
        <p:cxnSp>
          <p:nvCxnSpPr>
            <p:cNvPr id="36" name="Straight Connector 35"/>
            <p:cNvCxnSpPr/>
            <p:nvPr/>
          </p:nvCxnSpPr>
          <p:spPr>
            <a:xfrm>
              <a:off x="5090986" y="5659394"/>
              <a:ext cx="0" cy="605481"/>
            </a:xfrm>
            <a:prstGeom prst="line">
              <a:avLst/>
            </a:prstGeom>
            <a:ln w="79375">
              <a:solidFill>
                <a:schemeClr val="tx1"/>
              </a:solidFill>
              <a:prstDash val="sys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2335010" y="4718055"/>
            <a:ext cx="7060245" cy="1546821"/>
            <a:chOff x="2335010" y="4718055"/>
            <a:chExt cx="7060245" cy="1546821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2335010" y="5659395"/>
              <a:ext cx="0" cy="605481"/>
            </a:xfrm>
            <a:prstGeom prst="line">
              <a:avLst/>
            </a:prstGeom>
            <a:ln w="79375">
              <a:solidFill>
                <a:schemeClr val="tx1"/>
              </a:solidFill>
              <a:prstDash val="sys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2335010" y="6242047"/>
              <a:ext cx="7060245" cy="22828"/>
            </a:xfrm>
            <a:prstGeom prst="line">
              <a:avLst/>
            </a:prstGeom>
            <a:ln w="79375">
              <a:solidFill>
                <a:schemeClr val="tx1"/>
              </a:solidFill>
              <a:prstDash val="sys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9395255" y="4718055"/>
              <a:ext cx="0" cy="1546820"/>
            </a:xfrm>
            <a:prstGeom prst="line">
              <a:avLst/>
            </a:prstGeom>
            <a:ln w="79375">
              <a:solidFill>
                <a:schemeClr val="tx1"/>
              </a:solidFill>
              <a:prstDash val="sysDot"/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8089558" y="725558"/>
            <a:ext cx="2611394" cy="3704402"/>
            <a:chOff x="8089558" y="725558"/>
            <a:chExt cx="2611394" cy="3704402"/>
          </a:xfrm>
        </p:grpSpPr>
        <p:sp>
          <p:nvSpPr>
            <p:cNvPr id="23" name="Rectangle 22"/>
            <p:cNvSpPr/>
            <p:nvPr/>
          </p:nvSpPr>
          <p:spPr>
            <a:xfrm>
              <a:off x="8089558" y="2168678"/>
              <a:ext cx="2611394" cy="1464208"/>
            </a:xfrm>
            <a:prstGeom prst="rect">
              <a:avLst/>
            </a:prstGeom>
            <a:noFill/>
            <a:ln w="25400">
              <a:solidFill>
                <a:srgbClr val="A0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00" b="1" dirty="0">
                  <a:solidFill>
                    <a:srgbClr val="A09D00"/>
                  </a:solidFill>
                </a:rPr>
                <a:t>Discriminative</a:t>
              </a:r>
              <a:br>
                <a:rPr lang="en-US" sz="3100" b="1" dirty="0">
                  <a:solidFill>
                    <a:srgbClr val="A09D00"/>
                  </a:solidFill>
                </a:rPr>
              </a:br>
              <a:r>
                <a:rPr lang="en-US" sz="3100" b="1" dirty="0">
                  <a:solidFill>
                    <a:srgbClr val="A09D00"/>
                  </a:solidFill>
                </a:rPr>
                <a:t>Model</a:t>
              </a:r>
            </a:p>
          </p:txBody>
        </p:sp>
        <p:cxnSp>
          <p:nvCxnSpPr>
            <p:cNvPr id="24" name="Straight Arrow Connector 23"/>
            <p:cNvCxnSpPr>
              <a:endCxn id="23" idx="2"/>
            </p:cNvCxnSpPr>
            <p:nvPr/>
          </p:nvCxnSpPr>
          <p:spPr>
            <a:xfrm flipV="1">
              <a:off x="9395255" y="3632886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3" idx="0"/>
            </p:cNvCxnSpPr>
            <p:nvPr/>
          </p:nvCxnSpPr>
          <p:spPr>
            <a:xfrm flipV="1">
              <a:off x="9395255" y="1371604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8281296" y="725558"/>
              <a:ext cx="2227918" cy="5693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100" b="1" dirty="0">
                  <a:solidFill>
                    <a:srgbClr val="A09D00"/>
                  </a:solidFill>
                </a:rPr>
                <a:t>real or fake?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768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How to make it generate different samples each time it is run?</a:t>
                </a:r>
              </a:p>
              <a:p>
                <a:pPr lvl="1"/>
                <a:r>
                  <a:rPr lang="en-US" dirty="0"/>
                  <a:t>input to model is noise</a:t>
                </a:r>
              </a:p>
              <a:p>
                <a:r>
                  <a:rPr lang="en-US" dirty="0"/>
                  <a:t>Generative model as a neural network</a:t>
                </a:r>
              </a:p>
              <a:p>
                <a:pPr lvl="1"/>
                <a:r>
                  <a:rPr lang="en-US" dirty="0"/>
                  <a:t>computes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𝒙</m:t>
                    </m:r>
                    <m:r>
                      <a:rPr lang="en-US" b="1" i="1" smtClean="0">
                        <a:latin typeface="Cambria Math" charset="0"/>
                      </a:rPr>
                      <m:t>=</m:t>
                    </m:r>
                    <m:r>
                      <a:rPr lang="en-US" b="1" i="1" smtClean="0">
                        <a:latin typeface="Cambria Math" charset="0"/>
                      </a:rPr>
                      <m:t>𝑮</m:t>
                    </m:r>
                    <m:r>
                      <a:rPr lang="en-US" b="1" i="1" smtClean="0">
                        <a:latin typeface="Cambria Math" charset="0"/>
                      </a:rPr>
                      <m:t>(</m:t>
                    </m:r>
                    <m:r>
                      <a:rPr lang="en-US" b="1" i="1" smtClean="0">
                        <a:latin typeface="Cambria Math" charset="0"/>
                      </a:rPr>
                      <m:t>𝒛</m:t>
                    </m:r>
                    <m:r>
                      <a:rPr lang="en-US" b="1" i="1" smtClean="0">
                        <a:latin typeface="Cambria Math" charset="0"/>
                      </a:rPr>
                      <m:t>|</m:t>
                    </m:r>
                    <m:r>
                      <a:rPr lang="en-US" b="1" i="1" smtClean="0">
                        <a:latin typeface="Cambria Math" charset="0"/>
                      </a:rPr>
                      <m:t>𝜽</m:t>
                    </m:r>
                    <m:r>
                      <a:rPr lang="en-US" b="1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differentiable</a:t>
                </a:r>
              </a:p>
              <a:p>
                <a:pPr lvl="1"/>
                <a:r>
                  <a:rPr lang="en-US" dirty="0"/>
                  <a:t>does not have to be invertible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𝒛</m:t>
                    </m:r>
                    <m:r>
                      <a:rPr lang="en-US" b="1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typically has very high dimensionality (higher than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𝒙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64" t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10058401" y="2477597"/>
            <a:ext cx="1650852" cy="2192758"/>
            <a:chOff x="1079157" y="2168678"/>
            <a:chExt cx="2511706" cy="3336194"/>
          </a:xfrm>
        </p:grpSpPr>
        <p:grpSp>
          <p:nvGrpSpPr>
            <p:cNvPr id="5" name="Group 4"/>
            <p:cNvGrpSpPr/>
            <p:nvPr/>
          </p:nvGrpSpPr>
          <p:grpSpPr>
            <a:xfrm>
              <a:off x="1079157" y="2168678"/>
              <a:ext cx="2511706" cy="1796884"/>
              <a:chOff x="1192193" y="3107797"/>
              <a:chExt cx="2511706" cy="179688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192193" y="3107797"/>
                <a:ext cx="2511706" cy="1175589"/>
              </a:xfrm>
              <a:prstGeom prst="rect">
                <a:avLst/>
              </a:prstGeom>
              <a:noFill/>
              <a:ln w="25400">
                <a:solidFill>
                  <a:srgbClr val="27D5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27D5F0"/>
                    </a:solidFill>
                  </a:rPr>
                  <a:t>Generative</a:t>
                </a:r>
                <a:br>
                  <a:rPr lang="en-US" sz="2000" b="1" dirty="0">
                    <a:solidFill>
                      <a:srgbClr val="27D5F0"/>
                    </a:solidFill>
                  </a:rPr>
                </a:br>
                <a:r>
                  <a:rPr lang="en-US" sz="2000" b="1" dirty="0">
                    <a:solidFill>
                      <a:srgbClr val="27D5F0"/>
                    </a:solidFill>
                  </a:rPr>
                  <a:t>Model</a:t>
                </a:r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>
                <a:off x="2448046" y="4283386"/>
                <a:ext cx="0" cy="621295"/>
              </a:xfrm>
              <a:prstGeom prst="straightConnector1">
                <a:avLst/>
              </a:prstGeom>
              <a:ln w="25400">
                <a:solidFill>
                  <a:srgbClr val="27D5F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3295" y="4081442"/>
              <a:ext cx="1423430" cy="142343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058401" y="1703799"/>
            <a:ext cx="1650852" cy="789358"/>
            <a:chOff x="10058401" y="1703799"/>
            <a:chExt cx="1650852" cy="7893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10058401" y="1703799"/>
                  <a:ext cx="1650852" cy="381004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27D5F0"/>
                      </a:solidFill>
                    </a:rPr>
                    <a:t>noise (</a:t>
                  </a:r>
                  <a14:m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27D5F0"/>
                          </a:solidFill>
                          <a:latin typeface="Cambria Math" charset="0"/>
                        </a:rPr>
                        <m:t>𝒛</m:t>
                      </m:r>
                    </m:oMath>
                  </a14:m>
                  <a:r>
                    <a:rPr lang="en-US" sz="2000" b="1" dirty="0">
                      <a:solidFill>
                        <a:srgbClr val="27D5F0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8401" y="1703799"/>
                  <a:ext cx="1650852" cy="38100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9524" b="-30159"/>
                  </a:stretch>
                </a:blipFill>
                <a:ln w="254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/>
            <p:nvPr/>
          </p:nvCxnSpPr>
          <p:spPr>
            <a:xfrm>
              <a:off x="10883827" y="2084803"/>
              <a:ext cx="0" cy="408354"/>
            </a:xfrm>
            <a:prstGeom prst="straightConnector1">
              <a:avLst/>
            </a:prstGeom>
            <a:ln w="25400">
              <a:solidFill>
                <a:srgbClr val="27D5F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78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Discriminative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Think of it as a critic</a:t>
                </a:r>
              </a:p>
              <a:p>
                <a:pPr lvl="1"/>
                <a:r>
                  <a:rPr lang="en-US" dirty="0"/>
                  <a:t>a good critic can tell real from fake</a:t>
                </a:r>
              </a:p>
              <a:p>
                <a:r>
                  <a:rPr lang="en-US" dirty="0"/>
                  <a:t>Discriminative model as a neural net</a:t>
                </a:r>
              </a:p>
              <a:p>
                <a:pPr lvl="1"/>
                <a:r>
                  <a:rPr lang="en-US" dirty="0"/>
                  <a:t>differentiable</a:t>
                </a:r>
              </a:p>
              <a:p>
                <a:pPr lvl="1"/>
                <a:r>
                  <a:rPr lang="en-US" dirty="0"/>
                  <a:t>computes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𝑫</m:t>
                    </m:r>
                    <m:r>
                      <a:rPr lang="en-US" b="1" i="1" smtClean="0">
                        <a:latin typeface="Cambria Math" charset="0"/>
                      </a:rPr>
                      <m:t>(</m:t>
                    </m:r>
                    <m:r>
                      <a:rPr lang="en-US" b="1" i="1" smtClean="0">
                        <a:latin typeface="Cambria Math" charset="0"/>
                      </a:rPr>
                      <m:t>𝒙</m:t>
                    </m:r>
                    <m:r>
                      <a:rPr lang="en-US" b="1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, with value 1 if real, 0 if fake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64" t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10064789" y="1311118"/>
            <a:ext cx="1735913" cy="2462485"/>
            <a:chOff x="8089558" y="725558"/>
            <a:chExt cx="2611394" cy="3704402"/>
          </a:xfrm>
        </p:grpSpPr>
        <p:sp>
          <p:nvSpPr>
            <p:cNvPr id="5" name="Rectangle 4"/>
            <p:cNvSpPr/>
            <p:nvPr/>
          </p:nvSpPr>
          <p:spPr>
            <a:xfrm>
              <a:off x="8089558" y="2168678"/>
              <a:ext cx="2611394" cy="1464208"/>
            </a:xfrm>
            <a:prstGeom prst="rect">
              <a:avLst/>
            </a:prstGeom>
            <a:noFill/>
            <a:ln w="25400">
              <a:solidFill>
                <a:srgbClr val="A0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A09D00"/>
                  </a:solidFill>
                </a:rPr>
                <a:t>Discriminative</a:t>
              </a:r>
              <a:br>
                <a:rPr lang="en-US" sz="2000" b="1" dirty="0">
                  <a:solidFill>
                    <a:srgbClr val="A09D00"/>
                  </a:solidFill>
                </a:rPr>
              </a:br>
              <a:r>
                <a:rPr lang="en-US" sz="2000" b="1" dirty="0">
                  <a:solidFill>
                    <a:srgbClr val="A09D00"/>
                  </a:solidFill>
                </a:rPr>
                <a:t>Model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9395255" y="3632886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9395255" y="1371604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281296" y="725558"/>
              <a:ext cx="2265705" cy="6018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A09D00"/>
                  </a:solidFill>
                </a:rPr>
                <a:t>real or fake?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1404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872" y="430306"/>
            <a:ext cx="9458266" cy="48230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4977" y="5365377"/>
            <a:ext cx="6104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Overview of GANs</a:t>
            </a:r>
          </a:p>
          <a:p>
            <a:pPr algn="ctr"/>
            <a:r>
              <a:rPr lang="en-US" i="1" dirty="0"/>
              <a:t>Source: </a:t>
            </a:r>
            <a:r>
              <a:rPr lang="en-US" i="1" dirty="0">
                <a:hlinkClick r:id="rId3"/>
              </a:rPr>
              <a:t>https://ishmaelbelghazi.github.io/ALI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1709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Discriminative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124744"/>
            <a:ext cx="10475071" cy="3416300"/>
          </a:xfrm>
        </p:spPr>
        <p:txBody>
          <a:bodyPr>
            <a:normAutofit/>
          </a:bodyPr>
          <a:lstStyle/>
          <a:p>
            <a:r>
              <a:rPr lang="en-US" sz="2800" dirty="0"/>
              <a:t>A </a:t>
            </a:r>
            <a:r>
              <a:rPr lang="en-US" sz="2800" b="1" dirty="0"/>
              <a:t>discriminative</a:t>
            </a:r>
            <a:r>
              <a:rPr lang="en-US" sz="2800" dirty="0"/>
              <a:t> model learns a function that maps the input data (</a:t>
            </a:r>
            <a:r>
              <a:rPr lang="en-US" sz="2800" i="1" dirty="0"/>
              <a:t>x</a:t>
            </a:r>
            <a:r>
              <a:rPr lang="en-US" sz="2800" dirty="0"/>
              <a:t>) to some desired output class label (</a:t>
            </a:r>
            <a:r>
              <a:rPr lang="en-US" sz="2800" i="1" dirty="0"/>
              <a:t>y</a:t>
            </a:r>
            <a:r>
              <a:rPr lang="en-US" sz="2800" dirty="0"/>
              <a:t>). </a:t>
            </a:r>
          </a:p>
          <a:p>
            <a:endParaRPr lang="en-US" sz="2800" dirty="0"/>
          </a:p>
          <a:p>
            <a:r>
              <a:rPr lang="en-US" sz="2800" dirty="0"/>
              <a:t>In probabilistic terms, they directly learn the conditional distribution </a:t>
            </a:r>
            <a:r>
              <a:rPr lang="en-US" sz="2800" i="1" dirty="0"/>
              <a:t>P(</a:t>
            </a:r>
            <a:r>
              <a:rPr lang="en-US" sz="2800" i="1" dirty="0" err="1"/>
              <a:t>y|x</a:t>
            </a:r>
            <a:r>
              <a:rPr lang="en-US" sz="2800" i="1" dirty="0"/>
              <a:t>)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18405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196752"/>
            <a:ext cx="10675096" cy="3416300"/>
          </a:xfrm>
        </p:spPr>
        <p:txBody>
          <a:bodyPr>
            <a:normAutofit/>
          </a:bodyPr>
          <a:lstStyle/>
          <a:p>
            <a:r>
              <a:rPr lang="en-US" sz="2800" dirty="0"/>
              <a:t>A </a:t>
            </a:r>
            <a:r>
              <a:rPr lang="en-US" sz="2800" b="1" dirty="0"/>
              <a:t>generative</a:t>
            </a:r>
            <a:r>
              <a:rPr lang="en-US" sz="2800" dirty="0"/>
              <a:t> model tries to learn the joint probability of the input data and labels simultaneously i.e. </a:t>
            </a:r>
            <a:r>
              <a:rPr lang="en-US" sz="2800" i="1" dirty="0"/>
              <a:t>P(</a:t>
            </a:r>
            <a:r>
              <a:rPr lang="en-US" sz="2800" i="1" dirty="0" err="1"/>
              <a:t>x,y</a:t>
            </a:r>
            <a:r>
              <a:rPr lang="en-US" sz="2800" i="1" dirty="0"/>
              <a:t>)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/>
              <a:t>Potential to understand and explain the underlying structure of the input data even when there are no labels.</a:t>
            </a:r>
          </a:p>
        </p:txBody>
      </p:sp>
    </p:spTree>
    <p:extLst>
      <p:ext uri="{BB962C8B-B14F-4D97-AF65-F5344CB8AC3E}">
        <p14:creationId xmlns:p14="http://schemas.microsoft.com/office/powerpoint/2010/main" val="9954371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GANs are being used?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1124744"/>
            <a:ext cx="10460784" cy="3416300"/>
          </a:xfrm>
        </p:spPr>
        <p:txBody>
          <a:bodyPr>
            <a:noAutofit/>
          </a:bodyPr>
          <a:lstStyle/>
          <a:p>
            <a:r>
              <a:rPr lang="en-US" sz="3200" dirty="0"/>
              <a:t>Applied for modelling natural images. </a:t>
            </a:r>
          </a:p>
          <a:p>
            <a:endParaRPr lang="en-US" sz="3200" dirty="0"/>
          </a:p>
          <a:p>
            <a:r>
              <a:rPr lang="en-US" sz="3200" dirty="0"/>
              <a:t>Performance is fairly good in comparison to other generative models. </a:t>
            </a:r>
          </a:p>
          <a:p>
            <a:endParaRPr lang="en-US" sz="3200" dirty="0"/>
          </a:p>
          <a:p>
            <a:r>
              <a:rPr lang="en-US" sz="3200" dirty="0"/>
              <a:t>Useful for unsupervised learning tasks.</a:t>
            </a:r>
          </a:p>
        </p:txBody>
      </p:sp>
    </p:spTree>
    <p:extLst>
      <p:ext uri="{BB962C8B-B14F-4D97-AF65-F5344CB8AC3E}">
        <p14:creationId xmlns:p14="http://schemas.microsoft.com/office/powerpoint/2010/main" val="9013945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Shape 1833"/>
          <p:cNvSpPr txBox="1"/>
          <p:nvPr/>
        </p:nvSpPr>
        <p:spPr>
          <a:xfrm>
            <a:off x="407368" y="2064600"/>
            <a:ext cx="9774732" cy="10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Problem: Want to sample from complex, high-dimensional training distribution.  No direct way to do this!</a:t>
            </a:r>
          </a:p>
          <a:p>
            <a:endParaRPr sz="16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Solution: Sample from a simple distribution, e.g. random noise.  Learn transformation to training distribution.</a:t>
            </a:r>
          </a:p>
          <a:p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</a:p>
        </p:txBody>
      </p:sp>
      <p:sp>
        <p:nvSpPr>
          <p:cNvPr id="1834" name="Shape 1834"/>
          <p:cNvSpPr txBox="1">
            <a:spLocks noGrp="1"/>
          </p:cNvSpPr>
          <p:nvPr>
            <p:ph type="title"/>
          </p:nvPr>
        </p:nvSpPr>
        <p:spPr>
          <a:xfrm>
            <a:off x="1703512" y="46650"/>
            <a:ext cx="8229600" cy="8574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r>
              <a:rPr lang="en" dirty="0"/>
              <a:t>Generative Adversarial Networks</a:t>
            </a:r>
          </a:p>
        </p:txBody>
      </p:sp>
      <p:sp>
        <p:nvSpPr>
          <p:cNvPr id="1836" name="Shape 1836"/>
          <p:cNvSpPr/>
          <p:nvPr/>
        </p:nvSpPr>
        <p:spPr>
          <a:xfrm>
            <a:off x="7582950" y="4877900"/>
            <a:ext cx="1532700" cy="2769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</a:p>
        </p:txBody>
      </p:sp>
      <p:sp>
        <p:nvSpPr>
          <p:cNvPr id="1837" name="Shape 1837"/>
          <p:cNvSpPr txBox="1"/>
          <p:nvPr/>
        </p:nvSpPr>
        <p:spPr>
          <a:xfrm>
            <a:off x="5154100" y="4954100"/>
            <a:ext cx="25584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Random noise</a:t>
            </a:r>
          </a:p>
          <a:p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8" name="Shape 1838"/>
          <p:cNvSpPr/>
          <p:nvPr/>
        </p:nvSpPr>
        <p:spPr>
          <a:xfrm>
            <a:off x="7582950" y="4086150"/>
            <a:ext cx="1532700" cy="5508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</a:p>
        </p:txBody>
      </p:sp>
      <p:pic>
        <p:nvPicPr>
          <p:cNvPr id="1839" name="Shape 18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9453" y="3117525"/>
            <a:ext cx="699699" cy="727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40" name="Shape 1840"/>
          <p:cNvCxnSpPr>
            <a:stCxn id="1836" idx="0"/>
            <a:endCxn id="1838" idx="2"/>
          </p:cNvCxnSpPr>
          <p:nvPr/>
        </p:nvCxnSpPr>
        <p:spPr>
          <a:xfrm rot="10800000">
            <a:off x="8349300" y="4637000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41" name="Shape 1841"/>
          <p:cNvCxnSpPr/>
          <p:nvPr/>
        </p:nvCxnSpPr>
        <p:spPr>
          <a:xfrm rot="10800000">
            <a:off x="8349300" y="3845250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42" name="Shape 1842"/>
          <p:cNvSpPr txBox="1"/>
          <p:nvPr/>
        </p:nvSpPr>
        <p:spPr>
          <a:xfrm>
            <a:off x="5382700" y="3229325"/>
            <a:ext cx="2069100" cy="67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Sample from training distribution</a:t>
            </a:r>
            <a:r>
              <a:rPr lang="en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3" name="Shape 1843"/>
          <p:cNvSpPr txBox="1"/>
          <p:nvPr/>
        </p:nvSpPr>
        <p:spPr>
          <a:xfrm>
            <a:off x="407368" y="3270900"/>
            <a:ext cx="4167982" cy="95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16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Q: What can we use to represent this complex transformation?</a:t>
            </a:r>
          </a:p>
          <a:p>
            <a:endParaRPr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4" name="Shape 1844"/>
          <p:cNvSpPr txBox="1"/>
          <p:nvPr/>
        </p:nvSpPr>
        <p:spPr>
          <a:xfrm>
            <a:off x="1746650" y="3956700"/>
            <a:ext cx="2828700" cy="95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16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A: A neural network!</a:t>
            </a:r>
          </a:p>
          <a:p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5" name="Shape 1845"/>
          <p:cNvSpPr txBox="1"/>
          <p:nvPr/>
        </p:nvSpPr>
        <p:spPr>
          <a:xfrm>
            <a:off x="407368" y="942150"/>
            <a:ext cx="10330732" cy="59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 Goodfellow et al., “Generative Adversarial Nets”, NIPS 2014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1A6D56E8-4A0B-9540-B8CB-9E0781AEA1F6}"/>
              </a:ext>
            </a:extLst>
          </p:cNvPr>
          <p:cNvSpPr txBox="1">
            <a:spLocks/>
          </p:cNvSpPr>
          <p:nvPr/>
        </p:nvSpPr>
        <p:spPr bwMode="auto">
          <a:xfrm>
            <a:off x="3192528" y="627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5763448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Generative </a:t>
            </a:r>
            <a:r>
              <a:rPr lang="en-US" sz="3800"/>
              <a:t>Adversarial Networks (GANs)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GANs are a combination of the following ideas: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Learning to Sample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dirty="0"/>
              <a:t>Connection to Inverse Transform Sampling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Adversarial Training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46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Generative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68" y="1052736"/>
            <a:ext cx="11161240" cy="513374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Neural network models are known for accommodating for complex non-linear relations, and are now equipped with improved computational efficiency (attributed to the recent development in deep learning.)</a:t>
            </a:r>
          </a:p>
          <a:p>
            <a:pPr lvl="1"/>
            <a:endParaRPr lang="en-US" dirty="0"/>
          </a:p>
          <a:p>
            <a:r>
              <a:rPr lang="en-US" dirty="0"/>
              <a:t>Deep generative models couple generative models with neural networks in order to model complex data generating distributions with reasonable computational efficiency. </a:t>
            </a:r>
          </a:p>
          <a:p>
            <a:pPr lvl="1"/>
            <a:endParaRPr lang="en-US" dirty="0"/>
          </a:p>
          <a:p>
            <a:r>
              <a:rPr lang="en-US" dirty="0"/>
              <a:t>Modeling data generating distributions with neural networks has at least three notable advantages: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Neural networks can model a wide range of complex data generating distributions, which are intractable under traditional generative modeling without making simplifying assumptions.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There is no need to </a:t>
            </a:r>
            <a:r>
              <a:rPr lang="en-US" dirty="0" err="1"/>
              <a:t>prespecify</a:t>
            </a:r>
            <a:r>
              <a:rPr lang="en-US" dirty="0"/>
              <a:t> data generating processes, because the neural network would learn the data generating process directly from the data. As a result, the risk of </a:t>
            </a:r>
            <a:r>
              <a:rPr lang="en-US" dirty="0" err="1"/>
              <a:t>misspecified</a:t>
            </a:r>
            <a:r>
              <a:rPr lang="en-US" dirty="0"/>
              <a:t> data generating processes is significantly reduced.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 data generating distributions learned by neural networks are empirically found to be closer to the actual ones than traditional generative models.</a:t>
            </a:r>
          </a:p>
          <a:p>
            <a:pPr lvl="1"/>
            <a:endParaRPr lang="en-US" dirty="0"/>
          </a:p>
          <a:p>
            <a:r>
              <a:rPr lang="en-US" dirty="0"/>
              <a:t>The state-of-the-art deep generative models are now capable of effectively modeling complex data generating processes of various data types, including image, speech, and text.</a:t>
            </a:r>
          </a:p>
          <a:p>
            <a:pPr lvl="1"/>
            <a:r>
              <a:rPr lang="en-US" dirty="0"/>
              <a:t>The next few slides showcase the state-of-the-art applications of deep generative models in these contexts.</a:t>
            </a:r>
          </a:p>
        </p:txBody>
      </p:sp>
    </p:spTree>
    <p:extLst>
      <p:ext uri="{BB962C8B-B14F-4D97-AF65-F5344CB8AC3E}">
        <p14:creationId xmlns:p14="http://schemas.microsoft.com/office/powerpoint/2010/main" val="39912642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Shape 1858"/>
          <p:cNvSpPr txBox="1">
            <a:spLocks noGrp="1"/>
          </p:cNvSpPr>
          <p:nvPr>
            <p:ph type="title"/>
          </p:nvPr>
        </p:nvSpPr>
        <p:spPr>
          <a:xfrm>
            <a:off x="1676400" y="228600"/>
            <a:ext cx="8229600" cy="8574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860" name="Shape 1860"/>
          <p:cNvSpPr txBox="1"/>
          <p:nvPr/>
        </p:nvSpPr>
        <p:spPr>
          <a:xfrm>
            <a:off x="1680100" y="1639250"/>
            <a:ext cx="8229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fool the discriminator by generating real-looking images</a:t>
            </a:r>
          </a:p>
          <a:p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distinguish between real and fake images </a:t>
            </a:r>
          </a:p>
        </p:txBody>
      </p:sp>
      <p:sp>
        <p:nvSpPr>
          <p:cNvPr id="1861" name="Shape 1861"/>
          <p:cNvSpPr/>
          <p:nvPr/>
        </p:nvSpPr>
        <p:spPr>
          <a:xfrm>
            <a:off x="3905950" y="4821875"/>
            <a:ext cx="1532700" cy="2409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</a:p>
        </p:txBody>
      </p:sp>
      <p:sp>
        <p:nvSpPr>
          <p:cNvPr id="1862" name="Shape 1862"/>
          <p:cNvSpPr txBox="1"/>
          <p:nvPr/>
        </p:nvSpPr>
        <p:spPr>
          <a:xfrm>
            <a:off x="1957600" y="4763525"/>
            <a:ext cx="2243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Random noise</a:t>
            </a:r>
          </a:p>
        </p:txBody>
      </p:sp>
      <p:sp>
        <p:nvSpPr>
          <p:cNvPr id="1863" name="Shape 1863"/>
          <p:cNvSpPr/>
          <p:nvPr/>
        </p:nvSpPr>
        <p:spPr>
          <a:xfrm>
            <a:off x="3646425" y="4256100"/>
            <a:ext cx="2097000" cy="3249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</a:p>
        </p:txBody>
      </p:sp>
      <p:pic>
        <p:nvPicPr>
          <p:cNvPr id="1864" name="Shape 18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5325" y="3504964"/>
            <a:ext cx="493150" cy="512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5" name="Shape 18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4900" y="3504389"/>
            <a:ext cx="465232" cy="498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6" name="Shape 1866"/>
          <p:cNvCxnSpPr/>
          <p:nvPr/>
        </p:nvCxnSpPr>
        <p:spPr>
          <a:xfrm rot="10800000">
            <a:off x="4672300" y="4017825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67" name="Shape 1867"/>
          <p:cNvSpPr/>
          <p:nvPr/>
        </p:nvSpPr>
        <p:spPr>
          <a:xfrm>
            <a:off x="4536700" y="2934650"/>
            <a:ext cx="2208900" cy="3303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Network</a:t>
            </a:r>
          </a:p>
        </p:txBody>
      </p:sp>
      <p:cxnSp>
        <p:nvCxnSpPr>
          <p:cNvPr id="1868" name="Shape 1868"/>
          <p:cNvCxnSpPr>
            <a:endCxn id="1867" idx="2"/>
          </p:cNvCxnSpPr>
          <p:nvPr/>
        </p:nvCxnSpPr>
        <p:spPr>
          <a:xfrm rot="10800000" flipH="1">
            <a:off x="4699750" y="3264950"/>
            <a:ext cx="941400" cy="2472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69" name="Shape 1869"/>
          <p:cNvCxnSpPr>
            <a:endCxn id="1867" idx="2"/>
          </p:cNvCxnSpPr>
          <p:nvPr/>
        </p:nvCxnSpPr>
        <p:spPr>
          <a:xfrm rot="10800000">
            <a:off x="5641150" y="3264950"/>
            <a:ext cx="1020900" cy="2472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70" name="Shape 1870"/>
          <p:cNvCxnSpPr/>
          <p:nvPr/>
        </p:nvCxnSpPr>
        <p:spPr>
          <a:xfrm rot="10800000">
            <a:off x="5641150" y="2693750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71" name="Shape 1871"/>
          <p:cNvSpPr txBox="1"/>
          <p:nvPr/>
        </p:nvSpPr>
        <p:spPr>
          <a:xfrm>
            <a:off x="1900800" y="3508975"/>
            <a:ext cx="2097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Fake Images</a:t>
            </a:r>
          </a:p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(from generator)</a:t>
            </a:r>
          </a:p>
        </p:txBody>
      </p:sp>
      <p:sp>
        <p:nvSpPr>
          <p:cNvPr id="1872" name="Shape 1872"/>
          <p:cNvSpPr txBox="1"/>
          <p:nvPr/>
        </p:nvSpPr>
        <p:spPr>
          <a:xfrm>
            <a:off x="7256299" y="3508962"/>
            <a:ext cx="2243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 Images</a:t>
            </a:r>
          </a:p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(from training set)</a:t>
            </a:r>
          </a:p>
        </p:txBody>
      </p:sp>
      <p:sp>
        <p:nvSpPr>
          <p:cNvPr id="1873" name="Shape 1873"/>
          <p:cNvSpPr txBox="1"/>
          <p:nvPr/>
        </p:nvSpPr>
        <p:spPr>
          <a:xfrm>
            <a:off x="4519599" y="2385850"/>
            <a:ext cx="2243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 or Fake</a:t>
            </a:r>
          </a:p>
        </p:txBody>
      </p:sp>
      <p:pic>
        <p:nvPicPr>
          <p:cNvPr id="1874" name="Shape 18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1877" y="3504962"/>
            <a:ext cx="493149" cy="49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5" name="Shape 18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58777" y="3508139"/>
            <a:ext cx="493149" cy="50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6" name="Shape 18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80702" y="3508974"/>
            <a:ext cx="465225" cy="493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7" name="Shape 187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96502" y="3508972"/>
            <a:ext cx="465225" cy="4889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8" name="Shape 1878"/>
          <p:cNvCxnSpPr/>
          <p:nvPr/>
        </p:nvCxnSpPr>
        <p:spPr>
          <a:xfrm rot="10800000">
            <a:off x="4672300" y="4586362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80" name="Shape 1880"/>
          <p:cNvSpPr txBox="1"/>
          <p:nvPr/>
        </p:nvSpPr>
        <p:spPr>
          <a:xfrm>
            <a:off x="6521653" y="5219100"/>
            <a:ext cx="44238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Fake and real images copyright Emily Denton et al. 2015. Reproduced with permission.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36BF54D6-BF90-2147-8ACF-E7DCAA24722A}"/>
              </a:ext>
            </a:extLst>
          </p:cNvPr>
          <p:cNvSpPr txBox="1">
            <a:spLocks/>
          </p:cNvSpPr>
          <p:nvPr/>
        </p:nvSpPr>
        <p:spPr bwMode="auto">
          <a:xfrm>
            <a:off x="3352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649471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Shape 1885"/>
          <p:cNvSpPr txBox="1">
            <a:spLocks noGrp="1"/>
          </p:cNvSpPr>
          <p:nvPr>
            <p:ph type="title"/>
          </p:nvPr>
        </p:nvSpPr>
        <p:spPr>
          <a:xfrm>
            <a:off x="1676400" y="228600"/>
            <a:ext cx="8229600" cy="8574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887" name="Shape 1887"/>
          <p:cNvSpPr txBox="1"/>
          <p:nvPr/>
        </p:nvSpPr>
        <p:spPr>
          <a:xfrm>
            <a:off x="1680100" y="1639250"/>
            <a:ext cx="8229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fool the discriminator by generating real-looking images</a:t>
            </a:r>
          </a:p>
          <a:p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distinguish between real and fake images</a:t>
            </a:r>
          </a:p>
          <a:p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888" name="Shape 1888"/>
          <p:cNvSpPr txBox="1"/>
          <p:nvPr/>
        </p:nvSpPr>
        <p:spPr>
          <a:xfrm>
            <a:off x="1711975" y="2304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jointly in </a:t>
            </a:r>
            <a:r>
              <a:rPr lang="en" sz="16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minimax game</a:t>
            </a:r>
          </a:p>
          <a:p>
            <a:endParaRPr sz="16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889" name="Shape 18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850" y="3180427"/>
            <a:ext cx="6911124" cy="534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C781E7C-7A97-5249-B8A4-6A733B17B6D6}"/>
              </a:ext>
            </a:extLst>
          </p:cNvPr>
          <p:cNvSpPr txBox="1">
            <a:spLocks/>
          </p:cNvSpPr>
          <p:nvPr/>
        </p:nvSpPr>
        <p:spPr bwMode="auto">
          <a:xfrm>
            <a:off x="3352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790535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Shape 1895"/>
          <p:cNvSpPr txBox="1">
            <a:spLocks noGrp="1"/>
          </p:cNvSpPr>
          <p:nvPr>
            <p:ph type="title"/>
          </p:nvPr>
        </p:nvSpPr>
        <p:spPr>
          <a:xfrm>
            <a:off x="1676400" y="228600"/>
            <a:ext cx="8229600" cy="8574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897" name="Shape 1897"/>
          <p:cNvSpPr txBox="1"/>
          <p:nvPr/>
        </p:nvSpPr>
        <p:spPr>
          <a:xfrm>
            <a:off x="1680100" y="1639250"/>
            <a:ext cx="8229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fool the discriminator by generating real-looking images</a:t>
            </a:r>
          </a:p>
          <a:p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distinguish between real and fake images</a:t>
            </a:r>
          </a:p>
          <a:p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898" name="Shape 1898"/>
          <p:cNvSpPr txBox="1"/>
          <p:nvPr/>
        </p:nvSpPr>
        <p:spPr>
          <a:xfrm>
            <a:off x="1711975" y="2304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jointly in </a:t>
            </a: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game</a:t>
            </a:r>
          </a:p>
          <a:p>
            <a:endParaRPr sz="16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899" name="Shape 18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850" y="3180427"/>
            <a:ext cx="6911124" cy="53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0" name="Shape 1900"/>
          <p:cNvSpPr/>
          <p:nvPr/>
        </p:nvSpPr>
        <p:spPr>
          <a:xfrm rot="-5400000">
            <a:off x="5280900" y="3250075"/>
            <a:ext cx="154200" cy="792900"/>
          </a:xfrm>
          <a:prstGeom prst="leftBrace">
            <a:avLst>
              <a:gd name="adj1" fmla="val 0"/>
              <a:gd name="adj2" fmla="val 50000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1" name="Shape 1901"/>
          <p:cNvSpPr txBox="1"/>
          <p:nvPr/>
        </p:nvSpPr>
        <p:spPr>
          <a:xfrm>
            <a:off x="4468475" y="3604950"/>
            <a:ext cx="17838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Discriminator output for real data x</a:t>
            </a:r>
          </a:p>
        </p:txBody>
      </p:sp>
      <p:sp>
        <p:nvSpPr>
          <p:cNvPr id="1902" name="Shape 1902"/>
          <p:cNvSpPr/>
          <p:nvPr/>
        </p:nvSpPr>
        <p:spPr>
          <a:xfrm rot="-5400000">
            <a:off x="8429850" y="2920525"/>
            <a:ext cx="154200" cy="1452000"/>
          </a:xfrm>
          <a:prstGeom prst="leftBrace">
            <a:avLst>
              <a:gd name="adj1" fmla="val 0"/>
              <a:gd name="adj2" fmla="val 50000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3" name="Shape 1903"/>
          <p:cNvSpPr txBox="1"/>
          <p:nvPr/>
        </p:nvSpPr>
        <p:spPr>
          <a:xfrm>
            <a:off x="7459725" y="3604950"/>
            <a:ext cx="22977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Discriminator output for generated fake data G(z) </a:t>
            </a:r>
          </a:p>
        </p:txBody>
      </p:sp>
      <p:sp>
        <p:nvSpPr>
          <p:cNvPr id="1904" name="Shape 1904"/>
          <p:cNvSpPr txBox="1"/>
          <p:nvPr/>
        </p:nvSpPr>
        <p:spPr>
          <a:xfrm>
            <a:off x="4815125" y="2618137"/>
            <a:ext cx="43473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Discriminator outputs likelihood in (0,1) of real image 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BCE5F23-A6E6-ED4C-938C-38E2B3F3F848}"/>
              </a:ext>
            </a:extLst>
          </p:cNvPr>
          <p:cNvSpPr txBox="1">
            <a:spLocks/>
          </p:cNvSpPr>
          <p:nvPr/>
        </p:nvSpPr>
        <p:spPr bwMode="auto">
          <a:xfrm>
            <a:off x="3352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2085941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Shape 1910"/>
          <p:cNvSpPr txBox="1">
            <a:spLocks noGrp="1"/>
          </p:cNvSpPr>
          <p:nvPr>
            <p:ph type="title"/>
          </p:nvPr>
        </p:nvSpPr>
        <p:spPr>
          <a:xfrm>
            <a:off x="1676400" y="228600"/>
            <a:ext cx="8229600" cy="8574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912" name="Shape 1912"/>
          <p:cNvSpPr txBox="1"/>
          <p:nvPr/>
        </p:nvSpPr>
        <p:spPr>
          <a:xfrm>
            <a:off x="1680100" y="1639250"/>
            <a:ext cx="8229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fool the discriminator by generating real-looking images</a:t>
            </a:r>
          </a:p>
          <a:p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network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try to distinguish between real and fake images</a:t>
            </a:r>
          </a:p>
          <a:p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913" name="Shape 1913"/>
          <p:cNvSpPr txBox="1"/>
          <p:nvPr/>
        </p:nvSpPr>
        <p:spPr>
          <a:xfrm>
            <a:off x="1711975" y="2304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jointly in </a:t>
            </a: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game</a:t>
            </a:r>
          </a:p>
          <a:p>
            <a:endParaRPr sz="16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914" name="Shape 19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850" y="3180427"/>
            <a:ext cx="6911124" cy="53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5" name="Shape 1915"/>
          <p:cNvSpPr/>
          <p:nvPr/>
        </p:nvSpPr>
        <p:spPr>
          <a:xfrm rot="-5400000">
            <a:off x="5280900" y="3250075"/>
            <a:ext cx="154200" cy="792900"/>
          </a:xfrm>
          <a:prstGeom prst="leftBrace">
            <a:avLst>
              <a:gd name="adj1" fmla="val 0"/>
              <a:gd name="adj2" fmla="val 50000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6" name="Shape 1916"/>
          <p:cNvSpPr txBox="1"/>
          <p:nvPr/>
        </p:nvSpPr>
        <p:spPr>
          <a:xfrm>
            <a:off x="4468475" y="3604950"/>
            <a:ext cx="17838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Discriminator output for real data x</a:t>
            </a:r>
          </a:p>
        </p:txBody>
      </p:sp>
      <p:sp>
        <p:nvSpPr>
          <p:cNvPr id="1917" name="Shape 1917"/>
          <p:cNvSpPr/>
          <p:nvPr/>
        </p:nvSpPr>
        <p:spPr>
          <a:xfrm rot="-5400000">
            <a:off x="8429850" y="2920525"/>
            <a:ext cx="154200" cy="1452000"/>
          </a:xfrm>
          <a:prstGeom prst="leftBrace">
            <a:avLst>
              <a:gd name="adj1" fmla="val 0"/>
              <a:gd name="adj2" fmla="val 50000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8" name="Shape 1918"/>
          <p:cNvSpPr txBox="1"/>
          <p:nvPr/>
        </p:nvSpPr>
        <p:spPr>
          <a:xfrm>
            <a:off x="7459725" y="3604950"/>
            <a:ext cx="22977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Discriminator output for generated fake data G(z) </a:t>
            </a:r>
          </a:p>
        </p:txBody>
      </p:sp>
      <p:sp>
        <p:nvSpPr>
          <p:cNvPr id="1919" name="Shape 1919"/>
          <p:cNvSpPr txBox="1"/>
          <p:nvPr/>
        </p:nvSpPr>
        <p:spPr>
          <a:xfrm>
            <a:off x="4815125" y="2618137"/>
            <a:ext cx="43473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Discriminator outputs likelihood in (0,1) of real image </a:t>
            </a:r>
          </a:p>
        </p:txBody>
      </p:sp>
      <p:sp>
        <p:nvSpPr>
          <p:cNvPr id="1920" name="Shape 1920"/>
          <p:cNvSpPr txBox="1"/>
          <p:nvPr/>
        </p:nvSpPr>
        <p:spPr>
          <a:xfrm>
            <a:off x="1559575" y="4709500"/>
            <a:ext cx="8508600" cy="97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indent="-330200">
              <a:buSzPct val="100000"/>
              <a:buFontTx/>
              <a:buChar char="-"/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(θ</a:t>
            </a:r>
            <a:r>
              <a:rPr lang="en" sz="16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wants to </a:t>
            </a: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maximize objective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such that D(x) is close to 1 (real) and D(G(z)) is close to 0 (fake)</a:t>
            </a:r>
          </a:p>
          <a:p>
            <a:pPr marL="457200" indent="-330200">
              <a:buSzPct val="100000"/>
              <a:buFontTx/>
              <a:buChar char="-"/>
            </a:pP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Generator (θ</a:t>
            </a:r>
            <a:r>
              <a:rPr lang="en" sz="16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wants to </a:t>
            </a: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minimize objective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such that D(G(z)) is close to 1 (discriminator is fooled into thinking generated G(z) is real)</a:t>
            </a:r>
          </a:p>
          <a:p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F83F0DD-4614-9A4D-BF1D-8639B95C7605}"/>
              </a:ext>
            </a:extLst>
          </p:cNvPr>
          <p:cNvSpPr txBox="1">
            <a:spLocks/>
          </p:cNvSpPr>
          <p:nvPr/>
        </p:nvSpPr>
        <p:spPr bwMode="auto">
          <a:xfrm>
            <a:off x="3352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5470568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Shape 1926"/>
          <p:cNvSpPr txBox="1">
            <a:spLocks noGrp="1"/>
          </p:cNvSpPr>
          <p:nvPr>
            <p:ph type="title"/>
          </p:nvPr>
        </p:nvSpPr>
        <p:spPr>
          <a:xfrm>
            <a:off x="1676400" y="228600"/>
            <a:ext cx="8229600" cy="8574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928" name="Shape 1928"/>
          <p:cNvSpPr txBox="1"/>
          <p:nvPr/>
        </p:nvSpPr>
        <p:spPr>
          <a:xfrm>
            <a:off x="1711975" y="1542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929" name="Shape 19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8327" y="1885027"/>
            <a:ext cx="5848248" cy="45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0" name="Shape 1930"/>
          <p:cNvSpPr txBox="1"/>
          <p:nvPr/>
        </p:nvSpPr>
        <p:spPr>
          <a:xfrm>
            <a:off x="1720650" y="3032575"/>
            <a:ext cx="8508600" cy="28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Alternate between:</a:t>
            </a:r>
          </a:p>
          <a:p>
            <a:pPr marL="457200" indent="-330200">
              <a:buSzPct val="100000"/>
              <a:buFontTx/>
              <a:buAutoNum type="arabicPeriod"/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ascent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discriminator</a:t>
            </a:r>
          </a:p>
          <a:p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1" name="Shape 1931"/>
          <p:cNvSpPr txBox="1"/>
          <p:nvPr/>
        </p:nvSpPr>
        <p:spPr>
          <a:xfrm>
            <a:off x="1793550" y="3579350"/>
            <a:ext cx="54447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   Gradient descent 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generator</a:t>
            </a:r>
          </a:p>
        </p:txBody>
      </p:sp>
      <p:pic>
        <p:nvPicPr>
          <p:cNvPr id="1932" name="Shape 19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1825" y="3067024"/>
            <a:ext cx="5484960" cy="4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3" name="Shape 19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0000" y="4006027"/>
            <a:ext cx="3112674" cy="35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029F8A1-C6D8-0540-ACA1-80577E2D5BE4}"/>
              </a:ext>
            </a:extLst>
          </p:cNvPr>
          <p:cNvSpPr txBox="1">
            <a:spLocks/>
          </p:cNvSpPr>
          <p:nvPr/>
        </p:nvSpPr>
        <p:spPr bwMode="auto">
          <a:xfrm>
            <a:off x="3352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0856571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Shape 1939"/>
          <p:cNvSpPr txBox="1">
            <a:spLocks noGrp="1"/>
          </p:cNvSpPr>
          <p:nvPr>
            <p:ph type="title"/>
          </p:nvPr>
        </p:nvSpPr>
        <p:spPr>
          <a:xfrm>
            <a:off x="1676400" y="228600"/>
            <a:ext cx="8229600" cy="8574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941" name="Shape 1941"/>
          <p:cNvSpPr txBox="1"/>
          <p:nvPr/>
        </p:nvSpPr>
        <p:spPr>
          <a:xfrm>
            <a:off x="1711975" y="1542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942" name="Shape 19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8327" y="1885027"/>
            <a:ext cx="5848248" cy="45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43" name="Shape 1943"/>
          <p:cNvSpPr txBox="1"/>
          <p:nvPr/>
        </p:nvSpPr>
        <p:spPr>
          <a:xfrm>
            <a:off x="1720650" y="3032575"/>
            <a:ext cx="8508600" cy="28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Alternate between:</a:t>
            </a:r>
          </a:p>
          <a:p>
            <a:pPr marL="457200" indent="-330200">
              <a:buSzPct val="100000"/>
              <a:buFontTx/>
              <a:buAutoNum type="arabicPeriod"/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ascent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discriminator</a:t>
            </a:r>
          </a:p>
          <a:p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4" name="Shape 1944"/>
          <p:cNvSpPr txBox="1"/>
          <p:nvPr/>
        </p:nvSpPr>
        <p:spPr>
          <a:xfrm>
            <a:off x="1793550" y="3579350"/>
            <a:ext cx="5444700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   Gradient descent 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generator</a:t>
            </a:r>
          </a:p>
        </p:txBody>
      </p:sp>
      <p:pic>
        <p:nvPicPr>
          <p:cNvPr id="1945" name="Shape 19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1825" y="3067024"/>
            <a:ext cx="5484960" cy="4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" name="Shape 19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0000" y="4006027"/>
            <a:ext cx="3112674" cy="35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47" name="Shape 1947"/>
          <p:cNvSpPr txBox="1"/>
          <p:nvPr/>
        </p:nvSpPr>
        <p:spPr>
          <a:xfrm>
            <a:off x="2217300" y="4484700"/>
            <a:ext cx="38859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In practice, optimizing this generator objective does not work well!</a:t>
            </a:r>
          </a:p>
        </p:txBody>
      </p:sp>
      <p:pic>
        <p:nvPicPr>
          <p:cNvPr id="1949" name="Shape 19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30526" y="3855101"/>
            <a:ext cx="2198725" cy="1604815"/>
          </a:xfrm>
          <a:prstGeom prst="rect">
            <a:avLst/>
          </a:prstGeom>
          <a:noFill/>
          <a:ln>
            <a:noFill/>
          </a:ln>
        </p:spPr>
      </p:pic>
      <p:sp>
        <p:nvSpPr>
          <p:cNvPr id="1950" name="Shape 1950"/>
          <p:cNvSpPr txBox="1"/>
          <p:nvPr/>
        </p:nvSpPr>
        <p:spPr>
          <a:xfrm>
            <a:off x="6307600" y="4032050"/>
            <a:ext cx="19065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When sample is likely fake, want to learn from it to improve generator. But gradient in this region is relatively flat!</a:t>
            </a:r>
          </a:p>
        </p:txBody>
      </p:sp>
      <p:sp>
        <p:nvSpPr>
          <p:cNvPr id="1951" name="Shape 1951"/>
          <p:cNvSpPr txBox="1"/>
          <p:nvPr/>
        </p:nvSpPr>
        <p:spPr>
          <a:xfrm>
            <a:off x="8728400" y="2916712"/>
            <a:ext cx="18402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Gradient signal dominated by region where sample is already good</a:t>
            </a:r>
          </a:p>
        </p:txBody>
      </p:sp>
      <p:cxnSp>
        <p:nvCxnSpPr>
          <p:cNvPr id="1952" name="Shape 1952"/>
          <p:cNvCxnSpPr/>
          <p:nvPr/>
        </p:nvCxnSpPr>
        <p:spPr>
          <a:xfrm rot="10800000" flipH="1">
            <a:off x="7945925" y="4623350"/>
            <a:ext cx="410400" cy="2295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53" name="Shape 1953"/>
          <p:cNvCxnSpPr/>
          <p:nvPr/>
        </p:nvCxnSpPr>
        <p:spPr>
          <a:xfrm>
            <a:off x="9637425" y="3855100"/>
            <a:ext cx="348600" cy="10401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A62449B3-E029-7046-B477-38335054C552}"/>
              </a:ext>
            </a:extLst>
          </p:cNvPr>
          <p:cNvSpPr txBox="1">
            <a:spLocks/>
          </p:cNvSpPr>
          <p:nvPr/>
        </p:nvSpPr>
        <p:spPr bwMode="auto">
          <a:xfrm>
            <a:off x="3352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3256681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Shape 1958"/>
          <p:cNvSpPr txBox="1">
            <a:spLocks noGrp="1"/>
          </p:cNvSpPr>
          <p:nvPr>
            <p:ph type="title"/>
          </p:nvPr>
        </p:nvSpPr>
        <p:spPr>
          <a:xfrm>
            <a:off x="1676400" y="228600"/>
            <a:ext cx="8229600" cy="8574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r>
              <a:rPr lang="en"/>
              <a:t>Training GANs: Two-player game</a:t>
            </a:r>
          </a:p>
        </p:txBody>
      </p:sp>
      <p:sp>
        <p:nvSpPr>
          <p:cNvPr id="1960" name="Shape 1960"/>
          <p:cNvSpPr txBox="1"/>
          <p:nvPr/>
        </p:nvSpPr>
        <p:spPr>
          <a:xfrm>
            <a:off x="1711975" y="1484784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961" name="Shape 19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8327" y="1885027"/>
            <a:ext cx="5848248" cy="45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2" name="Shape 1962"/>
          <p:cNvSpPr txBox="1"/>
          <p:nvPr/>
        </p:nvSpPr>
        <p:spPr>
          <a:xfrm>
            <a:off x="1720650" y="3032575"/>
            <a:ext cx="8508600" cy="28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Alternate between:</a:t>
            </a:r>
          </a:p>
          <a:p>
            <a:pPr marL="457200" indent="-330200">
              <a:buSzPct val="100000"/>
              <a:buFontTx/>
              <a:buAutoNum type="arabicPeriod"/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ascent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discriminator</a:t>
            </a:r>
          </a:p>
          <a:p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3" name="Shape 1963"/>
          <p:cNvSpPr txBox="1"/>
          <p:nvPr/>
        </p:nvSpPr>
        <p:spPr>
          <a:xfrm>
            <a:off x="1793550" y="3579350"/>
            <a:ext cx="6015474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   Instead: Gradient </a:t>
            </a:r>
            <a:r>
              <a:rPr lang="en" sz="1600" b="1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ascent</a:t>
            </a:r>
            <a:r>
              <a:rPr lang="en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generator, </a:t>
            </a:r>
            <a:r>
              <a:rPr lang="en" sz="16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different objective</a:t>
            </a:r>
          </a:p>
        </p:txBody>
      </p:sp>
      <p:pic>
        <p:nvPicPr>
          <p:cNvPr id="1964" name="Shape 19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1825" y="3067024"/>
            <a:ext cx="5484960" cy="4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5" name="Shape 1965"/>
          <p:cNvSpPr txBox="1"/>
          <p:nvPr/>
        </p:nvSpPr>
        <p:spPr>
          <a:xfrm>
            <a:off x="8708750" y="5069950"/>
            <a:ext cx="18402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 sz="14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6" name="Shape 19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8900" y="3984002"/>
            <a:ext cx="2777736" cy="35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7" name="Shape 1967"/>
          <p:cNvSpPr txBox="1"/>
          <p:nvPr/>
        </p:nvSpPr>
        <p:spPr>
          <a:xfrm>
            <a:off x="1683900" y="4408500"/>
            <a:ext cx="55926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Instead of minimizing likelihood of discriminator being correct, now maximize likelihood of discriminator being wrong. </a:t>
            </a:r>
          </a:p>
          <a:p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Same objective of fooling discriminator, but now higher gradient signal for bad samples =&gt; works much better! Standard in practice.</a:t>
            </a:r>
          </a:p>
        </p:txBody>
      </p:sp>
      <p:pic>
        <p:nvPicPr>
          <p:cNvPr id="1969" name="Shape 19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88675" y="3642962"/>
            <a:ext cx="2380624" cy="17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0" name="Shape 1970"/>
          <p:cNvSpPr txBox="1"/>
          <p:nvPr/>
        </p:nvSpPr>
        <p:spPr>
          <a:xfrm>
            <a:off x="7184100" y="4469600"/>
            <a:ext cx="19065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High gradient signal </a:t>
            </a:r>
          </a:p>
        </p:txBody>
      </p:sp>
      <p:sp>
        <p:nvSpPr>
          <p:cNvPr id="1971" name="Shape 1971"/>
          <p:cNvSpPr txBox="1"/>
          <p:nvPr/>
        </p:nvSpPr>
        <p:spPr>
          <a:xfrm>
            <a:off x="8860500" y="5079200"/>
            <a:ext cx="19065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Low gradient signal </a:t>
            </a:r>
          </a:p>
        </p:txBody>
      </p:sp>
      <p:cxnSp>
        <p:nvCxnSpPr>
          <p:cNvPr id="1972" name="Shape 1972"/>
          <p:cNvCxnSpPr/>
          <p:nvPr/>
        </p:nvCxnSpPr>
        <p:spPr>
          <a:xfrm rot="10800000" flipH="1">
            <a:off x="8076375" y="4037937"/>
            <a:ext cx="219600" cy="4959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73" name="Shape 1973"/>
          <p:cNvCxnSpPr/>
          <p:nvPr/>
        </p:nvCxnSpPr>
        <p:spPr>
          <a:xfrm rot="10800000" flipH="1">
            <a:off x="9767875" y="4430262"/>
            <a:ext cx="73200" cy="7509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215761DF-7F0B-8540-A451-BE691BBF6619}"/>
              </a:ext>
            </a:extLst>
          </p:cNvPr>
          <p:cNvSpPr txBox="1">
            <a:spLocks/>
          </p:cNvSpPr>
          <p:nvPr/>
        </p:nvSpPr>
        <p:spPr bwMode="auto">
          <a:xfrm>
            <a:off x="3352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186348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Shape 1978"/>
          <p:cNvSpPr txBox="1">
            <a:spLocks noGrp="1"/>
          </p:cNvSpPr>
          <p:nvPr>
            <p:ph type="title"/>
          </p:nvPr>
        </p:nvSpPr>
        <p:spPr>
          <a:xfrm>
            <a:off x="1676400" y="228600"/>
            <a:ext cx="8229600" cy="8574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r>
              <a:rPr lang="en" dirty="0"/>
              <a:t>Training GANs: Two-player game</a:t>
            </a:r>
          </a:p>
        </p:txBody>
      </p:sp>
      <p:sp>
        <p:nvSpPr>
          <p:cNvPr id="1980" name="Shape 1980"/>
          <p:cNvSpPr txBox="1"/>
          <p:nvPr/>
        </p:nvSpPr>
        <p:spPr>
          <a:xfrm>
            <a:off x="1711975" y="1691345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Minimax objective function:</a:t>
            </a:r>
          </a:p>
        </p:txBody>
      </p:sp>
      <p:pic>
        <p:nvPicPr>
          <p:cNvPr id="1981" name="Shape 19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8327" y="2033822"/>
            <a:ext cx="5848248" cy="45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82" name="Shape 1982"/>
          <p:cNvSpPr txBox="1"/>
          <p:nvPr/>
        </p:nvSpPr>
        <p:spPr>
          <a:xfrm>
            <a:off x="1720650" y="3032575"/>
            <a:ext cx="8508600" cy="28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Alternate between:</a:t>
            </a:r>
          </a:p>
          <a:p>
            <a:pPr marL="457200" indent="-330200">
              <a:buSzPct val="100000"/>
              <a:buFontTx/>
              <a:buAutoNum type="arabicPeriod"/>
            </a:pPr>
            <a:r>
              <a:rPr lang="en" sz="16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ascent</a:t>
            </a:r>
            <a:r>
              <a:rPr lang="en"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discriminator</a:t>
            </a:r>
          </a:p>
          <a:p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6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3" name="Shape 1983"/>
          <p:cNvSpPr txBox="1"/>
          <p:nvPr/>
        </p:nvSpPr>
        <p:spPr>
          <a:xfrm>
            <a:off x="1793550" y="3579350"/>
            <a:ext cx="6015474" cy="4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   Instead: Gradient </a:t>
            </a:r>
            <a:r>
              <a:rPr lang="en" sz="1600" b="1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ascent</a:t>
            </a:r>
            <a:r>
              <a:rPr lang="en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generator, </a:t>
            </a:r>
            <a:r>
              <a:rPr lang="en" sz="16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different objective</a:t>
            </a:r>
          </a:p>
        </p:txBody>
      </p:sp>
      <p:pic>
        <p:nvPicPr>
          <p:cNvPr id="1984" name="Shape 19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1825" y="3067024"/>
            <a:ext cx="5484960" cy="4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5" name="Shape 1985"/>
          <p:cNvSpPr txBox="1"/>
          <p:nvPr/>
        </p:nvSpPr>
        <p:spPr>
          <a:xfrm>
            <a:off x="1683900" y="4408500"/>
            <a:ext cx="55926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Instead of minimizing likelihood of discriminator being correct, now maximize likelihood of discriminator being wrong. </a:t>
            </a:r>
          </a:p>
          <a:p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Same objective of fooling discriminator, but now higher gradient signal for bad samples =&gt; works much better! Standard in practice.</a:t>
            </a:r>
          </a:p>
        </p:txBody>
      </p:sp>
      <p:sp>
        <p:nvSpPr>
          <p:cNvPr id="1986" name="Shape 1986"/>
          <p:cNvSpPr txBox="1"/>
          <p:nvPr/>
        </p:nvSpPr>
        <p:spPr>
          <a:xfrm>
            <a:off x="8708750" y="5069950"/>
            <a:ext cx="18402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 sz="14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9" name="Shape 19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8675" y="3642962"/>
            <a:ext cx="2380624" cy="17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0" name="Shape 1990"/>
          <p:cNvSpPr txBox="1"/>
          <p:nvPr/>
        </p:nvSpPr>
        <p:spPr>
          <a:xfrm>
            <a:off x="7184100" y="4469600"/>
            <a:ext cx="19065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High gradient signal </a:t>
            </a:r>
          </a:p>
        </p:txBody>
      </p:sp>
      <p:sp>
        <p:nvSpPr>
          <p:cNvPr id="1991" name="Shape 1991"/>
          <p:cNvSpPr txBox="1"/>
          <p:nvPr/>
        </p:nvSpPr>
        <p:spPr>
          <a:xfrm>
            <a:off x="8860500" y="5079200"/>
            <a:ext cx="19065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Low gradient signal </a:t>
            </a:r>
          </a:p>
        </p:txBody>
      </p:sp>
      <p:cxnSp>
        <p:nvCxnSpPr>
          <p:cNvPr id="1992" name="Shape 1992"/>
          <p:cNvCxnSpPr/>
          <p:nvPr/>
        </p:nvCxnSpPr>
        <p:spPr>
          <a:xfrm rot="10800000" flipH="1">
            <a:off x="8076375" y="4037937"/>
            <a:ext cx="219600" cy="4959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93" name="Shape 1993"/>
          <p:cNvCxnSpPr/>
          <p:nvPr/>
        </p:nvCxnSpPr>
        <p:spPr>
          <a:xfrm rot="10800000" flipH="1">
            <a:off x="9767875" y="4430262"/>
            <a:ext cx="73200" cy="7509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994" name="Shape 1994"/>
          <p:cNvSpPr txBox="1"/>
          <p:nvPr/>
        </p:nvSpPr>
        <p:spPr>
          <a:xfrm>
            <a:off x="8462500" y="2349520"/>
            <a:ext cx="2184900" cy="35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3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Aside: Jointly training two networks is challenging, can be unstable.  Choosing objectives with better loss landscapes helps training, is an active area of research.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CAEA11C0-7D7A-C242-A27E-80A91F4571D0}"/>
              </a:ext>
            </a:extLst>
          </p:cNvPr>
          <p:cNvSpPr txBox="1">
            <a:spLocks/>
          </p:cNvSpPr>
          <p:nvPr/>
        </p:nvSpPr>
        <p:spPr bwMode="auto">
          <a:xfrm>
            <a:off x="3352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pic>
        <p:nvPicPr>
          <p:cNvPr id="19" name="Shape 1966">
            <a:extLst>
              <a:ext uri="{FF2B5EF4-FFF2-40B4-BE49-F238E27FC236}">
                <a16:creationId xmlns:a16="http://schemas.microsoft.com/office/drawing/2014/main" id="{E2E66B01-B985-694B-BD56-3C911E018C8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18900" y="3984002"/>
            <a:ext cx="2777736" cy="359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73295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Shape 2001"/>
          <p:cNvSpPr txBox="1"/>
          <p:nvPr/>
        </p:nvSpPr>
        <p:spPr>
          <a:xfrm>
            <a:off x="1711975" y="1542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Putting it together: GAN training algorithm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02" name="Shape 2002"/>
          <p:cNvSpPr txBox="1"/>
          <p:nvPr/>
        </p:nvSpPr>
        <p:spPr>
          <a:xfrm>
            <a:off x="1943875" y="2099500"/>
            <a:ext cx="38814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03" name="Shape 20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2228" y="2017863"/>
            <a:ext cx="6253098" cy="3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4" name="Shape 2004"/>
          <p:cNvSpPr/>
          <p:nvPr/>
        </p:nvSpPr>
        <p:spPr>
          <a:xfrm>
            <a:off x="3421675" y="4161450"/>
            <a:ext cx="3881400" cy="18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05" name="Shape 20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5475" y="4171602"/>
            <a:ext cx="5339952" cy="1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6" name="Shape 2006"/>
          <p:cNvSpPr/>
          <p:nvPr/>
        </p:nvSpPr>
        <p:spPr>
          <a:xfrm>
            <a:off x="4439175" y="3211325"/>
            <a:ext cx="3834000" cy="505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07" name="Shape 20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2427" y="3169625"/>
            <a:ext cx="3715049" cy="4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8" name="Shape 2008"/>
          <p:cNvSpPr/>
          <p:nvPr/>
        </p:nvSpPr>
        <p:spPr>
          <a:xfrm>
            <a:off x="4978225" y="4430975"/>
            <a:ext cx="2607900" cy="559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09" name="Shape 20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62975" y="4430975"/>
            <a:ext cx="2185300" cy="4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128E3EDE-437C-6149-8C82-A91A5B712088}"/>
              </a:ext>
            </a:extLst>
          </p:cNvPr>
          <p:cNvSpPr txBox="1">
            <a:spLocks/>
          </p:cNvSpPr>
          <p:nvPr/>
        </p:nvSpPr>
        <p:spPr bwMode="auto">
          <a:xfrm>
            <a:off x="3352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8" name="Shape 1978">
            <a:extLst>
              <a:ext uri="{FF2B5EF4-FFF2-40B4-BE49-F238E27FC236}">
                <a16:creationId xmlns:a16="http://schemas.microsoft.com/office/drawing/2014/main" id="{9B756E26-62CF-5F4D-AF07-0B028FFFA8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6400" y="228600"/>
            <a:ext cx="8229600" cy="8574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r>
              <a:rPr lang="en" dirty="0"/>
              <a:t>Training GANs: Two-player game</a:t>
            </a:r>
          </a:p>
        </p:txBody>
      </p:sp>
    </p:spTree>
    <p:extLst>
      <p:ext uri="{BB962C8B-B14F-4D97-AF65-F5344CB8AC3E}">
        <p14:creationId xmlns:p14="http://schemas.microsoft.com/office/powerpoint/2010/main" val="30311942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Shape 2017"/>
          <p:cNvSpPr txBox="1"/>
          <p:nvPr/>
        </p:nvSpPr>
        <p:spPr>
          <a:xfrm>
            <a:off x="1711975" y="1542550"/>
            <a:ext cx="84240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Putting it together: GAN training algorithm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8" name="Shape 2018"/>
          <p:cNvSpPr txBox="1"/>
          <p:nvPr/>
        </p:nvSpPr>
        <p:spPr>
          <a:xfrm>
            <a:off x="1943875" y="2099500"/>
            <a:ext cx="38814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19" name="Shape 20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2228" y="2017863"/>
            <a:ext cx="6253098" cy="31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0" name="Shape 2020"/>
          <p:cNvSpPr/>
          <p:nvPr/>
        </p:nvSpPr>
        <p:spPr>
          <a:xfrm>
            <a:off x="3421675" y="4161450"/>
            <a:ext cx="3881400" cy="188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21" name="Shape 20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5475" y="4171602"/>
            <a:ext cx="5339952" cy="16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2" name="Shape 2022"/>
          <p:cNvSpPr/>
          <p:nvPr/>
        </p:nvSpPr>
        <p:spPr>
          <a:xfrm>
            <a:off x="4439175" y="3211325"/>
            <a:ext cx="3834000" cy="505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23" name="Shape 20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2427" y="3169625"/>
            <a:ext cx="3715049" cy="4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4" name="Shape 2024"/>
          <p:cNvSpPr/>
          <p:nvPr/>
        </p:nvSpPr>
        <p:spPr>
          <a:xfrm>
            <a:off x="4978225" y="4430975"/>
            <a:ext cx="2607900" cy="559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25" name="Shape 20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62975" y="4430975"/>
            <a:ext cx="2185300" cy="4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6" name="Shape 2026"/>
          <p:cNvSpPr txBox="1"/>
          <p:nvPr/>
        </p:nvSpPr>
        <p:spPr>
          <a:xfrm>
            <a:off x="3536225" y="2187100"/>
            <a:ext cx="515100" cy="1887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027" name="Shape 2027"/>
          <p:cNvCxnSpPr/>
          <p:nvPr/>
        </p:nvCxnSpPr>
        <p:spPr>
          <a:xfrm rot="10800000" flipH="1">
            <a:off x="2694050" y="2342125"/>
            <a:ext cx="795000" cy="2898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28" name="Shape 2028"/>
          <p:cNvSpPr txBox="1"/>
          <p:nvPr/>
        </p:nvSpPr>
        <p:spPr>
          <a:xfrm>
            <a:off x="1598150" y="2533150"/>
            <a:ext cx="16710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Some find k=1 more stable, others use k &gt; 1, no best rule.</a:t>
            </a:r>
            <a:endParaRPr sz="14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sz="14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Recent work (e.g. Wasserstein GAN) alleviates this problem, better stability!</a:t>
            </a:r>
            <a:endParaRPr sz="14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sz="14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D06DC6BC-5424-B949-9816-DB4E1E3E093B}"/>
              </a:ext>
            </a:extLst>
          </p:cNvPr>
          <p:cNvSpPr txBox="1">
            <a:spLocks/>
          </p:cNvSpPr>
          <p:nvPr/>
        </p:nvSpPr>
        <p:spPr bwMode="auto">
          <a:xfrm>
            <a:off x="3352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1" name="Shape 1978">
            <a:extLst>
              <a:ext uri="{FF2B5EF4-FFF2-40B4-BE49-F238E27FC236}">
                <a16:creationId xmlns:a16="http://schemas.microsoft.com/office/drawing/2014/main" id="{D583A0B5-1817-334F-BA03-1AD280097B6C}"/>
              </a:ext>
            </a:extLst>
          </p:cNvPr>
          <p:cNvSpPr txBox="1">
            <a:spLocks/>
          </p:cNvSpPr>
          <p:nvPr/>
        </p:nvSpPr>
        <p:spPr bwMode="auto">
          <a:xfrm>
            <a:off x="1676400" y="228600"/>
            <a:ext cx="8229600" cy="8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 lvl="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lvl="5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lvl="6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lvl="7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lvl="8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kern="0"/>
              <a:t>Training GANs: Two-player game</a:t>
            </a:r>
            <a:endParaRPr lang="en" kern="0" dirty="0"/>
          </a:p>
        </p:txBody>
      </p:sp>
    </p:spTree>
    <p:extLst>
      <p:ext uri="{BB962C8B-B14F-4D97-AF65-F5344CB8AC3E}">
        <p14:creationId xmlns:p14="http://schemas.microsoft.com/office/powerpoint/2010/main" val="3641660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36" y="1708301"/>
            <a:ext cx="4772225" cy="3489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517"/>
            <a:ext cx="10515600" cy="1325563"/>
          </a:xfrm>
        </p:spPr>
        <p:txBody>
          <a:bodyPr/>
          <a:lstStyle/>
          <a:p>
            <a:r>
              <a:rPr lang="en-US" dirty="0"/>
              <a:t>Application: Image Super Resolution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4511"/>
            <a:ext cx="10515600" cy="62290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Image data generating distributions can be used for recovering a plausible high-resolution image given a low resolution input.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0316" y="6258685"/>
            <a:ext cx="71998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Dahl, R., </a:t>
            </a:r>
            <a:r>
              <a:rPr lang="en-US" sz="1400" dirty="0" err="1"/>
              <a:t>Norouzi</a:t>
            </a:r>
            <a:r>
              <a:rPr lang="en-US" sz="1400" dirty="0"/>
              <a:t>, M., &amp; </a:t>
            </a:r>
            <a:r>
              <a:rPr lang="en-US" sz="1400" dirty="0" err="1"/>
              <a:t>Shlens</a:t>
            </a:r>
            <a:r>
              <a:rPr lang="en-US" sz="1400" dirty="0"/>
              <a:t>, J. (2017). Pixel Recursive Super Resolution. In </a:t>
            </a:r>
            <a:r>
              <a:rPr lang="en-US" sz="1400" i="1" dirty="0"/>
              <a:t>2017 IEEE International Conference on Computer Vision (ICCV)</a:t>
            </a:r>
            <a:r>
              <a:rPr lang="en-US" sz="1400" dirty="0"/>
              <a:t> (pp. 5449-5458).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5790"/>
          <a:stretch/>
        </p:blipFill>
        <p:spPr>
          <a:xfrm>
            <a:off x="6936206" y="1667414"/>
            <a:ext cx="4129522" cy="41556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6205" y="5784911"/>
            <a:ext cx="1315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8x8 input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43238" y="5784911"/>
            <a:ext cx="1315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output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50271" y="5863959"/>
            <a:ext cx="131545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Ground truth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9863" y="5228174"/>
            <a:ext cx="5358063" cy="92333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lIns="91440" tIns="0" rIns="91440" bIns="0" rtlCol="0">
            <a:spAutoFit/>
          </a:bodyPr>
          <a:lstStyle/>
          <a:p>
            <a:r>
              <a:rPr lang="en-US" sz="2000" dirty="0"/>
              <a:t>CNN’s are used to model the conditional distribution of a pixel and the prior distribution of a high-resolution pixel.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14779" y="1906291"/>
            <a:ext cx="1394847" cy="332253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6067927" y="3285641"/>
            <a:ext cx="719078" cy="4846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874BD3F-C230-42D3-94B5-E9E69FA61E0A}"/>
              </a:ext>
            </a:extLst>
          </p:cNvPr>
          <p:cNvSpPr/>
          <p:nvPr/>
        </p:nvSpPr>
        <p:spPr>
          <a:xfrm>
            <a:off x="7187963" y="6093296"/>
            <a:ext cx="4956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An Example of Using Deep Generative Models for Image Super Resolution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149214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Shape 2036"/>
          <p:cNvSpPr txBox="1"/>
          <p:nvPr/>
        </p:nvSpPr>
        <p:spPr>
          <a:xfrm>
            <a:off x="1680100" y="1639250"/>
            <a:ext cx="8229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1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Generator network</a:t>
            </a: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try to fool the discriminator by generating real-looking images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sz="1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Discriminator network</a:t>
            </a: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try to distinguish between real and fake images 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37" name="Shape 2037"/>
          <p:cNvSpPr/>
          <p:nvPr/>
        </p:nvSpPr>
        <p:spPr>
          <a:xfrm>
            <a:off x="3905950" y="4821875"/>
            <a:ext cx="1532700" cy="2409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38" name="Shape 2038"/>
          <p:cNvSpPr txBox="1"/>
          <p:nvPr/>
        </p:nvSpPr>
        <p:spPr>
          <a:xfrm>
            <a:off x="1957600" y="4763525"/>
            <a:ext cx="2243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Random noise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39" name="Shape 2039"/>
          <p:cNvSpPr/>
          <p:nvPr/>
        </p:nvSpPr>
        <p:spPr>
          <a:xfrm>
            <a:off x="3646425" y="4256100"/>
            <a:ext cx="2097000" cy="3249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Generator Network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40" name="Shape 20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5325" y="3504962"/>
            <a:ext cx="493150" cy="512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1" name="Shape 20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4902" y="3504389"/>
            <a:ext cx="465233" cy="498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2" name="Shape 2042"/>
          <p:cNvCxnSpPr/>
          <p:nvPr/>
        </p:nvCxnSpPr>
        <p:spPr>
          <a:xfrm rot="10800000">
            <a:off x="4672300" y="4017825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43" name="Shape 2043"/>
          <p:cNvSpPr/>
          <p:nvPr/>
        </p:nvSpPr>
        <p:spPr>
          <a:xfrm>
            <a:off x="4536700" y="2934650"/>
            <a:ext cx="2208900" cy="3303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Discriminator Network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044" name="Shape 2044"/>
          <p:cNvCxnSpPr>
            <a:endCxn id="2043" idx="2"/>
          </p:cNvCxnSpPr>
          <p:nvPr/>
        </p:nvCxnSpPr>
        <p:spPr>
          <a:xfrm rot="10800000" flipH="1">
            <a:off x="4699750" y="3264950"/>
            <a:ext cx="941400" cy="2472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45" name="Shape 2045"/>
          <p:cNvCxnSpPr>
            <a:endCxn id="2043" idx="2"/>
          </p:cNvCxnSpPr>
          <p:nvPr/>
        </p:nvCxnSpPr>
        <p:spPr>
          <a:xfrm rot="10800000">
            <a:off x="5641150" y="3264950"/>
            <a:ext cx="1020900" cy="2472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46" name="Shape 2046"/>
          <p:cNvCxnSpPr/>
          <p:nvPr/>
        </p:nvCxnSpPr>
        <p:spPr>
          <a:xfrm rot="10800000">
            <a:off x="5641150" y="2693750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47" name="Shape 2047"/>
          <p:cNvSpPr txBox="1"/>
          <p:nvPr/>
        </p:nvSpPr>
        <p:spPr>
          <a:xfrm>
            <a:off x="1900800" y="3508975"/>
            <a:ext cx="209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Fake Images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(from generator)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48" name="Shape 2048"/>
          <p:cNvSpPr txBox="1"/>
          <p:nvPr/>
        </p:nvSpPr>
        <p:spPr>
          <a:xfrm>
            <a:off x="7256300" y="3508963"/>
            <a:ext cx="2243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Real Images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(from training set)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49" name="Shape 2049"/>
          <p:cNvSpPr txBox="1"/>
          <p:nvPr/>
        </p:nvSpPr>
        <p:spPr>
          <a:xfrm>
            <a:off x="4519600" y="2385850"/>
            <a:ext cx="2243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Real or Fake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0" name="Shape 20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1875" y="3504964"/>
            <a:ext cx="493150" cy="49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Shape 20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58775" y="3508138"/>
            <a:ext cx="493150" cy="50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Shape 20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80702" y="3508974"/>
            <a:ext cx="465225" cy="493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3" name="Shape 20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96502" y="3508973"/>
            <a:ext cx="465225" cy="4889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4" name="Shape 2054"/>
          <p:cNvCxnSpPr/>
          <p:nvPr/>
        </p:nvCxnSpPr>
        <p:spPr>
          <a:xfrm rot="10800000">
            <a:off x="4672300" y="4586363"/>
            <a:ext cx="0" cy="2409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55" name="Shape 2055"/>
          <p:cNvSpPr txBox="1"/>
          <p:nvPr/>
        </p:nvSpPr>
        <p:spPr>
          <a:xfrm>
            <a:off x="6488150" y="4409775"/>
            <a:ext cx="38790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After training, use generator network to generate new images 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56" name="Shape 2056"/>
          <p:cNvSpPr/>
          <p:nvPr/>
        </p:nvSpPr>
        <p:spPr>
          <a:xfrm>
            <a:off x="1487488" y="3420150"/>
            <a:ext cx="4342412" cy="176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58" name="Shape 2058"/>
          <p:cNvSpPr txBox="1"/>
          <p:nvPr/>
        </p:nvSpPr>
        <p:spPr>
          <a:xfrm>
            <a:off x="7032104" y="5450897"/>
            <a:ext cx="4423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Fake and real images copyright Emily Denton et al. 2015. Reproduced with permission.</a:t>
            </a: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1F7807C4-C4FF-D740-92E4-A1DB97DB62C6}"/>
              </a:ext>
            </a:extLst>
          </p:cNvPr>
          <p:cNvSpPr txBox="1">
            <a:spLocks/>
          </p:cNvSpPr>
          <p:nvPr/>
        </p:nvSpPr>
        <p:spPr bwMode="auto">
          <a:xfrm>
            <a:off x="3287688" y="6238954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1" name="Shape 1978">
            <a:extLst>
              <a:ext uri="{FF2B5EF4-FFF2-40B4-BE49-F238E27FC236}">
                <a16:creationId xmlns:a16="http://schemas.microsoft.com/office/drawing/2014/main" id="{77C6ED08-C1EC-7247-80A0-5A9E42452A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6400" y="228600"/>
            <a:ext cx="8229600" cy="8574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r>
              <a:rPr lang="en" dirty="0"/>
              <a:t>Training GANs: Two-player game</a:t>
            </a:r>
          </a:p>
        </p:txBody>
      </p:sp>
    </p:spTree>
    <p:extLst>
      <p:ext uri="{BB962C8B-B14F-4D97-AF65-F5344CB8AC3E}">
        <p14:creationId xmlns:p14="http://schemas.microsoft.com/office/powerpoint/2010/main" val="28226594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Procedure: Basic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4" y="1371604"/>
            <a:ext cx="7650517" cy="4754562"/>
          </a:xfrm>
        </p:spPr>
        <p:txBody>
          <a:bodyPr>
            <a:normAutofit/>
          </a:bodyPr>
          <a:lstStyle/>
          <a:p>
            <a:r>
              <a:rPr lang="en-US" dirty="0"/>
              <a:t>G tries to fool D</a:t>
            </a:r>
          </a:p>
          <a:p>
            <a:r>
              <a:rPr lang="en-US" dirty="0"/>
              <a:t>D tries not to be fooled</a:t>
            </a:r>
          </a:p>
          <a:p>
            <a:r>
              <a:rPr lang="en-US" dirty="0"/>
              <a:t>Models are trained simultaneously</a:t>
            </a:r>
          </a:p>
          <a:p>
            <a:pPr lvl="1"/>
            <a:r>
              <a:rPr lang="en-US" dirty="0"/>
              <a:t>As G gets better, D has a more challenging task</a:t>
            </a:r>
          </a:p>
          <a:p>
            <a:pPr lvl="1"/>
            <a:r>
              <a:rPr lang="en-US" dirty="0"/>
              <a:t>As D gets better, G has a more challenging task</a:t>
            </a:r>
          </a:p>
          <a:p>
            <a:r>
              <a:rPr lang="en-US" dirty="0"/>
              <a:t>Ultimately, we don’t care about the D</a:t>
            </a:r>
          </a:p>
          <a:p>
            <a:pPr lvl="1"/>
            <a:r>
              <a:rPr lang="en-US" dirty="0"/>
              <a:t>Its role is to force G to work harder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187258" y="979723"/>
            <a:ext cx="1923097" cy="2231555"/>
            <a:chOff x="7789972" y="725558"/>
            <a:chExt cx="3248349" cy="3769374"/>
          </a:xfrm>
        </p:grpSpPr>
        <p:sp>
          <p:nvSpPr>
            <p:cNvPr id="5" name="Rectangle 4"/>
            <p:cNvSpPr/>
            <p:nvPr/>
          </p:nvSpPr>
          <p:spPr>
            <a:xfrm>
              <a:off x="7789972" y="2233651"/>
              <a:ext cx="3248349" cy="1464207"/>
            </a:xfrm>
            <a:prstGeom prst="rect">
              <a:avLst/>
            </a:prstGeom>
            <a:noFill/>
            <a:ln w="25400">
              <a:solidFill>
                <a:srgbClr val="A0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A09D00"/>
                  </a:solidFill>
                </a:rPr>
                <a:t>Discriminative</a:t>
              </a:r>
              <a:br>
                <a:rPr lang="en-US" sz="2000" b="1" dirty="0">
                  <a:solidFill>
                    <a:srgbClr val="A09D00"/>
                  </a:solidFill>
                </a:rPr>
              </a:br>
              <a:r>
                <a:rPr lang="en-US" sz="2000" b="1" dirty="0">
                  <a:solidFill>
                    <a:srgbClr val="A09D00"/>
                  </a:solidFill>
                </a:rPr>
                <a:t>Model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9395254" y="3697858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9395255" y="1371604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281296" y="725558"/>
              <a:ext cx="2265705" cy="6018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A09D00"/>
                  </a:solidFill>
                </a:rPr>
                <a:t>real or fake?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rot="10800000">
            <a:off x="10313099" y="3891444"/>
            <a:ext cx="1650852" cy="2966556"/>
            <a:chOff x="10058401" y="1703799"/>
            <a:chExt cx="1650852" cy="2966556"/>
          </a:xfrm>
        </p:grpSpPr>
        <p:grpSp>
          <p:nvGrpSpPr>
            <p:cNvPr id="9" name="Group 8"/>
            <p:cNvGrpSpPr/>
            <p:nvPr/>
          </p:nvGrpSpPr>
          <p:grpSpPr>
            <a:xfrm>
              <a:off x="10058401" y="2477597"/>
              <a:ext cx="1650852" cy="2192758"/>
              <a:chOff x="1079157" y="2168678"/>
              <a:chExt cx="2511706" cy="333619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079157" y="2168678"/>
                <a:ext cx="2511706" cy="1796884"/>
                <a:chOff x="1192193" y="3107797"/>
                <a:chExt cx="2511706" cy="1796884"/>
              </a:xfrm>
            </p:grpSpPr>
            <p:sp>
              <p:nvSpPr>
                <p:cNvPr id="12" name="Rectangle 11"/>
                <p:cNvSpPr/>
                <p:nvPr/>
              </p:nvSpPr>
              <p:spPr>
                <a:xfrm rot="10800000">
                  <a:off x="1192193" y="3107797"/>
                  <a:ext cx="2511706" cy="1175590"/>
                </a:xfrm>
                <a:prstGeom prst="rect">
                  <a:avLst/>
                </a:prstGeom>
                <a:noFill/>
                <a:ln w="25400">
                  <a:solidFill>
                    <a:srgbClr val="27D5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27D5F0"/>
                      </a:solidFill>
                    </a:rPr>
                    <a:t>Generative</a:t>
                  </a:r>
                  <a:br>
                    <a:rPr lang="en-US" sz="2000" b="1" dirty="0">
                      <a:solidFill>
                        <a:srgbClr val="27D5F0"/>
                      </a:solidFill>
                    </a:rPr>
                  </a:br>
                  <a:r>
                    <a:rPr lang="en-US" sz="2000" b="1" dirty="0">
                      <a:solidFill>
                        <a:srgbClr val="27D5F0"/>
                      </a:solidFill>
                    </a:rPr>
                    <a:t>Model</a:t>
                  </a:r>
                </a:p>
              </p:txBody>
            </p:sp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2448046" y="4283386"/>
                  <a:ext cx="0" cy="621295"/>
                </a:xfrm>
                <a:prstGeom prst="straightConnector1">
                  <a:avLst/>
                </a:prstGeom>
                <a:ln w="25400">
                  <a:solidFill>
                    <a:srgbClr val="27D5F0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1623295" y="4081443"/>
                <a:ext cx="1423430" cy="1423429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10058401" y="1703799"/>
              <a:ext cx="1650852" cy="789358"/>
              <a:chOff x="10058401" y="1703799"/>
              <a:chExt cx="1650852" cy="7893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/>
                  <p:cNvSpPr/>
                  <p:nvPr/>
                </p:nvSpPr>
                <p:spPr>
                  <a:xfrm rot="10800000">
                    <a:off x="10058401" y="1703799"/>
                    <a:ext cx="1650852" cy="381004"/>
                  </a:xfrm>
                  <a:prstGeom prst="rect">
                    <a:avLst/>
                  </a:prstGeom>
                  <a:noFill/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>
                        <a:solidFill>
                          <a:srgbClr val="27D5F0"/>
                        </a:solidFill>
                      </a:rPr>
                      <a:t>noise (</a:t>
                    </a:r>
                    <a14:m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rgbClr val="27D5F0"/>
                            </a:solidFill>
                            <a:latin typeface="Cambria Math" charset="0"/>
                          </a:rPr>
                          <m:t>𝒛</m:t>
                        </m:r>
                      </m:oMath>
                    </a14:m>
                    <a:r>
                      <a:rPr lang="en-US" sz="2000" b="1" dirty="0">
                        <a:solidFill>
                          <a:srgbClr val="27D5F0"/>
                        </a:solidFill>
                      </a:rPr>
                      <a:t>)</a:t>
                    </a:r>
                  </a:p>
                </p:txBody>
              </p:sp>
            </mc:Choice>
            <mc:Fallback xmlns="">
              <p:sp>
                <p:nvSpPr>
                  <p:cNvPr id="15" name="Rectangle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>
                    <a:off x="10058401" y="1703799"/>
                    <a:ext cx="1650852" cy="381004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t="-9524" b="-30159"/>
                    </a:stretch>
                  </a:blipFill>
                  <a:ln w="2540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/>
              <p:cNvCxnSpPr/>
              <p:nvPr/>
            </p:nvCxnSpPr>
            <p:spPr>
              <a:xfrm>
                <a:off x="10883827" y="2084803"/>
                <a:ext cx="0" cy="408354"/>
              </a:xfrm>
              <a:prstGeom prst="straightConnector1">
                <a:avLst/>
              </a:prstGeom>
              <a:ln w="25400">
                <a:solidFill>
                  <a:srgbClr val="27D5F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/>
          <p:cNvGrpSpPr/>
          <p:nvPr/>
        </p:nvGrpSpPr>
        <p:grpSpPr>
          <a:xfrm rot="10800000">
            <a:off x="8158919" y="3887928"/>
            <a:ext cx="1741467" cy="2196274"/>
            <a:chOff x="3819074" y="2168678"/>
            <a:chExt cx="2511706" cy="3167670"/>
          </a:xfrm>
        </p:grpSpPr>
        <p:grpSp>
          <p:nvGrpSpPr>
            <p:cNvPr id="20" name="Group 19"/>
            <p:cNvGrpSpPr/>
            <p:nvPr/>
          </p:nvGrpSpPr>
          <p:grpSpPr>
            <a:xfrm>
              <a:off x="3819074" y="2168678"/>
              <a:ext cx="2511706" cy="1796884"/>
              <a:chOff x="1192193" y="3107797"/>
              <a:chExt cx="2511706" cy="1796884"/>
            </a:xfrm>
          </p:grpSpPr>
          <p:sp>
            <p:nvSpPr>
              <p:cNvPr id="23" name="Rectangle 22"/>
              <p:cNvSpPr/>
              <p:nvPr/>
            </p:nvSpPr>
            <p:spPr>
              <a:xfrm rot="10800000">
                <a:off x="1192193" y="3107797"/>
                <a:ext cx="2511706" cy="1114420"/>
              </a:xfrm>
              <a:prstGeom prst="rect">
                <a:avLst/>
              </a:prstGeom>
              <a:noFill/>
              <a:ln w="254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FF"/>
                    </a:solidFill>
                  </a:rPr>
                  <a:t>Real world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2448046" y="4283386"/>
                <a:ext cx="0" cy="621295"/>
              </a:xfrm>
              <a:prstGeom prst="straightConnector1">
                <a:avLst/>
              </a:prstGeom>
              <a:ln w="25400">
                <a:solidFill>
                  <a:srgbClr val="FF00FF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4404827" y="3996145"/>
              <a:ext cx="1340203" cy="1340203"/>
            </a:xfrm>
            <a:prstGeom prst="rect">
              <a:avLst/>
            </a:prstGeom>
          </p:spPr>
        </p:pic>
      </p:grpSp>
      <p:sp>
        <p:nvSpPr>
          <p:cNvPr id="25" name="Oval 24"/>
          <p:cNvSpPr/>
          <p:nvPr/>
        </p:nvSpPr>
        <p:spPr>
          <a:xfrm>
            <a:off x="10084475" y="3126260"/>
            <a:ext cx="98854" cy="98854"/>
          </a:xfrm>
          <a:prstGeom prst="ellipse">
            <a:avLst/>
          </a:prstGeom>
          <a:solidFill>
            <a:srgbClr val="A09D00"/>
          </a:solidFill>
          <a:ln w="25400">
            <a:solidFill>
              <a:srgbClr val="A09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9659257" y="3126260"/>
            <a:ext cx="505797" cy="596654"/>
          </a:xfrm>
          <a:prstGeom prst="straightConnector1">
            <a:avLst/>
          </a:prstGeom>
          <a:ln w="25400">
            <a:solidFill>
              <a:srgbClr val="A09D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10115851" y="3140774"/>
            <a:ext cx="505797" cy="596654"/>
          </a:xfrm>
          <a:prstGeom prst="straightConnector1">
            <a:avLst/>
          </a:prstGeom>
          <a:ln w="25400">
            <a:solidFill>
              <a:srgbClr val="A09D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23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4" y="1371604"/>
                <a:ext cx="8014714" cy="4754562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Loss function for D</a:t>
                </a:r>
              </a:p>
              <a:p>
                <a:pPr lvl="1"/>
                <a:r>
                  <a:rPr lang="en-US" dirty="0"/>
                  <a:t>maximize the likelihood that model says ‘real’ to samples from the world and ‘fake’ to generated samples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𝑫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=−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𝟐</m:t>
                        </m:r>
                      </m:den>
                    </m:f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𝔼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𝒙</m:t>
                        </m:r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~</m:t>
                        </m:r>
                        <m:r>
                          <a:rPr lang="en-US" b="1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𝐰𝐨𝐫𝐥𝐝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𝐥𝐧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𝑫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𝒙</m:t>
                        </m:r>
                      </m:e>
                    </m:d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𝟐</m:t>
                        </m:r>
                      </m:den>
                    </m:f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𝔼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𝒛</m:t>
                        </m:r>
                      </m:sub>
                    </m:sSub>
                    <m:r>
                      <a:rPr lang="en-US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𝐥𝐧</m:t>
                    </m:r>
                    <m:r>
                      <a:rPr lang="en-US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d>
                      <m:dPr>
                        <m:ctrlPr>
                          <a:rPr lang="mr-IN" b="1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</m:t>
                        </m:r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𝑫</m:t>
                        </m:r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𝑮</m:t>
                        </m:r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𝒛</m:t>
                            </m:r>
                          </m:e>
                        </m:d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What should the loss function be for G?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𝑮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𝑫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But because first term doesn’t matter for G (why?)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𝑫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𝟐</m:t>
                        </m:r>
                      </m:den>
                    </m:f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𝒛</m:t>
                        </m:r>
                      </m:sub>
                    </m:sSub>
                    <m: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𝐥𝐧</m:t>
                    </m:r>
                    <m: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d>
                      <m:dPr>
                        <m:ctrlPr>
                          <a:rPr lang="mr-IN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𝑫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𝑮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𝒛</m:t>
                            </m:r>
                          </m:e>
                        </m:d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Known as a </a:t>
                </a:r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</a:rPr>
                  <a:t>minimax procedure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4" y="1371604"/>
                <a:ext cx="8014714" cy="4754562"/>
              </a:xfrm>
              <a:blipFill>
                <a:blip r:embed="rId2"/>
                <a:stretch>
                  <a:fillRect l="-1294" t="-2051" r="-1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9187258" y="979723"/>
            <a:ext cx="1923097" cy="2231555"/>
            <a:chOff x="7789972" y="725558"/>
            <a:chExt cx="3248349" cy="3769374"/>
          </a:xfrm>
        </p:grpSpPr>
        <p:sp>
          <p:nvSpPr>
            <p:cNvPr id="5" name="Rectangle 4"/>
            <p:cNvSpPr/>
            <p:nvPr/>
          </p:nvSpPr>
          <p:spPr>
            <a:xfrm>
              <a:off x="7789972" y="2233651"/>
              <a:ext cx="3248349" cy="1464207"/>
            </a:xfrm>
            <a:prstGeom prst="rect">
              <a:avLst/>
            </a:prstGeom>
            <a:noFill/>
            <a:ln w="25400">
              <a:solidFill>
                <a:srgbClr val="A0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A09D00"/>
                  </a:solidFill>
                </a:rPr>
                <a:t>Discriminative</a:t>
              </a:r>
              <a:br>
                <a:rPr lang="en-US" sz="2000" b="1" dirty="0">
                  <a:solidFill>
                    <a:srgbClr val="A09D00"/>
                  </a:solidFill>
                </a:rPr>
              </a:br>
              <a:r>
                <a:rPr lang="en-US" sz="2000" b="1" dirty="0">
                  <a:solidFill>
                    <a:srgbClr val="A09D00"/>
                  </a:solidFill>
                </a:rPr>
                <a:t>Model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9395254" y="3697858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9395255" y="1371604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281296" y="725558"/>
              <a:ext cx="2265705" cy="6018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A09D00"/>
                  </a:solidFill>
                </a:rPr>
                <a:t>real or fake?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rot="10800000">
            <a:off x="10313099" y="3891444"/>
            <a:ext cx="1650852" cy="2966556"/>
            <a:chOff x="10058401" y="1703799"/>
            <a:chExt cx="1650852" cy="2966556"/>
          </a:xfrm>
        </p:grpSpPr>
        <p:grpSp>
          <p:nvGrpSpPr>
            <p:cNvPr id="9" name="Group 8"/>
            <p:cNvGrpSpPr/>
            <p:nvPr/>
          </p:nvGrpSpPr>
          <p:grpSpPr>
            <a:xfrm>
              <a:off x="10058401" y="2477597"/>
              <a:ext cx="1650852" cy="2192758"/>
              <a:chOff x="1079157" y="2168678"/>
              <a:chExt cx="2511706" cy="333619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079157" y="2168678"/>
                <a:ext cx="2511706" cy="1796884"/>
                <a:chOff x="1192193" y="3107797"/>
                <a:chExt cx="2511706" cy="1796884"/>
              </a:xfrm>
            </p:grpSpPr>
            <p:sp>
              <p:nvSpPr>
                <p:cNvPr id="12" name="Rectangle 11"/>
                <p:cNvSpPr/>
                <p:nvPr/>
              </p:nvSpPr>
              <p:spPr>
                <a:xfrm rot="10800000">
                  <a:off x="1192193" y="3107797"/>
                  <a:ext cx="2511706" cy="1175590"/>
                </a:xfrm>
                <a:prstGeom prst="rect">
                  <a:avLst/>
                </a:prstGeom>
                <a:noFill/>
                <a:ln w="25400">
                  <a:solidFill>
                    <a:srgbClr val="27D5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27D5F0"/>
                      </a:solidFill>
                    </a:rPr>
                    <a:t>Generative</a:t>
                  </a:r>
                  <a:br>
                    <a:rPr lang="en-US" sz="2000" b="1" dirty="0">
                      <a:solidFill>
                        <a:srgbClr val="27D5F0"/>
                      </a:solidFill>
                    </a:rPr>
                  </a:br>
                  <a:r>
                    <a:rPr lang="en-US" sz="2000" b="1" dirty="0">
                      <a:solidFill>
                        <a:srgbClr val="27D5F0"/>
                      </a:solidFill>
                    </a:rPr>
                    <a:t>Model</a:t>
                  </a:r>
                </a:p>
              </p:txBody>
            </p:sp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2448046" y="4283386"/>
                  <a:ext cx="0" cy="621295"/>
                </a:xfrm>
                <a:prstGeom prst="straightConnector1">
                  <a:avLst/>
                </a:prstGeom>
                <a:ln w="25400">
                  <a:solidFill>
                    <a:srgbClr val="27D5F0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0800000">
                <a:off x="1623295" y="4081443"/>
                <a:ext cx="1423430" cy="1423429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10058401" y="1703799"/>
              <a:ext cx="1650852" cy="789358"/>
              <a:chOff x="10058401" y="1703799"/>
              <a:chExt cx="1650852" cy="7893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/>
                  <p:cNvSpPr/>
                  <p:nvPr/>
                </p:nvSpPr>
                <p:spPr>
                  <a:xfrm rot="10800000">
                    <a:off x="10058401" y="1703799"/>
                    <a:ext cx="1650852" cy="381004"/>
                  </a:xfrm>
                  <a:prstGeom prst="rect">
                    <a:avLst/>
                  </a:prstGeom>
                  <a:noFill/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>
                        <a:solidFill>
                          <a:srgbClr val="27D5F0"/>
                        </a:solidFill>
                      </a:rPr>
                      <a:t>noise (</a:t>
                    </a:r>
                    <a14:m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rgbClr val="27D5F0"/>
                            </a:solidFill>
                            <a:latin typeface="Cambria Math" charset="0"/>
                          </a:rPr>
                          <m:t>𝒛</m:t>
                        </m:r>
                      </m:oMath>
                    </a14:m>
                    <a:r>
                      <a:rPr lang="en-US" sz="2000" b="1" dirty="0">
                        <a:solidFill>
                          <a:srgbClr val="27D5F0"/>
                        </a:solidFill>
                      </a:rPr>
                      <a:t>)</a:t>
                    </a:r>
                  </a:p>
                </p:txBody>
              </p:sp>
            </mc:Choice>
            <mc:Fallback xmlns="">
              <p:sp>
                <p:nvSpPr>
                  <p:cNvPr id="15" name="Rectangle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>
                    <a:off x="10058401" y="1703799"/>
                    <a:ext cx="1650852" cy="381004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9524" b="-30159"/>
                    </a:stretch>
                  </a:blipFill>
                  <a:ln w="2540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/>
              <p:cNvCxnSpPr/>
              <p:nvPr/>
            </p:nvCxnSpPr>
            <p:spPr>
              <a:xfrm>
                <a:off x="10883827" y="2084803"/>
                <a:ext cx="0" cy="408354"/>
              </a:xfrm>
              <a:prstGeom prst="straightConnector1">
                <a:avLst/>
              </a:prstGeom>
              <a:ln w="25400">
                <a:solidFill>
                  <a:srgbClr val="27D5F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/>
          <p:cNvGrpSpPr/>
          <p:nvPr/>
        </p:nvGrpSpPr>
        <p:grpSpPr>
          <a:xfrm rot="10800000">
            <a:off x="8158919" y="3887928"/>
            <a:ext cx="1741467" cy="2196274"/>
            <a:chOff x="3819074" y="2168678"/>
            <a:chExt cx="2511706" cy="3167670"/>
          </a:xfrm>
        </p:grpSpPr>
        <p:grpSp>
          <p:nvGrpSpPr>
            <p:cNvPr id="20" name="Group 19"/>
            <p:cNvGrpSpPr/>
            <p:nvPr/>
          </p:nvGrpSpPr>
          <p:grpSpPr>
            <a:xfrm>
              <a:off x="3819074" y="2168678"/>
              <a:ext cx="2511706" cy="1796884"/>
              <a:chOff x="1192193" y="3107797"/>
              <a:chExt cx="2511706" cy="1796884"/>
            </a:xfrm>
          </p:grpSpPr>
          <p:sp>
            <p:nvSpPr>
              <p:cNvPr id="23" name="Rectangle 22"/>
              <p:cNvSpPr/>
              <p:nvPr/>
            </p:nvSpPr>
            <p:spPr>
              <a:xfrm rot="10800000">
                <a:off x="1192193" y="3107797"/>
                <a:ext cx="2511706" cy="1114420"/>
              </a:xfrm>
              <a:prstGeom prst="rect">
                <a:avLst/>
              </a:prstGeom>
              <a:noFill/>
              <a:ln w="254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FF"/>
                    </a:solidFill>
                  </a:rPr>
                  <a:t>Real world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2448046" y="4283386"/>
                <a:ext cx="0" cy="621295"/>
              </a:xfrm>
              <a:prstGeom prst="straightConnector1">
                <a:avLst/>
              </a:prstGeom>
              <a:ln w="25400">
                <a:solidFill>
                  <a:srgbClr val="FF00FF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4404827" y="3996145"/>
              <a:ext cx="1340203" cy="1340203"/>
            </a:xfrm>
            <a:prstGeom prst="rect">
              <a:avLst/>
            </a:prstGeom>
          </p:spPr>
        </p:pic>
      </p:grpSp>
      <p:sp>
        <p:nvSpPr>
          <p:cNvPr id="25" name="Oval 24"/>
          <p:cNvSpPr/>
          <p:nvPr/>
        </p:nvSpPr>
        <p:spPr>
          <a:xfrm>
            <a:off x="10084475" y="3126260"/>
            <a:ext cx="98854" cy="98854"/>
          </a:xfrm>
          <a:prstGeom prst="ellipse">
            <a:avLst/>
          </a:prstGeom>
          <a:solidFill>
            <a:srgbClr val="A09D00"/>
          </a:solidFill>
          <a:ln w="25400">
            <a:solidFill>
              <a:srgbClr val="A09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9659257" y="3126260"/>
            <a:ext cx="505797" cy="596654"/>
          </a:xfrm>
          <a:prstGeom prst="straightConnector1">
            <a:avLst/>
          </a:prstGeom>
          <a:ln w="25400">
            <a:solidFill>
              <a:srgbClr val="A09D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10115851" y="3140774"/>
            <a:ext cx="505797" cy="596654"/>
          </a:xfrm>
          <a:prstGeom prst="straightConnector1">
            <a:avLst/>
          </a:prstGeom>
          <a:ln w="25400">
            <a:solidFill>
              <a:srgbClr val="A09D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54057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Procedure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5" y="1371603"/>
                <a:ext cx="7091676" cy="5379053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Train both models simultaneously via stochastic gradient descent using </a:t>
                </a:r>
                <a:r>
                  <a:rPr lang="en-US" dirty="0" err="1"/>
                  <a:t>minibatches</a:t>
                </a:r>
                <a:r>
                  <a:rPr lang="en-US" dirty="0"/>
                  <a:t> consisting of</a:t>
                </a:r>
              </a:p>
              <a:p>
                <a:pPr lvl="1"/>
                <a:r>
                  <a:rPr lang="en-US" dirty="0"/>
                  <a:t>some generated samples</a:t>
                </a:r>
              </a:p>
              <a:p>
                <a:pPr lvl="1"/>
                <a:r>
                  <a:rPr lang="en-US" dirty="0"/>
                  <a:t>some real-world samples</a:t>
                </a:r>
              </a:p>
              <a:p>
                <a:r>
                  <a:rPr lang="en-US" dirty="0"/>
                  <a:t>Training of D is straightforward</a:t>
                </a:r>
              </a:p>
              <a:p>
                <a:r>
                  <a:rPr lang="en-US" dirty="0"/>
                  <a:t>Error for G comes via back propagation through D</a:t>
                </a:r>
              </a:p>
              <a:p>
                <a:pPr lvl="1"/>
                <a:r>
                  <a:rPr lang="en-US" dirty="0"/>
                  <a:t>Two ways to think about training</a:t>
                </a:r>
              </a:p>
              <a:p>
                <a:pPr lvl="2"/>
                <a:r>
                  <a:rPr lang="en-US" dirty="0"/>
                  <a:t>(1) freeze D weights and propagate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𝑮</m:t>
                        </m:r>
                      </m:sub>
                    </m:sSub>
                  </m:oMath>
                </a14:m>
                <a:r>
                  <a:rPr lang="en-US" dirty="0">
                    <a:ea typeface="Cambria Math" charset="0"/>
                    <a:cs typeface="Cambria Math" charset="0"/>
                  </a:rPr>
                  <a:t> through D to determine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𝝏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𝑮</m:t>
                        </m:r>
                      </m:sub>
                    </m:sSub>
                    <m:r>
                      <a:rPr lang="en-US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/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𝝏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𝒙</m:t>
                    </m:r>
                  </m:oMath>
                </a14:m>
                <a:endParaRPr lang="en-US" dirty="0">
                  <a:ea typeface="Cambria Math" charset="0"/>
                  <a:cs typeface="Cambria Math" charset="0"/>
                </a:endParaRPr>
              </a:p>
              <a:p>
                <a:pPr lvl="2"/>
                <a:r>
                  <a:rPr lang="en-US" dirty="0"/>
                  <a:t>(2) Compute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𝝏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𝑫</m:t>
                        </m:r>
                      </m:sub>
                    </m:sSub>
                    <m: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/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𝝏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𝒙</m:t>
                    </m:r>
                  </m:oMath>
                </a14:m>
                <a:r>
                  <a:rPr lang="en-US" dirty="0"/>
                  <a:t> and then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𝝏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𝓛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𝑮</m:t>
                            </m:r>
                          </m:sub>
                        </m:sSub>
                      </m:num>
                      <m:den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𝝏</m:t>
                        </m:r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𝒙</m:t>
                        </m:r>
                      </m:den>
                    </m:f>
                    <m:r>
                      <a:rPr lang="en-US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=−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𝝏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𝑫</m:t>
                        </m:r>
                      </m:sub>
                    </m:sSub>
                    <m: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/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𝝏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𝒙</m:t>
                    </m:r>
                  </m:oMath>
                </a14:m>
                <a:endParaRPr lang="en-US" dirty="0"/>
              </a:p>
              <a:p>
                <a:r>
                  <a:rPr lang="en-US" dirty="0"/>
                  <a:t>D can be trained without altering G, and vice versa</a:t>
                </a:r>
              </a:p>
              <a:p>
                <a:pPr lvl="1"/>
                <a:r>
                  <a:rPr lang="en-US" dirty="0"/>
                  <a:t>May want multiple training epochs of just D so it can stay ahead</a:t>
                </a:r>
              </a:p>
              <a:p>
                <a:pPr lvl="1"/>
                <a:r>
                  <a:rPr lang="en-US" dirty="0"/>
                  <a:t>May want multiple training epochs of just G because it has a harder task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5" y="1371603"/>
                <a:ext cx="7091676" cy="5379053"/>
              </a:xfrm>
              <a:blipFill>
                <a:blip r:embed="rId2"/>
                <a:stretch>
                  <a:fillRect l="-1290" t="-2041" r="-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9187258" y="979723"/>
            <a:ext cx="1923097" cy="2231555"/>
            <a:chOff x="7789972" y="725558"/>
            <a:chExt cx="3248349" cy="3769374"/>
          </a:xfrm>
        </p:grpSpPr>
        <p:sp>
          <p:nvSpPr>
            <p:cNvPr id="5" name="Rectangle 4"/>
            <p:cNvSpPr/>
            <p:nvPr/>
          </p:nvSpPr>
          <p:spPr>
            <a:xfrm>
              <a:off x="7789972" y="2233651"/>
              <a:ext cx="3248349" cy="1464207"/>
            </a:xfrm>
            <a:prstGeom prst="rect">
              <a:avLst/>
            </a:prstGeom>
            <a:noFill/>
            <a:ln w="25400">
              <a:solidFill>
                <a:srgbClr val="A0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A09D00"/>
                  </a:solidFill>
                </a:rPr>
                <a:t>Discriminative</a:t>
              </a:r>
              <a:br>
                <a:rPr lang="en-US" sz="2000" b="1" dirty="0">
                  <a:solidFill>
                    <a:srgbClr val="A09D00"/>
                  </a:solidFill>
                </a:rPr>
              </a:br>
              <a:r>
                <a:rPr lang="en-US" sz="2000" b="1" dirty="0">
                  <a:solidFill>
                    <a:srgbClr val="A09D00"/>
                  </a:solidFill>
                </a:rPr>
                <a:t>Model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9395254" y="3697858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9395255" y="1371604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281296" y="725558"/>
              <a:ext cx="2265705" cy="6018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A09D00"/>
                  </a:solidFill>
                </a:rPr>
                <a:t>real or fake?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rot="10800000">
            <a:off x="10313099" y="3891444"/>
            <a:ext cx="1650852" cy="2966556"/>
            <a:chOff x="10058401" y="1703799"/>
            <a:chExt cx="1650852" cy="2966556"/>
          </a:xfrm>
        </p:grpSpPr>
        <p:grpSp>
          <p:nvGrpSpPr>
            <p:cNvPr id="9" name="Group 8"/>
            <p:cNvGrpSpPr/>
            <p:nvPr/>
          </p:nvGrpSpPr>
          <p:grpSpPr>
            <a:xfrm>
              <a:off x="10058401" y="2477597"/>
              <a:ext cx="1650852" cy="2192758"/>
              <a:chOff x="1079157" y="2168678"/>
              <a:chExt cx="2511706" cy="333619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079157" y="2168678"/>
                <a:ext cx="2511706" cy="1796884"/>
                <a:chOff x="1192193" y="3107797"/>
                <a:chExt cx="2511706" cy="1796884"/>
              </a:xfrm>
            </p:grpSpPr>
            <p:sp>
              <p:nvSpPr>
                <p:cNvPr id="12" name="Rectangle 11"/>
                <p:cNvSpPr/>
                <p:nvPr/>
              </p:nvSpPr>
              <p:spPr>
                <a:xfrm rot="10800000">
                  <a:off x="1192193" y="3107797"/>
                  <a:ext cx="2511706" cy="1175590"/>
                </a:xfrm>
                <a:prstGeom prst="rect">
                  <a:avLst/>
                </a:prstGeom>
                <a:noFill/>
                <a:ln w="25400">
                  <a:solidFill>
                    <a:srgbClr val="27D5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27D5F0"/>
                      </a:solidFill>
                    </a:rPr>
                    <a:t>Generative</a:t>
                  </a:r>
                  <a:br>
                    <a:rPr lang="en-US" sz="2000" b="1" dirty="0">
                      <a:solidFill>
                        <a:srgbClr val="27D5F0"/>
                      </a:solidFill>
                    </a:rPr>
                  </a:br>
                  <a:r>
                    <a:rPr lang="en-US" sz="2000" b="1" dirty="0">
                      <a:solidFill>
                        <a:srgbClr val="27D5F0"/>
                      </a:solidFill>
                    </a:rPr>
                    <a:t>Model</a:t>
                  </a:r>
                </a:p>
              </p:txBody>
            </p:sp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2448046" y="4283386"/>
                  <a:ext cx="0" cy="621295"/>
                </a:xfrm>
                <a:prstGeom prst="straightConnector1">
                  <a:avLst/>
                </a:prstGeom>
                <a:ln w="25400">
                  <a:solidFill>
                    <a:srgbClr val="27D5F0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0800000">
                <a:off x="1623295" y="4081443"/>
                <a:ext cx="1423430" cy="1423429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10058401" y="1703799"/>
              <a:ext cx="1650852" cy="789358"/>
              <a:chOff x="10058401" y="1703799"/>
              <a:chExt cx="1650852" cy="7893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/>
                  <p:cNvSpPr/>
                  <p:nvPr/>
                </p:nvSpPr>
                <p:spPr>
                  <a:xfrm rot="10800000">
                    <a:off x="10058401" y="1703799"/>
                    <a:ext cx="1650852" cy="381004"/>
                  </a:xfrm>
                  <a:prstGeom prst="rect">
                    <a:avLst/>
                  </a:prstGeom>
                  <a:noFill/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>
                        <a:solidFill>
                          <a:srgbClr val="27D5F0"/>
                        </a:solidFill>
                      </a:rPr>
                      <a:t>noise (</a:t>
                    </a:r>
                    <a14:m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rgbClr val="27D5F0"/>
                            </a:solidFill>
                            <a:latin typeface="Cambria Math" charset="0"/>
                          </a:rPr>
                          <m:t>𝒛</m:t>
                        </m:r>
                      </m:oMath>
                    </a14:m>
                    <a:r>
                      <a:rPr lang="en-US" sz="2000" b="1" dirty="0">
                        <a:solidFill>
                          <a:srgbClr val="27D5F0"/>
                        </a:solidFill>
                      </a:rPr>
                      <a:t>)</a:t>
                    </a:r>
                  </a:p>
                </p:txBody>
              </p:sp>
            </mc:Choice>
            <mc:Fallback xmlns="">
              <p:sp>
                <p:nvSpPr>
                  <p:cNvPr id="15" name="Rectangle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>
                    <a:off x="10058401" y="1703799"/>
                    <a:ext cx="1650852" cy="381004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9524" b="-30159"/>
                    </a:stretch>
                  </a:blipFill>
                  <a:ln w="2540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/>
              <p:cNvCxnSpPr/>
              <p:nvPr/>
            </p:nvCxnSpPr>
            <p:spPr>
              <a:xfrm>
                <a:off x="10883827" y="2084803"/>
                <a:ext cx="0" cy="408354"/>
              </a:xfrm>
              <a:prstGeom prst="straightConnector1">
                <a:avLst/>
              </a:prstGeom>
              <a:ln w="25400">
                <a:solidFill>
                  <a:srgbClr val="27D5F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/>
          <p:cNvGrpSpPr/>
          <p:nvPr/>
        </p:nvGrpSpPr>
        <p:grpSpPr>
          <a:xfrm rot="10800000">
            <a:off x="8158919" y="3887928"/>
            <a:ext cx="1741467" cy="2196274"/>
            <a:chOff x="3819074" y="2168678"/>
            <a:chExt cx="2511706" cy="3167670"/>
          </a:xfrm>
        </p:grpSpPr>
        <p:grpSp>
          <p:nvGrpSpPr>
            <p:cNvPr id="20" name="Group 19"/>
            <p:cNvGrpSpPr/>
            <p:nvPr/>
          </p:nvGrpSpPr>
          <p:grpSpPr>
            <a:xfrm>
              <a:off x="3819074" y="2168678"/>
              <a:ext cx="2511706" cy="1796884"/>
              <a:chOff x="1192193" y="3107797"/>
              <a:chExt cx="2511706" cy="1796884"/>
            </a:xfrm>
          </p:grpSpPr>
          <p:sp>
            <p:nvSpPr>
              <p:cNvPr id="23" name="Rectangle 22"/>
              <p:cNvSpPr/>
              <p:nvPr/>
            </p:nvSpPr>
            <p:spPr>
              <a:xfrm rot="10800000">
                <a:off x="1192193" y="3107797"/>
                <a:ext cx="2511706" cy="1114420"/>
              </a:xfrm>
              <a:prstGeom prst="rect">
                <a:avLst/>
              </a:prstGeom>
              <a:noFill/>
              <a:ln w="254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FF"/>
                    </a:solidFill>
                  </a:rPr>
                  <a:t>Real world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2448046" y="4283386"/>
                <a:ext cx="0" cy="621295"/>
              </a:xfrm>
              <a:prstGeom prst="straightConnector1">
                <a:avLst/>
              </a:prstGeom>
              <a:ln w="25400">
                <a:solidFill>
                  <a:srgbClr val="FF00FF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4404827" y="3996145"/>
              <a:ext cx="1340203" cy="1340203"/>
            </a:xfrm>
            <a:prstGeom prst="rect">
              <a:avLst/>
            </a:prstGeom>
          </p:spPr>
        </p:pic>
      </p:grpSp>
      <p:sp>
        <p:nvSpPr>
          <p:cNvPr id="25" name="Oval 24"/>
          <p:cNvSpPr/>
          <p:nvPr/>
        </p:nvSpPr>
        <p:spPr>
          <a:xfrm>
            <a:off x="10084475" y="3126260"/>
            <a:ext cx="98854" cy="98854"/>
          </a:xfrm>
          <a:prstGeom prst="ellipse">
            <a:avLst/>
          </a:prstGeom>
          <a:solidFill>
            <a:srgbClr val="A09D00"/>
          </a:solidFill>
          <a:ln w="25400">
            <a:solidFill>
              <a:srgbClr val="A09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9659257" y="3126260"/>
            <a:ext cx="505797" cy="596654"/>
          </a:xfrm>
          <a:prstGeom prst="straightConnector1">
            <a:avLst/>
          </a:prstGeom>
          <a:ln w="25400">
            <a:solidFill>
              <a:srgbClr val="A09D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10115851" y="3140774"/>
            <a:ext cx="505797" cy="596654"/>
          </a:xfrm>
          <a:prstGeom prst="straightConnector1">
            <a:avLst/>
          </a:prstGeom>
          <a:ln w="25400">
            <a:solidFill>
              <a:srgbClr val="A09D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86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Discriminator Has a Straightforward Task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5" y="1371603"/>
                <a:ext cx="7091676" cy="537905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 has learned when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 charset="0"/>
                      </a:rPr>
                      <m:t>𝑫</m:t>
                    </m:r>
                    <m:d>
                      <m:dPr>
                        <m:ctrlPr>
                          <a:rPr lang="en-US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1" i="1" smtClean="0">
                            <a:latin typeface="Cambria Math" charset="0"/>
                          </a:rPr>
                          <m:t>𝒙</m:t>
                        </m:r>
                      </m:e>
                    </m:d>
                    <m:r>
                      <a:rPr lang="en-US" sz="2500" b="1" i="1" smtClean="0">
                        <a:latin typeface="Cambria Math" charset="0"/>
                      </a:rPr>
                      <m:t>=</m:t>
                    </m:r>
                    <m:r>
                      <a:rPr lang="en-US" sz="2500" b="1" i="1" smtClean="0">
                        <a:latin typeface="Cambria Math" charset="0"/>
                      </a:rPr>
                      <m:t>𝑷𝒓</m:t>
                    </m:r>
                    <m:d>
                      <m:dPr>
                        <m:ctrlPr>
                          <a:rPr lang="en-US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1" i="0" smtClean="0">
                            <a:latin typeface="Cambria Math" charset="0"/>
                          </a:rPr>
                          <m:t>𝐫𝐞𝐚𝐥</m:t>
                        </m:r>
                      </m:e>
                      <m:e>
                        <m:r>
                          <a:rPr lang="en-US" sz="2500" b="1" i="1" smtClean="0">
                            <a:latin typeface="Cambria Math" charset="0"/>
                          </a:rPr>
                          <m:t>𝒙</m:t>
                        </m:r>
                      </m:e>
                    </m:d>
                    <m:r>
                      <a:rPr lang="en-US" sz="2500" b="1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5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500" b="1" i="1" smtClean="0">
                            <a:latin typeface="Cambria Math" charset="0"/>
                          </a:rPr>
                          <m:t>𝑷𝒓</m:t>
                        </m:r>
                        <m:r>
                          <a:rPr lang="en-US" sz="2500" b="1" i="1" smtClean="0">
                            <a:latin typeface="Cambria Math" charset="0"/>
                          </a:rPr>
                          <m:t>(</m:t>
                        </m:r>
                        <m:r>
                          <a:rPr lang="en-US" sz="2500" b="1" i="1" smtClean="0">
                            <a:latin typeface="Cambria Math" charset="0"/>
                          </a:rPr>
                          <m:t>𝒙</m:t>
                        </m:r>
                        <m:r>
                          <a:rPr lang="en-US" sz="2500" b="1" i="1" smtClean="0">
                            <a:latin typeface="Cambria Math" charset="0"/>
                          </a:rPr>
                          <m:t>|</m:t>
                        </m:r>
                        <m:r>
                          <a:rPr lang="en-US" sz="2500" b="1" i="0" smtClean="0">
                            <a:latin typeface="Cambria Math" charset="0"/>
                          </a:rPr>
                          <m:t>𝐫𝐞𝐚𝐥</m:t>
                        </m:r>
                        <m:r>
                          <a:rPr lang="en-US" sz="2500" b="1" i="1" smtClean="0">
                            <a:latin typeface="Cambria Math" charset="0"/>
                          </a:rPr>
                          <m:t>)</m:t>
                        </m:r>
                      </m:num>
                      <m:den>
                        <m:r>
                          <a:rPr lang="en-US" sz="2500" b="1" i="1" smtClean="0">
                            <a:latin typeface="Cambria Math" charset="0"/>
                          </a:rPr>
                          <m:t>𝑷𝒓</m:t>
                        </m:r>
                        <m:r>
                          <a:rPr lang="en-US" sz="2500" b="1" i="1" smtClean="0">
                            <a:latin typeface="Cambria Math" charset="0"/>
                          </a:rPr>
                          <m:t>(</m:t>
                        </m:r>
                        <m:r>
                          <a:rPr lang="en-US" sz="2500" b="1" i="1" smtClean="0">
                            <a:latin typeface="Cambria Math" charset="0"/>
                          </a:rPr>
                          <m:t>𝒙</m:t>
                        </m:r>
                        <m:r>
                          <a:rPr lang="en-US" sz="2500" b="1" i="1" smtClean="0">
                            <a:latin typeface="Cambria Math" charset="0"/>
                          </a:rPr>
                          <m:t>|</m:t>
                        </m:r>
                        <m:r>
                          <a:rPr lang="en-US" sz="2500" b="1" i="0" smtClean="0">
                            <a:latin typeface="Cambria Math" charset="0"/>
                          </a:rPr>
                          <m:t>𝐫𝐞𝐚𝐥</m:t>
                        </m:r>
                        <m:r>
                          <a:rPr lang="en-US" sz="2500" b="1" i="1" smtClean="0">
                            <a:latin typeface="Cambria Math" charset="0"/>
                          </a:rPr>
                          <m:t>)+</m:t>
                        </m:r>
                        <m:r>
                          <a:rPr lang="en-US" sz="2500" b="1" i="1" smtClean="0">
                            <a:latin typeface="Cambria Math" charset="0"/>
                          </a:rPr>
                          <m:t>𝑷𝒓</m:t>
                        </m:r>
                        <m:r>
                          <a:rPr lang="en-US" sz="2500" b="1" i="1" smtClean="0">
                            <a:latin typeface="Cambria Math" charset="0"/>
                          </a:rPr>
                          <m:t>(</m:t>
                        </m:r>
                        <m:r>
                          <a:rPr lang="en-US" sz="2500" b="1" i="1" smtClean="0">
                            <a:latin typeface="Cambria Math" charset="0"/>
                          </a:rPr>
                          <m:t>𝒙</m:t>
                        </m:r>
                        <m:r>
                          <a:rPr lang="en-US" sz="2500" b="1" i="1" smtClean="0">
                            <a:latin typeface="Cambria Math" charset="0"/>
                          </a:rPr>
                          <m:t>|</m:t>
                        </m:r>
                        <m:r>
                          <a:rPr lang="en-US" sz="2500" b="1" i="0" smtClean="0">
                            <a:latin typeface="Cambria Math" charset="0"/>
                          </a:rPr>
                          <m:t>𝐬𝐲𝐧𝐭𝐡𝐞𝐬𝐢𝐳𝐞𝐝</m:t>
                        </m:r>
                        <m:r>
                          <a:rPr lang="en-US" sz="2500" b="1" i="1" smtClean="0">
                            <a:latin typeface="Cambria Math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5" y="1371603"/>
                <a:ext cx="7091676" cy="5379053"/>
              </a:xfrm>
              <a:blipFill rotWithShape="0">
                <a:blip r:embed="rId2"/>
                <a:stretch>
                  <a:fillRect l="-258" t="-1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9187258" y="979723"/>
            <a:ext cx="1923097" cy="2231555"/>
            <a:chOff x="7789972" y="725558"/>
            <a:chExt cx="3248349" cy="3769374"/>
          </a:xfrm>
        </p:grpSpPr>
        <p:sp>
          <p:nvSpPr>
            <p:cNvPr id="5" name="Rectangle 4"/>
            <p:cNvSpPr/>
            <p:nvPr/>
          </p:nvSpPr>
          <p:spPr>
            <a:xfrm>
              <a:off x="7789972" y="2233651"/>
              <a:ext cx="3248349" cy="1464207"/>
            </a:xfrm>
            <a:prstGeom prst="rect">
              <a:avLst/>
            </a:prstGeom>
            <a:noFill/>
            <a:ln w="25400">
              <a:solidFill>
                <a:srgbClr val="A0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A09D00"/>
                  </a:solidFill>
                </a:rPr>
                <a:t>Discriminative</a:t>
              </a:r>
              <a:br>
                <a:rPr lang="en-US" sz="2000" b="1" dirty="0">
                  <a:solidFill>
                    <a:srgbClr val="A09D00"/>
                  </a:solidFill>
                </a:rPr>
              </a:br>
              <a:r>
                <a:rPr lang="en-US" sz="2000" b="1" dirty="0">
                  <a:solidFill>
                    <a:srgbClr val="A09D00"/>
                  </a:solidFill>
                </a:rPr>
                <a:t>Model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9395254" y="3697858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9395255" y="1371604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281296" y="725558"/>
              <a:ext cx="2265705" cy="6018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A09D00"/>
                  </a:solidFill>
                </a:rPr>
                <a:t>real or fake?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rot="10800000">
            <a:off x="10313099" y="3891444"/>
            <a:ext cx="1650852" cy="2966556"/>
            <a:chOff x="10058401" y="1703799"/>
            <a:chExt cx="1650852" cy="2966556"/>
          </a:xfrm>
        </p:grpSpPr>
        <p:grpSp>
          <p:nvGrpSpPr>
            <p:cNvPr id="9" name="Group 8"/>
            <p:cNvGrpSpPr/>
            <p:nvPr/>
          </p:nvGrpSpPr>
          <p:grpSpPr>
            <a:xfrm>
              <a:off x="10058401" y="2477597"/>
              <a:ext cx="1650852" cy="2192758"/>
              <a:chOff x="1079157" y="2168678"/>
              <a:chExt cx="2511706" cy="333619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079157" y="2168678"/>
                <a:ext cx="2511706" cy="1796884"/>
                <a:chOff x="1192193" y="3107797"/>
                <a:chExt cx="2511706" cy="1796884"/>
              </a:xfrm>
            </p:grpSpPr>
            <p:sp>
              <p:nvSpPr>
                <p:cNvPr id="12" name="Rectangle 11"/>
                <p:cNvSpPr/>
                <p:nvPr/>
              </p:nvSpPr>
              <p:spPr>
                <a:xfrm rot="10800000">
                  <a:off x="1192193" y="3107797"/>
                  <a:ext cx="2511706" cy="1175590"/>
                </a:xfrm>
                <a:prstGeom prst="rect">
                  <a:avLst/>
                </a:prstGeom>
                <a:noFill/>
                <a:ln w="25400">
                  <a:solidFill>
                    <a:srgbClr val="27D5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27D5F0"/>
                      </a:solidFill>
                    </a:rPr>
                    <a:t>Generative</a:t>
                  </a:r>
                  <a:br>
                    <a:rPr lang="en-US" sz="2000" b="1" dirty="0">
                      <a:solidFill>
                        <a:srgbClr val="27D5F0"/>
                      </a:solidFill>
                    </a:rPr>
                  </a:br>
                  <a:r>
                    <a:rPr lang="en-US" sz="2000" b="1" dirty="0">
                      <a:solidFill>
                        <a:srgbClr val="27D5F0"/>
                      </a:solidFill>
                    </a:rPr>
                    <a:t>Model</a:t>
                  </a:r>
                </a:p>
              </p:txBody>
            </p:sp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2448046" y="4283386"/>
                  <a:ext cx="0" cy="621295"/>
                </a:xfrm>
                <a:prstGeom prst="straightConnector1">
                  <a:avLst/>
                </a:prstGeom>
                <a:ln w="25400">
                  <a:solidFill>
                    <a:srgbClr val="27D5F0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0800000">
                <a:off x="1623295" y="4081443"/>
                <a:ext cx="1423430" cy="1423429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10058401" y="1703799"/>
              <a:ext cx="1650852" cy="789358"/>
              <a:chOff x="10058401" y="1703799"/>
              <a:chExt cx="1650852" cy="7893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/>
                  <p:cNvSpPr/>
                  <p:nvPr/>
                </p:nvSpPr>
                <p:spPr>
                  <a:xfrm rot="10800000">
                    <a:off x="10058401" y="1703799"/>
                    <a:ext cx="1650852" cy="381004"/>
                  </a:xfrm>
                  <a:prstGeom prst="rect">
                    <a:avLst/>
                  </a:prstGeom>
                  <a:noFill/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>
                        <a:solidFill>
                          <a:srgbClr val="27D5F0"/>
                        </a:solidFill>
                      </a:rPr>
                      <a:t>noise (</a:t>
                    </a:r>
                    <a14:m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rgbClr val="27D5F0"/>
                            </a:solidFill>
                            <a:latin typeface="Cambria Math" charset="0"/>
                          </a:rPr>
                          <m:t>𝒛</m:t>
                        </m:r>
                      </m:oMath>
                    </a14:m>
                    <a:r>
                      <a:rPr lang="en-US" sz="2000" b="1" dirty="0">
                        <a:solidFill>
                          <a:srgbClr val="27D5F0"/>
                        </a:solidFill>
                      </a:rPr>
                      <a:t>)</a:t>
                    </a:r>
                  </a:p>
                </p:txBody>
              </p:sp>
            </mc:Choice>
            <mc:Fallback xmlns="">
              <p:sp>
                <p:nvSpPr>
                  <p:cNvPr id="15" name="Rectangle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>
                    <a:off x="10058401" y="1703799"/>
                    <a:ext cx="1650852" cy="381004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9524" b="-30159"/>
                    </a:stretch>
                  </a:blipFill>
                  <a:ln w="2540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/>
              <p:cNvCxnSpPr/>
              <p:nvPr/>
            </p:nvCxnSpPr>
            <p:spPr>
              <a:xfrm>
                <a:off x="10883827" y="2084803"/>
                <a:ext cx="0" cy="408354"/>
              </a:xfrm>
              <a:prstGeom prst="straightConnector1">
                <a:avLst/>
              </a:prstGeom>
              <a:ln w="25400">
                <a:solidFill>
                  <a:srgbClr val="27D5F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/>
          <p:cNvGrpSpPr/>
          <p:nvPr/>
        </p:nvGrpSpPr>
        <p:grpSpPr>
          <a:xfrm rot="10800000">
            <a:off x="8158919" y="3887928"/>
            <a:ext cx="1741467" cy="2196274"/>
            <a:chOff x="3819074" y="2168678"/>
            <a:chExt cx="2511706" cy="3167670"/>
          </a:xfrm>
        </p:grpSpPr>
        <p:grpSp>
          <p:nvGrpSpPr>
            <p:cNvPr id="20" name="Group 19"/>
            <p:cNvGrpSpPr/>
            <p:nvPr/>
          </p:nvGrpSpPr>
          <p:grpSpPr>
            <a:xfrm>
              <a:off x="3819074" y="2168678"/>
              <a:ext cx="2511706" cy="1796884"/>
              <a:chOff x="1192193" y="3107797"/>
              <a:chExt cx="2511706" cy="1796884"/>
            </a:xfrm>
          </p:grpSpPr>
          <p:sp>
            <p:nvSpPr>
              <p:cNvPr id="23" name="Rectangle 22"/>
              <p:cNvSpPr/>
              <p:nvPr/>
            </p:nvSpPr>
            <p:spPr>
              <a:xfrm rot="10800000">
                <a:off x="1192193" y="3107797"/>
                <a:ext cx="2511706" cy="1114420"/>
              </a:xfrm>
              <a:prstGeom prst="rect">
                <a:avLst/>
              </a:prstGeom>
              <a:noFill/>
              <a:ln w="254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FF"/>
                    </a:solidFill>
                  </a:rPr>
                  <a:t>Real world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2448046" y="4283386"/>
                <a:ext cx="0" cy="621295"/>
              </a:xfrm>
              <a:prstGeom prst="straightConnector1">
                <a:avLst/>
              </a:prstGeom>
              <a:ln w="25400">
                <a:solidFill>
                  <a:srgbClr val="FF00FF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4404827" y="3996145"/>
              <a:ext cx="1340203" cy="1340203"/>
            </a:xfrm>
            <a:prstGeom prst="rect">
              <a:avLst/>
            </a:prstGeom>
          </p:spPr>
        </p:pic>
      </p:grpSp>
      <p:sp>
        <p:nvSpPr>
          <p:cNvPr id="25" name="Oval 24"/>
          <p:cNvSpPr/>
          <p:nvPr/>
        </p:nvSpPr>
        <p:spPr>
          <a:xfrm>
            <a:off x="10084475" y="3126260"/>
            <a:ext cx="98854" cy="98854"/>
          </a:xfrm>
          <a:prstGeom prst="ellipse">
            <a:avLst/>
          </a:prstGeom>
          <a:solidFill>
            <a:srgbClr val="A09D00"/>
          </a:solidFill>
          <a:ln w="25400">
            <a:solidFill>
              <a:srgbClr val="A09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9659257" y="3126260"/>
            <a:ext cx="505797" cy="596654"/>
          </a:xfrm>
          <a:prstGeom prst="straightConnector1">
            <a:avLst/>
          </a:prstGeom>
          <a:ln w="25400">
            <a:solidFill>
              <a:srgbClr val="A09D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10115851" y="3140774"/>
            <a:ext cx="505797" cy="596654"/>
          </a:xfrm>
          <a:prstGeom prst="straightConnector1">
            <a:avLst/>
          </a:prstGeom>
          <a:ln w="25400">
            <a:solidFill>
              <a:srgbClr val="A09D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260" y="2890226"/>
            <a:ext cx="3086100" cy="40259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30388" y="3537373"/>
            <a:ext cx="1597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discriminator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70811" y="2917216"/>
            <a:ext cx="592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n-lt"/>
              </a:rPr>
              <a:t>real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67362" y="3887928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9100"/>
                </a:solidFill>
                <a:latin typeface="+mn-lt"/>
              </a:rPr>
              <a:t>model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-823270" y="5239052"/>
            <a:ext cx="215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</a:rPr>
              <a:t>Goodfellow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366831346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Reasons That It’s a Miracle GANs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5" y="1371603"/>
            <a:ext cx="7091676" cy="537905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 has a reinforcement learning task</a:t>
            </a:r>
          </a:p>
          <a:p>
            <a:pPr lvl="1"/>
            <a:r>
              <a:rPr lang="en-US" dirty="0"/>
              <a:t>it knows when it does good (i.e., fools D) but it is not given a supervised signal</a:t>
            </a:r>
          </a:p>
          <a:p>
            <a:pPr lvl="1"/>
            <a:r>
              <a:rPr lang="en-US" dirty="0"/>
              <a:t>reinforcement learning is hard</a:t>
            </a:r>
          </a:p>
          <a:p>
            <a:pPr lvl="1"/>
            <a:r>
              <a:rPr lang="en-US" dirty="0"/>
              <a:t>back prop through D provides G with a supervised signal; the better D is, the better this signal will be</a:t>
            </a:r>
          </a:p>
          <a:p>
            <a:r>
              <a:rPr lang="en-US" dirty="0"/>
              <a:t>Can’t describe optimum via a single loss</a:t>
            </a:r>
          </a:p>
          <a:p>
            <a:pPr lvl="1"/>
            <a:r>
              <a:rPr lang="en-US" dirty="0"/>
              <a:t>Will there be an equilibrium?</a:t>
            </a:r>
          </a:p>
          <a:p>
            <a:r>
              <a:rPr lang="en-US" dirty="0"/>
              <a:t>D is seldom fooled</a:t>
            </a:r>
          </a:p>
          <a:p>
            <a:pPr lvl="1"/>
            <a:r>
              <a:rPr lang="en-US" dirty="0"/>
              <a:t>but G still learns because it gets a gradient telling it how to change in order to do better the next round.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187258" y="979723"/>
            <a:ext cx="1923097" cy="2231555"/>
            <a:chOff x="7789972" y="725558"/>
            <a:chExt cx="3248349" cy="3769374"/>
          </a:xfrm>
        </p:grpSpPr>
        <p:sp>
          <p:nvSpPr>
            <p:cNvPr id="5" name="Rectangle 4"/>
            <p:cNvSpPr/>
            <p:nvPr/>
          </p:nvSpPr>
          <p:spPr>
            <a:xfrm>
              <a:off x="7789972" y="2233651"/>
              <a:ext cx="3248349" cy="1464207"/>
            </a:xfrm>
            <a:prstGeom prst="rect">
              <a:avLst/>
            </a:prstGeom>
            <a:noFill/>
            <a:ln w="25400">
              <a:solidFill>
                <a:srgbClr val="A0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A09D00"/>
                  </a:solidFill>
                </a:rPr>
                <a:t>Discriminative</a:t>
              </a:r>
              <a:br>
                <a:rPr lang="en-US" sz="2000" b="1" dirty="0">
                  <a:solidFill>
                    <a:srgbClr val="A09D00"/>
                  </a:solidFill>
                </a:rPr>
              </a:br>
              <a:r>
                <a:rPr lang="en-US" sz="2000" b="1" dirty="0">
                  <a:solidFill>
                    <a:srgbClr val="A09D00"/>
                  </a:solidFill>
                </a:rPr>
                <a:t>Model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9395254" y="3697858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9395255" y="1371604"/>
              <a:ext cx="0" cy="797074"/>
            </a:xfrm>
            <a:prstGeom prst="straightConnector1">
              <a:avLst/>
            </a:prstGeom>
            <a:ln w="25400">
              <a:solidFill>
                <a:srgbClr val="A09D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281296" y="725558"/>
              <a:ext cx="2265705" cy="6018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A09D00"/>
                  </a:solidFill>
                </a:rPr>
                <a:t>real or fake?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rot="10800000">
            <a:off x="10313099" y="3891444"/>
            <a:ext cx="1650852" cy="2966556"/>
            <a:chOff x="10058401" y="1703799"/>
            <a:chExt cx="1650852" cy="2966556"/>
          </a:xfrm>
        </p:grpSpPr>
        <p:grpSp>
          <p:nvGrpSpPr>
            <p:cNvPr id="9" name="Group 8"/>
            <p:cNvGrpSpPr/>
            <p:nvPr/>
          </p:nvGrpSpPr>
          <p:grpSpPr>
            <a:xfrm>
              <a:off x="10058401" y="2477597"/>
              <a:ext cx="1650852" cy="2192758"/>
              <a:chOff x="1079157" y="2168678"/>
              <a:chExt cx="2511706" cy="333619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079157" y="2168678"/>
                <a:ext cx="2511706" cy="1796884"/>
                <a:chOff x="1192193" y="3107797"/>
                <a:chExt cx="2511706" cy="1796884"/>
              </a:xfrm>
            </p:grpSpPr>
            <p:sp>
              <p:nvSpPr>
                <p:cNvPr id="12" name="Rectangle 11"/>
                <p:cNvSpPr/>
                <p:nvPr/>
              </p:nvSpPr>
              <p:spPr>
                <a:xfrm rot="10800000">
                  <a:off x="1192193" y="3107797"/>
                  <a:ext cx="2511706" cy="1175590"/>
                </a:xfrm>
                <a:prstGeom prst="rect">
                  <a:avLst/>
                </a:prstGeom>
                <a:noFill/>
                <a:ln w="25400">
                  <a:solidFill>
                    <a:srgbClr val="27D5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27D5F0"/>
                      </a:solidFill>
                    </a:rPr>
                    <a:t>Generative</a:t>
                  </a:r>
                  <a:br>
                    <a:rPr lang="en-US" sz="2000" b="1" dirty="0">
                      <a:solidFill>
                        <a:srgbClr val="27D5F0"/>
                      </a:solidFill>
                    </a:rPr>
                  </a:br>
                  <a:r>
                    <a:rPr lang="en-US" sz="2000" b="1" dirty="0">
                      <a:solidFill>
                        <a:srgbClr val="27D5F0"/>
                      </a:solidFill>
                    </a:rPr>
                    <a:t>Model</a:t>
                  </a:r>
                </a:p>
              </p:txBody>
            </p:sp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2448046" y="4283386"/>
                  <a:ext cx="0" cy="621295"/>
                </a:xfrm>
                <a:prstGeom prst="straightConnector1">
                  <a:avLst/>
                </a:prstGeom>
                <a:ln w="25400">
                  <a:solidFill>
                    <a:srgbClr val="27D5F0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1623295" y="4081443"/>
                <a:ext cx="1423430" cy="1423429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10058401" y="1703799"/>
              <a:ext cx="1650852" cy="789358"/>
              <a:chOff x="10058401" y="1703799"/>
              <a:chExt cx="1650852" cy="7893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/>
                  <p:cNvSpPr/>
                  <p:nvPr/>
                </p:nvSpPr>
                <p:spPr>
                  <a:xfrm rot="10800000">
                    <a:off x="10058401" y="1703799"/>
                    <a:ext cx="1650852" cy="381004"/>
                  </a:xfrm>
                  <a:prstGeom prst="rect">
                    <a:avLst/>
                  </a:prstGeom>
                  <a:noFill/>
                  <a:ln w="254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b="1" dirty="0">
                        <a:solidFill>
                          <a:srgbClr val="27D5F0"/>
                        </a:solidFill>
                      </a:rPr>
                      <a:t>noise (</a:t>
                    </a:r>
                    <a14:m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rgbClr val="27D5F0"/>
                            </a:solidFill>
                            <a:latin typeface="Cambria Math" charset="0"/>
                          </a:rPr>
                          <m:t>𝒛</m:t>
                        </m:r>
                      </m:oMath>
                    </a14:m>
                    <a:r>
                      <a:rPr lang="en-US" sz="2000" b="1" dirty="0">
                        <a:solidFill>
                          <a:srgbClr val="27D5F0"/>
                        </a:solidFill>
                      </a:rPr>
                      <a:t>)</a:t>
                    </a:r>
                  </a:p>
                </p:txBody>
              </p:sp>
            </mc:Choice>
            <mc:Fallback xmlns="">
              <p:sp>
                <p:nvSpPr>
                  <p:cNvPr id="15" name="Rectangle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>
                    <a:off x="10058401" y="1703799"/>
                    <a:ext cx="1650852" cy="381004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t="-9524" b="-30159"/>
                    </a:stretch>
                  </a:blipFill>
                  <a:ln w="2540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/>
              <p:cNvCxnSpPr/>
              <p:nvPr/>
            </p:nvCxnSpPr>
            <p:spPr>
              <a:xfrm>
                <a:off x="10883827" y="2084803"/>
                <a:ext cx="0" cy="408354"/>
              </a:xfrm>
              <a:prstGeom prst="straightConnector1">
                <a:avLst/>
              </a:prstGeom>
              <a:ln w="25400">
                <a:solidFill>
                  <a:srgbClr val="27D5F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/>
          <p:cNvGrpSpPr/>
          <p:nvPr/>
        </p:nvGrpSpPr>
        <p:grpSpPr>
          <a:xfrm rot="10800000">
            <a:off x="8158919" y="3887928"/>
            <a:ext cx="1741467" cy="2196274"/>
            <a:chOff x="3819074" y="2168678"/>
            <a:chExt cx="2511706" cy="3167670"/>
          </a:xfrm>
        </p:grpSpPr>
        <p:grpSp>
          <p:nvGrpSpPr>
            <p:cNvPr id="20" name="Group 19"/>
            <p:cNvGrpSpPr/>
            <p:nvPr/>
          </p:nvGrpSpPr>
          <p:grpSpPr>
            <a:xfrm>
              <a:off x="3819074" y="2168678"/>
              <a:ext cx="2511706" cy="1796884"/>
              <a:chOff x="1192193" y="3107797"/>
              <a:chExt cx="2511706" cy="1796884"/>
            </a:xfrm>
          </p:grpSpPr>
          <p:sp>
            <p:nvSpPr>
              <p:cNvPr id="23" name="Rectangle 22"/>
              <p:cNvSpPr/>
              <p:nvPr/>
            </p:nvSpPr>
            <p:spPr>
              <a:xfrm rot="10800000">
                <a:off x="1192193" y="3107797"/>
                <a:ext cx="2511706" cy="1114420"/>
              </a:xfrm>
              <a:prstGeom prst="rect">
                <a:avLst/>
              </a:prstGeom>
              <a:noFill/>
              <a:ln w="254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FF"/>
                    </a:solidFill>
                  </a:rPr>
                  <a:t>Real world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2448046" y="4283386"/>
                <a:ext cx="0" cy="621295"/>
              </a:xfrm>
              <a:prstGeom prst="straightConnector1">
                <a:avLst/>
              </a:prstGeom>
              <a:ln w="25400">
                <a:solidFill>
                  <a:srgbClr val="FF00FF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4404827" y="3996145"/>
              <a:ext cx="1340203" cy="1340203"/>
            </a:xfrm>
            <a:prstGeom prst="rect">
              <a:avLst/>
            </a:prstGeom>
          </p:spPr>
        </p:pic>
      </p:grpSp>
      <p:sp>
        <p:nvSpPr>
          <p:cNvPr id="25" name="Oval 24"/>
          <p:cNvSpPr/>
          <p:nvPr/>
        </p:nvSpPr>
        <p:spPr>
          <a:xfrm>
            <a:off x="10084475" y="3126260"/>
            <a:ext cx="98854" cy="98854"/>
          </a:xfrm>
          <a:prstGeom prst="ellipse">
            <a:avLst/>
          </a:prstGeom>
          <a:solidFill>
            <a:srgbClr val="A09D00"/>
          </a:solidFill>
          <a:ln w="25400">
            <a:solidFill>
              <a:srgbClr val="A09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9659257" y="3126260"/>
            <a:ext cx="505797" cy="596654"/>
          </a:xfrm>
          <a:prstGeom prst="straightConnector1">
            <a:avLst/>
          </a:prstGeom>
          <a:ln w="25400">
            <a:solidFill>
              <a:srgbClr val="A09D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10115851" y="3140774"/>
            <a:ext cx="505797" cy="596654"/>
          </a:xfrm>
          <a:prstGeom prst="straightConnector1">
            <a:avLst/>
          </a:prstGeom>
          <a:ln w="25400">
            <a:solidFill>
              <a:srgbClr val="A09D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77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train GANs?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68" y="1196752"/>
            <a:ext cx="10489359" cy="3416300"/>
          </a:xfrm>
        </p:spPr>
        <p:txBody>
          <a:bodyPr>
            <a:noAutofit/>
          </a:bodyPr>
          <a:lstStyle/>
          <a:p>
            <a:r>
              <a:rPr lang="en-US" sz="2800" dirty="0"/>
              <a:t>Objective of generative network - increase the error rate of the discriminative network.</a:t>
            </a:r>
          </a:p>
          <a:p>
            <a:r>
              <a:rPr lang="en-US" sz="2800" dirty="0"/>
              <a:t>Objective of discriminative network </a:t>
            </a:r>
            <a:r>
              <a:rPr lang="mr-IN" sz="2800" dirty="0"/>
              <a:t>–</a:t>
            </a:r>
            <a:r>
              <a:rPr lang="en-US" sz="2800" dirty="0"/>
              <a:t> decrease binary classification loss.</a:t>
            </a:r>
          </a:p>
          <a:p>
            <a:r>
              <a:rPr lang="en-US" sz="2800" dirty="0"/>
              <a:t>Discriminator training - </a:t>
            </a:r>
            <a:r>
              <a:rPr lang="en-US" sz="2800" dirty="0" err="1"/>
              <a:t>backprop</a:t>
            </a:r>
            <a:r>
              <a:rPr lang="en-US" sz="2800" dirty="0"/>
              <a:t> from a binary classification loss.</a:t>
            </a:r>
          </a:p>
          <a:p>
            <a:r>
              <a:rPr lang="en-US" sz="2800" dirty="0"/>
              <a:t>Generator training - </a:t>
            </a:r>
            <a:r>
              <a:rPr lang="en-US" sz="2800" dirty="0" err="1"/>
              <a:t>backprop</a:t>
            </a:r>
            <a:r>
              <a:rPr lang="en-US" sz="2800" dirty="0"/>
              <a:t> the negation of the binary classification loss of the discriminator.</a:t>
            </a:r>
          </a:p>
        </p:txBody>
      </p:sp>
    </p:spTree>
    <p:extLst>
      <p:ext uri="{BB962C8B-B14F-4D97-AF65-F5344CB8AC3E}">
        <p14:creationId xmlns:p14="http://schemas.microsoft.com/office/powerpoint/2010/main" val="193570921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33" y="3156146"/>
            <a:ext cx="5241635" cy="1214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068" y="2807310"/>
            <a:ext cx="5676399" cy="14537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72075" y="4349814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29600" y="4370310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Discriminator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/>
          <a:lstStyle/>
          <a:p>
            <a:r>
              <a:rPr lang="en-US" dirty="0"/>
              <a:t>Loss Functions</a:t>
            </a:r>
          </a:p>
        </p:txBody>
      </p:sp>
    </p:spTree>
    <p:extLst>
      <p:ext uri="{BB962C8B-B14F-4D97-AF65-F5344CB8AC3E}">
        <p14:creationId xmlns:p14="http://schemas.microsoft.com/office/powerpoint/2010/main" val="114236403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>
            <a:extLst>
              <a:ext uri="{FF2B5EF4-FFF2-40B4-BE49-F238E27FC236}">
                <a16:creationId xmlns:a16="http://schemas.microsoft.com/office/drawing/2014/main" id="{369B0D04-93CF-2684-2D1F-918419E4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GAN – Learn a discriminator</a:t>
            </a:r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DE642A0-52D7-53F5-603E-6BAAEA987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0" y="1614489"/>
            <a:ext cx="1517650" cy="1284287"/>
          </a:xfrm>
          <a:prstGeom prst="rect">
            <a:avLst/>
          </a:prstGeom>
          <a:gradFill rotWithShape="1">
            <a:gsLst>
              <a:gs pos="0">
                <a:srgbClr val="F0F0FF"/>
              </a:gs>
              <a:gs pos="64999">
                <a:srgbClr val="DDDDFF"/>
              </a:gs>
              <a:gs pos="100000">
                <a:srgbClr val="D0D0FF"/>
              </a:gs>
            </a:gsLst>
            <a:lin ang="5400000" scaled="1"/>
          </a:gradFill>
          <a:ln w="9525">
            <a:solidFill>
              <a:srgbClr val="C6C6F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NN</a:t>
            </a:r>
          </a:p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Generator</a:t>
            </a:r>
          </a:p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v1</a:t>
            </a:r>
            <a:endParaRPr lang="zh-TW" altLang="en-US" sz="2000" dirty="0">
              <a:solidFill>
                <a:schemeClr val="dk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136B9CE-E90C-C894-8595-0A30849A1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1995489"/>
            <a:ext cx="246221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164831FB-4E57-8534-4A8E-A99330D19C00}"/>
              </a:ext>
            </a:extLst>
          </p:cNvPr>
          <p:cNvCxnSpPr/>
          <p:nvPr/>
        </p:nvCxnSpPr>
        <p:spPr>
          <a:xfrm>
            <a:off x="6394450" y="2257425"/>
            <a:ext cx="577850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群組 6">
            <a:extLst>
              <a:ext uri="{FF2B5EF4-FFF2-40B4-BE49-F238E27FC236}">
                <a16:creationId xmlns:a16="http://schemas.microsoft.com/office/drawing/2014/main" id="{1385DC30-CAA3-9909-195F-178BA91AAD44}"/>
              </a:ext>
            </a:extLst>
          </p:cNvPr>
          <p:cNvGrpSpPr>
            <a:grpSpLocks/>
          </p:cNvGrpSpPr>
          <p:nvPr/>
        </p:nvGrpSpPr>
        <p:grpSpPr bwMode="auto">
          <a:xfrm>
            <a:off x="4953001" y="3276600"/>
            <a:ext cx="4830763" cy="1244600"/>
            <a:chOff x="-80962" y="5526052"/>
            <a:chExt cx="4831031" cy="1244259"/>
          </a:xfrm>
        </p:grpSpPr>
        <p:pic>
          <p:nvPicPr>
            <p:cNvPr id="24624" name="Picture 2" descr="「mnist」的圖片搜尋結果">
              <a:extLst>
                <a:ext uri="{FF2B5EF4-FFF2-40B4-BE49-F238E27FC236}">
                  <a16:creationId xmlns:a16="http://schemas.microsoft.com/office/drawing/2014/main" id="{79324FEF-9818-CFFD-C661-DB2C29DEAA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381" y="5526052"/>
              <a:ext cx="2806688" cy="863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25" name="文字方塊 8">
              <a:extLst>
                <a:ext uri="{FF2B5EF4-FFF2-40B4-BE49-F238E27FC236}">
                  <a16:creationId xmlns:a16="http://schemas.microsoft.com/office/drawing/2014/main" id="{06EA43AA-727C-7526-EBF2-3378155925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0962" y="5754651"/>
              <a:ext cx="1828800" cy="1015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zh-TW" sz="2000"/>
                <a:t>Real images</a:t>
              </a:r>
            </a:p>
            <a:p>
              <a:pPr eaLnBrk="1" hangingPunct="1"/>
              <a:r>
                <a:rPr lang="en-US" altLang="zh-TW" sz="2000"/>
                <a:t>Sampled from DB:</a:t>
              </a:r>
              <a:endParaRPr lang="zh-TW" altLang="en-US" sz="2000"/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3AF80FC6-7EAA-5C5B-4141-56D38D8AD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0904" y="5211764"/>
            <a:ext cx="2607144" cy="1284287"/>
          </a:xfrm>
          <a:prstGeom prst="rect">
            <a:avLst/>
          </a:prstGeom>
          <a:gradFill rotWithShape="1">
            <a:gsLst>
              <a:gs pos="0">
                <a:srgbClr val="F5F5FC"/>
              </a:gs>
              <a:gs pos="64999">
                <a:srgbClr val="E6E6F6"/>
              </a:gs>
              <a:gs pos="100000">
                <a:srgbClr val="DCDCF3"/>
              </a:gs>
            </a:gsLst>
            <a:lin ang="5400000" scaled="1"/>
          </a:gradFill>
          <a:ln w="9525">
            <a:solidFill>
              <a:srgbClr val="BFBFD2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dk1"/>
                </a:solidFill>
              </a:rPr>
              <a:t>Discriminator</a:t>
            </a:r>
          </a:p>
          <a:p>
            <a:pPr algn="ctr">
              <a:defRPr/>
            </a:pPr>
            <a:r>
              <a:rPr lang="en-US" altLang="zh-TW" sz="2400" dirty="0">
                <a:solidFill>
                  <a:schemeClr val="dk1"/>
                </a:solidFill>
              </a:rPr>
              <a:t>v1</a:t>
            </a:r>
            <a:endParaRPr lang="zh-TW" altLang="en-US" sz="2400" dirty="0">
              <a:solidFill>
                <a:schemeClr val="dk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6612188-450F-6CE4-F0EB-D1D5476B9CCE}"/>
              </a:ext>
            </a:extLst>
          </p:cNvPr>
          <p:cNvSpPr/>
          <p:nvPr/>
        </p:nvSpPr>
        <p:spPr>
          <a:xfrm>
            <a:off x="1919536" y="5329251"/>
            <a:ext cx="1049312" cy="104931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rgbClr val="000000"/>
                </a:solidFill>
              </a:rPr>
              <a:t>image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44338F3E-0521-90A5-A2D0-252D9C31925C}"/>
              </a:ext>
            </a:extLst>
          </p:cNvPr>
          <p:cNvCxnSpPr/>
          <p:nvPr/>
        </p:nvCxnSpPr>
        <p:spPr>
          <a:xfrm>
            <a:off x="3155951" y="5853907"/>
            <a:ext cx="57785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5D47A6A9-B1B4-94CA-3471-AF2EC7FA9257}"/>
              </a:ext>
            </a:extLst>
          </p:cNvPr>
          <p:cNvCxnSpPr/>
          <p:nvPr/>
        </p:nvCxnSpPr>
        <p:spPr>
          <a:xfrm>
            <a:off x="6565900" y="5854700"/>
            <a:ext cx="57785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00F3C79-161C-EBC8-25BA-0F187B10F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7739" y="5622926"/>
            <a:ext cx="1628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/>
              <a:t>1/0</a:t>
            </a:r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B3FA5C3-1129-FDE6-86D9-018954FE8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3189" y="5622926"/>
            <a:ext cx="2124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/>
              <a:t>(real or fake)</a:t>
            </a:r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AB06231-2B15-F324-D2E7-D8C579F30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589" y="3362326"/>
            <a:ext cx="25669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/>
              <a:t>Something like Decoder in VAE</a:t>
            </a:r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598F2BE-3772-6AB0-BC1E-7BCCEEB82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8989" y="1822451"/>
            <a:ext cx="21939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/>
              <a:t>Randomly sample a vector</a:t>
            </a:r>
            <a:endParaRPr lang="zh-TW" altLang="en-US"/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9A1FC703-BFCB-AB6C-9CA2-7F2064CD4ED5}"/>
              </a:ext>
            </a:extLst>
          </p:cNvPr>
          <p:cNvCxnSpPr/>
          <p:nvPr/>
        </p:nvCxnSpPr>
        <p:spPr>
          <a:xfrm>
            <a:off x="4210050" y="2257425"/>
            <a:ext cx="577850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2EF70B1D-D783-9ABE-6538-D6DAF74E45FF}"/>
              </a:ext>
            </a:extLst>
          </p:cNvPr>
          <p:cNvSpPr/>
          <p:nvPr/>
        </p:nvSpPr>
        <p:spPr>
          <a:xfrm>
            <a:off x="7073901" y="1998663"/>
            <a:ext cx="614363" cy="5969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7E73AED-B1F7-BD86-553D-AD67610CE79A}"/>
              </a:ext>
            </a:extLst>
          </p:cNvPr>
          <p:cNvSpPr/>
          <p:nvPr/>
        </p:nvSpPr>
        <p:spPr>
          <a:xfrm>
            <a:off x="7793039" y="1998663"/>
            <a:ext cx="612775" cy="5969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8A50906-E7FA-92D1-BB28-7EC591F07DA9}"/>
              </a:ext>
            </a:extLst>
          </p:cNvPr>
          <p:cNvSpPr/>
          <p:nvPr/>
        </p:nvSpPr>
        <p:spPr>
          <a:xfrm>
            <a:off x="8467726" y="1998663"/>
            <a:ext cx="614363" cy="5969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943B896E-E19D-FFD6-CE77-DBF5470DEADB}"/>
              </a:ext>
            </a:extLst>
          </p:cNvPr>
          <p:cNvSpPr/>
          <p:nvPr/>
        </p:nvSpPr>
        <p:spPr>
          <a:xfrm>
            <a:off x="9142414" y="1998663"/>
            <a:ext cx="612775" cy="5969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0A45FFAF-502C-07CC-DF0B-1926662B3408}"/>
              </a:ext>
            </a:extLst>
          </p:cNvPr>
          <p:cNvSpPr txBox="1"/>
          <p:nvPr/>
        </p:nvSpPr>
        <p:spPr>
          <a:xfrm>
            <a:off x="7211904" y="4066830"/>
            <a:ext cx="4191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400" dirty="0">
                <a:solidFill>
                  <a:srgbClr val="000000"/>
                </a:solidFill>
              </a:rPr>
              <a:t>1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BB50131F-8BF2-5946-E681-867EA89C87DE}"/>
              </a:ext>
            </a:extLst>
          </p:cNvPr>
          <p:cNvSpPr txBox="1"/>
          <p:nvPr/>
        </p:nvSpPr>
        <p:spPr>
          <a:xfrm>
            <a:off x="7870769" y="4066830"/>
            <a:ext cx="4191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400" dirty="0">
                <a:solidFill>
                  <a:srgbClr val="000000"/>
                </a:solidFill>
              </a:rPr>
              <a:t>1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4A88388-DE3A-6B76-15B5-879A0345F0A4}"/>
              </a:ext>
            </a:extLst>
          </p:cNvPr>
          <p:cNvSpPr txBox="1"/>
          <p:nvPr/>
        </p:nvSpPr>
        <p:spPr>
          <a:xfrm>
            <a:off x="8565416" y="4066830"/>
            <a:ext cx="4191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400" dirty="0">
                <a:solidFill>
                  <a:srgbClr val="000000"/>
                </a:solidFill>
              </a:rPr>
              <a:t>1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F23C025E-0943-EA25-522A-9571849E090A}"/>
              </a:ext>
            </a:extLst>
          </p:cNvPr>
          <p:cNvSpPr txBox="1"/>
          <p:nvPr/>
        </p:nvSpPr>
        <p:spPr>
          <a:xfrm>
            <a:off x="9260063" y="4066830"/>
            <a:ext cx="4191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400" dirty="0">
                <a:solidFill>
                  <a:srgbClr val="000000"/>
                </a:solidFill>
              </a:rPr>
              <a:t>1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548E369F-BD01-3E6D-EB20-C42919397CD9}"/>
              </a:ext>
            </a:extLst>
          </p:cNvPr>
          <p:cNvSpPr txBox="1"/>
          <p:nvPr/>
        </p:nvSpPr>
        <p:spPr>
          <a:xfrm>
            <a:off x="7221599" y="2625790"/>
            <a:ext cx="4191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400" dirty="0">
                <a:solidFill>
                  <a:srgbClr val="000000"/>
                </a:solidFill>
              </a:rPr>
              <a:t>0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1D3675D-884E-486D-D9DB-E7AEB656E416}"/>
              </a:ext>
            </a:extLst>
          </p:cNvPr>
          <p:cNvSpPr txBox="1"/>
          <p:nvPr/>
        </p:nvSpPr>
        <p:spPr>
          <a:xfrm>
            <a:off x="7880464" y="2625790"/>
            <a:ext cx="4191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400" dirty="0">
                <a:solidFill>
                  <a:srgbClr val="000000"/>
                </a:solidFill>
              </a:rPr>
              <a:t>0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44F95203-07D6-F3B2-F909-C7E4AC753BCB}"/>
              </a:ext>
            </a:extLst>
          </p:cNvPr>
          <p:cNvSpPr txBox="1"/>
          <p:nvPr/>
        </p:nvSpPr>
        <p:spPr>
          <a:xfrm>
            <a:off x="8575111" y="2625790"/>
            <a:ext cx="4191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400" dirty="0">
                <a:solidFill>
                  <a:srgbClr val="000000"/>
                </a:solidFill>
              </a:rPr>
              <a:t>0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25E4AF72-6164-C46C-EFF0-ABA330B2D1F6}"/>
              </a:ext>
            </a:extLst>
          </p:cNvPr>
          <p:cNvSpPr txBox="1"/>
          <p:nvPr/>
        </p:nvSpPr>
        <p:spPr>
          <a:xfrm>
            <a:off x="9269758" y="2625790"/>
            <a:ext cx="4191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400" dirty="0">
                <a:solidFill>
                  <a:srgbClr val="000000"/>
                </a:solidFill>
              </a:rPr>
              <a:t>0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07314D94-077B-F93E-094F-78F7984A2EB5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5224476" y="4459289"/>
            <a:ext cx="1685913" cy="752475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0DFE5D5B-D5C9-12CC-CD6B-D4515E3822B4}"/>
              </a:ext>
            </a:extLst>
          </p:cNvPr>
          <p:cNvSpPr/>
          <p:nvPr/>
        </p:nvSpPr>
        <p:spPr>
          <a:xfrm>
            <a:off x="6972301" y="1822450"/>
            <a:ext cx="2874963" cy="29352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0588DAFA-A3E7-6A80-57B9-03F22E96DBE9}"/>
              </a:ext>
            </a:extLst>
          </p:cNvPr>
          <p:cNvCxnSpPr>
            <a:cxnSpLocks/>
          </p:cNvCxnSpPr>
          <p:nvPr/>
        </p:nvCxnSpPr>
        <p:spPr>
          <a:xfrm flipH="1">
            <a:off x="4056063" y="2813051"/>
            <a:ext cx="1104900" cy="612775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5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6" grpId="0"/>
      <p:bldP spid="17" grpId="0"/>
      <p:bldP spid="18" grpId="0"/>
      <p:bldP spid="19" grpId="0"/>
      <p:bldP spid="21" grpId="0" animBg="1"/>
      <p:bldP spid="22" grpId="0" animBg="1"/>
      <p:bldP spid="23" grpId="0" animBg="1"/>
      <p:bldP spid="24" grpId="0" animBg="1"/>
      <p:bldP spid="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標題 1">
            <a:extLst>
              <a:ext uri="{FF2B5EF4-FFF2-40B4-BE49-F238E27FC236}">
                <a16:creationId xmlns:a16="http://schemas.microsoft.com/office/drawing/2014/main" id="{AABC609C-6BE4-C8DA-29AF-EF83344F8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47" y="116632"/>
            <a:ext cx="7512834" cy="720080"/>
          </a:xfrm>
        </p:spPr>
        <p:txBody>
          <a:bodyPr/>
          <a:lstStyle/>
          <a:p>
            <a:r>
              <a:rPr lang="en-US" altLang="zh-TW" dirty="0"/>
              <a:t>GAN – Learn a generator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6240B2D-F053-9998-D5D2-F6CE5B0A8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3238" y="4475164"/>
            <a:ext cx="1517650" cy="1284287"/>
          </a:xfrm>
          <a:prstGeom prst="rect">
            <a:avLst/>
          </a:prstGeom>
          <a:gradFill rotWithShape="1">
            <a:gsLst>
              <a:gs pos="0">
                <a:srgbClr val="F5F5FC"/>
              </a:gs>
              <a:gs pos="64999">
                <a:srgbClr val="E6E6F6"/>
              </a:gs>
              <a:gs pos="100000">
                <a:srgbClr val="DCDCF3"/>
              </a:gs>
            </a:gsLst>
            <a:lin ang="5400000" scaled="1"/>
          </a:gradFill>
          <a:ln w="9525">
            <a:solidFill>
              <a:srgbClr val="BFBFD2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400" dirty="0" err="1">
                <a:solidFill>
                  <a:schemeClr val="dk1"/>
                </a:solidFill>
              </a:rPr>
              <a:t>Discri-minator</a:t>
            </a:r>
            <a:endParaRPr lang="en-US" altLang="zh-TW" sz="2400" dirty="0">
              <a:solidFill>
                <a:schemeClr val="dk1"/>
              </a:solidFill>
            </a:endParaRPr>
          </a:p>
          <a:p>
            <a:pPr algn="ctr">
              <a:defRPr/>
            </a:pPr>
            <a:r>
              <a:rPr lang="en-US" altLang="zh-TW" sz="2400" dirty="0">
                <a:solidFill>
                  <a:schemeClr val="dk1"/>
                </a:solidFill>
              </a:rPr>
              <a:t>v1</a:t>
            </a:r>
            <a:endParaRPr lang="zh-TW" altLang="en-US" sz="2400" dirty="0">
              <a:solidFill>
                <a:schemeClr val="dk1"/>
              </a:solidFill>
            </a:endParaRP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5CE971FB-4A45-39C8-DF3D-BAEF41C8889A}"/>
              </a:ext>
            </a:extLst>
          </p:cNvPr>
          <p:cNvCxnSpPr/>
          <p:nvPr/>
        </p:nvCxnSpPr>
        <p:spPr>
          <a:xfrm>
            <a:off x="8847138" y="5795963"/>
            <a:ext cx="0" cy="4191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514D6468-786D-D78F-3418-6B7A2AC2F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3238" y="1420814"/>
            <a:ext cx="1517650" cy="1284287"/>
          </a:xfrm>
          <a:prstGeom prst="rect">
            <a:avLst/>
          </a:prstGeom>
          <a:gradFill rotWithShape="1">
            <a:gsLst>
              <a:gs pos="0">
                <a:srgbClr val="F0F0FF"/>
              </a:gs>
              <a:gs pos="64999">
                <a:srgbClr val="DDDDFF"/>
              </a:gs>
              <a:gs pos="100000">
                <a:srgbClr val="D0D0FF"/>
              </a:gs>
            </a:gsLst>
            <a:lin ang="5400000" scaled="1"/>
          </a:gradFill>
          <a:ln w="9525">
            <a:solidFill>
              <a:srgbClr val="C6C6F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NN</a:t>
            </a:r>
          </a:p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Generator</a:t>
            </a:r>
          </a:p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v1</a:t>
            </a:r>
            <a:endParaRPr lang="zh-TW" altLang="en-US" sz="2000" dirty="0">
              <a:solidFill>
                <a:schemeClr val="dk1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557EBC3-738D-CB6D-3873-03F784CC2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7638" y="236539"/>
            <a:ext cx="22272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 sz="2000"/>
              <a:t>Randomly sample a vector</a:t>
            </a:r>
            <a:endParaRPr lang="zh-TW" altLang="en-US" sz="2000"/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EB42B1BE-77A1-7223-C576-598AB39C89BE}"/>
              </a:ext>
            </a:extLst>
          </p:cNvPr>
          <p:cNvCxnSpPr/>
          <p:nvPr/>
        </p:nvCxnSpPr>
        <p:spPr>
          <a:xfrm>
            <a:off x="8882063" y="2713038"/>
            <a:ext cx="0" cy="38735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3C71C4AC-F31D-5D58-8ADF-C971DF6FD11D}"/>
              </a:ext>
            </a:extLst>
          </p:cNvPr>
          <p:cNvGrpSpPr>
            <a:grpSpLocks/>
          </p:cNvGrpSpPr>
          <p:nvPr/>
        </p:nvGrpSpPr>
        <p:grpSpPr bwMode="auto">
          <a:xfrm>
            <a:off x="8420101" y="3100388"/>
            <a:ext cx="855663" cy="908050"/>
            <a:chOff x="6584318" y="4441441"/>
            <a:chExt cx="854917" cy="908717"/>
          </a:xfrm>
        </p:grpSpPr>
        <p:pic>
          <p:nvPicPr>
            <p:cNvPr id="25631" name="圖片 14">
              <a:extLst>
                <a:ext uri="{FF2B5EF4-FFF2-40B4-BE49-F238E27FC236}">
                  <a16:creationId xmlns:a16="http://schemas.microsoft.com/office/drawing/2014/main" id="{2D4E95BD-E909-0D6B-86A8-1EA4809F7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4214" y="4441442"/>
              <a:ext cx="795127" cy="908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0859F5E-9ED3-BFDD-B028-8137210F5742}"/>
                </a:ext>
              </a:extLst>
            </p:cNvPr>
            <p:cNvSpPr/>
            <p:nvPr/>
          </p:nvSpPr>
          <p:spPr>
            <a:xfrm>
              <a:off x="6584318" y="4441441"/>
              <a:ext cx="854917" cy="83246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62417A2-1C5E-3AAE-4ED5-FD8F9E708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3101" y="6227763"/>
            <a:ext cx="1109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/>
              <a:t>0.13</a:t>
            </a:r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7FD3E93-9BC3-681F-F077-27677E3A5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0451" y="1784351"/>
            <a:ext cx="39989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/>
              <a:t>Updating the parameters of generator </a:t>
            </a:r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2BA1690-7EF4-2058-CF38-47354D7F3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1" y="2813050"/>
            <a:ext cx="3571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/>
              <a:t>The output be classified as “real” (as close to 1 as possible)</a:t>
            </a:r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D57F396-F3A5-15A8-F89E-0FD0A4D6C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9" y="4210051"/>
            <a:ext cx="3406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000"/>
              <a:t>Generator + Discriminator = a network</a:t>
            </a:r>
            <a:endParaRPr lang="zh-TW" altLang="en-US" sz="200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D882A25-16A3-C9E7-7B6E-7DD0B0E64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439" y="5087938"/>
            <a:ext cx="45862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TW">
                <a:solidFill>
                  <a:srgbClr val="0000FF"/>
                </a:solidFill>
              </a:rPr>
              <a:t>Using gradient descent to update the parameters in the generator, but fix the discriminator</a:t>
            </a:r>
            <a:endParaRPr lang="zh-TW" altLang="en-US">
              <a:solidFill>
                <a:srgbClr val="0000FF"/>
              </a:solidFill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218408A0-7E9B-5AA2-DB1B-0DA910DAD289}"/>
              </a:ext>
            </a:extLst>
          </p:cNvPr>
          <p:cNvCxnSpPr/>
          <p:nvPr/>
        </p:nvCxnSpPr>
        <p:spPr>
          <a:xfrm>
            <a:off x="8882063" y="4008438"/>
            <a:ext cx="0" cy="4175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AAFF23F0-E40C-3A42-50AC-D7DB30F1CDDF}"/>
              </a:ext>
            </a:extLst>
          </p:cNvPr>
          <p:cNvCxnSpPr/>
          <p:nvPr/>
        </p:nvCxnSpPr>
        <p:spPr>
          <a:xfrm>
            <a:off x="8882063" y="1023938"/>
            <a:ext cx="0" cy="3857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箭號: 向右 30">
            <a:extLst>
              <a:ext uri="{FF2B5EF4-FFF2-40B4-BE49-F238E27FC236}">
                <a16:creationId xmlns:a16="http://schemas.microsoft.com/office/drawing/2014/main" id="{D854A632-509F-051B-870C-7511C0EDBD03}"/>
              </a:ext>
            </a:extLst>
          </p:cNvPr>
          <p:cNvSpPr/>
          <p:nvPr/>
        </p:nvSpPr>
        <p:spPr>
          <a:xfrm>
            <a:off x="2573339" y="3054350"/>
            <a:ext cx="460375" cy="66833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8A39882A-BB76-77C4-8324-227DC42B3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9301" y="6196013"/>
            <a:ext cx="1109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FF0000"/>
                </a:solidFill>
              </a:rPr>
              <a:t>1.0</a:t>
            </a:r>
            <a:endParaRPr lang="zh-TW" altLang="en-US">
              <a:solidFill>
                <a:srgbClr val="FF0000"/>
              </a:solidFill>
            </a:endParaRP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5E0200E9-876D-5A06-82AC-4CEBDA71CF93}"/>
              </a:ext>
            </a:extLst>
          </p:cNvPr>
          <p:cNvGrpSpPr>
            <a:grpSpLocks/>
          </p:cNvGrpSpPr>
          <p:nvPr/>
        </p:nvGrpSpPr>
        <p:grpSpPr bwMode="auto">
          <a:xfrm>
            <a:off x="7226301" y="3098800"/>
            <a:ext cx="854075" cy="831850"/>
            <a:chOff x="5787173" y="3098679"/>
            <a:chExt cx="854917" cy="831928"/>
          </a:xfrm>
        </p:grpSpPr>
        <p:pic>
          <p:nvPicPr>
            <p:cNvPr id="25629" name="圖片 31">
              <a:extLst>
                <a:ext uri="{FF2B5EF4-FFF2-40B4-BE49-F238E27FC236}">
                  <a16:creationId xmlns:a16="http://schemas.microsoft.com/office/drawing/2014/main" id="{1D257D8B-91E2-4693-DF04-C8D76AA6D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9633" y="3149688"/>
              <a:ext cx="678859" cy="73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B23E6EE8-92DF-22D5-2915-B98632ED0993}"/>
                </a:ext>
              </a:extLst>
            </p:cNvPr>
            <p:cNvSpPr/>
            <p:nvPr/>
          </p:nvSpPr>
          <p:spPr>
            <a:xfrm>
              <a:off x="5787173" y="3098679"/>
              <a:ext cx="854917" cy="83192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11734034-CEAF-28F9-BEB3-3CE957E65AB6}"/>
              </a:ext>
            </a:extLst>
          </p:cNvPr>
          <p:cNvCxnSpPr/>
          <p:nvPr/>
        </p:nvCxnSpPr>
        <p:spPr>
          <a:xfrm>
            <a:off x="8293101" y="3033714"/>
            <a:ext cx="1109663" cy="981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44E5A5D9-BA33-5EE5-6293-4CA4F3C2D99F}"/>
              </a:ext>
            </a:extLst>
          </p:cNvPr>
          <p:cNvCxnSpPr/>
          <p:nvPr/>
        </p:nvCxnSpPr>
        <p:spPr>
          <a:xfrm>
            <a:off x="8293101" y="6307138"/>
            <a:ext cx="1020763" cy="317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5FB915D1-2C2B-CCC1-9984-A580793B9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6" y="2165351"/>
            <a:ext cx="11080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FF0000"/>
                </a:solidFill>
              </a:rPr>
              <a:t>v2</a:t>
            </a:r>
            <a:endParaRPr lang="zh-TW" altLang="en-US">
              <a:solidFill>
                <a:srgbClr val="FF0000"/>
              </a:solidFill>
            </a:endParaRP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754EDAE9-B26E-FB0A-39FF-A896A05D84C1}"/>
              </a:ext>
            </a:extLst>
          </p:cNvPr>
          <p:cNvCxnSpPr>
            <a:cxnSpLocks/>
          </p:cNvCxnSpPr>
          <p:nvPr/>
        </p:nvCxnSpPr>
        <p:spPr>
          <a:xfrm flipV="1">
            <a:off x="8688389" y="2427288"/>
            <a:ext cx="4270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22" name="TextBox 1">
            <a:extLst>
              <a:ext uri="{FF2B5EF4-FFF2-40B4-BE49-F238E27FC236}">
                <a16:creationId xmlns:a16="http://schemas.microsoft.com/office/drawing/2014/main" id="{570E6FFB-23B0-EDF7-3EC5-934D1C9ED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1" y="1676401"/>
            <a:ext cx="7659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Train </a:t>
            </a:r>
          </a:p>
          <a:p>
            <a:pPr eaLnBrk="1" hangingPunct="1"/>
            <a:r>
              <a:rPr lang="en-US" altLang="en-US" sz="1800"/>
              <a:t>this</a:t>
            </a:r>
          </a:p>
        </p:txBody>
      </p:sp>
      <p:sp>
        <p:nvSpPr>
          <p:cNvPr id="25623" name="TextBox 2">
            <a:extLst>
              <a:ext uri="{FF2B5EF4-FFF2-40B4-BE49-F238E27FC236}">
                <a16:creationId xmlns:a16="http://schemas.microsoft.com/office/drawing/2014/main" id="{951023A3-F2EA-A59E-8E29-290CAA771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572001"/>
            <a:ext cx="8651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Do not</a:t>
            </a:r>
          </a:p>
          <a:p>
            <a:pPr eaLnBrk="1" hangingPunct="1"/>
            <a:r>
              <a:rPr lang="en-US" altLang="en-US" sz="1800"/>
              <a:t>Train</a:t>
            </a:r>
          </a:p>
          <a:p>
            <a:pPr eaLnBrk="1" hangingPunct="1"/>
            <a:r>
              <a:rPr lang="en-US" altLang="en-US" sz="1800"/>
              <a:t>This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CE6FA55-6230-CA3C-6859-A5C5DBEBC4C0}"/>
              </a:ext>
            </a:extLst>
          </p:cNvPr>
          <p:cNvCxnSpPr>
            <a:cxnSpLocks noChangeShapeType="1"/>
            <a:stCxn id="25622" idx="3"/>
          </p:cNvCxnSpPr>
          <p:nvPr/>
        </p:nvCxnSpPr>
        <p:spPr bwMode="auto">
          <a:xfrm flipV="1">
            <a:off x="7623980" y="1981200"/>
            <a:ext cx="377021" cy="18366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A37099-9D6D-00D8-38BD-8019BB4C245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20000" y="5029200"/>
            <a:ext cx="400050" cy="8413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26" name="TextBox 10">
            <a:extLst>
              <a:ext uri="{FF2B5EF4-FFF2-40B4-BE49-F238E27FC236}">
                <a16:creationId xmlns:a16="http://schemas.microsoft.com/office/drawing/2014/main" id="{76FDF80E-51F8-F5EC-2FE1-73295D3D8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3048001"/>
            <a:ext cx="1143000" cy="83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0000"/>
                </a:solidFill>
              </a:rPr>
              <a:t>They have</a:t>
            </a:r>
          </a:p>
          <a:p>
            <a:pPr eaLnBrk="1" hangingPunct="1"/>
            <a:r>
              <a:rPr lang="en-US" altLang="en-US" sz="1600">
                <a:solidFill>
                  <a:srgbClr val="FF0000"/>
                </a:solidFill>
              </a:rPr>
              <a:t>Opposite</a:t>
            </a:r>
          </a:p>
          <a:p>
            <a:pPr eaLnBrk="1" hangingPunct="1"/>
            <a:r>
              <a:rPr lang="en-US" altLang="en-US" sz="1600">
                <a:solidFill>
                  <a:srgbClr val="FF0000"/>
                </a:solidFill>
              </a:rPr>
              <a:t>objectives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FFEF76D-BC9D-A64F-8284-5149216A8E2E}"/>
              </a:ext>
            </a:extLst>
          </p:cNvPr>
          <p:cNvCxnSpPr>
            <a:cxnSpLocks noChangeShapeType="1"/>
            <a:stCxn id="25626" idx="0"/>
          </p:cNvCxnSpPr>
          <p:nvPr/>
        </p:nvCxnSpPr>
        <p:spPr bwMode="auto">
          <a:xfrm flipH="1" flipV="1">
            <a:off x="9753600" y="2514600"/>
            <a:ext cx="342900" cy="533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3876700-847E-253B-BB3D-69D4F11429E3}"/>
              </a:ext>
            </a:extLst>
          </p:cNvPr>
          <p:cNvCxnSpPr>
            <a:cxnSpLocks noChangeShapeType="1"/>
            <a:stCxn id="25626" idx="2"/>
          </p:cNvCxnSpPr>
          <p:nvPr/>
        </p:nvCxnSpPr>
        <p:spPr bwMode="auto">
          <a:xfrm flipH="1">
            <a:off x="9677400" y="3878264"/>
            <a:ext cx="419100" cy="9223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4597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  <p:bldP spid="21" grpId="0"/>
      <p:bldP spid="22" grpId="0"/>
      <p:bldP spid="24" grpId="0"/>
      <p:bldP spid="31" grpId="0" animBg="1"/>
      <p:bldP spid="33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22731</TotalTime>
  <Words>12779</Words>
  <Application>Microsoft Office PowerPoint</Application>
  <PresentationFormat>Widescreen</PresentationFormat>
  <Paragraphs>1595</Paragraphs>
  <Slides>165</Slides>
  <Notes>52</Notes>
  <HiddenSlides>49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165</vt:i4>
      </vt:variant>
    </vt:vector>
  </HeadingPairs>
  <TitlesOfParts>
    <vt:vector size="181" baseType="lpstr">
      <vt:lpstr>MS Gothic</vt:lpstr>
      <vt:lpstr>ＭＳ Ｐゴシック</vt:lpstr>
      <vt:lpstr>新細明體</vt:lpstr>
      <vt:lpstr>Arial</vt:lpstr>
      <vt:lpstr>Arial Black</vt:lpstr>
      <vt:lpstr>Calibri</vt:lpstr>
      <vt:lpstr>Cambria Math</vt:lpstr>
      <vt:lpstr>Century Gothic</vt:lpstr>
      <vt:lpstr>Comic Sans MS</vt:lpstr>
      <vt:lpstr>Courier New</vt:lpstr>
      <vt:lpstr>Helvetica</vt:lpstr>
      <vt:lpstr>Helvetica Neue</vt:lpstr>
      <vt:lpstr>Times</vt:lpstr>
      <vt:lpstr>Wingdings</vt:lpstr>
      <vt:lpstr>Office Theme</vt:lpstr>
      <vt:lpstr>1_Office Theme</vt:lpstr>
      <vt:lpstr>PowerPoint Presentation</vt:lpstr>
      <vt:lpstr> Deep Learning Generative Adversarial Networks</vt:lpstr>
      <vt:lpstr>Course Schedule &amp; Content</vt:lpstr>
      <vt:lpstr>Deep Learning needs DATA!!!!!</vt:lpstr>
      <vt:lpstr>Why Generative Models</vt:lpstr>
      <vt:lpstr>GENERATIVE MODELS</vt:lpstr>
      <vt:lpstr>Traditional Generative Models</vt:lpstr>
      <vt:lpstr>Deep Generative Models</vt:lpstr>
      <vt:lpstr>Application: Image Super Resolution</vt:lpstr>
      <vt:lpstr>Application: Text-to-Speech (TTS)</vt:lpstr>
      <vt:lpstr>Application: Controllable Text Generation</vt:lpstr>
      <vt:lpstr>Deep Generative Models</vt:lpstr>
      <vt:lpstr>Unsupervised Pre-Training</vt:lpstr>
      <vt:lpstr>Deep Belief Networks (DBN)</vt:lpstr>
      <vt:lpstr>Restricted Boltzmann Machine</vt:lpstr>
      <vt:lpstr>Deep Belief Networks</vt:lpstr>
      <vt:lpstr>RBM Sampling  and Training                        </vt:lpstr>
      <vt:lpstr>Deep Belief Network Training</vt:lpstr>
      <vt:lpstr>Deep Belief Networks</vt:lpstr>
      <vt:lpstr>Deep Belief Networks</vt:lpstr>
      <vt:lpstr>Deep Belief Networks</vt:lpstr>
      <vt:lpstr>DBNs – Learning Procedure</vt:lpstr>
      <vt:lpstr>DBNs – Learning Procedure</vt:lpstr>
      <vt:lpstr>DBN – Learning Procedure</vt:lpstr>
      <vt:lpstr>Deep Belief Network Architecture: Layer-wise Training</vt:lpstr>
      <vt:lpstr>DBN Example: Hand-written Digit Recognition</vt:lpstr>
      <vt:lpstr>DBN Example: Hand-written Digit Recognition</vt:lpstr>
      <vt:lpstr>DBN Example: Hand-written Digit Recognition</vt:lpstr>
      <vt:lpstr>DBN Example: Hand-written Digit Recognition</vt:lpstr>
      <vt:lpstr>DBN – Inference</vt:lpstr>
      <vt:lpstr>DBN - Inference</vt:lpstr>
      <vt:lpstr>Deep Boltzmann Machines</vt:lpstr>
      <vt:lpstr>Discriminative DBNs and DBMs</vt:lpstr>
      <vt:lpstr>Deep Boltzmann Machines</vt:lpstr>
      <vt:lpstr>Experimental Results (with DBMs)</vt:lpstr>
      <vt:lpstr>Experimental Results (with DBMs)</vt:lpstr>
      <vt:lpstr>Autoencoder</vt:lpstr>
      <vt:lpstr>Autoencoder with 3 fully connected layers</vt:lpstr>
      <vt:lpstr>Auto-encoder</vt:lpstr>
      <vt:lpstr>PowerPoint Presentation</vt:lpstr>
      <vt:lpstr>Problems of VAE</vt:lpstr>
      <vt:lpstr>Gradual and step-wise generation</vt:lpstr>
      <vt:lpstr>Autoencoder</vt:lpstr>
      <vt:lpstr>Auto-Encoders </vt:lpstr>
      <vt:lpstr>Sparse Auto-Encoders</vt:lpstr>
      <vt:lpstr>Stacked Auto-Encoders</vt:lpstr>
      <vt:lpstr>Stacked Auto-Encoders</vt:lpstr>
      <vt:lpstr>A Generative Modeling Perspective of Autoencoders</vt:lpstr>
      <vt:lpstr>Variational Autoencoder</vt:lpstr>
      <vt:lpstr>Variational Autoencoder: the Famous Reparameterization Trick</vt:lpstr>
      <vt:lpstr>TensorFlow (Python) VAE Example:  Hand-written Digits Generation</vt:lpstr>
      <vt:lpstr>TensorFlow (Python) VAE Example:  Hand-written Digits Generation</vt:lpstr>
      <vt:lpstr>TensorFlow (Python) VAE Example:  Hand-written Digits Generation</vt:lpstr>
      <vt:lpstr>GENERATIVE ADVERSARIAL NETWORKS</vt:lpstr>
      <vt:lpstr>Generative Adversarial Network</vt:lpstr>
      <vt:lpstr>Generative Adversarial Network</vt:lpstr>
      <vt:lpstr>GENERATIVE ADVERSARIAL NETWORKS</vt:lpstr>
      <vt:lpstr>GAN TAXONOMY</vt:lpstr>
      <vt:lpstr>GAN POPULARITY &amp; MAGIC</vt:lpstr>
      <vt:lpstr>COMPUTER VISION</vt:lpstr>
      <vt:lpstr>DATA AUGMENTATION</vt:lpstr>
      <vt:lpstr>TIME SERIES</vt:lpstr>
      <vt:lpstr>ANOMALY DETECTION</vt:lpstr>
      <vt:lpstr>SEMI-SUPERVISED LEARNING</vt:lpstr>
      <vt:lpstr>MISSING DATA IMPUTATION</vt:lpstr>
      <vt:lpstr>PRIVACY PRESERVATION</vt:lpstr>
      <vt:lpstr>What are GANs?</vt:lpstr>
      <vt:lpstr>PowerPoint Presentation</vt:lpstr>
      <vt:lpstr>Probabilistic Generative Models</vt:lpstr>
      <vt:lpstr>Synthesizing Examples From Probabilistic Generative Model</vt:lpstr>
      <vt:lpstr>Adversarial Networks</vt:lpstr>
      <vt:lpstr>Generative Model</vt:lpstr>
      <vt:lpstr>Discriminative Model</vt:lpstr>
      <vt:lpstr>PowerPoint Presentation</vt:lpstr>
      <vt:lpstr>Discriminative Models</vt:lpstr>
      <vt:lpstr>Generative Models</vt:lpstr>
      <vt:lpstr>How GANs are being used? </vt:lpstr>
      <vt:lpstr>Generative Adversarial Networks</vt:lpstr>
      <vt:lpstr>Generative Adversarial Networks (GANs)</vt:lpstr>
      <vt:lpstr>Training GANs: Two-player game</vt:lpstr>
      <vt:lpstr>Training GANs: Two-player game</vt:lpstr>
      <vt:lpstr>Training GANs: Two-player game</vt:lpstr>
      <vt:lpstr>Training GANs: Two-player game</vt:lpstr>
      <vt:lpstr>Training GANs: Two-player game</vt:lpstr>
      <vt:lpstr>Training GANs: Two-player game</vt:lpstr>
      <vt:lpstr>Training GANs: Two-player game</vt:lpstr>
      <vt:lpstr>Training GANs: Two-player game</vt:lpstr>
      <vt:lpstr>Training GANs: Two-player game</vt:lpstr>
      <vt:lpstr>PowerPoint Presentation</vt:lpstr>
      <vt:lpstr>Training GANs: Two-player game</vt:lpstr>
      <vt:lpstr>Training Procedure: Basic Idea</vt:lpstr>
      <vt:lpstr>Loss Functions</vt:lpstr>
      <vt:lpstr>Training Procedure</vt:lpstr>
      <vt:lpstr>The Discriminator Has a Straightforward Task</vt:lpstr>
      <vt:lpstr>Three Reasons That It’s a Miracle GANs Work</vt:lpstr>
      <vt:lpstr>How to train GANs?</vt:lpstr>
      <vt:lpstr>Loss Functions</vt:lpstr>
      <vt:lpstr>GAN – Learn a discriminator</vt:lpstr>
      <vt:lpstr>GAN – Learn a generator</vt:lpstr>
      <vt:lpstr>“Improved Techniques for Training GANs” by Salimans et. al</vt:lpstr>
      <vt:lpstr>GANs</vt:lpstr>
      <vt:lpstr>Generative Adversarial Nets</vt:lpstr>
      <vt:lpstr>Generative Adversarial Nets</vt:lpstr>
      <vt:lpstr>Generative Adversarial Nets: Convolutional Architectures</vt:lpstr>
      <vt:lpstr>Generative Adversarial Nets: Convolutional Architectures</vt:lpstr>
      <vt:lpstr>Generative Adversarial Nets: Convolutional Architectures</vt:lpstr>
      <vt:lpstr>Generative Adversarial Nets: Convolutional Architectures</vt:lpstr>
      <vt:lpstr>Results over the years</vt:lpstr>
      <vt:lpstr>BigGAN</vt:lpstr>
      <vt:lpstr>BigGAN</vt:lpstr>
      <vt:lpstr>BigGAN</vt:lpstr>
      <vt:lpstr>PowerPoint Presentation</vt:lpstr>
      <vt:lpstr>PowerPoint Presentation</vt:lpstr>
      <vt:lpstr>Variations to GANs</vt:lpstr>
      <vt:lpstr>Major Difficulties</vt:lpstr>
      <vt:lpstr>Common Failure Cases</vt:lpstr>
      <vt:lpstr>So what can we do?</vt:lpstr>
      <vt:lpstr>Conclusions</vt:lpstr>
      <vt:lpstr>References</vt:lpstr>
      <vt:lpstr>“The GAN Zoo”</vt:lpstr>
      <vt:lpstr>“The GAN Zoo”</vt:lpstr>
      <vt:lpstr>Dive Deeper?</vt:lpstr>
      <vt:lpstr>More Examples</vt:lpstr>
      <vt:lpstr>Next few images from Goodfellow lecture</vt:lpstr>
      <vt:lpstr>PowerPoint Presentation</vt:lpstr>
      <vt:lpstr>PowerPoint Presentation</vt:lpstr>
      <vt:lpstr>256x256 high resolution pictures by Plug and Play generative network</vt:lpstr>
      <vt:lpstr>Text to Image, by conditional GAN</vt:lpstr>
      <vt:lpstr>Text to Image - Results</vt:lpstr>
      <vt:lpstr>Using Labels Can Improve Generated Samples (Denton et al., 2015)</vt:lpstr>
      <vt:lpstr>With Image Pyramid, Can Also Seed Generator With Low-Res Image + Class (Denton et al., 2015)</vt:lpstr>
      <vt:lpstr>Schemes to Ensure Samples Are Diverse (Salimans et al., 2016)</vt:lpstr>
      <vt:lpstr>PowerPoint Presentation</vt:lpstr>
      <vt:lpstr>Cherry Picked Results</vt:lpstr>
      <vt:lpstr>Problems With Counting</vt:lpstr>
      <vt:lpstr>Problems With Perspective</vt:lpstr>
      <vt:lpstr>Problems With Global Structure</vt:lpstr>
      <vt:lpstr>Visually-Aware Fashion Recommendation and Design With GANs (Kang et al., 2017)</vt:lpstr>
      <vt:lpstr>Visually-Aware Fashion Recommendation and Design With GANs (Kang et al., 2017)</vt:lpstr>
      <vt:lpstr>PowerPoint Presentation</vt:lpstr>
      <vt:lpstr>Cycle GANs (Zhu et al., 2017; arXiv:1703:10593v2 [cs.CV])</vt:lpstr>
      <vt:lpstr>PowerPoint Presentation</vt:lpstr>
      <vt:lpstr>PowerPoint Presentation</vt:lpstr>
      <vt:lpstr>PowerPoint Presentation</vt:lpstr>
      <vt:lpstr>Training and Mathematics behind GAN</vt:lpstr>
      <vt:lpstr>Maximum Likelihood Estimation</vt:lpstr>
      <vt:lpstr>KL (Kullback-Leibler) divergence</vt:lpstr>
      <vt:lpstr>Maximum Likelihood Estimation</vt:lpstr>
      <vt:lpstr>Thus let’s use an NN as PG(x; θ)</vt:lpstr>
      <vt:lpstr>Basic Idea of GAN</vt:lpstr>
      <vt:lpstr>Basic Idea</vt:lpstr>
      <vt:lpstr>MaxDV(G,D),  G*=arg minGmaxDV(G,D)</vt:lpstr>
      <vt:lpstr> maxDV(G,D), G* = arg minGmaxD V(G,D)</vt:lpstr>
      <vt:lpstr>maxDV(G,D)</vt:lpstr>
      <vt:lpstr>Summary:</vt:lpstr>
      <vt:lpstr>Algorithm</vt:lpstr>
      <vt:lpstr>Algorithm</vt:lpstr>
      <vt:lpstr>In practice …</vt:lpstr>
      <vt:lpstr>PowerPoint Presentation</vt:lpstr>
      <vt:lpstr>PowerPoint Presentation</vt:lpstr>
      <vt:lpstr>Objective Function for Generator in Real Implementation</vt:lpstr>
      <vt:lpstr>Evolution</vt:lpstr>
      <vt:lpstr>Evolution needs to be smooth:</vt:lpstr>
      <vt:lpstr>One simple solution: add noise</vt:lpstr>
      <vt:lpstr>PowerPoint Presentation</vt:lpstr>
    </vt:vector>
  </TitlesOfParts>
  <Company>UCY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Vision-On-Chip  to Vision-In-Chip</dc:title>
  <dc:creator>Theocharis Theocharides</dc:creator>
  <cp:lastModifiedBy>Theocharis Theocharides</cp:lastModifiedBy>
  <cp:revision>234</cp:revision>
  <dcterms:created xsi:type="dcterms:W3CDTF">2011-03-27T14:20:09Z</dcterms:created>
  <dcterms:modified xsi:type="dcterms:W3CDTF">2024-04-20T09:15:00Z</dcterms:modified>
</cp:coreProperties>
</file>