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158"/>
  </p:notesMasterIdLst>
  <p:sldIdLst>
    <p:sldId id="2537" r:id="rId3"/>
    <p:sldId id="256" r:id="rId4"/>
    <p:sldId id="279" r:id="rId5"/>
    <p:sldId id="2589" r:id="rId6"/>
    <p:sldId id="322" r:id="rId7"/>
    <p:sldId id="269" r:id="rId8"/>
    <p:sldId id="270" r:id="rId9"/>
    <p:sldId id="271" r:id="rId10"/>
    <p:sldId id="272" r:id="rId11"/>
    <p:sldId id="273" r:id="rId12"/>
    <p:sldId id="274" r:id="rId13"/>
    <p:sldId id="275" r:id="rId14"/>
    <p:sldId id="276" r:id="rId15"/>
    <p:sldId id="277" r:id="rId16"/>
    <p:sldId id="278" r:id="rId17"/>
    <p:sldId id="2540" r:id="rId18"/>
    <p:sldId id="280" r:id="rId19"/>
    <p:sldId id="281" r:id="rId20"/>
    <p:sldId id="282" r:id="rId21"/>
    <p:sldId id="283" r:id="rId22"/>
    <p:sldId id="284" r:id="rId23"/>
    <p:sldId id="285" r:id="rId24"/>
    <p:sldId id="286" r:id="rId25"/>
    <p:sldId id="287" r:id="rId26"/>
    <p:sldId id="288" r:id="rId27"/>
    <p:sldId id="289" r:id="rId28"/>
    <p:sldId id="290" r:id="rId29"/>
    <p:sldId id="292" r:id="rId30"/>
    <p:sldId id="294" r:id="rId31"/>
    <p:sldId id="363" r:id="rId32"/>
    <p:sldId id="375" r:id="rId33"/>
    <p:sldId id="364" r:id="rId34"/>
    <p:sldId id="376" r:id="rId35"/>
    <p:sldId id="362" r:id="rId36"/>
    <p:sldId id="365" r:id="rId37"/>
    <p:sldId id="366" r:id="rId38"/>
    <p:sldId id="2637" r:id="rId39"/>
    <p:sldId id="295" r:id="rId40"/>
    <p:sldId id="296" r:id="rId41"/>
    <p:sldId id="297" r:id="rId42"/>
    <p:sldId id="298" r:id="rId43"/>
    <p:sldId id="300" r:id="rId44"/>
    <p:sldId id="2603" r:id="rId45"/>
    <p:sldId id="293" r:id="rId46"/>
    <p:sldId id="260" r:id="rId47"/>
    <p:sldId id="307" r:id="rId48"/>
    <p:sldId id="308" r:id="rId49"/>
    <p:sldId id="2556" r:id="rId50"/>
    <p:sldId id="263" r:id="rId51"/>
    <p:sldId id="2557" r:id="rId52"/>
    <p:sldId id="2558" r:id="rId53"/>
    <p:sldId id="2559" r:id="rId54"/>
    <p:sldId id="264" r:id="rId55"/>
    <p:sldId id="2560" r:id="rId56"/>
    <p:sldId id="261" r:id="rId57"/>
    <p:sldId id="2542" r:id="rId58"/>
    <p:sldId id="2544" r:id="rId59"/>
    <p:sldId id="2545" r:id="rId60"/>
    <p:sldId id="2546" r:id="rId61"/>
    <p:sldId id="2547" r:id="rId62"/>
    <p:sldId id="2548" r:id="rId63"/>
    <p:sldId id="2549" r:id="rId64"/>
    <p:sldId id="2550" r:id="rId65"/>
    <p:sldId id="2551" r:id="rId66"/>
    <p:sldId id="2552" r:id="rId67"/>
    <p:sldId id="266" r:id="rId68"/>
    <p:sldId id="2561" r:id="rId69"/>
    <p:sldId id="2562" r:id="rId70"/>
    <p:sldId id="2563" r:id="rId71"/>
    <p:sldId id="2564" r:id="rId72"/>
    <p:sldId id="2565" r:id="rId73"/>
    <p:sldId id="2566" r:id="rId74"/>
    <p:sldId id="2569" r:id="rId75"/>
    <p:sldId id="2570" r:id="rId76"/>
    <p:sldId id="2571" r:id="rId77"/>
    <p:sldId id="2572" r:id="rId78"/>
    <p:sldId id="2573" r:id="rId79"/>
    <p:sldId id="2574" r:id="rId80"/>
    <p:sldId id="2575" r:id="rId81"/>
    <p:sldId id="2576" r:id="rId82"/>
    <p:sldId id="2579" r:id="rId83"/>
    <p:sldId id="359" r:id="rId84"/>
    <p:sldId id="2612" r:id="rId85"/>
    <p:sldId id="2613" r:id="rId86"/>
    <p:sldId id="2614" r:id="rId87"/>
    <p:sldId id="2615" r:id="rId88"/>
    <p:sldId id="2616" r:id="rId89"/>
    <p:sldId id="2617" r:id="rId90"/>
    <p:sldId id="2590" r:id="rId91"/>
    <p:sldId id="320" r:id="rId92"/>
    <p:sldId id="2591" r:id="rId93"/>
    <p:sldId id="2592" r:id="rId94"/>
    <p:sldId id="2593" r:id="rId95"/>
    <p:sldId id="2652" r:id="rId96"/>
    <p:sldId id="2653" r:id="rId97"/>
    <p:sldId id="2654" r:id="rId98"/>
    <p:sldId id="2655" r:id="rId99"/>
    <p:sldId id="2656" r:id="rId100"/>
    <p:sldId id="2657" r:id="rId101"/>
    <p:sldId id="2658" r:id="rId102"/>
    <p:sldId id="2659" r:id="rId103"/>
    <p:sldId id="2660" r:id="rId104"/>
    <p:sldId id="2661" r:id="rId105"/>
    <p:sldId id="2662" r:id="rId106"/>
    <p:sldId id="2663" r:id="rId107"/>
    <p:sldId id="2664" r:id="rId108"/>
    <p:sldId id="2665" r:id="rId109"/>
    <p:sldId id="2666" r:id="rId110"/>
    <p:sldId id="2667" r:id="rId111"/>
    <p:sldId id="2669" r:id="rId112"/>
    <p:sldId id="2670" r:id="rId113"/>
    <p:sldId id="2671" r:id="rId114"/>
    <p:sldId id="2672" r:id="rId115"/>
    <p:sldId id="2673" r:id="rId116"/>
    <p:sldId id="2674" r:id="rId117"/>
    <p:sldId id="2675" r:id="rId118"/>
    <p:sldId id="2676" r:id="rId119"/>
    <p:sldId id="332" r:id="rId120"/>
    <p:sldId id="2677" r:id="rId121"/>
    <p:sldId id="2678" r:id="rId122"/>
    <p:sldId id="2679" r:id="rId123"/>
    <p:sldId id="2680" r:id="rId124"/>
    <p:sldId id="2681" r:id="rId125"/>
    <p:sldId id="2682" r:id="rId126"/>
    <p:sldId id="2683" r:id="rId127"/>
    <p:sldId id="2684" r:id="rId128"/>
    <p:sldId id="345" r:id="rId129"/>
    <p:sldId id="2685" r:id="rId130"/>
    <p:sldId id="2686" r:id="rId131"/>
    <p:sldId id="2687" r:id="rId132"/>
    <p:sldId id="2688" r:id="rId133"/>
    <p:sldId id="2689" r:id="rId134"/>
    <p:sldId id="310" r:id="rId135"/>
    <p:sldId id="312" r:id="rId136"/>
    <p:sldId id="2587" r:id="rId137"/>
    <p:sldId id="2598" r:id="rId138"/>
    <p:sldId id="334" r:id="rId139"/>
    <p:sldId id="2599" r:id="rId140"/>
    <p:sldId id="2642" r:id="rId141"/>
    <p:sldId id="339" r:id="rId142"/>
    <p:sldId id="2600" r:id="rId143"/>
    <p:sldId id="340" r:id="rId144"/>
    <p:sldId id="2601" r:id="rId145"/>
    <p:sldId id="341" r:id="rId146"/>
    <p:sldId id="347" r:id="rId147"/>
    <p:sldId id="373" r:id="rId148"/>
    <p:sldId id="2645" r:id="rId149"/>
    <p:sldId id="2646" r:id="rId150"/>
    <p:sldId id="374" r:id="rId151"/>
    <p:sldId id="314" r:id="rId152"/>
    <p:sldId id="316" r:id="rId153"/>
    <p:sldId id="317" r:id="rId154"/>
    <p:sldId id="2692" r:id="rId155"/>
    <p:sldId id="2555" r:id="rId156"/>
    <p:sldId id="2538" r:id="rId1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hlink"/>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663300"/>
    <a:srgbClr val="996633"/>
    <a:srgbClr val="0000FF"/>
    <a:srgbClr val="DC83EB"/>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61" autoAdjust="0"/>
    <p:restoredTop sz="93424"/>
  </p:normalViewPr>
  <p:slideViewPr>
    <p:cSldViewPr>
      <p:cViewPr varScale="1">
        <p:scale>
          <a:sx n="100" d="100"/>
          <a:sy n="100" d="100"/>
        </p:scale>
        <p:origin x="3012" y="72"/>
      </p:cViewPr>
      <p:guideLst>
        <p:guide orient="horz" pos="2160"/>
        <p:guide pos="3840"/>
      </p:guideLst>
    </p:cSldViewPr>
  </p:slideViewPr>
  <p:notesTextViewPr>
    <p:cViewPr>
      <p:scale>
        <a:sx n="3" d="2"/>
        <a:sy n="3" d="2"/>
      </p:scale>
      <p:origin x="0" y="0"/>
    </p:cViewPr>
  </p:notesTextViewPr>
  <p:sorterViewPr>
    <p:cViewPr>
      <p:scale>
        <a:sx n="75" d="100"/>
        <a:sy n="75" d="100"/>
      </p:scale>
      <p:origin x="0" y="-541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diagrams/_rels/data1.xml.rels><?xml version="1.0" encoding="UTF-8" standalone="yes"?>
<Relationships xmlns="http://schemas.openxmlformats.org/package/2006/relationships"><Relationship Id="rId8" Type="http://schemas.openxmlformats.org/officeDocument/2006/relationships/image" Target="../media/image190.sv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svg"/><Relationship Id="rId1" Type="http://schemas.openxmlformats.org/officeDocument/2006/relationships/image" Target="../media/image183.png"/><Relationship Id="rId6" Type="http://schemas.openxmlformats.org/officeDocument/2006/relationships/image" Target="../media/image188.svg"/><Relationship Id="rId5" Type="http://schemas.openxmlformats.org/officeDocument/2006/relationships/image" Target="../media/image187.png"/><Relationship Id="rId4" Type="http://schemas.openxmlformats.org/officeDocument/2006/relationships/image" Target="../media/image186.svg"/></Relationships>
</file>

<file path=ppt/diagrams/_rels/data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svg"/><Relationship Id="rId1" Type="http://schemas.openxmlformats.org/officeDocument/2006/relationships/image" Target="../media/image236.png"/><Relationship Id="rId4" Type="http://schemas.openxmlformats.org/officeDocument/2006/relationships/image" Target="../media/image23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0.sv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svg"/><Relationship Id="rId1" Type="http://schemas.openxmlformats.org/officeDocument/2006/relationships/image" Target="../media/image183.png"/><Relationship Id="rId6" Type="http://schemas.openxmlformats.org/officeDocument/2006/relationships/image" Target="../media/image188.svg"/><Relationship Id="rId5" Type="http://schemas.openxmlformats.org/officeDocument/2006/relationships/image" Target="../media/image187.png"/><Relationship Id="rId4" Type="http://schemas.openxmlformats.org/officeDocument/2006/relationships/image" Target="../media/image18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svg"/><Relationship Id="rId1" Type="http://schemas.openxmlformats.org/officeDocument/2006/relationships/image" Target="../media/image236.png"/><Relationship Id="rId4" Type="http://schemas.openxmlformats.org/officeDocument/2006/relationships/image" Target="../media/image239.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55D624-3221-47E2-A8DB-FA4A33BEF6AB}" type="doc">
      <dgm:prSet loTypeId="urn:microsoft.com/office/officeart/2018/2/layout/IconCircleList" loCatId="icon" qsTypeId="urn:microsoft.com/office/officeart/2005/8/quickstyle/simple1" qsCatId="simple" csTypeId="urn:microsoft.com/office/officeart/2018/5/colors/Iconchunking_neutralbg_accent3_2" csCatId="accent3" phldr="1"/>
      <dgm:spPr/>
      <dgm:t>
        <a:bodyPr/>
        <a:lstStyle/>
        <a:p>
          <a:endParaRPr lang="en-US"/>
        </a:p>
      </dgm:t>
    </dgm:pt>
    <dgm:pt modelId="{B9CA896D-3B7F-4A4C-B37B-DBAFF7CDD0FE}">
      <dgm:prSet/>
      <dgm:spPr/>
      <dgm:t>
        <a:bodyPr/>
        <a:lstStyle/>
        <a:p>
          <a:pPr>
            <a:lnSpc>
              <a:spcPct val="100000"/>
            </a:lnSpc>
          </a:pPr>
          <a:r>
            <a:rPr lang="en-US" baseline="0" dirty="0"/>
            <a:t>Statistics - Understand data distribution, the dispersion of data points, methods to tell how two groups of data are different</a:t>
          </a:r>
          <a:endParaRPr lang="en-US" dirty="0"/>
        </a:p>
      </dgm:t>
    </dgm:pt>
    <dgm:pt modelId="{74C47BD7-ACBE-445C-9ABE-E7394D2FB6AF}" type="parTrans" cxnId="{D913DA87-3008-4136-998C-F4531827572D}">
      <dgm:prSet/>
      <dgm:spPr/>
      <dgm:t>
        <a:bodyPr/>
        <a:lstStyle/>
        <a:p>
          <a:endParaRPr lang="en-US"/>
        </a:p>
      </dgm:t>
    </dgm:pt>
    <dgm:pt modelId="{5247BD8F-37C9-4F77-BF99-E6064A281CA5}" type="sibTrans" cxnId="{D913DA87-3008-4136-998C-F4531827572D}">
      <dgm:prSet/>
      <dgm:spPr/>
      <dgm:t>
        <a:bodyPr/>
        <a:lstStyle/>
        <a:p>
          <a:pPr>
            <a:lnSpc>
              <a:spcPct val="100000"/>
            </a:lnSpc>
          </a:pPr>
          <a:endParaRPr lang="en-US"/>
        </a:p>
      </dgm:t>
    </dgm:pt>
    <dgm:pt modelId="{357E2F64-7FA3-42AD-93E4-4B9D7C5DB2FB}">
      <dgm:prSet/>
      <dgm:spPr/>
      <dgm:t>
        <a:bodyPr/>
        <a:lstStyle/>
        <a:p>
          <a:pPr>
            <a:lnSpc>
              <a:spcPct val="100000"/>
            </a:lnSpc>
          </a:pPr>
          <a:r>
            <a:rPr lang="en-US" baseline="0"/>
            <a:t>Machine Learning - Based on existing data representation – you teach a ‘machine’ to recognize patterns and predict it</a:t>
          </a:r>
          <a:endParaRPr lang="en-US"/>
        </a:p>
      </dgm:t>
    </dgm:pt>
    <dgm:pt modelId="{BEBA60D4-880F-44DF-A16E-E8B0C307BB01}" type="parTrans" cxnId="{F9D9FE17-0ECB-4D69-85B7-2E19A742D8B6}">
      <dgm:prSet/>
      <dgm:spPr/>
      <dgm:t>
        <a:bodyPr/>
        <a:lstStyle/>
        <a:p>
          <a:endParaRPr lang="en-US"/>
        </a:p>
      </dgm:t>
    </dgm:pt>
    <dgm:pt modelId="{C272B75A-EBB4-41A9-B701-033C9520B7BA}" type="sibTrans" cxnId="{F9D9FE17-0ECB-4D69-85B7-2E19A742D8B6}">
      <dgm:prSet/>
      <dgm:spPr/>
      <dgm:t>
        <a:bodyPr/>
        <a:lstStyle/>
        <a:p>
          <a:pPr>
            <a:lnSpc>
              <a:spcPct val="100000"/>
            </a:lnSpc>
          </a:pPr>
          <a:endParaRPr lang="en-US"/>
        </a:p>
      </dgm:t>
    </dgm:pt>
    <dgm:pt modelId="{63918380-DEF3-43C7-93D2-1E7451A2701C}">
      <dgm:prSet/>
      <dgm:spPr/>
      <dgm:t>
        <a:bodyPr/>
        <a:lstStyle/>
        <a:p>
          <a:pPr>
            <a:lnSpc>
              <a:spcPct val="100000"/>
            </a:lnSpc>
          </a:pPr>
          <a:r>
            <a:rPr lang="en-US" baseline="0" dirty="0"/>
            <a:t>Deep Learning - A fancier version of machine learning where your machine recognizes decision boundaries which are non-linear in nature – a function approximator </a:t>
          </a:r>
          <a:endParaRPr lang="en-US" dirty="0"/>
        </a:p>
      </dgm:t>
    </dgm:pt>
    <dgm:pt modelId="{9EA8FB9B-873D-468E-9BB8-25BE94642318}" type="parTrans" cxnId="{7CB76547-18CD-414B-9435-24F5864A9E5F}">
      <dgm:prSet/>
      <dgm:spPr/>
      <dgm:t>
        <a:bodyPr/>
        <a:lstStyle/>
        <a:p>
          <a:endParaRPr lang="en-US"/>
        </a:p>
      </dgm:t>
    </dgm:pt>
    <dgm:pt modelId="{2B7D3A5E-C458-41A3-98DA-AB21C070233D}" type="sibTrans" cxnId="{7CB76547-18CD-414B-9435-24F5864A9E5F}">
      <dgm:prSet/>
      <dgm:spPr/>
      <dgm:t>
        <a:bodyPr/>
        <a:lstStyle/>
        <a:p>
          <a:pPr>
            <a:lnSpc>
              <a:spcPct val="100000"/>
            </a:lnSpc>
          </a:pPr>
          <a:endParaRPr lang="en-US"/>
        </a:p>
      </dgm:t>
    </dgm:pt>
    <dgm:pt modelId="{60F9A673-0ECD-494C-B498-E8B062DBBE4A}">
      <dgm:prSet/>
      <dgm:spPr/>
      <dgm:t>
        <a:bodyPr/>
        <a:lstStyle/>
        <a:p>
          <a:pPr>
            <a:lnSpc>
              <a:spcPct val="100000"/>
            </a:lnSpc>
          </a:pPr>
          <a:r>
            <a:rPr lang="en-US" b="0" i="1" baseline="0" dirty="0">
              <a:solidFill>
                <a:schemeClr val="accent1"/>
              </a:solidFill>
            </a:rPr>
            <a:t>Reinforcement Learning - </a:t>
          </a:r>
          <a:r>
            <a:rPr lang="en-US" b="0" baseline="0" dirty="0">
              <a:solidFill>
                <a:schemeClr val="accent1"/>
              </a:solidFill>
            </a:rPr>
            <a:t>Teach a ‘machine’ how to decide (ACTION) based on a ‘prior’ understanding of the environment (STATE) and possible outcomes (REWARDS) of the decision(subset of ML/DL algorithms)</a:t>
          </a:r>
          <a:endParaRPr lang="en-US" b="0" dirty="0">
            <a:solidFill>
              <a:schemeClr val="accent1"/>
            </a:solidFill>
          </a:endParaRPr>
        </a:p>
      </dgm:t>
    </dgm:pt>
    <dgm:pt modelId="{68A5FA3A-47B1-4D55-9B0C-C047DAF7FCBE}" type="parTrans" cxnId="{E1D4E68A-938E-4C3B-93D2-878BB917831C}">
      <dgm:prSet/>
      <dgm:spPr/>
      <dgm:t>
        <a:bodyPr/>
        <a:lstStyle/>
        <a:p>
          <a:endParaRPr lang="en-US"/>
        </a:p>
      </dgm:t>
    </dgm:pt>
    <dgm:pt modelId="{BB885AFE-B35A-41B2-B65F-E8BB88B0E09D}" type="sibTrans" cxnId="{E1D4E68A-938E-4C3B-93D2-878BB917831C}">
      <dgm:prSet/>
      <dgm:spPr/>
      <dgm:t>
        <a:bodyPr/>
        <a:lstStyle/>
        <a:p>
          <a:endParaRPr lang="en-US"/>
        </a:p>
      </dgm:t>
    </dgm:pt>
    <dgm:pt modelId="{FAB5F8D8-B39F-4AAF-A739-F32EA12058B0}" type="pres">
      <dgm:prSet presAssocID="{C655D624-3221-47E2-A8DB-FA4A33BEF6AB}" presName="root" presStyleCnt="0">
        <dgm:presLayoutVars>
          <dgm:dir/>
          <dgm:resizeHandles val="exact"/>
        </dgm:presLayoutVars>
      </dgm:prSet>
      <dgm:spPr/>
    </dgm:pt>
    <dgm:pt modelId="{C82C0E89-0347-4A10-89ED-7C668B643C16}" type="pres">
      <dgm:prSet presAssocID="{C655D624-3221-47E2-A8DB-FA4A33BEF6AB}" presName="container" presStyleCnt="0">
        <dgm:presLayoutVars>
          <dgm:dir/>
          <dgm:resizeHandles val="exact"/>
        </dgm:presLayoutVars>
      </dgm:prSet>
      <dgm:spPr/>
    </dgm:pt>
    <dgm:pt modelId="{7EE22E45-4393-40E7-AADB-8D3B56C18537}" type="pres">
      <dgm:prSet presAssocID="{B9CA896D-3B7F-4A4C-B37B-DBAFF7CDD0FE}" presName="compNode" presStyleCnt="0"/>
      <dgm:spPr/>
    </dgm:pt>
    <dgm:pt modelId="{609ABE97-CFFA-4FBD-A9B8-A64D440A4E54}" type="pres">
      <dgm:prSet presAssocID="{B9CA896D-3B7F-4A4C-B37B-DBAFF7CDD0FE}" presName="iconBgRect" presStyleLbl="bgShp" presStyleIdx="0" presStyleCnt="4"/>
      <dgm:spPr/>
    </dgm:pt>
    <dgm:pt modelId="{6FF4478B-1862-4A51-88F2-0BB2025BBE60}" type="pres">
      <dgm:prSet presAssocID="{B9CA896D-3B7F-4A4C-B37B-DBAFF7CDD0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97B01D52-969F-4217-BBD6-C74C49C9E2E4}" type="pres">
      <dgm:prSet presAssocID="{B9CA896D-3B7F-4A4C-B37B-DBAFF7CDD0FE}" presName="spaceRect" presStyleCnt="0"/>
      <dgm:spPr/>
    </dgm:pt>
    <dgm:pt modelId="{635DD93D-571B-4DB2-B6B9-4BA249BBC400}" type="pres">
      <dgm:prSet presAssocID="{B9CA896D-3B7F-4A4C-B37B-DBAFF7CDD0FE}" presName="textRect" presStyleLbl="revTx" presStyleIdx="0" presStyleCnt="4">
        <dgm:presLayoutVars>
          <dgm:chMax val="1"/>
          <dgm:chPref val="1"/>
        </dgm:presLayoutVars>
      </dgm:prSet>
      <dgm:spPr/>
    </dgm:pt>
    <dgm:pt modelId="{250BF58C-73EF-499A-BA8D-0F606825E78C}" type="pres">
      <dgm:prSet presAssocID="{5247BD8F-37C9-4F77-BF99-E6064A281CA5}" presName="sibTrans" presStyleLbl="sibTrans2D1" presStyleIdx="0" presStyleCnt="0"/>
      <dgm:spPr/>
    </dgm:pt>
    <dgm:pt modelId="{7CD43104-EBF0-424C-86D1-3C6F5EEE7FDE}" type="pres">
      <dgm:prSet presAssocID="{357E2F64-7FA3-42AD-93E4-4B9D7C5DB2FB}" presName="compNode" presStyleCnt="0"/>
      <dgm:spPr/>
    </dgm:pt>
    <dgm:pt modelId="{B0B48DF0-4598-45D1-B073-8D89C72EC421}" type="pres">
      <dgm:prSet presAssocID="{357E2F64-7FA3-42AD-93E4-4B9D7C5DB2FB}" presName="iconBgRect" presStyleLbl="bgShp" presStyleIdx="1" presStyleCnt="4"/>
      <dgm:spPr/>
    </dgm:pt>
    <dgm:pt modelId="{68EC3F4E-4F81-4BE8-BF6C-E152B254F7A4}" type="pres">
      <dgm:prSet presAssocID="{357E2F64-7FA3-42AD-93E4-4B9D7C5DB2F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5EF80574-8678-4400-9B00-93EDF9F8BFD2}" type="pres">
      <dgm:prSet presAssocID="{357E2F64-7FA3-42AD-93E4-4B9D7C5DB2FB}" presName="spaceRect" presStyleCnt="0"/>
      <dgm:spPr/>
    </dgm:pt>
    <dgm:pt modelId="{FDDD56CC-5EC7-45AC-91BA-E953F286285A}" type="pres">
      <dgm:prSet presAssocID="{357E2F64-7FA3-42AD-93E4-4B9D7C5DB2FB}" presName="textRect" presStyleLbl="revTx" presStyleIdx="1" presStyleCnt="4">
        <dgm:presLayoutVars>
          <dgm:chMax val="1"/>
          <dgm:chPref val="1"/>
        </dgm:presLayoutVars>
      </dgm:prSet>
      <dgm:spPr/>
    </dgm:pt>
    <dgm:pt modelId="{A4A73D75-055B-4E0C-9DB9-3D1ECF0EB765}" type="pres">
      <dgm:prSet presAssocID="{C272B75A-EBB4-41A9-B701-033C9520B7BA}" presName="sibTrans" presStyleLbl="sibTrans2D1" presStyleIdx="0" presStyleCnt="0"/>
      <dgm:spPr/>
    </dgm:pt>
    <dgm:pt modelId="{7FA66C3D-2E52-432C-95DE-29E7C4F40DE1}" type="pres">
      <dgm:prSet presAssocID="{63918380-DEF3-43C7-93D2-1E7451A2701C}" presName="compNode" presStyleCnt="0"/>
      <dgm:spPr/>
    </dgm:pt>
    <dgm:pt modelId="{3EEE5D0D-1E28-4C46-88A4-DC77EA9F95AF}" type="pres">
      <dgm:prSet presAssocID="{63918380-DEF3-43C7-93D2-1E7451A2701C}" presName="iconBgRect" presStyleLbl="bgShp" presStyleIdx="2" presStyleCnt="4"/>
      <dgm:spPr/>
    </dgm:pt>
    <dgm:pt modelId="{959EDE72-9565-47C1-8D3F-C8B2BE103549}" type="pres">
      <dgm:prSet presAssocID="{63918380-DEF3-43C7-93D2-1E7451A2701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emote learning science outline"/>
        </a:ext>
      </dgm:extLst>
    </dgm:pt>
    <dgm:pt modelId="{6C58BECB-3923-4C55-964D-555BC54C4E7E}" type="pres">
      <dgm:prSet presAssocID="{63918380-DEF3-43C7-93D2-1E7451A2701C}" presName="spaceRect" presStyleCnt="0"/>
      <dgm:spPr/>
    </dgm:pt>
    <dgm:pt modelId="{0F27D616-7400-4ADD-8D91-697D7B572634}" type="pres">
      <dgm:prSet presAssocID="{63918380-DEF3-43C7-93D2-1E7451A2701C}" presName="textRect" presStyleLbl="revTx" presStyleIdx="2" presStyleCnt="4">
        <dgm:presLayoutVars>
          <dgm:chMax val="1"/>
          <dgm:chPref val="1"/>
        </dgm:presLayoutVars>
      </dgm:prSet>
      <dgm:spPr/>
    </dgm:pt>
    <dgm:pt modelId="{7268DA9F-B441-4847-89E3-71AFDE158DE5}" type="pres">
      <dgm:prSet presAssocID="{2B7D3A5E-C458-41A3-98DA-AB21C070233D}" presName="sibTrans" presStyleLbl="sibTrans2D1" presStyleIdx="0" presStyleCnt="0"/>
      <dgm:spPr/>
    </dgm:pt>
    <dgm:pt modelId="{E6A49E10-1386-467F-8355-5251E1BA6EB3}" type="pres">
      <dgm:prSet presAssocID="{60F9A673-0ECD-494C-B498-E8B062DBBE4A}" presName="compNode" presStyleCnt="0"/>
      <dgm:spPr/>
    </dgm:pt>
    <dgm:pt modelId="{EEA22536-3CFA-481F-8270-94174B44DC8A}" type="pres">
      <dgm:prSet presAssocID="{60F9A673-0ECD-494C-B498-E8B062DBBE4A}" presName="iconBgRect" presStyleLbl="bgShp" presStyleIdx="3" presStyleCnt="4"/>
      <dgm:spPr/>
    </dgm:pt>
    <dgm:pt modelId="{33082627-6739-4B5A-A424-1B8B1D95E0D9}" type="pres">
      <dgm:prSet presAssocID="{60F9A673-0ECD-494C-B498-E8B062DBBE4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D4166E97-3A2A-4617-90F8-A839723791C2}" type="pres">
      <dgm:prSet presAssocID="{60F9A673-0ECD-494C-B498-E8B062DBBE4A}" presName="spaceRect" presStyleCnt="0"/>
      <dgm:spPr/>
    </dgm:pt>
    <dgm:pt modelId="{353C1FDB-4A9A-4F17-BC89-4B6287E14900}" type="pres">
      <dgm:prSet presAssocID="{60F9A673-0ECD-494C-B498-E8B062DBBE4A}" presName="textRect" presStyleLbl="revTx" presStyleIdx="3" presStyleCnt="4">
        <dgm:presLayoutVars>
          <dgm:chMax val="1"/>
          <dgm:chPref val="1"/>
        </dgm:presLayoutVars>
      </dgm:prSet>
      <dgm:spPr/>
    </dgm:pt>
  </dgm:ptLst>
  <dgm:cxnLst>
    <dgm:cxn modelId="{F9D9FE17-0ECB-4D69-85B7-2E19A742D8B6}" srcId="{C655D624-3221-47E2-A8DB-FA4A33BEF6AB}" destId="{357E2F64-7FA3-42AD-93E4-4B9D7C5DB2FB}" srcOrd="1" destOrd="0" parTransId="{BEBA60D4-880F-44DF-A16E-E8B0C307BB01}" sibTransId="{C272B75A-EBB4-41A9-B701-033C9520B7BA}"/>
    <dgm:cxn modelId="{DEC8C260-6B36-446B-B62A-ABC84BBC689C}" type="presOf" srcId="{63918380-DEF3-43C7-93D2-1E7451A2701C}" destId="{0F27D616-7400-4ADD-8D91-697D7B572634}" srcOrd="0" destOrd="0" presId="urn:microsoft.com/office/officeart/2018/2/layout/IconCircleList"/>
    <dgm:cxn modelId="{EB4D9E45-DF20-4C32-B38A-EB7A414259AB}" type="presOf" srcId="{60F9A673-0ECD-494C-B498-E8B062DBBE4A}" destId="{353C1FDB-4A9A-4F17-BC89-4B6287E14900}" srcOrd="0" destOrd="0" presId="urn:microsoft.com/office/officeart/2018/2/layout/IconCircleList"/>
    <dgm:cxn modelId="{7CB76547-18CD-414B-9435-24F5864A9E5F}" srcId="{C655D624-3221-47E2-A8DB-FA4A33BEF6AB}" destId="{63918380-DEF3-43C7-93D2-1E7451A2701C}" srcOrd="2" destOrd="0" parTransId="{9EA8FB9B-873D-468E-9BB8-25BE94642318}" sibTransId="{2B7D3A5E-C458-41A3-98DA-AB21C070233D}"/>
    <dgm:cxn modelId="{C1AAC448-268D-4851-B41C-0DBAC3B650D0}" type="presOf" srcId="{357E2F64-7FA3-42AD-93E4-4B9D7C5DB2FB}" destId="{FDDD56CC-5EC7-45AC-91BA-E953F286285A}" srcOrd="0" destOrd="0" presId="urn:microsoft.com/office/officeart/2018/2/layout/IconCircleList"/>
    <dgm:cxn modelId="{CBE46469-3E33-4AEC-8457-5249683AC5CE}" type="presOf" srcId="{2B7D3A5E-C458-41A3-98DA-AB21C070233D}" destId="{7268DA9F-B441-4847-89E3-71AFDE158DE5}" srcOrd="0" destOrd="0" presId="urn:microsoft.com/office/officeart/2018/2/layout/IconCircleList"/>
    <dgm:cxn modelId="{D913DA87-3008-4136-998C-F4531827572D}" srcId="{C655D624-3221-47E2-A8DB-FA4A33BEF6AB}" destId="{B9CA896D-3B7F-4A4C-B37B-DBAFF7CDD0FE}" srcOrd="0" destOrd="0" parTransId="{74C47BD7-ACBE-445C-9ABE-E7394D2FB6AF}" sibTransId="{5247BD8F-37C9-4F77-BF99-E6064A281CA5}"/>
    <dgm:cxn modelId="{E1D4E68A-938E-4C3B-93D2-878BB917831C}" srcId="{C655D624-3221-47E2-A8DB-FA4A33BEF6AB}" destId="{60F9A673-0ECD-494C-B498-E8B062DBBE4A}" srcOrd="3" destOrd="0" parTransId="{68A5FA3A-47B1-4D55-9B0C-C047DAF7FCBE}" sibTransId="{BB885AFE-B35A-41B2-B65F-E8BB88B0E09D}"/>
    <dgm:cxn modelId="{F039F9A3-5FE3-4D93-A041-6E97F24A90EB}" type="presOf" srcId="{B9CA896D-3B7F-4A4C-B37B-DBAFF7CDD0FE}" destId="{635DD93D-571B-4DB2-B6B9-4BA249BBC400}" srcOrd="0" destOrd="0" presId="urn:microsoft.com/office/officeart/2018/2/layout/IconCircleList"/>
    <dgm:cxn modelId="{E92F0FB2-EBB4-4D5E-95FA-882E88BA8DCC}" type="presOf" srcId="{C655D624-3221-47E2-A8DB-FA4A33BEF6AB}" destId="{FAB5F8D8-B39F-4AAF-A739-F32EA12058B0}" srcOrd="0" destOrd="0" presId="urn:microsoft.com/office/officeart/2018/2/layout/IconCircleList"/>
    <dgm:cxn modelId="{FA22B3C9-AFA3-403C-AF38-6E1961F0FBF4}" type="presOf" srcId="{5247BD8F-37C9-4F77-BF99-E6064A281CA5}" destId="{250BF58C-73EF-499A-BA8D-0F606825E78C}" srcOrd="0" destOrd="0" presId="urn:microsoft.com/office/officeart/2018/2/layout/IconCircleList"/>
    <dgm:cxn modelId="{A14F4BDA-F477-4A05-805D-062938C25C95}" type="presOf" srcId="{C272B75A-EBB4-41A9-B701-033C9520B7BA}" destId="{A4A73D75-055B-4E0C-9DB9-3D1ECF0EB765}" srcOrd="0" destOrd="0" presId="urn:microsoft.com/office/officeart/2018/2/layout/IconCircleList"/>
    <dgm:cxn modelId="{1C4FAFA5-CCFE-4DA5-983F-BA3120007FC2}" type="presParOf" srcId="{FAB5F8D8-B39F-4AAF-A739-F32EA12058B0}" destId="{C82C0E89-0347-4A10-89ED-7C668B643C16}" srcOrd="0" destOrd="0" presId="urn:microsoft.com/office/officeart/2018/2/layout/IconCircleList"/>
    <dgm:cxn modelId="{C85DD13A-5E8D-4A20-8E97-5124F6C27B44}" type="presParOf" srcId="{C82C0E89-0347-4A10-89ED-7C668B643C16}" destId="{7EE22E45-4393-40E7-AADB-8D3B56C18537}" srcOrd="0" destOrd="0" presId="urn:microsoft.com/office/officeart/2018/2/layout/IconCircleList"/>
    <dgm:cxn modelId="{58432FB0-AEAE-4F10-9468-77ACFEF4F1A9}" type="presParOf" srcId="{7EE22E45-4393-40E7-AADB-8D3B56C18537}" destId="{609ABE97-CFFA-4FBD-A9B8-A64D440A4E54}" srcOrd="0" destOrd="0" presId="urn:microsoft.com/office/officeart/2018/2/layout/IconCircleList"/>
    <dgm:cxn modelId="{DC156FA1-FA61-45D5-B71F-5CCA227F850A}" type="presParOf" srcId="{7EE22E45-4393-40E7-AADB-8D3B56C18537}" destId="{6FF4478B-1862-4A51-88F2-0BB2025BBE60}" srcOrd="1" destOrd="0" presId="urn:microsoft.com/office/officeart/2018/2/layout/IconCircleList"/>
    <dgm:cxn modelId="{717D03E1-684C-469F-976F-DA6BDCB44FD2}" type="presParOf" srcId="{7EE22E45-4393-40E7-AADB-8D3B56C18537}" destId="{97B01D52-969F-4217-BBD6-C74C49C9E2E4}" srcOrd="2" destOrd="0" presId="urn:microsoft.com/office/officeart/2018/2/layout/IconCircleList"/>
    <dgm:cxn modelId="{011808A9-D7FC-43D3-B248-E5821AC2A977}" type="presParOf" srcId="{7EE22E45-4393-40E7-AADB-8D3B56C18537}" destId="{635DD93D-571B-4DB2-B6B9-4BA249BBC400}" srcOrd="3" destOrd="0" presId="urn:microsoft.com/office/officeart/2018/2/layout/IconCircleList"/>
    <dgm:cxn modelId="{9EB3B0F2-3E9B-41A3-BDD4-27C7FE8D1B2D}" type="presParOf" srcId="{C82C0E89-0347-4A10-89ED-7C668B643C16}" destId="{250BF58C-73EF-499A-BA8D-0F606825E78C}" srcOrd="1" destOrd="0" presId="urn:microsoft.com/office/officeart/2018/2/layout/IconCircleList"/>
    <dgm:cxn modelId="{1CD44324-CDEF-4C5C-BFBD-5E5CAAC7F8E7}" type="presParOf" srcId="{C82C0E89-0347-4A10-89ED-7C668B643C16}" destId="{7CD43104-EBF0-424C-86D1-3C6F5EEE7FDE}" srcOrd="2" destOrd="0" presId="urn:microsoft.com/office/officeart/2018/2/layout/IconCircleList"/>
    <dgm:cxn modelId="{DA219CA3-4F4B-40EA-AB31-1EA6ADEF5757}" type="presParOf" srcId="{7CD43104-EBF0-424C-86D1-3C6F5EEE7FDE}" destId="{B0B48DF0-4598-45D1-B073-8D89C72EC421}" srcOrd="0" destOrd="0" presId="urn:microsoft.com/office/officeart/2018/2/layout/IconCircleList"/>
    <dgm:cxn modelId="{831CBFE8-556A-4D81-AD50-FE585ECA01CE}" type="presParOf" srcId="{7CD43104-EBF0-424C-86D1-3C6F5EEE7FDE}" destId="{68EC3F4E-4F81-4BE8-BF6C-E152B254F7A4}" srcOrd="1" destOrd="0" presId="urn:microsoft.com/office/officeart/2018/2/layout/IconCircleList"/>
    <dgm:cxn modelId="{DFE37FB5-D1FB-4ECF-A4AC-8FCA92936178}" type="presParOf" srcId="{7CD43104-EBF0-424C-86D1-3C6F5EEE7FDE}" destId="{5EF80574-8678-4400-9B00-93EDF9F8BFD2}" srcOrd="2" destOrd="0" presId="urn:microsoft.com/office/officeart/2018/2/layout/IconCircleList"/>
    <dgm:cxn modelId="{3EB84A67-EBAA-4ADF-8CD0-78BFEE369E57}" type="presParOf" srcId="{7CD43104-EBF0-424C-86D1-3C6F5EEE7FDE}" destId="{FDDD56CC-5EC7-45AC-91BA-E953F286285A}" srcOrd="3" destOrd="0" presId="urn:microsoft.com/office/officeart/2018/2/layout/IconCircleList"/>
    <dgm:cxn modelId="{A4224CC8-1F97-4FBD-9895-4F8B92661B7F}" type="presParOf" srcId="{C82C0E89-0347-4A10-89ED-7C668B643C16}" destId="{A4A73D75-055B-4E0C-9DB9-3D1ECF0EB765}" srcOrd="3" destOrd="0" presId="urn:microsoft.com/office/officeart/2018/2/layout/IconCircleList"/>
    <dgm:cxn modelId="{261D5FD6-52E9-4ECE-B441-A4BF737CDE3C}" type="presParOf" srcId="{C82C0E89-0347-4A10-89ED-7C668B643C16}" destId="{7FA66C3D-2E52-432C-95DE-29E7C4F40DE1}" srcOrd="4" destOrd="0" presId="urn:microsoft.com/office/officeart/2018/2/layout/IconCircleList"/>
    <dgm:cxn modelId="{3811DCD6-58BE-4C53-BC65-F2190F554D92}" type="presParOf" srcId="{7FA66C3D-2E52-432C-95DE-29E7C4F40DE1}" destId="{3EEE5D0D-1E28-4C46-88A4-DC77EA9F95AF}" srcOrd="0" destOrd="0" presId="urn:microsoft.com/office/officeart/2018/2/layout/IconCircleList"/>
    <dgm:cxn modelId="{220D868E-0599-4BF9-9AD7-16C000F08589}" type="presParOf" srcId="{7FA66C3D-2E52-432C-95DE-29E7C4F40DE1}" destId="{959EDE72-9565-47C1-8D3F-C8B2BE103549}" srcOrd="1" destOrd="0" presId="urn:microsoft.com/office/officeart/2018/2/layout/IconCircleList"/>
    <dgm:cxn modelId="{6D0EA4E3-ACB7-417B-BEA6-13DBFD610E38}" type="presParOf" srcId="{7FA66C3D-2E52-432C-95DE-29E7C4F40DE1}" destId="{6C58BECB-3923-4C55-964D-555BC54C4E7E}" srcOrd="2" destOrd="0" presId="urn:microsoft.com/office/officeart/2018/2/layout/IconCircleList"/>
    <dgm:cxn modelId="{35EAEFBF-645D-4F3C-8E8B-DCB614DC0309}" type="presParOf" srcId="{7FA66C3D-2E52-432C-95DE-29E7C4F40DE1}" destId="{0F27D616-7400-4ADD-8D91-697D7B572634}" srcOrd="3" destOrd="0" presId="urn:microsoft.com/office/officeart/2018/2/layout/IconCircleList"/>
    <dgm:cxn modelId="{120B7C1A-462B-44F4-BD9D-0C5B5BE3DC78}" type="presParOf" srcId="{C82C0E89-0347-4A10-89ED-7C668B643C16}" destId="{7268DA9F-B441-4847-89E3-71AFDE158DE5}" srcOrd="5" destOrd="0" presId="urn:microsoft.com/office/officeart/2018/2/layout/IconCircleList"/>
    <dgm:cxn modelId="{D0D7DC4A-898E-4A26-A88C-9C87AF08651F}" type="presParOf" srcId="{C82C0E89-0347-4A10-89ED-7C668B643C16}" destId="{E6A49E10-1386-467F-8355-5251E1BA6EB3}" srcOrd="6" destOrd="0" presId="urn:microsoft.com/office/officeart/2018/2/layout/IconCircleList"/>
    <dgm:cxn modelId="{7E61DFFD-A773-43C8-A5D3-B5894362731A}" type="presParOf" srcId="{E6A49E10-1386-467F-8355-5251E1BA6EB3}" destId="{EEA22536-3CFA-481F-8270-94174B44DC8A}" srcOrd="0" destOrd="0" presId="urn:microsoft.com/office/officeart/2018/2/layout/IconCircleList"/>
    <dgm:cxn modelId="{62599119-151D-483E-A24C-AE61CDA74451}" type="presParOf" srcId="{E6A49E10-1386-467F-8355-5251E1BA6EB3}" destId="{33082627-6739-4B5A-A424-1B8B1D95E0D9}" srcOrd="1" destOrd="0" presId="urn:microsoft.com/office/officeart/2018/2/layout/IconCircleList"/>
    <dgm:cxn modelId="{C88654C4-8CC3-4D5F-9CB1-C832F5738378}" type="presParOf" srcId="{E6A49E10-1386-467F-8355-5251E1BA6EB3}" destId="{D4166E97-3A2A-4617-90F8-A839723791C2}" srcOrd="2" destOrd="0" presId="urn:microsoft.com/office/officeart/2018/2/layout/IconCircleList"/>
    <dgm:cxn modelId="{558AEF43-CE33-4105-9BBB-49C0152FD3BC}" type="presParOf" srcId="{E6A49E10-1386-467F-8355-5251E1BA6EB3}" destId="{353C1FDB-4A9A-4F17-BC89-4B6287E1490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BF1277-970A-42F5-B22A-43D8A38B019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0FF5978-F780-425D-A6E1-3DA2D0DEBAF5}">
      <dgm:prSet custT="1"/>
      <dgm:spPr/>
      <dgm:t>
        <a:bodyPr/>
        <a:lstStyle/>
        <a:p>
          <a:pPr>
            <a:lnSpc>
              <a:spcPct val="100000"/>
            </a:lnSpc>
          </a:pPr>
          <a:r>
            <a:rPr lang="en-US" sz="2000" dirty="0"/>
            <a:t>Policy changes frequently with small changes to Q-values, may oscillate</a:t>
          </a:r>
        </a:p>
      </dgm:t>
    </dgm:pt>
    <dgm:pt modelId="{0772A0F7-C0C2-464B-AF9C-886787F29F54}" type="parTrans" cxnId="{8EE6FAF0-4688-4C83-9B21-55BB0A43460B}">
      <dgm:prSet/>
      <dgm:spPr/>
      <dgm:t>
        <a:bodyPr/>
        <a:lstStyle/>
        <a:p>
          <a:endParaRPr lang="en-US"/>
        </a:p>
      </dgm:t>
    </dgm:pt>
    <dgm:pt modelId="{E79E921D-A64D-457C-BDD8-D2F3249A035D}" type="sibTrans" cxnId="{8EE6FAF0-4688-4C83-9B21-55BB0A43460B}">
      <dgm:prSet/>
      <dgm:spPr/>
      <dgm:t>
        <a:bodyPr/>
        <a:lstStyle/>
        <a:p>
          <a:endParaRPr lang="en-US"/>
        </a:p>
      </dgm:t>
    </dgm:pt>
    <dgm:pt modelId="{BF8D7852-9F8A-4821-B4E4-3502A59BFAA8}">
      <dgm:prSet/>
      <dgm:spPr/>
      <dgm:t>
        <a:bodyPr/>
        <a:lstStyle/>
        <a:p>
          <a:pPr>
            <a:lnSpc>
              <a:spcPct val="100000"/>
            </a:lnSpc>
          </a:pPr>
          <a:r>
            <a:rPr lang="en-US" dirty="0"/>
            <a:t>Compute Q-learning targets w.r.t old, fixed parameters w</a:t>
          </a:r>
        </a:p>
      </dgm:t>
    </dgm:pt>
    <dgm:pt modelId="{5A080F69-4530-491D-9794-9E507E4D2F59}" type="parTrans" cxnId="{8092528F-F4E0-4882-9561-C6486E68AE61}">
      <dgm:prSet/>
      <dgm:spPr/>
      <dgm:t>
        <a:bodyPr/>
        <a:lstStyle/>
        <a:p>
          <a:endParaRPr lang="en-US"/>
        </a:p>
      </dgm:t>
    </dgm:pt>
    <dgm:pt modelId="{CD19ECFE-D806-4357-B51C-323A64F98998}" type="sibTrans" cxnId="{8092528F-F4E0-4882-9561-C6486E68AE61}">
      <dgm:prSet/>
      <dgm:spPr/>
      <dgm:t>
        <a:bodyPr/>
        <a:lstStyle/>
        <a:p>
          <a:endParaRPr lang="en-US"/>
        </a:p>
      </dgm:t>
    </dgm:pt>
    <dgm:pt modelId="{3565AA17-525B-4596-9B60-2257E38950A2}">
      <dgm:prSet custT="1"/>
      <dgm:spPr/>
      <dgm:t>
        <a:bodyPr/>
        <a:lstStyle/>
        <a:p>
          <a:pPr>
            <a:lnSpc>
              <a:spcPct val="100000"/>
            </a:lnSpc>
          </a:pPr>
          <a:r>
            <a:rPr lang="en-US" sz="2000" dirty="0"/>
            <a:t>Scale of rewards and Q-values – unknown, thus gradients can be large and unstable</a:t>
          </a:r>
        </a:p>
      </dgm:t>
    </dgm:pt>
    <dgm:pt modelId="{9AC17FE9-E22D-4D6E-9EB3-86D3C14B7B9F}" type="parTrans" cxnId="{420D921E-B88E-42FC-9046-9124BEC1ED47}">
      <dgm:prSet/>
      <dgm:spPr/>
      <dgm:t>
        <a:bodyPr/>
        <a:lstStyle/>
        <a:p>
          <a:endParaRPr lang="en-US"/>
        </a:p>
      </dgm:t>
    </dgm:pt>
    <dgm:pt modelId="{78217A3B-74C3-4983-9239-56442922FD00}" type="sibTrans" cxnId="{420D921E-B88E-42FC-9046-9124BEC1ED47}">
      <dgm:prSet/>
      <dgm:spPr/>
      <dgm:t>
        <a:bodyPr/>
        <a:lstStyle/>
        <a:p>
          <a:endParaRPr lang="en-US"/>
        </a:p>
      </dgm:t>
    </dgm:pt>
    <dgm:pt modelId="{F78B4C79-5C98-4C7E-8E19-5806132FB850}">
      <dgm:prSet/>
      <dgm:spPr/>
      <dgm:t>
        <a:bodyPr/>
        <a:lstStyle/>
        <a:p>
          <a:pPr>
            <a:lnSpc>
              <a:spcPct val="100000"/>
            </a:lnSpc>
          </a:pPr>
          <a:r>
            <a:rPr lang="en-US" dirty="0"/>
            <a:t>Clip rewards or normalize network adaptively</a:t>
          </a:r>
        </a:p>
      </dgm:t>
    </dgm:pt>
    <dgm:pt modelId="{37D5E5FB-00B3-416F-A0BE-A15608B7C3CE}" type="parTrans" cxnId="{D55FEF0D-8B47-47FD-B712-9226CD53FF7C}">
      <dgm:prSet/>
      <dgm:spPr/>
      <dgm:t>
        <a:bodyPr/>
        <a:lstStyle/>
        <a:p>
          <a:endParaRPr lang="en-US"/>
        </a:p>
      </dgm:t>
    </dgm:pt>
    <dgm:pt modelId="{C651C68A-2C7D-4C08-80BF-FCDD005A5553}" type="sibTrans" cxnId="{D55FEF0D-8B47-47FD-B712-9226CD53FF7C}">
      <dgm:prSet/>
      <dgm:spPr/>
      <dgm:t>
        <a:bodyPr/>
        <a:lstStyle/>
        <a:p>
          <a:endParaRPr lang="en-US"/>
        </a:p>
      </dgm:t>
    </dgm:pt>
    <dgm:pt modelId="{0C8C3774-41B3-4ED0-B53A-ABC198F779C9}" type="pres">
      <dgm:prSet presAssocID="{BABF1277-970A-42F5-B22A-43D8A38B019C}" presName="root" presStyleCnt="0">
        <dgm:presLayoutVars>
          <dgm:dir/>
          <dgm:resizeHandles val="exact"/>
        </dgm:presLayoutVars>
      </dgm:prSet>
      <dgm:spPr/>
    </dgm:pt>
    <dgm:pt modelId="{D76B21A0-4965-4E2D-ACE6-032B32BAD9F5}" type="pres">
      <dgm:prSet presAssocID="{F0FF5978-F780-425D-A6E1-3DA2D0DEBAF5}" presName="compNode" presStyleCnt="0"/>
      <dgm:spPr/>
    </dgm:pt>
    <dgm:pt modelId="{CAACFE48-C291-4999-B2CF-1278967CF8D7}" type="pres">
      <dgm:prSet presAssocID="{F0FF5978-F780-425D-A6E1-3DA2D0DEBAF5}" presName="bgRect" presStyleLbl="bgShp" presStyleIdx="0" presStyleCnt="2"/>
      <dgm:spPr/>
    </dgm:pt>
    <dgm:pt modelId="{7B0C634A-E820-48BD-B72F-5976B636D63F}" type="pres">
      <dgm:prSet presAssocID="{F0FF5978-F780-425D-A6E1-3DA2D0DEBAF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l="6250" r="6250"/>
          </a:stretch>
        </a:blipFill>
      </dgm:spPr>
      <dgm:extLst>
        <a:ext uri="{E40237B7-FDA0-4F09-8148-C483321AD2D9}">
          <dgm14:cNvPr xmlns:dgm14="http://schemas.microsoft.com/office/drawing/2010/diagram" id="0" name="" descr="clipboard_3"/>
        </a:ext>
      </dgm:extLst>
    </dgm:pt>
    <dgm:pt modelId="{ABAC4A76-1C60-46C4-B32C-6E222B8894AF}" type="pres">
      <dgm:prSet presAssocID="{F0FF5978-F780-425D-A6E1-3DA2D0DEBAF5}" presName="spaceRect" presStyleCnt="0"/>
      <dgm:spPr/>
    </dgm:pt>
    <dgm:pt modelId="{DF89FC0D-0BDA-4911-BCAF-43ED83ED3DAB}" type="pres">
      <dgm:prSet presAssocID="{F0FF5978-F780-425D-A6E1-3DA2D0DEBAF5}" presName="parTx" presStyleLbl="revTx" presStyleIdx="0" presStyleCnt="4">
        <dgm:presLayoutVars>
          <dgm:chMax val="0"/>
          <dgm:chPref val="0"/>
        </dgm:presLayoutVars>
      </dgm:prSet>
      <dgm:spPr/>
    </dgm:pt>
    <dgm:pt modelId="{76D6A1E3-70FB-4614-B208-ED65BD65C69C}" type="pres">
      <dgm:prSet presAssocID="{F0FF5978-F780-425D-A6E1-3DA2D0DEBAF5}" presName="desTx" presStyleLbl="revTx" presStyleIdx="1" presStyleCnt="4">
        <dgm:presLayoutVars/>
      </dgm:prSet>
      <dgm:spPr/>
    </dgm:pt>
    <dgm:pt modelId="{9788C92E-A953-4AC4-B84B-88CF8E8EE469}" type="pres">
      <dgm:prSet presAssocID="{E79E921D-A64D-457C-BDD8-D2F3249A035D}" presName="sibTrans" presStyleCnt="0"/>
      <dgm:spPr/>
    </dgm:pt>
    <dgm:pt modelId="{44981628-B2B4-45E7-99D9-090654389B5A}" type="pres">
      <dgm:prSet presAssocID="{3565AA17-525B-4596-9B60-2257E38950A2}" presName="compNode" presStyleCnt="0"/>
      <dgm:spPr/>
    </dgm:pt>
    <dgm:pt modelId="{2210F4D3-73B0-46CF-84AC-153A3F676D8D}" type="pres">
      <dgm:prSet presAssocID="{3565AA17-525B-4596-9B60-2257E38950A2}" presName="bgRect" presStyleLbl="bgShp" presStyleIdx="1" presStyleCnt="2"/>
      <dgm:spPr/>
    </dgm:pt>
    <dgm:pt modelId="{C45B0B73-BE8F-44C5-9D54-98A82812D01D}" type="pres">
      <dgm:prSet presAssocID="{3565AA17-525B-4596-9B60-2257E38950A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uler with solid fill"/>
        </a:ext>
      </dgm:extLst>
    </dgm:pt>
    <dgm:pt modelId="{719B3C17-7F85-481F-ACC3-0306E5178ECF}" type="pres">
      <dgm:prSet presAssocID="{3565AA17-525B-4596-9B60-2257E38950A2}" presName="spaceRect" presStyleCnt="0"/>
      <dgm:spPr/>
    </dgm:pt>
    <dgm:pt modelId="{E298ABFA-7FB0-4C3D-82ED-5A6E66DC88DD}" type="pres">
      <dgm:prSet presAssocID="{3565AA17-525B-4596-9B60-2257E38950A2}" presName="parTx" presStyleLbl="revTx" presStyleIdx="2" presStyleCnt="4">
        <dgm:presLayoutVars>
          <dgm:chMax val="0"/>
          <dgm:chPref val="0"/>
        </dgm:presLayoutVars>
      </dgm:prSet>
      <dgm:spPr/>
    </dgm:pt>
    <dgm:pt modelId="{A762B651-CD59-4CF0-ACE6-16A6638BD341}" type="pres">
      <dgm:prSet presAssocID="{3565AA17-525B-4596-9B60-2257E38950A2}" presName="desTx" presStyleLbl="revTx" presStyleIdx="3" presStyleCnt="4">
        <dgm:presLayoutVars/>
      </dgm:prSet>
      <dgm:spPr/>
    </dgm:pt>
  </dgm:ptLst>
  <dgm:cxnLst>
    <dgm:cxn modelId="{D55FEF0D-8B47-47FD-B712-9226CD53FF7C}" srcId="{3565AA17-525B-4596-9B60-2257E38950A2}" destId="{F78B4C79-5C98-4C7E-8E19-5806132FB850}" srcOrd="0" destOrd="0" parTransId="{37D5E5FB-00B3-416F-A0BE-A15608B7C3CE}" sibTransId="{C651C68A-2C7D-4C08-80BF-FCDD005A5553}"/>
    <dgm:cxn modelId="{E4A5F012-16B1-4EA3-A1A6-65080D5D99CE}" type="presOf" srcId="{BABF1277-970A-42F5-B22A-43D8A38B019C}" destId="{0C8C3774-41B3-4ED0-B53A-ABC198F779C9}" srcOrd="0" destOrd="0" presId="urn:microsoft.com/office/officeart/2018/2/layout/IconVerticalSolidList"/>
    <dgm:cxn modelId="{420D921E-B88E-42FC-9046-9124BEC1ED47}" srcId="{BABF1277-970A-42F5-B22A-43D8A38B019C}" destId="{3565AA17-525B-4596-9B60-2257E38950A2}" srcOrd="1" destOrd="0" parTransId="{9AC17FE9-E22D-4D6E-9EB3-86D3C14B7B9F}" sibTransId="{78217A3B-74C3-4983-9239-56442922FD00}"/>
    <dgm:cxn modelId="{B72AB03B-DA16-41A0-A4BA-9F1EAC0C831B}" type="presOf" srcId="{F78B4C79-5C98-4C7E-8E19-5806132FB850}" destId="{A762B651-CD59-4CF0-ACE6-16A6638BD341}" srcOrd="0" destOrd="0" presId="urn:microsoft.com/office/officeart/2018/2/layout/IconVerticalSolidList"/>
    <dgm:cxn modelId="{A4700B73-5239-4E2A-BAB4-FA4ED12C6AEE}" type="presOf" srcId="{BF8D7852-9F8A-4821-B4E4-3502A59BFAA8}" destId="{76D6A1E3-70FB-4614-B208-ED65BD65C69C}" srcOrd="0" destOrd="0" presId="urn:microsoft.com/office/officeart/2018/2/layout/IconVerticalSolidList"/>
    <dgm:cxn modelId="{8092528F-F4E0-4882-9561-C6486E68AE61}" srcId="{F0FF5978-F780-425D-A6E1-3DA2D0DEBAF5}" destId="{BF8D7852-9F8A-4821-B4E4-3502A59BFAA8}" srcOrd="0" destOrd="0" parTransId="{5A080F69-4530-491D-9794-9E507E4D2F59}" sibTransId="{CD19ECFE-D806-4357-B51C-323A64F98998}"/>
    <dgm:cxn modelId="{E223999C-5A5A-4214-8AB2-3E88646AB9C7}" type="presOf" srcId="{3565AA17-525B-4596-9B60-2257E38950A2}" destId="{E298ABFA-7FB0-4C3D-82ED-5A6E66DC88DD}" srcOrd="0" destOrd="0" presId="urn:microsoft.com/office/officeart/2018/2/layout/IconVerticalSolidList"/>
    <dgm:cxn modelId="{24267DB2-114D-485F-A456-347723A3B736}" type="presOf" srcId="{F0FF5978-F780-425D-A6E1-3DA2D0DEBAF5}" destId="{DF89FC0D-0BDA-4911-BCAF-43ED83ED3DAB}" srcOrd="0" destOrd="0" presId="urn:microsoft.com/office/officeart/2018/2/layout/IconVerticalSolidList"/>
    <dgm:cxn modelId="{8EE6FAF0-4688-4C83-9B21-55BB0A43460B}" srcId="{BABF1277-970A-42F5-B22A-43D8A38B019C}" destId="{F0FF5978-F780-425D-A6E1-3DA2D0DEBAF5}" srcOrd="0" destOrd="0" parTransId="{0772A0F7-C0C2-464B-AF9C-886787F29F54}" sibTransId="{E79E921D-A64D-457C-BDD8-D2F3249A035D}"/>
    <dgm:cxn modelId="{E215D8BD-5F8E-4D94-B135-DCC9831D58CA}" type="presParOf" srcId="{0C8C3774-41B3-4ED0-B53A-ABC198F779C9}" destId="{D76B21A0-4965-4E2D-ACE6-032B32BAD9F5}" srcOrd="0" destOrd="0" presId="urn:microsoft.com/office/officeart/2018/2/layout/IconVerticalSolidList"/>
    <dgm:cxn modelId="{532A3861-75E4-4C1C-82B1-2ADE04F7EA55}" type="presParOf" srcId="{D76B21A0-4965-4E2D-ACE6-032B32BAD9F5}" destId="{CAACFE48-C291-4999-B2CF-1278967CF8D7}" srcOrd="0" destOrd="0" presId="urn:microsoft.com/office/officeart/2018/2/layout/IconVerticalSolidList"/>
    <dgm:cxn modelId="{955B3024-7423-4B23-8F25-F2A470DF7E39}" type="presParOf" srcId="{D76B21A0-4965-4E2D-ACE6-032B32BAD9F5}" destId="{7B0C634A-E820-48BD-B72F-5976B636D63F}" srcOrd="1" destOrd="0" presId="urn:microsoft.com/office/officeart/2018/2/layout/IconVerticalSolidList"/>
    <dgm:cxn modelId="{F3FD3A01-87E6-46AF-A058-E3478CFBEEA9}" type="presParOf" srcId="{D76B21A0-4965-4E2D-ACE6-032B32BAD9F5}" destId="{ABAC4A76-1C60-46C4-B32C-6E222B8894AF}" srcOrd="2" destOrd="0" presId="urn:microsoft.com/office/officeart/2018/2/layout/IconVerticalSolidList"/>
    <dgm:cxn modelId="{9CC8B4C2-C460-4A56-9B8D-9F25C5491880}" type="presParOf" srcId="{D76B21A0-4965-4E2D-ACE6-032B32BAD9F5}" destId="{DF89FC0D-0BDA-4911-BCAF-43ED83ED3DAB}" srcOrd="3" destOrd="0" presId="urn:microsoft.com/office/officeart/2018/2/layout/IconVerticalSolidList"/>
    <dgm:cxn modelId="{526ED336-9670-44DC-AC1E-6D010D91B3BC}" type="presParOf" srcId="{D76B21A0-4965-4E2D-ACE6-032B32BAD9F5}" destId="{76D6A1E3-70FB-4614-B208-ED65BD65C69C}" srcOrd="4" destOrd="0" presId="urn:microsoft.com/office/officeart/2018/2/layout/IconVerticalSolidList"/>
    <dgm:cxn modelId="{64D1843F-6C8D-43C5-B15D-BB035C523296}" type="presParOf" srcId="{0C8C3774-41B3-4ED0-B53A-ABC198F779C9}" destId="{9788C92E-A953-4AC4-B84B-88CF8E8EE469}" srcOrd="1" destOrd="0" presId="urn:microsoft.com/office/officeart/2018/2/layout/IconVerticalSolidList"/>
    <dgm:cxn modelId="{AE8C332A-AF23-4BB9-BFF4-B858C2E5BD6D}" type="presParOf" srcId="{0C8C3774-41B3-4ED0-B53A-ABC198F779C9}" destId="{44981628-B2B4-45E7-99D9-090654389B5A}" srcOrd="2" destOrd="0" presId="urn:microsoft.com/office/officeart/2018/2/layout/IconVerticalSolidList"/>
    <dgm:cxn modelId="{D7B634F9-0B1D-470F-BB9B-9B60F3DCB6F7}" type="presParOf" srcId="{44981628-B2B4-45E7-99D9-090654389B5A}" destId="{2210F4D3-73B0-46CF-84AC-153A3F676D8D}" srcOrd="0" destOrd="0" presId="urn:microsoft.com/office/officeart/2018/2/layout/IconVerticalSolidList"/>
    <dgm:cxn modelId="{BECFF076-1586-404E-AF5F-23074B6F3A05}" type="presParOf" srcId="{44981628-B2B4-45E7-99D9-090654389B5A}" destId="{C45B0B73-BE8F-44C5-9D54-98A82812D01D}" srcOrd="1" destOrd="0" presId="urn:microsoft.com/office/officeart/2018/2/layout/IconVerticalSolidList"/>
    <dgm:cxn modelId="{7043AE68-328A-4118-8182-DB81B99E6DF8}" type="presParOf" srcId="{44981628-B2B4-45E7-99D9-090654389B5A}" destId="{719B3C17-7F85-481F-ACC3-0306E5178ECF}" srcOrd="2" destOrd="0" presId="urn:microsoft.com/office/officeart/2018/2/layout/IconVerticalSolidList"/>
    <dgm:cxn modelId="{E9D135FD-4906-4518-B126-2D3873670E42}" type="presParOf" srcId="{44981628-B2B4-45E7-99D9-090654389B5A}" destId="{E298ABFA-7FB0-4C3D-82ED-5A6E66DC88DD}" srcOrd="3" destOrd="0" presId="urn:microsoft.com/office/officeart/2018/2/layout/IconVerticalSolidList"/>
    <dgm:cxn modelId="{6D3C5F70-5608-4524-89BE-0325853C5C5A}" type="presParOf" srcId="{44981628-B2B4-45E7-99D9-090654389B5A}" destId="{A762B651-CD59-4CF0-ACE6-16A6638BD341}"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6ABEFF-C2CF-4B19-BDE1-68596D568B8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DB04D9F-E10F-451D-9207-DA38A6A09AAB}">
      <dgm:prSet custT="1"/>
      <dgm:spPr/>
      <dgm:t>
        <a:bodyPr/>
        <a:lstStyle/>
        <a:p>
          <a:r>
            <a:rPr lang="en-US" sz="2800" dirty="0"/>
            <a:t>Off-policy learning</a:t>
          </a:r>
        </a:p>
      </dgm:t>
    </dgm:pt>
    <dgm:pt modelId="{FCF8C0AD-DE3A-4444-BECB-5EC7DD907A9E}" type="parTrans" cxnId="{372D7F23-D6A4-4E94-A026-7E2668DCB214}">
      <dgm:prSet/>
      <dgm:spPr/>
      <dgm:t>
        <a:bodyPr/>
        <a:lstStyle/>
        <a:p>
          <a:endParaRPr lang="en-US" sz="1400"/>
        </a:p>
      </dgm:t>
    </dgm:pt>
    <dgm:pt modelId="{E22495B4-96C3-4216-B24D-86E7851027BB}" type="sibTrans" cxnId="{372D7F23-D6A4-4E94-A026-7E2668DCB214}">
      <dgm:prSet/>
      <dgm:spPr/>
      <dgm:t>
        <a:bodyPr/>
        <a:lstStyle/>
        <a:p>
          <a:endParaRPr lang="en-US" sz="1400"/>
        </a:p>
      </dgm:t>
    </dgm:pt>
    <dgm:pt modelId="{0FE7D9CA-CF8B-417F-85BF-0FDB77B50264}">
      <dgm:prSet custT="1"/>
      <dgm:spPr/>
      <dgm:t>
        <a:bodyPr/>
        <a:lstStyle/>
        <a:p>
          <a:r>
            <a:rPr lang="en-US" sz="2800"/>
            <a:t>Learning from data generated by a policy about a different policy – better value approximation for the policy actually being implemented</a:t>
          </a:r>
        </a:p>
      </dgm:t>
    </dgm:pt>
    <dgm:pt modelId="{07B9C31A-B2EA-4DFF-B903-348C78934C1F}" type="parTrans" cxnId="{EE2E0F35-484B-4609-987A-FC6715BB253A}">
      <dgm:prSet/>
      <dgm:spPr/>
      <dgm:t>
        <a:bodyPr/>
        <a:lstStyle/>
        <a:p>
          <a:endParaRPr lang="en-US" sz="1400"/>
        </a:p>
      </dgm:t>
    </dgm:pt>
    <dgm:pt modelId="{25A041D3-410F-4247-82D0-0BA8A924197D}" type="sibTrans" cxnId="{EE2E0F35-484B-4609-987A-FC6715BB253A}">
      <dgm:prSet/>
      <dgm:spPr/>
      <dgm:t>
        <a:bodyPr/>
        <a:lstStyle/>
        <a:p>
          <a:endParaRPr lang="en-US" sz="1400"/>
        </a:p>
      </dgm:t>
    </dgm:pt>
    <dgm:pt modelId="{A24105D4-6075-4260-8044-7F47065198B3}">
      <dgm:prSet custT="1"/>
      <dgm:spPr/>
      <dgm:t>
        <a:bodyPr/>
        <a:lstStyle/>
        <a:p>
          <a:r>
            <a:rPr lang="en-US" sz="2800" dirty="0"/>
            <a:t>Bootstrapping</a:t>
          </a:r>
        </a:p>
      </dgm:t>
    </dgm:pt>
    <dgm:pt modelId="{3A382149-40EC-4F7D-88B8-C0D19926325C}" type="parTrans" cxnId="{9472E22E-5BD1-480C-92DB-9818DF6061C9}">
      <dgm:prSet/>
      <dgm:spPr/>
      <dgm:t>
        <a:bodyPr/>
        <a:lstStyle/>
        <a:p>
          <a:endParaRPr lang="en-US" sz="1400"/>
        </a:p>
      </dgm:t>
    </dgm:pt>
    <dgm:pt modelId="{D5E4B9C0-4826-49DF-82E6-A628EB8E0D3D}" type="sibTrans" cxnId="{9472E22E-5BD1-480C-92DB-9818DF6061C9}">
      <dgm:prSet/>
      <dgm:spPr/>
      <dgm:t>
        <a:bodyPr/>
        <a:lstStyle/>
        <a:p>
          <a:endParaRPr lang="en-US" sz="1400"/>
        </a:p>
      </dgm:t>
    </dgm:pt>
    <dgm:pt modelId="{38353C9F-0329-4A4E-8DCF-FA8B3BE7F3BA}">
      <dgm:prSet custT="1"/>
      <dgm:spPr/>
      <dgm:t>
        <a:bodyPr/>
        <a:lstStyle/>
        <a:p>
          <a:r>
            <a:rPr lang="en-US" sz="2800" dirty="0"/>
            <a:t>Learning value estimates from other value estimates</a:t>
          </a:r>
        </a:p>
      </dgm:t>
    </dgm:pt>
    <dgm:pt modelId="{FC185B2E-DD53-40CE-8320-8C341704FAAD}" type="parTrans" cxnId="{3F0FC5B5-131B-487E-B1B9-D396320F9C48}">
      <dgm:prSet/>
      <dgm:spPr/>
      <dgm:t>
        <a:bodyPr/>
        <a:lstStyle/>
        <a:p>
          <a:endParaRPr lang="en-US" sz="1400"/>
        </a:p>
      </dgm:t>
    </dgm:pt>
    <dgm:pt modelId="{D7C0E5BB-69F9-4292-9EFE-7CA700001DC1}" type="sibTrans" cxnId="{3F0FC5B5-131B-487E-B1B9-D396320F9C48}">
      <dgm:prSet/>
      <dgm:spPr/>
      <dgm:t>
        <a:bodyPr/>
        <a:lstStyle/>
        <a:p>
          <a:endParaRPr lang="en-US" sz="1400"/>
        </a:p>
      </dgm:t>
    </dgm:pt>
    <dgm:pt modelId="{884806D0-C40F-4BCF-96FC-6EF9141D2D86}">
      <dgm:prSet custT="1"/>
      <dgm:spPr/>
      <dgm:t>
        <a:bodyPr/>
        <a:lstStyle/>
        <a:p>
          <a:r>
            <a:rPr lang="en-US" sz="4000" dirty="0"/>
            <a:t>Q-learning diverges in presence of:</a:t>
          </a:r>
        </a:p>
      </dgm:t>
    </dgm:pt>
    <dgm:pt modelId="{000E6A6A-04ED-43E7-8245-298CBFEEA743}" type="sibTrans" cxnId="{63DEE12F-6069-4142-8899-A0C58A4AD642}">
      <dgm:prSet/>
      <dgm:spPr/>
      <dgm:t>
        <a:bodyPr/>
        <a:lstStyle/>
        <a:p>
          <a:endParaRPr lang="en-US" sz="1400"/>
        </a:p>
      </dgm:t>
    </dgm:pt>
    <dgm:pt modelId="{FD03DDDD-9CEA-4527-B96A-CCF0DA3280EF}" type="parTrans" cxnId="{63DEE12F-6069-4142-8899-A0C58A4AD642}">
      <dgm:prSet/>
      <dgm:spPr/>
      <dgm:t>
        <a:bodyPr/>
        <a:lstStyle/>
        <a:p>
          <a:endParaRPr lang="en-US" sz="1400"/>
        </a:p>
      </dgm:t>
    </dgm:pt>
    <dgm:pt modelId="{54DEFA19-131C-4DC2-8BE7-EA73AD47FB1C}" type="pres">
      <dgm:prSet presAssocID="{FB6ABEFF-C2CF-4B19-BDE1-68596D568B81}" presName="linear" presStyleCnt="0">
        <dgm:presLayoutVars>
          <dgm:animLvl val="lvl"/>
          <dgm:resizeHandles val="exact"/>
        </dgm:presLayoutVars>
      </dgm:prSet>
      <dgm:spPr/>
    </dgm:pt>
    <dgm:pt modelId="{AD302158-5F78-4841-AE63-5311E0B3548A}" type="pres">
      <dgm:prSet presAssocID="{884806D0-C40F-4BCF-96FC-6EF9141D2D86}" presName="parentText" presStyleLbl="node1" presStyleIdx="0" presStyleCnt="1" custLinFactNeighborX="-3835" custLinFactNeighborY="-344">
        <dgm:presLayoutVars>
          <dgm:chMax val="0"/>
          <dgm:bulletEnabled val="1"/>
        </dgm:presLayoutVars>
      </dgm:prSet>
      <dgm:spPr/>
    </dgm:pt>
    <dgm:pt modelId="{DDDB8CD9-0100-4924-BAAB-63BED4CA7FF0}" type="pres">
      <dgm:prSet presAssocID="{884806D0-C40F-4BCF-96FC-6EF9141D2D86}" presName="childText" presStyleLbl="revTx" presStyleIdx="0" presStyleCnt="1">
        <dgm:presLayoutVars>
          <dgm:bulletEnabled val="1"/>
        </dgm:presLayoutVars>
      </dgm:prSet>
      <dgm:spPr/>
    </dgm:pt>
  </dgm:ptLst>
  <dgm:cxnLst>
    <dgm:cxn modelId="{372D7F23-D6A4-4E94-A026-7E2668DCB214}" srcId="{884806D0-C40F-4BCF-96FC-6EF9141D2D86}" destId="{EDB04D9F-E10F-451D-9207-DA38A6A09AAB}" srcOrd="0" destOrd="0" parTransId="{FCF8C0AD-DE3A-4444-BECB-5EC7DD907A9E}" sibTransId="{E22495B4-96C3-4216-B24D-86E7851027BB}"/>
    <dgm:cxn modelId="{9472E22E-5BD1-480C-92DB-9818DF6061C9}" srcId="{884806D0-C40F-4BCF-96FC-6EF9141D2D86}" destId="{A24105D4-6075-4260-8044-7F47065198B3}" srcOrd="1" destOrd="0" parTransId="{3A382149-40EC-4F7D-88B8-C0D19926325C}" sibTransId="{D5E4B9C0-4826-49DF-82E6-A628EB8E0D3D}"/>
    <dgm:cxn modelId="{63DEE12F-6069-4142-8899-A0C58A4AD642}" srcId="{FB6ABEFF-C2CF-4B19-BDE1-68596D568B81}" destId="{884806D0-C40F-4BCF-96FC-6EF9141D2D86}" srcOrd="0" destOrd="0" parTransId="{FD03DDDD-9CEA-4527-B96A-CCF0DA3280EF}" sibTransId="{000E6A6A-04ED-43E7-8245-298CBFEEA743}"/>
    <dgm:cxn modelId="{EE2E0F35-484B-4609-987A-FC6715BB253A}" srcId="{EDB04D9F-E10F-451D-9207-DA38A6A09AAB}" destId="{0FE7D9CA-CF8B-417F-85BF-0FDB77B50264}" srcOrd="0" destOrd="0" parTransId="{07B9C31A-B2EA-4DFF-B903-348C78934C1F}" sibTransId="{25A041D3-410F-4247-82D0-0BA8A924197D}"/>
    <dgm:cxn modelId="{4934978F-7CB5-4A5E-A226-4C43AFC17BDB}" type="presOf" srcId="{0FE7D9CA-CF8B-417F-85BF-0FDB77B50264}" destId="{DDDB8CD9-0100-4924-BAAB-63BED4CA7FF0}" srcOrd="0" destOrd="1" presId="urn:microsoft.com/office/officeart/2005/8/layout/vList2"/>
    <dgm:cxn modelId="{E0FBBD92-C68F-4A73-A430-937E06A302F2}" type="presOf" srcId="{FB6ABEFF-C2CF-4B19-BDE1-68596D568B81}" destId="{54DEFA19-131C-4DC2-8BE7-EA73AD47FB1C}" srcOrd="0" destOrd="0" presId="urn:microsoft.com/office/officeart/2005/8/layout/vList2"/>
    <dgm:cxn modelId="{949B15A2-9746-4072-B5EE-93EA455C1633}" type="presOf" srcId="{EDB04D9F-E10F-451D-9207-DA38A6A09AAB}" destId="{DDDB8CD9-0100-4924-BAAB-63BED4CA7FF0}" srcOrd="0" destOrd="0" presId="urn:microsoft.com/office/officeart/2005/8/layout/vList2"/>
    <dgm:cxn modelId="{60F380A4-A53E-42FA-8567-7F921236E9E1}" type="presOf" srcId="{A24105D4-6075-4260-8044-7F47065198B3}" destId="{DDDB8CD9-0100-4924-BAAB-63BED4CA7FF0}" srcOrd="0" destOrd="2" presId="urn:microsoft.com/office/officeart/2005/8/layout/vList2"/>
    <dgm:cxn modelId="{3F0FC5B5-131B-487E-B1B9-D396320F9C48}" srcId="{A24105D4-6075-4260-8044-7F47065198B3}" destId="{38353C9F-0329-4A4E-8DCF-FA8B3BE7F3BA}" srcOrd="0" destOrd="0" parTransId="{FC185B2E-DD53-40CE-8320-8C341704FAAD}" sibTransId="{D7C0E5BB-69F9-4292-9EFE-7CA700001DC1}"/>
    <dgm:cxn modelId="{CCF304C1-D803-4E17-BE5F-26F2EA1E9F90}" type="presOf" srcId="{884806D0-C40F-4BCF-96FC-6EF9141D2D86}" destId="{AD302158-5F78-4841-AE63-5311E0B3548A}" srcOrd="0" destOrd="0" presId="urn:microsoft.com/office/officeart/2005/8/layout/vList2"/>
    <dgm:cxn modelId="{D85A1BDB-F28E-435F-B246-68B4234F96EF}" type="presOf" srcId="{38353C9F-0329-4A4E-8DCF-FA8B3BE7F3BA}" destId="{DDDB8CD9-0100-4924-BAAB-63BED4CA7FF0}" srcOrd="0" destOrd="3" presId="urn:microsoft.com/office/officeart/2005/8/layout/vList2"/>
    <dgm:cxn modelId="{7E459ACA-D8F5-472F-82AB-5B2DDEFDF6CA}" type="presParOf" srcId="{54DEFA19-131C-4DC2-8BE7-EA73AD47FB1C}" destId="{AD302158-5F78-4841-AE63-5311E0B3548A}" srcOrd="0" destOrd="0" presId="urn:microsoft.com/office/officeart/2005/8/layout/vList2"/>
    <dgm:cxn modelId="{C92E8C44-402C-4C53-995C-BB4AAC381345}" type="presParOf" srcId="{54DEFA19-131C-4DC2-8BE7-EA73AD47FB1C}" destId="{DDDB8CD9-0100-4924-BAAB-63BED4CA7FF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ABE97-CFFA-4FBD-A9B8-A64D440A4E54}">
      <dsp:nvSpPr>
        <dsp:cNvPr id="0" name=""/>
        <dsp:cNvSpPr/>
      </dsp:nvSpPr>
      <dsp:spPr>
        <a:xfrm>
          <a:off x="212335" y="469890"/>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F4478B-1862-4A51-88F2-0BB2025BBE60}">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5DD93D-571B-4DB2-B6B9-4BA249BBC400}">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baseline="0" dirty="0"/>
            <a:t>Statistics - Understand data distribution, the dispersion of data points, methods to tell how two groups of data are different</a:t>
          </a:r>
          <a:endParaRPr lang="en-US" sz="1400" kern="1200" dirty="0"/>
        </a:p>
      </dsp:txBody>
      <dsp:txXfrm>
        <a:off x="1834517" y="469890"/>
        <a:ext cx="3148942" cy="1335915"/>
      </dsp:txXfrm>
    </dsp:sp>
    <dsp:sp modelId="{B0B48DF0-4598-45D1-B073-8D89C72EC421}">
      <dsp:nvSpPr>
        <dsp:cNvPr id="0" name=""/>
        <dsp:cNvSpPr/>
      </dsp:nvSpPr>
      <dsp:spPr>
        <a:xfrm>
          <a:off x="5532139" y="469890"/>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EC3F4E-4F81-4BE8-BF6C-E152B254F7A4}">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DD56CC-5EC7-45AC-91BA-E953F286285A}">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baseline="0"/>
            <a:t>Machine Learning - Based on existing data representation – you teach a ‘machine’ to recognize patterns and predict it</a:t>
          </a:r>
          <a:endParaRPr lang="en-US" sz="1400" kern="1200"/>
        </a:p>
      </dsp:txBody>
      <dsp:txXfrm>
        <a:off x="7154322" y="469890"/>
        <a:ext cx="3148942" cy="1335915"/>
      </dsp:txXfrm>
    </dsp:sp>
    <dsp:sp modelId="{3EEE5D0D-1E28-4C46-88A4-DC77EA9F95AF}">
      <dsp:nvSpPr>
        <dsp:cNvPr id="0" name=""/>
        <dsp:cNvSpPr/>
      </dsp:nvSpPr>
      <dsp:spPr>
        <a:xfrm>
          <a:off x="212335" y="2545532"/>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9EDE72-9565-47C1-8D3F-C8B2BE103549}">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27D616-7400-4ADD-8D91-697D7B572634}">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baseline="0" dirty="0"/>
            <a:t>Deep Learning - A fancier version of machine learning where your machine recognizes decision boundaries which are non-linear in nature – a function approximator </a:t>
          </a:r>
          <a:endParaRPr lang="en-US" sz="1400" kern="1200" dirty="0"/>
        </a:p>
      </dsp:txBody>
      <dsp:txXfrm>
        <a:off x="1834517" y="2545532"/>
        <a:ext cx="3148942" cy="1335915"/>
      </dsp:txXfrm>
    </dsp:sp>
    <dsp:sp modelId="{EEA22536-3CFA-481F-8270-94174B44DC8A}">
      <dsp:nvSpPr>
        <dsp:cNvPr id="0" name=""/>
        <dsp:cNvSpPr/>
      </dsp:nvSpPr>
      <dsp:spPr>
        <a:xfrm>
          <a:off x="5532139" y="2545532"/>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082627-6739-4B5A-A424-1B8B1D95E0D9}">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3C1FDB-4A9A-4F17-BC89-4B6287E14900}">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0" i="1" kern="1200" baseline="0" dirty="0">
              <a:solidFill>
                <a:schemeClr val="accent1"/>
              </a:solidFill>
            </a:rPr>
            <a:t>Reinforcement Learning - </a:t>
          </a:r>
          <a:r>
            <a:rPr lang="en-US" sz="1400" b="0" kern="1200" baseline="0" dirty="0">
              <a:solidFill>
                <a:schemeClr val="accent1"/>
              </a:solidFill>
            </a:rPr>
            <a:t>Teach a ‘machine’ how to decide (ACTION) based on a ‘prior’ understanding of the environment (STATE) and possible outcomes (REWARDS) of the decision(subset of ML/DL algorithms)</a:t>
          </a:r>
          <a:endParaRPr lang="en-US" sz="1400" b="0" kern="1200" dirty="0">
            <a:solidFill>
              <a:schemeClr val="accent1"/>
            </a:solidFill>
          </a:endParaRPr>
        </a:p>
      </dsp:txBody>
      <dsp:txXfrm>
        <a:off x="7154322" y="2545532"/>
        <a:ext cx="3148942" cy="1335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CFE48-C291-4999-B2CF-1278967CF8D7}">
      <dsp:nvSpPr>
        <dsp:cNvPr id="0" name=""/>
        <dsp:cNvSpPr/>
      </dsp:nvSpPr>
      <dsp:spPr>
        <a:xfrm>
          <a:off x="0" y="750300"/>
          <a:ext cx="10751918" cy="13851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0C634A-E820-48BD-B72F-5976B636D63F}">
      <dsp:nvSpPr>
        <dsp:cNvPr id="0" name=""/>
        <dsp:cNvSpPr/>
      </dsp:nvSpPr>
      <dsp:spPr>
        <a:xfrm>
          <a:off x="419013" y="1061963"/>
          <a:ext cx="761843" cy="7618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l="6250" r="625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89FC0D-0BDA-4911-BCAF-43ED83ED3DAB}">
      <dsp:nvSpPr>
        <dsp:cNvPr id="0" name=""/>
        <dsp:cNvSpPr/>
      </dsp:nvSpPr>
      <dsp:spPr>
        <a:xfrm>
          <a:off x="1599870" y="750300"/>
          <a:ext cx="4838363" cy="138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97" tIns="146597" rIns="146597" bIns="146597" numCol="1" spcCol="1270" anchor="ctr" anchorCtr="0">
          <a:noAutofit/>
        </a:bodyPr>
        <a:lstStyle/>
        <a:p>
          <a:pPr marL="0" lvl="0" indent="0" algn="l" defTabSz="889000">
            <a:lnSpc>
              <a:spcPct val="100000"/>
            </a:lnSpc>
            <a:spcBef>
              <a:spcPct val="0"/>
            </a:spcBef>
            <a:spcAft>
              <a:spcPct val="35000"/>
            </a:spcAft>
            <a:buNone/>
          </a:pPr>
          <a:r>
            <a:rPr lang="en-US" sz="2000" kern="1200" dirty="0"/>
            <a:t>Policy changes frequently with small changes to Q-values, may oscillate</a:t>
          </a:r>
        </a:p>
      </dsp:txBody>
      <dsp:txXfrm>
        <a:off x="1599870" y="750300"/>
        <a:ext cx="4838363" cy="1385169"/>
      </dsp:txXfrm>
    </dsp:sp>
    <dsp:sp modelId="{76D6A1E3-70FB-4614-B208-ED65BD65C69C}">
      <dsp:nvSpPr>
        <dsp:cNvPr id="0" name=""/>
        <dsp:cNvSpPr/>
      </dsp:nvSpPr>
      <dsp:spPr>
        <a:xfrm>
          <a:off x="6438233" y="750300"/>
          <a:ext cx="4313684" cy="138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97" tIns="146597" rIns="146597" bIns="146597" numCol="1" spcCol="1270" anchor="ctr" anchorCtr="0">
          <a:noAutofit/>
        </a:bodyPr>
        <a:lstStyle/>
        <a:p>
          <a:pPr marL="0" lvl="0" indent="0" algn="l" defTabSz="800100">
            <a:lnSpc>
              <a:spcPct val="100000"/>
            </a:lnSpc>
            <a:spcBef>
              <a:spcPct val="0"/>
            </a:spcBef>
            <a:spcAft>
              <a:spcPct val="35000"/>
            </a:spcAft>
            <a:buNone/>
          </a:pPr>
          <a:r>
            <a:rPr lang="en-US" sz="1800" kern="1200" dirty="0"/>
            <a:t>Compute Q-learning targets w.r.t old, fixed parameters w</a:t>
          </a:r>
        </a:p>
      </dsp:txBody>
      <dsp:txXfrm>
        <a:off x="6438233" y="750300"/>
        <a:ext cx="4313684" cy="1385169"/>
      </dsp:txXfrm>
    </dsp:sp>
    <dsp:sp modelId="{2210F4D3-73B0-46CF-84AC-153A3F676D8D}">
      <dsp:nvSpPr>
        <dsp:cNvPr id="0" name=""/>
        <dsp:cNvSpPr/>
      </dsp:nvSpPr>
      <dsp:spPr>
        <a:xfrm>
          <a:off x="0" y="2481762"/>
          <a:ext cx="10751918" cy="13851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5B0B73-BE8F-44C5-9D54-98A82812D01D}">
      <dsp:nvSpPr>
        <dsp:cNvPr id="0" name=""/>
        <dsp:cNvSpPr/>
      </dsp:nvSpPr>
      <dsp:spPr>
        <a:xfrm>
          <a:off x="419013" y="2793425"/>
          <a:ext cx="761843" cy="7618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98ABFA-7FB0-4C3D-82ED-5A6E66DC88DD}">
      <dsp:nvSpPr>
        <dsp:cNvPr id="0" name=""/>
        <dsp:cNvSpPr/>
      </dsp:nvSpPr>
      <dsp:spPr>
        <a:xfrm>
          <a:off x="1599870" y="2481762"/>
          <a:ext cx="4838363" cy="138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97" tIns="146597" rIns="146597" bIns="146597" numCol="1" spcCol="1270" anchor="ctr" anchorCtr="0">
          <a:noAutofit/>
        </a:bodyPr>
        <a:lstStyle/>
        <a:p>
          <a:pPr marL="0" lvl="0" indent="0" algn="l" defTabSz="889000">
            <a:lnSpc>
              <a:spcPct val="100000"/>
            </a:lnSpc>
            <a:spcBef>
              <a:spcPct val="0"/>
            </a:spcBef>
            <a:spcAft>
              <a:spcPct val="35000"/>
            </a:spcAft>
            <a:buNone/>
          </a:pPr>
          <a:r>
            <a:rPr lang="en-US" sz="2000" kern="1200" dirty="0"/>
            <a:t>Scale of rewards and Q-values – unknown, thus gradients can be large and unstable</a:t>
          </a:r>
        </a:p>
      </dsp:txBody>
      <dsp:txXfrm>
        <a:off x="1599870" y="2481762"/>
        <a:ext cx="4838363" cy="1385169"/>
      </dsp:txXfrm>
    </dsp:sp>
    <dsp:sp modelId="{A762B651-CD59-4CF0-ACE6-16A6638BD341}">
      <dsp:nvSpPr>
        <dsp:cNvPr id="0" name=""/>
        <dsp:cNvSpPr/>
      </dsp:nvSpPr>
      <dsp:spPr>
        <a:xfrm>
          <a:off x="6438233" y="2481762"/>
          <a:ext cx="4313684" cy="138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97" tIns="146597" rIns="146597" bIns="146597" numCol="1" spcCol="1270" anchor="ctr" anchorCtr="0">
          <a:noAutofit/>
        </a:bodyPr>
        <a:lstStyle/>
        <a:p>
          <a:pPr marL="0" lvl="0" indent="0" algn="l" defTabSz="800100">
            <a:lnSpc>
              <a:spcPct val="100000"/>
            </a:lnSpc>
            <a:spcBef>
              <a:spcPct val="0"/>
            </a:spcBef>
            <a:spcAft>
              <a:spcPct val="35000"/>
            </a:spcAft>
            <a:buNone/>
          </a:pPr>
          <a:r>
            <a:rPr lang="en-US" sz="1800" kern="1200" dirty="0"/>
            <a:t>Clip rewards or normalize network adaptively</a:t>
          </a:r>
        </a:p>
      </dsp:txBody>
      <dsp:txXfrm>
        <a:off x="6438233" y="2481762"/>
        <a:ext cx="4313684" cy="13851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02158-5F78-4841-AE63-5311E0B3548A}">
      <dsp:nvSpPr>
        <dsp:cNvPr id="0" name=""/>
        <dsp:cNvSpPr/>
      </dsp:nvSpPr>
      <dsp:spPr>
        <a:xfrm>
          <a:off x="0" y="542406"/>
          <a:ext cx="10515600"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Q-learning diverges in presence of:</a:t>
          </a:r>
        </a:p>
      </dsp:txBody>
      <dsp:txXfrm>
        <a:off x="59399" y="601805"/>
        <a:ext cx="10396802" cy="1098002"/>
      </dsp:txXfrm>
    </dsp:sp>
    <dsp:sp modelId="{DDDB8CD9-0100-4924-BAAB-63BED4CA7FF0}">
      <dsp:nvSpPr>
        <dsp:cNvPr id="0" name=""/>
        <dsp:cNvSpPr/>
      </dsp:nvSpPr>
      <dsp:spPr>
        <a:xfrm>
          <a:off x="0" y="1768463"/>
          <a:ext cx="10515600" cy="26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Off-policy learning</a:t>
          </a:r>
        </a:p>
        <a:p>
          <a:pPr marL="571500" lvl="2" indent="-285750" algn="l" defTabSz="1244600">
            <a:lnSpc>
              <a:spcPct val="90000"/>
            </a:lnSpc>
            <a:spcBef>
              <a:spcPct val="0"/>
            </a:spcBef>
            <a:spcAft>
              <a:spcPct val="20000"/>
            </a:spcAft>
            <a:buChar char="•"/>
          </a:pPr>
          <a:r>
            <a:rPr lang="en-US" sz="2800" kern="1200"/>
            <a:t>Learning from data generated by a policy about a different policy – better value approximation for the policy actually being implemented</a:t>
          </a:r>
        </a:p>
        <a:p>
          <a:pPr marL="285750" lvl="1" indent="-285750" algn="l" defTabSz="1244600">
            <a:lnSpc>
              <a:spcPct val="90000"/>
            </a:lnSpc>
            <a:spcBef>
              <a:spcPct val="0"/>
            </a:spcBef>
            <a:spcAft>
              <a:spcPct val="20000"/>
            </a:spcAft>
            <a:buChar char="•"/>
          </a:pPr>
          <a:r>
            <a:rPr lang="en-US" sz="2800" kern="1200" dirty="0"/>
            <a:t>Bootstrapping</a:t>
          </a:r>
        </a:p>
        <a:p>
          <a:pPr marL="571500" lvl="2" indent="-285750" algn="l" defTabSz="1244600">
            <a:lnSpc>
              <a:spcPct val="90000"/>
            </a:lnSpc>
            <a:spcBef>
              <a:spcPct val="0"/>
            </a:spcBef>
            <a:spcAft>
              <a:spcPct val="20000"/>
            </a:spcAft>
            <a:buChar char="•"/>
          </a:pPr>
          <a:r>
            <a:rPr lang="en-US" sz="2800" kern="1200" dirty="0"/>
            <a:t>Learning value estimates from other value estimates</a:t>
          </a:r>
        </a:p>
      </dsp:txBody>
      <dsp:txXfrm>
        <a:off x="0" y="1768463"/>
        <a:ext cx="10515600" cy="26910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D5E58-82C0-4F2A-9A2C-F8BAC6C259C6}" type="datetimeFigureOut">
              <a:rPr lang="en-US" smtClean="0"/>
              <a:pPr/>
              <a:t>20-Apr-24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5A10DA-866C-4A61-9AE7-2C81D2652A14}" type="slidenum">
              <a:rPr lang="en-US" smtClean="0"/>
              <a:pPr/>
              <a:t>‹#›</a:t>
            </a:fld>
            <a:endParaRPr lang="en-US"/>
          </a:p>
        </p:txBody>
      </p:sp>
    </p:spTree>
    <p:extLst>
      <p:ext uri="{BB962C8B-B14F-4D97-AF65-F5344CB8AC3E}">
        <p14:creationId xmlns:p14="http://schemas.microsoft.com/office/powerpoint/2010/main" val="389702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5A10DA-866C-4A61-9AE7-2C81D2652A14}" type="slidenum">
              <a:rPr lang="en-US" smtClean="0"/>
              <a:pPr/>
              <a:t>3</a:t>
            </a:fld>
            <a:endParaRPr lang="en-US"/>
          </a:p>
        </p:txBody>
      </p:sp>
    </p:spTree>
    <p:extLst>
      <p:ext uri="{BB962C8B-B14F-4D97-AF65-F5344CB8AC3E}">
        <p14:creationId xmlns:p14="http://schemas.microsoft.com/office/powerpoint/2010/main" val="2913916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transitions between states can really be defined as a matrix where each row represents the probability of going from </a:t>
            </a:r>
          </a:p>
        </p:txBody>
      </p:sp>
      <p:sp>
        <p:nvSpPr>
          <p:cNvPr id="4" name="Slide Number Placeholder 3"/>
          <p:cNvSpPr>
            <a:spLocks noGrp="1"/>
          </p:cNvSpPr>
          <p:nvPr>
            <p:ph type="sldNum" sz="quarter" idx="5"/>
          </p:nvPr>
        </p:nvSpPr>
        <p:spPr/>
        <p:txBody>
          <a:bodyPr/>
          <a:lstStyle/>
          <a:p>
            <a:fld id="{D4B9A9E5-4F7F-4A7D-9DE1-899232329269}" type="slidenum">
              <a:rPr lang="en-US" smtClean="0"/>
              <a:t>99</a:t>
            </a:fld>
            <a:endParaRPr lang="en-US" dirty="0"/>
          </a:p>
        </p:txBody>
      </p:sp>
    </p:spTree>
    <p:extLst>
      <p:ext uri="{BB962C8B-B14F-4D97-AF65-F5344CB8AC3E}">
        <p14:creationId xmlns:p14="http://schemas.microsoft.com/office/powerpoint/2010/main" val="2311826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understood how Markov property defined the dynamics of a state transition, but reinforcement learning is all about maximizing the reward for a specific task. So let’s add reward to the Markov chain which gives us the Markov Reward Process.</a:t>
            </a:r>
          </a:p>
          <a:p>
            <a:endParaRPr lang="en-US" dirty="0"/>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100</a:t>
            </a:fld>
            <a:endParaRPr lang="en-US" dirty="0"/>
          </a:p>
        </p:txBody>
      </p:sp>
    </p:spTree>
    <p:extLst>
      <p:ext uri="{BB962C8B-B14F-4D97-AF65-F5344CB8AC3E}">
        <p14:creationId xmlns:p14="http://schemas.microsoft.com/office/powerpoint/2010/main" val="2303466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MDP is a MRP with decisions. Everything is same as MRP but now the agent makes decisions meaning it actually takes some actions</a:t>
            </a:r>
          </a:p>
          <a:p>
            <a:r>
              <a:rPr lang="en-US" dirty="0"/>
              <a:t>Our reward is dependent on the action – until now we spoke about how we get a reward when our agent transitions through a set of states following some strategy (which is basically called policy, something we will discuss in the next slides)</a:t>
            </a:r>
          </a:p>
          <a:p>
            <a:endParaRPr lang="en-US" dirty="0"/>
          </a:p>
          <a:p>
            <a:endParaRPr lang="en-US" dirty="0"/>
          </a:p>
          <a:p>
            <a:r>
              <a:rPr lang="en-US" dirty="0"/>
              <a:t>Transition function</a:t>
            </a:r>
          </a:p>
        </p:txBody>
      </p:sp>
      <p:sp>
        <p:nvSpPr>
          <p:cNvPr id="4" name="Slide Number Placeholder 3"/>
          <p:cNvSpPr>
            <a:spLocks noGrp="1"/>
          </p:cNvSpPr>
          <p:nvPr>
            <p:ph type="sldNum" sz="quarter" idx="5"/>
          </p:nvPr>
        </p:nvSpPr>
        <p:spPr/>
        <p:txBody>
          <a:bodyPr/>
          <a:lstStyle/>
          <a:p>
            <a:fld id="{D4B9A9E5-4F7F-4A7D-9DE1-899232329269}" type="slidenum">
              <a:rPr lang="en-US" smtClean="0"/>
              <a:t>101</a:t>
            </a:fld>
            <a:endParaRPr lang="en-US" dirty="0"/>
          </a:p>
        </p:txBody>
      </p:sp>
    </p:spTree>
    <p:extLst>
      <p:ext uri="{BB962C8B-B14F-4D97-AF65-F5344CB8AC3E}">
        <p14:creationId xmlns:p14="http://schemas.microsoft.com/office/powerpoint/2010/main" val="1834673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Value algorithm</a:t>
                </a:r>
              </a:p>
              <a:p>
                <a:endParaRPr lang="en-US" dirty="0"/>
              </a:p>
              <a:p>
                <a:r>
                  <a:rPr lang="en-US" dirty="0"/>
                  <a:t>Initialize V(s) arbitrarily</a:t>
                </a:r>
              </a:p>
              <a:p>
                <a:r>
                  <a:rPr lang="en-US" dirty="0"/>
                  <a:t>Loop until policy is good enough</a:t>
                </a:r>
              </a:p>
              <a:p>
                <a:r>
                  <a:rPr lang="en-US" dirty="0"/>
                  <a:t>	Loop for s </a:t>
                </a:r>
                <a14:m>
                  <m:oMath xmlns:m="http://schemas.openxmlformats.org/officeDocument/2006/math">
                    <m:r>
                      <m:rPr>
                        <m:brk m:alnAt="7"/>
                      </m:rPr>
                      <a:rPr lang="en-US" b="0"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𝑆</m:t>
                    </m:r>
                  </m:oMath>
                </a14:m>
                <a:r>
                  <a:rPr lang="en-US" dirty="0"/>
                  <a:t> </a:t>
                </a:r>
              </a:p>
              <a:p>
                <a:r>
                  <a:rPr lang="en-US" dirty="0"/>
                  <a:t>		Loop for a </a:t>
                </a:r>
                <a14:m>
                  <m:oMath xmlns:m="http://schemas.openxmlformats.org/officeDocument/2006/math">
                    <m:r>
                      <m:rPr>
                        <m:brk m:alnAt="7"/>
                      </m:rPr>
                      <a:rPr lang="en-US" b="0"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𝐴</m:t>
                    </m:r>
                  </m:oMath>
                </a14:m>
                <a:endParaRPr lang="en-US" dirty="0"/>
              </a:p>
              <a:p>
                <a:r>
                  <a:rPr lang="en-US" dirty="0"/>
                  <a:t>			Q(s, a):= R(</a:t>
                </a:r>
                <a:r>
                  <a:rPr lang="en-US" dirty="0" err="1"/>
                  <a:t>s,a</a:t>
                </a:r>
                <a:r>
                  <a:rPr lang="en-US" dirty="0"/>
                  <a:t>) + </a:t>
                </a:r>
                <a14:m>
                  <m:oMath xmlns:m="http://schemas.openxmlformats.org/officeDocument/2006/math">
                    <m:r>
                      <a:rPr lang="en-US" b="0" i="1" smtClean="0">
                        <a:latin typeface="Cambria Math" panose="02040503050406030204" pitchFamily="18" charset="0"/>
                        <a:ea typeface="Cambria Math" panose="02040503050406030204" pitchFamily="18" charset="0"/>
                      </a:rPr>
                      <m:t>𝛾</m:t>
                    </m:r>
                    <m:nary>
                      <m:naryPr>
                        <m:chr m:val="∑"/>
                        <m:supHide m:val="on"/>
                        <m:ctrlPr>
                          <a:rPr lang="en-US" b="0" i="1" smtClean="0">
                            <a:latin typeface="Cambria Math" panose="02040503050406030204" pitchFamily="18" charset="0"/>
                            <a:ea typeface="Cambria Math" panose="02040503050406030204" pitchFamily="18" charset="0"/>
                          </a:rPr>
                        </m:ctrlPr>
                      </m:naryPr>
                      <m:sub>
                        <m:sSup>
                          <m:sSupPr>
                            <m:ctrlPr>
                              <a:rPr lang="en-US" b="0" i="1" smtClean="0">
                                <a:latin typeface="Cambria Math" panose="02040503050406030204" pitchFamily="18" charset="0"/>
                                <a:ea typeface="Cambria Math" panose="02040503050406030204" pitchFamily="18" charset="0"/>
                              </a:rPr>
                            </m:ctrlPr>
                          </m:sSupPr>
                          <m:e>
                            <m:r>
                              <m:rPr>
                                <m:brk m:alnAt="7"/>
                              </m:rPr>
                              <a:rPr lang="en-US" b="0" i="1" smtClean="0">
                                <a:latin typeface="Cambria Math" panose="02040503050406030204" pitchFamily="18" charset="0"/>
                                <a:ea typeface="Cambria Math" panose="02040503050406030204" pitchFamily="18" charset="0"/>
                              </a:rPr>
                              <m:t>𝑠</m:t>
                            </m:r>
                          </m:e>
                          <m:sup>
                            <m:r>
                              <m:rPr>
                                <m:brk m:alnAt="7"/>
                              </m:rPr>
                              <a:rPr lang="en-US" b="0" i="1" smtClean="0">
                                <a:latin typeface="Cambria Math" panose="02040503050406030204" pitchFamily="18" charset="0"/>
                                <a:ea typeface="Cambria Math" panose="02040503050406030204" pitchFamily="18" charset="0"/>
                              </a:rPr>
                              <m:t>′</m:t>
                            </m:r>
                          </m:sup>
                        </m:sSup>
                        <m:r>
                          <m:rPr>
                            <m:brk m:alnAt="7"/>
                          </m:rPr>
                          <a:rPr lang="en-US" b="0"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𝑆</m:t>
                        </m:r>
                      </m:sub>
                      <m:sup/>
                      <m:e>
                        <m:r>
                          <a:rPr lang="en-US" b="0" i="1" smtClean="0">
                            <a:latin typeface="Cambria Math" panose="02040503050406030204" pitchFamily="18" charset="0"/>
                            <a:ea typeface="Cambria Math" panose="02040503050406030204" pitchFamily="18" charset="0"/>
                          </a:rPr>
                          <m:t>𝑇</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m:t>
                                </m:r>
                              </m:e>
                              <m:sup>
                                <m:r>
                                  <a:rPr lang="en-US" b="0" i="1" smtClean="0">
                                    <a:latin typeface="Cambria Math" panose="02040503050406030204" pitchFamily="18" charset="0"/>
                                    <a:ea typeface="Cambria Math" panose="02040503050406030204" pitchFamily="18" charset="0"/>
                                  </a:rPr>
                                  <m:t>′</m:t>
                                </m:r>
                              </m:sup>
                            </m:sSup>
                          </m:e>
                        </m:d>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𝑉</m:t>
                            </m:r>
                          </m:e>
                          <m:sup>
                            <m:r>
                              <a:rPr lang="en-US" b="0" i="1" smtClean="0">
                                <a:latin typeface="Cambria Math" panose="02040503050406030204" pitchFamily="18" charset="0"/>
                                <a:ea typeface="Cambria Math" panose="02040503050406030204" pitchFamily="18" charset="0"/>
                              </a:rPr>
                              <m:t>∗</m:t>
                            </m:r>
                          </m:sup>
                        </m:sSup>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𝑆</m:t>
                                </m:r>
                              </m:e>
                              <m:sup>
                                <m:r>
                                  <a:rPr lang="en-US" b="0" i="1" smtClean="0">
                                    <a:latin typeface="Cambria Math" panose="02040503050406030204" pitchFamily="18" charset="0"/>
                                    <a:ea typeface="Cambria Math" panose="02040503050406030204" pitchFamily="18" charset="0"/>
                                  </a:rPr>
                                  <m:t>′</m:t>
                                </m:r>
                              </m:sup>
                            </m:sSup>
                          </m:e>
                        </m:d>
                      </m:e>
                    </m:nary>
                    <m:r>
                      <a:rPr lang="en-US" b="0" i="1" smtClean="0">
                        <a:latin typeface="Cambria Math" panose="02040503050406030204" pitchFamily="18" charset="0"/>
                        <a:ea typeface="Cambria Math" panose="02040503050406030204" pitchFamily="18" charset="0"/>
                      </a:rPr>
                      <m:t>)</m:t>
                    </m:r>
                  </m:oMath>
                </a14:m>
                <a:endParaRPr lang="en-US" dirty="0"/>
              </a:p>
              <a:p>
                <a:r>
                  <a:rPr lang="en-US" dirty="0"/>
                  <a:t>		V(s) := </a:t>
                </a:r>
                <a:r>
                  <a:rPr lang="en-US" dirty="0" err="1"/>
                  <a:t>max_a</a:t>
                </a:r>
                <a:r>
                  <a:rPr lang="en-US" dirty="0"/>
                  <a:t> Q(</a:t>
                </a:r>
                <a:r>
                  <a:rPr lang="en-US" dirty="0" err="1"/>
                  <a:t>s,a</a:t>
                </a:r>
                <a:r>
                  <a:rPr lang="en-US" dirty="0"/>
                  <a:t>)</a:t>
                </a:r>
              </a:p>
              <a:p>
                <a:endParaRPr lang="en-US" dirty="0"/>
              </a:p>
              <a:p>
                <a:endParaRPr lang="en-US" dirty="0"/>
              </a:p>
              <a:p>
                <a:r>
                  <a:rPr lang="en-US" dirty="0"/>
                  <a:t>Policy algorithm</a:t>
                </a:r>
              </a:p>
              <a:p>
                <a:r>
                  <a:rPr lang="en-US" dirty="0"/>
                  <a:t>Choose an arbitrary policy </a:t>
                </a:r>
              </a:p>
              <a:p>
                <a:endParaRPr lang="en-US" dirty="0"/>
              </a:p>
            </p:txBody>
          </p:sp>
        </mc:Choice>
        <mc:Fallback xmlns="">
          <p:sp>
            <p:nvSpPr>
              <p:cNvPr id="3" name="Notes Placeholder 2"/>
              <p:cNvSpPr>
                <a:spLocks noGrp="1"/>
              </p:cNvSpPr>
              <p:nvPr>
                <p:ph type="body" idx="1"/>
              </p:nvPr>
            </p:nvSpPr>
            <p:spPr/>
            <p:txBody>
              <a:bodyPr/>
              <a:lstStyle/>
              <a:p>
                <a:r>
                  <a:rPr lang="en-US" dirty="0"/>
                  <a:t>Value algorithm</a:t>
                </a:r>
              </a:p>
              <a:p>
                <a:endParaRPr lang="en-US" dirty="0"/>
              </a:p>
              <a:p>
                <a:r>
                  <a:rPr lang="en-US" dirty="0"/>
                  <a:t>Initialize V(s) arbitrarily</a:t>
                </a:r>
              </a:p>
              <a:p>
                <a:r>
                  <a:rPr lang="en-US" dirty="0"/>
                  <a:t>Loop until policy is good enough</a:t>
                </a:r>
              </a:p>
              <a:p>
                <a:r>
                  <a:rPr lang="en-US" dirty="0"/>
                  <a:t>	Loop for s </a:t>
                </a:r>
                <a:r>
                  <a:rPr lang="en-US" b="0" i="0">
                    <a:latin typeface="Cambria Math" panose="02040503050406030204" pitchFamily="18" charset="0"/>
                    <a:ea typeface="Cambria Math" panose="02040503050406030204" pitchFamily="18" charset="0"/>
                  </a:rPr>
                  <a:t>𝜖 𝑆</a:t>
                </a:r>
                <a:r>
                  <a:rPr lang="en-US" dirty="0"/>
                  <a:t> </a:t>
                </a:r>
              </a:p>
              <a:p>
                <a:r>
                  <a:rPr lang="en-US" dirty="0"/>
                  <a:t>		Loop for a </a:t>
                </a:r>
                <a:r>
                  <a:rPr lang="en-US" b="0" i="0">
                    <a:latin typeface="Cambria Math" panose="02040503050406030204" pitchFamily="18" charset="0"/>
                    <a:ea typeface="Cambria Math" panose="02040503050406030204" pitchFamily="18" charset="0"/>
                  </a:rPr>
                  <a:t>𝜖 𝐴</a:t>
                </a:r>
                <a:endParaRPr lang="en-US" dirty="0"/>
              </a:p>
              <a:p>
                <a:r>
                  <a:rPr lang="en-US" dirty="0"/>
                  <a:t>			Q(s, a):= R(</a:t>
                </a:r>
                <a:r>
                  <a:rPr lang="en-US" dirty="0" err="1"/>
                  <a:t>s,a</a:t>
                </a:r>
                <a:r>
                  <a:rPr lang="en-US" dirty="0"/>
                  <a:t>) + </a:t>
                </a:r>
                <a:r>
                  <a:rPr lang="en-US" b="0" i="0">
                    <a:latin typeface="Cambria Math" panose="02040503050406030204" pitchFamily="18" charset="0"/>
                    <a:ea typeface="Cambria Math" panose="02040503050406030204" pitchFamily="18" charset="0"/>
                  </a:rPr>
                  <a:t>𝛾∑_(𝑠^′ 𝜖 𝑆)▒〖𝑇(𝑠, 𝑎, 𝑠^′ ) 𝑉^∗ (𝑆^′ ) 〗)</a:t>
                </a:r>
                <a:endParaRPr lang="en-US" dirty="0"/>
              </a:p>
              <a:p>
                <a:r>
                  <a:rPr lang="en-US" dirty="0"/>
                  <a:t>		V(s) := </a:t>
                </a:r>
                <a:r>
                  <a:rPr lang="en-US" dirty="0" err="1"/>
                  <a:t>max_a</a:t>
                </a:r>
                <a:r>
                  <a:rPr lang="en-US" dirty="0"/>
                  <a:t> Q(</a:t>
                </a:r>
                <a:r>
                  <a:rPr lang="en-US" dirty="0" err="1"/>
                  <a:t>s,a</a:t>
                </a:r>
                <a:r>
                  <a:rPr lang="en-US" dirty="0"/>
                  <a:t>)</a:t>
                </a:r>
              </a:p>
              <a:p>
                <a:endParaRPr lang="en-US" dirty="0"/>
              </a:p>
              <a:p>
                <a:endParaRPr lang="en-US" dirty="0"/>
              </a:p>
              <a:p>
                <a:r>
                  <a:rPr lang="en-US" dirty="0"/>
                  <a:t>Policy algorithm</a:t>
                </a:r>
              </a:p>
              <a:p>
                <a:r>
                  <a:rPr lang="en-US" dirty="0"/>
                  <a:t>Choose an arbitrary policy </a:t>
                </a:r>
              </a:p>
              <a:p>
                <a:endParaRPr lang="en-US" dirty="0"/>
              </a:p>
            </p:txBody>
          </p:sp>
        </mc:Fallback>
      </mc:AlternateContent>
      <p:sp>
        <p:nvSpPr>
          <p:cNvPr id="4" name="Slide Number Placeholder 3"/>
          <p:cNvSpPr>
            <a:spLocks noGrp="1"/>
          </p:cNvSpPr>
          <p:nvPr>
            <p:ph type="sldNum" sz="quarter" idx="5"/>
          </p:nvPr>
        </p:nvSpPr>
        <p:spPr/>
        <p:txBody>
          <a:bodyPr/>
          <a:lstStyle/>
          <a:p>
            <a:fld id="{D4B9A9E5-4F7F-4A7D-9DE1-899232329269}" type="slidenum">
              <a:rPr lang="en-US" smtClean="0"/>
              <a:t>102</a:t>
            </a:fld>
            <a:endParaRPr lang="en-US" dirty="0"/>
          </a:p>
        </p:txBody>
      </p:sp>
    </p:spTree>
    <p:extLst>
      <p:ext uri="{BB962C8B-B14F-4D97-AF65-F5344CB8AC3E}">
        <p14:creationId xmlns:p14="http://schemas.microsoft.com/office/powerpoint/2010/main" val="2555511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anyone tell me why are we even bothered about the </a:t>
            </a:r>
          </a:p>
        </p:txBody>
      </p:sp>
      <p:sp>
        <p:nvSpPr>
          <p:cNvPr id="4" name="Slide Number Placeholder 3"/>
          <p:cNvSpPr>
            <a:spLocks noGrp="1"/>
          </p:cNvSpPr>
          <p:nvPr>
            <p:ph type="sldNum" sz="quarter" idx="5"/>
          </p:nvPr>
        </p:nvSpPr>
        <p:spPr/>
        <p:txBody>
          <a:bodyPr/>
          <a:lstStyle/>
          <a:p>
            <a:fld id="{D4B9A9E5-4F7F-4A7D-9DE1-899232329269}" type="slidenum">
              <a:rPr lang="en-US" smtClean="0"/>
              <a:t>103</a:t>
            </a:fld>
            <a:endParaRPr lang="en-US" dirty="0"/>
          </a:p>
        </p:txBody>
      </p:sp>
    </p:spTree>
    <p:extLst>
      <p:ext uri="{BB962C8B-B14F-4D97-AF65-F5344CB8AC3E}">
        <p14:creationId xmlns:p14="http://schemas.microsoft.com/office/powerpoint/2010/main" val="521520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discount factor?</a:t>
            </a:r>
          </a:p>
          <a:p>
            <a:r>
              <a:rPr lang="en-US" dirty="0"/>
              <a:t>SO do you want to have a uniform discount factor? This is where practice differs from theory. Depending on the task you will want to decide on if it makes sense to assign more weightage to decisions in near future than for actions near the terminal state. </a:t>
            </a:r>
          </a:p>
          <a:p>
            <a:r>
              <a:rPr lang="en-US" dirty="0"/>
              <a:t>For example – Imagine you have a product website that makes money through ads. A customer interfaces with this website to look for something, do you want a customer to click a news article which shows them somewhat relevant ads or do you want to collect more information about customer behavior and show more relevant ads as they are navigating through different web pages of your website.</a:t>
            </a:r>
          </a:p>
          <a:p>
            <a:r>
              <a:rPr lang="en-US" dirty="0"/>
              <a:t>Policies in the MDP depend on the current state, they do not depend on history – following the Markov property.</a:t>
            </a:r>
          </a:p>
          <a:p>
            <a:endParaRPr lang="en-US" dirty="0"/>
          </a:p>
          <a:p>
            <a:r>
              <a:rPr lang="en-US" b="0" i="0" dirty="0">
                <a:solidFill>
                  <a:srgbClr val="292929"/>
                </a:solidFill>
                <a:effectLst/>
                <a:latin typeface="charter"/>
              </a:rPr>
              <a:t>n a chess game, the goal is to defeat the opponent’s king. If we give importance to the immediate rewards like a reward on pawn defeat any opponent player then the agent will learn to perform these sub-goals no matter if his players are also defeated. So, in this task future rewards are more important. In some, we might prefer to use immediate rewards like the water example we saw earlier.</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104</a:t>
            </a:fld>
            <a:endParaRPr lang="en-US" dirty="0"/>
          </a:p>
        </p:txBody>
      </p:sp>
    </p:spTree>
    <p:extLst>
      <p:ext uri="{BB962C8B-B14F-4D97-AF65-F5344CB8AC3E}">
        <p14:creationId xmlns:p14="http://schemas.microsoft.com/office/powerpoint/2010/main" val="2730810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Value algorithm : </a:t>
                </a:r>
                <a:r>
                  <a:rPr lang="en-US" dirty="0">
                    <a:solidFill>
                      <a:schemeClr val="tx1"/>
                    </a:solidFill>
                  </a:rPr>
                  <a:t>Value of any state s </a:t>
                </a:r>
                <a:r>
                  <a:rPr lang="en-US" sz="1200" dirty="0">
                    <a:solidFill>
                      <a:schemeClr val="tx1"/>
                    </a:solidFill>
                  </a:rPr>
                  <a:t>is the expected return starting from state s and following policy pi for the next steps until we reach the terminal state of the end. The important thing to note here is that value of a state is not a stochastic parameter as we find the expectation of rewards, but returns is stochastic. This function is also called the state-value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Initialize V(s) arbitrarily</a:t>
                </a:r>
              </a:p>
              <a:p>
                <a:r>
                  <a:rPr lang="en-US" dirty="0"/>
                  <a:t>Loop until policy is good enough</a:t>
                </a:r>
              </a:p>
              <a:p>
                <a:r>
                  <a:rPr lang="en-US" dirty="0"/>
                  <a:t>	Loop for s </a:t>
                </a:r>
                <a14:m>
                  <m:oMath xmlns:m="http://schemas.openxmlformats.org/officeDocument/2006/math">
                    <m:r>
                      <m:rPr>
                        <m:brk m:alnAt="7"/>
                      </m:rPr>
                      <a:rPr lang="en-US" b="0"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𝑆</m:t>
                    </m:r>
                  </m:oMath>
                </a14:m>
                <a:r>
                  <a:rPr lang="en-US" dirty="0"/>
                  <a:t> </a:t>
                </a:r>
              </a:p>
              <a:p>
                <a:r>
                  <a:rPr lang="en-US" dirty="0"/>
                  <a:t>		Loop for a </a:t>
                </a:r>
                <a14:m>
                  <m:oMath xmlns:m="http://schemas.openxmlformats.org/officeDocument/2006/math">
                    <m:r>
                      <m:rPr>
                        <m:brk m:alnAt="7"/>
                      </m:rPr>
                      <a:rPr lang="en-US" b="0"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𝐴</m:t>
                    </m:r>
                  </m:oMath>
                </a14:m>
                <a:endParaRPr lang="en-US" dirty="0"/>
              </a:p>
              <a:p>
                <a:r>
                  <a:rPr lang="en-US" dirty="0"/>
                  <a:t>			Q(s, a):= R(</a:t>
                </a:r>
                <a:r>
                  <a:rPr lang="en-US" dirty="0" err="1"/>
                  <a:t>s,a</a:t>
                </a:r>
                <a:r>
                  <a:rPr lang="en-US" dirty="0"/>
                  <a:t>) + </a:t>
                </a:r>
                <a14:m>
                  <m:oMath xmlns:m="http://schemas.openxmlformats.org/officeDocument/2006/math">
                    <m:r>
                      <a:rPr lang="en-US" b="0" i="1" smtClean="0">
                        <a:latin typeface="Cambria Math" panose="02040503050406030204" pitchFamily="18" charset="0"/>
                        <a:ea typeface="Cambria Math" panose="02040503050406030204" pitchFamily="18" charset="0"/>
                      </a:rPr>
                      <m:t>𝛾</m:t>
                    </m:r>
                    <m:nary>
                      <m:naryPr>
                        <m:chr m:val="∑"/>
                        <m:supHide m:val="on"/>
                        <m:ctrlPr>
                          <a:rPr lang="en-US" b="0" i="1" smtClean="0">
                            <a:latin typeface="Cambria Math" panose="02040503050406030204" pitchFamily="18" charset="0"/>
                            <a:ea typeface="Cambria Math" panose="02040503050406030204" pitchFamily="18" charset="0"/>
                          </a:rPr>
                        </m:ctrlPr>
                      </m:naryPr>
                      <m:sub>
                        <m:sSup>
                          <m:sSupPr>
                            <m:ctrlPr>
                              <a:rPr lang="en-US" b="0" i="1" smtClean="0">
                                <a:latin typeface="Cambria Math" panose="02040503050406030204" pitchFamily="18" charset="0"/>
                                <a:ea typeface="Cambria Math" panose="02040503050406030204" pitchFamily="18" charset="0"/>
                              </a:rPr>
                            </m:ctrlPr>
                          </m:sSupPr>
                          <m:e>
                            <m:r>
                              <m:rPr>
                                <m:brk m:alnAt="7"/>
                              </m:rPr>
                              <a:rPr lang="en-US" b="0" i="1" smtClean="0">
                                <a:latin typeface="Cambria Math" panose="02040503050406030204" pitchFamily="18" charset="0"/>
                                <a:ea typeface="Cambria Math" panose="02040503050406030204" pitchFamily="18" charset="0"/>
                              </a:rPr>
                              <m:t>𝑠</m:t>
                            </m:r>
                          </m:e>
                          <m:sup>
                            <m:r>
                              <m:rPr>
                                <m:brk m:alnAt="7"/>
                              </m:rPr>
                              <a:rPr lang="en-US" b="0" i="1" smtClean="0">
                                <a:latin typeface="Cambria Math" panose="02040503050406030204" pitchFamily="18" charset="0"/>
                                <a:ea typeface="Cambria Math" panose="02040503050406030204" pitchFamily="18" charset="0"/>
                              </a:rPr>
                              <m:t>′</m:t>
                            </m:r>
                          </m:sup>
                        </m:sSup>
                        <m:r>
                          <m:rPr>
                            <m:brk m:alnAt="7"/>
                          </m:rPr>
                          <a:rPr lang="en-US" b="0"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𝑆</m:t>
                        </m:r>
                      </m:sub>
                      <m:sup/>
                      <m:e>
                        <m:r>
                          <a:rPr lang="en-US" b="0" i="1" smtClean="0">
                            <a:latin typeface="Cambria Math" panose="02040503050406030204" pitchFamily="18" charset="0"/>
                            <a:ea typeface="Cambria Math" panose="02040503050406030204" pitchFamily="18" charset="0"/>
                          </a:rPr>
                          <m:t>𝑇</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m:t>
                                </m:r>
                              </m:e>
                              <m:sup>
                                <m:r>
                                  <a:rPr lang="en-US" b="0" i="1" smtClean="0">
                                    <a:latin typeface="Cambria Math" panose="02040503050406030204" pitchFamily="18" charset="0"/>
                                    <a:ea typeface="Cambria Math" panose="02040503050406030204" pitchFamily="18" charset="0"/>
                                  </a:rPr>
                                  <m:t>′</m:t>
                                </m:r>
                              </m:sup>
                            </m:sSup>
                          </m:e>
                        </m:d>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𝑉</m:t>
                            </m:r>
                          </m:e>
                          <m:sup>
                            <m:r>
                              <a:rPr lang="en-US" b="0" i="1" smtClean="0">
                                <a:latin typeface="Cambria Math" panose="02040503050406030204" pitchFamily="18" charset="0"/>
                                <a:ea typeface="Cambria Math" panose="02040503050406030204" pitchFamily="18" charset="0"/>
                              </a:rPr>
                              <m:t>∗</m:t>
                            </m:r>
                          </m:sup>
                        </m:sSup>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𝑆</m:t>
                                </m:r>
                              </m:e>
                              <m:sup>
                                <m:r>
                                  <a:rPr lang="en-US" b="0" i="1" smtClean="0">
                                    <a:latin typeface="Cambria Math" panose="02040503050406030204" pitchFamily="18" charset="0"/>
                                    <a:ea typeface="Cambria Math" panose="02040503050406030204" pitchFamily="18" charset="0"/>
                                  </a:rPr>
                                  <m:t>′</m:t>
                                </m:r>
                              </m:sup>
                            </m:sSup>
                          </m:e>
                        </m:d>
                      </m:e>
                    </m:nary>
                    <m:r>
                      <a:rPr lang="en-US" b="0" i="1" smtClean="0">
                        <a:latin typeface="Cambria Math" panose="02040503050406030204" pitchFamily="18" charset="0"/>
                        <a:ea typeface="Cambria Math" panose="02040503050406030204" pitchFamily="18" charset="0"/>
                      </a:rPr>
                      <m:t>)</m:t>
                    </m:r>
                  </m:oMath>
                </a14:m>
                <a:endParaRPr lang="en-US" dirty="0"/>
              </a:p>
              <a:p>
                <a:r>
                  <a:rPr lang="en-US" dirty="0"/>
                  <a:t>		V(s) := </a:t>
                </a:r>
                <a:r>
                  <a:rPr lang="en-US" dirty="0" err="1"/>
                  <a:t>max_a</a:t>
                </a:r>
                <a:r>
                  <a:rPr lang="en-US" dirty="0"/>
                  <a:t> Q(</a:t>
                </a:r>
                <a:r>
                  <a:rPr lang="en-US" dirty="0" err="1"/>
                  <a:t>s,a</a:t>
                </a:r>
                <a:r>
                  <a:rPr lang="en-US" dirty="0"/>
                  <a:t>)</a:t>
                </a:r>
              </a:p>
              <a:p>
                <a:endParaRPr lang="en-US" dirty="0"/>
              </a:p>
              <a:p>
                <a:endParaRPr lang="en-US" dirty="0"/>
              </a:p>
              <a:p>
                <a:r>
                  <a:rPr lang="en-US" dirty="0"/>
                  <a:t>Policy algorithm</a:t>
                </a:r>
              </a:p>
              <a:p>
                <a:r>
                  <a:rPr lang="en-US" dirty="0"/>
                  <a:t>Choose an arbitrary policy </a:t>
                </a:r>
              </a:p>
              <a:p>
                <a:endParaRPr lang="en-US" dirty="0"/>
              </a:p>
            </p:txBody>
          </p:sp>
        </mc:Choice>
        <mc:Fallback xmlns="">
          <p:sp>
            <p:nvSpPr>
              <p:cNvPr id="3" name="Notes Placeholder 2"/>
              <p:cNvSpPr>
                <a:spLocks noGrp="1"/>
              </p:cNvSpPr>
              <p:nvPr>
                <p:ph type="body" idx="1"/>
              </p:nvPr>
            </p:nvSpPr>
            <p:spPr/>
            <p:txBody>
              <a:bodyPr/>
              <a:lstStyle/>
              <a:p>
                <a:r>
                  <a:rPr lang="en-US" dirty="0"/>
                  <a:t>Value algorithm</a:t>
                </a:r>
              </a:p>
              <a:p>
                <a:endParaRPr lang="en-US" dirty="0"/>
              </a:p>
              <a:p>
                <a:r>
                  <a:rPr lang="en-US" dirty="0"/>
                  <a:t>Initialize V(s) arbitrarily</a:t>
                </a:r>
              </a:p>
              <a:p>
                <a:r>
                  <a:rPr lang="en-US" dirty="0"/>
                  <a:t>Loop until policy is good enough</a:t>
                </a:r>
              </a:p>
              <a:p>
                <a:r>
                  <a:rPr lang="en-US" dirty="0"/>
                  <a:t>	Loop for s </a:t>
                </a:r>
                <a:r>
                  <a:rPr lang="en-US" b="0" i="0">
                    <a:latin typeface="Cambria Math" panose="02040503050406030204" pitchFamily="18" charset="0"/>
                    <a:ea typeface="Cambria Math" panose="02040503050406030204" pitchFamily="18" charset="0"/>
                  </a:rPr>
                  <a:t>𝜖 𝑆</a:t>
                </a:r>
                <a:r>
                  <a:rPr lang="en-US" dirty="0"/>
                  <a:t> </a:t>
                </a:r>
              </a:p>
              <a:p>
                <a:r>
                  <a:rPr lang="en-US" dirty="0"/>
                  <a:t>		Loop for a </a:t>
                </a:r>
                <a:r>
                  <a:rPr lang="en-US" b="0" i="0">
                    <a:latin typeface="Cambria Math" panose="02040503050406030204" pitchFamily="18" charset="0"/>
                    <a:ea typeface="Cambria Math" panose="02040503050406030204" pitchFamily="18" charset="0"/>
                  </a:rPr>
                  <a:t>𝜖 𝐴</a:t>
                </a:r>
                <a:endParaRPr lang="en-US" dirty="0"/>
              </a:p>
              <a:p>
                <a:r>
                  <a:rPr lang="en-US" dirty="0"/>
                  <a:t>			Q(s, a):= R(</a:t>
                </a:r>
                <a:r>
                  <a:rPr lang="en-US" dirty="0" err="1"/>
                  <a:t>s,a</a:t>
                </a:r>
                <a:r>
                  <a:rPr lang="en-US" dirty="0"/>
                  <a:t>) + </a:t>
                </a:r>
                <a:r>
                  <a:rPr lang="en-US" b="0" i="0">
                    <a:latin typeface="Cambria Math" panose="02040503050406030204" pitchFamily="18" charset="0"/>
                    <a:ea typeface="Cambria Math" panose="02040503050406030204" pitchFamily="18" charset="0"/>
                  </a:rPr>
                  <a:t>𝛾∑_(𝑠^′ 𝜖 𝑆)▒〖𝑇(𝑠, 𝑎, 𝑠^′ ) 𝑉^∗ (𝑆^′ ) 〗)</a:t>
                </a:r>
                <a:endParaRPr lang="en-US" dirty="0"/>
              </a:p>
              <a:p>
                <a:r>
                  <a:rPr lang="en-US" dirty="0"/>
                  <a:t>		V(s) := </a:t>
                </a:r>
                <a:r>
                  <a:rPr lang="en-US" dirty="0" err="1"/>
                  <a:t>max_a</a:t>
                </a:r>
                <a:r>
                  <a:rPr lang="en-US" dirty="0"/>
                  <a:t> Q(</a:t>
                </a:r>
                <a:r>
                  <a:rPr lang="en-US" dirty="0" err="1"/>
                  <a:t>s,a</a:t>
                </a:r>
                <a:r>
                  <a:rPr lang="en-US" dirty="0"/>
                  <a:t>)</a:t>
                </a:r>
              </a:p>
              <a:p>
                <a:endParaRPr lang="en-US" dirty="0"/>
              </a:p>
              <a:p>
                <a:endParaRPr lang="en-US" dirty="0"/>
              </a:p>
              <a:p>
                <a:r>
                  <a:rPr lang="en-US" dirty="0"/>
                  <a:t>Policy algorithm</a:t>
                </a:r>
              </a:p>
              <a:p>
                <a:r>
                  <a:rPr lang="en-US" dirty="0"/>
                  <a:t>Choose an arbitrary policy </a:t>
                </a:r>
              </a:p>
              <a:p>
                <a:endParaRPr lang="en-US" dirty="0"/>
              </a:p>
            </p:txBody>
          </p:sp>
        </mc:Fallback>
      </mc:AlternateContent>
      <p:sp>
        <p:nvSpPr>
          <p:cNvPr id="4" name="Slide Number Placeholder 3"/>
          <p:cNvSpPr>
            <a:spLocks noGrp="1"/>
          </p:cNvSpPr>
          <p:nvPr>
            <p:ph type="sldNum" sz="quarter" idx="5"/>
          </p:nvPr>
        </p:nvSpPr>
        <p:spPr/>
        <p:txBody>
          <a:bodyPr/>
          <a:lstStyle/>
          <a:p>
            <a:fld id="{D4B9A9E5-4F7F-4A7D-9DE1-899232329269}" type="slidenum">
              <a:rPr lang="en-US" smtClean="0"/>
              <a:t>105</a:t>
            </a:fld>
            <a:endParaRPr lang="en-US" dirty="0"/>
          </a:p>
        </p:txBody>
      </p:sp>
    </p:spTree>
    <p:extLst>
      <p:ext uri="{BB962C8B-B14F-4D97-AF65-F5344CB8AC3E}">
        <p14:creationId xmlns:p14="http://schemas.microsoft.com/office/powerpoint/2010/main" val="3529156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view of the world</a:t>
            </a:r>
          </a:p>
          <a:p>
            <a:r>
              <a:rPr lang="en-US" dirty="0"/>
              <a:t>Delayed consequences</a:t>
            </a:r>
          </a:p>
          <a:p>
            <a:r>
              <a:rPr lang="en-US" dirty="0"/>
              <a:t>Temporal credit assignment</a:t>
            </a:r>
          </a:p>
          <a:p>
            <a:r>
              <a:rPr lang="en-US" dirty="0"/>
              <a:t>Exploration needed even after optimal policy convergence to adapt to small perturbations in the environment</a:t>
            </a:r>
          </a:p>
        </p:txBody>
      </p:sp>
      <p:sp>
        <p:nvSpPr>
          <p:cNvPr id="4" name="Slide Number Placeholder 3"/>
          <p:cNvSpPr>
            <a:spLocks noGrp="1"/>
          </p:cNvSpPr>
          <p:nvPr>
            <p:ph type="sldNum" sz="quarter" idx="5"/>
          </p:nvPr>
        </p:nvSpPr>
        <p:spPr/>
        <p:txBody>
          <a:bodyPr/>
          <a:lstStyle/>
          <a:p>
            <a:fld id="{D4B9A9E5-4F7F-4A7D-9DE1-899232329269}" type="slidenum">
              <a:rPr lang="en-US" smtClean="0"/>
              <a:t>106</a:t>
            </a:fld>
            <a:endParaRPr lang="en-US" dirty="0"/>
          </a:p>
        </p:txBody>
      </p:sp>
    </p:spTree>
    <p:extLst>
      <p:ext uri="{BB962C8B-B14F-4D97-AF65-F5344CB8AC3E}">
        <p14:creationId xmlns:p14="http://schemas.microsoft.com/office/powerpoint/2010/main" val="1660075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107</a:t>
            </a:fld>
            <a:endParaRPr lang="en-US" dirty="0"/>
          </a:p>
        </p:txBody>
      </p:sp>
    </p:spTree>
    <p:extLst>
      <p:ext uri="{BB962C8B-B14F-4D97-AF65-F5344CB8AC3E}">
        <p14:creationId xmlns:p14="http://schemas.microsoft.com/office/powerpoint/2010/main" val="2546363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108</a:t>
            </a:fld>
            <a:endParaRPr lang="en-US" dirty="0"/>
          </a:p>
        </p:txBody>
      </p:sp>
    </p:spTree>
    <p:extLst>
      <p:ext uri="{BB962C8B-B14F-4D97-AF65-F5344CB8AC3E}">
        <p14:creationId xmlns:p14="http://schemas.microsoft.com/office/powerpoint/2010/main" val="20457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5D4765-6990-4DB3-A2C2-A10A8E8BC82D}" type="slidenum">
              <a:rPr lang="en-US" smtClean="0"/>
              <a:t>45</a:t>
            </a:fld>
            <a:endParaRPr lang="en-US"/>
          </a:p>
        </p:txBody>
      </p:sp>
    </p:spTree>
    <p:extLst>
      <p:ext uri="{BB962C8B-B14F-4D97-AF65-F5344CB8AC3E}">
        <p14:creationId xmlns:p14="http://schemas.microsoft.com/office/powerpoint/2010/main" val="3128670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practice value iteration is impractical</a:t>
            </a:r>
          </a:p>
        </p:txBody>
      </p:sp>
      <p:sp>
        <p:nvSpPr>
          <p:cNvPr id="4" name="Slide Number Placeholder 3"/>
          <p:cNvSpPr>
            <a:spLocks noGrp="1"/>
          </p:cNvSpPr>
          <p:nvPr>
            <p:ph type="sldNum" sz="quarter" idx="5"/>
          </p:nvPr>
        </p:nvSpPr>
        <p:spPr/>
        <p:txBody>
          <a:bodyPr/>
          <a:lstStyle/>
          <a:p>
            <a:fld id="{D4B9A9E5-4F7F-4A7D-9DE1-899232329269}" type="slidenum">
              <a:rPr lang="en-US" smtClean="0"/>
              <a:t>109</a:t>
            </a:fld>
            <a:endParaRPr lang="en-US" dirty="0"/>
          </a:p>
        </p:txBody>
      </p:sp>
    </p:spTree>
    <p:extLst>
      <p:ext uri="{BB962C8B-B14F-4D97-AF65-F5344CB8AC3E}">
        <p14:creationId xmlns:p14="http://schemas.microsoft.com/office/powerpoint/2010/main" val="869282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consider the Go-Game, where you have to maximize your presence on the board by </a:t>
            </a:r>
          </a:p>
        </p:txBody>
      </p:sp>
      <p:sp>
        <p:nvSpPr>
          <p:cNvPr id="4" name="Slide Number Placeholder 3"/>
          <p:cNvSpPr>
            <a:spLocks noGrp="1"/>
          </p:cNvSpPr>
          <p:nvPr>
            <p:ph type="sldNum" sz="quarter" idx="5"/>
          </p:nvPr>
        </p:nvSpPr>
        <p:spPr/>
        <p:txBody>
          <a:bodyPr/>
          <a:lstStyle/>
          <a:p>
            <a:fld id="{D4B9A9E5-4F7F-4A7D-9DE1-899232329269}" type="slidenum">
              <a:rPr lang="en-US" smtClean="0"/>
              <a:t>110</a:t>
            </a:fld>
            <a:endParaRPr lang="en-US" dirty="0"/>
          </a:p>
        </p:txBody>
      </p:sp>
    </p:spTree>
    <p:extLst>
      <p:ext uri="{BB962C8B-B14F-4D97-AF65-F5344CB8AC3E}">
        <p14:creationId xmlns:p14="http://schemas.microsoft.com/office/powerpoint/2010/main" val="2800461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114</a:t>
            </a:fld>
            <a:endParaRPr lang="en-US" dirty="0"/>
          </a:p>
        </p:txBody>
      </p:sp>
    </p:spTree>
    <p:extLst>
      <p:ext uri="{BB962C8B-B14F-4D97-AF65-F5344CB8AC3E}">
        <p14:creationId xmlns:p14="http://schemas.microsoft.com/office/powerpoint/2010/main" val="3974944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Agent aims to ma</a:t>
            </a:r>
          </a:p>
        </p:txBody>
      </p:sp>
      <p:sp>
        <p:nvSpPr>
          <p:cNvPr id="4" name="Slide Number Placeholder 3"/>
          <p:cNvSpPr>
            <a:spLocks noGrp="1"/>
          </p:cNvSpPr>
          <p:nvPr>
            <p:ph type="sldNum" sz="quarter" idx="5"/>
          </p:nvPr>
        </p:nvSpPr>
        <p:spPr/>
        <p:txBody>
          <a:bodyPr/>
          <a:lstStyle/>
          <a:p>
            <a:fld id="{D4B9A9E5-4F7F-4A7D-9DE1-899232329269}" type="slidenum">
              <a:rPr lang="en-US" smtClean="0"/>
              <a:t>115</a:t>
            </a:fld>
            <a:endParaRPr lang="en-US" dirty="0"/>
          </a:p>
        </p:txBody>
      </p:sp>
    </p:spTree>
    <p:extLst>
      <p:ext uri="{BB962C8B-B14F-4D97-AF65-F5344CB8AC3E}">
        <p14:creationId xmlns:p14="http://schemas.microsoft.com/office/powerpoint/2010/main" val="1884570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caveat to these novel deep Q-learning formulation is the significant amount of instability during training. Imagine you are trying to train a RL model in a multi-player game setting, to play as the opponent. Your training set is essentially a collection of screenshots of various time stamps of the game, but since these screenshots are highly correlated to each other  the Deep learning model overfits very easily. Your model is doing gradient descent on similar correlated inputs </a:t>
            </a:r>
          </a:p>
        </p:txBody>
      </p:sp>
      <p:sp>
        <p:nvSpPr>
          <p:cNvPr id="4" name="Slide Number Placeholder 3"/>
          <p:cNvSpPr>
            <a:spLocks noGrp="1"/>
          </p:cNvSpPr>
          <p:nvPr>
            <p:ph type="sldNum" sz="quarter" idx="5"/>
          </p:nvPr>
        </p:nvSpPr>
        <p:spPr/>
        <p:txBody>
          <a:bodyPr/>
          <a:lstStyle/>
          <a:p>
            <a:fld id="{D4B9A9E5-4F7F-4A7D-9DE1-899232329269}" type="slidenum">
              <a:rPr lang="en-US" smtClean="0"/>
              <a:t>116</a:t>
            </a:fld>
            <a:endParaRPr lang="en-US" dirty="0"/>
          </a:p>
        </p:txBody>
      </p:sp>
    </p:spTree>
    <p:extLst>
      <p:ext uri="{BB962C8B-B14F-4D97-AF65-F5344CB8AC3E}">
        <p14:creationId xmlns:p14="http://schemas.microsoft.com/office/powerpoint/2010/main" val="1681956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117</a:t>
            </a:fld>
            <a:endParaRPr lang="en-US" dirty="0"/>
          </a:p>
        </p:txBody>
      </p:sp>
    </p:spTree>
    <p:extLst>
      <p:ext uri="{BB962C8B-B14F-4D97-AF65-F5344CB8AC3E}">
        <p14:creationId xmlns:p14="http://schemas.microsoft.com/office/powerpoint/2010/main" val="91473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118</a:t>
            </a:fld>
            <a:endParaRPr lang="en-US" dirty="0"/>
          </a:p>
        </p:txBody>
      </p:sp>
    </p:spTree>
    <p:extLst>
      <p:ext uri="{BB962C8B-B14F-4D97-AF65-F5344CB8AC3E}">
        <p14:creationId xmlns:p14="http://schemas.microsoft.com/office/powerpoint/2010/main" val="169365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119</a:t>
            </a:fld>
            <a:endParaRPr lang="en-US" dirty="0"/>
          </a:p>
        </p:txBody>
      </p:sp>
    </p:spTree>
    <p:extLst>
      <p:ext uri="{BB962C8B-B14F-4D97-AF65-F5344CB8AC3E}">
        <p14:creationId xmlns:p14="http://schemas.microsoft.com/office/powerpoint/2010/main" val="824290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120</a:t>
            </a:fld>
            <a:endParaRPr lang="en-US" dirty="0"/>
          </a:p>
        </p:txBody>
      </p:sp>
    </p:spTree>
    <p:extLst>
      <p:ext uri="{BB962C8B-B14F-4D97-AF65-F5344CB8AC3E}">
        <p14:creationId xmlns:p14="http://schemas.microsoft.com/office/powerpoint/2010/main" val="1468556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121</a:t>
            </a:fld>
            <a:endParaRPr lang="en-US" dirty="0"/>
          </a:p>
        </p:txBody>
      </p:sp>
    </p:spTree>
    <p:extLst>
      <p:ext uri="{BB962C8B-B14F-4D97-AF65-F5344CB8AC3E}">
        <p14:creationId xmlns:p14="http://schemas.microsoft.com/office/powerpoint/2010/main" val="4067139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https://www.youtube.com/watch?v=eRwTbRtnT1I&amp;t=123s</a:t>
            </a:r>
          </a:p>
          <a:p>
            <a:endParaRPr lang="en-US" dirty="0"/>
          </a:p>
        </p:txBody>
      </p:sp>
      <p:sp>
        <p:nvSpPr>
          <p:cNvPr id="4" name="投影片編號版面配置區 3"/>
          <p:cNvSpPr>
            <a:spLocks noGrp="1"/>
          </p:cNvSpPr>
          <p:nvPr>
            <p:ph type="sldNum" sz="quarter" idx="10"/>
          </p:nvPr>
        </p:nvSpPr>
        <p:spPr/>
        <p:txBody>
          <a:bodyPr/>
          <a:lstStyle/>
          <a:p>
            <a:fld id="{6CD820AF-5E6E-4719-B4F9-C9C71C744AA4}" type="slidenum">
              <a:rPr lang="zh-TW" altLang="en-US" smtClean="0"/>
              <a:t>46</a:t>
            </a:fld>
            <a:endParaRPr lang="zh-TW" altLang="en-US"/>
          </a:p>
        </p:txBody>
      </p:sp>
    </p:spTree>
    <p:extLst>
      <p:ext uri="{BB962C8B-B14F-4D97-AF65-F5344CB8AC3E}">
        <p14:creationId xmlns:p14="http://schemas.microsoft.com/office/powerpoint/2010/main" val="3610250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122</a:t>
            </a:fld>
            <a:endParaRPr lang="en-US" dirty="0"/>
          </a:p>
        </p:txBody>
      </p:sp>
    </p:spTree>
    <p:extLst>
      <p:ext uri="{BB962C8B-B14F-4D97-AF65-F5344CB8AC3E}">
        <p14:creationId xmlns:p14="http://schemas.microsoft.com/office/powerpoint/2010/main" val="4212207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you are trying to create this website  showing pictures of cats and dogs to an user – and the website makes random decisions of showing any picture without the context of the user</a:t>
            </a: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123</a:t>
            </a:fld>
            <a:endParaRPr lang="en-US" dirty="0"/>
          </a:p>
        </p:txBody>
      </p:sp>
    </p:spTree>
    <p:extLst>
      <p:ext uri="{BB962C8B-B14F-4D97-AF65-F5344CB8AC3E}">
        <p14:creationId xmlns:p14="http://schemas.microsoft.com/office/powerpoint/2010/main" val="3891273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you are trying to create this website  showing pictures of cats and dogs to an user – and the website makes random decisions of showing any picture without the context of the user</a:t>
            </a: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124</a:t>
            </a:fld>
            <a:endParaRPr lang="en-US" dirty="0"/>
          </a:p>
        </p:txBody>
      </p:sp>
    </p:spTree>
    <p:extLst>
      <p:ext uri="{BB962C8B-B14F-4D97-AF65-F5344CB8AC3E}">
        <p14:creationId xmlns:p14="http://schemas.microsoft.com/office/powerpoint/2010/main" val="2006957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you are trying to create this website  showing pictures of cats and dogs to an user – and the website makes random decisions of showing any picture without the context of the user</a:t>
            </a: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125</a:t>
            </a:fld>
            <a:endParaRPr lang="en-US" dirty="0"/>
          </a:p>
        </p:txBody>
      </p:sp>
    </p:spTree>
    <p:extLst>
      <p:ext uri="{BB962C8B-B14F-4D97-AF65-F5344CB8AC3E}">
        <p14:creationId xmlns:p14="http://schemas.microsoft.com/office/powerpoint/2010/main" val="2266362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you are trying to create this website  showing pictures of cats and dogs to an user – and the website makes random decisions of showing any picture without the context of the user</a:t>
            </a: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126</a:t>
            </a:fld>
            <a:endParaRPr lang="en-US" dirty="0"/>
          </a:p>
        </p:txBody>
      </p:sp>
    </p:spTree>
    <p:extLst>
      <p:ext uri="{BB962C8B-B14F-4D97-AF65-F5344CB8AC3E}">
        <p14:creationId xmlns:p14="http://schemas.microsoft.com/office/powerpoint/2010/main" val="2505841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about the env, making decisions and collecting rewards</a:t>
            </a: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127</a:t>
            </a:fld>
            <a:endParaRPr lang="en-US" dirty="0"/>
          </a:p>
        </p:txBody>
      </p:sp>
    </p:spTree>
    <p:extLst>
      <p:ext uri="{BB962C8B-B14F-4D97-AF65-F5344CB8AC3E}">
        <p14:creationId xmlns:p14="http://schemas.microsoft.com/office/powerpoint/2010/main" val="377432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about the env, making decisions and collecting rewards</a:t>
            </a: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128</a:t>
            </a:fld>
            <a:endParaRPr lang="en-US" dirty="0"/>
          </a:p>
        </p:txBody>
      </p:sp>
    </p:spTree>
    <p:extLst>
      <p:ext uri="{BB962C8B-B14F-4D97-AF65-F5344CB8AC3E}">
        <p14:creationId xmlns:p14="http://schemas.microsoft.com/office/powerpoint/2010/main" val="3789500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about the env, making decisions and collecting rewards</a:t>
            </a: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129</a:t>
            </a:fld>
            <a:endParaRPr lang="en-US" dirty="0"/>
          </a:p>
        </p:txBody>
      </p:sp>
    </p:spTree>
    <p:extLst>
      <p:ext uri="{BB962C8B-B14F-4D97-AF65-F5344CB8AC3E}">
        <p14:creationId xmlns:p14="http://schemas.microsoft.com/office/powerpoint/2010/main" val="1934927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about the env, making decisions and collecting rewards</a:t>
            </a: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130</a:t>
            </a:fld>
            <a:endParaRPr lang="en-US" dirty="0"/>
          </a:p>
        </p:txBody>
      </p:sp>
    </p:spTree>
    <p:extLst>
      <p:ext uri="{BB962C8B-B14F-4D97-AF65-F5344CB8AC3E}">
        <p14:creationId xmlns:p14="http://schemas.microsoft.com/office/powerpoint/2010/main" val="2784076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https://www.youtube.com/watch?v=W4joe3zzglU&amp;t=16s</a:t>
            </a:r>
          </a:p>
        </p:txBody>
      </p:sp>
      <p:sp>
        <p:nvSpPr>
          <p:cNvPr id="4" name="投影片編號版面配置區 3"/>
          <p:cNvSpPr>
            <a:spLocks noGrp="1"/>
          </p:cNvSpPr>
          <p:nvPr>
            <p:ph type="sldNum" sz="quarter" idx="10"/>
          </p:nvPr>
        </p:nvSpPr>
        <p:spPr/>
        <p:txBody>
          <a:bodyPr/>
          <a:lstStyle/>
          <a:p>
            <a:fld id="{6CD820AF-5E6E-4719-B4F9-C9C71C744AA4}" type="slidenum">
              <a:rPr lang="zh-TW" altLang="en-US" smtClean="0"/>
              <a:t>150</a:t>
            </a:fld>
            <a:endParaRPr lang="zh-TW" altLang="en-US"/>
          </a:p>
        </p:txBody>
      </p:sp>
    </p:spTree>
    <p:extLst>
      <p:ext uri="{BB962C8B-B14F-4D97-AF65-F5344CB8AC3E}">
        <p14:creationId xmlns:p14="http://schemas.microsoft.com/office/powerpoint/2010/main" val="364310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BF04E-F9FE-43E8-B1A3-D69B3E338ECF}" type="slidenum">
              <a:rPr lang="en-US" smtClean="0"/>
              <a:t>64</a:t>
            </a:fld>
            <a:endParaRPr lang="en-US"/>
          </a:p>
        </p:txBody>
      </p:sp>
    </p:spTree>
    <p:extLst>
      <p:ext uri="{BB962C8B-B14F-4D97-AF65-F5344CB8AC3E}">
        <p14:creationId xmlns:p14="http://schemas.microsoft.com/office/powerpoint/2010/main" val="3337000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https://www.youtube.com/watch?v=V1eYniJ0Rnk</a:t>
            </a:r>
          </a:p>
        </p:txBody>
      </p:sp>
      <p:sp>
        <p:nvSpPr>
          <p:cNvPr id="4" name="投影片編號版面配置區 3"/>
          <p:cNvSpPr>
            <a:spLocks noGrp="1"/>
          </p:cNvSpPr>
          <p:nvPr>
            <p:ph type="sldNum" sz="quarter" idx="10"/>
          </p:nvPr>
        </p:nvSpPr>
        <p:spPr/>
        <p:txBody>
          <a:bodyPr/>
          <a:lstStyle/>
          <a:p>
            <a:fld id="{6CD820AF-5E6E-4719-B4F9-C9C71C744AA4}" type="slidenum">
              <a:rPr lang="zh-TW" altLang="en-US" smtClean="0"/>
              <a:t>151</a:t>
            </a:fld>
            <a:endParaRPr lang="zh-TW" altLang="en-US"/>
          </a:p>
        </p:txBody>
      </p:sp>
    </p:spTree>
    <p:extLst>
      <p:ext uri="{BB962C8B-B14F-4D97-AF65-F5344CB8AC3E}">
        <p14:creationId xmlns:p14="http://schemas.microsoft.com/office/powerpoint/2010/main" val="867092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https://www.youtube.com/watch?v=0JL04JJjocc</a:t>
            </a:r>
          </a:p>
        </p:txBody>
      </p:sp>
      <p:sp>
        <p:nvSpPr>
          <p:cNvPr id="4" name="投影片編號版面配置區 3"/>
          <p:cNvSpPr>
            <a:spLocks noGrp="1"/>
          </p:cNvSpPr>
          <p:nvPr>
            <p:ph type="sldNum" sz="quarter" idx="10"/>
          </p:nvPr>
        </p:nvSpPr>
        <p:spPr/>
        <p:txBody>
          <a:bodyPr/>
          <a:lstStyle/>
          <a:p>
            <a:fld id="{6CD820AF-5E6E-4719-B4F9-C9C71C744AA4}" type="slidenum">
              <a:rPr lang="zh-TW" altLang="en-US" smtClean="0"/>
              <a:t>152</a:t>
            </a:fld>
            <a:endParaRPr lang="zh-TW" altLang="en-US"/>
          </a:p>
        </p:txBody>
      </p:sp>
    </p:spTree>
    <p:extLst>
      <p:ext uri="{BB962C8B-B14F-4D97-AF65-F5344CB8AC3E}">
        <p14:creationId xmlns:p14="http://schemas.microsoft.com/office/powerpoint/2010/main" val="187199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Imitation Learning – learn from experience of others – observes another intelligent agent and </a:t>
            </a:r>
          </a:p>
        </p:txBody>
      </p:sp>
      <p:sp>
        <p:nvSpPr>
          <p:cNvPr id="4" name="Slide Number Placeholder 3"/>
          <p:cNvSpPr>
            <a:spLocks noGrp="1"/>
          </p:cNvSpPr>
          <p:nvPr>
            <p:ph type="sldNum" sz="quarter" idx="5"/>
          </p:nvPr>
        </p:nvSpPr>
        <p:spPr/>
        <p:txBody>
          <a:bodyPr/>
          <a:lstStyle/>
          <a:p>
            <a:fld id="{D4B9A9E5-4F7F-4A7D-9DE1-899232329269}" type="slidenum">
              <a:rPr lang="en-US" smtClean="0"/>
              <a:t>94</a:t>
            </a:fld>
            <a:endParaRPr lang="en-US" dirty="0"/>
          </a:p>
        </p:txBody>
      </p:sp>
    </p:spTree>
    <p:extLst>
      <p:ext uri="{BB962C8B-B14F-4D97-AF65-F5344CB8AC3E}">
        <p14:creationId xmlns:p14="http://schemas.microsoft.com/office/powerpoint/2010/main" val="1335290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an agent interacts with its environment to ultimately maximize cumulative reward? Learn a function that determines what action to take in a given state such that the total expected future reward is maximized – Such a function is called policy </a:t>
            </a:r>
          </a:p>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95</a:t>
            </a:fld>
            <a:endParaRPr lang="en-US" dirty="0"/>
          </a:p>
        </p:txBody>
      </p:sp>
    </p:spTree>
    <p:extLst>
      <p:ext uri="{BB962C8B-B14F-4D97-AF65-F5344CB8AC3E}">
        <p14:creationId xmlns:p14="http://schemas.microsoft.com/office/powerpoint/2010/main" val="1331090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try to define the action, reward, and states for each of these situations. In a game of chess, you are sitting down with an opponent (which is the environment), your opponent makes a move and you only have only so many finite moves to counter that, which is your actions at any time t, after your opponent makes the move, you are in a new situation – that is your state, and based on what action you take, you will be either one step closer to winning or losing the game</a:t>
            </a:r>
          </a:p>
          <a:p>
            <a:endParaRPr lang="en-US" dirty="0"/>
          </a:p>
          <a:p>
            <a:endParaRPr lang="en-US" dirty="0"/>
          </a:p>
          <a:p>
            <a:r>
              <a:rPr lang="en-US" dirty="0"/>
              <a:t>Next, let’s think about a robot (for example a self driving car) on the road trying to go from destination A to B – can someone tell me </a:t>
            </a:r>
          </a:p>
        </p:txBody>
      </p:sp>
      <p:sp>
        <p:nvSpPr>
          <p:cNvPr id="4" name="Slide Number Placeholder 3"/>
          <p:cNvSpPr>
            <a:spLocks noGrp="1"/>
          </p:cNvSpPr>
          <p:nvPr>
            <p:ph type="sldNum" sz="quarter" idx="5"/>
          </p:nvPr>
        </p:nvSpPr>
        <p:spPr/>
        <p:txBody>
          <a:bodyPr/>
          <a:lstStyle/>
          <a:p>
            <a:fld id="{D4B9A9E5-4F7F-4A7D-9DE1-899232329269}" type="slidenum">
              <a:rPr lang="en-US" smtClean="0"/>
              <a:t>96</a:t>
            </a:fld>
            <a:endParaRPr lang="en-US" dirty="0"/>
          </a:p>
        </p:txBody>
      </p:sp>
    </p:spTree>
    <p:extLst>
      <p:ext uri="{BB962C8B-B14F-4D97-AF65-F5344CB8AC3E}">
        <p14:creationId xmlns:p14="http://schemas.microsoft.com/office/powerpoint/2010/main" val="1133608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try to define the action, reward, and states for each of these situations. In a game of chess, you are sitting down with an opponent (which is the environment), your opponent makes a move and you only have only so many finite moves to counter that, which is your actions at any time t, after your opponent makes the move, you are in a new situation – that is your state, and based on what action you take, you will be either one step closer to winning or losing the game</a:t>
            </a:r>
          </a:p>
          <a:p>
            <a:endParaRPr lang="en-US" dirty="0"/>
          </a:p>
          <a:p>
            <a:endParaRPr lang="en-US" dirty="0"/>
          </a:p>
          <a:p>
            <a:r>
              <a:rPr lang="en-US" dirty="0"/>
              <a:t>Next, we will transition to see mathematically how do we formulate these actions, rewards, and states in a logical way to implement our Reinforcement Learning algorithm</a:t>
            </a:r>
          </a:p>
        </p:txBody>
      </p:sp>
      <p:sp>
        <p:nvSpPr>
          <p:cNvPr id="4" name="Slide Number Placeholder 3"/>
          <p:cNvSpPr>
            <a:spLocks noGrp="1"/>
          </p:cNvSpPr>
          <p:nvPr>
            <p:ph type="sldNum" sz="quarter" idx="5"/>
          </p:nvPr>
        </p:nvSpPr>
        <p:spPr/>
        <p:txBody>
          <a:bodyPr/>
          <a:lstStyle/>
          <a:p>
            <a:fld id="{D4B9A9E5-4F7F-4A7D-9DE1-899232329269}" type="slidenum">
              <a:rPr lang="en-US" smtClean="0"/>
              <a:t>97</a:t>
            </a:fld>
            <a:endParaRPr lang="en-US" dirty="0"/>
          </a:p>
        </p:txBody>
      </p:sp>
    </p:spTree>
    <p:extLst>
      <p:ext uri="{BB962C8B-B14F-4D97-AF65-F5344CB8AC3E}">
        <p14:creationId xmlns:p14="http://schemas.microsoft.com/office/powerpoint/2010/main" val="664665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how transitions are typically defined between states and for this we leverage the Markov Property –</a:t>
            </a:r>
          </a:p>
          <a:p>
            <a:r>
              <a:rPr lang="en-US" dirty="0"/>
              <a:t>The Markov property states that Future is independent …. The equation means that the transition from state St to St+1 is entirely independent of the past </a:t>
            </a:r>
          </a:p>
          <a:p>
            <a:r>
              <a:rPr lang="en-US" dirty="0"/>
              <a:t>Intuitively meaning that our current state already captures the information of past states</a:t>
            </a:r>
          </a:p>
          <a:p>
            <a:endParaRPr lang="en-US" dirty="0"/>
          </a:p>
          <a:p>
            <a:r>
              <a:rPr lang="en-US" dirty="0"/>
              <a:t>And every transition thus is a probabilistic function of where your agent could go next </a:t>
            </a:r>
          </a:p>
        </p:txBody>
      </p:sp>
      <p:sp>
        <p:nvSpPr>
          <p:cNvPr id="4" name="Slide Number Placeholder 3"/>
          <p:cNvSpPr>
            <a:spLocks noGrp="1"/>
          </p:cNvSpPr>
          <p:nvPr>
            <p:ph type="sldNum" sz="quarter" idx="5"/>
          </p:nvPr>
        </p:nvSpPr>
        <p:spPr/>
        <p:txBody>
          <a:bodyPr/>
          <a:lstStyle/>
          <a:p>
            <a:fld id="{D4B9A9E5-4F7F-4A7D-9DE1-899232329269}" type="slidenum">
              <a:rPr lang="en-US" smtClean="0"/>
              <a:t>98</a:t>
            </a:fld>
            <a:endParaRPr lang="en-US" dirty="0"/>
          </a:p>
        </p:txBody>
      </p:sp>
    </p:spTree>
    <p:extLst>
      <p:ext uri="{BB962C8B-B14F-4D97-AF65-F5344CB8AC3E}">
        <p14:creationId xmlns:p14="http://schemas.microsoft.com/office/powerpoint/2010/main" val="802817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84299" y="6597352"/>
            <a:ext cx="3264363" cy="144016"/>
          </a:xfrm>
          <a:prstGeom prst="rect">
            <a:avLst/>
          </a:prstGeom>
        </p:spPr>
        <p:txBody>
          <a:bodyPr/>
          <a:lstStyle/>
          <a:p>
            <a:r>
              <a:rPr lang="en-US"/>
              <a:t>© T. Theocharides, 2011.   </a:t>
            </a:r>
            <a:fld id="{DBC3780C-3FFF-490E-B2E7-EBE978EE7150}" type="slidenum">
              <a:rPr lang="en-US" smtClean="0"/>
              <a:pPr/>
              <a:t>‹#›</a:t>
            </a:fld>
            <a:endParaRPr lang="en-US" dirty="0"/>
          </a:p>
        </p:txBody>
      </p:sp>
    </p:spTree>
    <p:extLst>
      <p:ext uri="{BB962C8B-B14F-4D97-AF65-F5344CB8AC3E}">
        <p14:creationId xmlns:p14="http://schemas.microsoft.com/office/powerpoint/2010/main" val="219681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章節標題">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8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兩項物件">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158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cap="all" spc="150" baseline="0" dirty="0">
                <a:solidFill>
                  <a:schemeClr val="tx1">
                    <a:lumMod val="75000"/>
                    <a:lumOff val="25000"/>
                  </a:schemeClr>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anchor="ctr">
            <a:noAutofit/>
          </a:bodyPr>
          <a:lstStyle>
            <a:lvl1pPr marL="0" indent="0" algn="r">
              <a:buNone/>
              <a:defRPr sz="1600" cap="all" spc="150" baseline="0">
                <a:solidFill>
                  <a:schemeClr val="tx1">
                    <a:lumMod val="75000"/>
                    <a:lumOff val="25000"/>
                  </a:schemeClr>
                </a:solidFill>
              </a:defRPr>
            </a:lvl1pPr>
          </a:lstStyle>
          <a:p>
            <a:pPr lvl="0"/>
            <a:r>
              <a:rPr lang="en-US" dirty="0"/>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anchor="ctr">
            <a:noAutofit/>
          </a:bodyPr>
          <a:lstStyle>
            <a:lvl1pPr marL="0" indent="0" algn="r">
              <a:buNone/>
              <a:defRPr sz="1600" cap="all" spc="150" baseline="0">
                <a:solidFill>
                  <a:schemeClr val="tx1">
                    <a:lumMod val="75000"/>
                    <a:lumOff val="25000"/>
                  </a:schemeClr>
                </a:solidFill>
              </a:defRPr>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anchor="ctr">
            <a:noAutofit/>
          </a:bodyPr>
          <a:lstStyle>
            <a:lvl1pPr marL="0" indent="0" algn="r">
              <a:buNone/>
              <a:defRPr sz="1600" cap="all" spc="150" baseline="0">
                <a:solidFill>
                  <a:schemeClr val="tx1">
                    <a:lumMod val="75000"/>
                    <a:lumOff val="25000"/>
                  </a:schemeClr>
                </a:solidFill>
              </a:defRPr>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anchor="ctr">
            <a:noAutofit/>
          </a:bodyPr>
          <a:lstStyle>
            <a:lvl1pPr marL="0" indent="0" algn="r">
              <a:buNone/>
              <a:defRPr sz="1600" cap="all" spc="150" baseline="0">
                <a:solidFill>
                  <a:schemeClr val="tx1">
                    <a:lumMod val="75000"/>
                    <a:lumOff val="25000"/>
                  </a:schemeClr>
                </a:solidFill>
              </a:defRPr>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anchor="t">
            <a:normAutofit/>
          </a:bodyPr>
          <a:lstStyle>
            <a:lvl1pPr marL="0" indent="0" algn="l">
              <a:lnSpc>
                <a:spcPct val="100000"/>
              </a:lnSpc>
              <a:buNone/>
              <a:defRPr sz="1400" spc="50" baseline="0">
                <a:solidFill>
                  <a:schemeClr val="tx1">
                    <a:lumMod val="75000"/>
                    <a:lumOff val="25000"/>
                  </a:schemeClr>
                </a:solidFill>
              </a:defRPr>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82564"/>
            <a:ext cx="5539095" cy="1010842"/>
          </a:xfrm>
        </p:spPr>
        <p:txBody>
          <a:bodyPr anchor="t">
            <a:normAutofit/>
          </a:bodyPr>
          <a:lstStyle>
            <a:lvl1pPr marL="0" indent="0" algn="l">
              <a:lnSpc>
                <a:spcPct val="100000"/>
              </a:lnSpc>
              <a:buNone/>
              <a:defRPr sz="1400" spc="50" baseline="0">
                <a:solidFill>
                  <a:schemeClr val="tx1">
                    <a:lumMod val="75000"/>
                    <a:lumOff val="25000"/>
                  </a:schemeClr>
                </a:solidFill>
              </a:defRPr>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anchor="t">
            <a:normAutofit/>
          </a:bodyPr>
          <a:lstStyle>
            <a:lvl1pPr marL="0" indent="0" algn="l">
              <a:lnSpc>
                <a:spcPct val="100000"/>
              </a:lnSpc>
              <a:buNone/>
              <a:defRPr sz="1400" spc="50" baseline="0">
                <a:solidFill>
                  <a:schemeClr val="tx1">
                    <a:lumMod val="75000"/>
                    <a:lumOff val="25000"/>
                  </a:schemeClr>
                </a:solidFill>
              </a:defRPr>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anchor="t">
            <a:normAutofit/>
          </a:bodyPr>
          <a:lstStyle>
            <a:lvl1pPr marL="0" indent="0" algn="l">
              <a:lnSpc>
                <a:spcPct val="100000"/>
              </a:lnSpc>
              <a:buNone/>
              <a:defRPr sz="1400" spc="50" baseline="0">
                <a:solidFill>
                  <a:schemeClr val="tx1">
                    <a:lumMod val="75000"/>
                    <a:lumOff val="25000"/>
                  </a:schemeClr>
                </a:solidFill>
              </a:defRPr>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Tree>
    <p:extLst>
      <p:ext uri="{BB962C8B-B14F-4D97-AF65-F5344CB8AC3E}">
        <p14:creationId xmlns:p14="http://schemas.microsoft.com/office/powerpoint/2010/main" val="1445820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ADC2540D-94C4-405B-8607-0CEDD6F54B9C}"/>
              </a:ext>
            </a:extLst>
          </p:cNvPr>
          <p:cNvSpPr>
            <a:spLocks noGrp="1"/>
          </p:cNvSpPr>
          <p:nvPr>
            <p:ph sz="quarter" idx="21" hasCustomPrompt="1"/>
          </p:nvPr>
        </p:nvSpPr>
        <p:spPr>
          <a:xfrm>
            <a:off x="1075447" y="2370670"/>
            <a:ext cx="1856232" cy="1664208"/>
          </a:xfrm>
        </p:spPr>
        <p:txBody>
          <a:bodyPr>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anchor="b">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38200" y="5120722"/>
            <a:ext cx="2330726" cy="853167"/>
          </a:xfrm>
        </p:spPr>
        <p:txBody>
          <a:bodyPr lIns="0" rIns="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4" name="Content Placeholder 10">
            <a:extLst>
              <a:ext uri="{FF2B5EF4-FFF2-40B4-BE49-F238E27FC236}">
                <a16:creationId xmlns:a16="http://schemas.microsoft.com/office/drawing/2014/main" id="{11C6EC54-ADFA-4CFF-9E9B-DC7E96C854C2}"/>
              </a:ext>
            </a:extLst>
          </p:cNvPr>
          <p:cNvSpPr>
            <a:spLocks noGrp="1"/>
          </p:cNvSpPr>
          <p:nvPr>
            <p:ph sz="quarter" idx="22" hasCustomPrompt="1"/>
          </p:nvPr>
        </p:nvSpPr>
        <p:spPr>
          <a:xfrm>
            <a:off x="3805651" y="2370670"/>
            <a:ext cx="1856232" cy="1664208"/>
          </a:xfrm>
        </p:spPr>
        <p:txBody>
          <a:bodyPr>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anchor="b">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562665" y="5120722"/>
            <a:ext cx="2342205" cy="853167"/>
          </a:xfrm>
        </p:spPr>
        <p:txBody>
          <a:bodyPr lIns="0" rIns="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5" name="Content Placeholder 10">
            <a:extLst>
              <a:ext uri="{FF2B5EF4-FFF2-40B4-BE49-F238E27FC236}">
                <a16:creationId xmlns:a16="http://schemas.microsoft.com/office/drawing/2014/main" id="{1B6DD41C-FCE2-4AC6-A235-2FF1B905DAAD}"/>
              </a:ext>
            </a:extLst>
          </p:cNvPr>
          <p:cNvSpPr>
            <a:spLocks noGrp="1"/>
          </p:cNvSpPr>
          <p:nvPr>
            <p:ph sz="quarter" idx="23" hasCustomPrompt="1"/>
          </p:nvPr>
        </p:nvSpPr>
        <p:spPr>
          <a:xfrm>
            <a:off x="6530117" y="2370670"/>
            <a:ext cx="1856232" cy="1664208"/>
          </a:xfrm>
        </p:spPr>
        <p:txBody>
          <a:bodyPr>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anchor="b">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298609" y="5120722"/>
            <a:ext cx="2330726" cy="853167"/>
          </a:xfrm>
        </p:spPr>
        <p:txBody>
          <a:bodyPr lIns="0" rIns="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6" name="Content Placeholder 10">
            <a:extLst>
              <a:ext uri="{FF2B5EF4-FFF2-40B4-BE49-F238E27FC236}">
                <a16:creationId xmlns:a16="http://schemas.microsoft.com/office/drawing/2014/main" id="{CEB4C3DB-E51E-4479-90C2-DFE5DB4B2482}"/>
              </a:ext>
            </a:extLst>
          </p:cNvPr>
          <p:cNvSpPr>
            <a:spLocks noGrp="1"/>
          </p:cNvSpPr>
          <p:nvPr>
            <p:ph sz="quarter" idx="24" hasCustomPrompt="1"/>
          </p:nvPr>
        </p:nvSpPr>
        <p:spPr>
          <a:xfrm>
            <a:off x="9260321" y="2370670"/>
            <a:ext cx="1856232" cy="1664208"/>
          </a:xfrm>
        </p:spPr>
        <p:txBody>
          <a:bodyPr>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anchor="b">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9023074" y="5120366"/>
            <a:ext cx="2330726" cy="853167"/>
          </a:xfrm>
        </p:spPr>
        <p:txBody>
          <a:bodyPr lIns="0" rIns="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Tree>
    <p:extLst>
      <p:ext uri="{BB962C8B-B14F-4D97-AF65-F5344CB8AC3E}">
        <p14:creationId xmlns:p14="http://schemas.microsoft.com/office/powerpoint/2010/main" val="413695923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anchor="ctr">
            <a:noAutofit/>
          </a:bodyPr>
          <a:lstStyle>
            <a:lvl1pPr algn="l">
              <a:defRPr sz="3600" spc="150" baseline="0">
                <a:solidFill>
                  <a:schemeClr val="tx1">
                    <a:lumMod val="75000"/>
                    <a:lumOff val="25000"/>
                  </a:schemeClr>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119893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lumMod val="75000"/>
                    <a:lumOff val="25000"/>
                  </a:schemeClr>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Tree>
    <p:extLst>
      <p:ext uri="{BB962C8B-B14F-4D97-AF65-F5344CB8AC3E}">
        <p14:creationId xmlns:p14="http://schemas.microsoft.com/office/powerpoint/2010/main" val="383819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1797959"/>
            <a:ext cx="10795245" cy="573379"/>
          </a:xfrm>
          <a:prstGeom prst="rect">
            <a:avLst/>
          </a:prstGeom>
        </p:spPr>
        <p:txBody>
          <a:bodyPr>
            <a:normAutofit/>
          </a:bodyPr>
          <a:lstStyle>
            <a:lvl1pPr marL="0" indent="0">
              <a:buNone/>
              <a:defRPr sz="300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643548" y="5301578"/>
            <a:ext cx="2735263" cy="263694"/>
          </a:xfrm>
          <a:prstGeom prst="rect">
            <a:avLst/>
          </a:prstGeom>
        </p:spPr>
        <p:txBody>
          <a:bodyPr/>
          <a:lstStyle>
            <a:lvl1pPr marL="0" indent="0">
              <a:buNone/>
              <a:defRPr sz="15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643548" y="2516790"/>
            <a:ext cx="10795245" cy="1705032"/>
          </a:xfrm>
          <a:prstGeom prst="rect">
            <a:avLst/>
          </a:prstGeom>
        </p:spPr>
        <p:txBody>
          <a:bodyPr>
            <a:normAutofit/>
          </a:bodyPr>
          <a:lstStyle>
            <a:lvl1pPr marL="0" indent="0">
              <a:lnSpc>
                <a:spcPts val="5000"/>
              </a:lnSpc>
              <a:spcBef>
                <a:spcPts val="0"/>
              </a:spcBef>
              <a:buNone/>
              <a:defRPr sz="50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38" name="Straight Connector 37"/>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4246" y="4835786"/>
            <a:ext cx="1204547" cy="803419"/>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643548" y="4981237"/>
            <a:ext cx="10719046" cy="247063"/>
          </a:xfrm>
          <a:prstGeom prst="rect">
            <a:avLst/>
          </a:prstGeom>
        </p:spPr>
        <p:txBody>
          <a:bodyPr>
            <a:noAutofit/>
          </a:bodyPr>
          <a:lstStyle>
            <a:lvl1pPr marL="0" indent="0">
              <a:buNone/>
              <a:defRPr sz="2000" b="1" baseline="0">
                <a:solidFill>
                  <a:schemeClr val="bg1"/>
                </a:solidFill>
                <a:latin typeface="Helvetica Neue"/>
              </a:defRPr>
            </a:lvl1pPr>
            <a:lvl2pPr marL="304800" indent="0">
              <a:buNone/>
              <a:defRPr>
                <a:solidFill>
                  <a:schemeClr val="bg1"/>
                </a:solidFill>
              </a:defRPr>
            </a:lvl2pPr>
            <a:lvl3pPr marL="609600" indent="0">
              <a:buNone/>
              <a:defRPr>
                <a:solidFill>
                  <a:schemeClr val="bg1"/>
                </a:solidFill>
              </a:defRPr>
            </a:lvl3pPr>
            <a:lvl4pPr marL="914400" indent="0">
              <a:buNone/>
              <a:defRPr>
                <a:solidFill>
                  <a:schemeClr val="bg1"/>
                </a:solidFill>
              </a:defRPr>
            </a:lvl4pPr>
            <a:lvl5pPr marL="12192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359134682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6239852"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startAt="6"/>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6041169" y="4033617"/>
            <a:ext cx="0" cy="1633558"/>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1203768"/>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43547" y="34229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915400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440039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6239852" y="2623335"/>
            <a:ext cx="5198941" cy="3228975"/>
          </a:xfrm>
          <a:prstGeom prst="rect">
            <a:avLst/>
          </a:prstGeom>
          <a:solidFill>
            <a:schemeClr val="bg1">
              <a:lumMod val="85000"/>
            </a:schemeClr>
          </a:solidFill>
        </p:spPr>
        <p:txBody>
          <a:bodyPr anchor="ctr"/>
          <a:lstStyle>
            <a:lvl1pPr marL="0" indent="0" algn="ctr">
              <a:buNone/>
              <a:defRPr sz="15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69546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74"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bwMode="auto">
          <a:xfrm>
            <a:off x="143338" y="104357"/>
            <a:ext cx="11902612" cy="663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14400" y="2130426"/>
            <a:ext cx="10363200" cy="1470025"/>
          </a:xfrm>
        </p:spPr>
        <p:txBody>
          <a:bodyPr/>
          <a:lstStyle>
            <a:lvl1pPr>
              <a:defRPr/>
            </a:lvl1pPr>
          </a:lstStyle>
          <a:p>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66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688288" y="6525345"/>
            <a:ext cx="3360373" cy="215181"/>
          </a:xfrm>
          <a:prstGeom prst="rect">
            <a:avLst/>
          </a:prstGeom>
        </p:spPr>
        <p:txBody>
          <a:bodyPr vert="horz" lIns="91440" tIns="45720" rIns="91440" bIns="45720" rtlCol="0" anchor="ctr"/>
          <a:lstStyle>
            <a:lvl1pPr algn="r">
              <a:defRPr sz="1200">
                <a:solidFill>
                  <a:srgbClr val="996633"/>
                </a:solidFill>
              </a:defRPr>
            </a:lvl1pPr>
          </a:lstStyle>
          <a:p>
            <a:r>
              <a:rPr lang="en-US" dirty="0"/>
              <a:t>© T. Theocharides, 2023.   </a:t>
            </a:r>
            <a:fld id="{DBC3780C-3FFF-490E-B2E7-EBE978EE7150}" type="slidenum">
              <a:rPr lang="en-US" smtClean="0"/>
              <a:pPr/>
              <a:t>‹#›</a:t>
            </a:fld>
            <a:endParaRPr lang="en-US" dirty="0"/>
          </a:p>
        </p:txBody>
      </p:sp>
      <p:pic>
        <p:nvPicPr>
          <p:cNvPr id="5" name="Picture 4" descr="A pink and black logo&#10;&#10;Description automatically generated">
            <a:extLst>
              <a:ext uri="{FF2B5EF4-FFF2-40B4-BE49-F238E27FC236}">
                <a16:creationId xmlns:a16="http://schemas.microsoft.com/office/drawing/2014/main" id="{8AD5A3E4-D80E-DB95-6492-25902916A8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0985" y="122183"/>
            <a:ext cx="4592988" cy="595517"/>
          </a:xfrm>
          <a:prstGeom prst="rect">
            <a:avLst/>
          </a:prstGeom>
        </p:spPr>
      </p:pic>
      <p:pic>
        <p:nvPicPr>
          <p:cNvPr id="14" name="Picture 13" descr="Yellow and orange text on a black background&#10;&#10;Description automatically generated">
            <a:extLst>
              <a:ext uri="{FF2B5EF4-FFF2-40B4-BE49-F238E27FC236}">
                <a16:creationId xmlns:a16="http://schemas.microsoft.com/office/drawing/2014/main" id="{66CC80E6-797A-0326-5BB9-54C1CAA670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15130" y="55805"/>
            <a:ext cx="3757534" cy="661895"/>
          </a:xfrm>
          <a:prstGeom prst="rect">
            <a:avLst/>
          </a:prstGeom>
        </p:spPr>
      </p:pic>
      <p:pic>
        <p:nvPicPr>
          <p:cNvPr id="16" name="Picture 15" descr="A black background with yellow text&#10;&#10;Description automatically generated">
            <a:extLst>
              <a:ext uri="{FF2B5EF4-FFF2-40B4-BE49-F238E27FC236}">
                <a16:creationId xmlns:a16="http://schemas.microsoft.com/office/drawing/2014/main" id="{86225A57-D276-82EB-3F8F-89D3A0BAF6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989" y="87914"/>
            <a:ext cx="2761651" cy="710673"/>
          </a:xfrm>
          <a:prstGeom prst="rect">
            <a:avLst/>
          </a:prstGeom>
        </p:spPr>
      </p:pic>
      <p:sp>
        <p:nvSpPr>
          <p:cNvPr id="18" name="TextBox 17">
            <a:extLst>
              <a:ext uri="{FF2B5EF4-FFF2-40B4-BE49-F238E27FC236}">
                <a16:creationId xmlns:a16="http://schemas.microsoft.com/office/drawing/2014/main" id="{1EE61725-9E1E-FCE8-4EC0-E66304B1AF76}"/>
              </a:ext>
            </a:extLst>
          </p:cNvPr>
          <p:cNvSpPr txBox="1"/>
          <p:nvPr userDrawn="1"/>
        </p:nvSpPr>
        <p:spPr>
          <a:xfrm>
            <a:off x="73211" y="6432584"/>
            <a:ext cx="6097464" cy="369332"/>
          </a:xfrm>
          <a:prstGeom prst="rect">
            <a:avLst/>
          </a:prstGeom>
          <a:noFill/>
        </p:spPr>
        <p:txBody>
          <a:bodyPr wrap="square">
            <a:spAutoFit/>
          </a:bodyPr>
          <a:lstStyle/>
          <a:p>
            <a:r>
              <a:rPr lang="en-US" dirty="0"/>
              <a:t>MAI 642 –Deep Learning</a:t>
            </a:r>
          </a:p>
        </p:txBody>
      </p:sp>
    </p:spTree>
    <p:extLst>
      <p:ext uri="{BB962C8B-B14F-4D97-AF65-F5344CB8AC3E}">
        <p14:creationId xmlns:p14="http://schemas.microsoft.com/office/powerpoint/2010/main" val="43387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startAt="8"/>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168034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6" name="Straight Connector 5"/>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2720155"/>
            <a:ext cx="10795245" cy="1208379"/>
          </a:xfrm>
          <a:prstGeom prst="rect">
            <a:avLst/>
          </a:prstGeom>
        </p:spPr>
        <p:txBody>
          <a:bodyPr>
            <a:noAutofit/>
          </a:bodyPr>
          <a:lstStyle>
            <a:lvl1pPr marL="0" indent="0">
              <a:buNone/>
              <a:defRPr sz="7500" b="1">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3566810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7013" y="116633"/>
            <a:ext cx="960107" cy="76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03446" y="116632"/>
            <a:ext cx="10849205" cy="720080"/>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239350" y="919262"/>
            <a:ext cx="11713301" cy="5534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29865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55697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78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198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70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368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2021.   </a:t>
            </a:r>
            <a:fld id="{DBC3780C-3FFF-490E-B2E7-EBE978EE7150}" type="slidenum">
              <a:rPr lang="en-US" smtClean="0"/>
              <a:pPr/>
              <a:t>‹#›</a:t>
            </a:fld>
            <a:endParaRPr lang="en-US" dirty="0"/>
          </a:p>
        </p:txBody>
      </p:sp>
    </p:spTree>
    <p:extLst>
      <p:ext uri="{BB962C8B-B14F-4D97-AF65-F5344CB8AC3E}">
        <p14:creationId xmlns:p14="http://schemas.microsoft.com/office/powerpoint/2010/main" val="387147259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55" r:id="rId5"/>
    <p:sldLayoutId id="2147483656" r:id="rId6"/>
    <p:sldLayoutId id="2147483658" r:id="rId7"/>
    <p:sldLayoutId id="2147483659" r:id="rId8"/>
    <p:sldLayoutId id="2147483661" r:id="rId9"/>
    <p:sldLayoutId id="2147483673" r:id="rId10"/>
    <p:sldLayoutId id="2147483674" r:id="rId11"/>
    <p:sldLayoutId id="2147483675" r:id="rId12"/>
    <p:sldLayoutId id="2147483676" r:id="rId13"/>
    <p:sldLayoutId id="2147483677" r:id="rId14"/>
    <p:sldLayoutId id="2147483678" r:id="rId15"/>
  </p:sldLayoutIdLst>
  <p:txStyles>
    <p:titleStyle>
      <a:lvl1pPr algn="ctr" defTabSz="914400" rtl="0" eaLnBrk="1" latinLnBrk="0" hangingPunct="1">
        <a:spcBef>
          <a:spcPct val="0"/>
        </a:spcBef>
        <a:buNone/>
        <a:defRPr sz="4400" kern="1200">
          <a:solidFill>
            <a:srgbClr val="99663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9966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9966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9966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5952067"/>
            <a:ext cx="12192000" cy="90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07182" y="6085447"/>
            <a:ext cx="1096441" cy="541808"/>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6866467" y="6281366"/>
            <a:ext cx="3236547" cy="345889"/>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b="0" i="0" kern="1200" baseline="0" dirty="0">
                <a:solidFill>
                  <a:schemeClr val="tx1"/>
                </a:solidFill>
                <a:effectLst/>
                <a:latin typeface="Helvetica Neue"/>
                <a:ea typeface="+mn-ea"/>
                <a:cs typeface="+mn-cs"/>
              </a:rPr>
              <a:t>This Master is run under the context of Action</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No 2020-EU-IA-0087, co-financed by the EU CEF Telecom</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under GA nr. INEA/CEF/ICT/A2020/2267423</a:t>
            </a:r>
            <a:endParaRPr lang="x-none" sz="800" dirty="0">
              <a:latin typeface="Helvetica Neue"/>
            </a:endParaRPr>
          </a:p>
        </p:txBody>
      </p:sp>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88333" y="6245383"/>
            <a:ext cx="2784480" cy="373756"/>
          </a:xfrm>
          <a:prstGeom prst="rect">
            <a:avLst/>
          </a:prstGeom>
        </p:spPr>
      </p:pic>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17234448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9.svg"/></Relationships>
</file>

<file path=ppt/slides/_rels/slide10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13.svg"/><Relationship Id="rId5" Type="http://schemas.openxmlformats.org/officeDocument/2006/relationships/image" Target="../media/image212.png"/><Relationship Id="rId4" Type="http://schemas.openxmlformats.org/officeDocument/2006/relationships/image" Target="../media/image211.svg"/></Relationships>
</file>

<file path=ppt/slides/_rels/slide103.xml.rels><?xml version="1.0" encoding="UTF-8" standalone="yes"?>
<Relationships xmlns="http://schemas.openxmlformats.org/package/2006/relationships"><Relationship Id="rId8" Type="http://schemas.openxmlformats.org/officeDocument/2006/relationships/image" Target="../media/image217.sv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image" Target="../media/image24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15.svg"/><Relationship Id="rId11" Type="http://schemas.openxmlformats.org/officeDocument/2006/relationships/image" Target="../media/image219.svg"/><Relationship Id="rId5" Type="http://schemas.openxmlformats.org/officeDocument/2006/relationships/image" Target="../media/image214.png"/><Relationship Id="rId10" Type="http://schemas.openxmlformats.org/officeDocument/2006/relationships/image" Target="../media/image218.png"/><Relationship Id="rId4" Type="http://schemas.openxmlformats.org/officeDocument/2006/relationships/image" Target="../media/image213.svg"/><Relationship Id="rId9" Type="http://schemas.openxmlformats.org/officeDocument/2006/relationships/image" Target="../media/image240.png"/></Relationships>
</file>

<file path=ppt/slides/_rels/slide104.xml.rels><?xml version="1.0" encoding="UTF-8" standalone="yes"?>
<Relationships xmlns="http://schemas.openxmlformats.org/package/2006/relationships"><Relationship Id="rId8" Type="http://schemas.openxmlformats.org/officeDocument/2006/relationships/image" Target="../media/image217.sv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image" Target="../media/image245.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15.svg"/><Relationship Id="rId11" Type="http://schemas.openxmlformats.org/officeDocument/2006/relationships/image" Target="../media/image219.svg"/><Relationship Id="rId5" Type="http://schemas.openxmlformats.org/officeDocument/2006/relationships/image" Target="../media/image214.png"/><Relationship Id="rId10" Type="http://schemas.openxmlformats.org/officeDocument/2006/relationships/image" Target="../media/image218.png"/><Relationship Id="rId4" Type="http://schemas.openxmlformats.org/officeDocument/2006/relationships/image" Target="../media/image213.svg"/><Relationship Id="rId9" Type="http://schemas.openxmlformats.org/officeDocument/2006/relationships/image" Target="../media/image244.png"/></Relationships>
</file>

<file path=ppt/slides/_rels/slide105.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8" Type="http://schemas.openxmlformats.org/officeDocument/2006/relationships/image" Target="../media/image225.sv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223.svg"/><Relationship Id="rId5" Type="http://schemas.openxmlformats.org/officeDocument/2006/relationships/image" Target="../media/image222.png"/><Relationship Id="rId10" Type="http://schemas.openxmlformats.org/officeDocument/2006/relationships/image" Target="../media/image209.svg"/><Relationship Id="rId4" Type="http://schemas.openxmlformats.org/officeDocument/2006/relationships/image" Target="../media/image221.svg"/><Relationship Id="rId9" Type="http://schemas.openxmlformats.org/officeDocument/2006/relationships/image" Target="../media/image208.png"/></Relationships>
</file>

<file path=ppt/slides/_rels/slide10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26.png"/></Relationships>
</file>

<file path=ppt/slides/_rels/slide10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9.svg"/><Relationship Id="rId7" Type="http://schemas.openxmlformats.org/officeDocument/2006/relationships/image" Target="../media/image233.svg"/><Relationship Id="rId2" Type="http://schemas.openxmlformats.org/officeDocument/2006/relationships/image" Target="../media/image228.png"/><Relationship Id="rId1" Type="http://schemas.openxmlformats.org/officeDocument/2006/relationships/slideLayout" Target="../slideLayouts/slideLayout10.xml"/><Relationship Id="rId6" Type="http://schemas.openxmlformats.org/officeDocument/2006/relationships/image" Target="../media/image232.png"/><Relationship Id="rId5" Type="http://schemas.openxmlformats.org/officeDocument/2006/relationships/image" Target="../media/image231.svg"/><Relationship Id="rId4" Type="http://schemas.openxmlformats.org/officeDocument/2006/relationships/image" Target="../media/image230.png"/><Relationship Id="rId9" Type="http://schemas.openxmlformats.org/officeDocument/2006/relationships/image" Target="../media/image235.svg"/></Relationships>
</file>

<file path=ppt/slides/_rels/slide11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9.svg"/><Relationship Id="rId7" Type="http://schemas.openxmlformats.org/officeDocument/2006/relationships/image" Target="../media/image233.svg"/><Relationship Id="rId2" Type="http://schemas.openxmlformats.org/officeDocument/2006/relationships/image" Target="../media/image228.png"/><Relationship Id="rId1" Type="http://schemas.openxmlformats.org/officeDocument/2006/relationships/slideLayout" Target="../slideLayouts/slideLayout10.xml"/><Relationship Id="rId6" Type="http://schemas.openxmlformats.org/officeDocument/2006/relationships/image" Target="../media/image232.png"/><Relationship Id="rId5" Type="http://schemas.openxmlformats.org/officeDocument/2006/relationships/image" Target="../media/image231.svg"/><Relationship Id="rId4" Type="http://schemas.openxmlformats.org/officeDocument/2006/relationships/image" Target="../media/image230.png"/><Relationship Id="rId9" Type="http://schemas.openxmlformats.org/officeDocument/2006/relationships/image" Target="../media/image235.sv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248.svg"/><Relationship Id="rId5" Type="http://schemas.openxmlformats.org/officeDocument/2006/relationships/image" Target="../media/image247.png"/><Relationship Id="rId4" Type="http://schemas.openxmlformats.org/officeDocument/2006/relationships/image" Target="../media/image242.svg"/></Relationships>
</file>

<file path=ppt/slides/_rels/slide11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248.svg"/><Relationship Id="rId5" Type="http://schemas.openxmlformats.org/officeDocument/2006/relationships/image" Target="../media/image247.png"/><Relationship Id="rId4" Type="http://schemas.openxmlformats.org/officeDocument/2006/relationships/image" Target="../media/image242.svg"/></Relationships>
</file>

<file path=ppt/slides/_rels/slide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250.svg"/></Relationships>
</file>

<file path=ppt/slides/_rels/slide12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250.svg"/></Relationships>
</file>

<file path=ppt/slides/_rels/slide12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250.svg"/></Relationships>
</file>

<file path=ppt/slides/_rels/slide12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250.svg"/></Relationships>
</file>

<file path=ppt/slides/_rels/slide12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255.svg"/><Relationship Id="rId5" Type="http://schemas.openxmlformats.org/officeDocument/2006/relationships/image" Target="../media/image254.png"/><Relationship Id="rId4" Type="http://schemas.openxmlformats.org/officeDocument/2006/relationships/image" Target="../media/image252.svg"/></Relationships>
</file>

<file path=ppt/slides/_rels/slide12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257.svg"/><Relationship Id="rId5" Type="http://schemas.openxmlformats.org/officeDocument/2006/relationships/image" Target="../media/image256.png"/><Relationship Id="rId4" Type="http://schemas.openxmlformats.org/officeDocument/2006/relationships/image" Target="../media/image255.svg"/></Relationships>
</file>

<file path=ppt/slides/_rels/slide12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259.svg"/><Relationship Id="rId5" Type="http://schemas.openxmlformats.org/officeDocument/2006/relationships/image" Target="../media/image258.png"/><Relationship Id="rId4" Type="http://schemas.openxmlformats.org/officeDocument/2006/relationships/image" Target="../media/image257.svg"/></Relationships>
</file>

<file path=ppt/slides/_rels/slide1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NULL"/></Relationships>
</file>

<file path=ppt/slides/_rels/slide1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NULL"/><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31.xml.rels><?xml version="1.0" encoding="UTF-8" standalone="yes"?>
<Relationships xmlns="http://schemas.openxmlformats.org/package/2006/relationships"><Relationship Id="rId3" Type="http://schemas.openxmlformats.org/officeDocument/2006/relationships/image" Target="../media/image261.svg"/><Relationship Id="rId2" Type="http://schemas.openxmlformats.org/officeDocument/2006/relationships/image" Target="../media/image260.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261.svg"/><Relationship Id="rId2" Type="http://schemas.openxmlformats.org/officeDocument/2006/relationships/image" Target="../media/image260.png"/><Relationship Id="rId1" Type="http://schemas.openxmlformats.org/officeDocument/2006/relationships/slideLayout" Target="../slideLayouts/slideLayout10.xml"/><Relationship Id="rId5" Type="http://schemas.openxmlformats.org/officeDocument/2006/relationships/image" Target="../media/image263.svg"/><Relationship Id="rId4" Type="http://schemas.openxmlformats.org/officeDocument/2006/relationships/image" Target="../media/image262.png"/></Relationships>
</file>

<file path=ppt/slides/_rels/slide133.xml.rels><?xml version="1.0" encoding="UTF-8" standalone="yes"?>
<Relationships xmlns="http://schemas.openxmlformats.org/package/2006/relationships"><Relationship Id="rId2" Type="http://schemas.openxmlformats.org/officeDocument/2006/relationships/image" Target="../media/image264.tmp"/><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265.tmp"/><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67.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269.gif"/><Relationship Id="rId2" Type="http://schemas.openxmlformats.org/officeDocument/2006/relationships/image" Target="../media/image268.png"/><Relationship Id="rId1" Type="http://schemas.openxmlformats.org/officeDocument/2006/relationships/slideLayout" Target="../slideLayouts/slideLayout4.xml"/><Relationship Id="rId4" Type="http://schemas.openxmlformats.org/officeDocument/2006/relationships/image" Target="../media/image270.png"/></Relationships>
</file>

<file path=ppt/slides/_rels/slide139.xml.rels><?xml version="1.0" encoding="UTF-8" standalone="yes"?>
<Relationships xmlns="http://schemas.openxmlformats.org/package/2006/relationships"><Relationship Id="rId3" Type="http://schemas.openxmlformats.org/officeDocument/2006/relationships/image" Target="../media/image269.gif"/><Relationship Id="rId2" Type="http://schemas.openxmlformats.org/officeDocument/2006/relationships/image" Target="../media/image268.png"/><Relationship Id="rId1" Type="http://schemas.openxmlformats.org/officeDocument/2006/relationships/slideLayout" Target="../slideLayouts/slideLayout4.xml"/><Relationship Id="rId4" Type="http://schemas.openxmlformats.org/officeDocument/2006/relationships/image" Target="../media/image270.png"/></Relationships>
</file>

<file path=ppt/slides/_rels/slide14.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image" Target="../media/image269.gif"/><Relationship Id="rId2" Type="http://schemas.openxmlformats.org/officeDocument/2006/relationships/image" Target="../media/image271.png"/><Relationship Id="rId1" Type="http://schemas.openxmlformats.org/officeDocument/2006/relationships/slideLayout" Target="../slideLayouts/slideLayout4.xml"/><Relationship Id="rId5" Type="http://schemas.openxmlformats.org/officeDocument/2006/relationships/image" Target="NULL"/><Relationship Id="rId4" Type="http://schemas.openxmlformats.org/officeDocument/2006/relationships/image" Target="../media/image270.png"/></Relationships>
</file>

<file path=ppt/slides/_rels/slide141.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72.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74.jpe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74.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277.jpg"/><Relationship Id="rId2" Type="http://schemas.openxmlformats.org/officeDocument/2006/relationships/image" Target="../media/image276.jpg"/><Relationship Id="rId1" Type="http://schemas.openxmlformats.org/officeDocument/2006/relationships/slideLayout" Target="../slideLayouts/slideLayout4.xml"/><Relationship Id="rId4" Type="http://schemas.openxmlformats.org/officeDocument/2006/relationships/image" Target="../media/image278.jpg"/></Relationships>
</file>

<file path=ppt/slides/_rels/slide148.xml.rels><?xml version="1.0" encoding="UTF-8" standalone="yes"?>
<Relationships xmlns="http://schemas.openxmlformats.org/package/2006/relationships"><Relationship Id="rId2" Type="http://schemas.openxmlformats.org/officeDocument/2006/relationships/image" Target="../media/image279.jp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280.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NUL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video" Target="https://www.youtube.com/embed/W4joe3zzglU" TargetMode="External"/><Relationship Id="rId4" Type="http://schemas.openxmlformats.org/officeDocument/2006/relationships/image" Target="../media/image281.jpe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video" Target="https://www.youtube.com/embed/V1eYniJ0Rnk" TargetMode="External"/><Relationship Id="rId4" Type="http://schemas.openxmlformats.org/officeDocument/2006/relationships/image" Target="../media/image282.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video" Target="https://www.youtube.com/embed/0JL04JJjocc" TargetMode="External"/><Relationship Id="rId4" Type="http://schemas.openxmlformats.org/officeDocument/2006/relationships/image" Target="../media/image283.jpeg"/></Relationships>
</file>

<file path=ppt/slides/_rels/slide153.xml.rels><?xml version="1.0" encoding="UTF-8" standalone="yes"?>
<Relationships xmlns="http://schemas.openxmlformats.org/package/2006/relationships"><Relationship Id="rId3" Type="http://schemas.openxmlformats.org/officeDocument/2006/relationships/hyperlink" Target="https://learning.oreilly.com/library/view/deep-reinforcement-learning/9781484268094/html/502835_1_En_6_Chapter.xhtml" TargetMode="External"/><Relationship Id="rId7" Type="http://schemas.openxmlformats.org/officeDocument/2006/relationships/hyperlink" Target="https://stanford.edu/~ashlearn/RLForFinanceBook/MultiArmedBandits.pdf" TargetMode="External"/><Relationship Id="rId2" Type="http://schemas.openxmlformats.org/officeDocument/2006/relationships/hyperlink" Target="https://www.nature.com/articles/nature14236" TargetMode="External"/><Relationship Id="rId1" Type="http://schemas.openxmlformats.org/officeDocument/2006/relationships/slideLayout" Target="../slideLayouts/slideLayout3.xml"/><Relationship Id="rId6" Type="http://schemas.openxmlformats.org/officeDocument/2006/relationships/hyperlink" Target="https://arxiv.org/pdf/1802.04064.pdf" TargetMode="External"/><Relationship Id="rId5" Type="http://schemas.openxmlformats.org/officeDocument/2006/relationships/hyperlink" Target="https://github.com/Mathtodon/Contextual_Bandits_Tree" TargetMode="External"/><Relationship Id="rId4" Type="http://schemas.openxmlformats.org/officeDocument/2006/relationships/hyperlink" Target="https://julien-vitay.net/deeprl/DeepRL.pdf" TargetMode="External"/></Relationships>
</file>

<file path=ppt/slides/_rels/slide154.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7.png"/><Relationship Id="rId18" Type="http://schemas.openxmlformats.org/officeDocument/2006/relationships/image" Target="../media/image55.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36.png"/><Relationship Id="rId17" Type="http://schemas.openxmlformats.org/officeDocument/2006/relationships/image" Target="../media/image54.png"/><Relationship Id="rId2" Type="http://schemas.openxmlformats.org/officeDocument/2006/relationships/image" Target="NUL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NULL"/><Relationship Id="rId11" Type="http://schemas.openxmlformats.org/officeDocument/2006/relationships/image" Target="../media/image35.png"/><Relationship Id="rId5" Type="http://schemas.openxmlformats.org/officeDocument/2006/relationships/image" Target="NULL"/><Relationship Id="rId15"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56.png"/><Relationship Id="rId4" Type="http://schemas.openxmlformats.org/officeDocument/2006/relationships/image" Target="NULL"/><Relationship Id="rId9" Type="http://schemas.openxmlformats.org/officeDocument/2006/relationships/image" Target="../media/image33.png"/><Relationship Id="rId1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NULL"/><Relationship Id="rId21" Type="http://schemas.openxmlformats.org/officeDocument/2006/relationships/image" Target="../media/image71.png"/><Relationship Id="rId7" Type="http://schemas.openxmlformats.org/officeDocument/2006/relationships/image" Target="NULL"/><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NUL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NULL"/><Relationship Id="rId11" Type="http://schemas.openxmlformats.org/officeDocument/2006/relationships/image" Target="../media/image61.png"/><Relationship Id="rId5" Type="http://schemas.openxmlformats.org/officeDocument/2006/relationships/image" Target="NULL"/><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NULL"/><Relationship Id="rId9" Type="http://schemas.openxmlformats.org/officeDocument/2006/relationships/image" Target="../media/image59.png"/><Relationship Id="rId1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image" Target="../media/image87.png"/><Relationship Id="rId3" Type="http://schemas.openxmlformats.org/officeDocument/2006/relationships/image" Target="NULL"/><Relationship Id="rId21" Type="http://schemas.openxmlformats.org/officeDocument/2006/relationships/image" Target="../media/image82.png"/><Relationship Id="rId7" Type="http://schemas.openxmlformats.org/officeDocument/2006/relationships/image" Target="NULL"/><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image" Target="../media/image86.png"/><Relationship Id="rId2" Type="http://schemas.openxmlformats.org/officeDocument/2006/relationships/image" Target="NULL"/><Relationship Id="rId16" Type="http://schemas.openxmlformats.org/officeDocument/2006/relationships/image" Target="../media/image77.png"/><Relationship Id="rId20" Type="http://schemas.openxmlformats.org/officeDocument/2006/relationships/image" Target="../media/image81.png"/><Relationship Id="rId29"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NULL"/><Relationship Id="rId11" Type="http://schemas.openxmlformats.org/officeDocument/2006/relationships/image" Target="../media/image72.png"/><Relationship Id="rId24" Type="http://schemas.openxmlformats.org/officeDocument/2006/relationships/image" Target="../media/image85.png"/><Relationship Id="rId5" Type="http://schemas.openxmlformats.org/officeDocument/2006/relationships/image" Target="NULL"/><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png"/><Relationship Id="rId10" Type="http://schemas.openxmlformats.org/officeDocument/2006/relationships/image" Target="NULL"/><Relationship Id="rId19" Type="http://schemas.openxmlformats.org/officeDocument/2006/relationships/image" Target="../media/image80.png"/><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png"/><Relationship Id="rId30" Type="http://schemas.openxmlformats.org/officeDocument/2006/relationships/image" Target="../media/image91.png"/></Relationships>
</file>

<file path=ppt/slides/_rels/slide35.xml.rels><?xml version="1.0" encoding="UTF-8" standalone="yes"?>
<Relationships xmlns="http://schemas.openxmlformats.org/package/2006/relationships"><Relationship Id="rId13" Type="http://schemas.openxmlformats.org/officeDocument/2006/relationships/image" Target="../media/image103.png"/><Relationship Id="rId18" Type="http://schemas.openxmlformats.org/officeDocument/2006/relationships/image" Target="../media/image108.png"/><Relationship Id="rId26" Type="http://schemas.openxmlformats.org/officeDocument/2006/relationships/image" Target="../media/image116.png"/><Relationship Id="rId39" Type="http://schemas.openxmlformats.org/officeDocument/2006/relationships/image" Target="../media/image129.png"/><Relationship Id="rId21" Type="http://schemas.openxmlformats.org/officeDocument/2006/relationships/image" Target="../media/image111.png"/><Relationship Id="rId34" Type="http://schemas.openxmlformats.org/officeDocument/2006/relationships/image" Target="../media/image124.png"/><Relationship Id="rId42" Type="http://schemas.openxmlformats.org/officeDocument/2006/relationships/image" Target="../media/image132.png"/><Relationship Id="rId7" Type="http://schemas.openxmlformats.org/officeDocument/2006/relationships/image" Target="../media/image97.png"/><Relationship Id="rId2" Type="http://schemas.openxmlformats.org/officeDocument/2006/relationships/image" Target="../media/image92.png"/><Relationship Id="rId16" Type="http://schemas.openxmlformats.org/officeDocument/2006/relationships/image" Target="../media/image106.png"/><Relationship Id="rId20" Type="http://schemas.openxmlformats.org/officeDocument/2006/relationships/image" Target="../media/image110.png"/><Relationship Id="rId29" Type="http://schemas.openxmlformats.org/officeDocument/2006/relationships/image" Target="../media/image119.png"/><Relationship Id="rId41" Type="http://schemas.openxmlformats.org/officeDocument/2006/relationships/image" Target="../media/image131.png"/><Relationship Id="rId1" Type="http://schemas.openxmlformats.org/officeDocument/2006/relationships/slideLayout" Target="../slideLayouts/slideLayout3.xml"/><Relationship Id="rId6" Type="http://schemas.openxmlformats.org/officeDocument/2006/relationships/image" Target="../media/image96.png"/><Relationship Id="rId11" Type="http://schemas.openxmlformats.org/officeDocument/2006/relationships/image" Target="../media/image101.png"/><Relationship Id="rId24" Type="http://schemas.openxmlformats.org/officeDocument/2006/relationships/image" Target="../media/image114.png"/><Relationship Id="rId32" Type="http://schemas.openxmlformats.org/officeDocument/2006/relationships/image" Target="../media/image122.png"/><Relationship Id="rId37" Type="http://schemas.openxmlformats.org/officeDocument/2006/relationships/image" Target="../media/image127.png"/><Relationship Id="rId40" Type="http://schemas.openxmlformats.org/officeDocument/2006/relationships/image" Target="../media/image130.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3.png"/><Relationship Id="rId28" Type="http://schemas.openxmlformats.org/officeDocument/2006/relationships/image" Target="../media/image118.png"/><Relationship Id="rId36" Type="http://schemas.openxmlformats.org/officeDocument/2006/relationships/image" Target="../media/image126.png"/><Relationship Id="rId10" Type="http://schemas.openxmlformats.org/officeDocument/2006/relationships/image" Target="../media/image100.png"/><Relationship Id="rId19" Type="http://schemas.openxmlformats.org/officeDocument/2006/relationships/image" Target="../media/image109.png"/><Relationship Id="rId31" Type="http://schemas.openxmlformats.org/officeDocument/2006/relationships/image" Target="../media/image121.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 Id="rId22" Type="http://schemas.openxmlformats.org/officeDocument/2006/relationships/image" Target="../media/image112.png"/><Relationship Id="rId27" Type="http://schemas.openxmlformats.org/officeDocument/2006/relationships/image" Target="../media/image117.png"/><Relationship Id="rId30" Type="http://schemas.openxmlformats.org/officeDocument/2006/relationships/image" Target="../media/image120.png"/><Relationship Id="rId35" Type="http://schemas.openxmlformats.org/officeDocument/2006/relationships/image" Target="../media/image125.png"/><Relationship Id="rId8" Type="http://schemas.openxmlformats.org/officeDocument/2006/relationships/image" Target="../media/image98.png"/><Relationship Id="rId3" Type="http://schemas.openxmlformats.org/officeDocument/2006/relationships/image" Target="../media/image93.png"/><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5.png"/><Relationship Id="rId33" Type="http://schemas.openxmlformats.org/officeDocument/2006/relationships/image" Target="../media/image123.png"/><Relationship Id="rId38" Type="http://schemas.openxmlformats.org/officeDocument/2006/relationships/image" Target="../media/image128.png"/></Relationships>
</file>

<file path=ppt/slides/_rels/slide3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1" Type="http://schemas.openxmlformats.org/officeDocument/2006/relationships/slideLayout" Target="../slideLayouts/slideLayout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ideo" Target="https://www.youtube.com/embed/eRwTbRtnT1I" TargetMode="Externa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1.bin"/><Relationship Id="rId1" Type="http://schemas.openxmlformats.org/officeDocument/2006/relationships/slideLayout" Target="../slideLayouts/slideLayout3.xml"/><Relationship Id="rId5" Type="http://schemas.openxmlformats.org/officeDocument/2006/relationships/image" Target="../media/image43.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hyperlink" Target="http://incompleteideas.net/book/the-book.html" TargetMode="External"/><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hyperlink" Target="http://rail.eecs.berkeley.edu/deeprlcourse/" TargetMode="External"/><Relationship Id="rId5" Type="http://schemas.openxmlformats.org/officeDocument/2006/relationships/hyperlink" Target="https://deepmind.com/learning-resources/-introduction-reinforcement-learning-david-silver" TargetMode="External"/><Relationship Id="rId4" Type="http://schemas.openxmlformats.org/officeDocument/2006/relationships/hyperlink" Target="https://julien-vitay.net/deepr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oleObject" Target="../embeddings/oleObject3.bin"/><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package" Target="../embeddings/Microsoft_Excel_Worksheet.xlsx"/><Relationship Id="rId1" Type="http://schemas.openxmlformats.org/officeDocument/2006/relationships/slideLayout" Target="../slideLayouts/slideLayout3.xml"/><Relationship Id="rId5" Type="http://schemas.openxmlformats.org/officeDocument/2006/relationships/image" Target="../media/image44.emf"/><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4.bin"/><Relationship Id="rId1" Type="http://schemas.openxmlformats.org/officeDocument/2006/relationships/slideLayout" Target="../slideLayouts/slideLayout3.xml"/><Relationship Id="rId5" Type="http://schemas.openxmlformats.org/officeDocument/2006/relationships/image" Target="../media/image47.emf"/><Relationship Id="rId4" Type="http://schemas.openxmlformats.org/officeDocument/2006/relationships/package" Target="../embeddings/Microsoft_Excel_Worksheet1.xlsx"/></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43.emf"/><Relationship Id="rId7" Type="http://schemas.openxmlformats.org/officeDocument/2006/relationships/image" Target="../media/image49.emf"/><Relationship Id="rId2" Type="http://schemas.openxmlformats.org/officeDocument/2006/relationships/oleObject" Target="../embeddings/oleObject5.bin"/><Relationship Id="rId1" Type="http://schemas.openxmlformats.org/officeDocument/2006/relationships/slideLayout" Target="../slideLayouts/slideLayout3.xml"/><Relationship Id="rId6" Type="http://schemas.openxmlformats.org/officeDocument/2006/relationships/oleObject" Target="../embeddings/oleObject7.bin"/><Relationship Id="rId5" Type="http://schemas.openxmlformats.org/officeDocument/2006/relationships/image" Target="../media/image48.emf"/><Relationship Id="rId4" Type="http://schemas.openxmlformats.org/officeDocument/2006/relationships/oleObject" Target="../embeddings/oleObject6.bin"/><Relationship Id="rId9" Type="http://schemas.openxmlformats.org/officeDocument/2006/relationships/image" Target="../media/image50.emf"/></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xml"/><Relationship Id="rId4" Type="http://schemas.openxmlformats.org/officeDocument/2006/relationships/image" Target="../media/image136.png"/></Relationships>
</file>

<file path=ppt/slides/_rels/slide5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5.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5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5.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5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5.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6.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5.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5.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62.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image" Target="../media/image143.gif"/><Relationship Id="rId1" Type="http://schemas.openxmlformats.org/officeDocument/2006/relationships/slideLayout" Target="../slideLayouts/slideLayout5.xml"/><Relationship Id="rId6" Type="http://schemas.openxmlformats.org/officeDocument/2006/relationships/image" Target="../media/image147.gif"/><Relationship Id="rId5" Type="http://schemas.openxmlformats.org/officeDocument/2006/relationships/image" Target="../media/image146.gif"/><Relationship Id="rId4" Type="http://schemas.openxmlformats.org/officeDocument/2006/relationships/image" Target="../media/image145.gif"/></Relationships>
</file>

<file path=ppt/slides/_rels/slide6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51.gif"/><Relationship Id="rId4" Type="http://schemas.openxmlformats.org/officeDocument/2006/relationships/image" Target="../media/image150.gif"/></Relationships>
</file>

<file path=ppt/slides/_rels/slide6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xml"/><Relationship Id="rId5" Type="http://schemas.openxmlformats.org/officeDocument/2006/relationships/image" Target="../media/image155.jpeg"/><Relationship Id="rId4" Type="http://schemas.openxmlformats.org/officeDocument/2006/relationships/image" Target="../media/image154.jpeg"/></Relationships>
</file>

<file path=ppt/slides/_rels/slide6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5.xml"/><Relationship Id="rId4" Type="http://schemas.openxmlformats.org/officeDocument/2006/relationships/image" Target="../media/image158.png"/></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59.emf"/><Relationship Id="rId7" Type="http://schemas.openxmlformats.org/officeDocument/2006/relationships/image" Target="../media/image42.emf"/><Relationship Id="rId2" Type="http://schemas.openxmlformats.org/officeDocument/2006/relationships/oleObject" Target="../embeddings/oleObject9.bin"/><Relationship Id="rId1" Type="http://schemas.openxmlformats.org/officeDocument/2006/relationships/slideLayout" Target="../slideLayouts/slideLayout3.xml"/><Relationship Id="rId6" Type="http://schemas.openxmlformats.org/officeDocument/2006/relationships/oleObject" Target="../embeddings/oleObject1.bin"/><Relationship Id="rId5" Type="http://schemas.openxmlformats.org/officeDocument/2006/relationships/image" Target="../media/image160.emf"/><Relationship Id="rId10" Type="http://schemas.openxmlformats.org/officeDocument/2006/relationships/image" Target="../media/image133.png"/><Relationship Id="rId4" Type="http://schemas.openxmlformats.org/officeDocument/2006/relationships/oleObject" Target="../embeddings/oleObject10.bin"/><Relationship Id="rId9" Type="http://schemas.openxmlformats.org/officeDocument/2006/relationships/image" Target="../media/image43.emf"/></Relationships>
</file>

<file path=ppt/slides/_rels/slide68.x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image" Target="../media/image42.emf"/><Relationship Id="rId7" Type="http://schemas.openxmlformats.org/officeDocument/2006/relationships/oleObject" Target="../embeddings/oleObject11.bin"/><Relationship Id="rId2" Type="http://schemas.openxmlformats.org/officeDocument/2006/relationships/oleObject" Target="../embeddings/oleObject1.bin"/><Relationship Id="rId1" Type="http://schemas.openxmlformats.org/officeDocument/2006/relationships/slideLayout" Target="../slideLayouts/slideLayout3.xml"/><Relationship Id="rId6" Type="http://schemas.openxmlformats.org/officeDocument/2006/relationships/image" Target="../media/image49.emf"/><Relationship Id="rId5" Type="http://schemas.openxmlformats.org/officeDocument/2006/relationships/oleObject" Target="../embeddings/oleObject7.bin"/><Relationship Id="rId4" Type="http://schemas.openxmlformats.org/officeDocument/2006/relationships/image" Target="../media/image161.png"/></Relationships>
</file>

<file path=ppt/slides/_rels/slide69.x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image" Target="../media/image163.emf"/><Relationship Id="rId7" Type="http://schemas.openxmlformats.org/officeDocument/2006/relationships/oleObject" Target="../embeddings/oleObject13.bin"/><Relationship Id="rId2" Type="http://schemas.openxmlformats.org/officeDocument/2006/relationships/oleObject" Target="../embeddings/oleObject12.bin"/><Relationship Id="rId1" Type="http://schemas.openxmlformats.org/officeDocument/2006/relationships/slideLayout" Target="../slideLayouts/slideLayout3.xml"/><Relationship Id="rId6" Type="http://schemas.openxmlformats.org/officeDocument/2006/relationships/image" Target="../media/image49.emf"/><Relationship Id="rId5" Type="http://schemas.openxmlformats.org/officeDocument/2006/relationships/oleObject" Target="../embeddings/oleObject7.bin"/><Relationship Id="rId10" Type="http://schemas.openxmlformats.org/officeDocument/2006/relationships/image" Target="../media/image164.emf"/><Relationship Id="rId4" Type="http://schemas.openxmlformats.org/officeDocument/2006/relationships/image" Target="../media/image161.png"/><Relationship Id="rId9" Type="http://schemas.openxmlformats.org/officeDocument/2006/relationships/oleObject" Target="../embeddings/oleObject14.bin"/></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166.emf"/><Relationship Id="rId3" Type="http://schemas.openxmlformats.org/officeDocument/2006/relationships/image" Target="../media/image163.emf"/><Relationship Id="rId7" Type="http://schemas.openxmlformats.org/officeDocument/2006/relationships/oleObject" Target="../embeddings/oleObject17.bin"/><Relationship Id="rId2" Type="http://schemas.openxmlformats.org/officeDocument/2006/relationships/oleObject" Target="../embeddings/oleObject15.bin"/><Relationship Id="rId1" Type="http://schemas.openxmlformats.org/officeDocument/2006/relationships/slideLayout" Target="../slideLayouts/slideLayout3.xml"/><Relationship Id="rId6" Type="http://schemas.openxmlformats.org/officeDocument/2006/relationships/image" Target="../media/image165.emf"/><Relationship Id="rId5" Type="http://schemas.openxmlformats.org/officeDocument/2006/relationships/oleObject" Target="../embeddings/oleObject16.bin"/><Relationship Id="rId4" Type="http://schemas.openxmlformats.org/officeDocument/2006/relationships/image" Target="../media/image161.png"/></Relationships>
</file>

<file path=ppt/slides/_rels/slide71.xml.rels><?xml version="1.0" encoding="UTF-8" standalone="yes"?>
<Relationships xmlns="http://schemas.openxmlformats.org/package/2006/relationships"><Relationship Id="rId8" Type="http://schemas.openxmlformats.org/officeDocument/2006/relationships/image" Target="../media/image168.emf"/><Relationship Id="rId3" Type="http://schemas.openxmlformats.org/officeDocument/2006/relationships/image" Target="../media/image163.emf"/><Relationship Id="rId7" Type="http://schemas.openxmlformats.org/officeDocument/2006/relationships/oleObject" Target="../embeddings/oleObject19.bin"/><Relationship Id="rId2" Type="http://schemas.openxmlformats.org/officeDocument/2006/relationships/oleObject" Target="../embeddings/oleObject12.bin"/><Relationship Id="rId1" Type="http://schemas.openxmlformats.org/officeDocument/2006/relationships/slideLayout" Target="../slideLayouts/slideLayout3.xml"/><Relationship Id="rId6" Type="http://schemas.openxmlformats.org/officeDocument/2006/relationships/image" Target="../media/image167.emf"/><Relationship Id="rId5" Type="http://schemas.openxmlformats.org/officeDocument/2006/relationships/oleObject" Target="../embeddings/oleObject18.bin"/><Relationship Id="rId4" Type="http://schemas.openxmlformats.org/officeDocument/2006/relationships/image" Target="../media/image161.png"/></Relationships>
</file>

<file path=ppt/slides/_rels/slide72.xml.rels><?xml version="1.0" encoding="UTF-8" standalone="yes"?>
<Relationships xmlns="http://schemas.openxmlformats.org/package/2006/relationships"><Relationship Id="rId8" Type="http://schemas.openxmlformats.org/officeDocument/2006/relationships/image" Target="../media/image170.emf"/><Relationship Id="rId3" Type="http://schemas.openxmlformats.org/officeDocument/2006/relationships/image" Target="../media/image163.emf"/><Relationship Id="rId7" Type="http://schemas.openxmlformats.org/officeDocument/2006/relationships/oleObject" Target="../embeddings/oleObject22.bin"/><Relationship Id="rId2" Type="http://schemas.openxmlformats.org/officeDocument/2006/relationships/oleObject" Target="../embeddings/oleObject20.bin"/><Relationship Id="rId1" Type="http://schemas.openxmlformats.org/officeDocument/2006/relationships/slideLayout" Target="../slideLayouts/slideLayout3.xml"/><Relationship Id="rId6" Type="http://schemas.openxmlformats.org/officeDocument/2006/relationships/image" Target="../media/image169.emf"/><Relationship Id="rId5" Type="http://schemas.openxmlformats.org/officeDocument/2006/relationships/oleObject" Target="../embeddings/oleObject21.bin"/><Relationship Id="rId4" Type="http://schemas.openxmlformats.org/officeDocument/2006/relationships/image" Target="../media/image161.png"/></Relationships>
</file>

<file path=ppt/slides/_rels/slide7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75.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77.tiff"/><Relationship Id="rId2" Type="http://schemas.openxmlformats.org/officeDocument/2006/relationships/image" Target="../media/image176.tiff"/><Relationship Id="rId1" Type="http://schemas.openxmlformats.org/officeDocument/2006/relationships/slideLayout" Target="../slideLayouts/slideLayout3.xml"/><Relationship Id="rId4" Type="http://schemas.openxmlformats.org/officeDocument/2006/relationships/image" Target="../media/image178.tiff"/></Relationships>
</file>

<file path=ppt/slides/_rels/slide91.xml.rels><?xml version="1.0" encoding="UTF-8" standalone="yes"?>
<Relationships xmlns="http://schemas.openxmlformats.org/package/2006/relationships"><Relationship Id="rId3" Type="http://schemas.openxmlformats.org/officeDocument/2006/relationships/image" Target="../media/image180.tiff"/><Relationship Id="rId2" Type="http://schemas.openxmlformats.org/officeDocument/2006/relationships/image" Target="../media/image179.tiff"/><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81.tiff"/><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82.tiff"/><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191.png"/><Relationship Id="rId7" Type="http://schemas.openxmlformats.org/officeDocument/2006/relationships/image" Target="../media/image19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4.svg"/><Relationship Id="rId5" Type="http://schemas.openxmlformats.org/officeDocument/2006/relationships/image" Target="../media/image193.png"/><Relationship Id="rId10" Type="http://schemas.openxmlformats.org/officeDocument/2006/relationships/image" Target="../media/image199.svg"/><Relationship Id="rId4" Type="http://schemas.openxmlformats.org/officeDocument/2006/relationships/image" Target="../media/image192.svg"/><Relationship Id="rId9" Type="http://schemas.openxmlformats.org/officeDocument/2006/relationships/image" Target="../media/image198.png"/></Relationships>
</file>

<file path=ppt/slides/_rels/slide9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1.svg"/></Relationships>
</file>

<file path=ppt/slides/_rels/slide9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1.svg"/></Relationships>
</file>

<file path=ppt/slides/_rels/slide98.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image" Target="../media/image203.svg"/></Relationships>
</file>

<file path=ppt/slides/_rels/slide99.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image" Target="../media/image20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lstStyle/>
          <a:p>
            <a:r>
              <a:rPr lang="en-US" dirty="0"/>
              <a:t>Nov, 2023</a:t>
            </a:r>
          </a:p>
        </p:txBody>
      </p:sp>
      <p:sp>
        <p:nvSpPr>
          <p:cNvPr id="4" name="Text Placeholder 3"/>
          <p:cNvSpPr>
            <a:spLocks noGrp="1"/>
          </p:cNvSpPr>
          <p:nvPr>
            <p:ph type="body" sz="quarter" idx="21"/>
          </p:nvPr>
        </p:nvSpPr>
        <p:spPr/>
        <p:txBody>
          <a:bodyPr/>
          <a:lstStyle/>
          <a:p>
            <a:r>
              <a:rPr lang="en-US" dirty="0"/>
              <a:t>MAI – 642 – DEEP LEARNING</a:t>
            </a:r>
          </a:p>
        </p:txBody>
      </p:sp>
      <p:sp>
        <p:nvSpPr>
          <p:cNvPr id="5" name="Text Placeholder 4"/>
          <p:cNvSpPr>
            <a:spLocks noGrp="1"/>
          </p:cNvSpPr>
          <p:nvPr>
            <p:ph type="body" sz="quarter" idx="23"/>
          </p:nvPr>
        </p:nvSpPr>
        <p:spPr/>
        <p:txBody>
          <a:bodyPr/>
          <a:lstStyle/>
          <a:p>
            <a:r>
              <a:rPr lang="en-US" dirty="0"/>
              <a:t>Theocharis Theocharides</a:t>
            </a:r>
          </a:p>
        </p:txBody>
      </p:sp>
    </p:spTree>
    <p:extLst>
      <p:ext uri="{BB962C8B-B14F-4D97-AF65-F5344CB8AC3E}">
        <p14:creationId xmlns:p14="http://schemas.microsoft.com/office/powerpoint/2010/main" val="130296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Agent and Environment</a:t>
            </a:r>
          </a:p>
        </p:txBody>
      </p:sp>
      <p:pic>
        <p:nvPicPr>
          <p:cNvPr id="7" name="內容版面配置區 6" descr="畫面剪輯"/>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6828" y="1690688"/>
            <a:ext cx="2268045" cy="2029304"/>
          </a:xfrm>
        </p:spPr>
      </p:pic>
      <p:sp>
        <p:nvSpPr>
          <p:cNvPr id="8" name="向右箭號 7"/>
          <p:cNvSpPr/>
          <p:nvPr/>
        </p:nvSpPr>
        <p:spPr>
          <a:xfrm>
            <a:off x="1354975" y="2619008"/>
            <a:ext cx="1487978" cy="38238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1097280" y="1920240"/>
            <a:ext cx="1853738" cy="593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Observation</a:t>
            </a:r>
          </a:p>
        </p:txBody>
      </p:sp>
      <p:sp>
        <p:nvSpPr>
          <p:cNvPr id="10" name="向右箭號 9"/>
          <p:cNvSpPr/>
          <p:nvPr/>
        </p:nvSpPr>
        <p:spPr>
          <a:xfrm rot="16200000">
            <a:off x="4988353" y="4270687"/>
            <a:ext cx="1483775" cy="38238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4803371" y="5203767"/>
            <a:ext cx="1853738" cy="593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Reward</a:t>
            </a:r>
          </a:p>
        </p:txBody>
      </p:sp>
      <p:sp>
        <p:nvSpPr>
          <p:cNvPr id="12" name="向右箭號 11"/>
          <p:cNvSpPr/>
          <p:nvPr/>
        </p:nvSpPr>
        <p:spPr>
          <a:xfrm>
            <a:off x="7311759" y="2619008"/>
            <a:ext cx="1483775" cy="38238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7126777" y="1952410"/>
            <a:ext cx="1853738" cy="593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Action</a:t>
            </a:r>
          </a:p>
        </p:txBody>
      </p:sp>
    </p:spTree>
    <p:extLst>
      <p:ext uri="{BB962C8B-B14F-4D97-AF65-F5344CB8AC3E}">
        <p14:creationId xmlns:p14="http://schemas.microsoft.com/office/powerpoint/2010/main" val="13842081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784A-9182-B602-181D-74641F15A874}"/>
              </a:ext>
            </a:extLst>
          </p:cNvPr>
          <p:cNvSpPr>
            <a:spLocks noGrp="1"/>
          </p:cNvSpPr>
          <p:nvPr>
            <p:ph type="title"/>
          </p:nvPr>
        </p:nvSpPr>
        <p:spPr>
          <a:xfrm>
            <a:off x="349827" y="266193"/>
            <a:ext cx="10515600" cy="1325563"/>
          </a:xfrm>
        </p:spPr>
        <p:txBody>
          <a:bodyPr>
            <a:normAutofit/>
          </a:bodyPr>
          <a:lstStyle/>
          <a:p>
            <a:r>
              <a:rPr lang="en-US" sz="3600" dirty="0"/>
              <a:t>Markov Reward Process</a:t>
            </a:r>
          </a:p>
        </p:txBody>
      </p:sp>
      <p:sp>
        <p:nvSpPr>
          <p:cNvPr id="3" name="Content Placeholder 2">
            <a:extLst>
              <a:ext uri="{FF2B5EF4-FFF2-40B4-BE49-F238E27FC236}">
                <a16:creationId xmlns:a16="http://schemas.microsoft.com/office/drawing/2014/main" id="{71781CBF-9895-4DF1-A19D-EE385BC71642}"/>
              </a:ext>
            </a:extLst>
          </p:cNvPr>
          <p:cNvSpPr>
            <a:spLocks noGrp="1"/>
          </p:cNvSpPr>
          <p:nvPr>
            <p:ph idx="1"/>
          </p:nvPr>
        </p:nvSpPr>
        <p:spPr>
          <a:xfrm>
            <a:off x="526472" y="1577687"/>
            <a:ext cx="10515600" cy="4351338"/>
          </a:xfrm>
        </p:spPr>
        <p:txBody>
          <a:bodyPr>
            <a:normAutofit/>
          </a:bodyPr>
          <a:lstStyle/>
          <a:p>
            <a:r>
              <a:rPr lang="en-US" sz="1900" dirty="0"/>
              <a:t>Mathematically</a:t>
            </a:r>
          </a:p>
          <a:p>
            <a:pPr marL="0" indent="0">
              <a:buNone/>
            </a:pPr>
            <a:endParaRPr lang="en-US" dirty="0"/>
          </a:p>
          <a:p>
            <a:pPr marL="0" indent="0">
              <a:buNone/>
            </a:pPr>
            <a:endParaRPr lang="en-US" dirty="0"/>
          </a:p>
          <a:p>
            <a:pPr marL="0" indent="0">
              <a:buNone/>
            </a:pPr>
            <a:endParaRPr lang="en-US" dirty="0"/>
          </a:p>
          <a:p>
            <a:endParaRPr lang="en-US" sz="2200" dirty="0"/>
          </a:p>
        </p:txBody>
      </p:sp>
      <p:pic>
        <p:nvPicPr>
          <p:cNvPr id="5" name="Graphic 4" descr="Podium with solid fill">
            <a:extLst>
              <a:ext uri="{FF2B5EF4-FFF2-40B4-BE49-F238E27FC236}">
                <a16:creationId xmlns:a16="http://schemas.microsoft.com/office/drawing/2014/main" id="{F55D5E9B-29B7-9FC1-2F94-D8B0EB7A5A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1196993" y="2117912"/>
            <a:ext cx="914400" cy="914400"/>
          </a:xfrm>
          <a:prstGeom prst="rect">
            <a:avLst/>
          </a:prstGeom>
        </p:spPr>
      </p:pic>
      <p:sp>
        <p:nvSpPr>
          <p:cNvPr id="13" name="TextBox 12">
            <a:extLst>
              <a:ext uri="{FF2B5EF4-FFF2-40B4-BE49-F238E27FC236}">
                <a16:creationId xmlns:a16="http://schemas.microsoft.com/office/drawing/2014/main" id="{D1BF1D89-CB5C-CAEF-F27B-59FFF8A7ACC1}"/>
              </a:ext>
            </a:extLst>
          </p:cNvPr>
          <p:cNvSpPr txBox="1"/>
          <p:nvPr/>
        </p:nvSpPr>
        <p:spPr>
          <a:xfrm>
            <a:off x="2649687" y="2467269"/>
            <a:ext cx="2207538" cy="369332"/>
          </a:xfrm>
          <a:prstGeom prst="rect">
            <a:avLst/>
          </a:prstGeom>
          <a:noFill/>
        </p:spPr>
        <p:txBody>
          <a:bodyPr wrap="square" rtlCol="0">
            <a:spAutoFit/>
          </a:bodyPr>
          <a:lstStyle/>
          <a:p>
            <a:r>
              <a:rPr lang="en-US" dirty="0"/>
              <a:t>R</a:t>
            </a:r>
            <a:r>
              <a:rPr lang="en-US" baseline="-25000" dirty="0"/>
              <a:t>s </a:t>
            </a:r>
            <a:r>
              <a:rPr lang="en-US" dirty="0"/>
              <a:t> = E[R</a:t>
            </a:r>
            <a:r>
              <a:rPr lang="en-US" baseline="-25000" dirty="0"/>
              <a:t>t+1</a:t>
            </a:r>
            <a:r>
              <a:rPr lang="en-US" dirty="0"/>
              <a:t> | S</a:t>
            </a:r>
            <a:r>
              <a:rPr lang="en-US" baseline="-25000" dirty="0"/>
              <a:t>t</a:t>
            </a:r>
            <a:r>
              <a:rPr lang="en-US" dirty="0"/>
              <a:t> ]</a:t>
            </a:r>
          </a:p>
        </p:txBody>
      </p:sp>
      <p:sp>
        <p:nvSpPr>
          <p:cNvPr id="15" name="TextBox 14">
            <a:extLst>
              <a:ext uri="{FF2B5EF4-FFF2-40B4-BE49-F238E27FC236}">
                <a16:creationId xmlns:a16="http://schemas.microsoft.com/office/drawing/2014/main" id="{C4DC568E-300F-3D7A-A4DA-4223771C601D}"/>
              </a:ext>
            </a:extLst>
          </p:cNvPr>
          <p:cNvSpPr txBox="1"/>
          <p:nvPr/>
        </p:nvSpPr>
        <p:spPr>
          <a:xfrm>
            <a:off x="5219292" y="2245452"/>
            <a:ext cx="4036005" cy="646331"/>
          </a:xfrm>
          <a:prstGeom prst="rect">
            <a:avLst/>
          </a:prstGeom>
          <a:noFill/>
        </p:spPr>
        <p:txBody>
          <a:bodyPr wrap="square" rtlCol="0">
            <a:spAutoFit/>
          </a:bodyPr>
          <a:lstStyle/>
          <a:p>
            <a:endParaRPr lang="en-US" dirty="0"/>
          </a:p>
          <a:p>
            <a:endParaRPr lang="en-US" dirty="0"/>
          </a:p>
        </p:txBody>
      </p:sp>
      <p:sp>
        <p:nvSpPr>
          <p:cNvPr id="17" name="TextBox 16">
            <a:extLst>
              <a:ext uri="{FF2B5EF4-FFF2-40B4-BE49-F238E27FC236}">
                <a16:creationId xmlns:a16="http://schemas.microsoft.com/office/drawing/2014/main" id="{7B3D5053-930E-AD44-EFDD-B7CCC487AFA0}"/>
              </a:ext>
            </a:extLst>
          </p:cNvPr>
          <p:cNvSpPr txBox="1"/>
          <p:nvPr/>
        </p:nvSpPr>
        <p:spPr>
          <a:xfrm>
            <a:off x="833248" y="3798795"/>
            <a:ext cx="9720102" cy="369332"/>
          </a:xfrm>
          <a:prstGeom prst="rect">
            <a:avLst/>
          </a:prstGeom>
          <a:noFill/>
        </p:spPr>
        <p:txBody>
          <a:bodyPr wrap="square" rtlCol="0">
            <a:spAutoFit/>
          </a:bodyPr>
          <a:lstStyle/>
          <a:p>
            <a:r>
              <a:rPr lang="en-US" dirty="0"/>
              <a:t> How much reward (R</a:t>
            </a:r>
            <a:r>
              <a:rPr lang="en-US" baseline="-25000" dirty="0"/>
              <a:t>s</a:t>
            </a:r>
            <a:r>
              <a:rPr lang="en-US" dirty="0"/>
              <a:t>) we get from a  particular state S</a:t>
            </a:r>
            <a:r>
              <a:rPr lang="en-US" baseline="-25000" dirty="0"/>
              <a:t>t</a:t>
            </a:r>
            <a:r>
              <a:rPr lang="en-US" dirty="0"/>
              <a:t> </a:t>
            </a:r>
          </a:p>
        </p:txBody>
      </p:sp>
    </p:spTree>
    <p:extLst>
      <p:ext uri="{BB962C8B-B14F-4D97-AF65-F5344CB8AC3E}">
        <p14:creationId xmlns:p14="http://schemas.microsoft.com/office/powerpoint/2010/main" val="25695436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784A-9182-B602-181D-74641F15A874}"/>
              </a:ext>
            </a:extLst>
          </p:cNvPr>
          <p:cNvSpPr>
            <a:spLocks noGrp="1"/>
          </p:cNvSpPr>
          <p:nvPr>
            <p:ph type="title"/>
          </p:nvPr>
        </p:nvSpPr>
        <p:spPr>
          <a:xfrm>
            <a:off x="349827" y="266193"/>
            <a:ext cx="10515600" cy="1325563"/>
          </a:xfrm>
        </p:spPr>
        <p:txBody>
          <a:bodyPr>
            <a:normAutofit/>
          </a:bodyPr>
          <a:lstStyle/>
          <a:p>
            <a:r>
              <a:rPr lang="en-US" sz="3600" dirty="0"/>
              <a:t>Markov Decision Process (MDP) – Model based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781CBF-9895-4DF1-A19D-EE385BC71642}"/>
                  </a:ext>
                </a:extLst>
              </p:cNvPr>
              <p:cNvSpPr>
                <a:spLocks noGrp="1"/>
              </p:cNvSpPr>
              <p:nvPr>
                <p:ph idx="1"/>
              </p:nvPr>
            </p:nvSpPr>
            <p:spPr>
              <a:xfrm>
                <a:off x="526472" y="1577687"/>
                <a:ext cx="10515600" cy="4351338"/>
              </a:xfrm>
            </p:spPr>
            <p:txBody>
              <a:bodyPr>
                <a:normAutofit/>
              </a:bodyPr>
              <a:lstStyle/>
              <a:p>
                <a:r>
                  <a:rPr lang="en-US" dirty="0"/>
                  <a:t>States </a:t>
                </a:r>
                <a14:m>
                  <m:oMath xmlns:m="http://schemas.openxmlformats.org/officeDocument/2006/math">
                    <m:r>
                      <a:rPr lang="en-US" i="1" dirty="0" smtClean="0">
                        <a:solidFill>
                          <a:schemeClr val="accent1"/>
                        </a:solidFill>
                        <a:latin typeface="Cambria Math" panose="02040503050406030204" pitchFamily="18" charset="0"/>
                      </a:rPr>
                      <m:t>𝑆</m:t>
                    </m:r>
                  </m:oMath>
                </a14:m>
                <a:endParaRPr lang="en-US" i="1" dirty="0">
                  <a:solidFill>
                    <a:schemeClr val="accent1"/>
                  </a:solidFill>
                </a:endParaRPr>
              </a:p>
              <a:p>
                <a:r>
                  <a:rPr lang="en-US" dirty="0"/>
                  <a:t>Actions</a:t>
                </a:r>
                <a14:m>
                  <m:oMath xmlns:m="http://schemas.openxmlformats.org/officeDocument/2006/math">
                    <m:r>
                      <a:rPr lang="en-US" i="1" dirty="0" smtClean="0">
                        <a:latin typeface="Cambria Math" panose="02040503050406030204" pitchFamily="18" charset="0"/>
                      </a:rPr>
                      <m:t> </m:t>
                    </m:r>
                    <m:r>
                      <a:rPr lang="en-US" i="1" dirty="0" smtClean="0">
                        <a:solidFill>
                          <a:schemeClr val="accent1"/>
                        </a:solidFill>
                        <a:latin typeface="Cambria Math" panose="02040503050406030204" pitchFamily="18" charset="0"/>
                      </a:rPr>
                      <m:t>𝐴</m:t>
                    </m:r>
                  </m:oMath>
                </a14:m>
                <a:r>
                  <a:rPr lang="en-US" dirty="0"/>
                  <a:t> </a:t>
                </a:r>
                <a:r>
                  <a:rPr lang="en-US" sz="1800" dirty="0"/>
                  <a:t>(not all actions possible in every state**)</a:t>
                </a:r>
              </a:p>
              <a:p>
                <a:r>
                  <a:rPr lang="en-US" dirty="0"/>
                  <a:t>Reward function </a:t>
                </a:r>
                <a14:m>
                  <m:oMath xmlns:m="http://schemas.openxmlformats.org/officeDocument/2006/math">
                    <m:r>
                      <a:rPr lang="en-US" i="1" dirty="0" smtClean="0">
                        <a:solidFill>
                          <a:schemeClr val="accent1"/>
                        </a:solidFill>
                        <a:latin typeface="Cambria Math" panose="02040503050406030204" pitchFamily="18" charset="0"/>
                      </a:rPr>
                      <m:t>𝑅</m:t>
                    </m:r>
                    <m:r>
                      <a:rPr lang="en-US" i="1" dirty="0" smtClean="0">
                        <a:solidFill>
                          <a:schemeClr val="accent1"/>
                        </a:solidFill>
                        <a:latin typeface="Cambria Math" panose="02040503050406030204" pitchFamily="18" charset="0"/>
                      </a:rPr>
                      <m:t>: </m:t>
                    </m:r>
                    <m:r>
                      <a:rPr lang="en-US" i="1" dirty="0" smtClean="0">
                        <a:solidFill>
                          <a:schemeClr val="accent1"/>
                        </a:solidFill>
                        <a:latin typeface="Cambria Math" panose="02040503050406030204" pitchFamily="18" charset="0"/>
                      </a:rPr>
                      <m:t>𝐴</m:t>
                    </m:r>
                    <m:r>
                      <a:rPr lang="en-US" i="1" dirty="0">
                        <a:solidFill>
                          <a:schemeClr val="accent1"/>
                        </a:solidFill>
                        <a:latin typeface="Cambria Math" panose="02040503050406030204" pitchFamily="18" charset="0"/>
                      </a:rPr>
                      <m:t> </m:t>
                    </m:r>
                    <m:r>
                      <a:rPr lang="en-US" b="0" i="1" dirty="0" smtClean="0">
                        <a:solidFill>
                          <a:schemeClr val="accent1"/>
                        </a:solidFill>
                        <a:latin typeface="Cambria Math" panose="02040503050406030204" pitchFamily="18" charset="0"/>
                      </a:rPr>
                      <m:t>𝑋</m:t>
                    </m:r>
                    <m:r>
                      <a:rPr lang="en-US" b="0" i="1" dirty="0" smtClean="0">
                        <a:solidFill>
                          <a:schemeClr val="accent1"/>
                        </a:solidFill>
                        <a:latin typeface="Cambria Math" panose="02040503050406030204" pitchFamily="18" charset="0"/>
                      </a:rPr>
                      <m:t> </m:t>
                    </m:r>
                    <m:r>
                      <a:rPr lang="en-US" i="1" dirty="0" smtClean="0">
                        <a:solidFill>
                          <a:schemeClr val="accent1"/>
                        </a:solidFill>
                        <a:latin typeface="Cambria Math" panose="02040503050406030204" pitchFamily="18" charset="0"/>
                      </a:rPr>
                      <m:t>𝑆</m:t>
                    </m:r>
                    <m:r>
                      <a:rPr lang="en-US" b="0" i="1" dirty="0" smtClean="0">
                        <a:solidFill>
                          <a:schemeClr val="accent1"/>
                        </a:solidFill>
                        <a:latin typeface="Cambria Math" panose="02040503050406030204" pitchFamily="18" charset="0"/>
                      </a:rPr>
                      <m:t> </m:t>
                    </m:r>
                    <m:r>
                      <a:rPr lang="en-US" i="1" dirty="0">
                        <a:solidFill>
                          <a:schemeClr val="accent1"/>
                        </a:solidFill>
                        <a:latin typeface="Cambria Math" panose="02040503050406030204" pitchFamily="18" charset="0"/>
                        <a:ea typeface="Cambria Math" panose="02040503050406030204" pitchFamily="18" charset="0"/>
                      </a:rPr>
                      <m:t>→</m:t>
                    </m:r>
                    <m:r>
                      <a:rPr lang="en-US" b="0" i="1" dirty="0" smtClean="0">
                        <a:solidFill>
                          <a:schemeClr val="accent1"/>
                        </a:solidFill>
                        <a:latin typeface="Cambria Math" panose="02040503050406030204" pitchFamily="18" charset="0"/>
                        <a:ea typeface="Cambria Math" panose="02040503050406030204" pitchFamily="18" charset="0"/>
                      </a:rPr>
                      <m:t>ℛ</m:t>
                    </m:r>
                    <m:r>
                      <a:rPr lang="en-US" i="1" dirty="0">
                        <a:solidFill>
                          <a:schemeClr val="accent1"/>
                        </a:solidFill>
                        <a:latin typeface="Cambria Math" panose="02040503050406030204" pitchFamily="18" charset="0"/>
                      </a:rPr>
                      <m:t> </m:t>
                    </m:r>
                  </m:oMath>
                </a14:m>
                <a:endParaRPr lang="en-US" dirty="0">
                  <a:solidFill>
                    <a:schemeClr val="accent1"/>
                  </a:solidFill>
                </a:endParaRPr>
              </a:p>
              <a:p>
                <a:r>
                  <a:rPr lang="en-US" dirty="0"/>
                  <a:t>Transition Probability Matrix</a:t>
                </a:r>
              </a:p>
              <a:p>
                <a:r>
                  <a:rPr lang="en-US" dirty="0"/>
                  <a:t>Sequence of interactions between agent and environment</a:t>
                </a:r>
              </a:p>
              <a:p>
                <a:pPr lvl="1"/>
                <a:r>
                  <a:rPr lang="en-US" dirty="0"/>
                  <a:t>s</a:t>
                </a:r>
                <a:r>
                  <a:rPr lang="en-US" baseline="-25000" dirty="0"/>
                  <a:t>1</a:t>
                </a:r>
                <a:r>
                  <a:rPr lang="en-US" dirty="0"/>
                  <a:t>, a</a:t>
                </a:r>
                <a:r>
                  <a:rPr lang="en-US" baseline="-25000" dirty="0"/>
                  <a:t>1</a:t>
                </a:r>
                <a:r>
                  <a:rPr lang="en-US" dirty="0"/>
                  <a:t>, R</a:t>
                </a:r>
                <a:r>
                  <a:rPr lang="en-US" baseline="-25000" dirty="0"/>
                  <a:t>1</a:t>
                </a:r>
                <a:r>
                  <a:rPr lang="en-US" dirty="0"/>
                  <a:t>, s</a:t>
                </a:r>
                <a:r>
                  <a:rPr lang="en-US" baseline="-25000" dirty="0"/>
                  <a:t>2</a:t>
                </a:r>
                <a:r>
                  <a:rPr lang="en-US" dirty="0"/>
                  <a:t>, a</a:t>
                </a:r>
                <a:r>
                  <a:rPr lang="en-US" baseline="-25000" dirty="0"/>
                  <a:t>2</a:t>
                </a:r>
                <a:r>
                  <a:rPr lang="en-US" dirty="0"/>
                  <a:t>, R</a:t>
                </a:r>
                <a:r>
                  <a:rPr lang="en-US" baseline="-25000" dirty="0"/>
                  <a:t>2</a:t>
                </a:r>
                <a:r>
                  <a:rPr lang="en-US" dirty="0"/>
                  <a:t>, …..</a:t>
                </a:r>
              </a:p>
            </p:txBody>
          </p:sp>
        </mc:Choice>
        <mc:Fallback xmlns="">
          <p:sp>
            <p:nvSpPr>
              <p:cNvPr id="3" name="Content Placeholder 2">
                <a:extLst>
                  <a:ext uri="{FF2B5EF4-FFF2-40B4-BE49-F238E27FC236}">
                    <a16:creationId xmlns:a16="http://schemas.microsoft.com/office/drawing/2014/main" id="{71781CBF-9895-4DF1-A19D-EE385BC71642}"/>
                  </a:ext>
                </a:extLst>
              </p:cNvPr>
              <p:cNvSpPr>
                <a:spLocks noGrp="1" noRot="1" noChangeAspect="1" noMove="1" noResize="1" noEditPoints="1" noAdjustHandles="1" noChangeArrowheads="1" noChangeShapeType="1" noTextEdit="1"/>
              </p:cNvSpPr>
              <p:nvPr>
                <p:ph idx="1"/>
              </p:nvPr>
            </p:nvSpPr>
            <p:spPr>
              <a:xfrm>
                <a:off x="526472" y="1577687"/>
                <a:ext cx="10515600" cy="4351338"/>
              </a:xfrm>
              <a:blipFill>
                <a:blip r:embed="rId3"/>
                <a:stretch>
                  <a:fillRect l="-1043" t="-2381"/>
                </a:stretch>
              </a:blipFill>
            </p:spPr>
            <p:txBody>
              <a:bodyPr/>
              <a:lstStyle/>
              <a:p>
                <a:r>
                  <a:rPr lang="en-US">
                    <a:noFill/>
                  </a:rPr>
                  <a:t> </a:t>
                </a:r>
              </a:p>
            </p:txBody>
          </p:sp>
        </mc:Fallback>
      </mc:AlternateContent>
    </p:spTree>
    <p:extLst>
      <p:ext uri="{BB962C8B-B14F-4D97-AF65-F5344CB8AC3E}">
        <p14:creationId xmlns:p14="http://schemas.microsoft.com/office/powerpoint/2010/main" val="37387416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idx="4294967295"/>
          </p:nvPr>
        </p:nvSpPr>
        <p:spPr>
          <a:xfrm>
            <a:off x="597477" y="303573"/>
            <a:ext cx="8469168" cy="929553"/>
          </a:xfrm>
        </p:spPr>
        <p:txBody>
          <a:bodyPr>
            <a:normAutofit/>
          </a:bodyPr>
          <a:lstStyle/>
          <a:p>
            <a:r>
              <a:rPr lang="en-US" sz="3600" b="1" dirty="0"/>
              <a:t>Policy</a:t>
            </a:r>
          </a:p>
        </p:txBody>
      </p:sp>
      <p:sp>
        <p:nvSpPr>
          <p:cNvPr id="3" name="Content Placeholder 2">
            <a:extLst>
              <a:ext uri="{FF2B5EF4-FFF2-40B4-BE49-F238E27FC236}">
                <a16:creationId xmlns:a16="http://schemas.microsoft.com/office/drawing/2014/main" id="{E14BBEAF-B516-45F4-9EF6-A9F65111580F}"/>
              </a:ext>
            </a:extLst>
          </p:cNvPr>
          <p:cNvSpPr>
            <a:spLocks noGrp="1"/>
          </p:cNvSpPr>
          <p:nvPr>
            <p:ph type="body" idx="4294967295"/>
          </p:nvPr>
        </p:nvSpPr>
        <p:spPr>
          <a:xfrm>
            <a:off x="769503" y="1191636"/>
            <a:ext cx="10686473" cy="5063691"/>
          </a:xfrm>
        </p:spPr>
        <p:txBody>
          <a:bodyPr vert="horz" lIns="91440" tIns="45720" rIns="91440" bIns="45720" rtlCol="0" anchor="b">
            <a:normAutofit/>
          </a:bodyPr>
          <a:lstStyle/>
          <a:p>
            <a:endParaRPr lang="en-US" sz="2400" dirty="0">
              <a:solidFill>
                <a:schemeClr val="tx1"/>
              </a:solidFill>
            </a:endParaRPr>
          </a:p>
          <a:p>
            <a:endParaRPr lang="en-US" dirty="0">
              <a:solidFill>
                <a:schemeClr val="tx1"/>
              </a:solidFill>
            </a:endParaRPr>
          </a:p>
        </p:txBody>
      </p:sp>
      <p:pic>
        <p:nvPicPr>
          <p:cNvPr id="5" name="Graphic 4" descr="Chess pieces with solid fill">
            <a:extLst>
              <a:ext uri="{FF2B5EF4-FFF2-40B4-BE49-F238E27FC236}">
                <a16:creationId xmlns:a16="http://schemas.microsoft.com/office/drawing/2014/main" id="{AC7021E2-9311-3934-8BCB-39AF85676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854" y="1436615"/>
            <a:ext cx="914400" cy="914400"/>
          </a:xfrm>
          <a:prstGeom prst="rect">
            <a:avLst/>
          </a:prstGeom>
        </p:spPr>
      </p:pic>
      <p:sp>
        <p:nvSpPr>
          <p:cNvPr id="7" name="TextBox 6">
            <a:extLst>
              <a:ext uri="{FF2B5EF4-FFF2-40B4-BE49-F238E27FC236}">
                <a16:creationId xmlns:a16="http://schemas.microsoft.com/office/drawing/2014/main" id="{E559ED2C-6C5B-1493-9538-550E480EBEC1}"/>
              </a:ext>
            </a:extLst>
          </p:cNvPr>
          <p:cNvSpPr txBox="1"/>
          <p:nvPr/>
        </p:nvSpPr>
        <p:spPr>
          <a:xfrm>
            <a:off x="1960280" y="1570649"/>
            <a:ext cx="8240176"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F0000"/>
                </a:solidFill>
              </a:rPr>
              <a:t>Strategy employed by agent to determine the next action based on the current state</a:t>
            </a:r>
          </a:p>
          <a:p>
            <a:pPr marL="285750" indent="-285750">
              <a:buFont typeface="Arial" panose="020B0604020202020204" pitchFamily="34" charset="0"/>
              <a:buChar char="•"/>
            </a:pPr>
            <a:r>
              <a:rPr lang="en-US" sz="2400" dirty="0">
                <a:solidFill>
                  <a:srgbClr val="FF0000"/>
                </a:solidFill>
              </a:rPr>
              <a:t>A mechanism to take decisions</a:t>
            </a:r>
          </a:p>
        </p:txBody>
      </p:sp>
      <p:pic>
        <p:nvPicPr>
          <p:cNvPr id="9" name="Graphic 8" descr="Treasure Map outline">
            <a:extLst>
              <a:ext uri="{FF2B5EF4-FFF2-40B4-BE49-F238E27FC236}">
                <a16:creationId xmlns:a16="http://schemas.microsoft.com/office/drawing/2014/main" id="{1B723A37-C467-308E-CCF2-8FB53F2736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854" y="2971800"/>
            <a:ext cx="914400" cy="914400"/>
          </a:xfrm>
          <a:prstGeom prst="rect">
            <a:avLst/>
          </a:prstGeom>
        </p:spPr>
      </p:pic>
      <p:sp>
        <p:nvSpPr>
          <p:cNvPr id="11" name="TextBox 10">
            <a:extLst>
              <a:ext uri="{FF2B5EF4-FFF2-40B4-BE49-F238E27FC236}">
                <a16:creationId xmlns:a16="http://schemas.microsoft.com/office/drawing/2014/main" id="{8D3EFC0D-74F6-BF98-FABE-7A428363C24F}"/>
              </a:ext>
            </a:extLst>
          </p:cNvPr>
          <p:cNvSpPr txBox="1"/>
          <p:nvPr/>
        </p:nvSpPr>
        <p:spPr>
          <a:xfrm>
            <a:off x="1892605" y="3077150"/>
            <a:ext cx="8240176" cy="3046988"/>
          </a:xfrm>
          <a:prstGeom prst="rect">
            <a:avLst/>
          </a:prstGeom>
          <a:noFill/>
        </p:spPr>
        <p:txBody>
          <a:bodyPr wrap="square" rtlCol="0">
            <a:spAutoFit/>
          </a:bodyPr>
          <a:lstStyle/>
          <a:p>
            <a:r>
              <a:rPr lang="en-US" sz="2400" dirty="0">
                <a:solidFill>
                  <a:srgbClr val="FF0000"/>
                </a:solidFill>
              </a:rPr>
              <a:t>Maps state to actions, specifically the actions that result in largest reward</a:t>
            </a:r>
          </a:p>
          <a:p>
            <a:pPr marL="742950" lvl="1" indent="-285750">
              <a:buFont typeface="Arial" panose="020B0604020202020204" pitchFamily="34" charset="0"/>
              <a:buChar char="•"/>
            </a:pPr>
            <a:r>
              <a:rPr lang="en-US" sz="2400" dirty="0">
                <a:solidFill>
                  <a:srgbClr val="FF0000"/>
                </a:solidFill>
              </a:rPr>
              <a:t>Should be tractable </a:t>
            </a:r>
          </a:p>
          <a:p>
            <a:pPr marL="742950" lvl="1" indent="-285750">
              <a:buFont typeface="Arial" panose="020B0604020202020204" pitchFamily="34" charset="0"/>
              <a:buChar char="•"/>
            </a:pPr>
            <a:r>
              <a:rPr lang="en-US" sz="2400" dirty="0">
                <a:solidFill>
                  <a:srgbClr val="FF0000"/>
                </a:solidFill>
              </a:rPr>
              <a:t>Cannot be a set of if-else conditions</a:t>
            </a:r>
          </a:p>
          <a:p>
            <a:pPr marL="742950" lvl="1" indent="-285750">
              <a:buFont typeface="Arial" panose="020B0604020202020204" pitchFamily="34" charset="0"/>
              <a:buChar char="•"/>
            </a:pPr>
            <a:endParaRPr lang="en-US" sz="2400" dirty="0">
              <a:solidFill>
                <a:srgbClr val="FF0000"/>
              </a:solidFill>
            </a:endParaRPr>
          </a:p>
          <a:p>
            <a:pPr marL="742950" lvl="1" indent="-285750">
              <a:buFont typeface="Arial" panose="020B0604020202020204" pitchFamily="34" charset="0"/>
              <a:buChar char="•"/>
            </a:pPr>
            <a:endParaRPr lang="en-US" sz="2400" dirty="0">
              <a:solidFill>
                <a:srgbClr val="FF0000"/>
              </a:solidFill>
            </a:endParaRPr>
          </a:p>
          <a:p>
            <a:pPr lvl="1"/>
            <a:r>
              <a:rPr lang="en-US" sz="2400" dirty="0">
                <a:solidFill>
                  <a:srgbClr val="FF0000"/>
                </a:solidFill>
              </a:rPr>
              <a:t>∏(</a:t>
            </a:r>
            <a:r>
              <a:rPr lang="en-US" sz="2400" dirty="0" err="1">
                <a:solidFill>
                  <a:srgbClr val="FF0000"/>
                </a:solidFill>
              </a:rPr>
              <a:t>a|s</a:t>
            </a:r>
            <a:r>
              <a:rPr lang="en-US" sz="2400" dirty="0">
                <a:solidFill>
                  <a:srgbClr val="FF0000"/>
                </a:solidFill>
              </a:rPr>
              <a:t>)                                 policy </a:t>
            </a:r>
          </a:p>
          <a:p>
            <a:pPr marL="742950" lvl="1" indent="-285750">
              <a:buFont typeface="Arial" panose="020B0604020202020204" pitchFamily="34" charset="0"/>
              <a:buChar char="•"/>
            </a:pPr>
            <a:endParaRPr lang="en-US" sz="2400" dirty="0">
              <a:solidFill>
                <a:srgbClr val="FF0000"/>
              </a:solidFill>
            </a:endParaRPr>
          </a:p>
        </p:txBody>
      </p:sp>
      <p:cxnSp>
        <p:nvCxnSpPr>
          <p:cNvPr id="8" name="Straight Arrow Connector 7">
            <a:extLst>
              <a:ext uri="{FF2B5EF4-FFF2-40B4-BE49-F238E27FC236}">
                <a16:creationId xmlns:a16="http://schemas.microsoft.com/office/drawing/2014/main" id="{4B60C4EF-326B-EBF4-83F1-53DCA01A755F}"/>
              </a:ext>
            </a:extLst>
          </p:cNvPr>
          <p:cNvCxnSpPr/>
          <p:nvPr/>
        </p:nvCxnSpPr>
        <p:spPr>
          <a:xfrm>
            <a:off x="3503712" y="5517232"/>
            <a:ext cx="1652631"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634382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idx="4294967295"/>
          </p:nvPr>
        </p:nvSpPr>
        <p:spPr>
          <a:xfrm>
            <a:off x="597477" y="303573"/>
            <a:ext cx="8469168" cy="929553"/>
          </a:xfrm>
        </p:spPr>
        <p:txBody>
          <a:bodyPr>
            <a:normAutofit/>
          </a:bodyPr>
          <a:lstStyle/>
          <a:p>
            <a:r>
              <a:rPr lang="en-US" sz="3600" b="1" dirty="0"/>
              <a:t>Optimal Policy</a:t>
            </a:r>
          </a:p>
        </p:txBody>
      </p:sp>
      <p:sp>
        <p:nvSpPr>
          <p:cNvPr id="3" name="Content Placeholder 2">
            <a:extLst>
              <a:ext uri="{FF2B5EF4-FFF2-40B4-BE49-F238E27FC236}">
                <a16:creationId xmlns:a16="http://schemas.microsoft.com/office/drawing/2014/main" id="{E14BBEAF-B516-45F4-9EF6-A9F65111580F}"/>
              </a:ext>
            </a:extLst>
          </p:cNvPr>
          <p:cNvSpPr>
            <a:spLocks noGrp="1"/>
          </p:cNvSpPr>
          <p:nvPr>
            <p:ph type="body" idx="4294967295"/>
          </p:nvPr>
        </p:nvSpPr>
        <p:spPr>
          <a:xfrm>
            <a:off x="769503" y="1191636"/>
            <a:ext cx="10686473" cy="5063691"/>
          </a:xfrm>
        </p:spPr>
        <p:txBody>
          <a:bodyPr vert="horz" lIns="91440" tIns="45720" rIns="91440" bIns="45720" rtlCol="0" anchor="b">
            <a:normAutofit/>
          </a:bodyPr>
          <a:lstStyle/>
          <a:p>
            <a:endParaRPr lang="en-US" sz="2400" dirty="0">
              <a:solidFill>
                <a:schemeClr val="tx1"/>
              </a:solidFill>
            </a:endParaRPr>
          </a:p>
          <a:p>
            <a:endParaRPr lang="en-US" dirty="0">
              <a:solidFill>
                <a:schemeClr val="tx1"/>
              </a:solidFill>
            </a:endParaRPr>
          </a:p>
        </p:txBody>
      </p:sp>
      <p:pic>
        <p:nvPicPr>
          <p:cNvPr id="9" name="Graphic 8" descr="Treasure Map outline">
            <a:extLst>
              <a:ext uri="{FF2B5EF4-FFF2-40B4-BE49-F238E27FC236}">
                <a16:creationId xmlns:a16="http://schemas.microsoft.com/office/drawing/2014/main" id="{1B723A37-C467-308E-CCF2-8FB53F2736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129" y="1453392"/>
            <a:ext cx="914400" cy="914400"/>
          </a:xfrm>
          <a:prstGeom prst="rect">
            <a:avLst/>
          </a:prstGeom>
        </p:spPr>
      </p:pic>
      <p:sp>
        <p:nvSpPr>
          <p:cNvPr id="11" name="TextBox 10">
            <a:extLst>
              <a:ext uri="{FF2B5EF4-FFF2-40B4-BE49-F238E27FC236}">
                <a16:creationId xmlns:a16="http://schemas.microsoft.com/office/drawing/2014/main" id="{8D3EFC0D-74F6-BF98-FABE-7A428363C24F}"/>
              </a:ext>
            </a:extLst>
          </p:cNvPr>
          <p:cNvSpPr txBox="1"/>
          <p:nvPr/>
        </p:nvSpPr>
        <p:spPr>
          <a:xfrm>
            <a:off x="1917771" y="1541964"/>
            <a:ext cx="8138669" cy="1323439"/>
          </a:xfrm>
          <a:prstGeom prst="rect">
            <a:avLst/>
          </a:prstGeom>
          <a:noFill/>
        </p:spPr>
        <p:txBody>
          <a:bodyPr wrap="square" rtlCol="0">
            <a:spAutoFit/>
          </a:bodyPr>
          <a:lstStyle/>
          <a:p>
            <a:r>
              <a:rPr lang="en-US" sz="2000" dirty="0"/>
              <a:t>Maps state to actions, specifically the actions that result in largest reward</a:t>
            </a:r>
          </a:p>
          <a:p>
            <a:pPr marL="742950" lvl="1" indent="-285750">
              <a:buFont typeface="Arial" panose="020B0604020202020204" pitchFamily="34" charset="0"/>
              <a:buChar char="•"/>
            </a:pPr>
            <a:r>
              <a:rPr lang="en-US" sz="2000" dirty="0"/>
              <a:t>Should be tractable </a:t>
            </a:r>
          </a:p>
          <a:p>
            <a:pPr marL="742950" lvl="1" indent="-285750">
              <a:buFont typeface="Arial" panose="020B0604020202020204" pitchFamily="34" charset="0"/>
              <a:buChar char="•"/>
            </a:pPr>
            <a:r>
              <a:rPr lang="en-US" sz="2000" dirty="0"/>
              <a:t>Cannot be a set of if-else conditions</a:t>
            </a:r>
          </a:p>
          <a:p>
            <a:pPr marL="742950" lvl="1" indent="-285750">
              <a:buFont typeface="Arial" panose="020B0604020202020204" pitchFamily="34" charset="0"/>
              <a:buChar char="•"/>
            </a:pPr>
            <a:r>
              <a:rPr lang="en-US" sz="2000" dirty="0">
                <a:solidFill>
                  <a:srgbClr val="C00000"/>
                </a:solidFill>
              </a:rPr>
              <a:t>Considers a set of past experience</a:t>
            </a:r>
          </a:p>
        </p:txBody>
      </p:sp>
      <p:pic>
        <p:nvPicPr>
          <p:cNvPr id="13" name="Graphic 12" descr="Target with solid fill">
            <a:extLst>
              <a:ext uri="{FF2B5EF4-FFF2-40B4-BE49-F238E27FC236}">
                <a16:creationId xmlns:a16="http://schemas.microsoft.com/office/drawing/2014/main" id="{987FB541-0DE8-B3B1-05EC-025C31813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024" y="3266281"/>
            <a:ext cx="914400" cy="914400"/>
          </a:xfrm>
          <a:prstGeom prst="rect">
            <a:avLst/>
          </a:prstGeom>
        </p:spPr>
      </p:pic>
      <p:sp>
        <p:nvSpPr>
          <p:cNvPr id="15" name="TextBox 14">
            <a:extLst>
              <a:ext uri="{FF2B5EF4-FFF2-40B4-BE49-F238E27FC236}">
                <a16:creationId xmlns:a16="http://schemas.microsoft.com/office/drawing/2014/main" id="{2AD1515B-8DF5-5CEB-A2E4-942EBB24F543}"/>
              </a:ext>
            </a:extLst>
          </p:cNvPr>
          <p:cNvSpPr txBox="1"/>
          <p:nvPr/>
        </p:nvSpPr>
        <p:spPr>
          <a:xfrm>
            <a:off x="1917771" y="3429000"/>
            <a:ext cx="8138669" cy="707886"/>
          </a:xfrm>
          <a:prstGeom prst="rect">
            <a:avLst/>
          </a:prstGeom>
          <a:noFill/>
        </p:spPr>
        <p:txBody>
          <a:bodyPr wrap="square" rtlCol="0">
            <a:spAutoFit/>
          </a:bodyPr>
          <a:lstStyle/>
          <a:p>
            <a:r>
              <a:rPr lang="en-US" sz="2000" dirty="0"/>
              <a:t>To make the agent behave optimally – it needs to learn how to choose the best action for each state, i.e., </a:t>
            </a:r>
            <a:r>
              <a:rPr lang="en-US" sz="2000" dirty="0">
                <a:solidFill>
                  <a:schemeClr val="accent1"/>
                </a:solidFill>
              </a:rPr>
              <a:t>optimal policy</a:t>
            </a:r>
          </a:p>
        </p:txBody>
      </p:sp>
      <p:pic>
        <p:nvPicPr>
          <p:cNvPr id="17" name="Graphic 16" descr="Stopwatch with solid fill">
            <a:extLst>
              <a:ext uri="{FF2B5EF4-FFF2-40B4-BE49-F238E27FC236}">
                <a16:creationId xmlns:a16="http://schemas.microsoft.com/office/drawing/2014/main" id="{F7359642-92FA-14E3-9C52-000B14A517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6024" y="4523463"/>
            <a:ext cx="914400" cy="91440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97CA0C4-033D-F0E7-4EBA-D38493157659}"/>
                  </a:ext>
                </a:extLst>
              </p:cNvPr>
              <p:cNvSpPr txBox="1"/>
              <p:nvPr/>
            </p:nvSpPr>
            <p:spPr>
              <a:xfrm>
                <a:off x="1917771" y="4795997"/>
                <a:ext cx="7659490" cy="400110"/>
              </a:xfrm>
              <a:prstGeom prst="rect">
                <a:avLst/>
              </a:prstGeom>
              <a:noFill/>
            </p:spPr>
            <p:txBody>
              <a:bodyPr wrap="square" rtlCol="0">
                <a:spAutoFit/>
              </a:bodyPr>
              <a:lstStyle/>
              <a:p>
                <a:r>
                  <a:rPr lang="en-US" sz="2000" dirty="0"/>
                  <a:t>Infinite Horizon: include a discounting factor </a:t>
                </a:r>
                <a14:m>
                  <m:oMath xmlns:m="http://schemas.openxmlformats.org/officeDocument/2006/math">
                    <m:r>
                      <a:rPr lang="en-ZA" sz="2000" i="1" smtClean="0">
                        <a:latin typeface="Cambria Math" panose="02040503050406030204" pitchFamily="18" charset="0"/>
                        <a:ea typeface="Cambria Math" panose="02040503050406030204" pitchFamily="18" charset="0"/>
                      </a:rPr>
                      <m:t>𝛾</m:t>
                    </m:r>
                  </m:oMath>
                </a14:m>
                <a:endParaRPr lang="en-US" sz="2000" dirty="0"/>
              </a:p>
            </p:txBody>
          </p:sp>
        </mc:Choice>
        <mc:Fallback xmlns="">
          <p:sp>
            <p:nvSpPr>
              <p:cNvPr id="18" name="TextBox 17">
                <a:extLst>
                  <a:ext uri="{FF2B5EF4-FFF2-40B4-BE49-F238E27FC236}">
                    <a16:creationId xmlns:a16="http://schemas.microsoft.com/office/drawing/2014/main" id="{D97CA0C4-033D-F0E7-4EBA-D38493157659}"/>
                  </a:ext>
                </a:extLst>
              </p:cNvPr>
              <p:cNvSpPr txBox="1">
                <a:spLocks noRot="1" noChangeAspect="1" noMove="1" noResize="1" noEditPoints="1" noAdjustHandles="1" noChangeArrowheads="1" noChangeShapeType="1" noTextEdit="1"/>
              </p:cNvSpPr>
              <p:nvPr/>
            </p:nvSpPr>
            <p:spPr>
              <a:xfrm>
                <a:off x="1917771" y="4795997"/>
                <a:ext cx="7659490" cy="400110"/>
              </a:xfrm>
              <a:prstGeom prst="rect">
                <a:avLst/>
              </a:prstGeom>
              <a:blipFill>
                <a:blip r:embed="rId9"/>
                <a:stretch>
                  <a:fillRect l="-876" t="-9231" b="-27692"/>
                </a:stretch>
              </a:blipFill>
            </p:spPr>
            <p:txBody>
              <a:bodyPr/>
              <a:lstStyle/>
              <a:p>
                <a:r>
                  <a:rPr lang="en-US">
                    <a:noFill/>
                  </a:rPr>
                  <a:t> </a:t>
                </a:r>
              </a:p>
            </p:txBody>
          </p:sp>
        </mc:Fallback>
      </mc:AlternateContent>
      <p:pic>
        <p:nvPicPr>
          <p:cNvPr id="20" name="Graphic 19" descr="Medal with solid fill">
            <a:extLst>
              <a:ext uri="{FF2B5EF4-FFF2-40B4-BE49-F238E27FC236}">
                <a16:creationId xmlns:a16="http://schemas.microsoft.com/office/drawing/2014/main" id="{74149032-7707-D55F-F30C-E7F2E93E18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6024" y="5807075"/>
            <a:ext cx="914400" cy="914400"/>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198CAB1-951D-3C2F-C792-612CB94F8669}"/>
                  </a:ext>
                </a:extLst>
              </p:cNvPr>
              <p:cNvSpPr txBox="1"/>
              <p:nvPr/>
            </p:nvSpPr>
            <p:spPr>
              <a:xfrm>
                <a:off x="2139193" y="5947794"/>
                <a:ext cx="6035908" cy="400110"/>
              </a:xfrm>
              <a:prstGeom prst="rect">
                <a:avLst/>
              </a:prstGeom>
              <a:noFill/>
            </p:spPr>
            <p:txBody>
              <a:bodyPr wrap="square" rtlCol="0">
                <a:spAutoFit/>
              </a:bodyPr>
              <a:lstStyle/>
              <a:p>
                <a:r>
                  <a:rPr lang="en-US" sz="2000" dirty="0">
                    <a:latin typeface="+mn-lt"/>
                  </a:rPr>
                  <a:t>Maximize the ‘expected’ rewards - </a:t>
                </a:r>
                <a14:m>
                  <m:oMath xmlns:m="http://schemas.openxmlformats.org/officeDocument/2006/math">
                    <m:r>
                      <a:rPr lang="en-US" sz="2000" b="1" i="1" dirty="0" smtClean="0">
                        <a:latin typeface="Cambria Math" panose="02040503050406030204" pitchFamily="18" charset="0"/>
                      </a:rPr>
                      <m:t>𝑬</m:t>
                    </m:r>
                  </m:oMath>
                </a14:m>
                <a:r>
                  <a:rPr lang="en-US" sz="2000" b="1" dirty="0"/>
                  <a:t>(</a:t>
                </a:r>
                <a14:m>
                  <m:oMath xmlns:m="http://schemas.openxmlformats.org/officeDocument/2006/math">
                    <m:nary>
                      <m:naryPr>
                        <m:chr m:val="∑"/>
                        <m:ctrlPr>
                          <a:rPr lang="en-US" sz="2000" b="1" i="1" smtClean="0">
                            <a:latin typeface="Cambria Math" panose="02040503050406030204" pitchFamily="18" charset="0"/>
                          </a:rPr>
                        </m:ctrlPr>
                      </m:naryPr>
                      <m:sub>
                        <m:r>
                          <m:rPr>
                            <m:brk m:alnAt="23"/>
                          </m:rPr>
                          <a:rPr lang="en-US" sz="2000" b="1" i="1" smtClean="0">
                            <a:latin typeface="Cambria Math" panose="02040503050406030204" pitchFamily="18" charset="0"/>
                          </a:rPr>
                          <m:t>𝒕</m:t>
                        </m:r>
                      </m:sub>
                      <m:sup>
                        <m:r>
                          <a:rPr lang="en-US" sz="2000" b="1" i="1" smtClean="0">
                            <a:latin typeface="Cambria Math" panose="02040503050406030204" pitchFamily="18" charset="0"/>
                            <a:ea typeface="Cambria Math" panose="02040503050406030204" pitchFamily="18" charset="0"/>
                          </a:rPr>
                          <m:t>∞</m:t>
                        </m:r>
                      </m:sup>
                      <m:e>
                        <m:sSup>
                          <m:sSupPr>
                            <m:ctrlPr>
                              <a:rPr lang="en-US" sz="2000" b="1" i="1">
                                <a:latin typeface="Cambria Math" panose="02040503050406030204" pitchFamily="18" charset="0"/>
                                <a:ea typeface="Cambria Math" panose="02040503050406030204" pitchFamily="18" charset="0"/>
                              </a:rPr>
                            </m:ctrlPr>
                          </m:sSupPr>
                          <m:e>
                            <m:r>
                              <a:rPr lang="en-US" sz="2000" b="1" i="1">
                                <a:latin typeface="Cambria Math" panose="02040503050406030204" pitchFamily="18" charset="0"/>
                                <a:ea typeface="Cambria Math" panose="02040503050406030204" pitchFamily="18" charset="0"/>
                              </a:rPr>
                              <m:t>𝜸</m:t>
                            </m:r>
                          </m:e>
                          <m:sup>
                            <m:r>
                              <a:rPr lang="en-US" sz="2000" b="1" i="1">
                                <a:latin typeface="Cambria Math" panose="02040503050406030204" pitchFamily="18" charset="0"/>
                                <a:ea typeface="Cambria Math" panose="02040503050406030204" pitchFamily="18" charset="0"/>
                              </a:rPr>
                              <m:t>𝒕</m:t>
                            </m:r>
                          </m:sup>
                        </m:sSup>
                        <m:sSub>
                          <m:sSubPr>
                            <m:ctrlPr>
                              <a:rPr lang="en-US" sz="2000" b="1" i="1">
                                <a:latin typeface="Cambria Math" panose="02040503050406030204" pitchFamily="18" charset="0"/>
                                <a:ea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𝑹</m:t>
                            </m:r>
                          </m:e>
                          <m:sub>
                            <m:r>
                              <a:rPr lang="en-US" sz="2000" b="1" i="1">
                                <a:latin typeface="Cambria Math" panose="02040503050406030204" pitchFamily="18" charset="0"/>
                                <a:ea typeface="Cambria Math" panose="02040503050406030204" pitchFamily="18" charset="0"/>
                              </a:rPr>
                              <m:t>𝒕</m:t>
                            </m:r>
                          </m:sub>
                        </m:sSub>
                      </m:e>
                    </m:nary>
                  </m:oMath>
                </a14:m>
                <a:r>
                  <a:rPr lang="en-US" sz="2000" b="1" dirty="0"/>
                  <a:t>) </a:t>
                </a:r>
              </a:p>
            </p:txBody>
          </p:sp>
        </mc:Choice>
        <mc:Fallback xmlns="">
          <p:sp>
            <p:nvSpPr>
              <p:cNvPr id="21" name="TextBox 20">
                <a:extLst>
                  <a:ext uri="{FF2B5EF4-FFF2-40B4-BE49-F238E27FC236}">
                    <a16:creationId xmlns:a16="http://schemas.microsoft.com/office/drawing/2014/main" id="{0198CAB1-951D-3C2F-C792-612CB94F8669}"/>
                  </a:ext>
                </a:extLst>
              </p:cNvPr>
              <p:cNvSpPr txBox="1">
                <a:spLocks noRot="1" noChangeAspect="1" noMove="1" noResize="1" noEditPoints="1" noAdjustHandles="1" noChangeArrowheads="1" noChangeShapeType="1" noTextEdit="1"/>
              </p:cNvSpPr>
              <p:nvPr/>
            </p:nvSpPr>
            <p:spPr>
              <a:xfrm>
                <a:off x="2139193" y="5947794"/>
                <a:ext cx="6035908" cy="400110"/>
              </a:xfrm>
              <a:prstGeom prst="rect">
                <a:avLst/>
              </a:prstGeom>
              <a:blipFill>
                <a:blip r:embed="rId12"/>
                <a:stretch>
                  <a:fillRect l="-1111" t="-124615" b="-186154"/>
                </a:stretch>
              </a:blipFill>
            </p:spPr>
            <p:txBody>
              <a:bodyPr/>
              <a:lstStyle/>
              <a:p>
                <a:r>
                  <a:rPr lang="en-US">
                    <a:noFill/>
                  </a:rPr>
                  <a:t> </a:t>
                </a:r>
              </a:p>
            </p:txBody>
          </p:sp>
        </mc:Fallback>
      </mc:AlternateContent>
    </p:spTree>
    <p:extLst>
      <p:ext uri="{BB962C8B-B14F-4D97-AF65-F5344CB8AC3E}">
        <p14:creationId xmlns:p14="http://schemas.microsoft.com/office/powerpoint/2010/main" val="15927520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idx="4294967295"/>
          </p:nvPr>
        </p:nvSpPr>
        <p:spPr>
          <a:xfrm>
            <a:off x="597477" y="303573"/>
            <a:ext cx="8469168" cy="929553"/>
          </a:xfrm>
        </p:spPr>
        <p:txBody>
          <a:bodyPr>
            <a:normAutofit/>
          </a:bodyPr>
          <a:lstStyle/>
          <a:p>
            <a:r>
              <a:rPr lang="en-US" sz="3600" b="1" dirty="0"/>
              <a:t>Optimal Policy</a:t>
            </a:r>
          </a:p>
        </p:txBody>
      </p:sp>
      <p:sp>
        <p:nvSpPr>
          <p:cNvPr id="3" name="Content Placeholder 2">
            <a:extLst>
              <a:ext uri="{FF2B5EF4-FFF2-40B4-BE49-F238E27FC236}">
                <a16:creationId xmlns:a16="http://schemas.microsoft.com/office/drawing/2014/main" id="{E14BBEAF-B516-45F4-9EF6-A9F65111580F}"/>
              </a:ext>
            </a:extLst>
          </p:cNvPr>
          <p:cNvSpPr>
            <a:spLocks noGrp="1"/>
          </p:cNvSpPr>
          <p:nvPr>
            <p:ph type="body" idx="4294967295"/>
          </p:nvPr>
        </p:nvSpPr>
        <p:spPr>
          <a:xfrm>
            <a:off x="769503" y="1191636"/>
            <a:ext cx="10686473" cy="5063691"/>
          </a:xfrm>
        </p:spPr>
        <p:txBody>
          <a:bodyPr vert="horz" lIns="91440" tIns="45720" rIns="91440" bIns="45720" rtlCol="0" anchor="b">
            <a:normAutofit/>
          </a:bodyPr>
          <a:lstStyle/>
          <a:p>
            <a:endParaRPr lang="en-US" sz="2400" dirty="0">
              <a:solidFill>
                <a:schemeClr val="tx1"/>
              </a:solidFill>
            </a:endParaRPr>
          </a:p>
          <a:p>
            <a:endParaRPr lang="en-US" dirty="0">
              <a:solidFill>
                <a:schemeClr val="tx1"/>
              </a:solidFill>
            </a:endParaRPr>
          </a:p>
        </p:txBody>
      </p:sp>
      <p:pic>
        <p:nvPicPr>
          <p:cNvPr id="9" name="Graphic 8" descr="Treasure Map outline">
            <a:extLst>
              <a:ext uri="{FF2B5EF4-FFF2-40B4-BE49-F238E27FC236}">
                <a16:creationId xmlns:a16="http://schemas.microsoft.com/office/drawing/2014/main" id="{1B723A37-C467-308E-CCF2-8FB53F2736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129" y="1453392"/>
            <a:ext cx="914400" cy="914400"/>
          </a:xfrm>
          <a:prstGeom prst="rect">
            <a:avLst/>
          </a:prstGeom>
        </p:spPr>
      </p:pic>
      <p:sp>
        <p:nvSpPr>
          <p:cNvPr id="11" name="TextBox 10">
            <a:extLst>
              <a:ext uri="{FF2B5EF4-FFF2-40B4-BE49-F238E27FC236}">
                <a16:creationId xmlns:a16="http://schemas.microsoft.com/office/drawing/2014/main" id="{8D3EFC0D-74F6-BF98-FABE-7A428363C24F}"/>
              </a:ext>
            </a:extLst>
          </p:cNvPr>
          <p:cNvSpPr txBox="1"/>
          <p:nvPr/>
        </p:nvSpPr>
        <p:spPr>
          <a:xfrm>
            <a:off x="1917771" y="1541964"/>
            <a:ext cx="7148873" cy="1631216"/>
          </a:xfrm>
          <a:prstGeom prst="rect">
            <a:avLst/>
          </a:prstGeom>
          <a:noFill/>
        </p:spPr>
        <p:txBody>
          <a:bodyPr wrap="square" rtlCol="0">
            <a:spAutoFit/>
          </a:bodyPr>
          <a:lstStyle/>
          <a:p>
            <a:r>
              <a:rPr lang="en-US" sz="2000" dirty="0"/>
              <a:t>Maps state to actions, specifically the actions that result in largest reward</a:t>
            </a:r>
          </a:p>
          <a:p>
            <a:pPr marL="742950" lvl="1" indent="-285750">
              <a:buFont typeface="Arial" panose="020B0604020202020204" pitchFamily="34" charset="0"/>
              <a:buChar char="•"/>
            </a:pPr>
            <a:r>
              <a:rPr lang="en-US" sz="2000" dirty="0"/>
              <a:t>Should be tractable </a:t>
            </a:r>
          </a:p>
          <a:p>
            <a:pPr marL="742950" lvl="1" indent="-285750">
              <a:buFont typeface="Arial" panose="020B0604020202020204" pitchFamily="34" charset="0"/>
              <a:buChar char="•"/>
            </a:pPr>
            <a:r>
              <a:rPr lang="en-US" sz="2000" dirty="0"/>
              <a:t>Cannot be a set of if-else conditions</a:t>
            </a:r>
          </a:p>
          <a:p>
            <a:pPr marL="742950" lvl="1" indent="-285750">
              <a:buFont typeface="Arial" panose="020B0604020202020204" pitchFamily="34" charset="0"/>
              <a:buChar char="•"/>
            </a:pPr>
            <a:r>
              <a:rPr lang="en-US" sz="2000" dirty="0">
                <a:solidFill>
                  <a:srgbClr val="C00000"/>
                </a:solidFill>
              </a:rPr>
              <a:t>Considers a set of past experience</a:t>
            </a:r>
          </a:p>
        </p:txBody>
      </p:sp>
      <p:pic>
        <p:nvPicPr>
          <p:cNvPr id="13" name="Graphic 12" descr="Target with solid fill">
            <a:extLst>
              <a:ext uri="{FF2B5EF4-FFF2-40B4-BE49-F238E27FC236}">
                <a16:creationId xmlns:a16="http://schemas.microsoft.com/office/drawing/2014/main" id="{987FB541-0DE8-B3B1-05EC-025C31813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024" y="3266281"/>
            <a:ext cx="914400" cy="914400"/>
          </a:xfrm>
          <a:prstGeom prst="rect">
            <a:avLst/>
          </a:prstGeom>
        </p:spPr>
      </p:pic>
      <p:sp>
        <p:nvSpPr>
          <p:cNvPr id="15" name="TextBox 14">
            <a:extLst>
              <a:ext uri="{FF2B5EF4-FFF2-40B4-BE49-F238E27FC236}">
                <a16:creationId xmlns:a16="http://schemas.microsoft.com/office/drawing/2014/main" id="{2AD1515B-8DF5-5CEB-A2E4-942EBB24F543}"/>
              </a:ext>
            </a:extLst>
          </p:cNvPr>
          <p:cNvSpPr txBox="1"/>
          <p:nvPr/>
        </p:nvSpPr>
        <p:spPr>
          <a:xfrm>
            <a:off x="1917771" y="3429000"/>
            <a:ext cx="7148873" cy="707886"/>
          </a:xfrm>
          <a:prstGeom prst="rect">
            <a:avLst/>
          </a:prstGeom>
          <a:noFill/>
        </p:spPr>
        <p:txBody>
          <a:bodyPr wrap="square" rtlCol="0">
            <a:spAutoFit/>
          </a:bodyPr>
          <a:lstStyle/>
          <a:p>
            <a:r>
              <a:rPr lang="en-US" sz="2000" dirty="0"/>
              <a:t>To make the agent behave optimally – it needs to learn how to choose the best action for each state, i.e., </a:t>
            </a:r>
            <a:r>
              <a:rPr lang="en-US" sz="2000" dirty="0">
                <a:solidFill>
                  <a:schemeClr val="accent1"/>
                </a:solidFill>
              </a:rPr>
              <a:t>optimal policy</a:t>
            </a:r>
          </a:p>
        </p:txBody>
      </p:sp>
      <p:pic>
        <p:nvPicPr>
          <p:cNvPr id="17" name="Graphic 16" descr="Stopwatch with solid fill">
            <a:extLst>
              <a:ext uri="{FF2B5EF4-FFF2-40B4-BE49-F238E27FC236}">
                <a16:creationId xmlns:a16="http://schemas.microsoft.com/office/drawing/2014/main" id="{F7359642-92FA-14E3-9C52-000B14A517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6024" y="4523463"/>
            <a:ext cx="914400" cy="91440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97CA0C4-033D-F0E7-4EBA-D38493157659}"/>
                  </a:ext>
                </a:extLst>
              </p:cNvPr>
              <p:cNvSpPr txBox="1"/>
              <p:nvPr/>
            </p:nvSpPr>
            <p:spPr>
              <a:xfrm>
                <a:off x="1917771" y="4795997"/>
                <a:ext cx="6727970" cy="400110"/>
              </a:xfrm>
              <a:prstGeom prst="rect">
                <a:avLst/>
              </a:prstGeom>
              <a:noFill/>
            </p:spPr>
            <p:txBody>
              <a:bodyPr wrap="square" rtlCol="0">
                <a:spAutoFit/>
              </a:bodyPr>
              <a:lstStyle/>
              <a:p>
                <a:r>
                  <a:rPr lang="en-US" sz="2000" dirty="0">
                    <a:latin typeface="+mn-lt"/>
                  </a:rPr>
                  <a:t>Infinite Horizon: include a discounting factor </a:t>
                </a:r>
                <a14:m>
                  <m:oMath xmlns:m="http://schemas.openxmlformats.org/officeDocument/2006/math">
                    <m:r>
                      <a:rPr lang="en-ZA" sz="2000" i="1" smtClean="0">
                        <a:latin typeface="Cambria Math" panose="02040503050406030204" pitchFamily="18" charset="0"/>
                        <a:ea typeface="Cambria Math" panose="02040503050406030204" pitchFamily="18" charset="0"/>
                      </a:rPr>
                      <m:t>𝛾</m:t>
                    </m:r>
                  </m:oMath>
                </a14:m>
                <a:endParaRPr lang="en-US" sz="2000" dirty="0">
                  <a:latin typeface="+mn-lt"/>
                </a:endParaRPr>
              </a:p>
            </p:txBody>
          </p:sp>
        </mc:Choice>
        <mc:Fallback xmlns="">
          <p:sp>
            <p:nvSpPr>
              <p:cNvPr id="18" name="TextBox 17">
                <a:extLst>
                  <a:ext uri="{FF2B5EF4-FFF2-40B4-BE49-F238E27FC236}">
                    <a16:creationId xmlns:a16="http://schemas.microsoft.com/office/drawing/2014/main" id="{D97CA0C4-033D-F0E7-4EBA-D38493157659}"/>
                  </a:ext>
                </a:extLst>
              </p:cNvPr>
              <p:cNvSpPr txBox="1">
                <a:spLocks noRot="1" noChangeAspect="1" noMove="1" noResize="1" noEditPoints="1" noAdjustHandles="1" noChangeArrowheads="1" noChangeShapeType="1" noTextEdit="1"/>
              </p:cNvSpPr>
              <p:nvPr/>
            </p:nvSpPr>
            <p:spPr>
              <a:xfrm>
                <a:off x="1917771" y="4795997"/>
                <a:ext cx="6727970" cy="400110"/>
              </a:xfrm>
              <a:prstGeom prst="rect">
                <a:avLst/>
              </a:prstGeom>
              <a:blipFill>
                <a:blip r:embed="rId9"/>
                <a:stretch>
                  <a:fillRect l="-997" t="-9231" b="-27692"/>
                </a:stretch>
              </a:blipFill>
            </p:spPr>
            <p:txBody>
              <a:bodyPr/>
              <a:lstStyle/>
              <a:p>
                <a:r>
                  <a:rPr lang="en-US">
                    <a:noFill/>
                  </a:rPr>
                  <a:t> </a:t>
                </a:r>
              </a:p>
            </p:txBody>
          </p:sp>
        </mc:Fallback>
      </mc:AlternateContent>
      <p:pic>
        <p:nvPicPr>
          <p:cNvPr id="20" name="Graphic 19" descr="Medal with solid fill">
            <a:extLst>
              <a:ext uri="{FF2B5EF4-FFF2-40B4-BE49-F238E27FC236}">
                <a16:creationId xmlns:a16="http://schemas.microsoft.com/office/drawing/2014/main" id="{74149032-7707-D55F-F30C-E7F2E93E18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6024" y="5807075"/>
            <a:ext cx="914400" cy="914400"/>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198CAB1-951D-3C2F-C792-612CB94F8669}"/>
                  </a:ext>
                </a:extLst>
              </p:cNvPr>
              <p:cNvSpPr txBox="1"/>
              <p:nvPr/>
            </p:nvSpPr>
            <p:spPr>
              <a:xfrm>
                <a:off x="2139193" y="5947794"/>
                <a:ext cx="5301842" cy="400110"/>
              </a:xfrm>
              <a:prstGeom prst="rect">
                <a:avLst/>
              </a:prstGeom>
              <a:noFill/>
            </p:spPr>
            <p:txBody>
              <a:bodyPr wrap="square" rtlCol="0">
                <a:spAutoFit/>
              </a:bodyPr>
              <a:lstStyle/>
              <a:p>
                <a:r>
                  <a:rPr lang="en-US" sz="2000" dirty="0">
                    <a:latin typeface="+mn-lt"/>
                  </a:rPr>
                  <a:t>Maximize the ‘expected’ rewards - </a:t>
                </a:r>
                <a14:m>
                  <m:oMath xmlns:m="http://schemas.openxmlformats.org/officeDocument/2006/math">
                    <m:r>
                      <a:rPr lang="en-US" sz="2000" b="1" i="1" dirty="0" smtClean="0">
                        <a:latin typeface="Cambria Math" panose="02040503050406030204" pitchFamily="18" charset="0"/>
                      </a:rPr>
                      <m:t>𝑬</m:t>
                    </m:r>
                  </m:oMath>
                </a14:m>
                <a:r>
                  <a:rPr lang="en-US" sz="2000" b="1" dirty="0"/>
                  <a:t>(</a:t>
                </a:r>
                <a14:m>
                  <m:oMath xmlns:m="http://schemas.openxmlformats.org/officeDocument/2006/math">
                    <m:nary>
                      <m:naryPr>
                        <m:chr m:val="∑"/>
                        <m:ctrlPr>
                          <a:rPr lang="en-US" sz="2000" b="1" i="1" smtClean="0">
                            <a:latin typeface="Cambria Math" panose="02040503050406030204" pitchFamily="18" charset="0"/>
                          </a:rPr>
                        </m:ctrlPr>
                      </m:naryPr>
                      <m:sub>
                        <m:r>
                          <m:rPr>
                            <m:brk m:alnAt="23"/>
                          </m:rPr>
                          <a:rPr lang="en-US" sz="2000" b="1" i="1" smtClean="0">
                            <a:latin typeface="Cambria Math" panose="02040503050406030204" pitchFamily="18" charset="0"/>
                          </a:rPr>
                          <m:t>𝒕</m:t>
                        </m:r>
                      </m:sub>
                      <m:sup>
                        <m:r>
                          <a:rPr lang="en-US" sz="2000" b="1" i="1" smtClean="0">
                            <a:latin typeface="Cambria Math" panose="02040503050406030204" pitchFamily="18" charset="0"/>
                            <a:ea typeface="Cambria Math" panose="02040503050406030204" pitchFamily="18" charset="0"/>
                          </a:rPr>
                          <m:t>∞</m:t>
                        </m:r>
                      </m:sup>
                      <m:e>
                        <m:sSup>
                          <m:sSupPr>
                            <m:ctrlPr>
                              <a:rPr lang="en-US" sz="2000" b="1" i="1">
                                <a:latin typeface="Cambria Math" panose="02040503050406030204" pitchFamily="18" charset="0"/>
                                <a:ea typeface="Cambria Math" panose="02040503050406030204" pitchFamily="18" charset="0"/>
                              </a:rPr>
                            </m:ctrlPr>
                          </m:sSupPr>
                          <m:e>
                            <m:r>
                              <a:rPr lang="en-US" sz="2000" b="1" i="1">
                                <a:latin typeface="Cambria Math" panose="02040503050406030204" pitchFamily="18" charset="0"/>
                                <a:ea typeface="Cambria Math" panose="02040503050406030204" pitchFamily="18" charset="0"/>
                              </a:rPr>
                              <m:t>𝜸</m:t>
                            </m:r>
                          </m:e>
                          <m:sup>
                            <m:r>
                              <a:rPr lang="en-US" sz="2000" b="1" i="1">
                                <a:latin typeface="Cambria Math" panose="02040503050406030204" pitchFamily="18" charset="0"/>
                                <a:ea typeface="Cambria Math" panose="02040503050406030204" pitchFamily="18" charset="0"/>
                              </a:rPr>
                              <m:t>𝒕</m:t>
                            </m:r>
                          </m:sup>
                        </m:sSup>
                        <m:sSub>
                          <m:sSubPr>
                            <m:ctrlPr>
                              <a:rPr lang="en-US" sz="2000" b="1" i="1">
                                <a:latin typeface="Cambria Math" panose="02040503050406030204" pitchFamily="18" charset="0"/>
                                <a:ea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𝑹</m:t>
                            </m:r>
                          </m:e>
                          <m:sub>
                            <m:r>
                              <a:rPr lang="en-US" sz="2000" b="1" i="1">
                                <a:latin typeface="Cambria Math" panose="02040503050406030204" pitchFamily="18" charset="0"/>
                                <a:ea typeface="Cambria Math" panose="02040503050406030204" pitchFamily="18" charset="0"/>
                              </a:rPr>
                              <m:t>𝒕</m:t>
                            </m:r>
                          </m:sub>
                        </m:sSub>
                      </m:e>
                    </m:nary>
                  </m:oMath>
                </a14:m>
                <a:r>
                  <a:rPr lang="en-US" sz="2000" b="1" dirty="0"/>
                  <a:t>) </a:t>
                </a:r>
              </a:p>
            </p:txBody>
          </p:sp>
        </mc:Choice>
        <mc:Fallback xmlns="">
          <p:sp>
            <p:nvSpPr>
              <p:cNvPr id="21" name="TextBox 20">
                <a:extLst>
                  <a:ext uri="{FF2B5EF4-FFF2-40B4-BE49-F238E27FC236}">
                    <a16:creationId xmlns:a16="http://schemas.microsoft.com/office/drawing/2014/main" id="{0198CAB1-951D-3C2F-C792-612CB94F8669}"/>
                  </a:ext>
                </a:extLst>
              </p:cNvPr>
              <p:cNvSpPr txBox="1">
                <a:spLocks noRot="1" noChangeAspect="1" noMove="1" noResize="1" noEditPoints="1" noAdjustHandles="1" noChangeArrowheads="1" noChangeShapeType="1" noTextEdit="1"/>
              </p:cNvSpPr>
              <p:nvPr/>
            </p:nvSpPr>
            <p:spPr>
              <a:xfrm>
                <a:off x="2139193" y="5947794"/>
                <a:ext cx="5301842" cy="400110"/>
              </a:xfrm>
              <a:prstGeom prst="rect">
                <a:avLst/>
              </a:prstGeom>
              <a:blipFill>
                <a:blip r:embed="rId12"/>
                <a:stretch>
                  <a:fillRect l="-1264" t="-124615" b="-186154"/>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6709459E-3B3F-8E9A-3059-DD9C240A1E7A}"/>
              </a:ext>
            </a:extLst>
          </p:cNvPr>
          <p:cNvCxnSpPr/>
          <p:nvPr/>
        </p:nvCxnSpPr>
        <p:spPr>
          <a:xfrm flipV="1">
            <a:off x="6929306" y="4446165"/>
            <a:ext cx="2137338" cy="1677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CE8A4AA-D3EE-ABDA-D2C6-620E0A8C4CFB}"/>
              </a:ext>
            </a:extLst>
          </p:cNvPr>
          <p:cNvSpPr txBox="1"/>
          <p:nvPr/>
        </p:nvSpPr>
        <p:spPr>
          <a:xfrm>
            <a:off x="9144000" y="3825380"/>
            <a:ext cx="2579323" cy="1015663"/>
          </a:xfrm>
          <a:prstGeom prst="rect">
            <a:avLst/>
          </a:prstGeom>
          <a:noFill/>
        </p:spPr>
        <p:txBody>
          <a:bodyPr wrap="square" rtlCol="0">
            <a:spAutoFit/>
          </a:bodyPr>
          <a:lstStyle/>
          <a:p>
            <a:r>
              <a:rPr lang="en-US" sz="2000" dirty="0"/>
              <a:t>How do we define the discount factor? - Arbitrarily set to 0.9 </a:t>
            </a:r>
          </a:p>
        </p:txBody>
      </p:sp>
    </p:spTree>
    <p:extLst>
      <p:ext uri="{BB962C8B-B14F-4D97-AF65-F5344CB8AC3E}">
        <p14:creationId xmlns:p14="http://schemas.microsoft.com/office/powerpoint/2010/main" val="3432749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idx="4294967295"/>
          </p:nvPr>
        </p:nvSpPr>
        <p:spPr>
          <a:xfrm>
            <a:off x="1588028" y="44625"/>
            <a:ext cx="8469168" cy="648072"/>
          </a:xfrm>
        </p:spPr>
        <p:txBody>
          <a:bodyPr>
            <a:normAutofit/>
          </a:bodyPr>
          <a:lstStyle/>
          <a:p>
            <a:r>
              <a:rPr lang="en-US" sz="3600" dirty="0"/>
              <a:t>Optimal Policy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4BBEAF-B516-45F4-9EF6-A9F65111580F}"/>
                  </a:ext>
                </a:extLst>
              </p:cNvPr>
              <p:cNvSpPr>
                <a:spLocks noGrp="1"/>
              </p:cNvSpPr>
              <p:nvPr>
                <p:ph type="body" idx="4294967295"/>
              </p:nvPr>
            </p:nvSpPr>
            <p:spPr>
              <a:xfrm>
                <a:off x="479376" y="1201800"/>
                <a:ext cx="10686473" cy="2898335"/>
              </a:xfrm>
            </p:spPr>
            <p:txBody>
              <a:bodyPr vert="horz" lIns="91440" tIns="45720" rIns="91440" bIns="45720" rtlCol="0" anchor="b">
                <a:normAutofit/>
              </a:bodyPr>
              <a:lstStyle/>
              <a:p>
                <a:r>
                  <a:rPr lang="en-US" i="1" dirty="0">
                    <a:solidFill>
                      <a:schemeClr val="tx1"/>
                    </a:solidFill>
                  </a:rPr>
                  <a:t>Value of a state</a:t>
                </a:r>
                <a:r>
                  <a:rPr lang="en-US" dirty="0">
                    <a:solidFill>
                      <a:schemeClr val="tx1"/>
                    </a:solidFill>
                  </a:rPr>
                  <a:t>: expected infinite cumulative reward that has been discounted after agent applies the ‘optimal policy’</a:t>
                </a:r>
              </a:p>
              <a:p>
                <a14:m>
                  <m:oMath xmlns:m="http://schemas.openxmlformats.org/officeDocument/2006/math">
                    <m:r>
                      <a:rPr lang="en-US" b="0" i="1" dirty="0" smtClean="0">
                        <a:solidFill>
                          <a:schemeClr val="tx1"/>
                        </a:solidFill>
                        <a:latin typeface="Cambria Math" panose="02040503050406030204" pitchFamily="18" charset="0"/>
                      </a:rPr>
                      <m:t>𝑉</m:t>
                    </m:r>
                    <m:d>
                      <m:dPr>
                        <m:ctrlPr>
                          <a:rPr lang="en-US" i="1" dirty="0" smtClean="0">
                            <a:solidFill>
                              <a:schemeClr val="tx1"/>
                            </a:solidFill>
                            <a:latin typeface="Cambria Math" panose="02040503050406030204" pitchFamily="18" charset="0"/>
                          </a:rPr>
                        </m:ctrlPr>
                      </m:dPr>
                      <m:e>
                        <m:r>
                          <a:rPr lang="en-US" b="0" i="1" dirty="0" smtClean="0">
                            <a:solidFill>
                              <a:schemeClr val="tx1"/>
                            </a:solidFill>
                            <a:latin typeface="Cambria Math" panose="02040503050406030204" pitchFamily="18" charset="0"/>
                          </a:rPr>
                          <m:t>𝑠</m:t>
                        </m:r>
                      </m:e>
                    </m:d>
                    <m:r>
                      <a:rPr lang="en-US" b="0" i="1" dirty="0" smtClean="0">
                        <a:solidFill>
                          <a:schemeClr val="tx1"/>
                        </a:solidFill>
                        <a:latin typeface="Cambria Math" panose="02040503050406030204" pitchFamily="18" charset="0"/>
                      </a:rPr>
                      <m:t>=</m:t>
                    </m:r>
                    <m:func>
                      <m:funcPr>
                        <m:ctrlPr>
                          <a:rPr lang="en-US" i="1" dirty="0" smtClean="0">
                            <a:solidFill>
                              <a:schemeClr val="tx1"/>
                            </a:solidFill>
                            <a:latin typeface="Cambria Math" panose="02040503050406030204" pitchFamily="18" charset="0"/>
                          </a:rPr>
                        </m:ctrlPr>
                      </m:funcPr>
                      <m:fName>
                        <m:r>
                          <m:rPr>
                            <m:sty m:val="p"/>
                          </m:rPr>
                          <a:rPr lang="en-US" b="0" i="0" dirty="0" smtClean="0">
                            <a:solidFill>
                              <a:schemeClr val="tx1"/>
                            </a:solidFill>
                            <a:latin typeface="Cambria Math" panose="02040503050406030204" pitchFamily="18" charset="0"/>
                          </a:rPr>
                          <m:t>max</m:t>
                        </m:r>
                      </m:fName>
                      <m:e>
                        <m:r>
                          <a:rPr lang="en-US" sz="2400" b="0" i="1" dirty="0" smtClean="0">
                            <a:solidFill>
                              <a:schemeClr val="tx1"/>
                            </a:solidFill>
                            <a:latin typeface="Cambria Math" panose="02040503050406030204" pitchFamily="18" charset="0"/>
                          </a:rPr>
                          <m:t>𝐸</m:t>
                        </m:r>
                        <m:d>
                          <m:dPr>
                            <m:ctrlPr>
                              <a:rPr lang="en-US" sz="2400" i="1" dirty="0" smtClean="0">
                                <a:solidFill>
                                  <a:schemeClr val="tx1"/>
                                </a:solidFill>
                                <a:latin typeface="Cambria Math" panose="02040503050406030204" pitchFamily="18" charset="0"/>
                              </a:rPr>
                            </m:ctrlPr>
                          </m:dPr>
                          <m:e>
                            <m:nary>
                              <m:naryPr>
                                <m:chr m:val="∑"/>
                                <m:ctrlPr>
                                  <a:rPr lang="en-US" sz="2400" i="1" smtClean="0">
                                    <a:solidFill>
                                      <a:schemeClr val="tx1"/>
                                    </a:solidFill>
                                    <a:latin typeface="Cambria Math" panose="02040503050406030204" pitchFamily="18" charset="0"/>
                                  </a:rPr>
                                </m:ctrlPr>
                              </m:naryPr>
                              <m:sub>
                                <m:r>
                                  <m:rPr>
                                    <m:brk m:alnAt="23"/>
                                  </m:rPr>
                                  <a:rPr lang="en-US" sz="2400" b="0" i="1" smtClean="0">
                                    <a:solidFill>
                                      <a:schemeClr val="tx1"/>
                                    </a:solidFill>
                                    <a:latin typeface="Cambria Math" panose="02040503050406030204" pitchFamily="18" charset="0"/>
                                  </a:rPr>
                                  <m:t>𝑡</m:t>
                                </m:r>
                              </m:sub>
                              <m:sup>
                                <m:r>
                                  <a:rPr lang="en-US" sz="2400" b="0" i="1" smtClean="0">
                                    <a:solidFill>
                                      <a:schemeClr val="tx1"/>
                                    </a:solidFill>
                                    <a:latin typeface="Cambria Math" panose="02040503050406030204" pitchFamily="18" charset="0"/>
                                    <a:ea typeface="Cambria Math" panose="02040503050406030204" pitchFamily="18" charset="0"/>
                                  </a:rPr>
                                  <m:t>∞</m:t>
                                </m:r>
                              </m:sup>
                              <m:e>
                                <m:sSup>
                                  <m:sSupPr>
                                    <m:ctrlPr>
                                      <a:rPr lang="en-US" sz="2400" i="1">
                                        <a:solidFill>
                                          <a:schemeClr val="tx1"/>
                                        </a:solidFill>
                                        <a:latin typeface="Cambria Math" panose="02040503050406030204" pitchFamily="18" charset="0"/>
                                        <a:ea typeface="Cambria Math" panose="02040503050406030204" pitchFamily="18" charset="0"/>
                                      </a:rPr>
                                    </m:ctrlPr>
                                  </m:sSupPr>
                                  <m:e>
                                    <m:r>
                                      <a:rPr lang="en-US" sz="2400" b="0" i="1" smtClean="0">
                                        <a:solidFill>
                                          <a:schemeClr val="tx1"/>
                                        </a:solidFill>
                                        <a:latin typeface="Cambria Math" panose="02040503050406030204" pitchFamily="18" charset="0"/>
                                        <a:ea typeface="Cambria Math" panose="02040503050406030204" pitchFamily="18" charset="0"/>
                                      </a:rPr>
                                      <m:t>𝛾</m:t>
                                    </m:r>
                                  </m:e>
                                  <m:sup>
                                    <m:r>
                                      <a:rPr lang="en-US" sz="2400" b="0" i="1" smtClean="0">
                                        <a:solidFill>
                                          <a:schemeClr val="tx1"/>
                                        </a:solidFill>
                                        <a:latin typeface="Cambria Math" panose="02040503050406030204" pitchFamily="18" charset="0"/>
                                        <a:ea typeface="Cambria Math" panose="02040503050406030204" pitchFamily="18" charset="0"/>
                                      </a:rPr>
                                      <m:t>𝑡</m:t>
                                    </m:r>
                                  </m:sup>
                                </m:sSup>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𝑅</m:t>
                                    </m:r>
                                  </m:e>
                                  <m:sub>
                                    <m:r>
                                      <a:rPr lang="en-US" sz="2400" b="0" i="1" smtClean="0">
                                        <a:solidFill>
                                          <a:schemeClr val="tx1"/>
                                        </a:solidFill>
                                        <a:latin typeface="Cambria Math" panose="02040503050406030204" pitchFamily="18" charset="0"/>
                                        <a:ea typeface="Cambria Math" panose="02040503050406030204" pitchFamily="18" charset="0"/>
                                      </a:rPr>
                                      <m:t>𝑡</m:t>
                                    </m:r>
                                  </m:sub>
                                </m:sSub>
                              </m:e>
                            </m:nary>
                          </m:e>
                        </m:d>
                      </m:e>
                    </m:func>
                  </m:oMath>
                </a14:m>
                <a:endParaRPr lang="en-US" sz="2400" dirty="0">
                  <a:solidFill>
                    <a:schemeClr val="tx1"/>
                  </a:solidFill>
                </a:endParaRPr>
              </a:p>
              <a:p>
                <a:r>
                  <a:rPr lang="en-US" dirty="0">
                    <a:solidFill>
                      <a:schemeClr val="tx1"/>
                    </a:solidFill>
                  </a:rPr>
                  <a:t>Using the value function, define the optimal policy</a:t>
                </a:r>
              </a:p>
              <a:p>
                <a14:m>
                  <m:oMath xmlns:m="http://schemas.openxmlformats.org/officeDocument/2006/math">
                    <m:sSubSup>
                      <m:sSubSupPr>
                        <m:ctrlPr>
                          <a:rPr lang="en-US" i="1" smtClean="0">
                            <a:solidFill>
                              <a:schemeClr val="tx1"/>
                            </a:solidFill>
                            <a:latin typeface="Cambria Math" panose="02040503050406030204" pitchFamily="18" charset="0"/>
                          </a:rPr>
                        </m:ctrlPr>
                      </m:sSubSupPr>
                      <m:e>
                        <m:r>
                          <a:rPr lang="el-GR" b="0" i="1" smtClean="0">
                            <a:solidFill>
                              <a:schemeClr val="tx1"/>
                            </a:solidFill>
                            <a:latin typeface="Cambria Math" panose="02040503050406030204" pitchFamily="18" charset="0"/>
                          </a:rPr>
                          <m:t>𝜋</m:t>
                        </m:r>
                      </m:e>
                      <m:sub/>
                      <m:sup>
                        <m:r>
                          <a:rPr lang="en-US" b="0" i="1" smtClean="0">
                            <a:solidFill>
                              <a:schemeClr val="tx1"/>
                            </a:solidFill>
                            <a:latin typeface="Cambria Math" panose="02040503050406030204" pitchFamily="18" charset="0"/>
                          </a:rPr>
                          <m:t>∗</m:t>
                        </m:r>
                      </m:sup>
                    </m:sSubSup>
                    <m:d>
                      <m:dPr>
                        <m:ctrlPr>
                          <a:rPr lang="en-US"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𝑠</m:t>
                        </m:r>
                      </m:e>
                    </m:d>
                    <m:r>
                      <a:rPr lang="en-US" b="0" i="1" smtClean="0">
                        <a:solidFill>
                          <a:schemeClr val="tx1"/>
                        </a:solidFill>
                        <a:latin typeface="Cambria Math" panose="02040503050406030204" pitchFamily="18" charset="0"/>
                      </a:rPr>
                      <m:t>=</m:t>
                    </m:r>
                    <m:func>
                      <m:funcPr>
                        <m:ctrlPr>
                          <a:rPr lang="en-US"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arg</m:t>
                        </m:r>
                      </m:fName>
                      <m:e>
                        <m:func>
                          <m:funcPr>
                            <m:ctrlPr>
                              <a:rPr lang="en-US"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max</m:t>
                            </m:r>
                          </m:fName>
                          <m:e>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𝑅</m:t>
                            </m:r>
                            <m:d>
                              <m:dPr>
                                <m:ctrlPr>
                                  <a:rPr lang="en-US"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𝑠</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𝑎</m:t>
                                </m:r>
                              </m:e>
                            </m:d>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ea typeface="Cambria Math" panose="02040503050406030204" pitchFamily="18" charset="0"/>
                              </a:rPr>
                              <m:t>𝛾</m:t>
                            </m:r>
                            <m:nary>
                              <m:naryPr>
                                <m:chr m:val="∑"/>
                                <m:supHide m:val="on"/>
                                <m:ctrlPr>
                                  <a:rPr lang="en-US" i="1" smtClean="0">
                                    <a:solidFill>
                                      <a:schemeClr val="tx1"/>
                                    </a:solidFill>
                                    <a:latin typeface="Cambria Math" panose="02040503050406030204" pitchFamily="18" charset="0"/>
                                    <a:ea typeface="Cambria Math" panose="02040503050406030204" pitchFamily="18" charset="0"/>
                                  </a:rPr>
                                </m:ctrlPr>
                              </m:naryPr>
                              <m:sub>
                                <m:sSup>
                                  <m:sSupPr>
                                    <m:ctrlPr>
                                      <a:rPr lang="en-US" i="1" smtClean="0">
                                        <a:solidFill>
                                          <a:schemeClr val="tx1"/>
                                        </a:solidFill>
                                        <a:latin typeface="Cambria Math" panose="02040503050406030204" pitchFamily="18" charset="0"/>
                                        <a:ea typeface="Cambria Math" panose="02040503050406030204" pitchFamily="18" charset="0"/>
                                      </a:rPr>
                                    </m:ctrlPr>
                                  </m:sSupPr>
                                  <m:e>
                                    <m:r>
                                      <m:rPr>
                                        <m:brk m:alnAt="7"/>
                                      </m:rPr>
                                      <a:rPr lang="en-US" b="0" i="1" smtClean="0">
                                        <a:solidFill>
                                          <a:schemeClr val="tx1"/>
                                        </a:solidFill>
                                        <a:latin typeface="Cambria Math" panose="02040503050406030204" pitchFamily="18" charset="0"/>
                                        <a:ea typeface="Cambria Math" panose="02040503050406030204" pitchFamily="18" charset="0"/>
                                      </a:rPr>
                                      <m:t>𝑠</m:t>
                                    </m:r>
                                  </m:e>
                                  <m:sup>
                                    <m:r>
                                      <m:rPr>
                                        <m:brk m:alnAt="7"/>
                                      </m:rPr>
                                      <a:rPr lang="en-US" b="0" i="1" smtClean="0">
                                        <a:solidFill>
                                          <a:schemeClr val="tx1"/>
                                        </a:solidFill>
                                        <a:latin typeface="Cambria Math" panose="02040503050406030204" pitchFamily="18" charset="0"/>
                                        <a:ea typeface="Cambria Math" panose="02040503050406030204" pitchFamily="18" charset="0"/>
                                      </a:rPr>
                                      <m:t>′</m:t>
                                    </m:r>
                                  </m:sup>
                                </m:sSup>
                                <m:r>
                                  <m:rPr>
                                    <m:brk m:alnAt="7"/>
                                  </m:rPr>
                                  <a:rPr lang="en-US" b="0" i="1" smtClean="0">
                                    <a:solidFill>
                                      <a:schemeClr val="tx1"/>
                                    </a:solidFill>
                                    <a:latin typeface="Cambria Math" panose="02040503050406030204" pitchFamily="18" charset="0"/>
                                    <a:ea typeface="Cambria Math" panose="02040503050406030204" pitchFamily="18" charset="0"/>
                                  </a:rPr>
                                  <m:t>𝜖</m:t>
                                </m:r>
                                <m:r>
                                  <a:rPr lang="en-US" b="0" i="1" smtClean="0">
                                    <a:solidFill>
                                      <a:schemeClr val="tx1"/>
                                    </a:solidFill>
                                    <a:latin typeface="Cambria Math" panose="02040503050406030204" pitchFamily="18" charset="0"/>
                                    <a:ea typeface="Cambria Math" panose="02040503050406030204" pitchFamily="18" charset="0"/>
                                  </a:rPr>
                                  <m:t> </m:t>
                                </m:r>
                                <m:r>
                                  <a:rPr lang="en-US" b="0" i="1" smtClean="0">
                                    <a:solidFill>
                                      <a:schemeClr val="tx1"/>
                                    </a:solidFill>
                                    <a:latin typeface="Cambria Math" panose="02040503050406030204" pitchFamily="18" charset="0"/>
                                    <a:ea typeface="Cambria Math" panose="02040503050406030204" pitchFamily="18" charset="0"/>
                                  </a:rPr>
                                  <m:t>𝑆</m:t>
                                </m:r>
                              </m:sub>
                              <m:sup/>
                              <m:e>
                                <m:r>
                                  <a:rPr lang="en-US" b="0" i="1" smtClean="0">
                                    <a:solidFill>
                                      <a:schemeClr val="tx1"/>
                                    </a:solidFill>
                                    <a:latin typeface="Cambria Math" panose="02040503050406030204" pitchFamily="18" charset="0"/>
                                    <a:ea typeface="Cambria Math" panose="02040503050406030204" pitchFamily="18" charset="0"/>
                                  </a:rPr>
                                  <m:t>𝑇</m:t>
                                </m:r>
                                <m:d>
                                  <m:dPr>
                                    <m:ctrlPr>
                                      <a:rPr lang="en-US" i="1" smtClean="0">
                                        <a:solidFill>
                                          <a:schemeClr val="tx1"/>
                                        </a:solidFill>
                                        <a:latin typeface="Cambria Math" panose="02040503050406030204" pitchFamily="18" charset="0"/>
                                        <a:ea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𝑠</m:t>
                                    </m:r>
                                    <m:r>
                                      <a:rPr lang="en-US" b="0" i="1" smtClean="0">
                                        <a:solidFill>
                                          <a:schemeClr val="tx1"/>
                                        </a:solidFill>
                                        <a:latin typeface="Cambria Math" panose="02040503050406030204" pitchFamily="18" charset="0"/>
                                        <a:ea typeface="Cambria Math" panose="02040503050406030204" pitchFamily="18" charset="0"/>
                                      </a:rPr>
                                      <m:t>, </m:t>
                                    </m:r>
                                    <m:r>
                                      <a:rPr lang="en-US" b="0" i="1" smtClean="0">
                                        <a:solidFill>
                                          <a:schemeClr val="tx1"/>
                                        </a:solidFill>
                                        <a:latin typeface="Cambria Math" panose="02040503050406030204" pitchFamily="18" charset="0"/>
                                        <a:ea typeface="Cambria Math" panose="02040503050406030204" pitchFamily="18" charset="0"/>
                                      </a:rPr>
                                      <m:t>𝑎</m:t>
                                    </m:r>
                                    <m:r>
                                      <a:rPr lang="en-US" b="0" i="1" smtClean="0">
                                        <a:solidFill>
                                          <a:schemeClr val="tx1"/>
                                        </a:solidFill>
                                        <a:latin typeface="Cambria Math" panose="02040503050406030204" pitchFamily="18" charset="0"/>
                                        <a:ea typeface="Cambria Math" panose="02040503050406030204" pitchFamily="18" charset="0"/>
                                      </a:rPr>
                                      <m:t>, </m:t>
                                    </m:r>
                                    <m:sSup>
                                      <m:sSupPr>
                                        <m:ctrlPr>
                                          <a:rPr lang="en-US"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𝑠</m:t>
                                        </m:r>
                                      </m:e>
                                      <m:sup>
                                        <m:r>
                                          <a:rPr lang="en-US" b="0" i="1" smtClean="0">
                                            <a:solidFill>
                                              <a:schemeClr val="tx1"/>
                                            </a:solidFill>
                                            <a:latin typeface="Cambria Math" panose="02040503050406030204" pitchFamily="18" charset="0"/>
                                            <a:ea typeface="Cambria Math" panose="02040503050406030204" pitchFamily="18" charset="0"/>
                                          </a:rPr>
                                          <m:t>′</m:t>
                                        </m:r>
                                      </m:sup>
                                    </m:sSup>
                                  </m:e>
                                </m:d>
                                <m:sSup>
                                  <m:sSupPr>
                                    <m:ctrlPr>
                                      <a:rPr lang="en-US"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𝑉</m:t>
                                    </m:r>
                                  </m:e>
                                  <m:sup>
                                    <m:r>
                                      <a:rPr lang="en-US" b="0" i="1" smtClean="0">
                                        <a:solidFill>
                                          <a:schemeClr val="tx1"/>
                                        </a:solidFill>
                                        <a:latin typeface="Cambria Math" panose="02040503050406030204" pitchFamily="18" charset="0"/>
                                        <a:ea typeface="Cambria Math" panose="02040503050406030204" pitchFamily="18" charset="0"/>
                                      </a:rPr>
                                      <m:t>∗</m:t>
                                    </m:r>
                                  </m:sup>
                                </m:sSup>
                                <m:d>
                                  <m:dPr>
                                    <m:ctrlPr>
                                      <a:rPr lang="en-US" i="1" smtClean="0">
                                        <a:solidFill>
                                          <a:schemeClr val="tx1"/>
                                        </a:solidFill>
                                        <a:latin typeface="Cambria Math" panose="02040503050406030204" pitchFamily="18" charset="0"/>
                                        <a:ea typeface="Cambria Math" panose="02040503050406030204" pitchFamily="18" charset="0"/>
                                      </a:rPr>
                                    </m:ctrlPr>
                                  </m:dPr>
                                  <m:e>
                                    <m:sSup>
                                      <m:sSupPr>
                                        <m:ctrlPr>
                                          <a:rPr lang="en-US"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𝑆</m:t>
                                        </m:r>
                                      </m:e>
                                      <m:sup>
                                        <m:r>
                                          <a:rPr lang="en-US" b="0" i="1" smtClean="0">
                                            <a:solidFill>
                                              <a:schemeClr val="tx1"/>
                                            </a:solidFill>
                                            <a:latin typeface="Cambria Math" panose="02040503050406030204" pitchFamily="18" charset="0"/>
                                            <a:ea typeface="Cambria Math" panose="02040503050406030204" pitchFamily="18" charset="0"/>
                                          </a:rPr>
                                          <m:t>′</m:t>
                                        </m:r>
                                      </m:sup>
                                    </m:sSup>
                                  </m:e>
                                </m:d>
                              </m:e>
                            </m:nary>
                            <m:r>
                              <a:rPr lang="en-US" b="0" i="1" smtClean="0">
                                <a:solidFill>
                                  <a:schemeClr val="tx1"/>
                                </a:solidFill>
                                <a:latin typeface="Cambria Math" panose="02040503050406030204" pitchFamily="18" charset="0"/>
                                <a:ea typeface="Cambria Math" panose="02040503050406030204" pitchFamily="18" charset="0"/>
                              </a:rPr>
                              <m:t>)</m:t>
                            </m:r>
                          </m:e>
                        </m:func>
                      </m:e>
                    </m:func>
                  </m:oMath>
                </a14:m>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E14BBEAF-B516-45F4-9EF6-A9F65111580F}"/>
                  </a:ext>
                </a:extLst>
              </p:cNvPr>
              <p:cNvSpPr>
                <a:spLocks noGrp="1" noRot="1" noChangeAspect="1" noMove="1" noResize="1" noEditPoints="1" noAdjustHandles="1" noChangeArrowheads="1" noChangeShapeType="1" noTextEdit="1"/>
              </p:cNvSpPr>
              <p:nvPr>
                <p:ph type="body" idx="4294967295"/>
              </p:nvPr>
            </p:nvSpPr>
            <p:spPr>
              <a:xfrm>
                <a:off x="479376" y="1201800"/>
                <a:ext cx="10686473" cy="2898335"/>
              </a:xfrm>
              <a:blipFill>
                <a:blip r:embed="rId3"/>
                <a:stretch>
                  <a:fillRect l="-1312" t="-420" r="-1940"/>
                </a:stretch>
              </a:blipFill>
            </p:spPr>
            <p:txBody>
              <a:bodyPr/>
              <a:lstStyle/>
              <a:p>
                <a:r>
                  <a:rPr lang="en-US">
                    <a:noFill/>
                  </a:rPr>
                  <a:t> </a:t>
                </a:r>
              </a:p>
            </p:txBody>
          </p:sp>
        </mc:Fallback>
      </mc:AlternateContent>
    </p:spTree>
    <p:extLst>
      <p:ext uri="{BB962C8B-B14F-4D97-AF65-F5344CB8AC3E}">
        <p14:creationId xmlns:p14="http://schemas.microsoft.com/office/powerpoint/2010/main" val="9201739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p:txBody>
          <a:bodyPr vert="horz" lIns="91440" tIns="45720" rIns="91440" bIns="45720" rtlCol="0" anchor="ctr">
            <a:normAutofit fontScale="90000"/>
          </a:bodyPr>
          <a:lstStyle/>
          <a:p>
            <a:r>
              <a:rPr lang="en-US" dirty="0">
                <a:solidFill>
                  <a:srgbClr val="663300"/>
                </a:solidFill>
              </a:rPr>
              <a:t>AI PLANNING:</a:t>
            </a:r>
            <a:br>
              <a:rPr lang="en-US" dirty="0">
                <a:solidFill>
                  <a:srgbClr val="663300"/>
                </a:solidFill>
              </a:rPr>
            </a:br>
            <a:r>
              <a:rPr lang="en-US" dirty="0">
                <a:solidFill>
                  <a:srgbClr val="663300"/>
                </a:solidFill>
              </a:rPr>
              <a:t>EXPLORATION Vs. EXPLOITATION</a:t>
            </a:r>
          </a:p>
        </p:txBody>
      </p:sp>
      <p:sp>
        <p:nvSpPr>
          <p:cNvPr id="3" name="TextBox 2">
            <a:extLst>
              <a:ext uri="{FF2B5EF4-FFF2-40B4-BE49-F238E27FC236}">
                <a16:creationId xmlns:a16="http://schemas.microsoft.com/office/drawing/2014/main" id="{736A70C2-1CF8-344C-8BED-75C3877DDB3D}"/>
              </a:ext>
            </a:extLst>
          </p:cNvPr>
          <p:cNvSpPr txBox="1"/>
          <p:nvPr/>
        </p:nvSpPr>
        <p:spPr>
          <a:xfrm>
            <a:off x="551384" y="2333297"/>
            <a:ext cx="11259616" cy="38436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200" dirty="0">
                <a:solidFill>
                  <a:srgbClr val="663300"/>
                </a:solidFill>
              </a:rPr>
              <a:t>How does agent learn optimal policy?</a:t>
            </a:r>
          </a:p>
          <a:p>
            <a:pPr marL="342900" indent="-228600">
              <a:lnSpc>
                <a:spcPct val="90000"/>
              </a:lnSpc>
              <a:spcAft>
                <a:spcPts val="600"/>
              </a:spcAft>
              <a:buFont typeface="Arial" panose="020B0604020202020204" pitchFamily="34" charset="0"/>
              <a:buChar char="•"/>
            </a:pPr>
            <a:r>
              <a:rPr lang="en-US" sz="3200" dirty="0">
                <a:solidFill>
                  <a:srgbClr val="663300"/>
                </a:solidFill>
              </a:rPr>
              <a:t>Needs to evaluate every possible action for all (infinite) states.</a:t>
            </a:r>
          </a:p>
          <a:p>
            <a:pPr marL="342900" indent="-228600">
              <a:lnSpc>
                <a:spcPct val="90000"/>
              </a:lnSpc>
              <a:spcAft>
                <a:spcPts val="600"/>
              </a:spcAft>
              <a:buFont typeface="Arial" panose="020B0604020202020204" pitchFamily="34" charset="0"/>
              <a:buChar char="•"/>
            </a:pPr>
            <a:r>
              <a:rPr lang="en-US" sz="3200" dirty="0">
                <a:solidFill>
                  <a:srgbClr val="663300"/>
                </a:solidFill>
              </a:rPr>
              <a:t>What if the agent chooses an action that it thinks is best all the time? – unexplored parts of state space ignored.</a:t>
            </a:r>
          </a:p>
          <a:p>
            <a:pPr marL="342900" indent="-228600">
              <a:lnSpc>
                <a:spcPct val="90000"/>
              </a:lnSpc>
              <a:spcAft>
                <a:spcPts val="600"/>
              </a:spcAft>
              <a:buFont typeface="Arial" panose="020B0604020202020204" pitchFamily="34" charset="0"/>
              <a:buChar char="•"/>
            </a:pPr>
            <a:r>
              <a:rPr lang="en-US" sz="3200" dirty="0">
                <a:solidFill>
                  <a:srgbClr val="663300"/>
                </a:solidFill>
              </a:rPr>
              <a:t>What if  the agent chooses to explore extensively? How to leverage (exploit) what the agent has learned?</a:t>
            </a:r>
          </a:p>
          <a:p>
            <a:pPr marL="342900" indent="-228600">
              <a:lnSpc>
                <a:spcPct val="90000"/>
              </a:lnSpc>
              <a:spcAft>
                <a:spcPts val="600"/>
              </a:spcAft>
              <a:buFont typeface="Arial" panose="020B0604020202020204" pitchFamily="34" charset="0"/>
              <a:buChar char="•"/>
            </a:pPr>
            <a:r>
              <a:rPr lang="en-US" sz="3200" dirty="0">
                <a:solidFill>
                  <a:srgbClr val="663300"/>
                </a:solidFill>
              </a:rPr>
              <a:t>Delayed consequences</a:t>
            </a:r>
          </a:p>
        </p:txBody>
      </p:sp>
    </p:spTree>
    <p:extLst>
      <p:ext uri="{BB962C8B-B14F-4D97-AF65-F5344CB8AC3E}">
        <p14:creationId xmlns:p14="http://schemas.microsoft.com/office/powerpoint/2010/main" val="7077891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idx="4294967295"/>
          </p:nvPr>
        </p:nvSpPr>
        <p:spPr>
          <a:xfrm>
            <a:off x="285750" y="73171"/>
            <a:ext cx="9669318" cy="604854"/>
          </a:xfrm>
        </p:spPr>
        <p:txBody>
          <a:bodyPr>
            <a:normAutofit fontScale="90000"/>
          </a:bodyPr>
          <a:lstStyle/>
          <a:p>
            <a:r>
              <a:rPr lang="en-US" sz="3600" b="1" dirty="0"/>
              <a:t>Q-learning – Model free</a:t>
            </a:r>
          </a:p>
        </p:txBody>
      </p:sp>
      <p:sp>
        <p:nvSpPr>
          <p:cNvPr id="3" name="Content Placeholder 2">
            <a:extLst>
              <a:ext uri="{FF2B5EF4-FFF2-40B4-BE49-F238E27FC236}">
                <a16:creationId xmlns:a16="http://schemas.microsoft.com/office/drawing/2014/main" id="{E14BBEAF-B516-45F4-9EF6-A9F65111580F}"/>
              </a:ext>
            </a:extLst>
          </p:cNvPr>
          <p:cNvSpPr>
            <a:spLocks noGrp="1"/>
          </p:cNvSpPr>
          <p:nvPr>
            <p:ph type="body" idx="4294967295"/>
          </p:nvPr>
        </p:nvSpPr>
        <p:spPr>
          <a:xfrm>
            <a:off x="2130802" y="1086499"/>
            <a:ext cx="9365797" cy="604855"/>
          </a:xfrm>
        </p:spPr>
        <p:txBody>
          <a:bodyPr vert="horz" lIns="91440" tIns="45720" rIns="91440" bIns="45720" rtlCol="0" anchor="b">
            <a:noAutofit/>
          </a:bodyPr>
          <a:lstStyle/>
          <a:p>
            <a:r>
              <a:rPr lang="en-US" sz="2400" dirty="0">
                <a:solidFill>
                  <a:srgbClr val="FF0000"/>
                </a:solidFill>
              </a:rPr>
              <a:t>We cannot always accurately model the state transition probabilities</a:t>
            </a:r>
          </a:p>
        </p:txBody>
      </p:sp>
      <p:pic>
        <p:nvPicPr>
          <p:cNvPr id="5" name="Graphic 4" descr="Badge Tick1 outline">
            <a:extLst>
              <a:ext uri="{FF2B5EF4-FFF2-40B4-BE49-F238E27FC236}">
                <a16:creationId xmlns:a16="http://schemas.microsoft.com/office/drawing/2014/main" id="{4E92106E-6BB0-0A2C-B951-5D7D0761F7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2417" y="1044429"/>
            <a:ext cx="688996" cy="688996"/>
          </a:xfrm>
          <a:prstGeom prst="rect">
            <a:avLst/>
          </a:prstGeom>
        </p:spPr>
      </p:pic>
      <p:pic>
        <p:nvPicPr>
          <p:cNvPr id="8" name="Graphic 7" descr="Close outline">
            <a:extLst>
              <a:ext uri="{FF2B5EF4-FFF2-40B4-BE49-F238E27FC236}">
                <a16:creationId xmlns:a16="http://schemas.microsoft.com/office/drawing/2014/main" id="{1B327205-3DA8-6688-766B-57DDECF789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459" y="1044429"/>
            <a:ext cx="688996" cy="688996"/>
          </a:xfrm>
          <a:prstGeom prst="rect">
            <a:avLst/>
          </a:prstGeom>
        </p:spPr>
      </p:pic>
      <p:pic>
        <p:nvPicPr>
          <p:cNvPr id="10" name="Graphic 9" descr="Diamond with solid fill">
            <a:extLst>
              <a:ext uri="{FF2B5EF4-FFF2-40B4-BE49-F238E27FC236}">
                <a16:creationId xmlns:a16="http://schemas.microsoft.com/office/drawing/2014/main" id="{F6FEE6A6-D43F-6187-D479-802B0580D3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217" y="2233569"/>
            <a:ext cx="914400" cy="914400"/>
          </a:xfrm>
          <a:prstGeom prst="rect">
            <a:avLst/>
          </a:prstGeom>
        </p:spPr>
      </p:pic>
      <p:sp>
        <p:nvSpPr>
          <p:cNvPr id="11" name="Content Placeholder 2">
            <a:extLst>
              <a:ext uri="{FF2B5EF4-FFF2-40B4-BE49-F238E27FC236}">
                <a16:creationId xmlns:a16="http://schemas.microsoft.com/office/drawing/2014/main" id="{BF257DF1-0BF2-D0D0-0F2B-A8C8B54C07A8}"/>
              </a:ext>
            </a:extLst>
          </p:cNvPr>
          <p:cNvSpPr txBox="1">
            <a:spLocks/>
          </p:cNvSpPr>
          <p:nvPr/>
        </p:nvSpPr>
        <p:spPr>
          <a:xfrm>
            <a:off x="2207701" y="2233569"/>
            <a:ext cx="9365797" cy="60485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800" dirty="0">
                <a:solidFill>
                  <a:srgbClr val="FF0000"/>
                </a:solidFill>
              </a:rPr>
              <a:t>Easy to define value functions</a:t>
            </a:r>
          </a:p>
        </p:txBody>
      </p:sp>
      <p:sp>
        <p:nvSpPr>
          <p:cNvPr id="13" name="Content Placeholder 2">
            <a:extLst>
              <a:ext uri="{FF2B5EF4-FFF2-40B4-BE49-F238E27FC236}">
                <a16:creationId xmlns:a16="http://schemas.microsoft.com/office/drawing/2014/main" id="{A6FDA8B9-270B-E978-9424-C3ADB35D2AA7}"/>
              </a:ext>
            </a:extLst>
          </p:cNvPr>
          <p:cNvSpPr txBox="1">
            <a:spLocks/>
          </p:cNvSpPr>
          <p:nvPr/>
        </p:nvSpPr>
        <p:spPr>
          <a:xfrm>
            <a:off x="2130802" y="3592127"/>
            <a:ext cx="9365797" cy="60485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800" dirty="0">
                <a:solidFill>
                  <a:srgbClr val="FF0000"/>
                </a:solidFill>
              </a:rPr>
              <a:t>No explicit need to model Reward and Penalty functions </a:t>
            </a:r>
          </a:p>
        </p:txBody>
      </p:sp>
      <p:pic>
        <p:nvPicPr>
          <p:cNvPr id="15" name="Graphic 14" descr="Podium with solid fill">
            <a:extLst>
              <a:ext uri="{FF2B5EF4-FFF2-40B4-BE49-F238E27FC236}">
                <a16:creationId xmlns:a16="http://schemas.microsoft.com/office/drawing/2014/main" id="{6E8A5134-3839-7214-576E-A8FA836FB3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5217" y="3436323"/>
            <a:ext cx="914400" cy="914400"/>
          </a:xfrm>
          <a:prstGeom prst="rect">
            <a:avLst/>
          </a:prstGeom>
        </p:spPr>
      </p:pic>
    </p:spTree>
    <p:extLst>
      <p:ext uri="{BB962C8B-B14F-4D97-AF65-F5344CB8AC3E}">
        <p14:creationId xmlns:p14="http://schemas.microsoft.com/office/powerpoint/2010/main" val="33245995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idx="4294967295"/>
          </p:nvPr>
        </p:nvSpPr>
        <p:spPr>
          <a:xfrm>
            <a:off x="285750" y="73171"/>
            <a:ext cx="9669318" cy="604854"/>
          </a:xfrm>
        </p:spPr>
        <p:txBody>
          <a:bodyPr>
            <a:normAutofit fontScale="90000"/>
          </a:bodyPr>
          <a:lstStyle/>
          <a:p>
            <a:r>
              <a:rPr lang="en-US" sz="3600" b="1" dirty="0"/>
              <a:t>Q-learning over MDP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4BBEAF-B516-45F4-9EF6-A9F65111580F}"/>
                  </a:ext>
                </a:extLst>
              </p:cNvPr>
              <p:cNvSpPr>
                <a:spLocks noGrp="1"/>
              </p:cNvSpPr>
              <p:nvPr>
                <p:ph type="body" idx="4294967295"/>
              </p:nvPr>
            </p:nvSpPr>
            <p:spPr>
              <a:xfrm>
                <a:off x="393983" y="872636"/>
                <a:ext cx="10515600" cy="5508691"/>
              </a:xfrm>
            </p:spPr>
            <p:txBody>
              <a:bodyPr vert="horz" lIns="91440" tIns="45720" rIns="91440" bIns="45720" rtlCol="0" anchor="b">
                <a:normAutofit fontScale="92500" lnSpcReduction="20000"/>
              </a:bodyPr>
              <a:lstStyle/>
              <a:p>
                <a:r>
                  <a:rPr lang="en-US" dirty="0">
                    <a:solidFill>
                      <a:schemeClr val="tx1"/>
                    </a:solidFill>
                  </a:rPr>
                  <a:t>No transition function – approximate value of each state based on the actions taken and rewards/penalty received</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14:m>
                  <m:oMath xmlns:m="http://schemas.openxmlformats.org/officeDocument/2006/math">
                    <m:sSup>
                      <m:sSupPr>
                        <m:ctrlPr>
                          <a:rPr lang="en-US" b="0" i="1" smtClean="0">
                            <a:solidFill>
                              <a:schemeClr val="tx1"/>
                            </a:solidFill>
                            <a:latin typeface="Cambria Math" panose="02040503050406030204" pitchFamily="18" charset="0"/>
                            <a:ea typeface="Cambria Math" panose="02040503050406030204" pitchFamily="18" charset="0"/>
                          </a:rPr>
                        </m:ctrlPr>
                      </m:sSupPr>
                      <m:e>
                        <m:r>
                          <a:rPr lang="en-US" i="1" smtClean="0">
                            <a:solidFill>
                              <a:schemeClr val="tx1"/>
                            </a:solidFill>
                            <a:latin typeface="Cambria Math" panose="02040503050406030204" pitchFamily="18" charset="0"/>
                            <a:ea typeface="Cambria Math" panose="02040503050406030204" pitchFamily="18" charset="0"/>
                          </a:rPr>
                          <m:t>𝜋</m:t>
                        </m:r>
                      </m:e>
                      <m:sup>
                        <m:r>
                          <a:rPr lang="en-US" b="0" i="1" smtClean="0">
                            <a:solidFill>
                              <a:schemeClr val="tx1"/>
                            </a:solidFill>
                            <a:latin typeface="Cambria Math" panose="02040503050406030204" pitchFamily="18" charset="0"/>
                            <a:ea typeface="Cambria Math" panose="02040503050406030204" pitchFamily="18" charset="0"/>
                          </a:rPr>
                          <m:t>∗</m:t>
                        </m:r>
                      </m:sup>
                    </m:sSup>
                    <m:d>
                      <m:dPr>
                        <m:ctrlPr>
                          <a:rPr lang="en-US" b="0" i="1" smtClean="0">
                            <a:solidFill>
                              <a:schemeClr val="tx1"/>
                            </a:solidFill>
                            <a:latin typeface="Cambria Math" panose="02040503050406030204" pitchFamily="18" charset="0"/>
                            <a:ea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𝑠</m:t>
                        </m:r>
                      </m:e>
                    </m:d>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𝑎𝑟𝑔𝑚𝑎𝑥</m:t>
                    </m:r>
                    <m:r>
                      <a:rPr lang="en-US" b="0" i="1" smtClean="0">
                        <a:solidFill>
                          <a:schemeClr val="tx1"/>
                        </a:solidFill>
                        <a:latin typeface="Cambria Math" panose="02040503050406030204" pitchFamily="18" charset="0"/>
                        <a:ea typeface="Cambria Math" panose="02040503050406030204" pitchFamily="18" charset="0"/>
                      </a:rPr>
                      <m:t> </m:t>
                    </m:r>
                    <m:sSup>
                      <m:sSupPr>
                        <m:ctrlPr>
                          <a:rPr lang="en-US" b="0"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𝑄</m:t>
                        </m:r>
                      </m:e>
                      <m:sup>
                        <m:r>
                          <a:rPr lang="en-US" b="0" i="1" smtClean="0">
                            <a:solidFill>
                              <a:schemeClr val="tx1"/>
                            </a:solidFill>
                            <a:latin typeface="Cambria Math" panose="02040503050406030204" pitchFamily="18" charset="0"/>
                            <a:ea typeface="Cambria Math" panose="02040503050406030204" pitchFamily="18" charset="0"/>
                          </a:rPr>
                          <m:t>∗</m:t>
                        </m:r>
                      </m:sup>
                    </m:sSup>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𝑠</m:t>
                    </m:r>
                    <m:r>
                      <a:rPr lang="en-US" b="0" i="1" smtClean="0">
                        <a:solidFill>
                          <a:schemeClr val="tx1"/>
                        </a:solidFill>
                        <a:latin typeface="Cambria Math" panose="02040503050406030204" pitchFamily="18" charset="0"/>
                        <a:ea typeface="Cambria Math" panose="02040503050406030204" pitchFamily="18" charset="0"/>
                      </a:rPr>
                      <m:t>, </m:t>
                    </m:r>
                    <m:r>
                      <a:rPr lang="en-US" b="0" i="1" smtClean="0">
                        <a:solidFill>
                          <a:schemeClr val="tx1"/>
                        </a:solidFill>
                        <a:latin typeface="Cambria Math" panose="02040503050406030204" pitchFamily="18" charset="0"/>
                        <a:ea typeface="Cambria Math" panose="02040503050406030204" pitchFamily="18" charset="0"/>
                      </a:rPr>
                      <m:t>𝑎</m:t>
                    </m:r>
                    <m:r>
                      <a:rPr lang="en-US" b="0" i="1" smtClean="0">
                        <a:solidFill>
                          <a:schemeClr val="tx1"/>
                        </a:solidFill>
                        <a:latin typeface="Cambria Math" panose="02040503050406030204" pitchFamily="18" charset="0"/>
                        <a:ea typeface="Cambria Math" panose="02040503050406030204" pitchFamily="18" charset="0"/>
                      </a:rPr>
                      <m:t>)</m:t>
                    </m:r>
                  </m:oMath>
                </a14:m>
                <a:endParaRPr lang="en-US" dirty="0">
                  <a:solidFill>
                    <a:schemeClr val="tx1"/>
                  </a:solidFill>
                </a:endParaRPr>
              </a:p>
              <a:p>
                <a:r>
                  <a:rPr lang="en-US" dirty="0">
                    <a:solidFill>
                      <a:schemeClr val="tx1"/>
                    </a:solidFill>
                  </a:rPr>
                  <a:t>Observe transition (s, a, r, s’)</a:t>
                </a:r>
              </a:p>
              <a:p>
                <a14:m>
                  <m:oMath xmlns:m="http://schemas.openxmlformats.org/officeDocument/2006/math">
                    <m:r>
                      <a:rPr lang="en-US" b="0" i="1" smtClean="0">
                        <a:solidFill>
                          <a:schemeClr val="tx1"/>
                        </a:solidFill>
                        <a:latin typeface="Cambria Math" panose="02040503050406030204" pitchFamily="18" charset="0"/>
                      </a:rPr>
                      <m:t>𝑄</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𝑠</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𝑎</m:t>
                        </m:r>
                      </m:e>
                    </m:d>
                    <m:r>
                      <a:rPr lang="en-US" b="0" i="1" smtClean="0">
                        <a:solidFill>
                          <a:schemeClr val="tx1"/>
                        </a:solidFill>
                        <a:latin typeface="Cambria Math" panose="02040503050406030204" pitchFamily="18" charset="0"/>
                      </a:rPr>
                      <m:t>=</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1−</m:t>
                        </m:r>
                        <m:r>
                          <a:rPr lang="en-US" b="0" i="1" smtClean="0">
                            <a:solidFill>
                              <a:schemeClr val="tx1"/>
                            </a:solidFill>
                            <a:latin typeface="Cambria Math" panose="02040503050406030204" pitchFamily="18" charset="0"/>
                            <a:ea typeface="Cambria Math" panose="02040503050406030204" pitchFamily="18" charset="0"/>
                          </a:rPr>
                          <m:t>𝛼</m:t>
                        </m:r>
                      </m:e>
                    </m:d>
                    <m:r>
                      <a:rPr lang="en-US" b="0" i="1" smtClean="0">
                        <a:solidFill>
                          <a:schemeClr val="tx1"/>
                        </a:solidFill>
                        <a:latin typeface="Cambria Math" panose="02040503050406030204" pitchFamily="18" charset="0"/>
                        <a:ea typeface="Cambria Math" panose="02040503050406030204" pitchFamily="18" charset="0"/>
                      </a:rPr>
                      <m:t>𝑄</m:t>
                    </m:r>
                    <m:d>
                      <m:dPr>
                        <m:ctrlPr>
                          <a:rPr lang="en-US" b="0" i="1" smtClean="0">
                            <a:solidFill>
                              <a:schemeClr val="tx1"/>
                            </a:solidFill>
                            <a:latin typeface="Cambria Math" panose="02040503050406030204" pitchFamily="18" charset="0"/>
                            <a:ea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𝑠</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𝑎</m:t>
                        </m:r>
                      </m:e>
                    </m:d>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𝛼</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𝑟</m:t>
                    </m:r>
                    <m:r>
                      <a:rPr lang="en-US" b="0" i="1" smtClean="0">
                        <a:solidFill>
                          <a:schemeClr val="tx1"/>
                        </a:solidFill>
                        <a:latin typeface="Cambria Math" panose="02040503050406030204" pitchFamily="18" charset="0"/>
                        <a:ea typeface="Cambria Math" panose="02040503050406030204" pitchFamily="18" charset="0"/>
                      </a:rPr>
                      <m:t>+ </m:t>
                    </m:r>
                    <m:r>
                      <a:rPr lang="en-US" b="0" i="1" smtClean="0">
                        <a:solidFill>
                          <a:schemeClr val="tx1"/>
                        </a:solidFill>
                        <a:latin typeface="Cambria Math" panose="02040503050406030204" pitchFamily="18" charset="0"/>
                        <a:ea typeface="Cambria Math" panose="02040503050406030204" pitchFamily="18" charset="0"/>
                      </a:rPr>
                      <m:t>𝛾</m:t>
                    </m:r>
                    <m:func>
                      <m:funcPr>
                        <m:ctrlPr>
                          <a:rPr lang="en-US" b="0" i="1" smtClean="0">
                            <a:solidFill>
                              <a:schemeClr val="tx1"/>
                            </a:solidFill>
                            <a:latin typeface="Cambria Math" panose="02040503050406030204" pitchFamily="18" charset="0"/>
                            <a:ea typeface="Cambria Math" panose="02040503050406030204" pitchFamily="18" charset="0"/>
                          </a:rPr>
                        </m:ctrlPr>
                      </m:funcPr>
                      <m:fName>
                        <m:r>
                          <m:rPr>
                            <m:sty m:val="p"/>
                          </m:rPr>
                          <a:rPr lang="en-US" b="0" i="0" smtClean="0">
                            <a:solidFill>
                              <a:schemeClr val="tx1"/>
                            </a:solidFill>
                            <a:latin typeface="Cambria Math" panose="02040503050406030204" pitchFamily="18" charset="0"/>
                            <a:ea typeface="Cambria Math" panose="02040503050406030204" pitchFamily="18" charset="0"/>
                          </a:rPr>
                          <m:t>max</m:t>
                        </m:r>
                      </m:fName>
                      <m:e>
                        <m:r>
                          <a:rPr lang="en-US" b="0" i="1" smtClean="0">
                            <a:solidFill>
                              <a:schemeClr val="tx1"/>
                            </a:solidFill>
                            <a:latin typeface="Cambria Math" panose="02040503050406030204" pitchFamily="18" charset="0"/>
                            <a:ea typeface="Cambria Math" panose="02040503050406030204" pitchFamily="18" charset="0"/>
                          </a:rPr>
                          <m:t>𝑄</m:t>
                        </m:r>
                        <m:d>
                          <m:dPr>
                            <m:ctrlPr>
                              <a:rPr lang="en-US" b="0" i="1" smtClean="0">
                                <a:solidFill>
                                  <a:schemeClr val="tx1"/>
                                </a:solidFill>
                                <a:latin typeface="Cambria Math" panose="02040503050406030204" pitchFamily="18" charset="0"/>
                                <a:ea typeface="Cambria Math" panose="02040503050406030204" pitchFamily="18" charset="0"/>
                              </a:rPr>
                            </m:ctrlPr>
                          </m:dPr>
                          <m:e>
                            <m:sSup>
                              <m:sSupPr>
                                <m:ctrlPr>
                                  <a:rPr lang="en-US" b="0"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𝑠</m:t>
                                </m:r>
                              </m:e>
                              <m:sup>
                                <m:r>
                                  <a:rPr lang="en-US" b="0" i="1" smtClean="0">
                                    <a:solidFill>
                                      <a:schemeClr val="tx1"/>
                                    </a:solidFill>
                                    <a:latin typeface="Cambria Math" panose="02040503050406030204" pitchFamily="18" charset="0"/>
                                    <a:ea typeface="Cambria Math" panose="02040503050406030204" pitchFamily="18" charset="0"/>
                                  </a:rPr>
                                  <m:t>′</m:t>
                                </m:r>
                              </m:sup>
                            </m:sSup>
                            <m:r>
                              <a:rPr lang="en-US" b="0" i="1" smtClean="0">
                                <a:solidFill>
                                  <a:schemeClr val="tx1"/>
                                </a:solidFill>
                                <a:latin typeface="Cambria Math" panose="02040503050406030204" pitchFamily="18" charset="0"/>
                                <a:ea typeface="Cambria Math" panose="02040503050406030204" pitchFamily="18" charset="0"/>
                              </a:rPr>
                              <m:t>, </m:t>
                            </m:r>
                            <m:sSup>
                              <m:sSupPr>
                                <m:ctrlPr>
                                  <a:rPr lang="en-US" b="0"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𝑎</m:t>
                                </m:r>
                              </m:e>
                              <m:sup>
                                <m:r>
                                  <a:rPr lang="en-US" b="0" i="1" smtClean="0">
                                    <a:solidFill>
                                      <a:schemeClr val="tx1"/>
                                    </a:solidFill>
                                    <a:latin typeface="Cambria Math" panose="02040503050406030204" pitchFamily="18" charset="0"/>
                                    <a:ea typeface="Cambria Math" panose="02040503050406030204" pitchFamily="18" charset="0"/>
                                  </a:rPr>
                                  <m:t>′</m:t>
                                </m:r>
                              </m:sup>
                            </m:sSup>
                          </m:e>
                        </m:d>
                      </m:e>
                    </m:func>
                    <m:r>
                      <a:rPr lang="en-US" b="0" i="1" smtClean="0">
                        <a:solidFill>
                          <a:schemeClr val="tx1"/>
                        </a:solidFill>
                        <a:latin typeface="Cambria Math" panose="02040503050406030204" pitchFamily="18" charset="0"/>
                        <a:ea typeface="Cambria Math" panose="02040503050406030204" pitchFamily="18" charset="0"/>
                      </a:rPr>
                      <m:t>)</m:t>
                    </m:r>
                  </m:oMath>
                </a14:m>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E14BBEAF-B516-45F4-9EF6-A9F65111580F}"/>
                  </a:ext>
                </a:extLst>
              </p:cNvPr>
              <p:cNvSpPr>
                <a:spLocks noGrp="1" noRot="1" noChangeAspect="1" noMove="1" noResize="1" noEditPoints="1" noAdjustHandles="1" noChangeArrowheads="1" noChangeShapeType="1" noTextEdit="1"/>
              </p:cNvSpPr>
              <p:nvPr>
                <p:ph type="body" idx="4294967295"/>
              </p:nvPr>
            </p:nvSpPr>
            <p:spPr>
              <a:xfrm>
                <a:off x="393983" y="872636"/>
                <a:ext cx="10515600" cy="5508691"/>
              </a:xfrm>
              <a:blipFill>
                <a:blip r:embed="rId3"/>
                <a:stretch>
                  <a:fillRect l="-121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0291791-63B8-4C3E-5CE7-A6DD5BA8951E}"/>
              </a:ext>
            </a:extLst>
          </p:cNvPr>
          <p:cNvPicPr>
            <a:picLocks noChangeAspect="1"/>
          </p:cNvPicPr>
          <p:nvPr/>
        </p:nvPicPr>
        <p:blipFill>
          <a:blip r:embed="rId4"/>
          <a:stretch>
            <a:fillRect/>
          </a:stretch>
        </p:blipFill>
        <p:spPr>
          <a:xfrm>
            <a:off x="2952925" y="2142244"/>
            <a:ext cx="7014209" cy="2510891"/>
          </a:xfrm>
          <a:prstGeom prst="rect">
            <a:avLst/>
          </a:prstGeom>
        </p:spPr>
      </p:pic>
    </p:spTree>
    <p:extLst>
      <p:ext uri="{BB962C8B-B14F-4D97-AF65-F5344CB8AC3E}">
        <p14:creationId xmlns:p14="http://schemas.microsoft.com/office/powerpoint/2010/main" val="34110930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idx="4294967295"/>
          </p:nvPr>
        </p:nvSpPr>
        <p:spPr>
          <a:xfrm>
            <a:off x="285750" y="73171"/>
            <a:ext cx="9669318" cy="604854"/>
          </a:xfrm>
        </p:spPr>
        <p:txBody>
          <a:bodyPr>
            <a:normAutofit fontScale="90000"/>
          </a:bodyPr>
          <a:lstStyle/>
          <a:p>
            <a:r>
              <a:rPr lang="en-US" sz="3600" b="1" dirty="0"/>
              <a:t>Q-learning over MDP</a:t>
            </a:r>
          </a:p>
        </p:txBody>
      </p:sp>
      <p:sp>
        <p:nvSpPr>
          <p:cNvPr id="3" name="Content Placeholder 2">
            <a:extLst>
              <a:ext uri="{FF2B5EF4-FFF2-40B4-BE49-F238E27FC236}">
                <a16:creationId xmlns:a16="http://schemas.microsoft.com/office/drawing/2014/main" id="{E14BBEAF-B516-45F4-9EF6-A9F65111580F}"/>
              </a:ext>
            </a:extLst>
          </p:cNvPr>
          <p:cNvSpPr>
            <a:spLocks noGrp="1"/>
          </p:cNvSpPr>
          <p:nvPr>
            <p:ph type="body" idx="4294967295"/>
          </p:nvPr>
        </p:nvSpPr>
        <p:spPr>
          <a:xfrm>
            <a:off x="393983" y="872637"/>
            <a:ext cx="10515600" cy="4940934"/>
          </a:xfrm>
        </p:spPr>
        <p:txBody>
          <a:bodyPr vert="horz" lIns="91440" tIns="45720" rIns="91440" bIns="45720" rtlCol="0" anchor="b">
            <a:normAutofit/>
          </a:bodyPr>
          <a:lstStyle/>
          <a:p>
            <a:r>
              <a:rPr lang="en-US" dirty="0">
                <a:solidFill>
                  <a:schemeClr val="tx1"/>
                </a:solidFill>
              </a:rPr>
              <a:t>Q-values are initialized as zeros – and through an iterative process of exploring environment, approximating state and rewards, the values are updated</a:t>
            </a:r>
          </a:p>
        </p:txBody>
      </p:sp>
      <p:pic>
        <p:nvPicPr>
          <p:cNvPr id="5" name="Picture 4">
            <a:extLst>
              <a:ext uri="{FF2B5EF4-FFF2-40B4-BE49-F238E27FC236}">
                <a16:creationId xmlns:a16="http://schemas.microsoft.com/office/drawing/2014/main" id="{10291791-63B8-4C3E-5CE7-A6DD5BA8951E}"/>
              </a:ext>
            </a:extLst>
          </p:cNvPr>
          <p:cNvPicPr>
            <a:picLocks noChangeAspect="1"/>
          </p:cNvPicPr>
          <p:nvPr/>
        </p:nvPicPr>
        <p:blipFill>
          <a:blip r:embed="rId3"/>
          <a:stretch>
            <a:fillRect/>
          </a:stretch>
        </p:blipFill>
        <p:spPr>
          <a:xfrm>
            <a:off x="1282417" y="834536"/>
            <a:ext cx="9661533" cy="3458559"/>
          </a:xfrm>
          <a:prstGeom prst="rect">
            <a:avLst/>
          </a:prstGeom>
        </p:spPr>
      </p:pic>
    </p:spTree>
    <p:extLst>
      <p:ext uri="{BB962C8B-B14F-4D97-AF65-F5344CB8AC3E}">
        <p14:creationId xmlns:p14="http://schemas.microsoft.com/office/powerpoint/2010/main" val="922268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609600" y="274638"/>
            <a:ext cx="10972800" cy="1143000"/>
          </a:xfrm>
        </p:spPr>
        <p:txBody>
          <a:bodyPr/>
          <a:lstStyle/>
          <a:p>
            <a:r>
              <a:rPr lang="en-US" dirty="0"/>
              <a:t>Agent and Environment</a:t>
            </a:r>
          </a:p>
        </p:txBody>
      </p:sp>
      <p:pic>
        <p:nvPicPr>
          <p:cNvPr id="13" name="內容版面配置區 12" descr="畫面剪輯"/>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257919" y="1624186"/>
            <a:ext cx="3876647" cy="4351338"/>
          </a:xfrm>
        </p:spPr>
      </p:pic>
      <p:sp>
        <p:nvSpPr>
          <p:cNvPr id="12" name="內容版面配置區 11"/>
          <p:cNvSpPr>
            <a:spLocks noGrp="1"/>
          </p:cNvSpPr>
          <p:nvPr>
            <p:ph sz="half" idx="4294967295"/>
          </p:nvPr>
        </p:nvSpPr>
        <p:spPr>
          <a:xfrm>
            <a:off x="6172200" y="1825625"/>
            <a:ext cx="5181600" cy="4351338"/>
          </a:xfrm>
        </p:spPr>
        <p:txBody>
          <a:bodyPr/>
          <a:lstStyle/>
          <a:p>
            <a:r>
              <a:rPr lang="en-US" dirty="0"/>
              <a:t>An agent at time t:</a:t>
            </a:r>
          </a:p>
          <a:p>
            <a:pPr lvl="1"/>
            <a:r>
              <a:rPr lang="en-US" dirty="0"/>
              <a:t>Executes an action A</a:t>
            </a:r>
            <a:r>
              <a:rPr lang="en-US" baseline="-25000" dirty="0"/>
              <a:t>t</a:t>
            </a:r>
          </a:p>
          <a:p>
            <a:pPr lvl="1"/>
            <a:r>
              <a:rPr lang="en-US" dirty="0"/>
              <a:t>Receives observations  </a:t>
            </a:r>
            <a:r>
              <a:rPr lang="en-US" dirty="0" err="1"/>
              <a:t>O</a:t>
            </a:r>
            <a:r>
              <a:rPr lang="en-US" baseline="-25000" dirty="0" err="1"/>
              <a:t>t</a:t>
            </a:r>
            <a:endParaRPr lang="en-US" baseline="-25000" dirty="0"/>
          </a:p>
          <a:p>
            <a:pPr lvl="1"/>
            <a:r>
              <a:rPr lang="en-US" dirty="0"/>
              <a:t>Receives a scalar reward  </a:t>
            </a:r>
            <a:r>
              <a:rPr lang="en-US" dirty="0" err="1"/>
              <a:t>R</a:t>
            </a:r>
            <a:r>
              <a:rPr lang="en-US" baseline="-25000" dirty="0" err="1"/>
              <a:t>t</a:t>
            </a:r>
            <a:endParaRPr lang="en-US" baseline="-25000" dirty="0"/>
          </a:p>
          <a:p>
            <a:r>
              <a:rPr lang="en-US" dirty="0"/>
              <a:t>An environment:</a:t>
            </a:r>
          </a:p>
          <a:p>
            <a:pPr lvl="1"/>
            <a:r>
              <a:rPr lang="en-US" dirty="0"/>
              <a:t>Receives an action  A</a:t>
            </a:r>
            <a:r>
              <a:rPr lang="en-US" baseline="-25000" dirty="0"/>
              <a:t>t</a:t>
            </a:r>
          </a:p>
          <a:p>
            <a:pPr lvl="1"/>
            <a:r>
              <a:rPr lang="en-US" dirty="0"/>
              <a:t>Emits observation  O</a:t>
            </a:r>
            <a:r>
              <a:rPr lang="en-US" baseline="-25000" dirty="0"/>
              <a:t>t+1</a:t>
            </a:r>
          </a:p>
          <a:p>
            <a:pPr lvl="1"/>
            <a:r>
              <a:rPr lang="en-US" dirty="0"/>
              <a:t>Emits a scalar reward  R</a:t>
            </a:r>
            <a:r>
              <a:rPr lang="en-US" baseline="-25000" dirty="0"/>
              <a:t>t+1</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6342993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35A4-1114-4C85-8011-E276C84E2C1D}"/>
              </a:ext>
            </a:extLst>
          </p:cNvPr>
          <p:cNvSpPr>
            <a:spLocks noGrp="1"/>
          </p:cNvSpPr>
          <p:nvPr>
            <p:ph type="title"/>
          </p:nvPr>
        </p:nvSpPr>
        <p:spPr>
          <a:xfrm>
            <a:off x="5807968" y="196129"/>
            <a:ext cx="6152876" cy="846138"/>
          </a:xfrm>
        </p:spPr>
        <p:txBody>
          <a:bodyPr>
            <a:noAutofit/>
          </a:bodyPr>
          <a:lstStyle/>
          <a:p>
            <a:r>
              <a:rPr lang="en-US" sz="3200" dirty="0">
                <a:solidFill>
                  <a:srgbClr val="FF0000"/>
                </a:solidFill>
              </a:rPr>
              <a:t>COMPLEX </a:t>
            </a:r>
            <a:r>
              <a:rPr lang="en-US" sz="3200" dirty="0" err="1">
                <a:solidFill>
                  <a:srgbClr val="FF0000"/>
                </a:solidFill>
              </a:rPr>
              <a:t>SCENARIo</a:t>
            </a:r>
            <a:r>
              <a:rPr lang="en-US" sz="3200" dirty="0">
                <a:solidFill>
                  <a:srgbClr val="FF0000"/>
                </a:solidFill>
              </a:rPr>
              <a:t> </a:t>
            </a:r>
            <a:br>
              <a:rPr lang="en-US" sz="3200" dirty="0">
                <a:solidFill>
                  <a:srgbClr val="FF0000"/>
                </a:solidFill>
              </a:rPr>
            </a:br>
            <a:r>
              <a:rPr lang="en-US" sz="3200" dirty="0">
                <a:solidFill>
                  <a:srgbClr val="FF0000"/>
                </a:solidFill>
              </a:rPr>
              <a:t>- GO GAME </a:t>
            </a:r>
          </a:p>
        </p:txBody>
      </p:sp>
      <p:sp>
        <p:nvSpPr>
          <p:cNvPr id="3" name="Text Placeholder 2">
            <a:extLst>
              <a:ext uri="{FF2B5EF4-FFF2-40B4-BE49-F238E27FC236}">
                <a16:creationId xmlns:a16="http://schemas.microsoft.com/office/drawing/2014/main" id="{92A25FE2-2D3E-1210-18BB-1F1D8AE53305}"/>
              </a:ext>
            </a:extLst>
          </p:cNvPr>
          <p:cNvSpPr>
            <a:spLocks noGrp="1"/>
          </p:cNvSpPr>
          <p:nvPr>
            <p:ph type="body" sz="quarter" idx="13"/>
          </p:nvPr>
        </p:nvSpPr>
        <p:spPr>
          <a:xfrm>
            <a:off x="4657428" y="1580914"/>
            <a:ext cx="7303416" cy="365125"/>
          </a:xfrm>
        </p:spPr>
        <p:txBody>
          <a:bodyPr>
            <a:normAutofit fontScale="92500" lnSpcReduction="10000"/>
          </a:bodyPr>
          <a:lstStyle/>
          <a:p>
            <a:r>
              <a:rPr lang="en-US" dirty="0"/>
              <a:t>19x19 different positions</a:t>
            </a:r>
          </a:p>
        </p:txBody>
      </p:sp>
      <p:sp>
        <p:nvSpPr>
          <p:cNvPr id="4" name="Text Placeholder 3">
            <a:extLst>
              <a:ext uri="{FF2B5EF4-FFF2-40B4-BE49-F238E27FC236}">
                <a16:creationId xmlns:a16="http://schemas.microsoft.com/office/drawing/2014/main" id="{7F512E8B-9B29-EFE9-AB52-DD4D6973A9F3}"/>
              </a:ext>
            </a:extLst>
          </p:cNvPr>
          <p:cNvSpPr>
            <a:spLocks noGrp="1"/>
          </p:cNvSpPr>
          <p:nvPr>
            <p:ph type="body" sz="quarter" idx="15"/>
          </p:nvPr>
        </p:nvSpPr>
        <p:spPr>
          <a:xfrm>
            <a:off x="4655840" y="1909527"/>
            <a:ext cx="7303416" cy="558800"/>
          </a:xfrm>
        </p:spPr>
        <p:txBody>
          <a:bodyPr>
            <a:noAutofit/>
          </a:bodyPr>
          <a:lstStyle/>
          <a:p>
            <a:r>
              <a:rPr lang="en-US" sz="1800" dirty="0"/>
              <a:t>3 DIFFERENT STRATEGIES – BLACK STONE, WHITE STONE, NO STONE</a:t>
            </a:r>
          </a:p>
        </p:txBody>
      </p:sp>
      <p:sp>
        <p:nvSpPr>
          <p:cNvPr id="5" name="Text Placeholder 4">
            <a:extLst>
              <a:ext uri="{FF2B5EF4-FFF2-40B4-BE49-F238E27FC236}">
                <a16:creationId xmlns:a16="http://schemas.microsoft.com/office/drawing/2014/main" id="{5386149C-B901-ABFE-FA0B-55BA0DB19234}"/>
              </a:ext>
            </a:extLst>
          </p:cNvPr>
          <p:cNvSpPr>
            <a:spLocks noGrp="1"/>
          </p:cNvSpPr>
          <p:nvPr>
            <p:ph type="body" sz="quarter" idx="23"/>
          </p:nvPr>
        </p:nvSpPr>
        <p:spPr>
          <a:xfrm>
            <a:off x="4657428" y="2679464"/>
            <a:ext cx="7303416" cy="365125"/>
          </a:xfrm>
        </p:spPr>
        <p:txBody>
          <a:bodyPr>
            <a:noAutofit/>
          </a:bodyPr>
          <a:lstStyle/>
          <a:p>
            <a:r>
              <a:rPr lang="en-US" dirty="0"/>
              <a:t>Possible number of states? 319X19</a:t>
            </a:r>
          </a:p>
        </p:txBody>
      </p:sp>
      <p:sp>
        <p:nvSpPr>
          <p:cNvPr id="6" name="Text Placeholder 5">
            <a:extLst>
              <a:ext uri="{FF2B5EF4-FFF2-40B4-BE49-F238E27FC236}">
                <a16:creationId xmlns:a16="http://schemas.microsoft.com/office/drawing/2014/main" id="{5B71A6BA-092C-CD48-AE57-6A11E471B0E8}"/>
              </a:ext>
            </a:extLst>
          </p:cNvPr>
          <p:cNvSpPr>
            <a:spLocks noGrp="1"/>
          </p:cNvSpPr>
          <p:nvPr>
            <p:ph type="body" sz="quarter" idx="24"/>
          </p:nvPr>
        </p:nvSpPr>
        <p:spPr>
          <a:xfrm>
            <a:off x="4655840" y="3009664"/>
            <a:ext cx="7303416" cy="557213"/>
          </a:xfrm>
        </p:spPr>
        <p:txBody>
          <a:bodyPr>
            <a:noAutofit/>
          </a:bodyPr>
          <a:lstStyle/>
          <a:p>
            <a:r>
              <a:rPr lang="en-US" sz="1800" dirty="0"/>
              <a:t>Impossible to learn the transition matrix – instead approximate it</a:t>
            </a:r>
          </a:p>
        </p:txBody>
      </p:sp>
      <p:sp>
        <p:nvSpPr>
          <p:cNvPr id="7" name="Text Placeholder 6">
            <a:extLst>
              <a:ext uri="{FF2B5EF4-FFF2-40B4-BE49-F238E27FC236}">
                <a16:creationId xmlns:a16="http://schemas.microsoft.com/office/drawing/2014/main" id="{35A57267-9EC3-C686-084E-8873A4E83A6C}"/>
              </a:ext>
            </a:extLst>
          </p:cNvPr>
          <p:cNvSpPr>
            <a:spLocks noGrp="1"/>
          </p:cNvSpPr>
          <p:nvPr>
            <p:ph type="body" sz="quarter" idx="25"/>
          </p:nvPr>
        </p:nvSpPr>
        <p:spPr>
          <a:xfrm>
            <a:off x="4657428" y="3779602"/>
            <a:ext cx="7303416" cy="365125"/>
          </a:xfrm>
        </p:spPr>
        <p:txBody>
          <a:bodyPr>
            <a:noAutofit/>
          </a:bodyPr>
          <a:lstStyle/>
          <a:p>
            <a:r>
              <a:rPr lang="en-US" sz="1400" dirty="0"/>
              <a:t>What is the best way to approximate a function?</a:t>
            </a:r>
          </a:p>
        </p:txBody>
      </p:sp>
      <p:sp>
        <p:nvSpPr>
          <p:cNvPr id="8" name="Text Placeholder 7">
            <a:extLst>
              <a:ext uri="{FF2B5EF4-FFF2-40B4-BE49-F238E27FC236}">
                <a16:creationId xmlns:a16="http://schemas.microsoft.com/office/drawing/2014/main" id="{2438A472-0D82-09F7-64E8-23DA3D5277F9}"/>
              </a:ext>
            </a:extLst>
          </p:cNvPr>
          <p:cNvSpPr>
            <a:spLocks noGrp="1"/>
          </p:cNvSpPr>
          <p:nvPr>
            <p:ph type="body" sz="quarter" idx="26"/>
          </p:nvPr>
        </p:nvSpPr>
        <p:spPr>
          <a:xfrm>
            <a:off x="6168193" y="4483836"/>
            <a:ext cx="5432425" cy="557212"/>
          </a:xfrm>
        </p:spPr>
        <p:txBody>
          <a:bodyPr>
            <a:normAutofit/>
          </a:bodyPr>
          <a:lstStyle/>
          <a:p>
            <a:r>
              <a:rPr lang="en-US" sz="2400" dirty="0">
                <a:solidFill>
                  <a:srgbClr val="FF0000"/>
                </a:solidFill>
              </a:rPr>
              <a:t>Hence, Deep Reinforcement learning</a:t>
            </a:r>
          </a:p>
        </p:txBody>
      </p:sp>
      <p:pic>
        <p:nvPicPr>
          <p:cNvPr id="2050" name="Picture 2" descr="See the source image">
            <a:extLst>
              <a:ext uri="{FF2B5EF4-FFF2-40B4-BE49-F238E27FC236}">
                <a16:creationId xmlns:a16="http://schemas.microsoft.com/office/drawing/2014/main" id="{57BF7275-88F3-A2B8-EA8B-C6F59A7D0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34" r="26641"/>
          <a:stretch/>
        </p:blipFill>
        <p:spPr bwMode="auto">
          <a:xfrm>
            <a:off x="1072499" y="1280950"/>
            <a:ext cx="3231638" cy="38987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8E30F1-D6B9-CD29-22A6-E53EBBB2A9C8}"/>
              </a:ext>
            </a:extLst>
          </p:cNvPr>
          <p:cNvSpPr txBox="1"/>
          <p:nvPr/>
        </p:nvSpPr>
        <p:spPr>
          <a:xfrm>
            <a:off x="2567608" y="5934670"/>
            <a:ext cx="9173441" cy="923330"/>
          </a:xfrm>
          <a:prstGeom prst="rect">
            <a:avLst/>
          </a:prstGeom>
          <a:noFill/>
        </p:spPr>
        <p:txBody>
          <a:bodyPr wrap="square" rtlCol="0">
            <a:spAutoFit/>
          </a:bodyPr>
          <a:lstStyle/>
          <a:p>
            <a:r>
              <a:rPr lang="en-US" dirty="0">
                <a:solidFill>
                  <a:schemeClr val="accent1"/>
                </a:solidFill>
              </a:rPr>
              <a:t>State and actions are not always discrete + difficult to store all possible states and action values</a:t>
            </a:r>
          </a:p>
          <a:p>
            <a:r>
              <a:rPr lang="en-US" dirty="0"/>
              <a:t>**Convergence is not guaranteed for models with function approximation</a:t>
            </a:r>
          </a:p>
          <a:p>
            <a:endParaRPr lang="en-US" dirty="0"/>
          </a:p>
        </p:txBody>
      </p:sp>
    </p:spTree>
    <p:extLst>
      <p:ext uri="{BB962C8B-B14F-4D97-AF65-F5344CB8AC3E}">
        <p14:creationId xmlns:p14="http://schemas.microsoft.com/office/powerpoint/2010/main" val="40502002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C8B8D-9E3E-21E6-D415-1EBC2147DEF1}"/>
              </a:ext>
            </a:extLst>
          </p:cNvPr>
          <p:cNvSpPr>
            <a:spLocks noGrp="1"/>
          </p:cNvSpPr>
          <p:nvPr>
            <p:ph type="title" idx="4294967295"/>
          </p:nvPr>
        </p:nvSpPr>
        <p:spPr>
          <a:xfrm>
            <a:off x="564372" y="209551"/>
            <a:ext cx="10515600" cy="714998"/>
          </a:xfrm>
        </p:spPr>
        <p:txBody>
          <a:bodyPr>
            <a:normAutofit/>
          </a:bodyPr>
          <a:lstStyle/>
          <a:p>
            <a:r>
              <a:rPr lang="en-US" sz="3600" b="1" dirty="0"/>
              <a:t>Deep Q-Networks</a:t>
            </a:r>
          </a:p>
        </p:txBody>
      </p:sp>
      <p:sp>
        <p:nvSpPr>
          <p:cNvPr id="3" name="Text Placeholder 2">
            <a:extLst>
              <a:ext uri="{FF2B5EF4-FFF2-40B4-BE49-F238E27FC236}">
                <a16:creationId xmlns:a16="http://schemas.microsoft.com/office/drawing/2014/main" id="{262EBEE3-FC78-B15C-B062-46B9EC9058F3}"/>
              </a:ext>
            </a:extLst>
          </p:cNvPr>
          <p:cNvSpPr>
            <a:spLocks noGrp="1"/>
          </p:cNvSpPr>
          <p:nvPr>
            <p:ph type="body" idx="4294967295"/>
          </p:nvPr>
        </p:nvSpPr>
        <p:spPr>
          <a:xfrm>
            <a:off x="501486" y="858415"/>
            <a:ext cx="10515600" cy="5007299"/>
          </a:xfrm>
        </p:spPr>
        <p:txBody>
          <a:bodyPr>
            <a:normAutofit/>
          </a:bodyPr>
          <a:lstStyle/>
          <a:p>
            <a:r>
              <a:rPr lang="en-US" sz="2800" dirty="0">
                <a:solidFill>
                  <a:srgbClr val="FF0000"/>
                </a:solidFill>
              </a:rPr>
              <a:t>Deep Q-Networks                           Neural Networks + Q-values</a:t>
            </a:r>
          </a:p>
          <a:p>
            <a:pPr marL="342900" indent="-342900">
              <a:buFont typeface="Arial" panose="020B0604020202020204" pitchFamily="34" charset="0"/>
              <a:buChar char="•"/>
            </a:pPr>
            <a:r>
              <a:rPr lang="en-US" sz="2800" dirty="0">
                <a:solidFill>
                  <a:srgbClr val="FF0000"/>
                </a:solidFill>
              </a:rPr>
              <a:t>Agent learns from experience</a:t>
            </a:r>
          </a:p>
          <a:p>
            <a:pPr marL="342900" indent="-342900">
              <a:buFont typeface="Arial" panose="020B0604020202020204" pitchFamily="34" charset="0"/>
              <a:buChar char="•"/>
            </a:pPr>
            <a:r>
              <a:rPr lang="en-US" sz="2800" dirty="0">
                <a:solidFill>
                  <a:srgbClr val="FF0000"/>
                </a:solidFill>
              </a:rPr>
              <a:t>Q-value functions estimated using a neural network model</a:t>
            </a:r>
          </a:p>
          <a:p>
            <a:endParaRPr lang="en-US" sz="2800" dirty="0">
              <a:solidFill>
                <a:srgbClr val="FF0000"/>
              </a:solidFill>
            </a:endParaRPr>
          </a:p>
          <a:p>
            <a:r>
              <a:rPr lang="en-US" sz="2800" dirty="0">
                <a:solidFill>
                  <a:srgbClr val="FF0000"/>
                </a:solidFill>
              </a:rPr>
              <a:t> </a:t>
            </a:r>
          </a:p>
        </p:txBody>
      </p:sp>
      <p:cxnSp>
        <p:nvCxnSpPr>
          <p:cNvPr id="8" name="Straight Arrow Connector 7">
            <a:extLst>
              <a:ext uri="{FF2B5EF4-FFF2-40B4-BE49-F238E27FC236}">
                <a16:creationId xmlns:a16="http://schemas.microsoft.com/office/drawing/2014/main" id="{AF94C8D9-A2F3-F75A-F3C9-3F638D0D1E53}"/>
              </a:ext>
            </a:extLst>
          </p:cNvPr>
          <p:cNvCxnSpPr/>
          <p:nvPr/>
        </p:nvCxnSpPr>
        <p:spPr>
          <a:xfrm>
            <a:off x="3791744" y="1124744"/>
            <a:ext cx="167951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Graphic 9" descr="Abacus outline">
            <a:extLst>
              <a:ext uri="{FF2B5EF4-FFF2-40B4-BE49-F238E27FC236}">
                <a16:creationId xmlns:a16="http://schemas.microsoft.com/office/drawing/2014/main" id="{BD931787-6C5D-1B34-68E3-56F6CC396FD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92628" y="2393302"/>
            <a:ext cx="914400" cy="914400"/>
          </a:xfrm>
          <a:prstGeom prst="rect">
            <a:avLst/>
          </a:prstGeom>
        </p:spPr>
      </p:pic>
      <p:cxnSp>
        <p:nvCxnSpPr>
          <p:cNvPr id="12" name="Straight Arrow Connector 11">
            <a:extLst>
              <a:ext uri="{FF2B5EF4-FFF2-40B4-BE49-F238E27FC236}">
                <a16:creationId xmlns:a16="http://schemas.microsoft.com/office/drawing/2014/main" id="{08A6F992-E61F-D2D0-C2DD-B2997D341883}"/>
              </a:ext>
            </a:extLst>
          </p:cNvPr>
          <p:cNvCxnSpPr>
            <a:cxnSpLocks/>
          </p:cNvCxnSpPr>
          <p:nvPr/>
        </p:nvCxnSpPr>
        <p:spPr>
          <a:xfrm>
            <a:off x="1807028" y="2777412"/>
            <a:ext cx="16795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Graphic 13" descr="Network with solid fill">
            <a:extLst>
              <a:ext uri="{FF2B5EF4-FFF2-40B4-BE49-F238E27FC236}">
                <a16:creationId xmlns:a16="http://schemas.microsoft.com/office/drawing/2014/main" id="{FBF2E535-A2D4-7921-31C0-CF339A6F3F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92758" y="2320212"/>
            <a:ext cx="914400" cy="914400"/>
          </a:xfrm>
          <a:prstGeom prst="rect">
            <a:avLst/>
          </a:prstGeom>
        </p:spPr>
      </p:pic>
      <p:cxnSp>
        <p:nvCxnSpPr>
          <p:cNvPr id="16" name="Straight Arrow Connector 15">
            <a:extLst>
              <a:ext uri="{FF2B5EF4-FFF2-40B4-BE49-F238E27FC236}">
                <a16:creationId xmlns:a16="http://schemas.microsoft.com/office/drawing/2014/main" id="{D6BE5780-0B75-F050-06B8-8374D8F48A48}"/>
              </a:ext>
            </a:extLst>
          </p:cNvPr>
          <p:cNvCxnSpPr>
            <a:cxnSpLocks/>
          </p:cNvCxnSpPr>
          <p:nvPr/>
        </p:nvCxnSpPr>
        <p:spPr>
          <a:xfrm>
            <a:off x="4407158" y="2758751"/>
            <a:ext cx="16795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Graphic 17" descr="Artificial Intelligence with solid fill">
            <a:extLst>
              <a:ext uri="{FF2B5EF4-FFF2-40B4-BE49-F238E27FC236}">
                <a16:creationId xmlns:a16="http://schemas.microsoft.com/office/drawing/2014/main" id="{E454B31E-0D9F-A3D9-2063-64FD1DB49E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92416" y="2393302"/>
            <a:ext cx="914400" cy="914400"/>
          </a:xfrm>
          <a:prstGeom prst="rect">
            <a:avLst/>
          </a:prstGeom>
        </p:spPr>
      </p:pic>
      <p:sp>
        <p:nvSpPr>
          <p:cNvPr id="19" name="TextBox 18">
            <a:extLst>
              <a:ext uri="{FF2B5EF4-FFF2-40B4-BE49-F238E27FC236}">
                <a16:creationId xmlns:a16="http://schemas.microsoft.com/office/drawing/2014/main" id="{C98239E9-8CDF-1E04-63BB-79C6A6470EA4}"/>
              </a:ext>
            </a:extLst>
          </p:cNvPr>
          <p:cNvSpPr txBox="1"/>
          <p:nvPr/>
        </p:nvSpPr>
        <p:spPr>
          <a:xfrm>
            <a:off x="892628" y="3244334"/>
            <a:ext cx="1275184" cy="369332"/>
          </a:xfrm>
          <a:prstGeom prst="rect">
            <a:avLst/>
          </a:prstGeom>
          <a:noFill/>
        </p:spPr>
        <p:txBody>
          <a:bodyPr wrap="square" rtlCol="0">
            <a:spAutoFit/>
          </a:bodyPr>
          <a:lstStyle/>
          <a:p>
            <a:r>
              <a:rPr lang="en-US" dirty="0"/>
              <a:t>States</a:t>
            </a:r>
          </a:p>
        </p:txBody>
      </p:sp>
      <p:sp>
        <p:nvSpPr>
          <p:cNvPr id="23" name="TextBox 22">
            <a:extLst>
              <a:ext uri="{FF2B5EF4-FFF2-40B4-BE49-F238E27FC236}">
                <a16:creationId xmlns:a16="http://schemas.microsoft.com/office/drawing/2014/main" id="{26CCB6A7-A480-8371-9A9F-D36367751E3E}"/>
              </a:ext>
            </a:extLst>
          </p:cNvPr>
          <p:cNvSpPr txBox="1"/>
          <p:nvPr/>
        </p:nvSpPr>
        <p:spPr>
          <a:xfrm>
            <a:off x="2976465" y="3177399"/>
            <a:ext cx="2407298" cy="369332"/>
          </a:xfrm>
          <a:prstGeom prst="rect">
            <a:avLst/>
          </a:prstGeom>
          <a:noFill/>
        </p:spPr>
        <p:txBody>
          <a:bodyPr wrap="square" rtlCol="0">
            <a:spAutoFit/>
          </a:bodyPr>
          <a:lstStyle/>
          <a:p>
            <a:r>
              <a:rPr lang="en-US" dirty="0"/>
              <a:t>Neural Network model</a:t>
            </a:r>
          </a:p>
        </p:txBody>
      </p:sp>
      <p:sp>
        <p:nvSpPr>
          <p:cNvPr id="25" name="TextBox 24">
            <a:extLst>
              <a:ext uri="{FF2B5EF4-FFF2-40B4-BE49-F238E27FC236}">
                <a16:creationId xmlns:a16="http://schemas.microsoft.com/office/drawing/2014/main" id="{23269286-ACA4-73C4-A7B5-FE2F223BBA7C}"/>
              </a:ext>
            </a:extLst>
          </p:cNvPr>
          <p:cNvSpPr txBox="1"/>
          <p:nvPr/>
        </p:nvSpPr>
        <p:spPr>
          <a:xfrm>
            <a:off x="6259999" y="3247314"/>
            <a:ext cx="2407298" cy="369332"/>
          </a:xfrm>
          <a:prstGeom prst="rect">
            <a:avLst/>
          </a:prstGeom>
          <a:noFill/>
        </p:spPr>
        <p:txBody>
          <a:bodyPr wrap="square" rtlCol="0">
            <a:spAutoFit/>
          </a:bodyPr>
          <a:lstStyle/>
          <a:p>
            <a:r>
              <a:rPr lang="en-US" dirty="0"/>
              <a:t>Q-values (outputs)</a:t>
            </a:r>
          </a:p>
        </p:txBody>
      </p:sp>
      <p:pic>
        <p:nvPicPr>
          <p:cNvPr id="27" name="Graphic 26" descr="Database with solid fill">
            <a:extLst>
              <a:ext uri="{FF2B5EF4-FFF2-40B4-BE49-F238E27FC236}">
                <a16:creationId xmlns:a16="http://schemas.microsoft.com/office/drawing/2014/main" id="{46AF58CF-A254-E4A7-C5E8-20DE151BEE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41984" y="3941595"/>
            <a:ext cx="914400" cy="914400"/>
          </a:xfrm>
          <a:prstGeom prst="rect">
            <a:avLst/>
          </a:prstGeom>
        </p:spPr>
      </p:pic>
      <p:sp>
        <p:nvSpPr>
          <p:cNvPr id="29" name="TextBox 28">
            <a:extLst>
              <a:ext uri="{FF2B5EF4-FFF2-40B4-BE49-F238E27FC236}">
                <a16:creationId xmlns:a16="http://schemas.microsoft.com/office/drawing/2014/main" id="{627AD31E-7CAA-ED9C-148D-887FC33A83E5}"/>
              </a:ext>
            </a:extLst>
          </p:cNvPr>
          <p:cNvSpPr txBox="1"/>
          <p:nvPr/>
        </p:nvSpPr>
        <p:spPr>
          <a:xfrm>
            <a:off x="1595534" y="4769498"/>
            <a:ext cx="3178629" cy="646331"/>
          </a:xfrm>
          <a:prstGeom prst="rect">
            <a:avLst/>
          </a:prstGeom>
          <a:noFill/>
        </p:spPr>
        <p:txBody>
          <a:bodyPr wrap="square" rtlCol="0">
            <a:spAutoFit/>
          </a:bodyPr>
          <a:lstStyle/>
          <a:p>
            <a:r>
              <a:rPr lang="en-US" dirty="0"/>
              <a:t>All past experiences by agent stored in memory</a:t>
            </a:r>
          </a:p>
        </p:txBody>
      </p:sp>
      <p:cxnSp>
        <p:nvCxnSpPr>
          <p:cNvPr id="31" name="Straight Arrow Connector 30">
            <a:extLst>
              <a:ext uri="{FF2B5EF4-FFF2-40B4-BE49-F238E27FC236}">
                <a16:creationId xmlns:a16="http://schemas.microsoft.com/office/drawing/2014/main" id="{10295E45-5DA3-89FD-D8AB-83B633AC0150}"/>
              </a:ext>
            </a:extLst>
          </p:cNvPr>
          <p:cNvCxnSpPr>
            <a:cxnSpLocks/>
          </p:cNvCxnSpPr>
          <p:nvPr/>
        </p:nvCxnSpPr>
        <p:spPr>
          <a:xfrm flipV="1">
            <a:off x="2855167" y="2885452"/>
            <a:ext cx="0" cy="933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6216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C8B8D-9E3E-21E6-D415-1EBC2147DEF1}"/>
              </a:ext>
            </a:extLst>
          </p:cNvPr>
          <p:cNvSpPr>
            <a:spLocks noGrp="1"/>
          </p:cNvSpPr>
          <p:nvPr>
            <p:ph type="title" idx="4294967295"/>
          </p:nvPr>
        </p:nvSpPr>
        <p:spPr>
          <a:xfrm>
            <a:off x="564372" y="209551"/>
            <a:ext cx="10515600" cy="695944"/>
          </a:xfrm>
        </p:spPr>
        <p:txBody>
          <a:bodyPr>
            <a:normAutofit/>
          </a:bodyPr>
          <a:lstStyle/>
          <a:p>
            <a:r>
              <a:rPr lang="en-US" sz="3600" b="1" dirty="0"/>
              <a:t>Deep Q-Networks</a:t>
            </a:r>
          </a:p>
        </p:txBody>
      </p:sp>
      <p:sp>
        <p:nvSpPr>
          <p:cNvPr id="3" name="Text Placeholder 2">
            <a:extLst>
              <a:ext uri="{FF2B5EF4-FFF2-40B4-BE49-F238E27FC236}">
                <a16:creationId xmlns:a16="http://schemas.microsoft.com/office/drawing/2014/main" id="{262EBEE3-FC78-B15C-B062-46B9EC9058F3}"/>
              </a:ext>
            </a:extLst>
          </p:cNvPr>
          <p:cNvSpPr>
            <a:spLocks noGrp="1"/>
          </p:cNvSpPr>
          <p:nvPr>
            <p:ph type="body" idx="4294967295"/>
          </p:nvPr>
        </p:nvSpPr>
        <p:spPr>
          <a:xfrm>
            <a:off x="676340" y="858416"/>
            <a:ext cx="10515600" cy="5007299"/>
          </a:xfrm>
        </p:spPr>
        <p:txBody>
          <a:bodyPr>
            <a:normAutofit/>
          </a:bodyPr>
          <a:lstStyle/>
          <a:p>
            <a:r>
              <a:rPr lang="en-US" sz="2400" dirty="0">
                <a:solidFill>
                  <a:srgbClr val="FF0000"/>
                </a:solidFill>
              </a:rPr>
              <a:t>Deep Q-Networks                           Neural Networks + Q-values</a:t>
            </a:r>
          </a:p>
          <a:p>
            <a:pPr marL="342900" indent="-342900">
              <a:buFont typeface="Arial" panose="020B0604020202020204" pitchFamily="34" charset="0"/>
              <a:buChar char="•"/>
            </a:pPr>
            <a:r>
              <a:rPr lang="en-US" sz="2400" dirty="0">
                <a:solidFill>
                  <a:srgbClr val="FF0000"/>
                </a:solidFill>
              </a:rPr>
              <a:t>Agent learns from experience</a:t>
            </a:r>
          </a:p>
          <a:p>
            <a:pPr marL="342900" indent="-342900">
              <a:buFont typeface="Arial" panose="020B0604020202020204" pitchFamily="34" charset="0"/>
              <a:buChar char="•"/>
            </a:pPr>
            <a:r>
              <a:rPr lang="en-US" sz="2400" dirty="0">
                <a:solidFill>
                  <a:srgbClr val="FF0000"/>
                </a:solidFill>
              </a:rPr>
              <a:t>Q-value functions estimated using a neural network model</a:t>
            </a:r>
          </a:p>
          <a:p>
            <a:endParaRPr lang="en-US" sz="2400" dirty="0">
              <a:solidFill>
                <a:srgbClr val="FF0000"/>
              </a:solidFill>
            </a:endParaRPr>
          </a:p>
          <a:p>
            <a:r>
              <a:rPr lang="en-US" sz="2400" dirty="0">
                <a:solidFill>
                  <a:srgbClr val="FF0000"/>
                </a:solidFill>
              </a:rPr>
              <a:t> </a:t>
            </a:r>
          </a:p>
        </p:txBody>
      </p:sp>
      <p:pic>
        <p:nvPicPr>
          <p:cNvPr id="10" name="Graphic 9" descr="Abacus outline">
            <a:extLst>
              <a:ext uri="{FF2B5EF4-FFF2-40B4-BE49-F238E27FC236}">
                <a16:creationId xmlns:a16="http://schemas.microsoft.com/office/drawing/2014/main" id="{BD931787-6C5D-1B34-68E3-56F6CC396FD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92628" y="2393302"/>
            <a:ext cx="914400" cy="914400"/>
          </a:xfrm>
          <a:prstGeom prst="rect">
            <a:avLst/>
          </a:prstGeom>
        </p:spPr>
      </p:pic>
      <p:cxnSp>
        <p:nvCxnSpPr>
          <p:cNvPr id="12" name="Straight Arrow Connector 11">
            <a:extLst>
              <a:ext uri="{FF2B5EF4-FFF2-40B4-BE49-F238E27FC236}">
                <a16:creationId xmlns:a16="http://schemas.microsoft.com/office/drawing/2014/main" id="{08A6F992-E61F-D2D0-C2DD-B2997D341883}"/>
              </a:ext>
            </a:extLst>
          </p:cNvPr>
          <p:cNvCxnSpPr>
            <a:cxnSpLocks/>
          </p:cNvCxnSpPr>
          <p:nvPr/>
        </p:nvCxnSpPr>
        <p:spPr>
          <a:xfrm>
            <a:off x="1807028" y="2777412"/>
            <a:ext cx="16795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Graphic 13" descr="Network with solid fill">
            <a:extLst>
              <a:ext uri="{FF2B5EF4-FFF2-40B4-BE49-F238E27FC236}">
                <a16:creationId xmlns:a16="http://schemas.microsoft.com/office/drawing/2014/main" id="{FBF2E535-A2D4-7921-31C0-CF339A6F3F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92758" y="2320212"/>
            <a:ext cx="914400" cy="914400"/>
          </a:xfrm>
          <a:prstGeom prst="rect">
            <a:avLst/>
          </a:prstGeom>
        </p:spPr>
      </p:pic>
      <p:cxnSp>
        <p:nvCxnSpPr>
          <p:cNvPr id="16" name="Straight Arrow Connector 15">
            <a:extLst>
              <a:ext uri="{FF2B5EF4-FFF2-40B4-BE49-F238E27FC236}">
                <a16:creationId xmlns:a16="http://schemas.microsoft.com/office/drawing/2014/main" id="{D6BE5780-0B75-F050-06B8-8374D8F48A48}"/>
              </a:ext>
            </a:extLst>
          </p:cNvPr>
          <p:cNvCxnSpPr>
            <a:cxnSpLocks/>
          </p:cNvCxnSpPr>
          <p:nvPr/>
        </p:nvCxnSpPr>
        <p:spPr>
          <a:xfrm>
            <a:off x="4407158" y="2758751"/>
            <a:ext cx="16795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Graphic 17" descr="Artificial Intelligence with solid fill">
            <a:extLst>
              <a:ext uri="{FF2B5EF4-FFF2-40B4-BE49-F238E27FC236}">
                <a16:creationId xmlns:a16="http://schemas.microsoft.com/office/drawing/2014/main" id="{E454B31E-0D9F-A3D9-2063-64FD1DB49E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92416" y="2393302"/>
            <a:ext cx="914400" cy="914400"/>
          </a:xfrm>
          <a:prstGeom prst="rect">
            <a:avLst/>
          </a:prstGeom>
        </p:spPr>
      </p:pic>
      <p:sp>
        <p:nvSpPr>
          <p:cNvPr id="19" name="TextBox 18">
            <a:extLst>
              <a:ext uri="{FF2B5EF4-FFF2-40B4-BE49-F238E27FC236}">
                <a16:creationId xmlns:a16="http://schemas.microsoft.com/office/drawing/2014/main" id="{C98239E9-8CDF-1E04-63BB-79C6A6470EA4}"/>
              </a:ext>
            </a:extLst>
          </p:cNvPr>
          <p:cNvSpPr txBox="1"/>
          <p:nvPr/>
        </p:nvSpPr>
        <p:spPr>
          <a:xfrm>
            <a:off x="892628" y="3244334"/>
            <a:ext cx="1275184" cy="369332"/>
          </a:xfrm>
          <a:prstGeom prst="rect">
            <a:avLst/>
          </a:prstGeom>
          <a:noFill/>
        </p:spPr>
        <p:txBody>
          <a:bodyPr wrap="square" rtlCol="0">
            <a:spAutoFit/>
          </a:bodyPr>
          <a:lstStyle/>
          <a:p>
            <a:r>
              <a:rPr lang="en-US" dirty="0"/>
              <a:t>States</a:t>
            </a:r>
          </a:p>
        </p:txBody>
      </p:sp>
      <p:sp>
        <p:nvSpPr>
          <p:cNvPr id="23" name="TextBox 22">
            <a:extLst>
              <a:ext uri="{FF2B5EF4-FFF2-40B4-BE49-F238E27FC236}">
                <a16:creationId xmlns:a16="http://schemas.microsoft.com/office/drawing/2014/main" id="{26CCB6A7-A480-8371-9A9F-D36367751E3E}"/>
              </a:ext>
            </a:extLst>
          </p:cNvPr>
          <p:cNvSpPr txBox="1"/>
          <p:nvPr/>
        </p:nvSpPr>
        <p:spPr>
          <a:xfrm>
            <a:off x="2976465" y="3177399"/>
            <a:ext cx="2407298" cy="369332"/>
          </a:xfrm>
          <a:prstGeom prst="rect">
            <a:avLst/>
          </a:prstGeom>
          <a:noFill/>
        </p:spPr>
        <p:txBody>
          <a:bodyPr wrap="square" rtlCol="0">
            <a:spAutoFit/>
          </a:bodyPr>
          <a:lstStyle/>
          <a:p>
            <a:r>
              <a:rPr lang="en-US" dirty="0"/>
              <a:t>Neural Network model</a:t>
            </a:r>
          </a:p>
        </p:txBody>
      </p:sp>
      <p:sp>
        <p:nvSpPr>
          <p:cNvPr id="25" name="TextBox 24">
            <a:extLst>
              <a:ext uri="{FF2B5EF4-FFF2-40B4-BE49-F238E27FC236}">
                <a16:creationId xmlns:a16="http://schemas.microsoft.com/office/drawing/2014/main" id="{23269286-ACA4-73C4-A7B5-FE2F223BBA7C}"/>
              </a:ext>
            </a:extLst>
          </p:cNvPr>
          <p:cNvSpPr txBox="1"/>
          <p:nvPr/>
        </p:nvSpPr>
        <p:spPr>
          <a:xfrm>
            <a:off x="6259999" y="3247314"/>
            <a:ext cx="2407298" cy="369332"/>
          </a:xfrm>
          <a:prstGeom prst="rect">
            <a:avLst/>
          </a:prstGeom>
          <a:noFill/>
        </p:spPr>
        <p:txBody>
          <a:bodyPr wrap="square" rtlCol="0">
            <a:spAutoFit/>
          </a:bodyPr>
          <a:lstStyle/>
          <a:p>
            <a:r>
              <a:rPr lang="en-US" dirty="0"/>
              <a:t>Q-values (outputs)</a:t>
            </a:r>
          </a:p>
        </p:txBody>
      </p:sp>
      <p:pic>
        <p:nvPicPr>
          <p:cNvPr id="27" name="Graphic 26" descr="Database with solid fill">
            <a:extLst>
              <a:ext uri="{FF2B5EF4-FFF2-40B4-BE49-F238E27FC236}">
                <a16:creationId xmlns:a16="http://schemas.microsoft.com/office/drawing/2014/main" id="{46AF58CF-A254-E4A7-C5E8-20DE151BEE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41984" y="3941595"/>
            <a:ext cx="914400" cy="914400"/>
          </a:xfrm>
          <a:prstGeom prst="rect">
            <a:avLst/>
          </a:prstGeom>
        </p:spPr>
      </p:pic>
      <p:sp>
        <p:nvSpPr>
          <p:cNvPr id="29" name="TextBox 28">
            <a:extLst>
              <a:ext uri="{FF2B5EF4-FFF2-40B4-BE49-F238E27FC236}">
                <a16:creationId xmlns:a16="http://schemas.microsoft.com/office/drawing/2014/main" id="{627AD31E-7CAA-ED9C-148D-887FC33A83E5}"/>
              </a:ext>
            </a:extLst>
          </p:cNvPr>
          <p:cNvSpPr txBox="1"/>
          <p:nvPr/>
        </p:nvSpPr>
        <p:spPr>
          <a:xfrm>
            <a:off x="1595534" y="4769498"/>
            <a:ext cx="3178629" cy="646331"/>
          </a:xfrm>
          <a:prstGeom prst="rect">
            <a:avLst/>
          </a:prstGeom>
          <a:noFill/>
        </p:spPr>
        <p:txBody>
          <a:bodyPr wrap="square" rtlCol="0">
            <a:spAutoFit/>
          </a:bodyPr>
          <a:lstStyle/>
          <a:p>
            <a:r>
              <a:rPr lang="en-US" dirty="0"/>
              <a:t>All past experiences by agent stored in memory</a:t>
            </a:r>
          </a:p>
        </p:txBody>
      </p:sp>
      <p:cxnSp>
        <p:nvCxnSpPr>
          <p:cNvPr id="31" name="Straight Arrow Connector 30">
            <a:extLst>
              <a:ext uri="{FF2B5EF4-FFF2-40B4-BE49-F238E27FC236}">
                <a16:creationId xmlns:a16="http://schemas.microsoft.com/office/drawing/2014/main" id="{10295E45-5DA3-89FD-D8AB-83B633AC0150}"/>
              </a:ext>
            </a:extLst>
          </p:cNvPr>
          <p:cNvCxnSpPr>
            <a:cxnSpLocks/>
          </p:cNvCxnSpPr>
          <p:nvPr/>
        </p:nvCxnSpPr>
        <p:spPr>
          <a:xfrm flipV="1">
            <a:off x="2855167" y="2885452"/>
            <a:ext cx="0" cy="933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4E9751C-B0AC-9D91-F8F0-DB299BC82416}"/>
              </a:ext>
            </a:extLst>
          </p:cNvPr>
          <p:cNvCxnSpPr>
            <a:cxnSpLocks/>
          </p:cNvCxnSpPr>
          <p:nvPr/>
        </p:nvCxnSpPr>
        <p:spPr>
          <a:xfrm flipV="1">
            <a:off x="1191207" y="3740758"/>
            <a:ext cx="0" cy="2709805"/>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4" name="TextBox 3">
            <a:extLst>
              <a:ext uri="{FF2B5EF4-FFF2-40B4-BE49-F238E27FC236}">
                <a16:creationId xmlns:a16="http://schemas.microsoft.com/office/drawing/2014/main" id="{1BAC540D-FB6D-A7B6-2A28-182C507B75E9}"/>
              </a:ext>
            </a:extLst>
          </p:cNvPr>
          <p:cNvSpPr txBox="1"/>
          <p:nvPr/>
        </p:nvSpPr>
        <p:spPr>
          <a:xfrm>
            <a:off x="1191207" y="6070416"/>
            <a:ext cx="6714931" cy="646331"/>
          </a:xfrm>
          <a:prstGeom prst="rect">
            <a:avLst/>
          </a:prstGeom>
          <a:noFill/>
        </p:spPr>
        <p:txBody>
          <a:bodyPr wrap="square" rtlCol="0">
            <a:spAutoFit/>
          </a:bodyPr>
          <a:lstStyle/>
          <a:p>
            <a:r>
              <a:rPr lang="en-US" dirty="0"/>
              <a:t>Inputs are constantly changing – different from conventional Deep Learning formulations</a:t>
            </a:r>
          </a:p>
        </p:txBody>
      </p:sp>
      <p:cxnSp>
        <p:nvCxnSpPr>
          <p:cNvPr id="5" name="Straight Arrow Connector 4">
            <a:extLst>
              <a:ext uri="{FF2B5EF4-FFF2-40B4-BE49-F238E27FC236}">
                <a16:creationId xmlns:a16="http://schemas.microsoft.com/office/drawing/2014/main" id="{571ED436-5F6F-AFB3-C55D-5424815B6444}"/>
              </a:ext>
            </a:extLst>
          </p:cNvPr>
          <p:cNvCxnSpPr/>
          <p:nvPr/>
        </p:nvCxnSpPr>
        <p:spPr>
          <a:xfrm>
            <a:off x="3431704" y="1124744"/>
            <a:ext cx="167951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7215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idx="4294967295"/>
          </p:nvPr>
        </p:nvSpPr>
        <p:spPr>
          <a:xfrm>
            <a:off x="651307" y="640081"/>
            <a:ext cx="3377183" cy="3681976"/>
          </a:xfrm>
          <a:noFill/>
        </p:spPr>
        <p:txBody>
          <a:bodyPr vert="horz" lIns="91440" tIns="45720" rIns="91440" bIns="45720" rtlCol="0" anchor="b">
            <a:normAutofit/>
          </a:bodyPr>
          <a:lstStyle/>
          <a:p>
            <a:r>
              <a:rPr lang="en-US" sz="4400" kern="1200">
                <a:solidFill>
                  <a:schemeClr val="bg1"/>
                </a:solidFill>
                <a:latin typeface="+mj-lt"/>
                <a:ea typeface="+mj-ea"/>
                <a:cs typeface="+mj-cs"/>
              </a:rPr>
              <a:t>Deep Q-Learning</a:t>
            </a:r>
          </a:p>
        </p:txBody>
      </p:sp>
      <p:sp>
        <p:nvSpPr>
          <p:cNvPr id="3" name="Content Placeholder 2">
            <a:extLst>
              <a:ext uri="{FF2B5EF4-FFF2-40B4-BE49-F238E27FC236}">
                <a16:creationId xmlns:a16="http://schemas.microsoft.com/office/drawing/2014/main" id="{E14BBEAF-B516-45F4-9EF6-A9F65111580F}"/>
              </a:ext>
            </a:extLst>
          </p:cNvPr>
          <p:cNvSpPr>
            <a:spLocks noGrp="1"/>
          </p:cNvSpPr>
          <p:nvPr>
            <p:ph type="body" idx="4294967295"/>
          </p:nvPr>
        </p:nvSpPr>
        <p:spPr>
          <a:xfrm>
            <a:off x="651307" y="4460487"/>
            <a:ext cx="3377184" cy="1757433"/>
          </a:xfrm>
          <a:noFill/>
        </p:spPr>
        <p:txBody>
          <a:bodyPr vert="horz" lIns="91440" tIns="45720" rIns="91440" bIns="45720" rtlCol="0">
            <a:normAutofit lnSpcReduction="10000"/>
          </a:bodyPr>
          <a:lstStyle/>
          <a:p>
            <a:r>
              <a:rPr lang="en-US" sz="1500" kern="1200">
                <a:solidFill>
                  <a:schemeClr val="bg1"/>
                </a:solidFill>
                <a:latin typeface="+mn-lt"/>
                <a:ea typeface="+mn-ea"/>
                <a:cs typeface="+mn-cs"/>
              </a:rPr>
              <a:t>Use DNN to approximate Q functions</a:t>
            </a:r>
          </a:p>
          <a:p>
            <a:r>
              <a:rPr lang="en-US" sz="1500" kern="1200">
                <a:solidFill>
                  <a:schemeClr val="bg1"/>
                </a:solidFill>
                <a:latin typeface="+mn-lt"/>
                <a:ea typeface="+mn-ea"/>
                <a:cs typeface="+mn-cs"/>
              </a:rPr>
              <a:t>Use observed trajectories of state-action-rewards</a:t>
            </a:r>
          </a:p>
          <a:p>
            <a:r>
              <a:rPr lang="en-US" sz="1500" kern="1200">
                <a:solidFill>
                  <a:schemeClr val="bg1"/>
                </a:solidFill>
                <a:latin typeface="+mn-lt"/>
                <a:ea typeface="+mn-ea"/>
                <a:cs typeface="+mn-cs"/>
              </a:rPr>
              <a:t>‘Human level control through Deep Reinforcement Learning’, 2015 – by DeepMind</a:t>
            </a:r>
          </a:p>
        </p:txBody>
      </p:sp>
      <p:sp>
        <p:nvSpPr>
          <p:cNvPr id="4" name="TextBox 3">
            <a:extLst>
              <a:ext uri="{FF2B5EF4-FFF2-40B4-BE49-F238E27FC236}">
                <a16:creationId xmlns:a16="http://schemas.microsoft.com/office/drawing/2014/main" id="{2BF074AA-CBCE-BDE3-52AA-E60855636069}"/>
              </a:ext>
            </a:extLst>
          </p:cNvPr>
          <p:cNvSpPr txBox="1"/>
          <p:nvPr/>
        </p:nvSpPr>
        <p:spPr>
          <a:xfrm>
            <a:off x="6268270" y="4778777"/>
            <a:ext cx="5151310" cy="646331"/>
          </a:xfrm>
          <a:prstGeom prst="rect">
            <a:avLst/>
          </a:prstGeom>
          <a:noFill/>
        </p:spPr>
        <p:txBody>
          <a:bodyPr wrap="square" rtlCol="0">
            <a:spAutoFit/>
          </a:bodyPr>
          <a:lstStyle/>
          <a:p>
            <a:r>
              <a:rPr lang="en-US" dirty="0"/>
              <a:t>Feed the network with state-action pair to output a corresponding Q-value</a:t>
            </a:r>
          </a:p>
        </p:txBody>
      </p:sp>
      <p:sp>
        <p:nvSpPr>
          <p:cNvPr id="5" name="Rectangle 4">
            <a:extLst>
              <a:ext uri="{FF2B5EF4-FFF2-40B4-BE49-F238E27FC236}">
                <a16:creationId xmlns:a16="http://schemas.microsoft.com/office/drawing/2014/main" id="{980E3A77-D051-5F5F-EF56-8382FF16D23E}"/>
              </a:ext>
            </a:extLst>
          </p:cNvPr>
          <p:cNvSpPr/>
          <p:nvPr/>
        </p:nvSpPr>
        <p:spPr>
          <a:xfrm>
            <a:off x="7813485" y="1055956"/>
            <a:ext cx="1257300" cy="564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Q-value</a:t>
            </a:r>
          </a:p>
        </p:txBody>
      </p:sp>
      <p:cxnSp>
        <p:nvCxnSpPr>
          <p:cNvPr id="14" name="Straight Arrow Connector 13">
            <a:extLst>
              <a:ext uri="{FF2B5EF4-FFF2-40B4-BE49-F238E27FC236}">
                <a16:creationId xmlns:a16="http://schemas.microsoft.com/office/drawing/2014/main" id="{1136420F-962B-4294-7787-818DD32E5320}"/>
              </a:ext>
            </a:extLst>
          </p:cNvPr>
          <p:cNvCxnSpPr>
            <a:cxnSpLocks/>
          </p:cNvCxnSpPr>
          <p:nvPr/>
        </p:nvCxnSpPr>
        <p:spPr>
          <a:xfrm flipV="1">
            <a:off x="8442724" y="1620731"/>
            <a:ext cx="0" cy="914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D7D4D-2E4D-F368-CE9F-03D9833D0914}"/>
              </a:ext>
            </a:extLst>
          </p:cNvPr>
          <p:cNvCxnSpPr>
            <a:cxnSpLocks/>
          </p:cNvCxnSpPr>
          <p:nvPr/>
        </p:nvCxnSpPr>
        <p:spPr>
          <a:xfrm flipV="1">
            <a:off x="8072848" y="3099907"/>
            <a:ext cx="250903" cy="441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924348C-9F88-2C6B-E206-B310CDCCDDC6}"/>
              </a:ext>
            </a:extLst>
          </p:cNvPr>
          <p:cNvCxnSpPr>
            <a:cxnSpLocks/>
          </p:cNvCxnSpPr>
          <p:nvPr/>
        </p:nvCxnSpPr>
        <p:spPr>
          <a:xfrm flipH="1" flipV="1">
            <a:off x="8558322" y="3081651"/>
            <a:ext cx="292041" cy="460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00C396BE-1478-EA02-4C1C-5A6BAC02C828}"/>
              </a:ext>
            </a:extLst>
          </p:cNvPr>
          <p:cNvSpPr/>
          <p:nvPr/>
        </p:nvSpPr>
        <p:spPr>
          <a:xfrm>
            <a:off x="7537705" y="2535130"/>
            <a:ext cx="1882384" cy="5647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Network</a:t>
            </a:r>
          </a:p>
        </p:txBody>
      </p:sp>
      <p:sp>
        <p:nvSpPr>
          <p:cNvPr id="59" name="Rectangle 58">
            <a:extLst>
              <a:ext uri="{FF2B5EF4-FFF2-40B4-BE49-F238E27FC236}">
                <a16:creationId xmlns:a16="http://schemas.microsoft.com/office/drawing/2014/main" id="{B1E4FD3A-35BE-DC1F-8130-858D9A06DDA2}"/>
              </a:ext>
            </a:extLst>
          </p:cNvPr>
          <p:cNvSpPr/>
          <p:nvPr/>
        </p:nvSpPr>
        <p:spPr>
          <a:xfrm>
            <a:off x="7553083" y="3553866"/>
            <a:ext cx="774265" cy="46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661245E5-983D-5477-80BD-8B07DEFB7D22}"/>
              </a:ext>
            </a:extLst>
          </p:cNvPr>
          <p:cNvSpPr/>
          <p:nvPr/>
        </p:nvSpPr>
        <p:spPr>
          <a:xfrm>
            <a:off x="7668459" y="3658431"/>
            <a:ext cx="774265" cy="46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States</a:t>
            </a:r>
          </a:p>
        </p:txBody>
      </p:sp>
      <p:sp>
        <p:nvSpPr>
          <p:cNvPr id="62" name="Rectangle 61">
            <a:extLst>
              <a:ext uri="{FF2B5EF4-FFF2-40B4-BE49-F238E27FC236}">
                <a16:creationId xmlns:a16="http://schemas.microsoft.com/office/drawing/2014/main" id="{16DA8499-A2C9-730E-1759-E32A7F88415E}"/>
              </a:ext>
            </a:extLst>
          </p:cNvPr>
          <p:cNvSpPr/>
          <p:nvPr/>
        </p:nvSpPr>
        <p:spPr>
          <a:xfrm>
            <a:off x="8624045" y="3553866"/>
            <a:ext cx="796044" cy="46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a:t>
            </a:r>
          </a:p>
        </p:txBody>
      </p:sp>
    </p:spTree>
    <p:extLst>
      <p:ext uri="{BB962C8B-B14F-4D97-AF65-F5344CB8AC3E}">
        <p14:creationId xmlns:p14="http://schemas.microsoft.com/office/powerpoint/2010/main" val="22246430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idx="4294967295"/>
          </p:nvPr>
        </p:nvSpPr>
        <p:spPr>
          <a:xfrm>
            <a:off x="651307" y="640081"/>
            <a:ext cx="3377183" cy="3681976"/>
          </a:xfrm>
          <a:noFill/>
        </p:spPr>
        <p:txBody>
          <a:bodyPr vert="horz" lIns="91440" tIns="45720" rIns="91440" bIns="45720" rtlCol="0" anchor="b">
            <a:normAutofit/>
          </a:bodyPr>
          <a:lstStyle/>
          <a:p>
            <a:r>
              <a:rPr lang="en-US" sz="4400" kern="1200">
                <a:solidFill>
                  <a:schemeClr val="bg1"/>
                </a:solidFill>
                <a:latin typeface="+mj-lt"/>
                <a:ea typeface="+mj-ea"/>
                <a:cs typeface="+mj-cs"/>
              </a:rPr>
              <a:t>Deep Q-Learning</a:t>
            </a:r>
          </a:p>
        </p:txBody>
      </p:sp>
      <p:sp>
        <p:nvSpPr>
          <p:cNvPr id="3" name="Content Placeholder 2">
            <a:extLst>
              <a:ext uri="{FF2B5EF4-FFF2-40B4-BE49-F238E27FC236}">
                <a16:creationId xmlns:a16="http://schemas.microsoft.com/office/drawing/2014/main" id="{E14BBEAF-B516-45F4-9EF6-A9F65111580F}"/>
              </a:ext>
            </a:extLst>
          </p:cNvPr>
          <p:cNvSpPr>
            <a:spLocks noGrp="1"/>
          </p:cNvSpPr>
          <p:nvPr>
            <p:ph type="body" idx="4294967295"/>
          </p:nvPr>
        </p:nvSpPr>
        <p:spPr>
          <a:xfrm>
            <a:off x="651307" y="4460487"/>
            <a:ext cx="3377184" cy="1757433"/>
          </a:xfrm>
          <a:noFill/>
        </p:spPr>
        <p:txBody>
          <a:bodyPr vert="horz" lIns="91440" tIns="45720" rIns="91440" bIns="45720" rtlCol="0">
            <a:normAutofit lnSpcReduction="10000"/>
          </a:bodyPr>
          <a:lstStyle/>
          <a:p>
            <a:r>
              <a:rPr lang="en-US" sz="1500" kern="1200">
                <a:solidFill>
                  <a:schemeClr val="bg1"/>
                </a:solidFill>
                <a:latin typeface="+mn-lt"/>
                <a:ea typeface="+mn-ea"/>
                <a:cs typeface="+mn-cs"/>
              </a:rPr>
              <a:t>Use DNN to approximate Q functions</a:t>
            </a:r>
          </a:p>
          <a:p>
            <a:r>
              <a:rPr lang="en-US" sz="1500" kern="1200">
                <a:solidFill>
                  <a:schemeClr val="bg1"/>
                </a:solidFill>
                <a:latin typeface="+mn-lt"/>
                <a:ea typeface="+mn-ea"/>
                <a:cs typeface="+mn-cs"/>
              </a:rPr>
              <a:t>Use observed trajectories of state-action-rewards</a:t>
            </a:r>
          </a:p>
          <a:p>
            <a:r>
              <a:rPr lang="en-US" sz="1500" kern="1200">
                <a:solidFill>
                  <a:schemeClr val="bg1"/>
                </a:solidFill>
                <a:latin typeface="+mn-lt"/>
                <a:ea typeface="+mn-ea"/>
                <a:cs typeface="+mn-cs"/>
              </a:rPr>
              <a:t>‘Human level control through Deep Reinforcement Learning’, 2015 – by DeepMind</a:t>
            </a:r>
          </a:p>
        </p:txBody>
      </p:sp>
      <p:sp>
        <p:nvSpPr>
          <p:cNvPr id="4" name="TextBox 3">
            <a:extLst>
              <a:ext uri="{FF2B5EF4-FFF2-40B4-BE49-F238E27FC236}">
                <a16:creationId xmlns:a16="http://schemas.microsoft.com/office/drawing/2014/main" id="{2BF074AA-CBCE-BDE3-52AA-E60855636069}"/>
              </a:ext>
            </a:extLst>
          </p:cNvPr>
          <p:cNvSpPr txBox="1"/>
          <p:nvPr/>
        </p:nvSpPr>
        <p:spPr>
          <a:xfrm>
            <a:off x="6268270" y="4778777"/>
            <a:ext cx="5151310" cy="369332"/>
          </a:xfrm>
          <a:prstGeom prst="rect">
            <a:avLst/>
          </a:prstGeom>
          <a:noFill/>
        </p:spPr>
        <p:txBody>
          <a:bodyPr wrap="square" rtlCol="0">
            <a:spAutoFit/>
          </a:bodyPr>
          <a:lstStyle/>
          <a:p>
            <a:r>
              <a:rPr lang="en-US" dirty="0"/>
              <a:t>Compute Q-values for all actions in one go</a:t>
            </a:r>
          </a:p>
        </p:txBody>
      </p:sp>
      <p:sp>
        <p:nvSpPr>
          <p:cNvPr id="7" name="Rectangle 6">
            <a:extLst>
              <a:ext uri="{FF2B5EF4-FFF2-40B4-BE49-F238E27FC236}">
                <a16:creationId xmlns:a16="http://schemas.microsoft.com/office/drawing/2014/main" id="{80AEEE35-CEEF-F653-6365-29E4D8EBC381}"/>
              </a:ext>
            </a:extLst>
          </p:cNvPr>
          <p:cNvSpPr/>
          <p:nvPr/>
        </p:nvSpPr>
        <p:spPr>
          <a:xfrm>
            <a:off x="6372854" y="1009717"/>
            <a:ext cx="1257300" cy="564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Q-value 1</a:t>
            </a:r>
          </a:p>
        </p:txBody>
      </p:sp>
      <p:sp>
        <p:nvSpPr>
          <p:cNvPr id="8" name="Rectangle 7">
            <a:extLst>
              <a:ext uri="{FF2B5EF4-FFF2-40B4-BE49-F238E27FC236}">
                <a16:creationId xmlns:a16="http://schemas.microsoft.com/office/drawing/2014/main" id="{D5D5DC09-7066-724D-6DA7-34C3DEA9D4D6}"/>
              </a:ext>
            </a:extLst>
          </p:cNvPr>
          <p:cNvSpPr/>
          <p:nvPr/>
        </p:nvSpPr>
        <p:spPr>
          <a:xfrm>
            <a:off x="7744454" y="1009717"/>
            <a:ext cx="1257300" cy="564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Q-value 2</a:t>
            </a:r>
          </a:p>
        </p:txBody>
      </p:sp>
      <p:sp>
        <p:nvSpPr>
          <p:cNvPr id="10" name="Rectangle 9">
            <a:extLst>
              <a:ext uri="{FF2B5EF4-FFF2-40B4-BE49-F238E27FC236}">
                <a16:creationId xmlns:a16="http://schemas.microsoft.com/office/drawing/2014/main" id="{7439E293-1AAA-E089-2788-02CC2067E489}"/>
              </a:ext>
            </a:extLst>
          </p:cNvPr>
          <p:cNvSpPr/>
          <p:nvPr/>
        </p:nvSpPr>
        <p:spPr>
          <a:xfrm>
            <a:off x="9116054" y="1009718"/>
            <a:ext cx="1257300" cy="564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Q-value n</a:t>
            </a:r>
          </a:p>
        </p:txBody>
      </p:sp>
      <p:cxnSp>
        <p:nvCxnSpPr>
          <p:cNvPr id="17" name="Straight Arrow Connector 16">
            <a:extLst>
              <a:ext uri="{FF2B5EF4-FFF2-40B4-BE49-F238E27FC236}">
                <a16:creationId xmlns:a16="http://schemas.microsoft.com/office/drawing/2014/main" id="{D50FB8C6-4588-BD7D-69FE-FCB4F6C1B0B4}"/>
              </a:ext>
            </a:extLst>
          </p:cNvPr>
          <p:cNvCxnSpPr>
            <a:cxnSpLocks/>
          </p:cNvCxnSpPr>
          <p:nvPr/>
        </p:nvCxnSpPr>
        <p:spPr>
          <a:xfrm flipV="1">
            <a:off x="9175102" y="1574493"/>
            <a:ext cx="653143" cy="840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2A21F6E-8203-B998-6FE9-51DDD110FA94}"/>
              </a:ext>
            </a:extLst>
          </p:cNvPr>
          <p:cNvCxnSpPr>
            <a:cxnSpLocks/>
          </p:cNvCxnSpPr>
          <p:nvPr/>
        </p:nvCxnSpPr>
        <p:spPr>
          <a:xfrm flipH="1" flipV="1">
            <a:off x="6947584" y="1574493"/>
            <a:ext cx="854275" cy="840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DFF7079-668D-76DA-39FD-B8789A0E03B7}"/>
              </a:ext>
            </a:extLst>
          </p:cNvPr>
          <p:cNvCxnSpPr>
            <a:cxnSpLocks/>
          </p:cNvCxnSpPr>
          <p:nvPr/>
        </p:nvCxnSpPr>
        <p:spPr>
          <a:xfrm flipV="1">
            <a:off x="8351186" y="1574493"/>
            <a:ext cx="10500" cy="840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1ECBAA1-2FAC-AD30-0D04-ECAABF9C6C0C}"/>
              </a:ext>
            </a:extLst>
          </p:cNvPr>
          <p:cNvCxnSpPr>
            <a:cxnSpLocks/>
          </p:cNvCxnSpPr>
          <p:nvPr/>
        </p:nvCxnSpPr>
        <p:spPr>
          <a:xfrm flipV="1">
            <a:off x="8373104" y="2979392"/>
            <a:ext cx="0" cy="873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98B130C-55BA-3354-8973-5212A3ACBC58}"/>
              </a:ext>
            </a:extLst>
          </p:cNvPr>
          <p:cNvSpPr/>
          <p:nvPr/>
        </p:nvSpPr>
        <p:spPr>
          <a:xfrm>
            <a:off x="7217454" y="2414615"/>
            <a:ext cx="2542053" cy="5647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Network</a:t>
            </a:r>
          </a:p>
        </p:txBody>
      </p:sp>
      <p:sp>
        <p:nvSpPr>
          <p:cNvPr id="44" name="Rectangle 43">
            <a:extLst>
              <a:ext uri="{FF2B5EF4-FFF2-40B4-BE49-F238E27FC236}">
                <a16:creationId xmlns:a16="http://schemas.microsoft.com/office/drawing/2014/main" id="{57174F56-5D93-77F5-93FB-6D34D22D7E49}"/>
              </a:ext>
            </a:extLst>
          </p:cNvPr>
          <p:cNvSpPr/>
          <p:nvPr/>
        </p:nvSpPr>
        <p:spPr>
          <a:xfrm>
            <a:off x="7744454" y="3852862"/>
            <a:ext cx="1257300" cy="564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A78A25F-1BD3-ECEF-B171-5612A3CE9C2F}"/>
              </a:ext>
            </a:extLst>
          </p:cNvPr>
          <p:cNvSpPr/>
          <p:nvPr/>
        </p:nvSpPr>
        <p:spPr>
          <a:xfrm>
            <a:off x="7859830" y="3957427"/>
            <a:ext cx="1257300" cy="564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States</a:t>
            </a:r>
          </a:p>
        </p:txBody>
      </p:sp>
    </p:spTree>
    <p:extLst>
      <p:ext uri="{BB962C8B-B14F-4D97-AF65-F5344CB8AC3E}">
        <p14:creationId xmlns:p14="http://schemas.microsoft.com/office/powerpoint/2010/main" val="2356592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79B0-DDD6-BE99-0BFD-285264987D41}"/>
              </a:ext>
            </a:extLst>
          </p:cNvPr>
          <p:cNvSpPr>
            <a:spLocks noGrp="1"/>
          </p:cNvSpPr>
          <p:nvPr>
            <p:ph type="title" idx="4294967295"/>
          </p:nvPr>
        </p:nvSpPr>
        <p:spPr>
          <a:xfrm>
            <a:off x="485401" y="209551"/>
            <a:ext cx="9300384" cy="794923"/>
          </a:xfrm>
        </p:spPr>
        <p:txBody>
          <a:bodyPr>
            <a:noAutofit/>
          </a:bodyPr>
          <a:lstStyle/>
          <a:p>
            <a:r>
              <a:rPr lang="en-US" sz="3600" dirty="0"/>
              <a:t>Deep Q-Learning formulation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2B06BC3-5201-3DF5-C79D-16100C10B2A7}"/>
                  </a:ext>
                </a:extLst>
              </p:cNvPr>
              <p:cNvSpPr>
                <a:spLocks noGrp="1"/>
              </p:cNvSpPr>
              <p:nvPr>
                <p:ph type="body" idx="4294967295"/>
              </p:nvPr>
            </p:nvSpPr>
            <p:spPr>
              <a:xfrm>
                <a:off x="407368" y="1004474"/>
                <a:ext cx="10684504" cy="5351876"/>
              </a:xfrm>
            </p:spPr>
            <p:txBody>
              <a:bodyPr>
                <a:normAutofit fontScale="92500"/>
              </a:bodyPr>
              <a:lstStyle/>
              <a:p>
                <a:r>
                  <a:rPr lang="en-US" dirty="0">
                    <a:solidFill>
                      <a:srgbClr val="C00000"/>
                    </a:solidFill>
                  </a:rPr>
                  <a:t>Formulate the value function by Deep Q-network with weights w</a:t>
                </a:r>
              </a:p>
              <a:p>
                <a:r>
                  <a:rPr lang="en-US" dirty="0">
                    <a:solidFill>
                      <a:srgbClr val="C00000"/>
                    </a:solidFill>
                  </a:rPr>
                  <a:t>Objective function – MSE in Q values</a:t>
                </a:r>
              </a:p>
              <a:p>
                <a:endParaRPr lang="en-US" dirty="0">
                  <a:solidFill>
                    <a:srgbClr val="C00000"/>
                  </a:solidFill>
                </a:endParaRPr>
              </a:p>
              <a:p>
                <a:r>
                  <a:rPr lang="en-US" dirty="0">
                    <a:solidFill>
                      <a:srgbClr val="C00000"/>
                    </a:solidFill>
                  </a:rPr>
                  <a:t>Algorithm - Transition -&gt; (s, a, r, s</a:t>
                </a:r>
                <a:r>
                  <a:rPr lang="en-US" baseline="30000" dirty="0">
                    <a:solidFill>
                      <a:srgbClr val="C00000"/>
                    </a:solidFill>
                  </a:rPr>
                  <a:t>’</a:t>
                </a:r>
                <a:r>
                  <a:rPr lang="en-US" dirty="0">
                    <a:solidFill>
                      <a:srgbClr val="C00000"/>
                    </a:solidFill>
                  </a:rPr>
                  <a:t>)</a:t>
                </a:r>
              </a:p>
              <a:p>
                <a:pPr marL="457200" indent="-457200">
                  <a:buFont typeface="+mj-lt"/>
                  <a:buAutoNum type="arabicPeriod"/>
                </a:pPr>
                <a:r>
                  <a:rPr lang="en-US" dirty="0">
                    <a:solidFill>
                      <a:srgbClr val="996633"/>
                    </a:solidFill>
                  </a:rPr>
                  <a:t>Feedforward pass for current state s to get predicted Q-values for all actions</a:t>
                </a:r>
              </a:p>
              <a:p>
                <a:pPr marL="457200" indent="-457200">
                  <a:buFont typeface="+mj-lt"/>
                  <a:buAutoNum type="arabicPeriod"/>
                </a:pPr>
                <a:r>
                  <a:rPr lang="en-US" dirty="0">
                    <a:solidFill>
                      <a:srgbClr val="996633"/>
                    </a:solidFill>
                  </a:rPr>
                  <a:t>Feedforward pass for next state s</a:t>
                </a:r>
                <a:r>
                  <a:rPr lang="en-US" baseline="30000" dirty="0">
                    <a:solidFill>
                      <a:srgbClr val="996633"/>
                    </a:solidFill>
                  </a:rPr>
                  <a:t>’</a:t>
                </a:r>
                <a:r>
                  <a:rPr lang="en-US" dirty="0">
                    <a:solidFill>
                      <a:srgbClr val="996633"/>
                    </a:solidFill>
                  </a:rPr>
                  <a:t> and calculate argmax across all network outputs argmax Q(s</a:t>
                </a:r>
                <a:r>
                  <a:rPr lang="en-US" baseline="30000" dirty="0">
                    <a:solidFill>
                      <a:srgbClr val="996633"/>
                    </a:solidFill>
                  </a:rPr>
                  <a:t>’</a:t>
                </a:r>
                <a:r>
                  <a:rPr lang="en-US" dirty="0">
                    <a:solidFill>
                      <a:srgbClr val="996633"/>
                    </a:solidFill>
                  </a:rPr>
                  <a:t>, a</a:t>
                </a:r>
                <a:r>
                  <a:rPr lang="en-US" baseline="30000" dirty="0">
                    <a:solidFill>
                      <a:srgbClr val="996633"/>
                    </a:solidFill>
                  </a:rPr>
                  <a:t>’</a:t>
                </a:r>
                <a:r>
                  <a:rPr lang="en-US" dirty="0">
                    <a:solidFill>
                      <a:srgbClr val="996633"/>
                    </a:solidFill>
                  </a:rPr>
                  <a:t>)</a:t>
                </a:r>
              </a:p>
              <a:p>
                <a:pPr marL="457200" indent="-457200">
                  <a:buFont typeface="+mj-lt"/>
                  <a:buAutoNum type="arabicPeriod"/>
                </a:pPr>
                <a:r>
                  <a:rPr lang="en-US" dirty="0">
                    <a:solidFill>
                      <a:srgbClr val="996633"/>
                    </a:solidFill>
                  </a:rPr>
                  <a:t>Assign Q-value target for action to </a:t>
                </a:r>
                <a14:m>
                  <m:oMath xmlns:m="http://schemas.openxmlformats.org/officeDocument/2006/math">
                    <m:r>
                      <a:rPr lang="en-US" b="0" i="1" smtClean="0">
                        <a:solidFill>
                          <a:srgbClr val="996633"/>
                        </a:solidFill>
                        <a:latin typeface="Cambria Math" panose="02040503050406030204" pitchFamily="18" charset="0"/>
                        <a:ea typeface="Cambria Math" panose="02040503050406030204" pitchFamily="18" charset="0"/>
                      </a:rPr>
                      <m:t>𝑟</m:t>
                    </m:r>
                    <m:r>
                      <a:rPr lang="en-US" b="0" i="1" smtClean="0">
                        <a:solidFill>
                          <a:srgbClr val="996633"/>
                        </a:solidFill>
                        <a:latin typeface="Cambria Math" panose="02040503050406030204" pitchFamily="18" charset="0"/>
                        <a:ea typeface="Cambria Math" panose="02040503050406030204" pitchFamily="18" charset="0"/>
                      </a:rPr>
                      <m:t>+ </m:t>
                    </m:r>
                    <m:r>
                      <a:rPr lang="en-US" b="0" i="1" smtClean="0">
                        <a:solidFill>
                          <a:srgbClr val="996633"/>
                        </a:solidFill>
                        <a:latin typeface="Cambria Math" panose="02040503050406030204" pitchFamily="18" charset="0"/>
                        <a:ea typeface="Cambria Math" panose="02040503050406030204" pitchFamily="18" charset="0"/>
                      </a:rPr>
                      <m:t>𝛾</m:t>
                    </m:r>
                    <m:func>
                      <m:funcPr>
                        <m:ctrlPr>
                          <a:rPr lang="en-US" b="0" i="1" smtClean="0">
                            <a:solidFill>
                              <a:srgbClr val="996633"/>
                            </a:solidFill>
                            <a:latin typeface="Cambria Math" panose="02040503050406030204" pitchFamily="18" charset="0"/>
                            <a:ea typeface="Cambria Math" panose="02040503050406030204" pitchFamily="18" charset="0"/>
                          </a:rPr>
                        </m:ctrlPr>
                      </m:funcPr>
                      <m:fName>
                        <m:r>
                          <m:rPr>
                            <m:sty m:val="p"/>
                          </m:rPr>
                          <a:rPr lang="en-US" b="0" i="0" smtClean="0">
                            <a:solidFill>
                              <a:srgbClr val="996633"/>
                            </a:solidFill>
                            <a:latin typeface="Cambria Math" panose="02040503050406030204" pitchFamily="18" charset="0"/>
                            <a:ea typeface="Cambria Math" panose="02040503050406030204" pitchFamily="18" charset="0"/>
                          </a:rPr>
                          <m:t>max</m:t>
                        </m:r>
                      </m:fName>
                      <m:e>
                        <m:r>
                          <a:rPr lang="en-US" b="0" i="1" smtClean="0">
                            <a:solidFill>
                              <a:srgbClr val="996633"/>
                            </a:solidFill>
                            <a:latin typeface="Cambria Math" panose="02040503050406030204" pitchFamily="18" charset="0"/>
                            <a:ea typeface="Cambria Math" panose="02040503050406030204" pitchFamily="18" charset="0"/>
                          </a:rPr>
                          <m:t>𝑄</m:t>
                        </m:r>
                        <m:d>
                          <m:dPr>
                            <m:ctrlPr>
                              <a:rPr lang="en-US" b="0" i="1" smtClean="0">
                                <a:solidFill>
                                  <a:srgbClr val="996633"/>
                                </a:solidFill>
                                <a:latin typeface="Cambria Math" panose="02040503050406030204" pitchFamily="18" charset="0"/>
                                <a:ea typeface="Cambria Math" panose="02040503050406030204" pitchFamily="18" charset="0"/>
                              </a:rPr>
                            </m:ctrlPr>
                          </m:dPr>
                          <m:e>
                            <m:sSup>
                              <m:sSupPr>
                                <m:ctrlPr>
                                  <a:rPr lang="en-US" b="0" i="1" smtClean="0">
                                    <a:solidFill>
                                      <a:srgbClr val="996633"/>
                                    </a:solidFill>
                                    <a:latin typeface="Cambria Math" panose="02040503050406030204" pitchFamily="18" charset="0"/>
                                    <a:ea typeface="Cambria Math" panose="02040503050406030204" pitchFamily="18" charset="0"/>
                                  </a:rPr>
                                </m:ctrlPr>
                              </m:sSupPr>
                              <m:e>
                                <m:r>
                                  <a:rPr lang="en-US" b="0" i="1" smtClean="0">
                                    <a:solidFill>
                                      <a:srgbClr val="996633"/>
                                    </a:solidFill>
                                    <a:latin typeface="Cambria Math" panose="02040503050406030204" pitchFamily="18" charset="0"/>
                                    <a:ea typeface="Cambria Math" panose="02040503050406030204" pitchFamily="18" charset="0"/>
                                  </a:rPr>
                                  <m:t>𝑠</m:t>
                                </m:r>
                              </m:e>
                              <m:sup>
                                <m:r>
                                  <a:rPr lang="en-US" b="0" i="1" smtClean="0">
                                    <a:solidFill>
                                      <a:srgbClr val="996633"/>
                                    </a:solidFill>
                                    <a:latin typeface="Cambria Math" panose="02040503050406030204" pitchFamily="18" charset="0"/>
                                    <a:ea typeface="Cambria Math" panose="02040503050406030204" pitchFamily="18" charset="0"/>
                                  </a:rPr>
                                  <m:t>′</m:t>
                                </m:r>
                              </m:sup>
                            </m:sSup>
                            <m:r>
                              <a:rPr lang="en-US" b="0" i="1" smtClean="0">
                                <a:solidFill>
                                  <a:srgbClr val="996633"/>
                                </a:solidFill>
                                <a:latin typeface="Cambria Math" panose="02040503050406030204" pitchFamily="18" charset="0"/>
                                <a:ea typeface="Cambria Math" panose="02040503050406030204" pitchFamily="18" charset="0"/>
                              </a:rPr>
                              <m:t>, </m:t>
                            </m:r>
                            <m:sSup>
                              <m:sSupPr>
                                <m:ctrlPr>
                                  <a:rPr lang="en-US" b="0" i="1" smtClean="0">
                                    <a:solidFill>
                                      <a:srgbClr val="996633"/>
                                    </a:solidFill>
                                    <a:latin typeface="Cambria Math" panose="02040503050406030204" pitchFamily="18" charset="0"/>
                                    <a:ea typeface="Cambria Math" panose="02040503050406030204" pitchFamily="18" charset="0"/>
                                  </a:rPr>
                                </m:ctrlPr>
                              </m:sSupPr>
                              <m:e>
                                <m:r>
                                  <a:rPr lang="en-US" b="0" i="1" smtClean="0">
                                    <a:solidFill>
                                      <a:srgbClr val="996633"/>
                                    </a:solidFill>
                                    <a:latin typeface="Cambria Math" panose="02040503050406030204" pitchFamily="18" charset="0"/>
                                    <a:ea typeface="Cambria Math" panose="02040503050406030204" pitchFamily="18" charset="0"/>
                                  </a:rPr>
                                  <m:t>𝑎</m:t>
                                </m:r>
                              </m:e>
                              <m:sup>
                                <m:r>
                                  <a:rPr lang="en-US" b="0" i="1" smtClean="0">
                                    <a:solidFill>
                                      <a:srgbClr val="996633"/>
                                    </a:solidFill>
                                    <a:latin typeface="Cambria Math" panose="02040503050406030204" pitchFamily="18" charset="0"/>
                                    <a:ea typeface="Cambria Math" panose="02040503050406030204" pitchFamily="18" charset="0"/>
                                  </a:rPr>
                                  <m:t>′</m:t>
                                </m:r>
                              </m:sup>
                            </m:sSup>
                          </m:e>
                        </m:d>
                      </m:e>
                    </m:func>
                  </m:oMath>
                </a14:m>
                <a:r>
                  <a:rPr lang="en-US" dirty="0">
                    <a:solidFill>
                      <a:srgbClr val="996633"/>
                    </a:solidFill>
                  </a:rPr>
                  <a:t> </a:t>
                </a:r>
              </a:p>
              <a:p>
                <a:pPr marL="457200" indent="-457200">
                  <a:buFont typeface="+mj-lt"/>
                  <a:buAutoNum type="arabicPeriod"/>
                </a:pPr>
                <a:r>
                  <a:rPr lang="en-US" dirty="0">
                    <a:solidFill>
                      <a:srgbClr val="996633"/>
                    </a:solidFill>
                  </a:rPr>
                  <a:t>Update weights during backprop</a:t>
                </a:r>
              </a:p>
            </p:txBody>
          </p:sp>
        </mc:Choice>
        <mc:Fallback xmlns="">
          <p:sp>
            <p:nvSpPr>
              <p:cNvPr id="3" name="Text Placeholder 2">
                <a:extLst>
                  <a:ext uri="{FF2B5EF4-FFF2-40B4-BE49-F238E27FC236}">
                    <a16:creationId xmlns:a16="http://schemas.microsoft.com/office/drawing/2014/main" id="{72B06BC3-5201-3DF5-C79D-16100C10B2A7}"/>
                  </a:ext>
                </a:extLst>
              </p:cNvPr>
              <p:cNvSpPr>
                <a:spLocks noGrp="1" noRot="1" noChangeAspect="1" noMove="1" noResize="1" noEditPoints="1" noAdjustHandles="1" noChangeArrowheads="1" noChangeShapeType="1" noTextEdit="1"/>
              </p:cNvSpPr>
              <p:nvPr>
                <p:ph type="body" idx="4294967295"/>
              </p:nvPr>
            </p:nvSpPr>
            <p:spPr>
              <a:xfrm>
                <a:off x="407368" y="1004474"/>
                <a:ext cx="10684504" cy="5351876"/>
              </a:xfrm>
              <a:blipFill>
                <a:blip r:embed="rId3"/>
                <a:stretch>
                  <a:fillRect l="-1369" t="-1367" r="-1825" b="-2733"/>
                </a:stretch>
              </a:blipFill>
            </p:spPr>
            <p:txBody>
              <a:bodyPr/>
              <a:lstStyle/>
              <a:p>
                <a:r>
                  <a:rPr lang="en-US">
                    <a:noFill/>
                  </a:rPr>
                  <a:t> </a:t>
                </a:r>
              </a:p>
            </p:txBody>
          </p:sp>
        </mc:Fallback>
      </mc:AlternateContent>
    </p:spTree>
    <p:extLst>
      <p:ext uri="{BB962C8B-B14F-4D97-AF65-F5344CB8AC3E}">
        <p14:creationId xmlns:p14="http://schemas.microsoft.com/office/powerpoint/2010/main" val="38754458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06256-0B14-7BA7-3C5A-5292D39F0D14}"/>
              </a:ext>
            </a:extLst>
          </p:cNvPr>
          <p:cNvSpPr>
            <a:spLocks noGrp="1"/>
          </p:cNvSpPr>
          <p:nvPr>
            <p:ph type="title" idx="4294967295"/>
          </p:nvPr>
        </p:nvSpPr>
        <p:spPr>
          <a:xfrm>
            <a:off x="498915" y="91953"/>
            <a:ext cx="10515600" cy="1188207"/>
          </a:xfrm>
        </p:spPr>
        <p:txBody>
          <a:bodyPr>
            <a:normAutofit/>
          </a:bodyPr>
          <a:lstStyle/>
          <a:p>
            <a:r>
              <a:rPr lang="en-US" sz="3600" dirty="0"/>
              <a:t>Pitfalls</a:t>
            </a:r>
          </a:p>
        </p:txBody>
      </p:sp>
      <p:graphicFrame>
        <p:nvGraphicFramePr>
          <p:cNvPr id="8" name="Text Placeholder 2">
            <a:extLst>
              <a:ext uri="{FF2B5EF4-FFF2-40B4-BE49-F238E27FC236}">
                <a16:creationId xmlns:a16="http://schemas.microsoft.com/office/drawing/2014/main" id="{F6ACB45E-0FE6-3CB6-C9E9-1CF09D74F74C}"/>
              </a:ext>
            </a:extLst>
          </p:cNvPr>
          <p:cNvGraphicFramePr/>
          <p:nvPr/>
        </p:nvGraphicFramePr>
        <p:xfrm>
          <a:off x="595532" y="1472419"/>
          <a:ext cx="10751918" cy="4617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1EE7AB2-AA98-D12F-4857-0CA7472F4334}"/>
              </a:ext>
            </a:extLst>
          </p:cNvPr>
          <p:cNvSpPr txBox="1"/>
          <p:nvPr/>
        </p:nvSpPr>
        <p:spPr>
          <a:xfrm>
            <a:off x="2659310" y="5746459"/>
            <a:ext cx="5343787" cy="369332"/>
          </a:xfrm>
          <a:prstGeom prst="rect">
            <a:avLst/>
          </a:prstGeom>
          <a:noFill/>
        </p:spPr>
        <p:txBody>
          <a:bodyPr wrap="square" rtlCol="0">
            <a:spAutoFit/>
          </a:bodyPr>
          <a:lstStyle/>
          <a:p>
            <a:r>
              <a:rPr lang="en-US" dirty="0">
                <a:solidFill>
                  <a:srgbClr val="FF0000"/>
                </a:solidFill>
              </a:rPr>
              <a:t>Experience Replay! </a:t>
            </a:r>
          </a:p>
        </p:txBody>
      </p:sp>
    </p:spTree>
    <p:extLst>
      <p:ext uri="{BB962C8B-B14F-4D97-AF65-F5344CB8AC3E}">
        <p14:creationId xmlns:p14="http://schemas.microsoft.com/office/powerpoint/2010/main" val="32369817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838199" y="291090"/>
            <a:ext cx="10515599" cy="932688"/>
          </a:xfrm>
        </p:spPr>
        <p:txBody>
          <a:bodyPr vert="horz" lIns="91440" tIns="45720" rIns="91440" bIns="45720" rtlCol="0" anchor="b">
            <a:normAutofit/>
          </a:bodyPr>
          <a:lstStyle/>
          <a:p>
            <a:r>
              <a:rPr lang="en-US" sz="5400" kern="1200">
                <a:solidFill>
                  <a:schemeClr val="tx1"/>
                </a:solidFill>
                <a:latin typeface="+mj-lt"/>
                <a:ea typeface="+mj-ea"/>
                <a:cs typeface="+mj-cs"/>
              </a:rPr>
              <a:t>Problems with stability</a:t>
            </a:r>
          </a:p>
        </p:txBody>
      </p:sp>
      <p:graphicFrame>
        <p:nvGraphicFramePr>
          <p:cNvPr id="8" name="Text Placeholder 2">
            <a:extLst>
              <a:ext uri="{FF2B5EF4-FFF2-40B4-BE49-F238E27FC236}">
                <a16:creationId xmlns:a16="http://schemas.microsoft.com/office/drawing/2014/main" id="{4118F107-BA06-E6AC-5A8E-C1281B9DFCD0}"/>
              </a:ext>
            </a:extLst>
          </p:cNvPr>
          <p:cNvGraphicFramePr/>
          <p:nvPr>
            <p:extLst>
              <p:ext uri="{D42A27DB-BD31-4B8C-83A1-F6EECF244321}">
                <p14:modId xmlns:p14="http://schemas.microsoft.com/office/powerpoint/2010/main" val="4114494218"/>
              </p:ext>
            </p:extLst>
          </p:nvPr>
        </p:nvGraphicFramePr>
        <p:xfrm>
          <a:off x="831850" y="1078523"/>
          <a:ext cx="10515600" cy="5011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60306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502617" y="291090"/>
            <a:ext cx="10515599" cy="571021"/>
          </a:xfrm>
        </p:spPr>
        <p:txBody>
          <a:bodyPr vert="horz" lIns="91440" tIns="45720" rIns="91440" bIns="45720" rtlCol="0" anchor="b">
            <a:normAutofit fontScale="90000"/>
          </a:bodyPr>
          <a:lstStyle/>
          <a:p>
            <a:r>
              <a:rPr lang="en-US" sz="3600" kern="1200" dirty="0">
                <a:solidFill>
                  <a:srgbClr val="663300"/>
                </a:solidFill>
                <a:latin typeface="+mj-lt"/>
                <a:ea typeface="+mj-ea"/>
                <a:cs typeface="+mj-cs"/>
              </a:rPr>
              <a:t>Bandit Algorithms</a:t>
            </a:r>
          </a:p>
        </p:txBody>
      </p:sp>
      <p:sp>
        <p:nvSpPr>
          <p:cNvPr id="3" name="TextBox 2">
            <a:extLst>
              <a:ext uri="{FF2B5EF4-FFF2-40B4-BE49-F238E27FC236}">
                <a16:creationId xmlns:a16="http://schemas.microsoft.com/office/drawing/2014/main" id="{093730A8-B1B4-3FC8-6C6D-7C479CF20E02}"/>
              </a:ext>
            </a:extLst>
          </p:cNvPr>
          <p:cNvSpPr txBox="1"/>
          <p:nvPr/>
        </p:nvSpPr>
        <p:spPr>
          <a:xfrm>
            <a:off x="502617" y="1223778"/>
            <a:ext cx="9919121" cy="369332"/>
          </a:xfrm>
          <a:prstGeom prst="rect">
            <a:avLst/>
          </a:prstGeom>
          <a:noFill/>
        </p:spPr>
        <p:txBody>
          <a:bodyPr wrap="square" rtlCol="0">
            <a:spAutoFit/>
          </a:bodyPr>
          <a:lstStyle/>
          <a:p>
            <a:r>
              <a:rPr lang="en-US" dirty="0"/>
              <a:t>A bandit is a metaphor for slot machine in a casino</a:t>
            </a:r>
          </a:p>
        </p:txBody>
      </p:sp>
      <p:pic>
        <p:nvPicPr>
          <p:cNvPr id="5" name="Graphic 4" descr="Slot Machine Lose with solid fill">
            <a:extLst>
              <a:ext uri="{FF2B5EF4-FFF2-40B4-BE49-F238E27FC236}">
                <a16:creationId xmlns:a16="http://schemas.microsoft.com/office/drawing/2014/main" id="{58E0FA12-B2CC-7491-DACA-77974C1457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4911" y="951244"/>
            <a:ext cx="914400" cy="914400"/>
          </a:xfrm>
          <a:prstGeom prst="rect">
            <a:avLst/>
          </a:prstGeom>
        </p:spPr>
      </p:pic>
      <p:sp>
        <p:nvSpPr>
          <p:cNvPr id="7" name="TextBox 6">
            <a:extLst>
              <a:ext uri="{FF2B5EF4-FFF2-40B4-BE49-F238E27FC236}">
                <a16:creationId xmlns:a16="http://schemas.microsoft.com/office/drawing/2014/main" id="{D65AAD37-267F-A06F-DAB1-8B9DA54028AA}"/>
              </a:ext>
            </a:extLst>
          </p:cNvPr>
          <p:cNvSpPr txBox="1"/>
          <p:nvPr/>
        </p:nvSpPr>
        <p:spPr>
          <a:xfrm>
            <a:off x="502616" y="2243485"/>
            <a:ext cx="9919121" cy="646331"/>
          </a:xfrm>
          <a:prstGeom prst="rect">
            <a:avLst/>
          </a:prstGeom>
          <a:noFill/>
        </p:spPr>
        <p:txBody>
          <a:bodyPr wrap="square" rtlCol="0">
            <a:spAutoFit/>
          </a:bodyPr>
          <a:lstStyle/>
          <a:p>
            <a:r>
              <a:rPr lang="en-US" dirty="0"/>
              <a:t>Introduced by William R. Thompson, clinical trials being the first intended applications (predicting what drug should a certain patient receive)</a:t>
            </a:r>
          </a:p>
        </p:txBody>
      </p:sp>
      <p:sp>
        <p:nvSpPr>
          <p:cNvPr id="11" name="TextBox 10">
            <a:extLst>
              <a:ext uri="{FF2B5EF4-FFF2-40B4-BE49-F238E27FC236}">
                <a16:creationId xmlns:a16="http://schemas.microsoft.com/office/drawing/2014/main" id="{62290DF4-CA08-B066-D406-F6073B4DB6D1}"/>
              </a:ext>
            </a:extLst>
          </p:cNvPr>
          <p:cNvSpPr txBox="1"/>
          <p:nvPr/>
        </p:nvSpPr>
        <p:spPr>
          <a:xfrm>
            <a:off x="502616" y="3453651"/>
            <a:ext cx="9919121" cy="646331"/>
          </a:xfrm>
          <a:prstGeom prst="rect">
            <a:avLst/>
          </a:prstGeom>
          <a:noFill/>
        </p:spPr>
        <p:txBody>
          <a:bodyPr wrap="square" rtlCol="0">
            <a:spAutoFit/>
          </a:bodyPr>
          <a:lstStyle/>
          <a:p>
            <a:r>
              <a:rPr lang="en-US" dirty="0"/>
              <a:t>Payoffs have a random probability when you pull the lever of an armed bandit. Do you keep pulling the lever of the same bandit (slot-machine), or do you want to try your luck with other slot machines?</a:t>
            </a:r>
          </a:p>
        </p:txBody>
      </p:sp>
      <p:sp>
        <p:nvSpPr>
          <p:cNvPr id="13" name="TextBox 12">
            <a:extLst>
              <a:ext uri="{FF2B5EF4-FFF2-40B4-BE49-F238E27FC236}">
                <a16:creationId xmlns:a16="http://schemas.microsoft.com/office/drawing/2014/main" id="{35C94972-BE89-99AA-D57A-A9FC68189D55}"/>
              </a:ext>
            </a:extLst>
          </p:cNvPr>
          <p:cNvSpPr txBox="1"/>
          <p:nvPr/>
        </p:nvSpPr>
        <p:spPr>
          <a:xfrm>
            <a:off x="502616" y="4601159"/>
            <a:ext cx="9919121" cy="369332"/>
          </a:xfrm>
          <a:prstGeom prst="rect">
            <a:avLst/>
          </a:prstGeom>
          <a:noFill/>
        </p:spPr>
        <p:txBody>
          <a:bodyPr wrap="square" rtlCol="0">
            <a:spAutoFit/>
          </a:bodyPr>
          <a:lstStyle/>
          <a:p>
            <a:r>
              <a:rPr lang="en-US" dirty="0"/>
              <a:t>Captures the fundamental dilemma a learner faces when choosing between uncertain options</a:t>
            </a:r>
          </a:p>
        </p:txBody>
      </p:sp>
      <p:pic>
        <p:nvPicPr>
          <p:cNvPr id="15" name="Graphic 14" descr="Magnifying glass outline">
            <a:extLst>
              <a:ext uri="{FF2B5EF4-FFF2-40B4-BE49-F238E27FC236}">
                <a16:creationId xmlns:a16="http://schemas.microsoft.com/office/drawing/2014/main" id="{F8019B77-C3B5-2791-2032-D93594DE89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1134" y="3251483"/>
            <a:ext cx="914400" cy="914400"/>
          </a:xfrm>
          <a:prstGeom prst="rect">
            <a:avLst/>
          </a:prstGeom>
        </p:spPr>
      </p:pic>
    </p:spTree>
    <p:extLst>
      <p:ext uri="{BB962C8B-B14F-4D97-AF65-F5344CB8AC3E}">
        <p14:creationId xmlns:p14="http://schemas.microsoft.com/office/powerpoint/2010/main" val="19644455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502616" y="234788"/>
            <a:ext cx="10515599" cy="646332"/>
          </a:xfrm>
        </p:spPr>
        <p:txBody>
          <a:bodyPr vert="horz" lIns="91440" tIns="45720" rIns="91440" bIns="45720" rtlCol="0" anchor="b">
            <a:normAutofit/>
          </a:bodyPr>
          <a:lstStyle/>
          <a:p>
            <a:r>
              <a:rPr lang="en-US" sz="3600" kern="1200" dirty="0">
                <a:solidFill>
                  <a:srgbClr val="663300"/>
                </a:solidFill>
                <a:latin typeface="+mj-lt"/>
                <a:ea typeface="+mj-ea"/>
                <a:cs typeface="+mj-cs"/>
              </a:rPr>
              <a:t>Bandit Algorithms</a:t>
            </a:r>
          </a:p>
        </p:txBody>
      </p:sp>
      <p:sp>
        <p:nvSpPr>
          <p:cNvPr id="3" name="TextBox 2">
            <a:extLst>
              <a:ext uri="{FF2B5EF4-FFF2-40B4-BE49-F238E27FC236}">
                <a16:creationId xmlns:a16="http://schemas.microsoft.com/office/drawing/2014/main" id="{093730A8-B1B4-3FC8-6C6D-7C479CF20E02}"/>
              </a:ext>
            </a:extLst>
          </p:cNvPr>
          <p:cNvSpPr txBox="1"/>
          <p:nvPr/>
        </p:nvSpPr>
        <p:spPr>
          <a:xfrm>
            <a:off x="502617" y="1223778"/>
            <a:ext cx="9919121" cy="369332"/>
          </a:xfrm>
          <a:prstGeom prst="rect">
            <a:avLst/>
          </a:prstGeom>
          <a:noFill/>
        </p:spPr>
        <p:txBody>
          <a:bodyPr wrap="square" rtlCol="0">
            <a:spAutoFit/>
          </a:bodyPr>
          <a:lstStyle/>
          <a:p>
            <a:r>
              <a:rPr lang="en-US" dirty="0">
                <a:solidFill>
                  <a:srgbClr val="663300"/>
                </a:solidFill>
              </a:rPr>
              <a:t>A bandit is a metaphor for slot machine in a casino</a:t>
            </a:r>
          </a:p>
        </p:txBody>
      </p:sp>
      <p:pic>
        <p:nvPicPr>
          <p:cNvPr id="5" name="Graphic 4" descr="Slot Machine Lose with solid fill">
            <a:extLst>
              <a:ext uri="{FF2B5EF4-FFF2-40B4-BE49-F238E27FC236}">
                <a16:creationId xmlns:a16="http://schemas.microsoft.com/office/drawing/2014/main" id="{58E0FA12-B2CC-7491-DACA-77974C1457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4911" y="951244"/>
            <a:ext cx="914400" cy="914400"/>
          </a:xfrm>
          <a:prstGeom prst="rect">
            <a:avLst/>
          </a:prstGeom>
        </p:spPr>
      </p:pic>
      <p:sp>
        <p:nvSpPr>
          <p:cNvPr id="7" name="TextBox 6">
            <a:extLst>
              <a:ext uri="{FF2B5EF4-FFF2-40B4-BE49-F238E27FC236}">
                <a16:creationId xmlns:a16="http://schemas.microsoft.com/office/drawing/2014/main" id="{D65AAD37-267F-A06F-DAB1-8B9DA54028AA}"/>
              </a:ext>
            </a:extLst>
          </p:cNvPr>
          <p:cNvSpPr txBox="1"/>
          <p:nvPr/>
        </p:nvSpPr>
        <p:spPr>
          <a:xfrm>
            <a:off x="502616" y="2243485"/>
            <a:ext cx="9919121" cy="646331"/>
          </a:xfrm>
          <a:prstGeom prst="rect">
            <a:avLst/>
          </a:prstGeom>
          <a:noFill/>
        </p:spPr>
        <p:txBody>
          <a:bodyPr wrap="square" rtlCol="0">
            <a:spAutoFit/>
          </a:bodyPr>
          <a:lstStyle/>
          <a:p>
            <a:r>
              <a:rPr lang="en-US" dirty="0">
                <a:solidFill>
                  <a:srgbClr val="663300"/>
                </a:solidFill>
              </a:rPr>
              <a:t>Introduced by William R. Thompson, clinical trials being the first intended applications (predicting what drug should a certain patient receive)</a:t>
            </a:r>
          </a:p>
        </p:txBody>
      </p:sp>
      <p:sp>
        <p:nvSpPr>
          <p:cNvPr id="11" name="TextBox 10">
            <a:extLst>
              <a:ext uri="{FF2B5EF4-FFF2-40B4-BE49-F238E27FC236}">
                <a16:creationId xmlns:a16="http://schemas.microsoft.com/office/drawing/2014/main" id="{62290DF4-CA08-B066-D406-F6073B4DB6D1}"/>
              </a:ext>
            </a:extLst>
          </p:cNvPr>
          <p:cNvSpPr txBox="1"/>
          <p:nvPr/>
        </p:nvSpPr>
        <p:spPr>
          <a:xfrm>
            <a:off x="502616" y="3453651"/>
            <a:ext cx="9919121" cy="646331"/>
          </a:xfrm>
          <a:prstGeom prst="rect">
            <a:avLst/>
          </a:prstGeom>
          <a:noFill/>
        </p:spPr>
        <p:txBody>
          <a:bodyPr wrap="square" rtlCol="0">
            <a:spAutoFit/>
          </a:bodyPr>
          <a:lstStyle/>
          <a:p>
            <a:r>
              <a:rPr lang="en-US" dirty="0">
                <a:solidFill>
                  <a:srgbClr val="663300"/>
                </a:solidFill>
              </a:rPr>
              <a:t>Payoffs have a random probability when you pull the lever of an armed bandit. Do you keep pulling the lever of the same bandit (slot-machine), or do you want to try your luck with other slot machines?</a:t>
            </a:r>
          </a:p>
        </p:txBody>
      </p:sp>
      <p:sp>
        <p:nvSpPr>
          <p:cNvPr id="13" name="TextBox 12">
            <a:extLst>
              <a:ext uri="{FF2B5EF4-FFF2-40B4-BE49-F238E27FC236}">
                <a16:creationId xmlns:a16="http://schemas.microsoft.com/office/drawing/2014/main" id="{35C94972-BE89-99AA-D57A-A9FC68189D55}"/>
              </a:ext>
            </a:extLst>
          </p:cNvPr>
          <p:cNvSpPr txBox="1"/>
          <p:nvPr/>
        </p:nvSpPr>
        <p:spPr>
          <a:xfrm>
            <a:off x="502616" y="4479151"/>
            <a:ext cx="9919121" cy="369332"/>
          </a:xfrm>
          <a:prstGeom prst="rect">
            <a:avLst/>
          </a:prstGeom>
          <a:noFill/>
        </p:spPr>
        <p:txBody>
          <a:bodyPr wrap="square" rtlCol="0">
            <a:spAutoFit/>
          </a:bodyPr>
          <a:lstStyle/>
          <a:p>
            <a:r>
              <a:rPr lang="en-US" b="1" dirty="0">
                <a:solidFill>
                  <a:srgbClr val="663300"/>
                </a:solidFill>
              </a:rPr>
              <a:t>Captures the fundamental dilemma a learner faces when choosing between uncertain options</a:t>
            </a:r>
          </a:p>
        </p:txBody>
      </p:sp>
      <p:pic>
        <p:nvPicPr>
          <p:cNvPr id="15" name="Graphic 14" descr="Magnifying glass outline">
            <a:extLst>
              <a:ext uri="{FF2B5EF4-FFF2-40B4-BE49-F238E27FC236}">
                <a16:creationId xmlns:a16="http://schemas.microsoft.com/office/drawing/2014/main" id="{F8019B77-C3B5-2791-2032-D93594DE89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1134" y="3251483"/>
            <a:ext cx="914400" cy="914400"/>
          </a:xfrm>
          <a:prstGeom prst="rect">
            <a:avLst/>
          </a:prstGeom>
        </p:spPr>
      </p:pic>
      <p:sp>
        <p:nvSpPr>
          <p:cNvPr id="4" name="Rectangle 3">
            <a:extLst>
              <a:ext uri="{FF2B5EF4-FFF2-40B4-BE49-F238E27FC236}">
                <a16:creationId xmlns:a16="http://schemas.microsoft.com/office/drawing/2014/main" id="{27AFB483-9F2C-ADEB-D623-53D804FBA071}"/>
              </a:ext>
            </a:extLst>
          </p:cNvPr>
          <p:cNvSpPr/>
          <p:nvPr/>
        </p:nvSpPr>
        <p:spPr>
          <a:xfrm>
            <a:off x="1057013" y="5150840"/>
            <a:ext cx="3045204" cy="1205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Repeatedly choose between actions with unknown payoffs – maximize the cumulative gain</a:t>
            </a:r>
          </a:p>
        </p:txBody>
      </p:sp>
      <p:sp>
        <p:nvSpPr>
          <p:cNvPr id="8" name="Rectangle 7">
            <a:extLst>
              <a:ext uri="{FF2B5EF4-FFF2-40B4-BE49-F238E27FC236}">
                <a16:creationId xmlns:a16="http://schemas.microsoft.com/office/drawing/2014/main" id="{AA02F788-A2E3-EFF9-C297-9EE82A98CD60}"/>
              </a:ext>
            </a:extLst>
          </p:cNvPr>
          <p:cNvSpPr/>
          <p:nvPr/>
        </p:nvSpPr>
        <p:spPr>
          <a:xfrm>
            <a:off x="5689134" y="5161751"/>
            <a:ext cx="2921465" cy="1194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Exploit the best payout option found until now</a:t>
            </a:r>
          </a:p>
        </p:txBody>
      </p:sp>
    </p:spTree>
    <p:extLst>
      <p:ext uri="{BB962C8B-B14F-4D97-AF65-F5344CB8AC3E}">
        <p14:creationId xmlns:p14="http://schemas.microsoft.com/office/powerpoint/2010/main" val="2716156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p:txBody>
          <a:bodyPr/>
          <a:lstStyle/>
          <a:p>
            <a:r>
              <a:rPr lang="en-US" dirty="0"/>
              <a:t>History</a:t>
            </a:r>
          </a:p>
        </p:txBody>
      </p:sp>
      <mc:AlternateContent xmlns:mc="http://schemas.openxmlformats.org/markup-compatibility/2006" xmlns:a14="http://schemas.microsoft.com/office/drawing/2010/main">
        <mc:Choice Requires="a14">
          <p:sp>
            <p:nvSpPr>
              <p:cNvPr id="9" name="內容版面配置區 8"/>
              <p:cNvSpPr>
                <a:spLocks noGrp="1"/>
              </p:cNvSpPr>
              <p:nvPr>
                <p:ph idx="1"/>
              </p:nvPr>
            </p:nvSpPr>
            <p:spPr/>
            <p:txBody>
              <a:bodyPr/>
              <a:lstStyle/>
              <a:p>
                <a:r>
                  <a:rPr lang="en-US" dirty="0"/>
                  <a:t>History is defined as a sequence of observations, rewards, and actions.</a:t>
                </a:r>
              </a:p>
              <a:p>
                <a:endParaRPr lang="en-US" dirty="0"/>
              </a:p>
              <a:p>
                <a:pPr marL="0" indent="0">
                  <a:buNone/>
                </a:pP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m:oMathPara>
                </a14:m>
                <a:endParaRPr lang="en-US" dirty="0"/>
              </a:p>
              <a:p>
                <a:pPr marL="0" indent="0">
                  <a:buNone/>
                </a:pPr>
                <a:endParaRPr lang="en-US" dirty="0"/>
              </a:p>
              <a:p>
                <a:r>
                  <a:rPr lang="en-US" dirty="0"/>
                  <a:t>i.e. All observable variables up to time t</a:t>
                </a:r>
              </a:p>
              <a:p>
                <a:r>
                  <a:rPr lang="en-US" dirty="0"/>
                  <a:t>What happens next depends on the history:</a:t>
                </a:r>
              </a:p>
              <a:p>
                <a:pPr lvl="1"/>
                <a:r>
                  <a:rPr lang="en-US" dirty="0"/>
                  <a:t>The agent selects an action.</a:t>
                </a:r>
              </a:p>
              <a:p>
                <a:pPr lvl="1"/>
                <a:r>
                  <a:rPr lang="en-US" dirty="0"/>
                  <a:t>The environment emits rewards and observations.</a:t>
                </a:r>
              </a:p>
              <a:p>
                <a:pPr lvl="1"/>
                <a:endParaRPr lang="en-US" dirty="0"/>
              </a:p>
            </p:txBody>
          </p:sp>
        </mc:Choice>
        <mc:Fallback xmlns="">
          <p:sp>
            <p:nvSpPr>
              <p:cNvPr id="9" name="內容版面配置區 8"/>
              <p:cNvSpPr>
                <a:spLocks noGrp="1" noRot="1" noChangeAspect="1" noMove="1" noResize="1" noEditPoints="1" noAdjustHandles="1" noChangeArrowheads="1" noChangeShapeType="1" noTextEdit="1"/>
              </p:cNvSpPr>
              <p:nvPr>
                <p:ph idx="1"/>
              </p:nvPr>
            </p:nvSpPr>
            <p:spPr>
              <a:blipFill>
                <a:blip r:embed="rId2"/>
                <a:stretch>
                  <a:fillRect l="-812" t="-1961"/>
                </a:stretch>
              </a:blipFill>
            </p:spPr>
            <p:txBody>
              <a:bodyPr/>
              <a:lstStyle/>
              <a:p>
                <a:r>
                  <a:rPr lang="en-US">
                    <a:noFill/>
                  </a:rPr>
                  <a:t> </a:t>
                </a:r>
              </a:p>
            </p:txBody>
          </p:sp>
        </mc:Fallback>
      </mc:AlternateContent>
    </p:spTree>
    <p:extLst>
      <p:ext uri="{BB962C8B-B14F-4D97-AF65-F5344CB8AC3E}">
        <p14:creationId xmlns:p14="http://schemas.microsoft.com/office/powerpoint/2010/main" val="34084877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645253" y="136525"/>
            <a:ext cx="10515599" cy="932688"/>
          </a:xfrm>
        </p:spPr>
        <p:txBody>
          <a:bodyPr vert="horz" lIns="91440" tIns="45720" rIns="91440" bIns="45720" rtlCol="0" anchor="b">
            <a:normAutofit/>
          </a:bodyPr>
          <a:lstStyle/>
          <a:p>
            <a:r>
              <a:rPr lang="en-US" sz="3600" kern="1200" dirty="0">
                <a:solidFill>
                  <a:srgbClr val="663300"/>
                </a:solidFill>
                <a:latin typeface="+mj-lt"/>
                <a:ea typeface="+mj-ea"/>
                <a:cs typeface="+mj-cs"/>
              </a:rPr>
              <a:t>Multi-ar</a:t>
            </a:r>
            <a:r>
              <a:rPr lang="en-US" sz="3600" dirty="0">
                <a:solidFill>
                  <a:srgbClr val="663300"/>
                </a:solidFill>
              </a:rPr>
              <a:t>m </a:t>
            </a:r>
            <a:r>
              <a:rPr lang="en-US" sz="3600" kern="1200" dirty="0">
                <a:solidFill>
                  <a:srgbClr val="663300"/>
                </a:solidFill>
                <a:latin typeface="+mj-lt"/>
                <a:ea typeface="+mj-ea"/>
                <a:cs typeface="+mj-cs"/>
              </a:rPr>
              <a:t>Bandit Algorithms</a:t>
            </a:r>
          </a:p>
        </p:txBody>
      </p:sp>
      <p:sp>
        <p:nvSpPr>
          <p:cNvPr id="3" name="TextBox 2">
            <a:extLst>
              <a:ext uri="{FF2B5EF4-FFF2-40B4-BE49-F238E27FC236}">
                <a16:creationId xmlns:a16="http://schemas.microsoft.com/office/drawing/2014/main" id="{093730A8-B1B4-3FC8-6C6D-7C479CF20E02}"/>
              </a:ext>
            </a:extLst>
          </p:cNvPr>
          <p:cNvSpPr txBox="1"/>
          <p:nvPr/>
        </p:nvSpPr>
        <p:spPr>
          <a:xfrm>
            <a:off x="502617" y="1223778"/>
            <a:ext cx="9919121" cy="1754326"/>
          </a:xfrm>
          <a:prstGeom prst="rect">
            <a:avLst/>
          </a:prstGeom>
          <a:noFill/>
        </p:spPr>
        <p:txBody>
          <a:bodyPr wrap="square" rtlCol="0">
            <a:spAutoFit/>
          </a:bodyPr>
          <a:lstStyle/>
          <a:p>
            <a:r>
              <a:rPr lang="en-US" dirty="0">
                <a:solidFill>
                  <a:srgbClr val="663300"/>
                </a:solidFill>
              </a:rPr>
              <a:t>Imagine trying your luck with multiple slot machines (multiple one-armed bandits)</a:t>
            </a:r>
          </a:p>
          <a:p>
            <a:endParaRPr lang="en-US" dirty="0">
              <a:solidFill>
                <a:srgbClr val="663300"/>
              </a:solidFill>
            </a:endParaRPr>
          </a:p>
          <a:p>
            <a:r>
              <a:rPr lang="en-US" dirty="0">
                <a:solidFill>
                  <a:srgbClr val="663300"/>
                </a:solidFill>
              </a:rPr>
              <a:t>You need to develop an intuition between finding the machines that has greater payoff and *exploiting* the machine which has the greatest payout </a:t>
            </a:r>
            <a:r>
              <a:rPr lang="en-US" b="1" dirty="0">
                <a:solidFill>
                  <a:srgbClr val="663300"/>
                </a:solidFill>
              </a:rPr>
              <a:t>so far</a:t>
            </a:r>
            <a:r>
              <a:rPr lang="en-US" dirty="0">
                <a:solidFill>
                  <a:srgbClr val="663300"/>
                </a:solidFill>
              </a:rPr>
              <a:t>.</a:t>
            </a:r>
          </a:p>
          <a:p>
            <a:endParaRPr lang="en-US" dirty="0">
              <a:solidFill>
                <a:srgbClr val="663300"/>
              </a:solidFill>
            </a:endParaRPr>
          </a:p>
          <a:p>
            <a:r>
              <a:rPr lang="en-US" dirty="0">
                <a:solidFill>
                  <a:srgbClr val="663300"/>
                </a:solidFill>
              </a:rPr>
              <a:t>What do you do?</a:t>
            </a:r>
          </a:p>
        </p:txBody>
      </p:sp>
    </p:spTree>
    <p:extLst>
      <p:ext uri="{BB962C8B-B14F-4D97-AF65-F5344CB8AC3E}">
        <p14:creationId xmlns:p14="http://schemas.microsoft.com/office/powerpoint/2010/main" val="8232394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645253" y="136525"/>
            <a:ext cx="10515599" cy="932688"/>
          </a:xfrm>
        </p:spPr>
        <p:txBody>
          <a:bodyPr vert="horz" lIns="91440" tIns="45720" rIns="91440" bIns="45720" rtlCol="0" anchor="b">
            <a:normAutofit/>
          </a:bodyPr>
          <a:lstStyle/>
          <a:p>
            <a:r>
              <a:rPr lang="en-US" sz="3600" kern="1200" dirty="0">
                <a:solidFill>
                  <a:srgbClr val="663300"/>
                </a:solidFill>
                <a:latin typeface="+mj-lt"/>
                <a:ea typeface="+mj-ea"/>
                <a:cs typeface="+mj-cs"/>
              </a:rPr>
              <a:t>Multi-ar</a:t>
            </a:r>
            <a:r>
              <a:rPr lang="en-US" sz="3600" dirty="0">
                <a:solidFill>
                  <a:srgbClr val="663300"/>
                </a:solidFill>
              </a:rPr>
              <a:t>m </a:t>
            </a:r>
            <a:r>
              <a:rPr lang="en-US" sz="3600" kern="1200" dirty="0">
                <a:solidFill>
                  <a:srgbClr val="663300"/>
                </a:solidFill>
                <a:latin typeface="+mj-lt"/>
                <a:ea typeface="+mj-ea"/>
                <a:cs typeface="+mj-cs"/>
              </a:rPr>
              <a:t>Bandit Algorithms</a:t>
            </a:r>
          </a:p>
        </p:txBody>
      </p:sp>
      <p:sp>
        <p:nvSpPr>
          <p:cNvPr id="3" name="TextBox 2">
            <a:extLst>
              <a:ext uri="{FF2B5EF4-FFF2-40B4-BE49-F238E27FC236}">
                <a16:creationId xmlns:a16="http://schemas.microsoft.com/office/drawing/2014/main" id="{093730A8-B1B4-3FC8-6C6D-7C479CF20E02}"/>
              </a:ext>
            </a:extLst>
          </p:cNvPr>
          <p:cNvSpPr txBox="1"/>
          <p:nvPr/>
        </p:nvSpPr>
        <p:spPr>
          <a:xfrm>
            <a:off x="502617" y="1223778"/>
            <a:ext cx="9919121" cy="1754326"/>
          </a:xfrm>
          <a:prstGeom prst="rect">
            <a:avLst/>
          </a:prstGeom>
          <a:noFill/>
        </p:spPr>
        <p:txBody>
          <a:bodyPr wrap="square" rtlCol="0">
            <a:spAutoFit/>
          </a:bodyPr>
          <a:lstStyle/>
          <a:p>
            <a:r>
              <a:rPr lang="en-US" dirty="0">
                <a:solidFill>
                  <a:srgbClr val="663300"/>
                </a:solidFill>
              </a:rPr>
              <a:t>Imagine trying your luck with multiple slot machines (multiple one-armed bandits)</a:t>
            </a:r>
          </a:p>
          <a:p>
            <a:endParaRPr lang="en-US" dirty="0">
              <a:solidFill>
                <a:srgbClr val="663300"/>
              </a:solidFill>
            </a:endParaRPr>
          </a:p>
          <a:p>
            <a:r>
              <a:rPr lang="en-US" dirty="0">
                <a:solidFill>
                  <a:srgbClr val="663300"/>
                </a:solidFill>
              </a:rPr>
              <a:t>You need to develop an intuition between finding the machines that has greater payoff and *exploiting* the machine which has the greatest payout </a:t>
            </a:r>
            <a:r>
              <a:rPr lang="en-US" b="1" dirty="0">
                <a:solidFill>
                  <a:srgbClr val="663300"/>
                </a:solidFill>
              </a:rPr>
              <a:t>so far</a:t>
            </a:r>
            <a:r>
              <a:rPr lang="en-US" dirty="0">
                <a:solidFill>
                  <a:srgbClr val="663300"/>
                </a:solidFill>
              </a:rPr>
              <a:t>.</a:t>
            </a:r>
          </a:p>
          <a:p>
            <a:endParaRPr lang="en-US" dirty="0">
              <a:solidFill>
                <a:srgbClr val="663300"/>
              </a:solidFill>
            </a:endParaRPr>
          </a:p>
          <a:p>
            <a:r>
              <a:rPr lang="en-US" dirty="0">
                <a:solidFill>
                  <a:srgbClr val="663300"/>
                </a:solidFill>
              </a:rPr>
              <a:t>What do you do?</a:t>
            </a:r>
          </a:p>
        </p:txBody>
      </p:sp>
      <p:pic>
        <p:nvPicPr>
          <p:cNvPr id="5" name="Graphic 4" descr="Dice outline">
            <a:extLst>
              <a:ext uri="{FF2B5EF4-FFF2-40B4-BE49-F238E27FC236}">
                <a16:creationId xmlns:a16="http://schemas.microsoft.com/office/drawing/2014/main" id="{5FDA3F55-D35B-602E-3AD8-5DB2DF4DE7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407" y="3295627"/>
            <a:ext cx="914400" cy="914400"/>
          </a:xfrm>
          <a:prstGeom prst="rect">
            <a:avLst/>
          </a:prstGeom>
        </p:spPr>
      </p:pic>
      <p:sp>
        <p:nvSpPr>
          <p:cNvPr id="8" name="TextBox 7">
            <a:extLst>
              <a:ext uri="{FF2B5EF4-FFF2-40B4-BE49-F238E27FC236}">
                <a16:creationId xmlns:a16="http://schemas.microsoft.com/office/drawing/2014/main" id="{9BFD7215-5043-2460-1245-4427EB57A052}"/>
              </a:ext>
            </a:extLst>
          </p:cNvPr>
          <p:cNvSpPr txBox="1"/>
          <p:nvPr/>
        </p:nvSpPr>
        <p:spPr>
          <a:xfrm>
            <a:off x="2189527" y="3295627"/>
            <a:ext cx="5595456" cy="923330"/>
          </a:xfrm>
          <a:prstGeom prst="rect">
            <a:avLst/>
          </a:prstGeom>
          <a:noFill/>
        </p:spPr>
        <p:txBody>
          <a:bodyPr wrap="square" rtlCol="0">
            <a:spAutoFit/>
          </a:bodyPr>
          <a:lstStyle/>
          <a:p>
            <a:r>
              <a:rPr lang="en-US" dirty="0">
                <a:solidFill>
                  <a:srgbClr val="663300"/>
                </a:solidFill>
              </a:rPr>
              <a:t>Your intuition without ‘any external information’ is random – i.e. you will randomly try to decide which lever to pull next</a:t>
            </a:r>
          </a:p>
        </p:txBody>
      </p:sp>
    </p:spTree>
    <p:extLst>
      <p:ext uri="{BB962C8B-B14F-4D97-AF65-F5344CB8AC3E}">
        <p14:creationId xmlns:p14="http://schemas.microsoft.com/office/powerpoint/2010/main" val="42150314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645253" y="136525"/>
            <a:ext cx="10515599" cy="932688"/>
          </a:xfrm>
        </p:spPr>
        <p:txBody>
          <a:bodyPr vert="horz" lIns="91440" tIns="45720" rIns="91440" bIns="45720" rtlCol="0" anchor="b">
            <a:normAutofit/>
          </a:bodyPr>
          <a:lstStyle/>
          <a:p>
            <a:r>
              <a:rPr lang="en-US" sz="3600" kern="1200" dirty="0">
                <a:solidFill>
                  <a:srgbClr val="663300"/>
                </a:solidFill>
                <a:latin typeface="+mj-lt"/>
                <a:ea typeface="+mj-ea"/>
                <a:cs typeface="+mj-cs"/>
              </a:rPr>
              <a:t>Multi-ar</a:t>
            </a:r>
            <a:r>
              <a:rPr lang="en-US" sz="3600" dirty="0">
                <a:solidFill>
                  <a:srgbClr val="663300"/>
                </a:solidFill>
              </a:rPr>
              <a:t>m </a:t>
            </a:r>
            <a:r>
              <a:rPr lang="en-US" sz="3600" kern="1200" dirty="0">
                <a:solidFill>
                  <a:srgbClr val="663300"/>
                </a:solidFill>
                <a:latin typeface="+mj-lt"/>
                <a:ea typeface="+mj-ea"/>
                <a:cs typeface="+mj-cs"/>
              </a:rPr>
              <a:t>Bandit Algorithms</a:t>
            </a:r>
          </a:p>
        </p:txBody>
      </p:sp>
      <p:sp>
        <p:nvSpPr>
          <p:cNvPr id="3" name="TextBox 2">
            <a:extLst>
              <a:ext uri="{FF2B5EF4-FFF2-40B4-BE49-F238E27FC236}">
                <a16:creationId xmlns:a16="http://schemas.microsoft.com/office/drawing/2014/main" id="{093730A8-B1B4-3FC8-6C6D-7C479CF20E02}"/>
              </a:ext>
            </a:extLst>
          </p:cNvPr>
          <p:cNvSpPr txBox="1"/>
          <p:nvPr/>
        </p:nvSpPr>
        <p:spPr>
          <a:xfrm>
            <a:off x="502617" y="1223778"/>
            <a:ext cx="9919121" cy="1754326"/>
          </a:xfrm>
          <a:prstGeom prst="rect">
            <a:avLst/>
          </a:prstGeom>
          <a:noFill/>
        </p:spPr>
        <p:txBody>
          <a:bodyPr wrap="square" rtlCol="0">
            <a:spAutoFit/>
          </a:bodyPr>
          <a:lstStyle/>
          <a:p>
            <a:r>
              <a:rPr lang="en-US" dirty="0">
                <a:solidFill>
                  <a:srgbClr val="663300"/>
                </a:solidFill>
              </a:rPr>
              <a:t>Imagine trying your luck with multiple slot machines (multiple one-armed bandits)</a:t>
            </a:r>
          </a:p>
          <a:p>
            <a:endParaRPr lang="en-US" dirty="0">
              <a:solidFill>
                <a:srgbClr val="663300"/>
              </a:solidFill>
            </a:endParaRPr>
          </a:p>
          <a:p>
            <a:r>
              <a:rPr lang="en-US" dirty="0">
                <a:solidFill>
                  <a:srgbClr val="663300"/>
                </a:solidFill>
              </a:rPr>
              <a:t>You need to develop an intuition between finding the machines that has greater payoff and *exploiting* the machine which has the greatest payout </a:t>
            </a:r>
            <a:r>
              <a:rPr lang="en-US" b="1" dirty="0">
                <a:solidFill>
                  <a:srgbClr val="663300"/>
                </a:solidFill>
              </a:rPr>
              <a:t>so far</a:t>
            </a:r>
            <a:r>
              <a:rPr lang="en-US" dirty="0">
                <a:solidFill>
                  <a:srgbClr val="663300"/>
                </a:solidFill>
              </a:rPr>
              <a:t>.</a:t>
            </a:r>
          </a:p>
          <a:p>
            <a:endParaRPr lang="en-US" dirty="0">
              <a:solidFill>
                <a:srgbClr val="663300"/>
              </a:solidFill>
            </a:endParaRPr>
          </a:p>
          <a:p>
            <a:r>
              <a:rPr lang="en-US" dirty="0">
                <a:solidFill>
                  <a:srgbClr val="663300"/>
                </a:solidFill>
              </a:rPr>
              <a:t>What do you do?</a:t>
            </a:r>
          </a:p>
        </p:txBody>
      </p:sp>
      <p:pic>
        <p:nvPicPr>
          <p:cNvPr id="5" name="Graphic 4" descr="Dice outline">
            <a:extLst>
              <a:ext uri="{FF2B5EF4-FFF2-40B4-BE49-F238E27FC236}">
                <a16:creationId xmlns:a16="http://schemas.microsoft.com/office/drawing/2014/main" id="{5FDA3F55-D35B-602E-3AD8-5DB2DF4DE7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407" y="3295627"/>
            <a:ext cx="914400" cy="914400"/>
          </a:xfrm>
          <a:prstGeom prst="rect">
            <a:avLst/>
          </a:prstGeom>
        </p:spPr>
      </p:pic>
      <p:sp>
        <p:nvSpPr>
          <p:cNvPr id="8" name="TextBox 7">
            <a:extLst>
              <a:ext uri="{FF2B5EF4-FFF2-40B4-BE49-F238E27FC236}">
                <a16:creationId xmlns:a16="http://schemas.microsoft.com/office/drawing/2014/main" id="{9BFD7215-5043-2460-1245-4427EB57A052}"/>
              </a:ext>
            </a:extLst>
          </p:cNvPr>
          <p:cNvSpPr txBox="1"/>
          <p:nvPr/>
        </p:nvSpPr>
        <p:spPr>
          <a:xfrm>
            <a:off x="2189527" y="3295627"/>
            <a:ext cx="5595456" cy="923330"/>
          </a:xfrm>
          <a:prstGeom prst="rect">
            <a:avLst/>
          </a:prstGeom>
          <a:noFill/>
        </p:spPr>
        <p:txBody>
          <a:bodyPr wrap="square" rtlCol="0">
            <a:spAutoFit/>
          </a:bodyPr>
          <a:lstStyle/>
          <a:p>
            <a:r>
              <a:rPr lang="en-US" dirty="0">
                <a:solidFill>
                  <a:srgbClr val="663300"/>
                </a:solidFill>
              </a:rPr>
              <a:t>Your intuition without ‘</a:t>
            </a:r>
            <a:r>
              <a:rPr lang="en-US" u="sng" dirty="0">
                <a:solidFill>
                  <a:srgbClr val="663300"/>
                </a:solidFill>
              </a:rPr>
              <a:t>any external information</a:t>
            </a:r>
            <a:r>
              <a:rPr lang="en-US" dirty="0">
                <a:solidFill>
                  <a:srgbClr val="663300"/>
                </a:solidFill>
              </a:rPr>
              <a:t>’ is random – i.e. you will randomly try to decide which lever to pull next</a:t>
            </a:r>
          </a:p>
        </p:txBody>
      </p:sp>
      <p:cxnSp>
        <p:nvCxnSpPr>
          <p:cNvPr id="7" name="Straight Arrow Connector 6">
            <a:extLst>
              <a:ext uri="{FF2B5EF4-FFF2-40B4-BE49-F238E27FC236}">
                <a16:creationId xmlns:a16="http://schemas.microsoft.com/office/drawing/2014/main" id="{E304DFC2-FC50-69FD-4F84-2E0512875391}"/>
              </a:ext>
            </a:extLst>
          </p:cNvPr>
          <p:cNvCxnSpPr>
            <a:cxnSpLocks/>
          </p:cNvCxnSpPr>
          <p:nvPr/>
        </p:nvCxnSpPr>
        <p:spPr>
          <a:xfrm>
            <a:off x="5549317" y="3601826"/>
            <a:ext cx="0" cy="1094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DC31306-D60D-FBC2-6BAA-979CCCE1CCE4}"/>
              </a:ext>
            </a:extLst>
          </p:cNvPr>
          <p:cNvSpPr txBox="1"/>
          <p:nvPr/>
        </p:nvSpPr>
        <p:spPr>
          <a:xfrm>
            <a:off x="4823670" y="4790114"/>
            <a:ext cx="3036814" cy="1200329"/>
          </a:xfrm>
          <a:prstGeom prst="rect">
            <a:avLst/>
          </a:prstGeom>
          <a:noFill/>
        </p:spPr>
        <p:txBody>
          <a:bodyPr wrap="square" rtlCol="0">
            <a:spAutoFit/>
          </a:bodyPr>
          <a:lstStyle/>
          <a:p>
            <a:r>
              <a:rPr lang="en-US" dirty="0">
                <a:solidFill>
                  <a:srgbClr val="663300"/>
                </a:solidFill>
              </a:rPr>
              <a:t>Stateless – you operate without any perception of the external environment changes after every lever you click</a:t>
            </a:r>
          </a:p>
        </p:txBody>
      </p:sp>
    </p:spTree>
    <p:extLst>
      <p:ext uri="{BB962C8B-B14F-4D97-AF65-F5344CB8AC3E}">
        <p14:creationId xmlns:p14="http://schemas.microsoft.com/office/powerpoint/2010/main" val="29742435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645253" y="136525"/>
            <a:ext cx="10515599" cy="932688"/>
          </a:xfrm>
        </p:spPr>
        <p:txBody>
          <a:bodyPr vert="horz" lIns="91440" tIns="45720" rIns="91440" bIns="45720" rtlCol="0" anchor="b">
            <a:normAutofit/>
          </a:bodyPr>
          <a:lstStyle/>
          <a:p>
            <a:r>
              <a:rPr lang="en-US" sz="3600" kern="1200" dirty="0">
                <a:solidFill>
                  <a:srgbClr val="663300"/>
                </a:solidFill>
                <a:latin typeface="+mj-lt"/>
                <a:ea typeface="+mj-ea"/>
                <a:cs typeface="+mj-cs"/>
              </a:rPr>
              <a:t>Multi-ar</a:t>
            </a:r>
            <a:r>
              <a:rPr lang="en-US" sz="3600" dirty="0">
                <a:solidFill>
                  <a:srgbClr val="663300"/>
                </a:solidFill>
              </a:rPr>
              <a:t>m </a:t>
            </a:r>
            <a:r>
              <a:rPr lang="en-US" sz="3600" kern="1200" dirty="0">
                <a:solidFill>
                  <a:srgbClr val="663300"/>
                </a:solidFill>
                <a:latin typeface="+mj-lt"/>
                <a:ea typeface="+mj-ea"/>
                <a:cs typeface="+mj-cs"/>
              </a:rPr>
              <a:t>Bandit Algorithms</a:t>
            </a:r>
          </a:p>
        </p:txBody>
      </p:sp>
      <p:sp>
        <p:nvSpPr>
          <p:cNvPr id="3" name="TextBox 2">
            <a:extLst>
              <a:ext uri="{FF2B5EF4-FFF2-40B4-BE49-F238E27FC236}">
                <a16:creationId xmlns:a16="http://schemas.microsoft.com/office/drawing/2014/main" id="{093730A8-B1B4-3FC8-6C6D-7C479CF20E02}"/>
              </a:ext>
            </a:extLst>
          </p:cNvPr>
          <p:cNvSpPr txBox="1"/>
          <p:nvPr/>
        </p:nvSpPr>
        <p:spPr>
          <a:xfrm>
            <a:off x="502617" y="1223778"/>
            <a:ext cx="9919121" cy="369332"/>
          </a:xfrm>
          <a:prstGeom prst="rect">
            <a:avLst/>
          </a:prstGeom>
          <a:noFill/>
        </p:spPr>
        <p:txBody>
          <a:bodyPr wrap="square" rtlCol="0">
            <a:spAutoFit/>
          </a:bodyPr>
          <a:lstStyle/>
          <a:p>
            <a:r>
              <a:rPr lang="en-US" dirty="0">
                <a:solidFill>
                  <a:srgbClr val="FF0000"/>
                </a:solidFill>
              </a:rPr>
              <a:t>What do you do?</a:t>
            </a:r>
          </a:p>
        </p:txBody>
      </p:sp>
      <p:pic>
        <p:nvPicPr>
          <p:cNvPr id="5" name="Graphic 4" descr="Dice outline">
            <a:extLst>
              <a:ext uri="{FF2B5EF4-FFF2-40B4-BE49-F238E27FC236}">
                <a16:creationId xmlns:a16="http://schemas.microsoft.com/office/drawing/2014/main" id="{5FDA3F55-D35B-602E-3AD8-5DB2DF4DE7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617" y="1747675"/>
            <a:ext cx="914400" cy="914400"/>
          </a:xfrm>
          <a:prstGeom prst="rect">
            <a:avLst/>
          </a:prstGeom>
        </p:spPr>
      </p:pic>
      <p:sp>
        <p:nvSpPr>
          <p:cNvPr id="8" name="TextBox 7">
            <a:extLst>
              <a:ext uri="{FF2B5EF4-FFF2-40B4-BE49-F238E27FC236}">
                <a16:creationId xmlns:a16="http://schemas.microsoft.com/office/drawing/2014/main" id="{9BFD7215-5043-2460-1245-4427EB57A052}"/>
              </a:ext>
            </a:extLst>
          </p:cNvPr>
          <p:cNvSpPr txBox="1"/>
          <p:nvPr/>
        </p:nvSpPr>
        <p:spPr>
          <a:xfrm>
            <a:off x="1935737" y="1747675"/>
            <a:ext cx="5595456" cy="923330"/>
          </a:xfrm>
          <a:prstGeom prst="rect">
            <a:avLst/>
          </a:prstGeom>
          <a:noFill/>
        </p:spPr>
        <p:txBody>
          <a:bodyPr wrap="square" rtlCol="0">
            <a:spAutoFit/>
          </a:bodyPr>
          <a:lstStyle/>
          <a:p>
            <a:r>
              <a:rPr lang="en-US" dirty="0">
                <a:solidFill>
                  <a:srgbClr val="663300"/>
                </a:solidFill>
              </a:rPr>
              <a:t>Your intuition without ‘</a:t>
            </a:r>
            <a:r>
              <a:rPr lang="en-US" u="sng" dirty="0">
                <a:solidFill>
                  <a:srgbClr val="663300"/>
                </a:solidFill>
              </a:rPr>
              <a:t>any external information</a:t>
            </a:r>
            <a:r>
              <a:rPr lang="en-US" dirty="0">
                <a:solidFill>
                  <a:srgbClr val="663300"/>
                </a:solidFill>
              </a:rPr>
              <a:t>’ is random – i.e. you will randomly try to decide which lever to pull next</a:t>
            </a:r>
          </a:p>
        </p:txBody>
      </p:sp>
      <p:cxnSp>
        <p:nvCxnSpPr>
          <p:cNvPr id="7" name="Straight Arrow Connector 6">
            <a:extLst>
              <a:ext uri="{FF2B5EF4-FFF2-40B4-BE49-F238E27FC236}">
                <a16:creationId xmlns:a16="http://schemas.microsoft.com/office/drawing/2014/main" id="{E304DFC2-FC50-69FD-4F84-2E0512875391}"/>
              </a:ext>
            </a:extLst>
          </p:cNvPr>
          <p:cNvCxnSpPr>
            <a:cxnSpLocks/>
          </p:cNvCxnSpPr>
          <p:nvPr/>
        </p:nvCxnSpPr>
        <p:spPr>
          <a:xfrm>
            <a:off x="5295527" y="2053874"/>
            <a:ext cx="0" cy="1094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DC31306-D60D-FBC2-6BAA-979CCCE1CCE4}"/>
              </a:ext>
            </a:extLst>
          </p:cNvPr>
          <p:cNvSpPr txBox="1"/>
          <p:nvPr/>
        </p:nvSpPr>
        <p:spPr>
          <a:xfrm>
            <a:off x="2715913" y="3035802"/>
            <a:ext cx="3036814" cy="1200329"/>
          </a:xfrm>
          <a:prstGeom prst="rect">
            <a:avLst/>
          </a:prstGeom>
          <a:noFill/>
        </p:spPr>
        <p:txBody>
          <a:bodyPr wrap="square" rtlCol="0">
            <a:spAutoFit/>
          </a:bodyPr>
          <a:lstStyle/>
          <a:p>
            <a:r>
              <a:rPr lang="en-US" dirty="0">
                <a:solidFill>
                  <a:srgbClr val="663300"/>
                </a:solidFill>
              </a:rPr>
              <a:t>Stateless – you operate without any perception of the external environment changes after every lever you click</a:t>
            </a:r>
          </a:p>
        </p:txBody>
      </p:sp>
      <p:sp>
        <p:nvSpPr>
          <p:cNvPr id="4" name="Rectangle 3">
            <a:extLst>
              <a:ext uri="{FF2B5EF4-FFF2-40B4-BE49-F238E27FC236}">
                <a16:creationId xmlns:a16="http://schemas.microsoft.com/office/drawing/2014/main" id="{1991E5BE-9AE0-8ED3-E027-96CF946B0856}"/>
              </a:ext>
            </a:extLst>
          </p:cNvPr>
          <p:cNvSpPr/>
          <p:nvPr/>
        </p:nvSpPr>
        <p:spPr>
          <a:xfrm>
            <a:off x="6190503" y="2825570"/>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a:t>
            </a:r>
          </a:p>
        </p:txBody>
      </p:sp>
      <p:cxnSp>
        <p:nvCxnSpPr>
          <p:cNvPr id="12" name="Straight Arrow Connector 11">
            <a:extLst>
              <a:ext uri="{FF2B5EF4-FFF2-40B4-BE49-F238E27FC236}">
                <a16:creationId xmlns:a16="http://schemas.microsoft.com/office/drawing/2014/main" id="{085AAB21-044C-AAA1-4D3B-632EC3FC5B2F}"/>
              </a:ext>
            </a:extLst>
          </p:cNvPr>
          <p:cNvCxnSpPr>
            <a:cxnSpLocks/>
            <a:stCxn id="4" idx="3"/>
            <a:endCxn id="14" idx="1"/>
          </p:cNvCxnSpPr>
          <p:nvPr/>
        </p:nvCxnSpPr>
        <p:spPr>
          <a:xfrm>
            <a:off x="7602444" y="3225620"/>
            <a:ext cx="10987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241DC49-7AC0-9A12-3F7F-0735C0AE81EA}"/>
              </a:ext>
            </a:extLst>
          </p:cNvPr>
          <p:cNvSpPr/>
          <p:nvPr/>
        </p:nvSpPr>
        <p:spPr>
          <a:xfrm>
            <a:off x="8701197" y="2825570"/>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Reward</a:t>
            </a:r>
          </a:p>
        </p:txBody>
      </p:sp>
      <p:sp>
        <p:nvSpPr>
          <p:cNvPr id="16" name="TextBox 15">
            <a:extLst>
              <a:ext uri="{FF2B5EF4-FFF2-40B4-BE49-F238E27FC236}">
                <a16:creationId xmlns:a16="http://schemas.microsoft.com/office/drawing/2014/main" id="{5C873BE8-2620-DB8D-DE75-0AF8C86596A1}"/>
              </a:ext>
            </a:extLst>
          </p:cNvPr>
          <p:cNvSpPr txBox="1"/>
          <p:nvPr/>
        </p:nvSpPr>
        <p:spPr>
          <a:xfrm>
            <a:off x="7669311" y="3511623"/>
            <a:ext cx="1077764" cy="369332"/>
          </a:xfrm>
          <a:prstGeom prst="rect">
            <a:avLst/>
          </a:prstGeom>
          <a:noFill/>
        </p:spPr>
        <p:txBody>
          <a:bodyPr wrap="square" rtlCol="0">
            <a:spAutoFit/>
          </a:bodyPr>
          <a:lstStyle/>
          <a:p>
            <a:r>
              <a:rPr lang="en-US" dirty="0"/>
              <a:t>Stateless</a:t>
            </a:r>
          </a:p>
        </p:txBody>
      </p:sp>
      <p:sp>
        <p:nvSpPr>
          <p:cNvPr id="18" name="TextBox 17">
            <a:extLst>
              <a:ext uri="{FF2B5EF4-FFF2-40B4-BE49-F238E27FC236}">
                <a16:creationId xmlns:a16="http://schemas.microsoft.com/office/drawing/2014/main" id="{3D22B2F9-9A63-DBC0-3864-4DE69654E7B5}"/>
              </a:ext>
            </a:extLst>
          </p:cNvPr>
          <p:cNvSpPr txBox="1"/>
          <p:nvPr/>
        </p:nvSpPr>
        <p:spPr>
          <a:xfrm>
            <a:off x="8864561" y="4069651"/>
            <a:ext cx="184731" cy="369332"/>
          </a:xfrm>
          <a:prstGeom prst="rect">
            <a:avLst/>
          </a:prstGeom>
          <a:noFill/>
        </p:spPr>
        <p:txBody>
          <a:bodyPr wrap="square" rtlCol="0">
            <a:spAutoFit/>
          </a:bodyPr>
          <a:lstStyle/>
          <a:p>
            <a:endParaRPr lang="en-US" dirty="0"/>
          </a:p>
        </p:txBody>
      </p:sp>
      <p:sp>
        <p:nvSpPr>
          <p:cNvPr id="20" name="Rectangle 19">
            <a:extLst>
              <a:ext uri="{FF2B5EF4-FFF2-40B4-BE49-F238E27FC236}">
                <a16:creationId xmlns:a16="http://schemas.microsoft.com/office/drawing/2014/main" id="{7B1D89A8-326D-32F0-C09C-BE3FB578ED8D}"/>
              </a:ext>
            </a:extLst>
          </p:cNvPr>
          <p:cNvSpPr/>
          <p:nvPr/>
        </p:nvSpPr>
        <p:spPr>
          <a:xfrm>
            <a:off x="7528894" y="4665255"/>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a:t>
            </a:r>
          </a:p>
        </p:txBody>
      </p:sp>
      <p:cxnSp>
        <p:nvCxnSpPr>
          <p:cNvPr id="22" name="Straight Arrow Connector 21">
            <a:extLst>
              <a:ext uri="{FF2B5EF4-FFF2-40B4-BE49-F238E27FC236}">
                <a16:creationId xmlns:a16="http://schemas.microsoft.com/office/drawing/2014/main" id="{20CEBB75-AC30-F836-3305-73EBEBB1F7CD}"/>
              </a:ext>
            </a:extLst>
          </p:cNvPr>
          <p:cNvCxnSpPr>
            <a:cxnSpLocks/>
            <a:stCxn id="20" idx="3"/>
            <a:endCxn id="24" idx="1"/>
          </p:cNvCxnSpPr>
          <p:nvPr/>
        </p:nvCxnSpPr>
        <p:spPr>
          <a:xfrm>
            <a:off x="8940835" y="5065305"/>
            <a:ext cx="3456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D4BA954-2128-FC46-0BB3-DBDA2FD0F871}"/>
              </a:ext>
            </a:extLst>
          </p:cNvPr>
          <p:cNvSpPr/>
          <p:nvPr/>
        </p:nvSpPr>
        <p:spPr>
          <a:xfrm>
            <a:off x="9286506" y="4665255"/>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Reward</a:t>
            </a:r>
          </a:p>
        </p:txBody>
      </p:sp>
      <p:sp>
        <p:nvSpPr>
          <p:cNvPr id="26" name="Rectangle 25">
            <a:extLst>
              <a:ext uri="{FF2B5EF4-FFF2-40B4-BE49-F238E27FC236}">
                <a16:creationId xmlns:a16="http://schemas.microsoft.com/office/drawing/2014/main" id="{5F90EA24-6489-A753-73CA-ACF0B1EDBA36}"/>
              </a:ext>
            </a:extLst>
          </p:cNvPr>
          <p:cNvSpPr/>
          <p:nvPr/>
        </p:nvSpPr>
        <p:spPr>
          <a:xfrm>
            <a:off x="5771282" y="4665255"/>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State</a:t>
            </a:r>
          </a:p>
        </p:txBody>
      </p:sp>
      <p:cxnSp>
        <p:nvCxnSpPr>
          <p:cNvPr id="28" name="Straight Arrow Connector 27">
            <a:extLst>
              <a:ext uri="{FF2B5EF4-FFF2-40B4-BE49-F238E27FC236}">
                <a16:creationId xmlns:a16="http://schemas.microsoft.com/office/drawing/2014/main" id="{AFB314BD-9E97-72D5-94C3-DED930B99836}"/>
              </a:ext>
            </a:extLst>
          </p:cNvPr>
          <p:cNvCxnSpPr>
            <a:cxnSpLocks/>
            <a:stCxn id="26" idx="3"/>
            <a:endCxn id="20" idx="1"/>
          </p:cNvCxnSpPr>
          <p:nvPr/>
        </p:nvCxnSpPr>
        <p:spPr>
          <a:xfrm>
            <a:off x="7183223" y="5065305"/>
            <a:ext cx="3456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2F768BF-E1DC-F5C9-8498-677BBC277B8E}"/>
              </a:ext>
            </a:extLst>
          </p:cNvPr>
          <p:cNvCxnSpPr>
            <a:cxnSpLocks/>
            <a:stCxn id="26" idx="2"/>
            <a:endCxn id="24" idx="2"/>
          </p:cNvCxnSpPr>
          <p:nvPr/>
        </p:nvCxnSpPr>
        <p:spPr>
          <a:xfrm rot="16200000" flipH="1">
            <a:off x="8234865" y="3707743"/>
            <a:ext cx="12700" cy="3515224"/>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42E26ABD-A21D-C0C4-F902-97244E0DEEC9}"/>
              </a:ext>
            </a:extLst>
          </p:cNvPr>
          <p:cNvCxnSpPr>
            <a:cxnSpLocks/>
            <a:stCxn id="20" idx="0"/>
            <a:endCxn id="26" idx="0"/>
          </p:cNvCxnSpPr>
          <p:nvPr/>
        </p:nvCxnSpPr>
        <p:spPr>
          <a:xfrm rot="16200000" flipV="1">
            <a:off x="7356059" y="3786449"/>
            <a:ext cx="12700" cy="1757612"/>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2542021-534F-2F2C-06B2-7523C03E4601}"/>
              </a:ext>
            </a:extLst>
          </p:cNvPr>
          <p:cNvSpPr txBox="1"/>
          <p:nvPr/>
        </p:nvSpPr>
        <p:spPr>
          <a:xfrm>
            <a:off x="7731794" y="5716369"/>
            <a:ext cx="1757612" cy="646331"/>
          </a:xfrm>
          <a:prstGeom prst="rect">
            <a:avLst/>
          </a:prstGeom>
          <a:noFill/>
        </p:spPr>
        <p:txBody>
          <a:bodyPr wrap="square" rtlCol="0">
            <a:spAutoFit/>
          </a:bodyPr>
          <a:lstStyle/>
          <a:p>
            <a:r>
              <a:rPr lang="en-US" dirty="0"/>
              <a:t>Full RL framework</a:t>
            </a:r>
          </a:p>
        </p:txBody>
      </p:sp>
    </p:spTree>
    <p:extLst>
      <p:ext uri="{BB962C8B-B14F-4D97-AF65-F5344CB8AC3E}">
        <p14:creationId xmlns:p14="http://schemas.microsoft.com/office/powerpoint/2010/main" val="20757317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645253" y="136525"/>
            <a:ext cx="10515599" cy="932688"/>
          </a:xfrm>
        </p:spPr>
        <p:txBody>
          <a:bodyPr vert="horz" lIns="91440" tIns="45720" rIns="91440" bIns="45720" rtlCol="0" anchor="b">
            <a:normAutofit/>
          </a:bodyPr>
          <a:lstStyle/>
          <a:p>
            <a:r>
              <a:rPr lang="en-US" sz="3600" kern="1200" dirty="0">
                <a:solidFill>
                  <a:srgbClr val="663300"/>
                </a:solidFill>
                <a:latin typeface="+mj-lt"/>
                <a:ea typeface="+mj-ea"/>
                <a:cs typeface="+mj-cs"/>
              </a:rPr>
              <a:t>Multi-ar</a:t>
            </a:r>
            <a:r>
              <a:rPr lang="en-US" sz="3600" dirty="0">
                <a:solidFill>
                  <a:srgbClr val="663300"/>
                </a:solidFill>
              </a:rPr>
              <a:t>m </a:t>
            </a:r>
            <a:r>
              <a:rPr lang="en-US" sz="3600" kern="1200" dirty="0">
                <a:solidFill>
                  <a:srgbClr val="663300"/>
                </a:solidFill>
                <a:latin typeface="+mj-lt"/>
                <a:ea typeface="+mj-ea"/>
                <a:cs typeface="+mj-cs"/>
              </a:rPr>
              <a:t>Bandit Algorithms</a:t>
            </a:r>
          </a:p>
        </p:txBody>
      </p:sp>
      <p:sp>
        <p:nvSpPr>
          <p:cNvPr id="3" name="TextBox 2">
            <a:extLst>
              <a:ext uri="{FF2B5EF4-FFF2-40B4-BE49-F238E27FC236}">
                <a16:creationId xmlns:a16="http://schemas.microsoft.com/office/drawing/2014/main" id="{093730A8-B1B4-3FC8-6C6D-7C479CF20E02}"/>
              </a:ext>
            </a:extLst>
          </p:cNvPr>
          <p:cNvSpPr txBox="1"/>
          <p:nvPr/>
        </p:nvSpPr>
        <p:spPr>
          <a:xfrm>
            <a:off x="502617" y="1223778"/>
            <a:ext cx="9919121" cy="369332"/>
          </a:xfrm>
          <a:prstGeom prst="rect">
            <a:avLst/>
          </a:prstGeom>
          <a:noFill/>
        </p:spPr>
        <p:txBody>
          <a:bodyPr wrap="square" rtlCol="0">
            <a:spAutoFit/>
          </a:bodyPr>
          <a:lstStyle/>
          <a:p>
            <a:r>
              <a:rPr lang="en-US" dirty="0">
                <a:solidFill>
                  <a:srgbClr val="FF0000"/>
                </a:solidFill>
              </a:rPr>
              <a:t>What do you do?</a:t>
            </a:r>
          </a:p>
        </p:txBody>
      </p:sp>
      <p:pic>
        <p:nvPicPr>
          <p:cNvPr id="5" name="Graphic 4" descr="Dice outline">
            <a:extLst>
              <a:ext uri="{FF2B5EF4-FFF2-40B4-BE49-F238E27FC236}">
                <a16:creationId xmlns:a16="http://schemas.microsoft.com/office/drawing/2014/main" id="{5FDA3F55-D35B-602E-3AD8-5DB2DF4DE7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617" y="1747675"/>
            <a:ext cx="914400" cy="914400"/>
          </a:xfrm>
          <a:prstGeom prst="rect">
            <a:avLst/>
          </a:prstGeom>
        </p:spPr>
      </p:pic>
      <p:sp>
        <p:nvSpPr>
          <p:cNvPr id="8" name="TextBox 7">
            <a:extLst>
              <a:ext uri="{FF2B5EF4-FFF2-40B4-BE49-F238E27FC236}">
                <a16:creationId xmlns:a16="http://schemas.microsoft.com/office/drawing/2014/main" id="{9BFD7215-5043-2460-1245-4427EB57A052}"/>
              </a:ext>
            </a:extLst>
          </p:cNvPr>
          <p:cNvSpPr txBox="1"/>
          <p:nvPr/>
        </p:nvSpPr>
        <p:spPr>
          <a:xfrm>
            <a:off x="1935737" y="1747675"/>
            <a:ext cx="5595456" cy="923330"/>
          </a:xfrm>
          <a:prstGeom prst="rect">
            <a:avLst/>
          </a:prstGeom>
          <a:noFill/>
        </p:spPr>
        <p:txBody>
          <a:bodyPr wrap="square" rtlCol="0">
            <a:spAutoFit/>
          </a:bodyPr>
          <a:lstStyle/>
          <a:p>
            <a:r>
              <a:rPr lang="en-US" dirty="0">
                <a:solidFill>
                  <a:srgbClr val="663300"/>
                </a:solidFill>
              </a:rPr>
              <a:t>Your intuition without ‘</a:t>
            </a:r>
            <a:r>
              <a:rPr lang="en-US" u="sng" dirty="0">
                <a:solidFill>
                  <a:srgbClr val="663300"/>
                </a:solidFill>
              </a:rPr>
              <a:t>any external information</a:t>
            </a:r>
            <a:r>
              <a:rPr lang="en-US" dirty="0">
                <a:solidFill>
                  <a:srgbClr val="663300"/>
                </a:solidFill>
              </a:rPr>
              <a:t>’ is random – i.e. you will randomly try to decide which lever to pull next</a:t>
            </a:r>
          </a:p>
        </p:txBody>
      </p:sp>
      <p:cxnSp>
        <p:nvCxnSpPr>
          <p:cNvPr id="7" name="Straight Arrow Connector 6">
            <a:extLst>
              <a:ext uri="{FF2B5EF4-FFF2-40B4-BE49-F238E27FC236}">
                <a16:creationId xmlns:a16="http://schemas.microsoft.com/office/drawing/2014/main" id="{E304DFC2-FC50-69FD-4F84-2E0512875391}"/>
              </a:ext>
            </a:extLst>
          </p:cNvPr>
          <p:cNvCxnSpPr>
            <a:cxnSpLocks/>
          </p:cNvCxnSpPr>
          <p:nvPr/>
        </p:nvCxnSpPr>
        <p:spPr>
          <a:xfrm>
            <a:off x="5295527" y="2053874"/>
            <a:ext cx="0" cy="1094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DC31306-D60D-FBC2-6BAA-979CCCE1CCE4}"/>
              </a:ext>
            </a:extLst>
          </p:cNvPr>
          <p:cNvSpPr txBox="1"/>
          <p:nvPr/>
        </p:nvSpPr>
        <p:spPr>
          <a:xfrm>
            <a:off x="2715913" y="3035802"/>
            <a:ext cx="3036814" cy="1200329"/>
          </a:xfrm>
          <a:prstGeom prst="rect">
            <a:avLst/>
          </a:prstGeom>
          <a:noFill/>
        </p:spPr>
        <p:txBody>
          <a:bodyPr wrap="square" rtlCol="0">
            <a:spAutoFit/>
          </a:bodyPr>
          <a:lstStyle/>
          <a:p>
            <a:r>
              <a:rPr lang="en-US" dirty="0">
                <a:solidFill>
                  <a:srgbClr val="663300"/>
                </a:solidFill>
              </a:rPr>
              <a:t>Stateless – you operate without any perception of the external environment changes after every lever you click</a:t>
            </a:r>
          </a:p>
        </p:txBody>
      </p:sp>
      <p:sp>
        <p:nvSpPr>
          <p:cNvPr id="4" name="Rectangle 3">
            <a:extLst>
              <a:ext uri="{FF2B5EF4-FFF2-40B4-BE49-F238E27FC236}">
                <a16:creationId xmlns:a16="http://schemas.microsoft.com/office/drawing/2014/main" id="{1991E5BE-9AE0-8ED3-E027-96CF946B0856}"/>
              </a:ext>
            </a:extLst>
          </p:cNvPr>
          <p:cNvSpPr/>
          <p:nvPr/>
        </p:nvSpPr>
        <p:spPr>
          <a:xfrm>
            <a:off x="6190503" y="2825570"/>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a:t>
            </a:r>
          </a:p>
        </p:txBody>
      </p:sp>
      <p:cxnSp>
        <p:nvCxnSpPr>
          <p:cNvPr id="12" name="Straight Arrow Connector 11">
            <a:extLst>
              <a:ext uri="{FF2B5EF4-FFF2-40B4-BE49-F238E27FC236}">
                <a16:creationId xmlns:a16="http://schemas.microsoft.com/office/drawing/2014/main" id="{085AAB21-044C-AAA1-4D3B-632EC3FC5B2F}"/>
              </a:ext>
            </a:extLst>
          </p:cNvPr>
          <p:cNvCxnSpPr>
            <a:cxnSpLocks/>
            <a:stCxn id="4" idx="3"/>
            <a:endCxn id="14" idx="1"/>
          </p:cNvCxnSpPr>
          <p:nvPr/>
        </p:nvCxnSpPr>
        <p:spPr>
          <a:xfrm>
            <a:off x="7602444" y="3225620"/>
            <a:ext cx="10987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241DC49-7AC0-9A12-3F7F-0735C0AE81EA}"/>
              </a:ext>
            </a:extLst>
          </p:cNvPr>
          <p:cNvSpPr/>
          <p:nvPr/>
        </p:nvSpPr>
        <p:spPr>
          <a:xfrm>
            <a:off x="8701197" y="2825570"/>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Reward</a:t>
            </a:r>
          </a:p>
        </p:txBody>
      </p:sp>
      <p:sp>
        <p:nvSpPr>
          <p:cNvPr id="16" name="TextBox 15">
            <a:extLst>
              <a:ext uri="{FF2B5EF4-FFF2-40B4-BE49-F238E27FC236}">
                <a16:creationId xmlns:a16="http://schemas.microsoft.com/office/drawing/2014/main" id="{5C873BE8-2620-DB8D-DE75-0AF8C86596A1}"/>
              </a:ext>
            </a:extLst>
          </p:cNvPr>
          <p:cNvSpPr txBox="1"/>
          <p:nvPr/>
        </p:nvSpPr>
        <p:spPr>
          <a:xfrm>
            <a:off x="7669311" y="3511623"/>
            <a:ext cx="1077764" cy="369332"/>
          </a:xfrm>
          <a:prstGeom prst="rect">
            <a:avLst/>
          </a:prstGeom>
          <a:noFill/>
        </p:spPr>
        <p:txBody>
          <a:bodyPr wrap="square" rtlCol="0">
            <a:spAutoFit/>
          </a:bodyPr>
          <a:lstStyle/>
          <a:p>
            <a:r>
              <a:rPr lang="en-US" dirty="0"/>
              <a:t>Stateless</a:t>
            </a:r>
          </a:p>
        </p:txBody>
      </p:sp>
      <p:sp>
        <p:nvSpPr>
          <p:cNvPr id="18" name="TextBox 17">
            <a:extLst>
              <a:ext uri="{FF2B5EF4-FFF2-40B4-BE49-F238E27FC236}">
                <a16:creationId xmlns:a16="http://schemas.microsoft.com/office/drawing/2014/main" id="{3D22B2F9-9A63-DBC0-3864-4DE69654E7B5}"/>
              </a:ext>
            </a:extLst>
          </p:cNvPr>
          <p:cNvSpPr txBox="1"/>
          <p:nvPr/>
        </p:nvSpPr>
        <p:spPr>
          <a:xfrm>
            <a:off x="8864561" y="4069651"/>
            <a:ext cx="184731" cy="369332"/>
          </a:xfrm>
          <a:prstGeom prst="rect">
            <a:avLst/>
          </a:prstGeom>
          <a:noFill/>
        </p:spPr>
        <p:txBody>
          <a:bodyPr wrap="square" rtlCol="0">
            <a:spAutoFit/>
          </a:bodyPr>
          <a:lstStyle/>
          <a:p>
            <a:endParaRPr lang="en-US" dirty="0"/>
          </a:p>
        </p:txBody>
      </p:sp>
      <p:sp>
        <p:nvSpPr>
          <p:cNvPr id="20" name="Rectangle 19">
            <a:extLst>
              <a:ext uri="{FF2B5EF4-FFF2-40B4-BE49-F238E27FC236}">
                <a16:creationId xmlns:a16="http://schemas.microsoft.com/office/drawing/2014/main" id="{7B1D89A8-326D-32F0-C09C-BE3FB578ED8D}"/>
              </a:ext>
            </a:extLst>
          </p:cNvPr>
          <p:cNvSpPr/>
          <p:nvPr/>
        </p:nvSpPr>
        <p:spPr>
          <a:xfrm>
            <a:off x="7528894" y="4665255"/>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a:t>
            </a:r>
          </a:p>
        </p:txBody>
      </p:sp>
      <p:cxnSp>
        <p:nvCxnSpPr>
          <p:cNvPr id="22" name="Straight Arrow Connector 21">
            <a:extLst>
              <a:ext uri="{FF2B5EF4-FFF2-40B4-BE49-F238E27FC236}">
                <a16:creationId xmlns:a16="http://schemas.microsoft.com/office/drawing/2014/main" id="{20CEBB75-AC30-F836-3305-73EBEBB1F7CD}"/>
              </a:ext>
            </a:extLst>
          </p:cNvPr>
          <p:cNvCxnSpPr>
            <a:cxnSpLocks/>
            <a:stCxn id="20" idx="3"/>
            <a:endCxn id="24" idx="1"/>
          </p:cNvCxnSpPr>
          <p:nvPr/>
        </p:nvCxnSpPr>
        <p:spPr>
          <a:xfrm>
            <a:off x="8940835" y="5065305"/>
            <a:ext cx="3456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D4BA954-2128-FC46-0BB3-DBDA2FD0F871}"/>
              </a:ext>
            </a:extLst>
          </p:cNvPr>
          <p:cNvSpPr/>
          <p:nvPr/>
        </p:nvSpPr>
        <p:spPr>
          <a:xfrm>
            <a:off x="9286506" y="4665255"/>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Reward</a:t>
            </a:r>
          </a:p>
        </p:txBody>
      </p:sp>
      <p:sp>
        <p:nvSpPr>
          <p:cNvPr id="26" name="Rectangle 25">
            <a:extLst>
              <a:ext uri="{FF2B5EF4-FFF2-40B4-BE49-F238E27FC236}">
                <a16:creationId xmlns:a16="http://schemas.microsoft.com/office/drawing/2014/main" id="{5F90EA24-6489-A753-73CA-ACF0B1EDBA36}"/>
              </a:ext>
            </a:extLst>
          </p:cNvPr>
          <p:cNvSpPr/>
          <p:nvPr/>
        </p:nvSpPr>
        <p:spPr>
          <a:xfrm>
            <a:off x="5771282" y="4665255"/>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State</a:t>
            </a:r>
          </a:p>
        </p:txBody>
      </p:sp>
      <p:cxnSp>
        <p:nvCxnSpPr>
          <p:cNvPr id="28" name="Straight Arrow Connector 27">
            <a:extLst>
              <a:ext uri="{FF2B5EF4-FFF2-40B4-BE49-F238E27FC236}">
                <a16:creationId xmlns:a16="http://schemas.microsoft.com/office/drawing/2014/main" id="{AFB314BD-9E97-72D5-94C3-DED930B99836}"/>
              </a:ext>
            </a:extLst>
          </p:cNvPr>
          <p:cNvCxnSpPr>
            <a:cxnSpLocks/>
            <a:stCxn id="26" idx="3"/>
            <a:endCxn id="20" idx="1"/>
          </p:cNvCxnSpPr>
          <p:nvPr/>
        </p:nvCxnSpPr>
        <p:spPr>
          <a:xfrm>
            <a:off x="7183223" y="5065305"/>
            <a:ext cx="3456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2F768BF-E1DC-F5C9-8498-677BBC277B8E}"/>
              </a:ext>
            </a:extLst>
          </p:cNvPr>
          <p:cNvCxnSpPr>
            <a:cxnSpLocks/>
            <a:stCxn id="26" idx="2"/>
            <a:endCxn id="24" idx="2"/>
          </p:cNvCxnSpPr>
          <p:nvPr/>
        </p:nvCxnSpPr>
        <p:spPr>
          <a:xfrm rot="16200000" flipH="1">
            <a:off x="8234865" y="3707743"/>
            <a:ext cx="12700" cy="3515224"/>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42E26ABD-A21D-C0C4-F902-97244E0DEEC9}"/>
              </a:ext>
            </a:extLst>
          </p:cNvPr>
          <p:cNvCxnSpPr>
            <a:cxnSpLocks/>
            <a:stCxn id="20" idx="0"/>
            <a:endCxn id="26" idx="0"/>
          </p:cNvCxnSpPr>
          <p:nvPr/>
        </p:nvCxnSpPr>
        <p:spPr>
          <a:xfrm rot="16200000" flipV="1">
            <a:off x="7356059" y="3786449"/>
            <a:ext cx="12700" cy="1757612"/>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2542021-534F-2F2C-06B2-7523C03E4601}"/>
              </a:ext>
            </a:extLst>
          </p:cNvPr>
          <p:cNvSpPr txBox="1"/>
          <p:nvPr/>
        </p:nvSpPr>
        <p:spPr>
          <a:xfrm>
            <a:off x="7731794" y="5716369"/>
            <a:ext cx="1757612" cy="646331"/>
          </a:xfrm>
          <a:prstGeom prst="rect">
            <a:avLst/>
          </a:prstGeom>
          <a:noFill/>
        </p:spPr>
        <p:txBody>
          <a:bodyPr wrap="square" rtlCol="0">
            <a:spAutoFit/>
          </a:bodyPr>
          <a:lstStyle/>
          <a:p>
            <a:r>
              <a:rPr lang="en-US" dirty="0"/>
              <a:t>Full RL framework</a:t>
            </a:r>
          </a:p>
        </p:txBody>
      </p:sp>
      <p:sp>
        <p:nvSpPr>
          <p:cNvPr id="9" name="TextBox 8">
            <a:extLst>
              <a:ext uri="{FF2B5EF4-FFF2-40B4-BE49-F238E27FC236}">
                <a16:creationId xmlns:a16="http://schemas.microsoft.com/office/drawing/2014/main" id="{F5CE985F-8A7E-4CB0-F87D-02491BABE1FF}"/>
              </a:ext>
            </a:extLst>
          </p:cNvPr>
          <p:cNvSpPr txBox="1"/>
          <p:nvPr/>
        </p:nvSpPr>
        <p:spPr>
          <a:xfrm>
            <a:off x="79706" y="5048066"/>
            <a:ext cx="9919121" cy="369332"/>
          </a:xfrm>
          <a:prstGeom prst="rect">
            <a:avLst/>
          </a:prstGeom>
          <a:noFill/>
        </p:spPr>
        <p:txBody>
          <a:bodyPr wrap="square" rtlCol="0">
            <a:spAutoFit/>
          </a:bodyPr>
          <a:lstStyle/>
          <a:p>
            <a:r>
              <a:rPr lang="en-US" dirty="0">
                <a:solidFill>
                  <a:srgbClr val="FF0000"/>
                </a:solidFill>
              </a:rPr>
              <a:t>Your bandit (slot-machine) selection strategy is Policy ∏ </a:t>
            </a:r>
          </a:p>
        </p:txBody>
      </p:sp>
    </p:spTree>
    <p:extLst>
      <p:ext uri="{BB962C8B-B14F-4D97-AF65-F5344CB8AC3E}">
        <p14:creationId xmlns:p14="http://schemas.microsoft.com/office/powerpoint/2010/main" val="41910213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645253" y="136525"/>
            <a:ext cx="10515599" cy="932688"/>
          </a:xfrm>
        </p:spPr>
        <p:txBody>
          <a:bodyPr vert="horz" lIns="91440" tIns="45720" rIns="91440" bIns="45720" rtlCol="0" anchor="b">
            <a:normAutofit/>
          </a:bodyPr>
          <a:lstStyle/>
          <a:p>
            <a:r>
              <a:rPr lang="en-US" sz="3600" kern="1200" dirty="0">
                <a:solidFill>
                  <a:srgbClr val="663300"/>
                </a:solidFill>
                <a:latin typeface="+mj-lt"/>
                <a:ea typeface="+mj-ea"/>
                <a:cs typeface="+mj-cs"/>
              </a:rPr>
              <a:t>Multi-ar</a:t>
            </a:r>
            <a:r>
              <a:rPr lang="en-US" sz="3600" dirty="0">
                <a:solidFill>
                  <a:srgbClr val="663300"/>
                </a:solidFill>
              </a:rPr>
              <a:t>m </a:t>
            </a:r>
            <a:r>
              <a:rPr lang="en-US" sz="3600" kern="1200" dirty="0">
                <a:solidFill>
                  <a:srgbClr val="663300"/>
                </a:solidFill>
                <a:latin typeface="+mj-lt"/>
                <a:ea typeface="+mj-ea"/>
                <a:cs typeface="+mj-cs"/>
              </a:rPr>
              <a:t>Bandit Algorithms (MAB) Caveats</a:t>
            </a:r>
          </a:p>
        </p:txBody>
      </p:sp>
      <p:sp>
        <p:nvSpPr>
          <p:cNvPr id="3" name="TextBox 2">
            <a:extLst>
              <a:ext uri="{FF2B5EF4-FFF2-40B4-BE49-F238E27FC236}">
                <a16:creationId xmlns:a16="http://schemas.microsoft.com/office/drawing/2014/main" id="{093730A8-B1B4-3FC8-6C6D-7C479CF20E02}"/>
              </a:ext>
            </a:extLst>
          </p:cNvPr>
          <p:cNvSpPr txBox="1"/>
          <p:nvPr/>
        </p:nvSpPr>
        <p:spPr>
          <a:xfrm>
            <a:off x="502617" y="1223778"/>
            <a:ext cx="9919121" cy="369332"/>
          </a:xfrm>
          <a:prstGeom prst="rect">
            <a:avLst/>
          </a:prstGeom>
          <a:noFill/>
        </p:spPr>
        <p:txBody>
          <a:bodyPr wrap="square" rtlCol="0">
            <a:spAutoFit/>
          </a:bodyPr>
          <a:lstStyle/>
          <a:p>
            <a:r>
              <a:rPr lang="en-US" dirty="0">
                <a:solidFill>
                  <a:srgbClr val="FF0000"/>
                </a:solidFill>
              </a:rPr>
              <a:t>What do you do?</a:t>
            </a:r>
          </a:p>
        </p:txBody>
      </p:sp>
      <p:sp>
        <p:nvSpPr>
          <p:cNvPr id="11" name="TextBox 10">
            <a:extLst>
              <a:ext uri="{FF2B5EF4-FFF2-40B4-BE49-F238E27FC236}">
                <a16:creationId xmlns:a16="http://schemas.microsoft.com/office/drawing/2014/main" id="{EAF4DA6A-E10A-8627-F075-D98AB86F66FB}"/>
              </a:ext>
            </a:extLst>
          </p:cNvPr>
          <p:cNvSpPr txBox="1"/>
          <p:nvPr/>
        </p:nvSpPr>
        <p:spPr>
          <a:xfrm>
            <a:off x="442496" y="1747675"/>
            <a:ext cx="7088697" cy="1200329"/>
          </a:xfrm>
          <a:prstGeom prst="rect">
            <a:avLst/>
          </a:prstGeom>
          <a:noFill/>
        </p:spPr>
        <p:txBody>
          <a:bodyPr wrap="square" rtlCol="0">
            <a:spAutoFit/>
          </a:bodyPr>
          <a:lstStyle/>
          <a:p>
            <a:r>
              <a:rPr lang="en-US" sz="2400" dirty="0">
                <a:solidFill>
                  <a:srgbClr val="663300"/>
                </a:solidFill>
              </a:rPr>
              <a:t>Random intuition to choose the next action (in our case, pulling the lever of a slot machine) – is not suited for practical setting</a:t>
            </a:r>
          </a:p>
        </p:txBody>
      </p:sp>
      <p:pic>
        <p:nvPicPr>
          <p:cNvPr id="15" name="Graphic 14" descr="Thought outline">
            <a:extLst>
              <a:ext uri="{FF2B5EF4-FFF2-40B4-BE49-F238E27FC236}">
                <a16:creationId xmlns:a16="http://schemas.microsoft.com/office/drawing/2014/main" id="{C6BAFF9E-E927-54E8-2703-6E7F526D6C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1193" y="1747675"/>
            <a:ext cx="914400" cy="914400"/>
          </a:xfrm>
          <a:prstGeom prst="rect">
            <a:avLst/>
          </a:prstGeom>
        </p:spPr>
      </p:pic>
      <p:pic>
        <p:nvPicPr>
          <p:cNvPr id="25" name="Graphic 24" descr="Social network with solid fill">
            <a:extLst>
              <a:ext uri="{FF2B5EF4-FFF2-40B4-BE49-F238E27FC236}">
                <a16:creationId xmlns:a16="http://schemas.microsoft.com/office/drawing/2014/main" id="{9F7381E4-603B-BA67-2FE7-3533618F94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31193" y="2903480"/>
            <a:ext cx="914400" cy="914400"/>
          </a:xfrm>
          <a:prstGeom prst="rect">
            <a:avLst/>
          </a:prstGeom>
        </p:spPr>
      </p:pic>
      <p:sp>
        <p:nvSpPr>
          <p:cNvPr id="27" name="TextBox 26">
            <a:extLst>
              <a:ext uri="{FF2B5EF4-FFF2-40B4-BE49-F238E27FC236}">
                <a16:creationId xmlns:a16="http://schemas.microsoft.com/office/drawing/2014/main" id="{368AE095-514F-8970-BDEB-9BF982F4143A}"/>
              </a:ext>
            </a:extLst>
          </p:cNvPr>
          <p:cNvSpPr txBox="1"/>
          <p:nvPr/>
        </p:nvSpPr>
        <p:spPr>
          <a:xfrm>
            <a:off x="502617" y="3051400"/>
            <a:ext cx="7088697" cy="830997"/>
          </a:xfrm>
          <a:prstGeom prst="rect">
            <a:avLst/>
          </a:prstGeom>
          <a:noFill/>
        </p:spPr>
        <p:txBody>
          <a:bodyPr wrap="square" rtlCol="0">
            <a:spAutoFit/>
          </a:bodyPr>
          <a:lstStyle/>
          <a:p>
            <a:r>
              <a:rPr lang="en-US" sz="2400" dirty="0">
                <a:solidFill>
                  <a:srgbClr val="663300"/>
                </a:solidFill>
              </a:rPr>
              <a:t>Knowledge of the problem setting (state) is very important to deploy appropriate actions</a:t>
            </a:r>
          </a:p>
        </p:txBody>
      </p:sp>
      <p:sp>
        <p:nvSpPr>
          <p:cNvPr id="29" name="TextBox 28">
            <a:extLst>
              <a:ext uri="{FF2B5EF4-FFF2-40B4-BE49-F238E27FC236}">
                <a16:creationId xmlns:a16="http://schemas.microsoft.com/office/drawing/2014/main" id="{778F57C9-43F8-2EFB-F8FE-5C74B3192D7A}"/>
              </a:ext>
            </a:extLst>
          </p:cNvPr>
          <p:cNvSpPr txBox="1"/>
          <p:nvPr/>
        </p:nvSpPr>
        <p:spPr>
          <a:xfrm>
            <a:off x="442496" y="4730597"/>
            <a:ext cx="7088697" cy="1569660"/>
          </a:xfrm>
          <a:prstGeom prst="rect">
            <a:avLst/>
          </a:prstGeom>
          <a:noFill/>
        </p:spPr>
        <p:txBody>
          <a:bodyPr wrap="square" rtlCol="0">
            <a:spAutoFit/>
          </a:bodyPr>
          <a:lstStyle/>
          <a:p>
            <a:r>
              <a:rPr lang="en-US" sz="2400" dirty="0">
                <a:solidFill>
                  <a:srgbClr val="663300"/>
                </a:solidFill>
              </a:rPr>
              <a:t>Consider applying MAB to ad recommendations and machine failure – and every time making the same choice irrespective of considering the user/machine characteristics </a:t>
            </a:r>
          </a:p>
        </p:txBody>
      </p:sp>
    </p:spTree>
    <p:extLst>
      <p:ext uri="{BB962C8B-B14F-4D97-AF65-F5344CB8AC3E}">
        <p14:creationId xmlns:p14="http://schemas.microsoft.com/office/powerpoint/2010/main" val="27446040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645253" y="136525"/>
            <a:ext cx="10515599" cy="932688"/>
          </a:xfrm>
        </p:spPr>
        <p:txBody>
          <a:bodyPr vert="horz" lIns="91440" tIns="45720" rIns="91440" bIns="45720" rtlCol="0" anchor="b">
            <a:normAutofit/>
          </a:bodyPr>
          <a:lstStyle/>
          <a:p>
            <a:r>
              <a:rPr lang="en-US" sz="3600" kern="1200" dirty="0">
                <a:solidFill>
                  <a:srgbClr val="663300"/>
                </a:solidFill>
                <a:latin typeface="+mj-lt"/>
                <a:ea typeface="+mj-ea"/>
                <a:cs typeface="+mj-cs"/>
              </a:rPr>
              <a:t>Contextual</a:t>
            </a:r>
            <a:r>
              <a:rPr lang="en-US" sz="3600" dirty="0">
                <a:solidFill>
                  <a:srgbClr val="663300"/>
                </a:solidFill>
              </a:rPr>
              <a:t> </a:t>
            </a:r>
            <a:r>
              <a:rPr lang="en-US" sz="3600" kern="1200" dirty="0">
                <a:solidFill>
                  <a:srgbClr val="663300"/>
                </a:solidFill>
                <a:latin typeface="+mj-lt"/>
                <a:ea typeface="+mj-ea"/>
                <a:cs typeface="+mj-cs"/>
              </a:rPr>
              <a:t>Bandit Algorithms</a:t>
            </a:r>
          </a:p>
        </p:txBody>
      </p:sp>
      <p:sp>
        <p:nvSpPr>
          <p:cNvPr id="11" name="TextBox 10">
            <a:extLst>
              <a:ext uri="{FF2B5EF4-FFF2-40B4-BE49-F238E27FC236}">
                <a16:creationId xmlns:a16="http://schemas.microsoft.com/office/drawing/2014/main" id="{EAF4DA6A-E10A-8627-F075-D98AB86F66FB}"/>
              </a:ext>
            </a:extLst>
          </p:cNvPr>
          <p:cNvSpPr txBox="1"/>
          <p:nvPr/>
        </p:nvSpPr>
        <p:spPr>
          <a:xfrm>
            <a:off x="710943" y="1413975"/>
            <a:ext cx="6209973" cy="646331"/>
          </a:xfrm>
          <a:prstGeom prst="rect">
            <a:avLst/>
          </a:prstGeom>
          <a:noFill/>
        </p:spPr>
        <p:txBody>
          <a:bodyPr wrap="square" rtlCol="0">
            <a:spAutoFit/>
          </a:bodyPr>
          <a:lstStyle/>
          <a:p>
            <a:r>
              <a:rPr lang="en-US" kern="1200" dirty="0">
                <a:latin typeface="+mn-lt"/>
                <a:ea typeface="+mn-ea"/>
                <a:cs typeface="+mn-cs"/>
              </a:rPr>
              <a:t>Agent has access to additional information about the ‘situation’ at beginning of each action round</a:t>
            </a:r>
          </a:p>
        </p:txBody>
      </p:sp>
      <p:pic>
        <p:nvPicPr>
          <p:cNvPr id="25" name="Graphic 24" descr="Social network with solid fill">
            <a:extLst>
              <a:ext uri="{FF2B5EF4-FFF2-40B4-BE49-F238E27FC236}">
                <a16:creationId xmlns:a16="http://schemas.microsoft.com/office/drawing/2014/main" id="{9F7381E4-603B-BA67-2FE7-3533618F94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9821" y="2174097"/>
            <a:ext cx="914400" cy="914400"/>
          </a:xfrm>
          <a:prstGeom prst="rect">
            <a:avLst/>
          </a:prstGeom>
        </p:spPr>
      </p:pic>
      <p:pic>
        <p:nvPicPr>
          <p:cNvPr id="5" name="Graphic 4" descr="Ui Ux with solid fill">
            <a:extLst>
              <a:ext uri="{FF2B5EF4-FFF2-40B4-BE49-F238E27FC236}">
                <a16:creationId xmlns:a16="http://schemas.microsoft.com/office/drawing/2014/main" id="{699648BB-7B91-0A72-19EC-767A93D38E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99821" y="1259697"/>
            <a:ext cx="914400" cy="914400"/>
          </a:xfrm>
          <a:prstGeom prst="rect">
            <a:avLst/>
          </a:prstGeom>
        </p:spPr>
      </p:pic>
      <p:sp>
        <p:nvSpPr>
          <p:cNvPr id="8" name="TextBox 7">
            <a:extLst>
              <a:ext uri="{FF2B5EF4-FFF2-40B4-BE49-F238E27FC236}">
                <a16:creationId xmlns:a16="http://schemas.microsoft.com/office/drawing/2014/main" id="{287595B3-55A8-762D-6CC9-6FCA3DE03726}"/>
              </a:ext>
            </a:extLst>
          </p:cNvPr>
          <p:cNvSpPr txBox="1"/>
          <p:nvPr/>
        </p:nvSpPr>
        <p:spPr>
          <a:xfrm>
            <a:off x="752793" y="2362875"/>
            <a:ext cx="6209973" cy="369332"/>
          </a:xfrm>
          <a:prstGeom prst="rect">
            <a:avLst/>
          </a:prstGeom>
          <a:noFill/>
        </p:spPr>
        <p:txBody>
          <a:bodyPr wrap="square" rtlCol="0">
            <a:spAutoFit/>
          </a:bodyPr>
          <a:lstStyle/>
          <a:p>
            <a:r>
              <a:rPr lang="en-US" kern="1200" dirty="0">
                <a:latin typeface="+mn-lt"/>
                <a:ea typeface="+mn-ea"/>
                <a:cs typeface="+mn-cs"/>
              </a:rPr>
              <a:t>Specializing actions to context – better rewards </a:t>
            </a:r>
          </a:p>
        </p:txBody>
      </p:sp>
    </p:spTree>
    <p:extLst>
      <p:ext uri="{BB962C8B-B14F-4D97-AF65-F5344CB8AC3E}">
        <p14:creationId xmlns:p14="http://schemas.microsoft.com/office/powerpoint/2010/main" val="15313488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645253" y="136525"/>
            <a:ext cx="10515599" cy="932688"/>
          </a:xfrm>
        </p:spPr>
        <p:txBody>
          <a:bodyPr vert="horz" lIns="91440" tIns="45720" rIns="91440" bIns="45720" rtlCol="0" anchor="b">
            <a:normAutofit/>
          </a:bodyPr>
          <a:lstStyle/>
          <a:p>
            <a:r>
              <a:rPr lang="en-US" sz="3600" kern="1200" dirty="0">
                <a:solidFill>
                  <a:srgbClr val="663300"/>
                </a:solidFill>
                <a:latin typeface="+mj-lt"/>
                <a:ea typeface="+mj-ea"/>
                <a:cs typeface="+mj-cs"/>
              </a:rPr>
              <a:t>Contextual</a:t>
            </a:r>
            <a:r>
              <a:rPr lang="en-US" sz="3600" dirty="0">
                <a:solidFill>
                  <a:srgbClr val="663300"/>
                </a:solidFill>
              </a:rPr>
              <a:t> </a:t>
            </a:r>
            <a:r>
              <a:rPr lang="en-US" sz="3600" kern="1200" dirty="0">
                <a:solidFill>
                  <a:srgbClr val="663300"/>
                </a:solidFill>
                <a:latin typeface="+mj-lt"/>
                <a:ea typeface="+mj-ea"/>
                <a:cs typeface="+mj-cs"/>
              </a:rPr>
              <a:t>Bandit Algorithms</a:t>
            </a:r>
          </a:p>
        </p:txBody>
      </p:sp>
      <p:sp>
        <p:nvSpPr>
          <p:cNvPr id="11" name="TextBox 10">
            <a:extLst>
              <a:ext uri="{FF2B5EF4-FFF2-40B4-BE49-F238E27FC236}">
                <a16:creationId xmlns:a16="http://schemas.microsoft.com/office/drawing/2014/main" id="{EAF4DA6A-E10A-8627-F075-D98AB86F66FB}"/>
              </a:ext>
            </a:extLst>
          </p:cNvPr>
          <p:cNvSpPr txBox="1"/>
          <p:nvPr/>
        </p:nvSpPr>
        <p:spPr>
          <a:xfrm>
            <a:off x="710943" y="1413975"/>
            <a:ext cx="6209973" cy="646331"/>
          </a:xfrm>
          <a:prstGeom prst="rect">
            <a:avLst/>
          </a:prstGeom>
          <a:noFill/>
        </p:spPr>
        <p:txBody>
          <a:bodyPr wrap="square" rtlCol="0">
            <a:spAutoFit/>
          </a:bodyPr>
          <a:lstStyle/>
          <a:p>
            <a:r>
              <a:rPr lang="en-US" kern="1200" dirty="0">
                <a:latin typeface="+mn-lt"/>
                <a:ea typeface="+mn-ea"/>
                <a:cs typeface="+mn-cs"/>
              </a:rPr>
              <a:t>Agent has access to additional information about the ‘situation’ at beginning of each action round</a:t>
            </a:r>
          </a:p>
        </p:txBody>
      </p:sp>
      <p:pic>
        <p:nvPicPr>
          <p:cNvPr id="5" name="Graphic 4" descr="Ui Ux with solid fill">
            <a:extLst>
              <a:ext uri="{FF2B5EF4-FFF2-40B4-BE49-F238E27FC236}">
                <a16:creationId xmlns:a16="http://schemas.microsoft.com/office/drawing/2014/main" id="{699648BB-7B91-0A72-19EC-767A93D38E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9821" y="1259697"/>
            <a:ext cx="914400" cy="914400"/>
          </a:xfrm>
          <a:prstGeom prst="rect">
            <a:avLst/>
          </a:prstGeom>
        </p:spPr>
      </p:pic>
      <p:sp>
        <p:nvSpPr>
          <p:cNvPr id="7" name="TextBox 6">
            <a:extLst>
              <a:ext uri="{FF2B5EF4-FFF2-40B4-BE49-F238E27FC236}">
                <a16:creationId xmlns:a16="http://schemas.microsoft.com/office/drawing/2014/main" id="{AC0DC46B-C373-D416-E378-B06A1DF1B7B8}"/>
              </a:ext>
            </a:extLst>
          </p:cNvPr>
          <p:cNvSpPr txBox="1"/>
          <p:nvPr/>
        </p:nvSpPr>
        <p:spPr>
          <a:xfrm>
            <a:off x="752793" y="2362875"/>
            <a:ext cx="6209973" cy="369332"/>
          </a:xfrm>
          <a:prstGeom prst="rect">
            <a:avLst/>
          </a:prstGeom>
          <a:noFill/>
        </p:spPr>
        <p:txBody>
          <a:bodyPr wrap="square" rtlCol="0">
            <a:spAutoFit/>
          </a:bodyPr>
          <a:lstStyle/>
          <a:p>
            <a:r>
              <a:rPr lang="en-US" kern="1200" dirty="0">
                <a:latin typeface="+mn-lt"/>
                <a:ea typeface="+mn-ea"/>
                <a:cs typeface="+mn-cs"/>
              </a:rPr>
              <a:t>Specializing actions to context – better rewards </a:t>
            </a:r>
          </a:p>
        </p:txBody>
      </p:sp>
      <p:sp>
        <p:nvSpPr>
          <p:cNvPr id="3" name="Rectangle 2">
            <a:extLst>
              <a:ext uri="{FF2B5EF4-FFF2-40B4-BE49-F238E27FC236}">
                <a16:creationId xmlns:a16="http://schemas.microsoft.com/office/drawing/2014/main" id="{EA30D770-7148-0766-481F-4F60B25A8F80}"/>
              </a:ext>
            </a:extLst>
          </p:cNvPr>
          <p:cNvSpPr/>
          <p:nvPr/>
        </p:nvSpPr>
        <p:spPr>
          <a:xfrm>
            <a:off x="3670859" y="3737377"/>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a:t>
            </a:r>
          </a:p>
        </p:txBody>
      </p:sp>
      <p:cxnSp>
        <p:nvCxnSpPr>
          <p:cNvPr id="4" name="Straight Arrow Connector 3">
            <a:extLst>
              <a:ext uri="{FF2B5EF4-FFF2-40B4-BE49-F238E27FC236}">
                <a16:creationId xmlns:a16="http://schemas.microsoft.com/office/drawing/2014/main" id="{9F144B0C-818C-C727-DC89-88BFC600C02C}"/>
              </a:ext>
            </a:extLst>
          </p:cNvPr>
          <p:cNvCxnSpPr>
            <a:cxnSpLocks/>
            <a:stCxn id="3" idx="3"/>
            <a:endCxn id="9" idx="1"/>
          </p:cNvCxnSpPr>
          <p:nvPr/>
        </p:nvCxnSpPr>
        <p:spPr>
          <a:xfrm>
            <a:off x="5082800" y="4137427"/>
            <a:ext cx="3456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BC5B47E-AF82-B327-DBB1-97D0D8894EB7}"/>
              </a:ext>
            </a:extLst>
          </p:cNvPr>
          <p:cNvSpPr/>
          <p:nvPr/>
        </p:nvSpPr>
        <p:spPr>
          <a:xfrm>
            <a:off x="5428471" y="3737377"/>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Reward</a:t>
            </a:r>
          </a:p>
        </p:txBody>
      </p:sp>
      <p:sp>
        <p:nvSpPr>
          <p:cNvPr id="13" name="TextBox 12">
            <a:extLst>
              <a:ext uri="{FF2B5EF4-FFF2-40B4-BE49-F238E27FC236}">
                <a16:creationId xmlns:a16="http://schemas.microsoft.com/office/drawing/2014/main" id="{37A17967-41CD-F33E-A9D3-7CF950AA431A}"/>
              </a:ext>
            </a:extLst>
          </p:cNvPr>
          <p:cNvSpPr txBox="1"/>
          <p:nvPr/>
        </p:nvSpPr>
        <p:spPr>
          <a:xfrm>
            <a:off x="6962766" y="5986226"/>
            <a:ext cx="1871025" cy="369332"/>
          </a:xfrm>
          <a:prstGeom prst="rect">
            <a:avLst/>
          </a:prstGeom>
          <a:noFill/>
        </p:spPr>
        <p:txBody>
          <a:bodyPr wrap="none" rtlCol="0">
            <a:spAutoFit/>
          </a:bodyPr>
          <a:lstStyle/>
          <a:p>
            <a:r>
              <a:rPr lang="en-US" dirty="0"/>
              <a:t>Full RL framework</a:t>
            </a:r>
          </a:p>
        </p:txBody>
      </p:sp>
      <p:sp>
        <p:nvSpPr>
          <p:cNvPr id="15" name="Rectangle 14">
            <a:extLst>
              <a:ext uri="{FF2B5EF4-FFF2-40B4-BE49-F238E27FC236}">
                <a16:creationId xmlns:a16="http://schemas.microsoft.com/office/drawing/2014/main" id="{433CF876-FCDE-82A7-A567-3E9FCEBCE8AB}"/>
              </a:ext>
            </a:extLst>
          </p:cNvPr>
          <p:cNvSpPr/>
          <p:nvPr/>
        </p:nvSpPr>
        <p:spPr>
          <a:xfrm>
            <a:off x="1913247" y="3737377"/>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State</a:t>
            </a:r>
          </a:p>
        </p:txBody>
      </p:sp>
      <p:cxnSp>
        <p:nvCxnSpPr>
          <p:cNvPr id="17" name="Straight Arrow Connector 16">
            <a:extLst>
              <a:ext uri="{FF2B5EF4-FFF2-40B4-BE49-F238E27FC236}">
                <a16:creationId xmlns:a16="http://schemas.microsoft.com/office/drawing/2014/main" id="{26B2A85A-19B5-70F7-7769-4481EEC74749}"/>
              </a:ext>
            </a:extLst>
          </p:cNvPr>
          <p:cNvCxnSpPr>
            <a:cxnSpLocks/>
            <a:stCxn id="15" idx="3"/>
            <a:endCxn id="3" idx="1"/>
          </p:cNvCxnSpPr>
          <p:nvPr/>
        </p:nvCxnSpPr>
        <p:spPr>
          <a:xfrm>
            <a:off x="3325188" y="4137427"/>
            <a:ext cx="3456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97B0E487-D9EA-7F83-B938-AD05E44F9620}"/>
              </a:ext>
            </a:extLst>
          </p:cNvPr>
          <p:cNvCxnSpPr>
            <a:cxnSpLocks/>
            <a:stCxn id="15" idx="2"/>
            <a:endCxn id="9" idx="2"/>
          </p:cNvCxnSpPr>
          <p:nvPr/>
        </p:nvCxnSpPr>
        <p:spPr>
          <a:xfrm rot="16200000" flipH="1">
            <a:off x="4376830" y="2779865"/>
            <a:ext cx="12700" cy="3515224"/>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1F632D8-D4BD-467E-EA78-DCF62622512D}"/>
              </a:ext>
            </a:extLst>
          </p:cNvPr>
          <p:cNvSpPr/>
          <p:nvPr/>
        </p:nvSpPr>
        <p:spPr>
          <a:xfrm>
            <a:off x="3733862" y="5681254"/>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a:t>
            </a:r>
          </a:p>
        </p:txBody>
      </p:sp>
      <p:cxnSp>
        <p:nvCxnSpPr>
          <p:cNvPr id="23" name="Straight Arrow Connector 22">
            <a:extLst>
              <a:ext uri="{FF2B5EF4-FFF2-40B4-BE49-F238E27FC236}">
                <a16:creationId xmlns:a16="http://schemas.microsoft.com/office/drawing/2014/main" id="{11C8CD8F-8673-3E40-9AC6-1C13019E90A0}"/>
              </a:ext>
            </a:extLst>
          </p:cNvPr>
          <p:cNvCxnSpPr>
            <a:cxnSpLocks/>
            <a:stCxn id="21" idx="3"/>
            <a:endCxn id="27" idx="1"/>
          </p:cNvCxnSpPr>
          <p:nvPr/>
        </p:nvCxnSpPr>
        <p:spPr>
          <a:xfrm>
            <a:off x="5145803" y="6081304"/>
            <a:ext cx="3456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7841794-C9BE-F644-0F80-5E36FDE520D4}"/>
              </a:ext>
            </a:extLst>
          </p:cNvPr>
          <p:cNvSpPr/>
          <p:nvPr/>
        </p:nvSpPr>
        <p:spPr>
          <a:xfrm>
            <a:off x="5491474" y="5681254"/>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Reward</a:t>
            </a:r>
          </a:p>
        </p:txBody>
      </p:sp>
      <p:sp>
        <p:nvSpPr>
          <p:cNvPr id="29" name="Rectangle 28">
            <a:extLst>
              <a:ext uri="{FF2B5EF4-FFF2-40B4-BE49-F238E27FC236}">
                <a16:creationId xmlns:a16="http://schemas.microsoft.com/office/drawing/2014/main" id="{0D35867F-FB25-F27D-80C6-F4F5CAE11035}"/>
              </a:ext>
            </a:extLst>
          </p:cNvPr>
          <p:cNvSpPr/>
          <p:nvPr/>
        </p:nvSpPr>
        <p:spPr>
          <a:xfrm>
            <a:off x="1976250" y="5681254"/>
            <a:ext cx="1411941"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State</a:t>
            </a:r>
          </a:p>
        </p:txBody>
      </p:sp>
      <p:cxnSp>
        <p:nvCxnSpPr>
          <p:cNvPr id="31" name="Straight Arrow Connector 30">
            <a:extLst>
              <a:ext uri="{FF2B5EF4-FFF2-40B4-BE49-F238E27FC236}">
                <a16:creationId xmlns:a16="http://schemas.microsoft.com/office/drawing/2014/main" id="{A3CB8563-352C-6D3E-E71C-B0170CBABE82}"/>
              </a:ext>
            </a:extLst>
          </p:cNvPr>
          <p:cNvCxnSpPr>
            <a:cxnSpLocks/>
            <a:stCxn id="29" idx="3"/>
            <a:endCxn id="21" idx="1"/>
          </p:cNvCxnSpPr>
          <p:nvPr/>
        </p:nvCxnSpPr>
        <p:spPr>
          <a:xfrm>
            <a:off x="3388191" y="6081304"/>
            <a:ext cx="3456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C10A6126-3EFF-616D-F5BB-604322D471F3}"/>
              </a:ext>
            </a:extLst>
          </p:cNvPr>
          <p:cNvCxnSpPr>
            <a:cxnSpLocks/>
            <a:stCxn id="29" idx="2"/>
            <a:endCxn id="27" idx="2"/>
          </p:cNvCxnSpPr>
          <p:nvPr/>
        </p:nvCxnSpPr>
        <p:spPr>
          <a:xfrm rot="16200000" flipH="1">
            <a:off x="4439833" y="4723742"/>
            <a:ext cx="12700" cy="3515224"/>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6D32614A-55CB-005D-C675-9C99A952BC6A}"/>
              </a:ext>
            </a:extLst>
          </p:cNvPr>
          <p:cNvCxnSpPr>
            <a:cxnSpLocks/>
            <a:stCxn id="21" idx="0"/>
            <a:endCxn id="29" idx="0"/>
          </p:cNvCxnSpPr>
          <p:nvPr/>
        </p:nvCxnSpPr>
        <p:spPr>
          <a:xfrm rot="16200000" flipV="1">
            <a:off x="3561027" y="4802448"/>
            <a:ext cx="12700" cy="1757612"/>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37" name="Graphic 36" descr="Star with solid fill">
            <a:extLst>
              <a:ext uri="{FF2B5EF4-FFF2-40B4-BE49-F238E27FC236}">
                <a16:creationId xmlns:a16="http://schemas.microsoft.com/office/drawing/2014/main" id="{B63EF8BB-191C-1373-5E58-104945D855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41671" y="2090341"/>
            <a:ext cx="914400" cy="914400"/>
          </a:xfrm>
          <a:prstGeom prst="rect">
            <a:avLst/>
          </a:prstGeom>
        </p:spPr>
      </p:pic>
      <p:cxnSp>
        <p:nvCxnSpPr>
          <p:cNvPr id="39" name="Straight Arrow Connector 38">
            <a:extLst>
              <a:ext uri="{FF2B5EF4-FFF2-40B4-BE49-F238E27FC236}">
                <a16:creationId xmlns:a16="http://schemas.microsoft.com/office/drawing/2014/main" id="{8D76313C-DAC8-7B00-D150-30D25B8A6EE0}"/>
              </a:ext>
            </a:extLst>
          </p:cNvPr>
          <p:cNvCxnSpPr/>
          <p:nvPr/>
        </p:nvCxnSpPr>
        <p:spPr>
          <a:xfrm>
            <a:off x="2688571" y="3087149"/>
            <a:ext cx="0" cy="570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00A19C6-1C55-BCE0-862E-9A4388E217CD}"/>
              </a:ext>
            </a:extLst>
          </p:cNvPr>
          <p:cNvSpPr txBox="1"/>
          <p:nvPr/>
        </p:nvSpPr>
        <p:spPr>
          <a:xfrm>
            <a:off x="2231371" y="2781863"/>
            <a:ext cx="914400" cy="369332"/>
          </a:xfrm>
          <a:prstGeom prst="rect">
            <a:avLst/>
          </a:prstGeom>
          <a:noFill/>
        </p:spPr>
        <p:txBody>
          <a:bodyPr wrap="square" rtlCol="0">
            <a:spAutoFit/>
          </a:bodyPr>
          <a:lstStyle/>
          <a:p>
            <a:r>
              <a:rPr lang="en-US" dirty="0">
                <a:solidFill>
                  <a:srgbClr val="FF0000"/>
                </a:solidFill>
              </a:rPr>
              <a:t>Context</a:t>
            </a:r>
          </a:p>
        </p:txBody>
      </p:sp>
    </p:spTree>
    <p:extLst>
      <p:ext uri="{BB962C8B-B14F-4D97-AF65-F5344CB8AC3E}">
        <p14:creationId xmlns:p14="http://schemas.microsoft.com/office/powerpoint/2010/main" val="11140922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645253" y="136525"/>
            <a:ext cx="10515599" cy="932688"/>
          </a:xfrm>
        </p:spPr>
        <p:txBody>
          <a:bodyPr vert="horz" lIns="91440" tIns="45720" rIns="91440" bIns="45720" rtlCol="0" anchor="b">
            <a:normAutofit/>
          </a:bodyPr>
          <a:lstStyle/>
          <a:p>
            <a:r>
              <a:rPr lang="en-US" sz="3600" kern="1200" dirty="0">
                <a:solidFill>
                  <a:srgbClr val="663300"/>
                </a:solidFill>
                <a:latin typeface="+mj-lt"/>
                <a:ea typeface="+mj-ea"/>
                <a:cs typeface="+mj-cs"/>
              </a:rPr>
              <a:t>Contextual</a:t>
            </a:r>
            <a:r>
              <a:rPr lang="en-US" sz="3600" dirty="0">
                <a:solidFill>
                  <a:srgbClr val="663300"/>
                </a:solidFill>
              </a:rPr>
              <a:t> </a:t>
            </a:r>
            <a:r>
              <a:rPr lang="en-US" sz="3600" kern="1200" dirty="0">
                <a:solidFill>
                  <a:srgbClr val="663300"/>
                </a:solidFill>
                <a:latin typeface="+mj-lt"/>
                <a:ea typeface="+mj-ea"/>
                <a:cs typeface="+mj-cs"/>
              </a:rPr>
              <a:t>Bandit Algorithms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AF4DA6A-E10A-8627-F075-D98AB86F66FB}"/>
                  </a:ext>
                </a:extLst>
              </p:cNvPr>
              <p:cNvSpPr txBox="1"/>
              <p:nvPr/>
            </p:nvSpPr>
            <p:spPr>
              <a:xfrm>
                <a:off x="710943" y="1413975"/>
                <a:ext cx="6209973" cy="1200329"/>
              </a:xfrm>
              <a:prstGeom prst="rect">
                <a:avLst/>
              </a:prstGeom>
              <a:noFill/>
            </p:spPr>
            <p:txBody>
              <a:bodyPr wrap="square" rtlCol="0">
                <a:spAutoFit/>
              </a:bodyPr>
              <a:lstStyle/>
              <a:p>
                <a:r>
                  <a:rPr lang="en-US" kern="1200" dirty="0">
                    <a:latin typeface="+mn-lt"/>
                    <a:ea typeface="+mn-ea"/>
                    <a:cs typeface="+mn-cs"/>
                  </a:rPr>
                  <a:t>At each round </a:t>
                </a:r>
                <a14:m>
                  <m:oMath xmlns:m="http://schemas.openxmlformats.org/officeDocument/2006/math">
                    <m:r>
                      <a:rPr lang="en-US" b="0" i="1" kern="1200" smtClean="0">
                        <a:latin typeface="Cambria Math" panose="02040503050406030204" pitchFamily="18" charset="0"/>
                        <a:ea typeface="+mn-ea"/>
                        <a:cs typeface="+mn-cs"/>
                      </a:rPr>
                      <m:t>𝑡</m:t>
                    </m:r>
                    <m:r>
                      <a:rPr lang="en-US" b="0" i="1" kern="1200" smtClean="0">
                        <a:latin typeface="Cambria Math" panose="02040503050406030204" pitchFamily="18" charset="0"/>
                        <a:ea typeface="+mn-ea"/>
                        <a:cs typeface="+mn-cs"/>
                      </a:rPr>
                      <m:t>=1, 2, ……</m:t>
                    </m:r>
                    <m:r>
                      <a:rPr lang="en-US" b="0" i="1" kern="1200" smtClean="0">
                        <a:latin typeface="Cambria Math" panose="02040503050406030204" pitchFamily="18" charset="0"/>
                        <a:ea typeface="+mn-ea"/>
                        <a:cs typeface="+mn-cs"/>
                      </a:rPr>
                      <m:t>𝑇</m:t>
                    </m:r>
                  </m:oMath>
                </a14:m>
                <a:r>
                  <a:rPr lang="en-US" kern="1200" dirty="0">
                    <a:latin typeface="+mn-lt"/>
                    <a:ea typeface="+mn-ea"/>
                    <a:cs typeface="+mn-cs"/>
                  </a:rPr>
                  <a:t>:</a:t>
                </a:r>
              </a:p>
              <a:p>
                <a:pPr marL="800100" lvl="1" indent="-342900">
                  <a:buFont typeface="+mj-lt"/>
                  <a:buAutoNum type="arabicPeriod"/>
                </a:pPr>
                <a:r>
                  <a:rPr lang="en-US" dirty="0"/>
                  <a:t>Environment reveals a context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𝑋</m:t>
                    </m:r>
                  </m:oMath>
                </a14:m>
                <a:endParaRPr lang="en-US" b="0" dirty="0">
                  <a:ea typeface="Cambria Math" panose="02040503050406030204" pitchFamily="18" charset="0"/>
                </a:endParaRPr>
              </a:p>
              <a:p>
                <a:pPr marL="800100" lvl="1" indent="-342900">
                  <a:buFont typeface="+mj-lt"/>
                  <a:buAutoNum type="arabicPeriod"/>
                </a:pPr>
                <a:r>
                  <a:rPr lang="en-US" dirty="0">
                    <a:ea typeface="Cambria Math" panose="02040503050406030204" pitchFamily="18" charset="0"/>
                  </a:rPr>
                  <a:t>Agent chooses an action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oMath>
                </a14:m>
                <a:endParaRPr lang="en-US" b="0" dirty="0">
                  <a:ea typeface="Cambria Math" panose="02040503050406030204" pitchFamily="18" charset="0"/>
                </a:endParaRPr>
              </a:p>
              <a:p>
                <a:pPr marL="800100" lvl="1" indent="-342900">
                  <a:buFont typeface="+mj-lt"/>
                  <a:buAutoNum type="arabicPeriod"/>
                </a:pPr>
                <a:r>
                  <a:rPr lang="en-US" dirty="0">
                    <a:ea typeface="Cambria Math" panose="02040503050406030204" pitchFamily="18" charset="0"/>
                  </a:rPr>
                  <a:t>Environment reveals an award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0,1</m:t>
                        </m:r>
                      </m:e>
                    </m:d>
                  </m:oMath>
                </a14:m>
                <a:endParaRPr lang="en-US" b="0" dirty="0">
                  <a:ea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EAF4DA6A-E10A-8627-F075-D98AB86F66FB}"/>
                  </a:ext>
                </a:extLst>
              </p:cNvPr>
              <p:cNvSpPr txBox="1">
                <a:spLocks noRot="1" noChangeAspect="1" noMove="1" noResize="1" noEditPoints="1" noAdjustHandles="1" noChangeArrowheads="1" noChangeShapeType="1" noTextEdit="1"/>
              </p:cNvSpPr>
              <p:nvPr/>
            </p:nvSpPr>
            <p:spPr>
              <a:xfrm>
                <a:off x="710943" y="1413975"/>
                <a:ext cx="6209973" cy="1200329"/>
              </a:xfrm>
              <a:prstGeom prst="rect">
                <a:avLst/>
              </a:prstGeom>
              <a:blipFill>
                <a:blip r:embed="rId3"/>
                <a:stretch>
                  <a:fillRect l="-884" t="-3046"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D02AF13-0F95-D3B9-CC74-2021476DC7AF}"/>
                  </a:ext>
                </a:extLst>
              </p:cNvPr>
              <p:cNvSpPr txBox="1"/>
              <p:nvPr/>
            </p:nvSpPr>
            <p:spPr>
              <a:xfrm>
                <a:off x="710943" y="2959066"/>
                <a:ext cx="9372624" cy="646331"/>
              </a:xfrm>
              <a:prstGeom prst="rect">
                <a:avLst/>
              </a:prstGeom>
              <a:noFill/>
            </p:spPr>
            <p:txBody>
              <a:bodyPr wrap="square" rtlCol="0">
                <a:spAutoFit/>
              </a:bodyPr>
              <a:lstStyle/>
              <a:p>
                <a:r>
                  <a:rPr lang="en-US" kern="1200" dirty="0">
                    <a:latin typeface="+mn-lt"/>
                    <a:ea typeface="+mn-ea"/>
                    <a:cs typeface="+mn-cs"/>
                  </a:rPr>
                  <a:t>We assume there is an unknown joint distribution over contexts and rewards for all actions, </a:t>
                </a:r>
                <a14:m>
                  <m:oMath xmlns:m="http://schemas.openxmlformats.org/officeDocument/2006/math">
                    <m:sSub>
                      <m:sSubPr>
                        <m:ctrlPr>
                          <a:rPr lang="en-US" b="0" i="1" kern="1200" smtClean="0">
                            <a:latin typeface="Cambria Math" panose="02040503050406030204" pitchFamily="18" charset="0"/>
                            <a:ea typeface="+mn-ea"/>
                            <a:cs typeface="+mn-cs"/>
                          </a:rPr>
                        </m:ctrlPr>
                      </m:sSubPr>
                      <m:e>
                        <m:r>
                          <a:rPr lang="en-US" b="0" i="1" kern="1200" smtClean="0">
                            <a:latin typeface="Cambria Math" panose="02040503050406030204" pitchFamily="18" charset="0"/>
                            <a:ea typeface="+mn-ea"/>
                            <a:cs typeface="+mn-cs"/>
                          </a:rPr>
                          <m:t>𝐷</m:t>
                        </m:r>
                      </m:e>
                      <m:sub>
                        <m:r>
                          <a:rPr lang="en-US" b="0" i="1" kern="1200" smtClean="0">
                            <a:latin typeface="Cambria Math" panose="02040503050406030204" pitchFamily="18" charset="0"/>
                            <a:ea typeface="+mn-ea"/>
                            <a:cs typeface="+mn-cs"/>
                          </a:rPr>
                          <m:t>𝑡</m:t>
                        </m:r>
                      </m:sub>
                    </m:sSub>
                  </m:oMath>
                </a14:m>
                <a:r>
                  <a:rPr lang="en-US" kern="1200" dirty="0">
                    <a:latin typeface="+mn-lt"/>
                    <a:ea typeface="+mn-ea"/>
                    <a:cs typeface="+mn-cs"/>
                  </a:rPr>
                  <a:t> (marginal distribution over contexts and conditional distribution over rewards given a context) </a:t>
                </a:r>
                <a:endParaRPr lang="en-US" b="0" dirty="0">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1D02AF13-0F95-D3B9-CC74-2021476DC7AF}"/>
                  </a:ext>
                </a:extLst>
              </p:cNvPr>
              <p:cNvSpPr txBox="1">
                <a:spLocks noRot="1" noChangeAspect="1" noMove="1" noResize="1" noEditPoints="1" noAdjustHandles="1" noChangeArrowheads="1" noChangeShapeType="1" noTextEdit="1"/>
              </p:cNvSpPr>
              <p:nvPr/>
            </p:nvSpPr>
            <p:spPr>
              <a:xfrm>
                <a:off x="710943" y="2959066"/>
                <a:ext cx="9372624" cy="646331"/>
              </a:xfrm>
              <a:prstGeom prst="rect">
                <a:avLst/>
              </a:prstGeom>
              <a:blipFill>
                <a:blip r:embed="rId4"/>
                <a:stretch>
                  <a:fillRect l="-586"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26902646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645253" y="136525"/>
            <a:ext cx="10515599" cy="932688"/>
          </a:xfrm>
        </p:spPr>
        <p:txBody>
          <a:bodyPr vert="horz" lIns="91440" tIns="45720" rIns="91440" bIns="45720" rtlCol="0" anchor="b">
            <a:normAutofit/>
          </a:bodyPr>
          <a:lstStyle/>
          <a:p>
            <a:r>
              <a:rPr lang="en-US" sz="3600" kern="1200" dirty="0">
                <a:solidFill>
                  <a:srgbClr val="663300"/>
                </a:solidFill>
                <a:latin typeface="+mj-lt"/>
                <a:ea typeface="+mj-ea"/>
                <a:cs typeface="+mj-cs"/>
              </a:rPr>
              <a:t>Contextual</a:t>
            </a:r>
            <a:r>
              <a:rPr lang="en-US" sz="3600" dirty="0">
                <a:solidFill>
                  <a:srgbClr val="663300"/>
                </a:solidFill>
              </a:rPr>
              <a:t> </a:t>
            </a:r>
            <a:r>
              <a:rPr lang="en-US" sz="3600" kern="1200" dirty="0">
                <a:solidFill>
                  <a:srgbClr val="663300"/>
                </a:solidFill>
                <a:latin typeface="+mj-lt"/>
                <a:ea typeface="+mj-ea"/>
                <a:cs typeface="+mj-cs"/>
              </a:rPr>
              <a:t>Bandit Algorithms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AF4DA6A-E10A-8627-F075-D98AB86F66FB}"/>
                  </a:ext>
                </a:extLst>
              </p:cNvPr>
              <p:cNvSpPr txBox="1"/>
              <p:nvPr/>
            </p:nvSpPr>
            <p:spPr>
              <a:xfrm>
                <a:off x="710943" y="1413975"/>
                <a:ext cx="6209973" cy="1200329"/>
              </a:xfrm>
              <a:prstGeom prst="rect">
                <a:avLst/>
              </a:prstGeom>
              <a:noFill/>
            </p:spPr>
            <p:txBody>
              <a:bodyPr wrap="square" rtlCol="0">
                <a:spAutoFit/>
              </a:bodyPr>
              <a:lstStyle/>
              <a:p>
                <a:r>
                  <a:rPr lang="en-US" kern="1200" dirty="0">
                    <a:latin typeface="+mn-lt"/>
                    <a:ea typeface="+mn-ea"/>
                    <a:cs typeface="+mn-cs"/>
                  </a:rPr>
                  <a:t>At each round </a:t>
                </a:r>
                <a14:m>
                  <m:oMath xmlns:m="http://schemas.openxmlformats.org/officeDocument/2006/math">
                    <m:r>
                      <a:rPr lang="en-US" b="0" i="1" kern="1200" smtClean="0">
                        <a:latin typeface="Cambria Math" panose="02040503050406030204" pitchFamily="18" charset="0"/>
                        <a:ea typeface="+mn-ea"/>
                        <a:cs typeface="+mn-cs"/>
                      </a:rPr>
                      <m:t>𝑡</m:t>
                    </m:r>
                    <m:r>
                      <a:rPr lang="en-US" b="0" i="1" kern="1200" smtClean="0">
                        <a:latin typeface="Cambria Math" panose="02040503050406030204" pitchFamily="18" charset="0"/>
                        <a:ea typeface="+mn-ea"/>
                        <a:cs typeface="+mn-cs"/>
                      </a:rPr>
                      <m:t>=1, 2, ……</m:t>
                    </m:r>
                    <m:r>
                      <a:rPr lang="en-US" b="0" i="1" kern="1200" smtClean="0">
                        <a:latin typeface="Cambria Math" panose="02040503050406030204" pitchFamily="18" charset="0"/>
                        <a:ea typeface="+mn-ea"/>
                        <a:cs typeface="+mn-cs"/>
                      </a:rPr>
                      <m:t>𝑇</m:t>
                    </m:r>
                  </m:oMath>
                </a14:m>
                <a:r>
                  <a:rPr lang="en-US" kern="1200" dirty="0">
                    <a:latin typeface="+mn-lt"/>
                    <a:ea typeface="+mn-ea"/>
                    <a:cs typeface="+mn-cs"/>
                  </a:rPr>
                  <a:t>:</a:t>
                </a:r>
              </a:p>
              <a:p>
                <a:pPr marL="800100" lvl="1" indent="-342900">
                  <a:buFont typeface="+mj-lt"/>
                  <a:buAutoNum type="arabicPeriod"/>
                </a:pPr>
                <a:r>
                  <a:rPr lang="en-US" dirty="0"/>
                  <a:t>Environment reveals a context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𝑋</m:t>
                    </m:r>
                  </m:oMath>
                </a14:m>
                <a:endParaRPr lang="en-US" b="0" dirty="0">
                  <a:ea typeface="Cambria Math" panose="02040503050406030204" pitchFamily="18" charset="0"/>
                </a:endParaRPr>
              </a:p>
              <a:p>
                <a:pPr marL="800100" lvl="1" indent="-342900">
                  <a:buFont typeface="+mj-lt"/>
                  <a:buAutoNum type="arabicPeriod"/>
                </a:pPr>
                <a:r>
                  <a:rPr lang="en-US" dirty="0">
                    <a:ea typeface="Cambria Math" panose="02040503050406030204" pitchFamily="18" charset="0"/>
                  </a:rPr>
                  <a:t>Agent chooses an action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oMath>
                </a14:m>
                <a:endParaRPr lang="en-US" b="0" dirty="0">
                  <a:ea typeface="Cambria Math" panose="02040503050406030204" pitchFamily="18" charset="0"/>
                </a:endParaRPr>
              </a:p>
              <a:p>
                <a:pPr marL="800100" lvl="1" indent="-342900">
                  <a:buFont typeface="+mj-lt"/>
                  <a:buAutoNum type="arabicPeriod"/>
                </a:pPr>
                <a:r>
                  <a:rPr lang="en-US" dirty="0">
                    <a:ea typeface="Cambria Math" panose="02040503050406030204" pitchFamily="18" charset="0"/>
                  </a:rPr>
                  <a:t>Environment reveals an award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0,1</m:t>
                        </m:r>
                      </m:e>
                    </m:d>
                  </m:oMath>
                </a14:m>
                <a:endParaRPr lang="en-US" b="0" dirty="0">
                  <a:ea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EAF4DA6A-E10A-8627-F075-D98AB86F66FB}"/>
                  </a:ext>
                </a:extLst>
              </p:cNvPr>
              <p:cNvSpPr txBox="1">
                <a:spLocks noRot="1" noChangeAspect="1" noMove="1" noResize="1" noEditPoints="1" noAdjustHandles="1" noChangeArrowheads="1" noChangeShapeType="1" noTextEdit="1"/>
              </p:cNvSpPr>
              <p:nvPr/>
            </p:nvSpPr>
            <p:spPr>
              <a:xfrm>
                <a:off x="710943" y="1413975"/>
                <a:ext cx="6209973" cy="1200329"/>
              </a:xfrm>
              <a:prstGeom prst="rect">
                <a:avLst/>
              </a:prstGeom>
              <a:blipFill>
                <a:blip r:embed="rId3"/>
                <a:stretch>
                  <a:fillRect l="-884" t="-3046"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D02AF13-0F95-D3B9-CC74-2021476DC7AF}"/>
                  </a:ext>
                </a:extLst>
              </p:cNvPr>
              <p:cNvSpPr txBox="1"/>
              <p:nvPr/>
            </p:nvSpPr>
            <p:spPr>
              <a:xfrm>
                <a:off x="710943" y="2959066"/>
                <a:ext cx="9372624" cy="646331"/>
              </a:xfrm>
              <a:prstGeom prst="rect">
                <a:avLst/>
              </a:prstGeom>
              <a:noFill/>
            </p:spPr>
            <p:txBody>
              <a:bodyPr wrap="square" rtlCol="0">
                <a:spAutoFit/>
              </a:bodyPr>
              <a:lstStyle/>
              <a:p>
                <a:r>
                  <a:rPr lang="en-US" kern="1200" dirty="0">
                    <a:latin typeface="+mn-lt"/>
                    <a:ea typeface="+mn-ea"/>
                    <a:cs typeface="+mn-cs"/>
                  </a:rPr>
                  <a:t>We assume there is an unknown joint distribution over contexts and rewards for all actions, </a:t>
                </a:r>
                <a14:m>
                  <m:oMath xmlns:m="http://schemas.openxmlformats.org/officeDocument/2006/math">
                    <m:sSub>
                      <m:sSubPr>
                        <m:ctrlPr>
                          <a:rPr lang="en-US" b="0" i="1" kern="1200" smtClean="0">
                            <a:latin typeface="Cambria Math" panose="02040503050406030204" pitchFamily="18" charset="0"/>
                            <a:ea typeface="+mn-ea"/>
                            <a:cs typeface="+mn-cs"/>
                          </a:rPr>
                        </m:ctrlPr>
                      </m:sSubPr>
                      <m:e>
                        <m:r>
                          <a:rPr lang="en-US" b="0" i="1" kern="1200" smtClean="0">
                            <a:latin typeface="Cambria Math" panose="02040503050406030204" pitchFamily="18" charset="0"/>
                            <a:ea typeface="+mn-ea"/>
                            <a:cs typeface="+mn-cs"/>
                          </a:rPr>
                          <m:t>𝐷</m:t>
                        </m:r>
                      </m:e>
                      <m:sub>
                        <m:r>
                          <a:rPr lang="en-US" b="0" i="1" kern="1200" smtClean="0">
                            <a:latin typeface="Cambria Math" panose="02040503050406030204" pitchFamily="18" charset="0"/>
                            <a:ea typeface="+mn-ea"/>
                            <a:cs typeface="+mn-cs"/>
                          </a:rPr>
                          <m:t>𝑡</m:t>
                        </m:r>
                      </m:sub>
                    </m:sSub>
                  </m:oMath>
                </a14:m>
                <a:r>
                  <a:rPr lang="en-US" kern="1200" dirty="0">
                    <a:latin typeface="+mn-lt"/>
                    <a:ea typeface="+mn-ea"/>
                    <a:cs typeface="+mn-cs"/>
                  </a:rPr>
                  <a:t> (marginal distribution over contexts and conditional distribution over rewards given a context) </a:t>
                </a:r>
                <a:endParaRPr lang="en-US" b="0" dirty="0">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1D02AF13-0F95-D3B9-CC74-2021476DC7AF}"/>
                  </a:ext>
                </a:extLst>
              </p:cNvPr>
              <p:cNvSpPr txBox="1">
                <a:spLocks noRot="1" noChangeAspect="1" noMove="1" noResize="1" noEditPoints="1" noAdjustHandles="1" noChangeArrowheads="1" noChangeShapeType="1" noTextEdit="1"/>
              </p:cNvSpPr>
              <p:nvPr/>
            </p:nvSpPr>
            <p:spPr>
              <a:xfrm>
                <a:off x="710943" y="2959066"/>
                <a:ext cx="9372624" cy="646331"/>
              </a:xfrm>
              <a:prstGeom prst="rect">
                <a:avLst/>
              </a:prstGeom>
              <a:blipFill>
                <a:blip r:embed="rId4"/>
                <a:stretch>
                  <a:fillRect l="-586" t="-4717"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797B2DC-E263-2F1C-C2EA-48C06409AA09}"/>
                  </a:ext>
                </a:extLst>
              </p:cNvPr>
              <p:cNvSpPr txBox="1"/>
              <p:nvPr/>
            </p:nvSpPr>
            <p:spPr>
              <a:xfrm>
                <a:off x="710943" y="3857826"/>
                <a:ext cx="9372624" cy="1477328"/>
              </a:xfrm>
              <a:prstGeom prst="rect">
                <a:avLst/>
              </a:prstGeom>
              <a:noFill/>
            </p:spPr>
            <p:txBody>
              <a:bodyPr wrap="square" rtlCol="0">
                <a:spAutoFit/>
              </a:bodyPr>
              <a:lstStyle/>
              <a:p>
                <a:r>
                  <a:rPr lang="en-US" b="0" dirty="0">
                    <a:ea typeface="Cambria Math" panose="02040503050406030204" pitchFamily="18" charset="0"/>
                  </a:rPr>
                  <a:t>Choose</a:t>
                </a:r>
                <a14:m>
                  <m:oMath xmlns:m="http://schemas.openxmlformats.org/officeDocument/2006/math">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𝑡</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b="0" dirty="0"/>
              </a:p>
              <a:p>
                <a:r>
                  <a:rPr lang="en-US" dirty="0"/>
                  <a:t>Agent is equipped with a set of policies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Π</m:t>
                    </m:r>
                    <m:r>
                      <a:rPr lang="el-GR"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e>
                    </m:d>
                    <m:r>
                      <a:rPr lang="en-US" b="0" i="0" smtClean="0">
                        <a:latin typeface="Cambria Math" panose="02040503050406030204" pitchFamily="18" charset="0"/>
                        <a:ea typeface="Cambria Math" panose="02040503050406030204" pitchFamily="18" charset="0"/>
                      </a:rPr>
                      <m:t>:</m:t>
                    </m:r>
                  </m:oMath>
                </a14:m>
                <a:endParaRPr lang="en-US" b="0" dirty="0">
                  <a:ea typeface="Cambria Math" panose="02040503050406030204" pitchFamily="18" charset="0"/>
                </a:endParaRPr>
              </a:p>
              <a:p>
                <a:r>
                  <a:rPr lang="en-US" dirty="0">
                    <a:ea typeface="Cambria Math" panose="02040503050406030204" pitchFamily="18" charset="0"/>
                  </a:rPr>
                  <a:t>	 find a policy </a:t>
                </a:r>
                <a14:m>
                  <m:oMath xmlns:m="http://schemas.openxmlformats.org/officeDocument/2006/math">
                    <m:r>
                      <a:rPr lang="en-US" i="1" smtClean="0">
                        <a:latin typeface="Cambria Math" panose="02040503050406030204" pitchFamily="18" charset="0"/>
                        <a:ea typeface="Cambria Math" panose="02040503050406030204" pitchFamily="18" charset="0"/>
                      </a:rPr>
                      <m:t>𝜋</m:t>
                    </m:r>
                    <m:r>
                      <a:rPr lang="en-US" i="1"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Π</m:t>
                    </m:r>
                  </m:oMath>
                </a14:m>
                <a:r>
                  <a:rPr lang="en-US" b="0" dirty="0"/>
                  <a:t> to attain largest reward</a:t>
                </a:r>
              </a:p>
              <a:p>
                <a:endParaRPr lang="en-US" b="0" dirty="0"/>
              </a:p>
              <a:p>
                <a:r>
                  <a:rPr lang="en-US" b="0" dirty="0">
                    <a:ea typeface="Cambria Math" panose="02040503050406030204" pitchFamily="18" charset="0"/>
                  </a:rPr>
                  <a:t> </a:t>
                </a:r>
              </a:p>
            </p:txBody>
          </p:sp>
        </mc:Choice>
        <mc:Fallback xmlns="">
          <p:sp>
            <p:nvSpPr>
              <p:cNvPr id="3" name="TextBox 2">
                <a:extLst>
                  <a:ext uri="{FF2B5EF4-FFF2-40B4-BE49-F238E27FC236}">
                    <a16:creationId xmlns:a16="http://schemas.microsoft.com/office/drawing/2014/main" id="{C797B2DC-E263-2F1C-C2EA-48C06409AA09}"/>
                  </a:ext>
                </a:extLst>
              </p:cNvPr>
              <p:cNvSpPr txBox="1">
                <a:spLocks noRot="1" noChangeAspect="1" noMove="1" noResize="1" noEditPoints="1" noAdjustHandles="1" noChangeArrowheads="1" noChangeShapeType="1" noTextEdit="1"/>
              </p:cNvSpPr>
              <p:nvPr/>
            </p:nvSpPr>
            <p:spPr>
              <a:xfrm>
                <a:off x="710943" y="3857826"/>
                <a:ext cx="9372624" cy="1477328"/>
              </a:xfrm>
              <a:prstGeom prst="rect">
                <a:avLst/>
              </a:prstGeom>
              <a:blipFill>
                <a:blip r:embed="rId5"/>
                <a:stretch>
                  <a:fillRect l="-586" t="-2479"/>
                </a:stretch>
              </a:blipFill>
            </p:spPr>
            <p:txBody>
              <a:bodyPr/>
              <a:lstStyle/>
              <a:p>
                <a:r>
                  <a:rPr lang="en-US">
                    <a:noFill/>
                  </a:rPr>
                  <a:t> </a:t>
                </a:r>
              </a:p>
            </p:txBody>
          </p:sp>
        </mc:Fallback>
      </mc:AlternateContent>
    </p:spTree>
    <p:extLst>
      <p:ext uri="{BB962C8B-B14F-4D97-AF65-F5344CB8AC3E}">
        <p14:creationId xmlns:p14="http://schemas.microsoft.com/office/powerpoint/2010/main" val="4247750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State</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r>
                  <a:rPr lang="en-US" dirty="0"/>
                  <a:t>State is used to decide what happens next.</a:t>
                </a:r>
              </a:p>
              <a:p>
                <a:r>
                  <a:rPr lang="en-US" dirty="0"/>
                  <a:t>State is the function of the history.</a:t>
                </a:r>
              </a:p>
              <a:p>
                <a:r>
                  <a:rPr lang="en-US" dirty="0"/>
                  <a:t>Formally, state can be represented as follows:</a:t>
                </a:r>
              </a:p>
              <a:p>
                <a:endParaRPr lang="en-US" dirty="0"/>
              </a:p>
              <a:p>
                <a:pPr marL="0" indent="0" algn="ctr">
                  <a:buNone/>
                </a:pPr>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𝑆</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𝐻</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812" t="-1961"/>
                </a:stretch>
              </a:blipFill>
            </p:spPr>
            <p:txBody>
              <a:bodyPr/>
              <a:lstStyle/>
              <a:p>
                <a:r>
                  <a:rPr lang="en-US">
                    <a:noFill/>
                  </a:rPr>
                  <a:t> </a:t>
                </a:r>
              </a:p>
            </p:txBody>
          </p:sp>
        </mc:Fallback>
      </mc:AlternateContent>
    </p:spTree>
    <p:extLst>
      <p:ext uri="{BB962C8B-B14F-4D97-AF65-F5344CB8AC3E}">
        <p14:creationId xmlns:p14="http://schemas.microsoft.com/office/powerpoint/2010/main" val="8924713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04CA-A8A5-BADF-9557-184D6A7B8BA1}"/>
              </a:ext>
            </a:extLst>
          </p:cNvPr>
          <p:cNvSpPr>
            <a:spLocks noGrp="1"/>
          </p:cNvSpPr>
          <p:nvPr>
            <p:ph type="title" idx="4294967295"/>
          </p:nvPr>
        </p:nvSpPr>
        <p:spPr>
          <a:xfrm>
            <a:off x="645253" y="136525"/>
            <a:ext cx="10515599" cy="932688"/>
          </a:xfrm>
        </p:spPr>
        <p:txBody>
          <a:bodyPr vert="horz" lIns="91440" tIns="45720" rIns="91440" bIns="45720" rtlCol="0" anchor="b">
            <a:normAutofit/>
          </a:bodyPr>
          <a:lstStyle/>
          <a:p>
            <a:r>
              <a:rPr lang="en-US" sz="3600" kern="1200" dirty="0">
                <a:solidFill>
                  <a:schemeClr val="tx1"/>
                </a:solidFill>
                <a:latin typeface="+mj-lt"/>
                <a:ea typeface="+mj-ea"/>
                <a:cs typeface="+mj-cs"/>
              </a:rPr>
              <a:t>Contextual</a:t>
            </a:r>
            <a:r>
              <a:rPr lang="en-US" sz="3600" dirty="0"/>
              <a:t> </a:t>
            </a:r>
            <a:r>
              <a:rPr lang="en-US" sz="3600" kern="1200" dirty="0">
                <a:solidFill>
                  <a:schemeClr val="tx1"/>
                </a:solidFill>
                <a:latin typeface="+mj-lt"/>
                <a:ea typeface="+mj-ea"/>
                <a:cs typeface="+mj-cs"/>
              </a:rPr>
              <a:t>Bandit Algorithms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AF4DA6A-E10A-8627-F075-D98AB86F66FB}"/>
                  </a:ext>
                </a:extLst>
              </p:cNvPr>
              <p:cNvSpPr txBox="1"/>
              <p:nvPr/>
            </p:nvSpPr>
            <p:spPr>
              <a:xfrm>
                <a:off x="710943" y="1413975"/>
                <a:ext cx="6209973" cy="1200329"/>
              </a:xfrm>
              <a:prstGeom prst="rect">
                <a:avLst/>
              </a:prstGeom>
              <a:noFill/>
            </p:spPr>
            <p:txBody>
              <a:bodyPr wrap="square" rtlCol="0">
                <a:spAutoFit/>
              </a:bodyPr>
              <a:lstStyle/>
              <a:p>
                <a:r>
                  <a:rPr lang="en-US" kern="1200" dirty="0">
                    <a:latin typeface="+mn-lt"/>
                    <a:ea typeface="+mn-ea"/>
                    <a:cs typeface="+mn-cs"/>
                  </a:rPr>
                  <a:t>At each round </a:t>
                </a:r>
                <a14:m>
                  <m:oMath xmlns:m="http://schemas.openxmlformats.org/officeDocument/2006/math">
                    <m:r>
                      <a:rPr lang="en-US" b="0" i="1" kern="1200" smtClean="0">
                        <a:latin typeface="Cambria Math" panose="02040503050406030204" pitchFamily="18" charset="0"/>
                        <a:ea typeface="+mn-ea"/>
                        <a:cs typeface="+mn-cs"/>
                      </a:rPr>
                      <m:t>𝑡</m:t>
                    </m:r>
                    <m:r>
                      <a:rPr lang="en-US" b="0" i="1" kern="1200" smtClean="0">
                        <a:latin typeface="Cambria Math" panose="02040503050406030204" pitchFamily="18" charset="0"/>
                        <a:ea typeface="+mn-ea"/>
                        <a:cs typeface="+mn-cs"/>
                      </a:rPr>
                      <m:t>=1, 2, ……</m:t>
                    </m:r>
                    <m:r>
                      <a:rPr lang="en-US" b="0" i="1" kern="1200" smtClean="0">
                        <a:latin typeface="Cambria Math" panose="02040503050406030204" pitchFamily="18" charset="0"/>
                        <a:ea typeface="+mn-ea"/>
                        <a:cs typeface="+mn-cs"/>
                      </a:rPr>
                      <m:t>𝑇</m:t>
                    </m:r>
                  </m:oMath>
                </a14:m>
                <a:r>
                  <a:rPr lang="en-US" kern="1200" dirty="0">
                    <a:latin typeface="+mn-lt"/>
                    <a:ea typeface="+mn-ea"/>
                    <a:cs typeface="+mn-cs"/>
                  </a:rPr>
                  <a:t>:</a:t>
                </a:r>
              </a:p>
              <a:p>
                <a:pPr marL="800100" lvl="1" indent="-342900">
                  <a:buFont typeface="+mj-lt"/>
                  <a:buAutoNum type="arabicPeriod"/>
                </a:pPr>
                <a:r>
                  <a:rPr lang="en-US" dirty="0"/>
                  <a:t>Environment reveals a context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𝑋</m:t>
                    </m:r>
                  </m:oMath>
                </a14:m>
                <a:endParaRPr lang="en-US" b="0" dirty="0">
                  <a:ea typeface="Cambria Math" panose="02040503050406030204" pitchFamily="18" charset="0"/>
                </a:endParaRPr>
              </a:p>
              <a:p>
                <a:pPr marL="800100" lvl="1" indent="-342900">
                  <a:buFont typeface="+mj-lt"/>
                  <a:buAutoNum type="arabicPeriod"/>
                </a:pPr>
                <a:r>
                  <a:rPr lang="en-US" dirty="0">
                    <a:ea typeface="Cambria Math" panose="02040503050406030204" pitchFamily="18" charset="0"/>
                  </a:rPr>
                  <a:t>Agent chooses an action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oMath>
                </a14:m>
                <a:endParaRPr lang="en-US" b="0" dirty="0">
                  <a:ea typeface="Cambria Math" panose="02040503050406030204" pitchFamily="18" charset="0"/>
                </a:endParaRPr>
              </a:p>
              <a:p>
                <a:pPr marL="800100" lvl="1" indent="-342900">
                  <a:buFont typeface="+mj-lt"/>
                  <a:buAutoNum type="arabicPeriod"/>
                </a:pPr>
                <a:r>
                  <a:rPr lang="en-US" dirty="0">
                    <a:ea typeface="Cambria Math" panose="02040503050406030204" pitchFamily="18" charset="0"/>
                  </a:rPr>
                  <a:t>Environment reveals an award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0,1</m:t>
                        </m:r>
                      </m:e>
                    </m:d>
                  </m:oMath>
                </a14:m>
                <a:endParaRPr lang="en-US" b="0" dirty="0">
                  <a:ea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EAF4DA6A-E10A-8627-F075-D98AB86F66FB}"/>
                  </a:ext>
                </a:extLst>
              </p:cNvPr>
              <p:cNvSpPr txBox="1">
                <a:spLocks noRot="1" noChangeAspect="1" noMove="1" noResize="1" noEditPoints="1" noAdjustHandles="1" noChangeArrowheads="1" noChangeShapeType="1" noTextEdit="1"/>
              </p:cNvSpPr>
              <p:nvPr/>
            </p:nvSpPr>
            <p:spPr>
              <a:xfrm>
                <a:off x="710943" y="1413975"/>
                <a:ext cx="6209973" cy="1200329"/>
              </a:xfrm>
              <a:prstGeom prst="rect">
                <a:avLst/>
              </a:prstGeom>
              <a:blipFill>
                <a:blip r:embed="rId3"/>
                <a:stretch>
                  <a:fillRect l="-884" t="-3046"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D02AF13-0F95-D3B9-CC74-2021476DC7AF}"/>
                  </a:ext>
                </a:extLst>
              </p:cNvPr>
              <p:cNvSpPr txBox="1"/>
              <p:nvPr/>
            </p:nvSpPr>
            <p:spPr>
              <a:xfrm>
                <a:off x="710943" y="2959066"/>
                <a:ext cx="9372624" cy="646331"/>
              </a:xfrm>
              <a:prstGeom prst="rect">
                <a:avLst/>
              </a:prstGeom>
              <a:noFill/>
            </p:spPr>
            <p:txBody>
              <a:bodyPr wrap="square" rtlCol="0">
                <a:spAutoFit/>
              </a:bodyPr>
              <a:lstStyle/>
              <a:p>
                <a:r>
                  <a:rPr lang="en-US" kern="1200" dirty="0">
                    <a:latin typeface="+mn-lt"/>
                    <a:ea typeface="+mn-ea"/>
                    <a:cs typeface="+mn-cs"/>
                  </a:rPr>
                  <a:t>We assume there is an unknown joint distribution over contexts and rewards for all actions, </a:t>
                </a:r>
                <a14:m>
                  <m:oMath xmlns:m="http://schemas.openxmlformats.org/officeDocument/2006/math">
                    <m:sSub>
                      <m:sSubPr>
                        <m:ctrlPr>
                          <a:rPr lang="en-US" b="0" i="1" kern="1200" smtClean="0">
                            <a:latin typeface="Cambria Math" panose="02040503050406030204" pitchFamily="18" charset="0"/>
                            <a:ea typeface="+mn-ea"/>
                            <a:cs typeface="+mn-cs"/>
                          </a:rPr>
                        </m:ctrlPr>
                      </m:sSubPr>
                      <m:e>
                        <m:r>
                          <a:rPr lang="en-US" b="0" i="1" kern="1200" smtClean="0">
                            <a:latin typeface="Cambria Math" panose="02040503050406030204" pitchFamily="18" charset="0"/>
                            <a:ea typeface="+mn-ea"/>
                            <a:cs typeface="+mn-cs"/>
                          </a:rPr>
                          <m:t>𝐷</m:t>
                        </m:r>
                      </m:e>
                      <m:sub>
                        <m:r>
                          <a:rPr lang="en-US" b="0" i="1" kern="1200" smtClean="0">
                            <a:latin typeface="Cambria Math" panose="02040503050406030204" pitchFamily="18" charset="0"/>
                            <a:ea typeface="+mn-ea"/>
                            <a:cs typeface="+mn-cs"/>
                          </a:rPr>
                          <m:t>𝑡</m:t>
                        </m:r>
                      </m:sub>
                    </m:sSub>
                  </m:oMath>
                </a14:m>
                <a:r>
                  <a:rPr lang="en-US" kern="1200" dirty="0">
                    <a:latin typeface="+mn-lt"/>
                    <a:ea typeface="+mn-ea"/>
                    <a:cs typeface="+mn-cs"/>
                  </a:rPr>
                  <a:t> (marginal distribution over contexts and conditional distribution over rewards given a context) </a:t>
                </a:r>
                <a:endParaRPr lang="en-US" b="0" dirty="0">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1D02AF13-0F95-D3B9-CC74-2021476DC7AF}"/>
                  </a:ext>
                </a:extLst>
              </p:cNvPr>
              <p:cNvSpPr txBox="1">
                <a:spLocks noRot="1" noChangeAspect="1" noMove="1" noResize="1" noEditPoints="1" noAdjustHandles="1" noChangeArrowheads="1" noChangeShapeType="1" noTextEdit="1"/>
              </p:cNvSpPr>
              <p:nvPr/>
            </p:nvSpPr>
            <p:spPr>
              <a:xfrm>
                <a:off x="710943" y="2959066"/>
                <a:ext cx="9372624" cy="646331"/>
              </a:xfrm>
              <a:prstGeom prst="rect">
                <a:avLst/>
              </a:prstGeom>
              <a:blipFill>
                <a:blip r:embed="rId4"/>
                <a:stretch>
                  <a:fillRect l="-586" t="-4717"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797B2DC-E263-2F1C-C2EA-48C06409AA09}"/>
                  </a:ext>
                </a:extLst>
              </p:cNvPr>
              <p:cNvSpPr txBox="1"/>
              <p:nvPr/>
            </p:nvSpPr>
            <p:spPr>
              <a:xfrm>
                <a:off x="710943" y="3857826"/>
                <a:ext cx="9372624" cy="923330"/>
              </a:xfrm>
              <a:prstGeom prst="rect">
                <a:avLst/>
              </a:prstGeom>
              <a:noFill/>
            </p:spPr>
            <p:txBody>
              <a:bodyPr wrap="square" rtlCol="0">
                <a:spAutoFit/>
              </a:bodyPr>
              <a:lstStyle/>
              <a:p>
                <a:r>
                  <a:rPr lang="en-US" b="0" dirty="0">
                    <a:ea typeface="Cambria Math" panose="02040503050406030204" pitchFamily="18" charset="0"/>
                  </a:rPr>
                  <a:t>Choose</a:t>
                </a:r>
                <a14:m>
                  <m:oMath xmlns:m="http://schemas.openxmlformats.org/officeDocument/2006/math">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𝑡</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b="0" dirty="0"/>
              </a:p>
              <a:p>
                <a:r>
                  <a:rPr lang="en-US" dirty="0"/>
                  <a:t>Agent is equipped with a set of policies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Π</m:t>
                    </m:r>
                    <m:r>
                      <a:rPr lang="el-GR"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e>
                    </m:d>
                    <m:r>
                      <a:rPr lang="en-US" b="0" i="0" smtClean="0">
                        <a:latin typeface="Cambria Math" panose="02040503050406030204" pitchFamily="18" charset="0"/>
                        <a:ea typeface="Cambria Math" panose="02040503050406030204" pitchFamily="18" charset="0"/>
                      </a:rPr>
                      <m:t>:</m:t>
                    </m:r>
                  </m:oMath>
                </a14:m>
                <a:endParaRPr lang="en-US" b="0" dirty="0">
                  <a:ea typeface="Cambria Math" panose="02040503050406030204" pitchFamily="18" charset="0"/>
                </a:endParaRPr>
              </a:p>
              <a:p>
                <a:r>
                  <a:rPr lang="en-US" dirty="0">
                    <a:ea typeface="Cambria Math" panose="02040503050406030204" pitchFamily="18" charset="0"/>
                  </a:rPr>
                  <a:t>	 find a policy </a:t>
                </a:r>
                <a14:m>
                  <m:oMath xmlns:m="http://schemas.openxmlformats.org/officeDocument/2006/math">
                    <m:r>
                      <a:rPr lang="en-US" i="1" smtClean="0">
                        <a:latin typeface="Cambria Math" panose="02040503050406030204" pitchFamily="18" charset="0"/>
                        <a:ea typeface="Cambria Math" panose="02040503050406030204" pitchFamily="18" charset="0"/>
                      </a:rPr>
                      <m:t>𝜋</m:t>
                    </m:r>
                    <m:r>
                      <a:rPr lang="en-US" i="1"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Π</m:t>
                    </m:r>
                  </m:oMath>
                </a14:m>
                <a:r>
                  <a:rPr lang="en-US" b="0" dirty="0"/>
                  <a:t> to attain largest reward</a:t>
                </a:r>
              </a:p>
            </p:txBody>
          </p:sp>
        </mc:Choice>
        <mc:Fallback xmlns="">
          <p:sp>
            <p:nvSpPr>
              <p:cNvPr id="3" name="TextBox 2">
                <a:extLst>
                  <a:ext uri="{FF2B5EF4-FFF2-40B4-BE49-F238E27FC236}">
                    <a16:creationId xmlns:a16="http://schemas.microsoft.com/office/drawing/2014/main" id="{C797B2DC-E263-2F1C-C2EA-48C06409AA09}"/>
                  </a:ext>
                </a:extLst>
              </p:cNvPr>
              <p:cNvSpPr txBox="1">
                <a:spLocks noRot="1" noChangeAspect="1" noMove="1" noResize="1" noEditPoints="1" noAdjustHandles="1" noChangeArrowheads="1" noChangeShapeType="1" noTextEdit="1"/>
              </p:cNvSpPr>
              <p:nvPr/>
            </p:nvSpPr>
            <p:spPr>
              <a:xfrm>
                <a:off x="710943" y="3857826"/>
                <a:ext cx="9372624" cy="923330"/>
              </a:xfrm>
              <a:prstGeom prst="rect">
                <a:avLst/>
              </a:prstGeom>
              <a:blipFill>
                <a:blip r:embed="rId5"/>
                <a:stretch>
                  <a:fillRect l="-586" t="-3974"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3BD7702-6FBD-2843-3120-AF7464D1C3C8}"/>
                  </a:ext>
                </a:extLst>
              </p:cNvPr>
              <p:cNvSpPr txBox="1"/>
              <p:nvPr/>
            </p:nvSpPr>
            <p:spPr>
              <a:xfrm>
                <a:off x="645253" y="5180591"/>
                <a:ext cx="9372624" cy="1177374"/>
              </a:xfrm>
              <a:prstGeom prst="rect">
                <a:avLst/>
              </a:prstGeom>
              <a:noFill/>
            </p:spPr>
            <p:txBody>
              <a:bodyPr wrap="square" rtlCol="0">
                <a:spAutoFit/>
              </a:bodyPr>
              <a:lstStyle/>
              <a:p>
                <a:r>
                  <a:rPr lang="en-US" b="0" dirty="0"/>
                  <a:t>Average reward for policy </a:t>
                </a:r>
                <a14:m>
                  <m:oMath xmlns:m="http://schemas.openxmlformats.org/officeDocument/2006/math">
                    <m:r>
                      <a:rPr lang="en-US" i="1" smtClean="0">
                        <a:latin typeface="Cambria Math" panose="02040503050406030204" pitchFamily="18" charset="0"/>
                        <a:ea typeface="Cambria Math" panose="02040503050406030204" pitchFamily="18" charset="0"/>
                      </a:rPr>
                      <m:t>𝜋</m:t>
                    </m:r>
                  </m:oMath>
                </a14:m>
                <a:r>
                  <a:rPr lang="en-US" b="0" dirty="0"/>
                  <a:t> </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𝜋</m:t>
                          </m:r>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𝑇</m:t>
                          </m:r>
                        </m:den>
                      </m:f>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𝑇</m:t>
                          </m:r>
                        </m:sup>
                        <m:e>
                          <m:sSub>
                            <m:sSubPr>
                              <m:ctrlPr>
                                <a:rPr lang="en-US"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Ε</m:t>
                              </m:r>
                            </m:e>
                            <m:sub>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𝑡</m:t>
                                  </m:r>
                                </m:sub>
                              </m:sSub>
                            </m:sub>
                          </m:sSub>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Ε</m:t>
                          </m:r>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𝑡</m:t>
                                  </m:r>
                                </m:sub>
                              </m:sSub>
                            </m:e>
                          </m:d>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𝜋</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e>
                          </m:d>
                          <m:r>
                            <a:rPr lang="en-US" b="0" i="1" smtClean="0">
                              <a:latin typeface="Cambria Math" panose="02040503050406030204" pitchFamily="18" charset="0"/>
                              <a:ea typeface="Cambria Math" panose="02040503050406030204" pitchFamily="18" charset="0"/>
                            </a:rPr>
                            <m:t>]]</m:t>
                          </m:r>
                        </m:e>
                      </m:nary>
                    </m:oMath>
                  </m:oMathPara>
                </a14:m>
                <a:endParaRPr lang="en-US" b="0" dirty="0"/>
              </a:p>
            </p:txBody>
          </p:sp>
        </mc:Choice>
        <mc:Fallback xmlns="">
          <p:sp>
            <p:nvSpPr>
              <p:cNvPr id="4" name="TextBox 3">
                <a:extLst>
                  <a:ext uri="{FF2B5EF4-FFF2-40B4-BE49-F238E27FC236}">
                    <a16:creationId xmlns:a16="http://schemas.microsoft.com/office/drawing/2014/main" id="{63BD7702-6FBD-2843-3120-AF7464D1C3C8}"/>
                  </a:ext>
                </a:extLst>
              </p:cNvPr>
              <p:cNvSpPr txBox="1">
                <a:spLocks noRot="1" noChangeAspect="1" noMove="1" noResize="1" noEditPoints="1" noAdjustHandles="1" noChangeArrowheads="1" noChangeShapeType="1" noTextEdit="1"/>
              </p:cNvSpPr>
              <p:nvPr/>
            </p:nvSpPr>
            <p:spPr>
              <a:xfrm>
                <a:off x="645253" y="5180591"/>
                <a:ext cx="9372624" cy="1177374"/>
              </a:xfrm>
              <a:prstGeom prst="rect">
                <a:avLst/>
              </a:prstGeom>
              <a:blipFill>
                <a:blip r:embed="rId6"/>
                <a:stretch>
                  <a:fillRect l="-586" t="-3109"/>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8B7EFB9D-215B-1065-519E-C2D61E331E4A}"/>
              </a:ext>
            </a:extLst>
          </p:cNvPr>
          <p:cNvCxnSpPr/>
          <p:nvPr/>
        </p:nvCxnSpPr>
        <p:spPr>
          <a:xfrm flipV="1">
            <a:off x="6096000" y="4974672"/>
            <a:ext cx="2368492" cy="794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2659AD1-B7AC-D8A9-62D9-86F7A3AFA843}"/>
                  </a:ext>
                </a:extLst>
              </p:cNvPr>
              <p:cNvSpPr txBox="1"/>
              <p:nvPr/>
            </p:nvSpPr>
            <p:spPr>
              <a:xfrm>
                <a:off x="8403322" y="4056975"/>
                <a:ext cx="1392573" cy="2031325"/>
              </a:xfrm>
              <a:prstGeom prst="rect">
                <a:avLst/>
              </a:prstGeom>
              <a:noFill/>
            </p:spPr>
            <p:txBody>
              <a:bodyPr wrap="square" rtlCol="0">
                <a:spAutoFit/>
              </a:bodyPr>
              <a:lstStyle/>
              <a:p>
                <a:r>
                  <a:rPr lang="en-US" dirty="0"/>
                  <a:t>Expectation of reward given a specific context </a:t>
                </a:r>
                <a14:m>
                  <m:oMath xmlns:m="http://schemas.openxmlformats.org/officeDocument/2006/math">
                    <m:r>
                      <a:rPr lang="en-US" b="0" i="1" smtClean="0">
                        <a:latin typeface="Cambria Math" panose="02040503050406030204" pitchFamily="18" charset="0"/>
                      </a:rPr>
                      <m:t>𝑥</m:t>
                    </m:r>
                  </m:oMath>
                </a14:m>
                <a:r>
                  <a:rPr lang="en-US" dirty="0"/>
                  <a:t> and policy </a:t>
                </a:r>
                <a14:m>
                  <m:oMath xmlns:m="http://schemas.openxmlformats.org/officeDocument/2006/math">
                    <m:r>
                      <a:rPr lang="en-US"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10" name="TextBox 9">
                <a:extLst>
                  <a:ext uri="{FF2B5EF4-FFF2-40B4-BE49-F238E27FC236}">
                    <a16:creationId xmlns:a16="http://schemas.microsoft.com/office/drawing/2014/main" id="{02659AD1-B7AC-D8A9-62D9-86F7A3AFA843}"/>
                  </a:ext>
                </a:extLst>
              </p:cNvPr>
              <p:cNvSpPr txBox="1">
                <a:spLocks noRot="1" noChangeAspect="1" noMove="1" noResize="1" noEditPoints="1" noAdjustHandles="1" noChangeArrowheads="1" noChangeShapeType="1" noTextEdit="1"/>
              </p:cNvSpPr>
              <p:nvPr/>
            </p:nvSpPr>
            <p:spPr>
              <a:xfrm>
                <a:off x="8403322" y="4056975"/>
                <a:ext cx="1392573" cy="2031325"/>
              </a:xfrm>
              <a:prstGeom prst="rect">
                <a:avLst/>
              </a:prstGeom>
              <a:blipFill>
                <a:blip r:embed="rId7"/>
                <a:stretch>
                  <a:fillRect l="-3493" t="-1802" b="-1502"/>
                </a:stretch>
              </a:blipFill>
            </p:spPr>
            <p:txBody>
              <a:bodyPr/>
              <a:lstStyle/>
              <a:p>
                <a:r>
                  <a:rPr lang="en-US">
                    <a:noFill/>
                  </a:rPr>
                  <a:t> </a:t>
                </a:r>
              </a:p>
            </p:txBody>
          </p:sp>
        </mc:Fallback>
      </mc:AlternateContent>
    </p:spTree>
    <p:extLst>
      <p:ext uri="{BB962C8B-B14F-4D97-AF65-F5344CB8AC3E}">
        <p14:creationId xmlns:p14="http://schemas.microsoft.com/office/powerpoint/2010/main" val="21525453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C65B-B534-731E-A91F-4035E02AEA99}"/>
              </a:ext>
            </a:extLst>
          </p:cNvPr>
          <p:cNvSpPr>
            <a:spLocks noGrp="1"/>
          </p:cNvSpPr>
          <p:nvPr>
            <p:ph type="title" idx="4294967295"/>
          </p:nvPr>
        </p:nvSpPr>
        <p:spPr>
          <a:xfrm>
            <a:off x="789320" y="822972"/>
            <a:ext cx="10515600" cy="767648"/>
          </a:xfrm>
        </p:spPr>
        <p:txBody>
          <a:bodyPr>
            <a:noAutofit/>
          </a:bodyPr>
          <a:lstStyle/>
          <a:p>
            <a:r>
              <a:rPr lang="en-US" sz="3600" dirty="0">
                <a:cs typeface="Segoe UI" panose="020B0502040204020203" pitchFamily="34" charset="0"/>
              </a:rPr>
              <a:t>Contextual Bandits: E-commerce - </a:t>
            </a:r>
            <a:r>
              <a:rPr lang="en-US" sz="3600" dirty="0">
                <a:solidFill>
                  <a:schemeClr val="accent1"/>
                </a:solidFill>
                <a:cs typeface="Segoe UI" panose="020B0502040204020203" pitchFamily="34" charset="0"/>
              </a:rPr>
              <a:t>Why not collaborative filtering or A/B Testing?</a:t>
            </a:r>
            <a:endParaRPr lang="en-US" sz="3600" dirty="0">
              <a:cs typeface="Segoe UI" panose="020B0502040204020203" pitchFamily="34" charset="0"/>
            </a:endParaRPr>
          </a:p>
        </p:txBody>
      </p:sp>
      <p:sp>
        <p:nvSpPr>
          <p:cNvPr id="3" name="Text Placeholder 2">
            <a:extLst>
              <a:ext uri="{FF2B5EF4-FFF2-40B4-BE49-F238E27FC236}">
                <a16:creationId xmlns:a16="http://schemas.microsoft.com/office/drawing/2014/main" id="{768955B8-47C1-D0D7-74D9-ABA070E38CD1}"/>
              </a:ext>
            </a:extLst>
          </p:cNvPr>
          <p:cNvSpPr>
            <a:spLocks noGrp="1"/>
          </p:cNvSpPr>
          <p:nvPr>
            <p:ph type="body" idx="4294967295"/>
          </p:nvPr>
        </p:nvSpPr>
        <p:spPr>
          <a:xfrm>
            <a:off x="810585" y="1721828"/>
            <a:ext cx="10473070" cy="2455889"/>
          </a:xfrm>
        </p:spPr>
        <p:txBody>
          <a:bodyPr>
            <a:normAutofit/>
          </a:bodyPr>
          <a:lstStyle/>
          <a:p>
            <a:pPr algn="l" rtl="0" fontAlgn="base"/>
            <a:endParaRPr lang="en-US" sz="1800" dirty="0">
              <a:solidFill>
                <a:srgbClr val="000000"/>
              </a:solidFill>
            </a:endParaRPr>
          </a:p>
          <a:p>
            <a:pPr algn="l" rtl="0" fontAlgn="base"/>
            <a:r>
              <a:rPr lang="en-US" sz="1800" b="0" i="0" dirty="0">
                <a:solidFill>
                  <a:srgbClr val="000000"/>
                </a:solidFill>
                <a:effectLst/>
              </a:rPr>
              <a:t>Goal: Improve customer experience and engagement with personalized ranking</a:t>
            </a:r>
          </a:p>
          <a:p>
            <a:pPr algn="l" rtl="0" fontAlgn="base"/>
            <a:r>
              <a:rPr lang="en-US" sz="1800" dirty="0">
                <a:solidFill>
                  <a:srgbClr val="000000"/>
                </a:solidFill>
              </a:rPr>
              <a:t>	</a:t>
            </a:r>
            <a:endParaRPr lang="en-US" sz="1800" dirty="0">
              <a:solidFill>
                <a:schemeClr val="accent1"/>
              </a:solidFill>
            </a:endParaRPr>
          </a:p>
          <a:p>
            <a:pPr algn="l" rtl="0" fontAlgn="base"/>
            <a:r>
              <a:rPr lang="en-US" sz="1800" b="0" i="0" dirty="0">
                <a:solidFill>
                  <a:srgbClr val="000000"/>
                </a:solidFill>
                <a:effectLst/>
              </a:rPr>
              <a:t>Challenges:</a:t>
            </a:r>
          </a:p>
          <a:p>
            <a:pPr marL="914400" lvl="1" indent="-457200" fontAlgn="base">
              <a:buFont typeface="+mj-lt"/>
              <a:buAutoNum type="arabicPeriod"/>
            </a:pPr>
            <a:r>
              <a:rPr lang="en-US" sz="1800" b="0" i="0" dirty="0">
                <a:solidFill>
                  <a:srgbClr val="000000"/>
                </a:solidFill>
                <a:effectLst/>
              </a:rPr>
              <a:t>Non-stationary content pool</a:t>
            </a:r>
          </a:p>
          <a:p>
            <a:pPr marL="914400" lvl="1" indent="-457200" fontAlgn="base">
              <a:buFont typeface="+mj-lt"/>
              <a:buAutoNum type="arabicPeriod"/>
            </a:pPr>
            <a:r>
              <a:rPr lang="en-US" sz="1800" b="0" i="0" dirty="0">
                <a:solidFill>
                  <a:srgbClr val="000000"/>
                </a:solidFill>
                <a:effectLst/>
              </a:rPr>
              <a:t>Change in user preferences over time – how </a:t>
            </a:r>
            <a:r>
              <a:rPr lang="en-US" sz="1800" dirty="0">
                <a:solidFill>
                  <a:srgbClr val="000000"/>
                </a:solidFill>
              </a:rPr>
              <a:t>to adapt?</a:t>
            </a:r>
          </a:p>
          <a:p>
            <a:pPr marL="914400" lvl="1" indent="-457200" fontAlgn="base">
              <a:buFont typeface="+mj-lt"/>
              <a:buAutoNum type="arabicPeriod"/>
            </a:pPr>
            <a:r>
              <a:rPr lang="en-US" sz="1800" dirty="0">
                <a:solidFill>
                  <a:srgbClr val="000000"/>
                </a:solidFill>
              </a:rPr>
              <a:t>Real time updates to replace requirements for delayed A/B testing</a:t>
            </a:r>
            <a:endParaRPr lang="en-US" sz="1800" b="0" i="0" dirty="0">
              <a:solidFill>
                <a:srgbClr val="000000"/>
              </a:solidFill>
              <a:effectLst/>
            </a:endParaRPr>
          </a:p>
        </p:txBody>
      </p:sp>
      <p:pic>
        <p:nvPicPr>
          <p:cNvPr id="4" name="Graphic 3" descr="Tic Tac Toe outline">
            <a:extLst>
              <a:ext uri="{FF2B5EF4-FFF2-40B4-BE49-F238E27FC236}">
                <a16:creationId xmlns:a16="http://schemas.microsoft.com/office/drawing/2014/main" id="{DE70B622-420D-D52B-9520-F655ABD3F2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3400" y="3059085"/>
            <a:ext cx="914400" cy="914400"/>
          </a:xfrm>
          <a:prstGeom prst="rect">
            <a:avLst/>
          </a:prstGeom>
        </p:spPr>
      </p:pic>
    </p:spTree>
    <p:extLst>
      <p:ext uri="{BB962C8B-B14F-4D97-AF65-F5344CB8AC3E}">
        <p14:creationId xmlns:p14="http://schemas.microsoft.com/office/powerpoint/2010/main" val="27906710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C65B-B534-731E-A91F-4035E02AEA99}"/>
              </a:ext>
            </a:extLst>
          </p:cNvPr>
          <p:cNvSpPr>
            <a:spLocks noGrp="1"/>
          </p:cNvSpPr>
          <p:nvPr>
            <p:ph type="title" idx="4294967295"/>
          </p:nvPr>
        </p:nvSpPr>
        <p:spPr>
          <a:xfrm>
            <a:off x="789320" y="822972"/>
            <a:ext cx="10515600" cy="767648"/>
          </a:xfrm>
        </p:spPr>
        <p:txBody>
          <a:bodyPr>
            <a:noAutofit/>
          </a:bodyPr>
          <a:lstStyle/>
          <a:p>
            <a:r>
              <a:rPr lang="en-US" sz="3600" dirty="0">
                <a:cs typeface="Segoe UI" panose="020B0502040204020203" pitchFamily="34" charset="0"/>
              </a:rPr>
              <a:t>Contextual Bandits: E-commerce - </a:t>
            </a:r>
            <a:r>
              <a:rPr lang="en-US" sz="3600" dirty="0">
                <a:solidFill>
                  <a:schemeClr val="accent1"/>
                </a:solidFill>
                <a:cs typeface="Segoe UI" panose="020B0502040204020203" pitchFamily="34" charset="0"/>
              </a:rPr>
              <a:t>Why not collaborative filtering or A/B Testing?</a:t>
            </a:r>
            <a:endParaRPr lang="en-US" sz="3600" dirty="0">
              <a:cs typeface="Segoe UI" panose="020B0502040204020203" pitchFamily="34" charset="0"/>
            </a:endParaRPr>
          </a:p>
        </p:txBody>
      </p:sp>
      <p:sp>
        <p:nvSpPr>
          <p:cNvPr id="3" name="Text Placeholder 2">
            <a:extLst>
              <a:ext uri="{FF2B5EF4-FFF2-40B4-BE49-F238E27FC236}">
                <a16:creationId xmlns:a16="http://schemas.microsoft.com/office/drawing/2014/main" id="{768955B8-47C1-D0D7-74D9-ABA070E38CD1}"/>
              </a:ext>
            </a:extLst>
          </p:cNvPr>
          <p:cNvSpPr>
            <a:spLocks noGrp="1"/>
          </p:cNvSpPr>
          <p:nvPr>
            <p:ph type="body" idx="4294967295"/>
          </p:nvPr>
        </p:nvSpPr>
        <p:spPr>
          <a:xfrm>
            <a:off x="810585" y="1721828"/>
            <a:ext cx="10473070" cy="4313200"/>
          </a:xfrm>
        </p:spPr>
        <p:txBody>
          <a:bodyPr>
            <a:normAutofit/>
          </a:bodyPr>
          <a:lstStyle/>
          <a:p>
            <a:pPr algn="l" rtl="0" fontAlgn="base"/>
            <a:endParaRPr lang="en-US" sz="1800" dirty="0">
              <a:solidFill>
                <a:srgbClr val="000000"/>
              </a:solidFill>
            </a:endParaRPr>
          </a:p>
          <a:p>
            <a:pPr algn="l" rtl="0" fontAlgn="base"/>
            <a:r>
              <a:rPr lang="en-US" sz="1800" b="0" i="0" dirty="0">
                <a:solidFill>
                  <a:srgbClr val="000000"/>
                </a:solidFill>
                <a:effectLst/>
              </a:rPr>
              <a:t>Goal: Improve customer experience and engagement with personalized ranking</a:t>
            </a:r>
          </a:p>
          <a:p>
            <a:pPr algn="l" rtl="0" fontAlgn="base"/>
            <a:r>
              <a:rPr lang="en-US" sz="1800" dirty="0">
                <a:solidFill>
                  <a:srgbClr val="000000"/>
                </a:solidFill>
              </a:rPr>
              <a:t>	</a:t>
            </a:r>
            <a:endParaRPr lang="en-US" sz="1800" dirty="0">
              <a:solidFill>
                <a:schemeClr val="accent1"/>
              </a:solidFill>
            </a:endParaRPr>
          </a:p>
          <a:p>
            <a:pPr algn="l" rtl="0" fontAlgn="base"/>
            <a:r>
              <a:rPr lang="en-US" sz="1800" b="0" i="0" dirty="0">
                <a:solidFill>
                  <a:srgbClr val="000000"/>
                </a:solidFill>
                <a:effectLst/>
              </a:rPr>
              <a:t>Challenges:</a:t>
            </a:r>
          </a:p>
          <a:p>
            <a:pPr marL="914400" lvl="1" indent="-457200" fontAlgn="base">
              <a:buFont typeface="+mj-lt"/>
              <a:buAutoNum type="arabicPeriod"/>
            </a:pPr>
            <a:r>
              <a:rPr lang="en-US" sz="1800" b="0" i="0" dirty="0">
                <a:solidFill>
                  <a:srgbClr val="000000"/>
                </a:solidFill>
                <a:effectLst/>
              </a:rPr>
              <a:t>Non-stationary content pool</a:t>
            </a:r>
          </a:p>
          <a:p>
            <a:pPr marL="914400" lvl="1" indent="-457200" fontAlgn="base">
              <a:buFont typeface="+mj-lt"/>
              <a:buAutoNum type="arabicPeriod"/>
            </a:pPr>
            <a:r>
              <a:rPr lang="en-US" sz="1800" b="0" i="0" dirty="0">
                <a:solidFill>
                  <a:srgbClr val="000000"/>
                </a:solidFill>
                <a:effectLst/>
              </a:rPr>
              <a:t>Change in user preferences over time – how </a:t>
            </a:r>
            <a:r>
              <a:rPr lang="en-US" sz="1800" dirty="0">
                <a:solidFill>
                  <a:srgbClr val="000000"/>
                </a:solidFill>
              </a:rPr>
              <a:t>to adapt?</a:t>
            </a:r>
          </a:p>
          <a:p>
            <a:pPr marL="914400" lvl="1" indent="-457200" fontAlgn="base">
              <a:buFont typeface="+mj-lt"/>
              <a:buAutoNum type="arabicPeriod"/>
            </a:pPr>
            <a:r>
              <a:rPr lang="en-US" sz="1800" dirty="0">
                <a:solidFill>
                  <a:srgbClr val="000000"/>
                </a:solidFill>
              </a:rPr>
              <a:t>Real time updates to replace requirements for delayed A/B testing</a:t>
            </a:r>
          </a:p>
          <a:p>
            <a:pPr lvl="1" fontAlgn="base"/>
            <a:endParaRPr lang="en-US" sz="1800" dirty="0">
              <a:solidFill>
                <a:srgbClr val="000000"/>
              </a:solidFill>
            </a:endParaRPr>
          </a:p>
          <a:p>
            <a:pPr fontAlgn="base"/>
            <a:r>
              <a:rPr lang="en-US" sz="1800" b="0" i="0" dirty="0">
                <a:solidFill>
                  <a:srgbClr val="000000"/>
                </a:solidFill>
                <a:effectLst/>
              </a:rPr>
              <a:t>Solution:</a:t>
            </a:r>
          </a:p>
          <a:p>
            <a:pPr marL="800100" lvl="1" indent="-342900" fontAlgn="base">
              <a:buFont typeface="Arial" panose="020B0604020202020204" pitchFamily="34" charset="0"/>
              <a:buChar char="•"/>
            </a:pPr>
            <a:r>
              <a:rPr lang="en-US" sz="1800" dirty="0">
                <a:solidFill>
                  <a:srgbClr val="000000"/>
                </a:solidFill>
              </a:rPr>
              <a:t>Optimize the metrics with contextual bandits</a:t>
            </a:r>
          </a:p>
          <a:p>
            <a:pPr marL="800100" lvl="1" indent="-342900" fontAlgn="base">
              <a:buFont typeface="Arial" panose="020B0604020202020204" pitchFamily="34" charset="0"/>
              <a:buChar char="•"/>
            </a:pPr>
            <a:r>
              <a:rPr lang="en-US" sz="1800" dirty="0">
                <a:solidFill>
                  <a:srgbClr val="000000"/>
                </a:solidFill>
              </a:rPr>
              <a:t>Find</a:t>
            </a:r>
            <a:r>
              <a:rPr lang="en-US" sz="1800" b="0" i="0" dirty="0">
                <a:solidFill>
                  <a:srgbClr val="000000"/>
                </a:solidFill>
                <a:effectLst/>
              </a:rPr>
              <a:t> the best strategy for a given context; not overall best strategy</a:t>
            </a:r>
          </a:p>
          <a:p>
            <a:pPr lvl="1" fontAlgn="base"/>
            <a:endParaRPr lang="en-US" b="0" i="0" dirty="0">
              <a:solidFill>
                <a:srgbClr val="000000"/>
              </a:solidFill>
              <a:effectLst/>
              <a:latin typeface="Segoe UI" panose="020B0502040204020203" pitchFamily="34" charset="0"/>
            </a:endParaRPr>
          </a:p>
          <a:p>
            <a:endParaRPr lang="en-US" dirty="0"/>
          </a:p>
        </p:txBody>
      </p:sp>
      <p:pic>
        <p:nvPicPr>
          <p:cNvPr id="5" name="Graphic 4" descr="Tic Tac Toe outline">
            <a:extLst>
              <a:ext uri="{FF2B5EF4-FFF2-40B4-BE49-F238E27FC236}">
                <a16:creationId xmlns:a16="http://schemas.microsoft.com/office/drawing/2014/main" id="{38F6BD87-B4A1-2707-04F0-9E8E75074A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3400" y="3059085"/>
            <a:ext cx="914400" cy="914400"/>
          </a:xfrm>
          <a:prstGeom prst="rect">
            <a:avLst/>
          </a:prstGeom>
        </p:spPr>
      </p:pic>
      <p:pic>
        <p:nvPicPr>
          <p:cNvPr id="8" name="Graphic 7" descr="Playing card outline">
            <a:extLst>
              <a:ext uri="{FF2B5EF4-FFF2-40B4-BE49-F238E27FC236}">
                <a16:creationId xmlns:a16="http://schemas.microsoft.com/office/drawing/2014/main" id="{A432EAEB-7F3A-4A90-D5ED-B117C024AE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3400" y="4640208"/>
            <a:ext cx="914400" cy="914400"/>
          </a:xfrm>
          <a:prstGeom prst="rect">
            <a:avLst/>
          </a:prstGeom>
        </p:spPr>
      </p:pic>
    </p:spTree>
    <p:extLst>
      <p:ext uri="{BB962C8B-B14F-4D97-AF65-F5344CB8AC3E}">
        <p14:creationId xmlns:p14="http://schemas.microsoft.com/office/powerpoint/2010/main" val="19957298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normAutofit fontScale="90000"/>
          </a:bodyPr>
          <a:lstStyle/>
          <a:p>
            <a:r>
              <a:rPr lang="en-US" dirty="0"/>
              <a:t>Deep Reinforcement Learning for Dialogue Generation</a:t>
            </a:r>
          </a:p>
        </p:txBody>
      </p:sp>
      <p:pic>
        <p:nvPicPr>
          <p:cNvPr id="9" name="內容版面配置區 8" descr="畫面剪輯"/>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5250" y="1770207"/>
            <a:ext cx="9935243" cy="4351338"/>
          </a:xfrm>
        </p:spPr>
      </p:pic>
    </p:spTree>
    <p:extLst>
      <p:ext uri="{BB962C8B-B14F-4D97-AF65-F5344CB8AC3E}">
        <p14:creationId xmlns:p14="http://schemas.microsoft.com/office/powerpoint/2010/main" val="15786832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p:txBody>
          <a:bodyPr/>
          <a:lstStyle/>
          <a:p>
            <a:r>
              <a:rPr lang="en-US" dirty="0"/>
              <a:t>Architecture</a:t>
            </a:r>
          </a:p>
        </p:txBody>
      </p:sp>
      <p:pic>
        <p:nvPicPr>
          <p:cNvPr id="10" name="圖片 9"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81" y="1825625"/>
            <a:ext cx="11331383" cy="4473641"/>
          </a:xfrm>
          <a:prstGeom prst="rect">
            <a:avLst/>
          </a:prstGeom>
        </p:spPr>
      </p:pic>
    </p:spTree>
    <p:extLst>
      <p:ext uri="{BB962C8B-B14F-4D97-AF65-F5344CB8AC3E}">
        <p14:creationId xmlns:p14="http://schemas.microsoft.com/office/powerpoint/2010/main" val="26415538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47D322-F8EB-D1A2-2C69-D7E5AE42198C}"/>
              </a:ext>
            </a:extLst>
          </p:cNvPr>
          <p:cNvSpPr>
            <a:spLocks noGrp="1"/>
          </p:cNvSpPr>
          <p:nvPr>
            <p:ph type="ctrTitle"/>
          </p:nvPr>
        </p:nvSpPr>
        <p:spPr/>
        <p:txBody>
          <a:bodyPr/>
          <a:lstStyle/>
          <a:p>
            <a:r>
              <a:rPr lang="en-US" dirty="0"/>
              <a:t>(D)RL Examples</a:t>
            </a:r>
          </a:p>
        </p:txBody>
      </p:sp>
    </p:spTree>
    <p:extLst>
      <p:ext uri="{BB962C8B-B14F-4D97-AF65-F5344CB8AC3E}">
        <p14:creationId xmlns:p14="http://schemas.microsoft.com/office/powerpoint/2010/main" val="31846535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Backgammon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730" y="2361375"/>
            <a:ext cx="6096000" cy="3972560"/>
          </a:xfrm>
          <a:prstGeom prst="rect">
            <a:avLst/>
          </a:prstGeom>
        </p:spPr>
      </p:pic>
    </p:spTree>
    <p:extLst>
      <p:ext uri="{BB962C8B-B14F-4D97-AF65-F5344CB8AC3E}">
        <p14:creationId xmlns:p14="http://schemas.microsoft.com/office/powerpoint/2010/main" val="8491483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8688" cy="1143000"/>
          </a:xfrm>
        </p:spPr>
        <p:txBody>
          <a:bodyPr/>
          <a:lstStyle/>
          <a:p>
            <a:r>
              <a:rPr lang="en-US" dirty="0"/>
              <a:t>TD-Gammon (1992)</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9271" y="518160"/>
            <a:ext cx="2833660" cy="1846602"/>
          </a:xfrm>
          <a:prstGeom prst="rect">
            <a:avLst/>
          </a:prstGeom>
        </p:spPr>
      </p:pic>
      <mc:AlternateContent xmlns:mc="http://schemas.openxmlformats.org/markup-compatibility/2006" xmlns:a14="http://schemas.microsoft.com/office/drawing/2010/main">
        <mc:Choice Requires="a14">
          <p:sp>
            <p:nvSpPr>
              <p:cNvPr id="4" name="Content Placeholder 2"/>
              <p:cNvSpPr txBox="1">
                <a:spLocks/>
              </p:cNvSpPr>
              <p:nvPr/>
            </p:nvSpPr>
            <p:spPr>
              <a:xfrm>
                <a:off x="1261872" y="1828800"/>
                <a:ext cx="8595360" cy="4351337"/>
              </a:xfrm>
              <a:prstGeom prst="rect">
                <a:avLst/>
              </a:prstGeom>
            </p:spPr>
            <p:txBody>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14:m>
                  <m:oMath xmlns:m="http://schemas.openxmlformats.org/officeDocument/2006/math">
                    <m:r>
                      <a:rPr lang="en-US" sz="3200" b="0" i="1" smtClean="0">
                        <a:latin typeface="Cambria Math" charset="0"/>
                      </a:rPr>
                      <m:t>𝑠</m:t>
                    </m:r>
                  </m:oMath>
                </a14:m>
                <a:r>
                  <a:rPr lang="en-US" sz="3200" dirty="0"/>
                  <a:t> is custom features</a:t>
                </a:r>
              </a:p>
              <a:p>
                <a14:m>
                  <m:oMath xmlns:m="http://schemas.openxmlformats.org/officeDocument/2006/math">
                    <m:r>
                      <a:rPr lang="en-US" sz="3200" i="1" smtClean="0">
                        <a:latin typeface="Cambria Math" charset="0"/>
                      </a:rPr>
                      <m:t>𝑣</m:t>
                    </m:r>
                  </m:oMath>
                </a14:m>
                <a:r>
                  <a:rPr lang="en-US" sz="3200" dirty="0"/>
                  <a:t> with shallow neural net</a:t>
                </a:r>
              </a:p>
              <a:p>
                <a14:m>
                  <m:oMath xmlns:m="http://schemas.openxmlformats.org/officeDocument/2006/math">
                    <m:r>
                      <a:rPr lang="en-US" sz="3200" b="0" i="1" smtClean="0">
                        <a:latin typeface="Cambria Math" charset="0"/>
                      </a:rPr>
                      <m:t>𝑟</m:t>
                    </m:r>
                  </m:oMath>
                </a14:m>
                <a:r>
                  <a:rPr lang="en-US" sz="3200" dirty="0"/>
                  <a:t> is 1 for a win, 0 otherwise</a:t>
                </a:r>
              </a:p>
              <a:p>
                <a:r>
                  <a:rPr lang="en-US" sz="3200" dirty="0"/>
                  <a:t>TD(</a:t>
                </a:r>
                <a14:m>
                  <m:oMath xmlns:m="http://schemas.openxmlformats.org/officeDocument/2006/math">
                    <m:r>
                      <a:rPr lang="en-US" sz="3200" i="1" smtClean="0">
                        <a:latin typeface="Cambria Math" charset="0"/>
                        <a:ea typeface="Cambria Math" charset="0"/>
                        <a:cs typeface="Cambria Math" charset="0"/>
                      </a:rPr>
                      <m:t>𝜆</m:t>
                    </m:r>
                  </m:oMath>
                </a14:m>
                <a:r>
                  <a:rPr lang="en-US" sz="3200" dirty="0"/>
                  <a:t>)</a:t>
                </a:r>
              </a:p>
              <a:p>
                <a:pPr lvl="1"/>
                <a:r>
                  <a:rPr lang="en-US" sz="2800" dirty="0"/>
                  <a:t>eligibility traces</a:t>
                </a:r>
              </a:p>
              <a:p>
                <a:r>
                  <a:rPr lang="en-US" sz="3200" dirty="0"/>
                  <a:t>self-play</a:t>
                </a:r>
              </a:p>
              <a:p>
                <a:r>
                  <a:rPr lang="en-US" sz="3200" dirty="0"/>
                  <a:t>shallow forward search</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1261872" y="1828800"/>
                <a:ext cx="8595360" cy="4351337"/>
              </a:xfrm>
              <a:prstGeom prst="rect">
                <a:avLst/>
              </a:prstGeom>
              <a:blipFill rotWithShape="0">
                <a:blip r:embed="rId3"/>
                <a:stretch>
                  <a:fillRect l="-1064" t="-2521" b="-4482"/>
                </a:stretch>
              </a:blipFill>
            </p:spPr>
            <p:txBody>
              <a:bodyPr/>
              <a:lstStyle/>
              <a:p>
                <a:r>
                  <a:rPr lang="en-US">
                    <a:noFill/>
                  </a:rPr>
                  <a:t> </a:t>
                </a:r>
              </a:p>
            </p:txBody>
          </p:sp>
        </mc:Fallback>
      </mc:AlternateContent>
    </p:spTree>
    <p:extLst>
      <p:ext uri="{BB962C8B-B14F-4D97-AF65-F5344CB8AC3E}">
        <p14:creationId xmlns:p14="http://schemas.microsoft.com/office/powerpoint/2010/main" val="8723368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Atari</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9" y="1971276"/>
            <a:ext cx="3802575" cy="246102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486"/>
          <a:stretch/>
        </p:blipFill>
        <p:spPr>
          <a:xfrm>
            <a:off x="3783125" y="3201786"/>
            <a:ext cx="3270818" cy="24609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5184" y="4132584"/>
            <a:ext cx="3738263" cy="2461023"/>
          </a:xfrm>
          <a:prstGeom prst="rect">
            <a:avLst/>
          </a:prstGeom>
        </p:spPr>
      </p:pic>
    </p:spTree>
    <p:extLst>
      <p:ext uri="{BB962C8B-B14F-4D97-AF65-F5344CB8AC3E}">
        <p14:creationId xmlns:p14="http://schemas.microsoft.com/office/powerpoint/2010/main" val="8155884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Atari</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9" y="1971276"/>
            <a:ext cx="3802575" cy="246102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486"/>
          <a:stretch/>
        </p:blipFill>
        <p:spPr>
          <a:xfrm>
            <a:off x="3783125" y="3201786"/>
            <a:ext cx="3270818" cy="24609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5184" y="4132584"/>
            <a:ext cx="3738263" cy="2461023"/>
          </a:xfrm>
          <a:prstGeom prst="rect">
            <a:avLst/>
          </a:prstGeom>
        </p:spPr>
      </p:pic>
    </p:spTree>
    <p:extLst>
      <p:ext uri="{BB962C8B-B14F-4D97-AF65-F5344CB8AC3E}">
        <p14:creationId xmlns:p14="http://schemas.microsoft.com/office/powerpoint/2010/main" val="4066963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609600" y="274638"/>
            <a:ext cx="10972800" cy="1143000"/>
          </a:xfrm>
        </p:spPr>
        <p:txBody>
          <a:bodyPr/>
          <a:lstStyle/>
          <a:p>
            <a:r>
              <a:rPr lang="en-US" dirty="0"/>
              <a:t>Environment State</a:t>
            </a:r>
          </a:p>
        </p:txBody>
      </p:sp>
      <p:pic>
        <p:nvPicPr>
          <p:cNvPr id="9" name="內容版面配置區 8" descr="畫面剪輯"/>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144516" y="1615873"/>
            <a:ext cx="3953825" cy="4351338"/>
          </a:xfrm>
        </p:spPr>
      </p:pic>
      <p:sp>
        <p:nvSpPr>
          <p:cNvPr id="8" name="內容版面配置區 7"/>
          <p:cNvSpPr>
            <a:spLocks noGrp="1"/>
          </p:cNvSpPr>
          <p:nvPr>
            <p:ph sz="half" idx="4294967295"/>
          </p:nvPr>
        </p:nvSpPr>
        <p:spPr>
          <a:xfrm>
            <a:off x="6172200" y="1825625"/>
            <a:ext cx="5181600" cy="4351338"/>
          </a:xfrm>
        </p:spPr>
        <p:txBody>
          <a:bodyPr>
            <a:normAutofit lnSpcReduction="10000"/>
          </a:bodyPr>
          <a:lstStyle/>
          <a:p>
            <a:pPr algn="just"/>
            <a:r>
              <a:rPr lang="en-US" dirty="0"/>
              <a:t>The environment state is the information used to determine the next observation and reward.</a:t>
            </a:r>
          </a:p>
          <a:p>
            <a:pPr algn="just"/>
            <a:r>
              <a:rPr lang="en-US" dirty="0"/>
              <a:t>The environment state is invisible to the agent.</a:t>
            </a:r>
          </a:p>
          <a:p>
            <a:pPr algn="just"/>
            <a:r>
              <a:rPr lang="en-US" dirty="0"/>
              <a:t>Even the agent can see the environment state, the information is irrelevant.</a:t>
            </a:r>
          </a:p>
        </p:txBody>
      </p:sp>
    </p:spTree>
    <p:extLst>
      <p:ext uri="{BB962C8B-B14F-4D97-AF65-F5344CB8AC3E}">
        <p14:creationId xmlns:p14="http://schemas.microsoft.com/office/powerpoint/2010/main" val="25038402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219341" cy="1143000"/>
          </a:xfrm>
        </p:spPr>
        <p:txBody>
          <a:bodyPr/>
          <a:lstStyle/>
          <a:p>
            <a:r>
              <a:rPr lang="en-US" dirty="0"/>
              <a:t>DQN (2015)</a:t>
            </a:r>
          </a:p>
        </p:txBody>
      </p:sp>
      <p:grpSp>
        <p:nvGrpSpPr>
          <p:cNvPr id="3" name="Group 2"/>
          <p:cNvGrpSpPr/>
          <p:nvPr/>
        </p:nvGrpSpPr>
        <p:grpSpPr>
          <a:xfrm>
            <a:off x="6654800" y="646652"/>
            <a:ext cx="3896380" cy="2089340"/>
            <a:chOff x="914399" y="1971276"/>
            <a:chExt cx="9569048" cy="4622331"/>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9" y="1971276"/>
              <a:ext cx="3802575" cy="246102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486"/>
            <a:stretch/>
          </p:blipFill>
          <p:spPr>
            <a:xfrm>
              <a:off x="3783125" y="3201786"/>
              <a:ext cx="3270818" cy="24609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5184" y="4132584"/>
              <a:ext cx="3738263" cy="2461023"/>
            </a:xfrm>
            <a:prstGeom prst="rect">
              <a:avLst/>
            </a:prstGeom>
          </p:spPr>
        </p:pic>
      </p:grpSp>
      <mc:AlternateContent xmlns:mc="http://schemas.openxmlformats.org/markup-compatibility/2006" xmlns:a14="http://schemas.microsoft.com/office/drawing/2010/main">
        <mc:Choice Requires="a14">
          <p:sp>
            <p:nvSpPr>
              <p:cNvPr id="7" name="Content Placeholder 2"/>
              <p:cNvSpPr txBox="1">
                <a:spLocks/>
              </p:cNvSpPr>
              <p:nvPr/>
            </p:nvSpPr>
            <p:spPr>
              <a:xfrm>
                <a:off x="1261872" y="1828800"/>
                <a:ext cx="8595360" cy="4351337"/>
              </a:xfrm>
              <a:prstGeom prst="rect">
                <a:avLst/>
              </a:prstGeom>
            </p:spPr>
            <p:txBody>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14:m>
                  <m:oMath xmlns:m="http://schemas.openxmlformats.org/officeDocument/2006/math">
                    <m:r>
                      <a:rPr lang="en-US" sz="2400" b="0" i="1" smtClean="0">
                        <a:latin typeface="Cambria Math" charset="0"/>
                      </a:rPr>
                      <m:t>𝑠</m:t>
                    </m:r>
                  </m:oMath>
                </a14:m>
                <a:r>
                  <a:rPr lang="en-US" sz="2400" dirty="0"/>
                  <a:t> is four frames of video</a:t>
                </a:r>
              </a:p>
              <a:p>
                <a14:m>
                  <m:oMath xmlns:m="http://schemas.openxmlformats.org/officeDocument/2006/math">
                    <m:r>
                      <a:rPr lang="en-US" sz="2400" b="0" i="1" smtClean="0">
                        <a:latin typeface="Cambria Math" charset="0"/>
                      </a:rPr>
                      <m:t>𝑞</m:t>
                    </m:r>
                  </m:oMath>
                </a14:m>
                <a:r>
                  <a:rPr lang="en-US" sz="2400" dirty="0"/>
                  <a:t> with deep convolutional neural net</a:t>
                </a:r>
              </a:p>
              <a:p>
                <a14:m>
                  <m:oMath xmlns:m="http://schemas.openxmlformats.org/officeDocument/2006/math">
                    <m:r>
                      <a:rPr lang="en-US" sz="2400" b="0" i="1" smtClean="0">
                        <a:latin typeface="Cambria Math" charset="0"/>
                      </a:rPr>
                      <m:t>𝑟</m:t>
                    </m:r>
                  </m:oMath>
                </a14:m>
                <a:r>
                  <a:rPr lang="en-US" sz="2400" dirty="0"/>
                  <a:t> is 1 if score increases, -1 if decreases, 0 otherwise</a:t>
                </a:r>
              </a:p>
              <a:p>
                <a:r>
                  <a:rPr lang="en-US" sz="2400" dirty="0"/>
                  <a:t>Q-learning</a:t>
                </a:r>
              </a:p>
              <a:p>
                <a:pPr lvl="1"/>
                <a:r>
                  <a:rPr lang="en-US" sz="2000" dirty="0"/>
                  <a:t>usually-frozen target network</a:t>
                </a:r>
              </a:p>
              <a:p>
                <a:pPr lvl="1"/>
                <a:r>
                  <a:rPr lang="en-US" sz="2000" dirty="0"/>
                  <a:t>clipping update size etc.</a:t>
                </a:r>
              </a:p>
              <a:p>
                <a14:m>
                  <m:oMath xmlns:m="http://schemas.openxmlformats.org/officeDocument/2006/math">
                    <m:r>
                      <a:rPr lang="en-US" sz="2400" i="1" smtClean="0">
                        <a:latin typeface="Cambria Math" charset="0"/>
                        <a:ea typeface="Cambria Math" charset="0"/>
                        <a:cs typeface="Cambria Math" charset="0"/>
                      </a:rPr>
                      <m:t>𝜀</m:t>
                    </m:r>
                  </m:oMath>
                </a14:m>
                <a:r>
                  <a:rPr lang="en-US" sz="2400" dirty="0"/>
                  <a:t>-greedy</a:t>
                </a:r>
              </a:p>
              <a:p>
                <a:r>
                  <a:rPr lang="en-US" sz="2400" dirty="0"/>
                  <a:t>experience replay</a:t>
                </a: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1261872" y="1828800"/>
                <a:ext cx="8595360" cy="4351337"/>
              </a:xfrm>
              <a:prstGeom prst="rect">
                <a:avLst/>
              </a:prstGeom>
              <a:blipFill rotWithShape="0">
                <a:blip r:embed="rId5"/>
                <a:stretch>
                  <a:fillRect l="-496" t="-1541"/>
                </a:stretch>
              </a:blipFill>
            </p:spPr>
            <p:txBody>
              <a:bodyPr/>
              <a:lstStyle/>
              <a:p>
                <a:r>
                  <a:rPr lang="en-US">
                    <a:noFill/>
                  </a:rPr>
                  <a:t> </a:t>
                </a:r>
              </a:p>
            </p:txBody>
          </p:sp>
        </mc:Fallback>
      </mc:AlternateContent>
    </p:spTree>
    <p:extLst>
      <p:ext uri="{BB962C8B-B14F-4D97-AF65-F5344CB8AC3E}">
        <p14:creationId xmlns:p14="http://schemas.microsoft.com/office/powerpoint/2010/main" val="29390470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Tetris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857" y="2177143"/>
            <a:ext cx="3810000" cy="3810000"/>
          </a:xfrm>
          <a:prstGeom prst="rect">
            <a:avLst/>
          </a:prstGeom>
        </p:spPr>
      </p:pic>
    </p:spTree>
    <p:extLst>
      <p:ext uri="{BB962C8B-B14F-4D97-AF65-F5344CB8AC3E}">
        <p14:creationId xmlns:p14="http://schemas.microsoft.com/office/powerpoint/2010/main" val="32641036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(2006)</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7785" y="591391"/>
            <a:ext cx="2023753" cy="2023753"/>
          </a:xfrm>
          <a:prstGeom prst="rect">
            <a:avLst/>
          </a:prstGeom>
        </p:spPr>
      </p:pic>
      <mc:AlternateContent xmlns:mc="http://schemas.openxmlformats.org/markup-compatibility/2006" xmlns:a14="http://schemas.microsoft.com/office/drawing/2010/main">
        <mc:Choice Requires="a14">
          <p:sp>
            <p:nvSpPr>
              <p:cNvPr id="5" name="Content Placeholder 2"/>
              <p:cNvSpPr txBox="1">
                <a:spLocks/>
              </p:cNvSpPr>
              <p:nvPr/>
            </p:nvSpPr>
            <p:spPr>
              <a:xfrm>
                <a:off x="1261872" y="1828800"/>
                <a:ext cx="8595360" cy="4351337"/>
              </a:xfrm>
              <a:prstGeom prst="rect">
                <a:avLst/>
              </a:prstGeom>
            </p:spPr>
            <p:txBody>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14:m>
                  <m:oMath xmlns:m="http://schemas.openxmlformats.org/officeDocument/2006/math">
                    <m:r>
                      <a:rPr lang="en-US" sz="3600" b="0" i="1" smtClean="0">
                        <a:latin typeface="Cambria Math" charset="0"/>
                      </a:rPr>
                      <m:t>𝑠</m:t>
                    </m:r>
                  </m:oMath>
                </a14:m>
                <a:r>
                  <a:rPr lang="en-US" sz="3600" dirty="0"/>
                  <a:t> is custom features</a:t>
                </a:r>
              </a:p>
              <a:p>
                <a14:m>
                  <m:oMath xmlns:m="http://schemas.openxmlformats.org/officeDocument/2006/math">
                    <m:r>
                      <a:rPr lang="en-US" sz="3600" i="1" smtClean="0">
                        <a:latin typeface="Cambria Math" charset="0"/>
                        <a:ea typeface="Cambria Math" charset="0"/>
                        <a:cs typeface="Cambria Math" charset="0"/>
                      </a:rPr>
                      <m:t>𝜋</m:t>
                    </m:r>
                  </m:oMath>
                </a14:m>
                <a:r>
                  <a:rPr lang="en-US" sz="3600" dirty="0"/>
                  <a:t> has a simple parameterization</a:t>
                </a:r>
              </a:p>
              <a:p>
                <a:r>
                  <a:rPr lang="en-US" sz="3600" dirty="0"/>
                  <a:t>evaluate by final score</a:t>
                </a:r>
              </a:p>
              <a:p>
                <a:r>
                  <a:rPr lang="en-US" sz="3600" dirty="0"/>
                  <a:t>cross-entropy method</a:t>
                </a:r>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1261872" y="1828800"/>
                <a:ext cx="8595360" cy="4351337"/>
              </a:xfrm>
              <a:prstGeom prst="rect">
                <a:avLst/>
              </a:prstGeom>
              <a:blipFill rotWithShape="0">
                <a:blip r:embed="rId3"/>
                <a:stretch>
                  <a:fillRect l="-1348" t="-2801"/>
                </a:stretch>
              </a:blipFill>
            </p:spPr>
            <p:txBody>
              <a:bodyPr/>
              <a:lstStyle/>
              <a:p>
                <a:r>
                  <a:rPr lang="en-US">
                    <a:noFill/>
                  </a:rPr>
                  <a:t> </a:t>
                </a:r>
              </a:p>
            </p:txBody>
          </p:sp>
        </mc:Fallback>
      </mc:AlternateContent>
    </p:spTree>
    <p:extLst>
      <p:ext uri="{BB962C8B-B14F-4D97-AF65-F5344CB8AC3E}">
        <p14:creationId xmlns:p14="http://schemas.microsoft.com/office/powerpoint/2010/main" val="37544287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4840" y="2018804"/>
            <a:ext cx="7841673" cy="4410941"/>
          </a:xfrm>
          <a:prstGeom prst="rect">
            <a:avLst/>
          </a:prstGeom>
        </p:spPr>
      </p:pic>
    </p:spTree>
    <p:extLst>
      <p:ext uri="{BB962C8B-B14F-4D97-AF65-F5344CB8AC3E}">
        <p14:creationId xmlns:p14="http://schemas.microsoft.com/office/powerpoint/2010/main" val="12063731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702424" cy="1143000"/>
          </a:xfrm>
        </p:spPr>
        <p:txBody>
          <a:bodyPr/>
          <a:lstStyle/>
          <a:p>
            <a:r>
              <a:rPr lang="en-US" dirty="0"/>
              <a:t>AlphaGo (2016)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1174" y="522514"/>
            <a:ext cx="3175988" cy="1786493"/>
          </a:xfrm>
          <a:prstGeom prst="rect">
            <a:avLst/>
          </a:prstGeom>
        </p:spPr>
      </p:pic>
      <mc:AlternateContent xmlns:mc="http://schemas.openxmlformats.org/markup-compatibility/2006" xmlns:a14="http://schemas.microsoft.com/office/drawing/2010/main">
        <mc:Choice Requires="a14">
          <p:sp>
            <p:nvSpPr>
              <p:cNvPr id="5" name="Content Placeholder 2"/>
              <p:cNvSpPr txBox="1">
                <a:spLocks/>
              </p:cNvSpPr>
              <p:nvPr/>
            </p:nvSpPr>
            <p:spPr>
              <a:xfrm>
                <a:off x="1261872" y="1828800"/>
                <a:ext cx="8595360" cy="4351337"/>
              </a:xfrm>
              <a:prstGeom prst="rect">
                <a:avLst/>
              </a:prstGeom>
            </p:spPr>
            <p:txBody>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14:m>
                  <m:oMath xmlns:m="http://schemas.openxmlformats.org/officeDocument/2006/math">
                    <m:r>
                      <a:rPr lang="en-US" sz="2000" b="0" i="1" smtClean="0">
                        <a:latin typeface="Cambria Math" charset="0"/>
                      </a:rPr>
                      <m:t>𝑠</m:t>
                    </m:r>
                  </m:oMath>
                </a14:m>
                <a:r>
                  <a:rPr lang="en-US" sz="2000" dirty="0"/>
                  <a:t> is custom features over geometry</a:t>
                </a:r>
              </a:p>
              <a:p>
                <a:pPr lvl="1"/>
                <a:r>
                  <a:rPr lang="en-US" sz="1800" dirty="0"/>
                  <a:t>big and small variants</a:t>
                </a:r>
              </a:p>
              <a:p>
                <a14:m>
                  <m:oMath xmlns:m="http://schemas.openxmlformats.org/officeDocument/2006/math">
                    <m:sSub>
                      <m:sSubPr>
                        <m:ctrlPr>
                          <a:rPr lang="en-US" sz="2000" i="1" smtClean="0">
                            <a:latin typeface="Cambria Math" panose="02040503050406030204" pitchFamily="18" charset="0"/>
                            <a:ea typeface="Cambria Math" charset="0"/>
                            <a:cs typeface="Cambria Math" charset="0"/>
                          </a:rPr>
                        </m:ctrlPr>
                      </m:sSubPr>
                      <m:e>
                        <m:r>
                          <a:rPr lang="en-US" sz="2000" i="1" smtClean="0">
                            <a:latin typeface="Cambria Math" charset="0"/>
                            <a:ea typeface="Cambria Math" charset="0"/>
                            <a:cs typeface="Cambria Math" charset="0"/>
                          </a:rPr>
                          <m:t>𝜋</m:t>
                        </m:r>
                      </m:e>
                      <m:sub>
                        <m:r>
                          <a:rPr lang="en-US" sz="2000" b="0" i="1" smtClean="0">
                            <a:latin typeface="Cambria Math" charset="0"/>
                            <a:ea typeface="Cambria Math" charset="0"/>
                            <a:cs typeface="Cambria Math" charset="0"/>
                          </a:rPr>
                          <m:t>𝑆𝐿</m:t>
                        </m:r>
                      </m:sub>
                    </m:sSub>
                  </m:oMath>
                </a14:m>
                <a:r>
                  <a:rPr lang="en-US" sz="2000" dirty="0"/>
                  <a:t> with deep convolutional neural net, supervised training</a:t>
                </a:r>
              </a:p>
              <a:p>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charset="0"/>
                            <a:ea typeface="Cambria Math" charset="0"/>
                            <a:cs typeface="Cambria Math" charset="0"/>
                          </a:rPr>
                          <m:t>𝜋</m:t>
                        </m:r>
                      </m:e>
                      <m:sub>
                        <m:r>
                          <a:rPr lang="en-US" sz="2000" b="0" i="1" smtClean="0">
                            <a:latin typeface="Cambria Math" charset="0"/>
                          </a:rPr>
                          <m:t>𝑟𝑜𝑙𝑙𝑜𝑢𝑡</m:t>
                        </m:r>
                      </m:sub>
                    </m:sSub>
                  </m:oMath>
                </a14:m>
                <a:r>
                  <a:rPr lang="en-US" sz="2000" dirty="0"/>
                  <a:t> with smaller convolutional neural net, supervised training</a:t>
                </a:r>
              </a:p>
              <a:p>
                <a14:m>
                  <m:oMath xmlns:m="http://schemas.openxmlformats.org/officeDocument/2006/math">
                    <m:r>
                      <a:rPr lang="en-US" sz="2000" i="1">
                        <a:latin typeface="Cambria Math" charset="0"/>
                      </a:rPr>
                      <m:t>𝑟</m:t>
                    </m:r>
                  </m:oMath>
                </a14:m>
                <a:r>
                  <a:rPr lang="en-US" sz="2000" dirty="0"/>
                  <a:t> is 1 for a win, -1 for a loss, 0 otherwise</a:t>
                </a:r>
              </a:p>
              <a:p>
                <a14:m>
                  <m:oMath xmlns:m="http://schemas.openxmlformats.org/officeDocument/2006/math">
                    <m:sSub>
                      <m:sSubPr>
                        <m:ctrlPr>
                          <a:rPr lang="en-US" sz="2000" i="1" smtClean="0">
                            <a:latin typeface="Cambria Math" panose="02040503050406030204" pitchFamily="18" charset="0"/>
                            <a:ea typeface="Cambria Math" charset="0"/>
                            <a:cs typeface="Cambria Math" charset="0"/>
                          </a:rPr>
                        </m:ctrlPr>
                      </m:sSubPr>
                      <m:e>
                        <m:r>
                          <a:rPr lang="en-US" sz="2000" i="1" smtClean="0">
                            <a:latin typeface="Cambria Math" charset="0"/>
                            <a:ea typeface="Cambria Math" charset="0"/>
                            <a:cs typeface="Cambria Math" charset="0"/>
                          </a:rPr>
                          <m:t>𝜋</m:t>
                        </m:r>
                      </m:e>
                      <m:sub>
                        <m:r>
                          <a:rPr lang="en-US" sz="2000" b="0" i="1" smtClean="0">
                            <a:latin typeface="Cambria Math" charset="0"/>
                            <a:ea typeface="Cambria Math" charset="0"/>
                            <a:cs typeface="Cambria Math" charset="0"/>
                          </a:rPr>
                          <m:t>𝑅𝐿</m:t>
                        </m:r>
                      </m:sub>
                    </m:sSub>
                  </m:oMath>
                </a14:m>
                <a:r>
                  <a:rPr lang="en-US" sz="2000" dirty="0"/>
                  <a:t> is </a:t>
                </a:r>
                <a14:m>
                  <m:oMath xmlns:m="http://schemas.openxmlformats.org/officeDocument/2006/math">
                    <m:sSub>
                      <m:sSubPr>
                        <m:ctrlPr>
                          <a:rPr lang="en-US" sz="2000" i="1">
                            <a:latin typeface="Cambria Math" panose="02040503050406030204" pitchFamily="18" charset="0"/>
                            <a:ea typeface="Cambria Math" charset="0"/>
                            <a:cs typeface="Cambria Math" charset="0"/>
                          </a:rPr>
                        </m:ctrlPr>
                      </m:sSubPr>
                      <m:e>
                        <m:r>
                          <a:rPr lang="en-US" sz="2000" i="1">
                            <a:latin typeface="Cambria Math" charset="0"/>
                            <a:ea typeface="Cambria Math" charset="0"/>
                            <a:cs typeface="Cambria Math" charset="0"/>
                          </a:rPr>
                          <m:t>𝜋</m:t>
                        </m:r>
                      </m:e>
                      <m:sub>
                        <m:r>
                          <a:rPr lang="en-US" sz="2000" i="1">
                            <a:latin typeface="Cambria Math" charset="0"/>
                            <a:ea typeface="Cambria Math" charset="0"/>
                            <a:cs typeface="Cambria Math" charset="0"/>
                          </a:rPr>
                          <m:t>𝑆𝐿</m:t>
                        </m:r>
                      </m:sub>
                    </m:sSub>
                  </m:oMath>
                </a14:m>
                <a:r>
                  <a:rPr lang="en-US" sz="2000" dirty="0"/>
                  <a:t> refined with policy gradient peer-play reinforcement learning</a:t>
                </a:r>
              </a:p>
              <a:p>
                <a14:m>
                  <m:oMath xmlns:m="http://schemas.openxmlformats.org/officeDocument/2006/math">
                    <m:r>
                      <a:rPr lang="en-US" sz="2000" b="0" i="1" smtClean="0">
                        <a:latin typeface="Cambria Math" charset="0"/>
                      </a:rPr>
                      <m:t>𝑣</m:t>
                    </m:r>
                  </m:oMath>
                </a14:m>
                <a:r>
                  <a:rPr lang="en-US" sz="2000" dirty="0"/>
                  <a:t> with deep convolutional neural net, trained based on </a:t>
                </a:r>
                <a14:m>
                  <m:oMath xmlns:m="http://schemas.openxmlformats.org/officeDocument/2006/math">
                    <m:sSub>
                      <m:sSubPr>
                        <m:ctrlPr>
                          <a:rPr lang="en-US" sz="2000" i="1">
                            <a:latin typeface="Cambria Math" panose="02040503050406030204" pitchFamily="18" charset="0"/>
                            <a:ea typeface="Cambria Math" charset="0"/>
                            <a:cs typeface="Cambria Math" charset="0"/>
                          </a:rPr>
                        </m:ctrlPr>
                      </m:sSubPr>
                      <m:e>
                        <m:r>
                          <a:rPr lang="en-US" sz="2000" i="1">
                            <a:latin typeface="Cambria Math" charset="0"/>
                            <a:ea typeface="Cambria Math" charset="0"/>
                            <a:cs typeface="Cambria Math" charset="0"/>
                          </a:rPr>
                          <m:t>𝜋</m:t>
                        </m:r>
                      </m:e>
                      <m:sub>
                        <m:r>
                          <a:rPr lang="en-US" sz="2000" i="1">
                            <a:latin typeface="Cambria Math" charset="0"/>
                            <a:ea typeface="Cambria Math" charset="0"/>
                            <a:cs typeface="Cambria Math" charset="0"/>
                          </a:rPr>
                          <m:t>𝑅𝐿</m:t>
                        </m:r>
                      </m:sub>
                    </m:sSub>
                  </m:oMath>
                </a14:m>
                <a:r>
                  <a:rPr lang="en-US" sz="2000" dirty="0"/>
                  <a:t> games</a:t>
                </a:r>
              </a:p>
              <a:p>
                <a:r>
                  <a:rPr lang="en-US" sz="2000" dirty="0"/>
                  <a:t>asynchronous policy and value Monte Carlo tree search</a:t>
                </a:r>
              </a:p>
              <a:p>
                <a:pPr lvl="1"/>
                <a:r>
                  <a:rPr lang="en-US" sz="1800" dirty="0"/>
                  <a:t>expand tree with </a:t>
                </a:r>
                <a14:m>
                  <m:oMath xmlns:m="http://schemas.openxmlformats.org/officeDocument/2006/math">
                    <m:sSub>
                      <m:sSubPr>
                        <m:ctrlPr>
                          <a:rPr lang="en-US" sz="1800" i="1">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𝜋</m:t>
                        </m:r>
                      </m:e>
                      <m:sub>
                        <m:r>
                          <a:rPr lang="en-US" sz="1800" i="1">
                            <a:latin typeface="Cambria Math" charset="0"/>
                            <a:ea typeface="Cambria Math" charset="0"/>
                            <a:cs typeface="Cambria Math" charset="0"/>
                          </a:rPr>
                          <m:t>𝑆𝐿</m:t>
                        </m:r>
                      </m:sub>
                    </m:sSub>
                  </m:oMath>
                </a14:m>
                <a:endParaRPr lang="en-US" sz="1800" dirty="0"/>
              </a:p>
              <a:p>
                <a:pPr lvl="1"/>
                <a:r>
                  <a:rPr lang="en-US" sz="1800" dirty="0"/>
                  <a:t>evaluate positions with blend of </a:t>
                </a:r>
                <a14:m>
                  <m:oMath xmlns:m="http://schemas.openxmlformats.org/officeDocument/2006/math">
                    <m:r>
                      <a:rPr lang="en-US" sz="1800" i="1">
                        <a:latin typeface="Cambria Math" charset="0"/>
                      </a:rPr>
                      <m:t>𝑣</m:t>
                    </m:r>
                  </m:oMath>
                </a14:m>
                <a:r>
                  <a:rPr lang="en-US" sz="1800" dirty="0"/>
                  <a:t> and </a:t>
                </a:r>
                <a14:m>
                  <m:oMath xmlns:m="http://schemas.openxmlformats.org/officeDocument/2006/math">
                    <m:sSub>
                      <m:sSubPr>
                        <m:ctrlPr>
                          <a:rPr lang="en-US" sz="1800" i="1">
                            <a:latin typeface="Cambria Math" panose="02040503050406030204" pitchFamily="18" charset="0"/>
                          </a:rPr>
                        </m:ctrlPr>
                      </m:sSubPr>
                      <m:e>
                        <m:r>
                          <a:rPr lang="en-US" sz="1800" i="1">
                            <a:latin typeface="Cambria Math" charset="0"/>
                            <a:ea typeface="Cambria Math" charset="0"/>
                            <a:cs typeface="Cambria Math" charset="0"/>
                          </a:rPr>
                          <m:t>𝜋</m:t>
                        </m:r>
                      </m:e>
                      <m:sub>
                        <m:r>
                          <a:rPr lang="en-US" sz="1800" i="1">
                            <a:latin typeface="Cambria Math" charset="0"/>
                          </a:rPr>
                          <m:t>𝑟𝑜𝑙𝑙𝑜𝑢𝑡</m:t>
                        </m:r>
                      </m:sub>
                    </m:sSub>
                  </m:oMath>
                </a14:m>
                <a:r>
                  <a:rPr lang="en-US" sz="1800" dirty="0"/>
                  <a:t> rollouts</a:t>
                </a:r>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1261872" y="1828800"/>
                <a:ext cx="8595360" cy="4351337"/>
              </a:xfrm>
              <a:prstGeom prst="rect">
                <a:avLst/>
              </a:prstGeom>
              <a:blipFill rotWithShape="0">
                <a:blip r:embed="rId3"/>
                <a:stretch>
                  <a:fillRect l="-284" t="-1120" b="-7563"/>
                </a:stretch>
              </a:blipFill>
            </p:spPr>
            <p:txBody>
              <a:bodyPr/>
              <a:lstStyle/>
              <a:p>
                <a:r>
                  <a:rPr lang="en-US">
                    <a:noFill/>
                  </a:rPr>
                  <a:t> </a:t>
                </a:r>
              </a:p>
            </p:txBody>
          </p:sp>
        </mc:Fallback>
      </mc:AlternateContent>
      <p:sp>
        <p:nvSpPr>
          <p:cNvPr id="3" name="Explosion 2 2"/>
          <p:cNvSpPr/>
          <p:nvPr/>
        </p:nvSpPr>
        <p:spPr>
          <a:xfrm>
            <a:off x="9620165" y="3380972"/>
            <a:ext cx="2120900" cy="1727200"/>
          </a:xfrm>
          <a:prstGeom prst="irregularSeal2">
            <a:avLst/>
          </a:prstGeom>
          <a:solidFill>
            <a:srgbClr val="FFFF00"/>
          </a:solidFill>
          <a:ln w="139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 nets</a:t>
            </a:r>
          </a:p>
        </p:txBody>
      </p:sp>
    </p:spTree>
    <p:extLst>
      <p:ext uri="{BB962C8B-B14F-4D97-AF65-F5344CB8AC3E}">
        <p14:creationId xmlns:p14="http://schemas.microsoft.com/office/powerpoint/2010/main" val="30998206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206480" cy="1143000"/>
          </a:xfrm>
        </p:spPr>
        <p:txBody>
          <a:bodyPr/>
          <a:lstStyle/>
          <a:p>
            <a:r>
              <a:rPr lang="en-US" dirty="0"/>
              <a:t>AlphaGo Zero (2017)</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1174" y="522514"/>
            <a:ext cx="3175988" cy="1786493"/>
          </a:xfrm>
          <a:prstGeom prst="rect">
            <a:avLst/>
          </a:prstGeom>
        </p:spPr>
      </p:pic>
      <mc:AlternateContent xmlns:mc="http://schemas.openxmlformats.org/markup-compatibility/2006" xmlns:a14="http://schemas.microsoft.com/office/drawing/2010/main">
        <mc:Choice Requires="a14">
          <p:sp>
            <p:nvSpPr>
              <p:cNvPr id="6" name="Content Placeholder 2"/>
              <p:cNvSpPr txBox="1">
                <a:spLocks/>
              </p:cNvSpPr>
              <p:nvPr/>
            </p:nvSpPr>
            <p:spPr>
              <a:xfrm>
                <a:off x="1261872" y="1828800"/>
                <a:ext cx="8760902" cy="4351337"/>
              </a:xfrm>
              <a:prstGeom prst="rect">
                <a:avLst/>
              </a:prstGeom>
            </p:spPr>
            <p:txBody>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14:m>
                  <m:oMath xmlns:m="http://schemas.openxmlformats.org/officeDocument/2006/math">
                    <m:r>
                      <a:rPr lang="en-US" sz="2000" b="0" i="1" smtClean="0">
                        <a:latin typeface="Cambria Math" charset="0"/>
                      </a:rPr>
                      <m:t>𝑠</m:t>
                    </m:r>
                  </m:oMath>
                </a14:m>
                <a:r>
                  <a:rPr lang="en-US" sz="2000" dirty="0"/>
                  <a:t> is simple features over time and geometry</a:t>
                </a:r>
              </a:p>
              <a:p>
                <a14:m>
                  <m:oMath xmlns:m="http://schemas.openxmlformats.org/officeDocument/2006/math">
                    <m:r>
                      <a:rPr lang="en-US" sz="2000" b="0" i="1" smtClean="0">
                        <a:latin typeface="Cambria Math" charset="0"/>
                        <a:ea typeface="Cambria Math" charset="0"/>
                        <a:cs typeface="Cambria Math" charset="0"/>
                      </a:rPr>
                      <m:t>𝜋</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𝑣</m:t>
                    </m:r>
                  </m:oMath>
                </a14:m>
                <a:r>
                  <a:rPr lang="en-US" sz="2000" dirty="0"/>
                  <a:t> with deep residual convolutional neural net</a:t>
                </a:r>
              </a:p>
              <a:p>
                <a14:m>
                  <m:oMath xmlns:m="http://schemas.openxmlformats.org/officeDocument/2006/math">
                    <m:r>
                      <a:rPr lang="en-US" sz="2000" i="1">
                        <a:latin typeface="Cambria Math" charset="0"/>
                      </a:rPr>
                      <m:t>𝑟</m:t>
                    </m:r>
                  </m:oMath>
                </a14:m>
                <a:r>
                  <a:rPr lang="en-US" sz="2000" dirty="0"/>
                  <a:t> is 1 for a win, -1 for a loss, 0 otherwise</a:t>
                </a:r>
              </a:p>
              <a:p>
                <a:r>
                  <a:rPr lang="en-US" sz="2000" dirty="0"/>
                  <a:t>Monte Carlo tree search for self-play training and play</a:t>
                </a:r>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1261872" y="1828800"/>
                <a:ext cx="8760902" cy="4351337"/>
              </a:xfrm>
              <a:prstGeom prst="rect">
                <a:avLst/>
              </a:prstGeom>
              <a:blipFill rotWithShape="0">
                <a:blip r:embed="rId3"/>
                <a:stretch>
                  <a:fillRect l="-278" t="-1120"/>
                </a:stretch>
              </a:blipFill>
            </p:spPr>
            <p:txBody>
              <a:bodyPr/>
              <a:lstStyle/>
              <a:p>
                <a:r>
                  <a:rPr lang="en-US">
                    <a:noFill/>
                  </a:rPr>
                  <a:t> </a:t>
                </a:r>
              </a:p>
            </p:txBody>
          </p:sp>
        </mc:Fallback>
      </mc:AlternateContent>
      <p:sp>
        <p:nvSpPr>
          <p:cNvPr id="5" name="Explosion 2 4"/>
          <p:cNvSpPr/>
          <p:nvPr/>
        </p:nvSpPr>
        <p:spPr>
          <a:xfrm>
            <a:off x="8833612" y="2763287"/>
            <a:ext cx="2120900" cy="1727200"/>
          </a:xfrm>
          <a:prstGeom prst="irregularSeal2">
            <a:avLst/>
          </a:prstGeom>
          <a:solidFill>
            <a:srgbClr val="FFFF00"/>
          </a:solidFill>
          <a:ln w="139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 net</a:t>
            </a:r>
          </a:p>
        </p:txBody>
      </p:sp>
    </p:spTree>
    <p:extLst>
      <p:ext uri="{BB962C8B-B14F-4D97-AF65-F5344CB8AC3E}">
        <p14:creationId xmlns:p14="http://schemas.microsoft.com/office/powerpoint/2010/main" val="138565623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Architecture Search (NAS)</a:t>
            </a:r>
          </a:p>
        </p:txBody>
      </p:sp>
      <p:sp>
        <p:nvSpPr>
          <p:cNvPr id="3" name="Content Placeholder 2"/>
          <p:cNvSpPr>
            <a:spLocks noGrp="1"/>
          </p:cNvSpPr>
          <p:nvPr>
            <p:ph idx="1"/>
          </p:nvPr>
        </p:nvSpPr>
        <p:spPr/>
        <p:txBody>
          <a:bodyPr>
            <a:normAutofit/>
          </a:bodyPr>
          <a:lstStyle/>
          <a:p>
            <a:r>
              <a:rPr lang="en-US" sz="2400" dirty="0"/>
              <a:t>policy gradient where the actions design a neural net</a:t>
            </a:r>
          </a:p>
          <a:p>
            <a:r>
              <a:rPr lang="en-US" sz="2400" dirty="0"/>
              <a:t>reward is designed net’s validation set performance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844823"/>
            <a:ext cx="10535666" cy="4691063"/>
          </a:xfrm>
          <a:prstGeom prst="rect">
            <a:avLst/>
          </a:prstGeom>
        </p:spPr>
      </p:pic>
    </p:spTree>
    <p:extLst>
      <p:ext uri="{BB962C8B-B14F-4D97-AF65-F5344CB8AC3E}">
        <p14:creationId xmlns:p14="http://schemas.microsoft.com/office/powerpoint/2010/main" val="15381079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electronic devices&#10;&#10;Description automatically generated">
            <a:extLst>
              <a:ext uri="{FF2B5EF4-FFF2-40B4-BE49-F238E27FC236}">
                <a16:creationId xmlns:a16="http://schemas.microsoft.com/office/drawing/2014/main" id="{0409B940-BC9D-99BE-56A8-E678F2977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9976" y="3945312"/>
            <a:ext cx="6013382" cy="243601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1268760"/>
            <a:ext cx="4909840" cy="4909840"/>
          </a:xfrm>
          <a:prstGeom prst="rect">
            <a:avLst/>
          </a:prstGeom>
        </p:spPr>
      </p:pic>
      <p:sp>
        <p:nvSpPr>
          <p:cNvPr id="2" name="Title 1"/>
          <p:cNvSpPr>
            <a:spLocks noGrp="1"/>
          </p:cNvSpPr>
          <p:nvPr>
            <p:ph type="title"/>
          </p:nvPr>
        </p:nvSpPr>
        <p:spPr>
          <a:xfrm>
            <a:off x="609600" y="109810"/>
            <a:ext cx="10972800" cy="571500"/>
          </a:xfrm>
        </p:spPr>
        <p:txBody>
          <a:bodyPr>
            <a:normAutofit fontScale="90000"/>
          </a:bodyPr>
          <a:lstStyle/>
          <a:p>
            <a:r>
              <a:rPr lang="en-US" dirty="0"/>
              <a:t>Google Assistant, Alexa, Siri…</a:t>
            </a:r>
          </a:p>
        </p:txBody>
      </p:sp>
      <p:pic>
        <p:nvPicPr>
          <p:cNvPr id="5" name="Picture 4" descr="A white tablet and a white speaker on a table&#10;&#10;Description automatically generated">
            <a:extLst>
              <a:ext uri="{FF2B5EF4-FFF2-40B4-BE49-F238E27FC236}">
                <a16:creationId xmlns:a16="http://schemas.microsoft.com/office/drawing/2014/main" id="{FB32E5CD-A678-93C2-2BA3-A3DBE973B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9816" y="986804"/>
            <a:ext cx="4968470" cy="3306291"/>
          </a:xfrm>
          <a:prstGeom prst="rect">
            <a:avLst/>
          </a:prstGeom>
        </p:spPr>
      </p:pic>
    </p:spTree>
    <p:extLst>
      <p:ext uri="{BB962C8B-B14F-4D97-AF65-F5344CB8AC3E}">
        <p14:creationId xmlns:p14="http://schemas.microsoft.com/office/powerpoint/2010/main" val="8132910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 control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60" y="1902682"/>
            <a:ext cx="6797139" cy="4522363"/>
          </a:xfrm>
          <a:prstGeom prst="rect">
            <a:avLst/>
          </a:prstGeom>
        </p:spPr>
      </p:pic>
    </p:spTree>
    <p:extLst>
      <p:ext uri="{BB962C8B-B14F-4D97-AF65-F5344CB8AC3E}">
        <p14:creationId xmlns:p14="http://schemas.microsoft.com/office/powerpoint/2010/main" val="34214663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440" y="116632"/>
            <a:ext cx="10849205" cy="720080"/>
          </a:xfrm>
        </p:spPr>
        <p:txBody>
          <a:bodyPr/>
          <a:lstStyle/>
          <a:p>
            <a:r>
              <a:rPr lang="en-US" dirty="0"/>
              <a:t>Self-driving cars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867" y="2171700"/>
            <a:ext cx="9144000" cy="4686300"/>
          </a:xfrm>
          <a:prstGeom prst="rect">
            <a:avLst/>
          </a:prstGeom>
        </p:spPr>
      </p:pic>
      <p:sp>
        <p:nvSpPr>
          <p:cNvPr id="3" name="Content Placeholder 2"/>
          <p:cNvSpPr>
            <a:spLocks noGrp="1"/>
          </p:cNvSpPr>
          <p:nvPr>
            <p:ph idx="1"/>
          </p:nvPr>
        </p:nvSpPr>
        <p:spPr/>
        <p:txBody>
          <a:bodyPr>
            <a:normAutofit/>
          </a:bodyPr>
          <a:lstStyle/>
          <a:p>
            <a:r>
              <a:rPr lang="en-US" sz="4000" dirty="0"/>
              <a:t>interest</a:t>
            </a:r>
          </a:p>
          <a:p>
            <a:r>
              <a:rPr lang="en-US" sz="4000" dirty="0"/>
              <a:t>results?</a:t>
            </a:r>
          </a:p>
        </p:txBody>
      </p:sp>
    </p:spTree>
    <p:extLst>
      <p:ext uri="{BB962C8B-B14F-4D97-AF65-F5344CB8AC3E}">
        <p14:creationId xmlns:p14="http://schemas.microsoft.com/office/powerpoint/2010/main" val="2666047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idx="4294967295"/>
          </p:nvPr>
        </p:nvSpPr>
        <p:spPr>
          <a:xfrm>
            <a:off x="609600" y="274638"/>
            <a:ext cx="10972800" cy="1143000"/>
          </a:xfrm>
        </p:spPr>
        <p:txBody>
          <a:bodyPr/>
          <a:lstStyle/>
          <a:p>
            <a:r>
              <a:rPr lang="en-US" dirty="0"/>
              <a:t>Agent State</a:t>
            </a:r>
          </a:p>
        </p:txBody>
      </p:sp>
      <mc:AlternateContent xmlns:mc="http://schemas.openxmlformats.org/markup-compatibility/2006" xmlns:a14="http://schemas.microsoft.com/office/drawing/2010/main">
        <mc:Choice Requires="a14">
          <p:sp>
            <p:nvSpPr>
              <p:cNvPr id="11" name="內容版面配置區 10"/>
              <p:cNvSpPr>
                <a:spLocks noGrp="1"/>
              </p:cNvSpPr>
              <p:nvPr>
                <p:ph sz="half" idx="4294967295"/>
              </p:nvPr>
            </p:nvSpPr>
            <p:spPr>
              <a:xfrm>
                <a:off x="6172200" y="1825625"/>
                <a:ext cx="5181600" cy="4351338"/>
              </a:xfrm>
            </p:spPr>
            <p:txBody>
              <a:bodyPr/>
              <a:lstStyle/>
              <a:p>
                <a:pPr algn="just"/>
                <a:r>
                  <a:rPr lang="en-US" dirty="0"/>
                  <a:t>The agent state is the information used to determine the next action.</a:t>
                </a:r>
              </a:p>
              <a:p>
                <a:pPr algn="just"/>
                <a:r>
                  <a:rPr lang="en-US" dirty="0"/>
                  <a:t>i.e. the information used by the RL algorithm.</a:t>
                </a:r>
              </a:p>
              <a:p>
                <a:pPr algn="just"/>
                <a:r>
                  <a:rPr lang="en-US" dirty="0"/>
                  <a:t>Agent State can be any function of the history.</a:t>
                </a:r>
              </a:p>
              <a:p>
                <a:pPr marL="0" indent="0" algn="just">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𝐻</m:t>
                          </m:r>
                        </m:e>
                        <m:sub>
                          <m:r>
                            <a:rPr lang="en-US" i="1">
                              <a:latin typeface="Cambria Math" panose="02040503050406030204" pitchFamily="18" charset="0"/>
                            </a:rPr>
                            <m:t>𝑡</m:t>
                          </m:r>
                        </m:sub>
                      </m:sSub>
                      <m:r>
                        <a:rPr lang="en-US" i="1">
                          <a:latin typeface="Cambria Math" panose="02040503050406030204" pitchFamily="18" charset="0"/>
                        </a:rPr>
                        <m:t>)</m:t>
                      </m:r>
                    </m:oMath>
                  </m:oMathPara>
                </a14:m>
                <a:endParaRPr lang="en-US" dirty="0"/>
              </a:p>
              <a:p>
                <a:pPr algn="just"/>
                <a:endParaRPr lang="en-US" dirty="0"/>
              </a:p>
              <a:p>
                <a:endParaRPr lang="en-US" dirty="0"/>
              </a:p>
            </p:txBody>
          </p:sp>
        </mc:Choice>
        <mc:Fallback xmlns="">
          <p:sp>
            <p:nvSpPr>
              <p:cNvPr id="11" name="內容版面配置區 10"/>
              <p:cNvSpPr>
                <a:spLocks noGrp="1" noRot="1" noChangeAspect="1" noMove="1" noResize="1" noEditPoints="1" noAdjustHandles="1" noChangeArrowheads="1" noChangeShapeType="1" noTextEdit="1"/>
              </p:cNvSpPr>
              <p:nvPr>
                <p:ph sz="half" idx="2"/>
              </p:nvPr>
            </p:nvSpPr>
            <p:spPr>
              <a:blipFill>
                <a:blip r:embed="rId2"/>
                <a:stretch>
                  <a:fillRect l="-1647" t="-1961" r="-1765"/>
                </a:stretch>
              </a:blipFill>
            </p:spPr>
            <p:txBody>
              <a:bodyPr/>
              <a:lstStyle/>
              <a:p>
                <a:r>
                  <a:rPr lang="en-US">
                    <a:noFill/>
                  </a:rPr>
                  <a:t> </a:t>
                </a:r>
              </a:p>
            </p:txBody>
          </p:sp>
        </mc:Fallback>
      </mc:AlternateContent>
      <p:pic>
        <p:nvPicPr>
          <p:cNvPr id="16" name="內容版面配置區 15" descr="畫面剪輯"/>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259379" y="1690688"/>
            <a:ext cx="3773976" cy="4351338"/>
          </a:xfrm>
        </p:spPr>
      </p:pic>
    </p:spTree>
    <p:extLst>
      <p:ext uri="{BB962C8B-B14F-4D97-AF65-F5344CB8AC3E}">
        <p14:creationId xmlns:p14="http://schemas.microsoft.com/office/powerpoint/2010/main" val="617175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normAutofit/>
          </a:bodyPr>
          <a:lstStyle/>
          <a:p>
            <a:r>
              <a:rPr lang="en-US" dirty="0"/>
              <a:t>Other Examples</a:t>
            </a:r>
          </a:p>
        </p:txBody>
      </p:sp>
      <p:pic>
        <p:nvPicPr>
          <p:cNvPr id="9" name="W4joe3zzglU"/>
          <p:cNvPicPr>
            <a:picLocks noGrp="1" noRot="1" noChangeAspect="1"/>
          </p:cNvPicPr>
          <p:nvPr>
            <p:ph idx="1"/>
            <a:videoFile r:link="rId1"/>
          </p:nvPr>
        </p:nvPicPr>
        <p:blipFill>
          <a:blip r:embed="rId4"/>
          <a:stretch>
            <a:fillRect/>
          </a:stretch>
        </p:blipFill>
        <p:spPr>
          <a:xfrm>
            <a:off x="1558637" y="920606"/>
            <a:ext cx="9663545" cy="5435744"/>
          </a:xfrm>
          <a:prstGeom prst="rect">
            <a:avLst/>
          </a:prstGeom>
        </p:spPr>
      </p:pic>
    </p:spTree>
    <p:extLst>
      <p:ext uri="{BB962C8B-B14F-4D97-AF65-F5344CB8AC3E}">
        <p14:creationId xmlns:p14="http://schemas.microsoft.com/office/powerpoint/2010/main" val="14552610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1eYniJ0Rnk"/>
          <p:cNvPicPr>
            <a:picLocks noGrp="1" noRot="1" noChangeAspect="1"/>
          </p:cNvPicPr>
          <p:nvPr>
            <p:ph idx="1"/>
            <a:videoFile r:link="rId1"/>
          </p:nvPr>
        </p:nvPicPr>
        <p:blipFill>
          <a:blip r:embed="rId4"/>
          <a:stretch>
            <a:fillRect/>
          </a:stretch>
        </p:blipFill>
        <p:spPr>
          <a:xfrm>
            <a:off x="919018" y="497898"/>
            <a:ext cx="10155382" cy="5712402"/>
          </a:xfrm>
          <a:prstGeom prst="rect">
            <a:avLst/>
          </a:prstGeom>
        </p:spPr>
      </p:pic>
    </p:spTree>
    <p:extLst>
      <p:ext uri="{BB962C8B-B14F-4D97-AF65-F5344CB8AC3E}">
        <p14:creationId xmlns:p14="http://schemas.microsoft.com/office/powerpoint/2010/main" val="8784077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0JL04JJjocc"/>
          <p:cNvPicPr>
            <a:picLocks noGrp="1" noRot="1" noChangeAspect="1"/>
          </p:cNvPicPr>
          <p:nvPr>
            <p:ph idx="1"/>
            <a:videoFile r:link="rId1"/>
          </p:nvPr>
        </p:nvPicPr>
        <p:blipFill>
          <a:blip r:embed="rId4"/>
          <a:stretch>
            <a:fillRect/>
          </a:stretch>
        </p:blipFill>
        <p:spPr>
          <a:xfrm>
            <a:off x="838200" y="365125"/>
            <a:ext cx="10651067" cy="5991225"/>
          </a:xfrm>
          <a:prstGeom prst="rect">
            <a:avLst/>
          </a:prstGeom>
        </p:spPr>
      </p:pic>
    </p:spTree>
    <p:extLst>
      <p:ext uri="{BB962C8B-B14F-4D97-AF65-F5344CB8AC3E}">
        <p14:creationId xmlns:p14="http://schemas.microsoft.com/office/powerpoint/2010/main" val="15322456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0EFC7-6E63-2FDA-F9D3-608E3B369608}"/>
              </a:ext>
            </a:extLst>
          </p:cNvPr>
          <p:cNvSpPr>
            <a:spLocks noGrp="1"/>
          </p:cNvSpPr>
          <p:nvPr>
            <p:ph type="title"/>
          </p:nvPr>
        </p:nvSpPr>
        <p:spPr/>
        <p:txBody>
          <a:bodyPr>
            <a:normAutofit/>
          </a:bodyPr>
          <a:lstStyle/>
          <a:p>
            <a:r>
              <a:rPr lang="en-US" sz="3600" dirty="0"/>
              <a:t>References</a:t>
            </a:r>
          </a:p>
        </p:txBody>
      </p:sp>
      <p:sp>
        <p:nvSpPr>
          <p:cNvPr id="3" name="Content Placeholder 2">
            <a:extLst>
              <a:ext uri="{FF2B5EF4-FFF2-40B4-BE49-F238E27FC236}">
                <a16:creationId xmlns:a16="http://schemas.microsoft.com/office/drawing/2014/main" id="{16867EEB-EB48-6778-A8A3-31D7DA646C05}"/>
              </a:ext>
            </a:extLst>
          </p:cNvPr>
          <p:cNvSpPr>
            <a:spLocks noGrp="1"/>
          </p:cNvSpPr>
          <p:nvPr>
            <p:ph idx="1"/>
          </p:nvPr>
        </p:nvSpPr>
        <p:spPr/>
        <p:txBody>
          <a:bodyPr/>
          <a:lstStyle/>
          <a:p>
            <a:r>
              <a:rPr lang="en-US" sz="2000" dirty="0"/>
              <a:t>Deep Reinforcement Learning:</a:t>
            </a:r>
          </a:p>
          <a:p>
            <a:pPr lvl="1"/>
            <a:r>
              <a:rPr lang="en-US" sz="1800" dirty="0">
                <a:hlinkClick r:id="rId2"/>
              </a:rPr>
              <a:t>Human-level control through deep reinforcement learning | Nature</a:t>
            </a:r>
            <a:endParaRPr lang="en-US" sz="1800" dirty="0"/>
          </a:p>
          <a:p>
            <a:pPr lvl="1"/>
            <a:r>
              <a:rPr lang="en-US" sz="1800" dirty="0">
                <a:hlinkClick r:id="rId3"/>
              </a:rPr>
              <a:t>6. Deep Q-Learning | Deep Reinforcement Learning with Python: With </a:t>
            </a:r>
            <a:r>
              <a:rPr lang="en-US" sz="1800" dirty="0" err="1">
                <a:hlinkClick r:id="rId3"/>
              </a:rPr>
              <a:t>PyTorch</a:t>
            </a:r>
            <a:r>
              <a:rPr lang="en-US" sz="1800" dirty="0">
                <a:hlinkClick r:id="rId3"/>
              </a:rPr>
              <a:t>, TensorFlow and </a:t>
            </a:r>
            <a:r>
              <a:rPr lang="en-US" sz="1800" dirty="0" err="1">
                <a:hlinkClick r:id="rId3"/>
              </a:rPr>
              <a:t>OpenAI</a:t>
            </a:r>
            <a:r>
              <a:rPr lang="en-US" sz="1800" dirty="0">
                <a:hlinkClick r:id="rId3"/>
              </a:rPr>
              <a:t> Gym (oreilly.com)</a:t>
            </a:r>
            <a:endParaRPr lang="en-US" sz="1800" dirty="0"/>
          </a:p>
          <a:p>
            <a:pPr lvl="1"/>
            <a:r>
              <a:rPr lang="en-US" sz="1800" dirty="0">
                <a:hlinkClick r:id="rId4"/>
              </a:rPr>
              <a:t>Deep Reinforcement Learning (julien-vitay.net)</a:t>
            </a:r>
            <a:endParaRPr lang="en-US" sz="1800" dirty="0"/>
          </a:p>
          <a:p>
            <a:pPr marL="457200" lvl="1" indent="0">
              <a:buNone/>
            </a:pPr>
            <a:endParaRPr lang="en-US" sz="1800" dirty="0"/>
          </a:p>
          <a:p>
            <a:r>
              <a:rPr lang="en-US" sz="1800" dirty="0"/>
              <a:t>Contextual Bandits:</a:t>
            </a:r>
          </a:p>
          <a:p>
            <a:pPr lvl="1"/>
            <a:r>
              <a:rPr lang="en-US" sz="1800" dirty="0">
                <a:hlinkClick r:id="rId5"/>
              </a:rPr>
              <a:t>GitHub - </a:t>
            </a:r>
            <a:r>
              <a:rPr lang="en-US" sz="1800" dirty="0" err="1">
                <a:hlinkClick r:id="rId5"/>
              </a:rPr>
              <a:t>Mathtodon</a:t>
            </a:r>
            <a:r>
              <a:rPr lang="en-US" sz="1800" dirty="0">
                <a:hlinkClick r:id="rId5"/>
              </a:rPr>
              <a:t>/</a:t>
            </a:r>
            <a:r>
              <a:rPr lang="en-US" sz="1800" dirty="0" err="1">
                <a:hlinkClick r:id="rId5"/>
              </a:rPr>
              <a:t>Contextual_Bandits_Tree</a:t>
            </a:r>
            <a:r>
              <a:rPr lang="en-US" sz="1800" dirty="0">
                <a:hlinkClick r:id="rId5"/>
              </a:rPr>
              <a:t>: Contains Code for Contextual Bandits Decision Tree</a:t>
            </a:r>
            <a:r>
              <a:rPr lang="en-US" sz="1800" dirty="0">
                <a:hlinkClick r:id="rId6"/>
              </a:rPr>
              <a:t>*1802.04064.pdf (arxiv.org)</a:t>
            </a:r>
            <a:endParaRPr lang="en-US" sz="1800" dirty="0"/>
          </a:p>
          <a:p>
            <a:pPr marL="457200" lvl="1" indent="0">
              <a:buNone/>
            </a:pPr>
            <a:endParaRPr lang="en-US" sz="1600" dirty="0"/>
          </a:p>
          <a:p>
            <a:r>
              <a:rPr lang="en-US" sz="2000" dirty="0"/>
              <a:t>Multi-Arm Bandits:</a:t>
            </a:r>
          </a:p>
          <a:p>
            <a:pPr lvl="1"/>
            <a:r>
              <a:rPr lang="fr-FR" sz="1800" dirty="0">
                <a:hlinkClick r:id="rId7"/>
              </a:rPr>
              <a:t>Multi-</a:t>
            </a:r>
            <a:r>
              <a:rPr lang="fr-FR" sz="1800" dirty="0" err="1">
                <a:hlinkClick r:id="rId7"/>
              </a:rPr>
              <a:t>Armed</a:t>
            </a:r>
            <a:r>
              <a:rPr lang="fr-FR" sz="1800" dirty="0">
                <a:hlinkClick r:id="rId7"/>
              </a:rPr>
              <a:t> Bandits: Exploration versus Exploitation (stanford.edu)</a:t>
            </a:r>
            <a:endParaRPr lang="en-US" sz="1800" dirty="0"/>
          </a:p>
          <a:p>
            <a:pPr lvl="1"/>
            <a:endParaRPr lang="en-US" dirty="0"/>
          </a:p>
        </p:txBody>
      </p:sp>
      <p:sp>
        <p:nvSpPr>
          <p:cNvPr id="4" name="Date Placeholder 3">
            <a:extLst>
              <a:ext uri="{FF2B5EF4-FFF2-40B4-BE49-F238E27FC236}">
                <a16:creationId xmlns:a16="http://schemas.microsoft.com/office/drawing/2014/main" id="{36CB42F2-7888-5691-73F3-B937EF2D973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20XX</a:t>
            </a:r>
            <a:endParaRPr lang="en-US" dirty="0"/>
          </a:p>
        </p:txBody>
      </p:sp>
      <p:sp>
        <p:nvSpPr>
          <p:cNvPr id="5" name="Footer Placeholder 4">
            <a:extLst>
              <a:ext uri="{FF2B5EF4-FFF2-40B4-BE49-F238E27FC236}">
                <a16:creationId xmlns:a16="http://schemas.microsoft.com/office/drawing/2014/main" id="{3B05EE12-210E-AA8F-9091-35DE4E8635C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Pitch Deck</a:t>
            </a:r>
            <a:endParaRPr lang="en-US" dirty="0"/>
          </a:p>
        </p:txBody>
      </p:sp>
      <p:sp>
        <p:nvSpPr>
          <p:cNvPr id="6" name="Slide Number Placeholder 5">
            <a:extLst>
              <a:ext uri="{FF2B5EF4-FFF2-40B4-BE49-F238E27FC236}">
                <a16:creationId xmlns:a16="http://schemas.microsoft.com/office/drawing/2014/main" id="{0E6634A2-744C-8F38-1E80-70920F32D7B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EABB6-07DC-46E8-9B57-56EC44A396E5}" type="slidenum">
              <a:rPr lang="en-US" smtClean="0"/>
              <a:pPr/>
              <a:t>153</a:t>
            </a:fld>
            <a:endParaRPr lang="en-US" dirty="0"/>
          </a:p>
        </p:txBody>
      </p:sp>
    </p:spTree>
    <p:extLst>
      <p:ext uri="{BB962C8B-B14F-4D97-AF65-F5344CB8AC3E}">
        <p14:creationId xmlns:p14="http://schemas.microsoft.com/office/powerpoint/2010/main" val="426146779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34F3-E289-49BD-BF90-C9026392E94C}"/>
              </a:ext>
            </a:extLst>
          </p:cNvPr>
          <p:cNvSpPr>
            <a:spLocks noGrp="1"/>
          </p:cNvSpPr>
          <p:nvPr>
            <p:ph type="title"/>
          </p:nvPr>
        </p:nvSpPr>
        <p:spPr/>
        <p:txBody>
          <a:bodyPr/>
          <a:lstStyle/>
          <a:p>
            <a:r>
              <a:rPr lang="en-US" dirty="0" err="1"/>
              <a:t>Openai</a:t>
            </a:r>
            <a:r>
              <a:rPr lang="en-US" dirty="0"/>
              <a:t> gym</a:t>
            </a:r>
          </a:p>
        </p:txBody>
      </p:sp>
      <p:pic>
        <p:nvPicPr>
          <p:cNvPr id="4" name="Picture 3">
            <a:extLst>
              <a:ext uri="{FF2B5EF4-FFF2-40B4-BE49-F238E27FC236}">
                <a16:creationId xmlns:a16="http://schemas.microsoft.com/office/drawing/2014/main" id="{EDE2662B-A637-4111-BECD-88C3521B76FD}"/>
              </a:ext>
            </a:extLst>
          </p:cNvPr>
          <p:cNvPicPr>
            <a:picLocks noChangeAspect="1"/>
          </p:cNvPicPr>
          <p:nvPr/>
        </p:nvPicPr>
        <p:blipFill>
          <a:blip r:embed="rId2"/>
          <a:stretch>
            <a:fillRect/>
          </a:stretch>
        </p:blipFill>
        <p:spPr>
          <a:xfrm>
            <a:off x="1199456" y="869249"/>
            <a:ext cx="10081120" cy="5567358"/>
          </a:xfrm>
          <a:prstGeom prst="rect">
            <a:avLst/>
          </a:prstGeom>
        </p:spPr>
      </p:pic>
    </p:spTree>
    <p:extLst>
      <p:ext uri="{BB962C8B-B14F-4D97-AF65-F5344CB8AC3E}">
        <p14:creationId xmlns:p14="http://schemas.microsoft.com/office/powerpoint/2010/main" val="113854467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Thank You!</a:t>
            </a:r>
          </a:p>
        </p:txBody>
      </p:sp>
    </p:spTree>
    <p:extLst>
      <p:ext uri="{BB962C8B-B14F-4D97-AF65-F5344CB8AC3E}">
        <p14:creationId xmlns:p14="http://schemas.microsoft.com/office/powerpoint/2010/main" val="3105418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3"/>
          <p:cNvSpPr>
            <a:spLocks noGrp="1"/>
          </p:cNvSpPr>
          <p:nvPr>
            <p:ph type="title"/>
          </p:nvPr>
        </p:nvSpPr>
        <p:spPr/>
        <p:txBody>
          <a:bodyPr/>
          <a:lstStyle/>
          <a:p>
            <a:r>
              <a:rPr lang="en-US" dirty="0"/>
              <a:t>Information State</a:t>
            </a:r>
          </a:p>
        </p:txBody>
      </p:sp>
      <mc:AlternateContent xmlns:mc="http://schemas.openxmlformats.org/markup-compatibility/2006" xmlns:a14="http://schemas.microsoft.com/office/drawing/2010/main">
        <mc:Choice Requires="a14">
          <p:sp>
            <p:nvSpPr>
              <p:cNvPr id="15" name="內容版面配置區 14"/>
              <p:cNvSpPr>
                <a:spLocks noGrp="1"/>
              </p:cNvSpPr>
              <p:nvPr>
                <p:ph idx="1"/>
              </p:nvPr>
            </p:nvSpPr>
            <p:spPr/>
            <p:txBody>
              <a:bodyPr/>
              <a:lstStyle/>
              <a:p>
                <a:r>
                  <a:rPr lang="en-US" dirty="0"/>
                  <a:t>An information state (a.k.a. Markov state) contains all useful information from the history.</a:t>
                </a:r>
              </a:p>
              <a:p>
                <a:r>
                  <a:rPr lang="en-US" dirty="0"/>
                  <a:t> A state</a:t>
                </a:r>
                <a:r>
                  <a:rPr lang="zh-TW" alt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oMath>
                </a14:m>
                <a:r>
                  <a:rPr lang="zh-TW" altLang="en-US" dirty="0"/>
                  <a:t> </a:t>
                </a:r>
                <a:r>
                  <a:rPr lang="en-US" altLang="zh-TW" dirty="0"/>
                  <a:t>is Markov </a:t>
                </a:r>
                <a:r>
                  <a:rPr lang="en-US" altLang="zh-TW" dirty="0" err="1"/>
                  <a:t>iff</a:t>
                </a:r>
                <a:r>
                  <a:rPr lang="en-US" altLang="zh-TW" dirty="0"/>
                  <a:t> </a:t>
                </a:r>
              </a:p>
              <a:p>
                <a:pPr marL="0" indent="0">
                  <a:buNone/>
                </a:pPr>
                <a:endParaRPr lang="en-US" altLang="zh-TW" dirty="0"/>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e>
                      </m:d>
                      <m:r>
                        <a:rPr lang="en-US" b="0" i="1" smtClean="0">
                          <a:latin typeface="Cambria Math" panose="02040503050406030204" pitchFamily="18" charset="0"/>
                        </a:rPr>
                        <m:t>=</m:t>
                      </m:r>
                      <m:r>
                        <a:rPr lang="en-US" i="1">
                          <a:latin typeface="Cambria Math" panose="02040503050406030204" pitchFamily="18" charset="0"/>
                        </a:rPr>
                        <m:t>𝑃</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e>
                      </m:d>
                    </m:oMath>
                  </m:oMathPara>
                </a14:m>
                <a:endParaRPr lang="en-US" dirty="0"/>
              </a:p>
              <a:p>
                <a:pPr marL="457200" lvl="1" indent="0">
                  <a:buNone/>
                </a:pPr>
                <a:endParaRPr lang="en-US" dirty="0"/>
              </a:p>
              <a:p>
                <a:pPr marL="0" indent="0">
                  <a:buNone/>
                </a:pPr>
                <a:r>
                  <a:rPr lang="en-US" dirty="0"/>
                  <a:t>“The future is independent of the past given the present“</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1:</m:t>
                          </m:r>
                          <m:r>
                            <a:rPr lang="en-US" b="0" i="1" smtClean="0">
                              <a:latin typeface="Cambria Math" panose="02040503050406030204" pitchFamily="18" charset="0"/>
                            </a:rPr>
                            <m:t>𝑡</m:t>
                          </m:r>
                        </m:sub>
                      </m:sSub>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𝑆</m:t>
                          </m:r>
                        </m:e>
                        <m:sub>
                          <m:r>
                            <a:rPr lang="en-US" i="1">
                              <a:latin typeface="Cambria Math" panose="02040503050406030204" pitchFamily="18" charset="0"/>
                            </a:rPr>
                            <m:t>𝑡</m:t>
                          </m:r>
                        </m:sub>
                      </m:sSub>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𝐻</m:t>
                          </m:r>
                        </m:e>
                        <m:sub>
                          <m:r>
                            <a:rPr lang="en-US" i="1">
                              <a:latin typeface="Cambria Math" panose="02040503050406030204" pitchFamily="18" charset="0"/>
                            </a:rPr>
                            <m:t>𝑡</m:t>
                          </m:r>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sub>
                      </m:sSub>
                    </m:oMath>
                  </m:oMathPara>
                </a14:m>
                <a:endParaRPr lang="en-US" dirty="0"/>
              </a:p>
              <a:p>
                <a:r>
                  <a:rPr lang="en-US" dirty="0"/>
                  <a:t>The history can be given up when the state is known.</a:t>
                </a:r>
              </a:p>
              <a:p>
                <a:r>
                  <a:rPr lang="en-US" dirty="0"/>
                  <a:t>The environment state and history are Markov states!</a:t>
                </a:r>
              </a:p>
            </p:txBody>
          </p:sp>
        </mc:Choice>
        <mc:Fallback xmlns="">
          <p:sp>
            <p:nvSpPr>
              <p:cNvPr id="15" name="內容版面配置區 14"/>
              <p:cNvSpPr>
                <a:spLocks noGrp="1" noRot="1" noChangeAspect="1" noMove="1" noResize="1" noEditPoints="1" noAdjustHandles="1" noChangeArrowheads="1" noChangeShapeType="1" noTextEdit="1"/>
              </p:cNvSpPr>
              <p:nvPr>
                <p:ph idx="1"/>
              </p:nvPr>
            </p:nvSpPr>
            <p:spPr>
              <a:blipFill>
                <a:blip r:embed="rId2"/>
                <a:stretch>
                  <a:fillRect l="-1301" t="-1432" b="-2533"/>
                </a:stretch>
              </a:blipFill>
            </p:spPr>
            <p:txBody>
              <a:bodyPr/>
              <a:lstStyle/>
              <a:p>
                <a:r>
                  <a:rPr lang="en-US">
                    <a:noFill/>
                  </a:rPr>
                  <a:t> </a:t>
                </a:r>
              </a:p>
            </p:txBody>
          </p:sp>
        </mc:Fallback>
      </mc:AlternateContent>
    </p:spTree>
    <p:extLst>
      <p:ext uri="{BB962C8B-B14F-4D97-AF65-F5344CB8AC3E}">
        <p14:creationId xmlns:p14="http://schemas.microsoft.com/office/powerpoint/2010/main" val="4060346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Fully Observable Environments</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r>
                  <a:rPr lang="en-US" dirty="0"/>
                  <a:t>Fully Observability: An agent directly observes the environment state.</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𝑆</m:t>
                          </m:r>
                        </m:e>
                        <m:sub>
                          <m:r>
                            <a:rPr lang="en-US" b="0" i="1" smtClean="0">
                              <a:latin typeface="Cambria Math" panose="02040503050406030204" pitchFamily="18" charset="0"/>
                            </a:rPr>
                            <m:t>𝑡</m:t>
                          </m:r>
                        </m:sub>
                        <m:sup>
                          <m:r>
                            <a:rPr lang="en-US" b="0" i="1" smtClean="0">
                              <a:latin typeface="Cambria Math" panose="02040503050406030204" pitchFamily="18" charset="0"/>
                            </a:rPr>
                            <m:t>𝑎</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𝑆</m:t>
                          </m:r>
                        </m:e>
                        <m:sub>
                          <m:r>
                            <a:rPr lang="en-US" i="1">
                              <a:latin typeface="Cambria Math" panose="02040503050406030204" pitchFamily="18" charset="0"/>
                            </a:rPr>
                            <m:t>𝑡</m:t>
                          </m:r>
                        </m:sub>
                        <m:sup>
                          <m:r>
                            <a:rPr lang="en-US" b="0" i="1" smtClean="0">
                              <a:latin typeface="Cambria Math" panose="02040503050406030204" pitchFamily="18" charset="0"/>
                            </a:rPr>
                            <m:t>𝑒</m:t>
                          </m:r>
                        </m:sup>
                      </m:sSubSup>
                    </m:oMath>
                  </m:oMathPara>
                </a14:m>
                <a:endParaRPr lang="en-US" dirty="0"/>
              </a:p>
              <a:p>
                <a:pPr marL="0" indent="0">
                  <a:buNone/>
                </a:pPr>
                <a:endParaRPr lang="en-US" dirty="0"/>
              </a:p>
              <a:p>
                <a:r>
                  <a:rPr lang="en-US" dirty="0"/>
                  <a:t>i.e. Agent State = Environment State = Information State</a:t>
                </a:r>
              </a:p>
              <a:p>
                <a:r>
                  <a:rPr lang="en-US" dirty="0"/>
                  <a:t>This is formally called Markov Decision Process (MDP).</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812" t="-1961"/>
                </a:stretch>
              </a:blipFill>
            </p:spPr>
            <p:txBody>
              <a:bodyPr/>
              <a:lstStyle/>
              <a:p>
                <a:r>
                  <a:rPr lang="en-US">
                    <a:noFill/>
                  </a:rPr>
                  <a:t> </a:t>
                </a:r>
              </a:p>
            </p:txBody>
          </p:sp>
        </mc:Fallback>
      </mc:AlternateContent>
    </p:spTree>
    <p:extLst>
      <p:ext uri="{BB962C8B-B14F-4D97-AF65-F5344CB8AC3E}">
        <p14:creationId xmlns:p14="http://schemas.microsoft.com/office/powerpoint/2010/main" val="3437480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Partially Observable Environments</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fontScale="92500" lnSpcReduction="10000"/>
              </a:bodyPr>
              <a:lstStyle/>
              <a:p>
                <a:r>
                  <a:rPr lang="en-US" dirty="0"/>
                  <a:t>Partially Observability: an agent observes the environment indirectly e.g.:</a:t>
                </a:r>
              </a:p>
              <a:p>
                <a:pPr lvl="1"/>
                <a:r>
                  <a:rPr lang="en-US" dirty="0"/>
                  <a:t>A robot with camera doesn’t have the absolute location.</a:t>
                </a:r>
              </a:p>
              <a:p>
                <a:pPr lvl="1"/>
                <a:r>
                  <a:rPr lang="en-US" dirty="0"/>
                  <a:t>A trading agent only observes current prices.</a:t>
                </a:r>
              </a:p>
              <a:p>
                <a:pPr lvl="1"/>
                <a:r>
                  <a:rPr lang="en-US" dirty="0"/>
                  <a:t>A poker agent only observes the public cards.</a:t>
                </a:r>
              </a:p>
              <a:p>
                <a:r>
                  <a:rPr lang="en-US" dirty="0"/>
                  <a:t>i.e. Agent State </a:t>
                </a:r>
                <a:r>
                  <a:rPr lang="en-US" dirty="0">
                    <a:latin typeface="Garamond" panose="02020404030301010803" pitchFamily="18" charset="0"/>
                  </a:rPr>
                  <a:t>≠</a:t>
                </a:r>
                <a:r>
                  <a:rPr lang="en-US" dirty="0"/>
                  <a:t> Environment State </a:t>
                </a:r>
              </a:p>
              <a:p>
                <a:r>
                  <a:rPr lang="en-US" dirty="0"/>
                  <a:t>This is formally called Partially Observable Markov Decision Process (POMDP).</a:t>
                </a:r>
              </a:p>
              <a:p>
                <a:r>
                  <a:rPr lang="en-US" dirty="0">
                    <a:solidFill>
                      <a:srgbClr val="FF0000"/>
                    </a:solidFill>
                  </a:rPr>
                  <a:t>This agent must construct its own state representation </a:t>
                </a:r>
                <a14:m>
                  <m:oMath xmlns:m="http://schemas.openxmlformats.org/officeDocument/2006/math">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𝑆</m:t>
                        </m:r>
                      </m:e>
                      <m:sub>
                        <m:r>
                          <a:rPr lang="en-US" i="1">
                            <a:solidFill>
                              <a:srgbClr val="FF0000"/>
                            </a:solidFill>
                            <a:latin typeface="Cambria Math" panose="02040503050406030204" pitchFamily="18" charset="0"/>
                          </a:rPr>
                          <m:t>𝑡</m:t>
                        </m:r>
                      </m:sub>
                      <m:sup>
                        <m:r>
                          <a:rPr lang="en-US" i="1">
                            <a:solidFill>
                              <a:srgbClr val="FF0000"/>
                            </a:solidFill>
                            <a:latin typeface="Cambria Math" panose="02040503050406030204" pitchFamily="18" charset="0"/>
                          </a:rPr>
                          <m:t>𝑎</m:t>
                        </m:r>
                      </m:sup>
                    </m:sSubSup>
                  </m:oMath>
                </a14:m>
                <a:r>
                  <a:rPr lang="en-US" dirty="0">
                    <a:solidFill>
                      <a:srgbClr val="FF0000"/>
                    </a:solidFill>
                  </a:rPr>
                  <a:t>.</a:t>
                </a:r>
              </a:p>
              <a:p>
                <a:pPr lvl="1"/>
                <a:r>
                  <a:rPr lang="en-US" dirty="0">
                    <a:solidFill>
                      <a:srgbClr val="FF0000"/>
                    </a:solidFill>
                  </a:rPr>
                  <a:t>Complete history: </a:t>
                </a:r>
                <a14:m>
                  <m:oMath xmlns:m="http://schemas.openxmlformats.org/officeDocument/2006/math">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𝑆</m:t>
                        </m:r>
                      </m:e>
                      <m:sub>
                        <m:r>
                          <a:rPr lang="en-US" i="1">
                            <a:solidFill>
                              <a:srgbClr val="FF0000"/>
                            </a:solidFill>
                            <a:latin typeface="Cambria Math" panose="02040503050406030204" pitchFamily="18" charset="0"/>
                          </a:rPr>
                          <m:t>𝑡</m:t>
                        </m:r>
                      </m:sub>
                      <m:sup>
                        <m:r>
                          <a:rPr lang="en-US" i="1">
                            <a:solidFill>
                              <a:srgbClr val="FF0000"/>
                            </a:solidFill>
                            <a:latin typeface="Cambria Math" panose="02040503050406030204" pitchFamily="18" charset="0"/>
                          </a:rPr>
                          <m:t>𝑎</m:t>
                        </m:r>
                      </m:sup>
                    </m:sSubSup>
                  </m:oMath>
                </a14:m>
                <a:r>
                  <a:rPr lang="en-US" dirty="0">
                    <a:solidFill>
                      <a:srgbClr val="FF0000"/>
                    </a:solidFill>
                  </a:rPr>
                  <a:t> = </a:t>
                </a:r>
                <a14:m>
                  <m:oMath xmlns:m="http://schemas.openxmlformats.org/officeDocument/2006/math">
                    <m:sSub>
                      <m:sSubPr>
                        <m:ctrlPr>
                          <a:rPr lang="en-US" i="1">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𝐻</m:t>
                        </m:r>
                      </m:e>
                      <m:sub>
                        <m:r>
                          <a:rPr lang="en-US" i="1">
                            <a:solidFill>
                              <a:srgbClr val="FF0000"/>
                            </a:solidFill>
                            <a:latin typeface="Cambria Math" panose="02040503050406030204" pitchFamily="18" charset="0"/>
                          </a:rPr>
                          <m:t>𝑡</m:t>
                        </m:r>
                      </m:sub>
                    </m:sSub>
                  </m:oMath>
                </a14:m>
                <a:r>
                  <a:rPr lang="en-US" dirty="0">
                    <a:solidFill>
                      <a:srgbClr val="FF0000"/>
                    </a:solidFill>
                  </a:rPr>
                  <a:t> </a:t>
                </a:r>
              </a:p>
              <a:p>
                <a:pPr lvl="1"/>
                <a:r>
                  <a:rPr lang="en-US" dirty="0">
                    <a:solidFill>
                      <a:srgbClr val="FF0000"/>
                    </a:solidFill>
                  </a:rPr>
                  <a:t>Beliefs of environment state: </a:t>
                </a:r>
                <a14:m>
                  <m:oMath xmlns:m="http://schemas.openxmlformats.org/officeDocument/2006/math">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𝑆</m:t>
                        </m:r>
                      </m:e>
                      <m:sub>
                        <m:r>
                          <a:rPr lang="en-US" i="1">
                            <a:solidFill>
                              <a:srgbClr val="FF0000"/>
                            </a:solidFill>
                            <a:latin typeface="Cambria Math" panose="02040503050406030204" pitchFamily="18" charset="0"/>
                          </a:rPr>
                          <m:t>𝑡</m:t>
                        </m:r>
                      </m:sub>
                      <m:sup>
                        <m:r>
                          <a:rPr lang="en-US" i="1">
                            <a:solidFill>
                              <a:srgbClr val="FF0000"/>
                            </a:solidFill>
                            <a:latin typeface="Cambria Math" panose="02040503050406030204" pitchFamily="18" charset="0"/>
                          </a:rPr>
                          <m:t>𝑎</m:t>
                        </m:r>
                      </m:sup>
                    </m:sSubSup>
                    <m:r>
                      <a:rPr lang="en-US" b="0" i="1" smtClean="0">
                        <a:solidFill>
                          <a:srgbClr val="FF0000"/>
                        </a:solidFill>
                        <a:latin typeface="Cambria Math" panose="02040503050406030204" pitchFamily="18" charset="0"/>
                      </a:rPr>
                      <m:t>=</m:t>
                    </m:r>
                    <m:d>
                      <m:dPr>
                        <m:ctrlPr>
                          <a:rPr lang="en-US" b="0" i="1" smtClean="0">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𝑃</m:t>
                        </m:r>
                        <m:d>
                          <m:dPr>
                            <m:begChr m:val="["/>
                            <m:endChr m:val="]"/>
                            <m:ctrlPr>
                              <a:rPr lang="en-US" i="1">
                                <a:solidFill>
                                  <a:srgbClr val="FF0000"/>
                                </a:solidFill>
                                <a:latin typeface="Cambria Math" panose="02040503050406030204" pitchFamily="18" charset="0"/>
                              </a:rPr>
                            </m:ctrlPr>
                          </m:dPr>
                          <m:e>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𝑆</m:t>
                                </m:r>
                              </m:e>
                              <m:sub>
                                <m:r>
                                  <a:rPr lang="en-US" i="1">
                                    <a:solidFill>
                                      <a:srgbClr val="FF0000"/>
                                    </a:solidFill>
                                    <a:latin typeface="Cambria Math" panose="02040503050406030204" pitchFamily="18" charset="0"/>
                                  </a:rPr>
                                  <m:t>𝑡</m:t>
                                </m:r>
                              </m:sub>
                              <m:sup>
                                <m:r>
                                  <a:rPr lang="en-US" b="0" i="1" smtClean="0">
                                    <a:solidFill>
                                      <a:srgbClr val="FF0000"/>
                                    </a:solidFill>
                                    <a:latin typeface="Cambria Math" panose="02040503050406030204" pitchFamily="18" charset="0"/>
                                  </a:rPr>
                                  <m:t>𝑒</m:t>
                                </m:r>
                              </m:sup>
                            </m:sSubSup>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𝑆</m:t>
                                </m:r>
                              </m:e>
                              <m:sup>
                                <m:r>
                                  <a:rPr lang="en-US" b="0" i="1" smtClean="0">
                                    <a:solidFill>
                                      <a:srgbClr val="FF0000"/>
                                    </a:solidFill>
                                    <a:latin typeface="Cambria Math" panose="02040503050406030204" pitchFamily="18" charset="0"/>
                                  </a:rPr>
                                  <m:t>1</m:t>
                                </m:r>
                              </m:sup>
                            </m:sSup>
                          </m:e>
                        </m:d>
                        <m:r>
                          <a:rPr lang="en-US" b="0" i="1" smtClean="0">
                            <a:solidFill>
                              <a:srgbClr val="FF0000"/>
                            </a:solidFill>
                            <a:latin typeface="Cambria Math" panose="02040503050406030204" pitchFamily="18" charset="0"/>
                          </a:rPr>
                          <m:t>,…, </m:t>
                        </m:r>
                        <m:r>
                          <a:rPr lang="en-US" i="1">
                            <a:solidFill>
                              <a:srgbClr val="FF0000"/>
                            </a:solidFill>
                            <a:latin typeface="Cambria Math" panose="02040503050406030204" pitchFamily="18" charset="0"/>
                          </a:rPr>
                          <m:t>𝑃</m:t>
                        </m:r>
                        <m:d>
                          <m:dPr>
                            <m:begChr m:val="["/>
                            <m:endChr m:val="]"/>
                            <m:ctrlPr>
                              <a:rPr lang="en-US" i="1">
                                <a:solidFill>
                                  <a:srgbClr val="FF0000"/>
                                </a:solidFill>
                                <a:latin typeface="Cambria Math" panose="02040503050406030204" pitchFamily="18" charset="0"/>
                              </a:rPr>
                            </m:ctrlPr>
                          </m:dPr>
                          <m:e>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𝑆</m:t>
                                </m:r>
                              </m:e>
                              <m:sub>
                                <m:r>
                                  <a:rPr lang="en-US" i="1">
                                    <a:solidFill>
                                      <a:srgbClr val="FF0000"/>
                                    </a:solidFill>
                                    <a:latin typeface="Cambria Math" panose="02040503050406030204" pitchFamily="18" charset="0"/>
                                  </a:rPr>
                                  <m:t>𝑡</m:t>
                                </m:r>
                              </m:sub>
                              <m:sup>
                                <m:r>
                                  <a:rPr lang="en-US" i="1">
                                    <a:solidFill>
                                      <a:srgbClr val="FF0000"/>
                                    </a:solidFill>
                                    <a:latin typeface="Cambria Math" panose="02040503050406030204" pitchFamily="18" charset="0"/>
                                  </a:rPr>
                                  <m:t>𝑒</m:t>
                                </m:r>
                              </m:sup>
                            </m:sSubSup>
                            <m:r>
                              <a:rPr lang="en-US" i="1">
                                <a:solidFill>
                                  <a:srgbClr val="FF0000"/>
                                </a:solidFill>
                                <a:latin typeface="Cambria Math" panose="02040503050406030204" pitchFamily="18" charset="0"/>
                              </a:rPr>
                              <m:t>=</m:t>
                            </m:r>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𝑆</m:t>
                                </m:r>
                              </m:e>
                              <m:sup>
                                <m:r>
                                  <a:rPr lang="en-US" b="0" i="1" smtClean="0">
                                    <a:solidFill>
                                      <a:srgbClr val="FF0000"/>
                                    </a:solidFill>
                                    <a:latin typeface="Cambria Math" panose="02040503050406030204" pitchFamily="18" charset="0"/>
                                  </a:rPr>
                                  <m:t>𝑛</m:t>
                                </m:r>
                              </m:sup>
                            </m:sSup>
                          </m:e>
                        </m:d>
                      </m:e>
                    </m:d>
                  </m:oMath>
                </a14:m>
                <a:endParaRPr lang="en-US" dirty="0">
                  <a:solidFill>
                    <a:srgbClr val="FF0000"/>
                  </a:solidFill>
                </a:endParaRPr>
              </a:p>
              <a:p>
                <a:pPr lvl="1"/>
                <a:r>
                  <a:rPr lang="en-US" dirty="0">
                    <a:solidFill>
                      <a:srgbClr val="FF0000"/>
                    </a:solidFill>
                  </a:rPr>
                  <a:t>Recurrent neural network: </a:t>
                </a:r>
                <a14:m>
                  <m:oMath xmlns:m="http://schemas.openxmlformats.org/officeDocument/2006/math">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𝑆</m:t>
                        </m:r>
                      </m:e>
                      <m:sub>
                        <m:r>
                          <a:rPr lang="en-US" i="1">
                            <a:solidFill>
                              <a:srgbClr val="FF0000"/>
                            </a:solidFill>
                            <a:latin typeface="Cambria Math" panose="02040503050406030204" pitchFamily="18" charset="0"/>
                          </a:rPr>
                          <m:t>𝑡</m:t>
                        </m:r>
                      </m:sub>
                      <m:sup>
                        <m:r>
                          <a:rPr lang="en-US" i="1">
                            <a:solidFill>
                              <a:srgbClr val="FF0000"/>
                            </a:solidFill>
                            <a:latin typeface="Cambria Math" panose="02040503050406030204" pitchFamily="18" charset="0"/>
                          </a:rPr>
                          <m:t>𝑎</m:t>
                        </m:r>
                      </m:sup>
                    </m:sSubSup>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𝜎</m:t>
                    </m:r>
                    <m:d>
                      <m:dPr>
                        <m:ctrlPr>
                          <a:rPr lang="en-US" b="0" i="1" smtClean="0">
                            <a:solidFill>
                              <a:srgbClr val="FF0000"/>
                            </a:solidFill>
                            <a:latin typeface="Cambria Math" panose="02040503050406030204" pitchFamily="18" charset="0"/>
                            <a:ea typeface="Cambria Math" panose="02040503050406030204" pitchFamily="18" charset="0"/>
                          </a:rPr>
                        </m:ctrlPr>
                      </m:dPr>
                      <m:e>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𝑆</m:t>
                            </m:r>
                          </m:e>
                          <m:sub>
                            <m:r>
                              <a:rPr lang="en-US" i="1">
                                <a:solidFill>
                                  <a:srgbClr val="FF0000"/>
                                </a:solidFill>
                                <a:latin typeface="Cambria Math" panose="02040503050406030204" pitchFamily="18" charset="0"/>
                              </a:rPr>
                              <m:t>𝑡</m:t>
                            </m:r>
                            <m:r>
                              <a:rPr lang="en-US" b="0" i="1" smtClean="0">
                                <a:solidFill>
                                  <a:srgbClr val="FF0000"/>
                                </a:solidFill>
                                <a:latin typeface="Cambria Math" panose="02040503050406030204" pitchFamily="18" charset="0"/>
                              </a:rPr>
                              <m:t>−1</m:t>
                            </m:r>
                          </m:sub>
                          <m:sup>
                            <m:r>
                              <a:rPr lang="en-US" i="1">
                                <a:solidFill>
                                  <a:srgbClr val="FF0000"/>
                                </a:solidFill>
                                <a:latin typeface="Cambria Math" panose="02040503050406030204" pitchFamily="18" charset="0"/>
                              </a:rPr>
                              <m:t>𝑎</m:t>
                            </m:r>
                          </m:sup>
                        </m:sSubSup>
                        <m:sSub>
                          <m:sSubPr>
                            <m:ctrlPr>
                              <a:rPr lang="en-US" i="1">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𝑊</m:t>
                            </m:r>
                          </m:e>
                          <m:sub>
                            <m:r>
                              <a:rPr lang="en-US" b="0" i="1" smtClean="0">
                                <a:solidFill>
                                  <a:srgbClr val="FF0000"/>
                                </a:solidFill>
                                <a:latin typeface="Cambria Math" panose="02040503050406030204" pitchFamily="18" charset="0"/>
                              </a:rPr>
                              <m:t>𝑠</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sSub>
                              <m:sSubPr>
                                <m:ctrlPr>
                                  <a:rPr lang="en-US" i="1">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𝑂</m:t>
                                </m:r>
                              </m:e>
                              <m:sub>
                                <m:r>
                                  <a:rPr lang="en-US" b="0" i="1" smtClean="0">
                                    <a:solidFill>
                                      <a:srgbClr val="FF0000"/>
                                    </a:solidFill>
                                    <a:latin typeface="Cambria Math" panose="02040503050406030204" pitchFamily="18" charset="0"/>
                                  </a:rPr>
                                  <m:t>𝑡</m:t>
                                </m:r>
                              </m:sub>
                            </m:sSub>
                            <m:r>
                              <a:rPr lang="en-US" i="1">
                                <a:solidFill>
                                  <a:srgbClr val="FF0000"/>
                                </a:solidFill>
                                <a:latin typeface="Cambria Math" panose="02040503050406030204" pitchFamily="18" charset="0"/>
                              </a:rPr>
                              <m:t>𝑊</m:t>
                            </m:r>
                          </m:e>
                          <m:sub>
                            <m:r>
                              <a:rPr lang="en-US" b="0" i="1" smtClean="0">
                                <a:solidFill>
                                  <a:srgbClr val="FF0000"/>
                                </a:solidFill>
                                <a:latin typeface="Cambria Math" panose="02040503050406030204" pitchFamily="18" charset="0"/>
                              </a:rPr>
                              <m:t>𝑜</m:t>
                            </m:r>
                          </m:sub>
                        </m:sSub>
                      </m:e>
                    </m:d>
                  </m:oMath>
                </a14:m>
                <a:endParaRPr 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1041" t="-2203" b="-1322"/>
                </a:stretch>
              </a:blipFill>
            </p:spPr>
            <p:txBody>
              <a:bodyPr/>
              <a:lstStyle/>
              <a:p>
                <a:r>
                  <a:rPr lang="en-US">
                    <a:noFill/>
                  </a:rPr>
                  <a:t> </a:t>
                </a:r>
              </a:p>
            </p:txBody>
          </p:sp>
        </mc:Fallback>
      </mc:AlternateContent>
    </p:spTree>
    <p:extLst>
      <p:ext uri="{BB962C8B-B14F-4D97-AF65-F5344CB8AC3E}">
        <p14:creationId xmlns:p14="http://schemas.microsoft.com/office/powerpoint/2010/main" val="1283503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Components of RL Agents</a:t>
            </a:r>
          </a:p>
        </p:txBody>
      </p:sp>
      <p:sp>
        <p:nvSpPr>
          <p:cNvPr id="3" name="內容版面配置區 2"/>
          <p:cNvSpPr>
            <a:spLocks noGrp="1"/>
          </p:cNvSpPr>
          <p:nvPr>
            <p:ph idx="1"/>
          </p:nvPr>
        </p:nvSpPr>
        <p:spPr/>
        <p:txBody>
          <a:bodyPr/>
          <a:lstStyle/>
          <a:p>
            <a:r>
              <a:rPr lang="en-US" dirty="0"/>
              <a:t>The components that an agent includes are as follows:</a:t>
            </a:r>
          </a:p>
          <a:p>
            <a:pPr lvl="1"/>
            <a:r>
              <a:rPr lang="en-US" dirty="0">
                <a:solidFill>
                  <a:srgbClr val="FF0000"/>
                </a:solidFill>
              </a:rPr>
              <a:t>Policy: A function to decide the behavior of an agent.</a:t>
            </a:r>
          </a:p>
          <a:p>
            <a:pPr lvl="1"/>
            <a:r>
              <a:rPr lang="en-US" dirty="0">
                <a:solidFill>
                  <a:srgbClr val="FF0000"/>
                </a:solidFill>
              </a:rPr>
              <a:t>Value Function: A function to decide the goodness of an action.</a:t>
            </a:r>
          </a:p>
          <a:p>
            <a:pPr lvl="1"/>
            <a:r>
              <a:rPr lang="en-US" dirty="0">
                <a:solidFill>
                  <a:srgbClr val="FF0000"/>
                </a:solidFill>
              </a:rPr>
              <a:t>Model: An agent’s perspective of an environment.</a:t>
            </a:r>
          </a:p>
          <a:p>
            <a:r>
              <a:rPr lang="en-US" dirty="0"/>
              <a:t>Three components of an RL agents are not always necessary.</a:t>
            </a:r>
          </a:p>
        </p:txBody>
      </p:sp>
    </p:spTree>
    <p:extLst>
      <p:ext uri="{BB962C8B-B14F-4D97-AF65-F5344CB8AC3E}">
        <p14:creationId xmlns:p14="http://schemas.microsoft.com/office/powerpoint/2010/main" val="1470951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51384" y="1052736"/>
            <a:ext cx="10873208" cy="3600400"/>
          </a:xfrm>
        </p:spPr>
        <p:txBody>
          <a:bodyPr/>
          <a:lstStyle/>
          <a:p>
            <a:r>
              <a:rPr lang="en-US" dirty="0">
                <a:solidFill>
                  <a:srgbClr val="0000FF"/>
                </a:solidFill>
              </a:rPr>
              <a:t> Deep Learning</a:t>
            </a:r>
            <a:br>
              <a:rPr lang="en-US" dirty="0">
                <a:solidFill>
                  <a:srgbClr val="0000FF"/>
                </a:solidFill>
              </a:rPr>
            </a:br>
            <a:r>
              <a:rPr lang="en-US" dirty="0">
                <a:solidFill>
                  <a:srgbClr val="0000FF"/>
                </a:solidFill>
              </a:rPr>
              <a:t>Lecture 11:</a:t>
            </a:r>
            <a:br>
              <a:rPr lang="en-US" dirty="0">
                <a:solidFill>
                  <a:srgbClr val="0000FF"/>
                </a:solidFill>
              </a:rPr>
            </a:br>
            <a:r>
              <a:rPr lang="en-US" dirty="0">
                <a:solidFill>
                  <a:srgbClr val="0000FF"/>
                </a:solidFill>
              </a:rPr>
              <a:t>Deep Reinforcement Learning</a:t>
            </a:r>
          </a:p>
        </p:txBody>
      </p:sp>
      <p:sp>
        <p:nvSpPr>
          <p:cNvPr id="5" name="Subtitle 4"/>
          <p:cNvSpPr>
            <a:spLocks noGrp="1"/>
          </p:cNvSpPr>
          <p:nvPr>
            <p:ph type="subTitle" idx="1"/>
          </p:nvPr>
        </p:nvSpPr>
        <p:spPr>
          <a:xfrm>
            <a:off x="1631504" y="4916760"/>
            <a:ext cx="8928992" cy="1536576"/>
          </a:xfrm>
        </p:spPr>
        <p:txBody>
          <a:bodyPr>
            <a:normAutofit fontScale="92500" lnSpcReduction="10000"/>
          </a:bodyPr>
          <a:lstStyle/>
          <a:p>
            <a:r>
              <a:rPr lang="en-US" sz="2800" b="1" dirty="0">
                <a:solidFill>
                  <a:srgbClr val="0000FF"/>
                </a:solidFill>
              </a:rPr>
              <a:t>Theocharis Theocharides</a:t>
            </a:r>
          </a:p>
          <a:p>
            <a:r>
              <a:rPr lang="en-US" sz="2600" i="1" dirty="0">
                <a:solidFill>
                  <a:schemeClr val="tx2">
                    <a:lumMod val="60000"/>
                    <a:lumOff val="40000"/>
                  </a:schemeClr>
                </a:solidFill>
              </a:rPr>
              <a:t>Associate Professor</a:t>
            </a:r>
            <a:br>
              <a:rPr lang="en-US" sz="2600" i="1" dirty="0">
                <a:solidFill>
                  <a:schemeClr val="tx2">
                    <a:lumMod val="60000"/>
                    <a:lumOff val="40000"/>
                  </a:schemeClr>
                </a:solidFill>
              </a:rPr>
            </a:br>
            <a:r>
              <a:rPr lang="en-US" sz="2600" i="1" dirty="0">
                <a:solidFill>
                  <a:schemeClr val="tx2">
                    <a:lumMod val="60000"/>
                    <a:lumOff val="40000"/>
                  </a:schemeClr>
                </a:solidFill>
              </a:rPr>
              <a:t>Dept. of Electrical and Computer Engineering</a:t>
            </a:r>
            <a:br>
              <a:rPr lang="en-US" sz="2600" i="1" dirty="0">
                <a:solidFill>
                  <a:schemeClr val="tx2">
                    <a:lumMod val="60000"/>
                    <a:lumOff val="40000"/>
                  </a:schemeClr>
                </a:solidFill>
              </a:rPr>
            </a:br>
            <a:r>
              <a:rPr lang="en-US" sz="2800" i="1" dirty="0">
                <a:solidFill>
                  <a:schemeClr val="tx2">
                    <a:lumMod val="60000"/>
                    <a:lumOff val="40000"/>
                  </a:schemeClr>
                </a:solidFill>
              </a:rPr>
              <a:t>University of Cyprus</a:t>
            </a:r>
          </a:p>
        </p:txBody>
      </p:sp>
    </p:spTree>
    <p:extLst>
      <p:ext uri="{BB962C8B-B14F-4D97-AF65-F5344CB8AC3E}">
        <p14:creationId xmlns:p14="http://schemas.microsoft.com/office/powerpoint/2010/main" val="47759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Policy</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r>
                  <a:rPr lang="en-US" dirty="0"/>
                  <a:t>A policy is</a:t>
                </a:r>
              </a:p>
              <a:p>
                <a:pPr lvl="1"/>
                <a:r>
                  <a:rPr lang="en-US" dirty="0"/>
                  <a:t>A behavior of an agent</a:t>
                </a:r>
              </a:p>
              <a:p>
                <a:pPr lvl="1"/>
                <a:r>
                  <a:rPr lang="en-US" dirty="0"/>
                  <a:t>Mapping states to action</a:t>
                </a:r>
              </a:p>
              <a:p>
                <a:r>
                  <a:rPr lang="en-US" dirty="0"/>
                  <a:t>Two Approaches of Policy Making</a:t>
                </a:r>
              </a:p>
              <a:p>
                <a:pPr lvl="1"/>
                <a:r>
                  <a:rPr lang="en-US" dirty="0"/>
                  <a:t>Deterministic Policy Making: a = </a:t>
                </a:r>
                <a14:m>
                  <m:oMath xmlns:m="http://schemas.openxmlformats.org/officeDocument/2006/math">
                    <m:r>
                      <a:rPr lang="en-US" i="1" smtClean="0">
                        <a:latin typeface="Cambria Math" panose="02040503050406030204" pitchFamily="18" charset="0"/>
                        <a:ea typeface="Cambria Math" panose="02040503050406030204" pitchFamily="18" charset="0"/>
                      </a:rPr>
                      <m:t>𝜋</m:t>
                    </m:r>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m:t>
                        </m:r>
                      </m:e>
                    </m:d>
                  </m:oMath>
                </a14:m>
                <a:endParaRPr lang="en-US" dirty="0">
                  <a:ea typeface="Cambria Math" panose="02040503050406030204" pitchFamily="18" charset="0"/>
                </a:endParaRPr>
              </a:p>
              <a:p>
                <a:pPr lvl="1"/>
                <a:r>
                  <a:rPr lang="en-US" dirty="0"/>
                  <a:t>Stochastic Policy Making: </a:t>
                </a:r>
                <a14:m>
                  <m:oMath xmlns:m="http://schemas.openxmlformats.org/officeDocument/2006/math">
                    <m:r>
                      <a:rPr lang="en-US" i="1">
                        <a:latin typeface="Cambria Math" panose="02040503050406030204" pitchFamily="18" charset="0"/>
                        <a:ea typeface="Cambria Math" panose="02040503050406030204" pitchFamily="18" charset="0"/>
                      </a:rPr>
                      <m:t>𝜋</m:t>
                    </m:r>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e>
                    </m:d>
                  </m:oMath>
                </a14:m>
                <a:endParaRPr 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812" t="-1961"/>
                </a:stretch>
              </a:blipFill>
            </p:spPr>
            <p:txBody>
              <a:bodyPr/>
              <a:lstStyle/>
              <a:p>
                <a:r>
                  <a:rPr lang="en-US">
                    <a:noFill/>
                  </a:rPr>
                  <a:t> </a:t>
                </a:r>
              </a:p>
            </p:txBody>
          </p:sp>
        </mc:Fallback>
      </mc:AlternateContent>
    </p:spTree>
    <p:extLst>
      <p:ext uri="{BB962C8B-B14F-4D97-AF65-F5344CB8AC3E}">
        <p14:creationId xmlns:p14="http://schemas.microsoft.com/office/powerpoint/2010/main" val="259692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Value Function</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r>
                  <a:rPr lang="en-US" dirty="0"/>
                  <a:t>The value function is </a:t>
                </a:r>
              </a:p>
              <a:p>
                <a:pPr lvl="1"/>
                <a:r>
                  <a:rPr lang="en-US" dirty="0"/>
                  <a:t>Used to calculate the expected total reward of the future. </a:t>
                </a:r>
              </a:p>
              <a:p>
                <a:pPr lvl="1"/>
                <a:r>
                  <a:rPr lang="en-US" dirty="0"/>
                  <a:t>Formally defined as follows:</a:t>
                </a:r>
              </a:p>
              <a:p>
                <a:pPr lvl="1"/>
                <a:endParaRPr lang="en-US" dirty="0"/>
              </a:p>
              <a:p>
                <a:pPr marL="45720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i="1" smtClean="0">
                              <a:latin typeface="Cambria Math" panose="02040503050406030204" pitchFamily="18" charset="0"/>
                              <a:ea typeface="Cambria Math" panose="02040503050406030204" pitchFamily="18" charset="0"/>
                            </a:rPr>
                            <m:t>𝜋</m:t>
                          </m:r>
                        </m:sub>
                      </m:sSub>
                      <m:d>
                        <m:dPr>
                          <m:ctrlPr>
                            <a:rPr lang="en-US"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𝛾</m:t>
                              </m:r>
                              <m:r>
                                <a:rPr lang="en-US" i="1">
                                  <a:latin typeface="Cambria Math" panose="02040503050406030204" pitchFamily="18" charset="0"/>
                                </a:rPr>
                                <m:t>𝑅</m:t>
                              </m:r>
                            </m:e>
                            <m:sub>
                              <m:r>
                                <a:rPr lang="en-US" i="1">
                                  <a:latin typeface="Cambria Math" panose="02040503050406030204" pitchFamily="18" charset="0"/>
                                </a:rPr>
                                <m:t>𝑡</m:t>
                              </m:r>
                              <m:r>
                                <a:rPr lang="en-US" i="1">
                                  <a:latin typeface="Cambria Math" panose="02040503050406030204" pitchFamily="18" charset="0"/>
                                </a:rPr>
                                <m:t>+2</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b="0" i="1" smtClean="0">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𝑡</m:t>
                              </m:r>
                              <m:r>
                                <a:rPr lang="en-US" i="1">
                                  <a:latin typeface="Cambria Math" panose="02040503050406030204" pitchFamily="18" charset="0"/>
                                </a:rPr>
                                <m:t>+3</m:t>
                              </m:r>
                            </m:sub>
                          </m:sSub>
                          <m:r>
                            <a:rPr lang="en-US" b="0"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𝑆</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e>
                      </m:d>
                    </m:oMath>
                  </m:oMathPara>
                </a14:m>
                <a:endParaRPr 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812" t="-1961"/>
                </a:stretch>
              </a:blipFill>
            </p:spPr>
            <p:txBody>
              <a:bodyPr/>
              <a:lstStyle/>
              <a:p>
                <a:r>
                  <a:rPr lang="en-US">
                    <a:noFill/>
                  </a:rPr>
                  <a:t> </a:t>
                </a:r>
              </a:p>
            </p:txBody>
          </p:sp>
        </mc:Fallback>
      </mc:AlternateContent>
    </p:spTree>
    <p:extLst>
      <p:ext uri="{BB962C8B-B14F-4D97-AF65-F5344CB8AC3E}">
        <p14:creationId xmlns:p14="http://schemas.microsoft.com/office/powerpoint/2010/main" val="3222632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Model</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r>
                  <a:rPr lang="en-US" dirty="0"/>
                  <a:t>The model predicts what the environment will do next.</a:t>
                </a:r>
              </a:p>
              <a:p>
                <a:r>
                  <a:rPr lang="en-US" dirty="0"/>
                  <a:t>The information that model predicts is as follows:</a:t>
                </a:r>
              </a:p>
              <a:p>
                <a:pPr lvl="1"/>
                <a:r>
                  <a:rPr lang="en-US" dirty="0"/>
                  <a:t>Next state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𝑆</m:t>
                        </m:r>
                      </m:e>
                      <m:sub>
                        <m:r>
                          <a:rPr lang="en-US" b="0" i="1" smtClean="0">
                            <a:latin typeface="Cambria Math" panose="02040503050406030204" pitchFamily="18" charset="0"/>
                          </a:rPr>
                          <m:t>𝑡</m:t>
                        </m:r>
                        <m:r>
                          <a:rPr lang="en-US" b="0" i="1" smtClean="0">
                            <a:latin typeface="Cambria Math" panose="02040503050406030204" pitchFamily="18" charset="0"/>
                          </a:rPr>
                          <m:t>+1</m:t>
                        </m:r>
                      </m:sub>
                      <m:sup>
                        <m:r>
                          <a:rPr lang="en-US" b="0" i="1" smtClean="0">
                            <a:latin typeface="Cambria Math" panose="02040503050406030204" pitchFamily="18" charset="0"/>
                          </a:rPr>
                          <m:t>𝑎</m:t>
                        </m:r>
                      </m:sup>
                    </m:sSubSup>
                    <m:r>
                      <a:rPr lang="en-US" b="0" i="1" smtClean="0">
                        <a:latin typeface="Cambria Math" panose="02040503050406030204" pitchFamily="18" charset="0"/>
                      </a:rPr>
                      <m:t>=</m:t>
                    </m:r>
                    <m:r>
                      <a:rPr lang="en-US" b="0" i="1" smtClean="0">
                        <a:latin typeface="Cambria Math" panose="02040503050406030204" pitchFamily="18" charset="0"/>
                      </a:rPr>
                      <m:t>𝑃</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r>
                          <a:rPr lang="en-US" i="1">
                            <a:latin typeface="Cambria Math" panose="02040503050406030204" pitchFamily="18" charset="0"/>
                          </a:rPr>
                          <m:t>=</m:t>
                        </m:r>
                        <m:r>
                          <a:rPr lang="en-US" i="1" smtClean="0">
                            <a:latin typeface="Cambria Math" panose="02040503050406030204" pitchFamily="18" charset="0"/>
                          </a:rPr>
                          <m:t>𝑠</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𝐴</m:t>
                            </m:r>
                          </m:e>
                          <m:sub>
                            <m:r>
                              <a:rPr lang="en-US" i="1">
                                <a:latin typeface="Cambria Math" panose="02040503050406030204" pitchFamily="18" charset="0"/>
                              </a:rPr>
                              <m:t>𝑡</m:t>
                            </m:r>
                          </m:sub>
                        </m:sSub>
                        <m:r>
                          <a:rPr lang="en-US" i="1">
                            <a:latin typeface="Cambria Math" panose="02040503050406030204" pitchFamily="18" charset="0"/>
                          </a:rPr>
                          <m:t>=</m:t>
                        </m:r>
                        <m:r>
                          <a:rPr lang="en-US" b="0" i="1" smtClean="0">
                            <a:latin typeface="Cambria Math" panose="02040503050406030204" pitchFamily="18" charset="0"/>
                          </a:rPr>
                          <m:t>𝑎</m:t>
                        </m:r>
                      </m:e>
                    </m:d>
                  </m:oMath>
                </a14:m>
                <a:endParaRPr lang="en-US" dirty="0"/>
              </a:p>
              <a:p>
                <a:pPr lvl="1"/>
                <a:r>
                  <a:rPr lang="en-US" dirty="0"/>
                  <a:t>Next reward </a:t>
                </a:r>
                <a14:m>
                  <m:oMath xmlns:m="http://schemas.openxmlformats.org/officeDocument/2006/math">
                    <m:sSubSup>
                      <m:sSubSupPr>
                        <m:ctrlPr>
                          <a:rPr lang="en-US" i="1">
                            <a:latin typeface="Cambria Math" panose="02040503050406030204" pitchFamily="18" charset="0"/>
                          </a:rPr>
                        </m:ctrlPr>
                      </m:sSubSupPr>
                      <m:e>
                        <m:r>
                          <a:rPr lang="en-US" b="0" i="1" smtClean="0">
                            <a:latin typeface="Cambria Math" panose="02040503050406030204" pitchFamily="18" charset="0"/>
                          </a:rPr>
                          <m:t>𝑅</m:t>
                        </m:r>
                      </m:e>
                      <m:sub>
                        <m:r>
                          <a:rPr lang="en-US" i="1">
                            <a:latin typeface="Cambria Math" panose="02040503050406030204" pitchFamily="18" charset="0"/>
                          </a:rPr>
                          <m:t>𝑡</m:t>
                        </m:r>
                        <m:r>
                          <a:rPr lang="en-US" i="1">
                            <a:latin typeface="Cambria Math" panose="02040503050406030204" pitchFamily="18" charset="0"/>
                          </a:rPr>
                          <m:t>+1</m:t>
                        </m:r>
                      </m:sub>
                      <m:sup>
                        <m:r>
                          <a:rPr lang="en-US" i="1">
                            <a:latin typeface="Cambria Math" panose="02040503050406030204" pitchFamily="18" charset="0"/>
                          </a:rPr>
                          <m:t>𝑎</m:t>
                        </m:r>
                      </m:sup>
                    </m:sSubSup>
                    <m:r>
                      <a:rPr lang="en-US" b="0" i="1" smtClean="0">
                        <a:latin typeface="Cambria Math" panose="02040503050406030204" pitchFamily="18" charset="0"/>
                      </a:rPr>
                      <m:t>=</m:t>
                    </m:r>
                    <m:r>
                      <a:rPr lang="en-US" i="1">
                        <a:latin typeface="Cambria Math" panose="02040503050406030204" pitchFamily="18" charset="0"/>
                      </a:rPr>
                      <m:t>𝑃</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𝑅</m:t>
                            </m:r>
                          </m:e>
                          <m:sub>
                            <m:r>
                              <a:rPr lang="en-US" i="1">
                                <a:latin typeface="Cambria Math" panose="02040503050406030204" pitchFamily="18" charset="0"/>
                              </a:rPr>
                              <m:t>𝑡</m:t>
                            </m:r>
                            <m:r>
                              <a:rPr lang="en-US" i="1">
                                <a:latin typeface="Cambria Math" panose="02040503050406030204" pitchFamily="18" charset="0"/>
                              </a:rPr>
                              <m:t>+1</m:t>
                            </m:r>
                          </m:sub>
                        </m:sSub>
                        <m:r>
                          <a:rPr lang="en-US" b="0" i="1" smtClean="0">
                            <a:latin typeface="Cambria Math" panose="02040503050406030204" pitchFamily="18" charset="0"/>
                          </a:rPr>
                          <m:t> </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𝑎</m:t>
                        </m:r>
                      </m:e>
                    </m:d>
                  </m:oMath>
                </a14:m>
                <a:endParaRPr lang="en-US" dirty="0"/>
              </a:p>
              <a:p>
                <a:r>
                  <a:rPr lang="en-US" dirty="0"/>
                  <a:t>The model is optional.</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812" t="-1961"/>
                </a:stretch>
              </a:blipFill>
            </p:spPr>
            <p:txBody>
              <a:bodyPr/>
              <a:lstStyle/>
              <a:p>
                <a:r>
                  <a:rPr lang="en-US">
                    <a:noFill/>
                  </a:rPr>
                  <a:t> </a:t>
                </a:r>
              </a:p>
            </p:txBody>
          </p:sp>
        </mc:Fallback>
      </mc:AlternateContent>
    </p:spTree>
    <p:extLst>
      <p:ext uri="{BB962C8B-B14F-4D97-AF65-F5344CB8AC3E}">
        <p14:creationId xmlns:p14="http://schemas.microsoft.com/office/powerpoint/2010/main" val="3262508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609600" y="274638"/>
            <a:ext cx="10972800" cy="1143000"/>
          </a:xfrm>
        </p:spPr>
        <p:txBody>
          <a:bodyPr/>
          <a:lstStyle/>
          <a:p>
            <a:r>
              <a:rPr lang="en-US" dirty="0"/>
              <a:t>Maze Example</a:t>
            </a:r>
          </a:p>
        </p:txBody>
      </p:sp>
      <p:pic>
        <p:nvPicPr>
          <p:cNvPr id="9" name="內容版面配置區 8" descr="畫面剪輯"/>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838200" y="1690688"/>
            <a:ext cx="4953691" cy="4286848"/>
          </a:xfrm>
        </p:spPr>
      </p:pic>
      <p:sp>
        <p:nvSpPr>
          <p:cNvPr id="8" name="內容版面配置區 7"/>
          <p:cNvSpPr>
            <a:spLocks noGrp="1"/>
          </p:cNvSpPr>
          <p:nvPr>
            <p:ph sz="half" idx="4294967295"/>
          </p:nvPr>
        </p:nvSpPr>
        <p:spPr>
          <a:xfrm>
            <a:off x="6172200" y="1825625"/>
            <a:ext cx="5181600" cy="4351338"/>
          </a:xfrm>
        </p:spPr>
        <p:txBody>
          <a:bodyPr/>
          <a:lstStyle/>
          <a:p>
            <a:r>
              <a:rPr lang="en-US" dirty="0"/>
              <a:t>Rewards: -1 each time step</a:t>
            </a:r>
          </a:p>
          <a:p>
            <a:r>
              <a:rPr lang="en-US" dirty="0"/>
              <a:t>Actions: N, E, S, W</a:t>
            </a:r>
          </a:p>
          <a:p>
            <a:r>
              <a:rPr lang="en-US" dirty="0"/>
              <a:t>States: Location of an Agent</a:t>
            </a:r>
          </a:p>
        </p:txBody>
      </p:sp>
      <p:sp>
        <p:nvSpPr>
          <p:cNvPr id="6" name="投影片編號版面配置區 5"/>
          <p:cNvSpPr>
            <a:spLocks noGrp="1"/>
          </p:cNvSpPr>
          <p:nvPr>
            <p:ph type="sldNum" sz="quarter" idx="4294967295"/>
          </p:nvPr>
        </p:nvSpPr>
        <p:spPr>
          <a:xfrm>
            <a:off x="8784299" y="6525345"/>
            <a:ext cx="3228843" cy="196131"/>
          </a:xfrm>
        </p:spPr>
        <p:txBody>
          <a:bodyPr/>
          <a:lstStyle/>
          <a:p>
            <a:fld id="{5045ACBE-646A-47C1-AE77-0176D1C48DE1}" type="slidenum">
              <a:rPr lang="zh-TW" altLang="en-US" smtClean="0"/>
              <a:t>23</a:t>
            </a:fld>
            <a:endParaRPr lang="zh-TW" altLang="en-US"/>
          </a:p>
        </p:txBody>
      </p:sp>
    </p:spTree>
    <p:extLst>
      <p:ext uri="{BB962C8B-B14F-4D97-AF65-F5344CB8AC3E}">
        <p14:creationId xmlns:p14="http://schemas.microsoft.com/office/powerpoint/2010/main" val="2748132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Maze Example: Policy</a:t>
            </a:r>
          </a:p>
        </p:txBody>
      </p:sp>
      <p:pic>
        <p:nvPicPr>
          <p:cNvPr id="9" name="內容版面配置區 8" descr="畫面剪輯"/>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7596" y="1778000"/>
            <a:ext cx="5413004" cy="4351338"/>
          </a:xfrm>
        </p:spPr>
      </p:pic>
    </p:spTree>
    <p:extLst>
      <p:ext uri="{BB962C8B-B14F-4D97-AF65-F5344CB8AC3E}">
        <p14:creationId xmlns:p14="http://schemas.microsoft.com/office/powerpoint/2010/main" val="1295734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Maze Example: Value Function</a:t>
            </a:r>
          </a:p>
        </p:txBody>
      </p:sp>
      <p:pic>
        <p:nvPicPr>
          <p:cNvPr id="7" name="內容版面配置區 6" descr="畫面剪輯"/>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7223" y="1690688"/>
            <a:ext cx="5257554" cy="4351338"/>
          </a:xfrm>
        </p:spPr>
      </p:pic>
    </p:spTree>
    <p:extLst>
      <p:ext uri="{BB962C8B-B14F-4D97-AF65-F5344CB8AC3E}">
        <p14:creationId xmlns:p14="http://schemas.microsoft.com/office/powerpoint/2010/main" val="2207460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Maze Example: Model</a:t>
            </a:r>
          </a:p>
        </p:txBody>
      </p:sp>
      <p:pic>
        <p:nvPicPr>
          <p:cNvPr id="7" name="內容版面配置區 6" descr="畫面剪輯"/>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0645" y="1690688"/>
            <a:ext cx="5229955" cy="4286848"/>
          </a:xfrm>
        </p:spPr>
      </p:pic>
    </p:spTree>
    <p:extLst>
      <p:ext uri="{BB962C8B-B14F-4D97-AF65-F5344CB8AC3E}">
        <p14:creationId xmlns:p14="http://schemas.microsoft.com/office/powerpoint/2010/main" val="335387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Taxonomies of RL Agents</a:t>
            </a:r>
          </a:p>
        </p:txBody>
      </p:sp>
      <p:sp>
        <p:nvSpPr>
          <p:cNvPr id="3" name="內容版面配置區 2"/>
          <p:cNvSpPr>
            <a:spLocks noGrp="1"/>
          </p:cNvSpPr>
          <p:nvPr>
            <p:ph idx="1"/>
          </p:nvPr>
        </p:nvSpPr>
        <p:spPr/>
        <p:txBody>
          <a:bodyPr/>
          <a:lstStyle/>
          <a:p>
            <a:r>
              <a:rPr lang="en-US" dirty="0"/>
              <a:t>Value Based</a:t>
            </a:r>
          </a:p>
          <a:p>
            <a:pPr lvl="1"/>
            <a:r>
              <a:rPr lang="en-US" dirty="0"/>
              <a:t>Value Function</a:t>
            </a:r>
          </a:p>
          <a:p>
            <a:r>
              <a:rPr lang="en-US" dirty="0"/>
              <a:t>Policy Based</a:t>
            </a:r>
          </a:p>
          <a:p>
            <a:pPr lvl="1"/>
            <a:r>
              <a:rPr lang="en-US" dirty="0"/>
              <a:t>Policy</a:t>
            </a:r>
          </a:p>
          <a:p>
            <a:r>
              <a:rPr lang="en-US" dirty="0"/>
              <a:t>Actor Critic</a:t>
            </a:r>
          </a:p>
          <a:p>
            <a:pPr lvl="1"/>
            <a:r>
              <a:rPr lang="en-US" dirty="0"/>
              <a:t>Value Function</a:t>
            </a:r>
          </a:p>
          <a:p>
            <a:pPr lvl="1"/>
            <a:r>
              <a:rPr lang="en-US" dirty="0"/>
              <a:t>Policy</a:t>
            </a:r>
          </a:p>
          <a:p>
            <a:pPr lvl="1"/>
            <a:endParaRPr lang="en-US" dirty="0"/>
          </a:p>
        </p:txBody>
      </p:sp>
      <p:sp>
        <p:nvSpPr>
          <p:cNvPr id="7" name="內容版面配置區 2">
            <a:extLst>
              <a:ext uri="{FF2B5EF4-FFF2-40B4-BE49-F238E27FC236}">
                <a16:creationId xmlns:a16="http://schemas.microsoft.com/office/drawing/2014/main" id="{6F753181-E978-CF42-45EC-D89718EB3521}"/>
              </a:ext>
            </a:extLst>
          </p:cNvPr>
          <p:cNvSpPr txBox="1">
            <a:spLocks/>
          </p:cNvSpPr>
          <p:nvPr/>
        </p:nvSpPr>
        <p:spPr>
          <a:xfrm>
            <a:off x="5505513" y="919261"/>
            <a:ext cx="5847071" cy="55340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9966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9966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9966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Model Free</a:t>
            </a:r>
          </a:p>
          <a:p>
            <a:pPr lvl="1"/>
            <a:r>
              <a:rPr lang="en-US"/>
              <a:t>No Model</a:t>
            </a:r>
          </a:p>
          <a:p>
            <a:r>
              <a:rPr lang="en-US"/>
              <a:t>Model Based</a:t>
            </a:r>
          </a:p>
          <a:p>
            <a:pPr lvl="1"/>
            <a:r>
              <a:rPr lang="en-US"/>
              <a:t>Policy and/or Value Function</a:t>
            </a:r>
          </a:p>
          <a:p>
            <a:pPr lvl="1"/>
            <a:r>
              <a:rPr lang="en-US"/>
              <a:t>Model</a:t>
            </a:r>
            <a:endParaRPr lang="en-US" dirty="0"/>
          </a:p>
        </p:txBody>
      </p:sp>
    </p:spTree>
    <p:extLst>
      <p:ext uri="{BB962C8B-B14F-4D97-AF65-F5344CB8AC3E}">
        <p14:creationId xmlns:p14="http://schemas.microsoft.com/office/powerpoint/2010/main" val="227302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Two Problems in Sequential Decision Making</a:t>
            </a:r>
          </a:p>
        </p:txBody>
      </p:sp>
      <p:sp>
        <p:nvSpPr>
          <p:cNvPr id="3" name="內容版面配置區 2"/>
          <p:cNvSpPr>
            <a:spLocks noGrp="1"/>
          </p:cNvSpPr>
          <p:nvPr>
            <p:ph idx="1"/>
          </p:nvPr>
        </p:nvSpPr>
        <p:spPr/>
        <p:txBody>
          <a:bodyPr/>
          <a:lstStyle/>
          <a:p>
            <a:r>
              <a:rPr lang="en-US" dirty="0"/>
              <a:t>Reinforcement Learning:</a:t>
            </a:r>
          </a:p>
          <a:p>
            <a:pPr lvl="1"/>
            <a:r>
              <a:rPr lang="en-US" dirty="0"/>
              <a:t>The agent needs to explore the environment by itself.</a:t>
            </a:r>
          </a:p>
          <a:p>
            <a:pPr lvl="1"/>
            <a:r>
              <a:rPr lang="en-US" dirty="0"/>
              <a:t>The agent interacts with the environment.</a:t>
            </a:r>
          </a:p>
          <a:p>
            <a:r>
              <a:rPr lang="en-US" dirty="0"/>
              <a:t>Planning:</a:t>
            </a:r>
          </a:p>
          <a:p>
            <a:pPr lvl="1"/>
            <a:r>
              <a:rPr lang="en-US" dirty="0"/>
              <a:t>The agent does not need to explore the model by itself. a.k.a. the environment is known.</a:t>
            </a:r>
          </a:p>
          <a:p>
            <a:pPr lvl="1"/>
            <a:r>
              <a:rPr lang="en-US" dirty="0"/>
              <a:t>The agent uses this model to make decisions.</a:t>
            </a:r>
          </a:p>
          <a:p>
            <a:r>
              <a:rPr lang="en-US" dirty="0"/>
              <a:t>Finally, the agent improves its policy.</a:t>
            </a:r>
          </a:p>
          <a:p>
            <a:endParaRPr lang="en-US" dirty="0"/>
          </a:p>
        </p:txBody>
      </p:sp>
    </p:spTree>
    <p:extLst>
      <p:ext uri="{BB962C8B-B14F-4D97-AF65-F5344CB8AC3E}">
        <p14:creationId xmlns:p14="http://schemas.microsoft.com/office/powerpoint/2010/main" val="4071730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Atari Example: Planning</a:t>
            </a:r>
          </a:p>
        </p:txBody>
      </p:sp>
      <p:pic>
        <p:nvPicPr>
          <p:cNvPr id="7" name="內容版面配置區 6" descr="畫面剪輯"/>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1400" y="1847850"/>
            <a:ext cx="4540115" cy="4351338"/>
          </a:xfrm>
        </p:spPr>
      </p:pic>
    </p:spTree>
    <p:extLst>
      <p:ext uri="{BB962C8B-B14F-4D97-AF65-F5344CB8AC3E}">
        <p14:creationId xmlns:p14="http://schemas.microsoft.com/office/powerpoint/2010/main" val="167243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983432" y="-27384"/>
            <a:ext cx="10849205" cy="720080"/>
          </a:xfrm>
        </p:spPr>
        <p:txBody>
          <a:bodyPr anchor="ctr">
            <a:normAutofit/>
          </a:bodyPr>
          <a:lstStyle/>
          <a:p>
            <a:pPr>
              <a:lnSpc>
                <a:spcPct val="90000"/>
              </a:lnSpc>
            </a:pPr>
            <a:r>
              <a:rPr lang="en-US" sz="3200" dirty="0"/>
              <a:t>Course Schedule &amp; Content</a:t>
            </a:r>
          </a:p>
        </p:txBody>
      </p:sp>
      <p:graphicFrame>
        <p:nvGraphicFramePr>
          <p:cNvPr id="2" name="Table 1">
            <a:extLst>
              <a:ext uri="{FF2B5EF4-FFF2-40B4-BE49-F238E27FC236}">
                <a16:creationId xmlns:a16="http://schemas.microsoft.com/office/drawing/2014/main" id="{2D8563E3-455D-C961-7EC7-C0A1F255C235}"/>
              </a:ext>
            </a:extLst>
          </p:cNvPr>
          <p:cNvGraphicFramePr>
            <a:graphicFrameLocks noGrp="1"/>
          </p:cNvGraphicFramePr>
          <p:nvPr>
            <p:extLst>
              <p:ext uri="{D42A27DB-BD31-4B8C-83A1-F6EECF244321}">
                <p14:modId xmlns:p14="http://schemas.microsoft.com/office/powerpoint/2010/main" val="3410111362"/>
              </p:ext>
            </p:extLst>
          </p:nvPr>
        </p:nvGraphicFramePr>
        <p:xfrm>
          <a:off x="479376" y="668338"/>
          <a:ext cx="11233247" cy="5958085"/>
        </p:xfrm>
        <a:graphic>
          <a:graphicData uri="http://schemas.openxmlformats.org/drawingml/2006/table">
            <a:tbl>
              <a:tblPr/>
              <a:tblGrid>
                <a:gridCol w="856320">
                  <a:extLst>
                    <a:ext uri="{9D8B030D-6E8A-4147-A177-3AD203B41FA5}">
                      <a16:colId xmlns:a16="http://schemas.microsoft.com/office/drawing/2014/main" val="3327751785"/>
                    </a:ext>
                  </a:extLst>
                </a:gridCol>
                <a:gridCol w="2935795">
                  <a:extLst>
                    <a:ext uri="{9D8B030D-6E8A-4147-A177-3AD203B41FA5}">
                      <a16:colId xmlns:a16="http://schemas.microsoft.com/office/drawing/2014/main" val="51002761"/>
                    </a:ext>
                  </a:extLst>
                </a:gridCol>
                <a:gridCol w="5118649">
                  <a:extLst>
                    <a:ext uri="{9D8B030D-6E8A-4147-A177-3AD203B41FA5}">
                      <a16:colId xmlns:a16="http://schemas.microsoft.com/office/drawing/2014/main" val="536975872"/>
                    </a:ext>
                  </a:extLst>
                </a:gridCol>
                <a:gridCol w="2322483">
                  <a:extLst>
                    <a:ext uri="{9D8B030D-6E8A-4147-A177-3AD203B41FA5}">
                      <a16:colId xmlns:a16="http://schemas.microsoft.com/office/drawing/2014/main" val="996469274"/>
                    </a:ext>
                  </a:extLst>
                </a:gridCol>
              </a:tblGrid>
              <a:tr h="175064">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DATE</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Overview</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Lecture Details</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Scope</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extLst>
                  <a:ext uri="{0D108BD9-81ED-4DB2-BD59-A6C34878D82A}">
                    <a16:rowId xmlns:a16="http://schemas.microsoft.com/office/drawing/2014/main" val="3207879164"/>
                  </a:ext>
                </a:extLst>
              </a:tr>
              <a:tr h="50130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Introduction - Course Structure, Logistics, Fundamentals of Machine Learning and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Arial" panose="020B0604020202020204" pitchFamily="34" charset="0"/>
                          <a:ea typeface="Arial" panose="020B0604020202020204" pitchFamily="34" charset="0"/>
                        </a:rPr>
                        <a:t>1. Introduction to Neural Network, Multilayer Perceptron, Back Propagation Learning - What is Deep Learning?</a:t>
                      </a:r>
                      <a:br>
                        <a:rPr lang="en-US" sz="900" b="0" i="0" u="none" strike="noStrike">
                          <a:solidFill>
                            <a:srgbClr val="000000"/>
                          </a:solidFill>
                          <a:effectLst/>
                          <a:latin typeface="Arial" panose="020B0604020202020204" pitchFamily="34" charset="0"/>
                          <a:ea typeface="Arial" panose="020B0604020202020204" pitchFamily="34" charset="0"/>
                        </a:rPr>
                      </a:b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rowSpan="3">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BASICS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FFFF00"/>
                    </a:solidFill>
                  </a:tcPr>
                </a:tc>
                <a:extLst>
                  <a:ext uri="{0D108BD9-81ED-4DB2-BD59-A6C34878D82A}">
                    <a16:rowId xmlns:a16="http://schemas.microsoft.com/office/drawing/2014/main" val="4224126221"/>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Fundamentals of Learning</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2. Introduction to Deep Learning, Bayesian Learning, Hebbian Learning, Decision Surfaces, Representation Learning. </a:t>
                      </a:r>
                      <a:br>
                        <a:rPr lang="en-US" sz="900" b="0" i="0" u="none" strike="noStrike" dirty="0">
                          <a:solidFill>
                            <a:srgbClr val="000000"/>
                          </a:solidFill>
                          <a:effectLst/>
                          <a:latin typeface="Arial" panose="020B0604020202020204" pitchFamily="34" charset="0"/>
                        </a:rPr>
                      </a:br>
                      <a:r>
                        <a:rPr lang="en-US" sz="900" b="0" i="0" u="none" strike="noStrike" dirty="0">
                          <a:solidFill>
                            <a:srgbClr val="000000"/>
                          </a:solidFill>
                          <a:effectLst/>
                          <a:latin typeface="Arial" panose="020B0604020202020204" pitchFamily="34" charset="0"/>
                        </a:rPr>
                        <a:t>3. Theory of Deep Learning (Universal approximation theorem, convergence rate, and recent mathematical results)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90666984"/>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3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Mathematics &amp; Fundamentals of Deep Learning</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4. Linear Classifiers, Linear Machines with Hinge Loss, Gradient Descent, Activation and Loss Functions.</a:t>
                      </a:r>
                      <a:br>
                        <a:rPr lang="en-US" sz="900" b="0" i="0" u="none" strike="noStrike" dirty="0">
                          <a:solidFill>
                            <a:srgbClr val="000000"/>
                          </a:solidFill>
                          <a:effectLst/>
                          <a:latin typeface="Arial" panose="020B0604020202020204" pitchFamily="34" charset="0"/>
                          <a:ea typeface="Arial" panose="020B0604020202020204" pitchFamily="34" charset="0"/>
                        </a:rPr>
                      </a:br>
                      <a:r>
                        <a:rPr lang="en-US" sz="900" b="0" i="0" u="none" strike="noStrike" dirty="0">
                          <a:solidFill>
                            <a:srgbClr val="000000"/>
                          </a:solidFill>
                          <a:effectLst/>
                          <a:latin typeface="Arial" panose="020B0604020202020204" pitchFamily="34" charset="0"/>
                          <a:ea typeface="Arial" panose="020B0604020202020204" pitchFamily="34" charset="0"/>
                        </a:rPr>
                        <a:t>5. Optimization Techniques, Gradient Descent, Batch Optimization, Introduction to Meta-Learning, Hessian-Free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89459512"/>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4</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Neural Networks</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Neural Networks: Features, Feature Representation, Representation Learning, </a:t>
                      </a:r>
                      <a:r>
                        <a:rPr lang="en-US" sz="900" b="0" i="0" u="none" strike="noStrike" dirty="0" err="1">
                          <a:effectLst/>
                          <a:latin typeface="Arial" panose="020B0604020202020204" pitchFamily="34" charset="0"/>
                        </a:rPr>
                        <a:t>BoFs</a:t>
                      </a:r>
                      <a:r>
                        <a:rPr lang="en-US" sz="900" b="0" i="0" u="none" strike="noStrike" dirty="0">
                          <a:effectLst/>
                          <a:latin typeface="Arial" panose="020B0604020202020204" pitchFamily="34" charset="0"/>
                        </a:rPr>
                        <a:t>/</a:t>
                      </a:r>
                      <a:r>
                        <a:rPr lang="en-US" sz="900" b="0" i="0" u="none" strike="noStrike" dirty="0" err="1">
                          <a:effectLst/>
                          <a:latin typeface="Arial" panose="020B0604020202020204" pitchFamily="34" charset="0"/>
                        </a:rPr>
                        <a:t>BoWs</a:t>
                      </a:r>
                      <a:r>
                        <a:rPr lang="en-US" sz="900" b="0" i="0" u="none" strike="noStrike" dirty="0">
                          <a:effectLst/>
                          <a:latin typeface="Arial" panose="020B0604020202020204" pitchFamily="34" charset="0"/>
                        </a:rPr>
                        <a:t>, Feature Maps, Deep vs. Shallow Nets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FUNDAMENTALS OF DEEP (CONVOLUTIONAL) LEARNING</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FFC000"/>
                    </a:solidFill>
                  </a:tcPr>
                </a:tc>
                <a:extLst>
                  <a:ext uri="{0D108BD9-81ED-4DB2-BD59-A6C34878D82A}">
                    <a16:rowId xmlns:a16="http://schemas.microsoft.com/office/drawing/2014/main" val="707579648"/>
                  </a:ext>
                </a:extLst>
              </a:tr>
              <a:tr h="173349">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extLst>
                  <a:ext uri="{0D108BD9-81ED-4DB2-BD59-A6C34878D82A}">
                    <a16:rowId xmlns:a16="http://schemas.microsoft.com/office/drawing/2014/main" val="3308531452"/>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5</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Convolutional Neural Networks</a:t>
                      </a: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ea typeface="Arial" panose="020B0604020202020204" pitchFamily="34" charset="0"/>
                        </a:rPr>
                        <a:t>6. Convolutional Neural Networks, Building blocks of CNN</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5">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DEEP NEURAL NETWORKS - DEEP INTO DEEP LEARNING </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92D050"/>
                    </a:solidFill>
                  </a:tcPr>
                </a:tc>
                <a:extLst>
                  <a:ext uri="{0D108BD9-81ED-4DB2-BD59-A6C34878D82A}">
                    <a16:rowId xmlns:a16="http://schemas.microsoft.com/office/drawing/2014/main" val="1737692539"/>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6</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Pooling, Convolutional, </a:t>
                      </a:r>
                      <a:r>
                        <a:rPr lang="en-US" sz="900" b="0" i="0" u="none" strike="noStrike" dirty="0" err="1">
                          <a:effectLst/>
                          <a:latin typeface="Arial" panose="020B0604020202020204" pitchFamily="34" charset="0"/>
                        </a:rPr>
                        <a:t>Softmax</a:t>
                      </a:r>
                      <a:r>
                        <a:rPr lang="en-US" sz="900" b="0" i="0" u="none" strike="noStrike" dirty="0">
                          <a:effectLst/>
                          <a:latin typeface="Arial" panose="020B0604020202020204" pitchFamily="34" charset="0"/>
                        </a:rPr>
                        <a:t> Layers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336129400"/>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7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Optimizing </a:t>
                      </a:r>
                      <a:r>
                        <a:rPr lang="en-US" sz="900" b="0" i="0" u="none" strike="noStrike" dirty="0" err="1">
                          <a:effectLst/>
                          <a:latin typeface="Arial" panose="020B0604020202020204" pitchFamily="34" charset="0"/>
                        </a:rPr>
                        <a:t>ConvNets</a:t>
                      </a:r>
                      <a:r>
                        <a:rPr lang="en-US" sz="900" b="0" i="0" u="none" strike="noStrike" dirty="0">
                          <a:effectLst/>
                          <a:latin typeface="Arial" panose="020B0604020202020204" pitchFamily="34" charset="0"/>
                        </a:rPr>
                        <a:t>, Transfer Learning, Residual Networks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4171740380"/>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8</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Learning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11. Deep Learning Model Optimization; Early Stopping/Exit, Dropout, Batch Normalization, Instance Normalization, Group Normalization, Pruning, Quantization, Hyperparameter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2788699341"/>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9</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Recurrent Neural Networks, Transformers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RNNs, LSTMs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708625182"/>
                  </a:ext>
                </a:extLst>
              </a:tr>
              <a:tr h="17334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extLst>
                  <a:ext uri="{0D108BD9-81ED-4DB2-BD59-A6C34878D82A}">
                    <a16:rowId xmlns:a16="http://schemas.microsoft.com/office/drawing/2014/main" val="2094633158"/>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10</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Transformers, Attention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Attention Mechanisms and Transformer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4">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EMERGING DEEP LEARNING RESEARCH AND APPLICATIONS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00B0F0"/>
                    </a:solidFill>
                  </a:tcPr>
                </a:tc>
                <a:extLst>
                  <a:ext uri="{0D108BD9-81ED-4DB2-BD59-A6C34878D82A}">
                    <a16:rowId xmlns:a16="http://schemas.microsoft.com/office/drawing/2014/main" val="1597441044"/>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Generative Adversarial Networks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Unsupervised Learning with Deep Network, Autoencoders Cont’d, </a:t>
                      </a:r>
                      <a:r>
                        <a:rPr lang="en-US" sz="900" b="0" i="0" u="none" strike="noStrike" dirty="0">
                          <a:solidFill>
                            <a:srgbClr val="000000"/>
                          </a:solidFill>
                          <a:effectLst/>
                          <a:latin typeface="Arial" panose="020B0604020202020204" pitchFamily="34" charset="0"/>
                        </a:rPr>
                        <a:t>8. Generative Adversarial Networks, Adversarial Learning Models, Variational Autoencoders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827183937"/>
                  </a:ext>
                </a:extLst>
              </a:tr>
              <a:tr h="2566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Reinforcement Learning - Graph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Deep Reinforcement Learning (Q-learning, actor-critic, policy gradient, experience replay, double Q-learning, deep bootstrap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83786711"/>
                  </a:ext>
                </a:extLst>
              </a:tr>
              <a:tr h="506398">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13</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Graph Neural Networks and Deep Learning Trends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Graph Neural Networks – Graph Signal Processing, Convolutional Networks on Graphs, Gated Graph Sequence Networks, Semi-Supervised Graph Convolutional Networks Interpretable Deep Neural Networks</a:t>
                      </a:r>
                      <a:endParaRPr lang="en-US" sz="1400" b="0" i="0" u="none" strike="noStrike" dirty="0">
                        <a:effectLst/>
                        <a:latin typeface="Arial" panose="020B0604020202020204" pitchFamily="34" charset="0"/>
                      </a:endParaRPr>
                    </a:p>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DNNs for Vision and NLP - GPTS/LLMS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551780730"/>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546A"/>
                    </a:solidFill>
                  </a:tcPr>
                </a:tc>
                <a:extLst>
                  <a:ext uri="{0D108BD9-81ED-4DB2-BD59-A6C34878D82A}">
                    <a16:rowId xmlns:a16="http://schemas.microsoft.com/office/drawing/2014/main" val="1287487398"/>
                  </a:ext>
                </a:extLst>
              </a:tr>
              <a:tr h="198367">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Exam Period</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Final Exam</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1100" b="0" i="0" u="none" strike="noStrike">
                          <a:solidFill>
                            <a:srgbClr val="000000"/>
                          </a:solidFill>
                          <a:effectLst/>
                          <a:latin typeface="Calibri" panose="020F0502020204030204" pitchFamily="34" charset="0"/>
                        </a:rPr>
                        <a:t>Comprehensive Final Exam</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100" b="0" i="0" u="none" strike="noStrike" dirty="0">
                          <a:solidFill>
                            <a:srgbClr val="000000"/>
                          </a:solidFill>
                          <a:effectLst/>
                          <a:latin typeface="Calibri" panose="020F0502020204030204" pitchFamily="34" charset="0"/>
                        </a:rPr>
                        <a:t>EVALUATION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72C4"/>
                    </a:solidFill>
                  </a:tcPr>
                </a:tc>
                <a:extLst>
                  <a:ext uri="{0D108BD9-81ED-4DB2-BD59-A6C34878D82A}">
                    <a16:rowId xmlns:a16="http://schemas.microsoft.com/office/drawing/2014/main" val="1342924111"/>
                  </a:ext>
                </a:extLst>
              </a:tr>
            </a:tbl>
          </a:graphicData>
        </a:graphic>
      </p:graphicFrame>
    </p:spTree>
    <p:extLst>
      <p:ext uri="{BB962C8B-B14F-4D97-AF65-F5344CB8AC3E}">
        <p14:creationId xmlns:p14="http://schemas.microsoft.com/office/powerpoint/2010/main" val="3651735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a:t>
            </a:r>
          </a:p>
        </p:txBody>
      </p:sp>
      <p:grpSp>
        <p:nvGrpSpPr>
          <p:cNvPr id="6" name="Group 5"/>
          <p:cNvGrpSpPr/>
          <p:nvPr/>
        </p:nvGrpSpPr>
        <p:grpSpPr>
          <a:xfrm>
            <a:off x="1126013" y="3777012"/>
            <a:ext cx="1280160" cy="1280160"/>
            <a:chOff x="1126013" y="3777012"/>
            <a:chExt cx="1280160" cy="1280160"/>
          </a:xfrm>
        </p:grpSpPr>
        <p:sp>
          <p:nvSpPr>
            <p:cNvPr id="4" name="Oval 3"/>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p:cNvSpPr txBox="1"/>
                <p:nvPr/>
              </p:nvSpPr>
              <p:spPr>
                <a:xfrm>
                  <a:off x="1527128" y="4089293"/>
                  <a:ext cx="53418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1</m:t>
                            </m:r>
                          </m:sub>
                        </m:sSub>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1527128" y="4089293"/>
                  <a:ext cx="534184" cy="553998"/>
                </a:xfrm>
                <a:prstGeom prst="rect">
                  <a:avLst/>
                </a:prstGeom>
                <a:blipFill rotWithShape="0">
                  <a:blip r:embed="rId2"/>
                  <a:stretch>
                    <a:fillRect/>
                  </a:stretch>
                </a:blipFill>
              </p:spPr>
              <p:txBody>
                <a:bodyPr/>
                <a:lstStyle/>
                <a:p>
                  <a:r>
                    <a:rPr lang="en-US">
                      <a:noFill/>
                    </a:rPr>
                    <a:t> </a:t>
                  </a:r>
                </a:p>
              </p:txBody>
            </p:sp>
          </mc:Fallback>
        </mc:AlternateContent>
      </p:grpSp>
      <p:cxnSp>
        <p:nvCxnSpPr>
          <p:cNvPr id="8" name="Straight Arrow Connector 7"/>
          <p:cNvCxnSpPr>
            <a:stCxn id="4" idx="7"/>
            <a:endCxn id="10" idx="2"/>
          </p:cNvCxnSpPr>
          <p:nvPr/>
        </p:nvCxnSpPr>
        <p:spPr>
          <a:xfrm flipV="1">
            <a:off x="2218698" y="3474232"/>
            <a:ext cx="1135064" cy="49025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353762" y="2834152"/>
            <a:ext cx="1280160" cy="1280160"/>
            <a:chOff x="1126013" y="3777012"/>
            <a:chExt cx="1280160" cy="1280160"/>
          </a:xfrm>
        </p:grpSpPr>
        <p:sp>
          <p:nvSpPr>
            <p:cNvPr id="10" name="Oval 9"/>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2</m:t>
                            </m:r>
                          </m:sub>
                        </m:sSub>
                      </m:oMath>
                    </m:oMathPara>
                  </a14:m>
                  <a:endParaRPr lang="en-US" sz="36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3"/>
                  <a:stretch>
                    <a:fillRect/>
                  </a:stretch>
                </a:blipFill>
              </p:spPr>
              <p:txBody>
                <a:bodyPr/>
                <a:lstStyle/>
                <a:p>
                  <a:r>
                    <a:rPr lang="en-US">
                      <a:noFill/>
                    </a:rPr>
                    <a:t> </a:t>
                  </a:r>
                </a:p>
              </p:txBody>
            </p:sp>
          </mc:Fallback>
        </mc:AlternateContent>
      </p:grpSp>
      <p:grpSp>
        <p:nvGrpSpPr>
          <p:cNvPr id="12" name="Group 11"/>
          <p:cNvGrpSpPr/>
          <p:nvPr/>
        </p:nvGrpSpPr>
        <p:grpSpPr>
          <a:xfrm>
            <a:off x="3381889" y="4730647"/>
            <a:ext cx="1280160" cy="1280160"/>
            <a:chOff x="1126013" y="3777012"/>
            <a:chExt cx="1280160" cy="1280160"/>
          </a:xfrm>
        </p:grpSpPr>
        <p:sp>
          <p:nvSpPr>
            <p:cNvPr id="13" name="Oval 12"/>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3</m:t>
                            </m:r>
                          </m:sub>
                        </m:sSub>
                      </m:oMath>
                    </m:oMathPara>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4"/>
                  <a:stretch>
                    <a:fillRect/>
                  </a:stretch>
                </a:blipFill>
              </p:spPr>
              <p:txBody>
                <a:bodyPr/>
                <a:lstStyle/>
                <a:p>
                  <a:r>
                    <a:rPr lang="en-US">
                      <a:noFill/>
                    </a:rPr>
                    <a:t> </a:t>
                  </a:r>
                </a:p>
              </p:txBody>
            </p:sp>
          </mc:Fallback>
        </mc:AlternateContent>
      </p:grpSp>
      <p:cxnSp>
        <p:nvCxnSpPr>
          <p:cNvPr id="17" name="Straight Arrow Connector 16"/>
          <p:cNvCxnSpPr>
            <a:stCxn id="4" idx="5"/>
            <a:endCxn id="13" idx="2"/>
          </p:cNvCxnSpPr>
          <p:nvPr/>
        </p:nvCxnSpPr>
        <p:spPr>
          <a:xfrm>
            <a:off x="2218698" y="4869697"/>
            <a:ext cx="1163191" cy="50103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2068398" y="3231137"/>
                <a:ext cx="58875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1</m:t>
                          </m:r>
                        </m:sub>
                      </m:sSub>
                    </m:oMath>
                  </m:oMathPara>
                </a14:m>
                <a:endParaRPr lang="en-US" sz="36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068398" y="3231137"/>
                <a:ext cx="588751" cy="55399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2704481" y="2960423"/>
                <a:ext cx="50116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1</m:t>
                          </m:r>
                        </m:sub>
                      </m:sSub>
                    </m:oMath>
                  </m:oMathPara>
                </a14:m>
                <a:endParaRPr lang="en-US" sz="3600" dirty="0"/>
              </a:p>
            </p:txBody>
          </p:sp>
        </mc:Choice>
        <mc:Fallback xmlns="">
          <p:sp>
            <p:nvSpPr>
              <p:cNvPr id="79" name="TextBox 78"/>
              <p:cNvSpPr txBox="1">
                <a:spLocks noRot="1" noChangeAspect="1" noMove="1" noResize="1" noEditPoints="1" noAdjustHandles="1" noChangeArrowheads="1" noChangeShapeType="1" noTextEdit="1"/>
              </p:cNvSpPr>
              <p:nvPr/>
            </p:nvSpPr>
            <p:spPr>
              <a:xfrm>
                <a:off x="2704481" y="2960423"/>
                <a:ext cx="501163" cy="553998"/>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p:cNvSpPr txBox="1"/>
              <p:nvPr/>
            </p:nvSpPr>
            <p:spPr>
              <a:xfrm>
                <a:off x="2088829" y="4818964"/>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2</m:t>
                          </m:r>
                        </m:sub>
                      </m:sSub>
                    </m:oMath>
                  </m:oMathPara>
                </a14:m>
                <a:endParaRPr lang="en-US" sz="3600" dirty="0"/>
              </a:p>
            </p:txBody>
          </p:sp>
        </mc:Choice>
        <mc:Fallback xmlns="">
          <p:sp>
            <p:nvSpPr>
              <p:cNvPr id="90" name="TextBox 89"/>
              <p:cNvSpPr txBox="1">
                <a:spLocks noRot="1" noChangeAspect="1" noMove="1" noResize="1" noEditPoints="1" noAdjustHandles="1" noChangeArrowheads="1" noChangeShapeType="1" noTextEdit="1"/>
              </p:cNvSpPr>
              <p:nvPr/>
            </p:nvSpPr>
            <p:spPr>
              <a:xfrm>
                <a:off x="2088829" y="4818964"/>
                <a:ext cx="599459" cy="55399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2773138" y="5146696"/>
                <a:ext cx="51187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2</m:t>
                          </m:r>
                        </m:sub>
                      </m:sSub>
                    </m:oMath>
                  </m:oMathPara>
                </a14:m>
                <a:endParaRPr lang="en-US" sz="3600" dirty="0"/>
              </a:p>
            </p:txBody>
          </p:sp>
        </mc:Choice>
        <mc:Fallback xmlns="">
          <p:sp>
            <p:nvSpPr>
              <p:cNvPr id="91" name="TextBox 90"/>
              <p:cNvSpPr txBox="1">
                <a:spLocks noRot="1" noChangeAspect="1" noMove="1" noResize="1" noEditPoints="1" noAdjustHandles="1" noChangeArrowheads="1" noChangeShapeType="1" noTextEdit="1"/>
              </p:cNvSpPr>
              <p:nvPr/>
            </p:nvSpPr>
            <p:spPr>
              <a:xfrm>
                <a:off x="2773138" y="5146696"/>
                <a:ext cx="511870" cy="553998"/>
              </a:xfrm>
              <a:prstGeom prst="rect">
                <a:avLst/>
              </a:prstGeom>
              <a:blipFill rotWithShape="0">
                <a:blip r:embed="rId8"/>
                <a:stretch>
                  <a:fillRect/>
                </a:stretch>
              </a:blipFill>
            </p:spPr>
            <p:txBody>
              <a:bodyPr/>
              <a:lstStyle/>
              <a:p>
                <a:r>
                  <a:rPr lang="en-US">
                    <a:noFill/>
                  </a:rPr>
                  <a:t> </a:t>
                </a:r>
              </a:p>
            </p:txBody>
          </p:sp>
        </mc:Fallback>
      </mc:AlternateContent>
      <p:cxnSp>
        <p:nvCxnSpPr>
          <p:cNvPr id="19" name="Straight Arrow Connector 18"/>
          <p:cNvCxnSpPr/>
          <p:nvPr/>
        </p:nvCxnSpPr>
        <p:spPr>
          <a:xfrm flipV="1">
            <a:off x="4446447" y="2546506"/>
            <a:ext cx="1163191" cy="47512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446447" y="3926837"/>
            <a:ext cx="1191318" cy="51616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474574" y="5823332"/>
            <a:ext cx="1186159" cy="50916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4370590" y="2230009"/>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3</m:t>
                          </m:r>
                        </m:sub>
                      </m:sSub>
                    </m:oMath>
                  </m:oMathPara>
                </a14:m>
                <a:endParaRPr lang="en-US" sz="3600" dirty="0"/>
              </a:p>
            </p:txBody>
          </p:sp>
        </mc:Choice>
        <mc:Fallback xmlns="">
          <p:sp>
            <p:nvSpPr>
              <p:cNvPr id="22" name="TextBox 21"/>
              <p:cNvSpPr txBox="1">
                <a:spLocks noRot="1" noChangeAspect="1" noMove="1" noResize="1" noEditPoints="1" noAdjustHandles="1" noChangeArrowheads="1" noChangeShapeType="1" noTextEdit="1"/>
              </p:cNvSpPr>
              <p:nvPr/>
            </p:nvSpPr>
            <p:spPr>
              <a:xfrm>
                <a:off x="4370590" y="2230009"/>
                <a:ext cx="599459" cy="55399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326816" y="5848471"/>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5</m:t>
                          </m:r>
                        </m:sub>
                      </m:sSub>
                    </m:oMath>
                  </m:oMathPara>
                </a14:m>
                <a:endParaRPr lang="en-US" sz="3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4326816" y="5848471"/>
                <a:ext cx="599459" cy="55399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375451" y="3905730"/>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4</m:t>
                          </m:r>
                        </m:sub>
                      </m:sSub>
                    </m:oMath>
                  </m:oMathPara>
                </a14:m>
                <a:endParaRPr lang="en-US" sz="3600" dirty="0"/>
              </a:p>
            </p:txBody>
          </p:sp>
        </mc:Choice>
        <mc:Fallback xmlns="">
          <p:sp>
            <p:nvSpPr>
              <p:cNvPr id="24" name="TextBox 23"/>
              <p:cNvSpPr txBox="1">
                <a:spLocks noRot="1" noChangeAspect="1" noMove="1" noResize="1" noEditPoints="1" noAdjustHandles="1" noChangeArrowheads="1" noChangeShapeType="1" noTextEdit="1"/>
              </p:cNvSpPr>
              <p:nvPr/>
            </p:nvSpPr>
            <p:spPr>
              <a:xfrm>
                <a:off x="4375451" y="3905730"/>
                <a:ext cx="599459" cy="553998"/>
              </a:xfrm>
              <a:prstGeom prst="rect">
                <a:avLst/>
              </a:prstGeom>
              <a:blipFill rotWithShape="0">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49926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a:t>
            </a:r>
          </a:p>
        </p:txBody>
      </p:sp>
      <p:grpSp>
        <p:nvGrpSpPr>
          <p:cNvPr id="6" name="Group 5"/>
          <p:cNvGrpSpPr/>
          <p:nvPr/>
        </p:nvGrpSpPr>
        <p:grpSpPr>
          <a:xfrm>
            <a:off x="1126013" y="3777012"/>
            <a:ext cx="1280160" cy="1280160"/>
            <a:chOff x="1126013" y="3777012"/>
            <a:chExt cx="1280160" cy="1280160"/>
          </a:xfrm>
        </p:grpSpPr>
        <p:sp>
          <p:nvSpPr>
            <p:cNvPr id="4" name="Oval 3"/>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p:cNvSpPr txBox="1"/>
                <p:nvPr/>
              </p:nvSpPr>
              <p:spPr>
                <a:xfrm>
                  <a:off x="1527128" y="4089293"/>
                  <a:ext cx="53418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𝑠</m:t>
                            </m:r>
                          </m:e>
                          <m:sub>
                            <m:r>
                              <a:rPr lang="en-US" sz="3600" b="0" i="1" smtClean="0">
                                <a:solidFill>
                                  <a:srgbClr val="FF0000"/>
                                </a:solidFill>
                                <a:latin typeface="Cambria Math" charset="0"/>
                              </a:rPr>
                              <m:t>1</m:t>
                            </m:r>
                          </m:sub>
                        </m:sSub>
                      </m:oMath>
                    </m:oMathPara>
                  </a14:m>
                  <a:endParaRPr lang="en-US" sz="3600"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527128" y="4089293"/>
                  <a:ext cx="534184" cy="553998"/>
                </a:xfrm>
                <a:prstGeom prst="rect">
                  <a:avLst/>
                </a:prstGeom>
                <a:blipFill rotWithShape="0">
                  <a:blip r:embed="rId2"/>
                  <a:stretch>
                    <a:fillRect/>
                  </a:stretch>
                </a:blipFill>
              </p:spPr>
              <p:txBody>
                <a:bodyPr/>
                <a:lstStyle/>
                <a:p>
                  <a:r>
                    <a:rPr lang="en-US">
                      <a:noFill/>
                    </a:rPr>
                    <a:t> </a:t>
                  </a:r>
                </a:p>
              </p:txBody>
            </p:sp>
          </mc:Fallback>
        </mc:AlternateContent>
      </p:grpSp>
      <p:cxnSp>
        <p:nvCxnSpPr>
          <p:cNvPr id="8" name="Straight Arrow Connector 7"/>
          <p:cNvCxnSpPr>
            <a:stCxn id="4" idx="7"/>
            <a:endCxn id="10" idx="2"/>
          </p:cNvCxnSpPr>
          <p:nvPr/>
        </p:nvCxnSpPr>
        <p:spPr>
          <a:xfrm flipV="1">
            <a:off x="2218698" y="3474232"/>
            <a:ext cx="1135064" cy="49025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353762" y="2834152"/>
            <a:ext cx="1280160" cy="1280160"/>
            <a:chOff x="1126013" y="3777012"/>
            <a:chExt cx="1280160" cy="1280160"/>
          </a:xfrm>
        </p:grpSpPr>
        <p:sp>
          <p:nvSpPr>
            <p:cNvPr id="10" name="Oval 9"/>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2</m:t>
                            </m:r>
                          </m:sub>
                        </m:sSub>
                      </m:oMath>
                    </m:oMathPara>
                  </a14:m>
                  <a:endParaRPr lang="en-US" sz="36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3"/>
                  <a:stretch>
                    <a:fillRect/>
                  </a:stretch>
                </a:blipFill>
              </p:spPr>
              <p:txBody>
                <a:bodyPr/>
                <a:lstStyle/>
                <a:p>
                  <a:r>
                    <a:rPr lang="en-US">
                      <a:noFill/>
                    </a:rPr>
                    <a:t> </a:t>
                  </a:r>
                </a:p>
              </p:txBody>
            </p:sp>
          </mc:Fallback>
        </mc:AlternateContent>
      </p:grpSp>
      <p:grpSp>
        <p:nvGrpSpPr>
          <p:cNvPr id="12" name="Group 11"/>
          <p:cNvGrpSpPr/>
          <p:nvPr/>
        </p:nvGrpSpPr>
        <p:grpSpPr>
          <a:xfrm>
            <a:off x="3381889" y="4730647"/>
            <a:ext cx="1280160" cy="1280160"/>
            <a:chOff x="1126013" y="3777012"/>
            <a:chExt cx="1280160" cy="1280160"/>
          </a:xfrm>
        </p:grpSpPr>
        <p:sp>
          <p:nvSpPr>
            <p:cNvPr id="13" name="Oval 12"/>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3</m:t>
                            </m:r>
                          </m:sub>
                        </m:sSub>
                      </m:oMath>
                    </m:oMathPara>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4"/>
                  <a:stretch>
                    <a:fillRect/>
                  </a:stretch>
                </a:blipFill>
              </p:spPr>
              <p:txBody>
                <a:bodyPr/>
                <a:lstStyle/>
                <a:p>
                  <a:r>
                    <a:rPr lang="en-US">
                      <a:noFill/>
                    </a:rPr>
                    <a:t> </a:t>
                  </a:r>
                </a:p>
              </p:txBody>
            </p:sp>
          </mc:Fallback>
        </mc:AlternateContent>
      </p:grpSp>
      <p:cxnSp>
        <p:nvCxnSpPr>
          <p:cNvPr id="17" name="Straight Arrow Connector 16"/>
          <p:cNvCxnSpPr>
            <a:stCxn id="4" idx="5"/>
            <a:endCxn id="13" idx="2"/>
          </p:cNvCxnSpPr>
          <p:nvPr/>
        </p:nvCxnSpPr>
        <p:spPr>
          <a:xfrm>
            <a:off x="2218698" y="4869697"/>
            <a:ext cx="1163191" cy="50103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2068398" y="3231137"/>
                <a:ext cx="58875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𝑎</m:t>
                          </m:r>
                        </m:e>
                        <m:sub>
                          <m:r>
                            <a:rPr lang="en-US" sz="3600" b="0" i="1" smtClean="0">
                              <a:solidFill>
                                <a:srgbClr val="FF0000"/>
                              </a:solidFill>
                              <a:latin typeface="Cambria Math" charset="0"/>
                            </a:rPr>
                            <m:t>1</m:t>
                          </m:r>
                        </m:sub>
                      </m:sSub>
                    </m:oMath>
                  </m:oMathPara>
                </a14:m>
                <a:endParaRPr lang="en-US" sz="3600" dirty="0">
                  <a:solidFill>
                    <a:srgbClr val="FF0000"/>
                  </a:solidFill>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2068398" y="3231137"/>
                <a:ext cx="588751" cy="55399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2704481" y="2960423"/>
                <a:ext cx="50116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𝑟</m:t>
                          </m:r>
                        </m:e>
                        <m:sub>
                          <m:r>
                            <a:rPr lang="en-US" sz="3600" b="0" i="1" smtClean="0">
                              <a:solidFill>
                                <a:srgbClr val="FF0000"/>
                              </a:solidFill>
                              <a:latin typeface="Cambria Math" charset="0"/>
                            </a:rPr>
                            <m:t>1</m:t>
                          </m:r>
                        </m:sub>
                      </m:sSub>
                    </m:oMath>
                  </m:oMathPara>
                </a14:m>
                <a:endParaRPr lang="en-US" sz="3600" dirty="0">
                  <a:solidFill>
                    <a:srgbClr val="FF0000"/>
                  </a:solidFill>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2704481" y="2960423"/>
                <a:ext cx="501163" cy="553998"/>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p:cNvSpPr txBox="1"/>
              <p:nvPr/>
            </p:nvSpPr>
            <p:spPr>
              <a:xfrm>
                <a:off x="2088829" y="4818964"/>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𝑎</m:t>
                          </m:r>
                        </m:e>
                        <m:sub>
                          <m:r>
                            <a:rPr lang="en-US" sz="3600" b="0" i="1" smtClean="0">
                              <a:solidFill>
                                <a:srgbClr val="FF0000"/>
                              </a:solidFill>
                              <a:latin typeface="Cambria Math" charset="0"/>
                            </a:rPr>
                            <m:t>2</m:t>
                          </m:r>
                        </m:sub>
                      </m:sSub>
                    </m:oMath>
                  </m:oMathPara>
                </a14:m>
                <a:endParaRPr lang="en-US" sz="3600" dirty="0">
                  <a:solidFill>
                    <a:srgbClr val="FF0000"/>
                  </a:solidFill>
                </a:endParaRPr>
              </a:p>
            </p:txBody>
          </p:sp>
        </mc:Choice>
        <mc:Fallback xmlns="">
          <p:sp>
            <p:nvSpPr>
              <p:cNvPr id="90" name="TextBox 89"/>
              <p:cNvSpPr txBox="1">
                <a:spLocks noRot="1" noChangeAspect="1" noMove="1" noResize="1" noEditPoints="1" noAdjustHandles="1" noChangeArrowheads="1" noChangeShapeType="1" noTextEdit="1"/>
              </p:cNvSpPr>
              <p:nvPr/>
            </p:nvSpPr>
            <p:spPr>
              <a:xfrm>
                <a:off x="2088829" y="4818964"/>
                <a:ext cx="599459" cy="55399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2773138" y="5146696"/>
                <a:ext cx="51187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𝑟</m:t>
                          </m:r>
                        </m:e>
                        <m:sub>
                          <m:r>
                            <a:rPr lang="en-US" sz="3600" b="0" i="1" smtClean="0">
                              <a:solidFill>
                                <a:srgbClr val="FF0000"/>
                              </a:solidFill>
                              <a:latin typeface="Cambria Math" charset="0"/>
                            </a:rPr>
                            <m:t>2</m:t>
                          </m:r>
                        </m:sub>
                      </m:sSub>
                    </m:oMath>
                  </m:oMathPara>
                </a14:m>
                <a:endParaRPr lang="en-US" sz="3600" dirty="0">
                  <a:solidFill>
                    <a:srgbClr val="FF0000"/>
                  </a:solidFill>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2773138" y="5146696"/>
                <a:ext cx="511870" cy="553998"/>
              </a:xfrm>
              <a:prstGeom prst="rect">
                <a:avLst/>
              </a:prstGeom>
              <a:blipFill rotWithShape="0">
                <a:blip r:embed="rId8"/>
                <a:stretch>
                  <a:fillRect/>
                </a:stretch>
              </a:blipFill>
            </p:spPr>
            <p:txBody>
              <a:bodyPr/>
              <a:lstStyle/>
              <a:p>
                <a:r>
                  <a:rPr lang="en-US">
                    <a:noFill/>
                  </a:rPr>
                  <a:t> </a:t>
                </a:r>
              </a:p>
            </p:txBody>
          </p:sp>
        </mc:Fallback>
      </mc:AlternateContent>
      <p:cxnSp>
        <p:nvCxnSpPr>
          <p:cNvPr id="19" name="Straight Arrow Connector 18"/>
          <p:cNvCxnSpPr/>
          <p:nvPr/>
        </p:nvCxnSpPr>
        <p:spPr>
          <a:xfrm flipV="1">
            <a:off x="4446447" y="2546506"/>
            <a:ext cx="1163191" cy="47512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446447" y="3926837"/>
            <a:ext cx="1191318" cy="51616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474574" y="5823332"/>
            <a:ext cx="1186159" cy="50916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4370590" y="2230009"/>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3</m:t>
                          </m:r>
                        </m:sub>
                      </m:sSub>
                    </m:oMath>
                  </m:oMathPara>
                </a14:m>
                <a:endParaRPr lang="en-US" sz="3600" dirty="0"/>
              </a:p>
            </p:txBody>
          </p:sp>
        </mc:Choice>
        <mc:Fallback xmlns="">
          <p:sp>
            <p:nvSpPr>
              <p:cNvPr id="22" name="TextBox 21"/>
              <p:cNvSpPr txBox="1">
                <a:spLocks noRot="1" noChangeAspect="1" noMove="1" noResize="1" noEditPoints="1" noAdjustHandles="1" noChangeArrowheads="1" noChangeShapeType="1" noTextEdit="1"/>
              </p:cNvSpPr>
              <p:nvPr/>
            </p:nvSpPr>
            <p:spPr>
              <a:xfrm>
                <a:off x="4370590" y="2230009"/>
                <a:ext cx="599459" cy="55399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326816" y="5848471"/>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5</m:t>
                          </m:r>
                        </m:sub>
                      </m:sSub>
                    </m:oMath>
                  </m:oMathPara>
                </a14:m>
                <a:endParaRPr lang="en-US" sz="3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4326816" y="5848471"/>
                <a:ext cx="599459" cy="55399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375451" y="3905730"/>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4</m:t>
                          </m:r>
                        </m:sub>
                      </m:sSub>
                    </m:oMath>
                  </m:oMathPara>
                </a14:m>
                <a:endParaRPr lang="en-US" sz="3600" dirty="0"/>
              </a:p>
            </p:txBody>
          </p:sp>
        </mc:Choice>
        <mc:Fallback xmlns="">
          <p:sp>
            <p:nvSpPr>
              <p:cNvPr id="24" name="TextBox 23"/>
              <p:cNvSpPr txBox="1">
                <a:spLocks noRot="1" noChangeAspect="1" noMove="1" noResize="1" noEditPoints="1" noAdjustHandles="1" noChangeArrowheads="1" noChangeShapeType="1" noTextEdit="1"/>
              </p:cNvSpPr>
              <p:nvPr/>
            </p:nvSpPr>
            <p:spPr>
              <a:xfrm>
                <a:off x="4375451" y="3905730"/>
                <a:ext cx="599459" cy="553998"/>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500289" y="3156971"/>
                <a:ext cx="2844801" cy="1661993"/>
              </a:xfrm>
              <a:prstGeom prst="rect">
                <a:avLst/>
              </a:prstGeom>
              <a:noFill/>
            </p:spPr>
            <p:txBody>
              <a:bodyPr wrap="square" lIns="0" tIns="0" rIns="0" bIns="0" rtlCol="0">
                <a:spAutoFit/>
              </a:bodyPr>
              <a:lstStyle/>
              <a:p>
                <a:r>
                  <a:rPr lang="en-US" sz="3600"/>
                  <a:t>S</a:t>
                </a:r>
                <a:r>
                  <a:rPr lang="en-US" sz="3600" b="0"/>
                  <a:t>tart </a:t>
                </a:r>
                <a:r>
                  <a:rPr lang="en-US" sz="3600" b="0" dirty="0"/>
                  <a:t>estimating </a:t>
                </a:r>
                <a14:m>
                  <m:oMath xmlns:m="http://schemas.openxmlformats.org/officeDocument/2006/math">
                    <m:r>
                      <a:rPr lang="en-US" sz="3600" b="0" i="1" smtClean="0">
                        <a:latin typeface="Cambria Math" charset="0"/>
                      </a:rPr>
                      <m:t>𝑞</m:t>
                    </m:r>
                    <m:r>
                      <a:rPr lang="en-US" sz="3600" b="0" i="1" smtClean="0">
                        <a:latin typeface="Cambria Math" charset="0"/>
                      </a:rPr>
                      <m:t>(</m:t>
                    </m:r>
                    <m:r>
                      <a:rPr lang="en-US" sz="3600" b="0" i="1" smtClean="0">
                        <a:latin typeface="Cambria Math" charset="0"/>
                      </a:rPr>
                      <m:t>𝑠</m:t>
                    </m:r>
                    <m:r>
                      <a:rPr lang="en-US" sz="3600" b="0" i="1" smtClean="0">
                        <a:latin typeface="Cambria Math" charset="0"/>
                      </a:rPr>
                      <m:t>,</m:t>
                    </m:r>
                    <m:r>
                      <a:rPr lang="en-US" sz="3600" b="0" i="1" smtClean="0">
                        <a:latin typeface="Cambria Math" charset="0"/>
                      </a:rPr>
                      <m:t>𝑎</m:t>
                    </m:r>
                    <m:r>
                      <a:rPr lang="en-US" sz="3600" b="0" i="1" smtClean="0">
                        <a:latin typeface="Cambria Math" charset="0"/>
                      </a:rPr>
                      <m:t>)</m:t>
                    </m:r>
                  </m:oMath>
                </a14:m>
                <a:r>
                  <a:rPr lang="en-US" sz="3600" dirty="0"/>
                  <a:t>!</a:t>
                </a:r>
              </a:p>
            </p:txBody>
          </p:sp>
        </mc:Choice>
        <mc:Fallback xmlns="">
          <p:sp>
            <p:nvSpPr>
              <p:cNvPr id="25" name="TextBox 24"/>
              <p:cNvSpPr txBox="1">
                <a:spLocks noRot="1" noChangeAspect="1" noMove="1" noResize="1" noEditPoints="1" noAdjustHandles="1" noChangeArrowheads="1" noChangeShapeType="1" noTextEdit="1"/>
              </p:cNvSpPr>
              <p:nvPr/>
            </p:nvSpPr>
            <p:spPr>
              <a:xfrm>
                <a:off x="7500289" y="3156971"/>
                <a:ext cx="2844801" cy="1661993"/>
              </a:xfrm>
              <a:prstGeom prst="rect">
                <a:avLst/>
              </a:prstGeom>
              <a:blipFill rotWithShape="0">
                <a:blip r:embed="rId12"/>
                <a:stretch>
                  <a:fillRect l="-9636" t="-8425" b="-15018"/>
                </a:stretch>
              </a:blipFill>
            </p:spPr>
            <p:txBody>
              <a:bodyPr/>
              <a:lstStyle/>
              <a:p>
                <a:r>
                  <a:rPr lang="en-US">
                    <a:noFill/>
                  </a:rPr>
                  <a:t> </a:t>
                </a:r>
              </a:p>
            </p:txBody>
          </p:sp>
        </mc:Fallback>
      </mc:AlternateContent>
    </p:spTree>
    <p:extLst>
      <p:ext uri="{BB962C8B-B14F-4D97-AF65-F5344CB8AC3E}">
        <p14:creationId xmlns:p14="http://schemas.microsoft.com/office/powerpoint/2010/main" val="53802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a:t>
            </a:r>
          </a:p>
        </p:txBody>
      </p:sp>
      <p:grpSp>
        <p:nvGrpSpPr>
          <p:cNvPr id="6" name="Group 5"/>
          <p:cNvGrpSpPr/>
          <p:nvPr/>
        </p:nvGrpSpPr>
        <p:grpSpPr>
          <a:xfrm>
            <a:off x="1271464" y="3200634"/>
            <a:ext cx="1280160" cy="1280160"/>
            <a:chOff x="1126013" y="3777012"/>
            <a:chExt cx="1280160" cy="1280160"/>
          </a:xfrm>
        </p:grpSpPr>
        <p:sp>
          <p:nvSpPr>
            <p:cNvPr id="4" name="Oval 3"/>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p:cNvSpPr txBox="1"/>
                <p:nvPr/>
              </p:nvSpPr>
              <p:spPr>
                <a:xfrm>
                  <a:off x="1527128" y="4089293"/>
                  <a:ext cx="53418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1</m:t>
                            </m:r>
                          </m:sub>
                        </m:sSub>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1527128" y="4089293"/>
                  <a:ext cx="534184" cy="553998"/>
                </a:xfrm>
                <a:prstGeom prst="rect">
                  <a:avLst/>
                </a:prstGeom>
                <a:blipFill rotWithShape="0">
                  <a:blip r:embed="rId2"/>
                  <a:stretch>
                    <a:fillRect/>
                  </a:stretch>
                </a:blipFill>
              </p:spPr>
              <p:txBody>
                <a:bodyPr/>
                <a:lstStyle/>
                <a:p>
                  <a:r>
                    <a:rPr lang="en-US">
                      <a:noFill/>
                    </a:rPr>
                    <a:t> </a:t>
                  </a:r>
                </a:p>
              </p:txBody>
            </p:sp>
          </mc:Fallback>
        </mc:AlternateContent>
      </p:grpSp>
      <p:cxnSp>
        <p:nvCxnSpPr>
          <p:cNvPr id="8" name="Straight Arrow Connector 7"/>
          <p:cNvCxnSpPr>
            <a:stCxn id="4" idx="7"/>
            <a:endCxn id="10" idx="2"/>
          </p:cNvCxnSpPr>
          <p:nvPr/>
        </p:nvCxnSpPr>
        <p:spPr>
          <a:xfrm flipV="1">
            <a:off x="2364149" y="2897854"/>
            <a:ext cx="1135064" cy="49025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499213" y="2257774"/>
            <a:ext cx="1280160" cy="1280160"/>
            <a:chOff x="1126013" y="3777012"/>
            <a:chExt cx="1280160" cy="1280160"/>
          </a:xfrm>
        </p:grpSpPr>
        <p:sp>
          <p:nvSpPr>
            <p:cNvPr id="10" name="Oval 9"/>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2</m:t>
                            </m:r>
                          </m:sub>
                        </m:sSub>
                      </m:oMath>
                    </m:oMathPara>
                  </a14:m>
                  <a:endParaRPr lang="en-US" sz="36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3"/>
                  <a:stretch>
                    <a:fillRect/>
                  </a:stretch>
                </a:blipFill>
              </p:spPr>
              <p:txBody>
                <a:bodyPr/>
                <a:lstStyle/>
                <a:p>
                  <a:r>
                    <a:rPr lang="en-US">
                      <a:noFill/>
                    </a:rPr>
                    <a:t> </a:t>
                  </a:r>
                </a:p>
              </p:txBody>
            </p:sp>
          </mc:Fallback>
        </mc:AlternateContent>
      </p:grpSp>
      <p:grpSp>
        <p:nvGrpSpPr>
          <p:cNvPr id="12" name="Group 11"/>
          <p:cNvGrpSpPr/>
          <p:nvPr/>
        </p:nvGrpSpPr>
        <p:grpSpPr>
          <a:xfrm>
            <a:off x="3527340" y="4154269"/>
            <a:ext cx="1280160" cy="1280160"/>
            <a:chOff x="1126013" y="3777012"/>
            <a:chExt cx="1280160" cy="1280160"/>
          </a:xfrm>
        </p:grpSpPr>
        <p:sp>
          <p:nvSpPr>
            <p:cNvPr id="13" name="Oval 12"/>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3</m:t>
                            </m:r>
                          </m:sub>
                        </m:sSub>
                      </m:oMath>
                    </m:oMathPara>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4"/>
                  <a:stretch>
                    <a:fillRect/>
                  </a:stretch>
                </a:blipFill>
              </p:spPr>
              <p:txBody>
                <a:bodyPr/>
                <a:lstStyle/>
                <a:p>
                  <a:r>
                    <a:rPr lang="en-US">
                      <a:noFill/>
                    </a:rPr>
                    <a:t> </a:t>
                  </a:r>
                </a:p>
              </p:txBody>
            </p:sp>
          </mc:Fallback>
        </mc:AlternateContent>
      </p:grpSp>
      <p:cxnSp>
        <p:nvCxnSpPr>
          <p:cNvPr id="17" name="Straight Arrow Connector 16"/>
          <p:cNvCxnSpPr>
            <a:stCxn id="4" idx="5"/>
            <a:endCxn id="13" idx="2"/>
          </p:cNvCxnSpPr>
          <p:nvPr/>
        </p:nvCxnSpPr>
        <p:spPr>
          <a:xfrm>
            <a:off x="2364149" y="4293319"/>
            <a:ext cx="1163191" cy="50103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7"/>
          </p:cNvCxnSpPr>
          <p:nvPr/>
        </p:nvCxnSpPr>
        <p:spPr>
          <a:xfrm flipV="1">
            <a:off x="4591898" y="1970128"/>
            <a:ext cx="1163191" cy="47512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5755089" y="1330047"/>
            <a:ext cx="1280160" cy="1280160"/>
            <a:chOff x="1126013" y="3777012"/>
            <a:chExt cx="1280160" cy="1280160"/>
          </a:xfrm>
        </p:grpSpPr>
        <p:sp>
          <p:nvSpPr>
            <p:cNvPr id="22" name="Oval 21"/>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1527128" y="4089293"/>
                  <a:ext cx="53591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4</m:t>
                            </m:r>
                          </m:sub>
                        </m:sSub>
                      </m:oMath>
                    </m:oMathPara>
                  </a14:m>
                  <a:endParaRPr lang="en-US" sz="3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527128" y="4089293"/>
                  <a:ext cx="535916" cy="553998"/>
                </a:xfrm>
                <a:prstGeom prst="rect">
                  <a:avLst/>
                </a:prstGeom>
                <a:blipFill rotWithShape="0">
                  <a:blip r:embed="rId5"/>
                  <a:stretch>
                    <a:fillRect/>
                  </a:stretch>
                </a:blipFill>
              </p:spPr>
              <p:txBody>
                <a:bodyPr/>
                <a:lstStyle/>
                <a:p>
                  <a:r>
                    <a:rPr lang="en-US">
                      <a:noFill/>
                    </a:rPr>
                    <a:t> </a:t>
                  </a:r>
                </a:p>
              </p:txBody>
            </p:sp>
          </mc:Fallback>
        </mc:AlternateContent>
      </p:grpSp>
      <p:grpSp>
        <p:nvGrpSpPr>
          <p:cNvPr id="24" name="Group 23"/>
          <p:cNvGrpSpPr/>
          <p:nvPr/>
        </p:nvGrpSpPr>
        <p:grpSpPr>
          <a:xfrm>
            <a:off x="5783216" y="3226542"/>
            <a:ext cx="1280160" cy="1280160"/>
            <a:chOff x="1126013" y="3777012"/>
            <a:chExt cx="1280160" cy="1280160"/>
          </a:xfrm>
        </p:grpSpPr>
        <p:sp>
          <p:nvSpPr>
            <p:cNvPr id="25" name="Oval 24"/>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5</m:t>
                            </m:r>
                          </m:sub>
                        </m:sSub>
                      </m:oMath>
                    </m:oMathPara>
                  </a14:m>
                  <a:endParaRPr lang="en-US" sz="3600" dirty="0"/>
                </a:p>
              </p:txBody>
            </p:sp>
          </mc:Choice>
          <mc:Fallback xmlns="">
            <p:sp>
              <p:nvSpPr>
                <p:cNvPr id="26" name="TextBox 25"/>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6"/>
                  <a:stretch>
                    <a:fillRect/>
                  </a:stretch>
                </a:blipFill>
              </p:spPr>
              <p:txBody>
                <a:bodyPr/>
                <a:lstStyle/>
                <a:p>
                  <a:r>
                    <a:rPr lang="en-US">
                      <a:noFill/>
                    </a:rPr>
                    <a:t> </a:t>
                  </a:r>
                </a:p>
              </p:txBody>
            </p:sp>
          </mc:Fallback>
        </mc:AlternateContent>
      </p:grpSp>
      <p:cxnSp>
        <p:nvCxnSpPr>
          <p:cNvPr id="27" name="Straight Arrow Connector 26"/>
          <p:cNvCxnSpPr>
            <a:stCxn id="10" idx="5"/>
          </p:cNvCxnSpPr>
          <p:nvPr/>
        </p:nvCxnSpPr>
        <p:spPr>
          <a:xfrm>
            <a:off x="4591898" y="3350459"/>
            <a:ext cx="1191318" cy="51616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5" idx="7"/>
          </p:cNvCxnSpPr>
          <p:nvPr/>
        </p:nvCxnSpPr>
        <p:spPr>
          <a:xfrm flipV="1">
            <a:off x="6875901" y="2897855"/>
            <a:ext cx="1209744" cy="51616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5" idx="5"/>
          </p:cNvCxnSpPr>
          <p:nvPr/>
        </p:nvCxnSpPr>
        <p:spPr>
          <a:xfrm>
            <a:off x="6875901" y="4319227"/>
            <a:ext cx="1237871" cy="47512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885114" y="1058579"/>
            <a:ext cx="1140932" cy="47663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5806184" y="5116039"/>
            <a:ext cx="1280160" cy="1280160"/>
            <a:chOff x="1126013" y="3777012"/>
            <a:chExt cx="1280160" cy="1280160"/>
          </a:xfrm>
        </p:grpSpPr>
        <p:sp>
          <p:nvSpPr>
            <p:cNvPr id="61" name="Oval 60"/>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TextBox 61"/>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6</m:t>
                            </m:r>
                          </m:sub>
                        </m:sSub>
                      </m:oMath>
                    </m:oMathPara>
                  </a14:m>
                  <a:endParaRPr lang="en-US" sz="3600" dirty="0"/>
                </a:p>
              </p:txBody>
            </p:sp>
          </mc:Choice>
          <mc:Fallback xmlns="">
            <p:sp>
              <p:nvSpPr>
                <p:cNvPr id="62" name="TextBox 61"/>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7"/>
                  <a:stretch>
                    <a:fillRect/>
                  </a:stretch>
                </a:blipFill>
              </p:spPr>
              <p:txBody>
                <a:bodyPr/>
                <a:lstStyle/>
                <a:p>
                  <a:r>
                    <a:rPr lang="en-US">
                      <a:noFill/>
                    </a:rPr>
                    <a:t> </a:t>
                  </a:r>
                </a:p>
              </p:txBody>
            </p:sp>
          </mc:Fallback>
        </mc:AlternateContent>
      </p:grpSp>
      <p:cxnSp>
        <p:nvCxnSpPr>
          <p:cNvPr id="63" name="Straight Arrow Connector 62"/>
          <p:cNvCxnSpPr>
            <a:stCxn id="13" idx="5"/>
            <a:endCxn id="61" idx="2"/>
          </p:cNvCxnSpPr>
          <p:nvPr/>
        </p:nvCxnSpPr>
        <p:spPr>
          <a:xfrm>
            <a:off x="4620025" y="5246954"/>
            <a:ext cx="1186159" cy="50916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61" idx="5"/>
          </p:cNvCxnSpPr>
          <p:nvPr/>
        </p:nvCxnSpPr>
        <p:spPr>
          <a:xfrm>
            <a:off x="6898869" y="6208724"/>
            <a:ext cx="1257684" cy="48286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2213849" y="2654759"/>
                <a:ext cx="58875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1</m:t>
                          </m:r>
                        </m:sub>
                      </m:sSub>
                    </m:oMath>
                  </m:oMathPara>
                </a14:m>
                <a:endParaRPr lang="en-US" sz="36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213849" y="2654759"/>
                <a:ext cx="588751" cy="55399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2849932" y="2384045"/>
                <a:ext cx="50116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1</m:t>
                          </m:r>
                        </m:sub>
                      </m:sSub>
                    </m:oMath>
                  </m:oMathPara>
                </a14:m>
                <a:endParaRPr lang="en-US" sz="3600" dirty="0"/>
              </a:p>
            </p:txBody>
          </p:sp>
        </mc:Choice>
        <mc:Fallback xmlns="">
          <p:sp>
            <p:nvSpPr>
              <p:cNvPr id="79" name="TextBox 78"/>
              <p:cNvSpPr txBox="1">
                <a:spLocks noRot="1" noChangeAspect="1" noMove="1" noResize="1" noEditPoints="1" noAdjustHandles="1" noChangeArrowheads="1" noChangeShapeType="1" noTextEdit="1"/>
              </p:cNvSpPr>
              <p:nvPr/>
            </p:nvSpPr>
            <p:spPr>
              <a:xfrm>
                <a:off x="2849932" y="2384045"/>
                <a:ext cx="501163"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516041" y="1653631"/>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3</m:t>
                          </m:r>
                        </m:sub>
                      </m:sSub>
                    </m:oMath>
                  </m:oMathPara>
                </a14:m>
                <a:endParaRPr lang="en-US" sz="3600" dirty="0"/>
              </a:p>
            </p:txBody>
          </p:sp>
        </mc:Choice>
        <mc:Fallback xmlns="">
          <p:sp>
            <p:nvSpPr>
              <p:cNvPr id="80" name="TextBox 79"/>
              <p:cNvSpPr txBox="1">
                <a:spLocks noRot="1" noChangeAspect="1" noMove="1" noResize="1" noEditPoints="1" noAdjustHandles="1" noChangeArrowheads="1" noChangeShapeType="1" noTextEdit="1"/>
              </p:cNvSpPr>
              <p:nvPr/>
            </p:nvSpPr>
            <p:spPr>
              <a:xfrm>
                <a:off x="4516041" y="1653631"/>
                <a:ext cx="599459" cy="55399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5152124" y="1382917"/>
                <a:ext cx="51187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3</m:t>
                          </m:r>
                        </m:sub>
                      </m:sSub>
                    </m:oMath>
                  </m:oMathPara>
                </a14:m>
                <a:endParaRPr lang="en-US" sz="3600" dirty="0"/>
              </a:p>
            </p:txBody>
          </p:sp>
        </mc:Choice>
        <mc:Fallback xmlns="">
          <p:sp>
            <p:nvSpPr>
              <p:cNvPr id="81" name="TextBox 80"/>
              <p:cNvSpPr txBox="1">
                <a:spLocks noRot="1" noChangeAspect="1" noMove="1" noResize="1" noEditPoints="1" noAdjustHandles="1" noChangeArrowheads="1" noChangeShapeType="1" noTextEdit="1"/>
              </p:cNvSpPr>
              <p:nvPr/>
            </p:nvSpPr>
            <p:spPr>
              <a:xfrm>
                <a:off x="5152124" y="1382917"/>
                <a:ext cx="511870" cy="55399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6769000" y="824136"/>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6</m:t>
                          </m:r>
                        </m:sub>
                      </m:sSub>
                    </m:oMath>
                  </m:oMathPara>
                </a14:m>
                <a:endParaRPr lang="en-US" sz="3600" dirty="0"/>
              </a:p>
            </p:txBody>
          </p:sp>
        </mc:Choice>
        <mc:Fallback xmlns="">
          <p:sp>
            <p:nvSpPr>
              <p:cNvPr id="82" name="TextBox 81"/>
              <p:cNvSpPr txBox="1">
                <a:spLocks noRot="1" noChangeAspect="1" noMove="1" noResize="1" noEditPoints="1" noAdjustHandles="1" noChangeArrowheads="1" noChangeShapeType="1" noTextEdit="1"/>
              </p:cNvSpPr>
              <p:nvPr/>
            </p:nvSpPr>
            <p:spPr>
              <a:xfrm>
                <a:off x="6769000" y="824136"/>
                <a:ext cx="599459" cy="55399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6804101" y="2620855"/>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7</m:t>
                          </m:r>
                        </m:sub>
                      </m:sSub>
                    </m:oMath>
                  </m:oMathPara>
                </a14:m>
                <a:endParaRPr lang="en-US" sz="3600" dirty="0"/>
              </a:p>
            </p:txBody>
          </p:sp>
        </mc:Choice>
        <mc:Fallback xmlns="">
          <p:sp>
            <p:nvSpPr>
              <p:cNvPr id="86" name="TextBox 85"/>
              <p:cNvSpPr txBox="1">
                <a:spLocks noRot="1" noChangeAspect="1" noMove="1" noResize="1" noEditPoints="1" noAdjustHandles="1" noChangeArrowheads="1" noChangeShapeType="1" noTextEdit="1"/>
              </p:cNvSpPr>
              <p:nvPr/>
            </p:nvSpPr>
            <p:spPr>
              <a:xfrm>
                <a:off x="6804101" y="2620855"/>
                <a:ext cx="599459" cy="55399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p:cNvSpPr txBox="1"/>
              <p:nvPr/>
            </p:nvSpPr>
            <p:spPr>
              <a:xfrm>
                <a:off x="2234280" y="4242586"/>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2</m:t>
                          </m:r>
                        </m:sub>
                      </m:sSub>
                    </m:oMath>
                  </m:oMathPara>
                </a14:m>
                <a:endParaRPr lang="en-US" sz="3600" dirty="0"/>
              </a:p>
            </p:txBody>
          </p:sp>
        </mc:Choice>
        <mc:Fallback xmlns="">
          <p:sp>
            <p:nvSpPr>
              <p:cNvPr id="90" name="TextBox 89"/>
              <p:cNvSpPr txBox="1">
                <a:spLocks noRot="1" noChangeAspect="1" noMove="1" noResize="1" noEditPoints="1" noAdjustHandles="1" noChangeArrowheads="1" noChangeShapeType="1" noTextEdit="1"/>
              </p:cNvSpPr>
              <p:nvPr/>
            </p:nvSpPr>
            <p:spPr>
              <a:xfrm>
                <a:off x="2234280" y="4242586"/>
                <a:ext cx="599459" cy="55399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2918589" y="4570318"/>
                <a:ext cx="51187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2</m:t>
                          </m:r>
                        </m:sub>
                      </m:sSub>
                    </m:oMath>
                  </m:oMathPara>
                </a14:m>
                <a:endParaRPr lang="en-US" sz="3600" dirty="0"/>
              </a:p>
            </p:txBody>
          </p:sp>
        </mc:Choice>
        <mc:Fallback xmlns="">
          <p:sp>
            <p:nvSpPr>
              <p:cNvPr id="91" name="TextBox 90"/>
              <p:cNvSpPr txBox="1">
                <a:spLocks noRot="1" noChangeAspect="1" noMove="1" noResize="1" noEditPoints="1" noAdjustHandles="1" noChangeArrowheads="1" noChangeShapeType="1" noTextEdit="1"/>
              </p:cNvSpPr>
              <p:nvPr/>
            </p:nvSpPr>
            <p:spPr>
              <a:xfrm>
                <a:off x="2918589" y="4570318"/>
                <a:ext cx="511870" cy="55399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p:cNvSpPr txBox="1"/>
              <p:nvPr/>
            </p:nvSpPr>
            <p:spPr>
              <a:xfrm>
                <a:off x="4472267" y="5272093"/>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5</m:t>
                          </m:r>
                        </m:sub>
                      </m:sSub>
                    </m:oMath>
                  </m:oMathPara>
                </a14:m>
                <a:endParaRPr lang="en-US" sz="3600" dirty="0"/>
              </a:p>
            </p:txBody>
          </p:sp>
        </mc:Choice>
        <mc:Fallback xmlns="">
          <p:sp>
            <p:nvSpPr>
              <p:cNvPr id="92" name="TextBox 91"/>
              <p:cNvSpPr txBox="1">
                <a:spLocks noRot="1" noChangeAspect="1" noMove="1" noResize="1" noEditPoints="1" noAdjustHandles="1" noChangeArrowheads="1" noChangeShapeType="1" noTextEdit="1"/>
              </p:cNvSpPr>
              <p:nvPr/>
            </p:nvSpPr>
            <p:spPr>
              <a:xfrm>
                <a:off x="4472267" y="5272093"/>
                <a:ext cx="599459" cy="55399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p:cNvSpPr txBox="1"/>
              <p:nvPr/>
            </p:nvSpPr>
            <p:spPr>
              <a:xfrm>
                <a:off x="5156576" y="5599825"/>
                <a:ext cx="51187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5</m:t>
                          </m:r>
                        </m:sub>
                      </m:sSub>
                    </m:oMath>
                  </m:oMathPara>
                </a14:m>
                <a:endParaRPr lang="en-US" sz="3600" dirty="0"/>
              </a:p>
            </p:txBody>
          </p:sp>
        </mc:Choice>
        <mc:Fallback xmlns="">
          <p:sp>
            <p:nvSpPr>
              <p:cNvPr id="93" name="TextBox 92"/>
              <p:cNvSpPr txBox="1">
                <a:spLocks noRot="1" noChangeAspect="1" noMove="1" noResize="1" noEditPoints="1" noAdjustHandles="1" noChangeArrowheads="1" noChangeShapeType="1" noTextEdit="1"/>
              </p:cNvSpPr>
              <p:nvPr/>
            </p:nvSpPr>
            <p:spPr>
              <a:xfrm>
                <a:off x="5156576" y="5599825"/>
                <a:ext cx="511870" cy="55399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4520902" y="3329352"/>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4</m:t>
                          </m:r>
                        </m:sub>
                      </m:sSub>
                    </m:oMath>
                  </m:oMathPara>
                </a14:m>
                <a:endParaRPr lang="en-US" sz="3600" dirty="0"/>
              </a:p>
            </p:txBody>
          </p:sp>
        </mc:Choice>
        <mc:Fallback xmlns="">
          <p:sp>
            <p:nvSpPr>
              <p:cNvPr id="94" name="TextBox 93"/>
              <p:cNvSpPr txBox="1">
                <a:spLocks noRot="1" noChangeAspect="1" noMove="1" noResize="1" noEditPoints="1" noAdjustHandles="1" noChangeArrowheads="1" noChangeShapeType="1" noTextEdit="1"/>
              </p:cNvSpPr>
              <p:nvPr/>
            </p:nvSpPr>
            <p:spPr>
              <a:xfrm>
                <a:off x="4520902" y="3329352"/>
                <a:ext cx="599459" cy="55399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5205211" y="3657084"/>
                <a:ext cx="49212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4</m:t>
                          </m:r>
                        </m:sub>
                      </m:sSub>
                    </m:oMath>
                  </m:oMathPara>
                </a14:m>
                <a:endParaRPr lang="en-US" sz="3600" dirty="0"/>
              </a:p>
            </p:txBody>
          </p:sp>
        </mc:Choice>
        <mc:Fallback xmlns="">
          <p:sp>
            <p:nvSpPr>
              <p:cNvPr id="95" name="TextBox 94"/>
              <p:cNvSpPr txBox="1">
                <a:spLocks noRot="1" noChangeAspect="1" noMove="1" noResize="1" noEditPoints="1" noAdjustHandles="1" noChangeArrowheads="1" noChangeShapeType="1" noTextEdit="1"/>
              </p:cNvSpPr>
              <p:nvPr/>
            </p:nvSpPr>
            <p:spPr>
              <a:xfrm>
                <a:off x="5205211" y="3657084"/>
                <a:ext cx="492121" cy="553998"/>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6852236" y="4293319"/>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8</m:t>
                          </m:r>
                        </m:sub>
                      </m:sSub>
                    </m:oMath>
                  </m:oMathPara>
                </a14:m>
                <a:endParaRPr lang="en-US" sz="3600" dirty="0"/>
              </a:p>
            </p:txBody>
          </p:sp>
        </mc:Choice>
        <mc:Fallback xmlns="">
          <p:sp>
            <p:nvSpPr>
              <p:cNvPr id="96" name="TextBox 95"/>
              <p:cNvSpPr txBox="1">
                <a:spLocks noRot="1" noChangeAspect="1" noMove="1" noResize="1" noEditPoints="1" noAdjustHandles="1" noChangeArrowheads="1" noChangeShapeType="1" noTextEdit="1"/>
              </p:cNvSpPr>
              <p:nvPr/>
            </p:nvSpPr>
            <p:spPr>
              <a:xfrm>
                <a:off x="6852236" y="4293319"/>
                <a:ext cx="599459" cy="553998"/>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30250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a:t>
            </a:r>
          </a:p>
        </p:txBody>
      </p:sp>
      <p:grpSp>
        <p:nvGrpSpPr>
          <p:cNvPr id="6" name="Group 5"/>
          <p:cNvGrpSpPr/>
          <p:nvPr/>
        </p:nvGrpSpPr>
        <p:grpSpPr>
          <a:xfrm>
            <a:off x="1127448" y="3069194"/>
            <a:ext cx="1280160" cy="1280160"/>
            <a:chOff x="1126013" y="3777012"/>
            <a:chExt cx="1280160" cy="1280160"/>
          </a:xfrm>
        </p:grpSpPr>
        <p:sp>
          <p:nvSpPr>
            <p:cNvPr id="4" name="Oval 3"/>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p:cNvSpPr txBox="1"/>
                <p:nvPr/>
              </p:nvSpPr>
              <p:spPr>
                <a:xfrm>
                  <a:off x="1527128" y="4089293"/>
                  <a:ext cx="53418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1</m:t>
                            </m:r>
                          </m:sub>
                        </m:sSub>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1527128" y="4089293"/>
                  <a:ext cx="534184" cy="553998"/>
                </a:xfrm>
                <a:prstGeom prst="rect">
                  <a:avLst/>
                </a:prstGeom>
                <a:blipFill rotWithShape="0">
                  <a:blip r:embed="rId2"/>
                  <a:stretch>
                    <a:fillRect/>
                  </a:stretch>
                </a:blipFill>
              </p:spPr>
              <p:txBody>
                <a:bodyPr/>
                <a:lstStyle/>
                <a:p>
                  <a:r>
                    <a:rPr lang="en-US">
                      <a:noFill/>
                    </a:rPr>
                    <a:t> </a:t>
                  </a:r>
                </a:p>
              </p:txBody>
            </p:sp>
          </mc:Fallback>
        </mc:AlternateContent>
      </p:grpSp>
      <p:cxnSp>
        <p:nvCxnSpPr>
          <p:cNvPr id="8" name="Straight Arrow Connector 7"/>
          <p:cNvCxnSpPr>
            <a:stCxn id="4" idx="7"/>
            <a:endCxn id="10" idx="2"/>
          </p:cNvCxnSpPr>
          <p:nvPr/>
        </p:nvCxnSpPr>
        <p:spPr>
          <a:xfrm flipV="1">
            <a:off x="2220133" y="2766414"/>
            <a:ext cx="1135064" cy="49025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355197" y="2126334"/>
            <a:ext cx="1280160" cy="1280160"/>
            <a:chOff x="1126013" y="3777012"/>
            <a:chExt cx="1280160" cy="1280160"/>
          </a:xfrm>
        </p:grpSpPr>
        <p:sp>
          <p:nvSpPr>
            <p:cNvPr id="10" name="Oval 9"/>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11" name="TextBox 10"/>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𝑠</m:t>
                            </m:r>
                          </m:e>
                          <m:sub>
                            <m:r>
                              <a:rPr lang="en-US" sz="3600" b="0" i="1" smtClean="0">
                                <a:solidFill>
                                  <a:srgbClr val="FF0000"/>
                                </a:solidFill>
                                <a:latin typeface="Cambria Math" charset="0"/>
                              </a:rPr>
                              <m:t>2</m:t>
                            </m:r>
                          </m:sub>
                        </m:sSub>
                      </m:oMath>
                    </m:oMathPara>
                  </a14:m>
                  <a:endParaRPr lang="en-US" sz="3600"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3"/>
                  <a:stretch>
                    <a:fillRect/>
                  </a:stretch>
                </a:blipFill>
              </p:spPr>
              <p:txBody>
                <a:bodyPr/>
                <a:lstStyle/>
                <a:p>
                  <a:r>
                    <a:rPr lang="en-US">
                      <a:noFill/>
                    </a:rPr>
                    <a:t> </a:t>
                  </a:r>
                </a:p>
              </p:txBody>
            </p:sp>
          </mc:Fallback>
        </mc:AlternateContent>
      </p:grpSp>
      <p:grpSp>
        <p:nvGrpSpPr>
          <p:cNvPr id="12" name="Group 11"/>
          <p:cNvGrpSpPr/>
          <p:nvPr/>
        </p:nvGrpSpPr>
        <p:grpSpPr>
          <a:xfrm>
            <a:off x="3383324" y="4022829"/>
            <a:ext cx="1280160" cy="1280160"/>
            <a:chOff x="1126013" y="3777012"/>
            <a:chExt cx="1280160" cy="1280160"/>
          </a:xfrm>
        </p:grpSpPr>
        <p:sp>
          <p:nvSpPr>
            <p:cNvPr id="13" name="Oval 12"/>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14" name="TextBox 13"/>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𝑠</m:t>
                            </m:r>
                          </m:e>
                          <m:sub>
                            <m:r>
                              <a:rPr lang="en-US" sz="3600" b="0" i="1" smtClean="0">
                                <a:solidFill>
                                  <a:srgbClr val="FF0000"/>
                                </a:solidFill>
                                <a:latin typeface="Cambria Math" charset="0"/>
                              </a:rPr>
                              <m:t>3</m:t>
                            </m:r>
                          </m:sub>
                        </m:sSub>
                      </m:oMath>
                    </m:oMathPara>
                  </a14:m>
                  <a:endParaRPr lang="en-US" sz="3600"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4"/>
                  <a:stretch>
                    <a:fillRect/>
                  </a:stretch>
                </a:blipFill>
              </p:spPr>
              <p:txBody>
                <a:bodyPr/>
                <a:lstStyle/>
                <a:p>
                  <a:r>
                    <a:rPr lang="en-US">
                      <a:noFill/>
                    </a:rPr>
                    <a:t> </a:t>
                  </a:r>
                </a:p>
              </p:txBody>
            </p:sp>
          </mc:Fallback>
        </mc:AlternateContent>
      </p:grpSp>
      <p:cxnSp>
        <p:nvCxnSpPr>
          <p:cNvPr id="17" name="Straight Arrow Connector 16"/>
          <p:cNvCxnSpPr>
            <a:stCxn id="4" idx="5"/>
            <a:endCxn id="13" idx="2"/>
          </p:cNvCxnSpPr>
          <p:nvPr/>
        </p:nvCxnSpPr>
        <p:spPr>
          <a:xfrm>
            <a:off x="2220133" y="4161879"/>
            <a:ext cx="1163191" cy="50103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7"/>
          </p:cNvCxnSpPr>
          <p:nvPr/>
        </p:nvCxnSpPr>
        <p:spPr>
          <a:xfrm flipV="1">
            <a:off x="4447882" y="1838688"/>
            <a:ext cx="1163191" cy="47512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5611073" y="1198607"/>
            <a:ext cx="1280160" cy="1280160"/>
            <a:chOff x="1126013" y="3777012"/>
            <a:chExt cx="1280160" cy="1280160"/>
          </a:xfrm>
        </p:grpSpPr>
        <p:sp>
          <p:nvSpPr>
            <p:cNvPr id="22" name="Oval 21"/>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1527128" y="4089293"/>
                  <a:ext cx="53591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4</m:t>
                            </m:r>
                          </m:sub>
                        </m:sSub>
                      </m:oMath>
                    </m:oMathPara>
                  </a14:m>
                  <a:endParaRPr lang="en-US" sz="3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527128" y="4089293"/>
                  <a:ext cx="535916" cy="553998"/>
                </a:xfrm>
                <a:prstGeom prst="rect">
                  <a:avLst/>
                </a:prstGeom>
                <a:blipFill rotWithShape="0">
                  <a:blip r:embed="rId5"/>
                  <a:stretch>
                    <a:fillRect/>
                  </a:stretch>
                </a:blipFill>
              </p:spPr>
              <p:txBody>
                <a:bodyPr/>
                <a:lstStyle/>
                <a:p>
                  <a:r>
                    <a:rPr lang="en-US">
                      <a:noFill/>
                    </a:rPr>
                    <a:t> </a:t>
                  </a:r>
                </a:p>
              </p:txBody>
            </p:sp>
          </mc:Fallback>
        </mc:AlternateContent>
      </p:grpSp>
      <p:grpSp>
        <p:nvGrpSpPr>
          <p:cNvPr id="24" name="Group 23"/>
          <p:cNvGrpSpPr/>
          <p:nvPr/>
        </p:nvGrpSpPr>
        <p:grpSpPr>
          <a:xfrm>
            <a:off x="5639200" y="3095102"/>
            <a:ext cx="1280160" cy="1280160"/>
            <a:chOff x="1126013" y="3777012"/>
            <a:chExt cx="1280160" cy="1280160"/>
          </a:xfrm>
        </p:grpSpPr>
        <p:sp>
          <p:nvSpPr>
            <p:cNvPr id="25" name="Oval 24"/>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5</m:t>
                            </m:r>
                          </m:sub>
                        </m:sSub>
                      </m:oMath>
                    </m:oMathPara>
                  </a14:m>
                  <a:endParaRPr lang="en-US" sz="3600" dirty="0"/>
                </a:p>
              </p:txBody>
            </p:sp>
          </mc:Choice>
          <mc:Fallback xmlns="">
            <p:sp>
              <p:nvSpPr>
                <p:cNvPr id="26" name="TextBox 25"/>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6"/>
                  <a:stretch>
                    <a:fillRect/>
                  </a:stretch>
                </a:blipFill>
              </p:spPr>
              <p:txBody>
                <a:bodyPr/>
                <a:lstStyle/>
                <a:p>
                  <a:r>
                    <a:rPr lang="en-US">
                      <a:noFill/>
                    </a:rPr>
                    <a:t> </a:t>
                  </a:r>
                </a:p>
              </p:txBody>
            </p:sp>
          </mc:Fallback>
        </mc:AlternateContent>
      </p:grpSp>
      <p:cxnSp>
        <p:nvCxnSpPr>
          <p:cNvPr id="27" name="Straight Arrow Connector 26"/>
          <p:cNvCxnSpPr>
            <a:stCxn id="10" idx="5"/>
          </p:cNvCxnSpPr>
          <p:nvPr/>
        </p:nvCxnSpPr>
        <p:spPr>
          <a:xfrm>
            <a:off x="4447882" y="3219019"/>
            <a:ext cx="1191318" cy="51616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5" idx="7"/>
          </p:cNvCxnSpPr>
          <p:nvPr/>
        </p:nvCxnSpPr>
        <p:spPr>
          <a:xfrm flipV="1">
            <a:off x="6731885" y="2766415"/>
            <a:ext cx="1209744" cy="51616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5" idx="5"/>
          </p:cNvCxnSpPr>
          <p:nvPr/>
        </p:nvCxnSpPr>
        <p:spPr>
          <a:xfrm>
            <a:off x="6731885" y="4187787"/>
            <a:ext cx="1237871" cy="47512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741098" y="927139"/>
            <a:ext cx="1140932" cy="47663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5662168" y="4984599"/>
            <a:ext cx="1280160" cy="1280160"/>
            <a:chOff x="1126013" y="3777012"/>
            <a:chExt cx="1280160" cy="1280160"/>
          </a:xfrm>
        </p:grpSpPr>
        <p:sp>
          <p:nvSpPr>
            <p:cNvPr id="61" name="Oval 60"/>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TextBox 61"/>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6</m:t>
                            </m:r>
                          </m:sub>
                        </m:sSub>
                      </m:oMath>
                    </m:oMathPara>
                  </a14:m>
                  <a:endParaRPr lang="en-US" sz="3600" dirty="0"/>
                </a:p>
              </p:txBody>
            </p:sp>
          </mc:Choice>
          <mc:Fallback xmlns="">
            <p:sp>
              <p:nvSpPr>
                <p:cNvPr id="62" name="TextBox 61"/>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7"/>
                  <a:stretch>
                    <a:fillRect/>
                  </a:stretch>
                </a:blipFill>
              </p:spPr>
              <p:txBody>
                <a:bodyPr/>
                <a:lstStyle/>
                <a:p>
                  <a:r>
                    <a:rPr lang="en-US">
                      <a:noFill/>
                    </a:rPr>
                    <a:t> </a:t>
                  </a:r>
                </a:p>
              </p:txBody>
            </p:sp>
          </mc:Fallback>
        </mc:AlternateContent>
      </p:grpSp>
      <p:cxnSp>
        <p:nvCxnSpPr>
          <p:cNvPr id="63" name="Straight Arrow Connector 62"/>
          <p:cNvCxnSpPr>
            <a:stCxn id="13" idx="5"/>
            <a:endCxn id="61" idx="2"/>
          </p:cNvCxnSpPr>
          <p:nvPr/>
        </p:nvCxnSpPr>
        <p:spPr>
          <a:xfrm>
            <a:off x="4476009" y="5115514"/>
            <a:ext cx="1186159" cy="50916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61" idx="5"/>
          </p:cNvCxnSpPr>
          <p:nvPr/>
        </p:nvCxnSpPr>
        <p:spPr>
          <a:xfrm>
            <a:off x="6754853" y="6077284"/>
            <a:ext cx="1257684" cy="48286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2069833" y="2523319"/>
                <a:ext cx="58875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1</m:t>
                          </m:r>
                        </m:sub>
                      </m:sSub>
                    </m:oMath>
                  </m:oMathPara>
                </a14:m>
                <a:endParaRPr lang="en-US" sz="36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069833" y="2523319"/>
                <a:ext cx="588751" cy="55399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2705916" y="2252605"/>
                <a:ext cx="50116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1</m:t>
                          </m:r>
                        </m:sub>
                      </m:sSub>
                    </m:oMath>
                  </m:oMathPara>
                </a14:m>
                <a:endParaRPr lang="en-US" sz="3600" dirty="0"/>
              </a:p>
            </p:txBody>
          </p:sp>
        </mc:Choice>
        <mc:Fallback xmlns="">
          <p:sp>
            <p:nvSpPr>
              <p:cNvPr id="79" name="TextBox 78"/>
              <p:cNvSpPr txBox="1">
                <a:spLocks noRot="1" noChangeAspect="1" noMove="1" noResize="1" noEditPoints="1" noAdjustHandles="1" noChangeArrowheads="1" noChangeShapeType="1" noTextEdit="1"/>
              </p:cNvSpPr>
              <p:nvPr/>
            </p:nvSpPr>
            <p:spPr>
              <a:xfrm>
                <a:off x="2705916" y="2252605"/>
                <a:ext cx="501163"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372025" y="1522191"/>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3</m:t>
                          </m:r>
                        </m:sub>
                      </m:sSub>
                    </m:oMath>
                  </m:oMathPara>
                </a14:m>
                <a:endParaRPr lang="en-US" sz="3600" dirty="0"/>
              </a:p>
            </p:txBody>
          </p:sp>
        </mc:Choice>
        <mc:Fallback xmlns="">
          <p:sp>
            <p:nvSpPr>
              <p:cNvPr id="80" name="TextBox 79"/>
              <p:cNvSpPr txBox="1">
                <a:spLocks noRot="1" noChangeAspect="1" noMove="1" noResize="1" noEditPoints="1" noAdjustHandles="1" noChangeArrowheads="1" noChangeShapeType="1" noTextEdit="1"/>
              </p:cNvSpPr>
              <p:nvPr/>
            </p:nvSpPr>
            <p:spPr>
              <a:xfrm>
                <a:off x="4372025" y="1522191"/>
                <a:ext cx="599459" cy="55399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5008108" y="1251477"/>
                <a:ext cx="51187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𝑟</m:t>
                          </m:r>
                        </m:e>
                        <m:sub>
                          <m:r>
                            <a:rPr lang="en-US" sz="3600" b="0" i="1" smtClean="0">
                              <a:solidFill>
                                <a:srgbClr val="FF0000"/>
                              </a:solidFill>
                              <a:latin typeface="Cambria Math" charset="0"/>
                            </a:rPr>
                            <m:t>3</m:t>
                          </m:r>
                        </m:sub>
                      </m:sSub>
                    </m:oMath>
                  </m:oMathPara>
                </a14:m>
                <a:endParaRPr lang="en-US" sz="3600" dirty="0">
                  <a:solidFill>
                    <a:srgbClr val="FF0000"/>
                  </a:solidFill>
                </a:endParaRPr>
              </a:p>
            </p:txBody>
          </p:sp>
        </mc:Choice>
        <mc:Fallback xmlns="">
          <p:sp>
            <p:nvSpPr>
              <p:cNvPr id="81" name="TextBox 80"/>
              <p:cNvSpPr txBox="1">
                <a:spLocks noRot="1" noChangeAspect="1" noMove="1" noResize="1" noEditPoints="1" noAdjustHandles="1" noChangeArrowheads="1" noChangeShapeType="1" noTextEdit="1"/>
              </p:cNvSpPr>
              <p:nvPr/>
            </p:nvSpPr>
            <p:spPr>
              <a:xfrm>
                <a:off x="5008108" y="1251477"/>
                <a:ext cx="511870" cy="55399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6624984" y="692696"/>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6</m:t>
                          </m:r>
                        </m:sub>
                      </m:sSub>
                    </m:oMath>
                  </m:oMathPara>
                </a14:m>
                <a:endParaRPr lang="en-US" sz="3600" dirty="0"/>
              </a:p>
            </p:txBody>
          </p:sp>
        </mc:Choice>
        <mc:Fallback xmlns="">
          <p:sp>
            <p:nvSpPr>
              <p:cNvPr id="82" name="TextBox 81"/>
              <p:cNvSpPr txBox="1">
                <a:spLocks noRot="1" noChangeAspect="1" noMove="1" noResize="1" noEditPoints="1" noAdjustHandles="1" noChangeArrowheads="1" noChangeShapeType="1" noTextEdit="1"/>
              </p:cNvSpPr>
              <p:nvPr/>
            </p:nvSpPr>
            <p:spPr>
              <a:xfrm>
                <a:off x="6624984" y="692696"/>
                <a:ext cx="599459" cy="55399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6660085" y="2489415"/>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7</m:t>
                          </m:r>
                        </m:sub>
                      </m:sSub>
                    </m:oMath>
                  </m:oMathPara>
                </a14:m>
                <a:endParaRPr lang="en-US" sz="3600" dirty="0"/>
              </a:p>
            </p:txBody>
          </p:sp>
        </mc:Choice>
        <mc:Fallback xmlns="">
          <p:sp>
            <p:nvSpPr>
              <p:cNvPr id="86" name="TextBox 85"/>
              <p:cNvSpPr txBox="1">
                <a:spLocks noRot="1" noChangeAspect="1" noMove="1" noResize="1" noEditPoints="1" noAdjustHandles="1" noChangeArrowheads="1" noChangeShapeType="1" noTextEdit="1"/>
              </p:cNvSpPr>
              <p:nvPr/>
            </p:nvSpPr>
            <p:spPr>
              <a:xfrm>
                <a:off x="6660085" y="2489415"/>
                <a:ext cx="599459" cy="55399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p:cNvSpPr txBox="1"/>
              <p:nvPr/>
            </p:nvSpPr>
            <p:spPr>
              <a:xfrm>
                <a:off x="2090264" y="4111146"/>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2</m:t>
                          </m:r>
                        </m:sub>
                      </m:sSub>
                    </m:oMath>
                  </m:oMathPara>
                </a14:m>
                <a:endParaRPr lang="en-US" sz="3600" dirty="0"/>
              </a:p>
            </p:txBody>
          </p:sp>
        </mc:Choice>
        <mc:Fallback xmlns="">
          <p:sp>
            <p:nvSpPr>
              <p:cNvPr id="90" name="TextBox 89"/>
              <p:cNvSpPr txBox="1">
                <a:spLocks noRot="1" noChangeAspect="1" noMove="1" noResize="1" noEditPoints="1" noAdjustHandles="1" noChangeArrowheads="1" noChangeShapeType="1" noTextEdit="1"/>
              </p:cNvSpPr>
              <p:nvPr/>
            </p:nvSpPr>
            <p:spPr>
              <a:xfrm>
                <a:off x="2090264" y="4111146"/>
                <a:ext cx="599459" cy="55399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2774573" y="4438878"/>
                <a:ext cx="51187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2</m:t>
                          </m:r>
                        </m:sub>
                      </m:sSub>
                    </m:oMath>
                  </m:oMathPara>
                </a14:m>
                <a:endParaRPr lang="en-US" sz="3600" dirty="0"/>
              </a:p>
            </p:txBody>
          </p:sp>
        </mc:Choice>
        <mc:Fallback xmlns="">
          <p:sp>
            <p:nvSpPr>
              <p:cNvPr id="91" name="TextBox 90"/>
              <p:cNvSpPr txBox="1">
                <a:spLocks noRot="1" noChangeAspect="1" noMove="1" noResize="1" noEditPoints="1" noAdjustHandles="1" noChangeArrowheads="1" noChangeShapeType="1" noTextEdit="1"/>
              </p:cNvSpPr>
              <p:nvPr/>
            </p:nvSpPr>
            <p:spPr>
              <a:xfrm>
                <a:off x="2774573" y="4438878"/>
                <a:ext cx="511870" cy="55399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p:cNvSpPr txBox="1"/>
              <p:nvPr/>
            </p:nvSpPr>
            <p:spPr>
              <a:xfrm>
                <a:off x="4328251" y="5140653"/>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5</m:t>
                          </m:r>
                        </m:sub>
                      </m:sSub>
                    </m:oMath>
                  </m:oMathPara>
                </a14:m>
                <a:endParaRPr lang="en-US" sz="3600" dirty="0"/>
              </a:p>
            </p:txBody>
          </p:sp>
        </mc:Choice>
        <mc:Fallback xmlns="">
          <p:sp>
            <p:nvSpPr>
              <p:cNvPr id="92" name="TextBox 91"/>
              <p:cNvSpPr txBox="1">
                <a:spLocks noRot="1" noChangeAspect="1" noMove="1" noResize="1" noEditPoints="1" noAdjustHandles="1" noChangeArrowheads="1" noChangeShapeType="1" noTextEdit="1"/>
              </p:cNvSpPr>
              <p:nvPr/>
            </p:nvSpPr>
            <p:spPr>
              <a:xfrm>
                <a:off x="4328251" y="5140653"/>
                <a:ext cx="599459" cy="55399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p:cNvSpPr txBox="1"/>
              <p:nvPr/>
            </p:nvSpPr>
            <p:spPr>
              <a:xfrm>
                <a:off x="5012560" y="5468385"/>
                <a:ext cx="51187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𝑟</m:t>
                          </m:r>
                        </m:e>
                        <m:sub>
                          <m:r>
                            <a:rPr lang="en-US" sz="3600" b="0" i="1" smtClean="0">
                              <a:solidFill>
                                <a:srgbClr val="FF0000"/>
                              </a:solidFill>
                              <a:latin typeface="Cambria Math" charset="0"/>
                            </a:rPr>
                            <m:t>5</m:t>
                          </m:r>
                        </m:sub>
                      </m:sSub>
                    </m:oMath>
                  </m:oMathPara>
                </a14:m>
                <a:endParaRPr lang="en-US" sz="3600" dirty="0">
                  <a:solidFill>
                    <a:srgbClr val="FF0000"/>
                  </a:solidFill>
                </a:endParaRPr>
              </a:p>
            </p:txBody>
          </p:sp>
        </mc:Choice>
        <mc:Fallback xmlns="">
          <p:sp>
            <p:nvSpPr>
              <p:cNvPr id="93" name="TextBox 92"/>
              <p:cNvSpPr txBox="1">
                <a:spLocks noRot="1" noChangeAspect="1" noMove="1" noResize="1" noEditPoints="1" noAdjustHandles="1" noChangeArrowheads="1" noChangeShapeType="1" noTextEdit="1"/>
              </p:cNvSpPr>
              <p:nvPr/>
            </p:nvSpPr>
            <p:spPr>
              <a:xfrm>
                <a:off x="5012560" y="5468385"/>
                <a:ext cx="511870" cy="55399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4376886" y="3197912"/>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4</m:t>
                          </m:r>
                        </m:sub>
                      </m:sSub>
                    </m:oMath>
                  </m:oMathPara>
                </a14:m>
                <a:endParaRPr lang="en-US" sz="3600" dirty="0"/>
              </a:p>
            </p:txBody>
          </p:sp>
        </mc:Choice>
        <mc:Fallback xmlns="">
          <p:sp>
            <p:nvSpPr>
              <p:cNvPr id="94" name="TextBox 93"/>
              <p:cNvSpPr txBox="1">
                <a:spLocks noRot="1" noChangeAspect="1" noMove="1" noResize="1" noEditPoints="1" noAdjustHandles="1" noChangeArrowheads="1" noChangeShapeType="1" noTextEdit="1"/>
              </p:cNvSpPr>
              <p:nvPr/>
            </p:nvSpPr>
            <p:spPr>
              <a:xfrm>
                <a:off x="4376886" y="3197912"/>
                <a:ext cx="599459" cy="55399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5061195" y="3525644"/>
                <a:ext cx="49212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𝑟</m:t>
                          </m:r>
                        </m:e>
                        <m:sub>
                          <m:r>
                            <a:rPr lang="en-US" sz="3600" b="0" i="1" smtClean="0">
                              <a:solidFill>
                                <a:srgbClr val="FF0000"/>
                              </a:solidFill>
                              <a:latin typeface="Cambria Math" charset="0"/>
                            </a:rPr>
                            <m:t>4</m:t>
                          </m:r>
                        </m:sub>
                      </m:sSub>
                    </m:oMath>
                  </m:oMathPara>
                </a14:m>
                <a:endParaRPr lang="en-US" sz="3600" dirty="0">
                  <a:solidFill>
                    <a:srgbClr val="FF0000"/>
                  </a:solidFill>
                </a:endParaRPr>
              </a:p>
            </p:txBody>
          </p:sp>
        </mc:Choice>
        <mc:Fallback xmlns="">
          <p:sp>
            <p:nvSpPr>
              <p:cNvPr id="95" name="TextBox 94"/>
              <p:cNvSpPr txBox="1">
                <a:spLocks noRot="1" noChangeAspect="1" noMove="1" noResize="1" noEditPoints="1" noAdjustHandles="1" noChangeArrowheads="1" noChangeShapeType="1" noTextEdit="1"/>
              </p:cNvSpPr>
              <p:nvPr/>
            </p:nvSpPr>
            <p:spPr>
              <a:xfrm>
                <a:off x="5061195" y="3525644"/>
                <a:ext cx="492121" cy="553998"/>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6708220" y="4161879"/>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8</m:t>
                          </m:r>
                        </m:sub>
                      </m:sSub>
                    </m:oMath>
                  </m:oMathPara>
                </a14:m>
                <a:endParaRPr lang="en-US" sz="3600" dirty="0"/>
              </a:p>
            </p:txBody>
          </p:sp>
        </mc:Choice>
        <mc:Fallback xmlns="">
          <p:sp>
            <p:nvSpPr>
              <p:cNvPr id="96" name="TextBox 95"/>
              <p:cNvSpPr txBox="1">
                <a:spLocks noRot="1" noChangeAspect="1" noMove="1" noResize="1" noEditPoints="1" noAdjustHandles="1" noChangeArrowheads="1" noChangeShapeType="1" noTextEdit="1"/>
              </p:cNvSpPr>
              <p:nvPr/>
            </p:nvSpPr>
            <p:spPr>
              <a:xfrm>
                <a:off x="6708220" y="4161879"/>
                <a:ext cx="599459" cy="55399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8703876" y="2174444"/>
                <a:ext cx="2638508" cy="1661993"/>
              </a:xfrm>
              <a:prstGeom prst="rect">
                <a:avLst/>
              </a:prstGeom>
              <a:noFill/>
            </p:spPr>
            <p:txBody>
              <a:bodyPr wrap="square" lIns="0" tIns="0" rIns="0" bIns="0" rtlCol="0">
                <a:spAutoFit/>
              </a:bodyPr>
              <a:lstStyle/>
              <a:p>
                <a:r>
                  <a:rPr lang="en-US" sz="3600" dirty="0"/>
                  <a:t>S</a:t>
                </a:r>
                <a:r>
                  <a:rPr lang="en-US" sz="3600" b="0" dirty="0"/>
                  <a:t>tart estimating </a:t>
                </a:r>
                <a14:m>
                  <m:oMath xmlns:m="http://schemas.openxmlformats.org/officeDocument/2006/math">
                    <m:r>
                      <a:rPr lang="en-US" sz="3600" b="0" i="1" smtClean="0">
                        <a:latin typeface="Cambria Math" charset="0"/>
                      </a:rPr>
                      <m:t>𝑣</m:t>
                    </m:r>
                    <m:r>
                      <a:rPr lang="en-US" sz="3600" b="0" i="1" smtClean="0">
                        <a:latin typeface="Cambria Math" charset="0"/>
                      </a:rPr>
                      <m:t>(</m:t>
                    </m:r>
                    <m:r>
                      <a:rPr lang="en-US" sz="3600" b="0" i="1" smtClean="0">
                        <a:latin typeface="Cambria Math" charset="0"/>
                      </a:rPr>
                      <m:t>𝑠</m:t>
                    </m:r>
                    <m:r>
                      <a:rPr lang="en-US" sz="3600" b="0" i="1" smtClean="0">
                        <a:latin typeface="Cambria Math" charset="0"/>
                      </a:rPr>
                      <m:t>)</m:t>
                    </m:r>
                  </m:oMath>
                </a14:m>
                <a:r>
                  <a:rPr lang="en-US" sz="3600" dirty="0"/>
                  <a:t>!</a:t>
                </a:r>
              </a:p>
            </p:txBody>
          </p:sp>
        </mc:Choice>
        <mc:Fallback xmlns="">
          <p:sp>
            <p:nvSpPr>
              <p:cNvPr id="44" name="TextBox 43"/>
              <p:cNvSpPr txBox="1">
                <a:spLocks noRot="1" noChangeAspect="1" noMove="1" noResize="1" noEditPoints="1" noAdjustHandles="1" noChangeArrowheads="1" noChangeShapeType="1" noTextEdit="1"/>
              </p:cNvSpPr>
              <p:nvPr/>
            </p:nvSpPr>
            <p:spPr>
              <a:xfrm>
                <a:off x="8703876" y="2174444"/>
                <a:ext cx="2638508" cy="1661993"/>
              </a:xfrm>
              <a:prstGeom prst="rect">
                <a:avLst/>
              </a:prstGeom>
              <a:blipFill>
                <a:blip r:embed="rId21"/>
                <a:stretch>
                  <a:fillRect l="-10624" t="-8456" b="-15809"/>
                </a:stretch>
              </a:blipFill>
            </p:spPr>
            <p:txBody>
              <a:bodyPr/>
              <a:lstStyle/>
              <a:p>
                <a:r>
                  <a:rPr lang="en-US">
                    <a:noFill/>
                  </a:rPr>
                  <a:t> </a:t>
                </a:r>
              </a:p>
            </p:txBody>
          </p:sp>
        </mc:Fallback>
      </mc:AlternateContent>
    </p:spTree>
    <p:extLst>
      <p:ext uri="{BB962C8B-B14F-4D97-AF65-F5344CB8AC3E}">
        <p14:creationId xmlns:p14="http://schemas.microsoft.com/office/powerpoint/2010/main" val="1935055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a:t>
            </a:r>
          </a:p>
        </p:txBody>
      </p:sp>
      <p:grpSp>
        <p:nvGrpSpPr>
          <p:cNvPr id="6" name="Group 5"/>
          <p:cNvGrpSpPr/>
          <p:nvPr/>
        </p:nvGrpSpPr>
        <p:grpSpPr>
          <a:xfrm>
            <a:off x="2098838" y="3248145"/>
            <a:ext cx="1105862" cy="1028546"/>
            <a:chOff x="1126013" y="3777012"/>
            <a:chExt cx="1280160" cy="1280160"/>
          </a:xfrm>
        </p:grpSpPr>
        <p:sp>
          <p:nvSpPr>
            <p:cNvPr id="4" name="Oval 3"/>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p:cNvSpPr txBox="1"/>
                <p:nvPr/>
              </p:nvSpPr>
              <p:spPr>
                <a:xfrm>
                  <a:off x="1527128" y="4089293"/>
                  <a:ext cx="53418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1</m:t>
                            </m:r>
                          </m:sub>
                        </m:sSub>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1527128" y="4089293"/>
                  <a:ext cx="534184" cy="553998"/>
                </a:xfrm>
                <a:prstGeom prst="rect">
                  <a:avLst/>
                </a:prstGeom>
                <a:blipFill rotWithShape="0">
                  <a:blip r:embed="rId2"/>
                  <a:stretch>
                    <a:fillRect/>
                  </a:stretch>
                </a:blipFill>
              </p:spPr>
              <p:txBody>
                <a:bodyPr/>
                <a:lstStyle/>
                <a:p>
                  <a:r>
                    <a:rPr lang="en-US">
                      <a:noFill/>
                    </a:rPr>
                    <a:t> </a:t>
                  </a:r>
                </a:p>
              </p:txBody>
            </p:sp>
          </mc:Fallback>
        </mc:AlternateContent>
      </p:grpSp>
      <p:cxnSp>
        <p:nvCxnSpPr>
          <p:cNvPr id="8" name="Straight Arrow Connector 7"/>
          <p:cNvCxnSpPr>
            <a:stCxn id="4" idx="7"/>
            <a:endCxn id="10" idx="2"/>
          </p:cNvCxnSpPr>
          <p:nvPr/>
        </p:nvCxnSpPr>
        <p:spPr>
          <a:xfrm flipV="1">
            <a:off x="3042750" y="3004876"/>
            <a:ext cx="980521" cy="39389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023272" y="2490603"/>
            <a:ext cx="1105862" cy="1028546"/>
            <a:chOff x="1126013" y="3777012"/>
            <a:chExt cx="1280160" cy="1280160"/>
          </a:xfrm>
        </p:grpSpPr>
        <p:sp>
          <p:nvSpPr>
            <p:cNvPr id="10" name="Oval 9"/>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2</m:t>
                            </m:r>
                          </m:sub>
                        </m:sSub>
                      </m:oMath>
                    </m:oMathPara>
                  </a14:m>
                  <a:endParaRPr lang="en-US" sz="36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3"/>
                  <a:stretch>
                    <a:fillRect/>
                  </a:stretch>
                </a:blipFill>
              </p:spPr>
              <p:txBody>
                <a:bodyPr/>
                <a:lstStyle/>
                <a:p>
                  <a:r>
                    <a:rPr lang="en-US">
                      <a:noFill/>
                    </a:rPr>
                    <a:t> </a:t>
                  </a:r>
                </a:p>
              </p:txBody>
            </p:sp>
          </mc:Fallback>
        </mc:AlternateContent>
      </p:grpSp>
      <p:grpSp>
        <p:nvGrpSpPr>
          <p:cNvPr id="12" name="Group 11"/>
          <p:cNvGrpSpPr/>
          <p:nvPr/>
        </p:nvGrpSpPr>
        <p:grpSpPr>
          <a:xfrm>
            <a:off x="4047569" y="4014344"/>
            <a:ext cx="1105862" cy="1028546"/>
            <a:chOff x="1126013" y="3777012"/>
            <a:chExt cx="1280160" cy="1280160"/>
          </a:xfrm>
        </p:grpSpPr>
        <p:sp>
          <p:nvSpPr>
            <p:cNvPr id="13" name="Oval 12"/>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3</m:t>
                            </m:r>
                          </m:sub>
                        </m:sSub>
                      </m:oMath>
                    </m:oMathPara>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4"/>
                  <a:stretch>
                    <a:fillRect/>
                  </a:stretch>
                </a:blipFill>
              </p:spPr>
              <p:txBody>
                <a:bodyPr/>
                <a:lstStyle/>
                <a:p>
                  <a:r>
                    <a:rPr lang="en-US">
                      <a:noFill/>
                    </a:rPr>
                    <a:t> </a:t>
                  </a:r>
                </a:p>
              </p:txBody>
            </p:sp>
          </mc:Fallback>
        </mc:AlternateContent>
      </p:grpSp>
      <p:cxnSp>
        <p:nvCxnSpPr>
          <p:cNvPr id="17" name="Straight Arrow Connector 16"/>
          <p:cNvCxnSpPr>
            <a:stCxn id="4" idx="5"/>
            <a:endCxn id="13" idx="2"/>
          </p:cNvCxnSpPr>
          <p:nvPr/>
        </p:nvCxnSpPr>
        <p:spPr>
          <a:xfrm>
            <a:off x="3042750" y="4126064"/>
            <a:ext cx="1004819" cy="40255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7"/>
          </p:cNvCxnSpPr>
          <p:nvPr/>
        </p:nvCxnSpPr>
        <p:spPr>
          <a:xfrm flipV="1">
            <a:off x="4967184" y="2259494"/>
            <a:ext cx="1004819" cy="38173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5972003" y="1745220"/>
            <a:ext cx="1105862" cy="1028546"/>
            <a:chOff x="1126013" y="3777012"/>
            <a:chExt cx="1280160" cy="1280160"/>
          </a:xfrm>
        </p:grpSpPr>
        <p:sp>
          <p:nvSpPr>
            <p:cNvPr id="22" name="Oval 21"/>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1527128" y="4089293"/>
                  <a:ext cx="53591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4</m:t>
                            </m:r>
                          </m:sub>
                        </m:sSub>
                      </m:oMath>
                    </m:oMathPara>
                  </a14:m>
                  <a:endParaRPr lang="en-US" sz="3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527128" y="4089293"/>
                  <a:ext cx="535916" cy="553998"/>
                </a:xfrm>
                <a:prstGeom prst="rect">
                  <a:avLst/>
                </a:prstGeom>
                <a:blipFill rotWithShape="0">
                  <a:blip r:embed="rId5"/>
                  <a:stretch>
                    <a:fillRect/>
                  </a:stretch>
                </a:blipFill>
              </p:spPr>
              <p:txBody>
                <a:bodyPr/>
                <a:lstStyle/>
                <a:p>
                  <a:r>
                    <a:rPr lang="en-US">
                      <a:noFill/>
                    </a:rPr>
                    <a:t> </a:t>
                  </a:r>
                </a:p>
              </p:txBody>
            </p:sp>
          </mc:Fallback>
        </mc:AlternateContent>
      </p:grpSp>
      <p:grpSp>
        <p:nvGrpSpPr>
          <p:cNvPr id="24" name="Group 23"/>
          <p:cNvGrpSpPr/>
          <p:nvPr/>
        </p:nvGrpSpPr>
        <p:grpSpPr>
          <a:xfrm>
            <a:off x="5996300" y="3268961"/>
            <a:ext cx="1105862" cy="1028546"/>
            <a:chOff x="1126013" y="3777012"/>
            <a:chExt cx="1280160" cy="1280160"/>
          </a:xfrm>
        </p:grpSpPr>
        <p:sp>
          <p:nvSpPr>
            <p:cNvPr id="25" name="Oval 24"/>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5</m:t>
                            </m:r>
                          </m:sub>
                        </m:sSub>
                      </m:oMath>
                    </m:oMathPara>
                  </a14:m>
                  <a:endParaRPr lang="en-US" sz="3600" dirty="0"/>
                </a:p>
              </p:txBody>
            </p:sp>
          </mc:Choice>
          <mc:Fallback xmlns="">
            <p:sp>
              <p:nvSpPr>
                <p:cNvPr id="26" name="TextBox 25"/>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6"/>
                  <a:stretch>
                    <a:fillRect/>
                  </a:stretch>
                </a:blipFill>
              </p:spPr>
              <p:txBody>
                <a:bodyPr/>
                <a:lstStyle/>
                <a:p>
                  <a:r>
                    <a:rPr lang="en-US">
                      <a:noFill/>
                    </a:rPr>
                    <a:t> </a:t>
                  </a:r>
                </a:p>
              </p:txBody>
            </p:sp>
          </mc:Fallback>
        </mc:AlternateContent>
      </p:grpSp>
      <p:cxnSp>
        <p:nvCxnSpPr>
          <p:cNvPr id="27" name="Straight Arrow Connector 26"/>
          <p:cNvCxnSpPr>
            <a:stCxn id="10" idx="5"/>
          </p:cNvCxnSpPr>
          <p:nvPr/>
        </p:nvCxnSpPr>
        <p:spPr>
          <a:xfrm>
            <a:off x="4967184" y="3368522"/>
            <a:ext cx="1029116" cy="41471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5" idx="7"/>
          </p:cNvCxnSpPr>
          <p:nvPr/>
        </p:nvCxnSpPr>
        <p:spPr>
          <a:xfrm flipV="1">
            <a:off x="6940213" y="3004877"/>
            <a:ext cx="1045033" cy="41471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7985246" y="2490603"/>
            <a:ext cx="1105862" cy="1028546"/>
            <a:chOff x="1126013" y="3777012"/>
            <a:chExt cx="1280160" cy="1280160"/>
          </a:xfrm>
        </p:grpSpPr>
        <p:sp>
          <p:nvSpPr>
            <p:cNvPr id="30" name="Oval 29"/>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8</m:t>
                            </m:r>
                          </m:sub>
                        </m:sSub>
                      </m:oMath>
                    </m:oMathPara>
                  </a14:m>
                  <a:endParaRPr lang="en-US" sz="3600" dirty="0"/>
                </a:p>
              </p:txBody>
            </p:sp>
          </mc:Choice>
          <mc:Fallback xmlns="">
            <p:sp>
              <p:nvSpPr>
                <p:cNvPr id="31" name="TextBox 30"/>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7"/>
                  <a:stretch>
                    <a:fillRect/>
                  </a:stretch>
                </a:blipFill>
              </p:spPr>
              <p:txBody>
                <a:bodyPr/>
                <a:lstStyle/>
                <a:p>
                  <a:r>
                    <a:rPr lang="en-US">
                      <a:noFill/>
                    </a:rPr>
                    <a:t> </a:t>
                  </a:r>
                </a:p>
              </p:txBody>
            </p:sp>
          </mc:Fallback>
        </mc:AlternateContent>
      </p:grpSp>
      <p:grpSp>
        <p:nvGrpSpPr>
          <p:cNvPr id="32" name="Group 31"/>
          <p:cNvGrpSpPr/>
          <p:nvPr/>
        </p:nvGrpSpPr>
        <p:grpSpPr>
          <a:xfrm>
            <a:off x="8009544" y="4014344"/>
            <a:ext cx="1105862" cy="1028546"/>
            <a:chOff x="1126013" y="3777012"/>
            <a:chExt cx="1280160" cy="1280160"/>
          </a:xfrm>
        </p:grpSpPr>
        <p:sp>
          <p:nvSpPr>
            <p:cNvPr id="33" name="Oval 32"/>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TextBox 33"/>
                <p:cNvSpPr txBox="1"/>
                <p:nvPr/>
              </p:nvSpPr>
              <p:spPr>
                <a:xfrm>
                  <a:off x="1527128" y="4089293"/>
                  <a:ext cx="53527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9</m:t>
                            </m:r>
                          </m:sub>
                        </m:sSub>
                      </m:oMath>
                    </m:oMathPara>
                  </a14:m>
                  <a:endParaRPr lang="en-US" sz="3600" dirty="0"/>
                </a:p>
              </p:txBody>
            </p:sp>
          </mc:Choice>
          <mc:Fallback xmlns="">
            <p:sp>
              <p:nvSpPr>
                <p:cNvPr id="34" name="TextBox 33"/>
                <p:cNvSpPr txBox="1">
                  <a:spLocks noRot="1" noChangeAspect="1" noMove="1" noResize="1" noEditPoints="1" noAdjustHandles="1" noChangeArrowheads="1" noChangeShapeType="1" noTextEdit="1"/>
                </p:cNvSpPr>
                <p:nvPr/>
              </p:nvSpPr>
              <p:spPr>
                <a:xfrm>
                  <a:off x="1527128" y="4089293"/>
                  <a:ext cx="535275" cy="553998"/>
                </a:xfrm>
                <a:prstGeom prst="rect">
                  <a:avLst/>
                </a:prstGeom>
                <a:blipFill rotWithShape="0">
                  <a:blip r:embed="rId8"/>
                  <a:stretch>
                    <a:fillRect/>
                  </a:stretch>
                </a:blipFill>
              </p:spPr>
              <p:txBody>
                <a:bodyPr/>
                <a:lstStyle/>
                <a:p>
                  <a:r>
                    <a:rPr lang="en-US">
                      <a:noFill/>
                    </a:rPr>
                    <a:t> </a:t>
                  </a:r>
                </a:p>
              </p:txBody>
            </p:sp>
          </mc:Fallback>
        </mc:AlternateContent>
      </p:grpSp>
      <p:cxnSp>
        <p:nvCxnSpPr>
          <p:cNvPr id="35" name="Straight Arrow Connector 34"/>
          <p:cNvCxnSpPr>
            <a:stCxn id="25" idx="5"/>
          </p:cNvCxnSpPr>
          <p:nvPr/>
        </p:nvCxnSpPr>
        <p:spPr>
          <a:xfrm>
            <a:off x="6940213" y="4146880"/>
            <a:ext cx="1069331" cy="38173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7"/>
          </p:cNvCxnSpPr>
          <p:nvPr/>
        </p:nvCxnSpPr>
        <p:spPr>
          <a:xfrm flipV="1">
            <a:off x="8929159" y="2264543"/>
            <a:ext cx="1004819" cy="37668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0" idx="5"/>
          </p:cNvCxnSpPr>
          <p:nvPr/>
        </p:nvCxnSpPr>
        <p:spPr>
          <a:xfrm>
            <a:off x="8929159" y="3368522"/>
            <a:ext cx="1029116" cy="41976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948171" y="1527109"/>
            <a:ext cx="985590" cy="38295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7933762" y="1012834"/>
            <a:ext cx="1105862" cy="1028546"/>
            <a:chOff x="1126013" y="3777012"/>
            <a:chExt cx="1280160" cy="1280160"/>
          </a:xfrm>
        </p:grpSpPr>
        <p:sp>
          <p:nvSpPr>
            <p:cNvPr id="52" name="Oval 51"/>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7</m:t>
                            </m:r>
                          </m:sub>
                        </m:sSub>
                      </m:oMath>
                    </m:oMathPara>
                  </a14:m>
                  <a:endParaRPr lang="en-US" sz="3600" dirty="0"/>
                </a:p>
              </p:txBody>
            </p:sp>
          </mc:Choice>
          <mc:Fallback xmlns="">
            <p:sp>
              <p:nvSpPr>
                <p:cNvPr id="53" name="TextBox 52"/>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9"/>
                  <a:stretch>
                    <a:fillRect/>
                  </a:stretch>
                </a:blipFill>
              </p:spPr>
              <p:txBody>
                <a:bodyPr/>
                <a:lstStyle/>
                <a:p>
                  <a:r>
                    <a:rPr lang="en-US">
                      <a:noFill/>
                    </a:rPr>
                    <a:t> </a:t>
                  </a:r>
                </a:p>
              </p:txBody>
            </p:sp>
          </mc:Fallback>
        </mc:AlternateContent>
      </p:grpSp>
      <p:cxnSp>
        <p:nvCxnSpPr>
          <p:cNvPr id="55" name="Straight Arrow Connector 54"/>
          <p:cNvCxnSpPr/>
          <p:nvPr/>
        </p:nvCxnSpPr>
        <p:spPr>
          <a:xfrm flipV="1">
            <a:off x="8953456" y="884059"/>
            <a:ext cx="1004819" cy="38173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6016141" y="4787080"/>
            <a:ext cx="1105862" cy="1028546"/>
            <a:chOff x="1126013" y="3777012"/>
            <a:chExt cx="1280160" cy="1280160"/>
          </a:xfrm>
        </p:grpSpPr>
        <p:sp>
          <p:nvSpPr>
            <p:cNvPr id="61" name="Oval 60"/>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TextBox 61"/>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6</m:t>
                            </m:r>
                          </m:sub>
                        </m:sSub>
                      </m:oMath>
                    </m:oMathPara>
                  </a14:m>
                  <a:endParaRPr lang="en-US" sz="3600" dirty="0"/>
                </a:p>
              </p:txBody>
            </p:sp>
          </mc:Choice>
          <mc:Fallback xmlns="">
            <p:sp>
              <p:nvSpPr>
                <p:cNvPr id="62" name="TextBox 61"/>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10"/>
                  <a:stretch>
                    <a:fillRect/>
                  </a:stretch>
                </a:blipFill>
              </p:spPr>
              <p:txBody>
                <a:bodyPr/>
                <a:lstStyle/>
                <a:p>
                  <a:r>
                    <a:rPr lang="en-US">
                      <a:noFill/>
                    </a:rPr>
                    <a:t> </a:t>
                  </a:r>
                </a:p>
              </p:txBody>
            </p:sp>
          </mc:Fallback>
        </mc:AlternateContent>
      </p:grpSp>
      <p:cxnSp>
        <p:nvCxnSpPr>
          <p:cNvPr id="63" name="Straight Arrow Connector 62"/>
          <p:cNvCxnSpPr>
            <a:stCxn id="13" idx="5"/>
            <a:endCxn id="61" idx="2"/>
          </p:cNvCxnSpPr>
          <p:nvPr/>
        </p:nvCxnSpPr>
        <p:spPr>
          <a:xfrm>
            <a:off x="4991482" y="4892263"/>
            <a:ext cx="1024660" cy="40908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8046500" y="5538680"/>
            <a:ext cx="1105862" cy="102854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a:stCxn id="61" idx="5"/>
            <a:endCxn id="66" idx="2"/>
          </p:cNvCxnSpPr>
          <p:nvPr/>
        </p:nvCxnSpPr>
        <p:spPr>
          <a:xfrm>
            <a:off x="6960054" y="5664999"/>
            <a:ext cx="1086446" cy="38795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33" idx="5"/>
            <a:endCxn id="72" idx="2"/>
          </p:cNvCxnSpPr>
          <p:nvPr/>
        </p:nvCxnSpPr>
        <p:spPr>
          <a:xfrm>
            <a:off x="8953456" y="4892263"/>
            <a:ext cx="1139705" cy="48199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2912914" y="2809561"/>
                <a:ext cx="508591"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1</m:t>
                          </m:r>
                        </m:sub>
                      </m:sSub>
                    </m:oMath>
                  </m:oMathPara>
                </a14:m>
                <a:endParaRPr lang="en-US" sz="36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912914" y="2809561"/>
                <a:ext cx="508591" cy="445110"/>
              </a:xfrm>
              <a:prstGeom prst="rect">
                <a:avLst/>
              </a:prstGeom>
              <a:blipFill>
                <a:blip r:embed="rId11"/>
                <a:stretch>
                  <a:fillRect b="-16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3462392" y="2592056"/>
                <a:ext cx="432928"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1</m:t>
                          </m:r>
                        </m:sub>
                      </m:sSub>
                    </m:oMath>
                  </m:oMathPara>
                </a14:m>
                <a:endParaRPr lang="en-US" sz="3600" dirty="0"/>
              </a:p>
            </p:txBody>
          </p:sp>
        </mc:Choice>
        <mc:Fallback xmlns="">
          <p:sp>
            <p:nvSpPr>
              <p:cNvPr id="79" name="TextBox 78"/>
              <p:cNvSpPr txBox="1">
                <a:spLocks noRot="1" noChangeAspect="1" noMove="1" noResize="1" noEditPoints="1" noAdjustHandles="1" noChangeArrowheads="1" noChangeShapeType="1" noTextEdit="1"/>
              </p:cNvSpPr>
              <p:nvPr/>
            </p:nvSpPr>
            <p:spPr>
              <a:xfrm>
                <a:off x="3462392" y="2592056"/>
                <a:ext cx="432928" cy="445110"/>
              </a:xfrm>
              <a:prstGeom prst="rect">
                <a:avLst/>
              </a:prstGeom>
              <a:blipFill>
                <a:blip r:embed="rId12"/>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901655" y="2005204"/>
                <a:ext cx="517841"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3</m:t>
                          </m:r>
                        </m:sub>
                      </m:sSub>
                    </m:oMath>
                  </m:oMathPara>
                </a14:m>
                <a:endParaRPr lang="en-US" sz="3600" dirty="0"/>
              </a:p>
            </p:txBody>
          </p:sp>
        </mc:Choice>
        <mc:Fallback xmlns="">
          <p:sp>
            <p:nvSpPr>
              <p:cNvPr id="80" name="TextBox 79"/>
              <p:cNvSpPr txBox="1">
                <a:spLocks noRot="1" noChangeAspect="1" noMove="1" noResize="1" noEditPoints="1" noAdjustHandles="1" noChangeArrowheads="1" noChangeShapeType="1" noTextEdit="1"/>
              </p:cNvSpPr>
              <p:nvPr/>
            </p:nvSpPr>
            <p:spPr>
              <a:xfrm>
                <a:off x="4901655" y="2005204"/>
                <a:ext cx="517841" cy="445110"/>
              </a:xfrm>
              <a:prstGeom prst="rect">
                <a:avLst/>
              </a:prstGeom>
              <a:blipFill>
                <a:blip r:embed="rId13"/>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5451134" y="1787698"/>
                <a:ext cx="442177"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3</m:t>
                          </m:r>
                        </m:sub>
                      </m:sSub>
                    </m:oMath>
                  </m:oMathPara>
                </a14:m>
                <a:endParaRPr lang="en-US" sz="3600" dirty="0"/>
              </a:p>
            </p:txBody>
          </p:sp>
        </mc:Choice>
        <mc:Fallback xmlns="">
          <p:sp>
            <p:nvSpPr>
              <p:cNvPr id="81" name="TextBox 80"/>
              <p:cNvSpPr txBox="1">
                <a:spLocks noRot="1" noChangeAspect="1" noMove="1" noResize="1" noEditPoints="1" noAdjustHandles="1" noChangeArrowheads="1" noChangeShapeType="1" noTextEdit="1"/>
              </p:cNvSpPr>
              <p:nvPr/>
            </p:nvSpPr>
            <p:spPr>
              <a:xfrm>
                <a:off x="5451134" y="1787698"/>
                <a:ext cx="442177" cy="445110"/>
              </a:xfrm>
              <a:prstGeom prst="rect">
                <a:avLst/>
              </a:prstGeom>
              <a:blipFill>
                <a:blip r:embed="rId14"/>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6847867" y="1338745"/>
                <a:ext cx="517841"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6</m:t>
                          </m:r>
                        </m:sub>
                      </m:sSub>
                    </m:oMath>
                  </m:oMathPara>
                </a14:m>
                <a:endParaRPr lang="en-US" sz="3600" dirty="0"/>
              </a:p>
            </p:txBody>
          </p:sp>
        </mc:Choice>
        <mc:Fallback xmlns="">
          <p:sp>
            <p:nvSpPr>
              <p:cNvPr id="82" name="TextBox 81"/>
              <p:cNvSpPr txBox="1">
                <a:spLocks noRot="1" noChangeAspect="1" noMove="1" noResize="1" noEditPoints="1" noAdjustHandles="1" noChangeArrowheads="1" noChangeShapeType="1" noTextEdit="1"/>
              </p:cNvSpPr>
              <p:nvPr/>
            </p:nvSpPr>
            <p:spPr>
              <a:xfrm>
                <a:off x="6847867" y="1338745"/>
                <a:ext cx="517841" cy="445110"/>
              </a:xfrm>
              <a:prstGeom prst="rect">
                <a:avLst/>
              </a:prstGeom>
              <a:blipFill>
                <a:blip r:embed="rId15"/>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7397345" y="1121240"/>
                <a:ext cx="442177"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6</m:t>
                          </m:r>
                        </m:sub>
                      </m:sSub>
                    </m:oMath>
                  </m:oMathPara>
                </a14:m>
                <a:endParaRPr lang="en-US" sz="3600" dirty="0"/>
              </a:p>
            </p:txBody>
          </p:sp>
        </mc:Choice>
        <mc:Fallback xmlns="">
          <p:sp>
            <p:nvSpPr>
              <p:cNvPr id="83" name="TextBox 82"/>
              <p:cNvSpPr txBox="1">
                <a:spLocks noRot="1" noChangeAspect="1" noMove="1" noResize="1" noEditPoints="1" noAdjustHandles="1" noChangeArrowheads="1" noChangeShapeType="1" noTextEdit="1"/>
              </p:cNvSpPr>
              <p:nvPr/>
            </p:nvSpPr>
            <p:spPr>
              <a:xfrm>
                <a:off x="7397345" y="1121240"/>
                <a:ext cx="442177" cy="445110"/>
              </a:xfrm>
              <a:prstGeom prst="rect">
                <a:avLst/>
              </a:prstGeom>
              <a:blipFill>
                <a:blip r:embed="rId16"/>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8898066" y="620688"/>
                <a:ext cx="509531"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9</m:t>
                          </m:r>
                        </m:sub>
                      </m:sSub>
                    </m:oMath>
                  </m:oMathPara>
                </a14:m>
                <a:endParaRPr lang="en-US" sz="3600" dirty="0"/>
              </a:p>
            </p:txBody>
          </p:sp>
        </mc:Choice>
        <mc:Fallback xmlns="">
          <p:sp>
            <p:nvSpPr>
              <p:cNvPr id="84" name="TextBox 83"/>
              <p:cNvSpPr txBox="1">
                <a:spLocks noRot="1" noChangeAspect="1" noMove="1" noResize="1" noEditPoints="1" noAdjustHandles="1" noChangeArrowheads="1" noChangeShapeType="1" noTextEdit="1"/>
              </p:cNvSpPr>
              <p:nvPr/>
            </p:nvSpPr>
            <p:spPr>
              <a:xfrm>
                <a:off x="8898066" y="620688"/>
                <a:ext cx="509531" cy="445110"/>
              </a:xfrm>
              <a:prstGeom prst="rect">
                <a:avLst/>
              </a:prstGeom>
              <a:blipFill>
                <a:blip r:embed="rId17"/>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6878189" y="2782321"/>
                <a:ext cx="517841"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7</m:t>
                          </m:r>
                        </m:sub>
                      </m:sSub>
                    </m:oMath>
                  </m:oMathPara>
                </a14:m>
                <a:endParaRPr lang="en-US" sz="3600" dirty="0"/>
              </a:p>
            </p:txBody>
          </p:sp>
        </mc:Choice>
        <mc:Fallback xmlns="">
          <p:sp>
            <p:nvSpPr>
              <p:cNvPr id="86" name="TextBox 85"/>
              <p:cNvSpPr txBox="1">
                <a:spLocks noRot="1" noChangeAspect="1" noMove="1" noResize="1" noEditPoints="1" noAdjustHandles="1" noChangeArrowheads="1" noChangeShapeType="1" noTextEdit="1"/>
              </p:cNvSpPr>
              <p:nvPr/>
            </p:nvSpPr>
            <p:spPr>
              <a:xfrm>
                <a:off x="6878189" y="2782321"/>
                <a:ext cx="517841" cy="445110"/>
              </a:xfrm>
              <a:prstGeom prst="rect">
                <a:avLst/>
              </a:prstGeom>
              <a:blipFill>
                <a:blip r:embed="rId18"/>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7427667" y="2564816"/>
                <a:ext cx="442177"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7</m:t>
                          </m:r>
                        </m:sub>
                      </m:sSub>
                    </m:oMath>
                  </m:oMathPara>
                </a14:m>
                <a:endParaRPr lang="en-US" sz="3600" dirty="0"/>
              </a:p>
            </p:txBody>
          </p:sp>
        </mc:Choice>
        <mc:Fallback xmlns="">
          <p:sp>
            <p:nvSpPr>
              <p:cNvPr id="87" name="TextBox 86"/>
              <p:cNvSpPr txBox="1">
                <a:spLocks noRot="1" noChangeAspect="1" noMove="1" noResize="1" noEditPoints="1" noAdjustHandles="1" noChangeArrowheads="1" noChangeShapeType="1" noTextEdit="1"/>
              </p:cNvSpPr>
              <p:nvPr/>
            </p:nvSpPr>
            <p:spPr>
              <a:xfrm>
                <a:off x="7427667" y="2564816"/>
                <a:ext cx="442177" cy="445110"/>
              </a:xfrm>
              <a:prstGeom prst="rect">
                <a:avLst/>
              </a:prstGeom>
              <a:blipFill>
                <a:blip r:embed="rId19"/>
                <a:stretch>
                  <a:fillRect b="-16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8805864" y="2021618"/>
                <a:ext cx="677530"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10</m:t>
                          </m:r>
                        </m:sub>
                      </m:sSub>
                    </m:oMath>
                  </m:oMathPara>
                </a14:m>
                <a:endParaRPr lang="en-US" sz="3600" dirty="0"/>
              </a:p>
            </p:txBody>
          </p:sp>
        </mc:Choice>
        <mc:Fallback xmlns="">
          <p:sp>
            <p:nvSpPr>
              <p:cNvPr id="88" name="TextBox 87"/>
              <p:cNvSpPr txBox="1">
                <a:spLocks noRot="1" noChangeAspect="1" noMove="1" noResize="1" noEditPoints="1" noAdjustHandles="1" noChangeArrowheads="1" noChangeShapeType="1" noTextEdit="1"/>
              </p:cNvSpPr>
              <p:nvPr/>
            </p:nvSpPr>
            <p:spPr>
              <a:xfrm>
                <a:off x="8805864" y="2021618"/>
                <a:ext cx="677530" cy="445110"/>
              </a:xfrm>
              <a:prstGeom prst="rect">
                <a:avLst/>
              </a:prstGeom>
              <a:blipFill>
                <a:blip r:embed="rId20"/>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p:cNvSpPr txBox="1"/>
              <p:nvPr/>
            </p:nvSpPr>
            <p:spPr>
              <a:xfrm>
                <a:off x="2930563" y="4085303"/>
                <a:ext cx="517841"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2</m:t>
                          </m:r>
                        </m:sub>
                      </m:sSub>
                    </m:oMath>
                  </m:oMathPara>
                </a14:m>
                <a:endParaRPr lang="en-US" sz="3600" dirty="0"/>
              </a:p>
            </p:txBody>
          </p:sp>
        </mc:Choice>
        <mc:Fallback xmlns="">
          <p:sp>
            <p:nvSpPr>
              <p:cNvPr id="90" name="TextBox 89"/>
              <p:cNvSpPr txBox="1">
                <a:spLocks noRot="1" noChangeAspect="1" noMove="1" noResize="1" noEditPoints="1" noAdjustHandles="1" noChangeArrowheads="1" noChangeShapeType="1" noTextEdit="1"/>
              </p:cNvSpPr>
              <p:nvPr/>
            </p:nvSpPr>
            <p:spPr>
              <a:xfrm>
                <a:off x="2930563" y="4085303"/>
                <a:ext cx="517841" cy="445110"/>
              </a:xfrm>
              <a:prstGeom prst="rect">
                <a:avLst/>
              </a:prstGeom>
              <a:blipFill>
                <a:blip r:embed="rId21"/>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3521702" y="4348619"/>
                <a:ext cx="442177"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2</m:t>
                          </m:r>
                        </m:sub>
                      </m:sSub>
                    </m:oMath>
                  </m:oMathPara>
                </a14:m>
                <a:endParaRPr lang="en-US" sz="3600" dirty="0"/>
              </a:p>
            </p:txBody>
          </p:sp>
        </mc:Choice>
        <mc:Fallback xmlns="">
          <p:sp>
            <p:nvSpPr>
              <p:cNvPr id="91" name="TextBox 90"/>
              <p:cNvSpPr txBox="1">
                <a:spLocks noRot="1" noChangeAspect="1" noMove="1" noResize="1" noEditPoints="1" noAdjustHandles="1" noChangeArrowheads="1" noChangeShapeType="1" noTextEdit="1"/>
              </p:cNvSpPr>
              <p:nvPr/>
            </p:nvSpPr>
            <p:spPr>
              <a:xfrm>
                <a:off x="3521702" y="4348619"/>
                <a:ext cx="442177" cy="445110"/>
              </a:xfrm>
              <a:prstGeom prst="rect">
                <a:avLst/>
              </a:prstGeom>
              <a:blipFill>
                <a:blip r:embed="rId22"/>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p:cNvSpPr txBox="1"/>
              <p:nvPr/>
            </p:nvSpPr>
            <p:spPr>
              <a:xfrm>
                <a:off x="4863841" y="4912461"/>
                <a:ext cx="517841"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5</m:t>
                          </m:r>
                        </m:sub>
                      </m:sSub>
                    </m:oMath>
                  </m:oMathPara>
                </a14:m>
                <a:endParaRPr lang="en-US" sz="3600" dirty="0"/>
              </a:p>
            </p:txBody>
          </p:sp>
        </mc:Choice>
        <mc:Fallback xmlns="">
          <p:sp>
            <p:nvSpPr>
              <p:cNvPr id="92" name="TextBox 91"/>
              <p:cNvSpPr txBox="1">
                <a:spLocks noRot="1" noChangeAspect="1" noMove="1" noResize="1" noEditPoints="1" noAdjustHandles="1" noChangeArrowheads="1" noChangeShapeType="1" noTextEdit="1"/>
              </p:cNvSpPr>
              <p:nvPr/>
            </p:nvSpPr>
            <p:spPr>
              <a:xfrm>
                <a:off x="4863841" y="4912461"/>
                <a:ext cx="517841" cy="445110"/>
              </a:xfrm>
              <a:prstGeom prst="rect">
                <a:avLst/>
              </a:prstGeom>
              <a:blipFill>
                <a:blip r:embed="rId23"/>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p:cNvSpPr txBox="1"/>
              <p:nvPr/>
            </p:nvSpPr>
            <p:spPr>
              <a:xfrm>
                <a:off x="5454979" y="5175778"/>
                <a:ext cx="442177"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5</m:t>
                          </m:r>
                        </m:sub>
                      </m:sSub>
                    </m:oMath>
                  </m:oMathPara>
                </a14:m>
                <a:endParaRPr lang="en-US" sz="3600" dirty="0"/>
              </a:p>
            </p:txBody>
          </p:sp>
        </mc:Choice>
        <mc:Fallback xmlns="">
          <p:sp>
            <p:nvSpPr>
              <p:cNvPr id="93" name="TextBox 92"/>
              <p:cNvSpPr txBox="1">
                <a:spLocks noRot="1" noChangeAspect="1" noMove="1" noResize="1" noEditPoints="1" noAdjustHandles="1" noChangeArrowheads="1" noChangeShapeType="1" noTextEdit="1"/>
              </p:cNvSpPr>
              <p:nvPr/>
            </p:nvSpPr>
            <p:spPr>
              <a:xfrm>
                <a:off x="5454979" y="5175778"/>
                <a:ext cx="442177" cy="445110"/>
              </a:xfrm>
              <a:prstGeom prst="rect">
                <a:avLst/>
              </a:prstGeom>
              <a:blipFill>
                <a:blip r:embed="rId24"/>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4905854" y="3351564"/>
                <a:ext cx="517841"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4</m:t>
                          </m:r>
                        </m:sub>
                      </m:sSub>
                    </m:oMath>
                  </m:oMathPara>
                </a14:m>
                <a:endParaRPr lang="en-US" sz="3600" dirty="0"/>
              </a:p>
            </p:txBody>
          </p:sp>
        </mc:Choice>
        <mc:Fallback xmlns="">
          <p:sp>
            <p:nvSpPr>
              <p:cNvPr id="94" name="TextBox 93"/>
              <p:cNvSpPr txBox="1">
                <a:spLocks noRot="1" noChangeAspect="1" noMove="1" noResize="1" noEditPoints="1" noAdjustHandles="1" noChangeArrowheads="1" noChangeShapeType="1" noTextEdit="1"/>
              </p:cNvSpPr>
              <p:nvPr/>
            </p:nvSpPr>
            <p:spPr>
              <a:xfrm>
                <a:off x="4905854" y="3351564"/>
                <a:ext cx="517841" cy="445110"/>
              </a:xfrm>
              <a:prstGeom prst="rect">
                <a:avLst/>
              </a:prstGeom>
              <a:blipFill>
                <a:blip r:embed="rId25"/>
                <a:stretch>
                  <a:fillRect b="-16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5496993" y="3614880"/>
                <a:ext cx="425117"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4</m:t>
                          </m:r>
                        </m:sub>
                      </m:sSub>
                    </m:oMath>
                  </m:oMathPara>
                </a14:m>
                <a:endParaRPr lang="en-US" sz="3600" dirty="0"/>
              </a:p>
            </p:txBody>
          </p:sp>
        </mc:Choice>
        <mc:Fallback xmlns="">
          <p:sp>
            <p:nvSpPr>
              <p:cNvPr id="95" name="TextBox 94"/>
              <p:cNvSpPr txBox="1">
                <a:spLocks noRot="1" noChangeAspect="1" noMove="1" noResize="1" noEditPoints="1" noAdjustHandles="1" noChangeArrowheads="1" noChangeShapeType="1" noTextEdit="1"/>
              </p:cNvSpPr>
              <p:nvPr/>
            </p:nvSpPr>
            <p:spPr>
              <a:xfrm>
                <a:off x="5496993" y="3614880"/>
                <a:ext cx="425117" cy="445110"/>
              </a:xfrm>
              <a:prstGeom prst="rect">
                <a:avLst/>
              </a:prstGeom>
              <a:blipFill>
                <a:blip r:embed="rId26"/>
                <a:stretch>
                  <a:fillRect b="-16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6919770" y="4126064"/>
                <a:ext cx="517841"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8</m:t>
                          </m:r>
                        </m:sub>
                      </m:sSub>
                    </m:oMath>
                  </m:oMathPara>
                </a14:m>
                <a:endParaRPr lang="en-US" sz="3600" dirty="0"/>
              </a:p>
            </p:txBody>
          </p:sp>
        </mc:Choice>
        <mc:Fallback xmlns="">
          <p:sp>
            <p:nvSpPr>
              <p:cNvPr id="96" name="TextBox 95"/>
              <p:cNvSpPr txBox="1">
                <a:spLocks noRot="1" noChangeAspect="1" noMove="1" noResize="1" noEditPoints="1" noAdjustHandles="1" noChangeArrowheads="1" noChangeShapeType="1" noTextEdit="1"/>
              </p:cNvSpPr>
              <p:nvPr/>
            </p:nvSpPr>
            <p:spPr>
              <a:xfrm>
                <a:off x="6919770" y="4126064"/>
                <a:ext cx="517841" cy="445110"/>
              </a:xfrm>
              <a:prstGeom prst="rect">
                <a:avLst/>
              </a:prstGeom>
              <a:blipFill>
                <a:blip r:embed="rId27"/>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7510908" y="4389381"/>
                <a:ext cx="442177"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8</m:t>
                          </m:r>
                        </m:sub>
                      </m:sSub>
                    </m:oMath>
                  </m:oMathPara>
                </a14:m>
                <a:endParaRPr lang="en-US" sz="3600" dirty="0"/>
              </a:p>
            </p:txBody>
          </p:sp>
        </mc:Choice>
        <mc:Fallback xmlns="">
          <p:sp>
            <p:nvSpPr>
              <p:cNvPr id="97" name="TextBox 96"/>
              <p:cNvSpPr txBox="1">
                <a:spLocks noRot="1" noChangeAspect="1" noMove="1" noResize="1" noEditPoints="1" noAdjustHandles="1" noChangeArrowheads="1" noChangeShapeType="1" noTextEdit="1"/>
              </p:cNvSpPr>
              <p:nvPr/>
            </p:nvSpPr>
            <p:spPr>
              <a:xfrm>
                <a:off x="7510908" y="4389381"/>
                <a:ext cx="442177" cy="445110"/>
              </a:xfrm>
              <a:prstGeom prst="rect">
                <a:avLst/>
              </a:prstGeom>
              <a:blipFill>
                <a:blip r:embed="rId28"/>
                <a:stretch>
                  <a:fillRect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p:cNvSpPr txBox="1"/>
              <p:nvPr/>
            </p:nvSpPr>
            <p:spPr>
              <a:xfrm>
                <a:off x="8810446" y="3351564"/>
                <a:ext cx="677530"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11</m:t>
                          </m:r>
                        </m:sub>
                      </m:sSub>
                    </m:oMath>
                  </m:oMathPara>
                </a14:m>
                <a:endParaRPr lang="en-US" sz="3600" dirty="0"/>
              </a:p>
            </p:txBody>
          </p:sp>
        </mc:Choice>
        <mc:Fallback xmlns="">
          <p:sp>
            <p:nvSpPr>
              <p:cNvPr id="98" name="TextBox 97"/>
              <p:cNvSpPr txBox="1">
                <a:spLocks noRot="1" noChangeAspect="1" noMove="1" noResize="1" noEditPoints="1" noAdjustHandles="1" noChangeArrowheads="1" noChangeShapeType="1" noTextEdit="1"/>
              </p:cNvSpPr>
              <p:nvPr/>
            </p:nvSpPr>
            <p:spPr>
              <a:xfrm>
                <a:off x="8810446" y="3351564"/>
                <a:ext cx="677530" cy="445110"/>
              </a:xfrm>
              <a:prstGeom prst="rect">
                <a:avLst/>
              </a:prstGeom>
              <a:blipFill>
                <a:blip r:embed="rId29"/>
                <a:stretch>
                  <a:fillRect b="-16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a:off x="8898622" y="4954230"/>
                <a:ext cx="677530" cy="445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12</m:t>
                          </m:r>
                        </m:sub>
                      </m:sSub>
                    </m:oMath>
                  </m:oMathPara>
                </a14:m>
                <a:endParaRPr lang="en-US" sz="3600" dirty="0"/>
              </a:p>
            </p:txBody>
          </p:sp>
        </mc:Choice>
        <mc:Fallback xmlns="">
          <p:sp>
            <p:nvSpPr>
              <p:cNvPr id="100" name="TextBox 99"/>
              <p:cNvSpPr txBox="1">
                <a:spLocks noRot="1" noChangeAspect="1" noMove="1" noResize="1" noEditPoints="1" noAdjustHandles="1" noChangeArrowheads="1" noChangeShapeType="1" noTextEdit="1"/>
              </p:cNvSpPr>
              <p:nvPr/>
            </p:nvSpPr>
            <p:spPr>
              <a:xfrm>
                <a:off x="8898622" y="4954230"/>
                <a:ext cx="677530" cy="445110"/>
              </a:xfrm>
              <a:prstGeom prst="rect">
                <a:avLst/>
              </a:prstGeom>
              <a:blipFill>
                <a:blip r:embed="rId30"/>
                <a:stretch>
                  <a:fillRect b="-16438"/>
                </a:stretch>
              </a:blipFill>
            </p:spPr>
            <p:txBody>
              <a:bodyPr/>
              <a:lstStyle/>
              <a:p>
                <a:r>
                  <a:rPr lang="en-US">
                    <a:noFill/>
                  </a:rPr>
                  <a:t> </a:t>
                </a:r>
              </a:p>
            </p:txBody>
          </p:sp>
        </mc:Fallback>
      </mc:AlternateContent>
    </p:spTree>
    <p:extLst>
      <p:ext uri="{BB962C8B-B14F-4D97-AF65-F5344CB8AC3E}">
        <p14:creationId xmlns:p14="http://schemas.microsoft.com/office/powerpoint/2010/main" val="1116811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a:t>
            </a:r>
          </a:p>
        </p:txBody>
      </p:sp>
      <p:grpSp>
        <p:nvGrpSpPr>
          <p:cNvPr id="6" name="Group 5"/>
          <p:cNvGrpSpPr/>
          <p:nvPr/>
        </p:nvGrpSpPr>
        <p:grpSpPr>
          <a:xfrm>
            <a:off x="1703512" y="3451976"/>
            <a:ext cx="881040" cy="902617"/>
            <a:chOff x="1126013" y="3777012"/>
            <a:chExt cx="1280160" cy="1280160"/>
          </a:xfrm>
        </p:grpSpPr>
        <p:sp>
          <p:nvSpPr>
            <p:cNvPr id="4" name="Oval 3"/>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5" name="TextBox 4"/>
                <p:cNvSpPr txBox="1"/>
                <p:nvPr/>
              </p:nvSpPr>
              <p:spPr>
                <a:xfrm>
                  <a:off x="1527128" y="4089294"/>
                  <a:ext cx="493413" cy="5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oMath>
                    </m:oMathPara>
                  </a14:m>
                  <a:endParaRPr 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1527128" y="4089294"/>
                  <a:ext cx="493413" cy="523815"/>
                </a:xfrm>
                <a:prstGeom prst="rect">
                  <a:avLst/>
                </a:prstGeom>
                <a:blipFill>
                  <a:blip r:embed="rId2"/>
                  <a:stretch>
                    <a:fillRect l="-12727" r="-9091" b="-13115"/>
                  </a:stretch>
                </a:blipFill>
              </p:spPr>
              <p:txBody>
                <a:bodyPr/>
                <a:lstStyle/>
                <a:p>
                  <a:r>
                    <a:rPr lang="en-US">
                      <a:noFill/>
                    </a:rPr>
                    <a:t> </a:t>
                  </a:r>
                </a:p>
              </p:txBody>
            </p:sp>
          </mc:Fallback>
        </mc:AlternateContent>
      </p:grpSp>
      <p:cxnSp>
        <p:nvCxnSpPr>
          <p:cNvPr id="8" name="Straight Arrow Connector 7"/>
          <p:cNvCxnSpPr>
            <a:stCxn id="4" idx="7"/>
            <a:endCxn id="10" idx="2"/>
          </p:cNvCxnSpPr>
          <p:nvPr/>
        </p:nvCxnSpPr>
        <p:spPr>
          <a:xfrm flipV="1">
            <a:off x="2455527" y="3238491"/>
            <a:ext cx="781181" cy="34567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236708" y="2787183"/>
            <a:ext cx="881040" cy="902617"/>
            <a:chOff x="1126013" y="3777012"/>
            <a:chExt cx="1280160" cy="1280160"/>
          </a:xfrm>
        </p:grpSpPr>
        <p:sp>
          <p:nvSpPr>
            <p:cNvPr id="10" name="Oval 9"/>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11" name="TextBox 10"/>
                <p:cNvSpPr txBox="1"/>
                <p:nvPr/>
              </p:nvSpPr>
              <p:spPr>
                <a:xfrm>
                  <a:off x="1527128" y="4089294"/>
                  <a:ext cx="503754" cy="5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2</m:t>
                            </m:r>
                          </m:sub>
                        </m:sSub>
                      </m:oMath>
                    </m:oMathPara>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527128" y="4089294"/>
                  <a:ext cx="503754" cy="523815"/>
                </a:xfrm>
                <a:prstGeom prst="rect">
                  <a:avLst/>
                </a:prstGeom>
                <a:blipFill>
                  <a:blip r:embed="rId3"/>
                  <a:stretch>
                    <a:fillRect l="-10526" r="-7018" b="-13115"/>
                  </a:stretch>
                </a:blipFill>
              </p:spPr>
              <p:txBody>
                <a:bodyPr/>
                <a:lstStyle/>
                <a:p>
                  <a:r>
                    <a:rPr lang="en-US">
                      <a:noFill/>
                    </a:rPr>
                    <a:t> </a:t>
                  </a:r>
                </a:p>
              </p:txBody>
            </p:sp>
          </mc:Fallback>
        </mc:AlternateContent>
      </p:grpSp>
      <p:grpSp>
        <p:nvGrpSpPr>
          <p:cNvPr id="12" name="Group 11"/>
          <p:cNvGrpSpPr/>
          <p:nvPr/>
        </p:nvGrpSpPr>
        <p:grpSpPr>
          <a:xfrm>
            <a:off x="3256066" y="4124366"/>
            <a:ext cx="881040" cy="902617"/>
            <a:chOff x="1126013" y="3777012"/>
            <a:chExt cx="1280160" cy="1280160"/>
          </a:xfrm>
        </p:grpSpPr>
        <p:sp>
          <p:nvSpPr>
            <p:cNvPr id="13" name="Oval 12"/>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14" name="TextBox 13"/>
                <p:cNvSpPr txBox="1"/>
                <p:nvPr/>
              </p:nvSpPr>
              <p:spPr>
                <a:xfrm>
                  <a:off x="1527128" y="4089294"/>
                  <a:ext cx="503754" cy="5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3</m:t>
                            </m:r>
                          </m:sub>
                        </m:sSub>
                      </m:oMath>
                    </m:oMathPara>
                  </a14:m>
                  <a:endParaRPr lang="en-US"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527128" y="4089294"/>
                  <a:ext cx="503754" cy="523815"/>
                </a:xfrm>
                <a:prstGeom prst="rect">
                  <a:avLst/>
                </a:prstGeom>
                <a:blipFill>
                  <a:blip r:embed="rId4"/>
                  <a:stretch>
                    <a:fillRect l="-10526" r="-7018" b="-15000"/>
                  </a:stretch>
                </a:blipFill>
              </p:spPr>
              <p:txBody>
                <a:bodyPr/>
                <a:lstStyle/>
                <a:p>
                  <a:r>
                    <a:rPr lang="en-US">
                      <a:noFill/>
                    </a:rPr>
                    <a:t> </a:t>
                  </a:r>
                </a:p>
              </p:txBody>
            </p:sp>
          </mc:Fallback>
        </mc:AlternateContent>
      </p:grpSp>
      <p:cxnSp>
        <p:nvCxnSpPr>
          <p:cNvPr id="17" name="Straight Arrow Connector 16"/>
          <p:cNvCxnSpPr>
            <a:stCxn id="4" idx="5"/>
            <a:endCxn id="13" idx="2"/>
          </p:cNvCxnSpPr>
          <p:nvPr/>
        </p:nvCxnSpPr>
        <p:spPr>
          <a:xfrm>
            <a:off x="2455527" y="4222407"/>
            <a:ext cx="800539" cy="35326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7"/>
          </p:cNvCxnSpPr>
          <p:nvPr/>
        </p:nvCxnSpPr>
        <p:spPr>
          <a:xfrm flipV="1">
            <a:off x="3988723" y="2584369"/>
            <a:ext cx="800539" cy="33499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789263" y="2133060"/>
            <a:ext cx="881040" cy="902617"/>
            <a:chOff x="1126013" y="3777012"/>
            <a:chExt cx="1280160" cy="1280160"/>
          </a:xfrm>
        </p:grpSpPr>
        <p:sp>
          <p:nvSpPr>
            <p:cNvPr id="22" name="Oval 21"/>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23" name="TextBox 22"/>
                <p:cNvSpPr txBox="1"/>
                <p:nvPr/>
              </p:nvSpPr>
              <p:spPr>
                <a:xfrm>
                  <a:off x="1527128" y="4089294"/>
                  <a:ext cx="494998" cy="5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4</m:t>
                            </m:r>
                          </m:sub>
                        </m:sSub>
                      </m:oMath>
                    </m:oMathPara>
                  </a14:m>
                  <a:endParaRPr lang="en-US" sz="24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527128" y="4089294"/>
                  <a:ext cx="494998" cy="523815"/>
                </a:xfrm>
                <a:prstGeom prst="rect">
                  <a:avLst/>
                </a:prstGeom>
                <a:blipFill>
                  <a:blip r:embed="rId5"/>
                  <a:stretch>
                    <a:fillRect l="-12500" r="-7143" b="-13115"/>
                  </a:stretch>
                </a:blipFill>
              </p:spPr>
              <p:txBody>
                <a:bodyPr/>
                <a:lstStyle/>
                <a:p>
                  <a:r>
                    <a:rPr lang="en-US">
                      <a:noFill/>
                    </a:rPr>
                    <a:t> </a:t>
                  </a:r>
                </a:p>
              </p:txBody>
            </p:sp>
          </mc:Fallback>
        </mc:AlternateContent>
      </p:grpSp>
      <p:grpSp>
        <p:nvGrpSpPr>
          <p:cNvPr id="24" name="Group 23"/>
          <p:cNvGrpSpPr/>
          <p:nvPr/>
        </p:nvGrpSpPr>
        <p:grpSpPr>
          <a:xfrm>
            <a:off x="4808620" y="3470243"/>
            <a:ext cx="881040" cy="902617"/>
            <a:chOff x="1126013" y="3777012"/>
            <a:chExt cx="1280160" cy="1280160"/>
          </a:xfrm>
        </p:grpSpPr>
        <p:sp>
          <p:nvSpPr>
            <p:cNvPr id="25" name="Oval 24"/>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26" name="TextBox 25"/>
                <p:cNvSpPr txBox="1"/>
                <p:nvPr/>
              </p:nvSpPr>
              <p:spPr>
                <a:xfrm>
                  <a:off x="1527128" y="4089294"/>
                  <a:ext cx="503754" cy="5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5</m:t>
                            </m:r>
                          </m:sub>
                        </m:sSub>
                      </m:oMath>
                    </m:oMathPara>
                  </a14:m>
                  <a:endParaRPr lang="en-US" sz="2400" dirty="0"/>
                </a:p>
              </p:txBody>
            </p:sp>
          </mc:Choice>
          <mc:Fallback xmlns="">
            <p:sp>
              <p:nvSpPr>
                <p:cNvPr id="26" name="TextBox 25"/>
                <p:cNvSpPr txBox="1">
                  <a:spLocks noRot="1" noChangeAspect="1" noMove="1" noResize="1" noEditPoints="1" noAdjustHandles="1" noChangeArrowheads="1" noChangeShapeType="1" noTextEdit="1"/>
                </p:cNvSpPr>
                <p:nvPr/>
              </p:nvSpPr>
              <p:spPr>
                <a:xfrm>
                  <a:off x="1527128" y="4089294"/>
                  <a:ext cx="503754" cy="523815"/>
                </a:xfrm>
                <a:prstGeom prst="rect">
                  <a:avLst/>
                </a:prstGeom>
                <a:blipFill>
                  <a:blip r:embed="rId6"/>
                  <a:stretch>
                    <a:fillRect l="-10526" r="-8772" b="-14754"/>
                  </a:stretch>
                </a:blipFill>
              </p:spPr>
              <p:txBody>
                <a:bodyPr/>
                <a:lstStyle/>
                <a:p>
                  <a:r>
                    <a:rPr lang="en-US">
                      <a:noFill/>
                    </a:rPr>
                    <a:t> </a:t>
                  </a:r>
                </a:p>
              </p:txBody>
            </p:sp>
          </mc:Fallback>
        </mc:AlternateContent>
      </p:grpSp>
      <p:cxnSp>
        <p:nvCxnSpPr>
          <p:cNvPr id="27" name="Straight Arrow Connector 26"/>
          <p:cNvCxnSpPr>
            <a:stCxn id="10" idx="5"/>
          </p:cNvCxnSpPr>
          <p:nvPr/>
        </p:nvCxnSpPr>
        <p:spPr>
          <a:xfrm>
            <a:off x="3988723" y="3557614"/>
            <a:ext cx="819897" cy="36393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5" idx="7"/>
          </p:cNvCxnSpPr>
          <p:nvPr/>
        </p:nvCxnSpPr>
        <p:spPr>
          <a:xfrm flipV="1">
            <a:off x="5560635" y="3238492"/>
            <a:ext cx="832578" cy="36393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6393213" y="2787183"/>
            <a:ext cx="881040" cy="902617"/>
            <a:chOff x="1126013" y="3777012"/>
            <a:chExt cx="1280160" cy="1280160"/>
          </a:xfrm>
        </p:grpSpPr>
        <p:sp>
          <p:nvSpPr>
            <p:cNvPr id="30" name="Oval 29"/>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31" name="TextBox 30"/>
                <p:cNvSpPr txBox="1"/>
                <p:nvPr/>
              </p:nvSpPr>
              <p:spPr>
                <a:xfrm>
                  <a:off x="1527128" y="4089294"/>
                  <a:ext cx="503754" cy="5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8</m:t>
                            </m:r>
                          </m:sub>
                        </m:sSub>
                      </m:oMath>
                    </m:oMathPara>
                  </a14:m>
                  <a:endParaRPr lang="en-US" sz="2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1527128" y="4089294"/>
                  <a:ext cx="503754" cy="523815"/>
                </a:xfrm>
                <a:prstGeom prst="rect">
                  <a:avLst/>
                </a:prstGeom>
                <a:blipFill>
                  <a:blip r:embed="rId7"/>
                  <a:stretch>
                    <a:fillRect l="-10526" r="-7018" b="-13115"/>
                  </a:stretch>
                </a:blipFill>
              </p:spPr>
              <p:txBody>
                <a:bodyPr/>
                <a:lstStyle/>
                <a:p>
                  <a:r>
                    <a:rPr lang="en-US">
                      <a:noFill/>
                    </a:rPr>
                    <a:t> </a:t>
                  </a:r>
                </a:p>
              </p:txBody>
            </p:sp>
          </mc:Fallback>
        </mc:AlternateContent>
      </p:grpSp>
      <p:grpSp>
        <p:nvGrpSpPr>
          <p:cNvPr id="32" name="Group 31"/>
          <p:cNvGrpSpPr/>
          <p:nvPr/>
        </p:nvGrpSpPr>
        <p:grpSpPr>
          <a:xfrm>
            <a:off x="6412571" y="4124366"/>
            <a:ext cx="881040" cy="902617"/>
            <a:chOff x="1126013" y="3777012"/>
            <a:chExt cx="1280160" cy="1280160"/>
          </a:xfrm>
        </p:grpSpPr>
        <p:sp>
          <p:nvSpPr>
            <p:cNvPr id="33" name="Oval 32"/>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34" name="TextBox 33"/>
                <p:cNvSpPr txBox="1"/>
                <p:nvPr/>
              </p:nvSpPr>
              <p:spPr>
                <a:xfrm>
                  <a:off x="1527128" y="4089294"/>
                  <a:ext cx="494438" cy="5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9</m:t>
                            </m:r>
                          </m:sub>
                        </m:sSub>
                      </m:oMath>
                    </m:oMathPara>
                  </a14:m>
                  <a:endParaRPr lang="en-US" sz="2400" dirty="0"/>
                </a:p>
              </p:txBody>
            </p:sp>
          </mc:Choice>
          <mc:Fallback xmlns="">
            <p:sp>
              <p:nvSpPr>
                <p:cNvPr id="34" name="TextBox 33"/>
                <p:cNvSpPr txBox="1">
                  <a:spLocks noRot="1" noChangeAspect="1" noMove="1" noResize="1" noEditPoints="1" noAdjustHandles="1" noChangeArrowheads="1" noChangeShapeType="1" noTextEdit="1"/>
                </p:cNvSpPr>
                <p:nvPr/>
              </p:nvSpPr>
              <p:spPr>
                <a:xfrm>
                  <a:off x="1527128" y="4089294"/>
                  <a:ext cx="494438" cy="523815"/>
                </a:xfrm>
                <a:prstGeom prst="rect">
                  <a:avLst/>
                </a:prstGeom>
                <a:blipFill>
                  <a:blip r:embed="rId8"/>
                  <a:stretch>
                    <a:fillRect l="-10714" r="-7143" b="-15000"/>
                  </a:stretch>
                </a:blipFill>
              </p:spPr>
              <p:txBody>
                <a:bodyPr/>
                <a:lstStyle/>
                <a:p>
                  <a:r>
                    <a:rPr lang="en-US">
                      <a:noFill/>
                    </a:rPr>
                    <a:t> </a:t>
                  </a:r>
                </a:p>
              </p:txBody>
            </p:sp>
          </mc:Fallback>
        </mc:AlternateContent>
      </p:grpSp>
      <p:cxnSp>
        <p:nvCxnSpPr>
          <p:cNvPr id="35" name="Straight Arrow Connector 34"/>
          <p:cNvCxnSpPr>
            <a:stCxn id="25" idx="5"/>
          </p:cNvCxnSpPr>
          <p:nvPr/>
        </p:nvCxnSpPr>
        <p:spPr>
          <a:xfrm>
            <a:off x="5560635" y="4240674"/>
            <a:ext cx="851936" cy="3350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7"/>
          </p:cNvCxnSpPr>
          <p:nvPr/>
        </p:nvCxnSpPr>
        <p:spPr>
          <a:xfrm flipV="1">
            <a:off x="7145228" y="2588800"/>
            <a:ext cx="800539" cy="33056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7945768" y="2137491"/>
            <a:ext cx="881040" cy="902617"/>
            <a:chOff x="1126013" y="3777012"/>
            <a:chExt cx="1280160" cy="1280160"/>
          </a:xfrm>
        </p:grpSpPr>
        <p:sp>
          <p:nvSpPr>
            <p:cNvPr id="38" name="Oval 37"/>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39" name="TextBox 38"/>
                <p:cNvSpPr txBox="1"/>
                <p:nvPr/>
              </p:nvSpPr>
              <p:spPr>
                <a:xfrm>
                  <a:off x="1527128" y="4089294"/>
                  <a:ext cx="682076" cy="5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11</m:t>
                            </m:r>
                          </m:sub>
                        </m:sSub>
                      </m:oMath>
                    </m:oMathPara>
                  </a14:m>
                  <a:endParaRPr lang="en-US" sz="2400" dirty="0"/>
                </a:p>
              </p:txBody>
            </p:sp>
          </mc:Choice>
          <mc:Fallback xmlns="">
            <p:sp>
              <p:nvSpPr>
                <p:cNvPr id="39" name="TextBox 38"/>
                <p:cNvSpPr txBox="1">
                  <a:spLocks noRot="1" noChangeAspect="1" noMove="1" noResize="1" noEditPoints="1" noAdjustHandles="1" noChangeArrowheads="1" noChangeShapeType="1" noTextEdit="1"/>
                </p:cNvSpPr>
                <p:nvPr/>
              </p:nvSpPr>
              <p:spPr>
                <a:xfrm>
                  <a:off x="1527128" y="4089294"/>
                  <a:ext cx="682076" cy="523815"/>
                </a:xfrm>
                <a:prstGeom prst="rect">
                  <a:avLst/>
                </a:prstGeom>
                <a:blipFill>
                  <a:blip r:embed="rId9"/>
                  <a:stretch>
                    <a:fillRect l="-9091" r="-5195" b="-15000"/>
                  </a:stretch>
                </a:blipFill>
              </p:spPr>
              <p:txBody>
                <a:bodyPr/>
                <a:lstStyle/>
                <a:p>
                  <a:r>
                    <a:rPr lang="en-US">
                      <a:noFill/>
                    </a:rPr>
                    <a:t> </a:t>
                  </a:r>
                </a:p>
              </p:txBody>
            </p:sp>
          </mc:Fallback>
        </mc:AlternateContent>
      </p:grpSp>
      <p:grpSp>
        <p:nvGrpSpPr>
          <p:cNvPr id="40" name="Group 39"/>
          <p:cNvGrpSpPr/>
          <p:nvPr/>
        </p:nvGrpSpPr>
        <p:grpSpPr>
          <a:xfrm>
            <a:off x="7965125" y="3474674"/>
            <a:ext cx="881040" cy="902617"/>
            <a:chOff x="1126013" y="3777012"/>
            <a:chExt cx="1280160" cy="1280160"/>
          </a:xfrm>
        </p:grpSpPr>
        <p:sp>
          <p:nvSpPr>
            <p:cNvPr id="41" name="Oval 40"/>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42" name="TextBox 41"/>
                <p:cNvSpPr txBox="1"/>
                <p:nvPr/>
              </p:nvSpPr>
              <p:spPr>
                <a:xfrm>
                  <a:off x="1527128" y="4089294"/>
                  <a:ext cx="682076" cy="5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12</m:t>
                            </m:r>
                          </m:sub>
                        </m:sSub>
                      </m:oMath>
                    </m:oMathPara>
                  </a14:m>
                  <a:endParaRPr lang="en-US" sz="2400" dirty="0"/>
                </a:p>
              </p:txBody>
            </p:sp>
          </mc:Choice>
          <mc:Fallback xmlns="">
            <p:sp>
              <p:nvSpPr>
                <p:cNvPr id="42" name="TextBox 41"/>
                <p:cNvSpPr txBox="1">
                  <a:spLocks noRot="1" noChangeAspect="1" noMove="1" noResize="1" noEditPoints="1" noAdjustHandles="1" noChangeArrowheads="1" noChangeShapeType="1" noTextEdit="1"/>
                </p:cNvSpPr>
                <p:nvPr/>
              </p:nvSpPr>
              <p:spPr>
                <a:xfrm>
                  <a:off x="1527128" y="4089294"/>
                  <a:ext cx="682076" cy="523815"/>
                </a:xfrm>
                <a:prstGeom prst="rect">
                  <a:avLst/>
                </a:prstGeom>
                <a:blipFill>
                  <a:blip r:embed="rId10"/>
                  <a:stretch>
                    <a:fillRect l="-9091" r="-5195" b="-13115"/>
                  </a:stretch>
                </a:blipFill>
              </p:spPr>
              <p:txBody>
                <a:bodyPr/>
                <a:lstStyle/>
                <a:p>
                  <a:r>
                    <a:rPr lang="en-US">
                      <a:noFill/>
                    </a:rPr>
                    <a:t> </a:t>
                  </a:r>
                </a:p>
              </p:txBody>
            </p:sp>
          </mc:Fallback>
        </mc:AlternateContent>
      </p:grpSp>
      <p:cxnSp>
        <p:nvCxnSpPr>
          <p:cNvPr id="43" name="Straight Arrow Connector 42"/>
          <p:cNvCxnSpPr>
            <a:stCxn id="30" idx="5"/>
          </p:cNvCxnSpPr>
          <p:nvPr/>
        </p:nvCxnSpPr>
        <p:spPr>
          <a:xfrm>
            <a:off x="7145228" y="3557614"/>
            <a:ext cx="819897" cy="368368"/>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5566976" y="1941653"/>
            <a:ext cx="785220" cy="33606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6352196" y="1490343"/>
            <a:ext cx="881040" cy="902617"/>
            <a:chOff x="1126013" y="3777012"/>
            <a:chExt cx="1280160" cy="1280160"/>
          </a:xfrm>
        </p:grpSpPr>
        <p:sp>
          <p:nvSpPr>
            <p:cNvPr id="52" name="Oval 51"/>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53" name="TextBox 52"/>
                <p:cNvSpPr txBox="1"/>
                <p:nvPr/>
              </p:nvSpPr>
              <p:spPr>
                <a:xfrm>
                  <a:off x="1527128" y="4089294"/>
                  <a:ext cx="503754" cy="5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7</m:t>
                            </m:r>
                          </m:sub>
                        </m:sSub>
                      </m:oMath>
                    </m:oMathPara>
                  </a14:m>
                  <a:endParaRPr lang="en-US" sz="2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1527128" y="4089294"/>
                  <a:ext cx="503754" cy="523815"/>
                </a:xfrm>
                <a:prstGeom prst="rect">
                  <a:avLst/>
                </a:prstGeom>
                <a:blipFill>
                  <a:blip r:embed="rId11"/>
                  <a:stretch>
                    <a:fillRect l="-10526" r="-7018" b="-15000"/>
                  </a:stretch>
                </a:blipFill>
              </p:spPr>
              <p:txBody>
                <a:bodyPr/>
                <a:lstStyle/>
                <a:p>
                  <a:r>
                    <a:rPr lang="en-US">
                      <a:noFill/>
                    </a:rPr>
                    <a:t> </a:t>
                  </a:r>
                </a:p>
              </p:txBody>
            </p:sp>
          </mc:Fallback>
        </mc:AlternateContent>
      </p:grpSp>
      <p:cxnSp>
        <p:nvCxnSpPr>
          <p:cNvPr id="55" name="Straight Arrow Connector 54"/>
          <p:cNvCxnSpPr/>
          <p:nvPr/>
        </p:nvCxnSpPr>
        <p:spPr>
          <a:xfrm flipV="1">
            <a:off x="7164586" y="1377335"/>
            <a:ext cx="800539" cy="33499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7965125" y="926026"/>
            <a:ext cx="881040" cy="902617"/>
            <a:chOff x="1126013" y="3777012"/>
            <a:chExt cx="1280160" cy="1280160"/>
          </a:xfrm>
        </p:grpSpPr>
        <p:sp>
          <p:nvSpPr>
            <p:cNvPr id="57" name="Oval 56"/>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58" name="TextBox 57"/>
                <p:cNvSpPr txBox="1"/>
                <p:nvPr/>
              </p:nvSpPr>
              <p:spPr>
                <a:xfrm>
                  <a:off x="1527128" y="4089294"/>
                  <a:ext cx="682076" cy="5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10</m:t>
                            </m:r>
                          </m:sub>
                        </m:sSub>
                      </m:oMath>
                    </m:oMathPara>
                  </a14:m>
                  <a:endParaRPr lang="en-US" sz="2400" dirty="0"/>
                </a:p>
              </p:txBody>
            </p:sp>
          </mc:Choice>
          <mc:Fallback xmlns="">
            <p:sp>
              <p:nvSpPr>
                <p:cNvPr id="58" name="TextBox 57"/>
                <p:cNvSpPr txBox="1">
                  <a:spLocks noRot="1" noChangeAspect="1" noMove="1" noResize="1" noEditPoints="1" noAdjustHandles="1" noChangeArrowheads="1" noChangeShapeType="1" noTextEdit="1"/>
                </p:cNvSpPr>
                <p:nvPr/>
              </p:nvSpPr>
              <p:spPr>
                <a:xfrm>
                  <a:off x="1527128" y="4089294"/>
                  <a:ext cx="682076" cy="523815"/>
                </a:xfrm>
                <a:prstGeom prst="rect">
                  <a:avLst/>
                </a:prstGeom>
                <a:blipFill>
                  <a:blip r:embed="rId12"/>
                  <a:stretch>
                    <a:fillRect l="-9091" r="-5195" b="-13115"/>
                  </a:stretch>
                </a:blipFill>
              </p:spPr>
              <p:txBody>
                <a:bodyPr/>
                <a:lstStyle/>
                <a:p>
                  <a:r>
                    <a:rPr lang="en-US">
                      <a:noFill/>
                    </a:rPr>
                    <a:t> </a:t>
                  </a:r>
                </a:p>
              </p:txBody>
            </p:sp>
          </mc:Fallback>
        </mc:AlternateContent>
      </p:grpSp>
      <p:grpSp>
        <p:nvGrpSpPr>
          <p:cNvPr id="60" name="Group 59"/>
          <p:cNvGrpSpPr/>
          <p:nvPr/>
        </p:nvGrpSpPr>
        <p:grpSpPr>
          <a:xfrm>
            <a:off x="4824427" y="4802492"/>
            <a:ext cx="881040" cy="902617"/>
            <a:chOff x="1126013" y="3777012"/>
            <a:chExt cx="1280160" cy="1280160"/>
          </a:xfrm>
        </p:grpSpPr>
        <p:sp>
          <p:nvSpPr>
            <p:cNvPr id="61" name="Oval 60"/>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62" name="TextBox 61"/>
                <p:cNvSpPr txBox="1"/>
                <p:nvPr/>
              </p:nvSpPr>
              <p:spPr>
                <a:xfrm>
                  <a:off x="1527128" y="4089294"/>
                  <a:ext cx="503754" cy="5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6</m:t>
                            </m:r>
                          </m:sub>
                        </m:sSub>
                      </m:oMath>
                    </m:oMathPara>
                  </a14:m>
                  <a:endParaRPr lang="en-US" sz="2400" dirty="0"/>
                </a:p>
              </p:txBody>
            </p:sp>
          </mc:Choice>
          <mc:Fallback xmlns="">
            <p:sp>
              <p:nvSpPr>
                <p:cNvPr id="62" name="TextBox 61"/>
                <p:cNvSpPr txBox="1">
                  <a:spLocks noRot="1" noChangeAspect="1" noMove="1" noResize="1" noEditPoints="1" noAdjustHandles="1" noChangeArrowheads="1" noChangeShapeType="1" noTextEdit="1"/>
                </p:cNvSpPr>
                <p:nvPr/>
              </p:nvSpPr>
              <p:spPr>
                <a:xfrm>
                  <a:off x="1527128" y="4089294"/>
                  <a:ext cx="503754" cy="523815"/>
                </a:xfrm>
                <a:prstGeom prst="rect">
                  <a:avLst/>
                </a:prstGeom>
                <a:blipFill>
                  <a:blip r:embed="rId13"/>
                  <a:stretch>
                    <a:fillRect l="-12281" r="-7018" b="-13115"/>
                  </a:stretch>
                </a:blipFill>
              </p:spPr>
              <p:txBody>
                <a:bodyPr/>
                <a:lstStyle/>
                <a:p>
                  <a:r>
                    <a:rPr lang="en-US">
                      <a:noFill/>
                    </a:rPr>
                    <a:t> </a:t>
                  </a:r>
                </a:p>
              </p:txBody>
            </p:sp>
          </mc:Fallback>
        </mc:AlternateContent>
      </p:grpSp>
      <p:cxnSp>
        <p:nvCxnSpPr>
          <p:cNvPr id="63" name="Straight Arrow Connector 62"/>
          <p:cNvCxnSpPr>
            <a:stCxn id="13" idx="5"/>
            <a:endCxn id="61" idx="2"/>
          </p:cNvCxnSpPr>
          <p:nvPr/>
        </p:nvCxnSpPr>
        <p:spPr>
          <a:xfrm>
            <a:off x="4008081" y="4894797"/>
            <a:ext cx="816346" cy="35900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6442014" y="5462070"/>
            <a:ext cx="881040" cy="90261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68" name="Straight Arrow Connector 67"/>
          <p:cNvCxnSpPr>
            <a:stCxn id="61" idx="5"/>
            <a:endCxn id="66" idx="2"/>
          </p:cNvCxnSpPr>
          <p:nvPr/>
        </p:nvCxnSpPr>
        <p:spPr>
          <a:xfrm>
            <a:off x="5576442" y="5572923"/>
            <a:ext cx="865572" cy="34045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8072589" y="4866467"/>
            <a:ext cx="881040" cy="902617"/>
            <a:chOff x="1126013" y="3777012"/>
            <a:chExt cx="1280160" cy="1280160"/>
          </a:xfrm>
        </p:grpSpPr>
        <p:sp>
          <p:nvSpPr>
            <p:cNvPr id="72" name="Oval 71"/>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73" name="TextBox 72"/>
                <p:cNvSpPr txBox="1"/>
                <p:nvPr/>
              </p:nvSpPr>
              <p:spPr>
                <a:xfrm>
                  <a:off x="1527128" y="4089294"/>
                  <a:ext cx="682076" cy="5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13</m:t>
                            </m:r>
                          </m:sub>
                        </m:sSub>
                      </m:oMath>
                    </m:oMathPara>
                  </a14:m>
                  <a:endParaRPr lang="en-US" sz="2400" dirty="0"/>
                </a:p>
              </p:txBody>
            </p:sp>
          </mc:Choice>
          <mc:Fallback xmlns="">
            <p:sp>
              <p:nvSpPr>
                <p:cNvPr id="73" name="TextBox 72"/>
                <p:cNvSpPr txBox="1">
                  <a:spLocks noRot="1" noChangeAspect="1" noMove="1" noResize="1" noEditPoints="1" noAdjustHandles="1" noChangeArrowheads="1" noChangeShapeType="1" noTextEdit="1"/>
                </p:cNvSpPr>
                <p:nvPr/>
              </p:nvSpPr>
              <p:spPr>
                <a:xfrm>
                  <a:off x="1527128" y="4089294"/>
                  <a:ext cx="682076" cy="523815"/>
                </a:xfrm>
                <a:prstGeom prst="rect">
                  <a:avLst/>
                </a:prstGeom>
                <a:blipFill>
                  <a:blip r:embed="rId14"/>
                  <a:stretch>
                    <a:fillRect l="-9091" r="-5195" b="-13115"/>
                  </a:stretch>
                </a:blipFill>
              </p:spPr>
              <p:txBody>
                <a:bodyPr/>
                <a:lstStyle/>
                <a:p>
                  <a:r>
                    <a:rPr lang="en-US">
                      <a:noFill/>
                    </a:rPr>
                    <a:t> </a:t>
                  </a:r>
                </a:p>
              </p:txBody>
            </p:sp>
          </mc:Fallback>
        </mc:AlternateContent>
      </p:grpSp>
      <p:cxnSp>
        <p:nvCxnSpPr>
          <p:cNvPr id="74" name="Straight Arrow Connector 73"/>
          <p:cNvCxnSpPr>
            <a:stCxn id="33" idx="5"/>
            <a:endCxn id="72" idx="2"/>
          </p:cNvCxnSpPr>
          <p:nvPr/>
        </p:nvCxnSpPr>
        <p:spPr>
          <a:xfrm>
            <a:off x="7164586" y="4894797"/>
            <a:ext cx="908003" cy="422978"/>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2352087" y="3067089"/>
                <a:ext cx="37593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1</m:t>
                          </m:r>
                        </m:sub>
                      </m:sSub>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352087" y="3067089"/>
                <a:ext cx="375937" cy="369332"/>
              </a:xfrm>
              <a:prstGeom prst="rect">
                <a:avLst/>
              </a:prstGeom>
              <a:blipFill>
                <a:blip r:embed="rId15"/>
                <a:stretch>
                  <a:fillRect l="-11290" r="-6452"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2789856" y="2876214"/>
                <a:ext cx="3164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𝑟</m:t>
                          </m:r>
                        </m:e>
                        <m:sub>
                          <m:r>
                            <a:rPr lang="en-US" sz="2400" b="0" i="1" smtClean="0">
                              <a:latin typeface="Cambria Math" charset="0"/>
                            </a:rPr>
                            <m:t>1</m:t>
                          </m:r>
                        </m:sub>
                      </m:sSub>
                    </m:oMath>
                  </m:oMathPara>
                </a14:m>
                <a:endParaRPr lang="en-US" sz="2400" dirty="0"/>
              </a:p>
            </p:txBody>
          </p:sp>
        </mc:Choice>
        <mc:Fallback xmlns="">
          <p:sp>
            <p:nvSpPr>
              <p:cNvPr id="79" name="TextBox 78"/>
              <p:cNvSpPr txBox="1">
                <a:spLocks noRot="1" noChangeAspect="1" noMove="1" noResize="1" noEditPoints="1" noAdjustHandles="1" noChangeArrowheads="1" noChangeShapeType="1" noTextEdit="1"/>
              </p:cNvSpPr>
              <p:nvPr/>
            </p:nvSpPr>
            <p:spPr>
              <a:xfrm>
                <a:off x="2789856" y="2876214"/>
                <a:ext cx="316497" cy="369332"/>
              </a:xfrm>
              <a:prstGeom prst="rect">
                <a:avLst/>
              </a:prstGeom>
              <a:blipFill>
                <a:blip r:embed="rId16"/>
                <a:stretch>
                  <a:fillRect l="-13462" r="-961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3936517" y="2361213"/>
                <a:ext cx="3830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3</m:t>
                          </m:r>
                        </m:sub>
                      </m:sSub>
                    </m:oMath>
                  </m:oMathPara>
                </a14:m>
                <a:endParaRPr lang="en-US" sz="2400" dirty="0"/>
              </a:p>
            </p:txBody>
          </p:sp>
        </mc:Choice>
        <mc:Fallback xmlns="">
          <p:sp>
            <p:nvSpPr>
              <p:cNvPr id="80" name="TextBox 79"/>
              <p:cNvSpPr txBox="1">
                <a:spLocks noRot="1" noChangeAspect="1" noMove="1" noResize="1" noEditPoints="1" noAdjustHandles="1" noChangeArrowheads="1" noChangeShapeType="1" noTextEdit="1"/>
              </p:cNvSpPr>
              <p:nvPr/>
            </p:nvSpPr>
            <p:spPr>
              <a:xfrm>
                <a:off x="3936517" y="2361213"/>
                <a:ext cx="383054" cy="369332"/>
              </a:xfrm>
              <a:prstGeom prst="rect">
                <a:avLst/>
              </a:prstGeom>
              <a:blipFill>
                <a:blip r:embed="rId17"/>
                <a:stretch>
                  <a:fillRect l="-11111" r="-6349"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4374286" y="2170338"/>
                <a:ext cx="3236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𝑟</m:t>
                          </m:r>
                        </m:e>
                        <m:sub>
                          <m:r>
                            <a:rPr lang="en-US" sz="2400" b="0" i="1" smtClean="0">
                              <a:latin typeface="Cambria Math" charset="0"/>
                            </a:rPr>
                            <m:t>3</m:t>
                          </m:r>
                        </m:sub>
                      </m:sSub>
                    </m:oMath>
                  </m:oMathPara>
                </a14:m>
                <a:endParaRPr lang="en-US" sz="2400" dirty="0"/>
              </a:p>
            </p:txBody>
          </p:sp>
        </mc:Choice>
        <mc:Fallback xmlns="">
          <p:sp>
            <p:nvSpPr>
              <p:cNvPr id="81" name="TextBox 80"/>
              <p:cNvSpPr txBox="1">
                <a:spLocks noRot="1" noChangeAspect="1" noMove="1" noResize="1" noEditPoints="1" noAdjustHandles="1" noChangeArrowheads="1" noChangeShapeType="1" noTextEdit="1"/>
              </p:cNvSpPr>
              <p:nvPr/>
            </p:nvSpPr>
            <p:spPr>
              <a:xfrm>
                <a:off x="4374286" y="2170338"/>
                <a:ext cx="323615" cy="369332"/>
              </a:xfrm>
              <a:prstGeom prst="rect">
                <a:avLst/>
              </a:prstGeom>
              <a:blipFill>
                <a:blip r:embed="rId18"/>
                <a:stretch>
                  <a:fillRect l="-13208" r="-9434"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5487063" y="1776352"/>
                <a:ext cx="3830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6</m:t>
                          </m:r>
                        </m:sub>
                      </m:sSub>
                    </m:oMath>
                  </m:oMathPara>
                </a14:m>
                <a:endParaRPr lang="en-US" sz="2400" dirty="0"/>
              </a:p>
            </p:txBody>
          </p:sp>
        </mc:Choice>
        <mc:Fallback xmlns="">
          <p:sp>
            <p:nvSpPr>
              <p:cNvPr id="82" name="TextBox 81"/>
              <p:cNvSpPr txBox="1">
                <a:spLocks noRot="1" noChangeAspect="1" noMove="1" noResize="1" noEditPoints="1" noAdjustHandles="1" noChangeArrowheads="1" noChangeShapeType="1" noTextEdit="1"/>
              </p:cNvSpPr>
              <p:nvPr/>
            </p:nvSpPr>
            <p:spPr>
              <a:xfrm>
                <a:off x="5487063" y="1776352"/>
                <a:ext cx="383054" cy="369332"/>
              </a:xfrm>
              <a:prstGeom prst="rect">
                <a:avLst/>
              </a:prstGeom>
              <a:blipFill>
                <a:blip r:embed="rId19"/>
                <a:stretch>
                  <a:fillRect l="-9524" r="-6349"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5924832" y="1585476"/>
                <a:ext cx="3236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𝑟</m:t>
                          </m:r>
                        </m:e>
                        <m:sub>
                          <m:r>
                            <a:rPr lang="en-US" sz="2400" b="0" i="1" smtClean="0">
                              <a:latin typeface="Cambria Math" charset="0"/>
                            </a:rPr>
                            <m:t>6</m:t>
                          </m:r>
                        </m:sub>
                      </m:sSub>
                    </m:oMath>
                  </m:oMathPara>
                </a14:m>
                <a:endParaRPr lang="en-US" sz="2400" dirty="0"/>
              </a:p>
            </p:txBody>
          </p:sp>
        </mc:Choice>
        <mc:Fallback xmlns="">
          <p:sp>
            <p:nvSpPr>
              <p:cNvPr id="83" name="TextBox 82"/>
              <p:cNvSpPr txBox="1">
                <a:spLocks noRot="1" noChangeAspect="1" noMove="1" noResize="1" noEditPoints="1" noAdjustHandles="1" noChangeArrowheads="1" noChangeShapeType="1" noTextEdit="1"/>
              </p:cNvSpPr>
              <p:nvPr/>
            </p:nvSpPr>
            <p:spPr>
              <a:xfrm>
                <a:off x="5924832" y="1585476"/>
                <a:ext cx="323615" cy="369332"/>
              </a:xfrm>
              <a:prstGeom prst="rect">
                <a:avLst/>
              </a:prstGeom>
              <a:blipFill>
                <a:blip r:embed="rId20"/>
                <a:stretch>
                  <a:fillRect l="-13208" r="-9434"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7120457" y="1146209"/>
                <a:ext cx="37664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9</m:t>
                          </m:r>
                        </m:sub>
                      </m:sSub>
                    </m:oMath>
                  </m:oMathPara>
                </a14:m>
                <a:endParaRPr lang="en-US" sz="2400" dirty="0"/>
              </a:p>
            </p:txBody>
          </p:sp>
        </mc:Choice>
        <mc:Fallback xmlns="">
          <p:sp>
            <p:nvSpPr>
              <p:cNvPr id="84" name="TextBox 83"/>
              <p:cNvSpPr txBox="1">
                <a:spLocks noRot="1" noChangeAspect="1" noMove="1" noResize="1" noEditPoints="1" noAdjustHandles="1" noChangeArrowheads="1" noChangeShapeType="1" noTextEdit="1"/>
              </p:cNvSpPr>
              <p:nvPr/>
            </p:nvSpPr>
            <p:spPr>
              <a:xfrm>
                <a:off x="7120457" y="1146209"/>
                <a:ext cx="376642" cy="369332"/>
              </a:xfrm>
              <a:prstGeom prst="rect">
                <a:avLst/>
              </a:prstGeom>
              <a:blipFill>
                <a:blip r:embed="rId21"/>
                <a:stretch>
                  <a:fillRect l="-9677" r="-6452"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p:cNvSpPr txBox="1"/>
              <p:nvPr/>
            </p:nvSpPr>
            <p:spPr>
              <a:xfrm>
                <a:off x="7558226" y="955334"/>
                <a:ext cx="31720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𝑟</m:t>
                          </m:r>
                        </m:e>
                        <m:sub>
                          <m:r>
                            <a:rPr lang="en-US" sz="2400" b="0" i="1" smtClean="0">
                              <a:latin typeface="Cambria Math" charset="0"/>
                            </a:rPr>
                            <m:t>9</m:t>
                          </m:r>
                        </m:sub>
                      </m:sSub>
                    </m:oMath>
                  </m:oMathPara>
                </a14:m>
                <a:endParaRPr lang="en-US" sz="2400" dirty="0"/>
              </a:p>
            </p:txBody>
          </p:sp>
        </mc:Choice>
        <mc:Fallback xmlns="">
          <p:sp>
            <p:nvSpPr>
              <p:cNvPr id="85" name="TextBox 84"/>
              <p:cNvSpPr txBox="1">
                <a:spLocks noRot="1" noChangeAspect="1" noMove="1" noResize="1" noEditPoints="1" noAdjustHandles="1" noChangeArrowheads="1" noChangeShapeType="1" noTextEdit="1"/>
              </p:cNvSpPr>
              <p:nvPr/>
            </p:nvSpPr>
            <p:spPr>
              <a:xfrm>
                <a:off x="7558226" y="955334"/>
                <a:ext cx="317202" cy="369332"/>
              </a:xfrm>
              <a:prstGeom prst="rect">
                <a:avLst/>
              </a:prstGeom>
              <a:blipFill>
                <a:blip r:embed="rId22"/>
                <a:stretch>
                  <a:fillRect l="-13462" r="-961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5511221" y="3043184"/>
                <a:ext cx="3830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7</m:t>
                          </m:r>
                        </m:sub>
                      </m:sSub>
                    </m:oMath>
                  </m:oMathPara>
                </a14:m>
                <a:endParaRPr lang="en-US" sz="2400" dirty="0"/>
              </a:p>
            </p:txBody>
          </p:sp>
        </mc:Choice>
        <mc:Fallback xmlns="">
          <p:sp>
            <p:nvSpPr>
              <p:cNvPr id="86" name="TextBox 85"/>
              <p:cNvSpPr txBox="1">
                <a:spLocks noRot="1" noChangeAspect="1" noMove="1" noResize="1" noEditPoints="1" noAdjustHandles="1" noChangeArrowheads="1" noChangeShapeType="1" noTextEdit="1"/>
              </p:cNvSpPr>
              <p:nvPr/>
            </p:nvSpPr>
            <p:spPr>
              <a:xfrm>
                <a:off x="5511221" y="3043184"/>
                <a:ext cx="383054" cy="369332"/>
              </a:xfrm>
              <a:prstGeom prst="rect">
                <a:avLst/>
              </a:prstGeom>
              <a:blipFill>
                <a:blip r:embed="rId23"/>
                <a:stretch>
                  <a:fillRect l="-9524" r="-6349"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5948990" y="2852309"/>
                <a:ext cx="3236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𝑟</m:t>
                          </m:r>
                        </m:e>
                        <m:sub>
                          <m:r>
                            <a:rPr lang="en-US" sz="2400" b="0" i="1" smtClean="0">
                              <a:latin typeface="Cambria Math" charset="0"/>
                            </a:rPr>
                            <m:t>7</m:t>
                          </m:r>
                        </m:sub>
                      </m:sSub>
                    </m:oMath>
                  </m:oMathPara>
                </a14:m>
                <a:endParaRPr lang="en-US" sz="2400" dirty="0"/>
              </a:p>
            </p:txBody>
          </p:sp>
        </mc:Choice>
        <mc:Fallback xmlns="">
          <p:sp>
            <p:nvSpPr>
              <p:cNvPr id="87" name="TextBox 86"/>
              <p:cNvSpPr txBox="1">
                <a:spLocks noRot="1" noChangeAspect="1" noMove="1" noResize="1" noEditPoints="1" noAdjustHandles="1" noChangeArrowheads="1" noChangeShapeType="1" noTextEdit="1"/>
              </p:cNvSpPr>
              <p:nvPr/>
            </p:nvSpPr>
            <p:spPr>
              <a:xfrm>
                <a:off x="5948990" y="2852309"/>
                <a:ext cx="323615" cy="369332"/>
              </a:xfrm>
              <a:prstGeom prst="rect">
                <a:avLst/>
              </a:prstGeom>
              <a:blipFill>
                <a:blip r:embed="rId24"/>
                <a:stretch>
                  <a:fillRect l="-13208" r="-9434"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7047000" y="2375618"/>
                <a:ext cx="5057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10</m:t>
                          </m:r>
                        </m:sub>
                      </m:sSub>
                    </m:oMath>
                  </m:oMathPara>
                </a14:m>
                <a:endParaRPr lang="en-US" sz="2400" dirty="0"/>
              </a:p>
            </p:txBody>
          </p:sp>
        </mc:Choice>
        <mc:Fallback xmlns="">
          <p:sp>
            <p:nvSpPr>
              <p:cNvPr id="88" name="TextBox 87"/>
              <p:cNvSpPr txBox="1">
                <a:spLocks noRot="1" noChangeAspect="1" noMove="1" noResize="1" noEditPoints="1" noAdjustHandles="1" noChangeArrowheads="1" noChangeShapeType="1" noTextEdit="1"/>
              </p:cNvSpPr>
              <p:nvPr/>
            </p:nvSpPr>
            <p:spPr>
              <a:xfrm>
                <a:off x="7047000" y="2375618"/>
                <a:ext cx="505779" cy="369332"/>
              </a:xfrm>
              <a:prstGeom prst="rect">
                <a:avLst/>
              </a:prstGeom>
              <a:blipFill>
                <a:blip r:embed="rId25"/>
                <a:stretch>
                  <a:fillRect l="-7229" r="-4819"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p:cNvSpPr txBox="1"/>
              <p:nvPr/>
            </p:nvSpPr>
            <p:spPr>
              <a:xfrm>
                <a:off x="7438153" y="2184742"/>
                <a:ext cx="44634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𝑟</m:t>
                          </m:r>
                        </m:e>
                        <m:sub>
                          <m:r>
                            <a:rPr lang="en-US" sz="2400" b="0" i="1" smtClean="0">
                              <a:latin typeface="Cambria Math" charset="0"/>
                            </a:rPr>
                            <m:t>10</m:t>
                          </m:r>
                        </m:sub>
                      </m:sSub>
                    </m:oMath>
                  </m:oMathPara>
                </a14:m>
                <a:endParaRPr lang="en-US" sz="2400" dirty="0"/>
              </a:p>
            </p:txBody>
          </p:sp>
        </mc:Choice>
        <mc:Fallback xmlns="">
          <p:sp>
            <p:nvSpPr>
              <p:cNvPr id="89" name="TextBox 88"/>
              <p:cNvSpPr txBox="1">
                <a:spLocks noRot="1" noChangeAspect="1" noMove="1" noResize="1" noEditPoints="1" noAdjustHandles="1" noChangeArrowheads="1" noChangeShapeType="1" noTextEdit="1"/>
              </p:cNvSpPr>
              <p:nvPr/>
            </p:nvSpPr>
            <p:spPr>
              <a:xfrm>
                <a:off x="7438153" y="2184742"/>
                <a:ext cx="446341" cy="369332"/>
              </a:xfrm>
              <a:prstGeom prst="rect">
                <a:avLst/>
              </a:prstGeom>
              <a:blipFill>
                <a:blip r:embed="rId26"/>
                <a:stretch>
                  <a:fillRect l="-8219" r="-6849"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p:cNvSpPr txBox="1"/>
              <p:nvPr/>
            </p:nvSpPr>
            <p:spPr>
              <a:xfrm>
                <a:off x="2366148" y="4186636"/>
                <a:ext cx="3830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2</m:t>
                          </m:r>
                        </m:sub>
                      </m:sSub>
                    </m:oMath>
                  </m:oMathPara>
                </a14:m>
                <a:endParaRPr lang="en-US" sz="2400" dirty="0"/>
              </a:p>
            </p:txBody>
          </p:sp>
        </mc:Choice>
        <mc:Fallback xmlns="">
          <p:sp>
            <p:nvSpPr>
              <p:cNvPr id="90" name="TextBox 89"/>
              <p:cNvSpPr txBox="1">
                <a:spLocks noRot="1" noChangeAspect="1" noMove="1" noResize="1" noEditPoints="1" noAdjustHandles="1" noChangeArrowheads="1" noChangeShapeType="1" noTextEdit="1"/>
              </p:cNvSpPr>
              <p:nvPr/>
            </p:nvSpPr>
            <p:spPr>
              <a:xfrm>
                <a:off x="2366148" y="4186636"/>
                <a:ext cx="383054" cy="369332"/>
              </a:xfrm>
              <a:prstGeom prst="rect">
                <a:avLst/>
              </a:prstGeom>
              <a:blipFill>
                <a:blip r:embed="rId27"/>
                <a:stretch>
                  <a:fillRect l="-9524" r="-6349"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2837107" y="4417714"/>
                <a:ext cx="3236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𝑟</m:t>
                          </m:r>
                        </m:e>
                        <m:sub>
                          <m:r>
                            <a:rPr lang="en-US" sz="2400" b="0" i="1" smtClean="0">
                              <a:latin typeface="Cambria Math" charset="0"/>
                            </a:rPr>
                            <m:t>2</m:t>
                          </m:r>
                        </m:sub>
                      </m:sSub>
                    </m:oMath>
                  </m:oMathPara>
                </a14:m>
                <a:endParaRPr lang="en-US" sz="2400" dirty="0"/>
              </a:p>
            </p:txBody>
          </p:sp>
        </mc:Choice>
        <mc:Fallback xmlns="">
          <p:sp>
            <p:nvSpPr>
              <p:cNvPr id="91" name="TextBox 90"/>
              <p:cNvSpPr txBox="1">
                <a:spLocks noRot="1" noChangeAspect="1" noMove="1" noResize="1" noEditPoints="1" noAdjustHandles="1" noChangeArrowheads="1" noChangeShapeType="1" noTextEdit="1"/>
              </p:cNvSpPr>
              <p:nvPr/>
            </p:nvSpPr>
            <p:spPr>
              <a:xfrm>
                <a:off x="2837107" y="4417714"/>
                <a:ext cx="323615" cy="369332"/>
              </a:xfrm>
              <a:prstGeom prst="rect">
                <a:avLst/>
              </a:prstGeom>
              <a:blipFill>
                <a:blip r:embed="rId28"/>
                <a:stretch>
                  <a:fillRect l="-11321" r="-9434"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p:cNvSpPr txBox="1"/>
              <p:nvPr/>
            </p:nvSpPr>
            <p:spPr>
              <a:xfrm>
                <a:off x="3906390" y="4912522"/>
                <a:ext cx="3830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5</m:t>
                          </m:r>
                        </m:sub>
                      </m:sSub>
                    </m:oMath>
                  </m:oMathPara>
                </a14:m>
                <a:endParaRPr lang="en-US" sz="2400" dirty="0"/>
              </a:p>
            </p:txBody>
          </p:sp>
        </mc:Choice>
        <mc:Fallback xmlns="">
          <p:sp>
            <p:nvSpPr>
              <p:cNvPr id="92" name="TextBox 91"/>
              <p:cNvSpPr txBox="1">
                <a:spLocks noRot="1" noChangeAspect="1" noMove="1" noResize="1" noEditPoints="1" noAdjustHandles="1" noChangeArrowheads="1" noChangeShapeType="1" noTextEdit="1"/>
              </p:cNvSpPr>
              <p:nvPr/>
            </p:nvSpPr>
            <p:spPr>
              <a:xfrm>
                <a:off x="3906390" y="4912522"/>
                <a:ext cx="383054" cy="369332"/>
              </a:xfrm>
              <a:prstGeom prst="rect">
                <a:avLst/>
              </a:prstGeom>
              <a:blipFill>
                <a:blip r:embed="rId29"/>
                <a:stretch>
                  <a:fillRect l="-11111" r="-6349"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p:cNvSpPr txBox="1"/>
              <p:nvPr/>
            </p:nvSpPr>
            <p:spPr>
              <a:xfrm>
                <a:off x="4377350" y="5143600"/>
                <a:ext cx="3236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𝑟</m:t>
                          </m:r>
                        </m:e>
                        <m:sub>
                          <m:r>
                            <a:rPr lang="en-US" sz="2400" b="0" i="1" smtClean="0">
                              <a:latin typeface="Cambria Math" charset="0"/>
                            </a:rPr>
                            <m:t>5</m:t>
                          </m:r>
                        </m:sub>
                      </m:sSub>
                    </m:oMath>
                  </m:oMathPara>
                </a14:m>
                <a:endParaRPr lang="en-US" sz="2400" dirty="0"/>
              </a:p>
            </p:txBody>
          </p:sp>
        </mc:Choice>
        <mc:Fallback xmlns="">
          <p:sp>
            <p:nvSpPr>
              <p:cNvPr id="93" name="TextBox 92"/>
              <p:cNvSpPr txBox="1">
                <a:spLocks noRot="1" noChangeAspect="1" noMove="1" noResize="1" noEditPoints="1" noAdjustHandles="1" noChangeArrowheads="1" noChangeShapeType="1" noTextEdit="1"/>
              </p:cNvSpPr>
              <p:nvPr/>
            </p:nvSpPr>
            <p:spPr>
              <a:xfrm>
                <a:off x="4377350" y="5143600"/>
                <a:ext cx="323615" cy="369332"/>
              </a:xfrm>
              <a:prstGeom prst="rect">
                <a:avLst/>
              </a:prstGeom>
              <a:blipFill>
                <a:blip r:embed="rId30"/>
                <a:stretch>
                  <a:fillRect l="-11321" r="-11321"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3939862" y="3542732"/>
                <a:ext cx="3830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4</m:t>
                          </m:r>
                        </m:sub>
                      </m:sSub>
                    </m:oMath>
                  </m:oMathPara>
                </a14:m>
                <a:endParaRPr lang="en-US" sz="2400" dirty="0"/>
              </a:p>
            </p:txBody>
          </p:sp>
        </mc:Choice>
        <mc:Fallback xmlns="">
          <p:sp>
            <p:nvSpPr>
              <p:cNvPr id="94" name="TextBox 93"/>
              <p:cNvSpPr txBox="1">
                <a:spLocks noRot="1" noChangeAspect="1" noMove="1" noResize="1" noEditPoints="1" noAdjustHandles="1" noChangeArrowheads="1" noChangeShapeType="1" noTextEdit="1"/>
              </p:cNvSpPr>
              <p:nvPr/>
            </p:nvSpPr>
            <p:spPr>
              <a:xfrm>
                <a:off x="3939862" y="3542732"/>
                <a:ext cx="383054" cy="369332"/>
              </a:xfrm>
              <a:prstGeom prst="rect">
                <a:avLst/>
              </a:prstGeom>
              <a:blipFill>
                <a:blip r:embed="rId31"/>
                <a:stretch>
                  <a:fillRect l="-9524" r="-6349"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4410822" y="3773810"/>
                <a:ext cx="31047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𝑟</m:t>
                          </m:r>
                        </m:e>
                        <m:sub>
                          <m:r>
                            <a:rPr lang="en-US" sz="2400" b="0" i="1" smtClean="0">
                              <a:latin typeface="Cambria Math" charset="0"/>
                            </a:rPr>
                            <m:t>4</m:t>
                          </m:r>
                        </m:sub>
                      </m:sSub>
                    </m:oMath>
                  </m:oMathPara>
                </a14:m>
                <a:endParaRPr lang="en-US" sz="2400" dirty="0"/>
              </a:p>
            </p:txBody>
          </p:sp>
        </mc:Choice>
        <mc:Fallback xmlns="">
          <p:sp>
            <p:nvSpPr>
              <p:cNvPr id="95" name="TextBox 94"/>
              <p:cNvSpPr txBox="1">
                <a:spLocks noRot="1" noChangeAspect="1" noMove="1" noResize="1" noEditPoints="1" noAdjustHandles="1" noChangeArrowheads="1" noChangeShapeType="1" noTextEdit="1"/>
              </p:cNvSpPr>
              <p:nvPr/>
            </p:nvSpPr>
            <p:spPr>
              <a:xfrm>
                <a:off x="4410822" y="3773810"/>
                <a:ext cx="310470" cy="369332"/>
              </a:xfrm>
              <a:prstGeom prst="rect">
                <a:avLst/>
              </a:prstGeom>
              <a:blipFill>
                <a:blip r:embed="rId32"/>
                <a:stretch>
                  <a:fillRect l="-14000" r="-12000"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5544348" y="4222407"/>
                <a:ext cx="3830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8</m:t>
                          </m:r>
                        </m:sub>
                      </m:sSub>
                    </m:oMath>
                  </m:oMathPara>
                </a14:m>
                <a:endParaRPr lang="en-US" sz="2400" dirty="0"/>
              </a:p>
            </p:txBody>
          </p:sp>
        </mc:Choice>
        <mc:Fallback xmlns="">
          <p:sp>
            <p:nvSpPr>
              <p:cNvPr id="96" name="TextBox 95"/>
              <p:cNvSpPr txBox="1">
                <a:spLocks noRot="1" noChangeAspect="1" noMove="1" noResize="1" noEditPoints="1" noAdjustHandles="1" noChangeArrowheads="1" noChangeShapeType="1" noTextEdit="1"/>
              </p:cNvSpPr>
              <p:nvPr/>
            </p:nvSpPr>
            <p:spPr>
              <a:xfrm>
                <a:off x="5544348" y="4222407"/>
                <a:ext cx="383054" cy="369332"/>
              </a:xfrm>
              <a:prstGeom prst="rect">
                <a:avLst/>
              </a:prstGeom>
              <a:blipFill>
                <a:blip r:embed="rId33"/>
                <a:stretch>
                  <a:fillRect l="-11290" r="-806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6015308" y="4453485"/>
                <a:ext cx="3236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𝑟</m:t>
                          </m:r>
                        </m:e>
                        <m:sub>
                          <m:r>
                            <a:rPr lang="en-US" sz="2400" b="0" i="1" smtClean="0">
                              <a:latin typeface="Cambria Math" charset="0"/>
                            </a:rPr>
                            <m:t>8</m:t>
                          </m:r>
                        </m:sub>
                      </m:sSub>
                    </m:oMath>
                  </m:oMathPara>
                </a14:m>
                <a:endParaRPr lang="en-US" sz="2400" dirty="0"/>
              </a:p>
            </p:txBody>
          </p:sp>
        </mc:Choice>
        <mc:Fallback xmlns="">
          <p:sp>
            <p:nvSpPr>
              <p:cNvPr id="97" name="TextBox 96"/>
              <p:cNvSpPr txBox="1">
                <a:spLocks noRot="1" noChangeAspect="1" noMove="1" noResize="1" noEditPoints="1" noAdjustHandles="1" noChangeArrowheads="1" noChangeShapeType="1" noTextEdit="1"/>
              </p:cNvSpPr>
              <p:nvPr/>
            </p:nvSpPr>
            <p:spPr>
              <a:xfrm>
                <a:off x="6015308" y="4453485"/>
                <a:ext cx="323615" cy="369332"/>
              </a:xfrm>
              <a:prstGeom prst="rect">
                <a:avLst/>
              </a:prstGeom>
              <a:blipFill>
                <a:blip r:embed="rId34"/>
                <a:stretch>
                  <a:fillRect l="-13208" r="-9434"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p:cNvSpPr txBox="1"/>
              <p:nvPr/>
            </p:nvSpPr>
            <p:spPr>
              <a:xfrm>
                <a:off x="7050650" y="3542732"/>
                <a:ext cx="5057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11</m:t>
                          </m:r>
                        </m:sub>
                      </m:sSub>
                    </m:oMath>
                  </m:oMathPara>
                </a14:m>
                <a:endParaRPr lang="en-US" sz="2400" dirty="0"/>
              </a:p>
            </p:txBody>
          </p:sp>
        </mc:Choice>
        <mc:Fallback xmlns="">
          <p:sp>
            <p:nvSpPr>
              <p:cNvPr id="98" name="TextBox 97"/>
              <p:cNvSpPr txBox="1">
                <a:spLocks noRot="1" noChangeAspect="1" noMove="1" noResize="1" noEditPoints="1" noAdjustHandles="1" noChangeArrowheads="1" noChangeShapeType="1" noTextEdit="1"/>
              </p:cNvSpPr>
              <p:nvPr/>
            </p:nvSpPr>
            <p:spPr>
              <a:xfrm>
                <a:off x="7050650" y="3542732"/>
                <a:ext cx="505779" cy="369332"/>
              </a:xfrm>
              <a:prstGeom prst="rect">
                <a:avLst/>
              </a:prstGeom>
              <a:blipFill>
                <a:blip r:embed="rId35"/>
                <a:stretch>
                  <a:fillRect l="-8434" r="-4819"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7521610" y="3821566"/>
                <a:ext cx="44634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𝑟</m:t>
                          </m:r>
                        </m:e>
                        <m:sub>
                          <m:r>
                            <a:rPr lang="en-US" sz="2400" b="0" i="1" smtClean="0">
                              <a:latin typeface="Cambria Math" charset="0"/>
                            </a:rPr>
                            <m:t>11</m:t>
                          </m:r>
                        </m:sub>
                      </m:sSub>
                    </m:oMath>
                  </m:oMathPara>
                </a14:m>
                <a:endParaRPr lang="en-US" sz="2400" dirty="0"/>
              </a:p>
            </p:txBody>
          </p:sp>
        </mc:Choice>
        <mc:Fallback xmlns="">
          <p:sp>
            <p:nvSpPr>
              <p:cNvPr id="99" name="TextBox 98"/>
              <p:cNvSpPr txBox="1">
                <a:spLocks noRot="1" noChangeAspect="1" noMove="1" noResize="1" noEditPoints="1" noAdjustHandles="1" noChangeArrowheads="1" noChangeShapeType="1" noTextEdit="1"/>
              </p:cNvSpPr>
              <p:nvPr/>
            </p:nvSpPr>
            <p:spPr>
              <a:xfrm>
                <a:off x="7521610" y="3821566"/>
                <a:ext cx="446341" cy="369332"/>
              </a:xfrm>
              <a:prstGeom prst="rect">
                <a:avLst/>
              </a:prstGeom>
              <a:blipFill>
                <a:blip r:embed="rId36"/>
                <a:stretch>
                  <a:fillRect l="-9589" r="-6849"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a:off x="7120900" y="4949177"/>
                <a:ext cx="5057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12</m:t>
                          </m:r>
                        </m:sub>
                      </m:sSub>
                    </m:oMath>
                  </m:oMathPara>
                </a14:m>
                <a:endParaRPr lang="en-US" sz="2400" dirty="0"/>
              </a:p>
            </p:txBody>
          </p:sp>
        </mc:Choice>
        <mc:Fallback xmlns="">
          <p:sp>
            <p:nvSpPr>
              <p:cNvPr id="100" name="TextBox 99"/>
              <p:cNvSpPr txBox="1">
                <a:spLocks noRot="1" noChangeAspect="1" noMove="1" noResize="1" noEditPoints="1" noAdjustHandles="1" noChangeArrowheads="1" noChangeShapeType="1" noTextEdit="1"/>
              </p:cNvSpPr>
              <p:nvPr/>
            </p:nvSpPr>
            <p:spPr>
              <a:xfrm>
                <a:off x="7120900" y="4949177"/>
                <a:ext cx="505779" cy="369332"/>
              </a:xfrm>
              <a:prstGeom prst="rect">
                <a:avLst/>
              </a:prstGeom>
              <a:blipFill>
                <a:blip r:embed="rId37"/>
                <a:stretch>
                  <a:fillRect l="-7229" r="-4819"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7603513" y="5168316"/>
                <a:ext cx="44634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𝑟</m:t>
                          </m:r>
                        </m:e>
                        <m:sub>
                          <m:r>
                            <a:rPr lang="en-US" sz="2400" b="0" i="1" smtClean="0">
                              <a:latin typeface="Cambria Math" charset="0"/>
                            </a:rPr>
                            <m:t>12</m:t>
                          </m:r>
                        </m:sub>
                      </m:sSub>
                    </m:oMath>
                  </m:oMathPara>
                </a14:m>
                <a:endParaRPr lang="en-US" sz="2400" dirty="0"/>
              </a:p>
            </p:txBody>
          </p:sp>
        </mc:Choice>
        <mc:Fallback xmlns="">
          <p:sp>
            <p:nvSpPr>
              <p:cNvPr id="101" name="TextBox 100"/>
              <p:cNvSpPr txBox="1">
                <a:spLocks noRot="1" noChangeAspect="1" noMove="1" noResize="1" noEditPoints="1" noAdjustHandles="1" noChangeArrowheads="1" noChangeShapeType="1" noTextEdit="1"/>
              </p:cNvSpPr>
              <p:nvPr/>
            </p:nvSpPr>
            <p:spPr>
              <a:xfrm>
                <a:off x="7603513" y="5168316"/>
                <a:ext cx="446341" cy="369332"/>
              </a:xfrm>
              <a:prstGeom prst="rect">
                <a:avLst/>
              </a:prstGeom>
              <a:blipFill>
                <a:blip r:embed="rId38"/>
                <a:stretch>
                  <a:fillRect l="-8108" r="-5405" b="-15000"/>
                </a:stretch>
              </a:blipFill>
            </p:spPr>
            <p:txBody>
              <a:bodyPr/>
              <a:lstStyle/>
              <a:p>
                <a:r>
                  <a:rPr lang="en-US">
                    <a:noFill/>
                  </a:rPr>
                  <a:t> </a:t>
                </a:r>
              </a:p>
            </p:txBody>
          </p:sp>
        </mc:Fallback>
      </mc:AlternateContent>
      <p:cxnSp>
        <p:nvCxnSpPr>
          <p:cNvPr id="102" name="Straight Arrow Connector 101"/>
          <p:cNvCxnSpPr/>
          <p:nvPr/>
        </p:nvCxnSpPr>
        <p:spPr>
          <a:xfrm flipV="1">
            <a:off x="8777516" y="711767"/>
            <a:ext cx="800539" cy="33499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8777516" y="1685013"/>
            <a:ext cx="819897" cy="36393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Box 103"/>
              <p:cNvSpPr txBox="1"/>
              <p:nvPr/>
            </p:nvSpPr>
            <p:spPr>
              <a:xfrm>
                <a:off x="8702001" y="476672"/>
                <a:ext cx="5057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13</m:t>
                          </m:r>
                        </m:sub>
                      </m:sSub>
                    </m:oMath>
                  </m:oMathPara>
                </a14:m>
                <a:endParaRPr lang="en-US" sz="2400" dirty="0"/>
              </a:p>
            </p:txBody>
          </p:sp>
        </mc:Choice>
        <mc:Fallback xmlns="">
          <p:sp>
            <p:nvSpPr>
              <p:cNvPr id="104" name="TextBox 103"/>
              <p:cNvSpPr txBox="1">
                <a:spLocks noRot="1" noChangeAspect="1" noMove="1" noResize="1" noEditPoints="1" noAdjustHandles="1" noChangeArrowheads="1" noChangeShapeType="1" noTextEdit="1"/>
              </p:cNvSpPr>
              <p:nvPr/>
            </p:nvSpPr>
            <p:spPr>
              <a:xfrm>
                <a:off x="8702001" y="476672"/>
                <a:ext cx="505779" cy="369332"/>
              </a:xfrm>
              <a:prstGeom prst="rect">
                <a:avLst/>
              </a:prstGeom>
              <a:blipFill>
                <a:blip r:embed="rId39"/>
                <a:stretch>
                  <a:fillRect l="-7229" r="-4819"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p:cNvSpPr txBox="1"/>
              <p:nvPr/>
            </p:nvSpPr>
            <p:spPr>
              <a:xfrm>
                <a:off x="8705347" y="1705948"/>
                <a:ext cx="5057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14</m:t>
                          </m:r>
                        </m:sub>
                      </m:sSub>
                    </m:oMath>
                  </m:oMathPara>
                </a14:m>
                <a:endParaRPr lang="en-US" sz="2400" dirty="0"/>
              </a:p>
            </p:txBody>
          </p:sp>
        </mc:Choice>
        <mc:Fallback xmlns="">
          <p:sp>
            <p:nvSpPr>
              <p:cNvPr id="105" name="TextBox 104"/>
              <p:cNvSpPr txBox="1">
                <a:spLocks noRot="1" noChangeAspect="1" noMove="1" noResize="1" noEditPoints="1" noAdjustHandles="1" noChangeArrowheads="1" noChangeShapeType="1" noTextEdit="1"/>
              </p:cNvSpPr>
              <p:nvPr/>
            </p:nvSpPr>
            <p:spPr>
              <a:xfrm>
                <a:off x="8705347" y="1705948"/>
                <a:ext cx="505779" cy="369332"/>
              </a:xfrm>
              <a:prstGeom prst="rect">
                <a:avLst/>
              </a:prstGeom>
              <a:blipFill>
                <a:blip r:embed="rId40"/>
                <a:stretch>
                  <a:fillRect l="-7229" r="-4819" b="-15000"/>
                </a:stretch>
              </a:blipFill>
            </p:spPr>
            <p:txBody>
              <a:bodyPr/>
              <a:lstStyle/>
              <a:p>
                <a:r>
                  <a:rPr lang="en-US">
                    <a:noFill/>
                  </a:rPr>
                  <a:t> </a:t>
                </a:r>
              </a:p>
            </p:txBody>
          </p:sp>
        </mc:Fallback>
      </mc:AlternateContent>
      <p:cxnSp>
        <p:nvCxnSpPr>
          <p:cNvPr id="110" name="Straight Arrow Connector 109"/>
          <p:cNvCxnSpPr/>
          <p:nvPr/>
        </p:nvCxnSpPr>
        <p:spPr>
          <a:xfrm>
            <a:off x="8777516" y="2854355"/>
            <a:ext cx="819897" cy="36393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10"/>
              <p:cNvSpPr txBox="1"/>
              <p:nvPr/>
            </p:nvSpPr>
            <p:spPr>
              <a:xfrm>
                <a:off x="8717001" y="2875290"/>
                <a:ext cx="5057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15</m:t>
                          </m:r>
                        </m:sub>
                      </m:sSub>
                    </m:oMath>
                  </m:oMathPara>
                </a14:m>
                <a:endParaRPr lang="en-US" sz="2400" dirty="0"/>
              </a:p>
            </p:txBody>
          </p:sp>
        </mc:Choice>
        <mc:Fallback xmlns="">
          <p:sp>
            <p:nvSpPr>
              <p:cNvPr id="111" name="TextBox 110"/>
              <p:cNvSpPr txBox="1">
                <a:spLocks noRot="1" noChangeAspect="1" noMove="1" noResize="1" noEditPoints="1" noAdjustHandles="1" noChangeArrowheads="1" noChangeShapeType="1" noTextEdit="1"/>
              </p:cNvSpPr>
              <p:nvPr/>
            </p:nvSpPr>
            <p:spPr>
              <a:xfrm>
                <a:off x="8717001" y="2875290"/>
                <a:ext cx="505779" cy="369332"/>
              </a:xfrm>
              <a:prstGeom prst="rect">
                <a:avLst/>
              </a:prstGeom>
              <a:blipFill>
                <a:blip r:embed="rId41"/>
                <a:stretch>
                  <a:fillRect l="-8434" r="-4819" b="-15000"/>
                </a:stretch>
              </a:blipFill>
            </p:spPr>
            <p:txBody>
              <a:bodyPr/>
              <a:lstStyle/>
              <a:p>
                <a:r>
                  <a:rPr lang="en-US">
                    <a:noFill/>
                  </a:rPr>
                  <a:t> </a:t>
                </a:r>
              </a:p>
            </p:txBody>
          </p:sp>
        </mc:Fallback>
      </mc:AlternateContent>
      <p:cxnSp>
        <p:nvCxnSpPr>
          <p:cNvPr id="112" name="Straight Arrow Connector 111"/>
          <p:cNvCxnSpPr/>
          <p:nvPr/>
        </p:nvCxnSpPr>
        <p:spPr>
          <a:xfrm>
            <a:off x="8792280" y="4220385"/>
            <a:ext cx="819897" cy="36393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TextBox 112"/>
              <p:cNvSpPr txBox="1"/>
              <p:nvPr/>
            </p:nvSpPr>
            <p:spPr>
              <a:xfrm>
                <a:off x="8720111" y="4253259"/>
                <a:ext cx="5057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𝑎</m:t>
                          </m:r>
                        </m:e>
                        <m:sub>
                          <m:r>
                            <a:rPr lang="en-US" sz="2400" b="0" i="1" smtClean="0">
                              <a:latin typeface="Cambria Math" charset="0"/>
                            </a:rPr>
                            <m:t>16</m:t>
                          </m:r>
                        </m:sub>
                      </m:sSub>
                    </m:oMath>
                  </m:oMathPara>
                </a14:m>
                <a:endParaRPr lang="en-US" sz="2400" dirty="0"/>
              </a:p>
            </p:txBody>
          </p:sp>
        </mc:Choice>
        <mc:Fallback xmlns="">
          <p:sp>
            <p:nvSpPr>
              <p:cNvPr id="113" name="TextBox 112"/>
              <p:cNvSpPr txBox="1">
                <a:spLocks noRot="1" noChangeAspect="1" noMove="1" noResize="1" noEditPoints="1" noAdjustHandles="1" noChangeArrowheads="1" noChangeShapeType="1" noTextEdit="1"/>
              </p:cNvSpPr>
              <p:nvPr/>
            </p:nvSpPr>
            <p:spPr>
              <a:xfrm>
                <a:off x="8720111" y="4253259"/>
                <a:ext cx="505779" cy="369332"/>
              </a:xfrm>
              <a:prstGeom prst="rect">
                <a:avLst/>
              </a:prstGeom>
              <a:blipFill>
                <a:blip r:embed="rId42"/>
                <a:stretch>
                  <a:fillRect l="-7229" r="-4819" b="-15000"/>
                </a:stretch>
              </a:blipFill>
            </p:spPr>
            <p:txBody>
              <a:bodyPr/>
              <a:lstStyle/>
              <a:p>
                <a:r>
                  <a:rPr lang="en-US">
                    <a:noFill/>
                  </a:rPr>
                  <a:t> </a:t>
                </a:r>
              </a:p>
            </p:txBody>
          </p:sp>
        </mc:Fallback>
      </mc:AlternateContent>
      <p:cxnSp>
        <p:nvCxnSpPr>
          <p:cNvPr id="114" name="Straight Arrow Connector 113"/>
          <p:cNvCxnSpPr/>
          <p:nvPr/>
        </p:nvCxnSpPr>
        <p:spPr>
          <a:xfrm>
            <a:off x="8949946" y="5524684"/>
            <a:ext cx="819897" cy="36393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914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013" y="428517"/>
            <a:ext cx="10849205" cy="720080"/>
          </a:xfrm>
        </p:spPr>
        <p:txBody>
          <a:bodyPr>
            <a:normAutofit fontScale="90000"/>
          </a:bodyPr>
          <a:lstStyle/>
          <a:p>
            <a:r>
              <a:rPr lang="en-US" dirty="0"/>
              <a:t>Roll-outs? – What to do when chances are close to each other?</a:t>
            </a:r>
          </a:p>
        </p:txBody>
      </p:sp>
      <p:grpSp>
        <p:nvGrpSpPr>
          <p:cNvPr id="6" name="Group 5"/>
          <p:cNvGrpSpPr/>
          <p:nvPr/>
        </p:nvGrpSpPr>
        <p:grpSpPr>
          <a:xfrm>
            <a:off x="1126013" y="3777012"/>
            <a:ext cx="1280160" cy="1280160"/>
            <a:chOff x="1126013" y="3777012"/>
            <a:chExt cx="1280160" cy="1280160"/>
          </a:xfrm>
        </p:grpSpPr>
        <p:sp>
          <p:nvSpPr>
            <p:cNvPr id="7" name="Oval 6"/>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1527128" y="4089293"/>
                  <a:ext cx="53418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1</m:t>
                            </m:r>
                          </m:sub>
                        </m:sSub>
                      </m:oMath>
                    </m:oMathPara>
                  </a14:m>
                  <a:endParaRPr lang="en-US" sz="3600" dirty="0"/>
                </a:p>
              </p:txBody>
            </p:sp>
          </mc:Choice>
          <mc:Fallback xmlns="">
            <p:sp>
              <p:nvSpPr>
                <p:cNvPr id="8" name="TextBox 7"/>
                <p:cNvSpPr txBox="1">
                  <a:spLocks noRot="1" noChangeAspect="1" noMove="1" noResize="1" noEditPoints="1" noAdjustHandles="1" noChangeArrowheads="1" noChangeShapeType="1" noTextEdit="1"/>
                </p:cNvSpPr>
                <p:nvPr/>
              </p:nvSpPr>
              <p:spPr>
                <a:xfrm>
                  <a:off x="1527128" y="4089293"/>
                  <a:ext cx="534184" cy="553998"/>
                </a:xfrm>
                <a:prstGeom prst="rect">
                  <a:avLst/>
                </a:prstGeom>
                <a:blipFill rotWithShape="0">
                  <a:blip r:embed="rId2"/>
                  <a:stretch>
                    <a:fillRect/>
                  </a:stretch>
                </a:blipFill>
              </p:spPr>
              <p:txBody>
                <a:bodyPr/>
                <a:lstStyle/>
                <a:p>
                  <a:r>
                    <a:rPr lang="en-US">
                      <a:noFill/>
                    </a:rPr>
                    <a:t> </a:t>
                  </a:r>
                </a:p>
              </p:txBody>
            </p:sp>
          </mc:Fallback>
        </mc:AlternateContent>
      </p:grpSp>
      <p:cxnSp>
        <p:nvCxnSpPr>
          <p:cNvPr id="9" name="Straight Arrow Connector 8"/>
          <p:cNvCxnSpPr>
            <a:stCxn id="7" idx="7"/>
          </p:cNvCxnSpPr>
          <p:nvPr/>
        </p:nvCxnSpPr>
        <p:spPr>
          <a:xfrm flipV="1">
            <a:off x="2218698" y="3474232"/>
            <a:ext cx="1135064" cy="49025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3353762" y="2834152"/>
            <a:ext cx="1280160" cy="1280160"/>
            <a:chOff x="1126013" y="3777012"/>
            <a:chExt cx="1280160" cy="1280160"/>
          </a:xfrm>
        </p:grpSpPr>
        <p:sp>
          <p:nvSpPr>
            <p:cNvPr id="11" name="Oval 10"/>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2</m:t>
                            </m:r>
                          </m:sub>
                        </m:sSub>
                      </m:oMath>
                    </m:oMathPara>
                  </a14:m>
                  <a:endParaRPr lang="en-US" sz="3600" dirty="0"/>
                </a:p>
              </p:txBody>
            </p:sp>
          </mc:Choice>
          <mc:Fallback xmlns="">
            <p:sp>
              <p:nvSpPr>
                <p:cNvPr id="12" name="TextBox 11"/>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3"/>
                  <a:stretch>
                    <a:fillRect/>
                  </a:stretch>
                </a:blipFill>
              </p:spPr>
              <p:txBody>
                <a:bodyPr/>
                <a:lstStyle/>
                <a:p>
                  <a:r>
                    <a:rPr lang="en-US">
                      <a:noFill/>
                    </a:rPr>
                    <a:t> </a:t>
                  </a:r>
                </a:p>
              </p:txBody>
            </p:sp>
          </mc:Fallback>
        </mc:AlternateContent>
      </p:grpSp>
      <p:cxnSp>
        <p:nvCxnSpPr>
          <p:cNvPr id="16" name="Straight Arrow Connector 15"/>
          <p:cNvCxnSpPr>
            <a:stCxn id="7" idx="5"/>
            <a:endCxn id="16" idx="2"/>
          </p:cNvCxnSpPr>
          <p:nvPr/>
        </p:nvCxnSpPr>
        <p:spPr>
          <a:xfrm>
            <a:off x="2218698" y="4869697"/>
            <a:ext cx="1163191" cy="501030"/>
          </a:xfrm>
          <a:prstGeom prst="straightConnector1">
            <a:avLst/>
          </a:prstGeom>
          <a:ln w="190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446447" y="2546506"/>
            <a:ext cx="1163191" cy="475121"/>
          </a:xfrm>
          <a:prstGeom prst="straightConnector1">
            <a:avLst/>
          </a:prstGeom>
          <a:ln w="190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5637765" y="3802920"/>
            <a:ext cx="1280160" cy="1280160"/>
            <a:chOff x="1126013" y="3777012"/>
            <a:chExt cx="1280160" cy="1280160"/>
          </a:xfrm>
        </p:grpSpPr>
        <p:sp>
          <p:nvSpPr>
            <p:cNvPr id="22" name="Oval 21"/>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5</m:t>
                            </m:r>
                          </m:sub>
                        </m:sSub>
                      </m:oMath>
                    </m:oMathPara>
                  </a14:m>
                  <a:endParaRPr lang="en-US" sz="3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4"/>
                  <a:stretch>
                    <a:fillRect/>
                  </a:stretch>
                </a:blipFill>
              </p:spPr>
              <p:txBody>
                <a:bodyPr/>
                <a:lstStyle/>
                <a:p>
                  <a:r>
                    <a:rPr lang="en-US">
                      <a:noFill/>
                    </a:rPr>
                    <a:t> </a:t>
                  </a:r>
                </a:p>
              </p:txBody>
            </p:sp>
          </mc:Fallback>
        </mc:AlternateContent>
      </p:grpSp>
      <p:cxnSp>
        <p:nvCxnSpPr>
          <p:cNvPr id="24" name="Straight Arrow Connector 23"/>
          <p:cNvCxnSpPr/>
          <p:nvPr/>
        </p:nvCxnSpPr>
        <p:spPr>
          <a:xfrm>
            <a:off x="4446447" y="3926837"/>
            <a:ext cx="1191318" cy="51616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8" idx="7"/>
          </p:cNvCxnSpPr>
          <p:nvPr/>
        </p:nvCxnSpPr>
        <p:spPr>
          <a:xfrm flipV="1">
            <a:off x="6730450" y="3474233"/>
            <a:ext cx="1209744" cy="51616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7940194" y="2834152"/>
            <a:ext cx="1280160" cy="1280160"/>
            <a:chOff x="1126013" y="3777012"/>
            <a:chExt cx="1280160" cy="1280160"/>
          </a:xfrm>
        </p:grpSpPr>
        <p:sp>
          <p:nvSpPr>
            <p:cNvPr id="27" name="Oval 26"/>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p:cNvSpPr txBox="1"/>
                <p:nvPr/>
              </p:nvSpPr>
              <p:spPr>
                <a:xfrm>
                  <a:off x="1527128" y="4089293"/>
                  <a:ext cx="54489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8</m:t>
                            </m:r>
                          </m:sub>
                        </m:sSub>
                      </m:oMath>
                    </m:oMathPara>
                  </a14:m>
                  <a:endParaRPr lang="en-US" sz="3600" dirty="0"/>
                </a:p>
              </p:txBody>
            </p:sp>
          </mc:Choice>
          <mc:Fallback xmlns="">
            <p:sp>
              <p:nvSpPr>
                <p:cNvPr id="28" name="TextBox 27"/>
                <p:cNvSpPr txBox="1">
                  <a:spLocks noRot="1" noChangeAspect="1" noMove="1" noResize="1" noEditPoints="1" noAdjustHandles="1" noChangeArrowheads="1" noChangeShapeType="1" noTextEdit="1"/>
                </p:cNvSpPr>
                <p:nvPr/>
              </p:nvSpPr>
              <p:spPr>
                <a:xfrm>
                  <a:off x="1527128" y="4089293"/>
                  <a:ext cx="544893" cy="553998"/>
                </a:xfrm>
                <a:prstGeom prst="rect">
                  <a:avLst/>
                </a:prstGeom>
                <a:blipFill rotWithShape="0">
                  <a:blip r:embed="rId5"/>
                  <a:stretch>
                    <a:fillRect/>
                  </a:stretch>
                </a:blipFill>
              </p:spPr>
              <p:txBody>
                <a:bodyPr/>
                <a:lstStyle/>
                <a:p>
                  <a:r>
                    <a:rPr lang="en-US">
                      <a:noFill/>
                    </a:rPr>
                    <a:t> </a:t>
                  </a:r>
                </a:p>
              </p:txBody>
            </p:sp>
          </mc:Fallback>
        </mc:AlternateContent>
      </p:grpSp>
      <p:cxnSp>
        <p:nvCxnSpPr>
          <p:cNvPr id="32" name="Straight Arrow Connector 31"/>
          <p:cNvCxnSpPr>
            <a:stCxn id="28" idx="5"/>
          </p:cNvCxnSpPr>
          <p:nvPr/>
        </p:nvCxnSpPr>
        <p:spPr>
          <a:xfrm>
            <a:off x="6730450" y="4895605"/>
            <a:ext cx="1237871" cy="475122"/>
          </a:xfrm>
          <a:prstGeom prst="straightConnector1">
            <a:avLst/>
          </a:prstGeom>
          <a:ln w="190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3" idx="7"/>
          </p:cNvCxnSpPr>
          <p:nvPr/>
        </p:nvCxnSpPr>
        <p:spPr>
          <a:xfrm flipV="1">
            <a:off x="9032879" y="2552791"/>
            <a:ext cx="1163191" cy="46883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10196070" y="1912710"/>
            <a:ext cx="1280160" cy="1280160"/>
            <a:chOff x="1126013" y="3777012"/>
            <a:chExt cx="1280160" cy="1280160"/>
          </a:xfrm>
        </p:grpSpPr>
        <p:sp>
          <p:nvSpPr>
            <p:cNvPr id="35" name="Oval 34"/>
            <p:cNvSpPr/>
            <p:nvPr/>
          </p:nvSpPr>
          <p:spPr>
            <a:xfrm>
              <a:off x="1126013" y="3777012"/>
              <a:ext cx="1280160" cy="12801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p:cNvSpPr txBox="1"/>
                <p:nvPr/>
              </p:nvSpPr>
              <p:spPr>
                <a:xfrm>
                  <a:off x="1527128" y="4089293"/>
                  <a:ext cx="72975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𝑠</m:t>
                            </m:r>
                          </m:e>
                          <m:sub>
                            <m:r>
                              <a:rPr lang="en-US" sz="3600" b="0" i="1" smtClean="0">
                                <a:latin typeface="Cambria Math" charset="0"/>
                              </a:rPr>
                              <m:t>11</m:t>
                            </m:r>
                          </m:sub>
                        </m:sSub>
                      </m:oMath>
                    </m:oMathPara>
                  </a14:m>
                  <a:endParaRPr lang="en-US" sz="3600" dirty="0"/>
                </a:p>
              </p:txBody>
            </p:sp>
          </mc:Choice>
          <mc:Fallback xmlns="">
            <p:sp>
              <p:nvSpPr>
                <p:cNvPr id="36" name="TextBox 35"/>
                <p:cNvSpPr txBox="1">
                  <a:spLocks noRot="1" noChangeAspect="1" noMove="1" noResize="1" noEditPoints="1" noAdjustHandles="1" noChangeArrowheads="1" noChangeShapeType="1" noTextEdit="1"/>
                </p:cNvSpPr>
                <p:nvPr/>
              </p:nvSpPr>
              <p:spPr>
                <a:xfrm>
                  <a:off x="1527128" y="4089293"/>
                  <a:ext cx="729752" cy="553998"/>
                </a:xfrm>
                <a:prstGeom prst="rect">
                  <a:avLst/>
                </a:prstGeom>
                <a:blipFill rotWithShape="0">
                  <a:blip r:embed="rId6"/>
                  <a:stretch>
                    <a:fillRect/>
                  </a:stretch>
                </a:blipFill>
              </p:spPr>
              <p:txBody>
                <a:bodyPr/>
                <a:lstStyle/>
                <a:p>
                  <a:r>
                    <a:rPr lang="en-US">
                      <a:noFill/>
                    </a:rPr>
                    <a:t> </a:t>
                  </a:r>
                </a:p>
              </p:txBody>
            </p:sp>
          </mc:Fallback>
        </mc:AlternateContent>
      </p:grpSp>
      <p:cxnSp>
        <p:nvCxnSpPr>
          <p:cNvPr id="40" name="Straight Arrow Connector 39"/>
          <p:cNvCxnSpPr>
            <a:stCxn id="33" idx="5"/>
          </p:cNvCxnSpPr>
          <p:nvPr/>
        </p:nvCxnSpPr>
        <p:spPr>
          <a:xfrm>
            <a:off x="9032879" y="3926837"/>
            <a:ext cx="1191318" cy="522448"/>
          </a:xfrm>
          <a:prstGeom prst="straightConnector1">
            <a:avLst/>
          </a:prstGeom>
          <a:ln w="190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068398" y="3231137"/>
                <a:ext cx="58875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1</m:t>
                          </m:r>
                        </m:sub>
                      </m:sSub>
                    </m:oMath>
                  </m:oMathPara>
                </a14:m>
                <a:endParaRPr lang="en-US" sz="3600" dirty="0"/>
              </a:p>
            </p:txBody>
          </p:sp>
        </mc:Choice>
        <mc:Fallback xmlns="">
          <p:sp>
            <p:nvSpPr>
              <p:cNvPr id="55" name="TextBox 54"/>
              <p:cNvSpPr txBox="1">
                <a:spLocks noRot="1" noChangeAspect="1" noMove="1" noResize="1" noEditPoints="1" noAdjustHandles="1" noChangeArrowheads="1" noChangeShapeType="1" noTextEdit="1"/>
              </p:cNvSpPr>
              <p:nvPr/>
            </p:nvSpPr>
            <p:spPr>
              <a:xfrm>
                <a:off x="2068398" y="3231137"/>
                <a:ext cx="588751" cy="55399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704481" y="2960423"/>
                <a:ext cx="50116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1</m:t>
                          </m:r>
                        </m:sub>
                      </m:sSub>
                    </m:oMath>
                  </m:oMathPara>
                </a14:m>
                <a:endParaRPr lang="en-US" sz="3600" dirty="0"/>
              </a:p>
            </p:txBody>
          </p:sp>
        </mc:Choice>
        <mc:Fallback xmlns="">
          <p:sp>
            <p:nvSpPr>
              <p:cNvPr id="56" name="TextBox 55"/>
              <p:cNvSpPr txBox="1">
                <a:spLocks noRot="1" noChangeAspect="1" noMove="1" noResize="1" noEditPoints="1" noAdjustHandles="1" noChangeArrowheads="1" noChangeShapeType="1" noTextEdit="1"/>
              </p:cNvSpPr>
              <p:nvPr/>
            </p:nvSpPr>
            <p:spPr>
              <a:xfrm>
                <a:off x="2704481" y="2960423"/>
                <a:ext cx="501163" cy="55399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4370590" y="2230009"/>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bg1">
                                  <a:lumMod val="65000"/>
                                </a:schemeClr>
                              </a:solidFill>
                              <a:latin typeface="Cambria Math" panose="02040503050406030204" pitchFamily="18" charset="0"/>
                            </a:rPr>
                          </m:ctrlPr>
                        </m:sSubPr>
                        <m:e>
                          <m:r>
                            <a:rPr lang="en-US" sz="3600" b="0" i="1" smtClean="0">
                              <a:solidFill>
                                <a:schemeClr val="bg1">
                                  <a:lumMod val="65000"/>
                                </a:schemeClr>
                              </a:solidFill>
                              <a:latin typeface="Cambria Math" charset="0"/>
                            </a:rPr>
                            <m:t>𝑎</m:t>
                          </m:r>
                        </m:e>
                        <m:sub>
                          <m:r>
                            <a:rPr lang="en-US" sz="3600" b="0" i="1" smtClean="0">
                              <a:solidFill>
                                <a:schemeClr val="bg1">
                                  <a:lumMod val="65000"/>
                                </a:schemeClr>
                              </a:solidFill>
                              <a:latin typeface="Cambria Math" charset="0"/>
                            </a:rPr>
                            <m:t>3</m:t>
                          </m:r>
                        </m:sub>
                      </m:sSub>
                    </m:oMath>
                  </m:oMathPara>
                </a14:m>
                <a:endParaRPr lang="en-US" sz="3600" dirty="0">
                  <a:solidFill>
                    <a:schemeClr val="bg1">
                      <a:lumMod val="65000"/>
                    </a:schemeClr>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4370590" y="2230009"/>
                <a:ext cx="599459" cy="55399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6658650" y="3197233"/>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7</m:t>
                          </m:r>
                        </m:sub>
                      </m:sSub>
                    </m:oMath>
                  </m:oMathPara>
                </a14:m>
                <a:endParaRPr lang="en-US" sz="36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658650" y="3197233"/>
                <a:ext cx="599459" cy="55399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7294733" y="2926519"/>
                <a:ext cx="51187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7</m:t>
                          </m:r>
                        </m:sub>
                      </m:sSub>
                    </m:oMath>
                  </m:oMathPara>
                </a14:m>
                <a:endParaRPr lang="en-US" sz="3600" dirty="0"/>
              </a:p>
            </p:txBody>
          </p:sp>
        </mc:Choice>
        <mc:Fallback xmlns="">
          <p:sp>
            <p:nvSpPr>
              <p:cNvPr id="63" name="TextBox 62"/>
              <p:cNvSpPr txBox="1">
                <a:spLocks noRot="1" noChangeAspect="1" noMove="1" noResize="1" noEditPoints="1" noAdjustHandles="1" noChangeArrowheads="1" noChangeShapeType="1" noTextEdit="1"/>
              </p:cNvSpPr>
              <p:nvPr/>
            </p:nvSpPr>
            <p:spPr>
              <a:xfrm>
                <a:off x="7294733" y="2926519"/>
                <a:ext cx="511870" cy="553998"/>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8890152" y="2250439"/>
                <a:ext cx="78431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10</m:t>
                          </m:r>
                        </m:sub>
                      </m:sSub>
                    </m:oMath>
                  </m:oMathPara>
                </a14:m>
                <a:endParaRPr lang="en-US" sz="3600" dirty="0"/>
              </a:p>
            </p:txBody>
          </p:sp>
        </mc:Choice>
        <mc:Fallback xmlns="">
          <p:sp>
            <p:nvSpPr>
              <p:cNvPr id="64" name="TextBox 63"/>
              <p:cNvSpPr txBox="1">
                <a:spLocks noRot="1" noChangeAspect="1" noMove="1" noResize="1" noEditPoints="1" noAdjustHandles="1" noChangeArrowheads="1" noChangeShapeType="1" noTextEdit="1"/>
              </p:cNvSpPr>
              <p:nvPr/>
            </p:nvSpPr>
            <p:spPr>
              <a:xfrm>
                <a:off x="8890152" y="2250439"/>
                <a:ext cx="784317" cy="553998"/>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9458501" y="1979725"/>
                <a:ext cx="69672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10</m:t>
                          </m:r>
                        </m:sub>
                      </m:sSub>
                    </m:oMath>
                  </m:oMathPara>
                </a14:m>
                <a:endParaRPr lang="en-US" sz="3600" dirty="0"/>
              </a:p>
            </p:txBody>
          </p:sp>
        </mc:Choice>
        <mc:Fallback xmlns="">
          <p:sp>
            <p:nvSpPr>
              <p:cNvPr id="65" name="TextBox 64"/>
              <p:cNvSpPr txBox="1">
                <a:spLocks noRot="1" noChangeAspect="1" noMove="1" noResize="1" noEditPoints="1" noAdjustHandles="1" noChangeArrowheads="1" noChangeShapeType="1" noTextEdit="1"/>
              </p:cNvSpPr>
              <p:nvPr/>
            </p:nvSpPr>
            <p:spPr>
              <a:xfrm>
                <a:off x="9458501" y="1979725"/>
                <a:ext cx="696729" cy="553998"/>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2088829" y="4818964"/>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bg1">
                                  <a:lumMod val="65000"/>
                                </a:schemeClr>
                              </a:solidFill>
                              <a:latin typeface="Cambria Math" panose="02040503050406030204" pitchFamily="18" charset="0"/>
                            </a:rPr>
                          </m:ctrlPr>
                        </m:sSubPr>
                        <m:e>
                          <m:r>
                            <a:rPr lang="en-US" sz="3600" b="0" i="1" smtClean="0">
                              <a:solidFill>
                                <a:schemeClr val="bg1">
                                  <a:lumMod val="65000"/>
                                </a:schemeClr>
                              </a:solidFill>
                              <a:latin typeface="Cambria Math" charset="0"/>
                            </a:rPr>
                            <m:t>𝑎</m:t>
                          </m:r>
                        </m:e>
                        <m:sub>
                          <m:r>
                            <a:rPr lang="en-US" sz="3600" b="0" i="1" smtClean="0">
                              <a:solidFill>
                                <a:schemeClr val="bg1">
                                  <a:lumMod val="65000"/>
                                </a:schemeClr>
                              </a:solidFill>
                              <a:latin typeface="Cambria Math" charset="0"/>
                            </a:rPr>
                            <m:t>2</m:t>
                          </m:r>
                        </m:sub>
                      </m:sSub>
                    </m:oMath>
                  </m:oMathPara>
                </a14:m>
                <a:endParaRPr lang="en-US" sz="3600" dirty="0">
                  <a:solidFill>
                    <a:schemeClr val="bg1">
                      <a:lumMod val="65000"/>
                    </a:schemeClr>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2088829" y="4818964"/>
                <a:ext cx="599459" cy="55399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4375451" y="3905730"/>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4</m:t>
                          </m:r>
                        </m:sub>
                      </m:sSub>
                    </m:oMath>
                  </m:oMathPara>
                </a14:m>
                <a:endParaRPr lang="en-US" sz="3600" dirty="0"/>
              </a:p>
            </p:txBody>
          </p:sp>
        </mc:Choice>
        <mc:Fallback xmlns="">
          <p:sp>
            <p:nvSpPr>
              <p:cNvPr id="70" name="TextBox 69"/>
              <p:cNvSpPr txBox="1">
                <a:spLocks noRot="1" noChangeAspect="1" noMove="1" noResize="1" noEditPoints="1" noAdjustHandles="1" noChangeArrowheads="1" noChangeShapeType="1" noTextEdit="1"/>
              </p:cNvSpPr>
              <p:nvPr/>
            </p:nvSpPr>
            <p:spPr>
              <a:xfrm>
                <a:off x="4375451" y="3905730"/>
                <a:ext cx="599459" cy="553998"/>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5059760" y="4233462"/>
                <a:ext cx="49212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𝑟</m:t>
                          </m:r>
                        </m:e>
                        <m:sub>
                          <m:r>
                            <a:rPr lang="en-US" sz="3600" b="0" i="1" smtClean="0">
                              <a:latin typeface="Cambria Math" charset="0"/>
                            </a:rPr>
                            <m:t>4</m:t>
                          </m:r>
                        </m:sub>
                      </m:sSub>
                    </m:oMath>
                  </m:oMathPara>
                </a14:m>
                <a:endParaRPr lang="en-US" sz="3600" dirty="0"/>
              </a:p>
            </p:txBody>
          </p:sp>
        </mc:Choice>
        <mc:Fallback xmlns="">
          <p:sp>
            <p:nvSpPr>
              <p:cNvPr id="71" name="TextBox 70"/>
              <p:cNvSpPr txBox="1">
                <a:spLocks noRot="1" noChangeAspect="1" noMove="1" noResize="1" noEditPoints="1" noAdjustHandles="1" noChangeArrowheads="1" noChangeShapeType="1" noTextEdit="1"/>
              </p:cNvSpPr>
              <p:nvPr/>
            </p:nvSpPr>
            <p:spPr>
              <a:xfrm>
                <a:off x="5059760" y="4233462"/>
                <a:ext cx="492121" cy="553998"/>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6706785" y="4869697"/>
                <a:ext cx="5994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bg1">
                                  <a:lumMod val="65000"/>
                                </a:schemeClr>
                              </a:solidFill>
                              <a:latin typeface="Cambria Math" panose="02040503050406030204" pitchFamily="18" charset="0"/>
                            </a:rPr>
                          </m:ctrlPr>
                        </m:sSubPr>
                        <m:e>
                          <m:r>
                            <a:rPr lang="en-US" sz="3600" b="0" i="1" smtClean="0">
                              <a:solidFill>
                                <a:schemeClr val="bg1">
                                  <a:lumMod val="65000"/>
                                </a:schemeClr>
                              </a:solidFill>
                              <a:latin typeface="Cambria Math" charset="0"/>
                            </a:rPr>
                            <m:t>𝑎</m:t>
                          </m:r>
                        </m:e>
                        <m:sub>
                          <m:r>
                            <a:rPr lang="en-US" sz="3600" b="0" i="1" smtClean="0">
                              <a:solidFill>
                                <a:schemeClr val="bg1">
                                  <a:lumMod val="65000"/>
                                </a:schemeClr>
                              </a:solidFill>
                              <a:latin typeface="Cambria Math" charset="0"/>
                            </a:rPr>
                            <m:t>8</m:t>
                          </m:r>
                        </m:sub>
                      </m:sSub>
                    </m:oMath>
                  </m:oMathPara>
                </a14:m>
                <a:endParaRPr lang="en-US" sz="3600" dirty="0">
                  <a:solidFill>
                    <a:schemeClr val="bg1">
                      <a:lumMod val="65000"/>
                    </a:schemeClr>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6706785" y="4869697"/>
                <a:ext cx="599459" cy="553998"/>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8895456" y="3905730"/>
                <a:ext cx="78431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bg1">
                                  <a:lumMod val="65000"/>
                                </a:schemeClr>
                              </a:solidFill>
                              <a:latin typeface="Cambria Math" panose="02040503050406030204" pitchFamily="18" charset="0"/>
                            </a:rPr>
                          </m:ctrlPr>
                        </m:sSubPr>
                        <m:e>
                          <m:r>
                            <a:rPr lang="en-US" sz="3600" b="0" i="1" smtClean="0">
                              <a:solidFill>
                                <a:schemeClr val="bg1">
                                  <a:lumMod val="65000"/>
                                </a:schemeClr>
                              </a:solidFill>
                              <a:latin typeface="Cambria Math" charset="0"/>
                            </a:rPr>
                            <m:t>𝑎</m:t>
                          </m:r>
                        </m:e>
                        <m:sub>
                          <m:r>
                            <a:rPr lang="en-US" sz="3600" b="0" i="1" smtClean="0">
                              <a:solidFill>
                                <a:schemeClr val="bg1">
                                  <a:lumMod val="65000"/>
                                </a:schemeClr>
                              </a:solidFill>
                              <a:latin typeface="Cambria Math" charset="0"/>
                            </a:rPr>
                            <m:t>11</m:t>
                          </m:r>
                        </m:sub>
                      </m:sSub>
                    </m:oMath>
                  </m:oMathPara>
                </a14:m>
                <a:endParaRPr lang="en-US" sz="3600" dirty="0">
                  <a:solidFill>
                    <a:schemeClr val="bg1">
                      <a:lumMod val="65000"/>
                    </a:schemeClr>
                  </a:solidFill>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8895456" y="3905730"/>
                <a:ext cx="784317" cy="553998"/>
              </a:xfrm>
              <a:prstGeom prst="rect">
                <a:avLst/>
              </a:prstGeom>
              <a:blipFill rotWithShape="0">
                <a:blip r:embed="rId18"/>
                <a:stretch>
                  <a:fillRect/>
                </a:stretch>
              </a:blipFill>
            </p:spPr>
            <p:txBody>
              <a:bodyPr/>
              <a:lstStyle/>
              <a:p>
                <a:r>
                  <a:rPr lang="en-US">
                    <a:noFill/>
                  </a:rPr>
                  <a:t> </a:t>
                </a:r>
              </a:p>
            </p:txBody>
          </p:sp>
        </mc:Fallback>
      </mc:AlternateContent>
      <p:cxnSp>
        <p:nvCxnSpPr>
          <p:cNvPr id="80" name="Straight Arrow Connector 79"/>
          <p:cNvCxnSpPr/>
          <p:nvPr/>
        </p:nvCxnSpPr>
        <p:spPr>
          <a:xfrm>
            <a:off x="11404608" y="2929421"/>
            <a:ext cx="1191318" cy="51616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TextBox 80"/>
              <p:cNvSpPr txBox="1"/>
              <p:nvPr/>
            </p:nvSpPr>
            <p:spPr>
              <a:xfrm>
                <a:off x="11316679" y="2959113"/>
                <a:ext cx="78431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charset="0"/>
                            </a:rPr>
                            <m:t>𝑎</m:t>
                          </m:r>
                        </m:e>
                        <m:sub>
                          <m:r>
                            <a:rPr lang="en-US" sz="3600" b="0" i="1" smtClean="0">
                              <a:latin typeface="Cambria Math" charset="0"/>
                            </a:rPr>
                            <m:t>15</m:t>
                          </m:r>
                        </m:sub>
                      </m:sSub>
                    </m:oMath>
                  </m:oMathPara>
                </a14:m>
                <a:endParaRPr lang="en-US" sz="3600" dirty="0"/>
              </a:p>
            </p:txBody>
          </p:sp>
        </mc:Choice>
        <mc:Fallback xmlns="">
          <p:sp>
            <p:nvSpPr>
              <p:cNvPr id="81" name="TextBox 80"/>
              <p:cNvSpPr txBox="1">
                <a:spLocks noRot="1" noChangeAspect="1" noMove="1" noResize="1" noEditPoints="1" noAdjustHandles="1" noChangeArrowheads="1" noChangeShapeType="1" noTextEdit="1"/>
              </p:cNvSpPr>
              <p:nvPr/>
            </p:nvSpPr>
            <p:spPr>
              <a:xfrm>
                <a:off x="11316679" y="2959113"/>
                <a:ext cx="784317" cy="553998"/>
              </a:xfrm>
              <a:prstGeom prst="rect">
                <a:avLst/>
              </a:prstGeom>
              <a:blipFill rotWithShape="0">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56018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Roll-outs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264" y="1441485"/>
            <a:ext cx="3888432" cy="2592288"/>
          </a:xfrm>
          <a:prstGeom prst="rect">
            <a:avLst/>
          </a:prstGeom>
        </p:spPr>
      </p:pic>
      <p:sp>
        <p:nvSpPr>
          <p:cNvPr id="5" name="TextBox 4">
            <a:extLst>
              <a:ext uri="{FF2B5EF4-FFF2-40B4-BE49-F238E27FC236}">
                <a16:creationId xmlns:a16="http://schemas.microsoft.com/office/drawing/2014/main" id="{BACA222A-238B-2209-9EDC-7D578A6D1E20}"/>
              </a:ext>
            </a:extLst>
          </p:cNvPr>
          <p:cNvSpPr txBox="1"/>
          <p:nvPr/>
        </p:nvSpPr>
        <p:spPr>
          <a:xfrm>
            <a:off x="4151784" y="827088"/>
            <a:ext cx="4752528" cy="584775"/>
          </a:xfrm>
          <a:prstGeom prst="rect">
            <a:avLst/>
          </a:prstGeom>
          <a:noFill/>
        </p:spPr>
        <p:txBody>
          <a:bodyPr wrap="square" rtlCol="0">
            <a:spAutoFit/>
          </a:bodyPr>
          <a:lstStyle/>
          <a:p>
            <a:pPr algn="ctr"/>
            <a:r>
              <a:rPr lang="en-US" sz="3200" dirty="0">
                <a:solidFill>
                  <a:srgbClr val="FF0000"/>
                </a:solidFill>
              </a:rPr>
              <a:t>Exploitation vs. Exploration</a:t>
            </a:r>
          </a:p>
        </p:txBody>
      </p:sp>
      <p:pic>
        <p:nvPicPr>
          <p:cNvPr id="8" name="Picture 7" descr="A traffic on a highway&#10;&#10;Description automatically generated">
            <a:extLst>
              <a:ext uri="{FF2B5EF4-FFF2-40B4-BE49-F238E27FC236}">
                <a16:creationId xmlns:a16="http://schemas.microsoft.com/office/drawing/2014/main" id="{D968F41B-57BA-1296-662E-59026B342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023" y="1441484"/>
            <a:ext cx="5174431" cy="2592287"/>
          </a:xfrm>
          <a:prstGeom prst="rect">
            <a:avLst/>
          </a:prstGeom>
        </p:spPr>
      </p:pic>
    </p:spTree>
    <p:extLst>
      <p:ext uri="{BB962C8B-B14F-4D97-AF65-F5344CB8AC3E}">
        <p14:creationId xmlns:p14="http://schemas.microsoft.com/office/powerpoint/2010/main" val="2402836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Exploration and Exploitation: Introduction</a:t>
            </a:r>
          </a:p>
        </p:txBody>
      </p:sp>
      <p:sp>
        <p:nvSpPr>
          <p:cNvPr id="3" name="內容版面配置區 2"/>
          <p:cNvSpPr>
            <a:spLocks noGrp="1"/>
          </p:cNvSpPr>
          <p:nvPr>
            <p:ph idx="1"/>
          </p:nvPr>
        </p:nvSpPr>
        <p:spPr>
          <a:xfrm>
            <a:off x="239351" y="919262"/>
            <a:ext cx="6792754" cy="5534075"/>
          </a:xfrm>
        </p:spPr>
        <p:txBody>
          <a:bodyPr/>
          <a:lstStyle/>
          <a:p>
            <a:r>
              <a:rPr lang="en-US" dirty="0"/>
              <a:t>Reinforcement Learning is a trial-and-error learning method.</a:t>
            </a:r>
          </a:p>
          <a:p>
            <a:r>
              <a:rPr lang="en-US" dirty="0"/>
              <a:t>The goal is to maximize rewards.</a:t>
            </a:r>
          </a:p>
          <a:p>
            <a:r>
              <a:rPr lang="en-US" dirty="0"/>
              <a:t>However: The agent should explore the good policy from the environment by giving up some rewards.</a:t>
            </a:r>
          </a:p>
        </p:txBody>
      </p:sp>
      <p:pic>
        <p:nvPicPr>
          <p:cNvPr id="7" name="Picture 6" descr="Cartoon of a cartoon of a person digging a hole&#10;&#10;Description automatically generated">
            <a:extLst>
              <a:ext uri="{FF2B5EF4-FFF2-40B4-BE49-F238E27FC236}">
                <a16:creationId xmlns:a16="http://schemas.microsoft.com/office/drawing/2014/main" id="{71CE6E2C-23F2-4C9D-1E38-2B8FA1B79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2104" y="871488"/>
            <a:ext cx="4176463" cy="5575793"/>
          </a:xfrm>
          <a:prstGeom prst="rect">
            <a:avLst/>
          </a:prstGeom>
        </p:spPr>
      </p:pic>
    </p:spTree>
    <p:extLst>
      <p:ext uri="{BB962C8B-B14F-4D97-AF65-F5344CB8AC3E}">
        <p14:creationId xmlns:p14="http://schemas.microsoft.com/office/powerpoint/2010/main" val="3570045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Exploration and Exploitation: Definition</a:t>
            </a:r>
          </a:p>
        </p:txBody>
      </p:sp>
      <p:sp>
        <p:nvSpPr>
          <p:cNvPr id="3" name="內容版面配置區 2"/>
          <p:cNvSpPr>
            <a:spLocks noGrp="1"/>
          </p:cNvSpPr>
          <p:nvPr>
            <p:ph idx="1"/>
          </p:nvPr>
        </p:nvSpPr>
        <p:spPr>
          <a:xfrm>
            <a:off x="239351" y="919262"/>
            <a:ext cx="5640625" cy="5534075"/>
          </a:xfrm>
        </p:spPr>
        <p:txBody>
          <a:bodyPr/>
          <a:lstStyle/>
          <a:p>
            <a:r>
              <a:rPr lang="en-US" dirty="0"/>
              <a:t>Exploration is to find more information in the environment by giving up some rewards.</a:t>
            </a:r>
          </a:p>
          <a:p>
            <a:r>
              <a:rPr lang="en-US" dirty="0"/>
              <a:t>Exploitation is to exploit known information to maximize the rewards.</a:t>
            </a:r>
          </a:p>
          <a:p>
            <a:r>
              <a:rPr lang="en-US" dirty="0"/>
              <a:t>Exploration is equally important as exploitation.</a:t>
            </a:r>
          </a:p>
          <a:p>
            <a:endParaRPr lang="en-US" dirty="0"/>
          </a:p>
        </p:txBody>
      </p:sp>
      <p:pic>
        <p:nvPicPr>
          <p:cNvPr id="8" name="Picture 7" descr="Two men wearing white face paint standing in a room with trash and trash&#10;&#10;Description automatically generated">
            <a:extLst>
              <a:ext uri="{FF2B5EF4-FFF2-40B4-BE49-F238E27FC236}">
                <a16:creationId xmlns:a16="http://schemas.microsoft.com/office/drawing/2014/main" id="{C6A97F08-9369-9A38-E339-0562DD3FE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1984" y="852205"/>
            <a:ext cx="5882184" cy="4260127"/>
          </a:xfrm>
          <a:prstGeom prst="rect">
            <a:avLst/>
          </a:prstGeom>
        </p:spPr>
      </p:pic>
    </p:spTree>
    <p:extLst>
      <p:ext uri="{BB962C8B-B14F-4D97-AF65-F5344CB8AC3E}">
        <p14:creationId xmlns:p14="http://schemas.microsoft.com/office/powerpoint/2010/main" val="3955834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landscape</a:t>
            </a:r>
          </a:p>
        </p:txBody>
      </p:sp>
      <p:sp>
        <p:nvSpPr>
          <p:cNvPr id="3" name="Content Placeholder 2"/>
          <p:cNvSpPr>
            <a:spLocks noGrp="1"/>
          </p:cNvSpPr>
          <p:nvPr>
            <p:ph idx="1"/>
          </p:nvPr>
        </p:nvSpPr>
        <p:spPr/>
        <p:txBody>
          <a:bodyPr/>
          <a:lstStyle/>
          <a:p>
            <a:endParaRPr lang="en-US" dirty="0"/>
          </a:p>
          <a:p>
            <a:endParaRPr lang="en-US" dirty="0"/>
          </a:p>
          <a:p>
            <a:endParaRPr lang="en-US" dirty="0"/>
          </a:p>
        </p:txBody>
      </p:sp>
      <p:pic>
        <p:nvPicPr>
          <p:cNvPr id="6" name="Picture 5"/>
          <p:cNvPicPr>
            <a:picLocks noChangeAspect="1"/>
          </p:cNvPicPr>
          <p:nvPr/>
        </p:nvPicPr>
        <p:blipFill>
          <a:blip r:embed="rId2"/>
          <a:stretch>
            <a:fillRect/>
          </a:stretch>
        </p:blipFill>
        <p:spPr>
          <a:xfrm>
            <a:off x="3288406" y="943426"/>
            <a:ext cx="4250028" cy="5232073"/>
          </a:xfrm>
          <a:prstGeom prst="rect">
            <a:avLst/>
          </a:prstGeom>
        </p:spPr>
      </p:pic>
      <p:sp>
        <p:nvSpPr>
          <p:cNvPr id="7" name="Rounded Rectangle 6"/>
          <p:cNvSpPr/>
          <p:nvPr/>
        </p:nvSpPr>
        <p:spPr>
          <a:xfrm>
            <a:off x="5619483" y="2743200"/>
            <a:ext cx="1545464" cy="1210614"/>
          </a:xfrm>
          <a:prstGeom prst="round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Reinforcement</a:t>
            </a:r>
            <a:r>
              <a:rPr lang="en-US" sz="1600" b="1" dirty="0"/>
              <a:t> </a:t>
            </a:r>
            <a:r>
              <a:rPr lang="en-US" sz="1600" dirty="0"/>
              <a:t>Learning</a:t>
            </a:r>
          </a:p>
        </p:txBody>
      </p:sp>
      <p:sp>
        <p:nvSpPr>
          <p:cNvPr id="8" name="TextBox 7"/>
          <p:cNvSpPr txBox="1"/>
          <p:nvPr/>
        </p:nvSpPr>
        <p:spPr>
          <a:xfrm>
            <a:off x="7329055" y="5985164"/>
            <a:ext cx="1945854" cy="369332"/>
          </a:xfrm>
          <a:prstGeom prst="rect">
            <a:avLst/>
          </a:prstGeom>
          <a:noFill/>
        </p:spPr>
        <p:txBody>
          <a:bodyPr wrap="none" rtlCol="0">
            <a:spAutoFit/>
          </a:bodyPr>
          <a:lstStyle/>
          <a:p>
            <a:r>
              <a:rPr lang="en-US" dirty="0"/>
              <a:t>Courtesy A. </a:t>
            </a:r>
            <a:r>
              <a:rPr lang="en-US" dirty="0" err="1"/>
              <a:t>Edelen</a:t>
            </a:r>
            <a:endParaRPr lang="en-US" dirty="0"/>
          </a:p>
        </p:txBody>
      </p:sp>
    </p:spTree>
    <p:extLst>
      <p:ext uri="{BB962C8B-B14F-4D97-AF65-F5344CB8AC3E}">
        <p14:creationId xmlns:p14="http://schemas.microsoft.com/office/powerpoint/2010/main" val="2713501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Exploration and Exploitation: Examples</a:t>
            </a:r>
          </a:p>
        </p:txBody>
      </p:sp>
      <p:sp>
        <p:nvSpPr>
          <p:cNvPr id="3" name="內容版面配置區 2"/>
          <p:cNvSpPr>
            <a:spLocks noGrp="1"/>
          </p:cNvSpPr>
          <p:nvPr>
            <p:ph idx="1"/>
          </p:nvPr>
        </p:nvSpPr>
        <p:spPr/>
        <p:txBody>
          <a:bodyPr/>
          <a:lstStyle/>
          <a:p>
            <a:r>
              <a:rPr lang="en-US" dirty="0"/>
              <a:t>Restaurant Selection</a:t>
            </a:r>
          </a:p>
          <a:p>
            <a:pPr lvl="1"/>
            <a:r>
              <a:rPr lang="en-US" dirty="0"/>
              <a:t>Exploration: Trying a new one </a:t>
            </a:r>
          </a:p>
          <a:p>
            <a:pPr lvl="1"/>
            <a:r>
              <a:rPr lang="en-US" dirty="0"/>
              <a:t>Exploitation: Trying the favorite one</a:t>
            </a:r>
          </a:p>
          <a:p>
            <a:r>
              <a:rPr lang="en-US" dirty="0"/>
              <a:t>Oil Drilling</a:t>
            </a:r>
          </a:p>
          <a:p>
            <a:pPr lvl="1"/>
            <a:r>
              <a:rPr lang="en-US" dirty="0"/>
              <a:t>Exploration: Drilling the new location</a:t>
            </a:r>
          </a:p>
          <a:p>
            <a:pPr lvl="1"/>
            <a:r>
              <a:rPr lang="en-US" dirty="0"/>
              <a:t>Exploitation: Drilling the best known location</a:t>
            </a:r>
          </a:p>
          <a:p>
            <a:r>
              <a:rPr lang="en-US" dirty="0"/>
              <a:t>Game Playing</a:t>
            </a:r>
          </a:p>
          <a:p>
            <a:pPr lvl="1"/>
            <a:r>
              <a:rPr lang="en-US" dirty="0"/>
              <a:t>Exploration: Moving toward experimental direction</a:t>
            </a:r>
          </a:p>
          <a:p>
            <a:pPr lvl="1"/>
            <a:r>
              <a:rPr lang="en-US" dirty="0"/>
              <a:t>Exploitation: Moving toward familiar direction</a:t>
            </a:r>
          </a:p>
        </p:txBody>
      </p:sp>
    </p:spTree>
    <p:extLst>
      <p:ext uri="{BB962C8B-B14F-4D97-AF65-F5344CB8AC3E}">
        <p14:creationId xmlns:p14="http://schemas.microsoft.com/office/powerpoint/2010/main" val="4276142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Prediction and Control: Definition</a:t>
            </a:r>
          </a:p>
        </p:txBody>
      </p:sp>
      <p:sp>
        <p:nvSpPr>
          <p:cNvPr id="3" name="內容版面配置區 2"/>
          <p:cNvSpPr>
            <a:spLocks noGrp="1"/>
          </p:cNvSpPr>
          <p:nvPr>
            <p:ph idx="1"/>
          </p:nvPr>
        </p:nvSpPr>
        <p:spPr/>
        <p:txBody>
          <a:bodyPr/>
          <a:lstStyle/>
          <a:p>
            <a:r>
              <a:rPr lang="en-US" dirty="0"/>
              <a:t>Prediction: Evaluating how well the policy is</a:t>
            </a:r>
          </a:p>
          <a:p>
            <a:r>
              <a:rPr lang="en-US" dirty="0"/>
              <a:t>Control: Optimizing the policy</a:t>
            </a:r>
          </a:p>
          <a:p>
            <a:pPr lvl="1"/>
            <a:r>
              <a:rPr lang="en-US" dirty="0"/>
              <a:t>i.e. Find the best policy</a:t>
            </a:r>
          </a:p>
        </p:txBody>
      </p:sp>
      <p:pic>
        <p:nvPicPr>
          <p:cNvPr id="7" name="內容版面配置區 6" descr="畫面剪輯">
            <a:extLst>
              <a:ext uri="{FF2B5EF4-FFF2-40B4-BE49-F238E27FC236}">
                <a16:creationId xmlns:a16="http://schemas.microsoft.com/office/drawing/2014/main" id="{E930B509-1F16-4FE3-4656-51E1993C7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2996952"/>
            <a:ext cx="9326277" cy="3620005"/>
          </a:xfrm>
          <a:prstGeom prst="rect">
            <a:avLst/>
          </a:prstGeom>
        </p:spPr>
      </p:pic>
    </p:spTree>
    <p:extLst>
      <p:ext uri="{BB962C8B-B14F-4D97-AF65-F5344CB8AC3E}">
        <p14:creationId xmlns:p14="http://schemas.microsoft.com/office/powerpoint/2010/main" val="70586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Prediction and Control: Control Example</a:t>
            </a:r>
          </a:p>
        </p:txBody>
      </p:sp>
      <p:pic>
        <p:nvPicPr>
          <p:cNvPr id="7" name="內容版面配置區 6" descr="畫面剪輯"/>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9909" y="2123758"/>
            <a:ext cx="9335803" cy="3505689"/>
          </a:xfrm>
        </p:spPr>
      </p:pic>
    </p:spTree>
    <p:extLst>
      <p:ext uri="{BB962C8B-B14F-4D97-AF65-F5344CB8AC3E}">
        <p14:creationId xmlns:p14="http://schemas.microsoft.com/office/powerpoint/2010/main" val="3767224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Yann LeCun’s cake!</a:t>
            </a:r>
          </a:p>
        </p:txBody>
      </p:sp>
      <p:sp>
        <p:nvSpPr>
          <p:cNvPr id="3" name="Content Placeholder 2"/>
          <p:cNvSpPr>
            <a:spLocks noGrp="1"/>
          </p:cNvSpPr>
          <p:nvPr>
            <p:ph idx="1"/>
          </p:nvPr>
        </p:nvSpPr>
        <p:spPr/>
        <p:txBody>
          <a:bodyPr>
            <a:normAutofit/>
          </a:bodyPr>
          <a:lstStyle/>
          <a:p>
            <a:r>
              <a:rPr lang="en-US" sz="2800" dirty="0"/>
              <a:t>Cake: unsupervised learning</a:t>
            </a:r>
          </a:p>
          <a:p>
            <a:r>
              <a:rPr lang="en-US" sz="2800" dirty="0"/>
              <a:t>Icing: supervised learning</a:t>
            </a:r>
          </a:p>
          <a:p>
            <a:r>
              <a:rPr lang="en-US" sz="2800" dirty="0"/>
              <a:t>Cherry: reinforcement learning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94162"/>
            <a:ext cx="3150096" cy="4725144"/>
          </a:xfrm>
          <a:prstGeom prst="rect">
            <a:avLst/>
          </a:prstGeom>
        </p:spPr>
      </p:pic>
    </p:spTree>
    <p:extLst>
      <p:ext uri="{BB962C8B-B14F-4D97-AF65-F5344CB8AC3E}">
        <p14:creationId xmlns:p14="http://schemas.microsoft.com/office/powerpoint/2010/main" val="895760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Atari Example: Reinforcement Learning</a:t>
            </a:r>
          </a:p>
        </p:txBody>
      </p:sp>
      <p:sp>
        <p:nvSpPr>
          <p:cNvPr id="8" name="內容版面配置區 7"/>
          <p:cNvSpPr>
            <a:spLocks noGrp="1"/>
          </p:cNvSpPr>
          <p:nvPr>
            <p:ph idx="1"/>
          </p:nvPr>
        </p:nvSpPr>
        <p:spPr/>
        <p:txBody>
          <a:bodyPr/>
          <a:lstStyle/>
          <a:p>
            <a:pPr marL="0" indent="0">
              <a:buNone/>
            </a:pPr>
            <a:r>
              <a:rPr lang="en-US" dirty="0"/>
              <a:t> </a:t>
            </a:r>
          </a:p>
        </p:txBody>
      </p:sp>
      <p:pic>
        <p:nvPicPr>
          <p:cNvPr id="9" name="內容版面配置區 6"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321" y="1690688"/>
            <a:ext cx="5662760" cy="4211348"/>
          </a:xfrm>
          <a:prstGeom prst="rect">
            <a:avLst/>
          </a:prstGeom>
        </p:spPr>
      </p:pic>
    </p:spTree>
    <p:extLst>
      <p:ext uri="{BB962C8B-B14F-4D97-AF65-F5344CB8AC3E}">
        <p14:creationId xmlns:p14="http://schemas.microsoft.com/office/powerpoint/2010/main" val="1364503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AF38-C158-4348-BCEC-9DB7C3560400}"/>
              </a:ext>
            </a:extLst>
          </p:cNvPr>
          <p:cNvSpPr>
            <a:spLocks noGrp="1"/>
          </p:cNvSpPr>
          <p:nvPr>
            <p:ph type="title"/>
          </p:nvPr>
        </p:nvSpPr>
        <p:spPr/>
        <p:txBody>
          <a:bodyPr/>
          <a:lstStyle/>
          <a:p>
            <a:r>
              <a:rPr lang="en-US" dirty="0"/>
              <a:t>Reinforcement Learning</a:t>
            </a:r>
          </a:p>
        </p:txBody>
      </p:sp>
      <p:sp>
        <p:nvSpPr>
          <p:cNvPr id="3" name="Content Placeholder 2">
            <a:extLst>
              <a:ext uri="{FF2B5EF4-FFF2-40B4-BE49-F238E27FC236}">
                <a16:creationId xmlns:a16="http://schemas.microsoft.com/office/drawing/2014/main" id="{A09C1182-26C3-4175-AD3C-B72EAD475227}"/>
              </a:ext>
            </a:extLst>
          </p:cNvPr>
          <p:cNvSpPr>
            <a:spLocks noGrp="1"/>
          </p:cNvSpPr>
          <p:nvPr>
            <p:ph idx="1"/>
          </p:nvPr>
        </p:nvSpPr>
        <p:spPr/>
        <p:txBody>
          <a:bodyPr anchor="t">
            <a:normAutofit/>
          </a:bodyPr>
          <a:lstStyle/>
          <a:p>
            <a:r>
              <a:rPr lang="en-US" sz="2400" dirty="0"/>
              <a:t>Characteristics of Reinforcement Learning:</a:t>
            </a:r>
          </a:p>
          <a:p>
            <a:pPr lvl="1"/>
            <a:r>
              <a:rPr lang="en-US" sz="2000" dirty="0"/>
              <a:t>Exploration</a:t>
            </a:r>
          </a:p>
          <a:p>
            <a:pPr lvl="1"/>
            <a:r>
              <a:rPr lang="en-US" sz="2000" dirty="0"/>
              <a:t>Delayed Rewards</a:t>
            </a:r>
          </a:p>
          <a:p>
            <a:pPr lvl="1"/>
            <a:r>
              <a:rPr lang="en-US" sz="2000" dirty="0"/>
              <a:t>Continuous Learning</a:t>
            </a:r>
          </a:p>
          <a:p>
            <a:endParaRPr lang="en-US" sz="2400" dirty="0"/>
          </a:p>
          <a:p>
            <a:r>
              <a:rPr lang="en-US" sz="2400" dirty="0"/>
              <a:t>Similar to Supervised in that there are rewards for “good behavior” (similar to a loss function)</a:t>
            </a:r>
          </a:p>
          <a:p>
            <a:r>
              <a:rPr lang="en-US" sz="2400" dirty="0"/>
              <a:t>Similar to Unsupervised in that you have no “correct results” to work with</a:t>
            </a:r>
          </a:p>
          <a:p>
            <a:r>
              <a:rPr lang="en-US" sz="2400" dirty="0"/>
              <a:t>However, “Semi-Supervised Learning” is a different thing all together</a:t>
            </a:r>
          </a:p>
          <a:p>
            <a:endParaRPr lang="en-US" sz="2400" dirty="0"/>
          </a:p>
          <a:p>
            <a:r>
              <a:rPr lang="en-US" sz="2400" dirty="0"/>
              <a:t>Question:  Why was Reinforcement Learning able to beat a Go master where other types of Artificial Intelligence failed to do so?</a:t>
            </a:r>
          </a:p>
        </p:txBody>
      </p:sp>
      <p:pic>
        <p:nvPicPr>
          <p:cNvPr id="5" name="Picture 4">
            <a:extLst>
              <a:ext uri="{FF2B5EF4-FFF2-40B4-BE49-F238E27FC236}">
                <a16:creationId xmlns:a16="http://schemas.microsoft.com/office/drawing/2014/main" id="{30ED788F-F8D4-40A9-86A6-594F210195EF}"/>
              </a:ext>
            </a:extLst>
          </p:cNvPr>
          <p:cNvPicPr>
            <a:picLocks noChangeAspect="1"/>
          </p:cNvPicPr>
          <p:nvPr/>
        </p:nvPicPr>
        <p:blipFill>
          <a:blip r:embed="rId3"/>
          <a:stretch>
            <a:fillRect/>
          </a:stretch>
        </p:blipFill>
        <p:spPr>
          <a:xfrm>
            <a:off x="6528048" y="260648"/>
            <a:ext cx="5841315" cy="2921701"/>
          </a:xfrm>
          <a:prstGeom prst="rect">
            <a:avLst/>
          </a:prstGeom>
        </p:spPr>
      </p:pic>
    </p:spTree>
    <p:extLst>
      <p:ext uri="{BB962C8B-B14F-4D97-AF65-F5344CB8AC3E}">
        <p14:creationId xmlns:p14="http://schemas.microsoft.com/office/powerpoint/2010/main" val="2115812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endParaRPr lang="en-US"/>
          </a:p>
        </p:txBody>
      </p:sp>
      <p:sp>
        <p:nvSpPr>
          <p:cNvPr id="8" name="內容版面配置區 7"/>
          <p:cNvSpPr>
            <a:spLocks noGrp="1"/>
          </p:cNvSpPr>
          <p:nvPr>
            <p:ph idx="1"/>
          </p:nvPr>
        </p:nvSpPr>
        <p:spPr/>
        <p:txBody>
          <a:bodyPr/>
          <a:lstStyle/>
          <a:p>
            <a:endParaRPr lang="en-US" dirty="0"/>
          </a:p>
        </p:txBody>
      </p:sp>
      <p:pic>
        <p:nvPicPr>
          <p:cNvPr id="9" name="eRwTbRtnT1I"/>
          <p:cNvPicPr>
            <a:picLocks noRot="1" noChangeAspect="1"/>
          </p:cNvPicPr>
          <p:nvPr>
            <a:videoFile r:link="rId1"/>
          </p:nvPr>
        </p:nvPicPr>
        <p:blipFill>
          <a:blip r:embed="rId4"/>
          <a:stretch>
            <a:fillRect/>
          </a:stretch>
        </p:blipFill>
        <p:spPr>
          <a:xfrm>
            <a:off x="119336" y="88356"/>
            <a:ext cx="11953328" cy="6723747"/>
          </a:xfrm>
          <a:prstGeom prst="rect">
            <a:avLst/>
          </a:prstGeom>
        </p:spPr>
      </p:pic>
    </p:spTree>
    <p:extLst>
      <p:ext uri="{BB962C8B-B14F-4D97-AF65-F5344CB8AC3E}">
        <p14:creationId xmlns:p14="http://schemas.microsoft.com/office/powerpoint/2010/main" val="1822420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Architecture</a:t>
            </a:r>
          </a:p>
        </p:txBody>
      </p:sp>
      <p:pic>
        <p:nvPicPr>
          <p:cNvPr id="7" name="內容版面配置區 6" descr="畫面剪輯"/>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4304" y="1589088"/>
            <a:ext cx="6670385" cy="4395691"/>
          </a:xfrm>
        </p:spPr>
      </p:pic>
    </p:spTree>
    <p:extLst>
      <p:ext uri="{BB962C8B-B14F-4D97-AF65-F5344CB8AC3E}">
        <p14:creationId xmlns:p14="http://schemas.microsoft.com/office/powerpoint/2010/main" val="2322161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6AF8-0648-4500-B5EA-FCE9F4C00BDE}"/>
              </a:ext>
            </a:extLst>
          </p:cNvPr>
          <p:cNvSpPr>
            <a:spLocks noGrp="1"/>
          </p:cNvSpPr>
          <p:nvPr>
            <p:ph type="title"/>
          </p:nvPr>
        </p:nvSpPr>
        <p:spPr/>
        <p:txBody>
          <a:bodyPr anchor="t"/>
          <a:lstStyle/>
          <a:p>
            <a:r>
              <a:rPr lang="en-US" dirty="0"/>
              <a:t>Recall: The Markov Decision Process (MDP)</a:t>
            </a:r>
          </a:p>
        </p:txBody>
      </p:sp>
      <p:sp>
        <p:nvSpPr>
          <p:cNvPr id="3" name="Content Placeholder 2">
            <a:extLst>
              <a:ext uri="{FF2B5EF4-FFF2-40B4-BE49-F238E27FC236}">
                <a16:creationId xmlns:a16="http://schemas.microsoft.com/office/drawing/2014/main" id="{55C5EFD8-E6EA-407E-9243-F3F2D7637422}"/>
              </a:ext>
            </a:extLst>
          </p:cNvPr>
          <p:cNvSpPr>
            <a:spLocks noGrp="1"/>
          </p:cNvSpPr>
          <p:nvPr>
            <p:ph idx="1"/>
          </p:nvPr>
        </p:nvSpPr>
        <p:spPr>
          <a:xfrm>
            <a:off x="407368" y="1214939"/>
            <a:ext cx="11029615" cy="4428122"/>
          </a:xfrm>
        </p:spPr>
        <p:txBody>
          <a:bodyPr anchor="t">
            <a:normAutofit fontScale="85000" lnSpcReduction="20000"/>
          </a:bodyPr>
          <a:lstStyle/>
          <a:p>
            <a:r>
              <a:rPr lang="en-US" sz="3200" dirty="0"/>
              <a:t>S = States agent can be in</a:t>
            </a:r>
          </a:p>
          <a:p>
            <a:r>
              <a:rPr lang="en-US" sz="3200" dirty="0"/>
              <a:t>A = Actions agent can take</a:t>
            </a:r>
          </a:p>
          <a:p>
            <a:r>
              <a:rPr lang="en-US" sz="3200" dirty="0"/>
              <a:t>At time t, the agent senses current state: S</a:t>
            </a:r>
            <a:r>
              <a:rPr lang="en-US" sz="3200" baseline="-25000" dirty="0"/>
              <a:t>t</a:t>
            </a:r>
          </a:p>
          <a:p>
            <a:r>
              <a:rPr lang="en-US" sz="3200" dirty="0"/>
              <a:t>Agent takes action A</a:t>
            </a:r>
            <a:r>
              <a:rPr lang="en-US" sz="3200" baseline="-25000" dirty="0"/>
              <a:t>t</a:t>
            </a:r>
            <a:r>
              <a:rPr lang="en-US" sz="3200" dirty="0"/>
              <a:t> </a:t>
            </a:r>
          </a:p>
          <a:p>
            <a:r>
              <a:rPr lang="en-US" sz="3200" dirty="0"/>
              <a:t>The environment gives reward </a:t>
            </a:r>
            <a:r>
              <a:rPr lang="en-US" sz="3200" dirty="0" err="1"/>
              <a:t>R</a:t>
            </a:r>
            <a:r>
              <a:rPr lang="en-US" sz="3200" baseline="-25000" dirty="0" err="1"/>
              <a:t>t</a:t>
            </a:r>
            <a:r>
              <a:rPr lang="en-US" sz="3200" dirty="0"/>
              <a:t> in response and moves agent to state S</a:t>
            </a:r>
            <a:r>
              <a:rPr lang="en-US" sz="3200" baseline="-25000" dirty="0"/>
              <a:t>t+1</a:t>
            </a:r>
            <a:r>
              <a:rPr lang="en-US" sz="3200" dirty="0"/>
              <a:t>:</a:t>
            </a:r>
            <a:endParaRPr lang="en-US" sz="3200" baseline="-25000" dirty="0"/>
          </a:p>
          <a:p>
            <a:pPr lvl="1"/>
            <a:r>
              <a:rPr lang="en-US" sz="3000" dirty="0">
                <a:latin typeface="Arial Black" panose="020B0A04020102020204" pitchFamily="34" charset="0"/>
                <a:sym typeface="Symbol" panose="05050102010706020507" pitchFamily="18" charset="2"/>
              </a:rPr>
              <a:t></a:t>
            </a:r>
            <a:r>
              <a:rPr lang="en-US" sz="2800" dirty="0"/>
              <a:t>(S</a:t>
            </a:r>
            <a:r>
              <a:rPr lang="en-US" sz="2800" baseline="-25000" dirty="0"/>
              <a:t>t</a:t>
            </a:r>
            <a:r>
              <a:rPr lang="en-US" sz="2800" dirty="0"/>
              <a:t>, A</a:t>
            </a:r>
            <a:r>
              <a:rPr lang="en-US" sz="2800" baseline="-25000" dirty="0"/>
              <a:t>t</a:t>
            </a:r>
            <a:r>
              <a:rPr lang="en-US" sz="2800" dirty="0"/>
              <a:t>) = S</a:t>
            </a:r>
            <a:r>
              <a:rPr lang="en-US" sz="2800" baseline="-25000" dirty="0"/>
              <a:t>t+1</a:t>
            </a:r>
            <a:r>
              <a:rPr lang="en-US" sz="2800" dirty="0"/>
              <a:t>(State Transition Function)</a:t>
            </a:r>
            <a:endParaRPr lang="en-US" sz="3000" baseline="-25000" dirty="0">
              <a:latin typeface="Arial Black" panose="020B0A04020102020204" pitchFamily="34" charset="0"/>
            </a:endParaRPr>
          </a:p>
          <a:p>
            <a:pPr lvl="1"/>
            <a:r>
              <a:rPr lang="en-US" sz="2800" dirty="0"/>
              <a:t>r(S</a:t>
            </a:r>
            <a:r>
              <a:rPr lang="en-US" sz="2800" baseline="-25000" dirty="0"/>
              <a:t>t</a:t>
            </a:r>
            <a:r>
              <a:rPr lang="en-US" sz="2800" dirty="0"/>
              <a:t>, A</a:t>
            </a:r>
            <a:r>
              <a:rPr lang="en-US" sz="2800" baseline="-25000" dirty="0"/>
              <a:t>t</a:t>
            </a:r>
            <a:r>
              <a:rPr lang="en-US" sz="2800" dirty="0"/>
              <a:t>) = </a:t>
            </a:r>
            <a:r>
              <a:rPr lang="en-US" sz="2800" dirty="0" err="1"/>
              <a:t>R</a:t>
            </a:r>
            <a:r>
              <a:rPr lang="en-US" sz="2800" baseline="-25000" dirty="0" err="1"/>
              <a:t>t</a:t>
            </a:r>
            <a:r>
              <a:rPr lang="en-US" sz="2800" dirty="0"/>
              <a:t> (Reward Function)</a:t>
            </a:r>
          </a:p>
          <a:p>
            <a:r>
              <a:rPr lang="en-US" sz="2800" dirty="0"/>
              <a:t>Key Assumption: Those two functions depend </a:t>
            </a:r>
            <a:r>
              <a:rPr lang="en-US" sz="2800" u="sng" dirty="0"/>
              <a:t>only</a:t>
            </a:r>
            <a:r>
              <a:rPr lang="en-US" sz="2800" dirty="0"/>
              <a:t> on current state/action</a:t>
            </a:r>
          </a:p>
          <a:p>
            <a:pPr lvl="1"/>
            <a:r>
              <a:rPr lang="en-US" sz="2600" dirty="0"/>
              <a:t>Not previous ones!</a:t>
            </a:r>
          </a:p>
          <a:p>
            <a:pPr lvl="1"/>
            <a:r>
              <a:rPr lang="en-US" sz="2600" dirty="0"/>
              <a:t>Less limiting than it sounds – any past state info can be ‘promoted’ to be part of the current state</a:t>
            </a:r>
            <a:endParaRPr lang="en-US" sz="2600" baseline="-25000" dirty="0"/>
          </a:p>
        </p:txBody>
      </p:sp>
    </p:spTree>
    <p:extLst>
      <p:ext uri="{BB962C8B-B14F-4D97-AF65-F5344CB8AC3E}">
        <p14:creationId xmlns:p14="http://schemas.microsoft.com/office/powerpoint/2010/main" val="456155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0FA3-884D-427C-85E3-F9C88D254CD7}"/>
              </a:ext>
            </a:extLst>
          </p:cNvPr>
          <p:cNvSpPr>
            <a:spLocks noGrp="1"/>
          </p:cNvSpPr>
          <p:nvPr>
            <p:ph type="title"/>
          </p:nvPr>
        </p:nvSpPr>
        <p:spPr/>
        <p:txBody>
          <a:bodyPr/>
          <a:lstStyle/>
          <a:p>
            <a:r>
              <a:rPr lang="en-US" dirty="0"/>
              <a:t>Example of Markov Decision Process</a:t>
            </a:r>
          </a:p>
        </p:txBody>
      </p:sp>
      <p:graphicFrame>
        <p:nvGraphicFramePr>
          <p:cNvPr id="4" name="Object 3">
            <a:extLst>
              <a:ext uri="{FF2B5EF4-FFF2-40B4-BE49-F238E27FC236}">
                <a16:creationId xmlns:a16="http://schemas.microsoft.com/office/drawing/2014/main" id="{A5583A62-EC43-4D7B-9833-62504080C915}"/>
              </a:ext>
            </a:extLst>
          </p:cNvPr>
          <p:cNvGraphicFramePr>
            <a:graphicFrameLocks noChangeAspect="1"/>
          </p:cNvGraphicFramePr>
          <p:nvPr/>
        </p:nvGraphicFramePr>
        <p:xfrm>
          <a:off x="412462" y="2061008"/>
          <a:ext cx="2749550" cy="2095500"/>
        </p:xfrm>
        <a:graphic>
          <a:graphicData uri="http://schemas.openxmlformats.org/presentationml/2006/ole">
            <mc:AlternateContent xmlns:mc="http://schemas.openxmlformats.org/markup-compatibility/2006">
              <mc:Choice xmlns:v="urn:schemas-microsoft-com:vml" Requires="v">
                <p:oleObj name="Worksheet" r:id="rId2" imgW="2749680" imgH="2095545" progId="Excel.Sheet.12">
                  <p:embed/>
                </p:oleObj>
              </mc:Choice>
              <mc:Fallback>
                <p:oleObj name="Worksheet" r:id="rId2" imgW="2749680" imgH="2095545" progId="Excel.Sheet.12">
                  <p:embed/>
                  <p:pic>
                    <p:nvPicPr>
                      <p:cNvPr id="4" name="Object 3">
                        <a:extLst>
                          <a:ext uri="{FF2B5EF4-FFF2-40B4-BE49-F238E27FC236}">
                            <a16:creationId xmlns:a16="http://schemas.microsoft.com/office/drawing/2014/main" id="{A5583A62-EC43-4D7B-9833-62504080C915}"/>
                          </a:ext>
                        </a:extLst>
                      </p:cNvPr>
                      <p:cNvPicPr/>
                      <p:nvPr/>
                    </p:nvPicPr>
                    <p:blipFill>
                      <a:blip r:embed="rId3"/>
                      <a:stretch>
                        <a:fillRect/>
                      </a:stretch>
                    </p:blipFill>
                    <p:spPr>
                      <a:xfrm>
                        <a:off x="412462" y="2061008"/>
                        <a:ext cx="2749550" cy="2095500"/>
                      </a:xfrm>
                      <a:prstGeom prst="rect">
                        <a:avLst/>
                      </a:prstGeom>
                    </p:spPr>
                  </p:pic>
                </p:oleObj>
              </mc:Fallback>
            </mc:AlternateContent>
          </a:graphicData>
        </a:graphic>
      </p:graphicFrame>
      <p:grpSp>
        <p:nvGrpSpPr>
          <p:cNvPr id="55" name="Group 54">
            <a:extLst>
              <a:ext uri="{FF2B5EF4-FFF2-40B4-BE49-F238E27FC236}">
                <a16:creationId xmlns:a16="http://schemas.microsoft.com/office/drawing/2014/main" id="{72691C01-F675-4B7D-9DA0-D438229BD06E}"/>
              </a:ext>
            </a:extLst>
          </p:cNvPr>
          <p:cNvGrpSpPr/>
          <p:nvPr/>
        </p:nvGrpSpPr>
        <p:grpSpPr>
          <a:xfrm>
            <a:off x="3694761" y="1841303"/>
            <a:ext cx="2749550" cy="2534910"/>
            <a:chOff x="3537404" y="2503589"/>
            <a:chExt cx="2749550" cy="2534910"/>
          </a:xfrm>
        </p:grpSpPr>
        <p:graphicFrame>
          <p:nvGraphicFramePr>
            <p:cNvPr id="7" name="Object 6">
              <a:extLst>
                <a:ext uri="{FF2B5EF4-FFF2-40B4-BE49-F238E27FC236}">
                  <a16:creationId xmlns:a16="http://schemas.microsoft.com/office/drawing/2014/main" id="{84CF9A3E-12F2-453B-937A-33BBE8EBE55D}"/>
                </a:ext>
              </a:extLst>
            </p:cNvPr>
            <p:cNvGraphicFramePr>
              <a:graphicFrameLocks noChangeAspect="1"/>
            </p:cNvGraphicFramePr>
            <p:nvPr/>
          </p:nvGraphicFramePr>
          <p:xfrm>
            <a:off x="3537404" y="2942999"/>
            <a:ext cx="2749550" cy="2095500"/>
          </p:xfrm>
          <a:graphic>
            <a:graphicData uri="http://schemas.openxmlformats.org/presentationml/2006/ole">
              <mc:AlternateContent xmlns:mc="http://schemas.openxmlformats.org/markup-compatibility/2006">
                <mc:Choice xmlns:v="urn:schemas-microsoft-com:vml" Requires="v">
                  <p:oleObj name="Worksheet" r:id="rId4" imgW="2749680" imgH="2095545" progId="Excel.Sheet.12">
                    <p:embed/>
                  </p:oleObj>
                </mc:Choice>
                <mc:Fallback>
                  <p:oleObj name="Worksheet" r:id="rId4" imgW="2749680" imgH="2095545" progId="Excel.Sheet.12">
                    <p:embed/>
                    <p:pic>
                      <p:nvPicPr>
                        <p:cNvPr id="7" name="Object 6">
                          <a:extLst>
                            <a:ext uri="{FF2B5EF4-FFF2-40B4-BE49-F238E27FC236}">
                              <a16:creationId xmlns:a16="http://schemas.microsoft.com/office/drawing/2014/main" id="{84CF9A3E-12F2-453B-937A-33BBE8EBE55D}"/>
                            </a:ext>
                          </a:extLst>
                        </p:cNvPr>
                        <p:cNvPicPr/>
                        <p:nvPr/>
                      </p:nvPicPr>
                      <p:blipFill>
                        <a:blip r:embed="rId5"/>
                        <a:stretch>
                          <a:fillRect/>
                        </a:stretch>
                      </p:blipFill>
                      <p:spPr>
                        <a:xfrm>
                          <a:off x="3537404" y="2942999"/>
                          <a:ext cx="2749550" cy="2095500"/>
                        </a:xfrm>
                        <a:prstGeom prst="rect">
                          <a:avLst/>
                        </a:prstGeom>
                      </p:spPr>
                    </p:pic>
                  </p:oleObj>
                </mc:Fallback>
              </mc:AlternateContent>
            </a:graphicData>
          </a:graphic>
        </p:graphicFrame>
        <p:grpSp>
          <p:nvGrpSpPr>
            <p:cNvPr id="10" name="Group 9">
              <a:extLst>
                <a:ext uri="{FF2B5EF4-FFF2-40B4-BE49-F238E27FC236}">
                  <a16:creationId xmlns:a16="http://schemas.microsoft.com/office/drawing/2014/main" id="{3D23858A-C306-4CC4-8B22-648F26E03DE5}"/>
                </a:ext>
              </a:extLst>
            </p:cNvPr>
            <p:cNvGrpSpPr/>
            <p:nvPr/>
          </p:nvGrpSpPr>
          <p:grpSpPr>
            <a:xfrm>
              <a:off x="3804104" y="3637190"/>
              <a:ext cx="383720" cy="209550"/>
              <a:chOff x="3804104" y="3637190"/>
              <a:chExt cx="383720" cy="209550"/>
            </a:xfrm>
          </p:grpSpPr>
          <p:sp>
            <p:nvSpPr>
              <p:cNvPr id="8" name="Arrow: Down 7">
                <a:extLst>
                  <a:ext uri="{FF2B5EF4-FFF2-40B4-BE49-F238E27FC236}">
                    <a16:creationId xmlns:a16="http://schemas.microsoft.com/office/drawing/2014/main" id="{BE7E0FF1-3337-4D9F-BAA9-A1789B710A3F}"/>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9" name="Arrow: Down 8">
                <a:extLst>
                  <a:ext uri="{FF2B5EF4-FFF2-40B4-BE49-F238E27FC236}">
                    <a16:creationId xmlns:a16="http://schemas.microsoft.com/office/drawing/2014/main" id="{81227905-3AFD-4D56-A7ED-5A0F426F9BEF}"/>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1" name="Group 10">
              <a:extLst>
                <a:ext uri="{FF2B5EF4-FFF2-40B4-BE49-F238E27FC236}">
                  <a16:creationId xmlns:a16="http://schemas.microsoft.com/office/drawing/2014/main" id="{94DAB121-7662-4C0A-8D52-B4AC9E6CFC5A}"/>
                </a:ext>
              </a:extLst>
            </p:cNvPr>
            <p:cNvGrpSpPr/>
            <p:nvPr/>
          </p:nvGrpSpPr>
          <p:grpSpPr>
            <a:xfrm>
              <a:off x="4683122" y="3642636"/>
              <a:ext cx="383720" cy="209550"/>
              <a:chOff x="3804104" y="3637190"/>
              <a:chExt cx="383720" cy="209550"/>
            </a:xfrm>
          </p:grpSpPr>
          <p:sp>
            <p:nvSpPr>
              <p:cNvPr id="12" name="Arrow: Down 11">
                <a:extLst>
                  <a:ext uri="{FF2B5EF4-FFF2-40B4-BE49-F238E27FC236}">
                    <a16:creationId xmlns:a16="http://schemas.microsoft.com/office/drawing/2014/main" id="{6E4E6771-728E-4A53-A935-399E8368C637}"/>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3" name="Arrow: Down 12">
                <a:extLst>
                  <a:ext uri="{FF2B5EF4-FFF2-40B4-BE49-F238E27FC236}">
                    <a16:creationId xmlns:a16="http://schemas.microsoft.com/office/drawing/2014/main" id="{FD0EF121-E337-49C0-9F9E-5F5F8A53EC0A}"/>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4" name="Group 13">
              <a:extLst>
                <a:ext uri="{FF2B5EF4-FFF2-40B4-BE49-F238E27FC236}">
                  <a16:creationId xmlns:a16="http://schemas.microsoft.com/office/drawing/2014/main" id="{98628B51-1D74-4194-AD6D-FF4FBA2664D4}"/>
                </a:ext>
              </a:extLst>
            </p:cNvPr>
            <p:cNvGrpSpPr/>
            <p:nvPr/>
          </p:nvGrpSpPr>
          <p:grpSpPr>
            <a:xfrm>
              <a:off x="5556705" y="3642633"/>
              <a:ext cx="383720" cy="209550"/>
              <a:chOff x="3804104" y="3637190"/>
              <a:chExt cx="383720" cy="209550"/>
            </a:xfrm>
          </p:grpSpPr>
          <p:sp>
            <p:nvSpPr>
              <p:cNvPr id="15" name="Arrow: Down 14">
                <a:extLst>
                  <a:ext uri="{FF2B5EF4-FFF2-40B4-BE49-F238E27FC236}">
                    <a16:creationId xmlns:a16="http://schemas.microsoft.com/office/drawing/2014/main" id="{5E937767-F836-46E3-8F84-71F4BD27B239}"/>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6" name="Arrow: Down 15">
                <a:extLst>
                  <a:ext uri="{FF2B5EF4-FFF2-40B4-BE49-F238E27FC236}">
                    <a16:creationId xmlns:a16="http://schemas.microsoft.com/office/drawing/2014/main" id="{A828B397-2093-4AE9-AC3D-397D49842A5B}"/>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20" name="Group 19">
              <a:extLst>
                <a:ext uri="{FF2B5EF4-FFF2-40B4-BE49-F238E27FC236}">
                  <a16:creationId xmlns:a16="http://schemas.microsoft.com/office/drawing/2014/main" id="{B74B9FDB-4A86-45D2-8312-E8BDE79C08D1}"/>
                </a:ext>
              </a:extLst>
            </p:cNvPr>
            <p:cNvGrpSpPr/>
            <p:nvPr/>
          </p:nvGrpSpPr>
          <p:grpSpPr>
            <a:xfrm>
              <a:off x="3783694" y="4268443"/>
              <a:ext cx="383720" cy="209550"/>
              <a:chOff x="3804104" y="3637190"/>
              <a:chExt cx="383720" cy="209550"/>
            </a:xfrm>
          </p:grpSpPr>
          <p:sp>
            <p:nvSpPr>
              <p:cNvPr id="21" name="Arrow: Down 20">
                <a:extLst>
                  <a:ext uri="{FF2B5EF4-FFF2-40B4-BE49-F238E27FC236}">
                    <a16:creationId xmlns:a16="http://schemas.microsoft.com/office/drawing/2014/main" id="{75165E09-4485-45E6-84E4-AD0B1B04AE86}"/>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2" name="Arrow: Down 21">
                <a:extLst>
                  <a:ext uri="{FF2B5EF4-FFF2-40B4-BE49-F238E27FC236}">
                    <a16:creationId xmlns:a16="http://schemas.microsoft.com/office/drawing/2014/main" id="{2D36A99B-3105-4E0A-915A-32636342F591}"/>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23" name="Group 22">
              <a:extLst>
                <a:ext uri="{FF2B5EF4-FFF2-40B4-BE49-F238E27FC236}">
                  <a16:creationId xmlns:a16="http://schemas.microsoft.com/office/drawing/2014/main" id="{7A441E41-3800-4D5D-A029-1A02FD741FFA}"/>
                </a:ext>
              </a:extLst>
            </p:cNvPr>
            <p:cNvGrpSpPr/>
            <p:nvPr/>
          </p:nvGrpSpPr>
          <p:grpSpPr>
            <a:xfrm>
              <a:off x="4662712" y="4273889"/>
              <a:ext cx="383720" cy="209550"/>
              <a:chOff x="3804104" y="3637190"/>
              <a:chExt cx="383720" cy="209550"/>
            </a:xfrm>
          </p:grpSpPr>
          <p:sp>
            <p:nvSpPr>
              <p:cNvPr id="24" name="Arrow: Down 23">
                <a:extLst>
                  <a:ext uri="{FF2B5EF4-FFF2-40B4-BE49-F238E27FC236}">
                    <a16:creationId xmlns:a16="http://schemas.microsoft.com/office/drawing/2014/main" id="{C4067621-582B-401A-8BB4-6519D4DA6CB1}"/>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5" name="Arrow: Down 24">
                <a:extLst>
                  <a:ext uri="{FF2B5EF4-FFF2-40B4-BE49-F238E27FC236}">
                    <a16:creationId xmlns:a16="http://schemas.microsoft.com/office/drawing/2014/main" id="{6964B135-FBF0-4022-BA68-E47FC9FA5F61}"/>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26" name="Group 25">
              <a:extLst>
                <a:ext uri="{FF2B5EF4-FFF2-40B4-BE49-F238E27FC236}">
                  <a16:creationId xmlns:a16="http://schemas.microsoft.com/office/drawing/2014/main" id="{70D14642-994A-43C4-8970-90D8F840DA42}"/>
                </a:ext>
              </a:extLst>
            </p:cNvPr>
            <p:cNvGrpSpPr/>
            <p:nvPr/>
          </p:nvGrpSpPr>
          <p:grpSpPr>
            <a:xfrm>
              <a:off x="5536295" y="4273886"/>
              <a:ext cx="383720" cy="209550"/>
              <a:chOff x="3804104" y="3637190"/>
              <a:chExt cx="383720" cy="209550"/>
            </a:xfrm>
          </p:grpSpPr>
          <p:sp>
            <p:nvSpPr>
              <p:cNvPr id="27" name="Arrow: Down 26">
                <a:extLst>
                  <a:ext uri="{FF2B5EF4-FFF2-40B4-BE49-F238E27FC236}">
                    <a16:creationId xmlns:a16="http://schemas.microsoft.com/office/drawing/2014/main" id="{3A73424F-2CF6-44A9-96C7-4D01D356D69C}"/>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8" name="Arrow: Down 27">
                <a:extLst>
                  <a:ext uri="{FF2B5EF4-FFF2-40B4-BE49-F238E27FC236}">
                    <a16:creationId xmlns:a16="http://schemas.microsoft.com/office/drawing/2014/main" id="{404290C6-4EA8-4FE5-AD87-0CEAD5DD47A1}"/>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29" name="Group 28">
              <a:extLst>
                <a:ext uri="{FF2B5EF4-FFF2-40B4-BE49-F238E27FC236}">
                  <a16:creationId xmlns:a16="http://schemas.microsoft.com/office/drawing/2014/main" id="{D57124DC-F669-40CB-8D12-E8154FA64186}"/>
                </a:ext>
              </a:extLst>
            </p:cNvPr>
            <p:cNvGrpSpPr/>
            <p:nvPr/>
          </p:nvGrpSpPr>
          <p:grpSpPr>
            <a:xfrm rot="5400000">
              <a:off x="5160142" y="3337190"/>
              <a:ext cx="383720" cy="209550"/>
              <a:chOff x="3804104" y="3637190"/>
              <a:chExt cx="383720" cy="209550"/>
            </a:xfrm>
          </p:grpSpPr>
          <p:sp>
            <p:nvSpPr>
              <p:cNvPr id="30" name="Arrow: Down 29">
                <a:extLst>
                  <a:ext uri="{FF2B5EF4-FFF2-40B4-BE49-F238E27FC236}">
                    <a16:creationId xmlns:a16="http://schemas.microsoft.com/office/drawing/2014/main" id="{225A2AC8-820D-45BA-8C2F-95713FE62BD1}"/>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1" name="Arrow: Down 30">
                <a:extLst>
                  <a:ext uri="{FF2B5EF4-FFF2-40B4-BE49-F238E27FC236}">
                    <a16:creationId xmlns:a16="http://schemas.microsoft.com/office/drawing/2014/main" id="{CD5733D8-949D-4923-9227-6C8C784E3F0C}"/>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32" name="Group 31">
              <a:extLst>
                <a:ext uri="{FF2B5EF4-FFF2-40B4-BE49-F238E27FC236}">
                  <a16:creationId xmlns:a16="http://schemas.microsoft.com/office/drawing/2014/main" id="{5C4079EC-62EE-4553-9686-DC273DE68D2C}"/>
                </a:ext>
              </a:extLst>
            </p:cNvPr>
            <p:cNvGrpSpPr/>
            <p:nvPr/>
          </p:nvGrpSpPr>
          <p:grpSpPr>
            <a:xfrm rot="5400000">
              <a:off x="5156739" y="3971808"/>
              <a:ext cx="383720" cy="209550"/>
              <a:chOff x="3804104" y="3637190"/>
              <a:chExt cx="383720" cy="209550"/>
            </a:xfrm>
          </p:grpSpPr>
          <p:sp>
            <p:nvSpPr>
              <p:cNvPr id="33" name="Arrow: Down 32">
                <a:extLst>
                  <a:ext uri="{FF2B5EF4-FFF2-40B4-BE49-F238E27FC236}">
                    <a16:creationId xmlns:a16="http://schemas.microsoft.com/office/drawing/2014/main" id="{6417C3FE-7F2F-49CC-8221-51F1DF233818}"/>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4" name="Arrow: Down 33">
                <a:extLst>
                  <a:ext uri="{FF2B5EF4-FFF2-40B4-BE49-F238E27FC236}">
                    <a16:creationId xmlns:a16="http://schemas.microsoft.com/office/drawing/2014/main" id="{1104EB2E-389B-4398-B7AE-B678B4D5CC99}"/>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35" name="Group 34">
              <a:extLst>
                <a:ext uri="{FF2B5EF4-FFF2-40B4-BE49-F238E27FC236}">
                  <a16:creationId xmlns:a16="http://schemas.microsoft.com/office/drawing/2014/main" id="{6900E99E-EBDF-4686-A2E7-51031481527B}"/>
                </a:ext>
              </a:extLst>
            </p:cNvPr>
            <p:cNvGrpSpPr/>
            <p:nvPr/>
          </p:nvGrpSpPr>
          <p:grpSpPr>
            <a:xfrm rot="5400000">
              <a:off x="5156739" y="4607529"/>
              <a:ext cx="383720" cy="209550"/>
              <a:chOff x="3804104" y="3637190"/>
              <a:chExt cx="383720" cy="209550"/>
            </a:xfrm>
          </p:grpSpPr>
          <p:sp>
            <p:nvSpPr>
              <p:cNvPr id="36" name="Arrow: Down 35">
                <a:extLst>
                  <a:ext uri="{FF2B5EF4-FFF2-40B4-BE49-F238E27FC236}">
                    <a16:creationId xmlns:a16="http://schemas.microsoft.com/office/drawing/2014/main" id="{AB8A4594-E10D-48FC-BFB1-8C653B792905}"/>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7" name="Arrow: Down 36">
                <a:extLst>
                  <a:ext uri="{FF2B5EF4-FFF2-40B4-BE49-F238E27FC236}">
                    <a16:creationId xmlns:a16="http://schemas.microsoft.com/office/drawing/2014/main" id="{4723F3D4-BABC-4EC5-A937-4FA6F48212AB}"/>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45" name="Group 44">
              <a:extLst>
                <a:ext uri="{FF2B5EF4-FFF2-40B4-BE49-F238E27FC236}">
                  <a16:creationId xmlns:a16="http://schemas.microsoft.com/office/drawing/2014/main" id="{24757FBE-CE8F-4D95-A574-2462B88FB065}"/>
                </a:ext>
              </a:extLst>
            </p:cNvPr>
            <p:cNvGrpSpPr/>
            <p:nvPr/>
          </p:nvGrpSpPr>
          <p:grpSpPr>
            <a:xfrm rot="5400000">
              <a:off x="4240011" y="3345213"/>
              <a:ext cx="383720" cy="209550"/>
              <a:chOff x="3804104" y="3637190"/>
              <a:chExt cx="383720" cy="209550"/>
            </a:xfrm>
          </p:grpSpPr>
          <p:sp>
            <p:nvSpPr>
              <p:cNvPr id="46" name="Arrow: Down 45">
                <a:extLst>
                  <a:ext uri="{FF2B5EF4-FFF2-40B4-BE49-F238E27FC236}">
                    <a16:creationId xmlns:a16="http://schemas.microsoft.com/office/drawing/2014/main" id="{6A72145C-4E7C-4377-83BC-2915D8CD02D4}"/>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7" name="Arrow: Down 46">
                <a:extLst>
                  <a:ext uri="{FF2B5EF4-FFF2-40B4-BE49-F238E27FC236}">
                    <a16:creationId xmlns:a16="http://schemas.microsoft.com/office/drawing/2014/main" id="{F8DF8F0D-C00F-4137-AC6F-1D178D29A757}"/>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48" name="Group 47">
              <a:extLst>
                <a:ext uri="{FF2B5EF4-FFF2-40B4-BE49-F238E27FC236}">
                  <a16:creationId xmlns:a16="http://schemas.microsoft.com/office/drawing/2014/main" id="{8BF6D937-A048-4C59-9BEA-F70FC059F889}"/>
                </a:ext>
              </a:extLst>
            </p:cNvPr>
            <p:cNvGrpSpPr/>
            <p:nvPr/>
          </p:nvGrpSpPr>
          <p:grpSpPr>
            <a:xfrm rot="5400000">
              <a:off x="4236608" y="3979831"/>
              <a:ext cx="383720" cy="209550"/>
              <a:chOff x="3804104" y="3637190"/>
              <a:chExt cx="383720" cy="209550"/>
            </a:xfrm>
          </p:grpSpPr>
          <p:sp>
            <p:nvSpPr>
              <p:cNvPr id="49" name="Arrow: Down 48">
                <a:extLst>
                  <a:ext uri="{FF2B5EF4-FFF2-40B4-BE49-F238E27FC236}">
                    <a16:creationId xmlns:a16="http://schemas.microsoft.com/office/drawing/2014/main" id="{CC7EB9D4-6BC0-4A27-B48B-BA7539F0F2FE}"/>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50" name="Arrow: Down 49">
                <a:extLst>
                  <a:ext uri="{FF2B5EF4-FFF2-40B4-BE49-F238E27FC236}">
                    <a16:creationId xmlns:a16="http://schemas.microsoft.com/office/drawing/2014/main" id="{5B1828D7-5A16-4A06-BD26-E0A933B2493D}"/>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51" name="Group 50">
              <a:extLst>
                <a:ext uri="{FF2B5EF4-FFF2-40B4-BE49-F238E27FC236}">
                  <a16:creationId xmlns:a16="http://schemas.microsoft.com/office/drawing/2014/main" id="{A378E02A-62D1-4E0A-88BC-5CF9495D677F}"/>
                </a:ext>
              </a:extLst>
            </p:cNvPr>
            <p:cNvGrpSpPr/>
            <p:nvPr/>
          </p:nvGrpSpPr>
          <p:grpSpPr>
            <a:xfrm rot="5400000">
              <a:off x="4236608" y="4615552"/>
              <a:ext cx="383720" cy="209550"/>
              <a:chOff x="3804104" y="3637190"/>
              <a:chExt cx="383720" cy="209550"/>
            </a:xfrm>
          </p:grpSpPr>
          <p:sp>
            <p:nvSpPr>
              <p:cNvPr id="52" name="Arrow: Down 51">
                <a:extLst>
                  <a:ext uri="{FF2B5EF4-FFF2-40B4-BE49-F238E27FC236}">
                    <a16:creationId xmlns:a16="http://schemas.microsoft.com/office/drawing/2014/main" id="{50A8F0F0-9002-4D57-A5FD-4F483A1FDAAE}"/>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53" name="Arrow: Down 52">
                <a:extLst>
                  <a:ext uri="{FF2B5EF4-FFF2-40B4-BE49-F238E27FC236}">
                    <a16:creationId xmlns:a16="http://schemas.microsoft.com/office/drawing/2014/main" id="{021C8655-A56F-4343-883B-AB78D19C6CB1}"/>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54" name="Rectangle 53">
              <a:extLst>
                <a:ext uri="{FF2B5EF4-FFF2-40B4-BE49-F238E27FC236}">
                  <a16:creationId xmlns:a16="http://schemas.microsoft.com/office/drawing/2014/main" id="{F2377E3C-B138-4F1E-B69D-022207253125}"/>
                </a:ext>
              </a:extLst>
            </p:cNvPr>
            <p:cNvSpPr/>
            <p:nvPr/>
          </p:nvSpPr>
          <p:spPr>
            <a:xfrm>
              <a:off x="3603055" y="2503589"/>
              <a:ext cx="2462213" cy="461665"/>
            </a:xfrm>
            <a:prstGeom prst="rect">
              <a:avLst/>
            </a:prstGeom>
            <a:noFill/>
          </p:spPr>
          <p:txBody>
            <a:bodyPr wrap="none" lIns="91440" tIns="45720" rIns="91440" bIns="45720">
              <a:spAutoFit/>
            </a:bodyPr>
            <a:lstStyle/>
            <a:p>
              <a:r>
                <a:rPr lang="en-US" sz="2400" dirty="0">
                  <a:ln w="0"/>
                  <a:solidFill>
                    <a:schemeClr val="accent1"/>
                  </a:solidFill>
                  <a:effectLst>
                    <a:outerShdw blurRad="38100" dist="25400" dir="5400000" algn="ctr" rotWithShape="0">
                      <a:srgbClr val="6E747A">
                        <a:alpha val="43000"/>
                      </a:srgbClr>
                    </a:outerShdw>
                  </a:effectLst>
                </a:rPr>
                <a:t>States and Actions</a:t>
              </a:r>
            </a:p>
          </p:txBody>
        </p:sp>
      </p:grpSp>
    </p:spTree>
    <p:extLst>
      <p:ext uri="{BB962C8B-B14F-4D97-AF65-F5344CB8AC3E}">
        <p14:creationId xmlns:p14="http://schemas.microsoft.com/office/powerpoint/2010/main" val="2842910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C74265-3511-36B6-E037-A1075B1C4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657" y="115965"/>
            <a:ext cx="2736304" cy="3597532"/>
          </a:xfrm>
          <a:prstGeom prst="rect">
            <a:avLst/>
          </a:prstGeom>
        </p:spPr>
      </p:pic>
      <p:sp>
        <p:nvSpPr>
          <p:cNvPr id="2" name="標題 1"/>
          <p:cNvSpPr>
            <a:spLocks noGrp="1"/>
          </p:cNvSpPr>
          <p:nvPr>
            <p:ph type="title"/>
          </p:nvPr>
        </p:nvSpPr>
        <p:spPr/>
        <p:txBody>
          <a:bodyPr/>
          <a:lstStyle/>
          <a:p>
            <a:r>
              <a:rPr lang="en-US" altLang="zh-TW" dirty="0"/>
              <a:t>Textbooks</a:t>
            </a:r>
            <a:endParaRPr lang="zh-TW" altLang="en-US" dirty="0"/>
          </a:p>
        </p:txBody>
      </p:sp>
      <p:sp>
        <p:nvSpPr>
          <p:cNvPr id="3" name="內容版面配置區 2"/>
          <p:cNvSpPr>
            <a:spLocks noGrp="1"/>
          </p:cNvSpPr>
          <p:nvPr>
            <p:ph idx="1"/>
          </p:nvPr>
        </p:nvSpPr>
        <p:spPr>
          <a:xfrm>
            <a:off x="239351" y="919262"/>
            <a:ext cx="11473274" cy="5534075"/>
          </a:xfrm>
        </p:spPr>
        <p:txBody>
          <a:bodyPr>
            <a:normAutofit/>
          </a:bodyPr>
          <a:lstStyle/>
          <a:p>
            <a:r>
              <a:rPr lang="en-US" altLang="zh-TW" sz="2800" dirty="0"/>
              <a:t>Reinforcement Learning</a:t>
            </a:r>
          </a:p>
          <a:p>
            <a:pPr lvl="1"/>
            <a:r>
              <a:rPr lang="en-US" altLang="zh-TW" sz="2400" dirty="0"/>
              <a:t>Sutton and </a:t>
            </a:r>
            <a:r>
              <a:rPr lang="en-US" altLang="zh-TW" sz="2400" dirty="0" err="1"/>
              <a:t>Barto</a:t>
            </a:r>
            <a:r>
              <a:rPr lang="en-US" altLang="zh-TW" sz="2400" dirty="0"/>
              <a:t>, Reinforcement Learning: An Introduction </a:t>
            </a:r>
          </a:p>
          <a:p>
            <a:pPr lvl="2"/>
            <a:r>
              <a:rPr lang="en-US" altLang="zh-TW" sz="2000" dirty="0">
                <a:hlinkClick r:id="rId3"/>
              </a:rPr>
              <a:t>http://incompleteideas.net/book/the-book.html</a:t>
            </a:r>
            <a:endParaRPr lang="en-US" altLang="zh-TW" sz="2000" dirty="0"/>
          </a:p>
          <a:p>
            <a:pPr lvl="1"/>
            <a:r>
              <a:rPr lang="en-US" altLang="zh-TW" sz="2400" dirty="0" err="1"/>
              <a:t>Vitay</a:t>
            </a:r>
            <a:r>
              <a:rPr lang="en-US" altLang="zh-TW" sz="2400" dirty="0"/>
              <a:t>, Deep Reinforcement Learning </a:t>
            </a:r>
          </a:p>
          <a:p>
            <a:pPr lvl="2"/>
            <a:r>
              <a:rPr lang="en-US" altLang="zh-TW" sz="2000" dirty="0">
                <a:hlinkClick r:id="rId4"/>
              </a:rPr>
              <a:t>https://julien-vitay.net/deeprl/</a:t>
            </a:r>
            <a:endParaRPr lang="zh-TW" altLang="en-US" sz="2000" dirty="0"/>
          </a:p>
        </p:txBody>
      </p:sp>
      <p:sp>
        <p:nvSpPr>
          <p:cNvPr id="7" name="內容版面配置區 2">
            <a:extLst>
              <a:ext uri="{FF2B5EF4-FFF2-40B4-BE49-F238E27FC236}">
                <a16:creationId xmlns:a16="http://schemas.microsoft.com/office/drawing/2014/main" id="{ADB1001B-3FCB-4C8D-6B48-8D8A27E671CC}"/>
              </a:ext>
            </a:extLst>
          </p:cNvPr>
          <p:cNvSpPr txBox="1">
            <a:spLocks/>
          </p:cNvSpPr>
          <p:nvPr/>
        </p:nvSpPr>
        <p:spPr>
          <a:xfrm>
            <a:off x="239351" y="3573016"/>
            <a:ext cx="11713301" cy="30963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9966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9966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9966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2800" dirty="0"/>
              <a:t>Introduction to Reinforcement Learning with David Silver</a:t>
            </a:r>
            <a:r>
              <a:rPr lang="zh-TW" altLang="en-US" sz="2800" dirty="0"/>
              <a:t> </a:t>
            </a:r>
            <a:r>
              <a:rPr lang="en-US" altLang="zh-TW" sz="2800" dirty="0"/>
              <a:t>-</a:t>
            </a:r>
            <a:r>
              <a:rPr lang="zh-TW" altLang="en-US" sz="2800" dirty="0"/>
              <a:t> </a:t>
            </a:r>
            <a:r>
              <a:rPr lang="en-US" altLang="zh-TW" sz="2800" dirty="0"/>
              <a:t>DeepMind x UCL</a:t>
            </a:r>
          </a:p>
          <a:p>
            <a:pPr lvl="1"/>
            <a:r>
              <a:rPr lang="en-US" altLang="zh-TW" sz="2400" dirty="0">
                <a:hlinkClick r:id="rId5"/>
              </a:rPr>
              <a:t>https://deepmind.com/learning-resources/-introduction-reinforcement-learning-david-silver</a:t>
            </a:r>
            <a:endParaRPr lang="en-US" altLang="zh-TW" sz="2400" dirty="0"/>
          </a:p>
          <a:p>
            <a:r>
              <a:rPr lang="en-US" altLang="zh-TW" sz="2800" dirty="0"/>
              <a:t>CS 285: Deep Reinforcement Learning – UC Berkeley</a:t>
            </a:r>
          </a:p>
          <a:p>
            <a:pPr lvl="1"/>
            <a:r>
              <a:rPr lang="en-US" altLang="zh-TW" sz="2400" dirty="0">
                <a:hlinkClick r:id="rId6"/>
              </a:rPr>
              <a:t>http://rail.eecs.berkeley.edu/deeprlcourse/</a:t>
            </a:r>
            <a:endParaRPr lang="en-US" altLang="zh-TW" sz="2400" dirty="0"/>
          </a:p>
          <a:p>
            <a:pPr marL="457200" lvl="1" indent="0">
              <a:buFont typeface="Arial" pitchFamily="34" charset="0"/>
              <a:buNone/>
            </a:pPr>
            <a:endParaRPr lang="en-US" altLang="zh-TW" sz="2400" dirty="0"/>
          </a:p>
        </p:txBody>
      </p:sp>
      <p:sp>
        <p:nvSpPr>
          <p:cNvPr id="8" name="TextBox 7">
            <a:extLst>
              <a:ext uri="{FF2B5EF4-FFF2-40B4-BE49-F238E27FC236}">
                <a16:creationId xmlns:a16="http://schemas.microsoft.com/office/drawing/2014/main" id="{08506E01-8D9B-77C3-DF0F-AE49FB006BA6}"/>
              </a:ext>
            </a:extLst>
          </p:cNvPr>
          <p:cNvSpPr txBox="1"/>
          <p:nvPr/>
        </p:nvSpPr>
        <p:spPr>
          <a:xfrm>
            <a:off x="2135560" y="6192017"/>
            <a:ext cx="7507312" cy="369332"/>
          </a:xfrm>
          <a:prstGeom prst="rect">
            <a:avLst/>
          </a:prstGeom>
          <a:noFill/>
        </p:spPr>
        <p:txBody>
          <a:bodyPr wrap="none" rtlCol="0">
            <a:spAutoFit/>
          </a:bodyPr>
          <a:lstStyle/>
          <a:p>
            <a:r>
              <a:rPr lang="en-US" dirty="0">
                <a:solidFill>
                  <a:srgbClr val="FF0000"/>
                </a:solidFill>
              </a:rPr>
              <a:t>Credits to </a:t>
            </a:r>
            <a:r>
              <a:rPr lang="en-US" altLang="zh-TW" dirty="0">
                <a:solidFill>
                  <a:srgbClr val="FF0000"/>
                </a:solidFill>
              </a:rPr>
              <a:t>Chia-Yi Su – National </a:t>
            </a:r>
            <a:r>
              <a:rPr lang="en-US" altLang="zh-TW" dirty="0" err="1">
                <a:solidFill>
                  <a:srgbClr val="FF0000"/>
                </a:solidFill>
              </a:rPr>
              <a:t>Kaohsiun</a:t>
            </a:r>
            <a:r>
              <a:rPr lang="en-US" altLang="zh-TW" dirty="0">
                <a:solidFill>
                  <a:srgbClr val="FF0000"/>
                </a:solidFill>
              </a:rPr>
              <a:t> University of Science and Technology</a:t>
            </a:r>
          </a:p>
        </p:txBody>
      </p:sp>
    </p:spTree>
    <p:extLst>
      <p:ext uri="{BB962C8B-B14F-4D97-AF65-F5344CB8AC3E}">
        <p14:creationId xmlns:p14="http://schemas.microsoft.com/office/powerpoint/2010/main" val="3640802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Optimal Policy</a:t>
            </a:r>
          </a:p>
        </p:txBody>
      </p:sp>
      <p:sp>
        <p:nvSpPr>
          <p:cNvPr id="3" name="Content Placeholder 2"/>
          <p:cNvSpPr>
            <a:spLocks noGrp="1"/>
          </p:cNvSpPr>
          <p:nvPr>
            <p:ph idx="1"/>
          </p:nvPr>
        </p:nvSpPr>
        <p:spPr>
          <a:xfrm>
            <a:off x="581192" y="2180497"/>
            <a:ext cx="11029615" cy="641362"/>
          </a:xfrm>
        </p:spPr>
        <p:txBody>
          <a:bodyPr anchor="t"/>
          <a:lstStyle/>
          <a:p>
            <a:r>
              <a:rPr lang="en-US" dirty="0"/>
              <a:t>An optimal policy conceptually looks like this:</a:t>
            </a:r>
          </a:p>
        </p:txBody>
      </p:sp>
      <p:grpSp>
        <p:nvGrpSpPr>
          <p:cNvPr id="5" name="Group 4">
            <a:extLst>
              <a:ext uri="{FF2B5EF4-FFF2-40B4-BE49-F238E27FC236}">
                <a16:creationId xmlns:a16="http://schemas.microsoft.com/office/drawing/2014/main" id="{B47E4E88-FE71-422E-8397-1806509CF09E}"/>
              </a:ext>
            </a:extLst>
          </p:cNvPr>
          <p:cNvGrpSpPr/>
          <p:nvPr/>
        </p:nvGrpSpPr>
        <p:grpSpPr>
          <a:xfrm>
            <a:off x="581192" y="2988495"/>
            <a:ext cx="4738060" cy="3235324"/>
            <a:chOff x="4019550" y="3165475"/>
            <a:chExt cx="2749550" cy="1911350"/>
          </a:xfrm>
        </p:grpSpPr>
        <p:graphicFrame>
          <p:nvGraphicFramePr>
            <p:cNvPr id="6" name="Object 5">
              <a:extLst>
                <a:ext uri="{FF2B5EF4-FFF2-40B4-BE49-F238E27FC236}">
                  <a16:creationId xmlns:a16="http://schemas.microsoft.com/office/drawing/2014/main" id="{DC98B481-9318-4ED1-9B2E-B03AB07F0C92}"/>
                </a:ext>
              </a:extLst>
            </p:cNvPr>
            <p:cNvGraphicFramePr>
              <a:graphicFrameLocks noChangeAspect="1"/>
            </p:cNvGraphicFramePr>
            <p:nvPr/>
          </p:nvGraphicFramePr>
          <p:xfrm>
            <a:off x="4019550" y="3165475"/>
            <a:ext cx="2749550" cy="1911350"/>
          </p:xfrm>
          <a:graphic>
            <a:graphicData uri="http://schemas.openxmlformats.org/presentationml/2006/ole">
              <mc:AlternateContent xmlns:mc="http://schemas.openxmlformats.org/markup-compatibility/2006">
                <mc:Choice xmlns:v="urn:schemas-microsoft-com:vml" Requires="v">
                  <p:oleObj name="Worksheet" r:id="rId2" imgW="2749680" imgH="1911583" progId="Excel.Sheet.12">
                    <p:embed/>
                  </p:oleObj>
                </mc:Choice>
                <mc:Fallback>
                  <p:oleObj name="Worksheet" r:id="rId2" imgW="2749680" imgH="1911583" progId="Excel.Sheet.12">
                    <p:embed/>
                    <p:pic>
                      <p:nvPicPr>
                        <p:cNvPr id="6" name="Object 5">
                          <a:extLst>
                            <a:ext uri="{FF2B5EF4-FFF2-40B4-BE49-F238E27FC236}">
                              <a16:creationId xmlns:a16="http://schemas.microsoft.com/office/drawing/2014/main" id="{DC98B481-9318-4ED1-9B2E-B03AB07F0C92}"/>
                            </a:ext>
                          </a:extLst>
                        </p:cNvPr>
                        <p:cNvPicPr/>
                        <p:nvPr/>
                      </p:nvPicPr>
                      <p:blipFill>
                        <a:blip r:embed="rId3"/>
                        <a:stretch>
                          <a:fillRect/>
                        </a:stretch>
                      </p:blipFill>
                      <p:spPr>
                        <a:xfrm>
                          <a:off x="4019550" y="3165475"/>
                          <a:ext cx="2749550" cy="1911350"/>
                        </a:xfrm>
                        <a:prstGeom prst="rect">
                          <a:avLst/>
                        </a:prstGeom>
                      </p:spPr>
                    </p:pic>
                  </p:oleObj>
                </mc:Fallback>
              </mc:AlternateContent>
            </a:graphicData>
          </a:graphic>
        </p:graphicFrame>
        <p:sp>
          <p:nvSpPr>
            <p:cNvPr id="7" name="Arrow: Down 5">
              <a:extLst>
                <a:ext uri="{FF2B5EF4-FFF2-40B4-BE49-F238E27FC236}">
                  <a16:creationId xmlns:a16="http://schemas.microsoft.com/office/drawing/2014/main" id="{81227905-3AFD-4D56-A7ED-5A0F426F9BEF}"/>
                </a:ext>
              </a:extLst>
            </p:cNvPr>
            <p:cNvSpPr/>
            <p:nvPr/>
          </p:nvSpPr>
          <p:spPr>
            <a:xfrm flipV="1">
              <a:off x="4379232" y="4651829"/>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8" name="Arrow: Down 6">
              <a:extLst>
                <a:ext uri="{FF2B5EF4-FFF2-40B4-BE49-F238E27FC236}">
                  <a16:creationId xmlns:a16="http://schemas.microsoft.com/office/drawing/2014/main" id="{C1E53572-A420-4E8F-A435-1C44E3427637}"/>
                </a:ext>
              </a:extLst>
            </p:cNvPr>
            <p:cNvSpPr/>
            <p:nvPr/>
          </p:nvSpPr>
          <p:spPr>
            <a:xfrm flipV="1">
              <a:off x="4379232" y="4013427"/>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9" name="Arrow: Down 7">
              <a:extLst>
                <a:ext uri="{FF2B5EF4-FFF2-40B4-BE49-F238E27FC236}">
                  <a16:creationId xmlns:a16="http://schemas.microsoft.com/office/drawing/2014/main" id="{BA3EAB7A-0863-4A68-B6DE-72A70D9C3F20}"/>
                </a:ext>
              </a:extLst>
            </p:cNvPr>
            <p:cNvSpPr/>
            <p:nvPr/>
          </p:nvSpPr>
          <p:spPr>
            <a:xfrm flipV="1">
              <a:off x="5301797" y="4013427"/>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0" name="Arrow: Down 9">
              <a:extLst>
                <a:ext uri="{FF2B5EF4-FFF2-40B4-BE49-F238E27FC236}">
                  <a16:creationId xmlns:a16="http://schemas.microsoft.com/office/drawing/2014/main" id="{D25520AB-E775-4921-8AB6-1FB1D33F8DDF}"/>
                </a:ext>
              </a:extLst>
            </p:cNvPr>
            <p:cNvSpPr/>
            <p:nvPr/>
          </p:nvSpPr>
          <p:spPr>
            <a:xfrm flipV="1">
              <a:off x="5301797" y="4651829"/>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1" name="Arrow: Down 10">
              <a:extLst>
                <a:ext uri="{FF2B5EF4-FFF2-40B4-BE49-F238E27FC236}">
                  <a16:creationId xmlns:a16="http://schemas.microsoft.com/office/drawing/2014/main" id="{C79FCAF0-6322-41D9-BE18-7662A939E6B3}"/>
                </a:ext>
              </a:extLst>
            </p:cNvPr>
            <p:cNvSpPr/>
            <p:nvPr/>
          </p:nvSpPr>
          <p:spPr>
            <a:xfrm flipV="1">
              <a:off x="6195787" y="4651829"/>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2" name="Arrow: Down 11">
              <a:extLst>
                <a:ext uri="{FF2B5EF4-FFF2-40B4-BE49-F238E27FC236}">
                  <a16:creationId xmlns:a16="http://schemas.microsoft.com/office/drawing/2014/main" id="{3BC63AB1-D887-45B2-909D-17E904C42192}"/>
                </a:ext>
              </a:extLst>
            </p:cNvPr>
            <p:cNvSpPr/>
            <p:nvPr/>
          </p:nvSpPr>
          <p:spPr>
            <a:xfrm flipV="1">
              <a:off x="6195787" y="4013427"/>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3" name="Arrow: Down 12">
              <a:extLst>
                <a:ext uri="{FF2B5EF4-FFF2-40B4-BE49-F238E27FC236}">
                  <a16:creationId xmlns:a16="http://schemas.microsoft.com/office/drawing/2014/main" id="{15F7BAFF-5264-48FC-A343-5E8542BF51CC}"/>
                </a:ext>
              </a:extLst>
            </p:cNvPr>
            <p:cNvSpPr/>
            <p:nvPr/>
          </p:nvSpPr>
          <p:spPr>
            <a:xfrm rot="5400000" flipV="1">
              <a:off x="4374923" y="3392489"/>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4" name="Arrow: Down 13">
              <a:extLst>
                <a:ext uri="{FF2B5EF4-FFF2-40B4-BE49-F238E27FC236}">
                  <a16:creationId xmlns:a16="http://schemas.microsoft.com/office/drawing/2014/main" id="{D0E751D7-3C11-4C3D-ACE1-FA1303D324D5}"/>
                </a:ext>
              </a:extLst>
            </p:cNvPr>
            <p:cNvSpPr/>
            <p:nvPr/>
          </p:nvSpPr>
          <p:spPr>
            <a:xfrm rot="5400000" flipV="1">
              <a:off x="5301797" y="3389540"/>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Tree>
    <p:extLst>
      <p:ext uri="{BB962C8B-B14F-4D97-AF65-F5344CB8AC3E}">
        <p14:creationId xmlns:p14="http://schemas.microsoft.com/office/powerpoint/2010/main" val="1072083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2BD1-FE55-4062-ACE6-33496EA6EAA2}"/>
              </a:ext>
            </a:extLst>
          </p:cNvPr>
          <p:cNvSpPr>
            <a:spLocks noGrp="1"/>
          </p:cNvSpPr>
          <p:nvPr>
            <p:ph type="title"/>
          </p:nvPr>
        </p:nvSpPr>
        <p:spPr/>
        <p:txBody>
          <a:bodyPr/>
          <a:lstStyle/>
          <a:p>
            <a:r>
              <a:rPr lang="en-US" dirty="0"/>
              <a:t>Optimal value function and optimal policy</a:t>
            </a:r>
          </a:p>
        </p:txBody>
      </p:sp>
      <p:graphicFrame>
        <p:nvGraphicFramePr>
          <p:cNvPr id="4" name="Object 3">
            <a:extLst>
              <a:ext uri="{FF2B5EF4-FFF2-40B4-BE49-F238E27FC236}">
                <a16:creationId xmlns:a16="http://schemas.microsoft.com/office/drawing/2014/main" id="{3C2CB22A-E836-42DD-A996-0CC34F8DF848}"/>
              </a:ext>
            </a:extLst>
          </p:cNvPr>
          <p:cNvGraphicFramePr>
            <a:graphicFrameLocks noChangeAspect="1"/>
          </p:cNvGraphicFramePr>
          <p:nvPr/>
        </p:nvGraphicFramePr>
        <p:xfrm>
          <a:off x="581025" y="3176588"/>
          <a:ext cx="4491038" cy="3162300"/>
        </p:xfrm>
        <a:graphic>
          <a:graphicData uri="http://schemas.openxmlformats.org/presentationml/2006/ole">
            <mc:AlternateContent xmlns:mc="http://schemas.openxmlformats.org/markup-compatibility/2006">
              <mc:Choice xmlns:v="urn:schemas-microsoft-com:vml" Requires="v">
                <p:oleObj name="Worksheet" r:id="rId2" imgW="2704923" imgH="1905174" progId="Excel.Sheet.12">
                  <p:embed/>
                </p:oleObj>
              </mc:Choice>
              <mc:Fallback>
                <p:oleObj name="Worksheet" r:id="rId2" imgW="2704923" imgH="1905174" progId="Excel.Sheet.12">
                  <p:embed/>
                  <p:pic>
                    <p:nvPicPr>
                      <p:cNvPr id="4" name="Object 3">
                        <a:extLst>
                          <a:ext uri="{FF2B5EF4-FFF2-40B4-BE49-F238E27FC236}">
                            <a16:creationId xmlns:a16="http://schemas.microsoft.com/office/drawing/2014/main" id="{3C2CB22A-E836-42DD-A996-0CC34F8DF848}"/>
                          </a:ext>
                        </a:extLst>
                      </p:cNvPr>
                      <p:cNvPicPr/>
                      <p:nvPr/>
                    </p:nvPicPr>
                    <p:blipFill>
                      <a:blip r:embed="rId3"/>
                      <a:stretch>
                        <a:fillRect/>
                      </a:stretch>
                    </p:blipFill>
                    <p:spPr>
                      <a:xfrm>
                        <a:off x="581025" y="3176588"/>
                        <a:ext cx="4491038" cy="3162300"/>
                      </a:xfrm>
                      <a:prstGeom prst="rect">
                        <a:avLst/>
                      </a:prstGeom>
                    </p:spPr>
                  </p:pic>
                </p:oleObj>
              </mc:Fallback>
            </mc:AlternateContent>
          </a:graphicData>
        </a:graphic>
      </p:graphicFrame>
      <p:sp>
        <p:nvSpPr>
          <p:cNvPr id="5" name="Content Placeholder 2">
            <a:extLst>
              <a:ext uri="{FF2B5EF4-FFF2-40B4-BE49-F238E27FC236}">
                <a16:creationId xmlns:a16="http://schemas.microsoft.com/office/drawing/2014/main" id="{F779849B-0873-4979-98E9-5C25C643279F}"/>
              </a:ext>
            </a:extLst>
          </p:cNvPr>
          <p:cNvSpPr txBox="1">
            <a:spLocks/>
          </p:cNvSpPr>
          <p:nvPr/>
        </p:nvSpPr>
        <p:spPr>
          <a:xfrm>
            <a:off x="581192" y="2132872"/>
            <a:ext cx="4812081" cy="641362"/>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dirty="0"/>
              <a:t>The Optimal Value Function:</a:t>
            </a:r>
          </a:p>
        </p:txBody>
      </p:sp>
      <p:sp>
        <p:nvSpPr>
          <p:cNvPr id="6" name="Content Placeholder 2">
            <a:extLst>
              <a:ext uri="{FF2B5EF4-FFF2-40B4-BE49-F238E27FC236}">
                <a16:creationId xmlns:a16="http://schemas.microsoft.com/office/drawing/2014/main" id="{1007E4DB-218A-4E00-AFC5-F724752E4400}"/>
              </a:ext>
            </a:extLst>
          </p:cNvPr>
          <p:cNvSpPr>
            <a:spLocks noGrp="1"/>
          </p:cNvSpPr>
          <p:nvPr>
            <p:ph idx="1"/>
          </p:nvPr>
        </p:nvSpPr>
        <p:spPr>
          <a:xfrm>
            <a:off x="5477042" y="2305019"/>
            <a:ext cx="5058013" cy="641362"/>
          </a:xfrm>
        </p:spPr>
        <p:txBody>
          <a:bodyPr anchor="t">
            <a:normAutofit fontScale="70000" lnSpcReduction="20000"/>
          </a:bodyPr>
          <a:lstStyle/>
          <a:p>
            <a:r>
              <a:rPr lang="en-US" dirty="0"/>
              <a:t>An optimal policy can be created from the optimal value function</a:t>
            </a:r>
          </a:p>
        </p:txBody>
      </p:sp>
      <p:grpSp>
        <p:nvGrpSpPr>
          <p:cNvPr id="7" name="Group 6">
            <a:extLst>
              <a:ext uri="{FF2B5EF4-FFF2-40B4-BE49-F238E27FC236}">
                <a16:creationId xmlns:a16="http://schemas.microsoft.com/office/drawing/2014/main" id="{E4A2D465-D19A-467E-B801-66AE6D389652}"/>
              </a:ext>
            </a:extLst>
          </p:cNvPr>
          <p:cNvGrpSpPr/>
          <p:nvPr/>
        </p:nvGrpSpPr>
        <p:grpSpPr>
          <a:xfrm>
            <a:off x="5477042" y="3113017"/>
            <a:ext cx="4738060" cy="3235324"/>
            <a:chOff x="4019550" y="3165475"/>
            <a:chExt cx="2749550" cy="1911350"/>
          </a:xfrm>
        </p:grpSpPr>
        <p:graphicFrame>
          <p:nvGraphicFramePr>
            <p:cNvPr id="8" name="Object 7">
              <a:extLst>
                <a:ext uri="{FF2B5EF4-FFF2-40B4-BE49-F238E27FC236}">
                  <a16:creationId xmlns:a16="http://schemas.microsoft.com/office/drawing/2014/main" id="{2A01E366-2E95-41F8-9763-997257219256}"/>
                </a:ext>
              </a:extLst>
            </p:cNvPr>
            <p:cNvGraphicFramePr>
              <a:graphicFrameLocks noChangeAspect="1"/>
            </p:cNvGraphicFramePr>
            <p:nvPr/>
          </p:nvGraphicFramePr>
          <p:xfrm>
            <a:off x="4019550" y="3165475"/>
            <a:ext cx="2749550" cy="1911350"/>
          </p:xfrm>
          <a:graphic>
            <a:graphicData uri="http://schemas.openxmlformats.org/presentationml/2006/ole">
              <mc:AlternateContent xmlns:mc="http://schemas.openxmlformats.org/markup-compatibility/2006">
                <mc:Choice xmlns:v="urn:schemas-microsoft-com:vml" Requires="v">
                  <p:oleObj name="Worksheet" r:id="rId4" imgW="2749680" imgH="1911583" progId="Excel.Sheet.12">
                    <p:embed/>
                  </p:oleObj>
                </mc:Choice>
                <mc:Fallback>
                  <p:oleObj name="Worksheet" r:id="rId4" imgW="2749680" imgH="1911583" progId="Excel.Sheet.12">
                    <p:embed/>
                    <p:pic>
                      <p:nvPicPr>
                        <p:cNvPr id="8" name="Object 7">
                          <a:extLst>
                            <a:ext uri="{FF2B5EF4-FFF2-40B4-BE49-F238E27FC236}">
                              <a16:creationId xmlns:a16="http://schemas.microsoft.com/office/drawing/2014/main" id="{2A01E366-2E95-41F8-9763-997257219256}"/>
                            </a:ext>
                          </a:extLst>
                        </p:cNvPr>
                        <p:cNvPicPr/>
                        <p:nvPr/>
                      </p:nvPicPr>
                      <p:blipFill>
                        <a:blip r:embed="rId5"/>
                        <a:stretch>
                          <a:fillRect/>
                        </a:stretch>
                      </p:blipFill>
                      <p:spPr>
                        <a:xfrm>
                          <a:off x="4019550" y="3165475"/>
                          <a:ext cx="2749550" cy="1911350"/>
                        </a:xfrm>
                        <a:prstGeom prst="rect">
                          <a:avLst/>
                        </a:prstGeom>
                      </p:spPr>
                    </p:pic>
                  </p:oleObj>
                </mc:Fallback>
              </mc:AlternateContent>
            </a:graphicData>
          </a:graphic>
        </p:graphicFrame>
        <p:sp>
          <p:nvSpPr>
            <p:cNvPr id="9" name="Arrow: Down 5">
              <a:extLst>
                <a:ext uri="{FF2B5EF4-FFF2-40B4-BE49-F238E27FC236}">
                  <a16:creationId xmlns:a16="http://schemas.microsoft.com/office/drawing/2014/main" id="{7862CD87-ADB6-477C-B73A-11825120BA8C}"/>
                </a:ext>
              </a:extLst>
            </p:cNvPr>
            <p:cNvSpPr/>
            <p:nvPr/>
          </p:nvSpPr>
          <p:spPr>
            <a:xfrm flipV="1">
              <a:off x="4379232" y="4651829"/>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0" name="Arrow: Down 6">
              <a:extLst>
                <a:ext uri="{FF2B5EF4-FFF2-40B4-BE49-F238E27FC236}">
                  <a16:creationId xmlns:a16="http://schemas.microsoft.com/office/drawing/2014/main" id="{F5ECB368-BFD5-45ED-99FB-28EC94AC3193}"/>
                </a:ext>
              </a:extLst>
            </p:cNvPr>
            <p:cNvSpPr/>
            <p:nvPr/>
          </p:nvSpPr>
          <p:spPr>
            <a:xfrm flipV="1">
              <a:off x="4379232" y="4013427"/>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1" name="Arrow: Down 7">
              <a:extLst>
                <a:ext uri="{FF2B5EF4-FFF2-40B4-BE49-F238E27FC236}">
                  <a16:creationId xmlns:a16="http://schemas.microsoft.com/office/drawing/2014/main" id="{B9B9ADAA-9A9E-4E77-9874-D95D093F8344}"/>
                </a:ext>
              </a:extLst>
            </p:cNvPr>
            <p:cNvSpPr/>
            <p:nvPr/>
          </p:nvSpPr>
          <p:spPr>
            <a:xfrm flipV="1">
              <a:off x="5301797" y="4013427"/>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2" name="Arrow: Down 11">
              <a:extLst>
                <a:ext uri="{FF2B5EF4-FFF2-40B4-BE49-F238E27FC236}">
                  <a16:creationId xmlns:a16="http://schemas.microsoft.com/office/drawing/2014/main" id="{279121E2-EF6B-4CDE-B764-37DB6E2D4DEC}"/>
                </a:ext>
              </a:extLst>
            </p:cNvPr>
            <p:cNvSpPr/>
            <p:nvPr/>
          </p:nvSpPr>
          <p:spPr>
            <a:xfrm flipV="1">
              <a:off x="5301797" y="4651829"/>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3" name="Arrow: Down 12">
              <a:extLst>
                <a:ext uri="{FF2B5EF4-FFF2-40B4-BE49-F238E27FC236}">
                  <a16:creationId xmlns:a16="http://schemas.microsoft.com/office/drawing/2014/main" id="{12EFEC0D-C0E0-489C-8B8E-A494AF8738BD}"/>
                </a:ext>
              </a:extLst>
            </p:cNvPr>
            <p:cNvSpPr/>
            <p:nvPr/>
          </p:nvSpPr>
          <p:spPr>
            <a:xfrm flipV="1">
              <a:off x="6195787" y="4651829"/>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4" name="Arrow: Down 13">
              <a:extLst>
                <a:ext uri="{FF2B5EF4-FFF2-40B4-BE49-F238E27FC236}">
                  <a16:creationId xmlns:a16="http://schemas.microsoft.com/office/drawing/2014/main" id="{AB069AEA-A386-498C-A1D7-F979F1D34171}"/>
                </a:ext>
              </a:extLst>
            </p:cNvPr>
            <p:cNvSpPr/>
            <p:nvPr/>
          </p:nvSpPr>
          <p:spPr>
            <a:xfrm flipV="1">
              <a:off x="6195787" y="4013427"/>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5" name="Arrow: Down 14">
              <a:extLst>
                <a:ext uri="{FF2B5EF4-FFF2-40B4-BE49-F238E27FC236}">
                  <a16:creationId xmlns:a16="http://schemas.microsoft.com/office/drawing/2014/main" id="{13C7F6BD-FFCD-48E9-95DE-9199F1EFAA4E}"/>
                </a:ext>
              </a:extLst>
            </p:cNvPr>
            <p:cNvSpPr/>
            <p:nvPr/>
          </p:nvSpPr>
          <p:spPr>
            <a:xfrm rot="5400000" flipV="1">
              <a:off x="4374923" y="3392489"/>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6" name="Arrow: Down 15">
              <a:extLst>
                <a:ext uri="{FF2B5EF4-FFF2-40B4-BE49-F238E27FC236}">
                  <a16:creationId xmlns:a16="http://schemas.microsoft.com/office/drawing/2014/main" id="{773C6D50-0F10-440C-82A3-16BBB224B137}"/>
                </a:ext>
              </a:extLst>
            </p:cNvPr>
            <p:cNvSpPr/>
            <p:nvPr/>
          </p:nvSpPr>
          <p:spPr>
            <a:xfrm rot="5400000" flipV="1">
              <a:off x="5301797" y="3389540"/>
              <a:ext cx="184150" cy="215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Tree>
    <p:extLst>
      <p:ext uri="{BB962C8B-B14F-4D97-AF65-F5344CB8AC3E}">
        <p14:creationId xmlns:p14="http://schemas.microsoft.com/office/powerpoint/2010/main" val="427665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Q-Function and Optimal Value Function</a:t>
            </a:r>
          </a:p>
        </p:txBody>
      </p:sp>
      <p:sp>
        <p:nvSpPr>
          <p:cNvPr id="3" name="Content Placeholder 2"/>
          <p:cNvSpPr>
            <a:spLocks noGrp="1"/>
          </p:cNvSpPr>
          <p:nvPr>
            <p:ph idx="1"/>
          </p:nvPr>
        </p:nvSpPr>
        <p:spPr>
          <a:xfrm>
            <a:off x="581193" y="1340768"/>
            <a:ext cx="5799288" cy="641362"/>
          </a:xfrm>
        </p:spPr>
        <p:txBody>
          <a:bodyPr anchor="t">
            <a:normAutofit fontScale="70000" lnSpcReduction="20000"/>
          </a:bodyPr>
          <a:lstStyle/>
          <a:p>
            <a:pPr marL="0" indent="0">
              <a:buNone/>
            </a:pPr>
            <a:r>
              <a:rPr lang="en-US" dirty="0"/>
              <a:t>The Q-Function is the expected value of a given state </a:t>
            </a:r>
            <a:r>
              <a:rPr lang="en-US" b="1" u="sng" dirty="0"/>
              <a:t>and</a:t>
            </a:r>
            <a:r>
              <a:rPr lang="en-US" dirty="0"/>
              <a:t> action:</a:t>
            </a:r>
          </a:p>
        </p:txBody>
      </p:sp>
      <p:sp>
        <p:nvSpPr>
          <p:cNvPr id="5" name="Content Placeholder 2"/>
          <p:cNvSpPr txBox="1">
            <a:spLocks/>
          </p:cNvSpPr>
          <p:nvPr/>
        </p:nvSpPr>
        <p:spPr>
          <a:xfrm>
            <a:off x="7986690" y="1358168"/>
            <a:ext cx="3479531" cy="641362"/>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grpSp>
        <p:nvGrpSpPr>
          <p:cNvPr id="46" name="Group 45"/>
          <p:cNvGrpSpPr/>
          <p:nvPr/>
        </p:nvGrpSpPr>
        <p:grpSpPr>
          <a:xfrm>
            <a:off x="581192" y="1999530"/>
            <a:ext cx="5931368" cy="4018741"/>
            <a:chOff x="581192" y="2839259"/>
            <a:chExt cx="5931368" cy="4018741"/>
          </a:xfrm>
        </p:grpSpPr>
        <p:graphicFrame>
          <p:nvGraphicFramePr>
            <p:cNvPr id="7" name="Object 6">
              <a:extLst>
                <a:ext uri="{FF2B5EF4-FFF2-40B4-BE49-F238E27FC236}">
                  <a16:creationId xmlns:a16="http://schemas.microsoft.com/office/drawing/2014/main" id="{84CF9A3E-12F2-453B-937A-33BBE8EBE55D}"/>
                </a:ext>
              </a:extLst>
            </p:cNvPr>
            <p:cNvGraphicFramePr>
              <a:graphicFrameLocks noChangeAspect="1"/>
            </p:cNvGraphicFramePr>
            <p:nvPr/>
          </p:nvGraphicFramePr>
          <p:xfrm>
            <a:off x="581192" y="2839259"/>
            <a:ext cx="5931368" cy="4018741"/>
          </p:xfrm>
          <a:graphic>
            <a:graphicData uri="http://schemas.openxmlformats.org/presentationml/2006/ole">
              <mc:AlternateContent xmlns:mc="http://schemas.openxmlformats.org/markup-compatibility/2006">
                <mc:Choice xmlns:v="urn:schemas-microsoft-com:vml" Requires="v">
                  <p:oleObj name="Worksheet" r:id="rId2" imgW="2749420" imgH="2095639" progId="Excel.Sheet.12">
                    <p:embed/>
                  </p:oleObj>
                </mc:Choice>
                <mc:Fallback>
                  <p:oleObj name="Worksheet" r:id="rId2" imgW="2749420" imgH="2095639" progId="Excel.Sheet.12">
                    <p:embed/>
                    <p:pic>
                      <p:nvPicPr>
                        <p:cNvPr id="7" name="Object 6">
                          <a:extLst>
                            <a:ext uri="{FF2B5EF4-FFF2-40B4-BE49-F238E27FC236}">
                              <a16:creationId xmlns:a16="http://schemas.microsoft.com/office/drawing/2014/main" id="{84CF9A3E-12F2-453B-937A-33BBE8EBE55D}"/>
                            </a:ext>
                          </a:extLst>
                        </p:cNvPr>
                        <p:cNvPicPr/>
                        <p:nvPr/>
                      </p:nvPicPr>
                      <p:blipFill>
                        <a:blip r:embed="rId3"/>
                        <a:stretch>
                          <a:fillRect/>
                        </a:stretch>
                      </p:blipFill>
                      <p:spPr>
                        <a:xfrm>
                          <a:off x="581192" y="2839259"/>
                          <a:ext cx="5931368" cy="4018741"/>
                        </a:xfrm>
                        <a:prstGeom prst="rect">
                          <a:avLst/>
                        </a:prstGeom>
                      </p:spPr>
                    </p:pic>
                  </p:oleObj>
                </mc:Fallback>
              </mc:AlternateContent>
            </a:graphicData>
          </a:graphic>
        </p:graphicFrame>
        <p:grpSp>
          <p:nvGrpSpPr>
            <p:cNvPr id="8" name="Group 7">
              <a:extLst>
                <a:ext uri="{FF2B5EF4-FFF2-40B4-BE49-F238E27FC236}">
                  <a16:creationId xmlns:a16="http://schemas.microsoft.com/office/drawing/2014/main" id="{3D23858A-C306-4CC4-8B22-648F26E03DE5}"/>
                </a:ext>
              </a:extLst>
            </p:cNvPr>
            <p:cNvGrpSpPr/>
            <p:nvPr/>
          </p:nvGrpSpPr>
          <p:grpSpPr>
            <a:xfrm>
              <a:off x="1112492" y="4092792"/>
              <a:ext cx="871795" cy="567892"/>
              <a:chOff x="3783694" y="3596629"/>
              <a:chExt cx="404130" cy="296117"/>
            </a:xfrm>
          </p:grpSpPr>
          <p:sp>
            <p:nvSpPr>
              <p:cNvPr id="42" name="Arrow: Down 7">
                <a:extLst>
                  <a:ext uri="{FF2B5EF4-FFF2-40B4-BE49-F238E27FC236}">
                    <a16:creationId xmlns:a16="http://schemas.microsoft.com/office/drawing/2014/main" id="{BE7E0FF1-3337-4D9F-BAA9-A1789B710A3F}"/>
                  </a:ext>
                </a:extLst>
              </p:cNvPr>
              <p:cNvSpPr/>
              <p:nvPr/>
            </p:nvSpPr>
            <p:spPr>
              <a:xfrm>
                <a:off x="3783694" y="3596629"/>
                <a:ext cx="191860" cy="296117"/>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100" b="1" dirty="0">
                    <a:solidFill>
                      <a:srgbClr val="FF0000"/>
                    </a:solidFill>
                  </a:rPr>
                  <a:t>65.61</a:t>
                </a:r>
              </a:p>
            </p:txBody>
          </p:sp>
          <p:sp>
            <p:nvSpPr>
              <p:cNvPr id="43" name="Arrow: Down 8">
                <a:extLst>
                  <a:ext uri="{FF2B5EF4-FFF2-40B4-BE49-F238E27FC236}">
                    <a16:creationId xmlns:a16="http://schemas.microsoft.com/office/drawing/2014/main" id="{81227905-3AFD-4D56-A7ED-5A0F426F9BEF}"/>
                  </a:ext>
                </a:extLst>
              </p:cNvPr>
              <p:cNvSpPr/>
              <p:nvPr/>
            </p:nvSpPr>
            <p:spPr>
              <a:xfrm flipV="1">
                <a:off x="4016374" y="3637189"/>
                <a:ext cx="171450" cy="247533"/>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100" b="1" dirty="0">
                    <a:solidFill>
                      <a:srgbClr val="FF0000"/>
                    </a:solidFill>
                  </a:rPr>
                  <a:t>72.9</a:t>
                </a:r>
              </a:p>
            </p:txBody>
          </p:sp>
        </p:grpSp>
        <p:grpSp>
          <p:nvGrpSpPr>
            <p:cNvPr id="9" name="Group 8">
              <a:extLst>
                <a:ext uri="{FF2B5EF4-FFF2-40B4-BE49-F238E27FC236}">
                  <a16:creationId xmlns:a16="http://schemas.microsoft.com/office/drawing/2014/main" id="{94DAB121-7662-4C0A-8D52-B4AC9E6CFC5A}"/>
                </a:ext>
              </a:extLst>
            </p:cNvPr>
            <p:cNvGrpSpPr/>
            <p:nvPr/>
          </p:nvGrpSpPr>
          <p:grpSpPr>
            <a:xfrm>
              <a:off x="3052751" y="4092789"/>
              <a:ext cx="827766" cy="490104"/>
              <a:chOff x="3804104" y="3591184"/>
              <a:chExt cx="383720" cy="255556"/>
            </a:xfrm>
          </p:grpSpPr>
          <p:sp>
            <p:nvSpPr>
              <p:cNvPr id="40" name="Arrow: Down 11">
                <a:extLst>
                  <a:ext uri="{FF2B5EF4-FFF2-40B4-BE49-F238E27FC236}">
                    <a16:creationId xmlns:a16="http://schemas.microsoft.com/office/drawing/2014/main" id="{6E4E6771-728E-4A53-A935-399E8368C637}"/>
                  </a:ext>
                </a:extLst>
              </p:cNvPr>
              <p:cNvSpPr/>
              <p:nvPr/>
            </p:nvSpPr>
            <p:spPr>
              <a:xfrm>
                <a:off x="3804104" y="3591184"/>
                <a:ext cx="171450" cy="255556"/>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100" b="1" dirty="0">
                    <a:solidFill>
                      <a:srgbClr val="FF0000"/>
                    </a:solidFill>
                  </a:rPr>
                  <a:t>72.9</a:t>
                </a:r>
              </a:p>
            </p:txBody>
          </p:sp>
          <p:sp>
            <p:nvSpPr>
              <p:cNvPr id="41" name="Arrow: Down 12">
                <a:extLst>
                  <a:ext uri="{FF2B5EF4-FFF2-40B4-BE49-F238E27FC236}">
                    <a16:creationId xmlns:a16="http://schemas.microsoft.com/office/drawing/2014/main" id="{FD0EF121-E337-49C0-9F9E-5F5F8A53EC0A}"/>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100" b="1" dirty="0">
                    <a:solidFill>
                      <a:srgbClr val="FF0000"/>
                    </a:solidFill>
                  </a:rPr>
                  <a:t>81</a:t>
                </a:r>
              </a:p>
            </p:txBody>
          </p:sp>
        </p:grpSp>
        <p:sp>
          <p:nvSpPr>
            <p:cNvPr id="39" name="Arrow: Down 15">
              <a:extLst>
                <a:ext uri="{FF2B5EF4-FFF2-40B4-BE49-F238E27FC236}">
                  <a16:creationId xmlns:a16="http://schemas.microsoft.com/office/drawing/2014/main" id="{A828B397-2093-4AE9-AC3D-397D49842A5B}"/>
                </a:ext>
              </a:extLst>
            </p:cNvPr>
            <p:cNvSpPr/>
            <p:nvPr/>
          </p:nvSpPr>
          <p:spPr>
            <a:xfrm flipV="1">
              <a:off x="5395168" y="4181014"/>
              <a:ext cx="426511" cy="479666"/>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b="1" dirty="0">
                  <a:solidFill>
                    <a:srgbClr val="FF0000"/>
                  </a:solidFill>
                </a:rPr>
                <a:t>90</a:t>
              </a:r>
              <a:endParaRPr lang="en-US" sz="1100" b="1" dirty="0">
                <a:solidFill>
                  <a:srgbClr val="FF0000"/>
                </a:solidFill>
              </a:endParaRPr>
            </a:p>
          </p:txBody>
        </p:sp>
        <p:grpSp>
          <p:nvGrpSpPr>
            <p:cNvPr id="11" name="Group 10">
              <a:extLst>
                <a:ext uri="{FF2B5EF4-FFF2-40B4-BE49-F238E27FC236}">
                  <a16:creationId xmlns:a16="http://schemas.microsoft.com/office/drawing/2014/main" id="{B74B9FDB-4A86-45D2-8312-E8BDE79C08D1}"/>
                </a:ext>
              </a:extLst>
            </p:cNvPr>
            <p:cNvGrpSpPr/>
            <p:nvPr/>
          </p:nvGrpSpPr>
          <p:grpSpPr>
            <a:xfrm>
              <a:off x="1112492" y="5381190"/>
              <a:ext cx="827766" cy="401874"/>
              <a:chOff x="3804104" y="3637190"/>
              <a:chExt cx="383720" cy="209550"/>
            </a:xfrm>
          </p:grpSpPr>
          <p:sp>
            <p:nvSpPr>
              <p:cNvPr id="36" name="Arrow: Down 20">
                <a:extLst>
                  <a:ext uri="{FF2B5EF4-FFF2-40B4-BE49-F238E27FC236}">
                    <a16:creationId xmlns:a16="http://schemas.microsoft.com/office/drawing/2014/main" id="{75165E09-4485-45E6-84E4-AD0B1B04AE86}"/>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7" name="Arrow: Down 21">
                <a:extLst>
                  <a:ext uri="{FF2B5EF4-FFF2-40B4-BE49-F238E27FC236}">
                    <a16:creationId xmlns:a16="http://schemas.microsoft.com/office/drawing/2014/main" id="{2D36A99B-3105-4E0A-915A-32636342F591}"/>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2" name="Group 11">
              <a:extLst>
                <a:ext uri="{FF2B5EF4-FFF2-40B4-BE49-F238E27FC236}">
                  <a16:creationId xmlns:a16="http://schemas.microsoft.com/office/drawing/2014/main" id="{7A441E41-3800-4D5D-A029-1A02FD741FFA}"/>
                </a:ext>
              </a:extLst>
            </p:cNvPr>
            <p:cNvGrpSpPr/>
            <p:nvPr/>
          </p:nvGrpSpPr>
          <p:grpSpPr>
            <a:xfrm>
              <a:off x="3008722" y="5391634"/>
              <a:ext cx="827766" cy="401874"/>
              <a:chOff x="3804104" y="3637190"/>
              <a:chExt cx="383720" cy="209550"/>
            </a:xfrm>
          </p:grpSpPr>
          <p:sp>
            <p:nvSpPr>
              <p:cNvPr id="34" name="Arrow: Down 23">
                <a:extLst>
                  <a:ext uri="{FF2B5EF4-FFF2-40B4-BE49-F238E27FC236}">
                    <a16:creationId xmlns:a16="http://schemas.microsoft.com/office/drawing/2014/main" id="{C4067621-582B-401A-8BB4-6519D4DA6CB1}"/>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5" name="Arrow: Down 24">
                <a:extLst>
                  <a:ext uri="{FF2B5EF4-FFF2-40B4-BE49-F238E27FC236}">
                    <a16:creationId xmlns:a16="http://schemas.microsoft.com/office/drawing/2014/main" id="{6964B135-FBF0-4022-BA68-E47FC9FA5F61}"/>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3" name="Group 12">
              <a:extLst>
                <a:ext uri="{FF2B5EF4-FFF2-40B4-BE49-F238E27FC236}">
                  <a16:creationId xmlns:a16="http://schemas.microsoft.com/office/drawing/2014/main" id="{70D14642-994A-43C4-8970-90D8F840DA42}"/>
                </a:ext>
              </a:extLst>
            </p:cNvPr>
            <p:cNvGrpSpPr/>
            <p:nvPr/>
          </p:nvGrpSpPr>
          <p:grpSpPr>
            <a:xfrm>
              <a:off x="4893228" y="5391628"/>
              <a:ext cx="827766" cy="401874"/>
              <a:chOff x="3804104" y="3637190"/>
              <a:chExt cx="383720" cy="209550"/>
            </a:xfrm>
          </p:grpSpPr>
          <p:sp>
            <p:nvSpPr>
              <p:cNvPr id="32" name="Arrow: Down 26">
                <a:extLst>
                  <a:ext uri="{FF2B5EF4-FFF2-40B4-BE49-F238E27FC236}">
                    <a16:creationId xmlns:a16="http://schemas.microsoft.com/office/drawing/2014/main" id="{3A73424F-2CF6-44A9-96C7-4D01D356D69C}"/>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3" name="Arrow: Down 27">
                <a:extLst>
                  <a:ext uri="{FF2B5EF4-FFF2-40B4-BE49-F238E27FC236}">
                    <a16:creationId xmlns:a16="http://schemas.microsoft.com/office/drawing/2014/main" id="{404290C6-4EA8-4FE5-AD87-0CEAD5DD47A1}"/>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1" name="Arrow: Down 30">
              <a:extLst>
                <a:ext uri="{FF2B5EF4-FFF2-40B4-BE49-F238E27FC236}">
                  <a16:creationId xmlns:a16="http://schemas.microsoft.com/office/drawing/2014/main" id="{CD5733D8-949D-4923-9227-6C8C784E3F0C}"/>
                </a:ext>
              </a:extLst>
            </p:cNvPr>
            <p:cNvSpPr/>
            <p:nvPr/>
          </p:nvSpPr>
          <p:spPr>
            <a:xfrm rot="5400000" flipV="1">
              <a:off x="4331265" y="3773697"/>
              <a:ext cx="328806" cy="452044"/>
            </a:xfrm>
            <a:prstGeom prst="downArrow">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vert" wrap="non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100" b="1" dirty="0">
                  <a:solidFill>
                    <a:srgbClr val="FF0000"/>
                  </a:solidFill>
                </a:rPr>
                <a:t>90</a:t>
              </a:r>
            </a:p>
          </p:txBody>
        </p:sp>
        <p:grpSp>
          <p:nvGrpSpPr>
            <p:cNvPr id="15" name="Group 14">
              <a:extLst>
                <a:ext uri="{FF2B5EF4-FFF2-40B4-BE49-F238E27FC236}">
                  <a16:creationId xmlns:a16="http://schemas.microsoft.com/office/drawing/2014/main" id="{5C4079EC-62EE-4553-9686-DC273DE68D2C}"/>
                </a:ext>
              </a:extLst>
            </p:cNvPr>
            <p:cNvGrpSpPr/>
            <p:nvPr/>
          </p:nvGrpSpPr>
          <p:grpSpPr>
            <a:xfrm rot="5400000">
              <a:off x="4120379" y="4787219"/>
              <a:ext cx="735897" cy="452044"/>
              <a:chOff x="3804104" y="3637190"/>
              <a:chExt cx="383720" cy="209550"/>
            </a:xfrm>
          </p:grpSpPr>
          <p:sp>
            <p:nvSpPr>
              <p:cNvPr id="28" name="Arrow: Down 32">
                <a:extLst>
                  <a:ext uri="{FF2B5EF4-FFF2-40B4-BE49-F238E27FC236}">
                    <a16:creationId xmlns:a16="http://schemas.microsoft.com/office/drawing/2014/main" id="{6417C3FE-7F2F-49CC-8221-51F1DF233818}"/>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9" name="Arrow: Down 33">
                <a:extLst>
                  <a:ext uri="{FF2B5EF4-FFF2-40B4-BE49-F238E27FC236}">
                    <a16:creationId xmlns:a16="http://schemas.microsoft.com/office/drawing/2014/main" id="{1104EB2E-389B-4398-B7AE-B678B4D5CC99}"/>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6" name="Group 15">
              <a:extLst>
                <a:ext uri="{FF2B5EF4-FFF2-40B4-BE49-F238E27FC236}">
                  <a16:creationId xmlns:a16="http://schemas.microsoft.com/office/drawing/2014/main" id="{6900E99E-EBDF-4686-A2E7-51031481527B}"/>
                </a:ext>
              </a:extLst>
            </p:cNvPr>
            <p:cNvGrpSpPr/>
            <p:nvPr/>
          </p:nvGrpSpPr>
          <p:grpSpPr>
            <a:xfrm rot="5400000">
              <a:off x="4120379" y="6006403"/>
              <a:ext cx="735897" cy="452044"/>
              <a:chOff x="3804104" y="3637190"/>
              <a:chExt cx="383720" cy="209550"/>
            </a:xfrm>
          </p:grpSpPr>
          <p:sp>
            <p:nvSpPr>
              <p:cNvPr id="26" name="Arrow: Down 35">
                <a:extLst>
                  <a:ext uri="{FF2B5EF4-FFF2-40B4-BE49-F238E27FC236}">
                    <a16:creationId xmlns:a16="http://schemas.microsoft.com/office/drawing/2014/main" id="{AB8A4594-E10D-48FC-BFB1-8C653B792905}"/>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7" name="Arrow: Down 36">
                <a:extLst>
                  <a:ext uri="{FF2B5EF4-FFF2-40B4-BE49-F238E27FC236}">
                    <a16:creationId xmlns:a16="http://schemas.microsoft.com/office/drawing/2014/main" id="{4723F3D4-BABC-4EC5-A937-4FA6F48212AB}"/>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7" name="Group 16">
              <a:extLst>
                <a:ext uri="{FF2B5EF4-FFF2-40B4-BE49-F238E27FC236}">
                  <a16:creationId xmlns:a16="http://schemas.microsoft.com/office/drawing/2014/main" id="{24757FBE-CE8F-4D95-A574-2462B88FB065}"/>
                </a:ext>
              </a:extLst>
            </p:cNvPr>
            <p:cNvGrpSpPr/>
            <p:nvPr/>
          </p:nvGrpSpPr>
          <p:grpSpPr>
            <a:xfrm rot="5400000">
              <a:off x="2142801" y="3585538"/>
              <a:ext cx="735897" cy="452044"/>
              <a:chOff x="3804104" y="3637190"/>
              <a:chExt cx="383720" cy="209550"/>
            </a:xfrm>
          </p:grpSpPr>
          <p:sp>
            <p:nvSpPr>
              <p:cNvPr id="24" name="Arrow: Down 45">
                <a:extLst>
                  <a:ext uri="{FF2B5EF4-FFF2-40B4-BE49-F238E27FC236}">
                    <a16:creationId xmlns:a16="http://schemas.microsoft.com/office/drawing/2014/main" id="{6A72145C-4E7C-4377-83BC-2915D8CD02D4}"/>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b="1" dirty="0">
                    <a:solidFill>
                      <a:srgbClr val="FF0000"/>
                    </a:solidFill>
                  </a:rPr>
                  <a:t>72.9</a:t>
                </a:r>
                <a:endParaRPr lang="en-US" sz="1100" b="1" dirty="0">
                  <a:solidFill>
                    <a:srgbClr val="FF0000"/>
                  </a:solidFill>
                </a:endParaRPr>
              </a:p>
            </p:txBody>
          </p:sp>
          <p:sp>
            <p:nvSpPr>
              <p:cNvPr id="25" name="Arrow: Down 46">
                <a:extLst>
                  <a:ext uri="{FF2B5EF4-FFF2-40B4-BE49-F238E27FC236}">
                    <a16:creationId xmlns:a16="http://schemas.microsoft.com/office/drawing/2014/main" id="{F8DF8F0D-C00F-4137-AC6F-1D178D29A757}"/>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100" b="1" dirty="0">
                    <a:solidFill>
                      <a:srgbClr val="FF0000"/>
                    </a:solidFill>
                  </a:rPr>
                  <a:t>81</a:t>
                </a:r>
              </a:p>
            </p:txBody>
          </p:sp>
        </p:grpSp>
        <p:grpSp>
          <p:nvGrpSpPr>
            <p:cNvPr id="18" name="Group 17">
              <a:extLst>
                <a:ext uri="{FF2B5EF4-FFF2-40B4-BE49-F238E27FC236}">
                  <a16:creationId xmlns:a16="http://schemas.microsoft.com/office/drawing/2014/main" id="{8BF6D937-A048-4C59-9BEA-F70FC059F889}"/>
                </a:ext>
              </a:extLst>
            </p:cNvPr>
            <p:cNvGrpSpPr/>
            <p:nvPr/>
          </p:nvGrpSpPr>
          <p:grpSpPr>
            <a:xfrm rot="5400000">
              <a:off x="2135460" y="4802606"/>
              <a:ext cx="735897" cy="452044"/>
              <a:chOff x="3804104" y="3637190"/>
              <a:chExt cx="383720" cy="209550"/>
            </a:xfrm>
          </p:grpSpPr>
          <p:sp>
            <p:nvSpPr>
              <p:cNvPr id="22" name="Arrow: Down 48">
                <a:extLst>
                  <a:ext uri="{FF2B5EF4-FFF2-40B4-BE49-F238E27FC236}">
                    <a16:creationId xmlns:a16="http://schemas.microsoft.com/office/drawing/2014/main" id="{CC7EB9D4-6BC0-4A27-B48B-BA7539F0F2FE}"/>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3" name="Arrow: Down 49">
                <a:extLst>
                  <a:ext uri="{FF2B5EF4-FFF2-40B4-BE49-F238E27FC236}">
                    <a16:creationId xmlns:a16="http://schemas.microsoft.com/office/drawing/2014/main" id="{5B1828D7-5A16-4A06-BD26-E0A933B2493D}"/>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9" name="Group 18">
              <a:extLst>
                <a:ext uri="{FF2B5EF4-FFF2-40B4-BE49-F238E27FC236}">
                  <a16:creationId xmlns:a16="http://schemas.microsoft.com/office/drawing/2014/main" id="{A378E02A-62D1-4E0A-88BC-5CF9495D677F}"/>
                </a:ext>
              </a:extLst>
            </p:cNvPr>
            <p:cNvGrpSpPr/>
            <p:nvPr/>
          </p:nvGrpSpPr>
          <p:grpSpPr>
            <a:xfrm rot="5400000">
              <a:off x="2135460" y="6021789"/>
              <a:ext cx="735897" cy="452044"/>
              <a:chOff x="3804104" y="3637190"/>
              <a:chExt cx="383720" cy="209550"/>
            </a:xfrm>
          </p:grpSpPr>
          <p:sp>
            <p:nvSpPr>
              <p:cNvPr id="20" name="Arrow: Down 51">
                <a:extLst>
                  <a:ext uri="{FF2B5EF4-FFF2-40B4-BE49-F238E27FC236}">
                    <a16:creationId xmlns:a16="http://schemas.microsoft.com/office/drawing/2014/main" id="{50A8F0F0-9002-4D57-A5FD-4F483A1FDAAE}"/>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1" name="Arrow: Down 52">
                <a:extLst>
                  <a:ext uri="{FF2B5EF4-FFF2-40B4-BE49-F238E27FC236}">
                    <a16:creationId xmlns:a16="http://schemas.microsoft.com/office/drawing/2014/main" id="{021C8655-A56F-4343-883B-AB78D19C6CB1}"/>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aphicFrame>
        <p:nvGraphicFramePr>
          <p:cNvPr id="44" name="Object 43">
            <a:extLst>
              <a:ext uri="{FF2B5EF4-FFF2-40B4-BE49-F238E27FC236}">
                <a16:creationId xmlns:a16="http://schemas.microsoft.com/office/drawing/2014/main" id="{FB0F746A-1B38-4E29-8AF3-AA4C0193481D}"/>
              </a:ext>
            </a:extLst>
          </p:cNvPr>
          <p:cNvGraphicFramePr>
            <a:graphicFrameLocks noChangeAspect="1"/>
          </p:cNvGraphicFramePr>
          <p:nvPr>
            <p:extLst>
              <p:ext uri="{D42A27DB-BD31-4B8C-83A1-F6EECF244321}">
                <p14:modId xmlns:p14="http://schemas.microsoft.com/office/powerpoint/2010/main" val="4229839054"/>
              </p:ext>
            </p:extLst>
          </p:nvPr>
        </p:nvGraphicFramePr>
        <p:xfrm>
          <a:off x="6902450" y="2384484"/>
          <a:ext cx="4489450" cy="3162300"/>
        </p:xfrm>
        <a:graphic>
          <a:graphicData uri="http://schemas.openxmlformats.org/presentationml/2006/ole">
            <mc:AlternateContent xmlns:mc="http://schemas.openxmlformats.org/markup-compatibility/2006">
              <mc:Choice xmlns:v="urn:schemas-microsoft-com:vml" Requires="v">
                <p:oleObj name="Worksheet" r:id="rId4" imgW="2704923" imgH="1905174" progId="Excel.Sheet.12">
                  <p:embed/>
                </p:oleObj>
              </mc:Choice>
              <mc:Fallback>
                <p:oleObj name="Worksheet" r:id="rId4" imgW="2704923" imgH="1905174" progId="Excel.Sheet.12">
                  <p:embed/>
                  <p:pic>
                    <p:nvPicPr>
                      <p:cNvPr id="44" name="Object 43">
                        <a:extLst>
                          <a:ext uri="{FF2B5EF4-FFF2-40B4-BE49-F238E27FC236}">
                            <a16:creationId xmlns:a16="http://schemas.microsoft.com/office/drawing/2014/main" id="{FB0F746A-1B38-4E29-8AF3-AA4C0193481D}"/>
                          </a:ext>
                        </a:extLst>
                      </p:cNvPr>
                      <p:cNvPicPr/>
                      <p:nvPr/>
                    </p:nvPicPr>
                    <p:blipFill>
                      <a:blip r:embed="rId5"/>
                      <a:stretch>
                        <a:fillRect/>
                      </a:stretch>
                    </p:blipFill>
                    <p:spPr>
                      <a:xfrm>
                        <a:off x="6902450" y="2384484"/>
                        <a:ext cx="4489450" cy="3162300"/>
                      </a:xfrm>
                      <a:prstGeom prst="rect">
                        <a:avLst/>
                      </a:prstGeom>
                    </p:spPr>
                  </p:pic>
                </p:oleObj>
              </mc:Fallback>
            </mc:AlternateContent>
          </a:graphicData>
        </a:graphic>
      </p:graphicFrame>
      <p:sp>
        <p:nvSpPr>
          <p:cNvPr id="45" name="Content Placeholder 2"/>
          <p:cNvSpPr txBox="1">
            <a:spLocks/>
          </p:cNvSpPr>
          <p:nvPr/>
        </p:nvSpPr>
        <p:spPr>
          <a:xfrm>
            <a:off x="6902400" y="1340768"/>
            <a:ext cx="4812081" cy="641362"/>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dirty="0"/>
              <a:t>The Optimal Value Function can be created from the Q-Function:</a:t>
            </a:r>
          </a:p>
        </p:txBody>
      </p:sp>
    </p:spTree>
    <p:extLst>
      <p:ext uri="{BB962C8B-B14F-4D97-AF65-F5344CB8AC3E}">
        <p14:creationId xmlns:p14="http://schemas.microsoft.com/office/powerpoint/2010/main" val="389585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anim calcmode="lin" valueType="num">
                                      <p:cBhvr>
                                        <p:cTn id="8" dur="2000" fill="hold"/>
                                        <p:tgtEl>
                                          <p:spTgt spid="44"/>
                                        </p:tgtEl>
                                        <p:attrNameLst>
                                          <p:attrName>ppt_w</p:attrName>
                                        </p:attrNameLst>
                                      </p:cBhvr>
                                      <p:tavLst>
                                        <p:tav tm="0" fmla="#ppt_w*sin(2.5*pi*$)">
                                          <p:val>
                                            <p:fltVal val="0"/>
                                          </p:val>
                                        </p:tav>
                                        <p:tav tm="100000">
                                          <p:val>
                                            <p:fltVal val="1"/>
                                          </p:val>
                                        </p:tav>
                                      </p:tavLst>
                                    </p:anim>
                                    <p:anim calcmode="lin" valueType="num">
                                      <p:cBhvr>
                                        <p:cTn id="9" dur="2000" fill="hold"/>
                                        <p:tgtEl>
                                          <p:spTgt spid="4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000"/>
                                        <p:tgtEl>
                                          <p:spTgt spid="45"/>
                                        </p:tgtEl>
                                      </p:cBhvr>
                                    </p:animEffect>
                                    <p:anim calcmode="lin" valueType="num">
                                      <p:cBhvr>
                                        <p:cTn id="13" dur="2000" fill="hold"/>
                                        <p:tgtEl>
                                          <p:spTgt spid="45"/>
                                        </p:tgtEl>
                                        <p:attrNameLst>
                                          <p:attrName>ppt_w</p:attrName>
                                        </p:attrNameLst>
                                      </p:cBhvr>
                                      <p:tavLst>
                                        <p:tav tm="0" fmla="#ppt_w*sin(2.5*pi*$)">
                                          <p:val>
                                            <p:fltVal val="0"/>
                                          </p:val>
                                        </p:tav>
                                        <p:tav tm="100000">
                                          <p:val>
                                            <p:fltVal val="1"/>
                                          </p:val>
                                        </p:tav>
                                      </p:tavLst>
                                    </p:anim>
                                    <p:anim calcmode="lin" valueType="num">
                                      <p:cBhvr>
                                        <p:cTn id="14" dur="20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0CEDA-DD27-40BD-8145-7C7E1AA42B39}"/>
              </a:ext>
            </a:extLst>
          </p:cNvPr>
          <p:cNvSpPr>
            <a:spLocks noGrp="1"/>
          </p:cNvSpPr>
          <p:nvPr>
            <p:ph type="title"/>
          </p:nvPr>
        </p:nvSpPr>
        <p:spPr/>
        <p:txBody>
          <a:bodyPr>
            <a:normAutofit fontScale="90000"/>
          </a:bodyPr>
          <a:lstStyle/>
          <a:p>
            <a:r>
              <a:rPr lang="en-US" dirty="0"/>
              <a:t>But how do I calculate the value function/Q function?</a:t>
            </a:r>
          </a:p>
        </p:txBody>
      </p:sp>
      <p:grpSp>
        <p:nvGrpSpPr>
          <p:cNvPr id="4" name="Group 3">
            <a:extLst>
              <a:ext uri="{FF2B5EF4-FFF2-40B4-BE49-F238E27FC236}">
                <a16:creationId xmlns:a16="http://schemas.microsoft.com/office/drawing/2014/main" id="{69BBC369-A1FF-4695-A1EA-8D63262D77AE}"/>
              </a:ext>
            </a:extLst>
          </p:cNvPr>
          <p:cNvGrpSpPr/>
          <p:nvPr/>
        </p:nvGrpSpPr>
        <p:grpSpPr>
          <a:xfrm>
            <a:off x="143297" y="1196752"/>
            <a:ext cx="2749550" cy="2534910"/>
            <a:chOff x="3537404" y="2503589"/>
            <a:chExt cx="2749550" cy="2534910"/>
          </a:xfrm>
        </p:grpSpPr>
        <p:graphicFrame>
          <p:nvGraphicFramePr>
            <p:cNvPr id="5" name="Object 4">
              <a:extLst>
                <a:ext uri="{FF2B5EF4-FFF2-40B4-BE49-F238E27FC236}">
                  <a16:creationId xmlns:a16="http://schemas.microsoft.com/office/drawing/2014/main" id="{3B93F2F1-5E51-4D48-8078-EACEE4D54B13}"/>
                </a:ext>
              </a:extLst>
            </p:cNvPr>
            <p:cNvGraphicFramePr>
              <a:graphicFrameLocks noChangeAspect="1"/>
            </p:cNvGraphicFramePr>
            <p:nvPr/>
          </p:nvGraphicFramePr>
          <p:xfrm>
            <a:off x="3537404" y="2942999"/>
            <a:ext cx="2749550" cy="2095500"/>
          </p:xfrm>
          <a:graphic>
            <a:graphicData uri="http://schemas.openxmlformats.org/presentationml/2006/ole">
              <mc:AlternateContent xmlns:mc="http://schemas.openxmlformats.org/markup-compatibility/2006">
                <mc:Choice xmlns:v="urn:schemas-microsoft-com:vml" Requires="v">
                  <p:oleObj name="Worksheet" r:id="rId2" imgW="2749680" imgH="2095545" progId="Excel.Sheet.12">
                    <p:embed/>
                  </p:oleObj>
                </mc:Choice>
                <mc:Fallback>
                  <p:oleObj name="Worksheet" r:id="rId2" imgW="2749680" imgH="2095545" progId="Excel.Sheet.12">
                    <p:embed/>
                    <p:pic>
                      <p:nvPicPr>
                        <p:cNvPr id="5" name="Object 4">
                          <a:extLst>
                            <a:ext uri="{FF2B5EF4-FFF2-40B4-BE49-F238E27FC236}">
                              <a16:creationId xmlns:a16="http://schemas.microsoft.com/office/drawing/2014/main" id="{3B93F2F1-5E51-4D48-8078-EACEE4D54B13}"/>
                            </a:ext>
                          </a:extLst>
                        </p:cNvPr>
                        <p:cNvPicPr/>
                        <p:nvPr/>
                      </p:nvPicPr>
                      <p:blipFill>
                        <a:blip r:embed="rId3"/>
                        <a:stretch>
                          <a:fillRect/>
                        </a:stretch>
                      </p:blipFill>
                      <p:spPr>
                        <a:xfrm>
                          <a:off x="3537404" y="2942999"/>
                          <a:ext cx="2749550" cy="2095500"/>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8E87DF7C-6986-4A50-A3E7-47E977E0B22B}"/>
                </a:ext>
              </a:extLst>
            </p:cNvPr>
            <p:cNvGrpSpPr/>
            <p:nvPr/>
          </p:nvGrpSpPr>
          <p:grpSpPr>
            <a:xfrm>
              <a:off x="3804104" y="3637190"/>
              <a:ext cx="383720" cy="209550"/>
              <a:chOff x="3804104" y="3637190"/>
              <a:chExt cx="383720" cy="209550"/>
            </a:xfrm>
          </p:grpSpPr>
          <p:sp>
            <p:nvSpPr>
              <p:cNvPr id="41" name="Arrow: Down 40">
                <a:extLst>
                  <a:ext uri="{FF2B5EF4-FFF2-40B4-BE49-F238E27FC236}">
                    <a16:creationId xmlns:a16="http://schemas.microsoft.com/office/drawing/2014/main" id="{826D81D4-1082-4BAA-92FB-CA78CBE47844}"/>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2" name="Arrow: Down 41">
                <a:extLst>
                  <a:ext uri="{FF2B5EF4-FFF2-40B4-BE49-F238E27FC236}">
                    <a16:creationId xmlns:a16="http://schemas.microsoft.com/office/drawing/2014/main" id="{F3B9363B-7ACE-4E59-9693-D216CB50AE96}"/>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7" name="Group 6">
              <a:extLst>
                <a:ext uri="{FF2B5EF4-FFF2-40B4-BE49-F238E27FC236}">
                  <a16:creationId xmlns:a16="http://schemas.microsoft.com/office/drawing/2014/main" id="{9144CBB7-1D7A-44D1-B933-790C80CEB7C3}"/>
                </a:ext>
              </a:extLst>
            </p:cNvPr>
            <p:cNvGrpSpPr/>
            <p:nvPr/>
          </p:nvGrpSpPr>
          <p:grpSpPr>
            <a:xfrm>
              <a:off x="4683122" y="3642636"/>
              <a:ext cx="383720" cy="209550"/>
              <a:chOff x="3804104" y="3637190"/>
              <a:chExt cx="383720" cy="209550"/>
            </a:xfrm>
          </p:grpSpPr>
          <p:sp>
            <p:nvSpPr>
              <p:cNvPr id="39" name="Arrow: Down 38">
                <a:extLst>
                  <a:ext uri="{FF2B5EF4-FFF2-40B4-BE49-F238E27FC236}">
                    <a16:creationId xmlns:a16="http://schemas.microsoft.com/office/drawing/2014/main" id="{C983CE65-BEC8-4D84-A80A-EA11DBD7DF0B}"/>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0" name="Arrow: Down 39">
                <a:extLst>
                  <a:ext uri="{FF2B5EF4-FFF2-40B4-BE49-F238E27FC236}">
                    <a16:creationId xmlns:a16="http://schemas.microsoft.com/office/drawing/2014/main" id="{CB18AEC0-5D32-4322-9ABF-29CB2192F7E6}"/>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8" name="Group 7">
              <a:extLst>
                <a:ext uri="{FF2B5EF4-FFF2-40B4-BE49-F238E27FC236}">
                  <a16:creationId xmlns:a16="http://schemas.microsoft.com/office/drawing/2014/main" id="{F0DE8AFA-6F38-4F47-A670-A1196FDC283D}"/>
                </a:ext>
              </a:extLst>
            </p:cNvPr>
            <p:cNvGrpSpPr/>
            <p:nvPr/>
          </p:nvGrpSpPr>
          <p:grpSpPr>
            <a:xfrm>
              <a:off x="5556705" y="3642633"/>
              <a:ext cx="383720" cy="209550"/>
              <a:chOff x="3804104" y="3637190"/>
              <a:chExt cx="383720" cy="209550"/>
            </a:xfrm>
          </p:grpSpPr>
          <p:sp>
            <p:nvSpPr>
              <p:cNvPr id="37" name="Arrow: Down 36">
                <a:extLst>
                  <a:ext uri="{FF2B5EF4-FFF2-40B4-BE49-F238E27FC236}">
                    <a16:creationId xmlns:a16="http://schemas.microsoft.com/office/drawing/2014/main" id="{706A731E-B575-41A3-83DD-04AE3558537A}"/>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8" name="Arrow: Down 37">
                <a:extLst>
                  <a:ext uri="{FF2B5EF4-FFF2-40B4-BE49-F238E27FC236}">
                    <a16:creationId xmlns:a16="http://schemas.microsoft.com/office/drawing/2014/main" id="{095BCE82-0C79-4413-BA1A-7056675C8C4F}"/>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9" name="Group 8">
              <a:extLst>
                <a:ext uri="{FF2B5EF4-FFF2-40B4-BE49-F238E27FC236}">
                  <a16:creationId xmlns:a16="http://schemas.microsoft.com/office/drawing/2014/main" id="{F6CB9373-D904-4B6C-A884-67860B15FD84}"/>
                </a:ext>
              </a:extLst>
            </p:cNvPr>
            <p:cNvGrpSpPr/>
            <p:nvPr/>
          </p:nvGrpSpPr>
          <p:grpSpPr>
            <a:xfrm>
              <a:off x="3783694" y="4268443"/>
              <a:ext cx="383720" cy="209550"/>
              <a:chOff x="3804104" y="3637190"/>
              <a:chExt cx="383720" cy="209550"/>
            </a:xfrm>
          </p:grpSpPr>
          <p:sp>
            <p:nvSpPr>
              <p:cNvPr id="35" name="Arrow: Down 34">
                <a:extLst>
                  <a:ext uri="{FF2B5EF4-FFF2-40B4-BE49-F238E27FC236}">
                    <a16:creationId xmlns:a16="http://schemas.microsoft.com/office/drawing/2014/main" id="{AA402FFB-7460-4646-8AF0-79CB0FCC30E2}"/>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6" name="Arrow: Down 35">
                <a:extLst>
                  <a:ext uri="{FF2B5EF4-FFF2-40B4-BE49-F238E27FC236}">
                    <a16:creationId xmlns:a16="http://schemas.microsoft.com/office/drawing/2014/main" id="{C537BCB0-703F-45DA-96B2-1F8B1281B7ED}"/>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0" name="Group 9">
              <a:extLst>
                <a:ext uri="{FF2B5EF4-FFF2-40B4-BE49-F238E27FC236}">
                  <a16:creationId xmlns:a16="http://schemas.microsoft.com/office/drawing/2014/main" id="{F0493283-E0E4-4352-8472-6AA144740257}"/>
                </a:ext>
              </a:extLst>
            </p:cNvPr>
            <p:cNvGrpSpPr/>
            <p:nvPr/>
          </p:nvGrpSpPr>
          <p:grpSpPr>
            <a:xfrm>
              <a:off x="4662712" y="4273889"/>
              <a:ext cx="383720" cy="209550"/>
              <a:chOff x="3804104" y="3637190"/>
              <a:chExt cx="383720" cy="209550"/>
            </a:xfrm>
          </p:grpSpPr>
          <p:sp>
            <p:nvSpPr>
              <p:cNvPr id="33" name="Arrow: Down 32">
                <a:extLst>
                  <a:ext uri="{FF2B5EF4-FFF2-40B4-BE49-F238E27FC236}">
                    <a16:creationId xmlns:a16="http://schemas.microsoft.com/office/drawing/2014/main" id="{C970F4EF-9307-498D-A7F3-1199F4B69A4D}"/>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4" name="Arrow: Down 33">
                <a:extLst>
                  <a:ext uri="{FF2B5EF4-FFF2-40B4-BE49-F238E27FC236}">
                    <a16:creationId xmlns:a16="http://schemas.microsoft.com/office/drawing/2014/main" id="{B96E4FAD-1B48-451E-9BEA-3AC628D2CC83}"/>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1" name="Group 10">
              <a:extLst>
                <a:ext uri="{FF2B5EF4-FFF2-40B4-BE49-F238E27FC236}">
                  <a16:creationId xmlns:a16="http://schemas.microsoft.com/office/drawing/2014/main" id="{A7D001E4-A2B4-4AB6-A5D7-8493EFBD75F8}"/>
                </a:ext>
              </a:extLst>
            </p:cNvPr>
            <p:cNvGrpSpPr/>
            <p:nvPr/>
          </p:nvGrpSpPr>
          <p:grpSpPr>
            <a:xfrm>
              <a:off x="5536295" y="4273886"/>
              <a:ext cx="383720" cy="209550"/>
              <a:chOff x="3804104" y="3637190"/>
              <a:chExt cx="383720" cy="209550"/>
            </a:xfrm>
          </p:grpSpPr>
          <p:sp>
            <p:nvSpPr>
              <p:cNvPr id="31" name="Arrow: Down 30">
                <a:extLst>
                  <a:ext uri="{FF2B5EF4-FFF2-40B4-BE49-F238E27FC236}">
                    <a16:creationId xmlns:a16="http://schemas.microsoft.com/office/drawing/2014/main" id="{45983FA6-98F5-41A3-8AC1-CE2158DBF16A}"/>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2" name="Arrow: Down 31">
                <a:extLst>
                  <a:ext uri="{FF2B5EF4-FFF2-40B4-BE49-F238E27FC236}">
                    <a16:creationId xmlns:a16="http://schemas.microsoft.com/office/drawing/2014/main" id="{C29FD8F8-9D08-4051-9B64-963BA51E55C0}"/>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2" name="Group 11">
              <a:extLst>
                <a:ext uri="{FF2B5EF4-FFF2-40B4-BE49-F238E27FC236}">
                  <a16:creationId xmlns:a16="http://schemas.microsoft.com/office/drawing/2014/main" id="{E43021B6-4079-41E6-B25E-E6B979B6CE32}"/>
                </a:ext>
              </a:extLst>
            </p:cNvPr>
            <p:cNvGrpSpPr/>
            <p:nvPr/>
          </p:nvGrpSpPr>
          <p:grpSpPr>
            <a:xfrm rot="5400000">
              <a:off x="5160142" y="3337190"/>
              <a:ext cx="383720" cy="209550"/>
              <a:chOff x="3804104" y="3637190"/>
              <a:chExt cx="383720" cy="209550"/>
            </a:xfrm>
          </p:grpSpPr>
          <p:sp>
            <p:nvSpPr>
              <p:cNvPr id="29" name="Arrow: Down 28">
                <a:extLst>
                  <a:ext uri="{FF2B5EF4-FFF2-40B4-BE49-F238E27FC236}">
                    <a16:creationId xmlns:a16="http://schemas.microsoft.com/office/drawing/2014/main" id="{25338B80-C79A-4959-9E1D-DE616C40C17F}"/>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0" name="Arrow: Down 29">
                <a:extLst>
                  <a:ext uri="{FF2B5EF4-FFF2-40B4-BE49-F238E27FC236}">
                    <a16:creationId xmlns:a16="http://schemas.microsoft.com/office/drawing/2014/main" id="{EDEE7AC1-179F-47C4-B268-82F4C57972A0}"/>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3" name="Group 12">
              <a:extLst>
                <a:ext uri="{FF2B5EF4-FFF2-40B4-BE49-F238E27FC236}">
                  <a16:creationId xmlns:a16="http://schemas.microsoft.com/office/drawing/2014/main" id="{6057B9D8-5829-4D65-A0B8-A1E953EA3F7A}"/>
                </a:ext>
              </a:extLst>
            </p:cNvPr>
            <p:cNvGrpSpPr/>
            <p:nvPr/>
          </p:nvGrpSpPr>
          <p:grpSpPr>
            <a:xfrm rot="5400000">
              <a:off x="5156739" y="3971808"/>
              <a:ext cx="383720" cy="209550"/>
              <a:chOff x="3804104" y="3637190"/>
              <a:chExt cx="383720" cy="209550"/>
            </a:xfrm>
          </p:grpSpPr>
          <p:sp>
            <p:nvSpPr>
              <p:cNvPr id="27" name="Arrow: Down 26">
                <a:extLst>
                  <a:ext uri="{FF2B5EF4-FFF2-40B4-BE49-F238E27FC236}">
                    <a16:creationId xmlns:a16="http://schemas.microsoft.com/office/drawing/2014/main" id="{BF6A04A0-1ADE-41F7-A9E9-1864CE7BAE14}"/>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8" name="Arrow: Down 27">
                <a:extLst>
                  <a:ext uri="{FF2B5EF4-FFF2-40B4-BE49-F238E27FC236}">
                    <a16:creationId xmlns:a16="http://schemas.microsoft.com/office/drawing/2014/main" id="{9226EACB-05AA-4D6D-A099-8F1C6D0DE728}"/>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4" name="Group 13">
              <a:extLst>
                <a:ext uri="{FF2B5EF4-FFF2-40B4-BE49-F238E27FC236}">
                  <a16:creationId xmlns:a16="http://schemas.microsoft.com/office/drawing/2014/main" id="{0320004F-7667-4CAC-B88D-AFE10E761E6D}"/>
                </a:ext>
              </a:extLst>
            </p:cNvPr>
            <p:cNvGrpSpPr/>
            <p:nvPr/>
          </p:nvGrpSpPr>
          <p:grpSpPr>
            <a:xfrm rot="5400000">
              <a:off x="5156739" y="4607529"/>
              <a:ext cx="383720" cy="209550"/>
              <a:chOff x="3804104" y="3637190"/>
              <a:chExt cx="383720" cy="209550"/>
            </a:xfrm>
          </p:grpSpPr>
          <p:sp>
            <p:nvSpPr>
              <p:cNvPr id="25" name="Arrow: Down 24">
                <a:extLst>
                  <a:ext uri="{FF2B5EF4-FFF2-40B4-BE49-F238E27FC236}">
                    <a16:creationId xmlns:a16="http://schemas.microsoft.com/office/drawing/2014/main" id="{B1A6850C-DFD3-485F-904D-6588B8838FF6}"/>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6" name="Arrow: Down 25">
                <a:extLst>
                  <a:ext uri="{FF2B5EF4-FFF2-40B4-BE49-F238E27FC236}">
                    <a16:creationId xmlns:a16="http://schemas.microsoft.com/office/drawing/2014/main" id="{681211B7-B4CD-49AC-BF25-1519004E7332}"/>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5" name="Group 14">
              <a:extLst>
                <a:ext uri="{FF2B5EF4-FFF2-40B4-BE49-F238E27FC236}">
                  <a16:creationId xmlns:a16="http://schemas.microsoft.com/office/drawing/2014/main" id="{BCF4A56C-0B4C-4838-994C-4F152298AE5A}"/>
                </a:ext>
              </a:extLst>
            </p:cNvPr>
            <p:cNvGrpSpPr/>
            <p:nvPr/>
          </p:nvGrpSpPr>
          <p:grpSpPr>
            <a:xfrm rot="5400000">
              <a:off x="4240011" y="3345213"/>
              <a:ext cx="383720" cy="209550"/>
              <a:chOff x="3804104" y="3637190"/>
              <a:chExt cx="383720" cy="209550"/>
            </a:xfrm>
          </p:grpSpPr>
          <p:sp>
            <p:nvSpPr>
              <p:cNvPr id="23" name="Arrow: Down 22">
                <a:extLst>
                  <a:ext uri="{FF2B5EF4-FFF2-40B4-BE49-F238E27FC236}">
                    <a16:creationId xmlns:a16="http://schemas.microsoft.com/office/drawing/2014/main" id="{6BB83B75-06B8-4821-8F2D-F1F69CB5776A}"/>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4" name="Arrow: Down 23">
                <a:extLst>
                  <a:ext uri="{FF2B5EF4-FFF2-40B4-BE49-F238E27FC236}">
                    <a16:creationId xmlns:a16="http://schemas.microsoft.com/office/drawing/2014/main" id="{0DEEC33C-1C2F-4ED9-8D00-F78DF6E87F75}"/>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6" name="Group 15">
              <a:extLst>
                <a:ext uri="{FF2B5EF4-FFF2-40B4-BE49-F238E27FC236}">
                  <a16:creationId xmlns:a16="http://schemas.microsoft.com/office/drawing/2014/main" id="{C3DE9E49-1E6E-4714-9E5F-E13E41DE1D71}"/>
                </a:ext>
              </a:extLst>
            </p:cNvPr>
            <p:cNvGrpSpPr/>
            <p:nvPr/>
          </p:nvGrpSpPr>
          <p:grpSpPr>
            <a:xfrm rot="5400000">
              <a:off x="4236608" y="3979831"/>
              <a:ext cx="383720" cy="209550"/>
              <a:chOff x="3804104" y="3637190"/>
              <a:chExt cx="383720" cy="209550"/>
            </a:xfrm>
          </p:grpSpPr>
          <p:sp>
            <p:nvSpPr>
              <p:cNvPr id="21" name="Arrow: Down 20">
                <a:extLst>
                  <a:ext uri="{FF2B5EF4-FFF2-40B4-BE49-F238E27FC236}">
                    <a16:creationId xmlns:a16="http://schemas.microsoft.com/office/drawing/2014/main" id="{F1868827-B4D5-4087-9F37-7A629879FED5}"/>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2" name="Arrow: Down 21">
                <a:extLst>
                  <a:ext uri="{FF2B5EF4-FFF2-40B4-BE49-F238E27FC236}">
                    <a16:creationId xmlns:a16="http://schemas.microsoft.com/office/drawing/2014/main" id="{BC9374C7-0DA2-41E7-849F-02803C0609C4}"/>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7" name="Group 16">
              <a:extLst>
                <a:ext uri="{FF2B5EF4-FFF2-40B4-BE49-F238E27FC236}">
                  <a16:creationId xmlns:a16="http://schemas.microsoft.com/office/drawing/2014/main" id="{32E08215-580E-4A48-BCAF-65D23609269D}"/>
                </a:ext>
              </a:extLst>
            </p:cNvPr>
            <p:cNvGrpSpPr/>
            <p:nvPr/>
          </p:nvGrpSpPr>
          <p:grpSpPr>
            <a:xfrm rot="5400000">
              <a:off x="4236608" y="4615552"/>
              <a:ext cx="383720" cy="209550"/>
              <a:chOff x="3804104" y="3637190"/>
              <a:chExt cx="383720" cy="209550"/>
            </a:xfrm>
          </p:grpSpPr>
          <p:sp>
            <p:nvSpPr>
              <p:cNvPr id="19" name="Arrow: Down 18">
                <a:extLst>
                  <a:ext uri="{FF2B5EF4-FFF2-40B4-BE49-F238E27FC236}">
                    <a16:creationId xmlns:a16="http://schemas.microsoft.com/office/drawing/2014/main" id="{F7A9A132-57D1-4C12-BB17-AD02127DDF1F}"/>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0" name="Arrow: Down 19">
                <a:extLst>
                  <a:ext uri="{FF2B5EF4-FFF2-40B4-BE49-F238E27FC236}">
                    <a16:creationId xmlns:a16="http://schemas.microsoft.com/office/drawing/2014/main" id="{ECD10975-C0CC-4C1A-99F3-91401F2199D1}"/>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18" name="Rectangle 17">
              <a:extLst>
                <a:ext uri="{FF2B5EF4-FFF2-40B4-BE49-F238E27FC236}">
                  <a16:creationId xmlns:a16="http://schemas.microsoft.com/office/drawing/2014/main" id="{0EA52B98-36FA-4525-93BD-88226A53D27C}"/>
                </a:ext>
              </a:extLst>
            </p:cNvPr>
            <p:cNvSpPr/>
            <p:nvPr/>
          </p:nvSpPr>
          <p:spPr>
            <a:xfrm>
              <a:off x="3603055" y="2503589"/>
              <a:ext cx="2462213" cy="461665"/>
            </a:xfrm>
            <a:prstGeom prst="rect">
              <a:avLst/>
            </a:prstGeom>
            <a:noFill/>
          </p:spPr>
          <p:txBody>
            <a:bodyPr wrap="none" lIns="91440" tIns="45720" rIns="91440" bIns="45720">
              <a:spAutoFit/>
            </a:bodyPr>
            <a:lstStyle/>
            <a:p>
              <a:r>
                <a:rPr lang="en-US" sz="2400" dirty="0">
                  <a:ln w="0"/>
                  <a:solidFill>
                    <a:schemeClr val="accent1"/>
                  </a:solidFill>
                  <a:effectLst>
                    <a:outerShdw blurRad="38100" dist="25400" dir="5400000" algn="ctr" rotWithShape="0">
                      <a:srgbClr val="6E747A">
                        <a:alpha val="43000"/>
                      </a:srgbClr>
                    </a:outerShdw>
                  </a:effectLst>
                </a:rPr>
                <a:t>States and Actions</a:t>
              </a:r>
            </a:p>
          </p:txBody>
        </p:sp>
      </p:grpSp>
      <p:graphicFrame>
        <p:nvGraphicFramePr>
          <p:cNvPr id="43" name="Object 42">
            <a:extLst>
              <a:ext uri="{FF2B5EF4-FFF2-40B4-BE49-F238E27FC236}">
                <a16:creationId xmlns:a16="http://schemas.microsoft.com/office/drawing/2014/main" id="{DE9671C0-7FBD-4889-993C-29A9CA137FFC}"/>
              </a:ext>
            </a:extLst>
          </p:cNvPr>
          <p:cNvGraphicFramePr>
            <a:graphicFrameLocks noChangeAspect="1"/>
          </p:cNvGraphicFramePr>
          <p:nvPr>
            <p:extLst>
              <p:ext uri="{D42A27DB-BD31-4B8C-83A1-F6EECF244321}">
                <p14:modId xmlns:p14="http://schemas.microsoft.com/office/powerpoint/2010/main" val="1918522107"/>
              </p:ext>
            </p:extLst>
          </p:nvPr>
        </p:nvGraphicFramePr>
        <p:xfrm>
          <a:off x="3166459" y="1438574"/>
          <a:ext cx="1835150" cy="4794250"/>
        </p:xfrm>
        <a:graphic>
          <a:graphicData uri="http://schemas.openxmlformats.org/presentationml/2006/ole">
            <mc:AlternateContent xmlns:mc="http://schemas.openxmlformats.org/markup-compatibility/2006">
              <mc:Choice xmlns:v="urn:schemas-microsoft-com:vml" Requires="v">
                <p:oleObj name="Worksheet" r:id="rId4" imgW="1834920" imgH="4794378" progId="Excel.Sheet.12">
                  <p:embed/>
                </p:oleObj>
              </mc:Choice>
              <mc:Fallback>
                <p:oleObj name="Worksheet" r:id="rId4" imgW="1834920" imgH="4794378" progId="Excel.Sheet.12">
                  <p:embed/>
                  <p:pic>
                    <p:nvPicPr>
                      <p:cNvPr id="43" name="Object 42">
                        <a:extLst>
                          <a:ext uri="{FF2B5EF4-FFF2-40B4-BE49-F238E27FC236}">
                            <a16:creationId xmlns:a16="http://schemas.microsoft.com/office/drawing/2014/main" id="{DE9671C0-7FBD-4889-993C-29A9CA137FFC}"/>
                          </a:ext>
                        </a:extLst>
                      </p:cNvPr>
                      <p:cNvPicPr/>
                      <p:nvPr/>
                    </p:nvPicPr>
                    <p:blipFill>
                      <a:blip r:embed="rId5"/>
                      <a:stretch>
                        <a:fillRect/>
                      </a:stretch>
                    </p:blipFill>
                    <p:spPr>
                      <a:xfrm>
                        <a:off x="3166459" y="1438574"/>
                        <a:ext cx="1835150" cy="4794250"/>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28F9C9E1-A14A-4CD5-8B09-FE95DB26F0F5}"/>
              </a:ext>
            </a:extLst>
          </p:cNvPr>
          <p:cNvGraphicFramePr>
            <a:graphicFrameLocks noChangeAspect="1"/>
          </p:cNvGraphicFramePr>
          <p:nvPr>
            <p:extLst>
              <p:ext uri="{D42A27DB-BD31-4B8C-83A1-F6EECF244321}">
                <p14:modId xmlns:p14="http://schemas.microsoft.com/office/powerpoint/2010/main" val="3696615894"/>
              </p:ext>
            </p:extLst>
          </p:nvPr>
        </p:nvGraphicFramePr>
        <p:xfrm>
          <a:off x="5172981" y="1438574"/>
          <a:ext cx="2017411" cy="3344930"/>
        </p:xfrm>
        <a:graphic>
          <a:graphicData uri="http://schemas.openxmlformats.org/presentationml/2006/ole">
            <mc:AlternateContent xmlns:mc="http://schemas.openxmlformats.org/markup-compatibility/2006">
              <mc:Choice xmlns:v="urn:schemas-microsoft-com:vml" Requires="v">
                <p:oleObj name="Worksheet" r:id="rId6" imgW="1225800" imgH="2032240" progId="Excel.Sheet.12">
                  <p:embed/>
                </p:oleObj>
              </mc:Choice>
              <mc:Fallback>
                <p:oleObj name="Worksheet" r:id="rId6" imgW="1225800" imgH="2032240" progId="Excel.Sheet.12">
                  <p:embed/>
                  <p:pic>
                    <p:nvPicPr>
                      <p:cNvPr id="44" name="Object 43">
                        <a:extLst>
                          <a:ext uri="{FF2B5EF4-FFF2-40B4-BE49-F238E27FC236}">
                            <a16:creationId xmlns:a16="http://schemas.microsoft.com/office/drawing/2014/main" id="{28F9C9E1-A14A-4CD5-8B09-FE95DB26F0F5}"/>
                          </a:ext>
                        </a:extLst>
                      </p:cNvPr>
                      <p:cNvPicPr/>
                      <p:nvPr/>
                    </p:nvPicPr>
                    <p:blipFill>
                      <a:blip r:embed="rId7"/>
                      <a:stretch>
                        <a:fillRect/>
                      </a:stretch>
                    </p:blipFill>
                    <p:spPr>
                      <a:xfrm>
                        <a:off x="5172981" y="1438574"/>
                        <a:ext cx="2017411" cy="3344930"/>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B5081888-5179-4283-A691-266319A1905F}"/>
              </a:ext>
            </a:extLst>
          </p:cNvPr>
          <p:cNvGraphicFramePr>
            <a:graphicFrameLocks noChangeAspect="1"/>
          </p:cNvGraphicFramePr>
          <p:nvPr>
            <p:extLst>
              <p:ext uri="{D42A27DB-BD31-4B8C-83A1-F6EECF244321}">
                <p14:modId xmlns:p14="http://schemas.microsoft.com/office/powerpoint/2010/main" val="957055274"/>
              </p:ext>
            </p:extLst>
          </p:nvPr>
        </p:nvGraphicFramePr>
        <p:xfrm>
          <a:off x="5173743" y="1435748"/>
          <a:ext cx="2024040" cy="3355920"/>
        </p:xfrm>
        <a:graphic>
          <a:graphicData uri="http://schemas.openxmlformats.org/presentationml/2006/ole">
            <mc:AlternateContent xmlns:mc="http://schemas.openxmlformats.org/markup-compatibility/2006">
              <mc:Choice xmlns:v="urn:schemas-microsoft-com:vml" Requires="v">
                <p:oleObj name="Worksheet" r:id="rId8" imgW="1225800" imgH="2032240" progId="Excel.Sheet.12">
                  <p:embed/>
                </p:oleObj>
              </mc:Choice>
              <mc:Fallback>
                <p:oleObj name="Worksheet" r:id="rId8" imgW="1225800" imgH="2032240" progId="Excel.Sheet.12">
                  <p:embed/>
                  <p:pic>
                    <p:nvPicPr>
                      <p:cNvPr id="45" name="Object 44">
                        <a:extLst>
                          <a:ext uri="{FF2B5EF4-FFF2-40B4-BE49-F238E27FC236}">
                            <a16:creationId xmlns:a16="http://schemas.microsoft.com/office/drawing/2014/main" id="{B5081888-5179-4283-A691-266319A1905F}"/>
                          </a:ext>
                        </a:extLst>
                      </p:cNvPr>
                      <p:cNvPicPr/>
                      <p:nvPr/>
                    </p:nvPicPr>
                    <p:blipFill>
                      <a:blip r:embed="rId9"/>
                      <a:stretch>
                        <a:fillRect/>
                      </a:stretch>
                    </p:blipFill>
                    <p:spPr>
                      <a:xfrm>
                        <a:off x="5173743" y="1435748"/>
                        <a:ext cx="2024040" cy="3355920"/>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0A10BD00-DCF3-4991-B8FD-969624F946B7}"/>
              </a:ext>
            </a:extLst>
          </p:cNvPr>
          <p:cNvSpPr/>
          <p:nvPr/>
        </p:nvSpPr>
        <p:spPr>
          <a:xfrm>
            <a:off x="7504191" y="1478635"/>
            <a:ext cx="4544512" cy="3539430"/>
          </a:xfrm>
          <a:prstGeom prst="rect">
            <a:avLst/>
          </a:prstGeom>
          <a:noFill/>
        </p:spPr>
        <p:txBody>
          <a:bodyPr wrap="square" lIns="91440" tIns="45720" rIns="91440" bIns="45720">
            <a:spAutoFit/>
          </a:bodyPr>
          <a:lstStyle/>
          <a:p>
            <a:pPr algn="ct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If I have the transition function and reward function, I could calculate the optimal value function directly using dynamic programming</a:t>
            </a:r>
          </a:p>
        </p:txBody>
      </p:sp>
    </p:spTree>
    <p:extLst>
      <p:ext uri="{BB962C8B-B14F-4D97-AF65-F5344CB8AC3E}">
        <p14:creationId xmlns:p14="http://schemas.microsoft.com/office/powerpoint/2010/main" val="191977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44"/>
                                        </p:tgtEl>
                                      </p:cBhvr>
                                    </p:animEffect>
                                    <p:set>
                                      <p:cBhvr>
                                        <p:cTn id="17" dur="1" fill="hold">
                                          <p:stCondLst>
                                            <p:cond delay="499"/>
                                          </p:stCondLst>
                                        </p:cTn>
                                        <p:tgtEl>
                                          <p:spTgt spid="44"/>
                                        </p:tgtEl>
                                        <p:attrNameLst>
                                          <p:attrName>style.visibility</p:attrName>
                                        </p:attrNameLst>
                                      </p:cBhvr>
                                      <p:to>
                                        <p:strVal val="hidden"/>
                                      </p:to>
                                    </p:set>
                                  </p:childTnLst>
                                </p:cTn>
                              </p:par>
                              <p:par>
                                <p:cTn id="18" presetID="22" presetClass="entr" presetSubtype="4"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down)">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is possible to approximate the Q-function…</a:t>
            </a:r>
          </a:p>
        </p:txBody>
      </p:sp>
      <p:sp>
        <p:nvSpPr>
          <p:cNvPr id="3" name="Content Placeholder 2"/>
          <p:cNvSpPr>
            <a:spLocks noGrp="1"/>
          </p:cNvSpPr>
          <p:nvPr>
            <p:ph idx="1"/>
          </p:nvPr>
        </p:nvSpPr>
        <p:spPr/>
        <p:txBody>
          <a:bodyPr anchor="t">
            <a:normAutofit/>
          </a:bodyPr>
          <a:lstStyle/>
          <a:p>
            <a:r>
              <a:rPr lang="en-US" sz="2800" b="1" dirty="0"/>
              <a:t>We use the Bell Equation in the following form:</a:t>
            </a:r>
          </a:p>
          <a:p>
            <a:pPr marL="0" indent="0">
              <a:buNone/>
            </a:pPr>
            <a:endParaRPr lang="en-US" sz="2800" dirty="0"/>
          </a:p>
          <a:p>
            <a:r>
              <a:rPr lang="en-US" sz="2800" dirty="0"/>
              <a:t>Where the Q-Function is recursively defined in terms of itself</a:t>
            </a:r>
          </a:p>
          <a:p>
            <a:r>
              <a:rPr lang="en-US" sz="2800" b="1" dirty="0"/>
              <a:t>This allows us to iteratively approximate Q with no knowledge of the transition function or reward function!</a:t>
            </a:r>
          </a:p>
          <a:p>
            <a:r>
              <a:rPr lang="en-US" sz="2800" dirty="0"/>
              <a:t>Start with a table of Q values for every state/action pair</a:t>
            </a:r>
          </a:p>
          <a:p>
            <a:r>
              <a:rPr lang="en-US" sz="2800" dirty="0"/>
              <a:t>Initial ‘estimate’ for the Q values can be all zeroes or even random values. Then follow this algorithm:</a:t>
            </a:r>
          </a:p>
        </p:txBody>
      </p:sp>
      <p:pic>
        <p:nvPicPr>
          <p:cNvPr id="4" name="Picture 3">
            <a:extLst>
              <a:ext uri="{FF2B5EF4-FFF2-40B4-BE49-F238E27FC236}">
                <a16:creationId xmlns:a16="http://schemas.microsoft.com/office/drawing/2014/main" id="{54A48FF8-4C62-47A0-A882-808A51287EDD}"/>
              </a:ext>
            </a:extLst>
          </p:cNvPr>
          <p:cNvPicPr>
            <a:picLocks noChangeAspect="1"/>
          </p:cNvPicPr>
          <p:nvPr/>
        </p:nvPicPr>
        <p:blipFill>
          <a:blip r:embed="rId2"/>
          <a:stretch>
            <a:fillRect/>
          </a:stretch>
        </p:blipFill>
        <p:spPr>
          <a:xfrm>
            <a:off x="2362029" y="1484784"/>
            <a:ext cx="7279903" cy="336540"/>
          </a:xfrm>
          <a:prstGeom prst="rect">
            <a:avLst/>
          </a:prstGeom>
        </p:spPr>
      </p:pic>
      <p:sp>
        <p:nvSpPr>
          <p:cNvPr id="5" name="TextBox 4">
            <a:extLst>
              <a:ext uri="{FF2B5EF4-FFF2-40B4-BE49-F238E27FC236}">
                <a16:creationId xmlns:a16="http://schemas.microsoft.com/office/drawing/2014/main" id="{5796DA2B-D597-4CE3-86AC-AC7ECF65F93A}"/>
              </a:ext>
            </a:extLst>
          </p:cNvPr>
          <p:cNvSpPr txBox="1"/>
          <p:nvPr/>
        </p:nvSpPr>
        <p:spPr>
          <a:xfrm>
            <a:off x="239349" y="4847969"/>
            <a:ext cx="5080622" cy="1631216"/>
          </a:xfrm>
          <a:prstGeom prst="rect">
            <a:avLst/>
          </a:prstGeom>
          <a:noFill/>
        </p:spPr>
        <p:txBody>
          <a:bodyPr wrap="none" rtlCol="0">
            <a:spAutoFit/>
          </a:bodyPr>
          <a:lstStyle/>
          <a:p>
            <a:r>
              <a:rPr lang="en-US" sz="2000" dirty="0">
                <a:solidFill>
                  <a:srgbClr val="C00000"/>
                </a:solidFill>
              </a:rPr>
              <a:t>Q-Learning Algorithm:</a:t>
            </a:r>
          </a:p>
          <a:p>
            <a:pPr marL="285750" indent="-285750">
              <a:buFont typeface="Arial" panose="020B0604020202020204" pitchFamily="34" charset="0"/>
              <a:buChar char="•"/>
            </a:pPr>
            <a:r>
              <a:rPr lang="en-US" sz="2000" dirty="0">
                <a:solidFill>
                  <a:srgbClr val="C00000"/>
                </a:solidFill>
              </a:rPr>
              <a:t>Select an action a and execute it</a:t>
            </a:r>
          </a:p>
          <a:p>
            <a:pPr marL="285750" indent="-285750">
              <a:buFont typeface="Arial" panose="020B0604020202020204" pitchFamily="34" charset="0"/>
              <a:buChar char="•"/>
            </a:pPr>
            <a:r>
              <a:rPr lang="en-US" sz="2000" dirty="0">
                <a:solidFill>
                  <a:srgbClr val="C00000"/>
                </a:solidFill>
              </a:rPr>
              <a:t>Receive immediate reward r</a:t>
            </a:r>
          </a:p>
          <a:p>
            <a:pPr marL="285750" indent="-285750">
              <a:buFont typeface="Arial" panose="020B0604020202020204" pitchFamily="34" charset="0"/>
              <a:buChar char="•"/>
            </a:pPr>
            <a:r>
              <a:rPr lang="en-US" sz="2000" dirty="0">
                <a:solidFill>
                  <a:srgbClr val="C00000"/>
                </a:solidFill>
              </a:rPr>
              <a:t>Observe the new state s’ (s’ becomes new s)</a:t>
            </a:r>
          </a:p>
          <a:p>
            <a:pPr marL="285750" indent="-285750">
              <a:buFont typeface="Arial" panose="020B0604020202020204" pitchFamily="34" charset="0"/>
              <a:buChar char="•"/>
            </a:pPr>
            <a:r>
              <a:rPr lang="en-US" sz="2000" dirty="0">
                <a:solidFill>
                  <a:srgbClr val="C00000"/>
                </a:solidFill>
              </a:rPr>
              <a:t>Update the table entry as follows:</a:t>
            </a:r>
          </a:p>
        </p:txBody>
      </p:sp>
      <p:pic>
        <p:nvPicPr>
          <p:cNvPr id="6" name="Picture 5">
            <a:extLst>
              <a:ext uri="{FF2B5EF4-FFF2-40B4-BE49-F238E27FC236}">
                <a16:creationId xmlns:a16="http://schemas.microsoft.com/office/drawing/2014/main" id="{3FEEB3DB-05E2-43EB-ADAB-01E3E759721A}"/>
              </a:ext>
            </a:extLst>
          </p:cNvPr>
          <p:cNvPicPr>
            <a:picLocks noChangeAspect="1"/>
          </p:cNvPicPr>
          <p:nvPr/>
        </p:nvPicPr>
        <p:blipFill>
          <a:blip r:embed="rId3"/>
          <a:stretch>
            <a:fillRect/>
          </a:stretch>
        </p:blipFill>
        <p:spPr>
          <a:xfrm>
            <a:off x="4223792" y="6163656"/>
            <a:ext cx="2895601" cy="284813"/>
          </a:xfrm>
          <a:prstGeom prst="rect">
            <a:avLst/>
          </a:prstGeom>
        </p:spPr>
      </p:pic>
    </p:spTree>
    <p:extLst>
      <p:ext uri="{BB962C8B-B14F-4D97-AF65-F5344CB8AC3E}">
        <p14:creationId xmlns:p14="http://schemas.microsoft.com/office/powerpoint/2010/main" val="56350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1446664" y="1965276"/>
            <a:ext cx="2306471" cy="2306471"/>
          </a:xfrm>
          <a:prstGeom prst="ellipse">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776866" y="1965274"/>
            <a:ext cx="2306471" cy="2306471"/>
          </a:xfrm>
          <a:prstGeom prst="ellipse">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flipH="1">
            <a:off x="1459314" y="1967824"/>
            <a:ext cx="1140585" cy="2303921"/>
          </a:xfrm>
          <a:custGeom>
            <a:avLst/>
            <a:gdLst>
              <a:gd name="connsiteX0" fmla="*/ 0 w 1140585"/>
              <a:gd name="connsiteY0" fmla="*/ 0 h 2303921"/>
              <a:gd name="connsiteX1" fmla="*/ 219766 w 1140585"/>
              <a:gd name="connsiteY1" fmla="*/ 22154 h 2303921"/>
              <a:gd name="connsiteX2" fmla="*/ 1140585 w 1140585"/>
              <a:gd name="connsiteY2" fmla="*/ 1151960 h 2303921"/>
              <a:gd name="connsiteX3" fmla="*/ 219766 w 1140585"/>
              <a:gd name="connsiteY3" fmla="*/ 2281767 h 2303921"/>
              <a:gd name="connsiteX4" fmla="*/ 0 w 1140585"/>
              <a:gd name="connsiteY4" fmla="*/ 2303921 h 2303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585" h="2303921">
                <a:moveTo>
                  <a:pt x="0" y="0"/>
                </a:moveTo>
                <a:lnTo>
                  <a:pt x="219766" y="22154"/>
                </a:lnTo>
                <a:cubicBezTo>
                  <a:pt x="745277" y="129689"/>
                  <a:pt x="1140585" y="594660"/>
                  <a:pt x="1140585" y="1151960"/>
                </a:cubicBezTo>
                <a:cubicBezTo>
                  <a:pt x="1140585" y="1709261"/>
                  <a:pt x="745277" y="2174232"/>
                  <a:pt x="219766" y="2281767"/>
                </a:cubicBezTo>
                <a:lnTo>
                  <a:pt x="0" y="2303921"/>
                </a:lnTo>
                <a:close/>
              </a:path>
            </a:pathLst>
          </a:custGeom>
          <a:solidFill>
            <a:srgbClr val="3A8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flipH="1">
            <a:off x="8777484" y="1965274"/>
            <a:ext cx="1140585" cy="2303921"/>
          </a:xfrm>
          <a:custGeom>
            <a:avLst/>
            <a:gdLst>
              <a:gd name="connsiteX0" fmla="*/ 0 w 1140585"/>
              <a:gd name="connsiteY0" fmla="*/ 0 h 2303921"/>
              <a:gd name="connsiteX1" fmla="*/ 219766 w 1140585"/>
              <a:gd name="connsiteY1" fmla="*/ 22154 h 2303921"/>
              <a:gd name="connsiteX2" fmla="*/ 1140585 w 1140585"/>
              <a:gd name="connsiteY2" fmla="*/ 1151960 h 2303921"/>
              <a:gd name="connsiteX3" fmla="*/ 219766 w 1140585"/>
              <a:gd name="connsiteY3" fmla="*/ 2281767 h 2303921"/>
              <a:gd name="connsiteX4" fmla="*/ 0 w 1140585"/>
              <a:gd name="connsiteY4" fmla="*/ 2303921 h 2303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585" h="2303921">
                <a:moveTo>
                  <a:pt x="0" y="0"/>
                </a:moveTo>
                <a:lnTo>
                  <a:pt x="219766" y="22154"/>
                </a:lnTo>
                <a:cubicBezTo>
                  <a:pt x="745277" y="129689"/>
                  <a:pt x="1140585" y="594660"/>
                  <a:pt x="1140585" y="1151960"/>
                </a:cubicBezTo>
                <a:cubicBezTo>
                  <a:pt x="1140585" y="1709261"/>
                  <a:pt x="745277" y="2174232"/>
                  <a:pt x="219766" y="2281767"/>
                </a:cubicBezTo>
                <a:lnTo>
                  <a:pt x="0" y="2303921"/>
                </a:lnTo>
                <a:close/>
              </a:path>
            </a:pathLst>
          </a:custGeom>
          <a:solidFill>
            <a:srgbClr val="3A8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1753653" y="4791493"/>
            <a:ext cx="453933" cy="1323439"/>
          </a:xfrm>
          <a:prstGeom prst="rect">
            <a:avLst/>
          </a:prstGeom>
          <a:noFill/>
        </p:spPr>
        <p:txBody>
          <a:bodyPr wrap="square" rtlCol="0">
            <a:spAutoFit/>
          </a:bodyPr>
          <a:lstStyle/>
          <a:p>
            <a:r>
              <a:rPr lang="en-US" altLang="zh-CN" sz="8000" dirty="0">
                <a:solidFill>
                  <a:srgbClr val="E8B161"/>
                </a:solidFill>
                <a:latin typeface="微软雅黑" panose="020B0503020204020204" pitchFamily="34" charset="-122"/>
                <a:ea typeface="微软雅黑" panose="020B0503020204020204" pitchFamily="34" charset="-122"/>
              </a:rPr>
              <a:t>S</a:t>
            </a:r>
            <a:endParaRPr lang="zh-CN" altLang="en-US" sz="8000" dirty="0">
              <a:solidFill>
                <a:srgbClr val="E8B16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82249" y="376422"/>
            <a:ext cx="2914128" cy="646331"/>
          </a:xfrm>
          <a:prstGeom prst="rect">
            <a:avLst/>
          </a:prstGeom>
          <a:noFill/>
        </p:spPr>
        <p:txBody>
          <a:bodyPr wrap="square" rtlCol="0">
            <a:spAutoFit/>
          </a:bodyPr>
          <a:lstStyle/>
          <a:p>
            <a:pPr algn="dist"/>
            <a:r>
              <a:rPr lang="en-US" altLang="zh-CN" sz="3600" b="1" dirty="0">
                <a:solidFill>
                  <a:srgbClr val="519CD6"/>
                </a:solidFill>
                <a:latin typeface="微软雅黑" panose="020B0503020204020204" pitchFamily="34" charset="-122"/>
                <a:ea typeface="微软雅黑" panose="020B0503020204020204" pitchFamily="34" charset="-122"/>
              </a:rPr>
              <a:t>Q Learning</a:t>
            </a:r>
            <a:endParaRPr lang="zh-CN" altLang="en-US" sz="3600" b="1" dirty="0">
              <a:solidFill>
                <a:srgbClr val="519CD6"/>
              </a:solidFill>
              <a:latin typeface="微软雅黑" panose="020B0503020204020204" pitchFamily="34" charset="-122"/>
              <a:ea typeface="微软雅黑" panose="020B0503020204020204" pitchFamily="34" charset="-122"/>
            </a:endParaRPr>
          </a:p>
        </p:txBody>
      </p:sp>
      <p:sp>
        <p:nvSpPr>
          <p:cNvPr id="20" name="椭圆 6"/>
          <p:cNvSpPr/>
          <p:nvPr/>
        </p:nvSpPr>
        <p:spPr>
          <a:xfrm>
            <a:off x="5165179" y="1962724"/>
            <a:ext cx="2306471" cy="2306471"/>
          </a:xfrm>
          <a:prstGeom prst="ellipse">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3"/>
          <p:cNvSpPr/>
          <p:nvPr/>
        </p:nvSpPr>
        <p:spPr>
          <a:xfrm flipH="1">
            <a:off x="5177829" y="1965272"/>
            <a:ext cx="1140585" cy="2303921"/>
          </a:xfrm>
          <a:custGeom>
            <a:avLst/>
            <a:gdLst>
              <a:gd name="connsiteX0" fmla="*/ 0 w 1140585"/>
              <a:gd name="connsiteY0" fmla="*/ 0 h 2303921"/>
              <a:gd name="connsiteX1" fmla="*/ 219766 w 1140585"/>
              <a:gd name="connsiteY1" fmla="*/ 22154 h 2303921"/>
              <a:gd name="connsiteX2" fmla="*/ 1140585 w 1140585"/>
              <a:gd name="connsiteY2" fmla="*/ 1151960 h 2303921"/>
              <a:gd name="connsiteX3" fmla="*/ 219766 w 1140585"/>
              <a:gd name="connsiteY3" fmla="*/ 2281767 h 2303921"/>
              <a:gd name="connsiteX4" fmla="*/ 0 w 1140585"/>
              <a:gd name="connsiteY4" fmla="*/ 2303921 h 2303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585" h="2303921">
                <a:moveTo>
                  <a:pt x="0" y="0"/>
                </a:moveTo>
                <a:lnTo>
                  <a:pt x="219766" y="22154"/>
                </a:lnTo>
                <a:cubicBezTo>
                  <a:pt x="745277" y="129689"/>
                  <a:pt x="1140585" y="594660"/>
                  <a:pt x="1140585" y="1151960"/>
                </a:cubicBezTo>
                <a:cubicBezTo>
                  <a:pt x="1140585" y="1709261"/>
                  <a:pt x="745277" y="2174232"/>
                  <a:pt x="219766" y="2281767"/>
                </a:cubicBezTo>
                <a:lnTo>
                  <a:pt x="0" y="2303921"/>
                </a:lnTo>
                <a:close/>
              </a:path>
            </a:pathLst>
          </a:custGeom>
          <a:solidFill>
            <a:srgbClr val="3A8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2355853" y="5306732"/>
            <a:ext cx="1956987" cy="646331"/>
          </a:xfrm>
          <a:prstGeom prst="rect">
            <a:avLst/>
          </a:prstGeom>
          <a:noFill/>
        </p:spPr>
        <p:txBody>
          <a:bodyPr wrap="square" rtlCol="0">
            <a:spAutoFit/>
          </a:bodyPr>
          <a:lstStyle/>
          <a:p>
            <a:r>
              <a:rPr lang="en-US" sz="3600" dirty="0" err="1">
                <a:solidFill>
                  <a:srgbClr val="3B87C5"/>
                </a:solidFill>
              </a:rPr>
              <a:t>tate</a:t>
            </a:r>
            <a:endParaRPr lang="en-US" sz="3600" dirty="0">
              <a:solidFill>
                <a:srgbClr val="3B87C5"/>
              </a:solidFill>
            </a:endParaRPr>
          </a:p>
        </p:txBody>
      </p:sp>
      <p:sp>
        <p:nvSpPr>
          <p:cNvPr id="23" name="文本框 32"/>
          <p:cNvSpPr txBox="1"/>
          <p:nvPr/>
        </p:nvSpPr>
        <p:spPr>
          <a:xfrm>
            <a:off x="5177829" y="4767507"/>
            <a:ext cx="453933" cy="1323439"/>
          </a:xfrm>
          <a:prstGeom prst="rect">
            <a:avLst/>
          </a:prstGeom>
          <a:noFill/>
        </p:spPr>
        <p:txBody>
          <a:bodyPr wrap="square" rtlCol="0">
            <a:spAutoFit/>
          </a:bodyPr>
          <a:lstStyle/>
          <a:p>
            <a:r>
              <a:rPr lang="en-US" altLang="zh-CN" sz="8000" dirty="0">
                <a:solidFill>
                  <a:srgbClr val="E8B161"/>
                </a:solidFill>
                <a:latin typeface="微软雅黑" panose="020B0503020204020204" pitchFamily="34" charset="-122"/>
                <a:ea typeface="微软雅黑" panose="020B0503020204020204" pitchFamily="34" charset="-122"/>
              </a:rPr>
              <a:t>A</a:t>
            </a:r>
            <a:endParaRPr lang="zh-CN" altLang="en-US" sz="8000" dirty="0">
              <a:solidFill>
                <a:srgbClr val="E8B161"/>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5916765" y="5291292"/>
            <a:ext cx="1956987" cy="646331"/>
          </a:xfrm>
          <a:prstGeom prst="rect">
            <a:avLst/>
          </a:prstGeom>
          <a:noFill/>
        </p:spPr>
        <p:txBody>
          <a:bodyPr wrap="square" rtlCol="0">
            <a:spAutoFit/>
          </a:bodyPr>
          <a:lstStyle/>
          <a:p>
            <a:r>
              <a:rPr lang="en-US" sz="3600" dirty="0" err="1">
                <a:solidFill>
                  <a:srgbClr val="3B87C5"/>
                </a:solidFill>
              </a:rPr>
              <a:t>ction</a:t>
            </a:r>
            <a:endParaRPr lang="en-US" sz="3600" dirty="0">
              <a:solidFill>
                <a:srgbClr val="3B87C5"/>
              </a:solidFill>
            </a:endParaRPr>
          </a:p>
        </p:txBody>
      </p:sp>
      <p:sp>
        <p:nvSpPr>
          <p:cNvPr id="37" name="文本框 32"/>
          <p:cNvSpPr txBox="1"/>
          <p:nvPr/>
        </p:nvSpPr>
        <p:spPr>
          <a:xfrm>
            <a:off x="8776866" y="4792152"/>
            <a:ext cx="453933" cy="1323439"/>
          </a:xfrm>
          <a:prstGeom prst="rect">
            <a:avLst/>
          </a:prstGeom>
          <a:noFill/>
        </p:spPr>
        <p:txBody>
          <a:bodyPr wrap="square" rtlCol="0">
            <a:spAutoFit/>
          </a:bodyPr>
          <a:lstStyle/>
          <a:p>
            <a:r>
              <a:rPr lang="en-US" altLang="zh-CN" sz="8000" dirty="0">
                <a:solidFill>
                  <a:srgbClr val="E8B161"/>
                </a:solidFill>
                <a:latin typeface="微软雅黑" panose="020B0503020204020204" pitchFamily="34" charset="-122"/>
                <a:ea typeface="微软雅黑" panose="020B0503020204020204" pitchFamily="34" charset="-122"/>
              </a:rPr>
              <a:t>R</a:t>
            </a:r>
            <a:endParaRPr lang="zh-CN" altLang="en-US" sz="8000" dirty="0">
              <a:solidFill>
                <a:srgbClr val="E8B161"/>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9490164" y="5307391"/>
            <a:ext cx="1956987" cy="646331"/>
          </a:xfrm>
          <a:prstGeom prst="rect">
            <a:avLst/>
          </a:prstGeom>
          <a:noFill/>
        </p:spPr>
        <p:txBody>
          <a:bodyPr wrap="square" rtlCol="0">
            <a:spAutoFit/>
          </a:bodyPr>
          <a:lstStyle/>
          <a:p>
            <a:r>
              <a:rPr lang="en-US" sz="3600" dirty="0" err="1">
                <a:solidFill>
                  <a:srgbClr val="3B87C5"/>
                </a:solidFill>
              </a:rPr>
              <a:t>eward</a:t>
            </a:r>
            <a:endParaRPr lang="en-US" sz="3600" dirty="0">
              <a:solidFill>
                <a:srgbClr val="3B87C5"/>
              </a:solidFill>
            </a:endParaRPr>
          </a:p>
        </p:txBody>
      </p:sp>
      <p:pic>
        <p:nvPicPr>
          <p:cNvPr id="39" name="Picture 4" descr="C:\Users\Jonahs\Dropbox\Projects SCOTT\MEET Windows Azure\source\Background\tile-icon-cach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365" y="2651546"/>
            <a:ext cx="929067" cy="9288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E:\PPT\0。图片\PNG\2、win7风格\灰色超全扁平化图标\569.png"/>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5734101" y="2453169"/>
            <a:ext cx="1333230" cy="13332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 descr="\\MAGNUM\Projects\Microsoft\Cloud Power FY12\Design\Icons\PNGs\Pooled.png"/>
          <p:cNvPicPr>
            <a:picLocks noChangeAspect="1" noChangeArrowheads="1"/>
          </p:cNvPicPr>
          <p:nvPr/>
        </p:nvPicPr>
        <p:blipFill>
          <a:blip r:embed="rId4" cstate="print">
            <a:lum bright="100000"/>
            <a:extLst>
              <a:ext uri="{28A0092B-C50C-407E-A947-70E740481C1C}">
                <a14:useLocalDpi xmlns:a14="http://schemas.microsoft.com/office/drawing/2010/main" val="0"/>
              </a:ext>
            </a:extLst>
          </a:blip>
          <a:stretch>
            <a:fillRect/>
          </a:stretch>
        </p:blipFill>
        <p:spPr bwMode="auto">
          <a:xfrm>
            <a:off x="9099203" y="2329545"/>
            <a:ext cx="1747256" cy="1746800"/>
          </a:xfrm>
          <a:prstGeom prst="rect">
            <a:avLst/>
          </a:prstGeom>
          <a:noFill/>
        </p:spPr>
      </p:pic>
    </p:spTree>
    <p:extLst>
      <p:ext uri="{BB962C8B-B14F-4D97-AF65-F5344CB8AC3E}">
        <p14:creationId xmlns:p14="http://schemas.microsoft.com/office/powerpoint/2010/main" val="6277257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482249" y="376422"/>
            <a:ext cx="2914128" cy="646331"/>
          </a:xfrm>
          <a:prstGeom prst="rect">
            <a:avLst/>
          </a:prstGeom>
          <a:noFill/>
        </p:spPr>
        <p:txBody>
          <a:bodyPr wrap="square" rtlCol="0">
            <a:spAutoFit/>
          </a:bodyPr>
          <a:lstStyle/>
          <a:p>
            <a:pPr algn="dist"/>
            <a:r>
              <a:rPr lang="en-US" altLang="zh-CN" sz="3600" b="1" dirty="0">
                <a:solidFill>
                  <a:srgbClr val="519CD6"/>
                </a:solidFill>
                <a:latin typeface="微软雅黑" panose="020B0503020204020204" pitchFamily="34" charset="-122"/>
                <a:ea typeface="微软雅黑" panose="020B0503020204020204" pitchFamily="34" charset="-122"/>
              </a:rPr>
              <a:t>Q Learning</a:t>
            </a:r>
            <a:endParaRPr lang="zh-CN" altLang="en-US" sz="3600" b="1" dirty="0">
              <a:solidFill>
                <a:srgbClr val="519CD6"/>
              </a:solidFill>
              <a:latin typeface="微软雅黑" panose="020B0503020204020204" pitchFamily="34" charset="-122"/>
              <a:ea typeface="微软雅黑" panose="020B0503020204020204" pitchFamily="34" charset="-122"/>
            </a:endParaRPr>
          </a:p>
        </p:txBody>
      </p:sp>
      <p:pic>
        <p:nvPicPr>
          <p:cNvPr id="1026" name="Picture 2" descr="http://latex.codecogs.com/png.latex?%5Cdpi%7B120%7D%20%5Cfn_cm%20%5Chuge%20Q_%7Bt&amp;plus;1%7D%28s_t%2C%20a_t%29%20%3D%20Q_t%28s_t%2C%20a_t%29%20&amp;plus;%20%5Calpha%20%5Cleft%28R_%7Bt&amp;plus;1%7D%20&amp;plus;%20%5Cgamma%20%5Cmax_a%20Q_t%28s_%7Bt&amp;plus;1%7D%2C%20a%29%20-%20Q_t%28s_t%2C%20a_t%29%20%5Cright%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150" y="3071946"/>
            <a:ext cx="10744200" cy="714375"/>
          </a:xfrm>
          <a:prstGeom prst="rect">
            <a:avLst/>
          </a:prstGeom>
          <a:noFill/>
          <a:extLst>
            <a:ext uri="{909E8E84-426E-40DD-AFC4-6F175D3DCCD1}">
              <a14:hiddenFill xmlns:a14="http://schemas.microsoft.com/office/drawing/2010/main">
                <a:solidFill>
                  <a:srgbClr val="FFFFFF"/>
                </a:solidFill>
              </a14:hiddenFill>
            </a:ext>
          </a:extLst>
        </p:spPr>
      </p:pic>
      <p:sp>
        <p:nvSpPr>
          <p:cNvPr id="48" name="圆角矩形 29"/>
          <p:cNvSpPr/>
          <p:nvPr/>
        </p:nvSpPr>
        <p:spPr>
          <a:xfrm>
            <a:off x="916150" y="4459494"/>
            <a:ext cx="1707409" cy="429697"/>
          </a:xfrm>
          <a:prstGeom prst="rect">
            <a:avLst/>
          </a:prstGeom>
          <a:solidFill>
            <a:srgbClr val="529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微软雅黑" panose="020B0503020204020204" pitchFamily="34" charset="-122"/>
                <a:ea typeface="微软雅黑" panose="020B0503020204020204" pitchFamily="34" charset="-122"/>
              </a:rPr>
              <a:t>New State</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49" name="圆角矩形 29"/>
          <p:cNvSpPr/>
          <p:nvPr/>
        </p:nvSpPr>
        <p:spPr>
          <a:xfrm>
            <a:off x="3162266" y="4459493"/>
            <a:ext cx="1707409" cy="429697"/>
          </a:xfrm>
          <a:prstGeom prst="rect">
            <a:avLst/>
          </a:prstGeom>
          <a:solidFill>
            <a:srgbClr val="529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微软雅黑" panose="020B0503020204020204" pitchFamily="34" charset="-122"/>
                <a:ea typeface="微软雅黑" panose="020B0503020204020204" pitchFamily="34" charset="-122"/>
              </a:rPr>
              <a:t>Old State</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50" name="圆角矩形 29"/>
          <p:cNvSpPr/>
          <p:nvPr/>
        </p:nvSpPr>
        <p:spPr>
          <a:xfrm>
            <a:off x="5273081" y="4459494"/>
            <a:ext cx="1707409" cy="429697"/>
          </a:xfrm>
          <a:prstGeom prst="rect">
            <a:avLst/>
          </a:prstGeom>
          <a:solidFill>
            <a:srgbClr val="529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微软雅黑" panose="020B0503020204020204" pitchFamily="34" charset="-122"/>
                <a:ea typeface="微软雅黑" panose="020B0503020204020204" pitchFamily="34" charset="-122"/>
              </a:rPr>
              <a:t>Reward</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51" name="圆角矩形 30"/>
          <p:cNvSpPr/>
          <p:nvPr/>
        </p:nvSpPr>
        <p:spPr>
          <a:xfrm>
            <a:off x="3162266" y="1814374"/>
            <a:ext cx="2614314" cy="429697"/>
          </a:xfrm>
          <a:prstGeom prst="rect">
            <a:avLst/>
          </a:prstGeom>
          <a:solidFill>
            <a:srgbClr val="E9C38B"/>
          </a:solidFill>
          <a:ln w="19050">
            <a:solidFill>
              <a:srgbClr val="E9C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微软雅黑" panose="020B0503020204020204" pitchFamily="34" charset="-122"/>
                <a:ea typeface="微软雅黑" panose="020B0503020204020204" pitchFamily="34" charset="-122"/>
              </a:rPr>
              <a:t>Learning Rate</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53" name="圆角矩形 30"/>
          <p:cNvSpPr/>
          <p:nvPr/>
        </p:nvSpPr>
        <p:spPr>
          <a:xfrm>
            <a:off x="6637934" y="1814374"/>
            <a:ext cx="2497520" cy="429697"/>
          </a:xfrm>
          <a:prstGeom prst="rect">
            <a:avLst/>
          </a:prstGeom>
          <a:solidFill>
            <a:srgbClr val="E9C38B"/>
          </a:solidFill>
          <a:ln w="19050">
            <a:solidFill>
              <a:srgbClr val="E9C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微软雅黑" panose="020B0503020204020204" pitchFamily="34" charset="-122"/>
                <a:ea typeface="微软雅黑" panose="020B0503020204020204" pitchFamily="34" charset="-122"/>
              </a:rPr>
              <a:t>Discount Factor</a:t>
            </a:r>
            <a:endParaRPr lang="zh-CN" altLang="en-US" sz="2000" dirty="0">
              <a:solidFill>
                <a:schemeClr val="bg1"/>
              </a:solidFill>
              <a:latin typeface="微软雅黑" panose="020B0503020204020204" pitchFamily="34" charset="-122"/>
              <a:ea typeface="微软雅黑" panose="020B0503020204020204" pitchFamily="34" charset="-122"/>
            </a:endParaRPr>
          </a:p>
        </p:txBody>
      </p:sp>
      <p:cxnSp>
        <p:nvCxnSpPr>
          <p:cNvPr id="14" name="Straight Arrow Connector 13"/>
          <p:cNvCxnSpPr>
            <a:stCxn id="51" idx="2"/>
          </p:cNvCxnSpPr>
          <p:nvPr/>
        </p:nvCxnSpPr>
        <p:spPr>
          <a:xfrm>
            <a:off x="4469423" y="2244071"/>
            <a:ext cx="640962" cy="1046060"/>
          </a:xfrm>
          <a:prstGeom prst="straightConnector1">
            <a:avLst/>
          </a:prstGeom>
          <a:ln w="25400">
            <a:solidFill>
              <a:srgbClr val="E8B16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3" idx="2"/>
          </p:cNvCxnSpPr>
          <p:nvPr/>
        </p:nvCxnSpPr>
        <p:spPr>
          <a:xfrm flipH="1">
            <a:off x="6980490" y="2244071"/>
            <a:ext cx="906204" cy="1046060"/>
          </a:xfrm>
          <a:prstGeom prst="straightConnector1">
            <a:avLst/>
          </a:prstGeom>
          <a:ln w="25400">
            <a:solidFill>
              <a:srgbClr val="E8B16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8" idx="0"/>
          </p:cNvCxnSpPr>
          <p:nvPr/>
        </p:nvCxnSpPr>
        <p:spPr>
          <a:xfrm flipH="1" flipV="1">
            <a:off x="1769854" y="3666146"/>
            <a:ext cx="1" cy="79334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9" idx="0"/>
          </p:cNvCxnSpPr>
          <p:nvPr/>
        </p:nvCxnSpPr>
        <p:spPr>
          <a:xfrm flipH="1" flipV="1">
            <a:off x="4015970" y="3666146"/>
            <a:ext cx="1" cy="7933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0" idx="0"/>
          </p:cNvCxnSpPr>
          <p:nvPr/>
        </p:nvCxnSpPr>
        <p:spPr>
          <a:xfrm flipH="1" flipV="1">
            <a:off x="6126785" y="3666146"/>
            <a:ext cx="1" cy="79334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5259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直接箭头连接符 6"/>
          <p:cNvCxnSpPr/>
          <p:nvPr/>
        </p:nvCxnSpPr>
        <p:spPr>
          <a:xfrm>
            <a:off x="482249" y="4122302"/>
            <a:ext cx="10943478" cy="0"/>
          </a:xfrm>
          <a:prstGeom prst="straightConnector1">
            <a:avLst/>
          </a:prstGeom>
          <a:ln w="50800">
            <a:solidFill>
              <a:srgbClr val="3A87C5"/>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482250" y="376422"/>
            <a:ext cx="4765946" cy="646331"/>
          </a:xfrm>
          <a:prstGeom prst="rect">
            <a:avLst/>
          </a:prstGeom>
          <a:noFill/>
        </p:spPr>
        <p:txBody>
          <a:bodyPr wrap="square" rtlCol="0">
            <a:spAutoFit/>
          </a:bodyPr>
          <a:lstStyle/>
          <a:p>
            <a:r>
              <a:rPr lang="en-US" altLang="zh-CN" sz="3600" b="1" dirty="0">
                <a:solidFill>
                  <a:srgbClr val="519CD6"/>
                </a:solidFill>
                <a:latin typeface="微软雅黑" panose="020B0503020204020204" pitchFamily="34" charset="-122"/>
                <a:ea typeface="微软雅黑" panose="020B0503020204020204" pitchFamily="34" charset="-122"/>
              </a:rPr>
              <a:t>Traditional Cooking</a:t>
            </a:r>
            <a:endParaRPr lang="zh-CN" altLang="en-US" sz="3600" b="1" dirty="0">
              <a:solidFill>
                <a:srgbClr val="519CD6"/>
              </a:solidFill>
              <a:latin typeface="微软雅黑" panose="020B0503020204020204" pitchFamily="34" charset="-122"/>
              <a:ea typeface="微软雅黑" panose="020B0503020204020204" pitchFamily="34" charset="-122"/>
            </a:endParaRPr>
          </a:p>
        </p:txBody>
      </p:sp>
      <p:pic>
        <p:nvPicPr>
          <p:cNvPr id="3075" name="Picture 3" descr="C:\Users\winsty\Desktop\shrimp\p320_2014112414168214667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25" y="1631149"/>
            <a:ext cx="280416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winsty\Desktop\shrimp\p320_2014112414168215181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1358" y="4528415"/>
            <a:ext cx="134112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winsty\Desktop\shrimp\p320_2014112414168215262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543" y="2754284"/>
            <a:ext cx="1345773" cy="10093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winsty\Desktop\shrimp\p320_2014112414168215366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5048" y="4528415"/>
            <a:ext cx="134112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winsty\Desktop\shrimp\p320_20141124141682161899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334" y="2754284"/>
            <a:ext cx="1341120" cy="1005840"/>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组合 123"/>
          <p:cNvGrpSpPr/>
          <p:nvPr/>
        </p:nvGrpSpPr>
        <p:grpSpPr>
          <a:xfrm>
            <a:off x="1789105" y="3908381"/>
            <a:ext cx="396000" cy="396000"/>
            <a:chOff x="6876256" y="1353324"/>
            <a:chExt cx="396000" cy="396000"/>
          </a:xfrm>
        </p:grpSpPr>
        <p:sp>
          <p:nvSpPr>
            <p:cNvPr id="69" name="椭圆 124"/>
            <p:cNvSpPr/>
            <p:nvPr/>
          </p:nvSpPr>
          <p:spPr>
            <a:xfrm>
              <a:off x="6876256" y="1353324"/>
              <a:ext cx="396000" cy="396000"/>
            </a:xfrm>
            <a:prstGeom prst="ellipse">
              <a:avLst/>
            </a:prstGeom>
            <a:solidFill>
              <a:schemeClr val="bg1"/>
            </a:solidFill>
            <a:ln w="50800">
              <a:solidFill>
                <a:srgbClr val="3A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椭圆 125"/>
            <p:cNvSpPr/>
            <p:nvPr/>
          </p:nvSpPr>
          <p:spPr>
            <a:xfrm>
              <a:off x="6984256" y="1461324"/>
              <a:ext cx="180000" cy="180000"/>
            </a:xfrm>
            <a:prstGeom prst="ellipse">
              <a:avLst/>
            </a:prstGeom>
            <a:solidFill>
              <a:srgbClr val="3A87C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1" name="组合 123"/>
          <p:cNvGrpSpPr/>
          <p:nvPr/>
        </p:nvGrpSpPr>
        <p:grpSpPr>
          <a:xfrm>
            <a:off x="4143918" y="3908381"/>
            <a:ext cx="396000" cy="396000"/>
            <a:chOff x="6876256" y="1353324"/>
            <a:chExt cx="396000" cy="396000"/>
          </a:xfrm>
        </p:grpSpPr>
        <p:sp>
          <p:nvSpPr>
            <p:cNvPr id="72"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4" name="组合 123"/>
          <p:cNvGrpSpPr/>
          <p:nvPr/>
        </p:nvGrpSpPr>
        <p:grpSpPr>
          <a:xfrm>
            <a:off x="6260430" y="3908381"/>
            <a:ext cx="396000" cy="396000"/>
            <a:chOff x="6876256" y="1353324"/>
            <a:chExt cx="396000" cy="396000"/>
          </a:xfrm>
        </p:grpSpPr>
        <p:sp>
          <p:nvSpPr>
            <p:cNvPr id="75"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7" name="组合 123"/>
          <p:cNvGrpSpPr/>
          <p:nvPr/>
        </p:nvGrpSpPr>
        <p:grpSpPr>
          <a:xfrm>
            <a:off x="8227608" y="3908381"/>
            <a:ext cx="396000" cy="396000"/>
            <a:chOff x="6876256" y="1353324"/>
            <a:chExt cx="396000" cy="396000"/>
          </a:xfrm>
        </p:grpSpPr>
        <p:sp>
          <p:nvSpPr>
            <p:cNvPr id="78"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9"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0" name="组合 123"/>
          <p:cNvGrpSpPr/>
          <p:nvPr/>
        </p:nvGrpSpPr>
        <p:grpSpPr>
          <a:xfrm>
            <a:off x="10206836" y="3924302"/>
            <a:ext cx="396000" cy="396000"/>
            <a:chOff x="6876256" y="1353324"/>
            <a:chExt cx="396000" cy="396000"/>
          </a:xfrm>
        </p:grpSpPr>
        <p:sp>
          <p:nvSpPr>
            <p:cNvPr id="81"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18776441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482250" y="376422"/>
            <a:ext cx="4765946" cy="646331"/>
          </a:xfrm>
          <a:prstGeom prst="rect">
            <a:avLst/>
          </a:prstGeom>
          <a:noFill/>
        </p:spPr>
        <p:txBody>
          <a:bodyPr wrap="square" rtlCol="0">
            <a:spAutoFit/>
          </a:bodyPr>
          <a:lstStyle/>
          <a:p>
            <a:r>
              <a:rPr lang="en-US" altLang="zh-CN" sz="3600" b="1" dirty="0">
                <a:solidFill>
                  <a:srgbClr val="519CD6"/>
                </a:solidFill>
                <a:latin typeface="微软雅黑" panose="020B0503020204020204" pitchFamily="34" charset="-122"/>
                <a:ea typeface="微软雅黑" panose="020B0503020204020204" pitchFamily="34" charset="-122"/>
              </a:rPr>
              <a:t>Traditional Cooking</a:t>
            </a:r>
            <a:endParaRPr lang="zh-CN" altLang="en-US" sz="3600" b="1" dirty="0">
              <a:solidFill>
                <a:srgbClr val="519CD6"/>
              </a:solidFill>
              <a:latin typeface="微软雅黑" panose="020B0503020204020204" pitchFamily="34" charset="-122"/>
              <a:ea typeface="微软雅黑" panose="020B0503020204020204" pitchFamily="34" charset="-122"/>
            </a:endParaRPr>
          </a:p>
        </p:txBody>
      </p:sp>
      <p:pic>
        <p:nvPicPr>
          <p:cNvPr id="3075" name="Picture 3" descr="C:\Users\winsty\Desktop\shrimp\p320_2014112414168214667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545" y="2754284"/>
            <a:ext cx="134112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winsty\Desktop\shrimp\p320_2014112414168215181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9838" y="4528415"/>
            <a:ext cx="280416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winsty\Desktop\shrimp\p320_2014112414168215262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543" y="2754284"/>
            <a:ext cx="1345773" cy="10093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winsty\Desktop\shrimp\p320_2014112414168215366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5048" y="4528415"/>
            <a:ext cx="134112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winsty\Desktop\shrimp\p320_20141124141682161899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4276" y="2754284"/>
            <a:ext cx="1341120" cy="100584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接箭头连接符 6"/>
          <p:cNvCxnSpPr/>
          <p:nvPr/>
        </p:nvCxnSpPr>
        <p:spPr>
          <a:xfrm>
            <a:off x="482249" y="4122302"/>
            <a:ext cx="10943478" cy="0"/>
          </a:xfrm>
          <a:prstGeom prst="straightConnector1">
            <a:avLst/>
          </a:prstGeom>
          <a:ln w="50800">
            <a:solidFill>
              <a:srgbClr val="3A87C5"/>
            </a:solidFill>
            <a:tailEnd type="triangle"/>
          </a:ln>
        </p:spPr>
        <p:style>
          <a:lnRef idx="1">
            <a:schemeClr val="accent1"/>
          </a:lnRef>
          <a:fillRef idx="0">
            <a:schemeClr val="accent1"/>
          </a:fillRef>
          <a:effectRef idx="0">
            <a:schemeClr val="accent1"/>
          </a:effectRef>
          <a:fontRef idx="minor">
            <a:schemeClr val="tx1"/>
          </a:fontRef>
        </p:style>
      </p:cxnSp>
      <p:grpSp>
        <p:nvGrpSpPr>
          <p:cNvPr id="17" name="组合 123"/>
          <p:cNvGrpSpPr/>
          <p:nvPr/>
        </p:nvGrpSpPr>
        <p:grpSpPr>
          <a:xfrm>
            <a:off x="4143918" y="3908381"/>
            <a:ext cx="396000" cy="396000"/>
            <a:chOff x="6876256" y="1353324"/>
            <a:chExt cx="396000" cy="396000"/>
          </a:xfrm>
        </p:grpSpPr>
        <p:sp>
          <p:nvSpPr>
            <p:cNvPr id="18" name="椭圆 124"/>
            <p:cNvSpPr/>
            <p:nvPr/>
          </p:nvSpPr>
          <p:spPr>
            <a:xfrm>
              <a:off x="6876256" y="1353324"/>
              <a:ext cx="396000" cy="396000"/>
            </a:xfrm>
            <a:prstGeom prst="ellipse">
              <a:avLst/>
            </a:prstGeom>
            <a:solidFill>
              <a:schemeClr val="bg1"/>
            </a:solidFill>
            <a:ln w="50800">
              <a:solidFill>
                <a:srgbClr val="3A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椭圆 125"/>
            <p:cNvSpPr/>
            <p:nvPr/>
          </p:nvSpPr>
          <p:spPr>
            <a:xfrm>
              <a:off x="6984256" y="1461324"/>
              <a:ext cx="180000" cy="180000"/>
            </a:xfrm>
            <a:prstGeom prst="ellipse">
              <a:avLst/>
            </a:prstGeom>
            <a:solidFill>
              <a:srgbClr val="3A87C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1" name="组合 123"/>
          <p:cNvGrpSpPr/>
          <p:nvPr/>
        </p:nvGrpSpPr>
        <p:grpSpPr>
          <a:xfrm>
            <a:off x="1789105" y="3908381"/>
            <a:ext cx="396000" cy="396000"/>
            <a:chOff x="6876256" y="1353324"/>
            <a:chExt cx="396000" cy="396000"/>
          </a:xfrm>
        </p:grpSpPr>
        <p:sp>
          <p:nvSpPr>
            <p:cNvPr id="23"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5" name="组合 123"/>
          <p:cNvGrpSpPr/>
          <p:nvPr/>
        </p:nvGrpSpPr>
        <p:grpSpPr>
          <a:xfrm>
            <a:off x="6350430" y="3928702"/>
            <a:ext cx="396000" cy="396000"/>
            <a:chOff x="6876256" y="1353324"/>
            <a:chExt cx="396000" cy="396000"/>
          </a:xfrm>
        </p:grpSpPr>
        <p:sp>
          <p:nvSpPr>
            <p:cNvPr id="26"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 name="组合 123"/>
          <p:cNvGrpSpPr/>
          <p:nvPr/>
        </p:nvGrpSpPr>
        <p:grpSpPr>
          <a:xfrm>
            <a:off x="8227608" y="3908381"/>
            <a:ext cx="396000" cy="396000"/>
            <a:chOff x="6876256" y="1353324"/>
            <a:chExt cx="396000" cy="396000"/>
          </a:xfrm>
        </p:grpSpPr>
        <p:sp>
          <p:nvSpPr>
            <p:cNvPr id="29"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1" name="组合 123"/>
          <p:cNvGrpSpPr/>
          <p:nvPr/>
        </p:nvGrpSpPr>
        <p:grpSpPr>
          <a:xfrm>
            <a:off x="10206836" y="3924302"/>
            <a:ext cx="396000" cy="396000"/>
            <a:chOff x="6876256" y="1353324"/>
            <a:chExt cx="396000" cy="396000"/>
          </a:xfrm>
        </p:grpSpPr>
        <p:sp>
          <p:nvSpPr>
            <p:cNvPr id="32"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1202698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482250" y="376422"/>
            <a:ext cx="4765946" cy="646331"/>
          </a:xfrm>
          <a:prstGeom prst="rect">
            <a:avLst/>
          </a:prstGeom>
          <a:noFill/>
        </p:spPr>
        <p:txBody>
          <a:bodyPr wrap="square" rtlCol="0">
            <a:spAutoFit/>
          </a:bodyPr>
          <a:lstStyle/>
          <a:p>
            <a:r>
              <a:rPr lang="en-US" altLang="zh-CN" sz="3600" b="1" dirty="0">
                <a:solidFill>
                  <a:srgbClr val="519CD6"/>
                </a:solidFill>
                <a:latin typeface="微软雅黑" panose="020B0503020204020204" pitchFamily="34" charset="-122"/>
                <a:ea typeface="微软雅黑" panose="020B0503020204020204" pitchFamily="34" charset="-122"/>
              </a:rPr>
              <a:t>Traditional Cooking</a:t>
            </a:r>
            <a:endParaRPr lang="zh-CN" altLang="en-US" sz="3600" b="1" dirty="0">
              <a:solidFill>
                <a:srgbClr val="519CD6"/>
              </a:solidFill>
              <a:latin typeface="微软雅黑" panose="020B0503020204020204" pitchFamily="34" charset="-122"/>
              <a:ea typeface="微软雅黑" panose="020B0503020204020204" pitchFamily="34" charset="-122"/>
            </a:endParaRPr>
          </a:p>
        </p:txBody>
      </p:sp>
      <p:pic>
        <p:nvPicPr>
          <p:cNvPr id="3075" name="Picture 3" descr="C:\Users\winsty\Desktop\shrimp\p320_2014112414168214667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545" y="2754284"/>
            <a:ext cx="134112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winsty\Desktop\shrimp\p320_2014112414168215181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1358" y="4528415"/>
            <a:ext cx="134112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winsty\Desktop\shrimp\p320_2014112414168215262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349" y="1702724"/>
            <a:ext cx="2804159" cy="21031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winsty\Desktop\shrimp\p320_2014112414168215366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5048" y="4528415"/>
            <a:ext cx="134112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winsty\Desktop\shrimp\p320_20141124141682161899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4276" y="2754284"/>
            <a:ext cx="1341120" cy="1005840"/>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直接箭头连接符 6"/>
          <p:cNvCxnSpPr/>
          <p:nvPr/>
        </p:nvCxnSpPr>
        <p:spPr>
          <a:xfrm>
            <a:off x="482249" y="4122302"/>
            <a:ext cx="10943478" cy="0"/>
          </a:xfrm>
          <a:prstGeom prst="straightConnector1">
            <a:avLst/>
          </a:prstGeom>
          <a:ln w="50800">
            <a:solidFill>
              <a:srgbClr val="3A87C5"/>
            </a:solidFill>
            <a:tailEnd type="triangle"/>
          </a:ln>
        </p:spPr>
        <p:style>
          <a:lnRef idx="1">
            <a:schemeClr val="accent1"/>
          </a:lnRef>
          <a:fillRef idx="0">
            <a:schemeClr val="accent1"/>
          </a:fillRef>
          <a:effectRef idx="0">
            <a:schemeClr val="accent1"/>
          </a:effectRef>
          <a:fontRef idx="minor">
            <a:schemeClr val="tx1"/>
          </a:fontRef>
        </p:style>
      </p:cxnSp>
      <p:grpSp>
        <p:nvGrpSpPr>
          <p:cNvPr id="51" name="组合 123"/>
          <p:cNvGrpSpPr/>
          <p:nvPr/>
        </p:nvGrpSpPr>
        <p:grpSpPr>
          <a:xfrm>
            <a:off x="6350429" y="3931535"/>
            <a:ext cx="396000" cy="396000"/>
            <a:chOff x="6876256" y="1353324"/>
            <a:chExt cx="396000" cy="396000"/>
          </a:xfrm>
        </p:grpSpPr>
        <p:sp>
          <p:nvSpPr>
            <p:cNvPr id="52" name="椭圆 124"/>
            <p:cNvSpPr/>
            <p:nvPr/>
          </p:nvSpPr>
          <p:spPr>
            <a:xfrm>
              <a:off x="6876256" y="1353324"/>
              <a:ext cx="396000" cy="396000"/>
            </a:xfrm>
            <a:prstGeom prst="ellipse">
              <a:avLst/>
            </a:prstGeom>
            <a:solidFill>
              <a:schemeClr val="bg1"/>
            </a:solidFill>
            <a:ln w="50800">
              <a:solidFill>
                <a:srgbClr val="3A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椭圆 125"/>
            <p:cNvSpPr/>
            <p:nvPr/>
          </p:nvSpPr>
          <p:spPr>
            <a:xfrm>
              <a:off x="6984256" y="1461324"/>
              <a:ext cx="180000" cy="180000"/>
            </a:xfrm>
            <a:prstGeom prst="ellipse">
              <a:avLst/>
            </a:prstGeom>
            <a:solidFill>
              <a:srgbClr val="3A87C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4" name="组合 123"/>
          <p:cNvGrpSpPr/>
          <p:nvPr/>
        </p:nvGrpSpPr>
        <p:grpSpPr>
          <a:xfrm>
            <a:off x="1789105" y="3908381"/>
            <a:ext cx="396000" cy="396000"/>
            <a:chOff x="6876256" y="1353324"/>
            <a:chExt cx="396000" cy="396000"/>
          </a:xfrm>
        </p:grpSpPr>
        <p:sp>
          <p:nvSpPr>
            <p:cNvPr id="55"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7" name="组合 123"/>
          <p:cNvGrpSpPr/>
          <p:nvPr/>
        </p:nvGrpSpPr>
        <p:grpSpPr>
          <a:xfrm>
            <a:off x="4143918" y="3907476"/>
            <a:ext cx="396000" cy="396000"/>
            <a:chOff x="6876256" y="1353324"/>
            <a:chExt cx="396000" cy="396000"/>
          </a:xfrm>
        </p:grpSpPr>
        <p:sp>
          <p:nvSpPr>
            <p:cNvPr id="58"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0" name="组合 123"/>
          <p:cNvGrpSpPr/>
          <p:nvPr/>
        </p:nvGrpSpPr>
        <p:grpSpPr>
          <a:xfrm>
            <a:off x="8227608" y="3924302"/>
            <a:ext cx="396000" cy="396000"/>
            <a:chOff x="6876256" y="1353324"/>
            <a:chExt cx="396000" cy="396000"/>
          </a:xfrm>
        </p:grpSpPr>
        <p:sp>
          <p:nvSpPr>
            <p:cNvPr id="61"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3" name="组合 123"/>
          <p:cNvGrpSpPr/>
          <p:nvPr/>
        </p:nvGrpSpPr>
        <p:grpSpPr>
          <a:xfrm>
            <a:off x="10206836" y="3924302"/>
            <a:ext cx="396000" cy="396000"/>
            <a:chOff x="6876256" y="1353324"/>
            <a:chExt cx="396000" cy="396000"/>
          </a:xfrm>
        </p:grpSpPr>
        <p:sp>
          <p:nvSpPr>
            <p:cNvPr id="64"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4174813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Facets of Reinforcement Learning</a:t>
            </a:r>
          </a:p>
        </p:txBody>
      </p:sp>
      <p:pic>
        <p:nvPicPr>
          <p:cNvPr id="9" name="內容版面配置區 8" descr="畫面剪輯"/>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4741" y="1767436"/>
            <a:ext cx="4456264" cy="4351338"/>
          </a:xfrm>
        </p:spPr>
      </p:pic>
    </p:spTree>
    <p:extLst>
      <p:ext uri="{BB962C8B-B14F-4D97-AF65-F5344CB8AC3E}">
        <p14:creationId xmlns:p14="http://schemas.microsoft.com/office/powerpoint/2010/main" val="1843330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482250" y="376422"/>
            <a:ext cx="4765946" cy="646331"/>
          </a:xfrm>
          <a:prstGeom prst="rect">
            <a:avLst/>
          </a:prstGeom>
          <a:noFill/>
        </p:spPr>
        <p:txBody>
          <a:bodyPr wrap="square" rtlCol="0">
            <a:spAutoFit/>
          </a:bodyPr>
          <a:lstStyle/>
          <a:p>
            <a:r>
              <a:rPr lang="en-US" altLang="zh-CN" sz="3600" b="1" dirty="0">
                <a:solidFill>
                  <a:srgbClr val="519CD6"/>
                </a:solidFill>
                <a:latin typeface="微软雅黑" panose="020B0503020204020204" pitchFamily="34" charset="-122"/>
                <a:ea typeface="微软雅黑" panose="020B0503020204020204" pitchFamily="34" charset="-122"/>
              </a:rPr>
              <a:t>Traditional Cooking</a:t>
            </a:r>
            <a:endParaRPr lang="zh-CN" altLang="en-US" sz="3600" b="1" dirty="0">
              <a:solidFill>
                <a:srgbClr val="519CD6"/>
              </a:solidFill>
              <a:latin typeface="微软雅黑" panose="020B0503020204020204" pitchFamily="34" charset="-122"/>
              <a:ea typeface="微软雅黑" panose="020B0503020204020204" pitchFamily="34" charset="-122"/>
            </a:endParaRPr>
          </a:p>
        </p:txBody>
      </p:sp>
      <p:pic>
        <p:nvPicPr>
          <p:cNvPr id="3075" name="Picture 3" descr="C:\Users\winsty\Desktop\shrimp\p320_2014112414168214667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545" y="2754284"/>
            <a:ext cx="134112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winsty\Desktop\shrimp\p320_2014112414168215181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1358" y="4528415"/>
            <a:ext cx="134112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winsty\Desktop\shrimp\p320_2014112414168215262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542" y="2750794"/>
            <a:ext cx="1345773" cy="10093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winsty\Desktop\shrimp\p320_2014112414168215366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3528" y="4482695"/>
            <a:ext cx="280416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winsty\Desktop\shrimp\p320_20141124141682161899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4276" y="2754284"/>
            <a:ext cx="1341120" cy="1005840"/>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直接箭头连接符 6"/>
          <p:cNvCxnSpPr/>
          <p:nvPr/>
        </p:nvCxnSpPr>
        <p:spPr>
          <a:xfrm>
            <a:off x="482249" y="4122302"/>
            <a:ext cx="10943478" cy="0"/>
          </a:xfrm>
          <a:prstGeom prst="straightConnector1">
            <a:avLst/>
          </a:prstGeom>
          <a:ln w="50800">
            <a:solidFill>
              <a:srgbClr val="3A87C5"/>
            </a:solidFill>
            <a:tailEnd type="triangle"/>
          </a:ln>
        </p:spPr>
        <p:style>
          <a:lnRef idx="1">
            <a:schemeClr val="accent1"/>
          </a:lnRef>
          <a:fillRef idx="0">
            <a:schemeClr val="accent1"/>
          </a:fillRef>
          <a:effectRef idx="0">
            <a:schemeClr val="accent1"/>
          </a:effectRef>
          <a:fontRef idx="minor">
            <a:schemeClr val="tx1"/>
          </a:fontRef>
        </p:style>
      </p:cxnSp>
      <p:grpSp>
        <p:nvGrpSpPr>
          <p:cNvPr id="51" name="组合 123"/>
          <p:cNvGrpSpPr/>
          <p:nvPr/>
        </p:nvGrpSpPr>
        <p:grpSpPr>
          <a:xfrm>
            <a:off x="8227608" y="3924302"/>
            <a:ext cx="396000" cy="396000"/>
            <a:chOff x="6876256" y="1353324"/>
            <a:chExt cx="396000" cy="396000"/>
          </a:xfrm>
        </p:grpSpPr>
        <p:sp>
          <p:nvSpPr>
            <p:cNvPr id="52" name="椭圆 124"/>
            <p:cNvSpPr/>
            <p:nvPr/>
          </p:nvSpPr>
          <p:spPr>
            <a:xfrm>
              <a:off x="6876256" y="1353324"/>
              <a:ext cx="396000" cy="396000"/>
            </a:xfrm>
            <a:prstGeom prst="ellipse">
              <a:avLst/>
            </a:prstGeom>
            <a:solidFill>
              <a:schemeClr val="bg1"/>
            </a:solidFill>
            <a:ln w="50800">
              <a:solidFill>
                <a:srgbClr val="3A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椭圆 125"/>
            <p:cNvSpPr/>
            <p:nvPr/>
          </p:nvSpPr>
          <p:spPr>
            <a:xfrm>
              <a:off x="6984256" y="1461324"/>
              <a:ext cx="180000" cy="180000"/>
            </a:xfrm>
            <a:prstGeom prst="ellipse">
              <a:avLst/>
            </a:prstGeom>
            <a:solidFill>
              <a:srgbClr val="3A87C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4" name="组合 123"/>
          <p:cNvGrpSpPr/>
          <p:nvPr/>
        </p:nvGrpSpPr>
        <p:grpSpPr>
          <a:xfrm>
            <a:off x="1789105" y="3908381"/>
            <a:ext cx="396000" cy="396000"/>
            <a:chOff x="6876256" y="1353324"/>
            <a:chExt cx="396000" cy="396000"/>
          </a:xfrm>
        </p:grpSpPr>
        <p:sp>
          <p:nvSpPr>
            <p:cNvPr id="55"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7" name="组合 123"/>
          <p:cNvGrpSpPr/>
          <p:nvPr/>
        </p:nvGrpSpPr>
        <p:grpSpPr>
          <a:xfrm>
            <a:off x="4143918" y="3907476"/>
            <a:ext cx="396000" cy="396000"/>
            <a:chOff x="6876256" y="1353324"/>
            <a:chExt cx="396000" cy="396000"/>
          </a:xfrm>
        </p:grpSpPr>
        <p:sp>
          <p:nvSpPr>
            <p:cNvPr id="58"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0" name="组合 123"/>
          <p:cNvGrpSpPr/>
          <p:nvPr/>
        </p:nvGrpSpPr>
        <p:grpSpPr>
          <a:xfrm>
            <a:off x="6350428" y="3924302"/>
            <a:ext cx="396000" cy="396000"/>
            <a:chOff x="6876256" y="1353324"/>
            <a:chExt cx="396000" cy="396000"/>
          </a:xfrm>
        </p:grpSpPr>
        <p:sp>
          <p:nvSpPr>
            <p:cNvPr id="61"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3" name="组合 123"/>
          <p:cNvGrpSpPr/>
          <p:nvPr/>
        </p:nvGrpSpPr>
        <p:grpSpPr>
          <a:xfrm>
            <a:off x="10206836" y="3924302"/>
            <a:ext cx="396000" cy="396000"/>
            <a:chOff x="6876256" y="1353324"/>
            <a:chExt cx="396000" cy="396000"/>
          </a:xfrm>
        </p:grpSpPr>
        <p:sp>
          <p:nvSpPr>
            <p:cNvPr id="64"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33263677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482250" y="376422"/>
            <a:ext cx="4765946" cy="646331"/>
          </a:xfrm>
          <a:prstGeom prst="rect">
            <a:avLst/>
          </a:prstGeom>
          <a:noFill/>
        </p:spPr>
        <p:txBody>
          <a:bodyPr wrap="square" rtlCol="0">
            <a:spAutoFit/>
          </a:bodyPr>
          <a:lstStyle/>
          <a:p>
            <a:r>
              <a:rPr lang="en-US" altLang="zh-CN" sz="3600" b="1" dirty="0">
                <a:solidFill>
                  <a:srgbClr val="519CD6"/>
                </a:solidFill>
                <a:latin typeface="微软雅黑" panose="020B0503020204020204" pitchFamily="34" charset="-122"/>
                <a:ea typeface="微软雅黑" panose="020B0503020204020204" pitchFamily="34" charset="-122"/>
              </a:rPr>
              <a:t>Traditional Cooking</a:t>
            </a:r>
            <a:endParaRPr lang="zh-CN" altLang="en-US" sz="3600" b="1" dirty="0">
              <a:solidFill>
                <a:srgbClr val="519CD6"/>
              </a:solidFill>
              <a:latin typeface="微软雅黑" panose="020B0503020204020204" pitchFamily="34" charset="-122"/>
              <a:ea typeface="微软雅黑" panose="020B0503020204020204" pitchFamily="34" charset="-122"/>
            </a:endParaRPr>
          </a:p>
        </p:txBody>
      </p:sp>
      <p:pic>
        <p:nvPicPr>
          <p:cNvPr id="3075" name="Picture 3" descr="C:\Users\winsty\Desktop\shrimp\p320_2014112414168214667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545" y="2754284"/>
            <a:ext cx="134112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winsty\Desktop\shrimp\p320_2014112414168215181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1358" y="4528415"/>
            <a:ext cx="134112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winsty\Desktop\shrimp\p320_2014112414168215262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542" y="2750794"/>
            <a:ext cx="1345773" cy="10093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winsty\Desktop\shrimp\p320_2014112414168215366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5048" y="4528415"/>
            <a:ext cx="134112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winsty\Desktop\shrimp\p320_20141124141682161899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2756" y="1702724"/>
            <a:ext cx="2804160" cy="2103120"/>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直接箭头连接符 6"/>
          <p:cNvCxnSpPr/>
          <p:nvPr/>
        </p:nvCxnSpPr>
        <p:spPr>
          <a:xfrm>
            <a:off x="482249" y="4122302"/>
            <a:ext cx="10943478" cy="0"/>
          </a:xfrm>
          <a:prstGeom prst="straightConnector1">
            <a:avLst/>
          </a:prstGeom>
          <a:ln w="50800">
            <a:solidFill>
              <a:srgbClr val="3A87C5"/>
            </a:solidFill>
            <a:tailEnd type="triangle"/>
          </a:ln>
        </p:spPr>
        <p:style>
          <a:lnRef idx="1">
            <a:schemeClr val="accent1"/>
          </a:lnRef>
          <a:fillRef idx="0">
            <a:schemeClr val="accent1"/>
          </a:fillRef>
          <a:effectRef idx="0">
            <a:schemeClr val="accent1"/>
          </a:effectRef>
          <a:fontRef idx="minor">
            <a:schemeClr val="tx1"/>
          </a:fontRef>
        </p:style>
      </p:cxnSp>
      <p:grpSp>
        <p:nvGrpSpPr>
          <p:cNvPr id="35" name="组合 123"/>
          <p:cNvGrpSpPr/>
          <p:nvPr/>
        </p:nvGrpSpPr>
        <p:grpSpPr>
          <a:xfrm>
            <a:off x="10206836" y="3907476"/>
            <a:ext cx="396000" cy="396000"/>
            <a:chOff x="6876256" y="1353324"/>
            <a:chExt cx="396000" cy="396000"/>
          </a:xfrm>
        </p:grpSpPr>
        <p:sp>
          <p:nvSpPr>
            <p:cNvPr id="36" name="椭圆 124"/>
            <p:cNvSpPr/>
            <p:nvPr/>
          </p:nvSpPr>
          <p:spPr>
            <a:xfrm>
              <a:off x="6876256" y="1353324"/>
              <a:ext cx="396000" cy="396000"/>
            </a:xfrm>
            <a:prstGeom prst="ellipse">
              <a:avLst/>
            </a:prstGeom>
            <a:solidFill>
              <a:schemeClr val="bg1"/>
            </a:solidFill>
            <a:ln w="50800">
              <a:solidFill>
                <a:srgbClr val="3A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椭圆 125"/>
            <p:cNvSpPr/>
            <p:nvPr/>
          </p:nvSpPr>
          <p:spPr>
            <a:xfrm>
              <a:off x="6984256" y="1461324"/>
              <a:ext cx="180000" cy="180000"/>
            </a:xfrm>
            <a:prstGeom prst="ellipse">
              <a:avLst/>
            </a:prstGeom>
            <a:solidFill>
              <a:srgbClr val="3A87C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8" name="组合 123"/>
          <p:cNvGrpSpPr/>
          <p:nvPr/>
        </p:nvGrpSpPr>
        <p:grpSpPr>
          <a:xfrm>
            <a:off x="1789105" y="3908381"/>
            <a:ext cx="396000" cy="396000"/>
            <a:chOff x="6876256" y="1353324"/>
            <a:chExt cx="396000" cy="396000"/>
          </a:xfrm>
        </p:grpSpPr>
        <p:sp>
          <p:nvSpPr>
            <p:cNvPr id="39"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1" name="组合 123"/>
          <p:cNvGrpSpPr/>
          <p:nvPr/>
        </p:nvGrpSpPr>
        <p:grpSpPr>
          <a:xfrm>
            <a:off x="4143918" y="3907476"/>
            <a:ext cx="396000" cy="396000"/>
            <a:chOff x="6876256" y="1353324"/>
            <a:chExt cx="396000" cy="396000"/>
          </a:xfrm>
        </p:grpSpPr>
        <p:sp>
          <p:nvSpPr>
            <p:cNvPr id="42"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4" name="组合 123"/>
          <p:cNvGrpSpPr/>
          <p:nvPr/>
        </p:nvGrpSpPr>
        <p:grpSpPr>
          <a:xfrm>
            <a:off x="8227608" y="3907476"/>
            <a:ext cx="396000" cy="396000"/>
            <a:chOff x="6876256" y="1353324"/>
            <a:chExt cx="396000" cy="396000"/>
          </a:xfrm>
        </p:grpSpPr>
        <p:sp>
          <p:nvSpPr>
            <p:cNvPr id="45"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7" name="组合 123"/>
          <p:cNvGrpSpPr/>
          <p:nvPr/>
        </p:nvGrpSpPr>
        <p:grpSpPr>
          <a:xfrm>
            <a:off x="6350429" y="3908381"/>
            <a:ext cx="396000" cy="396000"/>
            <a:chOff x="6876256" y="1353324"/>
            <a:chExt cx="396000" cy="396000"/>
          </a:xfrm>
        </p:grpSpPr>
        <p:sp>
          <p:nvSpPr>
            <p:cNvPr id="48" name="椭圆 124"/>
            <p:cNvSpPr/>
            <p:nvPr/>
          </p:nvSpPr>
          <p:spPr>
            <a:xfrm>
              <a:off x="6876256" y="1353324"/>
              <a:ext cx="396000" cy="396000"/>
            </a:xfrm>
            <a:prstGeom prst="ellipse">
              <a:avLst/>
            </a:prstGeom>
            <a:solidFill>
              <a:schemeClr val="bg1"/>
            </a:solid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125"/>
            <p:cNvSpPr/>
            <p:nvPr/>
          </p:nvSpPr>
          <p:spPr>
            <a:xfrm>
              <a:off x="6984256" y="1461324"/>
              <a:ext cx="180000" cy="180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6540019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482250" y="376422"/>
            <a:ext cx="4765946" cy="646331"/>
          </a:xfrm>
          <a:prstGeom prst="rect">
            <a:avLst/>
          </a:prstGeom>
          <a:noFill/>
        </p:spPr>
        <p:txBody>
          <a:bodyPr wrap="square" rtlCol="0">
            <a:spAutoFit/>
          </a:bodyPr>
          <a:lstStyle/>
          <a:p>
            <a:r>
              <a:rPr lang="en-US" altLang="zh-CN" sz="3600" b="1" dirty="0">
                <a:solidFill>
                  <a:srgbClr val="519CD6"/>
                </a:solidFill>
                <a:latin typeface="微软雅黑" panose="020B0503020204020204" pitchFamily="34" charset="-122"/>
                <a:ea typeface="微软雅黑" panose="020B0503020204020204" pitchFamily="34" charset="-122"/>
              </a:rPr>
              <a:t>End to End Cooking</a:t>
            </a:r>
            <a:endParaRPr lang="zh-CN" altLang="en-US" sz="3600" b="1" dirty="0">
              <a:solidFill>
                <a:srgbClr val="519CD6"/>
              </a:solidFill>
              <a:latin typeface="微软雅黑" panose="020B0503020204020204" pitchFamily="34" charset="-122"/>
              <a:ea typeface="微软雅黑" panose="020B0503020204020204" pitchFamily="34" charset="-122"/>
            </a:endParaRPr>
          </a:p>
        </p:txBody>
      </p:sp>
      <p:pic>
        <p:nvPicPr>
          <p:cNvPr id="5122" name="Picture 2" descr="http://ww4.sinaimg.cn/bmiddle/c2c65d7bjw1epn4k39ue0g20ao060np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7905" y="2360285"/>
            <a:ext cx="243839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3.sinaimg.cn/bmiddle/c2c65d7bjw1epn4kbc4a0g208x050x6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18908" y="4638438"/>
            <a:ext cx="244602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1.sinaimg.cn/bmiddle/c2c65d7bjw1epn4kjvtm4g20bo06ku0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27939" y="2360285"/>
            <a:ext cx="244098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2.sinaimg.cn/bmiddle/c2c65d7bjw1epn4ktw4cbg206o03rqv5.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06409" y="4638438"/>
            <a:ext cx="243839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2.sinaimg.cn/bmiddle/c2c65d7bjw1epn4l6czylg20bo06ku0y.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84345" y="2360285"/>
            <a:ext cx="2440982"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直接箭头连接符 6"/>
          <p:cNvCxnSpPr/>
          <p:nvPr/>
        </p:nvCxnSpPr>
        <p:spPr>
          <a:xfrm>
            <a:off x="482249" y="4122302"/>
            <a:ext cx="10943478" cy="0"/>
          </a:xfrm>
          <a:prstGeom prst="straightConnector1">
            <a:avLst/>
          </a:prstGeom>
          <a:ln w="50800">
            <a:solidFill>
              <a:srgbClr val="3A87C5"/>
            </a:solidFill>
            <a:tailEnd type="triangle"/>
          </a:ln>
        </p:spPr>
        <p:style>
          <a:lnRef idx="1">
            <a:schemeClr val="accent1"/>
          </a:lnRef>
          <a:fillRef idx="0">
            <a:schemeClr val="accent1"/>
          </a:fillRef>
          <a:effectRef idx="0">
            <a:schemeClr val="accent1"/>
          </a:effectRef>
          <a:fontRef idx="minor">
            <a:schemeClr val="tx1"/>
          </a:fontRef>
        </p:style>
      </p:cxnSp>
      <p:grpSp>
        <p:nvGrpSpPr>
          <p:cNvPr id="47" name="组合 123"/>
          <p:cNvGrpSpPr/>
          <p:nvPr/>
        </p:nvGrpSpPr>
        <p:grpSpPr>
          <a:xfrm>
            <a:off x="10206836" y="3907476"/>
            <a:ext cx="396000" cy="396000"/>
            <a:chOff x="6876256" y="1353324"/>
            <a:chExt cx="396000" cy="396000"/>
          </a:xfrm>
        </p:grpSpPr>
        <p:sp>
          <p:nvSpPr>
            <p:cNvPr id="48" name="椭圆 124"/>
            <p:cNvSpPr/>
            <p:nvPr/>
          </p:nvSpPr>
          <p:spPr>
            <a:xfrm>
              <a:off x="6876256" y="1353324"/>
              <a:ext cx="396000" cy="396000"/>
            </a:xfrm>
            <a:prstGeom prst="ellipse">
              <a:avLst/>
            </a:prstGeom>
            <a:solidFill>
              <a:schemeClr val="bg1"/>
            </a:solidFill>
            <a:ln w="50800">
              <a:solidFill>
                <a:srgbClr val="3A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125"/>
            <p:cNvSpPr/>
            <p:nvPr/>
          </p:nvSpPr>
          <p:spPr>
            <a:xfrm>
              <a:off x="6984256" y="1461324"/>
              <a:ext cx="180000" cy="180000"/>
            </a:xfrm>
            <a:prstGeom prst="ellipse">
              <a:avLst/>
            </a:prstGeom>
            <a:solidFill>
              <a:srgbClr val="3A87C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2" name="组合 123"/>
          <p:cNvGrpSpPr/>
          <p:nvPr/>
        </p:nvGrpSpPr>
        <p:grpSpPr>
          <a:xfrm>
            <a:off x="4143918" y="3924302"/>
            <a:ext cx="396000" cy="396000"/>
            <a:chOff x="6876256" y="1353324"/>
            <a:chExt cx="396000" cy="396000"/>
          </a:xfrm>
        </p:grpSpPr>
        <p:sp>
          <p:nvSpPr>
            <p:cNvPr id="63" name="椭圆 124"/>
            <p:cNvSpPr/>
            <p:nvPr/>
          </p:nvSpPr>
          <p:spPr>
            <a:xfrm>
              <a:off x="6876256" y="1353324"/>
              <a:ext cx="396000" cy="396000"/>
            </a:xfrm>
            <a:prstGeom prst="ellipse">
              <a:avLst/>
            </a:prstGeom>
            <a:solidFill>
              <a:schemeClr val="bg1"/>
            </a:solidFill>
            <a:ln w="50800">
              <a:solidFill>
                <a:srgbClr val="3A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椭圆 125"/>
            <p:cNvSpPr/>
            <p:nvPr/>
          </p:nvSpPr>
          <p:spPr>
            <a:xfrm>
              <a:off x="6984256" y="1461324"/>
              <a:ext cx="180000" cy="180000"/>
            </a:xfrm>
            <a:prstGeom prst="ellipse">
              <a:avLst/>
            </a:prstGeom>
            <a:solidFill>
              <a:srgbClr val="3A87C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5" name="组合 123"/>
          <p:cNvGrpSpPr/>
          <p:nvPr/>
        </p:nvGrpSpPr>
        <p:grpSpPr>
          <a:xfrm>
            <a:off x="6350430" y="3924276"/>
            <a:ext cx="396000" cy="396000"/>
            <a:chOff x="6876256" y="1353324"/>
            <a:chExt cx="396000" cy="396000"/>
          </a:xfrm>
        </p:grpSpPr>
        <p:sp>
          <p:nvSpPr>
            <p:cNvPr id="66" name="椭圆 124"/>
            <p:cNvSpPr/>
            <p:nvPr/>
          </p:nvSpPr>
          <p:spPr>
            <a:xfrm>
              <a:off x="6876256" y="1353324"/>
              <a:ext cx="396000" cy="396000"/>
            </a:xfrm>
            <a:prstGeom prst="ellipse">
              <a:avLst/>
            </a:prstGeom>
            <a:solidFill>
              <a:schemeClr val="bg1"/>
            </a:solidFill>
            <a:ln w="50800">
              <a:solidFill>
                <a:srgbClr val="3A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7" name="椭圆 125"/>
            <p:cNvSpPr/>
            <p:nvPr/>
          </p:nvSpPr>
          <p:spPr>
            <a:xfrm>
              <a:off x="6984256" y="1461324"/>
              <a:ext cx="180000" cy="180000"/>
            </a:xfrm>
            <a:prstGeom prst="ellipse">
              <a:avLst/>
            </a:prstGeom>
            <a:solidFill>
              <a:srgbClr val="3A87C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8" name="组合 123"/>
          <p:cNvGrpSpPr/>
          <p:nvPr/>
        </p:nvGrpSpPr>
        <p:grpSpPr>
          <a:xfrm>
            <a:off x="8227608" y="3924302"/>
            <a:ext cx="396000" cy="396000"/>
            <a:chOff x="6876256" y="1353324"/>
            <a:chExt cx="396000" cy="396000"/>
          </a:xfrm>
        </p:grpSpPr>
        <p:sp>
          <p:nvSpPr>
            <p:cNvPr id="69" name="椭圆 124"/>
            <p:cNvSpPr/>
            <p:nvPr/>
          </p:nvSpPr>
          <p:spPr>
            <a:xfrm>
              <a:off x="6876256" y="1353324"/>
              <a:ext cx="396000" cy="396000"/>
            </a:xfrm>
            <a:prstGeom prst="ellipse">
              <a:avLst/>
            </a:prstGeom>
            <a:solidFill>
              <a:schemeClr val="bg1"/>
            </a:solidFill>
            <a:ln w="50800">
              <a:solidFill>
                <a:srgbClr val="3A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椭圆 125"/>
            <p:cNvSpPr/>
            <p:nvPr/>
          </p:nvSpPr>
          <p:spPr>
            <a:xfrm>
              <a:off x="6984256" y="1461324"/>
              <a:ext cx="180000" cy="180000"/>
            </a:xfrm>
            <a:prstGeom prst="ellipse">
              <a:avLst/>
            </a:prstGeom>
            <a:solidFill>
              <a:srgbClr val="3A87C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1" name="组合 123"/>
          <p:cNvGrpSpPr/>
          <p:nvPr/>
        </p:nvGrpSpPr>
        <p:grpSpPr>
          <a:xfrm>
            <a:off x="1789104" y="3924302"/>
            <a:ext cx="396000" cy="396000"/>
            <a:chOff x="6876256" y="1353324"/>
            <a:chExt cx="396000" cy="396000"/>
          </a:xfrm>
        </p:grpSpPr>
        <p:sp>
          <p:nvSpPr>
            <p:cNvPr id="72" name="椭圆 124"/>
            <p:cNvSpPr/>
            <p:nvPr/>
          </p:nvSpPr>
          <p:spPr>
            <a:xfrm>
              <a:off x="6876256" y="1353324"/>
              <a:ext cx="396000" cy="396000"/>
            </a:xfrm>
            <a:prstGeom prst="ellipse">
              <a:avLst/>
            </a:prstGeom>
            <a:solidFill>
              <a:schemeClr val="bg1"/>
            </a:solidFill>
            <a:ln w="50800">
              <a:solidFill>
                <a:srgbClr val="3A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椭圆 125"/>
            <p:cNvSpPr/>
            <p:nvPr/>
          </p:nvSpPr>
          <p:spPr>
            <a:xfrm>
              <a:off x="6984256" y="1461324"/>
              <a:ext cx="180000" cy="180000"/>
            </a:xfrm>
            <a:prstGeom prst="ellipse">
              <a:avLst/>
            </a:prstGeom>
            <a:solidFill>
              <a:srgbClr val="3A87C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8721884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482249" y="376422"/>
            <a:ext cx="4845689" cy="646331"/>
          </a:xfrm>
          <a:prstGeom prst="rect">
            <a:avLst/>
          </a:prstGeom>
          <a:noFill/>
        </p:spPr>
        <p:txBody>
          <a:bodyPr wrap="square" rtlCol="0">
            <a:spAutoFit/>
          </a:bodyPr>
          <a:lstStyle/>
          <a:p>
            <a:r>
              <a:rPr lang="en-US" altLang="zh-CN" sz="3600" b="1" dirty="0">
                <a:solidFill>
                  <a:srgbClr val="519CD6"/>
                </a:solidFill>
                <a:latin typeface="微软雅黑" panose="020B0503020204020204" pitchFamily="34" charset="-122"/>
                <a:ea typeface="微软雅黑" panose="020B0503020204020204" pitchFamily="34" charset="-122"/>
              </a:rPr>
              <a:t>End to End Learning</a:t>
            </a:r>
            <a:endParaRPr lang="zh-CN" altLang="en-US" sz="3600" b="1" dirty="0">
              <a:solidFill>
                <a:srgbClr val="519CD6"/>
              </a:solidFill>
              <a:latin typeface="微软雅黑" panose="020B0503020204020204" pitchFamily="34" charset="-122"/>
              <a:ea typeface="微软雅黑" panose="020B0503020204020204" pitchFamily="34" charset="-122"/>
            </a:endParaRPr>
          </a:p>
        </p:txBody>
      </p:sp>
      <p:pic>
        <p:nvPicPr>
          <p:cNvPr id="10242" name="Picture 2" descr="C:\Users\winsty\Downloads\Untitled(已去底)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801" y="1774825"/>
            <a:ext cx="7354377" cy="4249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8961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482249" y="376422"/>
            <a:ext cx="4845689" cy="646331"/>
          </a:xfrm>
          <a:prstGeom prst="rect">
            <a:avLst/>
          </a:prstGeom>
          <a:noFill/>
        </p:spPr>
        <p:txBody>
          <a:bodyPr wrap="square" rtlCol="0">
            <a:spAutoFit/>
          </a:bodyPr>
          <a:lstStyle/>
          <a:p>
            <a:r>
              <a:rPr lang="en-US" altLang="zh-CN" sz="3600" b="1" dirty="0">
                <a:solidFill>
                  <a:srgbClr val="519CD6"/>
                </a:solidFill>
                <a:latin typeface="微软雅黑" panose="020B0503020204020204" pitchFamily="34" charset="-122"/>
                <a:ea typeface="微软雅黑" panose="020B0503020204020204" pitchFamily="34" charset="-122"/>
              </a:rPr>
              <a:t>Formulation</a:t>
            </a:r>
            <a:endParaRPr lang="zh-CN" altLang="en-US" sz="3600" b="1" dirty="0">
              <a:solidFill>
                <a:srgbClr val="519CD6"/>
              </a:solidFill>
              <a:latin typeface="微软雅黑" panose="020B0503020204020204" pitchFamily="34" charset="-122"/>
              <a:ea typeface="微软雅黑" panose="020B0503020204020204" pitchFamily="34" charset="-122"/>
            </a:endParaRPr>
          </a:p>
        </p:txBody>
      </p:sp>
      <p:pic>
        <p:nvPicPr>
          <p:cNvPr id="11266" name="Picture 2" descr="http://latex.codecogs.com/gif.latex?%5Cdpi%7B150%7D%20%5Cfn_cm%20%5CLARGE%20Q%5E*%28s%2Ca%29%20%3D%20%5Cmathbf%7BE%7D_%7Bs%27%7D%20%5Cleft%5Br%20&amp;plus;%20%5Cgamma%20%5Cmax_%7Ba%27%7D%20Q%28s%27%2C%20a%27%29%29%5Cright%5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933" y="1920100"/>
            <a:ext cx="5827531" cy="98547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latex.codecogs.com/gif.latex?%5Cdpi%7B150%7D%20%5Cfn_cm%20%5CLARGE%20Q%27_t%28s%2Ca%20%5Cmid%20%5Ctheta%29%20%5Capprox%20Q%28s%2C%20a%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933" y="3282205"/>
            <a:ext cx="3438525" cy="428626"/>
          </a:xfrm>
          <a:prstGeom prst="rect">
            <a:avLst/>
          </a:prstGeom>
          <a:noFill/>
          <a:extLst>
            <a:ext uri="{909E8E84-426E-40DD-AFC4-6F175D3DCCD1}">
              <a14:hiddenFill xmlns:a14="http://schemas.microsoft.com/office/drawing/2010/main">
                <a:solidFill>
                  <a:srgbClr val="FFFFFF"/>
                </a:solidFill>
              </a14:hiddenFill>
            </a:ext>
          </a:extLst>
        </p:spPr>
      </p:pic>
      <p:sp>
        <p:nvSpPr>
          <p:cNvPr id="7" name="圆角矩形 29"/>
          <p:cNvSpPr/>
          <p:nvPr/>
        </p:nvSpPr>
        <p:spPr>
          <a:xfrm>
            <a:off x="4318493" y="5600887"/>
            <a:ext cx="1707409" cy="429697"/>
          </a:xfrm>
          <a:prstGeom prst="rect">
            <a:avLst/>
          </a:prstGeom>
          <a:solidFill>
            <a:srgbClr val="529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微软雅黑" panose="020B0503020204020204" pitchFamily="34" charset="-122"/>
                <a:ea typeface="微软雅黑" panose="020B0503020204020204" pitchFamily="34" charset="-122"/>
              </a:rPr>
              <a:t>Target</a:t>
            </a:r>
            <a:endParaRPr lang="zh-CN" altLang="en-US" sz="2000" dirty="0">
              <a:solidFill>
                <a:schemeClr val="bg1"/>
              </a:solidFill>
              <a:latin typeface="微软雅黑" panose="020B0503020204020204" pitchFamily="34" charset="-122"/>
              <a:ea typeface="微软雅黑" panose="020B0503020204020204" pitchFamily="34" charset="-122"/>
            </a:endParaRPr>
          </a:p>
        </p:txBody>
      </p:sp>
      <p:cxnSp>
        <p:nvCxnSpPr>
          <p:cNvPr id="8" name="Straight Arrow Connector 7"/>
          <p:cNvCxnSpPr>
            <a:stCxn id="7" idx="0"/>
          </p:cNvCxnSpPr>
          <p:nvPr/>
        </p:nvCxnSpPr>
        <p:spPr>
          <a:xfrm flipV="1">
            <a:off x="5172198" y="4956560"/>
            <a:ext cx="1134316" cy="64432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1272" name="Picture 8" descr="http://latex.codecogs.com/gif.latex?%5Cdpi%7B150%7D%20%5Cfn_cm%20%5CLARGE%20L%28%5Ctheta%29%20%3D%20%5Cmathbf%7BE%7D_%7Bs%2C%20a%2C%20r%7D%20%5Cleft%5B%5Cleft%28%5Cmathbf%7BE%7D_%7Bs%27%7D%5Cleft%5Br%20&amp;plus;%20%5Cgamma%20%5Cmax_%7Ba%27%7D%20Q%27_t%28s%27%2C%20a%27%20%5Cmid%20%5Ctheta%20%29%5Cright%5D%20-%20Q_%7Bt&amp;plus;1%7D%28s%2C%20a%20%5Cmid%20%5Ctheta%29%20%5Cright%29%5E2%20%5Cright%5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934" y="4052663"/>
            <a:ext cx="8381672" cy="986973"/>
          </a:xfrm>
          <a:prstGeom prst="rect">
            <a:avLst/>
          </a:prstGeom>
          <a:noFill/>
          <a:extLst>
            <a:ext uri="{909E8E84-426E-40DD-AFC4-6F175D3DCCD1}">
              <a14:hiddenFill xmlns:a14="http://schemas.microsoft.com/office/drawing/2010/main">
                <a:solidFill>
                  <a:srgbClr val="FFFFFF"/>
                </a:solidFill>
              </a14:hiddenFill>
            </a:ext>
          </a:extLst>
        </p:spPr>
      </p:pic>
      <p:sp>
        <p:nvSpPr>
          <p:cNvPr id="16" name="圆角矩形 30"/>
          <p:cNvSpPr/>
          <p:nvPr/>
        </p:nvSpPr>
        <p:spPr>
          <a:xfrm>
            <a:off x="8485692" y="5600887"/>
            <a:ext cx="1683521" cy="429697"/>
          </a:xfrm>
          <a:prstGeom prst="rect">
            <a:avLst/>
          </a:prstGeom>
          <a:solidFill>
            <a:srgbClr val="E9C38B"/>
          </a:solidFill>
          <a:ln w="19050">
            <a:solidFill>
              <a:srgbClr val="E9C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微软雅黑" panose="020B0503020204020204" pitchFamily="34" charset="-122"/>
                <a:ea typeface="微软雅黑" panose="020B0503020204020204" pitchFamily="34" charset="-122"/>
              </a:rPr>
              <a:t>Variable</a:t>
            </a:r>
            <a:endParaRPr lang="zh-CN" altLang="en-US" sz="2000" dirty="0">
              <a:solidFill>
                <a:schemeClr val="bg1"/>
              </a:solidFill>
              <a:latin typeface="微软雅黑" panose="020B0503020204020204" pitchFamily="34" charset="-122"/>
              <a:ea typeface="微软雅黑" panose="020B0503020204020204" pitchFamily="34" charset="-122"/>
            </a:endParaRPr>
          </a:p>
        </p:txBody>
      </p:sp>
      <p:cxnSp>
        <p:nvCxnSpPr>
          <p:cNvPr id="17" name="Straight Arrow Connector 16"/>
          <p:cNvCxnSpPr>
            <a:stCxn id="16" idx="0"/>
          </p:cNvCxnSpPr>
          <p:nvPr/>
        </p:nvCxnSpPr>
        <p:spPr>
          <a:xfrm flipH="1" flipV="1">
            <a:off x="9323181" y="4956561"/>
            <a:ext cx="4272" cy="644326"/>
          </a:xfrm>
          <a:prstGeom prst="straightConnector1">
            <a:avLst/>
          </a:prstGeom>
          <a:ln w="25400">
            <a:solidFill>
              <a:srgbClr val="E8B161"/>
            </a:solidFill>
            <a:tailEnd type="arrow"/>
          </a:ln>
        </p:spPr>
        <p:style>
          <a:lnRef idx="1">
            <a:schemeClr val="accent1"/>
          </a:lnRef>
          <a:fillRef idx="0">
            <a:schemeClr val="accent1"/>
          </a:fillRef>
          <a:effectRef idx="0">
            <a:schemeClr val="accent1"/>
          </a:effectRef>
          <a:fontRef idx="minor">
            <a:schemeClr val="tx1"/>
          </a:fontRef>
        </p:style>
      </p:cxnSp>
      <p:sp>
        <p:nvSpPr>
          <p:cNvPr id="28" name="矩形 2"/>
          <p:cNvSpPr/>
          <p:nvPr/>
        </p:nvSpPr>
        <p:spPr>
          <a:xfrm>
            <a:off x="1386141" y="2105173"/>
            <a:ext cx="485388" cy="507985"/>
          </a:xfrm>
          <a:prstGeom prst="rect">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直角三角形 3"/>
          <p:cNvSpPr/>
          <p:nvPr/>
        </p:nvSpPr>
        <p:spPr>
          <a:xfrm>
            <a:off x="1386141" y="2105173"/>
            <a:ext cx="485388" cy="507986"/>
          </a:xfrm>
          <a:prstGeom prst="rtTriangle">
            <a:avLst/>
          </a:prstGeom>
          <a:solidFill>
            <a:srgbClr val="3A8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1"/>
          <p:cNvSpPr/>
          <p:nvPr/>
        </p:nvSpPr>
        <p:spPr>
          <a:xfrm>
            <a:off x="1395151" y="3250325"/>
            <a:ext cx="485388" cy="492385"/>
          </a:xfrm>
          <a:prstGeom prst="rect">
            <a:avLst/>
          </a:prstGeom>
          <a:solidFill>
            <a:srgbClr val="E8B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直角三角形 4"/>
          <p:cNvSpPr/>
          <p:nvPr/>
        </p:nvSpPr>
        <p:spPr>
          <a:xfrm>
            <a:off x="1395151" y="3250325"/>
            <a:ext cx="485388" cy="492385"/>
          </a:xfrm>
          <a:prstGeom prst="rtTriangle">
            <a:avLst/>
          </a:prstGeom>
          <a:solidFill>
            <a:srgbClr val="DDA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2"/>
          <p:cNvSpPr/>
          <p:nvPr/>
        </p:nvSpPr>
        <p:spPr>
          <a:xfrm>
            <a:off x="1395151" y="4324035"/>
            <a:ext cx="485388" cy="507985"/>
          </a:xfrm>
          <a:prstGeom prst="rect">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直角三角形 3"/>
          <p:cNvSpPr/>
          <p:nvPr/>
        </p:nvSpPr>
        <p:spPr>
          <a:xfrm>
            <a:off x="1395151" y="4324035"/>
            <a:ext cx="485388" cy="507986"/>
          </a:xfrm>
          <a:prstGeom prst="rtTriangle">
            <a:avLst/>
          </a:prstGeom>
          <a:solidFill>
            <a:srgbClr val="3A8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3"/>
          <p:cNvSpPr txBox="1"/>
          <p:nvPr/>
        </p:nvSpPr>
        <p:spPr>
          <a:xfrm>
            <a:off x="1431354" y="2089938"/>
            <a:ext cx="476379" cy="523220"/>
          </a:xfrm>
          <a:prstGeom prst="rect">
            <a:avLst/>
          </a:prstGeom>
          <a:noFill/>
        </p:spPr>
        <p:txBody>
          <a:bodyPr wrap="square" rtlCol="0">
            <a:spAutoFit/>
          </a:bodyPr>
          <a:lstStyle/>
          <a:p>
            <a:r>
              <a:rPr lang="en-US" altLang="zh-CN" sz="2800" dirty="0">
                <a:solidFill>
                  <a:schemeClr val="bg1"/>
                </a:solidFill>
                <a:latin typeface="Arial Black" pitchFamily="34" charset="0"/>
              </a:rPr>
              <a:t>1</a:t>
            </a:r>
            <a:endParaRPr lang="zh-CN" altLang="en-US" sz="2800" dirty="0">
              <a:solidFill>
                <a:schemeClr val="bg1"/>
              </a:solidFill>
              <a:latin typeface="Arial Black" pitchFamily="34" charset="0"/>
            </a:endParaRPr>
          </a:p>
        </p:txBody>
      </p:sp>
      <p:sp>
        <p:nvSpPr>
          <p:cNvPr id="40" name="文本框 33"/>
          <p:cNvSpPr txBox="1"/>
          <p:nvPr/>
        </p:nvSpPr>
        <p:spPr>
          <a:xfrm>
            <a:off x="1431354" y="3232633"/>
            <a:ext cx="476379" cy="523220"/>
          </a:xfrm>
          <a:prstGeom prst="rect">
            <a:avLst/>
          </a:prstGeom>
          <a:noFill/>
        </p:spPr>
        <p:txBody>
          <a:bodyPr wrap="square" rtlCol="0">
            <a:spAutoFit/>
          </a:bodyPr>
          <a:lstStyle/>
          <a:p>
            <a:r>
              <a:rPr lang="en-US" altLang="zh-CN" sz="2800" dirty="0">
                <a:solidFill>
                  <a:schemeClr val="bg1"/>
                </a:solidFill>
                <a:latin typeface="Arial Black" pitchFamily="34" charset="0"/>
              </a:rPr>
              <a:t>2</a:t>
            </a:r>
            <a:endParaRPr lang="zh-CN" altLang="en-US" sz="2800" dirty="0">
              <a:solidFill>
                <a:schemeClr val="bg1"/>
              </a:solidFill>
              <a:latin typeface="Arial Black" pitchFamily="34" charset="0"/>
            </a:endParaRPr>
          </a:p>
        </p:txBody>
      </p:sp>
      <p:sp>
        <p:nvSpPr>
          <p:cNvPr id="41" name="文本框 33"/>
          <p:cNvSpPr txBox="1"/>
          <p:nvPr/>
        </p:nvSpPr>
        <p:spPr>
          <a:xfrm>
            <a:off x="1431354" y="4324035"/>
            <a:ext cx="476379" cy="523220"/>
          </a:xfrm>
          <a:prstGeom prst="rect">
            <a:avLst/>
          </a:prstGeom>
          <a:noFill/>
        </p:spPr>
        <p:txBody>
          <a:bodyPr wrap="square" rtlCol="0">
            <a:spAutoFit/>
          </a:bodyPr>
          <a:lstStyle/>
          <a:p>
            <a:r>
              <a:rPr lang="en-US" altLang="zh-CN" sz="2800" dirty="0">
                <a:solidFill>
                  <a:schemeClr val="bg1"/>
                </a:solidFill>
                <a:latin typeface="Arial Black" pitchFamily="34" charset="0"/>
              </a:rPr>
              <a:t>3</a:t>
            </a:r>
            <a:endParaRPr lang="zh-CN" altLang="en-US" sz="2800" dirty="0">
              <a:solidFill>
                <a:schemeClr val="bg1"/>
              </a:solidFill>
              <a:latin typeface="Arial Black" pitchFamily="34" charset="0"/>
            </a:endParaRPr>
          </a:p>
        </p:txBody>
      </p:sp>
    </p:spTree>
    <p:extLst>
      <p:ext uri="{BB962C8B-B14F-4D97-AF65-F5344CB8AC3E}">
        <p14:creationId xmlns:p14="http://schemas.microsoft.com/office/powerpoint/2010/main" val="179631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268"/>
                                        </p:tgtEl>
                                        <p:attrNameLst>
                                          <p:attrName>style.visibility</p:attrName>
                                        </p:attrNameLst>
                                      </p:cBhvr>
                                      <p:to>
                                        <p:strVal val="visible"/>
                                      </p:to>
                                    </p:set>
                                    <p:animEffect transition="in" filter="fade">
                                      <p:cBhvr>
                                        <p:cTn id="21" dur="500"/>
                                        <p:tgtEl>
                                          <p:spTgt spid="1126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11272"/>
                                        </p:tgtEl>
                                        <p:attrNameLst>
                                          <p:attrName>style.visibility</p:attrName>
                                        </p:attrNameLst>
                                      </p:cBhvr>
                                      <p:to>
                                        <p:strVal val="visible"/>
                                      </p:to>
                                    </p:set>
                                    <p:animEffect transition="in" filter="fade">
                                      <p:cBhvr>
                                        <p:cTn id="41" dur="500"/>
                                        <p:tgtEl>
                                          <p:spTgt spid="1127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8" grpId="0" animBg="1"/>
      <p:bldP spid="29" grpId="0" animBg="1"/>
      <p:bldP spid="33" grpId="0" animBg="1"/>
      <p:bldP spid="34" grpId="0" animBg="1"/>
      <p:bldP spid="36" grpId="0" animBg="1"/>
      <p:bldP spid="37" grpId="0" animBg="1"/>
      <p:bldP spid="38" grpId="0"/>
      <p:bldP spid="40" grpId="0"/>
      <p:bldP spid="4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482249" y="376421"/>
            <a:ext cx="4845689" cy="646331"/>
          </a:xfrm>
          <a:prstGeom prst="rect">
            <a:avLst/>
          </a:prstGeom>
          <a:noFill/>
        </p:spPr>
        <p:txBody>
          <a:bodyPr wrap="square" rtlCol="0">
            <a:spAutoFit/>
          </a:bodyPr>
          <a:lstStyle/>
          <a:p>
            <a:r>
              <a:rPr lang="en-US" altLang="zh-CN" sz="3600" b="1" dirty="0">
                <a:solidFill>
                  <a:srgbClr val="519CD6"/>
                </a:solidFill>
                <a:latin typeface="微软雅黑" panose="020B0503020204020204" pitchFamily="34" charset="-122"/>
                <a:ea typeface="微软雅黑" panose="020B0503020204020204" pitchFamily="34" charset="-122"/>
              </a:rPr>
              <a:t>Results Analysis</a:t>
            </a:r>
            <a:endParaRPr lang="zh-CN" altLang="en-US" sz="3600" b="1" dirty="0">
              <a:solidFill>
                <a:srgbClr val="519CD6"/>
              </a:solidFill>
              <a:latin typeface="微软雅黑" panose="020B0503020204020204" pitchFamily="34" charset="-122"/>
              <a:ea typeface="微软雅黑" panose="020B0503020204020204" pitchFamily="34" charset="-122"/>
            </a:endParaRPr>
          </a:p>
        </p:txBody>
      </p:sp>
      <p:cxnSp>
        <p:nvCxnSpPr>
          <p:cNvPr id="3" name="Straight Connector 2"/>
          <p:cNvCxnSpPr/>
          <p:nvPr/>
        </p:nvCxnSpPr>
        <p:spPr>
          <a:xfrm>
            <a:off x="6127350" y="1022753"/>
            <a:ext cx="51275" cy="5600238"/>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6" name="矩形 2"/>
          <p:cNvSpPr/>
          <p:nvPr/>
        </p:nvSpPr>
        <p:spPr>
          <a:xfrm>
            <a:off x="1056709" y="1180198"/>
            <a:ext cx="454818" cy="474650"/>
          </a:xfrm>
          <a:prstGeom prst="rect">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3"/>
          <p:cNvSpPr/>
          <p:nvPr/>
        </p:nvSpPr>
        <p:spPr>
          <a:xfrm>
            <a:off x="1056709" y="1180196"/>
            <a:ext cx="454818" cy="474652"/>
          </a:xfrm>
          <a:prstGeom prst="rtTriangle">
            <a:avLst/>
          </a:prstGeom>
          <a:solidFill>
            <a:srgbClr val="3A8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6"/>
          <p:cNvSpPr/>
          <p:nvPr/>
        </p:nvSpPr>
        <p:spPr>
          <a:xfrm>
            <a:off x="1621416" y="1180196"/>
            <a:ext cx="3506062" cy="4746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794617" y="1200031"/>
            <a:ext cx="3110669" cy="369332"/>
          </a:xfrm>
          <a:prstGeom prst="rect">
            <a:avLst/>
          </a:prstGeom>
          <a:noFill/>
        </p:spPr>
        <p:txBody>
          <a:bodyPr wrap="square" rtlCol="0">
            <a:spAutoFit/>
          </a:bodyPr>
          <a:lstStyle/>
          <a:p>
            <a:r>
              <a:rPr lang="en-US" dirty="0">
                <a:latin typeface="微软雅黑" pitchFamily="34" charset="-122"/>
                <a:ea typeface="微软雅黑" pitchFamily="34" charset="-122"/>
              </a:rPr>
              <a:t>DQN is good at …</a:t>
            </a:r>
          </a:p>
        </p:txBody>
      </p:sp>
      <p:sp>
        <p:nvSpPr>
          <p:cNvPr id="14" name="矩形 1"/>
          <p:cNvSpPr/>
          <p:nvPr/>
        </p:nvSpPr>
        <p:spPr>
          <a:xfrm>
            <a:off x="6692842" y="1200030"/>
            <a:ext cx="473968" cy="475166"/>
          </a:xfrm>
          <a:prstGeom prst="rect">
            <a:avLst/>
          </a:prstGeom>
          <a:solidFill>
            <a:srgbClr val="E8B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直角三角形 4"/>
          <p:cNvSpPr/>
          <p:nvPr/>
        </p:nvSpPr>
        <p:spPr>
          <a:xfrm>
            <a:off x="6692841" y="1200031"/>
            <a:ext cx="473969" cy="475166"/>
          </a:xfrm>
          <a:prstGeom prst="rtTriangle">
            <a:avLst/>
          </a:prstGeom>
          <a:solidFill>
            <a:srgbClr val="DDA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5"/>
          <p:cNvSpPr/>
          <p:nvPr/>
        </p:nvSpPr>
        <p:spPr>
          <a:xfrm>
            <a:off x="7295823" y="1191484"/>
            <a:ext cx="3676978" cy="4837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7416326" y="1248674"/>
            <a:ext cx="3110669" cy="369332"/>
          </a:xfrm>
          <a:prstGeom prst="rect">
            <a:avLst/>
          </a:prstGeom>
          <a:noFill/>
        </p:spPr>
        <p:txBody>
          <a:bodyPr wrap="square" rtlCol="0">
            <a:spAutoFit/>
          </a:bodyPr>
          <a:lstStyle/>
          <a:p>
            <a:r>
              <a:rPr lang="en-US" dirty="0">
                <a:latin typeface="微软雅黑" pitchFamily="34" charset="-122"/>
                <a:ea typeface="微软雅黑" pitchFamily="34" charset="-122"/>
              </a:rPr>
              <a:t>DQN is bad at …</a:t>
            </a:r>
          </a:p>
        </p:txBody>
      </p:sp>
      <p:pic>
        <p:nvPicPr>
          <p:cNvPr id="13314" name="Picture 2" descr="http://upload.wikimedia.org/wikipedia/en/7/7c/Videopinball_26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054" y="2335094"/>
            <a:ext cx="3816605" cy="231381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videogamecritic.com/images/2600/box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129" y="3375589"/>
            <a:ext cx="3737361" cy="280302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pacMan2600Screen.jpg (900×5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841" y="2335094"/>
            <a:ext cx="3883046" cy="244200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encrypted-tbn3.gstatic.com/images?q=tbn:ANd9GcSfog3f3upanbZRZ3O3K_XJGkpFy4xZJsGYIcXmDNdd-JpuUA2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3548" y="3375590"/>
            <a:ext cx="4017583" cy="250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11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fade">
                                      <p:cBhvr>
                                        <p:cTn id="17" dur="500"/>
                                        <p:tgtEl>
                                          <p:spTgt spid="133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20"/>
                                        </p:tgtEl>
                                        <p:attrNameLst>
                                          <p:attrName>style.visibility</p:attrName>
                                        </p:attrNameLst>
                                      </p:cBhvr>
                                      <p:to>
                                        <p:strVal val="visible"/>
                                      </p:to>
                                    </p:set>
                                    <p:animEffect transition="in" filter="fade">
                                      <p:cBhvr>
                                        <p:cTn id="22"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82121" y="1772378"/>
            <a:ext cx="1819275" cy="1819275"/>
          </a:xfrm>
          <a:prstGeom prst="rect">
            <a:avLst/>
          </a:prstGeom>
          <a:solidFill>
            <a:srgbClr val="E8B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782121" y="1772378"/>
            <a:ext cx="1819275" cy="1819275"/>
          </a:xfrm>
          <a:prstGeom prst="rtTriangle">
            <a:avLst/>
          </a:prstGeom>
          <a:solidFill>
            <a:srgbClr val="DDA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757863" y="1772378"/>
            <a:ext cx="6789268" cy="18192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757863" y="3761027"/>
            <a:ext cx="6789268" cy="18192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5" descr="\\MAGNUM\Projects\Microsoft\Cloud Power FY12\Design\ICONS_PNG\Increase.png"/>
          <p:cNvPicPr>
            <a:picLocks noChangeAspect="1" noChangeArrowheads="1"/>
          </p:cNvPicPr>
          <p:nvPr/>
        </p:nvPicPr>
        <p:blipFill>
          <a:blip r:embed="rId2" cstate="print">
            <a:biLevel thresh="50000"/>
            <a:extLst>
              <a:ext uri="{28A0092B-C50C-407E-A947-70E740481C1C}">
                <a14:useLocalDpi xmlns:a14="http://schemas.microsoft.com/office/drawing/2010/main" val="0"/>
              </a:ext>
            </a:extLst>
          </a:blip>
          <a:srcRect/>
          <a:stretch>
            <a:fillRect/>
          </a:stretch>
        </p:blipFill>
        <p:spPr bwMode="auto">
          <a:xfrm>
            <a:off x="1685868" y="1772377"/>
            <a:ext cx="1975742" cy="1713260"/>
          </a:xfrm>
          <a:prstGeom prst="rect">
            <a:avLst/>
          </a:prstGeom>
          <a:noFill/>
        </p:spPr>
      </p:pic>
      <p:sp>
        <p:nvSpPr>
          <p:cNvPr id="16" name="文本框 15"/>
          <p:cNvSpPr txBox="1"/>
          <p:nvPr/>
        </p:nvSpPr>
        <p:spPr>
          <a:xfrm>
            <a:off x="4069793" y="2174183"/>
            <a:ext cx="6194034" cy="400110"/>
          </a:xfrm>
          <a:prstGeom prst="rect">
            <a:avLst/>
          </a:prstGeom>
          <a:noFill/>
        </p:spPr>
        <p:txBody>
          <a:bodyPr wrap="square" rtlCol="0">
            <a:spAutoFit/>
          </a:bodyPr>
          <a:lstStyle/>
          <a:p>
            <a:r>
              <a:rPr lang="en-US" altLang="zh-CN" sz="2000" dirty="0">
                <a:solidFill>
                  <a:schemeClr val="bg2">
                    <a:lumMod val="25000"/>
                  </a:schemeClr>
                </a:solidFill>
                <a:latin typeface="微软雅黑" panose="020B0503020204020204" pitchFamily="34" charset="-122"/>
                <a:ea typeface="微软雅黑" panose="020B0503020204020204" pitchFamily="34" charset="-122"/>
              </a:rPr>
              <a:t>Q: What is the key contributing factor?</a:t>
            </a:r>
            <a:endParaRPr lang="zh-CN" altLang="en-US" sz="20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4069793" y="4049291"/>
            <a:ext cx="6918773" cy="400110"/>
          </a:xfrm>
          <a:prstGeom prst="rect">
            <a:avLst/>
          </a:prstGeom>
          <a:noFill/>
        </p:spPr>
        <p:txBody>
          <a:bodyPr wrap="square" rtlCol="0">
            <a:spAutoFit/>
          </a:bodyPr>
          <a:lstStyle/>
          <a:p>
            <a:r>
              <a:rPr lang="en-US" altLang="zh-CN" sz="2000" dirty="0">
                <a:solidFill>
                  <a:schemeClr val="bg2">
                    <a:lumMod val="25000"/>
                  </a:schemeClr>
                </a:solidFill>
                <a:latin typeface="微软雅黑" panose="020B0503020204020204" pitchFamily="34" charset="-122"/>
                <a:ea typeface="微软雅黑" panose="020B0503020204020204" pitchFamily="34" charset="-122"/>
              </a:rPr>
              <a:t>Q: How to account for long term dependency ?</a:t>
            </a:r>
            <a:endParaRPr lang="zh-CN" altLang="en-US" sz="20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482250" y="376422"/>
            <a:ext cx="4252119" cy="646331"/>
          </a:xfrm>
          <a:prstGeom prst="rect">
            <a:avLst/>
          </a:prstGeom>
          <a:noFill/>
        </p:spPr>
        <p:txBody>
          <a:bodyPr wrap="square" rtlCol="0">
            <a:spAutoFit/>
          </a:bodyPr>
          <a:lstStyle/>
          <a:p>
            <a:r>
              <a:rPr lang="en-US" altLang="zh-CN" sz="3600" b="1" dirty="0">
                <a:solidFill>
                  <a:srgbClr val="519CD6"/>
                </a:solidFill>
                <a:latin typeface="微软雅黑" panose="020B0503020204020204" pitchFamily="34" charset="-122"/>
                <a:ea typeface="微软雅黑" panose="020B0503020204020204" pitchFamily="34" charset="-122"/>
              </a:rPr>
              <a:t>Discussion</a:t>
            </a:r>
            <a:endParaRPr lang="zh-CN" altLang="en-US" sz="3600" b="1" dirty="0">
              <a:solidFill>
                <a:srgbClr val="519CD6"/>
              </a:solidFill>
              <a:latin typeface="微软雅黑" panose="020B0503020204020204" pitchFamily="34" charset="-122"/>
              <a:ea typeface="微软雅黑" panose="020B0503020204020204" pitchFamily="34" charset="-122"/>
            </a:endParaRPr>
          </a:p>
        </p:txBody>
      </p:sp>
      <p:sp>
        <p:nvSpPr>
          <p:cNvPr id="19" name="文本框 15"/>
          <p:cNvSpPr txBox="1"/>
          <p:nvPr/>
        </p:nvSpPr>
        <p:spPr>
          <a:xfrm>
            <a:off x="4069793" y="2726693"/>
            <a:ext cx="6194034" cy="400110"/>
          </a:xfrm>
          <a:prstGeom prst="rect">
            <a:avLst/>
          </a:prstGeom>
          <a:noFill/>
        </p:spPr>
        <p:txBody>
          <a:bodyPr wrap="square" rtlCol="0">
            <a:spAutoFit/>
          </a:bodyPr>
          <a:lstStyle/>
          <a:p>
            <a:r>
              <a:rPr lang="en-US" altLang="zh-CN" sz="2000" dirty="0">
                <a:solidFill>
                  <a:schemeClr val="bg2">
                    <a:lumMod val="25000"/>
                  </a:schemeClr>
                </a:solidFill>
                <a:latin typeface="微软雅黑" panose="020B0503020204020204" pitchFamily="34" charset="-122"/>
                <a:ea typeface="微软雅黑" panose="020B0503020204020204" pitchFamily="34" charset="-122"/>
              </a:rPr>
              <a:t>A: Almost unlimited training data</a:t>
            </a:r>
            <a:endParaRPr lang="zh-CN" altLang="en-US" sz="20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0" name="矩形 2"/>
          <p:cNvSpPr/>
          <p:nvPr/>
        </p:nvSpPr>
        <p:spPr>
          <a:xfrm>
            <a:off x="1782121" y="3761028"/>
            <a:ext cx="1819275" cy="1819275"/>
          </a:xfrm>
          <a:prstGeom prst="rect">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7"/>
          <p:cNvGrpSpPr/>
          <p:nvPr/>
        </p:nvGrpSpPr>
        <p:grpSpPr>
          <a:xfrm>
            <a:off x="1945401" y="4078692"/>
            <a:ext cx="1387141" cy="1263281"/>
            <a:chOff x="2065786" y="4184708"/>
            <a:chExt cx="1143803" cy="1041671"/>
          </a:xfrm>
        </p:grpSpPr>
        <p:pic>
          <p:nvPicPr>
            <p:cNvPr id="22" name="Picture 3" descr="\\MAGNUM\Projects\Microsoft\Cloud Power FY12\Design\ICONS_PNG\User.png"/>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2065786" y="4184708"/>
              <a:ext cx="1041942" cy="1041671"/>
            </a:xfrm>
            <a:prstGeom prst="rect">
              <a:avLst/>
            </a:prstGeom>
            <a:noFill/>
          </p:spPr>
        </p:pic>
        <p:pic>
          <p:nvPicPr>
            <p:cNvPr id="23" name="Picture 12"/>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flipH="1">
              <a:off x="2848917" y="4416131"/>
              <a:ext cx="360672" cy="532913"/>
            </a:xfrm>
            <a:prstGeom prst="rect">
              <a:avLst/>
            </a:prstGeom>
          </p:spPr>
        </p:pic>
      </p:grpSp>
      <p:sp>
        <p:nvSpPr>
          <p:cNvPr id="24" name="文本框 16"/>
          <p:cNvSpPr txBox="1"/>
          <p:nvPr/>
        </p:nvSpPr>
        <p:spPr>
          <a:xfrm>
            <a:off x="4069793" y="4580197"/>
            <a:ext cx="6194034" cy="400110"/>
          </a:xfrm>
          <a:prstGeom prst="rect">
            <a:avLst/>
          </a:prstGeom>
          <a:noFill/>
        </p:spPr>
        <p:txBody>
          <a:bodyPr wrap="square" rtlCol="0">
            <a:spAutoFit/>
          </a:bodyPr>
          <a:lstStyle/>
          <a:p>
            <a:r>
              <a:rPr lang="en-US" altLang="zh-CN" sz="2000" dirty="0">
                <a:solidFill>
                  <a:schemeClr val="bg2">
                    <a:lumMod val="25000"/>
                  </a:schemeClr>
                </a:solidFill>
                <a:latin typeface="微软雅黑" panose="020B0503020204020204" pitchFamily="34" charset="-122"/>
                <a:ea typeface="微软雅黑" panose="020B0503020204020204" pitchFamily="34" charset="-122"/>
              </a:rPr>
              <a:t>A: Long short term memory may be the solution</a:t>
            </a:r>
            <a:endParaRPr lang="zh-CN" altLang="en-US" sz="2000" dirty="0">
              <a:solidFill>
                <a:schemeClr val="bg2">
                  <a:lumMod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1327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16" grpId="0"/>
      <p:bldP spid="17" grpId="0"/>
      <p:bldP spid="19" grpId="0"/>
      <p:bldP spid="20" grpId="0" animBg="1"/>
      <p:bldP spid="2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13A8B-FAE7-4DEE-96C0-DCBEC5F61344}"/>
              </a:ext>
            </a:extLst>
          </p:cNvPr>
          <p:cNvSpPr>
            <a:spLocks noGrp="1"/>
          </p:cNvSpPr>
          <p:nvPr>
            <p:ph type="title"/>
          </p:nvPr>
        </p:nvSpPr>
        <p:spPr/>
        <p:txBody>
          <a:bodyPr/>
          <a:lstStyle/>
          <a:p>
            <a:r>
              <a:rPr lang="en-US" dirty="0"/>
              <a:t>Q-Learning in Practice</a:t>
            </a:r>
          </a:p>
        </p:txBody>
      </p:sp>
      <p:graphicFrame>
        <p:nvGraphicFramePr>
          <p:cNvPr id="6" name="Object 5">
            <a:extLst>
              <a:ext uri="{FF2B5EF4-FFF2-40B4-BE49-F238E27FC236}">
                <a16:creationId xmlns:a16="http://schemas.microsoft.com/office/drawing/2014/main" id="{AB806E43-8E82-46AF-8AC6-E4025E13DAEF}"/>
              </a:ext>
            </a:extLst>
          </p:cNvPr>
          <p:cNvGraphicFramePr>
            <a:graphicFrameLocks noChangeAspect="1"/>
          </p:cNvGraphicFramePr>
          <p:nvPr/>
        </p:nvGraphicFramePr>
        <p:xfrm>
          <a:off x="545813" y="1922463"/>
          <a:ext cx="2241550" cy="4610100"/>
        </p:xfrm>
        <a:graphic>
          <a:graphicData uri="http://schemas.openxmlformats.org/presentationml/2006/ole">
            <mc:AlternateContent xmlns:mc="http://schemas.openxmlformats.org/markup-compatibility/2006">
              <mc:Choice xmlns:v="urn:schemas-microsoft-com:vml" Requires="v">
                <p:oleObj name="Worksheet" r:id="rId2" imgW="2241540" imgH="4609875" progId="Excel.Sheet.12">
                  <p:embed/>
                </p:oleObj>
              </mc:Choice>
              <mc:Fallback>
                <p:oleObj name="Worksheet" r:id="rId2" imgW="2241540" imgH="4609875" progId="Excel.Sheet.12">
                  <p:embed/>
                  <p:pic>
                    <p:nvPicPr>
                      <p:cNvPr id="6" name="Object 5">
                        <a:extLst>
                          <a:ext uri="{FF2B5EF4-FFF2-40B4-BE49-F238E27FC236}">
                            <a16:creationId xmlns:a16="http://schemas.microsoft.com/office/drawing/2014/main" id="{AB806E43-8E82-46AF-8AC6-E4025E13DAEF}"/>
                          </a:ext>
                        </a:extLst>
                      </p:cNvPr>
                      <p:cNvPicPr/>
                      <p:nvPr/>
                    </p:nvPicPr>
                    <p:blipFill>
                      <a:blip r:embed="rId3"/>
                      <a:stretch>
                        <a:fillRect/>
                      </a:stretch>
                    </p:blipFill>
                    <p:spPr>
                      <a:xfrm>
                        <a:off x="545813" y="1922463"/>
                        <a:ext cx="2241550" cy="46101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9C32ADD-B4F4-4F81-822E-B60BFE7300A8}"/>
              </a:ext>
            </a:extLst>
          </p:cNvPr>
          <p:cNvGraphicFramePr>
            <a:graphicFrameLocks noChangeAspect="1"/>
          </p:cNvGraphicFramePr>
          <p:nvPr/>
        </p:nvGraphicFramePr>
        <p:xfrm>
          <a:off x="2991304" y="4316413"/>
          <a:ext cx="2241550" cy="2216150"/>
        </p:xfrm>
        <a:graphic>
          <a:graphicData uri="http://schemas.openxmlformats.org/presentationml/2006/ole">
            <mc:AlternateContent xmlns:mc="http://schemas.openxmlformats.org/markup-compatibility/2006">
              <mc:Choice xmlns:v="urn:schemas-microsoft-com:vml" Requires="v">
                <p:oleObj name="Worksheet" r:id="rId4" imgW="2241540" imgH="2216203" progId="Excel.Sheet.12">
                  <p:embed/>
                </p:oleObj>
              </mc:Choice>
              <mc:Fallback>
                <p:oleObj name="Worksheet" r:id="rId4" imgW="2241540" imgH="2216203" progId="Excel.Sheet.12">
                  <p:embed/>
                  <p:pic>
                    <p:nvPicPr>
                      <p:cNvPr id="7" name="Object 6">
                        <a:extLst>
                          <a:ext uri="{FF2B5EF4-FFF2-40B4-BE49-F238E27FC236}">
                            <a16:creationId xmlns:a16="http://schemas.microsoft.com/office/drawing/2014/main" id="{F9C32ADD-B4F4-4F81-822E-B60BFE7300A8}"/>
                          </a:ext>
                        </a:extLst>
                      </p:cNvPr>
                      <p:cNvPicPr/>
                      <p:nvPr/>
                    </p:nvPicPr>
                    <p:blipFill>
                      <a:blip r:embed="rId5"/>
                      <a:stretch>
                        <a:fillRect/>
                      </a:stretch>
                    </p:blipFill>
                    <p:spPr>
                      <a:xfrm>
                        <a:off x="2991304" y="4316413"/>
                        <a:ext cx="2241550" cy="22161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F2592DB-F5FD-4EFB-ACD3-8BFBB4716A11}"/>
              </a:ext>
            </a:extLst>
          </p:cNvPr>
          <p:cNvGraphicFramePr>
            <a:graphicFrameLocks noChangeAspect="1"/>
          </p:cNvGraphicFramePr>
          <p:nvPr/>
        </p:nvGraphicFramePr>
        <p:xfrm>
          <a:off x="5436795" y="2142168"/>
          <a:ext cx="2749550" cy="2095500"/>
        </p:xfrm>
        <a:graphic>
          <a:graphicData uri="http://schemas.openxmlformats.org/presentationml/2006/ole">
            <mc:AlternateContent xmlns:mc="http://schemas.openxmlformats.org/markup-compatibility/2006">
              <mc:Choice xmlns:v="urn:schemas-microsoft-com:vml" Requires="v">
                <p:oleObj name="Worksheet" r:id="rId6" imgW="2749680" imgH="2095545" progId="Excel.Sheet.12">
                  <p:embed/>
                </p:oleObj>
              </mc:Choice>
              <mc:Fallback>
                <p:oleObj name="Worksheet" r:id="rId6" imgW="2749680" imgH="2095545" progId="Excel.Sheet.12">
                  <p:embed/>
                  <p:pic>
                    <p:nvPicPr>
                      <p:cNvPr id="8" name="Object 7">
                        <a:extLst>
                          <a:ext uri="{FF2B5EF4-FFF2-40B4-BE49-F238E27FC236}">
                            <a16:creationId xmlns:a16="http://schemas.microsoft.com/office/drawing/2014/main" id="{BF2592DB-F5FD-4EFB-ACD3-8BFBB4716A11}"/>
                          </a:ext>
                        </a:extLst>
                      </p:cNvPr>
                      <p:cNvPicPr/>
                      <p:nvPr/>
                    </p:nvPicPr>
                    <p:blipFill>
                      <a:blip r:embed="rId7"/>
                      <a:stretch>
                        <a:fillRect/>
                      </a:stretch>
                    </p:blipFill>
                    <p:spPr>
                      <a:xfrm>
                        <a:off x="5436795" y="2142168"/>
                        <a:ext cx="2749550" cy="2095500"/>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B03FE465-7196-4E48-85D5-1E6F706B18D7}"/>
              </a:ext>
            </a:extLst>
          </p:cNvPr>
          <p:cNvGrpSpPr/>
          <p:nvPr/>
        </p:nvGrpSpPr>
        <p:grpSpPr>
          <a:xfrm>
            <a:off x="8719094" y="1922463"/>
            <a:ext cx="2749550" cy="2534910"/>
            <a:chOff x="3537404" y="2503589"/>
            <a:chExt cx="2749550" cy="2534910"/>
          </a:xfrm>
        </p:grpSpPr>
        <p:graphicFrame>
          <p:nvGraphicFramePr>
            <p:cNvPr id="10" name="Object 9">
              <a:extLst>
                <a:ext uri="{FF2B5EF4-FFF2-40B4-BE49-F238E27FC236}">
                  <a16:creationId xmlns:a16="http://schemas.microsoft.com/office/drawing/2014/main" id="{6514C30C-1266-4923-B79C-8BDA05AF0D4C}"/>
                </a:ext>
              </a:extLst>
            </p:cNvPr>
            <p:cNvGraphicFramePr>
              <a:graphicFrameLocks noChangeAspect="1"/>
            </p:cNvGraphicFramePr>
            <p:nvPr/>
          </p:nvGraphicFramePr>
          <p:xfrm>
            <a:off x="3537404" y="2942999"/>
            <a:ext cx="2749550" cy="2095500"/>
          </p:xfrm>
          <a:graphic>
            <a:graphicData uri="http://schemas.openxmlformats.org/presentationml/2006/ole">
              <mc:AlternateContent xmlns:mc="http://schemas.openxmlformats.org/markup-compatibility/2006">
                <mc:Choice xmlns:v="urn:schemas-microsoft-com:vml" Requires="v">
                  <p:oleObj name="Worksheet" r:id="rId8" imgW="2749680" imgH="2095545" progId="Excel.Sheet.12">
                    <p:embed/>
                  </p:oleObj>
                </mc:Choice>
                <mc:Fallback>
                  <p:oleObj name="Worksheet" r:id="rId8" imgW="2749680" imgH="2095545" progId="Excel.Sheet.12">
                    <p:embed/>
                    <p:pic>
                      <p:nvPicPr>
                        <p:cNvPr id="10" name="Object 9">
                          <a:extLst>
                            <a:ext uri="{FF2B5EF4-FFF2-40B4-BE49-F238E27FC236}">
                              <a16:creationId xmlns:a16="http://schemas.microsoft.com/office/drawing/2014/main" id="{6514C30C-1266-4923-B79C-8BDA05AF0D4C}"/>
                            </a:ext>
                          </a:extLst>
                        </p:cNvPr>
                        <p:cNvPicPr/>
                        <p:nvPr/>
                      </p:nvPicPr>
                      <p:blipFill>
                        <a:blip r:embed="rId9"/>
                        <a:stretch>
                          <a:fillRect/>
                        </a:stretch>
                      </p:blipFill>
                      <p:spPr>
                        <a:xfrm>
                          <a:off x="3537404" y="2942999"/>
                          <a:ext cx="2749550" cy="2095500"/>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E67EE28C-3EA7-4DE5-916B-A3E0D158736D}"/>
                </a:ext>
              </a:extLst>
            </p:cNvPr>
            <p:cNvGrpSpPr/>
            <p:nvPr/>
          </p:nvGrpSpPr>
          <p:grpSpPr>
            <a:xfrm>
              <a:off x="3804104" y="3637190"/>
              <a:ext cx="383720" cy="209550"/>
              <a:chOff x="3804104" y="3637190"/>
              <a:chExt cx="383720" cy="209550"/>
            </a:xfrm>
          </p:grpSpPr>
          <p:sp>
            <p:nvSpPr>
              <p:cNvPr id="46" name="Arrow: Down 45">
                <a:extLst>
                  <a:ext uri="{FF2B5EF4-FFF2-40B4-BE49-F238E27FC236}">
                    <a16:creationId xmlns:a16="http://schemas.microsoft.com/office/drawing/2014/main" id="{64BF6B37-E4C5-40E3-A8A0-767A3A8BCEB8}"/>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7" name="Arrow: Down 46">
                <a:extLst>
                  <a:ext uri="{FF2B5EF4-FFF2-40B4-BE49-F238E27FC236}">
                    <a16:creationId xmlns:a16="http://schemas.microsoft.com/office/drawing/2014/main" id="{B3DB26C3-3C8E-43D3-ACB3-C3D9D5DEB102}"/>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2" name="Group 11">
              <a:extLst>
                <a:ext uri="{FF2B5EF4-FFF2-40B4-BE49-F238E27FC236}">
                  <a16:creationId xmlns:a16="http://schemas.microsoft.com/office/drawing/2014/main" id="{490EBB3A-A570-4F58-B490-381FF41CBC05}"/>
                </a:ext>
              </a:extLst>
            </p:cNvPr>
            <p:cNvGrpSpPr/>
            <p:nvPr/>
          </p:nvGrpSpPr>
          <p:grpSpPr>
            <a:xfrm>
              <a:off x="4683122" y="3642636"/>
              <a:ext cx="383720" cy="209550"/>
              <a:chOff x="3804104" y="3637190"/>
              <a:chExt cx="383720" cy="209550"/>
            </a:xfrm>
          </p:grpSpPr>
          <p:sp>
            <p:nvSpPr>
              <p:cNvPr id="44" name="Arrow: Down 43">
                <a:extLst>
                  <a:ext uri="{FF2B5EF4-FFF2-40B4-BE49-F238E27FC236}">
                    <a16:creationId xmlns:a16="http://schemas.microsoft.com/office/drawing/2014/main" id="{C8777CF3-16D3-403C-AC6C-4A23008B8243}"/>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5" name="Arrow: Down 44">
                <a:extLst>
                  <a:ext uri="{FF2B5EF4-FFF2-40B4-BE49-F238E27FC236}">
                    <a16:creationId xmlns:a16="http://schemas.microsoft.com/office/drawing/2014/main" id="{A1F32D84-9D0E-4A10-8D95-E92D3CAAB113}"/>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3" name="Group 12">
              <a:extLst>
                <a:ext uri="{FF2B5EF4-FFF2-40B4-BE49-F238E27FC236}">
                  <a16:creationId xmlns:a16="http://schemas.microsoft.com/office/drawing/2014/main" id="{C3047724-07B4-436E-9F2A-31BE8DA89176}"/>
                </a:ext>
              </a:extLst>
            </p:cNvPr>
            <p:cNvGrpSpPr/>
            <p:nvPr/>
          </p:nvGrpSpPr>
          <p:grpSpPr>
            <a:xfrm>
              <a:off x="5556705" y="3642633"/>
              <a:ext cx="383720" cy="209550"/>
              <a:chOff x="3804104" y="3637190"/>
              <a:chExt cx="383720" cy="209550"/>
            </a:xfrm>
          </p:grpSpPr>
          <p:sp>
            <p:nvSpPr>
              <p:cNvPr id="42" name="Arrow: Down 41">
                <a:extLst>
                  <a:ext uri="{FF2B5EF4-FFF2-40B4-BE49-F238E27FC236}">
                    <a16:creationId xmlns:a16="http://schemas.microsoft.com/office/drawing/2014/main" id="{0AF18627-7BB1-40EB-8173-C9E03903B2B6}"/>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3" name="Arrow: Down 42">
                <a:extLst>
                  <a:ext uri="{FF2B5EF4-FFF2-40B4-BE49-F238E27FC236}">
                    <a16:creationId xmlns:a16="http://schemas.microsoft.com/office/drawing/2014/main" id="{77BB8EAC-D749-487E-854D-A453ECD8EA98}"/>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4" name="Group 13">
              <a:extLst>
                <a:ext uri="{FF2B5EF4-FFF2-40B4-BE49-F238E27FC236}">
                  <a16:creationId xmlns:a16="http://schemas.microsoft.com/office/drawing/2014/main" id="{BD170D52-329E-4300-A412-07E21D0BAF19}"/>
                </a:ext>
              </a:extLst>
            </p:cNvPr>
            <p:cNvGrpSpPr/>
            <p:nvPr/>
          </p:nvGrpSpPr>
          <p:grpSpPr>
            <a:xfrm>
              <a:off x="3783694" y="4268443"/>
              <a:ext cx="383720" cy="209550"/>
              <a:chOff x="3804104" y="3637190"/>
              <a:chExt cx="383720" cy="209550"/>
            </a:xfrm>
          </p:grpSpPr>
          <p:sp>
            <p:nvSpPr>
              <p:cNvPr id="40" name="Arrow: Down 39">
                <a:extLst>
                  <a:ext uri="{FF2B5EF4-FFF2-40B4-BE49-F238E27FC236}">
                    <a16:creationId xmlns:a16="http://schemas.microsoft.com/office/drawing/2014/main" id="{A75380E3-26D6-4A41-B32D-CBCA49CEF443}"/>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1" name="Arrow: Down 40">
                <a:extLst>
                  <a:ext uri="{FF2B5EF4-FFF2-40B4-BE49-F238E27FC236}">
                    <a16:creationId xmlns:a16="http://schemas.microsoft.com/office/drawing/2014/main" id="{D8814458-DE2D-453E-BE81-3E104A5D6E3B}"/>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5" name="Group 14">
              <a:extLst>
                <a:ext uri="{FF2B5EF4-FFF2-40B4-BE49-F238E27FC236}">
                  <a16:creationId xmlns:a16="http://schemas.microsoft.com/office/drawing/2014/main" id="{9E48890B-FB0E-4F45-9EDE-98DB4B4C6FD7}"/>
                </a:ext>
              </a:extLst>
            </p:cNvPr>
            <p:cNvGrpSpPr/>
            <p:nvPr/>
          </p:nvGrpSpPr>
          <p:grpSpPr>
            <a:xfrm>
              <a:off x="4662712" y="4273889"/>
              <a:ext cx="383720" cy="209550"/>
              <a:chOff x="3804104" y="3637190"/>
              <a:chExt cx="383720" cy="209550"/>
            </a:xfrm>
          </p:grpSpPr>
          <p:sp>
            <p:nvSpPr>
              <p:cNvPr id="38" name="Arrow: Down 37">
                <a:extLst>
                  <a:ext uri="{FF2B5EF4-FFF2-40B4-BE49-F238E27FC236}">
                    <a16:creationId xmlns:a16="http://schemas.microsoft.com/office/drawing/2014/main" id="{063DE979-2D48-4F59-955E-D1190FEF7401}"/>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9" name="Arrow: Down 38">
                <a:extLst>
                  <a:ext uri="{FF2B5EF4-FFF2-40B4-BE49-F238E27FC236}">
                    <a16:creationId xmlns:a16="http://schemas.microsoft.com/office/drawing/2014/main" id="{FEDF3F2F-09DD-4084-B143-EE38087B2755}"/>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6" name="Group 15">
              <a:extLst>
                <a:ext uri="{FF2B5EF4-FFF2-40B4-BE49-F238E27FC236}">
                  <a16:creationId xmlns:a16="http://schemas.microsoft.com/office/drawing/2014/main" id="{7B08C1EC-7124-44C6-87EB-0C41E142234D}"/>
                </a:ext>
              </a:extLst>
            </p:cNvPr>
            <p:cNvGrpSpPr/>
            <p:nvPr/>
          </p:nvGrpSpPr>
          <p:grpSpPr>
            <a:xfrm>
              <a:off x="5536295" y="4273886"/>
              <a:ext cx="383720" cy="209550"/>
              <a:chOff x="3804104" y="3637190"/>
              <a:chExt cx="383720" cy="209550"/>
            </a:xfrm>
          </p:grpSpPr>
          <p:sp>
            <p:nvSpPr>
              <p:cNvPr id="36" name="Arrow: Down 35">
                <a:extLst>
                  <a:ext uri="{FF2B5EF4-FFF2-40B4-BE49-F238E27FC236}">
                    <a16:creationId xmlns:a16="http://schemas.microsoft.com/office/drawing/2014/main" id="{F72EC7DF-6F1A-42E8-BDF9-B0E6F90E5BF7}"/>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7" name="Arrow: Down 36">
                <a:extLst>
                  <a:ext uri="{FF2B5EF4-FFF2-40B4-BE49-F238E27FC236}">
                    <a16:creationId xmlns:a16="http://schemas.microsoft.com/office/drawing/2014/main" id="{08DCC7B9-9F66-4051-85F5-56EFB2437C4B}"/>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7" name="Group 16">
              <a:extLst>
                <a:ext uri="{FF2B5EF4-FFF2-40B4-BE49-F238E27FC236}">
                  <a16:creationId xmlns:a16="http://schemas.microsoft.com/office/drawing/2014/main" id="{40F9D9AA-2A61-489F-81E5-906D4EA20665}"/>
                </a:ext>
              </a:extLst>
            </p:cNvPr>
            <p:cNvGrpSpPr/>
            <p:nvPr/>
          </p:nvGrpSpPr>
          <p:grpSpPr>
            <a:xfrm rot="5400000">
              <a:off x="5160142" y="3337190"/>
              <a:ext cx="383720" cy="209550"/>
              <a:chOff x="3804104" y="3637190"/>
              <a:chExt cx="383720" cy="209550"/>
            </a:xfrm>
          </p:grpSpPr>
          <p:sp>
            <p:nvSpPr>
              <p:cNvPr id="34" name="Arrow: Down 33">
                <a:extLst>
                  <a:ext uri="{FF2B5EF4-FFF2-40B4-BE49-F238E27FC236}">
                    <a16:creationId xmlns:a16="http://schemas.microsoft.com/office/drawing/2014/main" id="{9C875F21-4049-4977-8419-E3DA2959DBA2}"/>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5" name="Arrow: Down 34">
                <a:extLst>
                  <a:ext uri="{FF2B5EF4-FFF2-40B4-BE49-F238E27FC236}">
                    <a16:creationId xmlns:a16="http://schemas.microsoft.com/office/drawing/2014/main" id="{BB4C8B7E-B478-4EDC-A611-3F796C084812}"/>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8" name="Group 17">
              <a:extLst>
                <a:ext uri="{FF2B5EF4-FFF2-40B4-BE49-F238E27FC236}">
                  <a16:creationId xmlns:a16="http://schemas.microsoft.com/office/drawing/2014/main" id="{E20C86EF-652C-4810-B640-899DCF3BC187}"/>
                </a:ext>
              </a:extLst>
            </p:cNvPr>
            <p:cNvGrpSpPr/>
            <p:nvPr/>
          </p:nvGrpSpPr>
          <p:grpSpPr>
            <a:xfrm rot="5400000">
              <a:off x="5156739" y="3971808"/>
              <a:ext cx="383720" cy="209550"/>
              <a:chOff x="3804104" y="3637190"/>
              <a:chExt cx="383720" cy="209550"/>
            </a:xfrm>
          </p:grpSpPr>
          <p:sp>
            <p:nvSpPr>
              <p:cNvPr id="32" name="Arrow: Down 31">
                <a:extLst>
                  <a:ext uri="{FF2B5EF4-FFF2-40B4-BE49-F238E27FC236}">
                    <a16:creationId xmlns:a16="http://schemas.microsoft.com/office/drawing/2014/main" id="{0093EAA9-9388-402C-B453-E1732FB6804E}"/>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3" name="Arrow: Down 32">
                <a:extLst>
                  <a:ext uri="{FF2B5EF4-FFF2-40B4-BE49-F238E27FC236}">
                    <a16:creationId xmlns:a16="http://schemas.microsoft.com/office/drawing/2014/main" id="{D539B118-67F2-44C1-A4B4-F3BDAA0BA73D}"/>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9" name="Group 18">
              <a:extLst>
                <a:ext uri="{FF2B5EF4-FFF2-40B4-BE49-F238E27FC236}">
                  <a16:creationId xmlns:a16="http://schemas.microsoft.com/office/drawing/2014/main" id="{337279A8-7492-47C9-B166-62EE8FF2370E}"/>
                </a:ext>
              </a:extLst>
            </p:cNvPr>
            <p:cNvGrpSpPr/>
            <p:nvPr/>
          </p:nvGrpSpPr>
          <p:grpSpPr>
            <a:xfrm rot="5400000">
              <a:off x="5156739" y="4607529"/>
              <a:ext cx="383720" cy="209550"/>
              <a:chOff x="3804104" y="3637190"/>
              <a:chExt cx="383720" cy="209550"/>
            </a:xfrm>
          </p:grpSpPr>
          <p:sp>
            <p:nvSpPr>
              <p:cNvPr id="30" name="Arrow: Down 29">
                <a:extLst>
                  <a:ext uri="{FF2B5EF4-FFF2-40B4-BE49-F238E27FC236}">
                    <a16:creationId xmlns:a16="http://schemas.microsoft.com/office/drawing/2014/main" id="{0BBBB0BB-EBCD-4C16-9E99-DF6DBC4A34C4}"/>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1" name="Arrow: Down 30">
                <a:extLst>
                  <a:ext uri="{FF2B5EF4-FFF2-40B4-BE49-F238E27FC236}">
                    <a16:creationId xmlns:a16="http://schemas.microsoft.com/office/drawing/2014/main" id="{658954F7-DC75-4B91-90DF-5EFA1CFDE6A7}"/>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20" name="Group 19">
              <a:extLst>
                <a:ext uri="{FF2B5EF4-FFF2-40B4-BE49-F238E27FC236}">
                  <a16:creationId xmlns:a16="http://schemas.microsoft.com/office/drawing/2014/main" id="{E8A27743-20D5-4683-872B-B846F6C795EE}"/>
                </a:ext>
              </a:extLst>
            </p:cNvPr>
            <p:cNvGrpSpPr/>
            <p:nvPr/>
          </p:nvGrpSpPr>
          <p:grpSpPr>
            <a:xfrm rot="5400000">
              <a:off x="4240011" y="3345213"/>
              <a:ext cx="383720" cy="209550"/>
              <a:chOff x="3804104" y="3637190"/>
              <a:chExt cx="383720" cy="209550"/>
            </a:xfrm>
          </p:grpSpPr>
          <p:sp>
            <p:nvSpPr>
              <p:cNvPr id="28" name="Arrow: Down 27">
                <a:extLst>
                  <a:ext uri="{FF2B5EF4-FFF2-40B4-BE49-F238E27FC236}">
                    <a16:creationId xmlns:a16="http://schemas.microsoft.com/office/drawing/2014/main" id="{159C1BA9-545E-4378-8C21-F9DCDA8C07A3}"/>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9" name="Arrow: Down 28">
                <a:extLst>
                  <a:ext uri="{FF2B5EF4-FFF2-40B4-BE49-F238E27FC236}">
                    <a16:creationId xmlns:a16="http://schemas.microsoft.com/office/drawing/2014/main" id="{C6A62F53-97F9-416A-A11E-3A046C744DF3}"/>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21" name="Group 20">
              <a:extLst>
                <a:ext uri="{FF2B5EF4-FFF2-40B4-BE49-F238E27FC236}">
                  <a16:creationId xmlns:a16="http://schemas.microsoft.com/office/drawing/2014/main" id="{2F442414-FEC3-41CE-AA61-BBD48974E978}"/>
                </a:ext>
              </a:extLst>
            </p:cNvPr>
            <p:cNvGrpSpPr/>
            <p:nvPr/>
          </p:nvGrpSpPr>
          <p:grpSpPr>
            <a:xfrm rot="5400000">
              <a:off x="4236608" y="3979831"/>
              <a:ext cx="383720" cy="209550"/>
              <a:chOff x="3804104" y="3637190"/>
              <a:chExt cx="383720" cy="209550"/>
            </a:xfrm>
          </p:grpSpPr>
          <p:sp>
            <p:nvSpPr>
              <p:cNvPr id="26" name="Arrow: Down 25">
                <a:extLst>
                  <a:ext uri="{FF2B5EF4-FFF2-40B4-BE49-F238E27FC236}">
                    <a16:creationId xmlns:a16="http://schemas.microsoft.com/office/drawing/2014/main" id="{BEC9012C-62F0-4A8C-AA40-09EC0ABD8633}"/>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7" name="Arrow: Down 26">
                <a:extLst>
                  <a:ext uri="{FF2B5EF4-FFF2-40B4-BE49-F238E27FC236}">
                    <a16:creationId xmlns:a16="http://schemas.microsoft.com/office/drawing/2014/main" id="{96539522-7A3E-4E36-BA3C-1E4807FD4DEA}"/>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22" name="Group 21">
              <a:extLst>
                <a:ext uri="{FF2B5EF4-FFF2-40B4-BE49-F238E27FC236}">
                  <a16:creationId xmlns:a16="http://schemas.microsoft.com/office/drawing/2014/main" id="{CCED1D9E-723F-4933-95F8-7C0F733AFECF}"/>
                </a:ext>
              </a:extLst>
            </p:cNvPr>
            <p:cNvGrpSpPr/>
            <p:nvPr/>
          </p:nvGrpSpPr>
          <p:grpSpPr>
            <a:xfrm rot="5400000">
              <a:off x="4236608" y="4615552"/>
              <a:ext cx="383720" cy="209550"/>
              <a:chOff x="3804104" y="3637190"/>
              <a:chExt cx="383720" cy="209550"/>
            </a:xfrm>
          </p:grpSpPr>
          <p:sp>
            <p:nvSpPr>
              <p:cNvPr id="24" name="Arrow: Down 23">
                <a:extLst>
                  <a:ext uri="{FF2B5EF4-FFF2-40B4-BE49-F238E27FC236}">
                    <a16:creationId xmlns:a16="http://schemas.microsoft.com/office/drawing/2014/main" id="{FDE0A7C2-EB28-4227-9EEE-296413CC60EE}"/>
                  </a:ext>
                </a:extLst>
              </p:cNvPr>
              <p:cNvSpPr/>
              <p:nvPr/>
            </p:nvSpPr>
            <p:spPr>
              <a:xfrm>
                <a:off x="380410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5" name="Arrow: Down 24">
                <a:extLst>
                  <a:ext uri="{FF2B5EF4-FFF2-40B4-BE49-F238E27FC236}">
                    <a16:creationId xmlns:a16="http://schemas.microsoft.com/office/drawing/2014/main" id="{9DD4ACD6-5BF7-4BF6-832C-641D9035C9A9}"/>
                  </a:ext>
                </a:extLst>
              </p:cNvPr>
              <p:cNvSpPr/>
              <p:nvPr/>
            </p:nvSpPr>
            <p:spPr>
              <a:xfrm flipV="1">
                <a:off x="4016374" y="3637190"/>
                <a:ext cx="171450" cy="209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23" name="Rectangle 22">
              <a:extLst>
                <a:ext uri="{FF2B5EF4-FFF2-40B4-BE49-F238E27FC236}">
                  <a16:creationId xmlns:a16="http://schemas.microsoft.com/office/drawing/2014/main" id="{80FF446D-5FA3-43D0-B6D4-C288A8D5A9EE}"/>
                </a:ext>
              </a:extLst>
            </p:cNvPr>
            <p:cNvSpPr/>
            <p:nvPr/>
          </p:nvSpPr>
          <p:spPr>
            <a:xfrm>
              <a:off x="3603055" y="2503589"/>
              <a:ext cx="2462213" cy="461665"/>
            </a:xfrm>
            <a:prstGeom prst="rect">
              <a:avLst/>
            </a:prstGeom>
            <a:noFill/>
          </p:spPr>
          <p:txBody>
            <a:bodyPr wrap="none" lIns="91440" tIns="45720" rIns="91440" bIns="45720">
              <a:spAutoFit/>
            </a:bodyPr>
            <a:lstStyle/>
            <a:p>
              <a:r>
                <a:rPr lang="en-US" sz="2400" dirty="0">
                  <a:ln w="0"/>
                  <a:solidFill>
                    <a:schemeClr val="accent1"/>
                  </a:solidFill>
                  <a:effectLst>
                    <a:outerShdw blurRad="38100" dist="25400" dir="5400000" algn="ctr" rotWithShape="0">
                      <a:srgbClr val="6E747A">
                        <a:alpha val="43000"/>
                      </a:srgbClr>
                    </a:outerShdw>
                  </a:effectLst>
                </a:rPr>
                <a:t>States and Actions</a:t>
              </a:r>
            </a:p>
          </p:txBody>
        </p:sp>
      </p:grpSp>
      <p:sp>
        <p:nvSpPr>
          <p:cNvPr id="48" name="TextBox 47">
            <a:extLst>
              <a:ext uri="{FF2B5EF4-FFF2-40B4-BE49-F238E27FC236}">
                <a16:creationId xmlns:a16="http://schemas.microsoft.com/office/drawing/2014/main" id="{4ACE823A-9B88-464C-B18E-1BC2B5D94EA5}"/>
              </a:ext>
            </a:extLst>
          </p:cNvPr>
          <p:cNvSpPr txBox="1"/>
          <p:nvPr/>
        </p:nvSpPr>
        <p:spPr>
          <a:xfrm>
            <a:off x="2962554" y="2014953"/>
            <a:ext cx="2521203" cy="369332"/>
          </a:xfrm>
          <a:prstGeom prst="rect">
            <a:avLst/>
          </a:prstGeom>
          <a:noFill/>
        </p:spPr>
        <p:txBody>
          <a:bodyPr wrap="none" rtlCol="0">
            <a:spAutoFit/>
          </a:bodyPr>
          <a:lstStyle/>
          <a:p>
            <a:r>
              <a:rPr lang="en-US" dirty="0"/>
              <a:t>Current State = 7 (Start)</a:t>
            </a:r>
          </a:p>
        </p:txBody>
      </p:sp>
      <p:sp>
        <p:nvSpPr>
          <p:cNvPr id="49" name="TextBox 48">
            <a:extLst>
              <a:ext uri="{FF2B5EF4-FFF2-40B4-BE49-F238E27FC236}">
                <a16:creationId xmlns:a16="http://schemas.microsoft.com/office/drawing/2014/main" id="{5796DA2B-D597-4CE3-86AC-AC7ECF65F93A}"/>
              </a:ext>
            </a:extLst>
          </p:cNvPr>
          <p:cNvSpPr txBox="1"/>
          <p:nvPr/>
        </p:nvSpPr>
        <p:spPr>
          <a:xfrm>
            <a:off x="5548069" y="4278488"/>
            <a:ext cx="4676408" cy="1477328"/>
          </a:xfrm>
          <a:prstGeom prst="rect">
            <a:avLst/>
          </a:prstGeom>
          <a:noFill/>
        </p:spPr>
        <p:txBody>
          <a:bodyPr wrap="none" rtlCol="0">
            <a:spAutoFit/>
          </a:bodyPr>
          <a:lstStyle/>
          <a:p>
            <a:r>
              <a:rPr lang="en-US" dirty="0"/>
              <a:t>Q-Learning Algorithm:</a:t>
            </a:r>
          </a:p>
          <a:p>
            <a:pPr marL="285750" indent="-285750">
              <a:buFont typeface="Arial" panose="020B0604020202020204" pitchFamily="34" charset="0"/>
              <a:buChar char="•"/>
            </a:pPr>
            <a:r>
              <a:rPr lang="en-US" dirty="0"/>
              <a:t>Select an action a and execute it</a:t>
            </a:r>
          </a:p>
          <a:p>
            <a:pPr marL="285750" indent="-285750">
              <a:buFont typeface="Arial" panose="020B0604020202020204" pitchFamily="34" charset="0"/>
              <a:buChar char="•"/>
            </a:pPr>
            <a:r>
              <a:rPr lang="en-US" dirty="0"/>
              <a:t>Receive immediate reward r</a:t>
            </a:r>
          </a:p>
          <a:p>
            <a:pPr marL="285750" indent="-285750">
              <a:buFont typeface="Arial" panose="020B0604020202020204" pitchFamily="34" charset="0"/>
              <a:buChar char="•"/>
            </a:pPr>
            <a:r>
              <a:rPr lang="en-US" dirty="0"/>
              <a:t>Observe the new state s’ (s’ becomes new s)</a:t>
            </a:r>
          </a:p>
          <a:p>
            <a:pPr marL="285750" indent="-285750">
              <a:buFont typeface="Arial" panose="020B0604020202020204" pitchFamily="34" charset="0"/>
              <a:buChar char="•"/>
            </a:pPr>
            <a:r>
              <a:rPr lang="en-US" dirty="0"/>
              <a:t>Update the table entry as follows:</a:t>
            </a:r>
          </a:p>
        </p:txBody>
      </p:sp>
      <p:pic>
        <p:nvPicPr>
          <p:cNvPr id="51" name="Picture 50">
            <a:extLst>
              <a:ext uri="{FF2B5EF4-FFF2-40B4-BE49-F238E27FC236}">
                <a16:creationId xmlns:a16="http://schemas.microsoft.com/office/drawing/2014/main" id="{3FEEB3DB-05E2-43EB-ADAB-01E3E759721A}"/>
              </a:ext>
            </a:extLst>
          </p:cNvPr>
          <p:cNvPicPr>
            <a:picLocks noChangeAspect="1"/>
          </p:cNvPicPr>
          <p:nvPr/>
        </p:nvPicPr>
        <p:blipFill>
          <a:blip r:embed="rId10"/>
          <a:stretch>
            <a:fillRect/>
          </a:stretch>
        </p:blipFill>
        <p:spPr>
          <a:xfrm>
            <a:off x="5987142" y="5782637"/>
            <a:ext cx="2895601" cy="284813"/>
          </a:xfrm>
          <a:prstGeom prst="rect">
            <a:avLst/>
          </a:prstGeom>
        </p:spPr>
      </p:pic>
      <p:sp>
        <p:nvSpPr>
          <p:cNvPr id="52" name="TextBox 51">
            <a:extLst>
              <a:ext uri="{FF2B5EF4-FFF2-40B4-BE49-F238E27FC236}">
                <a16:creationId xmlns:a16="http://schemas.microsoft.com/office/drawing/2014/main" id="{0C702A19-3ABF-455D-BFB1-BCC6FB0A2994}"/>
              </a:ext>
            </a:extLst>
          </p:cNvPr>
          <p:cNvSpPr txBox="1"/>
          <p:nvPr/>
        </p:nvSpPr>
        <p:spPr>
          <a:xfrm>
            <a:off x="5137729" y="6174158"/>
            <a:ext cx="7047314" cy="646331"/>
          </a:xfrm>
          <a:prstGeom prst="rect">
            <a:avLst/>
          </a:prstGeom>
          <a:noFill/>
        </p:spPr>
        <p:txBody>
          <a:bodyPr wrap="none" rtlCol="0">
            <a:spAutoFit/>
          </a:bodyPr>
          <a:lstStyle/>
          <a:p>
            <a:r>
              <a:rPr lang="en-US" sz="1200" dirty="0"/>
              <a:t> def </a:t>
            </a:r>
            <a:r>
              <a:rPr lang="en-US" sz="1200" dirty="0" err="1"/>
              <a:t>updateQ</a:t>
            </a:r>
            <a:r>
              <a:rPr lang="en-US" sz="1200" dirty="0"/>
              <a:t>(self, s, a, </a:t>
            </a:r>
            <a:r>
              <a:rPr lang="en-US" sz="1200" dirty="0" err="1"/>
              <a:t>s_prime</a:t>
            </a:r>
            <a:r>
              <a:rPr lang="en-US" sz="1200" dirty="0"/>
              <a:t>, </a:t>
            </a:r>
            <a:r>
              <a:rPr lang="en-US" sz="1200" dirty="0" err="1"/>
              <a:t>a_prime</a:t>
            </a:r>
            <a:r>
              <a:rPr lang="en-US" sz="1200" dirty="0"/>
              <a:t>, r):</a:t>
            </a:r>
          </a:p>
          <a:p>
            <a:r>
              <a:rPr lang="en-US" sz="1200" dirty="0"/>
              <a:t>        # Update Q table (</a:t>
            </a:r>
            <a:r>
              <a:rPr lang="en-US" sz="1200" dirty="0" err="1"/>
              <a:t>s_prime</a:t>
            </a:r>
            <a:r>
              <a:rPr lang="en-US" sz="1200" dirty="0"/>
              <a:t> is next state and </a:t>
            </a:r>
            <a:r>
              <a:rPr lang="en-US" sz="1200" dirty="0" err="1"/>
              <a:t>a_prime</a:t>
            </a:r>
            <a:r>
              <a:rPr lang="en-US" sz="1200" dirty="0"/>
              <a:t> is max (optimal) move from </a:t>
            </a:r>
            <a:r>
              <a:rPr lang="en-US" sz="1200" dirty="0" err="1"/>
              <a:t>s_prime</a:t>
            </a:r>
            <a:endParaRPr lang="en-US" sz="1200" dirty="0"/>
          </a:p>
          <a:p>
            <a:r>
              <a:rPr lang="en-US" sz="1200" dirty="0"/>
              <a:t>        </a:t>
            </a:r>
            <a:r>
              <a:rPr lang="en-US" sz="1200" dirty="0" err="1"/>
              <a:t>self.Q</a:t>
            </a:r>
            <a:r>
              <a:rPr lang="en-US" sz="1200" dirty="0"/>
              <a:t>[s, a] = ((1.0 - </a:t>
            </a:r>
            <a:r>
              <a:rPr lang="en-US" sz="1200" dirty="0" err="1"/>
              <a:t>self.alpha</a:t>
            </a:r>
            <a:r>
              <a:rPr lang="en-US" sz="1200" dirty="0"/>
              <a:t>) * </a:t>
            </a:r>
            <a:r>
              <a:rPr lang="en-US" sz="1200" dirty="0" err="1"/>
              <a:t>self.Q</a:t>
            </a:r>
            <a:r>
              <a:rPr lang="en-US" sz="1200" dirty="0"/>
              <a:t>[s, a]) + (</a:t>
            </a:r>
            <a:r>
              <a:rPr lang="en-US" sz="1200" dirty="0" err="1"/>
              <a:t>self.alpha</a:t>
            </a:r>
            <a:r>
              <a:rPr lang="en-US" sz="1200" dirty="0"/>
              <a:t> * (r + (</a:t>
            </a:r>
            <a:r>
              <a:rPr lang="en-US" sz="1200" dirty="0" err="1"/>
              <a:t>self.gamma</a:t>
            </a:r>
            <a:r>
              <a:rPr lang="en-US" sz="1200" dirty="0"/>
              <a:t> * </a:t>
            </a:r>
            <a:r>
              <a:rPr lang="en-US" sz="1200" dirty="0" err="1"/>
              <a:t>self.Q</a:t>
            </a:r>
            <a:r>
              <a:rPr lang="en-US" sz="1200" dirty="0"/>
              <a:t>[</a:t>
            </a:r>
            <a:r>
              <a:rPr lang="en-US" sz="1200" dirty="0" err="1"/>
              <a:t>s_prime</a:t>
            </a:r>
            <a:r>
              <a:rPr lang="en-US" sz="1200" dirty="0"/>
              <a:t>, </a:t>
            </a:r>
            <a:r>
              <a:rPr lang="en-US" sz="1200" dirty="0" err="1"/>
              <a:t>a_prime</a:t>
            </a:r>
            <a:r>
              <a:rPr lang="en-US" sz="1200" dirty="0"/>
              <a:t>])))</a:t>
            </a:r>
          </a:p>
        </p:txBody>
      </p:sp>
    </p:spTree>
    <p:extLst>
      <p:ext uri="{BB962C8B-B14F-4D97-AF65-F5344CB8AC3E}">
        <p14:creationId xmlns:p14="http://schemas.microsoft.com/office/powerpoint/2010/main" val="3271282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8BD7-F665-446C-BE36-D9E0593FE525}"/>
              </a:ext>
            </a:extLst>
          </p:cNvPr>
          <p:cNvSpPr>
            <a:spLocks noGrp="1"/>
          </p:cNvSpPr>
          <p:nvPr>
            <p:ph type="title"/>
          </p:nvPr>
        </p:nvSpPr>
        <p:spPr/>
        <p:txBody>
          <a:bodyPr/>
          <a:lstStyle/>
          <a:p>
            <a:r>
              <a:rPr lang="en-US" dirty="0"/>
              <a:t>Q-Learning in Practice</a:t>
            </a:r>
          </a:p>
        </p:txBody>
      </p:sp>
      <p:graphicFrame>
        <p:nvGraphicFramePr>
          <p:cNvPr id="4" name="Object 3">
            <a:extLst>
              <a:ext uri="{FF2B5EF4-FFF2-40B4-BE49-F238E27FC236}">
                <a16:creationId xmlns:a16="http://schemas.microsoft.com/office/drawing/2014/main" id="{68F7C149-28BA-4BAE-AC14-432EC988D40F}"/>
              </a:ext>
            </a:extLst>
          </p:cNvPr>
          <p:cNvGraphicFramePr>
            <a:graphicFrameLocks noChangeAspect="1"/>
          </p:cNvGraphicFramePr>
          <p:nvPr/>
        </p:nvGraphicFramePr>
        <p:xfrm>
          <a:off x="383102" y="2060525"/>
          <a:ext cx="2749550" cy="2095500"/>
        </p:xfrm>
        <a:graphic>
          <a:graphicData uri="http://schemas.openxmlformats.org/presentationml/2006/ole">
            <mc:AlternateContent xmlns:mc="http://schemas.openxmlformats.org/markup-compatibility/2006">
              <mc:Choice xmlns:v="urn:schemas-microsoft-com:vml" Requires="v">
                <p:oleObj name="Worksheet" r:id="rId2" imgW="2749680" imgH="2095545" progId="Excel.Sheet.12">
                  <p:embed/>
                </p:oleObj>
              </mc:Choice>
              <mc:Fallback>
                <p:oleObj name="Worksheet" r:id="rId2" imgW="2749680" imgH="2095545" progId="Excel.Sheet.12">
                  <p:embed/>
                  <p:pic>
                    <p:nvPicPr>
                      <p:cNvPr id="4" name="Object 3">
                        <a:extLst>
                          <a:ext uri="{FF2B5EF4-FFF2-40B4-BE49-F238E27FC236}">
                            <a16:creationId xmlns:a16="http://schemas.microsoft.com/office/drawing/2014/main" id="{68F7C149-28BA-4BAE-AC14-432EC988D40F}"/>
                          </a:ext>
                        </a:extLst>
                      </p:cNvPr>
                      <p:cNvPicPr/>
                      <p:nvPr/>
                    </p:nvPicPr>
                    <p:blipFill>
                      <a:blip r:embed="rId3"/>
                      <a:stretch>
                        <a:fillRect/>
                      </a:stretch>
                    </p:blipFill>
                    <p:spPr>
                      <a:xfrm>
                        <a:off x="383102" y="2060525"/>
                        <a:ext cx="2749550" cy="209550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DE3AD11-E45A-47B2-A4E0-63A53C1E4D19}"/>
              </a:ext>
            </a:extLst>
          </p:cNvPr>
          <p:cNvPicPr>
            <a:picLocks noChangeAspect="1"/>
          </p:cNvPicPr>
          <p:nvPr/>
        </p:nvPicPr>
        <p:blipFill>
          <a:blip r:embed="rId4"/>
          <a:stretch>
            <a:fillRect/>
          </a:stretch>
        </p:blipFill>
        <p:spPr>
          <a:xfrm>
            <a:off x="581192" y="3575957"/>
            <a:ext cx="442911" cy="442911"/>
          </a:xfrm>
          <a:prstGeom prst="rect">
            <a:avLst/>
          </a:prstGeom>
        </p:spPr>
      </p:pic>
      <p:graphicFrame>
        <p:nvGraphicFramePr>
          <p:cNvPr id="12" name="Object 11">
            <a:extLst>
              <a:ext uri="{FF2B5EF4-FFF2-40B4-BE49-F238E27FC236}">
                <a16:creationId xmlns:a16="http://schemas.microsoft.com/office/drawing/2014/main" id="{EE04C247-B626-4C7B-953A-9D7893521EEC}"/>
              </a:ext>
            </a:extLst>
          </p:cNvPr>
          <p:cNvGraphicFramePr>
            <a:graphicFrameLocks noChangeAspect="1"/>
          </p:cNvGraphicFramePr>
          <p:nvPr/>
        </p:nvGraphicFramePr>
        <p:xfrm>
          <a:off x="3462482" y="1903492"/>
          <a:ext cx="2017411" cy="3344930"/>
        </p:xfrm>
        <a:graphic>
          <a:graphicData uri="http://schemas.openxmlformats.org/presentationml/2006/ole">
            <mc:AlternateContent xmlns:mc="http://schemas.openxmlformats.org/markup-compatibility/2006">
              <mc:Choice xmlns:v="urn:schemas-microsoft-com:vml" Requires="v">
                <p:oleObj name="Worksheet" r:id="rId5" imgW="1225800" imgH="2032240" progId="Excel.Sheet.12">
                  <p:embed/>
                </p:oleObj>
              </mc:Choice>
              <mc:Fallback>
                <p:oleObj name="Worksheet" r:id="rId5" imgW="1225800" imgH="2032240" progId="Excel.Sheet.12">
                  <p:embed/>
                  <p:pic>
                    <p:nvPicPr>
                      <p:cNvPr id="12" name="Object 11">
                        <a:extLst>
                          <a:ext uri="{FF2B5EF4-FFF2-40B4-BE49-F238E27FC236}">
                            <a16:creationId xmlns:a16="http://schemas.microsoft.com/office/drawing/2014/main" id="{EE04C247-B626-4C7B-953A-9D7893521EEC}"/>
                          </a:ext>
                        </a:extLst>
                      </p:cNvPr>
                      <p:cNvPicPr/>
                      <p:nvPr/>
                    </p:nvPicPr>
                    <p:blipFill>
                      <a:blip r:embed="rId6"/>
                      <a:stretch>
                        <a:fillRect/>
                      </a:stretch>
                    </p:blipFill>
                    <p:spPr>
                      <a:xfrm>
                        <a:off x="3462482" y="1903492"/>
                        <a:ext cx="2017411" cy="334493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A753F153-98BC-4292-8532-BA60F94010AA}"/>
              </a:ext>
            </a:extLst>
          </p:cNvPr>
          <p:cNvSpPr/>
          <p:nvPr/>
        </p:nvSpPr>
        <p:spPr>
          <a:xfrm>
            <a:off x="668972" y="2356576"/>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1</a:t>
            </a:r>
          </a:p>
        </p:txBody>
      </p:sp>
      <p:sp>
        <p:nvSpPr>
          <p:cNvPr id="15" name="Rectangle 14">
            <a:extLst>
              <a:ext uri="{FF2B5EF4-FFF2-40B4-BE49-F238E27FC236}">
                <a16:creationId xmlns:a16="http://schemas.microsoft.com/office/drawing/2014/main" id="{53694F60-0A1D-407F-A023-DFE27BCB3567}"/>
              </a:ext>
            </a:extLst>
          </p:cNvPr>
          <p:cNvSpPr/>
          <p:nvPr/>
        </p:nvSpPr>
        <p:spPr>
          <a:xfrm>
            <a:off x="1596453" y="2356574"/>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2</a:t>
            </a:r>
            <a:endParaRPr lang="en-US" sz="2400" b="0" cap="none" spc="0" dirty="0">
              <a:ln w="0"/>
              <a:solidFill>
                <a:schemeClr val="bg1">
                  <a:lumMod val="85000"/>
                </a:schemeClr>
              </a:solidFill>
              <a:effectLst/>
            </a:endParaRPr>
          </a:p>
        </p:txBody>
      </p:sp>
      <p:sp>
        <p:nvSpPr>
          <p:cNvPr id="16" name="Rectangle 15">
            <a:extLst>
              <a:ext uri="{FF2B5EF4-FFF2-40B4-BE49-F238E27FC236}">
                <a16:creationId xmlns:a16="http://schemas.microsoft.com/office/drawing/2014/main" id="{733B0DA6-2F66-487C-A0B7-5D5F9790E417}"/>
              </a:ext>
            </a:extLst>
          </p:cNvPr>
          <p:cNvSpPr/>
          <p:nvPr/>
        </p:nvSpPr>
        <p:spPr>
          <a:xfrm>
            <a:off x="2433605" y="2356575"/>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3</a:t>
            </a:r>
          </a:p>
        </p:txBody>
      </p:sp>
      <p:sp>
        <p:nvSpPr>
          <p:cNvPr id="19" name="Rectangle 18">
            <a:extLst>
              <a:ext uri="{FF2B5EF4-FFF2-40B4-BE49-F238E27FC236}">
                <a16:creationId xmlns:a16="http://schemas.microsoft.com/office/drawing/2014/main" id="{7B5C0199-7805-4B22-9081-D3B0E5AD6A99}"/>
              </a:ext>
            </a:extLst>
          </p:cNvPr>
          <p:cNvSpPr/>
          <p:nvPr/>
        </p:nvSpPr>
        <p:spPr>
          <a:xfrm>
            <a:off x="674415" y="3031490"/>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4</a:t>
            </a:r>
          </a:p>
        </p:txBody>
      </p:sp>
      <p:sp>
        <p:nvSpPr>
          <p:cNvPr id="20" name="Rectangle 19">
            <a:extLst>
              <a:ext uri="{FF2B5EF4-FFF2-40B4-BE49-F238E27FC236}">
                <a16:creationId xmlns:a16="http://schemas.microsoft.com/office/drawing/2014/main" id="{FFB0A3FC-36D7-4DA8-9DFA-D5E1644625CC}"/>
              </a:ext>
            </a:extLst>
          </p:cNvPr>
          <p:cNvSpPr/>
          <p:nvPr/>
        </p:nvSpPr>
        <p:spPr>
          <a:xfrm>
            <a:off x="1601896" y="3031488"/>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5</a:t>
            </a:r>
            <a:endParaRPr lang="en-US" sz="2400" b="0" cap="none" spc="0" dirty="0">
              <a:ln w="0"/>
              <a:solidFill>
                <a:schemeClr val="bg1">
                  <a:lumMod val="85000"/>
                </a:schemeClr>
              </a:solidFill>
              <a:effectLst/>
            </a:endParaRPr>
          </a:p>
        </p:txBody>
      </p:sp>
      <p:sp>
        <p:nvSpPr>
          <p:cNvPr id="21" name="Rectangle 20">
            <a:extLst>
              <a:ext uri="{FF2B5EF4-FFF2-40B4-BE49-F238E27FC236}">
                <a16:creationId xmlns:a16="http://schemas.microsoft.com/office/drawing/2014/main" id="{6F670613-10A8-4B3F-A540-43F65117E4B2}"/>
              </a:ext>
            </a:extLst>
          </p:cNvPr>
          <p:cNvSpPr/>
          <p:nvPr/>
        </p:nvSpPr>
        <p:spPr>
          <a:xfrm>
            <a:off x="2439048" y="3031489"/>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6</a:t>
            </a:r>
          </a:p>
        </p:txBody>
      </p:sp>
      <p:sp>
        <p:nvSpPr>
          <p:cNvPr id="22" name="Rectangle 21">
            <a:extLst>
              <a:ext uri="{FF2B5EF4-FFF2-40B4-BE49-F238E27FC236}">
                <a16:creationId xmlns:a16="http://schemas.microsoft.com/office/drawing/2014/main" id="{FC34FE4E-EE42-4B44-B9D6-C4D6248F5C97}"/>
              </a:ext>
            </a:extLst>
          </p:cNvPr>
          <p:cNvSpPr/>
          <p:nvPr/>
        </p:nvSpPr>
        <p:spPr>
          <a:xfrm>
            <a:off x="674415" y="3570330"/>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7</a:t>
            </a:r>
          </a:p>
        </p:txBody>
      </p:sp>
      <p:sp>
        <p:nvSpPr>
          <p:cNvPr id="23" name="Rectangle 22">
            <a:extLst>
              <a:ext uri="{FF2B5EF4-FFF2-40B4-BE49-F238E27FC236}">
                <a16:creationId xmlns:a16="http://schemas.microsoft.com/office/drawing/2014/main" id="{E5F8671A-CD3D-4538-AAE3-A79EF4219696}"/>
              </a:ext>
            </a:extLst>
          </p:cNvPr>
          <p:cNvSpPr/>
          <p:nvPr/>
        </p:nvSpPr>
        <p:spPr>
          <a:xfrm>
            <a:off x="1601896" y="3570328"/>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8</a:t>
            </a:r>
            <a:endParaRPr lang="en-US" sz="2400" b="0" cap="none" spc="0" dirty="0">
              <a:ln w="0"/>
              <a:solidFill>
                <a:schemeClr val="bg1">
                  <a:lumMod val="85000"/>
                </a:schemeClr>
              </a:solidFill>
              <a:effectLst/>
            </a:endParaRPr>
          </a:p>
        </p:txBody>
      </p:sp>
      <p:sp>
        <p:nvSpPr>
          <p:cNvPr id="24" name="Rectangle 23">
            <a:extLst>
              <a:ext uri="{FF2B5EF4-FFF2-40B4-BE49-F238E27FC236}">
                <a16:creationId xmlns:a16="http://schemas.microsoft.com/office/drawing/2014/main" id="{D767EB23-0053-4598-879A-62FBE9F4371A}"/>
              </a:ext>
            </a:extLst>
          </p:cNvPr>
          <p:cNvSpPr/>
          <p:nvPr/>
        </p:nvSpPr>
        <p:spPr>
          <a:xfrm>
            <a:off x="2439048" y="3570329"/>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9</a:t>
            </a:r>
          </a:p>
        </p:txBody>
      </p:sp>
      <p:graphicFrame>
        <p:nvGraphicFramePr>
          <p:cNvPr id="26" name="Object 25">
            <a:extLst>
              <a:ext uri="{FF2B5EF4-FFF2-40B4-BE49-F238E27FC236}">
                <a16:creationId xmlns:a16="http://schemas.microsoft.com/office/drawing/2014/main" id="{BB10C99B-CAF1-4F2C-BCBF-5BB8E7D63737}"/>
              </a:ext>
            </a:extLst>
          </p:cNvPr>
          <p:cNvGraphicFramePr>
            <a:graphicFrameLocks noChangeAspect="1"/>
          </p:cNvGraphicFramePr>
          <p:nvPr/>
        </p:nvGraphicFramePr>
        <p:xfrm>
          <a:off x="5661025" y="1903491"/>
          <a:ext cx="2901130" cy="3344929"/>
        </p:xfrm>
        <a:graphic>
          <a:graphicData uri="http://schemas.openxmlformats.org/presentationml/2006/ole">
            <mc:AlternateContent xmlns:mc="http://schemas.openxmlformats.org/markup-compatibility/2006">
              <mc:Choice xmlns:v="urn:schemas-microsoft-com:vml" Requires="v">
                <p:oleObj name="Worksheet" r:id="rId7" imgW="2241540" imgH="2584668" progId="Excel.Sheet.12">
                  <p:embed/>
                </p:oleObj>
              </mc:Choice>
              <mc:Fallback>
                <p:oleObj name="Worksheet" r:id="rId7" imgW="2241540" imgH="2584668" progId="Excel.Sheet.12">
                  <p:embed/>
                  <p:pic>
                    <p:nvPicPr>
                      <p:cNvPr id="26" name="Object 25">
                        <a:extLst>
                          <a:ext uri="{FF2B5EF4-FFF2-40B4-BE49-F238E27FC236}">
                            <a16:creationId xmlns:a16="http://schemas.microsoft.com/office/drawing/2014/main" id="{BB10C99B-CAF1-4F2C-BCBF-5BB8E7D63737}"/>
                          </a:ext>
                        </a:extLst>
                      </p:cNvPr>
                      <p:cNvPicPr/>
                      <p:nvPr/>
                    </p:nvPicPr>
                    <p:blipFill>
                      <a:blip r:embed="rId8"/>
                      <a:stretch>
                        <a:fillRect/>
                      </a:stretch>
                    </p:blipFill>
                    <p:spPr>
                      <a:xfrm>
                        <a:off x="5661025" y="1903491"/>
                        <a:ext cx="2901130" cy="3344929"/>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04780A90-ABC2-46BE-8831-C11F8ED8ECF2}"/>
              </a:ext>
            </a:extLst>
          </p:cNvPr>
          <p:cNvSpPr txBox="1"/>
          <p:nvPr/>
        </p:nvSpPr>
        <p:spPr>
          <a:xfrm>
            <a:off x="3484253" y="5435955"/>
            <a:ext cx="7285136" cy="1200329"/>
          </a:xfrm>
          <a:prstGeom prst="rect">
            <a:avLst/>
          </a:prstGeom>
          <a:noFill/>
        </p:spPr>
        <p:txBody>
          <a:bodyPr wrap="none" rtlCol="0">
            <a:spAutoFit/>
          </a:bodyPr>
          <a:lstStyle/>
          <a:p>
            <a:r>
              <a:rPr lang="en-US" dirty="0"/>
              <a:t>Q[s, a] = (0.8 * Q[s, a]) + (0.2 * (reward + 0.9 * Max Q[</a:t>
            </a:r>
            <a:r>
              <a:rPr lang="en-US" dirty="0" err="1"/>
              <a:t>s_prime</a:t>
            </a:r>
            <a:r>
              <a:rPr lang="en-US" dirty="0"/>
              <a:t>, </a:t>
            </a:r>
            <a:r>
              <a:rPr lang="en-US" dirty="0" err="1"/>
              <a:t>a_prime</a:t>
            </a:r>
            <a:r>
              <a:rPr lang="en-US" dirty="0"/>
              <a:t>]))</a:t>
            </a:r>
          </a:p>
          <a:p>
            <a:r>
              <a:rPr lang="en-US" dirty="0"/>
              <a:t>Q[s, a] = (0.8 * 0) + (0.2 * (0 + 0.9 * 0))</a:t>
            </a:r>
          </a:p>
          <a:p>
            <a:r>
              <a:rPr lang="en-US" dirty="0"/>
              <a:t>Q[s, a] = 0</a:t>
            </a:r>
          </a:p>
          <a:p>
            <a:endParaRPr lang="en-US" dirty="0"/>
          </a:p>
        </p:txBody>
      </p:sp>
    </p:spTree>
    <p:extLst>
      <p:ext uri="{BB962C8B-B14F-4D97-AF65-F5344CB8AC3E}">
        <p14:creationId xmlns:p14="http://schemas.microsoft.com/office/powerpoint/2010/main" val="304274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82 0.00209 L 0.00182 0.00209 C 0.00559 0.00301 0.00781 0.00301 0.01119 0.00463 C 0.01197 0.00486 0.01263 0.00533 0.01328 0.00579 L 0.02994 0.00463 C 0.03658 0.00394 0.03932 0.00278 0.04609 0.00093 C 0.05065 -0.00185 0.04505 0.00139 0.05338 -0.00139 C 0.05416 -0.00162 0.05481 -0.00208 0.05546 -0.00254 C 0.05833 -0.00208 0.06119 -0.00208 0.06419 -0.00139 C 0.06484 -0.00115 0.06549 -0.00046 0.06614 -0.00023 C 0.06705 0.00024 0.06796 0.00047 0.06888 0.00093 C 0.07018 0.00162 0.07148 0.00255 0.07278 0.00348 C 0.07356 0.00371 0.07421 0.00417 0.07487 0.00463 L 0.07747 0.00579 C 0.07799 0.00348 0.07851 0.00093 0.0789 -0.00139 C 0.08125 -0.01713 0.07812 -3.7037E-6 0.0802 -0.01088 C 0.08046 -0.01458 0.08059 -0.01805 0.08085 -0.02152 C 0.08098 -0.02314 0.08138 -0.02476 0.08151 -0.02639 C 0.08177 -0.0287 0.08203 -0.03125 0.08216 -0.03356 C 0.08203 -0.05856 0.08932 -0.08773 0.08151 -0.10856 C 0.07682 -0.12152 0.06419 -0.10694 0.05546 -0.10625 L 0.03867 -0.10486 C -0.01042 -0.09976 0.05052 -0.10486 0.00585 -0.10139 C -0.00235 -0.09652 0.00052 -0.09884 0.01523 -0.10023 L 0.04804 -0.09907 C 0.05729 -0.09861 0.0664 -0.09791 0.07552 -0.09791 C 0.08112 -0.09791 0.08789 -0.09907 0.09362 -0.10023 C 0.09583 -0.10092 0.09804 -0.10208 0.10026 -0.10254 C 0.11562 -0.10648 0.14362 -0.10185 0.15117 -0.10139 C 0.15338 -0.10046 0.15442 -0.10139 0.15455 -0.09652 C 0.15494 -0.07037 0.15494 -0.04421 0.1552 -0.01805 C 0.15533 -0.0081 0.15559 0.00186 0.15585 0.01181 C 0.15612 0.00116 0.15625 -0.01851 0.15716 -0.03125 C 0.15729 -0.03287 0.15768 -0.03426 0.15794 -0.03588 C 0.15807 -0.03796 0.15833 -0.03981 0.15859 -0.04189 C 0.15898 -0.0581 0.16002 -0.07824 0.15859 -0.09421 C 0.15846 -0.0956 0.15729 -0.09514 0.15651 -0.09537 C 0.15572 -0.09583 0.15481 -0.09652 0.1539 -0.09652 L -0.00612 -0.09791 C -0.00547 -0.10277 -0.00482 -0.10648 -0.00482 -0.11203 C -0.00482 -0.12083 -0.00534 -0.12963 -0.00547 -0.13819 C -0.00573 -0.15416 -0.00599 -0.17014 -0.00612 -0.18588 C -0.00573 -0.19097 -0.00717 -0.19814 -0.00482 -0.20139 C -0.00261 -0.20463 0.00104 -0.20069 0.0039 -0.20023 C 0.00703 -0.19953 0.01093 -0.19838 0.01393 -0.19652 C 0.01666 -0.19514 0.01927 -0.19305 0.022 -0.19189 C 0.02291 -0.19143 0.02369 -0.19074 0.0246 -0.19074 C 0.03867 -0.18958 0.05273 -0.18912 0.06679 -0.18819 C 0.07343 -0.18588 0.06901 -0.18703 0.0802 -0.18703 " pathEditMode="relative" ptsTypes="AAAAAAAAAAAAAAAAAAAAAAAAAAAAAAAAAAAAAAAAAAAAAAAAA">
                                      <p:cBhvr>
                                        <p:cTn id="6" dur="9000" fill="hold"/>
                                        <p:tgtEl>
                                          <p:spTgt spid="6"/>
                                        </p:tgtEl>
                                        <p:attrNameLst>
                                          <p:attrName>ppt_x</p:attrName>
                                          <p:attrName>ppt_y</p:attrName>
                                        </p:attrNameLst>
                                      </p:cBhvr>
                                    </p:animMotion>
                                  </p:childTnLst>
                                </p:cTn>
                              </p:par>
                              <p:par>
                                <p:cTn id="7" presetID="21" presetClass="entr" presetSubtype="1" fill="hold" nodeType="withEffect">
                                  <p:stCondLst>
                                    <p:cond delay="2000"/>
                                  </p:stCondLst>
                                  <p:childTnLst>
                                    <p:set>
                                      <p:cBhvr>
                                        <p:cTn id="8" dur="1" fill="hold">
                                          <p:stCondLst>
                                            <p:cond delay="0"/>
                                          </p:stCondLst>
                                        </p:cTn>
                                        <p:tgtEl>
                                          <p:spTgt spid="26"/>
                                        </p:tgtEl>
                                        <p:attrNameLst>
                                          <p:attrName>style.visibility</p:attrName>
                                        </p:attrNameLst>
                                      </p:cBhvr>
                                      <p:to>
                                        <p:strVal val="visible"/>
                                      </p:to>
                                    </p:set>
                                    <p:animEffect transition="in" filter="wheel(1)">
                                      <p:cBhvr>
                                        <p:cTn id="9" dur="2000"/>
                                        <p:tgtEl>
                                          <p:spTgt spid="26"/>
                                        </p:tgtEl>
                                      </p:cBhvr>
                                    </p:animEffect>
                                  </p:childTnLst>
                                </p:cTn>
                              </p:par>
                              <p:par>
                                <p:cTn id="10" presetID="10" presetClass="entr" presetSubtype="0" fill="hold" nodeType="withEffect">
                                  <p:stCondLst>
                                    <p:cond delay="400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par>
                                <p:cTn id="13" presetID="10" presetClass="entr" presetSubtype="0" fill="hold" nodeType="withEffect">
                                  <p:stCondLst>
                                    <p:cond delay="4000"/>
                                  </p:stCondLst>
                                  <p:childTnLst>
                                    <p:set>
                                      <p:cBhvr>
                                        <p:cTn id="14" dur="1" fill="hold">
                                          <p:stCondLst>
                                            <p:cond delay="0"/>
                                          </p:stCondLst>
                                        </p:cTn>
                                        <p:tgtEl>
                                          <p:spTgt spid="27">
                                            <p:txEl>
                                              <p:pRg st="1" end="1"/>
                                            </p:txEl>
                                          </p:spTgt>
                                        </p:tgtEl>
                                        <p:attrNameLst>
                                          <p:attrName>style.visibility</p:attrName>
                                        </p:attrNameLst>
                                      </p:cBhvr>
                                      <p:to>
                                        <p:strVal val="visible"/>
                                      </p:to>
                                    </p:set>
                                    <p:animEffect transition="in" filter="fade">
                                      <p:cBhvr>
                                        <p:cTn id="15" dur="500"/>
                                        <p:tgtEl>
                                          <p:spTgt spid="27">
                                            <p:txEl>
                                              <p:pRg st="1" end="1"/>
                                            </p:txEl>
                                          </p:spTgt>
                                        </p:tgtEl>
                                      </p:cBhvr>
                                    </p:animEffect>
                                  </p:childTnLst>
                                </p:cTn>
                              </p:par>
                              <p:par>
                                <p:cTn id="16" presetID="10" presetClass="entr" presetSubtype="0" fill="hold" nodeType="withEffect">
                                  <p:stCondLst>
                                    <p:cond delay="4000"/>
                                  </p:stCondLst>
                                  <p:childTnLst>
                                    <p:set>
                                      <p:cBhvr>
                                        <p:cTn id="17" dur="1" fill="hold">
                                          <p:stCondLst>
                                            <p:cond delay="0"/>
                                          </p:stCondLst>
                                        </p:cTn>
                                        <p:tgtEl>
                                          <p:spTgt spid="27">
                                            <p:txEl>
                                              <p:pRg st="2" end="2"/>
                                            </p:txEl>
                                          </p:spTgt>
                                        </p:tgtEl>
                                        <p:attrNameLst>
                                          <p:attrName>style.visibility</p:attrName>
                                        </p:attrNameLst>
                                      </p:cBhvr>
                                      <p:to>
                                        <p:strVal val="visible"/>
                                      </p:to>
                                    </p:set>
                                    <p:animEffect transition="in" filter="fade">
                                      <p:cBhvr>
                                        <p:cTn id="18"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8BD7-F665-446C-BE36-D9E0593FE525}"/>
              </a:ext>
            </a:extLst>
          </p:cNvPr>
          <p:cNvSpPr>
            <a:spLocks noGrp="1"/>
          </p:cNvSpPr>
          <p:nvPr>
            <p:ph type="title"/>
          </p:nvPr>
        </p:nvSpPr>
        <p:spPr/>
        <p:txBody>
          <a:bodyPr/>
          <a:lstStyle/>
          <a:p>
            <a:r>
              <a:rPr lang="en-US" dirty="0"/>
              <a:t>Q-Learning in Practice</a:t>
            </a:r>
          </a:p>
        </p:txBody>
      </p:sp>
      <p:graphicFrame>
        <p:nvGraphicFramePr>
          <p:cNvPr id="4" name="Object 3">
            <a:extLst>
              <a:ext uri="{FF2B5EF4-FFF2-40B4-BE49-F238E27FC236}">
                <a16:creationId xmlns:a16="http://schemas.microsoft.com/office/drawing/2014/main" id="{68F7C149-28BA-4BAE-AC14-432EC988D40F}"/>
              </a:ext>
            </a:extLst>
          </p:cNvPr>
          <p:cNvGraphicFramePr>
            <a:graphicFrameLocks noChangeAspect="1"/>
          </p:cNvGraphicFramePr>
          <p:nvPr/>
        </p:nvGraphicFramePr>
        <p:xfrm>
          <a:off x="383102" y="2060525"/>
          <a:ext cx="2749550" cy="2095500"/>
        </p:xfrm>
        <a:graphic>
          <a:graphicData uri="http://schemas.openxmlformats.org/presentationml/2006/ole">
            <mc:AlternateContent xmlns:mc="http://schemas.openxmlformats.org/markup-compatibility/2006">
              <mc:Choice xmlns:v="urn:schemas-microsoft-com:vml" Requires="v">
                <p:oleObj name="Worksheet" r:id="rId2" imgW="2749680" imgH="2095545" progId="Excel.Sheet.12">
                  <p:embed/>
                </p:oleObj>
              </mc:Choice>
              <mc:Fallback>
                <p:oleObj name="Worksheet" r:id="rId2" imgW="2749680" imgH="2095545" progId="Excel.Sheet.12">
                  <p:embed/>
                  <p:pic>
                    <p:nvPicPr>
                      <p:cNvPr id="4" name="Object 3">
                        <a:extLst>
                          <a:ext uri="{FF2B5EF4-FFF2-40B4-BE49-F238E27FC236}">
                            <a16:creationId xmlns:a16="http://schemas.microsoft.com/office/drawing/2014/main" id="{68F7C149-28BA-4BAE-AC14-432EC988D40F}"/>
                          </a:ext>
                        </a:extLst>
                      </p:cNvPr>
                      <p:cNvPicPr/>
                      <p:nvPr/>
                    </p:nvPicPr>
                    <p:blipFill>
                      <a:blip r:embed="rId3"/>
                      <a:stretch>
                        <a:fillRect/>
                      </a:stretch>
                    </p:blipFill>
                    <p:spPr>
                      <a:xfrm>
                        <a:off x="383102" y="2060525"/>
                        <a:ext cx="2749550" cy="209550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DE3AD11-E45A-47B2-A4E0-63A53C1E4D19}"/>
              </a:ext>
            </a:extLst>
          </p:cNvPr>
          <p:cNvPicPr>
            <a:picLocks noChangeAspect="1"/>
          </p:cNvPicPr>
          <p:nvPr/>
        </p:nvPicPr>
        <p:blipFill>
          <a:blip r:embed="rId4"/>
          <a:stretch>
            <a:fillRect/>
          </a:stretch>
        </p:blipFill>
        <p:spPr>
          <a:xfrm>
            <a:off x="1538409" y="2328534"/>
            <a:ext cx="442911" cy="442911"/>
          </a:xfrm>
          <a:prstGeom prst="rect">
            <a:avLst/>
          </a:prstGeom>
        </p:spPr>
      </p:pic>
      <p:graphicFrame>
        <p:nvGraphicFramePr>
          <p:cNvPr id="12" name="Object 11">
            <a:extLst>
              <a:ext uri="{FF2B5EF4-FFF2-40B4-BE49-F238E27FC236}">
                <a16:creationId xmlns:a16="http://schemas.microsoft.com/office/drawing/2014/main" id="{EE04C247-B626-4C7B-953A-9D7893521EEC}"/>
              </a:ext>
            </a:extLst>
          </p:cNvPr>
          <p:cNvGraphicFramePr>
            <a:graphicFrameLocks noChangeAspect="1"/>
          </p:cNvGraphicFramePr>
          <p:nvPr/>
        </p:nvGraphicFramePr>
        <p:xfrm>
          <a:off x="3462482" y="1903492"/>
          <a:ext cx="2017411" cy="3344930"/>
        </p:xfrm>
        <a:graphic>
          <a:graphicData uri="http://schemas.openxmlformats.org/presentationml/2006/ole">
            <mc:AlternateContent xmlns:mc="http://schemas.openxmlformats.org/markup-compatibility/2006">
              <mc:Choice xmlns:v="urn:schemas-microsoft-com:vml" Requires="v">
                <p:oleObj name="Worksheet" r:id="rId5" imgW="1225800" imgH="2032240" progId="Excel.Sheet.12">
                  <p:embed/>
                </p:oleObj>
              </mc:Choice>
              <mc:Fallback>
                <p:oleObj name="Worksheet" r:id="rId5" imgW="1225800" imgH="2032240" progId="Excel.Sheet.12">
                  <p:embed/>
                  <p:pic>
                    <p:nvPicPr>
                      <p:cNvPr id="12" name="Object 11">
                        <a:extLst>
                          <a:ext uri="{FF2B5EF4-FFF2-40B4-BE49-F238E27FC236}">
                            <a16:creationId xmlns:a16="http://schemas.microsoft.com/office/drawing/2014/main" id="{EE04C247-B626-4C7B-953A-9D7893521EEC}"/>
                          </a:ext>
                        </a:extLst>
                      </p:cNvPr>
                      <p:cNvPicPr/>
                      <p:nvPr/>
                    </p:nvPicPr>
                    <p:blipFill>
                      <a:blip r:embed="rId6"/>
                      <a:stretch>
                        <a:fillRect/>
                      </a:stretch>
                    </p:blipFill>
                    <p:spPr>
                      <a:xfrm>
                        <a:off x="3462482" y="1903492"/>
                        <a:ext cx="2017411" cy="334493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A753F153-98BC-4292-8532-BA60F94010AA}"/>
              </a:ext>
            </a:extLst>
          </p:cNvPr>
          <p:cNvSpPr/>
          <p:nvPr/>
        </p:nvSpPr>
        <p:spPr>
          <a:xfrm>
            <a:off x="668972" y="2356576"/>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1</a:t>
            </a:r>
          </a:p>
        </p:txBody>
      </p:sp>
      <p:sp>
        <p:nvSpPr>
          <p:cNvPr id="15" name="Rectangle 14">
            <a:extLst>
              <a:ext uri="{FF2B5EF4-FFF2-40B4-BE49-F238E27FC236}">
                <a16:creationId xmlns:a16="http://schemas.microsoft.com/office/drawing/2014/main" id="{53694F60-0A1D-407F-A023-DFE27BCB3567}"/>
              </a:ext>
            </a:extLst>
          </p:cNvPr>
          <p:cNvSpPr/>
          <p:nvPr/>
        </p:nvSpPr>
        <p:spPr>
          <a:xfrm>
            <a:off x="1596453" y="2356574"/>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2</a:t>
            </a:r>
            <a:endParaRPr lang="en-US" sz="2400" b="0" cap="none" spc="0" dirty="0">
              <a:ln w="0"/>
              <a:solidFill>
                <a:schemeClr val="bg1">
                  <a:lumMod val="85000"/>
                </a:schemeClr>
              </a:solidFill>
              <a:effectLst/>
            </a:endParaRPr>
          </a:p>
        </p:txBody>
      </p:sp>
      <p:sp>
        <p:nvSpPr>
          <p:cNvPr id="16" name="Rectangle 15">
            <a:extLst>
              <a:ext uri="{FF2B5EF4-FFF2-40B4-BE49-F238E27FC236}">
                <a16:creationId xmlns:a16="http://schemas.microsoft.com/office/drawing/2014/main" id="{733B0DA6-2F66-487C-A0B7-5D5F9790E417}"/>
              </a:ext>
            </a:extLst>
          </p:cNvPr>
          <p:cNvSpPr/>
          <p:nvPr/>
        </p:nvSpPr>
        <p:spPr>
          <a:xfrm>
            <a:off x="2433605" y="2356575"/>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3</a:t>
            </a:r>
          </a:p>
        </p:txBody>
      </p:sp>
      <p:sp>
        <p:nvSpPr>
          <p:cNvPr id="19" name="Rectangle 18">
            <a:extLst>
              <a:ext uri="{FF2B5EF4-FFF2-40B4-BE49-F238E27FC236}">
                <a16:creationId xmlns:a16="http://schemas.microsoft.com/office/drawing/2014/main" id="{7B5C0199-7805-4B22-9081-D3B0E5AD6A99}"/>
              </a:ext>
            </a:extLst>
          </p:cNvPr>
          <p:cNvSpPr/>
          <p:nvPr/>
        </p:nvSpPr>
        <p:spPr>
          <a:xfrm>
            <a:off x="674415" y="3031490"/>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4</a:t>
            </a:r>
          </a:p>
        </p:txBody>
      </p:sp>
      <p:sp>
        <p:nvSpPr>
          <p:cNvPr id="20" name="Rectangle 19">
            <a:extLst>
              <a:ext uri="{FF2B5EF4-FFF2-40B4-BE49-F238E27FC236}">
                <a16:creationId xmlns:a16="http://schemas.microsoft.com/office/drawing/2014/main" id="{FFB0A3FC-36D7-4DA8-9DFA-D5E1644625CC}"/>
              </a:ext>
            </a:extLst>
          </p:cNvPr>
          <p:cNvSpPr/>
          <p:nvPr/>
        </p:nvSpPr>
        <p:spPr>
          <a:xfrm>
            <a:off x="1601896" y="3031488"/>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5</a:t>
            </a:r>
            <a:endParaRPr lang="en-US" sz="2400" b="0" cap="none" spc="0" dirty="0">
              <a:ln w="0"/>
              <a:solidFill>
                <a:schemeClr val="bg1">
                  <a:lumMod val="85000"/>
                </a:schemeClr>
              </a:solidFill>
              <a:effectLst/>
            </a:endParaRPr>
          </a:p>
        </p:txBody>
      </p:sp>
      <p:sp>
        <p:nvSpPr>
          <p:cNvPr id="21" name="Rectangle 20">
            <a:extLst>
              <a:ext uri="{FF2B5EF4-FFF2-40B4-BE49-F238E27FC236}">
                <a16:creationId xmlns:a16="http://schemas.microsoft.com/office/drawing/2014/main" id="{6F670613-10A8-4B3F-A540-43F65117E4B2}"/>
              </a:ext>
            </a:extLst>
          </p:cNvPr>
          <p:cNvSpPr/>
          <p:nvPr/>
        </p:nvSpPr>
        <p:spPr>
          <a:xfrm>
            <a:off x="2439048" y="3031489"/>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6</a:t>
            </a:r>
          </a:p>
        </p:txBody>
      </p:sp>
      <p:sp>
        <p:nvSpPr>
          <p:cNvPr id="22" name="Rectangle 21">
            <a:extLst>
              <a:ext uri="{FF2B5EF4-FFF2-40B4-BE49-F238E27FC236}">
                <a16:creationId xmlns:a16="http://schemas.microsoft.com/office/drawing/2014/main" id="{FC34FE4E-EE42-4B44-B9D6-C4D6248F5C97}"/>
              </a:ext>
            </a:extLst>
          </p:cNvPr>
          <p:cNvSpPr/>
          <p:nvPr/>
        </p:nvSpPr>
        <p:spPr>
          <a:xfrm>
            <a:off x="674415" y="3570330"/>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7</a:t>
            </a:r>
          </a:p>
        </p:txBody>
      </p:sp>
      <p:sp>
        <p:nvSpPr>
          <p:cNvPr id="23" name="Rectangle 22">
            <a:extLst>
              <a:ext uri="{FF2B5EF4-FFF2-40B4-BE49-F238E27FC236}">
                <a16:creationId xmlns:a16="http://schemas.microsoft.com/office/drawing/2014/main" id="{E5F8671A-CD3D-4538-AAE3-A79EF4219696}"/>
              </a:ext>
            </a:extLst>
          </p:cNvPr>
          <p:cNvSpPr/>
          <p:nvPr/>
        </p:nvSpPr>
        <p:spPr>
          <a:xfrm>
            <a:off x="1601896" y="3570328"/>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8</a:t>
            </a:r>
            <a:endParaRPr lang="en-US" sz="2400" b="0" cap="none" spc="0" dirty="0">
              <a:ln w="0"/>
              <a:solidFill>
                <a:schemeClr val="bg1">
                  <a:lumMod val="85000"/>
                </a:schemeClr>
              </a:solidFill>
              <a:effectLst/>
            </a:endParaRPr>
          </a:p>
        </p:txBody>
      </p:sp>
      <p:sp>
        <p:nvSpPr>
          <p:cNvPr id="24" name="Rectangle 23">
            <a:extLst>
              <a:ext uri="{FF2B5EF4-FFF2-40B4-BE49-F238E27FC236}">
                <a16:creationId xmlns:a16="http://schemas.microsoft.com/office/drawing/2014/main" id="{D767EB23-0053-4598-879A-62FBE9F4371A}"/>
              </a:ext>
            </a:extLst>
          </p:cNvPr>
          <p:cNvSpPr/>
          <p:nvPr/>
        </p:nvSpPr>
        <p:spPr>
          <a:xfrm>
            <a:off x="2439048" y="3570329"/>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9</a:t>
            </a:r>
          </a:p>
        </p:txBody>
      </p:sp>
      <p:graphicFrame>
        <p:nvGraphicFramePr>
          <p:cNvPr id="26" name="Object 25">
            <a:extLst>
              <a:ext uri="{FF2B5EF4-FFF2-40B4-BE49-F238E27FC236}">
                <a16:creationId xmlns:a16="http://schemas.microsoft.com/office/drawing/2014/main" id="{BB10C99B-CAF1-4F2C-BCBF-5BB8E7D63737}"/>
              </a:ext>
            </a:extLst>
          </p:cNvPr>
          <p:cNvGraphicFramePr>
            <a:graphicFrameLocks noChangeAspect="1"/>
          </p:cNvGraphicFramePr>
          <p:nvPr/>
        </p:nvGraphicFramePr>
        <p:xfrm>
          <a:off x="5661025" y="1903491"/>
          <a:ext cx="2901130" cy="3344929"/>
        </p:xfrm>
        <a:graphic>
          <a:graphicData uri="http://schemas.openxmlformats.org/presentationml/2006/ole">
            <mc:AlternateContent xmlns:mc="http://schemas.openxmlformats.org/markup-compatibility/2006">
              <mc:Choice xmlns:v="urn:schemas-microsoft-com:vml" Requires="v">
                <p:oleObj name="Worksheet" r:id="rId7" imgW="2241540" imgH="2584668" progId="Excel.Sheet.12">
                  <p:embed/>
                </p:oleObj>
              </mc:Choice>
              <mc:Fallback>
                <p:oleObj name="Worksheet" r:id="rId7" imgW="2241540" imgH="2584668" progId="Excel.Sheet.12">
                  <p:embed/>
                  <p:pic>
                    <p:nvPicPr>
                      <p:cNvPr id="26" name="Object 25">
                        <a:extLst>
                          <a:ext uri="{FF2B5EF4-FFF2-40B4-BE49-F238E27FC236}">
                            <a16:creationId xmlns:a16="http://schemas.microsoft.com/office/drawing/2014/main" id="{BB10C99B-CAF1-4F2C-BCBF-5BB8E7D63737}"/>
                          </a:ext>
                        </a:extLst>
                      </p:cNvPr>
                      <p:cNvPicPr/>
                      <p:nvPr/>
                    </p:nvPicPr>
                    <p:blipFill>
                      <a:blip r:embed="rId8"/>
                      <a:stretch>
                        <a:fillRect/>
                      </a:stretch>
                    </p:blipFill>
                    <p:spPr>
                      <a:xfrm>
                        <a:off x="5661025" y="1903491"/>
                        <a:ext cx="2901130" cy="3344929"/>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04780A90-ABC2-46BE-8831-C11F8ED8ECF2}"/>
              </a:ext>
            </a:extLst>
          </p:cNvPr>
          <p:cNvSpPr txBox="1"/>
          <p:nvPr/>
        </p:nvSpPr>
        <p:spPr>
          <a:xfrm>
            <a:off x="3484253" y="5435955"/>
            <a:ext cx="7354064" cy="1477328"/>
          </a:xfrm>
          <a:prstGeom prst="rect">
            <a:avLst/>
          </a:prstGeom>
          <a:noFill/>
        </p:spPr>
        <p:txBody>
          <a:bodyPr wrap="none" rtlCol="0">
            <a:spAutoFit/>
          </a:bodyPr>
          <a:lstStyle/>
          <a:p>
            <a:r>
              <a:rPr lang="en-US" dirty="0"/>
              <a:t>Q[s, a] = (0.8 * Q[s, a]) + (0.2 * (reward + 0.9 * Max Q[</a:t>
            </a:r>
            <a:r>
              <a:rPr lang="en-US" dirty="0" err="1"/>
              <a:t>s_prime</a:t>
            </a:r>
            <a:r>
              <a:rPr lang="en-US" dirty="0"/>
              <a:t>, </a:t>
            </a:r>
            <a:r>
              <a:rPr lang="en-US" dirty="0" err="1"/>
              <a:t>a_prime</a:t>
            </a:r>
            <a:r>
              <a:rPr lang="en-US" dirty="0"/>
              <a:t>]))</a:t>
            </a:r>
          </a:p>
          <a:p>
            <a:r>
              <a:rPr lang="en-US" dirty="0"/>
              <a:t>Q[2, R] = (0.8 * Q[s, a]) + (0.2 * (reward + 0.9 * Max Q[</a:t>
            </a:r>
            <a:r>
              <a:rPr lang="en-US" dirty="0" err="1"/>
              <a:t>s_prime</a:t>
            </a:r>
            <a:r>
              <a:rPr lang="en-US" dirty="0"/>
              <a:t>, </a:t>
            </a:r>
            <a:r>
              <a:rPr lang="en-US" dirty="0" err="1"/>
              <a:t>a_prime</a:t>
            </a:r>
            <a:r>
              <a:rPr lang="en-US" dirty="0"/>
              <a:t>]))</a:t>
            </a:r>
          </a:p>
          <a:p>
            <a:r>
              <a:rPr lang="en-US" dirty="0"/>
              <a:t>Q[2, R] = (0.8 * 0) + (0.2 * (</a:t>
            </a:r>
            <a:r>
              <a:rPr lang="en-US" b="1" dirty="0"/>
              <a:t>100</a:t>
            </a:r>
            <a:r>
              <a:rPr lang="en-US" dirty="0"/>
              <a:t> + 0.9 * 0))</a:t>
            </a:r>
          </a:p>
          <a:p>
            <a:r>
              <a:rPr lang="en-US" dirty="0"/>
              <a:t>Q[2, R] = 20</a:t>
            </a:r>
          </a:p>
          <a:p>
            <a:endParaRPr lang="en-US" dirty="0"/>
          </a:p>
        </p:txBody>
      </p:sp>
      <p:sp>
        <p:nvSpPr>
          <p:cNvPr id="3" name="Rectangle 2">
            <a:extLst>
              <a:ext uri="{FF2B5EF4-FFF2-40B4-BE49-F238E27FC236}">
                <a16:creationId xmlns:a16="http://schemas.microsoft.com/office/drawing/2014/main" id="{B6414035-AF8F-49F8-9A26-D4DE84EDEC47}"/>
              </a:ext>
            </a:extLst>
          </p:cNvPr>
          <p:cNvSpPr/>
          <p:nvPr/>
        </p:nvSpPr>
        <p:spPr>
          <a:xfrm>
            <a:off x="867212" y="2485553"/>
            <a:ext cx="1723284" cy="1200329"/>
          </a:xfrm>
          <a:prstGeom prst="rect">
            <a:avLst/>
          </a:prstGeom>
          <a:noFill/>
        </p:spPr>
        <p:txBody>
          <a:bodyPr wrap="square" lIns="91440" tIns="45720" rIns="91440" bIns="45720">
            <a:spAutoFit/>
          </a:bodyPr>
          <a:lstStyle/>
          <a:p>
            <a:pPr algn="ctr"/>
            <a:r>
              <a:rPr lang="en-US" sz="2400" b="1" cap="none" spc="0" dirty="0">
                <a:ln w="12700">
                  <a:solidFill>
                    <a:srgbClr val="FF0000"/>
                  </a:solidFill>
                  <a:prstDash val="solid"/>
                </a:ln>
                <a:pattFill prst="pct50">
                  <a:fgClr>
                    <a:srgbClr val="FF0000"/>
                  </a:fgClr>
                  <a:bgClr>
                    <a:srgbClr val="FF0000"/>
                  </a:bgClr>
                </a:pattFill>
                <a:effectLst>
                  <a:outerShdw dist="38100" dir="2640000" algn="bl" rotWithShape="0">
                    <a:schemeClr val="accent1"/>
                  </a:outerShdw>
                </a:effectLst>
              </a:rPr>
              <a:t>Goal! </a:t>
            </a:r>
            <a:r>
              <a:rPr lang="en-US" sz="2400" b="1" cap="none" spc="0" dirty="0">
                <a:ln w="12700">
                  <a:solidFill>
                    <a:srgbClr val="FF0000"/>
                  </a:solidFill>
                  <a:prstDash val="solid"/>
                </a:ln>
                <a:pattFill prst="pct50">
                  <a:fgClr>
                    <a:srgbClr val="FF0000"/>
                  </a:fgClr>
                  <a:bgClr>
                    <a:schemeClr val="accent6"/>
                  </a:bgClr>
                </a:pattFill>
                <a:effectLst>
                  <a:outerShdw dist="38100" dir="2640000" algn="bl" rotWithShape="0">
                    <a:schemeClr val="accent1"/>
                  </a:outerShdw>
                </a:effectLst>
              </a:rPr>
              <a:t>Reward</a:t>
            </a:r>
            <a:r>
              <a:rPr lang="en-US" sz="2400" b="1" cap="none" spc="0" dirty="0">
                <a:ln w="12700">
                  <a:solidFill>
                    <a:srgbClr val="FF0000"/>
                  </a:solidFill>
                  <a:prstDash val="solid"/>
                </a:ln>
                <a:pattFill prst="pct50">
                  <a:fgClr>
                    <a:srgbClr val="FF0000"/>
                  </a:fgClr>
                  <a:bgClr>
                    <a:srgbClr val="FF0000"/>
                  </a:bgClr>
                </a:pattFill>
                <a:effectLst>
                  <a:outerShdw dist="38100" dir="2640000" algn="bl" rotWithShape="0">
                    <a:schemeClr val="accent1"/>
                  </a:outerShdw>
                </a:effectLst>
              </a:rPr>
              <a:t> 100!</a:t>
            </a:r>
          </a:p>
        </p:txBody>
      </p:sp>
      <p:graphicFrame>
        <p:nvGraphicFramePr>
          <p:cNvPr id="25" name="Object 24">
            <a:extLst>
              <a:ext uri="{FF2B5EF4-FFF2-40B4-BE49-F238E27FC236}">
                <a16:creationId xmlns:a16="http://schemas.microsoft.com/office/drawing/2014/main" id="{A76A037E-83E7-4D1B-A0A8-2BD3FF2C3F25}"/>
              </a:ext>
            </a:extLst>
          </p:cNvPr>
          <p:cNvGraphicFramePr>
            <a:graphicFrameLocks noChangeAspect="1"/>
          </p:cNvGraphicFramePr>
          <p:nvPr/>
        </p:nvGraphicFramePr>
        <p:xfrm>
          <a:off x="5661025" y="1903491"/>
          <a:ext cx="2901130" cy="3344929"/>
        </p:xfrm>
        <a:graphic>
          <a:graphicData uri="http://schemas.openxmlformats.org/presentationml/2006/ole">
            <mc:AlternateContent xmlns:mc="http://schemas.openxmlformats.org/markup-compatibility/2006">
              <mc:Choice xmlns:v="urn:schemas-microsoft-com:vml" Requires="v">
                <p:oleObj name="Worksheet" r:id="rId9" imgW="2241420" imgH="2584427" progId="Excel.Sheet.12">
                  <p:embed/>
                </p:oleObj>
              </mc:Choice>
              <mc:Fallback>
                <p:oleObj name="Worksheet" r:id="rId9" imgW="2241420" imgH="2584427" progId="Excel.Sheet.12">
                  <p:embed/>
                  <p:pic>
                    <p:nvPicPr>
                      <p:cNvPr id="25" name="Object 24">
                        <a:extLst>
                          <a:ext uri="{FF2B5EF4-FFF2-40B4-BE49-F238E27FC236}">
                            <a16:creationId xmlns:a16="http://schemas.microsoft.com/office/drawing/2014/main" id="{A76A037E-83E7-4D1B-A0A8-2BD3FF2C3F25}"/>
                          </a:ext>
                        </a:extLst>
                      </p:cNvPr>
                      <p:cNvPicPr/>
                      <p:nvPr/>
                    </p:nvPicPr>
                    <p:blipFill>
                      <a:blip r:embed="rId10"/>
                      <a:stretch>
                        <a:fillRect/>
                      </a:stretch>
                    </p:blipFill>
                    <p:spPr>
                      <a:xfrm>
                        <a:off x="5661025" y="1903491"/>
                        <a:ext cx="2901130" cy="3344929"/>
                      </a:xfrm>
                      <a:prstGeom prst="rect">
                        <a:avLst/>
                      </a:prstGeom>
                    </p:spPr>
                  </p:pic>
                </p:oleObj>
              </mc:Fallback>
            </mc:AlternateContent>
          </a:graphicData>
        </a:graphic>
      </p:graphicFrame>
    </p:spTree>
    <p:extLst>
      <p:ext uri="{BB962C8B-B14F-4D97-AF65-F5344CB8AC3E}">
        <p14:creationId xmlns:p14="http://schemas.microsoft.com/office/powerpoint/2010/main" val="37982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7.40741E-7 L 0.07266 -0.00162 " pathEditMode="relative" rAng="0" ptsTypes="AA">
                                      <p:cBhvr>
                                        <p:cTn id="6" dur="2000" fill="hold"/>
                                        <p:tgtEl>
                                          <p:spTgt spid="6"/>
                                        </p:tgtEl>
                                        <p:attrNameLst>
                                          <p:attrName>ppt_x</p:attrName>
                                          <p:attrName>ppt_y</p:attrName>
                                        </p:attrNameLst>
                                      </p:cBhvr>
                                      <p:rCtr x="3633" y="-93"/>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6" presetClass="emph" presetSubtype="0" fill="hold" grpId="0" nodeType="withEffect">
                                  <p:stCondLst>
                                    <p:cond delay="0"/>
                                  </p:stCondLst>
                                  <p:childTnLst>
                                    <p:animScale>
                                      <p:cBhvr>
                                        <p:cTn id="11" dur="2000" fill="hold"/>
                                        <p:tgtEl>
                                          <p:spTgt spid="3">
                                            <p:txEl>
                                              <p:pRg st="0" end="0"/>
                                            </p:txEl>
                                          </p:spTgt>
                                        </p:tgtEl>
                                      </p:cBhvr>
                                      <p:by x="200000" y="200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xEl>
                                              <p:pRg st="1" end="1"/>
                                            </p:txEl>
                                          </p:spTgt>
                                        </p:tgtEl>
                                        <p:attrNameLst>
                                          <p:attrName>style.visibility</p:attrName>
                                        </p:attrNameLst>
                                      </p:cBhvr>
                                      <p:to>
                                        <p:strVal val="visible"/>
                                      </p:to>
                                    </p:set>
                                    <p:animEffect transition="in" filter="fade">
                                      <p:cBhvr>
                                        <p:cTn id="16" dur="500"/>
                                        <p:tgtEl>
                                          <p:spTgt spid="2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xEl>
                                              <p:pRg st="2" end="2"/>
                                            </p:txEl>
                                          </p:spTgt>
                                        </p:tgtEl>
                                        <p:attrNameLst>
                                          <p:attrName>style.visibility</p:attrName>
                                        </p:attrNameLst>
                                      </p:cBhvr>
                                      <p:to>
                                        <p:strVal val="visible"/>
                                      </p:to>
                                    </p:set>
                                    <p:animEffect transition="in" filter="fade">
                                      <p:cBhvr>
                                        <p:cTn id="21" dur="500"/>
                                        <p:tgtEl>
                                          <p:spTgt spid="2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xEl>
                                              <p:pRg st="3" end="3"/>
                                            </p:txEl>
                                          </p:spTgt>
                                        </p:tgtEl>
                                        <p:attrNameLst>
                                          <p:attrName>style.visibility</p:attrName>
                                        </p:attrNameLst>
                                      </p:cBhvr>
                                      <p:to>
                                        <p:strVal val="visible"/>
                                      </p:to>
                                    </p:set>
                                    <p:animEffect transition="in" filter="fade">
                                      <p:cBhvr>
                                        <p:cTn id="26" dur="500"/>
                                        <p:tgtEl>
                                          <p:spTgt spid="2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a:t>Difference between Reinforcement Learning and other Learning Algorithms</a:t>
            </a:r>
          </a:p>
        </p:txBody>
      </p:sp>
      <p:sp>
        <p:nvSpPr>
          <p:cNvPr id="3" name="內容版面配置區 2"/>
          <p:cNvSpPr>
            <a:spLocks noGrp="1"/>
          </p:cNvSpPr>
          <p:nvPr>
            <p:ph idx="1"/>
          </p:nvPr>
        </p:nvSpPr>
        <p:spPr>
          <a:xfrm>
            <a:off x="239351" y="1412776"/>
            <a:ext cx="5568618" cy="5040561"/>
          </a:xfrm>
        </p:spPr>
        <p:txBody>
          <a:bodyPr/>
          <a:lstStyle/>
          <a:p>
            <a:r>
              <a:rPr lang="en-US" dirty="0"/>
              <a:t>No supervisor, only reward signals.</a:t>
            </a:r>
          </a:p>
          <a:p>
            <a:r>
              <a:rPr lang="en-US" dirty="0"/>
              <a:t>Does not get feedbacks instantaneously.</a:t>
            </a:r>
          </a:p>
          <a:p>
            <a:r>
              <a:rPr lang="en-US" dirty="0"/>
              <a:t>Data is sequential!</a:t>
            </a:r>
          </a:p>
          <a:p>
            <a:r>
              <a:rPr lang="en-US" dirty="0"/>
              <a:t>The action of the agent will affect subsequent data that agent receives.</a:t>
            </a:r>
          </a:p>
          <a:p>
            <a:endParaRPr lang="en-US" dirty="0"/>
          </a:p>
          <a:p>
            <a:endParaRPr lang="en-US" dirty="0"/>
          </a:p>
          <a:p>
            <a:endParaRPr lang="en-US" dirty="0"/>
          </a:p>
        </p:txBody>
      </p:sp>
      <p:pic>
        <p:nvPicPr>
          <p:cNvPr id="8" name="Picture 7" descr="A dog biting a toy&#10;&#10;Description automatically generated">
            <a:extLst>
              <a:ext uri="{FF2B5EF4-FFF2-40B4-BE49-F238E27FC236}">
                <a16:creationId xmlns:a16="http://schemas.microsoft.com/office/drawing/2014/main" id="{D4B1CACB-30A1-BD11-1A23-EC8921C05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064" y="1412776"/>
            <a:ext cx="4581128" cy="4581128"/>
          </a:xfrm>
          <a:prstGeom prst="rect">
            <a:avLst/>
          </a:prstGeom>
        </p:spPr>
      </p:pic>
    </p:spTree>
    <p:extLst>
      <p:ext uri="{BB962C8B-B14F-4D97-AF65-F5344CB8AC3E}">
        <p14:creationId xmlns:p14="http://schemas.microsoft.com/office/powerpoint/2010/main" val="1351573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8BD7-F665-446C-BE36-D9E0593FE525}"/>
              </a:ext>
            </a:extLst>
          </p:cNvPr>
          <p:cNvSpPr>
            <a:spLocks noGrp="1"/>
          </p:cNvSpPr>
          <p:nvPr>
            <p:ph type="title"/>
          </p:nvPr>
        </p:nvSpPr>
        <p:spPr/>
        <p:txBody>
          <a:bodyPr/>
          <a:lstStyle/>
          <a:p>
            <a:r>
              <a:rPr lang="en-US" dirty="0"/>
              <a:t>Q-Learning in Practice</a:t>
            </a:r>
          </a:p>
        </p:txBody>
      </p:sp>
      <p:graphicFrame>
        <p:nvGraphicFramePr>
          <p:cNvPr id="4" name="Object 3">
            <a:extLst>
              <a:ext uri="{FF2B5EF4-FFF2-40B4-BE49-F238E27FC236}">
                <a16:creationId xmlns:a16="http://schemas.microsoft.com/office/drawing/2014/main" id="{68F7C149-28BA-4BAE-AC14-432EC988D40F}"/>
              </a:ext>
            </a:extLst>
          </p:cNvPr>
          <p:cNvGraphicFramePr>
            <a:graphicFrameLocks noChangeAspect="1"/>
          </p:cNvGraphicFramePr>
          <p:nvPr/>
        </p:nvGraphicFramePr>
        <p:xfrm>
          <a:off x="383102" y="2060525"/>
          <a:ext cx="2749550" cy="2095500"/>
        </p:xfrm>
        <a:graphic>
          <a:graphicData uri="http://schemas.openxmlformats.org/presentationml/2006/ole">
            <mc:AlternateContent xmlns:mc="http://schemas.openxmlformats.org/markup-compatibility/2006">
              <mc:Choice xmlns:v="urn:schemas-microsoft-com:vml" Requires="v">
                <p:oleObj name="Worksheet" r:id="rId2" imgW="2749680" imgH="2095545" progId="Excel.Sheet.12">
                  <p:embed/>
                </p:oleObj>
              </mc:Choice>
              <mc:Fallback>
                <p:oleObj name="Worksheet" r:id="rId2" imgW="2749680" imgH="2095545" progId="Excel.Sheet.12">
                  <p:embed/>
                  <p:pic>
                    <p:nvPicPr>
                      <p:cNvPr id="4" name="Object 3">
                        <a:extLst>
                          <a:ext uri="{FF2B5EF4-FFF2-40B4-BE49-F238E27FC236}">
                            <a16:creationId xmlns:a16="http://schemas.microsoft.com/office/drawing/2014/main" id="{68F7C149-28BA-4BAE-AC14-432EC988D40F}"/>
                          </a:ext>
                        </a:extLst>
                      </p:cNvPr>
                      <p:cNvPicPr/>
                      <p:nvPr/>
                    </p:nvPicPr>
                    <p:blipFill>
                      <a:blip r:embed="rId3"/>
                      <a:stretch>
                        <a:fillRect/>
                      </a:stretch>
                    </p:blipFill>
                    <p:spPr>
                      <a:xfrm>
                        <a:off x="383102" y="2060525"/>
                        <a:ext cx="2749550" cy="209550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DE3AD11-E45A-47B2-A4E0-63A53C1E4D19}"/>
              </a:ext>
            </a:extLst>
          </p:cNvPr>
          <p:cNvPicPr>
            <a:picLocks noChangeAspect="1"/>
          </p:cNvPicPr>
          <p:nvPr/>
        </p:nvPicPr>
        <p:blipFill>
          <a:blip r:embed="rId4"/>
          <a:stretch>
            <a:fillRect/>
          </a:stretch>
        </p:blipFill>
        <p:spPr>
          <a:xfrm>
            <a:off x="639236" y="2328536"/>
            <a:ext cx="442911" cy="442911"/>
          </a:xfrm>
          <a:prstGeom prst="rect">
            <a:avLst/>
          </a:prstGeom>
        </p:spPr>
      </p:pic>
      <p:sp>
        <p:nvSpPr>
          <p:cNvPr id="14" name="Rectangle 13">
            <a:extLst>
              <a:ext uri="{FF2B5EF4-FFF2-40B4-BE49-F238E27FC236}">
                <a16:creationId xmlns:a16="http://schemas.microsoft.com/office/drawing/2014/main" id="{A753F153-98BC-4292-8532-BA60F94010AA}"/>
              </a:ext>
            </a:extLst>
          </p:cNvPr>
          <p:cNvSpPr/>
          <p:nvPr/>
        </p:nvSpPr>
        <p:spPr>
          <a:xfrm>
            <a:off x="668972" y="2356576"/>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1</a:t>
            </a:r>
          </a:p>
        </p:txBody>
      </p:sp>
      <p:sp>
        <p:nvSpPr>
          <p:cNvPr id="15" name="Rectangle 14">
            <a:extLst>
              <a:ext uri="{FF2B5EF4-FFF2-40B4-BE49-F238E27FC236}">
                <a16:creationId xmlns:a16="http://schemas.microsoft.com/office/drawing/2014/main" id="{53694F60-0A1D-407F-A023-DFE27BCB3567}"/>
              </a:ext>
            </a:extLst>
          </p:cNvPr>
          <p:cNvSpPr/>
          <p:nvPr/>
        </p:nvSpPr>
        <p:spPr>
          <a:xfrm>
            <a:off x="1596453" y="2356574"/>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2</a:t>
            </a:r>
            <a:endParaRPr lang="en-US" sz="2400" b="0" cap="none" spc="0" dirty="0">
              <a:ln w="0"/>
              <a:solidFill>
                <a:schemeClr val="bg1">
                  <a:lumMod val="85000"/>
                </a:schemeClr>
              </a:solidFill>
              <a:effectLst/>
            </a:endParaRPr>
          </a:p>
        </p:txBody>
      </p:sp>
      <p:sp>
        <p:nvSpPr>
          <p:cNvPr id="16" name="Rectangle 15">
            <a:extLst>
              <a:ext uri="{FF2B5EF4-FFF2-40B4-BE49-F238E27FC236}">
                <a16:creationId xmlns:a16="http://schemas.microsoft.com/office/drawing/2014/main" id="{733B0DA6-2F66-487C-A0B7-5D5F9790E417}"/>
              </a:ext>
            </a:extLst>
          </p:cNvPr>
          <p:cNvSpPr/>
          <p:nvPr/>
        </p:nvSpPr>
        <p:spPr>
          <a:xfrm>
            <a:off x="2433605" y="2356575"/>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3</a:t>
            </a:r>
          </a:p>
        </p:txBody>
      </p:sp>
      <p:sp>
        <p:nvSpPr>
          <p:cNvPr id="19" name="Rectangle 18">
            <a:extLst>
              <a:ext uri="{FF2B5EF4-FFF2-40B4-BE49-F238E27FC236}">
                <a16:creationId xmlns:a16="http://schemas.microsoft.com/office/drawing/2014/main" id="{7B5C0199-7805-4B22-9081-D3B0E5AD6A99}"/>
              </a:ext>
            </a:extLst>
          </p:cNvPr>
          <p:cNvSpPr/>
          <p:nvPr/>
        </p:nvSpPr>
        <p:spPr>
          <a:xfrm>
            <a:off x="674415" y="3031490"/>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4</a:t>
            </a:r>
          </a:p>
        </p:txBody>
      </p:sp>
      <p:sp>
        <p:nvSpPr>
          <p:cNvPr id="20" name="Rectangle 19">
            <a:extLst>
              <a:ext uri="{FF2B5EF4-FFF2-40B4-BE49-F238E27FC236}">
                <a16:creationId xmlns:a16="http://schemas.microsoft.com/office/drawing/2014/main" id="{FFB0A3FC-36D7-4DA8-9DFA-D5E1644625CC}"/>
              </a:ext>
            </a:extLst>
          </p:cNvPr>
          <p:cNvSpPr/>
          <p:nvPr/>
        </p:nvSpPr>
        <p:spPr>
          <a:xfrm>
            <a:off x="1601896" y="3031488"/>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5</a:t>
            </a:r>
            <a:endParaRPr lang="en-US" sz="2400" b="0" cap="none" spc="0" dirty="0">
              <a:ln w="0"/>
              <a:solidFill>
                <a:schemeClr val="bg1">
                  <a:lumMod val="85000"/>
                </a:schemeClr>
              </a:solidFill>
              <a:effectLst/>
            </a:endParaRPr>
          </a:p>
        </p:txBody>
      </p:sp>
      <p:sp>
        <p:nvSpPr>
          <p:cNvPr id="21" name="Rectangle 20">
            <a:extLst>
              <a:ext uri="{FF2B5EF4-FFF2-40B4-BE49-F238E27FC236}">
                <a16:creationId xmlns:a16="http://schemas.microsoft.com/office/drawing/2014/main" id="{6F670613-10A8-4B3F-A540-43F65117E4B2}"/>
              </a:ext>
            </a:extLst>
          </p:cNvPr>
          <p:cNvSpPr/>
          <p:nvPr/>
        </p:nvSpPr>
        <p:spPr>
          <a:xfrm>
            <a:off x="2439048" y="3031489"/>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6</a:t>
            </a:r>
          </a:p>
        </p:txBody>
      </p:sp>
      <p:sp>
        <p:nvSpPr>
          <p:cNvPr id="22" name="Rectangle 21">
            <a:extLst>
              <a:ext uri="{FF2B5EF4-FFF2-40B4-BE49-F238E27FC236}">
                <a16:creationId xmlns:a16="http://schemas.microsoft.com/office/drawing/2014/main" id="{FC34FE4E-EE42-4B44-B9D6-C4D6248F5C97}"/>
              </a:ext>
            </a:extLst>
          </p:cNvPr>
          <p:cNvSpPr/>
          <p:nvPr/>
        </p:nvSpPr>
        <p:spPr>
          <a:xfrm>
            <a:off x="674415" y="3570330"/>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7</a:t>
            </a:r>
          </a:p>
        </p:txBody>
      </p:sp>
      <p:sp>
        <p:nvSpPr>
          <p:cNvPr id="23" name="Rectangle 22">
            <a:extLst>
              <a:ext uri="{FF2B5EF4-FFF2-40B4-BE49-F238E27FC236}">
                <a16:creationId xmlns:a16="http://schemas.microsoft.com/office/drawing/2014/main" id="{E5F8671A-CD3D-4538-AAE3-A79EF4219696}"/>
              </a:ext>
            </a:extLst>
          </p:cNvPr>
          <p:cNvSpPr/>
          <p:nvPr/>
        </p:nvSpPr>
        <p:spPr>
          <a:xfrm>
            <a:off x="1601896" y="3570328"/>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8</a:t>
            </a:r>
            <a:endParaRPr lang="en-US" sz="2400" b="0" cap="none" spc="0" dirty="0">
              <a:ln w="0"/>
              <a:solidFill>
                <a:schemeClr val="bg1">
                  <a:lumMod val="85000"/>
                </a:schemeClr>
              </a:solidFill>
              <a:effectLst/>
            </a:endParaRPr>
          </a:p>
        </p:txBody>
      </p:sp>
      <p:sp>
        <p:nvSpPr>
          <p:cNvPr id="24" name="Rectangle 23">
            <a:extLst>
              <a:ext uri="{FF2B5EF4-FFF2-40B4-BE49-F238E27FC236}">
                <a16:creationId xmlns:a16="http://schemas.microsoft.com/office/drawing/2014/main" id="{D767EB23-0053-4598-879A-62FBE9F4371A}"/>
              </a:ext>
            </a:extLst>
          </p:cNvPr>
          <p:cNvSpPr/>
          <p:nvPr/>
        </p:nvSpPr>
        <p:spPr>
          <a:xfrm>
            <a:off x="2439048" y="3570329"/>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9</a:t>
            </a:r>
          </a:p>
        </p:txBody>
      </p:sp>
      <p:graphicFrame>
        <p:nvGraphicFramePr>
          <p:cNvPr id="26" name="Object 25">
            <a:extLst>
              <a:ext uri="{FF2B5EF4-FFF2-40B4-BE49-F238E27FC236}">
                <a16:creationId xmlns:a16="http://schemas.microsoft.com/office/drawing/2014/main" id="{BB10C99B-CAF1-4F2C-BCBF-5BB8E7D63737}"/>
              </a:ext>
            </a:extLst>
          </p:cNvPr>
          <p:cNvGraphicFramePr>
            <a:graphicFrameLocks noChangeAspect="1"/>
          </p:cNvGraphicFramePr>
          <p:nvPr/>
        </p:nvGraphicFramePr>
        <p:xfrm>
          <a:off x="3664585" y="1903491"/>
          <a:ext cx="2901130" cy="3344929"/>
        </p:xfrm>
        <a:graphic>
          <a:graphicData uri="http://schemas.openxmlformats.org/presentationml/2006/ole">
            <mc:AlternateContent xmlns:mc="http://schemas.openxmlformats.org/markup-compatibility/2006">
              <mc:Choice xmlns:v="urn:schemas-microsoft-com:vml" Requires="v">
                <p:oleObj name="Worksheet" r:id="rId5" imgW="2241420" imgH="2584427" progId="Excel.Sheet.12">
                  <p:embed/>
                </p:oleObj>
              </mc:Choice>
              <mc:Fallback>
                <p:oleObj name="Worksheet" r:id="rId5" imgW="2241420" imgH="2584427" progId="Excel.Sheet.12">
                  <p:embed/>
                  <p:pic>
                    <p:nvPicPr>
                      <p:cNvPr id="26" name="Object 25">
                        <a:extLst>
                          <a:ext uri="{FF2B5EF4-FFF2-40B4-BE49-F238E27FC236}">
                            <a16:creationId xmlns:a16="http://schemas.microsoft.com/office/drawing/2014/main" id="{BB10C99B-CAF1-4F2C-BCBF-5BB8E7D63737}"/>
                          </a:ext>
                        </a:extLst>
                      </p:cNvPr>
                      <p:cNvPicPr/>
                      <p:nvPr/>
                    </p:nvPicPr>
                    <p:blipFill>
                      <a:blip r:embed="rId6"/>
                      <a:stretch>
                        <a:fillRect/>
                      </a:stretch>
                    </p:blipFill>
                    <p:spPr>
                      <a:xfrm>
                        <a:off x="3664585" y="1903491"/>
                        <a:ext cx="2901130" cy="3344929"/>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04780A90-ABC2-46BE-8831-C11F8ED8ECF2}"/>
              </a:ext>
            </a:extLst>
          </p:cNvPr>
          <p:cNvSpPr txBox="1"/>
          <p:nvPr/>
        </p:nvSpPr>
        <p:spPr>
          <a:xfrm>
            <a:off x="3484253" y="5435955"/>
            <a:ext cx="7313990" cy="1477328"/>
          </a:xfrm>
          <a:prstGeom prst="rect">
            <a:avLst/>
          </a:prstGeom>
          <a:noFill/>
        </p:spPr>
        <p:txBody>
          <a:bodyPr wrap="none" rtlCol="0">
            <a:spAutoFit/>
          </a:bodyPr>
          <a:lstStyle/>
          <a:p>
            <a:r>
              <a:rPr lang="en-US" dirty="0"/>
              <a:t>Q[s, a] = (0.8 * Q[s, a]) + (0.2 * (reward + 0.9 * Max Q[</a:t>
            </a:r>
            <a:r>
              <a:rPr lang="en-US" dirty="0" err="1"/>
              <a:t>s_prime</a:t>
            </a:r>
            <a:r>
              <a:rPr lang="en-US" dirty="0"/>
              <a:t>, </a:t>
            </a:r>
            <a:r>
              <a:rPr lang="en-US" dirty="0" err="1"/>
              <a:t>a_prime</a:t>
            </a:r>
            <a:r>
              <a:rPr lang="en-US" dirty="0"/>
              <a:t>]))</a:t>
            </a:r>
          </a:p>
          <a:p>
            <a:r>
              <a:rPr lang="en-US" dirty="0"/>
              <a:t>Q[1, U] = (0.8 * Q[s, a]) + (0.2 * (reward + 0.9 * Max Q[</a:t>
            </a:r>
            <a:r>
              <a:rPr lang="en-US" dirty="0" err="1"/>
              <a:t>s_prime</a:t>
            </a:r>
            <a:r>
              <a:rPr lang="en-US" dirty="0"/>
              <a:t>, </a:t>
            </a:r>
            <a:r>
              <a:rPr lang="en-US" dirty="0" err="1"/>
              <a:t>a_prime</a:t>
            </a:r>
            <a:r>
              <a:rPr lang="en-US" dirty="0"/>
              <a:t>]))</a:t>
            </a:r>
          </a:p>
          <a:p>
            <a:r>
              <a:rPr lang="en-US" dirty="0"/>
              <a:t>Q[1, U] = (0.8 * 0) + (0.2 * (</a:t>
            </a:r>
            <a:r>
              <a:rPr lang="en-US" b="1" dirty="0"/>
              <a:t>0</a:t>
            </a:r>
            <a:r>
              <a:rPr lang="en-US" dirty="0"/>
              <a:t> + 0.9 * 20))</a:t>
            </a:r>
          </a:p>
          <a:p>
            <a:r>
              <a:rPr lang="en-US" dirty="0"/>
              <a:t>Q[1, R] = 3.6</a:t>
            </a:r>
          </a:p>
          <a:p>
            <a:endParaRPr lang="en-US" dirty="0"/>
          </a:p>
        </p:txBody>
      </p:sp>
      <p:graphicFrame>
        <p:nvGraphicFramePr>
          <p:cNvPr id="25" name="Object 24">
            <a:extLst>
              <a:ext uri="{FF2B5EF4-FFF2-40B4-BE49-F238E27FC236}">
                <a16:creationId xmlns:a16="http://schemas.microsoft.com/office/drawing/2014/main" id="{A76A037E-83E7-4D1B-A0A8-2BD3FF2C3F25}"/>
              </a:ext>
            </a:extLst>
          </p:cNvPr>
          <p:cNvGraphicFramePr>
            <a:graphicFrameLocks noChangeAspect="1"/>
          </p:cNvGraphicFramePr>
          <p:nvPr/>
        </p:nvGraphicFramePr>
        <p:xfrm>
          <a:off x="3664585" y="1903491"/>
          <a:ext cx="2901130" cy="3344929"/>
        </p:xfrm>
        <a:graphic>
          <a:graphicData uri="http://schemas.openxmlformats.org/presentationml/2006/ole">
            <mc:AlternateContent xmlns:mc="http://schemas.openxmlformats.org/markup-compatibility/2006">
              <mc:Choice xmlns:v="urn:schemas-microsoft-com:vml" Requires="v">
                <p:oleObj name="Worksheet" r:id="rId7" imgW="2241420" imgH="2584427" progId="Excel.Sheet.12">
                  <p:embed/>
                </p:oleObj>
              </mc:Choice>
              <mc:Fallback>
                <p:oleObj name="Worksheet" r:id="rId7" imgW="2241420" imgH="2584427" progId="Excel.Sheet.12">
                  <p:embed/>
                  <p:pic>
                    <p:nvPicPr>
                      <p:cNvPr id="25" name="Object 24">
                        <a:extLst>
                          <a:ext uri="{FF2B5EF4-FFF2-40B4-BE49-F238E27FC236}">
                            <a16:creationId xmlns:a16="http://schemas.microsoft.com/office/drawing/2014/main" id="{A76A037E-83E7-4D1B-A0A8-2BD3FF2C3F25}"/>
                          </a:ext>
                        </a:extLst>
                      </p:cNvPr>
                      <p:cNvPicPr/>
                      <p:nvPr/>
                    </p:nvPicPr>
                    <p:blipFill>
                      <a:blip r:embed="rId8"/>
                      <a:stretch>
                        <a:fillRect/>
                      </a:stretch>
                    </p:blipFill>
                    <p:spPr>
                      <a:xfrm>
                        <a:off x="3664585" y="1903491"/>
                        <a:ext cx="2901130" cy="3344929"/>
                      </a:xfrm>
                      <a:prstGeom prst="rect">
                        <a:avLst/>
                      </a:prstGeom>
                    </p:spPr>
                  </p:pic>
                </p:oleObj>
              </mc:Fallback>
            </mc:AlternateContent>
          </a:graphicData>
        </a:graphic>
      </p:graphicFrame>
    </p:spTree>
    <p:extLst>
      <p:ext uri="{BB962C8B-B14F-4D97-AF65-F5344CB8AC3E}">
        <p14:creationId xmlns:p14="http://schemas.microsoft.com/office/powerpoint/2010/main" val="267725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7.40741E-7 L 0.07448 0.00278 " pathEditMode="relative" rAng="0" ptsTypes="AA">
                                      <p:cBhvr>
                                        <p:cTn id="6" dur="2000" fill="hold"/>
                                        <p:tgtEl>
                                          <p:spTgt spid="6"/>
                                        </p:tgtEl>
                                        <p:attrNameLst>
                                          <p:attrName>ppt_x</p:attrName>
                                          <p:attrName>ppt_y</p:attrName>
                                        </p:attrNameLst>
                                      </p:cBhvr>
                                      <p:rCtr x="3724" y="139"/>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animEffect transition="in" filter="fade">
                                      <p:cBhvr>
                                        <p:cTn id="11" dur="500"/>
                                        <p:tgtEl>
                                          <p:spTgt spid="2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xEl>
                                              <p:pRg st="2" end="2"/>
                                            </p:txEl>
                                          </p:spTgt>
                                        </p:tgtEl>
                                        <p:attrNameLst>
                                          <p:attrName>style.visibility</p:attrName>
                                        </p:attrNameLst>
                                      </p:cBhvr>
                                      <p:to>
                                        <p:strVal val="visible"/>
                                      </p:to>
                                    </p:set>
                                    <p:animEffect transition="in" filter="fade">
                                      <p:cBhvr>
                                        <p:cTn id="16" dur="500"/>
                                        <p:tgtEl>
                                          <p:spTgt spid="2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xEl>
                                              <p:pRg st="3" end="3"/>
                                            </p:txEl>
                                          </p:spTgt>
                                        </p:tgtEl>
                                        <p:attrNameLst>
                                          <p:attrName>style.visibility</p:attrName>
                                        </p:attrNameLst>
                                      </p:cBhvr>
                                      <p:to>
                                        <p:strVal val="visible"/>
                                      </p:to>
                                    </p:set>
                                    <p:animEffect transition="in" filter="fade">
                                      <p:cBhvr>
                                        <p:cTn id="21" dur="500"/>
                                        <p:tgtEl>
                                          <p:spTgt spid="2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8BD7-F665-446C-BE36-D9E0593FE525}"/>
              </a:ext>
            </a:extLst>
          </p:cNvPr>
          <p:cNvSpPr>
            <a:spLocks noGrp="1"/>
          </p:cNvSpPr>
          <p:nvPr>
            <p:ph type="title"/>
          </p:nvPr>
        </p:nvSpPr>
        <p:spPr/>
        <p:txBody>
          <a:bodyPr/>
          <a:lstStyle/>
          <a:p>
            <a:r>
              <a:rPr lang="en-US" dirty="0"/>
              <a:t>Q-Learning in Practice</a:t>
            </a:r>
          </a:p>
        </p:txBody>
      </p:sp>
      <p:graphicFrame>
        <p:nvGraphicFramePr>
          <p:cNvPr id="4" name="Object 3">
            <a:extLst>
              <a:ext uri="{FF2B5EF4-FFF2-40B4-BE49-F238E27FC236}">
                <a16:creationId xmlns:a16="http://schemas.microsoft.com/office/drawing/2014/main" id="{68F7C149-28BA-4BAE-AC14-432EC988D40F}"/>
              </a:ext>
            </a:extLst>
          </p:cNvPr>
          <p:cNvGraphicFramePr>
            <a:graphicFrameLocks noChangeAspect="1"/>
          </p:cNvGraphicFramePr>
          <p:nvPr/>
        </p:nvGraphicFramePr>
        <p:xfrm>
          <a:off x="383102" y="2060525"/>
          <a:ext cx="2749550" cy="2095500"/>
        </p:xfrm>
        <a:graphic>
          <a:graphicData uri="http://schemas.openxmlformats.org/presentationml/2006/ole">
            <mc:AlternateContent xmlns:mc="http://schemas.openxmlformats.org/markup-compatibility/2006">
              <mc:Choice xmlns:v="urn:schemas-microsoft-com:vml" Requires="v">
                <p:oleObj name="Worksheet" r:id="rId2" imgW="2749680" imgH="2095545" progId="Excel.Sheet.12">
                  <p:embed/>
                </p:oleObj>
              </mc:Choice>
              <mc:Fallback>
                <p:oleObj name="Worksheet" r:id="rId2" imgW="2749680" imgH="2095545" progId="Excel.Sheet.12">
                  <p:embed/>
                  <p:pic>
                    <p:nvPicPr>
                      <p:cNvPr id="4" name="Object 3">
                        <a:extLst>
                          <a:ext uri="{FF2B5EF4-FFF2-40B4-BE49-F238E27FC236}">
                            <a16:creationId xmlns:a16="http://schemas.microsoft.com/office/drawing/2014/main" id="{68F7C149-28BA-4BAE-AC14-432EC988D40F}"/>
                          </a:ext>
                        </a:extLst>
                      </p:cNvPr>
                      <p:cNvPicPr/>
                      <p:nvPr/>
                    </p:nvPicPr>
                    <p:blipFill>
                      <a:blip r:embed="rId3"/>
                      <a:stretch>
                        <a:fillRect/>
                      </a:stretch>
                    </p:blipFill>
                    <p:spPr>
                      <a:xfrm>
                        <a:off x="383102" y="2060525"/>
                        <a:ext cx="2749550" cy="209550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DE3AD11-E45A-47B2-A4E0-63A53C1E4D19}"/>
              </a:ext>
            </a:extLst>
          </p:cNvPr>
          <p:cNvPicPr>
            <a:picLocks noChangeAspect="1"/>
          </p:cNvPicPr>
          <p:nvPr/>
        </p:nvPicPr>
        <p:blipFill>
          <a:blip r:embed="rId4"/>
          <a:stretch>
            <a:fillRect/>
          </a:stretch>
        </p:blipFill>
        <p:spPr>
          <a:xfrm>
            <a:off x="1538409" y="2328534"/>
            <a:ext cx="442911" cy="442911"/>
          </a:xfrm>
          <a:prstGeom prst="rect">
            <a:avLst/>
          </a:prstGeom>
        </p:spPr>
      </p:pic>
      <p:sp>
        <p:nvSpPr>
          <p:cNvPr id="14" name="Rectangle 13">
            <a:extLst>
              <a:ext uri="{FF2B5EF4-FFF2-40B4-BE49-F238E27FC236}">
                <a16:creationId xmlns:a16="http://schemas.microsoft.com/office/drawing/2014/main" id="{A753F153-98BC-4292-8532-BA60F94010AA}"/>
              </a:ext>
            </a:extLst>
          </p:cNvPr>
          <p:cNvSpPr/>
          <p:nvPr/>
        </p:nvSpPr>
        <p:spPr>
          <a:xfrm>
            <a:off x="668972" y="2356576"/>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1</a:t>
            </a:r>
          </a:p>
        </p:txBody>
      </p:sp>
      <p:sp>
        <p:nvSpPr>
          <p:cNvPr id="15" name="Rectangle 14">
            <a:extLst>
              <a:ext uri="{FF2B5EF4-FFF2-40B4-BE49-F238E27FC236}">
                <a16:creationId xmlns:a16="http://schemas.microsoft.com/office/drawing/2014/main" id="{53694F60-0A1D-407F-A023-DFE27BCB3567}"/>
              </a:ext>
            </a:extLst>
          </p:cNvPr>
          <p:cNvSpPr/>
          <p:nvPr/>
        </p:nvSpPr>
        <p:spPr>
          <a:xfrm>
            <a:off x="1596453" y="2356574"/>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2</a:t>
            </a:r>
            <a:endParaRPr lang="en-US" sz="2400" b="0" cap="none" spc="0" dirty="0">
              <a:ln w="0"/>
              <a:solidFill>
                <a:schemeClr val="bg1">
                  <a:lumMod val="85000"/>
                </a:schemeClr>
              </a:solidFill>
              <a:effectLst/>
            </a:endParaRPr>
          </a:p>
        </p:txBody>
      </p:sp>
      <p:sp>
        <p:nvSpPr>
          <p:cNvPr id="16" name="Rectangle 15">
            <a:extLst>
              <a:ext uri="{FF2B5EF4-FFF2-40B4-BE49-F238E27FC236}">
                <a16:creationId xmlns:a16="http://schemas.microsoft.com/office/drawing/2014/main" id="{733B0DA6-2F66-487C-A0B7-5D5F9790E417}"/>
              </a:ext>
            </a:extLst>
          </p:cNvPr>
          <p:cNvSpPr/>
          <p:nvPr/>
        </p:nvSpPr>
        <p:spPr>
          <a:xfrm>
            <a:off x="2433605" y="2356575"/>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3</a:t>
            </a:r>
          </a:p>
        </p:txBody>
      </p:sp>
      <p:sp>
        <p:nvSpPr>
          <p:cNvPr id="19" name="Rectangle 18">
            <a:extLst>
              <a:ext uri="{FF2B5EF4-FFF2-40B4-BE49-F238E27FC236}">
                <a16:creationId xmlns:a16="http://schemas.microsoft.com/office/drawing/2014/main" id="{7B5C0199-7805-4B22-9081-D3B0E5AD6A99}"/>
              </a:ext>
            </a:extLst>
          </p:cNvPr>
          <p:cNvSpPr/>
          <p:nvPr/>
        </p:nvSpPr>
        <p:spPr>
          <a:xfrm>
            <a:off x="674415" y="3031490"/>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4</a:t>
            </a:r>
          </a:p>
        </p:txBody>
      </p:sp>
      <p:sp>
        <p:nvSpPr>
          <p:cNvPr id="20" name="Rectangle 19">
            <a:extLst>
              <a:ext uri="{FF2B5EF4-FFF2-40B4-BE49-F238E27FC236}">
                <a16:creationId xmlns:a16="http://schemas.microsoft.com/office/drawing/2014/main" id="{FFB0A3FC-36D7-4DA8-9DFA-D5E1644625CC}"/>
              </a:ext>
            </a:extLst>
          </p:cNvPr>
          <p:cNvSpPr/>
          <p:nvPr/>
        </p:nvSpPr>
        <p:spPr>
          <a:xfrm>
            <a:off x="1601896" y="3031488"/>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5</a:t>
            </a:r>
            <a:endParaRPr lang="en-US" sz="2400" b="0" cap="none" spc="0" dirty="0">
              <a:ln w="0"/>
              <a:solidFill>
                <a:schemeClr val="bg1">
                  <a:lumMod val="85000"/>
                </a:schemeClr>
              </a:solidFill>
              <a:effectLst/>
            </a:endParaRPr>
          </a:p>
        </p:txBody>
      </p:sp>
      <p:sp>
        <p:nvSpPr>
          <p:cNvPr id="21" name="Rectangle 20">
            <a:extLst>
              <a:ext uri="{FF2B5EF4-FFF2-40B4-BE49-F238E27FC236}">
                <a16:creationId xmlns:a16="http://schemas.microsoft.com/office/drawing/2014/main" id="{6F670613-10A8-4B3F-A540-43F65117E4B2}"/>
              </a:ext>
            </a:extLst>
          </p:cNvPr>
          <p:cNvSpPr/>
          <p:nvPr/>
        </p:nvSpPr>
        <p:spPr>
          <a:xfrm>
            <a:off x="2439048" y="3031489"/>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6</a:t>
            </a:r>
          </a:p>
        </p:txBody>
      </p:sp>
      <p:sp>
        <p:nvSpPr>
          <p:cNvPr id="22" name="Rectangle 21">
            <a:extLst>
              <a:ext uri="{FF2B5EF4-FFF2-40B4-BE49-F238E27FC236}">
                <a16:creationId xmlns:a16="http://schemas.microsoft.com/office/drawing/2014/main" id="{FC34FE4E-EE42-4B44-B9D6-C4D6248F5C97}"/>
              </a:ext>
            </a:extLst>
          </p:cNvPr>
          <p:cNvSpPr/>
          <p:nvPr/>
        </p:nvSpPr>
        <p:spPr>
          <a:xfrm>
            <a:off x="674415" y="3570330"/>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7</a:t>
            </a:r>
          </a:p>
        </p:txBody>
      </p:sp>
      <p:sp>
        <p:nvSpPr>
          <p:cNvPr id="23" name="Rectangle 22">
            <a:extLst>
              <a:ext uri="{FF2B5EF4-FFF2-40B4-BE49-F238E27FC236}">
                <a16:creationId xmlns:a16="http://schemas.microsoft.com/office/drawing/2014/main" id="{E5F8671A-CD3D-4538-AAE3-A79EF4219696}"/>
              </a:ext>
            </a:extLst>
          </p:cNvPr>
          <p:cNvSpPr/>
          <p:nvPr/>
        </p:nvSpPr>
        <p:spPr>
          <a:xfrm>
            <a:off x="1601896" y="3570328"/>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8</a:t>
            </a:r>
            <a:endParaRPr lang="en-US" sz="2400" b="0" cap="none" spc="0" dirty="0">
              <a:ln w="0"/>
              <a:solidFill>
                <a:schemeClr val="bg1">
                  <a:lumMod val="85000"/>
                </a:schemeClr>
              </a:solidFill>
              <a:effectLst/>
            </a:endParaRPr>
          </a:p>
        </p:txBody>
      </p:sp>
      <p:sp>
        <p:nvSpPr>
          <p:cNvPr id="24" name="Rectangle 23">
            <a:extLst>
              <a:ext uri="{FF2B5EF4-FFF2-40B4-BE49-F238E27FC236}">
                <a16:creationId xmlns:a16="http://schemas.microsoft.com/office/drawing/2014/main" id="{D767EB23-0053-4598-879A-62FBE9F4371A}"/>
              </a:ext>
            </a:extLst>
          </p:cNvPr>
          <p:cNvSpPr/>
          <p:nvPr/>
        </p:nvSpPr>
        <p:spPr>
          <a:xfrm>
            <a:off x="2439048" y="3570329"/>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9</a:t>
            </a:r>
          </a:p>
        </p:txBody>
      </p:sp>
      <p:graphicFrame>
        <p:nvGraphicFramePr>
          <p:cNvPr id="26" name="Object 25">
            <a:extLst>
              <a:ext uri="{FF2B5EF4-FFF2-40B4-BE49-F238E27FC236}">
                <a16:creationId xmlns:a16="http://schemas.microsoft.com/office/drawing/2014/main" id="{BB10C99B-CAF1-4F2C-BCBF-5BB8E7D63737}"/>
              </a:ext>
            </a:extLst>
          </p:cNvPr>
          <p:cNvGraphicFramePr>
            <a:graphicFrameLocks noChangeAspect="1"/>
          </p:cNvGraphicFramePr>
          <p:nvPr/>
        </p:nvGraphicFramePr>
        <p:xfrm>
          <a:off x="3666622" y="1903491"/>
          <a:ext cx="2901130" cy="3344929"/>
        </p:xfrm>
        <a:graphic>
          <a:graphicData uri="http://schemas.openxmlformats.org/presentationml/2006/ole">
            <mc:AlternateContent xmlns:mc="http://schemas.openxmlformats.org/markup-compatibility/2006">
              <mc:Choice xmlns:v="urn:schemas-microsoft-com:vml" Requires="v">
                <p:oleObj name="Worksheet" r:id="rId5" imgW="2241420" imgH="2584427" progId="Excel.Sheet.12">
                  <p:embed/>
                </p:oleObj>
              </mc:Choice>
              <mc:Fallback>
                <p:oleObj name="Worksheet" r:id="rId5" imgW="2241420" imgH="2584427" progId="Excel.Sheet.12">
                  <p:embed/>
                  <p:pic>
                    <p:nvPicPr>
                      <p:cNvPr id="26" name="Object 25">
                        <a:extLst>
                          <a:ext uri="{FF2B5EF4-FFF2-40B4-BE49-F238E27FC236}">
                            <a16:creationId xmlns:a16="http://schemas.microsoft.com/office/drawing/2014/main" id="{BB10C99B-CAF1-4F2C-BCBF-5BB8E7D63737}"/>
                          </a:ext>
                        </a:extLst>
                      </p:cNvPr>
                      <p:cNvPicPr/>
                      <p:nvPr/>
                    </p:nvPicPr>
                    <p:blipFill>
                      <a:blip r:embed="rId6"/>
                      <a:stretch>
                        <a:fillRect/>
                      </a:stretch>
                    </p:blipFill>
                    <p:spPr>
                      <a:xfrm>
                        <a:off x="3666622" y="1903491"/>
                        <a:ext cx="2901130" cy="3344929"/>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04780A90-ABC2-46BE-8831-C11F8ED8ECF2}"/>
              </a:ext>
            </a:extLst>
          </p:cNvPr>
          <p:cNvSpPr txBox="1"/>
          <p:nvPr/>
        </p:nvSpPr>
        <p:spPr>
          <a:xfrm>
            <a:off x="3484253" y="5435955"/>
            <a:ext cx="7354064" cy="1477328"/>
          </a:xfrm>
          <a:prstGeom prst="rect">
            <a:avLst/>
          </a:prstGeom>
          <a:noFill/>
        </p:spPr>
        <p:txBody>
          <a:bodyPr wrap="none" rtlCol="0">
            <a:spAutoFit/>
          </a:bodyPr>
          <a:lstStyle/>
          <a:p>
            <a:r>
              <a:rPr lang="en-US" dirty="0"/>
              <a:t>Q[s, a] = (0.8 * Q[s, a]) + (0.2 * (reward + 0.9 * Max Q[</a:t>
            </a:r>
            <a:r>
              <a:rPr lang="en-US" dirty="0" err="1"/>
              <a:t>s_prime</a:t>
            </a:r>
            <a:r>
              <a:rPr lang="en-US" dirty="0"/>
              <a:t>, </a:t>
            </a:r>
            <a:r>
              <a:rPr lang="en-US" dirty="0" err="1"/>
              <a:t>a_prime</a:t>
            </a:r>
            <a:r>
              <a:rPr lang="en-US" dirty="0"/>
              <a:t>]))</a:t>
            </a:r>
          </a:p>
          <a:p>
            <a:r>
              <a:rPr lang="en-US" dirty="0"/>
              <a:t>Q[2, R] = (0.8 * Q[s, a]) + (0.2 * (reward + 0.9 * Max Q[</a:t>
            </a:r>
            <a:r>
              <a:rPr lang="en-US" dirty="0" err="1"/>
              <a:t>s_prime</a:t>
            </a:r>
            <a:r>
              <a:rPr lang="en-US" dirty="0"/>
              <a:t>, </a:t>
            </a:r>
            <a:r>
              <a:rPr lang="en-US" dirty="0" err="1"/>
              <a:t>a_prime</a:t>
            </a:r>
            <a:r>
              <a:rPr lang="en-US" dirty="0"/>
              <a:t>]))</a:t>
            </a:r>
          </a:p>
          <a:p>
            <a:r>
              <a:rPr lang="en-US" dirty="0"/>
              <a:t>Q[2, R] = (0.8 * 20) + (0.2 * (</a:t>
            </a:r>
            <a:r>
              <a:rPr lang="en-US" b="1" dirty="0"/>
              <a:t>100</a:t>
            </a:r>
            <a:r>
              <a:rPr lang="en-US" dirty="0"/>
              <a:t> + 0.9 * 0))</a:t>
            </a:r>
          </a:p>
          <a:p>
            <a:r>
              <a:rPr lang="en-US" dirty="0"/>
              <a:t>Q[2, R] = 36</a:t>
            </a:r>
          </a:p>
          <a:p>
            <a:endParaRPr lang="en-US" dirty="0"/>
          </a:p>
        </p:txBody>
      </p:sp>
      <p:sp>
        <p:nvSpPr>
          <p:cNvPr id="3" name="Rectangle 2">
            <a:extLst>
              <a:ext uri="{FF2B5EF4-FFF2-40B4-BE49-F238E27FC236}">
                <a16:creationId xmlns:a16="http://schemas.microsoft.com/office/drawing/2014/main" id="{B6414035-AF8F-49F8-9A26-D4DE84EDEC47}"/>
              </a:ext>
            </a:extLst>
          </p:cNvPr>
          <p:cNvSpPr/>
          <p:nvPr/>
        </p:nvSpPr>
        <p:spPr>
          <a:xfrm>
            <a:off x="867212" y="2485553"/>
            <a:ext cx="1723284" cy="1200329"/>
          </a:xfrm>
          <a:prstGeom prst="rect">
            <a:avLst/>
          </a:prstGeom>
          <a:noFill/>
        </p:spPr>
        <p:txBody>
          <a:bodyPr wrap="square" lIns="91440" tIns="45720" rIns="91440" bIns="45720">
            <a:spAutoFit/>
          </a:bodyPr>
          <a:lstStyle/>
          <a:p>
            <a:pPr algn="ctr"/>
            <a:r>
              <a:rPr lang="en-US" sz="2400" b="1" cap="none" spc="0" dirty="0">
                <a:ln w="12700">
                  <a:solidFill>
                    <a:srgbClr val="FF0000"/>
                  </a:solidFill>
                  <a:prstDash val="solid"/>
                </a:ln>
                <a:pattFill prst="pct50">
                  <a:fgClr>
                    <a:srgbClr val="FF0000"/>
                  </a:fgClr>
                  <a:bgClr>
                    <a:srgbClr val="FF0000"/>
                  </a:bgClr>
                </a:pattFill>
                <a:effectLst>
                  <a:outerShdw dist="38100" dir="2640000" algn="bl" rotWithShape="0">
                    <a:schemeClr val="accent1"/>
                  </a:outerShdw>
                </a:effectLst>
              </a:rPr>
              <a:t>Goal! </a:t>
            </a:r>
            <a:r>
              <a:rPr lang="en-US" sz="2400" b="1" cap="none" spc="0" dirty="0">
                <a:ln w="12700">
                  <a:solidFill>
                    <a:srgbClr val="FF0000"/>
                  </a:solidFill>
                  <a:prstDash val="solid"/>
                </a:ln>
                <a:pattFill prst="pct50">
                  <a:fgClr>
                    <a:srgbClr val="FF0000"/>
                  </a:fgClr>
                  <a:bgClr>
                    <a:schemeClr val="accent6"/>
                  </a:bgClr>
                </a:pattFill>
                <a:effectLst>
                  <a:outerShdw dist="38100" dir="2640000" algn="bl" rotWithShape="0">
                    <a:schemeClr val="accent1"/>
                  </a:outerShdw>
                </a:effectLst>
              </a:rPr>
              <a:t>Reward</a:t>
            </a:r>
            <a:r>
              <a:rPr lang="en-US" sz="2400" b="1" cap="none" spc="0" dirty="0">
                <a:ln w="12700">
                  <a:solidFill>
                    <a:srgbClr val="FF0000"/>
                  </a:solidFill>
                  <a:prstDash val="solid"/>
                </a:ln>
                <a:pattFill prst="pct50">
                  <a:fgClr>
                    <a:srgbClr val="FF0000"/>
                  </a:fgClr>
                  <a:bgClr>
                    <a:srgbClr val="FF0000"/>
                  </a:bgClr>
                </a:pattFill>
                <a:effectLst>
                  <a:outerShdw dist="38100" dir="2640000" algn="bl" rotWithShape="0">
                    <a:schemeClr val="accent1"/>
                  </a:outerShdw>
                </a:effectLst>
              </a:rPr>
              <a:t> 100!</a:t>
            </a:r>
          </a:p>
        </p:txBody>
      </p:sp>
      <p:graphicFrame>
        <p:nvGraphicFramePr>
          <p:cNvPr id="25" name="Object 24">
            <a:extLst>
              <a:ext uri="{FF2B5EF4-FFF2-40B4-BE49-F238E27FC236}">
                <a16:creationId xmlns:a16="http://schemas.microsoft.com/office/drawing/2014/main" id="{A76A037E-83E7-4D1B-A0A8-2BD3FF2C3F25}"/>
              </a:ext>
            </a:extLst>
          </p:cNvPr>
          <p:cNvGraphicFramePr>
            <a:graphicFrameLocks noChangeAspect="1"/>
          </p:cNvGraphicFramePr>
          <p:nvPr/>
        </p:nvGraphicFramePr>
        <p:xfrm>
          <a:off x="3666622" y="1903491"/>
          <a:ext cx="2901130" cy="3344929"/>
        </p:xfrm>
        <a:graphic>
          <a:graphicData uri="http://schemas.openxmlformats.org/presentationml/2006/ole">
            <mc:AlternateContent xmlns:mc="http://schemas.openxmlformats.org/markup-compatibility/2006">
              <mc:Choice xmlns:v="urn:schemas-microsoft-com:vml" Requires="v">
                <p:oleObj name="Worksheet" r:id="rId7" imgW="2241420" imgH="2584427" progId="Excel.Sheet.12">
                  <p:embed/>
                </p:oleObj>
              </mc:Choice>
              <mc:Fallback>
                <p:oleObj name="Worksheet" r:id="rId7" imgW="2241420" imgH="2584427" progId="Excel.Sheet.12">
                  <p:embed/>
                  <p:pic>
                    <p:nvPicPr>
                      <p:cNvPr id="25" name="Object 24">
                        <a:extLst>
                          <a:ext uri="{FF2B5EF4-FFF2-40B4-BE49-F238E27FC236}">
                            <a16:creationId xmlns:a16="http://schemas.microsoft.com/office/drawing/2014/main" id="{A76A037E-83E7-4D1B-A0A8-2BD3FF2C3F25}"/>
                          </a:ext>
                        </a:extLst>
                      </p:cNvPr>
                      <p:cNvPicPr/>
                      <p:nvPr/>
                    </p:nvPicPr>
                    <p:blipFill>
                      <a:blip r:embed="rId8"/>
                      <a:stretch>
                        <a:fillRect/>
                      </a:stretch>
                    </p:blipFill>
                    <p:spPr>
                      <a:xfrm>
                        <a:off x="3666622" y="1903491"/>
                        <a:ext cx="2901130" cy="3344929"/>
                      </a:xfrm>
                      <a:prstGeom prst="rect">
                        <a:avLst/>
                      </a:prstGeom>
                    </p:spPr>
                  </p:pic>
                </p:oleObj>
              </mc:Fallback>
            </mc:AlternateContent>
          </a:graphicData>
        </a:graphic>
      </p:graphicFrame>
    </p:spTree>
    <p:extLst>
      <p:ext uri="{BB962C8B-B14F-4D97-AF65-F5344CB8AC3E}">
        <p14:creationId xmlns:p14="http://schemas.microsoft.com/office/powerpoint/2010/main" val="211248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7.40741E-7 L 0.07266 -0.00162 " pathEditMode="relative" rAng="0" ptsTypes="AA">
                                      <p:cBhvr>
                                        <p:cTn id="6" dur="2000" fill="hold"/>
                                        <p:tgtEl>
                                          <p:spTgt spid="6"/>
                                        </p:tgtEl>
                                        <p:attrNameLst>
                                          <p:attrName>ppt_x</p:attrName>
                                          <p:attrName>ppt_y</p:attrName>
                                        </p:attrNameLst>
                                      </p:cBhvr>
                                      <p:rCtr x="3633" y="-93"/>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6" presetClass="emph" presetSubtype="0" fill="hold" grpId="0" nodeType="withEffect">
                                  <p:stCondLst>
                                    <p:cond delay="0"/>
                                  </p:stCondLst>
                                  <p:childTnLst>
                                    <p:animScale>
                                      <p:cBhvr>
                                        <p:cTn id="11" dur="2000" fill="hold"/>
                                        <p:tgtEl>
                                          <p:spTgt spid="3">
                                            <p:txEl>
                                              <p:pRg st="0" end="0"/>
                                            </p:txEl>
                                          </p:spTgt>
                                        </p:tgtEl>
                                      </p:cBhvr>
                                      <p:by x="200000" y="200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xEl>
                                              <p:pRg st="1" end="1"/>
                                            </p:txEl>
                                          </p:spTgt>
                                        </p:tgtEl>
                                        <p:attrNameLst>
                                          <p:attrName>style.visibility</p:attrName>
                                        </p:attrNameLst>
                                      </p:cBhvr>
                                      <p:to>
                                        <p:strVal val="visible"/>
                                      </p:to>
                                    </p:set>
                                    <p:animEffect transition="in" filter="fade">
                                      <p:cBhvr>
                                        <p:cTn id="16" dur="500"/>
                                        <p:tgtEl>
                                          <p:spTgt spid="2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xEl>
                                              <p:pRg st="2" end="2"/>
                                            </p:txEl>
                                          </p:spTgt>
                                        </p:tgtEl>
                                        <p:attrNameLst>
                                          <p:attrName>style.visibility</p:attrName>
                                        </p:attrNameLst>
                                      </p:cBhvr>
                                      <p:to>
                                        <p:strVal val="visible"/>
                                      </p:to>
                                    </p:set>
                                    <p:animEffect transition="in" filter="fade">
                                      <p:cBhvr>
                                        <p:cTn id="21" dur="500"/>
                                        <p:tgtEl>
                                          <p:spTgt spid="2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xEl>
                                              <p:pRg st="3" end="3"/>
                                            </p:txEl>
                                          </p:spTgt>
                                        </p:tgtEl>
                                        <p:attrNameLst>
                                          <p:attrName>style.visibility</p:attrName>
                                        </p:attrNameLst>
                                      </p:cBhvr>
                                      <p:to>
                                        <p:strVal val="visible"/>
                                      </p:to>
                                    </p:set>
                                    <p:animEffect transition="in" filter="fade">
                                      <p:cBhvr>
                                        <p:cTn id="26" dur="500"/>
                                        <p:tgtEl>
                                          <p:spTgt spid="2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8BD7-F665-446C-BE36-D9E0593FE525}"/>
              </a:ext>
            </a:extLst>
          </p:cNvPr>
          <p:cNvSpPr>
            <a:spLocks noGrp="1"/>
          </p:cNvSpPr>
          <p:nvPr>
            <p:ph type="title"/>
          </p:nvPr>
        </p:nvSpPr>
        <p:spPr/>
        <p:txBody>
          <a:bodyPr>
            <a:normAutofit fontScale="90000"/>
          </a:bodyPr>
          <a:lstStyle/>
          <a:p>
            <a:r>
              <a:rPr lang="en-US" dirty="0"/>
              <a:t>Q-Learning in Practice: Explore, Exploit, Converge!</a:t>
            </a:r>
          </a:p>
        </p:txBody>
      </p:sp>
      <p:graphicFrame>
        <p:nvGraphicFramePr>
          <p:cNvPr id="4" name="Object 3">
            <a:extLst>
              <a:ext uri="{FF2B5EF4-FFF2-40B4-BE49-F238E27FC236}">
                <a16:creationId xmlns:a16="http://schemas.microsoft.com/office/drawing/2014/main" id="{68F7C149-28BA-4BAE-AC14-432EC988D40F}"/>
              </a:ext>
            </a:extLst>
          </p:cNvPr>
          <p:cNvGraphicFramePr>
            <a:graphicFrameLocks noChangeAspect="1"/>
          </p:cNvGraphicFramePr>
          <p:nvPr/>
        </p:nvGraphicFramePr>
        <p:xfrm>
          <a:off x="383102" y="2060525"/>
          <a:ext cx="2749550" cy="2095500"/>
        </p:xfrm>
        <a:graphic>
          <a:graphicData uri="http://schemas.openxmlformats.org/presentationml/2006/ole">
            <mc:AlternateContent xmlns:mc="http://schemas.openxmlformats.org/markup-compatibility/2006">
              <mc:Choice xmlns:v="urn:schemas-microsoft-com:vml" Requires="v">
                <p:oleObj name="Worksheet" r:id="rId2" imgW="2749680" imgH="2095545" progId="Excel.Sheet.12">
                  <p:embed/>
                </p:oleObj>
              </mc:Choice>
              <mc:Fallback>
                <p:oleObj name="Worksheet" r:id="rId2" imgW="2749680" imgH="2095545" progId="Excel.Sheet.12">
                  <p:embed/>
                  <p:pic>
                    <p:nvPicPr>
                      <p:cNvPr id="4" name="Object 3">
                        <a:extLst>
                          <a:ext uri="{FF2B5EF4-FFF2-40B4-BE49-F238E27FC236}">
                            <a16:creationId xmlns:a16="http://schemas.microsoft.com/office/drawing/2014/main" id="{68F7C149-28BA-4BAE-AC14-432EC988D40F}"/>
                          </a:ext>
                        </a:extLst>
                      </p:cNvPr>
                      <p:cNvPicPr/>
                      <p:nvPr/>
                    </p:nvPicPr>
                    <p:blipFill>
                      <a:blip r:embed="rId3"/>
                      <a:stretch>
                        <a:fillRect/>
                      </a:stretch>
                    </p:blipFill>
                    <p:spPr>
                      <a:xfrm>
                        <a:off x="383102" y="2060525"/>
                        <a:ext cx="2749550" cy="209550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DE3AD11-E45A-47B2-A4E0-63A53C1E4D19}"/>
              </a:ext>
            </a:extLst>
          </p:cNvPr>
          <p:cNvPicPr>
            <a:picLocks noChangeAspect="1"/>
          </p:cNvPicPr>
          <p:nvPr/>
        </p:nvPicPr>
        <p:blipFill>
          <a:blip r:embed="rId4"/>
          <a:stretch>
            <a:fillRect/>
          </a:stretch>
        </p:blipFill>
        <p:spPr>
          <a:xfrm>
            <a:off x="617222" y="3570328"/>
            <a:ext cx="442911" cy="442911"/>
          </a:xfrm>
          <a:prstGeom prst="rect">
            <a:avLst/>
          </a:prstGeom>
        </p:spPr>
      </p:pic>
      <p:sp>
        <p:nvSpPr>
          <p:cNvPr id="14" name="Rectangle 13">
            <a:extLst>
              <a:ext uri="{FF2B5EF4-FFF2-40B4-BE49-F238E27FC236}">
                <a16:creationId xmlns:a16="http://schemas.microsoft.com/office/drawing/2014/main" id="{A753F153-98BC-4292-8532-BA60F94010AA}"/>
              </a:ext>
            </a:extLst>
          </p:cNvPr>
          <p:cNvSpPr/>
          <p:nvPr/>
        </p:nvSpPr>
        <p:spPr>
          <a:xfrm>
            <a:off x="668972" y="2356576"/>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1</a:t>
            </a:r>
          </a:p>
        </p:txBody>
      </p:sp>
      <p:sp>
        <p:nvSpPr>
          <p:cNvPr id="15" name="Rectangle 14">
            <a:extLst>
              <a:ext uri="{FF2B5EF4-FFF2-40B4-BE49-F238E27FC236}">
                <a16:creationId xmlns:a16="http://schemas.microsoft.com/office/drawing/2014/main" id="{53694F60-0A1D-407F-A023-DFE27BCB3567}"/>
              </a:ext>
            </a:extLst>
          </p:cNvPr>
          <p:cNvSpPr/>
          <p:nvPr/>
        </p:nvSpPr>
        <p:spPr>
          <a:xfrm>
            <a:off x="1596453" y="2356574"/>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2</a:t>
            </a:r>
            <a:endParaRPr lang="en-US" sz="2400" b="0" cap="none" spc="0" dirty="0">
              <a:ln w="0"/>
              <a:solidFill>
                <a:schemeClr val="bg1">
                  <a:lumMod val="85000"/>
                </a:schemeClr>
              </a:solidFill>
              <a:effectLst/>
            </a:endParaRPr>
          </a:p>
        </p:txBody>
      </p:sp>
      <p:sp>
        <p:nvSpPr>
          <p:cNvPr id="16" name="Rectangle 15">
            <a:extLst>
              <a:ext uri="{FF2B5EF4-FFF2-40B4-BE49-F238E27FC236}">
                <a16:creationId xmlns:a16="http://schemas.microsoft.com/office/drawing/2014/main" id="{733B0DA6-2F66-487C-A0B7-5D5F9790E417}"/>
              </a:ext>
            </a:extLst>
          </p:cNvPr>
          <p:cNvSpPr/>
          <p:nvPr/>
        </p:nvSpPr>
        <p:spPr>
          <a:xfrm>
            <a:off x="2433605" y="2356575"/>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3</a:t>
            </a:r>
          </a:p>
        </p:txBody>
      </p:sp>
      <p:sp>
        <p:nvSpPr>
          <p:cNvPr id="19" name="Rectangle 18">
            <a:extLst>
              <a:ext uri="{FF2B5EF4-FFF2-40B4-BE49-F238E27FC236}">
                <a16:creationId xmlns:a16="http://schemas.microsoft.com/office/drawing/2014/main" id="{7B5C0199-7805-4B22-9081-D3B0E5AD6A99}"/>
              </a:ext>
            </a:extLst>
          </p:cNvPr>
          <p:cNvSpPr/>
          <p:nvPr/>
        </p:nvSpPr>
        <p:spPr>
          <a:xfrm>
            <a:off x="674415" y="3031490"/>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4</a:t>
            </a:r>
          </a:p>
        </p:txBody>
      </p:sp>
      <p:sp>
        <p:nvSpPr>
          <p:cNvPr id="20" name="Rectangle 19">
            <a:extLst>
              <a:ext uri="{FF2B5EF4-FFF2-40B4-BE49-F238E27FC236}">
                <a16:creationId xmlns:a16="http://schemas.microsoft.com/office/drawing/2014/main" id="{FFB0A3FC-36D7-4DA8-9DFA-D5E1644625CC}"/>
              </a:ext>
            </a:extLst>
          </p:cNvPr>
          <p:cNvSpPr/>
          <p:nvPr/>
        </p:nvSpPr>
        <p:spPr>
          <a:xfrm>
            <a:off x="1601896" y="3031488"/>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5</a:t>
            </a:r>
            <a:endParaRPr lang="en-US" sz="2400" b="0" cap="none" spc="0" dirty="0">
              <a:ln w="0"/>
              <a:solidFill>
                <a:schemeClr val="bg1">
                  <a:lumMod val="85000"/>
                </a:schemeClr>
              </a:solidFill>
              <a:effectLst/>
            </a:endParaRPr>
          </a:p>
        </p:txBody>
      </p:sp>
      <p:sp>
        <p:nvSpPr>
          <p:cNvPr id="21" name="Rectangle 20">
            <a:extLst>
              <a:ext uri="{FF2B5EF4-FFF2-40B4-BE49-F238E27FC236}">
                <a16:creationId xmlns:a16="http://schemas.microsoft.com/office/drawing/2014/main" id="{6F670613-10A8-4B3F-A540-43F65117E4B2}"/>
              </a:ext>
            </a:extLst>
          </p:cNvPr>
          <p:cNvSpPr/>
          <p:nvPr/>
        </p:nvSpPr>
        <p:spPr>
          <a:xfrm>
            <a:off x="2439048" y="3031489"/>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6</a:t>
            </a:r>
          </a:p>
        </p:txBody>
      </p:sp>
      <p:sp>
        <p:nvSpPr>
          <p:cNvPr id="22" name="Rectangle 21">
            <a:extLst>
              <a:ext uri="{FF2B5EF4-FFF2-40B4-BE49-F238E27FC236}">
                <a16:creationId xmlns:a16="http://schemas.microsoft.com/office/drawing/2014/main" id="{FC34FE4E-EE42-4B44-B9D6-C4D6248F5C97}"/>
              </a:ext>
            </a:extLst>
          </p:cNvPr>
          <p:cNvSpPr/>
          <p:nvPr/>
        </p:nvSpPr>
        <p:spPr>
          <a:xfrm>
            <a:off x="674415" y="3570330"/>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7</a:t>
            </a:r>
          </a:p>
        </p:txBody>
      </p:sp>
      <p:sp>
        <p:nvSpPr>
          <p:cNvPr id="23" name="Rectangle 22">
            <a:extLst>
              <a:ext uri="{FF2B5EF4-FFF2-40B4-BE49-F238E27FC236}">
                <a16:creationId xmlns:a16="http://schemas.microsoft.com/office/drawing/2014/main" id="{E5F8671A-CD3D-4538-AAE3-A79EF4219696}"/>
              </a:ext>
            </a:extLst>
          </p:cNvPr>
          <p:cNvSpPr/>
          <p:nvPr/>
        </p:nvSpPr>
        <p:spPr>
          <a:xfrm>
            <a:off x="1601896" y="3570328"/>
            <a:ext cx="322846" cy="461665"/>
          </a:xfrm>
          <a:prstGeom prst="rect">
            <a:avLst/>
          </a:prstGeom>
          <a:noFill/>
        </p:spPr>
        <p:txBody>
          <a:bodyPr wrap="square" lIns="91440" tIns="45720" rIns="91440" bIns="45720">
            <a:spAutoFit/>
          </a:bodyPr>
          <a:lstStyle/>
          <a:p>
            <a:pPr algn="ctr"/>
            <a:r>
              <a:rPr lang="en-US" sz="2400" dirty="0">
                <a:ln w="0"/>
                <a:solidFill>
                  <a:schemeClr val="bg1">
                    <a:lumMod val="85000"/>
                  </a:schemeClr>
                </a:solidFill>
              </a:rPr>
              <a:t>8</a:t>
            </a:r>
            <a:endParaRPr lang="en-US" sz="2400" b="0" cap="none" spc="0" dirty="0">
              <a:ln w="0"/>
              <a:solidFill>
                <a:schemeClr val="bg1">
                  <a:lumMod val="85000"/>
                </a:schemeClr>
              </a:solidFill>
              <a:effectLst/>
            </a:endParaRPr>
          </a:p>
        </p:txBody>
      </p:sp>
      <p:sp>
        <p:nvSpPr>
          <p:cNvPr id="24" name="Rectangle 23">
            <a:extLst>
              <a:ext uri="{FF2B5EF4-FFF2-40B4-BE49-F238E27FC236}">
                <a16:creationId xmlns:a16="http://schemas.microsoft.com/office/drawing/2014/main" id="{D767EB23-0053-4598-879A-62FBE9F4371A}"/>
              </a:ext>
            </a:extLst>
          </p:cNvPr>
          <p:cNvSpPr/>
          <p:nvPr/>
        </p:nvSpPr>
        <p:spPr>
          <a:xfrm>
            <a:off x="2439048" y="3570329"/>
            <a:ext cx="355131" cy="461665"/>
          </a:xfrm>
          <a:prstGeom prst="rect">
            <a:avLst/>
          </a:prstGeom>
          <a:noFill/>
        </p:spPr>
        <p:txBody>
          <a:bodyPr wrap="square" lIns="91440" tIns="45720" rIns="91440" bIns="45720">
            <a:spAutoFit/>
          </a:bodyPr>
          <a:lstStyle/>
          <a:p>
            <a:pPr algn="ctr"/>
            <a:r>
              <a:rPr lang="en-US" sz="2400" b="0" cap="none" spc="0" dirty="0">
                <a:ln w="0"/>
                <a:solidFill>
                  <a:schemeClr val="bg1">
                    <a:lumMod val="85000"/>
                  </a:schemeClr>
                </a:solidFill>
                <a:effectLst/>
              </a:rPr>
              <a:t>9</a:t>
            </a:r>
          </a:p>
        </p:txBody>
      </p:sp>
      <p:graphicFrame>
        <p:nvGraphicFramePr>
          <p:cNvPr id="25" name="Object 24">
            <a:extLst>
              <a:ext uri="{FF2B5EF4-FFF2-40B4-BE49-F238E27FC236}">
                <a16:creationId xmlns:a16="http://schemas.microsoft.com/office/drawing/2014/main" id="{A76A037E-83E7-4D1B-A0A8-2BD3FF2C3F25}"/>
              </a:ext>
            </a:extLst>
          </p:cNvPr>
          <p:cNvGraphicFramePr>
            <a:graphicFrameLocks noChangeAspect="1"/>
          </p:cNvGraphicFramePr>
          <p:nvPr/>
        </p:nvGraphicFramePr>
        <p:xfrm>
          <a:off x="3504565" y="1903491"/>
          <a:ext cx="2901130" cy="3344929"/>
        </p:xfrm>
        <a:graphic>
          <a:graphicData uri="http://schemas.openxmlformats.org/presentationml/2006/ole">
            <mc:AlternateContent xmlns:mc="http://schemas.openxmlformats.org/markup-compatibility/2006">
              <mc:Choice xmlns:v="urn:schemas-microsoft-com:vml" Requires="v">
                <p:oleObj name="Worksheet" r:id="rId5" imgW="2241420" imgH="2584427" progId="Excel.Sheet.12">
                  <p:embed/>
                </p:oleObj>
              </mc:Choice>
              <mc:Fallback>
                <p:oleObj name="Worksheet" r:id="rId5" imgW="2241420" imgH="2584427" progId="Excel.Sheet.12">
                  <p:embed/>
                  <p:pic>
                    <p:nvPicPr>
                      <p:cNvPr id="25" name="Object 24">
                        <a:extLst>
                          <a:ext uri="{FF2B5EF4-FFF2-40B4-BE49-F238E27FC236}">
                            <a16:creationId xmlns:a16="http://schemas.microsoft.com/office/drawing/2014/main" id="{A76A037E-83E7-4D1B-A0A8-2BD3FF2C3F25}"/>
                          </a:ext>
                        </a:extLst>
                      </p:cNvPr>
                      <p:cNvPicPr/>
                      <p:nvPr/>
                    </p:nvPicPr>
                    <p:blipFill>
                      <a:blip r:embed="rId6"/>
                      <a:stretch>
                        <a:fillRect/>
                      </a:stretch>
                    </p:blipFill>
                    <p:spPr>
                      <a:xfrm>
                        <a:off x="3504565" y="1903491"/>
                        <a:ext cx="2901130" cy="3344929"/>
                      </a:xfrm>
                      <a:prstGeom prst="rect">
                        <a:avLst/>
                      </a:prstGeom>
                    </p:spPr>
                  </p:pic>
                </p:oleObj>
              </mc:Fallback>
            </mc:AlternateContent>
          </a:graphicData>
        </a:graphic>
      </p:graphicFrame>
      <p:grpSp>
        <p:nvGrpSpPr>
          <p:cNvPr id="17" name="Group 16"/>
          <p:cNvGrpSpPr/>
          <p:nvPr/>
        </p:nvGrpSpPr>
        <p:grpSpPr>
          <a:xfrm>
            <a:off x="7273482" y="2169680"/>
            <a:ext cx="3827137" cy="2801296"/>
            <a:chOff x="581192" y="2839259"/>
            <a:chExt cx="5931368" cy="4018740"/>
          </a:xfrm>
        </p:grpSpPr>
        <p:graphicFrame>
          <p:nvGraphicFramePr>
            <p:cNvPr id="18" name="Object 17">
              <a:extLst>
                <a:ext uri="{FF2B5EF4-FFF2-40B4-BE49-F238E27FC236}">
                  <a16:creationId xmlns:a16="http://schemas.microsoft.com/office/drawing/2014/main" id="{84CF9A3E-12F2-453B-937A-33BBE8EBE55D}"/>
                </a:ext>
              </a:extLst>
            </p:cNvPr>
            <p:cNvGraphicFramePr>
              <a:graphicFrameLocks noChangeAspect="1"/>
            </p:cNvGraphicFramePr>
            <p:nvPr/>
          </p:nvGraphicFramePr>
          <p:xfrm>
            <a:off x="581192" y="2839259"/>
            <a:ext cx="5931368" cy="4018740"/>
          </p:xfrm>
          <a:graphic>
            <a:graphicData uri="http://schemas.openxmlformats.org/presentationml/2006/ole">
              <mc:AlternateContent xmlns:mc="http://schemas.openxmlformats.org/markup-compatibility/2006">
                <mc:Choice xmlns:v="urn:schemas-microsoft-com:vml" Requires="v">
                  <p:oleObj name="Worksheet" r:id="rId7" imgW="2749420" imgH="2095639" progId="Excel.Sheet.12">
                    <p:embed/>
                  </p:oleObj>
                </mc:Choice>
                <mc:Fallback>
                  <p:oleObj name="Worksheet" r:id="rId7" imgW="2749420" imgH="2095639" progId="Excel.Sheet.12">
                    <p:embed/>
                    <p:pic>
                      <p:nvPicPr>
                        <p:cNvPr id="18" name="Object 17">
                          <a:extLst>
                            <a:ext uri="{FF2B5EF4-FFF2-40B4-BE49-F238E27FC236}">
                              <a16:creationId xmlns:a16="http://schemas.microsoft.com/office/drawing/2014/main" id="{84CF9A3E-12F2-453B-937A-33BBE8EBE55D}"/>
                            </a:ext>
                          </a:extLst>
                        </p:cNvPr>
                        <p:cNvPicPr/>
                        <p:nvPr/>
                      </p:nvPicPr>
                      <p:blipFill>
                        <a:blip r:embed="rId8"/>
                        <a:stretch>
                          <a:fillRect/>
                        </a:stretch>
                      </p:blipFill>
                      <p:spPr>
                        <a:xfrm>
                          <a:off x="581192" y="2839259"/>
                          <a:ext cx="5931368" cy="4018740"/>
                        </a:xfrm>
                        <a:prstGeom prst="rect">
                          <a:avLst/>
                        </a:prstGeom>
                      </p:spPr>
                    </p:pic>
                  </p:oleObj>
                </mc:Fallback>
              </mc:AlternateContent>
            </a:graphicData>
          </a:graphic>
        </p:graphicFrame>
        <p:grpSp>
          <p:nvGrpSpPr>
            <p:cNvPr id="26" name="Group 25">
              <a:extLst>
                <a:ext uri="{FF2B5EF4-FFF2-40B4-BE49-F238E27FC236}">
                  <a16:creationId xmlns:a16="http://schemas.microsoft.com/office/drawing/2014/main" id="{3D23858A-C306-4CC4-8B22-648F26E03DE5}"/>
                </a:ext>
              </a:extLst>
            </p:cNvPr>
            <p:cNvGrpSpPr/>
            <p:nvPr/>
          </p:nvGrpSpPr>
          <p:grpSpPr>
            <a:xfrm>
              <a:off x="1112492" y="4170576"/>
              <a:ext cx="871795" cy="490104"/>
              <a:chOff x="3783694" y="3637190"/>
              <a:chExt cx="404130" cy="255556"/>
            </a:xfrm>
          </p:grpSpPr>
          <p:sp>
            <p:nvSpPr>
              <p:cNvPr id="56" name="Arrow: Down 7">
                <a:extLst>
                  <a:ext uri="{FF2B5EF4-FFF2-40B4-BE49-F238E27FC236}">
                    <a16:creationId xmlns:a16="http://schemas.microsoft.com/office/drawing/2014/main" id="{BE7E0FF1-3337-4D9F-BAA9-A1789B710A3F}"/>
                  </a:ext>
                </a:extLst>
              </p:cNvPr>
              <p:cNvSpPr/>
              <p:nvPr/>
            </p:nvSpPr>
            <p:spPr>
              <a:xfrm>
                <a:off x="3783694" y="3637190"/>
                <a:ext cx="191860" cy="255556"/>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800" b="1" dirty="0">
                    <a:solidFill>
                      <a:srgbClr val="FF0000"/>
                    </a:solidFill>
                  </a:rPr>
                  <a:t>72</a:t>
                </a:r>
              </a:p>
            </p:txBody>
          </p:sp>
          <p:sp>
            <p:nvSpPr>
              <p:cNvPr id="57" name="Arrow: Down 8">
                <a:extLst>
                  <a:ext uri="{FF2B5EF4-FFF2-40B4-BE49-F238E27FC236}">
                    <a16:creationId xmlns:a16="http://schemas.microsoft.com/office/drawing/2014/main" id="{81227905-3AFD-4D56-A7ED-5A0F426F9BEF}"/>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800" b="1" dirty="0">
                    <a:solidFill>
                      <a:srgbClr val="FF0000"/>
                    </a:solidFill>
                  </a:rPr>
                  <a:t>81</a:t>
                </a:r>
              </a:p>
            </p:txBody>
          </p:sp>
        </p:grpSp>
        <p:grpSp>
          <p:nvGrpSpPr>
            <p:cNvPr id="27" name="Group 26">
              <a:extLst>
                <a:ext uri="{FF2B5EF4-FFF2-40B4-BE49-F238E27FC236}">
                  <a16:creationId xmlns:a16="http://schemas.microsoft.com/office/drawing/2014/main" id="{94DAB121-7662-4C0A-8D52-B4AC9E6CFC5A}"/>
                </a:ext>
              </a:extLst>
            </p:cNvPr>
            <p:cNvGrpSpPr/>
            <p:nvPr/>
          </p:nvGrpSpPr>
          <p:grpSpPr>
            <a:xfrm>
              <a:off x="3052751" y="4181020"/>
              <a:ext cx="827766" cy="401874"/>
              <a:chOff x="3804104" y="3637190"/>
              <a:chExt cx="383720" cy="209550"/>
            </a:xfrm>
          </p:grpSpPr>
          <p:sp>
            <p:nvSpPr>
              <p:cNvPr id="54" name="Arrow: Down 11">
                <a:extLst>
                  <a:ext uri="{FF2B5EF4-FFF2-40B4-BE49-F238E27FC236}">
                    <a16:creationId xmlns:a16="http://schemas.microsoft.com/office/drawing/2014/main" id="{6E4E6771-728E-4A53-A935-399E8368C637}"/>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800" b="1" dirty="0">
                    <a:solidFill>
                      <a:srgbClr val="FF0000"/>
                    </a:solidFill>
                  </a:rPr>
                  <a:t>81</a:t>
                </a:r>
              </a:p>
            </p:txBody>
          </p:sp>
          <p:sp>
            <p:nvSpPr>
              <p:cNvPr id="55" name="Arrow: Down 12">
                <a:extLst>
                  <a:ext uri="{FF2B5EF4-FFF2-40B4-BE49-F238E27FC236}">
                    <a16:creationId xmlns:a16="http://schemas.microsoft.com/office/drawing/2014/main" id="{FD0EF121-E337-49C0-9F9E-5F5F8A53EC0A}"/>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800" b="1" dirty="0">
                    <a:solidFill>
                      <a:srgbClr val="FF0000"/>
                    </a:solidFill>
                  </a:rPr>
                  <a:t>90</a:t>
                </a:r>
              </a:p>
            </p:txBody>
          </p:sp>
        </p:grpSp>
        <p:sp>
          <p:nvSpPr>
            <p:cNvPr id="28" name="Arrow: Down 15">
              <a:extLst>
                <a:ext uri="{FF2B5EF4-FFF2-40B4-BE49-F238E27FC236}">
                  <a16:creationId xmlns:a16="http://schemas.microsoft.com/office/drawing/2014/main" id="{A828B397-2093-4AE9-AC3D-397D49842A5B}"/>
                </a:ext>
              </a:extLst>
            </p:cNvPr>
            <p:cNvSpPr/>
            <p:nvPr/>
          </p:nvSpPr>
          <p:spPr>
            <a:xfrm flipV="1">
              <a:off x="5395168" y="4181014"/>
              <a:ext cx="426511" cy="479666"/>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800" b="1" dirty="0">
                  <a:solidFill>
                    <a:srgbClr val="FF0000"/>
                  </a:solidFill>
                </a:rPr>
                <a:t>100</a:t>
              </a:r>
            </a:p>
          </p:txBody>
        </p:sp>
        <p:grpSp>
          <p:nvGrpSpPr>
            <p:cNvPr id="29" name="Group 28">
              <a:extLst>
                <a:ext uri="{FF2B5EF4-FFF2-40B4-BE49-F238E27FC236}">
                  <a16:creationId xmlns:a16="http://schemas.microsoft.com/office/drawing/2014/main" id="{B74B9FDB-4A86-45D2-8312-E8BDE79C08D1}"/>
                </a:ext>
              </a:extLst>
            </p:cNvPr>
            <p:cNvGrpSpPr/>
            <p:nvPr/>
          </p:nvGrpSpPr>
          <p:grpSpPr>
            <a:xfrm>
              <a:off x="1112492" y="5381190"/>
              <a:ext cx="827766" cy="401874"/>
              <a:chOff x="3804104" y="3637190"/>
              <a:chExt cx="383720" cy="209550"/>
            </a:xfrm>
          </p:grpSpPr>
          <p:sp>
            <p:nvSpPr>
              <p:cNvPr id="52" name="Arrow: Down 20">
                <a:extLst>
                  <a:ext uri="{FF2B5EF4-FFF2-40B4-BE49-F238E27FC236}">
                    <a16:creationId xmlns:a16="http://schemas.microsoft.com/office/drawing/2014/main" id="{75165E09-4485-45E6-84E4-AD0B1B04AE86}"/>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53" name="Arrow: Down 21">
                <a:extLst>
                  <a:ext uri="{FF2B5EF4-FFF2-40B4-BE49-F238E27FC236}">
                    <a16:creationId xmlns:a16="http://schemas.microsoft.com/office/drawing/2014/main" id="{2D36A99B-3105-4E0A-915A-32636342F591}"/>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30" name="Group 29">
              <a:extLst>
                <a:ext uri="{FF2B5EF4-FFF2-40B4-BE49-F238E27FC236}">
                  <a16:creationId xmlns:a16="http://schemas.microsoft.com/office/drawing/2014/main" id="{7A441E41-3800-4D5D-A029-1A02FD741FFA}"/>
                </a:ext>
              </a:extLst>
            </p:cNvPr>
            <p:cNvGrpSpPr/>
            <p:nvPr/>
          </p:nvGrpSpPr>
          <p:grpSpPr>
            <a:xfrm>
              <a:off x="3008722" y="5391634"/>
              <a:ext cx="827766" cy="401874"/>
              <a:chOff x="3804104" y="3637190"/>
              <a:chExt cx="383720" cy="209550"/>
            </a:xfrm>
          </p:grpSpPr>
          <p:sp>
            <p:nvSpPr>
              <p:cNvPr id="50" name="Arrow: Down 23">
                <a:extLst>
                  <a:ext uri="{FF2B5EF4-FFF2-40B4-BE49-F238E27FC236}">
                    <a16:creationId xmlns:a16="http://schemas.microsoft.com/office/drawing/2014/main" id="{C4067621-582B-401A-8BB4-6519D4DA6CB1}"/>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51" name="Arrow: Down 24">
                <a:extLst>
                  <a:ext uri="{FF2B5EF4-FFF2-40B4-BE49-F238E27FC236}">
                    <a16:creationId xmlns:a16="http://schemas.microsoft.com/office/drawing/2014/main" id="{6964B135-FBF0-4022-BA68-E47FC9FA5F61}"/>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31" name="Group 30">
              <a:extLst>
                <a:ext uri="{FF2B5EF4-FFF2-40B4-BE49-F238E27FC236}">
                  <a16:creationId xmlns:a16="http://schemas.microsoft.com/office/drawing/2014/main" id="{70D14642-994A-43C4-8970-90D8F840DA42}"/>
                </a:ext>
              </a:extLst>
            </p:cNvPr>
            <p:cNvGrpSpPr/>
            <p:nvPr/>
          </p:nvGrpSpPr>
          <p:grpSpPr>
            <a:xfrm>
              <a:off x="4893228" y="5391628"/>
              <a:ext cx="827766" cy="401874"/>
              <a:chOff x="3804104" y="3637190"/>
              <a:chExt cx="383720" cy="209550"/>
            </a:xfrm>
          </p:grpSpPr>
          <p:sp>
            <p:nvSpPr>
              <p:cNvPr id="48" name="Arrow: Down 26">
                <a:extLst>
                  <a:ext uri="{FF2B5EF4-FFF2-40B4-BE49-F238E27FC236}">
                    <a16:creationId xmlns:a16="http://schemas.microsoft.com/office/drawing/2014/main" id="{3A73424F-2CF6-44A9-96C7-4D01D356D69C}"/>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9" name="Arrow: Down 27">
                <a:extLst>
                  <a:ext uri="{FF2B5EF4-FFF2-40B4-BE49-F238E27FC236}">
                    <a16:creationId xmlns:a16="http://schemas.microsoft.com/office/drawing/2014/main" id="{404290C6-4EA8-4FE5-AD87-0CEAD5DD47A1}"/>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2" name="Arrow: Down 30">
              <a:extLst>
                <a:ext uri="{FF2B5EF4-FFF2-40B4-BE49-F238E27FC236}">
                  <a16:creationId xmlns:a16="http://schemas.microsoft.com/office/drawing/2014/main" id="{CD5733D8-949D-4923-9227-6C8C784E3F0C}"/>
                </a:ext>
              </a:extLst>
            </p:cNvPr>
            <p:cNvSpPr/>
            <p:nvPr/>
          </p:nvSpPr>
          <p:spPr>
            <a:xfrm rot="5400000" flipV="1">
              <a:off x="4331265" y="3773697"/>
              <a:ext cx="328806" cy="452044"/>
            </a:xfrm>
            <a:prstGeom prst="downArrow">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vert" wrap="non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800" b="1" dirty="0">
                  <a:solidFill>
                    <a:srgbClr val="FF0000"/>
                  </a:solidFill>
                </a:rPr>
                <a:t>100</a:t>
              </a:r>
            </a:p>
          </p:txBody>
        </p:sp>
        <p:grpSp>
          <p:nvGrpSpPr>
            <p:cNvPr id="33" name="Group 32">
              <a:extLst>
                <a:ext uri="{FF2B5EF4-FFF2-40B4-BE49-F238E27FC236}">
                  <a16:creationId xmlns:a16="http://schemas.microsoft.com/office/drawing/2014/main" id="{5C4079EC-62EE-4553-9686-DC273DE68D2C}"/>
                </a:ext>
              </a:extLst>
            </p:cNvPr>
            <p:cNvGrpSpPr/>
            <p:nvPr/>
          </p:nvGrpSpPr>
          <p:grpSpPr>
            <a:xfrm rot="5400000">
              <a:off x="4120379" y="4787219"/>
              <a:ext cx="735897" cy="452044"/>
              <a:chOff x="3804104" y="3637190"/>
              <a:chExt cx="383720" cy="209550"/>
            </a:xfrm>
          </p:grpSpPr>
          <p:sp>
            <p:nvSpPr>
              <p:cNvPr id="46" name="Arrow: Down 32">
                <a:extLst>
                  <a:ext uri="{FF2B5EF4-FFF2-40B4-BE49-F238E27FC236}">
                    <a16:creationId xmlns:a16="http://schemas.microsoft.com/office/drawing/2014/main" id="{6417C3FE-7F2F-49CC-8221-51F1DF233818}"/>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100" dirty="0">
                    <a:solidFill>
                      <a:srgbClr val="FF0000"/>
                    </a:solidFill>
                  </a:rPr>
                  <a:t>81</a:t>
                </a:r>
              </a:p>
            </p:txBody>
          </p:sp>
          <p:sp>
            <p:nvSpPr>
              <p:cNvPr id="47" name="Arrow: Down 33">
                <a:extLst>
                  <a:ext uri="{FF2B5EF4-FFF2-40B4-BE49-F238E27FC236}">
                    <a16:creationId xmlns:a16="http://schemas.microsoft.com/office/drawing/2014/main" id="{1104EB2E-389B-4398-B7AE-B678B4D5CC99}"/>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100" dirty="0">
                    <a:solidFill>
                      <a:srgbClr val="FF0000"/>
                    </a:solidFill>
                  </a:rPr>
                  <a:t>90</a:t>
                </a:r>
              </a:p>
            </p:txBody>
          </p:sp>
        </p:grpSp>
        <p:grpSp>
          <p:nvGrpSpPr>
            <p:cNvPr id="34" name="Group 33">
              <a:extLst>
                <a:ext uri="{FF2B5EF4-FFF2-40B4-BE49-F238E27FC236}">
                  <a16:creationId xmlns:a16="http://schemas.microsoft.com/office/drawing/2014/main" id="{6900E99E-EBDF-4686-A2E7-51031481527B}"/>
                </a:ext>
              </a:extLst>
            </p:cNvPr>
            <p:cNvGrpSpPr/>
            <p:nvPr/>
          </p:nvGrpSpPr>
          <p:grpSpPr>
            <a:xfrm rot="5400000">
              <a:off x="4120379" y="6006403"/>
              <a:ext cx="735897" cy="452044"/>
              <a:chOff x="3804104" y="3637190"/>
              <a:chExt cx="383720" cy="209550"/>
            </a:xfrm>
          </p:grpSpPr>
          <p:sp>
            <p:nvSpPr>
              <p:cNvPr id="44" name="Arrow: Down 35">
                <a:extLst>
                  <a:ext uri="{FF2B5EF4-FFF2-40B4-BE49-F238E27FC236}">
                    <a16:creationId xmlns:a16="http://schemas.microsoft.com/office/drawing/2014/main" id="{AB8A4594-E10D-48FC-BFB1-8C653B792905}"/>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5" name="Arrow: Down 36">
                <a:extLst>
                  <a:ext uri="{FF2B5EF4-FFF2-40B4-BE49-F238E27FC236}">
                    <a16:creationId xmlns:a16="http://schemas.microsoft.com/office/drawing/2014/main" id="{4723F3D4-BABC-4EC5-A937-4FA6F48212AB}"/>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35" name="Group 34">
              <a:extLst>
                <a:ext uri="{FF2B5EF4-FFF2-40B4-BE49-F238E27FC236}">
                  <a16:creationId xmlns:a16="http://schemas.microsoft.com/office/drawing/2014/main" id="{24757FBE-CE8F-4D95-A574-2462B88FB065}"/>
                </a:ext>
              </a:extLst>
            </p:cNvPr>
            <p:cNvGrpSpPr/>
            <p:nvPr/>
          </p:nvGrpSpPr>
          <p:grpSpPr>
            <a:xfrm rot="5400000">
              <a:off x="2142801" y="3585538"/>
              <a:ext cx="735897" cy="452044"/>
              <a:chOff x="3804104" y="3637190"/>
              <a:chExt cx="383720" cy="209550"/>
            </a:xfrm>
          </p:grpSpPr>
          <p:sp>
            <p:nvSpPr>
              <p:cNvPr id="42" name="Arrow: Down 45">
                <a:extLst>
                  <a:ext uri="{FF2B5EF4-FFF2-40B4-BE49-F238E27FC236}">
                    <a16:creationId xmlns:a16="http://schemas.microsoft.com/office/drawing/2014/main" id="{6A72145C-4E7C-4377-83BC-2915D8CD02D4}"/>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800" b="1" dirty="0">
                    <a:solidFill>
                      <a:srgbClr val="FF0000"/>
                    </a:solidFill>
                  </a:rPr>
                  <a:t>81</a:t>
                </a:r>
              </a:p>
            </p:txBody>
          </p:sp>
          <p:sp>
            <p:nvSpPr>
              <p:cNvPr id="43" name="Arrow: Down 46">
                <a:extLst>
                  <a:ext uri="{FF2B5EF4-FFF2-40B4-BE49-F238E27FC236}">
                    <a16:creationId xmlns:a16="http://schemas.microsoft.com/office/drawing/2014/main" id="{F8DF8F0D-C00F-4137-AC6F-1D178D29A757}"/>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vert"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800" b="1" dirty="0">
                    <a:solidFill>
                      <a:srgbClr val="FF0000"/>
                    </a:solidFill>
                  </a:rPr>
                  <a:t>90</a:t>
                </a:r>
              </a:p>
            </p:txBody>
          </p:sp>
        </p:grpSp>
        <p:grpSp>
          <p:nvGrpSpPr>
            <p:cNvPr id="36" name="Group 35">
              <a:extLst>
                <a:ext uri="{FF2B5EF4-FFF2-40B4-BE49-F238E27FC236}">
                  <a16:creationId xmlns:a16="http://schemas.microsoft.com/office/drawing/2014/main" id="{8BF6D937-A048-4C59-9BEA-F70FC059F889}"/>
                </a:ext>
              </a:extLst>
            </p:cNvPr>
            <p:cNvGrpSpPr/>
            <p:nvPr/>
          </p:nvGrpSpPr>
          <p:grpSpPr>
            <a:xfrm rot="5400000">
              <a:off x="2135460" y="4802606"/>
              <a:ext cx="735897" cy="452044"/>
              <a:chOff x="3804104" y="3637190"/>
              <a:chExt cx="383720" cy="209550"/>
            </a:xfrm>
          </p:grpSpPr>
          <p:sp>
            <p:nvSpPr>
              <p:cNvPr id="40" name="Arrow: Down 48">
                <a:extLst>
                  <a:ext uri="{FF2B5EF4-FFF2-40B4-BE49-F238E27FC236}">
                    <a16:creationId xmlns:a16="http://schemas.microsoft.com/office/drawing/2014/main" id="{CC7EB9D4-6BC0-4A27-B48B-BA7539F0F2FE}"/>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1" name="Arrow: Down 49">
                <a:extLst>
                  <a:ext uri="{FF2B5EF4-FFF2-40B4-BE49-F238E27FC236}">
                    <a16:creationId xmlns:a16="http://schemas.microsoft.com/office/drawing/2014/main" id="{5B1828D7-5A16-4A06-BD26-E0A933B2493D}"/>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37" name="Group 36">
              <a:extLst>
                <a:ext uri="{FF2B5EF4-FFF2-40B4-BE49-F238E27FC236}">
                  <a16:creationId xmlns:a16="http://schemas.microsoft.com/office/drawing/2014/main" id="{A378E02A-62D1-4E0A-88BC-5CF9495D677F}"/>
                </a:ext>
              </a:extLst>
            </p:cNvPr>
            <p:cNvGrpSpPr/>
            <p:nvPr/>
          </p:nvGrpSpPr>
          <p:grpSpPr>
            <a:xfrm rot="5400000">
              <a:off x="2135460" y="6021789"/>
              <a:ext cx="735897" cy="452044"/>
              <a:chOff x="3804104" y="3637190"/>
              <a:chExt cx="383720" cy="209550"/>
            </a:xfrm>
          </p:grpSpPr>
          <p:sp>
            <p:nvSpPr>
              <p:cNvPr id="38" name="Arrow: Down 51">
                <a:extLst>
                  <a:ext uri="{FF2B5EF4-FFF2-40B4-BE49-F238E27FC236}">
                    <a16:creationId xmlns:a16="http://schemas.microsoft.com/office/drawing/2014/main" id="{50A8F0F0-9002-4D57-A5FD-4F483A1FDAAE}"/>
                  </a:ext>
                </a:extLst>
              </p:cNvPr>
              <p:cNvSpPr/>
              <p:nvPr/>
            </p:nvSpPr>
            <p:spPr>
              <a:xfrm>
                <a:off x="380410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9" name="Arrow: Down 52">
                <a:extLst>
                  <a:ext uri="{FF2B5EF4-FFF2-40B4-BE49-F238E27FC236}">
                    <a16:creationId xmlns:a16="http://schemas.microsoft.com/office/drawing/2014/main" id="{021C8655-A56F-4343-883B-AB78D19C6CB1}"/>
                  </a:ext>
                </a:extLst>
              </p:cNvPr>
              <p:cNvSpPr/>
              <p:nvPr/>
            </p:nvSpPr>
            <p:spPr>
              <a:xfrm flipV="1">
                <a:off x="4016374" y="3637190"/>
                <a:ext cx="171450" cy="209550"/>
              </a:xfrm>
              <a:prstGeom prst="downArrow">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sp>
        <p:nvSpPr>
          <p:cNvPr id="3" name="Rectangle 2"/>
          <p:cNvSpPr/>
          <p:nvPr/>
        </p:nvSpPr>
        <p:spPr>
          <a:xfrm>
            <a:off x="0" y="5373228"/>
            <a:ext cx="6193422" cy="1384995"/>
          </a:xfrm>
          <a:prstGeom prst="rect">
            <a:avLst/>
          </a:prstGeom>
          <a:noFill/>
        </p:spPr>
        <p:txBody>
          <a:bodyPr wrap="square" lIns="91440" tIns="45720" rIns="91440" bIns="45720">
            <a:spAutoFit/>
          </a:bodyPr>
          <a:lstStyle/>
          <a:p>
            <a:pPr algn="ct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Problem: Once a path performs ‘best’ how would you discover a better path?</a:t>
            </a:r>
          </a:p>
        </p:txBody>
      </p:sp>
      <p:sp>
        <p:nvSpPr>
          <p:cNvPr id="58" name="Rectangle 57"/>
          <p:cNvSpPr/>
          <p:nvPr/>
        </p:nvSpPr>
        <p:spPr>
          <a:xfrm>
            <a:off x="6277208" y="5392245"/>
            <a:ext cx="5836023" cy="1384995"/>
          </a:xfrm>
          <a:prstGeom prst="rect">
            <a:avLst/>
          </a:prstGeom>
          <a:noFill/>
        </p:spPr>
        <p:txBody>
          <a:bodyPr wrap="square" lIns="91440" tIns="45720" rIns="91440" bIns="45720">
            <a:spAutoFit/>
          </a:bodyPr>
          <a:lstStyle/>
          <a:p>
            <a:pPr algn="ct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Solution: The Exploit / Explore Trade-off, i.e. random moves with decaying occurrence</a:t>
            </a:r>
          </a:p>
        </p:txBody>
      </p:sp>
    </p:spTree>
    <p:extLst>
      <p:ext uri="{BB962C8B-B14F-4D97-AF65-F5344CB8AC3E}">
        <p14:creationId xmlns:p14="http://schemas.microsoft.com/office/powerpoint/2010/main" val="56901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ppt_x"/>
                                          </p:val>
                                        </p:tav>
                                        <p:tav tm="100000">
                                          <p:val>
                                            <p:strVal val="#ppt_x"/>
                                          </p:val>
                                        </p:tav>
                                      </p:tavLst>
                                    </p:anim>
                                    <p:anim calcmode="lin" valueType="num">
                                      <p:cBhvr additive="base">
                                        <p:cTn id="2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4FB7A530-773D-4349-854E-66E09DD5D206}"/>
              </a:ext>
            </a:extLst>
          </p:cNvPr>
          <p:cNvPicPr>
            <a:picLocks noChangeAspect="1"/>
          </p:cNvPicPr>
          <p:nvPr/>
        </p:nvPicPr>
        <p:blipFill rotWithShape="1">
          <a:blip r:embed="rId2"/>
          <a:srcRect t="16357"/>
          <a:stretch/>
        </p:blipFill>
        <p:spPr>
          <a:xfrm>
            <a:off x="20" y="10"/>
            <a:ext cx="12191980" cy="6857990"/>
          </a:xfrm>
          <a:prstGeom prst="rect">
            <a:avLst/>
          </a:prstGeom>
        </p:spPr>
      </p:pic>
      <p:sp>
        <p:nvSpPr>
          <p:cNvPr id="2" name="Title 1">
            <a:extLst>
              <a:ext uri="{FF2B5EF4-FFF2-40B4-BE49-F238E27FC236}">
                <a16:creationId xmlns:a16="http://schemas.microsoft.com/office/drawing/2014/main" id="{A7E8FEE2-5DE0-40FF-A726-CBE29F2F3DBD}"/>
              </a:ext>
            </a:extLst>
          </p:cNvPr>
          <p:cNvSpPr>
            <a:spLocks noGrp="1"/>
          </p:cNvSpPr>
          <p:nvPr>
            <p:ph type="title"/>
          </p:nvPr>
        </p:nvSpPr>
        <p:spPr>
          <a:xfrm>
            <a:off x="191344" y="0"/>
            <a:ext cx="3412067" cy="1372177"/>
          </a:xfrm>
        </p:spPr>
        <p:txBody>
          <a:bodyPr anchor="ctr">
            <a:normAutofit/>
          </a:bodyPr>
          <a:lstStyle/>
          <a:p>
            <a:r>
              <a:rPr lang="en-US" dirty="0"/>
              <a:t>Lunar Lander</a:t>
            </a:r>
          </a:p>
        </p:txBody>
      </p:sp>
      <p:sp>
        <p:nvSpPr>
          <p:cNvPr id="3" name="Content Placeholder 2">
            <a:extLst>
              <a:ext uri="{FF2B5EF4-FFF2-40B4-BE49-F238E27FC236}">
                <a16:creationId xmlns:a16="http://schemas.microsoft.com/office/drawing/2014/main" id="{126962CB-867A-45C2-97E9-9C101D98A8D4}"/>
              </a:ext>
            </a:extLst>
          </p:cNvPr>
          <p:cNvSpPr>
            <a:spLocks noGrp="1"/>
          </p:cNvSpPr>
          <p:nvPr>
            <p:ph idx="1"/>
          </p:nvPr>
        </p:nvSpPr>
        <p:spPr>
          <a:xfrm>
            <a:off x="155596" y="1196753"/>
            <a:ext cx="5619631" cy="2088232"/>
          </a:xfrm>
        </p:spPr>
        <p:txBody>
          <a:bodyPr>
            <a:normAutofit/>
          </a:bodyPr>
          <a:lstStyle/>
          <a:p>
            <a:r>
              <a:rPr lang="en-US" sz="2400" dirty="0">
                <a:solidFill>
                  <a:schemeClr val="bg1"/>
                </a:solidFill>
              </a:rPr>
              <a:t>In 1973 Lunar Lander was created to show off the DEC GT40 (Texted based)</a:t>
            </a:r>
          </a:p>
          <a:p>
            <a:r>
              <a:rPr lang="en-US" sz="2400" dirty="0">
                <a:solidFill>
                  <a:schemeClr val="bg1"/>
                </a:solidFill>
              </a:rPr>
              <a:t>Atari published an arcade version in 1979 (Graphic version)</a:t>
            </a:r>
          </a:p>
        </p:txBody>
      </p:sp>
    </p:spTree>
    <p:extLst>
      <p:ext uri="{BB962C8B-B14F-4D97-AF65-F5344CB8AC3E}">
        <p14:creationId xmlns:p14="http://schemas.microsoft.com/office/powerpoint/2010/main" val="29069975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43EA-992B-4A0B-A481-0EB3A2EBF461}"/>
              </a:ext>
            </a:extLst>
          </p:cNvPr>
          <p:cNvSpPr>
            <a:spLocks noGrp="1"/>
          </p:cNvSpPr>
          <p:nvPr>
            <p:ph type="title"/>
          </p:nvPr>
        </p:nvSpPr>
        <p:spPr/>
        <p:txBody>
          <a:bodyPr/>
          <a:lstStyle/>
          <a:p>
            <a:r>
              <a:rPr lang="en-US" dirty="0"/>
              <a:t>Lunar lander</a:t>
            </a:r>
          </a:p>
        </p:txBody>
      </p:sp>
      <p:sp>
        <p:nvSpPr>
          <p:cNvPr id="3" name="Content Placeholder 2">
            <a:extLst>
              <a:ext uri="{FF2B5EF4-FFF2-40B4-BE49-F238E27FC236}">
                <a16:creationId xmlns:a16="http://schemas.microsoft.com/office/drawing/2014/main" id="{B59FFBE9-28F2-41F0-8AE2-A5B61DFF0110}"/>
              </a:ext>
            </a:extLst>
          </p:cNvPr>
          <p:cNvSpPr>
            <a:spLocks noGrp="1"/>
          </p:cNvSpPr>
          <p:nvPr>
            <p:ph idx="1"/>
          </p:nvPr>
        </p:nvSpPr>
        <p:spPr/>
        <p:txBody>
          <a:bodyPr/>
          <a:lstStyle/>
          <a:p>
            <a:r>
              <a:rPr lang="en-US" dirty="0"/>
              <a:t>Actions for this game are: </a:t>
            </a:r>
          </a:p>
          <a:p>
            <a:pPr lvl="1"/>
            <a:r>
              <a:rPr lang="en-US" dirty="0"/>
              <a:t>Do nothing</a:t>
            </a:r>
          </a:p>
          <a:p>
            <a:pPr lvl="1"/>
            <a:r>
              <a:rPr lang="en-US" dirty="0"/>
              <a:t>Fire left orientation engine</a:t>
            </a:r>
          </a:p>
          <a:p>
            <a:pPr lvl="1"/>
            <a:r>
              <a:rPr lang="en-US" dirty="0"/>
              <a:t>Fire right orientation engine</a:t>
            </a:r>
          </a:p>
          <a:p>
            <a:pPr lvl="1"/>
            <a:r>
              <a:rPr lang="en-US" dirty="0"/>
              <a:t>Fire main engine</a:t>
            </a:r>
          </a:p>
          <a:p>
            <a:r>
              <a:rPr lang="en-US" dirty="0"/>
              <a:t>Note: All actions are discrete, i.e. off or on</a:t>
            </a:r>
          </a:p>
          <a:p>
            <a:r>
              <a:rPr lang="en-US" dirty="0"/>
              <a:t>Source: </a:t>
            </a:r>
            <a:r>
              <a:rPr lang="en-US" i="1" dirty="0"/>
              <a:t>Solving The Lunar Lander Problem under Uncertainty using Reinforcement Learning</a:t>
            </a:r>
            <a:r>
              <a:rPr lang="en-US" dirty="0"/>
              <a:t> by </a:t>
            </a:r>
            <a:r>
              <a:rPr lang="en-US" dirty="0" err="1"/>
              <a:t>Gadgil</a:t>
            </a:r>
            <a:r>
              <a:rPr lang="en-US" dirty="0"/>
              <a:t>, et al</a:t>
            </a:r>
          </a:p>
          <a:p>
            <a:endParaRPr lang="en-US" dirty="0"/>
          </a:p>
        </p:txBody>
      </p:sp>
    </p:spTree>
    <p:extLst>
      <p:ext uri="{BB962C8B-B14F-4D97-AF65-F5344CB8AC3E}">
        <p14:creationId xmlns:p14="http://schemas.microsoft.com/office/powerpoint/2010/main" val="27960009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C026-F1A9-4F32-9D38-FBB5270561E7}"/>
              </a:ext>
            </a:extLst>
          </p:cNvPr>
          <p:cNvSpPr>
            <a:spLocks noGrp="1"/>
          </p:cNvSpPr>
          <p:nvPr>
            <p:ph type="title"/>
          </p:nvPr>
        </p:nvSpPr>
        <p:spPr/>
        <p:txBody>
          <a:bodyPr/>
          <a:lstStyle/>
          <a:p>
            <a:r>
              <a:rPr lang="en-US" dirty="0"/>
              <a:t>Lunar lander </a:t>
            </a:r>
          </a:p>
        </p:txBody>
      </p:sp>
      <p:sp>
        <p:nvSpPr>
          <p:cNvPr id="3" name="Content Placeholder 2">
            <a:extLst>
              <a:ext uri="{FF2B5EF4-FFF2-40B4-BE49-F238E27FC236}">
                <a16:creationId xmlns:a16="http://schemas.microsoft.com/office/drawing/2014/main" id="{E46A2A1E-3E7D-4CF2-B34E-A4EC8204B04A}"/>
              </a:ext>
            </a:extLst>
          </p:cNvPr>
          <p:cNvSpPr>
            <a:spLocks noGrp="1"/>
          </p:cNvSpPr>
          <p:nvPr>
            <p:ph idx="1"/>
          </p:nvPr>
        </p:nvSpPr>
        <p:spPr>
          <a:xfrm>
            <a:off x="581192" y="1132581"/>
            <a:ext cx="11029615" cy="4592837"/>
          </a:xfrm>
        </p:spPr>
        <p:txBody>
          <a:bodyPr>
            <a:normAutofit fontScale="77500" lnSpcReduction="20000"/>
          </a:bodyPr>
          <a:lstStyle/>
          <a:p>
            <a:r>
              <a:rPr lang="en-US" dirty="0"/>
              <a:t>“State” for this game consists of 8 values:</a:t>
            </a:r>
          </a:p>
          <a:p>
            <a:pPr lvl="1"/>
            <a:r>
              <a:rPr lang="en-US" dirty="0"/>
              <a:t>X Position (real)</a:t>
            </a:r>
          </a:p>
          <a:p>
            <a:pPr lvl="1"/>
            <a:r>
              <a:rPr lang="en-US" dirty="0"/>
              <a:t>Y Position (real)</a:t>
            </a:r>
          </a:p>
          <a:p>
            <a:pPr lvl="1"/>
            <a:r>
              <a:rPr lang="en-US" dirty="0"/>
              <a:t>X Velocity (real)</a:t>
            </a:r>
          </a:p>
          <a:p>
            <a:pPr lvl="1"/>
            <a:r>
              <a:rPr lang="en-US" dirty="0"/>
              <a:t>Y Velocity (real)</a:t>
            </a:r>
          </a:p>
          <a:p>
            <a:pPr lvl="1"/>
            <a:r>
              <a:rPr lang="en-US" dirty="0"/>
              <a:t>Angle of lander (real)</a:t>
            </a:r>
          </a:p>
          <a:p>
            <a:pPr lvl="1"/>
            <a:r>
              <a:rPr lang="en-US" dirty="0"/>
              <a:t>Left leg contact with ground? (bool)</a:t>
            </a:r>
          </a:p>
          <a:p>
            <a:pPr lvl="1"/>
            <a:r>
              <a:rPr lang="en-US" dirty="0"/>
              <a:t>Right leg contact with ground? (bool)</a:t>
            </a:r>
          </a:p>
          <a:p>
            <a:r>
              <a:rPr lang="en-US" dirty="0"/>
              <a:t>Source: </a:t>
            </a:r>
            <a:r>
              <a:rPr lang="en-US" i="1" dirty="0"/>
              <a:t>Solving The Lunar Lander Problem under Uncertainty using Reinforcement Learning</a:t>
            </a:r>
            <a:r>
              <a:rPr lang="en-US" dirty="0"/>
              <a:t> by </a:t>
            </a:r>
            <a:r>
              <a:rPr lang="en-US" dirty="0" err="1"/>
              <a:t>Gadgil</a:t>
            </a:r>
            <a:r>
              <a:rPr lang="en-US" dirty="0"/>
              <a:t>, et al</a:t>
            </a:r>
          </a:p>
          <a:p>
            <a:r>
              <a:rPr lang="en-US" dirty="0"/>
              <a:t>Problem: 6 of those are </a:t>
            </a:r>
            <a:r>
              <a:rPr lang="en-US" i="1" dirty="0"/>
              <a:t>real values</a:t>
            </a:r>
            <a:r>
              <a:rPr lang="en-US" dirty="0"/>
              <a:t> and are continuous. So the state space is </a:t>
            </a:r>
            <a:r>
              <a:rPr lang="en-US" i="1" dirty="0"/>
              <a:t>infinite.</a:t>
            </a:r>
            <a:r>
              <a:rPr lang="en-US" dirty="0"/>
              <a:t> </a:t>
            </a:r>
          </a:p>
          <a:p>
            <a:pPr lvl="1"/>
            <a:r>
              <a:rPr lang="en-US" dirty="0"/>
              <a:t>How do you use Q-Learning on such a state space?</a:t>
            </a:r>
          </a:p>
        </p:txBody>
      </p:sp>
    </p:spTree>
    <p:extLst>
      <p:ext uri="{BB962C8B-B14F-4D97-AF65-F5344CB8AC3E}">
        <p14:creationId xmlns:p14="http://schemas.microsoft.com/office/powerpoint/2010/main" val="406309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anim calcmode="lin" valueType="num">
                                      <p:cBhvr additive="base">
                                        <p:cTn id="1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Discretize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992" y="2303100"/>
            <a:ext cx="5852172" cy="4279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41" y="2303100"/>
            <a:ext cx="5852172" cy="4279400"/>
          </a:xfrm>
          <a:prstGeom prst="rect">
            <a:avLst/>
          </a:prstGeom>
        </p:spPr>
      </p:pic>
    </p:spTree>
    <p:extLst>
      <p:ext uri="{BB962C8B-B14F-4D97-AF65-F5344CB8AC3E}">
        <p14:creationId xmlns:p14="http://schemas.microsoft.com/office/powerpoint/2010/main" val="47146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28824-D85F-4B8F-8226-6809FCE8FBDF}"/>
              </a:ext>
            </a:extLst>
          </p:cNvPr>
          <p:cNvSpPr>
            <a:spLocks noGrp="1"/>
          </p:cNvSpPr>
          <p:nvPr>
            <p:ph type="title"/>
          </p:nvPr>
        </p:nvSpPr>
        <p:spPr/>
        <p:txBody>
          <a:bodyPr/>
          <a:lstStyle/>
          <a:p>
            <a:r>
              <a:rPr lang="en-US" dirty="0"/>
              <a:t>Outcome of discretization</a:t>
            </a:r>
          </a:p>
        </p:txBody>
      </p:sp>
      <p:sp>
        <p:nvSpPr>
          <p:cNvPr id="3" name="Content Placeholder 2">
            <a:extLst>
              <a:ext uri="{FF2B5EF4-FFF2-40B4-BE49-F238E27FC236}">
                <a16:creationId xmlns:a16="http://schemas.microsoft.com/office/drawing/2014/main" id="{D4ABF07F-DDAC-4881-AEBE-948E60A708C6}"/>
              </a:ext>
            </a:extLst>
          </p:cNvPr>
          <p:cNvSpPr>
            <a:spLocks noGrp="1"/>
          </p:cNvSpPr>
          <p:nvPr>
            <p:ph idx="1"/>
          </p:nvPr>
        </p:nvSpPr>
        <p:spPr/>
        <p:txBody>
          <a:bodyPr/>
          <a:lstStyle/>
          <a:p>
            <a:r>
              <a:rPr lang="en-US" dirty="0"/>
              <a:t>Even with a Q-Table with 1,000,000 state/action pairs the lander did little more than sort head towards the middle while crashing</a:t>
            </a:r>
          </a:p>
          <a:p>
            <a:r>
              <a:rPr lang="en-US" dirty="0"/>
              <a:t>Problem: Nobody could seem to play the game nearly enough to fill up the Q-table. Most of the table stayed at zeroes and thus gave bad information</a:t>
            </a:r>
          </a:p>
          <a:p>
            <a:endParaRPr lang="en-US" dirty="0"/>
          </a:p>
        </p:txBody>
      </p:sp>
    </p:spTree>
    <p:extLst>
      <p:ext uri="{BB962C8B-B14F-4D97-AF65-F5344CB8AC3E}">
        <p14:creationId xmlns:p14="http://schemas.microsoft.com/office/powerpoint/2010/main" val="36948143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05F2-3B2C-45EA-AAB6-BB0878186BD0}"/>
              </a:ext>
            </a:extLst>
          </p:cNvPr>
          <p:cNvSpPr>
            <a:spLocks noGrp="1"/>
          </p:cNvSpPr>
          <p:nvPr>
            <p:ph type="title"/>
          </p:nvPr>
        </p:nvSpPr>
        <p:spPr/>
        <p:txBody>
          <a:bodyPr/>
          <a:lstStyle/>
          <a:p>
            <a:r>
              <a:rPr lang="en-US" dirty="0"/>
              <a:t>Approach : Deep Reinforcement Learning</a:t>
            </a:r>
          </a:p>
        </p:txBody>
      </p:sp>
      <p:sp>
        <p:nvSpPr>
          <p:cNvPr id="3" name="Content Placeholder 2">
            <a:extLst>
              <a:ext uri="{FF2B5EF4-FFF2-40B4-BE49-F238E27FC236}">
                <a16:creationId xmlns:a16="http://schemas.microsoft.com/office/drawing/2014/main" id="{D34D1D74-8C3F-452D-84EC-7D568AA7407A}"/>
              </a:ext>
            </a:extLst>
          </p:cNvPr>
          <p:cNvSpPr>
            <a:spLocks noGrp="1"/>
          </p:cNvSpPr>
          <p:nvPr>
            <p:ph idx="1"/>
          </p:nvPr>
        </p:nvSpPr>
        <p:spPr>
          <a:xfrm>
            <a:off x="581192" y="1052736"/>
            <a:ext cx="11029615" cy="4389637"/>
          </a:xfrm>
        </p:spPr>
        <p:txBody>
          <a:bodyPr>
            <a:normAutofit/>
          </a:bodyPr>
          <a:lstStyle/>
          <a:p>
            <a:r>
              <a:rPr lang="en-US" dirty="0">
                <a:solidFill>
                  <a:srgbClr val="FF0000"/>
                </a:solidFill>
              </a:rPr>
              <a:t>Intuition: Neural Nets can theoretically approximate any function</a:t>
            </a:r>
          </a:p>
          <a:p>
            <a:pPr lvl="1"/>
            <a:r>
              <a:rPr lang="en-US" dirty="0"/>
              <a:t>Universal Approximation Theorem</a:t>
            </a:r>
          </a:p>
          <a:p>
            <a:r>
              <a:rPr lang="en-US" dirty="0">
                <a:solidFill>
                  <a:srgbClr val="FF0000"/>
                </a:solidFill>
              </a:rPr>
              <a:t>A Q-Table is just a function: </a:t>
            </a:r>
          </a:p>
          <a:p>
            <a:pPr lvl="1"/>
            <a:r>
              <a:rPr lang="en-US" dirty="0">
                <a:solidFill>
                  <a:srgbClr val="FF0000"/>
                </a:solidFill>
              </a:rPr>
              <a:t>Q-Function(State, Action) returns Q-Value which is the current known value of being in that state and taking that action</a:t>
            </a:r>
          </a:p>
          <a:p>
            <a:r>
              <a:rPr lang="en-US" dirty="0">
                <a:solidFill>
                  <a:srgbClr val="FF0000"/>
                </a:solidFill>
              </a:rPr>
              <a:t>Why not just use a neural network to approximate the Q-Function?</a:t>
            </a:r>
          </a:p>
        </p:txBody>
      </p:sp>
    </p:spTree>
    <p:extLst>
      <p:ext uri="{BB962C8B-B14F-4D97-AF65-F5344CB8AC3E}">
        <p14:creationId xmlns:p14="http://schemas.microsoft.com/office/powerpoint/2010/main" val="391909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AB53E-A11B-4CCE-BEA1-A77A1744871A}"/>
              </a:ext>
            </a:extLst>
          </p:cNvPr>
          <p:cNvSpPr>
            <a:spLocks noGrp="1"/>
          </p:cNvSpPr>
          <p:nvPr>
            <p:ph type="title"/>
          </p:nvPr>
        </p:nvSpPr>
        <p:spPr/>
        <p:txBody>
          <a:bodyPr/>
          <a:lstStyle/>
          <a:p>
            <a:r>
              <a:rPr lang="en-US" dirty="0"/>
              <a:t>Deep Reinforcement Learning</a:t>
            </a:r>
          </a:p>
        </p:txBody>
      </p:sp>
      <p:sp>
        <p:nvSpPr>
          <p:cNvPr id="3" name="Content Placeholder 2">
            <a:extLst>
              <a:ext uri="{FF2B5EF4-FFF2-40B4-BE49-F238E27FC236}">
                <a16:creationId xmlns:a16="http://schemas.microsoft.com/office/drawing/2014/main" id="{70EEE86D-D659-4D7A-A20B-7F32ADBD1463}"/>
              </a:ext>
            </a:extLst>
          </p:cNvPr>
          <p:cNvSpPr>
            <a:spLocks noGrp="1"/>
          </p:cNvSpPr>
          <p:nvPr>
            <p:ph idx="1"/>
          </p:nvPr>
        </p:nvSpPr>
        <p:spPr/>
        <p:txBody>
          <a:bodyPr/>
          <a:lstStyle/>
          <a:p>
            <a:r>
              <a:rPr lang="en-US" dirty="0"/>
              <a:t>New problem: How do you train a neural net to replace the Q-Function?</a:t>
            </a:r>
          </a:p>
          <a:p>
            <a:r>
              <a:rPr lang="en-US" dirty="0"/>
              <a:t>Normally we use supervised learning to train neural nets which requires a human to label ‘ground truth.’</a:t>
            </a:r>
          </a:p>
          <a:p>
            <a:r>
              <a:rPr lang="en-US" dirty="0"/>
              <a:t>But we have no ‘ground truth’ to work with here</a:t>
            </a:r>
          </a:p>
          <a:p>
            <a:r>
              <a:rPr lang="en-US" dirty="0"/>
              <a:t>Proposed solution:</a:t>
            </a:r>
          </a:p>
          <a:p>
            <a:pPr lvl="1"/>
            <a:r>
              <a:rPr lang="en-US" dirty="0"/>
              <a:t>Let the neural net train itself!</a:t>
            </a:r>
          </a:p>
        </p:txBody>
      </p:sp>
    </p:spTree>
    <p:extLst>
      <p:ext uri="{BB962C8B-B14F-4D97-AF65-F5344CB8AC3E}">
        <p14:creationId xmlns:p14="http://schemas.microsoft.com/office/powerpoint/2010/main" val="139084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Rewards</a:t>
            </a:r>
          </a:p>
        </p:txBody>
      </p:sp>
      <p:sp>
        <p:nvSpPr>
          <p:cNvPr id="3" name="內容版面配置區 2"/>
          <p:cNvSpPr>
            <a:spLocks noGrp="1"/>
          </p:cNvSpPr>
          <p:nvPr>
            <p:ph idx="1"/>
          </p:nvPr>
        </p:nvSpPr>
        <p:spPr>
          <a:xfrm>
            <a:off x="239351" y="919262"/>
            <a:ext cx="4776530" cy="5534075"/>
          </a:xfrm>
        </p:spPr>
        <p:txBody>
          <a:bodyPr/>
          <a:lstStyle/>
          <a:p>
            <a:r>
              <a:rPr lang="en-US" dirty="0"/>
              <a:t>A reward</a:t>
            </a:r>
          </a:p>
          <a:p>
            <a:pPr lvl="1"/>
            <a:r>
              <a:rPr lang="en-US" dirty="0" err="1"/>
              <a:t>R</a:t>
            </a:r>
            <a:r>
              <a:rPr lang="en-US" baseline="-25000" dirty="0" err="1"/>
              <a:t>t</a:t>
            </a:r>
            <a:r>
              <a:rPr lang="en-US" dirty="0"/>
              <a:t> is a scalar feedback signal.</a:t>
            </a:r>
          </a:p>
          <a:p>
            <a:pPr lvl="1"/>
            <a:r>
              <a:rPr lang="en-US" dirty="0"/>
              <a:t>Indicates how well an agent is doing at time t.</a:t>
            </a:r>
          </a:p>
          <a:p>
            <a:r>
              <a:rPr lang="en-US" dirty="0"/>
              <a:t>The goal of an agent is to maximize cumulative reward.</a:t>
            </a:r>
          </a:p>
          <a:p>
            <a:endParaRPr lang="en-US" dirty="0"/>
          </a:p>
          <a:p>
            <a:endParaRPr lang="en-US" dirty="0"/>
          </a:p>
        </p:txBody>
      </p:sp>
      <p:pic>
        <p:nvPicPr>
          <p:cNvPr id="8" name="Picture 7" descr="A person with a cigarette in his mouth&#10;&#10;Description automatically generated">
            <a:extLst>
              <a:ext uri="{FF2B5EF4-FFF2-40B4-BE49-F238E27FC236}">
                <a16:creationId xmlns:a16="http://schemas.microsoft.com/office/drawing/2014/main" id="{148261AA-8371-49CB-4864-073870E01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8829" y="1656061"/>
            <a:ext cx="6665484" cy="4060476"/>
          </a:xfrm>
          <a:prstGeom prst="rect">
            <a:avLst/>
          </a:prstGeom>
        </p:spPr>
      </p:pic>
    </p:spTree>
    <p:extLst>
      <p:ext uri="{BB962C8B-B14F-4D97-AF65-F5344CB8AC3E}">
        <p14:creationId xmlns:p14="http://schemas.microsoft.com/office/powerpoint/2010/main" val="8736504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12011F88-0FB9-49D5-BE55-D191D094EDB3}"/>
              </a:ext>
            </a:extLst>
          </p:cNvPr>
          <p:cNvPicPr>
            <a:picLocks noChangeAspect="1"/>
          </p:cNvPicPr>
          <p:nvPr/>
        </p:nvPicPr>
        <p:blipFill rotWithShape="1">
          <a:blip r:embed="rId2"/>
          <a:srcRect t="16357"/>
          <a:stretch/>
        </p:blipFill>
        <p:spPr>
          <a:xfrm>
            <a:off x="20" y="10"/>
            <a:ext cx="12191980" cy="6857990"/>
          </a:xfrm>
          <a:prstGeom prst="rect">
            <a:avLst/>
          </a:prstGeom>
        </p:spPr>
      </p:pic>
      <p:sp>
        <p:nvSpPr>
          <p:cNvPr id="2" name="Title 1">
            <a:extLst>
              <a:ext uri="{FF2B5EF4-FFF2-40B4-BE49-F238E27FC236}">
                <a16:creationId xmlns:a16="http://schemas.microsoft.com/office/drawing/2014/main" id="{1D703FE4-544E-4499-AF25-955B836EE482}"/>
              </a:ext>
            </a:extLst>
          </p:cNvPr>
          <p:cNvSpPr>
            <a:spLocks noGrp="1"/>
          </p:cNvSpPr>
          <p:nvPr>
            <p:ph type="title"/>
          </p:nvPr>
        </p:nvSpPr>
        <p:spPr>
          <a:xfrm>
            <a:off x="47328" y="0"/>
            <a:ext cx="4320480" cy="1372177"/>
          </a:xfrm>
        </p:spPr>
        <p:txBody>
          <a:bodyPr anchor="ctr">
            <a:normAutofit/>
          </a:bodyPr>
          <a:lstStyle/>
          <a:p>
            <a:r>
              <a:rPr lang="en-US" sz="3200" dirty="0">
                <a:solidFill>
                  <a:srgbClr val="FF0000"/>
                </a:solidFill>
              </a:rPr>
              <a:t>Track the following</a:t>
            </a:r>
          </a:p>
        </p:txBody>
      </p:sp>
      <p:sp>
        <p:nvSpPr>
          <p:cNvPr id="3" name="Content Placeholder 2">
            <a:extLst>
              <a:ext uri="{FF2B5EF4-FFF2-40B4-BE49-F238E27FC236}">
                <a16:creationId xmlns:a16="http://schemas.microsoft.com/office/drawing/2014/main" id="{B9BC4D17-5579-4961-B5B8-4BA68971AC3A}"/>
              </a:ext>
            </a:extLst>
          </p:cNvPr>
          <p:cNvSpPr>
            <a:spLocks noGrp="1"/>
          </p:cNvSpPr>
          <p:nvPr>
            <p:ph idx="1"/>
          </p:nvPr>
        </p:nvSpPr>
        <p:spPr>
          <a:xfrm>
            <a:off x="48833" y="1196752"/>
            <a:ext cx="5184576" cy="3564467"/>
          </a:xfrm>
        </p:spPr>
        <p:txBody>
          <a:bodyPr>
            <a:normAutofit/>
          </a:bodyPr>
          <a:lstStyle/>
          <a:p>
            <a:r>
              <a:rPr lang="en-US" sz="1600" dirty="0">
                <a:solidFill>
                  <a:schemeClr val="bg1"/>
                </a:solidFill>
              </a:rPr>
              <a:t>(state, action, reward, next state, done?)</a:t>
            </a:r>
          </a:p>
          <a:p>
            <a:r>
              <a:rPr lang="en-US" sz="1600" dirty="0">
                <a:solidFill>
                  <a:schemeClr val="bg1"/>
                </a:solidFill>
              </a:rPr>
              <a:t>State: All 8 values</a:t>
            </a:r>
          </a:p>
          <a:p>
            <a:r>
              <a:rPr lang="en-US" sz="1600" dirty="0">
                <a:solidFill>
                  <a:schemeClr val="bg1"/>
                </a:solidFill>
              </a:rPr>
              <a:t>Action taken</a:t>
            </a:r>
          </a:p>
          <a:p>
            <a:r>
              <a:rPr lang="en-US" sz="1600" dirty="0">
                <a:solidFill>
                  <a:schemeClr val="bg1"/>
                </a:solidFill>
              </a:rPr>
              <a:t>Reward received, if any</a:t>
            </a:r>
          </a:p>
          <a:p>
            <a:r>
              <a:rPr lang="en-US" sz="1600" dirty="0">
                <a:solidFill>
                  <a:schemeClr val="bg1"/>
                </a:solidFill>
              </a:rPr>
              <a:t>New state you found yourself in after the action</a:t>
            </a:r>
          </a:p>
          <a:p>
            <a:r>
              <a:rPr lang="en-US" sz="1600" dirty="0">
                <a:solidFill>
                  <a:schemeClr val="bg1"/>
                </a:solidFill>
              </a:rPr>
              <a:t>Did the episode end? (Crash or success)</a:t>
            </a:r>
          </a:p>
          <a:p>
            <a:r>
              <a:rPr lang="en-US" sz="1600" dirty="0">
                <a:solidFill>
                  <a:schemeClr val="bg1"/>
                </a:solidFill>
              </a:rPr>
              <a:t>Train off of this history by grabbing a mini-batch of a random 100 elements</a:t>
            </a:r>
          </a:p>
        </p:txBody>
      </p:sp>
    </p:spTree>
    <p:extLst>
      <p:ext uri="{BB962C8B-B14F-4D97-AF65-F5344CB8AC3E}">
        <p14:creationId xmlns:p14="http://schemas.microsoft.com/office/powerpoint/2010/main" val="3931744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B795-254C-4D34-A3B6-4D97693B8AEC}"/>
              </a:ext>
            </a:extLst>
          </p:cNvPr>
          <p:cNvSpPr>
            <a:spLocks noGrp="1"/>
          </p:cNvSpPr>
          <p:nvPr>
            <p:ph type="title"/>
          </p:nvPr>
        </p:nvSpPr>
        <p:spPr/>
        <p:txBody>
          <a:bodyPr/>
          <a:lstStyle/>
          <a:p>
            <a:r>
              <a:rPr lang="en-US" dirty="0"/>
              <a:t>So…how do we go “deep”?</a:t>
            </a:r>
          </a:p>
        </p:txBody>
      </p:sp>
      <p:sp>
        <p:nvSpPr>
          <p:cNvPr id="3" name="Content Placeholder 2">
            <a:extLst>
              <a:ext uri="{FF2B5EF4-FFF2-40B4-BE49-F238E27FC236}">
                <a16:creationId xmlns:a16="http://schemas.microsoft.com/office/drawing/2014/main" id="{24366FFB-AD97-4F76-B4B8-D0D07E7D796B}"/>
              </a:ext>
            </a:extLst>
          </p:cNvPr>
          <p:cNvSpPr>
            <a:spLocks noGrp="1"/>
          </p:cNvSpPr>
          <p:nvPr>
            <p:ph idx="1"/>
          </p:nvPr>
        </p:nvSpPr>
        <p:spPr/>
        <p:txBody>
          <a:bodyPr/>
          <a:lstStyle/>
          <a:p>
            <a:r>
              <a:rPr lang="en-US" dirty="0"/>
              <a:t>We rip out the Q-Table and replace it with a neural net that takes states as an input and outputs an action.</a:t>
            </a:r>
          </a:p>
          <a:p>
            <a:r>
              <a:rPr lang="en-US" dirty="0"/>
              <a:t>This effectively replaces the Q-Table because we only use it to determine, given a state, which action to take.</a:t>
            </a:r>
          </a:p>
          <a:p>
            <a:r>
              <a:rPr lang="en-US" dirty="0"/>
              <a:t>But neural nets naturally generalize well, so we don’t need to come up with enough tests to hit every single ‘state’</a:t>
            </a:r>
          </a:p>
          <a:p>
            <a:r>
              <a:rPr lang="en-US" dirty="0"/>
              <a:t>Plus, for free, we can now handle continuous (read: infinite) state spaces</a:t>
            </a:r>
          </a:p>
        </p:txBody>
      </p:sp>
    </p:spTree>
    <p:extLst>
      <p:ext uri="{BB962C8B-B14F-4D97-AF65-F5344CB8AC3E}">
        <p14:creationId xmlns:p14="http://schemas.microsoft.com/office/powerpoint/2010/main" val="30654037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Reinforcement Learning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35360" y="908720"/>
                <a:ext cx="11713301" cy="3024337"/>
              </a:xfrm>
            </p:spPr>
            <p:txBody>
              <a:bodyPr>
                <a:normAutofit/>
              </a:bodyPr>
              <a:lstStyle/>
              <a:p>
                <a14:m>
                  <m:oMath xmlns:m="http://schemas.openxmlformats.org/officeDocument/2006/math">
                    <m:r>
                      <a:rPr lang="en-US" sz="3600" b="0" i="1" smtClean="0">
                        <a:latin typeface="Cambria Math" charset="0"/>
                      </a:rPr>
                      <m:t>𝑟</m:t>
                    </m:r>
                    <m:r>
                      <a:rPr lang="en-US" sz="3600" b="0" i="1" smtClean="0">
                        <a:latin typeface="Cambria Math" charset="0"/>
                      </a:rPr>
                      <m:t>,</m:t>
                    </m:r>
                    <m:r>
                      <a:rPr lang="en-US" sz="3600" b="0" i="1" smtClean="0">
                        <a:latin typeface="Cambria Math" charset="0"/>
                      </a:rPr>
                      <m:t>𝑠</m:t>
                    </m:r>
                    <m:r>
                      <a:rPr lang="is-IS" sz="3600" b="0" i="1" smtClean="0">
                        <a:latin typeface="Cambria Math" charset="0"/>
                        <a:ea typeface="Cambria Math" charset="0"/>
                        <a:cs typeface="Cambria Math" charset="0"/>
                      </a:rPr>
                      <m:t>→</m:t>
                    </m:r>
                    <m:r>
                      <a:rPr lang="en-US" sz="3600" b="0" i="1" smtClean="0">
                        <a:latin typeface="Cambria Math" charset="0"/>
                        <a:ea typeface="Cambria Math" charset="0"/>
                        <a:cs typeface="Cambria Math" charset="0"/>
                      </a:rPr>
                      <m:t>𝑎</m:t>
                    </m:r>
                  </m:oMath>
                </a14:m>
                <a:endParaRPr lang="en-US" sz="3600" dirty="0"/>
              </a:p>
              <a:p>
                <a14:m>
                  <m:oMath xmlns:m="http://schemas.openxmlformats.org/officeDocument/2006/math">
                    <m:r>
                      <a:rPr lang="en-US" sz="3600" i="1" smtClean="0">
                        <a:latin typeface="Cambria Math" charset="0"/>
                        <a:ea typeface="Cambria Math" charset="0"/>
                        <a:cs typeface="Cambria Math" charset="0"/>
                      </a:rPr>
                      <m:t>𝜋</m:t>
                    </m:r>
                    <m:r>
                      <a:rPr lang="en-US" sz="3600" b="0" i="1" smtClean="0">
                        <a:latin typeface="Cambria Math" charset="0"/>
                        <a:ea typeface="Cambria Math" charset="0"/>
                        <a:cs typeface="Cambria Math" charset="0"/>
                      </a:rPr>
                      <m:t>:</m:t>
                    </m:r>
                    <m:r>
                      <a:rPr lang="en-US" sz="3600" b="0" i="1" smtClean="0">
                        <a:latin typeface="Cambria Math" charset="0"/>
                        <a:ea typeface="Cambria Math" charset="0"/>
                        <a:cs typeface="Cambria Math" charset="0"/>
                      </a:rPr>
                      <m:t>𝑠</m:t>
                    </m:r>
                    <m:r>
                      <a:rPr lang="is-IS" sz="3600" b="0" i="1" smtClean="0">
                        <a:latin typeface="Cambria Math" charset="0"/>
                        <a:ea typeface="Cambria Math" charset="0"/>
                        <a:cs typeface="Cambria Math" charset="0"/>
                      </a:rPr>
                      <m:t>→</m:t>
                    </m:r>
                    <m:r>
                      <a:rPr lang="en-US" sz="3600" b="0" i="1" smtClean="0">
                        <a:latin typeface="Cambria Math" charset="0"/>
                        <a:ea typeface="Cambria Math" charset="0"/>
                        <a:cs typeface="Cambria Math" charset="0"/>
                      </a:rPr>
                      <m:t>𝑎</m:t>
                    </m:r>
                  </m:oMath>
                </a14:m>
                <a:endParaRPr lang="en-US" sz="3600" dirty="0"/>
              </a:p>
              <a:p>
                <a14:m>
                  <m:oMath xmlns:m="http://schemas.openxmlformats.org/officeDocument/2006/math">
                    <m:r>
                      <a:rPr lang="en-US" sz="3600" b="0" i="1" smtClean="0">
                        <a:latin typeface="Cambria Math" charset="0"/>
                      </a:rPr>
                      <m:t>𝑣</m:t>
                    </m:r>
                    <m:r>
                      <a:rPr lang="en-US" sz="3600" b="0" i="1" smtClean="0">
                        <a:latin typeface="Cambria Math" charset="0"/>
                      </a:rPr>
                      <m:t>:</m:t>
                    </m:r>
                    <m:r>
                      <a:rPr lang="en-US" sz="3600" b="0" i="1" smtClean="0">
                        <a:latin typeface="Cambria Math" charset="0"/>
                      </a:rPr>
                      <m:t>𝑠</m:t>
                    </m:r>
                    <m:r>
                      <a:rPr lang="is-IS" sz="3600" b="0" i="1" smtClean="0">
                        <a:latin typeface="Cambria Math" charset="0"/>
                        <a:ea typeface="Cambria Math" charset="0"/>
                        <a:cs typeface="Cambria Math" charset="0"/>
                      </a:rPr>
                      <m:t>→</m:t>
                    </m:r>
                    <m:nary>
                      <m:naryPr>
                        <m:chr m:val="∑"/>
                        <m:subHide m:val="on"/>
                        <m:supHide m:val="on"/>
                        <m:ctrlPr>
                          <a:rPr lang="is-IS" sz="3600" b="0" i="1" smtClean="0">
                            <a:latin typeface="Cambria Math" panose="02040503050406030204" pitchFamily="18" charset="0"/>
                            <a:ea typeface="Cambria Math" charset="0"/>
                            <a:cs typeface="Cambria Math" charset="0"/>
                          </a:rPr>
                        </m:ctrlPr>
                      </m:naryPr>
                      <m:sub/>
                      <m:sup/>
                      <m:e>
                        <m:r>
                          <a:rPr lang="en-US" sz="3600" b="0" i="1" smtClean="0">
                            <a:latin typeface="Cambria Math" charset="0"/>
                            <a:ea typeface="Cambria Math" charset="0"/>
                            <a:cs typeface="Cambria Math" charset="0"/>
                          </a:rPr>
                          <m:t>𝑟</m:t>
                        </m:r>
                      </m:e>
                    </m:nary>
                  </m:oMath>
                </a14:m>
                <a:endParaRPr lang="en-US" sz="3600" dirty="0"/>
              </a:p>
              <a:p>
                <a14:m>
                  <m:oMath xmlns:m="http://schemas.openxmlformats.org/officeDocument/2006/math">
                    <m:r>
                      <a:rPr lang="en-US" sz="3600" b="0" i="1" smtClean="0">
                        <a:latin typeface="Cambria Math" charset="0"/>
                      </a:rPr>
                      <m:t>𝑞</m:t>
                    </m:r>
                    <m:r>
                      <a:rPr lang="en-US" sz="3600" b="0" i="1" smtClean="0">
                        <a:latin typeface="Cambria Math" charset="0"/>
                      </a:rPr>
                      <m:t>:</m:t>
                    </m:r>
                    <m:r>
                      <a:rPr lang="en-US" sz="3600" b="0" i="1" smtClean="0">
                        <a:latin typeface="Cambria Math" charset="0"/>
                      </a:rPr>
                      <m:t>𝑠</m:t>
                    </m:r>
                    <m:r>
                      <a:rPr lang="en-US" sz="3600" b="0" i="1" smtClean="0">
                        <a:latin typeface="Cambria Math" charset="0"/>
                      </a:rPr>
                      <m:t>,</m:t>
                    </m:r>
                    <m:r>
                      <a:rPr lang="en-US" sz="3600" b="0" i="1" smtClean="0">
                        <a:latin typeface="Cambria Math" charset="0"/>
                      </a:rPr>
                      <m:t>𝑎</m:t>
                    </m:r>
                    <m:r>
                      <a:rPr lang="is-IS" sz="3600" b="0" i="1" smtClean="0">
                        <a:latin typeface="Cambria Math" charset="0"/>
                        <a:ea typeface="Cambria Math" charset="0"/>
                        <a:cs typeface="Cambria Math" charset="0"/>
                      </a:rPr>
                      <m:t>→</m:t>
                    </m:r>
                    <m:nary>
                      <m:naryPr>
                        <m:chr m:val="∑"/>
                        <m:subHide m:val="on"/>
                        <m:supHide m:val="on"/>
                        <m:ctrlPr>
                          <a:rPr lang="is-IS" sz="3600" b="0" i="1" smtClean="0">
                            <a:latin typeface="Cambria Math" panose="02040503050406030204" pitchFamily="18" charset="0"/>
                            <a:ea typeface="Cambria Math" charset="0"/>
                            <a:cs typeface="Cambria Math" charset="0"/>
                          </a:rPr>
                        </m:ctrlPr>
                      </m:naryPr>
                      <m:sub/>
                      <m:sup/>
                      <m:e>
                        <m:r>
                          <a:rPr lang="en-US" sz="3600" b="0" i="1" smtClean="0">
                            <a:latin typeface="Cambria Math" charset="0"/>
                            <a:ea typeface="Cambria Math" charset="0"/>
                            <a:cs typeface="Cambria Math" charset="0"/>
                          </a:rPr>
                          <m:t>𝑟</m:t>
                        </m:r>
                      </m:e>
                    </m:nary>
                  </m:oMath>
                </a14:m>
                <a:endParaRPr lang="en-US" sz="3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35360" y="908720"/>
                <a:ext cx="11713301" cy="3024337"/>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14575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idx="4294967295"/>
              </p:nvPr>
            </p:nvSpPr>
            <p:spPr>
              <a:xfrm>
                <a:off x="831850" y="1709738"/>
                <a:ext cx="10515600" cy="2852737"/>
              </a:xfrm>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𝑟</m:t>
                      </m:r>
                      <m:r>
                        <a:rPr lang="en-US" b="0" i="1" smtClean="0">
                          <a:latin typeface="Cambria Math" charset="0"/>
                        </a:rPr>
                        <m:t>,</m:t>
                      </m:r>
                      <m:r>
                        <a:rPr lang="en-US" b="0" i="1" smtClean="0">
                          <a:latin typeface="Cambria Math" charset="0"/>
                        </a:rPr>
                        <m:t>𝑠</m:t>
                      </m:r>
                      <m:r>
                        <a:rPr lang="is-I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𝑎</m:t>
                      </m:r>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33284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1850" y="1709738"/>
            <a:ext cx="10515600" cy="2852737"/>
          </a:xfrm>
        </p:spPr>
        <p:txBody>
          <a:bodyPr>
            <a:normAutofit/>
          </a:bodyPr>
          <a:lstStyle/>
          <a:p>
            <a:pPr algn="ctr"/>
            <a:r>
              <a:rPr lang="en-US" sz="9600" dirty="0"/>
              <a:t>⏰</a:t>
            </a:r>
          </a:p>
        </p:txBody>
      </p:sp>
    </p:spTree>
    <p:extLst>
      <p:ext uri="{BB962C8B-B14F-4D97-AF65-F5344CB8AC3E}">
        <p14:creationId xmlns:p14="http://schemas.microsoft.com/office/powerpoint/2010/main" val="5720280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idx="4294967295"/>
              </p:nvPr>
            </p:nvSpPr>
            <p:spPr>
              <a:xfrm>
                <a:off x="831850" y="1709738"/>
                <a:ext cx="10515600" cy="2852737"/>
              </a:xfrm>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𝑟</m:t>
                      </m:r>
                      <m:r>
                        <a:rPr lang="en-US" b="0" i="1" smtClean="0">
                          <a:latin typeface="Cambria Math" charset="0"/>
                        </a:rPr>
                        <m:t>′,</m:t>
                      </m:r>
                      <m:r>
                        <a:rPr lang="en-US" b="0" i="1" smtClean="0">
                          <a:latin typeface="Cambria Math" charset="0"/>
                        </a:rPr>
                        <m:t>𝑠</m:t>
                      </m:r>
                      <m:r>
                        <a:rPr lang="en-US" b="0" i="1" smtClean="0">
                          <a:latin typeface="Cambria Math" charset="0"/>
                        </a:rPr>
                        <m:t>′→</m:t>
                      </m:r>
                      <m:r>
                        <a:rPr lang="en-US" b="0" i="1" smtClean="0">
                          <a:latin typeface="Cambria Math" charset="0"/>
                          <a:ea typeface="Cambria Math" charset="0"/>
                          <a:cs typeface="Cambria Math" charset="0"/>
                        </a:rPr>
                        <m:t>𝑎</m:t>
                      </m:r>
                      <m:r>
                        <a:rPr lang="en-US" b="0" i="1" smtClean="0">
                          <a:latin typeface="Cambria Math" charset="0"/>
                          <a:ea typeface="Cambria Math" charset="0"/>
                          <a:cs typeface="Cambria Math" charset="0"/>
                        </a:rPr>
                        <m:t>′</m:t>
                      </m:r>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122190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1850" y="1709738"/>
            <a:ext cx="10515600" cy="2852737"/>
          </a:xfrm>
        </p:spPr>
        <p:txBody>
          <a:bodyPr>
            <a:normAutofit/>
          </a:bodyPr>
          <a:lstStyle/>
          <a:p>
            <a:pPr algn="ctr"/>
            <a:r>
              <a:rPr lang="en-US" sz="9600" dirty="0"/>
              <a:t>⏰</a:t>
            </a:r>
          </a:p>
        </p:txBody>
      </p:sp>
    </p:spTree>
    <p:extLst>
      <p:ext uri="{BB962C8B-B14F-4D97-AF65-F5344CB8AC3E}">
        <p14:creationId xmlns:p14="http://schemas.microsoft.com/office/powerpoint/2010/main" val="992001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482" y="1888177"/>
            <a:ext cx="7919597" cy="2906598"/>
          </a:xfrm>
          <a:prstGeom prst="rect">
            <a:avLst/>
          </a:prstGeom>
        </p:spPr>
      </p:pic>
    </p:spTree>
    <p:extLst>
      <p:ext uri="{BB962C8B-B14F-4D97-AF65-F5344CB8AC3E}">
        <p14:creationId xmlns:p14="http://schemas.microsoft.com/office/powerpoint/2010/main" val="40867419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Reinforcement Learning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3600" dirty="0"/>
                  <a:t>“given” </a:t>
                </a:r>
                <a14:m>
                  <m:oMath xmlns:m="http://schemas.openxmlformats.org/officeDocument/2006/math">
                    <m:r>
                      <a:rPr lang="en-US" sz="3600" b="0" i="1" smtClean="0">
                        <a:latin typeface="Cambria Math" charset="0"/>
                      </a:rPr>
                      <m:t>𝑟</m:t>
                    </m:r>
                    <m:r>
                      <a:rPr lang="en-US" sz="3600" b="0" i="1" smtClean="0">
                        <a:latin typeface="Cambria Math" charset="0"/>
                      </a:rPr>
                      <m:t>,</m:t>
                    </m:r>
                    <m:r>
                      <a:rPr lang="en-US" sz="3600" b="0" i="1" smtClean="0">
                        <a:latin typeface="Cambria Math" charset="0"/>
                      </a:rPr>
                      <m:t>𝑠</m:t>
                    </m:r>
                    <m:r>
                      <a:rPr lang="en-US" sz="3600" b="0" i="1" smtClean="0">
                        <a:latin typeface="Cambria Math" charset="0"/>
                      </a:rPr>
                      <m:t>,</m:t>
                    </m:r>
                    <m:r>
                      <a:rPr lang="en-US" sz="3600" b="0" i="1" smtClean="0">
                        <a:latin typeface="Cambria Math" charset="0"/>
                      </a:rPr>
                      <m:t>𝑎</m:t>
                    </m:r>
                    <m:r>
                      <a:rPr lang="en-US" sz="3600" b="0" i="1" smtClean="0">
                        <a:latin typeface="Cambria Math" charset="0"/>
                      </a:rPr>
                      <m:t>,</m:t>
                    </m:r>
                    <m:sSup>
                      <m:sSupPr>
                        <m:ctrlPr>
                          <a:rPr lang="en-US" sz="3600" b="0" i="1" smtClean="0">
                            <a:latin typeface="Cambria Math" panose="02040503050406030204" pitchFamily="18" charset="0"/>
                          </a:rPr>
                        </m:ctrlPr>
                      </m:sSupPr>
                      <m:e>
                        <m:r>
                          <a:rPr lang="en-US" sz="3600" b="0" i="1" smtClean="0">
                            <a:latin typeface="Cambria Math" charset="0"/>
                          </a:rPr>
                          <m:t>𝑟</m:t>
                        </m:r>
                      </m:e>
                      <m:sup>
                        <m:r>
                          <a:rPr lang="en-US" sz="3600" b="0" i="1" smtClean="0">
                            <a:latin typeface="Cambria Math" charset="0"/>
                          </a:rPr>
                          <m:t>′</m:t>
                        </m:r>
                      </m:sup>
                    </m:sSup>
                    <m:r>
                      <a:rPr lang="en-US" sz="3600" b="0" i="1" smtClean="0">
                        <a:latin typeface="Cambria Math" charset="0"/>
                      </a:rPr>
                      <m:t>,</m:t>
                    </m:r>
                    <m:sSup>
                      <m:sSupPr>
                        <m:ctrlPr>
                          <a:rPr lang="en-US" sz="3600" b="0" i="1" smtClean="0">
                            <a:latin typeface="Cambria Math" panose="02040503050406030204" pitchFamily="18" charset="0"/>
                          </a:rPr>
                        </m:ctrlPr>
                      </m:sSupPr>
                      <m:e>
                        <m:r>
                          <a:rPr lang="en-US" sz="3600" b="0" i="1" smtClean="0">
                            <a:latin typeface="Cambria Math" charset="0"/>
                          </a:rPr>
                          <m:t>𝑠</m:t>
                        </m:r>
                      </m:e>
                      <m:sup>
                        <m:r>
                          <a:rPr lang="en-US" sz="3600" b="0" i="1" smtClean="0">
                            <a:latin typeface="Cambria Math" charset="0"/>
                          </a:rPr>
                          <m:t>′</m:t>
                        </m:r>
                      </m:sup>
                    </m:sSup>
                    <m:r>
                      <a:rPr lang="en-US" sz="3600" b="0" i="1" smtClean="0">
                        <a:latin typeface="Cambria Math" charset="0"/>
                      </a:rPr>
                      <m:t>,</m:t>
                    </m:r>
                    <m:sSup>
                      <m:sSupPr>
                        <m:ctrlPr>
                          <a:rPr lang="en-US" sz="3600" b="0" i="1" smtClean="0">
                            <a:latin typeface="Cambria Math" panose="02040503050406030204" pitchFamily="18" charset="0"/>
                          </a:rPr>
                        </m:ctrlPr>
                      </m:sSupPr>
                      <m:e>
                        <m:r>
                          <a:rPr lang="en-US" sz="3600" b="0" i="1" smtClean="0">
                            <a:latin typeface="Cambria Math" charset="0"/>
                          </a:rPr>
                          <m:t>𝑎</m:t>
                        </m:r>
                      </m:e>
                      <m:sup>
                        <m:r>
                          <a:rPr lang="en-US" sz="3600" b="0" i="1" smtClean="0">
                            <a:latin typeface="Cambria Math" charset="0"/>
                          </a:rPr>
                          <m:t>′</m:t>
                        </m:r>
                      </m:sup>
                    </m:sSup>
                    <m:r>
                      <a:rPr lang="en-US" sz="3600" b="0" i="1" smtClean="0">
                        <a:latin typeface="Cambria Math" charset="0"/>
                      </a:rPr>
                      <m:t>,…</m:t>
                    </m:r>
                  </m:oMath>
                </a14:m>
                <a:endParaRPr lang="en-US" sz="3600" dirty="0"/>
              </a:p>
              <a:p>
                <a:r>
                  <a:rPr lang="en-US" sz="3600" b="1" dirty="0">
                    <a:solidFill>
                      <a:srgbClr val="FF0000"/>
                    </a:solidFill>
                  </a:rPr>
                  <a:t>learn</a:t>
                </a:r>
                <a:r>
                  <a:rPr lang="en-US" sz="3600" dirty="0"/>
                  <a:t> “good” </a:t>
                </a:r>
                <a14:m>
                  <m:oMath xmlns:m="http://schemas.openxmlformats.org/officeDocument/2006/math">
                    <m:r>
                      <a:rPr lang="en-US" sz="3600" b="0" i="1" smtClean="0">
                        <a:latin typeface="Cambria Math" charset="0"/>
                      </a:rPr>
                      <m:t>𝑠</m:t>
                    </m:r>
                    <m:r>
                      <a:rPr lang="is-IS" sz="3600" b="0" i="1" smtClean="0">
                        <a:latin typeface="Cambria Math" charset="0"/>
                        <a:ea typeface="Cambria Math" charset="0"/>
                        <a:cs typeface="Cambria Math" charset="0"/>
                      </a:rPr>
                      <m:t>→</m:t>
                    </m:r>
                    <m:r>
                      <a:rPr lang="en-US" sz="3600" b="0" i="1" smtClean="0">
                        <a:latin typeface="Cambria Math" charset="0"/>
                        <a:ea typeface="Cambria Math" charset="0"/>
                        <a:cs typeface="Cambria Math" charset="0"/>
                      </a:rPr>
                      <m:t>𝑎</m:t>
                    </m:r>
                  </m:oMath>
                </a14:m>
                <a:endParaRPr lang="en-US" sz="3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05" t="-1762"/>
                </a:stretch>
              </a:blipFill>
            </p:spPr>
            <p:txBody>
              <a:bodyPr/>
              <a:lstStyle/>
              <a:p>
                <a:r>
                  <a:rPr lang="en-US">
                    <a:noFill/>
                  </a:rPr>
                  <a:t> </a:t>
                </a:r>
              </a:p>
            </p:txBody>
          </p:sp>
        </mc:Fallback>
      </mc:AlternateContent>
    </p:spTree>
    <p:extLst>
      <p:ext uri="{BB962C8B-B14F-4D97-AF65-F5344CB8AC3E}">
        <p14:creationId xmlns:p14="http://schemas.microsoft.com/office/powerpoint/2010/main" val="23608192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(Deep) Reinforcement Learning</a:t>
            </a:r>
          </a:p>
        </p:txBody>
      </p:sp>
      <p:sp>
        <p:nvSpPr>
          <p:cNvPr id="3" name="Content Placeholder 2"/>
          <p:cNvSpPr>
            <a:spLocks noGrp="1"/>
          </p:cNvSpPr>
          <p:nvPr>
            <p:ph idx="1"/>
          </p:nvPr>
        </p:nvSpPr>
        <p:spPr>
          <a:xfrm>
            <a:off x="839416" y="688691"/>
            <a:ext cx="10849205" cy="5893289"/>
          </a:xfrm>
        </p:spPr>
        <p:txBody>
          <a:bodyPr>
            <a:normAutofit fontScale="92500"/>
          </a:bodyPr>
          <a:lstStyle/>
          <a:p>
            <a:pPr marL="0" indent="0">
              <a:buNone/>
            </a:pPr>
            <a:r>
              <a:rPr lang="en-US" sz="3000" dirty="0"/>
              <a:t>Terminology </a:t>
            </a:r>
            <a:r>
              <a:rPr lang="en-US" sz="3000" dirty="0">
                <a:sym typeface="Wingdings"/>
              </a:rPr>
              <a:t> learn how to act, given a certain </a:t>
            </a:r>
            <a:r>
              <a:rPr lang="en-US" sz="3000" b="1" dirty="0">
                <a:sym typeface="Wingdings"/>
              </a:rPr>
              <a:t>state</a:t>
            </a:r>
            <a:r>
              <a:rPr lang="en-US" sz="3000" dirty="0">
                <a:sym typeface="Wingdings"/>
              </a:rPr>
              <a:t> to maximize reward</a:t>
            </a:r>
          </a:p>
          <a:p>
            <a:pPr marL="0" indent="0">
              <a:buNone/>
            </a:pPr>
            <a:endParaRPr lang="en-US" dirty="0">
              <a:sym typeface="Wingdings"/>
            </a:endParaRPr>
          </a:p>
          <a:p>
            <a:pPr marL="0" indent="0">
              <a:buNone/>
            </a:pPr>
            <a:endParaRPr lang="en-US" dirty="0">
              <a:sym typeface="Wingdings"/>
            </a:endParaRPr>
          </a:p>
          <a:p>
            <a:pPr marL="0" indent="0">
              <a:buNone/>
            </a:pPr>
            <a:endParaRPr lang="en-US" dirty="0">
              <a:sym typeface="Wingdings"/>
            </a:endParaRPr>
          </a:p>
          <a:p>
            <a:pPr marL="0" indent="0">
              <a:buNone/>
            </a:pPr>
            <a:endParaRPr lang="en-US" dirty="0">
              <a:sym typeface="Wingdings"/>
            </a:endParaRPr>
          </a:p>
          <a:p>
            <a:pPr marL="0" indent="0">
              <a:buNone/>
            </a:pPr>
            <a:endParaRPr lang="en-US" dirty="0">
              <a:sym typeface="Wingdings"/>
            </a:endParaRPr>
          </a:p>
          <a:p>
            <a:pPr marL="0" indent="0">
              <a:buNone/>
            </a:pPr>
            <a:endParaRPr lang="en-US" dirty="0">
              <a:sym typeface="Wingdings"/>
            </a:endParaRPr>
          </a:p>
          <a:p>
            <a:pPr marL="0" indent="0">
              <a:buNone/>
            </a:pPr>
            <a:endParaRPr lang="en-US" dirty="0">
              <a:sym typeface="Wingdings"/>
            </a:endParaRPr>
          </a:p>
          <a:p>
            <a:pPr marL="0" indent="0">
              <a:buNone/>
            </a:pPr>
            <a:endParaRPr lang="en-US" dirty="0">
              <a:sym typeface="Wingdings"/>
            </a:endParaRPr>
          </a:p>
          <a:p>
            <a:pPr marL="0" indent="0">
              <a:buNone/>
            </a:pPr>
            <a:r>
              <a:rPr lang="en-US" dirty="0">
                <a:sym typeface="Wingdings"/>
              </a:rPr>
              <a:t>Reward function </a:t>
            </a:r>
            <a:r>
              <a:rPr lang="en-US" dirty="0">
                <a:latin typeface="Times" charset="0"/>
                <a:ea typeface="Times" charset="0"/>
                <a:cs typeface="Times" charset="0"/>
                <a:sym typeface="Wingdings"/>
              </a:rPr>
              <a:t>r(</a:t>
            </a:r>
            <a:r>
              <a:rPr lang="en-US" dirty="0" err="1">
                <a:latin typeface="Times" charset="0"/>
                <a:ea typeface="Times" charset="0"/>
                <a:cs typeface="Times" charset="0"/>
                <a:sym typeface="Wingdings"/>
              </a:rPr>
              <a:t>s</a:t>
            </a:r>
            <a:r>
              <a:rPr lang="en-US" baseline="-25000" dirty="0" err="1">
                <a:latin typeface="Times" charset="0"/>
                <a:ea typeface="Times" charset="0"/>
                <a:cs typeface="Times" charset="0"/>
                <a:sym typeface="Wingdings"/>
              </a:rPr>
              <a:t>t</a:t>
            </a:r>
            <a:r>
              <a:rPr lang="en-US" dirty="0" err="1">
                <a:latin typeface="Times" charset="0"/>
                <a:ea typeface="Times" charset="0"/>
                <a:cs typeface="Times" charset="0"/>
                <a:sym typeface="Wingdings"/>
              </a:rPr>
              <a:t>,a</a:t>
            </a:r>
            <a:r>
              <a:rPr lang="en-US" baseline="-25000" dirty="0" err="1">
                <a:latin typeface="Times" charset="0"/>
                <a:ea typeface="Times" charset="0"/>
                <a:cs typeface="Times" charset="0"/>
                <a:sym typeface="Wingdings"/>
              </a:rPr>
              <a:t>t</a:t>
            </a:r>
            <a:r>
              <a:rPr lang="en-US" dirty="0">
                <a:latin typeface="Times" charset="0"/>
                <a:ea typeface="Times" charset="0"/>
                <a:cs typeface="Times" charset="0"/>
                <a:sym typeface="Wingdings"/>
              </a:rPr>
              <a:t>) </a:t>
            </a:r>
            <a:r>
              <a:rPr lang="en-US" dirty="0">
                <a:sym typeface="Wingdings"/>
              </a:rPr>
              <a:t>is obtained in state </a:t>
            </a:r>
            <a:r>
              <a:rPr lang="en-US" dirty="0">
                <a:latin typeface="Times" charset="0"/>
                <a:ea typeface="Times" charset="0"/>
                <a:cs typeface="Times" charset="0"/>
                <a:sym typeface="Wingdings"/>
              </a:rPr>
              <a:t>s</a:t>
            </a:r>
            <a:r>
              <a:rPr lang="en-US" baseline="-25000" dirty="0">
                <a:latin typeface="Times" charset="0"/>
                <a:ea typeface="Times" charset="0"/>
                <a:cs typeface="Times" charset="0"/>
                <a:sym typeface="Wingdings"/>
              </a:rPr>
              <a:t>t+1</a:t>
            </a:r>
          </a:p>
          <a:p>
            <a:pPr marL="0" indent="0">
              <a:buNone/>
            </a:pPr>
            <a:r>
              <a:rPr lang="en-US" sz="1600" dirty="0"/>
              <a:t>From course “Deep Reinforcement Learning”, Sergey Levine; http://</a:t>
            </a:r>
            <a:r>
              <a:rPr lang="en-US" sz="1600" dirty="0" err="1"/>
              <a:t>rail.eecs.berkeley.edu</a:t>
            </a:r>
            <a:r>
              <a:rPr lang="en-US" sz="1600" dirty="0"/>
              <a:t>/</a:t>
            </a:r>
            <a:r>
              <a:rPr lang="en-US" sz="1600" dirty="0" err="1"/>
              <a:t>deeprlcourse</a:t>
            </a:r>
            <a:r>
              <a:rPr lang="en-US" sz="1600" dirty="0"/>
              <a:t>/static/slides/lec-4.pdf</a:t>
            </a:r>
          </a:p>
          <a:p>
            <a:pPr marL="0" indent="0">
              <a:buNone/>
            </a:pPr>
            <a:endParaRPr lang="en-US" dirty="0">
              <a:sym typeface="Wingdings"/>
            </a:endParaRPr>
          </a:p>
          <a:p>
            <a:pPr marL="0" indent="0">
              <a:buNone/>
            </a:pPr>
            <a:endParaRPr lang="en-US" baseline="-25000" dirty="0">
              <a:latin typeface="Times" charset="0"/>
              <a:ea typeface="Times" charset="0"/>
              <a:cs typeface="Times" charset="0"/>
              <a:sym typeface="Wingdings"/>
            </a:endParaRPr>
          </a:p>
          <a:p>
            <a:pPr marL="0" indent="0">
              <a:buNone/>
            </a:pPr>
            <a:endParaRPr lang="en-US" dirty="0">
              <a:sym typeface="Wingdings"/>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2"/>
          <a:stretch>
            <a:fillRect/>
          </a:stretch>
        </p:blipFill>
        <p:spPr>
          <a:xfrm>
            <a:off x="1343472" y="1406120"/>
            <a:ext cx="7992888" cy="4290739"/>
          </a:xfrm>
          <a:prstGeom prst="rect">
            <a:avLst/>
          </a:prstGeom>
        </p:spPr>
      </p:pic>
    </p:spTree>
    <p:extLst>
      <p:ext uri="{BB962C8B-B14F-4D97-AF65-F5344CB8AC3E}">
        <p14:creationId xmlns:p14="http://schemas.microsoft.com/office/powerpoint/2010/main" val="1752418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Sequential Decision Making</a:t>
            </a:r>
          </a:p>
        </p:txBody>
      </p:sp>
      <p:sp>
        <p:nvSpPr>
          <p:cNvPr id="3" name="內容版面配置區 2"/>
          <p:cNvSpPr>
            <a:spLocks noGrp="1"/>
          </p:cNvSpPr>
          <p:nvPr>
            <p:ph idx="1"/>
          </p:nvPr>
        </p:nvSpPr>
        <p:spPr/>
        <p:txBody>
          <a:bodyPr/>
          <a:lstStyle/>
          <a:p>
            <a:r>
              <a:rPr lang="en-US" dirty="0"/>
              <a:t>Goal: Select actions to maximize total future rewards.</a:t>
            </a:r>
          </a:p>
          <a:p>
            <a:r>
              <a:rPr lang="en-US" dirty="0"/>
              <a:t>Actions may have long-term consequence.</a:t>
            </a:r>
          </a:p>
          <a:p>
            <a:r>
              <a:rPr lang="en-US" dirty="0"/>
              <a:t>Reward may be delayed.</a:t>
            </a:r>
          </a:p>
          <a:p>
            <a:r>
              <a:rPr lang="en-US" dirty="0"/>
              <a:t>It may be better to sacrifice instantaneous reward to gain more long-term reward.</a:t>
            </a:r>
          </a:p>
          <a:p>
            <a:r>
              <a:rPr lang="en-US" dirty="0"/>
              <a:t>E.g.</a:t>
            </a:r>
          </a:p>
          <a:p>
            <a:pPr lvl="1"/>
            <a:r>
              <a:rPr lang="en-US" dirty="0"/>
              <a:t>A Financial Investment</a:t>
            </a:r>
          </a:p>
          <a:p>
            <a:pPr lvl="1"/>
            <a:r>
              <a:rPr lang="en-US" dirty="0"/>
              <a:t>Refueling a Helicopter</a:t>
            </a:r>
          </a:p>
          <a:p>
            <a:pPr lvl="1"/>
            <a:r>
              <a:rPr lang="en-US" dirty="0"/>
              <a:t>Blocking Opponent Moves</a:t>
            </a:r>
          </a:p>
        </p:txBody>
      </p:sp>
    </p:spTree>
    <p:extLst>
      <p:ext uri="{BB962C8B-B14F-4D97-AF65-F5344CB8AC3E}">
        <p14:creationId xmlns:p14="http://schemas.microsoft.com/office/powerpoint/2010/main" val="17437675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(Deep) Reinforcement learning</a:t>
            </a:r>
          </a:p>
        </p:txBody>
      </p:sp>
      <p:sp>
        <p:nvSpPr>
          <p:cNvPr id="3" name="Content Placeholder 2"/>
          <p:cNvSpPr>
            <a:spLocks noGrp="1"/>
          </p:cNvSpPr>
          <p:nvPr>
            <p:ph idx="1"/>
          </p:nvPr>
        </p:nvSpPr>
        <p:spPr/>
        <p:txBody>
          <a:bodyPr>
            <a:normAutofit/>
          </a:bodyPr>
          <a:lstStyle/>
          <a:p>
            <a:pPr marL="0" indent="0">
              <a:buNone/>
            </a:pPr>
            <a:r>
              <a:rPr lang="en-US" sz="2800" dirty="0"/>
              <a:t>Goal of reinforcement learning: find </a:t>
            </a:r>
            <a:r>
              <a:rPr lang="en-US" sz="2800" i="1" dirty="0">
                <a:latin typeface="Symbol" charset="2"/>
                <a:ea typeface="Symbol" charset="2"/>
                <a:cs typeface="Symbol" charset="2"/>
              </a:rPr>
              <a:t>q</a:t>
            </a:r>
            <a:r>
              <a:rPr lang="en-US" sz="2800" dirty="0"/>
              <a:t> such that policy maximizes expected total reward   </a:t>
            </a:r>
          </a:p>
        </p:txBody>
      </p:sp>
      <p:pic>
        <p:nvPicPr>
          <p:cNvPr id="6" name="Picture 5"/>
          <p:cNvPicPr>
            <a:picLocks noChangeAspect="1"/>
          </p:cNvPicPr>
          <p:nvPr/>
        </p:nvPicPr>
        <p:blipFill>
          <a:blip r:embed="rId2"/>
          <a:stretch>
            <a:fillRect/>
          </a:stretch>
        </p:blipFill>
        <p:spPr>
          <a:xfrm>
            <a:off x="1517984" y="1698472"/>
            <a:ext cx="9144000" cy="2731817"/>
          </a:xfrm>
          <a:prstGeom prst="rect">
            <a:avLst/>
          </a:prstGeom>
        </p:spPr>
      </p:pic>
      <p:pic>
        <p:nvPicPr>
          <p:cNvPr id="7" name="Picture 6"/>
          <p:cNvPicPr>
            <a:picLocks noChangeAspect="1"/>
          </p:cNvPicPr>
          <p:nvPr/>
        </p:nvPicPr>
        <p:blipFill>
          <a:blip r:embed="rId3"/>
          <a:stretch>
            <a:fillRect/>
          </a:stretch>
        </p:blipFill>
        <p:spPr>
          <a:xfrm>
            <a:off x="3111834" y="4270279"/>
            <a:ext cx="5956300" cy="2293080"/>
          </a:xfrm>
          <a:prstGeom prst="rect">
            <a:avLst/>
          </a:prstGeom>
        </p:spPr>
      </p:pic>
      <p:pic>
        <p:nvPicPr>
          <p:cNvPr id="9" name="Picture 8"/>
          <p:cNvPicPr>
            <a:picLocks noChangeAspect="1"/>
          </p:cNvPicPr>
          <p:nvPr/>
        </p:nvPicPr>
        <p:blipFill>
          <a:blip r:embed="rId4"/>
          <a:stretch>
            <a:fillRect/>
          </a:stretch>
        </p:blipFill>
        <p:spPr>
          <a:xfrm>
            <a:off x="8086575" y="1981201"/>
            <a:ext cx="1545294" cy="1496291"/>
          </a:xfrm>
          <a:prstGeom prst="rect">
            <a:avLst/>
          </a:prstGeom>
        </p:spPr>
      </p:pic>
    </p:spTree>
    <p:extLst>
      <p:ext uri="{BB962C8B-B14F-4D97-AF65-F5344CB8AC3E}">
        <p14:creationId xmlns:p14="http://schemas.microsoft.com/office/powerpoint/2010/main" val="33723844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Q-function and value function</a:t>
            </a:r>
          </a:p>
        </p:txBody>
      </p:sp>
      <p:sp>
        <p:nvSpPr>
          <p:cNvPr id="3" name="Content Placeholder 2"/>
          <p:cNvSpPr>
            <a:spLocks noGrp="1"/>
          </p:cNvSpPr>
          <p:nvPr>
            <p:ph idx="1"/>
          </p:nvPr>
        </p:nvSpPr>
        <p:spPr/>
        <p:txBody>
          <a:bodyPr/>
          <a:lstStyle/>
          <a:p>
            <a:pPr marL="0" indent="0">
              <a:buNone/>
            </a:pPr>
            <a:r>
              <a:rPr lang="en-US" dirty="0"/>
              <a:t>How to find optimal policy? Use concepts of Q and value function</a:t>
            </a:r>
          </a:p>
        </p:txBody>
      </p:sp>
      <p:pic>
        <p:nvPicPr>
          <p:cNvPr id="6" name="Picture 5"/>
          <p:cNvPicPr>
            <a:picLocks noChangeAspect="1"/>
          </p:cNvPicPr>
          <p:nvPr/>
        </p:nvPicPr>
        <p:blipFill>
          <a:blip r:embed="rId2"/>
          <a:stretch>
            <a:fillRect/>
          </a:stretch>
        </p:blipFill>
        <p:spPr>
          <a:xfrm>
            <a:off x="1524000" y="1681086"/>
            <a:ext cx="9144000" cy="1215957"/>
          </a:xfrm>
          <a:prstGeom prst="rect">
            <a:avLst/>
          </a:prstGeom>
        </p:spPr>
      </p:pic>
      <p:pic>
        <p:nvPicPr>
          <p:cNvPr id="7" name="Picture 6"/>
          <p:cNvPicPr>
            <a:picLocks noChangeAspect="1"/>
          </p:cNvPicPr>
          <p:nvPr/>
        </p:nvPicPr>
        <p:blipFill>
          <a:blip r:embed="rId3"/>
          <a:stretch>
            <a:fillRect/>
          </a:stretch>
        </p:blipFill>
        <p:spPr>
          <a:xfrm>
            <a:off x="1662363" y="3127735"/>
            <a:ext cx="7264400" cy="2298700"/>
          </a:xfrm>
          <a:prstGeom prst="rect">
            <a:avLst/>
          </a:prstGeom>
        </p:spPr>
      </p:pic>
      <p:sp>
        <p:nvSpPr>
          <p:cNvPr id="8" name="TextBox 7"/>
          <p:cNvSpPr txBox="1"/>
          <p:nvPr/>
        </p:nvSpPr>
        <p:spPr>
          <a:xfrm>
            <a:off x="1755820" y="1642448"/>
            <a:ext cx="6679521" cy="369332"/>
          </a:xfrm>
          <a:prstGeom prst="rect">
            <a:avLst/>
          </a:prstGeom>
          <a:noFill/>
        </p:spPr>
        <p:txBody>
          <a:bodyPr wrap="none" rtlCol="0">
            <a:spAutoFit/>
          </a:bodyPr>
          <a:lstStyle/>
          <a:p>
            <a:r>
              <a:rPr lang="en-US" b="1" dirty="0"/>
              <a:t>The Q function</a:t>
            </a:r>
            <a:r>
              <a:rPr lang="is-IS" b="1" dirty="0"/>
              <a:t>, its value for given action and state depend on policy</a:t>
            </a:r>
            <a:endParaRPr lang="en-US" b="1" dirty="0"/>
          </a:p>
        </p:txBody>
      </p:sp>
      <p:sp>
        <p:nvSpPr>
          <p:cNvPr id="9" name="TextBox 8"/>
          <p:cNvSpPr txBox="1"/>
          <p:nvPr/>
        </p:nvSpPr>
        <p:spPr>
          <a:xfrm>
            <a:off x="1755819" y="2982661"/>
            <a:ext cx="5033686" cy="369332"/>
          </a:xfrm>
          <a:prstGeom prst="rect">
            <a:avLst/>
          </a:prstGeom>
          <a:noFill/>
        </p:spPr>
        <p:txBody>
          <a:bodyPr wrap="none" rtlCol="0">
            <a:spAutoFit/>
          </a:bodyPr>
          <a:lstStyle/>
          <a:p>
            <a:r>
              <a:rPr lang="en-US" b="1" dirty="0"/>
              <a:t>The V function</a:t>
            </a:r>
            <a:r>
              <a:rPr lang="is-IS" b="1" dirty="0"/>
              <a:t>, its value for state depend on policy</a:t>
            </a:r>
            <a:endParaRPr lang="en-US" b="1" dirty="0"/>
          </a:p>
        </p:txBody>
      </p:sp>
      <p:sp>
        <p:nvSpPr>
          <p:cNvPr id="10" name="Rectangle 9"/>
          <p:cNvSpPr/>
          <p:nvPr/>
        </p:nvSpPr>
        <p:spPr>
          <a:xfrm>
            <a:off x="1755819" y="4668982"/>
            <a:ext cx="5033686" cy="87283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6827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Algorithm types</a:t>
            </a:r>
          </a:p>
        </p:txBody>
      </p:sp>
      <p:sp>
        <p:nvSpPr>
          <p:cNvPr id="3" name="Content Placeholder 2"/>
          <p:cNvSpPr>
            <a:spLocks noGrp="1"/>
          </p:cNvSpPr>
          <p:nvPr>
            <p:ph idx="1"/>
          </p:nvPr>
        </p:nvSpPr>
        <p:spPr/>
        <p:txBody>
          <a:bodyPr>
            <a:normAutofit fontScale="77500" lnSpcReduction="20000"/>
          </a:bodyPr>
          <a:lstStyle/>
          <a:p>
            <a:pPr marL="0" indent="0">
              <a:buNone/>
            </a:pPr>
            <a:r>
              <a:rPr lang="en-US" b="1" dirty="0"/>
              <a:t>Goal:</a:t>
            </a:r>
          </a:p>
          <a:p>
            <a:endParaRPr lang="en-US" dirty="0"/>
          </a:p>
          <a:p>
            <a:endParaRPr lang="en-US" dirty="0"/>
          </a:p>
          <a:p>
            <a:endParaRPr lang="en-US" dirty="0"/>
          </a:p>
          <a:p>
            <a:endParaRPr lang="en-US" dirty="0"/>
          </a:p>
          <a:p>
            <a:r>
              <a:rPr lang="en-US" dirty="0"/>
              <a:t>Policy gradients: directly differentiate the above objective</a:t>
            </a:r>
            <a:br>
              <a:rPr lang="en-US" dirty="0"/>
            </a:br>
            <a:r>
              <a:rPr lang="en-US" dirty="0"/>
              <a:t>	</a:t>
            </a:r>
          </a:p>
          <a:p>
            <a:r>
              <a:rPr lang="en-US" dirty="0"/>
              <a:t>Value-based: estimate value function or Q-function of the optimal policy </a:t>
            </a:r>
          </a:p>
          <a:p>
            <a:pPr lvl="1"/>
            <a:r>
              <a:rPr lang="en-US" dirty="0"/>
              <a:t>(no explicit policy) </a:t>
            </a:r>
          </a:p>
          <a:p>
            <a:r>
              <a:rPr lang="en-US" dirty="0"/>
              <a:t>Actor-critic: estimate value function or Q-function of the current policy, use it to improve policy </a:t>
            </a:r>
          </a:p>
          <a:p>
            <a:r>
              <a:rPr lang="en-US" dirty="0"/>
              <a:t>Model-based RL: estimate the transition model, and then... </a:t>
            </a:r>
          </a:p>
          <a:p>
            <a:pPr lvl="1"/>
            <a:r>
              <a:rPr lang="en-US" dirty="0"/>
              <a:t> Use it for planning (no explicit policy) </a:t>
            </a:r>
          </a:p>
          <a:p>
            <a:pPr lvl="1"/>
            <a:r>
              <a:rPr lang="en-US" dirty="0"/>
              <a:t>Use it to improve a policy </a:t>
            </a:r>
          </a:p>
          <a:p>
            <a:pPr lvl="1"/>
            <a:r>
              <a:rPr lang="is-IS" dirty="0"/>
              <a:t>…</a:t>
            </a:r>
            <a:r>
              <a:rPr lang="en-US" dirty="0"/>
              <a:t> </a:t>
            </a:r>
          </a:p>
          <a:p>
            <a:endParaRPr lang="en-US" dirty="0"/>
          </a:p>
          <a:p>
            <a:pPr marL="0" indent="0">
              <a:buNone/>
            </a:pPr>
            <a:endParaRPr lang="en-US" dirty="0"/>
          </a:p>
        </p:txBody>
      </p:sp>
      <p:pic>
        <p:nvPicPr>
          <p:cNvPr id="6" name="Picture 5"/>
          <p:cNvPicPr>
            <a:picLocks noChangeAspect="1"/>
          </p:cNvPicPr>
          <p:nvPr/>
        </p:nvPicPr>
        <p:blipFill>
          <a:blip r:embed="rId2"/>
          <a:stretch>
            <a:fillRect/>
          </a:stretch>
        </p:blipFill>
        <p:spPr>
          <a:xfrm>
            <a:off x="2978727" y="1050684"/>
            <a:ext cx="4518070" cy="1069242"/>
          </a:xfrm>
          <a:prstGeom prst="rect">
            <a:avLst/>
          </a:prstGeom>
        </p:spPr>
      </p:pic>
    </p:spTree>
    <p:extLst>
      <p:ext uri="{BB962C8B-B14F-4D97-AF65-F5344CB8AC3E}">
        <p14:creationId xmlns:p14="http://schemas.microsoft.com/office/powerpoint/2010/main" val="27332582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Sample efficiency</a:t>
            </a:r>
          </a:p>
        </p:txBody>
      </p:sp>
      <p:sp>
        <p:nvSpPr>
          <p:cNvPr id="3" name="Content Placeholder 2"/>
          <p:cNvSpPr>
            <a:spLocks noGrp="1"/>
          </p:cNvSpPr>
          <p:nvPr>
            <p:ph idx="1"/>
          </p:nvPr>
        </p:nvSpPr>
        <p:spPr>
          <a:xfrm>
            <a:off x="1662363" y="688691"/>
            <a:ext cx="8855242" cy="5795236"/>
          </a:xfrm>
        </p:spPr>
        <p:txBody>
          <a:bodyPr>
            <a:normAutofit fontScale="92500" lnSpcReduction="20000"/>
          </a:bodyPr>
          <a:lstStyle/>
          <a:p>
            <a:pPr marL="0" indent="0">
              <a:buNone/>
            </a:pPr>
            <a:r>
              <a:rPr lang="en-US" dirty="0"/>
              <a:t>How often do we have to interact with machine?</a:t>
            </a:r>
          </a:p>
          <a:p>
            <a:endParaRPr lang="en-US" dirty="0"/>
          </a:p>
          <a:p>
            <a:endParaRPr lang="en-US" dirty="0"/>
          </a:p>
          <a:p>
            <a:endParaRPr lang="en-US" dirty="0"/>
          </a:p>
          <a:p>
            <a:endParaRPr lang="en-US" dirty="0"/>
          </a:p>
          <a:p>
            <a:endParaRPr lang="en-US" dirty="0"/>
          </a:p>
          <a:p>
            <a:endParaRPr lang="en-US" dirty="0"/>
          </a:p>
          <a:p>
            <a:endParaRPr lang="en-US" dirty="0"/>
          </a:p>
          <a:p>
            <a:pPr>
              <a:buFont typeface="Wingdings" charset="2"/>
              <a:buChar char="à"/>
            </a:pPr>
            <a:r>
              <a:rPr lang="en-US" dirty="0">
                <a:sym typeface="Wingdings"/>
              </a:rPr>
              <a:t>Started with off-policy Q-function learning (value function algorithm)</a:t>
            </a:r>
          </a:p>
          <a:p>
            <a:pPr>
              <a:buFont typeface="Wingdings" charset="2"/>
              <a:buChar char="à"/>
            </a:pPr>
            <a:endParaRPr lang="en-US" dirty="0">
              <a:sym typeface="Wingdings"/>
            </a:endParaRPr>
          </a:p>
          <a:p>
            <a:pPr>
              <a:buFont typeface="Wingdings" charset="2"/>
              <a:buChar char="à"/>
            </a:pPr>
            <a:r>
              <a:rPr lang="en-US" dirty="0">
                <a:sym typeface="Wingdings"/>
              </a:rPr>
              <a:t> plan to try model-based RL (e.g. Bayesian learning)</a:t>
            </a:r>
            <a:endParaRPr lang="en-US" dirty="0"/>
          </a:p>
        </p:txBody>
      </p:sp>
      <p:sp>
        <p:nvSpPr>
          <p:cNvPr id="7" name="Rectangle 6"/>
          <p:cNvSpPr/>
          <p:nvPr/>
        </p:nvSpPr>
        <p:spPr>
          <a:xfrm>
            <a:off x="1829526" y="3873708"/>
            <a:ext cx="5827753" cy="369332"/>
          </a:xfrm>
          <a:prstGeom prst="rect">
            <a:avLst/>
          </a:prstGeom>
        </p:spPr>
        <p:txBody>
          <a:bodyPr wrap="square">
            <a:spAutoFit/>
          </a:bodyPr>
          <a:lstStyle/>
          <a:p>
            <a:r>
              <a:rPr lang="en-US" sz="1600" dirty="0"/>
              <a:t>From course “Deep Reinforcement Learning”, Sergey Levine</a:t>
            </a:r>
            <a:r>
              <a:rPr lang="en-US" dirty="0"/>
              <a:t>; </a:t>
            </a:r>
          </a:p>
        </p:txBody>
      </p:sp>
      <p:pic>
        <p:nvPicPr>
          <p:cNvPr id="8" name="Picture 7"/>
          <p:cNvPicPr>
            <a:picLocks noChangeAspect="1"/>
          </p:cNvPicPr>
          <p:nvPr/>
        </p:nvPicPr>
        <p:blipFill>
          <a:blip r:embed="rId2"/>
          <a:stretch>
            <a:fillRect/>
          </a:stretch>
        </p:blipFill>
        <p:spPr>
          <a:xfrm>
            <a:off x="1517984" y="1192807"/>
            <a:ext cx="9144000" cy="2710249"/>
          </a:xfrm>
          <a:prstGeom prst="rect">
            <a:avLst/>
          </a:prstGeom>
        </p:spPr>
      </p:pic>
      <p:sp>
        <p:nvSpPr>
          <p:cNvPr id="9" name="Oval 8"/>
          <p:cNvSpPr/>
          <p:nvPr/>
        </p:nvSpPr>
        <p:spPr>
          <a:xfrm>
            <a:off x="5555674" y="2812473"/>
            <a:ext cx="1025235" cy="109058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301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838200" y="556995"/>
            <a:ext cx="10515600" cy="1133693"/>
          </a:xfrm>
        </p:spPr>
        <p:txBody>
          <a:bodyPr vert="horz" lIns="91440" tIns="45720" rIns="91440" bIns="45720" rtlCol="0" anchor="ctr">
            <a:noAutofit/>
          </a:bodyPr>
          <a:lstStyle/>
          <a:p>
            <a:r>
              <a:rPr lang="en-US" kern="1200" dirty="0">
                <a:solidFill>
                  <a:srgbClr val="663300"/>
                </a:solidFill>
                <a:latin typeface="+mj-lt"/>
                <a:ea typeface="+mj-ea"/>
                <a:cs typeface="+mj-cs"/>
              </a:rPr>
              <a:t>HOW IS REINFORCEMENT LEARNING DIFFERENT FROM ML/DL?</a:t>
            </a:r>
          </a:p>
        </p:txBody>
      </p:sp>
      <p:graphicFrame>
        <p:nvGraphicFramePr>
          <p:cNvPr id="15" name="Text Placeholder 6">
            <a:extLst>
              <a:ext uri="{FF2B5EF4-FFF2-40B4-BE49-F238E27FC236}">
                <a16:creationId xmlns:a16="http://schemas.microsoft.com/office/drawing/2014/main" id="{DF66DE90-28FD-6C87-E8FF-4F341F3DC632}"/>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A4CF094-D704-0583-1192-4CD87C0C61CF}"/>
              </a:ext>
            </a:extLst>
          </p:cNvPr>
          <p:cNvSpPr txBox="1"/>
          <p:nvPr/>
        </p:nvSpPr>
        <p:spPr>
          <a:xfrm>
            <a:off x="7248128" y="6093296"/>
            <a:ext cx="4752528" cy="646331"/>
          </a:xfrm>
          <a:prstGeom prst="rect">
            <a:avLst/>
          </a:prstGeom>
          <a:noFill/>
        </p:spPr>
        <p:txBody>
          <a:bodyPr wrap="square">
            <a:spAutoFit/>
          </a:bodyPr>
          <a:lstStyle/>
          <a:p>
            <a:r>
              <a:rPr lang="en-US" sz="1800" dirty="0"/>
              <a:t>Next slides credited to: RESHMI GHOSH,</a:t>
            </a:r>
          </a:p>
          <a:p>
            <a:r>
              <a:rPr lang="en-US" sz="1800" dirty="0"/>
              <a:t>DATA AND APPLIED SCIENTIST II, MICROSOFT</a:t>
            </a:r>
          </a:p>
        </p:txBody>
      </p:sp>
    </p:spTree>
    <p:extLst>
      <p:ext uri="{BB962C8B-B14F-4D97-AF65-F5344CB8AC3E}">
        <p14:creationId xmlns:p14="http://schemas.microsoft.com/office/powerpoint/2010/main" val="17385616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443372" y="30223"/>
            <a:ext cx="11305256" cy="1325563"/>
          </a:xfrm>
        </p:spPr>
        <p:txBody>
          <a:bodyPr anchor="ctr">
            <a:normAutofit/>
          </a:bodyPr>
          <a:lstStyle/>
          <a:p>
            <a:r>
              <a:rPr lang="en-US" sz="3600" dirty="0">
                <a:solidFill>
                  <a:srgbClr val="663300"/>
                </a:solidFill>
                <a:latin typeface="+mn-lt"/>
              </a:rPr>
              <a:t>REINFORCEMENT LEARNING FRAMEWORK</a:t>
            </a:r>
          </a:p>
        </p:txBody>
      </p:sp>
      <p:sp>
        <p:nvSpPr>
          <p:cNvPr id="100" name="Text Placeholder 15">
            <a:extLst>
              <a:ext uri="{FF2B5EF4-FFF2-40B4-BE49-F238E27FC236}">
                <a16:creationId xmlns:a16="http://schemas.microsoft.com/office/drawing/2014/main" id="{09E4FD8A-4545-6FA2-A83B-66C5FBF65ED0}"/>
              </a:ext>
            </a:extLst>
          </p:cNvPr>
          <p:cNvSpPr>
            <a:spLocks noGrp="1"/>
          </p:cNvSpPr>
          <p:nvPr>
            <p:ph type="body" idx="13"/>
          </p:nvPr>
        </p:nvSpPr>
        <p:spPr>
          <a:xfrm>
            <a:off x="6180162" y="2907064"/>
            <a:ext cx="2912932" cy="804859"/>
          </a:xfrm>
        </p:spPr>
        <p:txBody>
          <a:bodyPr/>
          <a:lstStyle/>
          <a:p>
            <a:r>
              <a:rPr lang="en-US" dirty="0">
                <a:latin typeface="+mn-lt"/>
              </a:rPr>
              <a:t>ENVIRONMENT</a:t>
            </a:r>
          </a:p>
          <a:p>
            <a:endParaRPr lang="en-US" dirty="0">
              <a:latin typeface="+mn-lt"/>
            </a:endParaRPr>
          </a:p>
        </p:txBody>
      </p:sp>
      <p:pic>
        <p:nvPicPr>
          <p:cNvPr id="14" name="Content Placeholder 13" descr="Trophy outline">
            <a:extLst>
              <a:ext uri="{FF2B5EF4-FFF2-40B4-BE49-F238E27FC236}">
                <a16:creationId xmlns:a16="http://schemas.microsoft.com/office/drawing/2014/main" id="{9217BA14-1634-7BF4-9540-4C1B86F21509}"/>
              </a:ext>
            </a:extLst>
          </p:cNvPr>
          <p:cNvPicPr>
            <a:picLocks noGrp="1" noChangeAspect="1"/>
          </p:cNvPicPr>
          <p:nvPr>
            <p:ph sz="half" idx="22"/>
          </p:nvPr>
        </p:nvPicPr>
        <p:blipFill>
          <a:blip r:embed="rId3">
            <a:extLst>
              <a:ext uri="{96DAC541-7B7A-43D3-8B79-37D633B846F1}">
                <asvg:svgBlip xmlns:asvg="http://schemas.microsoft.com/office/drawing/2016/SVG/main" r:embed="rId4"/>
              </a:ext>
            </a:extLst>
          </a:blip>
          <a:stretch/>
        </p:blipFill>
        <p:spPr>
          <a:xfrm>
            <a:off x="4158278" y="1863832"/>
            <a:ext cx="914400" cy="914400"/>
          </a:xfrm>
        </p:spPr>
      </p:pic>
      <p:pic>
        <p:nvPicPr>
          <p:cNvPr id="12" name="Content Placeholder 11" descr="Toggle outline">
            <a:extLst>
              <a:ext uri="{FF2B5EF4-FFF2-40B4-BE49-F238E27FC236}">
                <a16:creationId xmlns:a16="http://schemas.microsoft.com/office/drawing/2014/main" id="{E7151D71-0EA6-290F-946A-75BDFFF0183A}"/>
              </a:ext>
            </a:extLst>
          </p:cNvPr>
          <p:cNvPicPr>
            <a:picLocks noGrp="1" noChangeAspect="1"/>
          </p:cNvPicPr>
          <p:nvPr>
            <p:ph sz="quarter" idx="21"/>
          </p:nvPr>
        </p:nvPicPr>
        <p:blipFill>
          <a:blip r:embed="rId5">
            <a:extLst>
              <a:ext uri="{96DAC541-7B7A-43D3-8B79-37D633B846F1}">
                <asvg:svgBlip xmlns:asvg="http://schemas.microsoft.com/office/drawing/2016/SVG/main" r:embed="rId6"/>
              </a:ext>
            </a:extLst>
          </a:blip>
          <a:stretch>
            <a:fillRect/>
          </a:stretch>
        </p:blipFill>
        <p:spPr>
          <a:xfrm>
            <a:off x="1427778" y="1863832"/>
            <a:ext cx="914400" cy="914400"/>
          </a:xfrm>
        </p:spPr>
      </p:pic>
      <p:sp>
        <p:nvSpPr>
          <p:cNvPr id="18" name="Text Placeholder 17">
            <a:extLst>
              <a:ext uri="{FF2B5EF4-FFF2-40B4-BE49-F238E27FC236}">
                <a16:creationId xmlns:a16="http://schemas.microsoft.com/office/drawing/2014/main" id="{143BB8B4-9E47-88E7-7FDA-2991B2A70863}"/>
              </a:ext>
            </a:extLst>
          </p:cNvPr>
          <p:cNvSpPr>
            <a:spLocks noGrp="1"/>
          </p:cNvSpPr>
          <p:nvPr>
            <p:ph type="body" idx="15"/>
          </p:nvPr>
        </p:nvSpPr>
        <p:spPr>
          <a:xfrm>
            <a:off x="8904627" y="2906708"/>
            <a:ext cx="2330726" cy="804859"/>
          </a:xfrm>
        </p:spPr>
        <p:txBody>
          <a:bodyPr/>
          <a:lstStyle/>
          <a:p>
            <a:r>
              <a:rPr lang="en-US" b="1" dirty="0"/>
              <a:t>STATES</a:t>
            </a:r>
          </a:p>
          <a:p>
            <a:endParaRPr lang="en-US" dirty="0"/>
          </a:p>
        </p:txBody>
      </p:sp>
      <p:sp>
        <p:nvSpPr>
          <p:cNvPr id="6" name="Text Placeholder 5">
            <a:extLst>
              <a:ext uri="{FF2B5EF4-FFF2-40B4-BE49-F238E27FC236}">
                <a16:creationId xmlns:a16="http://schemas.microsoft.com/office/drawing/2014/main" id="{7E7D4C34-22A0-4D54-A07D-E1E9A11463E5}"/>
              </a:ext>
            </a:extLst>
          </p:cNvPr>
          <p:cNvSpPr>
            <a:spLocks noGrp="1"/>
          </p:cNvSpPr>
          <p:nvPr>
            <p:ph sz="half" idx="4"/>
          </p:nvPr>
        </p:nvSpPr>
        <p:spPr>
          <a:xfrm>
            <a:off x="3444218" y="3284984"/>
            <a:ext cx="2342205" cy="853167"/>
          </a:xfrm>
        </p:spPr>
        <p:txBody>
          <a:bodyPr>
            <a:normAutofit/>
          </a:bodyPr>
          <a:lstStyle/>
          <a:p>
            <a:r>
              <a:rPr lang="en-US" sz="2000" dirty="0">
                <a:solidFill>
                  <a:srgbClr val="C00000"/>
                </a:solidFill>
              </a:rPr>
              <a:t>Is the decision right or wrong?</a:t>
            </a:r>
          </a:p>
          <a:p>
            <a:endParaRPr lang="en-US" sz="2000" dirty="0">
              <a:solidFill>
                <a:srgbClr val="C00000"/>
              </a:solidFill>
            </a:endParaRPr>
          </a:p>
        </p:txBody>
      </p:sp>
      <p:sp>
        <p:nvSpPr>
          <p:cNvPr id="92" name="Text Placeholder 7">
            <a:extLst>
              <a:ext uri="{FF2B5EF4-FFF2-40B4-BE49-F238E27FC236}">
                <a16:creationId xmlns:a16="http://schemas.microsoft.com/office/drawing/2014/main" id="{4E69A8C9-3728-2FFA-78B9-A5CE39887671}"/>
              </a:ext>
            </a:extLst>
          </p:cNvPr>
          <p:cNvSpPr>
            <a:spLocks noGrp="1"/>
          </p:cNvSpPr>
          <p:nvPr>
            <p:ph type="body" idx="1"/>
          </p:nvPr>
        </p:nvSpPr>
        <p:spPr>
          <a:xfrm>
            <a:off x="719753" y="2907064"/>
            <a:ext cx="2330726" cy="804859"/>
          </a:xfrm>
        </p:spPr>
        <p:txBody>
          <a:bodyPr/>
          <a:lstStyle/>
          <a:p>
            <a:r>
              <a:rPr lang="en-US" dirty="0">
                <a:latin typeface="+mn-lt"/>
              </a:rPr>
              <a:t>ACTION</a:t>
            </a:r>
          </a:p>
          <a:p>
            <a:endParaRPr lang="en-US" dirty="0">
              <a:latin typeface="+mn-lt"/>
            </a:endParaRPr>
          </a:p>
        </p:txBody>
      </p:sp>
      <p:sp>
        <p:nvSpPr>
          <p:cNvPr id="4" name="Text Placeholder 3">
            <a:extLst>
              <a:ext uri="{FF2B5EF4-FFF2-40B4-BE49-F238E27FC236}">
                <a16:creationId xmlns:a16="http://schemas.microsoft.com/office/drawing/2014/main" id="{AC1C80FB-53F9-42EE-B1E6-D0F998EC5DFA}"/>
              </a:ext>
            </a:extLst>
          </p:cNvPr>
          <p:cNvSpPr>
            <a:spLocks noGrp="1"/>
          </p:cNvSpPr>
          <p:nvPr>
            <p:ph sz="half" idx="2"/>
          </p:nvPr>
        </p:nvSpPr>
        <p:spPr>
          <a:xfrm>
            <a:off x="719753" y="3284984"/>
            <a:ext cx="2330726" cy="853167"/>
          </a:xfrm>
        </p:spPr>
        <p:txBody>
          <a:bodyPr>
            <a:normAutofit/>
          </a:bodyPr>
          <a:lstStyle/>
          <a:p>
            <a:pPr>
              <a:lnSpc>
                <a:spcPct val="90000"/>
              </a:lnSpc>
            </a:pPr>
            <a:r>
              <a:rPr lang="en-US" sz="1800" dirty="0">
                <a:solidFill>
                  <a:srgbClr val="C00000"/>
                </a:solidFill>
              </a:rPr>
              <a:t>What does an agent decide to do?</a:t>
            </a:r>
          </a:p>
        </p:txBody>
      </p:sp>
      <p:sp>
        <p:nvSpPr>
          <p:cNvPr id="8" name="Text Placeholder 7">
            <a:extLst>
              <a:ext uri="{FF2B5EF4-FFF2-40B4-BE49-F238E27FC236}">
                <a16:creationId xmlns:a16="http://schemas.microsoft.com/office/drawing/2014/main" id="{51C26CE0-2506-4B44-A26F-C12BFA5B18B5}"/>
              </a:ext>
            </a:extLst>
          </p:cNvPr>
          <p:cNvSpPr>
            <a:spLocks noGrp="1"/>
          </p:cNvSpPr>
          <p:nvPr>
            <p:ph sz="quarter" idx="14"/>
          </p:nvPr>
        </p:nvSpPr>
        <p:spPr>
          <a:xfrm>
            <a:off x="6180162" y="3284984"/>
            <a:ext cx="2330726" cy="853167"/>
          </a:xfrm>
        </p:spPr>
        <p:txBody>
          <a:bodyPr>
            <a:normAutofit/>
          </a:bodyPr>
          <a:lstStyle/>
          <a:p>
            <a:r>
              <a:rPr lang="en-US" sz="2000" dirty="0">
                <a:solidFill>
                  <a:srgbClr val="C00000"/>
                </a:solidFill>
              </a:rPr>
              <a:t>In what conditions is the agent operating?</a:t>
            </a:r>
          </a:p>
          <a:p>
            <a:endParaRPr lang="en-US" sz="2000" dirty="0">
              <a:solidFill>
                <a:srgbClr val="C00000"/>
              </a:solidFill>
            </a:endParaRPr>
          </a:p>
        </p:txBody>
      </p:sp>
      <p:sp>
        <p:nvSpPr>
          <p:cNvPr id="96" name="Text Placeholder 11">
            <a:extLst>
              <a:ext uri="{FF2B5EF4-FFF2-40B4-BE49-F238E27FC236}">
                <a16:creationId xmlns:a16="http://schemas.microsoft.com/office/drawing/2014/main" id="{B4FC2DF7-B966-593C-F640-DFF784CD9C71}"/>
              </a:ext>
            </a:extLst>
          </p:cNvPr>
          <p:cNvSpPr>
            <a:spLocks noGrp="1"/>
          </p:cNvSpPr>
          <p:nvPr>
            <p:ph type="body" sz="quarter" idx="3"/>
          </p:nvPr>
        </p:nvSpPr>
        <p:spPr>
          <a:xfrm>
            <a:off x="3444218" y="2907064"/>
            <a:ext cx="2342205" cy="804859"/>
          </a:xfrm>
        </p:spPr>
        <p:txBody>
          <a:bodyPr/>
          <a:lstStyle/>
          <a:p>
            <a:r>
              <a:rPr lang="en-US" dirty="0">
                <a:latin typeface="+mn-lt"/>
              </a:rPr>
              <a:t>REWARDS</a:t>
            </a:r>
          </a:p>
          <a:p>
            <a:endParaRPr lang="en-US" dirty="0">
              <a:latin typeface="+mn-lt"/>
            </a:endParaRPr>
          </a:p>
        </p:txBody>
      </p:sp>
      <p:sp>
        <p:nvSpPr>
          <p:cNvPr id="10" name="Text Placeholder 9">
            <a:extLst>
              <a:ext uri="{FF2B5EF4-FFF2-40B4-BE49-F238E27FC236}">
                <a16:creationId xmlns:a16="http://schemas.microsoft.com/office/drawing/2014/main" id="{7F39C97C-2DDC-4706-B96C-B02FAE53A426}"/>
              </a:ext>
            </a:extLst>
          </p:cNvPr>
          <p:cNvSpPr>
            <a:spLocks noGrp="1"/>
          </p:cNvSpPr>
          <p:nvPr>
            <p:ph sz="quarter" idx="16"/>
          </p:nvPr>
        </p:nvSpPr>
        <p:spPr>
          <a:xfrm>
            <a:off x="8904627" y="3284628"/>
            <a:ext cx="2330726" cy="853167"/>
          </a:xfrm>
        </p:spPr>
        <p:txBody>
          <a:bodyPr>
            <a:noAutofit/>
          </a:bodyPr>
          <a:lstStyle/>
          <a:p>
            <a:r>
              <a:rPr lang="en-US" sz="1800" dirty="0">
                <a:solidFill>
                  <a:srgbClr val="C00000"/>
                </a:solidFill>
              </a:rPr>
              <a:t>What are possible ‘environments’ the agent can transition into after making a decision?</a:t>
            </a:r>
          </a:p>
        </p:txBody>
      </p:sp>
      <p:pic>
        <p:nvPicPr>
          <p:cNvPr id="16" name="Content Placeholder 15" descr="Earth globe: Americas with solid fill">
            <a:extLst>
              <a:ext uri="{FF2B5EF4-FFF2-40B4-BE49-F238E27FC236}">
                <a16:creationId xmlns:a16="http://schemas.microsoft.com/office/drawing/2014/main" id="{A5127795-24D3-5B7F-48F2-C54502CADE50}"/>
              </a:ext>
            </a:extLst>
          </p:cNvPr>
          <p:cNvPicPr>
            <a:picLocks noGrp="1" noChangeAspect="1"/>
          </p:cNvPicPr>
          <p:nvPr>
            <p:ph sz="quarter" idx="23"/>
          </p:nvPr>
        </p:nvPicPr>
        <p:blipFill>
          <a:blip r:embed="rId7">
            <a:extLst>
              <a:ext uri="{96DAC541-7B7A-43D3-8B79-37D633B846F1}">
                <asvg:svgBlip xmlns:asvg="http://schemas.microsoft.com/office/drawing/2016/SVG/main" r:embed="rId8"/>
              </a:ext>
            </a:extLst>
          </a:blip>
          <a:stretch>
            <a:fillRect/>
          </a:stretch>
        </p:blipFill>
        <p:spPr>
          <a:xfrm>
            <a:off x="6882428" y="1863832"/>
            <a:ext cx="914400" cy="914400"/>
          </a:xfrm>
        </p:spPr>
      </p:pic>
      <p:pic>
        <p:nvPicPr>
          <p:cNvPr id="29" name="Graphic 25" descr="Lightbulb">
            <a:extLst>
              <a:ext uri="{FF2B5EF4-FFF2-40B4-BE49-F238E27FC236}">
                <a16:creationId xmlns:a16="http://schemas.microsoft.com/office/drawing/2014/main" id="{43B30694-1326-B727-CE62-E7CB4EABC6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6578" y="1863832"/>
            <a:ext cx="914400" cy="914400"/>
          </a:xfrm>
          <a:prstGeom prst="rect">
            <a:avLst/>
          </a:prstGeom>
        </p:spPr>
      </p:pic>
      <p:sp>
        <p:nvSpPr>
          <p:cNvPr id="31" name="Text Placeholder 7">
            <a:extLst>
              <a:ext uri="{FF2B5EF4-FFF2-40B4-BE49-F238E27FC236}">
                <a16:creationId xmlns:a16="http://schemas.microsoft.com/office/drawing/2014/main" id="{5E859AE1-681F-0C9D-F3D0-541F84145311}"/>
              </a:ext>
            </a:extLst>
          </p:cNvPr>
          <p:cNvSpPr txBox="1">
            <a:spLocks/>
          </p:cNvSpPr>
          <p:nvPr/>
        </p:nvSpPr>
        <p:spPr>
          <a:xfrm>
            <a:off x="8904312" y="3284984"/>
            <a:ext cx="2330726" cy="853167"/>
          </a:xfrm>
          <a:prstGeom prst="rect">
            <a:avLst/>
          </a:prstGeom>
        </p:spPr>
        <p:txBody>
          <a:bodyPr vert="horz" lIns="0" tIns="45720" rIns="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1400" kern="1200" spc="50" baseline="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rgbClr val="C00000"/>
              </a:solidFill>
            </a:endParaRPr>
          </a:p>
        </p:txBody>
      </p:sp>
    </p:spTree>
    <p:extLst>
      <p:ext uri="{BB962C8B-B14F-4D97-AF65-F5344CB8AC3E}">
        <p14:creationId xmlns:p14="http://schemas.microsoft.com/office/powerpoint/2010/main" val="15939208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784A-9182-B602-181D-74641F15A874}"/>
              </a:ext>
            </a:extLst>
          </p:cNvPr>
          <p:cNvSpPr>
            <a:spLocks noGrp="1"/>
          </p:cNvSpPr>
          <p:nvPr>
            <p:ph type="title"/>
          </p:nvPr>
        </p:nvSpPr>
        <p:spPr>
          <a:xfrm>
            <a:off x="3863752" y="153165"/>
            <a:ext cx="5130795" cy="1461778"/>
          </a:xfrm>
        </p:spPr>
        <p:txBody>
          <a:bodyPr>
            <a:normAutofit/>
          </a:bodyPr>
          <a:lstStyle/>
          <a:p>
            <a:r>
              <a:rPr lang="en-US" sz="4000" dirty="0"/>
              <a:t>Reinforcement Learning Examples</a:t>
            </a:r>
          </a:p>
        </p:txBody>
      </p:sp>
      <p:sp>
        <p:nvSpPr>
          <p:cNvPr id="3" name="Content Placeholder 2">
            <a:extLst>
              <a:ext uri="{FF2B5EF4-FFF2-40B4-BE49-F238E27FC236}">
                <a16:creationId xmlns:a16="http://schemas.microsoft.com/office/drawing/2014/main" id="{71781CBF-9895-4DF1-A19D-EE385BC71642}"/>
              </a:ext>
            </a:extLst>
          </p:cNvPr>
          <p:cNvSpPr>
            <a:spLocks noGrp="1"/>
          </p:cNvSpPr>
          <p:nvPr>
            <p:ph idx="1"/>
          </p:nvPr>
        </p:nvSpPr>
        <p:spPr>
          <a:xfrm>
            <a:off x="695400" y="2105470"/>
            <a:ext cx="5832648" cy="3536236"/>
          </a:xfrm>
        </p:spPr>
        <p:txBody>
          <a:bodyPr>
            <a:normAutofit fontScale="92500" lnSpcReduction="10000"/>
          </a:bodyPr>
          <a:lstStyle/>
          <a:p>
            <a:r>
              <a:rPr lang="en-US" sz="2400" dirty="0"/>
              <a:t>A game of chess</a:t>
            </a:r>
          </a:p>
          <a:p>
            <a:pPr lvl="1"/>
            <a:r>
              <a:rPr lang="en-US" sz="2400" dirty="0"/>
              <a:t>States: What influences your action?</a:t>
            </a:r>
          </a:p>
          <a:p>
            <a:pPr lvl="1"/>
            <a:r>
              <a:rPr lang="en-US" sz="2400" dirty="0"/>
              <a:t>Actions: Which move to choose?</a:t>
            </a:r>
          </a:p>
          <a:p>
            <a:pPr lvl="1"/>
            <a:r>
              <a:rPr lang="en-US" sz="2400" dirty="0"/>
              <a:t>Reward: What do you gain or lose?</a:t>
            </a:r>
          </a:p>
          <a:p>
            <a:pPr lvl="1"/>
            <a:endParaRPr lang="en-US" sz="2400" dirty="0"/>
          </a:p>
          <a:p>
            <a:r>
              <a:rPr lang="en-US" sz="2400" dirty="0"/>
              <a:t>Robots completing a certain task</a:t>
            </a:r>
          </a:p>
          <a:p>
            <a:pPr lvl="1"/>
            <a:r>
              <a:rPr lang="en-US" sz="2400" dirty="0"/>
              <a:t>States: ?</a:t>
            </a:r>
          </a:p>
          <a:p>
            <a:pPr lvl="1"/>
            <a:r>
              <a:rPr lang="en-US" sz="2400" dirty="0"/>
              <a:t>Actions: ?</a:t>
            </a:r>
          </a:p>
          <a:p>
            <a:pPr lvl="1"/>
            <a:r>
              <a:rPr lang="en-US" sz="2400" dirty="0"/>
              <a:t>Reward:?</a:t>
            </a:r>
          </a:p>
        </p:txBody>
      </p:sp>
      <p:pic>
        <p:nvPicPr>
          <p:cNvPr id="8" name="Graphic 7" descr="A robot with a raised arm">
            <a:extLst>
              <a:ext uri="{FF2B5EF4-FFF2-40B4-BE49-F238E27FC236}">
                <a16:creationId xmlns:a16="http://schemas.microsoft.com/office/drawing/2014/main" id="{717C625F-B966-4720-302B-4DA8003102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12566282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784A-9182-B602-181D-74641F15A874}"/>
              </a:ext>
            </a:extLst>
          </p:cNvPr>
          <p:cNvSpPr>
            <a:spLocks noGrp="1"/>
          </p:cNvSpPr>
          <p:nvPr>
            <p:ph type="title"/>
          </p:nvPr>
        </p:nvSpPr>
        <p:spPr>
          <a:xfrm>
            <a:off x="3647728" y="188640"/>
            <a:ext cx="5130795" cy="1461778"/>
          </a:xfrm>
        </p:spPr>
        <p:txBody>
          <a:bodyPr>
            <a:normAutofit/>
          </a:bodyPr>
          <a:lstStyle/>
          <a:p>
            <a:r>
              <a:rPr lang="en-US" sz="4000" dirty="0"/>
              <a:t>Reinforcement Learning Examples</a:t>
            </a:r>
          </a:p>
        </p:txBody>
      </p:sp>
      <p:sp>
        <p:nvSpPr>
          <p:cNvPr id="3" name="Content Placeholder 2">
            <a:extLst>
              <a:ext uri="{FF2B5EF4-FFF2-40B4-BE49-F238E27FC236}">
                <a16:creationId xmlns:a16="http://schemas.microsoft.com/office/drawing/2014/main" id="{71781CBF-9895-4DF1-A19D-EE385BC71642}"/>
              </a:ext>
            </a:extLst>
          </p:cNvPr>
          <p:cNvSpPr>
            <a:spLocks noGrp="1"/>
          </p:cNvSpPr>
          <p:nvPr>
            <p:ph idx="1"/>
          </p:nvPr>
        </p:nvSpPr>
        <p:spPr>
          <a:xfrm>
            <a:off x="299356" y="1484784"/>
            <a:ext cx="6696744" cy="4836883"/>
          </a:xfrm>
        </p:spPr>
        <p:txBody>
          <a:bodyPr>
            <a:normAutofit/>
          </a:bodyPr>
          <a:lstStyle/>
          <a:p>
            <a:r>
              <a:rPr lang="en-US" sz="2000" dirty="0"/>
              <a:t>A game of chess</a:t>
            </a:r>
          </a:p>
          <a:p>
            <a:pPr lvl="1"/>
            <a:r>
              <a:rPr lang="en-US" sz="2000" dirty="0"/>
              <a:t>States: </a:t>
            </a:r>
          </a:p>
          <a:p>
            <a:pPr lvl="1"/>
            <a:r>
              <a:rPr lang="en-US" sz="2000" dirty="0"/>
              <a:t>Actions: Which move to choose?</a:t>
            </a:r>
          </a:p>
          <a:p>
            <a:pPr lvl="1"/>
            <a:r>
              <a:rPr lang="en-US" sz="2000" dirty="0"/>
              <a:t>Reward: What do you gain or lose?</a:t>
            </a:r>
          </a:p>
          <a:p>
            <a:pPr lvl="1"/>
            <a:endParaRPr lang="en-US" sz="2000" dirty="0"/>
          </a:p>
          <a:p>
            <a:r>
              <a:rPr lang="en-US" sz="2000" dirty="0"/>
              <a:t>Robots completing a certain task</a:t>
            </a:r>
          </a:p>
          <a:p>
            <a:pPr lvl="1"/>
            <a:r>
              <a:rPr lang="en-US" sz="2000" dirty="0"/>
              <a:t>States: Observation from sensors</a:t>
            </a:r>
          </a:p>
          <a:p>
            <a:pPr lvl="1"/>
            <a:r>
              <a:rPr lang="en-US" sz="2000" dirty="0"/>
              <a:t>Actions: What is the next move?</a:t>
            </a:r>
          </a:p>
          <a:p>
            <a:pPr lvl="1"/>
            <a:r>
              <a:rPr lang="en-US" sz="2000" dirty="0"/>
              <a:t>Reward:</a:t>
            </a:r>
          </a:p>
          <a:p>
            <a:pPr lvl="2"/>
            <a:r>
              <a:rPr lang="en-US" sz="2000" dirty="0"/>
              <a:t>Appreciation for the correct move towards completion of task</a:t>
            </a:r>
          </a:p>
          <a:p>
            <a:pPr lvl="2"/>
            <a:r>
              <a:rPr lang="en-US" sz="2000" dirty="0"/>
              <a:t>Penalty for unexpected moves, accidents</a:t>
            </a:r>
          </a:p>
          <a:p>
            <a:pPr lvl="2"/>
            <a:endParaRPr lang="en-US" sz="2000" dirty="0"/>
          </a:p>
        </p:txBody>
      </p:sp>
      <p:pic>
        <p:nvPicPr>
          <p:cNvPr id="8" name="Graphic 7" descr="A robot with a raised arm">
            <a:extLst>
              <a:ext uri="{FF2B5EF4-FFF2-40B4-BE49-F238E27FC236}">
                <a16:creationId xmlns:a16="http://schemas.microsoft.com/office/drawing/2014/main" id="{717C625F-B966-4720-302B-4DA8003102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28290014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784A-9182-B602-181D-74641F15A874}"/>
              </a:ext>
            </a:extLst>
          </p:cNvPr>
          <p:cNvSpPr>
            <a:spLocks noGrp="1"/>
          </p:cNvSpPr>
          <p:nvPr>
            <p:ph type="title"/>
          </p:nvPr>
        </p:nvSpPr>
        <p:spPr>
          <a:xfrm>
            <a:off x="349827" y="266194"/>
            <a:ext cx="10515600" cy="615044"/>
          </a:xfrm>
        </p:spPr>
        <p:txBody>
          <a:bodyPr>
            <a:normAutofit fontScale="90000"/>
          </a:bodyPr>
          <a:lstStyle/>
          <a:p>
            <a:r>
              <a:rPr lang="en-US" sz="3600" dirty="0"/>
              <a:t>Markov Property</a:t>
            </a:r>
          </a:p>
        </p:txBody>
      </p:sp>
      <p:sp>
        <p:nvSpPr>
          <p:cNvPr id="3" name="Content Placeholder 2">
            <a:extLst>
              <a:ext uri="{FF2B5EF4-FFF2-40B4-BE49-F238E27FC236}">
                <a16:creationId xmlns:a16="http://schemas.microsoft.com/office/drawing/2014/main" id="{71781CBF-9895-4DF1-A19D-EE385BC71642}"/>
              </a:ext>
            </a:extLst>
          </p:cNvPr>
          <p:cNvSpPr>
            <a:spLocks noGrp="1"/>
          </p:cNvSpPr>
          <p:nvPr>
            <p:ph idx="1"/>
          </p:nvPr>
        </p:nvSpPr>
        <p:spPr>
          <a:xfrm>
            <a:off x="191344" y="1177779"/>
            <a:ext cx="10515600" cy="4351338"/>
          </a:xfrm>
        </p:spPr>
        <p:txBody>
          <a:bodyPr>
            <a:normAutofit/>
          </a:bodyPr>
          <a:lstStyle/>
          <a:p>
            <a:r>
              <a:rPr lang="en-US" sz="2000" dirty="0">
                <a:solidFill>
                  <a:srgbClr val="FF0000"/>
                </a:solidFill>
              </a:rPr>
              <a:t>AI must be able to deal with series of tasks and reach a goal</a:t>
            </a:r>
          </a:p>
          <a:p>
            <a:pPr marL="0" indent="0">
              <a:buNone/>
            </a:pPr>
            <a:endParaRPr lang="en-US" sz="3600" dirty="0">
              <a:solidFill>
                <a:srgbClr val="FF0000"/>
              </a:solidFill>
            </a:endParaRPr>
          </a:p>
          <a:p>
            <a:pPr marL="0" indent="0">
              <a:buNone/>
            </a:pPr>
            <a:endParaRPr lang="en-US" sz="3600" dirty="0">
              <a:solidFill>
                <a:srgbClr val="FF0000"/>
              </a:solidFill>
            </a:endParaRPr>
          </a:p>
          <a:p>
            <a:pPr marL="0" indent="0">
              <a:buNone/>
            </a:pPr>
            <a:endParaRPr lang="en-US" sz="3600" dirty="0">
              <a:solidFill>
                <a:srgbClr val="FF0000"/>
              </a:solidFill>
            </a:endParaRPr>
          </a:p>
          <a:p>
            <a:endParaRPr lang="en-US" sz="2400" dirty="0">
              <a:solidFill>
                <a:srgbClr val="FF0000"/>
              </a:solidFill>
            </a:endParaRPr>
          </a:p>
        </p:txBody>
      </p:sp>
      <p:pic>
        <p:nvPicPr>
          <p:cNvPr id="5" name="Graphic 4" descr="Enter outline">
            <a:extLst>
              <a:ext uri="{FF2B5EF4-FFF2-40B4-BE49-F238E27FC236}">
                <a16:creationId xmlns:a16="http://schemas.microsoft.com/office/drawing/2014/main" id="{F55D5E9B-29B7-9FC1-2F94-D8B0EB7A5A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196993" y="2117912"/>
            <a:ext cx="914400" cy="914400"/>
          </a:xfrm>
          <a:prstGeom prst="rect">
            <a:avLst/>
          </a:prstGeom>
        </p:spPr>
      </p:pic>
      <p:sp>
        <p:nvSpPr>
          <p:cNvPr id="7" name="TextBox 6">
            <a:extLst>
              <a:ext uri="{FF2B5EF4-FFF2-40B4-BE49-F238E27FC236}">
                <a16:creationId xmlns:a16="http://schemas.microsoft.com/office/drawing/2014/main" id="{4DC32E5D-A0DE-4E0F-8F23-7C129E9E5121}"/>
              </a:ext>
            </a:extLst>
          </p:cNvPr>
          <p:cNvSpPr txBox="1"/>
          <p:nvPr/>
        </p:nvSpPr>
        <p:spPr>
          <a:xfrm>
            <a:off x="4196706" y="2984116"/>
            <a:ext cx="914399" cy="369332"/>
          </a:xfrm>
          <a:prstGeom prst="rect">
            <a:avLst/>
          </a:prstGeom>
          <a:noFill/>
        </p:spPr>
        <p:txBody>
          <a:bodyPr wrap="square" rtlCol="0">
            <a:spAutoFit/>
          </a:bodyPr>
          <a:lstStyle/>
          <a:p>
            <a:r>
              <a:rPr lang="en-US" dirty="0" err="1"/>
              <a:t>state</a:t>
            </a:r>
            <a:r>
              <a:rPr lang="en-US" baseline="-25000" dirty="0" err="1"/>
              <a:t>n</a:t>
            </a:r>
            <a:endParaRPr lang="en-US" dirty="0"/>
          </a:p>
        </p:txBody>
      </p:sp>
      <p:cxnSp>
        <p:nvCxnSpPr>
          <p:cNvPr id="9" name="Straight Arrow Connector 8">
            <a:extLst>
              <a:ext uri="{FF2B5EF4-FFF2-40B4-BE49-F238E27FC236}">
                <a16:creationId xmlns:a16="http://schemas.microsoft.com/office/drawing/2014/main" id="{3B2E8971-5EDA-7918-3C91-CEE31A38A7E6}"/>
              </a:ext>
            </a:extLst>
          </p:cNvPr>
          <p:cNvCxnSpPr/>
          <p:nvPr/>
        </p:nvCxnSpPr>
        <p:spPr>
          <a:xfrm>
            <a:off x="2288038" y="2602006"/>
            <a:ext cx="18402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Graphic 10" descr="Exit outline">
            <a:extLst>
              <a:ext uri="{FF2B5EF4-FFF2-40B4-BE49-F238E27FC236}">
                <a16:creationId xmlns:a16="http://schemas.microsoft.com/office/drawing/2014/main" id="{BBAB32A3-80D1-152A-8475-74276FD22A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28247" y="2144806"/>
            <a:ext cx="914400" cy="914400"/>
          </a:xfrm>
          <a:prstGeom prst="rect">
            <a:avLst/>
          </a:prstGeom>
        </p:spPr>
      </p:pic>
      <p:sp>
        <p:nvSpPr>
          <p:cNvPr id="13" name="TextBox 12">
            <a:extLst>
              <a:ext uri="{FF2B5EF4-FFF2-40B4-BE49-F238E27FC236}">
                <a16:creationId xmlns:a16="http://schemas.microsoft.com/office/drawing/2014/main" id="{D1BF1D89-CB5C-CAEF-F27B-59FFF8A7ACC1}"/>
              </a:ext>
            </a:extLst>
          </p:cNvPr>
          <p:cNvSpPr txBox="1"/>
          <p:nvPr/>
        </p:nvSpPr>
        <p:spPr>
          <a:xfrm>
            <a:off x="1349394" y="3055650"/>
            <a:ext cx="914399" cy="369332"/>
          </a:xfrm>
          <a:prstGeom prst="rect">
            <a:avLst/>
          </a:prstGeom>
          <a:noFill/>
        </p:spPr>
        <p:txBody>
          <a:bodyPr wrap="square" rtlCol="0">
            <a:spAutoFit/>
          </a:bodyPr>
          <a:lstStyle/>
          <a:p>
            <a:r>
              <a:rPr lang="en-US" dirty="0"/>
              <a:t>state</a:t>
            </a:r>
            <a:r>
              <a:rPr lang="en-US" baseline="-25000" dirty="0"/>
              <a:t>1</a:t>
            </a:r>
            <a:endParaRPr lang="en-US" dirty="0"/>
          </a:p>
        </p:txBody>
      </p:sp>
      <p:sp>
        <p:nvSpPr>
          <p:cNvPr id="17" name="TextBox 16">
            <a:extLst>
              <a:ext uri="{FF2B5EF4-FFF2-40B4-BE49-F238E27FC236}">
                <a16:creationId xmlns:a16="http://schemas.microsoft.com/office/drawing/2014/main" id="{7B3D5053-930E-AD44-EFDD-B7CCC487AFA0}"/>
              </a:ext>
            </a:extLst>
          </p:cNvPr>
          <p:cNvSpPr txBox="1"/>
          <p:nvPr/>
        </p:nvSpPr>
        <p:spPr>
          <a:xfrm>
            <a:off x="838200" y="4688551"/>
            <a:ext cx="9720102" cy="1754326"/>
          </a:xfrm>
          <a:prstGeom prst="rect">
            <a:avLst/>
          </a:prstGeom>
          <a:noFill/>
        </p:spPr>
        <p:txBody>
          <a:bodyPr wrap="square" rtlCol="0">
            <a:spAutoFit/>
          </a:bodyPr>
          <a:lstStyle/>
          <a:p>
            <a:r>
              <a:rPr lang="en-US" dirty="0"/>
              <a:t>Transition probability: The probability that the agent will move from one state to another</a:t>
            </a:r>
          </a:p>
          <a:p>
            <a:endParaRPr lang="en-US" dirty="0"/>
          </a:p>
          <a:p>
            <a:endParaRPr lang="en-US" dirty="0"/>
          </a:p>
          <a:p>
            <a:r>
              <a:rPr lang="en-US" dirty="0"/>
              <a:t>From state S</a:t>
            </a:r>
            <a:r>
              <a:rPr lang="en-US" baseline="-25000" dirty="0"/>
              <a:t>t</a:t>
            </a:r>
            <a:r>
              <a:rPr lang="en-US" dirty="0"/>
              <a:t> to S</a:t>
            </a:r>
            <a:r>
              <a:rPr lang="en-US" baseline="-25000" dirty="0"/>
              <a:t>t+1</a:t>
            </a:r>
            <a:r>
              <a:rPr lang="en-US" dirty="0"/>
              <a:t>, the state transition probability is given by </a:t>
            </a:r>
            <a:r>
              <a:rPr lang="en-US" dirty="0" err="1"/>
              <a:t>P</a:t>
            </a:r>
            <a:r>
              <a:rPr lang="en-US" baseline="-25000" dirty="0" err="1"/>
              <a:t>ss’</a:t>
            </a:r>
            <a:r>
              <a:rPr lang="en-US" dirty="0"/>
              <a:t> = P(S</a:t>
            </a:r>
            <a:r>
              <a:rPr lang="en-US" baseline="-25000" dirty="0"/>
              <a:t>t+1 </a:t>
            </a:r>
            <a:r>
              <a:rPr lang="en-US" dirty="0"/>
              <a:t>= s</a:t>
            </a:r>
            <a:r>
              <a:rPr lang="en-US" baseline="30000" dirty="0"/>
              <a:t>’</a:t>
            </a:r>
            <a:r>
              <a:rPr lang="en-US" dirty="0"/>
              <a:t> | S</a:t>
            </a:r>
            <a:r>
              <a:rPr lang="en-US" baseline="-25000" dirty="0"/>
              <a:t>t</a:t>
            </a:r>
            <a:r>
              <a:rPr lang="en-US" dirty="0"/>
              <a:t> = s)</a:t>
            </a:r>
          </a:p>
          <a:p>
            <a:r>
              <a:rPr lang="en-US" dirty="0"/>
              <a:t>We can also define a state Transition probability matrix </a:t>
            </a:r>
          </a:p>
          <a:p>
            <a:r>
              <a:rPr lang="en-US" dirty="0"/>
              <a:t> </a:t>
            </a:r>
          </a:p>
        </p:txBody>
      </p:sp>
      <p:sp>
        <p:nvSpPr>
          <p:cNvPr id="10" name="TextBox 9">
            <a:extLst>
              <a:ext uri="{FF2B5EF4-FFF2-40B4-BE49-F238E27FC236}">
                <a16:creationId xmlns:a16="http://schemas.microsoft.com/office/drawing/2014/main" id="{AF82AE72-82C8-9A86-8561-7BE255C3DCCC}"/>
              </a:ext>
            </a:extLst>
          </p:cNvPr>
          <p:cNvSpPr txBox="1"/>
          <p:nvPr/>
        </p:nvSpPr>
        <p:spPr>
          <a:xfrm>
            <a:off x="6354022" y="1951361"/>
            <a:ext cx="4036005" cy="2308324"/>
          </a:xfrm>
          <a:prstGeom prst="rect">
            <a:avLst/>
          </a:prstGeom>
          <a:noFill/>
        </p:spPr>
        <p:txBody>
          <a:bodyPr wrap="square" rtlCol="0">
            <a:spAutoFit/>
          </a:bodyPr>
          <a:lstStyle/>
          <a:p>
            <a:r>
              <a:rPr lang="en-US" dirty="0"/>
              <a:t>Markov property: agent keeps track of how the changes occur from previous state to current state</a:t>
            </a:r>
          </a:p>
          <a:p>
            <a:endParaRPr lang="en-US" dirty="0"/>
          </a:p>
          <a:p>
            <a:r>
              <a:rPr lang="en-US" dirty="0"/>
              <a:t>“Future is independent of the past given the present”</a:t>
            </a:r>
          </a:p>
          <a:p>
            <a:endParaRPr lang="en-US" dirty="0"/>
          </a:p>
          <a:p>
            <a:endParaRPr lang="en-US" dirty="0"/>
          </a:p>
        </p:txBody>
      </p:sp>
      <p:pic>
        <p:nvPicPr>
          <p:cNvPr id="19" name="Picture 18">
            <a:extLst>
              <a:ext uri="{FF2B5EF4-FFF2-40B4-BE49-F238E27FC236}">
                <a16:creationId xmlns:a16="http://schemas.microsoft.com/office/drawing/2014/main" id="{7EC8CAE5-ABF2-E8B1-F16D-5431210069C8}"/>
              </a:ext>
            </a:extLst>
          </p:cNvPr>
          <p:cNvPicPr>
            <a:picLocks noChangeAspect="1"/>
          </p:cNvPicPr>
          <p:nvPr/>
        </p:nvPicPr>
        <p:blipFill rotWithShape="1">
          <a:blip r:embed="rId7"/>
          <a:srcRect b="37384"/>
          <a:stretch/>
        </p:blipFill>
        <p:spPr>
          <a:xfrm>
            <a:off x="5814992" y="3619432"/>
            <a:ext cx="5591216" cy="909543"/>
          </a:xfrm>
          <a:prstGeom prst="rect">
            <a:avLst/>
          </a:prstGeom>
        </p:spPr>
      </p:pic>
    </p:spTree>
    <p:extLst>
      <p:ext uri="{BB962C8B-B14F-4D97-AF65-F5344CB8AC3E}">
        <p14:creationId xmlns:p14="http://schemas.microsoft.com/office/powerpoint/2010/main" val="37587846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784A-9182-B602-181D-74641F15A874}"/>
              </a:ext>
            </a:extLst>
          </p:cNvPr>
          <p:cNvSpPr>
            <a:spLocks noGrp="1"/>
          </p:cNvSpPr>
          <p:nvPr>
            <p:ph type="title"/>
          </p:nvPr>
        </p:nvSpPr>
        <p:spPr>
          <a:xfrm>
            <a:off x="349827" y="266193"/>
            <a:ext cx="10515600" cy="1325563"/>
          </a:xfrm>
        </p:spPr>
        <p:txBody>
          <a:bodyPr>
            <a:normAutofit/>
          </a:bodyPr>
          <a:lstStyle/>
          <a:p>
            <a:r>
              <a:rPr lang="en-US" sz="3600" dirty="0"/>
              <a:t>Markov Property</a:t>
            </a:r>
          </a:p>
        </p:txBody>
      </p:sp>
      <p:sp>
        <p:nvSpPr>
          <p:cNvPr id="3" name="Content Placeholder 2">
            <a:extLst>
              <a:ext uri="{FF2B5EF4-FFF2-40B4-BE49-F238E27FC236}">
                <a16:creationId xmlns:a16="http://schemas.microsoft.com/office/drawing/2014/main" id="{71781CBF-9895-4DF1-A19D-EE385BC71642}"/>
              </a:ext>
            </a:extLst>
          </p:cNvPr>
          <p:cNvSpPr>
            <a:spLocks noGrp="1"/>
          </p:cNvSpPr>
          <p:nvPr>
            <p:ph idx="1"/>
          </p:nvPr>
        </p:nvSpPr>
        <p:spPr>
          <a:xfrm>
            <a:off x="526472" y="1267426"/>
            <a:ext cx="10515600" cy="4351338"/>
          </a:xfrm>
        </p:spPr>
        <p:txBody>
          <a:bodyPr>
            <a:normAutofit/>
          </a:bodyPr>
          <a:lstStyle/>
          <a:p>
            <a:r>
              <a:rPr lang="en-US" sz="1900" dirty="0">
                <a:solidFill>
                  <a:srgbClr val="FF0000"/>
                </a:solidFill>
              </a:rPr>
              <a:t>AI must be able to deal with series of tasks and reach a goal</a:t>
            </a: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endParaRPr lang="en-US" sz="2200" dirty="0">
              <a:solidFill>
                <a:srgbClr val="FF0000"/>
              </a:solidFill>
            </a:endParaRPr>
          </a:p>
        </p:txBody>
      </p:sp>
      <p:pic>
        <p:nvPicPr>
          <p:cNvPr id="5" name="Graphic 4" descr="Enter outline">
            <a:extLst>
              <a:ext uri="{FF2B5EF4-FFF2-40B4-BE49-F238E27FC236}">
                <a16:creationId xmlns:a16="http://schemas.microsoft.com/office/drawing/2014/main" id="{F55D5E9B-29B7-9FC1-2F94-D8B0EB7A5A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196993" y="2117912"/>
            <a:ext cx="914400" cy="914400"/>
          </a:xfrm>
          <a:prstGeom prst="rect">
            <a:avLst/>
          </a:prstGeom>
        </p:spPr>
      </p:pic>
      <p:sp>
        <p:nvSpPr>
          <p:cNvPr id="7" name="TextBox 6">
            <a:extLst>
              <a:ext uri="{FF2B5EF4-FFF2-40B4-BE49-F238E27FC236}">
                <a16:creationId xmlns:a16="http://schemas.microsoft.com/office/drawing/2014/main" id="{4DC32E5D-A0DE-4E0F-8F23-7C129E9E5121}"/>
              </a:ext>
            </a:extLst>
          </p:cNvPr>
          <p:cNvSpPr txBox="1"/>
          <p:nvPr/>
        </p:nvSpPr>
        <p:spPr>
          <a:xfrm>
            <a:off x="4196706" y="2984116"/>
            <a:ext cx="914399" cy="369332"/>
          </a:xfrm>
          <a:prstGeom prst="rect">
            <a:avLst/>
          </a:prstGeom>
          <a:noFill/>
        </p:spPr>
        <p:txBody>
          <a:bodyPr wrap="square" rtlCol="0">
            <a:spAutoFit/>
          </a:bodyPr>
          <a:lstStyle/>
          <a:p>
            <a:r>
              <a:rPr lang="en-US" dirty="0" err="1"/>
              <a:t>state</a:t>
            </a:r>
            <a:r>
              <a:rPr lang="en-US" baseline="-25000" dirty="0" err="1"/>
              <a:t>n</a:t>
            </a:r>
            <a:endParaRPr lang="en-US" dirty="0"/>
          </a:p>
        </p:txBody>
      </p:sp>
      <p:cxnSp>
        <p:nvCxnSpPr>
          <p:cNvPr id="9" name="Straight Arrow Connector 8">
            <a:extLst>
              <a:ext uri="{FF2B5EF4-FFF2-40B4-BE49-F238E27FC236}">
                <a16:creationId xmlns:a16="http://schemas.microsoft.com/office/drawing/2014/main" id="{3B2E8971-5EDA-7918-3C91-CEE31A38A7E6}"/>
              </a:ext>
            </a:extLst>
          </p:cNvPr>
          <p:cNvCxnSpPr/>
          <p:nvPr/>
        </p:nvCxnSpPr>
        <p:spPr>
          <a:xfrm>
            <a:off x="2288038" y="2602006"/>
            <a:ext cx="18402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Graphic 10" descr="Exit outline">
            <a:extLst>
              <a:ext uri="{FF2B5EF4-FFF2-40B4-BE49-F238E27FC236}">
                <a16:creationId xmlns:a16="http://schemas.microsoft.com/office/drawing/2014/main" id="{BBAB32A3-80D1-152A-8475-74276FD22A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28247" y="2144806"/>
            <a:ext cx="914400" cy="914400"/>
          </a:xfrm>
          <a:prstGeom prst="rect">
            <a:avLst/>
          </a:prstGeom>
        </p:spPr>
      </p:pic>
      <p:sp>
        <p:nvSpPr>
          <p:cNvPr id="13" name="TextBox 12">
            <a:extLst>
              <a:ext uri="{FF2B5EF4-FFF2-40B4-BE49-F238E27FC236}">
                <a16:creationId xmlns:a16="http://schemas.microsoft.com/office/drawing/2014/main" id="{D1BF1D89-CB5C-CAEF-F27B-59FFF8A7ACC1}"/>
              </a:ext>
            </a:extLst>
          </p:cNvPr>
          <p:cNvSpPr txBox="1"/>
          <p:nvPr/>
        </p:nvSpPr>
        <p:spPr>
          <a:xfrm>
            <a:off x="1349394" y="3055650"/>
            <a:ext cx="914399" cy="369332"/>
          </a:xfrm>
          <a:prstGeom prst="rect">
            <a:avLst/>
          </a:prstGeom>
          <a:noFill/>
        </p:spPr>
        <p:txBody>
          <a:bodyPr wrap="square" rtlCol="0">
            <a:spAutoFit/>
          </a:bodyPr>
          <a:lstStyle/>
          <a:p>
            <a:r>
              <a:rPr lang="en-US" dirty="0"/>
              <a:t>state</a:t>
            </a:r>
            <a:r>
              <a:rPr lang="en-US" baseline="-25000" dirty="0"/>
              <a:t>1</a:t>
            </a:r>
            <a:endParaRPr lang="en-US" dirty="0"/>
          </a:p>
        </p:txBody>
      </p:sp>
      <p:sp>
        <p:nvSpPr>
          <p:cNvPr id="15" name="TextBox 14">
            <a:extLst>
              <a:ext uri="{FF2B5EF4-FFF2-40B4-BE49-F238E27FC236}">
                <a16:creationId xmlns:a16="http://schemas.microsoft.com/office/drawing/2014/main" id="{C4DC568E-300F-3D7A-A4DA-4223771C601D}"/>
              </a:ext>
            </a:extLst>
          </p:cNvPr>
          <p:cNvSpPr txBox="1"/>
          <p:nvPr/>
        </p:nvSpPr>
        <p:spPr>
          <a:xfrm>
            <a:off x="6354022" y="1951361"/>
            <a:ext cx="4036005" cy="646331"/>
          </a:xfrm>
          <a:prstGeom prst="rect">
            <a:avLst/>
          </a:prstGeom>
          <a:noFill/>
        </p:spPr>
        <p:txBody>
          <a:bodyPr wrap="square" rtlCol="0">
            <a:spAutoFit/>
          </a:bodyPr>
          <a:lstStyle/>
          <a:p>
            <a:endParaRPr lang="en-US" dirty="0"/>
          </a:p>
          <a:p>
            <a:endParaRPr lang="en-US" dirty="0"/>
          </a:p>
        </p:txBody>
      </p:sp>
      <p:sp>
        <p:nvSpPr>
          <p:cNvPr id="17" name="TextBox 16">
            <a:extLst>
              <a:ext uri="{FF2B5EF4-FFF2-40B4-BE49-F238E27FC236}">
                <a16:creationId xmlns:a16="http://schemas.microsoft.com/office/drawing/2014/main" id="{7B3D5053-930E-AD44-EFDD-B7CCC487AFA0}"/>
              </a:ext>
            </a:extLst>
          </p:cNvPr>
          <p:cNvSpPr txBox="1"/>
          <p:nvPr/>
        </p:nvSpPr>
        <p:spPr>
          <a:xfrm>
            <a:off x="833248" y="3798795"/>
            <a:ext cx="9720102" cy="2308324"/>
          </a:xfrm>
          <a:prstGeom prst="rect">
            <a:avLst/>
          </a:prstGeom>
          <a:noFill/>
        </p:spPr>
        <p:txBody>
          <a:bodyPr wrap="square" rtlCol="0">
            <a:spAutoFit/>
          </a:bodyPr>
          <a:lstStyle/>
          <a:p>
            <a:r>
              <a:rPr lang="en-US" dirty="0"/>
              <a:t>Transition probability: The probability that the agent will move from one state to another</a:t>
            </a:r>
          </a:p>
          <a:p>
            <a:endParaRPr lang="en-US" dirty="0"/>
          </a:p>
          <a:p>
            <a:r>
              <a:rPr lang="en-US" dirty="0"/>
              <a:t>From state S</a:t>
            </a:r>
            <a:r>
              <a:rPr lang="en-US" baseline="-25000" dirty="0"/>
              <a:t>t</a:t>
            </a:r>
            <a:r>
              <a:rPr lang="en-US" dirty="0"/>
              <a:t> to S</a:t>
            </a:r>
            <a:r>
              <a:rPr lang="en-US" baseline="-25000" dirty="0"/>
              <a:t>t+1</a:t>
            </a:r>
            <a:r>
              <a:rPr lang="en-US" dirty="0"/>
              <a:t>, the state transition probability is given by </a:t>
            </a:r>
            <a:r>
              <a:rPr lang="en-US" dirty="0" err="1"/>
              <a:t>P</a:t>
            </a:r>
            <a:r>
              <a:rPr lang="en-US" baseline="-25000" dirty="0" err="1"/>
              <a:t>ss’</a:t>
            </a:r>
            <a:r>
              <a:rPr lang="en-US" dirty="0"/>
              <a:t> = P(S</a:t>
            </a:r>
            <a:r>
              <a:rPr lang="en-US" baseline="-25000" dirty="0"/>
              <a:t>t+1 </a:t>
            </a:r>
            <a:r>
              <a:rPr lang="en-US" dirty="0"/>
              <a:t>= s</a:t>
            </a:r>
            <a:r>
              <a:rPr lang="en-US" baseline="30000" dirty="0"/>
              <a:t>’</a:t>
            </a:r>
            <a:r>
              <a:rPr lang="en-US" dirty="0"/>
              <a:t> | S</a:t>
            </a:r>
            <a:r>
              <a:rPr lang="en-US" baseline="-25000" dirty="0"/>
              <a:t>t</a:t>
            </a:r>
            <a:r>
              <a:rPr lang="en-US" dirty="0"/>
              <a:t> = s)</a:t>
            </a:r>
          </a:p>
          <a:p>
            <a:r>
              <a:rPr lang="en-US" dirty="0"/>
              <a:t>We can also define a state Transition probability matrix </a:t>
            </a:r>
          </a:p>
          <a:p>
            <a:endParaRPr lang="en-US" dirty="0"/>
          </a:p>
          <a:p>
            <a:endParaRPr lang="en-US" dirty="0"/>
          </a:p>
          <a:p>
            <a:endParaRPr lang="en-US" dirty="0"/>
          </a:p>
          <a:p>
            <a:r>
              <a:rPr lang="en-US" dirty="0"/>
              <a:t> </a:t>
            </a:r>
          </a:p>
        </p:txBody>
      </p:sp>
      <p:pic>
        <p:nvPicPr>
          <p:cNvPr id="8" name="Picture 7">
            <a:extLst>
              <a:ext uri="{FF2B5EF4-FFF2-40B4-BE49-F238E27FC236}">
                <a16:creationId xmlns:a16="http://schemas.microsoft.com/office/drawing/2014/main" id="{ECCFD3C7-CF81-3CC6-01E7-9677EE90498F}"/>
              </a:ext>
            </a:extLst>
          </p:cNvPr>
          <p:cNvPicPr>
            <a:picLocks noChangeAspect="1"/>
          </p:cNvPicPr>
          <p:nvPr/>
        </p:nvPicPr>
        <p:blipFill rotWithShape="1">
          <a:blip r:embed="rId7"/>
          <a:srcRect b="8507"/>
          <a:stretch/>
        </p:blipFill>
        <p:spPr>
          <a:xfrm>
            <a:off x="4003084" y="5020362"/>
            <a:ext cx="3562376" cy="1518550"/>
          </a:xfrm>
          <a:prstGeom prst="rect">
            <a:avLst/>
          </a:prstGeom>
        </p:spPr>
      </p:pic>
      <p:cxnSp>
        <p:nvCxnSpPr>
          <p:cNvPr id="10" name="Straight Arrow Connector 9">
            <a:extLst>
              <a:ext uri="{FF2B5EF4-FFF2-40B4-BE49-F238E27FC236}">
                <a16:creationId xmlns:a16="http://schemas.microsoft.com/office/drawing/2014/main" id="{7CED37D1-D5DE-EDAF-AC45-6132051F23CC}"/>
              </a:ext>
            </a:extLst>
          </p:cNvPr>
          <p:cNvCxnSpPr/>
          <p:nvPr/>
        </p:nvCxnSpPr>
        <p:spPr>
          <a:xfrm>
            <a:off x="7273255" y="5335398"/>
            <a:ext cx="15267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C4C04E9-0FE3-7DF3-BA87-7065295B8230}"/>
              </a:ext>
            </a:extLst>
          </p:cNvPr>
          <p:cNvSpPr txBox="1"/>
          <p:nvPr/>
        </p:nvSpPr>
        <p:spPr>
          <a:xfrm>
            <a:off x="8832879" y="4853311"/>
            <a:ext cx="2298642" cy="1754326"/>
          </a:xfrm>
          <a:prstGeom prst="rect">
            <a:avLst/>
          </a:prstGeom>
          <a:noFill/>
        </p:spPr>
        <p:txBody>
          <a:bodyPr wrap="square" rtlCol="0">
            <a:spAutoFit/>
          </a:bodyPr>
          <a:lstStyle/>
          <a:p>
            <a:r>
              <a:rPr lang="en-US" dirty="0">
                <a:solidFill>
                  <a:srgbClr val="C00000"/>
                </a:solidFill>
              </a:rPr>
              <a:t>Each row represents the probability from moving from current state/original state</a:t>
            </a:r>
          </a:p>
          <a:p>
            <a:endParaRPr lang="en-US" dirty="0">
              <a:solidFill>
                <a:srgbClr val="C00000"/>
              </a:solidFill>
            </a:endParaRPr>
          </a:p>
          <a:p>
            <a:r>
              <a:rPr lang="en-US" dirty="0">
                <a:solidFill>
                  <a:srgbClr val="C00000"/>
                </a:solidFill>
              </a:rPr>
              <a:t>Sum of each row = 1</a:t>
            </a:r>
          </a:p>
        </p:txBody>
      </p:sp>
    </p:spTree>
    <p:extLst>
      <p:ext uri="{BB962C8B-B14F-4D97-AF65-F5344CB8AC3E}">
        <p14:creationId xmlns:p14="http://schemas.microsoft.com/office/powerpoint/2010/main" val="3149530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24400</TotalTime>
  <Words>8063</Words>
  <Application>Microsoft Office PowerPoint</Application>
  <PresentationFormat>Widescreen</PresentationFormat>
  <Paragraphs>1236</Paragraphs>
  <Slides>155</Slides>
  <Notes>41</Notes>
  <HiddenSlides>8</HiddenSlides>
  <MMClips>4</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155</vt:i4>
      </vt:variant>
    </vt:vector>
  </HeadingPairs>
  <TitlesOfParts>
    <vt:vector size="172" baseType="lpstr">
      <vt:lpstr>微软雅黑</vt:lpstr>
      <vt:lpstr>Arial</vt:lpstr>
      <vt:lpstr>Arial Black</vt:lpstr>
      <vt:lpstr>Calibri</vt:lpstr>
      <vt:lpstr>Cambria Math</vt:lpstr>
      <vt:lpstr>charter</vt:lpstr>
      <vt:lpstr>Comic Sans MS</vt:lpstr>
      <vt:lpstr>Garamond</vt:lpstr>
      <vt:lpstr>Helvetica Neue</vt:lpstr>
      <vt:lpstr>Segoe UI</vt:lpstr>
      <vt:lpstr>Symbol</vt:lpstr>
      <vt:lpstr>Times</vt:lpstr>
      <vt:lpstr>Wingdings</vt:lpstr>
      <vt:lpstr>Wingdings 2</vt:lpstr>
      <vt:lpstr>Office Theme</vt:lpstr>
      <vt:lpstr>1_Office Theme</vt:lpstr>
      <vt:lpstr>Worksheet</vt:lpstr>
      <vt:lpstr>PowerPoint Presentation</vt:lpstr>
      <vt:lpstr> Deep Learning Lecture 11: Deep Reinforcement Learning</vt:lpstr>
      <vt:lpstr>Course Schedule &amp; Content</vt:lpstr>
      <vt:lpstr>The landscape</vt:lpstr>
      <vt:lpstr>Textbooks</vt:lpstr>
      <vt:lpstr>Facets of Reinforcement Learning</vt:lpstr>
      <vt:lpstr>Difference between Reinforcement Learning and other Learning Algorithms</vt:lpstr>
      <vt:lpstr>Rewards</vt:lpstr>
      <vt:lpstr>Sequential Decision Making</vt:lpstr>
      <vt:lpstr>Agent and Environment</vt:lpstr>
      <vt:lpstr>Agent and Environment</vt:lpstr>
      <vt:lpstr>History</vt:lpstr>
      <vt:lpstr>State</vt:lpstr>
      <vt:lpstr>Environment State</vt:lpstr>
      <vt:lpstr>Agent State</vt:lpstr>
      <vt:lpstr>Information State</vt:lpstr>
      <vt:lpstr>Fully Observable Environments</vt:lpstr>
      <vt:lpstr>Partially Observable Environments</vt:lpstr>
      <vt:lpstr>Components of RL Agents</vt:lpstr>
      <vt:lpstr>Policy</vt:lpstr>
      <vt:lpstr>Value Function</vt:lpstr>
      <vt:lpstr>Model</vt:lpstr>
      <vt:lpstr>Maze Example</vt:lpstr>
      <vt:lpstr>Maze Example: Policy</vt:lpstr>
      <vt:lpstr>Maze Example: Value Function</vt:lpstr>
      <vt:lpstr>Maze Example: Model</vt:lpstr>
      <vt:lpstr>Taxonomies of RL Agents</vt:lpstr>
      <vt:lpstr>Two Problems in Sequential Decision Making</vt:lpstr>
      <vt:lpstr>Atari Example: Planning</vt:lpstr>
      <vt:lpstr>Planning</vt:lpstr>
      <vt:lpstr>Planning</vt:lpstr>
      <vt:lpstr>Planning</vt:lpstr>
      <vt:lpstr>Planning</vt:lpstr>
      <vt:lpstr>Planning</vt:lpstr>
      <vt:lpstr>Planning</vt:lpstr>
      <vt:lpstr>Roll-outs? – What to do when chances are close to each other?</vt:lpstr>
      <vt:lpstr>Roll-outs</vt:lpstr>
      <vt:lpstr>Exploration and Exploitation: Introduction</vt:lpstr>
      <vt:lpstr>Exploration and Exploitation: Definition</vt:lpstr>
      <vt:lpstr>Exploration and Exploitation: Examples</vt:lpstr>
      <vt:lpstr>Prediction and Control: Definition</vt:lpstr>
      <vt:lpstr>Prediction and Control: Control Example</vt:lpstr>
      <vt:lpstr>Yann LeCun’s cake!</vt:lpstr>
      <vt:lpstr>Atari Example: Reinforcement Learning</vt:lpstr>
      <vt:lpstr>Reinforcement Learning</vt:lpstr>
      <vt:lpstr>PowerPoint Presentation</vt:lpstr>
      <vt:lpstr>Architecture</vt:lpstr>
      <vt:lpstr>Recall: The Markov Decision Process (MDP)</vt:lpstr>
      <vt:lpstr>Example of Markov Decision Process</vt:lpstr>
      <vt:lpstr>Optimal Policy</vt:lpstr>
      <vt:lpstr>Optimal value function and optimal policy</vt:lpstr>
      <vt:lpstr>Q-Function and Optimal Value Function</vt:lpstr>
      <vt:lpstr>But how do I calculate the value function/Q function?</vt:lpstr>
      <vt:lpstr>It is possible to approximate the Q-function…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Q-Learning in Practice</vt:lpstr>
      <vt:lpstr>Q-Learning in Practice</vt:lpstr>
      <vt:lpstr>Q-Learning in Practice</vt:lpstr>
      <vt:lpstr>Q-Learning in Practice</vt:lpstr>
      <vt:lpstr>Q-Learning in Practice</vt:lpstr>
      <vt:lpstr>Q-Learning in Practice: Explore, Exploit, Converge!</vt:lpstr>
      <vt:lpstr>Lunar Lander</vt:lpstr>
      <vt:lpstr>Lunar lander</vt:lpstr>
      <vt:lpstr>Lunar lander </vt:lpstr>
      <vt:lpstr>Approach 1: Discretize</vt:lpstr>
      <vt:lpstr>Outcome of discretization</vt:lpstr>
      <vt:lpstr>Approach : Deep Reinforcement Learning</vt:lpstr>
      <vt:lpstr>Deep Reinforcement Learning</vt:lpstr>
      <vt:lpstr>Track the following</vt:lpstr>
      <vt:lpstr>So…how do we go “deep”?</vt:lpstr>
      <vt:lpstr>Recall: Reinforcement Learning</vt:lpstr>
      <vt:lpstr>r,s→a</vt:lpstr>
      <vt:lpstr>⏰</vt:lpstr>
      <vt:lpstr>r′,s′→a′</vt:lpstr>
      <vt:lpstr>⏰</vt:lpstr>
      <vt:lpstr>PowerPoint Presentation</vt:lpstr>
      <vt:lpstr>Deep Reinforcement Learning</vt:lpstr>
      <vt:lpstr>(Deep) Reinforcement Learning</vt:lpstr>
      <vt:lpstr>(Deep) Reinforcement learning</vt:lpstr>
      <vt:lpstr>Q-function and value function</vt:lpstr>
      <vt:lpstr>Algorithm types</vt:lpstr>
      <vt:lpstr>Sample efficiency</vt:lpstr>
      <vt:lpstr>HOW IS REINFORCEMENT LEARNING DIFFERENT FROM ML/DL?</vt:lpstr>
      <vt:lpstr>REINFORCEMENT LEARNING FRAMEWORK</vt:lpstr>
      <vt:lpstr>Reinforcement Learning Examples</vt:lpstr>
      <vt:lpstr>Reinforcement Learning Examples</vt:lpstr>
      <vt:lpstr>Markov Property</vt:lpstr>
      <vt:lpstr>Markov Property</vt:lpstr>
      <vt:lpstr>Markov Reward Process</vt:lpstr>
      <vt:lpstr>Markov Decision Process (MDP) – Model based</vt:lpstr>
      <vt:lpstr>Policy</vt:lpstr>
      <vt:lpstr>Optimal Policy</vt:lpstr>
      <vt:lpstr>Optimal Policy</vt:lpstr>
      <vt:lpstr>Optimal Policy</vt:lpstr>
      <vt:lpstr>AI PLANNING: EXPLORATION Vs. EXPLOITATION</vt:lpstr>
      <vt:lpstr>Q-learning – Model free</vt:lpstr>
      <vt:lpstr>Q-learning over MDP</vt:lpstr>
      <vt:lpstr>Q-learning over MDP</vt:lpstr>
      <vt:lpstr>COMPLEX SCENARIo  - GO GAME </vt:lpstr>
      <vt:lpstr>Deep Q-Networks</vt:lpstr>
      <vt:lpstr>Deep Q-Networks</vt:lpstr>
      <vt:lpstr>Deep Q-Learning</vt:lpstr>
      <vt:lpstr>Deep Q-Learning</vt:lpstr>
      <vt:lpstr>Deep Q-Learning formulation</vt:lpstr>
      <vt:lpstr>Pitfalls</vt:lpstr>
      <vt:lpstr>Problems with stability</vt:lpstr>
      <vt:lpstr>Bandit Algorithms</vt:lpstr>
      <vt:lpstr>Bandit Algorithms</vt:lpstr>
      <vt:lpstr>Multi-arm Bandit Algorithms</vt:lpstr>
      <vt:lpstr>Multi-arm Bandit Algorithms</vt:lpstr>
      <vt:lpstr>Multi-arm Bandit Algorithms</vt:lpstr>
      <vt:lpstr>Multi-arm Bandit Algorithms</vt:lpstr>
      <vt:lpstr>Multi-arm Bandit Algorithms</vt:lpstr>
      <vt:lpstr>Multi-arm Bandit Algorithms (MAB) Caveats</vt:lpstr>
      <vt:lpstr>Contextual Bandit Algorithms</vt:lpstr>
      <vt:lpstr>Contextual Bandit Algorithms</vt:lpstr>
      <vt:lpstr>Contextual Bandit Algorithms</vt:lpstr>
      <vt:lpstr>Contextual Bandit Algorithms</vt:lpstr>
      <vt:lpstr>Contextual Bandit Algorithms</vt:lpstr>
      <vt:lpstr>Contextual Bandits: E-commerce - Why not collaborative filtering or A/B Testing?</vt:lpstr>
      <vt:lpstr>Contextual Bandits: E-commerce - Why not collaborative filtering or A/B Testing?</vt:lpstr>
      <vt:lpstr>Deep Reinforcement Learning for Dialogue Generation</vt:lpstr>
      <vt:lpstr>Architecture</vt:lpstr>
      <vt:lpstr>(D)RL Examples</vt:lpstr>
      <vt:lpstr>Backgammon</vt:lpstr>
      <vt:lpstr>TD-Gammon (1992)</vt:lpstr>
      <vt:lpstr>Atari</vt:lpstr>
      <vt:lpstr>Atari</vt:lpstr>
      <vt:lpstr>DQN (2015)</vt:lpstr>
      <vt:lpstr>Tetris</vt:lpstr>
      <vt:lpstr>evolution (2006)</vt:lpstr>
      <vt:lpstr>Go</vt:lpstr>
      <vt:lpstr>AlphaGo (2016)</vt:lpstr>
      <vt:lpstr>AlphaGo Zero (2017)</vt:lpstr>
      <vt:lpstr>Neural Architecture Search (NAS)</vt:lpstr>
      <vt:lpstr>Google Assistant, Alexa, Siri…</vt:lpstr>
      <vt:lpstr>Robot control</vt:lpstr>
      <vt:lpstr>Self-driving cars</vt:lpstr>
      <vt:lpstr>Other Examples</vt:lpstr>
      <vt:lpstr>PowerPoint Presentation</vt:lpstr>
      <vt:lpstr>PowerPoint Presentation</vt:lpstr>
      <vt:lpstr>References</vt:lpstr>
      <vt:lpstr>Openai gym</vt:lpstr>
      <vt:lpstr>PowerPoint Presentation</vt:lpstr>
    </vt:vector>
  </TitlesOfParts>
  <Company>UCY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Vision-On-Chip  to Vision-In-Chip</dc:title>
  <dc:creator>Theocharis Theocharides</dc:creator>
  <cp:lastModifiedBy>Theocharis Theocharides</cp:lastModifiedBy>
  <cp:revision>242</cp:revision>
  <dcterms:created xsi:type="dcterms:W3CDTF">2011-03-27T14:20:09Z</dcterms:created>
  <dcterms:modified xsi:type="dcterms:W3CDTF">2024-04-20T09:15:23Z</dcterms:modified>
</cp:coreProperties>
</file>