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149"/>
  </p:notesMasterIdLst>
  <p:sldIdLst>
    <p:sldId id="2537" r:id="rId3"/>
    <p:sldId id="256" r:id="rId4"/>
    <p:sldId id="279" r:id="rId5"/>
    <p:sldId id="2606" r:id="rId6"/>
    <p:sldId id="289" r:id="rId7"/>
    <p:sldId id="290" r:id="rId8"/>
    <p:sldId id="295" r:id="rId9"/>
    <p:sldId id="296" r:id="rId10"/>
    <p:sldId id="293" r:id="rId11"/>
    <p:sldId id="294" r:id="rId12"/>
    <p:sldId id="909" r:id="rId13"/>
    <p:sldId id="905" r:id="rId14"/>
    <p:sldId id="910" r:id="rId15"/>
    <p:sldId id="911" r:id="rId16"/>
    <p:sldId id="912" r:id="rId17"/>
    <p:sldId id="906" r:id="rId18"/>
    <p:sldId id="913" r:id="rId19"/>
    <p:sldId id="915" r:id="rId20"/>
    <p:sldId id="907" r:id="rId21"/>
    <p:sldId id="914" r:id="rId22"/>
    <p:sldId id="916" r:id="rId23"/>
    <p:sldId id="917" r:id="rId24"/>
    <p:sldId id="918" r:id="rId25"/>
    <p:sldId id="919" r:id="rId26"/>
    <p:sldId id="920" r:id="rId27"/>
    <p:sldId id="4806" r:id="rId28"/>
    <p:sldId id="328" r:id="rId29"/>
    <p:sldId id="329" r:id="rId30"/>
    <p:sldId id="330" r:id="rId31"/>
    <p:sldId id="331" r:id="rId32"/>
    <p:sldId id="2592" r:id="rId33"/>
    <p:sldId id="2593" r:id="rId34"/>
    <p:sldId id="259" r:id="rId35"/>
    <p:sldId id="298" r:id="rId36"/>
    <p:sldId id="299" r:id="rId37"/>
    <p:sldId id="2595" r:id="rId38"/>
    <p:sldId id="297" r:id="rId39"/>
    <p:sldId id="326" r:id="rId40"/>
    <p:sldId id="444" r:id="rId41"/>
    <p:sldId id="428" r:id="rId42"/>
    <p:sldId id="430" r:id="rId43"/>
    <p:sldId id="469" r:id="rId44"/>
    <p:sldId id="450" r:id="rId45"/>
    <p:sldId id="451" r:id="rId46"/>
    <p:sldId id="470" r:id="rId47"/>
    <p:sldId id="468" r:id="rId48"/>
    <p:sldId id="452" r:id="rId49"/>
    <p:sldId id="441" r:id="rId50"/>
    <p:sldId id="440" r:id="rId51"/>
    <p:sldId id="443" r:id="rId52"/>
    <p:sldId id="456" r:id="rId53"/>
    <p:sldId id="1459" r:id="rId54"/>
    <p:sldId id="1460" r:id="rId55"/>
    <p:sldId id="1461" r:id="rId56"/>
    <p:sldId id="1462" r:id="rId57"/>
    <p:sldId id="464" r:id="rId58"/>
    <p:sldId id="465" r:id="rId59"/>
    <p:sldId id="467" r:id="rId60"/>
    <p:sldId id="466" r:id="rId61"/>
    <p:sldId id="463" r:id="rId62"/>
    <p:sldId id="261" r:id="rId63"/>
    <p:sldId id="321" r:id="rId64"/>
    <p:sldId id="319" r:id="rId65"/>
    <p:sldId id="322" r:id="rId66"/>
    <p:sldId id="268" r:id="rId67"/>
    <p:sldId id="271" r:id="rId68"/>
    <p:sldId id="2607" r:id="rId69"/>
    <p:sldId id="4787" r:id="rId70"/>
    <p:sldId id="360" r:id="rId71"/>
    <p:sldId id="432" r:id="rId72"/>
    <p:sldId id="517" r:id="rId73"/>
    <p:sldId id="411" r:id="rId74"/>
    <p:sldId id="433" r:id="rId75"/>
    <p:sldId id="449" r:id="rId76"/>
    <p:sldId id="4788" r:id="rId77"/>
    <p:sldId id="4789" r:id="rId78"/>
    <p:sldId id="528" r:id="rId79"/>
    <p:sldId id="4790" r:id="rId80"/>
    <p:sldId id="4782" r:id="rId81"/>
    <p:sldId id="4791" r:id="rId82"/>
    <p:sldId id="491" r:id="rId83"/>
    <p:sldId id="397" r:id="rId84"/>
    <p:sldId id="494" r:id="rId85"/>
    <p:sldId id="495" r:id="rId86"/>
    <p:sldId id="4763" r:id="rId87"/>
    <p:sldId id="524" r:id="rId88"/>
    <p:sldId id="4794" r:id="rId89"/>
    <p:sldId id="4796" r:id="rId90"/>
    <p:sldId id="431" r:id="rId91"/>
    <p:sldId id="434" r:id="rId92"/>
    <p:sldId id="496" r:id="rId93"/>
    <p:sldId id="523" r:id="rId94"/>
    <p:sldId id="4797" r:id="rId95"/>
    <p:sldId id="258" r:id="rId96"/>
    <p:sldId id="4798" r:id="rId97"/>
    <p:sldId id="525" r:id="rId98"/>
    <p:sldId id="4802" r:id="rId99"/>
    <p:sldId id="333" r:id="rId100"/>
    <p:sldId id="4803" r:id="rId101"/>
    <p:sldId id="4804" r:id="rId102"/>
    <p:sldId id="2602" r:id="rId103"/>
    <p:sldId id="262" r:id="rId104"/>
    <p:sldId id="263" r:id="rId105"/>
    <p:sldId id="2603" r:id="rId106"/>
    <p:sldId id="265" r:id="rId107"/>
    <p:sldId id="334" r:id="rId108"/>
    <p:sldId id="335" r:id="rId109"/>
    <p:sldId id="336" r:id="rId110"/>
    <p:sldId id="2598" r:id="rId111"/>
    <p:sldId id="332" r:id="rId112"/>
    <p:sldId id="383" r:id="rId113"/>
    <p:sldId id="2599" r:id="rId114"/>
    <p:sldId id="350" r:id="rId115"/>
    <p:sldId id="352" r:id="rId116"/>
    <p:sldId id="351" r:id="rId117"/>
    <p:sldId id="388" r:id="rId118"/>
    <p:sldId id="387" r:id="rId119"/>
    <p:sldId id="390" r:id="rId120"/>
    <p:sldId id="337" r:id="rId121"/>
    <p:sldId id="339" r:id="rId122"/>
    <p:sldId id="338" r:id="rId123"/>
    <p:sldId id="353" r:id="rId124"/>
    <p:sldId id="342" r:id="rId125"/>
    <p:sldId id="355" r:id="rId126"/>
    <p:sldId id="362" r:id="rId127"/>
    <p:sldId id="364" r:id="rId128"/>
    <p:sldId id="359" r:id="rId129"/>
    <p:sldId id="367" r:id="rId130"/>
    <p:sldId id="366" r:id="rId131"/>
    <p:sldId id="369" r:id="rId132"/>
    <p:sldId id="365" r:id="rId133"/>
    <p:sldId id="395" r:id="rId134"/>
    <p:sldId id="368" r:id="rId135"/>
    <p:sldId id="374" r:id="rId136"/>
    <p:sldId id="378" r:id="rId137"/>
    <p:sldId id="391" r:id="rId138"/>
    <p:sldId id="398" r:id="rId139"/>
    <p:sldId id="372" r:id="rId140"/>
    <p:sldId id="2609" r:id="rId141"/>
    <p:sldId id="4799" r:id="rId142"/>
    <p:sldId id="4800" r:id="rId143"/>
    <p:sldId id="4801" r:id="rId144"/>
    <p:sldId id="529" r:id="rId145"/>
    <p:sldId id="373" r:id="rId146"/>
    <p:sldId id="361" r:id="rId147"/>
    <p:sldId id="2538" r:id="rId1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hlink"/>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663300"/>
    <a:srgbClr val="996633"/>
    <a:srgbClr val="0000FF"/>
    <a:srgbClr val="DC83EB"/>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0" autoAdjust="0"/>
    <p:restoredTop sz="93424"/>
  </p:normalViewPr>
  <p:slideViewPr>
    <p:cSldViewPr>
      <p:cViewPr varScale="1">
        <p:scale>
          <a:sx n="100" d="100"/>
          <a:sy n="100" d="100"/>
        </p:scale>
        <p:origin x="2934" y="72"/>
      </p:cViewPr>
      <p:guideLst>
        <p:guide orient="horz" pos="2160"/>
        <p:guide pos="3840"/>
      </p:guideLst>
    </p:cSldViewPr>
  </p:slideViewPr>
  <p:notesTextViewPr>
    <p:cViewPr>
      <p:scale>
        <a:sx n="3" d="2"/>
        <a:sy n="3" d="2"/>
      </p:scale>
      <p:origin x="0" y="0"/>
    </p:cViewPr>
  </p:notesTextViewPr>
  <p:sorterViewPr>
    <p:cViewPr>
      <p:scale>
        <a:sx n="200" d="100"/>
        <a:sy n="200" d="100"/>
      </p:scale>
      <p:origin x="0" y="-73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notesMaster" Target="notesMasters/notesMaster1.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450A86-739C-401F-A888-DCE3D20D2A3C}" type="doc">
      <dgm:prSet loTypeId="urn:microsoft.com/office/officeart/2005/8/layout/arrow2" loCatId="process" qsTypeId="urn:microsoft.com/office/officeart/2005/8/quickstyle/simple1" qsCatId="simple" csTypeId="urn:microsoft.com/office/officeart/2005/8/colors/colorful4" csCatId="colorful" phldr="1"/>
      <dgm:spPr/>
    </dgm:pt>
    <dgm:pt modelId="{719229CF-6E83-46C4-92E3-C2CF2CA5527E}">
      <dgm:prSet phldrT="[Text]"/>
      <dgm:spPr>
        <a:xfrm>
          <a:off x="2215888" y="2063198"/>
          <a:ext cx="1493544" cy="785841"/>
        </a:xfrm>
        <a:noFill/>
        <a:ln>
          <a:noFill/>
        </a:ln>
        <a:effectLst/>
      </dgm:spPr>
      <dgm:t>
        <a:bodyPr/>
        <a:lstStyle/>
        <a:p>
          <a:r>
            <a:rPr lang="en-US" b="1" dirty="0">
              <a:solidFill>
                <a:sysClr val="windowText" lastClr="000000">
                  <a:hueOff val="0"/>
                  <a:satOff val="0"/>
                  <a:lumOff val="0"/>
                  <a:alphaOff val="0"/>
                </a:sysClr>
              </a:solidFill>
              <a:latin typeface="Calibri"/>
              <a:ea typeface="+mn-ea"/>
              <a:cs typeface="+mn-cs"/>
            </a:rPr>
            <a:t>Deep Learning Architectures</a:t>
          </a:r>
        </a:p>
      </dgm:t>
    </dgm:pt>
    <dgm:pt modelId="{260CECEC-43DB-4BB2-9913-874E05981FCB}" type="parTrans" cxnId="{E50111AC-450F-4243-8C15-EE94554181A8}">
      <dgm:prSet/>
      <dgm:spPr/>
      <dgm:t>
        <a:bodyPr/>
        <a:lstStyle/>
        <a:p>
          <a:endParaRPr lang="en-US"/>
        </a:p>
      </dgm:t>
    </dgm:pt>
    <dgm:pt modelId="{FECB3EBB-E5E2-464D-85FD-0C24A52DF357}" type="sibTrans" cxnId="{E50111AC-450F-4243-8C15-EE94554181A8}">
      <dgm:prSet/>
      <dgm:spPr/>
      <dgm:t>
        <a:bodyPr/>
        <a:lstStyle/>
        <a:p>
          <a:endParaRPr lang="en-US"/>
        </a:p>
      </dgm:t>
    </dgm:pt>
    <dgm:pt modelId="{65314E68-66A8-4EBE-AB3C-C2EBBA814194}">
      <dgm:prSet phldrT="[Text]"/>
      <dgm:spPr>
        <a:xfrm>
          <a:off x="3846571" y="1753513"/>
          <a:ext cx="1463040" cy="784614"/>
        </a:xfrm>
        <a:noFill/>
        <a:ln>
          <a:noFill/>
        </a:ln>
        <a:effectLst/>
      </dgm:spPr>
      <dgm:t>
        <a:bodyPr/>
        <a:lstStyle/>
        <a:p>
          <a:r>
            <a:rPr lang="en-US" b="1" dirty="0">
              <a:solidFill>
                <a:sysClr val="windowText" lastClr="000000">
                  <a:hueOff val="0"/>
                  <a:satOff val="0"/>
                  <a:lumOff val="0"/>
                  <a:alphaOff val="0"/>
                </a:sysClr>
              </a:solidFill>
              <a:latin typeface="Calibri"/>
              <a:ea typeface="+mn-ea"/>
              <a:cs typeface="+mn-cs"/>
            </a:rPr>
            <a:t>Post-CMOS Technologies</a:t>
          </a:r>
        </a:p>
      </dgm:t>
    </dgm:pt>
    <dgm:pt modelId="{F9F81C1F-4A3E-4E0C-90FE-61C7433670DD}" type="parTrans" cxnId="{ADE2D77A-A29C-4C0C-8C51-B5DF388EDAB1}">
      <dgm:prSet/>
      <dgm:spPr/>
      <dgm:t>
        <a:bodyPr/>
        <a:lstStyle/>
        <a:p>
          <a:endParaRPr lang="en-US"/>
        </a:p>
      </dgm:t>
    </dgm:pt>
    <dgm:pt modelId="{F47C46E6-9564-48BD-BE57-EE699A6D430A}" type="sibTrans" cxnId="{ADE2D77A-A29C-4C0C-8C51-B5DF388EDAB1}">
      <dgm:prSet/>
      <dgm:spPr/>
      <dgm:t>
        <a:bodyPr/>
        <a:lstStyle/>
        <a:p>
          <a:endParaRPr lang="en-US"/>
        </a:p>
      </dgm:t>
    </dgm:pt>
    <dgm:pt modelId="{2D36F7B1-187F-4BB1-BFC1-19AEA2022383}">
      <dgm:prSet phldrT="[Text]"/>
      <dgm:spPr>
        <a:xfrm>
          <a:off x="762003" y="3094990"/>
          <a:ext cx="1591053" cy="507745"/>
        </a:xfrm>
        <a:noFill/>
        <a:ln>
          <a:noFill/>
        </a:ln>
        <a:effectLst/>
      </dgm:spPr>
      <dgm:t>
        <a:bodyPr/>
        <a:lstStyle/>
        <a:p>
          <a:r>
            <a:rPr lang="en-US" b="1" dirty="0">
              <a:solidFill>
                <a:sysClr val="windowText" lastClr="000000">
                  <a:hueOff val="0"/>
                  <a:satOff val="0"/>
                  <a:lumOff val="0"/>
                  <a:alphaOff val="0"/>
                </a:sysClr>
              </a:solidFill>
              <a:latin typeface="Calibri"/>
              <a:ea typeface="+mn-ea"/>
              <a:cs typeface="+mn-cs"/>
            </a:rPr>
            <a:t>Software </a:t>
          </a:r>
          <a:br>
            <a:rPr lang="en-US" b="1" dirty="0">
              <a:solidFill>
                <a:sysClr val="windowText" lastClr="000000">
                  <a:hueOff val="0"/>
                  <a:satOff val="0"/>
                  <a:lumOff val="0"/>
                  <a:alphaOff val="0"/>
                </a:sysClr>
              </a:solidFill>
              <a:latin typeface="Calibri"/>
              <a:ea typeface="+mn-ea"/>
              <a:cs typeface="+mn-cs"/>
            </a:rPr>
          </a:br>
          <a:r>
            <a:rPr lang="en-US" b="1" dirty="0">
              <a:solidFill>
                <a:sysClr val="windowText" lastClr="000000">
                  <a:hueOff val="0"/>
                  <a:satOff val="0"/>
                  <a:lumOff val="0"/>
                  <a:alphaOff val="0"/>
                </a:sysClr>
              </a:solidFill>
              <a:latin typeface="Calibri"/>
              <a:ea typeface="+mn-ea"/>
              <a:cs typeface="+mn-cs"/>
            </a:rPr>
            <a:t>(Multi-Cores, GPUs)</a:t>
          </a:r>
        </a:p>
      </dgm:t>
    </dgm:pt>
    <dgm:pt modelId="{463B8A4D-62FE-4214-8919-CCBB369655A4}" type="sibTrans" cxnId="{7CA73EF7-B372-4D8E-BE84-30B4A73A797B}">
      <dgm:prSet/>
      <dgm:spPr/>
      <dgm:t>
        <a:bodyPr/>
        <a:lstStyle/>
        <a:p>
          <a:endParaRPr lang="en-US"/>
        </a:p>
      </dgm:t>
    </dgm:pt>
    <dgm:pt modelId="{C6DFE5F6-C681-486D-941B-B8B723FBE527}" type="parTrans" cxnId="{7CA73EF7-B372-4D8E-BE84-30B4A73A797B}">
      <dgm:prSet/>
      <dgm:spPr/>
      <dgm:t>
        <a:bodyPr/>
        <a:lstStyle/>
        <a:p>
          <a:endParaRPr lang="en-US"/>
        </a:p>
      </dgm:t>
    </dgm:pt>
    <dgm:pt modelId="{3473B7C6-53FF-488D-9C21-EAAC87DFEE2D}">
      <dgm:prSet phldrT="[Text]"/>
      <dgm:spPr>
        <a:xfrm>
          <a:off x="2215888" y="2063198"/>
          <a:ext cx="1493544" cy="785841"/>
        </a:xfrm>
        <a:noFill/>
        <a:ln>
          <a:noFill/>
        </a:ln>
        <a:effectLst/>
      </dgm:spPr>
      <dgm:t>
        <a:bodyPr/>
        <a:lstStyle/>
        <a:p>
          <a:r>
            <a:rPr lang="en-US" b="1" dirty="0">
              <a:solidFill>
                <a:sysClr val="windowText" lastClr="000000">
                  <a:hueOff val="0"/>
                  <a:satOff val="0"/>
                  <a:lumOff val="0"/>
                  <a:alphaOff val="0"/>
                </a:sysClr>
              </a:solidFill>
              <a:latin typeface="Calibri"/>
              <a:ea typeface="+mn-ea"/>
              <a:cs typeface="+mn-cs"/>
            </a:rPr>
            <a:t>Neuromorphic Architectures and </a:t>
          </a:r>
          <a:r>
            <a:rPr lang="en-US" b="1" i="1" dirty="0">
              <a:solidFill>
                <a:srgbClr val="FF0000"/>
              </a:solidFill>
              <a:latin typeface="Calibri"/>
              <a:ea typeface="+mn-ea"/>
              <a:cs typeface="+mn-cs"/>
            </a:rPr>
            <a:t>Beyond</a:t>
          </a:r>
        </a:p>
      </dgm:t>
    </dgm:pt>
    <dgm:pt modelId="{F2280B0E-7794-4C93-B05E-AD922FAEC84C}" type="parTrans" cxnId="{800B8899-D25E-4EB8-8FE3-54696AEDBACE}">
      <dgm:prSet/>
      <dgm:spPr/>
      <dgm:t>
        <a:bodyPr/>
        <a:lstStyle/>
        <a:p>
          <a:endParaRPr lang="en-US"/>
        </a:p>
      </dgm:t>
    </dgm:pt>
    <dgm:pt modelId="{A7E85558-1CC8-4D26-B166-3174C4CECA37}" type="sibTrans" cxnId="{800B8899-D25E-4EB8-8FE3-54696AEDBACE}">
      <dgm:prSet/>
      <dgm:spPr/>
      <dgm:t>
        <a:bodyPr/>
        <a:lstStyle/>
        <a:p>
          <a:endParaRPr lang="en-US"/>
        </a:p>
      </dgm:t>
    </dgm:pt>
    <dgm:pt modelId="{B4F45B8F-EFFD-44B1-8ACA-957C6E543C98}">
      <dgm:prSet phldrT="[Text]"/>
      <dgm:spPr>
        <a:xfrm>
          <a:off x="762003" y="3094990"/>
          <a:ext cx="1591053" cy="507745"/>
        </a:xfrm>
        <a:noFill/>
        <a:ln>
          <a:noFill/>
        </a:ln>
        <a:effectLst/>
      </dgm:spPr>
      <dgm:t>
        <a:bodyPr/>
        <a:lstStyle/>
        <a:p>
          <a:r>
            <a:rPr lang="en-US" b="1" dirty="0">
              <a:solidFill>
                <a:sysClr val="windowText" lastClr="000000">
                  <a:hueOff val="0"/>
                  <a:satOff val="0"/>
                  <a:lumOff val="0"/>
                  <a:alphaOff val="0"/>
                </a:sysClr>
              </a:solidFill>
              <a:latin typeface="Calibri"/>
              <a:ea typeface="+mn-ea"/>
              <a:cs typeface="+mn-cs"/>
            </a:rPr>
            <a:t>Approximate Computing</a:t>
          </a:r>
        </a:p>
      </dgm:t>
    </dgm:pt>
    <dgm:pt modelId="{0A7840FB-BFBC-48B7-9419-ACEACE94A8A4}" type="parTrans" cxnId="{08406D13-6918-4069-9A7F-1AB98BA45F89}">
      <dgm:prSet/>
      <dgm:spPr/>
      <dgm:t>
        <a:bodyPr/>
        <a:lstStyle/>
        <a:p>
          <a:endParaRPr lang="en-US"/>
        </a:p>
      </dgm:t>
    </dgm:pt>
    <dgm:pt modelId="{20DB84A5-0B20-4E95-9079-9ABADDC4A9C7}" type="sibTrans" cxnId="{08406D13-6918-4069-9A7F-1AB98BA45F89}">
      <dgm:prSet/>
      <dgm:spPr/>
      <dgm:t>
        <a:bodyPr/>
        <a:lstStyle/>
        <a:p>
          <a:endParaRPr lang="en-US"/>
        </a:p>
      </dgm:t>
    </dgm:pt>
    <dgm:pt modelId="{EBDB0EF0-3B43-4DA0-9128-036A61862BE0}" type="pres">
      <dgm:prSet presAssocID="{6B450A86-739C-401F-A888-DCE3D20D2A3C}" presName="arrowDiagram" presStyleCnt="0">
        <dgm:presLayoutVars>
          <dgm:chMax val="5"/>
          <dgm:dir/>
          <dgm:resizeHandles val="exact"/>
        </dgm:presLayoutVars>
      </dgm:prSet>
      <dgm:spPr/>
    </dgm:pt>
    <dgm:pt modelId="{5EE6C75E-4EF1-4FC3-B912-C0C95EDDA7EA}" type="pres">
      <dgm:prSet presAssocID="{6B450A86-739C-401F-A888-DCE3D20D2A3C}" presName="arrow" presStyleLbl="bgShp" presStyleIdx="0" presStyleCnt="1" custLinFactNeighborY="-887"/>
      <dgm:spPr>
        <a:xfrm>
          <a:off x="0" y="127000"/>
          <a:ext cx="6096000" cy="3810000"/>
        </a:xfrm>
        <a:prstGeom prst="swooshArrow">
          <a:avLst>
            <a:gd name="adj1" fmla="val 25000"/>
            <a:gd name="adj2" fmla="val 25000"/>
          </a:avLst>
        </a:prstGeom>
        <a:gradFill flip="none" rotWithShape="1">
          <a:gsLst>
            <a:gs pos="0">
              <a:srgbClr val="3366FF"/>
            </a:gs>
            <a:gs pos="46200">
              <a:srgbClr val="99FF66"/>
            </a:gs>
            <a:gs pos="100000">
              <a:srgbClr val="FF0000"/>
            </a:gs>
          </a:gsLst>
          <a:lin ang="10800000" scaled="1"/>
          <a:tileRect/>
        </a:gradFill>
        <a:ln>
          <a:noFill/>
        </a:ln>
        <a:effectLst/>
      </dgm:spPr>
    </dgm:pt>
    <dgm:pt modelId="{2F4413D6-2B8D-4724-8E14-89E76A22AE3E}" type="pres">
      <dgm:prSet presAssocID="{6B450A86-739C-401F-A888-DCE3D20D2A3C}" presName="arrowDiagram5" presStyleCnt="0"/>
      <dgm:spPr/>
    </dgm:pt>
    <dgm:pt modelId="{BE5FCCE1-F53E-416C-B80D-5B347ECD061D}" type="pres">
      <dgm:prSet presAssocID="{2D36F7B1-187F-4BB1-BFC1-19AEA2022383}" presName="bullet5a" presStyleLbl="node1" presStyleIdx="0" presStyleCnt="5"/>
      <dgm:spPr>
        <a:solidFill>
          <a:srgbClr val="FF0000"/>
        </a:solidFill>
      </dgm:spPr>
    </dgm:pt>
    <dgm:pt modelId="{1BE5B63E-BBB7-4EE9-AF83-F678FFDD3119}" type="pres">
      <dgm:prSet presAssocID="{2D36F7B1-187F-4BB1-BFC1-19AEA2022383}" presName="textBox5a" presStyleLbl="revTx" presStyleIdx="0" presStyleCnt="5" custScaleX="150883" custLinFactNeighborX="16637" custLinFactNeighborY="12407">
        <dgm:presLayoutVars>
          <dgm:bulletEnabled val="1"/>
        </dgm:presLayoutVars>
      </dgm:prSet>
      <dgm:spPr/>
    </dgm:pt>
    <dgm:pt modelId="{B6C38B9A-9E0F-463A-B8FC-02EDAEC93D40}" type="pres">
      <dgm:prSet presAssocID="{B4F45B8F-EFFD-44B1-8ACA-957C6E543C98}" presName="bullet5b" presStyleLbl="node1" presStyleIdx="1" presStyleCnt="5"/>
      <dgm:spPr>
        <a:solidFill>
          <a:srgbClr val="FF99FF"/>
        </a:solidFill>
      </dgm:spPr>
    </dgm:pt>
    <dgm:pt modelId="{17041FB2-7295-4C2A-8F10-5B4B269FC0FC}" type="pres">
      <dgm:prSet presAssocID="{B4F45B8F-EFFD-44B1-8ACA-957C6E543C98}" presName="textBox5b" presStyleLbl="revTx" presStyleIdx="1" presStyleCnt="5" custScaleX="166079" custScaleY="32019" custLinFactNeighborX="25059" custLinFactNeighborY="-26283">
        <dgm:presLayoutVars>
          <dgm:bulletEnabled val="1"/>
        </dgm:presLayoutVars>
      </dgm:prSet>
      <dgm:spPr/>
    </dgm:pt>
    <dgm:pt modelId="{3360A836-05AF-4693-8B1C-D51BE9E2D31E}" type="pres">
      <dgm:prSet presAssocID="{719229CF-6E83-46C4-92E3-C2CF2CA5527E}" presName="bullet5c" presStyleLbl="node1" presStyleIdx="2" presStyleCnt="5"/>
      <dgm:spPr>
        <a:solidFill>
          <a:srgbClr val="FFFF00"/>
        </a:solidFill>
      </dgm:spPr>
    </dgm:pt>
    <dgm:pt modelId="{86146E04-AC25-48C3-8C8B-34EF163F22D2}" type="pres">
      <dgm:prSet presAssocID="{719229CF-6E83-46C4-92E3-C2CF2CA5527E}" presName="textBox5c" presStyleLbl="revTx" presStyleIdx="2" presStyleCnt="5" custScaleX="113028" custScaleY="26501" custLinFactNeighborX="-1032" custLinFactNeighborY="-31359">
        <dgm:presLayoutVars>
          <dgm:bulletEnabled val="1"/>
        </dgm:presLayoutVars>
      </dgm:prSet>
      <dgm:spPr/>
    </dgm:pt>
    <dgm:pt modelId="{ECD3D520-BDA0-41B9-AD97-99C7A14BAF07}" type="pres">
      <dgm:prSet presAssocID="{3473B7C6-53FF-488D-9C21-EAAC87DFEE2D}" presName="bullet5d" presStyleLbl="node1" presStyleIdx="3" presStyleCnt="5"/>
      <dgm:spPr>
        <a:solidFill>
          <a:srgbClr val="00B050"/>
        </a:solidFill>
      </dgm:spPr>
    </dgm:pt>
    <dgm:pt modelId="{438C024E-F7CE-4D1B-9FC5-CE1AF974232B}" type="pres">
      <dgm:prSet presAssocID="{3473B7C6-53FF-488D-9C21-EAAC87DFEE2D}" presName="textBox5d" presStyleLbl="revTx" presStyleIdx="3" presStyleCnt="5" custScaleX="110474" custScaleY="89531">
        <dgm:presLayoutVars>
          <dgm:bulletEnabled val="1"/>
        </dgm:presLayoutVars>
      </dgm:prSet>
      <dgm:spPr/>
    </dgm:pt>
    <dgm:pt modelId="{4F0E208E-CDA5-4550-B70C-BCD2A344B712}" type="pres">
      <dgm:prSet presAssocID="{65314E68-66A8-4EBE-AB3C-C2EBBA814194}" presName="bullet5e" presStyleLbl="node1" presStyleIdx="4" presStyleCnt="5"/>
      <dgm:spPr>
        <a:solidFill>
          <a:srgbClr val="0000FF"/>
        </a:solidFill>
      </dgm:spPr>
    </dgm:pt>
    <dgm:pt modelId="{6674DF53-98A8-4CF2-8292-CD256B935CD1}" type="pres">
      <dgm:prSet presAssocID="{65314E68-66A8-4EBE-AB3C-C2EBBA814194}" presName="textBox5e" presStyleLbl="revTx" presStyleIdx="4" presStyleCnt="5" custScaleY="13419" custLinFactNeighborX="-8121" custLinFactNeighborY="-36960">
        <dgm:presLayoutVars>
          <dgm:bulletEnabled val="1"/>
        </dgm:presLayoutVars>
      </dgm:prSet>
      <dgm:spPr/>
    </dgm:pt>
  </dgm:ptLst>
  <dgm:cxnLst>
    <dgm:cxn modelId="{A7AE7209-6DF3-43E3-B3AB-73F66F938C85}" type="presOf" srcId="{B4F45B8F-EFFD-44B1-8ACA-957C6E543C98}" destId="{17041FB2-7295-4C2A-8F10-5B4B269FC0FC}" srcOrd="0" destOrd="0" presId="urn:microsoft.com/office/officeart/2005/8/layout/arrow2"/>
    <dgm:cxn modelId="{08406D13-6918-4069-9A7F-1AB98BA45F89}" srcId="{6B450A86-739C-401F-A888-DCE3D20D2A3C}" destId="{B4F45B8F-EFFD-44B1-8ACA-957C6E543C98}" srcOrd="1" destOrd="0" parTransId="{0A7840FB-BFBC-48B7-9419-ACEACE94A8A4}" sibTransId="{20DB84A5-0B20-4E95-9079-9ABADDC4A9C7}"/>
    <dgm:cxn modelId="{C507FA2A-28C8-430D-B298-51DF7AFCC049}" type="presOf" srcId="{6B450A86-739C-401F-A888-DCE3D20D2A3C}" destId="{EBDB0EF0-3B43-4DA0-9128-036A61862BE0}" srcOrd="0" destOrd="0" presId="urn:microsoft.com/office/officeart/2005/8/layout/arrow2"/>
    <dgm:cxn modelId="{ADE2D77A-A29C-4C0C-8C51-B5DF388EDAB1}" srcId="{6B450A86-739C-401F-A888-DCE3D20D2A3C}" destId="{65314E68-66A8-4EBE-AB3C-C2EBBA814194}" srcOrd="4" destOrd="0" parTransId="{F9F81C1F-4A3E-4E0C-90FE-61C7433670DD}" sibTransId="{F47C46E6-9564-48BD-BE57-EE699A6D430A}"/>
    <dgm:cxn modelId="{E9D9F18E-A433-4467-9086-429008E5D01A}" type="presOf" srcId="{65314E68-66A8-4EBE-AB3C-C2EBBA814194}" destId="{6674DF53-98A8-4CF2-8292-CD256B935CD1}" srcOrd="0" destOrd="0" presId="urn:microsoft.com/office/officeart/2005/8/layout/arrow2"/>
    <dgm:cxn modelId="{800B8899-D25E-4EB8-8FE3-54696AEDBACE}" srcId="{6B450A86-739C-401F-A888-DCE3D20D2A3C}" destId="{3473B7C6-53FF-488D-9C21-EAAC87DFEE2D}" srcOrd="3" destOrd="0" parTransId="{F2280B0E-7794-4C93-B05E-AD922FAEC84C}" sibTransId="{A7E85558-1CC8-4D26-B166-3174C4CECA37}"/>
    <dgm:cxn modelId="{5E0802AB-3F89-48EE-B7E8-85CB2DA1F382}" type="presOf" srcId="{3473B7C6-53FF-488D-9C21-EAAC87DFEE2D}" destId="{438C024E-F7CE-4D1B-9FC5-CE1AF974232B}" srcOrd="0" destOrd="0" presId="urn:microsoft.com/office/officeart/2005/8/layout/arrow2"/>
    <dgm:cxn modelId="{E50111AC-450F-4243-8C15-EE94554181A8}" srcId="{6B450A86-739C-401F-A888-DCE3D20D2A3C}" destId="{719229CF-6E83-46C4-92E3-C2CF2CA5527E}" srcOrd="2" destOrd="0" parTransId="{260CECEC-43DB-4BB2-9913-874E05981FCB}" sibTransId="{FECB3EBB-E5E2-464D-85FD-0C24A52DF357}"/>
    <dgm:cxn modelId="{5CCCACBB-A86A-44C3-9D33-E28BFF440C41}" type="presOf" srcId="{719229CF-6E83-46C4-92E3-C2CF2CA5527E}" destId="{86146E04-AC25-48C3-8C8B-34EF163F22D2}" srcOrd="0" destOrd="0" presId="urn:microsoft.com/office/officeart/2005/8/layout/arrow2"/>
    <dgm:cxn modelId="{47E050EF-DD93-4896-8565-DB1253E93022}" type="presOf" srcId="{2D36F7B1-187F-4BB1-BFC1-19AEA2022383}" destId="{1BE5B63E-BBB7-4EE9-AF83-F678FFDD3119}" srcOrd="0" destOrd="0" presId="urn:microsoft.com/office/officeart/2005/8/layout/arrow2"/>
    <dgm:cxn modelId="{7CA73EF7-B372-4D8E-BE84-30B4A73A797B}" srcId="{6B450A86-739C-401F-A888-DCE3D20D2A3C}" destId="{2D36F7B1-187F-4BB1-BFC1-19AEA2022383}" srcOrd="0" destOrd="0" parTransId="{C6DFE5F6-C681-486D-941B-B8B723FBE527}" sibTransId="{463B8A4D-62FE-4214-8919-CCBB369655A4}"/>
    <dgm:cxn modelId="{2C7336DC-5B2E-446F-9DD4-5ED3652F1B1E}" type="presParOf" srcId="{EBDB0EF0-3B43-4DA0-9128-036A61862BE0}" destId="{5EE6C75E-4EF1-4FC3-B912-C0C95EDDA7EA}" srcOrd="0" destOrd="0" presId="urn:microsoft.com/office/officeart/2005/8/layout/arrow2"/>
    <dgm:cxn modelId="{F2890773-483D-4B1E-90F7-E843D7212520}" type="presParOf" srcId="{EBDB0EF0-3B43-4DA0-9128-036A61862BE0}" destId="{2F4413D6-2B8D-4724-8E14-89E76A22AE3E}" srcOrd="1" destOrd="0" presId="urn:microsoft.com/office/officeart/2005/8/layout/arrow2"/>
    <dgm:cxn modelId="{ACEDA782-3FFF-4E63-9AC4-2A3742A9DB26}" type="presParOf" srcId="{2F4413D6-2B8D-4724-8E14-89E76A22AE3E}" destId="{BE5FCCE1-F53E-416C-B80D-5B347ECD061D}" srcOrd="0" destOrd="0" presId="urn:microsoft.com/office/officeart/2005/8/layout/arrow2"/>
    <dgm:cxn modelId="{A062893A-048A-4843-94FD-5F4D45DA8CF7}" type="presParOf" srcId="{2F4413D6-2B8D-4724-8E14-89E76A22AE3E}" destId="{1BE5B63E-BBB7-4EE9-AF83-F678FFDD3119}" srcOrd="1" destOrd="0" presId="urn:microsoft.com/office/officeart/2005/8/layout/arrow2"/>
    <dgm:cxn modelId="{D76C6C7B-3C76-4B37-BF5B-56412CD7EE59}" type="presParOf" srcId="{2F4413D6-2B8D-4724-8E14-89E76A22AE3E}" destId="{B6C38B9A-9E0F-463A-B8FC-02EDAEC93D40}" srcOrd="2" destOrd="0" presId="urn:microsoft.com/office/officeart/2005/8/layout/arrow2"/>
    <dgm:cxn modelId="{86606FCD-6100-480C-8253-D30B96590E90}" type="presParOf" srcId="{2F4413D6-2B8D-4724-8E14-89E76A22AE3E}" destId="{17041FB2-7295-4C2A-8F10-5B4B269FC0FC}" srcOrd="3" destOrd="0" presId="urn:microsoft.com/office/officeart/2005/8/layout/arrow2"/>
    <dgm:cxn modelId="{9B5345CA-50C2-42F6-ABF5-B46E965E74D5}" type="presParOf" srcId="{2F4413D6-2B8D-4724-8E14-89E76A22AE3E}" destId="{3360A836-05AF-4693-8B1C-D51BE9E2D31E}" srcOrd="4" destOrd="0" presId="urn:microsoft.com/office/officeart/2005/8/layout/arrow2"/>
    <dgm:cxn modelId="{6D5F8BC3-0B6B-404D-81B8-733A8731CAD6}" type="presParOf" srcId="{2F4413D6-2B8D-4724-8E14-89E76A22AE3E}" destId="{86146E04-AC25-48C3-8C8B-34EF163F22D2}" srcOrd="5" destOrd="0" presId="urn:microsoft.com/office/officeart/2005/8/layout/arrow2"/>
    <dgm:cxn modelId="{AFBB9AAF-CE22-4B87-97A2-AA08F67C38CB}" type="presParOf" srcId="{2F4413D6-2B8D-4724-8E14-89E76A22AE3E}" destId="{ECD3D520-BDA0-41B9-AD97-99C7A14BAF07}" srcOrd="6" destOrd="0" presId="urn:microsoft.com/office/officeart/2005/8/layout/arrow2"/>
    <dgm:cxn modelId="{9615D699-24AE-4DFD-9AFA-31A49660FEA5}" type="presParOf" srcId="{2F4413D6-2B8D-4724-8E14-89E76A22AE3E}" destId="{438C024E-F7CE-4D1B-9FC5-CE1AF974232B}" srcOrd="7" destOrd="0" presId="urn:microsoft.com/office/officeart/2005/8/layout/arrow2"/>
    <dgm:cxn modelId="{AEF56C26-E3ED-4435-826A-BDE96EBE880B}" type="presParOf" srcId="{2F4413D6-2B8D-4724-8E14-89E76A22AE3E}" destId="{4F0E208E-CDA5-4550-B70C-BCD2A344B712}" srcOrd="8" destOrd="0" presId="urn:microsoft.com/office/officeart/2005/8/layout/arrow2"/>
    <dgm:cxn modelId="{1EBC2E6B-547B-4A23-B277-D7B1E7B909F2}" type="presParOf" srcId="{2F4413D6-2B8D-4724-8E14-89E76A22AE3E}" destId="{6674DF53-98A8-4CF2-8292-CD256B935CD1}"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6C75E-4EF1-4FC3-B912-C0C95EDDA7EA}">
      <dsp:nvSpPr>
        <dsp:cNvPr id="0" name=""/>
        <dsp:cNvSpPr/>
      </dsp:nvSpPr>
      <dsp:spPr>
        <a:xfrm>
          <a:off x="812799" y="0"/>
          <a:ext cx="6502400" cy="4064000"/>
        </a:xfrm>
        <a:prstGeom prst="swooshArrow">
          <a:avLst>
            <a:gd name="adj1" fmla="val 25000"/>
            <a:gd name="adj2" fmla="val 25000"/>
          </a:avLst>
        </a:prstGeom>
        <a:gradFill flip="none" rotWithShape="1">
          <a:gsLst>
            <a:gs pos="0">
              <a:srgbClr val="3366FF"/>
            </a:gs>
            <a:gs pos="46200">
              <a:srgbClr val="99FF66"/>
            </a:gs>
            <a:gs pos="100000">
              <a:srgbClr val="FF0000"/>
            </a:gs>
          </a:gsLst>
          <a:lin ang="10800000" scaled="1"/>
          <a:tileRect/>
        </a:gradFill>
        <a:ln>
          <a:noFill/>
        </a:ln>
        <a:effectLst/>
      </dsp:spPr>
      <dsp:style>
        <a:lnRef idx="0">
          <a:scrgbClr r="0" g="0" b="0"/>
        </a:lnRef>
        <a:fillRef idx="1">
          <a:scrgbClr r="0" g="0" b="0"/>
        </a:fillRef>
        <a:effectRef idx="0">
          <a:scrgbClr r="0" g="0" b="0"/>
        </a:effectRef>
        <a:fontRef idx="minor"/>
      </dsp:style>
    </dsp:sp>
    <dsp:sp modelId="{BE5FCCE1-F53E-416C-B80D-5B347ECD061D}">
      <dsp:nvSpPr>
        <dsp:cNvPr id="0" name=""/>
        <dsp:cNvSpPr/>
      </dsp:nvSpPr>
      <dsp:spPr>
        <a:xfrm>
          <a:off x="1453286" y="3021990"/>
          <a:ext cx="149555" cy="14955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E5B63E-BBB7-4EE9-AF83-F678FFDD3119}">
      <dsp:nvSpPr>
        <dsp:cNvPr id="0" name=""/>
        <dsp:cNvSpPr/>
      </dsp:nvSpPr>
      <dsp:spPr>
        <a:xfrm>
          <a:off x="1453066" y="3096768"/>
          <a:ext cx="1285243" cy="96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246"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Software </a:t>
          </a:r>
          <a:br>
            <a:rPr lang="en-US" sz="1400" b="1" kern="1200" dirty="0">
              <a:solidFill>
                <a:sysClr val="windowText" lastClr="000000">
                  <a:hueOff val="0"/>
                  <a:satOff val="0"/>
                  <a:lumOff val="0"/>
                  <a:alphaOff val="0"/>
                </a:sysClr>
              </a:solidFill>
              <a:latin typeface="Calibri"/>
              <a:ea typeface="+mn-ea"/>
              <a:cs typeface="+mn-cs"/>
            </a:rPr>
          </a:br>
          <a:r>
            <a:rPr lang="en-US" sz="1400" b="1" kern="1200" dirty="0">
              <a:solidFill>
                <a:sysClr val="windowText" lastClr="000000">
                  <a:hueOff val="0"/>
                  <a:satOff val="0"/>
                  <a:lumOff val="0"/>
                  <a:alphaOff val="0"/>
                </a:sysClr>
              </a:solidFill>
              <a:latin typeface="Calibri"/>
              <a:ea typeface="+mn-ea"/>
              <a:cs typeface="+mn-cs"/>
            </a:rPr>
            <a:t>(Multi-Cores, GPUs)</a:t>
          </a:r>
        </a:p>
      </dsp:txBody>
      <dsp:txXfrm>
        <a:off x="1453066" y="3096768"/>
        <a:ext cx="1285243" cy="967232"/>
      </dsp:txXfrm>
    </dsp:sp>
    <dsp:sp modelId="{B6C38B9A-9E0F-463A-B8FC-02EDAEC93D40}">
      <dsp:nvSpPr>
        <dsp:cNvPr id="0" name=""/>
        <dsp:cNvSpPr/>
      </dsp:nvSpPr>
      <dsp:spPr>
        <a:xfrm>
          <a:off x="2262835" y="2244140"/>
          <a:ext cx="234086" cy="234086"/>
        </a:xfrm>
        <a:prstGeom prst="ellipse">
          <a:avLst/>
        </a:prstGeom>
        <a:solidFill>
          <a:srgbClr val="FF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041FB2-7295-4C2A-8F10-5B4B269FC0FC}">
      <dsp:nvSpPr>
        <dsp:cNvPr id="0" name=""/>
        <dsp:cNvSpPr/>
      </dsp:nvSpPr>
      <dsp:spPr>
        <a:xfrm>
          <a:off x="2293737" y="2492428"/>
          <a:ext cx="1792654" cy="54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38"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Approximate Computing</a:t>
          </a:r>
        </a:p>
      </dsp:txBody>
      <dsp:txXfrm>
        <a:off x="2293737" y="2492428"/>
        <a:ext cx="1792654" cy="545224"/>
      </dsp:txXfrm>
    </dsp:sp>
    <dsp:sp modelId="{3360A836-05AF-4693-8B1C-D51BE9E2D31E}">
      <dsp:nvSpPr>
        <dsp:cNvPr id="0" name=""/>
        <dsp:cNvSpPr/>
      </dsp:nvSpPr>
      <dsp:spPr>
        <a:xfrm>
          <a:off x="3303219" y="1623974"/>
          <a:ext cx="312115" cy="312115"/>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146E04-AC25-48C3-8C8B-34EF163F22D2}">
      <dsp:nvSpPr>
        <dsp:cNvPr id="0" name=""/>
        <dsp:cNvSpPr/>
      </dsp:nvSpPr>
      <dsp:spPr>
        <a:xfrm>
          <a:off x="3364577" y="1903149"/>
          <a:ext cx="1418459" cy="605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383"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Deep Learning Architectures</a:t>
          </a:r>
        </a:p>
      </dsp:txBody>
      <dsp:txXfrm>
        <a:off x="3364577" y="1903149"/>
        <a:ext cx="1418459" cy="605274"/>
      </dsp:txXfrm>
    </dsp:sp>
    <dsp:sp modelId="{ECD3D520-BDA0-41B9-AD97-99C7A14BAF07}">
      <dsp:nvSpPr>
        <dsp:cNvPr id="0" name=""/>
        <dsp:cNvSpPr/>
      </dsp:nvSpPr>
      <dsp:spPr>
        <a:xfrm>
          <a:off x="4512665" y="1139545"/>
          <a:ext cx="403148" cy="403148"/>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8C024E-F7CE-4D1B-9FC5-CE1AF974232B}">
      <dsp:nvSpPr>
        <dsp:cNvPr id="0" name=""/>
        <dsp:cNvSpPr/>
      </dsp:nvSpPr>
      <dsp:spPr>
        <a:xfrm>
          <a:off x="4646133" y="1483649"/>
          <a:ext cx="1436692" cy="2437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620"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Neuromorphic Architectures and </a:t>
          </a:r>
          <a:r>
            <a:rPr lang="en-US" sz="1400" b="1" i="1" kern="1200" dirty="0">
              <a:solidFill>
                <a:srgbClr val="FF0000"/>
              </a:solidFill>
              <a:latin typeface="Calibri"/>
              <a:ea typeface="+mn-ea"/>
              <a:cs typeface="+mn-cs"/>
            </a:rPr>
            <a:t>Beyond</a:t>
          </a:r>
        </a:p>
      </dsp:txBody>
      <dsp:txXfrm>
        <a:off x="4646133" y="1483649"/>
        <a:ext cx="1436692" cy="2437821"/>
      </dsp:txXfrm>
    </dsp:sp>
    <dsp:sp modelId="{4F0E208E-CDA5-4550-B70C-BCD2A344B712}">
      <dsp:nvSpPr>
        <dsp:cNvPr id="0" name=""/>
        <dsp:cNvSpPr/>
      </dsp:nvSpPr>
      <dsp:spPr>
        <a:xfrm>
          <a:off x="5757875" y="816051"/>
          <a:ext cx="513689" cy="513689"/>
        </a:xfrm>
        <a:prstGeom prst="ellipse">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74DF53-98A8-4CF2-8292-CD256B935CD1}">
      <dsp:nvSpPr>
        <dsp:cNvPr id="0" name=""/>
        <dsp:cNvSpPr/>
      </dsp:nvSpPr>
      <dsp:spPr>
        <a:xfrm>
          <a:off x="5909108" y="1262247"/>
          <a:ext cx="1300480" cy="401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193"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ysClr val="windowText" lastClr="000000">
                  <a:hueOff val="0"/>
                  <a:satOff val="0"/>
                  <a:lumOff val="0"/>
                  <a:alphaOff val="0"/>
                </a:sysClr>
              </a:solidFill>
              <a:latin typeface="Calibri"/>
              <a:ea typeface="+mn-ea"/>
              <a:cs typeface="+mn-cs"/>
            </a:rPr>
            <a:t>Post-CMOS Technologies</a:t>
          </a:r>
        </a:p>
      </dsp:txBody>
      <dsp:txXfrm>
        <a:off x="5909108" y="1262247"/>
        <a:ext cx="1300480" cy="40137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D5E58-82C0-4F2A-9A2C-F8BAC6C259C6}" type="datetimeFigureOut">
              <a:rPr lang="en-US" smtClean="0"/>
              <a:pPr/>
              <a:t>20-Apr-24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5A10DA-866C-4A61-9AE7-2C81D2652A14}" type="slidenum">
              <a:rPr lang="en-US" smtClean="0"/>
              <a:pPr/>
              <a:t>‹#›</a:t>
            </a:fld>
            <a:endParaRPr lang="en-US"/>
          </a:p>
        </p:txBody>
      </p:sp>
    </p:spTree>
    <p:extLst>
      <p:ext uri="{BB962C8B-B14F-4D97-AF65-F5344CB8AC3E}">
        <p14:creationId xmlns:p14="http://schemas.microsoft.com/office/powerpoint/2010/main" val="389702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arxiv.org/pdf/1602.01528.pdf" TargetMode="External"/><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https://media.nips.cc/Conferences/2015/tutorialslides/Dally-NIPS-Tutorial-2015.pdf"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github.com/zepx/pytorch-weight-prune" TargetMode="External"/><Relationship Id="rId2" Type="http://schemas.openxmlformats.org/officeDocument/2006/relationships/slide" Target="../slides/slide122.xml"/><Relationship Id="rId1" Type="http://schemas.openxmlformats.org/officeDocument/2006/relationships/notesMaster" Target="../notesMasters/notesMaster1.xml"/><Relationship Id="rId4" Type="http://schemas.openxmlformats.org/officeDocument/2006/relationships/hyperlink" Target="https://github.com/synxlin/nn-compression"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5A10DA-866C-4A61-9AE7-2C81D2652A14}" type="slidenum">
              <a:rPr lang="en-US" smtClean="0"/>
              <a:pPr/>
              <a:t>3</a:t>
            </a:fld>
            <a:endParaRPr lang="en-US"/>
          </a:p>
        </p:txBody>
      </p:sp>
    </p:spTree>
    <p:extLst>
      <p:ext uri="{BB962C8B-B14F-4D97-AF65-F5344CB8AC3E}">
        <p14:creationId xmlns:p14="http://schemas.microsoft.com/office/powerpoint/2010/main" val="2913916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0414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72906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29965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a:sym typeface="Wingdings" panose="05000000000000000000" pitchFamily="2" charset="2"/>
              </a:rPr>
              <a:t> more details on subsequent slides</a:t>
            </a:r>
            <a:endParaRPr lang="en-US" dirty="0"/>
          </a:p>
        </p:txBody>
      </p:sp>
      <p:sp>
        <p:nvSpPr>
          <p:cNvPr id="4" name="Slide Number Placeholder 3"/>
          <p:cNvSpPr>
            <a:spLocks noGrp="1"/>
          </p:cNvSpPr>
          <p:nvPr>
            <p:ph type="sldNum" sz="quarter" idx="5"/>
          </p:nvPr>
        </p:nvSpPr>
        <p:spPr/>
        <p:txBody>
          <a:bodyPr/>
          <a:lstStyle/>
          <a:p>
            <a:fld id="{C786A86D-C467-429D-BB27-E7D4361F5A5E}" type="slidenum">
              <a:rPr lang="en-US" smtClean="0"/>
              <a:t>38</a:t>
            </a:fld>
            <a:endParaRPr lang="en-US"/>
          </a:p>
        </p:txBody>
      </p:sp>
    </p:spTree>
    <p:extLst>
      <p:ext uri="{BB962C8B-B14F-4D97-AF65-F5344CB8AC3E}">
        <p14:creationId xmlns:p14="http://schemas.microsoft.com/office/powerpoint/2010/main" val="1904434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distinction is mostly for educational/presentational purposes and does not reflect a clear-cut division</a:t>
            </a:r>
          </a:p>
        </p:txBody>
      </p:sp>
      <p:sp>
        <p:nvSpPr>
          <p:cNvPr id="4" name="Slide Number Placeholder 3"/>
          <p:cNvSpPr>
            <a:spLocks noGrp="1"/>
          </p:cNvSpPr>
          <p:nvPr>
            <p:ph type="sldNum" sz="quarter" idx="5"/>
          </p:nvPr>
        </p:nvSpPr>
        <p:spPr/>
        <p:txBody>
          <a:bodyPr/>
          <a:lstStyle/>
          <a:p>
            <a:fld id="{C786A86D-C467-429D-BB27-E7D4361F5A5E}" type="slidenum">
              <a:rPr lang="en-US" smtClean="0"/>
              <a:t>40</a:t>
            </a:fld>
            <a:endParaRPr lang="en-US"/>
          </a:p>
        </p:txBody>
      </p:sp>
    </p:spTree>
    <p:extLst>
      <p:ext uri="{BB962C8B-B14F-4D97-AF65-F5344CB8AC3E}">
        <p14:creationId xmlns:p14="http://schemas.microsoft.com/office/powerpoint/2010/main" val="3488943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Dense vs Sparse graphs</a:t>
            </a:r>
          </a:p>
          <a:p>
            <a:r>
              <a:rPr lang="en-US" dirty="0"/>
              <a:t>Node degree + number of node neighbors</a:t>
            </a:r>
          </a:p>
          <a:p>
            <a:r>
              <a:rPr lang="en-US" dirty="0"/>
              <a:t>The local clustering coefficient of a vertex (node) in a graph quantifies how close its </a:t>
            </a:r>
            <a:r>
              <a:rPr lang="en-US" dirty="0" err="1"/>
              <a:t>neighbours</a:t>
            </a:r>
            <a:r>
              <a:rPr lang="en-US" dirty="0"/>
              <a:t> are to being a clique (complete graph).</a:t>
            </a:r>
          </a:p>
        </p:txBody>
      </p:sp>
      <p:sp>
        <p:nvSpPr>
          <p:cNvPr id="4" name="Slide Number Placeholder 3"/>
          <p:cNvSpPr>
            <a:spLocks noGrp="1"/>
          </p:cNvSpPr>
          <p:nvPr>
            <p:ph type="sldNum" sz="quarter" idx="5"/>
          </p:nvPr>
        </p:nvSpPr>
        <p:spPr/>
        <p:txBody>
          <a:bodyPr/>
          <a:lstStyle/>
          <a:p>
            <a:fld id="{C786A86D-C467-429D-BB27-E7D4361F5A5E}" type="slidenum">
              <a:rPr lang="en-US" smtClean="0"/>
              <a:t>41</a:t>
            </a:fld>
            <a:endParaRPr lang="en-US"/>
          </a:p>
        </p:txBody>
      </p:sp>
    </p:spTree>
    <p:extLst>
      <p:ext uri="{BB962C8B-B14F-4D97-AF65-F5344CB8AC3E}">
        <p14:creationId xmlns:p14="http://schemas.microsoft.com/office/powerpoint/2010/main" val="1735405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6A86D-C467-429D-BB27-E7D4361F5A5E}" type="slidenum">
              <a:rPr lang="en-US" smtClean="0"/>
              <a:t>43</a:t>
            </a:fld>
            <a:endParaRPr lang="en-US"/>
          </a:p>
        </p:txBody>
      </p:sp>
    </p:spTree>
    <p:extLst>
      <p:ext uri="{BB962C8B-B14F-4D97-AF65-F5344CB8AC3E}">
        <p14:creationId xmlns:p14="http://schemas.microsoft.com/office/powerpoint/2010/main" val="1542810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&lt;&gt;  </a:t>
            </a:r>
            <a:r>
              <a:rPr lang="en-US" dirty="0">
                <a:sym typeface="Wingdings" panose="05000000000000000000" pitchFamily="2" charset="2"/>
              </a:rPr>
              <a:t> inner product</a:t>
            </a:r>
            <a:endParaRPr lang="en-US" dirty="0"/>
          </a:p>
        </p:txBody>
      </p:sp>
      <p:sp>
        <p:nvSpPr>
          <p:cNvPr id="4" name="Slide Number Placeholder 3"/>
          <p:cNvSpPr>
            <a:spLocks noGrp="1"/>
          </p:cNvSpPr>
          <p:nvPr>
            <p:ph type="sldNum" sz="quarter" idx="5"/>
          </p:nvPr>
        </p:nvSpPr>
        <p:spPr/>
        <p:txBody>
          <a:bodyPr/>
          <a:lstStyle/>
          <a:p>
            <a:fld id="{C786A86D-C467-429D-BB27-E7D4361F5A5E}" type="slidenum">
              <a:rPr lang="en-US" smtClean="0"/>
              <a:t>44</a:t>
            </a:fld>
            <a:endParaRPr lang="en-US"/>
          </a:p>
        </p:txBody>
      </p:sp>
    </p:spTree>
    <p:extLst>
      <p:ext uri="{BB962C8B-B14F-4D97-AF65-F5344CB8AC3E}">
        <p14:creationId xmlns:p14="http://schemas.microsoft.com/office/powerpoint/2010/main" val="3930890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6A86D-C467-429D-BB27-E7D4361F5A5E}" type="slidenum">
              <a:rPr lang="en-US" smtClean="0"/>
              <a:t>45</a:t>
            </a:fld>
            <a:endParaRPr lang="en-US"/>
          </a:p>
        </p:txBody>
      </p:sp>
    </p:spTree>
    <p:extLst>
      <p:ext uri="{BB962C8B-B14F-4D97-AF65-F5344CB8AC3E}">
        <p14:creationId xmlns:p14="http://schemas.microsoft.com/office/powerpoint/2010/main" val="4078719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effectLst/>
                <a:latin typeface="Arial" panose="020B0604020202020204" pitchFamily="34" charset="0"/>
              </a:rPr>
              <a:t>Weisfeiler</a:t>
            </a:r>
            <a:r>
              <a:rPr lang="en-US" b="0" i="0" dirty="0">
                <a:effectLst/>
                <a:latin typeface="Arial" panose="020B0604020202020204" pitchFamily="34" charset="0"/>
              </a:rPr>
              <a:t>-Lehman Graph Kernels</a:t>
            </a:r>
            <a:r>
              <a:rPr lang="en-US" b="0" i="0" baseline="30000" dirty="0">
                <a:effectLst/>
                <a:latin typeface="Arial" panose="020B0604020202020204" pitchFamily="34" charset="0"/>
              </a:rPr>
              <a:t>56</a:t>
            </a:r>
            <a:r>
              <a:rPr lang="en-US" b="0" i="0" dirty="0">
                <a:effectLst/>
                <a:latin typeface="Arial" panose="020B0604020202020204" pitchFamily="34" charset="0"/>
              </a:rPr>
              <a:t>: influential</a:t>
            </a:r>
            <a:r>
              <a:rPr lang="en-US" b="0" i="0" dirty="0">
                <a:effectLst/>
                <a:latin typeface="Calibri (Body)"/>
              </a:rPr>
              <a:t> family of kernels</a:t>
            </a: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C786A86D-C467-429D-BB27-E7D4361F5A5E}" type="slidenum">
              <a:rPr lang="en-US" smtClean="0"/>
              <a:t>46</a:t>
            </a:fld>
            <a:endParaRPr lang="en-US"/>
          </a:p>
        </p:txBody>
      </p:sp>
    </p:spTree>
    <p:extLst>
      <p:ext uri="{BB962C8B-B14F-4D97-AF65-F5344CB8AC3E}">
        <p14:creationId xmlns:p14="http://schemas.microsoft.com/office/powerpoint/2010/main" val="352233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Input: image</a:t>
            </a:r>
          </a:p>
          <a:p>
            <a:r>
              <a:rPr lang="en-US" dirty="0"/>
              <a:t>Output: object category and location for every object in the image</a:t>
            </a:r>
          </a:p>
        </p:txBody>
      </p:sp>
      <p:sp>
        <p:nvSpPr>
          <p:cNvPr id="4" name="Slide Number Placeholder 3"/>
          <p:cNvSpPr>
            <a:spLocks noGrp="1"/>
          </p:cNvSpPr>
          <p:nvPr>
            <p:ph type="sldNum" sz="quarter" idx="5"/>
          </p:nvPr>
        </p:nvSpPr>
        <p:spPr/>
        <p:txBody>
          <a:bodyPr/>
          <a:lstStyle/>
          <a:p>
            <a:fld id="{82D69EF6-A9F6-BA4A-BD66-EC1AE201458C}" type="slidenum">
              <a:rPr lang="en-US" smtClean="0"/>
              <a:t>5</a:t>
            </a:fld>
            <a:endParaRPr lang="en-US"/>
          </a:p>
        </p:txBody>
      </p:sp>
    </p:spTree>
    <p:extLst>
      <p:ext uri="{BB962C8B-B14F-4D97-AF65-F5344CB8AC3E}">
        <p14:creationId xmlns:p14="http://schemas.microsoft.com/office/powerpoint/2010/main" val="2979463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6A86D-C467-429D-BB27-E7D4361F5A5E}" type="slidenum">
              <a:rPr lang="en-US" smtClean="0"/>
              <a:t>47</a:t>
            </a:fld>
            <a:endParaRPr lang="en-US"/>
          </a:p>
        </p:txBody>
      </p:sp>
    </p:spTree>
    <p:extLst>
      <p:ext uri="{BB962C8B-B14F-4D97-AF65-F5344CB8AC3E}">
        <p14:creationId xmlns:p14="http://schemas.microsoft.com/office/powerpoint/2010/main" val="1345319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6A86D-C467-429D-BB27-E7D4361F5A5E}" type="slidenum">
              <a:rPr lang="en-US" smtClean="0"/>
              <a:t>48</a:t>
            </a:fld>
            <a:endParaRPr lang="en-US"/>
          </a:p>
        </p:txBody>
      </p:sp>
    </p:spTree>
    <p:extLst>
      <p:ext uri="{BB962C8B-B14F-4D97-AF65-F5344CB8AC3E}">
        <p14:creationId xmlns:p14="http://schemas.microsoft.com/office/powerpoint/2010/main" val="1903848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6A86D-C467-429D-BB27-E7D4361F5A5E}" type="slidenum">
              <a:rPr lang="en-US" smtClean="0"/>
              <a:t>49</a:t>
            </a:fld>
            <a:endParaRPr lang="en-US"/>
          </a:p>
        </p:txBody>
      </p:sp>
    </p:spTree>
    <p:extLst>
      <p:ext uri="{BB962C8B-B14F-4D97-AF65-F5344CB8AC3E}">
        <p14:creationId xmlns:p14="http://schemas.microsoft.com/office/powerpoint/2010/main" val="3043273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Body)"/>
              </a:rPr>
              <a:t>Factorization Approaches has been consistently outperformed by more recent methods</a:t>
            </a:r>
            <a:endParaRPr lang="en-US" dirty="0"/>
          </a:p>
        </p:txBody>
      </p:sp>
      <p:sp>
        <p:nvSpPr>
          <p:cNvPr id="4" name="Slide Number Placeholder 3"/>
          <p:cNvSpPr>
            <a:spLocks noGrp="1"/>
          </p:cNvSpPr>
          <p:nvPr>
            <p:ph type="sldNum" sz="quarter" idx="5"/>
          </p:nvPr>
        </p:nvSpPr>
        <p:spPr/>
        <p:txBody>
          <a:bodyPr/>
          <a:lstStyle/>
          <a:p>
            <a:fld id="{C786A86D-C467-429D-BB27-E7D4361F5A5E}" type="slidenum">
              <a:rPr lang="en-US" smtClean="0"/>
              <a:t>50</a:t>
            </a:fld>
            <a:endParaRPr lang="en-US"/>
          </a:p>
        </p:txBody>
      </p:sp>
    </p:spTree>
    <p:extLst>
      <p:ext uri="{BB962C8B-B14F-4D97-AF65-F5344CB8AC3E}">
        <p14:creationId xmlns:p14="http://schemas.microsoft.com/office/powerpoint/2010/main" val="3921561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Choose the middle node of a random walk as input and the words right and left of it as context</a:t>
            </a:r>
          </a:p>
        </p:txBody>
      </p:sp>
      <p:sp>
        <p:nvSpPr>
          <p:cNvPr id="4" name="Slide Number Placeholder 3"/>
          <p:cNvSpPr>
            <a:spLocks noGrp="1"/>
          </p:cNvSpPr>
          <p:nvPr>
            <p:ph type="sldNum" sz="quarter" idx="5"/>
          </p:nvPr>
        </p:nvSpPr>
        <p:spPr/>
        <p:txBody>
          <a:bodyPr/>
          <a:lstStyle/>
          <a:p>
            <a:fld id="{C786A86D-C467-429D-BB27-E7D4361F5A5E}" type="slidenum">
              <a:rPr lang="en-US" smtClean="0"/>
              <a:t>51</a:t>
            </a:fld>
            <a:endParaRPr lang="en-US"/>
          </a:p>
        </p:txBody>
      </p:sp>
    </p:spTree>
    <p:extLst>
      <p:ext uri="{BB962C8B-B14F-4D97-AF65-F5344CB8AC3E}">
        <p14:creationId xmlns:p14="http://schemas.microsoft.com/office/powerpoint/2010/main" val="1260672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Connectionist </a:t>
            </a:r>
            <a:r>
              <a:rPr lang="en-US" dirty="0">
                <a:sym typeface="Wingdings" panose="05000000000000000000" pitchFamily="2" charset="2"/>
              </a:rPr>
              <a:t> modeling interactions, behaviors </a:t>
            </a:r>
            <a:r>
              <a:rPr lang="en-US" dirty="0" err="1">
                <a:sym typeface="Wingdings" panose="05000000000000000000" pitchFamily="2" charset="2"/>
              </a:rPr>
              <a:t>etc</a:t>
            </a:r>
            <a:endParaRPr lang="en-US" dirty="0"/>
          </a:p>
        </p:txBody>
      </p:sp>
      <p:sp>
        <p:nvSpPr>
          <p:cNvPr id="4" name="Slide Number Placeholder 3"/>
          <p:cNvSpPr>
            <a:spLocks noGrp="1"/>
          </p:cNvSpPr>
          <p:nvPr>
            <p:ph type="sldNum" sz="quarter" idx="5"/>
          </p:nvPr>
        </p:nvSpPr>
        <p:spPr/>
        <p:txBody>
          <a:bodyPr/>
          <a:lstStyle/>
          <a:p>
            <a:fld id="{C786A86D-C467-429D-BB27-E7D4361F5A5E}" type="slidenum">
              <a:rPr lang="en-US" smtClean="0"/>
              <a:t>56</a:t>
            </a:fld>
            <a:endParaRPr lang="en-US"/>
          </a:p>
        </p:txBody>
      </p:sp>
    </p:spTree>
    <p:extLst>
      <p:ext uri="{BB962C8B-B14F-4D97-AF65-F5344CB8AC3E}">
        <p14:creationId xmlns:p14="http://schemas.microsoft.com/office/powerpoint/2010/main" val="4266898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6A86D-C467-429D-BB27-E7D4361F5A5E}" type="slidenum">
              <a:rPr lang="en-US" smtClean="0"/>
              <a:t>57</a:t>
            </a:fld>
            <a:endParaRPr lang="en-US"/>
          </a:p>
        </p:txBody>
      </p:sp>
    </p:spTree>
    <p:extLst>
      <p:ext uri="{BB962C8B-B14F-4D97-AF65-F5344CB8AC3E}">
        <p14:creationId xmlns:p14="http://schemas.microsoft.com/office/powerpoint/2010/main" val="2453811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Messages are among immediate neighbors</a:t>
            </a:r>
          </a:p>
        </p:txBody>
      </p:sp>
      <p:sp>
        <p:nvSpPr>
          <p:cNvPr id="4" name="Slide Number Placeholder 3"/>
          <p:cNvSpPr>
            <a:spLocks noGrp="1"/>
          </p:cNvSpPr>
          <p:nvPr>
            <p:ph type="sldNum" sz="quarter" idx="5"/>
          </p:nvPr>
        </p:nvSpPr>
        <p:spPr/>
        <p:txBody>
          <a:bodyPr/>
          <a:lstStyle/>
          <a:p>
            <a:fld id="{C786A86D-C467-429D-BB27-E7D4361F5A5E}" type="slidenum">
              <a:rPr lang="en-US" smtClean="0"/>
              <a:t>58</a:t>
            </a:fld>
            <a:endParaRPr lang="en-US"/>
          </a:p>
        </p:txBody>
      </p:sp>
    </p:spTree>
    <p:extLst>
      <p:ext uri="{BB962C8B-B14F-4D97-AF65-F5344CB8AC3E}">
        <p14:creationId xmlns:p14="http://schemas.microsoft.com/office/powerpoint/2010/main" val="1497075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Messages are among immediate neighbors</a:t>
            </a:r>
          </a:p>
        </p:txBody>
      </p:sp>
      <p:sp>
        <p:nvSpPr>
          <p:cNvPr id="4" name="Slide Number Placeholder 3"/>
          <p:cNvSpPr>
            <a:spLocks noGrp="1"/>
          </p:cNvSpPr>
          <p:nvPr>
            <p:ph type="sldNum" sz="quarter" idx="5"/>
          </p:nvPr>
        </p:nvSpPr>
        <p:spPr/>
        <p:txBody>
          <a:bodyPr/>
          <a:lstStyle/>
          <a:p>
            <a:fld id="{C786A86D-C467-429D-BB27-E7D4361F5A5E}" type="slidenum">
              <a:rPr lang="en-US" smtClean="0"/>
              <a:t>59</a:t>
            </a:fld>
            <a:endParaRPr lang="en-US"/>
          </a:p>
        </p:txBody>
      </p:sp>
    </p:spTree>
    <p:extLst>
      <p:ext uri="{BB962C8B-B14F-4D97-AF65-F5344CB8AC3E}">
        <p14:creationId xmlns:p14="http://schemas.microsoft.com/office/powerpoint/2010/main" val="3585103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6A86D-C467-429D-BB27-E7D4361F5A5E}" type="slidenum">
              <a:rPr lang="en-US" smtClean="0"/>
              <a:t>60</a:t>
            </a:fld>
            <a:endParaRPr lang="en-US"/>
          </a:p>
        </p:txBody>
      </p:sp>
    </p:spTree>
    <p:extLst>
      <p:ext uri="{BB962C8B-B14F-4D97-AF65-F5344CB8AC3E}">
        <p14:creationId xmlns:p14="http://schemas.microsoft.com/office/powerpoint/2010/main" val="687379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idea: </a:t>
            </a:r>
          </a:p>
        </p:txBody>
      </p:sp>
      <p:sp>
        <p:nvSpPr>
          <p:cNvPr id="4" name="Slide Number Placeholder 3"/>
          <p:cNvSpPr>
            <a:spLocks noGrp="1"/>
          </p:cNvSpPr>
          <p:nvPr>
            <p:ph type="sldNum" sz="quarter" idx="5"/>
          </p:nvPr>
        </p:nvSpPr>
        <p:spPr/>
        <p:txBody>
          <a:bodyPr/>
          <a:lstStyle/>
          <a:p>
            <a:fld id="{82D69EF6-A9F6-BA4A-BD66-EC1AE201458C}" type="slidenum">
              <a:rPr lang="en-US" smtClean="0"/>
              <a:t>9</a:t>
            </a:fld>
            <a:endParaRPr lang="en-US"/>
          </a:p>
        </p:txBody>
      </p:sp>
    </p:spTree>
    <p:extLst>
      <p:ext uri="{BB962C8B-B14F-4D97-AF65-F5344CB8AC3E}">
        <p14:creationId xmlns:p14="http://schemas.microsoft.com/office/powerpoint/2010/main" val="3761783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a:prstGeom prst="rect">
            <a:avLst/>
          </a:prstGeom>
        </p:spPr>
      </p:sp>
      <p:sp>
        <p:nvSpPr>
          <p:cNvPr id="3" name="Notes Placeholder 2"/>
          <p:cNvSpPr>
            <a:spLocks noGrp="1"/>
          </p:cNvSpPr>
          <p:nvPr>
            <p:ph type="body" idx="1"/>
          </p:nvPr>
        </p:nvSpPr>
        <p:spPr>
          <a:xfrm>
            <a:off x="914400" y="2443163"/>
            <a:ext cx="7315200" cy="2314575"/>
          </a:xfrm>
          <a:prstGeom prst="rect">
            <a:avLst/>
          </a:prstGeom>
        </p:spPr>
        <p:txBody>
          <a:bodyPr/>
          <a:lstStyle/>
          <a:p>
            <a:endParaRPr lang="en-US" dirty="0"/>
          </a:p>
        </p:txBody>
      </p:sp>
      <p:sp>
        <p:nvSpPr>
          <p:cNvPr id="4" name="Slide Number Placeholder 3"/>
          <p:cNvSpPr>
            <a:spLocks noGrp="1"/>
          </p:cNvSpPr>
          <p:nvPr>
            <p:ph type="sldNum" sz="quarter" idx="10"/>
          </p:nvPr>
        </p:nvSpPr>
        <p:spPr>
          <a:xfrm>
            <a:off x="5179484" y="4885432"/>
            <a:ext cx="3962400" cy="257175"/>
          </a:xfrm>
          <a:prstGeom prst="rect">
            <a:avLst/>
          </a:prstGeom>
        </p:spPr>
        <p:txBody>
          <a:bodyPr/>
          <a:lstStyle/>
          <a:p>
            <a:fld id="{CA6987DC-51A9-4396-B291-7A7CCBC4C27C}" type="slidenum">
              <a:rPr lang="de-DE" smtClean="0"/>
              <a:t>68</a:t>
            </a:fld>
            <a:endParaRPr lang="de-DE"/>
          </a:p>
        </p:txBody>
      </p:sp>
    </p:spTree>
    <p:extLst>
      <p:ext uri="{BB962C8B-B14F-4D97-AF65-F5344CB8AC3E}">
        <p14:creationId xmlns:p14="http://schemas.microsoft.com/office/powerpoint/2010/main" val="3749235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a:prstGeom prst="rect">
            <a:avLst/>
          </a:prstGeom>
        </p:spPr>
      </p:sp>
      <p:sp>
        <p:nvSpPr>
          <p:cNvPr id="3" name="Notes Placeholder 2"/>
          <p:cNvSpPr>
            <a:spLocks noGrp="1"/>
          </p:cNvSpPr>
          <p:nvPr>
            <p:ph type="body" idx="1"/>
          </p:nvPr>
        </p:nvSpPr>
        <p:spPr>
          <a:xfrm>
            <a:off x="914400" y="2443163"/>
            <a:ext cx="7315200" cy="2314575"/>
          </a:xfrm>
          <a:prstGeom prst="rect">
            <a:avLst/>
          </a:prstGeom>
        </p:spPr>
        <p:txBody>
          <a:bodyPr/>
          <a:lstStyle/>
          <a:p>
            <a:endParaRPr lang="en-US" sz="5400" baseline="0" dirty="0"/>
          </a:p>
        </p:txBody>
      </p:sp>
      <p:sp>
        <p:nvSpPr>
          <p:cNvPr id="4" name="Slide Number Placeholder 3"/>
          <p:cNvSpPr>
            <a:spLocks noGrp="1"/>
          </p:cNvSpPr>
          <p:nvPr>
            <p:ph type="sldNum" sz="quarter" idx="10"/>
          </p:nvPr>
        </p:nvSpPr>
        <p:spPr>
          <a:xfrm>
            <a:off x="5179484" y="4885432"/>
            <a:ext cx="3962400" cy="257175"/>
          </a:xfrm>
          <a:prstGeom prst="rect">
            <a:avLst/>
          </a:prstGeom>
        </p:spPr>
        <p:txBody>
          <a:bodyPr/>
          <a:lstStyle/>
          <a:p>
            <a:fld id="{CA6987DC-51A9-4396-B291-7A7CCBC4C27C}" type="slidenum">
              <a:rPr lang="de-DE" smtClean="0"/>
              <a:t>69</a:t>
            </a:fld>
            <a:endParaRPr lang="de-DE"/>
          </a:p>
        </p:txBody>
      </p:sp>
    </p:spTree>
    <p:extLst>
      <p:ext uri="{BB962C8B-B14F-4D97-AF65-F5344CB8AC3E}">
        <p14:creationId xmlns:p14="http://schemas.microsoft.com/office/powerpoint/2010/main" val="3004706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a:prstGeom prst="rect">
            <a:avLst/>
          </a:prstGeom>
          <a:noFill/>
          <a:ln w="12700">
            <a:solidFill>
              <a:prstClr val="black"/>
            </a:solidFill>
          </a:ln>
        </p:spPr>
      </p:sp>
      <p:sp>
        <p:nvSpPr>
          <p:cNvPr id="3" name="Notes Placeholder 2"/>
          <p:cNvSpPr>
            <a:spLocks noGrp="1"/>
          </p:cNvSpPr>
          <p:nvPr>
            <p:ph type="body" idx="1"/>
          </p:nvPr>
        </p:nvSpPr>
        <p:spPr>
          <a:xfrm>
            <a:off x="914400" y="2443163"/>
            <a:ext cx="7315200" cy="2314575"/>
          </a:xfrm>
          <a:prstGeom prst="rect">
            <a:avLst/>
          </a:prstGeom>
        </p:spPr>
        <p:txBody>
          <a:bodyPr/>
          <a:lstStyle/>
          <a:p>
            <a:endParaRPr lang="en-US" dirty="0"/>
          </a:p>
        </p:txBody>
      </p:sp>
    </p:spTree>
    <p:extLst>
      <p:ext uri="{BB962C8B-B14F-4D97-AF65-F5344CB8AC3E}">
        <p14:creationId xmlns:p14="http://schemas.microsoft.com/office/powerpoint/2010/main" val="4097483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a:prstGeom prst="rect">
            <a:avLst/>
          </a:prstGeom>
        </p:spPr>
      </p:sp>
      <p:sp>
        <p:nvSpPr>
          <p:cNvPr id="3" name="Notes Placeholder 2"/>
          <p:cNvSpPr>
            <a:spLocks noGrp="1"/>
          </p:cNvSpPr>
          <p:nvPr>
            <p:ph type="body" idx="1"/>
          </p:nvPr>
        </p:nvSpPr>
        <p:spPr>
          <a:xfrm>
            <a:off x="914400" y="2443163"/>
            <a:ext cx="7315200" cy="2314575"/>
          </a:xfrm>
          <a:prstGeom prst="rect">
            <a:avLst/>
          </a:prstGeom>
        </p:spPr>
        <p:txBody>
          <a:bodyPr/>
          <a:lstStyle/>
          <a:p>
            <a:r>
              <a:rPr lang="pt-BR" dirty="0"/>
              <a:t>One of the key elements</a:t>
            </a:r>
            <a:r>
              <a:rPr lang="pt-BR" baseline="0" dirty="0"/>
              <a:t> of IoT solutions is the servive creation layer.</a:t>
            </a:r>
          </a:p>
          <a:p>
            <a:r>
              <a:rPr lang="pt-BR" baseline="0" dirty="0"/>
              <a:t>Now that we have connected the Thing to the internet via a gateway of some sort and are processing data to the data center in realtime and are analytizing this data with our big data tools, how do we enable new services to be created??</a:t>
            </a:r>
            <a:endParaRPr lang="pt-BR" dirty="0"/>
          </a:p>
          <a:p>
            <a:endParaRPr lang="pt-BR" dirty="0"/>
          </a:p>
          <a:p>
            <a:r>
              <a:rPr lang="pt-BR" dirty="0"/>
              <a:t>One are a couple of elements to the Service Creation aspects of IoT.  Once is the Service enablement via the Developer Engagement.  This includes a developer out reach program and an API</a:t>
            </a:r>
            <a:r>
              <a:rPr lang="pt-BR" baseline="0" dirty="0"/>
              <a:t> portals to allow enterprises to engaged the developers to create applications that tale adnatage of the data.  For example, in the case of smart cities, you can have a plethora of sensors that are monitoring traffic, polution, noise etc that are fed into the cloud but only when this data is provided to an App that is used by the city government and/ or the citizens of the city, you have the power of IoT.</a:t>
            </a:r>
          </a:p>
          <a:p>
            <a:r>
              <a:rPr lang="pt-BR" baseline="0" dirty="0"/>
              <a:t>The other element really is the API creation and management aspects that allow integration of the data with the existingbusiness processes and the mashup of the data with existing enterprise systems and with other partners data.</a:t>
            </a:r>
            <a:endParaRPr lang="en-US" dirty="0"/>
          </a:p>
        </p:txBody>
      </p:sp>
      <p:sp>
        <p:nvSpPr>
          <p:cNvPr id="4" name="Slide Number Placeholder 3"/>
          <p:cNvSpPr>
            <a:spLocks noGrp="1"/>
          </p:cNvSpPr>
          <p:nvPr>
            <p:ph type="sldNum" sz="quarter" idx="10"/>
          </p:nvPr>
        </p:nvSpPr>
        <p:spPr>
          <a:xfrm>
            <a:off x="5179484" y="4885432"/>
            <a:ext cx="3962400" cy="257175"/>
          </a:xfrm>
          <a:prstGeom prst="rect">
            <a:avLst/>
          </a:prstGeom>
        </p:spPr>
        <p:txBody>
          <a:bodyPr/>
          <a:lstStyle/>
          <a:p>
            <a:fld id="{D61C8689-8455-3546-ADF9-3B7273760F66}"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4068722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r>
              <a:rPr lang="en-US" dirty="0"/>
              <a:t>The notion of a real-time connected world has been a vision for quite some time, even if it’s been classified as “science fiction” in the 60’s</a:t>
            </a:r>
          </a:p>
        </p:txBody>
      </p:sp>
    </p:spTree>
    <p:extLst>
      <p:ext uri="{BB962C8B-B14F-4D97-AF65-F5344CB8AC3E}">
        <p14:creationId xmlns:p14="http://schemas.microsoft.com/office/powerpoint/2010/main" val="1666981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a:prstGeom prst="rect">
            <a:avLst/>
          </a:prstGeom>
          <a:noFill/>
          <a:ln w="12700">
            <a:solidFill>
              <a:prstClr val="black"/>
            </a:solidFill>
          </a:ln>
        </p:spPr>
      </p:sp>
      <p:sp>
        <p:nvSpPr>
          <p:cNvPr id="3" name="Notes Placeholder 2"/>
          <p:cNvSpPr>
            <a:spLocks noGrp="1"/>
          </p:cNvSpPr>
          <p:nvPr>
            <p:ph type="body" idx="1"/>
          </p:nvPr>
        </p:nvSpPr>
        <p:spPr>
          <a:xfrm>
            <a:off x="914400" y="2443163"/>
            <a:ext cx="7315200" cy="2314575"/>
          </a:xfrm>
          <a:prstGeom prst="rect">
            <a:avLst/>
          </a:prstGeom>
        </p:spPr>
        <p:txBody>
          <a:bodyPr/>
          <a:lstStyle/>
          <a:p>
            <a:endParaRPr lang="en-US" dirty="0"/>
          </a:p>
        </p:txBody>
      </p:sp>
    </p:spTree>
    <p:extLst>
      <p:ext uri="{BB962C8B-B14F-4D97-AF65-F5344CB8AC3E}">
        <p14:creationId xmlns:p14="http://schemas.microsoft.com/office/powerpoint/2010/main" val="742427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14400" y="2443163"/>
            <a:ext cx="7315200" cy="2314575"/>
          </a:xfrm>
          <a:prstGeom prst="rect">
            <a:avLst/>
          </a:prstGeom>
        </p:spPr>
        <p:txBody>
          <a:bodyPr>
            <a:normAutofit/>
          </a:bodyPr>
          <a:lstStyle/>
          <a:p>
            <a:r>
              <a:rPr lang="en-US" dirty="0"/>
              <a:t>There is in fact an opportunity to shift the computation toward the edge of the network to improve time-to-action and latency, to have greater privacy and security, and to minimize the cost by avoiding costly servers and communication </a:t>
            </a:r>
            <a:r>
              <a:rPr lang="en-US" dirty="0" err="1"/>
              <a:t>infrastuctures</a:t>
            </a:r>
            <a:endParaRPr lang="en-US" dirty="0"/>
          </a:p>
          <a:p>
            <a:r>
              <a:rPr lang="en-US" dirty="0"/>
              <a:t>In order to achieve that we need to face the challenges such as the limited compute resources by creating algorithm with low complexity. Minimize the memory  and storage requirements in order to run those algorithms on the edge</a:t>
            </a:r>
          </a:p>
          <a:p>
            <a:r>
              <a:rPr lang="en-US" dirty="0"/>
              <a:t>There is a need of course, to optimize the models and the structure of machine learning algorithms, such as Convolutional Neural Networks based on the device that we want to run our algorithm, the algorithm and of course the computer vision task such as classification or detection</a:t>
            </a:r>
            <a:endParaRPr dirty="0"/>
          </a:p>
        </p:txBody>
      </p:sp>
    </p:spTree>
    <p:extLst>
      <p:ext uri="{BB962C8B-B14F-4D97-AF65-F5344CB8AC3E}">
        <p14:creationId xmlns:p14="http://schemas.microsoft.com/office/powerpoint/2010/main" val="1462257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a:prstGeom prst="rect">
            <a:avLst/>
          </a:prstGeom>
        </p:spPr>
      </p:sp>
      <p:sp>
        <p:nvSpPr>
          <p:cNvPr id="3" name="Notes Placeholder 2"/>
          <p:cNvSpPr>
            <a:spLocks noGrp="1"/>
          </p:cNvSpPr>
          <p:nvPr>
            <p:ph type="body" idx="1"/>
          </p:nvPr>
        </p:nvSpPr>
        <p:spPr>
          <a:xfrm>
            <a:off x="914400" y="2443163"/>
            <a:ext cx="7315200" cy="2314575"/>
          </a:xfrm>
          <a:prstGeom prst="rect">
            <a:avLst/>
          </a:prstGeom>
        </p:spPr>
        <p:txBody>
          <a:bodyPr/>
          <a:lstStyle/>
          <a:p>
            <a:r>
              <a:rPr lang="de-DE" dirty="0"/>
              <a:t>GPU: 200-250W</a:t>
            </a:r>
          </a:p>
          <a:p>
            <a:r>
              <a:rPr lang="de-DE" dirty="0"/>
              <a:t>CPU:</a:t>
            </a:r>
            <a:r>
              <a:rPr lang="de-DE" baseline="0" dirty="0"/>
              <a:t> 90-100+W</a:t>
            </a:r>
            <a:endParaRPr lang="de-DE" dirty="0"/>
          </a:p>
          <a:p>
            <a:r>
              <a:rPr lang="de-DE" dirty="0" err="1"/>
              <a:t>Virtex</a:t>
            </a:r>
            <a:r>
              <a:rPr lang="de-DE" dirty="0"/>
              <a:t>: 18W, </a:t>
            </a:r>
            <a:r>
              <a:rPr lang="de-DE" dirty="0" err="1"/>
              <a:t>Altera</a:t>
            </a:r>
            <a:r>
              <a:rPr lang="de-DE" dirty="0"/>
              <a:t> 20-22 W</a:t>
            </a:r>
            <a:endParaRPr lang="en-US" dirty="0"/>
          </a:p>
        </p:txBody>
      </p:sp>
      <p:sp>
        <p:nvSpPr>
          <p:cNvPr id="4" name="Slide Number Placeholder 3"/>
          <p:cNvSpPr>
            <a:spLocks noGrp="1"/>
          </p:cNvSpPr>
          <p:nvPr>
            <p:ph type="sldNum" sz="quarter" idx="10"/>
          </p:nvPr>
        </p:nvSpPr>
        <p:spPr>
          <a:xfrm>
            <a:off x="5179484" y="4885432"/>
            <a:ext cx="3962400" cy="257175"/>
          </a:xfrm>
          <a:prstGeom prst="rect">
            <a:avLst/>
          </a:prstGeom>
        </p:spPr>
        <p:txBody>
          <a:bodyPr/>
          <a:lstStyle/>
          <a:p>
            <a:pPr>
              <a:defRPr/>
            </a:pPr>
            <a:fld id="{6AB5DBA3-DFF6-4CFC-93DE-3F08A0E43ADF}" type="slidenum">
              <a:rPr lang="de-DE" smtClean="0"/>
              <a:pPr>
                <a:defRPr/>
              </a:pPr>
              <a:t>88</a:t>
            </a:fld>
            <a:endParaRPr lang="de-DE"/>
          </a:p>
        </p:txBody>
      </p:sp>
    </p:spTree>
    <p:extLst>
      <p:ext uri="{BB962C8B-B14F-4D97-AF65-F5344CB8AC3E}">
        <p14:creationId xmlns:p14="http://schemas.microsoft.com/office/powerpoint/2010/main" val="1276335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endParaRPr lang="en-US" dirty="0"/>
          </a:p>
        </p:txBody>
      </p:sp>
    </p:spTree>
    <p:extLst>
      <p:ext uri="{BB962C8B-B14F-4D97-AF65-F5344CB8AC3E}">
        <p14:creationId xmlns:p14="http://schemas.microsoft.com/office/powerpoint/2010/main" val="1753127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642938"/>
            <a:ext cx="3086100" cy="1736725"/>
          </a:xfrm>
          <a:prstGeom prst="rect">
            <a:avLst/>
          </a:prstGeom>
          <a:noFill/>
          <a:ln w="12700">
            <a:solidFill>
              <a:prstClr val="black"/>
            </a:solidFill>
          </a:ln>
        </p:spPr>
      </p:sp>
      <p:sp>
        <p:nvSpPr>
          <p:cNvPr id="3" name="Notes Placeholder 2"/>
          <p:cNvSpPr>
            <a:spLocks noGrp="1"/>
          </p:cNvSpPr>
          <p:nvPr>
            <p:ph type="body" idx="1"/>
          </p:nvPr>
        </p:nvSpPr>
        <p:spPr>
          <a:xfrm>
            <a:off x="914400" y="2474913"/>
            <a:ext cx="7315200" cy="2025650"/>
          </a:xfrm>
          <a:prstGeom prst="rect">
            <a:avLst/>
          </a:prstGeom>
        </p:spPr>
        <p:txBody>
          <a:bodyPr/>
          <a:lstStyle/>
          <a:p>
            <a:pPr marL="12700" indent="0" algn="just">
              <a:spcBef>
                <a:spcPts val="310"/>
              </a:spcBef>
              <a:buFont typeface="Arial"/>
              <a:buNone/>
              <a:tabLst>
                <a:tab pos="185420" algn="l"/>
              </a:tabLst>
            </a:pPr>
            <a:r>
              <a:rPr lang="en-US" sz="1200" b="1" dirty="0"/>
              <a:t>Neural networks </a:t>
            </a:r>
            <a:r>
              <a:rPr lang="en-US" sz="1200" dirty="0"/>
              <a:t>are increasingly being used in many applications to provide decision making and data analytics (CNNs for computer vision tasks).</a:t>
            </a:r>
            <a:endParaRPr lang="en-US" sz="1200" spc="-5" dirty="0">
              <a:cs typeface="Calibri"/>
            </a:endParaRPr>
          </a:p>
          <a:p>
            <a:pPr marL="12700" indent="0" algn="just">
              <a:lnSpc>
                <a:spcPct val="100000"/>
              </a:lnSpc>
              <a:spcBef>
                <a:spcPts val="310"/>
              </a:spcBef>
              <a:buFont typeface="Arial"/>
              <a:buNone/>
              <a:tabLst>
                <a:tab pos="185420" algn="l"/>
              </a:tabLst>
            </a:pPr>
            <a:r>
              <a:rPr lang="en-US" sz="1200" b="1" spc="-5" dirty="0">
                <a:cs typeface="Calibri"/>
              </a:rPr>
              <a:t>Artificial Intelligence(AI) </a:t>
            </a:r>
            <a:r>
              <a:rPr lang="en-US" sz="1200" spc="-5" dirty="0">
                <a:cs typeface="Calibri"/>
              </a:rPr>
              <a:t>is currently facilitated using machine learning algorithms such as </a:t>
            </a:r>
            <a:r>
              <a:rPr lang="en-US" sz="1200" b="1" spc="-5" dirty="0">
                <a:cs typeface="Calibri"/>
              </a:rPr>
              <a:t>Deep Neural Networks(DNN) </a:t>
            </a:r>
            <a:r>
              <a:rPr lang="en-US" sz="1200" spc="-5" dirty="0">
                <a:cs typeface="Calibri"/>
              </a:rPr>
              <a:t>which demands high computation and memory requirements. </a:t>
            </a:r>
          </a:p>
          <a:p>
            <a:pPr marL="12700" indent="0" algn="just">
              <a:lnSpc>
                <a:spcPct val="100000"/>
              </a:lnSpc>
              <a:spcBef>
                <a:spcPts val="310"/>
              </a:spcBef>
              <a:buFont typeface="Arial"/>
              <a:buNone/>
              <a:tabLst>
                <a:tab pos="185420" algn="l"/>
              </a:tabLst>
            </a:pPr>
            <a:r>
              <a:rPr lang="en-US" sz="1200" spc="-5" dirty="0">
                <a:cs typeface="Calibri"/>
              </a:rPr>
              <a:t>Therefore, the computation was pushed from device to remote computing infrastructure.</a:t>
            </a:r>
          </a:p>
          <a:p>
            <a:pPr marL="184785" indent="-172085" algn="just">
              <a:lnSpc>
                <a:spcPct val="100000"/>
              </a:lnSpc>
              <a:spcBef>
                <a:spcPts val="310"/>
              </a:spcBef>
              <a:buFont typeface="Arial"/>
              <a:buChar char="•"/>
              <a:tabLst>
                <a:tab pos="185420" algn="l"/>
              </a:tabLst>
            </a:pPr>
            <a:endParaRPr lang="en-US" dirty="0"/>
          </a:p>
          <a:p>
            <a:r>
              <a:rPr lang="en-US" dirty="0"/>
              <a:t>Current trends for designing Neural network for the edge are trying to reduce both memory and computational requirement by reducing the bit-width precision of both the network parameters and processed data</a:t>
            </a:r>
          </a:p>
          <a:p>
            <a:r>
              <a:rPr lang="en-US" dirty="0"/>
              <a:t>Another techniques is to use binary values for the representation of the weights in order to avoid floating point operations which are high computational demanding</a:t>
            </a:r>
          </a:p>
          <a:p>
            <a:r>
              <a:rPr lang="en-US" dirty="0"/>
              <a:t>Lastly compression techniques with quantization and pruning of the network has show significant impact of both memory and storage. Some examples are the </a:t>
            </a:r>
            <a:r>
              <a:rPr lang="en-US" dirty="0" err="1"/>
              <a:t>Xnor</a:t>
            </a:r>
            <a:r>
              <a:rPr lang="en-US" dirty="0"/>
              <a:t>-Net and the deep compression network</a:t>
            </a:r>
          </a:p>
          <a:p>
            <a:endParaRPr lang="en-US" dirty="0"/>
          </a:p>
          <a:p>
            <a:endParaRPr lang="en-US" dirty="0"/>
          </a:p>
          <a:p>
            <a:r>
              <a:rPr lang="en-US" dirty="0"/>
              <a:t>  </a:t>
            </a:r>
          </a:p>
        </p:txBody>
      </p:sp>
    </p:spTree>
    <p:extLst>
      <p:ext uri="{BB962C8B-B14F-4D97-AF65-F5344CB8AC3E}">
        <p14:creationId xmlns:p14="http://schemas.microsoft.com/office/powerpoint/2010/main" val="6919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69821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21276993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21276993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a:prstGeom prst="rect">
            <a:avLst/>
          </a:prstGeom>
        </p:spPr>
      </p:sp>
      <p:sp>
        <p:nvSpPr>
          <p:cNvPr id="3" name="Notes Placeholder 2"/>
          <p:cNvSpPr>
            <a:spLocks noGrp="1"/>
          </p:cNvSpPr>
          <p:nvPr>
            <p:ph type="body" idx="1"/>
          </p:nvPr>
        </p:nvSpPr>
        <p:spPr>
          <a:xfrm>
            <a:off x="914400" y="2443163"/>
            <a:ext cx="7315200" cy="2314575"/>
          </a:xfrm>
          <a:prstGeom prst="rect">
            <a:avLst/>
          </a:prstGeom>
        </p:spPr>
        <p:txBody>
          <a:bodyPr/>
          <a:lstStyle/>
          <a:p>
            <a:endParaRPr lang="en-US" dirty="0"/>
          </a:p>
        </p:txBody>
      </p:sp>
      <p:sp>
        <p:nvSpPr>
          <p:cNvPr id="4" name="Slide Number Placeholder 3"/>
          <p:cNvSpPr>
            <a:spLocks noGrp="1"/>
          </p:cNvSpPr>
          <p:nvPr>
            <p:ph type="sldNum" sz="quarter" idx="10"/>
          </p:nvPr>
        </p:nvSpPr>
        <p:spPr>
          <a:xfrm>
            <a:off x="5179484" y="4885432"/>
            <a:ext cx="3962400" cy="257175"/>
          </a:xfrm>
          <a:prstGeom prst="rect">
            <a:avLst/>
          </a:prstGeom>
        </p:spPr>
        <p:txBody>
          <a:bodyPr/>
          <a:lstStyle/>
          <a:p>
            <a:pPr>
              <a:defRPr/>
            </a:pPr>
            <a:fld id="{6AB5DBA3-DFF6-4CFC-93DE-3F08A0E43ADF}" type="slidenum">
              <a:rPr lang="de-DE" smtClean="0"/>
              <a:pPr>
                <a:defRPr/>
              </a:pPr>
              <a:t>95</a:t>
            </a:fld>
            <a:endParaRPr lang="de-DE"/>
          </a:p>
        </p:txBody>
      </p:sp>
    </p:spTree>
    <p:extLst>
      <p:ext uri="{BB962C8B-B14F-4D97-AF65-F5344CB8AC3E}">
        <p14:creationId xmlns:p14="http://schemas.microsoft.com/office/powerpoint/2010/main" val="25655831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a:prstGeom prst="rect">
            <a:avLst/>
          </a:prstGeom>
        </p:spPr>
      </p:sp>
      <p:sp>
        <p:nvSpPr>
          <p:cNvPr id="3" name="Notes Placeholder 2"/>
          <p:cNvSpPr>
            <a:spLocks noGrp="1"/>
          </p:cNvSpPr>
          <p:nvPr>
            <p:ph type="body" idx="1"/>
          </p:nvPr>
        </p:nvSpPr>
        <p:spPr>
          <a:xfrm>
            <a:off x="914400" y="2443163"/>
            <a:ext cx="7315200" cy="2314575"/>
          </a:xfrm>
          <a:prstGeom prst="rect">
            <a:avLst/>
          </a:prstGeom>
        </p:spPr>
        <p:txBody>
          <a:bodyPr/>
          <a:lstStyle/>
          <a:p>
            <a:endParaRPr lang="en-US" sz="1000" dirty="0"/>
          </a:p>
        </p:txBody>
      </p:sp>
      <p:sp>
        <p:nvSpPr>
          <p:cNvPr id="5" name="Slide Number Placeholder 4"/>
          <p:cNvSpPr>
            <a:spLocks noGrp="1"/>
          </p:cNvSpPr>
          <p:nvPr>
            <p:ph type="sldNum" sz="quarter" idx="11"/>
          </p:nvPr>
        </p:nvSpPr>
        <p:spPr>
          <a:xfrm>
            <a:off x="5179484" y="4885432"/>
            <a:ext cx="3962400" cy="257175"/>
          </a:xfrm>
          <a:prstGeom prst="rect">
            <a:avLst/>
          </a:prstGeom>
        </p:spPr>
        <p:txBody>
          <a:bodyPr/>
          <a:lstStyle/>
          <a:p>
            <a:pPr>
              <a:defRPr/>
            </a:pPr>
            <a:fld id="{6AB5DBA3-DFF6-4CFC-93DE-3F08A0E43ADF}" type="slidenum">
              <a:rPr lang="de-DE" smtClean="0">
                <a:solidFill>
                  <a:srgbClr val="000000"/>
                </a:solidFill>
              </a:rPr>
              <a:pPr>
                <a:defRPr/>
              </a:pPr>
              <a:t>100</a:t>
            </a:fld>
            <a:endParaRPr lang="de-DE">
              <a:solidFill>
                <a:srgbClr val="000000"/>
              </a:solidFill>
            </a:endParaRPr>
          </a:p>
        </p:txBody>
      </p:sp>
    </p:spTree>
    <p:extLst>
      <p:ext uri="{BB962C8B-B14F-4D97-AF65-F5344CB8AC3E}">
        <p14:creationId xmlns:p14="http://schemas.microsoft.com/office/powerpoint/2010/main" val="3742684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21276993d8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21276993d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21276993d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21276993d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21276993d8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21276993d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21276993d8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21276993d8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1276993d8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1276993d8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Networks consist o</a:t>
            </a:r>
            <a:r>
              <a:rPr lang="en-US" baseline="0" dirty="0"/>
              <a:t>f layers with multiply-accumulate kernels, ranging from 10s to 100s multiply-accumulations per kernel.</a:t>
            </a:r>
            <a:endParaRPr lang="en-US" dirty="0"/>
          </a:p>
        </p:txBody>
      </p:sp>
      <p:sp>
        <p:nvSpPr>
          <p:cNvPr id="4" name="Slide Number Placeholder 3"/>
          <p:cNvSpPr>
            <a:spLocks noGrp="1"/>
          </p:cNvSpPr>
          <p:nvPr>
            <p:ph type="sldNum" sz="quarter" idx="10"/>
          </p:nvPr>
        </p:nvSpPr>
        <p:spPr/>
        <p:txBody>
          <a:bodyPr/>
          <a:lstStyle/>
          <a:p>
            <a:fld id="{2B71F7F3-9543-40DF-A656-8B6347E0E941}" type="slidenum">
              <a:rPr lang="en-US" smtClean="0"/>
              <a:t>106</a:t>
            </a:fld>
            <a:endParaRPr lang="en-US"/>
          </a:p>
        </p:txBody>
      </p:sp>
    </p:spTree>
    <p:extLst>
      <p:ext uri="{BB962C8B-B14F-4D97-AF65-F5344CB8AC3E}">
        <p14:creationId xmlns:p14="http://schemas.microsoft.com/office/powerpoint/2010/main" val="3524792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application-specific optimizations are possible, but</a:t>
            </a:r>
            <a:r>
              <a:rPr lang="en-US" baseline="0" dirty="0"/>
              <a:t> the general computations remains a dot-product</a:t>
            </a:r>
          </a:p>
          <a:p>
            <a:endParaRPr lang="en-US" baseline="0" dirty="0"/>
          </a:p>
          <a:p>
            <a:r>
              <a:rPr lang="en-US" baseline="0" dirty="0"/>
              <a:t>Examples:</a:t>
            </a:r>
          </a:p>
          <a:p>
            <a:r>
              <a:rPr lang="en-US" baseline="0" dirty="0"/>
              <a:t>- Keyword spotting using an LSTM network (e.g. in speech assistants such as Google Home and Amazon Echo)</a:t>
            </a:r>
          </a:p>
          <a:p>
            <a:r>
              <a:rPr lang="en-US" baseline="0" dirty="0"/>
              <a:t>- Image classification using a CNN (e.g. in </a:t>
            </a:r>
            <a:r>
              <a:rPr lang="en-US" baseline="0" dirty="0" err="1"/>
              <a:t>automative</a:t>
            </a:r>
            <a:r>
              <a:rPr lang="en-US" baseline="0" dirty="0"/>
              <a:t> driving domain)</a:t>
            </a:r>
            <a:endParaRPr lang="en-US" dirty="0"/>
          </a:p>
        </p:txBody>
      </p:sp>
      <p:sp>
        <p:nvSpPr>
          <p:cNvPr id="4" name="Slide Number Placeholder 3"/>
          <p:cNvSpPr>
            <a:spLocks noGrp="1"/>
          </p:cNvSpPr>
          <p:nvPr>
            <p:ph type="sldNum" sz="quarter" idx="10"/>
          </p:nvPr>
        </p:nvSpPr>
        <p:spPr/>
        <p:txBody>
          <a:bodyPr/>
          <a:lstStyle/>
          <a:p>
            <a:fld id="{2B71F7F3-9543-40DF-A656-8B6347E0E941}" type="slidenum">
              <a:rPr lang="en-US" smtClean="0"/>
              <a:t>107</a:t>
            </a:fld>
            <a:endParaRPr lang="en-US"/>
          </a:p>
        </p:txBody>
      </p:sp>
    </p:spTree>
    <p:extLst>
      <p:ext uri="{BB962C8B-B14F-4D97-AF65-F5344CB8AC3E}">
        <p14:creationId xmlns:p14="http://schemas.microsoft.com/office/powerpoint/2010/main" val="146134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one hand, use the image structure to guide the sampling process. On the other hand: aim to capture all possible object locations.</a:t>
            </a:r>
          </a:p>
        </p:txBody>
      </p:sp>
    </p:spTree>
    <p:extLst>
      <p:ext uri="{BB962C8B-B14F-4D97-AF65-F5344CB8AC3E}">
        <p14:creationId xmlns:p14="http://schemas.microsoft.com/office/powerpoint/2010/main" val="7686601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state-of-the-art</a:t>
            </a:r>
            <a:r>
              <a:rPr lang="en-US" baseline="0" dirty="0"/>
              <a:t> models require a lot of computation and have a huge memory foot-print</a:t>
            </a:r>
          </a:p>
          <a:p>
            <a:pPr marL="171450" indent="-171450">
              <a:buFontTx/>
              <a:buChar char="-"/>
            </a:pPr>
            <a:r>
              <a:rPr lang="en-US" baseline="0" dirty="0"/>
              <a:t>Improve memory footprint by quantization</a:t>
            </a:r>
          </a:p>
          <a:p>
            <a:pPr marL="171450" indent="-171450">
              <a:buFontTx/>
              <a:buChar char="-"/>
            </a:pPr>
            <a:r>
              <a:rPr lang="en-US" baseline="0" dirty="0"/>
              <a:t>Improve throughput/efficiency by increasing the MACs/cycle and MACs/</a:t>
            </a:r>
            <a:r>
              <a:rPr lang="en-US" baseline="0" dirty="0" err="1"/>
              <a:t>nJ</a:t>
            </a:r>
            <a:endParaRPr lang="en-US" dirty="0"/>
          </a:p>
        </p:txBody>
      </p:sp>
      <p:sp>
        <p:nvSpPr>
          <p:cNvPr id="4" name="Slide Number Placeholder 3"/>
          <p:cNvSpPr>
            <a:spLocks noGrp="1"/>
          </p:cNvSpPr>
          <p:nvPr>
            <p:ph type="sldNum" sz="quarter" idx="10"/>
          </p:nvPr>
        </p:nvSpPr>
        <p:spPr/>
        <p:txBody>
          <a:bodyPr/>
          <a:lstStyle/>
          <a:p>
            <a:fld id="{2B71F7F3-9543-40DF-A656-8B6347E0E941}" type="slidenum">
              <a:rPr lang="en-US" smtClean="0"/>
              <a:t>108</a:t>
            </a:fld>
            <a:endParaRPr lang="en-US"/>
          </a:p>
        </p:txBody>
      </p:sp>
    </p:spTree>
    <p:extLst>
      <p:ext uri="{BB962C8B-B14F-4D97-AF65-F5344CB8AC3E}">
        <p14:creationId xmlns:p14="http://schemas.microsoft.com/office/powerpoint/2010/main" val="40583339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dirty="0" err="1"/>
              <a:t>fo</a:t>
            </a:r>
            <a:endParaRPr lang="en-US" dirty="0"/>
          </a:p>
        </p:txBody>
      </p:sp>
      <p:sp>
        <p:nvSpPr>
          <p:cNvPr id="4" name="Slide Number Placeholder 3"/>
          <p:cNvSpPr>
            <a:spLocks noGrp="1"/>
          </p:cNvSpPr>
          <p:nvPr>
            <p:ph type="sldNum" sz="quarter" idx="10"/>
          </p:nvPr>
        </p:nvSpPr>
        <p:spPr/>
        <p:txBody>
          <a:bodyPr/>
          <a:lstStyle/>
          <a:p>
            <a:fld id="{E05A9740-BD37-4DCA-BDC4-7DBBAE15FA30}" type="slidenum">
              <a:rPr lang="nl-NL" smtClean="0"/>
              <a:t>111</a:t>
            </a:fld>
            <a:endParaRPr lang="nl-NL"/>
          </a:p>
        </p:txBody>
      </p:sp>
    </p:spTree>
    <p:extLst>
      <p:ext uri="{BB962C8B-B14F-4D97-AF65-F5344CB8AC3E}">
        <p14:creationId xmlns:p14="http://schemas.microsoft.com/office/powerpoint/2010/main" val="3956903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Messages:</a:t>
            </a:r>
          </a:p>
          <a:p>
            <a:r>
              <a:rPr lang="en-US" dirty="0"/>
              <a:t>- Get rid of floating-point arithmetic</a:t>
            </a:r>
          </a:p>
          <a:p>
            <a:r>
              <a:rPr lang="en-US" dirty="0"/>
              <a:t>- Reduce</a:t>
            </a:r>
            <a:r>
              <a:rPr lang="en-US" baseline="0" dirty="0"/>
              <a:t> the precision</a:t>
            </a:r>
            <a:endParaRPr lang="en-US" dirty="0"/>
          </a:p>
          <a:p>
            <a:endParaRPr lang="en-US" dirty="0"/>
          </a:p>
          <a:p>
            <a:endParaRPr lang="en-US" dirty="0"/>
          </a:p>
          <a:p>
            <a:r>
              <a:rPr lang="en-US" dirty="0"/>
              <a:t>---------------------------------------------------------------------------</a:t>
            </a:r>
          </a:p>
          <a:p>
            <a:r>
              <a:rPr lang="en-US" dirty="0"/>
              <a:t>Table copied from: </a:t>
            </a:r>
            <a:r>
              <a:rPr lang="en-US" dirty="0">
                <a:hlinkClick r:id="rId3"/>
              </a:rPr>
              <a:t>https://arxiv.org/pdf/1602.01528.pdf</a:t>
            </a:r>
            <a:endParaRPr lang="en-US" dirty="0"/>
          </a:p>
          <a:p>
            <a:endParaRPr lang="en-US" dirty="0"/>
          </a:p>
          <a:p>
            <a:r>
              <a:rPr lang="en-US" dirty="0"/>
              <a:t>Similar table</a:t>
            </a:r>
            <a:r>
              <a:rPr lang="en-US" sz="12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Computing’s Energy Problem (and what we can do about it) – Mark Horowitz (2014)</a:t>
            </a:r>
          </a:p>
          <a:p>
            <a:endParaRPr lang="en-US" sz="12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en-US" sz="12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Also presented in:</a:t>
            </a:r>
            <a:r>
              <a:rPr lang="en-US" sz="1200" baseline="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dirty="0">
                <a:hlinkClick r:id="rId4"/>
              </a:rPr>
              <a:t>https://media.nips.cc/Conferences/2015/tutorialslides/Dally-NIPS-Tutorial-2015.pdf</a:t>
            </a:r>
            <a:endParaRPr lang="nl-NL" sz="12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E05A9740-BD37-4DCA-BDC4-7DBBAE15FA30}" type="slidenum">
              <a:rPr lang="nl-NL" smtClean="0"/>
              <a:t>112</a:t>
            </a:fld>
            <a:endParaRPr lang="nl-NL"/>
          </a:p>
        </p:txBody>
      </p:sp>
    </p:spTree>
    <p:extLst>
      <p:ext uri="{BB962C8B-B14F-4D97-AF65-F5344CB8AC3E}">
        <p14:creationId xmlns:p14="http://schemas.microsoft.com/office/powerpoint/2010/main" val="636095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focus primarily</a:t>
            </a:r>
            <a:r>
              <a:rPr lang="en-US" baseline="0" dirty="0"/>
              <a:t> on quantization for </a:t>
            </a:r>
            <a:endParaRPr lang="en-US" dirty="0"/>
          </a:p>
          <a:p>
            <a:r>
              <a:rPr lang="en-US" dirty="0"/>
              <a:t>---------------------------</a:t>
            </a:r>
          </a:p>
          <a:p>
            <a:r>
              <a:rPr lang="en-US" dirty="0"/>
              <a:t>Quantization and Training of Neural Networks for Efficient Integer-Arithmetic-Only Inference – Jacob et al. (2017)</a:t>
            </a:r>
          </a:p>
          <a:p>
            <a:r>
              <a:rPr lang="en-US" dirty="0"/>
              <a:t>Quantizing deep convolutional networks for efficient inference: A whitepaper – (2018)</a:t>
            </a:r>
          </a:p>
        </p:txBody>
      </p:sp>
      <p:sp>
        <p:nvSpPr>
          <p:cNvPr id="4" name="Slide Number Placeholder 3"/>
          <p:cNvSpPr>
            <a:spLocks noGrp="1"/>
          </p:cNvSpPr>
          <p:nvPr>
            <p:ph type="sldNum" sz="quarter" idx="10"/>
          </p:nvPr>
        </p:nvSpPr>
        <p:spPr/>
        <p:txBody>
          <a:bodyPr/>
          <a:lstStyle/>
          <a:p>
            <a:fld id="{2B71F7F3-9543-40DF-A656-8B6347E0E941}" type="slidenum">
              <a:rPr lang="en-US" smtClean="0"/>
              <a:t>113</a:t>
            </a:fld>
            <a:endParaRPr lang="en-US"/>
          </a:p>
        </p:txBody>
      </p:sp>
    </p:spTree>
    <p:extLst>
      <p:ext uri="{BB962C8B-B14F-4D97-AF65-F5344CB8AC3E}">
        <p14:creationId xmlns:p14="http://schemas.microsoft.com/office/powerpoint/2010/main" val="34500128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buFont typeface="Arial" panose="020B0604020202020204" pitchFamily="34" charset="0"/>
              <a:buChar char="•"/>
            </a:pPr>
            <a:r>
              <a:rPr lang="en-US" sz="2000" dirty="0"/>
              <a:t>How to back-propagate through quantized neurons?</a:t>
            </a:r>
            <a:endParaRPr lang="en-US" sz="1600" dirty="0"/>
          </a:p>
          <a:p>
            <a:pPr marL="488250" lvl="2" indent="-285750">
              <a:lnSpc>
                <a:spcPct val="100000"/>
              </a:lnSpc>
            </a:pPr>
            <a:r>
              <a:rPr lang="en-US" sz="1600" dirty="0"/>
              <a:t>All regions in discrete step function (</a:t>
            </a:r>
            <a:r>
              <a:rPr lang="en-US" sz="1600" dirty="0" err="1"/>
              <a:t>quantizer</a:t>
            </a:r>
            <a:r>
              <a:rPr lang="en-US" sz="1600" dirty="0"/>
              <a:t>) have a zero derivative.</a:t>
            </a:r>
          </a:p>
          <a:p>
            <a:pPr marL="488250" lvl="2" indent="-285750">
              <a:lnSpc>
                <a:spcPct val="100000"/>
              </a:lnSpc>
            </a:pPr>
            <a:r>
              <a:rPr lang="en-US" sz="1600" dirty="0"/>
              <a:t>Discontinuity is not the problem: also </a:t>
            </a:r>
            <a:r>
              <a:rPr lang="en-US" sz="1600" dirty="0" err="1"/>
              <a:t>ReLU</a:t>
            </a:r>
            <a:r>
              <a:rPr lang="en-US" sz="1600" dirty="0"/>
              <a:t>(x) = max(0, x) is not differentiable at t=0.</a:t>
            </a:r>
          </a:p>
          <a:p>
            <a:pPr marL="488250" lvl="2" indent="-285750">
              <a:lnSpc>
                <a:spcPct val="100000"/>
              </a:lnSpc>
            </a:pPr>
            <a:r>
              <a:rPr lang="en-US" sz="1600" b="1" dirty="0"/>
              <a:t>Solution: </a:t>
            </a:r>
            <a:r>
              <a:rPr lang="en-US" sz="1600" dirty="0"/>
              <a:t>use Straight-Through Estimator (STE) function for gradient estimation.</a:t>
            </a:r>
          </a:p>
          <a:p>
            <a:pPr marL="342900" lvl="1" indent="-342900">
              <a:lnSpc>
                <a:spcPct val="100000"/>
              </a:lnSpc>
              <a:buFont typeface="Arial" panose="020B0604020202020204" pitchFamily="34" charset="0"/>
              <a:buChar char="•"/>
            </a:pPr>
            <a:r>
              <a:rPr lang="en-US" sz="2000" dirty="0"/>
              <a:t>How to update weights during training?</a:t>
            </a:r>
          </a:p>
          <a:p>
            <a:pPr marL="488250" lvl="2" indent="-285750">
              <a:lnSpc>
                <a:spcPct val="100000"/>
              </a:lnSpc>
            </a:pPr>
            <a:r>
              <a:rPr lang="en-US" sz="1600" dirty="0"/>
              <a:t>Gradient values below weight precision get truncated to zero, which prohibits learning.</a:t>
            </a:r>
          </a:p>
          <a:p>
            <a:pPr marL="488250" lvl="2" indent="-285750">
              <a:lnSpc>
                <a:spcPct val="100000"/>
              </a:lnSpc>
            </a:pPr>
            <a:r>
              <a:rPr lang="en-US" sz="1600" b="1" dirty="0"/>
              <a:t>Solution: </a:t>
            </a:r>
            <a:r>
              <a:rPr lang="en-US" sz="1600" dirty="0"/>
              <a:t>simulated quantized forward pass, high-precision backward pass.</a:t>
            </a:r>
          </a:p>
          <a:p>
            <a:pPr marL="488250" lvl="2" indent="-285750">
              <a:lnSpc>
                <a:spcPct val="100000"/>
              </a:lnSpc>
            </a:pPr>
            <a:r>
              <a:rPr lang="en-US" sz="1600" b="1" dirty="0"/>
              <a:t>Alternative solution: </a:t>
            </a:r>
            <a:r>
              <a:rPr lang="en-US" sz="1600" dirty="0"/>
              <a:t>higher precision or non-standard number format.</a:t>
            </a:r>
          </a:p>
          <a:p>
            <a:endParaRPr lang="en-US" dirty="0"/>
          </a:p>
        </p:txBody>
      </p:sp>
      <p:sp>
        <p:nvSpPr>
          <p:cNvPr id="4" name="Slide Number Placeholder 3"/>
          <p:cNvSpPr>
            <a:spLocks noGrp="1"/>
          </p:cNvSpPr>
          <p:nvPr>
            <p:ph type="sldNum" sz="quarter" idx="10"/>
          </p:nvPr>
        </p:nvSpPr>
        <p:spPr/>
        <p:txBody>
          <a:bodyPr/>
          <a:lstStyle/>
          <a:p>
            <a:fld id="{E05A9740-BD37-4DCA-BDC4-7DBBAE15FA30}" type="slidenum">
              <a:rPr lang="nl-NL" smtClean="0"/>
              <a:t>116</a:t>
            </a:fld>
            <a:endParaRPr lang="nl-NL"/>
          </a:p>
        </p:txBody>
      </p:sp>
    </p:spTree>
    <p:extLst>
      <p:ext uri="{BB962C8B-B14F-4D97-AF65-F5344CB8AC3E}">
        <p14:creationId xmlns:p14="http://schemas.microsoft.com/office/powerpoint/2010/main" val="3213369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5A9740-BD37-4DCA-BDC4-7DBBAE15FA30}" type="slidenum">
              <a:rPr lang="nl-NL" smtClean="0"/>
              <a:t>121</a:t>
            </a:fld>
            <a:endParaRPr lang="nl-NL"/>
          </a:p>
        </p:txBody>
      </p:sp>
    </p:spTree>
    <p:extLst>
      <p:ext uri="{BB962C8B-B14F-4D97-AF65-F5344CB8AC3E}">
        <p14:creationId xmlns:p14="http://schemas.microsoft.com/office/powerpoint/2010/main" val="33298756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Tensorflow</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Keras</a:t>
            </a:r>
            <a:r>
              <a:rPr lang="en-US" sz="1200" kern="1200" dirty="0">
                <a:solidFill>
                  <a:schemeClr val="tx1"/>
                </a:solidFill>
                <a:effectLst/>
                <a:latin typeface="+mn-lt"/>
                <a:ea typeface="+mn-ea"/>
                <a:cs typeface="+mn-cs"/>
              </a:rPr>
              <a:t> provide the following:</a:t>
            </a:r>
          </a:p>
          <a:p>
            <a:pPr lvl="0"/>
            <a:r>
              <a:rPr lang="en-US" sz="1200" kern="1200" dirty="0">
                <a:solidFill>
                  <a:schemeClr val="tx1"/>
                </a:solidFill>
                <a:effectLst/>
                <a:latin typeface="+mn-lt"/>
                <a:ea typeface="+mn-ea"/>
                <a:cs typeface="+mn-cs"/>
              </a:rPr>
              <a:t>Post-training weight pruning: set low-weight connections to zero. This does not reduce inference runtime, but allows for more compression due to the large amount of zeros.</a:t>
            </a:r>
          </a:p>
          <a:p>
            <a:pPr lvl="0"/>
            <a:r>
              <a:rPr lang="en-US" sz="1200" kern="1200" dirty="0">
                <a:solidFill>
                  <a:schemeClr val="tx1"/>
                </a:solidFill>
                <a:effectLst/>
                <a:latin typeface="+mn-lt"/>
                <a:ea typeface="+mn-ea"/>
                <a:cs typeface="+mn-cs"/>
              </a:rPr>
              <a:t>Post-training quantization: convert as many layers as possible to integer format. I have to try this out to see what it exactly does.</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TensorRT</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Blackbox</a:t>
            </a:r>
            <a:r>
              <a:rPr lang="en-US" sz="1200" kern="1200" dirty="0">
                <a:solidFill>
                  <a:schemeClr val="tx1"/>
                </a:solidFill>
                <a:effectLst/>
                <a:latin typeface="+mn-lt"/>
                <a:ea typeface="+mn-ea"/>
                <a:cs typeface="+mn-cs"/>
              </a:rPr>
              <a:t> quantization approach</a:t>
            </a:r>
          </a:p>
          <a:p>
            <a:r>
              <a:rPr lang="en-US"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Pytorch</a:t>
            </a:r>
            <a:r>
              <a:rPr lang="en-US" sz="1200" kern="1200" dirty="0">
                <a:solidFill>
                  <a:schemeClr val="tx1"/>
                </a:solidFill>
                <a:effectLst/>
                <a:latin typeface="+mn-lt"/>
                <a:ea typeface="+mn-ea"/>
                <a:cs typeface="+mn-cs"/>
              </a:rPr>
              <a:t> is a bit easier to extend, so many papers are ported to it:</a:t>
            </a:r>
          </a:p>
          <a:p>
            <a:pPr lvl="0"/>
            <a:r>
              <a:rPr lang="en-US" sz="1200" kern="1200" dirty="0">
                <a:solidFill>
                  <a:schemeClr val="tx1"/>
                </a:solidFill>
                <a:effectLst/>
                <a:latin typeface="+mn-lt"/>
                <a:ea typeface="+mn-ea"/>
                <a:cs typeface="+mn-cs"/>
              </a:rPr>
              <a:t>Post-training weight pruning: </a:t>
            </a:r>
            <a:r>
              <a:rPr lang="en-US" sz="1200" u="sng" kern="1200" dirty="0">
                <a:solidFill>
                  <a:schemeClr val="tx1"/>
                </a:solidFill>
                <a:effectLst/>
                <a:latin typeface="+mn-lt"/>
                <a:ea typeface="+mn-ea"/>
                <a:cs typeface="+mn-cs"/>
                <a:hlinkClick r:id="rId3"/>
              </a:rPr>
              <a:t>https://github.com/zepx/pytorch-weight-prune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Post-training channel pruning: </a:t>
            </a:r>
            <a:r>
              <a:rPr lang="en-US" sz="1200" u="sng" kern="1200" dirty="0">
                <a:solidFill>
                  <a:schemeClr val="tx1"/>
                </a:solidFill>
                <a:effectLst/>
                <a:latin typeface="+mn-lt"/>
                <a:ea typeface="+mn-ea"/>
                <a:cs typeface="+mn-cs"/>
                <a:hlinkClick r:id="rId4"/>
              </a:rPr>
              <a:t>https://github.com/synxlin/nn-compression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Post-training quantization: my framework</a:t>
            </a:r>
          </a:p>
          <a:p>
            <a:endParaRPr lang="en-US" dirty="0"/>
          </a:p>
        </p:txBody>
      </p:sp>
      <p:sp>
        <p:nvSpPr>
          <p:cNvPr id="4" name="Slide Number Placeholder 3"/>
          <p:cNvSpPr>
            <a:spLocks noGrp="1"/>
          </p:cNvSpPr>
          <p:nvPr>
            <p:ph type="sldNum" sz="quarter" idx="10"/>
          </p:nvPr>
        </p:nvSpPr>
        <p:spPr/>
        <p:txBody>
          <a:bodyPr/>
          <a:lstStyle/>
          <a:p>
            <a:fld id="{2B71F7F3-9543-40DF-A656-8B6347E0E941}" type="slidenum">
              <a:rPr lang="en-US" smtClean="0"/>
              <a:t>122</a:t>
            </a:fld>
            <a:endParaRPr lang="en-US"/>
          </a:p>
        </p:txBody>
      </p:sp>
    </p:spTree>
    <p:extLst>
      <p:ext uri="{BB962C8B-B14F-4D97-AF65-F5344CB8AC3E}">
        <p14:creationId xmlns:p14="http://schemas.microsoft.com/office/powerpoint/2010/main" val="32103692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sequences of layers</a:t>
            </a:r>
          </a:p>
        </p:txBody>
      </p:sp>
      <p:sp>
        <p:nvSpPr>
          <p:cNvPr id="4" name="Slide Number Placeholder 3"/>
          <p:cNvSpPr>
            <a:spLocks noGrp="1"/>
          </p:cNvSpPr>
          <p:nvPr>
            <p:ph type="sldNum" sz="quarter" idx="10"/>
          </p:nvPr>
        </p:nvSpPr>
        <p:spPr/>
        <p:txBody>
          <a:bodyPr/>
          <a:lstStyle/>
          <a:p>
            <a:fld id="{E05A9740-BD37-4DCA-BDC4-7DBBAE15FA30}" type="slidenum">
              <a:rPr lang="nl-NL" smtClean="0"/>
              <a:t>123</a:t>
            </a:fld>
            <a:endParaRPr lang="nl-NL"/>
          </a:p>
        </p:txBody>
      </p:sp>
    </p:spTree>
    <p:extLst>
      <p:ext uri="{BB962C8B-B14F-4D97-AF65-F5344CB8AC3E}">
        <p14:creationId xmlns:p14="http://schemas.microsoft.com/office/powerpoint/2010/main" val="4141210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5A9740-BD37-4DCA-BDC4-7DBBAE15FA30}" type="slidenum">
              <a:rPr lang="nl-NL" smtClean="0"/>
              <a:t>126</a:t>
            </a:fld>
            <a:endParaRPr lang="nl-NL"/>
          </a:p>
        </p:txBody>
      </p:sp>
    </p:spTree>
    <p:extLst>
      <p:ext uri="{BB962C8B-B14F-4D97-AF65-F5344CB8AC3E}">
        <p14:creationId xmlns:p14="http://schemas.microsoft.com/office/powerpoint/2010/main" val="4420570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5A9740-BD37-4DCA-BDC4-7DBBAE15FA30}" type="slidenum">
              <a:rPr lang="nl-NL" smtClean="0"/>
              <a:t>130</a:t>
            </a:fld>
            <a:endParaRPr lang="nl-NL"/>
          </a:p>
        </p:txBody>
      </p:sp>
    </p:spTree>
    <p:extLst>
      <p:ext uri="{BB962C8B-B14F-4D97-AF65-F5344CB8AC3E}">
        <p14:creationId xmlns:p14="http://schemas.microsoft.com/office/powerpoint/2010/main" val="352127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one hand, use the image structure to guide the sampling process. On the other hand: aim to capture all possible object locations.</a:t>
            </a:r>
          </a:p>
        </p:txBody>
      </p:sp>
    </p:spTree>
    <p:extLst>
      <p:ext uri="{BB962C8B-B14F-4D97-AF65-F5344CB8AC3E}">
        <p14:creationId xmlns:p14="http://schemas.microsoft.com/office/powerpoint/2010/main" val="1906484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buFont typeface="Arial" panose="020B0604020202020204" pitchFamily="34" charset="0"/>
              <a:buChar char="•"/>
            </a:pPr>
            <a:r>
              <a:rPr lang="en-US" sz="2000" dirty="0"/>
              <a:t>How to back-propagate through quantized neurons?</a:t>
            </a:r>
            <a:endParaRPr lang="en-US" sz="1600" dirty="0"/>
          </a:p>
          <a:p>
            <a:pPr marL="488250" lvl="2" indent="-285750">
              <a:lnSpc>
                <a:spcPct val="100000"/>
              </a:lnSpc>
            </a:pPr>
            <a:r>
              <a:rPr lang="en-US" sz="1600" dirty="0"/>
              <a:t>All regions in discrete step function (</a:t>
            </a:r>
            <a:r>
              <a:rPr lang="en-US" sz="1600" dirty="0" err="1"/>
              <a:t>quantizer</a:t>
            </a:r>
            <a:r>
              <a:rPr lang="en-US" sz="1600" dirty="0"/>
              <a:t>) have a zero derivative.</a:t>
            </a:r>
          </a:p>
          <a:p>
            <a:pPr marL="488250" lvl="2" indent="-285750">
              <a:lnSpc>
                <a:spcPct val="100000"/>
              </a:lnSpc>
            </a:pPr>
            <a:r>
              <a:rPr lang="en-US" sz="1600" dirty="0"/>
              <a:t>Discontinuity is not the problem: also </a:t>
            </a:r>
            <a:r>
              <a:rPr lang="en-US" sz="1600" dirty="0" err="1"/>
              <a:t>ReLU</a:t>
            </a:r>
            <a:r>
              <a:rPr lang="en-US" sz="1600" dirty="0"/>
              <a:t>(x) = max(0, x) is not differentiable at t=0.</a:t>
            </a:r>
          </a:p>
          <a:p>
            <a:pPr marL="488250" lvl="2" indent="-285750">
              <a:lnSpc>
                <a:spcPct val="100000"/>
              </a:lnSpc>
            </a:pPr>
            <a:r>
              <a:rPr lang="en-US" sz="1600" b="1" dirty="0"/>
              <a:t>Solution: </a:t>
            </a:r>
            <a:r>
              <a:rPr lang="en-US" sz="1600" dirty="0"/>
              <a:t>use Straight-Through Estimator (STE) function for gradient estimation.</a:t>
            </a:r>
          </a:p>
          <a:p>
            <a:pPr marL="342900" lvl="1" indent="-342900">
              <a:lnSpc>
                <a:spcPct val="100000"/>
              </a:lnSpc>
              <a:buFont typeface="Arial" panose="020B0604020202020204" pitchFamily="34" charset="0"/>
              <a:buChar char="•"/>
            </a:pPr>
            <a:r>
              <a:rPr lang="en-US" sz="2000" dirty="0"/>
              <a:t>How to update weights during training?</a:t>
            </a:r>
          </a:p>
          <a:p>
            <a:pPr marL="488250" lvl="2" indent="-285750">
              <a:lnSpc>
                <a:spcPct val="100000"/>
              </a:lnSpc>
            </a:pPr>
            <a:r>
              <a:rPr lang="en-US" sz="1600" dirty="0"/>
              <a:t>Gradient values below weight precision get truncated to zero, which prohibits learning.</a:t>
            </a:r>
          </a:p>
          <a:p>
            <a:pPr marL="488250" lvl="2" indent="-285750">
              <a:lnSpc>
                <a:spcPct val="100000"/>
              </a:lnSpc>
            </a:pPr>
            <a:r>
              <a:rPr lang="en-US" sz="1600" b="1" dirty="0"/>
              <a:t>Solution: </a:t>
            </a:r>
            <a:r>
              <a:rPr lang="en-US" sz="1600" dirty="0"/>
              <a:t>simulated quantized forward pass, high-precision backward pass.</a:t>
            </a:r>
          </a:p>
          <a:p>
            <a:pPr marL="488250" lvl="2" indent="-285750">
              <a:lnSpc>
                <a:spcPct val="100000"/>
              </a:lnSpc>
            </a:pPr>
            <a:r>
              <a:rPr lang="en-US" sz="1600" b="1" dirty="0"/>
              <a:t>Alternative solution: </a:t>
            </a:r>
            <a:r>
              <a:rPr lang="en-US" sz="1600" dirty="0"/>
              <a:t>higher precision or non-standard number format.</a:t>
            </a:r>
          </a:p>
          <a:p>
            <a:endParaRPr lang="en-US" dirty="0"/>
          </a:p>
          <a:p>
            <a:endParaRPr lang="en-US" dirty="0"/>
          </a:p>
        </p:txBody>
      </p:sp>
      <p:sp>
        <p:nvSpPr>
          <p:cNvPr id="4" name="Slide Number Placeholder 3"/>
          <p:cNvSpPr>
            <a:spLocks noGrp="1"/>
          </p:cNvSpPr>
          <p:nvPr>
            <p:ph type="sldNum" sz="quarter" idx="10"/>
          </p:nvPr>
        </p:nvSpPr>
        <p:spPr/>
        <p:txBody>
          <a:bodyPr/>
          <a:lstStyle/>
          <a:p>
            <a:fld id="{E05A9740-BD37-4DCA-BDC4-7DBBAE15FA30}" type="slidenum">
              <a:rPr lang="nl-NL" smtClean="0"/>
              <a:t>133</a:t>
            </a:fld>
            <a:endParaRPr lang="nl-NL"/>
          </a:p>
        </p:txBody>
      </p:sp>
    </p:spTree>
    <p:extLst>
      <p:ext uri="{BB962C8B-B14F-4D97-AF65-F5344CB8AC3E}">
        <p14:creationId xmlns:p14="http://schemas.microsoft.com/office/powerpoint/2010/main" val="3842696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5A9740-BD37-4DCA-BDC4-7DBBAE15FA30}" type="slidenum">
              <a:rPr lang="nl-NL" smtClean="0"/>
              <a:t>135</a:t>
            </a:fld>
            <a:endParaRPr lang="nl-NL"/>
          </a:p>
        </p:txBody>
      </p:sp>
    </p:spTree>
    <p:extLst>
      <p:ext uri="{BB962C8B-B14F-4D97-AF65-F5344CB8AC3E}">
        <p14:creationId xmlns:p14="http://schemas.microsoft.com/office/powerpoint/2010/main" val="427598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Symmetric Linear</a:t>
            </a:r>
            <a:r>
              <a:rPr lang="en-US" baseline="0" dirty="0"/>
              <a:t> </a:t>
            </a:r>
            <a:r>
              <a:rPr lang="en-US" baseline="0" dirty="0" err="1"/>
              <a:t>Quantizer</a:t>
            </a:r>
            <a:r>
              <a:rPr lang="en-US" baseline="0" dirty="0"/>
              <a:t>;</a:t>
            </a:r>
            <a:endParaRPr lang="en-US" dirty="0"/>
          </a:p>
        </p:txBody>
      </p:sp>
      <p:sp>
        <p:nvSpPr>
          <p:cNvPr id="4" name="Slide Number Placeholder 3"/>
          <p:cNvSpPr>
            <a:spLocks noGrp="1"/>
          </p:cNvSpPr>
          <p:nvPr>
            <p:ph type="sldNum" sz="quarter" idx="10"/>
          </p:nvPr>
        </p:nvSpPr>
        <p:spPr/>
        <p:txBody>
          <a:bodyPr/>
          <a:lstStyle/>
          <a:p>
            <a:fld id="{E05A9740-BD37-4DCA-BDC4-7DBBAE15FA30}" type="slidenum">
              <a:rPr lang="nl-NL" smtClean="0"/>
              <a:t>136</a:t>
            </a:fld>
            <a:endParaRPr lang="nl-NL"/>
          </a:p>
        </p:txBody>
      </p:sp>
    </p:spTree>
    <p:extLst>
      <p:ext uri="{BB962C8B-B14F-4D97-AF65-F5344CB8AC3E}">
        <p14:creationId xmlns:p14="http://schemas.microsoft.com/office/powerpoint/2010/main" val="3265028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a:prstGeom prst="rect">
            <a:avLst/>
          </a:prstGeom>
        </p:spPr>
      </p:sp>
      <p:sp>
        <p:nvSpPr>
          <p:cNvPr id="3" name="Notes Placeholder 2"/>
          <p:cNvSpPr>
            <a:spLocks noGrp="1"/>
          </p:cNvSpPr>
          <p:nvPr>
            <p:ph type="body" idx="1"/>
          </p:nvPr>
        </p:nvSpPr>
        <p:spPr>
          <a:xfrm>
            <a:off x="913974" y="2443019"/>
            <a:ext cx="7316054" cy="2314698"/>
          </a:xfrm>
          <a:prstGeom prst="rect">
            <a:avLst/>
          </a:prstGeom>
        </p:spPr>
        <p:txBody>
          <a:bodyPr/>
          <a:lstStyle/>
          <a:p>
            <a:endParaRPr lang="en-US" dirty="0"/>
          </a:p>
        </p:txBody>
      </p:sp>
      <p:sp>
        <p:nvSpPr>
          <p:cNvPr id="4" name="Slide Number Placeholder 3"/>
          <p:cNvSpPr>
            <a:spLocks noGrp="1"/>
          </p:cNvSpPr>
          <p:nvPr>
            <p:ph type="sldNum" sz="quarter" idx="10"/>
          </p:nvPr>
        </p:nvSpPr>
        <p:spPr>
          <a:xfrm>
            <a:off x="5178468" y="4885215"/>
            <a:ext cx="3963397" cy="257463"/>
          </a:xfrm>
          <a:prstGeom prst="rect">
            <a:avLst/>
          </a:prstGeom>
        </p:spPr>
        <p:txBody>
          <a:bodyPr/>
          <a:lstStyle/>
          <a:p>
            <a:pPr>
              <a:defRPr/>
            </a:pPr>
            <a:fld id="{057B2326-24ED-024C-9546-E4633A9A0DEF}" type="slidenum">
              <a:rPr lang="en-US" altLang="en-US" smtClean="0">
                <a:solidFill>
                  <a:prstClr val="black"/>
                </a:solidFill>
              </a:rPr>
              <a:pPr>
                <a:defRPr/>
              </a:pPr>
              <a:t>141</a:t>
            </a:fld>
            <a:endParaRPr lang="en-US" altLang="en-US">
              <a:solidFill>
                <a:prstClr val="black"/>
              </a:solidFill>
            </a:endParaRPr>
          </a:p>
        </p:txBody>
      </p:sp>
    </p:spTree>
    <p:extLst>
      <p:ext uri="{BB962C8B-B14F-4D97-AF65-F5344CB8AC3E}">
        <p14:creationId xmlns:p14="http://schemas.microsoft.com/office/powerpoint/2010/main" val="17789646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2868613" y="393700"/>
            <a:ext cx="3413125" cy="1920875"/>
          </a:xfrm>
          <a:prstGeom prst="rect">
            <a:avLst/>
          </a:prstGeom>
          <a:ln/>
        </p:spPr>
      </p:sp>
      <p:sp>
        <p:nvSpPr>
          <p:cNvPr id="82946" name="Rectangle 3"/>
          <p:cNvSpPr>
            <a:spLocks noGrp="1" noChangeArrowheads="1"/>
          </p:cNvSpPr>
          <p:nvPr>
            <p:ph type="body" idx="1"/>
          </p:nvPr>
        </p:nvSpPr>
        <p:spPr>
          <a:xfrm>
            <a:off x="1219344" y="2431503"/>
            <a:ext cx="6707450" cy="23122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600" dirty="0">
              <a:ea typeface="ＭＳ Ｐゴシック" charset="-128"/>
            </a:endParaRPr>
          </a:p>
        </p:txBody>
      </p:sp>
    </p:spTree>
    <p:extLst>
      <p:ext uri="{BB962C8B-B14F-4D97-AF65-F5344CB8AC3E}">
        <p14:creationId xmlns:p14="http://schemas.microsoft.com/office/powerpoint/2010/main" val="39180597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a:prstGeom prst="rect">
            <a:avLst/>
          </a:prstGeom>
        </p:spPr>
      </p:sp>
      <p:sp>
        <p:nvSpPr>
          <p:cNvPr id="3" name="Notes Placeholder 2"/>
          <p:cNvSpPr>
            <a:spLocks noGrp="1"/>
          </p:cNvSpPr>
          <p:nvPr>
            <p:ph type="body" idx="1"/>
          </p:nvPr>
        </p:nvSpPr>
        <p:spPr>
          <a:xfrm>
            <a:off x="914400" y="2443163"/>
            <a:ext cx="7315200" cy="2314575"/>
          </a:xfrm>
          <a:prstGeom prst="rect">
            <a:avLst/>
          </a:prstGeo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a:solidFill>
                  <a:srgbClr val="FF0000"/>
                </a:solidFill>
              </a:rPr>
              <a:t>Integration of Computation with Physical Processes via Communication Network</a:t>
            </a:r>
          </a:p>
          <a:p>
            <a:endParaRPr lang="en-US" sz="1000" dirty="0"/>
          </a:p>
        </p:txBody>
      </p:sp>
      <p:sp>
        <p:nvSpPr>
          <p:cNvPr id="5" name="Slide Number Placeholder 4"/>
          <p:cNvSpPr>
            <a:spLocks noGrp="1"/>
          </p:cNvSpPr>
          <p:nvPr>
            <p:ph type="sldNum" sz="quarter" idx="11"/>
          </p:nvPr>
        </p:nvSpPr>
        <p:spPr>
          <a:xfrm>
            <a:off x="5179484" y="4885432"/>
            <a:ext cx="3962400" cy="257175"/>
          </a:xfrm>
          <a:prstGeom prst="rect">
            <a:avLst/>
          </a:prstGeom>
        </p:spPr>
        <p:txBody>
          <a:bodyPr/>
          <a:lstStyle/>
          <a:p>
            <a:pPr>
              <a:defRPr/>
            </a:pPr>
            <a:fld id="{6AB5DBA3-DFF6-4CFC-93DE-3F08A0E43ADF}" type="slidenum">
              <a:rPr lang="de-DE" smtClean="0">
                <a:solidFill>
                  <a:srgbClr val="000000"/>
                </a:solidFill>
              </a:rPr>
              <a:pPr>
                <a:defRPr/>
              </a:pPr>
              <a:t>145</a:t>
            </a:fld>
            <a:endParaRPr lang="de-DE">
              <a:solidFill>
                <a:srgbClr val="000000"/>
              </a:solidFill>
            </a:endParaRPr>
          </a:p>
        </p:txBody>
      </p:sp>
    </p:spTree>
    <p:extLst>
      <p:ext uri="{BB962C8B-B14F-4D97-AF65-F5344CB8AC3E}">
        <p14:creationId xmlns:p14="http://schemas.microsoft.com/office/powerpoint/2010/main" val="239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one hand, use the image structure to guide the sampling process. On the other hand: aim to capture all possible object locations.</a:t>
            </a:r>
          </a:p>
        </p:txBody>
      </p:sp>
    </p:spTree>
    <p:extLst>
      <p:ext uri="{BB962C8B-B14F-4D97-AF65-F5344CB8AC3E}">
        <p14:creationId xmlns:p14="http://schemas.microsoft.com/office/powerpoint/2010/main" val="3163942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D69EF6-A9F6-BA4A-BD66-EC1AE201458C}" type="slidenum">
              <a:rPr lang="en-US" smtClean="0"/>
              <a:t>22</a:t>
            </a:fld>
            <a:endParaRPr lang="en-US"/>
          </a:p>
        </p:txBody>
      </p:sp>
    </p:spTree>
    <p:extLst>
      <p:ext uri="{BB962C8B-B14F-4D97-AF65-F5344CB8AC3E}">
        <p14:creationId xmlns:p14="http://schemas.microsoft.com/office/powerpoint/2010/main" val="4225323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36838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84299" y="6597352"/>
            <a:ext cx="3264363" cy="144016"/>
          </a:xfrm>
          <a:prstGeom prst="rect">
            <a:avLst/>
          </a:prstGeom>
        </p:spPr>
        <p:txBody>
          <a:bodyPr/>
          <a:lstStyle/>
          <a:p>
            <a:r>
              <a:rPr lang="en-US"/>
              <a:t>© T. Theocharides, 2011.   </a:t>
            </a:r>
            <a:fld id="{DBC3780C-3FFF-490E-B2E7-EBE978EE7150}" type="slidenum">
              <a:rPr lang="en-US" smtClean="0"/>
              <a:pPr/>
              <a:t>‹#›</a:t>
            </a:fld>
            <a:endParaRPr lang="en-US" dirty="0"/>
          </a:p>
        </p:txBody>
      </p:sp>
    </p:spTree>
    <p:extLst>
      <p:ext uri="{BB962C8B-B14F-4D97-AF65-F5344CB8AC3E}">
        <p14:creationId xmlns:p14="http://schemas.microsoft.com/office/powerpoint/2010/main" val="219681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22" name="Google Shape;22;p103"/>
          <p:cNvSpPr txBox="1">
            <a:spLocks noGrp="1"/>
          </p:cNvSpPr>
          <p:nvPr>
            <p:ph type="title"/>
          </p:nvPr>
        </p:nvSpPr>
        <p:spPr>
          <a:xfrm>
            <a:off x="953826" y="188640"/>
            <a:ext cx="10251600" cy="71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3467"/>
            </a:lvl1pPr>
            <a:lvl2pPr lvl="1" algn="l">
              <a:lnSpc>
                <a:spcPct val="100000"/>
              </a:lnSpc>
              <a:spcBef>
                <a:spcPts val="0"/>
              </a:spcBef>
              <a:spcAft>
                <a:spcPts val="0"/>
              </a:spcAft>
              <a:buSzPts val="2600"/>
              <a:buNone/>
              <a:defRPr sz="3467"/>
            </a:lvl2pPr>
            <a:lvl3pPr lvl="2" algn="l">
              <a:lnSpc>
                <a:spcPct val="100000"/>
              </a:lnSpc>
              <a:spcBef>
                <a:spcPts val="0"/>
              </a:spcBef>
              <a:spcAft>
                <a:spcPts val="0"/>
              </a:spcAft>
              <a:buSzPts val="2600"/>
              <a:buNone/>
              <a:defRPr sz="3467"/>
            </a:lvl3pPr>
            <a:lvl4pPr lvl="3" algn="l">
              <a:lnSpc>
                <a:spcPct val="100000"/>
              </a:lnSpc>
              <a:spcBef>
                <a:spcPts val="0"/>
              </a:spcBef>
              <a:spcAft>
                <a:spcPts val="0"/>
              </a:spcAft>
              <a:buSzPts val="2600"/>
              <a:buNone/>
              <a:defRPr sz="3467"/>
            </a:lvl4pPr>
            <a:lvl5pPr lvl="4" algn="l">
              <a:lnSpc>
                <a:spcPct val="100000"/>
              </a:lnSpc>
              <a:spcBef>
                <a:spcPts val="0"/>
              </a:spcBef>
              <a:spcAft>
                <a:spcPts val="0"/>
              </a:spcAft>
              <a:buSzPts val="2600"/>
              <a:buNone/>
              <a:defRPr sz="3467"/>
            </a:lvl5pPr>
            <a:lvl6pPr lvl="5" algn="l">
              <a:lnSpc>
                <a:spcPct val="100000"/>
              </a:lnSpc>
              <a:spcBef>
                <a:spcPts val="0"/>
              </a:spcBef>
              <a:spcAft>
                <a:spcPts val="0"/>
              </a:spcAft>
              <a:buSzPts val="2600"/>
              <a:buNone/>
              <a:defRPr sz="3467"/>
            </a:lvl6pPr>
            <a:lvl7pPr lvl="6" algn="l">
              <a:lnSpc>
                <a:spcPct val="100000"/>
              </a:lnSpc>
              <a:spcBef>
                <a:spcPts val="0"/>
              </a:spcBef>
              <a:spcAft>
                <a:spcPts val="0"/>
              </a:spcAft>
              <a:buSzPts val="2600"/>
              <a:buNone/>
              <a:defRPr sz="3467"/>
            </a:lvl7pPr>
            <a:lvl8pPr lvl="7" algn="l">
              <a:lnSpc>
                <a:spcPct val="100000"/>
              </a:lnSpc>
              <a:spcBef>
                <a:spcPts val="0"/>
              </a:spcBef>
              <a:spcAft>
                <a:spcPts val="0"/>
              </a:spcAft>
              <a:buSzPts val="2600"/>
              <a:buNone/>
              <a:defRPr sz="3467"/>
            </a:lvl8pPr>
            <a:lvl9pPr lvl="8" algn="l">
              <a:lnSpc>
                <a:spcPct val="100000"/>
              </a:lnSpc>
              <a:spcBef>
                <a:spcPts val="0"/>
              </a:spcBef>
              <a:spcAft>
                <a:spcPts val="0"/>
              </a:spcAft>
              <a:buSzPts val="2600"/>
              <a:buNone/>
              <a:defRPr sz="3467"/>
            </a:lvl9pPr>
          </a:lstStyle>
          <a:p>
            <a:endParaRPr/>
          </a:p>
        </p:txBody>
      </p:sp>
      <p:sp>
        <p:nvSpPr>
          <p:cNvPr id="23" name="Google Shape;23;p103"/>
          <p:cNvSpPr txBox="1">
            <a:spLocks noGrp="1"/>
          </p:cNvSpPr>
          <p:nvPr>
            <p:ph type="body" idx="1"/>
          </p:nvPr>
        </p:nvSpPr>
        <p:spPr>
          <a:xfrm>
            <a:off x="972600" y="1268760"/>
            <a:ext cx="10251600" cy="5184576"/>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Tree>
    <p:extLst>
      <p:ext uri="{BB962C8B-B14F-4D97-AF65-F5344CB8AC3E}">
        <p14:creationId xmlns:p14="http://schemas.microsoft.com/office/powerpoint/2010/main" val="218062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3617"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609600" y="1676400"/>
            <a:ext cx="5486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99200" y="1676400"/>
            <a:ext cx="5486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99200" y="3886200"/>
            <a:ext cx="5486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sldNum" sz="quarter" idx="10"/>
          </p:nvPr>
        </p:nvSpPr>
        <p:spPr>
          <a:xfrm>
            <a:off x="10593918" y="6596065"/>
            <a:ext cx="1454149" cy="217487"/>
          </a:xfrm>
          <a:prstGeom prst="rect">
            <a:avLst/>
          </a:prstGeom>
        </p:spPr>
        <p:txBody>
          <a:bodyPr/>
          <a:lstStyle>
            <a:lvl1pPr algn="r">
              <a:defRPr sz="1400" smtClean="0">
                <a:solidFill>
                  <a:srgbClr val="002060"/>
                </a:solidFill>
              </a:defRPr>
            </a:lvl1pPr>
          </a:lstStyle>
          <a:p>
            <a:pPr>
              <a:defRPr/>
            </a:pPr>
            <a:fld id="{43C0D34D-7CD1-2C4D-A8F2-03053F5C2CB8}" type="slidenum">
              <a:rPr lang="el-GR" altLang="en-US" smtClean="0"/>
              <a:pPr>
                <a:defRPr/>
              </a:pPr>
              <a:t>‹#›</a:t>
            </a:fld>
            <a:endParaRPr lang="el-GR" altLang="en-US" dirty="0"/>
          </a:p>
        </p:txBody>
      </p:sp>
    </p:spTree>
    <p:extLst>
      <p:ext uri="{BB962C8B-B14F-4D97-AF65-F5344CB8AC3E}">
        <p14:creationId xmlns:p14="http://schemas.microsoft.com/office/powerpoint/2010/main" val="660302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4917" y="-25399"/>
            <a:ext cx="10752667" cy="7747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4917" y="1268420"/>
            <a:ext cx="5281083" cy="5113337"/>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268420"/>
            <a:ext cx="5283200" cy="5113337"/>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298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b="0"/>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lgn="l">
              <a:defRPr sz="2667" b="0">
                <a:solidFill>
                  <a:schemeClr val="tx1"/>
                </a:solidFill>
              </a:defRPr>
            </a:lvl1pPr>
            <a:lvl2pPr algn="l">
              <a:defRPr sz="2667" b="0">
                <a:solidFill>
                  <a:schemeClr val="tx1"/>
                </a:solidFill>
              </a:defRPr>
            </a:lvl2pPr>
            <a:lvl3pPr algn="l">
              <a:defRPr sz="2667" b="0">
                <a:solidFill>
                  <a:schemeClr val="tx1"/>
                </a:solidFill>
              </a:defRPr>
            </a:lvl3pPr>
            <a:lvl4pPr algn="l">
              <a:defRPr sz="2667" b="0">
                <a:solidFill>
                  <a:schemeClr val="tx1"/>
                </a:solidFill>
              </a:defRPr>
            </a:lvl4pPr>
            <a:lvl5pPr algn="l">
              <a:defRPr sz="2667"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04497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1797959"/>
            <a:ext cx="10795245" cy="573379"/>
          </a:xfrm>
          <a:prstGeom prst="rect">
            <a:avLst/>
          </a:prstGeom>
        </p:spPr>
        <p:txBody>
          <a:bodyPr>
            <a:normAutofit/>
          </a:bodyPr>
          <a:lstStyle>
            <a:lvl1pPr marL="0" indent="0">
              <a:buNone/>
              <a:defRPr sz="300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643548" y="5301578"/>
            <a:ext cx="2735263" cy="263694"/>
          </a:xfrm>
          <a:prstGeom prst="rect">
            <a:avLst/>
          </a:prstGeom>
        </p:spPr>
        <p:txBody>
          <a:bodyPr/>
          <a:lstStyle>
            <a:lvl1pPr marL="0" indent="0">
              <a:buNone/>
              <a:defRPr sz="15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643548" y="2516790"/>
            <a:ext cx="10795245" cy="1705032"/>
          </a:xfrm>
          <a:prstGeom prst="rect">
            <a:avLst/>
          </a:prstGeom>
        </p:spPr>
        <p:txBody>
          <a:bodyPr>
            <a:normAutofit/>
          </a:bodyPr>
          <a:lstStyle>
            <a:lvl1pPr marL="0" indent="0">
              <a:lnSpc>
                <a:spcPts val="5000"/>
              </a:lnSpc>
              <a:spcBef>
                <a:spcPts val="0"/>
              </a:spcBef>
              <a:buNone/>
              <a:defRPr sz="50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38" name="Straight Connector 37"/>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4246" y="4835786"/>
            <a:ext cx="1204547" cy="803419"/>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643548" y="4981237"/>
            <a:ext cx="10719046" cy="247063"/>
          </a:xfrm>
          <a:prstGeom prst="rect">
            <a:avLst/>
          </a:prstGeom>
        </p:spPr>
        <p:txBody>
          <a:bodyPr>
            <a:noAutofit/>
          </a:bodyPr>
          <a:lstStyle>
            <a:lvl1pPr marL="0" indent="0">
              <a:buNone/>
              <a:defRPr sz="2000" b="1" baseline="0">
                <a:solidFill>
                  <a:schemeClr val="bg1"/>
                </a:solidFill>
                <a:latin typeface="Helvetica Neue"/>
              </a:defRPr>
            </a:lvl1pPr>
            <a:lvl2pPr marL="304800" indent="0">
              <a:buNone/>
              <a:defRPr>
                <a:solidFill>
                  <a:schemeClr val="bg1"/>
                </a:solidFill>
              </a:defRPr>
            </a:lvl2pPr>
            <a:lvl3pPr marL="609600" indent="0">
              <a:buNone/>
              <a:defRPr>
                <a:solidFill>
                  <a:schemeClr val="bg1"/>
                </a:solidFill>
              </a:defRPr>
            </a:lvl3pPr>
            <a:lvl4pPr marL="914400" indent="0">
              <a:buNone/>
              <a:defRPr>
                <a:solidFill>
                  <a:schemeClr val="bg1"/>
                </a:solidFill>
              </a:defRPr>
            </a:lvl4pPr>
            <a:lvl5pPr marL="12192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359134682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6239852"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startAt="6"/>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6041169" y="4033617"/>
            <a:ext cx="0" cy="1633558"/>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1203768"/>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43547" y="34229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915400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440039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6239852" y="2623335"/>
            <a:ext cx="5198941" cy="3228975"/>
          </a:xfrm>
          <a:prstGeom prst="rect">
            <a:avLst/>
          </a:prstGeom>
          <a:solidFill>
            <a:schemeClr val="bg1">
              <a:lumMod val="85000"/>
            </a:schemeClr>
          </a:solidFill>
        </p:spPr>
        <p:txBody>
          <a:bodyPr anchor="ctr"/>
          <a:lstStyle>
            <a:lvl1pPr marL="0" indent="0" algn="ctr">
              <a:buNone/>
              <a:defRPr sz="15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695464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startAt="8"/>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168034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6" name="Straight Connector 5"/>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2720155"/>
            <a:ext cx="10795245" cy="1208379"/>
          </a:xfrm>
          <a:prstGeom prst="rect">
            <a:avLst/>
          </a:prstGeom>
        </p:spPr>
        <p:txBody>
          <a:bodyPr>
            <a:noAutofit/>
          </a:bodyPr>
          <a:lstStyle>
            <a:lvl1pPr marL="0" indent="0">
              <a:buNone/>
              <a:defRPr sz="7500" b="1">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3566810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74"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bwMode="auto">
          <a:xfrm>
            <a:off x="143338" y="104357"/>
            <a:ext cx="11902612" cy="663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14400" y="2130426"/>
            <a:ext cx="10363200" cy="1470025"/>
          </a:xfrm>
        </p:spPr>
        <p:txBody>
          <a:bodyPr/>
          <a:lstStyle>
            <a:lvl1pPr>
              <a:defRPr/>
            </a:lvl1pPr>
          </a:lstStyle>
          <a:p>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66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688288" y="6525345"/>
            <a:ext cx="3360373" cy="215181"/>
          </a:xfrm>
          <a:prstGeom prst="rect">
            <a:avLst/>
          </a:prstGeom>
        </p:spPr>
        <p:txBody>
          <a:bodyPr vert="horz" lIns="91440" tIns="45720" rIns="91440" bIns="45720" rtlCol="0" anchor="ctr"/>
          <a:lstStyle>
            <a:lvl1pPr algn="r">
              <a:defRPr sz="1200">
                <a:solidFill>
                  <a:srgbClr val="996633"/>
                </a:solidFill>
              </a:defRPr>
            </a:lvl1pPr>
          </a:lstStyle>
          <a:p>
            <a:r>
              <a:rPr lang="en-US" dirty="0"/>
              <a:t>© T. Theocharides, 2023.   </a:t>
            </a:r>
            <a:fld id="{DBC3780C-3FFF-490E-B2E7-EBE978EE7150}" type="slidenum">
              <a:rPr lang="en-US" smtClean="0"/>
              <a:pPr/>
              <a:t>‹#›</a:t>
            </a:fld>
            <a:endParaRPr lang="en-US" dirty="0"/>
          </a:p>
        </p:txBody>
      </p:sp>
      <p:pic>
        <p:nvPicPr>
          <p:cNvPr id="5" name="Picture 4" descr="A pink and black logo&#10;&#10;Description automatically generated">
            <a:extLst>
              <a:ext uri="{FF2B5EF4-FFF2-40B4-BE49-F238E27FC236}">
                <a16:creationId xmlns:a16="http://schemas.microsoft.com/office/drawing/2014/main" id="{8AD5A3E4-D80E-DB95-6492-25902916A8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0985" y="122183"/>
            <a:ext cx="4592988" cy="595517"/>
          </a:xfrm>
          <a:prstGeom prst="rect">
            <a:avLst/>
          </a:prstGeom>
        </p:spPr>
      </p:pic>
      <p:pic>
        <p:nvPicPr>
          <p:cNvPr id="14" name="Picture 13" descr="Yellow and orange text on a black background&#10;&#10;Description automatically generated">
            <a:extLst>
              <a:ext uri="{FF2B5EF4-FFF2-40B4-BE49-F238E27FC236}">
                <a16:creationId xmlns:a16="http://schemas.microsoft.com/office/drawing/2014/main" id="{66CC80E6-797A-0326-5BB9-54C1CAA67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5130" y="55805"/>
            <a:ext cx="3757534" cy="661895"/>
          </a:xfrm>
          <a:prstGeom prst="rect">
            <a:avLst/>
          </a:prstGeom>
        </p:spPr>
      </p:pic>
      <p:pic>
        <p:nvPicPr>
          <p:cNvPr id="16" name="Picture 15" descr="A black background with yellow text&#10;&#10;Description automatically generated">
            <a:extLst>
              <a:ext uri="{FF2B5EF4-FFF2-40B4-BE49-F238E27FC236}">
                <a16:creationId xmlns:a16="http://schemas.microsoft.com/office/drawing/2014/main" id="{86225A57-D276-82EB-3F8F-89D3A0BAF6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989" y="87914"/>
            <a:ext cx="2761651" cy="710673"/>
          </a:xfrm>
          <a:prstGeom prst="rect">
            <a:avLst/>
          </a:prstGeom>
        </p:spPr>
      </p:pic>
      <p:sp>
        <p:nvSpPr>
          <p:cNvPr id="18" name="TextBox 17">
            <a:extLst>
              <a:ext uri="{FF2B5EF4-FFF2-40B4-BE49-F238E27FC236}">
                <a16:creationId xmlns:a16="http://schemas.microsoft.com/office/drawing/2014/main" id="{1EE61725-9E1E-FCE8-4EC0-E66304B1AF76}"/>
              </a:ext>
            </a:extLst>
          </p:cNvPr>
          <p:cNvSpPr txBox="1"/>
          <p:nvPr userDrawn="1"/>
        </p:nvSpPr>
        <p:spPr>
          <a:xfrm>
            <a:off x="73211" y="6432584"/>
            <a:ext cx="6097464" cy="369332"/>
          </a:xfrm>
          <a:prstGeom prst="rect">
            <a:avLst/>
          </a:prstGeom>
          <a:noFill/>
        </p:spPr>
        <p:txBody>
          <a:bodyPr wrap="square">
            <a:spAutoFit/>
          </a:bodyPr>
          <a:lstStyle/>
          <a:p>
            <a:r>
              <a:rPr lang="en-US" dirty="0"/>
              <a:t>MAI 642 –Deep Learning</a:t>
            </a:r>
          </a:p>
        </p:txBody>
      </p:sp>
    </p:spTree>
    <p:extLst>
      <p:ext uri="{BB962C8B-B14F-4D97-AF65-F5344CB8AC3E}">
        <p14:creationId xmlns:p14="http://schemas.microsoft.com/office/powerpoint/2010/main" val="4338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7013" y="116633"/>
            <a:ext cx="960107" cy="76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03446" y="116632"/>
            <a:ext cx="10849205" cy="720080"/>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239350" y="919262"/>
            <a:ext cx="11713301" cy="5534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29865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55697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78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198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70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36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2021.   </a:t>
            </a:r>
            <a:fld id="{DBC3780C-3FFF-490E-B2E7-EBE978EE7150}" type="slidenum">
              <a:rPr lang="en-US" smtClean="0"/>
              <a:pPr/>
              <a:t>‹#›</a:t>
            </a:fld>
            <a:endParaRPr lang="en-US" dirty="0"/>
          </a:p>
        </p:txBody>
      </p:sp>
    </p:spTree>
    <p:extLst>
      <p:ext uri="{BB962C8B-B14F-4D97-AF65-F5344CB8AC3E}">
        <p14:creationId xmlns:p14="http://schemas.microsoft.com/office/powerpoint/2010/main" val="387147259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55" r:id="rId5"/>
    <p:sldLayoutId id="2147483656" r:id="rId6"/>
    <p:sldLayoutId id="2147483658" r:id="rId7"/>
    <p:sldLayoutId id="2147483659" r:id="rId8"/>
    <p:sldLayoutId id="2147483661" r:id="rId9"/>
    <p:sldLayoutId id="2147483679" r:id="rId10"/>
    <p:sldLayoutId id="2147483681" r:id="rId11"/>
    <p:sldLayoutId id="2147483682" r:id="rId12"/>
    <p:sldLayoutId id="2147483683" r:id="rId13"/>
  </p:sldLayoutIdLst>
  <p:txStyles>
    <p:titleStyle>
      <a:lvl1pPr algn="ctr" defTabSz="914400" rtl="0" eaLnBrk="1" latinLnBrk="0" hangingPunct="1">
        <a:spcBef>
          <a:spcPct val="0"/>
        </a:spcBef>
        <a:buNone/>
        <a:defRPr sz="4400" kern="1200">
          <a:solidFill>
            <a:srgbClr val="99663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9966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9966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9966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5952067"/>
            <a:ext cx="12192000" cy="90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07182" y="6085447"/>
            <a:ext cx="1096441" cy="541808"/>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6866467" y="6281366"/>
            <a:ext cx="3236547" cy="345889"/>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b="0" i="0" kern="1200" baseline="0" dirty="0">
                <a:solidFill>
                  <a:schemeClr val="tx1"/>
                </a:solidFill>
                <a:effectLst/>
                <a:latin typeface="Helvetica Neue"/>
                <a:ea typeface="+mn-ea"/>
                <a:cs typeface="+mn-cs"/>
              </a:rPr>
              <a:t>This Master is run under the context of Action</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No 2020-EU-IA-0087, co-financed by the EU CEF Telecom</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under GA nr. INEA/CEF/ICT/A2020/2267423</a:t>
            </a:r>
            <a:endParaRPr lang="x-none" sz="800" dirty="0">
              <a:latin typeface="Helvetica Neue"/>
            </a:endParaRPr>
          </a:p>
        </p:txBody>
      </p:sp>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8333" y="6245383"/>
            <a:ext cx="2784480" cy="373756"/>
          </a:xfrm>
          <a:prstGeom prst="rect">
            <a:avLst/>
          </a:prstGeom>
        </p:spPr>
      </p:pic>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17234448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85.png"/><Relationship Id="rId4" Type="http://schemas.openxmlformats.org/officeDocument/2006/relationships/image" Target="../media/image184.png"/></Relationships>
</file>

<file path=ppt/slides/_rels/slide10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87.png"/></Relationships>
</file>

<file path=ppt/slides/_rels/slide10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people.eecs.berkeley.edu/~rbg/papers/r-cnn-cvpr.pdf"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91.png"/></Relationships>
</file>

<file path=ppt/slides/_rels/slide11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93.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9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3.xml"/><Relationship Id="rId4" Type="http://schemas.openxmlformats.org/officeDocument/2006/relationships/image" Target="../media/image200.png"/></Relationships>
</file>

<file path=ppt/slides/_rels/slide12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203.png"/><Relationship Id="rId4" Type="http://schemas.openxmlformats.org/officeDocument/2006/relationships/image" Target="../media/image202.png"/></Relationships>
</file>

<file path=ppt/slides/_rels/slide12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20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10.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209.png"/><Relationship Id="rId5" Type="http://schemas.openxmlformats.org/officeDocument/2006/relationships/image" Target="../media/image206.png"/><Relationship Id="rId4" Type="http://schemas.openxmlformats.org/officeDocument/2006/relationships/image" Target="../media/image208.png"/></Relationships>
</file>

<file path=ppt/slides/_rels/slide127.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214.png"/><Relationship Id="rId2" Type="http://schemas.openxmlformats.org/officeDocument/2006/relationships/image" Target="../media/image207.png"/><Relationship Id="rId1" Type="http://schemas.openxmlformats.org/officeDocument/2006/relationships/slideLayout" Target="../slideLayouts/slideLayout3.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2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218.png"/></Relationships>
</file>

<file path=ppt/slides/_rels/slide13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3" Type="http://schemas.openxmlformats.org/officeDocument/2006/relationships/image" Target="../media/image228.jpeg"/><Relationship Id="rId7" Type="http://schemas.openxmlformats.org/officeDocument/2006/relationships/image" Target="../media/image232.jpeg"/><Relationship Id="rId2" Type="http://schemas.openxmlformats.org/officeDocument/2006/relationships/image" Target="../media/image227.png"/><Relationship Id="rId1" Type="http://schemas.openxmlformats.org/officeDocument/2006/relationships/slideLayout" Target="../slideLayouts/slideLayout3.xml"/><Relationship Id="rId6" Type="http://schemas.openxmlformats.org/officeDocument/2006/relationships/image" Target="../media/image231.jpeg"/><Relationship Id="rId5" Type="http://schemas.openxmlformats.org/officeDocument/2006/relationships/image" Target="../media/image230.jpg"/><Relationship Id="rId4" Type="http://schemas.openxmlformats.org/officeDocument/2006/relationships/image" Target="../media/image229.jpeg"/></Relationships>
</file>

<file path=ppt/slides/_rels/slide14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234.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235.tiff"/><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239.png"/><Relationship Id="rId5" Type="http://schemas.openxmlformats.org/officeDocument/2006/relationships/image" Target="../media/image238.tiff"/><Relationship Id="rId4" Type="http://schemas.openxmlformats.org/officeDocument/2006/relationships/image" Target="../media/image237.png"/></Relationships>
</file>

<file path=ppt/slides/_rels/slide144.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245.emf"/><Relationship Id="rId18" Type="http://schemas.openxmlformats.org/officeDocument/2006/relationships/image" Target="../media/image250.png"/><Relationship Id="rId3" Type="http://schemas.openxmlformats.org/officeDocument/2006/relationships/diagramData" Target="../diagrams/data1.xml"/><Relationship Id="rId21" Type="http://schemas.openxmlformats.org/officeDocument/2006/relationships/image" Target="../media/image253.png"/><Relationship Id="rId7" Type="http://schemas.microsoft.com/office/2007/relationships/diagramDrawing" Target="../diagrams/drawing1.xml"/><Relationship Id="rId12" Type="http://schemas.openxmlformats.org/officeDocument/2006/relationships/image" Target="../media/image244.jpeg"/><Relationship Id="rId17" Type="http://schemas.openxmlformats.org/officeDocument/2006/relationships/image" Target="../media/image249.jpg"/><Relationship Id="rId2" Type="http://schemas.openxmlformats.org/officeDocument/2006/relationships/image" Target="../media/image240.emf"/><Relationship Id="rId16" Type="http://schemas.openxmlformats.org/officeDocument/2006/relationships/image" Target="../media/image248.jpeg"/><Relationship Id="rId20" Type="http://schemas.openxmlformats.org/officeDocument/2006/relationships/image" Target="../media/image252.png"/><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243.jpeg"/><Relationship Id="rId5" Type="http://schemas.openxmlformats.org/officeDocument/2006/relationships/diagramQuickStyle" Target="../diagrams/quickStyle1.xml"/><Relationship Id="rId15" Type="http://schemas.openxmlformats.org/officeDocument/2006/relationships/image" Target="../media/image247.jpeg"/><Relationship Id="rId10" Type="http://schemas.openxmlformats.org/officeDocument/2006/relationships/image" Target="../media/image242.jpeg"/><Relationship Id="rId19" Type="http://schemas.openxmlformats.org/officeDocument/2006/relationships/image" Target="../media/image251.png"/><Relationship Id="rId4" Type="http://schemas.openxmlformats.org/officeDocument/2006/relationships/diagramLayout" Target="../diagrams/layout1.xml"/><Relationship Id="rId9" Type="http://schemas.openxmlformats.org/officeDocument/2006/relationships/image" Target="../media/image241.emf"/><Relationship Id="rId14" Type="http://schemas.openxmlformats.org/officeDocument/2006/relationships/image" Target="../media/image246.jpeg"/><Relationship Id="rId22" Type="http://schemas.openxmlformats.org/officeDocument/2006/relationships/image" Target="../media/image254.png"/></Relationships>
</file>

<file path=ppt/slides/_rels/slide145.xml.rels><?xml version="1.0" encoding="UTF-8" standalone="yes"?>
<Relationships xmlns="http://schemas.openxmlformats.org/package/2006/relationships"><Relationship Id="rId8" Type="http://schemas.openxmlformats.org/officeDocument/2006/relationships/hyperlink" Target="https://www.emaze.com/@ACIOWOWR/IMSA-Slide-Show" TargetMode="External"/><Relationship Id="rId13" Type="http://schemas.openxmlformats.org/officeDocument/2006/relationships/hyperlink" Target="http://www.it5g.com/latest-software-enhancements-in-the-auto-industry/" TargetMode="External"/><Relationship Id="rId18" Type="http://schemas.openxmlformats.org/officeDocument/2006/relationships/image" Target="../media/image263.png"/><Relationship Id="rId3" Type="http://schemas.openxmlformats.org/officeDocument/2006/relationships/image" Target="../media/image255.png"/><Relationship Id="rId7" Type="http://schemas.openxmlformats.org/officeDocument/2006/relationships/hyperlink" Target="https://www.automotiveworld.com/analysis/automotive-cyber-physical-systems-next-computing-revolution/" TargetMode="External"/><Relationship Id="rId12" Type="http://schemas.openxmlformats.org/officeDocument/2006/relationships/hyperlink" Target="https://www.linkedin.com/pulse/smart-homes-private-secure-future-intelligent-home-tripti-jha" TargetMode="External"/><Relationship Id="rId17" Type="http://schemas.openxmlformats.org/officeDocument/2006/relationships/image" Target="../media/image262.png"/><Relationship Id="rId2" Type="http://schemas.openxmlformats.org/officeDocument/2006/relationships/notesSlide" Target="../notesSlides/notesSlide65.xml"/><Relationship Id="rId16" Type="http://schemas.openxmlformats.org/officeDocument/2006/relationships/hyperlink" Target="http://alpha-smart.com/alphaboten" TargetMode="External"/><Relationship Id="rId1" Type="http://schemas.openxmlformats.org/officeDocument/2006/relationships/slideLayout" Target="../slideLayouts/slideLayout3.xml"/><Relationship Id="rId6" Type="http://schemas.openxmlformats.org/officeDocument/2006/relationships/hyperlink" Target="http://solutions.3m.com/wps/portal/3M/en_EU/SmartGrid/EU-Smart-Grid/" TargetMode="External"/><Relationship Id="rId11" Type="http://schemas.openxmlformats.org/officeDocument/2006/relationships/image" Target="../media/image259.png"/><Relationship Id="rId5" Type="http://schemas.openxmlformats.org/officeDocument/2006/relationships/image" Target="../media/image257.jpeg"/><Relationship Id="rId15" Type="http://schemas.openxmlformats.org/officeDocument/2006/relationships/image" Target="../media/image261.jpeg"/><Relationship Id="rId10" Type="http://schemas.openxmlformats.org/officeDocument/2006/relationships/hyperlink" Target="https://vimeo.com/145877805" TargetMode="External"/><Relationship Id="rId4" Type="http://schemas.openxmlformats.org/officeDocument/2006/relationships/image" Target="../media/image256.jpeg"/><Relationship Id="rId9" Type="http://schemas.openxmlformats.org/officeDocument/2006/relationships/image" Target="../media/image258.jpeg"/><Relationship Id="rId14" Type="http://schemas.openxmlformats.org/officeDocument/2006/relationships/image" Target="../media/image260.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abs/1504.08083" TargetMode="External"/><Relationship Id="rId2" Type="http://schemas.openxmlformats.org/officeDocument/2006/relationships/image" Target="../media/image15.tif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tiff"/><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abs/1506.01497" TargetMode="External"/><Relationship Id="rId2" Type="http://schemas.openxmlformats.org/officeDocument/2006/relationships/image" Target="../media/image18.tif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arxiv.org/abs/1506.0264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cs.stanford.edu/people/jure/pubs/graphrepresentation-ieee17.pdf" TargetMode="External"/><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microsoft.com/office/2007/relationships/hdphoto" Target="../media/hdphoto3.wdp"/><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3.png"/><Relationship Id="rId2" Type="http://schemas.openxmlformats.org/officeDocument/2006/relationships/notesSlide" Target="../notesSlides/notesSlide33.xml"/><Relationship Id="rId16"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1.png"/><Relationship Id="rId10" Type="http://schemas.openxmlformats.org/officeDocument/2006/relationships/image" Target="../media/image77.png"/><Relationship Id="rId19" Type="http://schemas.openxmlformats.org/officeDocument/2006/relationships/image" Target="../media/image84.png"/><Relationship Id="rId4" Type="http://schemas.openxmlformats.org/officeDocument/2006/relationships/image" Target="../media/image71.png"/><Relationship Id="rId9" Type="http://schemas.openxmlformats.org/officeDocument/2006/relationships/image" Target="../media/image76.png"/><Relationship Id="rId14" Type="http://schemas.microsoft.com/office/2007/relationships/hdphoto" Target="../media/hdphoto2.wdp"/></Relationships>
</file>

<file path=ppt/slides/_rels/slide7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6.jp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3.xml"/><Relationship Id="rId5" Type="http://schemas.openxmlformats.org/officeDocument/2006/relationships/image" Target="../media/image90.jpeg"/><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3.xml"/><Relationship Id="rId5" Type="http://schemas.openxmlformats.org/officeDocument/2006/relationships/image" Target="../media/image94.jpeg"/><Relationship Id="rId4" Type="http://schemas.openxmlformats.org/officeDocument/2006/relationships/image" Target="../media/image93.jpeg"/></Relationships>
</file>

<file path=ppt/slides/_rels/slide7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7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g"/><Relationship Id="rId1" Type="http://schemas.openxmlformats.org/officeDocument/2006/relationships/slideLayout" Target="../slideLayouts/slideLayout3.xml"/><Relationship Id="rId5" Type="http://schemas.openxmlformats.org/officeDocument/2006/relationships/image" Target="../media/image111.jpg"/><Relationship Id="rId4" Type="http://schemas.openxmlformats.org/officeDocument/2006/relationships/image" Target="../media/image110.jpeg"/></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7.jpeg"/><Relationship Id="rId7" Type="http://schemas.openxmlformats.org/officeDocument/2006/relationships/image" Target="../media/image120.jpeg"/><Relationship Id="rId2" Type="http://schemas.openxmlformats.org/officeDocument/2006/relationships/image" Target="../media/image116.jpeg"/><Relationship Id="rId1" Type="http://schemas.openxmlformats.org/officeDocument/2006/relationships/slideLayout" Target="../slideLayouts/slideLayout1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97.jpeg"/></Relationships>
</file>

<file path=ppt/slides/_rels/slide8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http://www.theworldsgreatbooks.com/images/Science/ENIACsharp.jpg" TargetMode="External"/><Relationship Id="rId7" Type="http://schemas.openxmlformats.org/officeDocument/2006/relationships/image" Target="../media/image124.png"/><Relationship Id="rId2" Type="http://schemas.openxmlformats.org/officeDocument/2006/relationships/image" Target="../media/image122.jpeg"/><Relationship Id="rId1" Type="http://schemas.openxmlformats.org/officeDocument/2006/relationships/slideLayout" Target="../slideLayouts/slideLayout3.xml"/><Relationship Id="rId6" Type="http://schemas.openxmlformats.org/officeDocument/2006/relationships/image" Target="http://pender.ee.upenn.edu/~jan/pictures/eniacpictures/eniac-chip.overlay.GIF" TargetMode="External"/><Relationship Id="rId5" Type="http://schemas.openxmlformats.org/officeDocument/2006/relationships/image" Target="../media/image123.png"/><Relationship Id="rId10" Type="http://schemas.openxmlformats.org/officeDocument/2006/relationships/image" Target="../media/image127.png"/><Relationship Id="rId4" Type="http://schemas.openxmlformats.org/officeDocument/2006/relationships/hyperlink" Target="../../DOCUME~1/woolleys/Local%20Settings/Temporary%20Internet%20Files/OLK2/2a1/_vti_bin/shtml.dll/eniac_chip.html/map" TargetMode="External"/><Relationship Id="rId9" Type="http://schemas.openxmlformats.org/officeDocument/2006/relationships/image" Target="../media/image126.jpeg"/></Relationships>
</file>

<file path=ppt/slides/_rels/slide8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3.xml"/><Relationship Id="rId4" Type="http://schemas.openxmlformats.org/officeDocument/2006/relationships/image" Target="../media/image130.jpeg"/></Relationships>
</file>

<file path=ppt/slides/_rels/slide8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xml"/><Relationship Id="rId5" Type="http://schemas.openxmlformats.org/officeDocument/2006/relationships/image" Target="../media/image139.png"/><Relationship Id="rId4" Type="http://schemas.openxmlformats.org/officeDocument/2006/relationships/image" Target="../media/image138.png"/></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3.xml"/><Relationship Id="rId5" Type="http://schemas.openxmlformats.org/officeDocument/2006/relationships/image" Target="../media/image143.jpeg"/><Relationship Id="rId4" Type="http://schemas.openxmlformats.org/officeDocument/2006/relationships/image" Target="../media/image142.png"/></Relationships>
</file>

<file path=ppt/slides/_rels/slide9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8" Type="http://schemas.openxmlformats.org/officeDocument/2006/relationships/image" Target="../media/image148.emf"/><Relationship Id="rId13" Type="http://schemas.openxmlformats.org/officeDocument/2006/relationships/oleObject" Target="../embeddings/oleObject5.bin"/><Relationship Id="rId18" Type="http://schemas.openxmlformats.org/officeDocument/2006/relationships/image" Target="../media/image154.png"/><Relationship Id="rId3" Type="http://schemas.openxmlformats.org/officeDocument/2006/relationships/image" Target="../media/image144.emf"/><Relationship Id="rId7" Type="http://schemas.openxmlformats.org/officeDocument/2006/relationships/oleObject" Target="../embeddings/oleObject1.bin"/><Relationship Id="rId12" Type="http://schemas.openxmlformats.org/officeDocument/2006/relationships/oleObject" Target="../embeddings/oleObject4.bin"/><Relationship Id="rId17" Type="http://schemas.openxmlformats.org/officeDocument/2006/relationships/image" Target="../media/image153.png"/><Relationship Id="rId2" Type="http://schemas.openxmlformats.org/officeDocument/2006/relationships/oleObject" Target="NULL"/><Relationship Id="rId16" Type="http://schemas.openxmlformats.org/officeDocument/2006/relationships/image" Target="../media/image152.png"/><Relationship Id="rId1" Type="http://schemas.openxmlformats.org/officeDocument/2006/relationships/slideLayout" Target="../slideLayouts/slideLayout3.xml"/><Relationship Id="rId6" Type="http://schemas.openxmlformats.org/officeDocument/2006/relationships/image" Target="../media/image147.emf"/><Relationship Id="rId11" Type="http://schemas.openxmlformats.org/officeDocument/2006/relationships/oleObject" Target="../embeddings/oleObject3.bin"/><Relationship Id="rId5" Type="http://schemas.openxmlformats.org/officeDocument/2006/relationships/image" Target="../media/image146.png"/><Relationship Id="rId15" Type="http://schemas.openxmlformats.org/officeDocument/2006/relationships/image" Target="../media/image151.png"/><Relationship Id="rId10" Type="http://schemas.openxmlformats.org/officeDocument/2006/relationships/image" Target="../media/image149.emf"/><Relationship Id="rId4" Type="http://schemas.openxmlformats.org/officeDocument/2006/relationships/image" Target="../media/image145.png"/><Relationship Id="rId9" Type="http://schemas.openxmlformats.org/officeDocument/2006/relationships/oleObject" Target="../embeddings/oleObject2.bin"/><Relationship Id="rId14" Type="http://schemas.openxmlformats.org/officeDocument/2006/relationships/image" Target="../media/image150.png"/></Relationships>
</file>

<file path=ppt/slides/_rels/slide9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3.xml"/><Relationship Id="rId4" Type="http://schemas.openxmlformats.org/officeDocument/2006/relationships/image" Target="../media/image159.png"/></Relationships>
</file>

<file path=ppt/slides/_rels/slide9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xml"/><Relationship Id="rId5" Type="http://schemas.openxmlformats.org/officeDocument/2006/relationships/image" Target="../media/image165.png"/><Relationship Id="rId4" Type="http://schemas.openxmlformats.org/officeDocument/2006/relationships/image" Target="../media/image164.png"/></Relationships>
</file>

<file path=ppt/slides/_rels/slide99.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7.jpeg"/><Relationship Id="rId7" Type="http://schemas.openxmlformats.org/officeDocument/2006/relationships/image" Target="../media/image170.emf"/><Relationship Id="rId2" Type="http://schemas.openxmlformats.org/officeDocument/2006/relationships/image" Target="../media/image166.png"/><Relationship Id="rId1" Type="http://schemas.openxmlformats.org/officeDocument/2006/relationships/slideLayout" Target="../slideLayouts/slideLayout3.xml"/><Relationship Id="rId6" Type="http://schemas.openxmlformats.org/officeDocument/2006/relationships/oleObject" Target="../embeddings/oleObject6.bin"/><Relationship Id="rId11" Type="http://schemas.openxmlformats.org/officeDocument/2006/relationships/image" Target="../media/image173.emf"/><Relationship Id="rId5" Type="http://schemas.openxmlformats.org/officeDocument/2006/relationships/image" Target="../media/image169.jpeg"/><Relationship Id="rId10" Type="http://schemas.openxmlformats.org/officeDocument/2006/relationships/oleObject" Target="../embeddings/oleObject7.bin"/><Relationship Id="rId4" Type="http://schemas.openxmlformats.org/officeDocument/2006/relationships/image" Target="../media/image168.jpeg"/><Relationship Id="rId9" Type="http://schemas.openxmlformats.org/officeDocument/2006/relationships/image" Target="../media/image17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r>
              <a:rPr lang="en-US" dirty="0"/>
              <a:t>Nov, 2023</a:t>
            </a:r>
          </a:p>
        </p:txBody>
      </p:sp>
      <p:sp>
        <p:nvSpPr>
          <p:cNvPr id="4" name="Text Placeholder 3"/>
          <p:cNvSpPr>
            <a:spLocks noGrp="1"/>
          </p:cNvSpPr>
          <p:nvPr>
            <p:ph type="body" sz="quarter" idx="21"/>
          </p:nvPr>
        </p:nvSpPr>
        <p:spPr/>
        <p:txBody>
          <a:bodyPr/>
          <a:lstStyle/>
          <a:p>
            <a:r>
              <a:rPr lang="en-US" dirty="0"/>
              <a:t>MAI – 642 – DEEP LEARNING</a:t>
            </a:r>
          </a:p>
        </p:txBody>
      </p:sp>
      <p:sp>
        <p:nvSpPr>
          <p:cNvPr id="5" name="Text Placeholder 4"/>
          <p:cNvSpPr>
            <a:spLocks noGrp="1"/>
          </p:cNvSpPr>
          <p:nvPr>
            <p:ph type="body" sz="quarter" idx="23"/>
          </p:nvPr>
        </p:nvSpPr>
        <p:spPr/>
        <p:txBody>
          <a:bodyPr/>
          <a:lstStyle/>
          <a:p>
            <a:r>
              <a:rPr lang="en-US" dirty="0"/>
              <a:t>Theocharis Theocharides</a:t>
            </a:r>
          </a:p>
        </p:txBody>
      </p:sp>
    </p:spTree>
    <p:extLst>
      <p:ext uri="{BB962C8B-B14F-4D97-AF65-F5344CB8AC3E}">
        <p14:creationId xmlns:p14="http://schemas.microsoft.com/office/powerpoint/2010/main" val="130296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solidFill>
                  <a:srgbClr val="4472C4"/>
                </a:solidFill>
                <a:latin typeface="Calibri Light" panose="020F0302020204030204"/>
              </a:rPr>
              <a:t>Object Detection as Classification with Box Proposals</a:t>
            </a:r>
          </a:p>
        </p:txBody>
      </p:sp>
      <p:pic>
        <p:nvPicPr>
          <p:cNvPr id="5" name="Picture 4"/>
          <p:cNvPicPr>
            <a:picLocks noChangeAspect="1"/>
          </p:cNvPicPr>
          <p:nvPr/>
        </p:nvPicPr>
        <p:blipFill rotWithShape="1">
          <a:blip r:embed="rId2"/>
          <a:srcRect l="3073" t="-417" r="5174" b="12348"/>
          <a:stretch/>
        </p:blipFill>
        <p:spPr>
          <a:xfrm>
            <a:off x="1304261" y="1814622"/>
            <a:ext cx="5925879" cy="3615071"/>
          </a:xfrm>
          <a:prstGeom prst="rect">
            <a:avLst/>
          </a:prstGeom>
        </p:spPr>
      </p:pic>
      <p:sp>
        <p:nvSpPr>
          <p:cNvPr id="18" name="Rectangle 17"/>
          <p:cNvSpPr/>
          <p:nvPr/>
        </p:nvSpPr>
        <p:spPr>
          <a:xfrm>
            <a:off x="2013735" y="2128597"/>
            <a:ext cx="2739776" cy="2489025"/>
          </a:xfrm>
          <a:prstGeom prst="rect">
            <a:avLst/>
          </a:prstGeom>
          <a:noFill/>
          <a:ln w="38100" cap="flat">
            <a:solidFill>
              <a:srgbClr val="00B0F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20" name="Rectangle 19"/>
          <p:cNvSpPr/>
          <p:nvPr/>
        </p:nvSpPr>
        <p:spPr>
          <a:xfrm>
            <a:off x="1589072" y="2508974"/>
            <a:ext cx="3328825" cy="2057045"/>
          </a:xfrm>
          <a:prstGeom prst="rect">
            <a:avLst/>
          </a:prstGeom>
          <a:noFill/>
          <a:ln w="38100" cap="flat">
            <a:solidFill>
              <a:srgbClr val="00B0F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21" name="Rectangle 20"/>
          <p:cNvSpPr/>
          <p:nvPr/>
        </p:nvSpPr>
        <p:spPr>
          <a:xfrm>
            <a:off x="5561745" y="2919662"/>
            <a:ext cx="1342489" cy="1404989"/>
          </a:xfrm>
          <a:prstGeom prst="rect">
            <a:avLst/>
          </a:prstGeom>
          <a:noFill/>
          <a:ln w="38100" cap="flat">
            <a:solidFill>
              <a:srgbClr val="00B0F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22" name="Rectangle 21"/>
          <p:cNvSpPr/>
          <p:nvPr/>
        </p:nvSpPr>
        <p:spPr>
          <a:xfrm>
            <a:off x="5178175" y="2108251"/>
            <a:ext cx="1863048" cy="1277263"/>
          </a:xfrm>
          <a:prstGeom prst="rect">
            <a:avLst/>
          </a:prstGeom>
          <a:noFill/>
          <a:ln w="38100" cap="flat">
            <a:solidFill>
              <a:srgbClr val="00B0F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23" name="Rectangle 22"/>
          <p:cNvSpPr/>
          <p:nvPr/>
        </p:nvSpPr>
        <p:spPr>
          <a:xfrm>
            <a:off x="1898729" y="1923636"/>
            <a:ext cx="5142495" cy="3011721"/>
          </a:xfrm>
          <a:prstGeom prst="rect">
            <a:avLst/>
          </a:prstGeom>
          <a:noFill/>
          <a:ln w="38100" cap="flat">
            <a:solidFill>
              <a:srgbClr val="00B0F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24" name="Rectangle 23"/>
          <p:cNvSpPr/>
          <p:nvPr/>
        </p:nvSpPr>
        <p:spPr>
          <a:xfrm>
            <a:off x="2013735" y="2862542"/>
            <a:ext cx="2739776" cy="1404989"/>
          </a:xfrm>
          <a:prstGeom prst="rect">
            <a:avLst/>
          </a:prstGeom>
          <a:noFill/>
          <a:ln w="38100" cap="flat">
            <a:solidFill>
              <a:srgbClr val="00B0F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25" name="Rectangle 24"/>
          <p:cNvSpPr/>
          <p:nvPr/>
        </p:nvSpPr>
        <p:spPr>
          <a:xfrm>
            <a:off x="2041134" y="2310779"/>
            <a:ext cx="1342489" cy="1404989"/>
          </a:xfrm>
          <a:prstGeom prst="rect">
            <a:avLst/>
          </a:prstGeom>
          <a:noFill/>
          <a:ln w="38100" cap="flat">
            <a:solidFill>
              <a:srgbClr val="00B0F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26" name="Rectangle 25"/>
          <p:cNvSpPr/>
          <p:nvPr/>
        </p:nvSpPr>
        <p:spPr>
          <a:xfrm>
            <a:off x="2821969" y="2775922"/>
            <a:ext cx="1794552" cy="1700037"/>
          </a:xfrm>
          <a:prstGeom prst="rect">
            <a:avLst/>
          </a:prstGeom>
          <a:noFill/>
          <a:ln w="38100" cap="flat">
            <a:solidFill>
              <a:srgbClr val="00B0F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69567708"/>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
            <a:ext cx="10163944" cy="739140"/>
          </a:xfrm>
        </p:spPr>
        <p:txBody>
          <a:bodyPr/>
          <a:lstStyle/>
          <a:p>
            <a:r>
              <a:rPr lang="de-DE" altLang="en-US" sz="3200" dirty="0"/>
              <a:t>Energy and Performance-Efficient DNNs</a:t>
            </a:r>
            <a:endParaRPr lang="en-US" sz="3200" dirty="0">
              <a:solidFill>
                <a:schemeClr val="accent1">
                  <a:lumMod val="60000"/>
                  <a:lumOff val="40000"/>
                </a:schemeClr>
              </a:solidFill>
            </a:endParaRPr>
          </a:p>
        </p:txBody>
      </p:sp>
      <p:grpSp>
        <p:nvGrpSpPr>
          <p:cNvPr id="23" name="Group 22"/>
          <p:cNvGrpSpPr>
            <a:grpSpLocks noChangeAspect="1"/>
          </p:cNvGrpSpPr>
          <p:nvPr/>
        </p:nvGrpSpPr>
        <p:grpSpPr>
          <a:xfrm>
            <a:off x="7416802" y="787401"/>
            <a:ext cx="3354637" cy="2542637"/>
            <a:chOff x="5655098" y="1267482"/>
            <a:chExt cx="1931948" cy="1952419"/>
          </a:xfrm>
        </p:grpSpPr>
        <p:sp>
          <p:nvSpPr>
            <p:cNvPr id="24" name="Oval 23"/>
            <p:cNvSpPr/>
            <p:nvPr/>
          </p:nvSpPr>
          <p:spPr>
            <a:xfrm>
              <a:off x="6507480" y="1496935"/>
              <a:ext cx="259806" cy="2855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 24"/>
            <p:cNvSpPr/>
            <p:nvPr/>
          </p:nvSpPr>
          <p:spPr>
            <a:xfrm>
              <a:off x="6507480" y="1881781"/>
              <a:ext cx="259806" cy="2855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Oval 25"/>
            <p:cNvSpPr/>
            <p:nvPr/>
          </p:nvSpPr>
          <p:spPr>
            <a:xfrm>
              <a:off x="6507480" y="2266627"/>
              <a:ext cx="259806" cy="2855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Oval 26"/>
            <p:cNvSpPr/>
            <p:nvPr/>
          </p:nvSpPr>
          <p:spPr>
            <a:xfrm>
              <a:off x="6507480" y="2651473"/>
              <a:ext cx="259806" cy="2855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Oval 27"/>
            <p:cNvSpPr/>
            <p:nvPr/>
          </p:nvSpPr>
          <p:spPr>
            <a:xfrm>
              <a:off x="5848985" y="1698660"/>
              <a:ext cx="259806" cy="2855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Oval 28"/>
            <p:cNvSpPr/>
            <p:nvPr/>
          </p:nvSpPr>
          <p:spPr>
            <a:xfrm>
              <a:off x="5845810" y="2083506"/>
              <a:ext cx="259806" cy="2855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Oval 29"/>
            <p:cNvSpPr/>
            <p:nvPr/>
          </p:nvSpPr>
          <p:spPr>
            <a:xfrm>
              <a:off x="5855335" y="2468352"/>
              <a:ext cx="259806" cy="2855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Oval 30"/>
            <p:cNvSpPr/>
            <p:nvPr/>
          </p:nvSpPr>
          <p:spPr>
            <a:xfrm>
              <a:off x="7156450" y="1837331"/>
              <a:ext cx="259806" cy="2855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Oval 31"/>
            <p:cNvSpPr/>
            <p:nvPr/>
          </p:nvSpPr>
          <p:spPr>
            <a:xfrm>
              <a:off x="7159625" y="2339652"/>
              <a:ext cx="259806" cy="2855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3" name="Straight Arrow Connector 32"/>
            <p:cNvCxnSpPr>
              <a:stCxn id="28" idx="6"/>
              <a:endCxn id="24" idx="2"/>
            </p:cNvCxnSpPr>
            <p:nvPr/>
          </p:nvCxnSpPr>
          <p:spPr>
            <a:xfrm flipV="1">
              <a:off x="6108791" y="1639720"/>
              <a:ext cx="398689" cy="201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8" idx="6"/>
              <a:endCxn id="25" idx="2"/>
            </p:cNvCxnSpPr>
            <p:nvPr/>
          </p:nvCxnSpPr>
          <p:spPr>
            <a:xfrm>
              <a:off x="6108791" y="1841445"/>
              <a:ext cx="398689" cy="183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8" idx="6"/>
              <a:endCxn id="26" idx="2"/>
            </p:cNvCxnSpPr>
            <p:nvPr/>
          </p:nvCxnSpPr>
          <p:spPr>
            <a:xfrm>
              <a:off x="6108791" y="1841445"/>
              <a:ext cx="398689" cy="567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8" idx="6"/>
              <a:endCxn id="27" idx="2"/>
            </p:cNvCxnSpPr>
            <p:nvPr/>
          </p:nvCxnSpPr>
          <p:spPr>
            <a:xfrm>
              <a:off x="6108791" y="1841445"/>
              <a:ext cx="398689" cy="952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9" idx="6"/>
              <a:endCxn id="24" idx="2"/>
            </p:cNvCxnSpPr>
            <p:nvPr/>
          </p:nvCxnSpPr>
          <p:spPr>
            <a:xfrm flipV="1">
              <a:off x="6105616" y="1639720"/>
              <a:ext cx="401864" cy="586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29" idx="6"/>
              <a:endCxn id="25" idx="2"/>
            </p:cNvCxnSpPr>
            <p:nvPr/>
          </p:nvCxnSpPr>
          <p:spPr>
            <a:xfrm flipV="1">
              <a:off x="6105616" y="2024566"/>
              <a:ext cx="401864" cy="201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9" idx="6"/>
              <a:endCxn id="26" idx="2"/>
            </p:cNvCxnSpPr>
            <p:nvPr/>
          </p:nvCxnSpPr>
          <p:spPr>
            <a:xfrm>
              <a:off x="6105616" y="2226291"/>
              <a:ext cx="401864" cy="183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29" idx="6"/>
              <a:endCxn id="27" idx="2"/>
            </p:cNvCxnSpPr>
            <p:nvPr/>
          </p:nvCxnSpPr>
          <p:spPr>
            <a:xfrm>
              <a:off x="6105616" y="2226291"/>
              <a:ext cx="401864" cy="567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30" idx="6"/>
              <a:endCxn id="27" idx="2"/>
            </p:cNvCxnSpPr>
            <p:nvPr/>
          </p:nvCxnSpPr>
          <p:spPr>
            <a:xfrm>
              <a:off x="6115141" y="2611137"/>
              <a:ext cx="392339" cy="183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30" idx="6"/>
              <a:endCxn id="26" idx="2"/>
            </p:cNvCxnSpPr>
            <p:nvPr/>
          </p:nvCxnSpPr>
          <p:spPr>
            <a:xfrm flipV="1">
              <a:off x="6115141" y="2409412"/>
              <a:ext cx="392339" cy="201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30" idx="6"/>
              <a:endCxn id="25" idx="2"/>
            </p:cNvCxnSpPr>
            <p:nvPr/>
          </p:nvCxnSpPr>
          <p:spPr>
            <a:xfrm flipV="1">
              <a:off x="6115141" y="2024566"/>
              <a:ext cx="392339" cy="586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30" idx="6"/>
              <a:endCxn id="24" idx="2"/>
            </p:cNvCxnSpPr>
            <p:nvPr/>
          </p:nvCxnSpPr>
          <p:spPr>
            <a:xfrm flipV="1">
              <a:off x="6115141" y="1639720"/>
              <a:ext cx="392339" cy="971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24" idx="6"/>
              <a:endCxn id="31" idx="2"/>
            </p:cNvCxnSpPr>
            <p:nvPr/>
          </p:nvCxnSpPr>
          <p:spPr>
            <a:xfrm>
              <a:off x="6767286" y="1639720"/>
              <a:ext cx="389164" cy="340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4" idx="6"/>
              <a:endCxn id="32" idx="2"/>
            </p:cNvCxnSpPr>
            <p:nvPr/>
          </p:nvCxnSpPr>
          <p:spPr>
            <a:xfrm>
              <a:off x="6767286" y="1639720"/>
              <a:ext cx="392339" cy="842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25" idx="6"/>
              <a:endCxn id="31" idx="2"/>
            </p:cNvCxnSpPr>
            <p:nvPr/>
          </p:nvCxnSpPr>
          <p:spPr>
            <a:xfrm flipV="1">
              <a:off x="6767286" y="1980116"/>
              <a:ext cx="389164" cy="44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25" idx="6"/>
              <a:endCxn id="32" idx="2"/>
            </p:cNvCxnSpPr>
            <p:nvPr/>
          </p:nvCxnSpPr>
          <p:spPr>
            <a:xfrm>
              <a:off x="6767286" y="2024566"/>
              <a:ext cx="392339" cy="457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26" idx="6"/>
              <a:endCxn id="31" idx="2"/>
            </p:cNvCxnSpPr>
            <p:nvPr/>
          </p:nvCxnSpPr>
          <p:spPr>
            <a:xfrm flipV="1">
              <a:off x="6767286" y="1980116"/>
              <a:ext cx="389164" cy="429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26" idx="6"/>
              <a:endCxn id="32" idx="2"/>
            </p:cNvCxnSpPr>
            <p:nvPr/>
          </p:nvCxnSpPr>
          <p:spPr>
            <a:xfrm>
              <a:off x="6767286" y="2409412"/>
              <a:ext cx="392339" cy="73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27" idx="6"/>
              <a:endCxn id="32" idx="2"/>
            </p:cNvCxnSpPr>
            <p:nvPr/>
          </p:nvCxnSpPr>
          <p:spPr>
            <a:xfrm flipV="1">
              <a:off x="6767286" y="2482437"/>
              <a:ext cx="392339" cy="311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27" idx="6"/>
              <a:endCxn id="31" idx="2"/>
            </p:cNvCxnSpPr>
            <p:nvPr/>
          </p:nvCxnSpPr>
          <p:spPr>
            <a:xfrm flipV="1">
              <a:off x="6767286" y="1980116"/>
              <a:ext cx="389164" cy="814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261834" y="1267482"/>
              <a:ext cx="662471" cy="244260"/>
            </a:xfrm>
            <a:prstGeom prst="rect">
              <a:avLst/>
            </a:prstGeom>
            <a:noFill/>
          </p:spPr>
          <p:txBody>
            <a:bodyPr wrap="none" rtlCol="0">
              <a:spAutoFit/>
            </a:bodyPr>
            <a:lstStyle/>
            <a:p>
              <a:r>
                <a:rPr lang="en-US" sz="1467" u="sng" dirty="0"/>
                <a:t>Hidden layer</a:t>
              </a:r>
            </a:p>
          </p:txBody>
        </p:sp>
        <p:sp>
          <p:nvSpPr>
            <p:cNvPr id="73" name="TextBox 72"/>
            <p:cNvSpPr txBox="1"/>
            <p:nvPr/>
          </p:nvSpPr>
          <p:spPr>
            <a:xfrm>
              <a:off x="6434879" y="2203670"/>
              <a:ext cx="362070" cy="1016231"/>
            </a:xfrm>
            <a:prstGeom prst="rect">
              <a:avLst/>
            </a:prstGeom>
            <a:noFill/>
          </p:spPr>
          <p:txBody>
            <a:bodyPr wrap="none" rtlCol="0">
              <a:spAutoFit/>
            </a:bodyPr>
            <a:lstStyle/>
            <a:p>
              <a:r>
                <a:rPr lang="en-US" sz="8000" dirty="0">
                  <a:solidFill>
                    <a:srgbClr val="FF0000"/>
                  </a:solidFill>
                </a:rPr>
                <a:t>x</a:t>
              </a:r>
            </a:p>
          </p:txBody>
        </p:sp>
        <p:sp>
          <p:nvSpPr>
            <p:cNvPr id="74" name="TextBox 73"/>
            <p:cNvSpPr txBox="1"/>
            <p:nvPr/>
          </p:nvSpPr>
          <p:spPr>
            <a:xfrm>
              <a:off x="6419487" y="1423512"/>
              <a:ext cx="362070" cy="1016231"/>
            </a:xfrm>
            <a:prstGeom prst="rect">
              <a:avLst/>
            </a:prstGeom>
            <a:noFill/>
          </p:spPr>
          <p:txBody>
            <a:bodyPr wrap="none" rtlCol="0">
              <a:spAutoFit/>
            </a:bodyPr>
            <a:lstStyle/>
            <a:p>
              <a:r>
                <a:rPr lang="en-US" sz="8000" dirty="0">
                  <a:solidFill>
                    <a:srgbClr val="FF0000"/>
                  </a:solidFill>
                </a:rPr>
                <a:t>x</a:t>
              </a:r>
            </a:p>
          </p:txBody>
        </p:sp>
        <p:sp>
          <p:nvSpPr>
            <p:cNvPr id="75" name="TextBox 74"/>
            <p:cNvSpPr txBox="1"/>
            <p:nvPr/>
          </p:nvSpPr>
          <p:spPr>
            <a:xfrm>
              <a:off x="5655098" y="1469183"/>
              <a:ext cx="580308" cy="244260"/>
            </a:xfrm>
            <a:prstGeom prst="rect">
              <a:avLst/>
            </a:prstGeom>
            <a:noFill/>
          </p:spPr>
          <p:txBody>
            <a:bodyPr wrap="none" rtlCol="0">
              <a:spAutoFit/>
            </a:bodyPr>
            <a:lstStyle/>
            <a:p>
              <a:r>
                <a:rPr lang="en-US" sz="1467" u="sng"/>
                <a:t>Input layer</a:t>
              </a:r>
            </a:p>
          </p:txBody>
        </p:sp>
        <p:sp>
          <p:nvSpPr>
            <p:cNvPr id="76" name="TextBox 75"/>
            <p:cNvSpPr txBox="1"/>
            <p:nvPr/>
          </p:nvSpPr>
          <p:spPr>
            <a:xfrm>
              <a:off x="6926422" y="1462548"/>
              <a:ext cx="660624" cy="244260"/>
            </a:xfrm>
            <a:prstGeom prst="rect">
              <a:avLst/>
            </a:prstGeom>
            <a:noFill/>
          </p:spPr>
          <p:txBody>
            <a:bodyPr wrap="none" rtlCol="0">
              <a:spAutoFit/>
            </a:bodyPr>
            <a:lstStyle/>
            <a:p>
              <a:r>
                <a:rPr lang="en-US" sz="1467" u="sng"/>
                <a:t>Output layer</a:t>
              </a:r>
            </a:p>
          </p:txBody>
        </p:sp>
        <p:sp>
          <p:nvSpPr>
            <p:cNvPr id="77" name="TextBox 76"/>
            <p:cNvSpPr txBox="1"/>
            <p:nvPr/>
          </p:nvSpPr>
          <p:spPr>
            <a:xfrm>
              <a:off x="6133758" y="2481174"/>
              <a:ext cx="174665" cy="322939"/>
            </a:xfrm>
            <a:prstGeom prst="rect">
              <a:avLst/>
            </a:prstGeom>
            <a:noFill/>
          </p:spPr>
          <p:txBody>
            <a:bodyPr wrap="none" rtlCol="0">
              <a:spAutoFit/>
            </a:bodyPr>
            <a:lstStyle/>
            <a:p>
              <a:r>
                <a:rPr lang="en-US" sz="2133" dirty="0">
                  <a:solidFill>
                    <a:srgbClr val="FF0000"/>
                  </a:solidFill>
                </a:rPr>
                <a:t>x</a:t>
              </a:r>
            </a:p>
          </p:txBody>
        </p:sp>
        <p:sp>
          <p:nvSpPr>
            <p:cNvPr id="78" name="TextBox 77"/>
            <p:cNvSpPr txBox="1"/>
            <p:nvPr/>
          </p:nvSpPr>
          <p:spPr>
            <a:xfrm>
              <a:off x="6119741" y="1579544"/>
              <a:ext cx="174665" cy="322939"/>
            </a:xfrm>
            <a:prstGeom prst="rect">
              <a:avLst/>
            </a:prstGeom>
            <a:noFill/>
          </p:spPr>
          <p:txBody>
            <a:bodyPr wrap="none" rtlCol="0">
              <a:spAutoFit/>
            </a:bodyPr>
            <a:lstStyle/>
            <a:p>
              <a:r>
                <a:rPr lang="en-US" sz="2133" dirty="0">
                  <a:solidFill>
                    <a:srgbClr val="FF0000"/>
                  </a:solidFill>
                </a:rPr>
                <a:t>x</a:t>
              </a:r>
            </a:p>
          </p:txBody>
        </p:sp>
      </p:grpSp>
      <p:cxnSp>
        <p:nvCxnSpPr>
          <p:cNvPr id="79" name="Straight Arrow Connector 78"/>
          <p:cNvCxnSpPr/>
          <p:nvPr/>
        </p:nvCxnSpPr>
        <p:spPr>
          <a:xfrm>
            <a:off x="9350756" y="1281419"/>
            <a:ext cx="675744" cy="44329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80" name="Straight Arrow Connector 79"/>
          <p:cNvCxnSpPr/>
          <p:nvPr/>
        </p:nvCxnSpPr>
        <p:spPr>
          <a:xfrm>
            <a:off x="9353515" y="2266110"/>
            <a:ext cx="678500" cy="11278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a14="http://schemas.microsoft.com/office/drawing/2010/main">
        <mc:Choice Requires="a14">
          <p:sp>
            <p:nvSpPr>
              <p:cNvPr id="81" name="TextBox 80"/>
              <p:cNvSpPr txBox="1"/>
              <p:nvPr/>
            </p:nvSpPr>
            <p:spPr>
              <a:xfrm>
                <a:off x="9470482" y="1230328"/>
                <a:ext cx="491481" cy="2974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33" i="1">
                              <a:latin typeface="Cambria Math" panose="02040503050406030204" pitchFamily="18" charset="0"/>
                            </a:rPr>
                          </m:ctrlPr>
                        </m:sSubPr>
                        <m:e>
                          <m:r>
                            <a:rPr lang="en-US" sz="1333" i="1">
                              <a:latin typeface="Cambria Math" panose="02040503050406030204" pitchFamily="18" charset="0"/>
                            </a:rPr>
                            <m:t>𝑤</m:t>
                          </m:r>
                        </m:e>
                        <m:sub>
                          <m:r>
                            <a:rPr lang="en-US" sz="1333" i="1">
                              <a:latin typeface="Cambria Math" panose="02040503050406030204" pitchFamily="18" charset="0"/>
                            </a:rPr>
                            <m:t>11</m:t>
                          </m:r>
                        </m:sub>
                      </m:sSub>
                    </m:oMath>
                  </m:oMathPara>
                </a14:m>
                <a:endParaRPr lang="en-US" sz="1333"/>
              </a:p>
            </p:txBody>
          </p:sp>
        </mc:Choice>
        <mc:Fallback xmlns="">
          <p:sp>
            <p:nvSpPr>
              <p:cNvPr id="81" name="TextBox 80"/>
              <p:cNvSpPr txBox="1">
                <a:spLocks noRot="1" noChangeAspect="1" noMove="1" noResize="1" noEditPoints="1" noAdjustHandles="1" noChangeArrowheads="1" noChangeShapeType="1" noTextEdit="1"/>
              </p:cNvSpPr>
              <p:nvPr/>
            </p:nvSpPr>
            <p:spPr>
              <a:xfrm>
                <a:off x="9470482" y="1230328"/>
                <a:ext cx="491481" cy="29745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9297820" y="2074054"/>
                <a:ext cx="495457" cy="2974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33" i="1">
                              <a:latin typeface="Cambria Math" panose="02040503050406030204" pitchFamily="18" charset="0"/>
                            </a:rPr>
                          </m:ctrlPr>
                        </m:sSubPr>
                        <m:e>
                          <m:r>
                            <a:rPr lang="en-US" sz="1333" i="1">
                              <a:latin typeface="Cambria Math" panose="02040503050406030204" pitchFamily="18" charset="0"/>
                            </a:rPr>
                            <m:t>𝑤</m:t>
                          </m:r>
                        </m:e>
                        <m:sub>
                          <m:r>
                            <a:rPr lang="en-US" sz="1333" i="1">
                              <a:latin typeface="Cambria Math" panose="02040503050406030204" pitchFamily="18" charset="0"/>
                            </a:rPr>
                            <m:t>32</m:t>
                          </m:r>
                        </m:sub>
                      </m:sSub>
                    </m:oMath>
                  </m:oMathPara>
                </a14:m>
                <a:endParaRPr lang="en-US" sz="1333"/>
              </a:p>
            </p:txBody>
          </p:sp>
        </mc:Choice>
        <mc:Fallback xmlns="">
          <p:sp>
            <p:nvSpPr>
              <p:cNvPr id="82" name="TextBox 81"/>
              <p:cNvSpPr txBox="1">
                <a:spLocks noRot="1" noChangeAspect="1" noMove="1" noResize="1" noEditPoints="1" noAdjustHandles="1" noChangeArrowheads="1" noChangeShapeType="1" noTextEdit="1"/>
              </p:cNvSpPr>
              <p:nvPr/>
            </p:nvSpPr>
            <p:spPr>
              <a:xfrm>
                <a:off x="9297820" y="2074054"/>
                <a:ext cx="495457" cy="2974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8326396" y="2966933"/>
                <a:ext cx="1536062" cy="4205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33" b="1" i="1">
                              <a:solidFill>
                                <a:schemeClr val="accent4">
                                  <a:lumMod val="75000"/>
                                </a:schemeClr>
                              </a:solidFill>
                              <a:latin typeface="Cambria Math" panose="02040503050406030204" pitchFamily="18" charset="0"/>
                            </a:rPr>
                          </m:ctrlPr>
                        </m:sSubPr>
                        <m:e>
                          <m:r>
                            <a:rPr lang="en-US" sz="2133" b="1" i="1">
                              <a:solidFill>
                                <a:schemeClr val="accent4">
                                  <a:lumMod val="75000"/>
                                </a:schemeClr>
                              </a:solidFill>
                              <a:latin typeface="Cambria Math" panose="02040503050406030204" pitchFamily="18" charset="0"/>
                            </a:rPr>
                            <m:t>𝒘</m:t>
                          </m:r>
                        </m:e>
                        <m:sub>
                          <m:r>
                            <a:rPr lang="en-US" sz="2133" b="1" i="1">
                              <a:solidFill>
                                <a:schemeClr val="accent4">
                                  <a:lumMod val="75000"/>
                                </a:schemeClr>
                              </a:solidFill>
                              <a:latin typeface="Cambria Math" panose="02040503050406030204" pitchFamily="18" charset="0"/>
                            </a:rPr>
                            <m:t>𝟏𝟏</m:t>
                          </m:r>
                        </m:sub>
                      </m:sSub>
                      <m:r>
                        <a:rPr lang="en-US" sz="2133" b="1" i="1">
                          <a:solidFill>
                            <a:schemeClr val="accent4">
                              <a:lumMod val="75000"/>
                            </a:schemeClr>
                          </a:solidFill>
                          <a:latin typeface="Cambria Math" panose="02040503050406030204" pitchFamily="18" charset="0"/>
                        </a:rPr>
                        <m:t>=</m:t>
                      </m:r>
                      <m:sSub>
                        <m:sSubPr>
                          <m:ctrlPr>
                            <a:rPr lang="en-US" sz="2133" b="1" i="1">
                              <a:solidFill>
                                <a:schemeClr val="accent4">
                                  <a:lumMod val="75000"/>
                                </a:schemeClr>
                              </a:solidFill>
                              <a:latin typeface="Cambria Math" panose="02040503050406030204" pitchFamily="18" charset="0"/>
                            </a:rPr>
                          </m:ctrlPr>
                        </m:sSubPr>
                        <m:e>
                          <m:r>
                            <a:rPr lang="en-US" sz="2133" b="1" i="1">
                              <a:solidFill>
                                <a:schemeClr val="accent4">
                                  <a:lumMod val="75000"/>
                                </a:schemeClr>
                              </a:solidFill>
                              <a:latin typeface="Cambria Math" panose="02040503050406030204" pitchFamily="18" charset="0"/>
                            </a:rPr>
                            <m:t>𝒘</m:t>
                          </m:r>
                        </m:e>
                        <m:sub>
                          <m:r>
                            <a:rPr lang="en-US" sz="2133" b="1" i="1">
                              <a:solidFill>
                                <a:schemeClr val="accent4">
                                  <a:lumMod val="75000"/>
                                </a:schemeClr>
                              </a:solidFill>
                              <a:latin typeface="Cambria Math" panose="02040503050406030204" pitchFamily="18" charset="0"/>
                            </a:rPr>
                            <m:t>𝟑𝟐</m:t>
                          </m:r>
                        </m:sub>
                      </m:sSub>
                    </m:oMath>
                  </m:oMathPara>
                </a14:m>
                <a:endParaRPr lang="en-US" sz="2133" b="1">
                  <a:solidFill>
                    <a:schemeClr val="accent4">
                      <a:lumMod val="75000"/>
                    </a:schemeClr>
                  </a:solidFill>
                </a:endParaRPr>
              </a:p>
            </p:txBody>
          </p:sp>
        </mc:Choice>
        <mc:Fallback xmlns="">
          <p:sp>
            <p:nvSpPr>
              <p:cNvPr id="83" name="TextBox 82"/>
              <p:cNvSpPr txBox="1">
                <a:spLocks noRot="1" noChangeAspect="1" noMove="1" noResize="1" noEditPoints="1" noAdjustHandles="1" noChangeArrowheads="1" noChangeShapeType="1" noTextEdit="1"/>
              </p:cNvSpPr>
              <p:nvPr/>
            </p:nvSpPr>
            <p:spPr>
              <a:xfrm>
                <a:off x="8326396" y="2966933"/>
                <a:ext cx="1536062" cy="42056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8059117" y="3250789"/>
                <a:ext cx="2145011" cy="4205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133" b="1" i="1">
                              <a:solidFill>
                                <a:srgbClr val="008000"/>
                              </a:solidFill>
                              <a:latin typeface="Cambria Math" panose="02040503050406030204" pitchFamily="18" charset="0"/>
                            </a:rPr>
                          </m:ctrlPr>
                        </m:sSubPr>
                        <m:e>
                          <m:r>
                            <a:rPr lang="en-US" sz="2133" b="1" i="1">
                              <a:solidFill>
                                <a:srgbClr val="008000"/>
                              </a:solidFill>
                              <a:latin typeface="Cambria Math" panose="02040503050406030204" pitchFamily="18" charset="0"/>
                            </a:rPr>
                            <m:t>𝒘</m:t>
                          </m:r>
                        </m:e>
                        <m:sub>
                          <m:r>
                            <a:rPr lang="en-US" sz="2133" b="1" i="1">
                              <a:solidFill>
                                <a:srgbClr val="008000"/>
                              </a:solidFill>
                              <a:latin typeface="Cambria Math" panose="02040503050406030204" pitchFamily="18" charset="0"/>
                            </a:rPr>
                            <m:t>𝟏𝟏</m:t>
                          </m:r>
                        </m:sub>
                      </m:sSub>
                      <m:r>
                        <a:rPr lang="en-US" sz="2133" b="1" i="1">
                          <a:solidFill>
                            <a:srgbClr val="008000"/>
                          </a:solidFill>
                          <a:latin typeface="Cambria Math" panose="02040503050406030204" pitchFamily="18" charset="0"/>
                        </a:rPr>
                        <m:t>∈{</m:t>
                      </m:r>
                      <m:r>
                        <a:rPr lang="en-US" sz="2133" b="1" i="1">
                          <a:solidFill>
                            <a:srgbClr val="008000"/>
                          </a:solidFill>
                          <a:latin typeface="Cambria Math" panose="02040503050406030204" pitchFamily="18" charset="0"/>
                        </a:rPr>
                        <m:t>𝟏</m:t>
                      </m:r>
                      <m:r>
                        <a:rPr lang="en-US" sz="2133" b="1" i="1">
                          <a:solidFill>
                            <a:srgbClr val="008000"/>
                          </a:solidFill>
                          <a:latin typeface="Cambria Math" panose="02040503050406030204" pitchFamily="18" charset="0"/>
                        </a:rPr>
                        <m:t>,</m:t>
                      </m:r>
                      <m:r>
                        <a:rPr lang="en-US" sz="2133" b="1" i="1">
                          <a:solidFill>
                            <a:srgbClr val="008000"/>
                          </a:solidFill>
                          <a:latin typeface="Cambria Math" panose="02040503050406030204" pitchFamily="18" charset="0"/>
                        </a:rPr>
                        <m:t>𝟎</m:t>
                      </m:r>
                      <m:r>
                        <a:rPr lang="en-US" sz="2133" b="1" i="1">
                          <a:solidFill>
                            <a:srgbClr val="008000"/>
                          </a:solidFill>
                          <a:latin typeface="Cambria Math" panose="02040503050406030204" pitchFamily="18" charset="0"/>
                        </a:rPr>
                        <m:t>,−</m:t>
                      </m:r>
                      <m:r>
                        <a:rPr lang="en-US" sz="2133" b="1" i="1">
                          <a:solidFill>
                            <a:srgbClr val="008000"/>
                          </a:solidFill>
                          <a:latin typeface="Cambria Math" panose="02040503050406030204" pitchFamily="18" charset="0"/>
                        </a:rPr>
                        <m:t>𝟏</m:t>
                      </m:r>
                      <m:r>
                        <a:rPr lang="en-US" sz="2133" b="1" i="1">
                          <a:solidFill>
                            <a:srgbClr val="008000"/>
                          </a:solidFill>
                          <a:latin typeface="Cambria Math" panose="02040503050406030204" pitchFamily="18" charset="0"/>
                        </a:rPr>
                        <m:t>}</m:t>
                      </m:r>
                    </m:oMath>
                  </m:oMathPara>
                </a14:m>
                <a:endParaRPr lang="en-US" sz="2133" b="1">
                  <a:solidFill>
                    <a:srgbClr val="008000"/>
                  </a:solidFill>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8059117" y="3250789"/>
                <a:ext cx="2145011" cy="420564"/>
              </a:xfrm>
              <a:prstGeom prst="rect">
                <a:avLst/>
              </a:prstGeom>
              <a:blipFill>
                <a:blip r:embed="rId6"/>
                <a:stretch>
                  <a:fillRect b="-17391"/>
                </a:stretch>
              </a:blipFill>
            </p:spPr>
            <p:txBody>
              <a:bodyPr/>
              <a:lstStyle/>
              <a:p>
                <a:r>
                  <a:rPr lang="en-US">
                    <a:noFill/>
                  </a:rPr>
                  <a:t> </a:t>
                </a:r>
              </a:p>
            </p:txBody>
          </p:sp>
        </mc:Fallback>
      </mc:AlternateContent>
      <p:grpSp>
        <p:nvGrpSpPr>
          <p:cNvPr id="85" name="Group 84"/>
          <p:cNvGrpSpPr/>
          <p:nvPr/>
        </p:nvGrpSpPr>
        <p:grpSpPr>
          <a:xfrm>
            <a:off x="6948133" y="3835401"/>
            <a:ext cx="4634267" cy="2722607"/>
            <a:chOff x="4357226" y="4017943"/>
            <a:chExt cx="3475700" cy="2722607"/>
          </a:xfrm>
        </p:grpSpPr>
        <p:grpSp>
          <p:nvGrpSpPr>
            <p:cNvPr id="86" name="Group 85"/>
            <p:cNvGrpSpPr/>
            <p:nvPr/>
          </p:nvGrpSpPr>
          <p:grpSpPr>
            <a:xfrm>
              <a:off x="4446119" y="4017943"/>
              <a:ext cx="3386807" cy="2453546"/>
              <a:chOff x="4700119" y="4208443"/>
              <a:chExt cx="3386807" cy="2453546"/>
            </a:xfrm>
          </p:grpSpPr>
          <p:cxnSp>
            <p:nvCxnSpPr>
              <p:cNvPr id="89" name="Straight Connector 88"/>
              <p:cNvCxnSpPr/>
              <p:nvPr/>
            </p:nvCxnSpPr>
            <p:spPr>
              <a:xfrm>
                <a:off x="5427495" y="5960092"/>
                <a:ext cx="812183" cy="176389"/>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5427495" y="6472565"/>
                <a:ext cx="812183" cy="168701"/>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91" name="Picture 90"/>
              <p:cNvPicPr>
                <a:picLocks noChangeAspect="1"/>
              </p:cNvPicPr>
              <p:nvPr/>
            </p:nvPicPr>
            <p:blipFill>
              <a:blip r:embed="rId7"/>
              <a:stretch>
                <a:fillRect/>
              </a:stretch>
            </p:blipFill>
            <p:spPr>
              <a:xfrm>
                <a:off x="6239678" y="4208443"/>
                <a:ext cx="1847248" cy="2280102"/>
              </a:xfrm>
              <a:prstGeom prst="rect">
                <a:avLst/>
              </a:prstGeom>
            </p:spPr>
          </p:pic>
          <p:pic>
            <p:nvPicPr>
              <p:cNvPr id="92" name="Picture 91"/>
              <p:cNvPicPr>
                <a:picLocks noChangeAspect="1"/>
              </p:cNvPicPr>
              <p:nvPr/>
            </p:nvPicPr>
            <p:blipFill>
              <a:blip r:embed="rId8"/>
              <a:stretch>
                <a:fillRect/>
              </a:stretch>
            </p:blipFill>
            <p:spPr>
              <a:xfrm>
                <a:off x="4700119" y="5934691"/>
                <a:ext cx="727376" cy="727298"/>
              </a:xfrm>
              <a:prstGeom prst="rect">
                <a:avLst/>
              </a:prstGeom>
            </p:spPr>
          </p:pic>
        </p:grpSp>
        <p:sp>
          <p:nvSpPr>
            <p:cNvPr id="87" name="TextBox 86"/>
            <p:cNvSpPr txBox="1"/>
            <p:nvPr/>
          </p:nvSpPr>
          <p:spPr>
            <a:xfrm>
              <a:off x="4357226" y="5045174"/>
              <a:ext cx="1445758" cy="584775"/>
            </a:xfrm>
            <a:prstGeom prst="rect">
              <a:avLst/>
            </a:prstGeom>
            <a:noFill/>
          </p:spPr>
          <p:txBody>
            <a:bodyPr wrap="square" rtlCol="0">
              <a:spAutoFit/>
            </a:bodyPr>
            <a:lstStyle/>
            <a:p>
              <a:pPr algn="ctr"/>
              <a:r>
                <a:rPr lang="en-US" sz="1600" dirty="0"/>
                <a:t>Processing Element (PE)</a:t>
              </a:r>
            </a:p>
          </p:txBody>
        </p:sp>
        <p:sp>
          <p:nvSpPr>
            <p:cNvPr id="88" name="TextBox 87"/>
            <p:cNvSpPr txBox="1"/>
            <p:nvPr/>
          </p:nvSpPr>
          <p:spPr>
            <a:xfrm>
              <a:off x="5525117" y="6463551"/>
              <a:ext cx="1436211" cy="276999"/>
            </a:xfrm>
            <a:prstGeom prst="rect">
              <a:avLst/>
            </a:prstGeom>
            <a:noFill/>
          </p:spPr>
          <p:txBody>
            <a:bodyPr wrap="none" rtlCol="0">
              <a:spAutoFit/>
            </a:bodyPr>
            <a:lstStyle/>
            <a:p>
              <a:r>
                <a:rPr lang="en-US" sz="1200" dirty="0"/>
                <a:t>Image Source: </a:t>
              </a:r>
              <a:r>
                <a:rPr lang="en-US" sz="1200" dirty="0" err="1"/>
                <a:t>Eyeriss@MIT</a:t>
              </a:r>
              <a:endParaRPr lang="en-US" sz="1600" dirty="0"/>
            </a:p>
          </p:txBody>
        </p:sp>
      </p:grpSp>
      <p:sp>
        <p:nvSpPr>
          <p:cNvPr id="94" name="Rectangle 3"/>
          <p:cNvSpPr txBox="1">
            <a:spLocks noChangeArrowheads="1"/>
          </p:cNvSpPr>
          <p:nvPr/>
        </p:nvSpPr>
        <p:spPr bwMode="auto">
          <a:xfrm>
            <a:off x="609600" y="1028357"/>
            <a:ext cx="6820931" cy="463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006699"/>
              </a:buClr>
              <a:buSzPct val="110000"/>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6699"/>
              </a:buClr>
              <a:buSzPct val="120000"/>
              <a:buFont typeface="Arial"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006699"/>
              </a:buClr>
              <a:buSzPct val="120000"/>
              <a:buFont typeface="Symbol" pitchFamily="18" charset="2"/>
              <a:buChar char="-"/>
              <a:defRPr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Font typeface="Wingdings" panose="05000000000000000000" pitchFamily="2" charset="2"/>
              <a:buChar char="q"/>
            </a:pPr>
            <a:r>
              <a:rPr lang="de-AT" sz="3200" b="1" dirty="0"/>
              <a:t>Software based techniques</a:t>
            </a:r>
          </a:p>
          <a:p>
            <a:pPr lvl="1" eaLnBrk="1" hangingPunct="1">
              <a:buFont typeface="Wingdings" panose="05000000000000000000" pitchFamily="2" charset="2"/>
              <a:buChar char="q"/>
            </a:pPr>
            <a:r>
              <a:rPr lang="de-AT" altLang="de-DE" sz="2667" b="1" dirty="0">
                <a:solidFill>
                  <a:srgbClr val="0000FF"/>
                </a:solidFill>
                <a:ea typeface="Arial" pitchFamily="34" charset="0"/>
              </a:rPr>
              <a:t>Structured Pruning</a:t>
            </a:r>
          </a:p>
          <a:p>
            <a:pPr lvl="1" eaLnBrk="1" hangingPunct="1">
              <a:buFont typeface="Wingdings" panose="05000000000000000000" pitchFamily="2" charset="2"/>
              <a:buChar char="q"/>
            </a:pPr>
            <a:r>
              <a:rPr lang="de-AT" altLang="de-DE" sz="2667" b="1" dirty="0">
                <a:solidFill>
                  <a:srgbClr val="FF0000"/>
                </a:solidFill>
                <a:ea typeface="Arial" pitchFamily="34" charset="0"/>
              </a:rPr>
              <a:t>Unstructured Pruning</a:t>
            </a:r>
            <a:endParaRPr lang="de-AT" altLang="de-DE" sz="2667" dirty="0">
              <a:solidFill>
                <a:srgbClr val="FF0000"/>
              </a:solidFill>
              <a:ea typeface="Arial" pitchFamily="34" charset="0"/>
            </a:endParaRPr>
          </a:p>
          <a:p>
            <a:pPr lvl="1" eaLnBrk="1" hangingPunct="1">
              <a:buFont typeface="Wingdings" panose="05000000000000000000" pitchFamily="2" charset="2"/>
              <a:buChar char="q"/>
            </a:pPr>
            <a:r>
              <a:rPr lang="de-AT" altLang="de-DE" sz="2667" b="1" dirty="0">
                <a:solidFill>
                  <a:schemeClr val="accent4">
                    <a:lumMod val="75000"/>
                  </a:schemeClr>
                </a:solidFill>
                <a:ea typeface="Arial" pitchFamily="34" charset="0"/>
              </a:rPr>
              <a:t>Weight sharing</a:t>
            </a:r>
          </a:p>
          <a:p>
            <a:pPr lvl="1" eaLnBrk="1" hangingPunct="1">
              <a:buFont typeface="Wingdings" panose="05000000000000000000" pitchFamily="2" charset="2"/>
              <a:buChar char="q"/>
            </a:pPr>
            <a:r>
              <a:rPr lang="de-AT" altLang="de-DE" sz="2667" b="1" dirty="0">
                <a:solidFill>
                  <a:srgbClr val="008000"/>
                </a:solidFill>
                <a:ea typeface="Arial" pitchFamily="34" charset="0"/>
              </a:rPr>
              <a:t>Quantization</a:t>
            </a:r>
            <a:endParaRPr lang="de-AT" altLang="de-DE" sz="2667" dirty="0">
              <a:ea typeface="Arial" pitchFamily="34" charset="0"/>
            </a:endParaRPr>
          </a:p>
          <a:p>
            <a:pPr eaLnBrk="1" hangingPunct="1">
              <a:buFont typeface="Wingdings" panose="05000000000000000000" pitchFamily="2" charset="2"/>
              <a:buChar char="q"/>
            </a:pPr>
            <a:r>
              <a:rPr lang="de-AT" sz="3200" b="1" dirty="0"/>
              <a:t>Hardware based techniques</a:t>
            </a:r>
            <a:endParaRPr lang="de-AT" altLang="de-DE" sz="3200" dirty="0">
              <a:ea typeface="Arial" pitchFamily="34" charset="0"/>
            </a:endParaRPr>
          </a:p>
          <a:p>
            <a:pPr lvl="1" eaLnBrk="1" hangingPunct="1">
              <a:buFont typeface="Wingdings" panose="05000000000000000000" pitchFamily="2" charset="2"/>
              <a:buChar char="q"/>
            </a:pPr>
            <a:r>
              <a:rPr lang="de-AT" altLang="de-DE" sz="2667" b="1" dirty="0">
                <a:ea typeface="Arial" pitchFamily="34" charset="0"/>
              </a:rPr>
              <a:t>Fixed point representation</a:t>
            </a:r>
          </a:p>
          <a:p>
            <a:pPr lvl="1" eaLnBrk="1" hangingPunct="1">
              <a:buFont typeface="Wingdings" panose="05000000000000000000" pitchFamily="2" charset="2"/>
              <a:buChar char="q"/>
            </a:pPr>
            <a:r>
              <a:rPr lang="de-AT" altLang="de-DE" sz="2667" b="1" dirty="0">
                <a:ea typeface="Arial" pitchFamily="34" charset="0"/>
              </a:rPr>
              <a:t>Limited fixed point precision</a:t>
            </a:r>
          </a:p>
          <a:p>
            <a:pPr lvl="1" eaLnBrk="1" hangingPunct="1">
              <a:buFont typeface="Wingdings" panose="05000000000000000000" pitchFamily="2" charset="2"/>
              <a:buChar char="q"/>
            </a:pPr>
            <a:r>
              <a:rPr lang="de-AT" altLang="de-DE" sz="2667" b="1" dirty="0">
                <a:ea typeface="Arial" pitchFamily="34" charset="0"/>
              </a:rPr>
              <a:t>Systolic array based designs</a:t>
            </a:r>
          </a:p>
          <a:p>
            <a:pPr lvl="1" eaLnBrk="1" hangingPunct="1"/>
            <a:endParaRPr lang="de-AT" altLang="de-DE" sz="2667" dirty="0">
              <a:ea typeface="Arial" pitchFamily="34" charset="0"/>
            </a:endParaRPr>
          </a:p>
        </p:txBody>
      </p:sp>
    </p:spTree>
    <p:extLst>
      <p:ext uri="{BB962C8B-B14F-4D97-AF65-F5344CB8AC3E}">
        <p14:creationId xmlns:p14="http://schemas.microsoft.com/office/powerpoint/2010/main" val="352189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4">
                                            <p:txEl>
                                              <p:pRg st="5" end="5"/>
                                            </p:txEl>
                                          </p:spTgt>
                                        </p:tgtEl>
                                        <p:attrNameLst>
                                          <p:attrName>style.visibility</p:attrName>
                                        </p:attrNameLst>
                                      </p:cBhvr>
                                      <p:to>
                                        <p:strVal val="visible"/>
                                      </p:to>
                                    </p:set>
                                    <p:animEffect transition="in" filter="fade">
                                      <p:cBhvr>
                                        <p:cTn id="9" dur="500"/>
                                        <p:tgtEl>
                                          <p:spTgt spid="94">
                                            <p:txEl>
                                              <p:pRg st="5" end="5"/>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94">
                                            <p:txEl>
                                              <p:pRg st="6" end="6"/>
                                            </p:txEl>
                                          </p:spTgt>
                                        </p:tgtEl>
                                        <p:attrNameLst>
                                          <p:attrName>style.visibility</p:attrName>
                                        </p:attrNameLst>
                                      </p:cBhvr>
                                      <p:to>
                                        <p:strVal val="visible"/>
                                      </p:to>
                                    </p:set>
                                    <p:animEffect transition="in" filter="fade">
                                      <p:cBhvr>
                                        <p:cTn id="12" dur="500"/>
                                        <p:tgtEl>
                                          <p:spTgt spid="94">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4">
                                            <p:txEl>
                                              <p:pRg st="7" end="7"/>
                                            </p:txEl>
                                          </p:spTgt>
                                        </p:tgtEl>
                                        <p:attrNameLst>
                                          <p:attrName>style.visibility</p:attrName>
                                        </p:attrNameLst>
                                      </p:cBhvr>
                                      <p:to>
                                        <p:strVal val="visible"/>
                                      </p:to>
                                    </p:set>
                                    <p:animEffect transition="in" filter="fade">
                                      <p:cBhvr>
                                        <p:cTn id="15" dur="500"/>
                                        <p:tgtEl>
                                          <p:spTgt spid="94">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4">
                                            <p:txEl>
                                              <p:pRg st="8" end="8"/>
                                            </p:txEl>
                                          </p:spTgt>
                                        </p:tgtEl>
                                        <p:attrNameLst>
                                          <p:attrName>style.visibility</p:attrName>
                                        </p:attrNameLst>
                                      </p:cBhvr>
                                      <p:to>
                                        <p:strVal val="visible"/>
                                      </p:to>
                                    </p:set>
                                    <p:animEffect transition="in" filter="fade">
                                      <p:cBhvr>
                                        <p:cTn id="18" dur="500"/>
                                        <p:tgtEl>
                                          <p:spTgt spid="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prstGeom prst="rect">
            <a:avLst/>
          </a:prstGeom>
          <a:solidFill>
            <a:schemeClr val="bg1"/>
          </a:solidFill>
        </p:spPr>
        <p:txBody>
          <a:bodyPr spcFirstLastPara="1" vert="horz" wrap="square" lIns="121900" tIns="121900" rIns="121900" bIns="121900" rtlCol="0" anchor="t" anchorCtr="0">
            <a:noAutofit/>
          </a:bodyPr>
          <a:lstStyle/>
          <a:p>
            <a:pPr>
              <a:buSzPts val="990"/>
            </a:pPr>
            <a:r>
              <a:rPr lang="en" sz="4000">
                <a:solidFill>
                  <a:srgbClr val="663300"/>
                </a:solidFill>
                <a:latin typeface="Nunito"/>
                <a:ea typeface="Nunito"/>
                <a:cs typeface="Nunito"/>
                <a:sym typeface="Nunito"/>
              </a:rPr>
              <a:t>Motivation</a:t>
            </a:r>
            <a:r>
              <a:rPr lang="en" sz="4000">
                <a:solidFill>
                  <a:srgbClr val="663300"/>
                </a:solidFill>
              </a:rPr>
              <a:t> </a:t>
            </a:r>
            <a:endParaRPr sz="4000">
              <a:solidFill>
                <a:srgbClr val="663300"/>
              </a:solidFill>
            </a:endParaRPr>
          </a:p>
        </p:txBody>
      </p:sp>
      <p:sp>
        <p:nvSpPr>
          <p:cNvPr id="118" name="Google Shape;118;p18"/>
          <p:cNvSpPr txBox="1">
            <a:spLocks noGrp="1"/>
          </p:cNvSpPr>
          <p:nvPr>
            <p:ph idx="1"/>
          </p:nvPr>
        </p:nvSpPr>
        <p:spPr>
          <a:prstGeom prst="rect">
            <a:avLst/>
          </a:prstGeom>
        </p:spPr>
        <p:txBody>
          <a:bodyPr spcFirstLastPara="1" vert="horz" wrap="square" lIns="121900" tIns="243833" rIns="121900" bIns="121900" rtlCol="0" anchor="t" anchorCtr="0">
            <a:normAutofit/>
          </a:bodyPr>
          <a:lstStyle/>
          <a:p>
            <a:pPr indent="-423323">
              <a:lnSpc>
                <a:spcPct val="100000"/>
              </a:lnSpc>
              <a:buClr>
                <a:schemeClr val="dk1"/>
              </a:buClr>
              <a:buSzPts val="1400"/>
              <a:buFont typeface="Verdana"/>
              <a:buChar char="●"/>
            </a:pPr>
            <a:r>
              <a:rPr lang="en" sz="1867">
                <a:solidFill>
                  <a:schemeClr val="dk1"/>
                </a:solidFill>
                <a:latin typeface="Verdana"/>
                <a:ea typeface="Verdana"/>
                <a:cs typeface="Verdana"/>
                <a:sym typeface="Verdana"/>
              </a:rPr>
              <a:t>Energy consumption is dominated by memory access.</a:t>
            </a:r>
            <a:endParaRPr sz="2000">
              <a:solidFill>
                <a:schemeClr val="dk1"/>
              </a:solidFill>
              <a:latin typeface="Verdana"/>
              <a:ea typeface="Verdana"/>
              <a:cs typeface="Verdana"/>
              <a:sym typeface="Verdana"/>
            </a:endParaRPr>
          </a:p>
        </p:txBody>
      </p:sp>
      <p:sp>
        <p:nvSpPr>
          <p:cNvPr id="122" name="Google Shape;122;p18"/>
          <p:cNvSpPr txBox="1"/>
          <p:nvPr/>
        </p:nvSpPr>
        <p:spPr>
          <a:xfrm>
            <a:off x="415600" y="4430201"/>
            <a:ext cx="11008000" cy="738623"/>
          </a:xfrm>
          <a:prstGeom prst="rect">
            <a:avLst/>
          </a:prstGeom>
          <a:noFill/>
          <a:ln>
            <a:noFill/>
          </a:ln>
        </p:spPr>
        <p:txBody>
          <a:bodyPr spcFirstLastPara="1" wrap="square" lIns="121900" tIns="121900" rIns="121900" bIns="121900" anchor="t" anchorCtr="0">
            <a:spAutoFit/>
          </a:bodyPr>
          <a:lstStyle/>
          <a:p>
            <a:pPr marL="609585" indent="-406390">
              <a:buClr>
                <a:schemeClr val="dk1"/>
              </a:buClr>
              <a:buSzPts val="1200"/>
              <a:buFont typeface="Verdana"/>
              <a:buChar char="●"/>
            </a:pPr>
            <a:r>
              <a:rPr lang="en" sz="1600">
                <a:solidFill>
                  <a:schemeClr val="dk1"/>
                </a:solidFill>
                <a:latin typeface="Verdana"/>
                <a:ea typeface="Verdana"/>
                <a:cs typeface="Verdana"/>
                <a:sym typeface="Verdana"/>
              </a:rPr>
              <a:t>Large networks do not fit in on-chip storage and hence require the more costly DRAM accesses. </a:t>
            </a:r>
            <a:endParaRPr sz="1600">
              <a:solidFill>
                <a:schemeClr val="dk1"/>
              </a:solidFill>
              <a:latin typeface="Verdana"/>
              <a:ea typeface="Verdana"/>
              <a:cs typeface="Verdana"/>
              <a:sym typeface="Verdana"/>
            </a:endParaRPr>
          </a:p>
          <a:p>
            <a:pPr marL="609585" indent="-406390">
              <a:buClr>
                <a:schemeClr val="dk1"/>
              </a:buClr>
              <a:buSzPts val="1200"/>
              <a:buFont typeface="Verdana"/>
              <a:buChar char="●"/>
            </a:pPr>
            <a:r>
              <a:rPr lang="en" sz="1600">
                <a:solidFill>
                  <a:schemeClr val="dk1"/>
                </a:solidFill>
                <a:latin typeface="Verdana"/>
                <a:ea typeface="Verdana"/>
                <a:cs typeface="Verdana"/>
                <a:sym typeface="Verdana"/>
              </a:rPr>
              <a:t>If deep model were small enough to fit in SRAM, that would then reduce energy consumption. </a:t>
            </a:r>
            <a:endParaRPr sz="1600"/>
          </a:p>
        </p:txBody>
      </p:sp>
      <p:graphicFrame>
        <p:nvGraphicFramePr>
          <p:cNvPr id="123" name="Google Shape;123;p18"/>
          <p:cNvGraphicFramePr/>
          <p:nvPr/>
        </p:nvGraphicFramePr>
        <p:xfrm>
          <a:off x="3043417" y="1681267"/>
          <a:ext cx="6105166" cy="2362000"/>
        </p:xfrm>
        <a:graphic>
          <a:graphicData uri="http://schemas.openxmlformats.org/drawingml/2006/table">
            <a:tbl>
              <a:tblPr>
                <a:noFill/>
              </a:tblPr>
              <a:tblGrid>
                <a:gridCol w="3971633">
                  <a:extLst>
                    <a:ext uri="{9D8B030D-6E8A-4147-A177-3AD203B41FA5}">
                      <a16:colId xmlns:a16="http://schemas.microsoft.com/office/drawing/2014/main" val="20000"/>
                    </a:ext>
                  </a:extLst>
                </a:gridCol>
                <a:gridCol w="2133533">
                  <a:extLst>
                    <a:ext uri="{9D8B030D-6E8A-4147-A177-3AD203B41FA5}">
                      <a16:colId xmlns:a16="http://schemas.microsoft.com/office/drawing/2014/main" val="20001"/>
                    </a:ext>
                  </a:extLst>
                </a:gridCol>
              </a:tblGrid>
              <a:tr h="467320">
                <a:tc>
                  <a:txBody>
                    <a:bodyPr/>
                    <a:lstStyle/>
                    <a:p>
                      <a:pPr marL="0" lvl="0" indent="0" algn="l" rtl="0">
                        <a:spcBef>
                          <a:spcPts val="0"/>
                        </a:spcBef>
                        <a:spcAft>
                          <a:spcPts val="0"/>
                        </a:spcAft>
                        <a:buNone/>
                      </a:pPr>
                      <a:r>
                        <a:rPr lang="en" sz="1500" b="1"/>
                        <a:t>Operation </a:t>
                      </a:r>
                      <a:endParaRPr sz="1500" b="1"/>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500" b="1"/>
                        <a:t>Energy [pJ] </a:t>
                      </a:r>
                      <a:endParaRPr sz="1500" b="1"/>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67320">
                <a:tc>
                  <a:txBody>
                    <a:bodyPr/>
                    <a:lstStyle/>
                    <a:p>
                      <a:pPr marL="0" lvl="0" indent="0" algn="l" rtl="0">
                        <a:spcBef>
                          <a:spcPts val="0"/>
                        </a:spcBef>
                        <a:spcAft>
                          <a:spcPts val="0"/>
                        </a:spcAft>
                        <a:buNone/>
                      </a:pPr>
                      <a:r>
                        <a:rPr lang="en" sz="1500" b="1"/>
                        <a:t>32 bit int ADD</a:t>
                      </a:r>
                      <a:endParaRPr sz="1500" b="1"/>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500" b="1"/>
                        <a:t>0.1</a:t>
                      </a:r>
                      <a:endParaRPr sz="1500" b="1"/>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67320">
                <a:tc>
                  <a:txBody>
                    <a:bodyPr/>
                    <a:lstStyle/>
                    <a:p>
                      <a:pPr marL="0" lvl="0" indent="0" algn="l" rtl="0">
                        <a:spcBef>
                          <a:spcPts val="0"/>
                        </a:spcBef>
                        <a:spcAft>
                          <a:spcPts val="0"/>
                        </a:spcAft>
                        <a:buNone/>
                      </a:pPr>
                      <a:r>
                        <a:rPr lang="en" sz="1500" b="1"/>
                        <a:t>32 bit float ADD</a:t>
                      </a:r>
                      <a:endParaRPr sz="1500" b="1"/>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500" b="1"/>
                        <a:t>0.9</a:t>
                      </a:r>
                      <a:endParaRPr sz="1500" b="1"/>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67320">
                <a:tc>
                  <a:txBody>
                    <a:bodyPr/>
                    <a:lstStyle/>
                    <a:p>
                      <a:pPr marL="0" lvl="0" indent="0" algn="l" rtl="0">
                        <a:spcBef>
                          <a:spcPts val="0"/>
                        </a:spcBef>
                        <a:spcAft>
                          <a:spcPts val="0"/>
                        </a:spcAft>
                        <a:buNone/>
                      </a:pPr>
                      <a:r>
                        <a:rPr lang="en" sz="1500" b="1"/>
                        <a:t>32 bit SRAM Cache</a:t>
                      </a:r>
                      <a:endParaRPr sz="1500" b="1"/>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500" b="1"/>
                        <a:t>5</a:t>
                      </a:r>
                      <a:endParaRPr sz="1500" b="1"/>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67320">
                <a:tc>
                  <a:txBody>
                    <a:bodyPr/>
                    <a:lstStyle/>
                    <a:p>
                      <a:pPr marL="0" lvl="0" indent="0" algn="l" rtl="0">
                        <a:spcBef>
                          <a:spcPts val="0"/>
                        </a:spcBef>
                        <a:spcAft>
                          <a:spcPts val="0"/>
                        </a:spcAft>
                        <a:buNone/>
                      </a:pPr>
                      <a:r>
                        <a:rPr lang="en" sz="1500" b="1">
                          <a:solidFill>
                            <a:srgbClr val="FF0000"/>
                          </a:solidFill>
                        </a:rPr>
                        <a:t>32 bit DRAM Memory </a:t>
                      </a:r>
                      <a:endParaRPr sz="1500" b="1">
                        <a:solidFill>
                          <a:srgbClr val="FF0000"/>
                        </a:solidFill>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500" b="1">
                          <a:solidFill>
                            <a:srgbClr val="FF0000"/>
                          </a:solidFill>
                        </a:rPr>
                        <a:t>640</a:t>
                      </a:r>
                      <a:endParaRPr sz="1500" b="1">
                        <a:solidFill>
                          <a:srgbClr val="FF0000"/>
                        </a:solidFill>
                      </a:endParaRPr>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124" name="Google Shape;124;p18"/>
          <p:cNvSpPr txBox="1"/>
          <p:nvPr/>
        </p:nvSpPr>
        <p:spPr>
          <a:xfrm>
            <a:off x="209516" y="6290066"/>
            <a:ext cx="11514400" cy="451302"/>
          </a:xfrm>
          <a:prstGeom prst="rect">
            <a:avLst/>
          </a:prstGeom>
          <a:noFill/>
          <a:ln>
            <a:noFill/>
          </a:ln>
        </p:spPr>
        <p:txBody>
          <a:bodyPr spcFirstLastPara="1" wrap="square" lIns="121900" tIns="121900" rIns="121900" bIns="121900" anchor="t" anchorCtr="0">
            <a:spAutoFit/>
          </a:bodyPr>
          <a:lstStyle/>
          <a:p>
            <a:r>
              <a:rPr lang="en" sz="1333" i="1"/>
              <a:t> Han et al, Deep Compression: Compressing Deep Neural Network with Pruning, Trained Quantization and Huffman Coding, ICLR 2016</a:t>
            </a:r>
            <a:endParaRPr sz="1333" i="1"/>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prstGeom prst="rect">
            <a:avLst/>
          </a:prstGeom>
          <a:solidFill>
            <a:schemeClr val="bg1"/>
          </a:solidFill>
        </p:spPr>
        <p:txBody>
          <a:bodyPr spcFirstLastPara="1" vert="horz" wrap="square" lIns="121900" tIns="121900" rIns="121900" bIns="121900" rtlCol="0" anchor="t" anchorCtr="0">
            <a:noAutofit/>
          </a:bodyPr>
          <a:lstStyle/>
          <a:p>
            <a:pPr>
              <a:buSzPts val="990"/>
            </a:pPr>
            <a:r>
              <a:rPr lang="en" dirty="0">
                <a:solidFill>
                  <a:srgbClr val="663300"/>
                </a:solidFill>
                <a:latin typeface="Nunito"/>
                <a:ea typeface="Nunito"/>
                <a:cs typeface="Nunito"/>
                <a:sym typeface="Nunito"/>
              </a:rPr>
              <a:t>Deep Compression </a:t>
            </a:r>
            <a:r>
              <a:rPr lang="en" dirty="0">
                <a:solidFill>
                  <a:srgbClr val="663300"/>
                </a:solidFill>
              </a:rPr>
              <a:t> </a:t>
            </a:r>
            <a:endParaRPr dirty="0">
              <a:solidFill>
                <a:srgbClr val="663300"/>
              </a:solidFill>
            </a:endParaRPr>
          </a:p>
        </p:txBody>
      </p:sp>
      <p:sp>
        <p:nvSpPr>
          <p:cNvPr id="136" name="Google Shape;136;p19"/>
          <p:cNvSpPr txBox="1">
            <a:spLocks noGrp="1"/>
          </p:cNvSpPr>
          <p:nvPr>
            <p:ph idx="1"/>
          </p:nvPr>
        </p:nvSpPr>
        <p:spPr>
          <a:prstGeom prst="rect">
            <a:avLst/>
          </a:prstGeom>
        </p:spPr>
        <p:txBody>
          <a:bodyPr spcFirstLastPara="1" vert="horz" wrap="square" lIns="121900" tIns="243833" rIns="121900" bIns="121900" rtlCol="0" anchor="t" anchorCtr="0">
            <a:normAutofit/>
          </a:bodyPr>
          <a:lstStyle/>
          <a:p>
            <a:pPr marL="0" indent="0" algn="ctr">
              <a:lnSpc>
                <a:spcPct val="100000"/>
              </a:lnSpc>
              <a:spcAft>
                <a:spcPts val="1600"/>
              </a:spcAft>
              <a:buNone/>
            </a:pPr>
            <a:r>
              <a:rPr lang="en" sz="1733">
                <a:solidFill>
                  <a:schemeClr val="dk1"/>
                </a:solidFill>
                <a:latin typeface="Open Sans"/>
                <a:ea typeface="Open Sans"/>
                <a:cs typeface="Open Sans"/>
                <a:sym typeface="Open Sans"/>
              </a:rPr>
              <a:t>35 X decrease in AlexNet size from 240MB to 6.9MB</a:t>
            </a:r>
            <a:endParaRPr sz="1733">
              <a:solidFill>
                <a:schemeClr val="dk1"/>
              </a:solidFill>
              <a:latin typeface="Open Sans"/>
              <a:ea typeface="Open Sans"/>
              <a:cs typeface="Open Sans"/>
              <a:sym typeface="Open Sans"/>
            </a:endParaRPr>
          </a:p>
        </p:txBody>
      </p:sp>
      <p:sp>
        <p:nvSpPr>
          <p:cNvPr id="134" name="Google Shape;134;p19"/>
          <p:cNvSpPr txBox="1"/>
          <p:nvPr/>
        </p:nvSpPr>
        <p:spPr>
          <a:xfrm>
            <a:off x="448833" y="5782933"/>
            <a:ext cx="11514400" cy="451302"/>
          </a:xfrm>
          <a:prstGeom prst="rect">
            <a:avLst/>
          </a:prstGeom>
          <a:noFill/>
          <a:ln>
            <a:noFill/>
          </a:ln>
        </p:spPr>
        <p:txBody>
          <a:bodyPr spcFirstLastPara="1" wrap="square" lIns="121900" tIns="121900" rIns="121900" bIns="121900" anchor="t" anchorCtr="0">
            <a:spAutoFit/>
          </a:bodyPr>
          <a:lstStyle/>
          <a:p>
            <a:r>
              <a:rPr lang="en" sz="1333" i="1" dirty="0"/>
              <a:t> Song Han et al, Deep Compression: Compressing Deep Neural Network with Puning, Trained Quantization and Huffman Coding, ICLR 2016</a:t>
            </a:r>
            <a:endParaRPr sz="1333" i="1" dirty="0"/>
          </a:p>
        </p:txBody>
      </p:sp>
      <p:pic>
        <p:nvPicPr>
          <p:cNvPr id="135" name="Google Shape;135;p19"/>
          <p:cNvPicPr preferRelativeResize="0"/>
          <p:nvPr/>
        </p:nvPicPr>
        <p:blipFill>
          <a:blip r:embed="rId3">
            <a:alphaModFix/>
          </a:blip>
          <a:stretch>
            <a:fillRect/>
          </a:stretch>
        </p:blipFill>
        <p:spPr>
          <a:xfrm>
            <a:off x="1885561" y="1889791"/>
            <a:ext cx="8640943" cy="3066367"/>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prstGeom prst="rect">
            <a:avLst/>
          </a:prstGeom>
          <a:solidFill>
            <a:schemeClr val="bg1"/>
          </a:solidFill>
        </p:spPr>
        <p:txBody>
          <a:bodyPr spcFirstLastPara="1" vert="horz" wrap="square" lIns="121900" tIns="121900" rIns="121900" bIns="121900" rtlCol="0" anchor="t" anchorCtr="0">
            <a:noAutofit/>
          </a:bodyPr>
          <a:lstStyle/>
          <a:p>
            <a:pPr>
              <a:buSzPts val="990"/>
            </a:pPr>
            <a:r>
              <a:rPr lang="en" sz="4000" dirty="0">
                <a:solidFill>
                  <a:srgbClr val="663300"/>
                </a:solidFill>
                <a:latin typeface="Nunito"/>
                <a:ea typeface="Nunito"/>
                <a:cs typeface="Nunito"/>
                <a:sym typeface="Nunito"/>
              </a:rPr>
              <a:t>Deep Compression: Network Pruning</a:t>
            </a:r>
            <a:r>
              <a:rPr lang="en" sz="4000" dirty="0">
                <a:solidFill>
                  <a:srgbClr val="663300"/>
                </a:solidFill>
              </a:rPr>
              <a:t> </a:t>
            </a:r>
            <a:endParaRPr sz="4000" dirty="0">
              <a:solidFill>
                <a:srgbClr val="663300"/>
              </a:solidFill>
            </a:endParaRPr>
          </a:p>
        </p:txBody>
      </p:sp>
      <p:sp>
        <p:nvSpPr>
          <p:cNvPr id="148" name="Google Shape;148;p20"/>
          <p:cNvSpPr txBox="1">
            <a:spLocks noGrp="1"/>
          </p:cNvSpPr>
          <p:nvPr>
            <p:ph idx="1"/>
          </p:nvPr>
        </p:nvSpPr>
        <p:spPr>
          <a:prstGeom prst="rect">
            <a:avLst/>
          </a:prstGeom>
        </p:spPr>
        <p:txBody>
          <a:bodyPr spcFirstLastPara="1" vert="horz" wrap="square" lIns="121900" tIns="243833" rIns="121900" bIns="121900" rtlCol="0" anchor="t" anchorCtr="0">
            <a:normAutofit/>
          </a:bodyPr>
          <a:lstStyle/>
          <a:p>
            <a:pPr indent="-423323">
              <a:lnSpc>
                <a:spcPct val="100000"/>
              </a:lnSpc>
              <a:buClr>
                <a:schemeClr val="dk1"/>
              </a:buClr>
              <a:buSzPts val="1400"/>
              <a:buFont typeface="Open Sans"/>
              <a:buChar char="●"/>
            </a:pPr>
            <a:r>
              <a:rPr lang="en" sz="1867" dirty="0">
                <a:solidFill>
                  <a:schemeClr val="dk1"/>
                </a:solidFill>
                <a:latin typeface="Open Sans"/>
                <a:ea typeface="Open Sans"/>
                <a:cs typeface="Open Sans"/>
                <a:sym typeface="Open Sans"/>
              </a:rPr>
              <a:t> Three steps:</a:t>
            </a:r>
            <a:endParaRPr sz="1867" dirty="0">
              <a:solidFill>
                <a:schemeClr val="dk1"/>
              </a:solidFill>
              <a:latin typeface="Open Sans"/>
              <a:ea typeface="Open Sans"/>
              <a:cs typeface="Open Sans"/>
              <a:sym typeface="Open Sans"/>
            </a:endParaRPr>
          </a:p>
          <a:p>
            <a:pPr lvl="1" indent="-423323">
              <a:lnSpc>
                <a:spcPct val="100000"/>
              </a:lnSpc>
              <a:buClr>
                <a:schemeClr val="dk1"/>
              </a:buClr>
              <a:buSzPts val="1400"/>
              <a:buFont typeface="Open Sans"/>
              <a:buChar char="○"/>
            </a:pPr>
            <a:r>
              <a:rPr lang="en" b="1" dirty="0">
                <a:solidFill>
                  <a:schemeClr val="dk1"/>
                </a:solidFill>
                <a:latin typeface="Open Sans"/>
                <a:ea typeface="Open Sans"/>
                <a:cs typeface="Open Sans"/>
                <a:sym typeface="Open Sans"/>
              </a:rPr>
              <a:t>Train the model: </a:t>
            </a:r>
            <a:r>
              <a:rPr lang="en" dirty="0">
                <a:solidFill>
                  <a:schemeClr val="dk1"/>
                </a:solidFill>
                <a:latin typeface="Open Sans"/>
                <a:ea typeface="Open Sans"/>
                <a:cs typeface="Open Sans"/>
                <a:sym typeface="Open Sans"/>
              </a:rPr>
              <a:t>we start by learning the connectivity via normal network training.</a:t>
            </a:r>
            <a:endParaRPr dirty="0">
              <a:solidFill>
                <a:schemeClr val="dk1"/>
              </a:solidFill>
              <a:latin typeface="Open Sans"/>
              <a:ea typeface="Open Sans"/>
              <a:cs typeface="Open Sans"/>
              <a:sym typeface="Open Sans"/>
            </a:endParaRPr>
          </a:p>
          <a:p>
            <a:pPr lvl="1" indent="-423323">
              <a:lnSpc>
                <a:spcPct val="100000"/>
              </a:lnSpc>
              <a:buClr>
                <a:schemeClr val="dk1"/>
              </a:buClr>
              <a:buSzPts val="1400"/>
              <a:buFont typeface="Open Sans"/>
              <a:buChar char="○"/>
            </a:pPr>
            <a:r>
              <a:rPr lang="en" b="1" dirty="0">
                <a:solidFill>
                  <a:schemeClr val="dk1"/>
                </a:solidFill>
                <a:latin typeface="Open Sans"/>
                <a:ea typeface="Open Sans"/>
                <a:cs typeface="Open Sans"/>
                <a:sym typeface="Open Sans"/>
              </a:rPr>
              <a:t>Prune the small-weight connections: </a:t>
            </a:r>
            <a:r>
              <a:rPr lang="en" dirty="0">
                <a:solidFill>
                  <a:schemeClr val="dk1"/>
                </a:solidFill>
                <a:latin typeface="Open Sans"/>
                <a:ea typeface="Open Sans"/>
                <a:cs typeface="Open Sans"/>
                <a:sym typeface="Open Sans"/>
              </a:rPr>
              <a:t>all connections with weights below a threshold are removed from the network</a:t>
            </a:r>
            <a:r>
              <a:rPr lang="en" b="1" dirty="0">
                <a:solidFill>
                  <a:schemeClr val="dk1"/>
                </a:solidFill>
                <a:latin typeface="Open Sans"/>
                <a:ea typeface="Open Sans"/>
                <a:cs typeface="Open Sans"/>
                <a:sym typeface="Open Sans"/>
              </a:rPr>
              <a:t>.</a:t>
            </a:r>
            <a:endParaRPr b="1" dirty="0">
              <a:solidFill>
                <a:schemeClr val="dk1"/>
              </a:solidFill>
              <a:latin typeface="Open Sans"/>
              <a:ea typeface="Open Sans"/>
              <a:cs typeface="Open Sans"/>
              <a:sym typeface="Open Sans"/>
            </a:endParaRPr>
          </a:p>
          <a:p>
            <a:pPr lvl="1" indent="-423323">
              <a:lnSpc>
                <a:spcPct val="100000"/>
              </a:lnSpc>
              <a:buClr>
                <a:schemeClr val="dk1"/>
              </a:buClr>
              <a:buSzPts val="1400"/>
              <a:buFont typeface="Open Sans"/>
              <a:buChar char="○"/>
            </a:pPr>
            <a:r>
              <a:rPr lang="en" b="1" dirty="0">
                <a:solidFill>
                  <a:schemeClr val="dk1"/>
                </a:solidFill>
                <a:latin typeface="Open Sans"/>
                <a:ea typeface="Open Sans"/>
                <a:cs typeface="Open Sans"/>
                <a:sym typeface="Open Sans"/>
              </a:rPr>
              <a:t>Retrain:</a:t>
            </a:r>
            <a:r>
              <a:rPr lang="en" dirty="0">
                <a:solidFill>
                  <a:schemeClr val="dk1"/>
                </a:solidFill>
                <a:latin typeface="Open Sans"/>
                <a:ea typeface="Open Sans"/>
                <a:cs typeface="Open Sans"/>
                <a:sym typeface="Open Sans"/>
              </a:rPr>
              <a:t> Finally, we retrain the network to learn the final weights for the remaining sparse connections</a:t>
            </a:r>
            <a:r>
              <a:rPr lang="en" b="1" dirty="0">
                <a:solidFill>
                  <a:schemeClr val="dk1"/>
                </a:solidFill>
                <a:latin typeface="Open Sans"/>
                <a:ea typeface="Open Sans"/>
                <a:cs typeface="Open Sans"/>
                <a:sym typeface="Open Sans"/>
              </a:rPr>
              <a:t>.</a:t>
            </a:r>
            <a:endParaRPr b="1" dirty="0">
              <a:solidFill>
                <a:schemeClr val="dk1"/>
              </a:solidFill>
              <a:latin typeface="Open Sans"/>
              <a:ea typeface="Open Sans"/>
              <a:cs typeface="Open Sans"/>
              <a:sym typeface="Open Sans"/>
            </a:endParaRPr>
          </a:p>
          <a:p>
            <a:pPr marL="0" indent="0">
              <a:lnSpc>
                <a:spcPct val="100000"/>
              </a:lnSpc>
              <a:spcBef>
                <a:spcPts val="1600"/>
              </a:spcBef>
              <a:spcAft>
                <a:spcPts val="1600"/>
              </a:spcAft>
              <a:buNone/>
            </a:pPr>
            <a:endParaRPr sz="2000" dirty="0">
              <a:solidFill>
                <a:schemeClr val="dk1"/>
              </a:solidFill>
              <a:latin typeface="Verdana"/>
              <a:ea typeface="Verdana"/>
              <a:cs typeface="Verdana"/>
              <a:sym typeface="Verdana"/>
            </a:endParaRPr>
          </a:p>
        </p:txBody>
      </p:sp>
      <p:sp>
        <p:nvSpPr>
          <p:cNvPr id="146" name="Google Shape;146;p20"/>
          <p:cNvSpPr txBox="1"/>
          <p:nvPr/>
        </p:nvSpPr>
        <p:spPr>
          <a:xfrm>
            <a:off x="338800" y="6309320"/>
            <a:ext cx="11514400" cy="656421"/>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1333" i="1" dirty="0">
                <a:solidFill>
                  <a:schemeClr val="dk1"/>
                </a:solidFill>
              </a:rPr>
              <a:t> Song Han et al, Deep Compression: Compressing Deep Neural Network with Pruning, Trained Quantization and Huffman Coding, ICLR 2016</a:t>
            </a:r>
            <a:endParaRPr sz="1333" i="1" dirty="0">
              <a:solidFill>
                <a:schemeClr val="dk1"/>
              </a:solidFill>
            </a:endParaRPr>
          </a:p>
          <a:p>
            <a:endParaRPr sz="1333" i="1"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prstGeom prst="rect">
            <a:avLst/>
          </a:prstGeom>
          <a:solidFill>
            <a:schemeClr val="bg1"/>
          </a:solidFill>
        </p:spPr>
        <p:txBody>
          <a:bodyPr spcFirstLastPara="1" vert="horz" wrap="square" lIns="121900" tIns="121900" rIns="121900" bIns="121900" rtlCol="0" anchor="t" anchorCtr="0">
            <a:noAutofit/>
          </a:bodyPr>
          <a:lstStyle/>
          <a:p>
            <a:pPr>
              <a:buSzPts val="990"/>
            </a:pPr>
            <a:r>
              <a:rPr lang="en" dirty="0">
                <a:solidFill>
                  <a:srgbClr val="663300"/>
                </a:solidFill>
                <a:latin typeface="Nunito"/>
                <a:ea typeface="Nunito"/>
                <a:cs typeface="Nunito"/>
                <a:sym typeface="Nunito"/>
              </a:rPr>
              <a:t>Deep Compression: Weight Sharing</a:t>
            </a:r>
            <a:endParaRPr dirty="0">
              <a:solidFill>
                <a:srgbClr val="663300"/>
              </a:solidFill>
            </a:endParaRPr>
          </a:p>
        </p:txBody>
      </p:sp>
      <p:sp>
        <p:nvSpPr>
          <p:cNvPr id="159" name="Google Shape;159;p21"/>
          <p:cNvSpPr txBox="1">
            <a:spLocks noGrp="1"/>
          </p:cNvSpPr>
          <p:nvPr>
            <p:ph idx="1"/>
          </p:nvPr>
        </p:nvSpPr>
        <p:spPr>
          <a:prstGeom prst="rect">
            <a:avLst/>
          </a:prstGeom>
        </p:spPr>
        <p:txBody>
          <a:bodyPr spcFirstLastPara="1" vert="horz" wrap="square" lIns="121900" tIns="243833" rIns="121900" bIns="121900" rtlCol="0" anchor="t" anchorCtr="0">
            <a:normAutofit/>
          </a:bodyPr>
          <a:lstStyle/>
          <a:p>
            <a:pPr indent="-423323">
              <a:lnSpc>
                <a:spcPct val="100000"/>
              </a:lnSpc>
              <a:buClr>
                <a:schemeClr val="dk1"/>
              </a:buClr>
              <a:buSzPts val="1400"/>
              <a:buFont typeface="Open Sans"/>
              <a:buChar char="●"/>
            </a:pPr>
            <a:r>
              <a:rPr lang="en" sz="1867">
                <a:solidFill>
                  <a:schemeClr val="dk1"/>
                </a:solidFill>
                <a:latin typeface="Open Sans"/>
                <a:ea typeface="Open Sans"/>
                <a:cs typeface="Open Sans"/>
                <a:sym typeface="Open Sans"/>
              </a:rPr>
              <a:t> Each filter weight are partitioned into </a:t>
            </a:r>
            <a:r>
              <a:rPr lang="en" sz="2133">
                <a:solidFill>
                  <a:schemeClr val="dk1"/>
                </a:solidFill>
                <a:latin typeface="Spectral"/>
                <a:ea typeface="Spectral"/>
                <a:cs typeface="Spectral"/>
                <a:sym typeface="Spectral"/>
              </a:rPr>
              <a:t>k</a:t>
            </a:r>
            <a:r>
              <a:rPr lang="en" sz="1867">
                <a:solidFill>
                  <a:schemeClr val="dk1"/>
                </a:solidFill>
                <a:latin typeface="Open Sans"/>
                <a:ea typeface="Open Sans"/>
                <a:cs typeface="Open Sans"/>
                <a:sym typeface="Open Sans"/>
              </a:rPr>
              <a:t> clusters using </a:t>
            </a:r>
            <a:r>
              <a:rPr lang="en" sz="1867" b="1">
                <a:solidFill>
                  <a:schemeClr val="dk1"/>
                </a:solidFill>
                <a:latin typeface="Open Sans"/>
                <a:ea typeface="Open Sans"/>
                <a:cs typeface="Open Sans"/>
                <a:sym typeface="Open Sans"/>
              </a:rPr>
              <a:t>K-means.</a:t>
            </a:r>
            <a:endParaRPr sz="2000">
              <a:solidFill>
                <a:schemeClr val="dk1"/>
              </a:solidFill>
              <a:latin typeface="Verdana"/>
              <a:ea typeface="Verdana"/>
              <a:cs typeface="Verdana"/>
              <a:sym typeface="Verdana"/>
            </a:endParaRPr>
          </a:p>
        </p:txBody>
      </p:sp>
      <p:sp>
        <p:nvSpPr>
          <p:cNvPr id="161" name="Google Shape;161;p21"/>
          <p:cNvSpPr txBox="1">
            <a:spLocks noGrp="1"/>
          </p:cNvSpPr>
          <p:nvPr>
            <p:ph type="body" idx="4294967295"/>
          </p:nvPr>
        </p:nvSpPr>
        <p:spPr>
          <a:xfrm>
            <a:off x="0" y="4706938"/>
            <a:ext cx="11360150" cy="339725"/>
          </a:xfrm>
          <a:prstGeom prst="rect">
            <a:avLst/>
          </a:prstGeom>
        </p:spPr>
        <p:txBody>
          <a:bodyPr spcFirstLastPara="1" vert="horz" wrap="square" lIns="0" tIns="0" rIns="0" bIns="0" rtlCol="0" anchor="t" anchorCtr="0">
            <a:normAutofit fontScale="62500" lnSpcReduction="20000"/>
          </a:bodyPr>
          <a:lstStyle/>
          <a:p>
            <a:pPr marL="0" indent="0" algn="ctr">
              <a:lnSpc>
                <a:spcPct val="100000"/>
              </a:lnSpc>
              <a:spcAft>
                <a:spcPts val="1600"/>
              </a:spcAft>
              <a:buNone/>
            </a:pPr>
            <a:r>
              <a:rPr lang="en" sz="1333">
                <a:solidFill>
                  <a:schemeClr val="dk1"/>
                </a:solidFill>
                <a:latin typeface="Open Sans"/>
                <a:ea typeface="Open Sans"/>
                <a:cs typeface="Open Sans"/>
                <a:sym typeface="Open Sans"/>
              </a:rPr>
              <a:t>Reduce Weight Representation </a:t>
            </a:r>
            <a:endParaRPr sz="1333">
              <a:solidFill>
                <a:schemeClr val="dk1"/>
              </a:solidFill>
              <a:latin typeface="Open Sans"/>
              <a:ea typeface="Open Sans"/>
              <a:cs typeface="Open Sans"/>
              <a:sym typeface="Open Sans"/>
            </a:endParaRPr>
          </a:p>
        </p:txBody>
      </p:sp>
      <p:sp>
        <p:nvSpPr>
          <p:cNvPr id="157" name="Google Shape;157;p21"/>
          <p:cNvSpPr txBox="1"/>
          <p:nvPr/>
        </p:nvSpPr>
        <p:spPr>
          <a:xfrm>
            <a:off x="267582" y="6290066"/>
            <a:ext cx="11514400" cy="451302"/>
          </a:xfrm>
          <a:prstGeom prst="rect">
            <a:avLst/>
          </a:prstGeom>
          <a:noFill/>
          <a:ln>
            <a:noFill/>
          </a:ln>
        </p:spPr>
        <p:txBody>
          <a:bodyPr spcFirstLastPara="1" wrap="square" lIns="121900" tIns="121900" rIns="121900" bIns="121900" anchor="t" anchorCtr="0">
            <a:spAutoFit/>
          </a:bodyPr>
          <a:lstStyle/>
          <a:p>
            <a:r>
              <a:rPr lang="en" sz="1333" i="1"/>
              <a:t> Song Han et al, Deep Compression: Compressing Deep Neural Network with Pruning, Trained Quantization and Huffman Coding, ICLR 2016</a:t>
            </a:r>
            <a:endParaRPr sz="1333" i="1"/>
          </a:p>
        </p:txBody>
      </p:sp>
      <p:pic>
        <p:nvPicPr>
          <p:cNvPr id="160" name="Google Shape;160;p21"/>
          <p:cNvPicPr preferRelativeResize="0"/>
          <p:nvPr/>
        </p:nvPicPr>
        <p:blipFill>
          <a:blip r:embed="rId3">
            <a:alphaModFix/>
          </a:blip>
          <a:stretch>
            <a:fillRect/>
          </a:stretch>
        </p:blipFill>
        <p:spPr>
          <a:xfrm>
            <a:off x="3641534" y="1902217"/>
            <a:ext cx="5477741" cy="2567464"/>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2"/>
          <p:cNvSpPr txBox="1">
            <a:spLocks noGrp="1"/>
          </p:cNvSpPr>
          <p:nvPr>
            <p:ph type="title"/>
          </p:nvPr>
        </p:nvSpPr>
        <p:spPr>
          <a:prstGeom prst="rect">
            <a:avLst/>
          </a:prstGeom>
          <a:solidFill>
            <a:schemeClr val="bg1"/>
          </a:solidFill>
        </p:spPr>
        <p:txBody>
          <a:bodyPr spcFirstLastPara="1" vert="horz" wrap="square" lIns="121900" tIns="121900" rIns="121900" bIns="121900" rtlCol="0" anchor="t" anchorCtr="0">
            <a:noAutofit/>
          </a:bodyPr>
          <a:lstStyle/>
          <a:p>
            <a:pPr>
              <a:buSzPts val="990"/>
            </a:pPr>
            <a:r>
              <a:rPr lang="en" sz="3200">
                <a:solidFill>
                  <a:srgbClr val="663300"/>
                </a:solidFill>
                <a:latin typeface="Nunito"/>
                <a:ea typeface="Nunito"/>
                <a:cs typeface="Nunito"/>
                <a:sym typeface="Nunito"/>
              </a:rPr>
              <a:t>Deep Compression: Quantization and Huffman Coding</a:t>
            </a:r>
            <a:endParaRPr sz="3200">
              <a:solidFill>
                <a:srgbClr val="663300"/>
              </a:solidFill>
            </a:endParaRPr>
          </a:p>
        </p:txBody>
      </p:sp>
      <p:sp>
        <p:nvSpPr>
          <p:cNvPr id="172" name="Google Shape;172;p22"/>
          <p:cNvSpPr txBox="1">
            <a:spLocks noGrp="1"/>
          </p:cNvSpPr>
          <p:nvPr>
            <p:ph idx="1"/>
          </p:nvPr>
        </p:nvSpPr>
        <p:spPr>
          <a:prstGeom prst="rect">
            <a:avLst/>
          </a:prstGeom>
        </p:spPr>
        <p:txBody>
          <a:bodyPr spcFirstLastPara="1" vert="horz" wrap="square" lIns="121900" tIns="243833" rIns="121900" bIns="121900" rtlCol="0" anchor="t" anchorCtr="0">
            <a:normAutofit/>
          </a:bodyPr>
          <a:lstStyle/>
          <a:p>
            <a:pPr indent="-423323">
              <a:lnSpc>
                <a:spcPct val="100000"/>
              </a:lnSpc>
              <a:buClr>
                <a:schemeClr val="dk1"/>
              </a:buClr>
              <a:buSzPts val="1400"/>
              <a:buFont typeface="Open Sans"/>
              <a:buChar char="●"/>
            </a:pPr>
            <a:r>
              <a:rPr lang="en" sz="1867">
                <a:solidFill>
                  <a:schemeClr val="dk1"/>
                </a:solidFill>
                <a:latin typeface="Open Sans"/>
                <a:ea typeface="Open Sans"/>
                <a:cs typeface="Open Sans"/>
                <a:sym typeface="Open Sans"/>
              </a:rPr>
              <a:t> In their experiment (theoretically) they found no loss of accuracy when quantized upto 8-bits instead of 32-bits </a:t>
            </a:r>
            <a:endParaRPr sz="1867">
              <a:solidFill>
                <a:schemeClr val="dk1"/>
              </a:solidFill>
              <a:latin typeface="Open Sans"/>
              <a:ea typeface="Open Sans"/>
              <a:cs typeface="Open Sans"/>
              <a:sym typeface="Open Sans"/>
            </a:endParaRPr>
          </a:p>
          <a:p>
            <a:pPr indent="-423323">
              <a:lnSpc>
                <a:spcPct val="100000"/>
              </a:lnSpc>
              <a:buClr>
                <a:schemeClr val="dk1"/>
              </a:buClr>
              <a:buSzPts val="1400"/>
              <a:buFont typeface="Open Sans"/>
              <a:buChar char="●"/>
            </a:pPr>
            <a:r>
              <a:rPr lang="en" sz="1867" b="1">
                <a:solidFill>
                  <a:srgbClr val="0000FF"/>
                </a:solidFill>
                <a:latin typeface="Open Sans"/>
                <a:ea typeface="Open Sans"/>
                <a:cs typeface="Open Sans"/>
                <a:sym typeface="Open Sans"/>
              </a:rPr>
              <a:t>HUFFMAN CODING</a:t>
            </a:r>
            <a:r>
              <a:rPr lang="en" sz="1867">
                <a:solidFill>
                  <a:srgbClr val="0000FF"/>
                </a:solidFill>
                <a:latin typeface="Open Sans"/>
                <a:ea typeface="Open Sans"/>
                <a:cs typeface="Open Sans"/>
                <a:sym typeface="Open Sans"/>
              </a:rPr>
              <a:t> </a:t>
            </a:r>
            <a:endParaRPr sz="1867">
              <a:solidFill>
                <a:srgbClr val="0000FF"/>
              </a:solidFill>
              <a:latin typeface="Open Sans"/>
              <a:ea typeface="Open Sans"/>
              <a:cs typeface="Open Sans"/>
              <a:sym typeface="Open Sans"/>
            </a:endParaRPr>
          </a:p>
          <a:p>
            <a:pPr lvl="1" indent="-423323">
              <a:lnSpc>
                <a:spcPct val="100000"/>
              </a:lnSpc>
              <a:buClr>
                <a:schemeClr val="dk1"/>
              </a:buClr>
              <a:buSzPts val="1400"/>
              <a:buFont typeface="Open Sans"/>
              <a:buChar char="○"/>
            </a:pPr>
            <a:r>
              <a:rPr lang="en" sz="1867">
                <a:solidFill>
                  <a:schemeClr val="dk1"/>
                </a:solidFill>
                <a:latin typeface="Open Sans"/>
                <a:ea typeface="Open Sans"/>
                <a:cs typeface="Open Sans"/>
                <a:sym typeface="Open Sans"/>
              </a:rPr>
              <a:t>popular weight will be assigned less bits for representation while rare weights will be assigned larger bits.</a:t>
            </a:r>
            <a:endParaRPr sz="1867">
              <a:solidFill>
                <a:schemeClr val="dk1"/>
              </a:solidFill>
              <a:latin typeface="Open Sans"/>
              <a:ea typeface="Open Sans"/>
              <a:cs typeface="Open Sans"/>
              <a:sym typeface="Open Sans"/>
            </a:endParaRPr>
          </a:p>
        </p:txBody>
      </p:sp>
      <p:sp>
        <p:nvSpPr>
          <p:cNvPr id="173" name="Google Shape;173;p22"/>
          <p:cNvSpPr txBox="1">
            <a:spLocks noGrp="1"/>
          </p:cNvSpPr>
          <p:nvPr>
            <p:ph type="body" idx="4294967295"/>
          </p:nvPr>
        </p:nvSpPr>
        <p:spPr>
          <a:xfrm>
            <a:off x="-4001" y="5251662"/>
            <a:ext cx="11360150" cy="339725"/>
          </a:xfrm>
          <a:prstGeom prst="rect">
            <a:avLst/>
          </a:prstGeom>
        </p:spPr>
        <p:txBody>
          <a:bodyPr spcFirstLastPara="1" vert="horz" wrap="square" lIns="0" tIns="0" rIns="0" bIns="0" rtlCol="0" anchor="t" anchorCtr="0">
            <a:normAutofit fontScale="62500" lnSpcReduction="20000"/>
          </a:bodyPr>
          <a:lstStyle/>
          <a:p>
            <a:pPr marL="0" indent="0" algn="ctr">
              <a:lnSpc>
                <a:spcPct val="100000"/>
              </a:lnSpc>
              <a:spcAft>
                <a:spcPts val="1600"/>
              </a:spcAft>
              <a:buNone/>
            </a:pPr>
            <a:r>
              <a:rPr lang="en" sz="1333" dirty="0">
                <a:solidFill>
                  <a:schemeClr val="dk1"/>
                </a:solidFill>
                <a:latin typeface="Open Sans"/>
                <a:ea typeface="Open Sans"/>
                <a:cs typeface="Open Sans"/>
                <a:sym typeface="Open Sans"/>
              </a:rPr>
              <a:t>The compression pipeline can save 35× to 49× parameter storage with no loss of accuracy.</a:t>
            </a:r>
            <a:endParaRPr sz="1333" dirty="0">
              <a:solidFill>
                <a:schemeClr val="dk1"/>
              </a:solidFill>
              <a:latin typeface="Open Sans"/>
              <a:ea typeface="Open Sans"/>
              <a:cs typeface="Open Sans"/>
              <a:sym typeface="Open Sans"/>
            </a:endParaRPr>
          </a:p>
        </p:txBody>
      </p:sp>
      <p:sp>
        <p:nvSpPr>
          <p:cNvPr id="170" name="Google Shape;170;p22"/>
          <p:cNvSpPr txBox="1"/>
          <p:nvPr/>
        </p:nvSpPr>
        <p:spPr>
          <a:xfrm>
            <a:off x="221751" y="6290066"/>
            <a:ext cx="11514400" cy="451302"/>
          </a:xfrm>
          <a:prstGeom prst="rect">
            <a:avLst/>
          </a:prstGeom>
          <a:noFill/>
          <a:ln>
            <a:noFill/>
          </a:ln>
        </p:spPr>
        <p:txBody>
          <a:bodyPr spcFirstLastPara="1" wrap="square" lIns="121900" tIns="121900" rIns="121900" bIns="121900" anchor="t" anchorCtr="0">
            <a:spAutoFit/>
          </a:bodyPr>
          <a:lstStyle/>
          <a:p>
            <a:r>
              <a:rPr lang="en" sz="1333" i="1" dirty="0"/>
              <a:t> Song Han et al, Deep Compression: Compressing Deep Neural Network with Pruning, Trained Quantization and Huffman Coding, ICLR 2016</a:t>
            </a:r>
            <a:endParaRPr sz="1333" i="1" dirty="0"/>
          </a:p>
        </p:txBody>
      </p:sp>
      <p:pic>
        <p:nvPicPr>
          <p:cNvPr id="174" name="Google Shape;174;p22"/>
          <p:cNvPicPr preferRelativeResize="0"/>
          <p:nvPr/>
        </p:nvPicPr>
        <p:blipFill>
          <a:blip r:embed="rId3">
            <a:alphaModFix/>
          </a:blip>
          <a:stretch>
            <a:fillRect/>
          </a:stretch>
        </p:blipFill>
        <p:spPr>
          <a:xfrm>
            <a:off x="2711624" y="2759026"/>
            <a:ext cx="7084101" cy="229718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Neural Network structure</a:t>
            </a:r>
          </a:p>
        </p:txBody>
      </p:sp>
      <p:sp>
        <p:nvSpPr>
          <p:cNvPr id="3" name="Content Placeholder 2"/>
          <p:cNvSpPr>
            <a:spLocks noGrp="1"/>
          </p:cNvSpPr>
          <p:nvPr>
            <p:ph idx="1"/>
          </p:nvPr>
        </p:nvSpPr>
        <p:spPr/>
        <p:txBody>
          <a:bodyPr/>
          <a:lstStyle/>
          <a:p>
            <a:r>
              <a:rPr lang="en-US" sz="2667" dirty="0"/>
              <a:t>All these networks have a common structure:</a:t>
            </a:r>
          </a:p>
          <a:p>
            <a:endParaRPr lang="en-US" dirty="0"/>
          </a:p>
        </p:txBody>
      </p:sp>
      <p:sp>
        <p:nvSpPr>
          <p:cNvPr id="4"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106</a:t>
            </a:fld>
            <a:endParaRPr lang="en-US" dirty="0"/>
          </a:p>
        </p:txBody>
      </p:sp>
      <p:pic>
        <p:nvPicPr>
          <p:cNvPr id="5" name="Picture 4"/>
          <p:cNvPicPr>
            <a:picLocks noChangeAspect="1"/>
          </p:cNvPicPr>
          <p:nvPr/>
        </p:nvPicPr>
        <p:blipFill>
          <a:blip r:embed="rId3"/>
          <a:stretch>
            <a:fillRect/>
          </a:stretch>
        </p:blipFill>
        <p:spPr>
          <a:xfrm>
            <a:off x="407405" y="2812220"/>
            <a:ext cx="6419345" cy="31566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550" y="2224686"/>
            <a:ext cx="3824297" cy="2300797"/>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7932530" y="4797458"/>
                <a:ext cx="3110595" cy="13871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𝑎</m:t>
                      </m:r>
                      <m:r>
                        <a:rPr lang="en-US" sz="2800" i="1">
                          <a:latin typeface="Cambria Math" panose="02040503050406030204" pitchFamily="18" charset="0"/>
                        </a:rPr>
                        <m:t>=</m:t>
                      </m:r>
                      <m:r>
                        <a:rPr lang="en-US" sz="2800" i="1">
                          <a:latin typeface="Cambria Math" panose="02040503050406030204" pitchFamily="18" charset="0"/>
                          <a:ea typeface="Cambria Math" panose="02040503050406030204" pitchFamily="18" charset="0"/>
                        </a:rPr>
                        <m:t>𝜑</m:t>
                      </m:r>
                      <m:d>
                        <m:dPr>
                          <m:ctrlPr>
                            <a:rPr lang="en-US" sz="2800" i="1">
                              <a:latin typeface="Cambria Math" panose="02040503050406030204" pitchFamily="18" charset="0"/>
                            </a:rPr>
                          </m:ctrlPr>
                        </m:dPr>
                        <m:e>
                          <m:nary>
                            <m:naryPr>
                              <m:chr m:val="∑"/>
                              <m:ctrlPr>
                                <a:rPr lang="en-US" sz="2800" i="1">
                                  <a:latin typeface="Cambria Math" panose="02040503050406030204" pitchFamily="18" charset="0"/>
                                </a:rPr>
                              </m:ctrlPr>
                            </m:naryPr>
                            <m:sub>
                              <m:r>
                                <m:rPr>
                                  <m:brk m:alnAt="23"/>
                                </m:rPr>
                                <a:rPr lang="en-US" sz="2800" i="1">
                                  <a:latin typeface="Cambria Math" panose="02040503050406030204" pitchFamily="18" charset="0"/>
                                </a:rPr>
                                <m:t>𝑖</m:t>
                              </m:r>
                              <m:r>
                                <a:rPr lang="en-US" sz="2800" i="1">
                                  <a:latin typeface="Cambria Math" panose="02040503050406030204" pitchFamily="18" charset="0"/>
                                </a:rPr>
                                <m:t>=0</m:t>
                              </m:r>
                            </m:sub>
                            <m:sup>
                              <m:r>
                                <a:rPr lang="en-US" sz="2800" i="1">
                                  <a:latin typeface="Cambria Math" panose="02040503050406030204" pitchFamily="18" charset="0"/>
                                </a:rPr>
                                <m:t>𝐾</m:t>
                              </m:r>
                              <m:r>
                                <a:rPr lang="en-US" sz="2800" i="1">
                                  <a:latin typeface="Cambria Math" panose="02040503050406030204" pitchFamily="18" charset="0"/>
                                </a:rPr>
                                <m:t>−1</m:t>
                              </m:r>
                            </m:sup>
                            <m:e>
                              <m:sSub>
                                <m:sSubPr>
                                  <m:ctrlPr>
                                    <a:rPr lang="en-US" sz="2800" i="1">
                                      <a:latin typeface="Cambria Math" panose="02040503050406030204" pitchFamily="18" charset="0"/>
                                    </a:rPr>
                                  </m:ctrlPr>
                                </m:sSubPr>
                                <m:e>
                                  <m:r>
                                    <a:rPr lang="en-US" sz="2800" i="1">
                                      <a:latin typeface="Cambria Math" panose="02040503050406030204" pitchFamily="18" charset="0"/>
                                    </a:rPr>
                                    <m:t>𝑤</m:t>
                                  </m:r>
                                </m:e>
                                <m:sub>
                                  <m:r>
                                    <a:rPr lang="en-US" sz="2800" i="1">
                                      <a:latin typeface="Cambria Math" panose="02040503050406030204" pitchFamily="18" charset="0"/>
                                    </a:rPr>
                                    <m:t>𝑖</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r>
                                    <a:rPr lang="en-US" sz="2800" i="1">
                                      <a:latin typeface="Cambria Math" panose="02040503050406030204" pitchFamily="18" charset="0"/>
                                    </a:rPr>
                                    <m:t>𝑖</m:t>
                                  </m:r>
                                </m:sub>
                              </m:sSub>
                            </m:e>
                          </m:nary>
                        </m:e>
                      </m:d>
                    </m:oMath>
                  </m:oMathPara>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7932530" y="4797458"/>
                <a:ext cx="3110595" cy="138717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7334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Application-specific network optimizations</a:t>
            </a:r>
          </a:p>
        </p:txBody>
      </p:sp>
      <p:sp>
        <p:nvSpPr>
          <p:cNvPr id="4"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107</a:t>
            </a:fld>
            <a:endParaRPr lang="en-US" dirty="0"/>
          </a:p>
        </p:txBody>
      </p:sp>
      <p:pic>
        <p:nvPicPr>
          <p:cNvPr id="6" name="Picture 5"/>
          <p:cNvPicPr>
            <a:picLocks noChangeAspect="1"/>
          </p:cNvPicPr>
          <p:nvPr/>
        </p:nvPicPr>
        <p:blipFill>
          <a:blip r:embed="rId3"/>
          <a:stretch>
            <a:fillRect/>
          </a:stretch>
        </p:blipFill>
        <p:spPr>
          <a:xfrm>
            <a:off x="5696641" y="3539117"/>
            <a:ext cx="5949792" cy="1714579"/>
          </a:xfrm>
          <a:prstGeom prst="rect">
            <a:avLst/>
          </a:prstGeom>
        </p:spPr>
      </p:pic>
      <p:sp>
        <p:nvSpPr>
          <p:cNvPr id="7" name="Rectangle 6"/>
          <p:cNvSpPr/>
          <p:nvPr/>
        </p:nvSpPr>
        <p:spPr>
          <a:xfrm>
            <a:off x="60591" y="1673062"/>
            <a:ext cx="5427749" cy="683136"/>
          </a:xfrm>
          <a:prstGeom prst="rect">
            <a:avLst/>
          </a:prstGeom>
        </p:spPr>
        <p:txBody>
          <a:bodyPr wrap="square">
            <a:spAutoFit/>
          </a:bodyPr>
          <a:lstStyle/>
          <a:p>
            <a:pPr algn="ctr">
              <a:lnSpc>
                <a:spcPct val="90000"/>
              </a:lnSpc>
              <a:spcBef>
                <a:spcPts val="1000"/>
              </a:spcBef>
            </a:pPr>
            <a:r>
              <a:rPr lang="en-US" sz="2133" dirty="0">
                <a:solidFill>
                  <a:prstClr val="black"/>
                </a:solidFill>
                <a:latin typeface="Tahoma" panose="020B0604030504040204" pitchFamily="34" charset="0"/>
                <a:ea typeface="Tahoma" panose="020B0604030504040204" pitchFamily="34" charset="0"/>
                <a:cs typeface="Tahoma" panose="020B0604030504040204" pitchFamily="34" charset="0"/>
              </a:rPr>
              <a:t>Recurrent Neural Networks for sequence processing (e.g. audio, text, video)</a:t>
            </a:r>
          </a:p>
        </p:txBody>
      </p:sp>
      <p:sp>
        <p:nvSpPr>
          <p:cNvPr id="8" name="Rectangle 7"/>
          <p:cNvSpPr/>
          <p:nvPr/>
        </p:nvSpPr>
        <p:spPr>
          <a:xfrm>
            <a:off x="5488340" y="2768103"/>
            <a:ext cx="6366395" cy="683136"/>
          </a:xfrm>
          <a:prstGeom prst="rect">
            <a:avLst/>
          </a:prstGeom>
        </p:spPr>
        <p:txBody>
          <a:bodyPr wrap="square">
            <a:spAutoFit/>
          </a:bodyPr>
          <a:lstStyle/>
          <a:p>
            <a:pPr algn="ctr">
              <a:lnSpc>
                <a:spcPct val="90000"/>
              </a:lnSpc>
              <a:spcBef>
                <a:spcPts val="1000"/>
              </a:spcBef>
            </a:pPr>
            <a:r>
              <a:rPr lang="en-US" sz="2133" dirty="0">
                <a:solidFill>
                  <a:prstClr val="black"/>
                </a:solidFill>
                <a:latin typeface="Tahoma" panose="020B0604030504040204" pitchFamily="34" charset="0"/>
                <a:ea typeface="Tahoma" panose="020B0604030504040204" pitchFamily="34" charset="0"/>
                <a:cs typeface="Tahoma" panose="020B0604030504040204" pitchFamily="34" charset="0"/>
              </a:rPr>
              <a:t>Convolutional Neural Networks for computer vision</a:t>
            </a:r>
            <a:br>
              <a:rPr lang="en-US" sz="2133"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2133" dirty="0">
                <a:solidFill>
                  <a:prstClr val="black"/>
                </a:solidFill>
                <a:latin typeface="Tahoma" panose="020B0604030504040204" pitchFamily="34" charset="0"/>
                <a:ea typeface="Tahoma" panose="020B0604030504040204" pitchFamily="34" charset="0"/>
                <a:cs typeface="Tahoma" panose="020B0604030504040204" pitchFamily="34" charset="0"/>
              </a:rPr>
              <a:t>(e.g. images, video)</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385" y="2569400"/>
            <a:ext cx="4321863" cy="3646017"/>
          </a:xfrm>
          <a:prstGeom prst="rect">
            <a:avLst/>
          </a:prstGeom>
        </p:spPr>
      </p:pic>
    </p:spTree>
    <p:extLst>
      <p:ext uri="{BB962C8B-B14F-4D97-AF65-F5344CB8AC3E}">
        <p14:creationId xmlns:p14="http://schemas.microsoft.com/office/powerpoint/2010/main" val="128914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3288"/>
          <a:stretch/>
        </p:blipFill>
        <p:spPr>
          <a:xfrm>
            <a:off x="5453590" y="1992201"/>
            <a:ext cx="5923493" cy="4312236"/>
          </a:xfrm>
          <a:prstGeom prst="rect">
            <a:avLst/>
          </a:prstGeom>
        </p:spPr>
      </p:pic>
      <p:sp>
        <p:nvSpPr>
          <p:cNvPr id="2" name="Title 1"/>
          <p:cNvSpPr>
            <a:spLocks noGrp="1"/>
          </p:cNvSpPr>
          <p:nvPr>
            <p:ph type="title"/>
          </p:nvPr>
        </p:nvSpPr>
        <p:spPr/>
        <p:txBody>
          <a:bodyPr>
            <a:noAutofit/>
          </a:bodyPr>
          <a:lstStyle/>
          <a:p>
            <a:r>
              <a:rPr lang="en-US" dirty="0"/>
              <a:t>DNN image classification algorithm workload</a:t>
            </a:r>
          </a:p>
        </p:txBody>
      </p:sp>
      <p:sp>
        <p:nvSpPr>
          <p:cNvPr id="3" name="Content Placeholder 2"/>
          <p:cNvSpPr>
            <a:spLocks noGrp="1"/>
          </p:cNvSpPr>
          <p:nvPr>
            <p:ph idx="1"/>
          </p:nvPr>
        </p:nvSpPr>
        <p:spPr>
          <a:xfrm>
            <a:off x="813467" y="1584001"/>
            <a:ext cx="10563616" cy="1919827"/>
          </a:xfrm>
        </p:spPr>
        <p:txBody>
          <a:bodyPr>
            <a:normAutofit/>
          </a:bodyPr>
          <a:lstStyle/>
          <a:p>
            <a:r>
              <a:rPr lang="en-US" sz="2667" dirty="0"/>
              <a:t>Current State-of-the-Art ImageNet CNNs:</a:t>
            </a:r>
          </a:p>
          <a:p>
            <a:pPr marL="650984" lvl="2" indent="-380990"/>
            <a:r>
              <a:rPr lang="en-US" sz="2133" dirty="0"/>
              <a:t>35M – 65M parameters.</a:t>
            </a:r>
          </a:p>
          <a:p>
            <a:pPr marL="650984" lvl="2" indent="-380990"/>
            <a:r>
              <a:rPr lang="en-US" sz="2133" dirty="0"/>
              <a:t>100K – 200K MACs/pixel.</a:t>
            </a:r>
          </a:p>
          <a:p>
            <a:pPr marL="650984" lvl="2" indent="-380990"/>
            <a:r>
              <a:rPr lang="en-US" sz="2133" dirty="0"/>
              <a:t>8 – 269 layers.</a:t>
            </a:r>
          </a:p>
          <a:p>
            <a:pPr marL="681534" lvl="1" indent="-380981"/>
            <a:endParaRPr lang="en-US" dirty="0"/>
          </a:p>
        </p:txBody>
      </p:sp>
      <p:sp>
        <p:nvSpPr>
          <p:cNvPr id="4"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108</a:t>
            </a:fld>
            <a:endParaRPr lang="en-US"/>
          </a:p>
        </p:txBody>
      </p:sp>
      <p:sp>
        <p:nvSpPr>
          <p:cNvPr id="7" name="TextBox 6"/>
          <p:cNvSpPr txBox="1"/>
          <p:nvPr/>
        </p:nvSpPr>
        <p:spPr>
          <a:xfrm>
            <a:off x="0" y="6519446"/>
            <a:ext cx="8614787" cy="256545"/>
          </a:xfrm>
          <a:prstGeom prst="rect">
            <a:avLst/>
          </a:prstGeom>
          <a:noFill/>
        </p:spPr>
        <p:txBody>
          <a:bodyPr wrap="square" rtlCol="0">
            <a:spAutoFit/>
          </a:bodyPr>
          <a:lstStyle/>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Image source: An Analysis of Deep Neural Network Models for Practical Applications (</a:t>
            </a:r>
            <a:r>
              <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Canziani et al.)</a:t>
            </a:r>
          </a:p>
        </p:txBody>
      </p:sp>
    </p:spTree>
    <p:extLst>
      <p:ext uri="{BB962C8B-B14F-4D97-AF65-F5344CB8AC3E}">
        <p14:creationId xmlns:p14="http://schemas.microsoft.com/office/powerpoint/2010/main" val="29263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141" y="153341"/>
            <a:ext cx="11186160" cy="525931"/>
          </a:xfrm>
        </p:spPr>
        <p:txBody>
          <a:bodyPr>
            <a:normAutofit fontScale="90000"/>
          </a:bodyPr>
          <a:lstStyle/>
          <a:p>
            <a:r>
              <a:rPr lang="en-US" dirty="0"/>
              <a:t>Model deployment on embedded and mobile </a:t>
            </a:r>
            <a:r>
              <a:rPr lang="en-US" dirty="0" err="1"/>
              <a:t>SoCs</a:t>
            </a:r>
            <a:endParaRPr lang="en-US" dirty="0"/>
          </a:p>
        </p:txBody>
      </p:sp>
      <p:sp>
        <p:nvSpPr>
          <p:cNvPr id="3" name="Content Placeholder 2"/>
          <p:cNvSpPr>
            <a:spLocks noGrp="1"/>
          </p:cNvSpPr>
          <p:nvPr>
            <p:ph idx="1"/>
          </p:nvPr>
        </p:nvSpPr>
        <p:spPr/>
        <p:txBody>
          <a:bodyPr/>
          <a:lstStyle/>
          <a:p>
            <a:r>
              <a:rPr lang="en-US" sz="2667" dirty="0"/>
              <a:t>Modern </a:t>
            </a:r>
            <a:r>
              <a:rPr lang="en-US" sz="2667" dirty="0" err="1"/>
              <a:t>SoCs</a:t>
            </a:r>
            <a:r>
              <a:rPr lang="en-US" sz="2667" dirty="0"/>
              <a:t> provide efficient integer data-paths.</a:t>
            </a:r>
          </a:p>
          <a:p>
            <a:pPr marL="650984" lvl="2" indent="-380990"/>
            <a:r>
              <a:rPr lang="en-US" sz="2133" dirty="0"/>
              <a:t>Examples: ARM NEON and Qualcomm Hexagon HVX co-processors.</a:t>
            </a:r>
          </a:p>
          <a:p>
            <a:endParaRPr lang="en-US" sz="2667" dirty="0"/>
          </a:p>
          <a:p>
            <a:endParaRPr lang="en-US" dirty="0"/>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109</a:t>
            </a:fld>
            <a:endParaRPr lang="en-US" dirty="0"/>
          </a:p>
        </p:txBody>
      </p:sp>
      <p:pic>
        <p:nvPicPr>
          <p:cNvPr id="1028" name="Picture 4" descr="https://images.anandtech.com/doci/9552/S820_HVX_Basic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8128" y="2678411"/>
            <a:ext cx="5222429" cy="38629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 y="6541399"/>
            <a:ext cx="9446023" cy="256545"/>
          </a:xfrm>
          <a:prstGeom prst="rect">
            <a:avLst/>
          </a:prstGeom>
          <a:noFill/>
        </p:spPr>
        <p:txBody>
          <a:bodyPr wrap="square" rtlCol="0">
            <a:spAutoFit/>
          </a:bodyPr>
          <a:lstStyle/>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Images: courtesy to ARM and Qualcomm, online sources. </a:t>
            </a:r>
            <a:endPar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30" name="Picture 6" descr="Afbeeldingsresultaat voor arm neon sim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636" y="2665934"/>
            <a:ext cx="5496347" cy="3740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18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779833"/>
          </a:xfrm>
        </p:spPr>
        <p:txBody>
          <a:bodyPr>
            <a:normAutofit/>
          </a:bodyPr>
          <a:lstStyle/>
          <a:p>
            <a:r>
              <a:rPr lang="en-US" sz="4000" dirty="0">
                <a:solidFill>
                  <a:srgbClr val="663300"/>
                </a:solidFill>
                <a:latin typeface="Calibri Light" panose="020F0302020204030204"/>
              </a:rPr>
              <a:t>RCNN</a:t>
            </a:r>
          </a:p>
        </p:txBody>
      </p:sp>
      <p:pic>
        <p:nvPicPr>
          <p:cNvPr id="4" name="Picture 3"/>
          <p:cNvPicPr>
            <a:picLocks noChangeAspect="1"/>
          </p:cNvPicPr>
          <p:nvPr/>
        </p:nvPicPr>
        <p:blipFill>
          <a:blip r:embed="rId3"/>
          <a:stretch>
            <a:fillRect/>
          </a:stretch>
        </p:blipFill>
        <p:spPr>
          <a:xfrm>
            <a:off x="848580" y="1054472"/>
            <a:ext cx="10494841" cy="4205897"/>
          </a:xfrm>
          <a:prstGeom prst="rect">
            <a:avLst/>
          </a:prstGeom>
        </p:spPr>
      </p:pic>
      <p:sp>
        <p:nvSpPr>
          <p:cNvPr id="6" name="Rectangle 5"/>
          <p:cNvSpPr/>
          <p:nvPr/>
        </p:nvSpPr>
        <p:spPr>
          <a:xfrm>
            <a:off x="1267145" y="5138191"/>
            <a:ext cx="8780369" cy="1015663"/>
          </a:xfrm>
          <a:prstGeom prst="rect">
            <a:avLst/>
          </a:prstGeom>
        </p:spPr>
        <p:txBody>
          <a:bodyPr wrap="square">
            <a:spAutoFit/>
          </a:bodyPr>
          <a:lstStyle/>
          <a:p>
            <a:r>
              <a:rPr lang="en-US" sz="2000" dirty="0">
                <a:hlinkClick r:id="rId4"/>
              </a:rPr>
              <a:t>https://people.eecs.berkeley.edu/~rbg/papers/r-cnn-cvpr.pdf</a:t>
            </a:r>
            <a:endParaRPr lang="en-US" sz="2000" dirty="0"/>
          </a:p>
          <a:p>
            <a:r>
              <a:rPr lang="en-US" sz="2000" dirty="0"/>
              <a:t>Rich feature hierarchies for accurate object detection and semantic segmentation. </a:t>
            </a:r>
            <a:r>
              <a:rPr lang="en-US" sz="2000" dirty="0" err="1"/>
              <a:t>Girshick</a:t>
            </a:r>
            <a:r>
              <a:rPr lang="en-US" sz="2000" dirty="0"/>
              <a:t> et al. CVPR 2014.</a:t>
            </a:r>
          </a:p>
        </p:txBody>
      </p:sp>
    </p:spTree>
    <p:extLst>
      <p:ext uri="{BB962C8B-B14F-4D97-AF65-F5344CB8AC3E}">
        <p14:creationId xmlns:p14="http://schemas.microsoft.com/office/powerpoint/2010/main" val="4011450079"/>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725637"/>
            <a:ext cx="10845800" cy="525931"/>
          </a:xfrm>
        </p:spPr>
        <p:txBody>
          <a:bodyPr>
            <a:normAutofit fontScale="90000"/>
          </a:bodyPr>
          <a:lstStyle/>
          <a:p>
            <a:r>
              <a:rPr lang="en-US" dirty="0"/>
              <a:t>What is DNN model quantization?</a:t>
            </a:r>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110</a:t>
            </a:fld>
            <a:endParaRPr lang="en-US" dirty="0"/>
          </a:p>
        </p:txBody>
      </p:sp>
      <p:sp>
        <p:nvSpPr>
          <p:cNvPr id="7" name="Content Placeholder 2"/>
          <p:cNvSpPr>
            <a:spLocks noGrp="1"/>
          </p:cNvSpPr>
          <p:nvPr>
            <p:ph idx="1"/>
          </p:nvPr>
        </p:nvSpPr>
        <p:spPr>
          <a:xfrm>
            <a:off x="813466" y="1584001"/>
            <a:ext cx="11111833" cy="4508825"/>
          </a:xfrm>
        </p:spPr>
        <p:txBody>
          <a:bodyPr/>
          <a:lstStyle/>
          <a:p>
            <a:pPr>
              <a:lnSpc>
                <a:spcPct val="100000"/>
              </a:lnSpc>
            </a:pPr>
            <a:r>
              <a:rPr lang="en-US" sz="2667" dirty="0"/>
              <a:t>Reduction of the number of bits (i.e. precision) of</a:t>
            </a:r>
          </a:p>
          <a:p>
            <a:pPr marL="650984" lvl="2" indent="-380990"/>
            <a:r>
              <a:rPr lang="en-US" sz="2133" dirty="0"/>
              <a:t>weights to reduce model size and weight access cost.</a:t>
            </a:r>
          </a:p>
          <a:p>
            <a:pPr marL="650984" lvl="2" indent="-380990"/>
            <a:r>
              <a:rPr lang="en-US" sz="2133" dirty="0"/>
              <a:t>feature maps to reduce intermediate storage and access cost.</a:t>
            </a:r>
          </a:p>
          <a:p>
            <a:pPr marL="650984" lvl="2" indent="-380990"/>
            <a:r>
              <a:rPr lang="en-US" sz="2133" dirty="0"/>
              <a:t>gradients to save communication bandwidth in distributed training and enables efficient training on platforms such as FPGAs.</a:t>
            </a:r>
          </a:p>
          <a:p>
            <a:pPr marL="920977" lvl="3" indent="-380990"/>
            <a:r>
              <a:rPr lang="en-US" sz="1600" dirty="0"/>
              <a:t>However, learning requires higher precision than inference </a:t>
            </a:r>
            <a:r>
              <a:rPr lang="en-US" sz="1600" b="1" dirty="0"/>
              <a:t>→ best to concentrate on weights and activations!</a:t>
            </a:r>
          </a:p>
          <a:p>
            <a:pPr marL="380990" lvl="1" indent="-380990"/>
            <a:endParaRPr lang="en-US" sz="2667" dirty="0"/>
          </a:p>
          <a:p>
            <a:pPr marL="380990" lvl="1" indent="-380990"/>
            <a:r>
              <a:rPr lang="en-US" sz="2667" dirty="0"/>
              <a:t>to save energy and/or increase throughput while preserving accuracy!</a:t>
            </a:r>
          </a:p>
          <a:p>
            <a:pPr lvl="2" indent="0">
              <a:buNone/>
            </a:pPr>
            <a:endParaRPr lang="en-US" sz="2133" dirty="0"/>
          </a:p>
          <a:p>
            <a:pPr marL="380990" indent="-380990"/>
            <a:endParaRPr lang="en-US" sz="2667" dirty="0"/>
          </a:p>
          <a:p>
            <a:pPr>
              <a:lnSpc>
                <a:spcPct val="100000"/>
              </a:lnSpc>
            </a:pPr>
            <a:endParaRPr lang="en-US" dirty="0"/>
          </a:p>
        </p:txBody>
      </p:sp>
    </p:spTree>
    <p:extLst>
      <p:ext uri="{BB962C8B-B14F-4D97-AF65-F5344CB8AC3E}">
        <p14:creationId xmlns:p14="http://schemas.microsoft.com/office/powerpoint/2010/main" val="139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Reduced-precision number formats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457189" indent="-457189"/>
                <a:r>
                  <a:rPr lang="en-US" sz="2667" dirty="0"/>
                  <a:t>Fixed-point: 32 / 16 / 8 / x bits</a:t>
                </a:r>
              </a:p>
              <a:p>
                <a:pPr marL="457189" indent="-457189"/>
                <a:r>
                  <a:rPr lang="en-US" sz="2667" dirty="0"/>
                  <a:t>Ternary: 2 bits</a:t>
                </a:r>
              </a:p>
              <a:p>
                <a:pPr marL="457189" lvl="1" indent="-457189">
                  <a:buFont typeface="Arial" panose="020B0604020202020204" pitchFamily="34" charset="0"/>
                  <a:buChar char="•"/>
                </a:pPr>
                <a:r>
                  <a:rPr lang="en-US" sz="2667" dirty="0"/>
                  <a:t>Binary: 1 bit</a:t>
                </a:r>
              </a:p>
              <a:p>
                <a:pPr marL="457189" lvl="1" indent="-457189">
                  <a:buFont typeface="Arial" panose="020B0604020202020204" pitchFamily="34" charset="0"/>
                  <a:buChar char="•"/>
                </a:pPr>
                <a:r>
                  <a:rPr lang="en-US" sz="2667" dirty="0"/>
                  <a:t>Codebook = {set of used values}</a:t>
                </a:r>
              </a:p>
              <a:p>
                <a:pPr marL="727182" lvl="2" indent="-457189"/>
                <a:r>
                  <a:rPr lang="en-US" sz="2133" dirty="0"/>
                  <a:t>e.g. </a:t>
                </a:r>
                <a14:m>
                  <m:oMath xmlns:m="http://schemas.openxmlformats.org/officeDocument/2006/math">
                    <m:sSup>
                      <m:sSupPr>
                        <m:ctrlPr>
                          <a:rPr lang="en-US" sz="2133" i="1">
                            <a:latin typeface="Cambria Math" panose="02040503050406030204" pitchFamily="18" charset="0"/>
                          </a:rPr>
                        </m:ctrlPr>
                      </m:sSupPr>
                      <m:e>
                        <m:r>
                          <a:rPr lang="en-US" sz="2133" i="1">
                            <a:latin typeface="Cambria Math" panose="02040503050406030204" pitchFamily="18" charset="0"/>
                          </a:rPr>
                          <m:t>2</m:t>
                        </m:r>
                      </m:e>
                      <m:sup>
                        <m:r>
                          <a:rPr lang="en-US" sz="2133" i="1">
                            <a:latin typeface="Cambria Math" panose="02040503050406030204" pitchFamily="18" charset="0"/>
                          </a:rPr>
                          <m:t>𝑘</m:t>
                        </m:r>
                      </m:sup>
                    </m:sSup>
                  </m:oMath>
                </a14:m>
                <a:r>
                  <a:rPr lang="en-US" sz="2133" dirty="0"/>
                  <a:t> (power-of-two), requiring </a:t>
                </a:r>
                <a14:m>
                  <m:oMath xmlns:m="http://schemas.openxmlformats.org/officeDocument/2006/math">
                    <m:func>
                      <m:funcPr>
                        <m:ctrlPr>
                          <a:rPr lang="en-US" sz="2133" i="1">
                            <a:latin typeface="Cambria Math" panose="02040503050406030204" pitchFamily="18" charset="0"/>
                          </a:rPr>
                        </m:ctrlPr>
                      </m:funcPr>
                      <m:fName>
                        <m:sSub>
                          <m:sSubPr>
                            <m:ctrlPr>
                              <a:rPr lang="en-US" sz="2133" i="1">
                                <a:latin typeface="Cambria Math" panose="02040503050406030204" pitchFamily="18" charset="0"/>
                              </a:rPr>
                            </m:ctrlPr>
                          </m:sSubPr>
                          <m:e>
                            <m:r>
                              <m:rPr>
                                <m:sty m:val="p"/>
                              </m:rPr>
                              <a:rPr lang="en-US" sz="2133">
                                <a:latin typeface="Cambria Math" panose="02040503050406030204" pitchFamily="18" charset="0"/>
                              </a:rPr>
                              <m:t>log</m:t>
                            </m:r>
                          </m:e>
                          <m:sub>
                            <m:r>
                              <a:rPr lang="en-US" sz="2133" i="1">
                                <a:latin typeface="Cambria Math" panose="02040503050406030204" pitchFamily="18" charset="0"/>
                              </a:rPr>
                              <m:t>2</m:t>
                            </m:r>
                          </m:sub>
                        </m:sSub>
                      </m:fName>
                      <m:e>
                        <m:r>
                          <a:rPr lang="en-US" sz="2133" i="1">
                            <a:latin typeface="Cambria Math" panose="02040503050406030204" pitchFamily="18" charset="0"/>
                          </a:rPr>
                          <m:t>𝑘</m:t>
                        </m:r>
                      </m:e>
                    </m:func>
                  </m:oMath>
                </a14:m>
                <a:r>
                  <a:rPr lang="en-US" sz="2133" dirty="0"/>
                  <a:t> bits.</a:t>
                </a:r>
              </a:p>
              <a:p>
                <a:pPr marL="727182" lvl="2" indent="-457189"/>
                <a:r>
                  <a:rPr lang="en-US" sz="2133" dirty="0"/>
                  <a:t>can also be adaptive (learned from data).</a:t>
                </a:r>
              </a:p>
              <a:p>
                <a:endParaRPr lang="en-US" sz="2667"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846" t="-432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111</a:t>
            </a:fld>
            <a:endParaRPr lang="en-US" dirty="0"/>
          </a:p>
        </p:txBody>
      </p:sp>
      <p:pic>
        <p:nvPicPr>
          <p:cNvPr id="5" name="Picture 4"/>
          <p:cNvPicPr>
            <a:picLocks noChangeAspect="1"/>
          </p:cNvPicPr>
          <p:nvPr/>
        </p:nvPicPr>
        <p:blipFill>
          <a:blip r:embed="rId4"/>
          <a:stretch>
            <a:fillRect/>
          </a:stretch>
        </p:blipFill>
        <p:spPr>
          <a:xfrm>
            <a:off x="6441086" y="2518945"/>
            <a:ext cx="5692255" cy="4000500"/>
          </a:xfrm>
          <a:prstGeom prst="rect">
            <a:avLst/>
          </a:prstGeom>
        </p:spPr>
      </p:pic>
      <p:sp>
        <p:nvSpPr>
          <p:cNvPr id="7" name="TextBox 6"/>
          <p:cNvSpPr txBox="1"/>
          <p:nvPr/>
        </p:nvSpPr>
        <p:spPr>
          <a:xfrm>
            <a:off x="0" y="6582944"/>
            <a:ext cx="11963400" cy="256545"/>
          </a:xfrm>
          <a:prstGeom prst="rect">
            <a:avLst/>
          </a:prstGeom>
          <a:noFill/>
        </p:spPr>
        <p:txBody>
          <a:bodyPr wrap="square" rtlCol="0">
            <a:spAutoFit/>
          </a:bodyPr>
          <a:lstStyle/>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Image source: Deep Compression: Compressing Deep Neural Networks with Pruning, Trained Quantization and Huffman Coding – S. Han et al. (ICLR 2016)</a:t>
            </a:r>
            <a:endPar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7867149" y="2195752"/>
            <a:ext cx="3041730" cy="461665"/>
          </a:xfrm>
          <a:prstGeom prst="rect">
            <a:avLst/>
          </a:prstGeom>
        </p:spPr>
        <p:txBody>
          <a:bodyPr wrap="none">
            <a:spAutoFit/>
          </a:bodyPr>
          <a:lstStyle/>
          <a:p>
            <a:r>
              <a:rPr lang="en-US" sz="2400" dirty="0"/>
              <a:t>Layer conv3 of </a:t>
            </a:r>
            <a:r>
              <a:rPr lang="en-US" sz="2400" dirty="0" err="1"/>
              <a:t>AlexNet</a:t>
            </a:r>
            <a:endParaRPr lang="en-US" sz="2400" dirty="0"/>
          </a:p>
        </p:txBody>
      </p:sp>
    </p:spTree>
    <p:extLst>
      <p:ext uri="{BB962C8B-B14F-4D97-AF65-F5344CB8AC3E}">
        <p14:creationId xmlns:p14="http://schemas.microsoft.com/office/powerpoint/2010/main" val="218807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157393"/>
            <a:ext cx="11379200" cy="525931"/>
          </a:xfrm>
        </p:spPr>
        <p:txBody>
          <a:bodyPr>
            <a:normAutofit fontScale="90000"/>
          </a:bodyPr>
          <a:lstStyle/>
          <a:p>
            <a:r>
              <a:rPr lang="en-US" dirty="0"/>
              <a:t>What do we gain?</a:t>
            </a:r>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112</a:t>
            </a:fld>
            <a:endParaRPr lang="en-US" dirty="0"/>
          </a:p>
        </p:txBody>
      </p:sp>
      <p:sp>
        <p:nvSpPr>
          <p:cNvPr id="6" name="TextBox 5"/>
          <p:cNvSpPr txBox="1"/>
          <p:nvPr/>
        </p:nvSpPr>
        <p:spPr>
          <a:xfrm>
            <a:off x="191344" y="6314197"/>
            <a:ext cx="9446023" cy="256545"/>
          </a:xfrm>
          <a:prstGeom prst="rect">
            <a:avLst/>
          </a:prstGeom>
          <a:noFill/>
        </p:spPr>
        <p:txBody>
          <a:bodyPr wrap="square" rtlCol="0">
            <a:spAutoFit/>
          </a:bodyPr>
          <a:lstStyle/>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See e.g. Computing’s Energy Problem (and what we can do about it) – Mark Horowitz (2014)</a:t>
            </a:r>
            <a:endPar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91344" y="6523291"/>
            <a:ext cx="9446023" cy="256545"/>
          </a:xfrm>
          <a:prstGeom prst="rect">
            <a:avLst/>
          </a:prstGeom>
          <a:noFill/>
        </p:spPr>
        <p:txBody>
          <a:bodyPr wrap="square" rtlCol="0">
            <a:spAutoFit/>
          </a:bodyPr>
          <a:lstStyle/>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Table source: EIE: Efficient Inference Engine on Compressed Deep Neural Network – Song Han et al. (2016)</a:t>
            </a:r>
            <a:endPar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9" name="Content Placeholder 2"/>
              <p:cNvSpPr>
                <a:spLocks noGrp="1"/>
              </p:cNvSpPr>
              <p:nvPr>
                <p:ph idx="1"/>
              </p:nvPr>
            </p:nvSpPr>
            <p:spPr>
              <a:xfrm>
                <a:off x="407368" y="1412776"/>
                <a:ext cx="10563616" cy="4460175"/>
              </a:xfrm>
            </p:spPr>
            <p:txBody>
              <a:bodyPr>
                <a:normAutofit lnSpcReduction="10000"/>
              </a:bodyPr>
              <a:lstStyle/>
              <a:p>
                <a:pPr marL="457189" lvl="1" indent="-457189">
                  <a:buFont typeface="+mj-lt"/>
                  <a:buAutoNum type="arabicPeriod"/>
                </a:pPr>
                <a:r>
                  <a:rPr lang="en-US" sz="2533" dirty="0"/>
                  <a:t>Smaller memory footprint and external memory bandwidth requirements.</a:t>
                </a:r>
              </a:p>
              <a:p>
                <a:pPr marL="457189" lvl="1" indent="-457189">
                  <a:buFont typeface="+mj-lt"/>
                  <a:buAutoNum type="arabicPeriod"/>
                </a:pPr>
                <a:r>
                  <a:rPr lang="en-US" sz="2533" dirty="0"/>
                  <a:t>More efficient data-path i.e.</a:t>
                </a:r>
              </a:p>
              <a:p>
                <a:pPr marL="727182" lvl="2" indent="-457189"/>
                <a:r>
                  <a:rPr lang="en-US" sz="2133" dirty="0"/>
                  <a:t>float32 to int32;</a:t>
                </a:r>
              </a:p>
              <a:p>
                <a:pPr marL="727182" lvl="2" indent="-457189"/>
                <a14:m>
                  <m:oMath xmlns:m="http://schemas.openxmlformats.org/officeDocument/2006/math">
                    <m:sSub>
                      <m:sSubPr>
                        <m:ctrlPr>
                          <a:rPr lang="en-US" sz="2133" i="1">
                            <a:latin typeface="Cambria Math" panose="02040503050406030204" pitchFamily="18" charset="0"/>
                            <a:cs typeface="Neo Sans Intel"/>
                          </a:rPr>
                        </m:ctrlPr>
                      </m:sSubPr>
                      <m:e>
                        <m:sSub>
                          <m:sSubPr>
                            <m:ctrlPr>
                              <a:rPr lang="en-US" sz="2133" i="1">
                                <a:latin typeface="Cambria Math" panose="02040503050406030204" pitchFamily="18" charset="0"/>
                                <a:cs typeface="Neo Sans Intel"/>
                              </a:rPr>
                            </m:ctrlPr>
                          </m:sSubPr>
                          <m:e>
                            <m:r>
                              <m:rPr>
                                <m:sty m:val="p"/>
                              </m:rPr>
                              <a:rPr lang="en-US" sz="2133" i="1">
                                <a:latin typeface="Cambria Math" panose="02040503050406030204" pitchFamily="18" charset="0"/>
                                <a:cs typeface="Neo Sans Intel"/>
                              </a:rPr>
                              <m:t>E</m:t>
                            </m:r>
                          </m:e>
                          <m:sub>
                            <m:r>
                              <m:rPr>
                                <m:sty m:val="p"/>
                              </m:rPr>
                              <a:rPr lang="en-US" sz="2133">
                                <a:latin typeface="Cambria Math" panose="02040503050406030204" pitchFamily="18" charset="0"/>
                                <a:cs typeface="Neo Sans Intel"/>
                              </a:rPr>
                              <m:t>int</m:t>
                            </m:r>
                            <m:r>
                              <a:rPr lang="en-US" sz="2133">
                                <a:latin typeface="Cambria Math" panose="02040503050406030204" pitchFamily="18" charset="0"/>
                                <a:cs typeface="Neo Sans Intel"/>
                              </a:rPr>
                              <m:t>,</m:t>
                            </m:r>
                            <m:r>
                              <m:rPr>
                                <m:sty m:val="p"/>
                              </m:rPr>
                              <a:rPr lang="en-US" sz="2133">
                                <a:latin typeface="Cambria Math" panose="02040503050406030204" pitchFamily="18" charset="0"/>
                                <a:cs typeface="Neo Sans Intel"/>
                              </a:rPr>
                              <m:t>mul</m:t>
                            </m:r>
                          </m:sub>
                        </m:sSub>
                        <m:r>
                          <a:rPr lang="en-US" sz="2133">
                            <a:latin typeface="Cambria Math" panose="02040503050406030204" pitchFamily="18" charset="0"/>
                            <a:ea typeface="Cambria Math" panose="02040503050406030204" pitchFamily="18" charset="0"/>
                            <a:cs typeface="Neo Sans Intel"/>
                          </a:rPr>
                          <m:t>∝</m:t>
                        </m:r>
                        <m:sSup>
                          <m:sSupPr>
                            <m:ctrlPr>
                              <a:rPr lang="en-US" sz="2133" i="1">
                                <a:latin typeface="Cambria Math" panose="02040503050406030204" pitchFamily="18" charset="0"/>
                                <a:ea typeface="Cambria Math" panose="02040503050406030204" pitchFamily="18" charset="0"/>
                                <a:cs typeface="Neo Sans Intel"/>
                              </a:rPr>
                            </m:ctrlPr>
                          </m:sSupPr>
                          <m:e>
                            <m:r>
                              <m:rPr>
                                <m:sty m:val="p"/>
                              </m:rPr>
                              <a:rPr lang="en-US" sz="2133" i="1">
                                <a:latin typeface="Cambria Math" panose="02040503050406030204" pitchFamily="18" charset="0"/>
                                <a:ea typeface="Cambria Math" panose="02040503050406030204" pitchFamily="18" charset="0"/>
                                <a:cs typeface="Neo Sans Intel"/>
                              </a:rPr>
                              <m:t>bits</m:t>
                            </m:r>
                          </m:e>
                          <m:sup>
                            <m:r>
                              <a:rPr lang="en-US" sz="2133" i="1">
                                <a:latin typeface="Cambria Math" panose="02040503050406030204" pitchFamily="18" charset="0"/>
                                <a:ea typeface="Cambria Math" panose="02040503050406030204" pitchFamily="18" charset="0"/>
                                <a:cs typeface="Neo Sans Intel"/>
                              </a:rPr>
                              <m:t>2</m:t>
                            </m:r>
                          </m:sup>
                        </m:sSup>
                        <m:r>
                          <a:rPr lang="en-US" sz="2133">
                            <a:latin typeface="Cambria Math" panose="02040503050406030204" pitchFamily="18" charset="0"/>
                            <a:ea typeface="Cambria Math" panose="02040503050406030204" pitchFamily="18" charset="0"/>
                            <a:cs typeface="Neo Sans Intel"/>
                          </a:rPr>
                          <m:t>,  </m:t>
                        </m:r>
                        <m:r>
                          <m:rPr>
                            <m:sty m:val="p"/>
                          </m:rPr>
                          <a:rPr lang="en-US" sz="2133" i="1">
                            <a:latin typeface="Cambria Math" panose="02040503050406030204" pitchFamily="18" charset="0"/>
                            <a:cs typeface="Neo Sans Intel"/>
                          </a:rPr>
                          <m:t>E</m:t>
                        </m:r>
                      </m:e>
                      <m:sub>
                        <m:r>
                          <m:rPr>
                            <m:sty m:val="p"/>
                          </m:rPr>
                          <a:rPr lang="en-US" sz="2133">
                            <a:latin typeface="Cambria Math" panose="02040503050406030204" pitchFamily="18" charset="0"/>
                            <a:cs typeface="Neo Sans Intel"/>
                          </a:rPr>
                          <m:t>int</m:t>
                        </m:r>
                        <m:r>
                          <a:rPr lang="en-US" sz="2133">
                            <a:latin typeface="Cambria Math" panose="02040503050406030204" pitchFamily="18" charset="0"/>
                            <a:cs typeface="Neo Sans Intel"/>
                          </a:rPr>
                          <m:t>,</m:t>
                        </m:r>
                        <m:r>
                          <m:rPr>
                            <m:sty m:val="p"/>
                          </m:rPr>
                          <a:rPr lang="en-US" sz="2133" i="1">
                            <a:latin typeface="Cambria Math" panose="02040503050406030204" pitchFamily="18" charset="0"/>
                            <a:cs typeface="Neo Sans Intel"/>
                          </a:rPr>
                          <m:t>add</m:t>
                        </m:r>
                      </m:sub>
                    </m:sSub>
                    <m:r>
                      <a:rPr lang="en-US" sz="2133">
                        <a:latin typeface="Cambria Math" panose="02040503050406030204" pitchFamily="18" charset="0"/>
                        <a:ea typeface="Cambria Math" panose="02040503050406030204" pitchFamily="18" charset="0"/>
                        <a:cs typeface="Neo Sans Intel"/>
                      </a:rPr>
                      <m:t>∝</m:t>
                    </m:r>
                    <m:r>
                      <m:rPr>
                        <m:sty m:val="p"/>
                      </m:rPr>
                      <a:rPr lang="en-US" sz="2133" i="1">
                        <a:latin typeface="Cambria Math" panose="02040503050406030204" pitchFamily="18" charset="0"/>
                        <a:ea typeface="Cambria Math" panose="02040503050406030204" pitchFamily="18" charset="0"/>
                        <a:cs typeface="Neo Sans Intel"/>
                      </a:rPr>
                      <m:t>bits</m:t>
                    </m:r>
                  </m:oMath>
                </a14:m>
                <a:r>
                  <a:rPr lang="en-US" sz="2133" dirty="0">
                    <a:solidFill>
                      <a:schemeClr val="bg1">
                        <a:lumMod val="65000"/>
                      </a:schemeClr>
                    </a:solidFill>
                  </a:rPr>
                  <a:t>*.</a:t>
                </a:r>
                <a:endParaRPr lang="en-US" sz="2667" dirty="0"/>
              </a:p>
              <a:p>
                <a:pPr marL="727182" lvl="2" indent="-457189"/>
                <a:endParaRPr lang="en-US" sz="2667" dirty="0">
                  <a:solidFill>
                    <a:schemeClr val="bg1">
                      <a:lumMod val="65000"/>
                    </a:schemeClr>
                  </a:solidFill>
                </a:endParaRPr>
              </a:p>
              <a:p>
                <a:pPr lvl="1">
                  <a:lnSpc>
                    <a:spcPct val="100000"/>
                  </a:lnSpc>
                </a:pPr>
                <a:endParaRPr lang="en-US" dirty="0"/>
              </a:p>
              <a:p>
                <a:pPr lvl="1">
                  <a:lnSpc>
                    <a:spcPct val="100000"/>
                  </a:lnSpc>
                </a:pPr>
                <a:endParaRPr lang="en-US" dirty="0"/>
              </a:p>
              <a:p>
                <a:pPr lvl="1">
                  <a:lnSpc>
                    <a:spcPct val="100000"/>
                  </a:lnSpc>
                </a:pPr>
                <a:r>
                  <a:rPr lang="en-US" dirty="0"/>
                  <a:t>Target platform: off-the-shelf architectures vs custom accelerators</a:t>
                </a:r>
              </a:p>
              <a:p>
                <a:pPr marL="727182" lvl="2" indent="-457189"/>
                <a:r>
                  <a:rPr lang="en-US" sz="2133" dirty="0"/>
                  <a:t>CPUs and DSPs typically only support a small number of data types.</a:t>
                </a:r>
              </a:p>
              <a:p>
                <a:pPr marL="727182" lvl="2" indent="-457189"/>
                <a:r>
                  <a:rPr lang="en-US" sz="2133" dirty="0"/>
                  <a:t>FPGAs and custom ASICs can be used for binary/ternary formats.</a:t>
                </a:r>
              </a:p>
              <a:p>
                <a:pPr marL="457189" lvl="1" indent="-457189"/>
                <a:endParaRPr lang="en-US" sz="2533" dirty="0">
                  <a:solidFill>
                    <a:schemeClr val="bg1">
                      <a:lumMod val="65000"/>
                    </a:schemeClr>
                  </a:solidFill>
                </a:endParaRPr>
              </a:p>
            </p:txBody>
          </p:sp>
        </mc:Choice>
        <mc:Fallback xmlns="">
          <p:sp>
            <p:nvSpPr>
              <p:cNvPr id="9" name="Content Placeholder 2"/>
              <p:cNvSpPr>
                <a:spLocks noGrp="1" noRot="1" noChangeAspect="1" noMove="1" noResize="1" noEditPoints="1" noAdjustHandles="1" noChangeArrowheads="1" noChangeShapeType="1" noTextEdit="1"/>
              </p:cNvSpPr>
              <p:nvPr>
                <p:ph idx="1"/>
              </p:nvPr>
            </p:nvSpPr>
            <p:spPr>
              <a:xfrm>
                <a:off x="407368" y="1412776"/>
                <a:ext cx="10563616" cy="4460175"/>
              </a:xfrm>
              <a:blipFill>
                <a:blip r:embed="rId3"/>
                <a:stretch>
                  <a:fillRect l="-1039" t="-2189"/>
                </a:stretch>
              </a:blipFill>
            </p:spPr>
            <p:txBody>
              <a:bodyPr/>
              <a:lstStyle/>
              <a:p>
                <a:r>
                  <a:rPr lang="en-US">
                    <a:noFill/>
                  </a:rPr>
                  <a:t> </a:t>
                </a:r>
              </a:p>
            </p:txBody>
          </p:sp>
        </mc:Fallback>
      </mc:AlternateContent>
      <p:pic>
        <p:nvPicPr>
          <p:cNvPr id="8" name="Picture 7"/>
          <p:cNvPicPr>
            <a:picLocks noChangeAspect="1"/>
          </p:cNvPicPr>
          <p:nvPr/>
        </p:nvPicPr>
        <p:blipFill rotWithShape="1">
          <a:blip r:embed="rId4"/>
          <a:srcRect l="13587" t="32333" r="13668"/>
          <a:stretch/>
        </p:blipFill>
        <p:spPr>
          <a:xfrm>
            <a:off x="5911146" y="2063116"/>
            <a:ext cx="4905764" cy="2223656"/>
          </a:xfrm>
          <a:prstGeom prst="rect">
            <a:avLst/>
          </a:prstGeom>
        </p:spPr>
      </p:pic>
    </p:spTree>
    <p:extLst>
      <p:ext uri="{BB962C8B-B14F-4D97-AF65-F5344CB8AC3E}">
        <p14:creationId xmlns:p14="http://schemas.microsoft.com/office/powerpoint/2010/main" val="234271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fade">
                                      <p:cBhvr>
                                        <p:cTn id="32" dur="500"/>
                                        <p:tgtEl>
                                          <p:spTgt spid="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animEffect transition="in" filter="fade">
                                      <p:cBhvr>
                                        <p:cTn id="37" dur="500"/>
                                        <p:tgtEl>
                                          <p:spTgt spid="9">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9" end="9"/>
                                            </p:txEl>
                                          </p:spTgt>
                                        </p:tgtEl>
                                        <p:attrNameLst>
                                          <p:attrName>style.visibility</p:attrName>
                                        </p:attrNameLst>
                                      </p:cBhvr>
                                      <p:to>
                                        <p:strVal val="visible"/>
                                      </p:to>
                                    </p:set>
                                    <p:animEffect transition="in" filter="fade">
                                      <p:cBhvr>
                                        <p:cTn id="42" dur="500"/>
                                        <p:tgtEl>
                                          <p:spTgt spid="9">
                                            <p:txEl>
                                              <p:pRg st="9" end="9"/>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Quantization approaches</a:t>
            </a:r>
          </a:p>
        </p:txBody>
      </p:sp>
      <p:sp>
        <p:nvSpPr>
          <p:cNvPr id="4"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113</a:t>
            </a:fld>
            <a:endParaRPr lang="en-US" dirty="0"/>
          </a:p>
        </p:txBody>
      </p:sp>
      <p:sp>
        <p:nvSpPr>
          <p:cNvPr id="8" name="Content Placeholder 2"/>
          <p:cNvSpPr>
            <a:spLocks noGrp="1"/>
          </p:cNvSpPr>
          <p:nvPr>
            <p:ph idx="1"/>
          </p:nvPr>
        </p:nvSpPr>
        <p:spPr/>
        <p:txBody>
          <a:bodyPr>
            <a:noAutofit/>
          </a:bodyPr>
          <a:lstStyle/>
          <a:p>
            <a:pPr marL="457189" indent="-457189">
              <a:buFont typeface="+mj-lt"/>
              <a:buAutoNum type="arabicPeriod"/>
            </a:pPr>
            <a:r>
              <a:rPr lang="en-US" sz="2667" dirty="0"/>
              <a:t>Quantization of pre-trained high-precision models (with fine-tuning)</a:t>
            </a:r>
          </a:p>
          <a:p>
            <a:pPr marL="650984" lvl="2" indent="-380990"/>
            <a:r>
              <a:rPr lang="en-US" sz="2133" dirty="0"/>
              <a:t>Fast and only small dataset is required.</a:t>
            </a:r>
          </a:p>
          <a:p>
            <a:pPr marL="650984" lvl="2" indent="-380990"/>
            <a:r>
              <a:rPr lang="en-US" sz="2133" dirty="0"/>
              <a:t>Accuracy loss can be reduced by fine-tuning.</a:t>
            </a:r>
          </a:p>
          <a:p>
            <a:pPr marL="457189" indent="-457189">
              <a:buFont typeface="+mj-lt"/>
              <a:buAutoNum type="arabicPeriod"/>
            </a:pPr>
            <a:r>
              <a:rPr lang="en-US" sz="2667" dirty="0"/>
              <a:t>Quantization-aware training</a:t>
            </a:r>
          </a:p>
          <a:p>
            <a:pPr marL="650984" lvl="2" indent="-380990"/>
            <a:r>
              <a:rPr lang="en-US" sz="2133" dirty="0"/>
              <a:t>Slow and large dataset is required.</a:t>
            </a:r>
          </a:p>
          <a:p>
            <a:pPr marL="457189" indent="-457189">
              <a:buFont typeface="+mj-lt"/>
              <a:buAutoNum type="arabicPeriod"/>
            </a:pPr>
            <a:r>
              <a:rPr lang="en-US" sz="2667" dirty="0"/>
              <a:t>Quantization of training procedure</a:t>
            </a:r>
          </a:p>
          <a:p>
            <a:pPr marL="650984" lvl="2" indent="-380990"/>
            <a:r>
              <a:rPr lang="en-US" sz="2133" dirty="0"/>
              <a:t>Popular for making training procedure more efficient (for e.g. training on FPGAs).</a:t>
            </a:r>
          </a:p>
          <a:p>
            <a:endParaRPr lang="en-US" sz="1867" dirty="0"/>
          </a:p>
        </p:txBody>
      </p:sp>
    </p:spTree>
    <p:extLst>
      <p:ext uri="{BB962C8B-B14F-4D97-AF65-F5344CB8AC3E}">
        <p14:creationId xmlns:p14="http://schemas.microsoft.com/office/powerpoint/2010/main" val="356910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fade">
                                      <p:cBhvr>
                                        <p:cTn id="26" dur="500"/>
                                        <p:tgtEl>
                                          <p:spTgt spid="8">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fade">
                                      <p:cBhvr>
                                        <p:cTn id="29"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Quantization approaches – some references</a:t>
            </a:r>
          </a:p>
        </p:txBody>
      </p:sp>
      <p:sp>
        <p:nvSpPr>
          <p:cNvPr id="3" name="Content Placeholder 2"/>
          <p:cNvSpPr>
            <a:spLocks noGrp="1"/>
          </p:cNvSpPr>
          <p:nvPr>
            <p:ph idx="1"/>
          </p:nvPr>
        </p:nvSpPr>
        <p:spPr>
          <a:xfrm>
            <a:off x="479376" y="1124744"/>
            <a:ext cx="11377264" cy="4508825"/>
          </a:xfrm>
        </p:spPr>
        <p:txBody>
          <a:bodyPr>
            <a:normAutofit lnSpcReduction="10000"/>
          </a:bodyPr>
          <a:lstStyle/>
          <a:p>
            <a:pPr marL="457189" indent="-457189">
              <a:buFont typeface="+mj-lt"/>
              <a:buAutoNum type="arabicPeriod"/>
            </a:pPr>
            <a:r>
              <a:rPr lang="en-US" sz="2667" dirty="0"/>
              <a:t>Quantization of pre-trained high-precision models (with fine-tuning)</a:t>
            </a:r>
          </a:p>
          <a:p>
            <a:pPr marL="650984" lvl="2" indent="-380990"/>
            <a:r>
              <a:rPr lang="en-US" sz="1867" i="1" dirty="0" err="1"/>
              <a:t>Ristretto</a:t>
            </a:r>
            <a:r>
              <a:rPr lang="en-US" sz="1867" i="1" dirty="0"/>
              <a:t>: Hardware-Oriented Approximation of Convolutional Neural Networks – Philipp </a:t>
            </a:r>
            <a:r>
              <a:rPr lang="en-US" sz="1867" i="1" dirty="0" err="1"/>
              <a:t>Gysel</a:t>
            </a:r>
            <a:r>
              <a:rPr lang="en-US" sz="1867" i="1" dirty="0"/>
              <a:t> (</a:t>
            </a:r>
            <a:r>
              <a:rPr lang="en-US" sz="1867" i="1" dirty="0" err="1"/>
              <a:t>ArXiv</a:t>
            </a:r>
            <a:r>
              <a:rPr lang="en-US" sz="1867" i="1" dirty="0"/>
              <a:t> 2016)</a:t>
            </a:r>
          </a:p>
          <a:p>
            <a:pPr marL="650984" lvl="2" indent="-380990"/>
            <a:r>
              <a:rPr lang="en-US" sz="1867" i="1" dirty="0"/>
              <a:t>Fixed point quantization of deep convolutional networks – D. Lin et al. (JMLR 2016)</a:t>
            </a:r>
          </a:p>
          <a:p>
            <a:pPr marL="650984" lvl="2" indent="-380990"/>
            <a:r>
              <a:rPr lang="en-US" sz="1867" i="1" dirty="0"/>
              <a:t>Angel-Eye: A Complete Design Flow for Mapping CNN Onto Embedded FPGA (ISVLSI 2016).</a:t>
            </a:r>
          </a:p>
          <a:p>
            <a:pPr marL="457189" indent="-457189">
              <a:buFont typeface="+mj-lt"/>
              <a:buAutoNum type="arabicPeriod"/>
            </a:pPr>
            <a:r>
              <a:rPr lang="en-US" sz="2667" dirty="0"/>
              <a:t>Quantization-aware training</a:t>
            </a:r>
          </a:p>
          <a:p>
            <a:pPr marL="650984" lvl="2" indent="-380990"/>
            <a:r>
              <a:rPr lang="en-US" sz="1867" i="1" dirty="0" err="1"/>
              <a:t>DoReFa</a:t>
            </a:r>
            <a:r>
              <a:rPr lang="en-US" sz="1867" i="1" dirty="0"/>
              <a:t>-Net: Training Low </a:t>
            </a:r>
            <a:r>
              <a:rPr lang="en-US" sz="1867" i="1" dirty="0" err="1"/>
              <a:t>Bitwidth</a:t>
            </a:r>
            <a:r>
              <a:rPr lang="en-US" sz="1867" i="1" dirty="0"/>
              <a:t> Convolutional Neural Networks with Low </a:t>
            </a:r>
            <a:r>
              <a:rPr lang="en-US" sz="1867" i="1" dirty="0" err="1"/>
              <a:t>Bitwidth</a:t>
            </a:r>
            <a:r>
              <a:rPr lang="en-US" sz="1867" i="1" dirty="0"/>
              <a:t> Gradients – S. Zhou et al. (</a:t>
            </a:r>
            <a:r>
              <a:rPr lang="en-US" sz="1867" i="1" dirty="0" err="1"/>
              <a:t>ArXiv</a:t>
            </a:r>
            <a:r>
              <a:rPr lang="en-US" sz="1867" i="1" dirty="0"/>
              <a:t> 2016)</a:t>
            </a:r>
          </a:p>
          <a:p>
            <a:pPr marL="650984" lvl="2" indent="-380990"/>
            <a:r>
              <a:rPr lang="en-US" sz="1867" i="1" dirty="0"/>
              <a:t>Quantization and Training of Neural Networks for Efficient Integer-Arithmetic-Only Inference – B. Jacob et al. (</a:t>
            </a:r>
            <a:r>
              <a:rPr lang="en-US" sz="1867" i="1" dirty="0" err="1"/>
              <a:t>ArXiv</a:t>
            </a:r>
            <a:r>
              <a:rPr lang="en-US" sz="1867" i="1" dirty="0"/>
              <a:t> 2017)</a:t>
            </a:r>
          </a:p>
          <a:p>
            <a:pPr marL="457189" indent="-457189">
              <a:buFont typeface="+mj-lt"/>
              <a:buAutoNum type="arabicPeriod"/>
            </a:pPr>
            <a:r>
              <a:rPr lang="en-US" sz="2667" dirty="0"/>
              <a:t>Quantization of training procedure</a:t>
            </a:r>
          </a:p>
          <a:p>
            <a:pPr marL="650984" lvl="2" indent="-380990"/>
            <a:r>
              <a:rPr lang="en-US" sz="1867" i="1" dirty="0" err="1"/>
              <a:t>Flexpoint</a:t>
            </a:r>
            <a:r>
              <a:rPr lang="en-US" sz="1867" i="1" dirty="0"/>
              <a:t>: An Adaptive Numerical Format for Efficient Training of Deep Neural Networks – U. </a:t>
            </a:r>
            <a:r>
              <a:rPr lang="en-US" sz="1867" i="1" dirty="0" err="1"/>
              <a:t>Köster</a:t>
            </a:r>
            <a:r>
              <a:rPr lang="en-US" sz="1867" i="1" dirty="0"/>
              <a:t> et al. (NIPS 2017)</a:t>
            </a:r>
          </a:p>
          <a:p>
            <a:pPr marL="650984" lvl="2" indent="-380990"/>
            <a:r>
              <a:rPr lang="en-US" sz="1867" i="1" dirty="0"/>
              <a:t>Mixed precision training of convolutional neural networks using integer operations – D. Das et al. (ICLR 2018) </a:t>
            </a:r>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114</a:t>
            </a:fld>
            <a:endParaRPr lang="en-US" dirty="0"/>
          </a:p>
        </p:txBody>
      </p:sp>
    </p:spTree>
    <p:extLst>
      <p:ext uri="{BB962C8B-B14F-4D97-AF65-F5344CB8AC3E}">
        <p14:creationId xmlns:p14="http://schemas.microsoft.com/office/powerpoint/2010/main" val="2215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Quantization approaches – Summary</a:t>
            </a:r>
          </a:p>
        </p:txBody>
      </p:sp>
      <p:graphicFrame>
        <p:nvGraphicFramePr>
          <p:cNvPr id="5" name="Content Placeholder 4"/>
          <p:cNvGraphicFramePr>
            <a:graphicFrameLocks noGrp="1"/>
          </p:cNvGraphicFramePr>
          <p:nvPr>
            <p:ph idx="1"/>
          </p:nvPr>
        </p:nvGraphicFramePr>
        <p:xfrm>
          <a:off x="812801" y="1820150"/>
          <a:ext cx="11029243" cy="3921196"/>
        </p:xfrm>
        <a:graphic>
          <a:graphicData uri="http://schemas.openxmlformats.org/drawingml/2006/table">
            <a:tbl>
              <a:tblPr firstRow="1" bandRow="1">
                <a:tableStyleId>{5C22544A-7EE6-4342-B048-85BDC9FD1C3A}</a:tableStyleId>
              </a:tblPr>
              <a:tblGrid>
                <a:gridCol w="5768624">
                  <a:extLst>
                    <a:ext uri="{9D8B030D-6E8A-4147-A177-3AD203B41FA5}">
                      <a16:colId xmlns:a16="http://schemas.microsoft.com/office/drawing/2014/main" val="20000"/>
                    </a:ext>
                  </a:extLst>
                </a:gridCol>
                <a:gridCol w="1501421">
                  <a:extLst>
                    <a:ext uri="{9D8B030D-6E8A-4147-A177-3AD203B41FA5}">
                      <a16:colId xmlns:a16="http://schemas.microsoft.com/office/drawing/2014/main" val="20001"/>
                    </a:ext>
                  </a:extLst>
                </a:gridCol>
                <a:gridCol w="1998133">
                  <a:extLst>
                    <a:ext uri="{9D8B030D-6E8A-4147-A177-3AD203B41FA5}">
                      <a16:colId xmlns:a16="http://schemas.microsoft.com/office/drawing/2014/main" val="20002"/>
                    </a:ext>
                  </a:extLst>
                </a:gridCol>
                <a:gridCol w="1761065">
                  <a:extLst>
                    <a:ext uri="{9D8B030D-6E8A-4147-A177-3AD203B41FA5}">
                      <a16:colId xmlns:a16="http://schemas.microsoft.com/office/drawing/2014/main" val="20003"/>
                    </a:ext>
                  </a:extLst>
                </a:gridCol>
              </a:tblGrid>
              <a:tr h="1011469">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Approach</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Training time</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Quantization time</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Quality of results</a:t>
                      </a:r>
                    </a:p>
                  </a:txBody>
                  <a:tcPr anchor="ctr"/>
                </a:tc>
                <a:extLst>
                  <a:ext uri="{0D108BD9-81ED-4DB2-BD59-A6C34878D82A}">
                    <a16:rowId xmlns:a16="http://schemas.microsoft.com/office/drawing/2014/main" val="10000"/>
                  </a:ext>
                </a:extLst>
              </a:tr>
              <a:tr h="659285">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Quantization of pre-trained model</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anchor="ctr"/>
                </a:tc>
                <a:extLst>
                  <a:ext uri="{0D108BD9-81ED-4DB2-BD59-A6C34878D82A}">
                    <a16:rowId xmlns:a16="http://schemas.microsoft.com/office/drawing/2014/main" val="10001"/>
                  </a:ext>
                </a:extLst>
              </a:tr>
              <a:tr h="705652">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Quantization of pre-trained model w/ fine-tuning</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anchor="ct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2000" dirty="0">
                          <a:latin typeface="Tahoma" panose="020B0604030504040204" pitchFamily="34" charset="0"/>
                          <a:ea typeface="Tahoma" panose="020B0604030504040204" pitchFamily="34" charset="0"/>
                          <a:cs typeface="Tahoma" panose="020B0604030504040204" pitchFamily="34" charset="0"/>
                        </a:rPr>
                        <a:t>++</a:t>
                      </a:r>
                      <a:r>
                        <a:rPr lang="en-US" sz="2000" baseline="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 </a:t>
                      </a:r>
                      <a:r>
                        <a:rPr lang="en-US" sz="2000" dirty="0">
                          <a:latin typeface="Tahoma" panose="020B0604030504040204" pitchFamily="34" charset="0"/>
                          <a:ea typeface="Tahoma" panose="020B0604030504040204" pitchFamily="34" charset="0"/>
                          <a:cs typeface="Tahoma" panose="020B0604030504040204" pitchFamily="34" charset="0"/>
                        </a:rPr>
                        <a:t>+++</a:t>
                      </a:r>
                    </a:p>
                  </a:txBody>
                  <a:tcPr anchor="ctr"/>
                </a:tc>
                <a:extLst>
                  <a:ext uri="{0D108BD9-81ED-4DB2-BD59-A6C34878D82A}">
                    <a16:rowId xmlns:a16="http://schemas.microsoft.com/office/drawing/2014/main" val="10002"/>
                  </a:ext>
                </a:extLst>
              </a:tr>
              <a:tr h="772395">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Quantization-aware</a:t>
                      </a:r>
                      <a:r>
                        <a:rPr lang="en-US" sz="2000" baseline="0" dirty="0">
                          <a:latin typeface="Tahoma" panose="020B0604030504040204" pitchFamily="34" charset="0"/>
                          <a:ea typeface="Tahoma" panose="020B0604030504040204" pitchFamily="34" charset="0"/>
                          <a:cs typeface="Tahoma" panose="020B0604030504040204" pitchFamily="34" charset="0"/>
                        </a:rPr>
                        <a:t> training</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anchor="ctr"/>
                </a:tc>
                <a:extLst>
                  <a:ext uri="{0D108BD9-81ED-4DB2-BD59-A6C34878D82A}">
                    <a16:rowId xmlns:a16="http://schemas.microsoft.com/office/drawing/2014/main" val="10003"/>
                  </a:ext>
                </a:extLst>
              </a:tr>
              <a:tr h="772395">
                <a:tc>
                  <a:txBody>
                    <a:bodyPr/>
                    <a:lstStyle/>
                    <a:p>
                      <a:r>
                        <a:rPr lang="en-US" sz="2000" baseline="0" dirty="0">
                          <a:latin typeface="Tahoma" panose="020B0604030504040204" pitchFamily="34" charset="0"/>
                          <a:ea typeface="Tahoma" panose="020B0604030504040204" pitchFamily="34" charset="0"/>
                          <a:cs typeface="Tahoma" panose="020B0604030504040204" pitchFamily="34" charset="0"/>
                        </a:rPr>
                        <a:t>Quantized training procedure</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anchor="ctr"/>
                </a:tc>
                <a:tc>
                  <a:txBody>
                    <a:bodyPr/>
                    <a:lstStyle/>
                    <a:p>
                      <a:r>
                        <a:rPr lang="en-US" sz="2000" dirty="0">
                          <a:latin typeface="Tahoma" panose="020B0604030504040204" pitchFamily="34" charset="0"/>
                          <a:ea typeface="Tahoma" panose="020B0604030504040204" pitchFamily="34" charset="0"/>
                          <a:cs typeface="Tahoma" panose="020B0604030504040204" pitchFamily="34" charset="0"/>
                        </a:rPr>
                        <a:t>+++</a:t>
                      </a:r>
                    </a:p>
                  </a:txBody>
                  <a:tcPr anchor="ct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115</a:t>
            </a:fld>
            <a:endParaRPr lang="en-US" dirty="0"/>
          </a:p>
        </p:txBody>
      </p:sp>
      <p:sp>
        <p:nvSpPr>
          <p:cNvPr id="6" name="TextBox 5"/>
          <p:cNvSpPr txBox="1"/>
          <p:nvPr/>
        </p:nvSpPr>
        <p:spPr>
          <a:xfrm>
            <a:off x="812801" y="5741346"/>
            <a:ext cx="11550516" cy="338554"/>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 on platforms that are specialized for high-throughput integer computations (e.g. FPGAs).</a:t>
            </a:r>
          </a:p>
        </p:txBody>
      </p:sp>
    </p:spTree>
    <p:extLst>
      <p:ext uri="{BB962C8B-B14F-4D97-AF65-F5344CB8AC3E}">
        <p14:creationId xmlns:p14="http://schemas.microsoft.com/office/powerpoint/2010/main" val="320346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stack.imgur.com/lIlG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795" y="3072161"/>
            <a:ext cx="3916207" cy="29371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Quantization issues – learning</a:t>
            </a:r>
          </a:p>
        </p:txBody>
      </p:sp>
      <p:sp>
        <p:nvSpPr>
          <p:cNvPr id="3" name="Content Placeholder 2"/>
          <p:cNvSpPr>
            <a:spLocks noGrp="1"/>
          </p:cNvSpPr>
          <p:nvPr>
            <p:ph idx="1"/>
          </p:nvPr>
        </p:nvSpPr>
        <p:spPr>
          <a:xfrm>
            <a:off x="813465" y="1584001"/>
            <a:ext cx="11319875" cy="4508825"/>
          </a:xfrm>
        </p:spPr>
        <p:txBody>
          <a:bodyPr/>
          <a:lstStyle/>
          <a:p>
            <a:pPr marL="380990" indent="-380990"/>
            <a:r>
              <a:rPr lang="en-US" sz="2667" dirty="0"/>
              <a:t>How to back-propagate through quantized neurons?</a:t>
            </a:r>
          </a:p>
          <a:p>
            <a:pPr marL="380990" indent="-380990"/>
            <a:r>
              <a:rPr lang="en-US" sz="2667" dirty="0"/>
              <a:t>How to update weights during training?</a:t>
            </a:r>
          </a:p>
        </p:txBody>
      </p:sp>
      <p:sp>
        <p:nvSpPr>
          <p:cNvPr id="4"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116</a:t>
            </a:fld>
            <a:endParaRPr lang="en-US" dirty="0"/>
          </a:p>
        </p:txBody>
      </p:sp>
      <p:pic>
        <p:nvPicPr>
          <p:cNvPr id="6" name="Picture 5"/>
          <p:cNvPicPr>
            <a:picLocks noChangeAspect="1"/>
          </p:cNvPicPr>
          <p:nvPr/>
        </p:nvPicPr>
        <p:blipFill rotWithShape="1">
          <a:blip r:embed="rId4"/>
          <a:srcRect r="35645"/>
          <a:stretch/>
        </p:blipFill>
        <p:spPr>
          <a:xfrm>
            <a:off x="6395328" y="3038459"/>
            <a:ext cx="4810037" cy="3272807"/>
          </a:xfrm>
          <a:prstGeom prst="rect">
            <a:avLst/>
          </a:prstGeom>
        </p:spPr>
      </p:pic>
      <p:sp>
        <p:nvSpPr>
          <p:cNvPr id="7" name="TextBox 6"/>
          <p:cNvSpPr txBox="1"/>
          <p:nvPr/>
        </p:nvSpPr>
        <p:spPr>
          <a:xfrm>
            <a:off x="-92831" y="6580506"/>
            <a:ext cx="11963400" cy="256545"/>
          </a:xfrm>
          <a:prstGeom prst="rect">
            <a:avLst/>
          </a:prstGeom>
          <a:noFill/>
        </p:spPr>
        <p:txBody>
          <a:bodyPr wrap="square" rtlCol="0">
            <a:spAutoFit/>
          </a:bodyPr>
          <a:lstStyle/>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Image:  </a:t>
            </a:r>
            <a:r>
              <a:rPr lang="en-US"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Ristretto</a:t>
            </a:r>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Hardware-oriented approximation of Convolutional Neural Networks – Philipp </a:t>
            </a:r>
            <a:r>
              <a:rPr lang="en-US"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Gysel</a:t>
            </a:r>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et al. (ICLR 2016)</a:t>
            </a:r>
            <a:endPar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53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Quantization issues – finding a good solution  </a:t>
            </a:r>
          </a:p>
        </p:txBody>
      </p:sp>
      <p:sp>
        <p:nvSpPr>
          <p:cNvPr id="3" name="Content Placeholder 2"/>
          <p:cNvSpPr>
            <a:spLocks noGrp="1"/>
          </p:cNvSpPr>
          <p:nvPr>
            <p:ph idx="1"/>
          </p:nvPr>
        </p:nvSpPr>
        <p:spPr>
          <a:xfrm>
            <a:off x="813465" y="1584001"/>
            <a:ext cx="11319875" cy="4508825"/>
          </a:xfrm>
        </p:spPr>
        <p:txBody>
          <a:bodyPr/>
          <a:lstStyle/>
          <a:p>
            <a:pPr marL="380990" indent="-380990"/>
            <a:r>
              <a:rPr lang="en-US" sz="2667" dirty="0"/>
              <a:t>How to quantize a single layer?</a:t>
            </a:r>
          </a:p>
          <a:p>
            <a:pPr marL="650984" lvl="2" indent="-380990"/>
            <a:r>
              <a:rPr lang="en-US" sz="2133" dirty="0"/>
              <a:t>How many bits do we use for weights/activations?</a:t>
            </a:r>
          </a:p>
          <a:p>
            <a:pPr marL="380990" indent="-380990"/>
            <a:r>
              <a:rPr lang="en-US" sz="2667" dirty="0"/>
              <a:t>How to quantize multiple layers?</a:t>
            </a:r>
          </a:p>
          <a:p>
            <a:pPr marL="650984" lvl="2" indent="-380990"/>
            <a:r>
              <a:rPr lang="en-US" sz="2133" dirty="0"/>
              <a:t>Different fixed-point format for every layer?</a:t>
            </a:r>
          </a:p>
          <a:p>
            <a:pPr marL="650984" lvl="2" indent="-380990"/>
            <a:r>
              <a:rPr lang="en-US" sz="2133" dirty="0"/>
              <a:t>Brute force solution space or heuristic?	</a:t>
            </a:r>
            <a:r>
              <a:rPr lang="en-US" sz="2667" dirty="0"/>
              <a:t>		</a:t>
            </a:r>
          </a:p>
          <a:p>
            <a:endParaRPr lang="en-US" dirty="0"/>
          </a:p>
        </p:txBody>
      </p:sp>
      <p:sp>
        <p:nvSpPr>
          <p:cNvPr id="4"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117</a:t>
            </a:fld>
            <a:endParaRPr lang="en-US" dirty="0"/>
          </a:p>
        </p:txBody>
      </p:sp>
    </p:spTree>
    <p:extLst>
      <p:ext uri="{BB962C8B-B14F-4D97-AF65-F5344CB8AC3E}">
        <p14:creationId xmlns:p14="http://schemas.microsoft.com/office/powerpoint/2010/main" val="228792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a:t>
            </a:r>
            <a:r>
              <a:rPr lang="en-US" dirty="0" err="1"/>
              <a:t>Caffe-Ristretto</a:t>
            </a:r>
            <a:r>
              <a:rPr lang="en-US" dirty="0"/>
              <a:t> (2016)</a:t>
            </a:r>
          </a:p>
        </p:txBody>
      </p:sp>
      <p:sp>
        <p:nvSpPr>
          <p:cNvPr id="3" name="Content Placeholder 2"/>
          <p:cNvSpPr>
            <a:spLocks noGrp="1"/>
          </p:cNvSpPr>
          <p:nvPr>
            <p:ph idx="1"/>
          </p:nvPr>
        </p:nvSpPr>
        <p:spPr>
          <a:xfrm>
            <a:off x="813467" y="1584001"/>
            <a:ext cx="10563616" cy="2438744"/>
          </a:xfrm>
        </p:spPr>
        <p:txBody>
          <a:bodyPr/>
          <a:lstStyle/>
          <a:p>
            <a:r>
              <a:rPr lang="en-US" sz="2667" dirty="0"/>
              <a:t>Tool for quantization and fine-tuning of pre-trained models.</a:t>
            </a:r>
          </a:p>
          <a:p>
            <a:pPr marL="650984" lvl="2" indent="-380990"/>
            <a:r>
              <a:rPr lang="en-US" sz="2133" dirty="0"/>
              <a:t>Target platform: custom N-bit integer data-path.</a:t>
            </a:r>
          </a:p>
          <a:p>
            <a:pPr marL="650984" lvl="2" indent="-380990"/>
            <a:r>
              <a:rPr lang="en-US" sz="2133" dirty="0"/>
              <a:t>Deterministic quantization for forward pass, stochastic rounding for fine-tuning</a:t>
            </a:r>
            <a:r>
              <a:rPr lang="en-US" sz="2133" dirty="0">
                <a:solidFill>
                  <a:schemeClr val="bg1">
                    <a:lumMod val="50000"/>
                  </a:schemeClr>
                </a:solidFill>
              </a:rPr>
              <a:t>*</a:t>
            </a:r>
            <a:r>
              <a:rPr lang="en-US" sz="2133" dirty="0"/>
              <a:t>.</a:t>
            </a:r>
          </a:p>
          <a:p>
            <a:pPr marL="650984" lvl="2" indent="-380990"/>
            <a:r>
              <a:rPr lang="en-US" sz="2133" dirty="0"/>
              <a:t>Uses different fixed-point format for weights and activations in every layer.</a:t>
            </a:r>
          </a:p>
          <a:p>
            <a:pPr marL="650984" lvl="2" indent="-380990"/>
            <a:r>
              <a:rPr lang="en-US" sz="2133" dirty="0"/>
              <a:t>Uses heuristic to quickly find an acceptable solution.</a:t>
            </a:r>
          </a:p>
          <a:p>
            <a:pPr marL="650984" lvl="2" indent="-380990"/>
            <a:endParaRPr lang="en-US" dirty="0"/>
          </a:p>
        </p:txBody>
      </p:sp>
      <p:sp>
        <p:nvSpPr>
          <p:cNvPr id="4"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118</a:t>
            </a:fld>
            <a:endParaRPr lang="en-US" dirty="0"/>
          </a:p>
        </p:txBody>
      </p:sp>
      <p:pic>
        <p:nvPicPr>
          <p:cNvPr id="5" name="Picture 2" descr="Afbeeldingsresultaat voor quantized training deep learning shadow weigh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6516" y="3836022"/>
            <a:ext cx="9850368" cy="22980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425304"/>
            <a:ext cx="11963400" cy="420756"/>
          </a:xfrm>
          <a:prstGeom prst="rect">
            <a:avLst/>
          </a:prstGeom>
          <a:noFill/>
        </p:spPr>
        <p:txBody>
          <a:bodyPr wrap="square" rtlCol="0">
            <a:spAutoFit/>
          </a:bodyPr>
          <a:lstStyle/>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Image:  </a:t>
            </a:r>
            <a:r>
              <a:rPr lang="en-US"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Ristretto</a:t>
            </a:r>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Hardware-oriented approximation of Convolutional Neural Networks – Philipp </a:t>
            </a:r>
            <a:r>
              <a:rPr lang="en-US"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Gysel</a:t>
            </a:r>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et al. (ICLR 2016)</a:t>
            </a:r>
          </a:p>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Survey: A Survey on Method and Theories of Quantized Neural Networks – </a:t>
            </a:r>
            <a:r>
              <a:rPr lang="en-US"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Yunhui</a:t>
            </a:r>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Guo</a:t>
            </a:r>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ArXiv</a:t>
            </a:r>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2018) and </a:t>
            </a:r>
            <a:r>
              <a:rPr lang="nl-NL"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Deep</a:t>
            </a:r>
            <a:r>
              <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Learning </a:t>
            </a:r>
            <a:r>
              <a:rPr lang="nl-NL"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with</a:t>
            </a:r>
            <a:r>
              <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Limited </a:t>
            </a:r>
            <a:r>
              <a:rPr lang="nl-NL"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Numerical</a:t>
            </a:r>
            <a:r>
              <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Precision – S. </a:t>
            </a:r>
            <a:r>
              <a:rPr lang="nl-NL"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Gupta</a:t>
            </a:r>
            <a:r>
              <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et al. (PMLR 2015)</a:t>
            </a:r>
          </a:p>
        </p:txBody>
      </p:sp>
    </p:spTree>
    <p:extLst>
      <p:ext uri="{BB962C8B-B14F-4D97-AF65-F5344CB8AC3E}">
        <p14:creationId xmlns:p14="http://schemas.microsoft.com/office/powerpoint/2010/main" val="109397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Fixed-point number formats</a:t>
            </a:r>
          </a:p>
        </p:txBody>
      </p:sp>
      <mc:AlternateContent xmlns:mc="http://schemas.openxmlformats.org/markup-compatibility/2006" xmlns:a14="http://schemas.microsoft.com/office/drawing/2010/main">
        <mc:Choice Requires="a14">
          <p:graphicFrame>
            <p:nvGraphicFramePr>
              <p:cNvPr id="7" name="Content Placeholder 6"/>
              <p:cNvGraphicFramePr>
                <a:graphicFrameLocks noGrp="1"/>
              </p:cNvGraphicFramePr>
              <p:nvPr>
                <p:ph idx="1"/>
                <p:extLst>
                  <p:ext uri="{D42A27DB-BD31-4B8C-83A1-F6EECF244321}">
                    <p14:modId xmlns:p14="http://schemas.microsoft.com/office/powerpoint/2010/main" val="4021801548"/>
                  </p:ext>
                </p:extLst>
              </p:nvPr>
            </p:nvGraphicFramePr>
            <p:xfrm>
              <a:off x="464382" y="2042410"/>
              <a:ext cx="11756545" cy="3404593"/>
            </p:xfrm>
            <a:graphic>
              <a:graphicData uri="http://schemas.openxmlformats.org/drawingml/2006/table">
                <a:tbl>
                  <a:tblPr firstRow="1" bandRow="1">
                    <a:tableStyleId>{5C22544A-7EE6-4342-B048-85BDC9FD1C3A}</a:tableStyleId>
                  </a:tblPr>
                  <a:tblGrid>
                    <a:gridCol w="7542684">
                      <a:extLst>
                        <a:ext uri="{9D8B030D-6E8A-4147-A177-3AD203B41FA5}">
                          <a16:colId xmlns:a16="http://schemas.microsoft.com/office/drawing/2014/main" val="20000"/>
                        </a:ext>
                      </a:extLst>
                    </a:gridCol>
                    <a:gridCol w="2336800">
                      <a:extLst>
                        <a:ext uri="{9D8B030D-6E8A-4147-A177-3AD203B41FA5}">
                          <a16:colId xmlns:a16="http://schemas.microsoft.com/office/drawing/2014/main" val="20001"/>
                        </a:ext>
                      </a:extLst>
                    </a:gridCol>
                    <a:gridCol w="1877061">
                      <a:extLst>
                        <a:ext uri="{9D8B030D-6E8A-4147-A177-3AD203B41FA5}">
                          <a16:colId xmlns:a16="http://schemas.microsoft.com/office/drawing/2014/main" val="20002"/>
                        </a:ext>
                      </a:extLst>
                    </a:gridCol>
                  </a:tblGrid>
                  <a:tr h="577705">
                    <a:tc>
                      <a:txBody>
                        <a:bodyPr/>
                        <a:lstStyle/>
                        <a:p>
                          <a:r>
                            <a:rPr lang="en-US" sz="2100" dirty="0">
                              <a:solidFill>
                                <a:schemeClr val="tx1"/>
                              </a:solidFill>
                            </a:rPr>
                            <a:t>Number</a:t>
                          </a:r>
                          <a:r>
                            <a:rPr lang="en-US" sz="2100" baseline="0" dirty="0">
                              <a:solidFill>
                                <a:schemeClr val="tx1"/>
                              </a:solidFill>
                            </a:rPr>
                            <a:t> format</a:t>
                          </a:r>
                          <a:endParaRPr lang="en-US" sz="2100" dirty="0">
                            <a:solidFill>
                              <a:schemeClr val="tx1"/>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100" dirty="0">
                              <a:solidFill>
                                <a:schemeClr val="tx1"/>
                              </a:solidFill>
                            </a:rPr>
                            <a:t>Range (absolute)</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100" dirty="0">
                              <a:solidFill>
                                <a:schemeClr val="tx1"/>
                              </a:solidFill>
                            </a:rPr>
                            <a:t>Accuracy</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0397">
                    <a:tc>
                      <a:txBody>
                        <a:bodyPr/>
                        <a:lstStyle/>
                        <a:p>
                          <a:r>
                            <a:rPr lang="en-US" sz="2100" dirty="0">
                              <a:solidFill>
                                <a:schemeClr val="tx1"/>
                              </a:solidFill>
                            </a:rPr>
                            <a:t>float32</a:t>
                          </a: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14:m>
                            <m:oMath xmlns:m="http://schemas.openxmlformats.org/officeDocument/2006/math">
                              <m:sSup>
                                <m:sSupPr>
                                  <m:ctrlPr>
                                    <a:rPr lang="en-US" sz="2100" b="0" i="1" smtClean="0">
                                      <a:solidFill>
                                        <a:schemeClr val="tx1"/>
                                      </a:solidFill>
                                      <a:latin typeface="Cambria Math" panose="02040503050406030204" pitchFamily="18" charset="0"/>
                                    </a:rPr>
                                  </m:ctrlPr>
                                </m:sSupPr>
                                <m:e>
                                  <m:r>
                                    <a:rPr lang="en-US" sz="2100" b="0" i="1" smtClean="0">
                                      <a:solidFill>
                                        <a:schemeClr val="tx1"/>
                                      </a:solidFill>
                                      <a:latin typeface="Cambria Math" panose="02040503050406030204" pitchFamily="18" charset="0"/>
                                    </a:rPr>
                                    <m:t>10</m:t>
                                  </m:r>
                                </m:e>
                                <m:sup>
                                  <m:r>
                                    <a:rPr lang="en-US" sz="2100" b="0" i="1" smtClean="0">
                                      <a:solidFill>
                                        <a:schemeClr val="tx1"/>
                                      </a:solidFill>
                                      <a:latin typeface="Cambria Math" panose="02040503050406030204" pitchFamily="18" charset="0"/>
                                    </a:rPr>
                                    <m:t>−38</m:t>
                                  </m:r>
                                </m:sup>
                              </m:sSup>
                            </m:oMath>
                          </a14:m>
                          <a:r>
                            <a:rPr lang="en-US" sz="2100" dirty="0">
                              <a:solidFill>
                                <a:schemeClr val="tx1"/>
                              </a:solidFill>
                            </a:rPr>
                            <a:t> to </a:t>
                          </a:r>
                          <a14:m>
                            <m:oMath xmlns:m="http://schemas.openxmlformats.org/officeDocument/2006/math">
                              <m:sSup>
                                <m:sSupPr>
                                  <m:ctrlPr>
                                    <a:rPr lang="en-US" sz="2100" b="0" i="1" smtClean="0">
                                      <a:solidFill>
                                        <a:schemeClr val="tx1"/>
                                      </a:solidFill>
                                      <a:latin typeface="Cambria Math" panose="02040503050406030204" pitchFamily="18" charset="0"/>
                                    </a:rPr>
                                  </m:ctrlPr>
                                </m:sSupPr>
                                <m:e>
                                  <m:r>
                                    <a:rPr lang="en-US" sz="2100" b="0" i="1" smtClean="0">
                                      <a:solidFill>
                                        <a:schemeClr val="tx1"/>
                                      </a:solidFill>
                                      <a:latin typeface="Cambria Math" panose="02040503050406030204" pitchFamily="18" charset="0"/>
                                    </a:rPr>
                                    <m:t>10</m:t>
                                  </m:r>
                                </m:e>
                                <m:sup>
                                  <m:r>
                                    <a:rPr lang="en-US" sz="2100" b="0" i="1" smtClean="0">
                                      <a:solidFill>
                                        <a:schemeClr val="tx1"/>
                                      </a:solidFill>
                                      <a:latin typeface="Cambria Math" panose="02040503050406030204" pitchFamily="18" charset="0"/>
                                    </a:rPr>
                                    <m:t>38</m:t>
                                  </m:r>
                                </m:sup>
                              </m:sSup>
                            </m:oMath>
                          </a14:m>
                          <a:endParaRPr lang="en-US" sz="2100" dirty="0">
                            <a:solidFill>
                              <a:schemeClr val="tx1"/>
                            </a:solidFill>
                          </a:endParaRP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US" sz="2100" b="0" i="1" dirty="0" smtClean="0">
                                    <a:solidFill>
                                      <a:schemeClr val="tx1"/>
                                    </a:solidFill>
                                    <a:latin typeface="Cambria Math" panose="02040503050406030204" pitchFamily="18" charset="0"/>
                                  </a:rPr>
                                  <m:t>0</m:t>
                                </m:r>
                                <m:r>
                                  <a:rPr lang="en-US" sz="2100" i="1" dirty="0" smtClean="0">
                                    <a:solidFill>
                                      <a:schemeClr val="tx1"/>
                                    </a:solidFill>
                                    <a:latin typeface="Cambria Math" panose="02040503050406030204" pitchFamily="18" charset="0"/>
                                  </a:rPr>
                                  <m:t>.000006%</m:t>
                                </m:r>
                              </m:oMath>
                            </m:oMathPara>
                          </a14:m>
                          <a:endParaRPr lang="en-US" sz="2100" dirty="0">
                            <a:solidFill>
                              <a:schemeClr val="tx1"/>
                            </a:solidFill>
                          </a:endParaRP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3376">
                    <a:tc>
                      <a:txBody>
                        <a:bodyPr/>
                        <a:lstStyle/>
                        <a:p>
                          <a:r>
                            <a:rPr lang="en-US" sz="2100" dirty="0">
                              <a:solidFill>
                                <a:schemeClr val="tx1"/>
                              </a:solidFill>
                            </a:rPr>
                            <a:t>float16</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 xmlns:m="http://schemas.openxmlformats.org/officeDocument/2006/math">
                              <m:sSup>
                                <m:sSupPr>
                                  <m:ctrlPr>
                                    <a:rPr lang="en-US" sz="2100" b="0" i="1" smtClean="0">
                                      <a:solidFill>
                                        <a:schemeClr val="tx1"/>
                                      </a:solidFill>
                                      <a:latin typeface="Cambria Math" panose="02040503050406030204" pitchFamily="18" charset="0"/>
                                    </a:rPr>
                                  </m:ctrlPr>
                                </m:sSupPr>
                                <m:e>
                                  <m:r>
                                    <a:rPr lang="en-US" sz="2100" b="0" i="1" smtClean="0">
                                      <a:solidFill>
                                        <a:schemeClr val="tx1"/>
                                      </a:solidFill>
                                      <a:latin typeface="Cambria Math" panose="02040503050406030204" pitchFamily="18" charset="0"/>
                                    </a:rPr>
                                    <m:t>6⋅10</m:t>
                                  </m:r>
                                </m:e>
                                <m:sup>
                                  <m:r>
                                    <a:rPr lang="en-US" sz="2100" b="0" i="1" smtClean="0">
                                      <a:solidFill>
                                        <a:schemeClr val="tx1"/>
                                      </a:solidFill>
                                      <a:latin typeface="Cambria Math" panose="02040503050406030204" pitchFamily="18" charset="0"/>
                                    </a:rPr>
                                    <m:t>−5</m:t>
                                  </m:r>
                                </m:sup>
                              </m:sSup>
                            </m:oMath>
                          </a14:m>
                          <a:r>
                            <a:rPr lang="en-US" sz="2100" dirty="0">
                              <a:solidFill>
                                <a:schemeClr val="tx1"/>
                              </a:solidFill>
                            </a:rPr>
                            <a:t> to </a:t>
                          </a:r>
                          <a14:m>
                            <m:oMath xmlns:m="http://schemas.openxmlformats.org/officeDocument/2006/math">
                              <m:sSup>
                                <m:sSupPr>
                                  <m:ctrlPr>
                                    <a:rPr lang="en-US" sz="2100" b="0" i="1" smtClean="0">
                                      <a:solidFill>
                                        <a:schemeClr val="tx1"/>
                                      </a:solidFill>
                                      <a:latin typeface="Cambria Math" panose="02040503050406030204" pitchFamily="18" charset="0"/>
                                    </a:rPr>
                                  </m:ctrlPr>
                                </m:sSupPr>
                                <m:e>
                                  <m:r>
                                    <a:rPr lang="en-US" sz="2100" b="0" i="1" smtClean="0">
                                      <a:solidFill>
                                        <a:schemeClr val="tx1"/>
                                      </a:solidFill>
                                      <a:latin typeface="Cambria Math" panose="02040503050406030204" pitchFamily="18" charset="0"/>
                                    </a:rPr>
                                    <m:t>6⋅10</m:t>
                                  </m:r>
                                </m:e>
                                <m:sup>
                                  <m:r>
                                    <a:rPr lang="en-US" sz="2100" b="0" i="1" smtClean="0">
                                      <a:solidFill>
                                        <a:schemeClr val="tx1"/>
                                      </a:solidFill>
                                      <a:latin typeface="Cambria Math" panose="02040503050406030204" pitchFamily="18" charset="0"/>
                                    </a:rPr>
                                    <m:t>4</m:t>
                                  </m:r>
                                </m:sup>
                              </m:sSup>
                            </m:oMath>
                          </a14:m>
                          <a:endParaRPr lang="en-US" sz="21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US" sz="2100" b="0" i="1" dirty="0" smtClean="0">
                                    <a:solidFill>
                                      <a:schemeClr val="tx1"/>
                                    </a:solidFill>
                                    <a:latin typeface="Cambria Math" panose="02040503050406030204" pitchFamily="18" charset="0"/>
                                  </a:rPr>
                                  <m:t>0</m:t>
                                </m:r>
                                <m:r>
                                  <a:rPr lang="en-US" sz="2100" i="1" dirty="0" smtClean="0">
                                    <a:solidFill>
                                      <a:schemeClr val="tx1"/>
                                    </a:solidFill>
                                    <a:latin typeface="Cambria Math" panose="02040503050406030204" pitchFamily="18" charset="0"/>
                                  </a:rPr>
                                  <m:t>.0</m:t>
                                </m:r>
                                <m:r>
                                  <a:rPr lang="en-US" sz="2100" b="0" i="1" dirty="0" smtClean="0">
                                    <a:solidFill>
                                      <a:schemeClr val="tx1"/>
                                    </a:solidFill>
                                    <a:latin typeface="Cambria Math" panose="02040503050406030204" pitchFamily="18" charset="0"/>
                                  </a:rPr>
                                  <m:t>5</m:t>
                                </m:r>
                                <m:r>
                                  <a:rPr lang="en-US" sz="2100" i="1" dirty="0" smtClean="0">
                                    <a:solidFill>
                                      <a:schemeClr val="tx1"/>
                                    </a:solidFill>
                                    <a:latin typeface="Cambria Math" panose="02040503050406030204" pitchFamily="18" charset="0"/>
                                  </a:rPr>
                                  <m:t>%</m:t>
                                </m:r>
                              </m:oMath>
                            </m:oMathPara>
                          </a14:m>
                          <a:endParaRPr lang="en-US" sz="21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7705">
                    <a:tc>
                      <a:txBody>
                        <a:bodyPr/>
                        <a:lstStyle/>
                        <a:p>
                          <a:r>
                            <a:rPr lang="en-US" sz="2100" dirty="0">
                              <a:solidFill>
                                <a:schemeClr val="tx1"/>
                              </a:solidFill>
                            </a:rPr>
                            <a:t>int32</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 xmlns:m="http://schemas.openxmlformats.org/officeDocument/2006/math">
                              <m:r>
                                <a:rPr lang="en-US" sz="2100" b="0" i="1" smtClean="0">
                                  <a:solidFill>
                                    <a:schemeClr val="tx1"/>
                                  </a:solidFill>
                                  <a:latin typeface="Cambria Math" panose="02040503050406030204" pitchFamily="18" charset="0"/>
                                </a:rPr>
                                <m:t>0 </m:t>
                              </m:r>
                            </m:oMath>
                          </a14:m>
                          <a:r>
                            <a:rPr lang="en-US" sz="2100" b="0" dirty="0">
                              <a:solidFill>
                                <a:schemeClr val="tx1"/>
                              </a:solidFill>
                            </a:rPr>
                            <a:t>to </a:t>
                          </a:r>
                          <a14:m>
                            <m:oMath xmlns:m="http://schemas.openxmlformats.org/officeDocument/2006/math">
                              <m:sSup>
                                <m:sSupPr>
                                  <m:ctrlPr>
                                    <a:rPr lang="en-US" sz="2100" b="0" i="1" smtClean="0">
                                      <a:solidFill>
                                        <a:schemeClr val="tx1"/>
                                      </a:solidFill>
                                      <a:latin typeface="Cambria Math" panose="02040503050406030204" pitchFamily="18" charset="0"/>
                                    </a:rPr>
                                  </m:ctrlPr>
                                </m:sSupPr>
                                <m:e>
                                  <m:r>
                                    <a:rPr lang="en-US" sz="2100" b="0" i="1" smtClean="0">
                                      <a:solidFill>
                                        <a:schemeClr val="tx1"/>
                                      </a:solidFill>
                                      <a:latin typeface="Cambria Math" panose="02040503050406030204" pitchFamily="18" charset="0"/>
                                    </a:rPr>
                                    <m:t>2⋅10</m:t>
                                  </m:r>
                                </m:e>
                                <m:sup>
                                  <m:r>
                                    <a:rPr lang="en-US" sz="2100" b="0" i="1" smtClean="0">
                                      <a:solidFill>
                                        <a:schemeClr val="tx1"/>
                                      </a:solidFill>
                                      <a:latin typeface="Cambria Math" panose="02040503050406030204" pitchFamily="18" charset="0"/>
                                    </a:rPr>
                                    <m:t>9</m:t>
                                  </m:r>
                                </m:sup>
                              </m:sSup>
                            </m:oMath>
                          </a14:m>
                          <a:endParaRPr lang="en-US" sz="21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n-US" sz="2100" b="0" i="1" dirty="0" smtClean="0">
                                    <a:solidFill>
                                      <a:schemeClr val="tx1"/>
                                    </a:solidFill>
                                    <a:latin typeface="Cambria Math" panose="02040503050406030204" pitchFamily="18" charset="0"/>
                                  </a:rPr>
                                  <m:t>0.5</m:t>
                                </m:r>
                              </m:oMath>
                            </m:oMathPara>
                          </a14:m>
                          <a:endParaRPr lang="en-US" sz="21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7705">
                    <a:tc>
                      <a:txBody>
                        <a:bodyPr/>
                        <a:lstStyle/>
                        <a:p>
                          <a:r>
                            <a:rPr lang="en-US" sz="2100" dirty="0">
                              <a:solidFill>
                                <a:schemeClr val="tx1"/>
                              </a:solidFill>
                            </a:rPr>
                            <a:t>int16</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 xmlns:m="http://schemas.openxmlformats.org/officeDocument/2006/math">
                              <m:r>
                                <a:rPr lang="en-US" sz="2100" b="0" i="1" smtClean="0">
                                  <a:solidFill>
                                    <a:schemeClr val="tx1"/>
                                  </a:solidFill>
                                  <a:latin typeface="Cambria Math" panose="02040503050406030204" pitchFamily="18" charset="0"/>
                                </a:rPr>
                                <m:t>0</m:t>
                              </m:r>
                            </m:oMath>
                          </a14:m>
                          <a:r>
                            <a:rPr lang="en-US" sz="2100" b="0" dirty="0">
                              <a:solidFill>
                                <a:schemeClr val="tx1"/>
                              </a:solidFill>
                            </a:rPr>
                            <a:t> to </a:t>
                          </a:r>
                          <a14:m>
                            <m:oMath xmlns:m="http://schemas.openxmlformats.org/officeDocument/2006/math">
                              <m:sSup>
                                <m:sSupPr>
                                  <m:ctrlPr>
                                    <a:rPr lang="en-US" sz="2100" b="0" i="1" smtClean="0">
                                      <a:solidFill>
                                        <a:schemeClr val="tx1"/>
                                      </a:solidFill>
                                      <a:latin typeface="Cambria Math" panose="02040503050406030204" pitchFamily="18" charset="0"/>
                                    </a:rPr>
                                  </m:ctrlPr>
                                </m:sSupPr>
                                <m:e>
                                  <m:r>
                                    <a:rPr lang="en-US" sz="2100" b="0" i="1" smtClean="0">
                                      <a:solidFill>
                                        <a:schemeClr val="tx1"/>
                                      </a:solidFill>
                                      <a:latin typeface="Cambria Math" panose="02040503050406030204" pitchFamily="18" charset="0"/>
                                    </a:rPr>
                                    <m:t>3⋅10</m:t>
                                  </m:r>
                                </m:e>
                                <m:sup>
                                  <m:r>
                                    <a:rPr lang="en-US" sz="2100" b="0" i="1" smtClean="0">
                                      <a:solidFill>
                                        <a:schemeClr val="tx1"/>
                                      </a:solidFill>
                                      <a:latin typeface="Cambria Math" panose="02040503050406030204" pitchFamily="18" charset="0"/>
                                    </a:rPr>
                                    <m:t>4</m:t>
                                  </m:r>
                                </m:sup>
                              </m:sSup>
                            </m:oMath>
                          </a14:m>
                          <a:endParaRPr lang="en-US" sz="21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left"/>
                              </m:oMathParaPr>
                              <m:oMath xmlns:m="http://schemas.openxmlformats.org/officeDocument/2006/math">
                                <m:r>
                                  <a:rPr lang="en-US" sz="2100" b="0" i="1" dirty="0" smtClean="0">
                                    <a:solidFill>
                                      <a:schemeClr val="tx1"/>
                                    </a:solidFill>
                                    <a:latin typeface="Cambria Math" panose="02040503050406030204" pitchFamily="18" charset="0"/>
                                  </a:rPr>
                                  <m:t>0.5</m:t>
                                </m:r>
                              </m:oMath>
                            </m:oMathPara>
                          </a14:m>
                          <a:endParaRPr lang="en-US" sz="21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77705">
                    <a:tc>
                      <a:txBody>
                        <a:bodyPr/>
                        <a:lstStyle/>
                        <a:p>
                          <a:r>
                            <a:rPr lang="en-US" sz="2100" dirty="0">
                              <a:solidFill>
                                <a:schemeClr val="tx1"/>
                              </a:solidFill>
                            </a:rPr>
                            <a:t>int8</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 xmlns:m="http://schemas.openxmlformats.org/officeDocument/2006/math">
                              <m:r>
                                <a:rPr lang="en-US" sz="2100" b="0" i="1" u="none" smtClean="0">
                                  <a:solidFill>
                                    <a:schemeClr val="tx1"/>
                                  </a:solidFill>
                                  <a:latin typeface="Cambria Math" panose="02040503050406030204" pitchFamily="18" charset="0"/>
                                </a:rPr>
                                <m:t>0</m:t>
                              </m:r>
                            </m:oMath>
                          </a14:m>
                          <a:r>
                            <a:rPr lang="en-US" sz="2100" b="0" u="none" dirty="0">
                              <a:solidFill>
                                <a:schemeClr val="tx1"/>
                              </a:solidFill>
                            </a:rPr>
                            <a:t> to </a:t>
                          </a:r>
                          <a14:m>
                            <m:oMath xmlns:m="http://schemas.openxmlformats.org/officeDocument/2006/math">
                              <m:r>
                                <a:rPr lang="en-US" sz="2100" b="0" i="1" u="none" smtClean="0">
                                  <a:solidFill>
                                    <a:schemeClr val="tx1"/>
                                  </a:solidFill>
                                  <a:latin typeface="Cambria Math" panose="02040503050406030204" pitchFamily="18" charset="0"/>
                                </a:rPr>
                                <m:t>127</m:t>
                              </m:r>
                            </m:oMath>
                          </a14:m>
                          <a:endParaRPr lang="en-US" sz="2100" u="none"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left"/>
                              </m:oMathParaPr>
                              <m:oMath xmlns:m="http://schemas.openxmlformats.org/officeDocument/2006/math">
                                <m:r>
                                  <a:rPr lang="en-US" sz="2100" b="0" i="1" dirty="0" smtClean="0">
                                    <a:solidFill>
                                      <a:schemeClr val="tx1"/>
                                    </a:solidFill>
                                    <a:latin typeface="Cambria Math" panose="02040503050406030204" pitchFamily="18" charset="0"/>
                                  </a:rPr>
                                  <m:t>0.5</m:t>
                                </m:r>
                              </m:oMath>
                            </m:oMathPara>
                          </a14:m>
                          <a:endParaRPr lang="en-US" sz="2100" dirty="0">
                            <a:solidFill>
                              <a:schemeClr val="tx1"/>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mc:Choice>
        <mc:Fallback xmlns="">
          <p:graphicFrame>
            <p:nvGraphicFramePr>
              <p:cNvPr id="7" name="Content Placeholder 6"/>
              <p:cNvGraphicFramePr>
                <a:graphicFrameLocks noGrp="1"/>
              </p:cNvGraphicFramePr>
              <p:nvPr>
                <p:ph idx="1"/>
                <p:extLst>
                  <p:ext uri="{D42A27DB-BD31-4B8C-83A1-F6EECF244321}">
                    <p14:modId xmlns:p14="http://schemas.microsoft.com/office/powerpoint/2010/main" val="4021801548"/>
                  </p:ext>
                </p:extLst>
              </p:nvPr>
            </p:nvGraphicFramePr>
            <p:xfrm>
              <a:off x="464382" y="2042410"/>
              <a:ext cx="11756545" cy="3404593"/>
            </p:xfrm>
            <a:graphic>
              <a:graphicData uri="http://schemas.openxmlformats.org/drawingml/2006/table">
                <a:tbl>
                  <a:tblPr firstRow="1" bandRow="1">
                    <a:tableStyleId>{5C22544A-7EE6-4342-B048-85BDC9FD1C3A}</a:tableStyleId>
                  </a:tblPr>
                  <a:tblGrid>
                    <a:gridCol w="7542684">
                      <a:extLst>
                        <a:ext uri="{9D8B030D-6E8A-4147-A177-3AD203B41FA5}">
                          <a16:colId xmlns:a16="http://schemas.microsoft.com/office/drawing/2014/main" val="20000"/>
                        </a:ext>
                      </a:extLst>
                    </a:gridCol>
                    <a:gridCol w="2336800">
                      <a:extLst>
                        <a:ext uri="{9D8B030D-6E8A-4147-A177-3AD203B41FA5}">
                          <a16:colId xmlns:a16="http://schemas.microsoft.com/office/drawing/2014/main" val="20001"/>
                        </a:ext>
                      </a:extLst>
                    </a:gridCol>
                    <a:gridCol w="1877061">
                      <a:extLst>
                        <a:ext uri="{9D8B030D-6E8A-4147-A177-3AD203B41FA5}">
                          <a16:colId xmlns:a16="http://schemas.microsoft.com/office/drawing/2014/main" val="20002"/>
                        </a:ext>
                      </a:extLst>
                    </a:gridCol>
                  </a:tblGrid>
                  <a:tr h="577705">
                    <a:tc>
                      <a:txBody>
                        <a:bodyPr/>
                        <a:lstStyle/>
                        <a:p>
                          <a:r>
                            <a:rPr lang="en-US" sz="2100" dirty="0">
                              <a:solidFill>
                                <a:schemeClr val="tx1"/>
                              </a:solidFill>
                            </a:rPr>
                            <a:t>Number</a:t>
                          </a:r>
                          <a:r>
                            <a:rPr lang="en-US" sz="2100" baseline="0" dirty="0">
                              <a:solidFill>
                                <a:schemeClr val="tx1"/>
                              </a:solidFill>
                            </a:rPr>
                            <a:t> format</a:t>
                          </a:r>
                          <a:endParaRPr lang="en-US" sz="2100" dirty="0">
                            <a:solidFill>
                              <a:schemeClr val="tx1"/>
                            </a:solidFill>
                          </a:endParaRP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100" dirty="0">
                              <a:solidFill>
                                <a:schemeClr val="tx1"/>
                              </a:solidFill>
                            </a:rPr>
                            <a:t>Range (absolute)</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US" sz="2100" dirty="0">
                              <a:solidFill>
                                <a:schemeClr val="tx1"/>
                              </a:solidFill>
                            </a:rPr>
                            <a:t>Accuracy</a:t>
                          </a:r>
                        </a:p>
                      </a:txBody>
                      <a:tcPr marL="121920" marR="121920" marT="60960" marB="6096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0397">
                    <a:tc>
                      <a:txBody>
                        <a:bodyPr/>
                        <a:lstStyle/>
                        <a:p>
                          <a:r>
                            <a:rPr lang="en-US" sz="2100" dirty="0">
                              <a:solidFill>
                                <a:schemeClr val="tx1"/>
                              </a:solidFill>
                            </a:rPr>
                            <a:t>float32</a:t>
                          </a:r>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2"/>
                          <a:stretch>
                            <a:fillRect l="-323238" t="-110000" r="-80418" b="-415556"/>
                          </a:stretch>
                        </a:blipFill>
                      </a:tcPr>
                    </a:tc>
                    <a:tc>
                      <a:txBody>
                        <a:bodyPr/>
                        <a:lstStyle/>
                        <a:p>
                          <a:endParaRPr lang="en-US"/>
                        </a:p>
                      </a:txBody>
                      <a:tcPr marL="121920" marR="121920" marT="60960" marB="60960">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2"/>
                          <a:stretch>
                            <a:fillRect l="-526299" t="-110000" b="-415556"/>
                          </a:stretch>
                        </a:blipFill>
                      </a:tcPr>
                    </a:tc>
                    <a:extLst>
                      <a:ext uri="{0D108BD9-81ED-4DB2-BD59-A6C34878D82A}">
                        <a16:rowId xmlns:a16="http://schemas.microsoft.com/office/drawing/2014/main" val="10001"/>
                      </a:ext>
                    </a:extLst>
                  </a:tr>
                  <a:tr h="543376">
                    <a:tc>
                      <a:txBody>
                        <a:bodyPr/>
                        <a:lstStyle/>
                        <a:p>
                          <a:r>
                            <a:rPr lang="en-US" sz="2100" dirty="0">
                              <a:solidFill>
                                <a:schemeClr val="tx1"/>
                              </a:solidFill>
                            </a:rPr>
                            <a:t>float16</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l="-323238" t="-212360" r="-80418" b="-320225"/>
                          </a:stretch>
                        </a:blipFill>
                      </a:tcPr>
                    </a:tc>
                    <a:tc>
                      <a:txBody>
                        <a:bodyPr/>
                        <a:lstStyle/>
                        <a:p>
                          <a:endParaRPr lang="en-US"/>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l="-526299" t="-212360" b="-320225"/>
                          </a:stretch>
                        </a:blipFill>
                      </a:tcPr>
                    </a:tc>
                    <a:extLst>
                      <a:ext uri="{0D108BD9-81ED-4DB2-BD59-A6C34878D82A}">
                        <a16:rowId xmlns:a16="http://schemas.microsoft.com/office/drawing/2014/main" val="10002"/>
                      </a:ext>
                    </a:extLst>
                  </a:tr>
                  <a:tr h="577705">
                    <a:tc>
                      <a:txBody>
                        <a:bodyPr/>
                        <a:lstStyle/>
                        <a:p>
                          <a:r>
                            <a:rPr lang="en-US" sz="2100" dirty="0">
                              <a:solidFill>
                                <a:schemeClr val="tx1"/>
                              </a:solidFill>
                            </a:rPr>
                            <a:t>int32</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l="-323238" t="-292632" r="-80418" b="-200000"/>
                          </a:stretch>
                        </a:blipFill>
                      </a:tcPr>
                    </a:tc>
                    <a:tc>
                      <a:txBody>
                        <a:bodyPr/>
                        <a:lstStyle/>
                        <a:p>
                          <a:endParaRPr lang="en-US"/>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l="-526299" t="-292632" b="-200000"/>
                          </a:stretch>
                        </a:blipFill>
                      </a:tcPr>
                    </a:tc>
                    <a:extLst>
                      <a:ext uri="{0D108BD9-81ED-4DB2-BD59-A6C34878D82A}">
                        <a16:rowId xmlns:a16="http://schemas.microsoft.com/office/drawing/2014/main" val="10003"/>
                      </a:ext>
                    </a:extLst>
                  </a:tr>
                  <a:tr h="577705">
                    <a:tc>
                      <a:txBody>
                        <a:bodyPr/>
                        <a:lstStyle/>
                        <a:p>
                          <a:r>
                            <a:rPr lang="en-US" sz="2100" dirty="0">
                              <a:solidFill>
                                <a:schemeClr val="tx1"/>
                              </a:solidFill>
                            </a:rPr>
                            <a:t>int16</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l="-323238" t="-392632" r="-80418" b="-100000"/>
                          </a:stretch>
                        </a:blipFill>
                      </a:tcPr>
                    </a:tc>
                    <a:tc>
                      <a:txBody>
                        <a:bodyPr/>
                        <a:lstStyle/>
                        <a:p>
                          <a:endParaRPr lang="en-US"/>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l="-526299" t="-392632" b="-100000"/>
                          </a:stretch>
                        </a:blipFill>
                      </a:tcPr>
                    </a:tc>
                    <a:extLst>
                      <a:ext uri="{0D108BD9-81ED-4DB2-BD59-A6C34878D82A}">
                        <a16:rowId xmlns:a16="http://schemas.microsoft.com/office/drawing/2014/main" val="10004"/>
                      </a:ext>
                    </a:extLst>
                  </a:tr>
                  <a:tr h="577705">
                    <a:tc>
                      <a:txBody>
                        <a:bodyPr/>
                        <a:lstStyle/>
                        <a:p>
                          <a:r>
                            <a:rPr lang="en-US" sz="2100" dirty="0">
                              <a:solidFill>
                                <a:schemeClr val="tx1"/>
                              </a:solidFill>
                            </a:rPr>
                            <a:t>int8</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l="-323238" t="-492632" r="-80418"/>
                          </a:stretch>
                        </a:blipFill>
                      </a:tcPr>
                    </a:tc>
                    <a:tc>
                      <a:txBody>
                        <a:bodyPr/>
                        <a:lstStyle/>
                        <a:p>
                          <a:endParaRPr lang="en-US"/>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2"/>
                          <a:stretch>
                            <a:fillRect l="-526299" t="-492632"/>
                          </a:stretch>
                        </a:blipFill>
                      </a:tcPr>
                    </a:tc>
                    <a:extLst>
                      <a:ext uri="{0D108BD9-81ED-4DB2-BD59-A6C34878D82A}">
                        <a16:rowId xmlns:a16="http://schemas.microsoft.com/office/drawing/2014/main" val="10005"/>
                      </a:ext>
                    </a:extLst>
                  </a:tr>
                </a:tbl>
              </a:graphicData>
            </a:graphic>
          </p:graphicFrame>
        </mc:Fallback>
      </mc:AlternateContent>
      <p:sp>
        <p:nvSpPr>
          <p:cNvPr id="5" name="Slide Number Placeholder 4"/>
          <p:cNvSpPr>
            <a:spLocks noGrp="1"/>
          </p:cNvSpPr>
          <p:nvPr>
            <p:ph type="sldNum" sz="quarter" idx="12"/>
          </p:nvPr>
        </p:nvSpPr>
        <p:spPr>
          <a:xfrm>
            <a:off x="8446343" y="4912689"/>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119</a:t>
            </a:fld>
            <a:endParaRPr lang="en-US" dirty="0"/>
          </a:p>
        </p:txBody>
      </p:sp>
      <p:sp>
        <p:nvSpPr>
          <p:cNvPr id="6" name="TextBox 5"/>
          <p:cNvSpPr txBox="1"/>
          <p:nvPr/>
        </p:nvSpPr>
        <p:spPr>
          <a:xfrm>
            <a:off x="73557" y="6484823"/>
            <a:ext cx="9446023" cy="256545"/>
          </a:xfrm>
          <a:prstGeom prst="rect">
            <a:avLst/>
          </a:prstGeom>
          <a:noFill/>
        </p:spPr>
        <p:txBody>
          <a:bodyPr wrap="square" rtlCol="0">
            <a:spAutoFit/>
          </a:bodyPr>
          <a:lstStyle/>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Slide inspired by </a:t>
            </a:r>
            <a:r>
              <a:rPr lang="en-US"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Eyeriss</a:t>
            </a:r>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ISCA 2018 tutorial</a:t>
            </a:r>
            <a:endPar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1815589" y="2659180"/>
            <a:ext cx="1574400" cy="355931"/>
          </a:xfrm>
          <a:prstGeom prst="rect">
            <a:avLst/>
          </a:prstGeom>
          <a:solidFill>
            <a:srgbClr val="33CC33"/>
          </a:solidFill>
          <a:ln w="19050">
            <a:solidFill>
              <a:srgbClr val="5A92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400" dirty="0">
                <a:solidFill>
                  <a:schemeClr val="bg1"/>
                </a:solidFill>
              </a:rPr>
              <a:t>E (8)</a:t>
            </a:r>
          </a:p>
        </p:txBody>
      </p:sp>
      <p:sp>
        <p:nvSpPr>
          <p:cNvPr id="15" name="Rectangle 14"/>
          <p:cNvSpPr/>
          <p:nvPr/>
        </p:nvSpPr>
        <p:spPr>
          <a:xfrm>
            <a:off x="1815589" y="3782542"/>
            <a:ext cx="6100800" cy="354720"/>
          </a:xfrm>
          <a:prstGeom prst="rect">
            <a:avLst/>
          </a:prstGeom>
          <a:ln w="1905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bg1"/>
                </a:solidFill>
              </a:rPr>
              <a:t>M (31)</a:t>
            </a:r>
          </a:p>
        </p:txBody>
      </p:sp>
      <p:sp>
        <p:nvSpPr>
          <p:cNvPr id="17" name="Rectangle 16"/>
          <p:cNvSpPr/>
          <p:nvPr/>
        </p:nvSpPr>
        <p:spPr>
          <a:xfrm>
            <a:off x="1621067" y="3782542"/>
            <a:ext cx="194523" cy="353907"/>
          </a:xfrm>
          <a:prstGeom prst="rect">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chemeClr val="bg1"/>
                </a:solidFill>
              </a:rPr>
              <a:t>S</a:t>
            </a:r>
          </a:p>
        </p:txBody>
      </p:sp>
      <p:sp>
        <p:nvSpPr>
          <p:cNvPr id="19" name="Rectangle 18"/>
          <p:cNvSpPr/>
          <p:nvPr/>
        </p:nvSpPr>
        <p:spPr>
          <a:xfrm>
            <a:off x="3389989" y="2660390"/>
            <a:ext cx="4526400" cy="354720"/>
          </a:xfrm>
          <a:prstGeom prst="rect">
            <a:avLst/>
          </a:prstGeom>
          <a:ln w="1905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bg1"/>
                </a:solidFill>
              </a:rPr>
              <a:t>M (23)</a:t>
            </a:r>
          </a:p>
        </p:txBody>
      </p:sp>
      <p:sp>
        <p:nvSpPr>
          <p:cNvPr id="20" name="Rectangle 19"/>
          <p:cNvSpPr/>
          <p:nvPr/>
        </p:nvSpPr>
        <p:spPr>
          <a:xfrm>
            <a:off x="1621067" y="2659180"/>
            <a:ext cx="194523" cy="355931"/>
          </a:xfrm>
          <a:prstGeom prst="rect">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chemeClr val="bg1"/>
                </a:solidFill>
              </a:rPr>
              <a:t>S</a:t>
            </a:r>
          </a:p>
        </p:txBody>
      </p:sp>
      <p:sp>
        <p:nvSpPr>
          <p:cNvPr id="21" name="Rectangle 20"/>
          <p:cNvSpPr/>
          <p:nvPr/>
        </p:nvSpPr>
        <p:spPr>
          <a:xfrm>
            <a:off x="1815589" y="3220861"/>
            <a:ext cx="984000" cy="355931"/>
          </a:xfrm>
          <a:prstGeom prst="rect">
            <a:avLst/>
          </a:prstGeom>
          <a:solidFill>
            <a:srgbClr val="33CC33"/>
          </a:solidFill>
          <a:ln w="19050">
            <a:solidFill>
              <a:srgbClr val="5A92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400" dirty="0">
                <a:solidFill>
                  <a:schemeClr val="bg1"/>
                </a:solidFill>
              </a:rPr>
              <a:t>E (5)</a:t>
            </a:r>
          </a:p>
        </p:txBody>
      </p:sp>
      <p:sp>
        <p:nvSpPr>
          <p:cNvPr id="22" name="Rectangle 21"/>
          <p:cNvSpPr/>
          <p:nvPr/>
        </p:nvSpPr>
        <p:spPr>
          <a:xfrm>
            <a:off x="2799589" y="3222072"/>
            <a:ext cx="1968000" cy="354720"/>
          </a:xfrm>
          <a:prstGeom prst="rect">
            <a:avLst/>
          </a:prstGeom>
          <a:ln w="1905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bg1"/>
                </a:solidFill>
              </a:rPr>
              <a:t>M (10)</a:t>
            </a:r>
          </a:p>
        </p:txBody>
      </p:sp>
      <p:sp>
        <p:nvSpPr>
          <p:cNvPr id="23" name="Rectangle 22"/>
          <p:cNvSpPr/>
          <p:nvPr/>
        </p:nvSpPr>
        <p:spPr>
          <a:xfrm>
            <a:off x="1621067" y="3220861"/>
            <a:ext cx="194523" cy="355931"/>
          </a:xfrm>
          <a:prstGeom prst="rect">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chemeClr val="bg1"/>
                </a:solidFill>
              </a:rPr>
              <a:t>S</a:t>
            </a:r>
          </a:p>
        </p:txBody>
      </p:sp>
      <p:sp>
        <p:nvSpPr>
          <p:cNvPr id="24" name="Rectangle 23"/>
          <p:cNvSpPr/>
          <p:nvPr/>
        </p:nvSpPr>
        <p:spPr>
          <a:xfrm>
            <a:off x="1815589" y="4342200"/>
            <a:ext cx="2952000" cy="354720"/>
          </a:xfrm>
          <a:prstGeom prst="rect">
            <a:avLst/>
          </a:prstGeom>
          <a:ln w="1905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bg1"/>
                </a:solidFill>
              </a:rPr>
              <a:t>M (15)</a:t>
            </a:r>
          </a:p>
        </p:txBody>
      </p:sp>
      <p:sp>
        <p:nvSpPr>
          <p:cNvPr id="25" name="Rectangle 24"/>
          <p:cNvSpPr/>
          <p:nvPr/>
        </p:nvSpPr>
        <p:spPr>
          <a:xfrm>
            <a:off x="1621067" y="4342200"/>
            <a:ext cx="194523" cy="353907"/>
          </a:xfrm>
          <a:prstGeom prst="rect">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chemeClr val="bg1"/>
                </a:solidFill>
              </a:rPr>
              <a:t>S</a:t>
            </a:r>
          </a:p>
        </p:txBody>
      </p:sp>
      <p:sp>
        <p:nvSpPr>
          <p:cNvPr id="26" name="Rectangle 25"/>
          <p:cNvSpPr/>
          <p:nvPr/>
        </p:nvSpPr>
        <p:spPr>
          <a:xfrm>
            <a:off x="1815589" y="4901044"/>
            <a:ext cx="1377600" cy="354720"/>
          </a:xfrm>
          <a:prstGeom prst="rect">
            <a:avLst/>
          </a:prstGeom>
          <a:ln w="1905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bg1"/>
                </a:solidFill>
              </a:rPr>
              <a:t>M (7)</a:t>
            </a:r>
          </a:p>
        </p:txBody>
      </p:sp>
      <p:sp>
        <p:nvSpPr>
          <p:cNvPr id="27" name="Rectangle 26"/>
          <p:cNvSpPr/>
          <p:nvPr/>
        </p:nvSpPr>
        <p:spPr>
          <a:xfrm>
            <a:off x="1621067" y="4901044"/>
            <a:ext cx="194523" cy="353907"/>
          </a:xfrm>
          <a:prstGeom prst="rect">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schemeClr val="bg1"/>
                </a:solidFill>
              </a:rPr>
              <a:t>S</a:t>
            </a:r>
          </a:p>
        </p:txBody>
      </p:sp>
      <p:sp>
        <p:nvSpPr>
          <p:cNvPr id="3" name="Rectangle 2"/>
          <p:cNvSpPr/>
          <p:nvPr/>
        </p:nvSpPr>
        <p:spPr>
          <a:xfrm>
            <a:off x="191344" y="3673778"/>
            <a:ext cx="11379200" cy="1866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9616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solidFill>
                  <a:srgbClr val="4472C4"/>
                </a:solidFill>
                <a:latin typeface="Calibri Light" panose="020F0302020204030204"/>
              </a:rPr>
              <a:t>RCNN</a:t>
            </a:r>
          </a:p>
        </p:txBody>
      </p:sp>
      <p:pic>
        <p:nvPicPr>
          <p:cNvPr id="4" name="Picture 3"/>
          <p:cNvPicPr>
            <a:picLocks noChangeAspect="1"/>
          </p:cNvPicPr>
          <p:nvPr/>
        </p:nvPicPr>
        <p:blipFill>
          <a:blip r:embed="rId3"/>
          <a:stretch>
            <a:fillRect/>
          </a:stretch>
        </p:blipFill>
        <p:spPr>
          <a:xfrm>
            <a:off x="5149654" y="274639"/>
            <a:ext cx="6616858" cy="2651760"/>
          </a:xfrm>
          <a:prstGeom prst="rect">
            <a:avLst/>
          </a:prstGeom>
        </p:spPr>
      </p:pic>
      <p:sp>
        <p:nvSpPr>
          <p:cNvPr id="7" name="Rectangle 6">
            <a:extLst>
              <a:ext uri="{FF2B5EF4-FFF2-40B4-BE49-F238E27FC236}">
                <a16:creationId xmlns:a16="http://schemas.microsoft.com/office/drawing/2014/main" id="{B78B53F3-E421-DA43-A16B-C67B7AC67A5F}"/>
              </a:ext>
            </a:extLst>
          </p:cNvPr>
          <p:cNvSpPr/>
          <p:nvPr/>
        </p:nvSpPr>
        <p:spPr>
          <a:xfrm>
            <a:off x="6574455" y="848713"/>
            <a:ext cx="1553546" cy="1700037"/>
          </a:xfrm>
          <a:prstGeom prst="rect">
            <a:avLst/>
          </a:prstGeom>
          <a:noFill/>
          <a:ln w="381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66990CB1-5492-0649-BFC1-B54B1CB25C69}"/>
              </a:ext>
            </a:extLst>
          </p:cNvPr>
          <p:cNvSpPr txBox="1"/>
          <p:nvPr/>
        </p:nvSpPr>
        <p:spPr>
          <a:xfrm>
            <a:off x="609600" y="1379821"/>
            <a:ext cx="3556000" cy="707886"/>
          </a:xfrm>
          <a:prstGeom prst="rect">
            <a:avLst/>
          </a:prstGeom>
          <a:noFill/>
        </p:spPr>
        <p:txBody>
          <a:bodyPr wrap="square" rtlCol="0">
            <a:spAutoFit/>
          </a:bodyPr>
          <a:lstStyle/>
          <a:p>
            <a:r>
              <a:rPr lang="en-US" sz="2000" u="sng" dirty="0">
                <a:solidFill>
                  <a:srgbClr val="663300"/>
                </a:solidFill>
              </a:rPr>
              <a:t>First stage</a:t>
            </a:r>
            <a:r>
              <a:rPr lang="en-US" sz="2000" dirty="0">
                <a:solidFill>
                  <a:srgbClr val="663300"/>
                </a:solidFill>
              </a:rPr>
              <a:t>: generate category-independent region proposals.</a:t>
            </a:r>
          </a:p>
        </p:txBody>
      </p:sp>
      <p:sp>
        <p:nvSpPr>
          <p:cNvPr id="8" name="TextBox 7">
            <a:extLst>
              <a:ext uri="{FF2B5EF4-FFF2-40B4-BE49-F238E27FC236}">
                <a16:creationId xmlns:a16="http://schemas.microsoft.com/office/drawing/2014/main" id="{C9BD2EB9-EB42-7543-BBBD-CE7140E8AD2B}"/>
              </a:ext>
            </a:extLst>
          </p:cNvPr>
          <p:cNvSpPr txBox="1"/>
          <p:nvPr/>
        </p:nvSpPr>
        <p:spPr>
          <a:xfrm>
            <a:off x="695400" y="2276872"/>
            <a:ext cx="4097867"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663300"/>
                </a:solidFill>
              </a:rPr>
              <a:t>2000 Region proposals for every image</a:t>
            </a:r>
          </a:p>
        </p:txBody>
      </p:sp>
      <p:sp>
        <p:nvSpPr>
          <p:cNvPr id="9" name="TextBox 8">
            <a:extLst>
              <a:ext uri="{FF2B5EF4-FFF2-40B4-BE49-F238E27FC236}">
                <a16:creationId xmlns:a16="http://schemas.microsoft.com/office/drawing/2014/main" id="{CF56E155-12A0-DF44-9337-C79F06889BBD}"/>
              </a:ext>
            </a:extLst>
          </p:cNvPr>
          <p:cNvSpPr txBox="1"/>
          <p:nvPr/>
        </p:nvSpPr>
        <p:spPr>
          <a:xfrm>
            <a:off x="609599" y="3131334"/>
            <a:ext cx="4425245" cy="1631216"/>
          </a:xfrm>
          <a:prstGeom prst="rect">
            <a:avLst/>
          </a:prstGeom>
          <a:noFill/>
        </p:spPr>
        <p:txBody>
          <a:bodyPr wrap="square" rtlCol="0">
            <a:spAutoFit/>
          </a:bodyPr>
          <a:lstStyle/>
          <a:p>
            <a:pPr algn="just"/>
            <a:r>
              <a:rPr lang="en-US" sz="2000" dirty="0">
                <a:solidFill>
                  <a:srgbClr val="663300"/>
                </a:solidFill>
              </a:rPr>
              <a:t>Selective Search: combine the strength of both an exhaustive search and segmentation.</a:t>
            </a:r>
          </a:p>
          <a:p>
            <a:pPr algn="just"/>
            <a:endParaRPr lang="en-US" sz="2000" dirty="0">
              <a:solidFill>
                <a:srgbClr val="663300"/>
              </a:solidFill>
            </a:endParaRPr>
          </a:p>
          <a:p>
            <a:pPr algn="just"/>
            <a:r>
              <a:rPr lang="en-US" sz="2000" dirty="0" err="1">
                <a:solidFill>
                  <a:srgbClr val="663300"/>
                </a:solidFill>
              </a:rPr>
              <a:t>Uijlings</a:t>
            </a:r>
            <a:r>
              <a:rPr lang="en-US" sz="2000" dirty="0">
                <a:solidFill>
                  <a:srgbClr val="663300"/>
                </a:solidFill>
              </a:rPr>
              <a:t> et al.  IJCV 2013.</a:t>
            </a:r>
          </a:p>
        </p:txBody>
      </p:sp>
      <p:pic>
        <p:nvPicPr>
          <p:cNvPr id="10" name="Picture 9">
            <a:extLst>
              <a:ext uri="{FF2B5EF4-FFF2-40B4-BE49-F238E27FC236}">
                <a16:creationId xmlns:a16="http://schemas.microsoft.com/office/drawing/2014/main" id="{BA3A1A79-2929-934E-9453-F5C8792C1251}"/>
              </a:ext>
            </a:extLst>
          </p:cNvPr>
          <p:cNvPicPr>
            <a:picLocks noChangeAspect="1"/>
          </p:cNvPicPr>
          <p:nvPr/>
        </p:nvPicPr>
        <p:blipFill>
          <a:blip r:embed="rId4"/>
          <a:stretch>
            <a:fillRect/>
          </a:stretch>
        </p:blipFill>
        <p:spPr>
          <a:xfrm>
            <a:off x="6087112" y="3203379"/>
            <a:ext cx="2819400" cy="2819400"/>
          </a:xfrm>
          <a:prstGeom prst="rect">
            <a:avLst/>
          </a:prstGeom>
        </p:spPr>
      </p:pic>
      <p:sp>
        <p:nvSpPr>
          <p:cNvPr id="11" name="Rectangle 10">
            <a:extLst>
              <a:ext uri="{FF2B5EF4-FFF2-40B4-BE49-F238E27FC236}">
                <a16:creationId xmlns:a16="http://schemas.microsoft.com/office/drawing/2014/main" id="{A1708CDA-B5E7-1647-BAC4-1A76E96057C1}"/>
              </a:ext>
            </a:extLst>
          </p:cNvPr>
          <p:cNvSpPr/>
          <p:nvPr/>
        </p:nvSpPr>
        <p:spPr>
          <a:xfrm>
            <a:off x="6904537" y="3228444"/>
            <a:ext cx="1223464" cy="1870041"/>
          </a:xfrm>
          <a:prstGeom prst="rect">
            <a:avLst/>
          </a:prstGeom>
          <a:noFill/>
          <a:ln w="38100" cap="flat">
            <a:solidFill>
              <a:srgbClr val="FFFF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12" name="Rectangle 11">
            <a:extLst>
              <a:ext uri="{FF2B5EF4-FFF2-40B4-BE49-F238E27FC236}">
                <a16:creationId xmlns:a16="http://schemas.microsoft.com/office/drawing/2014/main" id="{ED3A3891-AA89-6D4A-8C64-25A12B64E54B}"/>
              </a:ext>
            </a:extLst>
          </p:cNvPr>
          <p:cNvSpPr/>
          <p:nvPr/>
        </p:nvSpPr>
        <p:spPr>
          <a:xfrm>
            <a:off x="6847658" y="4732024"/>
            <a:ext cx="1345810" cy="1277263"/>
          </a:xfrm>
          <a:prstGeom prst="rect">
            <a:avLst/>
          </a:prstGeom>
          <a:noFill/>
          <a:ln w="38100" cap="flat">
            <a:solidFill>
              <a:srgbClr val="FFFF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13" name="Rectangle 12">
            <a:extLst>
              <a:ext uri="{FF2B5EF4-FFF2-40B4-BE49-F238E27FC236}">
                <a16:creationId xmlns:a16="http://schemas.microsoft.com/office/drawing/2014/main" id="{9770D95A-BA0A-2E4B-924A-A0C40D22556B}"/>
              </a:ext>
            </a:extLst>
          </p:cNvPr>
          <p:cNvSpPr/>
          <p:nvPr/>
        </p:nvSpPr>
        <p:spPr>
          <a:xfrm>
            <a:off x="8350511" y="5620292"/>
            <a:ext cx="518868" cy="369977"/>
          </a:xfrm>
          <a:prstGeom prst="rect">
            <a:avLst/>
          </a:prstGeom>
          <a:noFill/>
          <a:ln w="38100" cap="flat">
            <a:solidFill>
              <a:srgbClr val="FFFF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14" name="Rectangle 13">
            <a:extLst>
              <a:ext uri="{FF2B5EF4-FFF2-40B4-BE49-F238E27FC236}">
                <a16:creationId xmlns:a16="http://schemas.microsoft.com/office/drawing/2014/main" id="{EBD51FE2-87EC-9940-BC76-FB78AB6CBCB0}"/>
              </a:ext>
            </a:extLst>
          </p:cNvPr>
          <p:cNvSpPr/>
          <p:nvPr/>
        </p:nvSpPr>
        <p:spPr>
          <a:xfrm>
            <a:off x="6134266" y="3935239"/>
            <a:ext cx="835642" cy="1870041"/>
          </a:xfrm>
          <a:prstGeom prst="rect">
            <a:avLst/>
          </a:prstGeom>
          <a:noFill/>
          <a:ln w="38100" cap="flat">
            <a:solidFill>
              <a:srgbClr val="FFFF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732061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Fixed-point number format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6063" y="1139457"/>
                <a:ext cx="11319873" cy="1658636"/>
              </a:xfrm>
            </p:spPr>
            <p:txBody>
              <a:bodyPr/>
              <a:lstStyle/>
              <a:p>
                <a:pPr marL="380990" indent="-380990"/>
                <a:r>
                  <a:rPr lang="en-US" sz="2667" dirty="0"/>
                  <a:t>Bit Width = Fractional (Word) Length + Integer (Word) Length + 1 (Sign)</a:t>
                </a:r>
              </a:p>
              <a:p>
                <a:pPr marL="380990" indent="-380990"/>
                <a:r>
                  <a:rPr lang="en-US" sz="2667" dirty="0"/>
                  <a:t>Approximate real value </a:t>
                </a:r>
                <a14:m>
                  <m:oMath xmlns:m="http://schemas.openxmlformats.org/officeDocument/2006/math">
                    <m:r>
                      <a:rPr lang="en-US" sz="2667" b="1" i="1">
                        <a:latin typeface="Cambria Math" panose="02040503050406030204" pitchFamily="18" charset="0"/>
                      </a:rPr>
                      <m:t>𝒙</m:t>
                    </m:r>
                  </m:oMath>
                </a14:m>
                <a:r>
                  <a:rPr lang="en-US" sz="2667" dirty="0"/>
                  <a:t> by computing</a:t>
                </a:r>
                <a:r>
                  <a:rPr lang="en-US" sz="2667" b="1" dirty="0"/>
                  <a:t> </a:t>
                </a:r>
                <a14:m>
                  <m:oMath xmlns:m="http://schemas.openxmlformats.org/officeDocument/2006/math">
                    <m:acc>
                      <m:accPr>
                        <m:chr m:val="̂"/>
                        <m:ctrlPr>
                          <a:rPr lang="en-US" sz="2667" b="1" i="1">
                            <a:latin typeface="Cambria Math" panose="02040503050406030204" pitchFamily="18" charset="0"/>
                          </a:rPr>
                        </m:ctrlPr>
                      </m:accPr>
                      <m:e>
                        <m:r>
                          <a:rPr lang="en-US" sz="2667" b="1" i="1">
                            <a:latin typeface="Cambria Math" panose="02040503050406030204" pitchFamily="18" charset="0"/>
                          </a:rPr>
                          <m:t>𝒙</m:t>
                        </m:r>
                      </m:e>
                    </m:acc>
                    <m:r>
                      <a:rPr lang="en-US" sz="2667" i="1" dirty="0">
                        <a:latin typeface="Cambria Math" panose="02040503050406030204" pitchFamily="18" charset="0"/>
                      </a:rPr>
                      <m:t>=</m:t>
                    </m:r>
                    <m:r>
                      <m:rPr>
                        <m:sty m:val="p"/>
                      </m:rPr>
                      <a:rPr lang="en-US" sz="2667" dirty="0">
                        <a:latin typeface="Cambria Math" panose="02040503050406030204" pitchFamily="18" charset="0"/>
                      </a:rPr>
                      <m:t>Round</m:t>
                    </m:r>
                    <m:d>
                      <m:dPr>
                        <m:ctrlPr>
                          <a:rPr lang="en-US" sz="2667" i="1" dirty="0">
                            <a:latin typeface="Cambria Math" panose="02040503050406030204" pitchFamily="18" charset="0"/>
                          </a:rPr>
                        </m:ctrlPr>
                      </m:dPr>
                      <m:e>
                        <m:r>
                          <a:rPr lang="en-US" sz="2667" b="1" i="1" dirty="0">
                            <a:latin typeface="Cambria Math" panose="02040503050406030204" pitchFamily="18" charset="0"/>
                          </a:rPr>
                          <m:t>𝒙</m:t>
                        </m:r>
                        <m:r>
                          <a:rPr lang="en-US" sz="2667" i="1" dirty="0">
                            <a:latin typeface="Cambria Math" panose="02040503050406030204" pitchFamily="18" charset="0"/>
                          </a:rPr>
                          <m:t>⋅</m:t>
                        </m:r>
                        <m:sSup>
                          <m:sSupPr>
                            <m:ctrlPr>
                              <a:rPr lang="en-US" sz="2667" i="1" dirty="0">
                                <a:latin typeface="Cambria Math" panose="02040503050406030204" pitchFamily="18" charset="0"/>
                              </a:rPr>
                            </m:ctrlPr>
                          </m:sSupPr>
                          <m:e>
                            <m:r>
                              <a:rPr lang="en-US" sz="2667" i="1" dirty="0">
                                <a:latin typeface="Cambria Math" panose="02040503050406030204" pitchFamily="18" charset="0"/>
                              </a:rPr>
                              <m:t>2</m:t>
                            </m:r>
                          </m:e>
                          <m:sup>
                            <m:r>
                              <m:rPr>
                                <m:sty m:val="p"/>
                              </m:rPr>
                              <a:rPr lang="en-US" sz="2667" dirty="0">
                                <a:latin typeface="Cambria Math" panose="02040503050406030204" pitchFamily="18" charset="0"/>
                              </a:rPr>
                              <m:t>FL</m:t>
                            </m:r>
                          </m:sup>
                        </m:sSup>
                      </m:e>
                    </m:d>
                    <m:r>
                      <a:rPr lang="en-US" sz="2667" i="1" dirty="0">
                        <a:latin typeface="Cambria Math" panose="02040503050406030204" pitchFamily="18" charset="0"/>
                      </a:rPr>
                      <m:t>⋅</m:t>
                    </m:r>
                    <m:sSup>
                      <m:sSupPr>
                        <m:ctrlPr>
                          <a:rPr lang="en-US" sz="2667" i="1" dirty="0">
                            <a:latin typeface="Cambria Math" panose="02040503050406030204" pitchFamily="18" charset="0"/>
                          </a:rPr>
                        </m:ctrlPr>
                      </m:sSupPr>
                      <m:e>
                        <m:r>
                          <a:rPr lang="en-US" sz="2667" i="1" dirty="0">
                            <a:latin typeface="Cambria Math" panose="02040503050406030204" pitchFamily="18" charset="0"/>
                          </a:rPr>
                          <m:t>2</m:t>
                        </m:r>
                      </m:e>
                      <m:sup>
                        <m:r>
                          <a:rPr lang="en-US" sz="2667" i="1" dirty="0">
                            <a:latin typeface="Cambria Math" panose="02040503050406030204" pitchFamily="18" charset="0"/>
                          </a:rPr>
                          <m:t>−</m:t>
                        </m:r>
                        <m:r>
                          <m:rPr>
                            <m:sty m:val="p"/>
                          </m:rPr>
                          <a:rPr lang="en-US" sz="2667" dirty="0">
                            <a:latin typeface="Cambria Math" panose="02040503050406030204" pitchFamily="18" charset="0"/>
                          </a:rPr>
                          <m:t>FL</m:t>
                        </m:r>
                      </m:sup>
                    </m:sSup>
                  </m:oMath>
                </a14:m>
                <a:endParaRPr lang="en-US" sz="2667" dirty="0"/>
              </a:p>
              <a:p>
                <a:pPr marL="380990" indent="-380990"/>
                <a:r>
                  <a:rPr lang="en-US" sz="2667" dirty="0"/>
                  <a:t>Representable range: </a:t>
                </a:r>
                <a14:m>
                  <m:oMath xmlns:m="http://schemas.openxmlformats.org/officeDocument/2006/math">
                    <m:r>
                      <a:rPr lang="en-US" sz="2667">
                        <a:latin typeface="Cambria Math" panose="02040503050406030204" pitchFamily="18" charset="0"/>
                      </a:rPr>
                      <m:t>−</m:t>
                    </m:r>
                    <m:sSup>
                      <m:sSupPr>
                        <m:ctrlPr>
                          <a:rPr lang="en-US" sz="2667" i="1">
                            <a:latin typeface="Cambria Math" panose="02040503050406030204" pitchFamily="18" charset="0"/>
                          </a:rPr>
                        </m:ctrlPr>
                      </m:sSupPr>
                      <m:e>
                        <m:r>
                          <a:rPr lang="en-US" sz="2667">
                            <a:latin typeface="Cambria Math" panose="02040503050406030204" pitchFamily="18" charset="0"/>
                          </a:rPr>
                          <m:t>2</m:t>
                        </m:r>
                      </m:e>
                      <m:sup>
                        <m:r>
                          <m:rPr>
                            <m:sty m:val="p"/>
                          </m:rPr>
                          <a:rPr lang="en-US" sz="2667">
                            <a:latin typeface="Cambria Math" panose="02040503050406030204" pitchFamily="18" charset="0"/>
                          </a:rPr>
                          <m:t>IL</m:t>
                        </m:r>
                      </m:sup>
                    </m:sSup>
                    <m:r>
                      <a:rPr lang="en-US" sz="2667" i="1">
                        <a:latin typeface="Cambria Math" panose="02040503050406030204" pitchFamily="18" charset="0"/>
                        <a:ea typeface="Cambria Math" panose="02040503050406030204" pitchFamily="18" charset="0"/>
                      </a:rPr>
                      <m:t>≤</m:t>
                    </m:r>
                    <m:acc>
                      <m:accPr>
                        <m:chr m:val="̂"/>
                        <m:ctrlPr>
                          <a:rPr lang="en-US" sz="2667" b="1" i="1">
                            <a:latin typeface="Cambria Math" panose="02040503050406030204" pitchFamily="18" charset="0"/>
                          </a:rPr>
                        </m:ctrlPr>
                      </m:accPr>
                      <m:e>
                        <m:r>
                          <a:rPr lang="en-US" sz="2667" b="1" i="1">
                            <a:latin typeface="Cambria Math" panose="02040503050406030204" pitchFamily="18" charset="0"/>
                          </a:rPr>
                          <m:t>𝒙</m:t>
                        </m:r>
                      </m:e>
                    </m:acc>
                    <m:r>
                      <a:rPr lang="en-US" sz="2667" i="1">
                        <a:latin typeface="Cambria Math" panose="02040503050406030204" pitchFamily="18" charset="0"/>
                        <a:ea typeface="Cambria Math" panose="02040503050406030204" pitchFamily="18" charset="0"/>
                      </a:rPr>
                      <m:t>≤</m:t>
                    </m:r>
                    <m:sSup>
                      <m:sSupPr>
                        <m:ctrlPr>
                          <a:rPr lang="en-US" sz="2667" i="1">
                            <a:latin typeface="Cambria Math" panose="02040503050406030204" pitchFamily="18" charset="0"/>
                          </a:rPr>
                        </m:ctrlPr>
                      </m:sSupPr>
                      <m:e>
                        <m:r>
                          <a:rPr lang="en-US" sz="2667">
                            <a:latin typeface="Cambria Math" panose="02040503050406030204" pitchFamily="18" charset="0"/>
                          </a:rPr>
                          <m:t>2</m:t>
                        </m:r>
                      </m:e>
                      <m:sup>
                        <m:r>
                          <m:rPr>
                            <m:sty m:val="p"/>
                          </m:rPr>
                          <a:rPr lang="en-US" sz="2667">
                            <a:latin typeface="Cambria Math" panose="02040503050406030204" pitchFamily="18" charset="0"/>
                          </a:rPr>
                          <m:t>IL</m:t>
                        </m:r>
                      </m:sup>
                    </m:sSup>
                    <m:r>
                      <a:rPr lang="en-US" sz="2667">
                        <a:latin typeface="Cambria Math" panose="02040503050406030204" pitchFamily="18" charset="0"/>
                      </a:rPr>
                      <m:t>−</m:t>
                    </m:r>
                    <m:sSup>
                      <m:sSupPr>
                        <m:ctrlPr>
                          <a:rPr lang="en-US" sz="2667" i="1">
                            <a:latin typeface="Cambria Math" panose="02040503050406030204" pitchFamily="18" charset="0"/>
                          </a:rPr>
                        </m:ctrlPr>
                      </m:sSupPr>
                      <m:e>
                        <m:r>
                          <a:rPr lang="en-US" sz="2667">
                            <a:latin typeface="Cambria Math" panose="02040503050406030204" pitchFamily="18" charset="0"/>
                          </a:rPr>
                          <m:t>2</m:t>
                        </m:r>
                      </m:e>
                      <m:sup>
                        <m:r>
                          <a:rPr lang="en-US" sz="2667">
                            <a:latin typeface="Cambria Math" panose="02040503050406030204" pitchFamily="18" charset="0"/>
                          </a:rPr>
                          <m:t>−</m:t>
                        </m:r>
                        <m:r>
                          <m:rPr>
                            <m:sty m:val="p"/>
                          </m:rPr>
                          <a:rPr lang="en-US" sz="2667">
                            <a:latin typeface="Cambria Math" panose="02040503050406030204" pitchFamily="18" charset="0"/>
                          </a:rPr>
                          <m:t>FL</m:t>
                        </m:r>
                      </m:sup>
                    </m:sSup>
                  </m:oMath>
                </a14:m>
                <a:r>
                  <a:rPr lang="en-US" sz="2667" dirty="0"/>
                  <a:t> with precision/step size </a:t>
                </a:r>
                <a14:m>
                  <m:oMath xmlns:m="http://schemas.openxmlformats.org/officeDocument/2006/math">
                    <m:sSup>
                      <m:sSupPr>
                        <m:ctrlPr>
                          <a:rPr lang="en-US" sz="2667" i="1" dirty="0">
                            <a:latin typeface="Cambria Math" panose="02040503050406030204" pitchFamily="18" charset="0"/>
                          </a:rPr>
                        </m:ctrlPr>
                      </m:sSupPr>
                      <m:e>
                        <m:r>
                          <a:rPr lang="en-US" sz="2667" i="1" dirty="0">
                            <a:latin typeface="Cambria Math" panose="02040503050406030204" pitchFamily="18" charset="0"/>
                          </a:rPr>
                          <m:t>2</m:t>
                        </m:r>
                      </m:e>
                      <m:sup>
                        <m:r>
                          <a:rPr lang="en-US" sz="2667" i="1" dirty="0">
                            <a:latin typeface="Cambria Math" panose="02040503050406030204" pitchFamily="18" charset="0"/>
                          </a:rPr>
                          <m:t>−</m:t>
                        </m:r>
                        <m:r>
                          <m:rPr>
                            <m:sty m:val="p"/>
                          </m:rPr>
                          <a:rPr lang="en-US" sz="2667" dirty="0">
                            <a:latin typeface="Cambria Math" panose="02040503050406030204" pitchFamily="18" charset="0"/>
                          </a:rPr>
                          <m:t>FL</m:t>
                        </m:r>
                      </m:sup>
                    </m:sSup>
                  </m:oMath>
                </a14:m>
                <a:endParaRPr lang="en-US" sz="2667"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6063" y="1139457"/>
                <a:ext cx="11319873" cy="1658636"/>
              </a:xfrm>
              <a:blipFill>
                <a:blip r:embed="rId2"/>
                <a:stretch>
                  <a:fillRect l="-916" t="-3676" b="-294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120</a:t>
            </a:fld>
            <a:endParaRPr lang="en-US" dirty="0"/>
          </a:p>
        </p:txBody>
      </p:sp>
      <p:grpSp>
        <p:nvGrpSpPr>
          <p:cNvPr id="6" name="Group 5"/>
          <p:cNvGrpSpPr/>
          <p:nvPr/>
        </p:nvGrpSpPr>
        <p:grpSpPr>
          <a:xfrm>
            <a:off x="444123" y="4587149"/>
            <a:ext cx="2722687" cy="574041"/>
            <a:chOff x="431652" y="3113751"/>
            <a:chExt cx="1422511" cy="299917"/>
          </a:xfrm>
        </p:grpSpPr>
        <p:sp>
          <p:nvSpPr>
            <p:cNvPr id="7" name="Rectangle 6"/>
            <p:cNvSpPr/>
            <p:nvPr/>
          </p:nvSpPr>
          <p:spPr>
            <a:xfrm>
              <a:off x="609599" y="3116523"/>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8" name="Rectangle 7"/>
            <p:cNvSpPr/>
            <p:nvPr/>
          </p:nvSpPr>
          <p:spPr>
            <a:xfrm>
              <a:off x="431652" y="3115599"/>
              <a:ext cx="177947" cy="265430"/>
            </a:xfrm>
            <a:prstGeom prst="rect">
              <a:avLst/>
            </a:prstGeom>
            <a:ln w="19050">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solidFill>
                    <a:schemeClr val="bg1"/>
                  </a:solidFill>
                </a:rPr>
                <a:t>0</a:t>
              </a:r>
            </a:p>
          </p:txBody>
        </p:sp>
        <p:sp>
          <p:nvSpPr>
            <p:cNvPr id="9" name="Rectangle 8"/>
            <p:cNvSpPr/>
            <p:nvPr/>
          </p:nvSpPr>
          <p:spPr>
            <a:xfrm>
              <a:off x="787546" y="3115599"/>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10" name="Rectangle 9"/>
            <p:cNvSpPr/>
            <p:nvPr/>
          </p:nvSpPr>
          <p:spPr>
            <a:xfrm>
              <a:off x="965211" y="3115599"/>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11" name="Rectangle 10"/>
            <p:cNvSpPr/>
            <p:nvPr/>
          </p:nvSpPr>
          <p:spPr>
            <a:xfrm>
              <a:off x="1143158" y="3114675"/>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12" name="Rectangle 11"/>
            <p:cNvSpPr/>
            <p:nvPr/>
          </p:nvSpPr>
          <p:spPr>
            <a:xfrm>
              <a:off x="1320604" y="3114675"/>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13" name="Rectangle 12"/>
            <p:cNvSpPr/>
            <p:nvPr/>
          </p:nvSpPr>
          <p:spPr>
            <a:xfrm>
              <a:off x="1498551" y="3113751"/>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14" name="Rectangle 13"/>
            <p:cNvSpPr/>
            <p:nvPr/>
          </p:nvSpPr>
          <p:spPr>
            <a:xfrm>
              <a:off x="1676216" y="3113751"/>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15" name="Oval 14"/>
            <p:cNvSpPr/>
            <p:nvPr/>
          </p:nvSpPr>
          <p:spPr>
            <a:xfrm>
              <a:off x="1100211" y="3337380"/>
              <a:ext cx="76351" cy="76288"/>
            </a:xfrm>
            <a:prstGeom prst="ellipse">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cxnSp>
        <p:nvCxnSpPr>
          <p:cNvPr id="16" name="Straight Arrow Connector 15"/>
          <p:cNvCxnSpPr/>
          <p:nvPr/>
        </p:nvCxnSpPr>
        <p:spPr>
          <a:xfrm>
            <a:off x="793846" y="4453000"/>
            <a:ext cx="1012100" cy="0"/>
          </a:xfrm>
          <a:prstGeom prst="straightConnector1">
            <a:avLst/>
          </a:prstGeom>
          <a:ln w="28575" cap="rnd">
            <a:solidFill>
              <a:schemeClr val="tx1"/>
            </a:solidFill>
            <a:round/>
            <a:headEnd type="triangle" w="lg" len="sm"/>
            <a:tailEnd type="triangle" w="lg"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814119" y="4453000"/>
            <a:ext cx="1352691" cy="0"/>
          </a:xfrm>
          <a:prstGeom prst="straightConnector1">
            <a:avLst/>
          </a:prstGeom>
          <a:ln w="28575" cap="rnd">
            <a:solidFill>
              <a:schemeClr val="tx1"/>
            </a:solidFill>
            <a:round/>
            <a:headEnd type="triangle" w="lg" len="sm"/>
            <a:tailEnd type="triangle" w="lg" len="sm"/>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125304" y="5312618"/>
            <a:ext cx="1665477" cy="420564"/>
          </a:xfrm>
          <a:prstGeom prst="rect">
            <a:avLst/>
          </a:prstGeom>
        </p:spPr>
        <p:txBody>
          <a:bodyPr wrap="square">
            <a:spAutoFit/>
          </a:bodyPr>
          <a:lstStyle/>
          <a:p>
            <a:r>
              <a:rPr lang="en-US" sz="2133" dirty="0"/>
              <a:t>Bit Width (8)</a:t>
            </a:r>
          </a:p>
        </p:txBody>
      </p:sp>
      <p:sp>
        <p:nvSpPr>
          <p:cNvPr id="19" name="Rectangle 18"/>
          <p:cNvSpPr/>
          <p:nvPr/>
        </p:nvSpPr>
        <p:spPr>
          <a:xfrm>
            <a:off x="1830734" y="3653729"/>
            <a:ext cx="2098517" cy="748795"/>
          </a:xfrm>
          <a:prstGeom prst="rect">
            <a:avLst/>
          </a:prstGeom>
        </p:spPr>
        <p:txBody>
          <a:bodyPr wrap="square">
            <a:spAutoFit/>
          </a:bodyPr>
          <a:lstStyle/>
          <a:p>
            <a:r>
              <a:rPr lang="en-US" sz="2133" dirty="0"/>
              <a:t>Fractional Length (4)</a:t>
            </a:r>
          </a:p>
        </p:txBody>
      </p:sp>
      <p:cxnSp>
        <p:nvCxnSpPr>
          <p:cNvPr id="20" name="Straight Arrow Connector 19"/>
          <p:cNvCxnSpPr/>
          <p:nvPr/>
        </p:nvCxnSpPr>
        <p:spPr>
          <a:xfrm>
            <a:off x="453255" y="5309080"/>
            <a:ext cx="2713555" cy="0"/>
          </a:xfrm>
          <a:prstGeom prst="straightConnector1">
            <a:avLst/>
          </a:prstGeom>
          <a:ln w="28575" cap="rnd">
            <a:solidFill>
              <a:schemeClr val="tx1"/>
            </a:solidFill>
            <a:round/>
            <a:headEnd type="triangle" w="lg" len="sm"/>
            <a:tailEnd type="triangle" w="lg" len="sm"/>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14418" y="3653729"/>
            <a:ext cx="1397033" cy="748795"/>
          </a:xfrm>
          <a:prstGeom prst="rect">
            <a:avLst/>
          </a:prstGeom>
        </p:spPr>
        <p:txBody>
          <a:bodyPr wrap="square">
            <a:spAutoFit/>
          </a:bodyPr>
          <a:lstStyle/>
          <a:p>
            <a:r>
              <a:rPr lang="en-US" sz="2133" dirty="0"/>
              <a:t>Integer</a:t>
            </a:r>
          </a:p>
          <a:p>
            <a:r>
              <a:rPr lang="en-US" sz="2133" dirty="0"/>
              <a:t>Length (3)</a:t>
            </a:r>
          </a:p>
        </p:txBody>
      </p:sp>
      <mc:AlternateContent xmlns:mc="http://schemas.openxmlformats.org/markup-compatibility/2006" xmlns:a14="http://schemas.microsoft.com/office/drawing/2010/main">
        <mc:Choice Requires="a14">
          <p:sp>
            <p:nvSpPr>
              <p:cNvPr id="22" name="Rectangle 21"/>
              <p:cNvSpPr/>
              <p:nvPr/>
            </p:nvSpPr>
            <p:spPr>
              <a:xfrm>
                <a:off x="3137614" y="4595739"/>
                <a:ext cx="3108468" cy="461665"/>
              </a:xfrm>
              <a:prstGeom prst="rect">
                <a:avLst/>
              </a:prstGeom>
            </p:spPr>
            <p:txBody>
              <a:bodyPr wrap="square">
                <a:spAutoFit/>
              </a:bodyPr>
              <a:lstStyle/>
              <a:p>
                <a14:m>
                  <m:oMath xmlns:m="http://schemas.openxmlformats.org/officeDocument/2006/math">
                    <m:r>
                      <a:rPr lang="en-US" sz="2400" i="1" dirty="0">
                        <a:latin typeface="Cambria Math" panose="02040503050406030204" pitchFamily="18" charset="0"/>
                      </a:rPr>
                      <m:t>=42⋅</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2</m:t>
                        </m:r>
                      </m:e>
                      <m:sup>
                        <m:r>
                          <a:rPr lang="en-US" sz="2400" i="1" dirty="0">
                            <a:latin typeface="Cambria Math" panose="02040503050406030204" pitchFamily="18" charset="0"/>
                          </a:rPr>
                          <m:t>−4</m:t>
                        </m:r>
                      </m:sup>
                    </m:sSup>
                  </m:oMath>
                </a14:m>
                <a:r>
                  <a:rPr lang="en-US" sz="2400" dirty="0"/>
                  <a:t> </a:t>
                </a:r>
                <a14:m>
                  <m:oMath xmlns:m="http://schemas.openxmlformats.org/officeDocument/2006/math">
                    <m:r>
                      <a:rPr lang="en-US" sz="2400" i="1" dirty="0">
                        <a:latin typeface="Cambria Math" panose="02040503050406030204" pitchFamily="18" charset="0"/>
                      </a:rPr>
                      <m:t>= 2.625 </m:t>
                    </m:r>
                  </m:oMath>
                </a14:m>
                <a:endParaRPr lang="en-US" sz="2400" dirty="0"/>
              </a:p>
            </p:txBody>
          </p:sp>
        </mc:Choice>
        <mc:Fallback xmlns="">
          <p:sp>
            <p:nvSpPr>
              <p:cNvPr id="22" name="Rectangle 21"/>
              <p:cNvSpPr>
                <a:spLocks noRot="1" noChangeAspect="1" noMove="1" noResize="1" noEditPoints="1" noAdjustHandles="1" noChangeArrowheads="1" noChangeShapeType="1" noTextEdit="1"/>
              </p:cNvSpPr>
              <p:nvPr/>
            </p:nvSpPr>
            <p:spPr>
              <a:xfrm>
                <a:off x="3137614" y="4595739"/>
                <a:ext cx="3108468" cy="461665"/>
              </a:xfrm>
              <a:prstGeom prst="rect">
                <a:avLst/>
              </a:prstGeom>
              <a:blipFill>
                <a:blip r:embed="rId3"/>
                <a:stretch>
                  <a:fillRect/>
                </a:stretch>
              </a:blipFill>
            </p:spPr>
            <p:txBody>
              <a:bodyPr/>
              <a:lstStyle/>
              <a:p>
                <a:r>
                  <a:rPr lang="en-US">
                    <a:noFill/>
                  </a:rPr>
                  <a:t> </a:t>
                </a:r>
              </a:p>
            </p:txBody>
          </p:sp>
        </mc:Fallback>
      </mc:AlternateContent>
      <p:sp>
        <p:nvSpPr>
          <p:cNvPr id="23" name="TextBox 22"/>
          <p:cNvSpPr txBox="1"/>
          <p:nvPr/>
        </p:nvSpPr>
        <p:spPr>
          <a:xfrm>
            <a:off x="20220" y="6557546"/>
            <a:ext cx="12192000" cy="256545"/>
          </a:xfrm>
          <a:prstGeom prst="rect">
            <a:avLst/>
          </a:prstGeom>
          <a:noFill/>
        </p:spPr>
        <p:txBody>
          <a:bodyPr wrap="square" rtlCol="0">
            <a:spAutoFit/>
          </a:bodyPr>
          <a:lstStyle/>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See e.g. </a:t>
            </a:r>
            <a:r>
              <a:rPr lang="en-US"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Ristretto</a:t>
            </a:r>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 Framework for Empirical Study of Resource-Efficient Inference in Convolutional Neural Networks – P. </a:t>
            </a:r>
            <a:r>
              <a:rPr lang="en-US"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Gysel</a:t>
            </a:r>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et al. (2018)</a:t>
            </a:r>
            <a:endPar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24" name="Group 23"/>
          <p:cNvGrpSpPr/>
          <p:nvPr/>
        </p:nvGrpSpPr>
        <p:grpSpPr>
          <a:xfrm>
            <a:off x="6503650" y="4573745"/>
            <a:ext cx="2722687" cy="574041"/>
            <a:chOff x="431652" y="3113751"/>
            <a:chExt cx="1422511" cy="299917"/>
          </a:xfrm>
        </p:grpSpPr>
        <p:sp>
          <p:nvSpPr>
            <p:cNvPr id="25" name="Rectangle 24"/>
            <p:cNvSpPr/>
            <p:nvPr/>
          </p:nvSpPr>
          <p:spPr>
            <a:xfrm>
              <a:off x="609599" y="3116523"/>
              <a:ext cx="177947" cy="266040"/>
            </a:xfrm>
            <a:prstGeom prst="rect">
              <a:avLst/>
            </a:prstGeom>
            <a:pattFill prst="dkUpDiag">
              <a:fgClr>
                <a:schemeClr val="bg1">
                  <a:lumMod val="65000"/>
                </a:schemeClr>
              </a:fgClr>
              <a:bgClr>
                <a:schemeClr val="bg1"/>
              </a:bgClr>
            </a:pattFill>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a:solidFill>
                  <a:schemeClr val="bg1"/>
                </a:solidFill>
              </a:endParaRPr>
            </a:p>
          </p:txBody>
        </p:sp>
        <p:sp>
          <p:nvSpPr>
            <p:cNvPr id="26" name="Rectangle 25"/>
            <p:cNvSpPr/>
            <p:nvPr/>
          </p:nvSpPr>
          <p:spPr>
            <a:xfrm>
              <a:off x="431652" y="3115599"/>
              <a:ext cx="177947" cy="265430"/>
            </a:xfrm>
            <a:prstGeom prst="rect">
              <a:avLst/>
            </a:prstGeom>
            <a:ln w="19050">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solidFill>
                    <a:schemeClr val="bg1"/>
                  </a:solidFill>
                </a:rPr>
                <a:t>0</a:t>
              </a:r>
            </a:p>
          </p:txBody>
        </p:sp>
        <p:sp>
          <p:nvSpPr>
            <p:cNvPr id="27" name="Rectangle 26"/>
            <p:cNvSpPr/>
            <p:nvPr/>
          </p:nvSpPr>
          <p:spPr>
            <a:xfrm>
              <a:off x="787546" y="3115599"/>
              <a:ext cx="177947" cy="266040"/>
            </a:xfrm>
            <a:prstGeom prst="rect">
              <a:avLst/>
            </a:prstGeom>
            <a:pattFill prst="dkUpDiag">
              <a:fgClr>
                <a:schemeClr val="bg1">
                  <a:lumMod val="65000"/>
                </a:schemeClr>
              </a:fgClr>
              <a:bgClr>
                <a:schemeClr val="bg1"/>
              </a:bgClr>
            </a:pattFill>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a:solidFill>
                  <a:schemeClr val="bg1"/>
                </a:solidFill>
              </a:endParaRPr>
            </a:p>
          </p:txBody>
        </p:sp>
        <p:sp>
          <p:nvSpPr>
            <p:cNvPr id="28" name="Rectangle 27"/>
            <p:cNvSpPr/>
            <p:nvPr/>
          </p:nvSpPr>
          <p:spPr>
            <a:xfrm>
              <a:off x="965211" y="3115599"/>
              <a:ext cx="177947" cy="266040"/>
            </a:xfrm>
            <a:prstGeom prst="rect">
              <a:avLst/>
            </a:prstGeom>
            <a:pattFill prst="dkUpDiag">
              <a:fgClr>
                <a:schemeClr val="bg1">
                  <a:lumMod val="65000"/>
                </a:schemeClr>
              </a:fgClr>
              <a:bgClr>
                <a:schemeClr val="bg1"/>
              </a:bgClr>
            </a:pattFill>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a:solidFill>
                  <a:schemeClr val="bg1"/>
                </a:solidFill>
              </a:endParaRPr>
            </a:p>
          </p:txBody>
        </p:sp>
        <p:sp>
          <p:nvSpPr>
            <p:cNvPr id="29" name="Rectangle 28"/>
            <p:cNvSpPr/>
            <p:nvPr/>
          </p:nvSpPr>
          <p:spPr>
            <a:xfrm>
              <a:off x="1143158" y="3114675"/>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30" name="Rectangle 29"/>
            <p:cNvSpPr/>
            <p:nvPr/>
          </p:nvSpPr>
          <p:spPr>
            <a:xfrm>
              <a:off x="1320604" y="3114675"/>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31" name="Rectangle 30"/>
            <p:cNvSpPr/>
            <p:nvPr/>
          </p:nvSpPr>
          <p:spPr>
            <a:xfrm>
              <a:off x="1498551" y="3113751"/>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32" name="Rectangle 31"/>
            <p:cNvSpPr/>
            <p:nvPr/>
          </p:nvSpPr>
          <p:spPr>
            <a:xfrm>
              <a:off x="1676216" y="3113751"/>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33" name="Oval 32"/>
            <p:cNvSpPr/>
            <p:nvPr/>
          </p:nvSpPr>
          <p:spPr>
            <a:xfrm>
              <a:off x="931009" y="3337380"/>
              <a:ext cx="76351" cy="76288"/>
            </a:xfrm>
            <a:prstGeom prst="ellipse">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cxnSp>
        <p:nvCxnSpPr>
          <p:cNvPr id="35" name="Straight Arrow Connector 34"/>
          <p:cNvCxnSpPr/>
          <p:nvPr/>
        </p:nvCxnSpPr>
        <p:spPr>
          <a:xfrm>
            <a:off x="7524882" y="4439596"/>
            <a:ext cx="1701455" cy="0"/>
          </a:xfrm>
          <a:prstGeom prst="straightConnector1">
            <a:avLst/>
          </a:prstGeom>
          <a:ln w="28575" cap="rnd">
            <a:solidFill>
              <a:schemeClr val="tx1"/>
            </a:solidFill>
            <a:round/>
            <a:headEnd type="triangle" w="lg" len="sm"/>
            <a:tailEnd type="triangle" w="lg" len="sm"/>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7355126" y="5282640"/>
            <a:ext cx="1481860" cy="420564"/>
          </a:xfrm>
          <a:prstGeom prst="rect">
            <a:avLst/>
          </a:prstGeom>
        </p:spPr>
        <p:txBody>
          <a:bodyPr wrap="square">
            <a:spAutoFit/>
          </a:bodyPr>
          <a:lstStyle/>
          <a:p>
            <a:r>
              <a:rPr lang="en-US" sz="2133" dirty="0"/>
              <a:t>BW = 5</a:t>
            </a:r>
          </a:p>
        </p:txBody>
      </p:sp>
      <p:sp>
        <p:nvSpPr>
          <p:cNvPr id="37" name="Rectangle 36"/>
          <p:cNvSpPr/>
          <p:nvPr/>
        </p:nvSpPr>
        <p:spPr>
          <a:xfrm>
            <a:off x="7924189" y="3983283"/>
            <a:ext cx="1131852" cy="420564"/>
          </a:xfrm>
          <a:prstGeom prst="rect">
            <a:avLst/>
          </a:prstGeom>
        </p:spPr>
        <p:txBody>
          <a:bodyPr wrap="square">
            <a:spAutoFit/>
          </a:bodyPr>
          <a:lstStyle/>
          <a:p>
            <a:r>
              <a:rPr lang="en-US" sz="2133" dirty="0"/>
              <a:t>FL = 5</a:t>
            </a:r>
          </a:p>
        </p:txBody>
      </p:sp>
      <p:cxnSp>
        <p:nvCxnSpPr>
          <p:cNvPr id="38" name="Straight Arrow Connector 37"/>
          <p:cNvCxnSpPr/>
          <p:nvPr/>
        </p:nvCxnSpPr>
        <p:spPr>
          <a:xfrm>
            <a:off x="6512781" y="5295676"/>
            <a:ext cx="2713555" cy="0"/>
          </a:xfrm>
          <a:prstGeom prst="straightConnector1">
            <a:avLst/>
          </a:prstGeom>
          <a:ln w="28575" cap="rnd">
            <a:solidFill>
              <a:schemeClr val="tx1"/>
            </a:solidFill>
            <a:round/>
            <a:headEnd type="triangle" w="lg" len="sm"/>
            <a:tailEnd type="triangle" w="lg"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ectangle 39"/>
              <p:cNvSpPr/>
              <p:nvPr/>
            </p:nvSpPr>
            <p:spPr>
              <a:xfrm>
                <a:off x="9175537" y="4601206"/>
                <a:ext cx="3368148" cy="465833"/>
              </a:xfrm>
              <a:prstGeom prst="rect">
                <a:avLst/>
              </a:prstGeom>
            </p:spPr>
            <p:txBody>
              <a:bodyPr wrap="square">
                <a:spAutoFit/>
              </a:bodyPr>
              <a:lstStyle/>
              <a:p>
                <a14:m>
                  <m:oMath xmlns:m="http://schemas.openxmlformats.org/officeDocument/2006/math">
                    <m:r>
                      <a:rPr lang="en-US" sz="2400" i="1" dirty="0">
                        <a:latin typeface="Cambria Math" panose="02040503050406030204" pitchFamily="18" charset="0"/>
                      </a:rPr>
                      <m:t>=11⋅</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2</m:t>
                        </m:r>
                      </m:e>
                      <m:sup>
                        <m:r>
                          <a:rPr lang="en-US" sz="2400" i="1" dirty="0">
                            <a:latin typeface="Cambria Math" panose="02040503050406030204" pitchFamily="18" charset="0"/>
                          </a:rPr>
                          <m:t>−5</m:t>
                        </m:r>
                      </m:sup>
                    </m:sSup>
                  </m:oMath>
                </a14:m>
                <a:r>
                  <a:rPr lang="en-US" sz="2400" dirty="0"/>
                  <a:t> </a:t>
                </a:r>
                <a14:m>
                  <m:oMath xmlns:m="http://schemas.openxmlformats.org/officeDocument/2006/math">
                    <m:r>
                      <a:rPr lang="en-US" sz="2400" i="1" dirty="0">
                        <a:latin typeface="Cambria Math" panose="02040503050406030204" pitchFamily="18" charset="0"/>
                      </a:rPr>
                      <m:t>=0.34375</m:t>
                    </m:r>
                  </m:oMath>
                </a14:m>
                <a:endParaRPr lang="en-US" sz="2400" dirty="0"/>
              </a:p>
            </p:txBody>
          </p:sp>
        </mc:Choice>
        <mc:Fallback xmlns="">
          <p:sp>
            <p:nvSpPr>
              <p:cNvPr id="40" name="Rectangle 39"/>
              <p:cNvSpPr>
                <a:spLocks noRot="1" noChangeAspect="1" noMove="1" noResize="1" noEditPoints="1" noAdjustHandles="1" noChangeArrowheads="1" noChangeShapeType="1" noTextEdit="1"/>
              </p:cNvSpPr>
              <p:nvPr/>
            </p:nvSpPr>
            <p:spPr>
              <a:xfrm>
                <a:off x="9175537" y="4601206"/>
                <a:ext cx="3368148" cy="465833"/>
              </a:xfrm>
              <a:prstGeom prst="rect">
                <a:avLst/>
              </a:prstGeom>
              <a:blipFill>
                <a:blip r:embed="rId4"/>
                <a:stretch>
                  <a:fillRect/>
                </a:stretch>
              </a:blipFill>
            </p:spPr>
            <p:txBody>
              <a:bodyPr/>
              <a:lstStyle/>
              <a:p>
                <a:r>
                  <a:rPr lang="en-US">
                    <a:noFill/>
                  </a:rPr>
                  <a:t> </a:t>
                </a:r>
              </a:p>
            </p:txBody>
          </p:sp>
        </mc:Fallback>
      </mc:AlternateContent>
      <p:cxnSp>
        <p:nvCxnSpPr>
          <p:cNvPr id="42" name="Straight Arrow Connector 41"/>
          <p:cNvCxnSpPr/>
          <p:nvPr/>
        </p:nvCxnSpPr>
        <p:spPr>
          <a:xfrm>
            <a:off x="6835806" y="4439596"/>
            <a:ext cx="688865" cy="0"/>
          </a:xfrm>
          <a:prstGeom prst="straightConnector1">
            <a:avLst/>
          </a:prstGeom>
          <a:ln w="28575" cap="rnd">
            <a:solidFill>
              <a:schemeClr val="tx1"/>
            </a:solidFill>
            <a:round/>
            <a:headEnd type="triangle" w="lg" len="sm"/>
            <a:tailEnd type="triangle" w="lg" len="sm"/>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733621" y="3982023"/>
            <a:ext cx="1131852" cy="420564"/>
          </a:xfrm>
          <a:prstGeom prst="rect">
            <a:avLst/>
          </a:prstGeom>
        </p:spPr>
        <p:txBody>
          <a:bodyPr wrap="square">
            <a:spAutoFit/>
          </a:bodyPr>
          <a:lstStyle/>
          <a:p>
            <a:r>
              <a:rPr lang="en-US" sz="2133" dirty="0"/>
              <a:t>IL = -1</a:t>
            </a:r>
          </a:p>
        </p:txBody>
      </p:sp>
    </p:spTree>
    <p:extLst>
      <p:ext uri="{BB962C8B-B14F-4D97-AF65-F5344CB8AC3E}">
        <p14:creationId xmlns:p14="http://schemas.microsoft.com/office/powerpoint/2010/main" val="93613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36" grpId="0"/>
      <p:bldP spid="37" grpId="0"/>
      <p:bldP spid="40" grpId="0"/>
      <p:bldP spid="4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Fixed-point 16-bit multiplication example</a:t>
            </a:r>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121</a:t>
            </a:fld>
            <a:endParaRPr lang="en-US" dirty="0"/>
          </a:p>
        </p:txBody>
      </p:sp>
      <p:grpSp>
        <p:nvGrpSpPr>
          <p:cNvPr id="6" name="Group 5"/>
          <p:cNvGrpSpPr/>
          <p:nvPr/>
        </p:nvGrpSpPr>
        <p:grpSpPr>
          <a:xfrm>
            <a:off x="959486" y="2545384"/>
            <a:ext cx="2722687" cy="574041"/>
            <a:chOff x="431652" y="3113751"/>
            <a:chExt cx="1422511" cy="299917"/>
          </a:xfrm>
        </p:grpSpPr>
        <p:sp>
          <p:nvSpPr>
            <p:cNvPr id="7" name="Rectangle 6"/>
            <p:cNvSpPr/>
            <p:nvPr/>
          </p:nvSpPr>
          <p:spPr>
            <a:xfrm>
              <a:off x="609599" y="3116523"/>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8" name="Rectangle 7"/>
            <p:cNvSpPr/>
            <p:nvPr/>
          </p:nvSpPr>
          <p:spPr>
            <a:xfrm>
              <a:off x="431652" y="3115599"/>
              <a:ext cx="177947" cy="265430"/>
            </a:xfrm>
            <a:prstGeom prst="rect">
              <a:avLst/>
            </a:prstGeom>
            <a:ln w="19050">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solidFill>
                    <a:schemeClr val="bg1"/>
                  </a:solidFill>
                </a:rPr>
                <a:t>0</a:t>
              </a:r>
            </a:p>
          </p:txBody>
        </p:sp>
        <p:sp>
          <p:nvSpPr>
            <p:cNvPr id="9" name="Rectangle 8"/>
            <p:cNvSpPr/>
            <p:nvPr/>
          </p:nvSpPr>
          <p:spPr>
            <a:xfrm>
              <a:off x="787546" y="3115599"/>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10" name="Rectangle 9"/>
            <p:cNvSpPr/>
            <p:nvPr/>
          </p:nvSpPr>
          <p:spPr>
            <a:xfrm>
              <a:off x="965211" y="3115599"/>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11" name="Rectangle 10"/>
            <p:cNvSpPr/>
            <p:nvPr/>
          </p:nvSpPr>
          <p:spPr>
            <a:xfrm>
              <a:off x="1143158" y="3114675"/>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12" name="Rectangle 11"/>
            <p:cNvSpPr/>
            <p:nvPr/>
          </p:nvSpPr>
          <p:spPr>
            <a:xfrm>
              <a:off x="1320604" y="3114675"/>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13" name="Rectangle 12"/>
            <p:cNvSpPr/>
            <p:nvPr/>
          </p:nvSpPr>
          <p:spPr>
            <a:xfrm>
              <a:off x="1498551" y="3113751"/>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14" name="Rectangle 13"/>
            <p:cNvSpPr/>
            <p:nvPr/>
          </p:nvSpPr>
          <p:spPr>
            <a:xfrm>
              <a:off x="1676216" y="3113751"/>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15" name="Oval 14"/>
            <p:cNvSpPr/>
            <p:nvPr/>
          </p:nvSpPr>
          <p:spPr>
            <a:xfrm>
              <a:off x="1100211" y="3337380"/>
              <a:ext cx="76351" cy="76288"/>
            </a:xfrm>
            <a:prstGeom prst="ellipse">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cxnSp>
        <p:nvCxnSpPr>
          <p:cNvPr id="17" name="Straight Arrow Connector 16"/>
          <p:cNvCxnSpPr/>
          <p:nvPr/>
        </p:nvCxnSpPr>
        <p:spPr>
          <a:xfrm>
            <a:off x="2329481" y="2411235"/>
            <a:ext cx="1352691" cy="0"/>
          </a:xfrm>
          <a:prstGeom prst="straightConnector1">
            <a:avLst/>
          </a:prstGeom>
          <a:ln w="28575" cap="rnd">
            <a:solidFill>
              <a:schemeClr val="tx1"/>
            </a:solidFill>
            <a:round/>
            <a:headEnd type="triangle" w="lg" len="sm"/>
            <a:tailEnd type="triangle" w="lg" len="sm"/>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768747" y="3270852"/>
            <a:ext cx="1537397" cy="420564"/>
          </a:xfrm>
          <a:prstGeom prst="rect">
            <a:avLst/>
          </a:prstGeom>
        </p:spPr>
        <p:txBody>
          <a:bodyPr wrap="square">
            <a:spAutoFit/>
          </a:bodyPr>
          <a:lstStyle/>
          <a:p>
            <a:r>
              <a:rPr lang="en-US" sz="2133" dirty="0"/>
              <a:t>BW = </a:t>
            </a:r>
            <a:r>
              <a:rPr lang="en-US" sz="2133" dirty="0">
                <a:solidFill>
                  <a:srgbClr val="5A9200"/>
                </a:solidFill>
              </a:rPr>
              <a:t>8</a:t>
            </a:r>
          </a:p>
        </p:txBody>
      </p:sp>
      <p:sp>
        <p:nvSpPr>
          <p:cNvPr id="19" name="Rectangle 18"/>
          <p:cNvSpPr/>
          <p:nvPr/>
        </p:nvSpPr>
        <p:spPr>
          <a:xfrm>
            <a:off x="2548979" y="1968421"/>
            <a:ext cx="1162551" cy="420564"/>
          </a:xfrm>
          <a:prstGeom prst="rect">
            <a:avLst/>
          </a:prstGeom>
        </p:spPr>
        <p:txBody>
          <a:bodyPr wrap="square">
            <a:spAutoFit/>
          </a:bodyPr>
          <a:lstStyle/>
          <a:p>
            <a:r>
              <a:rPr lang="en-US" sz="2133" dirty="0"/>
              <a:t>FL = </a:t>
            </a:r>
            <a:r>
              <a:rPr lang="en-US" sz="2133" dirty="0">
                <a:solidFill>
                  <a:schemeClr val="tx2"/>
                </a:solidFill>
              </a:rPr>
              <a:t>4</a:t>
            </a:r>
          </a:p>
        </p:txBody>
      </p:sp>
      <p:cxnSp>
        <p:nvCxnSpPr>
          <p:cNvPr id="20" name="Straight Arrow Connector 19"/>
          <p:cNvCxnSpPr/>
          <p:nvPr/>
        </p:nvCxnSpPr>
        <p:spPr>
          <a:xfrm>
            <a:off x="968617" y="3267315"/>
            <a:ext cx="2713555" cy="0"/>
          </a:xfrm>
          <a:prstGeom prst="straightConnector1">
            <a:avLst/>
          </a:prstGeom>
          <a:ln w="28575" cap="rnd">
            <a:solidFill>
              <a:schemeClr val="tx1"/>
            </a:solidFill>
            <a:round/>
            <a:headEnd type="triangle" w="lg" len="sm"/>
            <a:tailEnd type="triangle" w="lg"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3652977" y="2553974"/>
                <a:ext cx="139006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 2.625 </m:t>
                      </m:r>
                    </m:oMath>
                  </m:oMathPara>
                </a14:m>
                <a:endParaRPr lang="en-US" sz="2400" dirty="0"/>
              </a:p>
            </p:txBody>
          </p:sp>
        </mc:Choice>
        <mc:Fallback xmlns="">
          <p:sp>
            <p:nvSpPr>
              <p:cNvPr id="22" name="Rectangle 21"/>
              <p:cNvSpPr>
                <a:spLocks noRot="1" noChangeAspect="1" noMove="1" noResize="1" noEditPoints="1" noAdjustHandles="1" noChangeArrowheads="1" noChangeShapeType="1" noTextEdit="1"/>
              </p:cNvSpPr>
              <p:nvPr/>
            </p:nvSpPr>
            <p:spPr>
              <a:xfrm>
                <a:off x="3652977" y="2553974"/>
                <a:ext cx="1390060" cy="461665"/>
              </a:xfrm>
              <a:prstGeom prst="rect">
                <a:avLst/>
              </a:prstGeom>
              <a:blipFill>
                <a:blip r:embed="rId3"/>
                <a:stretch>
                  <a:fillRect/>
                </a:stretch>
              </a:blipFill>
            </p:spPr>
            <p:txBody>
              <a:bodyPr/>
              <a:lstStyle/>
              <a:p>
                <a:r>
                  <a:rPr lang="en-US">
                    <a:noFill/>
                  </a:rPr>
                  <a:t> </a:t>
                </a:r>
              </a:p>
            </p:txBody>
          </p:sp>
        </mc:Fallback>
      </mc:AlternateContent>
      <p:grpSp>
        <p:nvGrpSpPr>
          <p:cNvPr id="23" name="Group 22"/>
          <p:cNvGrpSpPr/>
          <p:nvPr/>
        </p:nvGrpSpPr>
        <p:grpSpPr>
          <a:xfrm>
            <a:off x="7019013" y="2531980"/>
            <a:ext cx="2722687" cy="574041"/>
            <a:chOff x="431652" y="3113751"/>
            <a:chExt cx="1422511" cy="299917"/>
          </a:xfrm>
        </p:grpSpPr>
        <p:sp>
          <p:nvSpPr>
            <p:cNvPr id="24" name="Rectangle 23"/>
            <p:cNvSpPr/>
            <p:nvPr/>
          </p:nvSpPr>
          <p:spPr>
            <a:xfrm>
              <a:off x="609599" y="3116523"/>
              <a:ext cx="177947" cy="266040"/>
            </a:xfrm>
            <a:prstGeom prst="rect">
              <a:avLst/>
            </a:prstGeom>
            <a:pattFill prst="dkUpDiag">
              <a:fgClr>
                <a:schemeClr val="bg1">
                  <a:lumMod val="65000"/>
                </a:schemeClr>
              </a:fgClr>
              <a:bgClr>
                <a:schemeClr val="bg1"/>
              </a:bgClr>
            </a:pattFill>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a:solidFill>
                  <a:schemeClr val="bg1"/>
                </a:solidFill>
              </a:endParaRPr>
            </a:p>
          </p:txBody>
        </p:sp>
        <p:sp>
          <p:nvSpPr>
            <p:cNvPr id="25" name="Rectangle 24"/>
            <p:cNvSpPr/>
            <p:nvPr/>
          </p:nvSpPr>
          <p:spPr>
            <a:xfrm>
              <a:off x="431652" y="3115599"/>
              <a:ext cx="177947" cy="265430"/>
            </a:xfrm>
            <a:prstGeom prst="rect">
              <a:avLst/>
            </a:prstGeom>
            <a:ln w="19050">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solidFill>
                    <a:schemeClr val="bg1"/>
                  </a:solidFill>
                </a:rPr>
                <a:t>0</a:t>
              </a:r>
            </a:p>
          </p:txBody>
        </p:sp>
        <p:sp>
          <p:nvSpPr>
            <p:cNvPr id="26" name="Rectangle 25"/>
            <p:cNvSpPr/>
            <p:nvPr/>
          </p:nvSpPr>
          <p:spPr>
            <a:xfrm>
              <a:off x="787546" y="3115599"/>
              <a:ext cx="177947" cy="266040"/>
            </a:xfrm>
            <a:prstGeom prst="rect">
              <a:avLst/>
            </a:prstGeom>
            <a:pattFill prst="dkUpDiag">
              <a:fgClr>
                <a:schemeClr val="bg1">
                  <a:lumMod val="65000"/>
                </a:schemeClr>
              </a:fgClr>
              <a:bgClr>
                <a:schemeClr val="bg1"/>
              </a:bgClr>
            </a:pattFill>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a:solidFill>
                  <a:schemeClr val="bg1"/>
                </a:solidFill>
              </a:endParaRPr>
            </a:p>
          </p:txBody>
        </p:sp>
        <p:sp>
          <p:nvSpPr>
            <p:cNvPr id="27" name="Rectangle 26"/>
            <p:cNvSpPr/>
            <p:nvPr/>
          </p:nvSpPr>
          <p:spPr>
            <a:xfrm>
              <a:off x="965211" y="3115599"/>
              <a:ext cx="177947" cy="266040"/>
            </a:xfrm>
            <a:prstGeom prst="rect">
              <a:avLst/>
            </a:prstGeom>
            <a:pattFill prst="dkUpDiag">
              <a:fgClr>
                <a:schemeClr val="bg1">
                  <a:lumMod val="65000"/>
                </a:schemeClr>
              </a:fgClr>
              <a:bgClr>
                <a:schemeClr val="bg1"/>
              </a:bgClr>
            </a:pattFill>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a:solidFill>
                  <a:schemeClr val="bg1"/>
                </a:solidFill>
              </a:endParaRPr>
            </a:p>
          </p:txBody>
        </p:sp>
        <p:sp>
          <p:nvSpPr>
            <p:cNvPr id="28" name="Rectangle 27"/>
            <p:cNvSpPr/>
            <p:nvPr/>
          </p:nvSpPr>
          <p:spPr>
            <a:xfrm>
              <a:off x="1143158" y="3114675"/>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29" name="Rectangle 28"/>
            <p:cNvSpPr/>
            <p:nvPr/>
          </p:nvSpPr>
          <p:spPr>
            <a:xfrm>
              <a:off x="1320604" y="3114675"/>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30" name="Rectangle 29"/>
            <p:cNvSpPr/>
            <p:nvPr/>
          </p:nvSpPr>
          <p:spPr>
            <a:xfrm>
              <a:off x="1498551" y="3113751"/>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31" name="Rectangle 30"/>
            <p:cNvSpPr/>
            <p:nvPr/>
          </p:nvSpPr>
          <p:spPr>
            <a:xfrm>
              <a:off x="1676216" y="3113751"/>
              <a:ext cx="177947" cy="266040"/>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32" name="Oval 31"/>
            <p:cNvSpPr/>
            <p:nvPr/>
          </p:nvSpPr>
          <p:spPr>
            <a:xfrm>
              <a:off x="931009" y="3337380"/>
              <a:ext cx="76351" cy="76288"/>
            </a:xfrm>
            <a:prstGeom prst="ellipse">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cxnSp>
        <p:nvCxnSpPr>
          <p:cNvPr id="33" name="Straight Arrow Connector 32"/>
          <p:cNvCxnSpPr/>
          <p:nvPr/>
        </p:nvCxnSpPr>
        <p:spPr>
          <a:xfrm>
            <a:off x="8040245" y="2397831"/>
            <a:ext cx="1701455" cy="0"/>
          </a:xfrm>
          <a:prstGeom prst="straightConnector1">
            <a:avLst/>
          </a:prstGeom>
          <a:ln w="28575" cap="rnd">
            <a:solidFill>
              <a:schemeClr val="tx1"/>
            </a:solidFill>
            <a:round/>
            <a:headEnd type="triangle" w="lg" len="sm"/>
            <a:tailEnd type="triangle" w="lg" len="sm"/>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870489" y="3240875"/>
            <a:ext cx="1481860" cy="420564"/>
          </a:xfrm>
          <a:prstGeom prst="rect">
            <a:avLst/>
          </a:prstGeom>
        </p:spPr>
        <p:txBody>
          <a:bodyPr wrap="square">
            <a:spAutoFit/>
          </a:bodyPr>
          <a:lstStyle/>
          <a:p>
            <a:r>
              <a:rPr lang="en-US" sz="2133" dirty="0"/>
              <a:t>BW = </a:t>
            </a:r>
            <a:r>
              <a:rPr lang="en-US" sz="2133" dirty="0">
                <a:solidFill>
                  <a:srgbClr val="7030A0"/>
                </a:solidFill>
              </a:rPr>
              <a:t>5</a:t>
            </a:r>
          </a:p>
        </p:txBody>
      </p:sp>
      <p:sp>
        <p:nvSpPr>
          <p:cNvPr id="35" name="Rectangle 34"/>
          <p:cNvSpPr/>
          <p:nvPr/>
        </p:nvSpPr>
        <p:spPr>
          <a:xfrm>
            <a:off x="8439551" y="1941517"/>
            <a:ext cx="1131852" cy="420564"/>
          </a:xfrm>
          <a:prstGeom prst="rect">
            <a:avLst/>
          </a:prstGeom>
        </p:spPr>
        <p:txBody>
          <a:bodyPr wrap="square">
            <a:spAutoFit/>
          </a:bodyPr>
          <a:lstStyle/>
          <a:p>
            <a:r>
              <a:rPr lang="en-US" sz="2133" dirty="0"/>
              <a:t>FL = </a:t>
            </a:r>
            <a:r>
              <a:rPr lang="en-US" sz="2133" dirty="0">
                <a:solidFill>
                  <a:schemeClr val="accent3"/>
                </a:solidFill>
              </a:rPr>
              <a:t>5</a:t>
            </a:r>
          </a:p>
        </p:txBody>
      </p:sp>
      <p:cxnSp>
        <p:nvCxnSpPr>
          <p:cNvPr id="36" name="Straight Arrow Connector 35"/>
          <p:cNvCxnSpPr/>
          <p:nvPr/>
        </p:nvCxnSpPr>
        <p:spPr>
          <a:xfrm>
            <a:off x="7028144" y="3253911"/>
            <a:ext cx="2713555" cy="0"/>
          </a:xfrm>
          <a:prstGeom prst="straightConnector1">
            <a:avLst/>
          </a:prstGeom>
          <a:ln w="28575" cap="rnd">
            <a:solidFill>
              <a:schemeClr val="tx1"/>
            </a:solidFill>
            <a:round/>
            <a:headEnd type="triangle" w="lg" len="sm"/>
            <a:tailEnd type="triangle" w="lg"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ctangle 36"/>
              <p:cNvSpPr/>
              <p:nvPr/>
            </p:nvSpPr>
            <p:spPr>
              <a:xfrm>
                <a:off x="9690900" y="2559441"/>
                <a:ext cx="1686185"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=0.34375</m:t>
                      </m:r>
                    </m:oMath>
                  </m:oMathPara>
                </a14:m>
                <a:endParaRPr lang="en-US" sz="2400" dirty="0"/>
              </a:p>
            </p:txBody>
          </p:sp>
        </mc:Choice>
        <mc:Fallback xmlns="">
          <p:sp>
            <p:nvSpPr>
              <p:cNvPr id="37" name="Rectangle 36"/>
              <p:cNvSpPr>
                <a:spLocks noRot="1" noChangeAspect="1" noMove="1" noResize="1" noEditPoints="1" noAdjustHandles="1" noChangeArrowheads="1" noChangeShapeType="1" noTextEdit="1"/>
              </p:cNvSpPr>
              <p:nvPr/>
            </p:nvSpPr>
            <p:spPr>
              <a:xfrm>
                <a:off x="9690900" y="2559441"/>
                <a:ext cx="1686185"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8313539" y="4509800"/>
                <a:ext cx="139006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=0.90234375</m:t>
                      </m:r>
                    </m:oMath>
                  </m:oMathPara>
                </a14:m>
                <a:endParaRPr lang="en-US" sz="2400" dirty="0"/>
              </a:p>
            </p:txBody>
          </p:sp>
        </mc:Choice>
        <mc:Fallback xmlns="">
          <p:sp>
            <p:nvSpPr>
              <p:cNvPr id="40" name="Rectangle 39"/>
              <p:cNvSpPr>
                <a:spLocks noRot="1" noChangeAspect="1" noMove="1" noResize="1" noEditPoints="1" noAdjustHandles="1" noChangeArrowheads="1" noChangeShapeType="1" noTextEdit="1"/>
              </p:cNvSpPr>
              <p:nvPr/>
            </p:nvSpPr>
            <p:spPr>
              <a:xfrm>
                <a:off x="8313539" y="4509800"/>
                <a:ext cx="1390060" cy="461665"/>
              </a:xfrm>
              <a:prstGeom prst="rect">
                <a:avLst/>
              </a:prstGeom>
              <a:blipFill>
                <a:blip r:embed="rId5"/>
                <a:stretch>
                  <a:fillRect r="-50877"/>
                </a:stretch>
              </a:blipFill>
            </p:spPr>
            <p:txBody>
              <a:bodyPr/>
              <a:lstStyle/>
              <a:p>
                <a:r>
                  <a:rPr lang="en-US">
                    <a:noFill/>
                  </a:rPr>
                  <a:t> </a:t>
                </a:r>
              </a:p>
            </p:txBody>
          </p:sp>
        </mc:Fallback>
      </mc:AlternateContent>
      <p:sp>
        <p:nvSpPr>
          <p:cNvPr id="44" name="Rectangle 43"/>
          <p:cNvSpPr/>
          <p:nvPr/>
        </p:nvSpPr>
        <p:spPr>
          <a:xfrm>
            <a:off x="4256978" y="4508999"/>
            <a:ext cx="340591" cy="516179"/>
          </a:xfrm>
          <a:prstGeom prst="rect">
            <a:avLst/>
          </a:prstGeom>
          <a:pattFill prst="dkUpDiag">
            <a:fgClr>
              <a:schemeClr val="bg1">
                <a:lumMod val="65000"/>
              </a:schemeClr>
            </a:fgClr>
            <a:bgClr>
              <a:schemeClr val="bg1"/>
            </a:bgClr>
          </a:pattFill>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a:solidFill>
                <a:schemeClr val="bg1"/>
              </a:solidFill>
            </a:endParaRPr>
          </a:p>
        </p:txBody>
      </p:sp>
      <p:sp>
        <p:nvSpPr>
          <p:cNvPr id="46" name="Rectangle 45"/>
          <p:cNvSpPr/>
          <p:nvPr/>
        </p:nvSpPr>
        <p:spPr>
          <a:xfrm>
            <a:off x="5600070" y="4509000"/>
            <a:ext cx="340591" cy="509201"/>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47" name="Rectangle 46"/>
          <p:cNvSpPr/>
          <p:nvPr/>
        </p:nvSpPr>
        <p:spPr>
          <a:xfrm>
            <a:off x="5939702" y="4509000"/>
            <a:ext cx="340591" cy="509201"/>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48" name="Rectangle 47"/>
          <p:cNvSpPr/>
          <p:nvPr/>
        </p:nvSpPr>
        <p:spPr>
          <a:xfrm>
            <a:off x="6280293" y="4507232"/>
            <a:ext cx="340591" cy="509201"/>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49" name="Rectangle 48"/>
          <p:cNvSpPr/>
          <p:nvPr/>
        </p:nvSpPr>
        <p:spPr>
          <a:xfrm>
            <a:off x="6620343" y="4507232"/>
            <a:ext cx="340591" cy="509201"/>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56" name="Rectangle 55"/>
          <p:cNvSpPr/>
          <p:nvPr/>
        </p:nvSpPr>
        <p:spPr>
          <a:xfrm>
            <a:off x="6959975" y="4507232"/>
            <a:ext cx="340591" cy="509201"/>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57" name="Rectangle 56"/>
          <p:cNvSpPr/>
          <p:nvPr/>
        </p:nvSpPr>
        <p:spPr>
          <a:xfrm>
            <a:off x="7299607" y="4507232"/>
            <a:ext cx="340591" cy="509201"/>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58" name="Rectangle 57"/>
          <p:cNvSpPr/>
          <p:nvPr/>
        </p:nvSpPr>
        <p:spPr>
          <a:xfrm>
            <a:off x="7640198" y="4505464"/>
            <a:ext cx="340591" cy="509201"/>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59" name="Rectangle 58"/>
          <p:cNvSpPr/>
          <p:nvPr/>
        </p:nvSpPr>
        <p:spPr>
          <a:xfrm>
            <a:off x="7980249" y="4505464"/>
            <a:ext cx="340591" cy="509201"/>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60" name="Rectangle 59"/>
          <p:cNvSpPr/>
          <p:nvPr/>
        </p:nvSpPr>
        <p:spPr>
          <a:xfrm>
            <a:off x="5274150" y="4509000"/>
            <a:ext cx="340591" cy="509201"/>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1</a:t>
            </a:r>
          </a:p>
        </p:txBody>
      </p:sp>
      <p:sp>
        <p:nvSpPr>
          <p:cNvPr id="64" name="Rectangle 63"/>
          <p:cNvSpPr/>
          <p:nvPr/>
        </p:nvSpPr>
        <p:spPr>
          <a:xfrm>
            <a:off x="3917551" y="4505463"/>
            <a:ext cx="340591" cy="516179"/>
          </a:xfrm>
          <a:prstGeom prst="rect">
            <a:avLst/>
          </a:prstGeom>
          <a:pattFill prst="dkUpDiag">
            <a:fgClr>
              <a:schemeClr val="bg1">
                <a:lumMod val="65000"/>
              </a:schemeClr>
            </a:fgClr>
            <a:bgClr>
              <a:schemeClr val="bg1"/>
            </a:bgClr>
          </a:pattFill>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a:solidFill>
                <a:schemeClr val="bg1"/>
              </a:solidFill>
            </a:endParaRPr>
          </a:p>
        </p:txBody>
      </p:sp>
      <p:sp>
        <p:nvSpPr>
          <p:cNvPr id="65" name="Rectangle 64"/>
          <p:cNvSpPr/>
          <p:nvPr/>
        </p:nvSpPr>
        <p:spPr>
          <a:xfrm>
            <a:off x="3577501" y="4501935"/>
            <a:ext cx="340591" cy="516179"/>
          </a:xfrm>
          <a:prstGeom prst="rect">
            <a:avLst/>
          </a:prstGeom>
          <a:pattFill prst="dkUpDiag">
            <a:fgClr>
              <a:schemeClr val="bg1">
                <a:lumMod val="65000"/>
              </a:schemeClr>
            </a:fgClr>
            <a:bgClr>
              <a:schemeClr val="bg1"/>
            </a:bgClr>
          </a:pattFill>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a:solidFill>
                <a:schemeClr val="bg1"/>
              </a:solidFill>
            </a:endParaRPr>
          </a:p>
        </p:txBody>
      </p:sp>
      <p:sp>
        <p:nvSpPr>
          <p:cNvPr id="66" name="Rectangle 65"/>
          <p:cNvSpPr/>
          <p:nvPr/>
        </p:nvSpPr>
        <p:spPr>
          <a:xfrm>
            <a:off x="3238074" y="4498399"/>
            <a:ext cx="340591" cy="516179"/>
          </a:xfrm>
          <a:prstGeom prst="rect">
            <a:avLst/>
          </a:prstGeom>
          <a:pattFill prst="dkUpDiag">
            <a:fgClr>
              <a:schemeClr val="bg1">
                <a:lumMod val="65000"/>
              </a:schemeClr>
            </a:fgClr>
            <a:bgClr>
              <a:schemeClr val="bg1"/>
            </a:bgClr>
          </a:pattFill>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200" dirty="0">
              <a:solidFill>
                <a:schemeClr val="bg1"/>
              </a:solidFill>
            </a:endParaRPr>
          </a:p>
        </p:txBody>
      </p:sp>
      <p:sp>
        <p:nvSpPr>
          <p:cNvPr id="67" name="Rectangle 66"/>
          <p:cNvSpPr/>
          <p:nvPr/>
        </p:nvSpPr>
        <p:spPr>
          <a:xfrm>
            <a:off x="2889023" y="4494863"/>
            <a:ext cx="340591" cy="517532"/>
          </a:xfrm>
          <a:prstGeom prst="rect">
            <a:avLst/>
          </a:prstGeom>
          <a:ln w="19050">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solidFill>
                  <a:schemeClr val="bg1"/>
                </a:solidFill>
              </a:rPr>
              <a:t>0</a:t>
            </a:r>
          </a:p>
        </p:txBody>
      </p:sp>
      <p:sp>
        <p:nvSpPr>
          <p:cNvPr id="70" name="Rectangle 69"/>
          <p:cNvSpPr/>
          <p:nvPr/>
        </p:nvSpPr>
        <p:spPr>
          <a:xfrm>
            <a:off x="4600809" y="4509789"/>
            <a:ext cx="340591" cy="509201"/>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71" name="Rectangle 70"/>
          <p:cNvSpPr/>
          <p:nvPr/>
        </p:nvSpPr>
        <p:spPr>
          <a:xfrm>
            <a:off x="4940859" y="4509789"/>
            <a:ext cx="340591" cy="509201"/>
          </a:xfrm>
          <a:prstGeom prst="rect">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bg1"/>
                </a:solidFill>
              </a:rPr>
              <a:t>0</a:t>
            </a:r>
          </a:p>
        </p:txBody>
      </p:sp>
      <p:sp>
        <p:nvSpPr>
          <p:cNvPr id="72" name="Oval 71"/>
          <p:cNvSpPr/>
          <p:nvPr/>
        </p:nvSpPr>
        <p:spPr>
          <a:xfrm>
            <a:off x="5200364" y="4935258"/>
            <a:ext cx="146136" cy="146015"/>
          </a:xfrm>
          <a:prstGeom prst="ellipse">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73" name="Straight Arrow Connector 72"/>
          <p:cNvCxnSpPr/>
          <p:nvPr/>
        </p:nvCxnSpPr>
        <p:spPr>
          <a:xfrm flipV="1">
            <a:off x="5274150" y="4381322"/>
            <a:ext cx="3046689" cy="4908"/>
          </a:xfrm>
          <a:prstGeom prst="straightConnector1">
            <a:avLst/>
          </a:prstGeom>
          <a:ln w="28575" cap="rnd">
            <a:solidFill>
              <a:schemeClr val="tx1"/>
            </a:solidFill>
            <a:round/>
            <a:headEnd type="triangle" w="lg" len="sm"/>
            <a:tailEnd type="triangle" w="lg" len="sm"/>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6090287" y="3929916"/>
            <a:ext cx="1622608" cy="420564"/>
          </a:xfrm>
          <a:prstGeom prst="rect">
            <a:avLst/>
          </a:prstGeom>
        </p:spPr>
        <p:txBody>
          <a:bodyPr wrap="square">
            <a:spAutoFit/>
          </a:bodyPr>
          <a:lstStyle/>
          <a:p>
            <a:r>
              <a:rPr lang="en-US" sz="2133" dirty="0"/>
              <a:t>FL = </a:t>
            </a:r>
            <a:r>
              <a:rPr lang="en-US" sz="2133" dirty="0">
                <a:solidFill>
                  <a:schemeClr val="tx2"/>
                </a:solidFill>
              </a:rPr>
              <a:t>5</a:t>
            </a:r>
            <a:r>
              <a:rPr lang="en-US" sz="2133" dirty="0"/>
              <a:t> + </a:t>
            </a:r>
            <a:r>
              <a:rPr lang="en-US" sz="2133" dirty="0">
                <a:solidFill>
                  <a:schemeClr val="accent3"/>
                </a:solidFill>
              </a:rPr>
              <a:t>4</a:t>
            </a:r>
          </a:p>
        </p:txBody>
      </p:sp>
      <p:sp>
        <p:nvSpPr>
          <p:cNvPr id="76" name="Rectangle 75"/>
          <p:cNvSpPr/>
          <p:nvPr/>
        </p:nvSpPr>
        <p:spPr>
          <a:xfrm>
            <a:off x="4597568" y="5222023"/>
            <a:ext cx="2532701" cy="420564"/>
          </a:xfrm>
          <a:prstGeom prst="rect">
            <a:avLst/>
          </a:prstGeom>
        </p:spPr>
        <p:txBody>
          <a:bodyPr wrap="square">
            <a:spAutoFit/>
          </a:bodyPr>
          <a:lstStyle/>
          <a:p>
            <a:r>
              <a:rPr lang="en-US" sz="2133" dirty="0"/>
              <a:t>BW = </a:t>
            </a:r>
            <a:r>
              <a:rPr lang="en-US" sz="2133" dirty="0">
                <a:solidFill>
                  <a:srgbClr val="5A9200"/>
                </a:solidFill>
              </a:rPr>
              <a:t>8</a:t>
            </a:r>
            <a:r>
              <a:rPr lang="en-US" sz="2133" dirty="0"/>
              <a:t> + </a:t>
            </a:r>
            <a:r>
              <a:rPr lang="en-US" sz="2133" dirty="0">
                <a:solidFill>
                  <a:srgbClr val="7030A0"/>
                </a:solidFill>
              </a:rPr>
              <a:t>5</a:t>
            </a:r>
            <a:r>
              <a:rPr lang="en-US" sz="2133" dirty="0"/>
              <a:t> – 1</a:t>
            </a:r>
            <a:r>
              <a:rPr lang="en-US" sz="2133" dirty="0">
                <a:solidFill>
                  <a:schemeClr val="bg1">
                    <a:lumMod val="65000"/>
                  </a:schemeClr>
                </a:solidFill>
              </a:rPr>
              <a:t>*</a:t>
            </a:r>
            <a:endParaRPr lang="en-US" sz="2133" dirty="0"/>
          </a:p>
        </p:txBody>
      </p:sp>
      <p:cxnSp>
        <p:nvCxnSpPr>
          <p:cNvPr id="77" name="Straight Arrow Connector 76"/>
          <p:cNvCxnSpPr/>
          <p:nvPr/>
        </p:nvCxnSpPr>
        <p:spPr>
          <a:xfrm>
            <a:off x="2903861" y="5222023"/>
            <a:ext cx="5409679" cy="0"/>
          </a:xfrm>
          <a:prstGeom prst="straightConnector1">
            <a:avLst/>
          </a:prstGeom>
          <a:ln w="28575" cap="rnd">
            <a:solidFill>
              <a:schemeClr val="tx1"/>
            </a:solidFill>
            <a:round/>
            <a:headEnd type="triangle" w="lg" len="sm"/>
            <a:tailEnd type="triangle" w="lg" len="sm"/>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8660" y="6557930"/>
            <a:ext cx="12192000" cy="307777"/>
          </a:xfrm>
          <a:prstGeom prst="rect">
            <a:avLst/>
          </a:prstGeom>
          <a:noFill/>
        </p:spPr>
        <p:txBody>
          <a:bodyPr wrap="square" rtlCol="0">
            <a:spAutoFit/>
          </a:bodyPr>
          <a:lstStyle/>
          <a:p>
            <a:r>
              <a:rPr lang="en-US" sz="14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Note: ‘– 1’ only valid if int16min x int16min case is ignored.</a:t>
            </a:r>
            <a:endParaRPr lang="nl-NL" sz="14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3" name="Multiply 82"/>
          <p:cNvSpPr/>
          <p:nvPr/>
        </p:nvSpPr>
        <p:spPr>
          <a:xfrm>
            <a:off x="5491061" y="2477302"/>
            <a:ext cx="739337" cy="68619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Equal 83"/>
          <p:cNvSpPr/>
          <p:nvPr/>
        </p:nvSpPr>
        <p:spPr>
          <a:xfrm>
            <a:off x="1642981" y="4488069"/>
            <a:ext cx="703720" cy="62111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14733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500"/>
                                        <p:tgtEl>
                                          <p:spTgt spid="6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500"/>
                                        <p:tgtEl>
                                          <p:spTgt spid="7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500"/>
                                        <p:tgtEl>
                                          <p:spTgt spid="72"/>
                                        </p:tgtEl>
                                      </p:cBhvr>
                                    </p:animEffect>
                                  </p:childTnLst>
                                </p:cTn>
                              </p:par>
                              <p:par>
                                <p:cTn id="59" presetID="10" presetClass="entr" presetSubtype="0" fill="hold" nodeType="with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fade">
                                      <p:cBhvr>
                                        <p:cTn id="61" dur="500"/>
                                        <p:tgtEl>
                                          <p:spTgt spid="7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fade">
                                      <p:cBhvr>
                                        <p:cTn id="64" dur="500"/>
                                        <p:tgtEl>
                                          <p:spTgt spid="7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par>
                                <p:cTn id="68" presetID="10" presetClass="entr" presetSubtype="0" fill="hold" nodeType="with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fade">
                                      <p:cBhvr>
                                        <p:cTn id="70" dur="500"/>
                                        <p:tgtEl>
                                          <p:spTgt spid="7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animBg="1"/>
      <p:bldP spid="46" grpId="0" animBg="1"/>
      <p:bldP spid="47" grpId="0" animBg="1"/>
      <p:bldP spid="48" grpId="0" animBg="1"/>
      <p:bldP spid="49" grpId="0" animBg="1"/>
      <p:bldP spid="56" grpId="0" animBg="1"/>
      <p:bldP spid="57" grpId="0" animBg="1"/>
      <p:bldP spid="58" grpId="0" animBg="1"/>
      <p:bldP spid="59" grpId="0" animBg="1"/>
      <p:bldP spid="60" grpId="0" animBg="1"/>
      <p:bldP spid="64" grpId="0" animBg="1"/>
      <p:bldP spid="65" grpId="0" animBg="1"/>
      <p:bldP spid="66" grpId="0" animBg="1"/>
      <p:bldP spid="67" grpId="0" animBg="1"/>
      <p:bldP spid="70" grpId="0" animBg="1"/>
      <p:bldP spid="71" grpId="0" animBg="1"/>
      <p:bldP spid="72" grpId="0" animBg="1"/>
      <p:bldP spid="74" grpId="0"/>
      <p:bldP spid="76" grpId="0"/>
      <p:bldP spid="8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933" y="1087876"/>
            <a:ext cx="3791699" cy="5194545"/>
          </a:xfrm>
          <a:prstGeom prst="rect">
            <a:avLst/>
          </a:prstGeom>
          <a:solidFill>
            <a:schemeClr val="bg1">
              <a:lumMod val="75000"/>
            </a:schemeClr>
          </a:solidFill>
        </p:spPr>
      </p:pic>
      <p:sp>
        <p:nvSpPr>
          <p:cNvPr id="2" name="Title 1"/>
          <p:cNvSpPr>
            <a:spLocks noGrp="1"/>
          </p:cNvSpPr>
          <p:nvPr>
            <p:ph type="title"/>
          </p:nvPr>
        </p:nvSpPr>
        <p:spPr/>
        <p:txBody>
          <a:bodyPr/>
          <a:lstStyle/>
          <a:p>
            <a:r>
              <a:rPr lang="en-US" dirty="0"/>
              <a:t>Integer-based MAC data path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07368" y="1317115"/>
                <a:ext cx="7359136" cy="5345083"/>
              </a:xfrm>
            </p:spPr>
            <p:txBody>
              <a:bodyPr/>
              <a:lstStyle/>
              <a:p>
                <a:r>
                  <a:rPr lang="en-US" sz="2667" dirty="0"/>
                  <a:t>Quantization of integer-based platform:</a:t>
                </a:r>
              </a:p>
              <a:p>
                <a:pPr marL="727182" lvl="2" indent="-457189"/>
                <a:r>
                  <a:rPr lang="en-US" sz="2133" dirty="0"/>
                  <a:t>Accumulator must be large enough to fit K MACs:</a:t>
                </a:r>
              </a:p>
              <a:p>
                <a:pPr marL="727182" lvl="2" indent="0">
                  <a:buNone/>
                </a:pPr>
                <a14:m>
                  <m:oMathPara xmlns:m="http://schemas.openxmlformats.org/officeDocument/2006/math">
                    <m:oMathParaPr>
                      <m:jc m:val="centerGroup"/>
                    </m:oMathParaPr>
                    <m:oMath xmlns:m="http://schemas.openxmlformats.org/officeDocument/2006/math">
                      <m:d>
                        <m:dPr>
                          <m:ctrlPr>
                            <a:rPr lang="en-US" b="1" i="1" smtClean="0">
                              <a:latin typeface="Cambria Math" panose="02040503050406030204" pitchFamily="18" charset="0"/>
                            </a:rPr>
                          </m:ctrlPr>
                        </m:dPr>
                        <m:e>
                          <m:r>
                            <a:rPr lang="en-US" b="1" i="0" smtClean="0">
                              <a:latin typeface="Cambria Math" panose="02040503050406030204" pitchFamily="18" charset="0"/>
                            </a:rPr>
                            <m:t>𝐁</m:t>
                          </m:r>
                          <m:sSub>
                            <m:sSubPr>
                              <m:ctrlPr>
                                <a:rPr lang="en-US" b="1" i="1" smtClean="0">
                                  <a:latin typeface="Cambria Math" panose="02040503050406030204" pitchFamily="18" charset="0"/>
                                </a:rPr>
                              </m:ctrlPr>
                            </m:sSubPr>
                            <m:e>
                              <m:r>
                                <a:rPr lang="en-US" b="1" i="0" smtClean="0">
                                  <a:latin typeface="Cambria Math" panose="02040503050406030204" pitchFamily="18" charset="0"/>
                                </a:rPr>
                                <m:t>𝐖</m:t>
                              </m:r>
                            </m:e>
                            <m:sub>
                              <m:r>
                                <a:rPr lang="en-US" b="1" i="0" smtClean="0">
                                  <a:latin typeface="Cambria Math" panose="02040503050406030204" pitchFamily="18" charset="0"/>
                                </a:rPr>
                                <m:t>𝐰</m:t>
                              </m:r>
                            </m:sub>
                          </m:sSub>
                          <m:r>
                            <a:rPr lang="en-US" b="1" i="1" smtClean="0">
                              <a:latin typeface="Cambria Math" panose="02040503050406030204" pitchFamily="18" charset="0"/>
                            </a:rPr>
                            <m:t>+</m:t>
                          </m:r>
                          <m:r>
                            <a:rPr lang="en-US" b="1" i="0" smtClean="0">
                              <a:latin typeface="Cambria Math" panose="02040503050406030204" pitchFamily="18" charset="0"/>
                            </a:rPr>
                            <m:t>𝐁</m:t>
                          </m:r>
                          <m:sSub>
                            <m:sSubPr>
                              <m:ctrlPr>
                                <a:rPr lang="en-US" b="1" i="1" smtClean="0">
                                  <a:latin typeface="Cambria Math" panose="02040503050406030204" pitchFamily="18" charset="0"/>
                                </a:rPr>
                              </m:ctrlPr>
                            </m:sSubPr>
                            <m:e>
                              <m:r>
                                <a:rPr lang="en-US" b="1" i="0" smtClean="0">
                                  <a:latin typeface="Cambria Math" panose="02040503050406030204" pitchFamily="18" charset="0"/>
                                </a:rPr>
                                <m:t>𝐖</m:t>
                              </m:r>
                            </m:e>
                            <m:sub>
                              <m:r>
                                <a:rPr lang="en-US" b="1" i="0" smtClean="0">
                                  <a:latin typeface="Cambria Math" panose="02040503050406030204" pitchFamily="18" charset="0"/>
                                </a:rPr>
                                <m:t>𝐝</m:t>
                              </m:r>
                            </m:sub>
                          </m:sSub>
                          <m:r>
                            <a:rPr lang="en-US" b="1" i="1" smtClean="0">
                              <a:latin typeface="Cambria Math" panose="02040503050406030204" pitchFamily="18" charset="0"/>
                            </a:rPr>
                            <m:t>−</m:t>
                          </m:r>
                          <m:r>
                            <a:rPr lang="en-US" b="1" i="1" smtClean="0">
                              <a:latin typeface="Cambria Math" panose="02040503050406030204" pitchFamily="18" charset="0"/>
                            </a:rPr>
                            <m:t>𝟏</m:t>
                          </m:r>
                        </m:e>
                      </m:d>
                      <m:r>
                        <a:rPr lang="en-US" b="1" i="1" smtClean="0">
                          <a:latin typeface="Cambria Math" panose="02040503050406030204" pitchFamily="18" charset="0"/>
                        </a:rPr>
                        <m:t>+⌈</m:t>
                      </m:r>
                      <m:func>
                        <m:funcPr>
                          <m:ctrlPr>
                            <a:rPr lang="en-US" b="1" i="1" smtClean="0">
                              <a:latin typeface="Cambria Math" panose="02040503050406030204" pitchFamily="18" charset="0"/>
                            </a:rPr>
                          </m:ctrlPr>
                        </m:funcPr>
                        <m:fName>
                          <m:sSub>
                            <m:sSubPr>
                              <m:ctrlPr>
                                <a:rPr lang="en-US" b="1" i="1" smtClean="0">
                                  <a:latin typeface="Cambria Math" panose="02040503050406030204" pitchFamily="18" charset="0"/>
                                </a:rPr>
                              </m:ctrlPr>
                            </m:sSubPr>
                            <m:e>
                              <m:r>
                                <a:rPr lang="en-US" b="1" i="0" smtClean="0">
                                  <a:latin typeface="Cambria Math" panose="02040503050406030204" pitchFamily="18" charset="0"/>
                                </a:rPr>
                                <m:t>𝐥𝐨𝐠</m:t>
                              </m:r>
                            </m:e>
                            <m:sub>
                              <m:r>
                                <a:rPr lang="en-US" b="1" i="1" smtClean="0">
                                  <a:latin typeface="Cambria Math" panose="02040503050406030204" pitchFamily="18" charset="0"/>
                                </a:rPr>
                                <m:t>𝟐</m:t>
                              </m:r>
                            </m:sub>
                          </m:sSub>
                        </m:fName>
                        <m:e>
                          <m:r>
                            <a:rPr lang="en-US" b="1" i="0" smtClean="0">
                              <a:latin typeface="Cambria Math" panose="02040503050406030204" pitchFamily="18" charset="0"/>
                            </a:rPr>
                            <m:t>𝐊</m:t>
                          </m:r>
                          <m:r>
                            <a:rPr lang="en-US" b="1" i="1" smtClean="0">
                              <a:latin typeface="Cambria Math" panose="02040503050406030204" pitchFamily="18" charset="0"/>
                            </a:rPr>
                            <m:t>⌉≤</m:t>
                          </m:r>
                          <m:r>
                            <a:rPr lang="en-US" b="1" i="1" smtClean="0">
                              <a:latin typeface="Cambria Math" panose="02040503050406030204" pitchFamily="18" charset="0"/>
                            </a:rPr>
                            <m:t>𝑩</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𝑾</m:t>
                              </m:r>
                            </m:e>
                            <m:sub>
                              <m:r>
                                <a:rPr lang="en-US" b="1" i="1" smtClean="0">
                                  <a:latin typeface="Cambria Math" panose="02040503050406030204" pitchFamily="18" charset="0"/>
                                </a:rPr>
                                <m:t>𝒂𝒄𝒄</m:t>
                              </m:r>
                            </m:sub>
                          </m:sSub>
                        </m:e>
                      </m:func>
                    </m:oMath>
                  </m:oMathPara>
                </a14:m>
                <a:br>
                  <a:rPr lang="en-US" b="1" dirty="0"/>
                </a:br>
                <a:r>
                  <a:rPr lang="en-US" dirty="0"/>
                  <a:t>to prevent overflow.</a:t>
                </a:r>
              </a:p>
              <a:p>
                <a:pPr marL="727182" lvl="2" indent="-457189"/>
                <a:r>
                  <a:rPr lang="en-US" sz="2133" dirty="0"/>
                  <a:t>Typically no precision-reduction of intermediate results to prevent error accumulation and enable fast quantization</a:t>
                </a:r>
                <a:r>
                  <a:rPr lang="en-US" sz="2133" dirty="0">
                    <a:solidFill>
                      <a:schemeClr val="bg1">
                        <a:lumMod val="65000"/>
                      </a:schemeClr>
                    </a:solidFill>
                  </a:rPr>
                  <a:t>*</a:t>
                </a:r>
                <a:r>
                  <a:rPr lang="en-US" sz="2133" dirty="0"/>
                  <a:t>.</a:t>
                </a:r>
                <a:endParaRPr lang="en-US" sz="2133" dirty="0">
                  <a:solidFill>
                    <a:schemeClr val="bg1">
                      <a:lumMod val="65000"/>
                    </a:schemeClr>
                  </a:solidFill>
                </a:endParaRPr>
              </a:p>
              <a:p>
                <a:pPr marL="727182" lvl="2" indent="-457189"/>
                <a:r>
                  <a:rPr lang="en-US" sz="2133" dirty="0"/>
                  <a:t>Input/output precision between layers must be aligned using </a:t>
                </a:r>
                <a:r>
                  <a:rPr lang="en-US" sz="2133" dirty="0" err="1"/>
                  <a:t>shiftRoundSaturate</a:t>
                </a:r>
                <a:r>
                  <a:rPr lang="en-US" sz="2133" dirty="0"/>
                  <a:t> routine.</a:t>
                </a:r>
              </a:p>
              <a:p>
                <a:pPr marL="727182" lvl="2" indent="-457189"/>
                <a:endParaRPr lang="en-US" sz="2133" dirty="0"/>
              </a:p>
              <a:p>
                <a:pPr lvl="2" indent="0">
                  <a:buNone/>
                </a:pPr>
                <a:endParaRPr lang="en-US" sz="2133" b="1" i="1" dirty="0">
                  <a:latin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07368" y="1317115"/>
                <a:ext cx="7359136" cy="5345083"/>
              </a:xfrm>
              <a:blipFill>
                <a:blip r:embed="rId4"/>
                <a:stretch>
                  <a:fillRect l="-1408" t="-1140" r="-49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122</a:t>
            </a:fld>
            <a:endParaRPr lang="en-US" dirty="0"/>
          </a:p>
        </p:txBody>
      </p:sp>
      <p:sp>
        <p:nvSpPr>
          <p:cNvPr id="8" name="TextBox 7"/>
          <p:cNvSpPr txBox="1"/>
          <p:nvPr/>
        </p:nvSpPr>
        <p:spPr>
          <a:xfrm>
            <a:off x="-58660" y="6569343"/>
            <a:ext cx="12192000" cy="256545"/>
          </a:xfrm>
          <a:prstGeom prst="rect">
            <a:avLst/>
          </a:prstGeom>
          <a:noFill/>
        </p:spPr>
        <p:txBody>
          <a:bodyPr wrap="square" rtlCol="0">
            <a:spAutoFit/>
          </a:bodyPr>
          <a:lstStyle/>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fixed-point integer data-path w/o intermediate precision reduction can be simulated by fast floating-point kernels (see e.g. </a:t>
            </a:r>
            <a:r>
              <a:rPr lang="en-US"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Caffe-Ristretto</a:t>
            </a:r>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t>
            </a:r>
            <a:endParaRPr lang="nl-NL"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76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Neural Network quantization</a:t>
            </a:r>
          </a:p>
        </p:txBody>
      </p:sp>
      <p:sp>
        <p:nvSpPr>
          <p:cNvPr id="3" name="Content Placeholder 2"/>
          <p:cNvSpPr>
            <a:spLocks noGrp="1"/>
          </p:cNvSpPr>
          <p:nvPr>
            <p:ph idx="1"/>
          </p:nvPr>
        </p:nvSpPr>
        <p:spPr>
          <a:xfrm>
            <a:off x="813467" y="1584001"/>
            <a:ext cx="10563616" cy="1592089"/>
          </a:xfrm>
        </p:spPr>
        <p:txBody>
          <a:bodyPr>
            <a:normAutofit lnSpcReduction="10000"/>
          </a:bodyPr>
          <a:lstStyle/>
          <a:p>
            <a:r>
              <a:rPr lang="en-US" sz="2667" dirty="0"/>
              <a:t>What to quantize?</a:t>
            </a:r>
          </a:p>
          <a:p>
            <a:pPr marL="650984" lvl="2" indent="-380990"/>
            <a:r>
              <a:rPr lang="en-US" sz="2133" dirty="0"/>
              <a:t>Convolutional and fully-connected layers.</a:t>
            </a:r>
          </a:p>
          <a:p>
            <a:pPr marL="650984" lvl="2" indent="-380990"/>
            <a:r>
              <a:rPr lang="en-US" sz="2133" dirty="0"/>
              <a:t>(Batch-)normalization operation can be fused with conv/fc layer.</a:t>
            </a:r>
            <a:r>
              <a:rPr lang="en-US" sz="2133" dirty="0">
                <a:solidFill>
                  <a:schemeClr val="bg1">
                    <a:lumMod val="65000"/>
                  </a:schemeClr>
                </a:solidFill>
              </a:rPr>
              <a:t>*</a:t>
            </a:r>
            <a:endParaRPr lang="en-US" sz="2133" dirty="0"/>
          </a:p>
          <a:p>
            <a:pPr marL="650984" lvl="2" indent="-380990"/>
            <a:r>
              <a:rPr lang="en-US" sz="2133" dirty="0"/>
              <a:t>Pooling and activation quantization only important at low bit widths (≤ 4 bit).</a:t>
            </a:r>
            <a:r>
              <a:rPr lang="en-US" sz="2133" dirty="0">
                <a:solidFill>
                  <a:schemeClr val="bg1">
                    <a:lumMod val="65000"/>
                  </a:schemeClr>
                </a:solidFill>
              </a:rPr>
              <a:t>**</a:t>
            </a:r>
            <a:endParaRPr lang="en-US" sz="2133" dirty="0"/>
          </a:p>
          <a:p>
            <a:pPr marL="380990" indent="-380990"/>
            <a:endParaRPr lang="en-US" sz="2133" dirty="0"/>
          </a:p>
          <a:p>
            <a:pPr marL="380990" indent="-380990"/>
            <a:endParaRPr lang="en-US" dirty="0"/>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123</a:t>
            </a:fld>
            <a:endParaRPr lang="en-US" dirty="0"/>
          </a:p>
        </p:txBody>
      </p:sp>
      <p:sp>
        <p:nvSpPr>
          <p:cNvPr id="6" name="TextBox 5"/>
          <p:cNvSpPr txBox="1"/>
          <p:nvPr/>
        </p:nvSpPr>
        <p:spPr>
          <a:xfrm>
            <a:off x="-25400" y="6237312"/>
            <a:ext cx="11729155" cy="420756"/>
          </a:xfrm>
          <a:prstGeom prst="rect">
            <a:avLst/>
          </a:prstGeom>
          <a:noFill/>
        </p:spPr>
        <p:txBody>
          <a:bodyPr wrap="square" rtlCol="0">
            <a:spAutoFit/>
          </a:bodyPr>
          <a:lstStyle/>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see e.g. Quantizing deep convolutional networks for efficient inference: A whitepaper – R. </a:t>
            </a:r>
            <a:r>
              <a:rPr lang="en-US" sz="1067" i="1" dirty="0" err="1">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Krishnamoorthi</a:t>
            </a:r>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(2018)</a:t>
            </a:r>
          </a:p>
          <a:p>
            <a:r>
              <a:rPr lang="en-US" sz="1067"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”Aggressive” Quantization: INT4 and Lower. (https://nervanasystems.github.io/distiller/quantization.html)</a:t>
            </a:r>
          </a:p>
        </p:txBody>
      </p:sp>
      <p:grpSp>
        <p:nvGrpSpPr>
          <p:cNvPr id="43" name="Group 42"/>
          <p:cNvGrpSpPr/>
          <p:nvPr/>
        </p:nvGrpSpPr>
        <p:grpSpPr>
          <a:xfrm>
            <a:off x="1030289" y="3305015"/>
            <a:ext cx="4208491" cy="2868170"/>
            <a:chOff x="989178" y="2382068"/>
            <a:chExt cx="3156368" cy="2151127"/>
          </a:xfrm>
        </p:grpSpPr>
        <p:sp>
          <p:nvSpPr>
            <p:cNvPr id="19" name="Rectangle 18"/>
            <p:cNvSpPr/>
            <p:nvPr/>
          </p:nvSpPr>
          <p:spPr>
            <a:xfrm>
              <a:off x="1754606" y="2693465"/>
              <a:ext cx="2060839" cy="1512000"/>
            </a:xfrm>
            <a:prstGeom prst="rect">
              <a:avLst/>
            </a:prstGeom>
            <a:solidFill>
              <a:schemeClr val="bg1">
                <a:lumMod val="8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p:cNvSpPr/>
            <p:nvPr/>
          </p:nvSpPr>
          <p:spPr>
            <a:xfrm>
              <a:off x="1883990" y="3896480"/>
              <a:ext cx="1822450" cy="225472"/>
            </a:xfrm>
            <a:prstGeom prst="rect">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Max Pooling</a:t>
              </a:r>
            </a:p>
          </p:txBody>
        </p:sp>
        <p:sp>
          <p:nvSpPr>
            <p:cNvPr id="12" name="Rectangle 11"/>
            <p:cNvSpPr/>
            <p:nvPr/>
          </p:nvSpPr>
          <p:spPr>
            <a:xfrm>
              <a:off x="1883990" y="3174137"/>
              <a:ext cx="1822450" cy="225472"/>
            </a:xfrm>
            <a:prstGeom prst="rect">
              <a:avLst/>
            </a:prstGeom>
            <a:solidFill>
              <a:srgbClr val="33CC33"/>
            </a:solidFill>
            <a:ln w="19050">
              <a:solidFill>
                <a:srgbClr val="5A9200"/>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67" dirty="0">
                  <a:solidFill>
                    <a:schemeClr val="bg1"/>
                  </a:solidFill>
                </a:rPr>
                <a:t>Batch Normalization</a:t>
              </a:r>
            </a:p>
          </p:txBody>
        </p:sp>
        <p:sp>
          <p:nvSpPr>
            <p:cNvPr id="14" name="Rectangle 13"/>
            <p:cNvSpPr/>
            <p:nvPr/>
          </p:nvSpPr>
          <p:spPr>
            <a:xfrm>
              <a:off x="1883990" y="3534419"/>
              <a:ext cx="1822450" cy="225473"/>
            </a:xfrm>
            <a:prstGeom prst="rect">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67" dirty="0">
                  <a:solidFill>
                    <a:schemeClr val="bg1"/>
                  </a:solidFill>
                </a:rPr>
                <a:t>Quantized Activation</a:t>
              </a:r>
            </a:p>
          </p:txBody>
        </p:sp>
        <p:sp>
          <p:nvSpPr>
            <p:cNvPr id="15" name="Rectangle 14"/>
            <p:cNvSpPr/>
            <p:nvPr/>
          </p:nvSpPr>
          <p:spPr>
            <a:xfrm>
              <a:off x="1883990" y="2812834"/>
              <a:ext cx="1822450" cy="225472"/>
            </a:xfrm>
            <a:prstGeom prst="rect">
              <a:avLst/>
            </a:prstGeom>
            <a:ln w="1905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67" dirty="0">
                  <a:solidFill>
                    <a:schemeClr val="bg1"/>
                  </a:solidFill>
                </a:rPr>
                <a:t>Quantized Conv2D</a:t>
              </a:r>
            </a:p>
          </p:txBody>
        </p:sp>
        <p:cxnSp>
          <p:nvCxnSpPr>
            <p:cNvPr id="22" name="Straight Arrow Connector 21"/>
            <p:cNvCxnSpPr>
              <a:stCxn id="15" idx="2"/>
              <a:endCxn id="12" idx="0"/>
            </p:cNvCxnSpPr>
            <p:nvPr/>
          </p:nvCxnSpPr>
          <p:spPr>
            <a:xfrm>
              <a:off x="2795215" y="3038306"/>
              <a:ext cx="0" cy="1358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797598" y="3398588"/>
              <a:ext cx="0" cy="1358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795215" y="3760649"/>
              <a:ext cx="0" cy="1358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5" idx="1"/>
            </p:cNvCxnSpPr>
            <p:nvPr/>
          </p:nvCxnSpPr>
          <p:spPr>
            <a:xfrm>
              <a:off x="1611732" y="2924266"/>
              <a:ext cx="272258" cy="13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989178" y="2693464"/>
              <a:ext cx="1899526" cy="407900"/>
            </a:xfrm>
            <a:prstGeom prst="rect">
              <a:avLst/>
            </a:prstGeom>
          </p:spPr>
          <p:txBody>
            <a:bodyPr wrap="square">
              <a:spAutoFit/>
            </a:bodyPr>
            <a:lstStyle/>
            <a:p>
              <a:r>
                <a:rPr lang="en-US" sz="1467" b="1" dirty="0"/>
                <a:t>Quantized </a:t>
              </a:r>
            </a:p>
            <a:p>
              <a:r>
                <a:rPr lang="en-US" sz="1467" b="1" dirty="0"/>
                <a:t>weights</a:t>
              </a:r>
            </a:p>
          </p:txBody>
        </p:sp>
        <p:cxnSp>
          <p:nvCxnSpPr>
            <p:cNvPr id="29" name="Straight Arrow Connector 28"/>
            <p:cNvCxnSpPr/>
            <p:nvPr/>
          </p:nvCxnSpPr>
          <p:spPr>
            <a:xfrm>
              <a:off x="2795215" y="2589303"/>
              <a:ext cx="0" cy="2235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220894" y="2382068"/>
              <a:ext cx="1899526" cy="238575"/>
            </a:xfrm>
            <a:prstGeom prst="rect">
              <a:avLst/>
            </a:prstGeom>
          </p:spPr>
          <p:txBody>
            <a:bodyPr wrap="square">
              <a:spAutoFit/>
            </a:bodyPr>
            <a:lstStyle/>
            <a:p>
              <a:r>
                <a:rPr lang="en-US" sz="1467" b="1" dirty="0"/>
                <a:t>Quantized input</a:t>
              </a:r>
            </a:p>
          </p:txBody>
        </p:sp>
        <p:cxnSp>
          <p:nvCxnSpPr>
            <p:cNvPr id="32" name="Straight Arrow Connector 31"/>
            <p:cNvCxnSpPr/>
            <p:nvPr/>
          </p:nvCxnSpPr>
          <p:spPr>
            <a:xfrm>
              <a:off x="2795215" y="4123424"/>
              <a:ext cx="0" cy="2308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246020" y="4294620"/>
              <a:ext cx="1899526" cy="238575"/>
            </a:xfrm>
            <a:prstGeom prst="rect">
              <a:avLst/>
            </a:prstGeom>
          </p:spPr>
          <p:txBody>
            <a:bodyPr wrap="square">
              <a:spAutoFit/>
            </a:bodyPr>
            <a:lstStyle/>
            <a:p>
              <a:r>
                <a:rPr lang="en-US" sz="1467" b="1" dirty="0"/>
                <a:t>Quantized output</a:t>
              </a:r>
            </a:p>
          </p:txBody>
        </p:sp>
      </p:grpSp>
      <p:grpSp>
        <p:nvGrpSpPr>
          <p:cNvPr id="44" name="Group 43"/>
          <p:cNvGrpSpPr/>
          <p:nvPr/>
        </p:nvGrpSpPr>
        <p:grpSpPr>
          <a:xfrm>
            <a:off x="6043759" y="3766380"/>
            <a:ext cx="4174989" cy="1892950"/>
            <a:chOff x="4643310" y="2656305"/>
            <a:chExt cx="3131242" cy="1419712"/>
          </a:xfrm>
        </p:grpSpPr>
        <p:sp>
          <p:nvSpPr>
            <p:cNvPr id="20" name="Rectangle 19"/>
            <p:cNvSpPr/>
            <p:nvPr/>
          </p:nvSpPr>
          <p:spPr>
            <a:xfrm>
              <a:off x="5406618" y="2967702"/>
              <a:ext cx="2057400" cy="792190"/>
            </a:xfrm>
            <a:prstGeom prst="rect">
              <a:avLst/>
            </a:prstGeom>
            <a:solidFill>
              <a:schemeClr val="bg1">
                <a:lumMod val="85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p:cNvSpPr/>
            <p:nvPr/>
          </p:nvSpPr>
          <p:spPr>
            <a:xfrm>
              <a:off x="5531943" y="3085888"/>
              <a:ext cx="1822450" cy="225472"/>
            </a:xfrm>
            <a:prstGeom prst="rect">
              <a:avLst/>
            </a:prstGeom>
            <a:ln w="1905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867" dirty="0">
                  <a:solidFill>
                    <a:schemeClr val="bg1"/>
                  </a:solidFill>
                </a:rPr>
                <a:t>Quantized Linear</a:t>
              </a:r>
            </a:p>
          </p:txBody>
        </p:sp>
        <p:sp>
          <p:nvSpPr>
            <p:cNvPr id="18" name="Rectangle 17"/>
            <p:cNvSpPr/>
            <p:nvPr/>
          </p:nvSpPr>
          <p:spPr>
            <a:xfrm>
              <a:off x="5531943" y="3443085"/>
              <a:ext cx="1822450" cy="225473"/>
            </a:xfrm>
            <a:prstGeom prst="rect">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67" dirty="0">
                  <a:solidFill>
                    <a:schemeClr val="bg1"/>
                  </a:solidFill>
                </a:rPr>
                <a:t>Quantized Activation</a:t>
              </a:r>
            </a:p>
          </p:txBody>
        </p:sp>
        <p:cxnSp>
          <p:nvCxnSpPr>
            <p:cNvPr id="35" name="Straight Arrow Connector 34"/>
            <p:cNvCxnSpPr/>
            <p:nvPr/>
          </p:nvCxnSpPr>
          <p:spPr>
            <a:xfrm>
              <a:off x="5265864" y="3198503"/>
              <a:ext cx="272258" cy="13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643310" y="2967701"/>
              <a:ext cx="1899526" cy="407900"/>
            </a:xfrm>
            <a:prstGeom prst="rect">
              <a:avLst/>
            </a:prstGeom>
          </p:spPr>
          <p:txBody>
            <a:bodyPr wrap="square">
              <a:spAutoFit/>
            </a:bodyPr>
            <a:lstStyle/>
            <a:p>
              <a:r>
                <a:rPr lang="en-US" sz="1467" b="1" dirty="0"/>
                <a:t>Quantized </a:t>
              </a:r>
            </a:p>
            <a:p>
              <a:r>
                <a:rPr lang="en-US" sz="1467" b="1" dirty="0"/>
                <a:t>weights</a:t>
              </a:r>
            </a:p>
          </p:txBody>
        </p:sp>
        <p:cxnSp>
          <p:nvCxnSpPr>
            <p:cNvPr id="37" name="Straight Arrow Connector 36"/>
            <p:cNvCxnSpPr/>
            <p:nvPr/>
          </p:nvCxnSpPr>
          <p:spPr>
            <a:xfrm>
              <a:off x="6449347" y="2863540"/>
              <a:ext cx="0" cy="2235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875026" y="2656305"/>
              <a:ext cx="1899526" cy="238575"/>
            </a:xfrm>
            <a:prstGeom prst="rect">
              <a:avLst/>
            </a:prstGeom>
          </p:spPr>
          <p:txBody>
            <a:bodyPr wrap="square">
              <a:spAutoFit/>
            </a:bodyPr>
            <a:lstStyle/>
            <a:p>
              <a:r>
                <a:rPr lang="en-US" sz="1467" b="1" dirty="0"/>
                <a:t>Quantized input</a:t>
              </a:r>
            </a:p>
          </p:txBody>
        </p:sp>
        <p:cxnSp>
          <p:nvCxnSpPr>
            <p:cNvPr id="39" name="Straight Arrow Connector 38"/>
            <p:cNvCxnSpPr/>
            <p:nvPr/>
          </p:nvCxnSpPr>
          <p:spPr>
            <a:xfrm>
              <a:off x="6449347" y="3675180"/>
              <a:ext cx="0" cy="2308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449347" y="3311360"/>
              <a:ext cx="0" cy="1358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5875026" y="3837442"/>
              <a:ext cx="1899526" cy="238575"/>
            </a:xfrm>
            <a:prstGeom prst="rect">
              <a:avLst/>
            </a:prstGeom>
          </p:spPr>
          <p:txBody>
            <a:bodyPr wrap="square">
              <a:spAutoFit/>
            </a:bodyPr>
            <a:lstStyle/>
            <a:p>
              <a:r>
                <a:rPr lang="en-US" sz="1467" b="1" dirty="0"/>
                <a:t>Quantized output</a:t>
              </a:r>
            </a:p>
          </p:txBody>
        </p:sp>
      </p:grpSp>
      <p:sp>
        <p:nvSpPr>
          <p:cNvPr id="45" name="Rectangle 44"/>
          <p:cNvSpPr/>
          <p:nvPr/>
        </p:nvSpPr>
        <p:spPr>
          <a:xfrm>
            <a:off x="4777260" y="4460950"/>
            <a:ext cx="893789" cy="543867"/>
          </a:xfrm>
          <a:prstGeom prst="rect">
            <a:avLst/>
          </a:prstGeom>
        </p:spPr>
        <p:txBody>
          <a:bodyPr wrap="square">
            <a:spAutoFit/>
          </a:bodyPr>
          <a:lstStyle/>
          <a:p>
            <a:r>
              <a:rPr lang="en-US" sz="1467" b="1" dirty="0"/>
              <a:t>Repeat </a:t>
            </a:r>
          </a:p>
          <a:p>
            <a:r>
              <a:rPr lang="en-US" sz="1467" b="1" dirty="0"/>
              <a:t>M times</a:t>
            </a:r>
          </a:p>
        </p:txBody>
      </p:sp>
      <p:sp>
        <p:nvSpPr>
          <p:cNvPr id="46" name="Rectangle 45"/>
          <p:cNvSpPr/>
          <p:nvPr/>
        </p:nvSpPr>
        <p:spPr>
          <a:xfrm>
            <a:off x="9771854" y="4446710"/>
            <a:ext cx="893789" cy="543867"/>
          </a:xfrm>
          <a:prstGeom prst="rect">
            <a:avLst/>
          </a:prstGeom>
        </p:spPr>
        <p:txBody>
          <a:bodyPr wrap="square">
            <a:spAutoFit/>
          </a:bodyPr>
          <a:lstStyle/>
          <a:p>
            <a:r>
              <a:rPr lang="en-US" sz="1467" b="1" dirty="0"/>
              <a:t>Repeat </a:t>
            </a:r>
          </a:p>
          <a:p>
            <a:r>
              <a:rPr lang="en-US" sz="1467" b="1" dirty="0"/>
              <a:t>N times</a:t>
            </a:r>
          </a:p>
        </p:txBody>
      </p:sp>
    </p:spTree>
    <p:extLst>
      <p:ext uri="{BB962C8B-B14F-4D97-AF65-F5344CB8AC3E}">
        <p14:creationId xmlns:p14="http://schemas.microsoft.com/office/powerpoint/2010/main" val="35726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quantization procedure</a:t>
            </a:r>
          </a:p>
        </p:txBody>
      </p:sp>
      <p:sp>
        <p:nvSpPr>
          <p:cNvPr id="3" name="Content Placeholder 2"/>
          <p:cNvSpPr>
            <a:spLocks noGrp="1"/>
          </p:cNvSpPr>
          <p:nvPr>
            <p:ph idx="1"/>
          </p:nvPr>
        </p:nvSpPr>
        <p:spPr>
          <a:xfrm>
            <a:off x="812801" y="1512917"/>
            <a:ext cx="11376423" cy="5345083"/>
          </a:xfrm>
        </p:spPr>
        <p:txBody>
          <a:bodyPr/>
          <a:lstStyle/>
          <a:p>
            <a:r>
              <a:rPr lang="en-US" sz="2667" dirty="0"/>
              <a:t>For every convolutional and fully-connected layer:</a:t>
            </a:r>
          </a:p>
          <a:p>
            <a:pPr marL="727182" lvl="2" indent="-457189">
              <a:buFont typeface="+mj-lt"/>
              <a:buAutoNum type="arabicPeriod"/>
            </a:pPr>
            <a:r>
              <a:rPr lang="en-US" sz="2133" dirty="0"/>
              <a:t>Range Analysis to determine minimum integer length. Design decisions:</a:t>
            </a:r>
          </a:p>
          <a:p>
            <a:pPr marL="920977" lvl="3" indent="-380990"/>
            <a:r>
              <a:rPr lang="en-US" sz="1867" dirty="0"/>
              <a:t>Fixed-point group granularity: weights and/or activations within network, layer, or even channel.</a:t>
            </a:r>
          </a:p>
          <a:p>
            <a:pPr marL="727182" lvl="2" indent="-457189">
              <a:buFont typeface="+mj-lt"/>
              <a:buAutoNum type="arabicPeriod"/>
            </a:pPr>
            <a:r>
              <a:rPr lang="en-US" sz="2133" dirty="0"/>
              <a:t>Determine optimal bit width of fixed-point groups. Design decisions:</a:t>
            </a:r>
          </a:p>
          <a:p>
            <a:pPr marL="920977" lvl="3" indent="-380990"/>
            <a:r>
              <a:rPr lang="en-US" sz="1867" dirty="0"/>
              <a:t>Number of solutions to consider: exhaustive testing (with heuristics) on validation set or analytical model.</a:t>
            </a:r>
          </a:p>
          <a:p>
            <a:pPr marL="727182" lvl="2" indent="-457189">
              <a:buFont typeface="+mj-lt"/>
              <a:buAutoNum type="arabicPeriod"/>
            </a:pPr>
            <a:r>
              <a:rPr lang="en-US" sz="2133" dirty="0"/>
              <a:t>Check if quality of final solution is sufficient.</a:t>
            </a:r>
          </a:p>
          <a:p>
            <a:pPr lvl="2" indent="0">
              <a:buNone/>
            </a:pPr>
            <a:endParaRPr lang="en-US" dirty="0"/>
          </a:p>
          <a:p>
            <a:pPr lvl="1"/>
            <a:r>
              <a:rPr lang="en-US" sz="2667" dirty="0"/>
              <a:t>Improve results with model fine-tuning:</a:t>
            </a:r>
          </a:p>
          <a:p>
            <a:pPr lvl="3">
              <a:lnSpc>
                <a:spcPct val="100000"/>
              </a:lnSpc>
            </a:pPr>
            <a:r>
              <a:rPr lang="en-US" sz="2133" dirty="0"/>
              <a:t>Simulated quantized forward pass, high-precision backward pass.</a:t>
            </a:r>
          </a:p>
          <a:p>
            <a:pPr lvl="3">
              <a:lnSpc>
                <a:spcPct val="100000"/>
              </a:lnSpc>
            </a:pPr>
            <a:r>
              <a:rPr lang="en-US" sz="2133" dirty="0"/>
              <a:t>Not always possible; requires access to large training dataset.</a:t>
            </a:r>
          </a:p>
          <a:p>
            <a:pPr lvl="2"/>
            <a:endParaRPr lang="en-US" dirty="0"/>
          </a:p>
        </p:txBody>
      </p:sp>
      <p:sp>
        <p:nvSpPr>
          <p:cNvPr id="4"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124</a:t>
            </a:fld>
            <a:endParaRPr lang="en-US" dirty="0"/>
          </a:p>
        </p:txBody>
      </p:sp>
    </p:spTree>
    <p:extLst>
      <p:ext uri="{BB962C8B-B14F-4D97-AF65-F5344CB8AC3E}">
        <p14:creationId xmlns:p14="http://schemas.microsoft.com/office/powerpoint/2010/main" val="149700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Determine Integer Length with Range Analysis</a:t>
            </a:r>
          </a:p>
        </p:txBody>
      </p:sp>
      <p:sp>
        <p:nvSpPr>
          <p:cNvPr id="3" name="Content Placeholder 2"/>
          <p:cNvSpPr>
            <a:spLocks noGrp="1"/>
          </p:cNvSpPr>
          <p:nvPr>
            <p:ph idx="1"/>
          </p:nvPr>
        </p:nvSpPr>
        <p:spPr/>
        <p:txBody>
          <a:bodyPr/>
          <a:lstStyle/>
          <a:p>
            <a:r>
              <a:rPr lang="en-US" sz="2667" dirty="0"/>
              <a:t>Forward small data set and monitor ranges.</a:t>
            </a:r>
          </a:p>
          <a:p>
            <a:r>
              <a:rPr lang="en-US" sz="2667" dirty="0"/>
              <a:t>Key observations:</a:t>
            </a:r>
          </a:p>
          <a:p>
            <a:pPr marL="727182" lvl="2" indent="-457189">
              <a:buFont typeface="+mj-lt"/>
              <a:buAutoNum type="arabicPeriod"/>
            </a:pPr>
            <a:r>
              <a:rPr lang="en-US" sz="2133" dirty="0"/>
              <a:t>Weights and activations are clustered.</a:t>
            </a:r>
          </a:p>
          <a:p>
            <a:pPr marL="727182" lvl="2" indent="-457189">
              <a:buFont typeface="+mj-lt"/>
              <a:buAutoNum type="arabicPeriod"/>
            </a:pPr>
            <a:r>
              <a:rPr lang="en-US" sz="2133" dirty="0"/>
              <a:t>Weights are small, activations are large.</a:t>
            </a:r>
          </a:p>
          <a:p>
            <a:endParaRPr lang="en-US" dirty="0"/>
          </a:p>
        </p:txBody>
      </p:sp>
      <p:pic>
        <p:nvPicPr>
          <p:cNvPr id="6" name="Picture 5"/>
          <p:cNvPicPr>
            <a:picLocks noChangeAspect="1"/>
          </p:cNvPicPr>
          <p:nvPr/>
        </p:nvPicPr>
        <p:blipFill rotWithShape="1">
          <a:blip r:embed="rId2"/>
          <a:srcRect l="1" r="-4504"/>
          <a:stretch/>
        </p:blipFill>
        <p:spPr>
          <a:xfrm>
            <a:off x="-1452" y="3708183"/>
            <a:ext cx="8650151" cy="316675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8189" y="1584002"/>
            <a:ext cx="3388132" cy="4951886"/>
          </a:xfrm>
          <a:prstGeom prst="rect">
            <a:avLst/>
          </a:prstGeom>
        </p:spPr>
      </p:pic>
      <p:sp>
        <p:nvSpPr>
          <p:cNvPr id="11"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125</a:t>
            </a:fld>
            <a:endParaRPr lang="en-US" dirty="0"/>
          </a:p>
        </p:txBody>
      </p:sp>
    </p:spTree>
    <p:extLst>
      <p:ext uri="{BB962C8B-B14F-4D97-AF65-F5344CB8AC3E}">
        <p14:creationId xmlns:p14="http://schemas.microsoft.com/office/powerpoint/2010/main" val="382143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8189" y="1584001"/>
            <a:ext cx="3430187" cy="5013351"/>
          </a:xfrm>
          <a:prstGeom prst="rect">
            <a:avLst/>
          </a:prstGeom>
        </p:spPr>
      </p:pic>
      <p:sp>
        <p:nvSpPr>
          <p:cNvPr id="2" name="Title 1"/>
          <p:cNvSpPr>
            <a:spLocks noGrp="1"/>
          </p:cNvSpPr>
          <p:nvPr>
            <p:ph type="title"/>
          </p:nvPr>
        </p:nvSpPr>
        <p:spPr/>
        <p:txBody>
          <a:bodyPr>
            <a:normAutofit fontScale="90000"/>
          </a:bodyPr>
          <a:lstStyle/>
          <a:p>
            <a:r>
              <a:rPr lang="en-US" dirty="0"/>
              <a:t>1. Determine Integer Length with Range Analysis (2)</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13467" y="1584001"/>
                <a:ext cx="6929245" cy="4508825"/>
              </a:xfrm>
            </p:spPr>
            <p:txBody>
              <a:bodyPr/>
              <a:lstStyle/>
              <a:p>
                <a:pPr>
                  <a:lnSpc>
                    <a:spcPct val="100000"/>
                  </a:lnSpc>
                </a:pPr>
                <a:r>
                  <a:rPr lang="en-US" sz="2667" dirty="0"/>
                  <a:t>Determine integer length using heuristic:</a:t>
                </a:r>
              </a:p>
              <a:p>
                <a:pPr>
                  <a:lnSpc>
                    <a:spcPct val="100000"/>
                  </a:lnSpc>
                </a:pPr>
                <a14:m>
                  <m:oMath xmlns:m="http://schemas.openxmlformats.org/officeDocument/2006/math">
                    <m:r>
                      <m:rPr>
                        <m:sty m:val="p"/>
                      </m:rPr>
                      <a:rPr lang="en-US" sz="2400">
                        <a:latin typeface="Cambria Math" panose="02040503050406030204" pitchFamily="18" charset="0"/>
                      </a:rPr>
                      <m:t>IL</m:t>
                    </m:r>
                    <m:r>
                      <a:rPr lang="en-US" sz="2400" i="1">
                        <a:latin typeface="Cambria Math" panose="02040503050406030204" pitchFamily="18" charset="0"/>
                      </a:rPr>
                      <m:t>=⌊</m:t>
                    </m:r>
                    <m:func>
                      <m:funcPr>
                        <m:ctrlPr>
                          <a:rPr lang="en-US" sz="2400" i="1">
                            <a:latin typeface="Cambria Math" panose="02040503050406030204" pitchFamily="18" charset="0"/>
                          </a:rPr>
                        </m:ctrlPr>
                      </m:funcPr>
                      <m:fName>
                        <m:sSub>
                          <m:sSubPr>
                            <m:ctrlPr>
                              <a:rPr lang="en-US" sz="2400" i="1">
                                <a:latin typeface="Cambria Math" panose="02040503050406030204" pitchFamily="18" charset="0"/>
                              </a:rPr>
                            </m:ctrlPr>
                          </m:sSubPr>
                          <m:e>
                            <m:r>
                              <m:rPr>
                                <m:sty m:val="p"/>
                              </m:rPr>
                              <a:rPr lang="en-US" sz="2400">
                                <a:latin typeface="Cambria Math" panose="02040503050406030204" pitchFamily="18" charset="0"/>
                              </a:rPr>
                              <m:t>log</m:t>
                            </m:r>
                          </m:e>
                          <m:sub>
                            <m:r>
                              <a:rPr lang="en-US" sz="2400" i="1">
                                <a:latin typeface="Cambria Math" panose="02040503050406030204" pitchFamily="18" charset="0"/>
                              </a:rPr>
                              <m:t>2</m:t>
                            </m:r>
                          </m:sub>
                        </m:sSub>
                      </m:fName>
                      <m:e>
                        <m:func>
                          <m:funcPr>
                            <m:ctrlPr>
                              <a:rPr lang="en-US" sz="2400" i="1">
                                <a:latin typeface="Cambria Math" panose="02040503050406030204" pitchFamily="18" charset="0"/>
                              </a:rPr>
                            </m:ctrlPr>
                          </m:funcPr>
                          <m:fName>
                            <m:limLow>
                              <m:limLowPr>
                                <m:ctrlPr>
                                  <a:rPr lang="en-US" sz="2400" i="1">
                                    <a:latin typeface="Cambria Math" panose="02040503050406030204" pitchFamily="18" charset="0"/>
                                  </a:rPr>
                                </m:ctrlPr>
                              </m:limLowPr>
                              <m:e>
                                <m:r>
                                  <m:rPr>
                                    <m:sty m:val="p"/>
                                  </m:rPr>
                                  <a:rPr lang="en-US" sz="2400">
                                    <a:latin typeface="Cambria Math" panose="02040503050406030204" pitchFamily="18" charset="0"/>
                                  </a:rPr>
                                  <m:t>max</m:t>
                                </m:r>
                              </m:e>
                              <m:lim>
                                <m:r>
                                  <a:rPr lang="en-US" sz="2400" i="1">
                                    <a:latin typeface="Cambria Math" panose="02040503050406030204" pitchFamily="18" charset="0"/>
                                  </a:rPr>
                                  <m:t>𝑥</m:t>
                                </m:r>
                                <m:r>
                                  <a:rPr lang="en-US" sz="2400" i="1">
                                    <a:latin typeface="Cambria Math" panose="02040503050406030204" pitchFamily="18" charset="0"/>
                                  </a:rPr>
                                  <m:t>∈</m:t>
                                </m:r>
                                <m:r>
                                  <a:rPr lang="en-US" sz="2400" b="1" i="1">
                                    <a:latin typeface="Cambria Math" panose="02040503050406030204" pitchFamily="18" charset="0"/>
                                  </a:rPr>
                                  <m:t>𝒙</m:t>
                                </m:r>
                              </m:lim>
                            </m:limLow>
                          </m:fName>
                          <m:e>
                            <m:r>
                              <a:rPr lang="en-US" sz="2400" i="1">
                                <a:latin typeface="Cambria Math" panose="02040503050406030204" pitchFamily="18" charset="0"/>
                              </a:rPr>
                              <m:t>|</m:t>
                            </m:r>
                            <m:r>
                              <a:rPr lang="en-US" sz="2400" i="1">
                                <a:latin typeface="Cambria Math" panose="02040503050406030204" pitchFamily="18" charset="0"/>
                              </a:rPr>
                              <m:t>𝑥</m:t>
                            </m:r>
                            <m:r>
                              <a:rPr lang="en-US" sz="2400" i="1">
                                <a:latin typeface="Cambria Math" panose="02040503050406030204" pitchFamily="18" charset="0"/>
                              </a:rPr>
                              <m:t>|</m:t>
                            </m:r>
                          </m:e>
                        </m:func>
                        <m:r>
                          <a:rPr lang="en-US" sz="2400" i="1">
                            <a:latin typeface="Cambria Math" panose="02040503050406030204" pitchFamily="18" charset="0"/>
                          </a:rPr>
                          <m:t>⌋+1</m:t>
                        </m:r>
                      </m:e>
                    </m:func>
                  </m:oMath>
                </a14:m>
                <a:endParaRPr lang="en-US" sz="2133" dirty="0"/>
              </a:p>
              <a:p>
                <a:pPr lvl="2" indent="0">
                  <a:buNone/>
                </a:pPr>
                <a:br>
                  <a:rPr lang="en-US" sz="2667" b="1" dirty="0">
                    <a:solidFill>
                      <a:srgbClr val="FF0000"/>
                    </a:solidFill>
                  </a:rPr>
                </a:br>
                <a:r>
                  <a:rPr lang="en-US" sz="2667" b="1" dirty="0">
                    <a:solidFill>
                      <a:srgbClr val="FF0000"/>
                    </a:solidFill>
                  </a:rPr>
                  <a:t>		Problem: many bits wasted!</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13467" y="1584001"/>
                <a:ext cx="6929245" cy="4508825"/>
              </a:xfrm>
              <a:blipFill>
                <a:blip r:embed="rId4"/>
                <a:stretch>
                  <a:fillRect l="-1495" t="-1353" r="-528"/>
                </a:stretch>
              </a:blipFill>
            </p:spPr>
            <p:txBody>
              <a:bodyPr/>
              <a:lstStyle/>
              <a:p>
                <a:r>
                  <a:rPr lang="en-US">
                    <a:noFill/>
                  </a:rPr>
                  <a:t> </a:t>
                </a:r>
              </a:p>
            </p:txBody>
          </p:sp>
        </mc:Fallback>
      </mc:AlternateContent>
      <p:pic>
        <p:nvPicPr>
          <p:cNvPr id="6" name="Picture 5"/>
          <p:cNvPicPr>
            <a:picLocks noChangeAspect="1"/>
          </p:cNvPicPr>
          <p:nvPr/>
        </p:nvPicPr>
        <p:blipFill rotWithShape="1">
          <a:blip r:embed="rId5"/>
          <a:srcRect l="1" r="-4504"/>
          <a:stretch/>
        </p:blipFill>
        <p:spPr>
          <a:xfrm>
            <a:off x="-1452" y="3708183"/>
            <a:ext cx="8650151" cy="3166751"/>
          </a:xfrm>
          <a:prstGeom prst="rect">
            <a:avLst/>
          </a:prstGeom>
        </p:spPr>
      </p:pic>
      <p:sp>
        <p:nvSpPr>
          <p:cNvPr id="7"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126</a:t>
            </a:fld>
            <a:endParaRPr lang="en-US" dirty="0"/>
          </a:p>
        </p:txBody>
      </p:sp>
      <p:grpSp>
        <p:nvGrpSpPr>
          <p:cNvPr id="23" name="Group 22"/>
          <p:cNvGrpSpPr/>
          <p:nvPr/>
        </p:nvGrpSpPr>
        <p:grpSpPr>
          <a:xfrm>
            <a:off x="2513875" y="5465234"/>
            <a:ext cx="3200400" cy="266700"/>
            <a:chOff x="1885406" y="4098925"/>
            <a:chExt cx="2400300" cy="200025"/>
          </a:xfrm>
        </p:grpSpPr>
        <p:cxnSp>
          <p:nvCxnSpPr>
            <p:cNvPr id="12" name="Straight Arrow Connector 11"/>
            <p:cNvCxnSpPr/>
            <p:nvPr/>
          </p:nvCxnSpPr>
          <p:spPr>
            <a:xfrm>
              <a:off x="1885406" y="4196018"/>
              <a:ext cx="2400300" cy="4507"/>
            </a:xfrm>
            <a:prstGeom prst="straightConnector1">
              <a:avLst/>
            </a:prstGeom>
            <a:ln w="381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269831" y="4098925"/>
              <a:ext cx="0" cy="200025"/>
            </a:xfrm>
            <a:prstGeom prst="straightConnector1">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Rectangle 20"/>
              <p:cNvSpPr/>
              <p:nvPr/>
            </p:nvSpPr>
            <p:spPr>
              <a:xfrm>
                <a:off x="5091772" y="5003198"/>
                <a:ext cx="112505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dirty="0">
                          <a:latin typeface="Cambria Math" panose="02040503050406030204" pitchFamily="18" charset="0"/>
                        </a:rPr>
                        <m:t>𝐈𝐋</m:t>
                      </m:r>
                      <m:r>
                        <a:rPr lang="en-US" sz="2400" b="1" i="1" dirty="0">
                          <a:latin typeface="Cambria Math" panose="02040503050406030204" pitchFamily="18" charset="0"/>
                        </a:rPr>
                        <m:t>=</m:t>
                      </m:r>
                      <m:r>
                        <a:rPr lang="en-US" sz="2400" b="1" i="1" dirty="0">
                          <a:latin typeface="Cambria Math" panose="02040503050406030204" pitchFamily="18" charset="0"/>
                        </a:rPr>
                        <m:t>𝟓</m:t>
                      </m:r>
                    </m:oMath>
                  </m:oMathPara>
                </a14:m>
                <a:endParaRPr lang="en-US" sz="2400" b="1" dirty="0"/>
              </a:p>
            </p:txBody>
          </p:sp>
        </mc:Choice>
        <mc:Fallback xmlns="">
          <p:sp>
            <p:nvSpPr>
              <p:cNvPr id="21" name="Rectangle 20"/>
              <p:cNvSpPr>
                <a:spLocks noRot="1" noChangeAspect="1" noMove="1" noResize="1" noEditPoints="1" noAdjustHandles="1" noChangeArrowheads="1" noChangeShapeType="1" noTextEdit="1"/>
              </p:cNvSpPr>
              <p:nvPr/>
            </p:nvSpPr>
            <p:spPr>
              <a:xfrm>
                <a:off x="5091772" y="5003198"/>
                <a:ext cx="1125052"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717055" y="5102249"/>
                <a:ext cx="127041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dirty="0">
                          <a:latin typeface="Cambria Math" panose="02040503050406030204" pitchFamily="18" charset="0"/>
                        </a:rPr>
                        <m:t>𝐁𝐖</m:t>
                      </m:r>
                      <m:r>
                        <a:rPr lang="en-US" sz="2400" b="1" i="1" dirty="0">
                          <a:latin typeface="Cambria Math" panose="02040503050406030204" pitchFamily="18" charset="0"/>
                        </a:rPr>
                        <m:t>= ?</m:t>
                      </m:r>
                    </m:oMath>
                  </m:oMathPara>
                </a14:m>
                <a:endParaRPr lang="en-US" sz="2400" b="1" dirty="0"/>
              </a:p>
            </p:txBody>
          </p:sp>
        </mc:Choice>
        <mc:Fallback xmlns="">
          <p:sp>
            <p:nvSpPr>
              <p:cNvPr id="22" name="Rectangle 21"/>
              <p:cNvSpPr>
                <a:spLocks noRot="1" noChangeAspect="1" noMove="1" noResize="1" noEditPoints="1" noAdjustHandles="1" noChangeArrowheads="1" noChangeShapeType="1" noTextEdit="1"/>
              </p:cNvSpPr>
              <p:nvPr/>
            </p:nvSpPr>
            <p:spPr>
              <a:xfrm>
                <a:off x="2717055" y="5102249"/>
                <a:ext cx="1270412" cy="46166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8073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Determine Integer Length with Range Analysis (3)</a:t>
            </a:r>
          </a:p>
        </p:txBody>
      </p:sp>
      <p:sp>
        <p:nvSpPr>
          <p:cNvPr id="3" name="Content Placeholder 2"/>
          <p:cNvSpPr>
            <a:spLocks noGrp="1"/>
          </p:cNvSpPr>
          <p:nvPr>
            <p:ph idx="1"/>
          </p:nvPr>
        </p:nvSpPr>
        <p:spPr>
          <a:xfrm>
            <a:off x="813467" y="1584001"/>
            <a:ext cx="10563616" cy="1690993"/>
          </a:xfrm>
        </p:spPr>
        <p:txBody>
          <a:bodyPr/>
          <a:lstStyle/>
          <a:p>
            <a:r>
              <a:rPr lang="en-US" sz="2667" dirty="0"/>
              <a:t>Solution for dynamic range problem:</a:t>
            </a:r>
          </a:p>
          <a:p>
            <a:pPr marL="727182" lvl="2" indent="-457189"/>
            <a:r>
              <a:rPr lang="en-US" sz="2133" dirty="0"/>
              <a:t>Multiple fixed-point groups in layers → </a:t>
            </a:r>
            <a:r>
              <a:rPr lang="en-US" sz="2133" dirty="0">
                <a:solidFill>
                  <a:srgbClr val="00B050"/>
                </a:solidFill>
              </a:rPr>
              <a:t>wide dynamic range!</a:t>
            </a:r>
            <a:endParaRPr lang="en-US" sz="2133" dirty="0"/>
          </a:p>
          <a:p>
            <a:pPr marL="727182" lvl="2" indent="-457189"/>
            <a:r>
              <a:rPr lang="en-US" sz="2133" dirty="0"/>
              <a:t>Only rescaling between layers → </a:t>
            </a:r>
            <a:r>
              <a:rPr lang="en-US" sz="2133" dirty="0">
                <a:solidFill>
                  <a:srgbClr val="00B050"/>
                </a:solidFill>
              </a:rPr>
              <a:t>negligible overhead!</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8189" y="1584001"/>
            <a:ext cx="3430187" cy="5013351"/>
          </a:xfrm>
          <a:prstGeom prst="rect">
            <a:avLst/>
          </a:prstGeom>
        </p:spPr>
      </p:pic>
      <p:sp>
        <p:nvSpPr>
          <p:cNvPr id="9" name="Rectangle 8"/>
          <p:cNvSpPr/>
          <p:nvPr/>
        </p:nvSpPr>
        <p:spPr>
          <a:xfrm>
            <a:off x="8229601" y="3691250"/>
            <a:ext cx="411228" cy="26735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p:cNvPicPr>
            <a:picLocks noChangeAspect="1"/>
          </p:cNvPicPr>
          <p:nvPr/>
        </p:nvPicPr>
        <p:blipFill rotWithShape="1">
          <a:blip r:embed="rId3"/>
          <a:srcRect l="1" r="-4504"/>
          <a:stretch/>
        </p:blipFill>
        <p:spPr>
          <a:xfrm>
            <a:off x="-1452" y="3691250"/>
            <a:ext cx="8650151" cy="3166751"/>
          </a:xfrm>
          <a:prstGeom prst="rect">
            <a:avLst/>
          </a:prstGeom>
        </p:spPr>
      </p:pic>
      <p:sp>
        <p:nvSpPr>
          <p:cNvPr id="11"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127</a:t>
            </a:fld>
            <a:endParaRPr lang="en-US" dirty="0"/>
          </a:p>
        </p:txBody>
      </p:sp>
      <p:grpSp>
        <p:nvGrpSpPr>
          <p:cNvPr id="15" name="Group 14"/>
          <p:cNvGrpSpPr/>
          <p:nvPr/>
        </p:nvGrpSpPr>
        <p:grpSpPr>
          <a:xfrm>
            <a:off x="3943742" y="5465234"/>
            <a:ext cx="1770532" cy="266700"/>
            <a:chOff x="1885406" y="4098925"/>
            <a:chExt cx="2400300" cy="200025"/>
          </a:xfrm>
        </p:grpSpPr>
        <p:cxnSp>
          <p:nvCxnSpPr>
            <p:cNvPr id="16" name="Straight Arrow Connector 15"/>
            <p:cNvCxnSpPr/>
            <p:nvPr/>
          </p:nvCxnSpPr>
          <p:spPr>
            <a:xfrm>
              <a:off x="1885406" y="4196018"/>
              <a:ext cx="2400300" cy="4507"/>
            </a:xfrm>
            <a:prstGeom prst="straightConnector1">
              <a:avLst/>
            </a:prstGeom>
            <a:ln w="38100">
              <a:solidFill>
                <a:schemeClr val="bg2">
                  <a:lumMod val="60000"/>
                  <a:lumOff val="40000"/>
                </a:schemeClr>
              </a:solidFill>
              <a:headEnd type="triangle" w="lg" len="med"/>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269831" y="4098925"/>
              <a:ext cx="0" cy="200025"/>
            </a:xfrm>
            <a:prstGeom prst="straightConnector1">
              <a:avLst/>
            </a:prstGeom>
            <a:ln w="38100">
              <a:solidFill>
                <a:schemeClr val="bg2">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9" name="Rectangle 18"/>
              <p:cNvSpPr/>
              <p:nvPr/>
            </p:nvSpPr>
            <p:spPr>
              <a:xfrm>
                <a:off x="3530635" y="5028404"/>
                <a:ext cx="1473031" cy="461665"/>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sz="2400" b="1">
                          <a:solidFill>
                            <a:schemeClr val="bg2">
                              <a:lumMod val="60000"/>
                              <a:lumOff val="40000"/>
                            </a:schemeClr>
                          </a:solidFill>
                          <a:latin typeface="Cambria Math" panose="02040503050406030204" pitchFamily="18" charset="0"/>
                        </a:rPr>
                        <m:t>𝐁</m:t>
                      </m:r>
                      <m:sSub>
                        <m:sSubPr>
                          <m:ctrlPr>
                            <a:rPr lang="en-US" sz="2400" b="1" i="1">
                              <a:solidFill>
                                <a:schemeClr val="bg2">
                                  <a:lumMod val="60000"/>
                                  <a:lumOff val="40000"/>
                                </a:schemeClr>
                              </a:solidFill>
                              <a:latin typeface="Cambria Math" panose="02040503050406030204" pitchFamily="18" charset="0"/>
                            </a:rPr>
                          </m:ctrlPr>
                        </m:sSubPr>
                        <m:e>
                          <m:r>
                            <a:rPr lang="en-US" sz="2400" b="1">
                              <a:solidFill>
                                <a:schemeClr val="bg2">
                                  <a:lumMod val="60000"/>
                                  <a:lumOff val="40000"/>
                                </a:schemeClr>
                              </a:solidFill>
                              <a:latin typeface="Cambria Math" panose="02040503050406030204" pitchFamily="18" charset="0"/>
                            </a:rPr>
                            <m:t>𝐖</m:t>
                          </m:r>
                        </m:e>
                        <m:sub>
                          <m:r>
                            <a:rPr lang="en-US" sz="2400" b="1" i="1">
                              <a:solidFill>
                                <a:schemeClr val="bg2">
                                  <a:lumMod val="60000"/>
                                  <a:lumOff val="40000"/>
                                </a:schemeClr>
                              </a:solidFill>
                              <a:latin typeface="Cambria Math" panose="02040503050406030204" pitchFamily="18" charset="0"/>
                            </a:rPr>
                            <m:t>𝒅</m:t>
                          </m:r>
                        </m:sub>
                      </m:sSub>
                      <m:r>
                        <a:rPr lang="en-US" sz="2400" b="1" i="1">
                          <a:solidFill>
                            <a:schemeClr val="bg2">
                              <a:lumMod val="60000"/>
                              <a:lumOff val="40000"/>
                            </a:schemeClr>
                          </a:solidFill>
                          <a:latin typeface="Cambria Math" panose="02040503050406030204" pitchFamily="18" charset="0"/>
                        </a:rPr>
                        <m:t>=</m:t>
                      </m:r>
                      <m:r>
                        <a:rPr lang="en-US" sz="2400" b="1" i="1">
                          <a:solidFill>
                            <a:schemeClr val="bg2">
                              <a:lumMod val="60000"/>
                              <a:lumOff val="40000"/>
                            </a:schemeClr>
                          </a:solidFill>
                          <a:latin typeface="Cambria Math" panose="02040503050406030204" pitchFamily="18" charset="0"/>
                        </a:rPr>
                        <m:t>𝟖</m:t>
                      </m:r>
                    </m:oMath>
                  </m:oMathPara>
                </a14:m>
                <a:endParaRPr lang="en-US" sz="2400" b="1" dirty="0">
                  <a:solidFill>
                    <a:schemeClr val="bg2">
                      <a:lumMod val="60000"/>
                      <a:lumOff val="40000"/>
                    </a:schemeClr>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3530635" y="5028404"/>
                <a:ext cx="1473031" cy="461665"/>
              </a:xfrm>
              <a:prstGeom prst="rect">
                <a:avLst/>
              </a:prstGeom>
              <a:blipFill>
                <a:blip r:embed="rId4"/>
                <a:stretch>
                  <a:fillRect b="-263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5041909" y="4987578"/>
                <a:ext cx="1282082" cy="461665"/>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a:solidFill>
                                <a:schemeClr val="bg2">
                                  <a:lumMod val="60000"/>
                                  <a:lumOff val="40000"/>
                                </a:schemeClr>
                              </a:solidFill>
                              <a:latin typeface="Cambria Math" panose="02040503050406030204" pitchFamily="18" charset="0"/>
                            </a:rPr>
                          </m:ctrlPr>
                        </m:sSubPr>
                        <m:e>
                          <m:r>
                            <a:rPr lang="en-US" sz="2400" b="1">
                              <a:solidFill>
                                <a:schemeClr val="bg2">
                                  <a:lumMod val="60000"/>
                                  <a:lumOff val="40000"/>
                                </a:schemeClr>
                              </a:solidFill>
                              <a:latin typeface="Cambria Math" panose="02040503050406030204" pitchFamily="18" charset="0"/>
                            </a:rPr>
                            <m:t>𝐈𝐋</m:t>
                          </m:r>
                        </m:e>
                        <m:sub>
                          <m:r>
                            <a:rPr lang="en-US" sz="2400" b="1" i="1">
                              <a:solidFill>
                                <a:schemeClr val="bg2">
                                  <a:lumMod val="60000"/>
                                  <a:lumOff val="40000"/>
                                </a:schemeClr>
                              </a:solidFill>
                              <a:latin typeface="Cambria Math" panose="02040503050406030204" pitchFamily="18" charset="0"/>
                            </a:rPr>
                            <m:t>𝒅</m:t>
                          </m:r>
                        </m:sub>
                      </m:sSub>
                      <m:r>
                        <a:rPr lang="en-US" sz="2400" b="1" i="1">
                          <a:solidFill>
                            <a:schemeClr val="bg2">
                              <a:lumMod val="60000"/>
                              <a:lumOff val="40000"/>
                            </a:schemeClr>
                          </a:solidFill>
                          <a:latin typeface="Cambria Math" panose="02040503050406030204" pitchFamily="18" charset="0"/>
                        </a:rPr>
                        <m:t>=</m:t>
                      </m:r>
                      <m:r>
                        <a:rPr lang="en-US" sz="2400" b="1" i="1">
                          <a:solidFill>
                            <a:schemeClr val="bg2">
                              <a:lumMod val="60000"/>
                              <a:lumOff val="40000"/>
                            </a:schemeClr>
                          </a:solidFill>
                          <a:latin typeface="Cambria Math" panose="02040503050406030204" pitchFamily="18" charset="0"/>
                        </a:rPr>
                        <m:t>𝟓</m:t>
                      </m:r>
                    </m:oMath>
                  </m:oMathPara>
                </a14:m>
                <a:endParaRPr lang="en-US" sz="2400" b="1" dirty="0">
                  <a:solidFill>
                    <a:schemeClr val="bg2">
                      <a:lumMod val="60000"/>
                      <a:lumOff val="40000"/>
                    </a:schemeClr>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5041909" y="4987578"/>
                <a:ext cx="1282082" cy="461665"/>
              </a:xfrm>
              <a:prstGeom prst="rect">
                <a:avLst/>
              </a:prstGeom>
              <a:blipFill>
                <a:blip r:embed="rId5"/>
                <a:stretch>
                  <a:fillRect b="-3947"/>
                </a:stretch>
              </a:blipFill>
              <a:ln>
                <a:noFill/>
              </a:ln>
            </p:spPr>
            <p:txBody>
              <a:bodyPr/>
              <a:lstStyle/>
              <a:p>
                <a:r>
                  <a:rPr lang="en-US">
                    <a:noFill/>
                  </a:rPr>
                  <a:t> </a:t>
                </a:r>
              </a:p>
            </p:txBody>
          </p:sp>
        </mc:Fallback>
      </mc:AlternateContent>
      <p:grpSp>
        <p:nvGrpSpPr>
          <p:cNvPr id="22" name="Group 21"/>
          <p:cNvGrpSpPr/>
          <p:nvPr/>
        </p:nvGrpSpPr>
        <p:grpSpPr>
          <a:xfrm>
            <a:off x="2323877" y="4659265"/>
            <a:ext cx="1770532" cy="266700"/>
            <a:chOff x="1885406" y="4098925"/>
            <a:chExt cx="2400300" cy="200025"/>
          </a:xfrm>
        </p:grpSpPr>
        <p:cxnSp>
          <p:nvCxnSpPr>
            <p:cNvPr id="23" name="Straight Arrow Connector 22"/>
            <p:cNvCxnSpPr/>
            <p:nvPr/>
          </p:nvCxnSpPr>
          <p:spPr>
            <a:xfrm>
              <a:off x="1885406" y="4196018"/>
              <a:ext cx="2400300" cy="4507"/>
            </a:xfrm>
            <a:prstGeom prst="straightConnector1">
              <a:avLst/>
            </a:prstGeom>
            <a:ln w="38100">
              <a:solidFill>
                <a:srgbClr val="FF0000"/>
              </a:solidFill>
              <a:headEnd type="triangle" w="lg" len="med"/>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269831" y="4098925"/>
              <a:ext cx="0" cy="200025"/>
            </a:xfrm>
            <a:prstGeom prst="straightConnector1">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5" name="Rectangle 24"/>
              <p:cNvSpPr/>
              <p:nvPr/>
            </p:nvSpPr>
            <p:spPr>
              <a:xfrm>
                <a:off x="1910770" y="4222434"/>
                <a:ext cx="150509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a:solidFill>
                            <a:srgbClr val="FF0000"/>
                          </a:solidFill>
                          <a:latin typeface="Cambria Math" panose="02040503050406030204" pitchFamily="18" charset="0"/>
                        </a:rPr>
                        <m:t>𝐁</m:t>
                      </m:r>
                      <m:sSub>
                        <m:sSubPr>
                          <m:ctrlPr>
                            <a:rPr lang="en-US" sz="2400" b="1" i="1">
                              <a:solidFill>
                                <a:srgbClr val="FF0000"/>
                              </a:solidFill>
                              <a:latin typeface="Cambria Math" panose="02040503050406030204" pitchFamily="18" charset="0"/>
                            </a:rPr>
                          </m:ctrlPr>
                        </m:sSubPr>
                        <m:e>
                          <m:r>
                            <a:rPr lang="en-US" sz="2400" b="1">
                              <a:solidFill>
                                <a:srgbClr val="FF0000"/>
                              </a:solidFill>
                              <a:latin typeface="Cambria Math" panose="02040503050406030204" pitchFamily="18" charset="0"/>
                            </a:rPr>
                            <m:t>𝐖</m:t>
                          </m:r>
                        </m:e>
                        <m:sub>
                          <m:r>
                            <a:rPr lang="en-US" sz="2400" b="1" i="1">
                              <a:solidFill>
                                <a:srgbClr val="FF0000"/>
                              </a:solidFill>
                              <a:latin typeface="Cambria Math" panose="02040503050406030204" pitchFamily="18" charset="0"/>
                            </a:rPr>
                            <m:t>𝒘</m:t>
                          </m:r>
                        </m:sub>
                      </m:sSub>
                      <m:r>
                        <a:rPr lang="en-US" sz="2400" b="1" i="1">
                          <a:solidFill>
                            <a:srgbClr val="FF0000"/>
                          </a:solidFill>
                          <a:latin typeface="Cambria Math" panose="02040503050406030204" pitchFamily="18" charset="0"/>
                        </a:rPr>
                        <m:t>=</m:t>
                      </m:r>
                      <m:r>
                        <a:rPr lang="en-US" sz="2400" b="1" i="1">
                          <a:solidFill>
                            <a:srgbClr val="FF0000"/>
                          </a:solidFill>
                          <a:latin typeface="Cambria Math" panose="02040503050406030204" pitchFamily="18" charset="0"/>
                        </a:rPr>
                        <m:t>𝟖</m:t>
                      </m:r>
                    </m:oMath>
                  </m:oMathPara>
                </a14:m>
                <a:endParaRPr lang="en-US" sz="2400" b="1" dirty="0">
                  <a:solidFill>
                    <a:srgbClr val="FF0000"/>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1910770" y="4222434"/>
                <a:ext cx="1505091"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422045" y="4181609"/>
                <a:ext cx="154337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a:solidFill>
                                <a:srgbClr val="FF0000"/>
                              </a:solidFill>
                              <a:latin typeface="Cambria Math" panose="02040503050406030204" pitchFamily="18" charset="0"/>
                            </a:rPr>
                          </m:ctrlPr>
                        </m:sSubPr>
                        <m:e>
                          <m:r>
                            <a:rPr lang="en-US" sz="2400" b="1">
                              <a:solidFill>
                                <a:srgbClr val="FF0000"/>
                              </a:solidFill>
                              <a:latin typeface="Cambria Math" panose="02040503050406030204" pitchFamily="18" charset="0"/>
                            </a:rPr>
                            <m:t>𝐈𝐋</m:t>
                          </m:r>
                        </m:e>
                        <m:sub>
                          <m:r>
                            <a:rPr lang="en-US" sz="2400" b="1" i="1">
                              <a:solidFill>
                                <a:srgbClr val="FF0000"/>
                              </a:solidFill>
                              <a:latin typeface="Cambria Math" panose="02040503050406030204" pitchFamily="18" charset="0"/>
                            </a:rPr>
                            <m:t>𝒘</m:t>
                          </m:r>
                        </m:sub>
                      </m:sSub>
                      <m:r>
                        <a:rPr lang="en-US" sz="2400" b="1" i="1">
                          <a:solidFill>
                            <a:srgbClr val="FF0000"/>
                          </a:solidFill>
                          <a:latin typeface="Cambria Math" panose="02040503050406030204" pitchFamily="18" charset="0"/>
                        </a:rPr>
                        <m:t>=−</m:t>
                      </m:r>
                      <m:r>
                        <a:rPr lang="en-US" sz="2400" b="1" i="1">
                          <a:solidFill>
                            <a:srgbClr val="FF0000"/>
                          </a:solidFill>
                          <a:latin typeface="Cambria Math" panose="02040503050406030204" pitchFamily="18" charset="0"/>
                        </a:rPr>
                        <m:t>𝟐</m:t>
                      </m:r>
                    </m:oMath>
                  </m:oMathPara>
                </a14:m>
                <a:endParaRPr lang="en-US" sz="2400" b="1" dirty="0">
                  <a:solidFill>
                    <a:srgbClr val="FF0000"/>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3422045" y="4181609"/>
                <a:ext cx="1543371" cy="46166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5368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5" grpId="0"/>
      <p:bldP spid="26" grpId="0"/>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 Analysis details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13466" y="1584001"/>
                <a:ext cx="11180825" cy="4508825"/>
              </a:xfrm>
            </p:spPr>
            <p:txBody>
              <a:bodyPr/>
              <a:lstStyle/>
              <a:p>
                <a:pPr marL="457189" indent="-457189"/>
                <a:r>
                  <a:rPr lang="en-US" sz="2667" dirty="0"/>
                  <a:t>Computation of maximum scaling factor (for fixed-point group </a:t>
                </a:r>
                <a14:m>
                  <m:oMath xmlns:m="http://schemas.openxmlformats.org/officeDocument/2006/math">
                    <m:r>
                      <a:rPr lang="en-US" sz="2667" b="1" i="1">
                        <a:latin typeface="Cambria Math" panose="02040503050406030204" pitchFamily="18" charset="0"/>
                      </a:rPr>
                      <m:t>𝒙</m:t>
                    </m:r>
                  </m:oMath>
                </a14:m>
                <a:r>
                  <a:rPr lang="en-US" sz="2667" dirty="0"/>
                  <a:t>) if </a:t>
                </a:r>
                <a14:m>
                  <m:oMath xmlns:m="http://schemas.openxmlformats.org/officeDocument/2006/math">
                    <m:r>
                      <m:rPr>
                        <m:sty m:val="p"/>
                      </m:rPr>
                      <a:rPr lang="en-US" sz="2667">
                        <a:latin typeface="Cambria Math" panose="02040503050406030204" pitchFamily="18" charset="0"/>
                      </a:rPr>
                      <m:t>BW</m:t>
                    </m:r>
                  </m:oMath>
                </a14:m>
                <a:r>
                  <a:rPr lang="en-US" sz="2667" dirty="0"/>
                  <a:t> is known, from which we can derive maximum fractional length </a:t>
                </a:r>
                <a14:m>
                  <m:oMath xmlns:m="http://schemas.openxmlformats.org/officeDocument/2006/math">
                    <m:r>
                      <m:rPr>
                        <m:sty m:val="p"/>
                      </m:rPr>
                      <a:rPr lang="en-US" sz="2667">
                        <a:latin typeface="Cambria Math" panose="02040503050406030204" pitchFamily="18" charset="0"/>
                      </a:rPr>
                      <m:t>FL</m:t>
                    </m:r>
                    <m:r>
                      <a:rPr lang="en-US" sz="2667">
                        <a:latin typeface="Cambria Math" panose="02040503050406030204" pitchFamily="18" charset="0"/>
                      </a:rPr>
                      <m:t>=</m:t>
                    </m:r>
                    <m:sSup>
                      <m:sSupPr>
                        <m:ctrlPr>
                          <a:rPr lang="en-US" sz="2667" i="1">
                            <a:latin typeface="Cambria Math" panose="02040503050406030204" pitchFamily="18" charset="0"/>
                          </a:rPr>
                        </m:ctrlPr>
                      </m:sSupPr>
                      <m:e>
                        <m:r>
                          <a:rPr lang="en-US" sz="2667" i="1">
                            <a:latin typeface="Cambria Math" panose="02040503050406030204" pitchFamily="18" charset="0"/>
                          </a:rPr>
                          <m:t>2</m:t>
                        </m:r>
                      </m:e>
                      <m:sup>
                        <m:r>
                          <a:rPr lang="en-US" sz="2667" i="1">
                            <a:latin typeface="Cambria Math" panose="02040503050406030204" pitchFamily="18" charset="0"/>
                          </a:rPr>
                          <m:t>⌊</m:t>
                        </m:r>
                        <m:func>
                          <m:funcPr>
                            <m:ctrlPr>
                              <a:rPr lang="en-US" sz="2667" i="1">
                                <a:latin typeface="Cambria Math" panose="02040503050406030204" pitchFamily="18" charset="0"/>
                              </a:rPr>
                            </m:ctrlPr>
                          </m:funcPr>
                          <m:fName>
                            <m:sSub>
                              <m:sSubPr>
                                <m:ctrlPr>
                                  <a:rPr lang="en-US" sz="2667" i="1">
                                    <a:latin typeface="Cambria Math" panose="02040503050406030204" pitchFamily="18" charset="0"/>
                                  </a:rPr>
                                </m:ctrlPr>
                              </m:sSubPr>
                              <m:e>
                                <m:r>
                                  <m:rPr>
                                    <m:sty m:val="p"/>
                                  </m:rPr>
                                  <a:rPr lang="en-US" sz="2667">
                                    <a:latin typeface="Cambria Math" panose="02040503050406030204" pitchFamily="18" charset="0"/>
                                  </a:rPr>
                                  <m:t>log</m:t>
                                </m:r>
                              </m:e>
                              <m:sub>
                                <m:r>
                                  <a:rPr lang="en-US" sz="2667" i="1">
                                    <a:latin typeface="Cambria Math" panose="02040503050406030204" pitchFamily="18" charset="0"/>
                                  </a:rPr>
                                  <m:t>2</m:t>
                                </m:r>
                              </m:sub>
                            </m:sSub>
                          </m:fName>
                          <m:e>
                            <m:r>
                              <m:rPr>
                                <m:sty m:val="p"/>
                              </m:rPr>
                              <a:rPr lang="en-US" sz="2667">
                                <a:latin typeface="Cambria Math" panose="02040503050406030204" pitchFamily="18" charset="0"/>
                              </a:rPr>
                              <m:t>S</m:t>
                            </m:r>
                          </m:e>
                        </m:func>
                        <m:r>
                          <a:rPr lang="en-US" sz="2667" i="1">
                            <a:latin typeface="Cambria Math" panose="02040503050406030204" pitchFamily="18" charset="0"/>
                          </a:rPr>
                          <m:t>⌋</m:t>
                        </m:r>
                      </m:sup>
                    </m:sSup>
                  </m:oMath>
                </a14:m>
                <a:r>
                  <a:rPr lang="en-US" sz="2667" dirty="0"/>
                  <a:t>.</a:t>
                </a:r>
              </a:p>
              <a:p>
                <a:pPr lvl="2" indent="0">
                  <a:buNone/>
                </a:pPr>
                <a:r>
                  <a:rPr lang="en-US" sz="2267" i="1" dirty="0"/>
                  <a:t>	Symmetric </a:t>
                </a:r>
                <a:r>
                  <a:rPr lang="en-US" sz="2267" i="1" dirty="0" err="1"/>
                  <a:t>quantizer</a:t>
                </a:r>
                <a:r>
                  <a:rPr lang="en-US" sz="2267" i="1" dirty="0"/>
                  <a:t>: </a:t>
                </a:r>
                <a14:m>
                  <m:oMath xmlns:m="http://schemas.openxmlformats.org/officeDocument/2006/math">
                    <m:r>
                      <a:rPr lang="en-US" sz="2267" i="1">
                        <a:latin typeface="Cambria Math" panose="02040503050406030204" pitchFamily="18" charset="0"/>
                      </a:rPr>
                      <m:t>𝑆</m:t>
                    </m:r>
                    <m:r>
                      <a:rPr lang="en-US" sz="2267" i="1">
                        <a:latin typeface="Cambria Math" panose="02040503050406030204" pitchFamily="18" charset="0"/>
                      </a:rPr>
                      <m:t>=</m:t>
                    </m:r>
                    <m:f>
                      <m:fPr>
                        <m:ctrlPr>
                          <a:rPr lang="en-US" sz="2267" i="1">
                            <a:latin typeface="Cambria Math" panose="02040503050406030204" pitchFamily="18" charset="0"/>
                          </a:rPr>
                        </m:ctrlPr>
                      </m:fPr>
                      <m:num>
                        <m:sSup>
                          <m:sSupPr>
                            <m:ctrlPr>
                              <a:rPr lang="en-US" sz="2267" i="1">
                                <a:latin typeface="Cambria Math" panose="02040503050406030204" pitchFamily="18" charset="0"/>
                              </a:rPr>
                            </m:ctrlPr>
                          </m:sSupPr>
                          <m:e>
                            <m:r>
                              <a:rPr lang="en-US" sz="2267" i="1">
                                <a:latin typeface="Cambria Math" panose="02040503050406030204" pitchFamily="18" charset="0"/>
                              </a:rPr>
                              <m:t>2</m:t>
                            </m:r>
                          </m:e>
                          <m:sup>
                            <m:r>
                              <a:rPr lang="en-US" sz="2267" i="1">
                                <a:latin typeface="Cambria Math" panose="02040503050406030204" pitchFamily="18" charset="0"/>
                              </a:rPr>
                              <m:t>𝐵𝑊</m:t>
                            </m:r>
                            <m:r>
                              <a:rPr lang="en-US" sz="2267" i="1">
                                <a:latin typeface="Cambria Math" panose="02040503050406030204" pitchFamily="18" charset="0"/>
                              </a:rPr>
                              <m:t>−1</m:t>
                            </m:r>
                          </m:sup>
                        </m:sSup>
                        <m:r>
                          <a:rPr lang="en-US" sz="2267" i="1">
                            <a:latin typeface="Cambria Math" panose="02040503050406030204" pitchFamily="18" charset="0"/>
                          </a:rPr>
                          <m:t>−1</m:t>
                        </m:r>
                      </m:num>
                      <m:den>
                        <m:r>
                          <a:rPr lang="en-US" sz="2267" i="1">
                            <a:latin typeface="Cambria Math" panose="02040503050406030204" pitchFamily="18" charset="0"/>
                          </a:rPr>
                          <m:t>𝑅𝑎𝑛𝑔𝑒</m:t>
                        </m:r>
                      </m:den>
                    </m:f>
                  </m:oMath>
                </a14:m>
                <a:r>
                  <a:rPr lang="en-US" sz="2267" i="1" dirty="0"/>
                  <a:t>, where</a:t>
                </a:r>
                <a14:m>
                  <m:oMath xmlns:m="http://schemas.openxmlformats.org/officeDocument/2006/math">
                    <m:r>
                      <a:rPr lang="en-US" sz="2267" i="1">
                        <a:latin typeface="Cambria Math" panose="02040503050406030204" pitchFamily="18" charset="0"/>
                      </a:rPr>
                      <m:t> </m:t>
                    </m:r>
                    <m:r>
                      <a:rPr lang="en-US" sz="2267" i="1">
                        <a:latin typeface="Cambria Math" panose="02040503050406030204" pitchFamily="18" charset="0"/>
                      </a:rPr>
                      <m:t>𝑅𝑎𝑛𝑔𝑒</m:t>
                    </m:r>
                    <m:r>
                      <a:rPr lang="en-US" sz="2267" i="1">
                        <a:latin typeface="Cambria Math" panose="02040503050406030204" pitchFamily="18" charset="0"/>
                      </a:rPr>
                      <m:t>=</m:t>
                    </m:r>
                    <m:func>
                      <m:funcPr>
                        <m:ctrlPr>
                          <a:rPr lang="en-US" sz="2267" b="1" i="1">
                            <a:latin typeface="Cambria Math" panose="02040503050406030204" pitchFamily="18" charset="0"/>
                          </a:rPr>
                        </m:ctrlPr>
                      </m:funcPr>
                      <m:fName>
                        <m:limLow>
                          <m:limLowPr>
                            <m:ctrlPr>
                              <a:rPr lang="en-US" sz="2267" b="1" i="1">
                                <a:latin typeface="Cambria Math" panose="02040503050406030204" pitchFamily="18" charset="0"/>
                              </a:rPr>
                            </m:ctrlPr>
                          </m:limLowPr>
                          <m:e>
                            <m:r>
                              <a:rPr lang="en-US" sz="2267" i="1">
                                <a:latin typeface="Cambria Math" panose="02040503050406030204" pitchFamily="18" charset="0"/>
                              </a:rPr>
                              <m:t>𝑚𝑎𝑥</m:t>
                            </m:r>
                          </m:e>
                          <m:lim>
                            <m:r>
                              <a:rPr lang="en-US" sz="2267" i="1">
                                <a:latin typeface="Cambria Math" panose="02040503050406030204" pitchFamily="18" charset="0"/>
                              </a:rPr>
                              <m:t>𝑥</m:t>
                            </m:r>
                            <m:r>
                              <a:rPr lang="en-US" sz="2267" b="1" i="1">
                                <a:latin typeface="Cambria Math" panose="02040503050406030204" pitchFamily="18" charset="0"/>
                              </a:rPr>
                              <m:t>∈</m:t>
                            </m:r>
                            <m:r>
                              <a:rPr lang="en-US" sz="2267" b="1" i="1">
                                <a:latin typeface="Cambria Math" panose="02040503050406030204" pitchFamily="18" charset="0"/>
                              </a:rPr>
                              <m:t>𝒙</m:t>
                            </m:r>
                          </m:lim>
                        </m:limLow>
                      </m:fName>
                      <m:e>
                        <m:r>
                          <a:rPr lang="en-US" sz="2267" i="1">
                            <a:latin typeface="Cambria Math" panose="02040503050406030204" pitchFamily="18" charset="0"/>
                          </a:rPr>
                          <m:t>|</m:t>
                        </m:r>
                        <m:r>
                          <a:rPr lang="en-US" sz="2267" i="1">
                            <a:latin typeface="Cambria Math" panose="02040503050406030204" pitchFamily="18" charset="0"/>
                          </a:rPr>
                          <m:t>𝑥</m:t>
                        </m:r>
                        <m:r>
                          <a:rPr lang="en-US" sz="2267" b="1" i="1">
                            <a:latin typeface="Cambria Math" panose="02040503050406030204" pitchFamily="18" charset="0"/>
                          </a:rPr>
                          <m:t>|</m:t>
                        </m:r>
                      </m:e>
                    </m:func>
                  </m:oMath>
                </a14:m>
                <a:endParaRPr lang="en-US" sz="2267" i="1" dirty="0"/>
              </a:p>
              <a:p>
                <a:pPr lvl="2" indent="0">
                  <a:buNone/>
                </a:pPr>
                <a:r>
                  <a:rPr lang="en-US" sz="2267" i="1" dirty="0"/>
                  <a:t>	Asymmetric </a:t>
                </a:r>
                <a:r>
                  <a:rPr lang="en-US" sz="2267" i="1" dirty="0" err="1"/>
                  <a:t>quantizer</a:t>
                </a:r>
                <a:r>
                  <a:rPr lang="en-US" sz="2267" i="1" dirty="0"/>
                  <a:t> : </a:t>
                </a:r>
                <a14:m>
                  <m:oMath xmlns:m="http://schemas.openxmlformats.org/officeDocument/2006/math">
                    <m:r>
                      <a:rPr lang="en-US" sz="2267" i="1">
                        <a:latin typeface="Cambria Math" panose="02040503050406030204" pitchFamily="18" charset="0"/>
                      </a:rPr>
                      <m:t>𝑆</m:t>
                    </m:r>
                    <m:r>
                      <a:rPr lang="en-US" sz="2267" i="1">
                        <a:latin typeface="Cambria Math" panose="02040503050406030204" pitchFamily="18" charset="0"/>
                      </a:rPr>
                      <m:t>=</m:t>
                    </m:r>
                    <m:f>
                      <m:fPr>
                        <m:ctrlPr>
                          <a:rPr lang="en-US" sz="2267" i="1">
                            <a:latin typeface="Cambria Math" panose="02040503050406030204" pitchFamily="18" charset="0"/>
                          </a:rPr>
                        </m:ctrlPr>
                      </m:fPr>
                      <m:num>
                        <m:sSup>
                          <m:sSupPr>
                            <m:ctrlPr>
                              <a:rPr lang="en-US" sz="2267" i="1">
                                <a:latin typeface="Cambria Math" panose="02040503050406030204" pitchFamily="18" charset="0"/>
                              </a:rPr>
                            </m:ctrlPr>
                          </m:sSupPr>
                          <m:e>
                            <m:r>
                              <a:rPr lang="en-US" sz="2267" i="1">
                                <a:latin typeface="Cambria Math" panose="02040503050406030204" pitchFamily="18" charset="0"/>
                              </a:rPr>
                              <m:t>2</m:t>
                            </m:r>
                          </m:e>
                          <m:sup>
                            <m:r>
                              <a:rPr lang="en-US" sz="2267" i="1">
                                <a:latin typeface="Cambria Math" panose="02040503050406030204" pitchFamily="18" charset="0"/>
                              </a:rPr>
                              <m:t>𝐵𝑊</m:t>
                            </m:r>
                            <m:r>
                              <a:rPr lang="en-US" sz="2267" i="1">
                                <a:latin typeface="Cambria Math" panose="02040503050406030204" pitchFamily="18" charset="0"/>
                              </a:rPr>
                              <m:t>−1</m:t>
                            </m:r>
                          </m:sup>
                        </m:sSup>
                        <m:r>
                          <a:rPr lang="en-US" sz="2267" i="1">
                            <a:latin typeface="Cambria Math" panose="02040503050406030204" pitchFamily="18" charset="0"/>
                          </a:rPr>
                          <m:t>−1</m:t>
                        </m:r>
                      </m:num>
                      <m:den>
                        <m:r>
                          <a:rPr lang="en-US" sz="2267" i="1">
                            <a:latin typeface="Cambria Math" panose="02040503050406030204" pitchFamily="18" charset="0"/>
                          </a:rPr>
                          <m:t>𝑅𝑎𝑛𝑔𝑒</m:t>
                        </m:r>
                      </m:den>
                    </m:f>
                  </m:oMath>
                </a14:m>
                <a:r>
                  <a:rPr lang="en-US" sz="2267" i="1" dirty="0"/>
                  <a:t>, where </a:t>
                </a:r>
                <a14:m>
                  <m:oMath xmlns:m="http://schemas.openxmlformats.org/officeDocument/2006/math">
                    <m:func>
                      <m:funcPr>
                        <m:ctrlPr>
                          <a:rPr lang="en-US" sz="2267" i="1">
                            <a:latin typeface="Cambria Math" panose="02040503050406030204" pitchFamily="18" charset="0"/>
                          </a:rPr>
                        </m:ctrlPr>
                      </m:funcPr>
                      <m:fName>
                        <m:r>
                          <a:rPr lang="en-US" sz="2267" i="1">
                            <a:latin typeface="Cambria Math" panose="02040503050406030204" pitchFamily="18" charset="0"/>
                          </a:rPr>
                          <m:t>𝑅𝑎𝑛𝑔𝑒</m:t>
                        </m:r>
                        <m:r>
                          <a:rPr lang="en-US" sz="2267" i="1">
                            <a:latin typeface="Cambria Math" panose="02040503050406030204" pitchFamily="18" charset="0"/>
                          </a:rPr>
                          <m:t>=</m:t>
                        </m:r>
                        <m:limLow>
                          <m:limLowPr>
                            <m:ctrlPr>
                              <a:rPr lang="en-US" sz="2267" b="1" i="1">
                                <a:latin typeface="Cambria Math" panose="02040503050406030204" pitchFamily="18" charset="0"/>
                              </a:rPr>
                            </m:ctrlPr>
                          </m:limLowPr>
                          <m:e>
                            <m:r>
                              <a:rPr lang="en-US" sz="2267" i="1">
                                <a:latin typeface="Cambria Math" panose="02040503050406030204" pitchFamily="18" charset="0"/>
                              </a:rPr>
                              <m:t>𝑚𝑎𝑥</m:t>
                            </m:r>
                          </m:e>
                          <m:lim>
                            <m:r>
                              <a:rPr lang="en-US" sz="2267" i="1">
                                <a:latin typeface="Cambria Math" panose="02040503050406030204" pitchFamily="18" charset="0"/>
                              </a:rPr>
                              <m:t>𝑥</m:t>
                            </m:r>
                            <m:r>
                              <a:rPr lang="en-US" sz="2267" b="1" i="1">
                                <a:latin typeface="Cambria Math" panose="02040503050406030204" pitchFamily="18" charset="0"/>
                              </a:rPr>
                              <m:t>∈</m:t>
                            </m:r>
                            <m:r>
                              <a:rPr lang="en-US" sz="2267" b="1" i="1">
                                <a:latin typeface="Cambria Math" panose="02040503050406030204" pitchFamily="18" charset="0"/>
                              </a:rPr>
                              <m:t>𝒙</m:t>
                            </m:r>
                          </m:lim>
                        </m:limLow>
                      </m:fName>
                      <m:e>
                        <m:d>
                          <m:dPr>
                            <m:ctrlPr>
                              <a:rPr lang="en-US" sz="2267" i="1">
                                <a:latin typeface="Cambria Math" panose="02040503050406030204" pitchFamily="18" charset="0"/>
                              </a:rPr>
                            </m:ctrlPr>
                          </m:dPr>
                          <m:e>
                            <m:r>
                              <a:rPr lang="en-US" sz="2267" b="1" i="1">
                                <a:latin typeface="Cambria Math" panose="02040503050406030204" pitchFamily="18" charset="0"/>
                              </a:rPr>
                              <m:t>𝒙</m:t>
                            </m:r>
                          </m:e>
                        </m:d>
                      </m:e>
                    </m:func>
                    <m:r>
                      <a:rPr lang="en-US" sz="2267" i="1">
                        <a:latin typeface="Cambria Math" panose="02040503050406030204" pitchFamily="18" charset="0"/>
                      </a:rPr>
                      <m:t>−</m:t>
                    </m:r>
                    <m:func>
                      <m:funcPr>
                        <m:ctrlPr>
                          <a:rPr lang="en-US" sz="2267" b="1" i="1">
                            <a:latin typeface="Cambria Math" panose="02040503050406030204" pitchFamily="18" charset="0"/>
                          </a:rPr>
                        </m:ctrlPr>
                      </m:funcPr>
                      <m:fName>
                        <m:limLow>
                          <m:limLowPr>
                            <m:ctrlPr>
                              <a:rPr lang="en-US" sz="2267" b="1" i="1">
                                <a:latin typeface="Cambria Math" panose="02040503050406030204" pitchFamily="18" charset="0"/>
                              </a:rPr>
                            </m:ctrlPr>
                          </m:limLowPr>
                          <m:e>
                            <m:r>
                              <a:rPr lang="en-US" sz="2267" i="1">
                                <a:latin typeface="Cambria Math" panose="02040503050406030204" pitchFamily="18" charset="0"/>
                              </a:rPr>
                              <m:t>𝑚𝑖𝑛</m:t>
                            </m:r>
                          </m:e>
                          <m:lim>
                            <m:r>
                              <a:rPr lang="en-US" sz="2267" i="1">
                                <a:latin typeface="Cambria Math" panose="02040503050406030204" pitchFamily="18" charset="0"/>
                              </a:rPr>
                              <m:t>𝑥</m:t>
                            </m:r>
                            <m:r>
                              <a:rPr lang="en-US" sz="2267" b="1" i="1">
                                <a:latin typeface="Cambria Math" panose="02040503050406030204" pitchFamily="18" charset="0"/>
                              </a:rPr>
                              <m:t>∈</m:t>
                            </m:r>
                            <m:r>
                              <a:rPr lang="en-US" sz="2267" b="1" i="1">
                                <a:latin typeface="Cambria Math" panose="02040503050406030204" pitchFamily="18" charset="0"/>
                              </a:rPr>
                              <m:t>𝒙</m:t>
                            </m:r>
                          </m:lim>
                        </m:limLow>
                      </m:fName>
                      <m:e>
                        <m:d>
                          <m:dPr>
                            <m:ctrlPr>
                              <a:rPr lang="en-US" sz="2267" b="1" i="1">
                                <a:latin typeface="Cambria Math" panose="02040503050406030204" pitchFamily="18" charset="0"/>
                              </a:rPr>
                            </m:ctrlPr>
                          </m:dPr>
                          <m:e>
                            <m:r>
                              <a:rPr lang="en-US" sz="2267" b="1" i="1">
                                <a:latin typeface="Cambria Math" panose="02040503050406030204" pitchFamily="18" charset="0"/>
                              </a:rPr>
                              <m:t>𝒙</m:t>
                            </m:r>
                          </m:e>
                        </m:d>
                      </m:e>
                    </m:func>
                  </m:oMath>
                </a14:m>
                <a:endParaRPr lang="en-US" sz="2267" i="1" dirty="0"/>
              </a:p>
              <a:p>
                <a:pPr marL="457189" indent="-457189"/>
                <a:r>
                  <a:rPr lang="en-US" sz="2667" dirty="0"/>
                  <a:t>If we lack any constraint on bit width </a:t>
                </a:r>
                <a14:m>
                  <m:oMath xmlns:m="http://schemas.openxmlformats.org/officeDocument/2006/math">
                    <m:r>
                      <m:rPr>
                        <m:sty m:val="p"/>
                      </m:rPr>
                      <a:rPr lang="en-US" sz="2667">
                        <a:latin typeface="Cambria Math" panose="02040503050406030204" pitchFamily="18" charset="0"/>
                      </a:rPr>
                      <m:t>BW</m:t>
                    </m:r>
                  </m:oMath>
                </a14:m>
                <a:r>
                  <a:rPr lang="en-US" sz="2667" dirty="0"/>
                  <a:t>, we can assume infinite precision and compute integer length as </a:t>
                </a:r>
              </a:p>
              <a:p>
                <a:pPr lvl="2" indent="0">
                  <a:buNone/>
                </a:pPr>
                <a:r>
                  <a:rPr lang="en-US" sz="2667" dirty="0"/>
                  <a:t>	</a:t>
                </a:r>
                <a14:m>
                  <m:oMath xmlns:m="http://schemas.openxmlformats.org/officeDocument/2006/math">
                    <m:r>
                      <m:rPr>
                        <m:sty m:val="p"/>
                      </m:rPr>
                      <a:rPr lang="en-US" sz="2267">
                        <a:latin typeface="Cambria Math" panose="02040503050406030204" pitchFamily="18" charset="0"/>
                      </a:rPr>
                      <m:t>IL</m:t>
                    </m:r>
                    <m:r>
                      <a:rPr lang="en-US" sz="2267" i="1">
                        <a:latin typeface="Cambria Math" panose="02040503050406030204" pitchFamily="18" charset="0"/>
                      </a:rPr>
                      <m:t>=⌊</m:t>
                    </m:r>
                    <m:func>
                      <m:funcPr>
                        <m:ctrlPr>
                          <a:rPr lang="en-US" sz="2267" i="1">
                            <a:latin typeface="Cambria Math" panose="02040503050406030204" pitchFamily="18" charset="0"/>
                          </a:rPr>
                        </m:ctrlPr>
                      </m:funcPr>
                      <m:fName>
                        <m:sSub>
                          <m:sSubPr>
                            <m:ctrlPr>
                              <a:rPr lang="en-US" sz="2267" i="1">
                                <a:latin typeface="Cambria Math" panose="02040503050406030204" pitchFamily="18" charset="0"/>
                              </a:rPr>
                            </m:ctrlPr>
                          </m:sSubPr>
                          <m:e>
                            <m:r>
                              <a:rPr lang="en-US" sz="2267" i="1">
                                <a:latin typeface="Cambria Math" panose="02040503050406030204" pitchFamily="18" charset="0"/>
                              </a:rPr>
                              <m:t>𝑙𝑜𝑔</m:t>
                            </m:r>
                          </m:e>
                          <m:sub>
                            <m:r>
                              <a:rPr lang="en-US" sz="2267" i="1">
                                <a:latin typeface="Cambria Math" panose="02040503050406030204" pitchFamily="18" charset="0"/>
                              </a:rPr>
                              <m:t>2</m:t>
                            </m:r>
                          </m:sub>
                        </m:sSub>
                      </m:fName>
                      <m:e>
                        <m:r>
                          <a:rPr lang="en-US" sz="2267" i="1">
                            <a:latin typeface="Cambria Math" panose="02040503050406030204" pitchFamily="18" charset="0"/>
                          </a:rPr>
                          <m:t>(</m:t>
                        </m:r>
                        <m:r>
                          <a:rPr lang="en-US" sz="2267" i="1">
                            <a:latin typeface="Cambria Math" panose="02040503050406030204" pitchFamily="18" charset="0"/>
                          </a:rPr>
                          <m:t>𝑅𝑎𝑛𝑔𝑒</m:t>
                        </m:r>
                        <m:r>
                          <a:rPr lang="en-US" sz="2267" i="1">
                            <a:latin typeface="Cambria Math" panose="02040503050406030204" pitchFamily="18" charset="0"/>
                          </a:rPr>
                          <m:t>)⌋+1</m:t>
                        </m:r>
                      </m:e>
                    </m:func>
                  </m:oMath>
                </a14:m>
                <a:r>
                  <a:rPr lang="en-US" sz="2267" i="1" dirty="0"/>
                  <a:t> 	(slightly optimistic)</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13466" y="1584001"/>
                <a:ext cx="11180825" cy="4508825"/>
              </a:xfrm>
              <a:blipFill>
                <a:blip r:embed="rId2"/>
                <a:stretch>
                  <a:fillRect l="-926" t="-1353"/>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128</a:t>
            </a:fld>
            <a:endParaRPr lang="en-US" dirty="0"/>
          </a:p>
        </p:txBody>
      </p:sp>
      <p:sp>
        <p:nvSpPr>
          <p:cNvPr id="6" name="TextBox 5"/>
          <p:cNvSpPr txBox="1"/>
          <p:nvPr/>
        </p:nvSpPr>
        <p:spPr>
          <a:xfrm>
            <a:off x="0" y="6242447"/>
            <a:ext cx="12192000" cy="584775"/>
          </a:xfrm>
          <a:prstGeom prst="rect">
            <a:avLst/>
          </a:prstGeom>
          <a:noFill/>
        </p:spPr>
        <p:txBody>
          <a:bodyPr wrap="square" rtlCol="0">
            <a:spAutoFit/>
          </a:bodyPr>
          <a:lstStyle/>
          <a:p>
            <a:r>
              <a:rPr lang="en-US" sz="16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See for example </a:t>
            </a:r>
            <a:r>
              <a:rPr lang="en-US" sz="1600" i="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Practical Considerations in Fixed-Point FIR Filter Implementations – Randy Yates (2013) </a:t>
            </a:r>
          </a:p>
          <a:p>
            <a:r>
              <a:rPr lang="en-US" sz="16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or https://nervanasystems.github.io/distiller/algo_quantization.html for more information.</a:t>
            </a:r>
            <a:endParaRPr lang="nl-NL" sz="16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9401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Fixed-point group granularity</a:t>
            </a:r>
          </a:p>
        </p:txBody>
      </p:sp>
      <p:sp>
        <p:nvSpPr>
          <p:cNvPr id="3" name="Content Placeholder 2"/>
          <p:cNvSpPr>
            <a:spLocks noGrp="1"/>
          </p:cNvSpPr>
          <p:nvPr>
            <p:ph idx="1"/>
          </p:nvPr>
        </p:nvSpPr>
        <p:spPr>
          <a:xfrm>
            <a:off x="479376" y="1129092"/>
            <a:ext cx="10426964" cy="4508825"/>
          </a:xfrm>
        </p:spPr>
        <p:txBody>
          <a:bodyPr/>
          <a:lstStyle/>
          <a:p>
            <a:r>
              <a:rPr lang="en-US" sz="2667" dirty="0"/>
              <a:t>Multiple fixed-point groups result in superior accuracy:</a:t>
            </a:r>
            <a:endParaRPr lang="en-US" dirty="0"/>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129</a:t>
            </a:fld>
            <a:endParaRPr lang="en-US" dirty="0"/>
          </a:p>
        </p:txBody>
      </p:sp>
      <p:pic>
        <p:nvPicPr>
          <p:cNvPr id="9" name="Picture 8"/>
          <p:cNvPicPr>
            <a:picLocks noChangeAspect="1"/>
          </p:cNvPicPr>
          <p:nvPr/>
        </p:nvPicPr>
        <p:blipFill rotWithShape="1">
          <a:blip r:embed="rId2"/>
          <a:srcRect b="23685"/>
          <a:stretch/>
        </p:blipFill>
        <p:spPr>
          <a:xfrm>
            <a:off x="653803" y="2142193"/>
            <a:ext cx="9668215" cy="3497276"/>
          </a:xfrm>
          <a:prstGeom prst="rect">
            <a:avLst/>
          </a:prstGeom>
        </p:spPr>
      </p:pic>
      <p:sp>
        <p:nvSpPr>
          <p:cNvPr id="10" name="Rectangle 9"/>
          <p:cNvSpPr/>
          <p:nvPr/>
        </p:nvSpPr>
        <p:spPr>
          <a:xfrm>
            <a:off x="3800" y="6552167"/>
            <a:ext cx="10186065" cy="256545"/>
          </a:xfrm>
          <a:prstGeom prst="rect">
            <a:avLst/>
          </a:prstGeom>
        </p:spPr>
        <p:txBody>
          <a:bodyPr wrap="square">
            <a:spAutoFit/>
          </a:bodyPr>
          <a:lstStyle/>
          <a:p>
            <a:r>
              <a:rPr lang="en-US" sz="1067" i="1" dirty="0">
                <a:solidFill>
                  <a:schemeClr val="bg1">
                    <a:lumMod val="65000"/>
                  </a:schemeClr>
                </a:solidFill>
              </a:rPr>
              <a:t>Image source: </a:t>
            </a:r>
            <a:r>
              <a:rPr lang="en-US" sz="1067" i="1" dirty="0" err="1">
                <a:solidFill>
                  <a:schemeClr val="bg1">
                    <a:lumMod val="65000"/>
                  </a:schemeClr>
                </a:solidFill>
              </a:rPr>
              <a:t>Ristretto</a:t>
            </a:r>
            <a:r>
              <a:rPr lang="en-US" sz="1067" i="1" dirty="0">
                <a:solidFill>
                  <a:schemeClr val="bg1">
                    <a:lumMod val="65000"/>
                  </a:schemeClr>
                </a:solidFill>
              </a:rPr>
              <a:t>: Hardware-Oriented Approximation of Convolutional Neural Networks – P. </a:t>
            </a:r>
            <a:r>
              <a:rPr lang="en-US" sz="1067" i="1" dirty="0" err="1">
                <a:solidFill>
                  <a:schemeClr val="bg1">
                    <a:lumMod val="65000"/>
                  </a:schemeClr>
                </a:solidFill>
              </a:rPr>
              <a:t>Gysel</a:t>
            </a:r>
            <a:r>
              <a:rPr lang="en-US" sz="1067" i="1" dirty="0">
                <a:solidFill>
                  <a:schemeClr val="bg1">
                    <a:lumMod val="65000"/>
                  </a:schemeClr>
                </a:solidFill>
              </a:rPr>
              <a:t> (2016)</a:t>
            </a:r>
          </a:p>
        </p:txBody>
      </p:sp>
      <p:pic>
        <p:nvPicPr>
          <p:cNvPr id="11" name="Picture 10"/>
          <p:cNvPicPr>
            <a:picLocks noChangeAspect="1"/>
          </p:cNvPicPr>
          <p:nvPr/>
        </p:nvPicPr>
        <p:blipFill rotWithShape="1">
          <a:blip r:embed="rId2"/>
          <a:srcRect t="85267"/>
          <a:stretch/>
        </p:blipFill>
        <p:spPr>
          <a:xfrm>
            <a:off x="1858134" y="5748169"/>
            <a:ext cx="7490564" cy="523096"/>
          </a:xfrm>
          <a:prstGeom prst="rect">
            <a:avLst/>
          </a:prstGeom>
        </p:spPr>
      </p:pic>
    </p:spTree>
    <p:extLst>
      <p:ext uri="{BB962C8B-B14F-4D97-AF65-F5344CB8AC3E}">
        <p14:creationId xmlns:p14="http://schemas.microsoft.com/office/powerpoint/2010/main" val="29250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solidFill>
                  <a:srgbClr val="4472C4"/>
                </a:solidFill>
                <a:latin typeface="Calibri Light" panose="020F0302020204030204"/>
              </a:rPr>
              <a:t>RCNN</a:t>
            </a:r>
          </a:p>
        </p:txBody>
      </p:sp>
      <p:pic>
        <p:nvPicPr>
          <p:cNvPr id="4" name="Picture 3"/>
          <p:cNvPicPr>
            <a:picLocks noChangeAspect="1"/>
          </p:cNvPicPr>
          <p:nvPr/>
        </p:nvPicPr>
        <p:blipFill>
          <a:blip r:embed="rId3"/>
          <a:stretch>
            <a:fillRect/>
          </a:stretch>
        </p:blipFill>
        <p:spPr>
          <a:xfrm>
            <a:off x="5149654" y="274639"/>
            <a:ext cx="6616858" cy="2651760"/>
          </a:xfrm>
          <a:prstGeom prst="rect">
            <a:avLst/>
          </a:prstGeom>
        </p:spPr>
      </p:pic>
      <p:sp>
        <p:nvSpPr>
          <p:cNvPr id="7" name="Rectangle 6">
            <a:extLst>
              <a:ext uri="{FF2B5EF4-FFF2-40B4-BE49-F238E27FC236}">
                <a16:creationId xmlns:a16="http://schemas.microsoft.com/office/drawing/2014/main" id="{B78B53F3-E421-DA43-A16B-C67B7AC67A5F}"/>
              </a:ext>
            </a:extLst>
          </p:cNvPr>
          <p:cNvSpPr/>
          <p:nvPr/>
        </p:nvSpPr>
        <p:spPr>
          <a:xfrm>
            <a:off x="7972424" y="846139"/>
            <a:ext cx="1814513" cy="1700037"/>
          </a:xfrm>
          <a:prstGeom prst="rect">
            <a:avLst/>
          </a:prstGeom>
          <a:noFill/>
          <a:ln w="381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66990CB1-5492-0649-BFC1-B54B1CB25C69}"/>
              </a:ext>
            </a:extLst>
          </p:cNvPr>
          <p:cNvSpPr txBox="1"/>
          <p:nvPr/>
        </p:nvSpPr>
        <p:spPr>
          <a:xfrm>
            <a:off x="609600" y="1379821"/>
            <a:ext cx="4573298" cy="707886"/>
          </a:xfrm>
          <a:prstGeom prst="rect">
            <a:avLst/>
          </a:prstGeom>
          <a:noFill/>
        </p:spPr>
        <p:txBody>
          <a:bodyPr wrap="square" rtlCol="0">
            <a:spAutoFit/>
          </a:bodyPr>
          <a:lstStyle/>
          <a:p>
            <a:r>
              <a:rPr lang="en-US" sz="2000" u="sng" dirty="0">
                <a:solidFill>
                  <a:srgbClr val="663300"/>
                </a:solidFill>
              </a:rPr>
              <a:t>First stage</a:t>
            </a:r>
            <a:r>
              <a:rPr lang="en-US" sz="2000" dirty="0">
                <a:solidFill>
                  <a:srgbClr val="663300"/>
                </a:solidFill>
              </a:rPr>
              <a:t>: generate category-independent region proposals.</a:t>
            </a:r>
          </a:p>
        </p:txBody>
      </p:sp>
      <p:sp>
        <p:nvSpPr>
          <p:cNvPr id="8" name="TextBox 7">
            <a:extLst>
              <a:ext uri="{FF2B5EF4-FFF2-40B4-BE49-F238E27FC236}">
                <a16:creationId xmlns:a16="http://schemas.microsoft.com/office/drawing/2014/main" id="{C9BD2EB9-EB42-7543-BBBD-CE7140E8AD2B}"/>
              </a:ext>
            </a:extLst>
          </p:cNvPr>
          <p:cNvSpPr txBox="1"/>
          <p:nvPr/>
        </p:nvSpPr>
        <p:spPr>
          <a:xfrm>
            <a:off x="609599" y="2026152"/>
            <a:ext cx="4573299"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663300"/>
                </a:solidFill>
              </a:rPr>
              <a:t>2000 Region proposals for every image</a:t>
            </a:r>
          </a:p>
        </p:txBody>
      </p:sp>
      <p:pic>
        <p:nvPicPr>
          <p:cNvPr id="5" name="Picture 4">
            <a:extLst>
              <a:ext uri="{FF2B5EF4-FFF2-40B4-BE49-F238E27FC236}">
                <a16:creationId xmlns:a16="http://schemas.microsoft.com/office/drawing/2014/main" id="{6683C753-A14C-B547-882B-53DAF9871AB7}"/>
              </a:ext>
            </a:extLst>
          </p:cNvPr>
          <p:cNvPicPr>
            <a:picLocks/>
          </p:cNvPicPr>
          <p:nvPr/>
        </p:nvPicPr>
        <p:blipFill>
          <a:blip r:embed="rId4"/>
          <a:stretch>
            <a:fillRect/>
          </a:stretch>
        </p:blipFill>
        <p:spPr>
          <a:xfrm>
            <a:off x="5293438" y="3283672"/>
            <a:ext cx="1159510" cy="1788160"/>
          </a:xfrm>
          <a:prstGeom prst="rect">
            <a:avLst/>
          </a:prstGeom>
        </p:spPr>
      </p:pic>
      <p:sp>
        <p:nvSpPr>
          <p:cNvPr id="15" name="TextBox 14">
            <a:extLst>
              <a:ext uri="{FF2B5EF4-FFF2-40B4-BE49-F238E27FC236}">
                <a16:creationId xmlns:a16="http://schemas.microsoft.com/office/drawing/2014/main" id="{8303267F-8554-8044-93D2-403B6187A3B5}"/>
              </a:ext>
            </a:extLst>
          </p:cNvPr>
          <p:cNvSpPr txBox="1"/>
          <p:nvPr/>
        </p:nvSpPr>
        <p:spPr>
          <a:xfrm>
            <a:off x="609599" y="2672483"/>
            <a:ext cx="4214829" cy="707886"/>
          </a:xfrm>
          <a:prstGeom prst="rect">
            <a:avLst/>
          </a:prstGeom>
          <a:noFill/>
        </p:spPr>
        <p:txBody>
          <a:bodyPr wrap="square" rtlCol="0">
            <a:spAutoFit/>
          </a:bodyPr>
          <a:lstStyle/>
          <a:p>
            <a:r>
              <a:rPr lang="en-US" sz="2000" u="sng" dirty="0">
                <a:solidFill>
                  <a:srgbClr val="663300"/>
                </a:solidFill>
              </a:rPr>
              <a:t>Second stage</a:t>
            </a:r>
            <a:r>
              <a:rPr lang="en-US" sz="2000" dirty="0">
                <a:solidFill>
                  <a:srgbClr val="663300"/>
                </a:solidFill>
              </a:rPr>
              <a:t>: extracts a fixed-length feature vector from each region. </a:t>
            </a:r>
          </a:p>
        </p:txBody>
      </p:sp>
      <p:sp>
        <p:nvSpPr>
          <p:cNvPr id="16" name="TextBox 15">
            <a:extLst>
              <a:ext uri="{FF2B5EF4-FFF2-40B4-BE49-F238E27FC236}">
                <a16:creationId xmlns:a16="http://schemas.microsoft.com/office/drawing/2014/main" id="{A722D38E-4335-B24E-B623-F90C9D4B8B6E}"/>
              </a:ext>
            </a:extLst>
          </p:cNvPr>
          <p:cNvSpPr txBox="1"/>
          <p:nvPr/>
        </p:nvSpPr>
        <p:spPr>
          <a:xfrm>
            <a:off x="609599" y="3318814"/>
            <a:ext cx="4214829"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663300"/>
                </a:solidFill>
              </a:rPr>
              <a:t>a 4096-dimensional feature vector from each region proposal </a:t>
            </a:r>
          </a:p>
        </p:txBody>
      </p:sp>
      <p:sp>
        <p:nvSpPr>
          <p:cNvPr id="18" name="TextBox 17">
            <a:extLst>
              <a:ext uri="{FF2B5EF4-FFF2-40B4-BE49-F238E27FC236}">
                <a16:creationId xmlns:a16="http://schemas.microsoft.com/office/drawing/2014/main" id="{6BECA875-D7CA-8D40-8DCC-AA1339E1CEF0}"/>
              </a:ext>
            </a:extLst>
          </p:cNvPr>
          <p:cNvSpPr txBox="1"/>
          <p:nvPr/>
        </p:nvSpPr>
        <p:spPr>
          <a:xfrm>
            <a:off x="4755160" y="5400530"/>
            <a:ext cx="2836146" cy="646331"/>
          </a:xfrm>
          <a:prstGeom prst="rect">
            <a:avLst/>
          </a:prstGeom>
          <a:noFill/>
        </p:spPr>
        <p:txBody>
          <a:bodyPr wrap="square" rtlCol="0">
            <a:spAutoFit/>
          </a:bodyPr>
          <a:lstStyle/>
          <a:p>
            <a:r>
              <a:rPr lang="en-US" dirty="0"/>
              <a:t>Arbitrary rectangles?</a:t>
            </a:r>
          </a:p>
          <a:p>
            <a:r>
              <a:rPr lang="en-US" dirty="0"/>
              <a:t>A fixed size input? 227 x 227</a:t>
            </a:r>
          </a:p>
        </p:txBody>
      </p:sp>
      <p:cxnSp>
        <p:nvCxnSpPr>
          <p:cNvPr id="20" name="Straight Arrow Connector 19">
            <a:extLst>
              <a:ext uri="{FF2B5EF4-FFF2-40B4-BE49-F238E27FC236}">
                <a16:creationId xmlns:a16="http://schemas.microsoft.com/office/drawing/2014/main" id="{725856AE-B258-E74E-A2F5-303D8AB5A9EC}"/>
              </a:ext>
            </a:extLst>
          </p:cNvPr>
          <p:cNvCxnSpPr/>
          <p:nvPr/>
        </p:nvCxnSpPr>
        <p:spPr>
          <a:xfrm>
            <a:off x="6629398" y="4171950"/>
            <a:ext cx="50006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5F3D0DA8-D3EF-0842-8241-2601BD61B7B1}"/>
              </a:ext>
            </a:extLst>
          </p:cNvPr>
          <p:cNvSpPr txBox="1"/>
          <p:nvPr/>
        </p:nvSpPr>
        <p:spPr>
          <a:xfrm>
            <a:off x="6562605" y="3802618"/>
            <a:ext cx="757237" cy="369332"/>
          </a:xfrm>
          <a:prstGeom prst="rect">
            <a:avLst/>
          </a:prstGeom>
          <a:noFill/>
        </p:spPr>
        <p:txBody>
          <a:bodyPr wrap="square" rtlCol="0">
            <a:spAutoFit/>
          </a:bodyPr>
          <a:lstStyle/>
          <a:p>
            <a:r>
              <a:rPr lang="en-US" dirty="0"/>
              <a:t>warp</a:t>
            </a:r>
          </a:p>
        </p:txBody>
      </p:sp>
      <p:pic>
        <p:nvPicPr>
          <p:cNvPr id="22" name="Picture 21">
            <a:extLst>
              <a:ext uri="{FF2B5EF4-FFF2-40B4-BE49-F238E27FC236}">
                <a16:creationId xmlns:a16="http://schemas.microsoft.com/office/drawing/2014/main" id="{B964C3DF-CD61-FA46-9D93-88DD3FBB5F2B}"/>
              </a:ext>
            </a:extLst>
          </p:cNvPr>
          <p:cNvPicPr>
            <a:picLocks/>
          </p:cNvPicPr>
          <p:nvPr/>
        </p:nvPicPr>
        <p:blipFill>
          <a:blip r:embed="rId4"/>
          <a:stretch>
            <a:fillRect/>
          </a:stretch>
        </p:blipFill>
        <p:spPr>
          <a:xfrm>
            <a:off x="7262690" y="3592203"/>
            <a:ext cx="1159510" cy="1161288"/>
          </a:xfrm>
          <a:prstGeom prst="rect">
            <a:avLst/>
          </a:prstGeom>
        </p:spPr>
      </p:pic>
      <p:cxnSp>
        <p:nvCxnSpPr>
          <p:cNvPr id="23" name="Straight Arrow Connector 22">
            <a:extLst>
              <a:ext uri="{FF2B5EF4-FFF2-40B4-BE49-F238E27FC236}">
                <a16:creationId xmlns:a16="http://schemas.microsoft.com/office/drawing/2014/main" id="{3D11AAB2-F180-AB44-B80F-D3F6ACBD64D8}"/>
              </a:ext>
            </a:extLst>
          </p:cNvPr>
          <p:cNvCxnSpPr/>
          <p:nvPr/>
        </p:nvCxnSpPr>
        <p:spPr>
          <a:xfrm>
            <a:off x="8508201" y="4167187"/>
            <a:ext cx="50006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4" name="Trapezoid 23">
            <a:extLst>
              <a:ext uri="{FF2B5EF4-FFF2-40B4-BE49-F238E27FC236}">
                <a16:creationId xmlns:a16="http://schemas.microsoft.com/office/drawing/2014/main" id="{EC49A6A6-996B-8544-B11F-6EB293EDCCA7}"/>
              </a:ext>
            </a:extLst>
          </p:cNvPr>
          <p:cNvSpPr/>
          <p:nvPr/>
        </p:nvSpPr>
        <p:spPr>
          <a:xfrm rot="5400000">
            <a:off x="8833400" y="3814113"/>
            <a:ext cx="1205882" cy="706148"/>
          </a:xfrm>
          <a:prstGeom prst="trapezoid">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dirty="0">
              <a:ln w="0"/>
              <a:effectLst>
                <a:outerShdw blurRad="38100" dist="19050" dir="2700000" algn="tl" rotWithShape="0">
                  <a:schemeClr val="dk1">
                    <a:alpha val="40000"/>
                  </a:schemeClr>
                </a:outerShdw>
              </a:effectLst>
              <a:latin typeface="Calibri"/>
              <a:ea typeface="Calibri"/>
              <a:cs typeface="Calibri"/>
              <a:sym typeface="Calibri"/>
            </a:endParaRPr>
          </a:p>
        </p:txBody>
      </p:sp>
      <p:sp>
        <p:nvSpPr>
          <p:cNvPr id="25" name="TextBox 24">
            <a:extLst>
              <a:ext uri="{FF2B5EF4-FFF2-40B4-BE49-F238E27FC236}">
                <a16:creationId xmlns:a16="http://schemas.microsoft.com/office/drawing/2014/main" id="{70C760A8-AD7A-4D41-A199-D7132CBDE24A}"/>
              </a:ext>
            </a:extLst>
          </p:cNvPr>
          <p:cNvSpPr txBox="1"/>
          <p:nvPr/>
        </p:nvSpPr>
        <p:spPr>
          <a:xfrm>
            <a:off x="9091475" y="3902488"/>
            <a:ext cx="684160"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ln w="0"/>
                <a:effectLst>
                  <a:outerShdw blurRad="38100" dist="19050" dir="2700000" algn="tl" rotWithShape="0">
                    <a:schemeClr val="dk1">
                      <a:alpha val="40000"/>
                    </a:schemeClr>
                  </a:outerShdw>
                </a:effectLst>
                <a:latin typeface="Calibri"/>
                <a:ea typeface="Calibri"/>
                <a:cs typeface="Calibri"/>
                <a:sym typeface="Calibri"/>
              </a:rPr>
              <a:t>CNN</a:t>
            </a:r>
          </a:p>
        </p:txBody>
      </p:sp>
      <p:cxnSp>
        <p:nvCxnSpPr>
          <p:cNvPr id="26" name="Straight Arrow Connector 25">
            <a:extLst>
              <a:ext uri="{FF2B5EF4-FFF2-40B4-BE49-F238E27FC236}">
                <a16:creationId xmlns:a16="http://schemas.microsoft.com/office/drawing/2014/main" id="{D94DA480-D2ED-0741-B690-357D4D917E3A}"/>
              </a:ext>
            </a:extLst>
          </p:cNvPr>
          <p:cNvCxnSpPr/>
          <p:nvPr/>
        </p:nvCxnSpPr>
        <p:spPr>
          <a:xfrm>
            <a:off x="9860750" y="4167187"/>
            <a:ext cx="50006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7" name="Rectangle 26">
            <a:extLst>
              <a:ext uri="{FF2B5EF4-FFF2-40B4-BE49-F238E27FC236}">
                <a16:creationId xmlns:a16="http://schemas.microsoft.com/office/drawing/2014/main" id="{E5D34E92-9566-104A-A45B-D494BA4F0B6A}"/>
              </a:ext>
            </a:extLst>
          </p:cNvPr>
          <p:cNvSpPr/>
          <p:nvPr/>
        </p:nvSpPr>
        <p:spPr>
          <a:xfrm>
            <a:off x="10472735" y="4096050"/>
            <a:ext cx="1128713" cy="1414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F92DC7B0-FD6E-534D-8C4F-CC653306767E}"/>
              </a:ext>
            </a:extLst>
          </p:cNvPr>
          <p:cNvSpPr txBox="1"/>
          <p:nvPr/>
        </p:nvSpPr>
        <p:spPr>
          <a:xfrm>
            <a:off x="10258425" y="3717822"/>
            <a:ext cx="1540673" cy="369332"/>
          </a:xfrm>
          <a:prstGeom prst="rect">
            <a:avLst/>
          </a:prstGeom>
          <a:noFill/>
        </p:spPr>
        <p:txBody>
          <a:bodyPr wrap="square" rtlCol="0">
            <a:spAutoFit/>
          </a:bodyPr>
          <a:lstStyle/>
          <a:p>
            <a:r>
              <a:rPr lang="en-US" dirty="0"/>
              <a:t>feature vector</a:t>
            </a:r>
          </a:p>
        </p:txBody>
      </p:sp>
      <p:sp>
        <p:nvSpPr>
          <p:cNvPr id="29" name="TextBox 28">
            <a:extLst>
              <a:ext uri="{FF2B5EF4-FFF2-40B4-BE49-F238E27FC236}">
                <a16:creationId xmlns:a16="http://schemas.microsoft.com/office/drawing/2014/main" id="{09CBA735-853E-A643-957C-20243957B7E6}"/>
              </a:ext>
            </a:extLst>
          </p:cNvPr>
          <p:cNvSpPr txBox="1"/>
          <p:nvPr/>
        </p:nvSpPr>
        <p:spPr>
          <a:xfrm>
            <a:off x="8692708" y="5400529"/>
            <a:ext cx="2836146" cy="646331"/>
          </a:xfrm>
          <a:prstGeom prst="rect">
            <a:avLst/>
          </a:prstGeom>
          <a:noFill/>
        </p:spPr>
        <p:txBody>
          <a:bodyPr wrap="square" rtlCol="0">
            <a:spAutoFit/>
          </a:bodyPr>
          <a:lstStyle/>
          <a:p>
            <a:r>
              <a:rPr lang="en-US" dirty="0"/>
              <a:t>5 conv layers + 2 fully connected layers</a:t>
            </a:r>
          </a:p>
        </p:txBody>
      </p:sp>
    </p:spTree>
    <p:extLst>
      <p:ext uri="{BB962C8B-B14F-4D97-AF65-F5344CB8AC3E}">
        <p14:creationId xmlns:p14="http://schemas.microsoft.com/office/powerpoint/2010/main" val="34159492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500"/>
                                        <p:tgtEl>
                                          <p:spTgt spid="2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linds(horizontal)">
                                      <p:cBhvr>
                                        <p:cTn id="42" dur="500"/>
                                        <p:tgtEl>
                                          <p:spTgt spid="27"/>
                                        </p:tgtEl>
                                      </p:cBhvr>
                                    </p:animEffect>
                                  </p:childTnLst>
                                </p:cTn>
                              </p:par>
                              <p:par>
                                <p:cTn id="43" presetID="3" presetClass="entr" presetSubtype="1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linds(horizontal)">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24" grpId="0" animBg="1"/>
      <p:bldP spid="25" grpId="0"/>
      <p:bldP spid="27" grpId="0" animBg="1"/>
      <p:bldP spid="28" grpId="0"/>
      <p:bldP spid="29"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Fixed-point group granularity (2)</a:t>
            </a:r>
          </a:p>
        </p:txBody>
      </p:sp>
      <p:sp>
        <p:nvSpPr>
          <p:cNvPr id="3" name="Content Placeholder 2"/>
          <p:cNvSpPr>
            <a:spLocks noGrp="1"/>
          </p:cNvSpPr>
          <p:nvPr>
            <p:ph idx="1"/>
          </p:nvPr>
        </p:nvSpPr>
        <p:spPr>
          <a:xfrm>
            <a:off x="479376" y="1330029"/>
            <a:ext cx="11006827" cy="2977840"/>
          </a:xfrm>
        </p:spPr>
        <p:txBody>
          <a:bodyPr/>
          <a:lstStyle/>
          <a:p>
            <a:r>
              <a:rPr lang="en-US" sz="2667" dirty="0"/>
              <a:t>Fine-grained per kernel quantization results in slightly better results:</a:t>
            </a:r>
          </a:p>
          <a:p>
            <a:pPr marL="650984" lvl="2" indent="-380990"/>
            <a:endParaRPr lang="en-US" sz="2667" dirty="0"/>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130</a:t>
            </a:fld>
            <a:endParaRPr lang="en-US" dirty="0"/>
          </a:p>
        </p:txBody>
      </p:sp>
      <p:grpSp>
        <p:nvGrpSpPr>
          <p:cNvPr id="6" name="Group 5"/>
          <p:cNvGrpSpPr/>
          <p:nvPr/>
        </p:nvGrpSpPr>
        <p:grpSpPr>
          <a:xfrm>
            <a:off x="1000699" y="2608007"/>
            <a:ext cx="5759117" cy="3308995"/>
            <a:chOff x="2299499" y="1755956"/>
            <a:chExt cx="4319338" cy="2481746"/>
          </a:xfrm>
        </p:grpSpPr>
        <p:pic>
          <p:nvPicPr>
            <p:cNvPr id="8" name="Picture 7"/>
            <p:cNvPicPr>
              <a:picLocks noChangeAspect="1"/>
            </p:cNvPicPr>
            <p:nvPr/>
          </p:nvPicPr>
          <p:blipFill rotWithShape="1">
            <a:blip r:embed="rId3"/>
            <a:srcRect b="17213"/>
            <a:stretch/>
          </p:blipFill>
          <p:spPr>
            <a:xfrm>
              <a:off x="2299499" y="1755956"/>
              <a:ext cx="4319338" cy="2481746"/>
            </a:xfrm>
            <a:prstGeom prst="rect">
              <a:avLst/>
            </a:prstGeom>
          </p:spPr>
        </p:pic>
        <p:pic>
          <p:nvPicPr>
            <p:cNvPr id="10" name="Picture 9"/>
            <p:cNvPicPr>
              <a:picLocks noChangeAspect="1"/>
            </p:cNvPicPr>
            <p:nvPr/>
          </p:nvPicPr>
          <p:blipFill rotWithShape="1">
            <a:blip r:embed="rId3"/>
            <a:srcRect t="94908"/>
            <a:stretch/>
          </p:blipFill>
          <p:spPr>
            <a:xfrm>
              <a:off x="2299499" y="4077068"/>
              <a:ext cx="4319338" cy="152631"/>
            </a:xfrm>
            <a:prstGeom prst="rect">
              <a:avLst/>
            </a:prstGeom>
          </p:spPr>
        </p:pic>
      </p:grpSp>
      <p:sp>
        <p:nvSpPr>
          <p:cNvPr id="11" name="Rectangle 10"/>
          <p:cNvSpPr/>
          <p:nvPr/>
        </p:nvSpPr>
        <p:spPr>
          <a:xfrm>
            <a:off x="1" y="6555241"/>
            <a:ext cx="10186065" cy="256545"/>
          </a:xfrm>
          <a:prstGeom prst="rect">
            <a:avLst/>
          </a:prstGeom>
        </p:spPr>
        <p:txBody>
          <a:bodyPr wrap="square">
            <a:spAutoFit/>
          </a:bodyPr>
          <a:lstStyle/>
          <a:p>
            <a:r>
              <a:rPr lang="en-US" sz="1067" i="1" dirty="0">
                <a:solidFill>
                  <a:schemeClr val="bg1">
                    <a:lumMod val="65000"/>
                  </a:schemeClr>
                </a:solidFill>
              </a:rPr>
              <a:t>Image source: Quantizing deep convolutional networks for efficient inference: A whitepaper –  R. </a:t>
            </a:r>
            <a:r>
              <a:rPr lang="en-US" sz="1067" i="1" dirty="0" err="1">
                <a:solidFill>
                  <a:schemeClr val="bg1">
                    <a:lumMod val="65000"/>
                  </a:schemeClr>
                </a:solidFill>
              </a:rPr>
              <a:t>Krishnamoorthi</a:t>
            </a:r>
            <a:r>
              <a:rPr lang="en-US" sz="1067" i="1" dirty="0">
                <a:solidFill>
                  <a:schemeClr val="bg1">
                    <a:lumMod val="65000"/>
                  </a:schemeClr>
                </a:solidFill>
              </a:rPr>
              <a:t> (2018) </a:t>
            </a:r>
          </a:p>
        </p:txBody>
      </p:sp>
      <p:pic>
        <p:nvPicPr>
          <p:cNvPr id="12" name="Picture 11"/>
          <p:cNvPicPr>
            <a:picLocks noChangeAspect="1"/>
          </p:cNvPicPr>
          <p:nvPr/>
        </p:nvPicPr>
        <p:blipFill rotWithShape="1">
          <a:blip r:embed="rId4"/>
          <a:srcRect t="34577"/>
          <a:stretch/>
        </p:blipFill>
        <p:spPr>
          <a:xfrm>
            <a:off x="6969344" y="2784691"/>
            <a:ext cx="3433389" cy="1750224"/>
          </a:xfrm>
          <a:prstGeom prst="rect">
            <a:avLst/>
          </a:prstGeom>
        </p:spPr>
      </p:pic>
      <p:sp>
        <p:nvSpPr>
          <p:cNvPr id="13" name="Rectangle 12"/>
          <p:cNvSpPr/>
          <p:nvPr/>
        </p:nvSpPr>
        <p:spPr>
          <a:xfrm>
            <a:off x="6969345" y="2784691"/>
            <a:ext cx="3450303" cy="1733867"/>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p:cNvSpPr/>
          <p:nvPr/>
        </p:nvSpPr>
        <p:spPr>
          <a:xfrm>
            <a:off x="5669847" y="3693057"/>
            <a:ext cx="965200" cy="537633"/>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6" name="Straight Connector 15"/>
          <p:cNvCxnSpPr/>
          <p:nvPr/>
        </p:nvCxnSpPr>
        <p:spPr>
          <a:xfrm flipV="1">
            <a:off x="6635048" y="2783413"/>
            <a:ext cx="334297" cy="9138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35048" y="4230691"/>
            <a:ext cx="334297" cy="29981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66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4"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 </a:t>
            </a:r>
            <a:r>
              <a:rPr lang="en-US" sz="3733" dirty="0"/>
              <a:t>Find fixed-point solution for every layer</a:t>
            </a:r>
            <a:br>
              <a:rPr lang="en-US" sz="3733" dirty="0"/>
            </a:br>
            <a:endParaRPr lang="en-US" dirty="0"/>
          </a:p>
        </p:txBody>
      </p:sp>
      <p:sp>
        <p:nvSpPr>
          <p:cNvPr id="3" name="Content Placeholder 2"/>
          <p:cNvSpPr>
            <a:spLocks noGrp="1"/>
          </p:cNvSpPr>
          <p:nvPr>
            <p:ph idx="1"/>
          </p:nvPr>
        </p:nvSpPr>
        <p:spPr>
          <a:xfrm>
            <a:off x="263352" y="1052736"/>
            <a:ext cx="10939181" cy="4508825"/>
          </a:xfrm>
        </p:spPr>
        <p:txBody>
          <a:bodyPr/>
          <a:lstStyle/>
          <a:p>
            <a:pPr marL="380990" lvl="1" indent="-380990"/>
            <a:r>
              <a:rPr lang="en-US" sz="2533" dirty="0"/>
              <a:t>Difficult problem: find the best bit width for every fixed-point group.</a:t>
            </a:r>
          </a:p>
          <a:p>
            <a:pPr marL="650984" lvl="2" indent="-380990"/>
            <a:r>
              <a:rPr lang="en-US" sz="2133" dirty="0"/>
              <a:t>Often boils down to testing many solutions on a small validation data set.</a:t>
            </a:r>
          </a:p>
          <a:p>
            <a:pPr marL="650984" lvl="2" indent="-380990"/>
            <a:r>
              <a:rPr lang="en-US" sz="2133" dirty="0"/>
              <a:t>Valid combinations are platform-dependent, for example:</a:t>
            </a:r>
          </a:p>
          <a:p>
            <a:pPr marL="920977" lvl="3" indent="-380990"/>
            <a:r>
              <a:rPr lang="en-US" sz="1867" dirty="0"/>
              <a:t>Only 8-bit or 16-bit integer data types supported.</a:t>
            </a:r>
          </a:p>
          <a:p>
            <a:pPr marL="920977" lvl="3" indent="-380990"/>
            <a:r>
              <a:rPr lang="en-US" sz="1867" dirty="0"/>
              <a:t>Accumulator is only 16-bit wide.</a:t>
            </a:r>
            <a:br>
              <a:rPr lang="en-US" sz="1933" dirty="0"/>
            </a:br>
            <a:endParaRPr lang="en-US" sz="1933" dirty="0"/>
          </a:p>
          <a:p>
            <a:pPr lvl="2" indent="0">
              <a:buNone/>
            </a:pPr>
            <a:endParaRPr lang="en-US" dirty="0"/>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131</a:t>
            </a:fld>
            <a:endParaRPr lang="en-US" dirty="0"/>
          </a:p>
        </p:txBody>
      </p:sp>
      <p:pic>
        <p:nvPicPr>
          <p:cNvPr id="4" name="Picture 3"/>
          <p:cNvPicPr>
            <a:picLocks noChangeAspect="1"/>
          </p:cNvPicPr>
          <p:nvPr/>
        </p:nvPicPr>
        <p:blipFill>
          <a:blip r:embed="rId2"/>
          <a:stretch>
            <a:fillRect/>
          </a:stretch>
        </p:blipFill>
        <p:spPr>
          <a:xfrm>
            <a:off x="7328237" y="3017456"/>
            <a:ext cx="4424412" cy="3840545"/>
          </a:xfrm>
          <a:prstGeom prst="rect">
            <a:avLst/>
          </a:prstGeom>
        </p:spPr>
      </p:pic>
      <p:sp>
        <p:nvSpPr>
          <p:cNvPr id="10" name="TextBox 9"/>
          <p:cNvSpPr txBox="1"/>
          <p:nvPr/>
        </p:nvSpPr>
        <p:spPr>
          <a:xfrm>
            <a:off x="8026158" y="2599312"/>
            <a:ext cx="3667030" cy="420564"/>
          </a:xfrm>
          <a:prstGeom prst="rect">
            <a:avLst/>
          </a:prstGeom>
          <a:noFill/>
        </p:spPr>
        <p:txBody>
          <a:bodyPr wrap="none" rtlCol="0">
            <a:spAutoFit/>
          </a:bodyPr>
          <a:lstStyle/>
          <a:p>
            <a:r>
              <a:rPr lang="en-US" sz="2133" b="1" dirty="0"/>
              <a:t>Solution space for 4-layer DNN</a:t>
            </a:r>
          </a:p>
        </p:txBody>
      </p:sp>
      <p:pic>
        <p:nvPicPr>
          <p:cNvPr id="12" name="Picture 11"/>
          <p:cNvPicPr>
            <a:picLocks noChangeAspect="1"/>
          </p:cNvPicPr>
          <p:nvPr/>
        </p:nvPicPr>
        <p:blipFill>
          <a:blip r:embed="rId3"/>
          <a:stretch>
            <a:fillRect/>
          </a:stretch>
        </p:blipFill>
        <p:spPr>
          <a:xfrm>
            <a:off x="4056542" y="5570764"/>
            <a:ext cx="3352800" cy="535555"/>
          </a:xfrm>
          <a:prstGeom prst="rect">
            <a:avLst/>
          </a:prstGeom>
        </p:spPr>
      </p:pic>
    </p:spTree>
    <p:extLst>
      <p:ext uri="{BB962C8B-B14F-4D97-AF65-F5344CB8AC3E}">
        <p14:creationId xmlns:p14="http://schemas.microsoft.com/office/powerpoint/2010/main" val="166805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quantization heuristics</a:t>
            </a:r>
          </a:p>
        </p:txBody>
      </p:sp>
      <p:sp>
        <p:nvSpPr>
          <p:cNvPr id="3" name="Content Placeholder 2"/>
          <p:cNvSpPr>
            <a:spLocks noGrp="1"/>
          </p:cNvSpPr>
          <p:nvPr>
            <p:ph idx="1"/>
          </p:nvPr>
        </p:nvSpPr>
        <p:spPr>
          <a:xfrm>
            <a:off x="436062" y="1205305"/>
            <a:ext cx="11319875" cy="4508825"/>
          </a:xfrm>
        </p:spPr>
        <p:txBody>
          <a:bodyPr/>
          <a:lstStyle/>
          <a:p>
            <a:pPr marL="457189" lvl="1" indent="-457189">
              <a:buFont typeface="Arial" panose="020B0604020202020204" pitchFamily="34" charset="0"/>
              <a:buChar char="•"/>
            </a:pPr>
            <a:r>
              <a:rPr lang="en-US" sz="2667" dirty="0"/>
              <a:t>Off-the-shelf platforms (e.g. CPU, DSP): </a:t>
            </a:r>
          </a:p>
          <a:p>
            <a:pPr marL="920977" lvl="3" indent="-380990"/>
            <a:r>
              <a:rPr lang="en-US" sz="2133" dirty="0"/>
              <a:t>Test supported data-types (8 or 16-bit). Assumes that intermediate results do not overflow.</a:t>
            </a:r>
          </a:p>
          <a:p>
            <a:pPr marL="920977" lvl="3" indent="-380990"/>
            <a:r>
              <a:rPr lang="en-US" sz="2133" dirty="0"/>
              <a:t>Slightly more involved if we consider a platform with a small (≤16-bit) accumulator.</a:t>
            </a:r>
            <a:r>
              <a:rPr lang="en-US" sz="2133" dirty="0">
                <a:solidFill>
                  <a:schemeClr val="bg1">
                    <a:lumMod val="50000"/>
                  </a:schemeClr>
                </a:solidFill>
              </a:rPr>
              <a:t>*</a:t>
            </a:r>
          </a:p>
          <a:p>
            <a:pPr marL="920977" lvl="3" indent="-380990"/>
            <a:r>
              <a:rPr lang="en-US" sz="2133" dirty="0"/>
              <a:t>Train model from scratch i.e. start with enough precision, and constrain fixed-point format during training.</a:t>
            </a:r>
            <a:r>
              <a:rPr lang="en-US" sz="2133" dirty="0">
                <a:solidFill>
                  <a:schemeClr val="bg1">
                    <a:lumMod val="50000"/>
                  </a:schemeClr>
                </a:solidFill>
              </a:rPr>
              <a:t>**</a:t>
            </a:r>
            <a:endParaRPr lang="en-US" sz="2133" dirty="0"/>
          </a:p>
          <a:p>
            <a:pPr marL="457189" lvl="1" indent="-457189">
              <a:buFont typeface="Arial" panose="020B0604020202020204" pitchFamily="34" charset="0"/>
              <a:buChar char="•"/>
            </a:pPr>
            <a:r>
              <a:rPr lang="en-US" sz="2667" dirty="0"/>
              <a:t>Custom accelerators (e.g. FPGA, ASIC): </a:t>
            </a:r>
          </a:p>
          <a:p>
            <a:pPr marL="920977" lvl="3" indent="-380990"/>
            <a:r>
              <a:rPr lang="en-US" sz="2133" dirty="0"/>
              <a:t>Analytical model to determine bit width of every layer based on range analysis.</a:t>
            </a:r>
            <a:r>
              <a:rPr lang="en-US" sz="2133" dirty="0">
                <a:solidFill>
                  <a:schemeClr val="bg1">
                    <a:lumMod val="50000"/>
                  </a:schemeClr>
                </a:solidFill>
              </a:rPr>
              <a:t>***</a:t>
            </a:r>
            <a:endParaRPr lang="en-US" sz="2133" dirty="0"/>
          </a:p>
          <a:p>
            <a:pPr marL="920977" lvl="3" indent="-380990"/>
            <a:r>
              <a:rPr lang="en-US" sz="2133" dirty="0"/>
              <a:t>Minimize bits of convolution weights, then fully-connected weights, finally activations.</a:t>
            </a:r>
            <a:r>
              <a:rPr lang="en-US" sz="2133" dirty="0">
                <a:solidFill>
                  <a:schemeClr val="bg1">
                    <a:lumMod val="50000"/>
                  </a:schemeClr>
                </a:solidFill>
              </a:rPr>
              <a:t>****</a:t>
            </a:r>
            <a:endParaRPr lang="en-US" sz="2133" dirty="0"/>
          </a:p>
          <a:p>
            <a:pPr marL="920977" lvl="3" indent="-380990"/>
            <a:r>
              <a:rPr lang="en-US" sz="2133" dirty="0"/>
              <a:t>Train binary/ternary model from scratch.</a:t>
            </a:r>
          </a:p>
          <a:p>
            <a:endParaRPr lang="en-US" dirty="0"/>
          </a:p>
        </p:txBody>
      </p:sp>
      <p:sp>
        <p:nvSpPr>
          <p:cNvPr id="4" name="Slide Number Placeholder 3"/>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132</a:t>
            </a:fld>
            <a:endParaRPr lang="en-US" dirty="0"/>
          </a:p>
        </p:txBody>
      </p:sp>
      <p:sp>
        <p:nvSpPr>
          <p:cNvPr id="5" name="Rectangle 4"/>
          <p:cNvSpPr/>
          <p:nvPr/>
        </p:nvSpPr>
        <p:spPr>
          <a:xfrm>
            <a:off x="1" y="6082724"/>
            <a:ext cx="10186065" cy="749179"/>
          </a:xfrm>
          <a:prstGeom prst="rect">
            <a:avLst/>
          </a:prstGeom>
        </p:spPr>
        <p:txBody>
          <a:bodyPr wrap="square">
            <a:spAutoFit/>
          </a:bodyPr>
          <a:lstStyle/>
          <a:p>
            <a:r>
              <a:rPr lang="en-US" sz="1067" i="1" dirty="0">
                <a:solidFill>
                  <a:schemeClr val="bg1">
                    <a:lumMod val="65000"/>
                  </a:schemeClr>
                </a:solidFill>
              </a:rPr>
              <a:t>* Quantization of Constrained Processor Data Paths Applied to Convolutional Neural Networks – B. de Bruin et al. (2018)</a:t>
            </a:r>
          </a:p>
          <a:p>
            <a:r>
              <a:rPr lang="en-US" sz="1067" i="1" dirty="0">
                <a:solidFill>
                  <a:schemeClr val="bg1">
                    <a:lumMod val="65000"/>
                  </a:schemeClr>
                </a:solidFill>
              </a:rPr>
              <a:t>** </a:t>
            </a:r>
            <a:r>
              <a:rPr lang="en-US" sz="1067" i="1" dirty="0" err="1">
                <a:solidFill>
                  <a:schemeClr val="bg1">
                    <a:lumMod val="65000"/>
                  </a:schemeClr>
                </a:solidFill>
              </a:rPr>
              <a:t>Flexpoint</a:t>
            </a:r>
            <a:r>
              <a:rPr lang="en-US" sz="1067" i="1" dirty="0">
                <a:solidFill>
                  <a:schemeClr val="bg1">
                    <a:lumMod val="65000"/>
                  </a:schemeClr>
                </a:solidFill>
              </a:rPr>
              <a:t>: An Adaptive Numerical Format for Efficient Training of Deep Neural Networks – U. </a:t>
            </a:r>
            <a:r>
              <a:rPr lang="en-US" sz="1067" i="1" dirty="0" err="1">
                <a:solidFill>
                  <a:schemeClr val="bg1">
                    <a:lumMod val="65000"/>
                  </a:schemeClr>
                </a:solidFill>
              </a:rPr>
              <a:t>Köster</a:t>
            </a:r>
            <a:r>
              <a:rPr lang="en-US" sz="1067" i="1" dirty="0">
                <a:solidFill>
                  <a:schemeClr val="bg1">
                    <a:lumMod val="65000"/>
                  </a:schemeClr>
                </a:solidFill>
              </a:rPr>
              <a:t> et al. (2017)</a:t>
            </a:r>
          </a:p>
          <a:p>
            <a:r>
              <a:rPr lang="en-US" sz="1067" i="1" dirty="0">
                <a:solidFill>
                  <a:schemeClr val="bg1">
                    <a:lumMod val="65000"/>
                  </a:schemeClr>
                </a:solidFill>
              </a:rPr>
              <a:t>*** Fixed Point Quantization of Deep Convolutional Networks – D. Lin et al. (2016)</a:t>
            </a:r>
          </a:p>
          <a:p>
            <a:r>
              <a:rPr lang="en-US" sz="1067" i="1" dirty="0">
                <a:solidFill>
                  <a:schemeClr val="bg1">
                    <a:lumMod val="65000"/>
                  </a:schemeClr>
                </a:solidFill>
              </a:rPr>
              <a:t>**** </a:t>
            </a:r>
            <a:r>
              <a:rPr lang="en-US" sz="1067" i="1" dirty="0" err="1">
                <a:solidFill>
                  <a:schemeClr val="bg1">
                    <a:lumMod val="65000"/>
                  </a:schemeClr>
                </a:solidFill>
              </a:rPr>
              <a:t>Ristretto</a:t>
            </a:r>
            <a:r>
              <a:rPr lang="en-US" sz="1067" i="1" dirty="0">
                <a:solidFill>
                  <a:schemeClr val="bg1">
                    <a:lumMod val="65000"/>
                  </a:schemeClr>
                </a:solidFill>
              </a:rPr>
              <a:t>: Hardware-Oriented Approximation of Convolutional Neural Networks – P. </a:t>
            </a:r>
            <a:r>
              <a:rPr lang="en-US" sz="1067" i="1" dirty="0" err="1">
                <a:solidFill>
                  <a:schemeClr val="bg1">
                    <a:lumMod val="65000"/>
                  </a:schemeClr>
                </a:solidFill>
              </a:rPr>
              <a:t>Gysel</a:t>
            </a:r>
            <a:r>
              <a:rPr lang="en-US" sz="1067" i="1" dirty="0">
                <a:solidFill>
                  <a:schemeClr val="bg1">
                    <a:lumMod val="65000"/>
                  </a:schemeClr>
                </a:solidFill>
              </a:rPr>
              <a:t> (2016)</a:t>
            </a:r>
          </a:p>
        </p:txBody>
      </p:sp>
    </p:spTree>
    <p:extLst>
      <p:ext uri="{BB962C8B-B14F-4D97-AF65-F5344CB8AC3E}">
        <p14:creationId xmlns:p14="http://schemas.microsoft.com/office/powerpoint/2010/main" val="5107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descr="Afbeeldingsresultaat voor straight through estimator grad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900" y="4810619"/>
            <a:ext cx="5567440" cy="20473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Post-quantization fine-tuning to recover accuracy</a:t>
            </a:r>
          </a:p>
        </p:txBody>
      </p:sp>
      <p:sp>
        <p:nvSpPr>
          <p:cNvPr id="3" name="Content Placeholder 2"/>
          <p:cNvSpPr>
            <a:spLocks noGrp="1"/>
          </p:cNvSpPr>
          <p:nvPr>
            <p:ph idx="1"/>
          </p:nvPr>
        </p:nvSpPr>
        <p:spPr/>
        <p:txBody>
          <a:bodyPr/>
          <a:lstStyle/>
          <a:p>
            <a:pPr>
              <a:lnSpc>
                <a:spcPct val="100000"/>
              </a:lnSpc>
            </a:pPr>
            <a:r>
              <a:rPr lang="en-US" sz="2667" dirty="0"/>
              <a:t>Two issues for fixed-point training/fine-tuning:</a:t>
            </a:r>
          </a:p>
          <a:p>
            <a:pPr marL="727182" lvl="2" indent="-457189">
              <a:buFont typeface="+mj-lt"/>
              <a:buAutoNum type="arabicPeriod"/>
            </a:pPr>
            <a:r>
              <a:rPr lang="en-US" sz="2133" dirty="0"/>
              <a:t>Small weight update steps might get truncated to zero, which prohibits learning.</a:t>
            </a:r>
          </a:p>
          <a:p>
            <a:pPr marL="727182" lvl="2" indent="-457189">
              <a:buFont typeface="+mj-lt"/>
              <a:buAutoNum type="arabicPeriod"/>
            </a:pPr>
            <a:r>
              <a:rPr lang="en-US" sz="2133" dirty="0"/>
              <a:t>All regions in discrete step function (</a:t>
            </a:r>
            <a:r>
              <a:rPr lang="en-US" sz="2133" dirty="0" err="1"/>
              <a:t>quantizer</a:t>
            </a:r>
            <a:r>
              <a:rPr lang="en-US" sz="2133" dirty="0"/>
              <a:t>) have a zero derivative.</a:t>
            </a:r>
          </a:p>
          <a:p>
            <a:pPr lvl="2" indent="0">
              <a:buNone/>
            </a:pPr>
            <a:endParaRPr lang="en-US" dirty="0"/>
          </a:p>
          <a:p>
            <a:pPr>
              <a:lnSpc>
                <a:spcPct val="100000"/>
              </a:lnSpc>
            </a:pPr>
            <a:r>
              <a:rPr lang="en-US" sz="2400" b="1" dirty="0"/>
              <a:t>Solution: </a:t>
            </a:r>
          </a:p>
          <a:p>
            <a:pPr marL="727182" lvl="2" indent="-457189">
              <a:buFont typeface="+mj-lt"/>
              <a:buAutoNum type="arabicPeriod"/>
            </a:pPr>
            <a:r>
              <a:rPr lang="en-US" sz="2133" dirty="0"/>
              <a:t>Simulate quantized forward pass, keep backward pass high-precision.</a:t>
            </a:r>
            <a:endParaRPr lang="en-US" sz="2133" b="1" dirty="0"/>
          </a:p>
          <a:p>
            <a:pPr marL="727182" lvl="2" indent="-457189">
              <a:buFont typeface="+mj-lt"/>
              <a:buAutoNum type="arabicPeriod"/>
            </a:pPr>
            <a:r>
              <a:rPr lang="en-US" sz="2133" dirty="0"/>
              <a:t>Estimate the </a:t>
            </a:r>
            <a:r>
              <a:rPr lang="en-US" sz="2133" dirty="0" err="1"/>
              <a:t>quantizer</a:t>
            </a:r>
            <a:r>
              <a:rPr lang="en-US" sz="2133" dirty="0"/>
              <a:t> gradients using an</a:t>
            </a:r>
            <a:r>
              <a:rPr lang="en-US" sz="2133" b="1" dirty="0"/>
              <a:t> </a:t>
            </a:r>
            <a:r>
              <a:rPr lang="en-US" sz="2133" dirty="0"/>
              <a:t>Straight-Through Estimator (STE).</a:t>
            </a:r>
          </a:p>
          <a:p>
            <a:pPr marL="920977" lvl="3" indent="-380990"/>
            <a:r>
              <a:rPr lang="en-US" sz="1867" dirty="0"/>
              <a:t>STE is just an identity function i.e. f’(x) = 1 and often clipped (≤ 4 bit).</a:t>
            </a:r>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133</a:t>
            </a:fld>
            <a:endParaRPr lang="en-US" dirty="0"/>
          </a:p>
        </p:txBody>
      </p:sp>
    </p:spTree>
    <p:extLst>
      <p:ext uri="{BB962C8B-B14F-4D97-AF65-F5344CB8AC3E}">
        <p14:creationId xmlns:p14="http://schemas.microsoft.com/office/powerpoint/2010/main" val="71416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194"/>
                                        </p:tgtEl>
                                        <p:attrNameLst>
                                          <p:attrName>style.visibility</p:attrName>
                                        </p:attrNameLst>
                                      </p:cBhvr>
                                      <p:to>
                                        <p:strVal val="visible"/>
                                      </p:to>
                                    </p:set>
                                    <p:animEffect transition="in" filter="fade">
                                      <p:cBhvr>
                                        <p:cTn id="34"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post-quantization fine-tuning</a:t>
            </a:r>
          </a:p>
        </p:txBody>
      </p:sp>
      <p:sp>
        <p:nvSpPr>
          <p:cNvPr id="3" name="Content Placeholder 2"/>
          <p:cNvSpPr>
            <a:spLocks noGrp="1"/>
          </p:cNvSpPr>
          <p:nvPr>
            <p:ph idx="1"/>
          </p:nvPr>
        </p:nvSpPr>
        <p:spPr/>
        <p:txBody>
          <a:bodyPr/>
          <a:lstStyle/>
          <a:p>
            <a:r>
              <a:rPr lang="en-US" sz="2667" dirty="0"/>
              <a:t>Fixed-point fine-tuning recovers some of the quantization precision loss.</a:t>
            </a:r>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134</a:t>
            </a:fld>
            <a:endParaRPr lang="en-US" dirty="0"/>
          </a:p>
        </p:txBody>
      </p:sp>
      <p:pic>
        <p:nvPicPr>
          <p:cNvPr id="6" name="Picture 5"/>
          <p:cNvPicPr>
            <a:picLocks noChangeAspect="1"/>
          </p:cNvPicPr>
          <p:nvPr/>
        </p:nvPicPr>
        <p:blipFill rotWithShape="1">
          <a:blip r:embed="rId2"/>
          <a:srcRect b="3001"/>
          <a:stretch/>
        </p:blipFill>
        <p:spPr>
          <a:xfrm>
            <a:off x="2380755" y="2310536"/>
            <a:ext cx="6367296" cy="4003000"/>
          </a:xfrm>
          <a:prstGeom prst="rect">
            <a:avLst/>
          </a:prstGeom>
        </p:spPr>
      </p:pic>
      <p:sp>
        <p:nvSpPr>
          <p:cNvPr id="7" name="Rectangle 6"/>
          <p:cNvSpPr/>
          <p:nvPr/>
        </p:nvSpPr>
        <p:spPr>
          <a:xfrm>
            <a:off x="0" y="6593341"/>
            <a:ext cx="12431283" cy="256545"/>
          </a:xfrm>
          <a:prstGeom prst="rect">
            <a:avLst/>
          </a:prstGeom>
        </p:spPr>
        <p:txBody>
          <a:bodyPr wrap="square">
            <a:spAutoFit/>
          </a:bodyPr>
          <a:lstStyle/>
          <a:p>
            <a:r>
              <a:rPr lang="en-US" sz="1067" i="1" dirty="0">
                <a:solidFill>
                  <a:schemeClr val="bg1">
                    <a:lumMod val="65000"/>
                  </a:schemeClr>
                </a:solidFill>
              </a:rPr>
              <a:t>Image source:  </a:t>
            </a:r>
            <a:r>
              <a:rPr lang="en-US" sz="1067" i="1" dirty="0" err="1">
                <a:solidFill>
                  <a:schemeClr val="bg1">
                    <a:lumMod val="65000"/>
                  </a:schemeClr>
                </a:solidFill>
              </a:rPr>
              <a:t>Ristretto</a:t>
            </a:r>
            <a:r>
              <a:rPr lang="en-US" sz="1067" i="1" dirty="0">
                <a:solidFill>
                  <a:schemeClr val="bg1">
                    <a:lumMod val="65000"/>
                  </a:schemeClr>
                </a:solidFill>
              </a:rPr>
              <a:t>: A Framework for Empirical Study of Resource-Efficient Inference in Convolutional Neural Networks – P. </a:t>
            </a:r>
            <a:r>
              <a:rPr lang="en-US" sz="1067" i="1" dirty="0" err="1">
                <a:solidFill>
                  <a:schemeClr val="bg1">
                    <a:lumMod val="65000"/>
                  </a:schemeClr>
                </a:solidFill>
              </a:rPr>
              <a:t>Gysel</a:t>
            </a:r>
            <a:r>
              <a:rPr lang="en-US" sz="1067" i="1" dirty="0">
                <a:solidFill>
                  <a:schemeClr val="bg1">
                    <a:lumMod val="65000"/>
                  </a:schemeClr>
                </a:solidFill>
              </a:rPr>
              <a:t> et al. (2018)</a:t>
            </a:r>
          </a:p>
        </p:txBody>
      </p:sp>
    </p:spTree>
    <p:extLst>
      <p:ext uri="{BB962C8B-B14F-4D97-AF65-F5344CB8AC3E}">
        <p14:creationId xmlns:p14="http://schemas.microsoft.com/office/powerpoint/2010/main" val="78197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Post-quantization fine-tuning pipeline</a:t>
            </a:r>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135</a:t>
            </a:fld>
            <a:endParaRPr lang="en-US" dirty="0"/>
          </a:p>
        </p:txBody>
      </p:sp>
      <p:grpSp>
        <p:nvGrpSpPr>
          <p:cNvPr id="23" name="Group 22"/>
          <p:cNvGrpSpPr/>
          <p:nvPr/>
        </p:nvGrpSpPr>
        <p:grpSpPr>
          <a:xfrm>
            <a:off x="1857602" y="2605177"/>
            <a:ext cx="8457857" cy="2581632"/>
            <a:chOff x="2189419" y="2316701"/>
            <a:chExt cx="6343393" cy="1936224"/>
          </a:xfrm>
        </p:grpSpPr>
        <p:grpSp>
          <p:nvGrpSpPr>
            <p:cNvPr id="11" name="Group 10"/>
            <p:cNvGrpSpPr/>
            <p:nvPr/>
          </p:nvGrpSpPr>
          <p:grpSpPr>
            <a:xfrm>
              <a:off x="2189419" y="2316701"/>
              <a:ext cx="6343393" cy="1936224"/>
              <a:chOff x="1181796" y="2429560"/>
              <a:chExt cx="6343393" cy="1936224"/>
            </a:xfrm>
          </p:grpSpPr>
          <p:pic>
            <p:nvPicPr>
              <p:cNvPr id="6" name="Picture 5"/>
              <p:cNvPicPr>
                <a:picLocks noChangeAspect="1"/>
              </p:cNvPicPr>
              <p:nvPr/>
            </p:nvPicPr>
            <p:blipFill rotWithShape="1">
              <a:blip r:embed="rId3"/>
              <a:srcRect t="26017"/>
              <a:stretch/>
            </p:blipFill>
            <p:spPr>
              <a:xfrm>
                <a:off x="1181796" y="2430779"/>
                <a:ext cx="6343393" cy="1935005"/>
              </a:xfrm>
              <a:prstGeom prst="rect">
                <a:avLst/>
              </a:prstGeom>
            </p:spPr>
          </p:pic>
          <p:sp>
            <p:nvSpPr>
              <p:cNvPr id="7" name="Rectangle 6"/>
              <p:cNvSpPr/>
              <p:nvPr/>
            </p:nvSpPr>
            <p:spPr>
              <a:xfrm>
                <a:off x="4143375" y="2429560"/>
                <a:ext cx="427831" cy="270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4353492" y="2589944"/>
                <a:ext cx="133748" cy="270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4352698" y="2879795"/>
                <a:ext cx="14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21" name="Straight Connector 20"/>
            <p:cNvCxnSpPr/>
            <p:nvPr/>
          </p:nvCxnSpPr>
          <p:spPr>
            <a:xfrm>
              <a:off x="5299533" y="2753491"/>
              <a:ext cx="2281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Right Arrow 3"/>
          <p:cNvSpPr/>
          <p:nvPr/>
        </p:nvSpPr>
        <p:spPr>
          <a:xfrm>
            <a:off x="1857602" y="2140317"/>
            <a:ext cx="8457857" cy="425752"/>
          </a:xfrm>
          <a:prstGeom prst="rightArrow">
            <a:avLst>
              <a:gd name="adj1" fmla="val 3806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1137820" y="1607142"/>
            <a:ext cx="9895299" cy="461665"/>
          </a:xfrm>
          <a:prstGeom prst="rect">
            <a:avLst/>
          </a:prstGeom>
        </p:spPr>
        <p:txBody>
          <a:bodyPr wrap="square">
            <a:spAutoFit/>
          </a:bodyPr>
          <a:lstStyle/>
          <a:p>
            <a:pPr algn="ctr"/>
            <a:r>
              <a:rPr lang="en-US" sz="2400" b="1" dirty="0"/>
              <a:t>Forward pass: simulated fixed-point computation to compute loss function.</a:t>
            </a:r>
          </a:p>
        </p:txBody>
      </p:sp>
      <p:sp>
        <p:nvSpPr>
          <p:cNvPr id="27" name="Right Arrow 26"/>
          <p:cNvSpPr/>
          <p:nvPr/>
        </p:nvSpPr>
        <p:spPr>
          <a:xfrm rot="10800000">
            <a:off x="1856542" y="5227543"/>
            <a:ext cx="8457857" cy="425752"/>
          </a:xfrm>
          <a:prstGeom prst="rightArrow">
            <a:avLst>
              <a:gd name="adj1" fmla="val 3806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p:cNvSpPr/>
          <p:nvPr/>
        </p:nvSpPr>
        <p:spPr>
          <a:xfrm>
            <a:off x="1430919" y="5699126"/>
            <a:ext cx="9283700" cy="461665"/>
          </a:xfrm>
          <a:prstGeom prst="rect">
            <a:avLst/>
          </a:prstGeom>
        </p:spPr>
        <p:txBody>
          <a:bodyPr wrap="square">
            <a:spAutoFit/>
          </a:bodyPr>
          <a:lstStyle/>
          <a:p>
            <a:r>
              <a:rPr lang="en-US" sz="2400" b="1" dirty="0"/>
              <a:t>Backward pass: </a:t>
            </a:r>
            <a:r>
              <a:rPr lang="en-US" sz="2400" b="1" dirty="0" err="1"/>
              <a:t>quantizers</a:t>
            </a:r>
            <a:r>
              <a:rPr lang="en-US" sz="2400" b="1" dirty="0"/>
              <a:t> replaced by (clipped) identity function (STE). </a:t>
            </a:r>
          </a:p>
        </p:txBody>
      </p:sp>
    </p:spTree>
    <p:extLst>
      <p:ext uri="{BB962C8B-B14F-4D97-AF65-F5344CB8AC3E}">
        <p14:creationId xmlns:p14="http://schemas.microsoft.com/office/powerpoint/2010/main" val="413816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27" grpId="0" animBg="1"/>
      <p:bldP spid="28" grpId="0"/>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Simulated quantized forward pass during quantization</a:t>
            </a:r>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136</a:t>
            </a:fld>
            <a:endParaRPr lang="en-US" dirty="0"/>
          </a:p>
        </p:txBody>
      </p:sp>
      <p:grpSp>
        <p:nvGrpSpPr>
          <p:cNvPr id="23" name="Group 22"/>
          <p:cNvGrpSpPr/>
          <p:nvPr/>
        </p:nvGrpSpPr>
        <p:grpSpPr>
          <a:xfrm>
            <a:off x="2216426" y="2723583"/>
            <a:ext cx="8457857" cy="2581632"/>
            <a:chOff x="2189419" y="2316701"/>
            <a:chExt cx="6343393" cy="1936224"/>
          </a:xfrm>
        </p:grpSpPr>
        <p:grpSp>
          <p:nvGrpSpPr>
            <p:cNvPr id="11" name="Group 10"/>
            <p:cNvGrpSpPr/>
            <p:nvPr/>
          </p:nvGrpSpPr>
          <p:grpSpPr>
            <a:xfrm>
              <a:off x="2189419" y="2316701"/>
              <a:ext cx="6343393" cy="1936224"/>
              <a:chOff x="1181796" y="2429560"/>
              <a:chExt cx="6343393" cy="1936224"/>
            </a:xfrm>
          </p:grpSpPr>
          <p:pic>
            <p:nvPicPr>
              <p:cNvPr id="6" name="Picture 5"/>
              <p:cNvPicPr>
                <a:picLocks noChangeAspect="1"/>
              </p:cNvPicPr>
              <p:nvPr/>
            </p:nvPicPr>
            <p:blipFill rotWithShape="1">
              <a:blip r:embed="rId3"/>
              <a:srcRect t="26017"/>
              <a:stretch/>
            </p:blipFill>
            <p:spPr>
              <a:xfrm>
                <a:off x="1181796" y="2430779"/>
                <a:ext cx="6343393" cy="1935005"/>
              </a:xfrm>
              <a:prstGeom prst="rect">
                <a:avLst/>
              </a:prstGeom>
            </p:spPr>
          </p:pic>
          <p:sp>
            <p:nvSpPr>
              <p:cNvPr id="7" name="Rectangle 6"/>
              <p:cNvSpPr/>
              <p:nvPr/>
            </p:nvSpPr>
            <p:spPr>
              <a:xfrm>
                <a:off x="4143375" y="2429560"/>
                <a:ext cx="427831" cy="270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4353492" y="2589944"/>
                <a:ext cx="133748" cy="270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4352698" y="2879795"/>
                <a:ext cx="144000" cy="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21" name="Straight Connector 20"/>
            <p:cNvCxnSpPr/>
            <p:nvPr/>
          </p:nvCxnSpPr>
          <p:spPr>
            <a:xfrm>
              <a:off x="5299533" y="2753491"/>
              <a:ext cx="2281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flipV="1">
            <a:off x="2603319" y="3687666"/>
            <a:ext cx="659027" cy="4397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p:cNvSpPr/>
              <p:nvPr/>
            </p:nvSpPr>
            <p:spPr>
              <a:xfrm>
                <a:off x="218437" y="4094951"/>
                <a:ext cx="3848105" cy="810350"/>
              </a:xfrm>
              <a:prstGeom prst="rect">
                <a:avLst/>
              </a:prstGeom>
            </p:spPr>
            <p:txBody>
              <a:bodyPr wrap="none">
                <a:spAutoFit/>
              </a:bodyPr>
              <a:lstStyle/>
              <a:p>
                <a:r>
                  <a:rPr lang="en-US" sz="1867" dirty="0"/>
                  <a:t>Quantization operator. Example:</a:t>
                </a:r>
              </a:p>
              <a:p>
                <a:pPr/>
                <a14:m>
                  <m:oMathPara xmlns:m="http://schemas.openxmlformats.org/officeDocument/2006/math">
                    <m:oMathParaPr>
                      <m:jc m:val="centerGroup"/>
                    </m:oMathParaPr>
                    <m:oMath xmlns:m="http://schemas.openxmlformats.org/officeDocument/2006/math">
                      <m:acc>
                        <m:accPr>
                          <m:chr m:val="̂"/>
                          <m:ctrlPr>
                            <a:rPr lang="en-US" sz="1867" i="1">
                              <a:latin typeface="Cambria Math" panose="02040503050406030204" pitchFamily="18" charset="0"/>
                            </a:rPr>
                          </m:ctrlPr>
                        </m:accPr>
                        <m:e>
                          <m:r>
                            <a:rPr lang="en-US" sz="1867" i="1">
                              <a:latin typeface="Cambria Math" panose="02040503050406030204" pitchFamily="18" charset="0"/>
                            </a:rPr>
                            <m:t>𝑑</m:t>
                          </m:r>
                        </m:e>
                      </m:acc>
                      <m:r>
                        <a:rPr lang="en-US" sz="1867" i="1" dirty="0">
                          <a:latin typeface="Cambria Math" panose="02040503050406030204" pitchFamily="18" charset="0"/>
                        </a:rPr>
                        <m:t>=</m:t>
                      </m:r>
                      <m:r>
                        <m:rPr>
                          <m:sty m:val="p"/>
                        </m:rPr>
                        <a:rPr lang="en-US" sz="1867" dirty="0">
                          <a:latin typeface="Cambria Math" panose="02040503050406030204" pitchFamily="18" charset="0"/>
                        </a:rPr>
                        <m:t>Round</m:t>
                      </m:r>
                      <m:d>
                        <m:dPr>
                          <m:ctrlPr>
                            <a:rPr lang="en-US" sz="1867" i="1" dirty="0">
                              <a:latin typeface="Cambria Math" panose="02040503050406030204" pitchFamily="18" charset="0"/>
                            </a:rPr>
                          </m:ctrlPr>
                        </m:dPr>
                        <m:e>
                          <m:r>
                            <a:rPr lang="en-US" sz="1867" i="1" dirty="0">
                              <a:latin typeface="Cambria Math" panose="02040503050406030204" pitchFamily="18" charset="0"/>
                            </a:rPr>
                            <m:t>𝑑</m:t>
                          </m:r>
                          <m:r>
                            <a:rPr lang="en-US" sz="1867" i="1" dirty="0">
                              <a:latin typeface="Cambria Math" panose="02040503050406030204" pitchFamily="18" charset="0"/>
                            </a:rPr>
                            <m:t>⋅</m:t>
                          </m:r>
                          <m:sSup>
                            <m:sSupPr>
                              <m:ctrlPr>
                                <a:rPr lang="en-US" sz="1867" i="1" dirty="0">
                                  <a:latin typeface="Cambria Math" panose="02040503050406030204" pitchFamily="18" charset="0"/>
                                </a:rPr>
                              </m:ctrlPr>
                            </m:sSupPr>
                            <m:e>
                              <m:r>
                                <a:rPr lang="en-US" sz="1867" i="1" dirty="0">
                                  <a:latin typeface="Cambria Math" panose="02040503050406030204" pitchFamily="18" charset="0"/>
                                </a:rPr>
                                <m:t>2</m:t>
                              </m:r>
                            </m:e>
                            <m:sup>
                              <m:r>
                                <m:rPr>
                                  <m:sty m:val="p"/>
                                </m:rPr>
                                <a:rPr lang="en-US" sz="1867" dirty="0">
                                  <a:latin typeface="Cambria Math" panose="02040503050406030204" pitchFamily="18" charset="0"/>
                                </a:rPr>
                                <m:t>F</m:t>
                              </m:r>
                              <m:sSubSup>
                                <m:sSubSupPr>
                                  <m:ctrlPr>
                                    <a:rPr lang="en-US" sz="1867" i="1" dirty="0">
                                      <a:latin typeface="Cambria Math" panose="02040503050406030204" pitchFamily="18" charset="0"/>
                                    </a:rPr>
                                  </m:ctrlPr>
                                </m:sSubSupPr>
                                <m:e>
                                  <m:r>
                                    <m:rPr>
                                      <m:sty m:val="p"/>
                                    </m:rPr>
                                    <a:rPr lang="en-US" sz="1867" dirty="0">
                                      <a:latin typeface="Cambria Math" panose="02040503050406030204" pitchFamily="18" charset="0"/>
                                    </a:rPr>
                                    <m:t>L</m:t>
                                  </m:r>
                                </m:e>
                                <m:sub>
                                  <m:r>
                                    <m:rPr>
                                      <m:sty m:val="p"/>
                                    </m:rPr>
                                    <a:rPr lang="en-US" sz="1867" dirty="0">
                                      <a:latin typeface="Cambria Math" panose="02040503050406030204" pitchFamily="18" charset="0"/>
                                    </a:rPr>
                                    <m:t>d</m:t>
                                  </m:r>
                                </m:sub>
                                <m:sup>
                                  <m:r>
                                    <a:rPr lang="en-US" sz="1867" i="1" dirty="0">
                                      <a:latin typeface="Cambria Math" panose="02040503050406030204" pitchFamily="18" charset="0"/>
                                    </a:rPr>
                                    <m:t>𝑙</m:t>
                                  </m:r>
                                </m:sup>
                              </m:sSubSup>
                            </m:sup>
                          </m:sSup>
                        </m:e>
                      </m:d>
                      <m:r>
                        <a:rPr lang="en-US" sz="1867" i="1" dirty="0">
                          <a:latin typeface="Cambria Math" panose="02040503050406030204" pitchFamily="18" charset="0"/>
                        </a:rPr>
                        <m:t>⋅</m:t>
                      </m:r>
                      <m:sSup>
                        <m:sSupPr>
                          <m:ctrlPr>
                            <a:rPr lang="en-US" sz="1867" i="1" dirty="0">
                              <a:latin typeface="Cambria Math" panose="02040503050406030204" pitchFamily="18" charset="0"/>
                            </a:rPr>
                          </m:ctrlPr>
                        </m:sSupPr>
                        <m:e>
                          <m:r>
                            <a:rPr lang="en-US" sz="1867" i="1" dirty="0">
                              <a:latin typeface="Cambria Math" panose="02040503050406030204" pitchFamily="18" charset="0"/>
                            </a:rPr>
                            <m:t>2</m:t>
                          </m:r>
                        </m:e>
                        <m:sup>
                          <m:r>
                            <a:rPr lang="en-US" sz="1867" i="1" dirty="0">
                              <a:latin typeface="Cambria Math" panose="02040503050406030204" pitchFamily="18" charset="0"/>
                            </a:rPr>
                            <m:t>−</m:t>
                          </m:r>
                          <m:r>
                            <m:rPr>
                              <m:sty m:val="p"/>
                            </m:rPr>
                            <a:rPr lang="en-US" sz="1867" dirty="0">
                              <a:latin typeface="Cambria Math" panose="02040503050406030204" pitchFamily="18" charset="0"/>
                            </a:rPr>
                            <m:t>F</m:t>
                          </m:r>
                          <m:sSubSup>
                            <m:sSubSupPr>
                              <m:ctrlPr>
                                <a:rPr lang="en-US" sz="1867" i="1" dirty="0">
                                  <a:latin typeface="Cambria Math" panose="02040503050406030204" pitchFamily="18" charset="0"/>
                                </a:rPr>
                              </m:ctrlPr>
                            </m:sSubSupPr>
                            <m:e>
                              <m:r>
                                <m:rPr>
                                  <m:sty m:val="p"/>
                                </m:rPr>
                                <a:rPr lang="en-US" sz="1867" dirty="0">
                                  <a:latin typeface="Cambria Math" panose="02040503050406030204" pitchFamily="18" charset="0"/>
                                </a:rPr>
                                <m:t>L</m:t>
                              </m:r>
                            </m:e>
                            <m:sub>
                              <m:r>
                                <m:rPr>
                                  <m:sty m:val="p"/>
                                </m:rPr>
                                <a:rPr lang="en-US" sz="1867" dirty="0">
                                  <a:latin typeface="Cambria Math" panose="02040503050406030204" pitchFamily="18" charset="0"/>
                                </a:rPr>
                                <m:t>d</m:t>
                              </m:r>
                            </m:sub>
                            <m:sup>
                              <m:r>
                                <a:rPr lang="en-US" sz="1867" i="1" dirty="0">
                                  <a:latin typeface="Cambria Math" panose="02040503050406030204" pitchFamily="18" charset="0"/>
                                </a:rPr>
                                <m:t>𝑙</m:t>
                              </m:r>
                            </m:sup>
                          </m:sSubSup>
                        </m:sup>
                      </m:sSup>
                    </m:oMath>
                  </m:oMathPara>
                </a14:m>
                <a:endParaRPr lang="en-US" sz="1867" dirty="0"/>
              </a:p>
            </p:txBody>
          </p:sp>
        </mc:Choice>
        <mc:Fallback xmlns="">
          <p:sp>
            <p:nvSpPr>
              <p:cNvPr id="25" name="Rectangle 24"/>
              <p:cNvSpPr>
                <a:spLocks noRot="1" noChangeAspect="1" noMove="1" noResize="1" noEditPoints="1" noAdjustHandles="1" noChangeArrowheads="1" noChangeShapeType="1" noTextEdit="1"/>
              </p:cNvSpPr>
              <p:nvPr/>
            </p:nvSpPr>
            <p:spPr>
              <a:xfrm>
                <a:off x="218437" y="4094951"/>
                <a:ext cx="3848105" cy="810350"/>
              </a:xfrm>
              <a:prstGeom prst="rect">
                <a:avLst/>
              </a:prstGeom>
              <a:blipFill>
                <a:blip r:embed="rId4"/>
                <a:stretch>
                  <a:fillRect l="-1426" t="-4511"/>
                </a:stretch>
              </a:blipFill>
            </p:spPr>
            <p:txBody>
              <a:bodyPr/>
              <a:lstStyle/>
              <a:p>
                <a:r>
                  <a:rPr lang="en-US">
                    <a:noFill/>
                  </a:rPr>
                  <a:t> </a:t>
                </a:r>
              </a:p>
            </p:txBody>
          </p:sp>
        </mc:Fallback>
      </mc:AlternateContent>
      <p:cxnSp>
        <p:nvCxnSpPr>
          <p:cNvPr id="26" name="Straight Arrow Connector 25"/>
          <p:cNvCxnSpPr/>
          <p:nvPr/>
        </p:nvCxnSpPr>
        <p:spPr>
          <a:xfrm flipH="1">
            <a:off x="7189717" y="2196483"/>
            <a:ext cx="279419" cy="7535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p:cNvSpPr/>
              <p:nvPr/>
            </p:nvSpPr>
            <p:spPr>
              <a:xfrm>
                <a:off x="5695398" y="1485940"/>
                <a:ext cx="5443029" cy="751872"/>
              </a:xfrm>
              <a:prstGeom prst="rect">
                <a:avLst/>
              </a:prstGeom>
            </p:spPr>
            <p:txBody>
              <a:bodyPr wrap="none">
                <a:spAutoFit/>
              </a:bodyPr>
              <a:lstStyle/>
              <a:p>
                <a:r>
                  <a:rPr lang="en-US" sz="1867" dirty="0"/>
                  <a:t>Optional wrap-around operator. Example:</a:t>
                </a:r>
              </a:p>
              <a:p>
                <a:pPr/>
                <a14:m>
                  <m:oMathPara xmlns:m="http://schemas.openxmlformats.org/officeDocument/2006/math">
                    <m:oMathParaPr>
                      <m:jc m:val="centerGroup"/>
                    </m:oMathParaPr>
                    <m:oMath xmlns:m="http://schemas.openxmlformats.org/officeDocument/2006/math">
                      <m:sSub>
                        <m:sSubPr>
                          <m:ctrlPr>
                            <a:rPr lang="en-US" sz="1867" i="1">
                              <a:latin typeface="Cambria Math" panose="02040503050406030204" pitchFamily="18" charset="0"/>
                            </a:rPr>
                          </m:ctrlPr>
                        </m:sSubPr>
                        <m:e>
                          <m:acc>
                            <m:accPr>
                              <m:chr m:val="̂"/>
                              <m:ctrlPr>
                                <a:rPr lang="en-US" sz="1867" i="1" dirty="0">
                                  <a:latin typeface="Cambria Math" panose="02040503050406030204" pitchFamily="18" charset="0"/>
                                </a:rPr>
                              </m:ctrlPr>
                            </m:accPr>
                            <m:e>
                              <m:r>
                                <a:rPr lang="en-US" sz="1867" i="1" dirty="0">
                                  <a:latin typeface="Cambria Math" panose="02040503050406030204" pitchFamily="18" charset="0"/>
                                </a:rPr>
                                <m:t>𝑦</m:t>
                              </m:r>
                            </m:e>
                          </m:acc>
                        </m:e>
                        <m:sub>
                          <m:r>
                            <a:rPr lang="en-US" sz="1867" i="1">
                              <a:latin typeface="Cambria Math" panose="02040503050406030204" pitchFamily="18" charset="0"/>
                            </a:rPr>
                            <m:t>𝑤𝑟𝑎𝑝</m:t>
                          </m:r>
                        </m:sub>
                      </m:sSub>
                      <m:r>
                        <a:rPr lang="es-ES" sz="1867" i="1">
                          <a:latin typeface="Cambria Math" panose="02040503050406030204" pitchFamily="18" charset="0"/>
                        </a:rPr>
                        <m:t>=</m:t>
                      </m:r>
                      <m:sSup>
                        <m:sSupPr>
                          <m:ctrlPr>
                            <a:rPr lang="en-US" sz="1867" i="1">
                              <a:latin typeface="Cambria Math" panose="02040503050406030204" pitchFamily="18" charset="0"/>
                            </a:rPr>
                          </m:ctrlPr>
                        </m:sSupPr>
                        <m:e>
                          <m:r>
                            <a:rPr lang="en-US" sz="1867" i="1">
                              <a:latin typeface="Cambria Math" panose="02040503050406030204" pitchFamily="18" charset="0"/>
                            </a:rPr>
                            <m:t>2</m:t>
                          </m:r>
                        </m:e>
                        <m:sup>
                          <m:r>
                            <m:rPr>
                              <m:sty m:val="p"/>
                            </m:rPr>
                            <a:rPr lang="en-US" sz="1867">
                              <a:latin typeface="Cambria Math" panose="02040503050406030204" pitchFamily="18" charset="0"/>
                            </a:rPr>
                            <m:t>I</m:t>
                          </m:r>
                          <m:sSubSup>
                            <m:sSubSupPr>
                              <m:ctrlPr>
                                <a:rPr lang="en-US" sz="1867" i="1">
                                  <a:latin typeface="Cambria Math" panose="02040503050406030204" pitchFamily="18" charset="0"/>
                                </a:rPr>
                              </m:ctrlPr>
                            </m:sSubSupPr>
                            <m:e>
                              <m:r>
                                <m:rPr>
                                  <m:sty m:val="p"/>
                                </m:rPr>
                                <a:rPr lang="en-US" sz="1867">
                                  <a:latin typeface="Cambria Math" panose="02040503050406030204" pitchFamily="18" charset="0"/>
                                </a:rPr>
                                <m:t>L</m:t>
                              </m:r>
                            </m:e>
                            <m:sub>
                              <m:r>
                                <m:rPr>
                                  <m:sty m:val="p"/>
                                </m:rPr>
                                <a:rPr lang="en-US" sz="1867">
                                  <a:latin typeface="Cambria Math" panose="02040503050406030204" pitchFamily="18" charset="0"/>
                                </a:rPr>
                                <m:t>acc</m:t>
                              </m:r>
                            </m:sub>
                            <m:sup>
                              <m:r>
                                <a:rPr lang="en-US" sz="1867" i="1">
                                  <a:latin typeface="Cambria Math" panose="02040503050406030204" pitchFamily="18" charset="0"/>
                                </a:rPr>
                                <m:t>𝑙</m:t>
                              </m:r>
                            </m:sup>
                          </m:sSubSup>
                        </m:sup>
                      </m:sSup>
                      <m:r>
                        <a:rPr lang="es-ES" sz="1867" i="1">
                          <a:latin typeface="Cambria Math" panose="02040503050406030204" pitchFamily="18" charset="0"/>
                        </a:rPr>
                        <m:t>+ (</m:t>
                      </m:r>
                      <m:sSup>
                        <m:sSupPr>
                          <m:ctrlPr>
                            <a:rPr lang="en-US" sz="1867" i="1">
                              <a:latin typeface="Cambria Math" panose="02040503050406030204" pitchFamily="18" charset="0"/>
                            </a:rPr>
                          </m:ctrlPr>
                        </m:sSupPr>
                        <m:e>
                          <m:r>
                            <a:rPr lang="en-US" sz="1867" i="1">
                              <a:latin typeface="Cambria Math" panose="02040503050406030204" pitchFamily="18" charset="0"/>
                            </a:rPr>
                            <m:t>2</m:t>
                          </m:r>
                        </m:e>
                        <m:sup>
                          <m:r>
                            <m:rPr>
                              <m:sty m:val="p"/>
                            </m:rPr>
                            <a:rPr lang="en-US" sz="1867">
                              <a:latin typeface="Cambria Math" panose="02040503050406030204" pitchFamily="18" charset="0"/>
                            </a:rPr>
                            <m:t>I</m:t>
                          </m:r>
                          <m:sSubSup>
                            <m:sSubSupPr>
                              <m:ctrlPr>
                                <a:rPr lang="en-US" sz="1867" i="1">
                                  <a:latin typeface="Cambria Math" panose="02040503050406030204" pitchFamily="18" charset="0"/>
                                </a:rPr>
                              </m:ctrlPr>
                            </m:sSubSupPr>
                            <m:e>
                              <m:r>
                                <m:rPr>
                                  <m:sty m:val="p"/>
                                </m:rPr>
                                <a:rPr lang="en-US" sz="1867">
                                  <a:latin typeface="Cambria Math" panose="02040503050406030204" pitchFamily="18" charset="0"/>
                                </a:rPr>
                                <m:t>L</m:t>
                              </m:r>
                            </m:e>
                            <m:sub>
                              <m:r>
                                <m:rPr>
                                  <m:sty m:val="p"/>
                                </m:rPr>
                                <a:rPr lang="en-US" sz="1867">
                                  <a:latin typeface="Cambria Math" panose="02040503050406030204" pitchFamily="18" charset="0"/>
                                </a:rPr>
                                <m:t>acc</m:t>
                              </m:r>
                            </m:sub>
                            <m:sup>
                              <m:r>
                                <a:rPr lang="en-US" sz="1867" i="1">
                                  <a:latin typeface="Cambria Math" panose="02040503050406030204" pitchFamily="18" charset="0"/>
                                </a:rPr>
                                <m:t>𝑙</m:t>
                              </m:r>
                            </m:sup>
                          </m:sSubSup>
                        </m:sup>
                      </m:sSup>
                      <m:r>
                        <a:rPr lang="es-ES" sz="1867" i="1">
                          <a:latin typeface="Cambria Math" panose="02040503050406030204" pitchFamily="18" charset="0"/>
                        </a:rPr>
                        <m:t>+</m:t>
                      </m:r>
                      <m:acc>
                        <m:accPr>
                          <m:chr m:val="̂"/>
                          <m:ctrlPr>
                            <a:rPr lang="en-US" sz="1867" i="1">
                              <a:latin typeface="Cambria Math" panose="02040503050406030204" pitchFamily="18" charset="0"/>
                            </a:rPr>
                          </m:ctrlPr>
                        </m:accPr>
                        <m:e>
                          <m:r>
                            <a:rPr lang="en-US" sz="1867" i="1">
                              <a:latin typeface="Cambria Math" panose="02040503050406030204" pitchFamily="18" charset="0"/>
                            </a:rPr>
                            <m:t>𝑦</m:t>
                          </m:r>
                        </m:e>
                      </m:acc>
                      <m:r>
                        <a:rPr lang="es-ES" sz="1867" i="1">
                          <a:latin typeface="Cambria Math" panose="02040503050406030204" pitchFamily="18" charset="0"/>
                        </a:rPr>
                        <m:t>) </m:t>
                      </m:r>
                      <m:r>
                        <a:rPr lang="es-ES" sz="1867" b="1">
                          <a:latin typeface="Cambria Math" panose="02040503050406030204" pitchFamily="18" charset="0"/>
                        </a:rPr>
                        <m:t>𝐦𝐨𝐝</m:t>
                      </m:r>
                      <m:sSup>
                        <m:sSupPr>
                          <m:ctrlPr>
                            <a:rPr lang="en-US" sz="1867" i="1">
                              <a:latin typeface="Cambria Math" panose="02040503050406030204" pitchFamily="18" charset="0"/>
                            </a:rPr>
                          </m:ctrlPr>
                        </m:sSupPr>
                        <m:e>
                          <m:r>
                            <a:rPr lang="en-US" sz="1867" i="1">
                              <a:latin typeface="Cambria Math" panose="02040503050406030204" pitchFamily="18" charset="0"/>
                            </a:rPr>
                            <m:t> 2</m:t>
                          </m:r>
                        </m:e>
                        <m:sup>
                          <m:r>
                            <m:rPr>
                              <m:sty m:val="p"/>
                            </m:rPr>
                            <a:rPr lang="en-US" sz="1867">
                              <a:latin typeface="Cambria Math" panose="02040503050406030204" pitchFamily="18" charset="0"/>
                            </a:rPr>
                            <m:t>I</m:t>
                          </m:r>
                          <m:sSubSup>
                            <m:sSubSupPr>
                              <m:ctrlPr>
                                <a:rPr lang="en-US" sz="1867" i="1">
                                  <a:latin typeface="Cambria Math" panose="02040503050406030204" pitchFamily="18" charset="0"/>
                                </a:rPr>
                              </m:ctrlPr>
                            </m:sSubSupPr>
                            <m:e>
                              <m:r>
                                <m:rPr>
                                  <m:sty m:val="p"/>
                                </m:rPr>
                                <a:rPr lang="en-US" sz="1867">
                                  <a:latin typeface="Cambria Math" panose="02040503050406030204" pitchFamily="18" charset="0"/>
                                </a:rPr>
                                <m:t>L</m:t>
                              </m:r>
                            </m:e>
                            <m:sub>
                              <m:r>
                                <m:rPr>
                                  <m:sty m:val="p"/>
                                </m:rPr>
                                <a:rPr lang="en-US" sz="1867">
                                  <a:latin typeface="Cambria Math" panose="02040503050406030204" pitchFamily="18" charset="0"/>
                                </a:rPr>
                                <m:t>acc</m:t>
                              </m:r>
                            </m:sub>
                            <m:sup>
                              <m:r>
                                <a:rPr lang="en-US" sz="1867" i="1">
                                  <a:latin typeface="Cambria Math" panose="02040503050406030204" pitchFamily="18" charset="0"/>
                                </a:rPr>
                                <m:t>𝑙</m:t>
                              </m:r>
                            </m:sup>
                          </m:sSubSup>
                          <m:r>
                            <a:rPr lang="en-US" sz="1867" i="1">
                              <a:latin typeface="Cambria Math" panose="02040503050406030204" pitchFamily="18" charset="0"/>
                            </a:rPr>
                            <m:t>+1</m:t>
                          </m:r>
                        </m:sup>
                      </m:sSup>
                    </m:oMath>
                  </m:oMathPara>
                </a14:m>
                <a:endParaRPr lang="en-US" sz="1867" i="1" dirty="0"/>
              </a:p>
            </p:txBody>
          </p:sp>
        </mc:Choice>
        <mc:Fallback xmlns="">
          <p:sp>
            <p:nvSpPr>
              <p:cNvPr id="29" name="Rectangle 28"/>
              <p:cNvSpPr>
                <a:spLocks noRot="1" noChangeAspect="1" noMove="1" noResize="1" noEditPoints="1" noAdjustHandles="1" noChangeArrowheads="1" noChangeShapeType="1" noTextEdit="1"/>
              </p:cNvSpPr>
              <p:nvPr/>
            </p:nvSpPr>
            <p:spPr>
              <a:xfrm>
                <a:off x="5695398" y="1485940"/>
                <a:ext cx="5443029" cy="751872"/>
              </a:xfrm>
              <a:prstGeom prst="rect">
                <a:avLst/>
              </a:prstGeom>
              <a:blipFill>
                <a:blip r:embed="rId5"/>
                <a:stretch>
                  <a:fillRect l="-1008" t="-4878" b="-4878"/>
                </a:stretch>
              </a:blipFill>
            </p:spPr>
            <p:txBody>
              <a:bodyPr/>
              <a:lstStyle/>
              <a:p>
                <a:r>
                  <a:rPr lang="en-US">
                    <a:noFill/>
                  </a:rPr>
                  <a:t> </a:t>
                </a:r>
              </a:p>
            </p:txBody>
          </p:sp>
        </mc:Fallback>
      </mc:AlternateContent>
      <p:cxnSp>
        <p:nvCxnSpPr>
          <p:cNvPr id="32" name="Straight Arrow Connector 31"/>
          <p:cNvCxnSpPr/>
          <p:nvPr/>
        </p:nvCxnSpPr>
        <p:spPr>
          <a:xfrm>
            <a:off x="4443131" y="2381932"/>
            <a:ext cx="269383" cy="4505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123719" y="1680050"/>
            <a:ext cx="2908205" cy="666977"/>
          </a:xfrm>
          <a:prstGeom prst="rect">
            <a:avLst/>
          </a:prstGeom>
        </p:spPr>
        <p:txBody>
          <a:bodyPr wrap="square">
            <a:spAutoFit/>
          </a:bodyPr>
          <a:lstStyle/>
          <a:p>
            <a:r>
              <a:rPr lang="en-US" sz="1867" dirty="0"/>
              <a:t>Fast high-precision</a:t>
            </a:r>
          </a:p>
          <a:p>
            <a:r>
              <a:rPr lang="en-US" sz="1867" dirty="0"/>
              <a:t>floating-point kernel</a:t>
            </a:r>
            <a:endParaRPr lang="en-US" sz="1600" i="1" dirty="0"/>
          </a:p>
        </p:txBody>
      </p:sp>
      <p:sp>
        <p:nvSpPr>
          <p:cNvPr id="43" name="Rounded Rectangle 42"/>
          <p:cNvSpPr/>
          <p:nvPr/>
        </p:nvSpPr>
        <p:spPr>
          <a:xfrm>
            <a:off x="4025641" y="3820107"/>
            <a:ext cx="3795799" cy="148510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4" name="Straight Arrow Connector 43"/>
          <p:cNvCxnSpPr/>
          <p:nvPr/>
        </p:nvCxnSpPr>
        <p:spPr>
          <a:xfrm flipH="1" flipV="1">
            <a:off x="5916522" y="5321142"/>
            <a:ext cx="149791" cy="377879"/>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4989365" y="5691440"/>
            <a:ext cx="3175260" cy="666977"/>
          </a:xfrm>
          <a:prstGeom prst="rect">
            <a:avLst/>
          </a:prstGeom>
        </p:spPr>
        <p:txBody>
          <a:bodyPr wrap="square">
            <a:spAutoFit/>
          </a:bodyPr>
          <a:lstStyle/>
          <a:p>
            <a:r>
              <a:rPr lang="en-US" sz="1867" dirty="0"/>
              <a:t>After quantization the weights are saved as integers!</a:t>
            </a:r>
          </a:p>
        </p:txBody>
      </p:sp>
      <p:sp>
        <p:nvSpPr>
          <p:cNvPr id="49" name="Rounded Rectangle 48"/>
          <p:cNvSpPr/>
          <p:nvPr/>
        </p:nvSpPr>
        <p:spPr>
          <a:xfrm>
            <a:off x="7897578" y="2692944"/>
            <a:ext cx="1528033" cy="108232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2" name="Straight Arrow Connector 51"/>
          <p:cNvCxnSpPr/>
          <p:nvPr/>
        </p:nvCxnSpPr>
        <p:spPr>
          <a:xfrm flipH="1" flipV="1">
            <a:off x="8712746" y="3782856"/>
            <a:ext cx="338837" cy="292141"/>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7968569" y="4033073"/>
            <a:ext cx="4045011" cy="1241622"/>
          </a:xfrm>
          <a:prstGeom prst="rect">
            <a:avLst/>
          </a:prstGeom>
        </p:spPr>
        <p:txBody>
          <a:bodyPr wrap="square">
            <a:spAutoFit/>
          </a:bodyPr>
          <a:lstStyle/>
          <a:p>
            <a:r>
              <a:rPr lang="en-US" sz="1867" dirty="0"/>
              <a:t>After quantization the data </a:t>
            </a:r>
            <a:r>
              <a:rPr lang="en-US" sz="1867" dirty="0" err="1"/>
              <a:t>quantizers</a:t>
            </a:r>
            <a:r>
              <a:rPr lang="en-US" sz="1867" dirty="0"/>
              <a:t> are replaced by </a:t>
            </a:r>
            <a:r>
              <a:rPr lang="en-US" sz="1867" dirty="0" err="1"/>
              <a:t>shiftRoundSaturate</a:t>
            </a:r>
            <a:r>
              <a:rPr lang="en-US" sz="1867" dirty="0"/>
              <a:t> routine. Example for input data:</a:t>
            </a:r>
          </a:p>
          <a:p>
            <a:endParaRPr lang="en-US" sz="1867" dirty="0"/>
          </a:p>
        </p:txBody>
      </p:sp>
      <mc:AlternateContent xmlns:mc="http://schemas.openxmlformats.org/markup-compatibility/2006" xmlns:a14="http://schemas.microsoft.com/office/drawing/2010/main">
        <mc:Choice Requires="a14">
          <p:sp>
            <p:nvSpPr>
              <p:cNvPr id="3" name="Rectangle 2"/>
              <p:cNvSpPr/>
              <p:nvPr/>
            </p:nvSpPr>
            <p:spPr>
              <a:xfrm>
                <a:off x="8433835" y="4935951"/>
                <a:ext cx="3517758" cy="95372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1867" i="1">
                          <a:latin typeface="Cambria Math" panose="02040503050406030204" pitchFamily="18" charset="0"/>
                        </a:rPr>
                        <m:t>𝑥</m:t>
                      </m:r>
                      <m:r>
                        <a:rPr lang="en-US" sz="1867" i="1" dirty="0">
                          <a:latin typeface="Cambria Math" panose="02040503050406030204" pitchFamily="18" charset="0"/>
                        </a:rPr>
                        <m:t>=</m:t>
                      </m:r>
                      <m:r>
                        <m:rPr>
                          <m:sty m:val="p"/>
                        </m:rPr>
                        <a:rPr lang="en-US" sz="1867" dirty="0">
                          <a:latin typeface="Cambria Math" panose="02040503050406030204" pitchFamily="18" charset="0"/>
                        </a:rPr>
                        <m:t>Round</m:t>
                      </m:r>
                      <m:d>
                        <m:dPr>
                          <m:ctrlPr>
                            <a:rPr lang="en-US" sz="1867" i="1" dirty="0">
                              <a:latin typeface="Cambria Math" panose="02040503050406030204" pitchFamily="18" charset="0"/>
                            </a:rPr>
                          </m:ctrlPr>
                        </m:dPr>
                        <m:e>
                          <m:r>
                            <a:rPr lang="en-US" sz="1867" i="1" dirty="0">
                              <a:latin typeface="Cambria Math" panose="02040503050406030204" pitchFamily="18" charset="0"/>
                            </a:rPr>
                            <m:t>𝑑</m:t>
                          </m:r>
                          <m:r>
                            <a:rPr lang="en-US" sz="1867" i="1" dirty="0">
                              <a:latin typeface="Cambria Math" panose="02040503050406030204" pitchFamily="18" charset="0"/>
                            </a:rPr>
                            <m:t>⋅</m:t>
                          </m:r>
                          <m:sSup>
                            <m:sSupPr>
                              <m:ctrlPr>
                                <a:rPr lang="en-US" sz="1867" i="1" dirty="0">
                                  <a:latin typeface="Cambria Math" panose="02040503050406030204" pitchFamily="18" charset="0"/>
                                </a:rPr>
                              </m:ctrlPr>
                            </m:sSupPr>
                            <m:e>
                              <m:r>
                                <a:rPr lang="en-US" sz="1867" i="1" dirty="0">
                                  <a:latin typeface="Cambria Math" panose="02040503050406030204" pitchFamily="18" charset="0"/>
                                </a:rPr>
                                <m:t>2</m:t>
                              </m:r>
                            </m:e>
                            <m:sup>
                              <m:r>
                                <m:rPr>
                                  <m:sty m:val="p"/>
                                </m:rPr>
                                <a:rPr lang="en-US" sz="1867" dirty="0">
                                  <a:latin typeface="Cambria Math" panose="02040503050406030204" pitchFamily="18" charset="0"/>
                                </a:rPr>
                                <m:t>F</m:t>
                              </m:r>
                              <m:sSubSup>
                                <m:sSubSupPr>
                                  <m:ctrlPr>
                                    <a:rPr lang="en-US" sz="1867" i="1" dirty="0">
                                      <a:latin typeface="Cambria Math" panose="02040503050406030204" pitchFamily="18" charset="0"/>
                                    </a:rPr>
                                  </m:ctrlPr>
                                </m:sSubSupPr>
                                <m:e>
                                  <m:r>
                                    <m:rPr>
                                      <m:sty m:val="p"/>
                                    </m:rPr>
                                    <a:rPr lang="en-US" sz="1867" dirty="0">
                                      <a:latin typeface="Cambria Math" panose="02040503050406030204" pitchFamily="18" charset="0"/>
                                    </a:rPr>
                                    <m:t>L</m:t>
                                  </m:r>
                                </m:e>
                                <m:sub>
                                  <m:r>
                                    <m:rPr>
                                      <m:sty m:val="p"/>
                                    </m:rPr>
                                    <a:rPr lang="en-US" sz="1867" dirty="0">
                                      <a:latin typeface="Cambria Math" panose="02040503050406030204" pitchFamily="18" charset="0"/>
                                    </a:rPr>
                                    <m:t>out</m:t>
                                  </m:r>
                                </m:sub>
                                <m:sup>
                                  <m:r>
                                    <a:rPr lang="en-US" sz="1867" i="1" dirty="0">
                                      <a:latin typeface="Cambria Math" panose="02040503050406030204" pitchFamily="18" charset="0"/>
                                    </a:rPr>
                                    <m:t>𝑙</m:t>
                                  </m:r>
                                  <m:r>
                                    <a:rPr lang="en-US" sz="1867" i="1" dirty="0">
                                      <a:latin typeface="Cambria Math" panose="02040503050406030204" pitchFamily="18" charset="0"/>
                                    </a:rPr>
                                    <m:t>−1</m:t>
                                  </m:r>
                                </m:sup>
                              </m:sSubSup>
                              <m:r>
                                <a:rPr lang="en-US" sz="1867" dirty="0">
                                  <a:latin typeface="Cambria Math" panose="02040503050406030204" pitchFamily="18" charset="0"/>
                                </a:rPr>
                                <m:t>−</m:t>
                              </m:r>
                              <m:r>
                                <m:rPr>
                                  <m:sty m:val="p"/>
                                </m:rPr>
                                <a:rPr lang="en-US" sz="1867" dirty="0">
                                  <a:latin typeface="Cambria Math" panose="02040503050406030204" pitchFamily="18" charset="0"/>
                                </a:rPr>
                                <m:t>F</m:t>
                              </m:r>
                              <m:sSubSup>
                                <m:sSubSupPr>
                                  <m:ctrlPr>
                                    <a:rPr lang="en-US" sz="1867" i="1" dirty="0">
                                      <a:latin typeface="Cambria Math" panose="02040503050406030204" pitchFamily="18" charset="0"/>
                                    </a:rPr>
                                  </m:ctrlPr>
                                </m:sSubSupPr>
                                <m:e>
                                  <m:r>
                                    <m:rPr>
                                      <m:sty m:val="p"/>
                                    </m:rPr>
                                    <a:rPr lang="en-US" sz="1867" dirty="0">
                                      <a:latin typeface="Cambria Math" panose="02040503050406030204" pitchFamily="18" charset="0"/>
                                    </a:rPr>
                                    <m:t>L</m:t>
                                  </m:r>
                                </m:e>
                                <m:sub>
                                  <m:r>
                                    <m:rPr>
                                      <m:sty m:val="p"/>
                                    </m:rPr>
                                    <a:rPr lang="en-US" sz="1867" dirty="0">
                                      <a:latin typeface="Cambria Math" panose="02040503050406030204" pitchFamily="18" charset="0"/>
                                    </a:rPr>
                                    <m:t>d</m:t>
                                  </m:r>
                                </m:sub>
                                <m:sup>
                                  <m:r>
                                    <a:rPr lang="en-US" sz="1867" i="1" dirty="0">
                                      <a:latin typeface="Cambria Math" panose="02040503050406030204" pitchFamily="18" charset="0"/>
                                    </a:rPr>
                                    <m:t>𝑙</m:t>
                                  </m:r>
                                </m:sup>
                              </m:sSubSup>
                            </m:sup>
                          </m:sSup>
                          <m:r>
                            <a:rPr lang="en-US" sz="1867" i="1" dirty="0">
                              <a:latin typeface="Cambria Math" panose="02040503050406030204" pitchFamily="18" charset="0"/>
                            </a:rPr>
                            <m:t> </m:t>
                          </m:r>
                        </m:e>
                      </m:d>
                    </m:oMath>
                  </m:oMathPara>
                </a14:m>
                <a:endParaRPr lang="en-US" sz="1867" dirty="0"/>
              </a:p>
              <a:p>
                <a:pPr/>
                <a14:m>
                  <m:oMathPara xmlns:m="http://schemas.openxmlformats.org/officeDocument/2006/math">
                    <m:oMathParaPr>
                      <m:jc m:val="left"/>
                    </m:oMathParaPr>
                    <m:oMath xmlns:m="http://schemas.openxmlformats.org/officeDocument/2006/math">
                      <m:acc>
                        <m:accPr>
                          <m:chr m:val="̂"/>
                          <m:ctrlPr>
                            <a:rPr lang="en-US" sz="1867" i="1">
                              <a:latin typeface="Cambria Math" panose="02040503050406030204" pitchFamily="18" charset="0"/>
                            </a:rPr>
                          </m:ctrlPr>
                        </m:accPr>
                        <m:e>
                          <m:r>
                            <a:rPr lang="en-US" sz="1867" i="1">
                              <a:latin typeface="Cambria Math" panose="02040503050406030204" pitchFamily="18" charset="0"/>
                            </a:rPr>
                            <m:t>𝑑</m:t>
                          </m:r>
                        </m:e>
                      </m:acc>
                      <m:r>
                        <a:rPr lang="en-US" sz="1867" i="1" dirty="0">
                          <a:latin typeface="Cambria Math" panose="02040503050406030204" pitchFamily="18" charset="0"/>
                        </a:rPr>
                        <m:t>=</m:t>
                      </m:r>
                      <m:r>
                        <m:rPr>
                          <m:sty m:val="p"/>
                        </m:rPr>
                        <a:rPr lang="en-US" sz="1867" dirty="0">
                          <a:latin typeface="Cambria Math" panose="02040503050406030204" pitchFamily="18" charset="0"/>
                        </a:rPr>
                        <m:t>Clip</m:t>
                      </m:r>
                      <m:d>
                        <m:dPr>
                          <m:ctrlPr>
                            <a:rPr lang="en-US" sz="1867" i="1" dirty="0">
                              <a:latin typeface="Cambria Math" panose="02040503050406030204" pitchFamily="18" charset="0"/>
                            </a:rPr>
                          </m:ctrlPr>
                        </m:dPr>
                        <m:e>
                          <m:r>
                            <a:rPr lang="en-US" sz="1867" i="1" dirty="0">
                              <a:latin typeface="Cambria Math" panose="02040503050406030204" pitchFamily="18" charset="0"/>
                            </a:rPr>
                            <m:t>𝑥</m:t>
                          </m:r>
                          <m:r>
                            <a:rPr lang="en-US" sz="1867" i="1" dirty="0">
                              <a:latin typeface="Cambria Math" panose="02040503050406030204" pitchFamily="18" charset="0"/>
                            </a:rPr>
                            <m:t>, −</m:t>
                          </m:r>
                          <m:sSup>
                            <m:sSupPr>
                              <m:ctrlPr>
                                <a:rPr lang="en-US" sz="1867" i="1" dirty="0">
                                  <a:latin typeface="Cambria Math" panose="02040503050406030204" pitchFamily="18" charset="0"/>
                                </a:rPr>
                              </m:ctrlPr>
                            </m:sSupPr>
                            <m:e>
                              <m:r>
                                <a:rPr lang="en-US" sz="1867" i="1" dirty="0">
                                  <a:latin typeface="Cambria Math" panose="02040503050406030204" pitchFamily="18" charset="0"/>
                                </a:rPr>
                                <m:t>2</m:t>
                              </m:r>
                            </m:e>
                            <m:sup>
                              <m:r>
                                <a:rPr lang="en-US" sz="1867" i="1" dirty="0">
                                  <a:latin typeface="Cambria Math" panose="02040503050406030204" pitchFamily="18" charset="0"/>
                                </a:rPr>
                                <m:t>𝐼</m:t>
                              </m:r>
                              <m:sSubSup>
                                <m:sSubSupPr>
                                  <m:ctrlPr>
                                    <a:rPr lang="en-US" sz="1867" i="1" dirty="0">
                                      <a:latin typeface="Cambria Math" panose="02040503050406030204" pitchFamily="18" charset="0"/>
                                    </a:rPr>
                                  </m:ctrlPr>
                                </m:sSubSupPr>
                                <m:e>
                                  <m:r>
                                    <a:rPr lang="en-US" sz="1867" i="1" dirty="0">
                                      <a:latin typeface="Cambria Math" panose="02040503050406030204" pitchFamily="18" charset="0"/>
                                    </a:rPr>
                                    <m:t>𝐿</m:t>
                                  </m:r>
                                </m:e>
                                <m:sub>
                                  <m:r>
                                    <m:rPr>
                                      <m:sty m:val="p"/>
                                    </m:rPr>
                                    <a:rPr lang="en-US" sz="1867" dirty="0">
                                      <a:latin typeface="Cambria Math" panose="02040503050406030204" pitchFamily="18" charset="0"/>
                                    </a:rPr>
                                    <m:t>d</m:t>
                                  </m:r>
                                </m:sub>
                                <m:sup>
                                  <m:r>
                                    <a:rPr lang="en-US" sz="1867" i="1" dirty="0">
                                      <a:latin typeface="Cambria Math" panose="02040503050406030204" pitchFamily="18" charset="0"/>
                                    </a:rPr>
                                    <m:t>𝑙</m:t>
                                  </m:r>
                                </m:sup>
                              </m:sSubSup>
                            </m:sup>
                          </m:sSup>
                          <m:r>
                            <a:rPr lang="en-US" sz="1867" i="1" dirty="0">
                              <a:latin typeface="Cambria Math" panose="02040503050406030204" pitchFamily="18" charset="0"/>
                            </a:rPr>
                            <m:t>,</m:t>
                          </m:r>
                          <m:sSup>
                            <m:sSupPr>
                              <m:ctrlPr>
                                <a:rPr lang="en-US" sz="1867" i="1" dirty="0">
                                  <a:latin typeface="Cambria Math" panose="02040503050406030204" pitchFamily="18" charset="0"/>
                                </a:rPr>
                              </m:ctrlPr>
                            </m:sSupPr>
                            <m:e>
                              <m:r>
                                <a:rPr lang="en-US" sz="1867" i="1" dirty="0">
                                  <a:latin typeface="Cambria Math" panose="02040503050406030204" pitchFamily="18" charset="0"/>
                                </a:rPr>
                                <m:t> 2</m:t>
                              </m:r>
                            </m:e>
                            <m:sup>
                              <m:r>
                                <a:rPr lang="en-US" sz="1867" i="1" dirty="0">
                                  <a:latin typeface="Cambria Math" panose="02040503050406030204" pitchFamily="18" charset="0"/>
                                </a:rPr>
                                <m:t>𝐼</m:t>
                              </m:r>
                              <m:sSubSup>
                                <m:sSubSupPr>
                                  <m:ctrlPr>
                                    <a:rPr lang="en-US" sz="1867" i="1" dirty="0">
                                      <a:latin typeface="Cambria Math" panose="02040503050406030204" pitchFamily="18" charset="0"/>
                                    </a:rPr>
                                  </m:ctrlPr>
                                </m:sSubSupPr>
                                <m:e>
                                  <m:r>
                                    <a:rPr lang="en-US" sz="1867" i="1" dirty="0">
                                      <a:latin typeface="Cambria Math" panose="02040503050406030204" pitchFamily="18" charset="0"/>
                                    </a:rPr>
                                    <m:t>𝐿</m:t>
                                  </m:r>
                                </m:e>
                                <m:sub>
                                  <m:r>
                                    <m:rPr>
                                      <m:sty m:val="p"/>
                                    </m:rPr>
                                    <a:rPr lang="en-US" sz="1867" dirty="0">
                                      <a:latin typeface="Cambria Math" panose="02040503050406030204" pitchFamily="18" charset="0"/>
                                    </a:rPr>
                                    <m:t>d</m:t>
                                  </m:r>
                                </m:sub>
                                <m:sup>
                                  <m:r>
                                    <a:rPr lang="en-US" sz="1867" i="1" dirty="0">
                                      <a:latin typeface="Cambria Math" panose="02040503050406030204" pitchFamily="18" charset="0"/>
                                    </a:rPr>
                                    <m:t>𝑙</m:t>
                                  </m:r>
                                </m:sup>
                              </m:sSubSup>
                            </m:sup>
                          </m:sSup>
                          <m:r>
                            <a:rPr lang="en-US" sz="1867" i="1" dirty="0">
                              <a:latin typeface="Cambria Math" panose="02040503050406030204" pitchFamily="18" charset="0"/>
                            </a:rPr>
                            <m:t>−</m:t>
                          </m:r>
                          <m:sSup>
                            <m:sSupPr>
                              <m:ctrlPr>
                                <a:rPr lang="en-US" sz="1867" i="1" dirty="0">
                                  <a:latin typeface="Cambria Math" panose="02040503050406030204" pitchFamily="18" charset="0"/>
                                </a:rPr>
                              </m:ctrlPr>
                            </m:sSupPr>
                            <m:e>
                              <m:r>
                                <a:rPr lang="en-US" sz="1867" i="1" dirty="0">
                                  <a:latin typeface="Cambria Math" panose="02040503050406030204" pitchFamily="18" charset="0"/>
                                </a:rPr>
                                <m:t>2</m:t>
                              </m:r>
                            </m:e>
                            <m:sup>
                              <m:r>
                                <a:rPr lang="en-US" sz="1867" dirty="0">
                                  <a:latin typeface="Cambria Math" panose="02040503050406030204" pitchFamily="18" charset="0"/>
                                </a:rPr>
                                <m:t>−</m:t>
                              </m:r>
                              <m:r>
                                <m:rPr>
                                  <m:sty m:val="p"/>
                                </m:rPr>
                                <a:rPr lang="en-US" sz="1867" dirty="0">
                                  <a:latin typeface="Cambria Math" panose="02040503050406030204" pitchFamily="18" charset="0"/>
                                </a:rPr>
                                <m:t>F</m:t>
                              </m:r>
                              <m:sSubSup>
                                <m:sSubSupPr>
                                  <m:ctrlPr>
                                    <a:rPr lang="en-US" sz="1867" i="1" dirty="0">
                                      <a:latin typeface="Cambria Math" panose="02040503050406030204" pitchFamily="18" charset="0"/>
                                    </a:rPr>
                                  </m:ctrlPr>
                                </m:sSubSupPr>
                                <m:e>
                                  <m:r>
                                    <m:rPr>
                                      <m:sty m:val="p"/>
                                    </m:rPr>
                                    <a:rPr lang="en-US" sz="1867" dirty="0">
                                      <a:latin typeface="Cambria Math" panose="02040503050406030204" pitchFamily="18" charset="0"/>
                                    </a:rPr>
                                    <m:t>L</m:t>
                                  </m:r>
                                </m:e>
                                <m:sub>
                                  <m:r>
                                    <m:rPr>
                                      <m:sty m:val="p"/>
                                    </m:rPr>
                                    <a:rPr lang="en-US" sz="1867" dirty="0">
                                      <a:latin typeface="Cambria Math" panose="02040503050406030204" pitchFamily="18" charset="0"/>
                                    </a:rPr>
                                    <m:t>d</m:t>
                                  </m:r>
                                </m:sub>
                                <m:sup>
                                  <m:r>
                                    <a:rPr lang="en-US" sz="1867" i="1" dirty="0">
                                      <a:latin typeface="Cambria Math" panose="02040503050406030204" pitchFamily="18" charset="0"/>
                                    </a:rPr>
                                    <m:t>𝑙</m:t>
                                  </m:r>
                                </m:sup>
                              </m:sSubSup>
                            </m:sup>
                          </m:sSup>
                        </m:e>
                      </m:d>
                    </m:oMath>
                  </m:oMathPara>
                </a14:m>
                <a:endParaRPr lang="en-US" sz="1867" dirty="0"/>
              </a:p>
            </p:txBody>
          </p:sp>
        </mc:Choice>
        <mc:Fallback xmlns="">
          <p:sp>
            <p:nvSpPr>
              <p:cNvPr id="3" name="Rectangle 2"/>
              <p:cNvSpPr>
                <a:spLocks noRot="1" noChangeAspect="1" noMove="1" noResize="1" noEditPoints="1" noAdjustHandles="1" noChangeArrowheads="1" noChangeShapeType="1" noTextEdit="1"/>
              </p:cNvSpPr>
              <p:nvPr/>
            </p:nvSpPr>
            <p:spPr>
              <a:xfrm>
                <a:off x="8433835" y="4935951"/>
                <a:ext cx="3517758" cy="95372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7136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P spid="43" grpId="0" animBg="1"/>
      <p:bldP spid="46" grpId="0"/>
      <p:bldP spid="49" grpId="0" animBg="1"/>
      <p:bldP spid="53" grpId="0"/>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 – quantization for off-the-shelf platforms</a:t>
            </a:r>
          </a:p>
        </p:txBody>
      </p:sp>
      <p:sp>
        <p:nvSpPr>
          <p:cNvPr id="3" name="Content Placeholder 2"/>
          <p:cNvSpPr>
            <a:spLocks noGrp="1"/>
          </p:cNvSpPr>
          <p:nvPr>
            <p:ph idx="1"/>
          </p:nvPr>
        </p:nvSpPr>
        <p:spPr/>
        <p:txBody>
          <a:bodyPr>
            <a:normAutofit fontScale="85000" lnSpcReduction="10000"/>
          </a:bodyPr>
          <a:lstStyle/>
          <a:p>
            <a:pPr marL="380990" indent="-380990"/>
            <a:r>
              <a:rPr lang="en-US" dirty="0"/>
              <a:t>For efficient deployment on embedded or mobile devices models are converted to integer-only arithmetic. We can either convert a pre-trained model to reduced-precision, or train a quantized model from scratch.</a:t>
            </a:r>
          </a:p>
          <a:p>
            <a:pPr marL="380990" indent="-380990"/>
            <a:r>
              <a:rPr lang="en-US" dirty="0"/>
              <a:t>A symmetric linear </a:t>
            </a:r>
            <a:r>
              <a:rPr lang="en-US" dirty="0" err="1"/>
              <a:t>quantizer</a:t>
            </a:r>
            <a:r>
              <a:rPr lang="en-US" dirty="0"/>
              <a:t> is a conventional fixed-point format. Asymmetric linear </a:t>
            </a:r>
            <a:r>
              <a:rPr lang="en-US" dirty="0" err="1"/>
              <a:t>quantizers</a:t>
            </a:r>
            <a:r>
              <a:rPr lang="en-US" dirty="0"/>
              <a:t> are used if the value distribution is not symmetric. Non-linear </a:t>
            </a:r>
            <a:r>
              <a:rPr lang="en-US" dirty="0" err="1"/>
              <a:t>quantizers</a:t>
            </a:r>
            <a:r>
              <a:rPr lang="en-US" dirty="0"/>
              <a:t> are sometimes used in the literature, but difficult to efficiently use on general-purpose platforms. </a:t>
            </a:r>
          </a:p>
          <a:p>
            <a:pPr marL="380990" indent="-380990"/>
            <a:r>
              <a:rPr lang="en-US" dirty="0"/>
              <a:t>Multiple fixed-point groups are used to capture the different distributions within layers of the network more efficiently.</a:t>
            </a:r>
          </a:p>
          <a:p>
            <a:pPr marL="380990" indent="-380990"/>
            <a:r>
              <a:rPr lang="en-US" dirty="0"/>
              <a:t>Typically, a number of quantization solutions will be tested, depending on the platform characteristics (supported data types and accumulator size).</a:t>
            </a:r>
          </a:p>
          <a:p>
            <a:pPr marL="380990" indent="-380990"/>
            <a:r>
              <a:rPr lang="en-US" dirty="0"/>
              <a:t>Model fine-tuning or retraining is essential to recover some of the lost accuracy. Some measures needs to be taken to enable simulated quantized fine-tuning.</a:t>
            </a:r>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137</a:t>
            </a:fld>
            <a:endParaRPr lang="en-US" dirty="0"/>
          </a:p>
        </p:txBody>
      </p:sp>
    </p:spTree>
    <p:extLst>
      <p:ext uri="{BB962C8B-B14F-4D97-AF65-F5344CB8AC3E}">
        <p14:creationId xmlns:p14="http://schemas.microsoft.com/office/powerpoint/2010/main" val="292083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rmAutofit/>
          </a:bodyPr>
          <a:lstStyle/>
          <a:p>
            <a:pPr marL="380990" indent="-380990"/>
            <a:r>
              <a:rPr lang="en-US" dirty="0"/>
              <a:t>Quantization are an essential tool for efficient model deployment.</a:t>
            </a:r>
          </a:p>
          <a:p>
            <a:pPr marL="380990" indent="-380990"/>
            <a:r>
              <a:rPr lang="en-US" dirty="0"/>
              <a:t>These techniques can be combined with other compression methods, such as pruning.</a:t>
            </a:r>
          </a:p>
          <a:p>
            <a:pPr marL="380990" indent="-380990"/>
            <a:r>
              <a:rPr lang="en-US" dirty="0"/>
              <a:t>8-bit data and weights with 32-bit accumulators is sufficient for recent DNNs.  </a:t>
            </a:r>
          </a:p>
          <a:p>
            <a:pPr marL="380990" indent="-380990"/>
            <a:endParaRPr lang="en-US" dirty="0"/>
          </a:p>
          <a:p>
            <a:r>
              <a:rPr lang="en-US" b="1" dirty="0"/>
              <a:t>Another Emerging Trend: Binary Neural Networks</a:t>
            </a:r>
          </a:p>
          <a:p>
            <a:pPr marL="380990" indent="-380990"/>
            <a:r>
              <a:rPr lang="en-US" dirty="0"/>
              <a:t>For custom accelerators there is a huge shift from fixed-point to binary/ternary networks, which can potentially replace MACs by XNOR and POPCOUNT instructions.</a:t>
            </a:r>
          </a:p>
          <a:p>
            <a:pPr marL="380990" indent="-380990"/>
            <a:endParaRPr lang="en-US" dirty="0"/>
          </a:p>
        </p:txBody>
      </p:sp>
      <p:sp>
        <p:nvSpPr>
          <p:cNvPr id="5" name="Slide Number Placeholder 4"/>
          <p:cNvSpPr>
            <a:spLocks noGrp="1"/>
          </p:cNvSpPr>
          <p:nvPr>
            <p:ph type="sldNum" sz="quarter" idx="12"/>
          </p:nvPr>
        </p:nvSpPr>
        <p:spPr>
          <a:xfrm>
            <a:off x="8686799" y="4947312"/>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138</a:t>
            </a:fld>
            <a:endParaRPr lang="en-US" dirty="0"/>
          </a:p>
        </p:txBody>
      </p:sp>
    </p:spTree>
    <p:extLst>
      <p:ext uri="{BB962C8B-B14F-4D97-AF65-F5344CB8AC3E}">
        <p14:creationId xmlns:p14="http://schemas.microsoft.com/office/powerpoint/2010/main" val="89586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528D45-A814-C2FF-FB66-D0EBB9A76B8B}"/>
              </a:ext>
            </a:extLst>
          </p:cNvPr>
          <p:cNvSpPr>
            <a:spLocks noGrp="1"/>
          </p:cNvSpPr>
          <p:nvPr>
            <p:ph type="ctrTitle"/>
          </p:nvPr>
        </p:nvSpPr>
        <p:spPr/>
        <p:txBody>
          <a:bodyPr/>
          <a:lstStyle/>
          <a:p>
            <a:r>
              <a:rPr lang="en-US" dirty="0"/>
              <a:t>For the future?</a:t>
            </a:r>
          </a:p>
        </p:txBody>
      </p:sp>
    </p:spTree>
    <p:extLst>
      <p:ext uri="{BB962C8B-B14F-4D97-AF65-F5344CB8AC3E}">
        <p14:creationId xmlns:p14="http://schemas.microsoft.com/office/powerpoint/2010/main" val="112939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solidFill>
                  <a:srgbClr val="4472C4"/>
                </a:solidFill>
                <a:latin typeface="Calibri Light" panose="020F0302020204030204"/>
              </a:rPr>
              <a:t>RCNN</a:t>
            </a:r>
          </a:p>
        </p:txBody>
      </p:sp>
      <p:pic>
        <p:nvPicPr>
          <p:cNvPr id="4" name="Picture 3"/>
          <p:cNvPicPr>
            <a:picLocks noChangeAspect="1"/>
          </p:cNvPicPr>
          <p:nvPr/>
        </p:nvPicPr>
        <p:blipFill>
          <a:blip r:embed="rId3"/>
          <a:stretch>
            <a:fillRect/>
          </a:stretch>
        </p:blipFill>
        <p:spPr>
          <a:xfrm>
            <a:off x="5149654" y="274639"/>
            <a:ext cx="6616858" cy="2651760"/>
          </a:xfrm>
          <a:prstGeom prst="rect">
            <a:avLst/>
          </a:prstGeom>
        </p:spPr>
      </p:pic>
      <p:sp>
        <p:nvSpPr>
          <p:cNvPr id="7" name="Rectangle 6">
            <a:extLst>
              <a:ext uri="{FF2B5EF4-FFF2-40B4-BE49-F238E27FC236}">
                <a16:creationId xmlns:a16="http://schemas.microsoft.com/office/drawing/2014/main" id="{B78B53F3-E421-DA43-A16B-C67B7AC67A5F}"/>
              </a:ext>
            </a:extLst>
          </p:cNvPr>
          <p:cNvSpPr/>
          <p:nvPr/>
        </p:nvSpPr>
        <p:spPr>
          <a:xfrm>
            <a:off x="9714244" y="852967"/>
            <a:ext cx="1868156" cy="1700037"/>
          </a:xfrm>
          <a:prstGeom prst="rect">
            <a:avLst/>
          </a:prstGeom>
          <a:noFill/>
          <a:ln w="38100" cap="flat">
            <a:solidFill>
              <a:srgbClr val="FF00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66990CB1-5492-0649-BFC1-B54B1CB25C69}"/>
              </a:ext>
            </a:extLst>
          </p:cNvPr>
          <p:cNvSpPr txBox="1"/>
          <p:nvPr/>
        </p:nvSpPr>
        <p:spPr>
          <a:xfrm>
            <a:off x="609600" y="1379821"/>
            <a:ext cx="4097866" cy="707886"/>
          </a:xfrm>
          <a:prstGeom prst="rect">
            <a:avLst/>
          </a:prstGeom>
          <a:noFill/>
        </p:spPr>
        <p:txBody>
          <a:bodyPr wrap="square" rtlCol="0">
            <a:spAutoFit/>
          </a:bodyPr>
          <a:lstStyle/>
          <a:p>
            <a:r>
              <a:rPr lang="en-US" sz="2000" u="sng" dirty="0">
                <a:solidFill>
                  <a:srgbClr val="663300"/>
                </a:solidFill>
              </a:rPr>
              <a:t>First stage</a:t>
            </a:r>
            <a:r>
              <a:rPr lang="en-US" sz="2000" dirty="0">
                <a:solidFill>
                  <a:srgbClr val="663300"/>
                </a:solidFill>
              </a:rPr>
              <a:t>: generate category-independent region proposals.</a:t>
            </a:r>
          </a:p>
        </p:txBody>
      </p:sp>
      <p:sp>
        <p:nvSpPr>
          <p:cNvPr id="8" name="TextBox 7">
            <a:extLst>
              <a:ext uri="{FF2B5EF4-FFF2-40B4-BE49-F238E27FC236}">
                <a16:creationId xmlns:a16="http://schemas.microsoft.com/office/drawing/2014/main" id="{C9BD2EB9-EB42-7543-BBBD-CE7140E8AD2B}"/>
              </a:ext>
            </a:extLst>
          </p:cNvPr>
          <p:cNvSpPr txBox="1"/>
          <p:nvPr/>
        </p:nvSpPr>
        <p:spPr>
          <a:xfrm>
            <a:off x="609599" y="2026152"/>
            <a:ext cx="4097867"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663300"/>
                </a:solidFill>
              </a:rPr>
              <a:t>2000 Region proposals for every image</a:t>
            </a:r>
          </a:p>
        </p:txBody>
      </p:sp>
      <p:sp>
        <p:nvSpPr>
          <p:cNvPr id="15" name="TextBox 14">
            <a:extLst>
              <a:ext uri="{FF2B5EF4-FFF2-40B4-BE49-F238E27FC236}">
                <a16:creationId xmlns:a16="http://schemas.microsoft.com/office/drawing/2014/main" id="{8303267F-8554-8044-93D2-403B6187A3B5}"/>
              </a:ext>
            </a:extLst>
          </p:cNvPr>
          <p:cNvSpPr txBox="1"/>
          <p:nvPr/>
        </p:nvSpPr>
        <p:spPr>
          <a:xfrm>
            <a:off x="609599" y="2672483"/>
            <a:ext cx="3776663" cy="1015663"/>
          </a:xfrm>
          <a:prstGeom prst="rect">
            <a:avLst/>
          </a:prstGeom>
          <a:noFill/>
        </p:spPr>
        <p:txBody>
          <a:bodyPr wrap="square" rtlCol="0">
            <a:spAutoFit/>
          </a:bodyPr>
          <a:lstStyle/>
          <a:p>
            <a:r>
              <a:rPr lang="en-US" sz="2000" u="sng" dirty="0">
                <a:solidFill>
                  <a:srgbClr val="663300"/>
                </a:solidFill>
              </a:rPr>
              <a:t>Second stage</a:t>
            </a:r>
            <a:r>
              <a:rPr lang="en-US" sz="2000" dirty="0">
                <a:solidFill>
                  <a:srgbClr val="663300"/>
                </a:solidFill>
              </a:rPr>
              <a:t>: extracts a fixed-length feature vector from each region. </a:t>
            </a:r>
          </a:p>
        </p:txBody>
      </p:sp>
      <p:sp>
        <p:nvSpPr>
          <p:cNvPr id="16" name="TextBox 15">
            <a:extLst>
              <a:ext uri="{FF2B5EF4-FFF2-40B4-BE49-F238E27FC236}">
                <a16:creationId xmlns:a16="http://schemas.microsoft.com/office/drawing/2014/main" id="{A722D38E-4335-B24E-B623-F90C9D4B8B6E}"/>
              </a:ext>
            </a:extLst>
          </p:cNvPr>
          <p:cNvSpPr txBox="1"/>
          <p:nvPr/>
        </p:nvSpPr>
        <p:spPr>
          <a:xfrm>
            <a:off x="609599" y="3637473"/>
            <a:ext cx="3776663"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663300"/>
                </a:solidFill>
              </a:rPr>
              <a:t>a 4096-dimensional feature vector from each region proposal </a:t>
            </a:r>
          </a:p>
        </p:txBody>
      </p:sp>
      <p:grpSp>
        <p:nvGrpSpPr>
          <p:cNvPr id="6" name="Group 5">
            <a:extLst>
              <a:ext uri="{FF2B5EF4-FFF2-40B4-BE49-F238E27FC236}">
                <a16:creationId xmlns:a16="http://schemas.microsoft.com/office/drawing/2014/main" id="{35280990-C831-3D4A-93EC-D63F399F8A8C}"/>
              </a:ext>
            </a:extLst>
          </p:cNvPr>
          <p:cNvGrpSpPr/>
          <p:nvPr/>
        </p:nvGrpSpPr>
        <p:grpSpPr>
          <a:xfrm>
            <a:off x="5557838" y="3641979"/>
            <a:ext cx="1540673" cy="519637"/>
            <a:chOff x="10258425" y="3717822"/>
            <a:chExt cx="1540673" cy="519637"/>
          </a:xfrm>
        </p:grpSpPr>
        <p:sp>
          <p:nvSpPr>
            <p:cNvPr id="27" name="Rectangle 26">
              <a:extLst>
                <a:ext uri="{FF2B5EF4-FFF2-40B4-BE49-F238E27FC236}">
                  <a16:creationId xmlns:a16="http://schemas.microsoft.com/office/drawing/2014/main" id="{E5D34E92-9566-104A-A45B-D494BA4F0B6A}"/>
                </a:ext>
              </a:extLst>
            </p:cNvPr>
            <p:cNvSpPr/>
            <p:nvPr/>
          </p:nvSpPr>
          <p:spPr>
            <a:xfrm>
              <a:off x="10472735" y="4096050"/>
              <a:ext cx="1128713" cy="1414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TextBox 27">
              <a:extLst>
                <a:ext uri="{FF2B5EF4-FFF2-40B4-BE49-F238E27FC236}">
                  <a16:creationId xmlns:a16="http://schemas.microsoft.com/office/drawing/2014/main" id="{F92DC7B0-FD6E-534D-8C4F-CC653306767E}"/>
                </a:ext>
              </a:extLst>
            </p:cNvPr>
            <p:cNvSpPr txBox="1"/>
            <p:nvPr/>
          </p:nvSpPr>
          <p:spPr>
            <a:xfrm>
              <a:off x="10258425" y="3717822"/>
              <a:ext cx="1540673" cy="369332"/>
            </a:xfrm>
            <a:prstGeom prst="rect">
              <a:avLst/>
            </a:prstGeom>
            <a:noFill/>
          </p:spPr>
          <p:txBody>
            <a:bodyPr wrap="square" rtlCol="0">
              <a:spAutoFit/>
            </a:bodyPr>
            <a:lstStyle/>
            <a:p>
              <a:r>
                <a:rPr lang="en-US" dirty="0"/>
                <a:t>feature vector</a:t>
              </a:r>
            </a:p>
          </p:txBody>
        </p:sp>
      </p:grpSp>
      <p:sp>
        <p:nvSpPr>
          <p:cNvPr id="30" name="TextBox 29">
            <a:extLst>
              <a:ext uri="{FF2B5EF4-FFF2-40B4-BE49-F238E27FC236}">
                <a16:creationId xmlns:a16="http://schemas.microsoft.com/office/drawing/2014/main" id="{FEDAE43D-878E-534A-95D4-EC99238B8B0C}"/>
              </a:ext>
            </a:extLst>
          </p:cNvPr>
          <p:cNvSpPr txBox="1"/>
          <p:nvPr/>
        </p:nvSpPr>
        <p:spPr>
          <a:xfrm>
            <a:off x="609598" y="4683257"/>
            <a:ext cx="3776663" cy="707886"/>
          </a:xfrm>
          <a:prstGeom prst="rect">
            <a:avLst/>
          </a:prstGeom>
          <a:noFill/>
        </p:spPr>
        <p:txBody>
          <a:bodyPr wrap="square" rtlCol="0">
            <a:spAutoFit/>
          </a:bodyPr>
          <a:lstStyle/>
          <a:p>
            <a:r>
              <a:rPr lang="en-US" sz="2000" u="sng" dirty="0">
                <a:solidFill>
                  <a:srgbClr val="663300"/>
                </a:solidFill>
              </a:rPr>
              <a:t>Third stage</a:t>
            </a:r>
            <a:r>
              <a:rPr lang="en-US" sz="2000" dirty="0">
                <a:solidFill>
                  <a:srgbClr val="663300"/>
                </a:solidFill>
              </a:rPr>
              <a:t>: a set of class- specific linear SVMs. </a:t>
            </a:r>
          </a:p>
        </p:txBody>
      </p:sp>
      <p:sp>
        <p:nvSpPr>
          <p:cNvPr id="32" name="TextBox 31">
            <a:extLst>
              <a:ext uri="{FF2B5EF4-FFF2-40B4-BE49-F238E27FC236}">
                <a16:creationId xmlns:a16="http://schemas.microsoft.com/office/drawing/2014/main" id="{A3DA5091-5DFD-E944-8727-3F869C5C1484}"/>
              </a:ext>
            </a:extLst>
          </p:cNvPr>
          <p:cNvSpPr txBox="1"/>
          <p:nvPr/>
        </p:nvSpPr>
        <p:spPr>
          <a:xfrm>
            <a:off x="609598" y="5333146"/>
            <a:ext cx="3776663"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663300"/>
                </a:solidFill>
              </a:rPr>
              <a:t>object category</a:t>
            </a:r>
            <a:r>
              <a:rPr lang="zh-CN" altLang="en-US" sz="2000" dirty="0">
                <a:solidFill>
                  <a:srgbClr val="663300"/>
                </a:solidFill>
              </a:rPr>
              <a:t> </a:t>
            </a:r>
            <a:r>
              <a:rPr lang="en-US" altLang="zh-CN" sz="2000" dirty="0">
                <a:solidFill>
                  <a:srgbClr val="663300"/>
                </a:solidFill>
              </a:rPr>
              <a:t>and location</a:t>
            </a:r>
            <a:endParaRPr lang="en-US" sz="2000" dirty="0">
              <a:solidFill>
                <a:srgbClr val="663300"/>
              </a:solidFill>
            </a:endParaRPr>
          </a:p>
        </p:txBody>
      </p:sp>
      <p:grpSp>
        <p:nvGrpSpPr>
          <p:cNvPr id="13" name="Group 12">
            <a:extLst>
              <a:ext uri="{FF2B5EF4-FFF2-40B4-BE49-F238E27FC236}">
                <a16:creationId xmlns:a16="http://schemas.microsoft.com/office/drawing/2014/main" id="{A3390392-7F6F-024B-844A-27BC4BB48141}"/>
              </a:ext>
            </a:extLst>
          </p:cNvPr>
          <p:cNvGrpSpPr/>
          <p:nvPr/>
        </p:nvGrpSpPr>
        <p:grpSpPr>
          <a:xfrm>
            <a:off x="7084223" y="3442569"/>
            <a:ext cx="3435036" cy="1222473"/>
            <a:chOff x="7084223" y="3442569"/>
            <a:chExt cx="3435036" cy="1222473"/>
          </a:xfrm>
        </p:grpSpPr>
        <p:sp>
          <p:nvSpPr>
            <p:cNvPr id="12" name="Rectangle 11">
              <a:extLst>
                <a:ext uri="{FF2B5EF4-FFF2-40B4-BE49-F238E27FC236}">
                  <a16:creationId xmlns:a16="http://schemas.microsoft.com/office/drawing/2014/main" id="{B4F9EE7D-EC42-C142-A5A6-345978F8DBBB}"/>
                </a:ext>
              </a:extLst>
            </p:cNvPr>
            <p:cNvSpPr/>
            <p:nvPr/>
          </p:nvSpPr>
          <p:spPr>
            <a:xfrm>
              <a:off x="7681904" y="3767745"/>
              <a:ext cx="773524" cy="6463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29434B5C-107F-6C45-8725-153D48D88133}"/>
                </a:ext>
              </a:extLst>
            </p:cNvPr>
            <p:cNvCxnSpPr/>
            <p:nvPr/>
          </p:nvCxnSpPr>
          <p:spPr>
            <a:xfrm>
              <a:off x="7084223" y="4091646"/>
              <a:ext cx="50006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69BABCCC-C3B8-534D-8ECA-ED879B369BB8}"/>
                </a:ext>
              </a:extLst>
            </p:cNvPr>
            <p:cNvSpPr txBox="1"/>
            <p:nvPr/>
          </p:nvSpPr>
          <p:spPr>
            <a:xfrm>
              <a:off x="7706295" y="3767745"/>
              <a:ext cx="820574" cy="646331"/>
            </a:xfrm>
            <a:prstGeom prst="rect">
              <a:avLst/>
            </a:prstGeom>
            <a:noFill/>
          </p:spPr>
          <p:txBody>
            <a:bodyPr wrap="square" rtlCol="0">
              <a:spAutoFit/>
            </a:bodyPr>
            <a:lstStyle/>
            <a:p>
              <a:r>
                <a:rPr lang="en-US" dirty="0"/>
                <a:t>linear</a:t>
              </a:r>
            </a:p>
            <a:p>
              <a:r>
                <a:rPr lang="en-US" dirty="0" err="1"/>
                <a:t>svm</a:t>
              </a:r>
              <a:endParaRPr lang="en-US" dirty="0"/>
            </a:p>
          </p:txBody>
        </p:sp>
        <p:sp>
          <p:nvSpPr>
            <p:cNvPr id="34" name="TextBox 33">
              <a:extLst>
                <a:ext uri="{FF2B5EF4-FFF2-40B4-BE49-F238E27FC236}">
                  <a16:creationId xmlns:a16="http://schemas.microsoft.com/office/drawing/2014/main" id="{BDCEE6E5-15C6-5444-898D-435F7D508F5F}"/>
                </a:ext>
              </a:extLst>
            </p:cNvPr>
            <p:cNvSpPr txBox="1"/>
            <p:nvPr/>
          </p:nvSpPr>
          <p:spPr>
            <a:xfrm>
              <a:off x="9048922" y="3442569"/>
              <a:ext cx="961480"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000" dirty="0">
                  <a:solidFill>
                    <a:srgbClr val="000000"/>
                  </a:solidFill>
                  <a:latin typeface="Calibri"/>
                  <a:ea typeface="Calibri"/>
                  <a:cs typeface="Calibri"/>
                  <a:sym typeface="Calibri"/>
                </a:rPr>
                <a:t>people?</a:t>
              </a:r>
            </a:p>
          </p:txBody>
        </p:sp>
        <p:sp>
          <p:nvSpPr>
            <p:cNvPr id="35" name="TextBox 34">
              <a:extLst>
                <a:ext uri="{FF2B5EF4-FFF2-40B4-BE49-F238E27FC236}">
                  <a16:creationId xmlns:a16="http://schemas.microsoft.com/office/drawing/2014/main" id="{35FD910E-2F50-D045-B169-DF0FA61A1FD0}"/>
                </a:ext>
              </a:extLst>
            </p:cNvPr>
            <p:cNvSpPr txBox="1"/>
            <p:nvPr/>
          </p:nvSpPr>
          <p:spPr>
            <a:xfrm>
              <a:off x="9048922" y="3826497"/>
              <a:ext cx="825673"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000" dirty="0">
                  <a:solidFill>
                    <a:srgbClr val="000000"/>
                  </a:solidFill>
                  <a:latin typeface="Calibri"/>
                  <a:ea typeface="Calibri"/>
                  <a:cs typeface="Calibri"/>
                  <a:sym typeface="Calibri"/>
                </a:rPr>
                <a:t>horse?</a:t>
              </a:r>
            </a:p>
          </p:txBody>
        </p:sp>
        <p:sp>
          <p:nvSpPr>
            <p:cNvPr id="36" name="TextBox 35">
              <a:extLst>
                <a:ext uri="{FF2B5EF4-FFF2-40B4-BE49-F238E27FC236}">
                  <a16:creationId xmlns:a16="http://schemas.microsoft.com/office/drawing/2014/main" id="{37FA4E28-4945-E444-A421-E90B6B8E0395}"/>
                </a:ext>
              </a:extLst>
            </p:cNvPr>
            <p:cNvSpPr txBox="1"/>
            <p:nvPr/>
          </p:nvSpPr>
          <p:spPr>
            <a:xfrm>
              <a:off x="9048922" y="4234157"/>
              <a:ext cx="1470337"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000" dirty="0">
                  <a:solidFill>
                    <a:srgbClr val="000000"/>
                  </a:solidFill>
                  <a:latin typeface="Calibri"/>
                  <a:ea typeface="Calibri"/>
                  <a:cs typeface="Calibri"/>
                  <a:sym typeface="Calibri"/>
                </a:rPr>
                <a:t>background?</a:t>
              </a:r>
            </a:p>
          </p:txBody>
        </p:sp>
        <p:cxnSp>
          <p:nvCxnSpPr>
            <p:cNvPr id="37" name="Straight Arrow Connector 36">
              <a:extLst>
                <a:ext uri="{FF2B5EF4-FFF2-40B4-BE49-F238E27FC236}">
                  <a16:creationId xmlns:a16="http://schemas.microsoft.com/office/drawing/2014/main" id="{7717CD37-2F02-EE4C-9008-B5B72F6CC8CE}"/>
                </a:ext>
              </a:extLst>
            </p:cNvPr>
            <p:cNvCxnSpPr/>
            <p:nvPr/>
          </p:nvCxnSpPr>
          <p:spPr>
            <a:xfrm>
              <a:off x="8505996" y="4091646"/>
              <a:ext cx="50006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cxnSp>
        <p:nvCxnSpPr>
          <p:cNvPr id="38" name="Straight Arrow Connector 37">
            <a:extLst>
              <a:ext uri="{FF2B5EF4-FFF2-40B4-BE49-F238E27FC236}">
                <a16:creationId xmlns:a16="http://schemas.microsoft.com/office/drawing/2014/main" id="{1672D6FD-EDD0-8249-BA52-5239EE061BEB}"/>
              </a:ext>
            </a:extLst>
          </p:cNvPr>
          <p:cNvCxnSpPr>
            <a:cxnSpLocks/>
          </p:cNvCxnSpPr>
          <p:nvPr/>
        </p:nvCxnSpPr>
        <p:spPr>
          <a:xfrm>
            <a:off x="6736557" y="4496266"/>
            <a:ext cx="692945" cy="7070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Rectangle 13">
            <a:extLst>
              <a:ext uri="{FF2B5EF4-FFF2-40B4-BE49-F238E27FC236}">
                <a16:creationId xmlns:a16="http://schemas.microsoft.com/office/drawing/2014/main" id="{182FEFBC-FE85-F34E-88D1-D3292B67FC85}"/>
              </a:ext>
            </a:extLst>
          </p:cNvPr>
          <p:cNvSpPr/>
          <p:nvPr/>
        </p:nvSpPr>
        <p:spPr>
          <a:xfrm>
            <a:off x="7541421" y="4831849"/>
            <a:ext cx="1464637" cy="8143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Bounding box regression</a:t>
            </a:r>
          </a:p>
        </p:txBody>
      </p:sp>
      <p:cxnSp>
        <p:nvCxnSpPr>
          <p:cNvPr id="39" name="Straight Arrow Connector 38">
            <a:extLst>
              <a:ext uri="{FF2B5EF4-FFF2-40B4-BE49-F238E27FC236}">
                <a16:creationId xmlns:a16="http://schemas.microsoft.com/office/drawing/2014/main" id="{1BD9FD45-836C-7A4C-8A01-AB37E121B076}"/>
              </a:ext>
            </a:extLst>
          </p:cNvPr>
          <p:cNvCxnSpPr/>
          <p:nvPr/>
        </p:nvCxnSpPr>
        <p:spPr>
          <a:xfrm>
            <a:off x="9134649" y="5203324"/>
            <a:ext cx="50006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A00B3D5A-6215-2446-9D62-254622FCBC32}"/>
              </a:ext>
            </a:extLst>
          </p:cNvPr>
          <p:cNvSpPr txBox="1"/>
          <p:nvPr/>
        </p:nvSpPr>
        <p:spPr>
          <a:xfrm>
            <a:off x="9695524" y="4664503"/>
            <a:ext cx="644664" cy="1200329"/>
          </a:xfrm>
          <a:prstGeom prst="rect">
            <a:avLst/>
          </a:prstGeom>
          <a:noFill/>
        </p:spPr>
        <p:txBody>
          <a:bodyPr wrap="square" rtlCol="0">
            <a:spAutoFit/>
          </a:bodyPr>
          <a:lstStyle/>
          <a:p>
            <a:r>
              <a:rPr lang="en-US" dirty="0"/>
              <a:t>x</a:t>
            </a:r>
          </a:p>
          <a:p>
            <a:r>
              <a:rPr lang="en-US" dirty="0"/>
              <a:t>y</a:t>
            </a:r>
          </a:p>
          <a:p>
            <a:r>
              <a:rPr lang="en-US" dirty="0"/>
              <a:t>w</a:t>
            </a:r>
          </a:p>
          <a:p>
            <a:r>
              <a:rPr lang="en-US" dirty="0"/>
              <a:t>h</a:t>
            </a:r>
          </a:p>
        </p:txBody>
      </p:sp>
      <p:pic>
        <p:nvPicPr>
          <p:cNvPr id="40" name="Picture 39">
            <a:extLst>
              <a:ext uri="{FF2B5EF4-FFF2-40B4-BE49-F238E27FC236}">
                <a16:creationId xmlns:a16="http://schemas.microsoft.com/office/drawing/2014/main" id="{F1DD5664-1133-CA42-BF39-B1A381B4E2D5}"/>
              </a:ext>
            </a:extLst>
          </p:cNvPr>
          <p:cNvPicPr>
            <a:picLocks noChangeAspect="1"/>
          </p:cNvPicPr>
          <p:nvPr/>
        </p:nvPicPr>
        <p:blipFill>
          <a:blip r:embed="rId4"/>
          <a:stretch>
            <a:fillRect/>
          </a:stretch>
        </p:blipFill>
        <p:spPr>
          <a:xfrm>
            <a:off x="4879622" y="5474787"/>
            <a:ext cx="711518" cy="1097280"/>
          </a:xfrm>
          <a:prstGeom prst="rect">
            <a:avLst/>
          </a:prstGeom>
        </p:spPr>
      </p:pic>
      <p:cxnSp>
        <p:nvCxnSpPr>
          <p:cNvPr id="41" name="Straight Arrow Connector 40">
            <a:extLst>
              <a:ext uri="{FF2B5EF4-FFF2-40B4-BE49-F238E27FC236}">
                <a16:creationId xmlns:a16="http://schemas.microsoft.com/office/drawing/2014/main" id="{25E1F351-FA6B-DE43-B886-ED046562B5FA}"/>
              </a:ext>
            </a:extLst>
          </p:cNvPr>
          <p:cNvCxnSpPr>
            <a:cxnSpLocks/>
          </p:cNvCxnSpPr>
          <p:nvPr/>
        </p:nvCxnSpPr>
        <p:spPr>
          <a:xfrm flipV="1">
            <a:off x="6736557" y="5474787"/>
            <a:ext cx="683424" cy="5715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3" name="TextBox 42">
            <a:extLst>
              <a:ext uri="{FF2B5EF4-FFF2-40B4-BE49-F238E27FC236}">
                <a16:creationId xmlns:a16="http://schemas.microsoft.com/office/drawing/2014/main" id="{5B0AC60F-9EE1-8744-88BD-19AAF1FC7017}"/>
              </a:ext>
            </a:extLst>
          </p:cNvPr>
          <p:cNvSpPr txBox="1"/>
          <p:nvPr/>
        </p:nvSpPr>
        <p:spPr>
          <a:xfrm>
            <a:off x="5659095" y="5760537"/>
            <a:ext cx="1540673" cy="646331"/>
          </a:xfrm>
          <a:prstGeom prst="rect">
            <a:avLst/>
          </a:prstGeom>
          <a:noFill/>
        </p:spPr>
        <p:txBody>
          <a:bodyPr wrap="square" rtlCol="0">
            <a:spAutoFit/>
          </a:bodyPr>
          <a:lstStyle/>
          <a:p>
            <a:r>
              <a:rPr lang="en-US" dirty="0"/>
              <a:t>proposal location</a:t>
            </a:r>
          </a:p>
        </p:txBody>
      </p:sp>
    </p:spTree>
    <p:extLst>
      <p:ext uri="{BB962C8B-B14F-4D97-AF65-F5344CB8AC3E}">
        <p14:creationId xmlns:p14="http://schemas.microsoft.com/office/powerpoint/2010/main" val="31420159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linds(horizontal)">
                                      <p:cBhvr>
                                        <p:cTn id="12" dur="500"/>
                                        <p:tgtEl>
                                          <p:spTgt spid="38"/>
                                        </p:tgtEl>
                                      </p:cBhvr>
                                    </p:animEffect>
                                  </p:childTnLst>
                                </p:cTn>
                              </p:par>
                              <p:par>
                                <p:cTn id="13" presetID="3" presetClass="entr" presetSubtype="1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linds(horizontal)">
                                      <p:cBhvr>
                                        <p:cTn id="15" dur="500"/>
                                        <p:tgtEl>
                                          <p:spTgt spid="4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linds(horizontal)">
                                      <p:cBhvr>
                                        <p:cTn id="18" dur="500"/>
                                        <p:tgtEl>
                                          <p:spTgt spid="43"/>
                                        </p:tgtEl>
                                      </p:cBhvr>
                                    </p:animEffect>
                                  </p:childTnLst>
                                </p:cTn>
                              </p:par>
                              <p:par>
                                <p:cTn id="19" presetID="3" presetClass="entr" presetSubtype="1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linds(horizontal)">
                                      <p:cBhvr>
                                        <p:cTn id="21" dur="500"/>
                                        <p:tgtEl>
                                          <p:spTgt spid="4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par>
                                <p:cTn id="25" presetID="3" presetClass="entr" presetSubtype="1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linds(horizontal)">
                                      <p:cBhvr>
                                        <p:cTn id="27" dur="500"/>
                                        <p:tgtEl>
                                          <p:spTgt spid="3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linds(horizont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4" grpId="0" animBg="1"/>
      <p:bldP spid="17" grpId="0"/>
      <p:bldP spid="4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Brain-Inspired Computing…</a:t>
            </a:r>
            <a:endParaRPr lang="en-US" dirty="0">
              <a:solidFill>
                <a:schemeClr val="accent1">
                  <a:lumMod val="60000"/>
                  <a:lumOff val="40000"/>
                </a:schemeClr>
              </a:solidFill>
            </a:endParaRPr>
          </a:p>
        </p:txBody>
      </p:sp>
      <p:sp>
        <p:nvSpPr>
          <p:cNvPr id="24" name="Rectangle 23"/>
          <p:cNvSpPr/>
          <p:nvPr/>
        </p:nvSpPr>
        <p:spPr>
          <a:xfrm>
            <a:off x="5944515" y="3380238"/>
            <a:ext cx="253596" cy="461665"/>
          </a:xfrm>
          <a:prstGeom prst="rect">
            <a:avLst/>
          </a:prstGeom>
        </p:spPr>
        <p:txBody>
          <a:bodyPr wrap="none">
            <a:spAutoFit/>
          </a:bodyPr>
          <a:lstStyle/>
          <a:p>
            <a:pPr defTabSz="1219170">
              <a:defRPr/>
            </a:pPr>
            <a:r>
              <a:rPr lang="en-US" sz="2400" kern="0" dirty="0">
                <a:solidFill>
                  <a:srgbClr val="000000"/>
                </a:solidFill>
              </a:rPr>
              <a:t> </a:t>
            </a:r>
          </a:p>
        </p:txBody>
      </p:sp>
      <p:sp>
        <p:nvSpPr>
          <p:cNvPr id="25" name="TextBox 24"/>
          <p:cNvSpPr txBox="1"/>
          <p:nvPr/>
        </p:nvSpPr>
        <p:spPr>
          <a:xfrm>
            <a:off x="8906179" y="3024843"/>
            <a:ext cx="2821606" cy="1241430"/>
          </a:xfrm>
          <a:prstGeom prst="rect">
            <a:avLst/>
          </a:prstGeom>
          <a:noFill/>
        </p:spPr>
        <p:txBody>
          <a:bodyPr wrap="none" rtlCol="0">
            <a:spAutoFit/>
          </a:bodyPr>
          <a:lstStyle/>
          <a:p>
            <a:r>
              <a:rPr lang="en-US" sz="2667" b="1" dirty="0">
                <a:solidFill>
                  <a:srgbClr val="FF0000"/>
                </a:solidFill>
                <a:latin typeface="Arial" panose="020B0604020202020204" pitchFamily="34" charset="0"/>
                <a:cs typeface="Arial" panose="020B0604020202020204" pitchFamily="34" charset="0"/>
              </a:rPr>
              <a:t>Fault-Tolerance</a:t>
            </a:r>
          </a:p>
          <a:p>
            <a:pPr marL="304792" indent="-304792">
              <a:buFont typeface="Arial"/>
              <a:buChar char="•"/>
            </a:pPr>
            <a:r>
              <a:rPr lang="en-US" sz="2400" dirty="0">
                <a:solidFill>
                  <a:srgbClr val="000000"/>
                </a:solidFill>
                <a:latin typeface="Arial" panose="020B0604020202020204" pitchFamily="34" charset="0"/>
                <a:cs typeface="Arial" panose="020B0604020202020204" pitchFamily="34" charset="0"/>
              </a:rPr>
              <a:t>Noisy Inputs</a:t>
            </a:r>
          </a:p>
          <a:p>
            <a:pPr marL="304792" indent="-304792">
              <a:buFont typeface="Arial"/>
              <a:buChar char="•"/>
            </a:pPr>
            <a:r>
              <a:rPr lang="en-US" sz="2400" dirty="0">
                <a:solidFill>
                  <a:srgbClr val="000000"/>
                </a:solidFill>
                <a:latin typeface="Arial" panose="020B0604020202020204" pitchFamily="34" charset="0"/>
                <a:cs typeface="Arial" panose="020B0604020202020204" pitchFamily="34" charset="0"/>
              </a:rPr>
              <a:t>Neurons may die</a:t>
            </a:r>
          </a:p>
        </p:txBody>
      </p:sp>
      <p:sp>
        <p:nvSpPr>
          <p:cNvPr id="26" name="TextBox 25"/>
          <p:cNvSpPr txBox="1"/>
          <p:nvPr/>
        </p:nvSpPr>
        <p:spPr>
          <a:xfrm>
            <a:off x="617917" y="3024843"/>
            <a:ext cx="3560715" cy="1241430"/>
          </a:xfrm>
          <a:prstGeom prst="rect">
            <a:avLst/>
          </a:prstGeom>
          <a:noFill/>
        </p:spPr>
        <p:txBody>
          <a:bodyPr wrap="square" rtlCol="0">
            <a:spAutoFit/>
          </a:bodyPr>
          <a:lstStyle/>
          <a:p>
            <a:r>
              <a:rPr lang="en-US" sz="2667" b="1" dirty="0">
                <a:solidFill>
                  <a:srgbClr val="FF0000"/>
                </a:solidFill>
                <a:latin typeface="Arial" panose="020B0604020202020204" pitchFamily="34" charset="0"/>
                <a:cs typeface="Arial" panose="020B0604020202020204" pitchFamily="34" charset="0"/>
              </a:rPr>
              <a:t>Power-Efficiency</a:t>
            </a:r>
          </a:p>
          <a:p>
            <a:pPr marL="304792" indent="-304792">
              <a:buFont typeface="Arial"/>
              <a:buChar char="•"/>
            </a:pPr>
            <a:r>
              <a:rPr lang="en-US" sz="2400" i="1" dirty="0">
                <a:solidFill>
                  <a:srgbClr val="000000"/>
                </a:solidFill>
                <a:latin typeface="Arial" panose="020B0604020202020204" pitchFamily="34" charset="0"/>
                <a:cs typeface="Arial" panose="020B0604020202020204" pitchFamily="34" charset="0"/>
              </a:rPr>
              <a:t>20W</a:t>
            </a:r>
            <a:r>
              <a:rPr lang="en-US" sz="2400" dirty="0">
                <a:solidFill>
                  <a:srgbClr val="000000"/>
                </a:solidFill>
                <a:latin typeface="Arial" panose="020B0604020202020204" pitchFamily="34" charset="0"/>
                <a:cs typeface="Arial" panose="020B0604020202020204" pitchFamily="34" charset="0"/>
              </a:rPr>
              <a:t> consumption</a:t>
            </a:r>
          </a:p>
          <a:p>
            <a:pPr marL="304792" indent="-304792">
              <a:buFont typeface="Arial"/>
              <a:buChar char="•"/>
            </a:pPr>
            <a:r>
              <a:rPr lang="en-US" sz="2400" i="1" dirty="0">
                <a:solidFill>
                  <a:srgbClr val="000000"/>
                </a:solidFill>
                <a:latin typeface="Arial" panose="020B0604020202020204" pitchFamily="34" charset="0"/>
                <a:cs typeface="Arial" panose="020B0604020202020204" pitchFamily="34" charset="0"/>
              </a:rPr>
              <a:t>Always</a:t>
            </a:r>
            <a:r>
              <a:rPr lang="en-US" sz="2400" dirty="0">
                <a:solidFill>
                  <a:srgbClr val="000000"/>
                </a:solidFill>
                <a:latin typeface="Arial" panose="020B0604020202020204" pitchFamily="34" charset="0"/>
                <a:cs typeface="Arial" panose="020B0604020202020204" pitchFamily="34" charset="0"/>
              </a:rPr>
              <a:t> ON</a:t>
            </a:r>
          </a:p>
        </p:txBody>
      </p:sp>
      <p:sp>
        <p:nvSpPr>
          <p:cNvPr id="27" name="TextBox 26"/>
          <p:cNvSpPr txBox="1"/>
          <p:nvPr/>
        </p:nvSpPr>
        <p:spPr>
          <a:xfrm>
            <a:off x="4107117" y="3024844"/>
            <a:ext cx="4004622" cy="1610762"/>
          </a:xfrm>
          <a:prstGeom prst="rect">
            <a:avLst/>
          </a:prstGeom>
          <a:noFill/>
        </p:spPr>
        <p:txBody>
          <a:bodyPr wrap="none" rtlCol="0">
            <a:spAutoFit/>
          </a:bodyPr>
          <a:lstStyle/>
          <a:p>
            <a:r>
              <a:rPr lang="en-US" sz="2667" b="1" dirty="0">
                <a:solidFill>
                  <a:srgbClr val="FF0000"/>
                </a:solidFill>
                <a:latin typeface="Arial" panose="020B0604020202020204" pitchFamily="34" charset="0"/>
                <a:cs typeface="Arial" panose="020B0604020202020204" pitchFamily="34" charset="0"/>
              </a:rPr>
              <a:t>Learning Capability</a:t>
            </a:r>
          </a:p>
          <a:p>
            <a:pPr marL="304792" indent="-304792">
              <a:buFont typeface="Arial"/>
              <a:buChar char="•"/>
            </a:pPr>
            <a:r>
              <a:rPr lang="en-US" sz="2400" dirty="0">
                <a:solidFill>
                  <a:srgbClr val="000000"/>
                </a:solidFill>
                <a:latin typeface="Arial" panose="020B0604020202020204" pitchFamily="34" charset="0"/>
                <a:cs typeface="Arial" panose="020B0604020202020204" pitchFamily="34" charset="0"/>
              </a:rPr>
              <a:t>Supervised/Unsupervised</a:t>
            </a:r>
          </a:p>
          <a:p>
            <a:pPr marL="304792" indent="-304792">
              <a:buFont typeface="Arial"/>
              <a:buChar char="•"/>
            </a:pPr>
            <a:r>
              <a:rPr lang="en-US" sz="2400" dirty="0">
                <a:solidFill>
                  <a:srgbClr val="000000"/>
                </a:solidFill>
                <a:latin typeface="Arial" panose="020B0604020202020204" pitchFamily="34" charset="0"/>
                <a:cs typeface="Arial" panose="020B0604020202020204" pitchFamily="34" charset="0"/>
              </a:rPr>
              <a:t>Object identification</a:t>
            </a:r>
          </a:p>
          <a:p>
            <a:pPr marL="304792" indent="-304792">
              <a:buFont typeface="Arial"/>
              <a:buChar char="•"/>
            </a:pPr>
            <a:r>
              <a:rPr lang="en-US" sz="2400" dirty="0">
                <a:solidFill>
                  <a:srgbClr val="000000"/>
                </a:solidFill>
                <a:latin typeface="Arial" panose="020B0604020202020204" pitchFamily="34" charset="0"/>
                <a:cs typeface="Arial" panose="020B0604020202020204" pitchFamily="34" charset="0"/>
              </a:rPr>
              <a:t>Language understanding</a:t>
            </a:r>
          </a:p>
        </p:txBody>
      </p:sp>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7184" y="1092200"/>
            <a:ext cx="2505449" cy="1851419"/>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872" y="1092200"/>
            <a:ext cx="3937720" cy="1851419"/>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1173" y="4615973"/>
            <a:ext cx="2521460" cy="185291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259" y="1095060"/>
            <a:ext cx="3332453" cy="1874505"/>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7963" y="4624088"/>
            <a:ext cx="3353751" cy="1852913"/>
          </a:xfrm>
          <a:prstGeom prst="rect">
            <a:avLst/>
          </a:prstGeom>
        </p:spPr>
      </p:pic>
      <p:pic>
        <p:nvPicPr>
          <p:cNvPr id="33" name="Picture 3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033709" y="4624088"/>
            <a:ext cx="3962883" cy="1845069"/>
          </a:xfrm>
          <a:prstGeom prst="rect">
            <a:avLst/>
          </a:prstGeom>
        </p:spPr>
      </p:pic>
    </p:spTree>
    <p:extLst>
      <p:ext uri="{BB962C8B-B14F-4D97-AF65-F5344CB8AC3E}">
        <p14:creationId xmlns:p14="http://schemas.microsoft.com/office/powerpoint/2010/main" val="837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425" y="44627"/>
            <a:ext cx="10943167" cy="774700"/>
          </a:xfrm>
        </p:spPr>
        <p:txBody>
          <a:bodyPr/>
          <a:lstStyle/>
          <a:p>
            <a:r>
              <a:rPr lang="en-US" dirty="0"/>
              <a:t>…for Big Data?</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27" y="757509"/>
            <a:ext cx="10561175" cy="580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ttp://www.ibmbigdatahub.com/sites/default/files/infographic_file/4-Vs-of-big-dat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378" y="746081"/>
            <a:ext cx="11562007" cy="53285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51584" y="6310869"/>
            <a:ext cx="7464491" cy="338554"/>
          </a:xfrm>
          <a:prstGeom prst="rect">
            <a:avLst/>
          </a:prstGeom>
        </p:spPr>
        <p:txBody>
          <a:bodyPr wrap="square">
            <a:spAutoFit/>
          </a:bodyPr>
          <a:lstStyle/>
          <a:p>
            <a:pPr eaLnBrk="0" fontAlgn="base" hangingPunct="0">
              <a:spcBef>
                <a:spcPct val="0"/>
              </a:spcBef>
              <a:spcAft>
                <a:spcPct val="0"/>
              </a:spcAft>
            </a:pPr>
            <a:r>
              <a:rPr lang="en-GB" sz="2400" baseline="30000" dirty="0">
                <a:solidFill>
                  <a:srgbClr val="000000"/>
                </a:solidFill>
              </a:rPr>
              <a:t>http://www.etsi.org/technologies-clusters/technologies/intelligent-transport </a:t>
            </a:r>
          </a:p>
        </p:txBody>
      </p:sp>
    </p:spTree>
    <p:extLst>
      <p:ext uri="{BB962C8B-B14F-4D97-AF65-F5344CB8AC3E}">
        <p14:creationId xmlns:p14="http://schemas.microsoft.com/office/powerpoint/2010/main" val="82148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194"/>
                                        </p:tgtEl>
                                      </p:cBhvr>
                                    </p:animEffect>
                                    <p:set>
                                      <p:cBhvr>
                                        <p:cTn id="7" dur="1" fill="hold">
                                          <p:stCondLst>
                                            <p:cond delay="499"/>
                                          </p:stCondLst>
                                        </p:cTn>
                                        <p:tgtEl>
                                          <p:spTgt spid="8194"/>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hidden"/>
                                      </p:to>
                                    </p:set>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dissolve">
                                      <p:cBhvr>
                                        <p:cTn id="13"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746084" y="641541"/>
            <a:ext cx="4302585" cy="3507543"/>
          </a:xfrm>
          <a:prstGeom prst="rect">
            <a:avLst/>
          </a:prstGeom>
        </p:spPr>
      </p:pic>
      <p:sp>
        <p:nvSpPr>
          <p:cNvPr id="2" name="Title 1"/>
          <p:cNvSpPr>
            <a:spLocks noGrp="1"/>
          </p:cNvSpPr>
          <p:nvPr>
            <p:ph type="title"/>
          </p:nvPr>
        </p:nvSpPr>
        <p:spPr>
          <a:xfrm>
            <a:off x="431378" y="3"/>
            <a:ext cx="10943167" cy="774700"/>
          </a:xfrm>
        </p:spPr>
        <p:txBody>
          <a:bodyPr/>
          <a:lstStyle/>
          <a:p>
            <a:r>
              <a:rPr lang="en-US" dirty="0"/>
              <a:t>Big Data – Big Sensory Coverage!</a:t>
            </a:r>
          </a:p>
        </p:txBody>
      </p:sp>
      <p:sp>
        <p:nvSpPr>
          <p:cNvPr id="3" name="TextBox 2"/>
          <p:cNvSpPr txBox="1"/>
          <p:nvPr/>
        </p:nvSpPr>
        <p:spPr>
          <a:xfrm>
            <a:off x="766732" y="818198"/>
            <a:ext cx="8401609" cy="3087512"/>
          </a:xfrm>
          <a:prstGeom prst="rect">
            <a:avLst/>
          </a:prstGeom>
          <a:noFill/>
        </p:spPr>
        <p:txBody>
          <a:bodyPr wrap="square" rtlCol="0">
            <a:spAutoFit/>
          </a:bodyPr>
          <a:lstStyle/>
          <a:p>
            <a:pPr algn="ctr" eaLnBrk="0" fontAlgn="base" hangingPunct="0">
              <a:spcBef>
                <a:spcPct val="0"/>
              </a:spcBef>
              <a:spcAft>
                <a:spcPct val="0"/>
              </a:spcAft>
            </a:pPr>
            <a:r>
              <a:rPr lang="en-US" sz="2400" b="1" dirty="0">
                <a:solidFill>
                  <a:srgbClr val="0432FF"/>
                </a:solidFill>
              </a:rPr>
              <a:t>BIG DATA</a:t>
            </a:r>
          </a:p>
          <a:p>
            <a:pPr defTabSz="609585" eaLnBrk="0" fontAlgn="base" hangingPunct="0">
              <a:spcBef>
                <a:spcPct val="0"/>
              </a:spcBef>
              <a:spcAft>
                <a:spcPct val="0"/>
              </a:spcAft>
            </a:pPr>
            <a:r>
              <a:rPr lang="en-US" sz="2133" dirty="0">
                <a:solidFill>
                  <a:srgbClr val="000000"/>
                </a:solidFill>
              </a:rPr>
              <a:t>According to Merriam-Webster:</a:t>
            </a:r>
          </a:p>
          <a:p>
            <a:pPr marL="0" lvl="1" indent="-609585" defTabSz="609585" eaLnBrk="0" fontAlgn="base" hangingPunct="0">
              <a:spcBef>
                <a:spcPct val="0"/>
              </a:spcBef>
              <a:spcAft>
                <a:spcPct val="0"/>
              </a:spcAft>
              <a:buFont typeface="Arial" charset="0"/>
              <a:buChar char="•"/>
            </a:pPr>
            <a:r>
              <a:rPr lang="en-US" sz="2133" dirty="0">
                <a:solidFill>
                  <a:srgbClr val="000000"/>
                </a:solidFill>
              </a:rPr>
              <a:t>an accumulation of data that is too large and complex </a:t>
            </a:r>
            <a:br>
              <a:rPr lang="en-US" sz="2133" dirty="0">
                <a:solidFill>
                  <a:srgbClr val="000000"/>
                </a:solidFill>
              </a:rPr>
            </a:br>
            <a:r>
              <a:rPr lang="en-US" sz="2133" dirty="0">
                <a:solidFill>
                  <a:srgbClr val="000000"/>
                </a:solidFill>
              </a:rPr>
              <a:t>for processing by traditional </a:t>
            </a:r>
            <a:r>
              <a:rPr lang="en-US" sz="2133" dirty="0">
                <a:solidFill>
                  <a:srgbClr val="C00000"/>
                </a:solidFill>
              </a:rPr>
              <a:t>database management tools</a:t>
            </a:r>
          </a:p>
          <a:p>
            <a:pPr defTabSz="609585" eaLnBrk="0" fontAlgn="base" hangingPunct="0">
              <a:spcBef>
                <a:spcPct val="0"/>
              </a:spcBef>
              <a:spcAft>
                <a:spcPct val="0"/>
              </a:spcAft>
            </a:pPr>
            <a:endParaRPr lang="en-US" sz="2133" dirty="0">
              <a:solidFill>
                <a:srgbClr val="000000"/>
              </a:solidFill>
            </a:endParaRPr>
          </a:p>
          <a:p>
            <a:pPr defTabSz="609585" eaLnBrk="0" fontAlgn="base" hangingPunct="0">
              <a:spcBef>
                <a:spcPct val="0"/>
              </a:spcBef>
              <a:spcAft>
                <a:spcPct val="0"/>
              </a:spcAft>
            </a:pPr>
            <a:r>
              <a:rPr lang="en-US" sz="2133" dirty="0">
                <a:solidFill>
                  <a:srgbClr val="000000"/>
                </a:solidFill>
              </a:rPr>
              <a:t>According to Google:</a:t>
            </a:r>
          </a:p>
          <a:p>
            <a:pPr marL="0" lvl="1" indent="-609585" defTabSz="609585" eaLnBrk="0" fontAlgn="base" hangingPunct="0">
              <a:spcBef>
                <a:spcPct val="0"/>
              </a:spcBef>
              <a:spcAft>
                <a:spcPct val="0"/>
              </a:spcAft>
              <a:buFont typeface="Arial" charset="0"/>
              <a:buChar char="•"/>
            </a:pPr>
            <a:r>
              <a:rPr lang="en-US" sz="2133" dirty="0">
                <a:solidFill>
                  <a:srgbClr val="000000"/>
                </a:solidFill>
              </a:rPr>
              <a:t>extremely large data sets that may be analyzed computationally to reveal </a:t>
            </a:r>
            <a:r>
              <a:rPr lang="en-US" sz="2133" dirty="0">
                <a:solidFill>
                  <a:srgbClr val="C00000"/>
                </a:solidFill>
              </a:rPr>
              <a:t>patterns, trends, and associations,</a:t>
            </a:r>
            <a:r>
              <a:rPr lang="en-US" sz="2133" dirty="0">
                <a:solidFill>
                  <a:srgbClr val="000000"/>
                </a:solidFill>
              </a:rPr>
              <a:t> especially relating to human behavior and interactions.</a:t>
            </a:r>
          </a:p>
        </p:txBody>
      </p:sp>
      <p:sp>
        <p:nvSpPr>
          <p:cNvPr id="5" name="Rectangle 4"/>
          <p:cNvSpPr/>
          <p:nvPr/>
        </p:nvSpPr>
        <p:spPr>
          <a:xfrm>
            <a:off x="766733" y="3829129"/>
            <a:ext cx="11425268" cy="2719142"/>
          </a:xfrm>
          <a:prstGeom prst="rect">
            <a:avLst/>
          </a:prstGeom>
          <a:solidFill>
            <a:schemeClr val="bg1">
              <a:lumMod val="90000"/>
            </a:schemeClr>
          </a:solidFill>
        </p:spPr>
        <p:txBody>
          <a:bodyPr wrap="square">
            <a:spAutoFit/>
          </a:bodyPr>
          <a:lstStyle/>
          <a:p>
            <a:pPr algn="ctr" eaLnBrk="0" fontAlgn="base" hangingPunct="0">
              <a:spcBef>
                <a:spcPct val="0"/>
              </a:spcBef>
              <a:spcAft>
                <a:spcPct val="0"/>
              </a:spcAft>
            </a:pPr>
            <a:r>
              <a:rPr lang="en-US" sz="2133" b="1" dirty="0">
                <a:solidFill>
                  <a:srgbClr val="0070C0"/>
                </a:solidFill>
                <a:latin typeface="Helvetica" charset="0"/>
              </a:rPr>
              <a:t>INTERESTING VISION FACTS:</a:t>
            </a:r>
          </a:p>
          <a:p>
            <a:pPr marL="380990" indent="-380990" eaLnBrk="0" fontAlgn="base" hangingPunct="0">
              <a:spcBef>
                <a:spcPct val="0"/>
              </a:spcBef>
              <a:spcAft>
                <a:spcPct val="0"/>
              </a:spcAft>
              <a:buFont typeface="Arial" charset="0"/>
              <a:buChar char="•"/>
            </a:pPr>
            <a:r>
              <a:rPr lang="en-US" sz="1867" dirty="0">
                <a:solidFill>
                  <a:srgbClr val="002060"/>
                </a:solidFill>
                <a:latin typeface="Helvetica" charset="0"/>
              </a:rPr>
              <a:t>Two thirds of the brain electrical activity (2/3 billion firings /s) </a:t>
            </a:r>
            <a:br>
              <a:rPr lang="en-US" sz="1867" dirty="0">
                <a:solidFill>
                  <a:srgbClr val="002060"/>
                </a:solidFill>
                <a:latin typeface="Helvetica" charset="0"/>
              </a:rPr>
            </a:br>
            <a:r>
              <a:rPr lang="en-US" sz="1867" dirty="0">
                <a:solidFill>
                  <a:srgbClr val="002060"/>
                </a:solidFill>
                <a:latin typeface="Helvetica" charset="0"/>
              </a:rPr>
              <a:t>when eyes open.</a:t>
            </a:r>
          </a:p>
          <a:p>
            <a:pPr marL="380990" indent="-380990" eaLnBrk="0" fontAlgn="base" hangingPunct="0">
              <a:spcBef>
                <a:spcPct val="0"/>
              </a:spcBef>
              <a:spcAft>
                <a:spcPct val="0"/>
              </a:spcAft>
              <a:buFont typeface="Arial" charset="0"/>
              <a:buChar char="•"/>
            </a:pPr>
            <a:r>
              <a:rPr lang="en-US" sz="1867" dirty="0">
                <a:solidFill>
                  <a:srgbClr val="C00000"/>
                </a:solidFill>
                <a:latin typeface="Helvetica" charset="0"/>
              </a:rPr>
              <a:t>50% of our neural tissue directly </a:t>
            </a:r>
            <a:r>
              <a:rPr lang="en-US" sz="1867" dirty="0">
                <a:solidFill>
                  <a:srgbClr val="002060"/>
                </a:solidFill>
                <a:latin typeface="Helvetica" charset="0"/>
              </a:rPr>
              <a:t>(or indirectly) related to vision</a:t>
            </a:r>
            <a:br>
              <a:rPr lang="en-US" sz="1867" dirty="0">
                <a:solidFill>
                  <a:srgbClr val="002060"/>
                </a:solidFill>
                <a:latin typeface="Helvetica" charset="0"/>
              </a:rPr>
            </a:br>
            <a:r>
              <a:rPr lang="en-US" sz="1867" dirty="0">
                <a:solidFill>
                  <a:srgbClr val="002060"/>
                </a:solidFill>
                <a:latin typeface="Helvetica" charset="0"/>
              </a:rPr>
              <a:t>	</a:t>
            </a:r>
            <a:r>
              <a:rPr lang="en-US" sz="1600" i="1" dirty="0">
                <a:solidFill>
                  <a:srgbClr val="002060"/>
                </a:solidFill>
                <a:latin typeface="Helvetica" charset="0"/>
              </a:rPr>
              <a:t>Source: R. S. </a:t>
            </a:r>
            <a:r>
              <a:rPr lang="en-US" sz="1600" i="1" dirty="0" err="1">
                <a:solidFill>
                  <a:srgbClr val="002060"/>
                </a:solidFill>
                <a:latin typeface="Helvetica" charset="0"/>
              </a:rPr>
              <a:t>Fixot</a:t>
            </a:r>
            <a:r>
              <a:rPr lang="en-US" sz="1600" i="1" dirty="0">
                <a:solidFill>
                  <a:srgbClr val="002060"/>
                </a:solidFill>
                <a:latin typeface="Helvetica" charset="0"/>
              </a:rPr>
              <a:t>, Neuroanatomist, 1957</a:t>
            </a:r>
          </a:p>
          <a:p>
            <a:pPr marL="380990" indent="-380990" eaLnBrk="0" fontAlgn="base" hangingPunct="0">
              <a:spcBef>
                <a:spcPct val="0"/>
              </a:spcBef>
              <a:spcAft>
                <a:spcPct val="0"/>
              </a:spcAft>
              <a:buFont typeface="Arial" charset="0"/>
              <a:buChar char="•"/>
            </a:pPr>
            <a:r>
              <a:rPr lang="en-US" sz="1867" dirty="0">
                <a:solidFill>
                  <a:srgbClr val="C00000"/>
                </a:solidFill>
                <a:latin typeface="Helvetica" charset="0"/>
              </a:rPr>
              <a:t>More neurons dedicated to vision than all four senses combined</a:t>
            </a:r>
          </a:p>
          <a:p>
            <a:pPr marL="380990" indent="-380990" eaLnBrk="0" fontAlgn="base" hangingPunct="0">
              <a:spcBef>
                <a:spcPct val="0"/>
              </a:spcBef>
              <a:spcAft>
                <a:spcPct val="0"/>
              </a:spcAft>
              <a:buFont typeface="Arial" charset="0"/>
              <a:buChar char="•"/>
            </a:pPr>
            <a:r>
              <a:rPr lang="en-US" sz="1867" dirty="0">
                <a:solidFill>
                  <a:srgbClr val="002060"/>
                </a:solidFill>
                <a:latin typeface="Helvetica" charset="0"/>
              </a:rPr>
              <a:t>Olfactory cortex losing ground to visual cortex </a:t>
            </a:r>
            <a:br>
              <a:rPr lang="en-US" sz="1867" dirty="0">
                <a:solidFill>
                  <a:srgbClr val="002060"/>
                </a:solidFill>
                <a:latin typeface="Helvetica" charset="0"/>
              </a:rPr>
            </a:br>
            <a:r>
              <a:rPr lang="en-US" sz="1867" b="1" dirty="0">
                <a:solidFill>
                  <a:srgbClr val="C00000"/>
                </a:solidFill>
                <a:latin typeface="Helvetica" charset="0"/>
              </a:rPr>
              <a:t>(i.e. vision is “eating” our smell!)</a:t>
            </a:r>
            <a:r>
              <a:rPr lang="en-US" sz="1867" dirty="0">
                <a:solidFill>
                  <a:srgbClr val="002060"/>
                </a:solidFill>
                <a:latin typeface="Helvetica" charset="0"/>
              </a:rPr>
              <a:t> </a:t>
            </a:r>
            <a:br>
              <a:rPr lang="en-US" sz="1867" dirty="0">
                <a:solidFill>
                  <a:srgbClr val="002060"/>
                </a:solidFill>
                <a:latin typeface="Helvetica" charset="0"/>
              </a:rPr>
            </a:br>
            <a:r>
              <a:rPr lang="en-US" sz="1867" dirty="0">
                <a:solidFill>
                  <a:srgbClr val="002060"/>
                </a:solidFill>
                <a:latin typeface="Helvetica" charset="0"/>
              </a:rPr>
              <a:t>	</a:t>
            </a:r>
            <a:r>
              <a:rPr lang="en-US" sz="1600" i="1" dirty="0">
                <a:solidFill>
                  <a:srgbClr val="002060"/>
                </a:solidFill>
                <a:latin typeface="Helvetica" charset="0"/>
              </a:rPr>
              <a:t>Source: John Medina, Brain Rules, 2015</a:t>
            </a:r>
          </a:p>
        </p:txBody>
      </p:sp>
      <p:pic>
        <p:nvPicPr>
          <p:cNvPr id="8194" name="Picture 2" descr="https://images.spot.im/v1/production/tbwtkxca7qk4zn6rdey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865" y="4241800"/>
            <a:ext cx="3856803" cy="228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87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p:cTn id="11" dur="500" fill="hold"/>
                                        <p:tgtEl>
                                          <p:spTgt spid="8194"/>
                                        </p:tgtEl>
                                        <p:attrNameLst>
                                          <p:attrName>ppt_w</p:attrName>
                                        </p:attrNameLst>
                                      </p:cBhvr>
                                      <p:tavLst>
                                        <p:tav tm="0">
                                          <p:val>
                                            <p:fltVal val="0"/>
                                          </p:val>
                                        </p:tav>
                                        <p:tav tm="100000">
                                          <p:val>
                                            <p:strVal val="#ppt_w"/>
                                          </p:val>
                                        </p:tav>
                                      </p:tavLst>
                                    </p:anim>
                                    <p:anim calcmode="lin" valueType="num">
                                      <p:cBhvr>
                                        <p:cTn id="12" dur="500" fill="hold"/>
                                        <p:tgtEl>
                                          <p:spTgt spid="8194"/>
                                        </p:tgtEl>
                                        <p:attrNameLst>
                                          <p:attrName>ppt_h</p:attrName>
                                        </p:attrNameLst>
                                      </p:cBhvr>
                                      <p:tavLst>
                                        <p:tav tm="0">
                                          <p:val>
                                            <p:fltVal val="0"/>
                                          </p:val>
                                        </p:tav>
                                        <p:tav tm="100000">
                                          <p:val>
                                            <p:strVal val="#ppt_h"/>
                                          </p:val>
                                        </p:tav>
                                      </p:tavLst>
                                    </p:anim>
                                    <p:animEffect transition="in" filter="fade">
                                      <p:cBhvr>
                                        <p:cTn id="13"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1096727"/>
            <a:ext cx="3863467" cy="235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p:cNvSpPr>
            <a:spLocks noChangeArrowheads="1"/>
          </p:cNvSpPr>
          <p:nvPr/>
        </p:nvSpPr>
        <p:spPr bwMode="auto">
          <a:xfrm>
            <a:off x="736178" y="116633"/>
            <a:ext cx="10846223" cy="56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46464"/>
              </a:buClr>
              <a:buFont typeface="Wingdings" charset="2"/>
              <a:buChar char="§"/>
              <a:defRPr sz="2800">
                <a:solidFill>
                  <a:srgbClr val="646464"/>
                </a:solidFill>
                <a:latin typeface="Arial" charset="0"/>
                <a:ea typeface="ＭＳ Ｐゴシック" charset="-128"/>
              </a:defRPr>
            </a:lvl1pPr>
            <a:lvl2pPr marL="742950" indent="-285750">
              <a:spcBef>
                <a:spcPct val="20000"/>
              </a:spcBef>
              <a:buClr>
                <a:srgbClr val="646464"/>
              </a:buClr>
              <a:buFont typeface="Wingdings" charset="2"/>
              <a:buChar char="§"/>
              <a:defRPr sz="2600">
                <a:solidFill>
                  <a:srgbClr val="646464"/>
                </a:solidFill>
                <a:latin typeface="Arial" charset="0"/>
                <a:ea typeface="ＭＳ Ｐゴシック" charset="-128"/>
              </a:defRPr>
            </a:lvl2pPr>
            <a:lvl3pPr marL="1143000" indent="-228600">
              <a:spcBef>
                <a:spcPct val="20000"/>
              </a:spcBef>
              <a:buClr>
                <a:srgbClr val="646464"/>
              </a:buClr>
              <a:buFont typeface="Wingdings" charset="2"/>
              <a:buChar char="§"/>
              <a:defRPr sz="2300">
                <a:solidFill>
                  <a:srgbClr val="646464"/>
                </a:solidFill>
                <a:latin typeface="Arial" charset="0"/>
                <a:ea typeface="ＭＳ Ｐゴシック" charset="-128"/>
              </a:defRPr>
            </a:lvl3pPr>
            <a:lvl4pPr marL="1600200" indent="-228600">
              <a:spcBef>
                <a:spcPct val="20000"/>
              </a:spcBef>
              <a:buClr>
                <a:srgbClr val="646464"/>
              </a:buClr>
              <a:buFont typeface="Wingdings" charset="2"/>
              <a:buChar char="§"/>
              <a:defRPr sz="2000">
                <a:solidFill>
                  <a:srgbClr val="646464"/>
                </a:solidFill>
                <a:latin typeface="Arial" charset="0"/>
                <a:ea typeface="ＭＳ Ｐゴシック" charset="-128"/>
              </a:defRPr>
            </a:lvl4pPr>
            <a:lvl5pPr marL="2057400" indent="-228600">
              <a:spcBef>
                <a:spcPct val="20000"/>
              </a:spcBef>
              <a:buClr>
                <a:srgbClr val="646464"/>
              </a:buClr>
              <a:buFont typeface="Wingdings" charset="2"/>
              <a:buChar char="§"/>
              <a:defRPr sz="2000">
                <a:solidFill>
                  <a:srgbClr val="646464"/>
                </a:solidFill>
                <a:latin typeface="Arial" charset="0"/>
                <a:ea typeface="ＭＳ Ｐゴシック" charset="-128"/>
              </a:defRPr>
            </a:lvl5pPr>
            <a:lvl6pPr marL="25146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6pPr>
            <a:lvl7pPr marL="29718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7pPr>
            <a:lvl8pPr marL="34290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8pPr>
            <a:lvl9pPr marL="38862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9pPr>
          </a:lstStyle>
          <a:p>
            <a:pPr eaLnBrk="0" fontAlgn="base" hangingPunct="0">
              <a:lnSpc>
                <a:spcPts val="3733"/>
              </a:lnSpc>
              <a:spcBef>
                <a:spcPct val="0"/>
              </a:spcBef>
              <a:spcAft>
                <a:spcPct val="0"/>
              </a:spcAft>
              <a:buClrTx/>
              <a:buNone/>
            </a:pPr>
            <a:r>
              <a:rPr lang="en-US" altLang="en-US" sz="3733" b="1" dirty="0">
                <a:solidFill>
                  <a:srgbClr val="C00000"/>
                </a:solidFill>
              </a:rPr>
              <a:t>Deep Learning </a:t>
            </a:r>
            <a:r>
              <a:rPr lang="en-US" altLang="en-US" sz="3733" b="1" dirty="0">
                <a:solidFill>
                  <a:srgbClr val="C00000"/>
                </a:solidFill>
                <a:sym typeface="Wingdings" panose="05000000000000000000" pitchFamily="2" charset="2"/>
              </a:rPr>
              <a:t> </a:t>
            </a:r>
            <a:r>
              <a:rPr lang="en-US" altLang="en-US" sz="3733" b="1" dirty="0">
                <a:solidFill>
                  <a:srgbClr val="C00000"/>
                </a:solidFill>
              </a:rPr>
              <a:t>(bio)-inspired!</a:t>
            </a:r>
          </a:p>
        </p:txBody>
      </p:sp>
      <p:sp>
        <p:nvSpPr>
          <p:cNvPr id="7" name="Rechteck 5"/>
          <p:cNvSpPr>
            <a:spLocks noChangeArrowheads="1"/>
          </p:cNvSpPr>
          <p:nvPr/>
        </p:nvSpPr>
        <p:spPr bwMode="auto">
          <a:xfrm>
            <a:off x="819250" y="3604663"/>
            <a:ext cx="6240693" cy="204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rgbClr val="646464"/>
              </a:buClr>
              <a:buFont typeface="Wingdings" charset="2"/>
              <a:buChar char="§"/>
              <a:defRPr sz="2800">
                <a:solidFill>
                  <a:srgbClr val="646464"/>
                </a:solidFill>
                <a:latin typeface="Arial" charset="0"/>
                <a:ea typeface="ＭＳ Ｐゴシック" charset="-128"/>
              </a:defRPr>
            </a:lvl1pPr>
            <a:lvl2pPr marL="250825" indent="-250825">
              <a:spcBef>
                <a:spcPct val="20000"/>
              </a:spcBef>
              <a:buClr>
                <a:srgbClr val="646464"/>
              </a:buClr>
              <a:buFont typeface="Wingdings" charset="2"/>
              <a:buChar char="§"/>
              <a:defRPr sz="2600">
                <a:solidFill>
                  <a:srgbClr val="646464"/>
                </a:solidFill>
                <a:latin typeface="Arial" charset="0"/>
                <a:ea typeface="ＭＳ Ｐゴシック" charset="-128"/>
              </a:defRPr>
            </a:lvl2pPr>
            <a:lvl3pPr marL="1143000" indent="-228600">
              <a:spcBef>
                <a:spcPct val="20000"/>
              </a:spcBef>
              <a:buClr>
                <a:srgbClr val="646464"/>
              </a:buClr>
              <a:buFont typeface="Wingdings" charset="2"/>
              <a:buChar char="§"/>
              <a:defRPr sz="2300">
                <a:solidFill>
                  <a:srgbClr val="646464"/>
                </a:solidFill>
                <a:latin typeface="Arial" charset="0"/>
                <a:ea typeface="ＭＳ Ｐゴシック" charset="-128"/>
              </a:defRPr>
            </a:lvl3pPr>
            <a:lvl4pPr marL="1600200" indent="-228600">
              <a:spcBef>
                <a:spcPct val="20000"/>
              </a:spcBef>
              <a:buClr>
                <a:srgbClr val="646464"/>
              </a:buClr>
              <a:buFont typeface="Wingdings" charset="2"/>
              <a:buChar char="§"/>
              <a:defRPr sz="2000">
                <a:solidFill>
                  <a:srgbClr val="646464"/>
                </a:solidFill>
                <a:latin typeface="Arial" charset="0"/>
                <a:ea typeface="ＭＳ Ｐゴシック" charset="-128"/>
              </a:defRPr>
            </a:lvl4pPr>
            <a:lvl5pPr marL="2057400" indent="-228600">
              <a:spcBef>
                <a:spcPct val="20000"/>
              </a:spcBef>
              <a:buClr>
                <a:srgbClr val="646464"/>
              </a:buClr>
              <a:buFont typeface="Wingdings" charset="2"/>
              <a:buChar char="§"/>
              <a:defRPr sz="2000">
                <a:solidFill>
                  <a:srgbClr val="646464"/>
                </a:solidFill>
                <a:latin typeface="Arial" charset="0"/>
                <a:ea typeface="ＭＳ Ｐゴシック" charset="-128"/>
              </a:defRPr>
            </a:lvl5pPr>
            <a:lvl6pPr marL="25146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6pPr>
            <a:lvl7pPr marL="29718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7pPr>
            <a:lvl8pPr marL="34290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8pPr>
            <a:lvl9pPr marL="38862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9pPr>
          </a:lstStyle>
          <a:p>
            <a:pPr lvl="1" eaLnBrk="0" fontAlgn="base" hangingPunct="0">
              <a:spcBef>
                <a:spcPct val="0"/>
              </a:spcBef>
              <a:spcAft>
                <a:spcPts val="800"/>
              </a:spcAft>
              <a:buClrTx/>
            </a:pPr>
            <a:r>
              <a:rPr lang="en-US" altLang="en-US" sz="2133" b="1" dirty="0">
                <a:solidFill>
                  <a:srgbClr val="C00000"/>
                </a:solidFill>
              </a:rPr>
              <a:t>Our Brain</a:t>
            </a:r>
          </a:p>
          <a:p>
            <a:pPr lvl="1" eaLnBrk="0" fontAlgn="base" hangingPunct="0">
              <a:spcBef>
                <a:spcPct val="0"/>
              </a:spcBef>
              <a:spcAft>
                <a:spcPts val="800"/>
              </a:spcAft>
              <a:buClrTx/>
            </a:pPr>
            <a:r>
              <a:rPr lang="en-US" altLang="en-US" sz="2133" b="1" dirty="0">
                <a:solidFill>
                  <a:srgbClr val="0432FF"/>
                </a:solidFill>
              </a:rPr>
              <a:t>&gt;10</a:t>
            </a:r>
            <a:r>
              <a:rPr lang="en-US" altLang="en-US" sz="2133" b="1" baseline="30000" dirty="0">
                <a:solidFill>
                  <a:srgbClr val="0432FF"/>
                </a:solidFill>
              </a:rPr>
              <a:t>16</a:t>
            </a:r>
            <a:r>
              <a:rPr lang="en-US" altLang="en-US" sz="2133" b="1" dirty="0">
                <a:solidFill>
                  <a:srgbClr val="0432FF"/>
                </a:solidFill>
              </a:rPr>
              <a:t> complex operations / second </a:t>
            </a:r>
            <a:br>
              <a:rPr lang="en-US" altLang="en-US" sz="2133" b="1" dirty="0">
                <a:solidFill>
                  <a:srgbClr val="0432FF"/>
                </a:solidFill>
              </a:rPr>
            </a:br>
            <a:r>
              <a:rPr lang="en-US" altLang="en-US" sz="2133" b="1" dirty="0">
                <a:solidFill>
                  <a:srgbClr val="0432FF"/>
                </a:solidFill>
              </a:rPr>
              <a:t>(10 Petaflops!!!)</a:t>
            </a:r>
          </a:p>
          <a:p>
            <a:pPr lvl="1" eaLnBrk="0" fontAlgn="base" hangingPunct="0">
              <a:spcBef>
                <a:spcPct val="0"/>
              </a:spcBef>
              <a:spcAft>
                <a:spcPts val="800"/>
              </a:spcAft>
              <a:buClrTx/>
            </a:pPr>
            <a:r>
              <a:rPr lang="en-US" altLang="en-US" sz="2133" b="1" dirty="0">
                <a:solidFill>
                  <a:srgbClr val="0432FF"/>
                </a:solidFill>
              </a:rPr>
              <a:t>10-15 watts!!!</a:t>
            </a:r>
          </a:p>
          <a:p>
            <a:pPr lvl="1" eaLnBrk="0" fontAlgn="base" hangingPunct="0">
              <a:spcBef>
                <a:spcPct val="0"/>
              </a:spcBef>
              <a:spcAft>
                <a:spcPts val="800"/>
              </a:spcAft>
              <a:buClrTx/>
            </a:pPr>
            <a:r>
              <a:rPr lang="en-US" altLang="en-US" sz="2133" dirty="0">
                <a:solidFill>
                  <a:srgbClr val="000000"/>
                </a:solidFill>
              </a:rPr>
              <a:t>1.5 kg</a:t>
            </a:r>
          </a:p>
        </p:txBody>
      </p:sp>
      <p:sp>
        <p:nvSpPr>
          <p:cNvPr id="9" name="Rechteck 6"/>
          <p:cNvSpPr>
            <a:spLocks noChangeArrowheads="1"/>
          </p:cNvSpPr>
          <p:nvPr/>
        </p:nvSpPr>
        <p:spPr bwMode="auto">
          <a:xfrm>
            <a:off x="825600" y="6273801"/>
            <a:ext cx="7200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46464"/>
              </a:buClr>
              <a:buFont typeface="Wingdings" charset="2"/>
              <a:buChar char="§"/>
              <a:defRPr sz="2800">
                <a:solidFill>
                  <a:srgbClr val="646464"/>
                </a:solidFill>
                <a:latin typeface="Arial" charset="0"/>
                <a:ea typeface="ＭＳ Ｐゴシック" charset="-128"/>
              </a:defRPr>
            </a:lvl1pPr>
            <a:lvl2pPr marL="742950" indent="-285750">
              <a:spcBef>
                <a:spcPct val="20000"/>
              </a:spcBef>
              <a:buClr>
                <a:srgbClr val="646464"/>
              </a:buClr>
              <a:buFont typeface="Wingdings" charset="2"/>
              <a:buChar char="§"/>
              <a:defRPr sz="2600">
                <a:solidFill>
                  <a:srgbClr val="646464"/>
                </a:solidFill>
                <a:latin typeface="Arial" charset="0"/>
                <a:ea typeface="ＭＳ Ｐゴシック" charset="-128"/>
              </a:defRPr>
            </a:lvl2pPr>
            <a:lvl3pPr marL="1143000" indent="-228600">
              <a:spcBef>
                <a:spcPct val="20000"/>
              </a:spcBef>
              <a:buClr>
                <a:srgbClr val="646464"/>
              </a:buClr>
              <a:buFont typeface="Wingdings" charset="2"/>
              <a:buChar char="§"/>
              <a:defRPr sz="2300">
                <a:solidFill>
                  <a:srgbClr val="646464"/>
                </a:solidFill>
                <a:latin typeface="Arial" charset="0"/>
                <a:ea typeface="ＭＳ Ｐゴシック" charset="-128"/>
              </a:defRPr>
            </a:lvl3pPr>
            <a:lvl4pPr marL="1600200" indent="-228600">
              <a:spcBef>
                <a:spcPct val="20000"/>
              </a:spcBef>
              <a:buClr>
                <a:srgbClr val="646464"/>
              </a:buClr>
              <a:buFont typeface="Wingdings" charset="2"/>
              <a:buChar char="§"/>
              <a:defRPr sz="2000">
                <a:solidFill>
                  <a:srgbClr val="646464"/>
                </a:solidFill>
                <a:latin typeface="Arial" charset="0"/>
                <a:ea typeface="ＭＳ Ｐゴシック" charset="-128"/>
              </a:defRPr>
            </a:lvl4pPr>
            <a:lvl5pPr marL="2057400" indent="-228600">
              <a:spcBef>
                <a:spcPct val="20000"/>
              </a:spcBef>
              <a:buClr>
                <a:srgbClr val="646464"/>
              </a:buClr>
              <a:buFont typeface="Wingdings" charset="2"/>
              <a:buChar char="§"/>
              <a:defRPr sz="2000">
                <a:solidFill>
                  <a:srgbClr val="646464"/>
                </a:solidFill>
                <a:latin typeface="Arial" charset="0"/>
                <a:ea typeface="ＭＳ Ｐゴシック" charset="-128"/>
              </a:defRPr>
            </a:lvl5pPr>
            <a:lvl6pPr marL="25146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6pPr>
            <a:lvl7pPr marL="29718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7pPr>
            <a:lvl8pPr marL="34290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8pPr>
            <a:lvl9pPr marL="38862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9pPr>
          </a:lstStyle>
          <a:p>
            <a:pPr algn="just" eaLnBrk="0" fontAlgn="base" hangingPunct="0">
              <a:spcBef>
                <a:spcPct val="0"/>
              </a:spcBef>
              <a:spcAft>
                <a:spcPct val="0"/>
              </a:spcAft>
              <a:buClrTx/>
              <a:buFontTx/>
              <a:buNone/>
            </a:pPr>
            <a:r>
              <a:rPr lang="de-AT" altLang="en-US" sz="1600" i="1" dirty="0">
                <a:solidFill>
                  <a:srgbClr val="000000"/>
                </a:solidFill>
              </a:rPr>
              <a:t>Ellis et al. "human </a:t>
            </a:r>
            <a:r>
              <a:rPr lang="de-AT" altLang="en-US" sz="1600" i="1" dirty="0" err="1">
                <a:solidFill>
                  <a:srgbClr val="000000"/>
                </a:solidFill>
              </a:rPr>
              <a:t>cross-sectional</a:t>
            </a:r>
            <a:r>
              <a:rPr lang="de-AT" altLang="en-US" sz="1600" i="1" dirty="0">
                <a:solidFill>
                  <a:srgbClr val="000000"/>
                </a:solidFill>
              </a:rPr>
              <a:t> </a:t>
            </a:r>
            <a:r>
              <a:rPr lang="de-AT" altLang="en-US" sz="1600" i="1" dirty="0" err="1">
                <a:solidFill>
                  <a:srgbClr val="000000"/>
                </a:solidFill>
              </a:rPr>
              <a:t>anatomy</a:t>
            </a:r>
            <a:r>
              <a:rPr lang="de-AT" altLang="en-US" sz="1600" i="1" dirty="0">
                <a:solidFill>
                  <a:srgbClr val="000000"/>
                </a:solidFill>
              </a:rPr>
              <a:t>" 1991, Ed. </a:t>
            </a:r>
            <a:r>
              <a:rPr lang="de-AT" altLang="en-US" sz="1600" i="1" dirty="0" err="1">
                <a:solidFill>
                  <a:srgbClr val="000000"/>
                </a:solidFill>
              </a:rPr>
              <a:t>Butterworth</a:t>
            </a:r>
            <a:endParaRPr lang="en-US" altLang="en-US" sz="1600" i="1" dirty="0">
              <a:solidFill>
                <a:srgbClr val="000000"/>
              </a:solidFill>
            </a:endParaRP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672" y="889001"/>
            <a:ext cx="5049489" cy="252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9"/>
          <p:cNvSpPr>
            <a:spLocks noChangeArrowheads="1"/>
          </p:cNvSpPr>
          <p:nvPr/>
        </p:nvSpPr>
        <p:spPr bwMode="auto">
          <a:xfrm>
            <a:off x="6305091" y="3604665"/>
            <a:ext cx="48699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46464"/>
              </a:buClr>
              <a:buFont typeface="Wingdings" charset="2"/>
              <a:buChar char="§"/>
              <a:defRPr sz="2800">
                <a:solidFill>
                  <a:srgbClr val="646464"/>
                </a:solidFill>
                <a:latin typeface="Arial" charset="0"/>
                <a:ea typeface="ＭＳ Ｐゴシック" charset="-128"/>
              </a:defRPr>
            </a:lvl1pPr>
            <a:lvl2pPr marL="742950" indent="-285750">
              <a:spcBef>
                <a:spcPct val="20000"/>
              </a:spcBef>
              <a:buClr>
                <a:srgbClr val="646464"/>
              </a:buClr>
              <a:buFont typeface="Wingdings" charset="2"/>
              <a:buChar char="§"/>
              <a:defRPr sz="2600">
                <a:solidFill>
                  <a:srgbClr val="646464"/>
                </a:solidFill>
                <a:latin typeface="Arial" charset="0"/>
                <a:ea typeface="ＭＳ Ｐゴシック" charset="-128"/>
              </a:defRPr>
            </a:lvl2pPr>
            <a:lvl3pPr marL="1143000" indent="-228600">
              <a:spcBef>
                <a:spcPct val="20000"/>
              </a:spcBef>
              <a:buClr>
                <a:srgbClr val="646464"/>
              </a:buClr>
              <a:buFont typeface="Wingdings" charset="2"/>
              <a:buChar char="§"/>
              <a:defRPr sz="2300">
                <a:solidFill>
                  <a:srgbClr val="646464"/>
                </a:solidFill>
                <a:latin typeface="Arial" charset="0"/>
                <a:ea typeface="ＭＳ Ｐゴシック" charset="-128"/>
              </a:defRPr>
            </a:lvl3pPr>
            <a:lvl4pPr marL="1600200" indent="-228600">
              <a:spcBef>
                <a:spcPct val="20000"/>
              </a:spcBef>
              <a:buClr>
                <a:srgbClr val="646464"/>
              </a:buClr>
              <a:buFont typeface="Wingdings" charset="2"/>
              <a:buChar char="§"/>
              <a:defRPr sz="2000">
                <a:solidFill>
                  <a:srgbClr val="646464"/>
                </a:solidFill>
                <a:latin typeface="Arial" charset="0"/>
                <a:ea typeface="ＭＳ Ｐゴシック" charset="-128"/>
              </a:defRPr>
            </a:lvl4pPr>
            <a:lvl5pPr marL="2057400" indent="-228600">
              <a:spcBef>
                <a:spcPct val="20000"/>
              </a:spcBef>
              <a:buClr>
                <a:srgbClr val="646464"/>
              </a:buClr>
              <a:buFont typeface="Wingdings" charset="2"/>
              <a:buChar char="§"/>
              <a:defRPr sz="2000">
                <a:solidFill>
                  <a:srgbClr val="646464"/>
                </a:solidFill>
                <a:latin typeface="Arial" charset="0"/>
                <a:ea typeface="ＭＳ Ｐゴシック" charset="-128"/>
              </a:defRPr>
            </a:lvl5pPr>
            <a:lvl6pPr marL="25146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6pPr>
            <a:lvl7pPr marL="29718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7pPr>
            <a:lvl8pPr marL="34290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8pPr>
            <a:lvl9pPr marL="38862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9pPr>
          </a:lstStyle>
          <a:p>
            <a:pPr eaLnBrk="0" fontAlgn="base" hangingPunct="0">
              <a:spcBef>
                <a:spcPct val="0"/>
              </a:spcBef>
              <a:spcAft>
                <a:spcPct val="0"/>
              </a:spcAft>
              <a:buClrTx/>
              <a:buFontTx/>
              <a:buNone/>
            </a:pPr>
            <a:r>
              <a:rPr lang="de-AT" altLang="en-US" sz="2400" b="1" dirty="0">
                <a:solidFill>
                  <a:srgbClr val="C00000"/>
                </a:solidFill>
              </a:rPr>
              <a:t>“K computer“ (RIKEN, Japan) </a:t>
            </a:r>
          </a:p>
          <a:p>
            <a:pPr eaLnBrk="0" fontAlgn="base" hangingPunct="0">
              <a:spcBef>
                <a:spcPct val="0"/>
              </a:spcBef>
              <a:spcAft>
                <a:spcPct val="0"/>
              </a:spcAft>
              <a:buClrTx/>
              <a:buFontTx/>
              <a:buNone/>
            </a:pPr>
            <a:endParaRPr lang="en-US" altLang="en-US" sz="2400" b="1" dirty="0">
              <a:solidFill>
                <a:srgbClr val="0432FF"/>
              </a:solidFill>
            </a:endParaRPr>
          </a:p>
          <a:p>
            <a:pPr eaLnBrk="0" fontAlgn="base" hangingPunct="0">
              <a:spcBef>
                <a:spcPct val="0"/>
              </a:spcBef>
              <a:spcAft>
                <a:spcPct val="0"/>
              </a:spcAft>
              <a:buClrTx/>
              <a:buFontTx/>
              <a:buNone/>
            </a:pPr>
            <a:r>
              <a:rPr lang="en-US" altLang="en-US" sz="2400" b="1" dirty="0">
                <a:solidFill>
                  <a:srgbClr val="0432FF"/>
                </a:solidFill>
              </a:rPr>
              <a:t>8.162 petaflops</a:t>
            </a:r>
          </a:p>
          <a:p>
            <a:pPr eaLnBrk="0" fontAlgn="base" hangingPunct="0">
              <a:spcBef>
                <a:spcPct val="0"/>
              </a:spcBef>
              <a:spcAft>
                <a:spcPct val="0"/>
              </a:spcAft>
              <a:buClrTx/>
              <a:buFontTx/>
              <a:buNone/>
            </a:pPr>
            <a:r>
              <a:rPr lang="en-US" altLang="en-US" sz="2400" b="1" dirty="0">
                <a:solidFill>
                  <a:srgbClr val="0432FF"/>
                </a:solidFill>
              </a:rPr>
              <a:t>9.89 MW</a:t>
            </a:r>
            <a:endParaRPr lang="en-US" altLang="en-US" sz="1467" b="1" dirty="0">
              <a:solidFill>
                <a:srgbClr val="0432FF"/>
              </a:solidFill>
            </a:endParaRPr>
          </a:p>
        </p:txBody>
      </p:sp>
      <p:sp>
        <p:nvSpPr>
          <p:cNvPr id="3" name="Rectangle 2"/>
          <p:cNvSpPr/>
          <p:nvPr/>
        </p:nvSpPr>
        <p:spPr>
          <a:xfrm>
            <a:off x="9097301" y="6273801"/>
            <a:ext cx="2688299" cy="338554"/>
          </a:xfrm>
          <a:prstGeom prst="rect">
            <a:avLst/>
          </a:prstGeom>
        </p:spPr>
        <p:txBody>
          <a:bodyPr wrap="square">
            <a:spAutoFit/>
          </a:bodyPr>
          <a:lstStyle/>
          <a:p>
            <a:pPr algn="r" eaLnBrk="0" fontAlgn="base" hangingPunct="0">
              <a:spcBef>
                <a:spcPct val="0"/>
              </a:spcBef>
              <a:spcAft>
                <a:spcPct val="0"/>
              </a:spcAft>
              <a:defRPr/>
            </a:pPr>
            <a:r>
              <a:rPr lang="en-US" sz="1600" i="1" dirty="0">
                <a:solidFill>
                  <a:srgbClr val="000000">
                    <a:lumMod val="50000"/>
                  </a:srgbClr>
                </a:solidFill>
              </a:rPr>
              <a:t>http://</a:t>
            </a:r>
            <a:r>
              <a:rPr lang="en-US" sz="1600" i="1" dirty="0" err="1">
                <a:solidFill>
                  <a:srgbClr val="000000">
                    <a:lumMod val="50000"/>
                  </a:srgbClr>
                </a:solidFill>
              </a:rPr>
              <a:t>www.nsc.riken.jp</a:t>
            </a:r>
            <a:endParaRPr lang="en-US" sz="1600" i="1" dirty="0">
              <a:solidFill>
                <a:srgbClr val="000000">
                  <a:lumMod val="50000"/>
                </a:srgbClr>
              </a:solidFill>
            </a:endParaRPr>
          </a:p>
        </p:txBody>
      </p:sp>
      <p:sp>
        <p:nvSpPr>
          <p:cNvPr id="4" name="Rectangle 3"/>
          <p:cNvSpPr/>
          <p:nvPr/>
        </p:nvSpPr>
        <p:spPr>
          <a:xfrm>
            <a:off x="335360" y="5513626"/>
            <a:ext cx="11856640" cy="830997"/>
          </a:xfrm>
          <a:prstGeom prst="rect">
            <a:avLst/>
          </a:prstGeom>
        </p:spPr>
        <p:txBody>
          <a:bodyPr wrap="square">
            <a:spAutoFit/>
          </a:bodyPr>
          <a:lstStyle/>
          <a:p>
            <a:pPr lvl="1" eaLnBrk="0" fontAlgn="base" hangingPunct="0">
              <a:spcBef>
                <a:spcPct val="0"/>
              </a:spcBef>
              <a:spcAft>
                <a:spcPts val="1600"/>
              </a:spcAft>
            </a:pPr>
            <a:r>
              <a:rPr lang="en-US" altLang="en-US" sz="2400" dirty="0">
                <a:solidFill>
                  <a:srgbClr val="0070C0"/>
                </a:solidFill>
              </a:rPr>
              <a:t>Nature achieves </a:t>
            </a:r>
            <a:r>
              <a:rPr lang="en-US" altLang="en-US" sz="2400" b="1" dirty="0">
                <a:solidFill>
                  <a:srgbClr val="0070C0"/>
                </a:solidFill>
              </a:rPr>
              <a:t>efficient and reliable </a:t>
            </a:r>
            <a:r>
              <a:rPr lang="en-US" altLang="en-US" sz="2400" dirty="0">
                <a:solidFill>
                  <a:srgbClr val="0070C0"/>
                </a:solidFill>
              </a:rPr>
              <a:t>computation based on </a:t>
            </a:r>
            <a:r>
              <a:rPr lang="en-US" altLang="en-US" sz="2400" b="1" dirty="0">
                <a:solidFill>
                  <a:srgbClr val="0070C0"/>
                </a:solidFill>
              </a:rPr>
              <a:t>fuzzy input </a:t>
            </a:r>
            <a:r>
              <a:rPr lang="en-US" altLang="en-US" sz="2400" dirty="0">
                <a:solidFill>
                  <a:srgbClr val="0070C0"/>
                </a:solidFill>
              </a:rPr>
              <a:t>data in an </a:t>
            </a:r>
            <a:r>
              <a:rPr lang="en-US" altLang="en-US" sz="2400" b="1" dirty="0">
                <a:solidFill>
                  <a:srgbClr val="0070C0"/>
                </a:solidFill>
              </a:rPr>
              <a:t>uncontrolled</a:t>
            </a:r>
            <a:r>
              <a:rPr lang="en-US" altLang="en-US" sz="2400" dirty="0">
                <a:solidFill>
                  <a:srgbClr val="0070C0"/>
                </a:solidFill>
              </a:rPr>
              <a:t> environment</a:t>
            </a:r>
          </a:p>
        </p:txBody>
      </p:sp>
      <p:pic>
        <p:nvPicPr>
          <p:cNvPr id="12" name="Content Placeholder 5"/>
          <p:cNvPicPr>
            <a:picLocks noGrp="1" noChangeAspect="1"/>
          </p:cNvPicPr>
          <p:nvPr>
            <p:ph idx="1"/>
          </p:nvPr>
        </p:nvPicPr>
        <p:blipFill>
          <a:blip r:embed="rId5"/>
          <a:stretch>
            <a:fillRect/>
          </a:stretch>
        </p:blipFill>
        <p:spPr>
          <a:xfrm>
            <a:off x="953163" y="3312931"/>
            <a:ext cx="11137237" cy="3265669"/>
          </a:xfrm>
          <a:prstGeom prst="rect">
            <a:avLst/>
          </a:prstGeom>
        </p:spPr>
      </p:pic>
      <p:pic>
        <p:nvPicPr>
          <p:cNvPr id="13" name="Picture 12" descr="ttps://es.mathworks.com/content/mathworks/es/es/discovery/deep-learning/jcr:content/mainParsys/image_0.a"/>
          <p:cNvPicPr>
            <a:picLocks noChangeAspect="1" noChangeArrowheads="1"/>
          </p:cNvPicPr>
          <p:nvPr/>
        </p:nvPicPr>
        <p:blipFill rotWithShape="1">
          <a:blip r:embed="rId6">
            <a:extLst>
              <a:ext uri="{28A0092B-C50C-407E-A947-70E740481C1C}">
                <a14:useLocalDpi xmlns:a14="http://schemas.microsoft.com/office/drawing/2010/main" val="0"/>
              </a:ext>
            </a:extLst>
          </a:blip>
          <a:srcRect t="1177" b="7056"/>
          <a:stretch/>
        </p:blipFill>
        <p:spPr bwMode="auto">
          <a:xfrm>
            <a:off x="928192" y="3376909"/>
            <a:ext cx="10755808" cy="3201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574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Brain-Inspired Computing: </a:t>
            </a:r>
            <a:r>
              <a:rPr lang="en-US" dirty="0">
                <a:solidFill>
                  <a:srgbClr val="002060"/>
                </a:solidFill>
              </a:rPr>
              <a:t>Trends</a:t>
            </a:r>
          </a:p>
        </p:txBody>
      </p:sp>
      <p:grpSp>
        <p:nvGrpSpPr>
          <p:cNvPr id="4" name="Group 3"/>
          <p:cNvGrpSpPr/>
          <p:nvPr/>
        </p:nvGrpSpPr>
        <p:grpSpPr>
          <a:xfrm>
            <a:off x="9605863" y="2035604"/>
            <a:ext cx="2596008" cy="967036"/>
            <a:chOff x="7601552" y="2490727"/>
            <a:chExt cx="1768824" cy="820258"/>
          </a:xfrm>
        </p:grpSpPr>
        <p:pic>
          <p:nvPicPr>
            <p:cNvPr id="5" name="Picture 51">
              <a:extLst>
                <a:ext uri="{FF2B5EF4-FFF2-40B4-BE49-F238E27FC236}">
                  <a16:creationId xmlns:a16="http://schemas.microsoft.com/office/drawing/2014/main" id="{C101B0DA-1A3F-45AE-8D37-71D7D1DF1E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7039" y="2490727"/>
              <a:ext cx="1693337" cy="52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2">
              <a:extLst>
                <a:ext uri="{FF2B5EF4-FFF2-40B4-BE49-F238E27FC236}">
                  <a16:creationId xmlns:a16="http://schemas.microsoft.com/office/drawing/2014/main" id="{F70B56C1-9375-47B2-A128-011F8245013F}"/>
                </a:ext>
              </a:extLst>
            </p:cNvPr>
            <p:cNvSpPr>
              <a:spLocks noChangeArrowheads="1"/>
            </p:cNvSpPr>
            <p:nvPr/>
          </p:nvSpPr>
          <p:spPr bwMode="auto">
            <a:xfrm>
              <a:off x="7601552" y="2989118"/>
              <a:ext cx="1576796" cy="32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ED1C24"/>
                </a:buClr>
                <a:buFont typeface="Wingdings" panose="05000000000000000000" pitchFamily="2" charset="2"/>
                <a:buChar char="§"/>
                <a:defRPr sz="2400">
                  <a:solidFill>
                    <a:schemeClr val="tx1"/>
                  </a:solidFill>
                  <a:latin typeface="TUSans" charset="0"/>
                  <a:ea typeface="MS PGothic" panose="020B0600070205080204" pitchFamily="34" charset="-128"/>
                </a:defRPr>
              </a:lvl1pPr>
              <a:lvl2pPr marL="742950" indent="-285750">
                <a:spcBef>
                  <a:spcPct val="20000"/>
                </a:spcBef>
                <a:buChar char="–"/>
                <a:defRPr sz="2000">
                  <a:solidFill>
                    <a:schemeClr val="tx1"/>
                  </a:solidFill>
                  <a:latin typeface="TUSans" charset="0"/>
                  <a:ea typeface="MS PGothic" panose="020B0600070205080204" pitchFamily="34" charset="-128"/>
                </a:defRPr>
              </a:lvl2pPr>
              <a:lvl3pPr marL="1143000" indent="-228600">
                <a:spcBef>
                  <a:spcPct val="20000"/>
                </a:spcBef>
                <a:buChar char="•"/>
                <a:defRPr>
                  <a:solidFill>
                    <a:schemeClr val="tx1"/>
                  </a:solidFill>
                  <a:latin typeface="TUSans" charset="0"/>
                  <a:ea typeface="MS PGothic" panose="020B0600070205080204" pitchFamily="34" charset="-128"/>
                </a:defRPr>
              </a:lvl3pPr>
              <a:lvl4pPr marL="1600200" indent="-228600">
                <a:spcBef>
                  <a:spcPct val="20000"/>
                </a:spcBef>
                <a:buChar char="–"/>
                <a:defRPr sz="1600">
                  <a:solidFill>
                    <a:schemeClr val="tx1"/>
                  </a:solidFill>
                  <a:latin typeface="TUSans" charset="0"/>
                  <a:ea typeface="MS PGothic" panose="020B0600070205080204" pitchFamily="34" charset="-128"/>
                </a:defRPr>
              </a:lvl4pPr>
              <a:lvl5pPr marL="2057400" indent="-228600">
                <a:spcBef>
                  <a:spcPct val="20000"/>
                </a:spcBef>
                <a:buChar char="»"/>
                <a:defRPr sz="1600">
                  <a:solidFill>
                    <a:schemeClr val="tx1"/>
                  </a:solidFill>
                  <a:latin typeface="TUSans"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9pPr>
            </a:lstStyle>
            <a:p>
              <a:pPr>
                <a:spcBef>
                  <a:spcPct val="0"/>
                </a:spcBef>
                <a:buClrTx/>
                <a:buFontTx/>
                <a:buNone/>
              </a:pPr>
              <a:r>
                <a:rPr lang="en-US" altLang="en-US" sz="933" b="1" i="1" dirty="0"/>
                <a:t>Source:</a:t>
              </a:r>
              <a:r>
                <a:rPr lang="en-US" altLang="en-US" sz="933" i="1" dirty="0"/>
                <a:t> S. </a:t>
              </a:r>
              <a:r>
                <a:rPr lang="en-US" altLang="en-US" sz="933" i="1" dirty="0" err="1"/>
                <a:t>Mitra</a:t>
              </a:r>
              <a:r>
                <a:rPr lang="en-US" altLang="en-US" sz="933" i="1" dirty="0"/>
                <a:t>, P. Wong (Stanford), C. </a:t>
              </a:r>
              <a:r>
                <a:rPr lang="en-US" altLang="en-US" sz="933" i="1" dirty="0" err="1"/>
                <a:t>Mackin</a:t>
              </a:r>
              <a:r>
                <a:rPr lang="en-US" altLang="en-US" sz="933" i="1" dirty="0"/>
                <a:t> (MIT), J. Zhang (Google)</a:t>
              </a:r>
            </a:p>
          </p:txBody>
        </p:sp>
      </p:grpSp>
      <p:graphicFrame>
        <p:nvGraphicFramePr>
          <p:cNvPr id="7" name="Diagram 6">
            <a:extLst>
              <a:ext uri="{FF2B5EF4-FFF2-40B4-BE49-F238E27FC236}">
                <a16:creationId xmlns:a16="http://schemas.microsoft.com/office/drawing/2014/main" id="{7947982E-5F8A-4AAE-8735-C73457357792}"/>
              </a:ext>
            </a:extLst>
          </p:cNvPr>
          <p:cNvGraphicFramePr/>
          <p:nvPr/>
        </p:nvGraphicFramePr>
        <p:xfrm>
          <a:off x="1658140" y="759811"/>
          <a:ext cx="8128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Object 8">
            <a:extLst>
              <a:ext uri="{FF2B5EF4-FFF2-40B4-BE49-F238E27FC236}">
                <a16:creationId xmlns:a16="http://schemas.microsoft.com/office/drawing/2014/main" id="{6B48F1D2-9927-460F-BD67-234FB23AC2EF}"/>
              </a:ext>
            </a:extLst>
          </p:cNvPr>
          <p:cNvGraphicFramePr>
            <a:graphicFrameLocks noChangeAspect="1"/>
          </p:cNvGraphicFramePr>
          <p:nvPr/>
        </p:nvGraphicFramePr>
        <p:xfrm>
          <a:off x="3871091" y="3843522"/>
          <a:ext cx="2992995" cy="2044511"/>
        </p:xfrm>
        <a:graphic>
          <a:graphicData uri="http://schemas.openxmlformats.org/presentationml/2006/ole">
            <mc:AlternateContent xmlns:mc="http://schemas.openxmlformats.org/markup-compatibility/2006">
              <mc:Choice xmlns:v="urn:schemas-microsoft-com:vml" Requires="v">
                <p:oleObj name="Presentation" r:id="rId8" imgW="3959347" imgH="3599618" progId="PowerPoint.Show.8">
                  <p:embed/>
                </p:oleObj>
              </mc:Choice>
              <mc:Fallback>
                <p:oleObj name="Presentation" r:id="rId8" imgW="3959347" imgH="3599618" progId="PowerPoint.Show.8">
                  <p:embed/>
                  <p:pic>
                    <p:nvPicPr>
                      <p:cNvPr id="9" name="Object 8">
                        <a:extLst>
                          <a:ext uri="{FF2B5EF4-FFF2-40B4-BE49-F238E27FC236}">
                            <a16:creationId xmlns:a16="http://schemas.microsoft.com/office/drawing/2014/main" id="{6B48F1D2-9927-460F-BD67-234FB23AC2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1091" y="3843522"/>
                        <a:ext cx="2992995" cy="2044511"/>
                      </a:xfrm>
                      <a:prstGeom prst="rect">
                        <a:avLst/>
                      </a:prstGeom>
                      <a:noFill/>
                      <a:ln>
                        <a:noFill/>
                      </a:ln>
                    </p:spPr>
                  </p:pic>
                </p:oleObj>
              </mc:Fallback>
            </mc:AlternateContent>
          </a:graphicData>
        </a:graphic>
      </p:graphicFrame>
      <p:grpSp>
        <p:nvGrpSpPr>
          <p:cNvPr id="10" name="Group 9">
            <a:extLst>
              <a:ext uri="{FF2B5EF4-FFF2-40B4-BE49-F238E27FC236}">
                <a16:creationId xmlns:a16="http://schemas.microsoft.com/office/drawing/2014/main" id="{19717CAD-7912-4DDD-B6A4-599E8795C860}"/>
              </a:ext>
            </a:extLst>
          </p:cNvPr>
          <p:cNvGrpSpPr>
            <a:grpSpLocks/>
          </p:cNvGrpSpPr>
          <p:nvPr/>
        </p:nvGrpSpPr>
        <p:grpSpPr bwMode="auto">
          <a:xfrm>
            <a:off x="10299" y="2577775"/>
            <a:ext cx="2341285" cy="1714500"/>
            <a:chOff x="-15779" y="2160050"/>
            <a:chExt cx="1755687" cy="1715989"/>
          </a:xfrm>
        </p:grpSpPr>
        <p:sp>
          <p:nvSpPr>
            <p:cNvPr id="11" name="Rounded Rectangle 10">
              <a:extLst>
                <a:ext uri="{FF2B5EF4-FFF2-40B4-BE49-F238E27FC236}">
                  <a16:creationId xmlns:a16="http://schemas.microsoft.com/office/drawing/2014/main" id="{919290F2-CEB9-4D52-B335-624BE4EEADBA}"/>
                </a:ext>
              </a:extLst>
            </p:cNvPr>
            <p:cNvSpPr/>
            <p:nvPr/>
          </p:nvSpPr>
          <p:spPr>
            <a:xfrm>
              <a:off x="34612" y="2160050"/>
              <a:ext cx="1705296" cy="1715989"/>
            </a:xfrm>
            <a:prstGeom prst="roundRect">
              <a:avLst>
                <a:gd name="adj" fmla="val 7089"/>
              </a:avLst>
            </a:prstGeom>
            <a:solidFill>
              <a:srgbClr val="FFFFFF">
                <a:alpha val="43922"/>
              </a:srgbClr>
            </a:solidFill>
            <a:ln w="25400" cap="flat" cmpd="sng" algn="ctr">
              <a:solidFill>
                <a:srgbClr val="FF0000"/>
              </a:solidFill>
              <a:prstDash val="solid"/>
            </a:ln>
            <a:effectLst/>
          </p:spPr>
          <p:txBody>
            <a:bodyPr anchor="ctr"/>
            <a:lstStyle/>
            <a:p>
              <a:pPr algn="ctr">
                <a:defRPr/>
              </a:pPr>
              <a:endParaRPr lang="en-US" sz="2133" kern="0">
                <a:solidFill>
                  <a:prstClr val="black"/>
                </a:solidFill>
                <a:latin typeface="Arial" panose="020B0604020202020204" pitchFamily="34" charset="0"/>
                <a:cs typeface="Arial" panose="020B0604020202020204" pitchFamily="34" charset="0"/>
              </a:endParaRPr>
            </a:p>
          </p:txBody>
        </p:sp>
        <p:pic>
          <p:nvPicPr>
            <p:cNvPr id="12" name="Picture 4" descr="http://www.techpowerup.com/img/12-06-18/171b.jpg">
              <a:extLst>
                <a:ext uri="{FF2B5EF4-FFF2-40B4-BE49-F238E27FC236}">
                  <a16:creationId xmlns:a16="http://schemas.microsoft.com/office/drawing/2014/main" id="{4C4DCB0A-521D-489E-8257-96E79059380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699" y="2397779"/>
              <a:ext cx="929767" cy="61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61">
              <a:extLst>
                <a:ext uri="{FF2B5EF4-FFF2-40B4-BE49-F238E27FC236}">
                  <a16:creationId xmlns:a16="http://schemas.microsoft.com/office/drawing/2014/main" id="{BA93D7F8-D177-48BD-91B4-4E907654AC34}"/>
                </a:ext>
              </a:extLst>
            </p:cNvPr>
            <p:cNvSpPr txBox="1">
              <a:spLocks noChangeArrowheads="1"/>
            </p:cNvSpPr>
            <p:nvPr/>
          </p:nvSpPr>
          <p:spPr bwMode="auto">
            <a:xfrm>
              <a:off x="-15779" y="2175864"/>
              <a:ext cx="1085703" cy="37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ED1C24"/>
                </a:buClr>
                <a:buFont typeface="Wingdings" panose="05000000000000000000" pitchFamily="2" charset="2"/>
                <a:buChar char="§"/>
                <a:defRPr sz="2400">
                  <a:solidFill>
                    <a:schemeClr val="tx1"/>
                  </a:solidFill>
                  <a:latin typeface="TUSans" charset="0"/>
                  <a:ea typeface="MS PGothic" panose="020B0600070205080204" pitchFamily="34" charset="-128"/>
                </a:defRPr>
              </a:lvl1pPr>
              <a:lvl2pPr marL="742950" indent="-285750">
                <a:spcBef>
                  <a:spcPct val="20000"/>
                </a:spcBef>
                <a:buChar char="–"/>
                <a:defRPr sz="2000">
                  <a:solidFill>
                    <a:schemeClr val="tx1"/>
                  </a:solidFill>
                  <a:latin typeface="TUSans" charset="0"/>
                  <a:ea typeface="MS PGothic" panose="020B0600070205080204" pitchFamily="34" charset="-128"/>
                </a:defRPr>
              </a:lvl2pPr>
              <a:lvl3pPr marL="1143000" indent="-228600">
                <a:spcBef>
                  <a:spcPct val="20000"/>
                </a:spcBef>
                <a:buChar char="•"/>
                <a:defRPr>
                  <a:solidFill>
                    <a:schemeClr val="tx1"/>
                  </a:solidFill>
                  <a:latin typeface="TUSans" charset="0"/>
                  <a:ea typeface="MS PGothic" panose="020B0600070205080204" pitchFamily="34" charset="-128"/>
                </a:defRPr>
              </a:lvl3pPr>
              <a:lvl4pPr marL="1600200" indent="-228600">
                <a:spcBef>
                  <a:spcPct val="20000"/>
                </a:spcBef>
                <a:buChar char="–"/>
                <a:defRPr sz="1600">
                  <a:solidFill>
                    <a:schemeClr val="tx1"/>
                  </a:solidFill>
                  <a:latin typeface="TUSans" charset="0"/>
                  <a:ea typeface="MS PGothic" panose="020B0600070205080204" pitchFamily="34" charset="-128"/>
                </a:defRPr>
              </a:lvl4pPr>
              <a:lvl5pPr marL="2057400" indent="-228600">
                <a:spcBef>
                  <a:spcPct val="20000"/>
                </a:spcBef>
                <a:buChar char="»"/>
                <a:defRPr sz="1600">
                  <a:solidFill>
                    <a:schemeClr val="tx1"/>
                  </a:solidFill>
                  <a:latin typeface="TUSans"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9pPr>
            </a:lstStyle>
            <a:p>
              <a:pPr>
                <a:spcBef>
                  <a:spcPct val="0"/>
                </a:spcBef>
                <a:buClrTx/>
                <a:buFontTx/>
                <a:buNone/>
              </a:pPr>
              <a:r>
                <a:rPr lang="en-US" altLang="en-US" sz="1867" dirty="0">
                  <a:solidFill>
                    <a:srgbClr val="000000"/>
                  </a:solidFill>
                  <a:latin typeface="Arial" panose="020B0604020202020204" pitchFamily="34" charset="0"/>
                  <a:cs typeface="Arial" panose="020B0604020202020204" pitchFamily="34" charset="0"/>
                </a:rPr>
                <a:t>1 </a:t>
              </a:r>
              <a:r>
                <a:rPr lang="en-US" altLang="en-US" sz="1867" dirty="0" err="1">
                  <a:solidFill>
                    <a:srgbClr val="000000"/>
                  </a:solidFill>
                  <a:latin typeface="Arial" panose="020B0604020202020204" pitchFamily="34" charset="0"/>
                  <a:cs typeface="Arial" panose="020B0604020202020204" pitchFamily="34" charset="0"/>
                </a:rPr>
                <a:t>uJ</a:t>
              </a:r>
              <a:r>
                <a:rPr lang="en-US" altLang="en-US" sz="1867" dirty="0">
                  <a:solidFill>
                    <a:srgbClr val="000000"/>
                  </a:solidFill>
                  <a:latin typeface="Arial" panose="020B0604020202020204" pitchFamily="34" charset="0"/>
                  <a:cs typeface="Arial" panose="020B0604020202020204" pitchFamily="34" charset="0"/>
                </a:rPr>
                <a:t>/neuron</a:t>
              </a:r>
            </a:p>
          </p:txBody>
        </p:sp>
        <p:pic>
          <p:nvPicPr>
            <p:cNvPr id="14" name="Picture 22" descr="http://www.extremetech.com/wp-content/uploads/2014/04/ibm-power8-cpu-blocks.jpg">
              <a:extLst>
                <a:ext uri="{FF2B5EF4-FFF2-40B4-BE49-F238E27FC236}">
                  <a16:creationId xmlns:a16="http://schemas.microsoft.com/office/drawing/2014/main" id="{82478628-21B9-458F-9C11-25A4A6F2FAF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350" y="2984948"/>
              <a:ext cx="1433180" cy="79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nhaltsplatzhalter 5" descr="gk110.jpg">
              <a:extLst>
                <a:ext uri="{FF2B5EF4-FFF2-40B4-BE49-F238E27FC236}">
                  <a16:creationId xmlns:a16="http://schemas.microsoft.com/office/drawing/2014/main" id="{91A6B843-F77C-469F-BB37-D32407FA9C9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9439" y="2301603"/>
              <a:ext cx="627325" cy="65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5">
            <a:extLst>
              <a:ext uri="{FF2B5EF4-FFF2-40B4-BE49-F238E27FC236}">
                <a16:creationId xmlns:a16="http://schemas.microsoft.com/office/drawing/2014/main" id="{D77B1C0D-FDBB-4AAA-9716-804042E8211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1801" y="1137615"/>
            <a:ext cx="4922127" cy="10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Article Imag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16653" y="802878"/>
            <a:ext cx="2370329" cy="1333311"/>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7008103" y="3403756"/>
            <a:ext cx="5158692" cy="3173449"/>
            <a:chOff x="5256076" y="3320988"/>
            <a:chExt cx="3869019" cy="3173449"/>
          </a:xfrm>
        </p:grpSpPr>
        <p:grpSp>
          <p:nvGrpSpPr>
            <p:cNvPr id="19" name="Group 18"/>
            <p:cNvGrpSpPr/>
            <p:nvPr/>
          </p:nvGrpSpPr>
          <p:grpSpPr>
            <a:xfrm>
              <a:off x="5256076" y="3320988"/>
              <a:ext cx="3869019" cy="3173449"/>
              <a:chOff x="5930113" y="2956410"/>
              <a:chExt cx="3869019" cy="3173449"/>
            </a:xfrm>
          </p:grpSpPr>
          <p:grpSp>
            <p:nvGrpSpPr>
              <p:cNvPr id="21" name="Group 20"/>
              <p:cNvGrpSpPr/>
              <p:nvPr/>
            </p:nvGrpSpPr>
            <p:grpSpPr>
              <a:xfrm>
                <a:off x="5946201" y="2956410"/>
                <a:ext cx="1424072" cy="975928"/>
                <a:chOff x="3100784" y="1578563"/>
                <a:chExt cx="1424072" cy="975928"/>
              </a:xfrm>
            </p:grpSpPr>
            <p:pic>
              <p:nvPicPr>
                <p:cNvPr id="25" name="Picture 24"/>
                <p:cNvPicPr>
                  <a:picLocks noChangeAspect="1"/>
                </p:cNvPicPr>
                <p:nvPr/>
              </p:nvPicPr>
              <p:blipFill rotWithShape="1">
                <a:blip r:embed="rId15" cstate="print">
                  <a:extLst>
                    <a:ext uri="{28A0092B-C50C-407E-A947-70E740481C1C}">
                      <a14:useLocalDpi xmlns:a14="http://schemas.microsoft.com/office/drawing/2010/main" val="0"/>
                    </a:ext>
                  </a:extLst>
                </a:blip>
                <a:srcRect l="8449" r="13008"/>
                <a:stretch/>
              </p:blipFill>
              <p:spPr>
                <a:xfrm>
                  <a:off x="3196126" y="1578563"/>
                  <a:ext cx="1238691" cy="924646"/>
                </a:xfrm>
                <a:prstGeom prst="rect">
                  <a:avLst/>
                </a:prstGeom>
              </p:spPr>
            </p:pic>
            <p:sp>
              <p:nvSpPr>
                <p:cNvPr id="26" name="Rectangle 53">
                  <a:extLst>
                    <a:ext uri="{FF2B5EF4-FFF2-40B4-BE49-F238E27FC236}">
                      <a16:creationId xmlns:a16="http://schemas.microsoft.com/office/drawing/2014/main" id="{08799E2C-EE81-4235-9849-C7EC236B0581}"/>
                    </a:ext>
                  </a:extLst>
                </p:cNvPr>
                <p:cNvSpPr>
                  <a:spLocks noChangeArrowheads="1"/>
                </p:cNvSpPr>
                <p:nvPr/>
              </p:nvSpPr>
              <p:spPr bwMode="auto">
                <a:xfrm>
                  <a:off x="3100784" y="2297946"/>
                  <a:ext cx="1424072"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ED1C24"/>
                    </a:buClr>
                    <a:buFont typeface="Wingdings" panose="05000000000000000000" pitchFamily="2" charset="2"/>
                    <a:buChar char="§"/>
                    <a:defRPr sz="2400">
                      <a:solidFill>
                        <a:schemeClr val="tx1"/>
                      </a:solidFill>
                      <a:latin typeface="TUSans" charset="0"/>
                      <a:ea typeface="MS PGothic" panose="020B0600070205080204" pitchFamily="34" charset="-128"/>
                    </a:defRPr>
                  </a:lvl1pPr>
                  <a:lvl2pPr marL="742950" indent="-285750">
                    <a:spcBef>
                      <a:spcPct val="20000"/>
                    </a:spcBef>
                    <a:buChar char="–"/>
                    <a:defRPr sz="2000">
                      <a:solidFill>
                        <a:schemeClr val="tx1"/>
                      </a:solidFill>
                      <a:latin typeface="TUSans" charset="0"/>
                      <a:ea typeface="MS PGothic" panose="020B0600070205080204" pitchFamily="34" charset="-128"/>
                    </a:defRPr>
                  </a:lvl2pPr>
                  <a:lvl3pPr marL="1143000" indent="-228600">
                    <a:spcBef>
                      <a:spcPct val="20000"/>
                    </a:spcBef>
                    <a:buChar char="•"/>
                    <a:defRPr>
                      <a:solidFill>
                        <a:schemeClr val="tx1"/>
                      </a:solidFill>
                      <a:latin typeface="TUSans" charset="0"/>
                      <a:ea typeface="MS PGothic" panose="020B0600070205080204" pitchFamily="34" charset="-128"/>
                    </a:defRPr>
                  </a:lvl3pPr>
                  <a:lvl4pPr marL="1600200" indent="-228600">
                    <a:spcBef>
                      <a:spcPct val="20000"/>
                    </a:spcBef>
                    <a:buChar char="–"/>
                    <a:defRPr sz="1600">
                      <a:solidFill>
                        <a:schemeClr val="tx1"/>
                      </a:solidFill>
                      <a:latin typeface="TUSans" charset="0"/>
                      <a:ea typeface="MS PGothic" panose="020B0600070205080204" pitchFamily="34" charset="-128"/>
                    </a:defRPr>
                  </a:lvl4pPr>
                  <a:lvl5pPr marL="2057400" indent="-228600">
                    <a:spcBef>
                      <a:spcPct val="20000"/>
                    </a:spcBef>
                    <a:buChar char="»"/>
                    <a:defRPr sz="1600">
                      <a:solidFill>
                        <a:schemeClr val="tx1"/>
                      </a:solidFill>
                      <a:latin typeface="TUSans"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9pPr>
                </a:lstStyle>
                <a:p>
                  <a:pPr>
                    <a:spcBef>
                      <a:spcPct val="0"/>
                    </a:spcBef>
                    <a:buClrTx/>
                    <a:buFontTx/>
                    <a:buNone/>
                  </a:pPr>
                  <a:r>
                    <a:rPr lang="en-US" altLang="en-US" sz="1067" b="1" i="1" dirty="0">
                      <a:solidFill>
                        <a:schemeClr val="bg1"/>
                      </a:solidFill>
                      <a:cs typeface="Arial" panose="020B0604020202020204" pitchFamily="34" charset="0"/>
                    </a:rPr>
                    <a:t>Source:</a:t>
                  </a:r>
                  <a:r>
                    <a:rPr lang="en-US" altLang="en-US" sz="1067" i="1" dirty="0">
                      <a:solidFill>
                        <a:schemeClr val="bg1"/>
                      </a:solidFill>
                      <a:cs typeface="Arial" panose="020B0604020202020204" pitchFamily="34" charset="0"/>
                    </a:rPr>
                    <a:t> Huawei Kirin Chip</a:t>
                  </a:r>
                </a:p>
              </p:txBody>
            </p:sp>
          </p:grpSp>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30113" y="3922414"/>
                <a:ext cx="3205726" cy="2016101"/>
              </a:xfrm>
              <a:prstGeom prst="rect">
                <a:avLst/>
              </a:prstGeom>
            </p:spPr>
          </p:pic>
          <p:pic>
            <p:nvPicPr>
              <p:cNvPr id="23" name="Picture 22"/>
              <p:cNvPicPr>
                <a:picLocks noChangeAspect="1"/>
              </p:cNvPicPr>
              <p:nvPr/>
            </p:nvPicPr>
            <p:blipFill rotWithShape="1">
              <a:blip r:embed="rId17" cstate="print">
                <a:extLst>
                  <a:ext uri="{28A0092B-C50C-407E-A947-70E740481C1C}">
                    <a14:useLocalDpi xmlns:a14="http://schemas.microsoft.com/office/drawing/2010/main" val="0"/>
                  </a:ext>
                </a:extLst>
              </a:blip>
              <a:srcRect l="8667" t="9053" r="9333" b="8376"/>
              <a:stretch/>
            </p:blipFill>
            <p:spPr>
              <a:xfrm>
                <a:off x="9134469" y="4590010"/>
                <a:ext cx="664663" cy="659259"/>
              </a:xfrm>
              <a:prstGeom prst="rect">
                <a:avLst/>
              </a:prstGeom>
            </p:spPr>
          </p:pic>
          <p:sp>
            <p:nvSpPr>
              <p:cNvPr id="24" name="Rectangle 23">
                <a:extLst>
                  <a:ext uri="{FF2B5EF4-FFF2-40B4-BE49-F238E27FC236}">
                    <a16:creationId xmlns:a16="http://schemas.microsoft.com/office/drawing/2014/main" id="{08799E2C-EE81-4235-9849-C7EC236B0581}"/>
                  </a:ext>
                </a:extLst>
              </p:cNvPr>
              <p:cNvSpPr>
                <a:spLocks noChangeArrowheads="1"/>
              </p:cNvSpPr>
              <p:nvPr/>
            </p:nvSpPr>
            <p:spPr bwMode="auto">
              <a:xfrm>
                <a:off x="5971487" y="5873314"/>
                <a:ext cx="1563990"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ED1C24"/>
                  </a:buClr>
                  <a:buFont typeface="Wingdings" panose="05000000000000000000" pitchFamily="2" charset="2"/>
                  <a:buChar char="§"/>
                  <a:defRPr sz="2400">
                    <a:solidFill>
                      <a:schemeClr val="tx1"/>
                    </a:solidFill>
                    <a:latin typeface="TUSans" charset="0"/>
                    <a:ea typeface="MS PGothic" panose="020B0600070205080204" pitchFamily="34" charset="-128"/>
                  </a:defRPr>
                </a:lvl1pPr>
                <a:lvl2pPr marL="742950" indent="-285750">
                  <a:spcBef>
                    <a:spcPct val="20000"/>
                  </a:spcBef>
                  <a:buChar char="–"/>
                  <a:defRPr sz="2000">
                    <a:solidFill>
                      <a:schemeClr val="tx1"/>
                    </a:solidFill>
                    <a:latin typeface="TUSans" charset="0"/>
                    <a:ea typeface="MS PGothic" panose="020B0600070205080204" pitchFamily="34" charset="-128"/>
                  </a:defRPr>
                </a:lvl2pPr>
                <a:lvl3pPr marL="1143000" indent="-228600">
                  <a:spcBef>
                    <a:spcPct val="20000"/>
                  </a:spcBef>
                  <a:buChar char="•"/>
                  <a:defRPr>
                    <a:solidFill>
                      <a:schemeClr val="tx1"/>
                    </a:solidFill>
                    <a:latin typeface="TUSans" charset="0"/>
                    <a:ea typeface="MS PGothic" panose="020B0600070205080204" pitchFamily="34" charset="-128"/>
                  </a:defRPr>
                </a:lvl3pPr>
                <a:lvl4pPr marL="1600200" indent="-228600">
                  <a:spcBef>
                    <a:spcPct val="20000"/>
                  </a:spcBef>
                  <a:buChar char="–"/>
                  <a:defRPr sz="1600">
                    <a:solidFill>
                      <a:schemeClr val="tx1"/>
                    </a:solidFill>
                    <a:latin typeface="TUSans" charset="0"/>
                    <a:ea typeface="MS PGothic" panose="020B0600070205080204" pitchFamily="34" charset="-128"/>
                  </a:defRPr>
                </a:lvl4pPr>
                <a:lvl5pPr marL="2057400" indent="-228600">
                  <a:spcBef>
                    <a:spcPct val="20000"/>
                  </a:spcBef>
                  <a:buChar char="»"/>
                  <a:defRPr sz="1600">
                    <a:solidFill>
                      <a:schemeClr val="tx1"/>
                    </a:solidFill>
                    <a:latin typeface="TUSans"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TUSans" charset="0"/>
                    <a:ea typeface="MS PGothic" panose="020B0600070205080204" pitchFamily="34" charset="-128"/>
                  </a:defRPr>
                </a:lvl9pPr>
              </a:lstStyle>
              <a:p>
                <a:pPr>
                  <a:spcBef>
                    <a:spcPct val="0"/>
                  </a:spcBef>
                  <a:buClrTx/>
                  <a:buFontTx/>
                  <a:buNone/>
                </a:pPr>
                <a:r>
                  <a:rPr lang="en-US" altLang="en-US" sz="1067" b="1" i="1" dirty="0">
                    <a:solidFill>
                      <a:prstClr val="black"/>
                    </a:solidFill>
                    <a:cs typeface="Arial" panose="020B0604020202020204" pitchFamily="34" charset="0"/>
                  </a:rPr>
                  <a:t>Source:</a:t>
                </a:r>
                <a:r>
                  <a:rPr lang="en-US" altLang="en-US" sz="1067" i="1" dirty="0">
                    <a:solidFill>
                      <a:prstClr val="black"/>
                    </a:solidFill>
                    <a:cs typeface="Arial" panose="020B0604020202020204" pitchFamily="34" charset="0"/>
                  </a:rPr>
                  <a:t> IBM, </a:t>
                </a:r>
                <a:r>
                  <a:rPr lang="en-US" altLang="en-US" sz="1067" i="1" dirty="0" err="1">
                    <a:solidFill>
                      <a:prstClr val="black"/>
                    </a:solidFill>
                    <a:cs typeface="Arial" panose="020B0604020202020204" pitchFamily="34" charset="0"/>
                  </a:rPr>
                  <a:t>TrueNorth</a:t>
                </a:r>
                <a:r>
                  <a:rPr lang="en-US" altLang="en-US" sz="1067" i="1" dirty="0">
                    <a:solidFill>
                      <a:prstClr val="black"/>
                    </a:solidFill>
                    <a:cs typeface="Arial" panose="020B0604020202020204" pitchFamily="34" charset="0"/>
                  </a:rPr>
                  <a:t> Chip</a:t>
                </a:r>
              </a:p>
            </p:txBody>
          </p:sp>
        </p:grpSp>
        <p:pic>
          <p:nvPicPr>
            <p:cNvPr id="20" name="Picture 19"/>
            <p:cNvPicPr>
              <a:picLocks noChangeAspect="1"/>
            </p:cNvPicPr>
            <p:nvPr/>
          </p:nvPicPr>
          <p:blipFill>
            <a:blip r:embed="rId18"/>
            <a:stretch>
              <a:fillRect/>
            </a:stretch>
          </p:blipFill>
          <p:spPr>
            <a:xfrm>
              <a:off x="8499810" y="4332790"/>
              <a:ext cx="608694" cy="608378"/>
            </a:xfrm>
            <a:prstGeom prst="rect">
              <a:avLst/>
            </a:prstGeom>
          </p:spPr>
        </p:pic>
      </p:grpSp>
      <p:sp>
        <p:nvSpPr>
          <p:cNvPr id="27" name="TextBox 26"/>
          <p:cNvSpPr txBox="1"/>
          <p:nvPr/>
        </p:nvSpPr>
        <p:spPr>
          <a:xfrm>
            <a:off x="8553345" y="1092201"/>
            <a:ext cx="502061" cy="913007"/>
          </a:xfrm>
          <a:prstGeom prst="rect">
            <a:avLst/>
          </a:prstGeom>
          <a:noFill/>
        </p:spPr>
        <p:txBody>
          <a:bodyPr wrap="none" rtlCol="0">
            <a:spAutoFit/>
          </a:bodyPr>
          <a:lstStyle/>
          <a:p>
            <a:r>
              <a:rPr lang="en-US" sz="5333" b="1" dirty="0">
                <a:solidFill>
                  <a:srgbClr val="FF0000"/>
                </a:solidFill>
              </a:rPr>
              <a:t>?</a:t>
            </a:r>
          </a:p>
        </p:txBody>
      </p:sp>
      <p:sp>
        <p:nvSpPr>
          <p:cNvPr id="28" name="TextBox 27"/>
          <p:cNvSpPr txBox="1"/>
          <p:nvPr/>
        </p:nvSpPr>
        <p:spPr>
          <a:xfrm>
            <a:off x="6684365" y="1397001"/>
            <a:ext cx="502061" cy="913007"/>
          </a:xfrm>
          <a:prstGeom prst="rect">
            <a:avLst/>
          </a:prstGeom>
          <a:noFill/>
        </p:spPr>
        <p:txBody>
          <a:bodyPr wrap="none" rtlCol="0">
            <a:spAutoFit/>
          </a:bodyPr>
          <a:lstStyle/>
          <a:p>
            <a:r>
              <a:rPr lang="en-US" sz="5333" b="1" dirty="0">
                <a:solidFill>
                  <a:srgbClr val="FF0000"/>
                </a:solidFill>
              </a:rPr>
              <a:t>?</a:t>
            </a:r>
          </a:p>
        </p:txBody>
      </p:sp>
      <p:grpSp>
        <p:nvGrpSpPr>
          <p:cNvPr id="29" name="Group 28"/>
          <p:cNvGrpSpPr/>
          <p:nvPr/>
        </p:nvGrpSpPr>
        <p:grpSpPr>
          <a:xfrm>
            <a:off x="8783214" y="2973516"/>
            <a:ext cx="3383583" cy="1435702"/>
            <a:chOff x="6587409" y="2890748"/>
            <a:chExt cx="2537687" cy="1435701"/>
          </a:xfrm>
        </p:grpSpPr>
        <p:sp>
          <p:nvSpPr>
            <p:cNvPr id="30" name="Abgerundetes Rechteck 17"/>
            <p:cNvSpPr/>
            <p:nvPr/>
          </p:nvSpPr>
          <p:spPr bwMode="auto">
            <a:xfrm>
              <a:off x="6587409" y="2890748"/>
              <a:ext cx="2537686" cy="366110"/>
            </a:xfrm>
            <a:prstGeom prst="roundRect">
              <a:avLst/>
            </a:prstGeom>
            <a:solidFill>
              <a:schemeClr val="accent6">
                <a:lumMod val="20000"/>
                <a:lumOff val="80000"/>
              </a:schemeClr>
            </a:solidFill>
            <a:ln w="38100">
              <a:solidFill>
                <a:srgbClr val="1D00F0"/>
              </a:solidFill>
              <a:miter lim="800000"/>
              <a:headEnd type="none" w="sm" len="sm"/>
              <a:tailEnd type="none" w="sm" len="sm"/>
            </a:ln>
            <a:effectLst>
              <a:outerShdw blurRad="88900" dist="88900" dir="2700000" algn="tl" rotWithShape="0">
                <a:prstClr val="black">
                  <a:alpha val="40000"/>
                </a:prstClr>
              </a:outerShdw>
            </a:effectLst>
          </p:spPr>
          <p:txBody>
            <a:bodyPr wrap="square" lIns="144000" tIns="0" rIns="144000" bIns="0" anchor="ctr" anchorCtr="0"/>
            <a:lstStyle/>
            <a:p>
              <a:pPr algn="ctr"/>
              <a:r>
                <a:rPr lang="de-DE" sz="2133" b="1" dirty="0"/>
                <a:t>In-Memory Computing</a:t>
              </a:r>
              <a:endParaRPr lang="en-US" sz="2133" dirty="0"/>
            </a:p>
          </p:txBody>
        </p:sp>
        <p:grpSp>
          <p:nvGrpSpPr>
            <p:cNvPr id="31" name="Group 30"/>
            <p:cNvGrpSpPr/>
            <p:nvPr/>
          </p:nvGrpSpPr>
          <p:grpSpPr>
            <a:xfrm>
              <a:off x="6587410" y="3300113"/>
              <a:ext cx="2537686" cy="1026336"/>
              <a:chOff x="6587410" y="3300113"/>
              <a:chExt cx="2537686" cy="1026336"/>
            </a:xfrm>
          </p:grpSpPr>
          <p:pic>
            <p:nvPicPr>
              <p:cNvPr id="32" name="Picture 31"/>
              <p:cNvPicPr>
                <a:picLocks noChangeAspect="1"/>
              </p:cNvPicPr>
              <p:nvPr/>
            </p:nvPicPr>
            <p:blipFill>
              <a:blip r:embed="rId19"/>
              <a:stretch>
                <a:fillRect/>
              </a:stretch>
            </p:blipFill>
            <p:spPr>
              <a:xfrm>
                <a:off x="6587410" y="3300113"/>
                <a:ext cx="2537686" cy="814090"/>
              </a:xfrm>
              <a:prstGeom prst="rect">
                <a:avLst/>
              </a:prstGeom>
              <a:solidFill>
                <a:schemeClr val="accent6">
                  <a:lumMod val="20000"/>
                  <a:lumOff val="80000"/>
                </a:schemeClr>
              </a:solidFill>
              <a:ln w="38100">
                <a:noFill/>
                <a:miter lim="800000"/>
                <a:headEnd type="none" w="sm" len="sm"/>
                <a:tailEnd type="none" w="sm" len="sm"/>
              </a:ln>
              <a:effectLst/>
            </p:spPr>
          </p:pic>
          <p:sp>
            <p:nvSpPr>
              <p:cNvPr id="33" name="TextBox 32"/>
              <p:cNvSpPr txBox="1"/>
              <p:nvPr/>
            </p:nvSpPr>
            <p:spPr>
              <a:xfrm>
                <a:off x="7121974" y="4049450"/>
                <a:ext cx="1145650" cy="276999"/>
              </a:xfrm>
              <a:prstGeom prst="rect">
                <a:avLst/>
              </a:prstGeom>
              <a:noFill/>
              <a:ln w="38100">
                <a:noFill/>
                <a:miter lim="800000"/>
                <a:headEnd type="none" w="sm" len="sm"/>
                <a:tailEnd type="none" w="sm" len="sm"/>
              </a:ln>
              <a:effectLst/>
            </p:spPr>
            <p:txBody>
              <a:bodyPr wrap="none" rtlCol="0">
                <a:spAutoFit/>
              </a:bodyPr>
              <a:lstStyle/>
              <a:p>
                <a:r>
                  <a:rPr lang="en-US" sz="1200" i="1" dirty="0"/>
                  <a:t>Source: IBM Research</a:t>
                </a:r>
                <a:endParaRPr lang="en-US" sz="1200" dirty="0"/>
              </a:p>
            </p:txBody>
          </p:sp>
        </p:grpSp>
      </p:grpSp>
      <p:grpSp>
        <p:nvGrpSpPr>
          <p:cNvPr id="34" name="Group 33"/>
          <p:cNvGrpSpPr/>
          <p:nvPr/>
        </p:nvGrpSpPr>
        <p:grpSpPr>
          <a:xfrm>
            <a:off x="77500" y="4823812"/>
            <a:ext cx="3234193" cy="1953561"/>
            <a:chOff x="58123" y="4481212"/>
            <a:chExt cx="2719457" cy="2213392"/>
          </a:xfrm>
        </p:grpSpPr>
        <p:grpSp>
          <p:nvGrpSpPr>
            <p:cNvPr id="35" name="Group 34"/>
            <p:cNvGrpSpPr/>
            <p:nvPr/>
          </p:nvGrpSpPr>
          <p:grpSpPr>
            <a:xfrm>
              <a:off x="99237" y="4481212"/>
              <a:ext cx="2678343" cy="2213392"/>
              <a:chOff x="99237" y="4481212"/>
              <a:chExt cx="2678343" cy="2213392"/>
            </a:xfrm>
          </p:grpSpPr>
          <p:pic>
            <p:nvPicPr>
              <p:cNvPr id="37" name="Picture 36"/>
              <p:cNvPicPr>
                <a:picLocks noChangeAspect="1"/>
              </p:cNvPicPr>
              <p:nvPr/>
            </p:nvPicPr>
            <p:blipFill>
              <a:blip r:embed="rId20"/>
              <a:stretch>
                <a:fillRect/>
              </a:stretch>
            </p:blipFill>
            <p:spPr>
              <a:xfrm>
                <a:off x="99237" y="4481212"/>
                <a:ext cx="1408219" cy="1136314"/>
              </a:xfrm>
              <a:prstGeom prst="rect">
                <a:avLst/>
              </a:prstGeom>
              <a:ln w="28575">
                <a:solidFill>
                  <a:schemeClr val="tx1"/>
                </a:solidFill>
              </a:ln>
            </p:spPr>
          </p:pic>
          <p:pic>
            <p:nvPicPr>
              <p:cNvPr id="38" name="Picture 37"/>
              <p:cNvPicPr>
                <a:picLocks noChangeAspect="1"/>
              </p:cNvPicPr>
              <p:nvPr/>
            </p:nvPicPr>
            <p:blipFill>
              <a:blip r:embed="rId21"/>
              <a:stretch>
                <a:fillRect/>
              </a:stretch>
            </p:blipFill>
            <p:spPr>
              <a:xfrm>
                <a:off x="1507456" y="4481212"/>
                <a:ext cx="1269557" cy="1121517"/>
              </a:xfrm>
              <a:prstGeom prst="rect">
                <a:avLst/>
              </a:prstGeom>
              <a:ln w="28575">
                <a:solidFill>
                  <a:schemeClr val="tx1"/>
                </a:solidFill>
              </a:ln>
            </p:spPr>
          </p:pic>
          <p:pic>
            <p:nvPicPr>
              <p:cNvPr id="39" name="Picture 15" descr="Related imag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9804" y="5623493"/>
                <a:ext cx="2677776" cy="107111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grpSp>
        <p:sp>
          <p:nvSpPr>
            <p:cNvPr id="36" name="TextBox 35"/>
            <p:cNvSpPr txBox="1"/>
            <p:nvPr/>
          </p:nvSpPr>
          <p:spPr>
            <a:xfrm>
              <a:off x="58123" y="5615952"/>
              <a:ext cx="547508" cy="523068"/>
            </a:xfrm>
            <a:prstGeom prst="rect">
              <a:avLst/>
            </a:prstGeom>
            <a:noFill/>
          </p:spPr>
          <p:txBody>
            <a:bodyPr wrap="none" rtlCol="0">
              <a:spAutoFit/>
            </a:bodyPr>
            <a:lstStyle/>
            <a:p>
              <a:r>
                <a:rPr lang="en-US" sz="2400" b="1" i="1" dirty="0"/>
                <a:t>CPS</a:t>
              </a:r>
            </a:p>
          </p:txBody>
        </p:sp>
      </p:grpSp>
    </p:spTree>
    <p:extLst>
      <p:ext uri="{BB962C8B-B14F-4D97-AF65-F5344CB8AC3E}">
        <p14:creationId xmlns:p14="http://schemas.microsoft.com/office/powerpoint/2010/main" val="288686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9" presetClass="emph" presetSubtype="0" nodeType="withEffect">
                                  <p:stCondLst>
                                    <p:cond delay="0"/>
                                  </p:stCondLst>
                                  <p:childTnLst>
                                    <p:set>
                                      <p:cBhvr rctx="PPT">
                                        <p:cTn id="14" dur="indefinite"/>
                                        <p:tgtEl>
                                          <p:spTgt spid="10"/>
                                        </p:tgtEl>
                                        <p:attrNameLst>
                                          <p:attrName>style.opacity</p:attrName>
                                        </p:attrNameLst>
                                      </p:cBhvr>
                                      <p:to>
                                        <p:strVal val="0.15"/>
                                      </p:to>
                                    </p:set>
                                    <p:animEffect filter="image" prLst="opacity: 0.15">
                                      <p:cBhvr rctx="IE">
                                        <p:cTn id="15" dur="indefinite"/>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9" presetClass="emph" presetSubtype="0" nodeType="withEffect">
                                  <p:stCondLst>
                                    <p:cond delay="0"/>
                                  </p:stCondLst>
                                  <p:childTnLst>
                                    <p:set>
                                      <p:cBhvr rctx="PPT">
                                        <p:cTn id="22" dur="indefinite"/>
                                        <p:tgtEl>
                                          <p:spTgt spid="9"/>
                                        </p:tgtEl>
                                        <p:attrNameLst>
                                          <p:attrName>style.opacity</p:attrName>
                                        </p:attrNameLst>
                                      </p:cBhvr>
                                      <p:to>
                                        <p:strVal val="0.15"/>
                                      </p:to>
                                    </p:set>
                                    <p:animEffect filter="image" prLst="opacity: 0.15">
                                      <p:cBhvr rctx="IE">
                                        <p:cTn id="23" dur="indefinite"/>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9" presetClass="emph" presetSubtype="0" nodeType="withEffect">
                                  <p:stCondLst>
                                    <p:cond delay="0"/>
                                  </p:stCondLst>
                                  <p:childTnLst>
                                    <p:set>
                                      <p:cBhvr rctx="PPT">
                                        <p:cTn id="30" dur="indefinite"/>
                                        <p:tgtEl>
                                          <p:spTgt spid="16"/>
                                        </p:tgtEl>
                                        <p:attrNameLst>
                                          <p:attrName>style.opacity</p:attrName>
                                        </p:attrNameLst>
                                      </p:cBhvr>
                                      <p:to>
                                        <p:strVal val="0.15"/>
                                      </p:to>
                                    </p:set>
                                    <p:animEffect filter="image" prLst="opacity: 0.15">
                                      <p:cBhvr rctx="IE">
                                        <p:cTn id="31" dur="indefinite"/>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9" presetClass="emph" presetSubtype="0" nodeType="withEffect">
                                  <p:stCondLst>
                                    <p:cond delay="0"/>
                                  </p:stCondLst>
                                  <p:childTnLst>
                                    <p:set>
                                      <p:cBhvr rctx="PPT">
                                        <p:cTn id="38" dur="indefinite"/>
                                        <p:tgtEl>
                                          <p:spTgt spid="18"/>
                                        </p:tgtEl>
                                        <p:attrNameLst>
                                          <p:attrName>style.opacity</p:attrName>
                                        </p:attrNameLst>
                                      </p:cBhvr>
                                      <p:to>
                                        <p:strVal val="0.15"/>
                                      </p:to>
                                    </p:set>
                                    <p:animEffect filter="image" prLst="opacity: 0.15">
                                      <p:cBhvr rctx="IE">
                                        <p:cTn id="39" dur="indefinite"/>
                                        <p:tgtEl>
                                          <p:spTgt spid="18"/>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rctx="PPT">
                                        <p:cTn id="47" dur="indefinite"/>
                                        <p:tgtEl>
                                          <p:spTgt spid="4"/>
                                        </p:tgtEl>
                                        <p:attrNameLst>
                                          <p:attrName>style.opacity</p:attrName>
                                        </p:attrNameLst>
                                      </p:cBhvr>
                                      <p:to>
                                        <p:strVal val="0.15"/>
                                      </p:to>
                                    </p:set>
                                    <p:animEffect filter="image" prLst="opacity: 0.15">
                                      <p:cBhvr rctx="IE">
                                        <p:cTn id="48" dur="indefinite"/>
                                        <p:tgtEl>
                                          <p:spTgt spid="4"/>
                                        </p:tgtEl>
                                      </p:cBhvr>
                                    </p:animEffect>
                                  </p:childTnLst>
                                </p:cTn>
                              </p:par>
                              <p:par>
                                <p:cTn id="49" presetID="9" presetClass="emph" presetSubtype="0" nodeType="withEffect">
                                  <p:stCondLst>
                                    <p:cond delay="0"/>
                                  </p:stCondLst>
                                  <p:childTnLst>
                                    <p:set>
                                      <p:cBhvr rctx="PPT">
                                        <p:cTn id="50" dur="indefinite"/>
                                        <p:tgtEl>
                                          <p:spTgt spid="29"/>
                                        </p:tgtEl>
                                        <p:attrNameLst>
                                          <p:attrName>style.opacity</p:attrName>
                                        </p:attrNameLst>
                                      </p:cBhvr>
                                      <p:to>
                                        <p:strVal val="0.15"/>
                                      </p:to>
                                    </p:set>
                                    <p:animEffect filter="image" prLst="opacity: 0.15">
                                      <p:cBhvr rctx="IE">
                                        <p:cTn id="51" dur="indefinite"/>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Intelligent </a:t>
            </a:r>
            <a:r>
              <a:rPr lang="en-US" dirty="0" err="1"/>
              <a:t>IoT</a:t>
            </a:r>
            <a:r>
              <a:rPr lang="en-US" dirty="0"/>
              <a:t> Becomes Critical</a:t>
            </a:r>
          </a:p>
        </p:txBody>
      </p:sp>
      <p:pic>
        <p:nvPicPr>
          <p:cNvPr id="4" name="Picture 3"/>
          <p:cNvPicPr>
            <a:picLocks noChangeAspect="1"/>
          </p:cNvPicPr>
          <p:nvPr/>
        </p:nvPicPr>
        <p:blipFill>
          <a:blip r:embed="rId3"/>
          <a:stretch>
            <a:fillRect/>
          </a:stretch>
        </p:blipFill>
        <p:spPr>
          <a:xfrm>
            <a:off x="1226841" y="1202557"/>
            <a:ext cx="2907305" cy="1363920"/>
          </a:xfrm>
          <a:prstGeom prst="rect">
            <a:avLst/>
          </a:prstGeom>
        </p:spPr>
      </p:pic>
      <p:sp>
        <p:nvSpPr>
          <p:cNvPr id="18" name="Rectangle 17"/>
          <p:cNvSpPr/>
          <p:nvPr/>
        </p:nvSpPr>
        <p:spPr>
          <a:xfrm flipH="1">
            <a:off x="864109" y="2470587"/>
            <a:ext cx="2895091" cy="318100"/>
          </a:xfrm>
          <a:prstGeom prst="rect">
            <a:avLst/>
          </a:prstGeom>
        </p:spPr>
        <p:txBody>
          <a:bodyPr wrap="square">
            <a:spAutoFit/>
          </a:bodyPr>
          <a:lstStyle/>
          <a:p>
            <a:pPr algn="ctr"/>
            <a:r>
              <a:rPr lang="en-US" altLang="en-US" sz="1467" b="1" dirty="0">
                <a:solidFill>
                  <a:srgbClr val="000000"/>
                </a:solidFill>
              </a:rPr>
              <a:t>Smart Traffic Control</a:t>
            </a:r>
          </a:p>
        </p:txBody>
      </p:sp>
      <p:pic>
        <p:nvPicPr>
          <p:cNvPr id="1026"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7784" y="777504"/>
            <a:ext cx="3877441" cy="193750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flipH="1">
            <a:off x="8023502" y="2553134"/>
            <a:ext cx="4045823" cy="379656"/>
          </a:xfrm>
          <a:prstGeom prst="rect">
            <a:avLst/>
          </a:prstGeom>
        </p:spPr>
        <p:txBody>
          <a:bodyPr wrap="square">
            <a:spAutoFit/>
          </a:bodyPr>
          <a:lstStyle/>
          <a:p>
            <a:pPr algn="ctr"/>
            <a:r>
              <a:rPr lang="en-US" altLang="en-US" sz="1867" b="1" dirty="0">
                <a:solidFill>
                  <a:srgbClr val="000000"/>
                </a:solidFill>
              </a:rPr>
              <a:t>Intelligent Transportation Systems</a:t>
            </a:r>
          </a:p>
        </p:txBody>
      </p:sp>
      <p:pic>
        <p:nvPicPr>
          <p:cNvPr id="1028" name="Picture 4" descr="Image result for Smart Gri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7944" y="4576891"/>
            <a:ext cx="4668123" cy="145258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flipH="1">
            <a:off x="8668572" y="5963232"/>
            <a:ext cx="2895091" cy="379656"/>
          </a:xfrm>
          <a:prstGeom prst="rect">
            <a:avLst/>
          </a:prstGeom>
        </p:spPr>
        <p:txBody>
          <a:bodyPr wrap="square">
            <a:spAutoFit/>
          </a:bodyPr>
          <a:lstStyle/>
          <a:p>
            <a:pPr algn="ctr"/>
            <a:r>
              <a:rPr lang="en-US" altLang="en-US" sz="1867" b="1" dirty="0">
                <a:solidFill>
                  <a:srgbClr val="000000"/>
                </a:solidFill>
              </a:rPr>
              <a:t>Smart Grids</a:t>
            </a:r>
          </a:p>
        </p:txBody>
      </p:sp>
      <p:sp>
        <p:nvSpPr>
          <p:cNvPr id="5" name="Rectangle 4"/>
          <p:cNvSpPr/>
          <p:nvPr/>
        </p:nvSpPr>
        <p:spPr>
          <a:xfrm>
            <a:off x="8382000" y="6187758"/>
            <a:ext cx="3708400" cy="461665"/>
          </a:xfrm>
          <a:prstGeom prst="rect">
            <a:avLst/>
          </a:prstGeom>
        </p:spPr>
        <p:txBody>
          <a:bodyPr wrap="square">
            <a:spAutoFit/>
          </a:bodyPr>
          <a:lstStyle/>
          <a:p>
            <a:pPr algn="ctr"/>
            <a:r>
              <a:rPr lang="en-US" sz="1200" dirty="0">
                <a:solidFill>
                  <a:srgbClr val="000000"/>
                </a:solidFill>
                <a:hlinkClick r:id="rId6"/>
              </a:rPr>
              <a:t>http://solutions.3m.com/wps/portal/3M/en_EU/SmartGrid/EU-Smart-Grid/</a:t>
            </a:r>
            <a:endParaRPr lang="en-US" sz="1200" dirty="0">
              <a:solidFill>
                <a:srgbClr val="000000"/>
              </a:solidFill>
            </a:endParaRPr>
          </a:p>
        </p:txBody>
      </p:sp>
      <p:sp>
        <p:nvSpPr>
          <p:cNvPr id="7" name="Rectangle 6"/>
          <p:cNvSpPr/>
          <p:nvPr/>
        </p:nvSpPr>
        <p:spPr>
          <a:xfrm>
            <a:off x="8137783" y="3038158"/>
            <a:ext cx="3956671" cy="461665"/>
          </a:xfrm>
          <a:prstGeom prst="rect">
            <a:avLst/>
          </a:prstGeom>
        </p:spPr>
        <p:txBody>
          <a:bodyPr wrap="square">
            <a:spAutoFit/>
          </a:bodyPr>
          <a:lstStyle/>
          <a:p>
            <a:pPr algn="ctr"/>
            <a:r>
              <a:rPr lang="en-US" sz="1200" dirty="0">
                <a:solidFill>
                  <a:srgbClr val="000000"/>
                </a:solidFill>
                <a:hlinkClick r:id="rId7"/>
              </a:rPr>
              <a:t>https://www.automotiveworld.com/analysis/automotive-cyber-physical-systems-next-computing-revolution/</a:t>
            </a:r>
            <a:endParaRPr lang="en-US" sz="1200" dirty="0">
              <a:solidFill>
                <a:srgbClr val="000000"/>
              </a:solidFill>
            </a:endParaRPr>
          </a:p>
        </p:txBody>
      </p:sp>
      <p:sp>
        <p:nvSpPr>
          <p:cNvPr id="8" name="Rectangle 7"/>
          <p:cNvSpPr/>
          <p:nvPr/>
        </p:nvSpPr>
        <p:spPr>
          <a:xfrm>
            <a:off x="864110" y="2654260"/>
            <a:ext cx="4326348" cy="235898"/>
          </a:xfrm>
          <a:prstGeom prst="rect">
            <a:avLst/>
          </a:prstGeom>
        </p:spPr>
        <p:txBody>
          <a:bodyPr wrap="square">
            <a:spAutoFit/>
          </a:bodyPr>
          <a:lstStyle/>
          <a:p>
            <a:r>
              <a:rPr lang="en-US" sz="933" dirty="0">
                <a:solidFill>
                  <a:srgbClr val="000000"/>
                </a:solidFill>
                <a:hlinkClick r:id="rId8"/>
              </a:rPr>
              <a:t>https://www.emaze.com/@ACIOWOWR/IMSA-Slide-Show</a:t>
            </a:r>
            <a:endParaRPr lang="en-US" sz="933" dirty="0">
              <a:solidFill>
                <a:srgbClr val="000000"/>
              </a:solidFill>
            </a:endParaRPr>
          </a:p>
        </p:txBody>
      </p:sp>
      <p:pic>
        <p:nvPicPr>
          <p:cNvPr id="1030" name="Picture 6" descr="Image result for Industrial Automation Cyber physical syste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1201" y="4607165"/>
            <a:ext cx="3709713" cy="156503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flipH="1">
            <a:off x="864109" y="6066631"/>
            <a:ext cx="2895091" cy="379656"/>
          </a:xfrm>
          <a:prstGeom prst="rect">
            <a:avLst/>
          </a:prstGeom>
        </p:spPr>
        <p:txBody>
          <a:bodyPr wrap="square">
            <a:spAutoFit/>
          </a:bodyPr>
          <a:lstStyle/>
          <a:p>
            <a:pPr algn="ctr"/>
            <a:r>
              <a:rPr lang="en-US" altLang="en-US" sz="1867" b="1" dirty="0">
                <a:solidFill>
                  <a:srgbClr val="000000"/>
                </a:solidFill>
              </a:rPr>
              <a:t>Industry 4.0</a:t>
            </a:r>
          </a:p>
        </p:txBody>
      </p:sp>
      <p:sp>
        <p:nvSpPr>
          <p:cNvPr id="9" name="Rectangle 8"/>
          <p:cNvSpPr/>
          <p:nvPr/>
        </p:nvSpPr>
        <p:spPr>
          <a:xfrm>
            <a:off x="1190533" y="6323113"/>
            <a:ext cx="2125069" cy="276999"/>
          </a:xfrm>
          <a:prstGeom prst="rect">
            <a:avLst/>
          </a:prstGeom>
        </p:spPr>
        <p:txBody>
          <a:bodyPr wrap="none">
            <a:spAutoFit/>
          </a:bodyPr>
          <a:lstStyle/>
          <a:p>
            <a:r>
              <a:rPr lang="en-US" sz="1200" dirty="0">
                <a:solidFill>
                  <a:srgbClr val="000000"/>
                </a:solidFill>
                <a:hlinkClick r:id="rId10"/>
              </a:rPr>
              <a:t>https://vimeo.com/145877805</a:t>
            </a:r>
            <a:endParaRPr lang="en-US" sz="1200" dirty="0">
              <a:solidFill>
                <a:srgbClr val="000000"/>
              </a:solidFill>
            </a:endParaRPr>
          </a:p>
        </p:txBody>
      </p:sp>
      <p:pic>
        <p:nvPicPr>
          <p:cNvPr id="32" name="Picture 2"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02672" y="4749800"/>
            <a:ext cx="2788683" cy="119699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flipH="1">
            <a:off x="5110868" y="5860728"/>
            <a:ext cx="2001813" cy="379656"/>
          </a:xfrm>
          <a:prstGeom prst="rect">
            <a:avLst/>
          </a:prstGeom>
        </p:spPr>
        <p:txBody>
          <a:bodyPr wrap="square">
            <a:spAutoFit/>
          </a:bodyPr>
          <a:lstStyle/>
          <a:p>
            <a:pPr algn="ctr"/>
            <a:r>
              <a:rPr lang="en-US" altLang="en-US" sz="1867" b="1" dirty="0">
                <a:solidFill>
                  <a:srgbClr val="000000"/>
                </a:solidFill>
              </a:rPr>
              <a:t>Smart House</a:t>
            </a:r>
          </a:p>
        </p:txBody>
      </p:sp>
      <p:sp>
        <p:nvSpPr>
          <p:cNvPr id="11" name="Rectangle 10"/>
          <p:cNvSpPr/>
          <p:nvPr/>
        </p:nvSpPr>
        <p:spPr>
          <a:xfrm>
            <a:off x="4468528" y="6092985"/>
            <a:ext cx="3378200" cy="461665"/>
          </a:xfrm>
          <a:prstGeom prst="rect">
            <a:avLst/>
          </a:prstGeom>
        </p:spPr>
        <p:txBody>
          <a:bodyPr wrap="square">
            <a:spAutoFit/>
          </a:bodyPr>
          <a:lstStyle/>
          <a:p>
            <a:r>
              <a:rPr lang="en-US" sz="1200" dirty="0">
                <a:solidFill>
                  <a:srgbClr val="000000"/>
                </a:solidFill>
                <a:hlinkClick r:id="rId12"/>
              </a:rPr>
              <a:t>https://www.linkedin.com/pulse/smart-homes-private-secure-future-intelligent-home-tripti-jha</a:t>
            </a:r>
            <a:endParaRPr lang="en-US" sz="1200" dirty="0">
              <a:solidFill>
                <a:srgbClr val="000000"/>
              </a:solidFill>
            </a:endParaRPr>
          </a:p>
        </p:txBody>
      </p:sp>
      <p:sp>
        <p:nvSpPr>
          <p:cNvPr id="36" name="Rectangle 35"/>
          <p:cNvSpPr/>
          <p:nvPr/>
        </p:nvSpPr>
        <p:spPr>
          <a:xfrm flipH="1">
            <a:off x="4827882" y="2206593"/>
            <a:ext cx="2740311" cy="379656"/>
          </a:xfrm>
          <a:prstGeom prst="rect">
            <a:avLst/>
          </a:prstGeom>
        </p:spPr>
        <p:txBody>
          <a:bodyPr wrap="square">
            <a:spAutoFit/>
          </a:bodyPr>
          <a:lstStyle/>
          <a:p>
            <a:pPr algn="ctr"/>
            <a:r>
              <a:rPr lang="en-US" altLang="en-US" sz="1867" b="1" dirty="0">
                <a:solidFill>
                  <a:srgbClr val="000000"/>
                </a:solidFill>
              </a:rPr>
              <a:t>Smart Automobiles</a:t>
            </a:r>
          </a:p>
        </p:txBody>
      </p:sp>
      <p:sp>
        <p:nvSpPr>
          <p:cNvPr id="37" name="Rectangle 36"/>
          <p:cNvSpPr/>
          <p:nvPr/>
        </p:nvSpPr>
        <p:spPr>
          <a:xfrm>
            <a:off x="4857362" y="2428558"/>
            <a:ext cx="2864239" cy="461665"/>
          </a:xfrm>
          <a:prstGeom prst="rect">
            <a:avLst/>
          </a:prstGeom>
        </p:spPr>
        <p:txBody>
          <a:bodyPr wrap="square">
            <a:spAutoFit/>
          </a:bodyPr>
          <a:lstStyle/>
          <a:p>
            <a:r>
              <a:rPr lang="en-US" sz="1200" dirty="0">
                <a:solidFill>
                  <a:srgbClr val="000000"/>
                </a:solidFill>
                <a:hlinkClick r:id="rId13"/>
              </a:rPr>
              <a:t>http://www.it5g.com/latest-software-enhancements-in-the-auto-industry/</a:t>
            </a:r>
            <a:endParaRPr lang="en-US" sz="1200" dirty="0">
              <a:solidFill>
                <a:srgbClr val="000000"/>
              </a:solidFill>
            </a:endParaRPr>
          </a:p>
        </p:txBody>
      </p:sp>
      <p:pic>
        <p:nvPicPr>
          <p:cNvPr id="38" name="Picture 2" descr="http://www.it5g.com/wp-content/uploads/2015/06/S5.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46256" y="1108851"/>
            <a:ext cx="2380307" cy="11085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mart robot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32799" y="3582470"/>
            <a:ext cx="1562164" cy="1057207"/>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flipH="1">
            <a:off x="10076503" y="3810860"/>
            <a:ext cx="2043511" cy="379656"/>
          </a:xfrm>
          <a:prstGeom prst="rect">
            <a:avLst/>
          </a:prstGeom>
        </p:spPr>
        <p:txBody>
          <a:bodyPr wrap="square">
            <a:spAutoFit/>
          </a:bodyPr>
          <a:lstStyle/>
          <a:p>
            <a:pPr algn="ctr"/>
            <a:r>
              <a:rPr lang="en-US" altLang="en-US" sz="1867" b="1" dirty="0">
                <a:solidFill>
                  <a:srgbClr val="000000"/>
                </a:solidFill>
              </a:rPr>
              <a:t>Smart Robots</a:t>
            </a:r>
          </a:p>
        </p:txBody>
      </p:sp>
      <p:sp>
        <p:nvSpPr>
          <p:cNvPr id="12" name="Rectangle 11"/>
          <p:cNvSpPr/>
          <p:nvPr/>
        </p:nvSpPr>
        <p:spPr>
          <a:xfrm>
            <a:off x="9778318" y="4233798"/>
            <a:ext cx="2429639" cy="276999"/>
          </a:xfrm>
          <a:prstGeom prst="rect">
            <a:avLst/>
          </a:prstGeom>
        </p:spPr>
        <p:txBody>
          <a:bodyPr wrap="none">
            <a:spAutoFit/>
          </a:bodyPr>
          <a:lstStyle/>
          <a:p>
            <a:r>
              <a:rPr lang="en-US" sz="1200" dirty="0">
                <a:solidFill>
                  <a:srgbClr val="000000"/>
                </a:solidFill>
                <a:hlinkClick r:id="rId16"/>
              </a:rPr>
              <a:t>http://alpha-smart.com/alphaboten</a:t>
            </a:r>
            <a:endParaRPr lang="en-US" sz="1200" dirty="0">
              <a:solidFill>
                <a:srgbClr val="000000"/>
              </a:solidFill>
            </a:endParaRPr>
          </a:p>
        </p:txBody>
      </p:sp>
      <p:sp>
        <p:nvSpPr>
          <p:cNvPr id="49" name="Rectangle 48"/>
          <p:cNvSpPr/>
          <p:nvPr/>
        </p:nvSpPr>
        <p:spPr>
          <a:xfrm flipH="1">
            <a:off x="965709" y="4136231"/>
            <a:ext cx="2895091" cy="379656"/>
          </a:xfrm>
          <a:prstGeom prst="rect">
            <a:avLst/>
          </a:prstGeom>
        </p:spPr>
        <p:txBody>
          <a:bodyPr wrap="square">
            <a:spAutoFit/>
          </a:bodyPr>
          <a:lstStyle/>
          <a:p>
            <a:pPr algn="ctr"/>
            <a:r>
              <a:rPr lang="en-US" altLang="en-US" sz="1867" b="1" dirty="0">
                <a:solidFill>
                  <a:srgbClr val="000000"/>
                </a:solidFill>
              </a:rPr>
              <a:t>Smart Health Care</a:t>
            </a:r>
          </a:p>
        </p:txBody>
      </p:sp>
      <p:pic>
        <p:nvPicPr>
          <p:cNvPr id="1038" name="Picture 14" descr="Related imag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8731" y="2922517"/>
            <a:ext cx="3315269" cy="13192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134145" y="2862877"/>
            <a:ext cx="3823451" cy="1881253"/>
            <a:chOff x="3487842" y="2627166"/>
            <a:chExt cx="2168318" cy="1525760"/>
          </a:xfrm>
        </p:grpSpPr>
        <p:sp>
          <p:nvSpPr>
            <p:cNvPr id="15" name="Oval 14"/>
            <p:cNvSpPr/>
            <p:nvPr/>
          </p:nvSpPr>
          <p:spPr>
            <a:xfrm>
              <a:off x="3505128" y="2627166"/>
              <a:ext cx="2151032" cy="1525760"/>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rgbClr val="000000"/>
                </a:solidFill>
              </a:endParaRPr>
            </a:p>
          </p:txBody>
        </p:sp>
        <p:sp>
          <p:nvSpPr>
            <p:cNvPr id="16" name="TextBox 15"/>
            <p:cNvSpPr txBox="1"/>
            <p:nvPr/>
          </p:nvSpPr>
          <p:spPr>
            <a:xfrm>
              <a:off x="3487842" y="3118080"/>
              <a:ext cx="2168318" cy="740635"/>
            </a:xfrm>
            <a:prstGeom prst="rect">
              <a:avLst/>
            </a:prstGeom>
            <a:noFill/>
            <a:ln>
              <a:noFill/>
            </a:ln>
          </p:spPr>
          <p:txBody>
            <a:bodyPr wrap="square" rtlCol="0">
              <a:spAutoFit/>
            </a:bodyPr>
            <a:lstStyle/>
            <a:p>
              <a:pPr algn="ctr"/>
              <a:r>
                <a:rPr lang="en-US" sz="2667" b="1" dirty="0">
                  <a:solidFill>
                    <a:srgbClr val="FFFFFF"/>
                  </a:solidFill>
                </a:rPr>
                <a:t>Critical Infrastructure Systems</a:t>
              </a:r>
              <a:endParaRPr lang="en-US" sz="2133" b="1" dirty="0">
                <a:solidFill>
                  <a:srgbClr val="FFFFFF"/>
                </a:solidFill>
              </a:endParaRPr>
            </a:p>
          </p:txBody>
        </p:sp>
      </p:grpSp>
      <p:pic>
        <p:nvPicPr>
          <p:cNvPr id="29" name="Shape 165"/>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12701"/>
            <a:ext cx="12206067"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68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p:cTn id="66" dur="500" fill="hold"/>
                                        <p:tgtEl>
                                          <p:spTgt spid="29"/>
                                        </p:tgtEl>
                                        <p:attrNameLst>
                                          <p:attrName>ppt_w</p:attrName>
                                        </p:attrNameLst>
                                      </p:cBhvr>
                                      <p:tavLst>
                                        <p:tav tm="0">
                                          <p:val>
                                            <p:fltVal val="0"/>
                                          </p:val>
                                        </p:tav>
                                        <p:tav tm="100000">
                                          <p:val>
                                            <p:strVal val="#ppt_w"/>
                                          </p:val>
                                        </p:tav>
                                      </p:tavLst>
                                    </p:anim>
                                    <p:anim calcmode="lin" valueType="num">
                                      <p:cBhvr>
                                        <p:cTn id="67" dur="500" fill="hold"/>
                                        <p:tgtEl>
                                          <p:spTgt spid="29"/>
                                        </p:tgtEl>
                                        <p:attrNameLst>
                                          <p:attrName>ppt_h</p:attrName>
                                        </p:attrNameLst>
                                      </p:cBhvr>
                                      <p:tavLst>
                                        <p:tav tm="0">
                                          <p:val>
                                            <p:fltVal val="0"/>
                                          </p:val>
                                        </p:tav>
                                        <p:tav tm="100000">
                                          <p:val>
                                            <p:strVal val="#ppt_h"/>
                                          </p:val>
                                        </p:tav>
                                      </p:tavLst>
                                    </p:anim>
                                    <p:animEffect transition="in" filter="fade">
                                      <p:cBhvr>
                                        <p:cTn id="6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5" grpId="0"/>
      <p:bldP spid="5" grpId="0"/>
      <p:bldP spid="7" grpId="0"/>
      <p:bldP spid="8" grpId="0"/>
      <p:bldP spid="27" grpId="0"/>
      <p:bldP spid="9" grpId="0"/>
      <p:bldP spid="33" grpId="0"/>
      <p:bldP spid="11" grpId="0"/>
      <p:bldP spid="36" grpId="0"/>
      <p:bldP spid="37" grpId="0"/>
      <p:bldP spid="46" grpId="0"/>
      <p:bldP spid="12" grpId="0"/>
      <p:bldP spid="49"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Thank You!</a:t>
            </a:r>
          </a:p>
        </p:txBody>
      </p:sp>
    </p:spTree>
    <p:extLst>
      <p:ext uri="{BB962C8B-B14F-4D97-AF65-F5344CB8AC3E}">
        <p14:creationId xmlns:p14="http://schemas.microsoft.com/office/powerpoint/2010/main" val="3105418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7AB9213-F3B1-5B41-B339-F117A65BCDC7}"/>
              </a:ext>
            </a:extLst>
          </p:cNvPr>
          <p:cNvSpPr/>
          <p:nvPr/>
        </p:nvSpPr>
        <p:spPr>
          <a:xfrm>
            <a:off x="885825" y="1471613"/>
            <a:ext cx="3186113" cy="42291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dirty="0"/>
          </a:p>
        </p:txBody>
      </p:sp>
      <p:sp>
        <p:nvSpPr>
          <p:cNvPr id="4" name="TextBox 3">
            <a:extLst>
              <a:ext uri="{FF2B5EF4-FFF2-40B4-BE49-F238E27FC236}">
                <a16:creationId xmlns:a16="http://schemas.microsoft.com/office/drawing/2014/main" id="{EE1D3CF2-14FD-D648-801A-DEFAC2401A81}"/>
              </a:ext>
            </a:extLst>
          </p:cNvPr>
          <p:cNvSpPr txBox="1"/>
          <p:nvPr/>
        </p:nvSpPr>
        <p:spPr>
          <a:xfrm>
            <a:off x="1835943" y="857205"/>
            <a:ext cx="1285875" cy="600164"/>
          </a:xfrm>
          <a:prstGeom prst="rect">
            <a:avLst/>
          </a:prstGeom>
          <a:noFill/>
        </p:spPr>
        <p:txBody>
          <a:bodyPr wrap="square" rtlCol="0">
            <a:spAutoFit/>
          </a:bodyPr>
          <a:lstStyle/>
          <a:p>
            <a:r>
              <a:rPr lang="en-US" sz="3300" dirty="0">
                <a:solidFill>
                  <a:srgbClr val="663300"/>
                </a:solidFill>
                <a:latin typeface="Calibri Light" panose="020F0302020204030204"/>
                <a:ea typeface="+mj-ea"/>
                <a:cs typeface="+mj-cs"/>
              </a:rPr>
              <a:t>RCNN</a:t>
            </a:r>
          </a:p>
        </p:txBody>
      </p:sp>
      <p:sp>
        <p:nvSpPr>
          <p:cNvPr id="7" name="TextBox 6">
            <a:extLst>
              <a:ext uri="{FF2B5EF4-FFF2-40B4-BE49-F238E27FC236}">
                <a16:creationId xmlns:a16="http://schemas.microsoft.com/office/drawing/2014/main" id="{7DCFD0B3-EB56-344A-8C3D-B1EDF00917C6}"/>
              </a:ext>
            </a:extLst>
          </p:cNvPr>
          <p:cNvSpPr txBox="1"/>
          <p:nvPr/>
        </p:nvSpPr>
        <p:spPr>
          <a:xfrm>
            <a:off x="1042988" y="1643063"/>
            <a:ext cx="3028950" cy="646331"/>
          </a:xfrm>
          <a:prstGeom prst="rect">
            <a:avLst/>
          </a:prstGeom>
          <a:noFill/>
        </p:spPr>
        <p:txBody>
          <a:bodyPr wrap="square" rtlCol="0">
            <a:spAutoFit/>
          </a:bodyPr>
          <a:lstStyle/>
          <a:p>
            <a:pPr marL="285750" indent="-285750">
              <a:buFont typeface="Arial" panose="020B0604020202020204" pitchFamily="34" charset="0"/>
              <a:buChar char="•"/>
            </a:pPr>
            <a:r>
              <a:rPr lang="en-US" dirty="0"/>
              <a:t>Simple and scalable.</a:t>
            </a:r>
          </a:p>
          <a:p>
            <a:pPr marL="285750" indent="-285750">
              <a:buFont typeface="Arial" panose="020B0604020202020204" pitchFamily="34" charset="0"/>
              <a:buChar char="•"/>
            </a:pPr>
            <a:r>
              <a:rPr lang="en-US" dirty="0"/>
              <a:t>improves </a:t>
            </a:r>
            <a:r>
              <a:rPr lang="en-US" dirty="0" err="1"/>
              <a:t>mAP</a:t>
            </a:r>
            <a:r>
              <a:rPr lang="en-US" dirty="0"/>
              <a:t>.</a:t>
            </a:r>
          </a:p>
        </p:txBody>
      </p:sp>
      <p:sp>
        <p:nvSpPr>
          <p:cNvPr id="8" name="TextBox 7">
            <a:extLst>
              <a:ext uri="{FF2B5EF4-FFF2-40B4-BE49-F238E27FC236}">
                <a16:creationId xmlns:a16="http://schemas.microsoft.com/office/drawing/2014/main" id="{1B835B95-6E7F-C842-A35A-FCBCC69F319E}"/>
              </a:ext>
            </a:extLst>
          </p:cNvPr>
          <p:cNvSpPr txBox="1"/>
          <p:nvPr/>
        </p:nvSpPr>
        <p:spPr>
          <a:xfrm>
            <a:off x="1033471" y="2381727"/>
            <a:ext cx="3028950" cy="2862322"/>
          </a:xfrm>
          <a:prstGeom prst="rect">
            <a:avLst/>
          </a:prstGeom>
          <a:noFill/>
        </p:spPr>
        <p:txBody>
          <a:bodyPr wrap="square" rtlCol="0">
            <a:spAutoFit/>
          </a:bodyPr>
          <a:lstStyle/>
          <a:p>
            <a:pPr algn="ctr"/>
            <a:endParaRPr lang="en-US" dirty="0">
              <a:solidFill>
                <a:srgbClr val="FF0000"/>
              </a:solidFill>
            </a:endParaRPr>
          </a:p>
          <a:p>
            <a:pPr marL="285750" indent="-285750">
              <a:buFont typeface="Arial" panose="020B0604020202020204" pitchFamily="34" charset="0"/>
              <a:buChar char="•"/>
            </a:pPr>
            <a:r>
              <a:rPr lang="en-US" dirty="0">
                <a:solidFill>
                  <a:srgbClr val="FF0000"/>
                </a:solidFill>
              </a:rPr>
              <a:t>A multistage pipeline.</a:t>
            </a:r>
          </a:p>
          <a:p>
            <a:pPr marL="285750" indent="-285750">
              <a:buFont typeface="Arial" panose="020B0604020202020204" pitchFamily="34" charset="0"/>
              <a:buChar char="•"/>
            </a:pPr>
            <a:r>
              <a:rPr lang="en-US" dirty="0">
                <a:solidFill>
                  <a:srgbClr val="FF0000"/>
                </a:solidFill>
              </a:rPr>
              <a:t>Training is expensive in space and time (features are extracted from each region proposal in each image and written into disk).</a:t>
            </a:r>
          </a:p>
          <a:p>
            <a:pPr marL="285750" indent="-285750">
              <a:buFont typeface="Arial" panose="020B0604020202020204" pitchFamily="34" charset="0"/>
              <a:buChar char="•"/>
            </a:pPr>
            <a:r>
              <a:rPr lang="en-US" dirty="0">
                <a:solidFill>
                  <a:srgbClr val="FF0000"/>
                </a:solidFill>
              </a:rPr>
              <a:t>Object detection is slow.</a:t>
            </a:r>
          </a:p>
          <a:p>
            <a:pPr marL="285750" indent="-285750">
              <a:buFont typeface="Arial" panose="020B0604020202020204" pitchFamily="34" charset="0"/>
              <a:buChar char="•"/>
            </a:pPr>
            <a:endParaRPr lang="en-US" dirty="0">
              <a:solidFill>
                <a:srgbClr val="FF0000"/>
              </a:solidFill>
            </a:endParaRPr>
          </a:p>
        </p:txBody>
      </p:sp>
      <p:sp>
        <p:nvSpPr>
          <p:cNvPr id="10" name="Rounded Rectangle 9">
            <a:extLst>
              <a:ext uri="{FF2B5EF4-FFF2-40B4-BE49-F238E27FC236}">
                <a16:creationId xmlns:a16="http://schemas.microsoft.com/office/drawing/2014/main" id="{D7CD401C-F428-4141-8E89-0E31E14B7812}"/>
              </a:ext>
            </a:extLst>
          </p:cNvPr>
          <p:cNvSpPr/>
          <p:nvPr/>
        </p:nvSpPr>
        <p:spPr>
          <a:xfrm>
            <a:off x="4581524" y="1471613"/>
            <a:ext cx="3186113" cy="42291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dirty="0"/>
          </a:p>
        </p:txBody>
      </p:sp>
      <p:sp>
        <p:nvSpPr>
          <p:cNvPr id="11" name="TextBox 10">
            <a:extLst>
              <a:ext uri="{FF2B5EF4-FFF2-40B4-BE49-F238E27FC236}">
                <a16:creationId xmlns:a16="http://schemas.microsoft.com/office/drawing/2014/main" id="{38F1C2B0-F0BA-8547-ADA5-47A7C64A57C7}"/>
              </a:ext>
            </a:extLst>
          </p:cNvPr>
          <p:cNvSpPr txBox="1"/>
          <p:nvPr/>
        </p:nvSpPr>
        <p:spPr>
          <a:xfrm>
            <a:off x="5154213" y="819209"/>
            <a:ext cx="2040733" cy="600164"/>
          </a:xfrm>
          <a:prstGeom prst="rect">
            <a:avLst/>
          </a:prstGeom>
          <a:noFill/>
        </p:spPr>
        <p:txBody>
          <a:bodyPr wrap="square" rtlCol="0">
            <a:spAutoFit/>
          </a:bodyPr>
          <a:lstStyle/>
          <a:p>
            <a:r>
              <a:rPr lang="en-US" sz="3300" dirty="0">
                <a:solidFill>
                  <a:srgbClr val="663300"/>
                </a:solidFill>
                <a:latin typeface="Calibri Light" panose="020F0302020204030204"/>
                <a:ea typeface="+mj-ea"/>
                <a:cs typeface="+mj-cs"/>
              </a:rPr>
              <a:t>Fast-RCNN</a:t>
            </a:r>
          </a:p>
        </p:txBody>
      </p:sp>
      <p:sp>
        <p:nvSpPr>
          <p:cNvPr id="13" name="TextBox 12">
            <a:extLst>
              <a:ext uri="{FF2B5EF4-FFF2-40B4-BE49-F238E27FC236}">
                <a16:creationId xmlns:a16="http://schemas.microsoft.com/office/drawing/2014/main" id="{CA01C626-DE26-F446-A196-B8DEF81AB630}"/>
              </a:ext>
            </a:extLst>
          </p:cNvPr>
          <p:cNvSpPr txBox="1"/>
          <p:nvPr/>
        </p:nvSpPr>
        <p:spPr>
          <a:xfrm>
            <a:off x="4655347" y="3013056"/>
            <a:ext cx="3028950" cy="646331"/>
          </a:xfrm>
          <a:prstGeom prst="rect">
            <a:avLst/>
          </a:prstGeom>
          <a:noFill/>
        </p:spPr>
        <p:txBody>
          <a:bodyPr wrap="square" rtlCol="0">
            <a:spAutoFit/>
          </a:bodyPr>
          <a:lstStyle/>
          <a:p>
            <a:pPr algn="ctr"/>
            <a:endParaRPr lang="en-US" dirty="0">
              <a:solidFill>
                <a:srgbClr val="FF0000"/>
              </a:solidFill>
            </a:endParaRPr>
          </a:p>
          <a:p>
            <a:pPr marL="285750" indent="-285750">
              <a:buFont typeface="Arial" panose="020B0604020202020204" pitchFamily="34" charset="0"/>
              <a:buChar char="•"/>
            </a:pPr>
            <a:endParaRPr lang="en-US" dirty="0">
              <a:solidFill>
                <a:srgbClr val="FF0000"/>
              </a:solidFill>
            </a:endParaRPr>
          </a:p>
        </p:txBody>
      </p:sp>
      <p:sp>
        <p:nvSpPr>
          <p:cNvPr id="18" name="Right Arrow 17">
            <a:extLst>
              <a:ext uri="{FF2B5EF4-FFF2-40B4-BE49-F238E27FC236}">
                <a16:creationId xmlns:a16="http://schemas.microsoft.com/office/drawing/2014/main" id="{9431F97A-8DA0-F541-B8D3-6E1662F3651F}"/>
              </a:ext>
            </a:extLst>
          </p:cNvPr>
          <p:cNvSpPr/>
          <p:nvPr/>
        </p:nvSpPr>
        <p:spPr>
          <a:xfrm>
            <a:off x="4202907" y="3429000"/>
            <a:ext cx="285750"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4C73714-97A6-424C-A0BD-4DB43A42FB14}"/>
              </a:ext>
            </a:extLst>
          </p:cNvPr>
          <p:cNvSpPr txBox="1"/>
          <p:nvPr/>
        </p:nvSpPr>
        <p:spPr>
          <a:xfrm>
            <a:off x="5824538" y="3013056"/>
            <a:ext cx="2176462" cy="1015663"/>
          </a:xfrm>
          <a:prstGeom prst="rect">
            <a:avLst/>
          </a:prstGeom>
          <a:noFill/>
        </p:spPr>
        <p:txBody>
          <a:bodyPr wrap="square" rtlCol="0">
            <a:spAutoFit/>
          </a:bodyPr>
          <a:lstStyle/>
          <a:p>
            <a:r>
              <a:rPr lang="en-US" sz="6000" dirty="0">
                <a:solidFill>
                  <a:srgbClr val="FF0000"/>
                </a:solidFill>
              </a:rPr>
              <a:t>?</a:t>
            </a:r>
          </a:p>
        </p:txBody>
      </p:sp>
    </p:spTree>
    <p:extLst>
      <p:ext uri="{BB962C8B-B14F-4D97-AF65-F5344CB8AC3E}">
        <p14:creationId xmlns:p14="http://schemas.microsoft.com/office/powerpoint/2010/main" val="339255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p:bldP spid="18"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solidFill>
                  <a:srgbClr val="663300"/>
                </a:solidFill>
                <a:latin typeface="Calibri Light" panose="020F0302020204030204"/>
              </a:rPr>
              <a:t>Fast-RCNN</a:t>
            </a:r>
          </a:p>
        </p:txBody>
      </p:sp>
      <p:pic>
        <p:nvPicPr>
          <p:cNvPr id="4" name="Picture 3"/>
          <p:cNvPicPr>
            <a:picLocks noChangeAspect="1"/>
          </p:cNvPicPr>
          <p:nvPr/>
        </p:nvPicPr>
        <p:blipFill>
          <a:blip r:embed="rId2"/>
          <a:stretch>
            <a:fillRect/>
          </a:stretch>
        </p:blipFill>
        <p:spPr>
          <a:xfrm>
            <a:off x="1726058" y="1225506"/>
            <a:ext cx="8214628" cy="3279020"/>
          </a:xfrm>
          <a:prstGeom prst="rect">
            <a:avLst/>
          </a:prstGeom>
        </p:spPr>
      </p:pic>
      <p:sp>
        <p:nvSpPr>
          <p:cNvPr id="7" name="Rectangle 6"/>
          <p:cNvSpPr/>
          <p:nvPr/>
        </p:nvSpPr>
        <p:spPr>
          <a:xfrm>
            <a:off x="1266054" y="5123222"/>
            <a:ext cx="3660426" cy="707886"/>
          </a:xfrm>
          <a:prstGeom prst="rect">
            <a:avLst/>
          </a:prstGeom>
        </p:spPr>
        <p:txBody>
          <a:bodyPr wrap="none">
            <a:spAutoFit/>
          </a:bodyPr>
          <a:lstStyle/>
          <a:p>
            <a:r>
              <a:rPr lang="en-US" sz="2000" dirty="0">
                <a:hlinkClick r:id="rId3"/>
              </a:rPr>
              <a:t>https://arxiv.org/abs/1504.08083</a:t>
            </a:r>
            <a:endParaRPr lang="en-US" sz="2000" dirty="0"/>
          </a:p>
          <a:p>
            <a:r>
              <a:rPr lang="en-US" sz="2000" dirty="0"/>
              <a:t>Fast R-CNN. </a:t>
            </a:r>
            <a:r>
              <a:rPr lang="en-US" sz="2000" dirty="0" err="1"/>
              <a:t>Girshick</a:t>
            </a:r>
            <a:r>
              <a:rPr lang="en-US" sz="2000" dirty="0"/>
              <a:t>. ICCV 2015.</a:t>
            </a:r>
          </a:p>
        </p:txBody>
      </p:sp>
      <p:sp>
        <p:nvSpPr>
          <p:cNvPr id="8" name="TextBox 7"/>
          <p:cNvSpPr txBox="1"/>
          <p:nvPr/>
        </p:nvSpPr>
        <p:spPr>
          <a:xfrm>
            <a:off x="4727848" y="6018919"/>
            <a:ext cx="7056783"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000" dirty="0">
                <a:solidFill>
                  <a:srgbClr val="663300"/>
                </a:solidFill>
                <a:latin typeface="Calibri"/>
                <a:ea typeface="Calibri"/>
                <a:cs typeface="Calibri"/>
                <a:sym typeface="Calibri"/>
              </a:rPr>
              <a:t>Idea: No need to recompute features for every box independently</a:t>
            </a:r>
          </a:p>
        </p:txBody>
      </p:sp>
    </p:spTree>
    <p:extLst>
      <p:ext uri="{BB962C8B-B14F-4D97-AF65-F5344CB8AC3E}">
        <p14:creationId xmlns:p14="http://schemas.microsoft.com/office/powerpoint/2010/main" val="212545941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a:extLst>
              <a:ext uri="{FF2B5EF4-FFF2-40B4-BE49-F238E27FC236}">
                <a16:creationId xmlns:a16="http://schemas.microsoft.com/office/drawing/2014/main" id="{A96F4C22-F198-6847-953D-50581555CF80}"/>
              </a:ext>
            </a:extLst>
          </p:cNvPr>
          <p:cNvSpPr/>
          <p:nvPr/>
        </p:nvSpPr>
        <p:spPr>
          <a:xfrm>
            <a:off x="5087209" y="4789958"/>
            <a:ext cx="3494308" cy="19418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300" dirty="0">
                <a:solidFill>
                  <a:srgbClr val="4472C4"/>
                </a:solidFill>
                <a:latin typeface="Calibri Light" panose="020F0302020204030204"/>
              </a:rPr>
              <a:t>Fast-RCNN</a:t>
            </a:r>
          </a:p>
        </p:txBody>
      </p:sp>
      <p:pic>
        <p:nvPicPr>
          <p:cNvPr id="4" name="Picture 3"/>
          <p:cNvPicPr>
            <a:picLocks noChangeAspect="1"/>
          </p:cNvPicPr>
          <p:nvPr/>
        </p:nvPicPr>
        <p:blipFill>
          <a:blip r:embed="rId2"/>
          <a:stretch>
            <a:fillRect/>
          </a:stretch>
        </p:blipFill>
        <p:spPr>
          <a:xfrm>
            <a:off x="3347083" y="454968"/>
            <a:ext cx="5497833" cy="2194560"/>
          </a:xfrm>
          <a:prstGeom prst="rect">
            <a:avLst/>
          </a:prstGeom>
        </p:spPr>
      </p:pic>
      <p:grpSp>
        <p:nvGrpSpPr>
          <p:cNvPr id="6" name="Group 5">
            <a:extLst>
              <a:ext uri="{FF2B5EF4-FFF2-40B4-BE49-F238E27FC236}">
                <a16:creationId xmlns:a16="http://schemas.microsoft.com/office/drawing/2014/main" id="{91B3EFBC-BC83-6540-B511-3C9870E999AF}"/>
              </a:ext>
            </a:extLst>
          </p:cNvPr>
          <p:cNvGrpSpPr/>
          <p:nvPr/>
        </p:nvGrpSpPr>
        <p:grpSpPr>
          <a:xfrm>
            <a:off x="281096" y="2648655"/>
            <a:ext cx="4020602" cy="948564"/>
            <a:chOff x="5594028" y="3853160"/>
            <a:chExt cx="4020602" cy="948564"/>
          </a:xfrm>
        </p:grpSpPr>
        <p:sp>
          <p:nvSpPr>
            <p:cNvPr id="5" name="Rounded Rectangle 4">
              <a:extLst>
                <a:ext uri="{FF2B5EF4-FFF2-40B4-BE49-F238E27FC236}">
                  <a16:creationId xmlns:a16="http://schemas.microsoft.com/office/drawing/2014/main" id="{79A97BCC-A48B-A041-B902-A9B8F35DD80B}"/>
                </a:ext>
              </a:extLst>
            </p:cNvPr>
            <p:cNvSpPr/>
            <p:nvPr/>
          </p:nvSpPr>
          <p:spPr>
            <a:xfrm>
              <a:off x="5607155" y="3853160"/>
              <a:ext cx="3708295" cy="9233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8FBC7D43-16B3-BB40-B924-216886F21119}"/>
                </a:ext>
              </a:extLst>
            </p:cNvPr>
            <p:cNvSpPr txBox="1"/>
            <p:nvPr/>
          </p:nvSpPr>
          <p:spPr>
            <a:xfrm>
              <a:off x="5594028" y="3878394"/>
              <a:ext cx="4020602" cy="923330"/>
            </a:xfrm>
            <a:prstGeom prst="rect">
              <a:avLst/>
            </a:prstGeom>
            <a:noFill/>
          </p:spPr>
          <p:txBody>
            <a:bodyPr wrap="square" rtlCol="0">
              <a:spAutoFit/>
            </a:bodyPr>
            <a:lstStyle/>
            <a:p>
              <a:r>
                <a:rPr lang="en-US" dirty="0">
                  <a:latin typeface="NimbusRomNo9L"/>
                </a:rPr>
                <a:t>Process the whole image with several convolutional (</a:t>
              </a:r>
              <a:r>
                <a:rPr lang="en-US" i="1" dirty="0">
                  <a:latin typeface="NimbusRomNo9L"/>
                </a:rPr>
                <a:t>conv</a:t>
              </a:r>
              <a:r>
                <a:rPr lang="en-US" dirty="0">
                  <a:latin typeface="NimbusRomNo9L"/>
                </a:rPr>
                <a:t>) and max pooling layers to produce a conv feature map. </a:t>
              </a:r>
              <a:endParaRPr lang="en-US" dirty="0"/>
            </a:p>
          </p:txBody>
        </p:sp>
      </p:grpSp>
      <p:cxnSp>
        <p:nvCxnSpPr>
          <p:cNvPr id="18" name="Straight Arrow Connector 17">
            <a:extLst>
              <a:ext uri="{FF2B5EF4-FFF2-40B4-BE49-F238E27FC236}">
                <a16:creationId xmlns:a16="http://schemas.microsoft.com/office/drawing/2014/main" id="{C8143B98-4542-9949-A6D6-F65DACEBF01E}"/>
              </a:ext>
            </a:extLst>
          </p:cNvPr>
          <p:cNvCxnSpPr>
            <a:cxnSpLocks/>
          </p:cNvCxnSpPr>
          <p:nvPr/>
        </p:nvCxnSpPr>
        <p:spPr>
          <a:xfrm flipH="1">
            <a:off x="4529138" y="1992362"/>
            <a:ext cx="1200151" cy="199286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nvGrpSpPr>
          <p:cNvPr id="31" name="Group 30">
            <a:extLst>
              <a:ext uri="{FF2B5EF4-FFF2-40B4-BE49-F238E27FC236}">
                <a16:creationId xmlns:a16="http://schemas.microsoft.com/office/drawing/2014/main" id="{792D75DE-1528-7B4D-B383-68A2AFD060DF}"/>
              </a:ext>
            </a:extLst>
          </p:cNvPr>
          <p:cNvGrpSpPr/>
          <p:nvPr/>
        </p:nvGrpSpPr>
        <p:grpSpPr>
          <a:xfrm>
            <a:off x="481008" y="4208473"/>
            <a:ext cx="2792670" cy="1698896"/>
            <a:chOff x="954246" y="4973028"/>
            <a:chExt cx="2792670" cy="1698896"/>
          </a:xfrm>
        </p:grpSpPr>
        <p:sp>
          <p:nvSpPr>
            <p:cNvPr id="21" name="Rectangle 20">
              <a:extLst>
                <a:ext uri="{FF2B5EF4-FFF2-40B4-BE49-F238E27FC236}">
                  <a16:creationId xmlns:a16="http://schemas.microsoft.com/office/drawing/2014/main" id="{0331B259-BA61-1C4C-AF92-62B7BF90E01E}"/>
                </a:ext>
              </a:extLst>
            </p:cNvPr>
            <p:cNvSpPr/>
            <p:nvPr/>
          </p:nvSpPr>
          <p:spPr>
            <a:xfrm>
              <a:off x="1457325" y="4979108"/>
              <a:ext cx="690614" cy="1055589"/>
            </a:xfrm>
            <a:prstGeom prst="rect">
              <a:avLst/>
            </a:prstGeom>
            <a:noFill/>
            <a:ln w="38100" cap="flat">
              <a:solidFill>
                <a:srgbClr val="FFFF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22" name="Rectangle 21">
              <a:extLst>
                <a:ext uri="{FF2B5EF4-FFF2-40B4-BE49-F238E27FC236}">
                  <a16:creationId xmlns:a16="http://schemas.microsoft.com/office/drawing/2014/main" id="{28EBAF5D-C86E-B245-AC9F-A427F4D0E047}"/>
                </a:ext>
              </a:extLst>
            </p:cNvPr>
            <p:cNvSpPr/>
            <p:nvPr/>
          </p:nvSpPr>
          <p:spPr>
            <a:xfrm>
              <a:off x="1326300" y="5822476"/>
              <a:ext cx="759675" cy="720981"/>
            </a:xfrm>
            <a:prstGeom prst="rect">
              <a:avLst/>
            </a:prstGeom>
            <a:noFill/>
            <a:ln w="38100" cap="flat">
              <a:solidFill>
                <a:srgbClr val="FFFF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23" name="Rectangle 22">
              <a:extLst>
                <a:ext uri="{FF2B5EF4-FFF2-40B4-BE49-F238E27FC236}">
                  <a16:creationId xmlns:a16="http://schemas.microsoft.com/office/drawing/2014/main" id="{60D9E25A-0BFA-8C40-9995-A2CB8D327552}"/>
                </a:ext>
              </a:extLst>
            </p:cNvPr>
            <p:cNvSpPr/>
            <p:nvPr/>
          </p:nvSpPr>
          <p:spPr>
            <a:xfrm>
              <a:off x="2343156" y="6334615"/>
              <a:ext cx="292887" cy="208842"/>
            </a:xfrm>
            <a:prstGeom prst="rect">
              <a:avLst/>
            </a:prstGeom>
            <a:noFill/>
            <a:ln w="38100" cap="flat">
              <a:solidFill>
                <a:srgbClr val="FFFF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24" name="Rectangle 23">
              <a:extLst>
                <a:ext uri="{FF2B5EF4-FFF2-40B4-BE49-F238E27FC236}">
                  <a16:creationId xmlns:a16="http://schemas.microsoft.com/office/drawing/2014/main" id="{82E91835-504A-874F-8228-68804157464F}"/>
                </a:ext>
              </a:extLst>
            </p:cNvPr>
            <p:cNvSpPr/>
            <p:nvPr/>
          </p:nvSpPr>
          <p:spPr>
            <a:xfrm>
              <a:off x="954246" y="5331206"/>
              <a:ext cx="471698" cy="1055589"/>
            </a:xfrm>
            <a:prstGeom prst="rect">
              <a:avLst/>
            </a:prstGeom>
            <a:noFill/>
            <a:ln w="38100" cap="flat">
              <a:solidFill>
                <a:srgbClr val="FFFF0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25" name="Cube 24">
              <a:extLst>
                <a:ext uri="{FF2B5EF4-FFF2-40B4-BE49-F238E27FC236}">
                  <a16:creationId xmlns:a16="http://schemas.microsoft.com/office/drawing/2014/main" id="{ACE926A7-5FF4-434B-872A-7494EFF5D5B6}"/>
                </a:ext>
              </a:extLst>
            </p:cNvPr>
            <p:cNvSpPr/>
            <p:nvPr/>
          </p:nvSpPr>
          <p:spPr>
            <a:xfrm rot="16200000">
              <a:off x="2552161" y="5477169"/>
              <a:ext cx="1698896" cy="690614"/>
            </a:xfrm>
            <a:prstGeom prst="cube">
              <a:avLst>
                <a:gd name="adj" fmla="val 8402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34" name="Straight Arrow Connector 33">
            <a:extLst>
              <a:ext uri="{FF2B5EF4-FFF2-40B4-BE49-F238E27FC236}">
                <a16:creationId xmlns:a16="http://schemas.microsoft.com/office/drawing/2014/main" id="{6A71DD0E-4FD5-CD49-8742-A15E59970ADF}"/>
              </a:ext>
            </a:extLst>
          </p:cNvPr>
          <p:cNvCxnSpPr>
            <a:cxnSpLocks/>
          </p:cNvCxnSpPr>
          <p:nvPr/>
        </p:nvCxnSpPr>
        <p:spPr>
          <a:xfrm flipH="1">
            <a:off x="4002518" y="1440232"/>
            <a:ext cx="1314195" cy="1432542"/>
          </a:xfrm>
          <a:prstGeom prst="straightConnector1">
            <a:avLst/>
          </a:prstGeom>
          <a:ln>
            <a:solidFill>
              <a:schemeClr val="accent2"/>
            </a:solidFill>
            <a:tailEnd type="triangle"/>
          </a:ln>
        </p:spPr>
        <p:style>
          <a:lnRef idx="3">
            <a:schemeClr val="accent1"/>
          </a:lnRef>
          <a:fillRef idx="0">
            <a:schemeClr val="accent1"/>
          </a:fillRef>
          <a:effectRef idx="2">
            <a:schemeClr val="accent1"/>
          </a:effectRef>
          <a:fontRef idx="minor">
            <a:schemeClr val="tx1"/>
          </a:fontRef>
        </p:style>
      </p:cxnSp>
      <p:sp>
        <p:nvSpPr>
          <p:cNvPr id="37" name="TextBox 36">
            <a:extLst>
              <a:ext uri="{FF2B5EF4-FFF2-40B4-BE49-F238E27FC236}">
                <a16:creationId xmlns:a16="http://schemas.microsoft.com/office/drawing/2014/main" id="{EA4BF3DD-9281-054F-B20C-A633CADF6BDA}"/>
              </a:ext>
            </a:extLst>
          </p:cNvPr>
          <p:cNvSpPr txBox="1"/>
          <p:nvPr/>
        </p:nvSpPr>
        <p:spPr>
          <a:xfrm>
            <a:off x="1972889" y="4589877"/>
            <a:ext cx="757237" cy="707886"/>
          </a:xfrm>
          <a:prstGeom prst="rect">
            <a:avLst/>
          </a:prstGeom>
          <a:noFill/>
        </p:spPr>
        <p:txBody>
          <a:bodyPr wrap="square" rtlCol="0">
            <a:spAutoFit/>
          </a:bodyPr>
          <a:lstStyle/>
          <a:p>
            <a:r>
              <a:rPr lang="en-US" sz="4000" dirty="0"/>
              <a:t>+</a:t>
            </a:r>
          </a:p>
        </p:txBody>
      </p:sp>
      <p:pic>
        <p:nvPicPr>
          <p:cNvPr id="38" name="Picture 37">
            <a:extLst>
              <a:ext uri="{FF2B5EF4-FFF2-40B4-BE49-F238E27FC236}">
                <a16:creationId xmlns:a16="http://schemas.microsoft.com/office/drawing/2014/main" id="{2CB6D850-5F8E-2C4B-96EB-ECC270306F1B}"/>
              </a:ext>
            </a:extLst>
          </p:cNvPr>
          <p:cNvPicPr>
            <a:picLocks/>
          </p:cNvPicPr>
          <p:nvPr/>
        </p:nvPicPr>
        <p:blipFill>
          <a:blip r:embed="rId3"/>
          <a:stretch>
            <a:fillRect/>
          </a:stretch>
        </p:blipFill>
        <p:spPr>
          <a:xfrm>
            <a:off x="4024288" y="4143317"/>
            <a:ext cx="654514" cy="1009369"/>
          </a:xfrm>
          <a:prstGeom prst="rect">
            <a:avLst/>
          </a:prstGeom>
        </p:spPr>
      </p:pic>
      <p:sp>
        <p:nvSpPr>
          <p:cNvPr id="39" name="Right Arrow 38">
            <a:extLst>
              <a:ext uri="{FF2B5EF4-FFF2-40B4-BE49-F238E27FC236}">
                <a16:creationId xmlns:a16="http://schemas.microsoft.com/office/drawing/2014/main" id="{D26691FF-319D-3844-9A86-CAB6C69E826B}"/>
              </a:ext>
            </a:extLst>
          </p:cNvPr>
          <p:cNvSpPr/>
          <p:nvPr/>
        </p:nvSpPr>
        <p:spPr>
          <a:xfrm>
            <a:off x="3486135" y="4878223"/>
            <a:ext cx="314325" cy="26127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512D94B5-BC25-9B40-BCC0-BB837F47233A}"/>
              </a:ext>
            </a:extLst>
          </p:cNvPr>
          <p:cNvPicPr>
            <a:picLocks noChangeAspect="1"/>
          </p:cNvPicPr>
          <p:nvPr/>
        </p:nvPicPr>
        <p:blipFill>
          <a:blip r:embed="rId4"/>
          <a:stretch>
            <a:fillRect/>
          </a:stretch>
        </p:blipFill>
        <p:spPr>
          <a:xfrm>
            <a:off x="3932445" y="5304740"/>
            <a:ext cx="838200" cy="635000"/>
          </a:xfrm>
          <a:prstGeom prst="rect">
            <a:avLst/>
          </a:prstGeom>
        </p:spPr>
      </p:pic>
      <p:sp>
        <p:nvSpPr>
          <p:cNvPr id="42" name="TextBox 41">
            <a:extLst>
              <a:ext uri="{FF2B5EF4-FFF2-40B4-BE49-F238E27FC236}">
                <a16:creationId xmlns:a16="http://schemas.microsoft.com/office/drawing/2014/main" id="{E4A5D0B0-3958-AB4A-8751-A429EEFE12F3}"/>
              </a:ext>
            </a:extLst>
          </p:cNvPr>
          <p:cNvSpPr txBox="1"/>
          <p:nvPr/>
        </p:nvSpPr>
        <p:spPr>
          <a:xfrm>
            <a:off x="4051516" y="5778902"/>
            <a:ext cx="757237" cy="707886"/>
          </a:xfrm>
          <a:prstGeom prst="rect">
            <a:avLst/>
          </a:prstGeom>
          <a:noFill/>
        </p:spPr>
        <p:txBody>
          <a:bodyPr wrap="square" rtlCol="0">
            <a:spAutoFit/>
          </a:bodyPr>
          <a:lstStyle/>
          <a:p>
            <a:r>
              <a:rPr lang="en-US" sz="4000" dirty="0"/>
              <a:t>…</a:t>
            </a:r>
          </a:p>
        </p:txBody>
      </p:sp>
      <p:grpSp>
        <p:nvGrpSpPr>
          <p:cNvPr id="45" name="Group 44">
            <a:extLst>
              <a:ext uri="{FF2B5EF4-FFF2-40B4-BE49-F238E27FC236}">
                <a16:creationId xmlns:a16="http://schemas.microsoft.com/office/drawing/2014/main" id="{180B115E-20B5-3640-ADC6-C49A56B7EA68}"/>
              </a:ext>
            </a:extLst>
          </p:cNvPr>
          <p:cNvGrpSpPr/>
          <p:nvPr/>
        </p:nvGrpSpPr>
        <p:grpSpPr>
          <a:xfrm>
            <a:off x="5503757" y="3105840"/>
            <a:ext cx="3566690" cy="982757"/>
            <a:chOff x="7156005" y="3534756"/>
            <a:chExt cx="3566690" cy="982757"/>
          </a:xfrm>
        </p:grpSpPr>
        <p:sp>
          <p:nvSpPr>
            <p:cNvPr id="44" name="Rounded Rectangle 43">
              <a:extLst>
                <a:ext uri="{FF2B5EF4-FFF2-40B4-BE49-F238E27FC236}">
                  <a16:creationId xmlns:a16="http://schemas.microsoft.com/office/drawing/2014/main" id="{AF29DA12-4284-4F44-9E87-C9109B376D8A}"/>
                </a:ext>
              </a:extLst>
            </p:cNvPr>
            <p:cNvSpPr/>
            <p:nvPr/>
          </p:nvSpPr>
          <p:spPr>
            <a:xfrm>
              <a:off x="7156005" y="3534756"/>
              <a:ext cx="3536061" cy="9827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Rectangle 42">
              <a:extLst>
                <a:ext uri="{FF2B5EF4-FFF2-40B4-BE49-F238E27FC236}">
                  <a16:creationId xmlns:a16="http://schemas.microsoft.com/office/drawing/2014/main" id="{87C53579-A01F-D84A-A2CC-26AD9FE528DE}"/>
                </a:ext>
              </a:extLst>
            </p:cNvPr>
            <p:cNvSpPr/>
            <p:nvPr/>
          </p:nvSpPr>
          <p:spPr>
            <a:xfrm>
              <a:off x="7186634" y="3571985"/>
              <a:ext cx="3536061" cy="923330"/>
            </a:xfrm>
            <a:prstGeom prst="rect">
              <a:avLst/>
            </a:prstGeom>
          </p:spPr>
          <p:txBody>
            <a:bodyPr wrap="square">
              <a:spAutoFit/>
            </a:bodyPr>
            <a:lstStyle/>
            <a:p>
              <a:r>
                <a:rPr lang="en-US" dirty="0">
                  <a:latin typeface="NimbusRomNo9L"/>
                </a:rPr>
                <a:t>a region of interest (</a:t>
              </a:r>
              <a:r>
                <a:rPr lang="en-US" i="1" dirty="0" err="1">
                  <a:latin typeface="NimbusRomNo9L"/>
                </a:rPr>
                <a:t>RoI</a:t>
              </a:r>
              <a:r>
                <a:rPr lang="en-US" dirty="0">
                  <a:latin typeface="NimbusRomNo9L"/>
                </a:rPr>
                <a:t>) pooling layer extracts a </a:t>
              </a:r>
              <a:r>
                <a:rPr lang="en-US" dirty="0">
                  <a:solidFill>
                    <a:srgbClr val="FF0000"/>
                  </a:solidFill>
                  <a:latin typeface="NimbusRomNo9L"/>
                </a:rPr>
                <a:t>fixed-length</a:t>
              </a:r>
              <a:r>
                <a:rPr lang="en-US" dirty="0">
                  <a:latin typeface="NimbusRomNo9L"/>
                </a:rPr>
                <a:t> feature vector from the region feature map. </a:t>
              </a:r>
              <a:endParaRPr lang="en-US" dirty="0"/>
            </a:p>
          </p:txBody>
        </p:sp>
      </p:grpSp>
      <p:cxnSp>
        <p:nvCxnSpPr>
          <p:cNvPr id="46" name="Straight Arrow Connector 45">
            <a:extLst>
              <a:ext uri="{FF2B5EF4-FFF2-40B4-BE49-F238E27FC236}">
                <a16:creationId xmlns:a16="http://schemas.microsoft.com/office/drawing/2014/main" id="{DA8DEBDF-2D30-8546-AF95-654F2A6E2749}"/>
              </a:ext>
            </a:extLst>
          </p:cNvPr>
          <p:cNvCxnSpPr>
            <a:cxnSpLocks/>
          </p:cNvCxnSpPr>
          <p:nvPr/>
        </p:nvCxnSpPr>
        <p:spPr>
          <a:xfrm>
            <a:off x="6846244" y="1860055"/>
            <a:ext cx="192937" cy="124578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0" name="Straight Arrow Connector 49">
            <a:extLst>
              <a:ext uri="{FF2B5EF4-FFF2-40B4-BE49-F238E27FC236}">
                <a16:creationId xmlns:a16="http://schemas.microsoft.com/office/drawing/2014/main" id="{905B4C56-473E-3146-A42C-61F652F09778}"/>
              </a:ext>
            </a:extLst>
          </p:cNvPr>
          <p:cNvCxnSpPr/>
          <p:nvPr/>
        </p:nvCxnSpPr>
        <p:spPr>
          <a:xfrm>
            <a:off x="4959612" y="4556607"/>
            <a:ext cx="149585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52" name="Rectangle 51">
            <a:extLst>
              <a:ext uri="{FF2B5EF4-FFF2-40B4-BE49-F238E27FC236}">
                <a16:creationId xmlns:a16="http://schemas.microsoft.com/office/drawing/2014/main" id="{5F5B8247-24C5-7C4E-A727-814FF3976185}"/>
              </a:ext>
            </a:extLst>
          </p:cNvPr>
          <p:cNvSpPr/>
          <p:nvPr/>
        </p:nvSpPr>
        <p:spPr>
          <a:xfrm>
            <a:off x="6808471" y="4538055"/>
            <a:ext cx="1128713" cy="1414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3" name="TextBox 52">
            <a:extLst>
              <a:ext uri="{FF2B5EF4-FFF2-40B4-BE49-F238E27FC236}">
                <a16:creationId xmlns:a16="http://schemas.microsoft.com/office/drawing/2014/main" id="{8E5844BA-E36B-EE4C-8A77-167307393371}"/>
              </a:ext>
            </a:extLst>
          </p:cNvPr>
          <p:cNvSpPr txBox="1"/>
          <p:nvPr/>
        </p:nvSpPr>
        <p:spPr>
          <a:xfrm>
            <a:off x="6594161" y="4159827"/>
            <a:ext cx="1540673" cy="369332"/>
          </a:xfrm>
          <a:prstGeom prst="rect">
            <a:avLst/>
          </a:prstGeom>
          <a:noFill/>
        </p:spPr>
        <p:txBody>
          <a:bodyPr wrap="square" rtlCol="0">
            <a:spAutoFit/>
          </a:bodyPr>
          <a:lstStyle/>
          <a:p>
            <a:r>
              <a:rPr lang="en-US" dirty="0"/>
              <a:t>feature vector</a:t>
            </a:r>
          </a:p>
        </p:txBody>
      </p:sp>
      <p:pic>
        <p:nvPicPr>
          <p:cNvPr id="54" name="Picture 53">
            <a:extLst>
              <a:ext uri="{FF2B5EF4-FFF2-40B4-BE49-F238E27FC236}">
                <a16:creationId xmlns:a16="http://schemas.microsoft.com/office/drawing/2014/main" id="{8EA91DD7-1542-7043-B547-EF0985E8906D}"/>
              </a:ext>
            </a:extLst>
          </p:cNvPr>
          <p:cNvPicPr>
            <a:picLocks noChangeAspect="1"/>
          </p:cNvPicPr>
          <p:nvPr/>
        </p:nvPicPr>
        <p:blipFill>
          <a:blip r:embed="rId5"/>
          <a:stretch>
            <a:fillRect/>
          </a:stretch>
        </p:blipFill>
        <p:spPr>
          <a:xfrm>
            <a:off x="5316713" y="4878223"/>
            <a:ext cx="3035300" cy="1765300"/>
          </a:xfrm>
          <a:prstGeom prst="rect">
            <a:avLst/>
          </a:prstGeom>
        </p:spPr>
      </p:pic>
      <p:cxnSp>
        <p:nvCxnSpPr>
          <p:cNvPr id="56" name="Straight Arrow Connector 55">
            <a:extLst>
              <a:ext uri="{FF2B5EF4-FFF2-40B4-BE49-F238E27FC236}">
                <a16:creationId xmlns:a16="http://schemas.microsoft.com/office/drawing/2014/main" id="{404FA2ED-564A-7640-9D13-F8BABF1AB871}"/>
              </a:ext>
            </a:extLst>
          </p:cNvPr>
          <p:cNvCxnSpPr>
            <a:cxnSpLocks/>
          </p:cNvCxnSpPr>
          <p:nvPr/>
        </p:nvCxnSpPr>
        <p:spPr>
          <a:xfrm flipV="1">
            <a:off x="8134834" y="4208473"/>
            <a:ext cx="1066316" cy="348134"/>
          </a:xfrm>
          <a:prstGeom prst="straightConnector1">
            <a:avLst/>
          </a:prstGeom>
          <a:ln>
            <a:solidFill>
              <a:srgbClr val="7030A0"/>
            </a:solidFill>
            <a:tailEnd type="triangle"/>
          </a:ln>
        </p:spPr>
        <p:style>
          <a:lnRef idx="3">
            <a:schemeClr val="accent3"/>
          </a:lnRef>
          <a:fillRef idx="0">
            <a:schemeClr val="accent3"/>
          </a:fillRef>
          <a:effectRef idx="2">
            <a:schemeClr val="accent3"/>
          </a:effectRef>
          <a:fontRef idx="minor">
            <a:schemeClr val="tx1"/>
          </a:fontRef>
        </p:style>
      </p:cxnSp>
      <p:cxnSp>
        <p:nvCxnSpPr>
          <p:cNvPr id="61" name="Straight Arrow Connector 60">
            <a:extLst>
              <a:ext uri="{FF2B5EF4-FFF2-40B4-BE49-F238E27FC236}">
                <a16:creationId xmlns:a16="http://schemas.microsoft.com/office/drawing/2014/main" id="{A2C83715-F383-6146-87AC-9B9063E2BB83}"/>
              </a:ext>
            </a:extLst>
          </p:cNvPr>
          <p:cNvCxnSpPr>
            <a:cxnSpLocks/>
          </p:cNvCxnSpPr>
          <p:nvPr/>
        </p:nvCxnSpPr>
        <p:spPr>
          <a:xfrm>
            <a:off x="8134834" y="4676483"/>
            <a:ext cx="1066316" cy="201740"/>
          </a:xfrm>
          <a:prstGeom prst="straightConnector1">
            <a:avLst/>
          </a:prstGeom>
          <a:ln>
            <a:solidFill>
              <a:srgbClr val="7030A0"/>
            </a:solidFill>
            <a:tailEnd type="triangle"/>
          </a:ln>
        </p:spPr>
        <p:style>
          <a:lnRef idx="3">
            <a:schemeClr val="accent3"/>
          </a:lnRef>
          <a:fillRef idx="0">
            <a:schemeClr val="accent3"/>
          </a:fillRef>
          <a:effectRef idx="2">
            <a:schemeClr val="accent3"/>
          </a:effectRef>
          <a:fontRef idx="minor">
            <a:schemeClr val="tx1"/>
          </a:fontRef>
        </p:style>
      </p:cxnSp>
      <p:sp>
        <p:nvSpPr>
          <p:cNvPr id="65" name="Rectangle 64">
            <a:extLst>
              <a:ext uri="{FF2B5EF4-FFF2-40B4-BE49-F238E27FC236}">
                <a16:creationId xmlns:a16="http://schemas.microsoft.com/office/drawing/2014/main" id="{2F459566-0CB2-E044-BB28-788E9B3C5038}"/>
              </a:ext>
            </a:extLst>
          </p:cNvPr>
          <p:cNvSpPr/>
          <p:nvPr/>
        </p:nvSpPr>
        <p:spPr>
          <a:xfrm>
            <a:off x="10066853" y="4023535"/>
            <a:ext cx="2169937" cy="369332"/>
          </a:xfrm>
          <a:prstGeom prst="rect">
            <a:avLst/>
          </a:prstGeom>
        </p:spPr>
        <p:txBody>
          <a:bodyPr wrap="square">
            <a:spAutoFit/>
          </a:bodyPr>
          <a:lstStyle/>
          <a:p>
            <a:r>
              <a:rPr lang="en-US" dirty="0">
                <a:latin typeface="CMMI10"/>
              </a:rPr>
              <a:t>K </a:t>
            </a:r>
            <a:r>
              <a:rPr lang="en-US" dirty="0">
                <a:latin typeface="CMR10"/>
              </a:rPr>
              <a:t>+ 1 </a:t>
            </a:r>
            <a:r>
              <a:rPr lang="en-US" dirty="0">
                <a:latin typeface="NimbusRomNo9L"/>
              </a:rPr>
              <a:t>categories</a:t>
            </a:r>
            <a:endParaRPr lang="en-US" dirty="0"/>
          </a:p>
        </p:txBody>
      </p:sp>
      <p:sp>
        <p:nvSpPr>
          <p:cNvPr id="66" name="TextBox 65">
            <a:extLst>
              <a:ext uri="{FF2B5EF4-FFF2-40B4-BE49-F238E27FC236}">
                <a16:creationId xmlns:a16="http://schemas.microsoft.com/office/drawing/2014/main" id="{DC78491A-B7EA-6748-8AEE-0D2357F1E64D}"/>
              </a:ext>
            </a:extLst>
          </p:cNvPr>
          <p:cNvSpPr txBox="1"/>
          <p:nvPr/>
        </p:nvSpPr>
        <p:spPr>
          <a:xfrm>
            <a:off x="10066853" y="4672058"/>
            <a:ext cx="2125119" cy="923330"/>
          </a:xfrm>
          <a:prstGeom prst="rect">
            <a:avLst/>
          </a:prstGeom>
          <a:noFill/>
        </p:spPr>
        <p:txBody>
          <a:bodyPr wrap="square" rtlCol="0">
            <a:spAutoFit/>
          </a:bodyPr>
          <a:lstStyle/>
          <a:p>
            <a:r>
              <a:rPr lang="en-US" dirty="0"/>
              <a:t>four real-valued numbers for each of the K object classes. </a:t>
            </a:r>
          </a:p>
        </p:txBody>
      </p:sp>
      <p:sp>
        <p:nvSpPr>
          <p:cNvPr id="67" name="Rectangle 66">
            <a:extLst>
              <a:ext uri="{FF2B5EF4-FFF2-40B4-BE49-F238E27FC236}">
                <a16:creationId xmlns:a16="http://schemas.microsoft.com/office/drawing/2014/main" id="{C0604598-958E-974A-983D-FBAF994C945D}"/>
              </a:ext>
            </a:extLst>
          </p:cNvPr>
          <p:cNvSpPr/>
          <p:nvPr/>
        </p:nvSpPr>
        <p:spPr>
          <a:xfrm>
            <a:off x="9210752" y="3779994"/>
            <a:ext cx="881416" cy="839391"/>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8" name="TextBox 67">
            <a:extLst>
              <a:ext uri="{FF2B5EF4-FFF2-40B4-BE49-F238E27FC236}">
                <a16:creationId xmlns:a16="http://schemas.microsoft.com/office/drawing/2014/main" id="{9178587D-D5DE-C347-ADD9-231F1051FFF8}"/>
              </a:ext>
            </a:extLst>
          </p:cNvPr>
          <p:cNvSpPr txBox="1"/>
          <p:nvPr/>
        </p:nvSpPr>
        <p:spPr>
          <a:xfrm>
            <a:off x="9149251" y="3874050"/>
            <a:ext cx="1052511" cy="923330"/>
          </a:xfrm>
          <a:prstGeom prst="rect">
            <a:avLst/>
          </a:prstGeom>
          <a:noFill/>
        </p:spPr>
        <p:txBody>
          <a:bodyPr wrap="square" rtlCol="0">
            <a:spAutoFit/>
          </a:bodyPr>
          <a:lstStyle/>
          <a:p>
            <a:pPr algn="ctr"/>
            <a:r>
              <a:rPr lang="en-US" dirty="0"/>
              <a:t>FC+</a:t>
            </a:r>
          </a:p>
          <a:p>
            <a:pPr algn="ctr"/>
            <a:r>
              <a:rPr lang="en-US" dirty="0" err="1"/>
              <a:t>softmax</a:t>
            </a:r>
            <a:endParaRPr lang="en-US" dirty="0"/>
          </a:p>
          <a:p>
            <a:endParaRPr lang="en-US" dirty="0"/>
          </a:p>
        </p:txBody>
      </p:sp>
      <p:sp>
        <p:nvSpPr>
          <p:cNvPr id="69" name="Rectangle 68">
            <a:extLst>
              <a:ext uri="{FF2B5EF4-FFF2-40B4-BE49-F238E27FC236}">
                <a16:creationId xmlns:a16="http://schemas.microsoft.com/office/drawing/2014/main" id="{5488CB0D-D939-5A45-8EBC-2E4E77D72700}"/>
              </a:ext>
            </a:extLst>
          </p:cNvPr>
          <p:cNvSpPr/>
          <p:nvPr/>
        </p:nvSpPr>
        <p:spPr>
          <a:xfrm>
            <a:off x="9216909" y="4739822"/>
            <a:ext cx="881416" cy="839391"/>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0" name="TextBox 69">
            <a:extLst>
              <a:ext uri="{FF2B5EF4-FFF2-40B4-BE49-F238E27FC236}">
                <a16:creationId xmlns:a16="http://schemas.microsoft.com/office/drawing/2014/main" id="{CD7AC2C2-8B1B-4C46-B372-7B53D4646B2D}"/>
              </a:ext>
            </a:extLst>
          </p:cNvPr>
          <p:cNvSpPr txBox="1"/>
          <p:nvPr/>
        </p:nvSpPr>
        <p:spPr>
          <a:xfrm>
            <a:off x="9141120" y="4833878"/>
            <a:ext cx="1052511" cy="923330"/>
          </a:xfrm>
          <a:prstGeom prst="rect">
            <a:avLst/>
          </a:prstGeom>
          <a:noFill/>
        </p:spPr>
        <p:txBody>
          <a:bodyPr wrap="square" rtlCol="0">
            <a:spAutoFit/>
          </a:bodyPr>
          <a:lstStyle/>
          <a:p>
            <a:pPr algn="ctr"/>
            <a:r>
              <a:rPr lang="en-US" dirty="0"/>
              <a:t>FC+</a:t>
            </a:r>
          </a:p>
          <a:p>
            <a:pPr algn="ctr"/>
            <a:r>
              <a:rPr lang="en-US" dirty="0"/>
              <a:t>regressor</a:t>
            </a:r>
          </a:p>
          <a:p>
            <a:endParaRPr lang="en-US" dirty="0"/>
          </a:p>
        </p:txBody>
      </p:sp>
      <p:cxnSp>
        <p:nvCxnSpPr>
          <p:cNvPr id="72" name="Elbow Connector 71">
            <a:extLst>
              <a:ext uri="{FF2B5EF4-FFF2-40B4-BE49-F238E27FC236}">
                <a16:creationId xmlns:a16="http://schemas.microsoft.com/office/drawing/2014/main" id="{EB2E03BD-7823-8E42-B8A7-CE9513B620AE}"/>
              </a:ext>
            </a:extLst>
          </p:cNvPr>
          <p:cNvCxnSpPr/>
          <p:nvPr/>
        </p:nvCxnSpPr>
        <p:spPr>
          <a:xfrm rot="16200000" flipH="1">
            <a:off x="8432315" y="1455588"/>
            <a:ext cx="2710199" cy="1884997"/>
          </a:xfrm>
          <a:prstGeom prst="bentConnector3">
            <a:avLst>
              <a:gd name="adj1" fmla="val -8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1789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linds(horizontal)">
                                      <p:cBhvr>
                                        <p:cTn id="18" dur="500"/>
                                        <p:tgtEl>
                                          <p:spTgt spid="3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linds(horizontal)">
                                      <p:cBhvr>
                                        <p:cTn id="21" dur="500"/>
                                        <p:tgtEl>
                                          <p:spTgt spid="3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linds(horizontal)">
                                      <p:cBhvr>
                                        <p:cTn id="24" dur="500"/>
                                        <p:tgtEl>
                                          <p:spTgt spid="39"/>
                                        </p:tgtEl>
                                      </p:cBhvr>
                                    </p:animEffect>
                                  </p:childTnLst>
                                </p:cTn>
                              </p:par>
                              <p:par>
                                <p:cTn id="25" presetID="3" presetClass="entr" presetSubtype="1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linds(horizontal)">
                                      <p:cBhvr>
                                        <p:cTn id="27" dur="500"/>
                                        <p:tgtEl>
                                          <p:spTgt spid="38"/>
                                        </p:tgtEl>
                                      </p:cBhvr>
                                    </p:animEffect>
                                  </p:childTnLst>
                                </p:cTn>
                              </p:par>
                              <p:par>
                                <p:cTn id="28" presetID="3" presetClass="entr" presetSubtype="1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linds(horizontal)">
                                      <p:cBhvr>
                                        <p:cTn id="30" dur="500"/>
                                        <p:tgtEl>
                                          <p:spTgt spid="4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linds(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blinds(horizontal)">
                                      <p:cBhvr>
                                        <p:cTn id="38" dur="500"/>
                                        <p:tgtEl>
                                          <p:spTgt spid="46"/>
                                        </p:tgtEl>
                                      </p:cBhvr>
                                    </p:animEffect>
                                  </p:childTnLst>
                                </p:cTn>
                              </p:par>
                              <p:par>
                                <p:cTn id="39" presetID="3" presetClass="entr" presetSubtype="1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linds(horizontal)">
                                      <p:cBhvr>
                                        <p:cTn id="41" dur="500"/>
                                        <p:tgtEl>
                                          <p:spTgt spid="45"/>
                                        </p:tgtEl>
                                      </p:cBhvr>
                                    </p:animEffect>
                                  </p:childTnLst>
                                </p:cTn>
                              </p:par>
                              <p:par>
                                <p:cTn id="42" presetID="3" presetClass="entr" presetSubtype="10"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linds(horizontal)">
                                      <p:cBhvr>
                                        <p:cTn id="44" dur="500"/>
                                        <p:tgtEl>
                                          <p:spTgt spid="50"/>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linds(horizontal)">
                                      <p:cBhvr>
                                        <p:cTn id="47" dur="500"/>
                                        <p:tgtEl>
                                          <p:spTgt spid="5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blinds(horizontal)">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blinds(horizontal)">
                                      <p:cBhvr>
                                        <p:cTn id="55" dur="500"/>
                                        <p:tgtEl>
                                          <p:spTgt spid="55"/>
                                        </p:tgtEl>
                                      </p:cBhvr>
                                    </p:animEffect>
                                  </p:childTnLst>
                                </p:cTn>
                              </p:par>
                              <p:par>
                                <p:cTn id="56" presetID="3" presetClass="entr" presetSubtype="10"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blinds(horizontal)">
                                      <p:cBhvr>
                                        <p:cTn id="58" dur="5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blinds(horizontal)">
                                      <p:cBhvr>
                                        <p:cTn id="63" dur="500"/>
                                        <p:tgtEl>
                                          <p:spTgt spid="72"/>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linds(horizontal)">
                                      <p:cBhvr>
                                        <p:cTn id="66" dur="500"/>
                                        <p:tgtEl>
                                          <p:spTgt spid="6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blinds(horizontal)">
                                      <p:cBhvr>
                                        <p:cTn id="69" dur="500"/>
                                        <p:tgtEl>
                                          <p:spTgt spid="6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blinds(horizontal)">
                                      <p:cBhvr>
                                        <p:cTn id="72" dur="500"/>
                                        <p:tgtEl>
                                          <p:spTgt spid="70"/>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blinds(horizontal)">
                                      <p:cBhvr>
                                        <p:cTn id="75" dur="500"/>
                                        <p:tgtEl>
                                          <p:spTgt spid="69"/>
                                        </p:tgtEl>
                                      </p:cBhvr>
                                    </p:animEffect>
                                  </p:childTnLst>
                                </p:cTn>
                              </p:par>
                              <p:par>
                                <p:cTn id="76" presetID="3" presetClass="entr" presetSubtype="10" fill="hold" nodeType="with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blinds(horizontal)">
                                      <p:cBhvr>
                                        <p:cTn id="78" dur="500"/>
                                        <p:tgtEl>
                                          <p:spTgt spid="56"/>
                                        </p:tgtEl>
                                      </p:cBhvr>
                                    </p:animEffect>
                                  </p:childTnLst>
                                </p:cTn>
                              </p:par>
                              <p:par>
                                <p:cTn id="79" presetID="3" presetClass="entr" presetSubtype="10" fill="hold" nodeType="with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blinds(horizontal)">
                                      <p:cBhvr>
                                        <p:cTn id="81" dur="500"/>
                                        <p:tgtEl>
                                          <p:spTgt spid="61"/>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blinds(horizontal)">
                                      <p:cBhvr>
                                        <p:cTn id="84" dur="500"/>
                                        <p:tgtEl>
                                          <p:spTgt spid="65"/>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blinds(horizontal)">
                                      <p:cBhvr>
                                        <p:cTn id="8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7" grpId="0"/>
      <p:bldP spid="39" grpId="0" animBg="1"/>
      <p:bldP spid="42" grpId="0"/>
      <p:bldP spid="52" grpId="0" animBg="1"/>
      <p:bldP spid="53" grpId="0"/>
      <p:bldP spid="65" grpId="0"/>
      <p:bldP spid="66" grpId="0"/>
      <p:bldP spid="67" grpId="0" animBg="1"/>
      <p:bldP spid="68" grpId="0"/>
      <p:bldP spid="69" grpId="0" animBg="1"/>
      <p:bldP spid="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7AB9213-F3B1-5B41-B339-F117A65BCDC7}"/>
              </a:ext>
            </a:extLst>
          </p:cNvPr>
          <p:cNvSpPr/>
          <p:nvPr/>
        </p:nvSpPr>
        <p:spPr>
          <a:xfrm>
            <a:off x="885825" y="1471613"/>
            <a:ext cx="3186113" cy="42291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dirty="0"/>
          </a:p>
        </p:txBody>
      </p:sp>
      <p:sp>
        <p:nvSpPr>
          <p:cNvPr id="4" name="TextBox 3">
            <a:extLst>
              <a:ext uri="{FF2B5EF4-FFF2-40B4-BE49-F238E27FC236}">
                <a16:creationId xmlns:a16="http://schemas.microsoft.com/office/drawing/2014/main" id="{EE1D3CF2-14FD-D648-801A-DEFAC2401A81}"/>
              </a:ext>
            </a:extLst>
          </p:cNvPr>
          <p:cNvSpPr txBox="1"/>
          <p:nvPr/>
        </p:nvSpPr>
        <p:spPr>
          <a:xfrm>
            <a:off x="1835943" y="857205"/>
            <a:ext cx="1285875" cy="600164"/>
          </a:xfrm>
          <a:prstGeom prst="rect">
            <a:avLst/>
          </a:prstGeom>
          <a:noFill/>
        </p:spPr>
        <p:txBody>
          <a:bodyPr wrap="square" rtlCol="0">
            <a:spAutoFit/>
          </a:bodyPr>
          <a:lstStyle/>
          <a:p>
            <a:r>
              <a:rPr lang="en-US" sz="3300" dirty="0">
                <a:solidFill>
                  <a:srgbClr val="663300"/>
                </a:solidFill>
                <a:latin typeface="Calibri Light" panose="020F0302020204030204"/>
                <a:ea typeface="+mj-ea"/>
                <a:cs typeface="+mj-cs"/>
              </a:rPr>
              <a:t>RCNN</a:t>
            </a:r>
          </a:p>
        </p:txBody>
      </p:sp>
      <p:sp>
        <p:nvSpPr>
          <p:cNvPr id="7" name="TextBox 6">
            <a:extLst>
              <a:ext uri="{FF2B5EF4-FFF2-40B4-BE49-F238E27FC236}">
                <a16:creationId xmlns:a16="http://schemas.microsoft.com/office/drawing/2014/main" id="{7DCFD0B3-EB56-344A-8C3D-B1EDF00917C6}"/>
              </a:ext>
            </a:extLst>
          </p:cNvPr>
          <p:cNvSpPr txBox="1"/>
          <p:nvPr/>
        </p:nvSpPr>
        <p:spPr>
          <a:xfrm>
            <a:off x="1042988" y="1643063"/>
            <a:ext cx="3028950" cy="646331"/>
          </a:xfrm>
          <a:prstGeom prst="rect">
            <a:avLst/>
          </a:prstGeom>
          <a:noFill/>
        </p:spPr>
        <p:txBody>
          <a:bodyPr wrap="square" rtlCol="0">
            <a:spAutoFit/>
          </a:bodyPr>
          <a:lstStyle/>
          <a:p>
            <a:pPr marL="285750" indent="-285750">
              <a:buFont typeface="Arial" panose="020B0604020202020204" pitchFamily="34" charset="0"/>
              <a:buChar char="•"/>
            </a:pPr>
            <a:r>
              <a:rPr lang="en-US" dirty="0"/>
              <a:t>Simple and scalable.</a:t>
            </a:r>
          </a:p>
          <a:p>
            <a:pPr marL="285750" indent="-285750">
              <a:buFont typeface="Arial" panose="020B0604020202020204" pitchFamily="34" charset="0"/>
              <a:buChar char="•"/>
            </a:pPr>
            <a:r>
              <a:rPr lang="en-US" dirty="0"/>
              <a:t>improves </a:t>
            </a:r>
            <a:r>
              <a:rPr lang="en-US" dirty="0" err="1"/>
              <a:t>mAP</a:t>
            </a:r>
            <a:r>
              <a:rPr lang="en-US" dirty="0"/>
              <a:t>.</a:t>
            </a:r>
          </a:p>
        </p:txBody>
      </p:sp>
      <p:sp>
        <p:nvSpPr>
          <p:cNvPr id="8" name="TextBox 7">
            <a:extLst>
              <a:ext uri="{FF2B5EF4-FFF2-40B4-BE49-F238E27FC236}">
                <a16:creationId xmlns:a16="http://schemas.microsoft.com/office/drawing/2014/main" id="{1B835B95-6E7F-C842-A35A-FCBCC69F319E}"/>
              </a:ext>
            </a:extLst>
          </p:cNvPr>
          <p:cNvSpPr txBox="1"/>
          <p:nvPr/>
        </p:nvSpPr>
        <p:spPr>
          <a:xfrm>
            <a:off x="1033471" y="2381727"/>
            <a:ext cx="3028950" cy="2862322"/>
          </a:xfrm>
          <a:prstGeom prst="rect">
            <a:avLst/>
          </a:prstGeom>
          <a:noFill/>
        </p:spPr>
        <p:txBody>
          <a:bodyPr wrap="square" rtlCol="0">
            <a:spAutoFit/>
          </a:bodyPr>
          <a:lstStyle/>
          <a:p>
            <a:pPr algn="ctr"/>
            <a:endParaRPr lang="en-US" dirty="0">
              <a:solidFill>
                <a:srgbClr val="FF0000"/>
              </a:solidFill>
            </a:endParaRPr>
          </a:p>
          <a:p>
            <a:pPr marL="285750" indent="-285750">
              <a:buFont typeface="Arial" panose="020B0604020202020204" pitchFamily="34" charset="0"/>
              <a:buChar char="•"/>
            </a:pPr>
            <a:r>
              <a:rPr lang="en-US" dirty="0">
                <a:solidFill>
                  <a:srgbClr val="FF0000"/>
                </a:solidFill>
              </a:rPr>
              <a:t>A multistage pipeline.</a:t>
            </a:r>
          </a:p>
          <a:p>
            <a:pPr marL="285750" indent="-285750">
              <a:buFont typeface="Arial" panose="020B0604020202020204" pitchFamily="34" charset="0"/>
              <a:buChar char="•"/>
            </a:pPr>
            <a:r>
              <a:rPr lang="en-US" dirty="0">
                <a:solidFill>
                  <a:srgbClr val="FF0000"/>
                </a:solidFill>
              </a:rPr>
              <a:t>Training is expensive in space and time (features are extracted from each region proposal in each image and written into disk).</a:t>
            </a:r>
          </a:p>
          <a:p>
            <a:pPr marL="285750" indent="-285750">
              <a:buFont typeface="Arial" panose="020B0604020202020204" pitchFamily="34" charset="0"/>
              <a:buChar char="•"/>
            </a:pPr>
            <a:r>
              <a:rPr lang="en-US" dirty="0">
                <a:solidFill>
                  <a:srgbClr val="FF0000"/>
                </a:solidFill>
              </a:rPr>
              <a:t>Object detection is slow.</a:t>
            </a:r>
          </a:p>
          <a:p>
            <a:pPr marL="285750" indent="-285750">
              <a:buFont typeface="Arial" panose="020B0604020202020204" pitchFamily="34" charset="0"/>
              <a:buChar char="•"/>
            </a:pPr>
            <a:endParaRPr lang="en-US" dirty="0">
              <a:solidFill>
                <a:srgbClr val="FF0000"/>
              </a:solidFill>
            </a:endParaRPr>
          </a:p>
        </p:txBody>
      </p:sp>
      <p:sp>
        <p:nvSpPr>
          <p:cNvPr id="10" name="Rounded Rectangle 9">
            <a:extLst>
              <a:ext uri="{FF2B5EF4-FFF2-40B4-BE49-F238E27FC236}">
                <a16:creationId xmlns:a16="http://schemas.microsoft.com/office/drawing/2014/main" id="{D7CD401C-F428-4141-8E89-0E31E14B7812}"/>
              </a:ext>
            </a:extLst>
          </p:cNvPr>
          <p:cNvSpPr/>
          <p:nvPr/>
        </p:nvSpPr>
        <p:spPr>
          <a:xfrm>
            <a:off x="4581524" y="1471613"/>
            <a:ext cx="3186113" cy="42291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dirty="0"/>
          </a:p>
        </p:txBody>
      </p:sp>
      <p:sp>
        <p:nvSpPr>
          <p:cNvPr id="11" name="TextBox 10">
            <a:extLst>
              <a:ext uri="{FF2B5EF4-FFF2-40B4-BE49-F238E27FC236}">
                <a16:creationId xmlns:a16="http://schemas.microsoft.com/office/drawing/2014/main" id="{38F1C2B0-F0BA-8547-ADA5-47A7C64A57C7}"/>
              </a:ext>
            </a:extLst>
          </p:cNvPr>
          <p:cNvSpPr txBox="1"/>
          <p:nvPr/>
        </p:nvSpPr>
        <p:spPr>
          <a:xfrm>
            <a:off x="5154213" y="819209"/>
            <a:ext cx="2040733" cy="600164"/>
          </a:xfrm>
          <a:prstGeom prst="rect">
            <a:avLst/>
          </a:prstGeom>
          <a:noFill/>
        </p:spPr>
        <p:txBody>
          <a:bodyPr wrap="square" rtlCol="0">
            <a:spAutoFit/>
          </a:bodyPr>
          <a:lstStyle/>
          <a:p>
            <a:r>
              <a:rPr lang="en-US" sz="3300" dirty="0">
                <a:solidFill>
                  <a:srgbClr val="663300"/>
                </a:solidFill>
                <a:latin typeface="Calibri Light" panose="020F0302020204030204"/>
                <a:ea typeface="+mj-ea"/>
                <a:cs typeface="+mj-cs"/>
              </a:rPr>
              <a:t>Fast-RCNN</a:t>
            </a:r>
          </a:p>
        </p:txBody>
      </p:sp>
      <p:sp>
        <p:nvSpPr>
          <p:cNvPr id="12" name="TextBox 11">
            <a:extLst>
              <a:ext uri="{FF2B5EF4-FFF2-40B4-BE49-F238E27FC236}">
                <a16:creationId xmlns:a16="http://schemas.microsoft.com/office/drawing/2014/main" id="{594FDEDA-55A2-4544-8EA9-06F61805E1D6}"/>
              </a:ext>
            </a:extLst>
          </p:cNvPr>
          <p:cNvSpPr txBox="1"/>
          <p:nvPr/>
        </p:nvSpPr>
        <p:spPr>
          <a:xfrm>
            <a:off x="4660104" y="1643063"/>
            <a:ext cx="302895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Higher </a:t>
            </a:r>
            <a:r>
              <a:rPr lang="en-US" dirty="0" err="1"/>
              <a:t>mAP</a:t>
            </a:r>
            <a:r>
              <a:rPr lang="en-US" dirty="0"/>
              <a:t>.</a:t>
            </a:r>
          </a:p>
          <a:p>
            <a:pPr marL="285750" indent="-285750">
              <a:buFont typeface="Arial" panose="020B0604020202020204" pitchFamily="34" charset="0"/>
              <a:buChar char="•"/>
            </a:pPr>
            <a:r>
              <a:rPr lang="en-US" dirty="0"/>
              <a:t>Single stage, end-to-end training.</a:t>
            </a:r>
          </a:p>
          <a:p>
            <a:pPr marL="285750" indent="-285750">
              <a:buFont typeface="Arial" panose="020B0604020202020204" pitchFamily="34" charset="0"/>
              <a:buChar char="•"/>
            </a:pPr>
            <a:r>
              <a:rPr lang="en-US" dirty="0"/>
              <a:t>No disk storage is required for feature caching. </a:t>
            </a:r>
          </a:p>
        </p:txBody>
      </p:sp>
      <p:sp>
        <p:nvSpPr>
          <p:cNvPr id="13" name="TextBox 12">
            <a:extLst>
              <a:ext uri="{FF2B5EF4-FFF2-40B4-BE49-F238E27FC236}">
                <a16:creationId xmlns:a16="http://schemas.microsoft.com/office/drawing/2014/main" id="{CA01C626-DE26-F446-A196-B8DEF81AB630}"/>
              </a:ext>
            </a:extLst>
          </p:cNvPr>
          <p:cNvSpPr txBox="1"/>
          <p:nvPr/>
        </p:nvSpPr>
        <p:spPr>
          <a:xfrm>
            <a:off x="4655347" y="3013056"/>
            <a:ext cx="3028950" cy="646331"/>
          </a:xfrm>
          <a:prstGeom prst="rect">
            <a:avLst/>
          </a:prstGeom>
          <a:noFill/>
        </p:spPr>
        <p:txBody>
          <a:bodyPr wrap="square" rtlCol="0">
            <a:spAutoFit/>
          </a:bodyPr>
          <a:lstStyle/>
          <a:p>
            <a:pPr algn="ctr"/>
            <a:endParaRPr lang="en-US" dirty="0">
              <a:solidFill>
                <a:srgbClr val="FF0000"/>
              </a:solidFill>
            </a:endParaRPr>
          </a:p>
          <a:p>
            <a:pPr marL="285750" indent="-285750">
              <a:buFont typeface="Arial" panose="020B0604020202020204" pitchFamily="34" charset="0"/>
              <a:buChar char="•"/>
            </a:pPr>
            <a:endParaRPr lang="en-US" dirty="0">
              <a:solidFill>
                <a:srgbClr val="FF0000"/>
              </a:solidFill>
            </a:endParaRPr>
          </a:p>
        </p:txBody>
      </p:sp>
      <p:sp>
        <p:nvSpPr>
          <p:cNvPr id="14" name="Rounded Rectangle 13">
            <a:extLst>
              <a:ext uri="{FF2B5EF4-FFF2-40B4-BE49-F238E27FC236}">
                <a16:creationId xmlns:a16="http://schemas.microsoft.com/office/drawing/2014/main" id="{1F09BF44-C596-F14E-AA16-ED3A243E9CF8}"/>
              </a:ext>
            </a:extLst>
          </p:cNvPr>
          <p:cNvSpPr/>
          <p:nvPr/>
        </p:nvSpPr>
        <p:spPr>
          <a:xfrm>
            <a:off x="8277223" y="1471613"/>
            <a:ext cx="3186113" cy="42291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dirty="0"/>
          </a:p>
        </p:txBody>
      </p:sp>
      <p:sp>
        <p:nvSpPr>
          <p:cNvPr id="15" name="TextBox 14">
            <a:extLst>
              <a:ext uri="{FF2B5EF4-FFF2-40B4-BE49-F238E27FC236}">
                <a16:creationId xmlns:a16="http://schemas.microsoft.com/office/drawing/2014/main" id="{4AC12849-D3FF-4C42-A7BE-7D6C65E95858}"/>
              </a:ext>
            </a:extLst>
          </p:cNvPr>
          <p:cNvSpPr txBox="1"/>
          <p:nvPr/>
        </p:nvSpPr>
        <p:spPr>
          <a:xfrm>
            <a:off x="8604642" y="876314"/>
            <a:ext cx="2531272" cy="600164"/>
          </a:xfrm>
          <a:prstGeom prst="rect">
            <a:avLst/>
          </a:prstGeom>
          <a:noFill/>
        </p:spPr>
        <p:txBody>
          <a:bodyPr wrap="square" rtlCol="0">
            <a:spAutoFit/>
          </a:bodyPr>
          <a:lstStyle/>
          <a:p>
            <a:r>
              <a:rPr lang="en-US" sz="3300" dirty="0">
                <a:solidFill>
                  <a:srgbClr val="663300"/>
                </a:solidFill>
                <a:latin typeface="Calibri Light" panose="020F0302020204030204"/>
                <a:ea typeface="+mj-ea"/>
                <a:cs typeface="+mj-cs"/>
              </a:rPr>
              <a:t>Faster-RCNN</a:t>
            </a:r>
          </a:p>
        </p:txBody>
      </p:sp>
      <p:sp>
        <p:nvSpPr>
          <p:cNvPr id="18" name="Right Arrow 17">
            <a:extLst>
              <a:ext uri="{FF2B5EF4-FFF2-40B4-BE49-F238E27FC236}">
                <a16:creationId xmlns:a16="http://schemas.microsoft.com/office/drawing/2014/main" id="{9431F97A-8DA0-F541-B8D3-6E1662F3651F}"/>
              </a:ext>
            </a:extLst>
          </p:cNvPr>
          <p:cNvSpPr/>
          <p:nvPr/>
        </p:nvSpPr>
        <p:spPr>
          <a:xfrm>
            <a:off x="4202907" y="3429000"/>
            <a:ext cx="285750"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BD96904-F0C7-9144-AD84-784F23B1CAA4}"/>
              </a:ext>
            </a:extLst>
          </p:cNvPr>
          <p:cNvSpPr/>
          <p:nvPr/>
        </p:nvSpPr>
        <p:spPr>
          <a:xfrm>
            <a:off x="4688677" y="3421790"/>
            <a:ext cx="2971804" cy="923330"/>
          </a:xfrm>
          <a:prstGeom prst="rect">
            <a:avLst/>
          </a:prstGeom>
        </p:spPr>
        <p:txBody>
          <a:bodyPr wrap="square">
            <a:spAutoFit/>
          </a:bodyPr>
          <a:lstStyle/>
          <a:p>
            <a:pPr marL="285750" indent="-285750">
              <a:buFont typeface="Arial" panose="020B0604020202020204" pitchFamily="34" charset="0"/>
              <a:buChar char="•"/>
            </a:pPr>
            <a:r>
              <a:rPr lang="en-US" dirty="0">
                <a:solidFill>
                  <a:srgbClr val="FF0000"/>
                </a:solidFill>
                <a:latin typeface="URWPalladioL"/>
              </a:rPr>
              <a:t>proposals are the computational bottleneck in detection systems. </a:t>
            </a:r>
            <a:endParaRPr lang="en-US" dirty="0">
              <a:solidFill>
                <a:srgbClr val="FF0000"/>
              </a:solidFill>
            </a:endParaRPr>
          </a:p>
        </p:txBody>
      </p:sp>
      <p:sp>
        <p:nvSpPr>
          <p:cNvPr id="17" name="Right Arrow 16">
            <a:extLst>
              <a:ext uri="{FF2B5EF4-FFF2-40B4-BE49-F238E27FC236}">
                <a16:creationId xmlns:a16="http://schemas.microsoft.com/office/drawing/2014/main" id="{FBEC5E85-6681-434D-8E80-96324E23FFFB}"/>
              </a:ext>
            </a:extLst>
          </p:cNvPr>
          <p:cNvSpPr/>
          <p:nvPr/>
        </p:nvSpPr>
        <p:spPr>
          <a:xfrm>
            <a:off x="7905750" y="3421790"/>
            <a:ext cx="285750"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5406930-2B77-9641-813B-C5FAAB664FAA}"/>
              </a:ext>
            </a:extLst>
          </p:cNvPr>
          <p:cNvSpPr txBox="1"/>
          <p:nvPr/>
        </p:nvSpPr>
        <p:spPr>
          <a:xfrm>
            <a:off x="9567863" y="3013056"/>
            <a:ext cx="2176462" cy="1015663"/>
          </a:xfrm>
          <a:prstGeom prst="rect">
            <a:avLst/>
          </a:prstGeom>
          <a:noFill/>
        </p:spPr>
        <p:txBody>
          <a:bodyPr wrap="square" rtlCol="0">
            <a:spAutoFit/>
          </a:bodyPr>
          <a:lstStyle/>
          <a:p>
            <a:r>
              <a:rPr lang="en-US" sz="6000" dirty="0">
                <a:solidFill>
                  <a:srgbClr val="FF0000"/>
                </a:solidFill>
              </a:rPr>
              <a:t>?</a:t>
            </a:r>
          </a:p>
        </p:txBody>
      </p:sp>
    </p:spTree>
    <p:extLst>
      <p:ext uri="{BB962C8B-B14F-4D97-AF65-F5344CB8AC3E}">
        <p14:creationId xmlns:p14="http://schemas.microsoft.com/office/powerpoint/2010/main" val="230258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20" grpId="0"/>
      <p:bldP spid="17"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solidFill>
                  <a:srgbClr val="663300"/>
                </a:solidFill>
                <a:latin typeface="Calibri Light" panose="020F0302020204030204"/>
              </a:rPr>
              <a:t>Faster-RCNN</a:t>
            </a:r>
          </a:p>
        </p:txBody>
      </p:sp>
      <p:pic>
        <p:nvPicPr>
          <p:cNvPr id="6" name="Picture 5"/>
          <p:cNvPicPr>
            <a:picLocks noChangeAspect="1"/>
          </p:cNvPicPr>
          <p:nvPr/>
        </p:nvPicPr>
        <p:blipFill>
          <a:blip r:embed="rId2"/>
          <a:stretch>
            <a:fillRect/>
          </a:stretch>
        </p:blipFill>
        <p:spPr>
          <a:xfrm>
            <a:off x="4651240" y="1241156"/>
            <a:ext cx="5588841" cy="5013736"/>
          </a:xfrm>
          <a:prstGeom prst="rect">
            <a:avLst/>
          </a:prstGeom>
        </p:spPr>
      </p:pic>
      <p:sp>
        <p:nvSpPr>
          <p:cNvPr id="8" name="Rectangle 7"/>
          <p:cNvSpPr/>
          <p:nvPr/>
        </p:nvSpPr>
        <p:spPr>
          <a:xfrm>
            <a:off x="1259177" y="5192897"/>
            <a:ext cx="3660426" cy="707886"/>
          </a:xfrm>
          <a:prstGeom prst="rect">
            <a:avLst/>
          </a:prstGeom>
        </p:spPr>
        <p:txBody>
          <a:bodyPr wrap="none">
            <a:spAutoFit/>
          </a:bodyPr>
          <a:lstStyle/>
          <a:p>
            <a:r>
              <a:rPr lang="en-US" sz="2000" dirty="0">
                <a:hlinkClick r:id="rId3"/>
              </a:rPr>
              <a:t>https://arxiv.org/abs/1506.01497</a:t>
            </a:r>
            <a:endParaRPr lang="en-US" sz="2000" dirty="0"/>
          </a:p>
          <a:p>
            <a:r>
              <a:rPr lang="en-US" sz="2000" dirty="0"/>
              <a:t>Ren et al. NIPS 2015.</a:t>
            </a:r>
          </a:p>
        </p:txBody>
      </p:sp>
      <p:sp>
        <p:nvSpPr>
          <p:cNvPr id="9" name="TextBox 8"/>
          <p:cNvSpPr txBox="1"/>
          <p:nvPr/>
        </p:nvSpPr>
        <p:spPr>
          <a:xfrm>
            <a:off x="335360" y="1520060"/>
            <a:ext cx="5832648" cy="8640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400" dirty="0">
                <a:solidFill>
                  <a:srgbClr val="663300"/>
                </a:solidFill>
              </a:rPr>
              <a:t>Idea: Integrate the Bounding Box Proposals as part of the CNN predictions</a:t>
            </a:r>
            <a:endParaRPr lang="en-US" sz="2400" dirty="0">
              <a:solidFill>
                <a:srgbClr val="663300"/>
              </a:solidFill>
              <a:latin typeface="Calibri"/>
              <a:ea typeface="Calibri"/>
              <a:cs typeface="Calibri"/>
              <a:sym typeface="Calibri"/>
            </a:endParaRPr>
          </a:p>
        </p:txBody>
      </p:sp>
    </p:spTree>
    <p:extLst>
      <p:ext uri="{BB962C8B-B14F-4D97-AF65-F5344CB8AC3E}">
        <p14:creationId xmlns:p14="http://schemas.microsoft.com/office/powerpoint/2010/main" val="410744205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51384" y="1052736"/>
            <a:ext cx="10873208" cy="3600400"/>
          </a:xfrm>
        </p:spPr>
        <p:txBody>
          <a:bodyPr/>
          <a:lstStyle/>
          <a:p>
            <a:r>
              <a:rPr lang="en-US" dirty="0">
                <a:solidFill>
                  <a:srgbClr val="0000FF"/>
                </a:solidFill>
              </a:rPr>
              <a:t> Deep Learning</a:t>
            </a:r>
            <a:br>
              <a:rPr lang="en-US" dirty="0">
                <a:solidFill>
                  <a:srgbClr val="0000FF"/>
                </a:solidFill>
              </a:rPr>
            </a:br>
            <a:r>
              <a:rPr lang="en-US" dirty="0">
                <a:solidFill>
                  <a:srgbClr val="0000FF"/>
                </a:solidFill>
              </a:rPr>
              <a:t>Lecture 12:</a:t>
            </a:r>
            <a:br>
              <a:rPr lang="en-US" dirty="0">
                <a:solidFill>
                  <a:srgbClr val="0000FF"/>
                </a:solidFill>
              </a:rPr>
            </a:br>
            <a:r>
              <a:rPr lang="en-US" dirty="0">
                <a:solidFill>
                  <a:srgbClr val="0000FF"/>
                </a:solidFill>
              </a:rPr>
              <a:t>Emerging Trends in Deep Learning</a:t>
            </a:r>
          </a:p>
        </p:txBody>
      </p:sp>
      <p:sp>
        <p:nvSpPr>
          <p:cNvPr id="5" name="Subtitle 4"/>
          <p:cNvSpPr>
            <a:spLocks noGrp="1"/>
          </p:cNvSpPr>
          <p:nvPr>
            <p:ph type="subTitle" idx="1"/>
          </p:nvPr>
        </p:nvSpPr>
        <p:spPr>
          <a:xfrm>
            <a:off x="1631504" y="4916760"/>
            <a:ext cx="8928992" cy="1536576"/>
          </a:xfrm>
        </p:spPr>
        <p:txBody>
          <a:bodyPr>
            <a:normAutofit fontScale="92500" lnSpcReduction="10000"/>
          </a:bodyPr>
          <a:lstStyle/>
          <a:p>
            <a:r>
              <a:rPr lang="en-US" sz="2800" b="1" dirty="0">
                <a:solidFill>
                  <a:srgbClr val="0000FF"/>
                </a:solidFill>
              </a:rPr>
              <a:t>Theocharis Theocharides</a:t>
            </a:r>
          </a:p>
          <a:p>
            <a:r>
              <a:rPr lang="en-US" sz="2600" i="1" dirty="0">
                <a:solidFill>
                  <a:schemeClr val="tx2">
                    <a:lumMod val="60000"/>
                    <a:lumOff val="40000"/>
                  </a:schemeClr>
                </a:solidFill>
              </a:rPr>
              <a:t>Associate Professor</a:t>
            </a:r>
            <a:br>
              <a:rPr lang="en-US" sz="2600" i="1" dirty="0">
                <a:solidFill>
                  <a:schemeClr val="tx2">
                    <a:lumMod val="60000"/>
                    <a:lumOff val="40000"/>
                  </a:schemeClr>
                </a:solidFill>
              </a:rPr>
            </a:br>
            <a:r>
              <a:rPr lang="en-US" sz="2600" i="1" dirty="0">
                <a:solidFill>
                  <a:schemeClr val="tx2">
                    <a:lumMod val="60000"/>
                    <a:lumOff val="40000"/>
                  </a:schemeClr>
                </a:solidFill>
              </a:rPr>
              <a:t>Dept. of Electrical and Computer Engineering</a:t>
            </a:r>
            <a:br>
              <a:rPr lang="en-US" sz="2600" i="1" dirty="0">
                <a:solidFill>
                  <a:schemeClr val="tx2">
                    <a:lumMod val="60000"/>
                    <a:lumOff val="40000"/>
                  </a:schemeClr>
                </a:solidFill>
              </a:rPr>
            </a:br>
            <a:r>
              <a:rPr lang="en-US" sz="2800" i="1" dirty="0">
                <a:solidFill>
                  <a:schemeClr val="tx2">
                    <a:lumMod val="60000"/>
                    <a:lumOff val="40000"/>
                  </a:schemeClr>
                </a:solidFill>
              </a:rPr>
              <a:t>University of Cyprus</a:t>
            </a:r>
          </a:p>
        </p:txBody>
      </p:sp>
    </p:spTree>
    <p:extLst>
      <p:ext uri="{BB962C8B-B14F-4D97-AF65-F5344CB8AC3E}">
        <p14:creationId xmlns:p14="http://schemas.microsoft.com/office/powerpoint/2010/main" val="47759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501635" y="274639"/>
            <a:ext cx="5080765" cy="4557944"/>
          </a:xfrm>
          <a:prstGeom prst="rect">
            <a:avLst/>
          </a:prstGeom>
        </p:spPr>
      </p:pic>
      <p:sp>
        <p:nvSpPr>
          <p:cNvPr id="3" name="Rectangle 2">
            <a:extLst>
              <a:ext uri="{FF2B5EF4-FFF2-40B4-BE49-F238E27FC236}">
                <a16:creationId xmlns:a16="http://schemas.microsoft.com/office/drawing/2014/main" id="{BBF83B3D-35AC-6942-A763-3A24CBEE5979}"/>
              </a:ext>
            </a:extLst>
          </p:cNvPr>
          <p:cNvSpPr/>
          <p:nvPr/>
        </p:nvSpPr>
        <p:spPr>
          <a:xfrm>
            <a:off x="6501635" y="1171575"/>
            <a:ext cx="3471040" cy="1757363"/>
          </a:xfrm>
          <a:prstGeom prst="rect">
            <a:avLst/>
          </a:prstGeom>
          <a:solidFill>
            <a:schemeClr val="lt1">
              <a:alpha val="0"/>
            </a:schemeClr>
          </a:solid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0000"/>
              </a:solidFill>
            </a:endParaRPr>
          </a:p>
        </p:txBody>
      </p:sp>
      <p:sp>
        <p:nvSpPr>
          <p:cNvPr id="7" name="Rectangle 6">
            <a:extLst>
              <a:ext uri="{FF2B5EF4-FFF2-40B4-BE49-F238E27FC236}">
                <a16:creationId xmlns:a16="http://schemas.microsoft.com/office/drawing/2014/main" id="{DDEF18F7-DB3B-7044-BEA0-5CA225CA1D65}"/>
              </a:ext>
            </a:extLst>
          </p:cNvPr>
          <p:cNvSpPr/>
          <p:nvPr/>
        </p:nvSpPr>
        <p:spPr>
          <a:xfrm>
            <a:off x="9739311" y="292893"/>
            <a:ext cx="2085975" cy="4539690"/>
          </a:xfrm>
          <a:prstGeom prst="rect">
            <a:avLst/>
          </a:prstGeom>
          <a:solidFill>
            <a:schemeClr val="lt1">
              <a:alpha val="0"/>
            </a:schemeClr>
          </a:solidFill>
          <a:ln w="19050">
            <a:solidFill>
              <a:schemeClr val="accent1"/>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0000"/>
              </a:solidFill>
            </a:endParaRPr>
          </a:p>
        </p:txBody>
      </p:sp>
      <p:grpSp>
        <p:nvGrpSpPr>
          <p:cNvPr id="10" name="Group 9">
            <a:extLst>
              <a:ext uri="{FF2B5EF4-FFF2-40B4-BE49-F238E27FC236}">
                <a16:creationId xmlns:a16="http://schemas.microsoft.com/office/drawing/2014/main" id="{0F75F74A-F594-2C41-8AFB-E2FFC260FFA9}"/>
              </a:ext>
            </a:extLst>
          </p:cNvPr>
          <p:cNvGrpSpPr/>
          <p:nvPr/>
        </p:nvGrpSpPr>
        <p:grpSpPr>
          <a:xfrm>
            <a:off x="6993731" y="3429000"/>
            <a:ext cx="2085975" cy="928688"/>
            <a:chOff x="6993731" y="3429000"/>
            <a:chExt cx="2085975" cy="928688"/>
          </a:xfrm>
        </p:grpSpPr>
        <p:sp>
          <p:nvSpPr>
            <p:cNvPr id="4" name="Left Brace 3">
              <a:extLst>
                <a:ext uri="{FF2B5EF4-FFF2-40B4-BE49-F238E27FC236}">
                  <a16:creationId xmlns:a16="http://schemas.microsoft.com/office/drawing/2014/main" id="{AA490FCB-6F3C-6B45-A2A6-7D64E82F2467}"/>
                </a:ext>
              </a:extLst>
            </p:cNvPr>
            <p:cNvSpPr/>
            <p:nvPr/>
          </p:nvSpPr>
          <p:spPr>
            <a:xfrm>
              <a:off x="8729663" y="3429000"/>
              <a:ext cx="228600" cy="928688"/>
            </a:xfrm>
            <a:prstGeom prst="leftBrace">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00"/>
                </a:solidFill>
              </a:endParaRPr>
            </a:p>
          </p:txBody>
        </p:sp>
        <p:sp>
          <p:nvSpPr>
            <p:cNvPr id="5" name="TextBox 4">
              <a:extLst>
                <a:ext uri="{FF2B5EF4-FFF2-40B4-BE49-F238E27FC236}">
                  <a16:creationId xmlns:a16="http://schemas.microsoft.com/office/drawing/2014/main" id="{3C580945-BCD0-5246-8B75-A98C38DCB092}"/>
                </a:ext>
              </a:extLst>
            </p:cNvPr>
            <p:cNvSpPr txBox="1"/>
            <p:nvPr/>
          </p:nvSpPr>
          <p:spPr>
            <a:xfrm>
              <a:off x="6993731" y="3724067"/>
              <a:ext cx="2085975" cy="338554"/>
            </a:xfrm>
            <a:prstGeom prst="rect">
              <a:avLst/>
            </a:prstGeom>
            <a:noFill/>
          </p:spPr>
          <p:txBody>
            <a:bodyPr wrap="square" rtlCol="0">
              <a:spAutoFit/>
            </a:bodyPr>
            <a:lstStyle/>
            <a:p>
              <a:r>
                <a:rPr lang="en-US" sz="1600" dirty="0"/>
                <a:t>Shared conv layers</a:t>
              </a:r>
            </a:p>
          </p:txBody>
        </p:sp>
      </p:grpSp>
      <p:sp>
        <p:nvSpPr>
          <p:cNvPr id="11" name="TextBox 10">
            <a:extLst>
              <a:ext uri="{FF2B5EF4-FFF2-40B4-BE49-F238E27FC236}">
                <a16:creationId xmlns:a16="http://schemas.microsoft.com/office/drawing/2014/main" id="{084CCD0C-4565-3940-A3F0-65FFA3B32DAE}"/>
              </a:ext>
            </a:extLst>
          </p:cNvPr>
          <p:cNvSpPr txBox="1"/>
          <p:nvPr/>
        </p:nvSpPr>
        <p:spPr>
          <a:xfrm>
            <a:off x="6509188" y="2610763"/>
            <a:ext cx="600075" cy="338554"/>
          </a:xfrm>
          <a:prstGeom prst="rect">
            <a:avLst/>
          </a:prstGeom>
          <a:noFill/>
        </p:spPr>
        <p:txBody>
          <a:bodyPr wrap="square" rtlCol="0">
            <a:spAutoFit/>
          </a:bodyPr>
          <a:lstStyle/>
          <a:p>
            <a:r>
              <a:rPr lang="en-US" sz="1600" dirty="0"/>
              <a:t>RPN</a:t>
            </a:r>
          </a:p>
        </p:txBody>
      </p:sp>
      <p:sp>
        <p:nvSpPr>
          <p:cNvPr id="12" name="Rectangle 11">
            <a:extLst>
              <a:ext uri="{FF2B5EF4-FFF2-40B4-BE49-F238E27FC236}">
                <a16:creationId xmlns:a16="http://schemas.microsoft.com/office/drawing/2014/main" id="{398E23FC-A1BF-8F40-819E-B36B23DCF8B1}"/>
              </a:ext>
            </a:extLst>
          </p:cNvPr>
          <p:cNvSpPr/>
          <p:nvPr/>
        </p:nvSpPr>
        <p:spPr>
          <a:xfrm>
            <a:off x="10786890" y="4491827"/>
            <a:ext cx="1060034" cy="338554"/>
          </a:xfrm>
          <a:prstGeom prst="rect">
            <a:avLst/>
          </a:prstGeom>
        </p:spPr>
        <p:txBody>
          <a:bodyPr wrap="none">
            <a:spAutoFit/>
          </a:bodyPr>
          <a:lstStyle/>
          <a:p>
            <a:r>
              <a:rPr lang="en-US" sz="1600" dirty="0"/>
              <a:t>Fast-RCNN</a:t>
            </a:r>
          </a:p>
        </p:txBody>
      </p:sp>
      <p:sp>
        <p:nvSpPr>
          <p:cNvPr id="13" name="Rectangle 12">
            <a:extLst>
              <a:ext uri="{FF2B5EF4-FFF2-40B4-BE49-F238E27FC236}">
                <a16:creationId xmlns:a16="http://schemas.microsoft.com/office/drawing/2014/main" id="{567C517F-724E-F148-92FB-1E1784827E52}"/>
              </a:ext>
            </a:extLst>
          </p:cNvPr>
          <p:cNvSpPr/>
          <p:nvPr/>
        </p:nvSpPr>
        <p:spPr>
          <a:xfrm>
            <a:off x="609600" y="1171575"/>
            <a:ext cx="3114892" cy="400110"/>
          </a:xfrm>
          <a:prstGeom prst="rect">
            <a:avLst/>
          </a:prstGeom>
        </p:spPr>
        <p:txBody>
          <a:bodyPr wrap="none">
            <a:spAutoFit/>
          </a:bodyPr>
          <a:lstStyle/>
          <a:p>
            <a:r>
              <a:rPr lang="en-US" sz="2000" b="1" dirty="0">
                <a:solidFill>
                  <a:srgbClr val="FF0000"/>
                </a:solidFill>
                <a:latin typeface="NimbusSanL"/>
              </a:rPr>
              <a:t>Region Proposal Networks: </a:t>
            </a:r>
            <a:endParaRPr lang="en-US" sz="2000" dirty="0">
              <a:solidFill>
                <a:srgbClr val="FF0000"/>
              </a:solidFill>
            </a:endParaRPr>
          </a:p>
        </p:txBody>
      </p:sp>
      <p:sp>
        <p:nvSpPr>
          <p:cNvPr id="14" name="Parallelogram 13">
            <a:extLst>
              <a:ext uri="{FF2B5EF4-FFF2-40B4-BE49-F238E27FC236}">
                <a16:creationId xmlns:a16="http://schemas.microsoft.com/office/drawing/2014/main" id="{38BD15B4-49BE-9A4B-AC1B-8B8C1ECE3D29}"/>
              </a:ext>
            </a:extLst>
          </p:cNvPr>
          <p:cNvSpPr/>
          <p:nvPr/>
        </p:nvSpPr>
        <p:spPr>
          <a:xfrm>
            <a:off x="1036097" y="4811992"/>
            <a:ext cx="2431400" cy="769035"/>
          </a:xfrm>
          <a:prstGeom prst="parallelogram">
            <a:avLst>
              <a:gd name="adj" fmla="val 84842"/>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F1B1C8B-7D99-D047-9A6B-9B13CB2F6F09}"/>
              </a:ext>
            </a:extLst>
          </p:cNvPr>
          <p:cNvSpPr txBox="1"/>
          <p:nvPr/>
        </p:nvSpPr>
        <p:spPr>
          <a:xfrm>
            <a:off x="139406" y="5027232"/>
            <a:ext cx="1557337" cy="338554"/>
          </a:xfrm>
          <a:prstGeom prst="rect">
            <a:avLst/>
          </a:prstGeom>
          <a:noFill/>
        </p:spPr>
        <p:txBody>
          <a:bodyPr wrap="square" rtlCol="0">
            <a:spAutoFit/>
          </a:bodyPr>
          <a:lstStyle/>
          <a:p>
            <a:r>
              <a:rPr lang="en-US" sz="1600" dirty="0"/>
              <a:t>feature map</a:t>
            </a:r>
          </a:p>
        </p:txBody>
      </p:sp>
      <p:sp>
        <p:nvSpPr>
          <p:cNvPr id="16" name="Parallelogram 15">
            <a:extLst>
              <a:ext uri="{FF2B5EF4-FFF2-40B4-BE49-F238E27FC236}">
                <a16:creationId xmlns:a16="http://schemas.microsoft.com/office/drawing/2014/main" id="{540EC13E-E479-9F48-A157-8AE6F47E7ED7}"/>
              </a:ext>
            </a:extLst>
          </p:cNvPr>
          <p:cNvSpPr/>
          <p:nvPr/>
        </p:nvSpPr>
        <p:spPr>
          <a:xfrm>
            <a:off x="1766033" y="4932385"/>
            <a:ext cx="852191" cy="358760"/>
          </a:xfrm>
          <a:prstGeom prst="parallelogram">
            <a:avLst>
              <a:gd name="adj" fmla="val 84842"/>
            </a:avLst>
          </a:prstGeom>
          <a:solidFill>
            <a:schemeClr val="dk1">
              <a:alpha val="0"/>
            </a:schemeClr>
          </a:solidFill>
          <a:ln w="1905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84E19BC-C87B-CC4D-BC92-BF0FE4D654DD}"/>
              </a:ext>
            </a:extLst>
          </p:cNvPr>
          <p:cNvSpPr txBox="1"/>
          <p:nvPr/>
        </p:nvSpPr>
        <p:spPr>
          <a:xfrm>
            <a:off x="1176385" y="5249331"/>
            <a:ext cx="1883851" cy="338554"/>
          </a:xfrm>
          <a:prstGeom prst="rect">
            <a:avLst/>
          </a:prstGeom>
          <a:noFill/>
        </p:spPr>
        <p:txBody>
          <a:bodyPr wrap="square" rtlCol="0">
            <a:spAutoFit/>
          </a:bodyPr>
          <a:lstStyle/>
          <a:p>
            <a:r>
              <a:rPr lang="en-US" sz="1600" dirty="0">
                <a:solidFill>
                  <a:srgbClr val="FF0000"/>
                </a:solidFill>
              </a:rPr>
              <a:t>sliding window, </a:t>
            </a:r>
            <a:r>
              <a:rPr lang="en-US" sz="1600" dirty="0" err="1">
                <a:solidFill>
                  <a:srgbClr val="FF0000"/>
                </a:solidFill>
              </a:rPr>
              <a:t>nxn</a:t>
            </a:r>
            <a:endParaRPr lang="en-US" sz="1600" dirty="0">
              <a:solidFill>
                <a:srgbClr val="FF0000"/>
              </a:solidFill>
            </a:endParaRPr>
          </a:p>
        </p:txBody>
      </p:sp>
      <p:sp>
        <p:nvSpPr>
          <p:cNvPr id="19" name="Right Arrow 18">
            <a:extLst>
              <a:ext uri="{FF2B5EF4-FFF2-40B4-BE49-F238E27FC236}">
                <a16:creationId xmlns:a16="http://schemas.microsoft.com/office/drawing/2014/main" id="{4F5AF85F-869B-FC44-A183-22BDA24C51DD}"/>
              </a:ext>
            </a:extLst>
          </p:cNvPr>
          <p:cNvSpPr/>
          <p:nvPr/>
        </p:nvSpPr>
        <p:spPr>
          <a:xfrm rot="16200000">
            <a:off x="2049920" y="4339025"/>
            <a:ext cx="371475" cy="23469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CAF456-9D00-B240-B773-13CEEA39EBD0}"/>
              </a:ext>
            </a:extLst>
          </p:cNvPr>
          <p:cNvSpPr/>
          <p:nvPr/>
        </p:nvSpPr>
        <p:spPr>
          <a:xfrm>
            <a:off x="1387400" y="3839364"/>
            <a:ext cx="1704768" cy="2264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err="1"/>
              <a:t>nxn</a:t>
            </a:r>
            <a:r>
              <a:rPr lang="en-US" sz="1600" dirty="0"/>
              <a:t> conv layer</a:t>
            </a:r>
          </a:p>
        </p:txBody>
      </p:sp>
      <p:sp>
        <p:nvSpPr>
          <p:cNvPr id="22" name="Right Arrow 21">
            <a:extLst>
              <a:ext uri="{FF2B5EF4-FFF2-40B4-BE49-F238E27FC236}">
                <a16:creationId xmlns:a16="http://schemas.microsoft.com/office/drawing/2014/main" id="{CD44EC94-D52C-2149-B049-8C4974FD367B}"/>
              </a:ext>
            </a:extLst>
          </p:cNvPr>
          <p:cNvSpPr/>
          <p:nvPr/>
        </p:nvSpPr>
        <p:spPr>
          <a:xfrm rot="14765189">
            <a:off x="1472954" y="3417741"/>
            <a:ext cx="380153" cy="17291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22C8603A-DF33-C04E-9F9A-14F4CAA186AB}"/>
              </a:ext>
            </a:extLst>
          </p:cNvPr>
          <p:cNvSpPr/>
          <p:nvPr/>
        </p:nvSpPr>
        <p:spPr>
          <a:xfrm rot="17816574">
            <a:off x="2598817" y="3412376"/>
            <a:ext cx="380153" cy="17291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016AD86-8C6D-5B48-BD7E-AAF6B1D1F5D6}"/>
              </a:ext>
            </a:extLst>
          </p:cNvPr>
          <p:cNvSpPr/>
          <p:nvPr/>
        </p:nvSpPr>
        <p:spPr>
          <a:xfrm>
            <a:off x="535016" y="2918743"/>
            <a:ext cx="1704768" cy="2264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1x1 conv layer</a:t>
            </a:r>
          </a:p>
        </p:txBody>
      </p:sp>
      <p:sp>
        <p:nvSpPr>
          <p:cNvPr id="25" name="Rectangle 24">
            <a:extLst>
              <a:ext uri="{FF2B5EF4-FFF2-40B4-BE49-F238E27FC236}">
                <a16:creationId xmlns:a16="http://schemas.microsoft.com/office/drawing/2014/main" id="{DE255139-E20A-6540-8316-C16F5B39F708}"/>
              </a:ext>
            </a:extLst>
          </p:cNvPr>
          <p:cNvSpPr/>
          <p:nvPr/>
        </p:nvSpPr>
        <p:spPr>
          <a:xfrm>
            <a:off x="2556855" y="2918743"/>
            <a:ext cx="1704768" cy="2264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1x1 conv layer</a:t>
            </a:r>
          </a:p>
        </p:txBody>
      </p:sp>
      <p:sp>
        <p:nvSpPr>
          <p:cNvPr id="26" name="TextBox 25">
            <a:extLst>
              <a:ext uri="{FF2B5EF4-FFF2-40B4-BE49-F238E27FC236}">
                <a16:creationId xmlns:a16="http://schemas.microsoft.com/office/drawing/2014/main" id="{A8149DA1-B321-C447-8DCF-963454A9CC1B}"/>
              </a:ext>
            </a:extLst>
          </p:cNvPr>
          <p:cNvSpPr txBox="1"/>
          <p:nvPr/>
        </p:nvSpPr>
        <p:spPr>
          <a:xfrm>
            <a:off x="184117" y="3191135"/>
            <a:ext cx="1201387" cy="338554"/>
          </a:xfrm>
          <a:prstGeom prst="rect">
            <a:avLst/>
          </a:prstGeom>
          <a:noFill/>
        </p:spPr>
        <p:txBody>
          <a:bodyPr wrap="square" rtlCol="0">
            <a:spAutoFit/>
          </a:bodyPr>
          <a:lstStyle/>
          <a:p>
            <a:r>
              <a:rPr lang="en-US" sz="1600" dirty="0" err="1"/>
              <a:t>cls</a:t>
            </a:r>
            <a:r>
              <a:rPr lang="en-US" sz="1600" dirty="0"/>
              <a:t> layer</a:t>
            </a:r>
          </a:p>
        </p:txBody>
      </p:sp>
      <p:sp>
        <p:nvSpPr>
          <p:cNvPr id="27" name="TextBox 26">
            <a:extLst>
              <a:ext uri="{FF2B5EF4-FFF2-40B4-BE49-F238E27FC236}">
                <a16:creationId xmlns:a16="http://schemas.microsoft.com/office/drawing/2014/main" id="{8726E228-D481-9341-A03E-24BE9CA0A754}"/>
              </a:ext>
            </a:extLst>
          </p:cNvPr>
          <p:cNvSpPr txBox="1"/>
          <p:nvPr/>
        </p:nvSpPr>
        <p:spPr>
          <a:xfrm>
            <a:off x="3343537" y="3191135"/>
            <a:ext cx="1201387" cy="338554"/>
          </a:xfrm>
          <a:prstGeom prst="rect">
            <a:avLst/>
          </a:prstGeom>
          <a:noFill/>
        </p:spPr>
        <p:txBody>
          <a:bodyPr wrap="square" rtlCol="0">
            <a:spAutoFit/>
          </a:bodyPr>
          <a:lstStyle/>
          <a:p>
            <a:r>
              <a:rPr lang="en-US" sz="1600" dirty="0" err="1"/>
              <a:t>reg</a:t>
            </a:r>
            <a:r>
              <a:rPr lang="en-US" sz="1600" dirty="0"/>
              <a:t> layer</a:t>
            </a:r>
          </a:p>
        </p:txBody>
      </p:sp>
      <p:sp>
        <p:nvSpPr>
          <p:cNvPr id="28" name="TextBox 27">
            <a:extLst>
              <a:ext uri="{FF2B5EF4-FFF2-40B4-BE49-F238E27FC236}">
                <a16:creationId xmlns:a16="http://schemas.microsoft.com/office/drawing/2014/main" id="{1062F26C-1841-2F49-B987-43B10FEAED6A}"/>
              </a:ext>
            </a:extLst>
          </p:cNvPr>
          <p:cNvSpPr txBox="1"/>
          <p:nvPr/>
        </p:nvSpPr>
        <p:spPr>
          <a:xfrm>
            <a:off x="520728" y="2554319"/>
            <a:ext cx="1890828" cy="338554"/>
          </a:xfrm>
          <a:prstGeom prst="rect">
            <a:avLst/>
          </a:prstGeom>
          <a:noFill/>
        </p:spPr>
        <p:txBody>
          <a:bodyPr wrap="square" rtlCol="0">
            <a:spAutoFit/>
          </a:bodyPr>
          <a:lstStyle/>
          <a:p>
            <a:r>
              <a:rPr lang="en-US" sz="1600" dirty="0"/>
              <a:t>object or not object</a:t>
            </a:r>
          </a:p>
        </p:txBody>
      </p:sp>
      <p:sp>
        <p:nvSpPr>
          <p:cNvPr id="29" name="TextBox 28">
            <a:extLst>
              <a:ext uri="{FF2B5EF4-FFF2-40B4-BE49-F238E27FC236}">
                <a16:creationId xmlns:a16="http://schemas.microsoft.com/office/drawing/2014/main" id="{9AE5C792-C83A-9A44-985D-C8B00F2297E8}"/>
              </a:ext>
            </a:extLst>
          </p:cNvPr>
          <p:cNvSpPr txBox="1"/>
          <p:nvPr/>
        </p:nvSpPr>
        <p:spPr>
          <a:xfrm>
            <a:off x="2426038" y="2549375"/>
            <a:ext cx="2118886" cy="338554"/>
          </a:xfrm>
          <a:prstGeom prst="rect">
            <a:avLst/>
          </a:prstGeom>
          <a:noFill/>
        </p:spPr>
        <p:txBody>
          <a:bodyPr wrap="square" rtlCol="0">
            <a:spAutoFit/>
          </a:bodyPr>
          <a:lstStyle/>
          <a:p>
            <a:r>
              <a:rPr lang="en-US" sz="1600" dirty="0"/>
              <a:t>bounding box proposal</a:t>
            </a:r>
          </a:p>
        </p:txBody>
      </p:sp>
      <p:sp>
        <p:nvSpPr>
          <p:cNvPr id="30" name="Rectangle 29">
            <a:extLst>
              <a:ext uri="{FF2B5EF4-FFF2-40B4-BE49-F238E27FC236}">
                <a16:creationId xmlns:a16="http://schemas.microsoft.com/office/drawing/2014/main" id="{5C3A642B-0ADD-E848-94E6-FD39334F0829}"/>
              </a:ext>
            </a:extLst>
          </p:cNvPr>
          <p:cNvSpPr/>
          <p:nvPr/>
        </p:nvSpPr>
        <p:spPr>
          <a:xfrm>
            <a:off x="4700588" y="2143131"/>
            <a:ext cx="700087" cy="357187"/>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F7A64F09-3FB0-0644-A25E-68BE2EA0251A}"/>
              </a:ext>
            </a:extLst>
          </p:cNvPr>
          <p:cNvSpPr/>
          <p:nvPr/>
        </p:nvSpPr>
        <p:spPr>
          <a:xfrm>
            <a:off x="4891911" y="2760787"/>
            <a:ext cx="382012" cy="713003"/>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A88AE4B3-964D-FA4A-9641-086DDF8F6F84}"/>
              </a:ext>
            </a:extLst>
          </p:cNvPr>
          <p:cNvSpPr/>
          <p:nvPr/>
        </p:nvSpPr>
        <p:spPr>
          <a:xfrm>
            <a:off x="4688022" y="3757619"/>
            <a:ext cx="846113" cy="357188"/>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E9215EB6-61E4-7F46-8865-F13F223633E7}"/>
              </a:ext>
            </a:extLst>
          </p:cNvPr>
          <p:cNvSpPr/>
          <p:nvPr/>
        </p:nvSpPr>
        <p:spPr>
          <a:xfrm>
            <a:off x="4544924" y="4338644"/>
            <a:ext cx="1145441" cy="776964"/>
          </a:xfrm>
          <a:prstGeom prst="rect">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12BE1035-2A66-BA48-971A-FB2DD3E47B80}"/>
              </a:ext>
            </a:extLst>
          </p:cNvPr>
          <p:cNvSpPr txBox="1"/>
          <p:nvPr/>
        </p:nvSpPr>
        <p:spPr>
          <a:xfrm>
            <a:off x="4847041" y="5223542"/>
            <a:ext cx="767652" cy="523220"/>
          </a:xfrm>
          <a:prstGeom prst="rect">
            <a:avLst/>
          </a:prstGeom>
          <a:noFill/>
        </p:spPr>
        <p:txBody>
          <a:bodyPr wrap="square" rtlCol="0">
            <a:spAutoFit/>
          </a:bodyPr>
          <a:lstStyle/>
          <a:p>
            <a:r>
              <a:rPr lang="en-US" sz="2800" dirty="0"/>
              <a:t>…</a:t>
            </a:r>
          </a:p>
        </p:txBody>
      </p:sp>
      <p:sp>
        <p:nvSpPr>
          <p:cNvPr id="36" name="Oval 35">
            <a:extLst>
              <a:ext uri="{FF2B5EF4-FFF2-40B4-BE49-F238E27FC236}">
                <a16:creationId xmlns:a16="http://schemas.microsoft.com/office/drawing/2014/main" id="{793E9887-D5F4-B04A-92E7-D1D929CF0171}"/>
              </a:ext>
            </a:extLst>
          </p:cNvPr>
          <p:cNvSpPr/>
          <p:nvPr/>
        </p:nvSpPr>
        <p:spPr>
          <a:xfrm>
            <a:off x="5009377" y="2289900"/>
            <a:ext cx="88853" cy="115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ABF272F-8CE0-1C40-98CD-CE39E26F2C3C}"/>
              </a:ext>
            </a:extLst>
          </p:cNvPr>
          <p:cNvSpPr/>
          <p:nvPr/>
        </p:nvSpPr>
        <p:spPr>
          <a:xfrm>
            <a:off x="5047475" y="3042379"/>
            <a:ext cx="88853" cy="115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4E19D8-13D1-2B4F-91CE-C7CB44A2EC76}"/>
              </a:ext>
            </a:extLst>
          </p:cNvPr>
          <p:cNvSpPr/>
          <p:nvPr/>
        </p:nvSpPr>
        <p:spPr>
          <a:xfrm>
            <a:off x="5053567" y="3909143"/>
            <a:ext cx="88853" cy="115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0644EB3-7B87-7A48-AD2B-3A199B5DC6F0}"/>
              </a:ext>
            </a:extLst>
          </p:cNvPr>
          <p:cNvSpPr/>
          <p:nvPr/>
        </p:nvSpPr>
        <p:spPr>
          <a:xfrm>
            <a:off x="5050631" y="4687689"/>
            <a:ext cx="88853" cy="115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AAF02036-61FA-0849-B8B9-5A76B7C8928B}"/>
              </a:ext>
            </a:extLst>
          </p:cNvPr>
          <p:cNvCxnSpPr>
            <a:stCxn id="36" idx="6"/>
          </p:cNvCxnSpPr>
          <p:nvPr/>
        </p:nvCxnSpPr>
        <p:spPr>
          <a:xfrm flipH="1">
            <a:off x="2235657" y="2347709"/>
            <a:ext cx="2862573" cy="276405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A9C00D7C-9210-0F49-9128-C3D4C075673C}"/>
              </a:ext>
            </a:extLst>
          </p:cNvPr>
          <p:cNvSpPr/>
          <p:nvPr/>
        </p:nvSpPr>
        <p:spPr>
          <a:xfrm>
            <a:off x="2166367" y="5050845"/>
            <a:ext cx="88853" cy="1156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D913DC17-4F00-2141-83B0-A265434721CD}"/>
              </a:ext>
            </a:extLst>
          </p:cNvPr>
          <p:cNvCxnSpPr>
            <a:cxnSpLocks/>
            <a:stCxn id="37" idx="3"/>
          </p:cNvCxnSpPr>
          <p:nvPr/>
        </p:nvCxnSpPr>
        <p:spPr>
          <a:xfrm flipH="1">
            <a:off x="2212361" y="3141065"/>
            <a:ext cx="2848126" cy="196758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30301E-105B-0A49-8349-01E8B4BB21F0}"/>
              </a:ext>
            </a:extLst>
          </p:cNvPr>
          <p:cNvCxnSpPr>
            <a:cxnSpLocks/>
            <a:stCxn id="38" idx="5"/>
            <a:endCxn id="42" idx="5"/>
          </p:cNvCxnSpPr>
          <p:nvPr/>
        </p:nvCxnSpPr>
        <p:spPr>
          <a:xfrm flipH="1">
            <a:off x="2242208" y="4007829"/>
            <a:ext cx="2887200" cy="114170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417E79C-A70D-A945-BB38-B2970250ABF3}"/>
              </a:ext>
            </a:extLst>
          </p:cNvPr>
          <p:cNvCxnSpPr>
            <a:cxnSpLocks/>
            <a:stCxn id="39" idx="3"/>
            <a:endCxn id="42" idx="5"/>
          </p:cNvCxnSpPr>
          <p:nvPr/>
        </p:nvCxnSpPr>
        <p:spPr>
          <a:xfrm flipH="1">
            <a:off x="2242208" y="4786375"/>
            <a:ext cx="2821435" cy="36315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7D184A1-3CCA-524D-BF0E-45EAE7820C3E}"/>
              </a:ext>
            </a:extLst>
          </p:cNvPr>
          <p:cNvSpPr txBox="1"/>
          <p:nvPr/>
        </p:nvSpPr>
        <p:spPr>
          <a:xfrm>
            <a:off x="4395689" y="1800734"/>
            <a:ext cx="2118886" cy="338554"/>
          </a:xfrm>
          <a:prstGeom prst="rect">
            <a:avLst/>
          </a:prstGeom>
          <a:noFill/>
        </p:spPr>
        <p:txBody>
          <a:bodyPr wrap="square" rtlCol="0">
            <a:spAutoFit/>
          </a:bodyPr>
          <a:lstStyle/>
          <a:p>
            <a:r>
              <a:rPr lang="en-US" sz="1600" i="1" dirty="0"/>
              <a:t>k</a:t>
            </a:r>
            <a:r>
              <a:rPr lang="en-US" sz="1600" dirty="0"/>
              <a:t> anchors boxes</a:t>
            </a:r>
          </a:p>
        </p:txBody>
      </p:sp>
      <p:sp>
        <p:nvSpPr>
          <p:cNvPr id="63" name="Right Arrow 62">
            <a:extLst>
              <a:ext uri="{FF2B5EF4-FFF2-40B4-BE49-F238E27FC236}">
                <a16:creationId xmlns:a16="http://schemas.microsoft.com/office/drawing/2014/main" id="{61250CFC-DEE9-314E-B39C-3B4806E68335}"/>
              </a:ext>
            </a:extLst>
          </p:cNvPr>
          <p:cNvSpPr/>
          <p:nvPr/>
        </p:nvSpPr>
        <p:spPr>
          <a:xfrm rot="10800000">
            <a:off x="4190130" y="2196497"/>
            <a:ext cx="380153" cy="172912"/>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6E47113E-5A65-E348-8F4C-F74E391A88C9}"/>
              </a:ext>
            </a:extLst>
          </p:cNvPr>
          <p:cNvSpPr txBox="1"/>
          <p:nvPr/>
        </p:nvSpPr>
        <p:spPr>
          <a:xfrm>
            <a:off x="938873" y="2146409"/>
            <a:ext cx="1890828" cy="338554"/>
          </a:xfrm>
          <a:prstGeom prst="rect">
            <a:avLst/>
          </a:prstGeom>
          <a:noFill/>
        </p:spPr>
        <p:txBody>
          <a:bodyPr wrap="square" rtlCol="0">
            <a:spAutoFit/>
          </a:bodyPr>
          <a:lstStyle/>
          <a:p>
            <a:r>
              <a:rPr lang="en-US" sz="1600" dirty="0"/>
              <a:t>2</a:t>
            </a:r>
            <a:r>
              <a:rPr lang="en-US" sz="1600" i="1" dirty="0"/>
              <a:t>k</a:t>
            </a:r>
            <a:r>
              <a:rPr lang="en-US" sz="1600" dirty="0"/>
              <a:t> scores</a:t>
            </a:r>
          </a:p>
        </p:txBody>
      </p:sp>
      <p:sp>
        <p:nvSpPr>
          <p:cNvPr id="65" name="TextBox 64">
            <a:extLst>
              <a:ext uri="{FF2B5EF4-FFF2-40B4-BE49-F238E27FC236}">
                <a16:creationId xmlns:a16="http://schemas.microsoft.com/office/drawing/2014/main" id="{13ACEB57-8FBD-1545-A977-FC9E4E4FF393}"/>
              </a:ext>
            </a:extLst>
          </p:cNvPr>
          <p:cNvSpPr txBox="1"/>
          <p:nvPr/>
        </p:nvSpPr>
        <p:spPr>
          <a:xfrm>
            <a:off x="2578322" y="2144865"/>
            <a:ext cx="1890828" cy="338554"/>
          </a:xfrm>
          <a:prstGeom prst="rect">
            <a:avLst/>
          </a:prstGeom>
          <a:noFill/>
        </p:spPr>
        <p:txBody>
          <a:bodyPr wrap="square" rtlCol="0">
            <a:spAutoFit/>
          </a:bodyPr>
          <a:lstStyle/>
          <a:p>
            <a:r>
              <a:rPr lang="en-US" sz="1600" dirty="0"/>
              <a:t>4</a:t>
            </a:r>
            <a:r>
              <a:rPr lang="en-US" sz="1600" i="1" dirty="0"/>
              <a:t>k</a:t>
            </a:r>
            <a:r>
              <a:rPr lang="en-US" sz="1600" dirty="0"/>
              <a:t> coordinates</a:t>
            </a:r>
          </a:p>
        </p:txBody>
      </p:sp>
      <p:sp>
        <p:nvSpPr>
          <p:cNvPr id="2" name="Title 1"/>
          <p:cNvSpPr>
            <a:spLocks noGrp="1"/>
          </p:cNvSpPr>
          <p:nvPr>
            <p:ph type="title"/>
          </p:nvPr>
        </p:nvSpPr>
        <p:spPr/>
        <p:txBody>
          <a:bodyPr>
            <a:normAutofit/>
          </a:bodyPr>
          <a:lstStyle/>
          <a:p>
            <a:r>
              <a:rPr lang="en-US" sz="3300" dirty="0">
                <a:solidFill>
                  <a:srgbClr val="663300"/>
                </a:solidFill>
                <a:latin typeface="Calibri Light" panose="020F0302020204030204"/>
              </a:rPr>
              <a:t>Faster-RCNN</a:t>
            </a:r>
          </a:p>
        </p:txBody>
      </p:sp>
    </p:spTree>
    <p:extLst>
      <p:ext uri="{BB962C8B-B14F-4D97-AF65-F5344CB8AC3E}">
        <p14:creationId xmlns:p14="http://schemas.microsoft.com/office/powerpoint/2010/main" val="10338633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linds(horizontal)">
                                      <p:cBhvr>
                                        <p:cTn id="41" dur="500"/>
                                        <p:tgtEl>
                                          <p:spTgt spid="16"/>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linds(horizont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linds(horizontal)">
                                      <p:cBhvr>
                                        <p:cTn id="49" dur="500"/>
                                        <p:tgtEl>
                                          <p:spTgt spid="2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linds(horizontal)">
                                      <p:cBhvr>
                                        <p:cTn id="55" dur="500"/>
                                        <p:tgtEl>
                                          <p:spTgt spid="2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linds(horizontal)">
                                      <p:cBhvr>
                                        <p:cTn id="58" dur="500"/>
                                        <p:tgtEl>
                                          <p:spTgt spid="25"/>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linds(horizontal)">
                                      <p:cBhvr>
                                        <p:cTn id="61" dur="500"/>
                                        <p:tgtEl>
                                          <p:spTgt spid="27"/>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linds(horizontal)">
                                      <p:cBhvr>
                                        <p:cTn id="64" dur="500"/>
                                        <p:tgtEl>
                                          <p:spTgt spid="2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linds(horizontal)">
                                      <p:cBhvr>
                                        <p:cTn id="67" dur="500"/>
                                        <p:tgtEl>
                                          <p:spTgt spid="22"/>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linds(horizontal)">
                                      <p:cBhvr>
                                        <p:cTn id="70" dur="500"/>
                                        <p:tgtEl>
                                          <p:spTgt spid="23"/>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linds(horizontal)">
                                      <p:cBhvr>
                                        <p:cTn id="73" dur="500"/>
                                        <p:tgtEl>
                                          <p:spTgt spid="20"/>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linds(horizont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linds(horizontal)">
                                      <p:cBhvr>
                                        <p:cTn id="81" dur="500"/>
                                        <p:tgtEl>
                                          <p:spTgt spid="30"/>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blinds(horizontal)">
                                      <p:cBhvr>
                                        <p:cTn id="84" dur="500"/>
                                        <p:tgtEl>
                                          <p:spTgt spid="31"/>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blinds(horizontal)">
                                      <p:cBhvr>
                                        <p:cTn id="87" dur="500"/>
                                        <p:tgtEl>
                                          <p:spTgt spid="33"/>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blinds(horizontal)">
                                      <p:cBhvr>
                                        <p:cTn id="90" dur="500"/>
                                        <p:tgtEl>
                                          <p:spTgt spid="34"/>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linds(horizontal)">
                                      <p:cBhvr>
                                        <p:cTn id="93" dur="500"/>
                                        <p:tgtEl>
                                          <p:spTgt spid="35"/>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blinds(horizontal)">
                                      <p:cBhvr>
                                        <p:cTn id="96" dur="500"/>
                                        <p:tgtEl>
                                          <p:spTgt spid="62"/>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blinds(horizontal)">
                                      <p:cBhvr>
                                        <p:cTn id="101" dur="500"/>
                                        <p:tgtEl>
                                          <p:spTgt spid="42"/>
                                        </p:tgtEl>
                                      </p:cBhvr>
                                    </p:animEffect>
                                  </p:childTnLst>
                                </p:cTn>
                              </p:par>
                              <p:par>
                                <p:cTn id="102" presetID="3" presetClass="entr" presetSubtype="10" fill="hold" nodeType="with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blinds(horizontal)">
                                      <p:cBhvr>
                                        <p:cTn id="104" dur="500"/>
                                        <p:tgtEl>
                                          <p:spTgt spid="41"/>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blinds(horizontal)">
                                      <p:cBhvr>
                                        <p:cTn id="107" dur="500"/>
                                        <p:tgtEl>
                                          <p:spTgt spid="36"/>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blinds(horizontal)">
                                      <p:cBhvr>
                                        <p:cTn id="110" dur="500"/>
                                        <p:tgtEl>
                                          <p:spTgt spid="37"/>
                                        </p:tgtEl>
                                      </p:cBhvr>
                                    </p:animEffect>
                                  </p:childTnLst>
                                </p:cTn>
                              </p:par>
                              <p:par>
                                <p:cTn id="111" presetID="3" presetClass="entr" presetSubtype="10" fill="hold"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linds(horizontal)">
                                      <p:cBhvr>
                                        <p:cTn id="113" dur="500"/>
                                        <p:tgtEl>
                                          <p:spTgt spid="43"/>
                                        </p:tgtEl>
                                      </p:cBhvr>
                                    </p:animEffect>
                                  </p:childTnLst>
                                </p:cTn>
                              </p:par>
                              <p:par>
                                <p:cTn id="114" presetID="3" presetClass="entr" presetSubtype="10" fill="hold" nodeType="with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blinds(horizontal)">
                                      <p:cBhvr>
                                        <p:cTn id="116" dur="500"/>
                                        <p:tgtEl>
                                          <p:spTgt spid="56"/>
                                        </p:tgtEl>
                                      </p:cBhvr>
                                    </p:animEffect>
                                  </p:childTnLst>
                                </p:cTn>
                              </p:par>
                              <p:par>
                                <p:cTn id="117" presetID="3" presetClass="entr" presetSubtype="10"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blinds(horizontal)">
                                      <p:cBhvr>
                                        <p:cTn id="119" dur="500"/>
                                        <p:tgtEl>
                                          <p:spTgt spid="38"/>
                                        </p:tgtEl>
                                      </p:cBhvr>
                                    </p:animEffect>
                                  </p:childTnLst>
                                </p:cTn>
                              </p:par>
                              <p:par>
                                <p:cTn id="120" presetID="3" presetClass="entr" presetSubtype="10" fill="hold" nodeType="with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blinds(horizontal)">
                                      <p:cBhvr>
                                        <p:cTn id="122" dur="500"/>
                                        <p:tgtEl>
                                          <p:spTgt spid="59"/>
                                        </p:tgtEl>
                                      </p:cBhvr>
                                    </p:animEffect>
                                  </p:childTnLst>
                                </p:cTn>
                              </p:par>
                              <p:par>
                                <p:cTn id="123" presetID="3" presetClass="entr" presetSubtype="10" fill="hold" grpId="0" nodeType="withEffect">
                                  <p:stCondLst>
                                    <p:cond delay="0"/>
                                  </p:stCondLst>
                                  <p:childTnLst>
                                    <p:set>
                                      <p:cBhvr>
                                        <p:cTn id="124" dur="1" fill="hold">
                                          <p:stCondLst>
                                            <p:cond delay="0"/>
                                          </p:stCondLst>
                                        </p:cTn>
                                        <p:tgtEl>
                                          <p:spTgt spid="39"/>
                                        </p:tgtEl>
                                        <p:attrNameLst>
                                          <p:attrName>style.visibility</p:attrName>
                                        </p:attrNameLst>
                                      </p:cBhvr>
                                      <p:to>
                                        <p:strVal val="visible"/>
                                      </p:to>
                                    </p:set>
                                    <p:animEffect transition="in" filter="blinds(horizontal)">
                                      <p:cBhvr>
                                        <p:cTn id="125" dur="500"/>
                                        <p:tgtEl>
                                          <p:spTgt spid="39"/>
                                        </p:tgtEl>
                                      </p:cBhvr>
                                    </p:animEffec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grpId="0" nodeType="clickEffect">
                                  <p:stCondLst>
                                    <p:cond delay="0"/>
                                  </p:stCondLst>
                                  <p:childTnLst>
                                    <p:set>
                                      <p:cBhvr>
                                        <p:cTn id="129" dur="1" fill="hold">
                                          <p:stCondLst>
                                            <p:cond delay="0"/>
                                          </p:stCondLst>
                                        </p:cTn>
                                        <p:tgtEl>
                                          <p:spTgt spid="63"/>
                                        </p:tgtEl>
                                        <p:attrNameLst>
                                          <p:attrName>style.visibility</p:attrName>
                                        </p:attrNameLst>
                                      </p:cBhvr>
                                      <p:to>
                                        <p:strVal val="visible"/>
                                      </p:to>
                                    </p:set>
                                    <p:animEffect transition="in" filter="blinds(horizontal)">
                                      <p:cBhvr>
                                        <p:cTn id="130" dur="500"/>
                                        <p:tgtEl>
                                          <p:spTgt spid="63"/>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64"/>
                                        </p:tgtEl>
                                        <p:attrNameLst>
                                          <p:attrName>style.visibility</p:attrName>
                                        </p:attrNameLst>
                                      </p:cBhvr>
                                      <p:to>
                                        <p:strVal val="visible"/>
                                      </p:to>
                                    </p:set>
                                    <p:animEffect transition="in" filter="blinds(horizontal)">
                                      <p:cBhvr>
                                        <p:cTn id="135" dur="500"/>
                                        <p:tgtEl>
                                          <p:spTgt spid="64"/>
                                        </p:tgtEl>
                                      </p:cBhvr>
                                    </p:animEffec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grpId="0" nodeType="clickEffect">
                                  <p:stCondLst>
                                    <p:cond delay="0"/>
                                  </p:stCondLst>
                                  <p:childTnLst>
                                    <p:set>
                                      <p:cBhvr>
                                        <p:cTn id="139" dur="1" fill="hold">
                                          <p:stCondLst>
                                            <p:cond delay="0"/>
                                          </p:stCondLst>
                                        </p:cTn>
                                        <p:tgtEl>
                                          <p:spTgt spid="65"/>
                                        </p:tgtEl>
                                        <p:attrNameLst>
                                          <p:attrName>style.visibility</p:attrName>
                                        </p:attrNameLst>
                                      </p:cBhvr>
                                      <p:to>
                                        <p:strVal val="visible"/>
                                      </p:to>
                                    </p:set>
                                    <p:animEffect transition="in" filter="blinds(horizontal)">
                                      <p:cBhvr>
                                        <p:cTn id="14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p:bldP spid="12" grpId="0"/>
      <p:bldP spid="13" grpId="0"/>
      <p:bldP spid="14" grpId="0" animBg="1"/>
      <p:bldP spid="15" grpId="0"/>
      <p:bldP spid="16" grpId="0" animBg="1"/>
      <p:bldP spid="17" grpId="0"/>
      <p:bldP spid="19" grpId="0" animBg="1"/>
      <p:bldP spid="20" grpId="0" animBg="1"/>
      <p:bldP spid="22" grpId="0" animBg="1"/>
      <p:bldP spid="23" grpId="0" animBg="1"/>
      <p:bldP spid="24" grpId="0" animBg="1"/>
      <p:bldP spid="25" grpId="0" animBg="1"/>
      <p:bldP spid="26" grpId="0"/>
      <p:bldP spid="27" grpId="0"/>
      <p:bldP spid="28" grpId="0"/>
      <p:bldP spid="29" grpId="0"/>
      <p:bldP spid="30" grpId="0" animBg="1"/>
      <p:bldP spid="31" grpId="0" animBg="1"/>
      <p:bldP spid="33" grpId="0" animBg="1"/>
      <p:bldP spid="34" grpId="0" animBg="1"/>
      <p:bldP spid="35" grpId="0"/>
      <p:bldP spid="36" grpId="0" animBg="1"/>
      <p:bldP spid="37" grpId="0" animBg="1"/>
      <p:bldP spid="38" grpId="0" animBg="1"/>
      <p:bldP spid="39" grpId="0" animBg="1"/>
      <p:bldP spid="42" grpId="0" animBg="1"/>
      <p:bldP spid="62" grpId="0"/>
      <p:bldP spid="63" grpId="0" animBg="1"/>
      <p:bldP spid="64"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7AB9213-F3B1-5B41-B339-F117A65BCDC7}"/>
              </a:ext>
            </a:extLst>
          </p:cNvPr>
          <p:cNvSpPr/>
          <p:nvPr/>
        </p:nvSpPr>
        <p:spPr>
          <a:xfrm>
            <a:off x="885825" y="1471613"/>
            <a:ext cx="3186113" cy="42291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dirty="0"/>
          </a:p>
        </p:txBody>
      </p:sp>
      <p:sp>
        <p:nvSpPr>
          <p:cNvPr id="4" name="TextBox 3">
            <a:extLst>
              <a:ext uri="{FF2B5EF4-FFF2-40B4-BE49-F238E27FC236}">
                <a16:creationId xmlns:a16="http://schemas.microsoft.com/office/drawing/2014/main" id="{EE1D3CF2-14FD-D648-801A-DEFAC2401A81}"/>
              </a:ext>
            </a:extLst>
          </p:cNvPr>
          <p:cNvSpPr txBox="1"/>
          <p:nvPr/>
        </p:nvSpPr>
        <p:spPr>
          <a:xfrm>
            <a:off x="1835943" y="857205"/>
            <a:ext cx="1285875" cy="600164"/>
          </a:xfrm>
          <a:prstGeom prst="rect">
            <a:avLst/>
          </a:prstGeom>
          <a:noFill/>
        </p:spPr>
        <p:txBody>
          <a:bodyPr wrap="square" rtlCol="0">
            <a:spAutoFit/>
          </a:bodyPr>
          <a:lstStyle/>
          <a:p>
            <a:r>
              <a:rPr lang="en-US" sz="3300" dirty="0">
                <a:solidFill>
                  <a:srgbClr val="4472C4"/>
                </a:solidFill>
                <a:latin typeface="Calibri Light" panose="020F0302020204030204"/>
                <a:ea typeface="+mj-ea"/>
                <a:cs typeface="+mj-cs"/>
              </a:rPr>
              <a:t>RCNN</a:t>
            </a:r>
          </a:p>
        </p:txBody>
      </p:sp>
      <p:sp>
        <p:nvSpPr>
          <p:cNvPr id="7" name="TextBox 6">
            <a:extLst>
              <a:ext uri="{FF2B5EF4-FFF2-40B4-BE49-F238E27FC236}">
                <a16:creationId xmlns:a16="http://schemas.microsoft.com/office/drawing/2014/main" id="{7DCFD0B3-EB56-344A-8C3D-B1EDF00917C6}"/>
              </a:ext>
            </a:extLst>
          </p:cNvPr>
          <p:cNvSpPr txBox="1"/>
          <p:nvPr/>
        </p:nvSpPr>
        <p:spPr>
          <a:xfrm>
            <a:off x="1042988" y="1643063"/>
            <a:ext cx="3028950" cy="646331"/>
          </a:xfrm>
          <a:prstGeom prst="rect">
            <a:avLst/>
          </a:prstGeom>
          <a:noFill/>
        </p:spPr>
        <p:txBody>
          <a:bodyPr wrap="square" rtlCol="0">
            <a:spAutoFit/>
          </a:bodyPr>
          <a:lstStyle/>
          <a:p>
            <a:pPr marL="285750" indent="-285750">
              <a:buFont typeface="Arial" panose="020B0604020202020204" pitchFamily="34" charset="0"/>
              <a:buChar char="•"/>
            </a:pPr>
            <a:r>
              <a:rPr lang="en-US" dirty="0"/>
              <a:t>Simple and scalable.</a:t>
            </a:r>
          </a:p>
          <a:p>
            <a:pPr marL="285750" indent="-285750">
              <a:buFont typeface="Arial" panose="020B0604020202020204" pitchFamily="34" charset="0"/>
              <a:buChar char="•"/>
            </a:pPr>
            <a:r>
              <a:rPr lang="en-US" dirty="0"/>
              <a:t>improves </a:t>
            </a:r>
            <a:r>
              <a:rPr lang="en-US" dirty="0" err="1"/>
              <a:t>mAP</a:t>
            </a:r>
            <a:r>
              <a:rPr lang="en-US" dirty="0"/>
              <a:t>.</a:t>
            </a:r>
          </a:p>
        </p:txBody>
      </p:sp>
      <p:sp>
        <p:nvSpPr>
          <p:cNvPr id="8" name="TextBox 7">
            <a:extLst>
              <a:ext uri="{FF2B5EF4-FFF2-40B4-BE49-F238E27FC236}">
                <a16:creationId xmlns:a16="http://schemas.microsoft.com/office/drawing/2014/main" id="{1B835B95-6E7F-C842-A35A-FCBCC69F319E}"/>
              </a:ext>
            </a:extLst>
          </p:cNvPr>
          <p:cNvSpPr txBox="1"/>
          <p:nvPr/>
        </p:nvSpPr>
        <p:spPr>
          <a:xfrm>
            <a:off x="1033471" y="2381727"/>
            <a:ext cx="3028950" cy="2862322"/>
          </a:xfrm>
          <a:prstGeom prst="rect">
            <a:avLst/>
          </a:prstGeom>
          <a:noFill/>
        </p:spPr>
        <p:txBody>
          <a:bodyPr wrap="square" rtlCol="0">
            <a:spAutoFit/>
          </a:bodyPr>
          <a:lstStyle/>
          <a:p>
            <a:pPr algn="ctr"/>
            <a:endParaRPr lang="en-US" dirty="0">
              <a:solidFill>
                <a:srgbClr val="FF0000"/>
              </a:solidFill>
            </a:endParaRPr>
          </a:p>
          <a:p>
            <a:pPr marL="285750" indent="-285750">
              <a:buFont typeface="Arial" panose="020B0604020202020204" pitchFamily="34" charset="0"/>
              <a:buChar char="•"/>
            </a:pPr>
            <a:r>
              <a:rPr lang="en-US" dirty="0">
                <a:solidFill>
                  <a:srgbClr val="FF0000"/>
                </a:solidFill>
              </a:rPr>
              <a:t>A multistage pipeline.</a:t>
            </a:r>
          </a:p>
          <a:p>
            <a:pPr marL="285750" indent="-285750">
              <a:buFont typeface="Arial" panose="020B0604020202020204" pitchFamily="34" charset="0"/>
              <a:buChar char="•"/>
            </a:pPr>
            <a:r>
              <a:rPr lang="en-US" dirty="0">
                <a:solidFill>
                  <a:srgbClr val="FF0000"/>
                </a:solidFill>
              </a:rPr>
              <a:t>Training is expensive in space and time (features are extracted from each region proposal in each image and written into disk).</a:t>
            </a:r>
          </a:p>
          <a:p>
            <a:pPr marL="285750" indent="-285750">
              <a:buFont typeface="Arial" panose="020B0604020202020204" pitchFamily="34" charset="0"/>
              <a:buChar char="•"/>
            </a:pPr>
            <a:r>
              <a:rPr lang="en-US" dirty="0">
                <a:solidFill>
                  <a:srgbClr val="FF0000"/>
                </a:solidFill>
              </a:rPr>
              <a:t>Object detection is slow.</a:t>
            </a:r>
          </a:p>
          <a:p>
            <a:pPr marL="285750" indent="-285750">
              <a:buFont typeface="Arial" panose="020B0604020202020204" pitchFamily="34" charset="0"/>
              <a:buChar char="•"/>
            </a:pPr>
            <a:endParaRPr lang="en-US" dirty="0">
              <a:solidFill>
                <a:srgbClr val="FF0000"/>
              </a:solidFill>
            </a:endParaRPr>
          </a:p>
        </p:txBody>
      </p:sp>
      <p:sp>
        <p:nvSpPr>
          <p:cNvPr id="10" name="Rounded Rectangle 9">
            <a:extLst>
              <a:ext uri="{FF2B5EF4-FFF2-40B4-BE49-F238E27FC236}">
                <a16:creationId xmlns:a16="http://schemas.microsoft.com/office/drawing/2014/main" id="{D7CD401C-F428-4141-8E89-0E31E14B7812}"/>
              </a:ext>
            </a:extLst>
          </p:cNvPr>
          <p:cNvSpPr/>
          <p:nvPr/>
        </p:nvSpPr>
        <p:spPr>
          <a:xfrm>
            <a:off x="4581524" y="1471613"/>
            <a:ext cx="3186113" cy="42291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dirty="0"/>
          </a:p>
        </p:txBody>
      </p:sp>
      <p:sp>
        <p:nvSpPr>
          <p:cNvPr id="11" name="TextBox 10">
            <a:extLst>
              <a:ext uri="{FF2B5EF4-FFF2-40B4-BE49-F238E27FC236}">
                <a16:creationId xmlns:a16="http://schemas.microsoft.com/office/drawing/2014/main" id="{38F1C2B0-F0BA-8547-ADA5-47A7C64A57C7}"/>
              </a:ext>
            </a:extLst>
          </p:cNvPr>
          <p:cNvSpPr txBox="1"/>
          <p:nvPr/>
        </p:nvSpPr>
        <p:spPr>
          <a:xfrm>
            <a:off x="5154213" y="819209"/>
            <a:ext cx="2040733" cy="600164"/>
          </a:xfrm>
          <a:prstGeom prst="rect">
            <a:avLst/>
          </a:prstGeom>
          <a:noFill/>
        </p:spPr>
        <p:txBody>
          <a:bodyPr wrap="square" rtlCol="0">
            <a:spAutoFit/>
          </a:bodyPr>
          <a:lstStyle/>
          <a:p>
            <a:r>
              <a:rPr lang="en-US" sz="3300" dirty="0">
                <a:solidFill>
                  <a:srgbClr val="4472C4"/>
                </a:solidFill>
                <a:latin typeface="Calibri Light" panose="020F0302020204030204"/>
                <a:ea typeface="+mj-ea"/>
                <a:cs typeface="+mj-cs"/>
              </a:rPr>
              <a:t>Fast-RCNN</a:t>
            </a:r>
          </a:p>
        </p:txBody>
      </p:sp>
      <p:sp>
        <p:nvSpPr>
          <p:cNvPr id="12" name="TextBox 11">
            <a:extLst>
              <a:ext uri="{FF2B5EF4-FFF2-40B4-BE49-F238E27FC236}">
                <a16:creationId xmlns:a16="http://schemas.microsoft.com/office/drawing/2014/main" id="{594FDEDA-55A2-4544-8EA9-06F61805E1D6}"/>
              </a:ext>
            </a:extLst>
          </p:cNvPr>
          <p:cNvSpPr txBox="1"/>
          <p:nvPr/>
        </p:nvSpPr>
        <p:spPr>
          <a:xfrm>
            <a:off x="4660104" y="1643063"/>
            <a:ext cx="302895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Higher </a:t>
            </a:r>
            <a:r>
              <a:rPr lang="en-US" dirty="0" err="1"/>
              <a:t>mAP</a:t>
            </a:r>
            <a:r>
              <a:rPr lang="en-US" dirty="0"/>
              <a:t>.</a:t>
            </a:r>
          </a:p>
          <a:p>
            <a:pPr marL="285750" indent="-285750">
              <a:buFont typeface="Arial" panose="020B0604020202020204" pitchFamily="34" charset="0"/>
              <a:buChar char="•"/>
            </a:pPr>
            <a:r>
              <a:rPr lang="en-US" dirty="0"/>
              <a:t>Single stage, end-to-end training.</a:t>
            </a:r>
          </a:p>
          <a:p>
            <a:pPr marL="285750" indent="-285750">
              <a:buFont typeface="Arial" panose="020B0604020202020204" pitchFamily="34" charset="0"/>
              <a:buChar char="•"/>
            </a:pPr>
            <a:r>
              <a:rPr lang="en-US" dirty="0"/>
              <a:t>No disk storage is required for feature caching. </a:t>
            </a:r>
          </a:p>
        </p:txBody>
      </p:sp>
      <p:sp>
        <p:nvSpPr>
          <p:cNvPr id="13" name="TextBox 12">
            <a:extLst>
              <a:ext uri="{FF2B5EF4-FFF2-40B4-BE49-F238E27FC236}">
                <a16:creationId xmlns:a16="http://schemas.microsoft.com/office/drawing/2014/main" id="{CA01C626-DE26-F446-A196-B8DEF81AB630}"/>
              </a:ext>
            </a:extLst>
          </p:cNvPr>
          <p:cNvSpPr txBox="1"/>
          <p:nvPr/>
        </p:nvSpPr>
        <p:spPr>
          <a:xfrm>
            <a:off x="4655347" y="3013056"/>
            <a:ext cx="3028950" cy="646331"/>
          </a:xfrm>
          <a:prstGeom prst="rect">
            <a:avLst/>
          </a:prstGeom>
          <a:noFill/>
        </p:spPr>
        <p:txBody>
          <a:bodyPr wrap="square" rtlCol="0">
            <a:spAutoFit/>
          </a:bodyPr>
          <a:lstStyle/>
          <a:p>
            <a:pPr algn="ctr"/>
            <a:endParaRPr lang="en-US" dirty="0">
              <a:solidFill>
                <a:srgbClr val="FF0000"/>
              </a:solidFill>
            </a:endParaRPr>
          </a:p>
          <a:p>
            <a:pPr marL="285750" indent="-285750">
              <a:buFont typeface="Arial" panose="020B0604020202020204" pitchFamily="34" charset="0"/>
              <a:buChar char="•"/>
            </a:pPr>
            <a:endParaRPr lang="en-US" dirty="0">
              <a:solidFill>
                <a:srgbClr val="FF0000"/>
              </a:solidFill>
            </a:endParaRPr>
          </a:p>
        </p:txBody>
      </p:sp>
      <p:sp>
        <p:nvSpPr>
          <p:cNvPr id="14" name="Rounded Rectangle 13">
            <a:extLst>
              <a:ext uri="{FF2B5EF4-FFF2-40B4-BE49-F238E27FC236}">
                <a16:creationId xmlns:a16="http://schemas.microsoft.com/office/drawing/2014/main" id="{1F09BF44-C596-F14E-AA16-ED3A243E9CF8}"/>
              </a:ext>
            </a:extLst>
          </p:cNvPr>
          <p:cNvSpPr/>
          <p:nvPr/>
        </p:nvSpPr>
        <p:spPr>
          <a:xfrm>
            <a:off x="8277223" y="1471613"/>
            <a:ext cx="3186113" cy="42291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dirty="0"/>
          </a:p>
        </p:txBody>
      </p:sp>
      <p:sp>
        <p:nvSpPr>
          <p:cNvPr id="15" name="TextBox 14">
            <a:extLst>
              <a:ext uri="{FF2B5EF4-FFF2-40B4-BE49-F238E27FC236}">
                <a16:creationId xmlns:a16="http://schemas.microsoft.com/office/drawing/2014/main" id="{4AC12849-D3FF-4C42-A7BE-7D6C65E95858}"/>
              </a:ext>
            </a:extLst>
          </p:cNvPr>
          <p:cNvSpPr txBox="1"/>
          <p:nvPr/>
        </p:nvSpPr>
        <p:spPr>
          <a:xfrm>
            <a:off x="8604642" y="876314"/>
            <a:ext cx="2531272" cy="600164"/>
          </a:xfrm>
          <a:prstGeom prst="rect">
            <a:avLst/>
          </a:prstGeom>
          <a:noFill/>
        </p:spPr>
        <p:txBody>
          <a:bodyPr wrap="square" rtlCol="0">
            <a:spAutoFit/>
          </a:bodyPr>
          <a:lstStyle/>
          <a:p>
            <a:r>
              <a:rPr lang="en-US" sz="3300" dirty="0">
                <a:solidFill>
                  <a:srgbClr val="4472C4"/>
                </a:solidFill>
                <a:latin typeface="Calibri Light" panose="020F0302020204030204"/>
                <a:ea typeface="+mj-ea"/>
                <a:cs typeface="+mj-cs"/>
              </a:rPr>
              <a:t>Faster-RCNN</a:t>
            </a:r>
          </a:p>
        </p:txBody>
      </p:sp>
      <p:sp>
        <p:nvSpPr>
          <p:cNvPr id="18" name="Right Arrow 17">
            <a:extLst>
              <a:ext uri="{FF2B5EF4-FFF2-40B4-BE49-F238E27FC236}">
                <a16:creationId xmlns:a16="http://schemas.microsoft.com/office/drawing/2014/main" id="{9431F97A-8DA0-F541-B8D3-6E1662F3651F}"/>
              </a:ext>
            </a:extLst>
          </p:cNvPr>
          <p:cNvSpPr/>
          <p:nvPr/>
        </p:nvSpPr>
        <p:spPr>
          <a:xfrm>
            <a:off x="4202907" y="3429000"/>
            <a:ext cx="285750"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073F9418-077E-344F-AAC0-F138B6F0A9BF}"/>
              </a:ext>
            </a:extLst>
          </p:cNvPr>
          <p:cNvSpPr/>
          <p:nvPr/>
        </p:nvSpPr>
        <p:spPr>
          <a:xfrm>
            <a:off x="7905750" y="3421790"/>
            <a:ext cx="285750"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BD96904-F0C7-9144-AD84-784F23B1CAA4}"/>
              </a:ext>
            </a:extLst>
          </p:cNvPr>
          <p:cNvSpPr/>
          <p:nvPr/>
        </p:nvSpPr>
        <p:spPr>
          <a:xfrm>
            <a:off x="4688677" y="3421790"/>
            <a:ext cx="2971804" cy="923330"/>
          </a:xfrm>
          <a:prstGeom prst="rect">
            <a:avLst/>
          </a:prstGeom>
        </p:spPr>
        <p:txBody>
          <a:bodyPr wrap="square">
            <a:spAutoFit/>
          </a:bodyPr>
          <a:lstStyle/>
          <a:p>
            <a:pPr marL="285750" indent="-285750">
              <a:buFont typeface="Arial" panose="020B0604020202020204" pitchFamily="34" charset="0"/>
              <a:buChar char="•"/>
            </a:pPr>
            <a:r>
              <a:rPr lang="en-US" dirty="0">
                <a:solidFill>
                  <a:srgbClr val="FF0000"/>
                </a:solidFill>
                <a:latin typeface="URWPalladioL"/>
              </a:rPr>
              <a:t>proposals are the computational bottleneck in detection systems. </a:t>
            </a:r>
            <a:endParaRPr lang="en-US" dirty="0">
              <a:solidFill>
                <a:srgbClr val="FF0000"/>
              </a:solidFill>
            </a:endParaRPr>
          </a:p>
        </p:txBody>
      </p:sp>
      <p:sp>
        <p:nvSpPr>
          <p:cNvPr id="21" name="TextBox 20">
            <a:extLst>
              <a:ext uri="{FF2B5EF4-FFF2-40B4-BE49-F238E27FC236}">
                <a16:creationId xmlns:a16="http://schemas.microsoft.com/office/drawing/2014/main" id="{272E3D94-8E2E-BC43-8D11-401FB54A6764}"/>
              </a:ext>
            </a:extLst>
          </p:cNvPr>
          <p:cNvSpPr txBox="1"/>
          <p:nvPr/>
        </p:nvSpPr>
        <p:spPr>
          <a:xfrm>
            <a:off x="8329613" y="1643063"/>
            <a:ext cx="3256356" cy="3139321"/>
          </a:xfrm>
          <a:prstGeom prst="rect">
            <a:avLst/>
          </a:prstGeom>
          <a:noFill/>
        </p:spPr>
        <p:txBody>
          <a:bodyPr wrap="square" rtlCol="0">
            <a:spAutoFit/>
          </a:bodyPr>
          <a:lstStyle/>
          <a:p>
            <a:pPr marL="285750" indent="-285750">
              <a:buFont typeface="Arial" panose="020B0604020202020204" pitchFamily="34" charset="0"/>
              <a:buChar char="•"/>
            </a:pPr>
            <a:r>
              <a:rPr lang="en-US" dirty="0"/>
              <a:t>compute proposals with a deep convolutional neural network --</a:t>
            </a:r>
            <a:r>
              <a:rPr lang="en-US" i="1" dirty="0"/>
              <a:t>Region Proposal Network </a:t>
            </a:r>
            <a:r>
              <a:rPr lang="en-US" dirty="0"/>
              <a:t>(RPN) </a:t>
            </a:r>
          </a:p>
          <a:p>
            <a:pPr marL="285750" indent="-285750">
              <a:buFont typeface="Arial" panose="020B0604020202020204" pitchFamily="34" charset="0"/>
              <a:buChar char="•"/>
            </a:pPr>
            <a:r>
              <a:rPr lang="en-US" dirty="0"/>
              <a:t>merge RPN and Fast R-CNN into a single network, enabling nearly cost-free region proposals.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22" name="TextBox 21">
            <a:extLst>
              <a:ext uri="{FF2B5EF4-FFF2-40B4-BE49-F238E27FC236}">
                <a16:creationId xmlns:a16="http://schemas.microsoft.com/office/drawing/2014/main" id="{9E50F925-91C1-894D-A257-FE44CFB75337}"/>
              </a:ext>
            </a:extLst>
          </p:cNvPr>
          <p:cNvSpPr txBox="1"/>
          <p:nvPr/>
        </p:nvSpPr>
        <p:spPr>
          <a:xfrm>
            <a:off x="9625013" y="4225885"/>
            <a:ext cx="2176462" cy="1015663"/>
          </a:xfrm>
          <a:prstGeom prst="rect">
            <a:avLst/>
          </a:prstGeom>
          <a:noFill/>
        </p:spPr>
        <p:txBody>
          <a:bodyPr wrap="square" rtlCol="0">
            <a:spAutoFit/>
          </a:bodyPr>
          <a:lstStyle/>
          <a:p>
            <a:r>
              <a:rPr lang="en-US" sz="6000" dirty="0">
                <a:solidFill>
                  <a:srgbClr val="FF0000"/>
                </a:solidFill>
              </a:rPr>
              <a:t>?</a:t>
            </a:r>
          </a:p>
        </p:txBody>
      </p:sp>
    </p:spTree>
    <p:extLst>
      <p:ext uri="{BB962C8B-B14F-4D97-AF65-F5344CB8AC3E}">
        <p14:creationId xmlns:p14="http://schemas.microsoft.com/office/powerpoint/2010/main" val="134149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634081"/>
          </a:xfrm>
        </p:spPr>
        <p:txBody>
          <a:bodyPr>
            <a:normAutofit/>
          </a:bodyPr>
          <a:lstStyle/>
          <a:p>
            <a:r>
              <a:rPr lang="en-US" sz="3300" dirty="0"/>
              <a:t>YOLO- You Only Look Once</a:t>
            </a:r>
          </a:p>
        </p:txBody>
      </p:sp>
      <p:pic>
        <p:nvPicPr>
          <p:cNvPr id="4" name="Content Placeholder 6"/>
          <p:cNvPicPr>
            <a:picLocks noGrp="1" noChangeAspect="1"/>
          </p:cNvPicPr>
          <p:nvPr>
            <p:ph idx="1"/>
          </p:nvPr>
        </p:nvPicPr>
        <p:blipFill rotWithShape="1">
          <a:blip r:embed="rId3"/>
          <a:srcRect b="40464"/>
          <a:stretch/>
        </p:blipFill>
        <p:spPr>
          <a:xfrm>
            <a:off x="4032524" y="1222708"/>
            <a:ext cx="7470504" cy="4958992"/>
          </a:xfrm>
          <a:prstGeom prst="rect">
            <a:avLst/>
          </a:prstGeom>
        </p:spPr>
      </p:pic>
      <p:sp>
        <p:nvSpPr>
          <p:cNvPr id="6" name="Rectangle 5"/>
          <p:cNvSpPr/>
          <p:nvPr/>
        </p:nvSpPr>
        <p:spPr>
          <a:xfrm>
            <a:off x="7626968" y="5879044"/>
            <a:ext cx="3693640" cy="1015663"/>
          </a:xfrm>
          <a:prstGeom prst="rect">
            <a:avLst/>
          </a:prstGeom>
        </p:spPr>
        <p:txBody>
          <a:bodyPr wrap="none">
            <a:spAutoFit/>
          </a:bodyPr>
          <a:lstStyle/>
          <a:p>
            <a:pPr defTabSz="609585"/>
            <a:r>
              <a:rPr lang="en-US" sz="2000" kern="0" dirty="0">
                <a:solidFill>
                  <a:sysClr val="windowText" lastClr="000000"/>
                </a:solidFill>
                <a:latin typeface="Calibri"/>
                <a:sym typeface="Calibri"/>
                <a:hlinkClick r:id="rId4"/>
              </a:rPr>
              <a:t>https://arxiv.org/abs/1506.02640</a:t>
            </a:r>
            <a:endParaRPr lang="en-US" sz="2000" kern="0" dirty="0">
              <a:solidFill>
                <a:sysClr val="windowText" lastClr="000000"/>
              </a:solidFill>
              <a:latin typeface="Calibri"/>
              <a:sym typeface="Calibri"/>
            </a:endParaRPr>
          </a:p>
          <a:p>
            <a:pPr defTabSz="609585"/>
            <a:r>
              <a:rPr lang="en-US" sz="2000" kern="0" dirty="0" err="1">
                <a:solidFill>
                  <a:srgbClr val="000000"/>
                </a:solidFill>
                <a:ea typeface="Calibri"/>
                <a:cs typeface="Calibri"/>
                <a:sym typeface="Calibri"/>
              </a:rPr>
              <a:t>Redmon</a:t>
            </a:r>
            <a:r>
              <a:rPr lang="en-US" sz="2000" kern="0" dirty="0">
                <a:solidFill>
                  <a:srgbClr val="000000"/>
                </a:solidFill>
                <a:ea typeface="Calibri"/>
                <a:cs typeface="Calibri"/>
                <a:sym typeface="Calibri"/>
              </a:rPr>
              <a:t> et al. CVPR 2016.</a:t>
            </a:r>
          </a:p>
          <a:p>
            <a:pPr defTabSz="609585"/>
            <a:endParaRPr lang="en-US" sz="2000" kern="0" dirty="0">
              <a:solidFill>
                <a:sysClr val="windowText" lastClr="000000"/>
              </a:solidFill>
              <a:latin typeface="Calibri"/>
              <a:sym typeface="Calibri"/>
            </a:endParaRPr>
          </a:p>
        </p:txBody>
      </p:sp>
      <p:sp>
        <p:nvSpPr>
          <p:cNvPr id="7" name="TextBox 6"/>
          <p:cNvSpPr txBox="1"/>
          <p:nvPr/>
        </p:nvSpPr>
        <p:spPr>
          <a:xfrm>
            <a:off x="408441" y="1225540"/>
            <a:ext cx="6119607" cy="104643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000" kern="0" dirty="0">
                <a:solidFill>
                  <a:srgbClr val="663300"/>
                </a:solidFill>
                <a:latin typeface="Calibri"/>
                <a:sym typeface="Calibri"/>
              </a:rPr>
              <a:t>Idea: No bounding box proposal.</a:t>
            </a:r>
            <a:br>
              <a:rPr lang="en-US" sz="2000" kern="0" dirty="0">
                <a:solidFill>
                  <a:srgbClr val="663300"/>
                </a:solidFill>
                <a:latin typeface="Calibri"/>
                <a:sym typeface="Calibri"/>
              </a:rPr>
            </a:br>
            <a:r>
              <a:rPr lang="en-US" sz="2000" kern="0" dirty="0">
                <a:solidFill>
                  <a:srgbClr val="663300"/>
                </a:solidFill>
                <a:sym typeface="Calibri"/>
              </a:rPr>
              <a:t>A single regression problem, straight from image pixels to bounding box coordinates and class probabilities.</a:t>
            </a:r>
            <a:endParaRPr lang="en-US" sz="2000" kern="0" dirty="0">
              <a:solidFill>
                <a:srgbClr val="663300"/>
              </a:solidFill>
              <a:latin typeface="Calibri"/>
              <a:ea typeface="Calibri"/>
              <a:cs typeface="Calibri"/>
              <a:sym typeface="Calibri"/>
            </a:endParaRPr>
          </a:p>
        </p:txBody>
      </p:sp>
      <p:sp>
        <p:nvSpPr>
          <p:cNvPr id="8" name="TextBox 7">
            <a:extLst>
              <a:ext uri="{FF2B5EF4-FFF2-40B4-BE49-F238E27FC236}">
                <a16:creationId xmlns:a16="http://schemas.microsoft.com/office/drawing/2014/main" id="{13339F29-89DD-F24A-AD5E-A98028D1A647}"/>
              </a:ext>
            </a:extLst>
          </p:cNvPr>
          <p:cNvSpPr txBox="1"/>
          <p:nvPr/>
        </p:nvSpPr>
        <p:spPr>
          <a:xfrm>
            <a:off x="335360" y="4149080"/>
            <a:ext cx="6930576" cy="13542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marL="342900" indent="-342900" defTabSz="609585" latinLnBrk="1" hangingPunct="0">
              <a:buFont typeface="Arial" panose="020B0604020202020204" pitchFamily="34" charset="0"/>
              <a:buChar char="•"/>
            </a:pPr>
            <a:r>
              <a:rPr lang="en-US" sz="2000" kern="0" dirty="0">
                <a:solidFill>
                  <a:srgbClr val="663300"/>
                </a:solidFill>
                <a:latin typeface="Calibri"/>
                <a:ea typeface="Calibri"/>
                <a:cs typeface="Calibri"/>
                <a:sym typeface="Calibri"/>
              </a:rPr>
              <a:t>extremely fast</a:t>
            </a:r>
          </a:p>
          <a:p>
            <a:pPr marL="342900" indent="-342900" defTabSz="609585" latinLnBrk="1" hangingPunct="0">
              <a:buFont typeface="Arial" panose="020B0604020202020204" pitchFamily="34" charset="0"/>
              <a:buChar char="•"/>
            </a:pPr>
            <a:r>
              <a:rPr lang="en-US" sz="2000" dirty="0">
                <a:solidFill>
                  <a:srgbClr val="663300"/>
                </a:solidFill>
              </a:rPr>
              <a:t>reason globally</a:t>
            </a:r>
          </a:p>
          <a:p>
            <a:pPr marL="342900" indent="-342900" defTabSz="609585" latinLnBrk="1" hangingPunct="0">
              <a:buFont typeface="Arial" panose="020B0604020202020204" pitchFamily="34" charset="0"/>
              <a:buChar char="•"/>
            </a:pPr>
            <a:r>
              <a:rPr lang="en-US" sz="2000" dirty="0">
                <a:solidFill>
                  <a:srgbClr val="663300"/>
                </a:solidFill>
              </a:rPr>
              <a:t>learn generalizable representations</a:t>
            </a:r>
          </a:p>
          <a:p>
            <a:pPr marL="342900" indent="-342900" defTabSz="609585" latinLnBrk="1" hangingPunct="0">
              <a:buFont typeface="Arial" panose="020B0604020202020204" pitchFamily="34" charset="0"/>
              <a:buChar char="•"/>
            </a:pPr>
            <a:endParaRPr lang="en-US" sz="2000" kern="0" dirty="0">
              <a:solidFill>
                <a:srgbClr val="663300"/>
              </a:solidFill>
              <a:latin typeface="Calibri"/>
              <a:ea typeface="Calibri"/>
              <a:cs typeface="Calibri"/>
              <a:sym typeface="Calibri"/>
            </a:endParaRPr>
          </a:p>
        </p:txBody>
      </p:sp>
    </p:spTree>
    <p:extLst>
      <p:ext uri="{BB962C8B-B14F-4D97-AF65-F5344CB8AC3E}">
        <p14:creationId xmlns:p14="http://schemas.microsoft.com/office/powerpoint/2010/main" val="16231693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850105"/>
          </a:xfrm>
        </p:spPr>
        <p:txBody>
          <a:bodyPr>
            <a:normAutofit/>
          </a:bodyPr>
          <a:lstStyle/>
          <a:p>
            <a:r>
              <a:rPr lang="en-US" sz="3300" dirty="0"/>
              <a:t>YOLO- You Only Look Once</a:t>
            </a:r>
          </a:p>
        </p:txBody>
      </p:sp>
      <p:pic>
        <p:nvPicPr>
          <p:cNvPr id="8" name="Picture 7"/>
          <p:cNvPicPr>
            <a:picLocks noChangeAspect="1"/>
          </p:cNvPicPr>
          <p:nvPr/>
        </p:nvPicPr>
        <p:blipFill>
          <a:blip r:embed="rId2"/>
          <a:stretch>
            <a:fillRect/>
          </a:stretch>
        </p:blipFill>
        <p:spPr>
          <a:xfrm>
            <a:off x="1547972" y="1301393"/>
            <a:ext cx="8198477" cy="2904371"/>
          </a:xfrm>
          <a:prstGeom prst="rect">
            <a:avLst/>
          </a:prstGeom>
        </p:spPr>
      </p:pic>
      <p:sp>
        <p:nvSpPr>
          <p:cNvPr id="9" name="Rectangle 8"/>
          <p:cNvSpPr/>
          <p:nvPr/>
        </p:nvSpPr>
        <p:spPr>
          <a:xfrm>
            <a:off x="144016" y="4883676"/>
            <a:ext cx="12000656" cy="1569660"/>
          </a:xfrm>
          <a:prstGeom prst="rect">
            <a:avLst/>
          </a:prstGeom>
        </p:spPr>
        <p:txBody>
          <a:bodyPr wrap="square">
            <a:spAutoFit/>
          </a:bodyPr>
          <a:lstStyle/>
          <a:p>
            <a:pPr defTabSz="609585"/>
            <a:r>
              <a:rPr lang="en-US" sz="2400" kern="0" dirty="0">
                <a:solidFill>
                  <a:srgbClr val="663300"/>
                </a:solidFill>
                <a:latin typeface="Calibri"/>
                <a:sym typeface="Calibri"/>
              </a:rPr>
              <a:t>Divide the image into 7x7 cells. </a:t>
            </a:r>
          </a:p>
          <a:p>
            <a:pPr defTabSz="609585"/>
            <a:r>
              <a:rPr lang="en-US" sz="2400" kern="0" dirty="0">
                <a:solidFill>
                  <a:srgbClr val="663300"/>
                </a:solidFill>
                <a:latin typeface="Calibri"/>
                <a:sym typeface="Calibri"/>
              </a:rPr>
              <a:t>Each cell trains a detector.</a:t>
            </a:r>
          </a:p>
          <a:p>
            <a:pPr defTabSz="609585"/>
            <a:r>
              <a:rPr lang="en-US" sz="2400" kern="0" dirty="0">
                <a:solidFill>
                  <a:srgbClr val="663300"/>
                </a:solidFill>
                <a:latin typeface="Calibri"/>
                <a:sym typeface="Calibri"/>
              </a:rPr>
              <a:t>The detector needs to predict the object’s class distributions.</a:t>
            </a:r>
          </a:p>
          <a:p>
            <a:pPr defTabSz="609585"/>
            <a:r>
              <a:rPr lang="en-US" sz="2400" kern="0" dirty="0">
                <a:solidFill>
                  <a:srgbClr val="663300"/>
                </a:solidFill>
                <a:latin typeface="Calibri"/>
                <a:sym typeface="Calibri"/>
              </a:rPr>
              <a:t>The detector has 2 bounding-box predictors to predict bounding-boxes and confidence scores.</a:t>
            </a:r>
          </a:p>
        </p:txBody>
      </p:sp>
    </p:spTree>
    <p:extLst>
      <p:ext uri="{BB962C8B-B14F-4D97-AF65-F5344CB8AC3E}">
        <p14:creationId xmlns:p14="http://schemas.microsoft.com/office/powerpoint/2010/main" val="375534546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SSD: Single Shot Detector</a:t>
            </a:r>
          </a:p>
        </p:txBody>
      </p:sp>
      <p:pic>
        <p:nvPicPr>
          <p:cNvPr id="4" name="Content Placeholder 3"/>
          <p:cNvPicPr>
            <a:picLocks noGrp="1" noChangeAspect="1"/>
          </p:cNvPicPr>
          <p:nvPr>
            <p:ph idx="1"/>
          </p:nvPr>
        </p:nvPicPr>
        <p:blipFill>
          <a:blip r:embed="rId2"/>
          <a:stretch>
            <a:fillRect/>
          </a:stretch>
        </p:blipFill>
        <p:spPr>
          <a:xfrm>
            <a:off x="1438383" y="1129962"/>
            <a:ext cx="8750156" cy="3380741"/>
          </a:xfrm>
          <a:prstGeom prst="rect">
            <a:avLst/>
          </a:prstGeom>
        </p:spPr>
      </p:pic>
      <p:sp>
        <p:nvSpPr>
          <p:cNvPr id="5" name="TextBox 4"/>
          <p:cNvSpPr txBox="1"/>
          <p:nvPr/>
        </p:nvSpPr>
        <p:spPr>
          <a:xfrm>
            <a:off x="9377199" y="5973070"/>
            <a:ext cx="2243882" cy="430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000" kern="0" dirty="0">
                <a:solidFill>
                  <a:srgbClr val="000000"/>
                </a:solidFill>
                <a:latin typeface="Calibri"/>
                <a:ea typeface="Calibri"/>
                <a:cs typeface="Calibri"/>
                <a:sym typeface="Calibri"/>
              </a:rPr>
              <a:t>Liu et al. ECCV 2016.</a:t>
            </a:r>
          </a:p>
        </p:txBody>
      </p:sp>
      <p:sp>
        <p:nvSpPr>
          <p:cNvPr id="6" name="TextBox 5"/>
          <p:cNvSpPr txBox="1"/>
          <p:nvPr/>
        </p:nvSpPr>
        <p:spPr>
          <a:xfrm>
            <a:off x="828782" y="5119806"/>
            <a:ext cx="10792299" cy="7386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000" kern="0" dirty="0">
                <a:solidFill>
                  <a:srgbClr val="663300"/>
                </a:solidFill>
                <a:latin typeface="Calibri"/>
                <a:sym typeface="Calibri"/>
              </a:rPr>
              <a:t>Idea: Similar to YOLO, but denser grid map, multiscale grid maps. + Data augmentation + Hard negative mining + Other design choices in the network.</a:t>
            </a:r>
            <a:endParaRPr lang="en-US" sz="2000" kern="0" dirty="0">
              <a:solidFill>
                <a:srgbClr val="663300"/>
              </a:solidFill>
              <a:latin typeface="Calibri"/>
              <a:ea typeface="Calibri"/>
              <a:cs typeface="Calibri"/>
              <a:sym typeface="Calibri"/>
            </a:endParaRPr>
          </a:p>
        </p:txBody>
      </p:sp>
    </p:spTree>
    <p:extLst>
      <p:ext uri="{BB962C8B-B14F-4D97-AF65-F5344CB8AC3E}">
        <p14:creationId xmlns:p14="http://schemas.microsoft.com/office/powerpoint/2010/main" val="35979058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FFDDD7-BA16-0D45-B9C8-7723F7ADFE93}"/>
              </a:ext>
            </a:extLst>
          </p:cNvPr>
          <p:cNvPicPr>
            <a:picLocks noChangeAspect="1"/>
          </p:cNvPicPr>
          <p:nvPr/>
        </p:nvPicPr>
        <p:blipFill>
          <a:blip r:embed="rId2"/>
          <a:stretch>
            <a:fillRect/>
          </a:stretch>
        </p:blipFill>
        <p:spPr>
          <a:xfrm>
            <a:off x="263351" y="332656"/>
            <a:ext cx="11353309" cy="5976664"/>
          </a:xfrm>
          <a:prstGeom prst="rect">
            <a:avLst/>
          </a:prstGeom>
        </p:spPr>
      </p:pic>
    </p:spTree>
    <p:extLst>
      <p:ext uri="{BB962C8B-B14F-4D97-AF65-F5344CB8AC3E}">
        <p14:creationId xmlns:p14="http://schemas.microsoft.com/office/powerpoint/2010/main" val="391164479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C86389-4EA4-4EDE-9C67-41CF728B64E6}"/>
              </a:ext>
            </a:extLst>
          </p:cNvPr>
          <p:cNvSpPr>
            <a:spLocks noGrp="1"/>
          </p:cNvSpPr>
          <p:nvPr>
            <p:ph type="ctrTitle"/>
          </p:nvPr>
        </p:nvSpPr>
        <p:spPr/>
        <p:txBody>
          <a:bodyPr/>
          <a:lstStyle/>
          <a:p>
            <a:r>
              <a:rPr lang="en-US" altLang="zh-TW" dirty="0"/>
              <a:t>Recall…</a:t>
            </a:r>
            <a:endParaRPr lang="zh-TW" altLang="en-US" dirty="0"/>
          </a:p>
        </p:txBody>
      </p:sp>
      <p:sp>
        <p:nvSpPr>
          <p:cNvPr id="5" name="投影片編號版面配置區 4">
            <a:extLst>
              <a:ext uri="{FF2B5EF4-FFF2-40B4-BE49-F238E27FC236}">
                <a16:creationId xmlns:a16="http://schemas.microsoft.com/office/drawing/2014/main" id="{EE031A71-A1D7-4389-BD96-183B0DFB942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E0CDFC-4EE2-40FD-A4A3-A6B3178EABA2}" type="slidenum">
              <a:rPr lang="zh-TW" altLang="en-US" smtClean="0"/>
              <a:pPr/>
              <a:t>26</a:t>
            </a:fld>
            <a:endParaRPr lang="zh-TW" altLang="en-US"/>
          </a:p>
        </p:txBody>
      </p:sp>
    </p:spTree>
    <p:extLst>
      <p:ext uri="{BB962C8B-B14F-4D97-AF65-F5344CB8AC3E}">
        <p14:creationId xmlns:p14="http://schemas.microsoft.com/office/powerpoint/2010/main" val="3620183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68"/>
          <p:cNvSpPr txBox="1">
            <a:spLocks noGrp="1"/>
          </p:cNvSpPr>
          <p:nvPr>
            <p:ph type="title"/>
          </p:nvPr>
        </p:nvSpPr>
        <p:spPr>
          <a:xfrm>
            <a:off x="972600" y="260648"/>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Multi-layer Perceptrons</a:t>
            </a:r>
            <a:endParaRPr dirty="0"/>
          </a:p>
        </p:txBody>
      </p:sp>
      <p:sp>
        <p:nvSpPr>
          <p:cNvPr id="654" name="Google Shape;654;p68"/>
          <p:cNvSpPr txBox="1">
            <a:spLocks noGrp="1"/>
          </p:cNvSpPr>
          <p:nvPr>
            <p:ph type="body" idx="1"/>
          </p:nvPr>
        </p:nvSpPr>
        <p:spPr>
          <a:xfrm>
            <a:off x="407368" y="1196752"/>
            <a:ext cx="4632432" cy="4959348"/>
          </a:xfrm>
          <a:prstGeom prst="rect">
            <a:avLst/>
          </a:prstGeom>
          <a:noFill/>
          <a:ln>
            <a:noFill/>
          </a:ln>
        </p:spPr>
        <p:txBody>
          <a:bodyPr spcFirstLastPara="1" vert="horz" wrap="square" lIns="121900" tIns="121900" rIns="121900" bIns="121900" rtlCol="0" anchor="t" anchorCtr="0">
            <a:normAutofit/>
          </a:bodyPr>
          <a:lstStyle/>
          <a:p>
            <a:pPr marL="0" indent="0">
              <a:buNone/>
            </a:pPr>
            <a:r>
              <a:rPr lang="en" sz="2133" dirty="0"/>
              <a:t>Useful for </a:t>
            </a:r>
            <a:r>
              <a:rPr lang="en" sz="2133" b="1" dirty="0"/>
              <a:t>static </a:t>
            </a:r>
            <a:r>
              <a:rPr lang="en" sz="2133" dirty="0"/>
              <a:t>input-output relations</a:t>
            </a:r>
            <a:endParaRPr sz="2133" dirty="0"/>
          </a:p>
          <a:p>
            <a:pPr marL="0" indent="0">
              <a:spcBef>
                <a:spcPts val="1600"/>
              </a:spcBef>
              <a:buNone/>
            </a:pPr>
            <a:r>
              <a:rPr lang="en" sz="2133" b="1" dirty="0"/>
              <a:t>More hidden layers ~ better approximation</a:t>
            </a:r>
            <a:r>
              <a:rPr lang="en" sz="2133" dirty="0"/>
              <a:t> of</a:t>
            </a:r>
            <a:r>
              <a:rPr lang="en" sz="2133" b="1" dirty="0"/>
              <a:t> </a:t>
            </a:r>
            <a:r>
              <a:rPr lang="en" sz="2133" dirty="0"/>
              <a:t>more complicated functions</a:t>
            </a:r>
            <a:endParaRPr sz="2133" dirty="0"/>
          </a:p>
          <a:p>
            <a:pPr marL="0" indent="0">
              <a:spcBef>
                <a:spcPts val="1600"/>
              </a:spcBef>
              <a:spcAft>
                <a:spcPts val="1600"/>
              </a:spcAft>
              <a:buNone/>
            </a:pPr>
            <a:r>
              <a:rPr lang="en" sz="2133" b="1" dirty="0"/>
              <a:t>Quick </a:t>
            </a:r>
            <a:r>
              <a:rPr lang="en" sz="2133" dirty="0"/>
              <a:t>to design and implement</a:t>
            </a:r>
            <a:endParaRPr sz="2133" dirty="0"/>
          </a:p>
        </p:txBody>
      </p:sp>
      <p:pic>
        <p:nvPicPr>
          <p:cNvPr id="655" name="Google Shape;655;p68"/>
          <p:cNvPicPr preferRelativeResize="0"/>
          <p:nvPr/>
        </p:nvPicPr>
        <p:blipFill rotWithShape="1">
          <a:blip r:embed="rId3">
            <a:alphaModFix/>
          </a:blip>
          <a:srcRect l="7166" t="27787" r="6693"/>
          <a:stretch/>
        </p:blipFill>
        <p:spPr>
          <a:xfrm>
            <a:off x="4739464" y="2132856"/>
            <a:ext cx="7045168" cy="3971767"/>
          </a:xfrm>
          <a:prstGeom prst="rect">
            <a:avLst/>
          </a:prstGeom>
          <a:noFill/>
          <a:ln>
            <a:noFill/>
          </a:ln>
        </p:spPr>
      </p:pic>
    </p:spTree>
    <p:extLst>
      <p:ext uri="{BB962C8B-B14F-4D97-AF65-F5344CB8AC3E}">
        <p14:creationId xmlns:p14="http://schemas.microsoft.com/office/powerpoint/2010/main" val="3648828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69"/>
          <p:cNvSpPr txBox="1">
            <a:spLocks noGrp="1"/>
          </p:cNvSpPr>
          <p:nvPr>
            <p:ph type="title"/>
          </p:nvPr>
        </p:nvSpPr>
        <p:spPr>
          <a:xfrm>
            <a:off x="966583" y="167325"/>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Convolutional Neural Networks</a:t>
            </a:r>
            <a:endParaRPr dirty="0"/>
          </a:p>
        </p:txBody>
      </p:sp>
      <p:sp>
        <p:nvSpPr>
          <p:cNvPr id="661" name="Google Shape;661;p69"/>
          <p:cNvSpPr txBox="1">
            <a:spLocks noGrp="1"/>
          </p:cNvSpPr>
          <p:nvPr>
            <p:ph type="body" idx="1"/>
          </p:nvPr>
        </p:nvSpPr>
        <p:spPr>
          <a:xfrm>
            <a:off x="972600" y="980728"/>
            <a:ext cx="6219600" cy="5182305"/>
          </a:xfrm>
          <a:prstGeom prst="rect">
            <a:avLst/>
          </a:prstGeom>
          <a:noFill/>
          <a:ln>
            <a:noFill/>
          </a:ln>
        </p:spPr>
        <p:txBody>
          <a:bodyPr spcFirstLastPara="1" vert="horz" wrap="square" lIns="121900" tIns="121900" rIns="121900" bIns="121900" rtlCol="0" anchor="t" anchorCtr="0">
            <a:normAutofit/>
          </a:bodyPr>
          <a:lstStyle/>
          <a:p>
            <a:pPr marL="0" indent="0">
              <a:buNone/>
            </a:pPr>
            <a:r>
              <a:rPr lang="en" sz="2133" dirty="0"/>
              <a:t>Learn “</a:t>
            </a:r>
            <a:r>
              <a:rPr lang="en" sz="2133" b="1" dirty="0"/>
              <a:t>kernels</a:t>
            </a:r>
            <a:r>
              <a:rPr lang="en" sz="2133" dirty="0"/>
              <a:t>”, i.e. matrices that convolve over </a:t>
            </a:r>
            <a:r>
              <a:rPr lang="en" sz="2133" i="1" dirty="0"/>
              <a:t>n</a:t>
            </a:r>
            <a:r>
              <a:rPr lang="en" sz="2133" dirty="0"/>
              <a:t>-dimensional data to extract abstract, lower-dimensional features.</a:t>
            </a:r>
            <a:endParaRPr sz="2133" dirty="0"/>
          </a:p>
          <a:p>
            <a:pPr marL="0" indent="0">
              <a:spcBef>
                <a:spcPts val="1600"/>
              </a:spcBef>
              <a:buNone/>
            </a:pPr>
            <a:r>
              <a:rPr lang="en" sz="2133" dirty="0"/>
              <a:t>Used often in </a:t>
            </a:r>
            <a:r>
              <a:rPr lang="en" sz="2133" b="1" dirty="0"/>
              <a:t>image and signal processing tasks</a:t>
            </a:r>
            <a:r>
              <a:rPr lang="en" sz="2133" dirty="0"/>
              <a:t> such as object detection and segmentation. </a:t>
            </a:r>
            <a:endParaRPr sz="2133" dirty="0"/>
          </a:p>
          <a:p>
            <a:pPr marL="0" indent="0">
              <a:spcBef>
                <a:spcPts val="1600"/>
              </a:spcBef>
              <a:spcAft>
                <a:spcPts val="1600"/>
              </a:spcAft>
              <a:buNone/>
            </a:pPr>
            <a:r>
              <a:rPr lang="en" sz="2133" b="1" dirty="0"/>
              <a:t>Accounts for translational variance</a:t>
            </a:r>
            <a:r>
              <a:rPr lang="en" sz="2133" dirty="0"/>
              <a:t>: the object can be anywhere in the image and still be found</a:t>
            </a:r>
            <a:endParaRPr sz="2133" dirty="0"/>
          </a:p>
        </p:txBody>
      </p:sp>
      <p:pic>
        <p:nvPicPr>
          <p:cNvPr id="662" name="Google Shape;662;p69"/>
          <p:cNvPicPr preferRelativeResize="0"/>
          <p:nvPr/>
        </p:nvPicPr>
        <p:blipFill rotWithShape="1">
          <a:blip r:embed="rId3">
            <a:alphaModFix/>
          </a:blip>
          <a:srcRect/>
          <a:stretch/>
        </p:blipFill>
        <p:spPr>
          <a:xfrm>
            <a:off x="7272428" y="1551234"/>
            <a:ext cx="4775533" cy="4453833"/>
          </a:xfrm>
          <a:prstGeom prst="rect">
            <a:avLst/>
          </a:prstGeom>
          <a:noFill/>
          <a:ln>
            <a:noFill/>
          </a:ln>
        </p:spPr>
      </p:pic>
      <p:sp>
        <p:nvSpPr>
          <p:cNvPr id="663" name="Google Shape;663;p69"/>
          <p:cNvSpPr txBox="1"/>
          <p:nvPr/>
        </p:nvSpPr>
        <p:spPr>
          <a:xfrm>
            <a:off x="7633600" y="6086667"/>
            <a:ext cx="4053200" cy="656421"/>
          </a:xfrm>
          <a:prstGeom prst="rect">
            <a:avLst/>
          </a:prstGeom>
          <a:noFill/>
          <a:ln>
            <a:noFill/>
          </a:ln>
        </p:spPr>
        <p:txBody>
          <a:bodyPr spcFirstLastPara="1" wrap="square" lIns="121900" tIns="121900" rIns="121900" bIns="121900" anchor="t" anchorCtr="0">
            <a:spAutoFit/>
          </a:bodyPr>
          <a:lstStyle/>
          <a:p>
            <a:pPr algn="ctr">
              <a:buClr>
                <a:srgbClr val="000000"/>
              </a:buClr>
              <a:buSzPts val="1000"/>
            </a:pPr>
            <a:r>
              <a:rPr lang="en" sz="1333" i="1">
                <a:solidFill>
                  <a:srgbClr val="000000"/>
                </a:solidFill>
                <a:latin typeface="Lato"/>
                <a:ea typeface="Lato"/>
                <a:cs typeface="Lato"/>
                <a:sym typeface="Lato"/>
              </a:rPr>
              <a:t>LeNet’s architecture: One of the first CNNs</a:t>
            </a:r>
            <a:br>
              <a:rPr lang="en" sz="1333" i="1">
                <a:solidFill>
                  <a:srgbClr val="000000"/>
                </a:solidFill>
                <a:latin typeface="Lato"/>
                <a:ea typeface="Lato"/>
                <a:cs typeface="Lato"/>
                <a:sym typeface="Lato"/>
              </a:rPr>
            </a:br>
            <a:r>
              <a:rPr lang="en" sz="1333" i="1">
                <a:solidFill>
                  <a:srgbClr val="000000"/>
                </a:solidFill>
                <a:latin typeface="Lato"/>
                <a:ea typeface="Lato"/>
                <a:cs typeface="Lato"/>
                <a:sym typeface="Lato"/>
              </a:rPr>
              <a:t>https://doi.org/10.1162/neco.1989.1.4.541</a:t>
            </a:r>
            <a:endParaRPr sz="1333" i="1">
              <a:solidFill>
                <a:srgbClr val="000000"/>
              </a:solidFill>
              <a:latin typeface="Lato"/>
              <a:ea typeface="Lato"/>
              <a:cs typeface="Lato"/>
              <a:sym typeface="Lato"/>
            </a:endParaRPr>
          </a:p>
        </p:txBody>
      </p:sp>
    </p:spTree>
    <p:extLst>
      <p:ext uri="{BB962C8B-B14F-4D97-AF65-F5344CB8AC3E}">
        <p14:creationId xmlns:p14="http://schemas.microsoft.com/office/powerpoint/2010/main" val="2590663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70"/>
          <p:cNvSpPr txBox="1">
            <a:spLocks noGrp="1"/>
          </p:cNvSpPr>
          <p:nvPr>
            <p:ph type="title"/>
          </p:nvPr>
        </p:nvSpPr>
        <p:spPr>
          <a:xfrm>
            <a:off x="970200" y="95651"/>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a:t>Recurrent Neural Networks</a:t>
            </a:r>
            <a:endParaRPr/>
          </a:p>
        </p:txBody>
      </p:sp>
      <p:sp>
        <p:nvSpPr>
          <p:cNvPr id="669" name="Google Shape;669;p70"/>
          <p:cNvSpPr txBox="1">
            <a:spLocks noGrp="1"/>
          </p:cNvSpPr>
          <p:nvPr>
            <p:ph type="body" idx="1"/>
          </p:nvPr>
        </p:nvSpPr>
        <p:spPr>
          <a:xfrm>
            <a:off x="972600" y="764704"/>
            <a:ext cx="7094000" cy="5914982"/>
          </a:xfrm>
          <a:prstGeom prst="rect">
            <a:avLst/>
          </a:prstGeom>
          <a:noFill/>
          <a:ln>
            <a:noFill/>
          </a:ln>
        </p:spPr>
        <p:txBody>
          <a:bodyPr spcFirstLastPara="1" vert="horz" wrap="square" lIns="121900" tIns="121900" rIns="121900" bIns="121900" rtlCol="0" anchor="t" anchorCtr="0">
            <a:normAutofit/>
          </a:bodyPr>
          <a:lstStyle/>
          <a:p>
            <a:pPr marL="0" indent="0">
              <a:buNone/>
            </a:pPr>
            <a:r>
              <a:rPr lang="en" sz="2133" dirty="0"/>
              <a:t>Outputs go back and forth between neurons (loops exist in the graphs)</a:t>
            </a:r>
            <a:endParaRPr sz="2133" dirty="0"/>
          </a:p>
          <a:p>
            <a:pPr marL="0" indent="0">
              <a:spcBef>
                <a:spcPts val="1600"/>
              </a:spcBef>
              <a:buNone/>
            </a:pPr>
            <a:r>
              <a:rPr lang="en" sz="2133" b="1" dirty="0"/>
              <a:t>Approximates dynamical systems</a:t>
            </a:r>
            <a:br>
              <a:rPr lang="en" sz="2133" b="1" dirty="0"/>
            </a:br>
            <a:r>
              <a:rPr lang="en" sz="2133" dirty="0"/>
              <a:t>	- Any time-based function</a:t>
            </a:r>
            <a:br>
              <a:rPr lang="en" sz="2133" dirty="0"/>
            </a:br>
            <a:r>
              <a:rPr lang="en" sz="2133" dirty="0"/>
              <a:t>	- Any data that can be modelled as being “ordered”</a:t>
            </a:r>
            <a:endParaRPr sz="2133" dirty="0"/>
          </a:p>
          <a:p>
            <a:pPr marL="0" indent="0">
              <a:spcBef>
                <a:spcPts val="1600"/>
              </a:spcBef>
              <a:buNone/>
            </a:pPr>
            <a:r>
              <a:rPr lang="en" sz="2133" dirty="0"/>
              <a:t>Used often in </a:t>
            </a:r>
            <a:r>
              <a:rPr lang="en" sz="2133" b="1" dirty="0"/>
              <a:t>time-series tasks</a:t>
            </a:r>
            <a:r>
              <a:rPr lang="en" sz="2133" dirty="0"/>
              <a:t> like signal processing, natural language processing</a:t>
            </a:r>
            <a:endParaRPr sz="2133" dirty="0"/>
          </a:p>
          <a:p>
            <a:pPr marL="0" indent="0">
              <a:spcBef>
                <a:spcPts val="1600"/>
              </a:spcBef>
              <a:spcAft>
                <a:spcPts val="1600"/>
              </a:spcAft>
              <a:buNone/>
            </a:pPr>
            <a:r>
              <a:rPr lang="en" sz="2133" b="1" dirty="0"/>
              <a:t>Several types</a:t>
            </a:r>
            <a:r>
              <a:rPr lang="en" sz="2133" dirty="0"/>
              <a:t>: Fully-connected, LSTMs, GRUs, reservoirs</a:t>
            </a:r>
            <a:endParaRPr sz="2133" dirty="0"/>
          </a:p>
        </p:txBody>
      </p:sp>
      <p:pic>
        <p:nvPicPr>
          <p:cNvPr id="670" name="Google Shape;670;p70"/>
          <p:cNvPicPr preferRelativeResize="0"/>
          <p:nvPr/>
        </p:nvPicPr>
        <p:blipFill rotWithShape="1">
          <a:blip r:embed="rId3">
            <a:alphaModFix/>
          </a:blip>
          <a:srcRect/>
          <a:stretch/>
        </p:blipFill>
        <p:spPr>
          <a:xfrm>
            <a:off x="8761367" y="716534"/>
            <a:ext cx="3063132" cy="2206532"/>
          </a:xfrm>
          <a:prstGeom prst="rect">
            <a:avLst/>
          </a:prstGeom>
          <a:noFill/>
          <a:ln>
            <a:noFill/>
          </a:ln>
        </p:spPr>
      </p:pic>
      <p:sp>
        <p:nvSpPr>
          <p:cNvPr id="671" name="Google Shape;671;p70"/>
          <p:cNvSpPr txBox="1"/>
          <p:nvPr/>
        </p:nvSpPr>
        <p:spPr>
          <a:xfrm>
            <a:off x="8702833" y="2729834"/>
            <a:ext cx="3489200" cy="861542"/>
          </a:xfrm>
          <a:prstGeom prst="rect">
            <a:avLst/>
          </a:prstGeom>
          <a:noFill/>
          <a:ln>
            <a:noFill/>
          </a:ln>
        </p:spPr>
        <p:txBody>
          <a:bodyPr spcFirstLastPara="1" wrap="square" lIns="121900" tIns="121900" rIns="121900" bIns="121900" anchor="t" anchorCtr="0">
            <a:spAutoFit/>
          </a:bodyPr>
          <a:lstStyle/>
          <a:p>
            <a:pPr>
              <a:buClr>
                <a:srgbClr val="000000"/>
              </a:buClr>
              <a:buSzPts val="1000"/>
            </a:pPr>
            <a:r>
              <a:rPr lang="en" sz="1333">
                <a:solidFill>
                  <a:srgbClr val="000000"/>
                </a:solidFill>
                <a:highlight>
                  <a:srgbClr val="FFFFFF"/>
                </a:highlight>
                <a:latin typeface="Arial"/>
                <a:ea typeface="Arial"/>
                <a:cs typeface="Arial"/>
                <a:sym typeface="Arial"/>
              </a:rPr>
              <a:t>An LSTM cell schematic. Adapted from: </a:t>
            </a:r>
            <a:r>
              <a:rPr lang="en" sz="1333" i="1">
                <a:solidFill>
                  <a:srgbClr val="000000"/>
                </a:solidFill>
                <a:highlight>
                  <a:srgbClr val="FFFFFF"/>
                </a:highlight>
                <a:latin typeface="Arial"/>
                <a:ea typeface="Arial"/>
                <a:cs typeface="Arial"/>
                <a:sym typeface="Arial"/>
              </a:rPr>
              <a:t>doi.org/10.4233/uuid:dc73e1ff-0496-459a-986f-de37f7f250c9</a:t>
            </a:r>
            <a:endParaRPr sz="1867" i="1">
              <a:solidFill>
                <a:srgbClr val="000000"/>
              </a:solidFill>
              <a:latin typeface="Lato"/>
              <a:ea typeface="Lato"/>
              <a:cs typeface="Lato"/>
              <a:sym typeface="Lato"/>
            </a:endParaRPr>
          </a:p>
        </p:txBody>
      </p:sp>
      <p:pic>
        <p:nvPicPr>
          <p:cNvPr id="672" name="Google Shape;672;p70"/>
          <p:cNvPicPr preferRelativeResize="0"/>
          <p:nvPr/>
        </p:nvPicPr>
        <p:blipFill rotWithShape="1">
          <a:blip r:embed="rId4">
            <a:alphaModFix/>
          </a:blip>
          <a:srcRect/>
          <a:stretch/>
        </p:blipFill>
        <p:spPr>
          <a:xfrm>
            <a:off x="8066600" y="3707468"/>
            <a:ext cx="4125397" cy="2428945"/>
          </a:xfrm>
          <a:prstGeom prst="rect">
            <a:avLst/>
          </a:prstGeom>
          <a:noFill/>
          <a:ln>
            <a:noFill/>
          </a:ln>
        </p:spPr>
      </p:pic>
      <p:sp>
        <p:nvSpPr>
          <p:cNvPr id="673" name="Google Shape;673;p70"/>
          <p:cNvSpPr txBox="1"/>
          <p:nvPr/>
        </p:nvSpPr>
        <p:spPr>
          <a:xfrm>
            <a:off x="47328" y="6256434"/>
            <a:ext cx="12064405" cy="451302"/>
          </a:xfrm>
          <a:prstGeom prst="rect">
            <a:avLst/>
          </a:prstGeom>
          <a:noFill/>
          <a:ln>
            <a:noFill/>
          </a:ln>
        </p:spPr>
        <p:txBody>
          <a:bodyPr spcFirstLastPara="1" wrap="square" lIns="121900" tIns="121900" rIns="121900" bIns="121900" anchor="t" anchorCtr="0">
            <a:spAutoFit/>
          </a:bodyPr>
          <a:lstStyle/>
          <a:p>
            <a:pPr>
              <a:buClr>
                <a:srgbClr val="000000"/>
              </a:buClr>
              <a:buSzPts val="1000"/>
            </a:pPr>
            <a:r>
              <a:rPr lang="en" sz="1333" dirty="0">
                <a:solidFill>
                  <a:srgbClr val="000000"/>
                </a:solidFill>
                <a:latin typeface="Lato"/>
                <a:ea typeface="Lato"/>
                <a:cs typeface="Lato"/>
                <a:sym typeface="Lato"/>
              </a:rPr>
              <a:t>Echo state network schematic. Adapted from </a:t>
            </a:r>
            <a:r>
              <a:rPr lang="en" sz="1333" i="1" dirty="0">
                <a:solidFill>
                  <a:srgbClr val="000000"/>
                </a:solidFill>
                <a:latin typeface="Lato"/>
                <a:ea typeface="Lato"/>
                <a:cs typeface="Lato"/>
                <a:sym typeface="Lato"/>
              </a:rPr>
              <a:t>www.scholarpedia.org/article/Echo_state_network</a:t>
            </a:r>
            <a:endParaRPr sz="1333" i="1" dirty="0">
              <a:solidFill>
                <a:srgbClr val="000000"/>
              </a:solidFill>
              <a:latin typeface="Lato"/>
              <a:ea typeface="Lato"/>
              <a:cs typeface="Lato"/>
              <a:sym typeface="Lato"/>
            </a:endParaRPr>
          </a:p>
        </p:txBody>
      </p:sp>
    </p:spTree>
    <p:extLst>
      <p:ext uri="{BB962C8B-B14F-4D97-AF65-F5344CB8AC3E}">
        <p14:creationId xmlns:p14="http://schemas.microsoft.com/office/powerpoint/2010/main" val="2574161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983432" y="-27384"/>
            <a:ext cx="10849205" cy="720080"/>
          </a:xfrm>
        </p:spPr>
        <p:txBody>
          <a:bodyPr anchor="ctr">
            <a:normAutofit/>
          </a:bodyPr>
          <a:lstStyle/>
          <a:p>
            <a:pPr>
              <a:lnSpc>
                <a:spcPct val="90000"/>
              </a:lnSpc>
            </a:pPr>
            <a:r>
              <a:rPr lang="en-US" sz="3200" dirty="0"/>
              <a:t>Course Schedule &amp; Content</a:t>
            </a:r>
          </a:p>
        </p:txBody>
      </p:sp>
      <p:graphicFrame>
        <p:nvGraphicFramePr>
          <p:cNvPr id="2" name="Table 1">
            <a:extLst>
              <a:ext uri="{FF2B5EF4-FFF2-40B4-BE49-F238E27FC236}">
                <a16:creationId xmlns:a16="http://schemas.microsoft.com/office/drawing/2014/main" id="{2459C5A8-1A25-EF36-B5EE-D7693C0DAB4F}"/>
              </a:ext>
            </a:extLst>
          </p:cNvPr>
          <p:cNvGraphicFramePr>
            <a:graphicFrameLocks noGrp="1"/>
          </p:cNvGraphicFramePr>
          <p:nvPr>
            <p:extLst>
              <p:ext uri="{D42A27DB-BD31-4B8C-83A1-F6EECF244321}">
                <p14:modId xmlns:p14="http://schemas.microsoft.com/office/powerpoint/2010/main" val="779492817"/>
              </p:ext>
            </p:extLst>
          </p:nvPr>
        </p:nvGraphicFramePr>
        <p:xfrm>
          <a:off x="407368" y="692696"/>
          <a:ext cx="11233247" cy="5958085"/>
        </p:xfrm>
        <a:graphic>
          <a:graphicData uri="http://schemas.openxmlformats.org/drawingml/2006/table">
            <a:tbl>
              <a:tblPr/>
              <a:tblGrid>
                <a:gridCol w="856320">
                  <a:extLst>
                    <a:ext uri="{9D8B030D-6E8A-4147-A177-3AD203B41FA5}">
                      <a16:colId xmlns:a16="http://schemas.microsoft.com/office/drawing/2014/main" val="1674598853"/>
                    </a:ext>
                  </a:extLst>
                </a:gridCol>
                <a:gridCol w="2935795">
                  <a:extLst>
                    <a:ext uri="{9D8B030D-6E8A-4147-A177-3AD203B41FA5}">
                      <a16:colId xmlns:a16="http://schemas.microsoft.com/office/drawing/2014/main" val="3586180148"/>
                    </a:ext>
                  </a:extLst>
                </a:gridCol>
                <a:gridCol w="5118649">
                  <a:extLst>
                    <a:ext uri="{9D8B030D-6E8A-4147-A177-3AD203B41FA5}">
                      <a16:colId xmlns:a16="http://schemas.microsoft.com/office/drawing/2014/main" val="920506754"/>
                    </a:ext>
                  </a:extLst>
                </a:gridCol>
                <a:gridCol w="2322483">
                  <a:extLst>
                    <a:ext uri="{9D8B030D-6E8A-4147-A177-3AD203B41FA5}">
                      <a16:colId xmlns:a16="http://schemas.microsoft.com/office/drawing/2014/main" val="51597884"/>
                    </a:ext>
                  </a:extLst>
                </a:gridCol>
              </a:tblGrid>
              <a:tr h="175064">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DATE</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Overview</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Lecture Details</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Scope</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extLst>
                  <a:ext uri="{0D108BD9-81ED-4DB2-BD59-A6C34878D82A}">
                    <a16:rowId xmlns:a16="http://schemas.microsoft.com/office/drawing/2014/main" val="2677518119"/>
                  </a:ext>
                </a:extLst>
              </a:tr>
              <a:tr h="50130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Introduction - Course Structure, Logistics, Fundamentals of Machine Learning and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Arial" panose="020B0604020202020204" pitchFamily="34" charset="0"/>
                          <a:ea typeface="Arial" panose="020B0604020202020204" pitchFamily="34" charset="0"/>
                        </a:rPr>
                        <a:t>1. Introduction to Neural Network, Multilayer Perceptron, Back Propagation Learning - What is Deep Learning?</a:t>
                      </a:r>
                      <a:br>
                        <a:rPr lang="en-US" sz="900" b="0" i="0" u="none" strike="noStrike">
                          <a:solidFill>
                            <a:srgbClr val="000000"/>
                          </a:solidFill>
                          <a:effectLst/>
                          <a:latin typeface="Arial" panose="020B0604020202020204" pitchFamily="34" charset="0"/>
                          <a:ea typeface="Arial" panose="020B0604020202020204" pitchFamily="34" charset="0"/>
                        </a:rPr>
                      </a:b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rowSpan="3">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BASICS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FFFF00"/>
                    </a:solidFill>
                  </a:tcPr>
                </a:tc>
                <a:extLst>
                  <a:ext uri="{0D108BD9-81ED-4DB2-BD59-A6C34878D82A}">
                    <a16:rowId xmlns:a16="http://schemas.microsoft.com/office/drawing/2014/main" val="1467069267"/>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Fundamentals of Learning</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2. Introduction to Deep Learning, Bayesian Learning, Hebbian Learning, Decision Surfaces, Representation Learning. </a:t>
                      </a:r>
                      <a:br>
                        <a:rPr lang="en-US" sz="900" b="0" i="0" u="none" strike="noStrike" dirty="0">
                          <a:solidFill>
                            <a:srgbClr val="000000"/>
                          </a:solidFill>
                          <a:effectLst/>
                          <a:latin typeface="Arial" panose="020B0604020202020204" pitchFamily="34" charset="0"/>
                        </a:rPr>
                      </a:br>
                      <a:r>
                        <a:rPr lang="en-US" sz="900" b="0" i="0" u="none" strike="noStrike" dirty="0">
                          <a:solidFill>
                            <a:srgbClr val="000000"/>
                          </a:solidFill>
                          <a:effectLst/>
                          <a:latin typeface="Arial" panose="020B0604020202020204" pitchFamily="34" charset="0"/>
                        </a:rPr>
                        <a:t>3. Theory of Deep Learning (Universal approximation theorem, convergence rate, and recent mathematical results)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845702608"/>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3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Mathematics &amp; Fundamentals of Deep Learning</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4. Linear Classifiers, Linear Machines with Hinge Loss, Gradient Descent, Activation and Loss Functions.</a:t>
                      </a:r>
                      <a:br>
                        <a:rPr lang="en-US" sz="900" b="0" i="0" u="none" strike="noStrike" dirty="0">
                          <a:solidFill>
                            <a:srgbClr val="000000"/>
                          </a:solidFill>
                          <a:effectLst/>
                          <a:latin typeface="Arial" panose="020B0604020202020204" pitchFamily="34" charset="0"/>
                          <a:ea typeface="Arial" panose="020B0604020202020204" pitchFamily="34" charset="0"/>
                        </a:rPr>
                      </a:br>
                      <a:r>
                        <a:rPr lang="en-US" sz="900" b="0" i="0" u="none" strike="noStrike" dirty="0">
                          <a:solidFill>
                            <a:srgbClr val="000000"/>
                          </a:solidFill>
                          <a:effectLst/>
                          <a:latin typeface="Arial" panose="020B0604020202020204" pitchFamily="34" charset="0"/>
                          <a:ea typeface="Arial" panose="020B0604020202020204" pitchFamily="34" charset="0"/>
                        </a:rPr>
                        <a:t>5. Optimization Techniques, Gradient Descent, Batch Optimization, Introduction to Meta-Learning, Hessian-Free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861409901"/>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4</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Neural Networks</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Neural Networks: Features, Feature Representation, Representation Learning, </a:t>
                      </a:r>
                      <a:r>
                        <a:rPr lang="en-US" sz="900" b="0" i="0" u="none" strike="noStrike" dirty="0" err="1">
                          <a:effectLst/>
                          <a:latin typeface="Arial" panose="020B0604020202020204" pitchFamily="34" charset="0"/>
                        </a:rPr>
                        <a:t>BoFs</a:t>
                      </a:r>
                      <a:r>
                        <a:rPr lang="en-US" sz="900" b="0" i="0" u="none" strike="noStrike" dirty="0">
                          <a:effectLst/>
                          <a:latin typeface="Arial" panose="020B0604020202020204" pitchFamily="34" charset="0"/>
                        </a:rPr>
                        <a:t>/</a:t>
                      </a:r>
                      <a:r>
                        <a:rPr lang="en-US" sz="900" b="0" i="0" u="none" strike="noStrike" dirty="0" err="1">
                          <a:effectLst/>
                          <a:latin typeface="Arial" panose="020B0604020202020204" pitchFamily="34" charset="0"/>
                        </a:rPr>
                        <a:t>BoWs</a:t>
                      </a:r>
                      <a:r>
                        <a:rPr lang="en-US" sz="900" b="0" i="0" u="none" strike="noStrike" dirty="0">
                          <a:effectLst/>
                          <a:latin typeface="Arial" panose="020B0604020202020204" pitchFamily="34" charset="0"/>
                        </a:rPr>
                        <a:t>, Feature Maps, Deep vs. Shallow Nets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FUNDAMENTALS OF DEEP (CONVOLUTIONAL) LEARNING</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FFC000"/>
                    </a:solidFill>
                  </a:tcPr>
                </a:tc>
                <a:extLst>
                  <a:ext uri="{0D108BD9-81ED-4DB2-BD59-A6C34878D82A}">
                    <a16:rowId xmlns:a16="http://schemas.microsoft.com/office/drawing/2014/main" val="3167306263"/>
                  </a:ext>
                </a:extLst>
              </a:tr>
              <a:tr h="173349">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extLst>
                  <a:ext uri="{0D108BD9-81ED-4DB2-BD59-A6C34878D82A}">
                    <a16:rowId xmlns:a16="http://schemas.microsoft.com/office/drawing/2014/main" val="3327049414"/>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5</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Convolutional Neural Networks</a:t>
                      </a: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ea typeface="Arial" panose="020B0604020202020204" pitchFamily="34" charset="0"/>
                        </a:rPr>
                        <a:t>6. Convolutional Neural Networks, Building blocks of CNN</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5">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DEEP NEURAL NETWORKS - DEEP INTO DEEP LEARNING </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92D050"/>
                    </a:solidFill>
                  </a:tcPr>
                </a:tc>
                <a:extLst>
                  <a:ext uri="{0D108BD9-81ED-4DB2-BD59-A6C34878D82A}">
                    <a16:rowId xmlns:a16="http://schemas.microsoft.com/office/drawing/2014/main" val="3153711337"/>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6</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Pooling, Convolutional, </a:t>
                      </a:r>
                      <a:r>
                        <a:rPr lang="en-US" sz="900" b="0" i="0" u="none" strike="noStrike" dirty="0" err="1">
                          <a:effectLst/>
                          <a:latin typeface="Arial" panose="020B0604020202020204" pitchFamily="34" charset="0"/>
                        </a:rPr>
                        <a:t>Softmax</a:t>
                      </a:r>
                      <a:r>
                        <a:rPr lang="en-US" sz="900" b="0" i="0" u="none" strike="noStrike" dirty="0">
                          <a:effectLst/>
                          <a:latin typeface="Arial" panose="020B0604020202020204" pitchFamily="34" charset="0"/>
                        </a:rPr>
                        <a:t> Layers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830477040"/>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7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Optimizing </a:t>
                      </a:r>
                      <a:r>
                        <a:rPr lang="en-US" sz="900" b="0" i="0" u="none" strike="noStrike" dirty="0" err="1">
                          <a:effectLst/>
                          <a:latin typeface="Arial" panose="020B0604020202020204" pitchFamily="34" charset="0"/>
                        </a:rPr>
                        <a:t>ConvNets</a:t>
                      </a:r>
                      <a:r>
                        <a:rPr lang="en-US" sz="900" b="0" i="0" u="none" strike="noStrike" dirty="0">
                          <a:effectLst/>
                          <a:latin typeface="Arial" panose="020B0604020202020204" pitchFamily="34" charset="0"/>
                        </a:rPr>
                        <a:t>, Transfer Learning, Residual Networks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340982424"/>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8</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Learning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11. Deep Learning Model Optimization; Early Stopping/Exit, Dropout, Batch Normalization, Instance Normalization, Group Normalization, Pruning, Quantization, Hyperparameter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533235775"/>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9</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Recurrent Neural Networks, Transformers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RNNs, LSTMs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882668016"/>
                  </a:ext>
                </a:extLst>
              </a:tr>
              <a:tr h="17334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extLst>
                  <a:ext uri="{0D108BD9-81ED-4DB2-BD59-A6C34878D82A}">
                    <a16:rowId xmlns:a16="http://schemas.microsoft.com/office/drawing/2014/main" val="3878448790"/>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10</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Transformers, Attention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Attention Mechanisms and Transformer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4">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EMERGING DEEP LEARNING RESEARCH AND APPLICATIONS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00B0F0"/>
                    </a:solidFill>
                  </a:tcPr>
                </a:tc>
                <a:extLst>
                  <a:ext uri="{0D108BD9-81ED-4DB2-BD59-A6C34878D82A}">
                    <a16:rowId xmlns:a16="http://schemas.microsoft.com/office/drawing/2014/main" val="1574334492"/>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Generative Adversarial Networks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Unsupervised Learning with Deep Network, Autoencoders Cont’d, </a:t>
                      </a:r>
                      <a:r>
                        <a:rPr lang="en-US" sz="900" b="0" i="0" u="none" strike="noStrike" dirty="0">
                          <a:solidFill>
                            <a:srgbClr val="000000"/>
                          </a:solidFill>
                          <a:effectLst/>
                          <a:latin typeface="Arial" panose="020B0604020202020204" pitchFamily="34" charset="0"/>
                        </a:rPr>
                        <a:t>8. Generative Adversarial Networks, Adversarial Learning Models, Variational Autoencoders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2539787098"/>
                  </a:ext>
                </a:extLst>
              </a:tr>
              <a:tr h="2566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Reinforcement Learning - Graph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Deep Reinforcement Learning (Q-learning, actor-critic, policy gradient, experience replay, double Q-learning, deep bootstrap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43257877"/>
                  </a:ext>
                </a:extLst>
              </a:tr>
              <a:tr h="506398">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13</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Graph Neural Networks and Deep Learning Trends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Graph Neural Networks – Graph Signal Processing, Convolutional Networks on Graphs, Gated Graph Sequence Networks, Semi-Supervised Graph Convolutional Networks Interpretable Deep Neural Networks</a:t>
                      </a:r>
                      <a:endParaRPr lang="en-US" sz="1400" b="0" i="0" u="none" strike="noStrike" dirty="0">
                        <a:effectLst/>
                        <a:latin typeface="Arial" panose="020B0604020202020204" pitchFamily="34" charset="0"/>
                      </a:endParaRPr>
                    </a:p>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DNNs for Vision and NLP - GPTS/LLMS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409695383"/>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546A"/>
                    </a:solidFill>
                  </a:tcPr>
                </a:tc>
                <a:extLst>
                  <a:ext uri="{0D108BD9-81ED-4DB2-BD59-A6C34878D82A}">
                    <a16:rowId xmlns:a16="http://schemas.microsoft.com/office/drawing/2014/main" val="1064346321"/>
                  </a:ext>
                </a:extLst>
              </a:tr>
              <a:tr h="198367">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Exam Period</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Final Exam</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1100" b="0" i="0" u="none" strike="noStrike">
                          <a:solidFill>
                            <a:srgbClr val="000000"/>
                          </a:solidFill>
                          <a:effectLst/>
                          <a:latin typeface="Calibri" panose="020F0502020204030204" pitchFamily="34" charset="0"/>
                        </a:rPr>
                        <a:t>Comprehensive Final Exam</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100" b="0" i="0" u="none" strike="noStrike" dirty="0">
                          <a:solidFill>
                            <a:srgbClr val="000000"/>
                          </a:solidFill>
                          <a:effectLst/>
                          <a:latin typeface="Calibri" panose="020F0502020204030204" pitchFamily="34" charset="0"/>
                        </a:rPr>
                        <a:t>EVALUATION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72C4"/>
                    </a:solidFill>
                  </a:tcPr>
                </a:tc>
                <a:extLst>
                  <a:ext uri="{0D108BD9-81ED-4DB2-BD59-A6C34878D82A}">
                    <a16:rowId xmlns:a16="http://schemas.microsoft.com/office/drawing/2014/main" val="469350212"/>
                  </a:ext>
                </a:extLst>
              </a:tr>
            </a:tbl>
          </a:graphicData>
        </a:graphic>
      </p:graphicFrame>
    </p:spTree>
    <p:extLst>
      <p:ext uri="{BB962C8B-B14F-4D97-AF65-F5344CB8AC3E}">
        <p14:creationId xmlns:p14="http://schemas.microsoft.com/office/powerpoint/2010/main" val="3651735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71"/>
          <p:cNvSpPr txBox="1">
            <a:spLocks noGrp="1"/>
          </p:cNvSpPr>
          <p:nvPr>
            <p:ph type="title"/>
          </p:nvPr>
        </p:nvSpPr>
        <p:spPr>
          <a:xfrm>
            <a:off x="255148" y="169386"/>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Graph Neural Networks</a:t>
            </a:r>
            <a:endParaRPr dirty="0"/>
          </a:p>
        </p:txBody>
      </p:sp>
      <p:sp>
        <p:nvSpPr>
          <p:cNvPr id="679" name="Google Shape;679;p71"/>
          <p:cNvSpPr txBox="1">
            <a:spLocks noGrp="1"/>
          </p:cNvSpPr>
          <p:nvPr>
            <p:ph type="body" idx="1"/>
          </p:nvPr>
        </p:nvSpPr>
        <p:spPr>
          <a:xfrm>
            <a:off x="263352" y="908720"/>
            <a:ext cx="7196864" cy="3591600"/>
          </a:xfrm>
          <a:prstGeom prst="rect">
            <a:avLst/>
          </a:prstGeom>
          <a:noFill/>
          <a:ln>
            <a:noFill/>
          </a:ln>
        </p:spPr>
        <p:txBody>
          <a:bodyPr spcFirstLastPara="1" vert="horz" wrap="square" lIns="121900" tIns="121900" rIns="121900" bIns="121900" rtlCol="0" anchor="t" anchorCtr="0">
            <a:normAutofit/>
          </a:bodyPr>
          <a:lstStyle/>
          <a:p>
            <a:pPr marL="0" indent="0">
              <a:buNone/>
            </a:pPr>
            <a:r>
              <a:rPr lang="en" sz="2133" dirty="0"/>
              <a:t>Models any system that can be modelled as a graph</a:t>
            </a:r>
            <a:endParaRPr sz="2133" dirty="0"/>
          </a:p>
          <a:p>
            <a:pPr marL="0" indent="0">
              <a:spcBef>
                <a:spcPts val="1600"/>
              </a:spcBef>
              <a:buNone/>
            </a:pPr>
            <a:r>
              <a:rPr lang="en" sz="2133" b="1" dirty="0"/>
              <a:t>Learns relations</a:t>
            </a:r>
            <a:r>
              <a:rPr lang="en" sz="2133" dirty="0"/>
              <a:t> between nodes, </a:t>
            </a:r>
            <a:br>
              <a:rPr lang="en" sz="2133" dirty="0"/>
            </a:br>
            <a:r>
              <a:rPr lang="en" sz="2133" dirty="0"/>
              <a:t>edges, global properties</a:t>
            </a:r>
            <a:endParaRPr sz="2133" dirty="0"/>
          </a:p>
          <a:p>
            <a:pPr marL="0" indent="0">
              <a:spcBef>
                <a:spcPts val="1600"/>
              </a:spcBef>
              <a:spcAft>
                <a:spcPts val="1600"/>
              </a:spcAft>
              <a:buNone/>
            </a:pPr>
            <a:r>
              <a:rPr lang="en" sz="2133" dirty="0"/>
              <a:t>Used in e.g. image segmentation,</a:t>
            </a:r>
            <a:br>
              <a:rPr lang="en" sz="2133" dirty="0"/>
            </a:br>
            <a:r>
              <a:rPr lang="en" sz="2133" dirty="0"/>
              <a:t>chemistry and pharmacy models, </a:t>
            </a:r>
            <a:br>
              <a:rPr lang="en" sz="2133" dirty="0"/>
            </a:br>
            <a:r>
              <a:rPr lang="en" sz="2133" dirty="0"/>
              <a:t>NLP, hierarchically-related data</a:t>
            </a:r>
            <a:endParaRPr sz="2133" dirty="0"/>
          </a:p>
        </p:txBody>
      </p:sp>
      <p:pic>
        <p:nvPicPr>
          <p:cNvPr id="680" name="Google Shape;680;p71"/>
          <p:cNvPicPr preferRelativeResize="0"/>
          <p:nvPr/>
        </p:nvPicPr>
        <p:blipFill rotWithShape="1">
          <a:blip r:embed="rId3">
            <a:alphaModFix/>
          </a:blip>
          <a:srcRect/>
          <a:stretch/>
        </p:blipFill>
        <p:spPr>
          <a:xfrm>
            <a:off x="5146833" y="3440367"/>
            <a:ext cx="7045168" cy="1677733"/>
          </a:xfrm>
          <a:prstGeom prst="rect">
            <a:avLst/>
          </a:prstGeom>
          <a:noFill/>
          <a:ln>
            <a:noFill/>
          </a:ln>
        </p:spPr>
      </p:pic>
      <p:sp>
        <p:nvSpPr>
          <p:cNvPr id="681" name="Google Shape;681;p71"/>
          <p:cNvSpPr txBox="1"/>
          <p:nvPr/>
        </p:nvSpPr>
        <p:spPr>
          <a:xfrm>
            <a:off x="263352" y="6237312"/>
            <a:ext cx="11442107" cy="451302"/>
          </a:xfrm>
          <a:prstGeom prst="rect">
            <a:avLst/>
          </a:prstGeom>
          <a:noFill/>
          <a:ln>
            <a:noFill/>
          </a:ln>
        </p:spPr>
        <p:txBody>
          <a:bodyPr spcFirstLastPara="1" wrap="square" lIns="121900" tIns="121900" rIns="121900" bIns="121900" anchor="t" anchorCtr="0">
            <a:spAutoFit/>
          </a:bodyPr>
          <a:lstStyle/>
          <a:p>
            <a:pPr algn="ctr">
              <a:buClr>
                <a:srgbClr val="000000"/>
              </a:buClr>
              <a:buSzPts val="1000"/>
            </a:pPr>
            <a:r>
              <a:rPr lang="en" sz="1333" i="1" dirty="0">
                <a:solidFill>
                  <a:srgbClr val="000000"/>
                </a:solidFill>
                <a:latin typeface="Lato"/>
                <a:ea typeface="Lato"/>
                <a:cs typeface="Lato"/>
                <a:sym typeface="Lato"/>
              </a:rPr>
              <a:t>Image adapted from this excellent intro to GNNs: https://distill.pub/2021/gnn-intro/</a:t>
            </a:r>
            <a:endParaRPr sz="1333" i="1" dirty="0">
              <a:solidFill>
                <a:srgbClr val="000000"/>
              </a:solidFill>
              <a:latin typeface="Lato"/>
              <a:ea typeface="Lato"/>
              <a:cs typeface="Lato"/>
              <a:sym typeface="Lato"/>
            </a:endParaRPr>
          </a:p>
        </p:txBody>
      </p:sp>
    </p:spTree>
    <p:extLst>
      <p:ext uri="{BB962C8B-B14F-4D97-AF65-F5344CB8AC3E}">
        <p14:creationId xmlns:p14="http://schemas.microsoft.com/office/powerpoint/2010/main" val="2156513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C86389-4EA4-4EDE-9C67-41CF728B64E6}"/>
              </a:ext>
            </a:extLst>
          </p:cNvPr>
          <p:cNvSpPr>
            <a:spLocks noGrp="1"/>
          </p:cNvSpPr>
          <p:nvPr>
            <p:ph type="ctrTitle"/>
          </p:nvPr>
        </p:nvSpPr>
        <p:spPr/>
        <p:txBody>
          <a:bodyPr/>
          <a:lstStyle/>
          <a:p>
            <a:r>
              <a:rPr lang="en-US" altLang="zh-TW" dirty="0"/>
              <a:t>Graph Neural Networks</a:t>
            </a:r>
            <a:endParaRPr lang="zh-TW" altLang="en-US" dirty="0"/>
          </a:p>
        </p:txBody>
      </p:sp>
      <p:sp>
        <p:nvSpPr>
          <p:cNvPr id="5" name="投影片編號版面配置區 4">
            <a:extLst>
              <a:ext uri="{FF2B5EF4-FFF2-40B4-BE49-F238E27FC236}">
                <a16:creationId xmlns:a16="http://schemas.microsoft.com/office/drawing/2014/main" id="{EE031A71-A1D7-4389-BD96-183B0DFB942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E0CDFC-4EE2-40FD-A4A3-A6B3178EABA2}" type="slidenum">
              <a:rPr lang="zh-TW" altLang="en-US" smtClean="0"/>
              <a:pPr/>
              <a:t>31</a:t>
            </a:fld>
            <a:endParaRPr lang="zh-TW" altLang="en-US"/>
          </a:p>
        </p:txBody>
      </p:sp>
    </p:spTree>
    <p:extLst>
      <p:ext uri="{BB962C8B-B14F-4D97-AF65-F5344CB8AC3E}">
        <p14:creationId xmlns:p14="http://schemas.microsoft.com/office/powerpoint/2010/main" val="1270346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62A42D-3824-4F77-974C-94FA142CE4A1}"/>
              </a:ext>
            </a:extLst>
          </p:cNvPr>
          <p:cNvSpPr>
            <a:spLocks noGrp="1"/>
          </p:cNvSpPr>
          <p:nvPr>
            <p:ph type="title"/>
          </p:nvPr>
        </p:nvSpPr>
        <p:spPr/>
        <p:txBody>
          <a:bodyPr/>
          <a:lstStyle/>
          <a:p>
            <a:r>
              <a:rPr lang="en-US" altLang="zh-TW" dirty="0"/>
              <a:t>Introduction</a:t>
            </a:r>
            <a:endParaRPr lang="zh-TW" altLang="en-US" dirty="0"/>
          </a:p>
        </p:txBody>
      </p:sp>
      <p:sp>
        <p:nvSpPr>
          <p:cNvPr id="3" name="內容版面配置區 2">
            <a:extLst>
              <a:ext uri="{FF2B5EF4-FFF2-40B4-BE49-F238E27FC236}">
                <a16:creationId xmlns:a16="http://schemas.microsoft.com/office/drawing/2014/main" id="{C357796D-18DE-4811-A223-5426018A6EE9}"/>
              </a:ext>
            </a:extLst>
          </p:cNvPr>
          <p:cNvSpPr>
            <a:spLocks noGrp="1"/>
          </p:cNvSpPr>
          <p:nvPr>
            <p:ph idx="1"/>
          </p:nvPr>
        </p:nvSpPr>
        <p:spPr/>
        <p:txBody>
          <a:bodyPr>
            <a:normAutofit/>
          </a:bodyPr>
          <a:lstStyle/>
          <a:p>
            <a:r>
              <a:rPr lang="en-US" altLang="zh-TW" sz="2400" dirty="0"/>
              <a:t>Graph Neural Networks (GNNs) is </a:t>
            </a:r>
            <a:r>
              <a:rPr lang="en-US" altLang="zh-TW" sz="2400" dirty="0">
                <a:solidFill>
                  <a:schemeClr val="accent1"/>
                </a:solidFill>
              </a:rPr>
              <a:t>general form </a:t>
            </a:r>
            <a:r>
              <a:rPr lang="en-US" altLang="zh-TW" sz="2400" dirty="0"/>
              <a:t>of </a:t>
            </a:r>
            <a:r>
              <a:rPr lang="en-US" altLang="zh-TW" sz="2400" i="1" dirty="0"/>
              <a:t>most</a:t>
            </a:r>
            <a:r>
              <a:rPr lang="en-US" altLang="zh-TW" sz="2400" dirty="0"/>
              <a:t> neural networks such as NNs, CNNs or RNNs, even unsupervised learning like RBM and DBNs. </a:t>
            </a:r>
            <a:endParaRPr lang="zh-TW" altLang="en-US" sz="2400" dirty="0"/>
          </a:p>
        </p:txBody>
      </p:sp>
      <p:sp>
        <p:nvSpPr>
          <p:cNvPr id="4" name="投影片編號版面配置區 3">
            <a:extLst>
              <a:ext uri="{FF2B5EF4-FFF2-40B4-BE49-F238E27FC236}">
                <a16:creationId xmlns:a16="http://schemas.microsoft.com/office/drawing/2014/main" id="{39108ABA-607B-4C65-81A3-BAB1DCA84AE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E0CDFC-4EE2-40FD-A4A3-A6B3178EABA2}" type="slidenum">
              <a:rPr lang="zh-TW" altLang="en-US" smtClean="0"/>
              <a:pPr/>
              <a:t>32</a:t>
            </a:fld>
            <a:endParaRPr lang="zh-TW" altLang="en-US"/>
          </a:p>
        </p:txBody>
      </p:sp>
      <p:sp>
        <p:nvSpPr>
          <p:cNvPr id="5" name="矩形 4">
            <a:extLst>
              <a:ext uri="{FF2B5EF4-FFF2-40B4-BE49-F238E27FC236}">
                <a16:creationId xmlns:a16="http://schemas.microsoft.com/office/drawing/2014/main" id="{803EDEBA-A88E-4526-B9B6-72D963116484}"/>
              </a:ext>
            </a:extLst>
          </p:cNvPr>
          <p:cNvSpPr/>
          <p:nvPr/>
        </p:nvSpPr>
        <p:spPr>
          <a:xfrm>
            <a:off x="3251200" y="2962275"/>
            <a:ext cx="6062134" cy="2777067"/>
          </a:xfrm>
          <a:prstGeom prst="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DA34733B-6022-4745-A873-CE61298E313D}"/>
              </a:ext>
            </a:extLst>
          </p:cNvPr>
          <p:cNvSpPr txBox="1"/>
          <p:nvPr/>
        </p:nvSpPr>
        <p:spPr>
          <a:xfrm>
            <a:off x="3251200" y="2962275"/>
            <a:ext cx="774571"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GNNs</a:t>
            </a:r>
            <a:endParaRPr lang="zh-TW" altLang="en-US"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0DE289C5-A6FE-47F2-90FA-66798812A650}"/>
              </a:ext>
            </a:extLst>
          </p:cNvPr>
          <p:cNvSpPr/>
          <p:nvPr/>
        </p:nvSpPr>
        <p:spPr>
          <a:xfrm>
            <a:off x="3386667" y="3404103"/>
            <a:ext cx="3890433" cy="1849316"/>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7728756F-F1AB-4D2C-BB36-1CC269F4A5A5}"/>
              </a:ext>
            </a:extLst>
          </p:cNvPr>
          <p:cNvSpPr/>
          <p:nvPr/>
        </p:nvSpPr>
        <p:spPr>
          <a:xfrm>
            <a:off x="3454402" y="3466544"/>
            <a:ext cx="1786465" cy="1754201"/>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F68F6FB5-69C2-4491-9DFE-4396C30B9EED}"/>
              </a:ext>
            </a:extLst>
          </p:cNvPr>
          <p:cNvSpPr txBox="1"/>
          <p:nvPr/>
        </p:nvSpPr>
        <p:spPr>
          <a:xfrm>
            <a:off x="3454402" y="3466544"/>
            <a:ext cx="774571"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DNNs</a:t>
            </a:r>
            <a:endParaRPr lang="zh-TW" altLang="en-US"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86AFB010-6432-4996-B5C8-56ECA8A48B6C}"/>
              </a:ext>
            </a:extLst>
          </p:cNvPr>
          <p:cNvSpPr/>
          <p:nvPr/>
        </p:nvSpPr>
        <p:spPr>
          <a:xfrm>
            <a:off x="3945466" y="3970813"/>
            <a:ext cx="1098488" cy="1078714"/>
          </a:xfrm>
          <a:prstGeom prst="rect">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20558E68-D8C7-4D73-A323-1FD357A4A924}"/>
              </a:ext>
            </a:extLst>
          </p:cNvPr>
          <p:cNvSpPr txBox="1"/>
          <p:nvPr/>
        </p:nvSpPr>
        <p:spPr>
          <a:xfrm>
            <a:off x="3945466" y="3970813"/>
            <a:ext cx="774571"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CNNs</a:t>
            </a:r>
            <a:endParaRPr lang="zh-TW" altLang="en-US" dirty="0">
              <a:latin typeface="Times New Roman" panose="02020603050405020304" pitchFamily="18" charset="0"/>
              <a:cs typeface="Times New Roman" panose="02020603050405020304" pitchFamily="18" charset="0"/>
            </a:endParaRPr>
          </a:p>
        </p:txBody>
      </p:sp>
      <p:sp>
        <p:nvSpPr>
          <p:cNvPr id="12" name="文字方塊 11">
            <a:extLst>
              <a:ext uri="{FF2B5EF4-FFF2-40B4-BE49-F238E27FC236}">
                <a16:creationId xmlns:a16="http://schemas.microsoft.com/office/drawing/2014/main" id="{95E65727-FC32-4E1A-9761-6862650B1DD6}"/>
              </a:ext>
            </a:extLst>
          </p:cNvPr>
          <p:cNvSpPr txBox="1"/>
          <p:nvPr/>
        </p:nvSpPr>
        <p:spPr>
          <a:xfrm>
            <a:off x="5425019" y="3835876"/>
            <a:ext cx="774571"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RNNs</a:t>
            </a:r>
            <a:endParaRPr lang="zh-TW" altLang="en-US"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5A7CD50E-8992-4D78-A503-641B7E753FD8}"/>
              </a:ext>
            </a:extLst>
          </p:cNvPr>
          <p:cNvSpPr/>
          <p:nvPr/>
        </p:nvSpPr>
        <p:spPr>
          <a:xfrm>
            <a:off x="7361768" y="3258608"/>
            <a:ext cx="3611032" cy="1949939"/>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44AF8D19-0409-4DF8-A3EF-0C897752F100}"/>
              </a:ext>
            </a:extLst>
          </p:cNvPr>
          <p:cNvSpPr txBox="1"/>
          <p:nvPr/>
        </p:nvSpPr>
        <p:spPr>
          <a:xfrm>
            <a:off x="7378701" y="3256478"/>
            <a:ext cx="1723549"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DBNs and RBM</a:t>
            </a:r>
            <a:endParaRPr lang="zh-TW"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455E0D92-C224-45CF-9DAE-8C04C7CE205C}"/>
              </a:ext>
            </a:extLst>
          </p:cNvPr>
          <p:cNvSpPr/>
          <p:nvPr/>
        </p:nvSpPr>
        <p:spPr>
          <a:xfrm>
            <a:off x="6352247" y="5264613"/>
            <a:ext cx="1888066" cy="424868"/>
          </a:xfrm>
          <a:prstGeom prst="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98A7C4D2-8308-4FEB-A01A-F780ED3B0B2E}"/>
              </a:ext>
            </a:extLst>
          </p:cNvPr>
          <p:cNvSpPr txBox="1"/>
          <p:nvPr/>
        </p:nvSpPr>
        <p:spPr>
          <a:xfrm>
            <a:off x="6407282" y="5287882"/>
            <a:ext cx="492443"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AE</a:t>
            </a:r>
            <a:endParaRPr lang="zh-TW" altLang="en-US" dirty="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1CABEF39-0BA1-45D4-A2A3-B06A9B8F8743}"/>
              </a:ext>
            </a:extLst>
          </p:cNvPr>
          <p:cNvSpPr/>
          <p:nvPr/>
        </p:nvSpPr>
        <p:spPr>
          <a:xfrm>
            <a:off x="6367803" y="5811838"/>
            <a:ext cx="1888066" cy="424868"/>
          </a:xfrm>
          <a:prstGeom prst="rect">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78C2EB9B-F65A-47EF-8A69-253B0C651021}"/>
              </a:ext>
            </a:extLst>
          </p:cNvPr>
          <p:cNvSpPr txBox="1"/>
          <p:nvPr/>
        </p:nvSpPr>
        <p:spPr>
          <a:xfrm>
            <a:off x="6407282" y="5856180"/>
            <a:ext cx="684803"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GAN</a:t>
            </a:r>
            <a:endParaRPr lang="zh-TW" altLang="en-US" dirty="0">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53180A1C-21B3-4A01-BEC4-5CCF269DA35A}"/>
              </a:ext>
            </a:extLst>
          </p:cNvPr>
          <p:cNvSpPr/>
          <p:nvPr/>
        </p:nvSpPr>
        <p:spPr>
          <a:xfrm>
            <a:off x="2700867" y="2657475"/>
            <a:ext cx="4576233" cy="3698875"/>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E929B021-85FE-4B30-97EC-011D2D4EBED4}"/>
              </a:ext>
            </a:extLst>
          </p:cNvPr>
          <p:cNvSpPr/>
          <p:nvPr/>
        </p:nvSpPr>
        <p:spPr>
          <a:xfrm>
            <a:off x="7332136" y="2615670"/>
            <a:ext cx="3801532" cy="3740680"/>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DFD46CCD-E375-4CAF-A47A-C41A6C1000A8}"/>
              </a:ext>
            </a:extLst>
          </p:cNvPr>
          <p:cNvSpPr txBox="1"/>
          <p:nvPr/>
        </p:nvSpPr>
        <p:spPr>
          <a:xfrm>
            <a:off x="2700867" y="2615670"/>
            <a:ext cx="1210588"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Supervised</a:t>
            </a:r>
            <a:endParaRPr lang="zh-TW" altLang="en-US" dirty="0">
              <a:latin typeface="Times New Roman" panose="02020603050405020304" pitchFamily="18" charset="0"/>
              <a:cs typeface="Times New Roman" panose="02020603050405020304" pitchFamily="18" charset="0"/>
            </a:endParaRPr>
          </a:p>
        </p:txBody>
      </p:sp>
      <p:sp>
        <p:nvSpPr>
          <p:cNvPr id="18" name="文字方塊 17">
            <a:extLst>
              <a:ext uri="{FF2B5EF4-FFF2-40B4-BE49-F238E27FC236}">
                <a16:creationId xmlns:a16="http://schemas.microsoft.com/office/drawing/2014/main" id="{71833056-1E11-448D-9E35-B4B31AF02AB2}"/>
              </a:ext>
            </a:extLst>
          </p:cNvPr>
          <p:cNvSpPr txBox="1"/>
          <p:nvPr/>
        </p:nvSpPr>
        <p:spPr>
          <a:xfrm>
            <a:off x="7332136" y="2589740"/>
            <a:ext cx="1454244"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Unsupervised</a:t>
            </a:r>
            <a:endParaRPr lang="zh-TW" altLang="en-US" dirty="0">
              <a:latin typeface="Times New Roman" panose="02020603050405020304" pitchFamily="18" charset="0"/>
              <a:cs typeface="Times New Roman" panose="02020603050405020304" pitchFamily="18" charset="0"/>
            </a:endParaRPr>
          </a:p>
        </p:txBody>
      </p:sp>
      <p:sp>
        <p:nvSpPr>
          <p:cNvPr id="19" name="文字方塊 18">
            <a:extLst>
              <a:ext uri="{FF2B5EF4-FFF2-40B4-BE49-F238E27FC236}">
                <a16:creationId xmlns:a16="http://schemas.microsoft.com/office/drawing/2014/main" id="{F0149468-13E4-47CF-A8BA-C18DEEDD0500}"/>
              </a:ext>
            </a:extLst>
          </p:cNvPr>
          <p:cNvSpPr txBox="1"/>
          <p:nvPr/>
        </p:nvSpPr>
        <p:spPr>
          <a:xfrm>
            <a:off x="457135" y="3786147"/>
            <a:ext cx="2112433" cy="738664"/>
          </a:xfrm>
          <a:prstGeom prst="rect">
            <a:avLst/>
          </a:prstGeom>
          <a:noFill/>
        </p:spPr>
        <p:txBody>
          <a:bodyPr wrap="square" rtlCol="0">
            <a:spAutoFit/>
          </a:bodyPr>
          <a:lstStyle/>
          <a:p>
            <a:pPr algn="just"/>
            <a:r>
              <a:rPr lang="en-US" altLang="zh-TW" sz="1400" dirty="0">
                <a:latin typeface="Times New Roman" panose="02020603050405020304" pitchFamily="18" charset="0"/>
                <a:cs typeface="Times New Roman" panose="02020603050405020304" pitchFamily="18" charset="0"/>
              </a:rPr>
              <a:t>Fig. 1: </a:t>
            </a:r>
            <a:r>
              <a:rPr lang="en-US" altLang="zh-TW" sz="1400" dirty="0">
                <a:solidFill>
                  <a:srgbClr val="202122"/>
                </a:solidFill>
                <a:latin typeface="Times New Roman" panose="02020603050405020304" pitchFamily="18" charset="0"/>
                <a:cs typeface="Times New Roman" panose="02020603050405020304" pitchFamily="18" charset="0"/>
              </a:rPr>
              <a:t>Illustration of relations between GNNs and other networks</a:t>
            </a:r>
            <a:r>
              <a:rPr lang="en-US" altLang="zh-TW" sz="1400" b="0" i="0" dirty="0">
                <a:solidFill>
                  <a:srgbClr val="202122"/>
                </a:solidFill>
                <a:effectLst/>
                <a:latin typeface="Times New Roman" panose="02020603050405020304" pitchFamily="18" charset="0"/>
                <a:cs typeface="Times New Roman" panose="02020603050405020304" pitchFamily="18" charset="0"/>
              </a:rPr>
              <a:t>.</a:t>
            </a:r>
            <a:endParaRPr lang="zh-TW" altLang="en-US" sz="1400" dirty="0">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6CC306B2-93B5-493C-9138-75C3C33AB47A}"/>
              </a:ext>
            </a:extLst>
          </p:cNvPr>
          <p:cNvSpPr/>
          <p:nvPr/>
        </p:nvSpPr>
        <p:spPr>
          <a:xfrm>
            <a:off x="4259605" y="5811838"/>
            <a:ext cx="1888066" cy="424868"/>
          </a:xfrm>
          <a:prstGeom prst="rect">
            <a:avLst/>
          </a:prstGeom>
          <a:solidFill>
            <a:srgbClr val="FFCC6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57D79744-C577-43F1-B330-FD6D0FA74A04}"/>
              </a:ext>
            </a:extLst>
          </p:cNvPr>
          <p:cNvSpPr txBox="1"/>
          <p:nvPr/>
        </p:nvSpPr>
        <p:spPr>
          <a:xfrm>
            <a:off x="4288364" y="5831906"/>
            <a:ext cx="736099" cy="369332"/>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SNNs</a:t>
            </a:r>
            <a:endParaRPr lang="zh-TW" altLang="en-US" dirty="0">
              <a:latin typeface="Times New Roman" panose="02020603050405020304" pitchFamily="18" charset="0"/>
              <a:cs typeface="Times New Roman" panose="02020603050405020304" pitchFamily="18" charset="0"/>
            </a:endParaRPr>
          </a:p>
        </p:txBody>
      </p:sp>
      <p:sp>
        <p:nvSpPr>
          <p:cNvPr id="27" name="文字方塊 26">
            <a:extLst>
              <a:ext uri="{FF2B5EF4-FFF2-40B4-BE49-F238E27FC236}">
                <a16:creationId xmlns:a16="http://schemas.microsoft.com/office/drawing/2014/main" id="{A7BA3A0D-A56E-4F08-A5D0-4C4A01CAB06F}"/>
              </a:ext>
            </a:extLst>
          </p:cNvPr>
          <p:cNvSpPr txBox="1"/>
          <p:nvPr/>
        </p:nvSpPr>
        <p:spPr>
          <a:xfrm>
            <a:off x="0" y="6581001"/>
            <a:ext cx="1329210" cy="276999"/>
          </a:xfrm>
          <a:prstGeom prst="rect">
            <a:avLst/>
          </a:prstGeom>
          <a:noFill/>
        </p:spPr>
        <p:txBody>
          <a:bodyPr wrap="none" rtlCol="0">
            <a:spAutoFit/>
          </a:bodyPr>
          <a:lstStyle/>
          <a:p>
            <a:r>
              <a:rPr lang="en-US" altLang="zh-TW" sz="1200" dirty="0">
                <a:latin typeface="Times New Roman" panose="02020603050405020304" pitchFamily="18" charset="0"/>
                <a:cs typeface="Times New Roman" panose="02020603050405020304" pitchFamily="18" charset="0"/>
              </a:rPr>
              <a:t>Source: Self-made</a:t>
            </a:r>
            <a:endParaRPr lang="zh-TW"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361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080" y="2564904"/>
            <a:ext cx="8356600" cy="6267450"/>
          </a:xfrm>
          <a:prstGeom prst="rect">
            <a:avLst/>
          </a:prstGeom>
        </p:spPr>
      </p:pic>
      <p:sp>
        <p:nvSpPr>
          <p:cNvPr id="2" name="Title 1"/>
          <p:cNvSpPr>
            <a:spLocks noGrp="1"/>
          </p:cNvSpPr>
          <p:nvPr>
            <p:ph type="title"/>
          </p:nvPr>
        </p:nvSpPr>
        <p:spPr/>
        <p:txBody>
          <a:bodyPr/>
          <a:lstStyle/>
          <a:p>
            <a:r>
              <a:rPr lang="en-US" dirty="0"/>
              <a:t>What is a Graph? </a:t>
            </a:r>
          </a:p>
        </p:txBody>
      </p:sp>
      <p:sp>
        <p:nvSpPr>
          <p:cNvPr id="3" name="Content Placeholder 2"/>
          <p:cNvSpPr>
            <a:spLocks noGrp="1"/>
          </p:cNvSpPr>
          <p:nvPr>
            <p:ph idx="1"/>
          </p:nvPr>
        </p:nvSpPr>
        <p:spPr/>
        <p:txBody>
          <a:bodyPr/>
          <a:lstStyle/>
          <a:p>
            <a:r>
              <a:rPr lang="en-US" dirty="0"/>
              <a:t>Graph is a Data Structure that consists of vertices/nodes and edges.</a:t>
            </a:r>
          </a:p>
          <a:p>
            <a:r>
              <a:rPr lang="en-US" dirty="0"/>
              <a:t>The Edges can be non-directional, directional, weighted and non-weighted. </a:t>
            </a:r>
          </a:p>
          <a:p>
            <a:r>
              <a:rPr lang="en-US" dirty="0"/>
              <a:t>Each Node has features associated with it.</a:t>
            </a:r>
          </a:p>
        </p:txBody>
      </p:sp>
      <p:sp>
        <p:nvSpPr>
          <p:cNvPr id="4" name="Date Placeholder 3"/>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BDDEFD-4FCF-7348-AEF1-A537DD785750}" type="datetime4">
              <a:rPr lang="en-US" smtClean="0"/>
              <a:pPr/>
              <a:t>20 April, 2024</a:t>
            </a:fld>
            <a:endParaRPr lang="en-US"/>
          </a:p>
        </p:txBody>
      </p:sp>
      <p:sp>
        <p:nvSpPr>
          <p:cNvPr id="5" name="Footer Placeholder 4"/>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spTree>
    <p:extLst>
      <p:ext uri="{BB962C8B-B14F-4D97-AF65-F5344CB8AC3E}">
        <p14:creationId xmlns:p14="http://schemas.microsoft.com/office/powerpoint/2010/main" val="1861851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Graph Network</a:t>
            </a:r>
          </a:p>
        </p:txBody>
      </p:sp>
      <p:pic>
        <p:nvPicPr>
          <p:cNvPr id="7" name="Content Placeholder 6"/>
          <p:cNvPicPr>
            <a:picLocks noGrp="1" noChangeAspect="1"/>
          </p:cNvPicPr>
          <p:nvPr>
            <p:ph idx="1"/>
          </p:nvPr>
        </p:nvPicPr>
        <p:blipFill>
          <a:blip r:embed="rId2"/>
          <a:stretch>
            <a:fillRect/>
          </a:stretch>
        </p:blipFill>
        <p:spPr>
          <a:xfrm>
            <a:off x="1343472" y="908720"/>
            <a:ext cx="8064896" cy="5110146"/>
          </a:xfrm>
          <a:prstGeom prst="rect">
            <a:avLst/>
          </a:prstGeom>
        </p:spPr>
      </p:pic>
      <p:sp>
        <p:nvSpPr>
          <p:cNvPr id="4" name="Date Placeholder 3"/>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BDDEFD-4FCF-7348-AEF1-A537DD785750}" type="datetime4">
              <a:rPr lang="en-US" smtClean="0"/>
              <a:pPr/>
              <a:t>20 April, 2024</a:t>
            </a:fld>
            <a:endParaRPr lang="en-US"/>
          </a:p>
        </p:txBody>
      </p:sp>
      <p:sp>
        <p:nvSpPr>
          <p:cNvPr id="5" name="Footer Placeholder 4"/>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sp>
        <p:nvSpPr>
          <p:cNvPr id="8" name="TextBox 7"/>
          <p:cNvSpPr txBox="1"/>
          <p:nvPr/>
        </p:nvSpPr>
        <p:spPr>
          <a:xfrm>
            <a:off x="551384" y="6468189"/>
            <a:ext cx="6479637" cy="246221"/>
          </a:xfrm>
          <a:prstGeom prst="rect">
            <a:avLst/>
          </a:prstGeom>
          <a:noFill/>
        </p:spPr>
        <p:txBody>
          <a:bodyPr wrap="square" rtlCol="0">
            <a:spAutoFit/>
          </a:bodyPr>
          <a:lstStyle/>
          <a:p>
            <a:r>
              <a:rPr lang="en-US" sz="1000" b="1" dirty="0"/>
              <a:t>Source: </a:t>
            </a:r>
            <a:r>
              <a:rPr lang="en-US" sz="1000" dirty="0">
                <a:hlinkClick r:id="rId3"/>
              </a:rPr>
              <a:t>https://www-cs.stanford.edu/people/jure/pubs/graphrepresentation-ieee17.pdf</a:t>
            </a:r>
            <a:endParaRPr lang="en-US" sz="1000" b="1" dirty="0"/>
          </a:p>
        </p:txBody>
      </p:sp>
    </p:spTree>
    <p:extLst>
      <p:ext uri="{BB962C8B-B14F-4D97-AF65-F5344CB8AC3E}">
        <p14:creationId xmlns:p14="http://schemas.microsoft.com/office/powerpoint/2010/main" val="654935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Graph Network – Social Relations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1606" y="1066800"/>
            <a:ext cx="6807200" cy="5105400"/>
          </a:xfrm>
        </p:spPr>
      </p:pic>
      <p:sp>
        <p:nvSpPr>
          <p:cNvPr id="4" name="Date Placeholder 3"/>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BDDEFD-4FCF-7348-AEF1-A537DD785750}" type="datetime4">
              <a:rPr lang="en-US" smtClean="0"/>
              <a:pPr/>
              <a:t>20 April, 2024</a:t>
            </a:fld>
            <a:endParaRPr lang="en-US"/>
          </a:p>
        </p:txBody>
      </p:sp>
      <p:sp>
        <p:nvSpPr>
          <p:cNvPr id="5" name="Footer Placeholder 4"/>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spTree>
    <p:extLst>
      <p:ext uri="{BB962C8B-B14F-4D97-AF65-F5344CB8AC3E}">
        <p14:creationId xmlns:p14="http://schemas.microsoft.com/office/powerpoint/2010/main" val="3874790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76" y="4890052"/>
            <a:ext cx="8404225" cy="609600"/>
          </a:xfrm>
        </p:spPr>
        <p:txBody>
          <a:bodyPr>
            <a:normAutofit fontScale="90000"/>
          </a:bodyPr>
          <a:lstStyle/>
          <a:p>
            <a:r>
              <a:rPr lang="en-US" dirty="0"/>
              <a:t>Cora Dataset – Dataset of Scientific Publications</a:t>
            </a:r>
          </a:p>
        </p:txBody>
      </p:sp>
      <p:pic>
        <p:nvPicPr>
          <p:cNvPr id="7" name="Content Placeholder 6"/>
          <p:cNvPicPr>
            <a:picLocks noGrp="1" noChangeAspect="1"/>
          </p:cNvPicPr>
          <p:nvPr>
            <p:ph idx="1"/>
          </p:nvPr>
        </p:nvPicPr>
        <p:blipFill>
          <a:blip r:embed="rId2"/>
          <a:stretch>
            <a:fillRect/>
          </a:stretch>
        </p:blipFill>
        <p:spPr>
          <a:xfrm>
            <a:off x="2209800" y="228600"/>
            <a:ext cx="7467600" cy="4114800"/>
          </a:xfrm>
          <a:prstGeom prst="rect">
            <a:avLst/>
          </a:prstGeom>
        </p:spPr>
      </p:pic>
      <p:sp>
        <p:nvSpPr>
          <p:cNvPr id="4" name="Date Placeholder 3"/>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BDDEFD-4FCF-7348-AEF1-A537DD785750}" type="datetime4">
              <a:rPr lang="en-US" smtClean="0"/>
              <a:pPr/>
              <a:t>20 April, 2024</a:t>
            </a:fld>
            <a:endParaRPr lang="en-US"/>
          </a:p>
        </p:txBody>
      </p:sp>
      <p:sp>
        <p:nvSpPr>
          <p:cNvPr id="5" name="Footer Placeholder 4"/>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sp>
        <p:nvSpPr>
          <p:cNvPr id="3" name="TextBox 2"/>
          <p:cNvSpPr txBox="1"/>
          <p:nvPr/>
        </p:nvSpPr>
        <p:spPr>
          <a:xfrm>
            <a:off x="191344" y="6468189"/>
            <a:ext cx="11017224" cy="246221"/>
          </a:xfrm>
          <a:prstGeom prst="rect">
            <a:avLst/>
          </a:prstGeom>
          <a:noFill/>
        </p:spPr>
        <p:txBody>
          <a:bodyPr wrap="square" rtlCol="0">
            <a:spAutoFit/>
          </a:bodyPr>
          <a:lstStyle/>
          <a:p>
            <a:r>
              <a:rPr lang="it-IT" sz="1000" b="1" dirty="0"/>
              <a:t>[1] Peter Velickovic, Guillem Cucurull, Arantxa Casanova, and Adriana Romero. </a:t>
            </a:r>
            <a:r>
              <a:rPr lang="en-US" sz="1000" b="1" dirty="0"/>
              <a:t>Graph Attention Networks. In International Conference on Learning Representations, 2018</a:t>
            </a:r>
          </a:p>
        </p:txBody>
      </p:sp>
    </p:spTree>
    <p:extLst>
      <p:ext uri="{BB962C8B-B14F-4D97-AF65-F5344CB8AC3E}">
        <p14:creationId xmlns:p14="http://schemas.microsoft.com/office/powerpoint/2010/main" val="3248739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Graph Learning?</a:t>
            </a:r>
          </a:p>
        </p:txBody>
      </p:sp>
      <p:sp>
        <p:nvSpPr>
          <p:cNvPr id="3" name="Content Placeholder 2"/>
          <p:cNvSpPr>
            <a:spLocks noGrp="1"/>
          </p:cNvSpPr>
          <p:nvPr>
            <p:ph idx="1"/>
          </p:nvPr>
        </p:nvSpPr>
        <p:spPr/>
        <p:txBody>
          <a:bodyPr/>
          <a:lstStyle/>
          <a:p>
            <a:r>
              <a:rPr lang="en-US" dirty="0"/>
              <a:t>Many systems of interactions in the natural world can be easily modeled using Graphs.</a:t>
            </a:r>
          </a:p>
          <a:p>
            <a:pPr lvl="1"/>
            <a:r>
              <a:rPr lang="en-US" dirty="0"/>
              <a:t>Molecular Structures, Social Interactions, Biological Protein Networks, Financial Networks etc.</a:t>
            </a:r>
          </a:p>
          <a:p>
            <a:r>
              <a:rPr lang="en-US" dirty="0"/>
              <a:t>It is not always possible to fully represent these complex relationships in a compact manner in the conventional tabular form (Euclidean data) which can then be used for learning using the standard algorithms.</a:t>
            </a:r>
          </a:p>
          <a:p>
            <a:r>
              <a:rPr lang="en-US" dirty="0"/>
              <a:t>In order to make inferences/decisions from these Networks directly we need Graph learning.</a:t>
            </a:r>
          </a:p>
          <a:p>
            <a:endParaRPr lang="en-US" dirty="0"/>
          </a:p>
          <a:p>
            <a:endParaRPr lang="en-US" dirty="0"/>
          </a:p>
          <a:p>
            <a:endParaRPr lang="en-US" dirty="0"/>
          </a:p>
          <a:p>
            <a:pPr marL="457200" lvl="1" indent="0">
              <a:buNone/>
            </a:pPr>
            <a:endParaRPr lang="en-US" dirty="0"/>
          </a:p>
          <a:p>
            <a:pPr lvl="1"/>
            <a:endParaRPr lang="en-US" dirty="0"/>
          </a:p>
        </p:txBody>
      </p:sp>
      <p:sp>
        <p:nvSpPr>
          <p:cNvPr id="4" name="Date Placeholder 3"/>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BDDEFD-4FCF-7348-AEF1-A537DD785750}" type="datetime4">
              <a:rPr lang="en-US" smtClean="0"/>
              <a:pPr/>
              <a:t>20 April, 2024</a:t>
            </a:fld>
            <a:endParaRPr lang="en-US"/>
          </a:p>
        </p:txBody>
      </p:sp>
      <p:sp>
        <p:nvSpPr>
          <p:cNvPr id="5" name="Footer Placeholder 4"/>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spTree>
    <p:extLst>
      <p:ext uri="{BB962C8B-B14F-4D97-AF65-F5344CB8AC3E}">
        <p14:creationId xmlns:p14="http://schemas.microsoft.com/office/powerpoint/2010/main" val="1905315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xample knowledge graph">
            <a:extLst>
              <a:ext uri="{FF2B5EF4-FFF2-40B4-BE49-F238E27FC236}">
                <a16:creationId xmlns:a16="http://schemas.microsoft.com/office/drawing/2014/main" id="{FD7C5201-43A4-413D-981E-C6BC58A60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006" y="1534048"/>
            <a:ext cx="6369585" cy="3789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Graphs for Data Representation</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191344" y="1130960"/>
            <a:ext cx="10761324" cy="4938733"/>
          </a:xfrm>
        </p:spPr>
        <p:txBody>
          <a:bodyPr>
            <a:normAutofit fontScale="92500" lnSpcReduction="20000"/>
          </a:bodyPr>
          <a:lstStyle/>
          <a:p>
            <a:pPr marL="0" indent="0" algn="ctr">
              <a:buNone/>
            </a:pPr>
            <a:r>
              <a:rPr lang="en-US" dirty="0">
                <a:solidFill>
                  <a:srgbClr val="663300"/>
                </a:solidFill>
                <a:latin typeface="Calibri (Body)"/>
              </a:rPr>
              <a:t>A </a:t>
            </a:r>
            <a:r>
              <a:rPr lang="en-US" i="1" dirty="0">
                <a:solidFill>
                  <a:srgbClr val="663300"/>
                </a:solidFill>
                <a:latin typeface="Calibri (Body)"/>
              </a:rPr>
              <a:t>data graph </a:t>
            </a:r>
            <a:r>
              <a:rPr lang="en-US" dirty="0">
                <a:solidFill>
                  <a:srgbClr val="663300"/>
                </a:solidFill>
                <a:latin typeface="Calibri (Body)"/>
              </a:rPr>
              <a:t>is a mathematical representation of entities (nodes) and their relationships (edges).</a:t>
            </a:r>
          </a:p>
          <a:p>
            <a:endParaRPr lang="en-US" dirty="0">
              <a:solidFill>
                <a:srgbClr val="663300"/>
              </a:solidFill>
              <a:latin typeface="Calibri (Body)"/>
            </a:endParaRPr>
          </a:p>
          <a:p>
            <a:endParaRPr lang="en-US" dirty="0">
              <a:solidFill>
                <a:srgbClr val="663300"/>
              </a:solidFill>
              <a:latin typeface="Calibri (Body)"/>
            </a:endParaRPr>
          </a:p>
          <a:p>
            <a:endParaRPr lang="en-US" dirty="0">
              <a:solidFill>
                <a:srgbClr val="663300"/>
              </a:solidFill>
              <a:latin typeface="Calibri (Body)"/>
            </a:endParaRPr>
          </a:p>
          <a:p>
            <a:pPr marL="0" indent="0">
              <a:buNone/>
            </a:pPr>
            <a:endParaRPr lang="en-US" dirty="0">
              <a:solidFill>
                <a:srgbClr val="663300"/>
              </a:solidFill>
              <a:latin typeface="Calibri (Body)"/>
            </a:endParaRPr>
          </a:p>
          <a:p>
            <a:pPr marL="0" indent="0">
              <a:buNone/>
            </a:pPr>
            <a:endParaRPr lang="en-US" dirty="0">
              <a:solidFill>
                <a:srgbClr val="663300"/>
              </a:solidFill>
              <a:latin typeface="Calibri (Body)"/>
            </a:endParaRPr>
          </a:p>
          <a:p>
            <a:r>
              <a:rPr lang="en-US" dirty="0">
                <a:solidFill>
                  <a:srgbClr val="663300"/>
                </a:solidFill>
                <a:latin typeface="Calibri (Body)"/>
              </a:rPr>
              <a:t>Why data graphs? </a:t>
            </a:r>
          </a:p>
          <a:p>
            <a:pPr lvl="1"/>
            <a:r>
              <a:rPr lang="en-US" dirty="0">
                <a:solidFill>
                  <a:srgbClr val="663300"/>
                </a:solidFill>
                <a:latin typeface="Calibri (Body)"/>
              </a:rPr>
              <a:t>they represent data intuitively</a:t>
            </a:r>
          </a:p>
          <a:p>
            <a:pPr lvl="1"/>
            <a:r>
              <a:rPr lang="en-US" dirty="0">
                <a:solidFill>
                  <a:srgbClr val="663300"/>
                </a:solidFill>
                <a:latin typeface="Calibri (Body)"/>
              </a:rPr>
              <a:t>they make it easier to explore the data</a:t>
            </a:r>
          </a:p>
          <a:p>
            <a:pPr lvl="1"/>
            <a:r>
              <a:rPr lang="en-US" dirty="0">
                <a:solidFill>
                  <a:srgbClr val="663300"/>
                </a:solidFill>
                <a:latin typeface="Calibri (Body)"/>
              </a:rPr>
              <a:t>a lot of real-world examples are already graph structured</a:t>
            </a:r>
          </a:p>
          <a:p>
            <a:endParaRPr lang="en-US" dirty="0">
              <a:solidFill>
                <a:srgbClr val="663300"/>
              </a:solidFill>
              <a:latin typeface="Calibri (Body)"/>
            </a:endParaRPr>
          </a:p>
          <a:p>
            <a:pPr marL="0" indent="0">
              <a:buNone/>
            </a:pPr>
            <a:endParaRPr lang="en-US" dirty="0">
              <a:solidFill>
                <a:srgbClr val="663300"/>
              </a:solidFill>
            </a:endParaRPr>
          </a:p>
        </p:txBody>
      </p:sp>
    </p:spTree>
    <p:extLst>
      <p:ext uri="{BB962C8B-B14F-4D97-AF65-F5344CB8AC3E}">
        <p14:creationId xmlns:p14="http://schemas.microsoft.com/office/powerpoint/2010/main" val="1677813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Graphs for Data Representation</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243782" y="1196752"/>
            <a:ext cx="10761324" cy="4938733"/>
          </a:xfrm>
        </p:spPr>
        <p:txBody>
          <a:bodyPr>
            <a:normAutofit fontScale="92500" lnSpcReduction="20000"/>
          </a:bodyPr>
          <a:lstStyle/>
          <a:p>
            <a:pPr marL="0" indent="0">
              <a:buNone/>
            </a:pPr>
            <a:r>
              <a:rPr lang="en-US" dirty="0">
                <a:solidFill>
                  <a:srgbClr val="663300"/>
                </a:solidFill>
                <a:latin typeface="Calibri (Body)"/>
              </a:rPr>
              <a:t>Examples of real-world graph data:</a:t>
            </a:r>
          </a:p>
          <a:p>
            <a:pPr lvl="1"/>
            <a:r>
              <a:rPr lang="en-US" dirty="0">
                <a:solidFill>
                  <a:srgbClr val="663300"/>
                </a:solidFill>
                <a:latin typeface="Calibri (Body)"/>
              </a:rPr>
              <a:t>WWW, Internet</a:t>
            </a:r>
          </a:p>
          <a:p>
            <a:pPr lvl="1"/>
            <a:r>
              <a:rPr lang="en-US" dirty="0">
                <a:solidFill>
                  <a:srgbClr val="663300"/>
                </a:solidFill>
                <a:latin typeface="Calibri (Body)"/>
              </a:rPr>
              <a:t>Social Networks</a:t>
            </a:r>
          </a:p>
          <a:p>
            <a:pPr lvl="1"/>
            <a:r>
              <a:rPr lang="en-US" dirty="0">
                <a:solidFill>
                  <a:srgbClr val="663300"/>
                </a:solidFill>
                <a:latin typeface="Calibri (Body)"/>
              </a:rPr>
              <a:t>Citation networks</a:t>
            </a:r>
          </a:p>
          <a:p>
            <a:pPr lvl="1"/>
            <a:r>
              <a:rPr lang="en-US" dirty="0">
                <a:solidFill>
                  <a:srgbClr val="663300"/>
                </a:solidFill>
                <a:latin typeface="Calibri (Body)"/>
              </a:rPr>
              <a:t>Protein interaction networks</a:t>
            </a:r>
          </a:p>
          <a:p>
            <a:pPr lvl="1"/>
            <a:r>
              <a:rPr lang="en-US" dirty="0">
                <a:solidFill>
                  <a:srgbClr val="663300"/>
                </a:solidFill>
                <a:latin typeface="Calibri (Body)"/>
              </a:rPr>
              <a:t>Communication networks</a:t>
            </a:r>
          </a:p>
          <a:p>
            <a:pPr lvl="1"/>
            <a:r>
              <a:rPr lang="en-US" dirty="0">
                <a:solidFill>
                  <a:srgbClr val="663300"/>
                </a:solidFill>
                <a:latin typeface="Calibri (Body)"/>
              </a:rPr>
              <a:t>Word co-occurrences networks</a:t>
            </a:r>
          </a:p>
          <a:p>
            <a:pPr lvl="1"/>
            <a:r>
              <a:rPr lang="en-US" dirty="0">
                <a:solidFill>
                  <a:srgbClr val="663300"/>
                </a:solidFill>
                <a:latin typeface="Calibri (Body)"/>
              </a:rPr>
              <a:t>Food webs</a:t>
            </a:r>
          </a:p>
          <a:p>
            <a:pPr lvl="1"/>
            <a:r>
              <a:rPr lang="en-US" dirty="0">
                <a:solidFill>
                  <a:srgbClr val="663300"/>
                </a:solidFill>
                <a:latin typeface="Calibri (Body)"/>
              </a:rPr>
              <a:t>Financial networks</a:t>
            </a:r>
          </a:p>
          <a:p>
            <a:pPr lvl="1"/>
            <a:r>
              <a:rPr lang="en-US" dirty="0">
                <a:solidFill>
                  <a:srgbClr val="663300"/>
                </a:solidFill>
                <a:latin typeface="Calibri (Body)"/>
              </a:rPr>
              <a:t>Economic networks</a:t>
            </a:r>
          </a:p>
          <a:p>
            <a:pPr lvl="1"/>
            <a:r>
              <a:rPr lang="en-US" dirty="0">
                <a:solidFill>
                  <a:srgbClr val="663300"/>
                </a:solidFill>
                <a:latin typeface="Calibri (Body)"/>
              </a:rPr>
              <a:t>Knowledge graphs</a:t>
            </a:r>
          </a:p>
          <a:p>
            <a:pPr lvl="1"/>
            <a:r>
              <a:rPr lang="en-US" dirty="0">
                <a:solidFill>
                  <a:srgbClr val="663300"/>
                </a:solidFill>
                <a:latin typeface="Calibri (Body)"/>
              </a:rPr>
              <a:t>……</a:t>
            </a:r>
          </a:p>
          <a:p>
            <a:endParaRPr lang="en-US" dirty="0">
              <a:solidFill>
                <a:srgbClr val="663300"/>
              </a:solidFill>
              <a:latin typeface="Calibri (Body)"/>
            </a:endParaRPr>
          </a:p>
          <a:p>
            <a:pPr marL="0" indent="0">
              <a:buNone/>
            </a:pPr>
            <a:endParaRPr lang="en-US" dirty="0">
              <a:solidFill>
                <a:srgbClr val="663300"/>
              </a:solidFill>
            </a:endParaRPr>
          </a:p>
        </p:txBody>
      </p:sp>
      <p:pic>
        <p:nvPicPr>
          <p:cNvPr id="3074" name="Picture 2" descr="Image for post">
            <a:extLst>
              <a:ext uri="{FF2B5EF4-FFF2-40B4-BE49-F238E27FC236}">
                <a16:creationId xmlns:a16="http://schemas.microsoft.com/office/drawing/2014/main" id="{BA8F087D-720A-460A-AD9C-F99A71084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928" y="1556792"/>
            <a:ext cx="6449139" cy="4529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655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CFDD46-5662-C62A-5ADE-3667509C56E1}"/>
              </a:ext>
            </a:extLst>
          </p:cNvPr>
          <p:cNvSpPr>
            <a:spLocks noGrp="1"/>
          </p:cNvSpPr>
          <p:nvPr>
            <p:ph type="ctrTitle"/>
          </p:nvPr>
        </p:nvSpPr>
        <p:spPr/>
        <p:txBody>
          <a:bodyPr/>
          <a:lstStyle/>
          <a:p>
            <a:r>
              <a:rPr lang="en-US" dirty="0"/>
              <a:t>Emerging Trends in Deep Neural Networks</a:t>
            </a:r>
          </a:p>
        </p:txBody>
      </p:sp>
    </p:spTree>
    <p:extLst>
      <p:ext uri="{BB962C8B-B14F-4D97-AF65-F5344CB8AC3E}">
        <p14:creationId xmlns:p14="http://schemas.microsoft.com/office/powerpoint/2010/main" val="3823818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Overview of Graph Based Data Science</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191344" y="764704"/>
            <a:ext cx="11137135" cy="4542124"/>
          </a:xfrm>
        </p:spPr>
        <p:txBody>
          <a:bodyPr>
            <a:noAutofit/>
          </a:bodyPr>
          <a:lstStyle/>
          <a:p>
            <a:pPr marL="57150" indent="0" algn="just">
              <a:buNone/>
            </a:pPr>
            <a:r>
              <a:rPr lang="en-US" sz="2800" i="1" dirty="0">
                <a:solidFill>
                  <a:srgbClr val="663300"/>
                </a:solidFill>
                <a:latin typeface="Calibri (Body)"/>
              </a:rPr>
              <a:t>Graph based data science</a:t>
            </a:r>
            <a:r>
              <a:rPr lang="en-US" sz="2800" dirty="0">
                <a:solidFill>
                  <a:srgbClr val="663300"/>
                </a:solidFill>
                <a:latin typeface="Calibri (Body)"/>
              </a:rPr>
              <a:t> combines querying, statistics and graph algorithms to power ML/AI applications by leveraging the relationships and topology of graph data</a:t>
            </a:r>
          </a:p>
          <a:p>
            <a:pPr marL="457200" lvl="1" indent="0" algn="ctr">
              <a:buNone/>
            </a:pPr>
            <a:endParaRPr lang="en-US" sz="2400" dirty="0">
              <a:solidFill>
                <a:srgbClr val="222222"/>
              </a:solidFill>
              <a:latin typeface="Calibri (Body)"/>
            </a:endParaRPr>
          </a:p>
          <a:p>
            <a:pPr lvl="1"/>
            <a:r>
              <a:rPr lang="en-US" sz="2400" b="1" dirty="0">
                <a:solidFill>
                  <a:srgbClr val="663300"/>
                </a:solidFill>
                <a:latin typeface="Calibri (Body)"/>
              </a:rPr>
              <a:t>Graph Analytics</a:t>
            </a:r>
            <a:r>
              <a:rPr lang="en-US" sz="2400" dirty="0">
                <a:solidFill>
                  <a:srgbClr val="222222"/>
                </a:solidFill>
                <a:latin typeface="Calibri (Body)"/>
              </a:rPr>
              <a:t>: uses queries and graph statistics/algorithms to answer such questions as:</a:t>
            </a:r>
          </a:p>
          <a:p>
            <a:pPr lvl="2"/>
            <a:r>
              <a:rPr lang="en-US" dirty="0">
                <a:solidFill>
                  <a:srgbClr val="222222"/>
                </a:solidFill>
                <a:latin typeface="Calibri (Body)"/>
              </a:rPr>
              <a:t>how many customers are in a marketing graph?</a:t>
            </a:r>
          </a:p>
          <a:p>
            <a:pPr lvl="2"/>
            <a:r>
              <a:rPr lang="en-US" dirty="0">
                <a:solidFill>
                  <a:srgbClr val="222222"/>
                </a:solidFill>
                <a:latin typeface="Calibri (Body)"/>
              </a:rPr>
              <a:t>are there any fraud rings in the transaction data?</a:t>
            </a:r>
          </a:p>
          <a:p>
            <a:pPr lvl="2"/>
            <a:r>
              <a:rPr lang="en-US" dirty="0">
                <a:solidFill>
                  <a:srgbClr val="222222"/>
                </a:solidFill>
                <a:latin typeface="Calibri (Body)"/>
              </a:rPr>
              <a:t>who’s the most important influencer in a network?</a:t>
            </a:r>
          </a:p>
          <a:p>
            <a:pPr lvl="2"/>
            <a:endParaRPr lang="en-US" dirty="0">
              <a:solidFill>
                <a:srgbClr val="222222"/>
              </a:solidFill>
              <a:latin typeface="Calibri (Body)"/>
            </a:endParaRPr>
          </a:p>
          <a:p>
            <a:pPr lvl="1"/>
            <a:r>
              <a:rPr lang="en-US" sz="2400" b="1" dirty="0">
                <a:solidFill>
                  <a:srgbClr val="663300"/>
                </a:solidFill>
                <a:latin typeface="Calibri (Body)"/>
              </a:rPr>
              <a:t>Graph Enhanced ML and AI</a:t>
            </a:r>
            <a:r>
              <a:rPr lang="en-US" sz="2400" dirty="0">
                <a:solidFill>
                  <a:srgbClr val="222222"/>
                </a:solidFill>
                <a:latin typeface="Calibri (Body)"/>
              </a:rPr>
              <a:t>: uses queries, graph statistics/algorithms and specialized graph aware ML/AI techniques to describe the global topology or connectivity of a data set. The results define graph-based features that are used as input to downstream ML/AI tasks</a:t>
            </a:r>
          </a:p>
          <a:p>
            <a:pPr marL="0" indent="0">
              <a:buNone/>
            </a:pPr>
            <a:endParaRPr lang="en-US" sz="2400" dirty="0"/>
          </a:p>
        </p:txBody>
      </p:sp>
    </p:spTree>
    <p:extLst>
      <p:ext uri="{BB962C8B-B14F-4D97-AF65-F5344CB8AC3E}">
        <p14:creationId xmlns:p14="http://schemas.microsoft.com/office/powerpoint/2010/main" val="3995486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Overview of Graph Based Data Science</a:t>
            </a:r>
            <a:r>
              <a:rPr lang="en-US" baseline="30000" dirty="0"/>
              <a:t>3</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839416" y="1196752"/>
            <a:ext cx="10761324" cy="4219459"/>
          </a:xfrm>
        </p:spPr>
        <p:txBody>
          <a:bodyPr>
            <a:normAutofit fontScale="92500" lnSpcReduction="10000"/>
          </a:bodyPr>
          <a:lstStyle/>
          <a:p>
            <a:pPr marL="0" indent="0">
              <a:buNone/>
            </a:pPr>
            <a:r>
              <a:rPr lang="en-US" b="1" dirty="0">
                <a:solidFill>
                  <a:srgbClr val="663300"/>
                </a:solidFill>
                <a:latin typeface="Calibri (Body)"/>
              </a:rPr>
              <a:t>Graph Queries</a:t>
            </a:r>
            <a:r>
              <a:rPr lang="en-US" dirty="0">
                <a:solidFill>
                  <a:srgbClr val="663300"/>
                </a:solidFill>
                <a:latin typeface="Calibri (Body)"/>
              </a:rPr>
              <a:t>: retrieve an explicit pattern within the dataset e.g.</a:t>
            </a:r>
          </a:p>
          <a:p>
            <a:pPr lvl="1"/>
            <a:r>
              <a:rPr lang="en-US" dirty="0">
                <a:solidFill>
                  <a:srgbClr val="663300"/>
                </a:solidFill>
                <a:latin typeface="Calibri (Body)"/>
              </a:rPr>
              <a:t>fetch the names of George’s co-authors</a:t>
            </a:r>
          </a:p>
          <a:p>
            <a:pPr lvl="1"/>
            <a:r>
              <a:rPr lang="en-US" dirty="0">
                <a:solidFill>
                  <a:srgbClr val="663300"/>
                </a:solidFill>
                <a:latin typeface="Calibri (Body)"/>
              </a:rPr>
              <a:t>compute the average salary of a company’s employees</a:t>
            </a:r>
          </a:p>
          <a:p>
            <a:pPr marL="0" indent="0">
              <a:buNone/>
            </a:pPr>
            <a:endParaRPr lang="en-US" dirty="0">
              <a:solidFill>
                <a:srgbClr val="663300"/>
              </a:solidFill>
              <a:latin typeface="Calibri (Body)"/>
            </a:endParaRPr>
          </a:p>
          <a:p>
            <a:pPr marL="0" indent="0">
              <a:buNone/>
            </a:pPr>
            <a:r>
              <a:rPr lang="en-US" b="1" dirty="0">
                <a:solidFill>
                  <a:srgbClr val="663300"/>
                </a:solidFill>
                <a:latin typeface="Calibri (Body)"/>
              </a:rPr>
              <a:t>Graph Statistics</a:t>
            </a:r>
            <a:r>
              <a:rPr lang="en-US" dirty="0">
                <a:solidFill>
                  <a:srgbClr val="663300"/>
                </a:solidFill>
                <a:latin typeface="Calibri (Body)"/>
              </a:rPr>
              <a:t>: are based on local properties of the graph nodes:</a:t>
            </a:r>
          </a:p>
          <a:p>
            <a:pPr lvl="1"/>
            <a:r>
              <a:rPr lang="en-US" dirty="0">
                <a:solidFill>
                  <a:srgbClr val="663300"/>
                </a:solidFill>
                <a:latin typeface="Calibri (Body)"/>
              </a:rPr>
              <a:t>Graph size</a:t>
            </a:r>
          </a:p>
          <a:p>
            <a:pPr lvl="1"/>
            <a:r>
              <a:rPr lang="en-US" dirty="0">
                <a:solidFill>
                  <a:srgbClr val="663300"/>
                </a:solidFill>
                <a:latin typeface="Calibri (Body)"/>
              </a:rPr>
              <a:t>Graph density</a:t>
            </a:r>
          </a:p>
          <a:p>
            <a:pPr lvl="1"/>
            <a:r>
              <a:rPr lang="en-US" dirty="0">
                <a:solidFill>
                  <a:srgbClr val="663300"/>
                </a:solidFill>
                <a:latin typeface="Calibri (Body)"/>
              </a:rPr>
              <a:t>Degree distribution</a:t>
            </a:r>
          </a:p>
          <a:p>
            <a:pPr lvl="1"/>
            <a:r>
              <a:rPr lang="en-US" dirty="0">
                <a:solidFill>
                  <a:srgbClr val="663300"/>
                </a:solidFill>
                <a:latin typeface="Calibri (Body)"/>
              </a:rPr>
              <a:t>Local clustering coefficient</a:t>
            </a:r>
          </a:p>
          <a:p>
            <a:pPr marL="0" indent="0">
              <a:buNone/>
            </a:pPr>
            <a:endParaRPr lang="en-US" dirty="0">
              <a:solidFill>
                <a:srgbClr val="663300"/>
              </a:solidFill>
              <a:latin typeface="Calibri (Body)"/>
            </a:endParaRPr>
          </a:p>
        </p:txBody>
      </p:sp>
    </p:spTree>
    <p:extLst>
      <p:ext uri="{BB962C8B-B14F-4D97-AF65-F5344CB8AC3E}">
        <p14:creationId xmlns:p14="http://schemas.microsoft.com/office/powerpoint/2010/main" val="1520367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Overview of Graph Based Data Science</a:t>
            </a:r>
            <a:r>
              <a:rPr lang="en-US" baseline="30000" dirty="0"/>
              <a:t>3</a:t>
            </a:r>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07368" y="1137863"/>
            <a:ext cx="10761324" cy="4582274"/>
          </a:xfrm>
        </p:spPr>
        <p:txBody>
          <a:bodyPr>
            <a:normAutofit fontScale="85000" lnSpcReduction="10000"/>
          </a:bodyPr>
          <a:lstStyle/>
          <a:p>
            <a:pPr marL="0" indent="0" algn="ctr">
              <a:buNone/>
            </a:pPr>
            <a:r>
              <a:rPr lang="en-US" b="1" dirty="0">
                <a:solidFill>
                  <a:srgbClr val="663300"/>
                </a:solidFill>
                <a:latin typeface="Calibri (Body)"/>
              </a:rPr>
              <a:t>Graph Algorithms</a:t>
            </a:r>
            <a:r>
              <a:rPr lang="en-US" dirty="0">
                <a:solidFill>
                  <a:srgbClr val="663300"/>
                </a:solidFill>
                <a:latin typeface="Calibri (Body)"/>
              </a:rPr>
              <a:t>: employ graph traversals</a:t>
            </a:r>
          </a:p>
          <a:p>
            <a:pPr marL="0" indent="0">
              <a:buNone/>
            </a:pPr>
            <a:endParaRPr lang="en-US" b="1" dirty="0">
              <a:solidFill>
                <a:srgbClr val="663300"/>
              </a:solidFill>
              <a:latin typeface="Calibri (Body)"/>
            </a:endParaRPr>
          </a:p>
          <a:p>
            <a:pPr lvl="1"/>
            <a:r>
              <a:rPr lang="en-US" b="1" dirty="0">
                <a:solidFill>
                  <a:srgbClr val="663300"/>
                </a:solidFill>
                <a:latin typeface="Calibri (Body)"/>
              </a:rPr>
              <a:t>Connected Components</a:t>
            </a:r>
            <a:r>
              <a:rPr lang="en-US" dirty="0">
                <a:solidFill>
                  <a:srgbClr val="663300"/>
                </a:solidFill>
                <a:latin typeface="Calibri (Body)"/>
              </a:rPr>
              <a:t>: identify strongly connected subgraphs</a:t>
            </a:r>
            <a:endParaRPr lang="en-US" b="1" dirty="0">
              <a:solidFill>
                <a:srgbClr val="663300"/>
              </a:solidFill>
              <a:latin typeface="Calibri (Body)"/>
            </a:endParaRPr>
          </a:p>
          <a:p>
            <a:pPr lvl="1"/>
            <a:r>
              <a:rPr lang="en-US" b="1" dirty="0">
                <a:solidFill>
                  <a:srgbClr val="663300"/>
                </a:solidFill>
                <a:latin typeface="Calibri (Body)"/>
              </a:rPr>
              <a:t>Community Detection</a:t>
            </a:r>
            <a:r>
              <a:rPr lang="en-US" dirty="0">
                <a:solidFill>
                  <a:srgbClr val="663300"/>
                </a:solidFill>
                <a:latin typeface="Calibri (Body)"/>
              </a:rPr>
              <a:t>: partition a graph based on relationships</a:t>
            </a:r>
          </a:p>
          <a:p>
            <a:pPr lvl="1"/>
            <a:r>
              <a:rPr lang="en-US" b="1" dirty="0">
                <a:solidFill>
                  <a:srgbClr val="663300"/>
                </a:solidFill>
                <a:latin typeface="Calibri (Body)"/>
              </a:rPr>
              <a:t>Centrality</a:t>
            </a:r>
            <a:r>
              <a:rPr lang="en-US" dirty="0">
                <a:solidFill>
                  <a:srgbClr val="663300"/>
                </a:solidFill>
                <a:latin typeface="Calibri (Body)"/>
              </a:rPr>
              <a:t>: reveal which nodes are important based on graph topology</a:t>
            </a:r>
          </a:p>
          <a:p>
            <a:pPr lvl="1"/>
            <a:r>
              <a:rPr lang="en-US" b="1" dirty="0">
                <a:solidFill>
                  <a:srgbClr val="663300"/>
                </a:solidFill>
                <a:latin typeface="Calibri (Body)"/>
              </a:rPr>
              <a:t>Node Similarity</a:t>
            </a:r>
            <a:r>
              <a:rPr lang="en-US" dirty="0">
                <a:solidFill>
                  <a:srgbClr val="663300"/>
                </a:solidFill>
                <a:latin typeface="Calibri (Body)"/>
              </a:rPr>
              <a:t>: identify similar nodes based on their neighbors or properties</a:t>
            </a:r>
          </a:p>
          <a:p>
            <a:pPr lvl="1"/>
            <a:r>
              <a:rPr lang="en-US" b="1" dirty="0">
                <a:solidFill>
                  <a:srgbClr val="663300"/>
                </a:solidFill>
                <a:latin typeface="Calibri (Body)"/>
              </a:rPr>
              <a:t>Pathfinding</a:t>
            </a:r>
            <a:r>
              <a:rPr lang="en-US" dirty="0">
                <a:solidFill>
                  <a:srgbClr val="663300"/>
                </a:solidFill>
                <a:latin typeface="Calibri (Body)"/>
              </a:rPr>
              <a:t>: find the shortest or most efficient paths to traverse a graph</a:t>
            </a:r>
          </a:p>
          <a:p>
            <a:pPr lvl="1"/>
            <a:r>
              <a:rPr lang="en-US" b="1" dirty="0">
                <a:solidFill>
                  <a:srgbClr val="663300"/>
                </a:solidFill>
                <a:latin typeface="Calibri (Body)"/>
              </a:rPr>
              <a:t>Link Prediction</a:t>
            </a:r>
            <a:r>
              <a:rPr lang="en-US" dirty="0">
                <a:solidFill>
                  <a:srgbClr val="663300"/>
                </a:solidFill>
                <a:latin typeface="Calibri (Body)"/>
              </a:rPr>
              <a:t>: predict unobserved or future relationships between nodes</a:t>
            </a:r>
          </a:p>
          <a:p>
            <a:pPr marL="457200" lvl="1" indent="0">
              <a:buNone/>
            </a:pPr>
            <a:endParaRPr lang="en-US" dirty="0">
              <a:solidFill>
                <a:srgbClr val="FF0000"/>
              </a:solidFill>
              <a:latin typeface="Calibri (Body)"/>
            </a:endParaRPr>
          </a:p>
          <a:p>
            <a:pPr marL="457200" lvl="1" indent="0" algn="ctr">
              <a:buNone/>
            </a:pPr>
            <a:r>
              <a:rPr lang="en-US" dirty="0">
                <a:solidFill>
                  <a:srgbClr val="FF0000"/>
                </a:solidFill>
                <a:latin typeface="Calibri (Body)"/>
              </a:rPr>
              <a:t>Some of the graph algorithms employ ML techniques themselves! </a:t>
            </a:r>
          </a:p>
        </p:txBody>
      </p:sp>
    </p:spTree>
    <p:extLst>
      <p:ext uri="{BB962C8B-B14F-4D97-AF65-F5344CB8AC3E}">
        <p14:creationId xmlns:p14="http://schemas.microsoft.com/office/powerpoint/2010/main" val="3110958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 Kernels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774005" y="1085836"/>
            <a:ext cx="10761324" cy="4952484"/>
          </a:xfrm>
        </p:spPr>
        <p:txBody>
          <a:bodyPr>
            <a:normAutofit/>
          </a:bodyPr>
          <a:lstStyle/>
          <a:p>
            <a:pPr marL="457200" lvl="1" indent="0" algn="ctr">
              <a:buNone/>
            </a:pPr>
            <a:r>
              <a:rPr lang="en-US" i="1" dirty="0">
                <a:latin typeface="Calibri (Body)"/>
              </a:rPr>
              <a:t>Graph Kernels</a:t>
            </a:r>
            <a:r>
              <a:rPr lang="en-US" dirty="0">
                <a:latin typeface="Calibri (Body)"/>
              </a:rPr>
              <a:t> can be </a:t>
            </a:r>
            <a:r>
              <a:rPr lang="en-US" sz="2800" dirty="0">
                <a:latin typeface="Calibri (Body)"/>
              </a:rPr>
              <a:t>intuitively</a:t>
            </a:r>
            <a:r>
              <a:rPr lang="en-US" dirty="0">
                <a:latin typeface="Calibri (Body)"/>
              </a:rPr>
              <a:t> understood as functions quantifying the similarity of pairs of graphs. </a:t>
            </a:r>
          </a:p>
        </p:txBody>
      </p:sp>
      <p:sp>
        <p:nvSpPr>
          <p:cNvPr id="32" name="Oval 31">
            <a:extLst>
              <a:ext uri="{FF2B5EF4-FFF2-40B4-BE49-F238E27FC236}">
                <a16:creationId xmlns:a16="http://schemas.microsoft.com/office/drawing/2014/main" id="{7DA41306-7F20-4A39-8D9D-6402204593CC}"/>
              </a:ext>
            </a:extLst>
          </p:cNvPr>
          <p:cNvSpPr/>
          <p:nvPr/>
        </p:nvSpPr>
        <p:spPr>
          <a:xfrm>
            <a:off x="2290851" y="4037542"/>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9E584F18-22E8-45C8-867B-E199EA03E797}"/>
              </a:ext>
            </a:extLst>
          </p:cNvPr>
          <p:cNvSpPr/>
          <p:nvPr/>
        </p:nvSpPr>
        <p:spPr>
          <a:xfrm>
            <a:off x="1249648" y="3956506"/>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4CED2EF5-B6BC-44CF-A60F-D3553A9BD4CF}"/>
              </a:ext>
            </a:extLst>
          </p:cNvPr>
          <p:cNvSpPr/>
          <p:nvPr/>
        </p:nvSpPr>
        <p:spPr>
          <a:xfrm>
            <a:off x="3238466" y="4540135"/>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C740BF8B-C5F7-4020-A96E-A730ACC8B66D}"/>
              </a:ext>
            </a:extLst>
          </p:cNvPr>
          <p:cNvCxnSpPr>
            <a:cxnSpLocks/>
            <a:stCxn id="32" idx="2"/>
            <a:endCxn id="33" idx="6"/>
          </p:cNvCxnSpPr>
          <p:nvPr/>
        </p:nvCxnSpPr>
        <p:spPr>
          <a:xfrm flipH="1" flipV="1">
            <a:off x="1816302" y="4181102"/>
            <a:ext cx="474549" cy="810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EACA4D8-76EF-4DB6-A0F7-F9710151026D}"/>
              </a:ext>
            </a:extLst>
          </p:cNvPr>
          <p:cNvCxnSpPr>
            <a:cxnSpLocks/>
            <a:stCxn id="32" idx="5"/>
            <a:endCxn id="34" idx="1"/>
          </p:cNvCxnSpPr>
          <p:nvPr/>
        </p:nvCxnSpPr>
        <p:spPr>
          <a:xfrm>
            <a:off x="2774520" y="4420951"/>
            <a:ext cx="546931" cy="1849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5016C60A-25EA-4176-9465-82CE61D8E726}"/>
              </a:ext>
            </a:extLst>
          </p:cNvPr>
          <p:cNvSpPr/>
          <p:nvPr/>
        </p:nvSpPr>
        <p:spPr>
          <a:xfrm>
            <a:off x="5950035" y="4407148"/>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1384056B-4085-49CA-B535-55A9B8085E07}"/>
              </a:ext>
            </a:extLst>
          </p:cNvPr>
          <p:cNvSpPr/>
          <p:nvPr/>
        </p:nvSpPr>
        <p:spPr>
          <a:xfrm>
            <a:off x="4304516" y="4598615"/>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B40122F2-B905-4D1F-A6E1-DCB836EC7C0C}"/>
              </a:ext>
            </a:extLst>
          </p:cNvPr>
          <p:cNvSpPr/>
          <p:nvPr/>
        </p:nvSpPr>
        <p:spPr>
          <a:xfrm>
            <a:off x="5592303" y="5252217"/>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57C3284E-B9B1-42FC-8CDE-44391683D275}"/>
              </a:ext>
            </a:extLst>
          </p:cNvPr>
          <p:cNvCxnSpPr>
            <a:cxnSpLocks/>
            <a:stCxn id="51" idx="3"/>
            <a:endCxn id="38" idx="0"/>
          </p:cNvCxnSpPr>
          <p:nvPr/>
        </p:nvCxnSpPr>
        <p:spPr>
          <a:xfrm>
            <a:off x="4587842" y="3763219"/>
            <a:ext cx="1" cy="8353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544347A-B3A0-43C7-91A4-94676AAD5028}"/>
              </a:ext>
            </a:extLst>
          </p:cNvPr>
          <p:cNvCxnSpPr>
            <a:cxnSpLocks/>
            <a:stCxn id="37" idx="4"/>
            <a:endCxn id="39" idx="7"/>
          </p:cNvCxnSpPr>
          <p:nvPr/>
        </p:nvCxnSpPr>
        <p:spPr>
          <a:xfrm flipH="1">
            <a:off x="6075972" y="4856339"/>
            <a:ext cx="157390" cy="4616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7DF4ADC-CA1B-4D0D-9370-EE2058BBAA2B}"/>
              </a:ext>
            </a:extLst>
          </p:cNvPr>
          <p:cNvCxnSpPr>
            <a:cxnSpLocks/>
            <a:stCxn id="39" idx="2"/>
            <a:endCxn id="38" idx="5"/>
          </p:cNvCxnSpPr>
          <p:nvPr/>
        </p:nvCxnSpPr>
        <p:spPr>
          <a:xfrm flipH="1" flipV="1">
            <a:off x="4788184" y="4982024"/>
            <a:ext cx="804118" cy="4947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7B5F90EB-C9FB-45B9-9258-81B811527D2E}"/>
              </a:ext>
            </a:extLst>
          </p:cNvPr>
          <p:cNvSpPr/>
          <p:nvPr/>
        </p:nvSpPr>
        <p:spPr>
          <a:xfrm>
            <a:off x="7821484" y="3530760"/>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C80D7FA9-0AA2-4388-8E23-F77F037EA344}"/>
              </a:ext>
            </a:extLst>
          </p:cNvPr>
          <p:cNvSpPr/>
          <p:nvPr/>
        </p:nvSpPr>
        <p:spPr>
          <a:xfrm>
            <a:off x="6941679" y="4713686"/>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EBE348E0-C9A0-4C31-92DA-A4F523FA6F29}"/>
              </a:ext>
            </a:extLst>
          </p:cNvPr>
          <p:cNvSpPr/>
          <p:nvPr/>
        </p:nvSpPr>
        <p:spPr>
          <a:xfrm>
            <a:off x="8229466" y="4934622"/>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5C26C83E-096A-435A-A51F-4E85742DBD8A}"/>
              </a:ext>
            </a:extLst>
          </p:cNvPr>
          <p:cNvCxnSpPr>
            <a:cxnSpLocks/>
            <a:stCxn id="43" idx="3"/>
            <a:endCxn id="44" idx="0"/>
          </p:cNvCxnSpPr>
          <p:nvPr/>
        </p:nvCxnSpPr>
        <p:spPr>
          <a:xfrm flipH="1">
            <a:off x="7225006" y="3914169"/>
            <a:ext cx="679463" cy="7995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5997445-C760-4951-A2B0-5E82B0C32B64}"/>
              </a:ext>
            </a:extLst>
          </p:cNvPr>
          <p:cNvCxnSpPr>
            <a:cxnSpLocks/>
            <a:stCxn id="53" idx="2"/>
            <a:endCxn id="43" idx="6"/>
          </p:cNvCxnSpPr>
          <p:nvPr/>
        </p:nvCxnSpPr>
        <p:spPr>
          <a:xfrm flipH="1">
            <a:off x="8388138" y="3685626"/>
            <a:ext cx="824289" cy="69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82BF30F9-DA66-4394-BF9F-AEC19289AC9A}"/>
              </a:ext>
            </a:extLst>
          </p:cNvPr>
          <p:cNvSpPr/>
          <p:nvPr/>
        </p:nvSpPr>
        <p:spPr>
          <a:xfrm>
            <a:off x="2115278" y="5026678"/>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9">
            <a:extLst>
              <a:ext uri="{FF2B5EF4-FFF2-40B4-BE49-F238E27FC236}">
                <a16:creationId xmlns:a16="http://schemas.microsoft.com/office/drawing/2014/main" id="{BBC352D8-7A3A-4619-AE26-685A3E3683B7}"/>
              </a:ext>
            </a:extLst>
          </p:cNvPr>
          <p:cNvCxnSpPr>
            <a:cxnSpLocks/>
            <a:stCxn id="32" idx="4"/>
            <a:endCxn id="49" idx="0"/>
          </p:cNvCxnSpPr>
          <p:nvPr/>
        </p:nvCxnSpPr>
        <p:spPr>
          <a:xfrm flipH="1">
            <a:off x="2398605" y="4486733"/>
            <a:ext cx="175573" cy="5399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2BAE1088-D767-4332-ABD8-8FFF8673FD7F}"/>
              </a:ext>
            </a:extLst>
          </p:cNvPr>
          <p:cNvSpPr/>
          <p:nvPr/>
        </p:nvSpPr>
        <p:spPr>
          <a:xfrm>
            <a:off x="4504857" y="3379810"/>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Connector 51">
            <a:extLst>
              <a:ext uri="{FF2B5EF4-FFF2-40B4-BE49-F238E27FC236}">
                <a16:creationId xmlns:a16="http://schemas.microsoft.com/office/drawing/2014/main" id="{CA169DAA-A61D-490F-B92B-D7FCB3912251}"/>
              </a:ext>
            </a:extLst>
          </p:cNvPr>
          <p:cNvCxnSpPr>
            <a:cxnSpLocks/>
            <a:stCxn id="62" idx="1"/>
            <a:endCxn id="51" idx="7"/>
          </p:cNvCxnSpPr>
          <p:nvPr/>
        </p:nvCxnSpPr>
        <p:spPr>
          <a:xfrm flipH="1" flipV="1">
            <a:off x="4988526" y="3445592"/>
            <a:ext cx="932809" cy="494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FE68BD5C-A7A3-4C7E-9ED4-C6C50E839F93}"/>
              </a:ext>
            </a:extLst>
          </p:cNvPr>
          <p:cNvSpPr/>
          <p:nvPr/>
        </p:nvSpPr>
        <p:spPr>
          <a:xfrm>
            <a:off x="9212427" y="3461030"/>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4" name="Straight Connector 53">
            <a:extLst>
              <a:ext uri="{FF2B5EF4-FFF2-40B4-BE49-F238E27FC236}">
                <a16:creationId xmlns:a16="http://schemas.microsoft.com/office/drawing/2014/main" id="{B7FB4AB3-CC84-4902-B2C1-9C71B76EE619}"/>
              </a:ext>
            </a:extLst>
          </p:cNvPr>
          <p:cNvCxnSpPr>
            <a:cxnSpLocks/>
            <a:stCxn id="45" idx="2"/>
            <a:endCxn id="44" idx="5"/>
          </p:cNvCxnSpPr>
          <p:nvPr/>
        </p:nvCxnSpPr>
        <p:spPr>
          <a:xfrm flipH="1" flipV="1">
            <a:off x="7425348" y="5097095"/>
            <a:ext cx="804118" cy="621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FE6F80D-6CB4-416D-8F7C-7872C587ED24}"/>
              </a:ext>
            </a:extLst>
          </p:cNvPr>
          <p:cNvSpPr txBox="1"/>
          <p:nvPr/>
        </p:nvSpPr>
        <p:spPr>
          <a:xfrm>
            <a:off x="1987984" y="5613954"/>
            <a:ext cx="566654" cy="400110"/>
          </a:xfrm>
          <a:prstGeom prst="rect">
            <a:avLst/>
          </a:prstGeom>
          <a:noFill/>
        </p:spPr>
        <p:txBody>
          <a:bodyPr wrap="square" rtlCol="0">
            <a:spAutoFit/>
          </a:bodyPr>
          <a:lstStyle/>
          <a:p>
            <a:pPr algn="ctr"/>
            <a:r>
              <a:rPr lang="en-US" sz="2000" b="1" dirty="0"/>
              <a:t>G</a:t>
            </a:r>
            <a:r>
              <a:rPr lang="en-US" sz="2000" b="1" baseline="-25000" dirty="0"/>
              <a:t>1</a:t>
            </a:r>
          </a:p>
        </p:txBody>
      </p:sp>
      <p:sp>
        <p:nvSpPr>
          <p:cNvPr id="56" name="TextBox 55">
            <a:extLst>
              <a:ext uri="{FF2B5EF4-FFF2-40B4-BE49-F238E27FC236}">
                <a16:creationId xmlns:a16="http://schemas.microsoft.com/office/drawing/2014/main" id="{0D98DC57-5540-4ECE-BA2B-82984991467E}"/>
              </a:ext>
            </a:extLst>
          </p:cNvPr>
          <p:cNvSpPr txBox="1"/>
          <p:nvPr/>
        </p:nvSpPr>
        <p:spPr>
          <a:xfrm>
            <a:off x="5241528" y="5609351"/>
            <a:ext cx="566654" cy="400110"/>
          </a:xfrm>
          <a:prstGeom prst="rect">
            <a:avLst/>
          </a:prstGeom>
          <a:noFill/>
        </p:spPr>
        <p:txBody>
          <a:bodyPr wrap="square" rtlCol="0">
            <a:spAutoFit/>
          </a:bodyPr>
          <a:lstStyle/>
          <a:p>
            <a:pPr algn="ctr"/>
            <a:r>
              <a:rPr lang="en-US" sz="2000" b="1" dirty="0"/>
              <a:t>G</a:t>
            </a:r>
            <a:r>
              <a:rPr lang="en-US" sz="2000" b="1" baseline="-25000" dirty="0"/>
              <a:t>2</a:t>
            </a:r>
            <a:endParaRPr lang="en-US" sz="2000" b="1" dirty="0"/>
          </a:p>
        </p:txBody>
      </p:sp>
      <p:sp>
        <p:nvSpPr>
          <p:cNvPr id="57" name="TextBox 56">
            <a:extLst>
              <a:ext uri="{FF2B5EF4-FFF2-40B4-BE49-F238E27FC236}">
                <a16:creationId xmlns:a16="http://schemas.microsoft.com/office/drawing/2014/main" id="{C3374008-24E1-42AE-9A06-F94187EA6FEF}"/>
              </a:ext>
            </a:extLst>
          </p:cNvPr>
          <p:cNvSpPr txBox="1"/>
          <p:nvPr/>
        </p:nvSpPr>
        <p:spPr>
          <a:xfrm>
            <a:off x="8069061" y="5613954"/>
            <a:ext cx="566654" cy="400110"/>
          </a:xfrm>
          <a:prstGeom prst="rect">
            <a:avLst/>
          </a:prstGeom>
          <a:noFill/>
        </p:spPr>
        <p:txBody>
          <a:bodyPr wrap="square" rtlCol="0">
            <a:spAutoFit/>
          </a:bodyPr>
          <a:lstStyle/>
          <a:p>
            <a:pPr algn="ctr"/>
            <a:r>
              <a:rPr lang="en-US" sz="2000" b="1" dirty="0"/>
              <a:t>G</a:t>
            </a:r>
            <a:r>
              <a:rPr lang="en-US" sz="2000" b="1" baseline="-25000" dirty="0"/>
              <a:t>3</a:t>
            </a:r>
            <a:endParaRPr lang="en-US" sz="2000" b="1" dirty="0"/>
          </a:p>
        </p:txBody>
      </p:sp>
      <p:sp>
        <p:nvSpPr>
          <p:cNvPr id="48" name="Oval 47">
            <a:extLst>
              <a:ext uri="{FF2B5EF4-FFF2-40B4-BE49-F238E27FC236}">
                <a16:creationId xmlns:a16="http://schemas.microsoft.com/office/drawing/2014/main" id="{963D2C86-D8A5-462D-A581-B3BD5E144C59}"/>
              </a:ext>
            </a:extLst>
          </p:cNvPr>
          <p:cNvSpPr/>
          <p:nvPr/>
        </p:nvSpPr>
        <p:spPr>
          <a:xfrm>
            <a:off x="2696246" y="3204404"/>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9791EAB9-291A-4C82-8431-CCC7B39742A6}"/>
              </a:ext>
            </a:extLst>
          </p:cNvPr>
          <p:cNvCxnSpPr>
            <a:cxnSpLocks/>
            <a:stCxn id="48" idx="4"/>
            <a:endCxn id="32" idx="7"/>
          </p:cNvCxnSpPr>
          <p:nvPr/>
        </p:nvCxnSpPr>
        <p:spPr>
          <a:xfrm flipH="1">
            <a:off x="2774520" y="3653595"/>
            <a:ext cx="205053" cy="4497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43AC22EB-2227-41D4-A1EE-CB3ABBEF9EA5}"/>
              </a:ext>
            </a:extLst>
          </p:cNvPr>
          <p:cNvSpPr/>
          <p:nvPr/>
        </p:nvSpPr>
        <p:spPr>
          <a:xfrm>
            <a:off x="9095175" y="4268430"/>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1" name="Straight Connector 60">
            <a:extLst>
              <a:ext uri="{FF2B5EF4-FFF2-40B4-BE49-F238E27FC236}">
                <a16:creationId xmlns:a16="http://schemas.microsoft.com/office/drawing/2014/main" id="{5F2C74AE-5B63-4025-AB88-6C7E56373EE4}"/>
              </a:ext>
            </a:extLst>
          </p:cNvPr>
          <p:cNvCxnSpPr>
            <a:cxnSpLocks/>
            <a:stCxn id="53" idx="4"/>
            <a:endCxn id="60" idx="0"/>
          </p:cNvCxnSpPr>
          <p:nvPr/>
        </p:nvCxnSpPr>
        <p:spPr>
          <a:xfrm flipH="1">
            <a:off x="9378502" y="3910221"/>
            <a:ext cx="117252" cy="3582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944D7DEF-9F74-4257-8E48-C4CA402450A8}"/>
              </a:ext>
            </a:extLst>
          </p:cNvPr>
          <p:cNvSpPr/>
          <p:nvPr/>
        </p:nvSpPr>
        <p:spPr>
          <a:xfrm>
            <a:off x="5838350" y="3429268"/>
            <a:ext cx="566654" cy="44919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 name="Straight Connector 66">
            <a:extLst>
              <a:ext uri="{FF2B5EF4-FFF2-40B4-BE49-F238E27FC236}">
                <a16:creationId xmlns:a16="http://schemas.microsoft.com/office/drawing/2014/main" id="{8DC02AB8-3479-4EB4-8606-32BC876091AF}"/>
              </a:ext>
            </a:extLst>
          </p:cNvPr>
          <p:cNvCxnSpPr>
            <a:cxnSpLocks/>
            <a:stCxn id="37" idx="0"/>
            <a:endCxn id="62" idx="4"/>
          </p:cNvCxnSpPr>
          <p:nvPr/>
        </p:nvCxnSpPr>
        <p:spPr>
          <a:xfrm flipH="1" flipV="1">
            <a:off x="6121677" y="3878459"/>
            <a:ext cx="111685" cy="528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772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 Kernels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551384" y="980728"/>
            <a:ext cx="10761324" cy="4952484"/>
          </a:xfrm>
        </p:spPr>
        <p:txBody>
          <a:bodyPr>
            <a:normAutofit/>
          </a:bodyPr>
          <a:lstStyle/>
          <a:p>
            <a:pPr marL="0" indent="0">
              <a:buNone/>
            </a:pPr>
            <a:endParaRPr lang="en-US" dirty="0">
              <a:latin typeface="Calibri (Body)"/>
            </a:endParaRPr>
          </a:p>
          <a:p>
            <a:pPr marL="0" indent="0">
              <a:buNone/>
            </a:pPr>
            <a:r>
              <a:rPr lang="en-US" dirty="0">
                <a:latin typeface="Calibri (Body)"/>
              </a:rPr>
              <a:t>What is a graph kernel?</a:t>
            </a:r>
          </a:p>
          <a:p>
            <a:pPr marL="0" indent="0">
              <a:buNone/>
            </a:pPr>
            <a:endParaRPr lang="en-US" dirty="0">
              <a:latin typeface="Calibri (Body)"/>
            </a:endParaRPr>
          </a:p>
          <a:p>
            <a:pPr lvl="1"/>
            <a:r>
              <a:rPr lang="en-US" dirty="0">
                <a:latin typeface="Calibri (Body)"/>
              </a:rPr>
              <a:t>Map two graphs </a:t>
            </a:r>
            <a:r>
              <a:rPr lang="en-US" i="1" dirty="0">
                <a:latin typeface="Calibri (Body)"/>
              </a:rPr>
              <a:t>g</a:t>
            </a:r>
            <a:r>
              <a:rPr lang="en-US" i="1" baseline="-25000" dirty="0">
                <a:latin typeface="Calibri (Body)"/>
              </a:rPr>
              <a:t>1</a:t>
            </a:r>
            <a:r>
              <a:rPr lang="en-US" dirty="0">
                <a:latin typeface="Calibri (Body)"/>
              </a:rPr>
              <a:t> and </a:t>
            </a:r>
            <a:r>
              <a:rPr lang="en-US" i="1" dirty="0">
                <a:latin typeface="Calibri (Body)"/>
              </a:rPr>
              <a:t>g</a:t>
            </a:r>
            <a:r>
              <a:rPr lang="en-US" i="1" baseline="-25000" dirty="0">
                <a:latin typeface="Calibri (Body)"/>
              </a:rPr>
              <a:t>2</a:t>
            </a:r>
            <a:r>
              <a:rPr lang="en-US" dirty="0">
                <a:latin typeface="Calibri (Body)"/>
              </a:rPr>
              <a:t> using mapping </a:t>
            </a:r>
            <a:r>
              <a:rPr lang="el-GR" i="1" dirty="0">
                <a:latin typeface="Calibri" panose="020F0502020204030204" pitchFamily="34" charset="0"/>
                <a:cs typeface="Calibri" panose="020F0502020204030204" pitchFamily="34" charset="0"/>
              </a:rPr>
              <a:t>φ</a:t>
            </a:r>
            <a:r>
              <a:rPr lang="en-US" dirty="0">
                <a:latin typeface="Calibri" panose="020F0502020204030204" pitchFamily="34" charset="0"/>
                <a:cs typeface="Calibri" panose="020F0502020204030204" pitchFamily="34" charset="0"/>
              </a:rPr>
              <a:t> </a:t>
            </a:r>
            <a:r>
              <a:rPr lang="en-US" dirty="0">
                <a:latin typeface="Calibri (Body)"/>
              </a:rPr>
              <a:t>into feature space </a:t>
            </a:r>
            <a:r>
              <a:rPr lang="el-GR" i="1" dirty="0">
                <a:latin typeface="Calibri" panose="020F0502020204030204" pitchFamily="34" charset="0"/>
                <a:cs typeface="Calibri" panose="020F0502020204030204" pitchFamily="34" charset="0"/>
              </a:rPr>
              <a:t>Η</a:t>
            </a:r>
            <a:endParaRPr lang="en-US" i="1" dirty="0">
              <a:latin typeface="Calibri (Body)"/>
            </a:endParaRPr>
          </a:p>
          <a:p>
            <a:pPr lvl="1"/>
            <a:r>
              <a:rPr lang="en-US" dirty="0">
                <a:latin typeface="Calibri (Body)"/>
              </a:rPr>
              <a:t>Measure their similarity in </a:t>
            </a:r>
            <a:r>
              <a:rPr lang="el-GR" i="1" dirty="0">
                <a:latin typeface="Calibri" panose="020F0502020204030204" pitchFamily="34" charset="0"/>
                <a:cs typeface="Calibri" panose="020F0502020204030204" pitchFamily="34" charset="0"/>
              </a:rPr>
              <a:t>Η</a:t>
            </a:r>
            <a:r>
              <a:rPr lang="en-US" i="1" dirty="0">
                <a:latin typeface="Calibri" panose="020F0502020204030204" pitchFamily="34" charset="0"/>
                <a:cs typeface="Calibri" panose="020F0502020204030204" pitchFamily="34" charset="0"/>
              </a:rPr>
              <a:t> </a:t>
            </a:r>
            <a:r>
              <a:rPr lang="en-US" dirty="0">
                <a:latin typeface="Calibri (Body)"/>
              </a:rPr>
              <a:t>as </a:t>
            </a:r>
            <a:r>
              <a:rPr lang="en-US" i="1" dirty="0">
                <a:latin typeface="Calibri (Body)"/>
              </a:rPr>
              <a:t>&lt;</a:t>
            </a:r>
            <a:r>
              <a:rPr lang="el-GR" i="1" dirty="0">
                <a:latin typeface="Calibri" panose="020F0502020204030204" pitchFamily="34" charset="0"/>
                <a:cs typeface="Calibri" panose="020F0502020204030204" pitchFamily="34" charset="0"/>
              </a:rPr>
              <a:t>φ</a:t>
            </a:r>
            <a:r>
              <a:rPr lang="en-US" i="1" dirty="0">
                <a:latin typeface="Calibri" panose="020F0502020204030204" pitchFamily="34" charset="0"/>
                <a:cs typeface="Calibri" panose="020F0502020204030204" pitchFamily="34" charset="0"/>
              </a:rPr>
              <a:t>(</a:t>
            </a:r>
            <a:r>
              <a:rPr lang="en-US" i="1" dirty="0">
                <a:latin typeface="Calibri (Body)"/>
              </a:rPr>
              <a:t>g</a:t>
            </a:r>
            <a:r>
              <a:rPr lang="en-US" i="1" baseline="-25000" dirty="0">
                <a:latin typeface="Calibri (Body)"/>
              </a:rPr>
              <a:t>1</a:t>
            </a:r>
            <a:r>
              <a:rPr lang="en-US" i="1" dirty="0">
                <a:latin typeface="Calibri" panose="020F0502020204030204" pitchFamily="34" charset="0"/>
                <a:cs typeface="Calibri" panose="020F0502020204030204" pitchFamily="34" charset="0"/>
              </a:rPr>
              <a:t>)</a:t>
            </a:r>
            <a:r>
              <a:rPr lang="en-US" i="1" dirty="0">
                <a:latin typeface="Calibri (Body)"/>
              </a:rPr>
              <a:t>, </a:t>
            </a:r>
            <a:r>
              <a:rPr lang="el-GR" i="1" dirty="0">
                <a:latin typeface="Calibri" panose="020F0502020204030204" pitchFamily="34" charset="0"/>
                <a:cs typeface="Calibri" panose="020F0502020204030204" pitchFamily="34" charset="0"/>
              </a:rPr>
              <a:t>φ</a:t>
            </a:r>
            <a:r>
              <a:rPr lang="en-US" i="1" dirty="0">
                <a:latin typeface="Calibri" panose="020F0502020204030204" pitchFamily="34" charset="0"/>
                <a:cs typeface="Calibri" panose="020F0502020204030204" pitchFamily="34" charset="0"/>
              </a:rPr>
              <a:t>(</a:t>
            </a:r>
            <a:r>
              <a:rPr lang="en-US" i="1" dirty="0">
                <a:latin typeface="Calibri (Body)"/>
              </a:rPr>
              <a:t>g</a:t>
            </a:r>
            <a:r>
              <a:rPr lang="en-US" i="1" baseline="-25000" dirty="0">
                <a:latin typeface="Calibri (Body)"/>
              </a:rPr>
              <a:t>1</a:t>
            </a:r>
            <a:r>
              <a:rPr lang="en-US" i="1" dirty="0">
                <a:latin typeface="Calibri" panose="020F0502020204030204" pitchFamily="34" charset="0"/>
                <a:cs typeface="Calibri" panose="020F0502020204030204" pitchFamily="34" charset="0"/>
              </a:rPr>
              <a:t>)</a:t>
            </a:r>
            <a:r>
              <a:rPr lang="en-US" i="1" dirty="0">
                <a:latin typeface="Calibri (Body)"/>
              </a:rPr>
              <a:t>&gt;</a:t>
            </a:r>
          </a:p>
          <a:p>
            <a:pPr lvl="1"/>
            <a:r>
              <a:rPr lang="en-US" b="1" dirty="0">
                <a:latin typeface="Calibri (Body)"/>
              </a:rPr>
              <a:t>Actualize kernel trick</a:t>
            </a:r>
            <a:r>
              <a:rPr lang="en-US" dirty="0">
                <a:latin typeface="Calibri (Body)"/>
              </a:rPr>
              <a:t>: devise kernel function </a:t>
            </a:r>
            <a:r>
              <a:rPr lang="en-US" i="1" dirty="0">
                <a:latin typeface="Calibri (Body)"/>
              </a:rPr>
              <a:t>k</a:t>
            </a:r>
            <a:r>
              <a:rPr lang="en-US" dirty="0">
                <a:latin typeface="Calibri (Body)"/>
              </a:rPr>
              <a:t> such </a:t>
            </a:r>
            <a:r>
              <a:rPr lang="en-US" i="1" dirty="0">
                <a:latin typeface="Calibri (Body)"/>
              </a:rPr>
              <a:t>k</a:t>
            </a:r>
            <a:r>
              <a:rPr lang="en-US" dirty="0">
                <a:latin typeface="Calibri (Body)"/>
              </a:rPr>
              <a:t>(</a:t>
            </a:r>
            <a:r>
              <a:rPr lang="en-US" i="1" dirty="0">
                <a:latin typeface="Calibri (Body)"/>
              </a:rPr>
              <a:t>g</a:t>
            </a:r>
            <a:r>
              <a:rPr lang="en-US" i="1" baseline="-25000" dirty="0">
                <a:latin typeface="Calibri (Body)"/>
              </a:rPr>
              <a:t>1</a:t>
            </a:r>
            <a:r>
              <a:rPr lang="en-US" dirty="0">
                <a:latin typeface="Calibri (Body)"/>
              </a:rPr>
              <a:t>, </a:t>
            </a:r>
            <a:r>
              <a:rPr lang="en-US" i="1" dirty="0">
                <a:latin typeface="Calibri (Body)"/>
              </a:rPr>
              <a:t>g</a:t>
            </a:r>
            <a:r>
              <a:rPr lang="en-US" i="1" baseline="-25000" dirty="0">
                <a:latin typeface="Calibri (Body)"/>
              </a:rPr>
              <a:t>2</a:t>
            </a:r>
            <a:r>
              <a:rPr lang="en-US" dirty="0">
                <a:latin typeface="Calibri (Body)"/>
              </a:rPr>
              <a:t>) = </a:t>
            </a:r>
            <a:r>
              <a:rPr lang="en-US" i="1" dirty="0">
                <a:latin typeface="Calibri (Body)"/>
              </a:rPr>
              <a:t>&lt;</a:t>
            </a:r>
            <a:r>
              <a:rPr lang="el-GR" i="1" dirty="0">
                <a:latin typeface="Calibri" panose="020F0502020204030204" pitchFamily="34" charset="0"/>
                <a:cs typeface="Calibri" panose="020F0502020204030204" pitchFamily="34" charset="0"/>
              </a:rPr>
              <a:t>φ</a:t>
            </a:r>
            <a:r>
              <a:rPr lang="en-US" i="1" dirty="0">
                <a:latin typeface="Calibri" panose="020F0502020204030204" pitchFamily="34" charset="0"/>
                <a:cs typeface="Calibri" panose="020F0502020204030204" pitchFamily="34" charset="0"/>
              </a:rPr>
              <a:t>(</a:t>
            </a:r>
            <a:r>
              <a:rPr lang="en-US" i="1" dirty="0">
                <a:latin typeface="Calibri (Body)"/>
              </a:rPr>
              <a:t>g</a:t>
            </a:r>
            <a:r>
              <a:rPr lang="en-US" i="1" baseline="-25000" dirty="0">
                <a:latin typeface="Calibri (Body)"/>
              </a:rPr>
              <a:t>1</a:t>
            </a:r>
            <a:r>
              <a:rPr lang="en-US" i="1" dirty="0">
                <a:latin typeface="Calibri" panose="020F0502020204030204" pitchFamily="34" charset="0"/>
                <a:cs typeface="Calibri" panose="020F0502020204030204" pitchFamily="34" charset="0"/>
              </a:rPr>
              <a:t>)</a:t>
            </a:r>
            <a:r>
              <a:rPr lang="en-US" i="1" dirty="0">
                <a:latin typeface="Calibri (Body)"/>
              </a:rPr>
              <a:t>, </a:t>
            </a:r>
            <a:r>
              <a:rPr lang="el-GR" i="1" dirty="0">
                <a:latin typeface="Calibri" panose="020F0502020204030204" pitchFamily="34" charset="0"/>
                <a:cs typeface="Calibri" panose="020F0502020204030204" pitchFamily="34" charset="0"/>
              </a:rPr>
              <a:t>φ</a:t>
            </a:r>
            <a:r>
              <a:rPr lang="en-US" i="1" dirty="0">
                <a:latin typeface="Calibri" panose="020F0502020204030204" pitchFamily="34" charset="0"/>
                <a:cs typeface="Calibri" panose="020F0502020204030204" pitchFamily="34" charset="0"/>
              </a:rPr>
              <a:t>(</a:t>
            </a:r>
            <a:r>
              <a:rPr lang="en-US" i="1" dirty="0">
                <a:latin typeface="Calibri (Body)"/>
              </a:rPr>
              <a:t>g</a:t>
            </a:r>
            <a:r>
              <a:rPr lang="en-US" i="1" baseline="-25000" dirty="0">
                <a:latin typeface="Calibri (Body)"/>
              </a:rPr>
              <a:t>1</a:t>
            </a:r>
            <a:r>
              <a:rPr lang="en-US" i="1" dirty="0">
                <a:latin typeface="Calibri" panose="020F0502020204030204" pitchFamily="34" charset="0"/>
                <a:cs typeface="Calibri" panose="020F0502020204030204" pitchFamily="34" charset="0"/>
              </a:rPr>
              <a:t>)</a:t>
            </a:r>
            <a:r>
              <a:rPr lang="en-US" i="1" dirty="0">
                <a:latin typeface="Calibri (Body)"/>
              </a:rPr>
              <a:t>&gt;</a:t>
            </a:r>
            <a:endParaRPr lang="en-US" dirty="0">
              <a:latin typeface="Calibri (Body)"/>
            </a:endParaRPr>
          </a:p>
          <a:p>
            <a:pPr marL="0" indent="0">
              <a:buNone/>
            </a:pPr>
            <a:endParaRPr lang="en-US" dirty="0">
              <a:latin typeface="Calibri (Body)"/>
            </a:endParaRPr>
          </a:p>
        </p:txBody>
      </p:sp>
    </p:spTree>
    <p:extLst>
      <p:ext uri="{BB962C8B-B14F-4D97-AF65-F5344CB8AC3E}">
        <p14:creationId xmlns:p14="http://schemas.microsoft.com/office/powerpoint/2010/main" val="2975653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 Kernels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335360" y="1052736"/>
            <a:ext cx="10761324" cy="4952484"/>
          </a:xfrm>
        </p:spPr>
        <p:txBody>
          <a:bodyPr>
            <a:normAutofit/>
          </a:bodyPr>
          <a:lstStyle/>
          <a:p>
            <a:pPr marL="0" indent="0">
              <a:buNone/>
            </a:pPr>
            <a:r>
              <a:rPr lang="en-US" dirty="0">
                <a:latin typeface="Calibri (Body)"/>
              </a:rPr>
              <a:t>Requirement for graph kernel functions:</a:t>
            </a:r>
          </a:p>
          <a:p>
            <a:pPr lvl="1"/>
            <a:r>
              <a:rPr lang="en-US" dirty="0">
                <a:latin typeface="Calibri (Body)"/>
              </a:rPr>
              <a:t>Positive definite (in order to be a valid kernel function)</a:t>
            </a:r>
          </a:p>
          <a:p>
            <a:pPr lvl="1"/>
            <a:r>
              <a:rPr lang="en-US" dirty="0">
                <a:latin typeface="Calibri (Body)"/>
              </a:rPr>
              <a:t>Expressive</a:t>
            </a:r>
          </a:p>
          <a:p>
            <a:pPr lvl="2"/>
            <a:r>
              <a:rPr lang="en-US" dirty="0">
                <a:latin typeface="Calibri (Body)"/>
              </a:rPr>
              <a:t>define a non-trivial measure of similarity on graphs</a:t>
            </a:r>
          </a:p>
          <a:p>
            <a:pPr lvl="2"/>
            <a:r>
              <a:rPr lang="en-US" dirty="0">
                <a:latin typeface="Calibri (Body)"/>
              </a:rPr>
              <a:t>represent subgraph features that allow to tell if the topology, node and edge labels of two graphs are similar</a:t>
            </a:r>
          </a:p>
          <a:p>
            <a:pPr lvl="1"/>
            <a:r>
              <a:rPr lang="en-US" dirty="0">
                <a:latin typeface="Calibri (Body)"/>
              </a:rPr>
              <a:t>Applicable to a wide range of graphs</a:t>
            </a:r>
          </a:p>
          <a:p>
            <a:pPr lvl="1"/>
            <a:r>
              <a:rPr lang="en-US" dirty="0">
                <a:latin typeface="Calibri (Body)"/>
              </a:rPr>
              <a:t>Efficient to compute</a:t>
            </a:r>
          </a:p>
          <a:p>
            <a:pPr marL="457200" lvl="1" indent="0" algn="ctr">
              <a:buNone/>
            </a:pPr>
            <a:endParaRPr lang="en-US" dirty="0">
              <a:latin typeface="Calibri (Body)"/>
            </a:endParaRPr>
          </a:p>
        </p:txBody>
      </p:sp>
    </p:spTree>
    <p:extLst>
      <p:ext uri="{BB962C8B-B14F-4D97-AF65-F5344CB8AC3E}">
        <p14:creationId xmlns:p14="http://schemas.microsoft.com/office/powerpoint/2010/main" val="1590319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 Kernels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79376" y="1196752"/>
            <a:ext cx="11093067" cy="4952484"/>
          </a:xfrm>
        </p:spPr>
        <p:txBody>
          <a:bodyPr>
            <a:normAutofit fontScale="92500" lnSpcReduction="20000"/>
          </a:bodyPr>
          <a:lstStyle/>
          <a:p>
            <a:pPr marL="0" indent="0" algn="ctr">
              <a:buNone/>
            </a:pPr>
            <a:r>
              <a:rPr lang="en-US" dirty="0">
                <a:latin typeface="Calibri (Body)"/>
              </a:rPr>
              <a:t>Graph Kernel variants: graph kernels take the form of an </a:t>
            </a:r>
            <a:r>
              <a:rPr lang="en-US" u="sng" dirty="0">
                <a:latin typeface="Calibri (Body)"/>
              </a:rPr>
              <a:t>aggregation</a:t>
            </a:r>
            <a:r>
              <a:rPr lang="en-US" dirty="0">
                <a:latin typeface="Calibri (Body)"/>
              </a:rPr>
              <a:t> over metrics that describe different aspects of the graph topology:</a:t>
            </a:r>
          </a:p>
          <a:p>
            <a:pPr marL="0" indent="0" algn="ctr">
              <a:buNone/>
            </a:pPr>
            <a:endParaRPr lang="en-US" dirty="0">
              <a:latin typeface="Calibri (Body)"/>
            </a:endParaRPr>
          </a:p>
          <a:p>
            <a:r>
              <a:rPr lang="en-US" dirty="0">
                <a:latin typeface="Calibri (Body)"/>
              </a:rPr>
              <a:t>based on local structure: two graphs are similar if they are composed of nodes with similar neighborhoods</a:t>
            </a:r>
          </a:p>
          <a:p>
            <a:r>
              <a:rPr lang="en-US" dirty="0">
                <a:latin typeface="Calibri (Body)"/>
              </a:rPr>
              <a:t>graph components: compare graphs by identifying the best possible matching of the components making up the graphs (nodes, labels, edges, subgraphs etc.)</a:t>
            </a:r>
          </a:p>
          <a:p>
            <a:r>
              <a:rPr lang="en-US" dirty="0">
                <a:latin typeface="Calibri (Body)"/>
              </a:rPr>
              <a:t>paths and walks: compare sequences of node or edge attributes encountered through graph traversals (e.g., shortest paths, random walks)</a:t>
            </a:r>
          </a:p>
          <a:p>
            <a:pPr marL="0" indent="0">
              <a:buNone/>
            </a:pPr>
            <a:endParaRPr lang="en-US" dirty="0">
              <a:latin typeface="Calibri (Body)"/>
            </a:endParaRPr>
          </a:p>
        </p:txBody>
      </p:sp>
    </p:spTree>
    <p:extLst>
      <p:ext uri="{BB962C8B-B14F-4D97-AF65-F5344CB8AC3E}">
        <p14:creationId xmlns:p14="http://schemas.microsoft.com/office/powerpoint/2010/main" val="3773400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 Kernels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623392" y="952758"/>
            <a:ext cx="10761324" cy="4952484"/>
          </a:xfrm>
        </p:spPr>
        <p:txBody>
          <a:bodyPr>
            <a:normAutofit fontScale="92500" lnSpcReduction="10000"/>
          </a:bodyPr>
          <a:lstStyle/>
          <a:p>
            <a:pPr marL="0" indent="0">
              <a:buNone/>
            </a:pPr>
            <a:r>
              <a:rPr lang="en-US" dirty="0">
                <a:latin typeface="Calibri (Body)"/>
              </a:rPr>
              <a:t>Applications of Graph Kernels:</a:t>
            </a:r>
          </a:p>
          <a:p>
            <a:pPr lvl="1"/>
            <a:endParaRPr lang="en-US" dirty="0">
              <a:latin typeface="Calibri (Body)"/>
            </a:endParaRPr>
          </a:p>
          <a:p>
            <a:pPr lvl="1"/>
            <a:r>
              <a:rPr lang="en-US" dirty="0">
                <a:latin typeface="Calibri (Body)"/>
              </a:rPr>
              <a:t>ML/AI</a:t>
            </a:r>
          </a:p>
          <a:p>
            <a:pPr lvl="2"/>
            <a:r>
              <a:rPr lang="en-US" dirty="0">
                <a:latin typeface="Calibri (Body)"/>
              </a:rPr>
              <a:t>Allow kernelized ML algorithms (e.g., SVMs) to work directly on graphs</a:t>
            </a:r>
          </a:p>
          <a:p>
            <a:pPr lvl="2"/>
            <a:r>
              <a:rPr lang="en-US" dirty="0">
                <a:latin typeface="Calibri (Body)"/>
              </a:rPr>
              <a:t>Can be employed to learn node embeddings</a:t>
            </a:r>
            <a:br>
              <a:rPr lang="en-US" dirty="0">
                <a:latin typeface="Calibri (Body)"/>
              </a:rPr>
            </a:br>
            <a:endParaRPr lang="en-US" dirty="0">
              <a:latin typeface="Calibri (Body)"/>
            </a:endParaRPr>
          </a:p>
          <a:p>
            <a:pPr lvl="3"/>
            <a:r>
              <a:rPr lang="en-US" dirty="0">
                <a:latin typeface="Calibri (Body)"/>
              </a:rPr>
              <a:t>Chemoinformatics : predicting the toxicity of chemical molecules</a:t>
            </a:r>
            <a:endParaRPr lang="en-US" baseline="30000" dirty="0">
              <a:latin typeface="Calibri (Body)"/>
            </a:endParaRPr>
          </a:p>
          <a:p>
            <a:pPr lvl="3"/>
            <a:r>
              <a:rPr lang="en-US" dirty="0">
                <a:latin typeface="Calibri (Body)"/>
              </a:rPr>
              <a:t>Drug discovery: virtual screening</a:t>
            </a:r>
          </a:p>
          <a:p>
            <a:pPr lvl="3"/>
            <a:r>
              <a:rPr lang="en-US" dirty="0">
                <a:latin typeface="Calibri (Body)"/>
              </a:rPr>
              <a:t>Bioinformatics : protein function prediction</a:t>
            </a:r>
            <a:endParaRPr lang="en-US" baseline="30000" dirty="0">
              <a:latin typeface="Calibri (Body)"/>
            </a:endParaRPr>
          </a:p>
          <a:p>
            <a:pPr lvl="3"/>
            <a:r>
              <a:rPr lang="en-US" dirty="0">
                <a:latin typeface="Calibri (Body)"/>
              </a:rPr>
              <a:t>Web data mining and Social Networks: </a:t>
            </a:r>
          </a:p>
          <a:p>
            <a:pPr lvl="4"/>
            <a:r>
              <a:rPr lang="en-US" dirty="0">
                <a:latin typeface="Calibri (Body)"/>
              </a:rPr>
              <a:t>node classification</a:t>
            </a:r>
            <a:endParaRPr lang="en-US" baseline="30000" dirty="0">
              <a:latin typeface="Calibri (Body)"/>
            </a:endParaRPr>
          </a:p>
          <a:p>
            <a:pPr lvl="4"/>
            <a:r>
              <a:rPr lang="en-US" dirty="0">
                <a:latin typeface="Calibri (Body)"/>
              </a:rPr>
              <a:t>link prediction</a:t>
            </a:r>
            <a:endParaRPr lang="en-US" baseline="30000" dirty="0">
              <a:latin typeface="Calibri (Body)"/>
            </a:endParaRPr>
          </a:p>
          <a:p>
            <a:pPr lvl="3"/>
            <a:r>
              <a:rPr lang="en-US" dirty="0">
                <a:latin typeface="Calibri (Body)"/>
              </a:rPr>
              <a:t>etc.</a:t>
            </a:r>
            <a:endParaRPr lang="en-US" baseline="30000" dirty="0">
              <a:latin typeface="Calibri (Body)"/>
            </a:endParaRPr>
          </a:p>
        </p:txBody>
      </p:sp>
    </p:spTree>
    <p:extLst>
      <p:ext uri="{BB962C8B-B14F-4D97-AF65-F5344CB8AC3E}">
        <p14:creationId xmlns:p14="http://schemas.microsoft.com/office/powerpoint/2010/main" val="2462597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 Embeddings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551384" y="1196752"/>
            <a:ext cx="10761324" cy="4952484"/>
          </a:xfrm>
        </p:spPr>
        <p:txBody>
          <a:bodyPr>
            <a:normAutofit/>
          </a:bodyPr>
          <a:lstStyle/>
          <a:p>
            <a:pPr marL="0" indent="0" algn="ctr">
              <a:buNone/>
            </a:pPr>
            <a:r>
              <a:rPr lang="en-US" i="1" dirty="0">
                <a:latin typeface="Calibri (Body)"/>
              </a:rPr>
              <a:t>Embedding</a:t>
            </a:r>
            <a:r>
              <a:rPr lang="en-US" dirty="0">
                <a:latin typeface="Calibri (Body)"/>
              </a:rPr>
              <a:t> in ML/AI consists of representing complex objects like text, images or graphs with </a:t>
            </a:r>
            <a:r>
              <a:rPr lang="en-US" i="1" u="sng" dirty="0">
                <a:latin typeface="Calibri (Body)"/>
              </a:rPr>
              <a:t>continuous vectors</a:t>
            </a:r>
            <a:r>
              <a:rPr lang="en-US" dirty="0">
                <a:latin typeface="Calibri (Body)"/>
              </a:rPr>
              <a:t> of a reduced dimensionality compared to the dimensionality of the dataset, while keeping the most important information about them.</a:t>
            </a:r>
          </a:p>
        </p:txBody>
      </p:sp>
      <p:pic>
        <p:nvPicPr>
          <p:cNvPr id="1028" name="Picture 4" descr="What is Word Embedding | Word2Vec | GloVe">
            <a:extLst>
              <a:ext uri="{FF2B5EF4-FFF2-40B4-BE49-F238E27FC236}">
                <a16:creationId xmlns:a16="http://schemas.microsoft.com/office/drawing/2014/main" id="{98E0973A-5134-44A0-9CCE-EB0C8C671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177" y="3723400"/>
            <a:ext cx="3968884" cy="268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275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 Embeddings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623392" y="836712"/>
            <a:ext cx="10761324" cy="4952484"/>
          </a:xfrm>
        </p:spPr>
        <p:txBody>
          <a:bodyPr>
            <a:normAutofit/>
          </a:bodyPr>
          <a:lstStyle/>
          <a:p>
            <a:pPr marL="0" indent="0" algn="ctr">
              <a:buNone/>
            </a:pPr>
            <a:r>
              <a:rPr lang="en-US" dirty="0">
                <a:latin typeface="Calibri (Body)"/>
              </a:rPr>
              <a:t>Graph embeddings should capture the graph topology, node-to-node relationships, and content information.</a:t>
            </a:r>
          </a:p>
          <a:p>
            <a:endParaRPr lang="en-US" dirty="0">
              <a:latin typeface="Calibri (Body)"/>
            </a:endParaRPr>
          </a:p>
          <a:p>
            <a:r>
              <a:rPr lang="en-US" dirty="0">
                <a:latin typeface="Calibri (Body)"/>
              </a:rPr>
              <a:t>Node embeddings</a:t>
            </a:r>
          </a:p>
          <a:p>
            <a:r>
              <a:rPr lang="en-US" dirty="0">
                <a:latin typeface="Calibri (Body)"/>
              </a:rPr>
              <a:t>Whole graph embeddings</a:t>
            </a:r>
          </a:p>
        </p:txBody>
      </p:sp>
      <p:pic>
        <p:nvPicPr>
          <p:cNvPr id="1030" name="Picture 6" descr="Image for post">
            <a:extLst>
              <a:ext uri="{FF2B5EF4-FFF2-40B4-BE49-F238E27FC236}">
                <a16:creationId xmlns:a16="http://schemas.microsoft.com/office/drawing/2014/main" id="{AFCAE4B1-5E7A-4E22-BEAA-EA7259444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198" y="3933056"/>
            <a:ext cx="809625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469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solidFill>
                  <a:srgbClr val="4472C4"/>
                </a:solidFill>
                <a:latin typeface="Calibri Light" panose="020F0302020204030204"/>
              </a:rPr>
              <a:t>Object Detection</a:t>
            </a:r>
          </a:p>
        </p:txBody>
      </p:sp>
      <p:pic>
        <p:nvPicPr>
          <p:cNvPr id="5" name="Picture 4"/>
          <p:cNvPicPr>
            <a:picLocks noChangeAspect="1"/>
          </p:cNvPicPr>
          <p:nvPr/>
        </p:nvPicPr>
        <p:blipFill rotWithShape="1">
          <a:blip r:embed="rId3"/>
          <a:srcRect l="3073" t="-417" r="5174" b="12348"/>
          <a:stretch/>
        </p:blipFill>
        <p:spPr>
          <a:xfrm>
            <a:off x="1304261" y="1814622"/>
            <a:ext cx="5925879" cy="3615071"/>
          </a:xfrm>
          <a:prstGeom prst="rect">
            <a:avLst/>
          </a:prstGeom>
        </p:spPr>
      </p:pic>
      <p:grpSp>
        <p:nvGrpSpPr>
          <p:cNvPr id="10" name="Group 9"/>
          <p:cNvGrpSpPr/>
          <p:nvPr/>
        </p:nvGrpSpPr>
        <p:grpSpPr>
          <a:xfrm>
            <a:off x="1521071" y="1718603"/>
            <a:ext cx="5350857" cy="2846788"/>
            <a:chOff x="1140803" y="1288952"/>
            <a:chExt cx="4013142" cy="2135091"/>
          </a:xfrm>
        </p:grpSpPr>
        <p:sp>
          <p:nvSpPr>
            <p:cNvPr id="6" name="Rectangle 5"/>
            <p:cNvSpPr/>
            <p:nvPr/>
          </p:nvSpPr>
          <p:spPr>
            <a:xfrm>
              <a:off x="1140803" y="1726978"/>
              <a:ext cx="2466752" cy="1697065"/>
            </a:xfrm>
            <a:prstGeom prst="rect">
              <a:avLst/>
            </a:prstGeom>
            <a:noFill/>
            <a:ln w="38100" cap="flat">
              <a:solidFill>
                <a:srgbClr val="FFFF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7" name="Rectangle 6"/>
            <p:cNvSpPr/>
            <p:nvPr/>
          </p:nvSpPr>
          <p:spPr>
            <a:xfrm>
              <a:off x="4186207" y="2261917"/>
              <a:ext cx="967738" cy="870863"/>
            </a:xfrm>
            <a:prstGeom prst="rect">
              <a:avLst/>
            </a:prstGeom>
            <a:noFill/>
            <a:ln w="38100" cap="flat">
              <a:solidFill>
                <a:srgbClr val="FFC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sp>
          <p:nvSpPr>
            <p:cNvPr id="8" name="TextBox 7"/>
            <p:cNvSpPr txBox="1"/>
            <p:nvPr/>
          </p:nvSpPr>
          <p:spPr>
            <a:xfrm>
              <a:off x="4157120" y="1845390"/>
              <a:ext cx="37317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FFC000"/>
                  </a:solidFill>
                  <a:latin typeface="Calibri"/>
                  <a:ea typeface="Calibri"/>
                  <a:cs typeface="Calibri"/>
                  <a:sym typeface="Calibri"/>
                </a:rPr>
                <a:t>cat</a:t>
              </a:r>
            </a:p>
          </p:txBody>
        </p:sp>
        <p:sp>
          <p:nvSpPr>
            <p:cNvPr id="9" name="TextBox 8"/>
            <p:cNvSpPr txBox="1"/>
            <p:nvPr/>
          </p:nvSpPr>
          <p:spPr>
            <a:xfrm>
              <a:off x="1180215" y="1288952"/>
              <a:ext cx="52514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FFFF00"/>
                  </a:solidFill>
                  <a:latin typeface="Calibri"/>
                  <a:ea typeface="Calibri"/>
                  <a:cs typeface="Calibri"/>
                  <a:sym typeface="Calibri"/>
                </a:rPr>
                <a:t>deer</a:t>
              </a:r>
            </a:p>
          </p:txBody>
        </p:sp>
      </p:grpSp>
    </p:spTree>
    <p:extLst>
      <p:ext uri="{BB962C8B-B14F-4D97-AF65-F5344CB8AC3E}">
        <p14:creationId xmlns:p14="http://schemas.microsoft.com/office/powerpoint/2010/main" val="35609479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Node Embeddings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79376" y="1124744"/>
            <a:ext cx="10761324" cy="4952484"/>
          </a:xfrm>
        </p:spPr>
        <p:txBody>
          <a:bodyPr>
            <a:normAutofit fontScale="92500" lnSpcReduction="20000"/>
          </a:bodyPr>
          <a:lstStyle/>
          <a:p>
            <a:pPr marL="0" indent="0" algn="ctr">
              <a:buNone/>
            </a:pPr>
            <a:r>
              <a:rPr lang="en-US" dirty="0">
                <a:latin typeface="Calibri (Body)"/>
              </a:rPr>
              <a:t>Each node is represented with a continuous vector of a fixed dimensionality. They are used to perform visualization or prediction at the node level, e.g., link prediction.</a:t>
            </a:r>
          </a:p>
          <a:p>
            <a:pPr marL="0" indent="0">
              <a:buNone/>
            </a:pPr>
            <a:endParaRPr lang="en-US" dirty="0">
              <a:latin typeface="Calibri (Body)"/>
            </a:endParaRPr>
          </a:p>
          <a:p>
            <a:pPr marL="0" indent="0">
              <a:buNone/>
            </a:pPr>
            <a:r>
              <a:rPr lang="en-US" dirty="0">
                <a:latin typeface="Calibri (Body)"/>
              </a:rPr>
              <a:t>Popular techniques: </a:t>
            </a:r>
          </a:p>
          <a:p>
            <a:pPr lvl="1"/>
            <a:r>
              <a:rPr lang="en-US" dirty="0">
                <a:latin typeface="Calibri (Body)"/>
              </a:rPr>
              <a:t>Random Walk Based Approaches:</a:t>
            </a:r>
          </a:p>
          <a:p>
            <a:pPr lvl="2"/>
            <a:r>
              <a:rPr lang="en-US" dirty="0" err="1">
                <a:latin typeface="Calibri (Body)"/>
              </a:rPr>
              <a:t>DeepWalk</a:t>
            </a:r>
            <a:r>
              <a:rPr lang="en-US" dirty="0">
                <a:latin typeface="Calibri (Body)"/>
              </a:rPr>
              <a:t> : uses random walks to produce embeddings</a:t>
            </a:r>
          </a:p>
          <a:p>
            <a:pPr lvl="2"/>
            <a:r>
              <a:rPr lang="en-US" dirty="0">
                <a:latin typeface="Calibri (Body)"/>
              </a:rPr>
              <a:t>node2vec</a:t>
            </a:r>
            <a:r>
              <a:rPr lang="en-US" dirty="0">
                <a:solidFill>
                  <a:srgbClr val="FF0000"/>
                </a:solidFill>
                <a:latin typeface="Calibri (Body)"/>
              </a:rPr>
              <a:t> </a:t>
            </a:r>
            <a:r>
              <a:rPr lang="en-US" dirty="0">
                <a:latin typeface="Calibri (Body)"/>
              </a:rPr>
              <a:t>: modification of DeepWalk that provides control over the explored neighborhoods</a:t>
            </a:r>
            <a:endParaRPr lang="en-US" baseline="30000" dirty="0">
              <a:latin typeface="Calibri (Body)"/>
            </a:endParaRPr>
          </a:p>
          <a:p>
            <a:pPr lvl="1"/>
            <a:r>
              <a:rPr lang="en-US" dirty="0">
                <a:latin typeface="Calibri (Body)"/>
              </a:rPr>
              <a:t>Deep Learning Approaches</a:t>
            </a:r>
          </a:p>
          <a:p>
            <a:pPr lvl="2"/>
            <a:r>
              <a:rPr lang="en-US" dirty="0" err="1">
                <a:latin typeface="Calibri (Body)"/>
              </a:rPr>
              <a:t>GraphSAGE</a:t>
            </a:r>
            <a:r>
              <a:rPr lang="en-US" dirty="0">
                <a:solidFill>
                  <a:srgbClr val="FF0000"/>
                </a:solidFill>
                <a:latin typeface="Calibri (Body)"/>
              </a:rPr>
              <a:t> </a:t>
            </a:r>
            <a:r>
              <a:rPr lang="en-US" dirty="0">
                <a:latin typeface="Calibri (Body)"/>
              </a:rPr>
              <a:t>: an </a:t>
            </a:r>
            <a:r>
              <a:rPr lang="en-US" u="sng" dirty="0">
                <a:latin typeface="Calibri (Body)"/>
              </a:rPr>
              <a:t>inductive</a:t>
            </a:r>
            <a:r>
              <a:rPr lang="en-US" dirty="0">
                <a:latin typeface="Calibri (Body)"/>
              </a:rPr>
              <a:t> scalable technique</a:t>
            </a:r>
          </a:p>
          <a:p>
            <a:pPr lvl="2"/>
            <a:r>
              <a:rPr lang="en-US" dirty="0">
                <a:latin typeface="Calibri (Body)"/>
              </a:rPr>
              <a:t>Graph Neural Networks</a:t>
            </a:r>
            <a:r>
              <a:rPr lang="en-US" dirty="0">
                <a:solidFill>
                  <a:srgbClr val="FF0000"/>
                </a:solidFill>
                <a:latin typeface="Calibri (Body)"/>
              </a:rPr>
              <a:t>**</a:t>
            </a:r>
            <a:endParaRPr lang="en-US" baseline="30000" dirty="0">
              <a:solidFill>
                <a:srgbClr val="FF0000"/>
              </a:solidFill>
              <a:latin typeface="Calibri (Body)"/>
            </a:endParaRPr>
          </a:p>
          <a:p>
            <a:endParaRPr lang="en-US" dirty="0">
              <a:latin typeface="Calibri (Body)"/>
            </a:endParaRPr>
          </a:p>
        </p:txBody>
      </p:sp>
    </p:spTree>
    <p:extLst>
      <p:ext uri="{BB962C8B-B14F-4D97-AF65-F5344CB8AC3E}">
        <p14:creationId xmlns:p14="http://schemas.microsoft.com/office/powerpoint/2010/main" val="990233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Node Embeddings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715338" y="836712"/>
            <a:ext cx="10761324" cy="4952484"/>
          </a:xfrm>
        </p:spPr>
        <p:txBody>
          <a:bodyPr>
            <a:normAutofit/>
          </a:bodyPr>
          <a:lstStyle/>
          <a:p>
            <a:pPr marL="0" indent="0" algn="ctr">
              <a:buNone/>
            </a:pPr>
            <a:r>
              <a:rPr lang="en-US" dirty="0" err="1">
                <a:latin typeface="Calibri (Body)"/>
              </a:rPr>
              <a:t>DeepWalk</a:t>
            </a:r>
            <a:endParaRPr lang="en-US" dirty="0">
              <a:latin typeface="Calibri (Body)"/>
            </a:endParaRPr>
          </a:p>
          <a:p>
            <a:pPr marL="0" indent="0">
              <a:buNone/>
            </a:pPr>
            <a:endParaRPr lang="en-US" dirty="0">
              <a:latin typeface="Calibri (Body)"/>
            </a:endParaRPr>
          </a:p>
          <a:p>
            <a:pPr marL="514350" indent="-514350">
              <a:buFont typeface="+mj-lt"/>
              <a:buAutoNum type="arabicPeriod"/>
            </a:pPr>
            <a:r>
              <a:rPr lang="en-US" sz="2400" dirty="0">
                <a:latin typeface="Calibri (Body)"/>
              </a:rPr>
              <a:t>The graph is sampled using random walks</a:t>
            </a:r>
          </a:p>
          <a:p>
            <a:pPr marL="514350" indent="-514350">
              <a:buFont typeface="+mj-lt"/>
              <a:buAutoNum type="arabicPeriod"/>
            </a:pPr>
            <a:r>
              <a:rPr lang="en-US" sz="2400" dirty="0">
                <a:latin typeface="Calibri (Body)"/>
              </a:rPr>
              <a:t>A </a:t>
            </a:r>
            <a:r>
              <a:rPr lang="en-US" sz="2400" i="1" dirty="0">
                <a:latin typeface="Calibri (Body)"/>
              </a:rPr>
              <a:t>skip-gram</a:t>
            </a:r>
            <a:r>
              <a:rPr lang="en-US" sz="2400" dirty="0">
                <a:latin typeface="Calibri (Body)"/>
              </a:rPr>
              <a:t> (MLP) network accepts a node from the random walk as a one-hot vector as an input and maximizes the probability for predicting neighbor nodes</a:t>
            </a:r>
          </a:p>
          <a:p>
            <a:pPr marL="514350" indent="-514350">
              <a:buFont typeface="+mj-lt"/>
              <a:buAutoNum type="arabicPeriod"/>
            </a:pPr>
            <a:r>
              <a:rPr lang="en-US" sz="2400" dirty="0">
                <a:latin typeface="Calibri (Body)"/>
              </a:rPr>
              <a:t>The node embedding is the output of the last hidden layer of the network</a:t>
            </a:r>
          </a:p>
        </p:txBody>
      </p:sp>
      <p:pic>
        <p:nvPicPr>
          <p:cNvPr id="1026" name="Picture 2" descr="Image for post">
            <a:extLst>
              <a:ext uri="{FF2B5EF4-FFF2-40B4-BE49-F238E27FC236}">
                <a16:creationId xmlns:a16="http://schemas.microsoft.com/office/drawing/2014/main" id="{1FB15F82-8C34-4A25-AC1F-99F55138E8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8123" y="4805832"/>
            <a:ext cx="9977610" cy="175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172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7D0DA4-EDC4-401F-9A0E-2EDC8D87945D}"/>
              </a:ext>
            </a:extLst>
          </p:cNvPr>
          <p:cNvSpPr>
            <a:spLocks noGrp="1"/>
          </p:cNvSpPr>
          <p:nvPr>
            <p:ph idx="1"/>
          </p:nvPr>
        </p:nvSpPr>
        <p:spPr>
          <a:xfrm>
            <a:off x="342901" y="960486"/>
            <a:ext cx="11486417" cy="624425"/>
          </a:xfrm>
        </p:spPr>
        <p:txBody>
          <a:bodyPr>
            <a:normAutofit fontScale="92500"/>
          </a:bodyPr>
          <a:lstStyle/>
          <a:p>
            <a:r>
              <a:rPr lang="en-US" dirty="0"/>
              <a:t>Traditional neural networks are designed for simple sequences &amp; grids</a:t>
            </a:r>
          </a:p>
        </p:txBody>
      </p:sp>
      <p:sp>
        <p:nvSpPr>
          <p:cNvPr id="4" name="Title 3">
            <a:extLst>
              <a:ext uri="{FF2B5EF4-FFF2-40B4-BE49-F238E27FC236}">
                <a16:creationId xmlns:a16="http://schemas.microsoft.com/office/drawing/2014/main" id="{ABF8243C-9932-4890-AFDD-62D3607D0B96}"/>
              </a:ext>
            </a:extLst>
          </p:cNvPr>
          <p:cNvSpPr>
            <a:spLocks noGrp="1"/>
          </p:cNvSpPr>
          <p:nvPr>
            <p:ph type="title"/>
          </p:nvPr>
        </p:nvSpPr>
        <p:spPr/>
        <p:txBody>
          <a:bodyPr>
            <a:normAutofit/>
          </a:bodyPr>
          <a:lstStyle/>
          <a:p>
            <a:r>
              <a:rPr lang="en-US" dirty="0"/>
              <a:t>Graph Neural Network (GNN)</a:t>
            </a:r>
          </a:p>
        </p:txBody>
      </p:sp>
      <p:pic>
        <p:nvPicPr>
          <p:cNvPr id="5" name="Picture 4">
            <a:extLst>
              <a:ext uri="{FF2B5EF4-FFF2-40B4-BE49-F238E27FC236}">
                <a16:creationId xmlns:a16="http://schemas.microsoft.com/office/drawing/2014/main" id="{F7A9068F-EEA6-472D-92D2-B107A6F3FCA9}"/>
              </a:ext>
            </a:extLst>
          </p:cNvPr>
          <p:cNvPicPr>
            <a:picLocks noChangeAspect="1"/>
          </p:cNvPicPr>
          <p:nvPr/>
        </p:nvPicPr>
        <p:blipFill>
          <a:blip r:embed="rId2"/>
          <a:stretch>
            <a:fillRect/>
          </a:stretch>
        </p:blipFill>
        <p:spPr>
          <a:xfrm>
            <a:off x="851569" y="1826535"/>
            <a:ext cx="1978205" cy="2356596"/>
          </a:xfrm>
          <a:prstGeom prst="rect">
            <a:avLst/>
          </a:prstGeom>
        </p:spPr>
      </p:pic>
      <p:pic>
        <p:nvPicPr>
          <p:cNvPr id="6" name="Picture 5">
            <a:extLst>
              <a:ext uri="{FF2B5EF4-FFF2-40B4-BE49-F238E27FC236}">
                <a16:creationId xmlns:a16="http://schemas.microsoft.com/office/drawing/2014/main" id="{CB8EE957-B84A-40EC-A5F5-FA4B52AEE010}"/>
              </a:ext>
            </a:extLst>
          </p:cNvPr>
          <p:cNvPicPr>
            <a:picLocks noChangeAspect="1"/>
          </p:cNvPicPr>
          <p:nvPr/>
        </p:nvPicPr>
        <p:blipFill>
          <a:blip r:embed="rId3"/>
          <a:stretch>
            <a:fillRect/>
          </a:stretch>
        </p:blipFill>
        <p:spPr>
          <a:xfrm>
            <a:off x="782628" y="4454395"/>
            <a:ext cx="2093468" cy="1231306"/>
          </a:xfrm>
          <a:prstGeom prst="rect">
            <a:avLst/>
          </a:prstGeom>
        </p:spPr>
      </p:pic>
      <p:sp>
        <p:nvSpPr>
          <p:cNvPr id="7" name="TextBox 6">
            <a:extLst>
              <a:ext uri="{FF2B5EF4-FFF2-40B4-BE49-F238E27FC236}">
                <a16:creationId xmlns:a16="http://schemas.microsoft.com/office/drawing/2014/main" id="{6BEB8721-2E4F-4DBF-AE68-3A36D8D9C82A}"/>
              </a:ext>
            </a:extLst>
          </p:cNvPr>
          <p:cNvSpPr txBox="1"/>
          <p:nvPr/>
        </p:nvSpPr>
        <p:spPr>
          <a:xfrm>
            <a:off x="215739" y="6104883"/>
            <a:ext cx="5054097" cy="369332"/>
          </a:xfrm>
          <a:prstGeom prst="rect">
            <a:avLst/>
          </a:prstGeom>
          <a:noFill/>
        </p:spPr>
        <p:txBody>
          <a:bodyPr wrap="square">
            <a:spAutoFit/>
          </a:bodyPr>
          <a:lstStyle/>
          <a:p>
            <a:r>
              <a:rPr lang="en-US" dirty="0">
                <a:latin typeface="Corbel" panose="020B0503020204020204" pitchFamily="34" charset="0"/>
              </a:rPr>
              <a:t>[Slide credit: http://web.stanford.edu/class/cs224w]</a:t>
            </a:r>
          </a:p>
        </p:txBody>
      </p:sp>
      <p:grpSp>
        <p:nvGrpSpPr>
          <p:cNvPr id="8" name="Group 7">
            <a:extLst>
              <a:ext uri="{FF2B5EF4-FFF2-40B4-BE49-F238E27FC236}">
                <a16:creationId xmlns:a16="http://schemas.microsoft.com/office/drawing/2014/main" id="{44C894D4-EF35-4870-8DDE-B658A665B553}"/>
              </a:ext>
            </a:extLst>
          </p:cNvPr>
          <p:cNvGrpSpPr/>
          <p:nvPr/>
        </p:nvGrpSpPr>
        <p:grpSpPr>
          <a:xfrm>
            <a:off x="3965418" y="2294299"/>
            <a:ext cx="1815424" cy="1995368"/>
            <a:chOff x="3965418" y="2294299"/>
            <a:chExt cx="1815424" cy="1995368"/>
          </a:xfrm>
          <a:solidFill>
            <a:srgbClr val="003057"/>
          </a:solidFill>
        </p:grpSpPr>
        <p:grpSp>
          <p:nvGrpSpPr>
            <p:cNvPr id="9" name="Group 8">
              <a:extLst>
                <a:ext uri="{FF2B5EF4-FFF2-40B4-BE49-F238E27FC236}">
                  <a16:creationId xmlns:a16="http://schemas.microsoft.com/office/drawing/2014/main" id="{66B89EE8-D686-48BA-994C-C65399868296}"/>
                </a:ext>
              </a:extLst>
            </p:cNvPr>
            <p:cNvGrpSpPr/>
            <p:nvPr/>
          </p:nvGrpSpPr>
          <p:grpSpPr>
            <a:xfrm>
              <a:off x="4050595" y="2400836"/>
              <a:ext cx="1533164" cy="1782294"/>
              <a:chOff x="5820135" y="2403143"/>
              <a:chExt cx="1737360" cy="1782294"/>
            </a:xfrm>
            <a:grpFill/>
          </p:grpSpPr>
          <p:cxnSp>
            <p:nvCxnSpPr>
              <p:cNvPr id="46" name="Straight Connector 45">
                <a:extLst>
                  <a:ext uri="{FF2B5EF4-FFF2-40B4-BE49-F238E27FC236}">
                    <a16:creationId xmlns:a16="http://schemas.microsoft.com/office/drawing/2014/main" id="{F857CFCD-B86B-43FA-A6D5-E9715AD85106}"/>
                  </a:ext>
                </a:extLst>
              </p:cNvPr>
              <p:cNvCxnSpPr>
                <a:cxnSpLocks/>
              </p:cNvCxnSpPr>
              <p:nvPr/>
            </p:nvCxnSpPr>
            <p:spPr>
              <a:xfrm>
                <a:off x="5820135" y="2403143"/>
                <a:ext cx="1737360" cy="0"/>
              </a:xfrm>
              <a:prstGeom prst="line">
                <a:avLst/>
              </a:prstGeom>
              <a:grpFill/>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37F3329-FB4A-47D6-89F7-A0D0C830A3B4}"/>
                  </a:ext>
                </a:extLst>
              </p:cNvPr>
              <p:cNvCxnSpPr>
                <a:cxnSpLocks/>
              </p:cNvCxnSpPr>
              <p:nvPr/>
            </p:nvCxnSpPr>
            <p:spPr>
              <a:xfrm>
                <a:off x="5820135" y="3739862"/>
                <a:ext cx="1737360" cy="0"/>
              </a:xfrm>
              <a:prstGeom prst="line">
                <a:avLst/>
              </a:prstGeom>
              <a:grpFill/>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D7B358E3-550C-471C-97E4-83F9B73DD85D}"/>
                  </a:ext>
                </a:extLst>
              </p:cNvPr>
              <p:cNvCxnSpPr>
                <a:cxnSpLocks/>
              </p:cNvCxnSpPr>
              <p:nvPr/>
            </p:nvCxnSpPr>
            <p:spPr>
              <a:xfrm>
                <a:off x="5820135" y="2848716"/>
                <a:ext cx="1737360" cy="0"/>
              </a:xfrm>
              <a:prstGeom prst="line">
                <a:avLst/>
              </a:prstGeom>
              <a:grpFill/>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44908316-4716-4311-8B19-0EEC1F0BBD14}"/>
                  </a:ext>
                </a:extLst>
              </p:cNvPr>
              <p:cNvCxnSpPr>
                <a:cxnSpLocks/>
              </p:cNvCxnSpPr>
              <p:nvPr/>
            </p:nvCxnSpPr>
            <p:spPr>
              <a:xfrm>
                <a:off x="5820135" y="3294289"/>
                <a:ext cx="1737360" cy="0"/>
              </a:xfrm>
              <a:prstGeom prst="line">
                <a:avLst/>
              </a:prstGeom>
              <a:grpFill/>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E743AE3C-6FEC-463B-A890-3F1C13B2CCCE}"/>
                  </a:ext>
                </a:extLst>
              </p:cNvPr>
              <p:cNvCxnSpPr>
                <a:cxnSpLocks/>
              </p:cNvCxnSpPr>
              <p:nvPr/>
            </p:nvCxnSpPr>
            <p:spPr>
              <a:xfrm>
                <a:off x="5820135" y="4185437"/>
                <a:ext cx="1737360" cy="0"/>
              </a:xfrm>
              <a:prstGeom prst="line">
                <a:avLst/>
              </a:prstGeom>
              <a:grpFill/>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88C1AF13-A8C2-4689-810C-1D49D81C5654}"/>
                </a:ext>
              </a:extLst>
            </p:cNvPr>
            <p:cNvGrpSpPr/>
            <p:nvPr/>
          </p:nvGrpSpPr>
          <p:grpSpPr>
            <a:xfrm rot="5400000">
              <a:off x="3948399" y="2463718"/>
              <a:ext cx="1850731" cy="1588094"/>
              <a:chOff x="4004450" y="2332399"/>
              <a:chExt cx="1737360" cy="1964888"/>
            </a:xfrm>
            <a:grpFill/>
          </p:grpSpPr>
          <p:cxnSp>
            <p:nvCxnSpPr>
              <p:cNvPr id="41" name="Straight Connector 40">
                <a:extLst>
                  <a:ext uri="{FF2B5EF4-FFF2-40B4-BE49-F238E27FC236}">
                    <a16:creationId xmlns:a16="http://schemas.microsoft.com/office/drawing/2014/main" id="{A4EB182E-D76B-441D-887A-881C129F912C}"/>
                  </a:ext>
                </a:extLst>
              </p:cNvPr>
              <p:cNvCxnSpPr>
                <a:cxnSpLocks/>
              </p:cNvCxnSpPr>
              <p:nvPr/>
            </p:nvCxnSpPr>
            <p:spPr>
              <a:xfrm>
                <a:off x="4004450" y="2332399"/>
                <a:ext cx="1737360" cy="0"/>
              </a:xfrm>
              <a:prstGeom prst="line">
                <a:avLst/>
              </a:prstGeom>
              <a:grpFill/>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E1B6D176-1A62-4540-A3CD-5B5826C9A5FC}"/>
                  </a:ext>
                </a:extLst>
              </p:cNvPr>
              <p:cNvCxnSpPr>
                <a:cxnSpLocks/>
              </p:cNvCxnSpPr>
              <p:nvPr/>
            </p:nvCxnSpPr>
            <p:spPr>
              <a:xfrm>
                <a:off x="4004450" y="3806065"/>
                <a:ext cx="1737360" cy="0"/>
              </a:xfrm>
              <a:prstGeom prst="line">
                <a:avLst/>
              </a:prstGeom>
              <a:grpFill/>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F6B79321-2BD7-4FEB-A6E9-7823052799EF}"/>
                  </a:ext>
                </a:extLst>
              </p:cNvPr>
              <p:cNvCxnSpPr>
                <a:cxnSpLocks/>
              </p:cNvCxnSpPr>
              <p:nvPr/>
            </p:nvCxnSpPr>
            <p:spPr>
              <a:xfrm>
                <a:off x="4004450" y="2823621"/>
                <a:ext cx="1737360" cy="0"/>
              </a:xfrm>
              <a:prstGeom prst="line">
                <a:avLst/>
              </a:prstGeom>
              <a:grpFill/>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85CB5CC3-EC24-43E8-9CC8-4BECF07A59FD}"/>
                  </a:ext>
                </a:extLst>
              </p:cNvPr>
              <p:cNvCxnSpPr>
                <a:cxnSpLocks/>
              </p:cNvCxnSpPr>
              <p:nvPr/>
            </p:nvCxnSpPr>
            <p:spPr>
              <a:xfrm>
                <a:off x="4004450" y="3314843"/>
                <a:ext cx="1737360" cy="0"/>
              </a:xfrm>
              <a:prstGeom prst="line">
                <a:avLst/>
              </a:prstGeom>
              <a:grpFill/>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58445F4E-FFAC-4BC6-A094-34570879C07B}"/>
                  </a:ext>
                </a:extLst>
              </p:cNvPr>
              <p:cNvCxnSpPr>
                <a:cxnSpLocks/>
              </p:cNvCxnSpPr>
              <p:nvPr/>
            </p:nvCxnSpPr>
            <p:spPr>
              <a:xfrm>
                <a:off x="4004450" y="4297287"/>
                <a:ext cx="1737360" cy="0"/>
              </a:xfrm>
              <a:prstGeom prst="line">
                <a:avLst/>
              </a:prstGeom>
              <a:grpFill/>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26FB3BEE-2092-4247-8DC5-B0CD851180B0}"/>
                </a:ext>
              </a:extLst>
            </p:cNvPr>
            <p:cNvGrpSpPr/>
            <p:nvPr/>
          </p:nvGrpSpPr>
          <p:grpSpPr>
            <a:xfrm>
              <a:off x="3965418" y="2294299"/>
              <a:ext cx="1815424" cy="228600"/>
              <a:chOff x="3965418" y="2218099"/>
              <a:chExt cx="1815424" cy="228600"/>
            </a:xfrm>
            <a:grpFill/>
          </p:grpSpPr>
          <p:sp>
            <p:nvSpPr>
              <p:cNvPr id="36" name="Oval 35">
                <a:extLst>
                  <a:ext uri="{FF2B5EF4-FFF2-40B4-BE49-F238E27FC236}">
                    <a16:creationId xmlns:a16="http://schemas.microsoft.com/office/drawing/2014/main" id="{5BF51527-D849-401D-84C1-94B370DEA947}"/>
                  </a:ext>
                </a:extLst>
              </p:cNvPr>
              <p:cNvSpPr/>
              <p:nvPr/>
            </p:nvSpPr>
            <p:spPr>
              <a:xfrm>
                <a:off x="3965418" y="2218099"/>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E6E9968-C6B6-4164-BD85-49B425AECAB8}"/>
                  </a:ext>
                </a:extLst>
              </p:cNvPr>
              <p:cNvSpPr/>
              <p:nvPr/>
            </p:nvSpPr>
            <p:spPr>
              <a:xfrm>
                <a:off x="4362124" y="2218099"/>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C42D414-0351-413D-82E6-698AF0B7D6DB}"/>
                  </a:ext>
                </a:extLst>
              </p:cNvPr>
              <p:cNvSpPr/>
              <p:nvPr/>
            </p:nvSpPr>
            <p:spPr>
              <a:xfrm>
                <a:off x="4758830" y="2218099"/>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F0C1976-75B2-4B48-8064-2F85C5EF9E5E}"/>
                  </a:ext>
                </a:extLst>
              </p:cNvPr>
              <p:cNvSpPr/>
              <p:nvPr/>
            </p:nvSpPr>
            <p:spPr>
              <a:xfrm>
                <a:off x="5155536" y="2218099"/>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E03B229-383E-447D-A475-FFD356F294F2}"/>
                  </a:ext>
                </a:extLst>
              </p:cNvPr>
              <p:cNvSpPr/>
              <p:nvPr/>
            </p:nvSpPr>
            <p:spPr>
              <a:xfrm>
                <a:off x="5552242" y="2218099"/>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EC30341-616F-4606-9101-12967CF89C99}"/>
                </a:ext>
              </a:extLst>
            </p:cNvPr>
            <p:cNvGrpSpPr/>
            <p:nvPr/>
          </p:nvGrpSpPr>
          <p:grpSpPr>
            <a:xfrm>
              <a:off x="3965418" y="2735991"/>
              <a:ext cx="1815424" cy="228600"/>
              <a:chOff x="3965418" y="2709321"/>
              <a:chExt cx="1815424" cy="228600"/>
            </a:xfrm>
            <a:grpFill/>
          </p:grpSpPr>
          <p:sp>
            <p:nvSpPr>
              <p:cNvPr id="31" name="Oval 30">
                <a:extLst>
                  <a:ext uri="{FF2B5EF4-FFF2-40B4-BE49-F238E27FC236}">
                    <a16:creationId xmlns:a16="http://schemas.microsoft.com/office/drawing/2014/main" id="{3872D5F0-642B-4258-B8D1-10EADAE8D8C1}"/>
                  </a:ext>
                </a:extLst>
              </p:cNvPr>
              <p:cNvSpPr/>
              <p:nvPr/>
            </p:nvSpPr>
            <p:spPr>
              <a:xfrm>
                <a:off x="3965418" y="2709321"/>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43A5498-FDB1-46F6-B6DB-B2D20CC58142}"/>
                  </a:ext>
                </a:extLst>
              </p:cNvPr>
              <p:cNvSpPr/>
              <p:nvPr/>
            </p:nvSpPr>
            <p:spPr>
              <a:xfrm>
                <a:off x="4362124" y="2709321"/>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AEDD9D7-F838-4822-BF4F-9228C451480B}"/>
                  </a:ext>
                </a:extLst>
              </p:cNvPr>
              <p:cNvSpPr/>
              <p:nvPr/>
            </p:nvSpPr>
            <p:spPr>
              <a:xfrm>
                <a:off x="4758830" y="2709321"/>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75216A3-F14E-408F-B383-3C8104E4AFDE}"/>
                  </a:ext>
                </a:extLst>
              </p:cNvPr>
              <p:cNvSpPr/>
              <p:nvPr/>
            </p:nvSpPr>
            <p:spPr>
              <a:xfrm>
                <a:off x="5155536" y="2709321"/>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76B8E0E-2BCA-4839-BEDC-92092B0F1210}"/>
                  </a:ext>
                </a:extLst>
              </p:cNvPr>
              <p:cNvSpPr/>
              <p:nvPr/>
            </p:nvSpPr>
            <p:spPr>
              <a:xfrm>
                <a:off x="5552242" y="2709321"/>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1CFD51A-0015-4493-930D-8712DF37D666}"/>
                </a:ext>
              </a:extLst>
            </p:cNvPr>
            <p:cNvGrpSpPr/>
            <p:nvPr/>
          </p:nvGrpSpPr>
          <p:grpSpPr>
            <a:xfrm>
              <a:off x="3965418" y="3177683"/>
              <a:ext cx="1815424" cy="228600"/>
              <a:chOff x="3965418" y="3200543"/>
              <a:chExt cx="1815424" cy="228600"/>
            </a:xfrm>
            <a:grpFill/>
          </p:grpSpPr>
          <p:sp>
            <p:nvSpPr>
              <p:cNvPr id="26" name="Oval 25">
                <a:extLst>
                  <a:ext uri="{FF2B5EF4-FFF2-40B4-BE49-F238E27FC236}">
                    <a16:creationId xmlns:a16="http://schemas.microsoft.com/office/drawing/2014/main" id="{F8BF41A1-8712-4B50-9B9D-E7A837554E91}"/>
                  </a:ext>
                </a:extLst>
              </p:cNvPr>
              <p:cNvSpPr/>
              <p:nvPr/>
            </p:nvSpPr>
            <p:spPr>
              <a:xfrm>
                <a:off x="3965418" y="3200543"/>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6EAA182-C2C1-42A3-836B-1D25C1500415}"/>
                  </a:ext>
                </a:extLst>
              </p:cNvPr>
              <p:cNvSpPr/>
              <p:nvPr/>
            </p:nvSpPr>
            <p:spPr>
              <a:xfrm>
                <a:off x="4362124" y="3200543"/>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93FA92D-DDF2-41B6-9200-9700F87DAAA7}"/>
                  </a:ext>
                </a:extLst>
              </p:cNvPr>
              <p:cNvSpPr/>
              <p:nvPr/>
            </p:nvSpPr>
            <p:spPr>
              <a:xfrm>
                <a:off x="4758830" y="3200543"/>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1998458-C5FF-4E07-B13E-3E024870FB8A}"/>
                  </a:ext>
                </a:extLst>
              </p:cNvPr>
              <p:cNvSpPr/>
              <p:nvPr/>
            </p:nvSpPr>
            <p:spPr>
              <a:xfrm>
                <a:off x="5155536" y="3200543"/>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2229C1B-2A74-4F43-A51B-B22677A601EE}"/>
                  </a:ext>
                </a:extLst>
              </p:cNvPr>
              <p:cNvSpPr/>
              <p:nvPr/>
            </p:nvSpPr>
            <p:spPr>
              <a:xfrm>
                <a:off x="5552242" y="3200543"/>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0232B8D-801E-4670-BC8B-3E574B3C77C5}"/>
                </a:ext>
              </a:extLst>
            </p:cNvPr>
            <p:cNvGrpSpPr/>
            <p:nvPr/>
          </p:nvGrpSpPr>
          <p:grpSpPr>
            <a:xfrm>
              <a:off x="3965418" y="3619375"/>
              <a:ext cx="1815424" cy="228600"/>
              <a:chOff x="3965418" y="3691765"/>
              <a:chExt cx="1815424" cy="228600"/>
            </a:xfrm>
            <a:grpFill/>
          </p:grpSpPr>
          <p:sp>
            <p:nvSpPr>
              <p:cNvPr id="21" name="Oval 20">
                <a:extLst>
                  <a:ext uri="{FF2B5EF4-FFF2-40B4-BE49-F238E27FC236}">
                    <a16:creationId xmlns:a16="http://schemas.microsoft.com/office/drawing/2014/main" id="{9996044E-29E2-41E6-99C4-C1F4B0C710C8}"/>
                  </a:ext>
                </a:extLst>
              </p:cNvPr>
              <p:cNvSpPr/>
              <p:nvPr/>
            </p:nvSpPr>
            <p:spPr>
              <a:xfrm>
                <a:off x="3965418" y="3691765"/>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BC74B25-0D1F-4F9B-AABA-031D2E811026}"/>
                  </a:ext>
                </a:extLst>
              </p:cNvPr>
              <p:cNvSpPr/>
              <p:nvPr/>
            </p:nvSpPr>
            <p:spPr>
              <a:xfrm>
                <a:off x="4362124" y="3691765"/>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52EE7A-7C6F-420E-A8E4-2116B02E3931}"/>
                  </a:ext>
                </a:extLst>
              </p:cNvPr>
              <p:cNvSpPr/>
              <p:nvPr/>
            </p:nvSpPr>
            <p:spPr>
              <a:xfrm>
                <a:off x="4758830" y="3691765"/>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8B7BEDC-F06B-4E1E-9C6E-60548C4E2CAB}"/>
                  </a:ext>
                </a:extLst>
              </p:cNvPr>
              <p:cNvSpPr/>
              <p:nvPr/>
            </p:nvSpPr>
            <p:spPr>
              <a:xfrm>
                <a:off x="5155536" y="3691765"/>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BF2F20-1DE3-4BE4-9F63-E4696BD01106}"/>
                  </a:ext>
                </a:extLst>
              </p:cNvPr>
              <p:cNvSpPr/>
              <p:nvPr/>
            </p:nvSpPr>
            <p:spPr>
              <a:xfrm>
                <a:off x="5552242" y="3691765"/>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46F485EA-BB3D-4F03-8393-698D685424AB}"/>
                </a:ext>
              </a:extLst>
            </p:cNvPr>
            <p:cNvGrpSpPr/>
            <p:nvPr/>
          </p:nvGrpSpPr>
          <p:grpSpPr>
            <a:xfrm>
              <a:off x="3965418" y="4061067"/>
              <a:ext cx="1815424" cy="228600"/>
              <a:chOff x="3965418" y="4182987"/>
              <a:chExt cx="1815424" cy="228600"/>
            </a:xfrm>
            <a:grpFill/>
          </p:grpSpPr>
          <p:sp>
            <p:nvSpPr>
              <p:cNvPr id="16" name="Oval 15">
                <a:extLst>
                  <a:ext uri="{FF2B5EF4-FFF2-40B4-BE49-F238E27FC236}">
                    <a16:creationId xmlns:a16="http://schemas.microsoft.com/office/drawing/2014/main" id="{B72E9058-F628-4621-8CEB-1A295B4ECC53}"/>
                  </a:ext>
                </a:extLst>
              </p:cNvPr>
              <p:cNvSpPr/>
              <p:nvPr/>
            </p:nvSpPr>
            <p:spPr>
              <a:xfrm>
                <a:off x="3965418" y="4182987"/>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3FDBE95-5C44-472F-8FD9-110FBAECCC20}"/>
                  </a:ext>
                </a:extLst>
              </p:cNvPr>
              <p:cNvSpPr/>
              <p:nvPr/>
            </p:nvSpPr>
            <p:spPr>
              <a:xfrm>
                <a:off x="4362124" y="4182987"/>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1FE8A6-4C4C-4094-91EC-D16EA99ED9F0}"/>
                  </a:ext>
                </a:extLst>
              </p:cNvPr>
              <p:cNvSpPr/>
              <p:nvPr/>
            </p:nvSpPr>
            <p:spPr>
              <a:xfrm>
                <a:off x="4758830" y="4182987"/>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98898DB-AF25-4B42-B530-88553A4524F1}"/>
                  </a:ext>
                </a:extLst>
              </p:cNvPr>
              <p:cNvSpPr/>
              <p:nvPr/>
            </p:nvSpPr>
            <p:spPr>
              <a:xfrm>
                <a:off x="5155536" y="4182987"/>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259AAA-505C-4281-84CB-5D9AA593F31C}"/>
                  </a:ext>
                </a:extLst>
              </p:cNvPr>
              <p:cNvSpPr/>
              <p:nvPr/>
            </p:nvSpPr>
            <p:spPr>
              <a:xfrm>
                <a:off x="5552242" y="4182987"/>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0">
            <a:extLst>
              <a:ext uri="{FF2B5EF4-FFF2-40B4-BE49-F238E27FC236}">
                <a16:creationId xmlns:a16="http://schemas.microsoft.com/office/drawing/2014/main" id="{F26E6750-59F8-4C92-A676-59F081AF5A3F}"/>
              </a:ext>
            </a:extLst>
          </p:cNvPr>
          <p:cNvGrpSpPr/>
          <p:nvPr/>
        </p:nvGrpSpPr>
        <p:grpSpPr>
          <a:xfrm>
            <a:off x="3965418" y="5356701"/>
            <a:ext cx="1815424" cy="228600"/>
            <a:chOff x="3965418" y="5125245"/>
            <a:chExt cx="1815424" cy="228600"/>
          </a:xfrm>
          <a:solidFill>
            <a:srgbClr val="003057"/>
          </a:solidFill>
        </p:grpSpPr>
        <p:cxnSp>
          <p:nvCxnSpPr>
            <p:cNvPr id="52" name="Straight Connector 51">
              <a:extLst>
                <a:ext uri="{FF2B5EF4-FFF2-40B4-BE49-F238E27FC236}">
                  <a16:creationId xmlns:a16="http://schemas.microsoft.com/office/drawing/2014/main" id="{7CACDBCF-B712-4788-B41C-1A0F6D1ACE36}"/>
                </a:ext>
              </a:extLst>
            </p:cNvPr>
            <p:cNvCxnSpPr>
              <a:cxnSpLocks/>
            </p:cNvCxnSpPr>
            <p:nvPr/>
          </p:nvCxnSpPr>
          <p:spPr>
            <a:xfrm>
              <a:off x="4050595" y="5231782"/>
              <a:ext cx="1533164" cy="0"/>
            </a:xfrm>
            <a:prstGeom prst="line">
              <a:avLst/>
            </a:prstGeom>
            <a:grpFill/>
          </p:spPr>
          <p:style>
            <a:lnRef idx="1">
              <a:schemeClr val="dk1"/>
            </a:lnRef>
            <a:fillRef idx="0">
              <a:schemeClr val="dk1"/>
            </a:fillRef>
            <a:effectRef idx="0">
              <a:schemeClr val="dk1"/>
            </a:effectRef>
            <a:fontRef idx="minor">
              <a:schemeClr val="tx1"/>
            </a:fontRef>
          </p:style>
        </p:cxnSp>
        <p:grpSp>
          <p:nvGrpSpPr>
            <p:cNvPr id="53" name="Group 52">
              <a:extLst>
                <a:ext uri="{FF2B5EF4-FFF2-40B4-BE49-F238E27FC236}">
                  <a16:creationId xmlns:a16="http://schemas.microsoft.com/office/drawing/2014/main" id="{09E612E6-081E-4484-AC70-4815724264BB}"/>
                </a:ext>
              </a:extLst>
            </p:cNvPr>
            <p:cNvGrpSpPr/>
            <p:nvPr/>
          </p:nvGrpSpPr>
          <p:grpSpPr>
            <a:xfrm>
              <a:off x="3965418" y="5125245"/>
              <a:ext cx="1815424" cy="228600"/>
              <a:chOff x="3965418" y="2218099"/>
              <a:chExt cx="1815424" cy="228600"/>
            </a:xfrm>
            <a:grpFill/>
          </p:grpSpPr>
          <p:sp>
            <p:nvSpPr>
              <p:cNvPr id="54" name="Oval 53">
                <a:extLst>
                  <a:ext uri="{FF2B5EF4-FFF2-40B4-BE49-F238E27FC236}">
                    <a16:creationId xmlns:a16="http://schemas.microsoft.com/office/drawing/2014/main" id="{F5D38FC5-F278-4A54-B866-2E2939A30B65}"/>
                  </a:ext>
                </a:extLst>
              </p:cNvPr>
              <p:cNvSpPr/>
              <p:nvPr/>
            </p:nvSpPr>
            <p:spPr>
              <a:xfrm>
                <a:off x="3965418" y="2218099"/>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1DA2E85-4F4D-483B-A509-F1EDC1BBD9C4}"/>
                  </a:ext>
                </a:extLst>
              </p:cNvPr>
              <p:cNvSpPr/>
              <p:nvPr/>
            </p:nvSpPr>
            <p:spPr>
              <a:xfrm>
                <a:off x="4362124" y="2218099"/>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090DDAA-95AC-464D-8CEA-4522EDFBBD12}"/>
                  </a:ext>
                </a:extLst>
              </p:cNvPr>
              <p:cNvSpPr/>
              <p:nvPr/>
            </p:nvSpPr>
            <p:spPr>
              <a:xfrm>
                <a:off x="4758830" y="2218099"/>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5FACCA5-E921-478B-83DB-09E958630625}"/>
                  </a:ext>
                </a:extLst>
              </p:cNvPr>
              <p:cNvSpPr/>
              <p:nvPr/>
            </p:nvSpPr>
            <p:spPr>
              <a:xfrm>
                <a:off x="5155536" y="2218099"/>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DEAC497-C075-4F6E-BCC9-C24A23B06D93}"/>
                  </a:ext>
                </a:extLst>
              </p:cNvPr>
              <p:cNvSpPr/>
              <p:nvPr/>
            </p:nvSpPr>
            <p:spPr>
              <a:xfrm>
                <a:off x="5552242" y="2218099"/>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TextBox 58">
            <a:extLst>
              <a:ext uri="{FF2B5EF4-FFF2-40B4-BE49-F238E27FC236}">
                <a16:creationId xmlns:a16="http://schemas.microsoft.com/office/drawing/2014/main" id="{A525A18A-E8D6-44B3-BD55-FD682BFD2523}"/>
              </a:ext>
            </a:extLst>
          </p:cNvPr>
          <p:cNvSpPr txBox="1"/>
          <p:nvPr/>
        </p:nvSpPr>
        <p:spPr>
          <a:xfrm>
            <a:off x="988119" y="5505590"/>
            <a:ext cx="1831495" cy="400110"/>
          </a:xfrm>
          <a:prstGeom prst="rect">
            <a:avLst/>
          </a:prstGeom>
          <a:noFill/>
        </p:spPr>
        <p:txBody>
          <a:bodyPr wrap="square">
            <a:spAutoFit/>
          </a:bodyPr>
          <a:lstStyle/>
          <a:p>
            <a:r>
              <a:rPr lang="en-US" altLang="zh-CN" sz="2000" b="1" dirty="0">
                <a:latin typeface="Corbel" panose="020B0503020204020204" pitchFamily="34" charset="0"/>
              </a:rPr>
              <a:t>Speech/Text</a:t>
            </a:r>
          </a:p>
        </p:txBody>
      </p:sp>
      <p:pic>
        <p:nvPicPr>
          <p:cNvPr id="60" name="Picture 59">
            <a:extLst>
              <a:ext uri="{FF2B5EF4-FFF2-40B4-BE49-F238E27FC236}">
                <a16:creationId xmlns:a16="http://schemas.microsoft.com/office/drawing/2014/main" id="{58225B0E-9BBA-4689-8486-70CBB4385F7D}"/>
              </a:ext>
            </a:extLst>
          </p:cNvPr>
          <p:cNvPicPr>
            <a:picLocks noChangeAspect="1"/>
          </p:cNvPicPr>
          <p:nvPr/>
        </p:nvPicPr>
        <p:blipFill>
          <a:blip r:embed="rId4"/>
          <a:stretch>
            <a:fillRect/>
          </a:stretch>
        </p:blipFill>
        <p:spPr>
          <a:xfrm>
            <a:off x="6411160" y="2142565"/>
            <a:ext cx="4362450" cy="2411980"/>
          </a:xfrm>
          <a:prstGeom prst="rect">
            <a:avLst/>
          </a:prstGeom>
        </p:spPr>
      </p:pic>
      <p:pic>
        <p:nvPicPr>
          <p:cNvPr id="61" name="Picture 60">
            <a:extLst>
              <a:ext uri="{FF2B5EF4-FFF2-40B4-BE49-F238E27FC236}">
                <a16:creationId xmlns:a16="http://schemas.microsoft.com/office/drawing/2014/main" id="{90F088E5-F85A-4D47-9249-58DC51E688E5}"/>
              </a:ext>
            </a:extLst>
          </p:cNvPr>
          <p:cNvPicPr>
            <a:picLocks noChangeAspect="1"/>
          </p:cNvPicPr>
          <p:nvPr/>
        </p:nvPicPr>
        <p:blipFill>
          <a:blip r:embed="rId5"/>
          <a:stretch>
            <a:fillRect/>
          </a:stretch>
        </p:blipFill>
        <p:spPr>
          <a:xfrm>
            <a:off x="6411160" y="4783893"/>
            <a:ext cx="3843793" cy="1427428"/>
          </a:xfrm>
          <a:prstGeom prst="rect">
            <a:avLst/>
          </a:prstGeom>
        </p:spPr>
      </p:pic>
    </p:spTree>
    <p:extLst>
      <p:ext uri="{BB962C8B-B14F-4D97-AF65-F5344CB8AC3E}">
        <p14:creationId xmlns:p14="http://schemas.microsoft.com/office/powerpoint/2010/main" val="1735511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DD5200-6B79-4656-BDF2-D1669F38B240}"/>
              </a:ext>
            </a:extLst>
          </p:cNvPr>
          <p:cNvSpPr>
            <a:spLocks noGrp="1"/>
          </p:cNvSpPr>
          <p:nvPr>
            <p:ph idx="1"/>
          </p:nvPr>
        </p:nvSpPr>
        <p:spPr>
          <a:xfrm>
            <a:off x="338825" y="976491"/>
            <a:ext cx="11486417" cy="1614848"/>
          </a:xfrm>
        </p:spPr>
        <p:txBody>
          <a:bodyPr>
            <a:normAutofit fontScale="85000" lnSpcReduction="20000"/>
          </a:bodyPr>
          <a:lstStyle/>
          <a:p>
            <a:r>
              <a:rPr lang="en-US" dirty="0"/>
              <a:t>Reality: A lot of real-world data does not “live” on grids</a:t>
            </a:r>
          </a:p>
          <a:p>
            <a:pPr lvl="1"/>
            <a:r>
              <a:rPr lang="en-US" dirty="0"/>
              <a:t>Arbitrary size and complex topological structure </a:t>
            </a:r>
          </a:p>
          <a:p>
            <a:pPr lvl="1"/>
            <a:r>
              <a:rPr lang="en-US" dirty="0"/>
              <a:t>No fixed node ordering or reference point</a:t>
            </a:r>
          </a:p>
          <a:p>
            <a:pPr lvl="1"/>
            <a:r>
              <a:rPr lang="en-US" dirty="0"/>
              <a:t>Often dynamic and have multimodal features</a:t>
            </a:r>
          </a:p>
          <a:p>
            <a:endParaRPr lang="en-US" dirty="0"/>
          </a:p>
        </p:txBody>
      </p:sp>
      <p:sp>
        <p:nvSpPr>
          <p:cNvPr id="4" name="Title 3">
            <a:extLst>
              <a:ext uri="{FF2B5EF4-FFF2-40B4-BE49-F238E27FC236}">
                <a16:creationId xmlns:a16="http://schemas.microsoft.com/office/drawing/2014/main" id="{BCE6041A-1AFC-4C55-BCFE-C94F31F1DB9A}"/>
              </a:ext>
            </a:extLst>
          </p:cNvPr>
          <p:cNvSpPr>
            <a:spLocks noGrp="1"/>
          </p:cNvSpPr>
          <p:nvPr>
            <p:ph type="title"/>
          </p:nvPr>
        </p:nvSpPr>
        <p:spPr/>
        <p:txBody>
          <a:bodyPr>
            <a:normAutofit/>
          </a:bodyPr>
          <a:lstStyle/>
          <a:p>
            <a:r>
              <a:rPr lang="en-US" dirty="0"/>
              <a:t>Graph Neural Network (GNN)</a:t>
            </a:r>
          </a:p>
        </p:txBody>
      </p:sp>
      <p:pic>
        <p:nvPicPr>
          <p:cNvPr id="5" name="Picture 4">
            <a:extLst>
              <a:ext uri="{FF2B5EF4-FFF2-40B4-BE49-F238E27FC236}">
                <a16:creationId xmlns:a16="http://schemas.microsoft.com/office/drawing/2014/main" id="{0E76FD28-CBEC-4C94-A351-65981BA2C554}"/>
              </a:ext>
            </a:extLst>
          </p:cNvPr>
          <p:cNvPicPr>
            <a:picLocks noChangeAspect="1"/>
          </p:cNvPicPr>
          <p:nvPr/>
        </p:nvPicPr>
        <p:blipFill>
          <a:blip r:embed="rId2"/>
          <a:stretch>
            <a:fillRect/>
          </a:stretch>
        </p:blipFill>
        <p:spPr>
          <a:xfrm>
            <a:off x="480556" y="2844522"/>
            <a:ext cx="3634244" cy="2999442"/>
          </a:xfrm>
          <a:prstGeom prst="rect">
            <a:avLst/>
          </a:prstGeom>
        </p:spPr>
      </p:pic>
      <p:pic>
        <p:nvPicPr>
          <p:cNvPr id="6" name="Picture 5">
            <a:extLst>
              <a:ext uri="{FF2B5EF4-FFF2-40B4-BE49-F238E27FC236}">
                <a16:creationId xmlns:a16="http://schemas.microsoft.com/office/drawing/2014/main" id="{032D66ED-3E03-416D-8C19-28EE08A8C8EB}"/>
              </a:ext>
            </a:extLst>
          </p:cNvPr>
          <p:cNvPicPr>
            <a:picLocks noChangeAspect="1"/>
          </p:cNvPicPr>
          <p:nvPr/>
        </p:nvPicPr>
        <p:blipFill>
          <a:blip r:embed="rId3"/>
          <a:stretch>
            <a:fillRect/>
          </a:stretch>
        </p:blipFill>
        <p:spPr>
          <a:xfrm>
            <a:off x="4300013" y="2844522"/>
            <a:ext cx="3523789" cy="2999442"/>
          </a:xfrm>
          <a:prstGeom prst="rect">
            <a:avLst/>
          </a:prstGeom>
        </p:spPr>
      </p:pic>
      <p:sp>
        <p:nvSpPr>
          <p:cNvPr id="7" name="TextBox 6">
            <a:extLst>
              <a:ext uri="{FF2B5EF4-FFF2-40B4-BE49-F238E27FC236}">
                <a16:creationId xmlns:a16="http://schemas.microsoft.com/office/drawing/2014/main" id="{1F7DC699-1ED6-4013-B35E-0D88611F273C}"/>
              </a:ext>
            </a:extLst>
          </p:cNvPr>
          <p:cNvSpPr txBox="1"/>
          <p:nvPr/>
        </p:nvSpPr>
        <p:spPr>
          <a:xfrm>
            <a:off x="8215688" y="5258197"/>
            <a:ext cx="3221831" cy="584775"/>
          </a:xfrm>
          <a:prstGeom prst="rect">
            <a:avLst/>
          </a:prstGeom>
          <a:noFill/>
        </p:spPr>
        <p:txBody>
          <a:bodyPr wrap="square">
            <a:spAutoFit/>
          </a:bodyPr>
          <a:lstStyle/>
          <a:p>
            <a:r>
              <a:rPr lang="en-US" sz="1600" b="0" dirty="0">
                <a:solidFill>
                  <a:schemeClr val="bg1">
                    <a:lumMod val="75000"/>
                  </a:schemeClr>
                </a:solidFill>
                <a:effectLst/>
              </a:rPr>
              <a:t>Image credit: </a:t>
            </a:r>
            <a:r>
              <a:rPr lang="en-US" sz="1600" b="0" dirty="0" err="1">
                <a:solidFill>
                  <a:schemeClr val="bg1">
                    <a:lumMod val="75000"/>
                  </a:schemeClr>
                </a:solidFill>
                <a:effectLst/>
              </a:rPr>
              <a:t>Madhavicmu</a:t>
            </a:r>
            <a:r>
              <a:rPr lang="en-US" sz="1600" b="0" dirty="0">
                <a:solidFill>
                  <a:schemeClr val="bg1">
                    <a:lumMod val="75000"/>
                  </a:schemeClr>
                </a:solidFill>
                <a:effectLst/>
              </a:rPr>
              <a:t> / Wikimedia Commons/CC-BY-SA-4.0</a:t>
            </a:r>
            <a:endParaRPr lang="en-US" sz="1600" dirty="0">
              <a:solidFill>
                <a:schemeClr val="bg1">
                  <a:lumMod val="75000"/>
                </a:schemeClr>
              </a:solidFill>
            </a:endParaRPr>
          </a:p>
        </p:txBody>
      </p:sp>
      <p:pic>
        <p:nvPicPr>
          <p:cNvPr id="8" name="Picture 2">
            <a:extLst>
              <a:ext uri="{FF2B5EF4-FFF2-40B4-BE49-F238E27FC236}">
                <a16:creationId xmlns:a16="http://schemas.microsoft.com/office/drawing/2014/main" id="{5B6204D9-FE30-476A-8B2B-03A253EA68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8579" y="2928412"/>
            <a:ext cx="2345728" cy="21451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7D35D6D-29B6-45EB-9468-99DBF8D532BC}"/>
              </a:ext>
            </a:extLst>
          </p:cNvPr>
          <p:cNvSpPr txBox="1"/>
          <p:nvPr/>
        </p:nvSpPr>
        <p:spPr>
          <a:xfrm>
            <a:off x="1142919" y="5843964"/>
            <a:ext cx="2202756" cy="400110"/>
          </a:xfrm>
          <a:prstGeom prst="rect">
            <a:avLst/>
          </a:prstGeom>
          <a:noFill/>
        </p:spPr>
        <p:txBody>
          <a:bodyPr wrap="square">
            <a:spAutoFit/>
          </a:bodyPr>
          <a:lstStyle/>
          <a:p>
            <a:r>
              <a:rPr lang="en-US" altLang="zh-CN" sz="2000" b="1" dirty="0">
                <a:latin typeface="Corbel" panose="020B0503020204020204" pitchFamily="34" charset="0"/>
              </a:rPr>
              <a:t>Social Networks</a:t>
            </a:r>
          </a:p>
        </p:txBody>
      </p:sp>
      <p:sp>
        <p:nvSpPr>
          <p:cNvPr id="10" name="TextBox 9">
            <a:extLst>
              <a:ext uri="{FF2B5EF4-FFF2-40B4-BE49-F238E27FC236}">
                <a16:creationId xmlns:a16="http://schemas.microsoft.com/office/drawing/2014/main" id="{F304D628-747D-4193-9018-0E0AE918C225}"/>
              </a:ext>
            </a:extLst>
          </p:cNvPr>
          <p:cNvSpPr txBox="1"/>
          <p:nvPr/>
        </p:nvSpPr>
        <p:spPr>
          <a:xfrm>
            <a:off x="4777163" y="5842972"/>
            <a:ext cx="2776162" cy="400110"/>
          </a:xfrm>
          <a:prstGeom prst="rect">
            <a:avLst/>
          </a:prstGeom>
          <a:noFill/>
        </p:spPr>
        <p:txBody>
          <a:bodyPr wrap="square">
            <a:spAutoFit/>
          </a:bodyPr>
          <a:lstStyle/>
          <a:p>
            <a:r>
              <a:rPr lang="en-US" altLang="zh-CN" sz="2000" b="1" dirty="0">
                <a:latin typeface="Corbel" panose="020B0503020204020204" pitchFamily="34" charset="0"/>
              </a:rPr>
              <a:t>Economic Networks</a:t>
            </a:r>
          </a:p>
        </p:txBody>
      </p:sp>
      <p:sp>
        <p:nvSpPr>
          <p:cNvPr id="11" name="TextBox 10">
            <a:extLst>
              <a:ext uri="{FF2B5EF4-FFF2-40B4-BE49-F238E27FC236}">
                <a16:creationId xmlns:a16="http://schemas.microsoft.com/office/drawing/2014/main" id="{A0F433C8-237C-4748-B7C7-CA1B737705FE}"/>
              </a:ext>
            </a:extLst>
          </p:cNvPr>
          <p:cNvSpPr txBox="1"/>
          <p:nvPr/>
        </p:nvSpPr>
        <p:spPr>
          <a:xfrm>
            <a:off x="8067493" y="5843519"/>
            <a:ext cx="3487900" cy="400110"/>
          </a:xfrm>
          <a:prstGeom prst="rect">
            <a:avLst/>
          </a:prstGeom>
          <a:noFill/>
        </p:spPr>
        <p:txBody>
          <a:bodyPr wrap="square">
            <a:spAutoFit/>
          </a:bodyPr>
          <a:lstStyle/>
          <a:p>
            <a:r>
              <a:rPr lang="en-US" altLang="zh-CN" sz="2000" b="1" dirty="0">
                <a:latin typeface="Corbel" panose="020B0503020204020204" pitchFamily="34" charset="0"/>
              </a:rPr>
              <a:t>Protein Interaction Networks</a:t>
            </a:r>
          </a:p>
        </p:txBody>
      </p:sp>
    </p:spTree>
    <p:extLst>
      <p:ext uri="{BB962C8B-B14F-4D97-AF65-F5344CB8AC3E}">
        <p14:creationId xmlns:p14="http://schemas.microsoft.com/office/powerpoint/2010/main" val="344270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B07538-D76B-48E4-9260-9B3CF4C0A150}"/>
              </a:ext>
            </a:extLst>
          </p:cNvPr>
          <p:cNvSpPr>
            <a:spLocks noGrp="1"/>
          </p:cNvSpPr>
          <p:nvPr>
            <p:ph type="title"/>
          </p:nvPr>
        </p:nvSpPr>
        <p:spPr/>
        <p:txBody>
          <a:bodyPr>
            <a:normAutofit/>
          </a:bodyPr>
          <a:lstStyle/>
          <a:p>
            <a:r>
              <a:rPr lang="en-US" dirty="0"/>
              <a:t>Graph Neural Network (GNN)</a:t>
            </a:r>
          </a:p>
        </p:txBody>
      </p:sp>
      <p:pic>
        <p:nvPicPr>
          <p:cNvPr id="5" name="Picture 4">
            <a:extLst>
              <a:ext uri="{FF2B5EF4-FFF2-40B4-BE49-F238E27FC236}">
                <a16:creationId xmlns:a16="http://schemas.microsoft.com/office/drawing/2014/main" id="{47AE0625-0944-46EA-95C9-D82C7031AA02}"/>
              </a:ext>
            </a:extLst>
          </p:cNvPr>
          <p:cNvPicPr>
            <a:picLocks noChangeAspect="1"/>
          </p:cNvPicPr>
          <p:nvPr/>
        </p:nvPicPr>
        <p:blipFill>
          <a:blip r:embed="rId2"/>
          <a:stretch>
            <a:fillRect/>
          </a:stretch>
        </p:blipFill>
        <p:spPr>
          <a:xfrm>
            <a:off x="881379" y="1256055"/>
            <a:ext cx="9352818" cy="4860170"/>
          </a:xfrm>
          <a:prstGeom prst="rect">
            <a:avLst/>
          </a:prstGeom>
        </p:spPr>
      </p:pic>
      <p:sp>
        <p:nvSpPr>
          <p:cNvPr id="6" name="TextBox 5">
            <a:extLst>
              <a:ext uri="{FF2B5EF4-FFF2-40B4-BE49-F238E27FC236}">
                <a16:creationId xmlns:a16="http://schemas.microsoft.com/office/drawing/2014/main" id="{E045D10D-BEC5-48EF-AEE5-1AF60915415D}"/>
              </a:ext>
            </a:extLst>
          </p:cNvPr>
          <p:cNvSpPr txBox="1"/>
          <p:nvPr/>
        </p:nvSpPr>
        <p:spPr>
          <a:xfrm>
            <a:off x="8238295" y="5793059"/>
            <a:ext cx="3763205" cy="646331"/>
          </a:xfrm>
          <a:prstGeom prst="rect">
            <a:avLst/>
          </a:prstGeom>
          <a:noFill/>
        </p:spPr>
        <p:txBody>
          <a:bodyPr wrap="square">
            <a:spAutoFit/>
          </a:bodyPr>
          <a:lstStyle>
            <a:defPPr>
              <a:defRPr lang="en-US"/>
            </a:defPPr>
            <a:lvl1pPr>
              <a:defRPr>
                <a:latin typeface="Corbel" panose="020B0503020204020204" pitchFamily="34" charset="0"/>
              </a:defRPr>
            </a:lvl1pPr>
          </a:lstStyle>
          <a:p>
            <a:r>
              <a:rPr lang="en-US" dirty="0"/>
              <a:t>[Slide credit: Structured deep models: Deep learning on graphs and beyond]</a:t>
            </a:r>
          </a:p>
        </p:txBody>
      </p:sp>
      <p:sp>
        <p:nvSpPr>
          <p:cNvPr id="7" name="TextBox 6">
            <a:extLst>
              <a:ext uri="{FF2B5EF4-FFF2-40B4-BE49-F238E27FC236}">
                <a16:creationId xmlns:a16="http://schemas.microsoft.com/office/drawing/2014/main" id="{A980ADB0-A52B-4D79-95D9-FB588E12AC33}"/>
              </a:ext>
            </a:extLst>
          </p:cNvPr>
          <p:cNvSpPr txBox="1"/>
          <p:nvPr/>
        </p:nvSpPr>
        <p:spPr>
          <a:xfrm>
            <a:off x="8095420" y="1350445"/>
            <a:ext cx="3600450" cy="1325021"/>
          </a:xfrm>
          <a:prstGeom prst="rect">
            <a:avLst/>
          </a:prstGeom>
          <a:solidFill>
            <a:schemeClr val="accent4"/>
          </a:solidFill>
        </p:spPr>
        <p:txBody>
          <a:bodyPr vert="horz" lIns="91440" tIns="45720" rIns="91440" bIns="45720" rtlCol="0">
            <a:normAutofit/>
          </a:bodyPr>
          <a:lstStyle>
            <a:lvl1pPr marL="400041" indent="-400041" defTabSz="914377">
              <a:lnSpc>
                <a:spcPct val="100000"/>
              </a:lnSpc>
              <a:spcBef>
                <a:spcPts val="0"/>
              </a:spcBef>
              <a:buFont typeface="Arial" panose="020B0604020202020204" pitchFamily="34" charset="0"/>
              <a:buChar char="•"/>
              <a:defRPr sz="2400" b="1">
                <a:solidFill>
                  <a:schemeClr val="accent4">
                    <a:lumMod val="75000"/>
                  </a:schemeClr>
                </a:solidFill>
                <a:latin typeface="Corbel" panose="020B0503020204020204" pitchFamily="34" charset="0"/>
              </a:defRPr>
            </a:lvl1pPr>
            <a:lvl2pPr marL="857229" lvl="1" indent="-400041" defTabSz="914377">
              <a:lnSpc>
                <a:spcPct val="100000"/>
              </a:lnSpc>
              <a:spcBef>
                <a:spcPts val="0"/>
              </a:spcBef>
              <a:buSzPct val="80000"/>
              <a:buFont typeface="Courier New" panose="02070309020205020404" pitchFamily="49" charset="0"/>
              <a:buChar char="o"/>
              <a:defRPr sz="2000">
                <a:latin typeface="Corbel" panose="020B0503020204020204" pitchFamily="34" charset="0"/>
              </a:defRPr>
            </a:lvl2pPr>
            <a:lvl3pPr marL="1142971" indent="-285744" defTabSz="914377">
              <a:lnSpc>
                <a:spcPct val="100000"/>
              </a:lnSpc>
              <a:spcBef>
                <a:spcPts val="0"/>
              </a:spcBef>
              <a:buFont typeface="Corbel" panose="020B0503020204020204" pitchFamily="34" charset="0"/>
              <a:buChar char="‐"/>
              <a:defRPr>
                <a:latin typeface="Corbel" panose="020B0503020204020204" pitchFamily="34" charset="0"/>
              </a:defRPr>
            </a:lvl3pPr>
            <a:lvl4pPr marL="1600160" indent="-228594" defTabSz="914377">
              <a:lnSpc>
                <a:spcPct val="100000"/>
              </a:lnSpc>
              <a:spcBef>
                <a:spcPts val="0"/>
              </a:spcBef>
              <a:buFont typeface="Arial" panose="020B0604020202020204" pitchFamily="34" charset="0"/>
              <a:buChar char="•"/>
              <a:defRPr sz="1600">
                <a:latin typeface="Corbel" panose="020B0503020204020204" pitchFamily="34" charset="0"/>
              </a:defRPr>
            </a:lvl4pPr>
            <a:lvl5pPr marL="2057349" indent="-228594" defTabSz="914377">
              <a:lnSpc>
                <a:spcPct val="100000"/>
              </a:lnSpc>
              <a:spcBef>
                <a:spcPts val="0"/>
              </a:spcBef>
              <a:buFont typeface="Arial" panose="020B0604020202020204" pitchFamily="34" charset="0"/>
              <a:buChar char="•"/>
              <a:defRPr sz="1600">
                <a:latin typeface="Corbel" panose="020B0503020204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pPr>
            <a:r>
              <a:rPr lang="en-US" dirty="0">
                <a:solidFill>
                  <a:schemeClr val="tx1"/>
                </a:solidFill>
              </a:rPr>
              <a:t>Main Idea: </a:t>
            </a:r>
            <a:r>
              <a:rPr lang="en-US" b="0" dirty="0">
                <a:solidFill>
                  <a:schemeClr val="tx1"/>
                </a:solidFill>
              </a:rPr>
              <a:t>Pass massages between pairs of nodes and agglomerate</a:t>
            </a:r>
          </a:p>
        </p:txBody>
      </p:sp>
      <p:pic>
        <p:nvPicPr>
          <p:cNvPr id="8" name="Picture 7">
            <a:extLst>
              <a:ext uri="{FF2B5EF4-FFF2-40B4-BE49-F238E27FC236}">
                <a16:creationId xmlns:a16="http://schemas.microsoft.com/office/drawing/2014/main" id="{2FE1DA27-7B00-4F02-9A30-3015D4E590E6}"/>
              </a:ext>
            </a:extLst>
          </p:cNvPr>
          <p:cNvPicPr>
            <a:picLocks noChangeAspect="1"/>
          </p:cNvPicPr>
          <p:nvPr/>
        </p:nvPicPr>
        <p:blipFill>
          <a:blip r:embed="rId3"/>
          <a:stretch>
            <a:fillRect/>
          </a:stretch>
        </p:blipFill>
        <p:spPr>
          <a:xfrm>
            <a:off x="939920" y="1502075"/>
            <a:ext cx="1329455" cy="1097236"/>
          </a:xfrm>
          <a:prstGeom prst="rect">
            <a:avLst/>
          </a:prstGeom>
        </p:spPr>
      </p:pic>
      <p:pic>
        <p:nvPicPr>
          <p:cNvPr id="9" name="Picture 8">
            <a:extLst>
              <a:ext uri="{FF2B5EF4-FFF2-40B4-BE49-F238E27FC236}">
                <a16:creationId xmlns:a16="http://schemas.microsoft.com/office/drawing/2014/main" id="{CBAE7CC8-4AF3-4A3E-BAC0-D118B81CF9E3}"/>
              </a:ext>
            </a:extLst>
          </p:cNvPr>
          <p:cNvPicPr>
            <a:picLocks noChangeAspect="1"/>
          </p:cNvPicPr>
          <p:nvPr/>
        </p:nvPicPr>
        <p:blipFill>
          <a:blip r:embed="rId4"/>
          <a:stretch>
            <a:fillRect/>
          </a:stretch>
        </p:blipFill>
        <p:spPr>
          <a:xfrm>
            <a:off x="282551" y="4807307"/>
            <a:ext cx="1183049" cy="1007009"/>
          </a:xfrm>
          <a:prstGeom prst="rect">
            <a:avLst/>
          </a:prstGeom>
        </p:spPr>
      </p:pic>
      <p:pic>
        <p:nvPicPr>
          <p:cNvPr id="10" name="Picture 2">
            <a:extLst>
              <a:ext uri="{FF2B5EF4-FFF2-40B4-BE49-F238E27FC236}">
                <a16:creationId xmlns:a16="http://schemas.microsoft.com/office/drawing/2014/main" id="{56ABFBE8-9A66-450A-8F72-69E562D670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4224" y="4853836"/>
            <a:ext cx="1050303" cy="96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230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DE24E2-96EF-406F-9414-9D190A57DAB9}"/>
              </a:ext>
            </a:extLst>
          </p:cNvPr>
          <p:cNvPicPr>
            <a:picLocks noChangeAspect="1"/>
          </p:cNvPicPr>
          <p:nvPr/>
        </p:nvPicPr>
        <p:blipFill>
          <a:blip r:embed="rId2"/>
          <a:stretch>
            <a:fillRect/>
          </a:stretch>
        </p:blipFill>
        <p:spPr>
          <a:xfrm>
            <a:off x="1318681" y="2168035"/>
            <a:ext cx="9320378" cy="4285301"/>
          </a:xfrm>
          <a:prstGeom prst="rect">
            <a:avLst/>
          </a:prstGeom>
        </p:spPr>
      </p:pic>
      <p:sp>
        <p:nvSpPr>
          <p:cNvPr id="4" name="Title 3">
            <a:extLst>
              <a:ext uri="{FF2B5EF4-FFF2-40B4-BE49-F238E27FC236}">
                <a16:creationId xmlns:a16="http://schemas.microsoft.com/office/drawing/2014/main" id="{30812C2D-4CA2-46D0-B2FD-A04A3B4BDBC3}"/>
              </a:ext>
            </a:extLst>
          </p:cNvPr>
          <p:cNvSpPr>
            <a:spLocks noGrp="1"/>
          </p:cNvSpPr>
          <p:nvPr>
            <p:ph type="title"/>
          </p:nvPr>
        </p:nvSpPr>
        <p:spPr/>
        <p:txBody>
          <a:bodyPr>
            <a:normAutofit/>
          </a:bodyPr>
          <a:lstStyle/>
          <a:p>
            <a:r>
              <a:rPr lang="en-US" dirty="0"/>
              <a:t>How is GNN Computed?</a:t>
            </a:r>
          </a:p>
        </p:txBody>
      </p:sp>
      <p:sp>
        <p:nvSpPr>
          <p:cNvPr id="5" name="Content Placeholder 1">
            <a:extLst>
              <a:ext uri="{FF2B5EF4-FFF2-40B4-BE49-F238E27FC236}">
                <a16:creationId xmlns:a16="http://schemas.microsoft.com/office/drawing/2014/main" id="{AC24555B-0668-4146-853B-D7A734929072}"/>
              </a:ext>
            </a:extLst>
          </p:cNvPr>
          <p:cNvSpPr>
            <a:spLocks noGrp="1"/>
          </p:cNvSpPr>
          <p:nvPr>
            <p:ph idx="1"/>
          </p:nvPr>
        </p:nvSpPr>
        <p:spPr>
          <a:xfrm>
            <a:off x="215739" y="908720"/>
            <a:ext cx="11486417" cy="4950138"/>
          </a:xfrm>
        </p:spPr>
        <p:txBody>
          <a:bodyPr/>
          <a:lstStyle/>
          <a:p>
            <a:r>
              <a:rPr lang="en-US" dirty="0">
                <a:solidFill>
                  <a:schemeClr val="accent1"/>
                </a:solidFill>
              </a:rPr>
              <a:t>Key idea</a:t>
            </a:r>
            <a:r>
              <a:rPr lang="en-US" dirty="0"/>
              <a:t>: Generate </a:t>
            </a:r>
            <a:r>
              <a:rPr lang="en-US" dirty="0">
                <a:solidFill>
                  <a:schemeClr val="accent1"/>
                </a:solidFill>
              </a:rPr>
              <a:t>node embeddings </a:t>
            </a:r>
            <a:r>
              <a:rPr lang="en-US" dirty="0"/>
              <a:t>based on local network neighborhoods </a:t>
            </a:r>
          </a:p>
          <a:p>
            <a:pPr lvl="1"/>
            <a:r>
              <a:rPr lang="en-US" b="1" dirty="0"/>
              <a:t>Node embedding</a:t>
            </a:r>
            <a:r>
              <a:rPr lang="en-US" dirty="0"/>
              <a:t>: a vector to represent the node features</a:t>
            </a:r>
          </a:p>
        </p:txBody>
      </p:sp>
      <p:sp>
        <p:nvSpPr>
          <p:cNvPr id="7" name="TextBox 6">
            <a:extLst>
              <a:ext uri="{FF2B5EF4-FFF2-40B4-BE49-F238E27FC236}">
                <a16:creationId xmlns:a16="http://schemas.microsoft.com/office/drawing/2014/main" id="{BF277682-C6E9-45EC-B51F-C252D6D001C6}"/>
              </a:ext>
            </a:extLst>
          </p:cNvPr>
          <p:cNvSpPr txBox="1"/>
          <p:nvPr/>
        </p:nvSpPr>
        <p:spPr>
          <a:xfrm>
            <a:off x="215739" y="6104883"/>
            <a:ext cx="5054097" cy="369332"/>
          </a:xfrm>
          <a:prstGeom prst="rect">
            <a:avLst/>
          </a:prstGeom>
          <a:noFill/>
        </p:spPr>
        <p:txBody>
          <a:bodyPr wrap="square">
            <a:spAutoFit/>
          </a:bodyPr>
          <a:lstStyle/>
          <a:p>
            <a:r>
              <a:rPr lang="en-US" dirty="0">
                <a:latin typeface="Corbel" panose="020B0503020204020204" pitchFamily="34" charset="0"/>
              </a:rPr>
              <a:t>[Slide credit: http://web.stanford.edu/class/cs224w]</a:t>
            </a:r>
          </a:p>
        </p:txBody>
      </p:sp>
      <p:graphicFrame>
        <p:nvGraphicFramePr>
          <p:cNvPr id="8" name="Table 7">
            <a:extLst>
              <a:ext uri="{FF2B5EF4-FFF2-40B4-BE49-F238E27FC236}">
                <a16:creationId xmlns:a16="http://schemas.microsoft.com/office/drawing/2014/main" id="{5BEBA596-A0B8-4FF5-ADC2-BC5CEEC682C7}"/>
              </a:ext>
            </a:extLst>
          </p:cNvPr>
          <p:cNvGraphicFramePr>
            <a:graphicFrameLocks noGrp="1"/>
          </p:cNvGraphicFramePr>
          <p:nvPr/>
        </p:nvGraphicFramePr>
        <p:xfrm>
          <a:off x="2742787" y="2684268"/>
          <a:ext cx="2129020" cy="251460"/>
        </p:xfrm>
        <a:graphic>
          <a:graphicData uri="http://schemas.openxmlformats.org/drawingml/2006/table">
            <a:tbl>
              <a:tblPr firstRow="1" bandRow="1">
                <a:tableStyleId>{5C22544A-7EE6-4342-B048-85BDC9FD1C3A}</a:tableStyleId>
              </a:tblPr>
              <a:tblGrid>
                <a:gridCol w="212902">
                  <a:extLst>
                    <a:ext uri="{9D8B030D-6E8A-4147-A177-3AD203B41FA5}">
                      <a16:colId xmlns:a16="http://schemas.microsoft.com/office/drawing/2014/main" val="3173571452"/>
                    </a:ext>
                  </a:extLst>
                </a:gridCol>
                <a:gridCol w="212902">
                  <a:extLst>
                    <a:ext uri="{9D8B030D-6E8A-4147-A177-3AD203B41FA5}">
                      <a16:colId xmlns:a16="http://schemas.microsoft.com/office/drawing/2014/main" val="1470679135"/>
                    </a:ext>
                  </a:extLst>
                </a:gridCol>
                <a:gridCol w="212902">
                  <a:extLst>
                    <a:ext uri="{9D8B030D-6E8A-4147-A177-3AD203B41FA5}">
                      <a16:colId xmlns:a16="http://schemas.microsoft.com/office/drawing/2014/main" val="1361367454"/>
                    </a:ext>
                  </a:extLst>
                </a:gridCol>
                <a:gridCol w="212902">
                  <a:extLst>
                    <a:ext uri="{9D8B030D-6E8A-4147-A177-3AD203B41FA5}">
                      <a16:colId xmlns:a16="http://schemas.microsoft.com/office/drawing/2014/main" val="719461032"/>
                    </a:ext>
                  </a:extLst>
                </a:gridCol>
                <a:gridCol w="212902">
                  <a:extLst>
                    <a:ext uri="{9D8B030D-6E8A-4147-A177-3AD203B41FA5}">
                      <a16:colId xmlns:a16="http://schemas.microsoft.com/office/drawing/2014/main" val="1615488145"/>
                    </a:ext>
                  </a:extLst>
                </a:gridCol>
                <a:gridCol w="212902">
                  <a:extLst>
                    <a:ext uri="{9D8B030D-6E8A-4147-A177-3AD203B41FA5}">
                      <a16:colId xmlns:a16="http://schemas.microsoft.com/office/drawing/2014/main" val="1948591384"/>
                    </a:ext>
                  </a:extLst>
                </a:gridCol>
                <a:gridCol w="212902">
                  <a:extLst>
                    <a:ext uri="{9D8B030D-6E8A-4147-A177-3AD203B41FA5}">
                      <a16:colId xmlns:a16="http://schemas.microsoft.com/office/drawing/2014/main" val="4171347381"/>
                    </a:ext>
                  </a:extLst>
                </a:gridCol>
                <a:gridCol w="212902">
                  <a:extLst>
                    <a:ext uri="{9D8B030D-6E8A-4147-A177-3AD203B41FA5}">
                      <a16:colId xmlns:a16="http://schemas.microsoft.com/office/drawing/2014/main" val="1360968899"/>
                    </a:ext>
                  </a:extLst>
                </a:gridCol>
                <a:gridCol w="212902">
                  <a:extLst>
                    <a:ext uri="{9D8B030D-6E8A-4147-A177-3AD203B41FA5}">
                      <a16:colId xmlns:a16="http://schemas.microsoft.com/office/drawing/2014/main" val="2193299297"/>
                    </a:ext>
                  </a:extLst>
                </a:gridCol>
                <a:gridCol w="212902">
                  <a:extLst>
                    <a:ext uri="{9D8B030D-6E8A-4147-A177-3AD203B41FA5}">
                      <a16:colId xmlns:a16="http://schemas.microsoft.com/office/drawing/2014/main" val="2258997235"/>
                    </a:ext>
                  </a:extLst>
                </a:gridCol>
              </a:tblGrid>
              <a:tr h="230948">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44256670"/>
                  </a:ext>
                </a:extLst>
              </a:tr>
            </a:tbl>
          </a:graphicData>
        </a:graphic>
      </p:graphicFrame>
      <p:sp>
        <p:nvSpPr>
          <p:cNvPr id="9" name="TextBox 8">
            <a:extLst>
              <a:ext uri="{FF2B5EF4-FFF2-40B4-BE49-F238E27FC236}">
                <a16:creationId xmlns:a16="http://schemas.microsoft.com/office/drawing/2014/main" id="{6F52CB23-8544-44C0-B481-A9DC56CFF23E}"/>
              </a:ext>
            </a:extLst>
          </p:cNvPr>
          <p:cNvSpPr txBox="1"/>
          <p:nvPr/>
        </p:nvSpPr>
        <p:spPr>
          <a:xfrm>
            <a:off x="8861567" y="2275211"/>
            <a:ext cx="904517" cy="461665"/>
          </a:xfrm>
          <a:prstGeom prst="rect">
            <a:avLst/>
          </a:prstGeom>
          <a:noFill/>
        </p:spPr>
        <p:txBody>
          <a:bodyPr wrap="square">
            <a:spAutoFit/>
          </a:bodyPr>
          <a:lstStyle/>
          <a:p>
            <a:r>
              <a:rPr lang="en-US" sz="2400" b="1" dirty="0">
                <a:solidFill>
                  <a:schemeClr val="accent1"/>
                </a:solidFill>
                <a:latin typeface="Corbel" panose="020B0503020204020204" pitchFamily="34" charset="0"/>
              </a:rPr>
              <a:t>MLP</a:t>
            </a:r>
          </a:p>
        </p:txBody>
      </p:sp>
      <p:sp>
        <p:nvSpPr>
          <p:cNvPr id="10" name="TextBox 9">
            <a:extLst>
              <a:ext uri="{FF2B5EF4-FFF2-40B4-BE49-F238E27FC236}">
                <a16:creationId xmlns:a16="http://schemas.microsoft.com/office/drawing/2014/main" id="{5B24AB56-2E02-4FC2-AB8B-AA8F7FD187D8}"/>
              </a:ext>
            </a:extLst>
          </p:cNvPr>
          <p:cNvSpPr txBox="1"/>
          <p:nvPr/>
        </p:nvSpPr>
        <p:spPr>
          <a:xfrm>
            <a:off x="8861567" y="3640663"/>
            <a:ext cx="904517" cy="461665"/>
          </a:xfrm>
          <a:prstGeom prst="rect">
            <a:avLst/>
          </a:prstGeom>
          <a:noFill/>
        </p:spPr>
        <p:txBody>
          <a:bodyPr wrap="square">
            <a:spAutoFit/>
          </a:bodyPr>
          <a:lstStyle/>
          <a:p>
            <a:r>
              <a:rPr lang="en-US" sz="2400" b="1" dirty="0">
                <a:solidFill>
                  <a:schemeClr val="accent1"/>
                </a:solidFill>
                <a:latin typeface="Corbel" panose="020B0503020204020204" pitchFamily="34" charset="0"/>
              </a:rPr>
              <a:t>MLP</a:t>
            </a:r>
          </a:p>
        </p:txBody>
      </p:sp>
      <p:sp>
        <p:nvSpPr>
          <p:cNvPr id="11" name="TextBox 10">
            <a:extLst>
              <a:ext uri="{FF2B5EF4-FFF2-40B4-BE49-F238E27FC236}">
                <a16:creationId xmlns:a16="http://schemas.microsoft.com/office/drawing/2014/main" id="{90820C27-A6E6-4867-97A8-7969805DEB51}"/>
              </a:ext>
            </a:extLst>
          </p:cNvPr>
          <p:cNvSpPr txBox="1"/>
          <p:nvPr/>
        </p:nvSpPr>
        <p:spPr>
          <a:xfrm>
            <a:off x="8864172" y="4953739"/>
            <a:ext cx="904517" cy="461665"/>
          </a:xfrm>
          <a:prstGeom prst="rect">
            <a:avLst/>
          </a:prstGeom>
          <a:noFill/>
        </p:spPr>
        <p:txBody>
          <a:bodyPr wrap="square">
            <a:spAutoFit/>
          </a:bodyPr>
          <a:lstStyle/>
          <a:p>
            <a:r>
              <a:rPr lang="en-US" sz="2400" b="1" dirty="0">
                <a:solidFill>
                  <a:schemeClr val="accent1"/>
                </a:solidFill>
                <a:latin typeface="Corbel" panose="020B0503020204020204" pitchFamily="34" charset="0"/>
              </a:rPr>
              <a:t>MLP</a:t>
            </a:r>
          </a:p>
        </p:txBody>
      </p:sp>
      <p:sp>
        <p:nvSpPr>
          <p:cNvPr id="12" name="TextBox 11">
            <a:extLst>
              <a:ext uri="{FF2B5EF4-FFF2-40B4-BE49-F238E27FC236}">
                <a16:creationId xmlns:a16="http://schemas.microsoft.com/office/drawing/2014/main" id="{49B7E7B1-F14A-4EF0-B205-5F4DE5BA0945}"/>
              </a:ext>
            </a:extLst>
          </p:cNvPr>
          <p:cNvSpPr txBox="1"/>
          <p:nvPr/>
        </p:nvSpPr>
        <p:spPr>
          <a:xfrm>
            <a:off x="6325088" y="3539566"/>
            <a:ext cx="904517" cy="461665"/>
          </a:xfrm>
          <a:prstGeom prst="rect">
            <a:avLst/>
          </a:prstGeom>
          <a:noFill/>
        </p:spPr>
        <p:txBody>
          <a:bodyPr wrap="square">
            <a:spAutoFit/>
          </a:bodyPr>
          <a:lstStyle/>
          <a:p>
            <a:r>
              <a:rPr lang="en-US" sz="2400" b="1" dirty="0">
                <a:solidFill>
                  <a:schemeClr val="accent1"/>
                </a:solidFill>
                <a:latin typeface="Corbel" panose="020B0503020204020204" pitchFamily="34" charset="0"/>
              </a:rPr>
              <a:t>MLP</a:t>
            </a:r>
          </a:p>
        </p:txBody>
      </p:sp>
    </p:spTree>
    <p:extLst>
      <p:ext uri="{BB962C8B-B14F-4D97-AF65-F5344CB8AC3E}">
        <p14:creationId xmlns:p14="http://schemas.microsoft.com/office/powerpoint/2010/main" val="543499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for post">
            <a:extLst>
              <a:ext uri="{FF2B5EF4-FFF2-40B4-BE49-F238E27FC236}">
                <a16:creationId xmlns:a16="http://schemas.microsoft.com/office/drawing/2014/main" id="{21F9BC3C-92A5-46A2-A9D2-F4C28DCE0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136" y="3844887"/>
            <a:ext cx="6256459" cy="29457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 Neural Networks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119336" y="952758"/>
            <a:ext cx="10991850" cy="4952484"/>
          </a:xfrm>
        </p:spPr>
        <p:txBody>
          <a:bodyPr>
            <a:normAutofit/>
          </a:bodyPr>
          <a:lstStyle/>
          <a:p>
            <a:pPr marL="0" indent="0" algn="ctr">
              <a:buNone/>
            </a:pPr>
            <a:r>
              <a:rPr lang="en-US" sz="2800" i="1" dirty="0">
                <a:latin typeface="Calibri (Body)"/>
              </a:rPr>
              <a:t>Graph Neural Networks (GNNs)</a:t>
            </a:r>
            <a:r>
              <a:rPr lang="en-US" sz="2800" dirty="0">
                <a:latin typeface="Calibri (Body)"/>
              </a:rPr>
              <a:t> are connectionist models that capture the relationships represented in the graphs:</a:t>
            </a:r>
          </a:p>
          <a:p>
            <a:pPr marL="0" indent="0" algn="ctr">
              <a:buNone/>
            </a:pPr>
            <a:endParaRPr lang="en-US" sz="2800" dirty="0">
              <a:latin typeface="Calibri (Body)"/>
            </a:endParaRPr>
          </a:p>
          <a:p>
            <a:r>
              <a:rPr lang="en-US" sz="2800" dirty="0">
                <a:latin typeface="Calibri (Body)"/>
              </a:rPr>
              <a:t>there is one GNN ‘recurrent unit’ for each node in the graph: each unit maintains stateful information (embeddings) that captures</a:t>
            </a:r>
          </a:p>
          <a:p>
            <a:pPr lvl="1"/>
            <a:r>
              <a:rPr lang="en-US" sz="2400" dirty="0">
                <a:latin typeface="Calibri (Body)"/>
              </a:rPr>
              <a:t>the properties of the related node</a:t>
            </a:r>
          </a:p>
          <a:p>
            <a:pPr lvl="1"/>
            <a:r>
              <a:rPr lang="en-US" sz="2400" dirty="0">
                <a:latin typeface="Calibri (Body)"/>
              </a:rPr>
              <a:t>the neighborhood properties of that node</a:t>
            </a:r>
          </a:p>
          <a:p>
            <a:pPr marL="0" indent="0">
              <a:buNone/>
            </a:pPr>
            <a:endParaRPr lang="en-US" sz="2800" dirty="0">
              <a:latin typeface="Calibri (Body)"/>
            </a:endParaRPr>
          </a:p>
        </p:txBody>
      </p:sp>
    </p:spTree>
    <p:extLst>
      <p:ext uri="{BB962C8B-B14F-4D97-AF65-F5344CB8AC3E}">
        <p14:creationId xmlns:p14="http://schemas.microsoft.com/office/powerpoint/2010/main" val="1843313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 Neural Networks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191344" y="952758"/>
            <a:ext cx="11163300" cy="4952484"/>
          </a:xfrm>
        </p:spPr>
        <p:txBody>
          <a:bodyPr>
            <a:normAutofit/>
          </a:bodyPr>
          <a:lstStyle/>
          <a:p>
            <a:pPr marL="0" indent="0" algn="ctr">
              <a:buNone/>
            </a:pPr>
            <a:r>
              <a:rPr lang="en-US" i="1" dirty="0">
                <a:latin typeface="Calibri (Body)"/>
              </a:rPr>
              <a:t>Graph Neural Networks (GNNs)</a:t>
            </a:r>
            <a:r>
              <a:rPr lang="en-US" dirty="0">
                <a:latin typeface="Calibri (Body)"/>
              </a:rPr>
              <a:t> are connectionist models that capture the relationships represented in the graphs:</a:t>
            </a:r>
          </a:p>
          <a:p>
            <a:pPr marL="0" indent="0" algn="ctr">
              <a:buNone/>
            </a:pPr>
            <a:endParaRPr lang="en-US" dirty="0">
              <a:latin typeface="Calibri (Body)"/>
            </a:endParaRPr>
          </a:p>
          <a:p>
            <a:r>
              <a:rPr lang="en-US" dirty="0">
                <a:latin typeface="Calibri (Body)"/>
              </a:rPr>
              <a:t>an MLP for each edge learns the importance/properties of the underlying relation</a:t>
            </a:r>
          </a:p>
          <a:p>
            <a:pPr marL="0" indent="0">
              <a:buNone/>
            </a:pPr>
            <a:endParaRPr lang="en-US" dirty="0">
              <a:latin typeface="Calibri (Body)"/>
            </a:endParaRPr>
          </a:p>
          <a:p>
            <a:pPr marL="0" indent="0">
              <a:buNone/>
            </a:pPr>
            <a:endParaRPr lang="en-US" dirty="0">
              <a:latin typeface="Calibri (Body)"/>
            </a:endParaRPr>
          </a:p>
        </p:txBody>
      </p:sp>
      <p:pic>
        <p:nvPicPr>
          <p:cNvPr id="5124" name="Picture 4" descr="Image for post">
            <a:extLst>
              <a:ext uri="{FF2B5EF4-FFF2-40B4-BE49-F238E27FC236}">
                <a16:creationId xmlns:a16="http://schemas.microsoft.com/office/drawing/2014/main" id="{D8422218-E45D-4085-B692-E909D2701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810" y="3668617"/>
            <a:ext cx="7773187" cy="305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950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 Neural Networks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263352" y="952758"/>
            <a:ext cx="11071860" cy="4952484"/>
          </a:xfrm>
        </p:spPr>
        <p:txBody>
          <a:bodyPr>
            <a:normAutofit/>
          </a:bodyPr>
          <a:lstStyle/>
          <a:p>
            <a:pPr marL="0" indent="0" algn="ctr">
              <a:buNone/>
            </a:pPr>
            <a:r>
              <a:rPr lang="en-US" i="1" dirty="0">
                <a:latin typeface="Calibri (Body)"/>
              </a:rPr>
              <a:t>Graph Neural Networks (GNNs)</a:t>
            </a:r>
            <a:r>
              <a:rPr lang="en-US" dirty="0">
                <a:latin typeface="Calibri (Body)"/>
              </a:rPr>
              <a:t> are connectionist models that capture the relationships represented in the graphs:</a:t>
            </a:r>
          </a:p>
          <a:p>
            <a:pPr marL="0" indent="0" algn="ctr">
              <a:buNone/>
            </a:pPr>
            <a:endParaRPr lang="en-US" dirty="0">
              <a:latin typeface="Calibri (Body)"/>
            </a:endParaRPr>
          </a:p>
          <a:p>
            <a:r>
              <a:rPr lang="en-US" i="1" dirty="0">
                <a:latin typeface="Calibri (Body)"/>
              </a:rPr>
              <a:t>neighborhood aggregation</a:t>
            </a:r>
            <a:r>
              <a:rPr lang="en-US" dirty="0">
                <a:latin typeface="Calibri (Body)"/>
              </a:rPr>
              <a:t> is employed</a:t>
            </a:r>
            <a:r>
              <a:rPr lang="en-US" i="1" dirty="0">
                <a:latin typeface="Calibri (Body)"/>
              </a:rPr>
              <a:t> </a:t>
            </a:r>
            <a:r>
              <a:rPr lang="en-US" dirty="0">
                <a:latin typeface="Calibri (Body)"/>
              </a:rPr>
              <a:t>to identify the dependencies between the nodes of graphs</a:t>
            </a:r>
          </a:p>
          <a:p>
            <a:pPr marL="0" indent="0">
              <a:buNone/>
            </a:pPr>
            <a:endParaRPr lang="en-US" dirty="0">
              <a:latin typeface="Calibri (Body)"/>
            </a:endParaRPr>
          </a:p>
          <a:p>
            <a:pPr marL="0" indent="0">
              <a:buNone/>
            </a:pPr>
            <a:endParaRPr lang="en-US" dirty="0">
              <a:latin typeface="Calibri (Body)"/>
            </a:endParaRPr>
          </a:p>
        </p:txBody>
      </p:sp>
      <p:pic>
        <p:nvPicPr>
          <p:cNvPr id="5122" name="Picture 2" descr="Image for post">
            <a:extLst>
              <a:ext uri="{FF2B5EF4-FFF2-40B4-BE49-F238E27FC236}">
                <a16:creationId xmlns:a16="http://schemas.microsoft.com/office/drawing/2014/main" id="{154161EB-09A1-44BB-8071-7A6FC0DA4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808" y="4019320"/>
            <a:ext cx="6819442" cy="2680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482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a:xfrm>
            <a:off x="1103446" y="116632"/>
            <a:ext cx="10849205" cy="720080"/>
          </a:xfrm>
        </p:spPr>
        <p:txBody>
          <a:bodyPr>
            <a:normAutofit/>
          </a:bodyPr>
          <a:lstStyle/>
          <a:p>
            <a:r>
              <a:rPr lang="en-US" dirty="0"/>
              <a:t>Graph Neural Networks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335360" y="1196752"/>
            <a:ext cx="10761324" cy="4952484"/>
          </a:xfrm>
        </p:spPr>
        <p:txBody>
          <a:bodyPr>
            <a:normAutofit/>
          </a:bodyPr>
          <a:lstStyle/>
          <a:p>
            <a:pPr marL="0" indent="0" algn="ctr">
              <a:buNone/>
            </a:pPr>
            <a:r>
              <a:rPr lang="en-US" i="1" dirty="0">
                <a:latin typeface="Calibri (Body)"/>
              </a:rPr>
              <a:t>Graph Neural Networks (GNNs)</a:t>
            </a:r>
            <a:r>
              <a:rPr lang="en-US" dirty="0">
                <a:latin typeface="Calibri (Body)"/>
              </a:rPr>
              <a:t> are connectionist models that capture the relationships represented in the graphs:</a:t>
            </a:r>
          </a:p>
          <a:p>
            <a:pPr marL="0" indent="0" algn="ctr">
              <a:buNone/>
            </a:pPr>
            <a:endParaRPr lang="en-US" dirty="0">
              <a:latin typeface="Calibri (Body)"/>
            </a:endParaRPr>
          </a:p>
          <a:p>
            <a:r>
              <a:rPr lang="en-US" dirty="0">
                <a:latin typeface="Calibri (Body)"/>
              </a:rPr>
              <a:t>once neighborhood aggregation is performed the node embeddings capture more accurately the information about their own features and that of their neighboring nodes</a:t>
            </a:r>
          </a:p>
          <a:p>
            <a:r>
              <a:rPr lang="en-US" dirty="0">
                <a:latin typeface="Calibri (Body)"/>
              </a:rPr>
              <a:t>the vector </a:t>
            </a:r>
            <a:r>
              <a:rPr lang="en-US" i="1" dirty="0">
                <a:latin typeface="Calibri (Body)"/>
              </a:rPr>
              <a:t>H</a:t>
            </a:r>
            <a:r>
              <a:rPr lang="en-US" dirty="0">
                <a:latin typeface="Calibri (Body)"/>
              </a:rPr>
              <a:t> that results by taking the sum of all the node embeddings represents the whole graph</a:t>
            </a:r>
          </a:p>
          <a:p>
            <a:pPr marL="0" indent="0">
              <a:buNone/>
            </a:pPr>
            <a:endParaRPr lang="en-US" dirty="0">
              <a:latin typeface="Calibri (Body)"/>
            </a:endParaRPr>
          </a:p>
          <a:p>
            <a:pPr marL="0" indent="0">
              <a:buNone/>
            </a:pPr>
            <a:endParaRPr lang="en-US" dirty="0">
              <a:latin typeface="Calibri (Body)"/>
            </a:endParaRPr>
          </a:p>
        </p:txBody>
      </p:sp>
    </p:spTree>
    <p:extLst>
      <p:ext uri="{BB962C8B-B14F-4D97-AF65-F5344CB8AC3E}">
        <p14:creationId xmlns:p14="http://schemas.microsoft.com/office/powerpoint/2010/main" val="2908456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solidFill>
                  <a:srgbClr val="4472C4"/>
                </a:solidFill>
                <a:latin typeface="Calibri Light" panose="020F0302020204030204"/>
              </a:rPr>
              <a:t>Object Detection as Classification</a:t>
            </a:r>
          </a:p>
        </p:txBody>
      </p:sp>
      <p:pic>
        <p:nvPicPr>
          <p:cNvPr id="5" name="Picture 4"/>
          <p:cNvPicPr>
            <a:picLocks noChangeAspect="1"/>
          </p:cNvPicPr>
          <p:nvPr/>
        </p:nvPicPr>
        <p:blipFill rotWithShape="1">
          <a:blip r:embed="rId2"/>
          <a:srcRect l="3073" t="-417" r="5174" b="12348"/>
          <a:stretch/>
        </p:blipFill>
        <p:spPr>
          <a:xfrm>
            <a:off x="1304261" y="1814622"/>
            <a:ext cx="5925879" cy="3615071"/>
          </a:xfrm>
          <a:prstGeom prst="rect">
            <a:avLst/>
          </a:prstGeom>
        </p:spPr>
      </p:pic>
      <p:sp>
        <p:nvSpPr>
          <p:cNvPr id="3" name="Rectangle 2"/>
          <p:cNvSpPr/>
          <p:nvPr/>
        </p:nvSpPr>
        <p:spPr>
          <a:xfrm>
            <a:off x="1304261" y="1853090"/>
            <a:ext cx="1380720" cy="1055589"/>
          </a:xfrm>
          <a:prstGeom prst="rect">
            <a:avLst/>
          </a:prstGeom>
          <a:noFill/>
          <a:ln w="38100" cap="flat">
            <a:solidFill>
              <a:srgbClr val="00B0F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11" name="Straight Arrow Connector 10"/>
          <p:cNvCxnSpPr>
            <a:cxnSpLocks/>
          </p:cNvCxnSpPr>
          <p:nvPr/>
        </p:nvCxnSpPr>
        <p:spPr>
          <a:xfrm>
            <a:off x="2666670" y="2315111"/>
            <a:ext cx="5099162" cy="0"/>
          </a:xfrm>
          <a:prstGeom prst="straightConnector1">
            <a:avLst/>
          </a:prstGeom>
          <a:noFill/>
          <a:ln w="41275" cap="flat">
            <a:solidFill>
              <a:srgbClr val="00B0F0"/>
            </a:solidFill>
            <a:prstDash val="solid"/>
            <a:bevel/>
            <a:tailEnd type="triangle"/>
          </a:ln>
          <a:effectLst/>
        </p:spPr>
        <p:style>
          <a:lnRef idx="0">
            <a:scrgbClr r="0" g="0" b="0"/>
          </a:lnRef>
          <a:fillRef idx="0">
            <a:scrgbClr r="0" g="0" b="0"/>
          </a:fillRef>
          <a:effectRef idx="0">
            <a:scrgbClr r="0" g="0" b="0"/>
          </a:effectRef>
          <a:fontRef idx="none"/>
        </p:style>
      </p:cxnSp>
      <p:sp>
        <p:nvSpPr>
          <p:cNvPr id="13" name="Trapezoid 12"/>
          <p:cNvSpPr/>
          <p:nvPr/>
        </p:nvSpPr>
        <p:spPr>
          <a:xfrm rot="5400000">
            <a:off x="7603547" y="1991511"/>
            <a:ext cx="1096256" cy="684159"/>
          </a:xfrm>
          <a:prstGeom prst="trapezoid">
            <a:avLst/>
          </a:prstGeom>
          <a:solidFill>
            <a:srgbClr val="FFFFFF"/>
          </a:solidFill>
          <a:ln w="254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dirty="0">
              <a:solidFill>
                <a:srgbClr val="000000"/>
              </a:solidFill>
              <a:latin typeface="Calibri"/>
              <a:ea typeface="Calibri"/>
              <a:cs typeface="Calibri"/>
              <a:sym typeface="Calibri"/>
            </a:endParaRPr>
          </a:p>
        </p:txBody>
      </p:sp>
      <p:sp>
        <p:nvSpPr>
          <p:cNvPr id="14" name="TextBox 13"/>
          <p:cNvSpPr txBox="1"/>
          <p:nvPr/>
        </p:nvSpPr>
        <p:spPr>
          <a:xfrm>
            <a:off x="7821095" y="2068891"/>
            <a:ext cx="684160"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7030A0"/>
                </a:solidFill>
                <a:latin typeface="Calibri"/>
                <a:ea typeface="Calibri"/>
                <a:cs typeface="Calibri"/>
                <a:sym typeface="Calibri"/>
              </a:rPr>
              <a:t>CNN</a:t>
            </a:r>
          </a:p>
        </p:txBody>
      </p:sp>
      <p:grpSp>
        <p:nvGrpSpPr>
          <p:cNvPr id="9" name="Group 8">
            <a:extLst>
              <a:ext uri="{FF2B5EF4-FFF2-40B4-BE49-F238E27FC236}">
                <a16:creationId xmlns:a16="http://schemas.microsoft.com/office/drawing/2014/main" id="{EFC0A5F6-2E24-F148-AACF-B90BC55E3305}"/>
              </a:ext>
            </a:extLst>
          </p:cNvPr>
          <p:cNvGrpSpPr/>
          <p:nvPr/>
        </p:nvGrpSpPr>
        <p:grpSpPr>
          <a:xfrm>
            <a:off x="9148932" y="1686580"/>
            <a:ext cx="1738807" cy="1284028"/>
            <a:chOff x="9959083" y="1671263"/>
            <a:chExt cx="1738807" cy="1284028"/>
          </a:xfrm>
        </p:grpSpPr>
        <p:sp>
          <p:nvSpPr>
            <p:cNvPr id="15" name="TextBox 14"/>
            <p:cNvSpPr txBox="1"/>
            <p:nvPr/>
          </p:nvSpPr>
          <p:spPr>
            <a:xfrm>
              <a:off x="9959083" y="1671263"/>
              <a:ext cx="842857"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deer?</a:t>
              </a:r>
            </a:p>
          </p:txBody>
        </p:sp>
        <p:sp>
          <p:nvSpPr>
            <p:cNvPr id="16" name="TextBox 15"/>
            <p:cNvSpPr txBox="1"/>
            <p:nvPr/>
          </p:nvSpPr>
          <p:spPr>
            <a:xfrm>
              <a:off x="9959083" y="2055191"/>
              <a:ext cx="6402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cat?</a:t>
              </a:r>
            </a:p>
          </p:txBody>
        </p:sp>
        <p:sp>
          <p:nvSpPr>
            <p:cNvPr id="17" name="TextBox 16"/>
            <p:cNvSpPr txBox="1"/>
            <p:nvPr/>
          </p:nvSpPr>
          <p:spPr>
            <a:xfrm>
              <a:off x="9959083" y="2462851"/>
              <a:ext cx="1738807"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background?</a:t>
              </a:r>
            </a:p>
          </p:txBody>
        </p:sp>
      </p:grpSp>
      <p:cxnSp>
        <p:nvCxnSpPr>
          <p:cNvPr id="19" name="Straight Arrow Connector 18"/>
          <p:cNvCxnSpPr>
            <a:cxnSpLocks/>
          </p:cNvCxnSpPr>
          <p:nvPr/>
        </p:nvCxnSpPr>
        <p:spPr>
          <a:xfrm flipV="1">
            <a:off x="8526333" y="2328594"/>
            <a:ext cx="539970" cy="473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01295902"/>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normAutofit/>
          </a:bodyPr>
          <a:lstStyle/>
          <a:p>
            <a:r>
              <a:rPr lang="en-US" dirty="0"/>
              <a:t>Graph Neural Networks</a:t>
            </a:r>
            <a:endParaRPr lang="en-US" baseline="30000" dirty="0"/>
          </a:p>
        </p:txBody>
      </p:sp>
      <p:sp>
        <p:nvSpPr>
          <p:cNvPr id="3" name="Content Placeholder 2">
            <a:extLst>
              <a:ext uri="{FF2B5EF4-FFF2-40B4-BE49-F238E27FC236}">
                <a16:creationId xmlns:a16="http://schemas.microsoft.com/office/drawing/2014/main" id="{114CE4DC-56CF-4203-A911-8FAD17A522CF}"/>
              </a:ext>
            </a:extLst>
          </p:cNvPr>
          <p:cNvSpPr>
            <a:spLocks noGrp="1"/>
          </p:cNvSpPr>
          <p:nvPr>
            <p:ph idx="1"/>
          </p:nvPr>
        </p:nvSpPr>
        <p:spPr>
          <a:xfrm>
            <a:off x="407368" y="1124744"/>
            <a:ext cx="10761324" cy="4952484"/>
          </a:xfrm>
        </p:spPr>
        <p:txBody>
          <a:bodyPr>
            <a:normAutofit fontScale="70000" lnSpcReduction="20000"/>
          </a:bodyPr>
          <a:lstStyle/>
          <a:p>
            <a:pPr marL="0" indent="0">
              <a:buNone/>
            </a:pPr>
            <a:r>
              <a:rPr lang="en-US" dirty="0">
                <a:latin typeface="Calibri (Body)"/>
              </a:rPr>
              <a:t>Applications of GNNs:</a:t>
            </a:r>
          </a:p>
          <a:p>
            <a:pPr lvl="1"/>
            <a:endParaRPr lang="en-US" dirty="0">
              <a:latin typeface="Calibri (Body)"/>
            </a:endParaRPr>
          </a:p>
          <a:p>
            <a:pPr lvl="1"/>
            <a:r>
              <a:rPr lang="en-US" dirty="0">
                <a:latin typeface="Calibri (Body)"/>
              </a:rPr>
              <a:t>ML/AI</a:t>
            </a:r>
          </a:p>
          <a:p>
            <a:pPr lvl="2"/>
            <a:r>
              <a:rPr lang="en-US" dirty="0">
                <a:latin typeface="Calibri (Body)"/>
              </a:rPr>
              <a:t>Node classification</a:t>
            </a:r>
          </a:p>
          <a:p>
            <a:pPr lvl="2"/>
            <a:r>
              <a:rPr lang="en-US" dirty="0">
                <a:latin typeface="Calibri (Body)"/>
              </a:rPr>
              <a:t>Link Prediction</a:t>
            </a:r>
          </a:p>
          <a:p>
            <a:pPr lvl="1"/>
            <a:endParaRPr lang="en-US" dirty="0">
              <a:latin typeface="Calibri (Body)"/>
            </a:endParaRPr>
          </a:p>
          <a:p>
            <a:pPr lvl="1"/>
            <a:r>
              <a:rPr lang="en-US" dirty="0">
                <a:latin typeface="Calibri (Body)"/>
              </a:rPr>
              <a:t>Physical Systems: model </a:t>
            </a:r>
            <a:r>
              <a:rPr lang="en-US" i="1" dirty="0">
                <a:latin typeface="Calibri (Body)"/>
              </a:rPr>
              <a:t>Interaction Networks</a:t>
            </a:r>
            <a:r>
              <a:rPr lang="en-US" dirty="0">
                <a:latin typeface="Calibri (Body)"/>
              </a:rPr>
              <a:t> and predict future trajectories</a:t>
            </a:r>
          </a:p>
          <a:p>
            <a:pPr lvl="1"/>
            <a:r>
              <a:rPr lang="en-US" dirty="0">
                <a:latin typeface="Calibri (Body)"/>
              </a:rPr>
              <a:t>Chemistry: </a:t>
            </a:r>
          </a:p>
          <a:p>
            <a:pPr lvl="2"/>
            <a:r>
              <a:rPr lang="en-US" dirty="0">
                <a:latin typeface="Calibri (Body)"/>
              </a:rPr>
              <a:t>more flexible means to predict the properties of a new molecule by learning from example molecules</a:t>
            </a:r>
          </a:p>
          <a:p>
            <a:pPr lvl="2"/>
            <a:r>
              <a:rPr lang="en-US" dirty="0">
                <a:latin typeface="Calibri (Body)"/>
              </a:rPr>
              <a:t>predict side effects due to drug interactions</a:t>
            </a:r>
          </a:p>
          <a:p>
            <a:pPr lvl="1"/>
            <a:r>
              <a:rPr lang="en-US" dirty="0">
                <a:latin typeface="Calibri (Body)"/>
              </a:rPr>
              <a:t>Image Classification: alternative to CNNs to achieve zero-shot or few-shot learning</a:t>
            </a:r>
          </a:p>
          <a:p>
            <a:pPr lvl="1"/>
            <a:r>
              <a:rPr lang="en-US" dirty="0">
                <a:latin typeface="Calibri (Body)"/>
              </a:rPr>
              <a:t>Combinatorial Optimization: have shown promise as alternatives to relaxation-based techniques</a:t>
            </a:r>
          </a:p>
          <a:p>
            <a:pPr lvl="1"/>
            <a:r>
              <a:rPr lang="en-US" dirty="0">
                <a:latin typeface="Calibri (Body)"/>
              </a:rPr>
              <a:t>Social graphs: content recommendation</a:t>
            </a:r>
          </a:p>
          <a:p>
            <a:pPr lvl="1"/>
            <a:r>
              <a:rPr lang="en-US" dirty="0">
                <a:latin typeface="Calibri (Body)"/>
              </a:rPr>
              <a:t>Transportation: traffic prediction</a:t>
            </a:r>
          </a:p>
          <a:p>
            <a:pPr lvl="1"/>
            <a:r>
              <a:rPr lang="en-US" dirty="0">
                <a:latin typeface="Calibri (Body)"/>
              </a:rPr>
              <a:t>etc.</a:t>
            </a:r>
          </a:p>
        </p:txBody>
      </p:sp>
    </p:spTree>
    <p:extLst>
      <p:ext uri="{BB962C8B-B14F-4D97-AF65-F5344CB8AC3E}">
        <p14:creationId xmlns:p14="http://schemas.microsoft.com/office/powerpoint/2010/main" val="60861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Neural Networks</a:t>
            </a:r>
          </a:p>
        </p:txBody>
      </p:sp>
      <p:sp>
        <p:nvSpPr>
          <p:cNvPr id="3" name="Content Placeholder 2"/>
          <p:cNvSpPr>
            <a:spLocks noGrp="1"/>
          </p:cNvSpPr>
          <p:nvPr>
            <p:ph idx="1"/>
          </p:nvPr>
        </p:nvSpPr>
        <p:spPr/>
        <p:txBody>
          <a:bodyPr>
            <a:normAutofit/>
          </a:bodyPr>
          <a:lstStyle/>
          <a:p>
            <a:r>
              <a:rPr lang="en-US" sz="2400" dirty="0"/>
              <a:t>Directly Operates on the Graph Structured Data.</a:t>
            </a:r>
          </a:p>
          <a:p>
            <a:endParaRPr lang="en-US" sz="2400" dirty="0"/>
          </a:p>
          <a:p>
            <a:r>
              <a:rPr lang="en-US" sz="2400" dirty="0"/>
              <a:t>Typically used for the purpose of node classification, edge classification or a classification of the whole graph network as a whole (Supervised Learning).</a:t>
            </a:r>
          </a:p>
          <a:p>
            <a:endParaRPr lang="en-US" sz="2400" dirty="0"/>
          </a:p>
          <a:p>
            <a:r>
              <a:rPr lang="en-US" sz="2400" dirty="0"/>
              <a:t>Unsupervised learning frameworks also exist such as Graph </a:t>
            </a:r>
            <a:r>
              <a:rPr lang="en-US" sz="2400" dirty="0" err="1"/>
              <a:t>Autoencoders</a:t>
            </a:r>
            <a:r>
              <a:rPr lang="en-US" sz="2400" dirty="0"/>
              <a:t>.</a:t>
            </a:r>
          </a:p>
          <a:p>
            <a:endParaRPr lang="en-US" sz="2400" dirty="0"/>
          </a:p>
          <a:p>
            <a:r>
              <a:rPr lang="en-US" sz="2400" dirty="0"/>
              <a:t>Typically the Graph Neural Networks consist of two matrices:</a:t>
            </a:r>
          </a:p>
          <a:p>
            <a:pPr lvl="1"/>
            <a:r>
              <a:rPr lang="en-US" sz="2000" dirty="0"/>
              <a:t>A Feature Description Matrix(H) that consists of the features of all nodes. (Dimensions  - Nodes x Features per node)</a:t>
            </a:r>
          </a:p>
          <a:p>
            <a:pPr lvl="1"/>
            <a:r>
              <a:rPr lang="en-US" sz="2000" dirty="0"/>
              <a:t>A Adjacency matrix(A) that encodes the structure of edges. </a:t>
            </a:r>
          </a:p>
          <a:p>
            <a:pPr lvl="1"/>
            <a:endParaRPr lang="en-US" sz="2000" dirty="0"/>
          </a:p>
          <a:p>
            <a:pPr marL="457200" lvl="1" indent="0">
              <a:buNone/>
            </a:pPr>
            <a:endParaRPr lang="en-US" sz="2000" dirty="0"/>
          </a:p>
        </p:txBody>
      </p:sp>
      <p:sp>
        <p:nvSpPr>
          <p:cNvPr id="4" name="Date Placeholder 3"/>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BDDEFD-4FCF-7348-AEF1-A537DD785750}" type="datetime4">
              <a:rPr lang="en-US" smtClean="0"/>
              <a:pPr/>
              <a:t>20 April, 2024</a:t>
            </a:fld>
            <a:endParaRPr lang="en-US"/>
          </a:p>
        </p:txBody>
      </p:sp>
      <p:sp>
        <p:nvSpPr>
          <p:cNvPr id="5" name="Footer Placeholder 4"/>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sp>
        <p:nvSpPr>
          <p:cNvPr id="7" name="TextBox 6"/>
          <p:cNvSpPr txBox="1"/>
          <p:nvPr/>
        </p:nvSpPr>
        <p:spPr>
          <a:xfrm>
            <a:off x="2230512" y="5826029"/>
            <a:ext cx="2282100" cy="369332"/>
          </a:xfrm>
          <a:prstGeom prst="rect">
            <a:avLst/>
          </a:prstGeom>
          <a:noFill/>
        </p:spPr>
        <p:txBody>
          <a:bodyPr wrap="none" rtlCol="0">
            <a:spAutoFit/>
          </a:bodyPr>
          <a:lstStyle/>
          <a:p>
            <a:r>
              <a:rPr lang="en-US" b="1" dirty="0"/>
              <a:t>Graph Network Layer:</a:t>
            </a:r>
          </a:p>
        </p:txBody>
      </p:sp>
      <p:pic>
        <p:nvPicPr>
          <p:cNvPr id="8" name="Picture 7"/>
          <p:cNvPicPr>
            <a:picLocks noChangeAspect="1"/>
          </p:cNvPicPr>
          <p:nvPr/>
        </p:nvPicPr>
        <p:blipFill>
          <a:blip r:embed="rId2"/>
          <a:stretch>
            <a:fillRect/>
          </a:stretch>
        </p:blipFill>
        <p:spPr>
          <a:xfrm>
            <a:off x="5303912" y="5686845"/>
            <a:ext cx="2257425" cy="647700"/>
          </a:xfrm>
          <a:prstGeom prst="rect">
            <a:avLst/>
          </a:prstGeom>
        </p:spPr>
      </p:pic>
    </p:spTree>
    <p:extLst>
      <p:ext uri="{BB962C8B-B14F-4D97-AF65-F5344CB8AC3E}">
        <p14:creationId xmlns:p14="http://schemas.microsoft.com/office/powerpoint/2010/main" val="1839287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Adjacency Matrix</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4119" y="1323109"/>
            <a:ext cx="9680220" cy="6709064"/>
          </a:xfrm>
        </p:spPr>
      </p:pic>
      <p:sp>
        <p:nvSpPr>
          <p:cNvPr id="4" name="Date Placeholder 3"/>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BDDEFD-4FCF-7348-AEF1-A537DD785750}" type="datetime4">
              <a:rPr lang="en-US" smtClean="0"/>
              <a:pPr/>
              <a:t>20 April, 2024</a:t>
            </a:fld>
            <a:endParaRPr lang="en-US"/>
          </a:p>
        </p:txBody>
      </p:sp>
      <p:sp>
        <p:nvSpPr>
          <p:cNvPr id="5" name="Footer Placeholder 4"/>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pic>
        <p:nvPicPr>
          <p:cNvPr id="3" name="Picture 2"/>
          <p:cNvPicPr>
            <a:picLocks noChangeAspect="1"/>
          </p:cNvPicPr>
          <p:nvPr/>
        </p:nvPicPr>
        <p:blipFill>
          <a:blip r:embed="rId3"/>
          <a:stretch>
            <a:fillRect/>
          </a:stretch>
        </p:blipFill>
        <p:spPr>
          <a:xfrm>
            <a:off x="6526411" y="1797628"/>
            <a:ext cx="3687852" cy="2843645"/>
          </a:xfrm>
          <a:prstGeom prst="rect">
            <a:avLst/>
          </a:prstGeom>
        </p:spPr>
      </p:pic>
    </p:spTree>
    <p:extLst>
      <p:ext uri="{BB962C8B-B14F-4D97-AF65-F5344CB8AC3E}">
        <p14:creationId xmlns:p14="http://schemas.microsoft.com/office/powerpoint/2010/main" val="2796951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Graph Convolutional Networks</a:t>
            </a:r>
          </a:p>
        </p:txBody>
      </p:sp>
      <p:sp>
        <p:nvSpPr>
          <p:cNvPr id="5" name="Content Placeholder 4"/>
          <p:cNvSpPr>
            <a:spLocks noGrp="1"/>
          </p:cNvSpPr>
          <p:nvPr>
            <p:ph idx="1"/>
          </p:nvPr>
        </p:nvSpPr>
        <p:spPr/>
        <p:txBody>
          <a:bodyPr>
            <a:normAutofit/>
          </a:bodyPr>
          <a:lstStyle/>
          <a:p>
            <a:r>
              <a:rPr lang="en-US" sz="2000" dirty="0"/>
              <a:t>Analogous to the Convolutional Neural Network.</a:t>
            </a:r>
          </a:p>
          <a:p>
            <a:r>
              <a:rPr lang="en-US" sz="2000" dirty="0"/>
              <a:t>Can Handle Edges with Weights.</a:t>
            </a:r>
          </a:p>
          <a:p>
            <a:r>
              <a:rPr lang="en-US" sz="2000" dirty="0"/>
              <a:t>We Transform the Matrix encoding the Graph Structure from the Spatial to the Spectral Domain using Fourier Transform.</a:t>
            </a:r>
          </a:p>
          <a:p>
            <a:r>
              <a:rPr lang="en-US" sz="2000" dirty="0"/>
              <a:t>From Spectral Graph Analysis the Graph Laplacian is given by :</a:t>
            </a:r>
          </a:p>
          <a:p>
            <a:endParaRPr lang="en-US" sz="2000" dirty="0"/>
          </a:p>
          <a:p>
            <a:pPr marL="0" indent="0">
              <a:buNone/>
            </a:pPr>
            <a:r>
              <a:rPr lang="en-US" sz="2000" dirty="0"/>
              <a:t>Here </a:t>
            </a:r>
            <a:r>
              <a:rPr lang="en-US" sz="2000" b="1" dirty="0"/>
              <a:t>W </a:t>
            </a:r>
            <a:r>
              <a:rPr lang="en-US" sz="2000" dirty="0"/>
              <a:t>is the Weighted Adjacency Matrix. </a:t>
            </a:r>
            <a:r>
              <a:rPr lang="en-US" sz="2000" b="1" dirty="0"/>
              <a:t>D</a:t>
            </a:r>
            <a:r>
              <a:rPr lang="en-US" sz="2000" dirty="0"/>
              <a:t> is a Diagonal Degree Matrix –</a:t>
            </a:r>
          </a:p>
          <a:p>
            <a:r>
              <a:rPr lang="en-US" sz="2000" dirty="0"/>
              <a:t>The Laplacian Matrix is diagonalizable by the Fourier Basis                                                                                           </a:t>
            </a:r>
          </a:p>
          <a:p>
            <a:pPr marL="0" indent="0">
              <a:buNone/>
            </a:pPr>
            <a:r>
              <a:rPr lang="en-US" sz="2000" dirty="0"/>
              <a:t>                                                       such that </a:t>
            </a:r>
          </a:p>
          <a:p>
            <a:pPr marL="0" indent="0">
              <a:buNone/>
            </a:pPr>
            <a:endParaRPr lang="en-US" sz="2000" dirty="0"/>
          </a:p>
          <a:p>
            <a:r>
              <a:rPr lang="en-US" sz="2000" b="1" dirty="0"/>
              <a:t>U </a:t>
            </a:r>
            <a:r>
              <a:rPr lang="en-US" sz="2000" dirty="0"/>
              <a:t> consists of the complete set of orthonormal Eigenvectors of </a:t>
            </a:r>
            <a:r>
              <a:rPr lang="en-US" sz="2000" b="1" dirty="0"/>
              <a:t>L</a:t>
            </a:r>
            <a:r>
              <a:rPr lang="en-US" sz="2000" dirty="0"/>
              <a:t>.</a:t>
            </a:r>
          </a:p>
          <a:p>
            <a:pPr>
              <a:buFont typeface="Wingdings" panose="05000000000000000000" pitchFamily="2" charset="2"/>
              <a:buChar char="Ø"/>
            </a:pPr>
            <a:r>
              <a:rPr lang="en-US" sz="2000" b="1" dirty="0"/>
              <a:t>The graph Fourier Transform of</a:t>
            </a:r>
          </a:p>
          <a:p>
            <a:pPr>
              <a:buFont typeface="Wingdings" panose="05000000000000000000" pitchFamily="2" charset="2"/>
              <a:buChar char="Ø"/>
            </a:pPr>
            <a:r>
              <a:rPr lang="en-US" sz="2000" b="1" dirty="0"/>
              <a:t>The inverse Operation is given by  </a:t>
            </a:r>
          </a:p>
          <a:p>
            <a:pPr marL="0" indent="0">
              <a:buNone/>
            </a:pPr>
            <a:endParaRPr lang="en-US" sz="2000" dirty="0"/>
          </a:p>
          <a:p>
            <a:endParaRPr lang="en-US" sz="2000" dirty="0"/>
          </a:p>
        </p:txBody>
      </p:sp>
      <p:pic>
        <p:nvPicPr>
          <p:cNvPr id="6" name="Picture 5"/>
          <p:cNvPicPr>
            <a:picLocks noChangeAspect="1"/>
          </p:cNvPicPr>
          <p:nvPr/>
        </p:nvPicPr>
        <p:blipFill>
          <a:blip r:embed="rId2"/>
          <a:stretch>
            <a:fillRect/>
          </a:stretch>
        </p:blipFill>
        <p:spPr>
          <a:xfrm>
            <a:off x="7248128" y="2447085"/>
            <a:ext cx="1990725" cy="295275"/>
          </a:xfrm>
          <a:prstGeom prst="rect">
            <a:avLst/>
          </a:prstGeom>
        </p:spPr>
      </p:pic>
      <p:pic>
        <p:nvPicPr>
          <p:cNvPr id="7" name="Picture 6"/>
          <p:cNvPicPr>
            <a:picLocks noChangeAspect="1"/>
          </p:cNvPicPr>
          <p:nvPr/>
        </p:nvPicPr>
        <p:blipFill>
          <a:blip r:embed="rId3"/>
          <a:stretch>
            <a:fillRect/>
          </a:stretch>
        </p:blipFill>
        <p:spPr>
          <a:xfrm>
            <a:off x="8067278" y="3095770"/>
            <a:ext cx="1171575" cy="333375"/>
          </a:xfrm>
          <a:prstGeom prst="rect">
            <a:avLst/>
          </a:prstGeom>
        </p:spPr>
      </p:pic>
      <p:pic>
        <p:nvPicPr>
          <p:cNvPr id="9" name="Picture 8"/>
          <p:cNvPicPr>
            <a:picLocks noChangeAspect="1"/>
          </p:cNvPicPr>
          <p:nvPr/>
        </p:nvPicPr>
        <p:blipFill>
          <a:blip r:embed="rId4"/>
          <a:stretch>
            <a:fillRect/>
          </a:stretch>
        </p:blipFill>
        <p:spPr>
          <a:xfrm>
            <a:off x="6816080" y="3429000"/>
            <a:ext cx="3067050" cy="342900"/>
          </a:xfrm>
          <a:prstGeom prst="rect">
            <a:avLst/>
          </a:prstGeom>
        </p:spPr>
      </p:pic>
      <p:pic>
        <p:nvPicPr>
          <p:cNvPr id="10" name="Picture 9"/>
          <p:cNvPicPr>
            <a:picLocks noChangeAspect="1"/>
          </p:cNvPicPr>
          <p:nvPr/>
        </p:nvPicPr>
        <p:blipFill>
          <a:blip r:embed="rId5"/>
          <a:stretch>
            <a:fillRect/>
          </a:stretch>
        </p:blipFill>
        <p:spPr>
          <a:xfrm>
            <a:off x="4547790" y="3867034"/>
            <a:ext cx="5400675" cy="285750"/>
          </a:xfrm>
          <a:prstGeom prst="rect">
            <a:avLst/>
          </a:prstGeom>
        </p:spPr>
      </p:pic>
      <p:pic>
        <p:nvPicPr>
          <p:cNvPr id="12" name="Picture 11"/>
          <p:cNvPicPr>
            <a:picLocks noChangeAspect="1"/>
          </p:cNvPicPr>
          <p:nvPr/>
        </p:nvPicPr>
        <p:blipFill>
          <a:blip r:embed="rId6"/>
          <a:stretch>
            <a:fillRect/>
          </a:stretch>
        </p:blipFill>
        <p:spPr>
          <a:xfrm>
            <a:off x="3969925" y="4961142"/>
            <a:ext cx="4286683" cy="300650"/>
          </a:xfrm>
          <a:prstGeom prst="rect">
            <a:avLst/>
          </a:prstGeom>
        </p:spPr>
      </p:pic>
      <p:pic>
        <p:nvPicPr>
          <p:cNvPr id="14" name="Picture 13"/>
          <p:cNvPicPr>
            <a:picLocks noChangeAspect="1"/>
          </p:cNvPicPr>
          <p:nvPr/>
        </p:nvPicPr>
        <p:blipFill>
          <a:blip r:embed="rId7"/>
          <a:stretch>
            <a:fillRect/>
          </a:stretch>
        </p:blipFill>
        <p:spPr>
          <a:xfrm>
            <a:off x="4223792" y="5344342"/>
            <a:ext cx="876300" cy="304800"/>
          </a:xfrm>
          <a:prstGeom prst="rect">
            <a:avLst/>
          </a:prstGeom>
        </p:spPr>
      </p:pic>
    </p:spTree>
    <p:extLst>
      <p:ext uri="{BB962C8B-B14F-4D97-AF65-F5344CB8AC3E}">
        <p14:creationId xmlns:p14="http://schemas.microsoft.com/office/powerpoint/2010/main" val="2843987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Convolution</a:t>
            </a:r>
          </a:p>
        </p:txBody>
      </p:sp>
      <p:sp>
        <p:nvSpPr>
          <p:cNvPr id="3" name="Content Placeholder 2"/>
          <p:cNvSpPr>
            <a:spLocks noGrp="1"/>
          </p:cNvSpPr>
          <p:nvPr>
            <p:ph idx="1"/>
          </p:nvPr>
        </p:nvSpPr>
        <p:spPr/>
        <p:txBody>
          <a:bodyPr>
            <a:normAutofit fontScale="85000" lnSpcReduction="10000"/>
          </a:bodyPr>
          <a:lstStyle/>
          <a:p>
            <a:r>
              <a:rPr lang="en-US" dirty="0"/>
              <a:t>The Convolution Operation (</a:t>
            </a:r>
            <a:r>
              <a:rPr lang="en-US" b="1" dirty="0"/>
              <a:t>* g</a:t>
            </a:r>
            <a:r>
              <a:rPr lang="en-US" dirty="0"/>
              <a:t>) is defined in the Fourier Domain as follows:</a:t>
            </a:r>
          </a:p>
          <a:p>
            <a:endParaRPr lang="en-US" dirty="0"/>
          </a:p>
          <a:p>
            <a:r>
              <a:rPr lang="en-US" dirty="0"/>
              <a:t>This gives us the following representation for a node vector being filtered by (</a:t>
            </a:r>
            <a:r>
              <a:rPr lang="en-US" b="1" dirty="0"/>
              <a:t>g</a:t>
            </a:r>
            <a:r>
              <a:rPr lang="el-GR" b="1" baseline="-25000" dirty="0">
                <a:latin typeface="Times New Roman" panose="02020603050405020304" pitchFamily="18" charset="0"/>
                <a:cs typeface="Times New Roman" panose="02020603050405020304" pitchFamily="18" charset="0"/>
              </a:rPr>
              <a:t>θ</a:t>
            </a:r>
            <a:r>
              <a:rPr lang="en-US" dirty="0"/>
              <a:t>). </a:t>
            </a:r>
          </a:p>
          <a:p>
            <a:endParaRPr lang="en-US" dirty="0"/>
          </a:p>
          <a:p>
            <a:pPr marL="0" indent="0">
              <a:buNone/>
            </a:pPr>
            <a:r>
              <a:rPr lang="en-US" b="1" dirty="0"/>
              <a:t>Drawbacks:</a:t>
            </a:r>
          </a:p>
          <a:p>
            <a:r>
              <a:rPr lang="en-US" dirty="0"/>
              <a:t>Requires the knowledge of complete graph for performing the convolution operation. This is due to the fact that all the Eigenvalues(</a:t>
            </a:r>
            <a:r>
              <a:rPr lang="el-GR" b="1" dirty="0">
                <a:latin typeface="Times New Roman" panose="02020603050405020304" pitchFamily="18" charset="0"/>
                <a:cs typeface="Times New Roman" panose="02020603050405020304" pitchFamily="18" charset="0"/>
              </a:rPr>
              <a:t>λ</a:t>
            </a:r>
            <a:r>
              <a:rPr lang="en-US" dirty="0">
                <a:latin typeface="Times New Roman" panose="02020603050405020304" pitchFamily="18" charset="0"/>
                <a:cs typeface="Times New Roman" panose="02020603050405020304" pitchFamily="18" charset="0"/>
              </a:rPr>
              <a:t>)</a:t>
            </a:r>
            <a:r>
              <a:rPr lang="en-US" dirty="0"/>
              <a:t> of the graph structure has to be calculated for this operation which is very expensive computationally.</a:t>
            </a:r>
          </a:p>
          <a:p>
            <a:r>
              <a:rPr lang="en-US" dirty="0"/>
              <a:t>New additions to the Graph requires recalculation of the entire architecture parameters due to change in Eigenvalues(</a:t>
            </a:r>
            <a:r>
              <a:rPr lang="el-GR" b="1" dirty="0">
                <a:latin typeface="Times New Roman" panose="02020603050405020304" pitchFamily="18" charset="0"/>
                <a:cs typeface="Times New Roman" panose="02020603050405020304" pitchFamily="18" charset="0"/>
              </a:rPr>
              <a:t>λ</a:t>
            </a:r>
            <a:r>
              <a:rPr lang="en-US" dirty="0">
                <a:latin typeface="Times New Roman" panose="02020603050405020304" pitchFamily="18" charset="0"/>
                <a:cs typeface="Times New Roman" panose="02020603050405020304" pitchFamily="18" charset="0"/>
              </a:rPr>
              <a:t>)</a:t>
            </a:r>
            <a:r>
              <a:rPr lang="en-US" dirty="0"/>
              <a:t> .</a:t>
            </a:r>
          </a:p>
          <a:p>
            <a:r>
              <a:rPr lang="en-US" dirty="0"/>
              <a:t>Cannot transfer knowledge from one domain to another. (Transductive Learning)</a:t>
            </a:r>
          </a:p>
          <a:p>
            <a:pPr marL="0" indent="0">
              <a:buNone/>
            </a:pPr>
            <a:endParaRPr lang="en-US" dirty="0"/>
          </a:p>
        </p:txBody>
      </p:sp>
      <p:sp>
        <p:nvSpPr>
          <p:cNvPr id="4" name="Date Placeholder 3"/>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BDDEFD-4FCF-7348-AEF1-A537DD785750}" type="datetime4">
              <a:rPr lang="en-US" smtClean="0"/>
              <a:pPr/>
              <a:t>20 April, 2024</a:t>
            </a:fld>
            <a:endParaRPr lang="en-US"/>
          </a:p>
        </p:txBody>
      </p:sp>
      <p:sp>
        <p:nvSpPr>
          <p:cNvPr id="5" name="Footer Placeholder 4"/>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pic>
        <p:nvPicPr>
          <p:cNvPr id="7" name="Picture 6"/>
          <p:cNvPicPr>
            <a:picLocks noChangeAspect="1"/>
          </p:cNvPicPr>
          <p:nvPr/>
        </p:nvPicPr>
        <p:blipFill>
          <a:blip r:embed="rId2"/>
          <a:stretch>
            <a:fillRect/>
          </a:stretch>
        </p:blipFill>
        <p:spPr>
          <a:xfrm>
            <a:off x="4520986" y="1503894"/>
            <a:ext cx="2438400" cy="238125"/>
          </a:xfrm>
          <a:prstGeom prst="rect">
            <a:avLst/>
          </a:prstGeom>
        </p:spPr>
      </p:pic>
      <p:pic>
        <p:nvPicPr>
          <p:cNvPr id="8" name="Picture 7"/>
          <p:cNvPicPr>
            <a:picLocks noChangeAspect="1"/>
          </p:cNvPicPr>
          <p:nvPr/>
        </p:nvPicPr>
        <p:blipFill>
          <a:blip r:embed="rId3"/>
          <a:stretch>
            <a:fillRect/>
          </a:stretch>
        </p:blipFill>
        <p:spPr>
          <a:xfrm>
            <a:off x="7380008" y="1510631"/>
            <a:ext cx="238125" cy="238125"/>
          </a:xfrm>
          <a:prstGeom prst="rect">
            <a:avLst/>
          </a:prstGeom>
        </p:spPr>
      </p:pic>
      <p:sp>
        <p:nvSpPr>
          <p:cNvPr id="9" name="TextBox 8"/>
          <p:cNvSpPr txBox="1"/>
          <p:nvPr/>
        </p:nvSpPr>
        <p:spPr>
          <a:xfrm>
            <a:off x="7718875" y="1453343"/>
            <a:ext cx="2591800" cy="307777"/>
          </a:xfrm>
          <a:prstGeom prst="rect">
            <a:avLst/>
          </a:prstGeom>
          <a:noFill/>
        </p:spPr>
        <p:txBody>
          <a:bodyPr wrap="none" rtlCol="0">
            <a:spAutoFit/>
          </a:bodyPr>
          <a:lstStyle/>
          <a:p>
            <a:r>
              <a:rPr lang="en-US" sz="1400" dirty="0"/>
              <a:t>Element-wise Hadamard Product</a:t>
            </a:r>
          </a:p>
        </p:txBody>
      </p:sp>
      <p:pic>
        <p:nvPicPr>
          <p:cNvPr id="10" name="Picture 9"/>
          <p:cNvPicPr>
            <a:picLocks noChangeAspect="1"/>
          </p:cNvPicPr>
          <p:nvPr/>
        </p:nvPicPr>
        <p:blipFill>
          <a:blip r:embed="rId4"/>
          <a:stretch>
            <a:fillRect/>
          </a:stretch>
        </p:blipFill>
        <p:spPr>
          <a:xfrm>
            <a:off x="4352925" y="2204949"/>
            <a:ext cx="3486150" cy="361950"/>
          </a:xfrm>
          <a:prstGeom prst="rect">
            <a:avLst/>
          </a:prstGeom>
        </p:spPr>
      </p:pic>
    </p:spTree>
    <p:extLst>
      <p:ext uri="{BB962C8B-B14F-4D97-AF65-F5344CB8AC3E}">
        <p14:creationId xmlns:p14="http://schemas.microsoft.com/office/powerpoint/2010/main" val="9330383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Attention Networks</a:t>
            </a:r>
          </a:p>
        </p:txBody>
      </p:sp>
      <p:sp>
        <p:nvSpPr>
          <p:cNvPr id="4" name="Date Placeholder 3"/>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BDDEFD-4FCF-7348-AEF1-A537DD785750}" type="datetime4">
              <a:rPr lang="en-US" smtClean="0"/>
              <a:pPr/>
              <a:t>20 April, 2024</a:t>
            </a:fld>
            <a:endParaRPr lang="en-US" dirty="0"/>
          </a:p>
        </p:txBody>
      </p:sp>
      <p:sp>
        <p:nvSpPr>
          <p:cNvPr id="5" name="Footer Placeholder 4"/>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sp>
        <p:nvSpPr>
          <p:cNvPr id="8" name="Content Placeholder 7"/>
          <p:cNvSpPr>
            <a:spLocks noGrp="1"/>
          </p:cNvSpPr>
          <p:nvPr>
            <p:ph idx="1"/>
          </p:nvPr>
        </p:nvSpPr>
        <p:spPr/>
        <p:txBody>
          <a:bodyPr/>
          <a:lstStyle/>
          <a:p>
            <a:r>
              <a:rPr lang="en-US" dirty="0"/>
              <a:t>Non-Spectral Approach : Convolutions directly on spatially close neighbors of a graph.</a:t>
            </a:r>
          </a:p>
          <a:p>
            <a:r>
              <a:rPr lang="en-US" dirty="0"/>
              <a:t>Attention is a mechanism by which we find out </a:t>
            </a:r>
            <a:r>
              <a:rPr lang="en-US" i="1" dirty="0">
                <a:solidFill>
                  <a:srgbClr val="C00000"/>
                </a:solidFill>
              </a:rPr>
              <a:t>which features of a nearby </a:t>
            </a:r>
            <a:r>
              <a:rPr lang="en-US" i="1" dirty="0" err="1">
                <a:solidFill>
                  <a:srgbClr val="C00000"/>
                </a:solidFill>
              </a:rPr>
              <a:t>neighbour</a:t>
            </a:r>
            <a:r>
              <a:rPr lang="en-US" i="1" dirty="0">
                <a:solidFill>
                  <a:srgbClr val="C00000"/>
                </a:solidFill>
              </a:rPr>
              <a:t> node affect the features of the node under consideration</a:t>
            </a:r>
            <a:r>
              <a:rPr lang="en-US" dirty="0"/>
              <a:t> and how important they are.</a:t>
            </a:r>
          </a:p>
        </p:txBody>
      </p:sp>
    </p:spTree>
    <p:extLst>
      <p:ext uri="{BB962C8B-B14F-4D97-AF65-F5344CB8AC3E}">
        <p14:creationId xmlns:p14="http://schemas.microsoft.com/office/powerpoint/2010/main" val="32412408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Graph Attention Layer</a:t>
            </a:r>
          </a:p>
        </p:txBody>
      </p:sp>
      <p:sp>
        <p:nvSpPr>
          <p:cNvPr id="3" name="Content Placeholder 2"/>
          <p:cNvSpPr>
            <a:spLocks noGrp="1"/>
          </p:cNvSpPr>
          <p:nvPr>
            <p:ph idx="1"/>
          </p:nvPr>
        </p:nvSpPr>
        <p:spPr>
          <a:xfrm>
            <a:off x="239350" y="991269"/>
            <a:ext cx="11713301" cy="5534075"/>
          </a:xfrm>
        </p:spPr>
        <p:txBody>
          <a:bodyPr/>
          <a:lstStyle/>
          <a:p>
            <a:r>
              <a:rPr lang="en-US" dirty="0"/>
              <a:t>Basic Building Block of the Graph Attention Network</a:t>
            </a:r>
          </a:p>
        </p:txBody>
      </p:sp>
      <p:sp>
        <p:nvSpPr>
          <p:cNvPr id="4" name="Date Placeholder 3"/>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BDDEFD-4FCF-7348-AEF1-A537DD785750}" type="datetime4">
              <a:rPr lang="en-US" smtClean="0"/>
              <a:pPr/>
              <a:t>20 April, 2024</a:t>
            </a:fld>
            <a:endParaRPr lang="en-US"/>
          </a:p>
        </p:txBody>
      </p:sp>
      <p:sp>
        <p:nvSpPr>
          <p:cNvPr id="5" name="Footer Placeholder 4"/>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196752"/>
            <a:ext cx="9144000" cy="6858000"/>
          </a:xfrm>
          <a:prstGeom prst="rect">
            <a:avLst/>
          </a:prstGeom>
        </p:spPr>
      </p:pic>
      <p:sp>
        <p:nvSpPr>
          <p:cNvPr id="10" name="Title 1"/>
          <p:cNvSpPr txBox="1">
            <a:spLocks/>
          </p:cNvSpPr>
          <p:nvPr/>
        </p:nvSpPr>
        <p:spPr bwMode="auto">
          <a:xfrm>
            <a:off x="6692775" y="1882559"/>
            <a:ext cx="84042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400" b="1">
                <a:solidFill>
                  <a:srgbClr val="333333"/>
                </a:solidFill>
                <a:latin typeface="+mj-lt"/>
                <a:ea typeface="ＭＳ Ｐゴシック" charset="0"/>
                <a:cs typeface="ＭＳ Ｐゴシック" charset="0"/>
              </a:defRPr>
            </a:lvl1pPr>
            <a:lvl2pPr algn="l" rtl="0" eaLnBrk="1" fontAlgn="base" hangingPunct="1">
              <a:spcBef>
                <a:spcPct val="0"/>
              </a:spcBef>
              <a:spcAft>
                <a:spcPct val="0"/>
              </a:spcAft>
              <a:defRPr sz="2400" b="1">
                <a:solidFill>
                  <a:srgbClr val="333333"/>
                </a:solidFill>
                <a:latin typeface="TUM Neue Helvetica 55 Regular" pitchFamily="34" charset="0"/>
                <a:ea typeface="ＭＳ Ｐゴシック" charset="0"/>
                <a:cs typeface="ＭＳ Ｐゴシック" charset="0"/>
              </a:defRPr>
            </a:lvl2pPr>
            <a:lvl3pPr algn="l" rtl="0" eaLnBrk="1" fontAlgn="base" hangingPunct="1">
              <a:spcBef>
                <a:spcPct val="0"/>
              </a:spcBef>
              <a:spcAft>
                <a:spcPct val="0"/>
              </a:spcAft>
              <a:defRPr sz="2400" b="1">
                <a:solidFill>
                  <a:srgbClr val="333333"/>
                </a:solidFill>
                <a:latin typeface="TUM Neue Helvetica 55 Regular" pitchFamily="34" charset="0"/>
                <a:ea typeface="ＭＳ Ｐゴシック" charset="0"/>
                <a:cs typeface="ＭＳ Ｐゴシック" charset="0"/>
              </a:defRPr>
            </a:lvl3pPr>
            <a:lvl4pPr algn="l" rtl="0" eaLnBrk="1" fontAlgn="base" hangingPunct="1">
              <a:spcBef>
                <a:spcPct val="0"/>
              </a:spcBef>
              <a:spcAft>
                <a:spcPct val="0"/>
              </a:spcAft>
              <a:defRPr sz="2400" b="1">
                <a:solidFill>
                  <a:srgbClr val="333333"/>
                </a:solidFill>
                <a:latin typeface="TUM Neue Helvetica 55 Regular" pitchFamily="34" charset="0"/>
                <a:ea typeface="ＭＳ Ｐゴシック" charset="0"/>
                <a:cs typeface="ＭＳ Ｐゴシック" charset="0"/>
              </a:defRPr>
            </a:lvl4pPr>
            <a:lvl5pPr algn="l" rtl="0" eaLnBrk="1" fontAlgn="base" hangingPunct="1">
              <a:spcBef>
                <a:spcPct val="0"/>
              </a:spcBef>
              <a:spcAft>
                <a:spcPct val="0"/>
              </a:spcAft>
              <a:defRPr sz="2400" b="1">
                <a:solidFill>
                  <a:srgbClr val="333333"/>
                </a:solidFill>
                <a:latin typeface="TUM Neue Helvetica 55 Regular" pitchFamily="34" charset="0"/>
                <a:ea typeface="ＭＳ Ｐゴシック" charset="0"/>
                <a:cs typeface="ＭＳ Ｐゴシック" charset="0"/>
              </a:defRPr>
            </a:lvl5pPr>
            <a:lvl6pPr marL="457200" algn="l" rtl="0" eaLnBrk="1" fontAlgn="base" hangingPunct="1">
              <a:spcBef>
                <a:spcPct val="0"/>
              </a:spcBef>
              <a:spcAft>
                <a:spcPct val="0"/>
              </a:spcAft>
              <a:defRPr sz="2400" b="1">
                <a:solidFill>
                  <a:srgbClr val="333333"/>
                </a:solidFill>
                <a:latin typeface="TUM Neue Helvetica 55 Regular" pitchFamily="34" charset="0"/>
              </a:defRPr>
            </a:lvl6pPr>
            <a:lvl7pPr marL="914400" algn="l" rtl="0" eaLnBrk="1" fontAlgn="base" hangingPunct="1">
              <a:spcBef>
                <a:spcPct val="0"/>
              </a:spcBef>
              <a:spcAft>
                <a:spcPct val="0"/>
              </a:spcAft>
              <a:defRPr sz="2400" b="1">
                <a:solidFill>
                  <a:srgbClr val="333333"/>
                </a:solidFill>
                <a:latin typeface="TUM Neue Helvetica 55 Regular" pitchFamily="34" charset="0"/>
              </a:defRPr>
            </a:lvl7pPr>
            <a:lvl8pPr marL="1371600" algn="l" rtl="0" eaLnBrk="1" fontAlgn="base" hangingPunct="1">
              <a:spcBef>
                <a:spcPct val="0"/>
              </a:spcBef>
              <a:spcAft>
                <a:spcPct val="0"/>
              </a:spcAft>
              <a:defRPr sz="2400" b="1">
                <a:solidFill>
                  <a:srgbClr val="333333"/>
                </a:solidFill>
                <a:latin typeface="TUM Neue Helvetica 55 Regular" pitchFamily="34" charset="0"/>
              </a:defRPr>
            </a:lvl8pPr>
            <a:lvl9pPr marL="1828800" algn="l" rtl="0" eaLnBrk="1" fontAlgn="base" hangingPunct="1">
              <a:spcBef>
                <a:spcPct val="0"/>
              </a:spcBef>
              <a:spcAft>
                <a:spcPct val="0"/>
              </a:spcAft>
              <a:defRPr sz="2400" b="1">
                <a:solidFill>
                  <a:srgbClr val="333333"/>
                </a:solidFill>
                <a:latin typeface="TUM Neue Helvetica 55 Regular" pitchFamily="34" charset="0"/>
              </a:defRPr>
            </a:lvl9pPr>
          </a:lstStyle>
          <a:p>
            <a:r>
              <a:rPr lang="en-US" kern="0" dirty="0">
                <a:solidFill>
                  <a:srgbClr val="663300"/>
                </a:solidFill>
              </a:rPr>
              <a:t>Linear Transformation</a:t>
            </a:r>
          </a:p>
        </p:txBody>
      </p:sp>
      <p:sp>
        <p:nvSpPr>
          <p:cNvPr id="12" name="TextBox 11"/>
          <p:cNvSpPr txBox="1"/>
          <p:nvPr/>
        </p:nvSpPr>
        <p:spPr>
          <a:xfrm>
            <a:off x="6692775" y="3164775"/>
            <a:ext cx="3490379" cy="1200329"/>
          </a:xfrm>
          <a:prstGeom prst="rect">
            <a:avLst/>
          </a:prstGeom>
          <a:noFill/>
        </p:spPr>
        <p:txBody>
          <a:bodyPr wrap="none" rtlCol="0">
            <a:spAutoFit/>
          </a:bodyPr>
          <a:lstStyle/>
          <a:p>
            <a:r>
              <a:rPr lang="en-US" dirty="0">
                <a:solidFill>
                  <a:srgbClr val="663300"/>
                </a:solidFill>
              </a:rPr>
              <a:t>A linear transformation – Weighted</a:t>
            </a:r>
          </a:p>
          <a:p>
            <a:r>
              <a:rPr lang="en-US" dirty="0">
                <a:solidFill>
                  <a:srgbClr val="663300"/>
                </a:solidFill>
              </a:rPr>
              <a:t>Matrix </a:t>
            </a:r>
            <a:r>
              <a:rPr lang="en-US" b="1" dirty="0">
                <a:solidFill>
                  <a:srgbClr val="663300"/>
                </a:solidFill>
              </a:rPr>
              <a:t>W </a:t>
            </a:r>
            <a:r>
              <a:rPr lang="en-US" dirty="0">
                <a:solidFill>
                  <a:srgbClr val="663300"/>
                </a:solidFill>
              </a:rPr>
              <a:t>applied to each node.</a:t>
            </a:r>
          </a:p>
          <a:p>
            <a:endParaRPr lang="en-US" dirty="0">
              <a:solidFill>
                <a:srgbClr val="663300"/>
              </a:solidFill>
            </a:endParaRPr>
          </a:p>
          <a:p>
            <a:r>
              <a:rPr lang="en-US" dirty="0">
                <a:solidFill>
                  <a:srgbClr val="663300"/>
                </a:solidFill>
              </a:rPr>
              <a:t>Dimensions of </a:t>
            </a:r>
            <a:r>
              <a:rPr lang="en-US" b="1" dirty="0">
                <a:solidFill>
                  <a:srgbClr val="663300"/>
                </a:solidFill>
              </a:rPr>
              <a:t>W </a:t>
            </a:r>
            <a:r>
              <a:rPr lang="en-US" dirty="0">
                <a:solidFill>
                  <a:srgbClr val="663300"/>
                </a:solidFill>
              </a:rPr>
              <a:t>– (</a:t>
            </a:r>
            <a:r>
              <a:rPr lang="en-US" i="1" dirty="0">
                <a:solidFill>
                  <a:srgbClr val="663300"/>
                </a:solidFill>
              </a:rPr>
              <a:t>F’,F)</a:t>
            </a:r>
            <a:endParaRPr lang="en-US" dirty="0">
              <a:solidFill>
                <a:srgbClr val="663300"/>
              </a:solidFill>
            </a:endParaRPr>
          </a:p>
        </p:txBody>
      </p:sp>
      <p:sp>
        <p:nvSpPr>
          <p:cNvPr id="7" name="TextBox 6"/>
          <p:cNvSpPr txBox="1"/>
          <p:nvPr/>
        </p:nvSpPr>
        <p:spPr>
          <a:xfrm>
            <a:off x="6708332" y="2643801"/>
            <a:ext cx="2896947" cy="369332"/>
          </a:xfrm>
          <a:prstGeom prst="rect">
            <a:avLst/>
          </a:prstGeom>
          <a:noFill/>
        </p:spPr>
        <p:txBody>
          <a:bodyPr wrap="none" rtlCol="0">
            <a:spAutoFit/>
          </a:bodyPr>
          <a:lstStyle/>
          <a:p>
            <a:r>
              <a:rPr lang="en-US" i="1" dirty="0">
                <a:solidFill>
                  <a:srgbClr val="663300"/>
                </a:solidFill>
              </a:rPr>
              <a:t>h</a:t>
            </a:r>
            <a:r>
              <a:rPr lang="en-US" i="1" baseline="-25000" dirty="0">
                <a:solidFill>
                  <a:srgbClr val="663300"/>
                </a:solidFill>
              </a:rPr>
              <a:t>i  </a:t>
            </a:r>
            <a:r>
              <a:rPr lang="en-US" i="1" dirty="0">
                <a:solidFill>
                  <a:srgbClr val="663300"/>
                </a:solidFill>
              </a:rPr>
              <a:t>- feature vector of length F</a:t>
            </a:r>
          </a:p>
        </p:txBody>
      </p:sp>
    </p:spTree>
    <p:extLst>
      <p:ext uri="{BB962C8B-B14F-4D97-AF65-F5344CB8AC3E}">
        <p14:creationId xmlns:p14="http://schemas.microsoft.com/office/powerpoint/2010/main" val="3207318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B04CD9-2405-647A-78BE-9156959B3B26}"/>
              </a:ext>
            </a:extLst>
          </p:cNvPr>
          <p:cNvSpPr>
            <a:spLocks noGrp="1"/>
          </p:cNvSpPr>
          <p:nvPr>
            <p:ph type="ctrTitle"/>
          </p:nvPr>
        </p:nvSpPr>
        <p:spPr/>
        <p:txBody>
          <a:bodyPr/>
          <a:lstStyle/>
          <a:p>
            <a:r>
              <a:rPr lang="en-US" dirty="0"/>
              <a:t>Mobile – Edge AI </a:t>
            </a:r>
            <a:br>
              <a:rPr lang="en-US" dirty="0"/>
            </a:br>
            <a:r>
              <a:rPr lang="en-US" dirty="0"/>
              <a:t>(Edge Neural Networks)</a:t>
            </a:r>
          </a:p>
        </p:txBody>
      </p:sp>
    </p:spTree>
    <p:extLst>
      <p:ext uri="{BB962C8B-B14F-4D97-AF65-F5344CB8AC3E}">
        <p14:creationId xmlns:p14="http://schemas.microsoft.com/office/powerpoint/2010/main" val="1347766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Edge Devices: </a:t>
            </a:r>
            <a:r>
              <a:rPr lang="de-DE" dirty="0" err="1"/>
              <a:t>Complexity</a:t>
            </a:r>
            <a:r>
              <a:rPr lang="de-DE" dirty="0"/>
              <a:t> Trends and Challenges</a:t>
            </a:r>
            <a:endParaRPr lang="en-US" dirty="0"/>
          </a:p>
        </p:txBody>
      </p:sp>
      <p:sp>
        <p:nvSpPr>
          <p:cNvPr id="12" name="Content Placeholder 11"/>
          <p:cNvSpPr>
            <a:spLocks noGrp="1"/>
          </p:cNvSpPr>
          <p:nvPr>
            <p:ph idx="1"/>
          </p:nvPr>
        </p:nvSpPr>
        <p:spPr>
          <a:xfrm>
            <a:off x="814917" y="990600"/>
            <a:ext cx="10767483" cy="5239893"/>
          </a:xfrm>
        </p:spPr>
        <p:txBody>
          <a:bodyPr/>
          <a:lstStyle/>
          <a:p>
            <a:r>
              <a:rPr lang="en-US" dirty="0">
                <a:solidFill>
                  <a:srgbClr val="0000FF"/>
                </a:solidFill>
              </a:rPr>
              <a:t>Complexity </a:t>
            </a:r>
            <a:r>
              <a:rPr lang="en-US" dirty="0"/>
              <a:t>of </a:t>
            </a:r>
            <a:r>
              <a:rPr lang="en-US" dirty="0" err="1"/>
              <a:t>IoT</a:t>
            </a:r>
            <a:r>
              <a:rPr lang="en-US" dirty="0"/>
              <a:t> Systems is </a:t>
            </a:r>
            <a:r>
              <a:rPr lang="en-US" dirty="0">
                <a:solidFill>
                  <a:srgbClr val="FF0000"/>
                </a:solidFill>
              </a:rPr>
              <a:t>exponentially</a:t>
            </a:r>
            <a:r>
              <a:rPr lang="en-US" dirty="0"/>
              <a:t> </a:t>
            </a:r>
            <a:r>
              <a:rPr lang="en-US" dirty="0">
                <a:solidFill>
                  <a:srgbClr val="FF0000"/>
                </a:solidFill>
              </a:rPr>
              <a:t>increasing</a:t>
            </a:r>
          </a:p>
          <a:p>
            <a:pPr lvl="1"/>
            <a:r>
              <a:rPr lang="en-US" dirty="0">
                <a:sym typeface="Wingdings" panose="05000000000000000000" pitchFamily="2" charset="2"/>
              </a:rPr>
              <a:t>10s of billions of connected </a:t>
            </a:r>
            <a:r>
              <a:rPr lang="en-US" dirty="0"/>
              <a:t>heterogeneous devices</a:t>
            </a:r>
          </a:p>
          <a:p>
            <a:endParaRPr lang="en-US" dirty="0"/>
          </a:p>
        </p:txBody>
      </p:sp>
      <p:grpSp>
        <p:nvGrpSpPr>
          <p:cNvPr id="4" name="Group 3">
            <a:extLst>
              <a:ext uri="{FF2B5EF4-FFF2-40B4-BE49-F238E27FC236}">
                <a16:creationId xmlns:a16="http://schemas.microsoft.com/office/drawing/2014/main" id="{76A2B573-2CF9-C54B-8C1B-5F477D757A04}"/>
              </a:ext>
            </a:extLst>
          </p:cNvPr>
          <p:cNvGrpSpPr/>
          <p:nvPr/>
        </p:nvGrpSpPr>
        <p:grpSpPr>
          <a:xfrm>
            <a:off x="914401" y="2108200"/>
            <a:ext cx="11034953" cy="4165600"/>
            <a:chOff x="685800" y="1581150"/>
            <a:chExt cx="8276215" cy="312420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6742" r="1086" b="6976"/>
            <a:stretch/>
          </p:blipFill>
          <p:spPr>
            <a:xfrm>
              <a:off x="685800" y="1657350"/>
              <a:ext cx="8276215" cy="3048000"/>
            </a:xfrm>
            <a:prstGeom prst="rect">
              <a:avLst/>
            </a:prstGeom>
          </p:spPr>
        </p:pic>
        <p:sp>
          <p:nvSpPr>
            <p:cNvPr id="3" name="Rectangle 2">
              <a:extLst>
                <a:ext uri="{FF2B5EF4-FFF2-40B4-BE49-F238E27FC236}">
                  <a16:creationId xmlns:a16="http://schemas.microsoft.com/office/drawing/2014/main" id="{985063C0-CB74-BB48-B504-D1A3F9CDB557}"/>
                </a:ext>
              </a:extLst>
            </p:cNvPr>
            <p:cNvSpPr/>
            <p:nvPr/>
          </p:nvSpPr>
          <p:spPr>
            <a:xfrm>
              <a:off x="838200" y="1581150"/>
              <a:ext cx="51816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4962539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846" y="4611774"/>
            <a:ext cx="4015412" cy="1805588"/>
          </a:xfrm>
          <a:prstGeom prst="rect">
            <a:avLst/>
          </a:prstGeom>
        </p:spPr>
      </p:pic>
      <p:sp>
        <p:nvSpPr>
          <p:cNvPr id="2" name="Title 1"/>
          <p:cNvSpPr>
            <a:spLocks noGrp="1"/>
          </p:cNvSpPr>
          <p:nvPr>
            <p:ph type="title"/>
          </p:nvPr>
        </p:nvSpPr>
        <p:spPr/>
        <p:txBody>
          <a:bodyPr/>
          <a:lstStyle/>
          <a:p>
            <a:r>
              <a:rPr lang="de-DE" dirty="0"/>
              <a:t>Edge Devices: </a:t>
            </a:r>
            <a:r>
              <a:rPr lang="de-DE" dirty="0" err="1"/>
              <a:t>Complexity</a:t>
            </a:r>
            <a:r>
              <a:rPr lang="de-DE" dirty="0"/>
              <a:t> Trends and Challenges</a:t>
            </a:r>
            <a:endParaRPr lang="en-US" dirty="0"/>
          </a:p>
        </p:txBody>
      </p:sp>
      <p:sp>
        <p:nvSpPr>
          <p:cNvPr id="12" name="Content Placeholder 11"/>
          <p:cNvSpPr>
            <a:spLocks noGrp="1"/>
          </p:cNvSpPr>
          <p:nvPr>
            <p:ph idx="1"/>
          </p:nvPr>
        </p:nvSpPr>
        <p:spPr>
          <a:xfrm>
            <a:off x="814917" y="990600"/>
            <a:ext cx="10767483" cy="5239893"/>
          </a:xfrm>
        </p:spPr>
        <p:txBody>
          <a:bodyPr>
            <a:normAutofit/>
          </a:bodyPr>
          <a:lstStyle/>
          <a:p>
            <a:r>
              <a:rPr lang="en-US" dirty="0">
                <a:solidFill>
                  <a:srgbClr val="0000FF"/>
                </a:solidFill>
              </a:rPr>
              <a:t>Complexity </a:t>
            </a:r>
            <a:r>
              <a:rPr lang="en-US" dirty="0"/>
              <a:t>of </a:t>
            </a:r>
            <a:r>
              <a:rPr lang="en-US" dirty="0" err="1"/>
              <a:t>IoT</a:t>
            </a:r>
            <a:r>
              <a:rPr lang="en-US" dirty="0"/>
              <a:t> Systems is </a:t>
            </a:r>
            <a:r>
              <a:rPr lang="en-US" dirty="0">
                <a:solidFill>
                  <a:srgbClr val="FF0000"/>
                </a:solidFill>
              </a:rPr>
              <a:t>exponentially</a:t>
            </a:r>
            <a:r>
              <a:rPr lang="en-US" dirty="0"/>
              <a:t> </a:t>
            </a:r>
            <a:r>
              <a:rPr lang="en-US" dirty="0">
                <a:solidFill>
                  <a:srgbClr val="FF0000"/>
                </a:solidFill>
              </a:rPr>
              <a:t>increasing</a:t>
            </a:r>
          </a:p>
          <a:p>
            <a:pPr lvl="1"/>
            <a:r>
              <a:rPr lang="en-US" dirty="0">
                <a:sym typeface="Wingdings" panose="05000000000000000000" pitchFamily="2" charset="2"/>
              </a:rPr>
              <a:t>10s of billions of connected </a:t>
            </a:r>
            <a:r>
              <a:rPr lang="en-US" dirty="0"/>
              <a:t>heterogeneous devices</a:t>
            </a:r>
          </a:p>
          <a:p>
            <a:r>
              <a:rPr lang="de-DE" sz="2667" dirty="0" err="1"/>
              <a:t>Exponentially</a:t>
            </a:r>
            <a:r>
              <a:rPr lang="de-DE" sz="2667" dirty="0"/>
              <a:t> </a:t>
            </a:r>
            <a:r>
              <a:rPr lang="de-DE" sz="2667" dirty="0" err="1"/>
              <a:t>Increasing</a:t>
            </a:r>
            <a:r>
              <a:rPr lang="de-DE" sz="2667" dirty="0"/>
              <a:t> Data Trends</a:t>
            </a:r>
          </a:p>
          <a:p>
            <a:pPr lvl="1">
              <a:defRPr/>
            </a:pPr>
            <a:r>
              <a:rPr lang="en-US" sz="2400" b="1" dirty="0">
                <a:solidFill>
                  <a:srgbClr val="FF0000"/>
                </a:solidFill>
              </a:rPr>
              <a:t>Variety</a:t>
            </a:r>
            <a:r>
              <a:rPr lang="en-US" sz="2400" dirty="0">
                <a:solidFill>
                  <a:srgbClr val="FF0000"/>
                </a:solidFill>
              </a:rPr>
              <a:t> </a:t>
            </a:r>
            <a:r>
              <a:rPr lang="en-US" sz="2400" dirty="0"/>
              <a:t>and </a:t>
            </a:r>
            <a:r>
              <a:rPr lang="en-US" sz="2400" b="1" dirty="0">
                <a:solidFill>
                  <a:srgbClr val="FF0000"/>
                </a:solidFill>
              </a:rPr>
              <a:t>Volume</a:t>
            </a:r>
            <a:r>
              <a:rPr lang="en-US" sz="2400" dirty="0"/>
              <a:t> of Data</a:t>
            </a:r>
          </a:p>
          <a:p>
            <a:pPr marL="314317" lvl="1">
              <a:defRPr/>
            </a:pPr>
            <a:r>
              <a:rPr lang="en-US" dirty="0">
                <a:ea typeface="+mn-ea"/>
                <a:cs typeface="+mn-cs"/>
              </a:rPr>
              <a:t>Demand =&gt; High </a:t>
            </a:r>
            <a:r>
              <a:rPr lang="en-US" dirty="0">
                <a:solidFill>
                  <a:srgbClr val="FF0000"/>
                </a:solidFill>
                <a:ea typeface="+mn-ea"/>
                <a:cs typeface="+mn-cs"/>
              </a:rPr>
              <a:t>Velocity </a:t>
            </a:r>
            <a:r>
              <a:rPr lang="en-US" dirty="0">
                <a:ea typeface="+mn-ea"/>
                <a:cs typeface="+mn-cs"/>
              </a:rPr>
              <a:t>of Data</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389" y="3725738"/>
            <a:ext cx="6153211" cy="2808557"/>
          </a:xfrm>
          <a:prstGeom prst="rect">
            <a:avLst/>
          </a:prstGeom>
        </p:spPr>
      </p:pic>
      <p:grpSp>
        <p:nvGrpSpPr>
          <p:cNvPr id="43" name="Group 42"/>
          <p:cNvGrpSpPr/>
          <p:nvPr/>
        </p:nvGrpSpPr>
        <p:grpSpPr>
          <a:xfrm>
            <a:off x="6309411" y="1639619"/>
            <a:ext cx="5679389" cy="2966027"/>
            <a:chOff x="4038600" y="581895"/>
            <a:chExt cx="4420555" cy="3826610"/>
          </a:xfrm>
        </p:grpSpPr>
        <p:sp>
          <p:nvSpPr>
            <p:cNvPr id="44" name="Rectangle 43"/>
            <p:cNvSpPr/>
            <p:nvPr/>
          </p:nvSpPr>
          <p:spPr>
            <a:xfrm>
              <a:off x="5874358" y="1615896"/>
              <a:ext cx="2584797" cy="532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a:p>
              <a:pPr algn="ctr"/>
              <a:r>
                <a:rPr lang="en-US" sz="2267" b="1" dirty="0" err="1">
                  <a:solidFill>
                    <a:srgbClr val="FF0000"/>
                  </a:solidFill>
                </a:rPr>
                <a:t>Zetta</a:t>
              </a:r>
              <a:r>
                <a:rPr lang="en-US" sz="2267" b="1" dirty="0">
                  <a:solidFill>
                    <a:srgbClr val="FF0000"/>
                  </a:solidFill>
                </a:rPr>
                <a:t> Bytes of Data in 2020</a:t>
              </a:r>
            </a:p>
            <a:p>
              <a:pPr algn="ctr"/>
              <a:r>
                <a:rPr lang="en-US" sz="1067" dirty="0">
                  <a:solidFill>
                    <a:schemeClr val="tx1"/>
                  </a:solidFill>
                </a:rPr>
                <a:t>Ref: </a:t>
              </a:r>
              <a:r>
                <a:rPr lang="en-US" sz="1067" dirty="0" err="1">
                  <a:solidFill>
                    <a:schemeClr val="tx1"/>
                  </a:solidFill>
                </a:rPr>
                <a:t>Ciso</a:t>
              </a:r>
              <a:r>
                <a:rPr lang="en-US" sz="1067" dirty="0">
                  <a:solidFill>
                    <a:schemeClr val="tx1"/>
                  </a:solidFill>
                </a:rPr>
                <a:t> reports 2014</a:t>
              </a:r>
            </a:p>
          </p:txBody>
        </p:sp>
        <p:sp>
          <p:nvSpPr>
            <p:cNvPr id="45" name="Rectangle 44"/>
            <p:cNvSpPr/>
            <p:nvPr/>
          </p:nvSpPr>
          <p:spPr>
            <a:xfrm rot="16200000">
              <a:off x="4677915" y="2640688"/>
              <a:ext cx="1892176" cy="381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Volume of data</a:t>
              </a:r>
              <a:endParaRPr lang="de-DE" sz="2400" dirty="0">
                <a:solidFill>
                  <a:schemeClr val="tx1"/>
                </a:solidFill>
              </a:endParaRPr>
            </a:p>
          </p:txBody>
        </p:sp>
        <p:grpSp>
          <p:nvGrpSpPr>
            <p:cNvPr id="46" name="Group 45"/>
            <p:cNvGrpSpPr/>
            <p:nvPr/>
          </p:nvGrpSpPr>
          <p:grpSpPr>
            <a:xfrm>
              <a:off x="4038600" y="581895"/>
              <a:ext cx="4218531" cy="3826610"/>
              <a:chOff x="4038641" y="584555"/>
              <a:chExt cx="4218573" cy="3844112"/>
            </a:xfrm>
          </p:grpSpPr>
          <p:sp>
            <p:nvSpPr>
              <p:cNvPr id="47" name="Arc 46"/>
              <p:cNvSpPr/>
              <p:nvPr/>
            </p:nvSpPr>
            <p:spPr>
              <a:xfrm rot="5400000">
                <a:off x="4345224" y="277972"/>
                <a:ext cx="3181631" cy="3794797"/>
              </a:xfrm>
              <a:prstGeom prst="arc">
                <a:avLst/>
              </a:prstGeom>
              <a:ln w="25400">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400"/>
              </a:p>
            </p:txBody>
          </p:sp>
          <p:cxnSp>
            <p:nvCxnSpPr>
              <p:cNvPr id="48" name="Straight Connector 47"/>
              <p:cNvCxnSpPr/>
              <p:nvPr/>
            </p:nvCxnSpPr>
            <p:spPr>
              <a:xfrm>
                <a:off x="5939088" y="3791136"/>
                <a:ext cx="213700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697001" y="2637864"/>
                <a:ext cx="50801" cy="876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1"/>
                  </a:solidFill>
                </a:endParaRPr>
              </a:p>
            </p:txBody>
          </p:sp>
          <p:sp>
            <p:nvSpPr>
              <p:cNvPr id="50" name="Oval 49"/>
              <p:cNvSpPr/>
              <p:nvPr/>
            </p:nvSpPr>
            <p:spPr>
              <a:xfrm>
                <a:off x="7210422" y="3288265"/>
                <a:ext cx="50801" cy="876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1"/>
                  </a:solidFill>
                </a:endParaRPr>
              </a:p>
            </p:txBody>
          </p:sp>
          <p:sp>
            <p:nvSpPr>
              <p:cNvPr id="51" name="Oval 50"/>
              <p:cNvSpPr/>
              <p:nvPr/>
            </p:nvSpPr>
            <p:spPr>
              <a:xfrm>
                <a:off x="6859052" y="3490661"/>
                <a:ext cx="50801" cy="876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1"/>
                  </a:solidFill>
                </a:endParaRPr>
              </a:p>
            </p:txBody>
          </p:sp>
          <p:sp>
            <p:nvSpPr>
              <p:cNvPr id="52" name="Oval 51"/>
              <p:cNvSpPr/>
              <p:nvPr/>
            </p:nvSpPr>
            <p:spPr>
              <a:xfrm>
                <a:off x="6492443" y="3639110"/>
                <a:ext cx="50801" cy="876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1"/>
                  </a:solidFill>
                </a:endParaRPr>
              </a:p>
            </p:txBody>
          </p:sp>
          <p:sp>
            <p:nvSpPr>
              <p:cNvPr id="53" name="Oval 52"/>
              <p:cNvSpPr/>
              <p:nvPr/>
            </p:nvSpPr>
            <p:spPr>
              <a:xfrm>
                <a:off x="7506759" y="2988842"/>
                <a:ext cx="50801" cy="876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1"/>
                  </a:solidFill>
                </a:endParaRPr>
              </a:p>
            </p:txBody>
          </p:sp>
          <p:sp>
            <p:nvSpPr>
              <p:cNvPr id="54" name="Rectangle 53"/>
              <p:cNvSpPr/>
              <p:nvPr/>
            </p:nvSpPr>
            <p:spPr>
              <a:xfrm>
                <a:off x="5800163" y="3783108"/>
                <a:ext cx="2457051" cy="389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Number of Things </a:t>
                </a:r>
                <a:endParaRPr lang="de-DE" sz="2400" dirty="0">
                  <a:solidFill>
                    <a:schemeClr val="tx1"/>
                  </a:solidFill>
                </a:endParaRPr>
              </a:p>
            </p:txBody>
          </p:sp>
          <p:cxnSp>
            <p:nvCxnSpPr>
              <p:cNvPr id="55" name="Straight Connector 54"/>
              <p:cNvCxnSpPr/>
              <p:nvPr/>
            </p:nvCxnSpPr>
            <p:spPr>
              <a:xfrm>
                <a:off x="5868747" y="3695473"/>
                <a:ext cx="667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874504" y="3511925"/>
                <a:ext cx="667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874504" y="3303713"/>
                <a:ext cx="667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874504" y="3113873"/>
                <a:ext cx="667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874504" y="2924033"/>
                <a:ext cx="667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0" name="Picture 6" descr="http://findicons.com/files/icons/1579/devine/256/mach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9347" y="4126780"/>
                <a:ext cx="314089" cy="30188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http://us.123rf.com/450wm/hedgehogvector/hedgehogvector1603/hedgehogvector160303276/54712151-kraftstoff-sensor-symbol.jpg?ver=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1277" y="4111533"/>
                <a:ext cx="306089" cy="29419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http://www.exp-tech.de/media/catalog/product/cache/1/thumbnail/600x/17f82f742ffe127f42dca9de82fb58b1/p/i/pir-motion-sensor-jst-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1910" y="4136844"/>
                <a:ext cx="302889" cy="291121"/>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6267087" y="4126780"/>
                <a:ext cx="279403" cy="266243"/>
                <a:chOff x="7252010" y="2084603"/>
                <a:chExt cx="727401" cy="655658"/>
              </a:xfrm>
            </p:grpSpPr>
            <p:sp>
              <p:nvSpPr>
                <p:cNvPr id="69" name="Oval 68"/>
                <p:cNvSpPr/>
                <p:nvPr/>
              </p:nvSpPr>
              <p:spPr>
                <a:xfrm>
                  <a:off x="7252010" y="2409824"/>
                  <a:ext cx="142239" cy="1644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1"/>
                    </a:solidFill>
                  </a:endParaRPr>
                </a:p>
              </p:txBody>
            </p:sp>
            <p:sp>
              <p:nvSpPr>
                <p:cNvPr id="70" name="Oval 69"/>
                <p:cNvSpPr/>
                <p:nvPr/>
              </p:nvSpPr>
              <p:spPr>
                <a:xfrm>
                  <a:off x="7548878" y="2355232"/>
                  <a:ext cx="142239" cy="1644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1"/>
                    </a:solidFill>
                  </a:endParaRPr>
                </a:p>
              </p:txBody>
            </p:sp>
            <p:sp>
              <p:nvSpPr>
                <p:cNvPr id="71" name="Oval 70"/>
                <p:cNvSpPr/>
                <p:nvPr/>
              </p:nvSpPr>
              <p:spPr>
                <a:xfrm>
                  <a:off x="7764779" y="2156261"/>
                  <a:ext cx="142239" cy="1644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1"/>
                    </a:solidFill>
                  </a:endParaRPr>
                </a:p>
              </p:txBody>
            </p:sp>
            <p:sp>
              <p:nvSpPr>
                <p:cNvPr id="72" name="Oval 71"/>
                <p:cNvSpPr/>
                <p:nvPr/>
              </p:nvSpPr>
              <p:spPr>
                <a:xfrm>
                  <a:off x="7533006" y="2575814"/>
                  <a:ext cx="142239" cy="1644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1"/>
                    </a:solidFill>
                  </a:endParaRPr>
                </a:p>
              </p:txBody>
            </p:sp>
            <p:sp>
              <p:nvSpPr>
                <p:cNvPr id="73" name="Oval 72"/>
                <p:cNvSpPr/>
                <p:nvPr/>
              </p:nvSpPr>
              <p:spPr>
                <a:xfrm rot="19258171">
                  <a:off x="7425980" y="2084603"/>
                  <a:ext cx="142239" cy="1644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1"/>
                    </a:solidFill>
                  </a:endParaRPr>
                </a:p>
              </p:txBody>
            </p:sp>
            <p:sp>
              <p:nvSpPr>
                <p:cNvPr id="74" name="Oval 73"/>
                <p:cNvSpPr/>
                <p:nvPr/>
              </p:nvSpPr>
              <p:spPr>
                <a:xfrm>
                  <a:off x="7837172" y="2427295"/>
                  <a:ext cx="142239" cy="1644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solidFill>
                      <a:schemeClr val="tx1"/>
                    </a:solidFill>
                  </a:endParaRPr>
                </a:p>
              </p:txBody>
            </p:sp>
            <p:cxnSp>
              <p:nvCxnSpPr>
                <p:cNvPr id="75" name="Straight Connector 74"/>
                <p:cNvCxnSpPr>
                  <a:stCxn id="69" idx="6"/>
                  <a:endCxn id="70" idx="2"/>
                </p:cNvCxnSpPr>
                <p:nvPr/>
              </p:nvCxnSpPr>
              <p:spPr>
                <a:xfrm flipV="1">
                  <a:off x="7394249" y="2437456"/>
                  <a:ext cx="154629" cy="545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4"/>
                  <a:endCxn id="70" idx="0"/>
                </p:cNvCxnSpPr>
                <p:nvPr/>
              </p:nvCxnSpPr>
              <p:spPr>
                <a:xfrm>
                  <a:off x="7548879" y="2230698"/>
                  <a:ext cx="71119" cy="124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71" idx="3"/>
                </p:cNvCxnSpPr>
                <p:nvPr/>
              </p:nvCxnSpPr>
              <p:spPr>
                <a:xfrm flipV="1">
                  <a:off x="7675246" y="2296625"/>
                  <a:ext cx="110363" cy="64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2" idx="0"/>
                  <a:endCxn id="70" idx="4"/>
                </p:cNvCxnSpPr>
                <p:nvPr/>
              </p:nvCxnSpPr>
              <p:spPr>
                <a:xfrm flipV="1">
                  <a:off x="7604126" y="2519679"/>
                  <a:ext cx="15872" cy="56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74" idx="2"/>
                  <a:endCxn id="70" idx="5"/>
                </p:cNvCxnSpPr>
                <p:nvPr/>
              </p:nvCxnSpPr>
              <p:spPr>
                <a:xfrm flipH="1" flipV="1">
                  <a:off x="7670287" y="2495596"/>
                  <a:ext cx="166885" cy="13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p:nvCxnSpPr>
            <p:spPr>
              <a:xfrm flipH="1" flipV="1">
                <a:off x="5935465" y="1962425"/>
                <a:ext cx="574" cy="18325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874480" y="2721013"/>
                <a:ext cx="667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874448" y="2512801"/>
                <a:ext cx="667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874417" y="2322960"/>
                <a:ext cx="667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874446" y="2123409"/>
                <a:ext cx="667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 name="Rectangle 5"/>
          <p:cNvSpPr/>
          <p:nvPr/>
        </p:nvSpPr>
        <p:spPr>
          <a:xfrm>
            <a:off x="8230325" y="2114121"/>
            <a:ext cx="915635" cy="502766"/>
          </a:xfrm>
          <a:prstGeom prst="rect">
            <a:avLst/>
          </a:prstGeom>
        </p:spPr>
        <p:txBody>
          <a:bodyPr wrap="none">
            <a:spAutoFit/>
          </a:bodyPr>
          <a:lstStyle/>
          <a:p>
            <a:pPr lvl="0"/>
            <a:r>
              <a:rPr lang="en-US" sz="2667" b="1" dirty="0">
                <a:solidFill>
                  <a:prstClr val="black"/>
                </a:solidFill>
                <a:latin typeface="Calibri" panose="020F0502020204030204"/>
              </a:rPr>
              <a:t>10</a:t>
            </a:r>
            <a:r>
              <a:rPr lang="en-US" sz="2667" b="1" baseline="30000" dirty="0">
                <a:solidFill>
                  <a:prstClr val="black"/>
                </a:solidFill>
                <a:latin typeface="Calibri" panose="020F0502020204030204"/>
              </a:rPr>
              <a:t>21</a:t>
            </a:r>
            <a:r>
              <a:rPr lang="en-US" sz="2667" b="1" dirty="0">
                <a:solidFill>
                  <a:prstClr val="black"/>
                </a:solidFill>
                <a:latin typeface="Calibri" panose="020F0502020204030204"/>
              </a:rPr>
              <a:t>  </a:t>
            </a:r>
          </a:p>
        </p:txBody>
      </p:sp>
      <p:sp>
        <p:nvSpPr>
          <p:cNvPr id="42" name="Abgerundetes Rechteck 166"/>
          <p:cNvSpPr/>
          <p:nvPr/>
        </p:nvSpPr>
        <p:spPr>
          <a:xfrm>
            <a:off x="248468" y="2111699"/>
            <a:ext cx="11761525" cy="2359596"/>
          </a:xfrm>
          <a:prstGeom prst="roundRect">
            <a:avLst>
              <a:gd name="adj" fmla="val 4582"/>
            </a:avLst>
          </a:prstGeom>
          <a:solidFill>
            <a:schemeClr val="bg1">
              <a:lumMod val="85000"/>
            </a:schemeClr>
          </a:solidFill>
          <a:ln w="57150">
            <a:solidFill>
              <a:srgbClr val="FF0000"/>
            </a:solidFill>
            <a:miter lim="800000"/>
            <a:headEnd type="none" w="sm" len="sm"/>
            <a:tailEnd type="none" w="sm" len="sm"/>
          </a:ln>
          <a:effectLst>
            <a:outerShdw blurRad="88900" dist="88900" dir="2700000" algn="tl" rotWithShape="0">
              <a:prstClr val="black">
                <a:alpha val="40000"/>
              </a:prstClr>
            </a:outerShdw>
          </a:effectLst>
          <a:scene3d>
            <a:camera prst="orthographicFront"/>
            <a:lightRig rig="threePt" dir="t"/>
          </a:scene3d>
          <a:sp3d>
            <a:bevelT prst="slope"/>
          </a:sp3d>
        </p:spPr>
        <p:txBody>
          <a:bodyPr wrap="square" lIns="144000" tIns="48000" rIns="144000" bIns="48000" anchor="ctr" anchorCtr="0"/>
          <a:lstStyle/>
          <a:p>
            <a:pPr marL="0" lvl="1" algn="ctr">
              <a:spcBef>
                <a:spcPct val="20000"/>
              </a:spcBef>
              <a:spcAft>
                <a:spcPts val="1600"/>
              </a:spcAft>
            </a:pPr>
            <a:r>
              <a:rPr lang="de-DE" sz="4533" b="1" u="sng" dirty="0">
                <a:solidFill>
                  <a:srgbClr val="000000"/>
                </a:solidFill>
              </a:rPr>
              <a:t>Key Challenge</a:t>
            </a:r>
          </a:p>
          <a:p>
            <a:pPr marL="0" lvl="1" algn="ctr">
              <a:spcBef>
                <a:spcPct val="20000"/>
              </a:spcBef>
              <a:spcAft>
                <a:spcPts val="1600"/>
              </a:spcAft>
            </a:pPr>
            <a:r>
              <a:rPr lang="en-US" sz="3200" dirty="0">
                <a:solidFill>
                  <a:srgbClr val="0000FF"/>
                </a:solidFill>
              </a:rPr>
              <a:t>Robust (Reliable &amp; Secure), Resource-Constrained, </a:t>
            </a:r>
            <a:r>
              <a:rPr lang="en-US" sz="3200" dirty="0"/>
              <a:t>and </a:t>
            </a:r>
            <a:r>
              <a:rPr lang="en-US" sz="3200" b="1" dirty="0">
                <a:solidFill>
                  <a:srgbClr val="0000FF"/>
                </a:solidFill>
              </a:rPr>
              <a:t>Real-Time </a:t>
            </a:r>
            <a:r>
              <a:rPr lang="en-US" sz="3200" dirty="0"/>
              <a:t>technologies for </a:t>
            </a:r>
            <a:r>
              <a:rPr lang="en-US" sz="3200" i="1" dirty="0">
                <a:solidFill>
                  <a:srgbClr val="000000"/>
                </a:solidFill>
              </a:rPr>
              <a:t>intelligent </a:t>
            </a:r>
            <a:r>
              <a:rPr lang="en-US" sz="3200" i="1" dirty="0" err="1">
                <a:solidFill>
                  <a:srgbClr val="000000"/>
                </a:solidFill>
              </a:rPr>
              <a:t>IoT</a:t>
            </a:r>
            <a:r>
              <a:rPr lang="en-US" sz="3200" i="1" dirty="0">
                <a:solidFill>
                  <a:srgbClr val="000000"/>
                </a:solidFill>
              </a:rPr>
              <a:t> </a:t>
            </a:r>
            <a:r>
              <a:rPr lang="en-US" sz="3200" dirty="0"/>
              <a:t>@ Edge</a:t>
            </a:r>
            <a:endParaRPr lang="de-DE" sz="3200" dirty="0"/>
          </a:p>
        </p:txBody>
      </p:sp>
    </p:spTree>
    <p:extLst>
      <p:ext uri="{BB962C8B-B14F-4D97-AF65-F5344CB8AC3E}">
        <p14:creationId xmlns:p14="http://schemas.microsoft.com/office/powerpoint/2010/main" val="33267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solidFill>
                  <a:srgbClr val="4472C4"/>
                </a:solidFill>
                <a:latin typeface="Calibri Light" panose="020F0302020204030204"/>
              </a:rPr>
              <a:t>Object Detection as Classification</a:t>
            </a:r>
          </a:p>
        </p:txBody>
      </p:sp>
      <p:pic>
        <p:nvPicPr>
          <p:cNvPr id="5" name="Picture 4"/>
          <p:cNvPicPr>
            <a:picLocks noChangeAspect="1"/>
          </p:cNvPicPr>
          <p:nvPr/>
        </p:nvPicPr>
        <p:blipFill rotWithShape="1">
          <a:blip r:embed="rId2"/>
          <a:srcRect l="3073" t="-417" r="5174" b="12348"/>
          <a:stretch/>
        </p:blipFill>
        <p:spPr>
          <a:xfrm>
            <a:off x="1304261" y="1814622"/>
            <a:ext cx="5925879" cy="3615071"/>
          </a:xfrm>
          <a:prstGeom prst="rect">
            <a:avLst/>
          </a:prstGeom>
        </p:spPr>
      </p:pic>
      <p:sp>
        <p:nvSpPr>
          <p:cNvPr id="3" name="Rectangle 2"/>
          <p:cNvSpPr/>
          <p:nvPr/>
        </p:nvSpPr>
        <p:spPr>
          <a:xfrm>
            <a:off x="1661609" y="1853090"/>
            <a:ext cx="1380720" cy="1055589"/>
          </a:xfrm>
          <a:prstGeom prst="rect">
            <a:avLst/>
          </a:prstGeom>
          <a:noFill/>
          <a:ln w="38100" cap="flat">
            <a:solidFill>
              <a:srgbClr val="00B0F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11" name="Straight Arrow Connector 10"/>
          <p:cNvCxnSpPr>
            <a:cxnSpLocks/>
          </p:cNvCxnSpPr>
          <p:nvPr/>
        </p:nvCxnSpPr>
        <p:spPr>
          <a:xfrm>
            <a:off x="3037493" y="2315111"/>
            <a:ext cx="4738849" cy="0"/>
          </a:xfrm>
          <a:prstGeom prst="straightConnector1">
            <a:avLst/>
          </a:prstGeom>
          <a:noFill/>
          <a:ln w="41275" cap="flat">
            <a:solidFill>
              <a:srgbClr val="00B0F0"/>
            </a:solidFill>
            <a:prstDash val="solid"/>
            <a:bevel/>
            <a:tailEnd type="triangle"/>
          </a:ln>
          <a:effectLst/>
        </p:spPr>
        <p:style>
          <a:lnRef idx="0">
            <a:scrgbClr r="0" g="0" b="0"/>
          </a:lnRef>
          <a:fillRef idx="0">
            <a:scrgbClr r="0" g="0" b="0"/>
          </a:fillRef>
          <a:effectRef idx="0">
            <a:scrgbClr r="0" g="0" b="0"/>
          </a:effectRef>
          <a:fontRef idx="none"/>
        </p:style>
      </p:cxnSp>
      <p:sp>
        <p:nvSpPr>
          <p:cNvPr id="13" name="Trapezoid 12"/>
          <p:cNvSpPr/>
          <p:nvPr/>
        </p:nvSpPr>
        <p:spPr>
          <a:xfrm rot="5400000">
            <a:off x="7603547" y="1991511"/>
            <a:ext cx="1096256" cy="684159"/>
          </a:xfrm>
          <a:prstGeom prst="trapezoid">
            <a:avLst/>
          </a:prstGeom>
          <a:solidFill>
            <a:srgbClr val="FFFFFF"/>
          </a:solidFill>
          <a:ln w="254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dirty="0">
              <a:solidFill>
                <a:srgbClr val="000000"/>
              </a:solidFill>
              <a:latin typeface="Calibri"/>
              <a:ea typeface="Calibri"/>
              <a:cs typeface="Calibri"/>
              <a:sym typeface="Calibri"/>
            </a:endParaRPr>
          </a:p>
        </p:txBody>
      </p:sp>
      <p:sp>
        <p:nvSpPr>
          <p:cNvPr id="14" name="TextBox 13"/>
          <p:cNvSpPr txBox="1"/>
          <p:nvPr/>
        </p:nvSpPr>
        <p:spPr>
          <a:xfrm>
            <a:off x="7821095" y="2068891"/>
            <a:ext cx="684160"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7030A0"/>
                </a:solidFill>
                <a:latin typeface="Calibri"/>
                <a:ea typeface="Calibri"/>
                <a:cs typeface="Calibri"/>
                <a:sym typeface="Calibri"/>
              </a:rPr>
              <a:t>CNN</a:t>
            </a:r>
          </a:p>
        </p:txBody>
      </p:sp>
      <p:grpSp>
        <p:nvGrpSpPr>
          <p:cNvPr id="9" name="Group 8">
            <a:extLst>
              <a:ext uri="{FF2B5EF4-FFF2-40B4-BE49-F238E27FC236}">
                <a16:creationId xmlns:a16="http://schemas.microsoft.com/office/drawing/2014/main" id="{EFC0A5F6-2E24-F148-AACF-B90BC55E3305}"/>
              </a:ext>
            </a:extLst>
          </p:cNvPr>
          <p:cNvGrpSpPr/>
          <p:nvPr/>
        </p:nvGrpSpPr>
        <p:grpSpPr>
          <a:xfrm>
            <a:off x="9148932" y="1686580"/>
            <a:ext cx="1738807" cy="1284028"/>
            <a:chOff x="9959083" y="1671263"/>
            <a:chExt cx="1738807" cy="1284028"/>
          </a:xfrm>
        </p:grpSpPr>
        <p:sp>
          <p:nvSpPr>
            <p:cNvPr id="15" name="TextBox 14"/>
            <p:cNvSpPr txBox="1"/>
            <p:nvPr/>
          </p:nvSpPr>
          <p:spPr>
            <a:xfrm>
              <a:off x="9959083" y="1671263"/>
              <a:ext cx="842857"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deer?</a:t>
              </a:r>
            </a:p>
          </p:txBody>
        </p:sp>
        <p:sp>
          <p:nvSpPr>
            <p:cNvPr id="16" name="TextBox 15"/>
            <p:cNvSpPr txBox="1"/>
            <p:nvPr/>
          </p:nvSpPr>
          <p:spPr>
            <a:xfrm>
              <a:off x="9959083" y="2055191"/>
              <a:ext cx="6402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cat?</a:t>
              </a:r>
            </a:p>
          </p:txBody>
        </p:sp>
        <p:sp>
          <p:nvSpPr>
            <p:cNvPr id="17" name="TextBox 16"/>
            <p:cNvSpPr txBox="1"/>
            <p:nvPr/>
          </p:nvSpPr>
          <p:spPr>
            <a:xfrm>
              <a:off x="9959083" y="2462851"/>
              <a:ext cx="1738807"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background?</a:t>
              </a:r>
            </a:p>
          </p:txBody>
        </p:sp>
      </p:grpSp>
      <p:cxnSp>
        <p:nvCxnSpPr>
          <p:cNvPr id="19" name="Straight Arrow Connector 18"/>
          <p:cNvCxnSpPr>
            <a:cxnSpLocks/>
          </p:cNvCxnSpPr>
          <p:nvPr/>
        </p:nvCxnSpPr>
        <p:spPr>
          <a:xfrm flipV="1">
            <a:off x="8526333" y="2328594"/>
            <a:ext cx="539970" cy="473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5833921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the Cloud, to the Fog, towards the Edge…</a:t>
            </a:r>
          </a:p>
        </p:txBody>
      </p:sp>
      <p:pic>
        <p:nvPicPr>
          <p:cNvPr id="8196" name="Picture 4" descr="https://erpinnews.com/wp-content/uploads/2018/01/edge-computing-diagram-1024x512-850x4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89001"/>
            <a:ext cx="10795000" cy="5397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8800" y="6228795"/>
            <a:ext cx="9347200" cy="420564"/>
          </a:xfrm>
          <a:prstGeom prst="rect">
            <a:avLst/>
          </a:prstGeom>
        </p:spPr>
        <p:txBody>
          <a:bodyPr wrap="square">
            <a:spAutoFit/>
          </a:bodyPr>
          <a:lstStyle/>
          <a:p>
            <a:r>
              <a:rPr lang="en-US" sz="2133" i="1" dirty="0">
                <a:solidFill>
                  <a:srgbClr val="002060"/>
                </a:solidFill>
              </a:rPr>
              <a:t>https://erpinnews.com/fog-computing-vs-edge-computing</a:t>
            </a:r>
          </a:p>
        </p:txBody>
      </p:sp>
    </p:spTree>
    <p:extLst>
      <p:ext uri="{BB962C8B-B14F-4D97-AF65-F5344CB8AC3E}">
        <p14:creationId xmlns:p14="http://schemas.microsoft.com/office/powerpoint/2010/main" val="36867979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73760" y="990601"/>
            <a:ext cx="10668000" cy="5448959"/>
            <a:chOff x="18882" y="57150"/>
            <a:chExt cx="9125118" cy="5153519"/>
          </a:xfrm>
        </p:grpSpPr>
        <p:sp>
          <p:nvSpPr>
            <p:cNvPr id="126" name="Striped Right Arrow 125"/>
            <p:cNvSpPr/>
            <p:nvPr/>
          </p:nvSpPr>
          <p:spPr>
            <a:xfrm>
              <a:off x="3129122" y="2307536"/>
              <a:ext cx="2443965" cy="622815"/>
            </a:xfrm>
            <a:prstGeom prst="stripedRightArrow">
              <a:avLst/>
            </a:prstGeom>
            <a:gradFill flip="none" rotWithShape="1">
              <a:gsLst>
                <a:gs pos="0">
                  <a:srgbClr val="CDCECF"/>
                </a:gs>
                <a:gs pos="50000">
                  <a:srgbClr val="E9E9EA"/>
                </a:gs>
                <a:gs pos="100000">
                  <a:srgbClr val="FAFBFB"/>
                </a:gs>
              </a:gsLst>
              <a:lin ang="5400000" scaled="1"/>
              <a:tileRect/>
            </a:gradFill>
            <a:ln w="9525" cap="flat" cmpd="sng" algn="ctr">
              <a:noFill/>
              <a:prstDash val="solid"/>
            </a:ln>
            <a:effectLst/>
          </p:spPr>
          <p:txBody>
            <a:bodyPr lIns="121915" tIns="60957" rIns="121915" bIns="60957" rtlCol="0" anchor="ctr"/>
            <a:lstStyle/>
            <a:p>
              <a:pPr algn="ctr">
                <a:defRPr/>
              </a:pPr>
              <a:endParaRPr lang="en-US" sz="2400" kern="0" dirty="0">
                <a:solidFill>
                  <a:prstClr val="white"/>
                </a:solidFill>
              </a:endParaRPr>
            </a:p>
          </p:txBody>
        </p:sp>
        <p:pic>
          <p:nvPicPr>
            <p:cNvPr id="26" name="Picture 2" descr="C:\Users\tcramer\Documents\My Dropbox\Intel\Resources\ppt png resources\big_cloud.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67931" y="1563853"/>
              <a:ext cx="2380115" cy="15936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vsharma9\Documents\@Projects\DieCons\2D_Diecons_Digital_v09\2D_Diecon_Brain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2835" y="845933"/>
              <a:ext cx="555940" cy="60928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752719" y="808445"/>
              <a:ext cx="1686482" cy="764110"/>
            </a:xfrm>
            <a:prstGeom prst="rect">
              <a:avLst/>
            </a:prstGeom>
            <a:noFill/>
          </p:spPr>
          <p:txBody>
            <a:bodyPr wrap="square" lIns="68577" tIns="34291" rIns="68577" bIns="34291" rtlCol="0">
              <a:spAutoFit/>
            </a:bodyPr>
            <a:lstStyle/>
            <a:p>
              <a:pPr defTabSz="609459"/>
              <a:r>
                <a:rPr lang="en-US" sz="1200" b="1" dirty="0">
                  <a:solidFill>
                    <a:prstClr val="white"/>
                  </a:solidFill>
                  <a:latin typeface="Arial" pitchFamily="34" charset="0"/>
                </a:rPr>
                <a:t>Connect &amp; Protect</a:t>
              </a:r>
            </a:p>
            <a:p>
              <a:pPr defTabSz="609459"/>
              <a:r>
                <a:rPr lang="en-US" sz="1200" dirty="0">
                  <a:solidFill>
                    <a:prstClr val="white"/>
                  </a:solidFill>
                  <a:latin typeface="Arial" pitchFamily="34" charset="0"/>
                </a:rPr>
                <a:t>Securely connect edge devices to the cloud and beyond</a:t>
              </a:r>
            </a:p>
          </p:txBody>
        </p:sp>
        <p:pic>
          <p:nvPicPr>
            <p:cNvPr id="29" name="Picture 2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317299" y="845935"/>
              <a:ext cx="384452" cy="558332"/>
            </a:xfrm>
            <a:prstGeom prst="rect">
              <a:avLst/>
            </a:prstGeom>
          </p:spPr>
        </p:pic>
        <p:sp>
          <p:nvSpPr>
            <p:cNvPr id="30" name="TextBox 29"/>
            <p:cNvSpPr txBox="1"/>
            <p:nvPr/>
          </p:nvSpPr>
          <p:spPr>
            <a:xfrm>
              <a:off x="6617069" y="771015"/>
              <a:ext cx="2400300" cy="938764"/>
            </a:xfrm>
            <a:prstGeom prst="rect">
              <a:avLst/>
            </a:prstGeom>
            <a:noFill/>
          </p:spPr>
          <p:txBody>
            <a:bodyPr wrap="square" lIns="68577" tIns="34291" rIns="68577" bIns="34291" rtlCol="0">
              <a:spAutoFit/>
            </a:bodyPr>
            <a:lstStyle/>
            <a:p>
              <a:pPr defTabSz="609459"/>
              <a:r>
                <a:rPr lang="en-US" sz="1200" b="1" dirty="0">
                  <a:solidFill>
                    <a:prstClr val="white"/>
                  </a:solidFill>
                  <a:latin typeface="Arial" pitchFamily="34" charset="0"/>
                </a:rPr>
                <a:t>Data Services &amp; Analytics </a:t>
              </a:r>
            </a:p>
            <a:p>
              <a:pPr defTabSz="609459"/>
              <a:r>
                <a:rPr lang="en-US" sz="1200" dirty="0">
                  <a:solidFill>
                    <a:prstClr val="white"/>
                  </a:solidFill>
                  <a:latin typeface="Arial" pitchFamily="34" charset="0"/>
                </a:rPr>
                <a:t>Securely transmit, store, integrate, and analyze big data while utilizing   intelligent algorithms at the edge to optimize performance. </a:t>
              </a:r>
            </a:p>
          </p:txBody>
        </p:sp>
        <p:sp>
          <p:nvSpPr>
            <p:cNvPr id="31" name="TextBox 30"/>
            <p:cNvSpPr txBox="1"/>
            <p:nvPr/>
          </p:nvSpPr>
          <p:spPr>
            <a:xfrm>
              <a:off x="5860317" y="3720042"/>
              <a:ext cx="2665666" cy="938764"/>
            </a:xfrm>
            <a:prstGeom prst="rect">
              <a:avLst/>
            </a:prstGeom>
            <a:noFill/>
          </p:spPr>
          <p:txBody>
            <a:bodyPr wrap="square" lIns="68577" tIns="34291" rIns="68577" bIns="34291" rtlCol="0">
              <a:spAutoFit/>
            </a:bodyPr>
            <a:lstStyle/>
            <a:p>
              <a:pPr defTabSz="609459"/>
              <a:r>
                <a:rPr lang="en-US" sz="1200" b="1" dirty="0">
                  <a:solidFill>
                    <a:prstClr val="white"/>
                  </a:solidFill>
                  <a:latin typeface="Arial" pitchFamily="34" charset="0"/>
                </a:rPr>
                <a:t>Rapid Service Creation</a:t>
              </a:r>
            </a:p>
            <a:p>
              <a:pPr defTabSz="609459"/>
              <a:r>
                <a:rPr lang="en-US" sz="1200" dirty="0">
                  <a:solidFill>
                    <a:prstClr val="white"/>
                  </a:solidFill>
                  <a:latin typeface="Arial" pitchFamily="34" charset="0"/>
                </a:rPr>
                <a:t>API creation &amp; management enables business process integration, mash-up IOT API data with existing enterprise systems, &amp; broker APIs with partners.</a:t>
              </a:r>
            </a:p>
          </p:txBody>
        </p:sp>
        <p:sp>
          <p:nvSpPr>
            <p:cNvPr id="32" name="TextBox 31"/>
            <p:cNvSpPr txBox="1"/>
            <p:nvPr/>
          </p:nvSpPr>
          <p:spPr>
            <a:xfrm>
              <a:off x="1161022" y="863089"/>
              <a:ext cx="1835916" cy="764110"/>
            </a:xfrm>
            <a:prstGeom prst="rect">
              <a:avLst/>
            </a:prstGeom>
            <a:noFill/>
          </p:spPr>
          <p:txBody>
            <a:bodyPr wrap="square" lIns="68577" tIns="34291" rIns="68577" bIns="34291" rtlCol="0">
              <a:spAutoFit/>
            </a:bodyPr>
            <a:lstStyle/>
            <a:p>
              <a:pPr defTabSz="609459"/>
              <a:r>
                <a:rPr lang="en-US" sz="1200" b="1" dirty="0">
                  <a:solidFill>
                    <a:prstClr val="white"/>
                  </a:solidFill>
                  <a:latin typeface="Arial" pitchFamily="34" charset="0"/>
                </a:rPr>
                <a:t>Configure &amp; Manage</a:t>
              </a:r>
            </a:p>
            <a:p>
              <a:pPr defTabSz="609459"/>
              <a:r>
                <a:rPr lang="en-US" sz="1200" dirty="0">
                  <a:solidFill>
                    <a:prstClr val="white"/>
                  </a:solidFill>
                  <a:latin typeface="Arial" pitchFamily="34" charset="0"/>
                </a:rPr>
                <a:t>Remotely manage complete solutions from edge to data center </a:t>
              </a:r>
            </a:p>
          </p:txBody>
        </p:sp>
        <p:sp>
          <p:nvSpPr>
            <p:cNvPr id="33" name="TextBox 32"/>
            <p:cNvSpPr txBox="1"/>
            <p:nvPr/>
          </p:nvSpPr>
          <p:spPr>
            <a:xfrm>
              <a:off x="1768554" y="3786591"/>
              <a:ext cx="2346454" cy="1113417"/>
            </a:xfrm>
            <a:prstGeom prst="rect">
              <a:avLst/>
            </a:prstGeom>
            <a:noFill/>
          </p:spPr>
          <p:txBody>
            <a:bodyPr wrap="square" lIns="68577" tIns="34291" rIns="68577" bIns="34291" rtlCol="0">
              <a:spAutoFit/>
            </a:bodyPr>
            <a:lstStyle/>
            <a:p>
              <a:pPr defTabSz="609459"/>
              <a:r>
                <a:rPr lang="en-US" sz="1200" b="1" dirty="0">
                  <a:solidFill>
                    <a:prstClr val="white"/>
                  </a:solidFill>
                  <a:latin typeface="Arial" pitchFamily="34" charset="0"/>
                </a:rPr>
                <a:t>Service Enablement via Developer Engagement</a:t>
              </a:r>
            </a:p>
            <a:p>
              <a:pPr defTabSz="609459"/>
              <a:r>
                <a:rPr lang="en-US" sz="1200" dirty="0">
                  <a:solidFill>
                    <a:prstClr val="white"/>
                  </a:solidFill>
                  <a:latin typeface="Arial" pitchFamily="34" charset="0"/>
                </a:rPr>
                <a:t>Developer outreach and API portals allow enterprises to engage developers to unlock the power of community innovation for IoT</a:t>
              </a:r>
            </a:p>
          </p:txBody>
        </p:sp>
        <p:pic>
          <p:nvPicPr>
            <p:cNvPr id="34" name="Picture 33" descr="die_API.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907163" y="3786589"/>
              <a:ext cx="882997" cy="558558"/>
            </a:xfrm>
            <a:prstGeom prst="rect">
              <a:avLst/>
            </a:prstGeom>
          </p:spPr>
        </p:pic>
        <p:sp>
          <p:nvSpPr>
            <p:cNvPr id="35" name="TextBox 34"/>
            <p:cNvSpPr txBox="1"/>
            <p:nvPr/>
          </p:nvSpPr>
          <p:spPr>
            <a:xfrm>
              <a:off x="5140755" y="4013251"/>
              <a:ext cx="431077" cy="582172"/>
            </a:xfrm>
            <a:prstGeom prst="rect">
              <a:avLst/>
            </a:prstGeom>
            <a:noFill/>
          </p:spPr>
          <p:txBody>
            <a:bodyPr wrap="square" lIns="121915" tIns="60957" rIns="121915" bIns="60957" rtlCol="0">
              <a:spAutoFit/>
            </a:bodyPr>
            <a:lstStyle/>
            <a:p>
              <a:pPr defTabSz="609459"/>
              <a:r>
                <a:rPr lang="en-US" sz="1600" dirty="0">
                  <a:solidFill>
                    <a:prstClr val="white"/>
                  </a:solidFill>
                </a:rPr>
                <a:t>API</a:t>
              </a:r>
            </a:p>
          </p:txBody>
        </p:sp>
        <p:pic>
          <p:nvPicPr>
            <p:cNvPr id="36" name="Picture 35" descr="stickatdesk.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93146" y="3703033"/>
              <a:ext cx="662607" cy="728335"/>
            </a:xfrm>
            <a:prstGeom prst="rect">
              <a:avLst/>
            </a:prstGeom>
          </p:spPr>
        </p:pic>
        <p:grpSp>
          <p:nvGrpSpPr>
            <p:cNvPr id="37" name="Group 36"/>
            <p:cNvGrpSpPr/>
            <p:nvPr/>
          </p:nvGrpSpPr>
          <p:grpSpPr>
            <a:xfrm>
              <a:off x="519712" y="926228"/>
              <a:ext cx="597164" cy="372503"/>
              <a:chOff x="1513692" y="3417104"/>
              <a:chExt cx="663113" cy="511890"/>
            </a:xfrm>
          </p:grpSpPr>
          <p:sp>
            <p:nvSpPr>
              <p:cNvPr id="38" name="Freeform 161"/>
              <p:cNvSpPr>
                <a:spLocks/>
              </p:cNvSpPr>
              <p:nvPr/>
            </p:nvSpPr>
            <p:spPr bwMode="black">
              <a:xfrm>
                <a:off x="1599920" y="3552896"/>
                <a:ext cx="27471" cy="23649"/>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39" name="Freeform 162"/>
              <p:cNvSpPr>
                <a:spLocks/>
              </p:cNvSpPr>
              <p:nvPr/>
            </p:nvSpPr>
            <p:spPr bwMode="black">
              <a:xfrm>
                <a:off x="1767796" y="3461351"/>
                <a:ext cx="27471" cy="22886"/>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40" name="Freeform 163"/>
              <p:cNvSpPr>
                <a:spLocks/>
              </p:cNvSpPr>
              <p:nvPr/>
            </p:nvSpPr>
            <p:spPr bwMode="black">
              <a:xfrm>
                <a:off x="1667070" y="3516278"/>
                <a:ext cx="27471" cy="22886"/>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41" name="Freeform 164"/>
              <p:cNvSpPr>
                <a:spLocks/>
              </p:cNvSpPr>
              <p:nvPr/>
            </p:nvSpPr>
            <p:spPr bwMode="black">
              <a:xfrm>
                <a:off x="1700646" y="3497969"/>
                <a:ext cx="27471" cy="22886"/>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42" name="Freeform 165"/>
              <p:cNvSpPr>
                <a:spLocks/>
              </p:cNvSpPr>
              <p:nvPr/>
            </p:nvSpPr>
            <p:spPr bwMode="black">
              <a:xfrm>
                <a:off x="1734221" y="3479660"/>
                <a:ext cx="28234" cy="22886"/>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43" name="Freeform 166"/>
              <p:cNvSpPr>
                <a:spLocks/>
              </p:cNvSpPr>
              <p:nvPr/>
            </p:nvSpPr>
            <p:spPr bwMode="black">
              <a:xfrm>
                <a:off x="1514455" y="3701657"/>
                <a:ext cx="15262" cy="25175"/>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44" name="Freeform 167"/>
              <p:cNvSpPr>
                <a:spLocks/>
              </p:cNvSpPr>
              <p:nvPr/>
            </p:nvSpPr>
            <p:spPr bwMode="black">
              <a:xfrm>
                <a:off x="1564818" y="3569679"/>
                <a:ext cx="27471" cy="15258"/>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45" name="Freeform 168"/>
              <p:cNvSpPr>
                <a:spLocks/>
              </p:cNvSpPr>
              <p:nvPr/>
            </p:nvSpPr>
            <p:spPr bwMode="black">
              <a:xfrm>
                <a:off x="1513692" y="3663513"/>
                <a:ext cx="12973" cy="25175"/>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46" name="Freeform 169"/>
              <p:cNvSpPr>
                <a:spLocks/>
              </p:cNvSpPr>
              <p:nvPr/>
            </p:nvSpPr>
            <p:spPr bwMode="black">
              <a:xfrm>
                <a:off x="1801372" y="3443042"/>
                <a:ext cx="28234" cy="22886"/>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47" name="Freeform 170"/>
              <p:cNvSpPr>
                <a:spLocks/>
              </p:cNvSpPr>
              <p:nvPr/>
            </p:nvSpPr>
            <p:spPr bwMode="black">
              <a:xfrm>
                <a:off x="1514455" y="3625369"/>
                <a:ext cx="16788" cy="25938"/>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48" name="Freeform 171"/>
              <p:cNvSpPr>
                <a:spLocks/>
              </p:cNvSpPr>
              <p:nvPr/>
            </p:nvSpPr>
            <p:spPr bwMode="black">
              <a:xfrm>
                <a:off x="1514455" y="3585700"/>
                <a:ext cx="16788" cy="27464"/>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49" name="Freeform 172"/>
              <p:cNvSpPr>
                <a:spLocks/>
              </p:cNvSpPr>
              <p:nvPr/>
            </p:nvSpPr>
            <p:spPr bwMode="black">
              <a:xfrm>
                <a:off x="2011217" y="3491866"/>
                <a:ext cx="28234" cy="22886"/>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50" name="Freeform 173"/>
              <p:cNvSpPr>
                <a:spLocks/>
              </p:cNvSpPr>
              <p:nvPr/>
            </p:nvSpPr>
            <p:spPr bwMode="black">
              <a:xfrm>
                <a:off x="2110417" y="3550608"/>
                <a:ext cx="28234" cy="24412"/>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51" name="Freeform 174"/>
              <p:cNvSpPr>
                <a:spLocks/>
              </p:cNvSpPr>
              <p:nvPr/>
            </p:nvSpPr>
            <p:spPr bwMode="black">
              <a:xfrm>
                <a:off x="2078368" y="3530010"/>
                <a:ext cx="27471" cy="23649"/>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52" name="Freeform 175"/>
              <p:cNvSpPr>
                <a:spLocks/>
              </p:cNvSpPr>
              <p:nvPr/>
            </p:nvSpPr>
            <p:spPr bwMode="black">
              <a:xfrm>
                <a:off x="2160780" y="3607060"/>
                <a:ext cx="16025" cy="26701"/>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53" name="Freeform 176"/>
              <p:cNvSpPr>
                <a:spLocks/>
              </p:cNvSpPr>
              <p:nvPr/>
            </p:nvSpPr>
            <p:spPr bwMode="black">
              <a:xfrm>
                <a:off x="2141704" y="3572731"/>
                <a:ext cx="26708" cy="25175"/>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54" name="Freeform 177"/>
              <p:cNvSpPr>
                <a:spLocks/>
              </p:cNvSpPr>
              <p:nvPr/>
            </p:nvSpPr>
            <p:spPr bwMode="black">
              <a:xfrm>
                <a:off x="2044793" y="3510938"/>
                <a:ext cx="28234" cy="22886"/>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55" name="Freeform 178"/>
              <p:cNvSpPr>
                <a:spLocks/>
              </p:cNvSpPr>
              <p:nvPr/>
            </p:nvSpPr>
            <p:spPr bwMode="black">
              <a:xfrm>
                <a:off x="1903624" y="3430836"/>
                <a:ext cx="28234" cy="23649"/>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56" name="Freeform 179"/>
              <p:cNvSpPr>
                <a:spLocks/>
              </p:cNvSpPr>
              <p:nvPr/>
            </p:nvSpPr>
            <p:spPr bwMode="black">
              <a:xfrm>
                <a:off x="1871575" y="3417104"/>
                <a:ext cx="25945" cy="19072"/>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57" name="Freeform 180"/>
              <p:cNvSpPr>
                <a:spLocks/>
              </p:cNvSpPr>
              <p:nvPr/>
            </p:nvSpPr>
            <p:spPr bwMode="black">
              <a:xfrm>
                <a:off x="1834184" y="3422444"/>
                <a:ext cx="27471" cy="23649"/>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58" name="Freeform 181"/>
              <p:cNvSpPr>
                <a:spLocks/>
              </p:cNvSpPr>
              <p:nvPr/>
            </p:nvSpPr>
            <p:spPr bwMode="black">
              <a:xfrm>
                <a:off x="1521323" y="3735986"/>
                <a:ext cx="27471" cy="23649"/>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59" name="Freeform 182"/>
              <p:cNvSpPr>
                <a:spLocks/>
              </p:cNvSpPr>
              <p:nvPr/>
            </p:nvSpPr>
            <p:spPr bwMode="black">
              <a:xfrm>
                <a:off x="1977642" y="3473557"/>
                <a:ext cx="27471" cy="22886"/>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60" name="Freeform 183"/>
              <p:cNvSpPr>
                <a:spLocks/>
              </p:cNvSpPr>
              <p:nvPr/>
            </p:nvSpPr>
            <p:spPr bwMode="black">
              <a:xfrm>
                <a:off x="1936436" y="3450671"/>
                <a:ext cx="35101" cy="27464"/>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61" name="Freeform 184"/>
              <p:cNvSpPr>
                <a:spLocks/>
              </p:cNvSpPr>
              <p:nvPr/>
            </p:nvSpPr>
            <p:spPr bwMode="black">
              <a:xfrm>
                <a:off x="1633495" y="3534587"/>
                <a:ext cx="27471" cy="22886"/>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62" name="Freeform 185"/>
              <p:cNvSpPr>
                <a:spLocks/>
              </p:cNvSpPr>
              <p:nvPr/>
            </p:nvSpPr>
            <p:spPr bwMode="black">
              <a:xfrm>
                <a:off x="2033347" y="3775656"/>
                <a:ext cx="27471" cy="22886"/>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63" name="Freeform 186"/>
              <p:cNvSpPr>
                <a:spLocks/>
              </p:cNvSpPr>
              <p:nvPr/>
            </p:nvSpPr>
            <p:spPr bwMode="black">
              <a:xfrm>
                <a:off x="1966959" y="3814563"/>
                <a:ext cx="27471" cy="23649"/>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64" name="Freeform 187"/>
              <p:cNvSpPr>
                <a:spLocks/>
              </p:cNvSpPr>
              <p:nvPr/>
            </p:nvSpPr>
            <p:spPr bwMode="black">
              <a:xfrm>
                <a:off x="1999771" y="3794728"/>
                <a:ext cx="28234" cy="23649"/>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65" name="Freeform 188"/>
              <p:cNvSpPr>
                <a:spLocks/>
              </p:cNvSpPr>
              <p:nvPr/>
            </p:nvSpPr>
            <p:spPr bwMode="black">
              <a:xfrm>
                <a:off x="1903624" y="3855758"/>
                <a:ext cx="25945" cy="25938"/>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66" name="Freeform 189"/>
              <p:cNvSpPr>
                <a:spLocks/>
              </p:cNvSpPr>
              <p:nvPr/>
            </p:nvSpPr>
            <p:spPr bwMode="black">
              <a:xfrm>
                <a:off x="1934147" y="3834397"/>
                <a:ext cx="27471" cy="23649"/>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67" name="Freeform 190"/>
              <p:cNvSpPr>
                <a:spLocks/>
              </p:cNvSpPr>
              <p:nvPr/>
            </p:nvSpPr>
            <p:spPr bwMode="black">
              <a:xfrm>
                <a:off x="2066159" y="3756584"/>
                <a:ext cx="28234" cy="22886"/>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68" name="Freeform 191"/>
              <p:cNvSpPr>
                <a:spLocks/>
              </p:cNvSpPr>
              <p:nvPr/>
            </p:nvSpPr>
            <p:spPr bwMode="black">
              <a:xfrm>
                <a:off x="1527427" y="3562050"/>
                <a:ext cx="28234" cy="19072"/>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69" name="Freeform 192"/>
              <p:cNvSpPr>
                <a:spLocks/>
              </p:cNvSpPr>
              <p:nvPr/>
            </p:nvSpPr>
            <p:spPr bwMode="black">
              <a:xfrm>
                <a:off x="2156965" y="3684111"/>
                <a:ext cx="17551" cy="26701"/>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70" name="Freeform 193"/>
              <p:cNvSpPr>
                <a:spLocks/>
              </p:cNvSpPr>
              <p:nvPr/>
            </p:nvSpPr>
            <p:spPr bwMode="black">
              <a:xfrm>
                <a:off x="2163832" y="3646730"/>
                <a:ext cx="12973" cy="25175"/>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71" name="Freeform 194"/>
              <p:cNvSpPr>
                <a:spLocks/>
              </p:cNvSpPr>
              <p:nvPr/>
            </p:nvSpPr>
            <p:spPr bwMode="black">
              <a:xfrm>
                <a:off x="1885310" y="3887799"/>
                <a:ext cx="22892" cy="27464"/>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72" name="Freeform 195"/>
              <p:cNvSpPr>
                <a:spLocks/>
              </p:cNvSpPr>
              <p:nvPr/>
            </p:nvSpPr>
            <p:spPr bwMode="black">
              <a:xfrm>
                <a:off x="2099734" y="3736749"/>
                <a:ext cx="27471" cy="23649"/>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73" name="Freeform 196"/>
              <p:cNvSpPr>
                <a:spLocks/>
              </p:cNvSpPr>
              <p:nvPr/>
            </p:nvSpPr>
            <p:spPr bwMode="black">
              <a:xfrm>
                <a:off x="2132547" y="3715389"/>
                <a:ext cx="27471" cy="24412"/>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74" name="Freeform 197"/>
              <p:cNvSpPr>
                <a:spLocks/>
              </p:cNvSpPr>
              <p:nvPr/>
            </p:nvSpPr>
            <p:spPr bwMode="black">
              <a:xfrm>
                <a:off x="1659440" y="3802357"/>
                <a:ext cx="27471" cy="23649"/>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75" name="Freeform 198"/>
              <p:cNvSpPr>
                <a:spLocks/>
              </p:cNvSpPr>
              <p:nvPr/>
            </p:nvSpPr>
            <p:spPr bwMode="black">
              <a:xfrm>
                <a:off x="1692252" y="3821428"/>
                <a:ext cx="27471" cy="23649"/>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76" name="Freeform 199"/>
              <p:cNvSpPr>
                <a:spLocks/>
              </p:cNvSpPr>
              <p:nvPr/>
            </p:nvSpPr>
            <p:spPr bwMode="black">
              <a:xfrm>
                <a:off x="1625864" y="3783284"/>
                <a:ext cx="28234" cy="22886"/>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77" name="Freeform 200"/>
              <p:cNvSpPr>
                <a:spLocks/>
              </p:cNvSpPr>
              <p:nvPr/>
            </p:nvSpPr>
            <p:spPr bwMode="black">
              <a:xfrm>
                <a:off x="1592289" y="3764975"/>
                <a:ext cx="27471" cy="22886"/>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78" name="Freeform 201"/>
              <p:cNvSpPr>
                <a:spLocks/>
              </p:cNvSpPr>
              <p:nvPr/>
            </p:nvSpPr>
            <p:spPr bwMode="black">
              <a:xfrm>
                <a:off x="1556424" y="3754295"/>
                <a:ext cx="27471" cy="16783"/>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79" name="Freeform 202"/>
              <p:cNvSpPr>
                <a:spLocks/>
              </p:cNvSpPr>
              <p:nvPr/>
            </p:nvSpPr>
            <p:spPr bwMode="black">
              <a:xfrm>
                <a:off x="1855550" y="3914499"/>
                <a:ext cx="26708" cy="14495"/>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80" name="Freeform 203"/>
              <p:cNvSpPr>
                <a:spLocks/>
              </p:cNvSpPr>
              <p:nvPr/>
            </p:nvSpPr>
            <p:spPr bwMode="black">
              <a:xfrm>
                <a:off x="1789163" y="3881696"/>
                <a:ext cx="23656" cy="28227"/>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81" name="Freeform 204"/>
              <p:cNvSpPr>
                <a:spLocks/>
              </p:cNvSpPr>
              <p:nvPr/>
            </p:nvSpPr>
            <p:spPr bwMode="black">
              <a:xfrm>
                <a:off x="1759402" y="3859572"/>
                <a:ext cx="26708" cy="22886"/>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82" name="Freeform 205"/>
              <p:cNvSpPr>
                <a:spLocks/>
              </p:cNvSpPr>
              <p:nvPr/>
            </p:nvSpPr>
            <p:spPr bwMode="black">
              <a:xfrm>
                <a:off x="1816633" y="3907633"/>
                <a:ext cx="27471" cy="18309"/>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83" name="Freeform 206"/>
              <p:cNvSpPr>
                <a:spLocks/>
              </p:cNvSpPr>
              <p:nvPr/>
            </p:nvSpPr>
            <p:spPr bwMode="black">
              <a:xfrm>
                <a:off x="1725827" y="3841263"/>
                <a:ext cx="27471" cy="22886"/>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sp>
            <p:nvSpPr>
              <p:cNvPr id="84" name="Freeform 207"/>
              <p:cNvSpPr>
                <a:spLocks noEditPoints="1"/>
              </p:cNvSpPr>
              <p:nvPr/>
            </p:nvSpPr>
            <p:spPr bwMode="black">
              <a:xfrm>
                <a:off x="1561003" y="3452959"/>
                <a:ext cx="576122" cy="428736"/>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133" dirty="0">
                  <a:solidFill>
                    <a:prstClr val="white"/>
                  </a:solidFill>
                </a:endParaRPr>
              </a:p>
            </p:txBody>
          </p:sp>
        </p:grpSp>
        <p:sp>
          <p:nvSpPr>
            <p:cNvPr id="115" name="TextBox 114"/>
            <p:cNvSpPr txBox="1"/>
            <p:nvPr/>
          </p:nvSpPr>
          <p:spPr>
            <a:xfrm>
              <a:off x="1967949" y="2410542"/>
              <a:ext cx="1684603" cy="504610"/>
            </a:xfrm>
            <a:prstGeom prst="rect">
              <a:avLst/>
            </a:prstGeom>
            <a:noFill/>
          </p:spPr>
          <p:txBody>
            <a:bodyPr wrap="square" lIns="121915" tIns="60957" rIns="121915" bIns="60957" rtlCol="0">
              <a:spAutoFit/>
            </a:bodyPr>
            <a:lstStyle/>
            <a:p>
              <a:pPr defTabSz="609555"/>
              <a:r>
                <a:rPr lang="en-US" sz="2667" b="1" dirty="0">
                  <a:solidFill>
                    <a:prstClr val="white"/>
                  </a:solidFill>
                  <a:cs typeface="Neo Sans Intel"/>
                </a:rPr>
                <a:t>Connect</a:t>
              </a:r>
            </a:p>
          </p:txBody>
        </p:sp>
        <p:sp>
          <p:nvSpPr>
            <p:cNvPr id="116" name="TextBox 115"/>
            <p:cNvSpPr txBox="1"/>
            <p:nvPr/>
          </p:nvSpPr>
          <p:spPr>
            <a:xfrm>
              <a:off x="3041676" y="1790302"/>
              <a:ext cx="1684603" cy="504610"/>
            </a:xfrm>
            <a:prstGeom prst="rect">
              <a:avLst/>
            </a:prstGeom>
            <a:noFill/>
            <a:ln>
              <a:noFill/>
            </a:ln>
          </p:spPr>
          <p:txBody>
            <a:bodyPr wrap="square" lIns="121915" tIns="60957" rIns="121915" bIns="60957" rtlCol="0">
              <a:spAutoFit/>
            </a:bodyPr>
            <a:lstStyle/>
            <a:p>
              <a:pPr defTabSz="609555"/>
              <a:r>
                <a:rPr lang="en-US" sz="2667" b="1" dirty="0">
                  <a:solidFill>
                    <a:prstClr val="white"/>
                  </a:solidFill>
                  <a:cs typeface="Neo Sans Intel"/>
                </a:rPr>
                <a:t>Protect</a:t>
              </a:r>
            </a:p>
          </p:txBody>
        </p:sp>
        <p:sp>
          <p:nvSpPr>
            <p:cNvPr id="117" name="TextBox 116"/>
            <p:cNvSpPr txBox="1"/>
            <p:nvPr/>
          </p:nvSpPr>
          <p:spPr>
            <a:xfrm>
              <a:off x="4720170" y="1787348"/>
              <a:ext cx="1684603" cy="504610"/>
            </a:xfrm>
            <a:prstGeom prst="rect">
              <a:avLst/>
            </a:prstGeom>
            <a:noFill/>
          </p:spPr>
          <p:txBody>
            <a:bodyPr wrap="square" lIns="121915" tIns="60957" rIns="121915" bIns="60957" rtlCol="0">
              <a:spAutoFit/>
            </a:bodyPr>
            <a:lstStyle/>
            <a:p>
              <a:pPr defTabSz="609555"/>
              <a:r>
                <a:rPr lang="en-US" sz="2667" b="1" dirty="0">
                  <a:solidFill>
                    <a:prstClr val="white"/>
                  </a:solidFill>
                  <a:cs typeface="Neo Sans Intel"/>
                </a:rPr>
                <a:t>Collect</a:t>
              </a:r>
            </a:p>
          </p:txBody>
        </p:sp>
        <p:sp>
          <p:nvSpPr>
            <p:cNvPr id="118" name="TextBox 117"/>
            <p:cNvSpPr txBox="1"/>
            <p:nvPr/>
          </p:nvSpPr>
          <p:spPr>
            <a:xfrm>
              <a:off x="5511256" y="2414765"/>
              <a:ext cx="1684603" cy="504610"/>
            </a:xfrm>
            <a:prstGeom prst="rect">
              <a:avLst/>
            </a:prstGeom>
            <a:noFill/>
          </p:spPr>
          <p:txBody>
            <a:bodyPr wrap="square" lIns="121915" tIns="60957" rIns="121915" bIns="60957" rtlCol="0">
              <a:spAutoFit/>
            </a:bodyPr>
            <a:lstStyle/>
            <a:p>
              <a:pPr defTabSz="609555"/>
              <a:r>
                <a:rPr lang="en-US" sz="2667" b="1" dirty="0">
                  <a:solidFill>
                    <a:prstClr val="white"/>
                  </a:solidFill>
                  <a:cs typeface="Neo Sans Intel"/>
                </a:rPr>
                <a:t>Analyze</a:t>
              </a:r>
            </a:p>
          </p:txBody>
        </p:sp>
        <p:sp>
          <p:nvSpPr>
            <p:cNvPr id="119" name="TextBox 118"/>
            <p:cNvSpPr txBox="1"/>
            <p:nvPr/>
          </p:nvSpPr>
          <p:spPr>
            <a:xfrm>
              <a:off x="3714394" y="2883736"/>
              <a:ext cx="1684603" cy="504610"/>
            </a:xfrm>
            <a:prstGeom prst="rect">
              <a:avLst/>
            </a:prstGeom>
            <a:noFill/>
          </p:spPr>
          <p:txBody>
            <a:bodyPr wrap="square" lIns="121915" tIns="60957" rIns="121915" bIns="60957" rtlCol="0">
              <a:spAutoFit/>
            </a:bodyPr>
            <a:lstStyle/>
            <a:p>
              <a:pPr defTabSz="609555"/>
              <a:r>
                <a:rPr lang="en-US" sz="2667" b="1" dirty="0">
                  <a:solidFill>
                    <a:prstClr val="white"/>
                  </a:solidFill>
                  <a:cs typeface="Neo Sans Intel"/>
                </a:rPr>
                <a:t>Transform</a:t>
              </a:r>
            </a:p>
          </p:txBody>
        </p:sp>
        <p:sp>
          <p:nvSpPr>
            <p:cNvPr id="120" name="Bent Arrow 119"/>
            <p:cNvSpPr/>
            <p:nvPr/>
          </p:nvSpPr>
          <p:spPr>
            <a:xfrm>
              <a:off x="2598816" y="1918209"/>
              <a:ext cx="471610" cy="422470"/>
            </a:xfrm>
            <a:prstGeom prst="ben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defTabSz="609555"/>
              <a:endParaRPr lang="en-US" sz="2400">
                <a:solidFill>
                  <a:prstClr val="white"/>
                </a:solidFill>
              </a:endParaRPr>
            </a:p>
          </p:txBody>
        </p:sp>
        <p:sp>
          <p:nvSpPr>
            <p:cNvPr id="121" name="Bent Arrow 120"/>
            <p:cNvSpPr/>
            <p:nvPr/>
          </p:nvSpPr>
          <p:spPr>
            <a:xfrm rot="5400000">
              <a:off x="5835747" y="1977701"/>
              <a:ext cx="471610" cy="422470"/>
            </a:xfrm>
            <a:prstGeom prst="ben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defTabSz="609555"/>
              <a:endParaRPr lang="en-US" sz="2400">
                <a:solidFill>
                  <a:prstClr val="white"/>
                </a:solidFill>
              </a:endParaRPr>
            </a:p>
          </p:txBody>
        </p:sp>
        <p:sp>
          <p:nvSpPr>
            <p:cNvPr id="122" name="Bent Arrow 121"/>
            <p:cNvSpPr/>
            <p:nvPr/>
          </p:nvSpPr>
          <p:spPr>
            <a:xfrm rot="10800000">
              <a:off x="5113293" y="2805091"/>
              <a:ext cx="1071241" cy="420625"/>
            </a:xfrm>
            <a:prstGeom prst="ben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defTabSz="609555"/>
              <a:endParaRPr lang="en-US" sz="2400">
                <a:solidFill>
                  <a:prstClr val="white"/>
                </a:solidFill>
              </a:endParaRPr>
            </a:p>
          </p:txBody>
        </p:sp>
        <p:sp>
          <p:nvSpPr>
            <p:cNvPr id="123" name="Bent Arrow 122"/>
            <p:cNvSpPr/>
            <p:nvPr/>
          </p:nvSpPr>
          <p:spPr>
            <a:xfrm rot="16200000">
              <a:off x="2931683" y="2385910"/>
              <a:ext cx="363519" cy="1201880"/>
            </a:xfrm>
            <a:prstGeom prst="bentArrow">
              <a:avLst>
                <a:gd name="adj1" fmla="val 29746"/>
                <a:gd name="adj2" fmla="val 29746"/>
                <a:gd name="adj3" fmla="val 25000"/>
                <a:gd name="adj4" fmla="val 3900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defTabSz="609555"/>
              <a:endParaRPr lang="en-US" sz="2400">
                <a:solidFill>
                  <a:prstClr val="white"/>
                </a:solidFill>
              </a:endParaRPr>
            </a:p>
          </p:txBody>
        </p:sp>
        <p:sp>
          <p:nvSpPr>
            <p:cNvPr id="124" name="Right Arrow 123"/>
            <p:cNvSpPr/>
            <p:nvPr/>
          </p:nvSpPr>
          <p:spPr>
            <a:xfrm>
              <a:off x="4197833" y="1884159"/>
              <a:ext cx="484515" cy="234328"/>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defTabSz="609555"/>
              <a:endParaRPr lang="en-US" sz="2400">
                <a:solidFill>
                  <a:prstClr val="white"/>
                </a:solidFill>
              </a:endParaRPr>
            </a:p>
          </p:txBody>
        </p:sp>
        <p:sp>
          <p:nvSpPr>
            <p:cNvPr id="93" name="Oval 92"/>
            <p:cNvSpPr/>
            <p:nvPr/>
          </p:nvSpPr>
          <p:spPr bwMode="gray">
            <a:xfrm>
              <a:off x="618511" y="2468074"/>
              <a:ext cx="274320" cy="274320"/>
            </a:xfrm>
            <a:prstGeom prst="ellipse">
              <a:avLst/>
            </a:prstGeom>
            <a:solidFill>
              <a:srgbClr val="CFD1D3"/>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defTabSz="609555"/>
              <a:endParaRPr lang="en-US" sz="2400" b="1">
                <a:solidFill>
                  <a:prstClr val="white"/>
                </a:solidFill>
              </a:endParaRPr>
            </a:p>
          </p:txBody>
        </p:sp>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672" y="2552888"/>
              <a:ext cx="201168" cy="136894"/>
            </a:xfrm>
            <a:prstGeom prst="rect">
              <a:avLst/>
            </a:prstGeom>
            <a:solidFill>
              <a:srgbClr val="CFD1D3"/>
            </a:solidFill>
          </p:spPr>
        </p:pic>
        <p:grpSp>
          <p:nvGrpSpPr>
            <p:cNvPr id="95" name="Group 94"/>
            <p:cNvGrpSpPr/>
            <p:nvPr/>
          </p:nvGrpSpPr>
          <p:grpSpPr bwMode="gray">
            <a:xfrm>
              <a:off x="937520" y="2080035"/>
              <a:ext cx="274320" cy="274320"/>
              <a:chOff x="1463785" y="1629824"/>
              <a:chExt cx="574964" cy="574964"/>
            </a:xfrm>
            <a:solidFill>
              <a:srgbClr val="CFD1D3"/>
            </a:solidFill>
          </p:grpSpPr>
          <p:sp>
            <p:nvSpPr>
              <p:cNvPr id="96" name="Oval 95"/>
              <p:cNvSpPr/>
              <p:nvPr/>
            </p:nvSpPr>
            <p:spPr bwMode="gray">
              <a:xfrm>
                <a:off x="1463785" y="1629824"/>
                <a:ext cx="574964" cy="57496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b="1">
                  <a:solidFill>
                    <a:prstClr val="white"/>
                  </a:solidFill>
                </a:endParaRPr>
              </a:p>
            </p:txBody>
          </p:sp>
          <p:pic>
            <p:nvPicPr>
              <p:cNvPr id="97" name="Picture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gray">
              <a:xfrm>
                <a:off x="1576690" y="1733261"/>
                <a:ext cx="349146" cy="368084"/>
              </a:xfrm>
              <a:prstGeom prst="rect">
                <a:avLst/>
              </a:prstGeom>
              <a:grpFill/>
            </p:spPr>
          </p:pic>
        </p:grpSp>
        <p:grpSp>
          <p:nvGrpSpPr>
            <p:cNvPr id="98" name="Group 97"/>
            <p:cNvGrpSpPr/>
            <p:nvPr/>
          </p:nvGrpSpPr>
          <p:grpSpPr>
            <a:xfrm>
              <a:off x="932388" y="2468074"/>
              <a:ext cx="274320" cy="274320"/>
              <a:chOff x="843913" y="2648676"/>
              <a:chExt cx="457200" cy="457200"/>
            </a:xfrm>
            <a:solidFill>
              <a:srgbClr val="CFD1D3"/>
            </a:solidFill>
          </p:grpSpPr>
          <p:sp>
            <p:nvSpPr>
              <p:cNvPr id="99" name="Oval 98"/>
              <p:cNvSpPr/>
              <p:nvPr/>
            </p:nvSpPr>
            <p:spPr bwMode="gray">
              <a:xfrm>
                <a:off x="843913" y="2648676"/>
                <a:ext cx="457200" cy="457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b="1">
                  <a:solidFill>
                    <a:prstClr val="white"/>
                  </a:solidFill>
                </a:endParaRPr>
              </a:p>
            </p:txBody>
          </p:sp>
          <p:pic>
            <p:nvPicPr>
              <p:cNvPr id="100" name="Picture 99"/>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bwMode="gray">
              <a:xfrm>
                <a:off x="960527" y="2747801"/>
                <a:ext cx="264706" cy="271385"/>
              </a:xfrm>
              <a:prstGeom prst="rect">
                <a:avLst/>
              </a:prstGeom>
              <a:grpFill/>
            </p:spPr>
          </p:pic>
        </p:grpSp>
        <p:grpSp>
          <p:nvGrpSpPr>
            <p:cNvPr id="101" name="Group 100"/>
            <p:cNvGrpSpPr/>
            <p:nvPr/>
          </p:nvGrpSpPr>
          <p:grpSpPr bwMode="gray">
            <a:xfrm>
              <a:off x="1237756" y="2846886"/>
              <a:ext cx="274320" cy="274320"/>
              <a:chOff x="631472" y="2430375"/>
              <a:chExt cx="574963" cy="574963"/>
            </a:xfrm>
            <a:solidFill>
              <a:srgbClr val="CFD1D3"/>
            </a:solidFill>
          </p:grpSpPr>
          <p:sp>
            <p:nvSpPr>
              <p:cNvPr id="102" name="Oval 101"/>
              <p:cNvSpPr/>
              <p:nvPr/>
            </p:nvSpPr>
            <p:spPr bwMode="gray">
              <a:xfrm>
                <a:off x="631472" y="2430375"/>
                <a:ext cx="574963" cy="57496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b="1">
                  <a:solidFill>
                    <a:prstClr val="white"/>
                  </a:solidFill>
                </a:endParaRPr>
              </a:p>
            </p:txBody>
          </p:sp>
          <p:pic>
            <p:nvPicPr>
              <p:cNvPr id="103" name="Picture 102"/>
              <p:cNvPicPr>
                <a:picLocks noChangeAspect="1" noChangeArrowheads="1"/>
              </p:cNvPicPr>
              <p:nvPr/>
            </p:nvPicPr>
            <p:blipFill>
              <a:blip r:embed="rId11" cstate="print"/>
              <a:stretch>
                <a:fillRect/>
              </a:stretch>
            </p:blipFill>
            <p:spPr bwMode="gray">
              <a:xfrm>
                <a:off x="697203" y="2542749"/>
                <a:ext cx="372504" cy="3436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104" name="Group 103"/>
            <p:cNvGrpSpPr/>
            <p:nvPr/>
          </p:nvGrpSpPr>
          <p:grpSpPr>
            <a:xfrm>
              <a:off x="933065" y="2846886"/>
              <a:ext cx="274320" cy="274320"/>
              <a:chOff x="3698472" y="3475733"/>
              <a:chExt cx="512602" cy="512602"/>
            </a:xfrm>
            <a:solidFill>
              <a:srgbClr val="CFD1D3"/>
            </a:solidFill>
          </p:grpSpPr>
          <p:sp>
            <p:nvSpPr>
              <p:cNvPr id="105" name="Oval 104"/>
              <p:cNvSpPr/>
              <p:nvPr/>
            </p:nvSpPr>
            <p:spPr bwMode="gray">
              <a:xfrm>
                <a:off x="3698472" y="3475733"/>
                <a:ext cx="512602" cy="512602"/>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b="1">
                  <a:solidFill>
                    <a:prstClr val="white"/>
                  </a:solidFill>
                </a:endParaRPr>
              </a:p>
            </p:txBody>
          </p:sp>
          <p:pic>
            <p:nvPicPr>
              <p:cNvPr id="106" name="Picture 105"/>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bwMode="gray">
              <a:xfrm>
                <a:off x="3800862" y="3537306"/>
                <a:ext cx="260338" cy="389458"/>
              </a:xfrm>
              <a:prstGeom prst="rect">
                <a:avLst/>
              </a:prstGeom>
              <a:grpFill/>
            </p:spPr>
          </p:pic>
        </p:grpSp>
        <p:sp>
          <p:nvSpPr>
            <p:cNvPr id="107" name="Oval 106"/>
            <p:cNvSpPr/>
            <p:nvPr/>
          </p:nvSpPr>
          <p:spPr bwMode="gray">
            <a:xfrm>
              <a:off x="618511" y="2843069"/>
              <a:ext cx="274320" cy="274320"/>
            </a:xfrm>
            <a:prstGeom prst="ellipse">
              <a:avLst/>
            </a:prstGeom>
            <a:solidFill>
              <a:srgbClr val="CFD1D3"/>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defTabSz="609555"/>
              <a:endParaRPr lang="en-US" sz="2400" b="1">
                <a:solidFill>
                  <a:prstClr val="white"/>
                </a:solidFill>
              </a:endParaRPr>
            </a:p>
          </p:txBody>
        </p:sp>
        <p:grpSp>
          <p:nvGrpSpPr>
            <p:cNvPr id="108" name="Group 107"/>
            <p:cNvGrpSpPr/>
            <p:nvPr/>
          </p:nvGrpSpPr>
          <p:grpSpPr>
            <a:xfrm>
              <a:off x="633128" y="2079843"/>
              <a:ext cx="274320" cy="274320"/>
              <a:chOff x="843913" y="3214606"/>
              <a:chExt cx="457200" cy="457200"/>
            </a:xfrm>
            <a:solidFill>
              <a:srgbClr val="CFD1D3"/>
            </a:solidFill>
          </p:grpSpPr>
          <p:sp>
            <p:nvSpPr>
              <p:cNvPr id="109" name="Oval 108"/>
              <p:cNvSpPr/>
              <p:nvPr/>
            </p:nvSpPr>
            <p:spPr bwMode="gray">
              <a:xfrm>
                <a:off x="843913" y="3214606"/>
                <a:ext cx="457200" cy="45720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endParaRPr lang="en-US" sz="2400" b="1">
                  <a:solidFill>
                    <a:prstClr val="white"/>
                  </a:solidFill>
                </a:endParaRPr>
              </a:p>
            </p:txBody>
          </p:sp>
          <p:pic>
            <p:nvPicPr>
              <p:cNvPr id="110" name="Picture 30" descr="http://www.publicdomainpictures.net/pictures/60000/nahled/heart-rate-ekg-ecg-heart-beat.jpg"/>
              <p:cNvPicPr>
                <a:picLocks noChangeAspect="1" noChangeArrowheads="1"/>
              </p:cNvPicPr>
              <p:nvPr/>
            </p:nvPicPr>
            <p:blipFill>
              <a:blip r:embed="rId13" cstate="screen">
                <a:lum bright="70000" contrast="-70000"/>
                <a:extLst>
                  <a:ext uri="{BEBA8EAE-BF5A-486C-A8C5-ECC9F3942E4B}">
                    <a14:imgProps xmlns:a14="http://schemas.microsoft.com/office/drawing/2010/main">
                      <a14:imgLayer r:embed="rId14">
                        <a14:imgEffect>
                          <a14:backgroundRemoval t="0" b="100000" l="0" r="100000"/>
                        </a14:imgEffect>
                        <a14:imgEffect>
                          <a14:artisticPhotocopy/>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33455" y="3327394"/>
                <a:ext cx="292308" cy="269970"/>
              </a:xfrm>
              <a:prstGeom prst="rect">
                <a:avLst/>
              </a:prstGeom>
              <a:grpFill/>
            </p:spPr>
          </p:pic>
        </p:grpSp>
        <p:sp>
          <p:nvSpPr>
            <p:cNvPr id="111" name="Oval 110"/>
            <p:cNvSpPr/>
            <p:nvPr/>
          </p:nvSpPr>
          <p:spPr bwMode="gray">
            <a:xfrm>
              <a:off x="1244032" y="2086133"/>
              <a:ext cx="274320" cy="274320"/>
            </a:xfrm>
            <a:prstGeom prst="ellipse">
              <a:avLst/>
            </a:prstGeom>
            <a:solidFill>
              <a:srgbClr val="CFD1D3"/>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defTabSz="609555"/>
              <a:endParaRPr lang="en-US" sz="2400" b="1">
                <a:solidFill>
                  <a:prstClr val="white"/>
                </a:solidFill>
              </a:endParaRPr>
            </a:p>
          </p:txBody>
        </p:sp>
        <p:sp>
          <p:nvSpPr>
            <p:cNvPr id="113" name="Oval 112"/>
            <p:cNvSpPr/>
            <p:nvPr/>
          </p:nvSpPr>
          <p:spPr bwMode="gray">
            <a:xfrm>
              <a:off x="1236724" y="2462091"/>
              <a:ext cx="274320" cy="274320"/>
            </a:xfrm>
            <a:prstGeom prst="ellipse">
              <a:avLst/>
            </a:prstGeom>
            <a:solidFill>
              <a:srgbClr val="CFD1D3"/>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defTabSz="609555"/>
              <a:endParaRPr lang="en-US" sz="2400" b="1">
                <a:solidFill>
                  <a:prstClr val="white"/>
                </a:solidFill>
              </a:endParaRPr>
            </a:p>
          </p:txBody>
        </p:sp>
        <p:pic>
          <p:nvPicPr>
            <p:cNvPr id="114" name="Picture 11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76136" y="2513643"/>
              <a:ext cx="201168" cy="170480"/>
            </a:xfrm>
            <a:prstGeom prst="rect">
              <a:avLst/>
            </a:prstGeom>
            <a:solidFill>
              <a:srgbClr val="CFD1D3"/>
            </a:solidFill>
          </p:spPr>
        </p:pic>
        <p:sp>
          <p:nvSpPr>
            <p:cNvPr id="125" name="Trapezoid 124"/>
            <p:cNvSpPr/>
            <p:nvPr/>
          </p:nvSpPr>
          <p:spPr>
            <a:xfrm rot="5400000">
              <a:off x="1563100" y="2425965"/>
              <a:ext cx="500332" cy="390005"/>
            </a:xfrm>
            <a:prstGeom prst="trapezoid">
              <a:avLst/>
            </a:prstGeom>
            <a:gradFill flip="none" rotWithShape="1">
              <a:gsLst>
                <a:gs pos="0">
                  <a:srgbClr val="C7C8CA"/>
                </a:gs>
                <a:gs pos="50000">
                  <a:srgbClr val="F0F0F1"/>
                </a:gs>
                <a:gs pos="100000">
                  <a:srgbClr val="FCFEFE"/>
                </a:gs>
              </a:gsLst>
              <a:lin ang="5400000" scaled="1"/>
              <a:tileRect/>
            </a:gradFill>
            <a:ln w="9525" cap="flat" cmpd="sng" algn="ctr">
              <a:noFill/>
              <a:prstDash val="solid"/>
            </a:ln>
            <a:effectLst/>
          </p:spPr>
          <p:txBody>
            <a:bodyPr lIns="121915" tIns="60957" rIns="121915" bIns="60957" rtlCol="0" anchor="ctr"/>
            <a:lstStyle/>
            <a:p>
              <a:pPr algn="ctr"/>
              <a:endParaRPr lang="en-US" sz="2400" kern="0">
                <a:solidFill>
                  <a:prstClr val="white"/>
                </a:solidFill>
              </a:endParaRPr>
            </a:p>
          </p:txBody>
        </p:sp>
        <p:pic>
          <p:nvPicPr>
            <p:cNvPr id="127" name="Picture 126"/>
            <p:cNvPicPr>
              <a:picLocks noChangeAspect="1"/>
            </p:cNvPicPr>
            <p:nvPr/>
          </p:nvPicPr>
          <p:blipFill>
            <a:blip r:embed="rId16"/>
            <a:stretch>
              <a:fillRect/>
            </a:stretch>
          </p:blipFill>
          <p:spPr>
            <a:xfrm>
              <a:off x="1307304" y="2131182"/>
              <a:ext cx="141104" cy="193549"/>
            </a:xfrm>
            <a:prstGeom prst="rect">
              <a:avLst/>
            </a:prstGeom>
          </p:spPr>
        </p:pic>
        <p:sp>
          <p:nvSpPr>
            <p:cNvPr id="128" name="TextBox 127"/>
            <p:cNvSpPr txBox="1"/>
            <p:nvPr/>
          </p:nvSpPr>
          <p:spPr>
            <a:xfrm>
              <a:off x="3182856" y="2424632"/>
              <a:ext cx="2172073" cy="504427"/>
            </a:xfrm>
            <a:prstGeom prst="rect">
              <a:avLst/>
            </a:prstGeom>
            <a:noFill/>
          </p:spPr>
          <p:txBody>
            <a:bodyPr wrap="square" lIns="121915" tIns="60957" rIns="121915" bIns="60957" rtlCol="0">
              <a:spAutoFit/>
            </a:bodyPr>
            <a:lstStyle/>
            <a:p>
              <a:pPr defTabSz="609555"/>
              <a:r>
                <a:rPr lang="pt-BR" sz="1333" dirty="0">
                  <a:solidFill>
                    <a:prstClr val="white"/>
                  </a:solidFill>
                  <a:cs typeface="Neo Sans Intel"/>
                </a:rPr>
                <a:t>1 0 1 0 1 0 1 0 1 0 1 0 1 0 1 0 1</a:t>
              </a:r>
            </a:p>
            <a:p>
              <a:pPr defTabSz="609555"/>
              <a:r>
                <a:rPr lang="pt-BR" sz="1333" dirty="0">
                  <a:solidFill>
                    <a:prstClr val="white"/>
                  </a:solidFill>
                  <a:cs typeface="Neo Sans Intel"/>
                </a:rPr>
                <a:t>0 1 0 1 0 1 0 1 0 1 0 1 0 1 0 1 0</a:t>
              </a:r>
            </a:p>
          </p:txBody>
        </p:sp>
        <p:pic>
          <p:nvPicPr>
            <p:cNvPr id="112" name="Picture 24" descr="http://www.flaticon.com/png/256/23258.png"/>
            <p:cNvPicPr>
              <a:picLocks noChangeAspect="1" noChangeArrowheads="1"/>
            </p:cNvPicPr>
            <p:nvPr/>
          </p:nvPicPr>
          <p:blipFill>
            <a:blip r:embed="rId17" cstate="screen">
              <a:lum bright="70000" contrast="-70000"/>
              <a:extLst>
                <a:ext uri="{BEBA8EAE-BF5A-486C-A8C5-ECC9F3942E4B}">
                  <a14:imgProps xmlns:a14="http://schemas.microsoft.com/office/drawing/2010/main">
                    <a14:imgLayer r:embed="rId18">
                      <a14:imgEffect>
                        <a14:artisticPhotocopy/>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667814" y="2884121"/>
              <a:ext cx="182880" cy="182880"/>
            </a:xfrm>
            <a:prstGeom prst="rect">
              <a:avLst/>
            </a:prstGeom>
            <a:solidFill>
              <a:srgbClr val="CFD1D3"/>
            </a:solidFill>
          </p:spPr>
        </p:pic>
        <p:pic>
          <p:nvPicPr>
            <p:cNvPr id="5" name="Picture 4"/>
            <p:cNvPicPr>
              <a:picLocks noChangeAspect="1"/>
            </p:cNvPicPr>
            <p:nvPr/>
          </p:nvPicPr>
          <p:blipFill>
            <a:blip r:embed="rId19"/>
            <a:stretch>
              <a:fillRect/>
            </a:stretch>
          </p:blipFill>
          <p:spPr>
            <a:xfrm>
              <a:off x="18882" y="57150"/>
              <a:ext cx="9125118" cy="5153519"/>
            </a:xfrm>
            <a:prstGeom prst="rect">
              <a:avLst/>
            </a:prstGeom>
          </p:spPr>
        </p:pic>
      </p:grpSp>
      <p:sp>
        <p:nvSpPr>
          <p:cNvPr id="3" name="Title 2"/>
          <p:cNvSpPr>
            <a:spLocks noGrp="1"/>
          </p:cNvSpPr>
          <p:nvPr>
            <p:ph type="title"/>
          </p:nvPr>
        </p:nvSpPr>
        <p:spPr/>
        <p:txBody>
          <a:bodyPr/>
          <a:lstStyle/>
          <a:p>
            <a:r>
              <a:rPr lang="en-US" dirty="0"/>
              <a:t>Traditionally…</a:t>
            </a:r>
          </a:p>
        </p:txBody>
      </p:sp>
    </p:spTree>
    <p:extLst>
      <p:ext uri="{BB962C8B-B14F-4D97-AF65-F5344CB8AC3E}">
        <p14:creationId xmlns:p14="http://schemas.microsoft.com/office/powerpoint/2010/main" val="3331869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 from the Cloud to the Edge…</a:t>
            </a:r>
          </a:p>
        </p:txBody>
      </p:sp>
      <p:sp>
        <p:nvSpPr>
          <p:cNvPr id="4" name="Slide Number Placeholder 3"/>
          <p:cNvSpPr>
            <a:spLocks noGrp="1"/>
          </p:cNvSpPr>
          <p:nvPr>
            <p:ph type="sldNum" sz="quarter" idx="10"/>
          </p:nvPr>
        </p:nvSpPr>
        <p:spPr>
          <a:xfrm>
            <a:off x="10593918" y="8794751"/>
            <a:ext cx="1454149" cy="289983"/>
          </a:xfrm>
          <a:prstGeom prst="rect">
            <a:avLst/>
          </a:prstGeom>
        </p:spPr>
        <p:txBody>
          <a:bodyPr/>
          <a:lstStyle>
            <a:defPPr>
              <a:defRPr lang="el-GR"/>
            </a:defPPr>
            <a:lvl1pPr algn="r" rtl="0" eaLnBrk="0" fontAlgn="base" hangingPunct="0">
              <a:spcBef>
                <a:spcPct val="0"/>
              </a:spcBef>
              <a:spcAft>
                <a:spcPct val="0"/>
              </a:spcAft>
              <a:defRPr sz="1867" kern="1200" smtClean="0">
                <a:solidFill>
                  <a:srgbClr val="002060"/>
                </a:solidFill>
                <a:latin typeface="Arial" charset="0"/>
                <a:ea typeface="ＭＳ Ｐゴシック" charset="-128"/>
                <a:cs typeface="+mn-cs"/>
              </a:defRPr>
            </a:lvl1pPr>
            <a:lvl2pPr marL="609585"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121917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828754"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2438339"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3047924" algn="l" defTabSz="1219170" rtl="0" eaLnBrk="1" latinLnBrk="0" hangingPunct="1">
              <a:defRPr kern="1200">
                <a:solidFill>
                  <a:schemeClr val="tx1"/>
                </a:solidFill>
                <a:latin typeface="Arial" charset="0"/>
                <a:ea typeface="ＭＳ Ｐゴシック" charset="-128"/>
                <a:cs typeface="+mn-cs"/>
              </a:defRPr>
            </a:lvl6pPr>
            <a:lvl7pPr marL="3657509" algn="l" defTabSz="1219170" rtl="0" eaLnBrk="1" latinLnBrk="0" hangingPunct="1">
              <a:defRPr kern="1200">
                <a:solidFill>
                  <a:schemeClr val="tx1"/>
                </a:solidFill>
                <a:latin typeface="Arial" charset="0"/>
                <a:ea typeface="ＭＳ Ｐゴシック" charset="-128"/>
                <a:cs typeface="+mn-cs"/>
              </a:defRPr>
            </a:lvl7pPr>
            <a:lvl8pPr marL="4267093" algn="l" defTabSz="1219170" rtl="0" eaLnBrk="1" latinLnBrk="0" hangingPunct="1">
              <a:defRPr kern="1200">
                <a:solidFill>
                  <a:schemeClr val="tx1"/>
                </a:solidFill>
                <a:latin typeface="Arial" charset="0"/>
                <a:ea typeface="ＭＳ Ｐゴシック" charset="-128"/>
                <a:cs typeface="+mn-cs"/>
              </a:defRPr>
            </a:lvl8pPr>
            <a:lvl9pPr marL="4876678" algn="l" defTabSz="1219170" rtl="0" eaLnBrk="1" latinLnBrk="0" hangingPunct="1">
              <a:defRPr kern="1200">
                <a:solidFill>
                  <a:schemeClr val="tx1"/>
                </a:solidFill>
                <a:latin typeface="Arial" charset="0"/>
                <a:ea typeface="ＭＳ Ｐゴシック"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C0D34D-7CD1-2C4D-A8F2-03053F5C2CB8}" type="slidenum">
              <a:rPr kumimoji="0" lang="el-GR" altLang="en-US" sz="1867" b="0" i="0" u="none" strike="noStrike" kern="1200" cap="none" spc="0" normalizeH="0" baseline="0" noProof="0" smtClean="0">
                <a:ln>
                  <a:noFill/>
                </a:ln>
                <a:solidFill>
                  <a:srgbClr val="00206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l-GR" altLang="en-US" sz="1867" b="0" i="0" u="none" strike="noStrike" kern="1200" cap="none" spc="0" normalizeH="0" baseline="0" noProof="0" dirty="0">
              <a:ln>
                <a:noFill/>
              </a:ln>
              <a:solidFill>
                <a:srgbClr val="002060"/>
              </a:solidFill>
              <a:effectLst/>
              <a:uLnTx/>
              <a:uFillTx/>
              <a:latin typeface="Arial" charset="0"/>
              <a:ea typeface="ＭＳ Ｐゴシック" charset="-128"/>
              <a:cs typeface="+mn-cs"/>
            </a:endParaRPr>
          </a:p>
        </p:txBody>
      </p:sp>
      <p:pic>
        <p:nvPicPr>
          <p:cNvPr id="7" name="Picture 6" descr="A picture containing electronics, device, computer&#10;&#10;Description automatically generated">
            <a:extLst>
              <a:ext uri="{FF2B5EF4-FFF2-40B4-BE49-F238E27FC236}">
                <a16:creationId xmlns:a16="http://schemas.microsoft.com/office/drawing/2014/main" id="{C9790E11-BD6E-4C08-A96D-3E849148E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547" y="936916"/>
            <a:ext cx="11176000" cy="4984168"/>
          </a:xfrm>
          <a:prstGeom prst="rect">
            <a:avLst/>
          </a:prstGeom>
        </p:spPr>
      </p:pic>
      <p:sp>
        <p:nvSpPr>
          <p:cNvPr id="8" name="TextBox 7">
            <a:extLst>
              <a:ext uri="{FF2B5EF4-FFF2-40B4-BE49-F238E27FC236}">
                <a16:creationId xmlns:a16="http://schemas.microsoft.com/office/drawing/2014/main" id="{2F28AE2B-9F66-4E43-B9CF-2B6FF47BA599}"/>
              </a:ext>
            </a:extLst>
          </p:cNvPr>
          <p:cNvSpPr txBox="1"/>
          <p:nvPr/>
        </p:nvSpPr>
        <p:spPr>
          <a:xfrm>
            <a:off x="1930400" y="5969001"/>
            <a:ext cx="3657600" cy="502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Calibri"/>
                <a:ea typeface="+mn-ea"/>
                <a:cs typeface="+mn-cs"/>
              </a:rPr>
              <a:t>Let there be thinking…!</a:t>
            </a:r>
          </a:p>
        </p:txBody>
      </p:sp>
      <p:pic>
        <p:nvPicPr>
          <p:cNvPr id="6" name="Picture 5" descr="A picture containing food, different&#10;&#10;Description automatically generated">
            <a:extLst>
              <a:ext uri="{FF2B5EF4-FFF2-40B4-BE49-F238E27FC236}">
                <a16:creationId xmlns:a16="http://schemas.microsoft.com/office/drawing/2014/main" id="{D822B2D5-1A39-485A-8C90-B6A555BAB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528" y="1193799"/>
            <a:ext cx="7638472" cy="4569884"/>
          </a:xfrm>
          <a:prstGeom prst="rect">
            <a:avLst/>
          </a:prstGeom>
        </p:spPr>
      </p:pic>
      <p:sp>
        <p:nvSpPr>
          <p:cNvPr id="9" name="TextBox 8">
            <a:extLst>
              <a:ext uri="{FF2B5EF4-FFF2-40B4-BE49-F238E27FC236}">
                <a16:creationId xmlns:a16="http://schemas.microsoft.com/office/drawing/2014/main" id="{E50EC974-A14F-4A8F-B438-90413DCFF57A}"/>
              </a:ext>
            </a:extLst>
          </p:cNvPr>
          <p:cNvSpPr txBox="1"/>
          <p:nvPr/>
        </p:nvSpPr>
        <p:spPr>
          <a:xfrm>
            <a:off x="5641787" y="5943521"/>
            <a:ext cx="4721412" cy="502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Calibri"/>
                <a:ea typeface="+mn-ea"/>
                <a:cs typeface="+mn-cs"/>
              </a:rPr>
              <a:t>…at the edge of the world!</a:t>
            </a:r>
          </a:p>
        </p:txBody>
      </p:sp>
    </p:spTree>
    <p:extLst>
      <p:ext uri="{BB962C8B-B14F-4D97-AF65-F5344CB8AC3E}">
        <p14:creationId xmlns:p14="http://schemas.microsoft.com/office/powerpoint/2010/main" val="13648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it mean in real-life </a:t>
            </a:r>
            <a:r>
              <a:rPr lang="en-US" dirty="0" err="1"/>
              <a:t>IoT</a:t>
            </a:r>
            <a:r>
              <a:rPr lang="en-US" dirty="0"/>
              <a:t>!</a:t>
            </a:r>
          </a:p>
        </p:txBody>
      </p:sp>
      <p:sp>
        <p:nvSpPr>
          <p:cNvPr id="4" name="AutoShape 4" descr="data:image/jpeg;base64,/9j/4AAQSkZJRgABAQAAAQABAAD/2wCEAAkGBxITEhUSEhITFhAVFRUVEhUVFRUVFRUVFRUWFhUWGBgYHCggGR0nGxcYIjIhJSkrLi4uGB8zODMuNyguLi0BCgoKDg0OFRAPFSsdFR0rKystKysrKy0tKystKy03Ky0tKy0tKzctLTctLS0tKy0tLTcrKzctKzctNy03Kzc3Lf/AABEIAHcBqAMBIgACEQEDEQH/xAAbAAEAAwEBAQEAAAAAAAAAAAAAAgMEAQUGB//EADcQAAIBBAECBAQEBAUFAAAAAAECEQADEiExBEETIlFhBTJxgSNCkbEGodHwFFKCweEzQ2Jy8f/EABcBAQEBAQAAAAAAAAAAAAAAAAABAgP/xAAbEQEBAQEBAQEBAAAAAAAAAAAAEQExAlESIf/aAAwDAQACEQMRAD8A/E6UpWmSlKUClKUClKUA1yumlB0CuigWpgH7UHAvpzUtT5tH1H+4/pUgoPt/fr/WrMTwwkfz+3rQRKRE/ZhsGrUsFiFg5H5YEz9hzV9rpygR7b27gYgmwci0Atp1AEA49iGhhHM1f0N22lxmKlRbxZumuOV8QhkS5bFwYsh2515gBG4LUGM9MwALKQrEhWg4sVgsFbgkZLI/8h61Neic4gKTmYSB8xmIX1MnitViVZbNy1eNpCbt+wQVe2BJLJMNHhY8x37brthS6pbjxLtwheli6p0bhVrb2gTgWYzBxMwRIOyvOudOR+pB+o5+49KoK19CyhrsohOQVepRxZtIt1iyuqPHh2uJW4QIgn8pNZeotW2QNbW42JbxnIAXE4C0cROBnOZJmRVR5MV2r+p6RkCsR5HBa23Z1DFSR9GBH1BqoVUcipKK6BUgtBwCpqtT8ORP2P1rSvSOQjYkC5IRmhVZlIRodoXRZZJMCdxRWQLo13DQ+v8AvW3/AA6/inMFVSQV/MWYBVAfFuedEgBjBANLlpcFIeX/ABM1CkY7IXzHRJ51xI3MgEYSvH6/zrrL2r0z8PLO/hnO3aHmcRj5V2ZkiJBiCco1M1iC6y9TA/v++aIoIrsVPGmNaEIpFTikURGKAVOKmtsn6UFUV0LV4tV0W6JVGNMavxrmNWFUFaY1aVrmNSFVxXCKsK0xqxa83q/m+39aorT13zfYfuazVz3reFKUqBSlKBSlKBSlKBSlKBSlKBSlKBSlKDtdFcFSAoOiPp+1Wqp9Neq7/Uf8VET3/nqrEj3U/wB96CSqD7/Tn9D/AF+1en8OsOGdbTWmVla0zXAFtjxLbt/3gMHhHxaAZXU989hIxu3EF2yHxcK2D8ZBS6glZEwSu8Wj5TFrPjb8J/CZrVzxfDdlZWQqodPES5BnBBgoDdwRxRUR1Sotl1wLoxNxrdxkuOl0D8MkAMpCrcUkSPxAKxXr2mAIcPizMyAurHzMA7ebmQSDDVS7SSYCgknFZgSeBJJge5NIqxKkbrEyWYtESSSYxxieYx19NVGKAV2KqVdY6llAUHyK+eB+UtoGR30AK32etyNws5R7jAswAwIkuchyDmEiPUz7+YBUloV7VxMvGZrCKAijFSUW074BHAJPMmF436CK8vqele22LqVaA0HmG2pI7SNwexB4IJ29FcUq7OEZlwYZs/mUMFa2oX5iZB2RCo0biu9dZXEYpLMfERwzGLJyXwypUZlXBBuDuhGxug84Crrafp/eq5b/AL9K9boOkOoFpmuK4VLjRhjE3GAYYwAYy+sGFNDHOm6IguuPik2S0W2z8NyPw2YqQBDYgySIYaJMVE3AjQhyU9OzRftykuhLeGoLdhAfXmWTAFVteTG07pbZSrqbanB2AHluuwyhszwQJw4xYVhN5zEuxxXBfMdIZBQb0vmby8eY+pqwrb/jkxW2fFe1gckLC2oukfOsZBok7YTBPE1JvjDsrZFzddXW7c8QfiBsmCsuPGeDEyScffXnRXQKsSt4vIVKKMju3YU21DgOy+ZmUiWiQASwB7REab6s5S27v4itbsqr5FEBVBOXaTGgDAB9BPjxV9u6QoQlsFLOqhoAuFQMuP8AxSe8LEikSrr1iSxAItq2PIYycsVkfMYB2BGp7gVQw/vt9K9NVBCqJe2jqWZrgSReCHwwCxVGOLSVn30s1kuWiACRAPHaY5j13Q1liurbJIAEkmABsknQAHc1ZjXp9B0mxGBMB2uSfwljfzMqswkECfmCieRRGa30MRnJYrkEWDogFWczCqSY9RW5OjMhfw5AYPsPhipLkhfTFiNemzzVt1RbGDSFIGVtMlZmCoZuFx39NgMpgAQa8691DEYzC444jSxIMR7kAn1NEaXRQoPlg3CQMXyYGASD3QYkfNIJPrUTYBaCrBsivhIrZAKCCx+YjzAysSN+wGXxnljm8tOZyMtPORncyZn1qVm7H5RtSpO5MmZPvwNRofWaVw2p0CCZIxWe3B2Nz+uuBVTL6/oK9O15hEtEoSttRl8hXb4gCMRrfznkyTQ3TmFKqQpDGTucSZIPcARJ9ZqjCU+371EitGH3rhSgzla5jV+FRK0Hj/Efn+w/c1lrZ8UHn/0j9zWOuW9dc4UpSoFKUoFKUoFKUoFKUoFKUoFKUoFKUoOipge9RWrB9qCS5D1j+VTVvUD7eX9tVxV9v0/4qwN6k/cT+4/3oNFu3bkPg72wJuJvIABQWLouIUu2jvgA8ia+rJiMldVYpbYOxIQFmhVbEhCXmSg2DEbFaraeKyraCLcuXBawTxYcXWGIPmbyhsRiNmQYJFYb5EwLeBBaRkxPzaUz/lGvfvQUiu12K6BWsRyKlFdAqQFVHAKmBXAKmq++/Q1BK2I7x+1ezdUJcjBunu5Y+LbvMVtBgFYeWWPlLAgtO41BmrpeiZbkXEytqLb3TbIuBbdwKQ2SGAfOogkbMc17XT9EtsFVbwb12zZ3cYsrLdcC4cVtHywJ3DATBbglfLWbPmCgFxMAKPMw7Qokz7brfc2EQBU6e5cys3XKO6hPI03FAKr5pKwBxzEner2i3iBbfThPw7tpnuC4zkPmNyyAjyEwcZEg1Xc6O0VcrYuF2tK9pC4Z1BLTdUpibiqF4IbWRMASCPF6y7ncZ4HmMmAQCfzNB2MjLR2ygQNVWKt6npShElSCqsCrBgVbjY/T6ioAVpHAK6BUgKnjRFYWpAVPGugVRr+H7hVsozeXJmZhrP8AzZAIpyVSfYGQd1pudBioa5KGBEgt4pOyUIAUAKVncgkczrPZ6F5WbeiygB/IGyggTIMEHkEaMz3r1h0ZTMWyBcIcNaCZqyAg5I10bEExyw8PKZIqI8/o+kZiStuUUeYscVXIEKWbgb3GpxNegtxEBJ/w9wySQEuch0JQEQFWCQCDEA94NQt/DogBc7hIX5rb2V8TxFWWRiAxgMMivykwRuo9YeVzRgHcgImMSQOSoOJgQpOt6BJorBcJNUlK0la4UqooVakEq3Cu41RC0cSGHIMjZGxwZBBG/Q1pNtSAYUE6LZ5NkFBkqYxU5jZB2rQdEVVjV3T28tQDoheQ0wzCAoJbYjYPIEjRAqq9a7wYMxJHb6aqkit3UIskgkkwf805CSS2tyfSs5WhWcrXCtXkVErQfP8Axgfif6R+5rDXofG/+p/pH7mvPrlvXXOFKUqBSlKBSlKBSlKBSlKBSlKBSlKBSlKCSVapHvVdvmrlJoakoHr/ACrT07spDK4DKQVOXBBkHZ9aoUn0H6CrEI72wfuR+xqo3XulYxaC+MzBQhth7pSXZhbt6AklpIUH54mchWPqunVQhUuQV82ds28bgJDINkNAxM6+YSBV9pUgjwTmYxZWeVM9hlBn3q+6oZXAbqv8MpLWkMMouODgG3ipgHzASwQwB2QryoqQq3qele2xS4jI45VgQf0NQAqoAV0A+ldAq1EHv+lWCCKO4P2r0hfQJeRL7YMVKW3tgtcxJKlm/LipPB2SNRJW6zZgm1buXmW4bWJFtgHO58plpDEqCOYPrVXW9bcbJGN/JgqXxcfMnwiuC/KCMSg0ZjEboLrvVohuoEtqTioNm6zWCA+TTmW8RSIjzCCoPrW65HiFkVbVm+FS3cVcbVoMUW6Rm7FY8y5eIs7PBgeZ8PXE5nxlI81vBMsmBEDZA57744PFX9VcQeIWtXCbuWJYGxiwZSjsq+S4cTOIAEsD6UiVUPi9wubl267MEZQ0oOVIGUqQV3sdwTvvW6yxMEKrOLOXi9MRZuooWLgZYUO2IKnRyUsdyDXl9DddHV7bYupDKREgjgiRXodV8NdVYC3JS34pu22bF7bsqy2ZGtsICgz2gE1Uqnp7ihrILIsZN4ttSbnn0Fug6OOPAHDHmRVF7pIVALd0XSrM6svlx/K1uNssBiTEa1xNLF17RYRBhkdWUSMgVYQwOJ2dxI7Qa9Dp76+IXti6QqhbCNcR3UkQExZCLiZs3lCjTdjuiV4wFSC1u+I9F4bgBLiqVVlF3HMiIYkLwM1cAcwBNVWbBZgqiWOh/UnsBySdACtCFqwWmBwJPGhIH7kVs6S0v5LmL4gkusS4YEJbxDbkDZx7zFXnpIGkuBWDCBdRgQoDbIG9iYjcCPWrOq6x8m3dygowulXIGxEFBjA9AN+lBYii2YUWs/DIdXIuFiE8xzDeSQzaVgfw4ImAem6i5BvExOKAME8VQo8583yjcBRE+ox3m6PpwxyefDB8xHcwWCzBxmCMoMehrYVZbahWUASCoO/OsFj2JKmJ5GgakKutdUgtgMzsgACWke2kZO85xJY4jZKx5hPImfxEoWK42sgCR/h0UDIkkhiNMAo/KO/aDXLG1EFgoNoNkttbcgNGRBkj5+xJ79qokKQpbK2OcYJhoyxyGjoCYpCs9zpu4W4UnysViRJg6kflPc8H0qk2z6V6dtQ+I+ZzgsZNJkQqgFeV0vMaEA1Tf6aDwfbzKTHaY71UYfDrvh1o8Ku+FVGYW6t6dRwY535QdQ0wYJBg+h3B7CrPDrTYXETLEbjHQllhx5liYI4oMz2oHrockaJ5iD7d/wBBWdrdehdt7jFh6BjJA5jgetZ2T2oMjJUCtaylQZKD5X47/wBX/SP3avOr1P4hEXR/6D92ry64+uu2cKUpUClKUClKUClKUClKUClKUClKUClKUEkNWC4vrVD1EUWNa3l9TV6MPU154P8A61bbukfmUfRf+KtI9OzdxIIdwwIIKkggjYII4NaWuJiPMxIQqVYCAJICqcTuHZpOMbgzFYLHUdi33xj969DpupZWDK1wMpBUqQIIMgj71c/rGur0lss/h2ruAGQlwMFxORaLZyAZl2IkKdAt5abvQuC+ILonzXEVikHhiY0D7xXoWerWWdvFN0ghXNwd0ZTlKktogaIgA+0W3XT5TbtiCykWi7Bdgi5lmRdIyYAFjoVR4i1u6S66hivBVkYm2rABwRyR5T6EbBGq9JwQyi4FAthRbS6HWUaXDFQ2spB1znM9629Elsm2pu2AS4ZgLTG2FhmPiGUzIMDGTpjB7Go8a7ZyXH8S44Ph9OUKFSA5LSmPibylZxOzo8CXQfDCSjNad7ZzdltvbD+HZ8109zbhZ2w7aBivWu9WQMme4C02Vwa14Vp7LI6quVxs7c4mcgBlkMog+Vf6wMxNxAz+cFkYJkxXFWJQFWCsA0gDKWkmZomtHRdeltrU3OqWIllkPYPi5zY/ExJKgHzAbY64NeZd6i48eJcd44yZmjQGsiY0APsPSu3Lzt8zu258zE7iJ2eY1Ncwq5iV22TXr/DFV/IbV1zIZvCLZlPlIjiMihnWxEmdeUq1qsXCOCQPYwT96pXeo6IAZICygDJlya2PLbkZkCWDN5uwLCJEVX0rFWDLAYcEgGPsa9bp7qubawYt5tiMCjOVGAW2wC7xUGZLGeTAMW6FCVAbw2PzqykInnuFyCWLEIoQRBZjI2RsO9b0vlxR5srncLsFJe6Rb8QZWwxJh7Y8xgHLYrH0VnIsBt8ZtgZZFsl+ULyYnnUT3ivZFs+GjBlLi3IBafw7d4Qjqy4lNZYme5OtDq9D4eUEshcG0A8DK3cxUXSIjTkZqY2YO5EweddxC5C3bAfRUFma2UMHZMqTzBnVQt9IxifLlGGcrkpJGSkiMQQQTP8AvHr/ABBCHOaoSFAMkkOM5UodNvLffTccCIQJ5VbylNzLK0qCIBURLTyNHvqaqM/T9MAUbAE4MYzGyuXmMiO3y8GPeq7gB7AH2nfvBP7a9qvIBAAUCOYy39ZPP0jmnh0EOnuMsw8QDjqfmKyB6SBz6AjvV99Z/wC6hgkfIVPrMBP964LdbumumNuwPrHYtsTO5yJk8RRY820sGDjHfJZ47cTWu5bLCcV1O0Jx9SMQIU7J1A9h31XenngSRIG1YmMogrGcnkwYgbArY/Th+M5OWAxzc6V5IykAyxy335qVY8DwqeHXqr0YI0STkohVJ5+p22uO/rXF6TjUjIAz5T9PYR3j9qtIwWemn350IJnQGvSSB+tX3LR5xuAQMCSOCI5xGQIH/wBrYbQ5MEgmcpDOp3kZJE/Tf15qh7I7Kf1nf6VKRha17H+/tVT2/rVo6yzJHi25HIzWR29a87qv4j6VCBmWkTKLIHsfen6w/LQyV43xn4ytmUXzXY47LPE/0qm7/F43jaJ2Ylo12PHNfMdVfNx2dvmYkmON+lZ9e/jWePqT3WY5MSWPc1GuJXaw2UpSiFKUoFKUoFKUoFKUoFKUoFKUoFKUoOPxVdWPxVdTWs4VIGo0qi1X9z9q3WOqEQZ/evMqQamable7bedirVf3rx+jvQdzieZMAfrXrqO4P6VvNrl6yNFvqWDBgWDjhsiCNRzzxr6Vrt3rlxHUCUk3buACyBHJ0IBJIA1LcaEYEX++a0Jbn5ieDEANuNckACffXoeK1GadSqkSmlzOCMUa4FIG3cAFuB2jmI3NAWvSN3XldphrYD7CWWnWcjfmaQFjZPeKzXLQDEAhgCQGGgwB5E1cFKpUwlWKlTVaIrCVMLVq26tW3QV29V6HQ3IByL4AEQvHmZSQ3qpjj1is62q9NenNskEMFDYXVyILFNusgQBMfqOaCfjMqxCW7gYEkA5PBZ4BUEFQ1u3AOgYI5Y1PpbiFmgLbyUiDm1szzoyeRImQI9d1mu24VVKAOJk7k+k7j9PStPSMY2w8gDKGGQJVyQsHgedj6c+tFd6q6RhhiAFyTE5lQx2Mm2GEDiIgkcmsuz9uPYen0r0bvTjE/wDTBnIQXJKtkcdeUEaEajXvWdbVQilUq1Uq5bNWraouYpW1UxarSlqrBaqKz2Vg+xidBtAg8HnitvmAkr6MJYGBjCnHnsN8HXOqssWe3m3AYQIJMxs8f/ak9ocbHEfT1j9ODRYzF+ediCSxJI8uvp5ePf2FVt7D1jmRv1761utYs187/E38TW+m8iRcvyJUmAogGWP0OhUpEf4h+Nr06wTN5h5FkaHAYzqBGh3j2Mfn3Vde7ElrjEnnIc/oap+KfErl+4bl0yx0PRVkkKPQCaxzWN2umYsb7f39arJrlKypSlKImlSqKVKqmlKUqoUpSgUpSgUpSgUpSgUpSgUpSgUpSg4/FV1Y/FV1NazhSlKoV0GuV2sqkAT/AM1t6HqsNGSp+wH07msNdUjvv2rRuV9RaYMJGweD2q5V+/7V4vwzrsdPATsYgA+kd699K6edrh6yNVh5xzIARWwGP5jJGhGyY8xPYcwBU7Sg4pLNmZZFAD+JsKZg5Dzca/Nocmi2K39Nd+XItgp/KQGgnzBCRrv7bNaZYv8ADHQiSQDABkT8vbuCDqfmHfVd8KPtz7V6NtVxHEAkMOC6kgwSF4kHZP0AitNq04CjzAqM0SJlpnKAP8smTwB6RQeSiVrtdE5mF2I1IDHLiF5P2Brf09hQTBPhkDxYEQCwOIkmdgR9ParGUlAxHmZoDTBAVQCI9IIg/WlIzdNYGRxk8YeUhi3aFBImffie9aCoGQIIYquh5QCxDkRHAECPUA1YqAToEGANRAESY9SBE+5rgtfz3SrFBQmrLKEEESCOCNEem6vWzV6WqlWJosjkb3pBlImNxx5Vkz+ad7pc6fIknkyQwACNHMaEcE/yirrCkEEcgyK1WlEEbmeZ1j31HPBn2NZqx5ngkGCP77VNbdevbtQfLMDzHGSIjchtGBkPueRXVsEQO4JKmARI2RPfge360qvOt2q0W+m2J2f8uw061x7/AMq2G1qPTkECVM7j0E9vc+9TKCTA12B3H9alXGY249drHzb7ETH0GjVdwKoLMQFHJJAA+pPFV/F/iljpkzvOFEHEcs0EA4gc7YfrX5R/Fn8RXOqcMPLZUQlvRiYyLdmJj6RH1qVX0vx3+PEXK30yln2BcaAuwYZAfmgwdwDFfnF+6WYsxJZiSzdySZJP3oWnjXt2+3pUCajTlcpSopSlKgUpSiJpUqilSqppSlKqFKUoFKUoFKUoFKUoFKUoFKUoFKUoOPxVdKVNazhSlKoUpSsq6K6DSlXAy3vZr0+k+KOgE+ZRwCP2I4pSmazuV9F8O6tbo0IaASp7AzG+DxXoKPWlK6+duOPrJrRbHc1qtmOOTyfY9vv3pStIvVdY9pk+5Hf+Z/Wrgv8AQUpWWsWrbq5bVKVNaWpaq5bVKVN0Xpaq5bdKVBcturBartKzutJ+H371Dqbi20a4+kRSzd9ASdUpUH4T/E38RXOrveK2rYGNtP8AIskj6kyST9uIFeMzenFKVcaVmuTSlUKUpUUpSlQKUpRE0qVKVU0pSlVClKUClKUClKUH/9k="/>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9227" name="Picture 11" descr="https://images01.military.com/sites/default/files/styles/full/public/media/news/people/2014/04/reaper-pilot.jpg?itok=6eNY4NY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299" y="1176865"/>
            <a:ext cx="4592663" cy="306177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temp3.uavsystemsinternational.com/wp-content/uploads/2016/04/X8-Long-Range-Surveillance-Dr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090" y="2308239"/>
            <a:ext cx="5780332" cy="386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32001" y="4134247"/>
            <a:ext cx="1164101" cy="584775"/>
          </a:xfrm>
          <a:prstGeom prst="rect">
            <a:avLst/>
          </a:prstGeom>
          <a:noFill/>
        </p:spPr>
        <p:txBody>
          <a:bodyPr wrap="none" rtlCol="0">
            <a:spAutoFit/>
          </a:bodyPr>
          <a:lstStyle/>
          <a:p>
            <a:r>
              <a:rPr lang="en-US" sz="3200" b="1" dirty="0">
                <a:solidFill>
                  <a:srgbClr val="002060"/>
                </a:solidFill>
              </a:rPr>
              <a:t>Cloud</a:t>
            </a:r>
          </a:p>
        </p:txBody>
      </p:sp>
      <p:sp>
        <p:nvSpPr>
          <p:cNvPr id="12" name="TextBox 11"/>
          <p:cNvSpPr txBox="1"/>
          <p:nvPr/>
        </p:nvSpPr>
        <p:spPr>
          <a:xfrm>
            <a:off x="5955938" y="6064647"/>
            <a:ext cx="783997" cy="584775"/>
          </a:xfrm>
          <a:prstGeom prst="rect">
            <a:avLst/>
          </a:prstGeom>
          <a:noFill/>
        </p:spPr>
        <p:txBody>
          <a:bodyPr wrap="none" rtlCol="0">
            <a:spAutoFit/>
          </a:bodyPr>
          <a:lstStyle/>
          <a:p>
            <a:r>
              <a:rPr lang="en-US" sz="3200" b="1" dirty="0">
                <a:solidFill>
                  <a:srgbClr val="002060"/>
                </a:solidFill>
              </a:rPr>
              <a:t>Fog</a:t>
            </a:r>
          </a:p>
        </p:txBody>
      </p:sp>
      <p:pic>
        <p:nvPicPr>
          <p:cNvPr id="9225" name="Picture 9" descr="http://imagesvc.timeincapp.com/v3/foundry/image/?q=70&amp;w=1440&amp;url=https%3A%2F%2Ftimedotcom.files.wordpress.com%2F2018%2F02%2Folympics-drones-hero-01.jpg%3Fquality%3D8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8846" y="1176866"/>
            <a:ext cx="5443153" cy="30617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622567" y="4238639"/>
            <a:ext cx="994952" cy="584775"/>
          </a:xfrm>
          <a:prstGeom prst="rect">
            <a:avLst/>
          </a:prstGeom>
          <a:noFill/>
        </p:spPr>
        <p:txBody>
          <a:bodyPr wrap="none" rtlCol="0">
            <a:spAutoFit/>
          </a:bodyPr>
          <a:lstStyle/>
          <a:p>
            <a:r>
              <a:rPr lang="en-US" sz="3200" b="1" dirty="0">
                <a:solidFill>
                  <a:srgbClr val="002060"/>
                </a:solidFill>
              </a:rPr>
              <a:t>Edge</a:t>
            </a:r>
          </a:p>
        </p:txBody>
      </p:sp>
      <p:pic>
        <p:nvPicPr>
          <p:cNvPr id="5122" name="Picture 2" descr="https://www.roboticsbusinessreview.com/wp-content/uploads/2018/07/DroneFlying-DepositPhotos-1000x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01" y="829506"/>
            <a:ext cx="11498188" cy="5749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31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122"/>
                                        </p:tgtEl>
                                        <p:attrNameLst>
                                          <p:attrName>ppt_w</p:attrName>
                                        </p:attrNameLst>
                                      </p:cBhvr>
                                      <p:tavLst>
                                        <p:tav tm="0">
                                          <p:val>
                                            <p:strVal val="ppt_w"/>
                                          </p:val>
                                        </p:tav>
                                        <p:tav tm="100000">
                                          <p:val>
                                            <p:fltVal val="0"/>
                                          </p:val>
                                        </p:tav>
                                      </p:tavLst>
                                    </p:anim>
                                    <p:anim calcmode="lin" valueType="num">
                                      <p:cBhvr>
                                        <p:cTn id="7" dur="500"/>
                                        <p:tgtEl>
                                          <p:spTgt spid="5122"/>
                                        </p:tgtEl>
                                        <p:attrNameLst>
                                          <p:attrName>ppt_h</p:attrName>
                                        </p:attrNameLst>
                                      </p:cBhvr>
                                      <p:tavLst>
                                        <p:tav tm="0">
                                          <p:val>
                                            <p:strVal val="ppt_h"/>
                                          </p:val>
                                        </p:tav>
                                        <p:tav tm="100000">
                                          <p:val>
                                            <p:fltVal val="0"/>
                                          </p:val>
                                        </p:tav>
                                      </p:tavLst>
                                    </p:anim>
                                    <p:animEffect transition="out" filter="fade">
                                      <p:cBhvr>
                                        <p:cTn id="8" dur="500"/>
                                        <p:tgtEl>
                                          <p:spTgt spid="5122"/>
                                        </p:tgtEl>
                                      </p:cBhvr>
                                    </p:animEffect>
                                    <p:set>
                                      <p:cBhvr>
                                        <p:cTn id="9" dur="1" fill="hold">
                                          <p:stCondLst>
                                            <p:cond delay="499"/>
                                          </p:stCondLst>
                                        </p:cTn>
                                        <p:tgtEl>
                                          <p:spTgt spid="512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814917" y="44451"/>
            <a:ext cx="10752667" cy="647700"/>
          </a:xfrm>
        </p:spPr>
        <p:txBody>
          <a:bodyPr/>
          <a:lstStyle/>
          <a:p>
            <a:r>
              <a:rPr lang="en-US" altLang="x-none" dirty="0"/>
              <a:t>Sensor Evolution</a:t>
            </a:r>
          </a:p>
        </p:txBody>
      </p:sp>
      <p:pic>
        <p:nvPicPr>
          <p:cNvPr id="32770" name="Picture 2" descr="https://static1.squarespace.com/static/56a7e4cc69a91aab9ee6bdd7/t/56d05dec62cd94f6136d2782/1456496113932/?format=75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84" y="2016243"/>
            <a:ext cx="6974416"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http://www.mengsyn.com/wp-content/uploads/2008/10/gopro-HERO4-Session-000.jpg"/>
          <p:cNvPicPr>
            <a:picLocks noChangeAspect="1" noChangeArrowheads="1"/>
          </p:cNvPicPr>
          <p:nvPr/>
        </p:nvPicPr>
        <p:blipFill>
          <a:blip r:embed="rId3">
            <a:extLst>
              <a:ext uri="{28A0092B-C50C-407E-A947-70E740481C1C}">
                <a14:useLocalDpi xmlns:a14="http://schemas.microsoft.com/office/drawing/2010/main" val="0"/>
              </a:ext>
            </a:extLst>
          </a:blip>
          <a:srcRect l="36224"/>
          <a:stretch>
            <a:fillRect/>
          </a:stretch>
        </p:blipFill>
        <p:spPr bwMode="auto">
          <a:xfrm>
            <a:off x="7836771" y="2016243"/>
            <a:ext cx="4019871" cy="283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Slide Number Placeholder 1"/>
          <p:cNvSpPr>
            <a:spLocks noGrp="1"/>
          </p:cNvSpPr>
          <p:nvPr>
            <p:ph type="sldNum" sz="quarter" idx="4294967295"/>
          </p:nvPr>
        </p:nvSpPr>
        <p:spPr bwMode="auto">
          <a:xfrm>
            <a:off x="10593918" y="6596065"/>
            <a:ext cx="1454149" cy="217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bodyPr>
          <a:lstStyle>
            <a:lvl1pPr>
              <a:defRPr>
                <a:solidFill>
                  <a:schemeClr val="tx1"/>
                </a:solidFill>
                <a:latin typeface="Arial" charset="0"/>
                <a:ea typeface="ＭＳ Ｐゴシック" charset="-128"/>
              </a:defRPr>
            </a:lvl1pPr>
            <a:lvl2pPr marL="990575" indent="-380990">
              <a:defRPr>
                <a:solidFill>
                  <a:schemeClr val="tx1"/>
                </a:solidFill>
                <a:latin typeface="Arial" charset="0"/>
                <a:ea typeface="ＭＳ Ｐゴシック" charset="-128"/>
              </a:defRPr>
            </a:lvl2pPr>
            <a:lvl3pPr marL="1523962" indent="-304792">
              <a:defRPr>
                <a:solidFill>
                  <a:schemeClr val="tx1"/>
                </a:solidFill>
                <a:latin typeface="Arial" charset="0"/>
                <a:ea typeface="ＭＳ Ｐゴシック" charset="-128"/>
              </a:defRPr>
            </a:lvl3pPr>
            <a:lvl4pPr marL="2133547" indent="-304792">
              <a:defRPr>
                <a:solidFill>
                  <a:schemeClr val="tx1"/>
                </a:solidFill>
                <a:latin typeface="Arial" charset="0"/>
                <a:ea typeface="ＭＳ Ｐゴシック" charset="-128"/>
              </a:defRPr>
            </a:lvl4pPr>
            <a:lvl5pPr marL="2743131" indent="-304792">
              <a:defRPr>
                <a:solidFill>
                  <a:schemeClr val="tx1"/>
                </a:solidFill>
                <a:latin typeface="Arial" charset="0"/>
                <a:ea typeface="ＭＳ Ｐゴシック" charset="-128"/>
              </a:defRPr>
            </a:lvl5pPr>
            <a:lvl6pPr marL="3352716" indent="-304792" eaLnBrk="0" fontAlgn="base" hangingPunct="0">
              <a:spcBef>
                <a:spcPct val="0"/>
              </a:spcBef>
              <a:spcAft>
                <a:spcPct val="0"/>
              </a:spcAft>
              <a:defRPr>
                <a:solidFill>
                  <a:schemeClr val="tx1"/>
                </a:solidFill>
                <a:latin typeface="Arial" charset="0"/>
                <a:ea typeface="ＭＳ Ｐゴシック" charset="-128"/>
              </a:defRPr>
            </a:lvl6pPr>
            <a:lvl7pPr marL="3962301" indent="-304792" eaLnBrk="0" fontAlgn="base" hangingPunct="0">
              <a:spcBef>
                <a:spcPct val="0"/>
              </a:spcBef>
              <a:spcAft>
                <a:spcPct val="0"/>
              </a:spcAft>
              <a:defRPr>
                <a:solidFill>
                  <a:schemeClr val="tx1"/>
                </a:solidFill>
                <a:latin typeface="Arial" charset="0"/>
                <a:ea typeface="ＭＳ Ｐゴシック" charset="-128"/>
              </a:defRPr>
            </a:lvl7pPr>
            <a:lvl8pPr marL="4571886" indent="-304792" eaLnBrk="0" fontAlgn="base" hangingPunct="0">
              <a:spcBef>
                <a:spcPct val="0"/>
              </a:spcBef>
              <a:spcAft>
                <a:spcPct val="0"/>
              </a:spcAft>
              <a:defRPr>
                <a:solidFill>
                  <a:schemeClr val="tx1"/>
                </a:solidFill>
                <a:latin typeface="Arial" charset="0"/>
                <a:ea typeface="ＭＳ Ｐゴシック" charset="-128"/>
              </a:defRPr>
            </a:lvl8pPr>
            <a:lvl9pPr marL="5181470" indent="-304792" eaLnBrk="0" fontAlgn="base" hangingPunct="0">
              <a:spcBef>
                <a:spcPct val="0"/>
              </a:spcBef>
              <a:spcAft>
                <a:spcPct val="0"/>
              </a:spcAft>
              <a:defRPr>
                <a:solidFill>
                  <a:schemeClr val="tx1"/>
                </a:solidFill>
                <a:latin typeface="Arial" charset="0"/>
                <a:ea typeface="ＭＳ Ｐゴシック" charset="-128"/>
              </a:defRPr>
            </a:lvl9pPr>
          </a:lstStyle>
          <a:p>
            <a:fld id="{2EDBAE5B-A17B-C540-B260-08A49A65DD27}" type="slidenum">
              <a:rPr lang="el-GR" altLang="en-US">
                <a:solidFill>
                  <a:srgbClr val="C00000"/>
                </a:solidFill>
              </a:rPr>
              <a:pPr/>
              <a:t>74</a:t>
            </a:fld>
            <a:endParaRPr lang="el-GR" altLang="en-US">
              <a:solidFill>
                <a:srgbClr val="C00000"/>
              </a:solidFill>
            </a:endParaRPr>
          </a:p>
        </p:txBody>
      </p:sp>
      <p:sp>
        <p:nvSpPr>
          <p:cNvPr id="2" name="TextBox 1"/>
          <p:cNvSpPr txBox="1"/>
          <p:nvPr/>
        </p:nvSpPr>
        <p:spPr>
          <a:xfrm>
            <a:off x="6401853" y="6273801"/>
            <a:ext cx="5790148" cy="318100"/>
          </a:xfrm>
          <a:prstGeom prst="rect">
            <a:avLst/>
          </a:prstGeom>
          <a:noFill/>
        </p:spPr>
        <p:txBody>
          <a:bodyPr wrap="square" rtlCol="0">
            <a:spAutoFit/>
          </a:bodyPr>
          <a:lstStyle/>
          <a:p>
            <a:r>
              <a:rPr lang="en-US" sz="1467" dirty="0"/>
              <a:t>Photo Credit: Universal Pictures, GoPro, NVIDIA, </a:t>
            </a:r>
            <a:r>
              <a:rPr lang="en-US" sz="1467" dirty="0" err="1"/>
              <a:t>KernelSphere</a:t>
            </a:r>
            <a:endParaRPr lang="en-US" sz="1467" dirty="0"/>
          </a:p>
        </p:txBody>
      </p:sp>
      <p:grpSp>
        <p:nvGrpSpPr>
          <p:cNvPr id="8" name="Group 7"/>
          <p:cNvGrpSpPr/>
          <p:nvPr/>
        </p:nvGrpSpPr>
        <p:grpSpPr>
          <a:xfrm>
            <a:off x="785285" y="685800"/>
            <a:ext cx="11045956" cy="5617368"/>
            <a:chOff x="-1925748" y="267841"/>
            <a:chExt cx="4183624" cy="3211115"/>
          </a:xfrm>
        </p:grpSpPr>
        <p:pic>
          <p:nvPicPr>
            <p:cNvPr id="9" name="Picture 2" descr="http://robroy.dyndns.info/lawrence/Images/mammoth-came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748" y="267841"/>
              <a:ext cx="4183624" cy="321111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768483" y="298994"/>
              <a:ext cx="3744416" cy="175938"/>
            </a:xfrm>
            <a:prstGeom prst="rect">
              <a:avLst/>
            </a:prstGeom>
          </p:spPr>
          <p:txBody>
            <a:bodyPr wrap="square">
              <a:spAutoFit/>
            </a:bodyPr>
            <a:lstStyle/>
            <a:p>
              <a:pPr algn="ctr"/>
              <a:r>
                <a:rPr lang="en-US" sz="1400" b="1" dirty="0">
                  <a:solidFill>
                    <a:srgbClr val="C00000"/>
                  </a:solidFill>
                </a:rPr>
                <a:t>THE MAMMOTH CAMERA OF GEORGE R. LAWRENCE - 1900</a:t>
              </a:r>
            </a:p>
          </p:txBody>
        </p:sp>
      </p:grpSp>
      <p:pic>
        <p:nvPicPr>
          <p:cNvPr id="5122" name="Picture 2" descr="https://www.kernelsphere.com/wp-content/uploads/2017/03/roles-of-sensor-1200x5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113" y="763681"/>
            <a:ext cx="11048071" cy="544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176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additive="base">
                                        <p:cTn id="14" dur="500" fill="hold"/>
                                        <p:tgtEl>
                                          <p:spTgt spid="7172"/>
                                        </p:tgtEl>
                                        <p:attrNameLst>
                                          <p:attrName>ppt_x</p:attrName>
                                        </p:attrNameLst>
                                      </p:cBhvr>
                                      <p:tavLst>
                                        <p:tav tm="0">
                                          <p:val>
                                            <p:strVal val="0-#ppt_w/2"/>
                                          </p:val>
                                        </p:tav>
                                        <p:tav tm="100000">
                                          <p:val>
                                            <p:strVal val="#ppt_x"/>
                                          </p:val>
                                        </p:tav>
                                      </p:tavLst>
                                    </p:anim>
                                    <p:anim calcmode="lin" valueType="num">
                                      <p:cBhvr additive="base">
                                        <p:cTn id="15"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p:cTn id="20" dur="500" fill="hold"/>
                                        <p:tgtEl>
                                          <p:spTgt spid="5122"/>
                                        </p:tgtEl>
                                        <p:attrNameLst>
                                          <p:attrName>ppt_w</p:attrName>
                                        </p:attrNameLst>
                                      </p:cBhvr>
                                      <p:tavLst>
                                        <p:tav tm="0">
                                          <p:val>
                                            <p:fltVal val="0"/>
                                          </p:val>
                                        </p:tav>
                                        <p:tav tm="100000">
                                          <p:val>
                                            <p:strVal val="#ppt_w"/>
                                          </p:val>
                                        </p:tav>
                                      </p:tavLst>
                                    </p:anim>
                                    <p:anim calcmode="lin" valueType="num">
                                      <p:cBhvr>
                                        <p:cTn id="21" dur="500" fill="hold"/>
                                        <p:tgtEl>
                                          <p:spTgt spid="5122"/>
                                        </p:tgtEl>
                                        <p:attrNameLst>
                                          <p:attrName>ppt_h</p:attrName>
                                        </p:attrNameLst>
                                      </p:cBhvr>
                                      <p:tavLst>
                                        <p:tav tm="0">
                                          <p:val>
                                            <p:fltVal val="0"/>
                                          </p:val>
                                        </p:tav>
                                        <p:tav tm="100000">
                                          <p:val>
                                            <p:strVal val="#ppt_h"/>
                                          </p:val>
                                        </p:tav>
                                      </p:tavLst>
                                    </p:anim>
                                    <p:animEffect transition="in" filter="fade">
                                      <p:cBhvr>
                                        <p:cTn id="2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s://cdn.shopify.com/s/files/1/1978/9859/products/1_24_14_1024x1024.jpg?v=14992664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175000"/>
            <a:ext cx="3403600" cy="3403600"/>
          </a:xfrm>
          <a:prstGeom prst="rect">
            <a:avLst/>
          </a:prstGeom>
          <a:noFill/>
          <a:extLst>
            <a:ext uri="{909E8E84-426E-40DD-AFC4-6F175D3DCCD1}">
              <a14:hiddenFill xmlns:a14="http://schemas.microsoft.com/office/drawing/2010/main">
                <a:solidFill>
                  <a:srgbClr val="FFFFFF"/>
                </a:solidFill>
              </a14:hiddenFill>
            </a:ext>
          </a:extLst>
        </p:spPr>
      </p:pic>
      <p:sp>
        <p:nvSpPr>
          <p:cNvPr id="38913" name="Title 1"/>
          <p:cNvSpPr>
            <a:spLocks noGrp="1"/>
          </p:cNvSpPr>
          <p:nvPr>
            <p:ph type="title"/>
          </p:nvPr>
        </p:nvSpPr>
        <p:spPr>
          <a:xfrm>
            <a:off x="812800" y="144016"/>
            <a:ext cx="11856640" cy="476672"/>
          </a:xfrm>
        </p:spPr>
        <p:txBody>
          <a:bodyPr>
            <a:normAutofit fontScale="90000"/>
          </a:bodyPr>
          <a:lstStyle/>
          <a:p>
            <a:r>
              <a:rPr lang="en-US" altLang="x-none" sz="3733" dirty="0"/>
              <a:t>Sensors abundant in the </a:t>
            </a:r>
            <a:r>
              <a:rPr lang="en-US" altLang="x-none" sz="3733" dirty="0" err="1"/>
              <a:t>IoT</a:t>
            </a:r>
            <a:r>
              <a:rPr lang="en-US" altLang="x-none" sz="3733" dirty="0"/>
              <a:t> era!</a:t>
            </a:r>
          </a:p>
        </p:txBody>
      </p:sp>
      <p:grpSp>
        <p:nvGrpSpPr>
          <p:cNvPr id="3" name="Group 2"/>
          <p:cNvGrpSpPr/>
          <p:nvPr/>
        </p:nvGrpSpPr>
        <p:grpSpPr>
          <a:xfrm>
            <a:off x="711200" y="1193801"/>
            <a:ext cx="6772989" cy="3255455"/>
            <a:chOff x="3958852" y="1110209"/>
            <a:chExt cx="4594977" cy="2570671"/>
          </a:xfrm>
        </p:grpSpPr>
        <p:pic>
          <p:nvPicPr>
            <p:cNvPr id="130056" name="Picture 8" descr="ttps://images-na.ssl-images-amazon.com/images/I/91ZRllz1FZL._SL15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8852" y="1196752"/>
              <a:ext cx="2485356" cy="248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m.eet.com/images/eetimes/2015/09/1327615/max-0088-emb-hvc-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5156" y="1110209"/>
              <a:ext cx="1858673" cy="140184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rot="16200000">
            <a:off x="-496601" y="3594258"/>
            <a:ext cx="5025158" cy="502766"/>
          </a:xfrm>
          <a:prstGeom prst="rect">
            <a:avLst/>
          </a:prstGeom>
          <a:noFill/>
        </p:spPr>
        <p:txBody>
          <a:bodyPr wrap="none" rtlCol="0">
            <a:spAutoFit/>
          </a:bodyPr>
          <a:lstStyle/>
          <a:p>
            <a:pPr eaLnBrk="0" fontAlgn="base" hangingPunct="0">
              <a:spcBef>
                <a:spcPct val="0"/>
              </a:spcBef>
              <a:spcAft>
                <a:spcPct val="0"/>
              </a:spcAft>
            </a:pPr>
            <a:r>
              <a:rPr lang="en-US" sz="2667" i="1" dirty="0">
                <a:solidFill>
                  <a:srgbClr val="C00000"/>
                </a:solidFill>
              </a:rPr>
              <a:t>Sources: </a:t>
            </a:r>
            <a:r>
              <a:rPr lang="en-US" sz="2667" i="1" dirty="0" err="1">
                <a:solidFill>
                  <a:srgbClr val="C00000"/>
                </a:solidFill>
              </a:rPr>
              <a:t>Adafruit</a:t>
            </a:r>
            <a:r>
              <a:rPr lang="en-US" sz="2667" i="1" dirty="0">
                <a:solidFill>
                  <a:srgbClr val="C00000"/>
                </a:solidFill>
              </a:rPr>
              <a:t>, </a:t>
            </a:r>
            <a:r>
              <a:rPr lang="en-US" sz="2667" i="1" dirty="0" err="1">
                <a:solidFill>
                  <a:srgbClr val="C00000"/>
                </a:solidFill>
              </a:rPr>
              <a:t>Huwaei</a:t>
            </a:r>
            <a:r>
              <a:rPr lang="en-US" sz="2667" i="1" dirty="0">
                <a:solidFill>
                  <a:srgbClr val="C00000"/>
                </a:solidFill>
              </a:rPr>
              <a:t>, Arduino</a:t>
            </a:r>
          </a:p>
        </p:txBody>
      </p:sp>
      <p:pic>
        <p:nvPicPr>
          <p:cNvPr id="10242" name="Picture 2" descr="https://ae01.alicdn.com/kf/HTB1ViBaRFXXXXc9XXXXq6xXFXXXW/Nova-Chegada-16-em-1-Raspberry-Pi-3-Pacote-16-Tipos-de-Sensor-de-M-dulo.jpg_640x64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201" y="1193800"/>
            <a:ext cx="4252383" cy="425238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huawei p20 pro camera senso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1200" y="787401"/>
            <a:ext cx="7899400" cy="5473700"/>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5967" y="4522813"/>
            <a:ext cx="2679700" cy="1956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s://www.kernelsphere.com/wp-content/uploads/2017/03/iot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202" y="778934"/>
            <a:ext cx="11364381" cy="5845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0246"/>
                                        </p:tgtEl>
                                      </p:cBhvr>
                                    </p:animEffect>
                                    <p:set>
                                      <p:cBhvr>
                                        <p:cTn id="15" dur="1" fill="hold">
                                          <p:stCondLst>
                                            <p:cond delay="499"/>
                                          </p:stCondLst>
                                        </p:cTn>
                                        <p:tgtEl>
                                          <p:spTgt spid="1024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0242"/>
                                        </p:tgtEl>
                                      </p:cBhvr>
                                    </p:animEffect>
                                    <p:set>
                                      <p:cBhvr>
                                        <p:cTn id="18" dur="1" fill="hold">
                                          <p:stCondLst>
                                            <p:cond delay="499"/>
                                          </p:stCondLst>
                                        </p:cTn>
                                        <p:tgtEl>
                                          <p:spTgt spid="1024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249"/>
                                        </p:tgtEl>
                                      </p:cBhvr>
                                    </p:animEffect>
                                    <p:set>
                                      <p:cBhvr>
                                        <p:cTn id="21" dur="1" fill="hold">
                                          <p:stCondLst>
                                            <p:cond delay="499"/>
                                          </p:stCondLst>
                                        </p:cTn>
                                        <p:tgtEl>
                                          <p:spTgt spid="10249"/>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0244"/>
                                        </p:tgtEl>
                                        <p:attrNameLst>
                                          <p:attrName>style.visibility</p:attrName>
                                        </p:attrNameLst>
                                      </p:cBhvr>
                                      <p:to>
                                        <p:strVal val="visible"/>
                                      </p:to>
                                    </p:set>
                                    <p:animEffect transition="in" filter="fade">
                                      <p:cBhvr>
                                        <p:cTn id="24" dur="500"/>
                                        <p:tgtEl>
                                          <p:spTgt spid="1024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ww.wired.com/images_blogs/wiredscience/2012/08/curiosoitycamera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1175241"/>
            <a:ext cx="4990899" cy="243873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9" descr="https://static.wixstatic.com/media/8aa7ba_9ff1b4004bf348788b5acea1b630e8d4.jpg_srz_1920_997_85_22_0.50_1.20_0.00_jpg_sr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9339" y="3635927"/>
            <a:ext cx="3853205" cy="150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1"/>
          <p:cNvSpPr>
            <a:spLocks noGrp="1"/>
          </p:cNvSpPr>
          <p:nvPr>
            <p:ph type="title"/>
          </p:nvPr>
        </p:nvSpPr>
        <p:spPr>
          <a:xfrm>
            <a:off x="812800" y="76201"/>
            <a:ext cx="10752667" cy="576263"/>
          </a:xfrm>
        </p:spPr>
        <p:txBody>
          <a:bodyPr>
            <a:normAutofit fontScale="90000"/>
          </a:bodyPr>
          <a:lstStyle/>
          <a:p>
            <a:r>
              <a:rPr lang="en-US" altLang="en-US" dirty="0"/>
              <a:t>Remote Sensing and Sensor Fusion</a:t>
            </a:r>
          </a:p>
        </p:txBody>
      </p:sp>
      <p:pic>
        <p:nvPicPr>
          <p:cNvPr id="31747" name="Picture 2"/>
          <p:cNvPicPr>
            <a:picLocks noChangeAspect="1" noChangeArrowheads="1"/>
          </p:cNvPicPr>
          <p:nvPr/>
        </p:nvPicPr>
        <p:blipFill>
          <a:blip r:embed="rId4">
            <a:extLst>
              <a:ext uri="{28A0092B-C50C-407E-A947-70E740481C1C}">
                <a14:useLocalDpi xmlns:a14="http://schemas.microsoft.com/office/drawing/2010/main" val="0"/>
              </a:ext>
            </a:extLst>
          </a:blip>
          <a:srcRect l="50000" t="-1212" r="-6100" b="1212"/>
          <a:stretch>
            <a:fillRect/>
          </a:stretch>
        </p:blipFill>
        <p:spPr bwMode="auto">
          <a:xfrm>
            <a:off x="1327075" y="1092199"/>
            <a:ext cx="3651325" cy="2406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13" descr="https://3c1703fe8d.site.internapcdn.net/newman/gfx/news/hires/2017/8-researchers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275" y="3613975"/>
            <a:ext cx="4847679" cy="304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gcn.com/~/media/GIG/GCN/Redesign/Articles/2013/March/LIDARbrid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6971" y="5141537"/>
            <a:ext cx="4011584" cy="14558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11200" y="787400"/>
            <a:ext cx="9697077" cy="318100"/>
          </a:xfrm>
          <a:prstGeom prst="rect">
            <a:avLst/>
          </a:prstGeom>
          <a:noFill/>
        </p:spPr>
        <p:txBody>
          <a:bodyPr wrap="square" rtlCol="0">
            <a:spAutoFit/>
          </a:bodyPr>
          <a:lstStyle/>
          <a:p>
            <a:pPr eaLnBrk="0" fontAlgn="base" hangingPunct="0">
              <a:spcBef>
                <a:spcPct val="0"/>
              </a:spcBef>
              <a:spcAft>
                <a:spcPct val="0"/>
              </a:spcAft>
            </a:pPr>
            <a:r>
              <a:rPr lang="en-US" sz="1467" dirty="0">
                <a:solidFill>
                  <a:srgbClr val="000000"/>
                </a:solidFill>
              </a:rPr>
              <a:t>Photo Credit: Wired, </a:t>
            </a:r>
            <a:r>
              <a:rPr lang="en-US" sz="1467" dirty="0" err="1">
                <a:solidFill>
                  <a:srgbClr val="000000"/>
                </a:solidFill>
              </a:rPr>
              <a:t>BeamPro</a:t>
            </a:r>
            <a:r>
              <a:rPr lang="en-US" sz="1467" dirty="0">
                <a:solidFill>
                  <a:srgbClr val="000000"/>
                </a:solidFill>
              </a:rPr>
              <a:t>, NASA</a:t>
            </a:r>
          </a:p>
        </p:txBody>
      </p:sp>
    </p:spTree>
    <p:extLst>
      <p:ext uri="{BB962C8B-B14F-4D97-AF65-F5344CB8AC3E}">
        <p14:creationId xmlns:p14="http://schemas.microsoft.com/office/powerpoint/2010/main" val="197442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p:cTn id="7" dur="500" fill="hold"/>
                                        <p:tgtEl>
                                          <p:spTgt spid="6151"/>
                                        </p:tgtEl>
                                        <p:attrNameLst>
                                          <p:attrName>ppt_w</p:attrName>
                                        </p:attrNameLst>
                                      </p:cBhvr>
                                      <p:tavLst>
                                        <p:tav tm="0">
                                          <p:val>
                                            <p:fltVal val="0"/>
                                          </p:val>
                                        </p:tav>
                                        <p:tav tm="100000">
                                          <p:val>
                                            <p:strVal val="#ppt_w"/>
                                          </p:val>
                                        </p:tav>
                                      </p:tavLst>
                                    </p:anim>
                                    <p:anim calcmode="lin" valueType="num">
                                      <p:cBhvr>
                                        <p:cTn id="8" dur="500" fill="hold"/>
                                        <p:tgtEl>
                                          <p:spTgt spid="6151"/>
                                        </p:tgtEl>
                                        <p:attrNameLst>
                                          <p:attrName>ppt_h</p:attrName>
                                        </p:attrNameLst>
                                      </p:cBhvr>
                                      <p:tavLst>
                                        <p:tav tm="0">
                                          <p:val>
                                            <p:fltVal val="0"/>
                                          </p:val>
                                        </p:tav>
                                        <p:tav tm="100000">
                                          <p:val>
                                            <p:strVal val="#ppt_h"/>
                                          </p:val>
                                        </p:tav>
                                      </p:tavLst>
                                    </p:anim>
                                    <p:animEffect transition="in" filter="fade">
                                      <p:cBhvr>
                                        <p:cTn id="9" dur="500"/>
                                        <p:tgtEl>
                                          <p:spTgt spid="615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p:cTn id="14" dur="500" fill="hold"/>
                                        <p:tgtEl>
                                          <p:spTgt spid="6146"/>
                                        </p:tgtEl>
                                        <p:attrNameLst>
                                          <p:attrName>ppt_w</p:attrName>
                                        </p:attrNameLst>
                                      </p:cBhvr>
                                      <p:tavLst>
                                        <p:tav tm="0">
                                          <p:val>
                                            <p:fltVal val="0"/>
                                          </p:val>
                                        </p:tav>
                                        <p:tav tm="100000">
                                          <p:val>
                                            <p:strVal val="#ppt_w"/>
                                          </p:val>
                                        </p:tav>
                                      </p:tavLst>
                                    </p:anim>
                                    <p:anim calcmode="lin" valueType="num">
                                      <p:cBhvr>
                                        <p:cTn id="15" dur="500" fill="hold"/>
                                        <p:tgtEl>
                                          <p:spTgt spid="6146"/>
                                        </p:tgtEl>
                                        <p:attrNameLst>
                                          <p:attrName>ppt_h</p:attrName>
                                        </p:attrNameLst>
                                      </p:cBhvr>
                                      <p:tavLst>
                                        <p:tav tm="0">
                                          <p:val>
                                            <p:fltVal val="0"/>
                                          </p:val>
                                        </p:tav>
                                        <p:tav tm="100000">
                                          <p:val>
                                            <p:strVal val="#ppt_h"/>
                                          </p:val>
                                        </p:tav>
                                      </p:tavLst>
                                    </p:anim>
                                    <p:animEffect transition="in" filter="fade">
                                      <p:cBhvr>
                                        <p:cTn id="16" dur="500"/>
                                        <p:tgtEl>
                                          <p:spTgt spid="6146"/>
                                        </p:tgtEl>
                                      </p:cBhvr>
                                    </p:animEffect>
                                  </p:childTnLst>
                                </p:cTn>
                              </p:par>
                              <p:par>
                                <p:cTn id="17" presetID="53"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42"/>
                                        </p:tgtEl>
                                        <p:attrNameLst>
                                          <p:attrName>style.visibility</p:attrName>
                                        </p:attrNameLst>
                                      </p:cBhvr>
                                      <p:to>
                                        <p:strVal val="visible"/>
                                      </p:to>
                                    </p:set>
                                    <p:anim calcmode="lin" valueType="num">
                                      <p:cBhvr>
                                        <p:cTn id="26" dur="500" fill="hold"/>
                                        <p:tgtEl>
                                          <p:spTgt spid="10242"/>
                                        </p:tgtEl>
                                        <p:attrNameLst>
                                          <p:attrName>ppt_w</p:attrName>
                                        </p:attrNameLst>
                                      </p:cBhvr>
                                      <p:tavLst>
                                        <p:tav tm="0">
                                          <p:val>
                                            <p:fltVal val="0"/>
                                          </p:val>
                                        </p:tav>
                                        <p:tav tm="100000">
                                          <p:val>
                                            <p:strVal val="#ppt_w"/>
                                          </p:val>
                                        </p:tav>
                                      </p:tavLst>
                                    </p:anim>
                                    <p:anim calcmode="lin" valueType="num">
                                      <p:cBhvr>
                                        <p:cTn id="27" dur="500" fill="hold"/>
                                        <p:tgtEl>
                                          <p:spTgt spid="10242"/>
                                        </p:tgtEl>
                                        <p:attrNameLst>
                                          <p:attrName>ppt_h</p:attrName>
                                        </p:attrNameLst>
                                      </p:cBhvr>
                                      <p:tavLst>
                                        <p:tav tm="0">
                                          <p:val>
                                            <p:fltVal val="0"/>
                                          </p:val>
                                        </p:tav>
                                        <p:tav tm="100000">
                                          <p:val>
                                            <p:strVal val="#ppt_h"/>
                                          </p:val>
                                        </p:tav>
                                      </p:tavLst>
                                    </p:anim>
                                    <p:animEffect transition="in" filter="fade">
                                      <p:cBhvr>
                                        <p:cTn id="28"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112" y="1"/>
            <a:ext cx="10764944" cy="774700"/>
          </a:xfrm>
        </p:spPr>
        <p:txBody>
          <a:bodyPr/>
          <a:lstStyle/>
          <a:p>
            <a:r>
              <a:rPr lang="en-US" sz="3733" dirty="0"/>
              <a:t>E.G. Vision </a:t>
            </a:r>
            <a:r>
              <a:rPr lang="en-US" sz="3733" dirty="0">
                <a:sym typeface="Wingdings" pitchFamily="2" charset="2"/>
              </a:rPr>
              <a:t> </a:t>
            </a:r>
            <a:r>
              <a:rPr lang="en-US" sz="3733" dirty="0"/>
              <a:t>dominant source of information!</a:t>
            </a:r>
          </a:p>
        </p:txBody>
      </p:sp>
      <p:sp>
        <p:nvSpPr>
          <p:cNvPr id="5" name="Rectangle 4"/>
          <p:cNvSpPr/>
          <p:nvPr/>
        </p:nvSpPr>
        <p:spPr>
          <a:xfrm>
            <a:off x="815821" y="990600"/>
            <a:ext cx="11425268" cy="3868238"/>
          </a:xfrm>
          <a:prstGeom prst="rect">
            <a:avLst/>
          </a:prstGeom>
          <a:solidFill>
            <a:schemeClr val="bg1">
              <a:lumMod val="90000"/>
            </a:schemeClr>
          </a:solidFill>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Helvetica" charset="0"/>
                <a:ea typeface="ＭＳ Ｐゴシック"/>
                <a:cs typeface="+mn-cs"/>
              </a:rPr>
              <a:t>INTERESTING VISION FACTS:</a:t>
            </a:r>
          </a:p>
          <a:p>
            <a:pPr marL="380990" marR="0" lvl="0" indent="-380990" algn="l" defTabSz="1219170" rtl="0" eaLnBrk="0" fontAlgn="base" latinLnBrk="0" hangingPunct="0">
              <a:lnSpc>
                <a:spcPct val="100000"/>
              </a:lnSpc>
              <a:spcBef>
                <a:spcPct val="0"/>
              </a:spcBef>
              <a:spcAft>
                <a:spcPct val="0"/>
              </a:spcAft>
              <a:buClrTx/>
              <a:buSzTx/>
              <a:buFont typeface="Arial" charset="0"/>
              <a:buChar char="•"/>
              <a:tabLst/>
              <a:defRPr/>
            </a:pPr>
            <a:r>
              <a:rPr kumimoji="0" lang="en-US" sz="2667" b="0" i="0" u="none" strike="noStrike" kern="1200" cap="none" spc="0" normalizeH="0" baseline="0" noProof="0" dirty="0">
                <a:ln>
                  <a:noFill/>
                </a:ln>
                <a:solidFill>
                  <a:srgbClr val="002060"/>
                </a:solidFill>
                <a:effectLst/>
                <a:uLnTx/>
                <a:uFillTx/>
                <a:latin typeface="Helvetica" charset="0"/>
                <a:ea typeface="ＭＳ Ｐゴシック"/>
                <a:cs typeface="+mn-cs"/>
              </a:rPr>
              <a:t>Two thirds of the brain electrical activity (2/3 billion firings /s) </a:t>
            </a:r>
            <a:br>
              <a:rPr kumimoji="0" lang="en-US" sz="2667" b="0" i="0" u="none" strike="noStrike" kern="1200" cap="none" spc="0" normalizeH="0" baseline="0" noProof="0" dirty="0">
                <a:ln>
                  <a:noFill/>
                </a:ln>
                <a:solidFill>
                  <a:srgbClr val="002060"/>
                </a:solidFill>
                <a:effectLst/>
                <a:uLnTx/>
                <a:uFillTx/>
                <a:latin typeface="Helvetica" charset="0"/>
                <a:ea typeface="ＭＳ Ｐゴシック"/>
                <a:cs typeface="+mn-cs"/>
              </a:rPr>
            </a:br>
            <a:r>
              <a:rPr kumimoji="0" lang="en-US" sz="2667" b="0" i="0" u="none" strike="noStrike" kern="1200" cap="none" spc="0" normalizeH="0" baseline="0" noProof="0" dirty="0">
                <a:ln>
                  <a:noFill/>
                </a:ln>
                <a:solidFill>
                  <a:srgbClr val="002060"/>
                </a:solidFill>
                <a:effectLst/>
                <a:uLnTx/>
                <a:uFillTx/>
                <a:latin typeface="Helvetica" charset="0"/>
                <a:ea typeface="ＭＳ Ｐゴシック"/>
                <a:cs typeface="+mn-cs"/>
              </a:rPr>
              <a:t>when eyes open.</a:t>
            </a:r>
          </a:p>
          <a:p>
            <a:pPr marL="380990" marR="0" lvl="0" indent="-380990" algn="l" defTabSz="1219170" rtl="0" eaLnBrk="0" fontAlgn="base" latinLnBrk="0" hangingPunct="0">
              <a:lnSpc>
                <a:spcPct val="100000"/>
              </a:lnSpc>
              <a:spcBef>
                <a:spcPct val="0"/>
              </a:spcBef>
              <a:spcAft>
                <a:spcPct val="0"/>
              </a:spcAft>
              <a:buClrTx/>
              <a:buSzTx/>
              <a:buFont typeface="Arial" charset="0"/>
              <a:buChar char="•"/>
              <a:tabLst/>
              <a:defRPr/>
            </a:pPr>
            <a:r>
              <a:rPr kumimoji="0" lang="en-US" sz="2667" b="0" i="0" u="none" strike="noStrike" kern="1200" cap="none" spc="0" normalizeH="0" baseline="0" noProof="0" dirty="0">
                <a:ln>
                  <a:noFill/>
                </a:ln>
                <a:solidFill>
                  <a:srgbClr val="C00000"/>
                </a:solidFill>
                <a:effectLst/>
                <a:uLnTx/>
                <a:uFillTx/>
                <a:latin typeface="Helvetica" charset="0"/>
                <a:ea typeface="ＭＳ Ｐゴシック"/>
                <a:cs typeface="+mn-cs"/>
              </a:rPr>
              <a:t>50% of our neural tissue directly </a:t>
            </a:r>
            <a:r>
              <a:rPr kumimoji="0" lang="en-US" sz="2667" b="0" i="0" u="none" strike="noStrike" kern="1200" cap="none" spc="0" normalizeH="0" baseline="0" noProof="0" dirty="0">
                <a:ln>
                  <a:noFill/>
                </a:ln>
                <a:solidFill>
                  <a:srgbClr val="002060"/>
                </a:solidFill>
                <a:effectLst/>
                <a:uLnTx/>
                <a:uFillTx/>
                <a:latin typeface="Helvetica" charset="0"/>
                <a:ea typeface="ＭＳ Ｐゴシック"/>
                <a:cs typeface="+mn-cs"/>
              </a:rPr>
              <a:t>(or indirectly) related to vision</a:t>
            </a:r>
            <a:br>
              <a:rPr kumimoji="0" lang="en-US" sz="2667" b="0" i="0" u="none" strike="noStrike" kern="1200" cap="none" spc="0" normalizeH="0" baseline="0" noProof="0" dirty="0">
                <a:ln>
                  <a:noFill/>
                </a:ln>
                <a:solidFill>
                  <a:srgbClr val="002060"/>
                </a:solidFill>
                <a:effectLst/>
                <a:uLnTx/>
                <a:uFillTx/>
                <a:latin typeface="Helvetica" charset="0"/>
                <a:ea typeface="ＭＳ Ｐゴシック"/>
                <a:cs typeface="+mn-cs"/>
              </a:rPr>
            </a:br>
            <a:r>
              <a:rPr kumimoji="0" lang="en-US" sz="2667" b="0" i="0" u="none" strike="noStrike" kern="1200" cap="none" spc="0" normalizeH="0" baseline="0" noProof="0" dirty="0">
                <a:ln>
                  <a:noFill/>
                </a:ln>
                <a:solidFill>
                  <a:srgbClr val="002060"/>
                </a:solidFill>
                <a:effectLst/>
                <a:uLnTx/>
                <a:uFillTx/>
                <a:latin typeface="Helvetica" charset="0"/>
                <a:ea typeface="ＭＳ Ｐゴシック"/>
                <a:cs typeface="+mn-cs"/>
              </a:rPr>
              <a:t>	</a:t>
            </a:r>
            <a:r>
              <a:rPr kumimoji="0" lang="en-US" sz="2400" b="0" i="1" u="none" strike="noStrike" kern="1200" cap="none" spc="0" normalizeH="0" baseline="0" noProof="0" dirty="0">
                <a:ln>
                  <a:noFill/>
                </a:ln>
                <a:solidFill>
                  <a:srgbClr val="002060"/>
                </a:solidFill>
                <a:effectLst/>
                <a:uLnTx/>
                <a:uFillTx/>
                <a:latin typeface="Helvetica" charset="0"/>
                <a:ea typeface="ＭＳ Ｐゴシック"/>
                <a:cs typeface="+mn-cs"/>
              </a:rPr>
              <a:t>Source: R. S. </a:t>
            </a:r>
            <a:r>
              <a:rPr kumimoji="0" lang="en-US" sz="2400" b="0" i="1" u="none" strike="noStrike" kern="1200" cap="none" spc="0" normalizeH="0" baseline="0" noProof="0" dirty="0" err="1">
                <a:ln>
                  <a:noFill/>
                </a:ln>
                <a:solidFill>
                  <a:srgbClr val="002060"/>
                </a:solidFill>
                <a:effectLst/>
                <a:uLnTx/>
                <a:uFillTx/>
                <a:latin typeface="Helvetica" charset="0"/>
                <a:ea typeface="ＭＳ Ｐゴシック"/>
                <a:cs typeface="+mn-cs"/>
              </a:rPr>
              <a:t>Fixot</a:t>
            </a:r>
            <a:r>
              <a:rPr kumimoji="0" lang="en-US" sz="2400" b="0" i="1" u="none" strike="noStrike" kern="1200" cap="none" spc="0" normalizeH="0" baseline="0" noProof="0" dirty="0">
                <a:ln>
                  <a:noFill/>
                </a:ln>
                <a:solidFill>
                  <a:srgbClr val="002060"/>
                </a:solidFill>
                <a:effectLst/>
                <a:uLnTx/>
                <a:uFillTx/>
                <a:latin typeface="Helvetica" charset="0"/>
                <a:ea typeface="ＭＳ Ｐゴシック"/>
                <a:cs typeface="+mn-cs"/>
              </a:rPr>
              <a:t>, Neuroanatomist, 1957</a:t>
            </a:r>
          </a:p>
          <a:p>
            <a:pPr marL="380990" marR="0" lvl="0" indent="-380990" algn="l" defTabSz="1219170" rtl="0" eaLnBrk="0" fontAlgn="base" latinLnBrk="0" hangingPunct="0">
              <a:lnSpc>
                <a:spcPct val="100000"/>
              </a:lnSpc>
              <a:spcBef>
                <a:spcPct val="0"/>
              </a:spcBef>
              <a:spcAft>
                <a:spcPct val="0"/>
              </a:spcAft>
              <a:buClrTx/>
              <a:buSzTx/>
              <a:buFont typeface="Arial" charset="0"/>
              <a:buChar char="•"/>
              <a:tabLst/>
              <a:defRPr/>
            </a:pPr>
            <a:r>
              <a:rPr kumimoji="0" lang="en-US" sz="2667" b="0" i="0" u="none" strike="noStrike" kern="1200" cap="none" spc="0" normalizeH="0" baseline="0" noProof="0" dirty="0">
                <a:ln>
                  <a:noFill/>
                </a:ln>
                <a:solidFill>
                  <a:srgbClr val="C00000"/>
                </a:solidFill>
                <a:effectLst/>
                <a:uLnTx/>
                <a:uFillTx/>
                <a:latin typeface="Helvetica" charset="0"/>
                <a:ea typeface="ＭＳ Ｐゴシック"/>
                <a:cs typeface="+mn-cs"/>
              </a:rPr>
              <a:t>More neurons dedicated to vision than all four senses combined</a:t>
            </a:r>
          </a:p>
          <a:p>
            <a:pPr marL="380990" marR="0" lvl="0" indent="-380990" algn="l" defTabSz="1219170" rtl="0" eaLnBrk="0" fontAlgn="base" latinLnBrk="0" hangingPunct="0">
              <a:lnSpc>
                <a:spcPct val="100000"/>
              </a:lnSpc>
              <a:spcBef>
                <a:spcPct val="0"/>
              </a:spcBef>
              <a:spcAft>
                <a:spcPct val="0"/>
              </a:spcAft>
              <a:buClrTx/>
              <a:buSzTx/>
              <a:buFont typeface="Arial" charset="0"/>
              <a:buChar char="•"/>
              <a:tabLst/>
              <a:defRPr/>
            </a:pPr>
            <a:r>
              <a:rPr kumimoji="0" lang="en-US" sz="2667" b="0" i="0" u="none" strike="noStrike" kern="1200" cap="none" spc="0" normalizeH="0" baseline="0" noProof="0" dirty="0">
                <a:ln>
                  <a:noFill/>
                </a:ln>
                <a:solidFill>
                  <a:srgbClr val="002060"/>
                </a:solidFill>
                <a:effectLst/>
                <a:uLnTx/>
                <a:uFillTx/>
                <a:latin typeface="Helvetica" charset="0"/>
                <a:ea typeface="ＭＳ Ｐゴシック"/>
                <a:cs typeface="+mn-cs"/>
              </a:rPr>
              <a:t>Olfactory cortex losing ground to visual cortex </a:t>
            </a:r>
            <a:br>
              <a:rPr kumimoji="0" lang="en-US" sz="2667" b="0" i="0" u="none" strike="noStrike" kern="1200" cap="none" spc="0" normalizeH="0" baseline="0" noProof="0" dirty="0">
                <a:ln>
                  <a:noFill/>
                </a:ln>
                <a:solidFill>
                  <a:srgbClr val="002060"/>
                </a:solidFill>
                <a:effectLst/>
                <a:uLnTx/>
                <a:uFillTx/>
                <a:latin typeface="Helvetica" charset="0"/>
                <a:ea typeface="ＭＳ Ｐゴシック"/>
                <a:cs typeface="+mn-cs"/>
              </a:rPr>
            </a:br>
            <a:r>
              <a:rPr kumimoji="0" lang="en-US" sz="2667" b="1" i="0" u="none" strike="noStrike" kern="1200" cap="none" spc="0" normalizeH="0" baseline="0" noProof="0" dirty="0">
                <a:ln>
                  <a:noFill/>
                </a:ln>
                <a:solidFill>
                  <a:srgbClr val="C00000"/>
                </a:solidFill>
                <a:effectLst/>
                <a:uLnTx/>
                <a:uFillTx/>
                <a:latin typeface="Helvetica" charset="0"/>
                <a:ea typeface="ＭＳ Ｐゴシック"/>
                <a:cs typeface="+mn-cs"/>
              </a:rPr>
              <a:t>(i.e. vision is “eating” our smell!)</a:t>
            </a:r>
            <a:r>
              <a:rPr kumimoji="0" lang="en-US" sz="2667" b="0" i="0" u="none" strike="noStrike" kern="1200" cap="none" spc="0" normalizeH="0" baseline="0" noProof="0" dirty="0">
                <a:ln>
                  <a:noFill/>
                </a:ln>
                <a:solidFill>
                  <a:srgbClr val="002060"/>
                </a:solidFill>
                <a:effectLst/>
                <a:uLnTx/>
                <a:uFillTx/>
                <a:latin typeface="Helvetica" charset="0"/>
                <a:ea typeface="ＭＳ Ｐゴシック"/>
                <a:cs typeface="+mn-cs"/>
              </a:rPr>
              <a:t> </a:t>
            </a:r>
            <a:br>
              <a:rPr kumimoji="0" lang="en-US" sz="2667" b="0" i="0" u="none" strike="noStrike" kern="1200" cap="none" spc="0" normalizeH="0" baseline="0" noProof="0" dirty="0">
                <a:ln>
                  <a:noFill/>
                </a:ln>
                <a:solidFill>
                  <a:srgbClr val="002060"/>
                </a:solidFill>
                <a:effectLst/>
                <a:uLnTx/>
                <a:uFillTx/>
                <a:latin typeface="Helvetica" charset="0"/>
                <a:ea typeface="ＭＳ Ｐゴシック"/>
                <a:cs typeface="+mn-cs"/>
              </a:rPr>
            </a:br>
            <a:r>
              <a:rPr kumimoji="0" lang="en-US" sz="2667" b="0" i="0" u="none" strike="noStrike" kern="1200" cap="none" spc="0" normalizeH="0" baseline="0" noProof="0" dirty="0">
                <a:ln>
                  <a:noFill/>
                </a:ln>
                <a:solidFill>
                  <a:srgbClr val="002060"/>
                </a:solidFill>
                <a:effectLst/>
                <a:uLnTx/>
                <a:uFillTx/>
                <a:latin typeface="Helvetica" charset="0"/>
                <a:ea typeface="ＭＳ Ｐゴシック"/>
                <a:cs typeface="+mn-cs"/>
              </a:rPr>
              <a:t>	</a:t>
            </a:r>
            <a:r>
              <a:rPr kumimoji="0" lang="en-US" sz="2400" b="0" i="1" u="none" strike="noStrike" kern="1200" cap="none" spc="0" normalizeH="0" baseline="0" noProof="0" dirty="0">
                <a:ln>
                  <a:noFill/>
                </a:ln>
                <a:solidFill>
                  <a:srgbClr val="002060"/>
                </a:solidFill>
                <a:effectLst/>
                <a:uLnTx/>
                <a:uFillTx/>
                <a:latin typeface="Helvetica" charset="0"/>
                <a:ea typeface="ＭＳ Ｐゴシック"/>
                <a:cs typeface="+mn-cs"/>
              </a:rPr>
              <a:t>Source: John Medina, Brain Rules, 2015</a:t>
            </a:r>
          </a:p>
        </p:txBody>
      </p:sp>
      <p:pic>
        <p:nvPicPr>
          <p:cNvPr id="8194" name="Picture 2" descr="https://images.spot.im/v1/production/tbwtkxca7qk4zn6rdey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865" y="4241800"/>
            <a:ext cx="3856803" cy="228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746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erial view of a city at night&#10;&#10;Description automatically generated">
            <a:extLst>
              <a:ext uri="{FF2B5EF4-FFF2-40B4-BE49-F238E27FC236}">
                <a16:creationId xmlns:a16="http://schemas.microsoft.com/office/drawing/2014/main" id="{BC3CE77E-5A91-2828-A497-381C51A93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05" y="3913715"/>
            <a:ext cx="3933595" cy="2622397"/>
          </a:xfrm>
          <a:prstGeom prst="rect">
            <a:avLst/>
          </a:prstGeom>
        </p:spPr>
      </p:pic>
      <p:sp>
        <p:nvSpPr>
          <p:cNvPr id="2" name="Title 1"/>
          <p:cNvSpPr>
            <a:spLocks noGrp="1"/>
          </p:cNvSpPr>
          <p:nvPr>
            <p:ph type="title"/>
          </p:nvPr>
        </p:nvSpPr>
        <p:spPr/>
        <p:txBody>
          <a:bodyPr/>
          <a:lstStyle/>
          <a:p>
            <a:r>
              <a:rPr lang="en-US" dirty="0"/>
              <a:t>But…the senses need a brain!</a:t>
            </a:r>
          </a:p>
        </p:txBody>
      </p:sp>
      <p:sp>
        <p:nvSpPr>
          <p:cNvPr id="4" name="AutoShape 4" descr="data:image/jpeg;base64,/9j/4AAQSkZJRgABAQAAAQABAAD/2wCEAAkGBxAQEhUQEBAVEBIPFRUVFRUVFRkWGBoYFhUYFxgWFhUZHiggGBomHRUWITIiJS0rLi4uFyAzODMtOCotLi4BCgoKDg0OGhAQGi4dHR0rKy0tLS0tLSstLS8rLS0rLS0tKy0uKy8tLS0tKy0tLS0tLS0tLS0tLSstLS4tLS0tLf/AABEIAOkA2AMBEQACEQEDEQH/xAAcAAACAgMBAQAAAAAAAAAAAAAAAQQFAgMGBwj/xABEEAACAQIDAwcIBwcEAwEBAAABAgMAEQQSIQUTMQYiQVFhcZEyM1JTgZKxsgcUFkJyc9IVI1RiocHRNEOCk6Lh8MNE/8QAGwEBAAIDAQEAAAAAAAAAAAAAAAEFAwQGAgf/xAA7EQACAQIBBgwFAwUAAwAAAAAAAQIDEQQFEiExUXETFBUyQVKBkaGxweEiM1Nh0SM08AYWQnLxJGKS/9oADAMBAAIRAxEAPwD1ypICgCgCgCgCgCgHQBQDoBHTU9FQ2lpYIn7Ug9avjWpx/DfUXeA/akHrVpx/DfUXeB/tTD+tWnH8N9Rd4F+1MP61acfw31F3gP2pB61fGnH8N9Rd4JakEXBuDwIrbTTV0B1IFQBQCoAoAoAoAoAoAoAoAoAoAoAoB0AUA6AdAFqgEHbnmJO4fMK0spP/AMWe71QZxtcgeQoAoAoAoDsOT/8Ap0/5fO1dZkpvise3zZ6RYWqwAVIFQCoAoBUAUAUAUAUAUAUAUAUA6AdAOgCoA6AKAg7d8xJ3D5hWjlL9rPs80GcZXInkCbanQCgKjE8psHGbGbNe9sivINOOqKRpW7DJuKmrqDs9tl52C0u3Sh4blLg5PJmC3NuerRi/UC4AJpUybioLOcHbatPlci6vm307C2BrSJOw5O/6dO9/nausyV+1j2+bPSLGrABQCoAqQKgFQCoAoAoAoAoAoAoB0A6AdQB0A6ALUBomxiKct8zeiozN4Dh7aAi7YcthnJUrcDQ2uOeONq0spftZ9nmgzzzaGMxKkrFAjdTPKVB09FVJ49ormaVOi1ecmvsl7o8kvYOB2fjVaDHzuMVKrIsMwEUQYqRmgRWKzEcRdmI42WujwVHCqN6Ol7en2Pa+xxW28JPC6xTEYfEwI0bK91WRTYbyJ7HMpt0ddjYi1dLVti4RcWlKKs0yioKWT6s1KLlCbumtO3QyTyR2McQ6rmUwRSibFTf7KKmUmPO2hYhAtuPOJNgKxVJRo0OCTvJvTbUv5YzUYTxGJWIcXGMVZX1vX+ToDMn1kvgoSuBlOUAaLnsx30Mdv3cJsFtwJOYADVuOyo8POTzX8a17H9t/T4Fqz0HYT5cMpAzWz6XAvzz0nSrHJX7WPb5slEyLGoTlN0b0XGU+y+h9lWAJFqAKAVAKpAqAVAKgCgCgCgCgHQDoB0A6gDoDViMSsdr3JbyVAux7hQFVi8exOQ3LH/aiN2/5yDh3LUgyg2bM4s7CBD9yPj/ybpPjQG7auHWPCui8FAtfXi4P960MpftZ9nmg9RxzKDoa5FOx5Is+ERwUkRXVuIYAg+w1kjUcXeLswYfUXy5ExM6Je4QssqD8KTq4UdgtW/DK2IjobUt6/FibmTYDOFE8suJCeSsrDdgg3BEKBY7gjjl0rHWyliKqtey+2j3FyZWgQddsSBZMKqMLq2cH32rrMlftY9vmz0jCbZcqC0TiRPVy6j2Ho/pViDVhsayHJrG3qpTofwScR7bigLbD4lXuNVdeKNow/wAjtGlAbqgCoBGpAqAVAKgCgCgHQDoB0A6gDoCJi8ZluqWzAXYnyUHWx6+ocTUgrcPHJOTuyVQ6PM3lv2L6K9g/9UBcYPBRxCyLbrPSe81AJFAQNv8A+nk7h8wrRyl+1n/OlBnE1yJ5CgCgCgCgOz5N/wCnTvf52rq8lftY9vmz0iyqxBpxWFSUZXUMP6juPRQFLisM8Fs2aSJfJcecj7j1dnDuqQWGDxt7K5BzeQ40V+y33X/loCbUAVAKpAqAVAKgAUA6AyoBioA6AiY7FZeYpAa12Y8EX0j1nqHTUgrsFhN/YkFYFNwD5UjdLuen/wCAoC+VQBYCwHACoBlQDoSYyRhgVYXDCxB6q8yipJxkrpkFVLsHCqCzAqqgsSXNgALk91qr+ScLsfexYiR4PANlIzgOwVcwkS5KlhbMBcWUm/DSnJGG2PvYsYJh9nlS4L5AAcxEoUgsFBVitmuWHC/GnJGG2PvYsZ4vB4CIsHLjdlQ9t42UsARcqDa4I8ackYbY+9ixKh2DhWAYK9jqLllPtBsRTknC7H3sWLWKJUUKoyqosAKsIQjCKjFWSBnXokVCBEUBR4/A7m7ouaFvOR9X8y9Vv6d3CQS9n4u9lZs2YXR/SA4g9TjpHtoCdUAVAKpBjQCNAMUAxQDFQBigNWLnyLcDMzHKq9bHgO7p7hQFRBhzO5S940bNK/rH6h/KOA7PZUgv1UAWAsBwFQDKgHQkdAFAYzx5lZbA5lI5wuNRbUdI7KAooeTjAqWlACyK4RFYIAsciWUO7EE7y/VzRpQGH2alMYifEAokKQqFRhcI6MGYGQjNZLXAHlHuoCVLsAZZ0R8oxDRMLgtl3eW+pa7Xy+y9AXJoBUAUAqAVAI0IKDG4YQN0iGUg3H+2/Qw/+4XFSC1wc5cENYOhswHDsYdhGoqAbjQCoBVIEaABQGD4mNTZpFUjoLAHwqVFvoAvrkXrU99f80zZbAMYyL1qe+v+aZstgIeLyOSRiI1OXKnOHNv5R48SNOymbLYCRgngiQIsqWHTnXU9J40zZbATlIOo1BryDKhI6AdAa8ROkal3YKq8Sa8znGCvJ2RMYuTsit+0uE9afcf9Na3HqG3wf4M3FqmzyD7TYP1p9x/0049Q2+D/AAOLVdnig+02D9afcf8ATTj1Db4P8Di1TZ4oPtNg/Wn3H/TTj1Db4P8AA4tV2eKD7S4T1p9x/wBNOPUNvg/wOLVNniiwwmKjmXPGwZT0jr6iDqDWxCpGazou6MUoOLszdXs8ioBUBiaAj4gRyKUZlIYW4jxrxwsOsu89ZktjIeDw27ykzKxQFSeF04gHXiDwPVThYdZd5GZLYydvV9IeIpwsOsu8nMlsYt6vpDxFOFh1l3jMlsYhIp4MD7alVIN2TRDjJa0M17PJqxjlY3YaFUYjvCkipiryQPDib6nUnUk6kk8STXQGISoSyoqF3c2VVXMxNiTYDsBPsrFVrQpRzpuyJjFydkb9k4I4qZIEYRl8+ZmQkruwcwKXBzX0sbW1rWxOM4Okp09NzJSpZ0s16LEUA5miymWRHlS0UbMTunKs4RQSBpfsva9e4YuPBRqVHa5DpvPcVpsZIVYAixB1BraUk1dGM9O+i6Vjh5FJJVJeaOq6gkDqF9faaq8clnp/Y9x1HaVpHsdAOgOf5b+YX8wfK1aGUPlrf+TawnPe44mqcsAoAoAoAoDsOQvkS/iX4GrbJ3NlvNHGa0dNViaYqAVAU3KZiI1F9C2vsBqjy9JqhFdDlp7mWGTkuEb2I5u1cpZFwQ58dZ9zFE88tgxSO3NUmwaR2IVBxtc3NjYGt3DZPqV1nKyjtfptMNSvGDtrZrXFYgkgYZJSvFIcTE8nuHKP61uvIrtomu1P3MXG31fEkYLGJMCUuChKurKVdWH3XQ6qeB7QQRpVXXw06Es2at67jYhUU1eJI4ajS1YdWlaGj3rOxiN1BPSB8K+i023CLfSkcxNWk0atoeak/Lf5TWWHOW88nh4q/MRL2NPu8VhpL2CzKp7pVaLX2yA+ytDKMb0G9ljNh3aoi/2dhN1tyReh4pJ1HY+6U/8AmHPtqmlUvh1HY2bijas3tRD5JMIV2jtA8IXxCJp0iR5Xt13LRjvWlaWdGnTXQl3sUlZzm9r8DncLDIsIk3bNEjLE0vNy7w2FrXuecQCQLAm3Xa7hiacJqh06jR4OTi59B6f9FfmJvzR8grBj+etxEDthWiezIUA6A57lx5hPzR8rVoZQ+Wt/ozawnPe44kAkhVUszkKqjiSejXTtueABqqp03Ukoo3pzUFdkrC7NYtabMDmZd3EyK+jEBwJ0AkU5bgoekCx6LOngYJfHpZozxUm/h0Gt9kxFYyMTnz5rskrRMLKGzyZyyhbMoICKA0i9BrY4vStbNRj4ape9zcmzEYMkRZpowpbdMsqDNcZZVkmOVrq45r2FrmwrHPB0pLQrHqOImnruQOcps62vbKwsVbMudSCrMNVuRqQbGxNjavr4WVLTrRt0q6no1M7PkJ5Ev4l+BrbydzZbzBjNaOnqyNMRoDGgKXlP5Cfi/saocv8AyYf7ejLHJvPluOdrly3KPlUjvGuHhzKZxLM4TRpdyEAiLcedmA/4gcCa6fJMrYdN7Wu9sr8VG8rLf3W0GcOAwc8amJECjyHiARkI05rLYow4W9hrZcpxek9KFOcdHgRlxjk4bFNrLIcRhJiABvDh3YJIbdPMfuzkVhyjSjUou/RZr7X/AOruPFCTU197ru/54l+kgYXHA1ys4uN0yxOzg8lfwj4V9Do/LjuXkczU573s17Q81J+W/wAprNDnI8Hh8SszBI0aRyC2VBc2W1z3C48RVxXxFOirzdrniFOU3aKuR8RPZWYaNDz8pBVlZLOAynVTcDjXmpKFajLNd7oK8JK/QejvFiDiVxq4YPlheJcswBZHZHuUZQAQU4ZvvGuWTeba5bu2dexTYrDmTCrszDrJh5ppg8gmAVgjS76WQWJWQDyeYSOcAbVkhJxmpPo/iPEopxzV0/8AWV3KTFRlkwWH0w2A5vG+eUaEk/ey3Nz0sx6RVrk7DuTdafZ+TUxFRL9OPQdr9FfmJvzR8grLj+etxrwO3FaJ7GKAyoDnuXHmE/NHytWhlD5a3+jNrCc97jkNlQlmkcxM2VAYn4hSj5Zmyqcx0dBpYkCQAi+vnA0s2Gc+nyJxU7yzV0HQ4vCohzSxyYi2Ys5KZGVlIyGPNfdqCDZVvdQdTe+6appV2WzESNeARl2WT982SwLoQQg4m5Fzmt2GQaFxpiWyMgdLZQJW3rlUGWM4V0zW4Ll4jNcUBXcqJky5Yzu2LXCN5xg+I3udkHmkFpMubU5yLDpwYiUVTal0mWjFuaaOj+j980cp/mX4GsGT1aMt5lxetHVVYmoYmgEaApOVHkJ+L+xqhy/8mH+3oyxybz5bjna5ctyBtaZogsxiEiR3u+YBkDFVOVSOdfTS44V0eTI52HSvt82alaWbK9iFt/DoFMsV48Y5CwtGLPJJ0K6jSRLXuWByi5uONWFJt6JaYmGslHTHRIW0oFjlw+Fj1XCxPI1zc5pGCKzdZa0xJ671q42f6Wn/ACfl/Ee6UfjSXQvP+Ml4Zyvd01QVkpI3UehQeSv4R8K7ml8uO5eRzVTnPezXtDzUn5b/ACms0OcjweI4eaSJ1lhbJIgIBIuCDa6sOlTYdugtarbFYaFeObLsIp1ZU3eJ2OyWwe1fPwKJ4LF1OpAvoVcWLxEjgdDaxFc3Uo1cPNxbtfxLONSnWje2lE/GPPgmDbxp4JnyAPlDRyPpGMwAujNZdbkFhqRwxW0aNB7ztOnSZzRTCJsTjGiJgVpY1RD+7IRrkSsbsbEi9l0PCjV9QvbSzzXCIVRQdSFFz1m2pPaTc119OObBRXQilbuen/RX5ib80fIKrsfz1uPcDtxWiezIUAxQHPcufMJ+aPlatDKHy1v9GbWE573HJbMw7yRuEVy6NLlIa4ViikNZiFhC7xDmXnlrmxAIr3hGnRR4xC/UZvm2lFzDLuGknAlcyyJvAqleZGLZUzDVFuDqxNmua2G0tZiSb1G+LaOBkQyxLDERoqYlo1U6NeNYy53JJsS2UX0POommrphprQzn9o40SONw7omQq2SR1U84/uwc5zxgcPuanKNTWpia+b8MXpNmhSvpktBEihCiyqFHUBaq1tvWbiVjvvo6H7ub8S/A1Y4DmyNPF60daasDUEaAxNAUvKjyE/F/Y1Q5f+TD/b0ZY5N58txzlcuW5F2xgZZY4mjUSCGUSNEWyh7BsuvC6tlYA6XUcNDXSZLdsPvv5mlXXxr7dBjsjDyviBiZoTh44IpFAkZCxzsjOxCFgqgRKONzc6C1WCSSzU7mKTbec1bRbvKrAyGZpMU174ls6g9EY5sQt0c0BiOtzVNj6udUzVqjo7enx8jZw8fhztvl0Fki1WTehmwjvsP5C/hX4V3dLmR3I5qpznvZhtDzUn5b/KazQ5yPB4cKvzEbMNiJIZFnhIEkV7X4Mp8pG/lNh3EA9Fa2KwyrwzXr6D3TqOEro7CflZgsVFu5i+Ha6MysraFGDDK4Uq2qjgb91c7UwteDtmllCtSktLsV/KnlUmKjOGw6tu5LCSRlKXW+qIrC5vaxJAFjpetzCYGpKalNWS8TBWxEbOMdNznKvzRPSvor8xN+aPkFVeP563HuB24rRPZkKAYoDnuXPmE/NHytWhlD5a3+jNrCc97jz7G4fMLi4PTYkXHUbceJ8TVZSqyhoTsjdnCMtLRAjjA0AsOyvbYsbVWvINqrUXJNirXm4O4+j4cyX8S/A1Z5P5st5pYvWjqzViagjQGJoCl5UeQn4v7GqHL/AMmH+3oyxybz5bjnK5ctyG+OxGGdnEf1mCS10BCyIwAF0LEKymw0JFjfjfS7ydjKcYcFPR9+hmpWpzzs6OkhbU2nJjF3CwNh4H88ZGQu6+rUIzAKeBJPC4A1uN2rjadOP6bvLo16Pvpt2GONKc38Ssv5sN8SVRSZuklFrBN6GekdzB5K/hHwrv6Xy47l5HM1Oc97MyoIIIuDoR2VkPBxuK5A4Vcz7+SJBrqVso/ERw763Vjp20pHnNRCHJLZ9s37Q5t7XzR2vxt36VPHp7EMw3jkRgrFvrrZQgcm8dghvZ7+jodeyo4/PYhmGMnIzAKxRscQygkgmO4AXMb9VgCe6p49PYhmEhfo+wpbKMVIWADEcy9mvY2twNj4VHH57EMxHU7B2NFg4t1Fc3OZmbixsBc20GgGla1WrKpK7PSVizFYiTIUAxQELbOzRiY92WykEMrWvYi41HSLE1hxFFVYZuoyUqjpyuc59i5PXJ7pqv5Ol1vA2+OR2EZ+QMl7idB/xNe1gJdY88aWwY5BS+vT3TTiEusONrYZDkLJ69PdNRyfLreBPG1sMhyIk9enumo5Pl1vAcbWw6LYOyBhUK5s7ObsbWHUABW7hqHAxte7ZrVqvCO5ZGtgxCNAYmgIe1MPG8Z3hyql2zdVgbnwvWri8JDEwzJ71boMtGtKlLOiUk2AwqeViCOar8Puu2VTw6TpVXyBS68vD8G5ylPqoTYDCgKTOQJWyLmFrsfugEU5ApdeXh+BylPqojHY+DDmP6yQwbLltwbLmy3ta9tbVl5Fp9d+H4I5Rn1UOPZ2DsWGJuFjEp4aRkXD2twtUPIdPrvw/A5Rn1Ub48BhRJu98zMDlIANr+iWAsD2XqFkGje7k2uwPKNS2hIv7dFXaVtCK8BUkGQNQCmw+y5ohAUKM+H31wxZQRKb6MASCNOipBEbk9MI2jV4zvoDC5OYZbySOWUAHN5wixtwoCZLsufd4mBTGUxW+IYlgwMiWAKZSDY21vw6KAlbO2WYZmkzlleKNOczM10Lk6t93nCw76gktRQDFAMUBXcoMS8UOdGykSRXIF+aZVDezKTQFbtbal3JTENHFuGaNkC2eUMRluynMdBzR10BGg2hjDOudnRTLArXChBmgR3QrkLAsxYA3sDpUgj4faWKkw/NxB37tEo5ysVzShSTHuhl0I6W40BbbB2nPPOzPmSJ4QyRlbZWVsj3Nr3zBvYBUArtl4vHTbsK8hO5wzsTu1S7SPvM4ZbklVsAvA9VSA/amIUON8ZWXKxkjIdAv1hAwKbsGM5CdLtoG76A2Yva2Izl4nLRLiGIsoIeKOBHdVNtdc9iOmgLPk3i5pd80xPnFZFItlR41dV7bBrHtvUAuDQCNAR8dBvI3jBtvEZb8bZlIvb20BRT8mbjmSW/dwpzi7axSiQkEtdQbWsLWoDLF8n3mADzFckbqmS5szsGzMZCzHyV4EHQ6ipIAbBfeGVpblpDIy2bJrCsdwt7BwQSG6mt1ECSLJyVJh3e9CybmOIOF6FjKOCL6qwPDoIB6KEE1dlSq91lAj35mIGYMc3lRmzZWHaRQFsaABUAyFSBioBU7XLjOFdhdBItiR5Bs4HsYG3ZUgtMLMHRXH3gD/moBuFCRigGKAyFAMGgIz4qQXtEWtfptwYgcR1WPt76ABipLEmIgBQfKv0i4tbvoAXGSH/Zbs52n9RpQCbFy2U7k3PEZr249IHd40BkmJlIN4SCAT5XE9Q0oBfWpbH90b5iAL9GW4JNtNdKAS4qW4BhIGlzmv18ABr0eNASiaAVAYmgFQCoDCRwoLHgoJPcKEFLsqSRyhZmOdnlIudFHNVe65Jt2VILk1AEakGJqAAqQMVAGKAi7SXmiS190bkdakWceBJ9lSCPsN8hfDk33ZzIetG1B/rf20BbCoJMhQgdCR0BAnmRibTMtuNr/dJBt7fhQGG8S9xiHsDw51ujp4kaj3u2gMQUH+/INARcNwHxOmvf3UBlJJGQB9Ye2Ui1m14kk9tvDuoAVQOaZ3uTwseDAlRbrsf/AB4CgMDKp1Wd9Mt/KtwUZv6jXr8KA2KUL5hMxJuwuGygBtB0XHPAtQGGIkQgsZ3CvnAFiBobEDpPTQGxZ41csZm4klSGtrzQLdh09nfQFgaAVAKgMaEFXt2UlVhXy52A9nSfh/WpBnsyMWZx5JsifgTQH2nMfbQE01AEaARqQIUBkKAYqAOgKDEq0LBl1bD/APlCx093VfA1IL+GUOoZTcMLioBsFAOhI6Ax3S+iPAdPGgMZ0NhlVSbjiOA6TQEZlm5tkj0UA6DjYcNdAOd49NAZRJJmu0cepFzbWwoDGRp7XMcbdJsL8OFhfU0A1Eut4o/JJH4jbQ+La9lAIb4aGJCLNbh7B3cP60BIgUlRnRVa50FiOOhHstQGe6X0R4Do4UBlQCoBUIMXYAEk2A1JoDnkZpnMg0Mt44v5UHlv4ad7VIL1ECgKBYKAAOwVAGaARqQYmgAUAxQDqAOgNcuHVyrHit/aGFip6wdPCgOYxfK8RO0cUAKxkrctluQbGygaC9VdXKWbNqMb2+/sXtDI2fTUpTs3p1e5q+3D/wAOv/Yf01j5Tl1F3+xl5Dj9R93uH24f+HX/ALD+mnKcuou/2HIcfqPu9x/bl/4df+w/ppynLqLv9hyHH6j7vcPt0/8ADr/2H9NOU5dRd/sOQ4/Ufd7l5yc2+MXmBTdulja9wQekGwrdwuK4e6as0V2OwDwtmndPsLutsrwoAoAoAoCm5R7eGDC8zO0l7C9hYWuSbdorbwmEddvTZIrsoZQWEitF2yg+3jfw6++f01vclLr+HuVX9wP6fj7B9u2/hx75/TTkpdfw9x/cD+n4+wvt238OPfP6ackrr+HuP7gf0/H2D7dN/Dj3z+mnJS6/h7j+4H9Px9jZhuWgdgksACOQCQ2a1+mxGorzUyXmxbjK7X2MlHLynNRlCyfTf2OoiwqoxYdICgdCqOge3Wqg6E20AqAVSBGgEKAYoDKgHUAYoDynH+dk/Mf5jXMVOfLe/M7qh8qO5eRorwZQoAoAoDq/o+85L+BfmqyyZz5bkUeW/lw3vyO4q4OdCgC9AFAFAcR9I3lQ90nxWrnJOqfZ6nM/1Brp9vocdVuc4YRAticKn3XmbMOgqsMjWI6RcDwqqyxWlToXg2nfo0F//TuHp1sU1UipJLU1fpRdcucOsWHhkjURnfxqxUWuGzLY24i5GlU2AxdaVeClNtPa2dLlTJ+GjhqjhTiml0JIpIZc3fXWp3Pn04Zpvg8pe8fGolzWTS563o9fauRPoojQgRqQY0AjQBQDoB0A6AYoDynH+dk/Mf5jXL1OfLe/M7qj8qO5eRXY7aMUI57ango1Y9y/34VNOjOpq1begTqxi7a2+haX3euoqPtPrrAcvRzxm9otYeJrY4rHrad2j+dgtiUruno2Zyv29Hc2ZYXlOhNpYzGD94HOPboCPA1EsJ1JX36Dy6lWGmpDRti862/Qn4NF7FKrgMrBlPAg3HjWrKLi7NWZljKMlnRd0db9H/nJfwL81WOTOfLcily38uG9+R29XBzo6AKEBQkVAcV9IvlQ90nxWrnJOqfZ6nM/1Brp9vocdVuc4Z7JF8dhx6Kzv4IE/wD0qiy9L9KK+51f9KxvWnLYl6l79ICXwBPoSwN4TpVDg3arB/c6rHxzqFRf+rOSTSu3Pmb0k7Cvdl67j41Mn8LMcI2mt6PYWrkj6IY1JAqARoBUAUAUA6AdAMUB5Dt3Ds7yBXZCJH8k2vzjpfiPZXN56jVldX0vzO2jTc6MFdrQtWjoOPbZWRyWjMynieMgP81/K9mtb/DOS0Szft0GGjQo0bqdPPv/AJWvJb76/s1p+3SYPhoD92dOwo9L1Ps//k2VPB7ZR3cKvC1jJcJEQVSCaRugsrAeLaeNQ5zWuSXavQhSwXUc96m/Gdl4ljsrYpS7l2iZvuxtZR39DH+nxrDVxOcs22d93/NBrxwkc91Irg7/AOMXoW/a/DzPSvo7vnkBN7Iup6deNZMnc+W40ctfLhv9Dub1bnOhQkKAKAL0IOK+kTyoe6T4rVzkrVPs9Tmv6g10+30OKxM4jXMbnUAAC7MzGyqo6WJIAHbVnVqxpQc5akUWHoTr1FTgtLLDYWzsTHjlOJRIz9UkYIrZmXPLEAHbhmsh4adprk8pY3jKWi1mfQMjZNWCv8Wc5LSXvLVb7NxH8sbN7hzf2rQou0ov7lrXV4yX2OOxeEnw8ixYlApkBaORCTHIBxAJF1YX1U+y9dZg8fHEfC1ZnBZSyVPCLPi86PkbsMOcv4h8asJamVMOet6PZGrkj6CY1JAqAVAFAFAFAFAOgGKA8rx3nZPzH+Y1y9Tny3vzO6o/KjuXkQp4M2o4/GkJ20Hto0KlZGyDaqV4bJNqpXhsk6vkIOfN0fuxw48eirLJnPluRSZb+XDe/IuVxkyaCeNuyVTG39QPjVwc4SE2jiPUo/4JB/k0Bn+0cR/CN73/AKqAYvtDEeoVPxSAf3FSCM+NnbQzxJ2RgyN4AH40BTcvP/57kk5G1IsT5GpHQauMlap9nqc1/UGun2+hx2/MM2HxG7aZMNKXaNSuY/u3UFcxAJBYG1xwrPlKhUq0kobTVyJiqOHruVV2urJl1s/lBDitouy548+FjVElXISySyNIB0MbOh0J4HqrlcVRqU18atpO7weIpVX+nJPQWvLDERps7EiRrZ4ZEA6SzqVVR1kkgCsFLS0ltNmtoTb1WOc27ygTGQYeCOCXNC8UhmkUIoyqQ+UE5ySCw4DjV5gcHXjVjNxskzmsp5RwsqE6alnNq2jTpI+HHOXvHxro5c1nG038a3o9hauRPoZjUkCoAoAoAoAoAoAoBg0B5ptTAypNIDG2rsQQpIILEgg9Nc3WpTjUkmnrZ2mGxFOVGLUlqXT9iL9Xk9W3un/FYsyWx9xn4WHWXejFsG/Hdt7p/wAVKjPY+4cJDrLvQDCv6tvdP+KZktj7hwkOsu9GX1aT1b+6f8VGZLY+4cLDrLvR1fIXCSKZHZCqkKoJFrm9za9WeTack5Sasijy1WhJQhF3elnXEX0OtWpQEd8DCeMSH/iKkGH7Mg9UvhQGaYCEcIk90UBvUAaAWHZUA5Tl5hJHETohYJmDWF7Xy2uB0aGrbJlSEXKLdr2KDLtCpNQlFXSve33scf8AVZPVv7pq34SG1d5zfAVeq+5kTGbIMgs0LMLg2ynQjgQeg91YqipVFaVmjZoSxFKWdBNPczTHsYhgxjldl8kyGSQr+HOTl9lYaWHw1J3gkmbWIxeNrxzajk1uJgwknq3901tcJDau8r3RqdV9zJeA2dM8iqsbXLDipAGvEnoFeKtanGDbaMlDC1p1IpRevYepE1y53gqAKAKAKAKAKAKAKAKAd6A5+XbM6CXMYi0cqwJoygsyo2YnMbKFZjb+XjQGbbckKxyhQkLojM5RpAHLZWQ5WGSxsLm/GgFNtfEospO7YwzRwjKj6l93zrZ9dJOHZxoC6wUjsgL6Mb/dKdPosSR40BvvQBUAL0AXoAoAoAvUgqdsbRlhIIULCELPIUaQAg8CFYFRbW+tCSsxnKiRBMBGpeN2EXGzIhfOza8QIzw9JeulgSZtszgYhwoy4bfW/dvY7tbi8maw1tpalgWEuNYSQR2FpxITxuMqBhbxoQTSaAVAFAFAFAFAa98npL4igDfJ6S+IoA3yekviKAN8npL4igDfJ6S+IoA3yekviKA1BIA2eyZsxe+l8xXIWv15dL9VAajgsKTmMcRYG4Nl45i1/Ek95oDZLBh3DKyxsJGDMDlIZhYAnrOg8BQGzDLDGuSPIijoWwGvHSgNu/T0l8RQBv09NfEUAb9PSXxFAG/T0l8RQBv09JfEUAb9PTXxFAG+T018RQEbE4fDyENIsbleBbKba36e2gE+GwxvdYjfPe+XXObv4kC/XQGDYLClmcxxFnzZjZbnMLNc9NwSKAwOzcHbLuocoJIFltcgAm3cB4UBMWRALBlAGgFxQD3yekviKAN8npL4igDfJ6S+IoA3yekviKAN8npL4igPknD4TeMERQWbQDQXNuFz0nh31lsgbBs2QosghZkktlYISNWKAEgaEsLAcTcdYpZA2PsWcZb4aTnBiAImJsrZTcWuLG3HrHWKaAboeT07JvDGsalgi71liLtZWsivYtoynTjcWvUfCDDEbAxMbFWwktxIYriFiDICRkVgtmbQ6Cnwgyfk9Ots8O7DKWu4ygWaRcjEjmveKTmnXm00Art2vUPCpsgG7XqHhSyAbteoeFLIBu16h4UsgG7XqHhSyAbteoeFLIBu16h4UsgG7XqHhSyAbteoeFLIBu16h4UsgG7XqHhSyAbteoeFLIBu16h4UsgIovUPClkB5F6h4UsgLIvUPClkAyL1DwpZAe7XqHhSyAgi9Q8KnNQDKnUP6UzVsIHkXqHhUWRJsjkZSGU2ZCGU9RBuD4ipILtuUz3uIkQKbIq8FQ5AYzpmIsg1BXUk66WixJFh2qqKqCC6RsrJeQ5gUZnTMwUZgGkluLC4ccMoNLAl4PlPJEZXVP3mIJuTI+71TJzoAQshGpUngTfWwpmgknlm92YYaMGQPG/Pk1hd5JGiFiMpzSvzxqBbpuTGaCv2ptzfwRYbcqkeFzbmzElQ7uzqSRzgcyceG6FuJFSlYFRUkBQBQBQBQBQBQBQBQBQBQBQBQEnZ+NaBxIgBIBFmFxqNCR2EKw7VFCSeNvak/VMNzhawjAA8jgOgjd6Ht6emLA2DlI2UKcNhyo4Lk5o0A5q3sOBPTr7brA1S7czBAcNABEWKhVIHOUKdL8Ba46jrrSwGdvaEDC4dTzSCsdirLqGU8eNtOpQOulgbl5UzKVZUUZeN2Y5gSCVIvwuAb8ePWbs0GS8rpwoXJEQoAsUveyZNesdNuxRwvdmgqNpYwzyvMyhTIQSF4aKBpfuv7akgjUAUAUAUAUAUAUAUAUAUAUAUAUAUAUAUAUAUAUAUAUAUAUAUAUAUAUB//9k="/>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1271" name="Picture 7" descr="https://qph.fs.quoracdn.net/main-qimg-4f41237acf69a7835ee93ed34eac96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951" y="1193801"/>
            <a:ext cx="2357965" cy="23579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250765" y="1193801"/>
            <a:ext cx="3454400" cy="461665"/>
          </a:xfrm>
          <a:prstGeom prst="rect">
            <a:avLst/>
          </a:prstGeom>
        </p:spPr>
        <p:txBody>
          <a:bodyPr wrap="square">
            <a:spAutoFit/>
          </a:bodyPr>
          <a:lstStyle/>
          <a:p>
            <a:r>
              <a:rPr lang="en-US" sz="2400" b="1" dirty="0" err="1">
                <a:solidFill>
                  <a:srgbClr val="C00000"/>
                </a:solidFill>
              </a:rPr>
              <a:t>Eleftherias</a:t>
            </a:r>
            <a:r>
              <a:rPr lang="en-US" sz="2400" b="1" dirty="0">
                <a:solidFill>
                  <a:srgbClr val="C00000"/>
                </a:solidFill>
              </a:rPr>
              <a:t> Square</a:t>
            </a:r>
          </a:p>
        </p:txBody>
      </p:sp>
      <p:sp>
        <p:nvSpPr>
          <p:cNvPr id="6" name="TextBox 5"/>
          <p:cNvSpPr txBox="1"/>
          <p:nvPr/>
        </p:nvSpPr>
        <p:spPr>
          <a:xfrm>
            <a:off x="8711257" y="5679758"/>
            <a:ext cx="2734851" cy="584775"/>
          </a:xfrm>
          <a:prstGeom prst="rect">
            <a:avLst/>
          </a:prstGeom>
          <a:noFill/>
        </p:spPr>
        <p:txBody>
          <a:bodyPr wrap="none" rtlCol="0">
            <a:spAutoFit/>
          </a:bodyPr>
          <a:lstStyle/>
          <a:p>
            <a:r>
              <a:rPr lang="en-US" sz="3200" dirty="0">
                <a:solidFill>
                  <a:srgbClr val="C00000"/>
                </a:solidFill>
              </a:rPr>
              <a:t>I am in Nicosia!</a:t>
            </a:r>
          </a:p>
        </p:txBody>
      </p:sp>
      <p:cxnSp>
        <p:nvCxnSpPr>
          <p:cNvPr id="8" name="Straight Arrow Connector 7"/>
          <p:cNvCxnSpPr/>
          <p:nvPr/>
        </p:nvCxnSpPr>
        <p:spPr>
          <a:xfrm flipH="1">
            <a:off x="3537320" y="2209800"/>
            <a:ext cx="3066680" cy="3251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H="1">
            <a:off x="2276661" y="1600200"/>
            <a:ext cx="3582272" cy="3657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930401" y="3225800"/>
            <a:ext cx="3140260" cy="203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858933" y="1676976"/>
            <a:ext cx="2167467" cy="7614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267201" y="5679758"/>
            <a:ext cx="1684435" cy="461665"/>
          </a:xfrm>
          <a:prstGeom prst="rect">
            <a:avLst/>
          </a:prstGeom>
          <a:noFill/>
        </p:spPr>
        <p:txBody>
          <a:bodyPr wrap="none" rtlCol="0">
            <a:spAutoFit/>
          </a:bodyPr>
          <a:lstStyle/>
          <a:p>
            <a:r>
              <a:rPr lang="en-US" sz="2400" b="1" dirty="0">
                <a:solidFill>
                  <a:srgbClr val="0000CC"/>
                </a:solidFill>
              </a:rPr>
              <a:t>CONTEXT!!!</a:t>
            </a:r>
          </a:p>
        </p:txBody>
      </p:sp>
      <p:cxnSp>
        <p:nvCxnSpPr>
          <p:cNvPr id="12" name="Straight Arrow Connector 11"/>
          <p:cNvCxnSpPr>
            <a:stCxn id="3" idx="2"/>
          </p:cNvCxnSpPr>
          <p:nvPr/>
        </p:nvCxnSpPr>
        <p:spPr>
          <a:xfrm>
            <a:off x="5109419" y="6141423"/>
            <a:ext cx="3221781" cy="307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146" name="Picture 2" descr="Image result for idea clipa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45" t="8693" r="5784"/>
          <a:stretch/>
        </p:blipFill>
        <p:spPr bwMode="auto">
          <a:xfrm>
            <a:off x="4368800" y="3632200"/>
            <a:ext cx="1896467" cy="208703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a:stCxn id="3" idx="0"/>
          </p:cNvCxnSpPr>
          <p:nvPr/>
        </p:nvCxnSpPr>
        <p:spPr>
          <a:xfrm flipV="1">
            <a:off x="5109419" y="2921000"/>
            <a:ext cx="2104181" cy="2758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6" name="Picture 15" descr="An aerial view of a city&#10;&#10;Description automatically generated">
            <a:extLst>
              <a:ext uri="{FF2B5EF4-FFF2-40B4-BE49-F238E27FC236}">
                <a16:creationId xmlns:a16="http://schemas.microsoft.com/office/drawing/2014/main" id="{01AC5062-2CD2-D516-37C9-E829CEEEFC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255" y="2627334"/>
            <a:ext cx="3619190" cy="2401826"/>
          </a:xfrm>
          <a:prstGeom prst="rect">
            <a:avLst/>
          </a:prstGeom>
        </p:spPr>
      </p:pic>
    </p:spTree>
    <p:extLst>
      <p:ext uri="{BB962C8B-B14F-4D97-AF65-F5344CB8AC3E}">
        <p14:creationId xmlns:p14="http://schemas.microsoft.com/office/powerpoint/2010/main" val="206105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4133-1B90-4977-8975-A7DBEC461ED9}"/>
              </a:ext>
            </a:extLst>
          </p:cNvPr>
          <p:cNvSpPr>
            <a:spLocks noGrp="1"/>
          </p:cNvSpPr>
          <p:nvPr>
            <p:ph type="title"/>
          </p:nvPr>
        </p:nvSpPr>
        <p:spPr/>
        <p:txBody>
          <a:bodyPr/>
          <a:lstStyle/>
          <a:p>
            <a:r>
              <a:rPr lang="en-US" dirty="0"/>
              <a:t>Brain - Memories</a:t>
            </a:r>
          </a:p>
        </p:txBody>
      </p:sp>
      <p:sp>
        <p:nvSpPr>
          <p:cNvPr id="3" name="Content Placeholder 2">
            <a:extLst>
              <a:ext uri="{FF2B5EF4-FFF2-40B4-BE49-F238E27FC236}">
                <a16:creationId xmlns:a16="http://schemas.microsoft.com/office/drawing/2014/main" id="{50B91C50-1958-4527-A291-797BB3BEB098}"/>
              </a:ext>
            </a:extLst>
          </p:cNvPr>
          <p:cNvSpPr>
            <a:spLocks noGrp="1"/>
          </p:cNvSpPr>
          <p:nvPr>
            <p:ph idx="1"/>
          </p:nvPr>
        </p:nvSpPr>
        <p:spPr>
          <a:xfrm>
            <a:off x="814917" y="1092201"/>
            <a:ext cx="11072283" cy="2952753"/>
          </a:xfrm>
        </p:spPr>
        <p:txBody>
          <a:bodyPr>
            <a:normAutofit/>
          </a:bodyPr>
          <a:lstStyle/>
          <a:p>
            <a:r>
              <a:rPr lang="en-US" sz="2133" i="1" dirty="0">
                <a:solidFill>
                  <a:srgbClr val="0000CC"/>
                </a:solidFill>
              </a:rPr>
              <a:t>Bran: He’ll come for me. He’s tried before. Many times, with many Three-Eyed Ravens.</a:t>
            </a:r>
          </a:p>
          <a:p>
            <a:r>
              <a:rPr lang="en-US" sz="2133" i="1" dirty="0">
                <a:solidFill>
                  <a:srgbClr val="0000CC"/>
                </a:solidFill>
              </a:rPr>
              <a:t>Sam: Why? What does he want?</a:t>
            </a:r>
          </a:p>
          <a:p>
            <a:r>
              <a:rPr lang="en-US" sz="2133" i="1" dirty="0">
                <a:solidFill>
                  <a:srgbClr val="0000CC"/>
                </a:solidFill>
              </a:rPr>
              <a:t>Bran: An endless night. He wants to erase this world, and I am its memory.</a:t>
            </a:r>
          </a:p>
          <a:p>
            <a:r>
              <a:rPr lang="en-US" sz="2133" i="1" dirty="0">
                <a:solidFill>
                  <a:srgbClr val="0000CC"/>
                </a:solidFill>
              </a:rPr>
              <a:t>Sam: That’s what death is, isn’t it? Forgetting … being forgotten. If we forget where we’ve been and what we’ve done we’re not men anymore. Just animals. Your memories don’t come from books; your stories aren’t just stories. If I wanted to erase the world of men, I’d start with you.</a:t>
            </a:r>
          </a:p>
        </p:txBody>
      </p:sp>
      <p:pic>
        <p:nvPicPr>
          <p:cNvPr id="9" name="Picture 8" descr="A picture containing clothing, person, wearing, water&#10;&#10;Description automatically generated">
            <a:extLst>
              <a:ext uri="{FF2B5EF4-FFF2-40B4-BE49-F238E27FC236}">
                <a16:creationId xmlns:a16="http://schemas.microsoft.com/office/drawing/2014/main" id="{E4D79920-DABD-40AE-96DC-3F8BCCB96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400" y="3835401"/>
            <a:ext cx="4857563" cy="2549465"/>
          </a:xfrm>
          <a:prstGeom prst="rect">
            <a:avLst/>
          </a:prstGeom>
        </p:spPr>
      </p:pic>
      <p:sp>
        <p:nvSpPr>
          <p:cNvPr id="10" name="TextBox 9">
            <a:extLst>
              <a:ext uri="{FF2B5EF4-FFF2-40B4-BE49-F238E27FC236}">
                <a16:creationId xmlns:a16="http://schemas.microsoft.com/office/drawing/2014/main" id="{9B1C147B-4FF0-4BA6-9264-24D3D1FF310E}"/>
              </a:ext>
            </a:extLst>
          </p:cNvPr>
          <p:cNvSpPr txBox="1"/>
          <p:nvPr/>
        </p:nvSpPr>
        <p:spPr>
          <a:xfrm>
            <a:off x="8940800" y="5963047"/>
            <a:ext cx="314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CC"/>
                </a:solidFill>
                <a:effectLst/>
                <a:uLnTx/>
                <a:uFillTx/>
                <a:latin typeface="Calibri"/>
                <a:ea typeface="+mn-ea"/>
                <a:cs typeface="+mn-cs"/>
              </a:rPr>
              <a:t>From: HBO’s Game of Thrones, </a:t>
            </a:r>
            <a:br>
              <a:rPr kumimoji="0" lang="en-US" sz="1600" b="0" i="1" u="none" strike="noStrike" kern="1200" cap="none" spc="0" normalizeH="0" baseline="0" noProof="0" dirty="0">
                <a:ln>
                  <a:noFill/>
                </a:ln>
                <a:solidFill>
                  <a:srgbClr val="0000CC"/>
                </a:solidFill>
                <a:effectLst/>
                <a:uLnTx/>
                <a:uFillTx/>
                <a:latin typeface="Calibri"/>
                <a:ea typeface="+mn-ea"/>
                <a:cs typeface="+mn-cs"/>
              </a:rPr>
            </a:br>
            <a:r>
              <a:rPr kumimoji="0" lang="en-US" sz="1600" b="0" i="1" u="none" strike="noStrike" kern="1200" cap="none" spc="0" normalizeH="0" baseline="0" noProof="0" dirty="0">
                <a:ln>
                  <a:noFill/>
                </a:ln>
                <a:solidFill>
                  <a:srgbClr val="0000CC"/>
                </a:solidFill>
                <a:effectLst/>
                <a:uLnTx/>
                <a:uFillTx/>
                <a:latin typeface="Calibri"/>
                <a:ea typeface="+mn-ea"/>
                <a:cs typeface="+mn-cs"/>
              </a:rPr>
              <a:t>Episode: “The Long Night’</a:t>
            </a:r>
          </a:p>
        </p:txBody>
      </p:sp>
    </p:spTree>
    <p:extLst>
      <p:ext uri="{BB962C8B-B14F-4D97-AF65-F5344CB8AC3E}">
        <p14:creationId xmlns:p14="http://schemas.microsoft.com/office/powerpoint/2010/main" val="2174242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solidFill>
                  <a:srgbClr val="4472C4"/>
                </a:solidFill>
                <a:latin typeface="Calibri Light" panose="020F0302020204030204"/>
              </a:rPr>
              <a:t>Object Detection as Classification</a:t>
            </a:r>
          </a:p>
        </p:txBody>
      </p:sp>
      <p:pic>
        <p:nvPicPr>
          <p:cNvPr id="5" name="Picture 4"/>
          <p:cNvPicPr>
            <a:picLocks noChangeAspect="1"/>
          </p:cNvPicPr>
          <p:nvPr/>
        </p:nvPicPr>
        <p:blipFill rotWithShape="1">
          <a:blip r:embed="rId2"/>
          <a:srcRect l="3073" t="-417" r="5174" b="12348"/>
          <a:stretch/>
        </p:blipFill>
        <p:spPr>
          <a:xfrm>
            <a:off x="1304261" y="1814622"/>
            <a:ext cx="5925879" cy="3615071"/>
          </a:xfrm>
          <a:prstGeom prst="rect">
            <a:avLst/>
          </a:prstGeom>
        </p:spPr>
      </p:pic>
      <p:sp>
        <p:nvSpPr>
          <p:cNvPr id="3" name="Rectangle 2"/>
          <p:cNvSpPr/>
          <p:nvPr/>
        </p:nvSpPr>
        <p:spPr>
          <a:xfrm>
            <a:off x="2449885" y="1853090"/>
            <a:ext cx="1380720" cy="1055589"/>
          </a:xfrm>
          <a:prstGeom prst="rect">
            <a:avLst/>
          </a:prstGeom>
          <a:noFill/>
          <a:ln w="38100" cap="flat">
            <a:solidFill>
              <a:srgbClr val="00B0F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11" name="Straight Arrow Connector 10"/>
          <p:cNvCxnSpPr>
            <a:cxnSpLocks/>
          </p:cNvCxnSpPr>
          <p:nvPr/>
        </p:nvCxnSpPr>
        <p:spPr>
          <a:xfrm>
            <a:off x="3836733" y="2311982"/>
            <a:ext cx="3898881" cy="0"/>
          </a:xfrm>
          <a:prstGeom prst="straightConnector1">
            <a:avLst/>
          </a:prstGeom>
          <a:noFill/>
          <a:ln w="41275" cap="flat">
            <a:solidFill>
              <a:srgbClr val="00B0F0"/>
            </a:solidFill>
            <a:prstDash val="solid"/>
            <a:bevel/>
            <a:tailEnd type="triangle"/>
          </a:ln>
          <a:effectLst/>
        </p:spPr>
        <p:style>
          <a:lnRef idx="0">
            <a:scrgbClr r="0" g="0" b="0"/>
          </a:lnRef>
          <a:fillRef idx="0">
            <a:scrgbClr r="0" g="0" b="0"/>
          </a:fillRef>
          <a:effectRef idx="0">
            <a:scrgbClr r="0" g="0" b="0"/>
          </a:effectRef>
          <a:fontRef idx="none"/>
        </p:style>
      </p:cxnSp>
      <p:grpSp>
        <p:nvGrpSpPr>
          <p:cNvPr id="8" name="Group 7">
            <a:extLst>
              <a:ext uri="{FF2B5EF4-FFF2-40B4-BE49-F238E27FC236}">
                <a16:creationId xmlns:a16="http://schemas.microsoft.com/office/drawing/2014/main" id="{F057A06B-6A27-DC4E-BC50-9B43F53CF886}"/>
              </a:ext>
            </a:extLst>
          </p:cNvPr>
          <p:cNvGrpSpPr/>
          <p:nvPr/>
        </p:nvGrpSpPr>
        <p:grpSpPr>
          <a:xfrm>
            <a:off x="7809595" y="1686580"/>
            <a:ext cx="3078144" cy="1284028"/>
            <a:chOff x="7809595" y="1686580"/>
            <a:chExt cx="3078144" cy="1284028"/>
          </a:xfrm>
        </p:grpSpPr>
        <p:sp>
          <p:nvSpPr>
            <p:cNvPr id="13" name="Trapezoid 12"/>
            <p:cNvSpPr/>
            <p:nvPr/>
          </p:nvSpPr>
          <p:spPr>
            <a:xfrm rot="5400000">
              <a:off x="7603547" y="1991511"/>
              <a:ext cx="1096256" cy="684159"/>
            </a:xfrm>
            <a:prstGeom prst="trapezoid">
              <a:avLst/>
            </a:prstGeom>
            <a:solidFill>
              <a:srgbClr val="FFFFFF"/>
            </a:solidFill>
            <a:ln w="254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dirty="0">
                <a:solidFill>
                  <a:srgbClr val="000000"/>
                </a:solidFill>
                <a:latin typeface="Calibri"/>
                <a:ea typeface="Calibri"/>
                <a:cs typeface="Calibri"/>
                <a:sym typeface="Calibri"/>
              </a:endParaRPr>
            </a:p>
          </p:txBody>
        </p:sp>
        <p:sp>
          <p:nvSpPr>
            <p:cNvPr id="14" name="TextBox 13"/>
            <p:cNvSpPr txBox="1"/>
            <p:nvPr/>
          </p:nvSpPr>
          <p:spPr>
            <a:xfrm>
              <a:off x="7821095" y="2068891"/>
              <a:ext cx="684160"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7030A0"/>
                  </a:solidFill>
                  <a:latin typeface="Calibri"/>
                  <a:ea typeface="Calibri"/>
                  <a:cs typeface="Calibri"/>
                  <a:sym typeface="Calibri"/>
                </a:rPr>
                <a:t>CNN</a:t>
              </a:r>
            </a:p>
          </p:txBody>
        </p:sp>
        <p:sp>
          <p:nvSpPr>
            <p:cNvPr id="15" name="TextBox 14"/>
            <p:cNvSpPr txBox="1"/>
            <p:nvPr/>
          </p:nvSpPr>
          <p:spPr>
            <a:xfrm>
              <a:off x="9148932" y="1686580"/>
              <a:ext cx="842857"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deer?</a:t>
              </a:r>
            </a:p>
          </p:txBody>
        </p:sp>
        <p:sp>
          <p:nvSpPr>
            <p:cNvPr id="16" name="TextBox 15"/>
            <p:cNvSpPr txBox="1"/>
            <p:nvPr/>
          </p:nvSpPr>
          <p:spPr>
            <a:xfrm>
              <a:off x="9148932" y="2070508"/>
              <a:ext cx="6402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cat?</a:t>
              </a:r>
            </a:p>
          </p:txBody>
        </p:sp>
        <p:sp>
          <p:nvSpPr>
            <p:cNvPr id="17" name="TextBox 16"/>
            <p:cNvSpPr txBox="1"/>
            <p:nvPr/>
          </p:nvSpPr>
          <p:spPr>
            <a:xfrm>
              <a:off x="9148932" y="2478168"/>
              <a:ext cx="1738807"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background?</a:t>
              </a:r>
            </a:p>
          </p:txBody>
        </p:sp>
        <p:cxnSp>
          <p:nvCxnSpPr>
            <p:cNvPr id="19" name="Straight Arrow Connector 18"/>
            <p:cNvCxnSpPr>
              <a:cxnSpLocks/>
            </p:cNvCxnSpPr>
            <p:nvPr/>
          </p:nvCxnSpPr>
          <p:spPr>
            <a:xfrm flipV="1">
              <a:off x="8526333" y="2328594"/>
              <a:ext cx="539970" cy="473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993489667"/>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917" y="12701"/>
            <a:ext cx="10752667" cy="774700"/>
          </a:xfrm>
        </p:spPr>
        <p:txBody>
          <a:bodyPr/>
          <a:lstStyle/>
          <a:p>
            <a:r>
              <a:rPr lang="en-US" dirty="0"/>
              <a:t>Brain is what UNDERSTANDS</a:t>
            </a:r>
          </a:p>
        </p:txBody>
      </p:sp>
      <p:pic>
        <p:nvPicPr>
          <p:cNvPr id="13314" name="Picture 2" descr="https://tordivelblog.files.wordpress.com/2014/06/57-years-of-computer-vision.png"/>
          <p:cNvPicPr>
            <a:picLocks noChangeAspect="1" noChangeArrowheads="1"/>
          </p:cNvPicPr>
          <p:nvPr/>
        </p:nvPicPr>
        <p:blipFill rotWithShape="1">
          <a:blip r:embed="rId2">
            <a:extLst>
              <a:ext uri="{28A0092B-C50C-407E-A947-70E740481C1C}">
                <a14:useLocalDpi xmlns:a14="http://schemas.microsoft.com/office/drawing/2010/main" val="0"/>
              </a:ext>
            </a:extLst>
          </a:blip>
          <a:srcRect l="5853" t="9669" r="4744" b="12580"/>
          <a:stretch/>
        </p:blipFill>
        <p:spPr bwMode="auto">
          <a:xfrm>
            <a:off x="431373" y="836712"/>
            <a:ext cx="11691231" cy="41764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20800" y="6090920"/>
            <a:ext cx="3518592" cy="379656"/>
          </a:xfrm>
          <a:prstGeom prst="rect">
            <a:avLst/>
          </a:prstGeom>
          <a:solidFill>
            <a:srgbClr val="002060"/>
          </a:solidFill>
        </p:spPr>
        <p:txBody>
          <a:bodyPr wrap="none" rtlCol="0">
            <a:spAutoFit/>
          </a:bodyPr>
          <a:lstStyle/>
          <a:p>
            <a:r>
              <a:rPr lang="en-US" sz="1867" dirty="0">
                <a:solidFill>
                  <a:srgbClr val="FFFF00"/>
                </a:solidFill>
              </a:rPr>
              <a:t>Source: Popular Science, July 2014</a:t>
            </a:r>
          </a:p>
        </p:txBody>
      </p:sp>
      <p:sp>
        <p:nvSpPr>
          <p:cNvPr id="6" name="Rounded Rectangle 5"/>
          <p:cNvSpPr/>
          <p:nvPr/>
        </p:nvSpPr>
        <p:spPr>
          <a:xfrm>
            <a:off x="4847861" y="836712"/>
            <a:ext cx="6912768" cy="1512168"/>
          </a:xfrm>
          <a:prstGeom prst="roundRect">
            <a:avLst/>
          </a:prstGeom>
          <a:solidFill>
            <a:srgbClr val="0432FF">
              <a:alpha val="10196"/>
            </a:srgbClr>
          </a:solid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p:cNvPicPr>
            <a:picLocks noChangeAspect="1"/>
          </p:cNvPicPr>
          <p:nvPr/>
        </p:nvPicPr>
        <p:blipFill>
          <a:blip r:embed="rId3"/>
          <a:stretch>
            <a:fillRect/>
          </a:stretch>
        </p:blipFill>
        <p:spPr>
          <a:xfrm>
            <a:off x="1010869" y="5355991"/>
            <a:ext cx="10512491" cy="768700"/>
          </a:xfrm>
          <a:prstGeom prst="rect">
            <a:avLst/>
          </a:prstGeom>
        </p:spPr>
      </p:pic>
      <p:sp>
        <p:nvSpPr>
          <p:cNvPr id="9" name="Rounded Rectangle 8"/>
          <p:cNvSpPr/>
          <p:nvPr/>
        </p:nvSpPr>
        <p:spPr>
          <a:xfrm>
            <a:off x="6096002" y="5187264"/>
            <a:ext cx="5516233" cy="1122056"/>
          </a:xfrm>
          <a:prstGeom prst="roundRect">
            <a:avLst/>
          </a:prstGeom>
          <a:solidFill>
            <a:srgbClr val="0070C0">
              <a:alpha val="10196"/>
            </a:srgbClr>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03015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1" descr="https://cdn-images-1.medium.com/max/1600/1*In6L9g43W0RmYOXASC1vtA.jpeg"/>
          <p:cNvPicPr>
            <a:picLocks noChangeAspect="1" noChangeArrowheads="1"/>
          </p:cNvPicPr>
          <p:nvPr/>
        </p:nvPicPr>
        <p:blipFill rotWithShape="1">
          <a:blip r:embed="rId2">
            <a:extLst>
              <a:ext uri="{28A0092B-C50C-407E-A947-70E740481C1C}">
                <a14:useLocalDpi xmlns:a14="http://schemas.microsoft.com/office/drawing/2010/main" val="0"/>
              </a:ext>
            </a:extLst>
          </a:blip>
          <a:srcRect t="14885" b="24009"/>
          <a:stretch/>
        </p:blipFill>
        <p:spPr bwMode="auto">
          <a:xfrm>
            <a:off x="812800" y="889000"/>
            <a:ext cx="10769600" cy="277368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677920" y="2128520"/>
            <a:ext cx="1524000" cy="1422400"/>
          </a:xfrm>
          <a:prstGeom prst="ellipse">
            <a:avLst/>
          </a:prstGeom>
          <a:solidFill>
            <a:srgbClr val="FF9900">
              <a:alpha val="14902"/>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Oval 6"/>
          <p:cNvSpPr/>
          <p:nvPr/>
        </p:nvSpPr>
        <p:spPr>
          <a:xfrm>
            <a:off x="10261600" y="1905000"/>
            <a:ext cx="1524000" cy="1422400"/>
          </a:xfrm>
          <a:prstGeom prst="ellipse">
            <a:avLst/>
          </a:prstGeom>
          <a:solidFill>
            <a:srgbClr val="FF9900">
              <a:alpha val="14902"/>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lstStyle/>
          <a:p>
            <a:r>
              <a:rPr lang="en-US" dirty="0"/>
              <a:t>Edge Intelligence</a:t>
            </a:r>
          </a:p>
        </p:txBody>
      </p:sp>
      <p:sp>
        <p:nvSpPr>
          <p:cNvPr id="4" name="Rectangle 2"/>
          <p:cNvSpPr>
            <a:spLocks noChangeArrowheads="1"/>
          </p:cNvSpPr>
          <p:nvPr/>
        </p:nvSpPr>
        <p:spPr bwMode="auto">
          <a:xfrm>
            <a:off x="7" y="58581"/>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5" name="Rectangle 3"/>
          <p:cNvSpPr>
            <a:spLocks noChangeArrowheads="1"/>
          </p:cNvSpPr>
          <p:nvPr/>
        </p:nvSpPr>
        <p:spPr bwMode="auto">
          <a:xfrm>
            <a:off x="6169891" y="6172201"/>
            <a:ext cx="599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lvl="0" fontAlgn="base">
              <a:spcBef>
                <a:spcPct val="0"/>
              </a:spcBef>
              <a:spcAft>
                <a:spcPct val="0"/>
              </a:spcAft>
            </a:pPr>
            <a:r>
              <a:rPr lang="en-US" altLang="en-US" sz="1600" dirty="0">
                <a:latin typeface="Calibri" pitchFamily="34" charset="0"/>
                <a:ea typeface="Times New Roman" pitchFamily="18" charset="0"/>
                <a:cs typeface="Times New Roman" pitchFamily="18" charset="0"/>
              </a:rPr>
              <a:t>Computing on the Edge (</a:t>
            </a:r>
            <a:r>
              <a:rPr lang="en-US" altLang="en-US" sz="1600" dirty="0">
                <a:solidFill>
                  <a:srgbClr val="0000FF"/>
                </a:solidFill>
                <a:latin typeface="Calibri" pitchFamily="34" charset="0"/>
                <a:ea typeface="Times New Roman" pitchFamily="18" charset="0"/>
                <a:cs typeface="Times New Roman" pitchFamily="18" charset="0"/>
              </a:rPr>
              <a:t>https://www.ptgrey.com/edge-computing</a:t>
            </a:r>
            <a:r>
              <a:rPr lang="en-US" altLang="en-US" sz="1600" dirty="0">
                <a:latin typeface="Calibri" pitchFamily="34" charset="0"/>
                <a:ea typeface="Times New Roman" pitchFamily="18" charset="0"/>
                <a:cs typeface="Times New Roman" pitchFamily="18" charset="0"/>
              </a:rPr>
              <a:t>)</a:t>
            </a:r>
            <a:endParaRPr lang="en-US" altLang="en-US" sz="2400" dirty="0">
              <a:latin typeface="Arial" pitchFamily="34" charset="0"/>
              <a:cs typeface="Arial" pitchFamily="34" charset="0"/>
            </a:endParaRPr>
          </a:p>
        </p:txBody>
      </p:sp>
      <p:cxnSp>
        <p:nvCxnSpPr>
          <p:cNvPr id="8" name="Straight Arrow Connector 7"/>
          <p:cNvCxnSpPr>
            <a:stCxn id="3" idx="4"/>
            <a:endCxn id="9" idx="0"/>
          </p:cNvCxnSpPr>
          <p:nvPr/>
        </p:nvCxnSpPr>
        <p:spPr>
          <a:xfrm flipH="1">
            <a:off x="3140033" y="3550920"/>
            <a:ext cx="1299887" cy="5892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483361" y="4140200"/>
            <a:ext cx="3313343" cy="1569660"/>
          </a:xfrm>
          <a:prstGeom prst="rect">
            <a:avLst/>
          </a:prstGeom>
          <a:noFill/>
        </p:spPr>
        <p:txBody>
          <a:bodyPr wrap="none" rtlCol="0">
            <a:spAutoFit/>
          </a:bodyPr>
          <a:lstStyle/>
          <a:p>
            <a:pPr marL="380990" indent="-380990">
              <a:buFont typeface="Arial" panose="020B0604020202020204" pitchFamily="34" charset="0"/>
              <a:buChar char="•"/>
            </a:pPr>
            <a:r>
              <a:rPr lang="en-US" sz="2400" dirty="0">
                <a:solidFill>
                  <a:srgbClr val="0000CC"/>
                </a:solidFill>
              </a:rPr>
              <a:t>Real-Time</a:t>
            </a:r>
          </a:p>
          <a:p>
            <a:pPr marL="380990" indent="-380990">
              <a:buFont typeface="Arial" panose="020B0604020202020204" pitchFamily="34" charset="0"/>
              <a:buChar char="•"/>
            </a:pPr>
            <a:r>
              <a:rPr lang="en-US" sz="2400" dirty="0">
                <a:solidFill>
                  <a:srgbClr val="0000CC"/>
                </a:solidFill>
              </a:rPr>
              <a:t>More secure</a:t>
            </a:r>
          </a:p>
          <a:p>
            <a:pPr marL="380990" indent="-380990">
              <a:buFont typeface="Arial" panose="020B0604020202020204" pitchFamily="34" charset="0"/>
              <a:buChar char="•"/>
            </a:pPr>
            <a:r>
              <a:rPr lang="en-US" sz="2400" dirty="0">
                <a:solidFill>
                  <a:srgbClr val="0000CC"/>
                </a:solidFill>
              </a:rPr>
              <a:t>Robust</a:t>
            </a:r>
          </a:p>
          <a:p>
            <a:pPr marL="380990" indent="-380990">
              <a:buFont typeface="Arial" panose="020B0604020202020204" pitchFamily="34" charset="0"/>
              <a:buChar char="•"/>
            </a:pPr>
            <a:r>
              <a:rPr lang="en-US" sz="2400" dirty="0">
                <a:solidFill>
                  <a:srgbClr val="C00000"/>
                </a:solidFill>
              </a:rPr>
              <a:t>Resource-Constrained</a:t>
            </a:r>
          </a:p>
        </p:txBody>
      </p:sp>
      <p:cxnSp>
        <p:nvCxnSpPr>
          <p:cNvPr id="11" name="Straight Arrow Connector 10"/>
          <p:cNvCxnSpPr>
            <a:stCxn id="7" idx="4"/>
            <a:endCxn id="13" idx="0"/>
          </p:cNvCxnSpPr>
          <p:nvPr/>
        </p:nvCxnSpPr>
        <p:spPr>
          <a:xfrm flipH="1">
            <a:off x="8205520" y="3327400"/>
            <a:ext cx="2818080" cy="406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096000" y="3733800"/>
            <a:ext cx="4219040" cy="2308324"/>
          </a:xfrm>
          <a:prstGeom prst="rect">
            <a:avLst/>
          </a:prstGeom>
          <a:noFill/>
        </p:spPr>
        <p:txBody>
          <a:bodyPr wrap="none" rtlCol="0">
            <a:spAutoFit/>
          </a:bodyPr>
          <a:lstStyle/>
          <a:p>
            <a:pPr marL="380990" indent="-380990">
              <a:buFont typeface="Arial" panose="020B0604020202020204" pitchFamily="34" charset="0"/>
              <a:buChar char="•"/>
            </a:pPr>
            <a:r>
              <a:rPr lang="en-US" sz="2400" dirty="0">
                <a:solidFill>
                  <a:srgbClr val="0000CC"/>
                </a:solidFill>
              </a:rPr>
              <a:t>More Accurate</a:t>
            </a:r>
          </a:p>
          <a:p>
            <a:pPr marL="380990" indent="-380990">
              <a:buFont typeface="Arial" panose="020B0604020202020204" pitchFamily="34" charset="0"/>
              <a:buChar char="•"/>
            </a:pPr>
            <a:r>
              <a:rPr lang="en-US" sz="2400" dirty="0">
                <a:solidFill>
                  <a:srgbClr val="C00000"/>
                </a:solidFill>
              </a:rPr>
              <a:t>Less Secure</a:t>
            </a:r>
          </a:p>
          <a:p>
            <a:pPr marL="380990" indent="-380990">
              <a:buFont typeface="Arial" panose="020B0604020202020204" pitchFamily="34" charset="0"/>
              <a:buChar char="•"/>
            </a:pPr>
            <a:r>
              <a:rPr lang="en-US" sz="2400" dirty="0">
                <a:solidFill>
                  <a:srgbClr val="C00000"/>
                </a:solidFill>
              </a:rPr>
              <a:t>Slower overall!</a:t>
            </a:r>
          </a:p>
          <a:p>
            <a:pPr marL="380990" indent="-380990">
              <a:buFont typeface="Arial" panose="020B0604020202020204" pitchFamily="34" charset="0"/>
              <a:buChar char="•"/>
            </a:pPr>
            <a:r>
              <a:rPr lang="en-US" sz="2400" dirty="0">
                <a:solidFill>
                  <a:srgbClr val="C00000"/>
                </a:solidFill>
              </a:rPr>
              <a:t>Robustness depends on data </a:t>
            </a:r>
            <a:br>
              <a:rPr lang="en-US" sz="2400" dirty="0">
                <a:solidFill>
                  <a:srgbClr val="C00000"/>
                </a:solidFill>
              </a:rPr>
            </a:br>
            <a:r>
              <a:rPr lang="en-US" sz="2400" dirty="0">
                <a:solidFill>
                  <a:srgbClr val="C00000"/>
                </a:solidFill>
              </a:rPr>
              <a:t>refresh rate</a:t>
            </a:r>
          </a:p>
          <a:p>
            <a:pPr marL="380990" indent="-380990">
              <a:buFont typeface="Arial" panose="020B0604020202020204" pitchFamily="34" charset="0"/>
              <a:buChar char="•"/>
            </a:pPr>
            <a:r>
              <a:rPr lang="en-US" sz="2400" dirty="0">
                <a:solidFill>
                  <a:srgbClr val="0000CC"/>
                </a:solidFill>
              </a:rPr>
              <a:t>Bound by budget &amp; needs</a:t>
            </a:r>
          </a:p>
        </p:txBody>
      </p:sp>
    </p:spTree>
    <p:extLst>
      <p:ext uri="{BB962C8B-B14F-4D97-AF65-F5344CB8AC3E}">
        <p14:creationId xmlns:p14="http://schemas.microsoft.com/office/powerpoint/2010/main" val="231776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838562" y="144016"/>
            <a:ext cx="9829439" cy="476672"/>
          </a:xfrm>
        </p:spPr>
        <p:txBody>
          <a:bodyPr>
            <a:normAutofit fontScale="90000"/>
          </a:bodyPr>
          <a:lstStyle/>
          <a:p>
            <a:r>
              <a:rPr lang="en-US" altLang="x-none" sz="2800" dirty="0"/>
              <a:t>Brain @ the Edge!</a:t>
            </a:r>
          </a:p>
        </p:txBody>
      </p:sp>
      <p:pic>
        <p:nvPicPr>
          <p:cNvPr id="130052" name="Picture 4" descr="ttps://encrypted-tbn0.gstatic.com/images?q=tbn:ANd9GcTrT8JOSoiKJ6A5sO-TTWfxjlUWeETYEbZ6zM-PwKJeRiuSe0Y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315" y="4749800"/>
            <a:ext cx="2423363"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6581024" y="1019046"/>
            <a:ext cx="4594977" cy="2570671"/>
            <a:chOff x="3958852" y="1110209"/>
            <a:chExt cx="4594977" cy="2570671"/>
          </a:xfrm>
        </p:grpSpPr>
        <p:pic>
          <p:nvPicPr>
            <p:cNvPr id="130056" name="Picture 8" descr="ttps://images-na.ssl-images-amazon.com/images/I/91ZRllz1FZL._SL15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8852" y="1196752"/>
              <a:ext cx="2485356" cy="248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m.eet.com/images/eetimes/2015/09/1327615/max-0088-emb-hvc-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5156" y="1110209"/>
              <a:ext cx="1858673" cy="140184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486733" y="6310869"/>
            <a:ext cx="70316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00000"/>
                </a:solidFill>
                <a:effectLst/>
                <a:uLnTx/>
                <a:uFillTx/>
                <a:latin typeface="Calibri"/>
                <a:ea typeface="+mn-ea"/>
                <a:cs typeface="+mn-cs"/>
              </a:rPr>
              <a:t>Sources: Intel, NVIDIA, Embedded Vision Alliance, OMRON, Raspberry Pi.</a:t>
            </a:r>
          </a:p>
        </p:txBody>
      </p:sp>
      <p:grpSp>
        <p:nvGrpSpPr>
          <p:cNvPr id="4" name="Group 3"/>
          <p:cNvGrpSpPr/>
          <p:nvPr/>
        </p:nvGrpSpPr>
        <p:grpSpPr>
          <a:xfrm>
            <a:off x="7213601" y="2413001"/>
            <a:ext cx="4506719" cy="3921457"/>
            <a:chOff x="4499992" y="2725064"/>
            <a:chExt cx="4506719" cy="3921457"/>
          </a:xfrm>
        </p:grpSpPr>
        <p:pic>
          <p:nvPicPr>
            <p:cNvPr id="130054" name="Picture 6" descr="ttp://www.pixuffle.net/wp-content/uploads/2017/05/mobi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4470058"/>
              <a:ext cx="367823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www.nanalyze.com/app/uploads/2016/11/Blippar-Computer-Vision-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2202" y="2725064"/>
              <a:ext cx="2314509" cy="1581837"/>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 name="Picture 2" descr="ttp://www.storagenewsletter.com/wp-content/uploads/2016/08/OSS_hero-hom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562" y="876949"/>
            <a:ext cx="3571591" cy="20000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3s81si1s5ygj3mzby34dq6qf-wpengine.netdna-ssl.com/wp-content/uploads/2016/04/image01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55315" y="3133302"/>
            <a:ext cx="2173307" cy="1629980"/>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Arrow 12">
            <a:extLst>
              <a:ext uri="{FF2B5EF4-FFF2-40B4-BE49-F238E27FC236}">
                <a16:creationId xmlns:a16="http://schemas.microsoft.com/office/drawing/2014/main" id="{71DE749C-574E-5547-AE03-C552B6383589}"/>
              </a:ext>
            </a:extLst>
          </p:cNvPr>
          <p:cNvSpPr>
            <a:spLocks noChangeArrowheads="1"/>
          </p:cNvSpPr>
          <p:nvPr/>
        </p:nvSpPr>
        <p:spPr bwMode="auto">
          <a:xfrm>
            <a:off x="5023862" y="3257540"/>
            <a:ext cx="1306213" cy="719139"/>
          </a:xfrm>
          <a:prstGeom prst="rightArrow">
            <a:avLst>
              <a:gd name="adj1" fmla="val 50000"/>
              <a:gd name="adj2" fmla="val 50069"/>
            </a:avLst>
          </a:prstGeom>
          <a:solidFill>
            <a:srgbClr val="A600A6"/>
          </a:solidFill>
          <a:ln w="9525">
            <a:solidFill>
              <a:srgbClr val="C9C994"/>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x-none" sz="2400" b="0" i="0" u="none" strike="noStrike" kern="1200" cap="none" spc="0" normalizeH="0" baseline="0" noProof="0">
              <a:ln>
                <a:noFill/>
              </a:ln>
              <a:solidFill>
                <a:srgbClr val="FFFFE1"/>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558603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814917" y="44453"/>
            <a:ext cx="10752667" cy="503239"/>
          </a:xfrm>
        </p:spPr>
        <p:txBody>
          <a:bodyPr>
            <a:normAutofit fontScale="90000"/>
          </a:bodyPr>
          <a:lstStyle/>
          <a:p>
            <a:r>
              <a:rPr lang="en-US" altLang="x-none" dirty="0"/>
              <a:t>Technology Scaling</a:t>
            </a:r>
          </a:p>
        </p:txBody>
      </p:sp>
      <p:pic>
        <p:nvPicPr>
          <p:cNvPr id="39938" name="Picture 4" descr="The ENIAC"/>
          <p:cNvPicPr>
            <a:picLocks noChangeAspect="1" noChangeArrowheads="1"/>
          </p:cNvPicPr>
          <p:nvPr/>
        </p:nvPicPr>
        <p:blipFill>
          <a:blip r:embed="rId2" r:link="rId3">
            <a:extLst>
              <a:ext uri="{28A0092B-C50C-407E-A947-70E740481C1C}">
                <a14:useLocalDpi xmlns:a14="http://schemas.microsoft.com/office/drawing/2010/main" val="0"/>
              </a:ext>
            </a:extLst>
          </a:blip>
          <a:srcRect b="11148"/>
          <a:stretch>
            <a:fillRect/>
          </a:stretch>
        </p:blipFill>
        <p:spPr bwMode="auto">
          <a:xfrm>
            <a:off x="914401" y="832271"/>
            <a:ext cx="4628727" cy="25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niac-chip.overlay.GIF (70944 bytes)">
            <a:hlinkClick r:id="rId4" action="ppaction://hlinkfile"/>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750051" y="832271"/>
            <a:ext cx="4744763" cy="252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Grp="1" noChangeAspect="1" noChangeArrowheads="1"/>
          </p:cNvPicPr>
          <p:nvPr>
            <p:ph/>
          </p:nvPr>
        </p:nvPicPr>
        <p:blipFill>
          <a:blip r:embed="rId7">
            <a:extLst>
              <a:ext uri="{28A0092B-C50C-407E-A947-70E740481C1C}">
                <a14:useLocalDpi xmlns:a14="http://schemas.microsoft.com/office/drawing/2010/main" val="0"/>
              </a:ext>
            </a:extLst>
          </a:blip>
          <a:srcRect/>
          <a:stretch>
            <a:fillRect/>
          </a:stretch>
        </p:blipFill>
        <p:spPr>
          <a:xfrm>
            <a:off x="505884" y="3716343"/>
            <a:ext cx="4628727" cy="2646624"/>
          </a:xfrm>
        </p:spPr>
      </p:pic>
      <p:pic>
        <p:nvPicPr>
          <p:cNvPr id="81922" name="Picture 2" descr="https://cdn.arstechnica.net/wp-content/uploads/2015/04/IMG_0682.jpg"/>
          <p:cNvPicPr>
            <a:picLocks noChangeAspect="1" noChangeArrowheads="1"/>
          </p:cNvPicPr>
          <p:nvPr/>
        </p:nvPicPr>
        <p:blipFill>
          <a:blip r:embed="rId8" cstate="print">
            <a:extLst>
              <a:ext uri="{28A0092B-C50C-407E-A947-70E740481C1C}">
                <a14:useLocalDpi xmlns:a14="http://schemas.microsoft.com/office/drawing/2010/main" val="0"/>
              </a:ext>
            </a:extLst>
          </a:blip>
          <a:srcRect l="27866" r="15723"/>
          <a:stretch>
            <a:fillRect/>
          </a:stretch>
        </p:blipFill>
        <p:spPr bwMode="auto">
          <a:xfrm>
            <a:off x="6864358" y="4078292"/>
            <a:ext cx="2315633"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http://i.ebayimg.com/images/g/pn8AAOSwGvhT3e2H/s-l1600.jpg"/>
          <p:cNvPicPr>
            <a:picLocks noChangeAspect="1" noChangeArrowheads="1"/>
          </p:cNvPicPr>
          <p:nvPr/>
        </p:nvPicPr>
        <p:blipFill>
          <a:blip r:embed="rId9">
            <a:extLst>
              <a:ext uri="{28A0092B-C50C-407E-A947-70E740481C1C}">
                <a14:useLocalDpi xmlns:a14="http://schemas.microsoft.com/office/drawing/2010/main" val="0"/>
              </a:ext>
            </a:extLst>
          </a:blip>
          <a:srcRect r="38142" b="28040"/>
          <a:stretch>
            <a:fillRect/>
          </a:stretch>
        </p:blipFill>
        <p:spPr bwMode="auto">
          <a:xfrm>
            <a:off x="8879425" y="4078292"/>
            <a:ext cx="3143249"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Box 6"/>
          <p:cNvSpPr txBox="1">
            <a:spLocks noChangeArrowheads="1"/>
          </p:cNvSpPr>
          <p:nvPr/>
        </p:nvSpPr>
        <p:spPr bwMode="auto">
          <a:xfrm>
            <a:off x="309604" y="3357564"/>
            <a:ext cx="2084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46464"/>
              </a:buClr>
              <a:buFont typeface="Wingdings" charset="2"/>
              <a:buChar char="§"/>
              <a:defRPr sz="2800">
                <a:solidFill>
                  <a:srgbClr val="646464"/>
                </a:solidFill>
                <a:latin typeface="Arial" charset="0"/>
                <a:ea typeface="ＭＳ Ｐゴシック" charset="-128"/>
              </a:defRPr>
            </a:lvl1pPr>
            <a:lvl2pPr marL="742950" indent="-285750">
              <a:spcBef>
                <a:spcPct val="20000"/>
              </a:spcBef>
              <a:buClr>
                <a:srgbClr val="646464"/>
              </a:buClr>
              <a:buFont typeface="Wingdings" charset="2"/>
              <a:buChar char="§"/>
              <a:defRPr sz="2600">
                <a:solidFill>
                  <a:srgbClr val="646464"/>
                </a:solidFill>
                <a:latin typeface="Arial" charset="0"/>
                <a:ea typeface="ＭＳ Ｐゴシック" charset="-128"/>
              </a:defRPr>
            </a:lvl2pPr>
            <a:lvl3pPr marL="1143000" indent="-228600">
              <a:spcBef>
                <a:spcPct val="20000"/>
              </a:spcBef>
              <a:buClr>
                <a:srgbClr val="646464"/>
              </a:buClr>
              <a:buFont typeface="Wingdings" charset="2"/>
              <a:buChar char="§"/>
              <a:defRPr sz="2300">
                <a:solidFill>
                  <a:srgbClr val="646464"/>
                </a:solidFill>
                <a:latin typeface="Arial" charset="0"/>
                <a:ea typeface="ＭＳ Ｐゴシック" charset="-128"/>
              </a:defRPr>
            </a:lvl3pPr>
            <a:lvl4pPr marL="1600200" indent="-228600">
              <a:spcBef>
                <a:spcPct val="20000"/>
              </a:spcBef>
              <a:buClr>
                <a:srgbClr val="646464"/>
              </a:buClr>
              <a:buFont typeface="Wingdings" charset="2"/>
              <a:buChar char="§"/>
              <a:defRPr sz="2000">
                <a:solidFill>
                  <a:srgbClr val="646464"/>
                </a:solidFill>
                <a:latin typeface="Arial" charset="0"/>
                <a:ea typeface="ＭＳ Ｐゴシック" charset="-128"/>
              </a:defRPr>
            </a:lvl4pPr>
            <a:lvl5pPr marL="2057400" indent="-228600">
              <a:spcBef>
                <a:spcPct val="20000"/>
              </a:spcBef>
              <a:buClr>
                <a:srgbClr val="646464"/>
              </a:buClr>
              <a:buFont typeface="Wingdings" charset="2"/>
              <a:buChar char="§"/>
              <a:defRPr sz="2000">
                <a:solidFill>
                  <a:srgbClr val="646464"/>
                </a:solidFill>
                <a:latin typeface="Arial" charset="0"/>
                <a:ea typeface="ＭＳ Ｐゴシック" charset="-128"/>
              </a:defRPr>
            </a:lvl5pPr>
            <a:lvl6pPr marL="25146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6pPr>
            <a:lvl7pPr marL="29718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7pPr>
            <a:lvl8pPr marL="34290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8pPr>
            <a:lvl9pPr marL="38862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a:ln>
                  <a:noFill/>
                </a:ln>
                <a:solidFill>
                  <a:srgbClr val="000000"/>
                </a:solidFill>
                <a:effectLst/>
                <a:uLnTx/>
                <a:uFillTx/>
                <a:latin typeface="Arial" charset="0"/>
                <a:ea typeface="ＭＳ Ｐゴシック" charset="-128"/>
                <a:cs typeface="+mn-cs"/>
              </a:rPr>
              <a:t>1940 - ENIAC</a:t>
            </a:r>
          </a:p>
        </p:txBody>
      </p:sp>
      <p:sp>
        <p:nvSpPr>
          <p:cNvPr id="10" name="TextBox 9"/>
          <p:cNvSpPr txBox="1">
            <a:spLocks noChangeArrowheads="1"/>
          </p:cNvSpPr>
          <p:nvPr/>
        </p:nvSpPr>
        <p:spPr bwMode="auto">
          <a:xfrm>
            <a:off x="406400" y="6206068"/>
            <a:ext cx="22717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46464"/>
              </a:buClr>
              <a:buFont typeface="Wingdings" charset="2"/>
              <a:buChar char="§"/>
              <a:defRPr sz="2800">
                <a:solidFill>
                  <a:srgbClr val="646464"/>
                </a:solidFill>
                <a:latin typeface="Arial" charset="0"/>
                <a:ea typeface="ＭＳ Ｐゴシック" charset="-128"/>
              </a:defRPr>
            </a:lvl1pPr>
            <a:lvl2pPr marL="742950" indent="-285750">
              <a:spcBef>
                <a:spcPct val="20000"/>
              </a:spcBef>
              <a:buClr>
                <a:srgbClr val="646464"/>
              </a:buClr>
              <a:buFont typeface="Wingdings" charset="2"/>
              <a:buChar char="§"/>
              <a:defRPr sz="2600">
                <a:solidFill>
                  <a:srgbClr val="646464"/>
                </a:solidFill>
                <a:latin typeface="Arial" charset="0"/>
                <a:ea typeface="ＭＳ Ｐゴシック" charset="-128"/>
              </a:defRPr>
            </a:lvl2pPr>
            <a:lvl3pPr marL="1143000" indent="-228600">
              <a:spcBef>
                <a:spcPct val="20000"/>
              </a:spcBef>
              <a:buClr>
                <a:srgbClr val="646464"/>
              </a:buClr>
              <a:buFont typeface="Wingdings" charset="2"/>
              <a:buChar char="§"/>
              <a:defRPr sz="2300">
                <a:solidFill>
                  <a:srgbClr val="646464"/>
                </a:solidFill>
                <a:latin typeface="Arial" charset="0"/>
                <a:ea typeface="ＭＳ Ｐゴシック" charset="-128"/>
              </a:defRPr>
            </a:lvl3pPr>
            <a:lvl4pPr marL="1600200" indent="-228600">
              <a:spcBef>
                <a:spcPct val="20000"/>
              </a:spcBef>
              <a:buClr>
                <a:srgbClr val="646464"/>
              </a:buClr>
              <a:buFont typeface="Wingdings" charset="2"/>
              <a:buChar char="§"/>
              <a:defRPr sz="2000">
                <a:solidFill>
                  <a:srgbClr val="646464"/>
                </a:solidFill>
                <a:latin typeface="Arial" charset="0"/>
                <a:ea typeface="ＭＳ Ｐゴシック" charset="-128"/>
              </a:defRPr>
            </a:lvl4pPr>
            <a:lvl5pPr marL="2057400" indent="-228600">
              <a:spcBef>
                <a:spcPct val="20000"/>
              </a:spcBef>
              <a:buClr>
                <a:srgbClr val="646464"/>
              </a:buClr>
              <a:buFont typeface="Wingdings" charset="2"/>
              <a:buChar char="§"/>
              <a:defRPr sz="2000">
                <a:solidFill>
                  <a:srgbClr val="646464"/>
                </a:solidFill>
                <a:latin typeface="Arial" charset="0"/>
                <a:ea typeface="ＭＳ Ｐゴシック" charset="-128"/>
              </a:defRPr>
            </a:lvl5pPr>
            <a:lvl6pPr marL="25146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6pPr>
            <a:lvl7pPr marL="29718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7pPr>
            <a:lvl8pPr marL="34290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8pPr>
            <a:lvl9pPr marL="38862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a:ln>
                  <a:noFill/>
                </a:ln>
                <a:solidFill>
                  <a:srgbClr val="000000"/>
                </a:solidFill>
                <a:effectLst/>
                <a:uLnTx/>
                <a:uFillTx/>
                <a:latin typeface="Arial" charset="0"/>
                <a:ea typeface="ＭＳ Ｐゴシック" charset="-128"/>
                <a:cs typeface="+mn-cs"/>
              </a:rPr>
              <a:t>1983 – IBM PC</a:t>
            </a:r>
          </a:p>
        </p:txBody>
      </p:sp>
      <p:sp>
        <p:nvSpPr>
          <p:cNvPr id="11" name="TextBox 10"/>
          <p:cNvSpPr txBox="1">
            <a:spLocks noChangeArrowheads="1"/>
          </p:cNvSpPr>
          <p:nvPr/>
        </p:nvSpPr>
        <p:spPr bwMode="auto">
          <a:xfrm>
            <a:off x="6671739" y="3371852"/>
            <a:ext cx="5468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46464"/>
              </a:buClr>
              <a:buFont typeface="Wingdings" charset="2"/>
              <a:buChar char="§"/>
              <a:defRPr sz="2800">
                <a:solidFill>
                  <a:srgbClr val="646464"/>
                </a:solidFill>
                <a:latin typeface="Arial" charset="0"/>
                <a:ea typeface="ＭＳ Ｐゴシック" charset="-128"/>
              </a:defRPr>
            </a:lvl1pPr>
            <a:lvl2pPr marL="742950" indent="-285750">
              <a:spcBef>
                <a:spcPct val="20000"/>
              </a:spcBef>
              <a:buClr>
                <a:srgbClr val="646464"/>
              </a:buClr>
              <a:buFont typeface="Wingdings" charset="2"/>
              <a:buChar char="§"/>
              <a:defRPr sz="2600">
                <a:solidFill>
                  <a:srgbClr val="646464"/>
                </a:solidFill>
                <a:latin typeface="Arial" charset="0"/>
                <a:ea typeface="ＭＳ Ｐゴシック" charset="-128"/>
              </a:defRPr>
            </a:lvl2pPr>
            <a:lvl3pPr marL="1143000" indent="-228600">
              <a:spcBef>
                <a:spcPct val="20000"/>
              </a:spcBef>
              <a:buClr>
                <a:srgbClr val="646464"/>
              </a:buClr>
              <a:buFont typeface="Wingdings" charset="2"/>
              <a:buChar char="§"/>
              <a:defRPr sz="2300">
                <a:solidFill>
                  <a:srgbClr val="646464"/>
                </a:solidFill>
                <a:latin typeface="Arial" charset="0"/>
                <a:ea typeface="ＭＳ Ｐゴシック" charset="-128"/>
              </a:defRPr>
            </a:lvl3pPr>
            <a:lvl4pPr marL="1600200" indent="-228600">
              <a:spcBef>
                <a:spcPct val="20000"/>
              </a:spcBef>
              <a:buClr>
                <a:srgbClr val="646464"/>
              </a:buClr>
              <a:buFont typeface="Wingdings" charset="2"/>
              <a:buChar char="§"/>
              <a:defRPr sz="2000">
                <a:solidFill>
                  <a:srgbClr val="646464"/>
                </a:solidFill>
                <a:latin typeface="Arial" charset="0"/>
                <a:ea typeface="ＭＳ Ｐゴシック" charset="-128"/>
              </a:defRPr>
            </a:lvl4pPr>
            <a:lvl5pPr marL="2057400" indent="-228600">
              <a:spcBef>
                <a:spcPct val="20000"/>
              </a:spcBef>
              <a:buClr>
                <a:srgbClr val="646464"/>
              </a:buClr>
              <a:buFont typeface="Wingdings" charset="2"/>
              <a:buChar char="§"/>
              <a:defRPr sz="2000">
                <a:solidFill>
                  <a:srgbClr val="646464"/>
                </a:solidFill>
                <a:latin typeface="Arial" charset="0"/>
                <a:ea typeface="ＭＳ Ｐゴシック" charset="-128"/>
              </a:defRPr>
            </a:lvl5pPr>
            <a:lvl6pPr marL="25146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6pPr>
            <a:lvl7pPr marL="29718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7pPr>
            <a:lvl8pPr marL="34290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8pPr>
            <a:lvl9pPr marL="38862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dirty="0">
                <a:ln>
                  <a:noFill/>
                </a:ln>
                <a:solidFill>
                  <a:srgbClr val="000000"/>
                </a:solidFill>
                <a:effectLst/>
                <a:uLnTx/>
                <a:uFillTx/>
                <a:latin typeface="Arial" charset="0"/>
                <a:ea typeface="ＭＳ Ｐゴシック" charset="-128"/>
                <a:cs typeface="+mn-cs"/>
              </a:rPr>
              <a:t>1995 – ENIAC-on-a-chip (</a:t>
            </a:r>
            <a:r>
              <a:rPr kumimoji="0" lang="en-US" altLang="x-none" sz="2400" b="0" i="1" u="none" strike="noStrike" kern="1200" cap="none" spc="0" normalizeH="0" baseline="0" noProof="0" dirty="0" err="1">
                <a:ln>
                  <a:noFill/>
                </a:ln>
                <a:solidFill>
                  <a:srgbClr val="000000"/>
                </a:solidFill>
                <a:effectLst/>
                <a:uLnTx/>
                <a:uFillTx/>
                <a:latin typeface="Arial" charset="0"/>
                <a:ea typeface="ＭＳ Ｐゴシック" charset="-128"/>
                <a:cs typeface="+mn-cs"/>
              </a:rPr>
              <a:t>apx</a:t>
            </a:r>
            <a:r>
              <a:rPr kumimoji="0" lang="en-US" altLang="x-none" sz="2400" b="0" i="1" u="none" strike="noStrike" kern="1200" cap="none" spc="0" normalizeH="0" baseline="0" noProof="0" dirty="0">
                <a:ln>
                  <a:noFill/>
                </a:ln>
                <a:solidFill>
                  <a:srgbClr val="000000"/>
                </a:solidFill>
                <a:effectLst/>
                <a:uLnTx/>
                <a:uFillTx/>
                <a:latin typeface="Arial" charset="0"/>
                <a:ea typeface="ＭＳ Ｐゴシック" charset="-128"/>
                <a:cs typeface="+mn-cs"/>
              </a:rPr>
              <a:t>. 40mm</a:t>
            </a:r>
            <a:r>
              <a:rPr kumimoji="0" lang="en-US" altLang="x-none" sz="2400" b="0" i="1" u="none" strike="noStrike" kern="1200" cap="none" spc="0" normalizeH="0" baseline="30000" noProof="0" dirty="0">
                <a:ln>
                  <a:noFill/>
                </a:ln>
                <a:solidFill>
                  <a:srgbClr val="000000"/>
                </a:solidFill>
                <a:effectLst/>
                <a:uLnTx/>
                <a:uFillTx/>
                <a:latin typeface="Arial" charset="0"/>
                <a:ea typeface="ＭＳ Ｐゴシック" charset="-128"/>
                <a:cs typeface="+mn-cs"/>
              </a:rPr>
              <a:t>2</a:t>
            </a:r>
            <a:r>
              <a:rPr kumimoji="0" lang="en-US" altLang="x-none" sz="24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p>
        </p:txBody>
      </p:sp>
      <p:sp>
        <p:nvSpPr>
          <p:cNvPr id="12" name="TextBox 11"/>
          <p:cNvSpPr txBox="1">
            <a:spLocks noChangeArrowheads="1"/>
          </p:cNvSpPr>
          <p:nvPr/>
        </p:nvSpPr>
        <p:spPr bwMode="auto">
          <a:xfrm>
            <a:off x="6864351" y="6165852"/>
            <a:ext cx="5168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46464"/>
              </a:buClr>
              <a:buFont typeface="Wingdings" charset="2"/>
              <a:buChar char="§"/>
              <a:defRPr sz="2800">
                <a:solidFill>
                  <a:srgbClr val="646464"/>
                </a:solidFill>
                <a:latin typeface="Arial" charset="0"/>
                <a:ea typeface="ＭＳ Ｐゴシック" charset="-128"/>
              </a:defRPr>
            </a:lvl1pPr>
            <a:lvl2pPr marL="742950" indent="-285750">
              <a:spcBef>
                <a:spcPct val="20000"/>
              </a:spcBef>
              <a:buClr>
                <a:srgbClr val="646464"/>
              </a:buClr>
              <a:buFont typeface="Wingdings" charset="2"/>
              <a:buChar char="§"/>
              <a:defRPr sz="2600">
                <a:solidFill>
                  <a:srgbClr val="646464"/>
                </a:solidFill>
                <a:latin typeface="Arial" charset="0"/>
                <a:ea typeface="ＭＳ Ｐゴシック" charset="-128"/>
              </a:defRPr>
            </a:lvl2pPr>
            <a:lvl3pPr marL="1143000" indent="-228600">
              <a:spcBef>
                <a:spcPct val="20000"/>
              </a:spcBef>
              <a:buClr>
                <a:srgbClr val="646464"/>
              </a:buClr>
              <a:buFont typeface="Wingdings" charset="2"/>
              <a:buChar char="§"/>
              <a:defRPr sz="2300">
                <a:solidFill>
                  <a:srgbClr val="646464"/>
                </a:solidFill>
                <a:latin typeface="Arial" charset="0"/>
                <a:ea typeface="ＭＳ Ｐゴシック" charset="-128"/>
              </a:defRPr>
            </a:lvl3pPr>
            <a:lvl4pPr marL="1600200" indent="-228600">
              <a:spcBef>
                <a:spcPct val="20000"/>
              </a:spcBef>
              <a:buClr>
                <a:srgbClr val="646464"/>
              </a:buClr>
              <a:buFont typeface="Wingdings" charset="2"/>
              <a:buChar char="§"/>
              <a:defRPr sz="2000">
                <a:solidFill>
                  <a:srgbClr val="646464"/>
                </a:solidFill>
                <a:latin typeface="Arial" charset="0"/>
                <a:ea typeface="ＭＳ Ｐゴシック" charset="-128"/>
              </a:defRPr>
            </a:lvl4pPr>
            <a:lvl5pPr marL="2057400" indent="-228600">
              <a:spcBef>
                <a:spcPct val="20000"/>
              </a:spcBef>
              <a:buClr>
                <a:srgbClr val="646464"/>
              </a:buClr>
              <a:buFont typeface="Wingdings" charset="2"/>
              <a:buChar char="§"/>
              <a:defRPr sz="2000">
                <a:solidFill>
                  <a:srgbClr val="646464"/>
                </a:solidFill>
                <a:latin typeface="Arial" charset="0"/>
                <a:ea typeface="ＭＳ Ｐゴシック" charset="-128"/>
              </a:defRPr>
            </a:lvl5pPr>
            <a:lvl6pPr marL="25146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6pPr>
            <a:lvl7pPr marL="29718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7pPr>
            <a:lvl8pPr marL="34290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8pPr>
            <a:lvl9pPr marL="3886200" indent="-228600" eaLnBrk="0" fontAlgn="base" hangingPunct="0">
              <a:spcBef>
                <a:spcPct val="20000"/>
              </a:spcBef>
              <a:spcAft>
                <a:spcPct val="0"/>
              </a:spcAft>
              <a:buClr>
                <a:srgbClr val="646464"/>
              </a:buClr>
              <a:buFont typeface="Wingdings" charset="2"/>
              <a:buChar char="§"/>
              <a:defRPr sz="2000">
                <a:solidFill>
                  <a:srgbClr val="646464"/>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dirty="0">
                <a:ln>
                  <a:noFill/>
                </a:ln>
                <a:solidFill>
                  <a:srgbClr val="000000"/>
                </a:solidFill>
                <a:effectLst/>
                <a:uLnTx/>
                <a:uFillTx/>
                <a:latin typeface="Arial" charset="0"/>
                <a:ea typeface="ＭＳ Ｐゴシック" charset="-128"/>
                <a:cs typeface="+mn-cs"/>
              </a:rPr>
              <a:t>2020 – Personal(?) Compute Device</a:t>
            </a:r>
          </a:p>
        </p:txBody>
      </p:sp>
      <p:pic>
        <p:nvPicPr>
          <p:cNvPr id="9218" name="Picture 2" descr="http://www.fileformat.info/info/unicode/char/2713/check_mark.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27818" y="50150"/>
            <a:ext cx="1041467" cy="7811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97375" y="6404460"/>
            <a:ext cx="172451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C00000"/>
                </a:solidFill>
                <a:effectLst/>
                <a:uLnTx/>
                <a:uFillTx/>
                <a:latin typeface="Calibri"/>
                <a:ea typeface="+mn-ea"/>
                <a:cs typeface="+mn-cs"/>
              </a:rPr>
              <a:t>Sources: IBM, Intel</a:t>
            </a:r>
          </a:p>
        </p:txBody>
      </p:sp>
      <p:sp>
        <p:nvSpPr>
          <p:cNvPr id="2" name="Right Arrow 1"/>
          <p:cNvSpPr/>
          <p:nvPr/>
        </p:nvSpPr>
        <p:spPr>
          <a:xfrm>
            <a:off x="5903979" y="1700808"/>
            <a:ext cx="480053" cy="360040"/>
          </a:xfrm>
          <a:prstGeom prst="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E1"/>
              </a:solidFill>
              <a:effectLst/>
              <a:uLnTx/>
              <a:uFillTx/>
              <a:latin typeface="Calibri"/>
              <a:ea typeface="+mn-ea"/>
              <a:cs typeface="+mn-cs"/>
            </a:endParaRPr>
          </a:p>
        </p:txBody>
      </p:sp>
      <p:sp>
        <p:nvSpPr>
          <p:cNvPr id="16" name="Right Arrow 15"/>
          <p:cNvSpPr/>
          <p:nvPr/>
        </p:nvSpPr>
        <p:spPr>
          <a:xfrm>
            <a:off x="5903979" y="4877225"/>
            <a:ext cx="480053" cy="360040"/>
          </a:xfrm>
          <a:prstGeom prst="rightArrow">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E1"/>
              </a:solidFill>
              <a:effectLst/>
              <a:uLnTx/>
              <a:uFillTx/>
              <a:latin typeface="Calibri"/>
              <a:ea typeface="+mn-ea"/>
              <a:cs typeface="+mn-cs"/>
            </a:endParaRPr>
          </a:p>
        </p:txBody>
      </p:sp>
    </p:spTree>
    <p:extLst>
      <p:ext uri="{BB962C8B-B14F-4D97-AF65-F5344CB8AC3E}">
        <p14:creationId xmlns:p14="http://schemas.microsoft.com/office/powerpoint/2010/main" val="20331010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719403" y="44627"/>
            <a:ext cx="10752667" cy="576263"/>
          </a:xfrm>
        </p:spPr>
        <p:txBody>
          <a:bodyPr>
            <a:normAutofit fontScale="90000"/>
          </a:bodyPr>
          <a:lstStyle/>
          <a:p>
            <a:r>
              <a:rPr lang="en-US" altLang="x-none" sz="3733" dirty="0"/>
              <a:t>But we don’t just go from this…</a:t>
            </a:r>
          </a:p>
        </p:txBody>
      </p:sp>
      <p:pic>
        <p:nvPicPr>
          <p:cNvPr id="131076" name="Picture 4" descr="https://image.slidesharecdn.com/2c03synopsyslavigueur-150707160614-lva1-app6891/95/combining-flexibility-and-lowpower-in-embedded-vision-subsystems-an-application-to-pedestrian-detection-a-presentation-from-synopsys-8-638.jpg?cb=1436285304"/>
          <p:cNvPicPr>
            <a:picLocks noChangeAspect="1" noChangeArrowheads="1"/>
          </p:cNvPicPr>
          <p:nvPr/>
        </p:nvPicPr>
        <p:blipFill>
          <a:blip r:embed="rId2">
            <a:extLst>
              <a:ext uri="{28A0092B-C50C-407E-A947-70E740481C1C}">
                <a14:useLocalDpi xmlns:a14="http://schemas.microsoft.com/office/drawing/2010/main" val="0"/>
              </a:ext>
            </a:extLst>
          </a:blip>
          <a:srcRect l="55679" t="15999" r="4977" b="9470"/>
          <a:stretch>
            <a:fillRect/>
          </a:stretch>
        </p:blipFill>
        <p:spPr bwMode="auto">
          <a:xfrm>
            <a:off x="7440149" y="1224688"/>
            <a:ext cx="4447051" cy="474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5999991" y="2924945"/>
            <a:ext cx="1306213" cy="719139"/>
          </a:xfrm>
          <a:prstGeom prst="rightArrow">
            <a:avLst>
              <a:gd name="adj1" fmla="val 50000"/>
              <a:gd name="adj2" fmla="val 50069"/>
            </a:avLst>
          </a:prstGeom>
          <a:solidFill>
            <a:srgbClr val="A600A6"/>
          </a:solidFill>
          <a:ln w="9525">
            <a:solidFill>
              <a:srgbClr val="C9C994"/>
            </a:solidFill>
            <a:miter lim="800000"/>
            <a:headEnd/>
            <a:tailEnd/>
          </a:ln>
          <a:effectLst>
            <a:outerShdw blurRad="40000" dist="23000" dir="5400000" rotWithShape="0">
              <a:srgbClr val="000000">
                <a:alpha val="34998"/>
              </a:srgbClr>
            </a:outerShdw>
          </a:effec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x-none" sz="2400" b="0" i="0" u="none" strike="noStrike" kern="1200" cap="none" spc="0" normalizeH="0" baseline="0" noProof="0">
              <a:ln>
                <a:noFill/>
              </a:ln>
              <a:solidFill>
                <a:srgbClr val="FFFFE1"/>
              </a:solidFill>
              <a:effectLst/>
              <a:uLnTx/>
              <a:uFillTx/>
              <a:latin typeface="Arial" charset="0"/>
              <a:ea typeface="ＭＳ Ｐゴシック" charset="-128"/>
              <a:cs typeface="+mn-cs"/>
            </a:endParaRPr>
          </a:p>
        </p:txBody>
      </p:sp>
      <p:pic>
        <p:nvPicPr>
          <p:cNvPr id="13314" name="Picture 2" descr="http://www.hpc.cam.ac.uk/images/ML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37" y="3644085"/>
            <a:ext cx="4903676" cy="244921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vmi.tv/uploads/products/FS7-full._1421410444.49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1" y="1159448"/>
            <a:ext cx="4489028" cy="19095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3216" y="6209268"/>
            <a:ext cx="345549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C00000"/>
                </a:solidFill>
                <a:effectLst/>
                <a:uLnTx/>
                <a:uFillTx/>
                <a:latin typeface="Calibri"/>
                <a:ea typeface="+mn-ea"/>
                <a:cs typeface="+mn-cs"/>
              </a:rPr>
              <a:t>Sources: Sony, Google, Carnegie Melon.</a:t>
            </a:r>
          </a:p>
        </p:txBody>
      </p:sp>
      <p:sp>
        <p:nvSpPr>
          <p:cNvPr id="9" name="Title 1"/>
          <p:cNvSpPr txBox="1">
            <a:spLocks/>
          </p:cNvSpPr>
          <p:nvPr/>
        </p:nvSpPr>
        <p:spPr bwMode="auto">
          <a:xfrm>
            <a:off x="6192011" y="6093299"/>
            <a:ext cx="614468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ctr" anchorCtr="0" compatLnSpc="1">
            <a:prstTxWarp prst="textNoShape">
              <a:avLst/>
            </a:prstTxWarp>
          </a:bodyPr>
          <a:lstStyle>
            <a:lvl1pPr algn="l" rtl="0" eaLnBrk="0" fontAlgn="base" hangingPunct="0">
              <a:spcBef>
                <a:spcPct val="0"/>
              </a:spcBef>
              <a:spcAft>
                <a:spcPct val="0"/>
              </a:spcAft>
              <a:defRPr sz="3600" b="1">
                <a:solidFill>
                  <a:srgbClr val="CC0000"/>
                </a:solidFill>
                <a:latin typeface="+mj-lt"/>
                <a:ea typeface="+mj-ea"/>
                <a:cs typeface="ＭＳ Ｐゴシック" charset="0"/>
              </a:defRPr>
            </a:lvl1pPr>
            <a:lvl2pPr algn="l" rtl="0" eaLnBrk="0" fontAlgn="base" hangingPunct="0">
              <a:spcBef>
                <a:spcPct val="0"/>
              </a:spcBef>
              <a:spcAft>
                <a:spcPct val="0"/>
              </a:spcAft>
              <a:defRPr sz="3600" b="1">
                <a:solidFill>
                  <a:srgbClr val="CC0000"/>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b="1">
                <a:solidFill>
                  <a:srgbClr val="CC0000"/>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b="1">
                <a:solidFill>
                  <a:srgbClr val="CC0000"/>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b="1">
                <a:solidFill>
                  <a:srgbClr val="CC0000"/>
                </a:solidFill>
                <a:latin typeface="Century Gothic" charset="0"/>
                <a:ea typeface="ＭＳ Ｐゴシック" charset="0"/>
                <a:cs typeface="ＭＳ Ｐゴシック" charset="0"/>
              </a:defRPr>
            </a:lvl5pPr>
            <a:lvl6pPr marL="457200" algn="l" rtl="0" fontAlgn="base">
              <a:spcBef>
                <a:spcPct val="0"/>
              </a:spcBef>
              <a:spcAft>
                <a:spcPct val="0"/>
              </a:spcAft>
              <a:defRPr sz="4200" b="1">
                <a:solidFill>
                  <a:srgbClr val="CC0000"/>
                </a:solidFill>
                <a:latin typeface="Century Gothic" charset="0"/>
                <a:ea typeface="ＭＳ Ｐゴシック" charset="0"/>
              </a:defRPr>
            </a:lvl6pPr>
            <a:lvl7pPr marL="914400" algn="l" rtl="0" fontAlgn="base">
              <a:spcBef>
                <a:spcPct val="0"/>
              </a:spcBef>
              <a:spcAft>
                <a:spcPct val="0"/>
              </a:spcAft>
              <a:defRPr sz="4200" b="1">
                <a:solidFill>
                  <a:srgbClr val="CC0000"/>
                </a:solidFill>
                <a:latin typeface="Century Gothic" charset="0"/>
                <a:ea typeface="ＭＳ Ｐゴシック" charset="0"/>
              </a:defRPr>
            </a:lvl7pPr>
            <a:lvl8pPr marL="1371600" algn="l" rtl="0" fontAlgn="base">
              <a:spcBef>
                <a:spcPct val="0"/>
              </a:spcBef>
              <a:spcAft>
                <a:spcPct val="0"/>
              </a:spcAft>
              <a:defRPr sz="4200" b="1">
                <a:solidFill>
                  <a:srgbClr val="CC0000"/>
                </a:solidFill>
                <a:latin typeface="Century Gothic" charset="0"/>
                <a:ea typeface="ＭＳ Ｐゴシック" charset="0"/>
              </a:defRPr>
            </a:lvl8pPr>
            <a:lvl9pPr marL="1828800" algn="l" rtl="0" fontAlgn="base">
              <a:spcBef>
                <a:spcPct val="0"/>
              </a:spcBef>
              <a:spcAft>
                <a:spcPct val="0"/>
              </a:spcAft>
              <a:defRPr sz="4200" b="1">
                <a:solidFill>
                  <a:srgbClr val="CC0000"/>
                </a:solidFill>
                <a:latin typeface="Century Gothic"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altLang="x-none" sz="3600" b="1" i="0" u="none" strike="noStrike" kern="0" cap="none" spc="0" normalizeH="0" baseline="0" noProof="0" dirty="0">
                <a:ln>
                  <a:noFill/>
                </a:ln>
                <a:solidFill>
                  <a:srgbClr val="CC0000"/>
                </a:solidFill>
                <a:effectLst/>
                <a:uLnTx/>
                <a:uFillTx/>
                <a:latin typeface="Comic Sans MS"/>
                <a:ea typeface="+mj-ea"/>
              </a:rPr>
              <a:t>…</a:t>
            </a:r>
            <a:r>
              <a:rPr kumimoji="0" lang="en-US" altLang="x-none" sz="3600" b="1" i="0" u="none" strike="noStrike" kern="0" cap="none" spc="0" normalizeH="0" baseline="0" noProof="0" dirty="0">
                <a:ln>
                  <a:noFill/>
                </a:ln>
                <a:solidFill>
                  <a:srgbClr val="CC0000"/>
                </a:solidFill>
                <a:effectLst/>
                <a:uLnTx/>
                <a:uFillTx/>
                <a:latin typeface="Comic Sans MS"/>
                <a:ea typeface="+mj-ea"/>
              </a:rPr>
              <a:t>to this and call it a day!</a:t>
            </a:r>
          </a:p>
        </p:txBody>
      </p:sp>
    </p:spTree>
    <p:extLst>
      <p:ext uri="{BB962C8B-B14F-4D97-AF65-F5344CB8AC3E}">
        <p14:creationId xmlns:p14="http://schemas.microsoft.com/office/powerpoint/2010/main" val="37647883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s-media-cache-ak0.pinimg.com/236x/1f/88/c9/1f88c979d18233641c7630766764def8--coyote-tattoo-coyo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21" y="3632200"/>
            <a:ext cx="2247900" cy="22479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70907" y="530"/>
            <a:ext cx="8207375" cy="774700"/>
          </a:xfrm>
        </p:spPr>
        <p:txBody>
          <a:bodyPr/>
          <a:lstStyle/>
          <a:p>
            <a:r>
              <a:rPr lang="en-US" dirty="0"/>
              <a:t>Challenges – Constraints!</a:t>
            </a:r>
          </a:p>
        </p:txBody>
      </p:sp>
      <p:sp>
        <p:nvSpPr>
          <p:cNvPr id="4" name="Slide Number Placeholder 3"/>
          <p:cNvSpPr>
            <a:spLocks noGrp="1"/>
          </p:cNvSpPr>
          <p:nvPr>
            <p:ph type="sldNum" sz="quarter" idx="10"/>
          </p:nvPr>
        </p:nvSpPr>
        <p:spPr>
          <a:xfrm>
            <a:off x="10593918" y="8794751"/>
            <a:ext cx="1454149" cy="289983"/>
          </a:xfrm>
          <a:prstGeom prst="rect">
            <a:avLst/>
          </a:prstGeom>
        </p:spPr>
        <p:txBody>
          <a:bodyPr/>
          <a:lstStyle>
            <a:defPPr>
              <a:defRPr lang="el-GR"/>
            </a:defPPr>
            <a:lvl1pPr algn="r" rtl="0" eaLnBrk="0" fontAlgn="base" hangingPunct="0">
              <a:spcBef>
                <a:spcPct val="0"/>
              </a:spcBef>
              <a:spcAft>
                <a:spcPct val="0"/>
              </a:spcAft>
              <a:defRPr sz="1867" kern="1200" smtClean="0">
                <a:solidFill>
                  <a:srgbClr val="002060"/>
                </a:solidFill>
                <a:latin typeface="Arial" charset="0"/>
                <a:ea typeface="ＭＳ Ｐゴシック" charset="-128"/>
                <a:cs typeface="+mn-cs"/>
              </a:defRPr>
            </a:lvl1pPr>
            <a:lvl2pPr marL="609585"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121917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828754"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2438339"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3047924" algn="l" defTabSz="1219170" rtl="0" eaLnBrk="1" latinLnBrk="0" hangingPunct="1">
              <a:defRPr kern="1200">
                <a:solidFill>
                  <a:schemeClr val="tx1"/>
                </a:solidFill>
                <a:latin typeface="Arial" charset="0"/>
                <a:ea typeface="ＭＳ Ｐゴシック" charset="-128"/>
                <a:cs typeface="+mn-cs"/>
              </a:defRPr>
            </a:lvl6pPr>
            <a:lvl7pPr marL="3657509" algn="l" defTabSz="1219170" rtl="0" eaLnBrk="1" latinLnBrk="0" hangingPunct="1">
              <a:defRPr kern="1200">
                <a:solidFill>
                  <a:schemeClr val="tx1"/>
                </a:solidFill>
                <a:latin typeface="Arial" charset="0"/>
                <a:ea typeface="ＭＳ Ｐゴシック" charset="-128"/>
                <a:cs typeface="+mn-cs"/>
              </a:defRPr>
            </a:lvl7pPr>
            <a:lvl8pPr marL="4267093" algn="l" defTabSz="1219170" rtl="0" eaLnBrk="1" latinLnBrk="0" hangingPunct="1">
              <a:defRPr kern="1200">
                <a:solidFill>
                  <a:schemeClr val="tx1"/>
                </a:solidFill>
                <a:latin typeface="Arial" charset="0"/>
                <a:ea typeface="ＭＳ Ｐゴシック" charset="-128"/>
                <a:cs typeface="+mn-cs"/>
              </a:defRPr>
            </a:lvl8pPr>
            <a:lvl9pPr marL="4876678" algn="l" defTabSz="1219170" rtl="0" eaLnBrk="1" latinLnBrk="0" hangingPunct="1">
              <a:defRPr kern="1200">
                <a:solidFill>
                  <a:schemeClr val="tx1"/>
                </a:solidFill>
                <a:latin typeface="Arial" charset="0"/>
                <a:ea typeface="ＭＳ Ｐゴシック" charset="-128"/>
                <a:cs typeface="+mn-cs"/>
              </a:defRPr>
            </a:lvl9pPr>
          </a:lstStyle>
          <a:p>
            <a:pPr>
              <a:defRPr/>
            </a:pPr>
            <a:fld id="{43C0D34D-7CD1-2C4D-A8F2-03053F5C2CB8}" type="slidenum">
              <a:rPr lang="el-GR" altLang="en-US" smtClean="0"/>
              <a:pPr>
                <a:defRPr/>
              </a:pPr>
              <a:t>85</a:t>
            </a:fld>
            <a:endParaRPr lang="el-GR" altLang="en-US" dirty="0"/>
          </a:p>
        </p:txBody>
      </p:sp>
      <p:sp>
        <p:nvSpPr>
          <p:cNvPr id="5" name="Content Placeholder 4"/>
          <p:cNvSpPr>
            <a:spLocks noGrp="1"/>
          </p:cNvSpPr>
          <p:nvPr>
            <p:ph idx="1"/>
          </p:nvPr>
        </p:nvSpPr>
        <p:spPr>
          <a:xfrm>
            <a:off x="408854" y="943595"/>
            <a:ext cx="5413125" cy="2808312"/>
          </a:xfrm>
        </p:spPr>
        <p:txBody>
          <a:bodyPr/>
          <a:lstStyle/>
          <a:p>
            <a:r>
              <a:rPr lang="en-US" altLang="x-none" sz="2200" dirty="0">
                <a:solidFill>
                  <a:srgbClr val="C00000"/>
                </a:solidFill>
              </a:rPr>
              <a:t>Real-time</a:t>
            </a:r>
            <a:r>
              <a:rPr lang="en-US" altLang="x-none" sz="2200" dirty="0"/>
              <a:t> operation </a:t>
            </a:r>
            <a:r>
              <a:rPr lang="en-US" altLang="x-none" sz="2200" dirty="0">
                <a:sym typeface="Wingdings"/>
              </a:rPr>
              <a:t> </a:t>
            </a:r>
            <a:r>
              <a:rPr lang="en-US" altLang="x-none" sz="2200" b="1" dirty="0">
                <a:solidFill>
                  <a:srgbClr val="0432FF"/>
                </a:solidFill>
                <a:sym typeface="Wingdings"/>
              </a:rPr>
              <a:t>Dedicated H/W!</a:t>
            </a:r>
            <a:endParaRPr lang="en-US" altLang="x-none" sz="2200" b="1" dirty="0">
              <a:solidFill>
                <a:srgbClr val="0432FF"/>
              </a:solidFill>
            </a:endParaRPr>
          </a:p>
          <a:p>
            <a:r>
              <a:rPr lang="en-US" altLang="x-none" sz="2200" dirty="0">
                <a:solidFill>
                  <a:srgbClr val="C00000"/>
                </a:solidFill>
              </a:rPr>
              <a:t>Accuracy</a:t>
            </a:r>
            <a:r>
              <a:rPr lang="en-US" altLang="x-none" sz="2200" dirty="0"/>
              <a:t> still not 100%</a:t>
            </a:r>
          </a:p>
          <a:p>
            <a:r>
              <a:rPr lang="en-US" altLang="x-none" sz="2200" dirty="0"/>
              <a:t>What </a:t>
            </a:r>
            <a:r>
              <a:rPr lang="en-US" altLang="x-none" sz="2200" dirty="0">
                <a:solidFill>
                  <a:srgbClr val="C00000"/>
                </a:solidFill>
              </a:rPr>
              <a:t>tradeoffs</a:t>
            </a:r>
            <a:r>
              <a:rPr lang="en-US" altLang="x-none" sz="2200" dirty="0"/>
              <a:t> can we exploit?</a:t>
            </a:r>
          </a:p>
          <a:p>
            <a:r>
              <a:rPr lang="en-US" altLang="x-none" sz="2200" dirty="0">
                <a:solidFill>
                  <a:srgbClr val="C00000"/>
                </a:solidFill>
              </a:rPr>
              <a:t>Hardware-friendly</a:t>
            </a:r>
            <a:r>
              <a:rPr lang="en-US" altLang="x-none" sz="2200" dirty="0"/>
              <a:t> solutions?</a:t>
            </a:r>
          </a:p>
        </p:txBody>
      </p:sp>
      <p:sp>
        <p:nvSpPr>
          <p:cNvPr id="6" name="Content Placeholder 2"/>
          <p:cNvSpPr txBox="1">
            <a:spLocks/>
          </p:cNvSpPr>
          <p:nvPr/>
        </p:nvSpPr>
        <p:spPr bwMode="auto">
          <a:xfrm>
            <a:off x="5994401" y="787401"/>
            <a:ext cx="5936577" cy="340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646464"/>
              </a:buClr>
              <a:buFont typeface="Wingdings" charset="2"/>
              <a:buChar char="§"/>
              <a:defRPr sz="2800">
                <a:solidFill>
                  <a:srgbClr val="646464"/>
                </a:solidFill>
                <a:latin typeface="+mn-lt"/>
                <a:ea typeface="+mn-ea"/>
                <a:cs typeface="ＭＳ Ｐゴシック" charset="0"/>
              </a:defRPr>
            </a:lvl1pPr>
            <a:lvl2pPr marL="742950" indent="-285750" algn="l" rtl="0" eaLnBrk="0" fontAlgn="base" hangingPunct="0">
              <a:spcBef>
                <a:spcPct val="20000"/>
              </a:spcBef>
              <a:spcAft>
                <a:spcPct val="0"/>
              </a:spcAft>
              <a:buClr>
                <a:srgbClr val="646464"/>
              </a:buClr>
              <a:buFont typeface="Wingdings" charset="2"/>
              <a:buChar char="§"/>
              <a:defRPr sz="2600">
                <a:solidFill>
                  <a:srgbClr val="646464"/>
                </a:solidFill>
                <a:latin typeface="+mn-lt"/>
                <a:ea typeface="+mn-ea"/>
              </a:defRPr>
            </a:lvl2pPr>
            <a:lvl3pPr marL="1143000" indent="-228600" algn="l" rtl="0" eaLnBrk="0" fontAlgn="base" hangingPunct="0">
              <a:spcBef>
                <a:spcPct val="20000"/>
              </a:spcBef>
              <a:spcAft>
                <a:spcPct val="0"/>
              </a:spcAft>
              <a:buClr>
                <a:srgbClr val="646464"/>
              </a:buClr>
              <a:buFont typeface="Wingdings" charset="2"/>
              <a:buChar char="§"/>
              <a:defRPr sz="2300">
                <a:solidFill>
                  <a:srgbClr val="646464"/>
                </a:solidFill>
                <a:latin typeface="+mn-lt"/>
                <a:ea typeface="+mn-ea"/>
              </a:defRPr>
            </a:lvl3pPr>
            <a:lvl4pPr marL="1600200" indent="-228600" algn="l" rtl="0" eaLnBrk="0" fontAlgn="base" hangingPunct="0">
              <a:spcBef>
                <a:spcPct val="20000"/>
              </a:spcBef>
              <a:spcAft>
                <a:spcPct val="0"/>
              </a:spcAft>
              <a:buClr>
                <a:srgbClr val="646464"/>
              </a:buClr>
              <a:buFont typeface="Wingdings" charset="2"/>
              <a:buChar char="§"/>
              <a:defRPr sz="2000">
                <a:solidFill>
                  <a:srgbClr val="646464"/>
                </a:solidFill>
                <a:latin typeface="+mn-lt"/>
                <a:ea typeface="+mn-ea"/>
              </a:defRPr>
            </a:lvl4pPr>
            <a:lvl5pPr marL="2057400" indent="-228600" algn="l" rtl="0" eaLnBrk="0" fontAlgn="base" hangingPunct="0">
              <a:spcBef>
                <a:spcPct val="20000"/>
              </a:spcBef>
              <a:spcAft>
                <a:spcPct val="0"/>
              </a:spcAft>
              <a:buClr>
                <a:srgbClr val="646464"/>
              </a:buClr>
              <a:buFont typeface="Wingdings" charset="2"/>
              <a:buChar char="§"/>
              <a:defRPr sz="2000">
                <a:solidFill>
                  <a:srgbClr val="646464"/>
                </a:solidFill>
                <a:latin typeface="+mn-lt"/>
                <a:ea typeface="+mn-ea"/>
              </a:defRPr>
            </a:lvl5pPr>
            <a:lvl6pPr marL="2514600" indent="-228600" algn="l" rtl="0" fontAlgn="base">
              <a:spcBef>
                <a:spcPct val="20000"/>
              </a:spcBef>
              <a:spcAft>
                <a:spcPct val="0"/>
              </a:spcAft>
              <a:buClr>
                <a:schemeClr val="accent1"/>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Font typeface="Wingdings" charset="0"/>
              <a:buChar char="§"/>
              <a:defRPr sz="2000">
                <a:solidFill>
                  <a:schemeClr val="tx1"/>
                </a:solidFill>
                <a:latin typeface="+mn-lt"/>
                <a:ea typeface="+mn-ea"/>
              </a:defRPr>
            </a:lvl9pPr>
          </a:lstStyle>
          <a:p>
            <a:pPr marL="112711" indent="-112711"/>
            <a:r>
              <a:rPr lang="en-US" sz="2200" kern="0" dirty="0">
                <a:solidFill>
                  <a:srgbClr val="C00000"/>
                </a:solidFill>
              </a:rPr>
              <a:t>Memory, Data-Flow…</a:t>
            </a:r>
            <a:endParaRPr lang="en-US" sz="2200" kern="0" dirty="0"/>
          </a:p>
          <a:p>
            <a:pPr marL="112711" indent="-112711"/>
            <a:r>
              <a:rPr lang="en-US" sz="2200" kern="0" dirty="0">
                <a:solidFill>
                  <a:srgbClr val="C00000"/>
                </a:solidFill>
              </a:rPr>
              <a:t>Pin-out limitations, buffering, bandwidth…</a:t>
            </a:r>
          </a:p>
          <a:p>
            <a:pPr marL="457189" lvl="1" indent="-112711"/>
            <a:r>
              <a:rPr lang="en-US" sz="1800" kern="0" dirty="0"/>
              <a:t>HD Frame processing in parallel</a:t>
            </a:r>
            <a:r>
              <a:rPr lang="mr-IN" sz="1800" kern="0" dirty="0"/>
              <a:t>…</a:t>
            </a:r>
            <a:r>
              <a:rPr lang="en-US" sz="1800" kern="0" dirty="0"/>
              <a:t> </a:t>
            </a:r>
            <a:r>
              <a:rPr lang="en-US" sz="1800" i="1" kern="0" dirty="0">
                <a:solidFill>
                  <a:srgbClr val="0432FF"/>
                </a:solidFill>
              </a:rPr>
              <a:t>1920x1080x32 </a:t>
            </a:r>
            <a:r>
              <a:rPr lang="en-US" sz="1800" kern="0" dirty="0"/>
              <a:t>pins!!! </a:t>
            </a:r>
          </a:p>
          <a:p>
            <a:pPr marL="173034" indent="-173034"/>
            <a:r>
              <a:rPr lang="en-US" sz="2200" kern="0" dirty="0">
                <a:solidFill>
                  <a:srgbClr val="C00000"/>
                </a:solidFill>
              </a:rPr>
              <a:t>Arithmetic…</a:t>
            </a:r>
            <a:endParaRPr lang="en-US" sz="2200" kern="0" dirty="0"/>
          </a:p>
          <a:p>
            <a:pPr marL="517512" lvl="1" indent="-173034"/>
            <a:r>
              <a:rPr lang="en-US" sz="1800" kern="0" dirty="0">
                <a:solidFill>
                  <a:srgbClr val="C00000"/>
                </a:solidFill>
              </a:rPr>
              <a:t>Bit-width precisions, accumulation, rounding, look-up tables, different number systems?</a:t>
            </a:r>
            <a:endParaRPr lang="en-US" sz="1800" kern="0" dirty="0"/>
          </a:p>
        </p:txBody>
      </p:sp>
      <p:pic>
        <p:nvPicPr>
          <p:cNvPr id="14340" name="Picture 4" descr="http://s3.amazonaws.com/stripgenerator/strip/50/23/35/00/00/fu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3178" y="3442257"/>
            <a:ext cx="3251200" cy="25265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1022" y="3442257"/>
            <a:ext cx="11283356" cy="2800382"/>
          </a:xfrm>
          <a:prstGeom prst="rect">
            <a:avLst/>
          </a:prstGeom>
          <a:solidFill>
            <a:srgbClr val="69BFFF">
              <a:alpha val="40000"/>
            </a:srgbClr>
          </a:solidFill>
        </p:spPr>
        <p:txBody>
          <a:bodyPr wrap="square">
            <a:spAutoFit/>
          </a:bodyPr>
          <a:lstStyle/>
          <a:p>
            <a:pPr lvl="5"/>
            <a:r>
              <a:rPr lang="en-US" sz="2133" kern="0" dirty="0">
                <a:solidFill>
                  <a:srgbClr val="FF0000"/>
                </a:solidFill>
                <a:latin typeface="Calibri" panose="020F0502020204030204" pitchFamily="34" charset="0"/>
                <a:cs typeface="Calibri" panose="020F0502020204030204" pitchFamily="34" charset="0"/>
              </a:rPr>
              <a:t>Power Efficiency, Cooling, Battery, </a:t>
            </a:r>
            <a:br>
              <a:rPr lang="en-US" sz="2133" kern="0" dirty="0">
                <a:solidFill>
                  <a:srgbClr val="FF0000"/>
                </a:solidFill>
                <a:latin typeface="Calibri" panose="020F0502020204030204" pitchFamily="34" charset="0"/>
                <a:cs typeface="Calibri" panose="020F0502020204030204" pitchFamily="34" charset="0"/>
              </a:rPr>
            </a:br>
            <a:r>
              <a:rPr lang="en-US" sz="2133" kern="0" dirty="0">
                <a:solidFill>
                  <a:srgbClr val="FF0000"/>
                </a:solidFill>
                <a:latin typeface="Calibri" panose="020F0502020204030204" pitchFamily="34" charset="0"/>
                <a:cs typeface="Calibri" panose="020F0502020204030204" pitchFamily="34" charset="0"/>
              </a:rPr>
              <a:t>Cost (overheads), Reliability, </a:t>
            </a:r>
            <a:br>
              <a:rPr lang="en-US" sz="2133" kern="0" dirty="0">
                <a:solidFill>
                  <a:srgbClr val="FF0000"/>
                </a:solidFill>
                <a:latin typeface="Calibri" panose="020F0502020204030204" pitchFamily="34" charset="0"/>
                <a:cs typeface="Calibri" panose="020F0502020204030204" pitchFamily="34" charset="0"/>
              </a:rPr>
            </a:br>
            <a:r>
              <a:rPr lang="en-US" sz="2133" kern="0" dirty="0">
                <a:solidFill>
                  <a:srgbClr val="FF0000"/>
                </a:solidFill>
                <a:latin typeface="Calibri" panose="020F0502020204030204" pitchFamily="34" charset="0"/>
                <a:cs typeface="Calibri" panose="020F0502020204030204" pitchFamily="34" charset="0"/>
              </a:rPr>
              <a:t>Speed (latency), Size</a:t>
            </a:r>
            <a:r>
              <a:rPr lang="mr-IN" sz="2133" kern="0" dirty="0">
                <a:solidFill>
                  <a:srgbClr val="FF0000"/>
                </a:solidFill>
                <a:latin typeface="Calibri" panose="020F0502020204030204" pitchFamily="34" charset="0"/>
              </a:rPr>
              <a:t>…</a:t>
            </a:r>
            <a:endParaRPr lang="en-US" sz="2133" kern="0" dirty="0">
              <a:solidFill>
                <a:srgbClr val="FF0000"/>
              </a:solidFill>
              <a:latin typeface="Calibri" panose="020F0502020204030204" pitchFamily="34" charset="0"/>
              <a:cs typeface="Calibri" panose="020F0502020204030204" pitchFamily="34" charset="0"/>
            </a:endParaRPr>
          </a:p>
          <a:p>
            <a:pPr lvl="5"/>
            <a:r>
              <a:rPr lang="en-US" sz="2133" kern="0" dirty="0">
                <a:solidFill>
                  <a:srgbClr val="FF0000"/>
                </a:solidFill>
                <a:latin typeface="Calibri" panose="020F0502020204030204" pitchFamily="34" charset="0"/>
                <a:cs typeface="Calibri" panose="020F0502020204030204" pitchFamily="34" charset="0"/>
              </a:rPr>
              <a:t>Implementation – Prototyping </a:t>
            </a:r>
            <a:br>
              <a:rPr lang="en-US" sz="2133" kern="0" dirty="0">
                <a:solidFill>
                  <a:srgbClr val="FF0000"/>
                </a:solidFill>
                <a:latin typeface="Calibri" panose="020F0502020204030204" pitchFamily="34" charset="0"/>
                <a:cs typeface="Calibri" panose="020F0502020204030204" pitchFamily="34" charset="0"/>
              </a:rPr>
            </a:br>
            <a:r>
              <a:rPr lang="en-US" sz="2133" kern="0" dirty="0">
                <a:solidFill>
                  <a:srgbClr val="FF0000"/>
                </a:solidFill>
                <a:latin typeface="Calibri" panose="020F0502020204030204" pitchFamily="34" charset="0"/>
                <a:cs typeface="Calibri" panose="020F0502020204030204" pitchFamily="34" charset="0"/>
              </a:rPr>
              <a:t>Real-World Deployment &amp; Simulation</a:t>
            </a:r>
          </a:p>
          <a:p>
            <a:pPr lvl="5"/>
            <a:endParaRPr lang="en-US" sz="2133" kern="0" dirty="0">
              <a:solidFill>
                <a:srgbClr val="FF0000"/>
              </a:solidFill>
              <a:latin typeface="Calibri" panose="020F0502020204030204" pitchFamily="34" charset="0"/>
              <a:cs typeface="Calibri" panose="020F0502020204030204" pitchFamily="34" charset="0"/>
            </a:endParaRPr>
          </a:p>
          <a:p>
            <a:pPr lvl="1"/>
            <a:endParaRPr lang="en-US" sz="2667" b="1" kern="0" dirty="0">
              <a:solidFill>
                <a:srgbClr val="FF0000"/>
              </a:solidFill>
            </a:endParaRPr>
          </a:p>
          <a:p>
            <a:pPr lvl="1"/>
            <a:endParaRPr lang="en-US" sz="2133" kern="0" dirty="0">
              <a:solidFill>
                <a:srgbClr val="FF0000"/>
              </a:solidFill>
            </a:endParaRPr>
          </a:p>
        </p:txBody>
      </p:sp>
    </p:spTree>
    <p:extLst>
      <p:ext uri="{BB962C8B-B14F-4D97-AF65-F5344CB8AC3E}">
        <p14:creationId xmlns:p14="http://schemas.microsoft.com/office/powerpoint/2010/main" val="270411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40301" y="990601"/>
            <a:ext cx="11351699" cy="5314404"/>
          </a:xfrm>
          <a:prstGeom prst="rect">
            <a:avLst/>
          </a:prstGeom>
        </p:spPr>
        <p:txBody>
          <a:bodyPr vert="horz" wrap="square" lIns="0" tIns="0" rIns="0" bIns="0" rtlCol="0">
            <a:spAutoFit/>
          </a:bodyPr>
          <a:lstStyle/>
          <a:p>
            <a:pPr marL="246374" indent="-229441">
              <a:spcBef>
                <a:spcPts val="413"/>
              </a:spcBef>
              <a:buFont typeface="Arial"/>
              <a:buChar char="•"/>
              <a:tabLst>
                <a:tab pos="247220" algn="l"/>
              </a:tabLst>
            </a:pPr>
            <a:r>
              <a:rPr lang="en-US" sz="2667" spc="-7" dirty="0">
                <a:cs typeface="Calibri"/>
              </a:rPr>
              <a:t>Shift computation towards the edge of the network</a:t>
            </a:r>
          </a:p>
          <a:p>
            <a:pPr marL="855959" lvl="1" indent="-229441">
              <a:spcBef>
                <a:spcPts val="413"/>
              </a:spcBef>
              <a:buFont typeface="Arial"/>
              <a:buChar char="•"/>
              <a:tabLst>
                <a:tab pos="247220" algn="l"/>
              </a:tabLst>
            </a:pPr>
            <a:r>
              <a:rPr lang="en-US" sz="2400" spc="-7" dirty="0">
                <a:cs typeface="Calibri"/>
              </a:rPr>
              <a:t>improve time-to-action and reduce latency </a:t>
            </a:r>
          </a:p>
          <a:p>
            <a:pPr marL="855959" lvl="1" indent="-229441">
              <a:spcBef>
                <a:spcPts val="413"/>
              </a:spcBef>
              <a:buFont typeface="Arial"/>
              <a:buChar char="•"/>
              <a:tabLst>
                <a:tab pos="247220" algn="l"/>
              </a:tabLst>
            </a:pPr>
            <a:r>
              <a:rPr lang="en-US" sz="2400" spc="-7" dirty="0">
                <a:cs typeface="Calibri"/>
              </a:rPr>
              <a:t>greater privacy and security</a:t>
            </a:r>
          </a:p>
          <a:p>
            <a:pPr marL="855959" lvl="1" indent="-229441">
              <a:spcBef>
                <a:spcPts val="413"/>
              </a:spcBef>
              <a:buFont typeface="Arial"/>
              <a:buChar char="•"/>
              <a:tabLst>
                <a:tab pos="247220" algn="l"/>
              </a:tabLst>
            </a:pPr>
            <a:r>
              <a:rPr lang="en-US" sz="2400" spc="-7" dirty="0">
                <a:cs typeface="Calibri"/>
              </a:rPr>
              <a:t>lower cost</a:t>
            </a:r>
          </a:p>
          <a:p>
            <a:pPr marL="246374" indent="-229441">
              <a:spcBef>
                <a:spcPts val="413"/>
              </a:spcBef>
              <a:buFont typeface="Arial"/>
              <a:buChar char="•"/>
              <a:tabLst>
                <a:tab pos="247220" algn="l"/>
              </a:tabLst>
            </a:pPr>
            <a:r>
              <a:rPr lang="en-US" sz="2667" spc="-7" dirty="0">
                <a:latin typeface="Calibri"/>
                <a:cs typeface="Calibri"/>
              </a:rPr>
              <a:t>Challenges on the edge</a:t>
            </a:r>
          </a:p>
          <a:p>
            <a:pPr marL="855959" marR="6773" lvl="1" indent="-229441">
              <a:lnSpc>
                <a:spcPts val="3080"/>
              </a:lnSpc>
              <a:buFont typeface="Arial"/>
              <a:buChar char="•"/>
              <a:tabLst>
                <a:tab pos="247220" algn="l"/>
              </a:tabLst>
            </a:pPr>
            <a:r>
              <a:rPr lang="en-US" sz="2400" spc="-27" dirty="0">
                <a:cs typeface="Calibri"/>
              </a:rPr>
              <a:t>limited compute resources (low-power devices)</a:t>
            </a:r>
          </a:p>
          <a:p>
            <a:pPr marL="855959" marR="6773" lvl="1" indent="-229441">
              <a:lnSpc>
                <a:spcPts val="3080"/>
              </a:lnSpc>
              <a:buFont typeface="Arial"/>
              <a:buChar char="•"/>
              <a:tabLst>
                <a:tab pos="247220" algn="l"/>
              </a:tabLst>
            </a:pPr>
            <a:r>
              <a:rPr lang="en-US" sz="2400" spc="-27" dirty="0">
                <a:cs typeface="Calibri"/>
              </a:rPr>
              <a:t>low-memory</a:t>
            </a:r>
          </a:p>
          <a:p>
            <a:pPr marL="855959" marR="6773" lvl="1" indent="-229441">
              <a:lnSpc>
                <a:spcPts val="3080"/>
              </a:lnSpc>
              <a:buFont typeface="Arial"/>
              <a:buChar char="•"/>
              <a:tabLst>
                <a:tab pos="247220" algn="l"/>
              </a:tabLst>
            </a:pPr>
            <a:r>
              <a:rPr lang="en-US" sz="2400" spc="-27" dirty="0">
                <a:cs typeface="Calibri"/>
              </a:rPr>
              <a:t>limited storage</a:t>
            </a:r>
            <a:endParaRPr lang="en-US" sz="2400" spc="-27" dirty="0">
              <a:latin typeface="Calibri"/>
              <a:cs typeface="Calibri"/>
            </a:endParaRPr>
          </a:p>
          <a:p>
            <a:pPr marL="246374" marR="6773" indent="-229441">
              <a:lnSpc>
                <a:spcPts val="3080"/>
              </a:lnSpc>
              <a:buFont typeface="Arial"/>
              <a:buChar char="•"/>
              <a:tabLst>
                <a:tab pos="247220" algn="l"/>
              </a:tabLst>
            </a:pPr>
            <a:r>
              <a:rPr lang="en-US" sz="2667" spc="-27" dirty="0">
                <a:latin typeface="Calibri"/>
                <a:cs typeface="Calibri"/>
              </a:rPr>
              <a:t>There is a need for optimization of the model and the structure based on the:</a:t>
            </a:r>
          </a:p>
          <a:p>
            <a:pPr marL="855959" marR="6773" lvl="1" indent="-229441">
              <a:lnSpc>
                <a:spcPts val="3080"/>
              </a:lnSpc>
              <a:buFont typeface="Arial"/>
              <a:buChar char="•"/>
              <a:tabLst>
                <a:tab pos="247220" algn="l"/>
              </a:tabLst>
            </a:pPr>
            <a:r>
              <a:rPr lang="en-US" sz="2400" spc="-27" dirty="0">
                <a:latin typeface="Calibri"/>
                <a:cs typeface="Calibri"/>
              </a:rPr>
              <a:t>device H/W (embedded, FPGA, CPU, GPU) ,</a:t>
            </a:r>
          </a:p>
          <a:p>
            <a:pPr marL="855959" marR="6773" lvl="1" indent="-229441">
              <a:lnSpc>
                <a:spcPts val="3080"/>
              </a:lnSpc>
              <a:buFont typeface="Arial"/>
              <a:buChar char="•"/>
              <a:tabLst>
                <a:tab pos="247220" algn="l"/>
              </a:tabLst>
            </a:pPr>
            <a:r>
              <a:rPr lang="en-US" sz="2400" spc="-27" dirty="0">
                <a:latin typeface="Calibri"/>
                <a:cs typeface="Calibri"/>
              </a:rPr>
              <a:t>algorithm,</a:t>
            </a:r>
          </a:p>
          <a:p>
            <a:pPr marL="855959" marR="6773" lvl="1" indent="-229441">
              <a:lnSpc>
                <a:spcPts val="3080"/>
              </a:lnSpc>
              <a:buFont typeface="Arial"/>
              <a:buChar char="•"/>
              <a:tabLst>
                <a:tab pos="247220" algn="l"/>
              </a:tabLst>
            </a:pPr>
            <a:r>
              <a:rPr lang="en-US" sz="2400" spc="-27" dirty="0">
                <a:latin typeface="Calibri"/>
                <a:cs typeface="Calibri"/>
              </a:rPr>
              <a:t>task (e.g. pattern recognition, classification, decision support, control output, etc. )</a:t>
            </a:r>
          </a:p>
          <a:p>
            <a:pPr marL="246374" marR="6773" indent="-229441">
              <a:lnSpc>
                <a:spcPts val="3080"/>
              </a:lnSpc>
              <a:buFont typeface="Arial"/>
              <a:buChar char="•"/>
              <a:tabLst>
                <a:tab pos="247220" algn="l"/>
              </a:tabLst>
            </a:pPr>
            <a:endParaRPr sz="2667" dirty="0">
              <a:latin typeface="Calibri"/>
              <a:cs typeface="Calibri"/>
            </a:endParaRPr>
          </a:p>
        </p:txBody>
      </p:sp>
      <p:sp>
        <p:nvSpPr>
          <p:cNvPr id="4" name="object 4"/>
          <p:cNvSpPr txBox="1">
            <a:spLocks noGrp="1"/>
          </p:cNvSpPr>
          <p:nvPr>
            <p:ph type="title"/>
          </p:nvPr>
        </p:nvSpPr>
        <p:spPr>
          <a:xfrm>
            <a:off x="812800" y="177802"/>
            <a:ext cx="11618704" cy="492443"/>
          </a:xfrm>
          <a:prstGeom prst="rect">
            <a:avLst/>
          </a:prstGeom>
        </p:spPr>
        <p:txBody>
          <a:bodyPr vert="horz" wrap="square" lIns="0" tIns="0" rIns="0" bIns="0" rtlCol="0" anchor="ctr">
            <a:spAutoFit/>
          </a:bodyPr>
          <a:lstStyle/>
          <a:p>
            <a:pPr marL="16933"/>
            <a:r>
              <a:rPr lang="en-US" sz="3200" spc="-13" dirty="0"/>
              <a:t>Challenges and Opportunities of Edge Intelligence</a:t>
            </a:r>
            <a:endParaRPr sz="3200" spc="-7" dirty="0"/>
          </a:p>
        </p:txBody>
      </p:sp>
    </p:spTree>
    <p:extLst>
      <p:ext uri="{BB962C8B-B14F-4D97-AF65-F5344CB8AC3E}">
        <p14:creationId xmlns:p14="http://schemas.microsoft.com/office/powerpoint/2010/main" val="175864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Edge Intelligence matters…</a:t>
            </a:r>
          </a:p>
        </p:txBody>
      </p:sp>
      <p:pic>
        <p:nvPicPr>
          <p:cNvPr id="1026" name="Picture 2" descr="http://www.clker.com/cliparts/e/7/9/0/15164853112112031935free-clipart-parents-and-child.m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3225801"/>
            <a:ext cx="2743200" cy="2706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88453" y="2166779"/>
            <a:ext cx="1136143" cy="461665"/>
          </a:xfrm>
          <a:prstGeom prst="rect">
            <a:avLst/>
          </a:prstGeom>
          <a:noFill/>
        </p:spPr>
        <p:txBody>
          <a:bodyPr wrap="square" rtlCol="0">
            <a:spAutoFit/>
          </a:bodyPr>
          <a:lstStyle/>
          <a:p>
            <a:r>
              <a:rPr lang="en-US" sz="2400" dirty="0"/>
              <a:t>Cloud</a:t>
            </a:r>
          </a:p>
        </p:txBody>
      </p:sp>
      <p:sp>
        <p:nvSpPr>
          <p:cNvPr id="6" name="TextBox 5"/>
          <p:cNvSpPr txBox="1"/>
          <p:nvPr/>
        </p:nvSpPr>
        <p:spPr>
          <a:xfrm>
            <a:off x="3546243" y="6153782"/>
            <a:ext cx="1127356" cy="461665"/>
          </a:xfrm>
          <a:prstGeom prst="rect">
            <a:avLst/>
          </a:prstGeom>
          <a:noFill/>
        </p:spPr>
        <p:txBody>
          <a:bodyPr wrap="square" rtlCol="0">
            <a:spAutoFit/>
          </a:bodyPr>
          <a:lstStyle/>
          <a:p>
            <a:r>
              <a:rPr lang="en-US" sz="2400" dirty="0"/>
              <a:t>Edge</a:t>
            </a:r>
          </a:p>
        </p:txBody>
      </p:sp>
      <p:cxnSp>
        <p:nvCxnSpPr>
          <p:cNvPr id="7" name="Straight Arrow Connector 6"/>
          <p:cNvCxnSpPr>
            <a:stCxn id="4" idx="3"/>
          </p:cNvCxnSpPr>
          <p:nvPr/>
        </p:nvCxnSpPr>
        <p:spPr>
          <a:xfrm>
            <a:off x="3724596" y="2397612"/>
            <a:ext cx="186270" cy="8035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4" idx="1"/>
          </p:cNvCxnSpPr>
          <p:nvPr/>
        </p:nvCxnSpPr>
        <p:spPr>
          <a:xfrm flipH="1">
            <a:off x="2183665" y="2397612"/>
            <a:ext cx="404788" cy="7019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6" idx="0"/>
          </p:cNvCxnSpPr>
          <p:nvPr/>
        </p:nvCxnSpPr>
        <p:spPr>
          <a:xfrm flipH="1" flipV="1">
            <a:off x="3509086" y="5553391"/>
            <a:ext cx="600835" cy="6003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28" name="Picture 4" descr="https://image.shutterstock.com/image-vector/cartoon-illustration-young-man-graduation-260nw-108107786.jpg"/>
          <p:cNvPicPr>
            <a:picLocks noChangeAspect="1" noChangeArrowheads="1"/>
          </p:cNvPicPr>
          <p:nvPr/>
        </p:nvPicPr>
        <p:blipFill rotWithShape="1">
          <a:blip r:embed="rId3">
            <a:extLst>
              <a:ext uri="{28A0092B-C50C-407E-A947-70E740481C1C}">
                <a14:useLocalDpi xmlns:a14="http://schemas.microsoft.com/office/drawing/2010/main" val="0"/>
              </a:ext>
            </a:extLst>
          </a:blip>
          <a:srcRect b="9333"/>
          <a:stretch/>
        </p:blipFill>
        <p:spPr bwMode="auto">
          <a:xfrm>
            <a:off x="5864485" y="2846466"/>
            <a:ext cx="5791200" cy="32241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290735" y="1991698"/>
            <a:ext cx="1136143" cy="461665"/>
          </a:xfrm>
          <a:prstGeom prst="rect">
            <a:avLst/>
          </a:prstGeom>
          <a:noFill/>
        </p:spPr>
        <p:txBody>
          <a:bodyPr wrap="square" rtlCol="0">
            <a:spAutoFit/>
          </a:bodyPr>
          <a:lstStyle/>
          <a:p>
            <a:r>
              <a:rPr lang="en-US" sz="2400" dirty="0"/>
              <a:t>Cloud</a:t>
            </a:r>
          </a:p>
        </p:txBody>
      </p:sp>
      <p:sp>
        <p:nvSpPr>
          <p:cNvPr id="18" name="TextBox 17"/>
          <p:cNvSpPr txBox="1"/>
          <p:nvPr/>
        </p:nvSpPr>
        <p:spPr>
          <a:xfrm>
            <a:off x="10668001" y="2258461"/>
            <a:ext cx="1330556" cy="461665"/>
          </a:xfrm>
          <a:prstGeom prst="rect">
            <a:avLst/>
          </a:prstGeom>
          <a:noFill/>
        </p:spPr>
        <p:txBody>
          <a:bodyPr wrap="square" rtlCol="0">
            <a:spAutoFit/>
          </a:bodyPr>
          <a:lstStyle/>
          <a:p>
            <a:r>
              <a:rPr lang="en-US" sz="2400" dirty="0"/>
              <a:t>Edge</a:t>
            </a:r>
          </a:p>
        </p:txBody>
      </p:sp>
      <p:cxnSp>
        <p:nvCxnSpPr>
          <p:cNvPr id="19" name="Straight Arrow Connector 18"/>
          <p:cNvCxnSpPr>
            <a:stCxn id="17" idx="3"/>
          </p:cNvCxnSpPr>
          <p:nvPr/>
        </p:nvCxnSpPr>
        <p:spPr>
          <a:xfrm>
            <a:off x="7426878" y="2222531"/>
            <a:ext cx="186271" cy="8035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8" idx="2"/>
          </p:cNvCxnSpPr>
          <p:nvPr/>
        </p:nvCxnSpPr>
        <p:spPr>
          <a:xfrm flipH="1">
            <a:off x="11168148" y="2720126"/>
            <a:ext cx="165131" cy="6697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213645" y="1067899"/>
            <a:ext cx="2156744" cy="666786"/>
          </a:xfrm>
          <a:prstGeom prst="rect">
            <a:avLst/>
          </a:prstGeom>
          <a:noFill/>
        </p:spPr>
        <p:txBody>
          <a:bodyPr wrap="none" rtlCol="0">
            <a:spAutoFit/>
          </a:bodyPr>
          <a:lstStyle/>
          <a:p>
            <a:r>
              <a:rPr lang="en-US" sz="3733" dirty="0">
                <a:solidFill>
                  <a:srgbClr val="0070C0"/>
                </a:solidFill>
              </a:rPr>
              <a:t>The Past…</a:t>
            </a:r>
          </a:p>
        </p:txBody>
      </p:sp>
      <p:sp>
        <p:nvSpPr>
          <p:cNvPr id="31" name="TextBox 30"/>
          <p:cNvSpPr txBox="1"/>
          <p:nvPr/>
        </p:nvSpPr>
        <p:spPr>
          <a:xfrm>
            <a:off x="7426878" y="1116807"/>
            <a:ext cx="2630977" cy="666786"/>
          </a:xfrm>
          <a:prstGeom prst="rect">
            <a:avLst/>
          </a:prstGeom>
          <a:noFill/>
        </p:spPr>
        <p:txBody>
          <a:bodyPr wrap="none" rtlCol="0">
            <a:spAutoFit/>
          </a:bodyPr>
          <a:lstStyle/>
          <a:p>
            <a:r>
              <a:rPr lang="en-US" sz="3733" dirty="0">
                <a:solidFill>
                  <a:srgbClr val="0070C0"/>
                </a:solidFill>
              </a:rPr>
              <a:t>The Future…</a:t>
            </a:r>
          </a:p>
        </p:txBody>
      </p:sp>
    </p:spTree>
    <p:extLst>
      <p:ext uri="{BB962C8B-B14F-4D97-AF65-F5344CB8AC3E}">
        <p14:creationId xmlns:p14="http://schemas.microsoft.com/office/powerpoint/2010/main" val="70919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Architectures For Deep Neural Networks…</a:t>
            </a:r>
          </a:p>
        </p:txBody>
      </p:sp>
      <p:pic>
        <p:nvPicPr>
          <p:cNvPr id="5122" name="Picture 2" descr="https://blogs-images.forbes.com/moorinsights/files/2017/03/KF2b-1200x547.jpg?width=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92200"/>
            <a:ext cx="11356928"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75200" y="6116911"/>
            <a:ext cx="3535070" cy="379656"/>
          </a:xfrm>
          <a:prstGeom prst="rect">
            <a:avLst/>
          </a:prstGeom>
        </p:spPr>
        <p:txBody>
          <a:bodyPr wrap="none">
            <a:spAutoFit/>
          </a:bodyPr>
          <a:lstStyle/>
          <a:p>
            <a:r>
              <a:rPr lang="en-US" sz="1867" i="1" dirty="0">
                <a:solidFill>
                  <a:srgbClr val="0070C0"/>
                </a:solidFill>
              </a:rPr>
              <a:t>https://tanjo.ai/contents/2323923</a:t>
            </a:r>
          </a:p>
        </p:txBody>
      </p:sp>
    </p:spTree>
    <p:extLst>
      <p:ext uri="{BB962C8B-B14F-4D97-AF65-F5344CB8AC3E}">
        <p14:creationId xmlns:p14="http://schemas.microsoft.com/office/powerpoint/2010/main" val="4858358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Race for the Edge is ON!</a:t>
            </a:r>
          </a:p>
        </p:txBody>
      </p:sp>
      <p:pic>
        <p:nvPicPr>
          <p:cNvPr id="6146" name="Picture 2" descr="https://cdn-images-1.medium.com/max/800/1*Dac0C3z3igQqAbMWb9Onx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91539"/>
            <a:ext cx="6096000" cy="25374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8400" y="1397000"/>
            <a:ext cx="4551163"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https://camo.githubusercontent.com/bb28092eb0faaf1c05ff3283659382025e143bf8/687474703a2f2f697072636f72702e636f6d2f77702d636f6e74656e742f75706c6f6164732f323031372f30382f6e657276616e612e706e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454399"/>
            <a:ext cx="5080000" cy="31241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800" y="2865230"/>
            <a:ext cx="5854701" cy="229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4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p:cTn id="7" dur="500" fill="hold"/>
                                        <p:tgtEl>
                                          <p:spTgt spid="6149"/>
                                        </p:tgtEl>
                                        <p:attrNameLst>
                                          <p:attrName>ppt_w</p:attrName>
                                        </p:attrNameLst>
                                      </p:cBhvr>
                                      <p:tavLst>
                                        <p:tav tm="0">
                                          <p:val>
                                            <p:fltVal val="0"/>
                                          </p:val>
                                        </p:tav>
                                        <p:tav tm="100000">
                                          <p:val>
                                            <p:strVal val="#ppt_w"/>
                                          </p:val>
                                        </p:tav>
                                      </p:tavLst>
                                    </p:anim>
                                    <p:anim calcmode="lin" valueType="num">
                                      <p:cBhvr>
                                        <p:cTn id="8" dur="500" fill="hold"/>
                                        <p:tgtEl>
                                          <p:spTgt spid="6149"/>
                                        </p:tgtEl>
                                        <p:attrNameLst>
                                          <p:attrName>ppt_h</p:attrName>
                                        </p:attrNameLst>
                                      </p:cBhvr>
                                      <p:tavLst>
                                        <p:tav tm="0">
                                          <p:val>
                                            <p:fltVal val="0"/>
                                          </p:val>
                                        </p:tav>
                                        <p:tav tm="100000">
                                          <p:val>
                                            <p:strVal val="#ppt_h"/>
                                          </p:val>
                                        </p:tav>
                                      </p:tavLst>
                                    </p:anim>
                                    <p:animEffect transition="in" filter="fade">
                                      <p:cBhvr>
                                        <p:cTn id="9"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solidFill>
                  <a:srgbClr val="4472C4"/>
                </a:solidFill>
                <a:latin typeface="Calibri Light" panose="020F0302020204030204"/>
              </a:rPr>
              <a:t>Object Detection as Classification with Sliding Window</a:t>
            </a:r>
          </a:p>
        </p:txBody>
      </p:sp>
      <p:pic>
        <p:nvPicPr>
          <p:cNvPr id="5" name="Picture 4"/>
          <p:cNvPicPr>
            <a:picLocks noChangeAspect="1"/>
          </p:cNvPicPr>
          <p:nvPr/>
        </p:nvPicPr>
        <p:blipFill rotWithShape="1">
          <a:blip r:embed="rId3"/>
          <a:srcRect l="3073" t="-417" r="5174" b="12348"/>
          <a:stretch/>
        </p:blipFill>
        <p:spPr>
          <a:xfrm>
            <a:off x="1304261" y="1814622"/>
            <a:ext cx="5925879" cy="3615071"/>
          </a:xfrm>
          <a:prstGeom prst="rect">
            <a:avLst/>
          </a:prstGeom>
        </p:spPr>
      </p:pic>
      <p:sp>
        <p:nvSpPr>
          <p:cNvPr id="3" name="Rectangle 2"/>
          <p:cNvSpPr/>
          <p:nvPr/>
        </p:nvSpPr>
        <p:spPr>
          <a:xfrm>
            <a:off x="2452100" y="1853090"/>
            <a:ext cx="1342489" cy="1055589"/>
          </a:xfrm>
          <a:prstGeom prst="rect">
            <a:avLst/>
          </a:prstGeom>
          <a:noFill/>
          <a:ln w="38100" cap="flat">
            <a:solidFill>
              <a:srgbClr val="00B0F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11" name="Straight Arrow Connector 10"/>
          <p:cNvCxnSpPr>
            <a:cxnSpLocks/>
          </p:cNvCxnSpPr>
          <p:nvPr/>
        </p:nvCxnSpPr>
        <p:spPr>
          <a:xfrm>
            <a:off x="3808945" y="2338844"/>
            <a:ext cx="3926669" cy="0"/>
          </a:xfrm>
          <a:prstGeom prst="straightConnector1">
            <a:avLst/>
          </a:prstGeom>
          <a:noFill/>
          <a:ln w="41275" cap="flat">
            <a:solidFill>
              <a:srgbClr val="00B0F0"/>
            </a:solidFill>
            <a:prstDash val="solid"/>
            <a:bevel/>
            <a:tailEnd type="triangle"/>
          </a:ln>
          <a:effectLst/>
        </p:spPr>
        <p:style>
          <a:lnRef idx="0">
            <a:scrgbClr r="0" g="0" b="0"/>
          </a:lnRef>
          <a:fillRef idx="0">
            <a:scrgbClr r="0" g="0" b="0"/>
          </a:fillRef>
          <a:effectRef idx="0">
            <a:scrgbClr r="0" g="0" b="0"/>
          </a:effectRef>
          <a:fontRef idx="none"/>
        </p:style>
      </p:cxnSp>
      <p:grpSp>
        <p:nvGrpSpPr>
          <p:cNvPr id="18" name="Group 17">
            <a:extLst>
              <a:ext uri="{FF2B5EF4-FFF2-40B4-BE49-F238E27FC236}">
                <a16:creationId xmlns:a16="http://schemas.microsoft.com/office/drawing/2014/main" id="{09A148CB-204E-EC40-8CCB-4EDC0583CDD7}"/>
              </a:ext>
            </a:extLst>
          </p:cNvPr>
          <p:cNvGrpSpPr/>
          <p:nvPr/>
        </p:nvGrpSpPr>
        <p:grpSpPr>
          <a:xfrm>
            <a:off x="7809595" y="1686580"/>
            <a:ext cx="3078144" cy="1284028"/>
            <a:chOff x="7809595" y="1686580"/>
            <a:chExt cx="3078144" cy="1284028"/>
          </a:xfrm>
        </p:grpSpPr>
        <p:sp>
          <p:nvSpPr>
            <p:cNvPr id="20" name="Trapezoid 19">
              <a:extLst>
                <a:ext uri="{FF2B5EF4-FFF2-40B4-BE49-F238E27FC236}">
                  <a16:creationId xmlns:a16="http://schemas.microsoft.com/office/drawing/2014/main" id="{F0AB7C80-1EA5-DE4D-BED9-82016E04F1B6}"/>
                </a:ext>
              </a:extLst>
            </p:cNvPr>
            <p:cNvSpPr/>
            <p:nvPr/>
          </p:nvSpPr>
          <p:spPr>
            <a:xfrm rot="5400000">
              <a:off x="7603547" y="1991511"/>
              <a:ext cx="1096256" cy="684159"/>
            </a:xfrm>
            <a:prstGeom prst="trapezoid">
              <a:avLst/>
            </a:prstGeom>
            <a:solidFill>
              <a:srgbClr val="FFFFFF"/>
            </a:solidFill>
            <a:ln w="254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dirty="0">
                <a:solidFill>
                  <a:srgbClr val="000000"/>
                </a:solidFill>
                <a:latin typeface="Calibri"/>
                <a:ea typeface="Calibri"/>
                <a:cs typeface="Calibri"/>
                <a:sym typeface="Calibri"/>
              </a:endParaRPr>
            </a:p>
          </p:txBody>
        </p:sp>
        <p:sp>
          <p:nvSpPr>
            <p:cNvPr id="21" name="TextBox 20">
              <a:extLst>
                <a:ext uri="{FF2B5EF4-FFF2-40B4-BE49-F238E27FC236}">
                  <a16:creationId xmlns:a16="http://schemas.microsoft.com/office/drawing/2014/main" id="{2303A0E2-4840-A642-B1BA-635706062F6D}"/>
                </a:ext>
              </a:extLst>
            </p:cNvPr>
            <p:cNvSpPr txBox="1"/>
            <p:nvPr/>
          </p:nvSpPr>
          <p:spPr>
            <a:xfrm>
              <a:off x="7821095" y="2068891"/>
              <a:ext cx="684160"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7030A0"/>
                  </a:solidFill>
                  <a:latin typeface="Calibri"/>
                  <a:ea typeface="Calibri"/>
                  <a:cs typeface="Calibri"/>
                  <a:sym typeface="Calibri"/>
                </a:rPr>
                <a:t>CNN</a:t>
              </a:r>
            </a:p>
          </p:txBody>
        </p:sp>
        <p:sp>
          <p:nvSpPr>
            <p:cNvPr id="22" name="TextBox 21">
              <a:extLst>
                <a:ext uri="{FF2B5EF4-FFF2-40B4-BE49-F238E27FC236}">
                  <a16:creationId xmlns:a16="http://schemas.microsoft.com/office/drawing/2014/main" id="{7C7E7200-AE7F-A54D-AD1E-DCB262C8C686}"/>
                </a:ext>
              </a:extLst>
            </p:cNvPr>
            <p:cNvSpPr txBox="1"/>
            <p:nvPr/>
          </p:nvSpPr>
          <p:spPr>
            <a:xfrm>
              <a:off x="9148932" y="1686580"/>
              <a:ext cx="842857"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deer?</a:t>
              </a:r>
            </a:p>
          </p:txBody>
        </p:sp>
        <p:sp>
          <p:nvSpPr>
            <p:cNvPr id="23" name="TextBox 22">
              <a:extLst>
                <a:ext uri="{FF2B5EF4-FFF2-40B4-BE49-F238E27FC236}">
                  <a16:creationId xmlns:a16="http://schemas.microsoft.com/office/drawing/2014/main" id="{432DCEE3-3163-5542-9476-B6126DF68B72}"/>
                </a:ext>
              </a:extLst>
            </p:cNvPr>
            <p:cNvSpPr txBox="1"/>
            <p:nvPr/>
          </p:nvSpPr>
          <p:spPr>
            <a:xfrm>
              <a:off x="9148932" y="2070508"/>
              <a:ext cx="6402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cat?</a:t>
              </a:r>
            </a:p>
          </p:txBody>
        </p:sp>
        <p:sp>
          <p:nvSpPr>
            <p:cNvPr id="24" name="TextBox 23">
              <a:extLst>
                <a:ext uri="{FF2B5EF4-FFF2-40B4-BE49-F238E27FC236}">
                  <a16:creationId xmlns:a16="http://schemas.microsoft.com/office/drawing/2014/main" id="{0A28E429-41CA-9146-93D9-B44794E35352}"/>
                </a:ext>
              </a:extLst>
            </p:cNvPr>
            <p:cNvSpPr txBox="1"/>
            <p:nvPr/>
          </p:nvSpPr>
          <p:spPr>
            <a:xfrm>
              <a:off x="9148932" y="2478168"/>
              <a:ext cx="1738807"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background?</a:t>
              </a:r>
            </a:p>
          </p:txBody>
        </p:sp>
        <p:cxnSp>
          <p:nvCxnSpPr>
            <p:cNvPr id="25" name="Straight Arrow Connector 24">
              <a:extLst>
                <a:ext uri="{FF2B5EF4-FFF2-40B4-BE49-F238E27FC236}">
                  <a16:creationId xmlns:a16="http://schemas.microsoft.com/office/drawing/2014/main" id="{6801C28A-82AA-7546-A3AD-E19821F220A4}"/>
                </a:ext>
              </a:extLst>
            </p:cNvPr>
            <p:cNvCxnSpPr>
              <a:cxnSpLocks/>
            </p:cNvCxnSpPr>
            <p:nvPr/>
          </p:nvCxnSpPr>
          <p:spPr>
            <a:xfrm flipV="1">
              <a:off x="8526333" y="2328594"/>
              <a:ext cx="539970" cy="4737"/>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40755733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C 0.14726 -0.00763 0.2944 -0.01504 0.275 0.0044 C 0.2556 0.02408 -0.11498 0.0963 -0.11615 0.11783 C -0.11745 0.13936 0.26497 0.10301 0.26758 0.13334 C 0.27005 0.16366 -0.10078 0.26945 -0.10117 0.3 C -0.10156 0.33079 0.08164 0.32431 0.26497 0.31783 " pathEditMode="relative" ptsTypes="AAAA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Google’s Edge TPU and NVIDIA Jetson TX2</a:t>
            </a:r>
          </a:p>
        </p:txBody>
      </p:sp>
      <p:pic>
        <p:nvPicPr>
          <p:cNvPr id="3074" name="Picture 2" descr="https://cdn.vox-cdn.com/thumbor/zScKvCasixCprjlRJBXBOEv3xm0=/0x0:640x492/1200x0/filters:focal(0x0:640x492):no_upscale()/cdn.vox-cdn.com/uploads/chorus_asset/file/6511859/tpu-2.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67" t="7663" r="16326" b="7663"/>
          <a:stretch/>
        </p:blipFill>
        <p:spPr bwMode="auto">
          <a:xfrm>
            <a:off x="829733" y="1439335"/>
            <a:ext cx="3335867" cy="32405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9600" y="5861447"/>
            <a:ext cx="11379200" cy="584775"/>
          </a:xfrm>
          <a:prstGeom prst="rect">
            <a:avLst/>
          </a:prstGeom>
        </p:spPr>
        <p:txBody>
          <a:bodyPr wrap="square">
            <a:spAutoFit/>
          </a:bodyPr>
          <a:lstStyle/>
          <a:p>
            <a:r>
              <a:rPr lang="en-US" sz="1600" dirty="0"/>
              <a:t> The Edge TPU is the little brother of the regular Tensor Processing Unit, which Google uses to power its own AI, and which is available for other customers to use via Google Cloud. Credit: Google </a:t>
            </a:r>
          </a:p>
        </p:txBody>
      </p:sp>
      <p:pic>
        <p:nvPicPr>
          <p:cNvPr id="3076" name="Picture 4" descr="https://cdn.vox-cdn.com/thumbor/qRrWeYrK5LJywfp2o2BvZne_WHE=/0x0:1000x640/920x613/filters:focal(420x240:580x400)/cdn.vox-cdn.com/uploads/chorus_image/image/60503095/Edge_TPU_chip.max_1000x1000.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54" t="12931" r="25141" b="14148"/>
          <a:stretch/>
        </p:blipFill>
        <p:spPr bwMode="auto">
          <a:xfrm>
            <a:off x="4783496" y="1701801"/>
            <a:ext cx="2328504" cy="234212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developer.nvidia.com/sites/default/files/akamai/embedded/images/jetsontx2/JetsonTX2Modul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00" t="11905" r="4934" b="12667"/>
          <a:stretch/>
        </p:blipFill>
        <p:spPr bwMode="auto">
          <a:xfrm>
            <a:off x="7484533" y="990600"/>
            <a:ext cx="4097867" cy="23864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i.ytimg.com/vi/IZYJ97mLFm8/maxresdefau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8401" y="3530600"/>
            <a:ext cx="3956660" cy="2225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14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s-media-cache-ak0.pinimg.com/236x/1f/88/c9/1f88c979d18233641c7630766764def8--coyote-tattoo-coyo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671227"/>
            <a:ext cx="2997200" cy="22479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12801" y="1"/>
            <a:ext cx="10943167" cy="774700"/>
          </a:xfrm>
        </p:spPr>
        <p:txBody>
          <a:bodyPr/>
          <a:lstStyle/>
          <a:p>
            <a:r>
              <a:rPr lang="en-US" dirty="0"/>
              <a:t>Challenges</a:t>
            </a:r>
          </a:p>
        </p:txBody>
      </p:sp>
      <p:sp>
        <p:nvSpPr>
          <p:cNvPr id="5" name="Content Placeholder 4"/>
          <p:cNvSpPr>
            <a:spLocks noGrp="1"/>
          </p:cNvSpPr>
          <p:nvPr>
            <p:ph idx="1"/>
          </p:nvPr>
        </p:nvSpPr>
        <p:spPr>
          <a:xfrm>
            <a:off x="747349" y="1092200"/>
            <a:ext cx="5653451" cy="2579027"/>
          </a:xfrm>
        </p:spPr>
        <p:txBody>
          <a:bodyPr>
            <a:normAutofit fontScale="92500" lnSpcReduction="10000"/>
          </a:bodyPr>
          <a:lstStyle/>
          <a:p>
            <a:r>
              <a:rPr lang="en-US" altLang="x-none" sz="2933" dirty="0">
                <a:solidFill>
                  <a:srgbClr val="C00000"/>
                </a:solidFill>
              </a:rPr>
              <a:t>Real-time</a:t>
            </a:r>
            <a:r>
              <a:rPr lang="en-US" altLang="x-none" sz="2933" dirty="0"/>
              <a:t> operation (w.r.t. needs) </a:t>
            </a:r>
            <a:r>
              <a:rPr lang="en-US" altLang="x-none" sz="2933" dirty="0">
                <a:sym typeface="Wingdings"/>
              </a:rPr>
              <a:t> </a:t>
            </a:r>
            <a:r>
              <a:rPr lang="en-US" altLang="x-none" sz="2933" b="1" dirty="0">
                <a:solidFill>
                  <a:srgbClr val="0432FF"/>
                </a:solidFill>
                <a:sym typeface="Wingdings"/>
              </a:rPr>
              <a:t>Dedicated H/W?</a:t>
            </a:r>
            <a:endParaRPr lang="en-US" altLang="x-none" sz="2933" b="1" dirty="0">
              <a:solidFill>
                <a:srgbClr val="0432FF"/>
              </a:solidFill>
            </a:endParaRPr>
          </a:p>
          <a:p>
            <a:r>
              <a:rPr lang="en-US" altLang="x-none" sz="2933" dirty="0">
                <a:solidFill>
                  <a:srgbClr val="C00000"/>
                </a:solidFill>
              </a:rPr>
              <a:t>Accuracy</a:t>
            </a:r>
            <a:r>
              <a:rPr lang="en-US" altLang="x-none" sz="2933" dirty="0"/>
              <a:t> </a:t>
            </a:r>
            <a:r>
              <a:rPr lang="en-US" altLang="x-none" sz="2933" dirty="0">
                <a:sym typeface="Wingdings" panose="05000000000000000000" pitchFamily="2" charset="2"/>
              </a:rPr>
              <a:t> </a:t>
            </a:r>
            <a:r>
              <a:rPr lang="en-US" altLang="x-none" sz="2667" b="1" dirty="0">
                <a:solidFill>
                  <a:srgbClr val="0000CC"/>
                </a:solidFill>
              </a:rPr>
              <a:t>(Approximate Computing)</a:t>
            </a:r>
            <a:endParaRPr lang="en-US" altLang="x-none" sz="2933" b="1" dirty="0">
              <a:solidFill>
                <a:srgbClr val="0000CC"/>
              </a:solidFill>
            </a:endParaRPr>
          </a:p>
          <a:p>
            <a:r>
              <a:rPr lang="en-US" altLang="x-none" sz="2933" dirty="0"/>
              <a:t>What </a:t>
            </a:r>
            <a:r>
              <a:rPr lang="en-US" altLang="x-none" sz="2933" dirty="0">
                <a:solidFill>
                  <a:srgbClr val="C00000"/>
                </a:solidFill>
              </a:rPr>
              <a:t>tradeoffs</a:t>
            </a:r>
            <a:r>
              <a:rPr lang="en-US" altLang="x-none" sz="2933" dirty="0"/>
              <a:t> can we exploit?</a:t>
            </a:r>
          </a:p>
          <a:p>
            <a:r>
              <a:rPr lang="en-US" altLang="x-none" sz="2933" dirty="0">
                <a:solidFill>
                  <a:srgbClr val="C00000"/>
                </a:solidFill>
              </a:rPr>
              <a:t>Hardware-friendly</a:t>
            </a:r>
            <a:r>
              <a:rPr lang="en-US" altLang="x-none" sz="2933" dirty="0"/>
              <a:t> solutions?</a:t>
            </a:r>
          </a:p>
        </p:txBody>
      </p:sp>
      <p:sp>
        <p:nvSpPr>
          <p:cNvPr id="6" name="Content Placeholder 2"/>
          <p:cNvSpPr txBox="1">
            <a:spLocks/>
          </p:cNvSpPr>
          <p:nvPr/>
        </p:nvSpPr>
        <p:spPr bwMode="auto">
          <a:xfrm>
            <a:off x="6604000" y="1043330"/>
            <a:ext cx="5588000" cy="340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noAutofit/>
          </a:bodyPr>
          <a:lstStyle>
            <a:lvl1pPr marL="342900" indent="-342900" algn="l" rtl="0" eaLnBrk="0" fontAlgn="base" hangingPunct="0">
              <a:spcBef>
                <a:spcPct val="20000"/>
              </a:spcBef>
              <a:spcAft>
                <a:spcPct val="0"/>
              </a:spcAft>
              <a:buClr>
                <a:srgbClr val="646464"/>
              </a:buClr>
              <a:buFont typeface="Wingdings" charset="2"/>
              <a:buChar char="§"/>
              <a:defRPr sz="2800">
                <a:solidFill>
                  <a:srgbClr val="646464"/>
                </a:solidFill>
                <a:latin typeface="+mn-lt"/>
                <a:ea typeface="+mn-ea"/>
                <a:cs typeface="ＭＳ Ｐゴシック" charset="0"/>
              </a:defRPr>
            </a:lvl1pPr>
            <a:lvl2pPr marL="742950" indent="-285750" algn="l" rtl="0" eaLnBrk="0" fontAlgn="base" hangingPunct="0">
              <a:spcBef>
                <a:spcPct val="20000"/>
              </a:spcBef>
              <a:spcAft>
                <a:spcPct val="0"/>
              </a:spcAft>
              <a:buClr>
                <a:srgbClr val="646464"/>
              </a:buClr>
              <a:buFont typeface="Wingdings" charset="2"/>
              <a:buChar char="§"/>
              <a:defRPr sz="2600">
                <a:solidFill>
                  <a:srgbClr val="646464"/>
                </a:solidFill>
                <a:latin typeface="+mn-lt"/>
                <a:ea typeface="+mn-ea"/>
              </a:defRPr>
            </a:lvl2pPr>
            <a:lvl3pPr marL="1143000" indent="-228600" algn="l" rtl="0" eaLnBrk="0" fontAlgn="base" hangingPunct="0">
              <a:spcBef>
                <a:spcPct val="20000"/>
              </a:spcBef>
              <a:spcAft>
                <a:spcPct val="0"/>
              </a:spcAft>
              <a:buClr>
                <a:srgbClr val="646464"/>
              </a:buClr>
              <a:buFont typeface="Wingdings" charset="2"/>
              <a:buChar char="§"/>
              <a:defRPr sz="2300">
                <a:solidFill>
                  <a:srgbClr val="646464"/>
                </a:solidFill>
                <a:latin typeface="+mn-lt"/>
                <a:ea typeface="+mn-ea"/>
              </a:defRPr>
            </a:lvl3pPr>
            <a:lvl4pPr marL="1600200" indent="-228600" algn="l" rtl="0" eaLnBrk="0" fontAlgn="base" hangingPunct="0">
              <a:spcBef>
                <a:spcPct val="20000"/>
              </a:spcBef>
              <a:spcAft>
                <a:spcPct val="0"/>
              </a:spcAft>
              <a:buClr>
                <a:srgbClr val="646464"/>
              </a:buClr>
              <a:buFont typeface="Wingdings" charset="2"/>
              <a:buChar char="§"/>
              <a:defRPr sz="2000">
                <a:solidFill>
                  <a:srgbClr val="646464"/>
                </a:solidFill>
                <a:latin typeface="+mn-lt"/>
                <a:ea typeface="+mn-ea"/>
              </a:defRPr>
            </a:lvl4pPr>
            <a:lvl5pPr marL="2057400" indent="-228600" algn="l" rtl="0" eaLnBrk="0" fontAlgn="base" hangingPunct="0">
              <a:spcBef>
                <a:spcPct val="20000"/>
              </a:spcBef>
              <a:spcAft>
                <a:spcPct val="0"/>
              </a:spcAft>
              <a:buClr>
                <a:srgbClr val="646464"/>
              </a:buClr>
              <a:buFont typeface="Wingdings" charset="2"/>
              <a:buChar char="§"/>
              <a:defRPr sz="2000">
                <a:solidFill>
                  <a:srgbClr val="646464"/>
                </a:solidFill>
                <a:latin typeface="+mn-lt"/>
                <a:ea typeface="+mn-ea"/>
              </a:defRPr>
            </a:lvl5pPr>
            <a:lvl6pPr marL="2514600" indent="-228600" algn="l" rtl="0" fontAlgn="base">
              <a:spcBef>
                <a:spcPct val="20000"/>
              </a:spcBef>
              <a:spcAft>
                <a:spcPct val="0"/>
              </a:spcAft>
              <a:buClr>
                <a:schemeClr val="accent1"/>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Font typeface="Wingdings" charset="0"/>
              <a:buChar char="§"/>
              <a:defRPr sz="2000">
                <a:solidFill>
                  <a:schemeClr val="tx1"/>
                </a:solidFill>
                <a:latin typeface="+mn-lt"/>
                <a:ea typeface="+mn-ea"/>
              </a:defRPr>
            </a:lvl9pPr>
          </a:lstStyle>
          <a:p>
            <a:pPr marL="150280" indent="-150280"/>
            <a:r>
              <a:rPr lang="en-US" sz="2667" kern="0" dirty="0">
                <a:solidFill>
                  <a:srgbClr val="C00000"/>
                </a:solidFill>
              </a:rPr>
              <a:t>Memory, Data-Flow…</a:t>
            </a:r>
            <a:endParaRPr lang="en-US" sz="2667" kern="0" dirty="0"/>
          </a:p>
          <a:p>
            <a:pPr marL="150280" indent="-150280"/>
            <a:r>
              <a:rPr lang="en-US" sz="2667" kern="0" dirty="0">
                <a:solidFill>
                  <a:srgbClr val="C00000"/>
                </a:solidFill>
              </a:rPr>
              <a:t>Pin-out limitations, buffering, bandwidth…</a:t>
            </a:r>
          </a:p>
          <a:p>
            <a:pPr marL="609585" lvl="1" indent="-150280"/>
            <a:r>
              <a:rPr lang="en-US" sz="2133" kern="0" dirty="0"/>
              <a:t>e.g. an HD frame in parallel</a:t>
            </a:r>
            <a:r>
              <a:rPr lang="mr-IN" sz="2133" kern="0" dirty="0"/>
              <a:t>…</a:t>
            </a:r>
            <a:r>
              <a:rPr lang="en-US" sz="2133" kern="0" dirty="0"/>
              <a:t> </a:t>
            </a:r>
            <a:r>
              <a:rPr lang="en-US" sz="2133" i="1" kern="0" dirty="0">
                <a:solidFill>
                  <a:srgbClr val="0432FF"/>
                </a:solidFill>
              </a:rPr>
              <a:t>1920x1080x32 </a:t>
            </a:r>
            <a:r>
              <a:rPr lang="en-US" sz="2133" kern="0" dirty="0"/>
              <a:t>pins!!! </a:t>
            </a:r>
          </a:p>
          <a:p>
            <a:pPr marL="230712" indent="-230712"/>
            <a:r>
              <a:rPr lang="en-US" sz="2667" kern="0" dirty="0">
                <a:solidFill>
                  <a:srgbClr val="C00000"/>
                </a:solidFill>
              </a:rPr>
              <a:t>Arithmetic…</a:t>
            </a:r>
            <a:endParaRPr lang="en-US" sz="2667" kern="0" dirty="0"/>
          </a:p>
          <a:p>
            <a:pPr marL="690016" lvl="1" indent="-230712"/>
            <a:r>
              <a:rPr lang="en-US" sz="2133" kern="0" dirty="0">
                <a:solidFill>
                  <a:srgbClr val="C00000"/>
                </a:solidFill>
              </a:rPr>
              <a:t>Bit-width precisions, accumulation, rounding, look-up tables, different number systems?</a:t>
            </a:r>
            <a:endParaRPr lang="en-US" sz="2133" kern="0" dirty="0"/>
          </a:p>
        </p:txBody>
      </p:sp>
      <p:pic>
        <p:nvPicPr>
          <p:cNvPr id="14340" name="Picture 4" descr="http://s3.amazonaws.com/stripgenerator/strip/50/23/35/00/00/fu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6771" y="3899000"/>
            <a:ext cx="3377229" cy="19684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3983" y="990600"/>
            <a:ext cx="11480800" cy="4966627"/>
          </a:xfrm>
          <a:prstGeom prst="rect">
            <a:avLst/>
          </a:prstGeom>
          <a:solidFill>
            <a:srgbClr val="0070C0"/>
          </a:solidFill>
        </p:spPr>
        <p:txBody>
          <a:bodyPr wrap="square" numCol="2">
            <a:noAutofit/>
          </a:bodyPr>
          <a:lstStyle/>
          <a:p>
            <a:pPr eaLnBrk="0" fontAlgn="base" hangingPunct="0">
              <a:spcBef>
                <a:spcPct val="0"/>
              </a:spcBef>
              <a:spcAft>
                <a:spcPct val="0"/>
              </a:spcAft>
            </a:pPr>
            <a:r>
              <a:rPr lang="en-US" sz="2400" b="1" i="1" kern="0" dirty="0">
                <a:solidFill>
                  <a:srgbClr val="FF0000"/>
                </a:solidFill>
              </a:rPr>
              <a:t>Edge related constraints:</a:t>
            </a:r>
          </a:p>
          <a:p>
            <a:pPr marL="1219170" lvl="1" indent="-609585" eaLnBrk="0" fontAlgn="base" hangingPunct="0">
              <a:spcBef>
                <a:spcPct val="0"/>
              </a:spcBef>
              <a:spcAft>
                <a:spcPct val="0"/>
              </a:spcAft>
              <a:buFont typeface="Arial" panose="020B0604020202020204" pitchFamily="34" charset="0"/>
              <a:buChar char="•"/>
            </a:pPr>
            <a:endParaRPr lang="en-US" sz="2667" b="1" kern="0" dirty="0">
              <a:solidFill>
                <a:srgbClr val="FFFFFF"/>
              </a:solidFill>
            </a:endParaRP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Power Efficiency</a:t>
            </a: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Cooling</a:t>
            </a: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Battery</a:t>
            </a: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Cost (overheads)</a:t>
            </a: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Robustness</a:t>
            </a: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Speed (latency)</a:t>
            </a: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Physical Size</a:t>
            </a:r>
            <a:r>
              <a:rPr lang="mr-IN" sz="2667" b="1" kern="0" dirty="0">
                <a:solidFill>
                  <a:srgbClr val="FFFF00"/>
                </a:solidFill>
              </a:rPr>
              <a:t>…</a:t>
            </a:r>
            <a:endParaRPr lang="en-US" sz="2667" b="1" kern="0" dirty="0">
              <a:solidFill>
                <a:srgbClr val="FFFF00"/>
              </a:solidFill>
            </a:endParaRPr>
          </a:p>
          <a:p>
            <a:pPr marL="1219170" lvl="1" indent="-609585" eaLnBrk="0" fontAlgn="base" hangingPunct="0">
              <a:spcBef>
                <a:spcPct val="0"/>
              </a:spcBef>
              <a:spcAft>
                <a:spcPct val="0"/>
              </a:spcAft>
              <a:buFont typeface="Arial" panose="020B0604020202020204" pitchFamily="34" charset="0"/>
              <a:buChar char="•"/>
            </a:pPr>
            <a:endParaRPr lang="en-US" sz="2667" b="1" kern="0" dirty="0">
              <a:solidFill>
                <a:srgbClr val="FFFF00"/>
              </a:solidFill>
            </a:endParaRPr>
          </a:p>
          <a:p>
            <a:pPr marL="1219170" lvl="1" indent="-609585" eaLnBrk="0" fontAlgn="base" hangingPunct="0">
              <a:spcBef>
                <a:spcPct val="0"/>
              </a:spcBef>
              <a:spcAft>
                <a:spcPct val="0"/>
              </a:spcAft>
              <a:buFont typeface="Arial" panose="020B0604020202020204" pitchFamily="34" charset="0"/>
              <a:buChar char="•"/>
            </a:pPr>
            <a:endParaRPr lang="en-US" sz="2667" b="1" kern="0" dirty="0">
              <a:solidFill>
                <a:srgbClr val="FFFF00"/>
              </a:solidFill>
            </a:endParaRPr>
          </a:p>
          <a:p>
            <a:pPr marL="1219170" lvl="1" indent="-609585" eaLnBrk="0" fontAlgn="base" hangingPunct="0">
              <a:spcBef>
                <a:spcPct val="0"/>
              </a:spcBef>
              <a:spcAft>
                <a:spcPct val="0"/>
              </a:spcAft>
              <a:buFont typeface="Arial" panose="020B0604020202020204" pitchFamily="34" charset="0"/>
              <a:buChar char="•"/>
            </a:pPr>
            <a:endParaRPr lang="en-US" sz="2667" b="1" kern="0" dirty="0">
              <a:solidFill>
                <a:srgbClr val="FFFF00"/>
              </a:solidFill>
            </a:endParaRPr>
          </a:p>
          <a:p>
            <a:pPr marL="1219170" lvl="1" indent="-609585" eaLnBrk="0" fontAlgn="base" hangingPunct="0">
              <a:spcBef>
                <a:spcPct val="0"/>
              </a:spcBef>
              <a:spcAft>
                <a:spcPct val="0"/>
              </a:spcAft>
              <a:buFont typeface="Arial" panose="020B0604020202020204" pitchFamily="34" charset="0"/>
              <a:buChar char="•"/>
            </a:pPr>
            <a:endParaRPr lang="en-US" sz="2667" b="1" kern="0" dirty="0">
              <a:solidFill>
                <a:srgbClr val="FFFF00"/>
              </a:solidFill>
            </a:endParaRP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Implementation</a:t>
            </a: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Prototyping </a:t>
            </a: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Real-World Deployment </a:t>
            </a: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Validation</a:t>
            </a: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Evaluation</a:t>
            </a:r>
          </a:p>
          <a:p>
            <a:pPr marL="1219170" lvl="1" indent="-609585" eaLnBrk="0" fontAlgn="base" hangingPunct="0">
              <a:spcBef>
                <a:spcPct val="0"/>
              </a:spcBef>
              <a:spcAft>
                <a:spcPct val="0"/>
              </a:spcAft>
              <a:buFont typeface="Arial" panose="020B0604020202020204" pitchFamily="34" charset="0"/>
              <a:buChar char="•"/>
            </a:pPr>
            <a:r>
              <a:rPr lang="en-US" sz="2667" b="1" kern="0" dirty="0">
                <a:solidFill>
                  <a:srgbClr val="FFFF00"/>
                </a:solidFill>
              </a:rPr>
              <a:t>…</a:t>
            </a:r>
          </a:p>
          <a:p>
            <a:pPr lvl="1" eaLnBrk="0" fontAlgn="base" hangingPunct="0">
              <a:spcBef>
                <a:spcPct val="0"/>
              </a:spcBef>
              <a:spcAft>
                <a:spcPct val="0"/>
              </a:spcAft>
            </a:pPr>
            <a:endParaRPr lang="en-US" sz="2400" kern="0" dirty="0">
              <a:solidFill>
                <a:srgbClr val="FFFFFF"/>
              </a:solidFill>
            </a:endParaRPr>
          </a:p>
          <a:p>
            <a:pPr marL="1219170" lvl="1" indent="-609585" eaLnBrk="0" fontAlgn="base" hangingPunct="0">
              <a:spcBef>
                <a:spcPct val="0"/>
              </a:spcBef>
              <a:spcAft>
                <a:spcPct val="0"/>
              </a:spcAft>
              <a:buFont typeface="Arial" panose="020B0604020202020204" pitchFamily="34" charset="0"/>
              <a:buChar char="•"/>
            </a:pPr>
            <a:endParaRPr lang="en-US" sz="2667" b="1" kern="0" dirty="0">
              <a:solidFill>
                <a:srgbClr val="FFFFFF"/>
              </a:solidFill>
            </a:endParaRPr>
          </a:p>
        </p:txBody>
      </p:sp>
    </p:spTree>
    <p:extLst>
      <p:ext uri="{BB962C8B-B14F-4D97-AF65-F5344CB8AC3E}">
        <p14:creationId xmlns:p14="http://schemas.microsoft.com/office/powerpoint/2010/main" val="194055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53A9-67BD-F34C-878B-CC97DAD9F7D2}"/>
              </a:ext>
            </a:extLst>
          </p:cNvPr>
          <p:cNvSpPr>
            <a:spLocks noGrp="1"/>
          </p:cNvSpPr>
          <p:nvPr>
            <p:ph type="title"/>
          </p:nvPr>
        </p:nvSpPr>
        <p:spPr>
          <a:xfrm>
            <a:off x="711200" y="-25400"/>
            <a:ext cx="11618704" cy="784319"/>
          </a:xfrm>
        </p:spPr>
        <p:txBody>
          <a:bodyPr/>
          <a:lstStyle/>
          <a:p>
            <a:r>
              <a:rPr lang="en-US" spc="-27" dirty="0"/>
              <a:t>Designing Neural Networks for Edge Intelligence</a:t>
            </a:r>
            <a:endParaRPr lang="en-US" dirty="0"/>
          </a:p>
        </p:txBody>
      </p:sp>
      <p:sp>
        <p:nvSpPr>
          <p:cNvPr id="3" name="Text Placeholder 2">
            <a:extLst>
              <a:ext uri="{FF2B5EF4-FFF2-40B4-BE49-F238E27FC236}">
                <a16:creationId xmlns:a16="http://schemas.microsoft.com/office/drawing/2014/main" id="{8344F6C6-1BE4-3347-9CCF-DFDC340ED11A}"/>
              </a:ext>
            </a:extLst>
          </p:cNvPr>
          <p:cNvSpPr>
            <a:spLocks noGrp="1"/>
          </p:cNvSpPr>
          <p:nvPr>
            <p:ph type="body" idx="1"/>
          </p:nvPr>
        </p:nvSpPr>
        <p:spPr>
          <a:xfrm>
            <a:off x="553661" y="889001"/>
            <a:ext cx="11084695" cy="5088572"/>
          </a:xfrm>
        </p:spPr>
        <p:txBody>
          <a:bodyPr>
            <a:normAutofit fontScale="85000" lnSpcReduction="10000"/>
          </a:bodyPr>
          <a:lstStyle/>
          <a:p>
            <a:pPr marL="246374" marR="6773" indent="-229441">
              <a:lnSpc>
                <a:spcPts val="3080"/>
              </a:lnSpc>
              <a:buFont typeface="Arial"/>
              <a:buChar char="•"/>
              <a:tabLst>
                <a:tab pos="247220" algn="l"/>
              </a:tabLst>
            </a:pPr>
            <a:r>
              <a:rPr lang="en-US" sz="2667" b="1" spc="-27" dirty="0">
                <a:cs typeface="Calibri"/>
              </a:rPr>
              <a:t>Deep Neural Networks</a:t>
            </a:r>
          </a:p>
          <a:p>
            <a:pPr marL="855959" marR="6773" lvl="1" indent="-229441">
              <a:lnSpc>
                <a:spcPts val="3080"/>
              </a:lnSpc>
              <a:buFont typeface="Arial"/>
              <a:buChar char="•"/>
              <a:tabLst>
                <a:tab pos="247220" algn="l"/>
              </a:tabLst>
            </a:pPr>
            <a:r>
              <a:rPr lang="en-US" sz="2667" spc="-27" dirty="0">
                <a:cs typeface="Calibri"/>
              </a:rPr>
              <a:t>decision making and data analytics</a:t>
            </a:r>
          </a:p>
          <a:p>
            <a:pPr marL="855959" marR="6773" lvl="1" indent="-229441">
              <a:lnSpc>
                <a:spcPts val="3080"/>
              </a:lnSpc>
              <a:buFont typeface="Arial"/>
              <a:buChar char="•"/>
              <a:tabLst>
                <a:tab pos="247220" algn="l"/>
              </a:tabLst>
            </a:pPr>
            <a:r>
              <a:rPr lang="en-US" sz="2667" b="1" spc="-27" dirty="0">
                <a:solidFill>
                  <a:srgbClr val="C00000"/>
                </a:solidFill>
                <a:cs typeface="Calibri"/>
              </a:rPr>
              <a:t>high</a:t>
            </a:r>
            <a:r>
              <a:rPr lang="en-US" sz="2667" spc="-27" dirty="0">
                <a:solidFill>
                  <a:srgbClr val="C00000"/>
                </a:solidFill>
                <a:cs typeface="Calibri"/>
              </a:rPr>
              <a:t> </a:t>
            </a:r>
            <a:r>
              <a:rPr lang="en-US" sz="2667" spc="-27" dirty="0">
                <a:cs typeface="Calibri"/>
              </a:rPr>
              <a:t>computation and memory requirements</a:t>
            </a:r>
          </a:p>
          <a:p>
            <a:pPr marL="246374" marR="6773" indent="-229441">
              <a:lnSpc>
                <a:spcPts val="3080"/>
              </a:lnSpc>
              <a:buFont typeface="Arial"/>
              <a:buChar char="•"/>
              <a:tabLst>
                <a:tab pos="247220" algn="l"/>
              </a:tabLst>
            </a:pPr>
            <a:r>
              <a:rPr lang="en-US" sz="2667" b="1" i="1" spc="-27" dirty="0">
                <a:solidFill>
                  <a:srgbClr val="C00000"/>
                </a:solidFill>
                <a:cs typeface="Calibri"/>
              </a:rPr>
              <a:t>Current Trends</a:t>
            </a:r>
          </a:p>
          <a:p>
            <a:pPr marL="646415" marR="6773" lvl="1" indent="-229441">
              <a:lnSpc>
                <a:spcPts val="3080"/>
              </a:lnSpc>
              <a:buFont typeface="Arial"/>
              <a:buChar char="•"/>
              <a:tabLst>
                <a:tab pos="247220" algn="l"/>
              </a:tabLst>
            </a:pPr>
            <a:r>
              <a:rPr lang="en-US" sz="2533" b="1" spc="-27" dirty="0">
                <a:cs typeface="Calibri"/>
              </a:rPr>
              <a:t>Design &amp; Train a CNN to achieve max. accuracy &amp; THEN Optimize for Edge:</a:t>
            </a:r>
          </a:p>
          <a:p>
            <a:pPr marL="855959" marR="6773" lvl="1" indent="-229441">
              <a:lnSpc>
                <a:spcPts val="3080"/>
              </a:lnSpc>
              <a:buFont typeface="Arial"/>
              <a:buChar char="•"/>
              <a:tabLst>
                <a:tab pos="247220" algn="l"/>
              </a:tabLst>
            </a:pPr>
            <a:r>
              <a:rPr lang="en-US" spc="-27" dirty="0">
                <a:cs typeface="Calibri"/>
              </a:rPr>
              <a:t>reduce the bit-width precision of the network parameters and the processed data</a:t>
            </a:r>
          </a:p>
          <a:p>
            <a:pPr marL="855959" marR="6773" lvl="1" indent="-229441">
              <a:lnSpc>
                <a:spcPts val="3080"/>
              </a:lnSpc>
              <a:buFont typeface="Arial"/>
              <a:buChar char="•"/>
              <a:tabLst>
                <a:tab pos="247220" algn="l"/>
              </a:tabLst>
            </a:pPr>
            <a:r>
              <a:rPr lang="en-US" spc="-27" dirty="0">
                <a:cs typeface="Calibri"/>
              </a:rPr>
              <a:t>use binary values</a:t>
            </a:r>
          </a:p>
          <a:p>
            <a:pPr marL="855959" marR="6773" lvl="1" indent="-229441">
              <a:lnSpc>
                <a:spcPts val="3080"/>
              </a:lnSpc>
              <a:buFont typeface="Arial"/>
              <a:buChar char="•"/>
              <a:tabLst>
                <a:tab pos="247220" algn="l"/>
              </a:tabLst>
            </a:pPr>
            <a:r>
              <a:rPr lang="en-US" spc="-27" dirty="0">
                <a:cs typeface="Calibri"/>
              </a:rPr>
              <a:t>use compression techniques with quantization and pruning to reduce the network demand for memory and storage</a:t>
            </a:r>
          </a:p>
          <a:p>
            <a:pPr marL="1465543" marR="6773" lvl="2" indent="-229441">
              <a:lnSpc>
                <a:spcPts val="3080"/>
              </a:lnSpc>
              <a:buFont typeface="Arial"/>
              <a:buChar char="•"/>
              <a:tabLst>
                <a:tab pos="247220" algn="l"/>
              </a:tabLst>
            </a:pPr>
            <a:r>
              <a:rPr lang="en-US" baseline="30000" dirty="0"/>
              <a:t>1</a:t>
            </a:r>
            <a:r>
              <a:rPr lang="en-US" dirty="0"/>
              <a:t>XNOR-Net</a:t>
            </a:r>
            <a:endParaRPr lang="en-US" spc="-27" dirty="0">
              <a:cs typeface="Calibri"/>
            </a:endParaRPr>
          </a:p>
          <a:p>
            <a:pPr marL="1465543" marR="6773" lvl="2" indent="-229441">
              <a:lnSpc>
                <a:spcPts val="3080"/>
              </a:lnSpc>
              <a:buFont typeface="Arial"/>
              <a:buChar char="•"/>
              <a:tabLst>
                <a:tab pos="247220" algn="l"/>
              </a:tabLst>
            </a:pPr>
            <a:r>
              <a:rPr lang="en-US" spc="-27" baseline="30000" dirty="0">
                <a:cs typeface="Calibri"/>
              </a:rPr>
              <a:t>2</a:t>
            </a:r>
            <a:r>
              <a:rPr lang="en-US" spc="-27" dirty="0">
                <a:cs typeface="Calibri"/>
              </a:rPr>
              <a:t>Deep Compression</a:t>
            </a:r>
          </a:p>
          <a:p>
            <a:pPr marL="16933" marR="6773">
              <a:lnSpc>
                <a:spcPts val="3080"/>
              </a:lnSpc>
              <a:tabLst>
                <a:tab pos="247220" algn="l"/>
              </a:tabLst>
            </a:pPr>
            <a:endParaRPr lang="en-US" sz="2667" spc="-27" dirty="0">
              <a:cs typeface="Calibri"/>
            </a:endParaRPr>
          </a:p>
          <a:p>
            <a:endParaRPr lang="en-US" dirty="0"/>
          </a:p>
        </p:txBody>
      </p:sp>
      <p:sp>
        <p:nvSpPr>
          <p:cNvPr id="6" name="Rectangle 5">
            <a:extLst>
              <a:ext uri="{FF2B5EF4-FFF2-40B4-BE49-F238E27FC236}">
                <a16:creationId xmlns:a16="http://schemas.microsoft.com/office/drawing/2014/main" id="{5401F2AC-6C22-0B4B-92CB-BD5FD25D62C2}"/>
              </a:ext>
            </a:extLst>
          </p:cNvPr>
          <p:cNvSpPr/>
          <p:nvPr/>
        </p:nvSpPr>
        <p:spPr>
          <a:xfrm>
            <a:off x="706178" y="5953776"/>
            <a:ext cx="11485823" cy="502830"/>
          </a:xfrm>
          <a:prstGeom prst="rect">
            <a:avLst/>
          </a:prstGeom>
        </p:spPr>
        <p:txBody>
          <a:bodyPr wrap="square">
            <a:spAutoFit/>
          </a:bodyPr>
          <a:lstStyle/>
          <a:p>
            <a:r>
              <a:rPr lang="en-US" sz="1067" i="1" baseline="30000" dirty="0">
                <a:latin typeface="+mj-lt"/>
              </a:rPr>
              <a:t>1</a:t>
            </a:r>
            <a:r>
              <a:rPr lang="en-US" sz="1067" i="1" dirty="0">
                <a:latin typeface="+mj-lt"/>
              </a:rPr>
              <a:t>M.   </a:t>
            </a:r>
            <a:r>
              <a:rPr lang="en-US" sz="1067" i="1" dirty="0" err="1">
                <a:latin typeface="+mj-lt"/>
              </a:rPr>
              <a:t>Rastegari</a:t>
            </a:r>
            <a:r>
              <a:rPr lang="en-US" sz="1067" i="1" dirty="0">
                <a:latin typeface="+mj-lt"/>
              </a:rPr>
              <a:t>,   V.   Ordonez,   J.   Redmon,   and   A.   </a:t>
            </a:r>
            <a:r>
              <a:rPr lang="en-US" sz="1067" i="1" dirty="0" err="1">
                <a:latin typeface="+mj-lt"/>
              </a:rPr>
              <a:t>Farhadi</a:t>
            </a:r>
            <a:r>
              <a:rPr lang="en-US" sz="1067" i="1" dirty="0">
                <a:latin typeface="+mj-lt"/>
              </a:rPr>
              <a:t>,   “</a:t>
            </a:r>
            <a:r>
              <a:rPr lang="en-US" sz="1067" i="1" dirty="0" err="1">
                <a:latin typeface="+mj-lt"/>
              </a:rPr>
              <a:t>Xnor-net:Imagenet</a:t>
            </a:r>
            <a:r>
              <a:rPr lang="en-US" sz="1067" i="1" dirty="0">
                <a:latin typeface="+mj-lt"/>
              </a:rPr>
              <a:t> classification using binary convolutional neural networks,”</a:t>
            </a:r>
          </a:p>
          <a:p>
            <a:r>
              <a:rPr lang="en-US" sz="1067" i="1" baseline="30000" dirty="0">
                <a:latin typeface="Arial" panose="020B0604020202020204" pitchFamily="34" charset="0"/>
              </a:rPr>
              <a:t>2</a:t>
            </a:r>
            <a:r>
              <a:rPr lang="en-US" sz="1067" i="1" dirty="0">
                <a:latin typeface="+mj-lt"/>
              </a:rPr>
              <a:t>Han, H. Mao, and W. J. Dally, “Deep compression: Compressing deep neural network with pruning, trained quantization and Huffman coding”</a:t>
            </a:r>
          </a:p>
          <a:p>
            <a:endParaRPr lang="en-US" sz="800" i="1" baseline="30000" dirty="0">
              <a:latin typeface="ArialMT"/>
            </a:endParaRPr>
          </a:p>
        </p:txBody>
      </p:sp>
    </p:spTree>
    <p:extLst>
      <p:ext uri="{BB962C8B-B14F-4D97-AF65-F5344CB8AC3E}">
        <p14:creationId xmlns:p14="http://schemas.microsoft.com/office/powerpoint/2010/main" val="78234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Associated with ML in </a:t>
            </a:r>
            <a:r>
              <a:rPr lang="en-US" dirty="0" err="1"/>
              <a:t>IoT</a:t>
            </a:r>
            <a:endParaRPr lang="en-US" dirty="0"/>
          </a:p>
        </p:txBody>
      </p:sp>
      <p:grpSp>
        <p:nvGrpSpPr>
          <p:cNvPr id="20" name="Group 19"/>
          <p:cNvGrpSpPr/>
          <p:nvPr/>
        </p:nvGrpSpPr>
        <p:grpSpPr>
          <a:xfrm>
            <a:off x="177067" y="5054601"/>
            <a:ext cx="4519896" cy="1642281"/>
            <a:chOff x="745926" y="4903698"/>
            <a:chExt cx="3389922" cy="1642281"/>
          </a:xfrm>
        </p:grpSpPr>
        <p:sp>
          <p:nvSpPr>
            <p:cNvPr id="11" name="Rounded Rectangle 10"/>
            <p:cNvSpPr/>
            <p:nvPr/>
          </p:nvSpPr>
          <p:spPr>
            <a:xfrm>
              <a:off x="745926" y="4984520"/>
              <a:ext cx="3389922" cy="1478086"/>
            </a:xfrm>
            <a:prstGeom prst="roundRect">
              <a:avLst>
                <a:gd name="adj" fmla="val 6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5" name="Object 4"/>
            <p:cNvGraphicFramePr>
              <a:graphicFrameLocks noChangeAspect="1"/>
            </p:cNvGraphicFramePr>
            <p:nvPr/>
          </p:nvGraphicFramePr>
          <p:xfrm>
            <a:off x="808448" y="5227441"/>
            <a:ext cx="1665085" cy="1043186"/>
          </p:xfrm>
          <a:graphic>
            <a:graphicData uri="http://schemas.openxmlformats.org/presentationml/2006/ole">
              <mc:AlternateContent xmlns:mc="http://schemas.openxmlformats.org/markup-compatibility/2006">
                <mc:Choice xmlns:v="urn:schemas-microsoft-com:vml" Requires="v">
                  <p:oleObj name="Presentation" r:id="rId2" imgW="2337750" imgH="1438696" progId="PowerPoint.Show.12">
                    <p:embed/>
                  </p:oleObj>
                </mc:Choice>
                <mc:Fallback>
                  <p:oleObj name="Presentation" r:id="rId2" imgW="2337750" imgH="1438696" progId="PowerPoint.Show.12">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48" y="5227441"/>
                          <a:ext cx="1665085" cy="1043186"/>
                        </a:xfrm>
                        <a:prstGeom prst="rect">
                          <a:avLst/>
                        </a:prstGeom>
                        <a:solidFill>
                          <a:srgbClr val="FFFFB9"/>
                        </a:solidFill>
                      </p:spPr>
                    </p:pic>
                  </p:oleObj>
                </mc:Fallback>
              </mc:AlternateContent>
            </a:graphicData>
          </a:graphic>
        </p:graphicFrame>
        <p:pic>
          <p:nvPicPr>
            <p:cNvPr id="6" name="Picture 8" descr="\includegraphics[width=12cm]{figures/mos-ch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0365" y="5227441"/>
              <a:ext cx="1529369" cy="11870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95607" y="6207425"/>
              <a:ext cx="622300" cy="338554"/>
            </a:xfrm>
            <a:prstGeom prst="rect">
              <a:avLst/>
            </a:prstGeom>
            <a:noFill/>
          </p:spPr>
          <p:txBody>
            <a:bodyPr wrap="square" rtlCol="0">
              <a:spAutoFit/>
            </a:bodyPr>
            <a:lstStyle/>
            <a:p>
              <a:r>
                <a:rPr lang="en-US" sz="1600" dirty="0"/>
                <a:t>NBTI</a:t>
              </a:r>
              <a:endParaRPr lang="en-US" sz="1467" dirty="0"/>
            </a:p>
          </p:txBody>
        </p:sp>
        <p:sp>
          <p:nvSpPr>
            <p:cNvPr id="8" name="TextBox 7"/>
            <p:cNvSpPr txBox="1"/>
            <p:nvPr/>
          </p:nvSpPr>
          <p:spPr>
            <a:xfrm>
              <a:off x="2167888" y="4903698"/>
              <a:ext cx="618199" cy="420564"/>
            </a:xfrm>
            <a:prstGeom prst="rect">
              <a:avLst/>
            </a:prstGeom>
            <a:noFill/>
          </p:spPr>
          <p:txBody>
            <a:bodyPr wrap="none" rtlCol="0">
              <a:spAutoFit/>
            </a:bodyPr>
            <a:lstStyle/>
            <a:p>
              <a:r>
                <a:rPr lang="en-US" sz="2133" b="1" u="sng" dirty="0"/>
                <a:t>Aging</a:t>
              </a:r>
              <a:endParaRPr lang="en-US" sz="2400" b="1" u="sng" dirty="0"/>
            </a:p>
          </p:txBody>
        </p:sp>
        <p:sp>
          <p:nvSpPr>
            <p:cNvPr id="10" name="TextBox 9"/>
            <p:cNvSpPr txBox="1"/>
            <p:nvPr/>
          </p:nvSpPr>
          <p:spPr>
            <a:xfrm>
              <a:off x="2755373" y="6191917"/>
              <a:ext cx="610637" cy="338554"/>
            </a:xfrm>
            <a:prstGeom prst="rect">
              <a:avLst/>
            </a:prstGeom>
            <a:noFill/>
          </p:spPr>
          <p:txBody>
            <a:bodyPr wrap="square" rtlCol="0">
              <a:spAutoFit/>
            </a:bodyPr>
            <a:lstStyle/>
            <a:p>
              <a:pPr algn="r"/>
              <a:r>
                <a:rPr lang="en-US" sz="1600" dirty="0"/>
                <a:t>HCID</a:t>
              </a:r>
            </a:p>
          </p:txBody>
        </p:sp>
      </p:grpSp>
      <p:grpSp>
        <p:nvGrpSpPr>
          <p:cNvPr id="21" name="Group 20"/>
          <p:cNvGrpSpPr/>
          <p:nvPr/>
        </p:nvGrpSpPr>
        <p:grpSpPr>
          <a:xfrm>
            <a:off x="4825910" y="5054601"/>
            <a:ext cx="2799437" cy="1558905"/>
            <a:chOff x="4212680" y="4903701"/>
            <a:chExt cx="2099578" cy="1558905"/>
          </a:xfrm>
        </p:grpSpPr>
        <p:sp>
          <p:nvSpPr>
            <p:cNvPr id="18" name="Rounded Rectangle 17"/>
            <p:cNvSpPr/>
            <p:nvPr/>
          </p:nvSpPr>
          <p:spPr>
            <a:xfrm>
              <a:off x="4212680" y="4984520"/>
              <a:ext cx="2099578" cy="1478086"/>
            </a:xfrm>
            <a:prstGeom prst="roundRect">
              <a:avLst>
                <a:gd name="adj" fmla="val 6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536" t="7661" r="3919" b="3654"/>
            <a:stretch/>
          </p:blipFill>
          <p:spPr>
            <a:xfrm>
              <a:off x="4236167" y="5265212"/>
              <a:ext cx="2035393" cy="1134842"/>
            </a:xfrm>
            <a:prstGeom prst="rect">
              <a:avLst/>
            </a:prstGeom>
          </p:spPr>
        </p:pic>
        <p:sp>
          <p:nvSpPr>
            <p:cNvPr id="19" name="TextBox 18"/>
            <p:cNvSpPr txBox="1"/>
            <p:nvPr/>
          </p:nvSpPr>
          <p:spPr>
            <a:xfrm>
              <a:off x="4325885" y="4903701"/>
              <a:ext cx="1605151" cy="420564"/>
            </a:xfrm>
            <a:prstGeom prst="rect">
              <a:avLst/>
            </a:prstGeom>
            <a:noFill/>
          </p:spPr>
          <p:txBody>
            <a:bodyPr wrap="none" rtlCol="0">
              <a:spAutoFit/>
            </a:bodyPr>
            <a:lstStyle/>
            <a:p>
              <a:r>
                <a:rPr lang="en-US" sz="2133" b="1" dirty="0"/>
                <a:t>Process Variation</a:t>
              </a:r>
              <a:endParaRPr lang="en-US" sz="2400" b="1" dirty="0"/>
            </a:p>
          </p:txBody>
        </p:sp>
      </p:grpSp>
      <p:grpSp>
        <p:nvGrpSpPr>
          <p:cNvPr id="24" name="Group 23"/>
          <p:cNvGrpSpPr/>
          <p:nvPr/>
        </p:nvGrpSpPr>
        <p:grpSpPr>
          <a:xfrm>
            <a:off x="7761075" y="5146537"/>
            <a:ext cx="3026408" cy="1481596"/>
            <a:chOff x="6354465" y="5260767"/>
            <a:chExt cx="1727433" cy="1495620"/>
          </a:xfrm>
        </p:grpSpPr>
        <p:sp>
          <p:nvSpPr>
            <p:cNvPr id="22" name="Rounded Rectangle 21"/>
            <p:cNvSpPr/>
            <p:nvPr/>
          </p:nvSpPr>
          <p:spPr>
            <a:xfrm>
              <a:off x="6354465" y="5260768"/>
              <a:ext cx="1727433" cy="1495619"/>
            </a:xfrm>
            <a:prstGeom prst="roundRect">
              <a:avLst>
                <a:gd name="adj" fmla="val 6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p:cNvSpPr txBox="1"/>
            <p:nvPr/>
          </p:nvSpPr>
          <p:spPr>
            <a:xfrm>
              <a:off x="6380918" y="5260767"/>
              <a:ext cx="1028320" cy="424545"/>
            </a:xfrm>
            <a:prstGeom prst="rect">
              <a:avLst/>
            </a:prstGeom>
            <a:noFill/>
          </p:spPr>
          <p:txBody>
            <a:bodyPr wrap="square" rtlCol="0">
              <a:spAutoFit/>
            </a:bodyPr>
            <a:lstStyle/>
            <a:p>
              <a:pPr algn="ctr"/>
              <a:r>
                <a:rPr lang="en-US" sz="2133" b="1" dirty="0"/>
                <a:t>Soft Errors</a:t>
              </a:r>
              <a:endParaRPr lang="en-US" sz="2400" b="1" dirty="0"/>
            </a:p>
          </p:txBody>
        </p:sp>
      </p:grpSp>
      <p:sp>
        <p:nvSpPr>
          <p:cNvPr id="41" name="Down Arrow 40"/>
          <p:cNvSpPr/>
          <p:nvPr/>
        </p:nvSpPr>
        <p:spPr>
          <a:xfrm>
            <a:off x="3397897" y="2521809"/>
            <a:ext cx="407279" cy="55689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44" name="Down Arrow 43"/>
          <p:cNvSpPr/>
          <p:nvPr/>
        </p:nvSpPr>
        <p:spPr>
          <a:xfrm>
            <a:off x="5787925" y="2521809"/>
            <a:ext cx="407279" cy="55689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45" name="Down Arrow 44"/>
          <p:cNvSpPr/>
          <p:nvPr/>
        </p:nvSpPr>
        <p:spPr>
          <a:xfrm>
            <a:off x="8073814" y="2521809"/>
            <a:ext cx="407279" cy="55689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46" name="Down Arrow 45"/>
          <p:cNvSpPr/>
          <p:nvPr/>
        </p:nvSpPr>
        <p:spPr>
          <a:xfrm flipV="1">
            <a:off x="3421343" y="4578853"/>
            <a:ext cx="407279" cy="55689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47" name="Down Arrow 46"/>
          <p:cNvSpPr/>
          <p:nvPr/>
        </p:nvSpPr>
        <p:spPr>
          <a:xfrm flipV="1">
            <a:off x="5787925" y="4578853"/>
            <a:ext cx="407279" cy="55689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48" name="Down Arrow 47"/>
          <p:cNvSpPr/>
          <p:nvPr/>
        </p:nvSpPr>
        <p:spPr>
          <a:xfrm flipV="1">
            <a:off x="8073815" y="4589645"/>
            <a:ext cx="407279" cy="55689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49" name="Down Arrow 48"/>
          <p:cNvSpPr/>
          <p:nvPr/>
        </p:nvSpPr>
        <p:spPr>
          <a:xfrm rot="16200000">
            <a:off x="2835659" y="3662716"/>
            <a:ext cx="305459" cy="327277"/>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0" name="Down Arrow 49"/>
          <p:cNvSpPr/>
          <p:nvPr/>
        </p:nvSpPr>
        <p:spPr>
          <a:xfrm rot="5400000" flipH="1">
            <a:off x="8777573" y="3637826"/>
            <a:ext cx="305459" cy="37244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pic>
        <p:nvPicPr>
          <p:cNvPr id="51" name="Picture 50"/>
          <p:cNvPicPr>
            <a:picLocks noChangeAspect="1"/>
          </p:cNvPicPr>
          <p:nvPr/>
        </p:nvPicPr>
        <p:blipFill>
          <a:blip r:embed="rId6"/>
          <a:stretch>
            <a:fillRect/>
          </a:stretch>
        </p:blipFill>
        <p:spPr>
          <a:xfrm>
            <a:off x="8110469" y="5257801"/>
            <a:ext cx="2862332" cy="1411953"/>
          </a:xfrm>
          <a:prstGeom prst="rect">
            <a:avLst/>
          </a:prstGeom>
        </p:spPr>
      </p:pic>
      <p:grpSp>
        <p:nvGrpSpPr>
          <p:cNvPr id="111" name="Group 110"/>
          <p:cNvGrpSpPr/>
          <p:nvPr/>
        </p:nvGrpSpPr>
        <p:grpSpPr>
          <a:xfrm>
            <a:off x="8998336" y="3022602"/>
            <a:ext cx="3124200" cy="1550647"/>
            <a:chOff x="6734463" y="3022599"/>
            <a:chExt cx="2343150" cy="1550644"/>
          </a:xfrm>
        </p:grpSpPr>
        <p:sp>
          <p:nvSpPr>
            <p:cNvPr id="26" name="Rounded Rectangle 25"/>
            <p:cNvSpPr/>
            <p:nvPr/>
          </p:nvSpPr>
          <p:spPr>
            <a:xfrm>
              <a:off x="6823105" y="3085007"/>
              <a:ext cx="2206884" cy="1478086"/>
            </a:xfrm>
            <a:prstGeom prst="roundRect">
              <a:avLst>
                <a:gd name="adj" fmla="val 6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Box 27"/>
            <p:cNvSpPr txBox="1"/>
            <p:nvPr/>
          </p:nvSpPr>
          <p:spPr>
            <a:xfrm>
              <a:off x="6734463" y="3022599"/>
              <a:ext cx="2343150" cy="420563"/>
            </a:xfrm>
            <a:prstGeom prst="rect">
              <a:avLst/>
            </a:prstGeom>
            <a:noFill/>
          </p:spPr>
          <p:txBody>
            <a:bodyPr wrap="square" rtlCol="0">
              <a:spAutoFit/>
            </a:bodyPr>
            <a:lstStyle/>
            <a:p>
              <a:pPr algn="ctr"/>
              <a:r>
                <a:rPr lang="en-US" sz="2133" b="1" dirty="0"/>
                <a:t>Side Channel Attacks</a:t>
              </a:r>
              <a:endParaRPr lang="en-US" sz="2400" b="1" dirty="0"/>
            </a:p>
          </p:txBody>
        </p:sp>
        <p:grpSp>
          <p:nvGrpSpPr>
            <p:cNvPr id="110" name="Group 109"/>
            <p:cNvGrpSpPr/>
            <p:nvPr/>
          </p:nvGrpSpPr>
          <p:grpSpPr>
            <a:xfrm>
              <a:off x="6958355" y="3311097"/>
              <a:ext cx="1977010" cy="1262146"/>
              <a:chOff x="6958355" y="3311097"/>
              <a:chExt cx="1977010" cy="1262146"/>
            </a:xfrm>
          </p:grpSpPr>
          <p:grpSp>
            <p:nvGrpSpPr>
              <p:cNvPr id="87" name="Group 86"/>
              <p:cNvGrpSpPr/>
              <p:nvPr/>
            </p:nvGrpSpPr>
            <p:grpSpPr>
              <a:xfrm>
                <a:off x="6959398" y="4054183"/>
                <a:ext cx="1793431" cy="519060"/>
                <a:chOff x="7053876" y="3989602"/>
                <a:chExt cx="1797484" cy="605764"/>
              </a:xfrm>
            </p:grpSpPr>
            <p:sp>
              <p:nvSpPr>
                <p:cNvPr id="86" name="Rectangle 3"/>
                <p:cNvSpPr>
                  <a:spLocks noChangeArrowheads="1"/>
                </p:cNvSpPr>
                <p:nvPr/>
              </p:nvSpPr>
              <p:spPr bwMode="auto">
                <a:xfrm>
                  <a:off x="7053876" y="4325549"/>
                  <a:ext cx="1797483" cy="154955"/>
                </a:xfrm>
                <a:prstGeom prst="rect">
                  <a:avLst/>
                </a:prstGeom>
                <a:solidFill>
                  <a:srgbClr val="FF0000">
                    <a:alpha val="25000"/>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33">
                    <a:latin typeface="Arial" panose="020B0604020202020204" pitchFamily="34" charset="0"/>
                    <a:cs typeface="Arial" panose="020B0604020202020204" pitchFamily="34" charset="0"/>
                  </a:endParaRPr>
                </a:p>
              </p:txBody>
            </p:sp>
            <p:grpSp>
              <p:nvGrpSpPr>
                <p:cNvPr id="53" name="Group 2"/>
                <p:cNvGrpSpPr>
                  <a:grpSpLocks/>
                </p:cNvGrpSpPr>
                <p:nvPr/>
              </p:nvGrpSpPr>
              <p:grpSpPr bwMode="auto">
                <a:xfrm>
                  <a:off x="7053877" y="3989602"/>
                  <a:ext cx="1797483" cy="245452"/>
                  <a:chOff x="2016" y="2640"/>
                  <a:chExt cx="3552" cy="624"/>
                </a:xfrm>
              </p:grpSpPr>
              <p:sp>
                <p:nvSpPr>
                  <p:cNvPr id="76" name="Rectangle 3"/>
                  <p:cNvSpPr>
                    <a:spLocks noChangeArrowheads="1"/>
                  </p:cNvSpPr>
                  <p:nvPr/>
                </p:nvSpPr>
                <p:spPr bwMode="auto">
                  <a:xfrm>
                    <a:off x="2016" y="2716"/>
                    <a:ext cx="3552" cy="500"/>
                  </a:xfrm>
                  <a:prstGeom prst="rect">
                    <a:avLst/>
                  </a:prstGeom>
                  <a:solidFill>
                    <a:schemeClr val="accent1">
                      <a:lumMod val="20000"/>
                      <a:lumOff val="80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33">
                      <a:latin typeface="Arial" panose="020B0604020202020204" pitchFamily="34" charset="0"/>
                      <a:cs typeface="Arial" panose="020B0604020202020204" pitchFamily="34" charset="0"/>
                    </a:endParaRPr>
                  </a:p>
                </p:txBody>
              </p:sp>
              <p:graphicFrame>
                <p:nvGraphicFramePr>
                  <p:cNvPr id="77" name="Object 4"/>
                  <p:cNvGraphicFramePr>
                    <a:graphicFrameLocks noChangeAspect="1"/>
                  </p:cNvGraphicFramePr>
                  <p:nvPr/>
                </p:nvGraphicFramePr>
                <p:xfrm>
                  <a:off x="2064" y="2640"/>
                  <a:ext cx="903" cy="610"/>
                </p:xfrm>
                <a:graphic>
                  <a:graphicData uri="http://schemas.openxmlformats.org/presentationml/2006/ole">
                    <mc:AlternateContent xmlns:mc="http://schemas.openxmlformats.org/markup-compatibility/2006">
                      <mc:Choice xmlns:v="urn:schemas-microsoft-com:vml" Requires="v">
                        <p:oleObj name="グラフ" r:id="rId7" imgW="1914525" imgH="2485949" progId="Excel.Chart.8">
                          <p:embed/>
                        </p:oleObj>
                      </mc:Choice>
                      <mc:Fallback>
                        <p:oleObj name="グラフ" r:id="rId7" imgW="1914525" imgH="2485949" progId="Excel.Chart.8">
                          <p:embed/>
                          <p:pic>
                            <p:nvPicPr>
                              <p:cNvPr id="77"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4" y="2640"/>
                                <a:ext cx="903" cy="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 name="Object 5"/>
                  <p:cNvGraphicFramePr>
                    <a:graphicFrameLocks noChangeAspect="1"/>
                  </p:cNvGraphicFramePr>
                  <p:nvPr/>
                </p:nvGraphicFramePr>
                <p:xfrm>
                  <a:off x="2793" y="2654"/>
                  <a:ext cx="711" cy="610"/>
                </p:xfrm>
                <a:graphic>
                  <a:graphicData uri="http://schemas.openxmlformats.org/presentationml/2006/ole">
                    <mc:AlternateContent xmlns:mc="http://schemas.openxmlformats.org/markup-compatibility/2006">
                      <mc:Choice xmlns:v="urn:schemas-microsoft-com:vml" Requires="v">
                        <p:oleObj name="グラフ" r:id="rId9" imgW="1514475" imgH="2495702" progId="Excel.Chart.8">
                          <p:embed/>
                        </p:oleObj>
                      </mc:Choice>
                      <mc:Fallback>
                        <p:oleObj name="グラフ" r:id="rId9" imgW="1514475" imgH="2495702" progId="Excel.Chart.8">
                          <p:embed/>
                          <p:pic>
                            <p:nvPicPr>
                              <p:cNvPr id="78"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93" y="2654"/>
                                <a:ext cx="711" cy="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9" name="Object 6"/>
                  <p:cNvGraphicFramePr>
                    <a:graphicFrameLocks noChangeAspect="1"/>
                  </p:cNvGraphicFramePr>
                  <p:nvPr/>
                </p:nvGraphicFramePr>
                <p:xfrm>
                  <a:off x="3360" y="2640"/>
                  <a:ext cx="903" cy="610"/>
                </p:xfrm>
                <a:graphic>
                  <a:graphicData uri="http://schemas.openxmlformats.org/presentationml/2006/ole">
                    <mc:AlternateContent xmlns:mc="http://schemas.openxmlformats.org/markup-compatibility/2006">
                      <mc:Choice xmlns:v="urn:schemas-microsoft-com:vml" Requires="v">
                        <p:oleObj name="グラフ" r:id="rId11" imgW="1914525" imgH="2485949" progId="Excel.Chart.8">
                          <p:embed/>
                        </p:oleObj>
                      </mc:Choice>
                      <mc:Fallback>
                        <p:oleObj name="グラフ" r:id="rId11" imgW="1914525" imgH="2485949" progId="Excel.Chart.8">
                          <p:embed/>
                          <p:pic>
                            <p:nvPicPr>
                              <p:cNvPr id="79"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0" y="2640"/>
                                <a:ext cx="903" cy="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0" name="Object 7"/>
                  <p:cNvGraphicFramePr>
                    <a:graphicFrameLocks noChangeAspect="1"/>
                  </p:cNvGraphicFramePr>
                  <p:nvPr/>
                </p:nvGraphicFramePr>
                <p:xfrm>
                  <a:off x="4089" y="2640"/>
                  <a:ext cx="903" cy="610"/>
                </p:xfrm>
                <a:graphic>
                  <a:graphicData uri="http://schemas.openxmlformats.org/presentationml/2006/ole">
                    <mc:AlternateContent xmlns:mc="http://schemas.openxmlformats.org/markup-compatibility/2006">
                      <mc:Choice xmlns:v="urn:schemas-microsoft-com:vml" Requires="v">
                        <p:oleObj name="グラフ" r:id="rId12" imgW="1914525" imgH="2485949" progId="Excel.Chart.8">
                          <p:embed/>
                        </p:oleObj>
                      </mc:Choice>
                      <mc:Fallback>
                        <p:oleObj name="グラフ" r:id="rId12" imgW="1914525" imgH="2485949" progId="Excel.Chart.8">
                          <p:embed/>
                          <p:pic>
                            <p:nvPicPr>
                              <p:cNvPr id="8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9" y="2640"/>
                                <a:ext cx="903" cy="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 name="Object 8"/>
                  <p:cNvGraphicFramePr>
                    <a:graphicFrameLocks noChangeAspect="1"/>
                  </p:cNvGraphicFramePr>
                  <p:nvPr/>
                </p:nvGraphicFramePr>
                <p:xfrm>
                  <a:off x="4828" y="2654"/>
                  <a:ext cx="711" cy="610"/>
                </p:xfrm>
                <a:graphic>
                  <a:graphicData uri="http://schemas.openxmlformats.org/presentationml/2006/ole">
                    <mc:AlternateContent xmlns:mc="http://schemas.openxmlformats.org/markup-compatibility/2006">
                      <mc:Choice xmlns:v="urn:schemas-microsoft-com:vml" Requires="v">
                        <p:oleObj name="グラフ" r:id="rId13" imgW="1514475" imgH="2495702" progId="Excel.Chart.8">
                          <p:embed/>
                        </p:oleObj>
                      </mc:Choice>
                      <mc:Fallback>
                        <p:oleObj name="グラフ" r:id="rId13" imgW="1514475" imgH="2495702" progId="Excel.Chart.8">
                          <p:embed/>
                          <p:pic>
                            <p:nvPicPr>
                              <p:cNvPr id="81"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8" y="2654"/>
                                <a:ext cx="711" cy="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5" name="Line 32"/>
                <p:cNvSpPr>
                  <a:spLocks noChangeShapeType="1"/>
                </p:cNvSpPr>
                <p:nvPr/>
              </p:nvSpPr>
              <p:spPr bwMode="auto">
                <a:xfrm>
                  <a:off x="7117302" y="3992380"/>
                  <a:ext cx="0" cy="509784"/>
                </a:xfrm>
                <a:prstGeom prst="line">
                  <a:avLst/>
                </a:prstGeom>
                <a:noFill/>
                <a:ln w="190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000" tIns="62400" rIns="120000" bIns="62400">
                  <a:spAutoFit/>
                </a:bodyPr>
                <a:lstStyle/>
                <a:p>
                  <a:endParaRPr lang="en-US" sz="933">
                    <a:latin typeface="Arial" panose="020B0604020202020204" pitchFamily="34" charset="0"/>
                    <a:cs typeface="Arial" panose="020B0604020202020204" pitchFamily="34" charset="0"/>
                  </a:endParaRPr>
                </a:p>
              </p:txBody>
            </p:sp>
            <p:sp>
              <p:nvSpPr>
                <p:cNvPr id="56" name="Line 33"/>
                <p:cNvSpPr>
                  <a:spLocks noChangeShapeType="1"/>
                </p:cNvSpPr>
                <p:nvPr/>
              </p:nvSpPr>
              <p:spPr bwMode="auto">
                <a:xfrm>
                  <a:off x="7461839" y="3992380"/>
                  <a:ext cx="507" cy="509784"/>
                </a:xfrm>
                <a:prstGeom prst="line">
                  <a:avLst/>
                </a:prstGeom>
                <a:noFill/>
                <a:ln w="190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000" tIns="62400" rIns="120000" bIns="62400">
                  <a:spAutoFit/>
                </a:bodyPr>
                <a:lstStyle/>
                <a:p>
                  <a:endParaRPr lang="en-US" sz="933">
                    <a:latin typeface="Arial" panose="020B0604020202020204" pitchFamily="34" charset="0"/>
                    <a:cs typeface="Arial" panose="020B0604020202020204" pitchFamily="34" charset="0"/>
                  </a:endParaRPr>
                </a:p>
              </p:txBody>
            </p:sp>
            <p:sp>
              <p:nvSpPr>
                <p:cNvPr id="57" name="Line 34"/>
                <p:cNvSpPr>
                  <a:spLocks noChangeShapeType="1"/>
                </p:cNvSpPr>
                <p:nvPr/>
              </p:nvSpPr>
              <p:spPr bwMode="auto">
                <a:xfrm>
                  <a:off x="7769857" y="3992380"/>
                  <a:ext cx="506" cy="509784"/>
                </a:xfrm>
                <a:prstGeom prst="line">
                  <a:avLst/>
                </a:prstGeom>
                <a:noFill/>
                <a:ln w="190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000" tIns="62400" rIns="120000" bIns="62400">
                  <a:spAutoFit/>
                </a:bodyPr>
                <a:lstStyle/>
                <a:p>
                  <a:endParaRPr lang="en-US" sz="933">
                    <a:latin typeface="Arial" panose="020B0604020202020204" pitchFamily="34" charset="0"/>
                    <a:cs typeface="Arial" panose="020B0604020202020204" pitchFamily="34" charset="0"/>
                  </a:endParaRPr>
                </a:p>
              </p:txBody>
            </p:sp>
            <p:sp>
              <p:nvSpPr>
                <p:cNvPr id="58" name="Line 35"/>
                <p:cNvSpPr>
                  <a:spLocks noChangeShapeType="1"/>
                </p:cNvSpPr>
                <p:nvPr/>
              </p:nvSpPr>
              <p:spPr bwMode="auto">
                <a:xfrm flipH="1">
                  <a:off x="8146189" y="3992380"/>
                  <a:ext cx="3542" cy="509784"/>
                </a:xfrm>
                <a:prstGeom prst="line">
                  <a:avLst/>
                </a:prstGeom>
                <a:noFill/>
                <a:ln w="190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000" tIns="62400" rIns="120000" bIns="62400">
                  <a:spAutoFit/>
                </a:bodyPr>
                <a:lstStyle/>
                <a:p>
                  <a:endParaRPr lang="en-US" sz="933">
                    <a:latin typeface="Arial" panose="020B0604020202020204" pitchFamily="34" charset="0"/>
                    <a:cs typeface="Arial" panose="020B0604020202020204" pitchFamily="34" charset="0"/>
                  </a:endParaRPr>
                </a:p>
              </p:txBody>
            </p:sp>
            <p:sp>
              <p:nvSpPr>
                <p:cNvPr id="59" name="Line 36"/>
                <p:cNvSpPr>
                  <a:spLocks noChangeShapeType="1"/>
                </p:cNvSpPr>
                <p:nvPr/>
              </p:nvSpPr>
              <p:spPr bwMode="auto">
                <a:xfrm>
                  <a:off x="8514908" y="3994022"/>
                  <a:ext cx="3542" cy="509784"/>
                </a:xfrm>
                <a:prstGeom prst="line">
                  <a:avLst/>
                </a:prstGeom>
                <a:noFill/>
                <a:ln w="190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000" tIns="62400" rIns="120000" bIns="62400">
                  <a:spAutoFit/>
                </a:bodyPr>
                <a:lstStyle/>
                <a:p>
                  <a:endParaRPr lang="en-US" sz="933">
                    <a:latin typeface="Arial" panose="020B0604020202020204" pitchFamily="34" charset="0"/>
                    <a:cs typeface="Arial" panose="020B0604020202020204" pitchFamily="34" charset="0"/>
                  </a:endParaRPr>
                </a:p>
              </p:txBody>
            </p:sp>
            <p:sp>
              <p:nvSpPr>
                <p:cNvPr id="60" name="Line 37"/>
                <p:cNvSpPr>
                  <a:spLocks noChangeShapeType="1"/>
                </p:cNvSpPr>
                <p:nvPr/>
              </p:nvSpPr>
              <p:spPr bwMode="auto">
                <a:xfrm>
                  <a:off x="8795645" y="3992380"/>
                  <a:ext cx="3542" cy="509784"/>
                </a:xfrm>
                <a:prstGeom prst="line">
                  <a:avLst/>
                </a:prstGeom>
                <a:noFill/>
                <a:ln w="1905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000" tIns="62400" rIns="120000" bIns="62400">
                  <a:spAutoFit/>
                </a:bodyPr>
                <a:lstStyle/>
                <a:p>
                  <a:endParaRPr lang="en-US" sz="933">
                    <a:latin typeface="Arial" panose="020B0604020202020204" pitchFamily="34" charset="0"/>
                    <a:cs typeface="Arial" panose="020B0604020202020204" pitchFamily="34" charset="0"/>
                  </a:endParaRPr>
                </a:p>
              </p:txBody>
            </p:sp>
            <p:sp>
              <p:nvSpPr>
                <p:cNvPr id="74" name="Text Box 39"/>
                <p:cNvSpPr txBox="1">
                  <a:spLocks noChangeArrowheads="1"/>
                </p:cNvSpPr>
                <p:nvPr/>
              </p:nvSpPr>
              <p:spPr bwMode="auto">
                <a:xfrm>
                  <a:off x="7173966" y="4282651"/>
                  <a:ext cx="195447" cy="29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67" b="1" dirty="0">
                      <a:latin typeface="Arial" panose="020B0604020202020204" pitchFamily="34" charset="0"/>
                      <a:ea typeface="MS PGothic" panose="020B0600070205080204" pitchFamily="34" charset="-128"/>
                      <a:cs typeface="Arial" panose="020B0604020202020204" pitchFamily="34" charset="0"/>
                    </a:rPr>
                    <a:t>1</a:t>
                  </a:r>
                </a:p>
              </p:txBody>
            </p:sp>
            <p:grpSp>
              <p:nvGrpSpPr>
                <p:cNvPr id="62" name="Group 41"/>
                <p:cNvGrpSpPr>
                  <a:grpSpLocks/>
                </p:cNvGrpSpPr>
                <p:nvPr/>
              </p:nvGrpSpPr>
              <p:grpSpPr bwMode="auto">
                <a:xfrm>
                  <a:off x="7516914" y="4216174"/>
                  <a:ext cx="195335" cy="375652"/>
                  <a:chOff x="2931" y="3216"/>
                  <a:chExt cx="386" cy="955"/>
                </a:xfrm>
              </p:grpSpPr>
              <p:sp>
                <p:nvSpPr>
                  <p:cNvPr id="72" name="Text Box 42"/>
                  <p:cNvSpPr txBox="1">
                    <a:spLocks noChangeArrowheads="1"/>
                  </p:cNvSpPr>
                  <p:nvPr/>
                </p:nvSpPr>
                <p:spPr bwMode="auto">
                  <a:xfrm>
                    <a:off x="2931" y="3410"/>
                    <a:ext cx="386" cy="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67" b="1" dirty="0">
                        <a:latin typeface="Arial" panose="020B0604020202020204" pitchFamily="34" charset="0"/>
                        <a:ea typeface="MS PGothic" panose="020B0600070205080204" pitchFamily="34" charset="-128"/>
                        <a:cs typeface="Arial" panose="020B0604020202020204" pitchFamily="34" charset="0"/>
                      </a:rPr>
                      <a:t>0</a:t>
                    </a:r>
                  </a:p>
                </p:txBody>
              </p:sp>
              <p:sp>
                <p:nvSpPr>
                  <p:cNvPr id="73" name="Line 43"/>
                  <p:cNvSpPr>
                    <a:spLocks noChangeShapeType="1"/>
                  </p:cNvSpPr>
                  <p:nvPr/>
                </p:nvSpPr>
                <p:spPr bwMode="auto">
                  <a:xfrm>
                    <a:off x="3168" y="3216"/>
                    <a:ext cx="0" cy="288"/>
                  </a:xfrm>
                  <a:prstGeom prst="line">
                    <a:avLst/>
                  </a:prstGeom>
                  <a:noFill/>
                  <a:ln w="22225">
                    <a:solidFill>
                      <a:schemeClr val="hlink"/>
                    </a:solidFill>
                    <a:prstDash val="solid"/>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67">
                      <a:latin typeface="Arial" panose="020B0604020202020204" pitchFamily="34" charset="0"/>
                      <a:cs typeface="Arial" panose="020B0604020202020204" pitchFamily="34" charset="0"/>
                    </a:endParaRPr>
                  </a:p>
                </p:txBody>
              </p:sp>
            </p:grpSp>
            <p:sp>
              <p:nvSpPr>
                <p:cNvPr id="70" name="Text Box 45"/>
                <p:cNvSpPr txBox="1">
                  <a:spLocks noChangeArrowheads="1"/>
                </p:cNvSpPr>
                <p:nvPr/>
              </p:nvSpPr>
              <p:spPr bwMode="auto">
                <a:xfrm>
                  <a:off x="7843565" y="4294057"/>
                  <a:ext cx="195447" cy="29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67" b="1" dirty="0">
                      <a:latin typeface="Arial" panose="020B0604020202020204" pitchFamily="34" charset="0"/>
                      <a:ea typeface="MS PGothic" panose="020B0600070205080204" pitchFamily="34" charset="-128"/>
                      <a:cs typeface="Arial" panose="020B0604020202020204" pitchFamily="34" charset="0"/>
                    </a:rPr>
                    <a:t>1</a:t>
                  </a:r>
                </a:p>
              </p:txBody>
            </p:sp>
            <p:grpSp>
              <p:nvGrpSpPr>
                <p:cNvPr id="64" name="Group 47"/>
                <p:cNvGrpSpPr>
                  <a:grpSpLocks/>
                </p:cNvGrpSpPr>
                <p:nvPr/>
              </p:nvGrpSpPr>
              <p:grpSpPr bwMode="auto">
                <a:xfrm>
                  <a:off x="8219810" y="4216174"/>
                  <a:ext cx="195335" cy="379192"/>
                  <a:chOff x="4320" y="3216"/>
                  <a:chExt cx="386" cy="964"/>
                </a:xfrm>
              </p:grpSpPr>
              <p:sp>
                <p:nvSpPr>
                  <p:cNvPr id="68" name="Text Box 48"/>
                  <p:cNvSpPr txBox="1">
                    <a:spLocks noChangeArrowheads="1"/>
                  </p:cNvSpPr>
                  <p:nvPr/>
                </p:nvSpPr>
                <p:spPr bwMode="auto">
                  <a:xfrm>
                    <a:off x="4320" y="3419"/>
                    <a:ext cx="386" cy="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67" b="1" dirty="0">
                        <a:latin typeface="Arial" panose="020B0604020202020204" pitchFamily="34" charset="0"/>
                        <a:ea typeface="MS PGothic" panose="020B0600070205080204" pitchFamily="34" charset="-128"/>
                        <a:cs typeface="Arial" panose="020B0604020202020204" pitchFamily="34" charset="0"/>
                      </a:rPr>
                      <a:t>1</a:t>
                    </a:r>
                  </a:p>
                </p:txBody>
              </p:sp>
              <p:sp>
                <p:nvSpPr>
                  <p:cNvPr id="69" name="Line 49"/>
                  <p:cNvSpPr>
                    <a:spLocks noChangeShapeType="1"/>
                  </p:cNvSpPr>
                  <p:nvPr/>
                </p:nvSpPr>
                <p:spPr bwMode="auto">
                  <a:xfrm>
                    <a:off x="4560" y="3216"/>
                    <a:ext cx="0" cy="288"/>
                  </a:xfrm>
                  <a:prstGeom prst="line">
                    <a:avLst/>
                  </a:prstGeom>
                  <a:noFill/>
                  <a:ln w="22225">
                    <a:solidFill>
                      <a:schemeClr val="hlink"/>
                    </a:solidFill>
                    <a:prstDash val="solid"/>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67">
                      <a:latin typeface="Arial" panose="020B0604020202020204" pitchFamily="34" charset="0"/>
                      <a:cs typeface="Arial" panose="020B0604020202020204" pitchFamily="34" charset="0"/>
                    </a:endParaRPr>
                  </a:p>
                </p:txBody>
              </p:sp>
            </p:grpSp>
            <p:grpSp>
              <p:nvGrpSpPr>
                <p:cNvPr id="65" name="Group 50"/>
                <p:cNvGrpSpPr>
                  <a:grpSpLocks/>
                </p:cNvGrpSpPr>
                <p:nvPr/>
              </p:nvGrpSpPr>
              <p:grpSpPr bwMode="auto">
                <a:xfrm>
                  <a:off x="8543687" y="4216175"/>
                  <a:ext cx="195335" cy="360311"/>
                  <a:chOff x="4960" y="3216"/>
                  <a:chExt cx="386" cy="916"/>
                </a:xfrm>
              </p:grpSpPr>
              <p:sp>
                <p:nvSpPr>
                  <p:cNvPr id="66" name="Text Box 51"/>
                  <p:cNvSpPr txBox="1">
                    <a:spLocks noChangeArrowheads="1"/>
                  </p:cNvSpPr>
                  <p:nvPr/>
                </p:nvSpPr>
                <p:spPr bwMode="auto">
                  <a:xfrm>
                    <a:off x="4960" y="3371"/>
                    <a:ext cx="386" cy="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67" b="1" dirty="0">
                        <a:latin typeface="Arial" panose="020B0604020202020204" pitchFamily="34" charset="0"/>
                        <a:ea typeface="MS PGothic" panose="020B0600070205080204" pitchFamily="34" charset="-128"/>
                        <a:cs typeface="Arial" panose="020B0604020202020204" pitchFamily="34" charset="0"/>
                      </a:rPr>
                      <a:t>0</a:t>
                    </a:r>
                  </a:p>
                </p:txBody>
              </p:sp>
              <p:sp>
                <p:nvSpPr>
                  <p:cNvPr id="67" name="Line 52"/>
                  <p:cNvSpPr>
                    <a:spLocks noChangeShapeType="1"/>
                  </p:cNvSpPr>
                  <p:nvPr/>
                </p:nvSpPr>
                <p:spPr bwMode="auto">
                  <a:xfrm>
                    <a:off x="5184" y="3216"/>
                    <a:ext cx="0" cy="288"/>
                  </a:xfrm>
                  <a:prstGeom prst="line">
                    <a:avLst/>
                  </a:prstGeom>
                  <a:noFill/>
                  <a:ln w="22225">
                    <a:solidFill>
                      <a:schemeClr val="hlink"/>
                    </a:solidFill>
                    <a:prstDash val="solid"/>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67">
                      <a:latin typeface="Arial" panose="020B0604020202020204" pitchFamily="34" charset="0"/>
                      <a:cs typeface="Arial" panose="020B0604020202020204" pitchFamily="34" charset="0"/>
                    </a:endParaRPr>
                  </a:p>
                </p:txBody>
              </p:sp>
            </p:grpSp>
            <p:sp>
              <p:nvSpPr>
                <p:cNvPr id="84" name="Line 43"/>
                <p:cNvSpPr>
                  <a:spLocks noChangeShapeType="1"/>
                </p:cNvSpPr>
                <p:nvPr/>
              </p:nvSpPr>
              <p:spPr bwMode="auto">
                <a:xfrm>
                  <a:off x="7304447" y="4212264"/>
                  <a:ext cx="0" cy="113286"/>
                </a:xfrm>
                <a:prstGeom prst="line">
                  <a:avLst/>
                </a:prstGeom>
                <a:noFill/>
                <a:ln w="22225">
                  <a:solidFill>
                    <a:schemeClr val="hlink"/>
                  </a:solidFill>
                  <a:prstDash val="solid"/>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67">
                    <a:latin typeface="Arial" panose="020B0604020202020204" pitchFamily="34" charset="0"/>
                    <a:cs typeface="Arial" panose="020B0604020202020204" pitchFamily="34" charset="0"/>
                  </a:endParaRPr>
                </a:p>
              </p:txBody>
            </p:sp>
            <p:sp>
              <p:nvSpPr>
                <p:cNvPr id="85" name="Line 43"/>
                <p:cNvSpPr>
                  <a:spLocks noChangeShapeType="1"/>
                </p:cNvSpPr>
                <p:nvPr/>
              </p:nvSpPr>
              <p:spPr bwMode="auto">
                <a:xfrm>
                  <a:off x="7968402" y="4212264"/>
                  <a:ext cx="0" cy="113286"/>
                </a:xfrm>
                <a:prstGeom prst="line">
                  <a:avLst/>
                </a:prstGeom>
                <a:noFill/>
                <a:ln w="22225">
                  <a:solidFill>
                    <a:schemeClr val="hlink"/>
                  </a:solidFill>
                  <a:prstDash val="solid"/>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67">
                    <a:latin typeface="Arial" panose="020B0604020202020204" pitchFamily="34" charset="0"/>
                    <a:cs typeface="Arial" panose="020B0604020202020204" pitchFamily="34" charset="0"/>
                  </a:endParaRPr>
                </a:p>
              </p:txBody>
            </p:sp>
          </p:grpSp>
          <p:grpSp>
            <p:nvGrpSpPr>
              <p:cNvPr id="95" name="Group 94"/>
              <p:cNvGrpSpPr/>
              <p:nvPr/>
            </p:nvGrpSpPr>
            <p:grpSpPr>
              <a:xfrm>
                <a:off x="8363681" y="3471182"/>
                <a:ext cx="389148" cy="381565"/>
                <a:chOff x="8462211" y="3473759"/>
                <a:chExt cx="389148" cy="381565"/>
              </a:xfrm>
              <a:solidFill>
                <a:srgbClr val="FFCC99"/>
              </a:solidFill>
            </p:grpSpPr>
            <p:sp>
              <p:nvSpPr>
                <p:cNvPr id="88" name="Rectangle 3"/>
                <p:cNvSpPr>
                  <a:spLocks noChangeArrowheads="1"/>
                </p:cNvSpPr>
                <p:nvPr/>
              </p:nvSpPr>
              <p:spPr bwMode="auto">
                <a:xfrm>
                  <a:off x="8462211" y="3473759"/>
                  <a:ext cx="389148" cy="96001"/>
                </a:xfrm>
                <a:prstGeom prst="rect">
                  <a:avLst/>
                </a:prstGeom>
                <a:solidFill>
                  <a:srgbClr val="FFFFB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33">
                    <a:latin typeface="Arial" panose="020B0604020202020204" pitchFamily="34" charset="0"/>
                    <a:cs typeface="Arial" panose="020B0604020202020204" pitchFamily="34" charset="0"/>
                  </a:endParaRPr>
                </a:p>
              </p:txBody>
            </p:sp>
            <p:sp>
              <p:nvSpPr>
                <p:cNvPr id="92" name="Rectangle 3"/>
                <p:cNvSpPr>
                  <a:spLocks noChangeArrowheads="1"/>
                </p:cNvSpPr>
                <p:nvPr/>
              </p:nvSpPr>
              <p:spPr bwMode="auto">
                <a:xfrm>
                  <a:off x="8462211" y="3571295"/>
                  <a:ext cx="389148" cy="96001"/>
                </a:xfrm>
                <a:prstGeom prst="rect">
                  <a:avLst/>
                </a:prstGeom>
                <a:solidFill>
                  <a:srgbClr val="FFFFB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33">
                    <a:latin typeface="Arial" panose="020B0604020202020204" pitchFamily="34" charset="0"/>
                    <a:cs typeface="Arial" panose="020B0604020202020204" pitchFamily="34" charset="0"/>
                  </a:endParaRPr>
                </a:p>
              </p:txBody>
            </p:sp>
            <p:sp>
              <p:nvSpPr>
                <p:cNvPr id="93" name="Rectangle 3"/>
                <p:cNvSpPr>
                  <a:spLocks noChangeArrowheads="1"/>
                </p:cNvSpPr>
                <p:nvPr/>
              </p:nvSpPr>
              <p:spPr bwMode="auto">
                <a:xfrm>
                  <a:off x="8462211" y="3664915"/>
                  <a:ext cx="389148" cy="96001"/>
                </a:xfrm>
                <a:prstGeom prst="rect">
                  <a:avLst/>
                </a:prstGeom>
                <a:solidFill>
                  <a:srgbClr val="FFFFB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33">
                    <a:latin typeface="Arial" panose="020B0604020202020204" pitchFamily="34" charset="0"/>
                    <a:cs typeface="Arial" panose="020B0604020202020204" pitchFamily="34" charset="0"/>
                  </a:endParaRPr>
                </a:p>
              </p:txBody>
            </p:sp>
            <p:sp>
              <p:nvSpPr>
                <p:cNvPr id="94" name="Rectangle 3"/>
                <p:cNvSpPr>
                  <a:spLocks noChangeArrowheads="1"/>
                </p:cNvSpPr>
                <p:nvPr/>
              </p:nvSpPr>
              <p:spPr bwMode="auto">
                <a:xfrm>
                  <a:off x="8462211" y="3759323"/>
                  <a:ext cx="389148" cy="96001"/>
                </a:xfrm>
                <a:prstGeom prst="rect">
                  <a:avLst/>
                </a:prstGeom>
                <a:solidFill>
                  <a:srgbClr val="FFFFB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933">
                    <a:latin typeface="Arial" panose="020B0604020202020204" pitchFamily="34" charset="0"/>
                    <a:cs typeface="Arial" panose="020B0604020202020204" pitchFamily="34" charset="0"/>
                  </a:endParaRPr>
                </a:p>
              </p:txBody>
            </p:sp>
          </p:grpSp>
          <p:sp>
            <p:nvSpPr>
              <p:cNvPr id="96" name="Rectangle 3"/>
              <p:cNvSpPr>
                <a:spLocks noChangeArrowheads="1"/>
              </p:cNvSpPr>
              <p:nvPr/>
            </p:nvSpPr>
            <p:spPr bwMode="auto">
              <a:xfrm>
                <a:off x="6959398" y="3473277"/>
                <a:ext cx="802578" cy="37931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067" b="1" dirty="0">
                    <a:latin typeface="Arial" panose="020B0604020202020204" pitchFamily="34" charset="0"/>
                    <a:cs typeface="Arial" panose="020B0604020202020204" pitchFamily="34" charset="0"/>
                  </a:rPr>
                  <a:t>Processing</a:t>
                </a:r>
              </a:p>
              <a:p>
                <a:pPr algn="ctr"/>
                <a:r>
                  <a:rPr lang="en-US" sz="933" dirty="0">
                    <a:latin typeface="Arial" panose="020B0604020202020204" pitchFamily="34" charset="0"/>
                    <a:cs typeface="Arial" panose="020B0604020202020204" pitchFamily="34" charset="0"/>
                  </a:rPr>
                  <a:t>Computations</a:t>
                </a:r>
              </a:p>
            </p:txBody>
          </p:sp>
          <p:sp>
            <p:nvSpPr>
              <p:cNvPr id="97" name="Text Box 39"/>
              <p:cNvSpPr txBox="1">
                <a:spLocks noChangeArrowheads="1"/>
              </p:cNvSpPr>
              <p:nvPr/>
            </p:nvSpPr>
            <p:spPr bwMode="auto">
              <a:xfrm rot="5400000">
                <a:off x="8485539" y="3568514"/>
                <a:ext cx="707243" cy="192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067" b="1" dirty="0">
                    <a:latin typeface="Arial" panose="020B0604020202020204" pitchFamily="34" charset="0"/>
                    <a:ea typeface="MS PGothic" panose="020B0600070205080204" pitchFamily="34" charset="-128"/>
                    <a:cs typeface="Arial" panose="020B0604020202020204" pitchFamily="34" charset="0"/>
                  </a:rPr>
                  <a:t>Memory</a:t>
                </a:r>
              </a:p>
            </p:txBody>
          </p:sp>
          <p:sp>
            <p:nvSpPr>
              <p:cNvPr id="98" name="Line 32"/>
              <p:cNvSpPr>
                <a:spLocks noChangeShapeType="1"/>
              </p:cNvSpPr>
              <p:nvPr/>
            </p:nvSpPr>
            <p:spPr bwMode="auto">
              <a:xfrm flipV="1">
                <a:off x="7761454" y="3521029"/>
                <a:ext cx="601705" cy="2751"/>
              </a:xfrm>
              <a:prstGeom prst="line">
                <a:avLst/>
              </a:prstGeom>
              <a:noFill/>
              <a:ln w="19050">
                <a:solidFill>
                  <a:schemeClr val="tx1"/>
                </a:solidFill>
                <a:round/>
                <a:headEnd/>
                <a:tailEnd type="stealth"/>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000" tIns="62400" rIns="120000" bIns="62400">
                <a:spAutoFit/>
              </a:bodyPr>
              <a:lstStyle/>
              <a:p>
                <a:endParaRPr lang="en-US" sz="933">
                  <a:latin typeface="Arial" panose="020B0604020202020204" pitchFamily="34" charset="0"/>
                  <a:cs typeface="Arial" panose="020B0604020202020204" pitchFamily="34" charset="0"/>
                </a:endParaRPr>
              </a:p>
            </p:txBody>
          </p:sp>
          <p:sp>
            <p:nvSpPr>
              <p:cNvPr id="100" name="Line 32"/>
              <p:cNvSpPr>
                <a:spLocks noChangeShapeType="1"/>
              </p:cNvSpPr>
              <p:nvPr/>
            </p:nvSpPr>
            <p:spPr bwMode="auto">
              <a:xfrm flipV="1">
                <a:off x="7761454" y="3601592"/>
                <a:ext cx="601705" cy="2751"/>
              </a:xfrm>
              <a:prstGeom prst="line">
                <a:avLst/>
              </a:prstGeom>
              <a:noFill/>
              <a:ln w="19050">
                <a:solidFill>
                  <a:schemeClr val="tx1"/>
                </a:solidFill>
                <a:round/>
                <a:headEnd type="stealth"/>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000" tIns="62400" rIns="120000" bIns="62400">
                <a:spAutoFit/>
              </a:bodyPr>
              <a:lstStyle/>
              <a:p>
                <a:endParaRPr lang="en-US" sz="933">
                  <a:latin typeface="Arial" panose="020B0604020202020204" pitchFamily="34" charset="0"/>
                  <a:cs typeface="Arial" panose="020B0604020202020204" pitchFamily="34" charset="0"/>
                </a:endParaRPr>
              </a:p>
            </p:txBody>
          </p:sp>
          <p:sp>
            <p:nvSpPr>
              <p:cNvPr id="101" name="Line 32"/>
              <p:cNvSpPr>
                <a:spLocks noChangeShapeType="1"/>
              </p:cNvSpPr>
              <p:nvPr/>
            </p:nvSpPr>
            <p:spPr bwMode="auto">
              <a:xfrm flipV="1">
                <a:off x="7754796" y="3812624"/>
                <a:ext cx="601705" cy="2751"/>
              </a:xfrm>
              <a:prstGeom prst="line">
                <a:avLst/>
              </a:prstGeom>
              <a:noFill/>
              <a:ln w="19050">
                <a:solidFill>
                  <a:srgbClr val="0000FF"/>
                </a:solidFill>
                <a:round/>
                <a:headEnd type="stealth"/>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000" tIns="62400" rIns="120000" bIns="62400">
                <a:spAutoFit/>
              </a:bodyPr>
              <a:lstStyle/>
              <a:p>
                <a:endParaRPr lang="en-US" sz="933">
                  <a:latin typeface="Arial" panose="020B0604020202020204" pitchFamily="34" charset="0"/>
                  <a:cs typeface="Arial" panose="020B0604020202020204" pitchFamily="34" charset="0"/>
                </a:endParaRPr>
              </a:p>
            </p:txBody>
          </p:sp>
          <p:sp>
            <p:nvSpPr>
              <p:cNvPr id="102" name="Text Box 39"/>
              <p:cNvSpPr txBox="1">
                <a:spLocks noChangeArrowheads="1"/>
              </p:cNvSpPr>
              <p:nvPr/>
            </p:nvSpPr>
            <p:spPr bwMode="auto">
              <a:xfrm>
                <a:off x="7694296" y="3609727"/>
                <a:ext cx="736019" cy="23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933" b="1" dirty="0">
                    <a:solidFill>
                      <a:srgbClr val="0000FF"/>
                    </a:solidFill>
                    <a:latin typeface="Arial" panose="020B0604020202020204" pitchFamily="34" charset="0"/>
                    <a:ea typeface="MS PGothic" panose="020B0600070205080204" pitchFamily="34" charset="-128"/>
                    <a:cs typeface="Arial" panose="020B0604020202020204" pitchFamily="34" charset="0"/>
                  </a:rPr>
                  <a:t>Power Supply</a:t>
                </a:r>
              </a:p>
            </p:txBody>
          </p:sp>
          <p:sp>
            <p:nvSpPr>
              <p:cNvPr id="105" name="Line 33"/>
              <p:cNvSpPr>
                <a:spLocks noChangeShapeType="1"/>
              </p:cNvSpPr>
              <p:nvPr/>
            </p:nvSpPr>
            <p:spPr bwMode="auto">
              <a:xfrm flipH="1">
                <a:off x="6958355" y="3818218"/>
                <a:ext cx="821080" cy="257539"/>
              </a:xfrm>
              <a:prstGeom prst="line">
                <a:avLst/>
              </a:prstGeom>
              <a:noFill/>
              <a:ln w="19050">
                <a:solidFill>
                  <a:srgbClr val="0000FF"/>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000" tIns="62400" rIns="120000" bIns="62400">
                <a:spAutoFit/>
              </a:bodyPr>
              <a:lstStyle/>
              <a:p>
                <a:endParaRPr lang="en-US" sz="933">
                  <a:latin typeface="Arial" panose="020B0604020202020204" pitchFamily="34" charset="0"/>
                  <a:cs typeface="Arial" panose="020B0604020202020204" pitchFamily="34" charset="0"/>
                </a:endParaRPr>
              </a:p>
            </p:txBody>
          </p:sp>
          <p:sp>
            <p:nvSpPr>
              <p:cNvPr id="106" name="Line 33"/>
              <p:cNvSpPr>
                <a:spLocks noChangeShapeType="1"/>
              </p:cNvSpPr>
              <p:nvPr/>
            </p:nvSpPr>
            <p:spPr bwMode="auto">
              <a:xfrm>
                <a:off x="8363159" y="3810952"/>
                <a:ext cx="390714" cy="264394"/>
              </a:xfrm>
              <a:prstGeom prst="line">
                <a:avLst/>
              </a:prstGeom>
              <a:noFill/>
              <a:ln w="19050">
                <a:solidFill>
                  <a:srgbClr val="0000FF"/>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000" tIns="62400" rIns="120000" bIns="62400">
                <a:spAutoFit/>
              </a:bodyPr>
              <a:lstStyle/>
              <a:p>
                <a:endParaRPr lang="en-US" sz="933">
                  <a:latin typeface="Arial" panose="020B0604020202020204" pitchFamily="34" charset="0"/>
                  <a:cs typeface="Arial" panose="020B0604020202020204" pitchFamily="34" charset="0"/>
                </a:endParaRPr>
              </a:p>
            </p:txBody>
          </p:sp>
          <p:pic>
            <p:nvPicPr>
              <p:cNvPr id="334924" name="Picture 76" descr="Image result for lock picture transparen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67569" y="3608659"/>
                <a:ext cx="198421" cy="19842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4" name="Group 113"/>
          <p:cNvGrpSpPr/>
          <p:nvPr/>
        </p:nvGrpSpPr>
        <p:grpSpPr>
          <a:xfrm>
            <a:off x="3190126" y="3079196"/>
            <a:ext cx="5553954" cy="1483899"/>
            <a:chOff x="2364019" y="3079195"/>
            <a:chExt cx="4165466" cy="1483898"/>
          </a:xfrm>
        </p:grpSpPr>
        <p:sp>
          <p:nvSpPr>
            <p:cNvPr id="33" name="Rounded Rectangle 32"/>
            <p:cNvSpPr/>
            <p:nvPr/>
          </p:nvSpPr>
          <p:spPr>
            <a:xfrm>
              <a:off x="2364019" y="3085007"/>
              <a:ext cx="4165466" cy="1478086"/>
            </a:xfrm>
            <a:prstGeom prst="roundRect">
              <a:avLst>
                <a:gd name="adj" fmla="val 6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5" name="TextBox 114"/>
            <p:cNvSpPr txBox="1"/>
            <p:nvPr/>
          </p:nvSpPr>
          <p:spPr>
            <a:xfrm>
              <a:off x="5645194" y="3118330"/>
              <a:ext cx="781705" cy="235898"/>
            </a:xfrm>
            <a:prstGeom prst="rect">
              <a:avLst/>
            </a:prstGeom>
            <a:noFill/>
          </p:spPr>
          <p:txBody>
            <a:bodyPr wrap="none" rtlCol="0">
              <a:spAutoFit/>
            </a:bodyPr>
            <a:lstStyle/>
            <a:p>
              <a:r>
                <a:rPr lang="en-US" sz="933" dirty="0" err="1"/>
                <a:t>Src</a:t>
              </a:r>
              <a:r>
                <a:rPr lang="en-US" sz="933" dirty="0"/>
                <a:t>: google Image</a:t>
              </a:r>
            </a:p>
          </p:txBody>
        </p:sp>
        <p:pic>
          <p:nvPicPr>
            <p:cNvPr id="334948" name="Picture 100" descr="Related im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3196" y="3338990"/>
              <a:ext cx="4085716" cy="116734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425425" y="3079195"/>
              <a:ext cx="3638825" cy="420564"/>
            </a:xfrm>
            <a:prstGeom prst="rect">
              <a:avLst/>
            </a:prstGeom>
            <a:noFill/>
          </p:spPr>
          <p:txBody>
            <a:bodyPr wrap="square" rtlCol="0">
              <a:spAutoFit/>
            </a:bodyPr>
            <a:lstStyle/>
            <a:p>
              <a:pPr algn="ctr"/>
              <a:r>
                <a:rPr lang="en-US" sz="2133" b="1" dirty="0"/>
                <a:t>Machine Learning in </a:t>
              </a:r>
              <a:r>
                <a:rPr lang="en-US" sz="2133" b="1" dirty="0" err="1"/>
                <a:t>IoT</a:t>
              </a:r>
              <a:r>
                <a:rPr lang="en-US" sz="2133" b="1" dirty="0"/>
                <a:t> </a:t>
              </a:r>
              <a:endParaRPr lang="en-US" sz="2400" b="1" dirty="0"/>
            </a:p>
          </p:txBody>
        </p:sp>
      </p:grpSp>
      <p:grpSp>
        <p:nvGrpSpPr>
          <p:cNvPr id="113" name="Group 112"/>
          <p:cNvGrpSpPr/>
          <p:nvPr/>
        </p:nvGrpSpPr>
        <p:grpSpPr>
          <a:xfrm>
            <a:off x="129646" y="3022599"/>
            <a:ext cx="2695101" cy="1540493"/>
            <a:chOff x="97234" y="3022600"/>
            <a:chExt cx="2021326" cy="1540493"/>
          </a:xfrm>
        </p:grpSpPr>
        <p:sp>
          <p:nvSpPr>
            <p:cNvPr id="30" name="Rounded Rectangle 29"/>
            <p:cNvSpPr/>
            <p:nvPr/>
          </p:nvSpPr>
          <p:spPr>
            <a:xfrm>
              <a:off x="107405" y="3085007"/>
              <a:ext cx="2011155" cy="1478086"/>
            </a:xfrm>
            <a:prstGeom prst="roundRect">
              <a:avLst>
                <a:gd name="adj" fmla="val 6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Box 31"/>
            <p:cNvSpPr txBox="1"/>
            <p:nvPr/>
          </p:nvSpPr>
          <p:spPr>
            <a:xfrm>
              <a:off x="97234" y="3022600"/>
              <a:ext cx="1994567" cy="420564"/>
            </a:xfrm>
            <a:prstGeom prst="rect">
              <a:avLst/>
            </a:prstGeom>
            <a:noFill/>
          </p:spPr>
          <p:txBody>
            <a:bodyPr wrap="square" rtlCol="0">
              <a:spAutoFit/>
            </a:bodyPr>
            <a:lstStyle/>
            <a:p>
              <a:pPr algn="ctr"/>
              <a:r>
                <a:rPr lang="en-US" sz="2133" b="1" dirty="0"/>
                <a:t>Hardware Trojans</a:t>
              </a:r>
              <a:endParaRPr lang="en-US" sz="2400" b="1" dirty="0"/>
            </a:p>
          </p:txBody>
        </p:sp>
        <p:pic>
          <p:nvPicPr>
            <p:cNvPr id="112" name="Picture 111"/>
            <p:cNvPicPr>
              <a:picLocks noChangeAspect="1"/>
            </p:cNvPicPr>
            <p:nvPr/>
          </p:nvPicPr>
          <p:blipFill>
            <a:blip r:embed="rId16"/>
            <a:stretch>
              <a:fillRect/>
            </a:stretch>
          </p:blipFill>
          <p:spPr>
            <a:xfrm>
              <a:off x="187768" y="3375562"/>
              <a:ext cx="1848488" cy="1156471"/>
            </a:xfrm>
            <a:prstGeom prst="rect">
              <a:avLst/>
            </a:prstGeom>
          </p:spPr>
        </p:pic>
      </p:grpSp>
      <p:grpSp>
        <p:nvGrpSpPr>
          <p:cNvPr id="334962" name="Group 334961"/>
          <p:cNvGrpSpPr/>
          <p:nvPr/>
        </p:nvGrpSpPr>
        <p:grpSpPr>
          <a:xfrm>
            <a:off x="895520" y="1033939"/>
            <a:ext cx="3567093" cy="1487871"/>
            <a:chOff x="671640" y="1033939"/>
            <a:chExt cx="2675320" cy="1487870"/>
          </a:xfrm>
        </p:grpSpPr>
        <p:sp>
          <p:nvSpPr>
            <p:cNvPr id="35" name="Rounded Rectangle 34"/>
            <p:cNvSpPr/>
            <p:nvPr/>
          </p:nvSpPr>
          <p:spPr>
            <a:xfrm>
              <a:off x="671640" y="1043723"/>
              <a:ext cx="2675320" cy="1478086"/>
            </a:xfrm>
            <a:prstGeom prst="roundRect">
              <a:avLst>
                <a:gd name="adj" fmla="val 6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TextBox 35"/>
            <p:cNvSpPr txBox="1"/>
            <p:nvPr/>
          </p:nvSpPr>
          <p:spPr>
            <a:xfrm>
              <a:off x="671640" y="1033939"/>
              <a:ext cx="2595719" cy="420564"/>
            </a:xfrm>
            <a:prstGeom prst="rect">
              <a:avLst/>
            </a:prstGeom>
            <a:noFill/>
          </p:spPr>
          <p:txBody>
            <a:bodyPr wrap="square" rtlCol="0">
              <a:spAutoFit/>
            </a:bodyPr>
            <a:lstStyle/>
            <a:p>
              <a:pPr algn="ctr"/>
              <a:r>
                <a:rPr lang="en-US" sz="2133" b="1" dirty="0"/>
                <a:t>Computation Complexity</a:t>
              </a:r>
              <a:endParaRPr lang="en-US" sz="2400" b="1" dirty="0"/>
            </a:p>
          </p:txBody>
        </p:sp>
        <p:pic>
          <p:nvPicPr>
            <p:cNvPr id="220" name="Picture 219"/>
            <p:cNvPicPr/>
            <p:nvPr/>
          </p:nvPicPr>
          <p:blipFill>
            <a:blip r:embed="rId17" cstate="print">
              <a:extLst>
                <a:ext uri="{28A0092B-C50C-407E-A947-70E740481C1C}">
                  <a14:useLocalDpi xmlns:a14="http://schemas.microsoft.com/office/drawing/2010/main" val="0"/>
                </a:ext>
              </a:extLst>
            </a:blip>
            <a:srcRect t="7239" b="15501"/>
            <a:stretch>
              <a:fillRect/>
            </a:stretch>
          </p:blipFill>
          <p:spPr bwMode="auto">
            <a:xfrm>
              <a:off x="722440" y="1388253"/>
              <a:ext cx="2574329" cy="1072961"/>
            </a:xfrm>
            <a:prstGeom prst="rect">
              <a:avLst/>
            </a:prstGeom>
            <a:noFill/>
            <a:ln>
              <a:noFill/>
            </a:ln>
          </p:spPr>
        </p:pic>
      </p:grpSp>
      <p:cxnSp>
        <p:nvCxnSpPr>
          <p:cNvPr id="217" name="Straight Connector 216"/>
          <p:cNvCxnSpPr/>
          <p:nvPr/>
        </p:nvCxnSpPr>
        <p:spPr>
          <a:xfrm>
            <a:off x="57799" y="2733261"/>
            <a:ext cx="12059037"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57799" y="4923183"/>
            <a:ext cx="12059037"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334967" name="Group 334966"/>
          <p:cNvGrpSpPr/>
          <p:nvPr/>
        </p:nvGrpSpPr>
        <p:grpSpPr>
          <a:xfrm>
            <a:off x="4591844" y="1043723"/>
            <a:ext cx="2799437" cy="1478087"/>
            <a:chOff x="3443883" y="1043723"/>
            <a:chExt cx="2099578" cy="1478086"/>
          </a:xfrm>
        </p:grpSpPr>
        <p:sp>
          <p:nvSpPr>
            <p:cNvPr id="37" name="Rounded Rectangle 36"/>
            <p:cNvSpPr/>
            <p:nvPr/>
          </p:nvSpPr>
          <p:spPr>
            <a:xfrm>
              <a:off x="3443883" y="1043723"/>
              <a:ext cx="2099578" cy="1478086"/>
            </a:xfrm>
            <a:prstGeom prst="roundRect">
              <a:avLst>
                <a:gd name="adj" fmla="val 6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p:cNvSpPr txBox="1"/>
            <p:nvPr/>
          </p:nvSpPr>
          <p:spPr>
            <a:xfrm>
              <a:off x="3509847" y="1049699"/>
              <a:ext cx="1949564" cy="379656"/>
            </a:xfrm>
            <a:prstGeom prst="rect">
              <a:avLst/>
            </a:prstGeom>
            <a:noFill/>
          </p:spPr>
          <p:txBody>
            <a:bodyPr wrap="square" rtlCol="0">
              <a:spAutoFit/>
            </a:bodyPr>
            <a:lstStyle/>
            <a:p>
              <a:pPr algn="ctr"/>
              <a:r>
                <a:rPr lang="en-US" sz="1867" b="1" dirty="0"/>
                <a:t>Software / Coding</a:t>
              </a:r>
              <a:endParaRPr lang="en-US" sz="2133" b="1" dirty="0"/>
            </a:p>
          </p:txBody>
        </p:sp>
        <p:grpSp>
          <p:nvGrpSpPr>
            <p:cNvPr id="334931" name="Group 334930"/>
            <p:cNvGrpSpPr/>
            <p:nvPr/>
          </p:nvGrpSpPr>
          <p:grpSpPr>
            <a:xfrm>
              <a:off x="3823855" y="1377558"/>
              <a:ext cx="1496291" cy="1088070"/>
              <a:chOff x="-1656881" y="1269362"/>
              <a:chExt cx="1496291" cy="1088070"/>
            </a:xfrm>
          </p:grpSpPr>
          <p:sp>
            <p:nvSpPr>
              <p:cNvPr id="288" name="Oval 287"/>
              <p:cNvSpPr/>
              <p:nvPr/>
            </p:nvSpPr>
            <p:spPr>
              <a:xfrm>
                <a:off x="-1656881" y="1423819"/>
                <a:ext cx="174247" cy="163772"/>
              </a:xfrm>
              <a:prstGeom prst="ellipse">
                <a:avLst/>
              </a:prstGeom>
              <a:solidFill>
                <a:srgbClr val="00B49A"/>
              </a:solidFill>
              <a:ln w="6350">
                <a:solidFill>
                  <a:srgbClr val="007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89" name="Oval 288"/>
              <p:cNvSpPr/>
              <p:nvPr/>
            </p:nvSpPr>
            <p:spPr>
              <a:xfrm>
                <a:off x="-1656881" y="1762736"/>
                <a:ext cx="174247" cy="163772"/>
              </a:xfrm>
              <a:prstGeom prst="ellipse">
                <a:avLst/>
              </a:prstGeom>
              <a:solidFill>
                <a:srgbClr val="00B49A"/>
              </a:solidFill>
              <a:ln w="6350">
                <a:solidFill>
                  <a:srgbClr val="007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91" name="Oval 290"/>
              <p:cNvSpPr/>
              <p:nvPr/>
            </p:nvSpPr>
            <p:spPr>
              <a:xfrm>
                <a:off x="-1262820" y="1269362"/>
                <a:ext cx="174247" cy="163772"/>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92" name="Oval 291"/>
              <p:cNvSpPr/>
              <p:nvPr/>
            </p:nvSpPr>
            <p:spPr>
              <a:xfrm>
                <a:off x="-1262818" y="1598964"/>
                <a:ext cx="174247" cy="163772"/>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93" name="Oval 292"/>
              <p:cNvSpPr/>
              <p:nvPr/>
            </p:nvSpPr>
            <p:spPr>
              <a:xfrm>
                <a:off x="-1262819" y="1900323"/>
                <a:ext cx="174247" cy="163772"/>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95" name="Oval 294"/>
              <p:cNvSpPr/>
              <p:nvPr/>
            </p:nvSpPr>
            <p:spPr>
              <a:xfrm>
                <a:off x="-868757" y="1269766"/>
                <a:ext cx="174247" cy="163772"/>
              </a:xfrm>
              <a:prstGeom prst="ellips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96" name="Oval 295"/>
              <p:cNvSpPr/>
              <p:nvPr/>
            </p:nvSpPr>
            <p:spPr>
              <a:xfrm>
                <a:off x="-868755" y="1598964"/>
                <a:ext cx="174247" cy="163772"/>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97" name="Oval 296"/>
              <p:cNvSpPr/>
              <p:nvPr/>
            </p:nvSpPr>
            <p:spPr>
              <a:xfrm>
                <a:off x="-868756" y="1900323"/>
                <a:ext cx="174247" cy="163772"/>
              </a:xfrm>
              <a:prstGeom prst="ellipse">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99" name="Oval 298"/>
              <p:cNvSpPr/>
              <p:nvPr/>
            </p:nvSpPr>
            <p:spPr>
              <a:xfrm>
                <a:off x="-474692" y="1423819"/>
                <a:ext cx="174247" cy="163772"/>
              </a:xfrm>
              <a:prstGeom prst="ellipse">
                <a:avLst/>
              </a:prstGeom>
              <a:solidFill>
                <a:srgbClr val="6699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300" name="Oval 299"/>
              <p:cNvSpPr/>
              <p:nvPr/>
            </p:nvSpPr>
            <p:spPr>
              <a:xfrm>
                <a:off x="-474692" y="1762736"/>
                <a:ext cx="174247" cy="163772"/>
              </a:xfrm>
              <a:prstGeom prst="ellipse">
                <a:avLst/>
              </a:prstGeom>
              <a:solidFill>
                <a:srgbClr val="6699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cxnSp>
            <p:nvCxnSpPr>
              <p:cNvPr id="302" name="Straight Connector 301"/>
              <p:cNvCxnSpPr>
                <a:stCxn id="288" idx="6"/>
                <a:endCxn id="291" idx="2"/>
              </p:cNvCxnSpPr>
              <p:nvPr/>
            </p:nvCxnSpPr>
            <p:spPr>
              <a:xfrm flipV="1">
                <a:off x="-1482634" y="1351248"/>
                <a:ext cx="219814" cy="15445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a:stCxn id="288" idx="6"/>
                <a:endCxn id="292" idx="2"/>
              </p:cNvCxnSpPr>
              <p:nvPr/>
            </p:nvCxnSpPr>
            <p:spPr>
              <a:xfrm>
                <a:off x="-1482634" y="1505705"/>
                <a:ext cx="219816" cy="17514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a:stCxn id="288" idx="6"/>
                <a:endCxn id="293" idx="2"/>
              </p:cNvCxnSpPr>
              <p:nvPr/>
            </p:nvCxnSpPr>
            <p:spPr>
              <a:xfrm>
                <a:off x="-1482634" y="1505705"/>
                <a:ext cx="219815" cy="4765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a:stCxn id="289" idx="6"/>
                <a:endCxn id="292" idx="2"/>
              </p:cNvCxnSpPr>
              <p:nvPr/>
            </p:nvCxnSpPr>
            <p:spPr>
              <a:xfrm flipV="1">
                <a:off x="-1482634" y="1680850"/>
                <a:ext cx="219816" cy="16377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a:stCxn id="289" idx="6"/>
                <a:endCxn id="291" idx="2"/>
              </p:cNvCxnSpPr>
              <p:nvPr/>
            </p:nvCxnSpPr>
            <p:spPr>
              <a:xfrm flipV="1">
                <a:off x="-1482634" y="1351248"/>
                <a:ext cx="219814" cy="49337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a:stCxn id="289" idx="6"/>
                <a:endCxn id="293" idx="2"/>
              </p:cNvCxnSpPr>
              <p:nvPr/>
            </p:nvCxnSpPr>
            <p:spPr>
              <a:xfrm>
                <a:off x="-1482634" y="1844622"/>
                <a:ext cx="219815" cy="1375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stCxn id="291" idx="6"/>
                <a:endCxn id="295" idx="2"/>
              </p:cNvCxnSpPr>
              <p:nvPr/>
            </p:nvCxnSpPr>
            <p:spPr>
              <a:xfrm>
                <a:off x="-1088573" y="1351248"/>
                <a:ext cx="219816" cy="4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a:stCxn id="291" idx="6"/>
                <a:endCxn id="296" idx="2"/>
              </p:cNvCxnSpPr>
              <p:nvPr/>
            </p:nvCxnSpPr>
            <p:spPr>
              <a:xfrm>
                <a:off x="-1088573" y="1351248"/>
                <a:ext cx="219818" cy="32960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a:stCxn id="291" idx="6"/>
                <a:endCxn id="297" idx="2"/>
              </p:cNvCxnSpPr>
              <p:nvPr/>
            </p:nvCxnSpPr>
            <p:spPr>
              <a:xfrm>
                <a:off x="-1088573" y="1351248"/>
                <a:ext cx="219817" cy="63096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a:stCxn id="292" idx="6"/>
                <a:endCxn id="295" idx="2"/>
              </p:cNvCxnSpPr>
              <p:nvPr/>
            </p:nvCxnSpPr>
            <p:spPr>
              <a:xfrm flipV="1">
                <a:off x="-1088571" y="1351652"/>
                <a:ext cx="219814" cy="32919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a:stCxn id="292" idx="6"/>
                <a:endCxn id="296" idx="2"/>
              </p:cNvCxnSpPr>
              <p:nvPr/>
            </p:nvCxnSpPr>
            <p:spPr>
              <a:xfrm>
                <a:off x="-1088571" y="1680850"/>
                <a:ext cx="21981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a:stCxn id="292" idx="6"/>
                <a:endCxn id="297" idx="2"/>
              </p:cNvCxnSpPr>
              <p:nvPr/>
            </p:nvCxnSpPr>
            <p:spPr>
              <a:xfrm>
                <a:off x="-1088571" y="1680850"/>
                <a:ext cx="219815" cy="30135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a:stCxn id="293" idx="6"/>
                <a:endCxn id="295" idx="2"/>
              </p:cNvCxnSpPr>
              <p:nvPr/>
            </p:nvCxnSpPr>
            <p:spPr>
              <a:xfrm flipV="1">
                <a:off x="-1088572" y="1351652"/>
                <a:ext cx="219815" cy="63055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a:stCxn id="293" idx="6"/>
                <a:endCxn id="296" idx="2"/>
              </p:cNvCxnSpPr>
              <p:nvPr/>
            </p:nvCxnSpPr>
            <p:spPr>
              <a:xfrm flipV="1">
                <a:off x="-1088572" y="1680850"/>
                <a:ext cx="219817" cy="30135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a:stCxn id="293" idx="6"/>
                <a:endCxn id="297" idx="2"/>
              </p:cNvCxnSpPr>
              <p:nvPr/>
            </p:nvCxnSpPr>
            <p:spPr>
              <a:xfrm>
                <a:off x="-1088572" y="1982209"/>
                <a:ext cx="21981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a:stCxn id="295" idx="6"/>
                <a:endCxn id="299" idx="2"/>
              </p:cNvCxnSpPr>
              <p:nvPr/>
            </p:nvCxnSpPr>
            <p:spPr>
              <a:xfrm>
                <a:off x="-694510" y="1351652"/>
                <a:ext cx="219818" cy="15405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a:stCxn id="295" idx="6"/>
                <a:endCxn id="300" idx="2"/>
              </p:cNvCxnSpPr>
              <p:nvPr/>
            </p:nvCxnSpPr>
            <p:spPr>
              <a:xfrm>
                <a:off x="-694510" y="1351652"/>
                <a:ext cx="219818" cy="49297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a:stCxn id="296" idx="6"/>
                <a:endCxn id="299" idx="2"/>
              </p:cNvCxnSpPr>
              <p:nvPr/>
            </p:nvCxnSpPr>
            <p:spPr>
              <a:xfrm flipV="1">
                <a:off x="-694508" y="1505705"/>
                <a:ext cx="219816" cy="17514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a:stCxn id="296" idx="6"/>
                <a:endCxn id="300" idx="2"/>
              </p:cNvCxnSpPr>
              <p:nvPr/>
            </p:nvCxnSpPr>
            <p:spPr>
              <a:xfrm>
                <a:off x="-694508" y="1680850"/>
                <a:ext cx="219816" cy="16377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a:stCxn id="297" idx="6"/>
                <a:endCxn id="299" idx="2"/>
              </p:cNvCxnSpPr>
              <p:nvPr/>
            </p:nvCxnSpPr>
            <p:spPr>
              <a:xfrm flipV="1">
                <a:off x="-694509" y="1505705"/>
                <a:ext cx="219817" cy="4765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a:stCxn id="297" idx="6"/>
                <a:endCxn id="300" idx="2"/>
              </p:cNvCxnSpPr>
              <p:nvPr/>
            </p:nvCxnSpPr>
            <p:spPr>
              <a:xfrm flipV="1">
                <a:off x="-694509" y="1844622"/>
                <a:ext cx="219817" cy="13758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a:stCxn id="299" idx="6"/>
              </p:cNvCxnSpPr>
              <p:nvPr/>
            </p:nvCxnSpPr>
            <p:spPr>
              <a:xfrm>
                <a:off x="-300445" y="1505705"/>
                <a:ext cx="139855" cy="0"/>
              </a:xfrm>
              <a:prstGeom prst="line">
                <a:avLst/>
              </a:prstGeom>
              <a:ln w="6350">
                <a:solidFill>
                  <a:schemeClr val="tx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300445" y="1844622"/>
                <a:ext cx="139855" cy="0"/>
              </a:xfrm>
              <a:prstGeom prst="line">
                <a:avLst/>
              </a:prstGeom>
              <a:ln w="6350">
                <a:solidFill>
                  <a:schemeClr val="tx1"/>
                </a:solidFill>
                <a:tailEnd type="stealth" w="med" len="sm"/>
              </a:ln>
            </p:spPr>
            <p:style>
              <a:lnRef idx="1">
                <a:schemeClr val="accent1"/>
              </a:lnRef>
              <a:fillRef idx="0">
                <a:schemeClr val="accent1"/>
              </a:fillRef>
              <a:effectRef idx="0">
                <a:schemeClr val="accent1"/>
              </a:effectRef>
              <a:fontRef idx="minor">
                <a:schemeClr val="tx1"/>
              </a:fontRef>
            </p:style>
          </p:cxnSp>
          <p:sp>
            <p:nvSpPr>
              <p:cNvPr id="365" name="Oval 364"/>
              <p:cNvSpPr/>
              <p:nvPr/>
            </p:nvSpPr>
            <p:spPr>
              <a:xfrm>
                <a:off x="-1089996" y="2193660"/>
                <a:ext cx="174247" cy="163772"/>
              </a:xfrm>
              <a:prstGeom prst="ellips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cxnSp>
            <p:nvCxnSpPr>
              <p:cNvPr id="367" name="Straight Connector 366"/>
              <p:cNvCxnSpPr>
                <a:stCxn id="289" idx="6"/>
                <a:endCxn id="365" idx="2"/>
              </p:cNvCxnSpPr>
              <p:nvPr/>
            </p:nvCxnSpPr>
            <p:spPr>
              <a:xfrm>
                <a:off x="-1482634" y="1844622"/>
                <a:ext cx="392638" cy="430924"/>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a:stCxn id="300" idx="2"/>
                <a:endCxn id="365" idx="6"/>
              </p:cNvCxnSpPr>
              <p:nvPr/>
            </p:nvCxnSpPr>
            <p:spPr>
              <a:xfrm flipH="1">
                <a:off x="-915749" y="1844622"/>
                <a:ext cx="441057" cy="430924"/>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334964" name="Group 334963"/>
          <p:cNvGrpSpPr/>
          <p:nvPr/>
        </p:nvGrpSpPr>
        <p:grpSpPr>
          <a:xfrm>
            <a:off x="7520510" y="1039005"/>
            <a:ext cx="3872565" cy="1487284"/>
            <a:chOff x="5640382" y="1039004"/>
            <a:chExt cx="2904424" cy="1487282"/>
          </a:xfrm>
        </p:grpSpPr>
        <p:sp>
          <p:nvSpPr>
            <p:cNvPr id="39" name="Rounded Rectangle 38"/>
            <p:cNvSpPr/>
            <p:nvPr/>
          </p:nvSpPr>
          <p:spPr>
            <a:xfrm>
              <a:off x="5640382" y="1043723"/>
              <a:ext cx="2904424" cy="1478086"/>
            </a:xfrm>
            <a:prstGeom prst="roundRect">
              <a:avLst>
                <a:gd name="adj" fmla="val 6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TextBox 37"/>
            <p:cNvSpPr txBox="1"/>
            <p:nvPr/>
          </p:nvSpPr>
          <p:spPr>
            <a:xfrm>
              <a:off x="5663278" y="1039004"/>
              <a:ext cx="2858631" cy="379656"/>
            </a:xfrm>
            <a:prstGeom prst="rect">
              <a:avLst/>
            </a:prstGeom>
            <a:noFill/>
          </p:spPr>
          <p:txBody>
            <a:bodyPr wrap="square" rtlCol="0">
              <a:spAutoFit/>
            </a:bodyPr>
            <a:lstStyle/>
            <a:p>
              <a:pPr algn="ctr"/>
              <a:r>
                <a:rPr lang="en-US" sz="1867" b="1" dirty="0"/>
                <a:t>Training/Inference Anomalies</a:t>
              </a:r>
              <a:endParaRPr lang="en-US" sz="2133" b="1" dirty="0"/>
            </a:p>
          </p:txBody>
        </p:sp>
        <p:pic>
          <p:nvPicPr>
            <p:cNvPr id="376" name="Picture 375"/>
            <p:cNvPicPr>
              <a:picLocks noChangeAspect="1"/>
            </p:cNvPicPr>
            <p:nvPr/>
          </p:nvPicPr>
          <p:blipFill>
            <a:blip r:embed="rId18"/>
            <a:stretch>
              <a:fillRect/>
            </a:stretch>
          </p:blipFill>
          <p:spPr>
            <a:xfrm>
              <a:off x="5683403" y="1412576"/>
              <a:ext cx="2838506" cy="854683"/>
            </a:xfrm>
            <a:prstGeom prst="rect">
              <a:avLst/>
            </a:prstGeom>
          </p:spPr>
        </p:pic>
        <p:sp>
          <p:nvSpPr>
            <p:cNvPr id="377" name="Rectangle 376"/>
            <p:cNvSpPr/>
            <p:nvPr/>
          </p:nvSpPr>
          <p:spPr>
            <a:xfrm>
              <a:off x="6440672" y="2269741"/>
              <a:ext cx="1101504" cy="256545"/>
            </a:xfrm>
            <a:prstGeom prst="rect">
              <a:avLst/>
            </a:prstGeom>
          </p:spPr>
          <p:txBody>
            <a:bodyPr wrap="none">
              <a:spAutoFit/>
            </a:bodyPr>
            <a:lstStyle/>
            <a:p>
              <a:r>
                <a:rPr lang="en-US" sz="1067" dirty="0" err="1"/>
                <a:t>Src</a:t>
              </a:r>
              <a:r>
                <a:rPr lang="en-US" sz="1067" dirty="0"/>
                <a:t>: Reiter@</a:t>
              </a:r>
              <a:r>
                <a:rPr lang="en-US" sz="1067" i="1" dirty="0">
                  <a:solidFill>
                    <a:srgbClr val="222222"/>
                  </a:solidFill>
                  <a:latin typeface="Arial" panose="020B0604020202020204" pitchFamily="34" charset="0"/>
                </a:rPr>
                <a:t>CCS2016</a:t>
              </a:r>
              <a:endParaRPr lang="en-US" sz="1067" dirty="0"/>
            </a:p>
          </p:txBody>
        </p:sp>
      </p:grpSp>
    </p:spTree>
    <p:extLst>
      <p:ext uri="{BB962C8B-B14F-4D97-AF65-F5344CB8AC3E}">
        <p14:creationId xmlns:p14="http://schemas.microsoft.com/office/powerpoint/2010/main" val="393715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49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49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496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P spid="45" grpId="0" animBg="1"/>
      <p:bldP spid="46" grpId="0" animBg="1"/>
      <p:bldP spid="47" grpId="0" animBg="1"/>
      <p:bldP spid="48" grpId="0" animBg="1"/>
      <p:bldP spid="49" grpId="0" animBg="1"/>
      <p:bldP spid="5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prstGeom prst="rect">
            <a:avLst/>
          </a:prstGeom>
          <a:solidFill>
            <a:schemeClr val="bg1"/>
          </a:solidFill>
        </p:spPr>
        <p:txBody>
          <a:bodyPr spcFirstLastPara="1" vert="horz" wrap="square" lIns="121900" tIns="121900" rIns="121900" bIns="121900" rtlCol="0" anchor="t" anchorCtr="0">
            <a:noAutofit/>
          </a:bodyPr>
          <a:lstStyle/>
          <a:p>
            <a:pPr>
              <a:buSzPts val="990"/>
            </a:pPr>
            <a:r>
              <a:rPr lang="en-US" sz="3200" dirty="0">
                <a:solidFill>
                  <a:srgbClr val="980000"/>
                </a:solidFill>
                <a:ea typeface="Nunito"/>
                <a:cs typeface="Nunito"/>
                <a:sym typeface="Nunito"/>
              </a:rPr>
              <a:t>Deep Neural Networks (DNN)</a:t>
            </a:r>
            <a:r>
              <a:rPr lang="en-US" sz="3200" dirty="0"/>
              <a:t> </a:t>
            </a:r>
          </a:p>
        </p:txBody>
      </p:sp>
      <p:sp>
        <p:nvSpPr>
          <p:cNvPr id="75" name="Google Shape;75;p15"/>
          <p:cNvSpPr txBox="1">
            <a:spLocks noGrp="1"/>
          </p:cNvSpPr>
          <p:nvPr>
            <p:ph idx="1"/>
          </p:nvPr>
        </p:nvSpPr>
        <p:spPr>
          <a:xfrm>
            <a:off x="239351" y="919262"/>
            <a:ext cx="8100884" cy="5534075"/>
          </a:xfrm>
          <a:prstGeom prst="rect">
            <a:avLst/>
          </a:prstGeom>
        </p:spPr>
        <p:txBody>
          <a:bodyPr spcFirstLastPara="1" vert="horz" wrap="square" lIns="121900" tIns="243833" rIns="121900" bIns="121900" rtlCol="0" anchor="t" anchorCtr="0">
            <a:normAutofit/>
          </a:bodyPr>
          <a:lstStyle/>
          <a:p>
            <a:pPr indent="-431789">
              <a:lnSpc>
                <a:spcPct val="100000"/>
              </a:lnSpc>
              <a:buClr>
                <a:schemeClr val="dk1"/>
              </a:buClr>
              <a:buSzPts val="1500"/>
              <a:buFont typeface="Verdana"/>
              <a:buChar char="●"/>
            </a:pPr>
            <a:r>
              <a:rPr lang="en" sz="2000" dirty="0">
                <a:solidFill>
                  <a:srgbClr val="663300"/>
                </a:solidFill>
                <a:latin typeface="Verdana"/>
                <a:ea typeface="Verdana"/>
                <a:cs typeface="Verdana"/>
                <a:sym typeface="Verdana"/>
              </a:rPr>
              <a:t>Deep Neural Networks (DNN) generally optimize for performance in terms of accuracy</a:t>
            </a:r>
            <a:endParaRPr sz="2000" dirty="0">
              <a:solidFill>
                <a:srgbClr val="663300"/>
              </a:solidFill>
              <a:latin typeface="Verdana"/>
              <a:ea typeface="Verdana"/>
              <a:cs typeface="Verdana"/>
              <a:sym typeface="Verdana"/>
            </a:endParaRPr>
          </a:p>
          <a:p>
            <a:pPr marL="0" indent="0">
              <a:lnSpc>
                <a:spcPct val="50000"/>
              </a:lnSpc>
              <a:spcBef>
                <a:spcPts val="1600"/>
              </a:spcBef>
              <a:buNone/>
            </a:pPr>
            <a:endParaRPr sz="2000" dirty="0">
              <a:solidFill>
                <a:srgbClr val="663300"/>
              </a:solidFill>
              <a:latin typeface="Verdana"/>
              <a:ea typeface="Verdana"/>
              <a:cs typeface="Verdana"/>
              <a:sym typeface="Verdana"/>
            </a:endParaRPr>
          </a:p>
          <a:p>
            <a:pPr indent="-431789">
              <a:lnSpc>
                <a:spcPct val="100000"/>
              </a:lnSpc>
              <a:buClr>
                <a:schemeClr val="dk1"/>
              </a:buClr>
              <a:buSzPts val="1500"/>
              <a:buFont typeface="Verdana"/>
              <a:buChar char="●"/>
            </a:pPr>
            <a:r>
              <a:rPr lang="en" sz="2000" dirty="0">
                <a:solidFill>
                  <a:srgbClr val="663300"/>
                </a:solidFill>
                <a:latin typeface="Verdana"/>
                <a:ea typeface="Verdana"/>
                <a:cs typeface="Verdana"/>
                <a:sym typeface="Verdana"/>
              </a:rPr>
              <a:t>As a result, DNN are huge and have parameters in the order of millions </a:t>
            </a:r>
            <a:endParaRPr sz="2000" dirty="0">
              <a:solidFill>
                <a:srgbClr val="663300"/>
              </a:solidFill>
              <a:latin typeface="Verdana"/>
              <a:ea typeface="Verdana"/>
              <a:cs typeface="Verdana"/>
              <a:sym typeface="Verdana"/>
            </a:endParaRPr>
          </a:p>
          <a:p>
            <a:pPr marL="0" indent="0">
              <a:lnSpc>
                <a:spcPct val="50000"/>
              </a:lnSpc>
              <a:spcBef>
                <a:spcPts val="1600"/>
              </a:spcBef>
              <a:buNone/>
            </a:pPr>
            <a:endParaRPr sz="2000" dirty="0">
              <a:solidFill>
                <a:srgbClr val="663300"/>
              </a:solidFill>
              <a:latin typeface="Verdana"/>
              <a:ea typeface="Verdana"/>
              <a:cs typeface="Verdana"/>
              <a:sym typeface="Verdana"/>
            </a:endParaRPr>
          </a:p>
          <a:p>
            <a:pPr indent="-431789">
              <a:lnSpc>
                <a:spcPct val="100000"/>
              </a:lnSpc>
              <a:buClr>
                <a:schemeClr val="dk1"/>
              </a:buClr>
              <a:buSzPts val="1500"/>
              <a:buFont typeface="Verdana"/>
              <a:buChar char="●"/>
            </a:pPr>
            <a:r>
              <a:rPr lang="en" sz="2000" dirty="0">
                <a:solidFill>
                  <a:srgbClr val="663300"/>
                </a:solidFill>
                <a:latin typeface="Verdana"/>
                <a:ea typeface="Verdana"/>
                <a:cs typeface="Verdana"/>
                <a:sym typeface="Verdana"/>
              </a:rPr>
              <a:t>The very popular AlexNet has around 62 million parameters, A trained AlexNet takes around 200MB of space</a:t>
            </a:r>
            <a:endParaRPr sz="2000" dirty="0">
              <a:solidFill>
                <a:srgbClr val="663300"/>
              </a:solidFill>
              <a:latin typeface="Verdana"/>
              <a:ea typeface="Verdana"/>
              <a:cs typeface="Verdana"/>
              <a:sym typeface="Verdana"/>
            </a:endParaRPr>
          </a:p>
        </p:txBody>
      </p:sp>
      <p:pic>
        <p:nvPicPr>
          <p:cNvPr id="79" name="Google Shape;79;p15"/>
          <p:cNvPicPr preferRelativeResize="0"/>
          <p:nvPr/>
        </p:nvPicPr>
        <p:blipFill>
          <a:blip r:embed="rId3">
            <a:alphaModFix/>
          </a:blip>
          <a:stretch>
            <a:fillRect/>
          </a:stretch>
        </p:blipFill>
        <p:spPr>
          <a:xfrm>
            <a:off x="8516500" y="700100"/>
            <a:ext cx="3259885" cy="4778883"/>
          </a:xfrm>
          <a:prstGeom prst="rect">
            <a:avLst/>
          </a:prstGeom>
          <a:noFill/>
          <a:ln>
            <a:noFill/>
          </a:ln>
        </p:spPr>
      </p:pic>
      <p:sp>
        <p:nvSpPr>
          <p:cNvPr id="80" name="Google Shape;80;p15"/>
          <p:cNvSpPr txBox="1"/>
          <p:nvPr/>
        </p:nvSpPr>
        <p:spPr>
          <a:xfrm>
            <a:off x="335360" y="6151462"/>
            <a:ext cx="11360800" cy="471948"/>
          </a:xfrm>
          <a:prstGeom prst="rect">
            <a:avLst/>
          </a:prstGeom>
          <a:noFill/>
          <a:ln>
            <a:noFill/>
          </a:ln>
        </p:spPr>
        <p:txBody>
          <a:bodyPr spcFirstLastPara="1" wrap="square" lIns="121900" tIns="121900" rIns="121900" bIns="121900" anchor="t" anchorCtr="0">
            <a:spAutoFit/>
          </a:bodyPr>
          <a:lstStyle/>
          <a:p>
            <a:r>
              <a:rPr lang="en" sz="1467" i="1" dirty="0"/>
              <a:t>Credit: Xu et al, 2019, Wikipedia Alexnet</a:t>
            </a:r>
            <a:endParaRPr sz="1467" i="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Complexity of Neural Networks</a:t>
            </a:r>
          </a:p>
        </p:txBody>
      </p:sp>
      <p:sp>
        <p:nvSpPr>
          <p:cNvPr id="5" name="TextBox 4"/>
          <p:cNvSpPr txBox="1"/>
          <p:nvPr/>
        </p:nvSpPr>
        <p:spPr>
          <a:xfrm>
            <a:off x="526544" y="5867400"/>
            <a:ext cx="7804657" cy="738664"/>
          </a:xfrm>
          <a:prstGeom prst="rect">
            <a:avLst/>
          </a:prstGeom>
          <a:noFill/>
        </p:spPr>
        <p:txBody>
          <a:bodyPr wrap="square" rtlCol="0">
            <a:spAutoFit/>
          </a:bodyPr>
          <a:lstStyle/>
          <a:p>
            <a:r>
              <a:rPr lang="en-US" sz="1400" dirty="0"/>
              <a:t>Sources: </a:t>
            </a:r>
          </a:p>
          <a:p>
            <a:r>
              <a:rPr lang="en-US" sz="1400" dirty="0"/>
              <a:t>[1]: </a:t>
            </a:r>
            <a:r>
              <a:rPr lang="en-US" sz="1400" dirty="0" err="1"/>
              <a:t>Shafiee</a:t>
            </a:r>
            <a:r>
              <a:rPr lang="en-US" sz="1400" dirty="0"/>
              <a:t> et al. @ arXiv:1709.05943 (2017)</a:t>
            </a:r>
          </a:p>
          <a:p>
            <a:r>
              <a:rPr lang="en-US" sz="1400" dirty="0"/>
              <a:t>[2]: Wei@ECCV1’6</a:t>
            </a:r>
          </a:p>
        </p:txBody>
      </p:sp>
      <p:pic>
        <p:nvPicPr>
          <p:cNvPr id="10" name="Picture 9"/>
          <p:cNvPicPr/>
          <p:nvPr/>
        </p:nvPicPr>
        <p:blipFill>
          <a:blip r:embed="rId3">
            <a:extLst>
              <a:ext uri="{28A0092B-C50C-407E-A947-70E740481C1C}">
                <a14:useLocalDpi xmlns:a14="http://schemas.microsoft.com/office/drawing/2010/main" val="0"/>
              </a:ext>
            </a:extLst>
          </a:blip>
          <a:srcRect t="7239" b="15501"/>
          <a:stretch>
            <a:fillRect/>
          </a:stretch>
        </p:blipFill>
        <p:spPr bwMode="auto">
          <a:xfrm>
            <a:off x="1320800" y="1803401"/>
            <a:ext cx="9347200" cy="2187713"/>
          </a:xfrm>
          <a:prstGeom prst="rect">
            <a:avLst/>
          </a:prstGeom>
          <a:noFill/>
          <a:ln>
            <a:noFill/>
          </a:ln>
        </p:spPr>
      </p:pic>
      <p:graphicFrame>
        <p:nvGraphicFramePr>
          <p:cNvPr id="11" name="Table 10"/>
          <p:cNvGraphicFramePr>
            <a:graphicFrameLocks noGrp="1"/>
          </p:cNvGraphicFramePr>
          <p:nvPr/>
        </p:nvGraphicFramePr>
        <p:xfrm>
          <a:off x="1936658" y="4241800"/>
          <a:ext cx="8451205" cy="1762892"/>
        </p:xfrm>
        <a:graphic>
          <a:graphicData uri="http://schemas.openxmlformats.org/drawingml/2006/table">
            <a:tbl>
              <a:tblPr firstRow="1" firstCol="1" bandRow="1"/>
              <a:tblGrid>
                <a:gridCol w="1955444">
                  <a:extLst>
                    <a:ext uri="{9D8B030D-6E8A-4147-A177-3AD203B41FA5}">
                      <a16:colId xmlns:a16="http://schemas.microsoft.com/office/drawing/2014/main" val="1444518223"/>
                    </a:ext>
                  </a:extLst>
                </a:gridCol>
                <a:gridCol w="3625541">
                  <a:extLst>
                    <a:ext uri="{9D8B030D-6E8A-4147-A177-3AD203B41FA5}">
                      <a16:colId xmlns:a16="http://schemas.microsoft.com/office/drawing/2014/main" val="1628230219"/>
                    </a:ext>
                  </a:extLst>
                </a:gridCol>
                <a:gridCol w="2870220">
                  <a:extLst>
                    <a:ext uri="{9D8B030D-6E8A-4147-A177-3AD203B41FA5}">
                      <a16:colId xmlns:a16="http://schemas.microsoft.com/office/drawing/2014/main" val="4168395294"/>
                    </a:ext>
                  </a:extLst>
                </a:gridCol>
              </a:tblGrid>
              <a:tr h="440723">
                <a:tc>
                  <a:txBody>
                    <a:bodyPr/>
                    <a:lstStyle/>
                    <a:p>
                      <a:pPr marL="0" marR="0" algn="ctr">
                        <a:spcBef>
                          <a:spcPts val="0"/>
                        </a:spcBef>
                        <a:spcAft>
                          <a:spcPts val="0"/>
                        </a:spcAft>
                      </a:pPr>
                      <a:r>
                        <a:rPr lang="en-US" sz="1900" b="1" dirty="0">
                          <a:solidFill>
                            <a:schemeClr val="bg1"/>
                          </a:solidFill>
                          <a:effectLst/>
                        </a:rPr>
                        <a:t>Framework</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solidFill>
                      <a:schemeClr val="tx1"/>
                    </a:solidFill>
                  </a:tcPr>
                </a:tc>
                <a:tc>
                  <a:txBody>
                    <a:bodyPr/>
                    <a:lstStyle/>
                    <a:p>
                      <a:pPr marL="0" marR="0" algn="ctr">
                        <a:spcBef>
                          <a:spcPts val="0"/>
                        </a:spcBef>
                        <a:spcAft>
                          <a:spcPts val="0"/>
                        </a:spcAft>
                      </a:pPr>
                      <a:r>
                        <a:rPr lang="en-US" sz="1900" b="1" dirty="0">
                          <a:solidFill>
                            <a:schemeClr val="bg1"/>
                          </a:solidFill>
                          <a:effectLst/>
                        </a:rPr>
                        <a:t>fps (NVIDIA Jetson TXI)</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solidFill>
                      <a:schemeClr val="tx1"/>
                    </a:solidFill>
                  </a:tcPr>
                </a:tc>
                <a:tc>
                  <a:txBody>
                    <a:bodyPr/>
                    <a:lstStyle/>
                    <a:p>
                      <a:pPr marL="0" marR="0" algn="ctr">
                        <a:spcBef>
                          <a:spcPts val="0"/>
                        </a:spcBef>
                        <a:spcAft>
                          <a:spcPts val="0"/>
                        </a:spcAft>
                      </a:pPr>
                      <a:r>
                        <a:rPr lang="en-US" sz="1900" b="1" dirty="0">
                          <a:solidFill>
                            <a:schemeClr val="bg1"/>
                          </a:solidFill>
                          <a:effectLst/>
                        </a:rPr>
                        <a:t>IOU/</a:t>
                      </a:r>
                      <a:r>
                        <a:rPr lang="en-US" sz="1900" b="1" dirty="0" err="1">
                          <a:solidFill>
                            <a:schemeClr val="bg1"/>
                          </a:solidFill>
                          <a:effectLst/>
                        </a:rPr>
                        <a:t>mAP</a:t>
                      </a:r>
                      <a:r>
                        <a:rPr lang="en-US" sz="1900" b="1" dirty="0">
                          <a:solidFill>
                            <a:schemeClr val="bg1"/>
                          </a:solidFill>
                          <a:effectLst/>
                        </a:rPr>
                        <a:t>.</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solidFill>
                      <a:schemeClr val="tx1"/>
                    </a:solidFill>
                  </a:tcPr>
                </a:tc>
                <a:extLst>
                  <a:ext uri="{0D108BD9-81ED-4DB2-BD59-A6C34878D82A}">
                    <a16:rowId xmlns:a16="http://schemas.microsoft.com/office/drawing/2014/main" val="1154492199"/>
                  </a:ext>
                </a:extLst>
              </a:tr>
              <a:tr h="440723">
                <a:tc>
                  <a:txBody>
                    <a:bodyPr/>
                    <a:lstStyle/>
                    <a:p>
                      <a:pPr marL="0" marR="0" algn="ctr">
                        <a:spcBef>
                          <a:spcPts val="0"/>
                        </a:spcBef>
                        <a:spcAft>
                          <a:spcPts val="0"/>
                        </a:spcAft>
                      </a:pPr>
                      <a:r>
                        <a:rPr lang="en-US" sz="1900" dirty="0">
                          <a:effectLst/>
                        </a:rPr>
                        <a:t>Fast YOLO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1900" dirty="0">
                          <a:effectLst/>
                        </a:rPr>
                        <a:t>17.85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effectLst/>
                        </a:rPr>
                        <a:t>52.7 [2]</a:t>
                      </a:r>
                      <a:endParaRPr lang="en-US" sz="1500" dirty="0"/>
                    </a:p>
                  </a:txBody>
                  <a:tcPr marT="0" marB="0" anchor="ctr"/>
                </a:tc>
                <a:extLst>
                  <a:ext uri="{0D108BD9-81ED-4DB2-BD59-A6C34878D82A}">
                    <a16:rowId xmlns:a16="http://schemas.microsoft.com/office/drawing/2014/main" val="808168945"/>
                  </a:ext>
                </a:extLst>
              </a:tr>
              <a:tr h="440723">
                <a:tc>
                  <a:txBody>
                    <a:bodyPr/>
                    <a:lstStyle/>
                    <a:p>
                      <a:pPr marL="0" marR="0" algn="ctr">
                        <a:spcBef>
                          <a:spcPts val="0"/>
                        </a:spcBef>
                        <a:spcAft>
                          <a:spcPts val="0"/>
                        </a:spcAft>
                      </a:pPr>
                      <a:r>
                        <a:rPr lang="en-US" sz="1900">
                          <a:effectLst/>
                        </a:rPr>
                        <a:t>O-YOLOv2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1900" dirty="0">
                          <a:effectLst/>
                        </a:rPr>
                        <a:t>11.8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1900" dirty="0">
                          <a:effectLst/>
                        </a:rPr>
                        <a:t>65.1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2357508526"/>
                  </a:ext>
                </a:extLst>
              </a:tr>
              <a:tr h="440723">
                <a:tc>
                  <a:txBody>
                    <a:bodyPr/>
                    <a:lstStyle/>
                    <a:p>
                      <a:pPr marL="0" marR="0" algn="ctr">
                        <a:spcBef>
                          <a:spcPts val="0"/>
                        </a:spcBef>
                        <a:spcAft>
                          <a:spcPts val="0"/>
                        </a:spcAft>
                      </a:pPr>
                      <a:r>
                        <a:rPr lang="en-US" sz="1900">
                          <a:effectLst/>
                        </a:rPr>
                        <a:t>YOLOv2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1900" dirty="0">
                          <a:effectLst/>
                        </a:rPr>
                        <a:t>5.4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1900" dirty="0">
                          <a:effectLst/>
                        </a:rPr>
                        <a:t>67.2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2724991805"/>
                  </a:ext>
                </a:extLst>
              </a:tr>
            </a:tbl>
          </a:graphicData>
        </a:graphic>
      </p:graphicFrame>
      <p:sp>
        <p:nvSpPr>
          <p:cNvPr id="12" name="Rectangle 11"/>
          <p:cNvSpPr/>
          <p:nvPr/>
        </p:nvSpPr>
        <p:spPr>
          <a:xfrm>
            <a:off x="3973044" y="3835400"/>
            <a:ext cx="5170957" cy="307777"/>
          </a:xfrm>
          <a:prstGeom prst="rect">
            <a:avLst/>
          </a:prstGeom>
        </p:spPr>
        <p:txBody>
          <a:bodyPr wrap="square">
            <a:spAutoFit/>
          </a:bodyPr>
          <a:lstStyle/>
          <a:p>
            <a:r>
              <a:rPr lang="en-US" sz="1400" dirty="0"/>
              <a:t>Source: [Sze et al. @ https://arxiv.org/abs/1703.09039]</a:t>
            </a:r>
          </a:p>
        </p:txBody>
      </p:sp>
      <p:sp>
        <p:nvSpPr>
          <p:cNvPr id="14" name="Rectangle 13"/>
          <p:cNvSpPr/>
          <p:nvPr/>
        </p:nvSpPr>
        <p:spPr>
          <a:xfrm>
            <a:off x="298176" y="1086247"/>
            <a:ext cx="11595651" cy="584775"/>
          </a:xfrm>
          <a:prstGeom prst="rect">
            <a:avLst/>
          </a:prstGeom>
        </p:spPr>
        <p:txBody>
          <a:bodyPr wrap="square">
            <a:spAutoFit/>
          </a:bodyPr>
          <a:lstStyle/>
          <a:p>
            <a:pPr marL="457189" indent="-457189">
              <a:buFont typeface="Wingdings" panose="05000000000000000000" pitchFamily="2" charset="2"/>
              <a:buChar char="q"/>
            </a:pPr>
            <a:r>
              <a:rPr lang="en-US" sz="3200" dirty="0"/>
              <a:t>Different DNN architectures and their resource requirements</a:t>
            </a:r>
          </a:p>
        </p:txBody>
      </p:sp>
      <p:sp>
        <p:nvSpPr>
          <p:cNvPr id="9" name="Rectangle 8"/>
          <p:cNvSpPr/>
          <p:nvPr/>
        </p:nvSpPr>
        <p:spPr>
          <a:xfrm>
            <a:off x="1" y="1092200"/>
            <a:ext cx="12192001" cy="55505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Abgerundetes Rechteck 17"/>
          <p:cNvSpPr/>
          <p:nvPr/>
        </p:nvSpPr>
        <p:spPr bwMode="auto">
          <a:xfrm>
            <a:off x="238485" y="2108200"/>
            <a:ext cx="11648715" cy="2809875"/>
          </a:xfrm>
          <a:prstGeom prst="roundRect">
            <a:avLst>
              <a:gd name="adj" fmla="val 10529"/>
            </a:avLst>
          </a:prstGeom>
          <a:solidFill>
            <a:srgbClr val="FFFF99"/>
          </a:solidFill>
          <a:ln w="28575">
            <a:solidFill>
              <a:srgbClr val="FF0000"/>
            </a:solidFill>
            <a:miter lim="800000"/>
            <a:headEnd type="none" w="sm" len="sm"/>
            <a:tailEnd type="none" w="sm" len="sm"/>
          </a:ln>
          <a:effectLst/>
        </p:spPr>
        <p:txBody>
          <a:bodyPr wrap="square" lIns="144000" tIns="0" rIns="144000" bIns="0" anchor="ctr" anchorCtr="0"/>
          <a:lstStyle/>
          <a:p>
            <a:pPr algn="ctr"/>
            <a:r>
              <a:rPr lang="en-US" sz="4267" b="1" dirty="0">
                <a:solidFill>
                  <a:srgbClr val="0000FF"/>
                </a:solidFill>
              </a:rPr>
              <a:t>Huge Memory and Computational Requirements</a:t>
            </a:r>
          </a:p>
          <a:p>
            <a:pPr algn="ctr"/>
            <a:r>
              <a:rPr lang="de-DE" sz="4267" dirty="0"/>
              <a:t>(ResNET: 152 Layers, 11.3G MACs, </a:t>
            </a:r>
            <a:br>
              <a:rPr lang="de-DE" sz="4267" dirty="0"/>
            </a:br>
            <a:r>
              <a:rPr lang="de-DE" sz="4267" dirty="0"/>
              <a:t>60M weights)</a:t>
            </a:r>
            <a:endParaRPr lang="en-US" sz="4267" dirty="0"/>
          </a:p>
        </p:txBody>
      </p:sp>
    </p:spTree>
    <p:extLst>
      <p:ext uri="{BB962C8B-B14F-4D97-AF65-F5344CB8AC3E}">
        <p14:creationId xmlns:p14="http://schemas.microsoft.com/office/powerpoint/2010/main" val="356316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Efficiency Gap: </a:t>
            </a:r>
            <a:r>
              <a:rPr lang="en-US" dirty="0">
                <a:solidFill>
                  <a:schemeClr val="accent1">
                    <a:lumMod val="60000"/>
                    <a:lumOff val="40000"/>
                  </a:schemeClr>
                </a:solidFill>
              </a:rPr>
              <a:t>AI vs. Humans</a:t>
            </a:r>
          </a:p>
        </p:txBody>
      </p:sp>
      <p:sp>
        <p:nvSpPr>
          <p:cNvPr id="4" name="Rounded Rectangle 3"/>
          <p:cNvSpPr/>
          <p:nvPr/>
        </p:nvSpPr>
        <p:spPr>
          <a:xfrm>
            <a:off x="6536788" y="1243273"/>
            <a:ext cx="1211979" cy="492523"/>
          </a:xfrm>
          <a:prstGeom prst="roundRect">
            <a:avLst>
              <a:gd name="adj" fmla="val 7176"/>
            </a:avLst>
          </a:prstGeom>
          <a:solidFill>
            <a:srgbClr val="FFFF00"/>
          </a:solidFill>
          <a:ln w="25400" cap="flat" cmpd="sng" algn="ctr">
            <a:solidFill>
              <a:srgbClr val="0000FF"/>
            </a:solidFill>
            <a:prstDash val="solid"/>
          </a:ln>
          <a:effectLst/>
        </p:spPr>
        <p:txBody>
          <a:bodyPr rtlCol="0" anchor="ctr"/>
          <a:lstStyle/>
          <a:p>
            <a:pPr algn="ctr" defTabSz="1219170">
              <a:defRPr/>
            </a:pPr>
            <a:endParaRPr lang="en-US" sz="1867" kern="0">
              <a:solidFill>
                <a:srgbClr val="FFFFFF"/>
              </a:solidFill>
              <a:latin typeface="Arial"/>
            </a:endParaRPr>
          </a:p>
        </p:txBody>
      </p:sp>
      <p:sp>
        <p:nvSpPr>
          <p:cNvPr id="5" name="Right Arrow 4"/>
          <p:cNvSpPr/>
          <p:nvPr/>
        </p:nvSpPr>
        <p:spPr>
          <a:xfrm>
            <a:off x="173693" y="3488136"/>
            <a:ext cx="11871459" cy="612587"/>
          </a:xfrm>
          <a:prstGeom prst="rightArrow">
            <a:avLst/>
          </a:prstGeom>
          <a:solidFill>
            <a:srgbClr val="000000"/>
          </a:solidFill>
          <a:ln w="25400" cap="flat" cmpd="sng" algn="ctr">
            <a:solidFill>
              <a:srgbClr val="000000"/>
            </a:solidFill>
            <a:prstDash val="solid"/>
          </a:ln>
          <a:effectLst/>
        </p:spPr>
        <p:txBody>
          <a:bodyPr rtlCol="0" anchor="ctr"/>
          <a:lstStyle/>
          <a:p>
            <a:pPr algn="ctr">
              <a:defRPr/>
            </a:pPr>
            <a:endParaRPr lang="en-US" sz="1867" kern="0" dirty="0">
              <a:solidFill>
                <a:srgbClr val="000000"/>
              </a:solidFill>
              <a:latin typeface="Arial"/>
            </a:endParaRPr>
          </a:p>
        </p:txBody>
      </p:sp>
      <p:sp>
        <p:nvSpPr>
          <p:cNvPr id="6" name="TextBox 5"/>
          <p:cNvSpPr txBox="1"/>
          <p:nvPr/>
        </p:nvSpPr>
        <p:spPr>
          <a:xfrm>
            <a:off x="16640" y="1291941"/>
            <a:ext cx="4467009" cy="379656"/>
          </a:xfrm>
          <a:prstGeom prst="rect">
            <a:avLst/>
          </a:prstGeom>
          <a:noFill/>
        </p:spPr>
        <p:txBody>
          <a:bodyPr wrap="square" rtlCol="0">
            <a:spAutoFit/>
          </a:bodyPr>
          <a:lstStyle/>
          <a:p>
            <a:pPr algn="ctr"/>
            <a:r>
              <a:rPr lang="en-US" sz="1867" dirty="0">
                <a:solidFill>
                  <a:srgbClr val="0000FF"/>
                </a:solidFill>
                <a:latin typeface="Arial" panose="020B0604020202020204" pitchFamily="34" charset="0"/>
                <a:cs typeface="Arial" panose="020B0604020202020204" pitchFamily="34" charset="0"/>
              </a:rPr>
              <a:t>Deep Blue vs. Garry Kasparov</a:t>
            </a:r>
          </a:p>
        </p:txBody>
      </p:sp>
      <p:sp>
        <p:nvSpPr>
          <p:cNvPr id="7" name="TextBox 6"/>
          <p:cNvSpPr txBox="1"/>
          <p:nvPr/>
        </p:nvSpPr>
        <p:spPr>
          <a:xfrm>
            <a:off x="8737600" y="1243273"/>
            <a:ext cx="2844800" cy="379656"/>
          </a:xfrm>
          <a:prstGeom prst="rect">
            <a:avLst/>
          </a:prstGeom>
          <a:noFill/>
        </p:spPr>
        <p:txBody>
          <a:bodyPr wrap="square" rtlCol="0">
            <a:spAutoFit/>
          </a:bodyPr>
          <a:lstStyle/>
          <a:p>
            <a:r>
              <a:rPr lang="en-US" sz="1867" dirty="0" err="1">
                <a:solidFill>
                  <a:srgbClr val="0000FF"/>
                </a:solidFill>
                <a:latin typeface="Arial" panose="020B0604020202020204" pitchFamily="34" charset="0"/>
                <a:cs typeface="Arial" panose="020B0604020202020204" pitchFamily="34" charset="0"/>
              </a:rPr>
              <a:t>AlphaGO</a:t>
            </a:r>
            <a:r>
              <a:rPr lang="en-US" sz="1867" dirty="0">
                <a:solidFill>
                  <a:srgbClr val="0000FF"/>
                </a:solidFill>
                <a:latin typeface="Arial" panose="020B0604020202020204" pitchFamily="34" charset="0"/>
                <a:cs typeface="Arial" panose="020B0604020202020204" pitchFamily="34" charset="0"/>
              </a:rPr>
              <a:t> vs. Lee </a:t>
            </a:r>
            <a:r>
              <a:rPr lang="en-US" sz="1867" dirty="0" err="1">
                <a:solidFill>
                  <a:srgbClr val="0000FF"/>
                </a:solidFill>
                <a:latin typeface="Arial" panose="020B0604020202020204" pitchFamily="34" charset="0"/>
                <a:cs typeface="Arial" panose="020B0604020202020204" pitchFamily="34" charset="0"/>
              </a:rPr>
              <a:t>Sedol</a:t>
            </a:r>
            <a:r>
              <a:rPr lang="en-US" sz="1867" dirty="0">
                <a:solidFill>
                  <a:srgbClr val="0000FF"/>
                </a:solidFill>
                <a:latin typeface="Arial" panose="020B0604020202020204" pitchFamily="34" charset="0"/>
                <a:cs typeface="Arial" panose="020B0604020202020204" pitchFamily="34" charset="0"/>
              </a:rPr>
              <a:t>  </a:t>
            </a:r>
          </a:p>
        </p:txBody>
      </p:sp>
      <p:sp>
        <p:nvSpPr>
          <p:cNvPr id="8" name="TextBox 7"/>
          <p:cNvSpPr txBox="1"/>
          <p:nvPr/>
        </p:nvSpPr>
        <p:spPr>
          <a:xfrm>
            <a:off x="-339033" y="3118247"/>
            <a:ext cx="5215833" cy="338554"/>
          </a:xfrm>
          <a:prstGeom prst="rect">
            <a:avLst/>
          </a:prstGeom>
          <a:noFill/>
        </p:spPr>
        <p:txBody>
          <a:bodyPr wrap="square" rtlCol="0">
            <a:spAutoFit/>
          </a:bodyPr>
          <a:lstStyle/>
          <a:p>
            <a:pPr algn="ctr"/>
            <a:r>
              <a:rPr lang="en-US" sz="1600" dirty="0">
                <a:solidFill>
                  <a:prstClr val="black"/>
                </a:solidFill>
                <a:latin typeface="Arial" panose="020B0604020202020204" pitchFamily="34" charset="0"/>
                <a:cs typeface="Arial" panose="020B0604020202020204" pitchFamily="34" charset="0"/>
              </a:rPr>
              <a:t>IBM RS/6000 SP high-performance computer</a:t>
            </a:r>
          </a:p>
        </p:txBody>
      </p:sp>
      <p:sp>
        <p:nvSpPr>
          <p:cNvPr id="9" name="TextBox 8"/>
          <p:cNvSpPr txBox="1"/>
          <p:nvPr/>
        </p:nvSpPr>
        <p:spPr>
          <a:xfrm>
            <a:off x="476706" y="3628452"/>
            <a:ext cx="1030783" cy="379656"/>
          </a:xfrm>
          <a:prstGeom prst="rect">
            <a:avLst/>
          </a:prstGeom>
          <a:noFill/>
        </p:spPr>
        <p:txBody>
          <a:bodyPr wrap="square" rtlCol="0">
            <a:spAutoFit/>
          </a:bodyPr>
          <a:lstStyle/>
          <a:p>
            <a:r>
              <a:rPr lang="en-US" sz="1867" dirty="0">
                <a:solidFill>
                  <a:srgbClr val="FFFFFF"/>
                </a:solidFill>
                <a:latin typeface="Arial" panose="020B0604020202020204" pitchFamily="34" charset="0"/>
                <a:cs typeface="Arial" panose="020B0604020202020204" pitchFamily="34" charset="0"/>
              </a:rPr>
              <a:t>1996</a:t>
            </a:r>
          </a:p>
        </p:txBody>
      </p:sp>
      <p:sp>
        <p:nvSpPr>
          <p:cNvPr id="10" name="TextBox 9"/>
          <p:cNvSpPr txBox="1"/>
          <p:nvPr/>
        </p:nvSpPr>
        <p:spPr>
          <a:xfrm>
            <a:off x="10184570" y="3619288"/>
            <a:ext cx="1030783" cy="379656"/>
          </a:xfrm>
          <a:prstGeom prst="rect">
            <a:avLst/>
          </a:prstGeom>
          <a:noFill/>
        </p:spPr>
        <p:txBody>
          <a:bodyPr wrap="square" rtlCol="0">
            <a:spAutoFit/>
          </a:bodyPr>
          <a:lstStyle/>
          <a:p>
            <a:r>
              <a:rPr lang="en-US" sz="1867" dirty="0">
                <a:solidFill>
                  <a:srgbClr val="FFFFFF"/>
                </a:solidFill>
                <a:latin typeface="Arial" panose="020B0604020202020204" pitchFamily="34" charset="0"/>
                <a:cs typeface="Arial" panose="020B0604020202020204" pitchFamily="34" charset="0"/>
              </a:rPr>
              <a:t>2016</a:t>
            </a:r>
          </a:p>
        </p:txBody>
      </p:sp>
      <p:pic>
        <p:nvPicPr>
          <p:cNvPr id="11" name="Picture 2" descr="http://blog.computedby.com/cby/images/241_1349094509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0395" y="4562030"/>
            <a:ext cx="3087312" cy="17741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57600" y="4047739"/>
            <a:ext cx="5486400" cy="379656"/>
          </a:xfrm>
          <a:prstGeom prst="rect">
            <a:avLst/>
          </a:prstGeom>
          <a:noFill/>
        </p:spPr>
        <p:txBody>
          <a:bodyPr wrap="square" rtlCol="0">
            <a:spAutoFit/>
          </a:bodyPr>
          <a:lstStyle/>
          <a:p>
            <a:pPr algn="ctr"/>
            <a:r>
              <a:rPr lang="en-US" sz="1867" dirty="0">
                <a:solidFill>
                  <a:srgbClr val="0000FF"/>
                </a:solidFill>
                <a:latin typeface="Arial" panose="020B0604020202020204" pitchFamily="34" charset="0"/>
                <a:cs typeface="Arial" panose="020B0604020202020204" pitchFamily="34" charset="0"/>
              </a:rPr>
              <a:t>IBM Watson vs. Brad Rutter and Ken Jennings</a:t>
            </a:r>
          </a:p>
        </p:txBody>
      </p:sp>
      <p:sp>
        <p:nvSpPr>
          <p:cNvPr id="13" name="TextBox 12"/>
          <p:cNvSpPr txBox="1"/>
          <p:nvPr/>
        </p:nvSpPr>
        <p:spPr>
          <a:xfrm>
            <a:off x="4942573" y="6273800"/>
            <a:ext cx="3998228" cy="338554"/>
          </a:xfrm>
          <a:prstGeom prst="rect">
            <a:avLst/>
          </a:prstGeom>
          <a:noFill/>
        </p:spPr>
        <p:txBody>
          <a:bodyPr wrap="square" rtlCol="0">
            <a:spAutoFit/>
          </a:bodyPr>
          <a:lstStyle/>
          <a:p>
            <a:r>
              <a:rPr lang="en-US" sz="1600" dirty="0">
                <a:solidFill>
                  <a:srgbClr val="0000FF"/>
                </a:solidFill>
                <a:latin typeface="Arial" panose="020B0604020202020204" pitchFamily="34" charset="0"/>
                <a:cs typeface="Arial" panose="020B0604020202020204" pitchFamily="34" charset="0"/>
              </a:rPr>
              <a:t>IBM Blue Gene supercomputer</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0501" y="1593696"/>
            <a:ext cx="3863444" cy="1629816"/>
          </a:xfrm>
          <a:prstGeom prst="rect">
            <a:avLst/>
          </a:prstGeom>
        </p:spPr>
      </p:pic>
      <p:sp>
        <p:nvSpPr>
          <p:cNvPr id="15" name="Rectangle 14"/>
          <p:cNvSpPr/>
          <p:nvPr/>
        </p:nvSpPr>
        <p:spPr>
          <a:xfrm>
            <a:off x="6284365" y="2284558"/>
            <a:ext cx="1955360" cy="584775"/>
          </a:xfrm>
          <a:prstGeom prst="rect">
            <a:avLst/>
          </a:prstGeom>
        </p:spPr>
        <p:txBody>
          <a:bodyPr wrap="square">
            <a:spAutoFit/>
          </a:bodyPr>
          <a:lstStyle/>
          <a:p>
            <a:pPr algn="ctr" defTabSz="1219170">
              <a:defRPr/>
            </a:pPr>
            <a:r>
              <a:rPr lang="en-US" sz="1600" kern="0" dirty="0">
                <a:solidFill>
                  <a:srgbClr val="000000"/>
                </a:solidFill>
              </a:rPr>
              <a:t>1,920 CPUs and 280 GPUs</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695" y="1665036"/>
            <a:ext cx="4152900" cy="1466851"/>
          </a:xfrm>
          <a:prstGeom prst="rect">
            <a:avLst/>
          </a:prstGeom>
        </p:spPr>
      </p:pic>
      <p:sp>
        <p:nvSpPr>
          <p:cNvPr id="17" name="TextBox 16"/>
          <p:cNvSpPr txBox="1"/>
          <p:nvPr/>
        </p:nvSpPr>
        <p:spPr>
          <a:xfrm>
            <a:off x="5428814" y="3609764"/>
            <a:ext cx="1030783" cy="379656"/>
          </a:xfrm>
          <a:prstGeom prst="rect">
            <a:avLst/>
          </a:prstGeom>
          <a:noFill/>
        </p:spPr>
        <p:txBody>
          <a:bodyPr wrap="square" rtlCol="0">
            <a:spAutoFit/>
          </a:bodyPr>
          <a:lstStyle/>
          <a:p>
            <a:r>
              <a:rPr lang="en-US" sz="1867" dirty="0">
                <a:solidFill>
                  <a:srgbClr val="FFFFFF"/>
                </a:solidFill>
                <a:latin typeface="Arial" panose="020B0604020202020204" pitchFamily="34" charset="0"/>
                <a:cs typeface="Arial" panose="020B0604020202020204" pitchFamily="34" charset="0"/>
              </a:rPr>
              <a:t>2011</a:t>
            </a:r>
          </a:p>
        </p:txBody>
      </p:sp>
      <p:sp>
        <p:nvSpPr>
          <p:cNvPr id="18" name="Rectangle 17"/>
          <p:cNvSpPr/>
          <p:nvPr/>
        </p:nvSpPr>
        <p:spPr>
          <a:xfrm>
            <a:off x="8111835" y="3161268"/>
            <a:ext cx="3780768" cy="338554"/>
          </a:xfrm>
          <a:prstGeom prst="rect">
            <a:avLst/>
          </a:prstGeom>
        </p:spPr>
        <p:txBody>
          <a:bodyPr wrap="square">
            <a:spAutoFit/>
          </a:bodyPr>
          <a:lstStyle/>
          <a:p>
            <a:pPr defTabSz="1219170">
              <a:defRPr/>
            </a:pPr>
            <a:r>
              <a:rPr lang="en-US" sz="1600" kern="0" dirty="0">
                <a:solidFill>
                  <a:srgbClr val="000000"/>
                </a:solidFill>
              </a:rPr>
              <a:t>Google's cloud computing</a:t>
            </a:r>
          </a:p>
        </p:txBody>
      </p:sp>
      <p:sp>
        <p:nvSpPr>
          <p:cNvPr id="19" name="Rectangle 18"/>
          <p:cNvSpPr/>
          <p:nvPr/>
        </p:nvSpPr>
        <p:spPr>
          <a:xfrm>
            <a:off x="2023694" y="4958517"/>
            <a:ext cx="2771809" cy="830997"/>
          </a:xfrm>
          <a:prstGeom prst="rect">
            <a:avLst/>
          </a:prstGeom>
        </p:spPr>
        <p:txBody>
          <a:bodyPr wrap="square">
            <a:spAutoFit/>
          </a:bodyPr>
          <a:lstStyle/>
          <a:p>
            <a:pPr algn="ctr" defTabSz="1219170">
              <a:defRPr/>
            </a:pPr>
            <a:r>
              <a:rPr lang="en-US" sz="1600" kern="0" dirty="0">
                <a:solidFill>
                  <a:srgbClr val="000000"/>
                </a:solidFill>
              </a:rPr>
              <a:t>2,880 POWER7 processor threads and 16 terabytes of RAM</a:t>
            </a:r>
          </a:p>
        </p:txBody>
      </p:sp>
      <p:sp>
        <p:nvSpPr>
          <p:cNvPr id="20" name="Rounded Rectangle 19"/>
          <p:cNvSpPr/>
          <p:nvPr/>
        </p:nvSpPr>
        <p:spPr>
          <a:xfrm rot="19205782">
            <a:off x="707050" y="3909687"/>
            <a:ext cx="1318727" cy="309183"/>
          </a:xfrm>
          <a:prstGeom prst="roundRect">
            <a:avLst/>
          </a:prstGeom>
          <a:solidFill>
            <a:srgbClr val="F8F8D2"/>
          </a:solidFill>
          <a:ln w="25400" cap="flat" cmpd="sng" algn="ctr">
            <a:solidFill>
              <a:srgbClr val="000000"/>
            </a:solidFill>
            <a:prstDash val="solid"/>
          </a:ln>
          <a:effectLst/>
        </p:spPr>
        <p:txBody>
          <a:bodyPr rtlCol="0" anchor="ctr"/>
          <a:lstStyle/>
          <a:p>
            <a:pPr algn="ctr">
              <a:defRPr/>
            </a:pPr>
            <a:r>
              <a:rPr lang="en-US" sz="1600" kern="0" dirty="0">
                <a:solidFill>
                  <a:srgbClr val="000000"/>
                </a:solidFill>
                <a:latin typeface="Arial"/>
              </a:rPr>
              <a:t>Chess</a:t>
            </a:r>
          </a:p>
        </p:txBody>
      </p:sp>
      <p:sp>
        <p:nvSpPr>
          <p:cNvPr id="21" name="Rounded Rectangle 20"/>
          <p:cNvSpPr/>
          <p:nvPr/>
        </p:nvSpPr>
        <p:spPr>
          <a:xfrm rot="19205782">
            <a:off x="6169343" y="3344962"/>
            <a:ext cx="1434023" cy="309183"/>
          </a:xfrm>
          <a:prstGeom prst="roundRect">
            <a:avLst/>
          </a:prstGeom>
          <a:solidFill>
            <a:srgbClr val="F8F8D2"/>
          </a:solidFill>
          <a:ln w="25400" cap="flat" cmpd="sng" algn="ctr">
            <a:solidFill>
              <a:srgbClr val="000000"/>
            </a:solidFill>
            <a:prstDash val="solid"/>
          </a:ln>
          <a:effectLst/>
        </p:spPr>
        <p:txBody>
          <a:bodyPr rtlCol="0" anchor="ctr"/>
          <a:lstStyle/>
          <a:p>
            <a:pPr algn="ctr">
              <a:defRPr/>
            </a:pPr>
            <a:r>
              <a:rPr lang="en-US" sz="1600" kern="0" dirty="0">
                <a:solidFill>
                  <a:srgbClr val="000000"/>
                </a:solidFill>
                <a:latin typeface="Arial"/>
              </a:rPr>
              <a:t>Jeopardy</a:t>
            </a:r>
          </a:p>
        </p:txBody>
      </p:sp>
      <p:sp>
        <p:nvSpPr>
          <p:cNvPr id="22" name="Rounded Rectangle 21"/>
          <p:cNvSpPr/>
          <p:nvPr/>
        </p:nvSpPr>
        <p:spPr>
          <a:xfrm rot="19205782">
            <a:off x="10401991" y="3900585"/>
            <a:ext cx="1318727" cy="309183"/>
          </a:xfrm>
          <a:prstGeom prst="roundRect">
            <a:avLst/>
          </a:prstGeom>
          <a:solidFill>
            <a:srgbClr val="F8F8D2"/>
          </a:solidFill>
          <a:ln w="25400" cap="flat" cmpd="sng" algn="ctr">
            <a:solidFill>
              <a:srgbClr val="000000"/>
            </a:solidFill>
            <a:prstDash val="solid"/>
          </a:ln>
          <a:effectLst/>
        </p:spPr>
        <p:txBody>
          <a:bodyPr rtlCol="0" anchor="ctr"/>
          <a:lstStyle/>
          <a:p>
            <a:pPr algn="ctr">
              <a:defRPr/>
            </a:pPr>
            <a:r>
              <a:rPr lang="en-US" sz="1600" kern="0" dirty="0">
                <a:solidFill>
                  <a:srgbClr val="000000"/>
                </a:solidFill>
                <a:latin typeface="Arial"/>
              </a:rPr>
              <a:t>GO</a:t>
            </a:r>
            <a:endParaRPr lang="en-US" sz="1867" kern="0" dirty="0">
              <a:solidFill>
                <a:srgbClr val="000000"/>
              </a:solidFill>
              <a:latin typeface="Arial"/>
            </a:endParaRPr>
          </a:p>
        </p:txBody>
      </p:sp>
      <p:sp>
        <p:nvSpPr>
          <p:cNvPr id="23" name="TextBox 22"/>
          <p:cNvSpPr txBox="1"/>
          <p:nvPr/>
        </p:nvSpPr>
        <p:spPr>
          <a:xfrm>
            <a:off x="-77681" y="6684354"/>
            <a:ext cx="2678938" cy="174343"/>
          </a:xfrm>
          <a:prstGeom prst="rect">
            <a:avLst/>
          </a:prstGeom>
          <a:noFill/>
        </p:spPr>
        <p:txBody>
          <a:bodyPr wrap="none" rtlCol="0">
            <a:spAutoFit/>
          </a:bodyPr>
          <a:lstStyle/>
          <a:p>
            <a:pPr defTabSz="1219170">
              <a:defRPr/>
            </a:pPr>
            <a:r>
              <a:rPr lang="en-US" sz="533" kern="0" dirty="0">
                <a:solidFill>
                  <a:srgbClr val="000000"/>
                </a:solidFill>
              </a:rPr>
              <a:t>Data Source: https://jacquesmattheij.com/another-way-of-looking-at-lee-sedol-vs-alphago</a:t>
            </a:r>
          </a:p>
        </p:txBody>
      </p:sp>
      <p:sp>
        <p:nvSpPr>
          <p:cNvPr id="24" name="Rectangle 23"/>
          <p:cNvSpPr/>
          <p:nvPr/>
        </p:nvSpPr>
        <p:spPr>
          <a:xfrm>
            <a:off x="4337353" y="1890460"/>
            <a:ext cx="1970305" cy="830997"/>
          </a:xfrm>
          <a:prstGeom prst="rect">
            <a:avLst/>
          </a:prstGeom>
        </p:spPr>
        <p:txBody>
          <a:bodyPr wrap="square">
            <a:spAutoFit/>
          </a:bodyPr>
          <a:lstStyle/>
          <a:p>
            <a:pPr algn="ctr" defTabSz="1219170">
              <a:defRPr/>
            </a:pPr>
            <a:r>
              <a:rPr lang="en-US" sz="1600" kern="0" dirty="0">
                <a:solidFill>
                  <a:srgbClr val="000000"/>
                </a:solidFill>
              </a:rPr>
              <a:t>30 P2SC nodes + 480 dedicated ASICs to play chess</a:t>
            </a:r>
          </a:p>
        </p:txBody>
      </p:sp>
      <p:sp>
        <p:nvSpPr>
          <p:cNvPr id="25" name="TextBox 24"/>
          <p:cNvSpPr txBox="1"/>
          <p:nvPr/>
        </p:nvSpPr>
        <p:spPr>
          <a:xfrm>
            <a:off x="6536788" y="1812490"/>
            <a:ext cx="1124026" cy="584775"/>
          </a:xfrm>
          <a:prstGeom prst="rect">
            <a:avLst/>
          </a:prstGeom>
          <a:noFill/>
        </p:spPr>
        <p:txBody>
          <a:bodyPr wrap="none" rtlCol="0">
            <a:spAutoFit/>
          </a:bodyPr>
          <a:lstStyle/>
          <a:p>
            <a:pPr defTabSz="1219170">
              <a:defRPr/>
            </a:pPr>
            <a:r>
              <a:rPr lang="en-US" sz="3200" b="1" kern="0" dirty="0">
                <a:solidFill>
                  <a:srgbClr val="FF0000"/>
                </a:solidFill>
              </a:rPr>
              <a:t>1MW</a:t>
            </a:r>
          </a:p>
        </p:txBody>
      </p:sp>
      <p:sp>
        <p:nvSpPr>
          <p:cNvPr id="26" name="TextBox 25"/>
          <p:cNvSpPr txBox="1"/>
          <p:nvPr/>
        </p:nvSpPr>
        <p:spPr>
          <a:xfrm>
            <a:off x="2448073" y="4497141"/>
            <a:ext cx="1406154" cy="584775"/>
          </a:xfrm>
          <a:prstGeom prst="rect">
            <a:avLst/>
          </a:prstGeom>
          <a:noFill/>
        </p:spPr>
        <p:txBody>
          <a:bodyPr wrap="none" rtlCol="0">
            <a:spAutoFit/>
          </a:bodyPr>
          <a:lstStyle/>
          <a:p>
            <a:pPr defTabSz="1219170">
              <a:defRPr/>
            </a:pPr>
            <a:r>
              <a:rPr lang="en-US" sz="3200" b="1" kern="0" dirty="0">
                <a:solidFill>
                  <a:srgbClr val="FF0000"/>
                </a:solidFill>
              </a:rPr>
              <a:t>200KW</a:t>
            </a:r>
          </a:p>
        </p:txBody>
      </p:sp>
      <p:sp>
        <p:nvSpPr>
          <p:cNvPr id="27" name="TextBox 26"/>
          <p:cNvSpPr txBox="1"/>
          <p:nvPr/>
        </p:nvSpPr>
        <p:spPr>
          <a:xfrm>
            <a:off x="6492814" y="1205451"/>
            <a:ext cx="973343" cy="584775"/>
          </a:xfrm>
          <a:prstGeom prst="rect">
            <a:avLst/>
          </a:prstGeom>
          <a:noFill/>
        </p:spPr>
        <p:txBody>
          <a:bodyPr wrap="none" rtlCol="0">
            <a:spAutoFit/>
          </a:bodyPr>
          <a:lstStyle/>
          <a:p>
            <a:pPr defTabSz="1219170">
              <a:defRPr/>
            </a:pPr>
            <a:r>
              <a:rPr lang="en-US" sz="3200" b="1" kern="0" dirty="0">
                <a:solidFill>
                  <a:srgbClr val="00B050"/>
                </a:solidFill>
              </a:rPr>
              <a:t>20W</a:t>
            </a:r>
          </a:p>
        </p:txBody>
      </p:sp>
      <p:cxnSp>
        <p:nvCxnSpPr>
          <p:cNvPr id="28" name="Straight Connector 27"/>
          <p:cNvCxnSpPr/>
          <p:nvPr/>
        </p:nvCxnSpPr>
        <p:spPr>
          <a:xfrm>
            <a:off x="7680178" y="1571190"/>
            <a:ext cx="3535175" cy="404748"/>
          </a:xfrm>
          <a:prstGeom prst="line">
            <a:avLst/>
          </a:prstGeom>
          <a:noFill/>
          <a:ln w="38100" cap="flat" cmpd="sng" algn="ctr">
            <a:solidFill>
              <a:srgbClr val="00B050"/>
            </a:solidFill>
            <a:prstDash val="solid"/>
            <a:headEnd type="arrow" w="med" len="med"/>
            <a:tailEnd type="none" w="med" len="med"/>
          </a:ln>
          <a:effectLst/>
        </p:spPr>
      </p:cxnSp>
      <p:sp>
        <p:nvSpPr>
          <p:cNvPr id="29" name="TextBox 28"/>
          <p:cNvSpPr txBox="1"/>
          <p:nvPr/>
        </p:nvSpPr>
        <p:spPr>
          <a:xfrm>
            <a:off x="4065462" y="1179458"/>
            <a:ext cx="2539919" cy="543867"/>
          </a:xfrm>
          <a:prstGeom prst="rect">
            <a:avLst/>
          </a:prstGeom>
          <a:noFill/>
        </p:spPr>
        <p:txBody>
          <a:bodyPr wrap="square" rtlCol="0">
            <a:spAutoFit/>
          </a:bodyPr>
          <a:lstStyle/>
          <a:p>
            <a:pPr algn="ctr" defTabSz="1219170">
              <a:defRPr/>
            </a:pPr>
            <a:r>
              <a:rPr lang="en-US" sz="1467" b="1" kern="0" dirty="0">
                <a:solidFill>
                  <a:srgbClr val="FF0000"/>
                </a:solidFill>
              </a:rPr>
              <a:t>900W + Power for 480 dedicated ASICs</a:t>
            </a:r>
          </a:p>
        </p:txBody>
      </p:sp>
    </p:spTree>
    <p:extLst>
      <p:ext uri="{BB962C8B-B14F-4D97-AF65-F5344CB8AC3E}">
        <p14:creationId xmlns:p14="http://schemas.microsoft.com/office/powerpoint/2010/main" val="26635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2" grpId="0"/>
      <p:bldP spid="13" grpId="0"/>
      <p:bldP spid="15" grpId="0"/>
      <p:bldP spid="18" grpId="0"/>
      <p:bldP spid="19" grpId="0"/>
      <p:bldP spid="21" grpId="0" animBg="1"/>
      <p:bldP spid="22" grpId="0" animBg="1"/>
      <p:bldP spid="25" grpId="0"/>
      <p:bldP spid="26" grpId="0"/>
      <p:bldP spid="27" grpId="0"/>
      <p:bldP spid="2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814917" y="-26988"/>
            <a:ext cx="10752667" cy="774701"/>
          </a:xfrm>
        </p:spPr>
        <p:txBody>
          <a:bodyPr/>
          <a:lstStyle/>
          <a:p>
            <a:r>
              <a:rPr lang="en-US" altLang="x-none" sz="4267" dirty="0"/>
              <a:t>Take advantage of opportunities!</a:t>
            </a:r>
          </a:p>
        </p:txBody>
      </p:sp>
      <p:sp>
        <p:nvSpPr>
          <p:cNvPr id="3" name="Content Placeholder 2"/>
          <p:cNvSpPr>
            <a:spLocks noGrp="1"/>
          </p:cNvSpPr>
          <p:nvPr>
            <p:ph idx="1"/>
          </p:nvPr>
        </p:nvSpPr>
        <p:spPr>
          <a:xfrm>
            <a:off x="633016" y="962973"/>
            <a:ext cx="9120584" cy="2770828"/>
          </a:xfrm>
        </p:spPr>
        <p:txBody>
          <a:bodyPr>
            <a:normAutofit/>
          </a:bodyPr>
          <a:lstStyle/>
          <a:p>
            <a:r>
              <a:rPr lang="en-US" altLang="x-none" sz="2400" dirty="0">
                <a:solidFill>
                  <a:srgbClr val="002060"/>
                </a:solidFill>
              </a:rPr>
              <a:t>Application-Oriented Optimization!</a:t>
            </a:r>
          </a:p>
          <a:p>
            <a:pPr lvl="1"/>
            <a:r>
              <a:rPr lang="en-US" altLang="x-none" dirty="0" err="1">
                <a:solidFill>
                  <a:srgbClr val="002060"/>
                </a:solidFill>
              </a:rPr>
              <a:t>e.g</a:t>
            </a:r>
            <a:r>
              <a:rPr lang="en-US" altLang="x-none" dirty="0">
                <a:solidFill>
                  <a:srgbClr val="002060"/>
                </a:solidFill>
              </a:rPr>
              <a:t> autonomous cars </a:t>
            </a:r>
            <a:br>
              <a:rPr lang="en-US" altLang="x-none" dirty="0">
                <a:solidFill>
                  <a:srgbClr val="002060"/>
                </a:solidFill>
              </a:rPr>
            </a:br>
            <a:r>
              <a:rPr lang="en-US" altLang="x-none" dirty="0">
                <a:solidFill>
                  <a:srgbClr val="002060"/>
                </a:solidFill>
                <a:sym typeface="Wingdings"/>
              </a:rPr>
              <a:t></a:t>
            </a:r>
            <a:r>
              <a:rPr lang="en-US" altLang="x-none" dirty="0">
                <a:solidFill>
                  <a:srgbClr val="C00000"/>
                </a:solidFill>
              </a:rPr>
              <a:t>see a pedestrian silhouette is enough</a:t>
            </a:r>
          </a:p>
          <a:p>
            <a:pPr lvl="1"/>
            <a:r>
              <a:rPr lang="en-US" altLang="x-none" dirty="0">
                <a:solidFill>
                  <a:srgbClr val="002060"/>
                </a:solidFill>
              </a:rPr>
              <a:t>Process images at low resolution</a:t>
            </a:r>
            <a:br>
              <a:rPr lang="en-US" altLang="x-none" dirty="0">
                <a:solidFill>
                  <a:srgbClr val="002060"/>
                </a:solidFill>
              </a:rPr>
            </a:br>
            <a:r>
              <a:rPr lang="en-US" altLang="x-none" dirty="0">
                <a:solidFill>
                  <a:srgbClr val="002060"/>
                </a:solidFill>
                <a:sym typeface="Wingdings"/>
              </a:rPr>
              <a:t></a:t>
            </a:r>
            <a:r>
              <a:rPr lang="en-US" altLang="x-none" dirty="0">
                <a:solidFill>
                  <a:srgbClr val="C00000"/>
                </a:solidFill>
                <a:sym typeface="Wingdings"/>
              </a:rPr>
              <a:t>provided accuracy degradation not costly</a:t>
            </a:r>
            <a:endParaRPr lang="en-US" altLang="x-none" dirty="0">
              <a:solidFill>
                <a:srgbClr val="C00000"/>
              </a:solidFill>
            </a:endParaRPr>
          </a:p>
        </p:txBody>
      </p:sp>
      <p:pic>
        <p:nvPicPr>
          <p:cNvPr id="20484" name="Picture 2" descr="http://www.clker.com/cliparts/l/j/p/6/Q/C/pedestrian-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8349" y="836716"/>
            <a:ext cx="2784375" cy="281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8" descr="https://cdn-images-1.medium.com/fit/t/1600/480/1*rg3QpEyW4NSHT1aLn_spy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1" y="3835400"/>
            <a:ext cx="1158663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49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680" y="140737"/>
            <a:ext cx="11196320" cy="525931"/>
          </a:xfrm>
        </p:spPr>
        <p:txBody>
          <a:bodyPr>
            <a:normAutofit fontScale="90000"/>
          </a:bodyPr>
          <a:lstStyle/>
          <a:p>
            <a:r>
              <a:rPr lang="en-US" dirty="0"/>
              <a:t>Applications – efficient edge inference on mobile devices</a:t>
            </a:r>
          </a:p>
        </p:txBody>
      </p:sp>
      <p:sp>
        <p:nvSpPr>
          <p:cNvPr id="3" name="Content Placeholder 2"/>
          <p:cNvSpPr>
            <a:spLocks noGrp="1"/>
          </p:cNvSpPr>
          <p:nvPr>
            <p:ph idx="1"/>
          </p:nvPr>
        </p:nvSpPr>
        <p:spPr>
          <a:xfrm>
            <a:off x="623392" y="1075270"/>
            <a:ext cx="10563616" cy="628503"/>
          </a:xfrm>
        </p:spPr>
        <p:txBody>
          <a:bodyPr>
            <a:normAutofit fontScale="77500" lnSpcReduction="20000"/>
          </a:bodyPr>
          <a:lstStyle/>
          <a:p>
            <a:r>
              <a:rPr lang="en-US" sz="2667" dirty="0"/>
              <a:t>Artificial Neural Networks are a general-purpose solution that delivers state-of-the-art performance in many application domains.</a:t>
            </a:r>
          </a:p>
          <a:p>
            <a:endParaRPr lang="en-US" sz="2667" dirty="0"/>
          </a:p>
          <a:p>
            <a:endParaRPr lang="en-US" dirty="0"/>
          </a:p>
        </p:txBody>
      </p:sp>
      <p:sp>
        <p:nvSpPr>
          <p:cNvPr id="5" name="Slide Number Placeholder 4"/>
          <p:cNvSpPr>
            <a:spLocks noGrp="1"/>
          </p:cNvSpPr>
          <p:nvPr>
            <p:ph type="sldNum" sz="quarter" idx="12"/>
          </p:nvPr>
        </p:nvSpPr>
        <p:spPr>
          <a:xfrm>
            <a:off x="8686799" y="4573165"/>
            <a:ext cx="413206" cy="196187"/>
          </a:xfrm>
          <a:prstGeom prst="rect">
            <a:avLst/>
          </a:prstGeom>
        </p:spPr>
        <p:txBody>
          <a:bodyPr vert="horz" lIns="0" tIns="0" rIns="0" bIns="0" rtlCol="0" anchor="t" anchorCtr="0"/>
          <a:lstStyle>
            <a:defPPr>
              <a:defRPr lang="nl-NL"/>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CEC10D-CD46-426F-915E-6C78530279CB}" type="slidenum">
              <a:rPr lang="en-US" smtClean="0"/>
              <a:pPr/>
              <a:t>98</a:t>
            </a:fld>
            <a:endParaRPr lang="en-US" dirty="0"/>
          </a:p>
        </p:txBody>
      </p:sp>
      <p:pic>
        <p:nvPicPr>
          <p:cNvPr id="9" name="Picture 8"/>
          <p:cNvPicPr>
            <a:picLocks noChangeAspect="1"/>
          </p:cNvPicPr>
          <p:nvPr/>
        </p:nvPicPr>
        <p:blipFill rotWithShape="1">
          <a:blip r:embed="rId2"/>
          <a:srcRect l="1356" r="1356"/>
          <a:stretch/>
        </p:blipFill>
        <p:spPr>
          <a:xfrm>
            <a:off x="812800" y="3018655"/>
            <a:ext cx="2479861" cy="2479861"/>
          </a:xfrm>
          <a:prstGeom prst="rect">
            <a:avLst/>
          </a:prstGeom>
        </p:spPr>
      </p:pic>
      <p:pic>
        <p:nvPicPr>
          <p:cNvPr id="10" name="Picture 9"/>
          <p:cNvPicPr>
            <a:picLocks noChangeAspect="1"/>
          </p:cNvPicPr>
          <p:nvPr/>
        </p:nvPicPr>
        <p:blipFill rotWithShape="1">
          <a:blip r:embed="rId3"/>
          <a:srcRect/>
          <a:stretch/>
        </p:blipFill>
        <p:spPr>
          <a:xfrm>
            <a:off x="3692526" y="3018655"/>
            <a:ext cx="2479861" cy="2479861"/>
          </a:xfrm>
          <a:prstGeom prst="rect">
            <a:avLst/>
          </a:prstGeom>
        </p:spPr>
      </p:pic>
      <p:pic>
        <p:nvPicPr>
          <p:cNvPr id="11" name="Picture 10"/>
          <p:cNvPicPr>
            <a:picLocks noChangeAspect="1"/>
          </p:cNvPicPr>
          <p:nvPr/>
        </p:nvPicPr>
        <p:blipFill rotWithShape="1">
          <a:blip r:embed="rId4"/>
          <a:srcRect/>
          <a:stretch/>
        </p:blipFill>
        <p:spPr>
          <a:xfrm>
            <a:off x="6572251" y="3018655"/>
            <a:ext cx="2479861" cy="2479861"/>
          </a:xfrm>
          <a:prstGeom prst="rect">
            <a:avLst/>
          </a:prstGeom>
        </p:spPr>
      </p:pic>
      <p:pic>
        <p:nvPicPr>
          <p:cNvPr id="12" name="Picture 11"/>
          <p:cNvPicPr>
            <a:picLocks noChangeAspect="1"/>
          </p:cNvPicPr>
          <p:nvPr/>
        </p:nvPicPr>
        <p:blipFill rotWithShape="1">
          <a:blip r:embed="rId5"/>
          <a:srcRect l="3377" r="3377"/>
          <a:stretch/>
        </p:blipFill>
        <p:spPr>
          <a:xfrm>
            <a:off x="9451976" y="3018655"/>
            <a:ext cx="2479861" cy="2479861"/>
          </a:xfrm>
          <a:prstGeom prst="rect">
            <a:avLst/>
          </a:prstGeom>
        </p:spPr>
      </p:pic>
      <p:sp>
        <p:nvSpPr>
          <p:cNvPr id="13" name="Rectangle 12"/>
          <p:cNvSpPr/>
          <p:nvPr/>
        </p:nvSpPr>
        <p:spPr>
          <a:xfrm>
            <a:off x="6189652" y="2555698"/>
            <a:ext cx="3256397" cy="387735"/>
          </a:xfrm>
          <a:prstGeom prst="rect">
            <a:avLst/>
          </a:prstGeom>
        </p:spPr>
        <p:txBody>
          <a:bodyPr wrap="square">
            <a:spAutoFit/>
          </a:bodyPr>
          <a:lstStyle/>
          <a:p>
            <a:pPr algn="ctr">
              <a:lnSpc>
                <a:spcPct val="90000"/>
              </a:lnSpc>
              <a:spcBef>
                <a:spcPts val="1333"/>
              </a:spcBef>
            </a:pPr>
            <a:r>
              <a:rPr lang="en-US" sz="2133" dirty="0">
                <a:solidFill>
                  <a:prstClr val="black"/>
                </a:solidFill>
                <a:latin typeface="Tahoma" panose="020B0604030504040204" pitchFamily="34" charset="0"/>
                <a:ea typeface="Tahoma" panose="020B0604030504040204" pitchFamily="34" charset="0"/>
                <a:cs typeface="Tahoma" panose="020B0604030504040204" pitchFamily="34" charset="0"/>
              </a:rPr>
              <a:t>Language translation</a:t>
            </a:r>
          </a:p>
        </p:txBody>
      </p:sp>
      <p:sp>
        <p:nvSpPr>
          <p:cNvPr id="14" name="Rectangle 13"/>
          <p:cNvSpPr/>
          <p:nvPr/>
        </p:nvSpPr>
        <p:spPr>
          <a:xfrm>
            <a:off x="3671206" y="2555698"/>
            <a:ext cx="2523149" cy="387735"/>
          </a:xfrm>
          <a:prstGeom prst="rect">
            <a:avLst/>
          </a:prstGeom>
        </p:spPr>
        <p:txBody>
          <a:bodyPr wrap="square">
            <a:spAutoFit/>
          </a:bodyPr>
          <a:lstStyle/>
          <a:p>
            <a:pPr algn="ctr">
              <a:lnSpc>
                <a:spcPct val="90000"/>
              </a:lnSpc>
              <a:spcBef>
                <a:spcPts val="1333"/>
              </a:spcBef>
            </a:pPr>
            <a:r>
              <a:rPr lang="en-US" sz="2133" dirty="0">
                <a:solidFill>
                  <a:prstClr val="black"/>
                </a:solidFill>
                <a:latin typeface="Tahoma" panose="020B0604030504040204" pitchFamily="34" charset="0"/>
                <a:ea typeface="Tahoma" panose="020B0604030504040204" pitchFamily="34" charset="0"/>
                <a:cs typeface="Tahoma" panose="020B0604030504040204" pitchFamily="34" charset="0"/>
              </a:rPr>
              <a:t>Speech recognition</a:t>
            </a:r>
          </a:p>
        </p:txBody>
      </p:sp>
      <p:sp>
        <p:nvSpPr>
          <p:cNvPr id="15" name="Rectangle 14"/>
          <p:cNvSpPr/>
          <p:nvPr/>
        </p:nvSpPr>
        <p:spPr>
          <a:xfrm>
            <a:off x="812800" y="2563144"/>
            <a:ext cx="2479861" cy="387735"/>
          </a:xfrm>
          <a:prstGeom prst="rect">
            <a:avLst/>
          </a:prstGeom>
        </p:spPr>
        <p:txBody>
          <a:bodyPr wrap="square">
            <a:spAutoFit/>
          </a:bodyPr>
          <a:lstStyle/>
          <a:p>
            <a:pPr algn="ctr">
              <a:lnSpc>
                <a:spcPct val="90000"/>
              </a:lnSpc>
              <a:spcBef>
                <a:spcPts val="1333"/>
              </a:spcBef>
            </a:pPr>
            <a:r>
              <a:rPr lang="en-US" sz="2133" dirty="0">
                <a:solidFill>
                  <a:prstClr val="black"/>
                </a:solidFill>
                <a:latin typeface="Tahoma" panose="020B0604030504040204" pitchFamily="34" charset="0"/>
                <a:ea typeface="Tahoma" panose="020B0604030504040204" pitchFamily="34" charset="0"/>
                <a:cs typeface="Tahoma" panose="020B0604030504040204" pitchFamily="34" charset="0"/>
              </a:rPr>
              <a:t>Object detection</a:t>
            </a:r>
          </a:p>
        </p:txBody>
      </p:sp>
      <p:sp>
        <p:nvSpPr>
          <p:cNvPr id="16" name="Rectangle 15"/>
          <p:cNvSpPr/>
          <p:nvPr/>
        </p:nvSpPr>
        <p:spPr>
          <a:xfrm>
            <a:off x="8972899" y="2276872"/>
            <a:ext cx="3438015" cy="683136"/>
          </a:xfrm>
          <a:prstGeom prst="rect">
            <a:avLst/>
          </a:prstGeom>
        </p:spPr>
        <p:txBody>
          <a:bodyPr wrap="square">
            <a:spAutoFit/>
          </a:bodyPr>
          <a:lstStyle/>
          <a:p>
            <a:pPr algn="ctr">
              <a:lnSpc>
                <a:spcPct val="90000"/>
              </a:lnSpc>
              <a:spcBef>
                <a:spcPts val="1333"/>
              </a:spcBef>
            </a:pPr>
            <a:r>
              <a:rPr lang="en-US" sz="2133" dirty="0">
                <a:solidFill>
                  <a:prstClr val="black"/>
                </a:solidFill>
                <a:latin typeface="Tahoma" panose="020B0604030504040204" pitchFamily="34" charset="0"/>
                <a:ea typeface="Tahoma" panose="020B0604030504040204" pitchFamily="34" charset="0"/>
                <a:cs typeface="Tahoma" panose="020B0604030504040204" pitchFamily="34" charset="0"/>
              </a:rPr>
              <a:t>Autonomous decision </a:t>
            </a:r>
            <a:br>
              <a:rPr lang="en-US" sz="2133"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2133" dirty="0">
                <a:solidFill>
                  <a:prstClr val="black"/>
                </a:solidFill>
                <a:latin typeface="Tahoma" panose="020B0604030504040204" pitchFamily="34" charset="0"/>
                <a:ea typeface="Tahoma" panose="020B0604030504040204" pitchFamily="34" charset="0"/>
                <a:cs typeface="Tahoma" panose="020B0604030504040204" pitchFamily="34" charset="0"/>
              </a:rPr>
              <a:t>making</a:t>
            </a:r>
          </a:p>
        </p:txBody>
      </p:sp>
    </p:spTree>
    <p:extLst>
      <p:ext uri="{BB962C8B-B14F-4D97-AF65-F5344CB8AC3E}">
        <p14:creationId xmlns:p14="http://schemas.microsoft.com/office/powerpoint/2010/main" val="107245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Energy-Efficient Deep Learning</a:t>
            </a:r>
          </a:p>
        </p:txBody>
      </p:sp>
      <p:grpSp>
        <p:nvGrpSpPr>
          <p:cNvPr id="10" name="Group 9"/>
          <p:cNvGrpSpPr>
            <a:grpSpLocks noChangeAspect="1"/>
          </p:cNvGrpSpPr>
          <p:nvPr/>
        </p:nvGrpSpPr>
        <p:grpSpPr>
          <a:xfrm>
            <a:off x="2622909" y="2712289"/>
            <a:ext cx="6873443" cy="3754827"/>
            <a:chOff x="2681660" y="2064190"/>
            <a:chExt cx="3704050" cy="2697932"/>
          </a:xfrm>
        </p:grpSpPr>
        <p:sp>
          <p:nvSpPr>
            <p:cNvPr id="4" name="Isosceles Triangle 3"/>
            <p:cNvSpPr>
              <a:spLocks noChangeAspect="1"/>
            </p:cNvSpPr>
            <p:nvPr/>
          </p:nvSpPr>
          <p:spPr>
            <a:xfrm>
              <a:off x="2681660" y="2064190"/>
              <a:ext cx="3704050" cy="2697932"/>
            </a:xfrm>
            <a:prstGeom prst="triangle">
              <a:avLst/>
            </a:prstGeom>
            <a:solidFill>
              <a:srgbClr val="FBCB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solidFill>
                  <a:srgbClr val="000000"/>
                </a:solidFill>
              </a:endParaRPr>
            </a:p>
          </p:txBody>
        </p:sp>
        <p:sp>
          <p:nvSpPr>
            <p:cNvPr id="9" name="TextBox 8"/>
            <p:cNvSpPr txBox="1"/>
            <p:nvPr/>
          </p:nvSpPr>
          <p:spPr>
            <a:xfrm>
              <a:off x="3451500" y="3608093"/>
              <a:ext cx="2136029" cy="774007"/>
            </a:xfrm>
            <a:prstGeom prst="rect">
              <a:avLst/>
            </a:prstGeom>
            <a:noFill/>
          </p:spPr>
          <p:txBody>
            <a:bodyPr wrap="square" rtlCol="0">
              <a:spAutoFit/>
            </a:bodyPr>
            <a:lstStyle/>
            <a:p>
              <a:pPr algn="ctr"/>
              <a:r>
                <a:rPr lang="en-US" sz="3200" dirty="0">
                  <a:solidFill>
                    <a:srgbClr val="000000"/>
                  </a:solidFill>
                </a:rPr>
                <a:t>Accuracy vs. Energy </a:t>
              </a:r>
            </a:p>
            <a:p>
              <a:pPr algn="ctr"/>
              <a:r>
                <a:rPr lang="en-US" sz="3200" dirty="0">
                  <a:solidFill>
                    <a:srgbClr val="000000"/>
                  </a:solidFill>
                </a:rPr>
                <a:t>Trade-Offs</a:t>
              </a:r>
            </a:p>
          </p:txBody>
        </p:sp>
      </p:grpSp>
      <p:sp>
        <p:nvSpPr>
          <p:cNvPr id="11" name="TextBox 10"/>
          <p:cNvSpPr txBox="1"/>
          <p:nvPr/>
        </p:nvSpPr>
        <p:spPr>
          <a:xfrm>
            <a:off x="6807201" y="787400"/>
            <a:ext cx="5060073" cy="1938992"/>
          </a:xfrm>
          <a:prstGeom prst="rect">
            <a:avLst/>
          </a:prstGeom>
          <a:noFill/>
        </p:spPr>
        <p:txBody>
          <a:bodyPr wrap="square" rtlCol="0">
            <a:spAutoFit/>
          </a:bodyPr>
          <a:lstStyle/>
          <a:p>
            <a:pPr algn="ctr"/>
            <a:r>
              <a:rPr lang="en-US" sz="2400" dirty="0">
                <a:solidFill>
                  <a:srgbClr val="0000CC"/>
                </a:solidFill>
              </a:rPr>
              <a:t>Loop Perforation, Pruning, Quantization, Data Decimation, Skipping Computation,</a:t>
            </a:r>
          </a:p>
          <a:p>
            <a:pPr algn="ctr"/>
            <a:r>
              <a:rPr lang="en-US" sz="2400" dirty="0">
                <a:solidFill>
                  <a:srgbClr val="0000CC"/>
                </a:solidFill>
              </a:rPr>
              <a:t>Variability-aware Software, Compiler for AC</a:t>
            </a:r>
          </a:p>
        </p:txBody>
      </p:sp>
      <p:grpSp>
        <p:nvGrpSpPr>
          <p:cNvPr id="26" name="Group 25"/>
          <p:cNvGrpSpPr/>
          <p:nvPr/>
        </p:nvGrpSpPr>
        <p:grpSpPr>
          <a:xfrm>
            <a:off x="4814585" y="796201"/>
            <a:ext cx="2281473" cy="1876491"/>
            <a:chOff x="2251291" y="786500"/>
            <a:chExt cx="1711105" cy="1876490"/>
          </a:xfrm>
        </p:grpSpPr>
        <p:sp>
          <p:nvSpPr>
            <p:cNvPr id="25" name="Rounded Rectangle 24"/>
            <p:cNvSpPr/>
            <p:nvPr/>
          </p:nvSpPr>
          <p:spPr>
            <a:xfrm>
              <a:off x="2251291" y="786500"/>
              <a:ext cx="1711105" cy="1876490"/>
            </a:xfrm>
            <a:prstGeom prst="roundRect">
              <a:avLst>
                <a:gd name="adj" fmla="val 72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endParaRPr>
            </a:p>
          </p:txBody>
        </p:sp>
        <p:sp>
          <p:nvSpPr>
            <p:cNvPr id="6" name="TextBox 5"/>
            <p:cNvSpPr txBox="1"/>
            <p:nvPr/>
          </p:nvSpPr>
          <p:spPr>
            <a:xfrm>
              <a:off x="2251291" y="834627"/>
              <a:ext cx="1711105" cy="461665"/>
            </a:xfrm>
            <a:prstGeom prst="rect">
              <a:avLst/>
            </a:prstGeom>
            <a:noFill/>
          </p:spPr>
          <p:txBody>
            <a:bodyPr wrap="square" rtlCol="0">
              <a:spAutoFit/>
            </a:bodyPr>
            <a:lstStyle/>
            <a:p>
              <a:r>
                <a:rPr lang="en-US" sz="2400" u="sng" dirty="0">
                  <a:solidFill>
                    <a:srgbClr val="000000"/>
                  </a:solidFill>
                </a:rPr>
                <a:t>SW/</a:t>
              </a:r>
              <a:r>
                <a:rPr lang="en-US" sz="2400" u="sng" dirty="0" err="1">
                  <a:solidFill>
                    <a:srgbClr val="000000"/>
                  </a:solidFill>
                </a:rPr>
                <a:t>Algo</a:t>
              </a:r>
              <a:r>
                <a:rPr lang="en-US" sz="2400" u="sng" dirty="0">
                  <a:solidFill>
                    <a:srgbClr val="000000"/>
                  </a:solidFill>
                </a:rPr>
                <a:t> Level</a:t>
              </a: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9971" y="2029251"/>
              <a:ext cx="524221" cy="521891"/>
            </a:xfrm>
            <a:prstGeom prst="rect">
              <a:avLst/>
            </a:prstGeom>
          </p:spPr>
        </p:pic>
        <p:pic>
          <p:nvPicPr>
            <p:cNvPr id="56327" name="Picture 7" descr="Image result for firef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2466" y="2064190"/>
              <a:ext cx="499565" cy="499565"/>
            </a:xfrm>
            <a:prstGeom prst="rect">
              <a:avLst/>
            </a:prstGeom>
            <a:noFill/>
            <a:extLst>
              <a:ext uri="{909E8E84-426E-40DD-AFC4-6F175D3DCCD1}">
                <a14:hiddenFill xmlns:a14="http://schemas.microsoft.com/office/drawing/2010/main">
                  <a:solidFill>
                    <a:srgbClr val="FFFFFF"/>
                  </a:solidFill>
                </a14:hiddenFill>
              </a:ext>
            </a:extLst>
          </p:spPr>
        </p:pic>
        <p:pic>
          <p:nvPicPr>
            <p:cNvPr id="56329" name="Picture 9" descr="https://www.cloudnloud.com/wp-content/uploads/2016/08/linu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1966" y="1256227"/>
              <a:ext cx="849757" cy="578142"/>
            </a:xfrm>
            <a:prstGeom prst="rect">
              <a:avLst/>
            </a:prstGeom>
            <a:noFill/>
            <a:extLst>
              <a:ext uri="{909E8E84-426E-40DD-AFC4-6F175D3DCCD1}">
                <a14:hiddenFill xmlns:a14="http://schemas.microsoft.com/office/drawing/2010/main">
                  <a:solidFill>
                    <a:srgbClr val="FFFFFF"/>
                  </a:solidFill>
                </a14:hiddenFill>
              </a:ext>
            </a:extLst>
          </p:spPr>
        </p:pic>
        <p:pic>
          <p:nvPicPr>
            <p:cNvPr id="56331" name="Picture 11" descr="Image result for window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8154" y="1534472"/>
              <a:ext cx="1331550" cy="745668"/>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768626" y="1734447"/>
            <a:ext cx="3392565" cy="2308324"/>
          </a:xfrm>
          <a:prstGeom prst="rect">
            <a:avLst/>
          </a:prstGeom>
          <a:noFill/>
        </p:spPr>
        <p:txBody>
          <a:bodyPr wrap="square" rtlCol="0">
            <a:spAutoFit/>
          </a:bodyPr>
          <a:lstStyle/>
          <a:p>
            <a:pPr algn="ctr"/>
            <a:r>
              <a:rPr lang="en-US" sz="2400" dirty="0">
                <a:solidFill>
                  <a:srgbClr val="0000CC"/>
                </a:solidFill>
              </a:rPr>
              <a:t>Approximate Accelerators, Relaxed communication, Approximate cache,</a:t>
            </a:r>
          </a:p>
          <a:p>
            <a:pPr algn="ctr"/>
            <a:r>
              <a:rPr lang="en-US" sz="2400" dirty="0">
                <a:solidFill>
                  <a:srgbClr val="0000CC"/>
                </a:solidFill>
              </a:rPr>
              <a:t>Approximate SPMs, Stochastic processors</a:t>
            </a:r>
          </a:p>
        </p:txBody>
      </p:sp>
      <p:sp>
        <p:nvSpPr>
          <p:cNvPr id="35" name="TextBox 34"/>
          <p:cNvSpPr txBox="1"/>
          <p:nvPr/>
        </p:nvSpPr>
        <p:spPr>
          <a:xfrm>
            <a:off x="7486520" y="3047762"/>
            <a:ext cx="4299080" cy="1569660"/>
          </a:xfrm>
          <a:prstGeom prst="rect">
            <a:avLst/>
          </a:prstGeom>
          <a:noFill/>
        </p:spPr>
        <p:txBody>
          <a:bodyPr wrap="square" rtlCol="0">
            <a:spAutoFit/>
          </a:bodyPr>
          <a:lstStyle/>
          <a:p>
            <a:pPr algn="ctr"/>
            <a:r>
              <a:rPr lang="en-US" sz="2400" dirty="0">
                <a:solidFill>
                  <a:srgbClr val="0000CC"/>
                </a:solidFill>
              </a:rPr>
              <a:t>Approximate memory cells, Approximate functional units, </a:t>
            </a:r>
            <a:r>
              <a:rPr lang="en-US" sz="2400" dirty="0" err="1">
                <a:solidFill>
                  <a:srgbClr val="0000CC"/>
                </a:solidFill>
              </a:rPr>
              <a:t>Memristive</a:t>
            </a:r>
            <a:r>
              <a:rPr lang="en-US" sz="2400" dirty="0">
                <a:solidFill>
                  <a:srgbClr val="0000CC"/>
                </a:solidFill>
              </a:rPr>
              <a:t> X-Bars, Analog</a:t>
            </a:r>
          </a:p>
          <a:p>
            <a:pPr algn="ctr"/>
            <a:r>
              <a:rPr lang="en-US" sz="2400" dirty="0">
                <a:solidFill>
                  <a:srgbClr val="0000CC"/>
                </a:solidFill>
              </a:rPr>
              <a:t>processing unit</a:t>
            </a:r>
          </a:p>
        </p:txBody>
      </p:sp>
      <p:grpSp>
        <p:nvGrpSpPr>
          <p:cNvPr id="5" name="Group 4"/>
          <p:cNvGrpSpPr/>
          <p:nvPr/>
        </p:nvGrpSpPr>
        <p:grpSpPr>
          <a:xfrm>
            <a:off x="9713874" y="4638618"/>
            <a:ext cx="2219772" cy="1939983"/>
            <a:chOff x="7257123" y="4587646"/>
            <a:chExt cx="1664829" cy="1939983"/>
          </a:xfrm>
        </p:grpSpPr>
        <p:sp>
          <p:nvSpPr>
            <p:cNvPr id="29" name="Rounded Rectangle 28"/>
            <p:cNvSpPr/>
            <p:nvPr/>
          </p:nvSpPr>
          <p:spPr>
            <a:xfrm>
              <a:off x="7257123" y="4587646"/>
              <a:ext cx="1664829" cy="1939983"/>
            </a:xfrm>
            <a:prstGeom prst="roundRect">
              <a:avLst>
                <a:gd name="adj" fmla="val 82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endParaRPr>
            </a:p>
          </p:txBody>
        </p:sp>
        <p:sp>
          <p:nvSpPr>
            <p:cNvPr id="8" name="TextBox 7"/>
            <p:cNvSpPr txBox="1"/>
            <p:nvPr/>
          </p:nvSpPr>
          <p:spPr>
            <a:xfrm>
              <a:off x="7582227" y="4587646"/>
              <a:ext cx="996825" cy="461665"/>
            </a:xfrm>
            <a:prstGeom prst="rect">
              <a:avLst/>
            </a:prstGeom>
            <a:noFill/>
          </p:spPr>
          <p:txBody>
            <a:bodyPr wrap="square" rtlCol="0">
              <a:spAutoFit/>
            </a:bodyPr>
            <a:lstStyle/>
            <a:p>
              <a:r>
                <a:rPr lang="en-US" sz="2400" u="sng" dirty="0">
                  <a:solidFill>
                    <a:srgbClr val="000000"/>
                  </a:solidFill>
                </a:rPr>
                <a:t>Circuits</a:t>
              </a:r>
            </a:p>
          </p:txBody>
        </p:sp>
        <p:graphicFrame>
          <p:nvGraphicFramePr>
            <p:cNvPr id="37" name="Object 55"/>
            <p:cNvGraphicFramePr>
              <a:graphicFrameLocks noChangeAspect="1"/>
            </p:cNvGraphicFramePr>
            <p:nvPr/>
          </p:nvGraphicFramePr>
          <p:xfrm>
            <a:off x="7348103" y="4999201"/>
            <a:ext cx="1482867" cy="660995"/>
          </p:xfrm>
          <a:graphic>
            <a:graphicData uri="http://schemas.openxmlformats.org/presentationml/2006/ole">
              <mc:AlternateContent xmlns:mc="http://schemas.openxmlformats.org/markup-compatibility/2006">
                <mc:Choice xmlns:v="urn:schemas-microsoft-com:vml" Requires="v">
                  <p:oleObj name="Presentation" r:id="rId6" imgW="3238517" imgH="1438696" progId="PowerPoint.Show.12">
                    <p:embed/>
                  </p:oleObj>
                </mc:Choice>
                <mc:Fallback>
                  <p:oleObj name="Presentation" r:id="rId6" imgW="3238517" imgH="1438696" progId="PowerPoint.Show.12">
                    <p:embed/>
                    <p:pic>
                      <p:nvPicPr>
                        <p:cNvPr id="37" name="Object 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8103" y="4999201"/>
                          <a:ext cx="1482867" cy="660995"/>
                        </a:xfrm>
                        <a:prstGeom prst="rect">
                          <a:avLst/>
                        </a:prstGeom>
                        <a:noFill/>
                        <a:ln>
                          <a:noFill/>
                        </a:ln>
                      </p:spPr>
                    </p:pic>
                  </p:oleObj>
                </mc:Fallback>
              </mc:AlternateContent>
            </a:graphicData>
          </a:graphic>
        </p:graphicFrame>
        <p:pic>
          <p:nvPicPr>
            <p:cNvPr id="38" name="Picture 5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8680" y="5668696"/>
              <a:ext cx="1415682" cy="8589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33101" y="4241802"/>
            <a:ext cx="2516499" cy="2039769"/>
            <a:chOff x="172603" y="4525843"/>
            <a:chExt cx="1887374" cy="2039769"/>
          </a:xfrm>
        </p:grpSpPr>
        <p:grpSp>
          <p:nvGrpSpPr>
            <p:cNvPr id="28" name="Group 27"/>
            <p:cNvGrpSpPr/>
            <p:nvPr/>
          </p:nvGrpSpPr>
          <p:grpSpPr>
            <a:xfrm>
              <a:off x="172603" y="4525843"/>
              <a:ext cx="1887374" cy="2039769"/>
              <a:chOff x="1588168" y="4757690"/>
              <a:chExt cx="1815206" cy="1978844"/>
            </a:xfrm>
          </p:grpSpPr>
          <p:sp>
            <p:nvSpPr>
              <p:cNvPr id="27" name="Rounded Rectangle 26"/>
              <p:cNvSpPr/>
              <p:nvPr/>
            </p:nvSpPr>
            <p:spPr>
              <a:xfrm>
                <a:off x="1588168" y="4856255"/>
                <a:ext cx="1611989" cy="1880279"/>
              </a:xfrm>
              <a:prstGeom prst="roundRect">
                <a:avLst>
                  <a:gd name="adj" fmla="val 87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0000"/>
                  </a:solidFill>
                </a:endParaRPr>
              </a:p>
            </p:txBody>
          </p:sp>
          <p:sp>
            <p:nvSpPr>
              <p:cNvPr id="7" name="TextBox 6"/>
              <p:cNvSpPr txBox="1"/>
              <p:nvPr/>
            </p:nvSpPr>
            <p:spPr>
              <a:xfrm>
                <a:off x="1692269" y="4757690"/>
                <a:ext cx="1711105" cy="447876"/>
              </a:xfrm>
              <a:prstGeom prst="rect">
                <a:avLst/>
              </a:prstGeom>
              <a:noFill/>
            </p:spPr>
            <p:txBody>
              <a:bodyPr wrap="square" rtlCol="0">
                <a:spAutoFit/>
              </a:bodyPr>
              <a:lstStyle/>
              <a:p>
                <a:r>
                  <a:rPr lang="en-US" sz="2400" u="sng" dirty="0">
                    <a:solidFill>
                      <a:srgbClr val="000000"/>
                    </a:solidFill>
                  </a:rPr>
                  <a:t>Architecture</a:t>
                </a:r>
              </a:p>
            </p:txBody>
          </p:sp>
        </p:grpSp>
        <p:pic>
          <p:nvPicPr>
            <p:cNvPr id="33" name="Picture 22" descr="http://www.extremetech.com/wp-content/uploads/2014/04/ibm-power8-cpu-block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117" y="5816874"/>
              <a:ext cx="1281487" cy="71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9" name="Object 67"/>
            <p:cNvGraphicFramePr>
              <a:graphicFrameLocks noChangeAspect="1"/>
            </p:cNvGraphicFramePr>
            <p:nvPr/>
          </p:nvGraphicFramePr>
          <p:xfrm>
            <a:off x="239279" y="4976972"/>
            <a:ext cx="1527462" cy="803743"/>
          </p:xfrm>
          <a:graphic>
            <a:graphicData uri="http://schemas.openxmlformats.org/presentationml/2006/ole">
              <mc:AlternateContent xmlns:mc="http://schemas.openxmlformats.org/markup-compatibility/2006">
                <mc:Choice xmlns:v="urn:schemas-microsoft-com:vml" Requires="v">
                  <p:oleObj name="Presentation" r:id="rId10" imgW="2699064" imgH="1385437" progId="PowerPoint.Show.12">
                    <p:embed/>
                  </p:oleObj>
                </mc:Choice>
                <mc:Fallback>
                  <p:oleObj name="Presentation" r:id="rId10" imgW="2699064" imgH="1385437" progId="PowerPoint.Show.12">
                    <p:embed/>
                    <p:pic>
                      <p:nvPicPr>
                        <p:cNvPr id="39" name="Object 6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279" y="4976972"/>
                          <a:ext cx="1527462" cy="803743"/>
                        </a:xfrm>
                        <a:prstGeom prst="rect">
                          <a:avLst/>
                        </a:prstGeom>
                        <a:noFill/>
                        <a:ln>
                          <a:noFill/>
                        </a:ln>
                      </p:spPr>
                    </p:pic>
                  </p:oleObj>
                </mc:Fallback>
              </mc:AlternateContent>
            </a:graphicData>
          </a:graphic>
        </p:graphicFrame>
      </p:grpSp>
    </p:spTree>
    <p:extLst>
      <p:ext uri="{BB962C8B-B14F-4D97-AF65-F5344CB8AC3E}">
        <p14:creationId xmlns:p14="http://schemas.microsoft.com/office/powerpoint/2010/main" val="62883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4"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26493</TotalTime>
  <Words>9878</Words>
  <Application>Microsoft Office PowerPoint</Application>
  <PresentationFormat>Widescreen</PresentationFormat>
  <Paragraphs>1434</Paragraphs>
  <Slides>146</Slides>
  <Notes>65</Notes>
  <HiddenSlides>13</HiddenSlides>
  <MMClips>0</MMClips>
  <ScaleCrop>false</ScaleCrop>
  <HeadingPairs>
    <vt:vector size="8" baseType="variant">
      <vt:variant>
        <vt:lpstr>Fonts Used</vt:lpstr>
      </vt:variant>
      <vt:variant>
        <vt:i4>26</vt:i4>
      </vt:variant>
      <vt:variant>
        <vt:lpstr>Theme</vt:lpstr>
      </vt:variant>
      <vt:variant>
        <vt:i4>2</vt:i4>
      </vt:variant>
      <vt:variant>
        <vt:lpstr>Embedded OLE Servers</vt:lpstr>
      </vt:variant>
      <vt:variant>
        <vt:i4>2</vt:i4>
      </vt:variant>
      <vt:variant>
        <vt:lpstr>Slide Titles</vt:lpstr>
      </vt:variant>
      <vt:variant>
        <vt:i4>146</vt:i4>
      </vt:variant>
    </vt:vector>
  </HeadingPairs>
  <TitlesOfParts>
    <vt:vector size="176" baseType="lpstr">
      <vt:lpstr>ＭＳ Ｐゴシック</vt:lpstr>
      <vt:lpstr>Arial</vt:lpstr>
      <vt:lpstr>Arial Black</vt:lpstr>
      <vt:lpstr>ArialMT</vt:lpstr>
      <vt:lpstr>Calibri</vt:lpstr>
      <vt:lpstr>Calibri (Body)</vt:lpstr>
      <vt:lpstr>Calibri Light</vt:lpstr>
      <vt:lpstr>Cambria Math</vt:lpstr>
      <vt:lpstr>CMMI10</vt:lpstr>
      <vt:lpstr>CMR10</vt:lpstr>
      <vt:lpstr>Comic Sans MS</vt:lpstr>
      <vt:lpstr>Corbel</vt:lpstr>
      <vt:lpstr>Helvetica</vt:lpstr>
      <vt:lpstr>Helvetica Neue</vt:lpstr>
      <vt:lpstr>Lato</vt:lpstr>
      <vt:lpstr>Neo Sans Intel</vt:lpstr>
      <vt:lpstr>NimbusRomNo9L</vt:lpstr>
      <vt:lpstr>NimbusSanL</vt:lpstr>
      <vt:lpstr>Nunito</vt:lpstr>
      <vt:lpstr>Open Sans</vt:lpstr>
      <vt:lpstr>Spectral</vt:lpstr>
      <vt:lpstr>Tahoma</vt:lpstr>
      <vt:lpstr>Times New Roman</vt:lpstr>
      <vt:lpstr>URWPalladioL</vt:lpstr>
      <vt:lpstr>Verdana</vt:lpstr>
      <vt:lpstr>Wingdings</vt:lpstr>
      <vt:lpstr>Office Theme</vt:lpstr>
      <vt:lpstr>1_Office Theme</vt:lpstr>
      <vt:lpstr>Presentation</vt:lpstr>
      <vt:lpstr>グラフ</vt:lpstr>
      <vt:lpstr>PowerPoint Presentation</vt:lpstr>
      <vt:lpstr> Deep Learning Lecture 12: Emerging Trends in Deep Learning</vt:lpstr>
      <vt:lpstr>Course Schedule &amp; Content</vt:lpstr>
      <vt:lpstr>Emerging Trends in Deep Neural Networks</vt:lpstr>
      <vt:lpstr>Object Detection</vt:lpstr>
      <vt:lpstr>Object Detection as Classification</vt:lpstr>
      <vt:lpstr>Object Detection as Classification</vt:lpstr>
      <vt:lpstr>Object Detection as Classification</vt:lpstr>
      <vt:lpstr>Object Detection as Classification with Sliding Window</vt:lpstr>
      <vt:lpstr>Object Detection as Classification with Box Proposals</vt:lpstr>
      <vt:lpstr>RCNN</vt:lpstr>
      <vt:lpstr>RCNN</vt:lpstr>
      <vt:lpstr>RCNN</vt:lpstr>
      <vt:lpstr>RCNN</vt:lpstr>
      <vt:lpstr>PowerPoint Presentation</vt:lpstr>
      <vt:lpstr>Fast-RCNN</vt:lpstr>
      <vt:lpstr>Fast-RCNN</vt:lpstr>
      <vt:lpstr>PowerPoint Presentation</vt:lpstr>
      <vt:lpstr>Faster-RCNN</vt:lpstr>
      <vt:lpstr>Faster-RCNN</vt:lpstr>
      <vt:lpstr>PowerPoint Presentation</vt:lpstr>
      <vt:lpstr>YOLO- You Only Look Once</vt:lpstr>
      <vt:lpstr>YOLO- You Only Look Once</vt:lpstr>
      <vt:lpstr>SSD: Single Shot Detector</vt:lpstr>
      <vt:lpstr>PowerPoint Presentation</vt:lpstr>
      <vt:lpstr>Recall…</vt:lpstr>
      <vt:lpstr>Multi-layer Perceptrons</vt:lpstr>
      <vt:lpstr>Convolutional Neural Networks</vt:lpstr>
      <vt:lpstr>Recurrent Neural Networks</vt:lpstr>
      <vt:lpstr>Graph Neural Networks</vt:lpstr>
      <vt:lpstr>Graph Neural Networks</vt:lpstr>
      <vt:lpstr>Introduction</vt:lpstr>
      <vt:lpstr>What is a Graph? </vt:lpstr>
      <vt:lpstr>A Graph Network</vt:lpstr>
      <vt:lpstr>A Graph Network – Social Relations</vt:lpstr>
      <vt:lpstr>Cora Dataset – Dataset of Scientific Publications</vt:lpstr>
      <vt:lpstr>Why Graph Learning?</vt:lpstr>
      <vt:lpstr>Graphs for Data Representation</vt:lpstr>
      <vt:lpstr>Graphs for Data Representation</vt:lpstr>
      <vt:lpstr>Overview of Graph Based Data Science</vt:lpstr>
      <vt:lpstr>Overview of Graph Based Data Science3</vt:lpstr>
      <vt:lpstr>Overview of Graph Based Data Science3</vt:lpstr>
      <vt:lpstr>Graph Kernels</vt:lpstr>
      <vt:lpstr>Graph Kernels</vt:lpstr>
      <vt:lpstr>Graph Kernels</vt:lpstr>
      <vt:lpstr>Graph Kernels</vt:lpstr>
      <vt:lpstr>Graph Kernels</vt:lpstr>
      <vt:lpstr>Graph Embeddings</vt:lpstr>
      <vt:lpstr>Graph Embeddings</vt:lpstr>
      <vt:lpstr>Node Embeddings</vt:lpstr>
      <vt:lpstr>Node Embeddings</vt:lpstr>
      <vt:lpstr>Graph Neural Network (GNN)</vt:lpstr>
      <vt:lpstr>Graph Neural Network (GNN)</vt:lpstr>
      <vt:lpstr>Graph Neural Network (GNN)</vt:lpstr>
      <vt:lpstr>How is GNN Computed?</vt:lpstr>
      <vt:lpstr>Graph Neural Networks</vt:lpstr>
      <vt:lpstr>Graph Neural Networks</vt:lpstr>
      <vt:lpstr>Graph Neural Networks</vt:lpstr>
      <vt:lpstr>Graph Neural Networks</vt:lpstr>
      <vt:lpstr>Graph Neural Networks</vt:lpstr>
      <vt:lpstr>Graph Neural Networks</vt:lpstr>
      <vt:lpstr>Adjacency Matrix</vt:lpstr>
      <vt:lpstr>Graph Convolutional Networks</vt:lpstr>
      <vt:lpstr>Graph Convolution</vt:lpstr>
      <vt:lpstr>Graph Attention Networks</vt:lpstr>
      <vt:lpstr>Example: Graph Attention Layer</vt:lpstr>
      <vt:lpstr>Mobile – Edge AI  (Edge Neural Networks)</vt:lpstr>
      <vt:lpstr>Edge Devices: Complexity Trends and Challenges</vt:lpstr>
      <vt:lpstr>Edge Devices: Complexity Trends and Challenges</vt:lpstr>
      <vt:lpstr>From the Cloud, to the Fog, towards the Edge…</vt:lpstr>
      <vt:lpstr>Traditionally…</vt:lpstr>
      <vt:lpstr>Infer from the Cloud to the Edge…</vt:lpstr>
      <vt:lpstr>What does it mean in real-life IoT!</vt:lpstr>
      <vt:lpstr>Sensor Evolution</vt:lpstr>
      <vt:lpstr>Sensors abundant in the IoT era!</vt:lpstr>
      <vt:lpstr>Remote Sensing and Sensor Fusion</vt:lpstr>
      <vt:lpstr>E.G. Vision  dominant source of information!</vt:lpstr>
      <vt:lpstr>But…the senses need a brain!</vt:lpstr>
      <vt:lpstr>Brain - Memories</vt:lpstr>
      <vt:lpstr>Brain is what UNDERSTANDS</vt:lpstr>
      <vt:lpstr>Edge Intelligence</vt:lpstr>
      <vt:lpstr>Brain @ the Edge!</vt:lpstr>
      <vt:lpstr>Technology Scaling</vt:lpstr>
      <vt:lpstr>But we don’t just go from this…</vt:lpstr>
      <vt:lpstr>Challenges – Constraints!</vt:lpstr>
      <vt:lpstr>Challenges and Opportunities of Edge Intelligence</vt:lpstr>
      <vt:lpstr>Why Edge Intelligence matters…</vt:lpstr>
      <vt:lpstr>Architectures For Deep Neural Networks…</vt:lpstr>
      <vt:lpstr>The Race for the Edge is ON!</vt:lpstr>
      <vt:lpstr>Google’s Edge TPU and NVIDIA Jetson TX2</vt:lpstr>
      <vt:lpstr>Challenges</vt:lpstr>
      <vt:lpstr>Designing Neural Networks for Edge Intelligence</vt:lpstr>
      <vt:lpstr>Challenges Associated with ML in IoT</vt:lpstr>
      <vt:lpstr>Deep Neural Networks (DNN) </vt:lpstr>
      <vt:lpstr>Complexity of Neural Networks</vt:lpstr>
      <vt:lpstr>Computational Efficiency Gap: AI vs. Humans</vt:lpstr>
      <vt:lpstr>Take advantage of opportunities!</vt:lpstr>
      <vt:lpstr>Applications – efficient edge inference on mobile devices</vt:lpstr>
      <vt:lpstr>Energy-Efficient Deep Learning</vt:lpstr>
      <vt:lpstr>Energy and Performance-Efficient DNNs</vt:lpstr>
      <vt:lpstr>Motivation </vt:lpstr>
      <vt:lpstr>Deep Compression  </vt:lpstr>
      <vt:lpstr>Deep Compression: Network Pruning </vt:lpstr>
      <vt:lpstr>Deep Compression: Weight Sharing</vt:lpstr>
      <vt:lpstr>Deep Compression: Quantization and Huffman Coding</vt:lpstr>
      <vt:lpstr>Deep Neural Network structure</vt:lpstr>
      <vt:lpstr>Application-specific network optimizations</vt:lpstr>
      <vt:lpstr>DNN image classification algorithm workload</vt:lpstr>
      <vt:lpstr>Model deployment on embedded and mobile SoCs</vt:lpstr>
      <vt:lpstr>What is DNN model quantization?</vt:lpstr>
      <vt:lpstr>Reduced-precision number formats</vt:lpstr>
      <vt:lpstr>What do we gain?</vt:lpstr>
      <vt:lpstr>Quantization approaches</vt:lpstr>
      <vt:lpstr>Quantization approaches – some references</vt:lpstr>
      <vt:lpstr>Quantization approaches – Summary</vt:lpstr>
      <vt:lpstr>Quantization issues – learning</vt:lpstr>
      <vt:lpstr>Quantization issues – finding a good solution  </vt:lpstr>
      <vt:lpstr>Example – Caffe-Ristretto (2016)</vt:lpstr>
      <vt:lpstr>Fixed-point number formats</vt:lpstr>
      <vt:lpstr>Fixed-point number format</vt:lpstr>
      <vt:lpstr>Dynamic Fixed-point 16-bit multiplication example</vt:lpstr>
      <vt:lpstr>Integer-based MAC data path</vt:lpstr>
      <vt:lpstr>Deep Neural Network quantization</vt:lpstr>
      <vt:lpstr>Typical quantization procedure</vt:lpstr>
      <vt:lpstr>1. Determine Integer Length with Range Analysis</vt:lpstr>
      <vt:lpstr>1. Determine Integer Length with Range Analysis (2)</vt:lpstr>
      <vt:lpstr>1. Determine Integer Length with Range Analysis (3)</vt:lpstr>
      <vt:lpstr>Range Analysis details</vt:lpstr>
      <vt:lpstr>Fixed-point group granularity</vt:lpstr>
      <vt:lpstr>Fixed-point group granularity (2)</vt:lpstr>
      <vt:lpstr>2. Find fixed-point solution for every layer </vt:lpstr>
      <vt:lpstr>Proposed quantization heuristics</vt:lpstr>
      <vt:lpstr>Post-quantization fine-tuning to recover accuracy</vt:lpstr>
      <vt:lpstr>Impact of post-quantization fine-tuning</vt:lpstr>
      <vt:lpstr>Post-quantization fine-tuning pipeline</vt:lpstr>
      <vt:lpstr>Simulated quantized forward pass during quantization</vt:lpstr>
      <vt:lpstr>Summary – quantization for off-the-shelf platforms</vt:lpstr>
      <vt:lpstr>Conclusions</vt:lpstr>
      <vt:lpstr>For the future?</vt:lpstr>
      <vt:lpstr>Why Brain-Inspired Computing…</vt:lpstr>
      <vt:lpstr>…for Big Data?</vt:lpstr>
      <vt:lpstr>Big Data – Big Sensory Coverage!</vt:lpstr>
      <vt:lpstr>PowerPoint Presentation</vt:lpstr>
      <vt:lpstr>Brain-Inspired Computing: Trends</vt:lpstr>
      <vt:lpstr>Why Intelligent IoT Becomes Critical</vt:lpstr>
      <vt:lpstr>PowerPoint Presentation</vt:lpstr>
    </vt:vector>
  </TitlesOfParts>
  <Company>UCY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Vision-On-Chip  to Vision-In-Chip</dc:title>
  <dc:creator>Theocharis Theocharides</dc:creator>
  <cp:lastModifiedBy>Theocharis Theocharides</cp:lastModifiedBy>
  <cp:revision>250</cp:revision>
  <dcterms:created xsi:type="dcterms:W3CDTF">2011-03-27T14:20:09Z</dcterms:created>
  <dcterms:modified xsi:type="dcterms:W3CDTF">2024-04-20T09:22:58Z</dcterms:modified>
</cp:coreProperties>
</file>