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ink/ink1.xml" ContentType="application/inkml+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ink/ink7.xml" ContentType="application/inkml+xml"/>
  <Override PartName="/ppt/ink/ink8.xml" ContentType="application/inkml+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51" r:id="rId2"/>
  </p:sldMasterIdLst>
  <p:notesMasterIdLst>
    <p:notesMasterId r:id="rId131"/>
  </p:notesMasterIdLst>
  <p:sldIdLst>
    <p:sldId id="2537" r:id="rId3"/>
    <p:sldId id="256" r:id="rId4"/>
    <p:sldId id="258" r:id="rId5"/>
    <p:sldId id="402" r:id="rId6"/>
    <p:sldId id="279" r:id="rId7"/>
    <p:sldId id="403" r:id="rId8"/>
    <p:sldId id="1508" r:id="rId9"/>
    <p:sldId id="1509" r:id="rId10"/>
    <p:sldId id="495" r:id="rId11"/>
    <p:sldId id="573" r:id="rId12"/>
    <p:sldId id="312" r:id="rId13"/>
    <p:sldId id="588" r:id="rId14"/>
    <p:sldId id="590" r:id="rId15"/>
    <p:sldId id="396" r:id="rId16"/>
    <p:sldId id="401" r:id="rId17"/>
    <p:sldId id="1499" r:id="rId18"/>
    <p:sldId id="1500" r:id="rId19"/>
    <p:sldId id="1501" r:id="rId20"/>
    <p:sldId id="1492" r:id="rId21"/>
    <p:sldId id="572" r:id="rId22"/>
    <p:sldId id="311" r:id="rId23"/>
    <p:sldId id="412" r:id="rId24"/>
    <p:sldId id="365" r:id="rId25"/>
    <p:sldId id="369" r:id="rId26"/>
    <p:sldId id="257" r:id="rId27"/>
    <p:sldId id="292" r:id="rId28"/>
    <p:sldId id="309" r:id="rId29"/>
    <p:sldId id="290" r:id="rId30"/>
    <p:sldId id="310" r:id="rId31"/>
    <p:sldId id="383" r:id="rId32"/>
    <p:sldId id="288" r:id="rId33"/>
    <p:sldId id="293" r:id="rId34"/>
    <p:sldId id="291" r:id="rId35"/>
    <p:sldId id="295" r:id="rId36"/>
    <p:sldId id="294" r:id="rId37"/>
    <p:sldId id="303" r:id="rId38"/>
    <p:sldId id="344" r:id="rId39"/>
    <p:sldId id="263" r:id="rId40"/>
    <p:sldId id="342" r:id="rId41"/>
    <p:sldId id="264" r:id="rId42"/>
    <p:sldId id="265" r:id="rId43"/>
    <p:sldId id="266" r:id="rId44"/>
    <p:sldId id="297" r:id="rId45"/>
    <p:sldId id="298" r:id="rId46"/>
    <p:sldId id="299" r:id="rId47"/>
    <p:sldId id="300" r:id="rId48"/>
    <p:sldId id="301" r:id="rId49"/>
    <p:sldId id="302" r:id="rId50"/>
    <p:sldId id="1504" r:id="rId51"/>
    <p:sldId id="304" r:id="rId52"/>
    <p:sldId id="305" r:id="rId53"/>
    <p:sldId id="267" r:id="rId54"/>
    <p:sldId id="318" r:id="rId55"/>
    <p:sldId id="1506" r:id="rId56"/>
    <p:sldId id="430" r:id="rId57"/>
    <p:sldId id="431" r:id="rId58"/>
    <p:sldId id="432" r:id="rId59"/>
    <p:sldId id="693" r:id="rId60"/>
    <p:sldId id="262" r:id="rId61"/>
    <p:sldId id="1505" r:id="rId62"/>
    <p:sldId id="269" r:id="rId63"/>
    <p:sldId id="270" r:id="rId64"/>
    <p:sldId id="271" r:id="rId65"/>
    <p:sldId id="276" r:id="rId66"/>
    <p:sldId id="319" r:id="rId67"/>
    <p:sldId id="524" r:id="rId68"/>
    <p:sldId id="525" r:id="rId69"/>
    <p:sldId id="526" r:id="rId70"/>
    <p:sldId id="499" r:id="rId71"/>
    <p:sldId id="592" r:id="rId72"/>
    <p:sldId id="527" r:id="rId73"/>
    <p:sldId id="615" r:id="rId74"/>
    <p:sldId id="314" r:id="rId75"/>
    <p:sldId id="315" r:id="rId76"/>
    <p:sldId id="408" r:id="rId77"/>
    <p:sldId id="770" r:id="rId78"/>
    <p:sldId id="772" r:id="rId79"/>
    <p:sldId id="795" r:id="rId80"/>
    <p:sldId id="802" r:id="rId81"/>
    <p:sldId id="803" r:id="rId82"/>
    <p:sldId id="804" r:id="rId83"/>
    <p:sldId id="805" r:id="rId84"/>
    <p:sldId id="409" r:id="rId85"/>
    <p:sldId id="410" r:id="rId86"/>
    <p:sldId id="404" r:id="rId87"/>
    <p:sldId id="405" r:id="rId88"/>
    <p:sldId id="406" r:id="rId89"/>
    <p:sldId id="407" r:id="rId90"/>
    <p:sldId id="589" r:id="rId91"/>
    <p:sldId id="602" r:id="rId92"/>
    <p:sldId id="577" r:id="rId93"/>
    <p:sldId id="604" r:id="rId94"/>
    <p:sldId id="576" r:id="rId95"/>
    <p:sldId id="575" r:id="rId96"/>
    <p:sldId id="603" r:id="rId97"/>
    <p:sldId id="607" r:id="rId98"/>
    <p:sldId id="371" r:id="rId99"/>
    <p:sldId id="268" r:id="rId100"/>
    <p:sldId id="275" r:id="rId101"/>
    <p:sldId id="272" r:id="rId102"/>
    <p:sldId id="273" r:id="rId103"/>
    <p:sldId id="1507" r:id="rId104"/>
    <p:sldId id="601" r:id="rId105"/>
    <p:sldId id="496" r:id="rId106"/>
    <p:sldId id="497" r:id="rId107"/>
    <p:sldId id="578" r:id="rId108"/>
    <p:sldId id="498" r:id="rId109"/>
    <p:sldId id="587" r:id="rId110"/>
    <p:sldId id="608" r:id="rId111"/>
    <p:sldId id="609" r:id="rId112"/>
    <p:sldId id="605" r:id="rId113"/>
    <p:sldId id="1502" r:id="rId114"/>
    <p:sldId id="1503" r:id="rId115"/>
    <p:sldId id="550" r:id="rId116"/>
    <p:sldId id="517" r:id="rId117"/>
    <p:sldId id="579" r:id="rId118"/>
    <p:sldId id="580" r:id="rId119"/>
    <p:sldId id="581" r:id="rId120"/>
    <p:sldId id="582" r:id="rId121"/>
    <p:sldId id="594" r:id="rId122"/>
    <p:sldId id="583" r:id="rId123"/>
    <p:sldId id="518" r:id="rId124"/>
    <p:sldId id="584" r:id="rId125"/>
    <p:sldId id="520" r:id="rId126"/>
    <p:sldId id="523" r:id="rId127"/>
    <p:sldId id="586" r:id="rId128"/>
    <p:sldId id="377" r:id="rId129"/>
    <p:sldId id="2539" r:id="rId1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hlink"/>
    </p:penClr>
    <p:extLst>
      <p:ext uri="{EC167BDD-8182-4AB7-AECC-EB403E3ABB37}">
        <p14:laserClr xmlns:p14="http://schemas.microsoft.com/office/powerpoint/2010/main">
          <a:srgbClr val="00FF00"/>
        </p14:laserClr>
      </p:ext>
      <p:ext uri="{2FDB2607-1784-4EEB-B798-7EB5836EED8A}">
        <p14:showMediaCtrls xmlns:p14="http://schemas.microsoft.com/office/powerpoint/2010/main" val="1"/>
      </p:ext>
    </p:extLst>
  </p:showPr>
  <p:clrMru>
    <a:srgbClr val="663300"/>
    <a:srgbClr val="DC83EB"/>
    <a:srgbClr val="0000FF"/>
    <a:srgbClr val="9966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174" autoAdjust="0"/>
    <p:restoredTop sz="94654"/>
  </p:normalViewPr>
  <p:slideViewPr>
    <p:cSldViewPr>
      <p:cViewPr varScale="1">
        <p:scale>
          <a:sx n="105" d="100"/>
          <a:sy n="105" d="100"/>
        </p:scale>
        <p:origin x="2832" y="96"/>
      </p:cViewPr>
      <p:guideLst>
        <p:guide orient="horz" pos="2160"/>
        <p:guide pos="3840"/>
      </p:guideLst>
    </p:cSldViewPr>
  </p:slideViewPr>
  <p:notesTextViewPr>
    <p:cViewPr>
      <p:scale>
        <a:sx n="3" d="2"/>
        <a:sy n="3" d="2"/>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slide" Target="slides/slide126.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theme" Target="theme/theme1.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slide" Target="slides/slide128.xml"/><Relationship Id="rId135" Type="http://schemas.openxmlformats.org/officeDocument/2006/relationships/tableStyles" Target="tableStyles.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notesMaster" Target="notesMasters/notesMaster1.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presProps" Target="presProps.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4" Type="http://schemas.openxmlformats.org/officeDocument/2006/relationships/slide" Target="slides/slide2.xml"/><Relationship Id="rId9" Type="http://schemas.openxmlformats.org/officeDocument/2006/relationships/slide" Target="slides/slide7.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viewProps" Target="viewProp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9-12T19:46:27.042"/>
    </inkml:context>
    <inkml:brush xml:id="br0">
      <inkml:brushProperty name="width" value="0.15875" units="cm"/>
      <inkml:brushProperty name="height" value="0.15875" units="cm"/>
      <inkml:brushProperty name="color" value="#4472C4"/>
    </inkml:brush>
  </inkml:definitions>
  <inkml:trace contextRef="#ctx0" brushRef="#br0">9051 10961 3584,'0'32'1408,"0"-17"-768,17 1-768,-17 0 256,17-16 0,0 31 64,-1-31 128,18 31 128,0 0 32,-1 1 0,1-1-32,0 16-32,-1-16-224,1 16 0,16 16 32,1-16-192,0 16 0,-1-16-32,1 16 0,-1-1 128,1 17 160,-1-17 128,17 1 64,-16-16-352,0 16-32,-1 15-96,1-31 64,-1 16-96,17-1 0,1 1-32,-18 0 0,18 15 0,-1-15-64,17 0 96,-16 15 0,-1 0 32,0 1 0,1-1 64,-1 0 32,1 1-192,-1-17 0,0 17 96,0-1 64,-16 0 192,17 1 96,-1 15-128,0 0-64,1 0-64,-18 0-96,0 16-64,1-17 32,17 1-32,-1 1-64,0-1 96,1 0 64,-1 0-64,17 15-64,-16 1 64,-1 0 0,0 0 96,17-1 32,1 16-32,-18-15 32,34 31-128,-17 0 0,17-16-32,-17-15 0,1 16 0,16-1 0,-17-15 0,17-16 0,-17 15 64,17 1 64,0-16-96,-17 0 0,1 0 32,16 0 64,0 0-32,-17-15-32,17 15 32,-17-16-32,34-15-96,-34 15 64,1-15 32,15 15 64,2-15-32,-18 0 64,0-1-64,17 17-32,0-1 32,-16-16-32,-1 17 0,17-32 0,0 31 0,-17-31 0,0 1-160,17-1-32,0-16 0,-17 0 128,1 16 32,16-16 32,-17 1 64,0 15 32,0-16-32,17 16-64,-16-16 32,16 1 32,-1-17-192,19-15 32,-18-15 32,0-1 32,16 0-128,-15 1 32,-1-1 64,0-15 32,0 15-64,0 0 64,0 1 32,0-1 64,17-15-96,-17-1-64,0-15 64,17-15 0,-1 15-64,-15 0 64,16-32-32,-18 1 0,1 15 0,1 0 0,-1 1 0,0-16-64,0-1 160,0 17 32,0-17 0,17-15-64,-34 0-64,17 16-32,0-16 128,-17 0 32,0 0-96,17-16-32,1 0 32,-18 1 0,0-1 32,17 0 0,0 0-96,-17-15 0,1 0 128,-1 0 96,17-17-96,-17 1-96,0 16 96,17-16 32,-17-16-96,0 16-32,-16-15 32,16 14 0,0-14-64,1-1 64,-1-15 32,0 15 0,0-16 0,0 1 0,-16 15 0,-1 1 0,0 15 64,-16-16 32,17 0-192,-1 0 0,0 17 32,-16-33 32,16 16-64,-17-15 64,1 15-32,0 1 0,-1 15-96,1 0 32,-18 15 64,1 1 32,-17 15-64,16-15 0,-16 15 192,0 16 160,0-16-288,0 16-96,0 0-32,-1 0 32,1 0-32,-17 0 32,17 31 96,-17 1 0,0 15-64,-17 15 64,17 1-128,-17 0 32,17 15-512,-16-15-1248,-1 15-416,0-31 960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9-12T21:44:58.764"/>
    </inkml:context>
    <inkml:brush xml:id="br0">
      <inkml:brushProperty name="width" value="0.025" units="cm"/>
      <inkml:brushProperty name="height" value="0.025" units="cm"/>
    </inkml:brush>
  </inkml:definitions>
  <inkml:trace contextRef="#ctx0" brushRef="#br0">13760 9016 3840,'-16'0'1472,"16"18"-768,-18-18-608,18 0 320,0 16-128,0-16 0,0 0 32,0 0 128,0 0-256,-16 0 192,16 0 96,0 0 128,0 0 96,0 0-32,0 0 64,0 0-352,0 0-128,0 0-96,0 0-32,0 0 64,0-16 32,0 16 160,0-18 160,0 2-96,0 16 64,0-17-224,16 0-96,-16 1-32,18-2 32,-18 2-96,16-18-64,1 18-96,0-2 32,-1-15 96,18-1 32,0 17 32,0-17 64,16 1-96,0 16 0,18-17-96,16 18-96,0-18 64,17 34 64,0-34 0,0 18-32,34-1 32,-18-17 31,18 34-94,-1-17-1,1 1-32,0 32 0,-1-16 64,-16 17 64,16-17-32,1 17 63,-34 17-126,17-18-1,-34 2 32,16-2 0,-16-16 63,-16 17 33,0 0 160,-2-17 96,-15 0-128,-18 0-64,1 0-64,0 0-96,0 0 32,-18 0-32,1 0 128,-17 16 64,17-16-160,-17 0-64,17 0 0,-17-16 64,17 16 0,-1 0-32,2 0 32,-18 0 32,16 0 32,-16 0 32,0 0 64,17 0 32,-17 0-256,0 0-32,0 0 64,17 0 128,-1 0-32,-16 0-64,18-17 0,-18 17 32,16 0-32,-16 0-32,0 0 224,0 0 96,0 0-160,0 0-32,0 0-64,0 0-64,0 0 32,0-17-32,0 17 0,0 0 0,0 0 0,0 0 64,0-16 32,-16 16 32,-2-18 0,2 2 0,-1 16 0,0-17-64,1 0-64,-18-17 32,17 0 32,0 1-96,0 16-64,-16-17 64,16 1 64,-17 16 0,1 1 64,-1-18-128,17 34 0,-16-17-32,15 0-64,2 17 0,-1 0 96,17 0-64,-17 0 32,17 0 0,0 0 0,0 17 64,17 0 64,0-17-32,-1 16-32,2 2 32,-2-2-32,18 18-96,0 0 64,-1-18 32,1 18 0,16 0-96,-16-1 64,17 1 32,-18-17 0,0-1 0,1 2 64,-17-2 32,16-16 96,-33 17-32,18-17 0,-2 17-96,-16-17 32,-16 0 0,16 0 32,-18 0-224,18 16 0,-16-16 32,16 18 96,-17-18 0,0 16-32,1-16 32,16 17-32,0-17 0,-18 0 0,18 0 0,0 0 64,-16 0-96,16 0-64,0 17 64,-17-1 64,0-16 0,1 18 64,-2-2 0,2 1 32,-1 0-160,-17 0 32,17 0-64,1-1 0,-1 2-352,-17-2-160,17-16-256,-17 17-32,1 0-320,16-1-63,-17-16-1313,1 18-576,16-2-448</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9-12T21:44:34.388"/>
    </inkml:context>
    <inkml:brush xml:id="br0">
      <inkml:brushProperty name="width" value="0.025" units="cm"/>
      <inkml:brushProperty name="height" value="0.025" units="cm"/>
    </inkml:brush>
  </inkml:definitions>
  <inkml:trace contextRef="#ctx0" brushRef="#br0">13240 9773 2560,'-34'17'1056,"34"-17"-576,0 34-512,0-34 160,-17 16-192,17-16 32,0 0 96,0 0 32,0 0 96</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9-12T21:45:00.695"/>
    </inkml:context>
    <inkml:brush xml:id="br0">
      <inkml:brushProperty name="width" value="0.025" units="cm"/>
      <inkml:brushProperty name="height" value="0.025" units="cm"/>
    </inkml:brush>
  </inkml:definitions>
  <inkml:trace contextRef="#ctx0" brushRef="#br0">13424 11120 1536,'0'0'608,"0"0"-320,0 0-192,0 0 128,0 0 32,-17 0 0,17 0 224,0 0 128,0 0 352,0 0 160,0 0 192,0 0 128,17 0-352,-17 0-160,0-17-544,17 17-32,-17-17 64,17 17-96,-17-16 0,17 16-64,-17-17 0,16 0 128,1 0 160,17 0-160,-1-16-64,1 16-32,0-17-32,-1 1-128,1-1-96,0 0 64,16 17 0,1 1 32,16-18 0,17 17 0,17 0-1,0 1 65,0 16 32,17-17-96,16 17-32,18 0-32,-17 0 32,-1 0-128,1 0 0,-1 0-32,1 17 0,-17-1 64,-1 1 0,1 0 0,0 0 0,-17-17 64,0 17 32,0-17-32,-17 0 32,0 16-64,-16-16-32,-1 17 32,-17-17-32,1 0 0,-18 0 64,18 17-96,-34 0 0,16 0 32,1 0 0,-17-17-96,0 16 64,16 1 96,-16 0 96,17-17-128,-1 0 320,-16 17 224,0-17-288,0 0-160,17-17-224,-34 17-32,16 0 0,1 0-32,0-17-32,0 17 32,-17 0 160,17 0 128,-17 0 32,16 0 0,-16 0-96,17 0-64,-17 0 32,0 0 32,0-17-192,0 1 96,0 16 64,0-17 0,-17 17-32,17-17 96,0 17 0,-16-17-32,16 0-64,0 17 32,-17-17-32,0 1 0,17 16 64,-17-17 32,0 0 96,1 0-96,-1 0-64,0 1 0,0-1 32,0-17-96,0 34 0,1 0 32,16-17 0,-17 17-96,17 0 64,0 0-32,0 0-64,0 0 96,17 17 0,-1-17-64,1 17 64,17-17 32,-17 17 64,0 0-96,16-1 0,-16 1 32,17 0 64,-18 0-96,18 16 0,-17-16 32,0 17 64,0 0-32,-1-18-32,1 1 96,-17 0 64,-17 0 64,1 0 32,-1-17-128,-17 33-32,0-16 96,-16 17 96,0-17-128,-1 33-96,1 1-128,-1-1 32,1 0-320,-18-16-96,18 0-832,16-1-288,1-16-2719,-1-17-1985,17 0 2496</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9-12T21:53:02.740"/>
    </inkml:context>
    <inkml:brush xml:id="br0">
      <inkml:brushProperty name="width" value="0.15875" units="cm"/>
      <inkml:brushProperty name="height" value="0.15875" units="cm"/>
      <inkml:brushProperty name="color" value="#4472C4"/>
    </inkml:brush>
  </inkml:definitions>
  <inkml:trace contextRef="#ctx0" brushRef="#br0">4592 8126 896,'0'-17'416,"0"17"-192,17 0-256,-17 0 128,0-17-64,0 17 64,0 0 288,0 0 128,17 0 256,-17 0 160,0 0-96,0 0 64,0 0-320,0 0 0,0 0-224,0 0-192,0 0 192,0 0 64,0 0 0,0 0 0,0 17-32,0-17 64,0 17-32,0-17 64,0 16-64,0-16 0,16 18-224,-16-2-64,0-16-64,18 17 32,-18 0-64,0-1 64,0-16-64,16 34-32,-16-34 160,17 34 32,-17-18 0,17 2-32,0 15-96,0 1 32,-1-17 0,1 16 96,0-16-32,0 0 64,0 16 0,-1-15 32,-16 15-128,18 0-32,-2 1-32,-16 0-64,17 0 32,0-1-32,-17 1 0,16-1 64,2 1-96,-2 0 0,1 0 96,-17-1 96,17 18-64,-1-1 0,-16-16 32,18 0 0,-18 16-160,16-16 32,-16-18 64,17 18 32,0 0-32,0-1-64,0-16 32,-1 33-32,2 1 0,-2-18 0,1 18 64,-17 0-32,17-18 64,-1 0-64,-16 1 64,18 0-64,-2 16-32,1 1 32,-17-18-32,17 1 0,-17 16 64,16-16 32,-16 0 32,18 16-65,-2 1-63,1 0 32,0-1 32,0-16 96,-17 16 64,17-16-96,-1 16-32,1-16 32,0 16 0,-17-16-160,34 16 32,-18 0 0,2-16 0,-2 17 0,1-18 0,16 18 0,-15-18 0,-2 18 0,1 0 64,0-18-32,-1 18-32,2-18 160,15 18 128,-33-17-224,34 16-32,-17 0-32,-1-16 64,2 16-32,15 1-32,-16-18 32,17 18-32,-18-18 64,1 1 32,0 34-128,17-35 32,-18 18 0,1-1 64,17 0-32,-17 1-32,-1 16 32,18-16 32,-17 16 96,0-17 64,17 1-96,-1 0-96,-16-18 0,17 18-32,-1-1 0,-16 0 64,17 1-32,-1-18-32,-16 18 32,17 16-32,0 1-96,-18-18 64,18 0 32,16 1 64,-16 0-32,0-18-32,-18 18 32,18-18 32,0 18-96,0-1 0,-1 0 32,-16-16 64,17 16-32,-1 1-32,-16-17-64,17 17 32,-18-18 32,18-16 64,0 33-32,-18-16 64,18 0-128,-17-1-64,16 1 64,-15-1 64,15 1 0,-16 0-32,-1 0 32,2-1 32,15-16-32,-16 17-32,0-1 32,0 18-32,-1-18 0,18-16 0,-34 17-96,34 0 0,-18-18 128,2 18 32,-18-18 0,16 2-64,1 15-64,16-16 32,-15 17 32,-2-18 0,1 18 0,0 0 64,-1 0-32,2-18 64,15 18-128,-16-18 0,0 2 32,0 15 0,-1-16 0,18-1 0,0 18-96,0 0 64,-18 0 32,18 16 64,-18-16-96,18-18 0,-17 18 32,17 0 64,-17-18-96,16 18-64,-16-17 128,17 16 96,-18-15-32,18-2-64,-17 18 0,16 0 32,-15 0-96,-2-1 0,18 0 32,-18 1 0,2 0 0,15-18 0,-16 2 0,0-2 0,16-16-96,-15 17 64,-2 0 32,1 0 64,0 0-32,17-1 64,-18 18-128,1-17 0,16 16-32,-15-15 0,15 15 64,-16-16 0,0-1 0,0 2 0,-1-2 0,2-16 0,-2 17-96,18 0 64,-18-1 96,2-16 32,-2 18-128,18-2 32,-18 1 0,18-17 64,-17 17-96,17 0 0,-17 0 32,-1-17 0,1 16-96,0-16 0,17 0 64,-18 0 64,2 18 0,15-18 64,-16 16-64,-1-16 64,2 0-128,-2 17-64,18-17 64,0 17 64,-1-17 0,-16 16-96,17-16 32,0 0 32,-18 18 64,1-18-96,0 0-64,-1 0 128,18 16 32,-17-16 0,0 17-64,-1 0 32,2-17-32,-2 16-96,18-16 64,-17 18 32,16-2 0,-15 1 0,-2-17 64,1 0-96,0 0 0,-1 17 32,18-17 0,-17 17-96,0-17 64,-1 0 32,2 17 64,15-17-32,-16 0 64,0 16-128,0-16 0,-1 18-32,18-18 0,-17 0 128,16 0 32,-15 0-128,15 16-32,-16-16 32,-1 0 0,2 17 32,-2-17 64,18 0-32,-18 17-32,2-17 32,-2 16-32,1-16-96,0 18 64,17-18 32,-18 0 0,18 0 0,0 0 64,-18 16-96,18 1 0,-17-17 32,0 17 64,17-1-32,-18 2 64,18-2-64,-17 1 64,0-17-128,16 17 0,-16-17-32,17 0-64,-18 17 96,2-17 0,-2 17 32,18-17 64,0 0-32,-18 16-32,18-16 32,-18 17 32,2-17-32,15 17-32,-16 0 32,0-17 32,16 17-96,-15-1 0,-2-16 32,18 18 0,-18-18-96,18 16 0,0-16 128,-18 17 32,18 0 0,0-17-64,-17 16 32,16-16-32,1 18 0,-17-18 0,16 16 64,1 1 32,-17 0-128,16-1-32,1-16-64,0 18 0,-17-2 96,16 1 64,1 0 0,-17-17-32,0 0-64,17 17 32,-18 0 96,18-1 32,-18-16-32,18 18-64,0-18 32,0 16 32,-18-16-96,18 17-64,0-17-32,-18 17 96,2-17 0,15 16 96,0-16 32,-15 0 32,-2 18-160,18-18-32,-18 0 32,18 16 64,-17-16-64,0 17-64,0-17 128,16 17 32,1-17-96,-17 34 32,16-18 0,-15-16 0,15 17 0,-16 0 0,-1 0 0,2 0 0,15-1-96,-16 2 64,0-18 32,0 16 64,16 1-96,-16 0-64,17-17 128,0 16 32,-18 2-96,18-18 32,-18 16 0,18-16 64,-17 17-96,16-17 0,-15 17-32,15-17 0,1 16 64,-1-16 64,-15 0-32,15 18 64,0-18-64,1 16-32,16-16 32,-16 17-32,0-17-96,0 17 0,16 0 64,0-17 0,1 33 32,-18-16 64,18 0-32,0 17-32,-1-18 32,0 2-32,-16 15 0,34-16 0,-18-1 0,0 2 0,1-2 64,-18 1 32,18 0-128,-18-1-32,35 2-64,-34-2 96,16 18 0,0-17 96,-16 16-96,16-15 0,-16-2 32,0 1 64,16 0-32,-16-1-32,16 2 32,1-2-32,-18-16 0,1 17 64,16 0-96,-16-1-64,0 2 64,0-18 64,-18 16 0,18 1-32,16-17-64,-16 17 32,-17-17-32,16 17 0,1 0 64,-17-17 64,16 0-32,1 16-32,0 2 32,-17-18 32,16 16-32,-16-16-32,17 0-64,-17 0-32,-1 17 64,18-17 64,0 17 0,0-1-32,-18-16-64,1 18 32,16-18 32,-15 0 0,15 0 0,-16 0 0,0 16 64,16 1 32,-15 0-128,15-1 32,-16-16-64,17 18 0,-18-18 64,1 16 0,16-16 0,-15 0 64,-2 17-32,1-17 64,0 0-128,0 0-64,0 17 64,-1-17 0,1 16 96,0-16 32,0 0-128,0 0-32,-1 18 32,2-18 0,-2 0 32,-16 0 0,17 0 0,0 0 0,-17 0 0,16 0 0,2 16 0,-2-16 64,1 0-32,0 17-32,-1-17-64,-16 0 32,18 0 32,-2 17 0,-16-17 0,17 0 64,0 0-32,-17 0-32,17 17-64,-17-17 32,17 0 32,-17 0 64,0 17-96,16-17-64,-16 0 128,18 0 32,-2 16-96,-16-16 32,17 0-64,-17 0 0,17 0 64,-17 0 64,16 0-32,2 0-32,-18 0 32,16 0-32,1 0-96,0 0 64,-1 0 32,-16 18 64,34-2-96,-34-16-64,17 17 64,0-17 0,0 17 32,0-17 0,-1 0-96,2 0 64,-18 0 32,16 0 0,1 16-96,0 2 64,-1-2 32,2 1-96,-18-17 64,16 17 96,1-17 96,0 0-128,-17 16-32,16-16 0,-16 0 64,18 0-96,-18 0 0,16 18-32,1-18 0,-17 0 64,17 0 0,-17 0-160,17 0 32,-17 16 64,17-16 96,-1 0 64,-16 0 96,17 0-256,0 0 0,0 0 0,0 0 96,-17 0 0,16 0-32,-16 0 32,18 0 32,-18 0-32,16 17-32,1-17-64,-17 0-32,17 17-32,-17-17 96,16 0 0,-16 0 96,18 0-96,-2 0 0,-16 17 32,17-17 64,0 0-32,-17 0-32,0 0 32,16 17-32,-16-1-96,18-16 0,-18 0 128,16 0 96,1 18-192,0-18 0,0 0 64,0 0 64,-1 0-96,2 0 32,-2 0 0,-16 0 0,17 0 0,-17 0 0,17 0 0,-17 0 0,16 0 0,2 0 0,-18 0 0,16 0 0,-16 0 0,17 16 64,-17-16-96,17 0 0,-1 0 32,-16 0 64,18 0-96,-18 0-64,16 17 64,1-17 64,0 0 0,0 0 64,0 0-128,-1 0-64,-16 0 64,18 0 0,-2 0-64,1 0 64,-17 0 32,17 0 64,-1 0-32,2 0 64,-2 17 0,1-17-128,0 0 32,-1 0-64,2 16 0,-2-16 64,1 0 0,0 0 0,-17 0 0,17 0 0,0 18 64,-1-18-32,1 0 64,0 0-128,0 0 0,-17 16 32,17 1 0,-1-17 0,18 17 0,-17-17 0,0 16 64,17-16-96,-18 0-64,1 0 64,-17 18 0,17-18 32,-1 16 64,2 1 32,-2-17-128,1 17-32,0 0 32,-17-17 0,17 0 32,0 17 0,-1-17 0,2 16 0,-2-16 0,1 0 64,-17 0-96,17 0 0,-1 0 32,-16 0 0,18 0-96,-2 0 64,-16 0 32,17 0 0,0 0 0,-17 0 0,16 0-96,2 0 64,-2 17 32,1-17 0,0 0-96,-17 0 64,17 0-32,0 0 0,-1 0 64,1 0 0,-17 0 0,17 0 64,0-17-96,0 17-64,-1 0 64,-16 0 64,18 0-160,-2 0 32,-16 0 32,17 0 32,0 0-64,-17 0 64,34 0 32,-18 0 0,1 0 0,0-16 64,-1 16-96,18 0 0,-34 0 32,17 0 0,0 0 0,0 0 64,0 0-32,-1 0-32,2 0-64,-18 0 32,16 0-32,1 0-64,0 0 160,-1 0 32,2 0 0,-2-17-64,1 17 32,-17 0 32,17 0-96,-1 0 0,2 17 32,15-17 0,-16-17 0,0 17 0,0 0 0,-1 0-96,18 0 64,-17 0 32,0 0 64,-1 0-32,2 0-32,-2 0 32,1 0-32,0 0-96,-1 0 64,2 17 32,-2-17 0,18 0-96,0 16 64,-1-16-128,-16 0 33,17 0-225,-18 17-32,18-17-128,-17 17-32,16 0-96,1-17-32,0 17-32,0-17 0,-18 0-288,18 0-160,-17 0-896,16-17-1248,-15 0 800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9-12T21:53:42.340"/>
    </inkml:context>
    <inkml:brush xml:id="br0">
      <inkml:brushProperty name="width" value="0.15875" units="cm"/>
      <inkml:brushProperty name="height" value="0.15875" units="cm"/>
      <inkml:brushProperty name="color" value="#70AD47"/>
    </inkml:brush>
  </inkml:definitions>
  <inkml:trace contextRef="#ctx0" brushRef="#br0">4812 8142 640,'0'0'352,"0"0"-192,0 17-192,0-17 64,0 0-32,0 0 64,0 0 96,0 0 352,16 0 64,2 0-192,-18 0-96,16 0 192,1 0 64,-17 17 224,0-17 64,0 0-352,0 0-192,17 0-192,-17 0 0,17 0-64,-17-17 64,0 17-64,17 0-32,-17 0 32,0 0 96,0 0 160,0 0 192,0 0 160,0 17-128,0-17 32,0 0-256,0 0-96,0 0-96,0 0-96,0 16 32,16-16-32,-16 17 0,0-17 0,0 17 64,18-17 32,-2 17-128,-16 0 32,17-17 0,-17 16 0,17 2 0,-17-18 0,16 16 0,2 1 64,-18 0-32,16-1-32,1 2 32,0 15 32,-1-16-96,18 17 0,-17-1 32,0 1 0,-1-1 0,2 1 0,-18-17 0,16 34 64,1-1 32,0-16 32,-17-1-160,17 1 32,-17-1-64,17 1 0,-1 0 128,2-18 32,-18 18-128,16 0 32,-16 0 0,17 16 64,-17-16-96,17 16 0,-17-16 32,16 0 64,2-1-96,-18 0-64,16-15 64,-16 15 0,17 0 32,-17 1 64,17 0-32,-1 0-32,-16 0 32,18 16 32,-2 0-32,1-16-32,0 0 32,17-1-32,-18 18-96,2-17 0,-2-1 64,1-16 64,-17 17 0,17-1-32,-1 0 32,2-15-32,-2 15 0,-16 1 0,17 16 0,0 1 0,-17-17 64,16 16 32,2-16-128,-2 16 32,1-16-64,0-1-64,0 1 96,0-1 64,-1 1 64,1 16 32,0-16-64,0 0 32,-17 0-64,17-1-32,-1 18 32,2-35 32,-2 35 96,1-18 64,0 18-192,-1-18-64,2 1 0,-18 0 0,16 0 96,1-1 32,16 1-128,-33-1-32,18 1 32,-2 0 64,1 16 0,0-16 64,17 0-128,-18-1 0,2-16-32,15 17 0,-16 0 128,-1-1 96,2-16-64,-2 17-64,18 16-96,-18-16 32,2-1 32,-2 1 64,1-1-96,0 1 0,0 0 32,16 0 0,-15-18 0,-2 18 64,18-18-32,-18 2 64,2 15-64,-2-16-32,1 17 32,0-1-32,-1 1 0,-16-1 64,18 1-96,-2 0 0,1-18 32,0 18 0,0-17 0,0 0 0,-1-1 0,1 2 0,0-2 64,0 18 32,-17-17-128,17 16 32,-1 1 0,2 0 0,-2-18 0,1 35 0,16-18 0,1-15 64,-17 15-96,0 1 0,-1-17 32,2-1 0,-2 1 0,1 0 0,0 0 64,0 16 32,0 1-192,-1 0 0,2-18 32,-2 18 96,1 0 0,0 0-32,17-18 32,-18 18 32,1 0-32,0 0-32,-1-1 32,2 0-32,-2 1 0,1 0 0,0 0 0,0-18 0,0 18 0,-1 0 0,2-1 0,15-16 0,-16 0 0,-1 0 0,2 17 0,-2-18 0,1 18 0,0 0 64,17-1-96,-1-16 0,-16-1 32,17 18 64,-18-17-96,1 17 0,0-17 32,17-1 64,-18 2-96,2-2 0,-2 1-32,1 0 0,0-1 128,-1 2 32,2 15-32,-2-16-64,1 17 32,0-18-32,-1 18 0,2-17 0,-2 16-96,1-15 0,0-2 128,0 1 32,0 0 0,-17-1-64,16 2 32,2-2-32,-18 1 0,16-17 0,1 17 0,0-1 0,-1 18 0,2-17 64,-2 0-96,-16 0-64,17 0 64,0-1 64,-17 1 0,16 0-32,2 0-64,15 0 32,-16-1 32,0 18 64,16-17-96,1 0 0,-17-17-32,16 16 0,-15 2 64,-2-2 0,1 1-96,0 16 160,17 1 0,-18-17-96,1 0-32,0 0 32,-1 0 0,2-1-64,15 2 64,-16-18 32,17 16 0,0-16 64,-18 17 96,1-17-224,-17 0 0,17 17 0,-1-17 32,2 16 96,-2 2 32,18-2-128,-18 1-32,2-17 32,-2 17 0,1-17 32,17 0 64,-17 16-32,-1-16-32,2 18 32,-2-18-32,1 16 0,0 1 0,17 0 0,-34 0 0,33 16 0,-16-15 0,-1-2 0,18 1 0,-17 0-96,0-1 64,0 2 32,0-2 0,16 1 64,-16 0 32,0-1-128,-17 2 32,17-2 0,-1 1 0,18 0 0,-17 0 64,0 0-96,-1 16 0,18 1 32,-17-1 0,0 1 0,17 0 0,-18 0 0,18-18 0,-17 18-96,0-18 64,17-16 32,-18 18 64,1-2-32,0-16 64,-1 17-64,2-17-32,15 17-64,-16-17 32,17 17 32,-1-17 0,-16 17 0,17-17 0,-18 0-96,2 16 64,15-16 32,-16 0 64,-1 0-32,2 18-32,-2-18 96,18 16 0,0 1-128,-1-17-32,0 17 96,-15-1 32,-2-16-160,18 0 0,-17 0 32,16 0 32,1 0 32,0 0 64,-18 0-32,18 18 64,-17-18-128,16 16 0,-15-16-32,15 0 0,1 17 64,-1-17 64,-15 0 32,15-17 32,0 17-64,-15 0-64,15 0-64,-16-16-32,-1 16 64,2 0 64,15 0-64,-33-18 0,17 18 96,17 18 32,-18-36-32,18 18-64,-17 0 32,0 0-32,-1-16 0,2 16 0,15-17 0,-16 17-96,-1 0 64,2 0 32,-2-17 64,18 17-32,-18 0-32,2 0 32,-2 0 32,1 0-96,17 0 0,-17 0 32,-1 0 0,18 0 0,-17 0 64,16 0-96,-15-16 0,-2 16 32,1 0 64,0 0-96,-1 0 0,2-18 32,-2 18 64,1 0-32,0 0-32,0 0 32,0 0-32,-17 0 0,16 0 0,2 0 0,15 0 64,0 0-96,-15 0 0,-2 0 32,1 0 64,16 0-96,-15 0-64,-2 0 64,-16 0 64,17 0 0,0 18-32,17-18-64,-18 0 32,1 0 32,0 0 64,0 16-32,16-16-32,-15 17 32,-2-17 32,1 17-32,0-1-32,-1 2-64,2-18 32,-2 0 32,18 0 0,-18 0 64,2 0-32,-2 0-32,1 0-64,17 0 32,-17 0 32,-1 0 0,2 16 0,-2-16 0,18 0 0,-18 17 64,18-17-32,0 0-32,-18 17 32,18-17-32,-17 0-96,0 0 0,17 0 64,-18 0 64,2 16 0,-2-16-32,1 0 288,16 0 128,-15 18-480,15-18-256,-16 0 160,17 0 32,-18 0 128,18 0 64,-18 0-32,18-18-32,-17 18 32,17 0 32,-17 0-32,17 0-32,-18-16-64,1 16 32,0 0 32,-1-17 0,18 17 0,-17-17 0,0 17 0,-1-16 64,18 16-96,-17-18 0,17 18 32,-1 0 0,-15-16 0,-2 16 0,18 0 0,-18 0 0,18-17 0,-17 17 0,16 0 0,1-17 0,-17 17-96,17 0 64,-17 0 32,16-16 0,1 16 0,-1 0 0,1 0 0,-17-18 0,16 18 0,1-16 0,-17 16 0,16-17 0,-15 0 0,15 17 64,-16-17-32,17 17-32,0-17 32,-18 17-32,18 0-96,0-16 64,-18 16 32,1-18 0,16 18-96,1-16 64,-17-1-32,0 17 0,17-17 0,-18 17-64,18-16 96,-17-2 64,16 18 0,-15 0-32,15-16 32,0 16-32,-15-17 0,15 17 0,-16 0-96,17-17 64,-18 1 32,1 16 64,0-34-96,0 17-64,16 17 64,-15-17 0,-2 0 32,1 17 64,0 0 32,17-17 32,-18 17-160,18 0-32,-18 0 32,2-16 0,-2 16 32,1 0 0,0 0 0,17-17 0,-18 17 0,2 0 64,15 0-96,-16-17 0,17 17 32,-18 0 0,18 0 0,-18-17 0,18 17 0,0 0 0,-17-17 0,16 17 0,1-16 0,0 16 0,-18-18-96,18 2 64,0 16 32,-18-17 64,35 0-96,-18 17 0,18-16 32,-17 16 0,-1-18 0,18 18 64,-18-16-32,1-1-32,16 17 32,-16-17-32,0 1 0,16-2 0,-16 18 0,0-16 0,16 16 0,-16-17 0,0 17 0,-1-17 0,1 17 0,16-17 0,-16 17 0,17-17 0,-18 17 0,0-16 0,1 16-96,0-18 64,0 18 32,-1-16 64,-16 16-32,17-17 64,0 17-128,-18 0 0,18-17-32,0 1 0,-1 16 64,-16-18 64,17 2-32,-18-1-32,18 0 32,-17 17-32,0-16 0,-1 16 64,2-18-32,15 18 64,-16 0-128,17-16-64,-1 16 64,-16-17 64,17 0 0,-18 0-32,18-16 32,-17 15-32,16 18 0,-16-16 64,0-1-96,17 17 0,-18-17 32,18 17 0,0-16 0,-18-2 0,2 2-96,15-1 64,0 0 96,1 1 96,0-2-64,-17 2-64,16-1-96,-15 17 32,15-17 32,-16 0 64,-1 0-96,18 1-64,-17-1 64,0 0 64,17 0-64,-18 17 0,18-17 32,-17 1 0,0 16 64,-1-18 32,18 18-32,-17 0-64,0-16 32,-17 16-32,16 0 64,2 0 32,-2 0-128,1 0-32,0 0 32,-1-17 64,-16 17-64,18 0 0,-2 0 32,1 0 0,0-17 0,-1 17 64,2 0-96,-2-16 0,1 16 32,0 0 64,0 0-32,16-18-32,-15 18 96,-2-16 0,1 16-128,0-17 32,-1 17 0,2-17 0,-2 17 0,1-16 0,0 16 0,-17-18 0,16 18 0,2-16 0,-2-1 0,1 17 64,0-17-32,0 17 64,0-17-64,-1 0-32,2 17 32,15-16-32,-16-2 0,-1 2 0,2-1-96,-2 0 64,1 1 32,16-2 64,-15 18-96,-2-16 0,18-1-32,-17 0 0,0 1 128,-1 16 96,1-18-128,0 18-96,0-16 32,16-1 64,-15 17 0,15-17-32,0 0-64,-15 0 32,15 1-32,-16-2 0,17 2 128,-18-1 32,18 0-32,-17 1-64,0-2-64,17 2 128,16-1 0,-16 0-96,-18 17 32,18 0-64,0-16-64,-18-2 96,18 18 64,0-16 0,0-1-32,-1 0 32,-16 17 32,-1-17-32,18 0-32,-34 17 32,17-16 32,0 16-96,-1 0 0,-16 0 32,18 0 0,-18 0-96,0 0 64,0 0-32,0 0 0,0-17-352,0 17-224,0 0-288,0-17-160,0-33-1088,0-1-1152,0-16 1120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9-12T21:20:48.952"/>
    </inkml:context>
    <inkml:brush xml:id="br0">
      <inkml:brushProperty name="width" value="0.15875" units="cm"/>
      <inkml:brushProperty name="height" value="0.15875" units="cm"/>
      <inkml:brushProperty name="color" value="#7030A0"/>
    </inkml:brush>
  </inkml:definitions>
  <inkml:trace contextRef="#ctx0" brushRef="#br0">19917 20020 2816,'0'0'1120,"17"0"-576,-17 0-64,0 0 480,0 0-512,0 0-160,0 0-192,0 0 0,0 0-64,0 0 128,0 0 128,0 0-160,0 0 0,0 0 0,0 0 0,0 0 128,0 0 96,0 0 224,0 0 96,0 0-64,0 0 32,0 0-224,0 0 0,0 0-128,0 0 0,17 0-96,-17 0-32,0 0-96,0 0 32,0 0-128,17 0 0,-17 0 96,16 0 96,-16 0-64,0 0 0,17 0 160,0 0 96,-17 0-64,17 0 64,0 0-192,-1 0-96,1-17-32,0 17 32,17 0-32,-17 0-32,16 0 32,-16 0-32,0 0 0,16 0 0,-16 0 64,0 0 96,17 0 128,-17 0 64,-1 0-96,1 0-96,17 0-64,-17 0 0,0 0-64,-1 0-32,18 0 32,0 0-128,-18 0 160,18 0 0,-17 0-1,17 0-63,-18 0 160,18 0 128,-17 0-96,16 0-32,1 0-64,-17 0 0,17 0-64,-1 0-32,1 0 32,-17 0-32,16 0 192,1 0-96,-17 0-32,16 0 32,1 0 64,0 0-128,-17 0-32,16 0 128,1 0 64,16 0 0,-16 0-32,0 0 32,-18 0-96,18 0-64,-17 0 0,16 0-32,-16 0 64,17 0 32,-17 0-32,16 0-64,-16 0 96,17 0 0,-17 0-32,16 0 32,1 0 0,0 0 32,-1 0-64,-16 0 32,0 0-128,17 0 0,-18 0 32,1 0 0,0 0 64,0 0 32,0 0-32,16 0-64,-16 0-64,0 0 32,17 0 32,-1 0 0,-16 0 64,17 0 32,-17-17-128,16 17-32,-16 0 32,17 0 0,-18 0 32,18 0 0,-17 0 0,0 0 64,16 0-96,-16 0 0,17 0 32,-17-17 0,33 17 0,-33 0 64,17 0-96,-18 0 0,18 0 32,-17 0 0,0 0 0,16 0 0,-16 0 0,17 0 64,-17 0-96,-1 0 0,1 0 32,17 0 64,-17-17-32,0 17-32,16 17-64,1-17 32,-17 0 32,-1 0 0,1 0 0,0 0 64,17-17-32,-17 34-32,-1-17-64,1 0 32,0 0 32,0-17 0,0 34 0,-1-17 0,1-17 64,0 17 96,0 17-128,0-17-32,0 0-64,16 0-64,-16 0 96,0 0 0,17 0 32,-18 0 64,1-17 32,0 17 32,0 0-160,0 17-32,-1-17-64,1 0 96,0 0 0,0-17 32,0 0 0,0 17 0,-1-16 0,18-1 0,-17 17 0,16-17 0,1 0 0,0 17 64,-1-17 32,-16 17-128,0-17 32,17 17 0,-17 0 0,16-16-96,-16 16 64,0 0 32,0 0 64,16-17-96,-16 17 0,0 0 32,0 0 0,16-17-96,1 17 64,-17 0-32,0-17 0,-1 17 64,18 0 0,-17-17 0,0 17 0,0-16 0,-1 16 64,1 0-96,0-17 0,0 17 32,0 0 64,0-17-96,-1 17-64,-16 0 64,34-17 64,0 17 0,-18-17-32,18 17 96,-17-17-128,0 17-64,0 0 128,-1-16 32,18 16-96,-17 0 32,-17-17-64,17 17 0,-1 0 64,1-17 64,0 17-32,0 0 64,0-17-128,0 0 0,-1 0 32,1 1 0,0-1-96,0 0 64,0 17 96,0-17 32,16 17-192,-33-17 0,17 0 32,0 17 32,16 0 96,-16-17 96,0 17-224,0-17 0,0 17 64,-17-16 64,17 16-96,-1-17-32,1 17 96,0-17 32,0 17-96,0-17 32,-1 17 0,18-17 0,-17 17-96,17-17 64,-1 17 32,-16-16 64,0 16-32,17-17 64,-18 17-64,1 0-32,0-17-64,0-17 32,0 34 96,-1-16 32,1-1-32,0-17-64,0 17-64,0 0-32,16 17-32,-16-16 96,0-1 0,0 17 96,0-17-96,16 17 0,-16-17 96,0 0 32,0 17-128,0-16-32,-1-1 32,1 0 0,-17 17 32,17-17 0,0 0 0,0 0 0,-1 17 0,1-16 64,0-1-32,0 17 64,-17-17-128,34 0-64,-34 0 128,33 0-32,-33 0 0,34-16-64,-17 16-32,0 0 64,-1 0 64,1 0-64,0 17 0,0-17 32,0 1 64,-1 16-96,-16-17 0,17 0 32,0 17 64,0-17-32,0 17-32,-17-17-64,17 17 32,-1-17 32,18 1 0,-17 16-96,-17-17 64,17 17 96,16-17 32,-16 0-32,17 0-64,-17 1 32,-1-1-32,18 0-96,-17 0 64,0 0 32,0 0 0,-1 1 64,1-1-32,0 17-32,17-17-64,-18 17 32,1-17 32,17 0 0,0 17 0,-1-16 0,-16-2 128,17 1 64,-18 1-224,1 16-128,17-17 96,-17 0 0,16 17 64,-16-17 0,17 17 0,-17-17 0,16 17 0,-16-17 0,17 17 0,-17-16 0,16-1 0,1 0 64,0 17-32,-1-17-32,-16 0 32,0 1-32,0 16 0,-1-17 64,18 17-192,-17-17 32,17 17 32,-18-17 96,1 17 0,17-17 64,0 17-64,-1-17-32,1 17-64,-17-16 32,16 16 32,-16-17 0,17 17 0,-17 0 0,-1 0 0,1-17 0,17 17-96,-17 0 64,-1 0 32,1-17 0,17 17 0,0 0 64,-1 0-96,-16 0 0,17 0 32,-17 0 0,16-17 0,-16 17 64,0 0-96,0 0-64,-1 0 64,-16 0 64,34 0-64,-34 0 0,34-17 32,-17 17 64,-1 0-32,18 0-32,0 0 32,-1-16-32,-16 16 64,0 0-96,17 0 0,-18 0 32,1 0 64,17 0-32,-17 0 64,-1 0-128,1 0 0,0-17 32,17 17 0,-17 0 0,-1 0 64,1 0-32,17 0-32,-34 0 32,17-17-32,0 17 64,16 0 32,-33 0-32,17 0-64,0 0 32,0 0-32,-1 0 0,1 0 0,0 0 0,0 0 64,0 0-32,16-17-32,-16 17 32,0 0-32,0 0 0,0 0 0,-1 0 128,1 0 64,17 0-160,0 0 0,-18 0 32,18 0-32,0 0-32,-17 0 32,16 0-32,-16 0 0,0 0 64,0 0-96,-1 0-64,18 0 64,-17 0 64,0 0 0,0 0 64,-1 0-64,18 0-32,-17 0 32,0-17 32,16 17-32,-33 0 64,34 0-128,-34 0-64,17 0 64,0 0 64,-1 0 0,1 0 64,0 0-128,0 0 0,0 0 96,-17-16 32,17 16-32,-1 0-64,1-17 96,0 17-128,0-17 0,16 17 32,-16 0-96,17 0 64,0-17 32,-18 17 0,1 0 0,0 0 0,0 0 0,0 0 0,-1 0-96,1 0 64,0 0 32,-17 0 0,17 0 0,0 0 0,0 0 0,-1 0 0,1 0-96,0 0 64,0 0 32,0 0 64,0 0-32,-1 0 64,1 0-64,17 0-32,-17 0-64,-1 0 32,1 0 32,0 0 64,0 17-32,0-34 64,0 34-128,-1-17 0,-16 17 32,17-34 0,0 17-96,-17-17 64,17 17 32,0 0 64,-1 0-32,1 0-32,-17 0 32,17 0-32,0 0 0,0 0 0,0 0-96,16 0 64,1 0 32,0 0 0,-18 0 64,1 0-32,17 0-32,-17 0 32,-1 0-32,1 17 0,0-17 0,0 0 0,0 0 64,0 0-96,-1 0 0,1 0 32,0 0 64,0 0-32,0 0-32,-1 0 32,1 0-32,-17 0-96,17 0 0,0 0 128,17 0 32,-18 0 0,1 0-64,0-17 96,0 17-128,0 0-64,-1 0 64,-16 0 64,17 0 0,0 0-32,0 17-128,0 0 0,-17-34 64,17 17 32,-1 0 96,1 0 96,0 0-224,0 0 64,17 17 32,-1-17 0,-16 17 64,0-17-128,0 0 0,-1-17 32,1 17 0,0 0-96,0-17 64,0 17 32,-17 0 64,17 0-32,-1 0 64,1 0-128,0 0-64,0 0 64,0 0 64,-17 0 0,16 0-32,1 0-64,0 0 32,0 0 32,0 0 0,16 0 0,-16 0 0,0-17 0,0 17 0,0 0 64,0 0-96,-17 0 0,33 0 32,-33 0 0,17 0-96,0 0 64,0 0 96,-1 0-32,1 0-32,-17 0 32,17 0 32,-17 17-32,17-17-32,0 0 32,-17 0-32,17-17 0,-1 17 0,18 0 0,-17 0-96,0 0 64,-1 0 32,1 0 0,0 0 0,0 0 0,0 0-96,-17 0 64,17 0 160,-1 0-64,1 0-32,0 0-96,-17 0-32,17 0 128,-17 0 32,17 0-96,-17 0 32,0 0 0,17 0 64,-17 0-96,16 0 0,-16 0-32,17 0 0,-17 0 64,17 0 0,0 0 0,-17 0 0,17 0 0,-17 0 0,0 0 0,16 0 0,-16 0 0,17 0 0,-17 0 0,0 0 64,0 0-32,17 0-32,-17 0-64,0 0 32,17 0-128,-17 17 32,17-17 0,0 0-96,-1 0 0,1 17-32,0-17 64,0 17 64,0-17-32,-1 0 128,-16 0-224,17-17-608,-17 17-256,0-17-1759,0 17-769</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9-12T21:20:43.795"/>
    </inkml:context>
    <inkml:brush xml:id="br0">
      <inkml:brushProperty name="width" value="0.025" units="cm"/>
      <inkml:brushProperty name="height" value="0.025" units="cm"/>
    </inkml:brush>
  </inkml:definitions>
  <inkml:trace contextRef="#ctx0" brushRef="#br0">19984 20017 2176,'-16'0'864,"16"0"-448,0 17-768,0-17 64,0 0-576,-17 0-192</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0DD5E58-82C0-4F2A-9A2C-F8BAC6C259C6}" type="datetimeFigureOut">
              <a:rPr lang="en-US" smtClean="0"/>
              <a:pPr/>
              <a:t>20-Apr-24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B5A10DA-866C-4A61-9AE7-2C81D2652A14}" type="slidenum">
              <a:rPr lang="en-US" smtClean="0"/>
              <a:pPr/>
              <a:t>‹#›</a:t>
            </a:fld>
            <a:endParaRPr lang="en-US"/>
          </a:p>
        </p:txBody>
      </p:sp>
    </p:spTree>
    <p:extLst>
      <p:ext uri="{BB962C8B-B14F-4D97-AF65-F5344CB8AC3E}">
        <p14:creationId xmlns:p14="http://schemas.microsoft.com/office/powerpoint/2010/main" val="38970262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4df2e38304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4df2e38304_1_0:notes"/>
          <p:cNvSpPr txBox="1">
            <a:spLocks noGrp="1"/>
          </p:cNvSpPr>
          <p:nvPr>
            <p:ph type="body" idx="1"/>
          </p:nvPr>
        </p:nvSpPr>
        <p:spPr>
          <a:xfrm>
            <a:off x="685800" y="4343406"/>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8" name="Google Shape;108;g4df2e38304_1_0:notes"/>
          <p:cNvSpPr txBox="1">
            <a:spLocks noGrp="1"/>
          </p:cNvSpPr>
          <p:nvPr>
            <p:ph type="sldNum" idx="12"/>
          </p:nvPr>
        </p:nvSpPr>
        <p:spPr>
          <a:xfrm>
            <a:off x="3884612" y="8685224"/>
            <a:ext cx="2971800" cy="457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t>3</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this is not a convex function.</a:t>
            </a:r>
          </a:p>
        </p:txBody>
      </p:sp>
      <p:sp>
        <p:nvSpPr>
          <p:cNvPr id="4" name="Slide Number Placeholder 3"/>
          <p:cNvSpPr>
            <a:spLocks noGrp="1"/>
          </p:cNvSpPr>
          <p:nvPr>
            <p:ph type="sldNum" sz="quarter" idx="10"/>
          </p:nvPr>
        </p:nvSpPr>
        <p:spPr/>
        <p:txBody>
          <a:bodyPr/>
          <a:lstStyle/>
          <a:p>
            <a:fld id="{8E71A369-A4B5-40ED-AA5D-8206DB827C28}" type="slidenum">
              <a:rPr lang="en-US" smtClean="0"/>
              <a:t>43</a:t>
            </a:fld>
            <a:endParaRPr lang="en-US"/>
          </a:p>
        </p:txBody>
      </p:sp>
    </p:spTree>
    <p:extLst>
      <p:ext uri="{BB962C8B-B14F-4D97-AF65-F5344CB8AC3E}">
        <p14:creationId xmlns:p14="http://schemas.microsoft.com/office/powerpoint/2010/main" val="31803048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Eta</a:t>
            </a:r>
          </a:p>
          <a:p>
            <a:endParaRPr lang="en-US" altLang="zh-TW" dirty="0"/>
          </a:p>
          <a:p>
            <a:r>
              <a:rPr lang="zh-TW" altLang="en-US" dirty="0"/>
              <a:t>人站在　ｔｈｅｔａ０　環顧四周　看看哪裡最低，那個方向就是　ｇｒａｄｉｅｎｔ</a:t>
            </a:r>
          </a:p>
        </p:txBody>
      </p:sp>
      <p:sp>
        <p:nvSpPr>
          <p:cNvPr id="4" name="投影片編號版面配置區 3"/>
          <p:cNvSpPr>
            <a:spLocks noGrp="1"/>
          </p:cNvSpPr>
          <p:nvPr>
            <p:ph type="sldNum" sz="quarter" idx="10"/>
          </p:nvPr>
        </p:nvSpPr>
        <p:spPr/>
        <p:txBody>
          <a:bodyPr/>
          <a:lstStyle/>
          <a:p>
            <a:fld id="{A220914F-BE26-43C4-8063-9E6C159BF45D}" type="slidenum">
              <a:rPr lang="zh-TW" altLang="en-US" smtClean="0">
                <a:solidFill>
                  <a:prstClr val="black"/>
                </a:solidFill>
              </a:rPr>
              <a:pPr/>
              <a:t>55</a:t>
            </a:fld>
            <a:endParaRPr lang="zh-TW" altLang="en-US">
              <a:solidFill>
                <a:prstClr val="black"/>
              </a:solidFill>
            </a:endParaRPr>
          </a:p>
        </p:txBody>
      </p:sp>
    </p:spTree>
    <p:extLst>
      <p:ext uri="{BB962C8B-B14F-4D97-AF65-F5344CB8AC3E}">
        <p14:creationId xmlns:p14="http://schemas.microsoft.com/office/powerpoint/2010/main" val="7540893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Epoch: running through every training data example and performing SGD</a:t>
            </a:r>
          </a:p>
        </p:txBody>
      </p:sp>
      <p:sp>
        <p:nvSpPr>
          <p:cNvPr id="4" name="Slide Number Placeholder 3"/>
          <p:cNvSpPr>
            <a:spLocks noGrp="1"/>
          </p:cNvSpPr>
          <p:nvPr>
            <p:ph type="sldNum" sz="quarter" idx="10"/>
          </p:nvPr>
        </p:nvSpPr>
        <p:spPr/>
        <p:txBody>
          <a:bodyPr/>
          <a:lstStyle/>
          <a:p>
            <a:fld id="{8E71A369-A4B5-40ED-AA5D-8206DB827C28}" type="slidenum">
              <a:rPr lang="en-US" smtClean="0"/>
              <a:t>59</a:t>
            </a:fld>
            <a:endParaRPr lang="en-US"/>
          </a:p>
        </p:txBody>
      </p:sp>
    </p:spTree>
    <p:extLst>
      <p:ext uri="{BB962C8B-B14F-4D97-AF65-F5344CB8AC3E}">
        <p14:creationId xmlns:p14="http://schemas.microsoft.com/office/powerpoint/2010/main" val="24703512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02277-9392-41C3-AA11-A5F619BDEEAB}" type="slidenum">
              <a:rPr lang="en-US" smtClean="0"/>
              <a:t>66</a:t>
            </a:fld>
            <a:endParaRPr lang="en-US"/>
          </a:p>
        </p:txBody>
      </p:sp>
    </p:spTree>
    <p:extLst>
      <p:ext uri="{BB962C8B-B14F-4D97-AF65-F5344CB8AC3E}">
        <p14:creationId xmlns:p14="http://schemas.microsoft.com/office/powerpoint/2010/main" val="38676335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02277-9392-41C3-AA11-A5F619BDEEAB}" type="slidenum">
              <a:rPr lang="en-US" smtClean="0"/>
              <a:t>68</a:t>
            </a:fld>
            <a:endParaRPr lang="en-US"/>
          </a:p>
        </p:txBody>
      </p:sp>
    </p:spTree>
    <p:extLst>
      <p:ext uri="{BB962C8B-B14F-4D97-AF65-F5344CB8AC3E}">
        <p14:creationId xmlns:p14="http://schemas.microsoft.com/office/powerpoint/2010/main" val="5832554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02277-9392-41C3-AA11-A5F619BDEEAB}" type="slidenum">
              <a:rPr lang="en-US" smtClean="0"/>
              <a:t>69</a:t>
            </a:fld>
            <a:endParaRPr lang="en-US"/>
          </a:p>
        </p:txBody>
      </p:sp>
    </p:spTree>
    <p:extLst>
      <p:ext uri="{BB962C8B-B14F-4D97-AF65-F5344CB8AC3E}">
        <p14:creationId xmlns:p14="http://schemas.microsoft.com/office/powerpoint/2010/main" val="29787295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02277-9392-41C3-AA11-A5F619BDEEAB}" type="slidenum">
              <a:rPr lang="en-US" smtClean="0"/>
              <a:t>71</a:t>
            </a:fld>
            <a:endParaRPr lang="en-US"/>
          </a:p>
        </p:txBody>
      </p:sp>
    </p:spTree>
    <p:extLst>
      <p:ext uri="{BB962C8B-B14F-4D97-AF65-F5344CB8AC3E}">
        <p14:creationId xmlns:p14="http://schemas.microsoft.com/office/powerpoint/2010/main" val="3681745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75c09c671b_1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 name="Google Shape;140;g75c09c671b_1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a:t>
            </a:r>
            <a:r>
              <a:rPr lang="en-US" baseline="0" dirty="0"/>
              <a:t> activated </a:t>
            </a:r>
            <a:r>
              <a:rPr lang="en-US" baseline="0" dirty="0">
                <a:sym typeface="Wingdings"/>
              </a:rPr>
              <a:t> activation</a:t>
            </a:r>
            <a:endParaRPr lang="en-US" dirty="0"/>
          </a:p>
        </p:txBody>
      </p:sp>
      <p:sp>
        <p:nvSpPr>
          <p:cNvPr id="4" name="Slide Number Placeholder 3"/>
          <p:cNvSpPr>
            <a:spLocks noGrp="1"/>
          </p:cNvSpPr>
          <p:nvPr>
            <p:ph type="sldNum" sz="quarter" idx="10"/>
          </p:nvPr>
        </p:nvSpPr>
        <p:spPr/>
        <p:txBody>
          <a:bodyPr/>
          <a:lstStyle/>
          <a:p>
            <a:fld id="{D2ED48BE-267D-4B59-ADE4-43764D46B7C8}" type="slidenum">
              <a:rPr lang="en-US" smtClean="0"/>
              <a:t>76</a:t>
            </a:fld>
            <a:endParaRPr lang="en-US" dirty="0"/>
          </a:p>
        </p:txBody>
      </p:sp>
    </p:spTree>
    <p:extLst>
      <p:ext uri="{BB962C8B-B14F-4D97-AF65-F5344CB8AC3E}">
        <p14:creationId xmlns:p14="http://schemas.microsoft.com/office/powerpoint/2010/main" val="11299370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ED48BE-267D-4B59-ADE4-43764D46B7C8}" type="slidenum">
              <a:rPr lang="en-US" smtClean="0"/>
              <a:t>77</a:t>
            </a:fld>
            <a:endParaRPr lang="en-US" dirty="0"/>
          </a:p>
        </p:txBody>
      </p:sp>
    </p:spTree>
    <p:extLst>
      <p:ext uri="{BB962C8B-B14F-4D97-AF65-F5344CB8AC3E}">
        <p14:creationId xmlns:p14="http://schemas.microsoft.com/office/powerpoint/2010/main" val="34238832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02277-9392-41C3-AA11-A5F619BDEEAB}" type="slidenum">
              <a:rPr lang="en-US" smtClean="0"/>
              <a:t>9</a:t>
            </a:fld>
            <a:endParaRPr lang="en-US"/>
          </a:p>
        </p:txBody>
      </p:sp>
    </p:spTree>
    <p:extLst>
      <p:ext uri="{BB962C8B-B14F-4D97-AF65-F5344CB8AC3E}">
        <p14:creationId xmlns:p14="http://schemas.microsoft.com/office/powerpoint/2010/main" val="25968201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ED48BE-267D-4B59-ADE4-43764D46B7C8}" type="slidenum">
              <a:rPr lang="en-US" smtClean="0"/>
              <a:t>78</a:t>
            </a:fld>
            <a:endParaRPr lang="en-US" dirty="0"/>
          </a:p>
        </p:txBody>
      </p:sp>
    </p:spTree>
    <p:extLst>
      <p:ext uri="{BB962C8B-B14F-4D97-AF65-F5344CB8AC3E}">
        <p14:creationId xmlns:p14="http://schemas.microsoft.com/office/powerpoint/2010/main" val="7864675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ED48BE-267D-4B59-ADE4-43764D46B7C8}" type="slidenum">
              <a:rPr lang="en-US" smtClean="0"/>
              <a:t>79</a:t>
            </a:fld>
            <a:endParaRPr lang="en-US" dirty="0"/>
          </a:p>
        </p:txBody>
      </p:sp>
    </p:spTree>
    <p:extLst>
      <p:ext uri="{BB962C8B-B14F-4D97-AF65-F5344CB8AC3E}">
        <p14:creationId xmlns:p14="http://schemas.microsoft.com/office/powerpoint/2010/main" val="9381176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ED48BE-267D-4B59-ADE4-43764D46B7C8}" type="slidenum">
              <a:rPr lang="en-US" smtClean="0"/>
              <a:t>80</a:t>
            </a:fld>
            <a:endParaRPr lang="en-US" dirty="0"/>
          </a:p>
        </p:txBody>
      </p:sp>
    </p:spTree>
    <p:extLst>
      <p:ext uri="{BB962C8B-B14F-4D97-AF65-F5344CB8AC3E}">
        <p14:creationId xmlns:p14="http://schemas.microsoft.com/office/powerpoint/2010/main" val="5545869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ED48BE-267D-4B59-ADE4-43764D46B7C8}" type="slidenum">
              <a:rPr lang="en-US" smtClean="0"/>
              <a:t>81</a:t>
            </a:fld>
            <a:endParaRPr lang="en-US" dirty="0"/>
          </a:p>
        </p:txBody>
      </p:sp>
    </p:spTree>
    <p:extLst>
      <p:ext uri="{BB962C8B-B14F-4D97-AF65-F5344CB8AC3E}">
        <p14:creationId xmlns:p14="http://schemas.microsoft.com/office/powerpoint/2010/main" val="15585150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ED48BE-267D-4B59-ADE4-43764D46B7C8}" type="slidenum">
              <a:rPr lang="en-US" smtClean="0"/>
              <a:t>82</a:t>
            </a:fld>
            <a:endParaRPr lang="en-US" dirty="0"/>
          </a:p>
        </p:txBody>
      </p:sp>
    </p:spTree>
    <p:extLst>
      <p:ext uri="{BB962C8B-B14F-4D97-AF65-F5344CB8AC3E}">
        <p14:creationId xmlns:p14="http://schemas.microsoft.com/office/powerpoint/2010/main" val="18419273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75c09c671b_1_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 name="Google Shape;149;g75c09c671b_1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4e8b792fa8_0_2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 name="Google Shape;179;g4e8b792fa8_0_2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4e8b792fa8_0_2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 name="Google Shape;104;g4e8b792fa8_0_2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4e8b792fa8_0_2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 name="Google Shape;114;g4e8b792fa8_0_2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4e8b792fa8_0_2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 name="Google Shape;123;g4e8b792fa8_0_2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02277-9392-41C3-AA11-A5F619BDEEAB}" type="slidenum">
              <a:rPr lang="en-US" smtClean="0"/>
              <a:t>10</a:t>
            </a:fld>
            <a:endParaRPr lang="en-US"/>
          </a:p>
        </p:txBody>
      </p:sp>
    </p:spTree>
    <p:extLst>
      <p:ext uri="{BB962C8B-B14F-4D97-AF65-F5344CB8AC3E}">
        <p14:creationId xmlns:p14="http://schemas.microsoft.com/office/powerpoint/2010/main" val="42590952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4e8b792fa8_0_2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 name="Google Shape;133;g4e8b792fa8_0_2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02277-9392-41C3-AA11-A5F619BDEEAB}" type="slidenum">
              <a:rPr lang="en-US" smtClean="0"/>
              <a:t>89</a:t>
            </a:fld>
            <a:endParaRPr lang="en-US"/>
          </a:p>
        </p:txBody>
      </p:sp>
    </p:spTree>
    <p:extLst>
      <p:ext uri="{BB962C8B-B14F-4D97-AF65-F5344CB8AC3E}">
        <p14:creationId xmlns:p14="http://schemas.microsoft.com/office/powerpoint/2010/main" val="287007530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B02277-9392-41C3-AA11-A5F619BDEEAB}" type="slidenum">
              <a:rPr lang="en-US" smtClean="0"/>
              <a:t>90</a:t>
            </a:fld>
            <a:endParaRPr lang="en-US"/>
          </a:p>
        </p:txBody>
      </p:sp>
    </p:spTree>
    <p:extLst>
      <p:ext uri="{BB962C8B-B14F-4D97-AF65-F5344CB8AC3E}">
        <p14:creationId xmlns:p14="http://schemas.microsoft.com/office/powerpoint/2010/main" val="79693103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B02277-9392-41C3-AA11-A5F619BDEEAB}" type="slidenum">
              <a:rPr lang="en-US" smtClean="0"/>
              <a:t>91</a:t>
            </a:fld>
            <a:endParaRPr lang="en-US"/>
          </a:p>
        </p:txBody>
      </p:sp>
    </p:spTree>
    <p:extLst>
      <p:ext uri="{BB962C8B-B14F-4D97-AF65-F5344CB8AC3E}">
        <p14:creationId xmlns:p14="http://schemas.microsoft.com/office/powerpoint/2010/main" val="398790500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B02277-9392-41C3-AA11-A5F619BDEEAB}" type="slidenum">
              <a:rPr lang="en-US" smtClean="0"/>
              <a:t>94</a:t>
            </a:fld>
            <a:endParaRPr lang="en-US"/>
          </a:p>
        </p:txBody>
      </p:sp>
    </p:spTree>
    <p:extLst>
      <p:ext uri="{BB962C8B-B14F-4D97-AF65-F5344CB8AC3E}">
        <p14:creationId xmlns:p14="http://schemas.microsoft.com/office/powerpoint/2010/main" val="70261996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B02277-9392-41C3-AA11-A5F619BDEEAB}" type="slidenum">
              <a:rPr lang="en-US" smtClean="0"/>
              <a:t>103</a:t>
            </a:fld>
            <a:endParaRPr lang="en-US"/>
          </a:p>
        </p:txBody>
      </p:sp>
    </p:spTree>
    <p:extLst>
      <p:ext uri="{BB962C8B-B14F-4D97-AF65-F5344CB8AC3E}">
        <p14:creationId xmlns:p14="http://schemas.microsoft.com/office/powerpoint/2010/main" val="327321316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02277-9392-41C3-AA11-A5F619BDEEAB}" type="slidenum">
              <a:rPr lang="en-US" smtClean="0"/>
              <a:t>105</a:t>
            </a:fld>
            <a:endParaRPr lang="en-US"/>
          </a:p>
        </p:txBody>
      </p:sp>
    </p:spTree>
    <p:extLst>
      <p:ext uri="{BB962C8B-B14F-4D97-AF65-F5344CB8AC3E}">
        <p14:creationId xmlns:p14="http://schemas.microsoft.com/office/powerpoint/2010/main" val="122854534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02277-9392-41C3-AA11-A5F619BDEEAB}" type="slidenum">
              <a:rPr lang="en-US" smtClean="0"/>
              <a:t>106</a:t>
            </a:fld>
            <a:endParaRPr lang="en-US"/>
          </a:p>
        </p:txBody>
      </p:sp>
    </p:spTree>
    <p:extLst>
      <p:ext uri="{BB962C8B-B14F-4D97-AF65-F5344CB8AC3E}">
        <p14:creationId xmlns:p14="http://schemas.microsoft.com/office/powerpoint/2010/main" val="36896216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30B02277-9392-41C3-AA11-A5F619BDEEAB}" type="slidenum">
              <a:rPr lang="en-US" smtClean="0"/>
              <a:t>108</a:t>
            </a:fld>
            <a:endParaRPr lang="en-US"/>
          </a:p>
        </p:txBody>
      </p:sp>
    </p:spTree>
    <p:extLst>
      <p:ext uri="{BB962C8B-B14F-4D97-AF65-F5344CB8AC3E}">
        <p14:creationId xmlns:p14="http://schemas.microsoft.com/office/powerpoint/2010/main" val="50786872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B02277-9392-41C3-AA11-A5F619BDEEAB}" type="slidenum">
              <a:rPr lang="en-US" smtClean="0"/>
              <a:t>111</a:t>
            </a:fld>
            <a:endParaRPr lang="en-US"/>
          </a:p>
        </p:txBody>
      </p:sp>
    </p:spTree>
    <p:extLst>
      <p:ext uri="{BB962C8B-B14F-4D97-AF65-F5344CB8AC3E}">
        <p14:creationId xmlns:p14="http://schemas.microsoft.com/office/powerpoint/2010/main" val="40885863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B02277-9392-41C3-AA11-A5F619BDEEAB}" type="slidenum">
              <a:rPr lang="en-US" smtClean="0"/>
              <a:t>12</a:t>
            </a:fld>
            <a:endParaRPr lang="en-US"/>
          </a:p>
        </p:txBody>
      </p:sp>
    </p:spTree>
    <p:extLst>
      <p:ext uri="{BB962C8B-B14F-4D97-AF65-F5344CB8AC3E}">
        <p14:creationId xmlns:p14="http://schemas.microsoft.com/office/powerpoint/2010/main" val="350705435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4BD9B22F-BA61-410C-AAFE-E1A0C9401D3C}" type="slidenum">
              <a:rPr lang="en-US" smtClean="0">
                <a:solidFill>
                  <a:prstClr val="black"/>
                </a:solidFill>
              </a:rPr>
              <a:pPr>
                <a:defRPr/>
              </a:pPr>
              <a:t>112</a:t>
            </a:fld>
            <a:endParaRPr lang="en-US">
              <a:solidFill>
                <a:prstClr val="black"/>
              </a:solidFill>
            </a:endParaRPr>
          </a:p>
        </p:txBody>
      </p:sp>
    </p:spTree>
    <p:extLst>
      <p:ext uri="{BB962C8B-B14F-4D97-AF65-F5344CB8AC3E}">
        <p14:creationId xmlns:p14="http://schemas.microsoft.com/office/powerpoint/2010/main" val="92761673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02277-9392-41C3-AA11-A5F619BDEEAB}" type="slidenum">
              <a:rPr lang="en-US" smtClean="0"/>
              <a:t>115</a:t>
            </a:fld>
            <a:endParaRPr lang="en-US"/>
          </a:p>
        </p:txBody>
      </p:sp>
    </p:spTree>
    <p:extLst>
      <p:ext uri="{BB962C8B-B14F-4D97-AF65-F5344CB8AC3E}">
        <p14:creationId xmlns:p14="http://schemas.microsoft.com/office/powerpoint/2010/main" val="233053221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02277-9392-41C3-AA11-A5F619BDEEAB}" type="slidenum">
              <a:rPr lang="en-US" smtClean="0"/>
              <a:t>116</a:t>
            </a:fld>
            <a:endParaRPr lang="en-US"/>
          </a:p>
        </p:txBody>
      </p:sp>
    </p:spTree>
    <p:extLst>
      <p:ext uri="{BB962C8B-B14F-4D97-AF65-F5344CB8AC3E}">
        <p14:creationId xmlns:p14="http://schemas.microsoft.com/office/powerpoint/2010/main" val="258116862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02277-9392-41C3-AA11-A5F619BDEEAB}" type="slidenum">
              <a:rPr lang="en-US" smtClean="0"/>
              <a:t>117</a:t>
            </a:fld>
            <a:endParaRPr lang="en-US"/>
          </a:p>
        </p:txBody>
      </p:sp>
    </p:spTree>
    <p:extLst>
      <p:ext uri="{BB962C8B-B14F-4D97-AF65-F5344CB8AC3E}">
        <p14:creationId xmlns:p14="http://schemas.microsoft.com/office/powerpoint/2010/main" val="41092856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fld id="{30B02277-9392-41C3-AA11-A5F619BDEEAB}" type="slidenum">
              <a:rPr lang="en-US" smtClean="0"/>
              <a:t>118</a:t>
            </a:fld>
            <a:endParaRPr lang="en-US"/>
          </a:p>
        </p:txBody>
      </p:sp>
    </p:spTree>
    <p:extLst>
      <p:ext uri="{BB962C8B-B14F-4D97-AF65-F5344CB8AC3E}">
        <p14:creationId xmlns:p14="http://schemas.microsoft.com/office/powerpoint/2010/main" val="197948825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02277-9392-41C3-AA11-A5F619BDEEAB}" type="slidenum">
              <a:rPr lang="en-US" smtClean="0"/>
              <a:t>119</a:t>
            </a:fld>
            <a:endParaRPr lang="en-US"/>
          </a:p>
        </p:txBody>
      </p:sp>
    </p:spTree>
    <p:extLst>
      <p:ext uri="{BB962C8B-B14F-4D97-AF65-F5344CB8AC3E}">
        <p14:creationId xmlns:p14="http://schemas.microsoft.com/office/powerpoint/2010/main" val="257989297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02277-9392-41C3-AA11-A5F619BDEEAB}" type="slidenum">
              <a:rPr lang="en-US" smtClean="0"/>
              <a:t>120</a:t>
            </a:fld>
            <a:endParaRPr lang="en-US"/>
          </a:p>
        </p:txBody>
      </p:sp>
    </p:spTree>
    <p:extLst>
      <p:ext uri="{BB962C8B-B14F-4D97-AF65-F5344CB8AC3E}">
        <p14:creationId xmlns:p14="http://schemas.microsoft.com/office/powerpoint/2010/main" val="133364088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02277-9392-41C3-AA11-A5F619BDEEAB}" type="slidenum">
              <a:rPr lang="en-US" smtClean="0"/>
              <a:t>121</a:t>
            </a:fld>
            <a:endParaRPr lang="en-US"/>
          </a:p>
        </p:txBody>
      </p:sp>
    </p:spTree>
    <p:extLst>
      <p:ext uri="{BB962C8B-B14F-4D97-AF65-F5344CB8AC3E}">
        <p14:creationId xmlns:p14="http://schemas.microsoft.com/office/powerpoint/2010/main" val="265410673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02277-9392-41C3-AA11-A5F619BDEEAB}" type="slidenum">
              <a:rPr lang="en-US" smtClean="0"/>
              <a:t>122</a:t>
            </a:fld>
            <a:endParaRPr lang="en-US"/>
          </a:p>
        </p:txBody>
      </p:sp>
    </p:spTree>
    <p:extLst>
      <p:ext uri="{BB962C8B-B14F-4D97-AF65-F5344CB8AC3E}">
        <p14:creationId xmlns:p14="http://schemas.microsoft.com/office/powerpoint/2010/main" val="122221934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lvl="0" defTabSz="914400" eaLnBrk="0" fontAlgn="base" hangingPunct="0">
                  <a:spcBef>
                    <a:spcPct val="0"/>
                  </a:spcBef>
                  <a:spcAft>
                    <a:spcPct val="0"/>
                  </a:spcAft>
                </a:pPr>
                <a:endParaRPr lang="en-US" dirty="0"/>
              </a:p>
            </p:txBody>
          </p:sp>
        </mc:Choice>
        <mc:Fallback xmlns="">
          <p:sp>
            <p:nvSpPr>
              <p:cNvPr id="3" name="Notes Placeholder 2"/>
              <p:cNvSpPr>
                <a:spLocks noGrp="1"/>
              </p:cNvSpPr>
              <p:nvPr>
                <p:ph type="body" idx="1"/>
              </p:nvPr>
            </p:nvSpPr>
            <p:spPr/>
            <p:txBody>
              <a:bodyPr/>
              <a:lstStyle/>
              <a:p>
                <a:pPr lvl="0" defTabSz="914400" eaLnBrk="0" fontAlgn="base" hangingPunct="0">
                  <a:spcBef>
                    <a:spcPct val="0"/>
                  </a:spcBef>
                  <a:spcAft>
                    <a:spcPct val="0"/>
                  </a:spcAft>
                </a:pPr>
                <a:r>
                  <a:rPr lang="el-GR" altLang="el-GR" dirty="0" smtClean="0"/>
                  <a:t>two</a:t>
                </a:r>
                <a:r>
                  <a:rPr lang="el-GR" altLang="el-GR" dirty="0"/>
                  <a:t> </a:t>
                </a:r>
                <a:r>
                  <a:rPr lang="el-GR" altLang="el-GR" dirty="0" err="1"/>
                  <a:t>RNNs</a:t>
                </a:r>
                <a:r>
                  <a:rPr lang="el-GR" altLang="el-GR" dirty="0"/>
                  <a:t> </a:t>
                </a:r>
                <a:r>
                  <a:rPr lang="el-GR" altLang="el-GR" dirty="0" err="1"/>
                  <a:t>stacked</a:t>
                </a:r>
                <a:r>
                  <a:rPr lang="el-GR" altLang="el-GR" dirty="0"/>
                  <a:t> on </a:t>
                </a:r>
                <a:r>
                  <a:rPr lang="el-GR" altLang="el-GR" dirty="0" err="1"/>
                  <a:t>top</a:t>
                </a:r>
                <a:r>
                  <a:rPr lang="el-GR" altLang="el-GR" dirty="0"/>
                  <a:t> of </a:t>
                </a:r>
                <a:r>
                  <a:rPr lang="el-GR" altLang="el-GR" dirty="0" err="1"/>
                  <a:t>each</a:t>
                </a:r>
                <a:r>
                  <a:rPr lang="el-GR" altLang="el-GR" dirty="0"/>
                  <a:t> </a:t>
                </a:r>
                <a:r>
                  <a:rPr lang="el-GR" altLang="el-GR" dirty="0" err="1"/>
                  <a:t>other</a:t>
                </a:r>
                <a:endParaRPr lang="en-US" altLang="el-GR" dirty="0"/>
              </a:p>
              <a:p>
                <a:pPr lvl="0" defTabSz="914400" eaLnBrk="0" fontAlgn="base" hangingPunct="0">
                  <a:spcBef>
                    <a:spcPct val="0"/>
                  </a:spcBef>
                  <a:spcAft>
                    <a:spcPct val="0"/>
                  </a:spcAft>
                </a:pPr>
                <a:r>
                  <a:rPr lang="el-GR" altLang="el-GR" dirty="0" err="1"/>
                  <a:t>output</a:t>
                </a:r>
                <a:r>
                  <a:rPr lang="el-GR" altLang="el-GR" dirty="0"/>
                  <a:t> </a:t>
                </a:r>
                <a:r>
                  <a:rPr lang="el-GR" altLang="el-GR" dirty="0" err="1"/>
                  <a:t>is</a:t>
                </a:r>
                <a:r>
                  <a:rPr lang="el-GR" altLang="el-GR" dirty="0"/>
                  <a:t> </a:t>
                </a:r>
                <a:r>
                  <a:rPr lang="el-GR" altLang="el-GR" dirty="0" err="1"/>
                  <a:t>computed</a:t>
                </a:r>
                <a:r>
                  <a:rPr lang="el-GR" altLang="el-GR" dirty="0"/>
                  <a:t> </a:t>
                </a:r>
                <a:r>
                  <a:rPr lang="el-GR" altLang="el-GR" dirty="0" err="1"/>
                  <a:t>based</a:t>
                </a:r>
                <a:r>
                  <a:rPr lang="el-GR" altLang="el-GR" dirty="0"/>
                  <a:t> on the </a:t>
                </a:r>
                <a:r>
                  <a:rPr lang="el-GR" altLang="el-GR" dirty="0" err="1" smtClean="0"/>
                  <a:t>hidden</a:t>
                </a:r>
                <a:r>
                  <a:rPr lang="el-GR" altLang="el-GR" dirty="0" smtClean="0"/>
                  <a:t> </a:t>
                </a:r>
                <a:r>
                  <a:rPr lang="el-GR" altLang="el-GR" dirty="0" err="1"/>
                  <a:t>state</a:t>
                </a:r>
                <a:r>
                  <a:rPr lang="el-GR" altLang="el-GR" dirty="0"/>
                  <a:t> of </a:t>
                </a:r>
                <a:r>
                  <a:rPr lang="el-GR" altLang="el-GR" dirty="0" err="1"/>
                  <a:t>both</a:t>
                </a:r>
                <a:r>
                  <a:rPr lang="el-GR" altLang="el-GR" dirty="0"/>
                  <a:t> </a:t>
                </a:r>
                <a:r>
                  <a:rPr lang="el-GR" altLang="el-GR" dirty="0" err="1" smtClean="0"/>
                  <a:t>RNNs</a:t>
                </a:r>
                <a:r>
                  <a:rPr lang="en-US" altLang="el-GR" dirty="0" smtClean="0"/>
                  <a:t> </a:t>
                </a:r>
                <a:r>
                  <a:rPr lang="mr-IN" i="0">
                    <a:latin typeface="Cambria Math" panose="02040503050406030204" pitchFamily="18" charset="0"/>
                  </a:rPr>
                  <a:t>[</a:t>
                </a:r>
                <a:r>
                  <a:rPr lang="en-US" i="0">
                    <a:latin typeface="Cambria Math" charset="0"/>
                  </a:rPr>
                  <a:t>ℎ</a:t>
                </a:r>
                <a:r>
                  <a:rPr lang="en-US" i="0">
                    <a:latin typeface="Cambria Math" panose="02040503050406030204" pitchFamily="18" charset="0"/>
                  </a:rPr>
                  <a:t> ⃑_</a:t>
                </a:r>
                <a:r>
                  <a:rPr lang="en-US" i="0">
                    <a:latin typeface="Cambria Math" charset="0"/>
                  </a:rPr>
                  <a:t>𝑡</a:t>
                </a:r>
                <a:r>
                  <a:rPr lang="en-US" i="0">
                    <a:latin typeface="Cambria Math" panose="02040503050406030204" pitchFamily="18" charset="0"/>
                  </a:rPr>
                  <a:t> 〖</a:t>
                </a:r>
                <a:r>
                  <a:rPr lang="en-US" i="0">
                    <a:latin typeface="Cambria Math" charset="0"/>
                  </a:rPr>
                  <a:t>;ℎ</a:t>
                </a:r>
                <a:r>
                  <a:rPr lang="en-US" i="0">
                    <a:latin typeface="Cambria Math" panose="02040503050406030204" pitchFamily="18" charset="0"/>
                  </a:rPr>
                  <a:t> ⃖〗_</a:t>
                </a:r>
                <a:r>
                  <a:rPr lang="en-US" i="0">
                    <a:latin typeface="Cambria Math" charset="0"/>
                  </a:rPr>
                  <a:t>𝑡</a:t>
                </a:r>
                <a:r>
                  <a:rPr lang="en-US" i="0">
                    <a:latin typeface="Cambria Math" panose="02040503050406030204" pitchFamily="18" charset="0"/>
                  </a:rPr>
                  <a:t> ]</a:t>
                </a:r>
                <a:endParaRPr lang="en-US" dirty="0"/>
              </a:p>
            </p:txBody>
          </p:sp>
        </mc:Fallback>
      </mc:AlternateContent>
      <p:sp>
        <p:nvSpPr>
          <p:cNvPr id="4" name="Slide Number Placeholder 3"/>
          <p:cNvSpPr>
            <a:spLocks noGrp="1"/>
          </p:cNvSpPr>
          <p:nvPr>
            <p:ph type="sldNum" sz="quarter" idx="10"/>
          </p:nvPr>
        </p:nvSpPr>
        <p:spPr/>
        <p:txBody>
          <a:bodyPr/>
          <a:lstStyle/>
          <a:p>
            <a:fld id="{30B02277-9392-41C3-AA11-A5F619BDEEAB}" type="slidenum">
              <a:rPr lang="en-US" smtClean="0"/>
              <a:t>124</a:t>
            </a:fld>
            <a:endParaRPr lang="en-US"/>
          </a:p>
        </p:txBody>
      </p:sp>
    </p:spTree>
    <p:extLst>
      <p:ext uri="{BB962C8B-B14F-4D97-AF65-F5344CB8AC3E}">
        <p14:creationId xmlns:p14="http://schemas.microsoft.com/office/powerpoint/2010/main" val="10589954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02277-9392-41C3-AA11-A5F619BDEEAB}" type="slidenum">
              <a:rPr lang="en-US" smtClean="0"/>
              <a:t>13</a:t>
            </a:fld>
            <a:endParaRPr lang="en-US"/>
          </a:p>
        </p:txBody>
      </p:sp>
    </p:spTree>
    <p:extLst>
      <p:ext uri="{BB962C8B-B14F-4D97-AF65-F5344CB8AC3E}">
        <p14:creationId xmlns:p14="http://schemas.microsoft.com/office/powerpoint/2010/main" val="190286229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02277-9392-41C3-AA11-A5F619BDEEAB}" type="slidenum">
              <a:rPr lang="en-US" smtClean="0"/>
              <a:t>125</a:t>
            </a:fld>
            <a:endParaRPr lang="en-US"/>
          </a:p>
        </p:txBody>
      </p:sp>
    </p:spTree>
    <p:extLst>
      <p:ext uri="{BB962C8B-B14F-4D97-AF65-F5344CB8AC3E}">
        <p14:creationId xmlns:p14="http://schemas.microsoft.com/office/powerpoint/2010/main" val="396540305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02277-9392-41C3-AA11-A5F619BDEEAB}" type="slidenum">
              <a:rPr lang="en-US" smtClean="0"/>
              <a:t>126</a:t>
            </a:fld>
            <a:endParaRPr lang="en-US"/>
          </a:p>
        </p:txBody>
      </p:sp>
    </p:spTree>
    <p:extLst>
      <p:ext uri="{BB962C8B-B14F-4D97-AF65-F5344CB8AC3E}">
        <p14:creationId xmlns:p14="http://schemas.microsoft.com/office/powerpoint/2010/main" val="21638925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4BD9B22F-BA61-410C-AAFE-E1A0C9401D3C}" type="slidenum">
              <a:rPr lang="en-US" smtClean="0">
                <a:solidFill>
                  <a:prstClr val="black"/>
                </a:solidFill>
              </a:rPr>
              <a:pPr>
                <a:defRPr/>
              </a:pPr>
              <a:t>14</a:t>
            </a:fld>
            <a:endParaRPr lang="en-US">
              <a:solidFill>
                <a:prstClr val="black"/>
              </a:solidFill>
            </a:endParaRPr>
          </a:p>
        </p:txBody>
      </p:sp>
    </p:spTree>
    <p:extLst>
      <p:ext uri="{BB962C8B-B14F-4D97-AF65-F5344CB8AC3E}">
        <p14:creationId xmlns:p14="http://schemas.microsoft.com/office/powerpoint/2010/main" val="17431347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4BD9B22F-BA61-410C-AAFE-E1A0C9401D3C}" type="slidenum">
              <a:rPr lang="en-US" smtClean="0">
                <a:solidFill>
                  <a:prstClr val="black"/>
                </a:solidFill>
              </a:rPr>
              <a:pPr>
                <a:defRPr/>
              </a:pPr>
              <a:t>15</a:t>
            </a:fld>
            <a:endParaRPr lang="en-US">
              <a:solidFill>
                <a:prstClr val="black"/>
              </a:solidFill>
            </a:endParaRPr>
          </a:p>
        </p:txBody>
      </p:sp>
    </p:spTree>
    <p:extLst>
      <p:ext uri="{BB962C8B-B14F-4D97-AF65-F5344CB8AC3E}">
        <p14:creationId xmlns:p14="http://schemas.microsoft.com/office/powerpoint/2010/main" val="12422813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4BD9B22F-BA61-410C-AAFE-E1A0C9401D3C}" type="slidenum">
              <a:rPr lang="en-US" smtClean="0">
                <a:solidFill>
                  <a:prstClr val="black"/>
                </a:solidFill>
              </a:rPr>
              <a:pPr>
                <a:defRPr/>
              </a:pPr>
              <a:t>16</a:t>
            </a:fld>
            <a:endParaRPr lang="en-US">
              <a:solidFill>
                <a:prstClr val="black"/>
              </a:solidFill>
            </a:endParaRPr>
          </a:p>
        </p:txBody>
      </p:sp>
    </p:spTree>
    <p:extLst>
      <p:ext uri="{BB962C8B-B14F-4D97-AF65-F5344CB8AC3E}">
        <p14:creationId xmlns:p14="http://schemas.microsoft.com/office/powerpoint/2010/main" val="29847011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6A2EA70-8A4C-40BF-A25E-4BD4BBF0DDA4}" type="slidenum">
              <a:rPr lang="en-US" smtClean="0"/>
              <a:pPr/>
              <a:t>22</a:t>
            </a:fld>
            <a:endParaRPr lang="en-US"/>
          </a:p>
        </p:txBody>
      </p:sp>
    </p:spTree>
    <p:extLst>
      <p:ext uri="{BB962C8B-B14F-4D97-AF65-F5344CB8AC3E}">
        <p14:creationId xmlns:p14="http://schemas.microsoft.com/office/powerpoint/2010/main" val="28292720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a:xfrm>
            <a:off x="8784299" y="6597352"/>
            <a:ext cx="3264363" cy="144016"/>
          </a:xfrm>
          <a:prstGeom prst="rect">
            <a:avLst/>
          </a:prstGeom>
        </p:spPr>
        <p:txBody>
          <a:bodyPr/>
          <a:lstStyle/>
          <a:p>
            <a:r>
              <a:rPr lang="en-US"/>
              <a:t>© T. Theocharides, 2011.   </a:t>
            </a:r>
            <a:fld id="{DBC3780C-3FFF-490E-B2E7-EBE978EE7150}" type="slidenum">
              <a:rPr lang="en-US" smtClean="0"/>
              <a:pPr/>
              <a:t>‹#›</a:t>
            </a:fld>
            <a:endParaRPr lang="en-US" dirty="0"/>
          </a:p>
        </p:txBody>
      </p:sp>
    </p:spTree>
    <p:extLst>
      <p:ext uri="{BB962C8B-B14F-4D97-AF65-F5344CB8AC3E}">
        <p14:creationId xmlns:p14="http://schemas.microsoft.com/office/powerpoint/2010/main" val="21968198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55448"/>
            <a:ext cx="10972800" cy="701784"/>
          </a:xfrm>
        </p:spPr>
        <p:txBody>
          <a:bodyPr/>
          <a:lstStyle/>
          <a:p>
            <a:r>
              <a:rPr kumimoji="0" lang="en-US" dirty="0"/>
              <a:t>Click to edit Master title style</a:t>
            </a:r>
          </a:p>
        </p:txBody>
      </p:sp>
      <p:sp>
        <p:nvSpPr>
          <p:cNvPr id="3" name="Content Placeholder 2"/>
          <p:cNvSpPr>
            <a:spLocks noGrp="1"/>
          </p:cNvSpPr>
          <p:nvPr>
            <p:ph idx="1"/>
          </p:nvPr>
        </p:nvSpPr>
        <p:spPr/>
        <p:txBody>
          <a:bodyPr/>
          <a:lstStyle>
            <a:lvl1pPr>
              <a:defRPr>
                <a:solidFill>
                  <a:schemeClr val="bg2">
                    <a:lumMod val="10000"/>
                  </a:schemeClr>
                </a:solidFill>
              </a:defRPr>
            </a:lvl1pPr>
            <a:lvl2pPr>
              <a:defRPr>
                <a:solidFill>
                  <a:schemeClr val="bg2">
                    <a:lumMod val="10000"/>
                  </a:schemeClr>
                </a:solidFill>
              </a:defRPr>
            </a:lvl2pPr>
            <a:lvl3pPr>
              <a:defRPr>
                <a:solidFill>
                  <a:schemeClr val="bg2">
                    <a:lumMod val="10000"/>
                  </a:schemeClr>
                </a:solidFill>
              </a:defRPr>
            </a:lvl3pPr>
            <a:lvl4pPr>
              <a:defRPr>
                <a:solidFill>
                  <a:schemeClr val="bg2">
                    <a:lumMod val="10000"/>
                  </a:schemeClr>
                </a:solidFill>
              </a:defRPr>
            </a:lvl4pPr>
            <a:lvl5pPr>
              <a:defRPr>
                <a:solidFill>
                  <a:schemeClr val="bg2">
                    <a:lumMod val="10000"/>
                  </a:schemeClr>
                </a:solidFill>
              </a:defRPr>
            </a:lvl5pPr>
            <a:extLst/>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4" name="Date Placeholder 3"/>
          <p:cNvSpPr>
            <a:spLocks noGrp="1"/>
          </p:cNvSpPr>
          <p:nvPr>
            <p:ph type="dt" sz="half" idx="10"/>
          </p:nvPr>
        </p:nvSpPr>
        <p:spPr>
          <a:xfrm>
            <a:off x="609600" y="6476999"/>
            <a:ext cx="2844800" cy="274320"/>
          </a:xfrm>
          <a:prstGeom prst="rect">
            <a:avLst/>
          </a:prstGeom>
        </p:spPr>
        <p:txBody>
          <a:bodyPr/>
          <a:lstStyle/>
          <a:p>
            <a:fld id="{2342CEA3-3058-4D43-AE35-B3DA76CB4003}" type="datetimeFigureOut">
              <a:rPr lang="el-GR" smtClean="0"/>
              <a:pPr/>
              <a:t>20/4/2024</a:t>
            </a:fld>
            <a:endParaRPr lang="el-GR"/>
          </a:p>
        </p:txBody>
      </p:sp>
      <p:sp>
        <p:nvSpPr>
          <p:cNvPr id="5" name="Footer Placeholder 4"/>
          <p:cNvSpPr>
            <a:spLocks noGrp="1"/>
          </p:cNvSpPr>
          <p:nvPr>
            <p:ph type="ftr" sz="quarter" idx="11"/>
          </p:nvPr>
        </p:nvSpPr>
        <p:spPr>
          <a:xfrm>
            <a:off x="3520798" y="6476999"/>
            <a:ext cx="7343625" cy="274320"/>
          </a:xfrm>
          <a:prstGeom prst="rect">
            <a:avLst/>
          </a:prstGeom>
        </p:spPr>
        <p:txBody>
          <a:bodyPr/>
          <a:lstStyle/>
          <a:p>
            <a:endParaRPr lang="el-GR"/>
          </a:p>
        </p:txBody>
      </p:sp>
      <p:sp>
        <p:nvSpPr>
          <p:cNvPr id="6" name="Slide Number Placeholder 5"/>
          <p:cNvSpPr>
            <a:spLocks noGrp="1"/>
          </p:cNvSpPr>
          <p:nvPr>
            <p:ph type="sldNum" sz="quarter" idx="12"/>
          </p:nvPr>
        </p:nvSpPr>
        <p:spPr/>
        <p:txBody>
          <a:bodyPr/>
          <a:lstStyle/>
          <a:p>
            <a:fld id="{D3F1D1C4-C2D9-4231-9FB2-B2D9D97AA41D}" type="slidenum">
              <a:rPr lang="el-GR" smtClean="0"/>
              <a:pPr/>
              <a:t>‹#›</a:t>
            </a:fld>
            <a:endParaRPr lang="el-GR"/>
          </a:p>
        </p:txBody>
      </p:sp>
      <p:sp>
        <p:nvSpPr>
          <p:cNvPr id="12" name="Text Placeholder 11"/>
          <p:cNvSpPr>
            <a:spLocks noGrp="1"/>
          </p:cNvSpPr>
          <p:nvPr>
            <p:ph type="body" sz="quarter" idx="13" hasCustomPrompt="1"/>
          </p:nvPr>
        </p:nvSpPr>
        <p:spPr>
          <a:xfrm>
            <a:off x="571501" y="857233"/>
            <a:ext cx="10953751" cy="500081"/>
          </a:xfrm>
        </p:spPr>
        <p:txBody>
          <a:bodyPr/>
          <a:lstStyle>
            <a:lvl1pPr>
              <a:buFont typeface="Arial" pitchFamily="34" charset="0"/>
              <a:buChar char="•"/>
              <a:defRPr>
                <a:solidFill>
                  <a:schemeClr val="accent1">
                    <a:lumMod val="60000"/>
                    <a:lumOff val="40000"/>
                  </a:schemeClr>
                </a:solidFill>
              </a:defRPr>
            </a:lvl1pPr>
            <a:lvl2pPr>
              <a:buNone/>
              <a:defRPr/>
            </a:lvl2pPr>
            <a:lvl5pPr>
              <a:buNone/>
              <a:defRPr/>
            </a:lvl5pPr>
          </a:lstStyle>
          <a:p>
            <a:pPr lvl="0"/>
            <a:r>
              <a:rPr lang="en-GB" dirty="0"/>
              <a:t>Click to edit Master </a:t>
            </a:r>
            <a:r>
              <a:rPr lang="en-GB" dirty="0" err="1"/>
              <a:t>Subtutle</a:t>
            </a:r>
            <a:r>
              <a:rPr lang="en-GB" dirty="0"/>
              <a:t> style</a:t>
            </a:r>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55448"/>
            <a:ext cx="10972800" cy="701784"/>
          </a:xfrm>
        </p:spPr>
        <p:txBody>
          <a:bodyPr/>
          <a:lstStyle/>
          <a:p>
            <a:r>
              <a:rPr kumimoji="0" lang="en-US" dirty="0"/>
              <a:t>Click to edit Master title style</a:t>
            </a:r>
          </a:p>
        </p:txBody>
      </p:sp>
      <p:sp>
        <p:nvSpPr>
          <p:cNvPr id="3" name="Content Placeholder 2"/>
          <p:cNvSpPr>
            <a:spLocks noGrp="1"/>
          </p:cNvSpPr>
          <p:nvPr>
            <p:ph idx="1"/>
          </p:nvPr>
        </p:nvSpPr>
        <p:spPr/>
        <p:txBody>
          <a:bodyPr/>
          <a:lstStyle>
            <a:lvl1pPr>
              <a:defRPr>
                <a:solidFill>
                  <a:schemeClr val="bg2">
                    <a:lumMod val="10000"/>
                  </a:schemeClr>
                </a:solidFill>
              </a:defRPr>
            </a:lvl1pPr>
            <a:lvl2pPr>
              <a:defRPr>
                <a:solidFill>
                  <a:schemeClr val="bg2">
                    <a:lumMod val="10000"/>
                  </a:schemeClr>
                </a:solidFill>
              </a:defRPr>
            </a:lvl2pPr>
            <a:lvl3pPr>
              <a:defRPr>
                <a:solidFill>
                  <a:schemeClr val="bg2">
                    <a:lumMod val="10000"/>
                  </a:schemeClr>
                </a:solidFill>
              </a:defRPr>
            </a:lvl3pPr>
            <a:lvl4pPr>
              <a:defRPr>
                <a:solidFill>
                  <a:schemeClr val="bg2">
                    <a:lumMod val="10000"/>
                  </a:schemeClr>
                </a:solidFill>
              </a:defRPr>
            </a:lvl4pPr>
            <a:lvl5pPr>
              <a:defRPr>
                <a:solidFill>
                  <a:schemeClr val="bg2">
                    <a:lumMod val="10000"/>
                  </a:schemeClr>
                </a:solidFill>
              </a:defRPr>
            </a:lvl5pPr>
            <a:extLst/>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4" name="Date Placeholder 3"/>
          <p:cNvSpPr>
            <a:spLocks noGrp="1"/>
          </p:cNvSpPr>
          <p:nvPr>
            <p:ph type="dt" sz="half" idx="10"/>
          </p:nvPr>
        </p:nvSpPr>
        <p:spPr>
          <a:xfrm>
            <a:off x="609600" y="6476999"/>
            <a:ext cx="2844800" cy="274320"/>
          </a:xfrm>
          <a:prstGeom prst="rect">
            <a:avLst/>
          </a:prstGeom>
        </p:spPr>
        <p:txBody>
          <a:bodyPr/>
          <a:lstStyle/>
          <a:p>
            <a:fld id="{2342CEA3-3058-4D43-AE35-B3DA76CB4003}" type="datetimeFigureOut">
              <a:rPr lang="el-GR" smtClean="0"/>
              <a:pPr/>
              <a:t>20/4/2024</a:t>
            </a:fld>
            <a:endParaRPr lang="el-GR"/>
          </a:p>
        </p:txBody>
      </p:sp>
      <p:sp>
        <p:nvSpPr>
          <p:cNvPr id="5" name="Footer Placeholder 4"/>
          <p:cNvSpPr>
            <a:spLocks noGrp="1"/>
          </p:cNvSpPr>
          <p:nvPr>
            <p:ph type="ftr" sz="quarter" idx="11"/>
          </p:nvPr>
        </p:nvSpPr>
        <p:spPr>
          <a:xfrm>
            <a:off x="3520798" y="6476999"/>
            <a:ext cx="7343625" cy="274320"/>
          </a:xfrm>
          <a:prstGeom prst="rect">
            <a:avLst/>
          </a:prstGeom>
        </p:spPr>
        <p:txBody>
          <a:bodyPr/>
          <a:lstStyle/>
          <a:p>
            <a:endParaRPr lang="el-GR"/>
          </a:p>
        </p:txBody>
      </p:sp>
      <p:sp>
        <p:nvSpPr>
          <p:cNvPr id="6" name="Slide Number Placeholder 5"/>
          <p:cNvSpPr>
            <a:spLocks noGrp="1"/>
          </p:cNvSpPr>
          <p:nvPr>
            <p:ph type="sldNum" sz="quarter" idx="12"/>
          </p:nvPr>
        </p:nvSpPr>
        <p:spPr/>
        <p:txBody>
          <a:bodyPr/>
          <a:lstStyle/>
          <a:p>
            <a:fld id="{D3F1D1C4-C2D9-4231-9FB2-B2D9D97AA41D}" type="slidenum">
              <a:rPr lang="el-GR" smtClean="0"/>
              <a:pPr/>
              <a:t>‹#›</a:t>
            </a:fld>
            <a:endParaRPr lang="el-GR"/>
          </a:p>
        </p:txBody>
      </p:sp>
      <p:sp>
        <p:nvSpPr>
          <p:cNvPr id="12" name="Text Placeholder 11"/>
          <p:cNvSpPr>
            <a:spLocks noGrp="1"/>
          </p:cNvSpPr>
          <p:nvPr>
            <p:ph type="body" sz="quarter" idx="13" hasCustomPrompt="1"/>
          </p:nvPr>
        </p:nvSpPr>
        <p:spPr>
          <a:xfrm>
            <a:off x="571501" y="857233"/>
            <a:ext cx="10953751" cy="500081"/>
          </a:xfrm>
        </p:spPr>
        <p:txBody>
          <a:bodyPr/>
          <a:lstStyle>
            <a:lvl1pPr>
              <a:buFont typeface="Arial" pitchFamily="34" charset="0"/>
              <a:buChar char="•"/>
              <a:defRPr>
                <a:solidFill>
                  <a:schemeClr val="accent1">
                    <a:lumMod val="60000"/>
                    <a:lumOff val="40000"/>
                  </a:schemeClr>
                </a:solidFill>
              </a:defRPr>
            </a:lvl1pPr>
            <a:lvl2pPr>
              <a:buNone/>
              <a:defRPr/>
            </a:lvl2pPr>
            <a:lvl5pPr>
              <a:buNone/>
              <a:defRPr/>
            </a:lvl5pPr>
          </a:lstStyle>
          <a:p>
            <a:pPr lvl="0"/>
            <a:r>
              <a:rPr lang="en-GB" dirty="0"/>
              <a:t>Click to edit Master </a:t>
            </a:r>
            <a:r>
              <a:rPr lang="en-GB" dirty="0" err="1"/>
              <a:t>Subtutle</a:t>
            </a:r>
            <a:r>
              <a:rPr lang="en-GB" dirty="0"/>
              <a:t> style</a:t>
            </a:r>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55448"/>
            <a:ext cx="10972800" cy="701784"/>
          </a:xfrm>
        </p:spPr>
        <p:txBody>
          <a:bodyPr/>
          <a:lstStyle/>
          <a:p>
            <a:r>
              <a:rPr kumimoji="0" lang="en-US" dirty="0"/>
              <a:t>Click to edit Master title style</a:t>
            </a:r>
          </a:p>
        </p:txBody>
      </p:sp>
      <p:sp>
        <p:nvSpPr>
          <p:cNvPr id="3" name="Content Placeholder 2"/>
          <p:cNvSpPr>
            <a:spLocks noGrp="1"/>
          </p:cNvSpPr>
          <p:nvPr>
            <p:ph idx="1"/>
          </p:nvPr>
        </p:nvSpPr>
        <p:spPr/>
        <p:txBody>
          <a:bodyPr/>
          <a:lstStyle>
            <a:lvl1pPr>
              <a:defRPr>
                <a:solidFill>
                  <a:schemeClr val="bg2">
                    <a:lumMod val="10000"/>
                  </a:schemeClr>
                </a:solidFill>
              </a:defRPr>
            </a:lvl1pPr>
            <a:lvl2pPr>
              <a:defRPr>
                <a:solidFill>
                  <a:schemeClr val="bg2">
                    <a:lumMod val="10000"/>
                  </a:schemeClr>
                </a:solidFill>
              </a:defRPr>
            </a:lvl2pPr>
            <a:lvl3pPr>
              <a:defRPr>
                <a:solidFill>
                  <a:schemeClr val="bg2">
                    <a:lumMod val="10000"/>
                  </a:schemeClr>
                </a:solidFill>
              </a:defRPr>
            </a:lvl3pPr>
            <a:lvl4pPr>
              <a:defRPr>
                <a:solidFill>
                  <a:schemeClr val="bg2">
                    <a:lumMod val="10000"/>
                  </a:schemeClr>
                </a:solidFill>
              </a:defRPr>
            </a:lvl4pPr>
            <a:lvl5pPr>
              <a:defRPr>
                <a:solidFill>
                  <a:schemeClr val="bg2">
                    <a:lumMod val="10000"/>
                  </a:schemeClr>
                </a:solidFill>
              </a:defRPr>
            </a:lvl5pPr>
            <a:extLst/>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4" name="Date Placeholder 3"/>
          <p:cNvSpPr>
            <a:spLocks noGrp="1"/>
          </p:cNvSpPr>
          <p:nvPr>
            <p:ph type="dt" sz="half" idx="10"/>
          </p:nvPr>
        </p:nvSpPr>
        <p:spPr>
          <a:xfrm>
            <a:off x="609600" y="6476999"/>
            <a:ext cx="2844800" cy="274320"/>
          </a:xfrm>
          <a:prstGeom prst="rect">
            <a:avLst/>
          </a:prstGeom>
        </p:spPr>
        <p:txBody>
          <a:bodyPr/>
          <a:lstStyle/>
          <a:p>
            <a:fld id="{2342CEA3-3058-4D43-AE35-B3DA76CB4003}" type="datetimeFigureOut">
              <a:rPr lang="el-GR" smtClean="0"/>
              <a:pPr/>
              <a:t>20/4/2024</a:t>
            </a:fld>
            <a:endParaRPr lang="el-GR"/>
          </a:p>
        </p:txBody>
      </p:sp>
      <p:sp>
        <p:nvSpPr>
          <p:cNvPr id="5" name="Footer Placeholder 4"/>
          <p:cNvSpPr>
            <a:spLocks noGrp="1"/>
          </p:cNvSpPr>
          <p:nvPr>
            <p:ph type="ftr" sz="quarter" idx="11"/>
          </p:nvPr>
        </p:nvSpPr>
        <p:spPr>
          <a:xfrm>
            <a:off x="3520798" y="6476999"/>
            <a:ext cx="7343625" cy="274320"/>
          </a:xfrm>
          <a:prstGeom prst="rect">
            <a:avLst/>
          </a:prstGeom>
        </p:spPr>
        <p:txBody>
          <a:bodyPr/>
          <a:lstStyle/>
          <a:p>
            <a:endParaRPr lang="el-GR"/>
          </a:p>
        </p:txBody>
      </p:sp>
      <p:sp>
        <p:nvSpPr>
          <p:cNvPr id="6" name="Slide Number Placeholder 5"/>
          <p:cNvSpPr>
            <a:spLocks noGrp="1"/>
          </p:cNvSpPr>
          <p:nvPr>
            <p:ph type="sldNum" sz="quarter" idx="12"/>
          </p:nvPr>
        </p:nvSpPr>
        <p:spPr/>
        <p:txBody>
          <a:bodyPr/>
          <a:lstStyle/>
          <a:p>
            <a:fld id="{D3F1D1C4-C2D9-4231-9FB2-B2D9D97AA41D}" type="slidenum">
              <a:rPr lang="el-GR" smtClean="0"/>
              <a:pPr/>
              <a:t>‹#›</a:t>
            </a:fld>
            <a:endParaRPr lang="el-GR"/>
          </a:p>
        </p:txBody>
      </p:sp>
      <p:sp>
        <p:nvSpPr>
          <p:cNvPr id="12" name="Text Placeholder 11"/>
          <p:cNvSpPr>
            <a:spLocks noGrp="1"/>
          </p:cNvSpPr>
          <p:nvPr>
            <p:ph type="body" sz="quarter" idx="13" hasCustomPrompt="1"/>
          </p:nvPr>
        </p:nvSpPr>
        <p:spPr>
          <a:xfrm>
            <a:off x="571501" y="857233"/>
            <a:ext cx="10953751" cy="500081"/>
          </a:xfrm>
        </p:spPr>
        <p:txBody>
          <a:bodyPr/>
          <a:lstStyle>
            <a:lvl1pPr>
              <a:buFont typeface="Arial" pitchFamily="34" charset="0"/>
              <a:buChar char="•"/>
              <a:defRPr>
                <a:solidFill>
                  <a:schemeClr val="accent1">
                    <a:lumMod val="60000"/>
                    <a:lumOff val="40000"/>
                  </a:schemeClr>
                </a:solidFill>
              </a:defRPr>
            </a:lvl1pPr>
            <a:lvl2pPr>
              <a:buNone/>
              <a:defRPr/>
            </a:lvl2pPr>
            <a:lvl5pPr>
              <a:buNone/>
              <a:defRPr/>
            </a:lvl5pPr>
          </a:lstStyle>
          <a:p>
            <a:pPr lvl="0"/>
            <a:r>
              <a:rPr lang="en-GB" dirty="0"/>
              <a:t>Click to edit Master </a:t>
            </a:r>
            <a:r>
              <a:rPr lang="en-GB" dirty="0" err="1"/>
              <a:t>Subtutle</a:t>
            </a:r>
            <a:r>
              <a:rPr lang="en-GB" dirty="0"/>
              <a:t> style</a:t>
            </a:r>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55448"/>
            <a:ext cx="10972800" cy="701784"/>
          </a:xfrm>
        </p:spPr>
        <p:txBody>
          <a:bodyPr/>
          <a:lstStyle/>
          <a:p>
            <a:r>
              <a:rPr kumimoji="0" lang="en-US" dirty="0"/>
              <a:t>Click to edit Master title style</a:t>
            </a:r>
          </a:p>
        </p:txBody>
      </p:sp>
      <p:sp>
        <p:nvSpPr>
          <p:cNvPr id="3" name="Content Placeholder 2"/>
          <p:cNvSpPr>
            <a:spLocks noGrp="1"/>
          </p:cNvSpPr>
          <p:nvPr>
            <p:ph idx="1"/>
          </p:nvPr>
        </p:nvSpPr>
        <p:spPr/>
        <p:txBody>
          <a:bodyPr/>
          <a:lstStyle>
            <a:lvl1pPr>
              <a:defRPr>
                <a:solidFill>
                  <a:schemeClr val="bg2">
                    <a:lumMod val="10000"/>
                  </a:schemeClr>
                </a:solidFill>
              </a:defRPr>
            </a:lvl1pPr>
            <a:lvl2pPr>
              <a:defRPr>
                <a:solidFill>
                  <a:schemeClr val="bg2">
                    <a:lumMod val="10000"/>
                  </a:schemeClr>
                </a:solidFill>
              </a:defRPr>
            </a:lvl2pPr>
            <a:lvl3pPr>
              <a:defRPr>
                <a:solidFill>
                  <a:schemeClr val="bg2">
                    <a:lumMod val="10000"/>
                  </a:schemeClr>
                </a:solidFill>
              </a:defRPr>
            </a:lvl3pPr>
            <a:lvl4pPr>
              <a:defRPr>
                <a:solidFill>
                  <a:schemeClr val="bg2">
                    <a:lumMod val="10000"/>
                  </a:schemeClr>
                </a:solidFill>
              </a:defRPr>
            </a:lvl4pPr>
            <a:lvl5pPr>
              <a:defRPr>
                <a:solidFill>
                  <a:schemeClr val="bg2">
                    <a:lumMod val="10000"/>
                  </a:schemeClr>
                </a:solidFill>
              </a:defRPr>
            </a:lvl5pPr>
            <a:extLst/>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4" name="Date Placeholder 3"/>
          <p:cNvSpPr>
            <a:spLocks noGrp="1"/>
          </p:cNvSpPr>
          <p:nvPr>
            <p:ph type="dt" sz="half" idx="10"/>
          </p:nvPr>
        </p:nvSpPr>
        <p:spPr>
          <a:xfrm>
            <a:off x="609600" y="6476999"/>
            <a:ext cx="2844800" cy="274320"/>
          </a:xfrm>
          <a:prstGeom prst="rect">
            <a:avLst/>
          </a:prstGeom>
        </p:spPr>
        <p:txBody>
          <a:bodyPr/>
          <a:lstStyle/>
          <a:p>
            <a:fld id="{2342CEA3-3058-4D43-AE35-B3DA76CB4003}" type="datetimeFigureOut">
              <a:rPr lang="el-GR" smtClean="0"/>
              <a:pPr/>
              <a:t>20/4/2024</a:t>
            </a:fld>
            <a:endParaRPr lang="el-GR"/>
          </a:p>
        </p:txBody>
      </p:sp>
      <p:sp>
        <p:nvSpPr>
          <p:cNvPr id="5" name="Footer Placeholder 4"/>
          <p:cNvSpPr>
            <a:spLocks noGrp="1"/>
          </p:cNvSpPr>
          <p:nvPr>
            <p:ph type="ftr" sz="quarter" idx="11"/>
          </p:nvPr>
        </p:nvSpPr>
        <p:spPr>
          <a:xfrm>
            <a:off x="3520798" y="6476999"/>
            <a:ext cx="7343625" cy="274320"/>
          </a:xfrm>
          <a:prstGeom prst="rect">
            <a:avLst/>
          </a:prstGeom>
        </p:spPr>
        <p:txBody>
          <a:bodyPr/>
          <a:lstStyle/>
          <a:p>
            <a:endParaRPr lang="el-GR"/>
          </a:p>
        </p:txBody>
      </p:sp>
      <p:sp>
        <p:nvSpPr>
          <p:cNvPr id="6" name="Slide Number Placeholder 5"/>
          <p:cNvSpPr>
            <a:spLocks noGrp="1"/>
          </p:cNvSpPr>
          <p:nvPr>
            <p:ph type="sldNum" sz="quarter" idx="12"/>
          </p:nvPr>
        </p:nvSpPr>
        <p:spPr/>
        <p:txBody>
          <a:bodyPr/>
          <a:lstStyle/>
          <a:p>
            <a:fld id="{D3F1D1C4-C2D9-4231-9FB2-B2D9D97AA41D}" type="slidenum">
              <a:rPr lang="el-GR" smtClean="0"/>
              <a:pPr/>
              <a:t>‹#›</a:t>
            </a:fld>
            <a:endParaRPr lang="el-GR"/>
          </a:p>
        </p:txBody>
      </p:sp>
      <p:sp>
        <p:nvSpPr>
          <p:cNvPr id="12" name="Text Placeholder 11"/>
          <p:cNvSpPr>
            <a:spLocks noGrp="1"/>
          </p:cNvSpPr>
          <p:nvPr>
            <p:ph type="body" sz="quarter" idx="13" hasCustomPrompt="1"/>
          </p:nvPr>
        </p:nvSpPr>
        <p:spPr>
          <a:xfrm>
            <a:off x="571501" y="857233"/>
            <a:ext cx="10953751" cy="500081"/>
          </a:xfrm>
        </p:spPr>
        <p:txBody>
          <a:bodyPr/>
          <a:lstStyle>
            <a:lvl1pPr>
              <a:buFont typeface="Arial" pitchFamily="34" charset="0"/>
              <a:buChar char="•"/>
              <a:defRPr>
                <a:solidFill>
                  <a:schemeClr val="accent1">
                    <a:lumMod val="60000"/>
                    <a:lumOff val="40000"/>
                  </a:schemeClr>
                </a:solidFill>
              </a:defRPr>
            </a:lvl1pPr>
            <a:lvl2pPr>
              <a:buNone/>
              <a:defRPr/>
            </a:lvl2pPr>
            <a:lvl5pPr>
              <a:buNone/>
              <a:defRPr/>
            </a:lvl5pPr>
          </a:lstStyle>
          <a:p>
            <a:pPr lvl="0"/>
            <a:r>
              <a:rPr lang="en-GB" dirty="0"/>
              <a:t>Click to edit Master </a:t>
            </a:r>
            <a:r>
              <a:rPr lang="en-GB" dirty="0" err="1"/>
              <a:t>Subtutle</a:t>
            </a:r>
            <a:r>
              <a:rPr lang="en-GB" dirty="0"/>
              <a:t> style</a:t>
            </a:r>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55448"/>
            <a:ext cx="10972800" cy="701784"/>
          </a:xfrm>
        </p:spPr>
        <p:txBody>
          <a:bodyPr/>
          <a:lstStyle/>
          <a:p>
            <a:r>
              <a:rPr kumimoji="0" lang="en-US" dirty="0"/>
              <a:t>Click to edit Master title style</a:t>
            </a:r>
          </a:p>
        </p:txBody>
      </p:sp>
      <p:sp>
        <p:nvSpPr>
          <p:cNvPr id="3" name="Content Placeholder 2"/>
          <p:cNvSpPr>
            <a:spLocks noGrp="1"/>
          </p:cNvSpPr>
          <p:nvPr>
            <p:ph idx="1"/>
          </p:nvPr>
        </p:nvSpPr>
        <p:spPr/>
        <p:txBody>
          <a:bodyPr/>
          <a:lstStyle>
            <a:lvl1pPr>
              <a:defRPr>
                <a:solidFill>
                  <a:schemeClr val="bg2">
                    <a:lumMod val="10000"/>
                  </a:schemeClr>
                </a:solidFill>
              </a:defRPr>
            </a:lvl1pPr>
            <a:lvl2pPr>
              <a:defRPr>
                <a:solidFill>
                  <a:schemeClr val="bg2">
                    <a:lumMod val="10000"/>
                  </a:schemeClr>
                </a:solidFill>
              </a:defRPr>
            </a:lvl2pPr>
            <a:lvl3pPr>
              <a:defRPr>
                <a:solidFill>
                  <a:schemeClr val="bg2">
                    <a:lumMod val="10000"/>
                  </a:schemeClr>
                </a:solidFill>
              </a:defRPr>
            </a:lvl3pPr>
            <a:lvl4pPr>
              <a:defRPr>
                <a:solidFill>
                  <a:schemeClr val="bg2">
                    <a:lumMod val="10000"/>
                  </a:schemeClr>
                </a:solidFill>
              </a:defRPr>
            </a:lvl4pPr>
            <a:lvl5pPr>
              <a:defRPr>
                <a:solidFill>
                  <a:schemeClr val="bg2">
                    <a:lumMod val="10000"/>
                  </a:schemeClr>
                </a:solidFill>
              </a:defRPr>
            </a:lvl5pPr>
            <a:extLst/>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4" name="Date Placeholder 3"/>
          <p:cNvSpPr>
            <a:spLocks noGrp="1"/>
          </p:cNvSpPr>
          <p:nvPr>
            <p:ph type="dt" sz="half" idx="10"/>
          </p:nvPr>
        </p:nvSpPr>
        <p:spPr>
          <a:xfrm>
            <a:off x="609600" y="6476999"/>
            <a:ext cx="2844800" cy="274320"/>
          </a:xfrm>
          <a:prstGeom prst="rect">
            <a:avLst/>
          </a:prstGeom>
        </p:spPr>
        <p:txBody>
          <a:bodyPr/>
          <a:lstStyle/>
          <a:p>
            <a:fld id="{2342CEA3-3058-4D43-AE35-B3DA76CB4003}" type="datetimeFigureOut">
              <a:rPr lang="el-GR" smtClean="0"/>
              <a:pPr/>
              <a:t>20/4/2024</a:t>
            </a:fld>
            <a:endParaRPr lang="el-GR"/>
          </a:p>
        </p:txBody>
      </p:sp>
      <p:sp>
        <p:nvSpPr>
          <p:cNvPr id="5" name="Footer Placeholder 4"/>
          <p:cNvSpPr>
            <a:spLocks noGrp="1"/>
          </p:cNvSpPr>
          <p:nvPr>
            <p:ph type="ftr" sz="quarter" idx="11"/>
          </p:nvPr>
        </p:nvSpPr>
        <p:spPr>
          <a:xfrm>
            <a:off x="3520798" y="6476999"/>
            <a:ext cx="7343625" cy="274320"/>
          </a:xfrm>
          <a:prstGeom prst="rect">
            <a:avLst/>
          </a:prstGeom>
        </p:spPr>
        <p:txBody>
          <a:bodyPr/>
          <a:lstStyle/>
          <a:p>
            <a:endParaRPr lang="el-GR"/>
          </a:p>
        </p:txBody>
      </p:sp>
      <p:sp>
        <p:nvSpPr>
          <p:cNvPr id="6" name="Slide Number Placeholder 5"/>
          <p:cNvSpPr>
            <a:spLocks noGrp="1"/>
          </p:cNvSpPr>
          <p:nvPr>
            <p:ph type="sldNum" sz="quarter" idx="12"/>
          </p:nvPr>
        </p:nvSpPr>
        <p:spPr/>
        <p:txBody>
          <a:bodyPr/>
          <a:lstStyle/>
          <a:p>
            <a:fld id="{D3F1D1C4-C2D9-4231-9FB2-B2D9D97AA41D}" type="slidenum">
              <a:rPr lang="el-GR" smtClean="0"/>
              <a:pPr/>
              <a:t>‹#›</a:t>
            </a:fld>
            <a:endParaRPr lang="el-GR"/>
          </a:p>
        </p:txBody>
      </p:sp>
      <p:sp>
        <p:nvSpPr>
          <p:cNvPr id="12" name="Text Placeholder 11"/>
          <p:cNvSpPr>
            <a:spLocks noGrp="1"/>
          </p:cNvSpPr>
          <p:nvPr>
            <p:ph type="body" sz="quarter" idx="13" hasCustomPrompt="1"/>
          </p:nvPr>
        </p:nvSpPr>
        <p:spPr>
          <a:xfrm>
            <a:off x="571501" y="857233"/>
            <a:ext cx="10953751" cy="500081"/>
          </a:xfrm>
        </p:spPr>
        <p:txBody>
          <a:bodyPr/>
          <a:lstStyle>
            <a:lvl1pPr>
              <a:buFont typeface="Arial" pitchFamily="34" charset="0"/>
              <a:buChar char="•"/>
              <a:defRPr>
                <a:solidFill>
                  <a:schemeClr val="accent1">
                    <a:lumMod val="60000"/>
                    <a:lumOff val="40000"/>
                  </a:schemeClr>
                </a:solidFill>
              </a:defRPr>
            </a:lvl1pPr>
            <a:lvl2pPr>
              <a:buNone/>
              <a:defRPr/>
            </a:lvl2pPr>
            <a:lvl5pPr>
              <a:buNone/>
              <a:defRPr/>
            </a:lvl5pPr>
          </a:lstStyle>
          <a:p>
            <a:pPr lvl="0"/>
            <a:r>
              <a:rPr lang="en-GB" dirty="0"/>
              <a:t>Click to edit Master </a:t>
            </a:r>
            <a:r>
              <a:rPr lang="en-GB" dirty="0" err="1"/>
              <a:t>Subtutle</a:t>
            </a:r>
            <a:r>
              <a:rPr lang="en-GB" dirty="0"/>
              <a:t> style</a:t>
            </a:r>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55448"/>
            <a:ext cx="10972800" cy="701784"/>
          </a:xfrm>
        </p:spPr>
        <p:txBody>
          <a:bodyPr/>
          <a:lstStyle/>
          <a:p>
            <a:r>
              <a:rPr kumimoji="0" lang="en-US" dirty="0"/>
              <a:t>Click to edit Master title style</a:t>
            </a:r>
          </a:p>
        </p:txBody>
      </p:sp>
      <p:sp>
        <p:nvSpPr>
          <p:cNvPr id="3" name="Content Placeholder 2"/>
          <p:cNvSpPr>
            <a:spLocks noGrp="1"/>
          </p:cNvSpPr>
          <p:nvPr>
            <p:ph idx="1"/>
          </p:nvPr>
        </p:nvSpPr>
        <p:spPr/>
        <p:txBody>
          <a:bodyPr/>
          <a:lstStyle>
            <a:lvl1pPr>
              <a:defRPr>
                <a:solidFill>
                  <a:schemeClr val="bg2">
                    <a:lumMod val="10000"/>
                  </a:schemeClr>
                </a:solidFill>
              </a:defRPr>
            </a:lvl1pPr>
            <a:lvl2pPr>
              <a:defRPr>
                <a:solidFill>
                  <a:schemeClr val="bg2">
                    <a:lumMod val="10000"/>
                  </a:schemeClr>
                </a:solidFill>
              </a:defRPr>
            </a:lvl2pPr>
            <a:lvl3pPr>
              <a:defRPr>
                <a:solidFill>
                  <a:schemeClr val="bg2">
                    <a:lumMod val="10000"/>
                  </a:schemeClr>
                </a:solidFill>
              </a:defRPr>
            </a:lvl3pPr>
            <a:lvl4pPr>
              <a:defRPr>
                <a:solidFill>
                  <a:schemeClr val="bg2">
                    <a:lumMod val="10000"/>
                  </a:schemeClr>
                </a:solidFill>
              </a:defRPr>
            </a:lvl4pPr>
            <a:lvl5pPr>
              <a:defRPr>
                <a:solidFill>
                  <a:schemeClr val="bg2">
                    <a:lumMod val="10000"/>
                  </a:schemeClr>
                </a:solidFill>
              </a:defRPr>
            </a:lvl5pPr>
            <a:extLst/>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4" name="Date Placeholder 3"/>
          <p:cNvSpPr>
            <a:spLocks noGrp="1"/>
          </p:cNvSpPr>
          <p:nvPr>
            <p:ph type="dt" sz="half" idx="10"/>
          </p:nvPr>
        </p:nvSpPr>
        <p:spPr>
          <a:xfrm>
            <a:off x="609600" y="6476999"/>
            <a:ext cx="2844800" cy="274320"/>
          </a:xfrm>
          <a:prstGeom prst="rect">
            <a:avLst/>
          </a:prstGeom>
        </p:spPr>
        <p:txBody>
          <a:bodyPr/>
          <a:lstStyle/>
          <a:p>
            <a:fld id="{2342CEA3-3058-4D43-AE35-B3DA76CB4003}" type="datetimeFigureOut">
              <a:rPr lang="el-GR" smtClean="0"/>
              <a:pPr/>
              <a:t>20/4/2024</a:t>
            </a:fld>
            <a:endParaRPr lang="el-GR"/>
          </a:p>
        </p:txBody>
      </p:sp>
      <p:sp>
        <p:nvSpPr>
          <p:cNvPr id="5" name="Footer Placeholder 4"/>
          <p:cNvSpPr>
            <a:spLocks noGrp="1"/>
          </p:cNvSpPr>
          <p:nvPr>
            <p:ph type="ftr" sz="quarter" idx="11"/>
          </p:nvPr>
        </p:nvSpPr>
        <p:spPr>
          <a:xfrm>
            <a:off x="3520798" y="6476999"/>
            <a:ext cx="7343625" cy="274320"/>
          </a:xfrm>
          <a:prstGeom prst="rect">
            <a:avLst/>
          </a:prstGeom>
        </p:spPr>
        <p:txBody>
          <a:bodyPr/>
          <a:lstStyle/>
          <a:p>
            <a:endParaRPr lang="el-GR"/>
          </a:p>
        </p:txBody>
      </p:sp>
      <p:sp>
        <p:nvSpPr>
          <p:cNvPr id="6" name="Slide Number Placeholder 5"/>
          <p:cNvSpPr>
            <a:spLocks noGrp="1"/>
          </p:cNvSpPr>
          <p:nvPr>
            <p:ph type="sldNum" sz="quarter" idx="12"/>
          </p:nvPr>
        </p:nvSpPr>
        <p:spPr/>
        <p:txBody>
          <a:bodyPr/>
          <a:lstStyle/>
          <a:p>
            <a:fld id="{D3F1D1C4-C2D9-4231-9FB2-B2D9D97AA41D}" type="slidenum">
              <a:rPr lang="el-GR" smtClean="0"/>
              <a:pPr/>
              <a:t>‹#›</a:t>
            </a:fld>
            <a:endParaRPr lang="el-GR"/>
          </a:p>
        </p:txBody>
      </p:sp>
      <p:sp>
        <p:nvSpPr>
          <p:cNvPr id="12" name="Text Placeholder 11"/>
          <p:cNvSpPr>
            <a:spLocks noGrp="1"/>
          </p:cNvSpPr>
          <p:nvPr>
            <p:ph type="body" sz="quarter" idx="13" hasCustomPrompt="1"/>
          </p:nvPr>
        </p:nvSpPr>
        <p:spPr>
          <a:xfrm>
            <a:off x="571501" y="857233"/>
            <a:ext cx="10953751" cy="500081"/>
          </a:xfrm>
        </p:spPr>
        <p:txBody>
          <a:bodyPr/>
          <a:lstStyle>
            <a:lvl1pPr>
              <a:buFont typeface="Arial" pitchFamily="34" charset="0"/>
              <a:buChar char="•"/>
              <a:defRPr>
                <a:solidFill>
                  <a:schemeClr val="accent1">
                    <a:lumMod val="60000"/>
                    <a:lumOff val="40000"/>
                  </a:schemeClr>
                </a:solidFill>
              </a:defRPr>
            </a:lvl1pPr>
            <a:lvl2pPr>
              <a:buNone/>
              <a:defRPr/>
            </a:lvl2pPr>
            <a:lvl5pPr>
              <a:buNone/>
              <a:defRPr/>
            </a:lvl5pPr>
          </a:lstStyle>
          <a:p>
            <a:pPr lvl="0"/>
            <a:r>
              <a:rPr lang="en-GB" dirty="0"/>
              <a:t>Click to edit Master </a:t>
            </a:r>
            <a:r>
              <a:rPr lang="en-GB" dirty="0" err="1"/>
              <a:t>Subtutle</a:t>
            </a:r>
            <a:r>
              <a:rPr lang="en-GB" dirty="0"/>
              <a:t> style</a:t>
            </a:r>
            <a:endParaRPr lang="en-US" dirty="0"/>
          </a:p>
        </p:txBody>
      </p:sp>
    </p:spTree>
    <p:extLst>
      <p:ext uri="{BB962C8B-B14F-4D97-AF65-F5344CB8AC3E}">
        <p14:creationId xmlns:p14="http://schemas.microsoft.com/office/powerpoint/2010/main" val="10388429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55448"/>
            <a:ext cx="10972800" cy="701784"/>
          </a:xfrm>
        </p:spPr>
        <p:txBody>
          <a:bodyPr/>
          <a:lstStyle/>
          <a:p>
            <a:r>
              <a:rPr kumimoji="0" lang="en-US" dirty="0"/>
              <a:t>Click to edit Master title style</a:t>
            </a:r>
          </a:p>
        </p:txBody>
      </p:sp>
      <p:sp>
        <p:nvSpPr>
          <p:cNvPr id="3" name="Content Placeholder 2"/>
          <p:cNvSpPr>
            <a:spLocks noGrp="1"/>
          </p:cNvSpPr>
          <p:nvPr>
            <p:ph idx="1"/>
          </p:nvPr>
        </p:nvSpPr>
        <p:spPr/>
        <p:txBody>
          <a:bodyPr/>
          <a:lstStyle>
            <a:lvl1pPr>
              <a:defRPr>
                <a:solidFill>
                  <a:schemeClr val="bg2">
                    <a:lumMod val="10000"/>
                  </a:schemeClr>
                </a:solidFill>
              </a:defRPr>
            </a:lvl1pPr>
            <a:lvl2pPr>
              <a:defRPr>
                <a:solidFill>
                  <a:schemeClr val="bg2">
                    <a:lumMod val="10000"/>
                  </a:schemeClr>
                </a:solidFill>
              </a:defRPr>
            </a:lvl2pPr>
            <a:lvl3pPr>
              <a:defRPr>
                <a:solidFill>
                  <a:schemeClr val="bg2">
                    <a:lumMod val="10000"/>
                  </a:schemeClr>
                </a:solidFill>
              </a:defRPr>
            </a:lvl3pPr>
            <a:lvl4pPr>
              <a:defRPr>
                <a:solidFill>
                  <a:schemeClr val="bg2">
                    <a:lumMod val="10000"/>
                  </a:schemeClr>
                </a:solidFill>
              </a:defRPr>
            </a:lvl4pPr>
            <a:lvl5pPr>
              <a:defRPr>
                <a:solidFill>
                  <a:schemeClr val="bg2">
                    <a:lumMod val="10000"/>
                  </a:schemeClr>
                </a:solidFill>
              </a:defRPr>
            </a:lvl5pPr>
            <a:extLst/>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4" name="Date Placeholder 3"/>
          <p:cNvSpPr>
            <a:spLocks noGrp="1"/>
          </p:cNvSpPr>
          <p:nvPr>
            <p:ph type="dt" sz="half" idx="10"/>
          </p:nvPr>
        </p:nvSpPr>
        <p:spPr>
          <a:xfrm>
            <a:off x="609600" y="6476999"/>
            <a:ext cx="2844800" cy="274320"/>
          </a:xfrm>
          <a:prstGeom prst="rect">
            <a:avLst/>
          </a:prstGeom>
        </p:spPr>
        <p:txBody>
          <a:bodyPr/>
          <a:lstStyle/>
          <a:p>
            <a:fld id="{2342CEA3-3058-4D43-AE35-B3DA76CB4003}" type="datetimeFigureOut">
              <a:rPr lang="el-GR" smtClean="0"/>
              <a:pPr/>
              <a:t>20/4/2024</a:t>
            </a:fld>
            <a:endParaRPr lang="el-GR"/>
          </a:p>
        </p:txBody>
      </p:sp>
      <p:sp>
        <p:nvSpPr>
          <p:cNvPr id="5" name="Footer Placeholder 4"/>
          <p:cNvSpPr>
            <a:spLocks noGrp="1"/>
          </p:cNvSpPr>
          <p:nvPr>
            <p:ph type="ftr" sz="quarter" idx="11"/>
          </p:nvPr>
        </p:nvSpPr>
        <p:spPr>
          <a:xfrm>
            <a:off x="3520798" y="6476999"/>
            <a:ext cx="7343625" cy="274320"/>
          </a:xfrm>
          <a:prstGeom prst="rect">
            <a:avLst/>
          </a:prstGeom>
        </p:spPr>
        <p:txBody>
          <a:bodyPr/>
          <a:lstStyle/>
          <a:p>
            <a:endParaRPr lang="el-GR"/>
          </a:p>
        </p:txBody>
      </p:sp>
      <p:sp>
        <p:nvSpPr>
          <p:cNvPr id="6" name="Slide Number Placeholder 5"/>
          <p:cNvSpPr>
            <a:spLocks noGrp="1"/>
          </p:cNvSpPr>
          <p:nvPr>
            <p:ph type="sldNum" sz="quarter" idx="12"/>
          </p:nvPr>
        </p:nvSpPr>
        <p:spPr/>
        <p:txBody>
          <a:bodyPr/>
          <a:lstStyle/>
          <a:p>
            <a:fld id="{D3F1D1C4-C2D9-4231-9FB2-B2D9D97AA41D}" type="slidenum">
              <a:rPr lang="el-GR" smtClean="0"/>
              <a:pPr/>
              <a:t>‹#›</a:t>
            </a:fld>
            <a:endParaRPr lang="el-GR"/>
          </a:p>
        </p:txBody>
      </p:sp>
      <p:sp>
        <p:nvSpPr>
          <p:cNvPr id="12" name="Text Placeholder 11"/>
          <p:cNvSpPr>
            <a:spLocks noGrp="1"/>
          </p:cNvSpPr>
          <p:nvPr>
            <p:ph type="body" sz="quarter" idx="13" hasCustomPrompt="1"/>
          </p:nvPr>
        </p:nvSpPr>
        <p:spPr>
          <a:xfrm>
            <a:off x="571501" y="857233"/>
            <a:ext cx="10953751" cy="500081"/>
          </a:xfrm>
        </p:spPr>
        <p:txBody>
          <a:bodyPr/>
          <a:lstStyle>
            <a:lvl1pPr>
              <a:buFont typeface="Arial" pitchFamily="34" charset="0"/>
              <a:buChar char="•"/>
              <a:defRPr>
                <a:solidFill>
                  <a:schemeClr val="accent1">
                    <a:lumMod val="60000"/>
                    <a:lumOff val="40000"/>
                  </a:schemeClr>
                </a:solidFill>
              </a:defRPr>
            </a:lvl1pPr>
            <a:lvl2pPr>
              <a:buNone/>
              <a:defRPr/>
            </a:lvl2pPr>
            <a:lvl5pPr>
              <a:buNone/>
              <a:defRPr/>
            </a:lvl5pPr>
          </a:lstStyle>
          <a:p>
            <a:pPr lvl="0"/>
            <a:r>
              <a:rPr lang="en-GB" dirty="0"/>
              <a:t>Click to edit Master </a:t>
            </a:r>
            <a:r>
              <a:rPr lang="en-GB" dirty="0" err="1"/>
              <a:t>Subtutle</a:t>
            </a:r>
            <a:r>
              <a:rPr lang="en-GB" dirty="0"/>
              <a:t> style</a:t>
            </a:r>
            <a:endParaRPr lang="en-US" dirty="0"/>
          </a:p>
        </p:txBody>
      </p:sp>
    </p:spTree>
    <p:extLst>
      <p:ext uri="{BB962C8B-B14F-4D97-AF65-F5344CB8AC3E}">
        <p14:creationId xmlns:p14="http://schemas.microsoft.com/office/powerpoint/2010/main" val="10388429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55448"/>
            <a:ext cx="10972800" cy="701784"/>
          </a:xfrm>
        </p:spPr>
        <p:txBody>
          <a:bodyPr/>
          <a:lstStyle/>
          <a:p>
            <a:r>
              <a:rPr kumimoji="0" lang="en-US" dirty="0"/>
              <a:t>Click to edit Master title style</a:t>
            </a:r>
          </a:p>
        </p:txBody>
      </p:sp>
      <p:sp>
        <p:nvSpPr>
          <p:cNvPr id="3" name="Content Placeholder 2"/>
          <p:cNvSpPr>
            <a:spLocks noGrp="1"/>
          </p:cNvSpPr>
          <p:nvPr>
            <p:ph idx="1"/>
          </p:nvPr>
        </p:nvSpPr>
        <p:spPr/>
        <p:txBody>
          <a:bodyPr/>
          <a:lstStyle>
            <a:lvl1pPr>
              <a:defRPr>
                <a:solidFill>
                  <a:schemeClr val="bg2">
                    <a:lumMod val="10000"/>
                  </a:schemeClr>
                </a:solidFill>
              </a:defRPr>
            </a:lvl1pPr>
            <a:lvl2pPr>
              <a:defRPr>
                <a:solidFill>
                  <a:schemeClr val="bg2">
                    <a:lumMod val="10000"/>
                  </a:schemeClr>
                </a:solidFill>
              </a:defRPr>
            </a:lvl2pPr>
            <a:lvl3pPr>
              <a:defRPr>
                <a:solidFill>
                  <a:schemeClr val="bg2">
                    <a:lumMod val="10000"/>
                  </a:schemeClr>
                </a:solidFill>
              </a:defRPr>
            </a:lvl3pPr>
            <a:lvl4pPr>
              <a:defRPr>
                <a:solidFill>
                  <a:schemeClr val="bg2">
                    <a:lumMod val="10000"/>
                  </a:schemeClr>
                </a:solidFill>
              </a:defRPr>
            </a:lvl4pPr>
            <a:lvl5pPr>
              <a:defRPr>
                <a:solidFill>
                  <a:schemeClr val="bg2">
                    <a:lumMod val="10000"/>
                  </a:schemeClr>
                </a:solidFill>
              </a:defRPr>
            </a:lvl5pPr>
            <a:extLst/>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4" name="Date Placeholder 3"/>
          <p:cNvSpPr>
            <a:spLocks noGrp="1"/>
          </p:cNvSpPr>
          <p:nvPr>
            <p:ph type="dt" sz="half" idx="10"/>
          </p:nvPr>
        </p:nvSpPr>
        <p:spPr>
          <a:xfrm>
            <a:off x="609600" y="6476999"/>
            <a:ext cx="2844800" cy="274320"/>
          </a:xfrm>
          <a:prstGeom prst="rect">
            <a:avLst/>
          </a:prstGeom>
        </p:spPr>
        <p:txBody>
          <a:bodyPr/>
          <a:lstStyle/>
          <a:p>
            <a:fld id="{2342CEA3-3058-4D43-AE35-B3DA76CB4003}" type="datetimeFigureOut">
              <a:rPr lang="el-GR" smtClean="0"/>
              <a:pPr/>
              <a:t>20/4/2024</a:t>
            </a:fld>
            <a:endParaRPr lang="el-GR"/>
          </a:p>
        </p:txBody>
      </p:sp>
      <p:sp>
        <p:nvSpPr>
          <p:cNvPr id="5" name="Footer Placeholder 4"/>
          <p:cNvSpPr>
            <a:spLocks noGrp="1"/>
          </p:cNvSpPr>
          <p:nvPr>
            <p:ph type="ftr" sz="quarter" idx="11"/>
          </p:nvPr>
        </p:nvSpPr>
        <p:spPr>
          <a:xfrm>
            <a:off x="3520798" y="6476999"/>
            <a:ext cx="7343625" cy="274320"/>
          </a:xfrm>
          <a:prstGeom prst="rect">
            <a:avLst/>
          </a:prstGeom>
        </p:spPr>
        <p:txBody>
          <a:bodyPr/>
          <a:lstStyle/>
          <a:p>
            <a:endParaRPr lang="el-GR"/>
          </a:p>
        </p:txBody>
      </p:sp>
      <p:sp>
        <p:nvSpPr>
          <p:cNvPr id="6" name="Slide Number Placeholder 5"/>
          <p:cNvSpPr>
            <a:spLocks noGrp="1"/>
          </p:cNvSpPr>
          <p:nvPr>
            <p:ph type="sldNum" sz="quarter" idx="12"/>
          </p:nvPr>
        </p:nvSpPr>
        <p:spPr/>
        <p:txBody>
          <a:bodyPr/>
          <a:lstStyle/>
          <a:p>
            <a:fld id="{D3F1D1C4-C2D9-4231-9FB2-B2D9D97AA41D}" type="slidenum">
              <a:rPr lang="el-GR" smtClean="0"/>
              <a:pPr/>
              <a:t>‹#›</a:t>
            </a:fld>
            <a:endParaRPr lang="el-GR"/>
          </a:p>
        </p:txBody>
      </p:sp>
      <p:sp>
        <p:nvSpPr>
          <p:cNvPr id="12" name="Text Placeholder 11"/>
          <p:cNvSpPr>
            <a:spLocks noGrp="1"/>
          </p:cNvSpPr>
          <p:nvPr>
            <p:ph type="body" sz="quarter" idx="13" hasCustomPrompt="1"/>
          </p:nvPr>
        </p:nvSpPr>
        <p:spPr>
          <a:xfrm>
            <a:off x="571501" y="857233"/>
            <a:ext cx="10953751" cy="500081"/>
          </a:xfrm>
        </p:spPr>
        <p:txBody>
          <a:bodyPr/>
          <a:lstStyle>
            <a:lvl1pPr>
              <a:buFont typeface="Arial" pitchFamily="34" charset="0"/>
              <a:buChar char="•"/>
              <a:defRPr>
                <a:solidFill>
                  <a:schemeClr val="accent1">
                    <a:lumMod val="60000"/>
                    <a:lumOff val="40000"/>
                  </a:schemeClr>
                </a:solidFill>
              </a:defRPr>
            </a:lvl1pPr>
            <a:lvl2pPr>
              <a:buNone/>
              <a:defRPr/>
            </a:lvl2pPr>
            <a:lvl5pPr>
              <a:buNone/>
              <a:defRPr/>
            </a:lvl5pPr>
          </a:lstStyle>
          <a:p>
            <a:pPr lvl="0"/>
            <a:r>
              <a:rPr lang="en-GB" dirty="0"/>
              <a:t>Click to edit Master </a:t>
            </a:r>
            <a:r>
              <a:rPr lang="en-GB" dirty="0" err="1"/>
              <a:t>Subtutle</a:t>
            </a:r>
            <a:r>
              <a:rPr lang="en-GB" dirty="0"/>
              <a:t> style</a:t>
            </a:r>
            <a:endParaRPr lang="en-US" dirty="0"/>
          </a:p>
        </p:txBody>
      </p:sp>
    </p:spTree>
    <p:extLst>
      <p:ext uri="{BB962C8B-B14F-4D97-AF65-F5344CB8AC3E}">
        <p14:creationId xmlns:p14="http://schemas.microsoft.com/office/powerpoint/2010/main" val="10388429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55448"/>
            <a:ext cx="10972800" cy="701784"/>
          </a:xfrm>
        </p:spPr>
        <p:txBody>
          <a:bodyPr/>
          <a:lstStyle/>
          <a:p>
            <a:r>
              <a:rPr kumimoji="0" lang="en-US" dirty="0"/>
              <a:t>Click to edit Master title style</a:t>
            </a:r>
          </a:p>
        </p:txBody>
      </p:sp>
      <p:sp>
        <p:nvSpPr>
          <p:cNvPr id="3" name="Content Placeholder 2"/>
          <p:cNvSpPr>
            <a:spLocks noGrp="1"/>
          </p:cNvSpPr>
          <p:nvPr>
            <p:ph idx="1"/>
          </p:nvPr>
        </p:nvSpPr>
        <p:spPr/>
        <p:txBody>
          <a:bodyPr/>
          <a:lstStyle>
            <a:lvl1pPr>
              <a:defRPr>
                <a:solidFill>
                  <a:schemeClr val="bg2">
                    <a:lumMod val="10000"/>
                  </a:schemeClr>
                </a:solidFill>
              </a:defRPr>
            </a:lvl1pPr>
            <a:lvl2pPr>
              <a:defRPr>
                <a:solidFill>
                  <a:schemeClr val="bg2">
                    <a:lumMod val="10000"/>
                  </a:schemeClr>
                </a:solidFill>
              </a:defRPr>
            </a:lvl2pPr>
            <a:lvl3pPr>
              <a:defRPr>
                <a:solidFill>
                  <a:schemeClr val="bg2">
                    <a:lumMod val="10000"/>
                  </a:schemeClr>
                </a:solidFill>
              </a:defRPr>
            </a:lvl3pPr>
            <a:lvl4pPr>
              <a:defRPr>
                <a:solidFill>
                  <a:schemeClr val="bg2">
                    <a:lumMod val="10000"/>
                  </a:schemeClr>
                </a:solidFill>
              </a:defRPr>
            </a:lvl4pPr>
            <a:lvl5pPr>
              <a:defRPr>
                <a:solidFill>
                  <a:schemeClr val="bg2">
                    <a:lumMod val="10000"/>
                  </a:schemeClr>
                </a:solidFill>
              </a:defRPr>
            </a:lvl5pPr>
            <a:extLst/>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4" name="Date Placeholder 3"/>
          <p:cNvSpPr>
            <a:spLocks noGrp="1"/>
          </p:cNvSpPr>
          <p:nvPr>
            <p:ph type="dt" sz="half" idx="10"/>
          </p:nvPr>
        </p:nvSpPr>
        <p:spPr>
          <a:xfrm>
            <a:off x="609600" y="6476999"/>
            <a:ext cx="2844800" cy="274320"/>
          </a:xfrm>
          <a:prstGeom prst="rect">
            <a:avLst/>
          </a:prstGeom>
        </p:spPr>
        <p:txBody>
          <a:bodyPr/>
          <a:lstStyle/>
          <a:p>
            <a:fld id="{2342CEA3-3058-4D43-AE35-B3DA76CB4003}" type="datetimeFigureOut">
              <a:rPr lang="el-GR" smtClean="0"/>
              <a:pPr/>
              <a:t>20/4/2024</a:t>
            </a:fld>
            <a:endParaRPr lang="el-GR"/>
          </a:p>
        </p:txBody>
      </p:sp>
      <p:sp>
        <p:nvSpPr>
          <p:cNvPr id="5" name="Footer Placeholder 4"/>
          <p:cNvSpPr>
            <a:spLocks noGrp="1"/>
          </p:cNvSpPr>
          <p:nvPr>
            <p:ph type="ftr" sz="quarter" idx="11"/>
          </p:nvPr>
        </p:nvSpPr>
        <p:spPr>
          <a:xfrm>
            <a:off x="3520798" y="6476999"/>
            <a:ext cx="7343625" cy="274320"/>
          </a:xfrm>
          <a:prstGeom prst="rect">
            <a:avLst/>
          </a:prstGeom>
        </p:spPr>
        <p:txBody>
          <a:bodyPr/>
          <a:lstStyle/>
          <a:p>
            <a:endParaRPr lang="el-GR"/>
          </a:p>
        </p:txBody>
      </p:sp>
      <p:sp>
        <p:nvSpPr>
          <p:cNvPr id="6" name="Slide Number Placeholder 5"/>
          <p:cNvSpPr>
            <a:spLocks noGrp="1"/>
          </p:cNvSpPr>
          <p:nvPr>
            <p:ph type="sldNum" sz="quarter" idx="12"/>
          </p:nvPr>
        </p:nvSpPr>
        <p:spPr/>
        <p:txBody>
          <a:bodyPr/>
          <a:lstStyle/>
          <a:p>
            <a:fld id="{D3F1D1C4-C2D9-4231-9FB2-B2D9D97AA41D}" type="slidenum">
              <a:rPr lang="el-GR" smtClean="0"/>
              <a:pPr/>
              <a:t>‹#›</a:t>
            </a:fld>
            <a:endParaRPr lang="el-GR"/>
          </a:p>
        </p:txBody>
      </p:sp>
      <p:sp>
        <p:nvSpPr>
          <p:cNvPr id="12" name="Text Placeholder 11"/>
          <p:cNvSpPr>
            <a:spLocks noGrp="1"/>
          </p:cNvSpPr>
          <p:nvPr>
            <p:ph type="body" sz="quarter" idx="13" hasCustomPrompt="1"/>
          </p:nvPr>
        </p:nvSpPr>
        <p:spPr>
          <a:xfrm>
            <a:off x="571501" y="857233"/>
            <a:ext cx="10953751" cy="500081"/>
          </a:xfrm>
        </p:spPr>
        <p:txBody>
          <a:bodyPr/>
          <a:lstStyle>
            <a:lvl1pPr>
              <a:buFont typeface="Arial" pitchFamily="34" charset="0"/>
              <a:buChar char="•"/>
              <a:defRPr>
                <a:solidFill>
                  <a:schemeClr val="accent1">
                    <a:lumMod val="60000"/>
                    <a:lumOff val="40000"/>
                  </a:schemeClr>
                </a:solidFill>
              </a:defRPr>
            </a:lvl1pPr>
            <a:lvl2pPr>
              <a:buNone/>
              <a:defRPr/>
            </a:lvl2pPr>
            <a:lvl5pPr>
              <a:buNone/>
              <a:defRPr/>
            </a:lvl5pPr>
          </a:lstStyle>
          <a:p>
            <a:pPr lvl="0"/>
            <a:r>
              <a:rPr lang="en-GB" dirty="0"/>
              <a:t>Click to edit Master </a:t>
            </a:r>
            <a:r>
              <a:rPr lang="en-GB" dirty="0" err="1"/>
              <a:t>Subtutle</a:t>
            </a:r>
            <a:r>
              <a:rPr lang="en-GB" dirty="0"/>
              <a:t> style</a:t>
            </a:r>
            <a:endParaRPr lang="en-US" dirty="0"/>
          </a:p>
        </p:txBody>
      </p:sp>
    </p:spTree>
    <p:extLst>
      <p:ext uri="{BB962C8B-B14F-4D97-AF65-F5344CB8AC3E}">
        <p14:creationId xmlns:p14="http://schemas.microsoft.com/office/powerpoint/2010/main" val="10388429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55448"/>
            <a:ext cx="10972800" cy="701784"/>
          </a:xfrm>
        </p:spPr>
        <p:txBody>
          <a:bodyPr/>
          <a:lstStyle/>
          <a:p>
            <a:r>
              <a:rPr kumimoji="0" lang="en-US" dirty="0"/>
              <a:t>Click to edit Master title style</a:t>
            </a:r>
          </a:p>
        </p:txBody>
      </p:sp>
      <p:sp>
        <p:nvSpPr>
          <p:cNvPr id="3" name="Content Placeholder 2"/>
          <p:cNvSpPr>
            <a:spLocks noGrp="1"/>
          </p:cNvSpPr>
          <p:nvPr>
            <p:ph idx="1"/>
          </p:nvPr>
        </p:nvSpPr>
        <p:spPr/>
        <p:txBody>
          <a:bodyPr/>
          <a:lstStyle>
            <a:lvl1pPr>
              <a:defRPr>
                <a:solidFill>
                  <a:schemeClr val="bg2">
                    <a:lumMod val="10000"/>
                  </a:schemeClr>
                </a:solidFill>
              </a:defRPr>
            </a:lvl1pPr>
            <a:lvl2pPr>
              <a:defRPr>
                <a:solidFill>
                  <a:schemeClr val="bg2">
                    <a:lumMod val="10000"/>
                  </a:schemeClr>
                </a:solidFill>
              </a:defRPr>
            </a:lvl2pPr>
            <a:lvl3pPr>
              <a:defRPr>
                <a:solidFill>
                  <a:schemeClr val="bg2">
                    <a:lumMod val="10000"/>
                  </a:schemeClr>
                </a:solidFill>
              </a:defRPr>
            </a:lvl3pPr>
            <a:lvl4pPr>
              <a:defRPr>
                <a:solidFill>
                  <a:schemeClr val="bg2">
                    <a:lumMod val="10000"/>
                  </a:schemeClr>
                </a:solidFill>
              </a:defRPr>
            </a:lvl4pPr>
            <a:lvl5pPr>
              <a:defRPr>
                <a:solidFill>
                  <a:schemeClr val="bg2">
                    <a:lumMod val="10000"/>
                  </a:schemeClr>
                </a:solidFill>
              </a:defRPr>
            </a:lvl5pPr>
            <a:extLst/>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4" name="Date Placeholder 3"/>
          <p:cNvSpPr>
            <a:spLocks noGrp="1"/>
          </p:cNvSpPr>
          <p:nvPr>
            <p:ph type="dt" sz="half" idx="10"/>
          </p:nvPr>
        </p:nvSpPr>
        <p:spPr>
          <a:xfrm>
            <a:off x="609600" y="6476999"/>
            <a:ext cx="2844800" cy="274320"/>
          </a:xfrm>
          <a:prstGeom prst="rect">
            <a:avLst/>
          </a:prstGeom>
        </p:spPr>
        <p:txBody>
          <a:bodyPr/>
          <a:lstStyle/>
          <a:p>
            <a:fld id="{2342CEA3-3058-4D43-AE35-B3DA76CB4003}" type="datetimeFigureOut">
              <a:rPr lang="el-GR" smtClean="0"/>
              <a:pPr/>
              <a:t>20/4/2024</a:t>
            </a:fld>
            <a:endParaRPr lang="el-GR"/>
          </a:p>
        </p:txBody>
      </p:sp>
      <p:sp>
        <p:nvSpPr>
          <p:cNvPr id="5" name="Footer Placeholder 4"/>
          <p:cNvSpPr>
            <a:spLocks noGrp="1"/>
          </p:cNvSpPr>
          <p:nvPr>
            <p:ph type="ftr" sz="quarter" idx="11"/>
          </p:nvPr>
        </p:nvSpPr>
        <p:spPr>
          <a:xfrm>
            <a:off x="3520798" y="6476999"/>
            <a:ext cx="7343625" cy="274320"/>
          </a:xfrm>
          <a:prstGeom prst="rect">
            <a:avLst/>
          </a:prstGeom>
        </p:spPr>
        <p:txBody>
          <a:bodyPr/>
          <a:lstStyle/>
          <a:p>
            <a:endParaRPr lang="el-GR"/>
          </a:p>
        </p:txBody>
      </p:sp>
      <p:sp>
        <p:nvSpPr>
          <p:cNvPr id="6" name="Slide Number Placeholder 5"/>
          <p:cNvSpPr>
            <a:spLocks noGrp="1"/>
          </p:cNvSpPr>
          <p:nvPr>
            <p:ph type="sldNum" sz="quarter" idx="12"/>
          </p:nvPr>
        </p:nvSpPr>
        <p:spPr/>
        <p:txBody>
          <a:bodyPr/>
          <a:lstStyle/>
          <a:p>
            <a:fld id="{D3F1D1C4-C2D9-4231-9FB2-B2D9D97AA41D}" type="slidenum">
              <a:rPr lang="el-GR" smtClean="0"/>
              <a:pPr/>
              <a:t>‹#›</a:t>
            </a:fld>
            <a:endParaRPr lang="el-GR"/>
          </a:p>
        </p:txBody>
      </p:sp>
      <p:sp>
        <p:nvSpPr>
          <p:cNvPr id="12" name="Text Placeholder 11"/>
          <p:cNvSpPr>
            <a:spLocks noGrp="1"/>
          </p:cNvSpPr>
          <p:nvPr>
            <p:ph type="body" sz="quarter" idx="13" hasCustomPrompt="1"/>
          </p:nvPr>
        </p:nvSpPr>
        <p:spPr>
          <a:xfrm>
            <a:off x="571501" y="857233"/>
            <a:ext cx="10953751" cy="500081"/>
          </a:xfrm>
        </p:spPr>
        <p:txBody>
          <a:bodyPr/>
          <a:lstStyle>
            <a:lvl1pPr>
              <a:buFont typeface="Arial" pitchFamily="34" charset="0"/>
              <a:buChar char="•"/>
              <a:defRPr>
                <a:solidFill>
                  <a:schemeClr val="accent1">
                    <a:lumMod val="60000"/>
                    <a:lumOff val="40000"/>
                  </a:schemeClr>
                </a:solidFill>
              </a:defRPr>
            </a:lvl1pPr>
            <a:lvl2pPr>
              <a:buNone/>
              <a:defRPr/>
            </a:lvl2pPr>
            <a:lvl5pPr>
              <a:buNone/>
              <a:defRPr/>
            </a:lvl5pPr>
          </a:lstStyle>
          <a:p>
            <a:pPr lvl="0"/>
            <a:r>
              <a:rPr lang="en-GB" dirty="0"/>
              <a:t>Click to edit Master </a:t>
            </a:r>
            <a:r>
              <a:rPr lang="en-GB" dirty="0" err="1"/>
              <a:t>Subtutle</a:t>
            </a:r>
            <a:r>
              <a:rPr lang="en-GB" dirty="0"/>
              <a:t> style</a:t>
            </a:r>
            <a:endParaRPr lang="en-US" dirty="0"/>
          </a:p>
        </p:txBody>
      </p:sp>
    </p:spTree>
    <p:extLst>
      <p:ext uri="{BB962C8B-B14F-4D97-AF65-F5344CB8AC3E}">
        <p14:creationId xmlns:p14="http://schemas.microsoft.com/office/powerpoint/2010/main" val="10388429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3074" name="Picture 2"/>
          <p:cNvPicPr preferRelativeResize="0">
            <a:picLocks noChangeArrowheads="1"/>
          </p:cNvPicPr>
          <p:nvPr userDrawn="1"/>
        </p:nvPicPr>
        <p:blipFill>
          <a:blip r:embed="rId2" cstate="print">
            <a:extLst>
              <a:ext uri="{BEBA8EAE-BF5A-486C-A8C5-ECC9F3942E4B}">
                <a14:imgProps xmlns:a14="http://schemas.microsoft.com/office/drawing/2010/main">
                  <a14:imgLayer r:embed="rId3">
                    <a14:imgEffect>
                      <a14:brightnessContrast bright="5000"/>
                    </a14:imgEffect>
                  </a14:imgLayer>
                </a14:imgProps>
              </a:ext>
              <a:ext uri="{28A0092B-C50C-407E-A947-70E740481C1C}">
                <a14:useLocalDpi xmlns:a14="http://schemas.microsoft.com/office/drawing/2010/main" val="0"/>
              </a:ext>
            </a:extLst>
          </a:blip>
          <a:stretch>
            <a:fillRect/>
          </a:stretch>
        </p:blipFill>
        <p:spPr bwMode="auto">
          <a:xfrm>
            <a:off x="143338" y="104357"/>
            <a:ext cx="11902612" cy="66361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ctrTitle"/>
          </p:nvPr>
        </p:nvSpPr>
        <p:spPr>
          <a:xfrm>
            <a:off x="914400" y="2130426"/>
            <a:ext cx="10363200" cy="1470025"/>
          </a:xfrm>
        </p:spPr>
        <p:txBody>
          <a:bodyPr/>
          <a:lstStyle>
            <a:lvl1pPr>
              <a:defRPr/>
            </a:lvl1pPr>
          </a:lstStyle>
          <a:p>
            <a:endParaRPr lang="en-US" dirty="0"/>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rgbClr val="99663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7" name="Rectangle 7"/>
          <p:cNvSpPr>
            <a:spLocks noChangeArrowheads="1"/>
          </p:cNvSpPr>
          <p:nvPr userDrawn="1"/>
        </p:nvSpPr>
        <p:spPr bwMode="grayWhite">
          <a:xfrm>
            <a:off x="1" y="6740526"/>
            <a:ext cx="12189884" cy="117475"/>
          </a:xfrm>
          <a:prstGeom prst="rect">
            <a:avLst/>
          </a:prstGeom>
          <a:gradFill rotWithShape="1">
            <a:gsLst>
              <a:gs pos="0">
                <a:srgbClr val="996633"/>
              </a:gs>
              <a:gs pos="100000">
                <a:schemeClr val="bg1"/>
              </a:gs>
            </a:gsLst>
            <a:lin ang="5400000" scaled="1"/>
          </a:gradFill>
          <a:ln w="9525">
            <a:noFill/>
            <a:miter lim="800000"/>
            <a:headEnd/>
            <a:tailEnd/>
          </a:ln>
          <a:effectLst/>
        </p:spPr>
        <p:txBody>
          <a:bodyPr wrap="none" anchor="ctr"/>
          <a:lstStyle/>
          <a:p>
            <a:pPr>
              <a:defRPr/>
            </a:pPr>
            <a:endParaRPr lang="en-US" sz="1800"/>
          </a:p>
        </p:txBody>
      </p:sp>
      <p:sp>
        <p:nvSpPr>
          <p:cNvPr id="8" name="Rectangle 8"/>
          <p:cNvSpPr>
            <a:spLocks noChangeArrowheads="1"/>
          </p:cNvSpPr>
          <p:nvPr userDrawn="1"/>
        </p:nvSpPr>
        <p:spPr bwMode="blackWhite">
          <a:xfrm>
            <a:off x="1" y="1"/>
            <a:ext cx="150284" cy="6856413"/>
          </a:xfrm>
          <a:prstGeom prst="rect">
            <a:avLst/>
          </a:prstGeom>
          <a:gradFill rotWithShape="1">
            <a:gsLst>
              <a:gs pos="0">
                <a:srgbClr val="996633"/>
              </a:gs>
              <a:gs pos="50000">
                <a:schemeClr val="bg1"/>
              </a:gs>
              <a:gs pos="100000">
                <a:srgbClr val="996633"/>
              </a:gs>
            </a:gsLst>
            <a:lin ang="5400000" scaled="1"/>
          </a:gradFill>
          <a:ln w="9525">
            <a:noFill/>
            <a:miter lim="800000"/>
            <a:headEnd/>
            <a:tailEnd/>
          </a:ln>
          <a:effectLst/>
        </p:spPr>
        <p:txBody>
          <a:bodyPr wrap="none" anchor="ctr"/>
          <a:lstStyle/>
          <a:p>
            <a:pPr>
              <a:defRPr/>
            </a:pPr>
            <a:endParaRPr lang="en-US" sz="1800"/>
          </a:p>
        </p:txBody>
      </p:sp>
      <p:sp>
        <p:nvSpPr>
          <p:cNvPr id="9" name="Rectangle 9"/>
          <p:cNvSpPr>
            <a:spLocks noChangeArrowheads="1"/>
          </p:cNvSpPr>
          <p:nvPr userDrawn="1"/>
        </p:nvSpPr>
        <p:spPr bwMode="grayWhite">
          <a:xfrm>
            <a:off x="1" y="0"/>
            <a:ext cx="12189884" cy="88900"/>
          </a:xfrm>
          <a:prstGeom prst="rect">
            <a:avLst/>
          </a:prstGeom>
          <a:gradFill rotWithShape="1">
            <a:gsLst>
              <a:gs pos="0">
                <a:srgbClr val="996633"/>
              </a:gs>
              <a:gs pos="100000">
                <a:schemeClr val="bg1"/>
              </a:gs>
            </a:gsLst>
            <a:lin ang="5400000" scaled="1"/>
          </a:gradFill>
          <a:ln w="9525">
            <a:noFill/>
            <a:miter lim="800000"/>
            <a:headEnd/>
            <a:tailEnd/>
          </a:ln>
          <a:effectLst/>
        </p:spPr>
        <p:txBody>
          <a:bodyPr wrap="none" anchor="ctr"/>
          <a:lstStyle/>
          <a:p>
            <a:pPr>
              <a:defRPr/>
            </a:pPr>
            <a:endParaRPr lang="en-US" sz="1800"/>
          </a:p>
        </p:txBody>
      </p:sp>
      <p:sp>
        <p:nvSpPr>
          <p:cNvPr id="10" name="Rectangle 10"/>
          <p:cNvSpPr>
            <a:spLocks noChangeArrowheads="1"/>
          </p:cNvSpPr>
          <p:nvPr userDrawn="1"/>
        </p:nvSpPr>
        <p:spPr bwMode="blackWhite">
          <a:xfrm>
            <a:off x="12045952" y="0"/>
            <a:ext cx="146049" cy="6858000"/>
          </a:xfrm>
          <a:prstGeom prst="rect">
            <a:avLst/>
          </a:prstGeom>
          <a:gradFill rotWithShape="1">
            <a:gsLst>
              <a:gs pos="0">
                <a:srgbClr val="996633"/>
              </a:gs>
              <a:gs pos="100000">
                <a:schemeClr val="bg1"/>
              </a:gs>
            </a:gsLst>
            <a:lin ang="5400000" scaled="1"/>
          </a:gradFill>
          <a:ln w="9525">
            <a:noFill/>
            <a:miter lim="800000"/>
            <a:headEnd/>
            <a:tailEnd/>
          </a:ln>
          <a:effectLst/>
        </p:spPr>
        <p:txBody>
          <a:bodyPr wrap="none" anchor="ctr"/>
          <a:lstStyle/>
          <a:p>
            <a:pPr>
              <a:defRPr/>
            </a:pPr>
            <a:endParaRPr lang="en-US" sz="1800"/>
          </a:p>
        </p:txBody>
      </p:sp>
      <p:sp>
        <p:nvSpPr>
          <p:cNvPr id="13" name="Slide Number Placeholder 5"/>
          <p:cNvSpPr>
            <a:spLocks noGrp="1"/>
          </p:cNvSpPr>
          <p:nvPr>
            <p:ph type="sldNum" sz="quarter" idx="4"/>
          </p:nvPr>
        </p:nvSpPr>
        <p:spPr>
          <a:xfrm>
            <a:off x="8688288" y="6525345"/>
            <a:ext cx="3360373" cy="215181"/>
          </a:xfrm>
          <a:prstGeom prst="rect">
            <a:avLst/>
          </a:prstGeom>
        </p:spPr>
        <p:txBody>
          <a:bodyPr vert="horz" lIns="91440" tIns="45720" rIns="91440" bIns="45720" rtlCol="0" anchor="ctr"/>
          <a:lstStyle>
            <a:lvl1pPr algn="r">
              <a:defRPr sz="1200">
                <a:solidFill>
                  <a:srgbClr val="996633"/>
                </a:solidFill>
              </a:defRPr>
            </a:lvl1pPr>
          </a:lstStyle>
          <a:p>
            <a:r>
              <a:rPr lang="en-US" dirty="0"/>
              <a:t>© T. Theocharides, 2023.   </a:t>
            </a:r>
            <a:fld id="{DBC3780C-3FFF-490E-B2E7-EBE978EE7150}" type="slidenum">
              <a:rPr lang="en-US" smtClean="0"/>
              <a:pPr/>
              <a:t>‹#›</a:t>
            </a:fld>
            <a:endParaRPr lang="en-US" dirty="0"/>
          </a:p>
        </p:txBody>
      </p:sp>
      <p:pic>
        <p:nvPicPr>
          <p:cNvPr id="5" name="Picture 4" descr="A pink and black logo&#10;&#10;Description automatically generated">
            <a:extLst>
              <a:ext uri="{FF2B5EF4-FFF2-40B4-BE49-F238E27FC236}">
                <a16:creationId xmlns:a16="http://schemas.microsoft.com/office/drawing/2014/main" id="{8AD5A3E4-D80E-DB95-6492-25902916A8B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070985" y="122183"/>
            <a:ext cx="4592988" cy="595517"/>
          </a:xfrm>
          <a:prstGeom prst="rect">
            <a:avLst/>
          </a:prstGeom>
        </p:spPr>
      </p:pic>
      <p:pic>
        <p:nvPicPr>
          <p:cNvPr id="14" name="Picture 13" descr="Yellow and orange text on a black background&#10;&#10;Description automatically generated">
            <a:extLst>
              <a:ext uri="{FF2B5EF4-FFF2-40B4-BE49-F238E27FC236}">
                <a16:creationId xmlns:a16="http://schemas.microsoft.com/office/drawing/2014/main" id="{66CC80E6-797A-0326-5BB9-54C1CAA6706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315130" y="55805"/>
            <a:ext cx="3757534" cy="661895"/>
          </a:xfrm>
          <a:prstGeom prst="rect">
            <a:avLst/>
          </a:prstGeom>
        </p:spPr>
      </p:pic>
      <p:pic>
        <p:nvPicPr>
          <p:cNvPr id="16" name="Picture 15" descr="A black background with yellow text&#10;&#10;Description automatically generated">
            <a:extLst>
              <a:ext uri="{FF2B5EF4-FFF2-40B4-BE49-F238E27FC236}">
                <a16:creationId xmlns:a16="http://schemas.microsoft.com/office/drawing/2014/main" id="{86225A57-D276-82EB-3F8F-89D3A0BAF6E1}"/>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3989" y="87914"/>
            <a:ext cx="2761651" cy="710673"/>
          </a:xfrm>
          <a:prstGeom prst="rect">
            <a:avLst/>
          </a:prstGeom>
        </p:spPr>
      </p:pic>
      <p:sp>
        <p:nvSpPr>
          <p:cNvPr id="18" name="TextBox 17">
            <a:extLst>
              <a:ext uri="{FF2B5EF4-FFF2-40B4-BE49-F238E27FC236}">
                <a16:creationId xmlns:a16="http://schemas.microsoft.com/office/drawing/2014/main" id="{1EE61725-9E1E-FCE8-4EC0-E66304B1AF76}"/>
              </a:ext>
            </a:extLst>
          </p:cNvPr>
          <p:cNvSpPr txBox="1"/>
          <p:nvPr userDrawn="1"/>
        </p:nvSpPr>
        <p:spPr>
          <a:xfrm>
            <a:off x="73211" y="6432584"/>
            <a:ext cx="6097464" cy="369332"/>
          </a:xfrm>
          <a:prstGeom prst="rect">
            <a:avLst/>
          </a:prstGeom>
          <a:noFill/>
        </p:spPr>
        <p:txBody>
          <a:bodyPr wrap="square">
            <a:spAutoFit/>
          </a:bodyPr>
          <a:lstStyle/>
          <a:p>
            <a:r>
              <a:rPr lang="en-US" dirty="0"/>
              <a:t>MAI 642 -Deep Learning – Lecture 1</a:t>
            </a:r>
          </a:p>
        </p:txBody>
      </p:sp>
    </p:spTree>
    <p:extLst>
      <p:ext uri="{BB962C8B-B14F-4D97-AF65-F5344CB8AC3E}">
        <p14:creationId xmlns:p14="http://schemas.microsoft.com/office/powerpoint/2010/main" val="4338789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55448"/>
            <a:ext cx="10972800" cy="701784"/>
          </a:xfrm>
        </p:spPr>
        <p:txBody>
          <a:bodyPr/>
          <a:lstStyle/>
          <a:p>
            <a:r>
              <a:rPr kumimoji="0" lang="en-US" dirty="0"/>
              <a:t>Click to edit Master title style</a:t>
            </a:r>
          </a:p>
        </p:txBody>
      </p:sp>
      <p:sp>
        <p:nvSpPr>
          <p:cNvPr id="3" name="Content Placeholder 2"/>
          <p:cNvSpPr>
            <a:spLocks noGrp="1"/>
          </p:cNvSpPr>
          <p:nvPr>
            <p:ph idx="1"/>
          </p:nvPr>
        </p:nvSpPr>
        <p:spPr/>
        <p:txBody>
          <a:bodyPr/>
          <a:lstStyle>
            <a:lvl1pPr>
              <a:defRPr>
                <a:solidFill>
                  <a:schemeClr val="bg2">
                    <a:lumMod val="10000"/>
                  </a:schemeClr>
                </a:solidFill>
              </a:defRPr>
            </a:lvl1pPr>
            <a:lvl2pPr>
              <a:defRPr>
                <a:solidFill>
                  <a:schemeClr val="bg2">
                    <a:lumMod val="10000"/>
                  </a:schemeClr>
                </a:solidFill>
              </a:defRPr>
            </a:lvl2pPr>
            <a:lvl3pPr>
              <a:defRPr>
                <a:solidFill>
                  <a:schemeClr val="bg2">
                    <a:lumMod val="10000"/>
                  </a:schemeClr>
                </a:solidFill>
              </a:defRPr>
            </a:lvl3pPr>
            <a:lvl4pPr>
              <a:defRPr>
                <a:solidFill>
                  <a:schemeClr val="bg2">
                    <a:lumMod val="10000"/>
                  </a:schemeClr>
                </a:solidFill>
              </a:defRPr>
            </a:lvl4pPr>
            <a:lvl5pPr>
              <a:defRPr>
                <a:solidFill>
                  <a:schemeClr val="bg2">
                    <a:lumMod val="10000"/>
                  </a:schemeClr>
                </a:solidFill>
              </a:defRPr>
            </a:lvl5pPr>
            <a:extLst/>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4" name="Date Placeholder 3"/>
          <p:cNvSpPr>
            <a:spLocks noGrp="1"/>
          </p:cNvSpPr>
          <p:nvPr>
            <p:ph type="dt" sz="half" idx="10"/>
          </p:nvPr>
        </p:nvSpPr>
        <p:spPr>
          <a:xfrm>
            <a:off x="609600" y="6476999"/>
            <a:ext cx="2844800" cy="274320"/>
          </a:xfrm>
          <a:prstGeom prst="rect">
            <a:avLst/>
          </a:prstGeom>
        </p:spPr>
        <p:txBody>
          <a:bodyPr/>
          <a:lstStyle/>
          <a:p>
            <a:fld id="{2342CEA3-3058-4D43-AE35-B3DA76CB4003}" type="datetimeFigureOut">
              <a:rPr lang="el-GR" smtClean="0"/>
              <a:pPr/>
              <a:t>20/4/2024</a:t>
            </a:fld>
            <a:endParaRPr lang="el-GR"/>
          </a:p>
        </p:txBody>
      </p:sp>
      <p:sp>
        <p:nvSpPr>
          <p:cNvPr id="5" name="Footer Placeholder 4"/>
          <p:cNvSpPr>
            <a:spLocks noGrp="1"/>
          </p:cNvSpPr>
          <p:nvPr>
            <p:ph type="ftr" sz="quarter" idx="11"/>
          </p:nvPr>
        </p:nvSpPr>
        <p:spPr>
          <a:xfrm>
            <a:off x="3520798" y="6476999"/>
            <a:ext cx="7343625" cy="274320"/>
          </a:xfrm>
          <a:prstGeom prst="rect">
            <a:avLst/>
          </a:prstGeom>
        </p:spPr>
        <p:txBody>
          <a:bodyPr/>
          <a:lstStyle/>
          <a:p>
            <a:endParaRPr lang="el-GR"/>
          </a:p>
        </p:txBody>
      </p:sp>
      <p:sp>
        <p:nvSpPr>
          <p:cNvPr id="6" name="Slide Number Placeholder 5"/>
          <p:cNvSpPr>
            <a:spLocks noGrp="1"/>
          </p:cNvSpPr>
          <p:nvPr>
            <p:ph type="sldNum" sz="quarter" idx="12"/>
          </p:nvPr>
        </p:nvSpPr>
        <p:spPr/>
        <p:txBody>
          <a:bodyPr/>
          <a:lstStyle/>
          <a:p>
            <a:fld id="{D3F1D1C4-C2D9-4231-9FB2-B2D9D97AA41D}" type="slidenum">
              <a:rPr lang="el-GR" smtClean="0"/>
              <a:pPr/>
              <a:t>‹#›</a:t>
            </a:fld>
            <a:endParaRPr lang="el-GR"/>
          </a:p>
        </p:txBody>
      </p:sp>
      <p:sp>
        <p:nvSpPr>
          <p:cNvPr id="12" name="Text Placeholder 11"/>
          <p:cNvSpPr>
            <a:spLocks noGrp="1"/>
          </p:cNvSpPr>
          <p:nvPr>
            <p:ph type="body" sz="quarter" idx="13" hasCustomPrompt="1"/>
          </p:nvPr>
        </p:nvSpPr>
        <p:spPr>
          <a:xfrm>
            <a:off x="571501" y="857233"/>
            <a:ext cx="10953751" cy="500081"/>
          </a:xfrm>
        </p:spPr>
        <p:txBody>
          <a:bodyPr/>
          <a:lstStyle>
            <a:lvl1pPr>
              <a:buFont typeface="Arial" pitchFamily="34" charset="0"/>
              <a:buChar char="•"/>
              <a:defRPr>
                <a:solidFill>
                  <a:schemeClr val="accent1">
                    <a:lumMod val="60000"/>
                    <a:lumOff val="40000"/>
                  </a:schemeClr>
                </a:solidFill>
              </a:defRPr>
            </a:lvl1pPr>
            <a:lvl2pPr>
              <a:buNone/>
              <a:defRPr/>
            </a:lvl2pPr>
            <a:lvl5pPr>
              <a:buNone/>
              <a:defRPr/>
            </a:lvl5pPr>
          </a:lstStyle>
          <a:p>
            <a:pPr lvl="0"/>
            <a:r>
              <a:rPr lang="en-GB" dirty="0"/>
              <a:t>Click to edit Master </a:t>
            </a:r>
            <a:r>
              <a:rPr lang="en-GB" dirty="0" err="1"/>
              <a:t>Subtutle</a:t>
            </a:r>
            <a:r>
              <a:rPr lang="en-GB" dirty="0"/>
              <a:t> style</a:t>
            </a:r>
            <a:endParaRPr lang="en-US" dirty="0"/>
          </a:p>
        </p:txBody>
      </p:sp>
    </p:spTree>
    <p:extLst>
      <p:ext uri="{BB962C8B-B14F-4D97-AF65-F5344CB8AC3E}">
        <p14:creationId xmlns:p14="http://schemas.microsoft.com/office/powerpoint/2010/main" val="10388429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55448"/>
            <a:ext cx="10972800" cy="701784"/>
          </a:xfrm>
        </p:spPr>
        <p:txBody>
          <a:bodyPr/>
          <a:lstStyle/>
          <a:p>
            <a:r>
              <a:rPr kumimoji="0" lang="en-US" dirty="0"/>
              <a:t>Click to edit Master title style</a:t>
            </a:r>
          </a:p>
        </p:txBody>
      </p:sp>
      <p:sp>
        <p:nvSpPr>
          <p:cNvPr id="3" name="Content Placeholder 2"/>
          <p:cNvSpPr>
            <a:spLocks noGrp="1"/>
          </p:cNvSpPr>
          <p:nvPr>
            <p:ph idx="1"/>
          </p:nvPr>
        </p:nvSpPr>
        <p:spPr/>
        <p:txBody>
          <a:bodyPr/>
          <a:lstStyle>
            <a:lvl1pPr>
              <a:defRPr>
                <a:solidFill>
                  <a:schemeClr val="bg2">
                    <a:lumMod val="10000"/>
                  </a:schemeClr>
                </a:solidFill>
              </a:defRPr>
            </a:lvl1pPr>
            <a:lvl2pPr>
              <a:defRPr>
                <a:solidFill>
                  <a:schemeClr val="bg2">
                    <a:lumMod val="10000"/>
                  </a:schemeClr>
                </a:solidFill>
              </a:defRPr>
            </a:lvl2pPr>
            <a:lvl3pPr>
              <a:defRPr>
                <a:solidFill>
                  <a:schemeClr val="bg2">
                    <a:lumMod val="10000"/>
                  </a:schemeClr>
                </a:solidFill>
              </a:defRPr>
            </a:lvl3pPr>
            <a:lvl4pPr>
              <a:defRPr>
                <a:solidFill>
                  <a:schemeClr val="bg2">
                    <a:lumMod val="10000"/>
                  </a:schemeClr>
                </a:solidFill>
              </a:defRPr>
            </a:lvl4pPr>
            <a:lvl5pPr>
              <a:defRPr>
                <a:solidFill>
                  <a:schemeClr val="bg2">
                    <a:lumMod val="10000"/>
                  </a:schemeClr>
                </a:solidFill>
              </a:defRPr>
            </a:lvl5pPr>
            <a:extLst/>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4" name="Date Placeholder 3"/>
          <p:cNvSpPr>
            <a:spLocks noGrp="1"/>
          </p:cNvSpPr>
          <p:nvPr>
            <p:ph type="dt" sz="half" idx="10"/>
          </p:nvPr>
        </p:nvSpPr>
        <p:spPr>
          <a:xfrm>
            <a:off x="609600" y="6476999"/>
            <a:ext cx="2844800" cy="274320"/>
          </a:xfrm>
          <a:prstGeom prst="rect">
            <a:avLst/>
          </a:prstGeom>
        </p:spPr>
        <p:txBody>
          <a:bodyPr/>
          <a:lstStyle/>
          <a:p>
            <a:fld id="{2342CEA3-3058-4D43-AE35-B3DA76CB4003}" type="datetimeFigureOut">
              <a:rPr lang="el-GR" smtClean="0"/>
              <a:pPr/>
              <a:t>20/4/2024</a:t>
            </a:fld>
            <a:endParaRPr lang="el-GR"/>
          </a:p>
        </p:txBody>
      </p:sp>
      <p:sp>
        <p:nvSpPr>
          <p:cNvPr id="5" name="Footer Placeholder 4"/>
          <p:cNvSpPr>
            <a:spLocks noGrp="1"/>
          </p:cNvSpPr>
          <p:nvPr>
            <p:ph type="ftr" sz="quarter" idx="11"/>
          </p:nvPr>
        </p:nvSpPr>
        <p:spPr>
          <a:xfrm>
            <a:off x="3520798" y="6476999"/>
            <a:ext cx="7343625" cy="274320"/>
          </a:xfrm>
          <a:prstGeom prst="rect">
            <a:avLst/>
          </a:prstGeom>
        </p:spPr>
        <p:txBody>
          <a:bodyPr/>
          <a:lstStyle/>
          <a:p>
            <a:endParaRPr lang="el-GR"/>
          </a:p>
        </p:txBody>
      </p:sp>
      <p:sp>
        <p:nvSpPr>
          <p:cNvPr id="6" name="Slide Number Placeholder 5"/>
          <p:cNvSpPr>
            <a:spLocks noGrp="1"/>
          </p:cNvSpPr>
          <p:nvPr>
            <p:ph type="sldNum" sz="quarter" idx="12"/>
          </p:nvPr>
        </p:nvSpPr>
        <p:spPr/>
        <p:txBody>
          <a:bodyPr/>
          <a:lstStyle/>
          <a:p>
            <a:fld id="{D3F1D1C4-C2D9-4231-9FB2-B2D9D97AA41D}" type="slidenum">
              <a:rPr lang="el-GR" smtClean="0"/>
              <a:pPr/>
              <a:t>‹#›</a:t>
            </a:fld>
            <a:endParaRPr lang="el-GR"/>
          </a:p>
        </p:txBody>
      </p:sp>
      <p:sp>
        <p:nvSpPr>
          <p:cNvPr id="12" name="Text Placeholder 11"/>
          <p:cNvSpPr>
            <a:spLocks noGrp="1"/>
          </p:cNvSpPr>
          <p:nvPr>
            <p:ph type="body" sz="quarter" idx="13" hasCustomPrompt="1"/>
          </p:nvPr>
        </p:nvSpPr>
        <p:spPr>
          <a:xfrm>
            <a:off x="571501" y="857233"/>
            <a:ext cx="10953751" cy="500081"/>
          </a:xfrm>
        </p:spPr>
        <p:txBody>
          <a:bodyPr/>
          <a:lstStyle>
            <a:lvl1pPr>
              <a:buFont typeface="Arial" pitchFamily="34" charset="0"/>
              <a:buChar char="•"/>
              <a:defRPr>
                <a:solidFill>
                  <a:schemeClr val="accent1">
                    <a:lumMod val="60000"/>
                    <a:lumOff val="40000"/>
                  </a:schemeClr>
                </a:solidFill>
              </a:defRPr>
            </a:lvl1pPr>
            <a:lvl2pPr>
              <a:buNone/>
              <a:defRPr/>
            </a:lvl2pPr>
            <a:lvl5pPr>
              <a:buNone/>
              <a:defRPr/>
            </a:lvl5pPr>
          </a:lstStyle>
          <a:p>
            <a:pPr lvl="0"/>
            <a:r>
              <a:rPr lang="en-GB" dirty="0"/>
              <a:t>Click to edit Master </a:t>
            </a:r>
            <a:r>
              <a:rPr lang="en-GB" dirty="0" err="1"/>
              <a:t>Subtutle</a:t>
            </a:r>
            <a:r>
              <a:rPr lang="en-GB" dirty="0"/>
              <a:t> style</a:t>
            </a:r>
            <a:endParaRPr lang="en-US" dirty="0"/>
          </a:p>
        </p:txBody>
      </p:sp>
    </p:spTree>
    <p:extLst>
      <p:ext uri="{BB962C8B-B14F-4D97-AF65-F5344CB8AC3E}">
        <p14:creationId xmlns:p14="http://schemas.microsoft.com/office/powerpoint/2010/main" val="10388429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55448"/>
            <a:ext cx="10972800" cy="701784"/>
          </a:xfrm>
        </p:spPr>
        <p:txBody>
          <a:bodyPr/>
          <a:lstStyle/>
          <a:p>
            <a:r>
              <a:rPr kumimoji="0" lang="en-US" dirty="0"/>
              <a:t>Click to edit Master title style</a:t>
            </a:r>
          </a:p>
        </p:txBody>
      </p:sp>
      <p:sp>
        <p:nvSpPr>
          <p:cNvPr id="3" name="Content Placeholder 2"/>
          <p:cNvSpPr>
            <a:spLocks noGrp="1"/>
          </p:cNvSpPr>
          <p:nvPr>
            <p:ph idx="1"/>
          </p:nvPr>
        </p:nvSpPr>
        <p:spPr/>
        <p:txBody>
          <a:bodyPr/>
          <a:lstStyle>
            <a:lvl1pPr>
              <a:defRPr>
                <a:solidFill>
                  <a:schemeClr val="bg2">
                    <a:lumMod val="10000"/>
                  </a:schemeClr>
                </a:solidFill>
              </a:defRPr>
            </a:lvl1pPr>
            <a:lvl2pPr>
              <a:defRPr>
                <a:solidFill>
                  <a:schemeClr val="bg2">
                    <a:lumMod val="10000"/>
                  </a:schemeClr>
                </a:solidFill>
              </a:defRPr>
            </a:lvl2pPr>
            <a:lvl3pPr>
              <a:defRPr>
                <a:solidFill>
                  <a:schemeClr val="bg2">
                    <a:lumMod val="10000"/>
                  </a:schemeClr>
                </a:solidFill>
              </a:defRPr>
            </a:lvl3pPr>
            <a:lvl4pPr>
              <a:defRPr>
                <a:solidFill>
                  <a:schemeClr val="bg2">
                    <a:lumMod val="10000"/>
                  </a:schemeClr>
                </a:solidFill>
              </a:defRPr>
            </a:lvl4pPr>
            <a:lvl5pPr>
              <a:defRPr>
                <a:solidFill>
                  <a:schemeClr val="bg2">
                    <a:lumMod val="10000"/>
                  </a:schemeClr>
                </a:solidFill>
              </a:defRPr>
            </a:lvl5pPr>
            <a:extLst/>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4" name="Date Placeholder 3"/>
          <p:cNvSpPr>
            <a:spLocks noGrp="1"/>
          </p:cNvSpPr>
          <p:nvPr>
            <p:ph type="dt" sz="half" idx="10"/>
          </p:nvPr>
        </p:nvSpPr>
        <p:spPr>
          <a:xfrm>
            <a:off x="609600" y="6476999"/>
            <a:ext cx="2844800" cy="274320"/>
          </a:xfrm>
          <a:prstGeom prst="rect">
            <a:avLst/>
          </a:prstGeom>
        </p:spPr>
        <p:txBody>
          <a:bodyPr/>
          <a:lstStyle/>
          <a:p>
            <a:fld id="{2342CEA3-3058-4D43-AE35-B3DA76CB4003}" type="datetimeFigureOut">
              <a:rPr lang="el-GR" smtClean="0"/>
              <a:pPr/>
              <a:t>20/4/2024</a:t>
            </a:fld>
            <a:endParaRPr lang="el-GR"/>
          </a:p>
        </p:txBody>
      </p:sp>
      <p:sp>
        <p:nvSpPr>
          <p:cNvPr id="5" name="Footer Placeholder 4"/>
          <p:cNvSpPr>
            <a:spLocks noGrp="1"/>
          </p:cNvSpPr>
          <p:nvPr>
            <p:ph type="ftr" sz="quarter" idx="11"/>
          </p:nvPr>
        </p:nvSpPr>
        <p:spPr>
          <a:xfrm>
            <a:off x="3520798" y="6476999"/>
            <a:ext cx="7343625" cy="274320"/>
          </a:xfrm>
          <a:prstGeom prst="rect">
            <a:avLst/>
          </a:prstGeom>
        </p:spPr>
        <p:txBody>
          <a:bodyPr/>
          <a:lstStyle/>
          <a:p>
            <a:endParaRPr lang="el-GR"/>
          </a:p>
        </p:txBody>
      </p:sp>
      <p:sp>
        <p:nvSpPr>
          <p:cNvPr id="6" name="Slide Number Placeholder 5"/>
          <p:cNvSpPr>
            <a:spLocks noGrp="1"/>
          </p:cNvSpPr>
          <p:nvPr>
            <p:ph type="sldNum" sz="quarter" idx="12"/>
          </p:nvPr>
        </p:nvSpPr>
        <p:spPr/>
        <p:txBody>
          <a:bodyPr/>
          <a:lstStyle/>
          <a:p>
            <a:fld id="{D3F1D1C4-C2D9-4231-9FB2-B2D9D97AA41D}" type="slidenum">
              <a:rPr lang="el-GR" smtClean="0"/>
              <a:pPr/>
              <a:t>‹#›</a:t>
            </a:fld>
            <a:endParaRPr lang="el-GR"/>
          </a:p>
        </p:txBody>
      </p:sp>
      <p:sp>
        <p:nvSpPr>
          <p:cNvPr id="12" name="Text Placeholder 11"/>
          <p:cNvSpPr>
            <a:spLocks noGrp="1"/>
          </p:cNvSpPr>
          <p:nvPr>
            <p:ph type="body" sz="quarter" idx="13" hasCustomPrompt="1"/>
          </p:nvPr>
        </p:nvSpPr>
        <p:spPr>
          <a:xfrm>
            <a:off x="571501" y="857233"/>
            <a:ext cx="10953751" cy="500081"/>
          </a:xfrm>
        </p:spPr>
        <p:txBody>
          <a:bodyPr/>
          <a:lstStyle>
            <a:lvl1pPr>
              <a:buFont typeface="Arial" pitchFamily="34" charset="0"/>
              <a:buChar char="•"/>
              <a:defRPr>
                <a:solidFill>
                  <a:schemeClr val="accent1">
                    <a:lumMod val="60000"/>
                    <a:lumOff val="40000"/>
                  </a:schemeClr>
                </a:solidFill>
              </a:defRPr>
            </a:lvl1pPr>
            <a:lvl2pPr>
              <a:buNone/>
              <a:defRPr/>
            </a:lvl2pPr>
            <a:lvl5pPr>
              <a:buNone/>
              <a:defRPr/>
            </a:lvl5pPr>
          </a:lstStyle>
          <a:p>
            <a:pPr lvl="0"/>
            <a:r>
              <a:rPr lang="en-GB" dirty="0"/>
              <a:t>Click to edit Master </a:t>
            </a:r>
            <a:r>
              <a:rPr lang="en-GB" dirty="0" err="1"/>
              <a:t>Subtutle</a:t>
            </a:r>
            <a:r>
              <a:rPr lang="en-GB" dirty="0"/>
              <a:t> style</a:t>
            </a:r>
            <a:endParaRPr lang="en-US" dirty="0"/>
          </a:p>
        </p:txBody>
      </p:sp>
    </p:spTree>
    <p:extLst>
      <p:ext uri="{BB962C8B-B14F-4D97-AF65-F5344CB8AC3E}">
        <p14:creationId xmlns:p14="http://schemas.microsoft.com/office/powerpoint/2010/main" val="103884298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55448"/>
            <a:ext cx="10972800" cy="701784"/>
          </a:xfrm>
        </p:spPr>
        <p:txBody>
          <a:bodyPr/>
          <a:lstStyle/>
          <a:p>
            <a:r>
              <a:rPr kumimoji="0" lang="en-US" dirty="0"/>
              <a:t>Click to edit Master title style</a:t>
            </a:r>
          </a:p>
        </p:txBody>
      </p:sp>
      <p:sp>
        <p:nvSpPr>
          <p:cNvPr id="3" name="Content Placeholder 2"/>
          <p:cNvSpPr>
            <a:spLocks noGrp="1"/>
          </p:cNvSpPr>
          <p:nvPr>
            <p:ph idx="1"/>
          </p:nvPr>
        </p:nvSpPr>
        <p:spPr/>
        <p:txBody>
          <a:bodyPr/>
          <a:lstStyle>
            <a:lvl1pPr>
              <a:defRPr>
                <a:solidFill>
                  <a:schemeClr val="bg2">
                    <a:lumMod val="10000"/>
                  </a:schemeClr>
                </a:solidFill>
              </a:defRPr>
            </a:lvl1pPr>
            <a:lvl2pPr>
              <a:defRPr>
                <a:solidFill>
                  <a:schemeClr val="bg2">
                    <a:lumMod val="10000"/>
                  </a:schemeClr>
                </a:solidFill>
              </a:defRPr>
            </a:lvl2pPr>
            <a:lvl3pPr>
              <a:defRPr>
                <a:solidFill>
                  <a:schemeClr val="bg2">
                    <a:lumMod val="10000"/>
                  </a:schemeClr>
                </a:solidFill>
              </a:defRPr>
            </a:lvl3pPr>
            <a:lvl4pPr>
              <a:defRPr>
                <a:solidFill>
                  <a:schemeClr val="bg2">
                    <a:lumMod val="10000"/>
                  </a:schemeClr>
                </a:solidFill>
              </a:defRPr>
            </a:lvl4pPr>
            <a:lvl5pPr>
              <a:defRPr>
                <a:solidFill>
                  <a:schemeClr val="bg2">
                    <a:lumMod val="10000"/>
                  </a:schemeClr>
                </a:solidFill>
              </a:defRPr>
            </a:lvl5pPr>
            <a:extLst/>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4" name="Date Placeholder 3"/>
          <p:cNvSpPr>
            <a:spLocks noGrp="1"/>
          </p:cNvSpPr>
          <p:nvPr>
            <p:ph type="dt" sz="half" idx="10"/>
          </p:nvPr>
        </p:nvSpPr>
        <p:spPr>
          <a:xfrm>
            <a:off x="609600" y="6476999"/>
            <a:ext cx="2844800" cy="274320"/>
          </a:xfrm>
          <a:prstGeom prst="rect">
            <a:avLst/>
          </a:prstGeom>
        </p:spPr>
        <p:txBody>
          <a:bodyPr/>
          <a:lstStyle/>
          <a:p>
            <a:fld id="{2342CEA3-3058-4D43-AE35-B3DA76CB4003}" type="datetimeFigureOut">
              <a:rPr lang="el-GR" smtClean="0"/>
              <a:pPr/>
              <a:t>20/4/2024</a:t>
            </a:fld>
            <a:endParaRPr lang="el-GR"/>
          </a:p>
        </p:txBody>
      </p:sp>
      <p:sp>
        <p:nvSpPr>
          <p:cNvPr id="5" name="Footer Placeholder 4"/>
          <p:cNvSpPr>
            <a:spLocks noGrp="1"/>
          </p:cNvSpPr>
          <p:nvPr>
            <p:ph type="ftr" sz="quarter" idx="11"/>
          </p:nvPr>
        </p:nvSpPr>
        <p:spPr>
          <a:xfrm>
            <a:off x="3520798" y="6476999"/>
            <a:ext cx="7343625" cy="274320"/>
          </a:xfrm>
          <a:prstGeom prst="rect">
            <a:avLst/>
          </a:prstGeom>
        </p:spPr>
        <p:txBody>
          <a:bodyPr/>
          <a:lstStyle/>
          <a:p>
            <a:endParaRPr lang="el-GR"/>
          </a:p>
        </p:txBody>
      </p:sp>
      <p:sp>
        <p:nvSpPr>
          <p:cNvPr id="6" name="Slide Number Placeholder 5"/>
          <p:cNvSpPr>
            <a:spLocks noGrp="1"/>
          </p:cNvSpPr>
          <p:nvPr>
            <p:ph type="sldNum" sz="quarter" idx="12"/>
          </p:nvPr>
        </p:nvSpPr>
        <p:spPr/>
        <p:txBody>
          <a:bodyPr/>
          <a:lstStyle/>
          <a:p>
            <a:fld id="{D3F1D1C4-C2D9-4231-9FB2-B2D9D97AA41D}" type="slidenum">
              <a:rPr lang="el-GR" smtClean="0"/>
              <a:pPr/>
              <a:t>‹#›</a:t>
            </a:fld>
            <a:endParaRPr lang="el-GR"/>
          </a:p>
        </p:txBody>
      </p:sp>
      <p:sp>
        <p:nvSpPr>
          <p:cNvPr id="12" name="Text Placeholder 11"/>
          <p:cNvSpPr>
            <a:spLocks noGrp="1"/>
          </p:cNvSpPr>
          <p:nvPr>
            <p:ph type="body" sz="quarter" idx="13" hasCustomPrompt="1"/>
          </p:nvPr>
        </p:nvSpPr>
        <p:spPr>
          <a:xfrm>
            <a:off x="571501" y="857233"/>
            <a:ext cx="10953751" cy="500081"/>
          </a:xfrm>
        </p:spPr>
        <p:txBody>
          <a:bodyPr/>
          <a:lstStyle>
            <a:lvl1pPr>
              <a:buFont typeface="Arial" pitchFamily="34" charset="0"/>
              <a:buChar char="•"/>
              <a:defRPr>
                <a:solidFill>
                  <a:schemeClr val="accent1">
                    <a:lumMod val="60000"/>
                    <a:lumOff val="40000"/>
                  </a:schemeClr>
                </a:solidFill>
              </a:defRPr>
            </a:lvl1pPr>
            <a:lvl2pPr>
              <a:buNone/>
              <a:defRPr/>
            </a:lvl2pPr>
            <a:lvl5pPr>
              <a:buNone/>
              <a:defRPr/>
            </a:lvl5pPr>
          </a:lstStyle>
          <a:p>
            <a:pPr lvl="0"/>
            <a:r>
              <a:rPr lang="en-GB" dirty="0"/>
              <a:t>Click to edit Master </a:t>
            </a:r>
            <a:r>
              <a:rPr lang="en-GB" dirty="0" err="1"/>
              <a:t>Subtutle</a:t>
            </a:r>
            <a:r>
              <a:rPr lang="en-GB" dirty="0"/>
              <a:t> style</a:t>
            </a:r>
            <a:endParaRPr lang="en-US" dirty="0"/>
          </a:p>
        </p:txBody>
      </p:sp>
    </p:spTree>
    <p:extLst>
      <p:ext uri="{BB962C8B-B14F-4D97-AF65-F5344CB8AC3E}">
        <p14:creationId xmlns:p14="http://schemas.microsoft.com/office/powerpoint/2010/main" val="10388429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55448"/>
            <a:ext cx="10972800" cy="701784"/>
          </a:xfrm>
        </p:spPr>
        <p:txBody>
          <a:bodyPr/>
          <a:lstStyle/>
          <a:p>
            <a:r>
              <a:rPr kumimoji="0" lang="en-US" dirty="0"/>
              <a:t>Click to edit Master title style</a:t>
            </a:r>
          </a:p>
        </p:txBody>
      </p:sp>
      <p:sp>
        <p:nvSpPr>
          <p:cNvPr id="3" name="Content Placeholder 2"/>
          <p:cNvSpPr>
            <a:spLocks noGrp="1"/>
          </p:cNvSpPr>
          <p:nvPr>
            <p:ph idx="1"/>
          </p:nvPr>
        </p:nvSpPr>
        <p:spPr/>
        <p:txBody>
          <a:bodyPr/>
          <a:lstStyle>
            <a:lvl1pPr>
              <a:defRPr>
                <a:solidFill>
                  <a:schemeClr val="bg2">
                    <a:lumMod val="10000"/>
                  </a:schemeClr>
                </a:solidFill>
              </a:defRPr>
            </a:lvl1pPr>
            <a:lvl2pPr>
              <a:defRPr>
                <a:solidFill>
                  <a:schemeClr val="bg2">
                    <a:lumMod val="10000"/>
                  </a:schemeClr>
                </a:solidFill>
              </a:defRPr>
            </a:lvl2pPr>
            <a:lvl3pPr>
              <a:defRPr>
                <a:solidFill>
                  <a:schemeClr val="bg2">
                    <a:lumMod val="10000"/>
                  </a:schemeClr>
                </a:solidFill>
              </a:defRPr>
            </a:lvl3pPr>
            <a:lvl4pPr>
              <a:defRPr>
                <a:solidFill>
                  <a:schemeClr val="bg2">
                    <a:lumMod val="10000"/>
                  </a:schemeClr>
                </a:solidFill>
              </a:defRPr>
            </a:lvl4pPr>
            <a:lvl5pPr>
              <a:defRPr>
                <a:solidFill>
                  <a:schemeClr val="bg2">
                    <a:lumMod val="10000"/>
                  </a:schemeClr>
                </a:solidFill>
              </a:defRPr>
            </a:lvl5pPr>
            <a:extLst/>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4" name="Date Placeholder 3"/>
          <p:cNvSpPr>
            <a:spLocks noGrp="1"/>
          </p:cNvSpPr>
          <p:nvPr>
            <p:ph type="dt" sz="half" idx="10"/>
          </p:nvPr>
        </p:nvSpPr>
        <p:spPr>
          <a:xfrm>
            <a:off x="609600" y="6476999"/>
            <a:ext cx="2844800" cy="274320"/>
          </a:xfrm>
          <a:prstGeom prst="rect">
            <a:avLst/>
          </a:prstGeom>
        </p:spPr>
        <p:txBody>
          <a:bodyPr/>
          <a:lstStyle/>
          <a:p>
            <a:fld id="{2342CEA3-3058-4D43-AE35-B3DA76CB4003}" type="datetimeFigureOut">
              <a:rPr lang="el-GR" smtClean="0"/>
              <a:pPr/>
              <a:t>20/4/2024</a:t>
            </a:fld>
            <a:endParaRPr lang="el-GR"/>
          </a:p>
        </p:txBody>
      </p:sp>
      <p:sp>
        <p:nvSpPr>
          <p:cNvPr id="5" name="Footer Placeholder 4"/>
          <p:cNvSpPr>
            <a:spLocks noGrp="1"/>
          </p:cNvSpPr>
          <p:nvPr>
            <p:ph type="ftr" sz="quarter" idx="11"/>
          </p:nvPr>
        </p:nvSpPr>
        <p:spPr>
          <a:xfrm>
            <a:off x="3520798" y="6476999"/>
            <a:ext cx="7343625" cy="274320"/>
          </a:xfrm>
          <a:prstGeom prst="rect">
            <a:avLst/>
          </a:prstGeom>
        </p:spPr>
        <p:txBody>
          <a:bodyPr/>
          <a:lstStyle/>
          <a:p>
            <a:endParaRPr lang="el-GR"/>
          </a:p>
        </p:txBody>
      </p:sp>
      <p:sp>
        <p:nvSpPr>
          <p:cNvPr id="6" name="Slide Number Placeholder 5"/>
          <p:cNvSpPr>
            <a:spLocks noGrp="1"/>
          </p:cNvSpPr>
          <p:nvPr>
            <p:ph type="sldNum" sz="quarter" idx="12"/>
          </p:nvPr>
        </p:nvSpPr>
        <p:spPr/>
        <p:txBody>
          <a:bodyPr/>
          <a:lstStyle/>
          <a:p>
            <a:fld id="{D3F1D1C4-C2D9-4231-9FB2-B2D9D97AA41D}" type="slidenum">
              <a:rPr lang="el-GR" smtClean="0"/>
              <a:pPr/>
              <a:t>‹#›</a:t>
            </a:fld>
            <a:endParaRPr lang="el-GR"/>
          </a:p>
        </p:txBody>
      </p:sp>
      <p:sp>
        <p:nvSpPr>
          <p:cNvPr id="12" name="Text Placeholder 11"/>
          <p:cNvSpPr>
            <a:spLocks noGrp="1"/>
          </p:cNvSpPr>
          <p:nvPr>
            <p:ph type="body" sz="quarter" idx="13" hasCustomPrompt="1"/>
          </p:nvPr>
        </p:nvSpPr>
        <p:spPr>
          <a:xfrm>
            <a:off x="571501" y="857233"/>
            <a:ext cx="10953751" cy="500081"/>
          </a:xfrm>
        </p:spPr>
        <p:txBody>
          <a:bodyPr/>
          <a:lstStyle>
            <a:lvl1pPr>
              <a:buFont typeface="Arial" pitchFamily="34" charset="0"/>
              <a:buChar char="•"/>
              <a:defRPr>
                <a:solidFill>
                  <a:schemeClr val="accent1">
                    <a:lumMod val="60000"/>
                    <a:lumOff val="40000"/>
                  </a:schemeClr>
                </a:solidFill>
              </a:defRPr>
            </a:lvl1pPr>
            <a:lvl2pPr>
              <a:buNone/>
              <a:defRPr/>
            </a:lvl2pPr>
            <a:lvl5pPr>
              <a:buNone/>
              <a:defRPr/>
            </a:lvl5pPr>
          </a:lstStyle>
          <a:p>
            <a:pPr lvl="0"/>
            <a:r>
              <a:rPr lang="en-GB" dirty="0"/>
              <a:t>Click to edit Master </a:t>
            </a:r>
            <a:r>
              <a:rPr lang="en-GB" dirty="0" err="1"/>
              <a:t>Subtutle</a:t>
            </a:r>
            <a:r>
              <a:rPr lang="en-GB" dirty="0"/>
              <a:t> style</a:t>
            </a:r>
            <a:endParaRPr lang="en-US" dirty="0"/>
          </a:p>
        </p:txBody>
      </p:sp>
    </p:spTree>
    <p:extLst>
      <p:ext uri="{BB962C8B-B14F-4D97-AF65-F5344CB8AC3E}">
        <p14:creationId xmlns:p14="http://schemas.microsoft.com/office/powerpoint/2010/main" val="10388429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8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55448"/>
            <a:ext cx="10972800" cy="701784"/>
          </a:xfrm>
        </p:spPr>
        <p:txBody>
          <a:bodyPr/>
          <a:lstStyle/>
          <a:p>
            <a:r>
              <a:rPr kumimoji="0" lang="en-US" dirty="0"/>
              <a:t>Click to edit Master title style</a:t>
            </a:r>
          </a:p>
        </p:txBody>
      </p:sp>
      <p:sp>
        <p:nvSpPr>
          <p:cNvPr id="3" name="Content Placeholder 2"/>
          <p:cNvSpPr>
            <a:spLocks noGrp="1"/>
          </p:cNvSpPr>
          <p:nvPr>
            <p:ph idx="1"/>
          </p:nvPr>
        </p:nvSpPr>
        <p:spPr/>
        <p:txBody>
          <a:bodyPr/>
          <a:lstStyle>
            <a:lvl1pPr>
              <a:defRPr>
                <a:solidFill>
                  <a:schemeClr val="bg2">
                    <a:lumMod val="10000"/>
                  </a:schemeClr>
                </a:solidFill>
              </a:defRPr>
            </a:lvl1pPr>
            <a:lvl2pPr>
              <a:defRPr>
                <a:solidFill>
                  <a:schemeClr val="bg2">
                    <a:lumMod val="10000"/>
                  </a:schemeClr>
                </a:solidFill>
              </a:defRPr>
            </a:lvl2pPr>
            <a:lvl3pPr>
              <a:defRPr>
                <a:solidFill>
                  <a:schemeClr val="bg2">
                    <a:lumMod val="10000"/>
                  </a:schemeClr>
                </a:solidFill>
              </a:defRPr>
            </a:lvl3pPr>
            <a:lvl4pPr>
              <a:defRPr>
                <a:solidFill>
                  <a:schemeClr val="bg2">
                    <a:lumMod val="10000"/>
                  </a:schemeClr>
                </a:solidFill>
              </a:defRPr>
            </a:lvl4pPr>
            <a:lvl5pPr>
              <a:defRPr>
                <a:solidFill>
                  <a:schemeClr val="bg2">
                    <a:lumMod val="10000"/>
                  </a:schemeClr>
                </a:solidFill>
              </a:defRPr>
            </a:lvl5pPr>
            <a:extLst/>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4" name="Date Placeholder 3"/>
          <p:cNvSpPr>
            <a:spLocks noGrp="1"/>
          </p:cNvSpPr>
          <p:nvPr>
            <p:ph type="dt" sz="half" idx="10"/>
          </p:nvPr>
        </p:nvSpPr>
        <p:spPr>
          <a:xfrm>
            <a:off x="609600" y="6476999"/>
            <a:ext cx="2844800" cy="274320"/>
          </a:xfrm>
          <a:prstGeom prst="rect">
            <a:avLst/>
          </a:prstGeom>
        </p:spPr>
        <p:txBody>
          <a:bodyPr/>
          <a:lstStyle/>
          <a:p>
            <a:fld id="{2342CEA3-3058-4D43-AE35-B3DA76CB4003}" type="datetimeFigureOut">
              <a:rPr lang="el-GR" smtClean="0"/>
              <a:pPr/>
              <a:t>20/4/2024</a:t>
            </a:fld>
            <a:endParaRPr lang="el-GR"/>
          </a:p>
        </p:txBody>
      </p:sp>
      <p:sp>
        <p:nvSpPr>
          <p:cNvPr id="5" name="Footer Placeholder 4"/>
          <p:cNvSpPr>
            <a:spLocks noGrp="1"/>
          </p:cNvSpPr>
          <p:nvPr>
            <p:ph type="ftr" sz="quarter" idx="11"/>
          </p:nvPr>
        </p:nvSpPr>
        <p:spPr>
          <a:xfrm>
            <a:off x="3520798" y="6476999"/>
            <a:ext cx="7343625" cy="274320"/>
          </a:xfrm>
          <a:prstGeom prst="rect">
            <a:avLst/>
          </a:prstGeom>
        </p:spPr>
        <p:txBody>
          <a:bodyPr/>
          <a:lstStyle/>
          <a:p>
            <a:endParaRPr lang="el-GR"/>
          </a:p>
        </p:txBody>
      </p:sp>
      <p:sp>
        <p:nvSpPr>
          <p:cNvPr id="6" name="Slide Number Placeholder 5"/>
          <p:cNvSpPr>
            <a:spLocks noGrp="1"/>
          </p:cNvSpPr>
          <p:nvPr>
            <p:ph type="sldNum" sz="quarter" idx="12"/>
          </p:nvPr>
        </p:nvSpPr>
        <p:spPr/>
        <p:txBody>
          <a:bodyPr/>
          <a:lstStyle/>
          <a:p>
            <a:fld id="{D3F1D1C4-C2D9-4231-9FB2-B2D9D97AA41D}" type="slidenum">
              <a:rPr lang="el-GR" smtClean="0"/>
              <a:pPr/>
              <a:t>‹#›</a:t>
            </a:fld>
            <a:endParaRPr lang="el-GR"/>
          </a:p>
        </p:txBody>
      </p:sp>
      <p:sp>
        <p:nvSpPr>
          <p:cNvPr id="12" name="Text Placeholder 11"/>
          <p:cNvSpPr>
            <a:spLocks noGrp="1"/>
          </p:cNvSpPr>
          <p:nvPr>
            <p:ph type="body" sz="quarter" idx="13" hasCustomPrompt="1"/>
          </p:nvPr>
        </p:nvSpPr>
        <p:spPr>
          <a:xfrm>
            <a:off x="571501" y="857233"/>
            <a:ext cx="10953751" cy="500081"/>
          </a:xfrm>
        </p:spPr>
        <p:txBody>
          <a:bodyPr/>
          <a:lstStyle>
            <a:lvl1pPr>
              <a:buFont typeface="Arial" pitchFamily="34" charset="0"/>
              <a:buChar char="•"/>
              <a:defRPr>
                <a:solidFill>
                  <a:schemeClr val="accent1">
                    <a:lumMod val="60000"/>
                    <a:lumOff val="40000"/>
                  </a:schemeClr>
                </a:solidFill>
              </a:defRPr>
            </a:lvl1pPr>
            <a:lvl2pPr>
              <a:buNone/>
              <a:defRPr/>
            </a:lvl2pPr>
            <a:lvl5pPr>
              <a:buNone/>
              <a:defRPr/>
            </a:lvl5pPr>
          </a:lstStyle>
          <a:p>
            <a:pPr lvl="0"/>
            <a:r>
              <a:rPr lang="en-GB" dirty="0"/>
              <a:t>Click to edit Master </a:t>
            </a:r>
            <a:r>
              <a:rPr lang="en-GB" dirty="0" err="1"/>
              <a:t>Subtutle</a:t>
            </a:r>
            <a:r>
              <a:rPr lang="en-GB" dirty="0"/>
              <a:t> style</a:t>
            </a:r>
            <a:endParaRPr lang="en-US" dirty="0"/>
          </a:p>
        </p:txBody>
      </p:sp>
    </p:spTree>
    <p:extLst>
      <p:ext uri="{BB962C8B-B14F-4D97-AF65-F5344CB8AC3E}">
        <p14:creationId xmlns:p14="http://schemas.microsoft.com/office/powerpoint/2010/main" val="10388429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9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55448"/>
            <a:ext cx="10972800" cy="701784"/>
          </a:xfrm>
        </p:spPr>
        <p:txBody>
          <a:bodyPr/>
          <a:lstStyle/>
          <a:p>
            <a:r>
              <a:rPr kumimoji="0" lang="en-US" dirty="0"/>
              <a:t>Click to edit Master title style</a:t>
            </a:r>
          </a:p>
        </p:txBody>
      </p:sp>
      <p:sp>
        <p:nvSpPr>
          <p:cNvPr id="3" name="Content Placeholder 2"/>
          <p:cNvSpPr>
            <a:spLocks noGrp="1"/>
          </p:cNvSpPr>
          <p:nvPr>
            <p:ph idx="1"/>
          </p:nvPr>
        </p:nvSpPr>
        <p:spPr/>
        <p:txBody>
          <a:bodyPr/>
          <a:lstStyle>
            <a:lvl1pPr>
              <a:defRPr>
                <a:solidFill>
                  <a:schemeClr val="bg2">
                    <a:lumMod val="10000"/>
                  </a:schemeClr>
                </a:solidFill>
              </a:defRPr>
            </a:lvl1pPr>
            <a:lvl2pPr>
              <a:defRPr>
                <a:solidFill>
                  <a:schemeClr val="bg2">
                    <a:lumMod val="10000"/>
                  </a:schemeClr>
                </a:solidFill>
              </a:defRPr>
            </a:lvl2pPr>
            <a:lvl3pPr>
              <a:defRPr>
                <a:solidFill>
                  <a:schemeClr val="bg2">
                    <a:lumMod val="10000"/>
                  </a:schemeClr>
                </a:solidFill>
              </a:defRPr>
            </a:lvl3pPr>
            <a:lvl4pPr>
              <a:defRPr>
                <a:solidFill>
                  <a:schemeClr val="bg2">
                    <a:lumMod val="10000"/>
                  </a:schemeClr>
                </a:solidFill>
              </a:defRPr>
            </a:lvl4pPr>
            <a:lvl5pPr>
              <a:defRPr>
                <a:solidFill>
                  <a:schemeClr val="bg2">
                    <a:lumMod val="10000"/>
                  </a:schemeClr>
                </a:solidFill>
              </a:defRPr>
            </a:lvl5pPr>
            <a:extLst/>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4" name="Date Placeholder 3"/>
          <p:cNvSpPr>
            <a:spLocks noGrp="1"/>
          </p:cNvSpPr>
          <p:nvPr>
            <p:ph type="dt" sz="half" idx="10"/>
          </p:nvPr>
        </p:nvSpPr>
        <p:spPr>
          <a:xfrm>
            <a:off x="609600" y="6476999"/>
            <a:ext cx="2844800" cy="274320"/>
          </a:xfrm>
          <a:prstGeom prst="rect">
            <a:avLst/>
          </a:prstGeom>
        </p:spPr>
        <p:txBody>
          <a:bodyPr/>
          <a:lstStyle/>
          <a:p>
            <a:fld id="{2342CEA3-3058-4D43-AE35-B3DA76CB4003}" type="datetimeFigureOut">
              <a:rPr lang="el-GR" smtClean="0"/>
              <a:pPr/>
              <a:t>20/4/2024</a:t>
            </a:fld>
            <a:endParaRPr lang="el-GR"/>
          </a:p>
        </p:txBody>
      </p:sp>
      <p:sp>
        <p:nvSpPr>
          <p:cNvPr id="5" name="Footer Placeholder 4"/>
          <p:cNvSpPr>
            <a:spLocks noGrp="1"/>
          </p:cNvSpPr>
          <p:nvPr>
            <p:ph type="ftr" sz="quarter" idx="11"/>
          </p:nvPr>
        </p:nvSpPr>
        <p:spPr>
          <a:xfrm>
            <a:off x="3520798" y="6476999"/>
            <a:ext cx="7343625" cy="274320"/>
          </a:xfrm>
          <a:prstGeom prst="rect">
            <a:avLst/>
          </a:prstGeom>
        </p:spPr>
        <p:txBody>
          <a:bodyPr/>
          <a:lstStyle/>
          <a:p>
            <a:endParaRPr lang="el-GR"/>
          </a:p>
        </p:txBody>
      </p:sp>
      <p:sp>
        <p:nvSpPr>
          <p:cNvPr id="6" name="Slide Number Placeholder 5"/>
          <p:cNvSpPr>
            <a:spLocks noGrp="1"/>
          </p:cNvSpPr>
          <p:nvPr>
            <p:ph type="sldNum" sz="quarter" idx="12"/>
          </p:nvPr>
        </p:nvSpPr>
        <p:spPr/>
        <p:txBody>
          <a:bodyPr/>
          <a:lstStyle/>
          <a:p>
            <a:fld id="{D3F1D1C4-C2D9-4231-9FB2-B2D9D97AA41D}" type="slidenum">
              <a:rPr lang="el-GR" smtClean="0"/>
              <a:pPr/>
              <a:t>‹#›</a:t>
            </a:fld>
            <a:endParaRPr lang="el-GR"/>
          </a:p>
        </p:txBody>
      </p:sp>
      <p:sp>
        <p:nvSpPr>
          <p:cNvPr id="12" name="Text Placeholder 11"/>
          <p:cNvSpPr>
            <a:spLocks noGrp="1"/>
          </p:cNvSpPr>
          <p:nvPr>
            <p:ph type="body" sz="quarter" idx="13" hasCustomPrompt="1"/>
          </p:nvPr>
        </p:nvSpPr>
        <p:spPr>
          <a:xfrm>
            <a:off x="571501" y="857233"/>
            <a:ext cx="10953751" cy="500081"/>
          </a:xfrm>
        </p:spPr>
        <p:txBody>
          <a:bodyPr/>
          <a:lstStyle>
            <a:lvl1pPr>
              <a:buFont typeface="Arial" pitchFamily="34" charset="0"/>
              <a:buChar char="•"/>
              <a:defRPr>
                <a:solidFill>
                  <a:schemeClr val="accent1">
                    <a:lumMod val="60000"/>
                    <a:lumOff val="40000"/>
                  </a:schemeClr>
                </a:solidFill>
              </a:defRPr>
            </a:lvl1pPr>
            <a:lvl2pPr>
              <a:buNone/>
              <a:defRPr/>
            </a:lvl2pPr>
            <a:lvl5pPr>
              <a:buNone/>
              <a:defRPr/>
            </a:lvl5pPr>
          </a:lstStyle>
          <a:p>
            <a:pPr lvl="0"/>
            <a:r>
              <a:rPr lang="en-GB" dirty="0"/>
              <a:t>Click to edit Master </a:t>
            </a:r>
            <a:r>
              <a:rPr lang="en-GB" dirty="0" err="1"/>
              <a:t>Subtutle</a:t>
            </a:r>
            <a:r>
              <a:rPr lang="en-GB" dirty="0"/>
              <a:t> style</a:t>
            </a:r>
            <a:endParaRPr lang="en-US" dirty="0"/>
          </a:p>
        </p:txBody>
      </p:sp>
    </p:spTree>
    <p:extLst>
      <p:ext uri="{BB962C8B-B14F-4D97-AF65-F5344CB8AC3E}">
        <p14:creationId xmlns:p14="http://schemas.microsoft.com/office/powerpoint/2010/main" val="103884298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20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55448"/>
            <a:ext cx="10972800" cy="701784"/>
          </a:xfrm>
        </p:spPr>
        <p:txBody>
          <a:bodyPr/>
          <a:lstStyle/>
          <a:p>
            <a:r>
              <a:rPr kumimoji="0" lang="en-US" dirty="0"/>
              <a:t>Click to edit Master title style</a:t>
            </a:r>
          </a:p>
        </p:txBody>
      </p:sp>
      <p:sp>
        <p:nvSpPr>
          <p:cNvPr id="3" name="Content Placeholder 2"/>
          <p:cNvSpPr>
            <a:spLocks noGrp="1"/>
          </p:cNvSpPr>
          <p:nvPr>
            <p:ph idx="1"/>
          </p:nvPr>
        </p:nvSpPr>
        <p:spPr/>
        <p:txBody>
          <a:bodyPr/>
          <a:lstStyle>
            <a:lvl1pPr>
              <a:defRPr>
                <a:solidFill>
                  <a:schemeClr val="bg2">
                    <a:lumMod val="10000"/>
                  </a:schemeClr>
                </a:solidFill>
              </a:defRPr>
            </a:lvl1pPr>
            <a:lvl2pPr>
              <a:defRPr>
                <a:solidFill>
                  <a:schemeClr val="bg2">
                    <a:lumMod val="10000"/>
                  </a:schemeClr>
                </a:solidFill>
              </a:defRPr>
            </a:lvl2pPr>
            <a:lvl3pPr>
              <a:defRPr>
                <a:solidFill>
                  <a:schemeClr val="bg2">
                    <a:lumMod val="10000"/>
                  </a:schemeClr>
                </a:solidFill>
              </a:defRPr>
            </a:lvl3pPr>
            <a:lvl4pPr>
              <a:defRPr>
                <a:solidFill>
                  <a:schemeClr val="bg2">
                    <a:lumMod val="10000"/>
                  </a:schemeClr>
                </a:solidFill>
              </a:defRPr>
            </a:lvl4pPr>
            <a:lvl5pPr>
              <a:defRPr>
                <a:solidFill>
                  <a:schemeClr val="bg2">
                    <a:lumMod val="10000"/>
                  </a:schemeClr>
                </a:solidFill>
              </a:defRPr>
            </a:lvl5pPr>
            <a:extLst/>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4" name="Date Placeholder 3"/>
          <p:cNvSpPr>
            <a:spLocks noGrp="1"/>
          </p:cNvSpPr>
          <p:nvPr>
            <p:ph type="dt" sz="half" idx="10"/>
          </p:nvPr>
        </p:nvSpPr>
        <p:spPr>
          <a:xfrm>
            <a:off x="609600" y="6476999"/>
            <a:ext cx="2844800" cy="274320"/>
          </a:xfrm>
          <a:prstGeom prst="rect">
            <a:avLst/>
          </a:prstGeom>
        </p:spPr>
        <p:txBody>
          <a:bodyPr/>
          <a:lstStyle/>
          <a:p>
            <a:fld id="{2342CEA3-3058-4D43-AE35-B3DA76CB4003}" type="datetimeFigureOut">
              <a:rPr lang="el-GR" smtClean="0"/>
              <a:pPr/>
              <a:t>20/4/2024</a:t>
            </a:fld>
            <a:endParaRPr lang="el-GR"/>
          </a:p>
        </p:txBody>
      </p:sp>
      <p:sp>
        <p:nvSpPr>
          <p:cNvPr id="5" name="Footer Placeholder 4"/>
          <p:cNvSpPr>
            <a:spLocks noGrp="1"/>
          </p:cNvSpPr>
          <p:nvPr>
            <p:ph type="ftr" sz="quarter" idx="11"/>
          </p:nvPr>
        </p:nvSpPr>
        <p:spPr>
          <a:xfrm>
            <a:off x="3520798" y="6476999"/>
            <a:ext cx="7343625" cy="274320"/>
          </a:xfrm>
          <a:prstGeom prst="rect">
            <a:avLst/>
          </a:prstGeom>
        </p:spPr>
        <p:txBody>
          <a:bodyPr/>
          <a:lstStyle/>
          <a:p>
            <a:endParaRPr lang="el-GR"/>
          </a:p>
        </p:txBody>
      </p:sp>
      <p:sp>
        <p:nvSpPr>
          <p:cNvPr id="6" name="Slide Number Placeholder 5"/>
          <p:cNvSpPr>
            <a:spLocks noGrp="1"/>
          </p:cNvSpPr>
          <p:nvPr>
            <p:ph type="sldNum" sz="quarter" idx="12"/>
          </p:nvPr>
        </p:nvSpPr>
        <p:spPr/>
        <p:txBody>
          <a:bodyPr/>
          <a:lstStyle/>
          <a:p>
            <a:fld id="{D3F1D1C4-C2D9-4231-9FB2-B2D9D97AA41D}" type="slidenum">
              <a:rPr lang="el-GR" smtClean="0"/>
              <a:pPr/>
              <a:t>‹#›</a:t>
            </a:fld>
            <a:endParaRPr lang="el-GR"/>
          </a:p>
        </p:txBody>
      </p:sp>
      <p:sp>
        <p:nvSpPr>
          <p:cNvPr id="12" name="Text Placeholder 11"/>
          <p:cNvSpPr>
            <a:spLocks noGrp="1"/>
          </p:cNvSpPr>
          <p:nvPr>
            <p:ph type="body" sz="quarter" idx="13" hasCustomPrompt="1"/>
          </p:nvPr>
        </p:nvSpPr>
        <p:spPr>
          <a:xfrm>
            <a:off x="571501" y="857233"/>
            <a:ext cx="10953751" cy="500081"/>
          </a:xfrm>
        </p:spPr>
        <p:txBody>
          <a:bodyPr/>
          <a:lstStyle>
            <a:lvl1pPr>
              <a:buFont typeface="Arial" pitchFamily="34" charset="0"/>
              <a:buChar char="•"/>
              <a:defRPr>
                <a:solidFill>
                  <a:schemeClr val="accent1">
                    <a:lumMod val="60000"/>
                    <a:lumOff val="40000"/>
                  </a:schemeClr>
                </a:solidFill>
              </a:defRPr>
            </a:lvl1pPr>
            <a:lvl2pPr>
              <a:buNone/>
              <a:defRPr/>
            </a:lvl2pPr>
            <a:lvl5pPr>
              <a:buNone/>
              <a:defRPr/>
            </a:lvl5pPr>
          </a:lstStyle>
          <a:p>
            <a:pPr lvl="0"/>
            <a:r>
              <a:rPr lang="en-GB" dirty="0"/>
              <a:t>Click to edit Master </a:t>
            </a:r>
            <a:r>
              <a:rPr lang="en-GB" dirty="0" err="1"/>
              <a:t>Subtutle</a:t>
            </a:r>
            <a:r>
              <a:rPr lang="en-GB" dirty="0"/>
              <a:t> style</a:t>
            </a:r>
            <a:endParaRPr lang="en-US" dirty="0"/>
          </a:p>
        </p:txBody>
      </p:sp>
    </p:spTree>
    <p:extLst>
      <p:ext uri="{BB962C8B-B14F-4D97-AF65-F5344CB8AC3E}">
        <p14:creationId xmlns:p14="http://schemas.microsoft.com/office/powerpoint/2010/main" val="103884298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2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55448"/>
            <a:ext cx="10972800" cy="701784"/>
          </a:xfrm>
        </p:spPr>
        <p:txBody>
          <a:bodyPr/>
          <a:lstStyle/>
          <a:p>
            <a:r>
              <a:rPr kumimoji="0" lang="en-US" dirty="0"/>
              <a:t>Click to edit Master title style</a:t>
            </a:r>
          </a:p>
        </p:txBody>
      </p:sp>
      <p:sp>
        <p:nvSpPr>
          <p:cNvPr id="3" name="Content Placeholder 2"/>
          <p:cNvSpPr>
            <a:spLocks noGrp="1"/>
          </p:cNvSpPr>
          <p:nvPr>
            <p:ph idx="1"/>
          </p:nvPr>
        </p:nvSpPr>
        <p:spPr/>
        <p:txBody>
          <a:bodyPr/>
          <a:lstStyle>
            <a:lvl1pPr>
              <a:defRPr>
                <a:solidFill>
                  <a:schemeClr val="bg2">
                    <a:lumMod val="10000"/>
                  </a:schemeClr>
                </a:solidFill>
              </a:defRPr>
            </a:lvl1pPr>
            <a:lvl2pPr>
              <a:defRPr>
                <a:solidFill>
                  <a:schemeClr val="bg2">
                    <a:lumMod val="10000"/>
                  </a:schemeClr>
                </a:solidFill>
              </a:defRPr>
            </a:lvl2pPr>
            <a:lvl3pPr>
              <a:defRPr>
                <a:solidFill>
                  <a:schemeClr val="bg2">
                    <a:lumMod val="10000"/>
                  </a:schemeClr>
                </a:solidFill>
              </a:defRPr>
            </a:lvl3pPr>
            <a:lvl4pPr>
              <a:defRPr>
                <a:solidFill>
                  <a:schemeClr val="bg2">
                    <a:lumMod val="10000"/>
                  </a:schemeClr>
                </a:solidFill>
              </a:defRPr>
            </a:lvl4pPr>
            <a:lvl5pPr>
              <a:defRPr>
                <a:solidFill>
                  <a:schemeClr val="bg2">
                    <a:lumMod val="10000"/>
                  </a:schemeClr>
                </a:solidFill>
              </a:defRPr>
            </a:lvl5pPr>
            <a:extLst/>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4" name="Date Placeholder 3"/>
          <p:cNvSpPr>
            <a:spLocks noGrp="1"/>
          </p:cNvSpPr>
          <p:nvPr>
            <p:ph type="dt" sz="half" idx="10"/>
          </p:nvPr>
        </p:nvSpPr>
        <p:spPr>
          <a:xfrm>
            <a:off x="609600" y="6476999"/>
            <a:ext cx="2844800" cy="274320"/>
          </a:xfrm>
          <a:prstGeom prst="rect">
            <a:avLst/>
          </a:prstGeom>
        </p:spPr>
        <p:txBody>
          <a:bodyPr/>
          <a:lstStyle/>
          <a:p>
            <a:fld id="{2342CEA3-3058-4D43-AE35-B3DA76CB4003}" type="datetimeFigureOut">
              <a:rPr lang="el-GR" smtClean="0"/>
              <a:pPr/>
              <a:t>20/4/2024</a:t>
            </a:fld>
            <a:endParaRPr lang="el-GR"/>
          </a:p>
        </p:txBody>
      </p:sp>
      <p:sp>
        <p:nvSpPr>
          <p:cNvPr id="5" name="Footer Placeholder 4"/>
          <p:cNvSpPr>
            <a:spLocks noGrp="1"/>
          </p:cNvSpPr>
          <p:nvPr>
            <p:ph type="ftr" sz="quarter" idx="11"/>
          </p:nvPr>
        </p:nvSpPr>
        <p:spPr>
          <a:xfrm>
            <a:off x="3520798" y="6476999"/>
            <a:ext cx="7343625" cy="274320"/>
          </a:xfrm>
          <a:prstGeom prst="rect">
            <a:avLst/>
          </a:prstGeom>
        </p:spPr>
        <p:txBody>
          <a:bodyPr/>
          <a:lstStyle/>
          <a:p>
            <a:endParaRPr lang="el-GR"/>
          </a:p>
        </p:txBody>
      </p:sp>
      <p:sp>
        <p:nvSpPr>
          <p:cNvPr id="6" name="Slide Number Placeholder 5"/>
          <p:cNvSpPr>
            <a:spLocks noGrp="1"/>
          </p:cNvSpPr>
          <p:nvPr>
            <p:ph type="sldNum" sz="quarter" idx="12"/>
          </p:nvPr>
        </p:nvSpPr>
        <p:spPr/>
        <p:txBody>
          <a:bodyPr/>
          <a:lstStyle/>
          <a:p>
            <a:fld id="{D3F1D1C4-C2D9-4231-9FB2-B2D9D97AA41D}" type="slidenum">
              <a:rPr lang="el-GR" smtClean="0"/>
              <a:pPr/>
              <a:t>‹#›</a:t>
            </a:fld>
            <a:endParaRPr lang="el-GR"/>
          </a:p>
        </p:txBody>
      </p:sp>
      <p:sp>
        <p:nvSpPr>
          <p:cNvPr id="12" name="Text Placeholder 11"/>
          <p:cNvSpPr>
            <a:spLocks noGrp="1"/>
          </p:cNvSpPr>
          <p:nvPr>
            <p:ph type="body" sz="quarter" idx="13" hasCustomPrompt="1"/>
          </p:nvPr>
        </p:nvSpPr>
        <p:spPr>
          <a:xfrm>
            <a:off x="571501" y="857233"/>
            <a:ext cx="10953751" cy="500081"/>
          </a:xfrm>
        </p:spPr>
        <p:txBody>
          <a:bodyPr/>
          <a:lstStyle>
            <a:lvl1pPr>
              <a:buFont typeface="Arial" pitchFamily="34" charset="0"/>
              <a:buChar char="•"/>
              <a:defRPr>
                <a:solidFill>
                  <a:schemeClr val="accent1">
                    <a:lumMod val="60000"/>
                    <a:lumOff val="40000"/>
                  </a:schemeClr>
                </a:solidFill>
              </a:defRPr>
            </a:lvl1pPr>
            <a:lvl2pPr>
              <a:buNone/>
              <a:defRPr/>
            </a:lvl2pPr>
            <a:lvl5pPr>
              <a:buNone/>
              <a:defRPr/>
            </a:lvl5pPr>
          </a:lstStyle>
          <a:p>
            <a:pPr lvl="0"/>
            <a:r>
              <a:rPr lang="en-GB" dirty="0"/>
              <a:t>Click to edit Master </a:t>
            </a:r>
            <a:r>
              <a:rPr lang="en-GB" dirty="0" err="1"/>
              <a:t>Subtutle</a:t>
            </a:r>
            <a:r>
              <a:rPr lang="en-GB" dirty="0"/>
              <a:t> style</a:t>
            </a:r>
            <a:endParaRPr lang="en-US" dirty="0"/>
          </a:p>
        </p:txBody>
      </p:sp>
    </p:spTree>
    <p:extLst>
      <p:ext uri="{BB962C8B-B14F-4D97-AF65-F5344CB8AC3E}">
        <p14:creationId xmlns:p14="http://schemas.microsoft.com/office/powerpoint/2010/main" val="103884298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2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55448"/>
            <a:ext cx="10972800" cy="701784"/>
          </a:xfrm>
        </p:spPr>
        <p:txBody>
          <a:bodyPr/>
          <a:lstStyle/>
          <a:p>
            <a:r>
              <a:rPr kumimoji="0" lang="en-US" dirty="0"/>
              <a:t>Click to edit Master title style</a:t>
            </a:r>
          </a:p>
        </p:txBody>
      </p:sp>
      <p:sp>
        <p:nvSpPr>
          <p:cNvPr id="3" name="Content Placeholder 2"/>
          <p:cNvSpPr>
            <a:spLocks noGrp="1"/>
          </p:cNvSpPr>
          <p:nvPr>
            <p:ph idx="1"/>
          </p:nvPr>
        </p:nvSpPr>
        <p:spPr/>
        <p:txBody>
          <a:bodyPr/>
          <a:lstStyle>
            <a:lvl1pPr>
              <a:defRPr>
                <a:solidFill>
                  <a:schemeClr val="bg2">
                    <a:lumMod val="10000"/>
                  </a:schemeClr>
                </a:solidFill>
              </a:defRPr>
            </a:lvl1pPr>
            <a:lvl2pPr>
              <a:defRPr>
                <a:solidFill>
                  <a:schemeClr val="bg2">
                    <a:lumMod val="10000"/>
                  </a:schemeClr>
                </a:solidFill>
              </a:defRPr>
            </a:lvl2pPr>
            <a:lvl3pPr>
              <a:defRPr>
                <a:solidFill>
                  <a:schemeClr val="bg2">
                    <a:lumMod val="10000"/>
                  </a:schemeClr>
                </a:solidFill>
              </a:defRPr>
            </a:lvl3pPr>
            <a:lvl4pPr>
              <a:defRPr>
                <a:solidFill>
                  <a:schemeClr val="bg2">
                    <a:lumMod val="10000"/>
                  </a:schemeClr>
                </a:solidFill>
              </a:defRPr>
            </a:lvl4pPr>
            <a:lvl5pPr>
              <a:defRPr>
                <a:solidFill>
                  <a:schemeClr val="bg2">
                    <a:lumMod val="10000"/>
                  </a:schemeClr>
                </a:solidFill>
              </a:defRPr>
            </a:lvl5pPr>
            <a:extLst/>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4" name="Date Placeholder 3"/>
          <p:cNvSpPr>
            <a:spLocks noGrp="1"/>
          </p:cNvSpPr>
          <p:nvPr>
            <p:ph type="dt" sz="half" idx="10"/>
          </p:nvPr>
        </p:nvSpPr>
        <p:spPr>
          <a:xfrm>
            <a:off x="609600" y="6476999"/>
            <a:ext cx="2844800" cy="274320"/>
          </a:xfrm>
          <a:prstGeom prst="rect">
            <a:avLst/>
          </a:prstGeom>
        </p:spPr>
        <p:txBody>
          <a:bodyPr/>
          <a:lstStyle/>
          <a:p>
            <a:fld id="{2342CEA3-3058-4D43-AE35-B3DA76CB4003}" type="datetimeFigureOut">
              <a:rPr lang="el-GR" smtClean="0"/>
              <a:pPr/>
              <a:t>20/4/2024</a:t>
            </a:fld>
            <a:endParaRPr lang="el-GR"/>
          </a:p>
        </p:txBody>
      </p:sp>
      <p:sp>
        <p:nvSpPr>
          <p:cNvPr id="5" name="Footer Placeholder 4"/>
          <p:cNvSpPr>
            <a:spLocks noGrp="1"/>
          </p:cNvSpPr>
          <p:nvPr>
            <p:ph type="ftr" sz="quarter" idx="11"/>
          </p:nvPr>
        </p:nvSpPr>
        <p:spPr>
          <a:xfrm>
            <a:off x="3520798" y="6476999"/>
            <a:ext cx="7343625" cy="274320"/>
          </a:xfrm>
          <a:prstGeom prst="rect">
            <a:avLst/>
          </a:prstGeom>
        </p:spPr>
        <p:txBody>
          <a:bodyPr/>
          <a:lstStyle/>
          <a:p>
            <a:endParaRPr lang="el-GR"/>
          </a:p>
        </p:txBody>
      </p:sp>
      <p:sp>
        <p:nvSpPr>
          <p:cNvPr id="6" name="Slide Number Placeholder 5"/>
          <p:cNvSpPr>
            <a:spLocks noGrp="1"/>
          </p:cNvSpPr>
          <p:nvPr>
            <p:ph type="sldNum" sz="quarter" idx="12"/>
          </p:nvPr>
        </p:nvSpPr>
        <p:spPr/>
        <p:txBody>
          <a:bodyPr/>
          <a:lstStyle/>
          <a:p>
            <a:fld id="{D3F1D1C4-C2D9-4231-9FB2-B2D9D97AA41D}" type="slidenum">
              <a:rPr lang="el-GR" smtClean="0"/>
              <a:pPr/>
              <a:t>‹#›</a:t>
            </a:fld>
            <a:endParaRPr lang="el-GR"/>
          </a:p>
        </p:txBody>
      </p:sp>
      <p:sp>
        <p:nvSpPr>
          <p:cNvPr id="12" name="Text Placeholder 11"/>
          <p:cNvSpPr>
            <a:spLocks noGrp="1"/>
          </p:cNvSpPr>
          <p:nvPr>
            <p:ph type="body" sz="quarter" idx="13" hasCustomPrompt="1"/>
          </p:nvPr>
        </p:nvSpPr>
        <p:spPr>
          <a:xfrm>
            <a:off x="571501" y="857233"/>
            <a:ext cx="10953751" cy="500081"/>
          </a:xfrm>
        </p:spPr>
        <p:txBody>
          <a:bodyPr/>
          <a:lstStyle>
            <a:lvl1pPr>
              <a:buFont typeface="Arial" pitchFamily="34" charset="0"/>
              <a:buChar char="•"/>
              <a:defRPr>
                <a:solidFill>
                  <a:schemeClr val="accent1">
                    <a:lumMod val="60000"/>
                    <a:lumOff val="40000"/>
                  </a:schemeClr>
                </a:solidFill>
              </a:defRPr>
            </a:lvl1pPr>
            <a:lvl2pPr>
              <a:buNone/>
              <a:defRPr/>
            </a:lvl2pPr>
            <a:lvl5pPr>
              <a:buNone/>
              <a:defRPr/>
            </a:lvl5pPr>
          </a:lstStyle>
          <a:p>
            <a:pPr lvl="0"/>
            <a:r>
              <a:rPr lang="en-GB" dirty="0"/>
              <a:t>Click to edit Master </a:t>
            </a:r>
            <a:r>
              <a:rPr lang="en-GB" dirty="0" err="1"/>
              <a:t>Subtutle</a:t>
            </a:r>
            <a:r>
              <a:rPr lang="en-GB" dirty="0"/>
              <a:t> style</a:t>
            </a:r>
            <a:endParaRPr lang="en-US" dirty="0"/>
          </a:p>
        </p:txBody>
      </p:sp>
    </p:spTree>
    <p:extLst>
      <p:ext uri="{BB962C8B-B14F-4D97-AF65-F5344CB8AC3E}">
        <p14:creationId xmlns:p14="http://schemas.microsoft.com/office/powerpoint/2010/main" val="10388429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67013" y="116633"/>
            <a:ext cx="960107" cy="7685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1103446" y="116632"/>
            <a:ext cx="10849205" cy="720080"/>
          </a:xfrm>
        </p:spPr>
        <p:txBody>
          <a:bodyPr>
            <a:normAutofit/>
          </a:bodyPr>
          <a:lstStyle>
            <a:lvl1pPr>
              <a:defRPr sz="3600"/>
            </a:lvl1pPr>
          </a:lstStyle>
          <a:p>
            <a:r>
              <a:rPr lang="en-US" dirty="0"/>
              <a:t>Click to edit Master title style</a:t>
            </a:r>
          </a:p>
        </p:txBody>
      </p:sp>
      <p:sp>
        <p:nvSpPr>
          <p:cNvPr id="3" name="Content Placeholder 2"/>
          <p:cNvSpPr>
            <a:spLocks noGrp="1"/>
          </p:cNvSpPr>
          <p:nvPr>
            <p:ph idx="1"/>
          </p:nvPr>
        </p:nvSpPr>
        <p:spPr>
          <a:xfrm>
            <a:off x="239350" y="919262"/>
            <a:ext cx="11713301" cy="553407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p:cNvSpPr>
            <a:spLocks noGrp="1"/>
          </p:cNvSpPr>
          <p:nvPr>
            <p:ph type="sldNum" sz="quarter" idx="4"/>
          </p:nvPr>
        </p:nvSpPr>
        <p:spPr>
          <a:xfrm>
            <a:off x="8784299" y="6525345"/>
            <a:ext cx="3228843" cy="196131"/>
          </a:xfrm>
          <a:prstGeom prst="rect">
            <a:avLst/>
          </a:prstGeom>
        </p:spPr>
        <p:txBody>
          <a:bodyPr vert="horz" lIns="91440" tIns="45720" rIns="91440" bIns="45720" rtlCol="0" anchor="ctr"/>
          <a:lstStyle>
            <a:lvl1pPr algn="r">
              <a:defRPr sz="1200" baseline="0">
                <a:solidFill>
                  <a:srgbClr val="0000FF"/>
                </a:solidFill>
                <a:latin typeface="Comic Sans MS" pitchFamily="66" charset="0"/>
              </a:defRPr>
            </a:lvl1pPr>
          </a:lstStyle>
          <a:p>
            <a:r>
              <a:rPr lang="en-US" dirty="0"/>
              <a:t>© T. Theocharides, 2023.   </a:t>
            </a:r>
            <a:fld id="{DBC3780C-3FFF-490E-B2E7-EBE978EE7150}" type="slidenum">
              <a:rPr lang="en-US" smtClean="0"/>
              <a:pPr/>
              <a:t>‹#›</a:t>
            </a:fld>
            <a:endParaRPr lang="en-US" dirty="0"/>
          </a:p>
        </p:txBody>
      </p:sp>
    </p:spTree>
    <p:extLst>
      <p:ext uri="{BB962C8B-B14F-4D97-AF65-F5344CB8AC3E}">
        <p14:creationId xmlns:p14="http://schemas.microsoft.com/office/powerpoint/2010/main" val="298653408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2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55448"/>
            <a:ext cx="10972800" cy="701784"/>
          </a:xfrm>
        </p:spPr>
        <p:txBody>
          <a:bodyPr/>
          <a:lstStyle/>
          <a:p>
            <a:r>
              <a:rPr kumimoji="0" lang="en-US" dirty="0"/>
              <a:t>Click to edit Master title style</a:t>
            </a:r>
          </a:p>
        </p:txBody>
      </p:sp>
      <p:sp>
        <p:nvSpPr>
          <p:cNvPr id="3" name="Content Placeholder 2"/>
          <p:cNvSpPr>
            <a:spLocks noGrp="1"/>
          </p:cNvSpPr>
          <p:nvPr>
            <p:ph idx="1"/>
          </p:nvPr>
        </p:nvSpPr>
        <p:spPr/>
        <p:txBody>
          <a:bodyPr/>
          <a:lstStyle>
            <a:lvl1pPr>
              <a:defRPr>
                <a:solidFill>
                  <a:schemeClr val="bg2">
                    <a:lumMod val="10000"/>
                  </a:schemeClr>
                </a:solidFill>
              </a:defRPr>
            </a:lvl1pPr>
            <a:lvl2pPr>
              <a:defRPr>
                <a:solidFill>
                  <a:schemeClr val="bg2">
                    <a:lumMod val="10000"/>
                  </a:schemeClr>
                </a:solidFill>
              </a:defRPr>
            </a:lvl2pPr>
            <a:lvl3pPr>
              <a:defRPr>
                <a:solidFill>
                  <a:schemeClr val="bg2">
                    <a:lumMod val="10000"/>
                  </a:schemeClr>
                </a:solidFill>
              </a:defRPr>
            </a:lvl3pPr>
            <a:lvl4pPr>
              <a:defRPr>
                <a:solidFill>
                  <a:schemeClr val="bg2">
                    <a:lumMod val="10000"/>
                  </a:schemeClr>
                </a:solidFill>
              </a:defRPr>
            </a:lvl4pPr>
            <a:lvl5pPr>
              <a:defRPr>
                <a:solidFill>
                  <a:schemeClr val="bg2">
                    <a:lumMod val="10000"/>
                  </a:schemeClr>
                </a:solidFill>
              </a:defRPr>
            </a:lvl5pPr>
            <a:extLst/>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4" name="Date Placeholder 3"/>
          <p:cNvSpPr>
            <a:spLocks noGrp="1"/>
          </p:cNvSpPr>
          <p:nvPr>
            <p:ph type="dt" sz="half" idx="10"/>
          </p:nvPr>
        </p:nvSpPr>
        <p:spPr>
          <a:xfrm>
            <a:off x="609600" y="6476999"/>
            <a:ext cx="2844800" cy="274320"/>
          </a:xfrm>
          <a:prstGeom prst="rect">
            <a:avLst/>
          </a:prstGeom>
        </p:spPr>
        <p:txBody>
          <a:bodyPr/>
          <a:lstStyle/>
          <a:p>
            <a:fld id="{2342CEA3-3058-4D43-AE35-B3DA76CB4003}" type="datetimeFigureOut">
              <a:rPr lang="el-GR" smtClean="0"/>
              <a:pPr/>
              <a:t>20/4/2024</a:t>
            </a:fld>
            <a:endParaRPr lang="el-GR"/>
          </a:p>
        </p:txBody>
      </p:sp>
      <p:sp>
        <p:nvSpPr>
          <p:cNvPr id="5" name="Footer Placeholder 4"/>
          <p:cNvSpPr>
            <a:spLocks noGrp="1"/>
          </p:cNvSpPr>
          <p:nvPr>
            <p:ph type="ftr" sz="quarter" idx="11"/>
          </p:nvPr>
        </p:nvSpPr>
        <p:spPr>
          <a:xfrm>
            <a:off x="3520798" y="6476999"/>
            <a:ext cx="7343625" cy="274320"/>
          </a:xfrm>
          <a:prstGeom prst="rect">
            <a:avLst/>
          </a:prstGeom>
        </p:spPr>
        <p:txBody>
          <a:bodyPr/>
          <a:lstStyle/>
          <a:p>
            <a:endParaRPr lang="el-GR"/>
          </a:p>
        </p:txBody>
      </p:sp>
      <p:sp>
        <p:nvSpPr>
          <p:cNvPr id="6" name="Slide Number Placeholder 5"/>
          <p:cNvSpPr>
            <a:spLocks noGrp="1"/>
          </p:cNvSpPr>
          <p:nvPr>
            <p:ph type="sldNum" sz="quarter" idx="12"/>
          </p:nvPr>
        </p:nvSpPr>
        <p:spPr/>
        <p:txBody>
          <a:bodyPr/>
          <a:lstStyle/>
          <a:p>
            <a:fld id="{D3F1D1C4-C2D9-4231-9FB2-B2D9D97AA41D}" type="slidenum">
              <a:rPr lang="el-GR" smtClean="0"/>
              <a:pPr/>
              <a:t>‹#›</a:t>
            </a:fld>
            <a:endParaRPr lang="el-GR"/>
          </a:p>
        </p:txBody>
      </p:sp>
      <p:sp>
        <p:nvSpPr>
          <p:cNvPr id="12" name="Text Placeholder 11"/>
          <p:cNvSpPr>
            <a:spLocks noGrp="1"/>
          </p:cNvSpPr>
          <p:nvPr>
            <p:ph type="body" sz="quarter" idx="13" hasCustomPrompt="1"/>
          </p:nvPr>
        </p:nvSpPr>
        <p:spPr>
          <a:xfrm>
            <a:off x="571501" y="857233"/>
            <a:ext cx="10953751" cy="500081"/>
          </a:xfrm>
        </p:spPr>
        <p:txBody>
          <a:bodyPr/>
          <a:lstStyle>
            <a:lvl1pPr>
              <a:buFont typeface="Arial" pitchFamily="34" charset="0"/>
              <a:buChar char="•"/>
              <a:defRPr>
                <a:solidFill>
                  <a:schemeClr val="accent1">
                    <a:lumMod val="60000"/>
                    <a:lumOff val="40000"/>
                  </a:schemeClr>
                </a:solidFill>
              </a:defRPr>
            </a:lvl1pPr>
            <a:lvl2pPr>
              <a:buNone/>
              <a:defRPr/>
            </a:lvl2pPr>
            <a:lvl5pPr>
              <a:buNone/>
              <a:defRPr/>
            </a:lvl5pPr>
          </a:lstStyle>
          <a:p>
            <a:pPr lvl="0"/>
            <a:r>
              <a:rPr lang="en-GB" dirty="0"/>
              <a:t>Click to edit Master </a:t>
            </a:r>
            <a:r>
              <a:rPr lang="en-GB" dirty="0" err="1"/>
              <a:t>Subtutle</a:t>
            </a:r>
            <a:r>
              <a:rPr lang="en-GB" dirty="0"/>
              <a:t> style</a:t>
            </a:r>
            <a:endParaRPr lang="en-US" dirty="0"/>
          </a:p>
        </p:txBody>
      </p:sp>
    </p:spTree>
    <p:extLst>
      <p:ext uri="{BB962C8B-B14F-4D97-AF65-F5344CB8AC3E}">
        <p14:creationId xmlns:p14="http://schemas.microsoft.com/office/powerpoint/2010/main" val="10388429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2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55448"/>
            <a:ext cx="10972800" cy="701784"/>
          </a:xfrm>
        </p:spPr>
        <p:txBody>
          <a:bodyPr/>
          <a:lstStyle/>
          <a:p>
            <a:r>
              <a:rPr kumimoji="0" lang="en-US" dirty="0"/>
              <a:t>Click to edit Master title style</a:t>
            </a:r>
          </a:p>
        </p:txBody>
      </p:sp>
      <p:sp>
        <p:nvSpPr>
          <p:cNvPr id="3" name="Content Placeholder 2"/>
          <p:cNvSpPr>
            <a:spLocks noGrp="1"/>
          </p:cNvSpPr>
          <p:nvPr>
            <p:ph idx="1"/>
          </p:nvPr>
        </p:nvSpPr>
        <p:spPr/>
        <p:txBody>
          <a:bodyPr/>
          <a:lstStyle>
            <a:lvl1pPr>
              <a:defRPr>
                <a:solidFill>
                  <a:schemeClr val="bg2">
                    <a:lumMod val="10000"/>
                  </a:schemeClr>
                </a:solidFill>
              </a:defRPr>
            </a:lvl1pPr>
            <a:lvl2pPr>
              <a:defRPr>
                <a:solidFill>
                  <a:schemeClr val="bg2">
                    <a:lumMod val="10000"/>
                  </a:schemeClr>
                </a:solidFill>
              </a:defRPr>
            </a:lvl2pPr>
            <a:lvl3pPr>
              <a:defRPr>
                <a:solidFill>
                  <a:schemeClr val="bg2">
                    <a:lumMod val="10000"/>
                  </a:schemeClr>
                </a:solidFill>
              </a:defRPr>
            </a:lvl3pPr>
            <a:lvl4pPr>
              <a:defRPr>
                <a:solidFill>
                  <a:schemeClr val="bg2">
                    <a:lumMod val="10000"/>
                  </a:schemeClr>
                </a:solidFill>
              </a:defRPr>
            </a:lvl4pPr>
            <a:lvl5pPr>
              <a:defRPr>
                <a:solidFill>
                  <a:schemeClr val="bg2">
                    <a:lumMod val="10000"/>
                  </a:schemeClr>
                </a:solidFill>
              </a:defRPr>
            </a:lvl5pPr>
            <a:extLst/>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4" name="Date Placeholder 3"/>
          <p:cNvSpPr>
            <a:spLocks noGrp="1"/>
          </p:cNvSpPr>
          <p:nvPr>
            <p:ph type="dt" sz="half" idx="10"/>
          </p:nvPr>
        </p:nvSpPr>
        <p:spPr>
          <a:xfrm>
            <a:off x="609600" y="6476999"/>
            <a:ext cx="2844800" cy="274320"/>
          </a:xfrm>
          <a:prstGeom prst="rect">
            <a:avLst/>
          </a:prstGeom>
        </p:spPr>
        <p:txBody>
          <a:bodyPr/>
          <a:lstStyle/>
          <a:p>
            <a:fld id="{2342CEA3-3058-4D43-AE35-B3DA76CB4003}" type="datetimeFigureOut">
              <a:rPr lang="el-GR" smtClean="0"/>
              <a:pPr/>
              <a:t>20/4/2024</a:t>
            </a:fld>
            <a:endParaRPr lang="el-GR"/>
          </a:p>
        </p:txBody>
      </p:sp>
      <p:sp>
        <p:nvSpPr>
          <p:cNvPr id="5" name="Footer Placeholder 4"/>
          <p:cNvSpPr>
            <a:spLocks noGrp="1"/>
          </p:cNvSpPr>
          <p:nvPr>
            <p:ph type="ftr" sz="quarter" idx="11"/>
          </p:nvPr>
        </p:nvSpPr>
        <p:spPr>
          <a:xfrm>
            <a:off x="3520798" y="6476999"/>
            <a:ext cx="7343625" cy="274320"/>
          </a:xfrm>
          <a:prstGeom prst="rect">
            <a:avLst/>
          </a:prstGeom>
        </p:spPr>
        <p:txBody>
          <a:bodyPr/>
          <a:lstStyle/>
          <a:p>
            <a:endParaRPr lang="el-GR"/>
          </a:p>
        </p:txBody>
      </p:sp>
      <p:sp>
        <p:nvSpPr>
          <p:cNvPr id="6" name="Slide Number Placeholder 5"/>
          <p:cNvSpPr>
            <a:spLocks noGrp="1"/>
          </p:cNvSpPr>
          <p:nvPr>
            <p:ph type="sldNum" sz="quarter" idx="12"/>
          </p:nvPr>
        </p:nvSpPr>
        <p:spPr/>
        <p:txBody>
          <a:bodyPr/>
          <a:lstStyle/>
          <a:p>
            <a:fld id="{D3F1D1C4-C2D9-4231-9FB2-B2D9D97AA41D}" type="slidenum">
              <a:rPr lang="el-GR" smtClean="0"/>
              <a:pPr/>
              <a:t>‹#›</a:t>
            </a:fld>
            <a:endParaRPr lang="el-GR"/>
          </a:p>
        </p:txBody>
      </p:sp>
      <p:sp>
        <p:nvSpPr>
          <p:cNvPr id="12" name="Text Placeholder 11"/>
          <p:cNvSpPr>
            <a:spLocks noGrp="1"/>
          </p:cNvSpPr>
          <p:nvPr>
            <p:ph type="body" sz="quarter" idx="13" hasCustomPrompt="1"/>
          </p:nvPr>
        </p:nvSpPr>
        <p:spPr>
          <a:xfrm>
            <a:off x="571501" y="857233"/>
            <a:ext cx="10953751" cy="500081"/>
          </a:xfrm>
        </p:spPr>
        <p:txBody>
          <a:bodyPr/>
          <a:lstStyle>
            <a:lvl1pPr>
              <a:buFont typeface="Arial" pitchFamily="34" charset="0"/>
              <a:buChar char="•"/>
              <a:defRPr>
                <a:solidFill>
                  <a:schemeClr val="accent1">
                    <a:lumMod val="60000"/>
                    <a:lumOff val="40000"/>
                  </a:schemeClr>
                </a:solidFill>
              </a:defRPr>
            </a:lvl1pPr>
            <a:lvl2pPr>
              <a:buNone/>
              <a:defRPr/>
            </a:lvl2pPr>
            <a:lvl5pPr>
              <a:buNone/>
              <a:defRPr/>
            </a:lvl5pPr>
          </a:lstStyle>
          <a:p>
            <a:pPr lvl="0"/>
            <a:r>
              <a:rPr lang="en-GB" dirty="0"/>
              <a:t>Click to edit Master </a:t>
            </a:r>
            <a:r>
              <a:rPr lang="en-GB" dirty="0" err="1"/>
              <a:t>Subtutle</a:t>
            </a:r>
            <a:r>
              <a:rPr lang="en-GB" dirty="0"/>
              <a:t> style</a:t>
            </a:r>
            <a:endParaRPr lang="en-US" dirty="0"/>
          </a:p>
        </p:txBody>
      </p:sp>
    </p:spTree>
    <p:extLst>
      <p:ext uri="{BB962C8B-B14F-4D97-AF65-F5344CB8AC3E}">
        <p14:creationId xmlns:p14="http://schemas.microsoft.com/office/powerpoint/2010/main" val="16781027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2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55448"/>
            <a:ext cx="10972800" cy="701784"/>
          </a:xfrm>
        </p:spPr>
        <p:txBody>
          <a:bodyPr/>
          <a:lstStyle/>
          <a:p>
            <a:r>
              <a:rPr kumimoji="0" lang="en-US" dirty="0"/>
              <a:t>Click to edit Master title style</a:t>
            </a:r>
          </a:p>
        </p:txBody>
      </p:sp>
      <p:sp>
        <p:nvSpPr>
          <p:cNvPr id="3" name="Content Placeholder 2"/>
          <p:cNvSpPr>
            <a:spLocks noGrp="1"/>
          </p:cNvSpPr>
          <p:nvPr>
            <p:ph idx="1"/>
          </p:nvPr>
        </p:nvSpPr>
        <p:spPr/>
        <p:txBody>
          <a:bodyPr/>
          <a:lstStyle>
            <a:lvl1pPr>
              <a:defRPr>
                <a:solidFill>
                  <a:schemeClr val="bg2">
                    <a:lumMod val="10000"/>
                  </a:schemeClr>
                </a:solidFill>
              </a:defRPr>
            </a:lvl1pPr>
            <a:lvl2pPr>
              <a:defRPr>
                <a:solidFill>
                  <a:schemeClr val="bg2">
                    <a:lumMod val="10000"/>
                  </a:schemeClr>
                </a:solidFill>
              </a:defRPr>
            </a:lvl2pPr>
            <a:lvl3pPr>
              <a:defRPr>
                <a:solidFill>
                  <a:schemeClr val="bg2">
                    <a:lumMod val="10000"/>
                  </a:schemeClr>
                </a:solidFill>
              </a:defRPr>
            </a:lvl3pPr>
            <a:lvl4pPr>
              <a:defRPr>
                <a:solidFill>
                  <a:schemeClr val="bg2">
                    <a:lumMod val="10000"/>
                  </a:schemeClr>
                </a:solidFill>
              </a:defRPr>
            </a:lvl4pPr>
            <a:lvl5pPr>
              <a:defRPr>
                <a:solidFill>
                  <a:schemeClr val="bg2">
                    <a:lumMod val="10000"/>
                  </a:schemeClr>
                </a:solidFill>
              </a:defRPr>
            </a:lvl5pPr>
            <a:extLst/>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4" name="Date Placeholder 3"/>
          <p:cNvSpPr>
            <a:spLocks noGrp="1"/>
          </p:cNvSpPr>
          <p:nvPr>
            <p:ph type="dt" sz="half" idx="10"/>
          </p:nvPr>
        </p:nvSpPr>
        <p:spPr>
          <a:xfrm>
            <a:off x="609600" y="6476999"/>
            <a:ext cx="2844800" cy="274320"/>
          </a:xfrm>
          <a:prstGeom prst="rect">
            <a:avLst/>
          </a:prstGeom>
        </p:spPr>
        <p:txBody>
          <a:bodyPr/>
          <a:lstStyle/>
          <a:p>
            <a:fld id="{2342CEA3-3058-4D43-AE35-B3DA76CB4003}" type="datetimeFigureOut">
              <a:rPr lang="el-GR" smtClean="0"/>
              <a:pPr/>
              <a:t>20/4/2024</a:t>
            </a:fld>
            <a:endParaRPr lang="el-GR"/>
          </a:p>
        </p:txBody>
      </p:sp>
      <p:sp>
        <p:nvSpPr>
          <p:cNvPr id="5" name="Footer Placeholder 4"/>
          <p:cNvSpPr>
            <a:spLocks noGrp="1"/>
          </p:cNvSpPr>
          <p:nvPr>
            <p:ph type="ftr" sz="quarter" idx="11"/>
          </p:nvPr>
        </p:nvSpPr>
        <p:spPr>
          <a:xfrm>
            <a:off x="3520798" y="6476999"/>
            <a:ext cx="7343625" cy="274320"/>
          </a:xfrm>
          <a:prstGeom prst="rect">
            <a:avLst/>
          </a:prstGeom>
        </p:spPr>
        <p:txBody>
          <a:bodyPr/>
          <a:lstStyle/>
          <a:p>
            <a:endParaRPr lang="el-GR"/>
          </a:p>
        </p:txBody>
      </p:sp>
      <p:sp>
        <p:nvSpPr>
          <p:cNvPr id="6" name="Slide Number Placeholder 5"/>
          <p:cNvSpPr>
            <a:spLocks noGrp="1"/>
          </p:cNvSpPr>
          <p:nvPr>
            <p:ph type="sldNum" sz="quarter" idx="12"/>
          </p:nvPr>
        </p:nvSpPr>
        <p:spPr/>
        <p:txBody>
          <a:bodyPr/>
          <a:lstStyle/>
          <a:p>
            <a:fld id="{D3F1D1C4-C2D9-4231-9FB2-B2D9D97AA41D}" type="slidenum">
              <a:rPr lang="el-GR" smtClean="0"/>
              <a:pPr/>
              <a:t>‹#›</a:t>
            </a:fld>
            <a:endParaRPr lang="el-GR"/>
          </a:p>
        </p:txBody>
      </p:sp>
      <p:sp>
        <p:nvSpPr>
          <p:cNvPr id="12" name="Text Placeholder 11"/>
          <p:cNvSpPr>
            <a:spLocks noGrp="1"/>
          </p:cNvSpPr>
          <p:nvPr>
            <p:ph type="body" sz="quarter" idx="13" hasCustomPrompt="1"/>
          </p:nvPr>
        </p:nvSpPr>
        <p:spPr>
          <a:xfrm>
            <a:off x="571501" y="857233"/>
            <a:ext cx="10953751" cy="500081"/>
          </a:xfrm>
        </p:spPr>
        <p:txBody>
          <a:bodyPr/>
          <a:lstStyle>
            <a:lvl1pPr>
              <a:buFont typeface="Arial" pitchFamily="34" charset="0"/>
              <a:buChar char="•"/>
              <a:defRPr>
                <a:solidFill>
                  <a:schemeClr val="accent1">
                    <a:lumMod val="60000"/>
                    <a:lumOff val="40000"/>
                  </a:schemeClr>
                </a:solidFill>
              </a:defRPr>
            </a:lvl1pPr>
            <a:lvl2pPr>
              <a:buNone/>
              <a:defRPr/>
            </a:lvl2pPr>
            <a:lvl5pPr>
              <a:buNone/>
              <a:defRPr/>
            </a:lvl5pPr>
          </a:lstStyle>
          <a:p>
            <a:pPr lvl="0"/>
            <a:r>
              <a:rPr lang="en-GB" dirty="0"/>
              <a:t>Click to edit Master </a:t>
            </a:r>
            <a:r>
              <a:rPr lang="en-GB" dirty="0" err="1"/>
              <a:t>Subtutle</a:t>
            </a:r>
            <a:r>
              <a:rPr lang="en-GB" dirty="0"/>
              <a:t> style</a:t>
            </a:r>
            <a:endParaRPr lang="en-US" dirty="0"/>
          </a:p>
        </p:txBody>
      </p:sp>
    </p:spTree>
    <p:extLst>
      <p:ext uri="{BB962C8B-B14F-4D97-AF65-F5344CB8AC3E}">
        <p14:creationId xmlns:p14="http://schemas.microsoft.com/office/powerpoint/2010/main" val="167810279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19200" y="152400"/>
            <a:ext cx="10769600" cy="679450"/>
          </a:xfrm>
        </p:spPr>
        <p:txBody>
          <a:bodyPr/>
          <a:lstStyle/>
          <a:p>
            <a:r>
              <a:rPr lang="en-US"/>
              <a:t>Click to edit Master title style</a:t>
            </a:r>
          </a:p>
        </p:txBody>
      </p:sp>
      <p:sp>
        <p:nvSpPr>
          <p:cNvPr id="3" name="Text Placeholder 2"/>
          <p:cNvSpPr>
            <a:spLocks noGrp="1"/>
          </p:cNvSpPr>
          <p:nvPr>
            <p:ph type="body" sz="half" idx="1"/>
          </p:nvPr>
        </p:nvSpPr>
        <p:spPr>
          <a:xfrm>
            <a:off x="408517" y="1133475"/>
            <a:ext cx="5636683" cy="53117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48400" y="1133475"/>
            <a:ext cx="5638800" cy="53117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ftr" sz="quarter" idx="10"/>
          </p:nvPr>
        </p:nvSpPr>
        <p:spPr>
          <a:xfrm>
            <a:off x="4165600" y="6453336"/>
            <a:ext cx="3860800" cy="260226"/>
          </a:xfrm>
          <a:prstGeom prst="rect">
            <a:avLst/>
          </a:prstGeom>
          <a:ln/>
        </p:spPr>
        <p:txBody>
          <a:bodyPr/>
          <a:lstStyle>
            <a:lvl1pPr>
              <a:defRPr/>
            </a:lvl1pPr>
          </a:lstStyle>
          <a:p>
            <a:r>
              <a:rPr lang="en-US"/>
              <a:t>Kakoulli, Soteriou, Theocharides</a:t>
            </a:r>
          </a:p>
        </p:txBody>
      </p:sp>
      <p:sp>
        <p:nvSpPr>
          <p:cNvPr id="6" name="Rectangle 45"/>
          <p:cNvSpPr>
            <a:spLocks noGrp="1" noChangeArrowheads="1"/>
          </p:cNvSpPr>
          <p:nvPr>
            <p:ph type="sldNum" sz="quarter" idx="11"/>
          </p:nvPr>
        </p:nvSpPr>
        <p:spPr>
          <a:ln/>
        </p:spPr>
        <p:txBody>
          <a:bodyPr/>
          <a:lstStyle>
            <a:lvl1pPr>
              <a:defRPr/>
            </a:lvl1pPr>
          </a:lstStyle>
          <a:p>
            <a:fld id="{8C45413E-ED64-4A42-86C8-C53AB94D32E3}" type="slidenum">
              <a:rPr lang="en-US"/>
              <a:pPr/>
              <a:t>‹#›</a:t>
            </a:fld>
            <a:endParaRPr lang="en-US"/>
          </a:p>
        </p:txBody>
      </p:sp>
    </p:spTree>
    <p:extLst>
      <p:ext uri="{BB962C8B-B14F-4D97-AF65-F5344CB8AC3E}">
        <p14:creationId xmlns:p14="http://schemas.microsoft.com/office/powerpoint/2010/main" val="3775580258"/>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74"/>
        <p:cNvGrpSpPr/>
        <p:nvPr/>
      </p:nvGrpSpPr>
      <p:grpSpPr>
        <a:xfrm>
          <a:off x="0" y="0"/>
          <a:ext cx="0" cy="0"/>
          <a:chOff x="0" y="0"/>
          <a:chExt cx="0" cy="0"/>
        </a:xfrm>
      </p:grpSpPr>
      <p:sp>
        <p:nvSpPr>
          <p:cNvPr id="75" name="Google Shape;75;p13"/>
          <p:cNvSpPr txBox="1">
            <a:spLocks noGrp="1"/>
          </p:cNvSpPr>
          <p:nvPr>
            <p:ph type="title"/>
          </p:nvPr>
        </p:nvSpPr>
        <p:spPr>
          <a:xfrm>
            <a:off x="415600" y="593366"/>
            <a:ext cx="11360800" cy="763560"/>
          </a:xfrm>
          <a:prstGeom prst="rect">
            <a:avLst/>
          </a:prstGeom>
        </p:spPr>
        <p:txBody>
          <a:bodyPr spcFirstLastPara="1" wrap="square" lIns="91425" tIns="45700" rIns="91425" bIns="45700" anchor="ctr" anchorCtr="0">
            <a:noAutofit/>
          </a:bodyPr>
          <a:lstStyle>
            <a:lvl1pPr lvl="0" rtl="0">
              <a:spcBef>
                <a:spcPts val="0"/>
              </a:spcBef>
              <a:spcAft>
                <a:spcPts val="0"/>
              </a:spcAft>
              <a:buSzPts val="33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6" name="Google Shape;76;p13"/>
          <p:cNvSpPr txBox="1">
            <a:spLocks noGrp="1"/>
          </p:cNvSpPr>
          <p:nvPr>
            <p:ph type="body" idx="1"/>
          </p:nvPr>
        </p:nvSpPr>
        <p:spPr>
          <a:xfrm>
            <a:off x="415600" y="1536634"/>
            <a:ext cx="11360800" cy="4555080"/>
          </a:xfrm>
          <a:prstGeom prst="rect">
            <a:avLst/>
          </a:prstGeom>
        </p:spPr>
        <p:txBody>
          <a:bodyPr spcFirstLastPara="1" wrap="square" lIns="91425" tIns="45700" rIns="91425" bIns="45700" anchor="t" anchorCtr="0">
            <a:noAutofit/>
          </a:bodyPr>
          <a:lstStyle>
            <a:lvl1pPr marL="548640" lvl="0" indent="-434340" rtl="0">
              <a:spcBef>
                <a:spcPts val="900"/>
              </a:spcBef>
              <a:spcAft>
                <a:spcPts val="0"/>
              </a:spcAft>
              <a:buSzPts val="2100"/>
              <a:buChar char="•"/>
              <a:defRPr/>
            </a:lvl1pPr>
            <a:lvl2pPr marL="1097280" lvl="1" indent="-411480" rtl="0">
              <a:spcBef>
                <a:spcPts val="450"/>
              </a:spcBef>
              <a:spcAft>
                <a:spcPts val="0"/>
              </a:spcAft>
              <a:buSzPts val="1800"/>
              <a:buChar char="•"/>
              <a:defRPr/>
            </a:lvl2pPr>
            <a:lvl3pPr marL="1645920" lvl="2" indent="-388620" rtl="0">
              <a:spcBef>
                <a:spcPts val="450"/>
              </a:spcBef>
              <a:spcAft>
                <a:spcPts val="0"/>
              </a:spcAft>
              <a:buSzPts val="1500"/>
              <a:buChar char="•"/>
              <a:defRPr/>
            </a:lvl3pPr>
            <a:lvl4pPr marL="2194560" lvl="3" indent="-377190" rtl="0">
              <a:spcBef>
                <a:spcPts val="450"/>
              </a:spcBef>
              <a:spcAft>
                <a:spcPts val="0"/>
              </a:spcAft>
              <a:buSzPts val="1350"/>
              <a:buChar char="•"/>
              <a:defRPr/>
            </a:lvl4pPr>
            <a:lvl5pPr marL="2743200" lvl="4" indent="-377190" rtl="0">
              <a:spcBef>
                <a:spcPts val="450"/>
              </a:spcBef>
              <a:spcAft>
                <a:spcPts val="0"/>
              </a:spcAft>
              <a:buSzPts val="1350"/>
              <a:buChar char="•"/>
              <a:defRPr/>
            </a:lvl5pPr>
            <a:lvl6pPr marL="3291840" lvl="5" indent="-377190" rtl="0">
              <a:spcBef>
                <a:spcPts val="450"/>
              </a:spcBef>
              <a:spcAft>
                <a:spcPts val="0"/>
              </a:spcAft>
              <a:buSzPts val="1350"/>
              <a:buChar char="•"/>
              <a:defRPr/>
            </a:lvl6pPr>
            <a:lvl7pPr marL="3840480" lvl="6" indent="-377190" rtl="0">
              <a:spcBef>
                <a:spcPts val="450"/>
              </a:spcBef>
              <a:spcAft>
                <a:spcPts val="0"/>
              </a:spcAft>
              <a:buSzPts val="1350"/>
              <a:buChar char="•"/>
              <a:defRPr/>
            </a:lvl7pPr>
            <a:lvl8pPr marL="4389120" lvl="7" indent="-377190" rtl="0">
              <a:spcBef>
                <a:spcPts val="450"/>
              </a:spcBef>
              <a:spcAft>
                <a:spcPts val="0"/>
              </a:spcAft>
              <a:buSzPts val="1350"/>
              <a:buChar char="•"/>
              <a:defRPr/>
            </a:lvl8pPr>
            <a:lvl9pPr marL="4937760" lvl="8" indent="-377190" rtl="0">
              <a:spcBef>
                <a:spcPts val="450"/>
              </a:spcBef>
              <a:spcAft>
                <a:spcPts val="0"/>
              </a:spcAft>
              <a:buSzPts val="1350"/>
              <a:buChar char="•"/>
              <a:defRPr/>
            </a:lvl9pPr>
          </a:lstStyle>
          <a:p>
            <a:endParaRPr/>
          </a:p>
        </p:txBody>
      </p:sp>
      <p:sp>
        <p:nvSpPr>
          <p:cNvPr id="77" name="Google Shape;77;p13"/>
          <p:cNvSpPr txBox="1">
            <a:spLocks noGrp="1"/>
          </p:cNvSpPr>
          <p:nvPr>
            <p:ph type="sldNum" idx="12"/>
          </p:nvPr>
        </p:nvSpPr>
        <p:spPr>
          <a:xfrm>
            <a:off x="11296611" y="6217622"/>
            <a:ext cx="731600" cy="524880"/>
          </a:xfrm>
          <a:prstGeom prst="rect">
            <a:avLst/>
          </a:prstGeom>
        </p:spPr>
        <p:txBody>
          <a:bodyPr spcFirstLastPara="1" wrap="square" lIns="91425" tIns="45700" rIns="91425" bIns="457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algn="l"/>
            <a:fld id="{00000000-1234-1234-1234-123412341234}" type="slidenum">
              <a:rPr lang="en" smtClean="0"/>
              <a:pPr algn="l"/>
              <a:t>‹#›</a:t>
            </a:fld>
            <a:endParaRPr lang="en"/>
          </a:p>
        </p:txBody>
      </p:sp>
    </p:spTree>
    <p:extLst>
      <p:ext uri="{BB962C8B-B14F-4D97-AF65-F5344CB8AC3E}">
        <p14:creationId xmlns:p14="http://schemas.microsoft.com/office/powerpoint/2010/main" val="72043162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404666"/>
            <a:ext cx="12192000" cy="926976"/>
          </a:xfrm>
        </p:spPr>
        <p:txBody>
          <a:bodyPr>
            <a:normAutofit/>
          </a:bodyPr>
          <a:lstStyle>
            <a:lvl1pPr>
              <a:defRPr sz="3882">
                <a:solidFill>
                  <a:srgbClr val="002060"/>
                </a:solidFill>
                <a:latin typeface="Palatino Linotype" panose="02040502050505030304" pitchFamily="18" charset="0"/>
              </a:defRPr>
            </a:lvl1pPr>
          </a:lstStyle>
          <a:p>
            <a:r>
              <a:rPr lang="en-US" dirty="0"/>
              <a:t>Click to edit Master title style</a:t>
            </a:r>
          </a:p>
        </p:txBody>
      </p:sp>
      <p:sp>
        <p:nvSpPr>
          <p:cNvPr id="3" name="Content Placeholder 2"/>
          <p:cNvSpPr>
            <a:spLocks noGrp="1"/>
          </p:cNvSpPr>
          <p:nvPr>
            <p:ph idx="1"/>
          </p:nvPr>
        </p:nvSpPr>
        <p:spPr>
          <a:xfrm>
            <a:off x="335362" y="1844827"/>
            <a:ext cx="11617291" cy="4736177"/>
          </a:xfrm>
        </p:spPr>
        <p:txBody>
          <a:bodyPr/>
          <a:lstStyle>
            <a:lvl1pPr marL="254947" indent="-254947">
              <a:buClr>
                <a:schemeClr val="tx2"/>
              </a:buClr>
              <a:buSzPct val="90000"/>
              <a:buFont typeface="Palatino Linotype" panose="02040502050505030304" pitchFamily="18" charset="0"/>
              <a:buChar char="•"/>
              <a:defRPr sz="1765">
                <a:latin typeface="Palatino Linotype" panose="02040502050505030304" pitchFamily="18" charset="0"/>
              </a:defRPr>
            </a:lvl1pPr>
            <a:lvl2pPr marL="557522" indent="-200316">
              <a:buClr>
                <a:schemeClr val="tx2"/>
              </a:buClr>
              <a:buSzPct val="90000"/>
              <a:buFont typeface="Wingdings" panose="05000000000000000000" pitchFamily="2" charset="2"/>
              <a:buChar char="§"/>
              <a:defRPr sz="1588">
                <a:latin typeface="Palatino Linotype" panose="02040502050505030304" pitchFamily="18" charset="0"/>
              </a:defRPr>
            </a:lvl2pPr>
            <a:lvl3pPr marL="858697" indent="-204518">
              <a:buClr>
                <a:schemeClr val="tx2"/>
              </a:buClr>
              <a:buFont typeface="Courier New" panose="02070309020205020404" pitchFamily="49" charset="0"/>
              <a:buChar char="o"/>
              <a:defRPr sz="1412">
                <a:latin typeface="Palatino Linotype" panose="02040502050505030304" pitchFamily="18" charset="0"/>
              </a:defRPr>
            </a:lvl3pPr>
            <a:lvl4pPr marL="1106640" indent="-196113">
              <a:buClr>
                <a:schemeClr val="tx2"/>
              </a:buClr>
              <a:defRPr sz="1235">
                <a:latin typeface="Palatino Linotype" panose="02040502050505030304" pitchFamily="18" charset="0"/>
              </a:defRPr>
            </a:lvl4pPr>
            <a:lvl5pPr marL="1262130" indent="-155490">
              <a:buClr>
                <a:schemeClr val="tx2"/>
              </a:buClr>
              <a:defRPr sz="1059">
                <a:latin typeface="Palatino Linotype" panose="020405020505050303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Box 3"/>
          <p:cNvSpPr txBox="1"/>
          <p:nvPr userDrawn="1"/>
        </p:nvSpPr>
        <p:spPr>
          <a:xfrm>
            <a:off x="10800524" y="6581003"/>
            <a:ext cx="1344149" cy="255326"/>
          </a:xfrm>
          <a:prstGeom prst="rect">
            <a:avLst/>
          </a:prstGeom>
          <a:noFill/>
        </p:spPr>
        <p:txBody>
          <a:bodyPr wrap="square" rtlCol="0">
            <a:spAutoFit/>
          </a:bodyPr>
          <a:lstStyle/>
          <a:p>
            <a:pPr algn="r"/>
            <a:fld id="{00102D1B-0293-4647-B4E5-AE469158D403}" type="slidenum">
              <a:rPr lang="en-US" sz="1059" smtClean="0">
                <a:solidFill>
                  <a:schemeClr val="bg1">
                    <a:lumMod val="50000"/>
                  </a:schemeClr>
                </a:solidFill>
              </a:rPr>
              <a:pPr algn="r"/>
              <a:t>‹#›</a:t>
            </a:fld>
            <a:endParaRPr lang="en-US" sz="882" dirty="0">
              <a:solidFill>
                <a:schemeClr val="bg1">
                  <a:lumMod val="50000"/>
                </a:schemeClr>
              </a:solidFill>
            </a:endParaRPr>
          </a:p>
        </p:txBody>
      </p:sp>
      <p:cxnSp>
        <p:nvCxnSpPr>
          <p:cNvPr id="6" name="Straight Connector 5"/>
          <p:cNvCxnSpPr/>
          <p:nvPr userDrawn="1"/>
        </p:nvCxnSpPr>
        <p:spPr>
          <a:xfrm>
            <a:off x="335362" y="1340768"/>
            <a:ext cx="11617291" cy="0"/>
          </a:xfrm>
          <a:prstGeom prst="line">
            <a:avLst/>
          </a:prstGeom>
          <a:ln w="25400" cap="rnd">
            <a:solidFill>
              <a:srgbClr val="002060"/>
            </a:solidFill>
          </a:ln>
        </p:spPr>
        <p:style>
          <a:lnRef idx="1">
            <a:schemeClr val="accent1"/>
          </a:lnRef>
          <a:fillRef idx="0">
            <a:schemeClr val="accent1"/>
          </a:fillRef>
          <a:effectRef idx="0">
            <a:schemeClr val="accent1"/>
          </a:effectRef>
          <a:fontRef idx="minor">
            <a:schemeClr val="tx1"/>
          </a:fontRef>
        </p:style>
      </p:cxnSp>
      <p:sp>
        <p:nvSpPr>
          <p:cNvPr id="10" name="Content Placeholder 2"/>
          <p:cNvSpPr>
            <a:spLocks noGrp="1"/>
          </p:cNvSpPr>
          <p:nvPr>
            <p:ph idx="10" hasCustomPrompt="1"/>
          </p:nvPr>
        </p:nvSpPr>
        <p:spPr>
          <a:xfrm>
            <a:off x="335362" y="1332297"/>
            <a:ext cx="7506287" cy="309082"/>
          </a:xfrm>
        </p:spPr>
        <p:txBody>
          <a:bodyPr>
            <a:normAutofit/>
          </a:bodyPr>
          <a:lstStyle>
            <a:lvl1pPr marL="0" indent="0">
              <a:buNone/>
              <a:defRPr sz="1235" i="1">
                <a:latin typeface="Palatino Linotype" panose="02040502050505030304" pitchFamily="18" charset="0"/>
              </a:defRPr>
            </a:lvl1pPr>
            <a:lvl2pPr marL="609353" indent="-205920">
              <a:defRPr sz="1588">
                <a:latin typeface="Palatino Linotype" panose="02040502050505030304" pitchFamily="18" charset="0"/>
              </a:defRPr>
            </a:lvl2pPr>
            <a:lvl3pPr marL="910527" indent="-207320">
              <a:buFont typeface="Wingdings" panose="05000000000000000000" pitchFamily="2" charset="2"/>
              <a:buChar char="§"/>
              <a:defRPr sz="1412">
                <a:latin typeface="Palatino Linotype" panose="02040502050505030304" pitchFamily="18" charset="0"/>
              </a:defRPr>
            </a:lvl3pPr>
            <a:lvl4pPr marL="1210300" indent="-197515">
              <a:buFont typeface="Arial" panose="020B0604020202020204" pitchFamily="34" charset="0"/>
              <a:buChar char="»"/>
              <a:defRPr sz="1235">
                <a:latin typeface="Palatino Linotype" panose="02040502050505030304" pitchFamily="18" charset="0"/>
              </a:defRPr>
            </a:lvl4pPr>
            <a:lvl5pPr>
              <a:defRPr sz="1329">
                <a:latin typeface="Palatino Linotype" panose="02040502050505030304" pitchFamily="18" charset="0"/>
              </a:defRPr>
            </a:lvl5pPr>
          </a:lstStyle>
          <a:p>
            <a:pPr lvl="0"/>
            <a:r>
              <a:rPr lang="en-US" dirty="0"/>
              <a:t>Click to edit Master text styles</a:t>
            </a:r>
          </a:p>
        </p:txBody>
      </p:sp>
    </p:spTree>
    <p:extLst>
      <p:ext uri="{BB962C8B-B14F-4D97-AF65-F5344CB8AC3E}">
        <p14:creationId xmlns:p14="http://schemas.microsoft.com/office/powerpoint/2010/main" val="264991852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2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404666"/>
            <a:ext cx="12192000" cy="926976"/>
          </a:xfrm>
        </p:spPr>
        <p:txBody>
          <a:bodyPr>
            <a:normAutofit/>
          </a:bodyPr>
          <a:lstStyle>
            <a:lvl1pPr>
              <a:defRPr sz="3882">
                <a:solidFill>
                  <a:srgbClr val="002060"/>
                </a:solidFill>
                <a:latin typeface="Palatino Linotype" panose="02040502050505030304" pitchFamily="18" charset="0"/>
              </a:defRPr>
            </a:lvl1pPr>
          </a:lstStyle>
          <a:p>
            <a:r>
              <a:rPr lang="en-US" dirty="0"/>
              <a:t>Click to edit Master title style</a:t>
            </a:r>
          </a:p>
        </p:txBody>
      </p:sp>
      <p:sp>
        <p:nvSpPr>
          <p:cNvPr id="3" name="Content Placeholder 2"/>
          <p:cNvSpPr>
            <a:spLocks noGrp="1"/>
          </p:cNvSpPr>
          <p:nvPr>
            <p:ph idx="1"/>
          </p:nvPr>
        </p:nvSpPr>
        <p:spPr>
          <a:xfrm>
            <a:off x="335362" y="1844827"/>
            <a:ext cx="11617291" cy="4736177"/>
          </a:xfrm>
        </p:spPr>
        <p:txBody>
          <a:bodyPr/>
          <a:lstStyle>
            <a:lvl1pPr marL="254947" indent="-254947">
              <a:buClr>
                <a:schemeClr val="tx2"/>
              </a:buClr>
              <a:buSzPct val="90000"/>
              <a:buFont typeface="Palatino Linotype" panose="02040502050505030304" pitchFamily="18" charset="0"/>
              <a:buChar char="•"/>
              <a:defRPr sz="1765">
                <a:latin typeface="Palatino Linotype" panose="02040502050505030304" pitchFamily="18" charset="0"/>
              </a:defRPr>
            </a:lvl1pPr>
            <a:lvl2pPr marL="557522" indent="-200316">
              <a:buClr>
                <a:schemeClr val="tx2"/>
              </a:buClr>
              <a:buSzPct val="90000"/>
              <a:buFont typeface="Wingdings" panose="05000000000000000000" pitchFamily="2" charset="2"/>
              <a:buChar char="§"/>
              <a:defRPr sz="1588">
                <a:latin typeface="Palatino Linotype" panose="02040502050505030304" pitchFamily="18" charset="0"/>
              </a:defRPr>
            </a:lvl2pPr>
            <a:lvl3pPr marL="858697" indent="-204518">
              <a:buClr>
                <a:schemeClr val="tx2"/>
              </a:buClr>
              <a:buFont typeface="Courier New" panose="02070309020205020404" pitchFamily="49" charset="0"/>
              <a:buChar char="o"/>
              <a:defRPr sz="1412">
                <a:latin typeface="Palatino Linotype" panose="02040502050505030304" pitchFamily="18" charset="0"/>
              </a:defRPr>
            </a:lvl3pPr>
            <a:lvl4pPr marL="1106640" indent="-196113">
              <a:buClr>
                <a:schemeClr val="tx2"/>
              </a:buClr>
              <a:defRPr sz="1235">
                <a:latin typeface="Palatino Linotype" panose="02040502050505030304" pitchFamily="18" charset="0"/>
              </a:defRPr>
            </a:lvl4pPr>
            <a:lvl5pPr marL="1262130" indent="-155490">
              <a:buClr>
                <a:schemeClr val="tx2"/>
              </a:buClr>
              <a:defRPr sz="1059">
                <a:latin typeface="Palatino Linotype" panose="020405020505050303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Box 3"/>
          <p:cNvSpPr txBox="1"/>
          <p:nvPr userDrawn="1"/>
        </p:nvSpPr>
        <p:spPr>
          <a:xfrm>
            <a:off x="10800524" y="6581003"/>
            <a:ext cx="1344149" cy="255326"/>
          </a:xfrm>
          <a:prstGeom prst="rect">
            <a:avLst/>
          </a:prstGeom>
          <a:noFill/>
        </p:spPr>
        <p:txBody>
          <a:bodyPr wrap="square" rtlCol="0">
            <a:spAutoFit/>
          </a:bodyPr>
          <a:lstStyle/>
          <a:p>
            <a:pPr algn="r"/>
            <a:fld id="{00102D1B-0293-4647-B4E5-AE469158D403}" type="slidenum">
              <a:rPr lang="en-US" sz="1059" smtClean="0">
                <a:solidFill>
                  <a:schemeClr val="bg1">
                    <a:lumMod val="50000"/>
                  </a:schemeClr>
                </a:solidFill>
              </a:rPr>
              <a:pPr algn="r"/>
              <a:t>‹#›</a:t>
            </a:fld>
            <a:endParaRPr lang="en-US" sz="882" dirty="0">
              <a:solidFill>
                <a:schemeClr val="bg1">
                  <a:lumMod val="50000"/>
                </a:schemeClr>
              </a:solidFill>
            </a:endParaRPr>
          </a:p>
        </p:txBody>
      </p:sp>
      <p:cxnSp>
        <p:nvCxnSpPr>
          <p:cNvPr id="6" name="Straight Connector 5"/>
          <p:cNvCxnSpPr/>
          <p:nvPr userDrawn="1"/>
        </p:nvCxnSpPr>
        <p:spPr>
          <a:xfrm>
            <a:off x="335362" y="1340768"/>
            <a:ext cx="11617291" cy="0"/>
          </a:xfrm>
          <a:prstGeom prst="line">
            <a:avLst/>
          </a:prstGeom>
          <a:ln w="25400" cap="rnd">
            <a:solidFill>
              <a:srgbClr val="002060"/>
            </a:solidFill>
          </a:ln>
        </p:spPr>
        <p:style>
          <a:lnRef idx="1">
            <a:schemeClr val="accent1"/>
          </a:lnRef>
          <a:fillRef idx="0">
            <a:schemeClr val="accent1"/>
          </a:fillRef>
          <a:effectRef idx="0">
            <a:schemeClr val="accent1"/>
          </a:effectRef>
          <a:fontRef idx="minor">
            <a:schemeClr val="tx1"/>
          </a:fontRef>
        </p:style>
      </p:cxnSp>
      <p:sp>
        <p:nvSpPr>
          <p:cNvPr id="10" name="Content Placeholder 2"/>
          <p:cNvSpPr>
            <a:spLocks noGrp="1"/>
          </p:cNvSpPr>
          <p:nvPr>
            <p:ph idx="10" hasCustomPrompt="1"/>
          </p:nvPr>
        </p:nvSpPr>
        <p:spPr>
          <a:xfrm>
            <a:off x="335362" y="1332297"/>
            <a:ext cx="7506287" cy="309082"/>
          </a:xfrm>
        </p:spPr>
        <p:txBody>
          <a:bodyPr>
            <a:normAutofit/>
          </a:bodyPr>
          <a:lstStyle>
            <a:lvl1pPr marL="0" indent="0">
              <a:buNone/>
              <a:defRPr sz="1235" i="1">
                <a:latin typeface="Palatino Linotype" panose="02040502050505030304" pitchFamily="18" charset="0"/>
              </a:defRPr>
            </a:lvl1pPr>
            <a:lvl2pPr marL="609353" indent="-205920">
              <a:defRPr sz="1588">
                <a:latin typeface="Palatino Linotype" panose="02040502050505030304" pitchFamily="18" charset="0"/>
              </a:defRPr>
            </a:lvl2pPr>
            <a:lvl3pPr marL="910527" indent="-207320">
              <a:buFont typeface="Wingdings" panose="05000000000000000000" pitchFamily="2" charset="2"/>
              <a:buChar char="§"/>
              <a:defRPr sz="1412">
                <a:latin typeface="Palatino Linotype" panose="02040502050505030304" pitchFamily="18" charset="0"/>
              </a:defRPr>
            </a:lvl3pPr>
            <a:lvl4pPr marL="1210300" indent="-197515">
              <a:buFont typeface="Arial" panose="020B0604020202020204" pitchFamily="34" charset="0"/>
              <a:buChar char="»"/>
              <a:defRPr sz="1235">
                <a:latin typeface="Palatino Linotype" panose="02040502050505030304" pitchFamily="18" charset="0"/>
              </a:defRPr>
            </a:lvl4pPr>
            <a:lvl5pPr>
              <a:defRPr sz="1329">
                <a:latin typeface="Palatino Linotype" panose="02040502050505030304" pitchFamily="18" charset="0"/>
              </a:defRPr>
            </a:lvl5pPr>
          </a:lstStyle>
          <a:p>
            <a:pPr lvl="0"/>
            <a:r>
              <a:rPr lang="en-US" dirty="0"/>
              <a:t>Click to edit Master text styles</a:t>
            </a:r>
          </a:p>
        </p:txBody>
      </p:sp>
    </p:spTree>
    <p:extLst>
      <p:ext uri="{BB962C8B-B14F-4D97-AF65-F5344CB8AC3E}">
        <p14:creationId xmlns:p14="http://schemas.microsoft.com/office/powerpoint/2010/main" val="81393913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2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404666"/>
            <a:ext cx="12192000" cy="926976"/>
          </a:xfrm>
        </p:spPr>
        <p:txBody>
          <a:bodyPr>
            <a:normAutofit/>
          </a:bodyPr>
          <a:lstStyle>
            <a:lvl1pPr>
              <a:defRPr sz="3882">
                <a:solidFill>
                  <a:srgbClr val="002060"/>
                </a:solidFill>
                <a:latin typeface="Palatino Linotype" panose="02040502050505030304" pitchFamily="18" charset="0"/>
              </a:defRPr>
            </a:lvl1pPr>
          </a:lstStyle>
          <a:p>
            <a:r>
              <a:rPr lang="en-US" dirty="0"/>
              <a:t>Click to edit Master title style</a:t>
            </a:r>
          </a:p>
        </p:txBody>
      </p:sp>
      <p:sp>
        <p:nvSpPr>
          <p:cNvPr id="3" name="Content Placeholder 2"/>
          <p:cNvSpPr>
            <a:spLocks noGrp="1"/>
          </p:cNvSpPr>
          <p:nvPr>
            <p:ph idx="1"/>
          </p:nvPr>
        </p:nvSpPr>
        <p:spPr>
          <a:xfrm>
            <a:off x="335362" y="1844827"/>
            <a:ext cx="11617291" cy="4736177"/>
          </a:xfrm>
        </p:spPr>
        <p:txBody>
          <a:bodyPr/>
          <a:lstStyle>
            <a:lvl1pPr marL="254947" indent="-254947">
              <a:buClr>
                <a:schemeClr val="tx2"/>
              </a:buClr>
              <a:buSzPct val="90000"/>
              <a:buFont typeface="Palatino Linotype" panose="02040502050505030304" pitchFamily="18" charset="0"/>
              <a:buChar char="•"/>
              <a:defRPr sz="1765">
                <a:latin typeface="Palatino Linotype" panose="02040502050505030304" pitchFamily="18" charset="0"/>
              </a:defRPr>
            </a:lvl1pPr>
            <a:lvl2pPr marL="557522" indent="-200316">
              <a:buClr>
                <a:schemeClr val="tx2"/>
              </a:buClr>
              <a:buSzPct val="90000"/>
              <a:buFont typeface="Wingdings" panose="05000000000000000000" pitchFamily="2" charset="2"/>
              <a:buChar char="§"/>
              <a:defRPr sz="1588">
                <a:latin typeface="Palatino Linotype" panose="02040502050505030304" pitchFamily="18" charset="0"/>
              </a:defRPr>
            </a:lvl2pPr>
            <a:lvl3pPr marL="858697" indent="-204518">
              <a:buClr>
                <a:schemeClr val="tx2"/>
              </a:buClr>
              <a:buFont typeface="Courier New" panose="02070309020205020404" pitchFamily="49" charset="0"/>
              <a:buChar char="o"/>
              <a:defRPr sz="1412">
                <a:latin typeface="Palatino Linotype" panose="02040502050505030304" pitchFamily="18" charset="0"/>
              </a:defRPr>
            </a:lvl3pPr>
            <a:lvl4pPr marL="1106640" indent="-196113">
              <a:buClr>
                <a:schemeClr val="tx2"/>
              </a:buClr>
              <a:defRPr sz="1235">
                <a:latin typeface="Palatino Linotype" panose="02040502050505030304" pitchFamily="18" charset="0"/>
              </a:defRPr>
            </a:lvl4pPr>
            <a:lvl5pPr marL="1262130" indent="-155490">
              <a:buClr>
                <a:schemeClr val="tx2"/>
              </a:buClr>
              <a:defRPr sz="1059">
                <a:latin typeface="Palatino Linotype" panose="020405020505050303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Box 3"/>
          <p:cNvSpPr txBox="1"/>
          <p:nvPr userDrawn="1"/>
        </p:nvSpPr>
        <p:spPr>
          <a:xfrm>
            <a:off x="10800524" y="6581003"/>
            <a:ext cx="1344149" cy="255326"/>
          </a:xfrm>
          <a:prstGeom prst="rect">
            <a:avLst/>
          </a:prstGeom>
          <a:noFill/>
        </p:spPr>
        <p:txBody>
          <a:bodyPr wrap="square" rtlCol="0">
            <a:spAutoFit/>
          </a:bodyPr>
          <a:lstStyle/>
          <a:p>
            <a:pPr algn="r"/>
            <a:fld id="{00102D1B-0293-4647-B4E5-AE469158D403}" type="slidenum">
              <a:rPr lang="en-US" sz="1059" smtClean="0">
                <a:solidFill>
                  <a:schemeClr val="bg1">
                    <a:lumMod val="50000"/>
                  </a:schemeClr>
                </a:solidFill>
              </a:rPr>
              <a:pPr algn="r"/>
              <a:t>‹#›</a:t>
            </a:fld>
            <a:endParaRPr lang="en-US" sz="882" dirty="0">
              <a:solidFill>
                <a:schemeClr val="bg1">
                  <a:lumMod val="50000"/>
                </a:schemeClr>
              </a:solidFill>
            </a:endParaRPr>
          </a:p>
        </p:txBody>
      </p:sp>
      <p:cxnSp>
        <p:nvCxnSpPr>
          <p:cNvPr id="6" name="Straight Connector 5"/>
          <p:cNvCxnSpPr/>
          <p:nvPr userDrawn="1"/>
        </p:nvCxnSpPr>
        <p:spPr>
          <a:xfrm>
            <a:off x="335362" y="1340768"/>
            <a:ext cx="11617291" cy="0"/>
          </a:xfrm>
          <a:prstGeom prst="line">
            <a:avLst/>
          </a:prstGeom>
          <a:ln w="25400" cap="rnd">
            <a:solidFill>
              <a:srgbClr val="002060"/>
            </a:solidFill>
          </a:ln>
        </p:spPr>
        <p:style>
          <a:lnRef idx="1">
            <a:schemeClr val="accent1"/>
          </a:lnRef>
          <a:fillRef idx="0">
            <a:schemeClr val="accent1"/>
          </a:fillRef>
          <a:effectRef idx="0">
            <a:schemeClr val="accent1"/>
          </a:effectRef>
          <a:fontRef idx="minor">
            <a:schemeClr val="tx1"/>
          </a:fontRef>
        </p:style>
      </p:cxnSp>
      <p:sp>
        <p:nvSpPr>
          <p:cNvPr id="10" name="Content Placeholder 2"/>
          <p:cNvSpPr>
            <a:spLocks noGrp="1"/>
          </p:cNvSpPr>
          <p:nvPr>
            <p:ph idx="10" hasCustomPrompt="1"/>
          </p:nvPr>
        </p:nvSpPr>
        <p:spPr>
          <a:xfrm>
            <a:off x="335362" y="1332297"/>
            <a:ext cx="7506287" cy="309082"/>
          </a:xfrm>
        </p:spPr>
        <p:txBody>
          <a:bodyPr>
            <a:normAutofit/>
          </a:bodyPr>
          <a:lstStyle>
            <a:lvl1pPr marL="0" indent="0">
              <a:buNone/>
              <a:defRPr sz="1235" i="1">
                <a:latin typeface="Palatino Linotype" panose="02040502050505030304" pitchFamily="18" charset="0"/>
              </a:defRPr>
            </a:lvl1pPr>
            <a:lvl2pPr marL="609353" indent="-205920">
              <a:defRPr sz="1588">
                <a:latin typeface="Palatino Linotype" panose="02040502050505030304" pitchFamily="18" charset="0"/>
              </a:defRPr>
            </a:lvl2pPr>
            <a:lvl3pPr marL="910527" indent="-207320">
              <a:buFont typeface="Wingdings" panose="05000000000000000000" pitchFamily="2" charset="2"/>
              <a:buChar char="§"/>
              <a:defRPr sz="1412">
                <a:latin typeface="Palatino Linotype" panose="02040502050505030304" pitchFamily="18" charset="0"/>
              </a:defRPr>
            </a:lvl3pPr>
            <a:lvl4pPr marL="1210300" indent="-197515">
              <a:buFont typeface="Arial" panose="020B0604020202020204" pitchFamily="34" charset="0"/>
              <a:buChar char="»"/>
              <a:defRPr sz="1235">
                <a:latin typeface="Palatino Linotype" panose="02040502050505030304" pitchFamily="18" charset="0"/>
              </a:defRPr>
            </a:lvl4pPr>
            <a:lvl5pPr>
              <a:defRPr sz="1329">
                <a:latin typeface="Palatino Linotype" panose="02040502050505030304" pitchFamily="18" charset="0"/>
              </a:defRPr>
            </a:lvl5pPr>
          </a:lstStyle>
          <a:p>
            <a:pPr lvl="0"/>
            <a:r>
              <a:rPr lang="en-US" dirty="0"/>
              <a:t>Click to edit Master text styles</a:t>
            </a:r>
          </a:p>
        </p:txBody>
      </p:sp>
    </p:spTree>
    <p:extLst>
      <p:ext uri="{BB962C8B-B14F-4D97-AF65-F5344CB8AC3E}">
        <p14:creationId xmlns:p14="http://schemas.microsoft.com/office/powerpoint/2010/main" val="186274800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28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404666"/>
            <a:ext cx="12192000" cy="926976"/>
          </a:xfrm>
        </p:spPr>
        <p:txBody>
          <a:bodyPr>
            <a:normAutofit/>
          </a:bodyPr>
          <a:lstStyle>
            <a:lvl1pPr>
              <a:defRPr sz="3882">
                <a:solidFill>
                  <a:srgbClr val="002060"/>
                </a:solidFill>
                <a:latin typeface="Palatino Linotype" panose="02040502050505030304" pitchFamily="18" charset="0"/>
              </a:defRPr>
            </a:lvl1pPr>
          </a:lstStyle>
          <a:p>
            <a:r>
              <a:rPr lang="en-US" dirty="0"/>
              <a:t>Click to edit Master title style</a:t>
            </a:r>
          </a:p>
        </p:txBody>
      </p:sp>
      <p:sp>
        <p:nvSpPr>
          <p:cNvPr id="3" name="Content Placeholder 2"/>
          <p:cNvSpPr>
            <a:spLocks noGrp="1"/>
          </p:cNvSpPr>
          <p:nvPr>
            <p:ph idx="1"/>
          </p:nvPr>
        </p:nvSpPr>
        <p:spPr>
          <a:xfrm>
            <a:off x="335362" y="1844827"/>
            <a:ext cx="11617291" cy="4736177"/>
          </a:xfrm>
        </p:spPr>
        <p:txBody>
          <a:bodyPr/>
          <a:lstStyle>
            <a:lvl1pPr marL="254947" indent="-254947">
              <a:buClr>
                <a:schemeClr val="tx2"/>
              </a:buClr>
              <a:buSzPct val="90000"/>
              <a:buFont typeface="Palatino Linotype" panose="02040502050505030304" pitchFamily="18" charset="0"/>
              <a:buChar char="•"/>
              <a:defRPr sz="1765">
                <a:latin typeface="Palatino Linotype" panose="02040502050505030304" pitchFamily="18" charset="0"/>
              </a:defRPr>
            </a:lvl1pPr>
            <a:lvl2pPr marL="557522" indent="-200316">
              <a:buClr>
                <a:schemeClr val="tx2"/>
              </a:buClr>
              <a:buSzPct val="90000"/>
              <a:buFont typeface="Wingdings" panose="05000000000000000000" pitchFamily="2" charset="2"/>
              <a:buChar char="§"/>
              <a:defRPr sz="1588">
                <a:latin typeface="Palatino Linotype" panose="02040502050505030304" pitchFamily="18" charset="0"/>
              </a:defRPr>
            </a:lvl2pPr>
            <a:lvl3pPr marL="858697" indent="-204518">
              <a:buClr>
                <a:schemeClr val="tx2"/>
              </a:buClr>
              <a:buFont typeface="Courier New" panose="02070309020205020404" pitchFamily="49" charset="0"/>
              <a:buChar char="o"/>
              <a:defRPr sz="1412">
                <a:latin typeface="Palatino Linotype" panose="02040502050505030304" pitchFamily="18" charset="0"/>
              </a:defRPr>
            </a:lvl3pPr>
            <a:lvl4pPr marL="1106640" indent="-196113">
              <a:buClr>
                <a:schemeClr val="tx2"/>
              </a:buClr>
              <a:defRPr sz="1235">
                <a:latin typeface="Palatino Linotype" panose="02040502050505030304" pitchFamily="18" charset="0"/>
              </a:defRPr>
            </a:lvl4pPr>
            <a:lvl5pPr marL="1262130" indent="-155490">
              <a:buClr>
                <a:schemeClr val="tx2"/>
              </a:buClr>
              <a:defRPr sz="1059">
                <a:latin typeface="Palatino Linotype" panose="020405020505050303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Box 3"/>
          <p:cNvSpPr txBox="1"/>
          <p:nvPr userDrawn="1"/>
        </p:nvSpPr>
        <p:spPr>
          <a:xfrm>
            <a:off x="10800524" y="6581003"/>
            <a:ext cx="1344149" cy="255326"/>
          </a:xfrm>
          <a:prstGeom prst="rect">
            <a:avLst/>
          </a:prstGeom>
          <a:noFill/>
        </p:spPr>
        <p:txBody>
          <a:bodyPr wrap="square" rtlCol="0">
            <a:spAutoFit/>
          </a:bodyPr>
          <a:lstStyle/>
          <a:p>
            <a:pPr algn="r"/>
            <a:fld id="{00102D1B-0293-4647-B4E5-AE469158D403}" type="slidenum">
              <a:rPr lang="en-US" sz="1059" smtClean="0">
                <a:solidFill>
                  <a:schemeClr val="bg1">
                    <a:lumMod val="50000"/>
                  </a:schemeClr>
                </a:solidFill>
              </a:rPr>
              <a:pPr algn="r"/>
              <a:t>‹#›</a:t>
            </a:fld>
            <a:endParaRPr lang="en-US" sz="882" dirty="0">
              <a:solidFill>
                <a:schemeClr val="bg1">
                  <a:lumMod val="50000"/>
                </a:schemeClr>
              </a:solidFill>
            </a:endParaRPr>
          </a:p>
        </p:txBody>
      </p:sp>
      <p:cxnSp>
        <p:nvCxnSpPr>
          <p:cNvPr id="6" name="Straight Connector 5"/>
          <p:cNvCxnSpPr/>
          <p:nvPr userDrawn="1"/>
        </p:nvCxnSpPr>
        <p:spPr>
          <a:xfrm>
            <a:off x="335362" y="1340768"/>
            <a:ext cx="11617291" cy="0"/>
          </a:xfrm>
          <a:prstGeom prst="line">
            <a:avLst/>
          </a:prstGeom>
          <a:ln w="25400" cap="rnd">
            <a:solidFill>
              <a:srgbClr val="002060"/>
            </a:solidFill>
          </a:ln>
        </p:spPr>
        <p:style>
          <a:lnRef idx="1">
            <a:schemeClr val="accent1"/>
          </a:lnRef>
          <a:fillRef idx="0">
            <a:schemeClr val="accent1"/>
          </a:fillRef>
          <a:effectRef idx="0">
            <a:schemeClr val="accent1"/>
          </a:effectRef>
          <a:fontRef idx="minor">
            <a:schemeClr val="tx1"/>
          </a:fontRef>
        </p:style>
      </p:cxnSp>
      <p:sp>
        <p:nvSpPr>
          <p:cNvPr id="10" name="Content Placeholder 2"/>
          <p:cNvSpPr>
            <a:spLocks noGrp="1"/>
          </p:cNvSpPr>
          <p:nvPr>
            <p:ph idx="10" hasCustomPrompt="1"/>
          </p:nvPr>
        </p:nvSpPr>
        <p:spPr>
          <a:xfrm>
            <a:off x="335362" y="1332297"/>
            <a:ext cx="7506287" cy="309082"/>
          </a:xfrm>
        </p:spPr>
        <p:txBody>
          <a:bodyPr>
            <a:normAutofit/>
          </a:bodyPr>
          <a:lstStyle>
            <a:lvl1pPr marL="0" indent="0">
              <a:buNone/>
              <a:defRPr sz="1235" i="1">
                <a:latin typeface="Palatino Linotype" panose="02040502050505030304" pitchFamily="18" charset="0"/>
              </a:defRPr>
            </a:lvl1pPr>
            <a:lvl2pPr marL="609353" indent="-205920">
              <a:defRPr sz="1588">
                <a:latin typeface="Palatino Linotype" panose="02040502050505030304" pitchFamily="18" charset="0"/>
              </a:defRPr>
            </a:lvl2pPr>
            <a:lvl3pPr marL="910527" indent="-207320">
              <a:buFont typeface="Wingdings" panose="05000000000000000000" pitchFamily="2" charset="2"/>
              <a:buChar char="§"/>
              <a:defRPr sz="1412">
                <a:latin typeface="Palatino Linotype" panose="02040502050505030304" pitchFamily="18" charset="0"/>
              </a:defRPr>
            </a:lvl3pPr>
            <a:lvl4pPr marL="1210300" indent="-197515">
              <a:buFont typeface="Arial" panose="020B0604020202020204" pitchFamily="34" charset="0"/>
              <a:buChar char="»"/>
              <a:defRPr sz="1235">
                <a:latin typeface="Palatino Linotype" panose="02040502050505030304" pitchFamily="18" charset="0"/>
              </a:defRPr>
            </a:lvl4pPr>
            <a:lvl5pPr>
              <a:defRPr sz="1329">
                <a:latin typeface="Palatino Linotype" panose="02040502050505030304" pitchFamily="18" charset="0"/>
              </a:defRPr>
            </a:lvl5pPr>
          </a:lstStyle>
          <a:p>
            <a:pPr lvl="0"/>
            <a:r>
              <a:rPr lang="en-US" dirty="0"/>
              <a:t>Click to edit Master text styles</a:t>
            </a:r>
          </a:p>
        </p:txBody>
      </p:sp>
    </p:spTree>
    <p:extLst>
      <p:ext uri="{BB962C8B-B14F-4D97-AF65-F5344CB8AC3E}">
        <p14:creationId xmlns:p14="http://schemas.microsoft.com/office/powerpoint/2010/main" val="240983461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29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404666"/>
            <a:ext cx="12192000" cy="926976"/>
          </a:xfrm>
        </p:spPr>
        <p:txBody>
          <a:bodyPr>
            <a:normAutofit/>
          </a:bodyPr>
          <a:lstStyle>
            <a:lvl1pPr>
              <a:defRPr sz="3882">
                <a:solidFill>
                  <a:srgbClr val="002060"/>
                </a:solidFill>
                <a:latin typeface="Palatino Linotype" panose="02040502050505030304" pitchFamily="18" charset="0"/>
              </a:defRPr>
            </a:lvl1pPr>
          </a:lstStyle>
          <a:p>
            <a:r>
              <a:rPr lang="en-US" dirty="0"/>
              <a:t>Click to edit Master title style</a:t>
            </a:r>
          </a:p>
        </p:txBody>
      </p:sp>
      <p:sp>
        <p:nvSpPr>
          <p:cNvPr id="3" name="Content Placeholder 2"/>
          <p:cNvSpPr>
            <a:spLocks noGrp="1"/>
          </p:cNvSpPr>
          <p:nvPr>
            <p:ph idx="1"/>
          </p:nvPr>
        </p:nvSpPr>
        <p:spPr>
          <a:xfrm>
            <a:off x="335362" y="1844827"/>
            <a:ext cx="11617291" cy="4736177"/>
          </a:xfrm>
        </p:spPr>
        <p:txBody>
          <a:bodyPr/>
          <a:lstStyle>
            <a:lvl1pPr marL="254947" indent="-254947">
              <a:buClr>
                <a:schemeClr val="tx2"/>
              </a:buClr>
              <a:buSzPct val="90000"/>
              <a:buFont typeface="Palatino Linotype" panose="02040502050505030304" pitchFamily="18" charset="0"/>
              <a:buChar char="•"/>
              <a:defRPr sz="1765">
                <a:latin typeface="Palatino Linotype" panose="02040502050505030304" pitchFamily="18" charset="0"/>
              </a:defRPr>
            </a:lvl1pPr>
            <a:lvl2pPr marL="557522" indent="-200316">
              <a:buClr>
                <a:schemeClr val="tx2"/>
              </a:buClr>
              <a:buSzPct val="90000"/>
              <a:buFont typeface="Wingdings" panose="05000000000000000000" pitchFamily="2" charset="2"/>
              <a:buChar char="§"/>
              <a:defRPr sz="1588">
                <a:latin typeface="Palatino Linotype" panose="02040502050505030304" pitchFamily="18" charset="0"/>
              </a:defRPr>
            </a:lvl2pPr>
            <a:lvl3pPr marL="858697" indent="-204518">
              <a:buClr>
                <a:schemeClr val="tx2"/>
              </a:buClr>
              <a:buFont typeface="Courier New" panose="02070309020205020404" pitchFamily="49" charset="0"/>
              <a:buChar char="o"/>
              <a:defRPr sz="1412">
                <a:latin typeface="Palatino Linotype" panose="02040502050505030304" pitchFamily="18" charset="0"/>
              </a:defRPr>
            </a:lvl3pPr>
            <a:lvl4pPr marL="1106640" indent="-196113">
              <a:buClr>
                <a:schemeClr val="tx2"/>
              </a:buClr>
              <a:defRPr sz="1235">
                <a:latin typeface="Palatino Linotype" panose="02040502050505030304" pitchFamily="18" charset="0"/>
              </a:defRPr>
            </a:lvl4pPr>
            <a:lvl5pPr marL="1262130" indent="-155490">
              <a:buClr>
                <a:schemeClr val="tx2"/>
              </a:buClr>
              <a:defRPr sz="1059">
                <a:latin typeface="Palatino Linotype" panose="020405020505050303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Box 3"/>
          <p:cNvSpPr txBox="1"/>
          <p:nvPr userDrawn="1"/>
        </p:nvSpPr>
        <p:spPr>
          <a:xfrm>
            <a:off x="10800524" y="6581003"/>
            <a:ext cx="1344149" cy="255326"/>
          </a:xfrm>
          <a:prstGeom prst="rect">
            <a:avLst/>
          </a:prstGeom>
          <a:noFill/>
        </p:spPr>
        <p:txBody>
          <a:bodyPr wrap="square" rtlCol="0">
            <a:spAutoFit/>
          </a:bodyPr>
          <a:lstStyle/>
          <a:p>
            <a:pPr algn="r"/>
            <a:fld id="{00102D1B-0293-4647-B4E5-AE469158D403}" type="slidenum">
              <a:rPr lang="en-US" sz="1059" smtClean="0">
                <a:solidFill>
                  <a:schemeClr val="bg1">
                    <a:lumMod val="50000"/>
                  </a:schemeClr>
                </a:solidFill>
              </a:rPr>
              <a:pPr algn="r"/>
              <a:t>‹#›</a:t>
            </a:fld>
            <a:endParaRPr lang="en-US" sz="882" dirty="0">
              <a:solidFill>
                <a:schemeClr val="bg1">
                  <a:lumMod val="50000"/>
                </a:schemeClr>
              </a:solidFill>
            </a:endParaRPr>
          </a:p>
        </p:txBody>
      </p:sp>
      <p:cxnSp>
        <p:nvCxnSpPr>
          <p:cNvPr id="6" name="Straight Connector 5"/>
          <p:cNvCxnSpPr/>
          <p:nvPr userDrawn="1"/>
        </p:nvCxnSpPr>
        <p:spPr>
          <a:xfrm>
            <a:off x="335362" y="1340768"/>
            <a:ext cx="11617291" cy="0"/>
          </a:xfrm>
          <a:prstGeom prst="line">
            <a:avLst/>
          </a:prstGeom>
          <a:ln w="25400" cap="rnd">
            <a:solidFill>
              <a:srgbClr val="002060"/>
            </a:solidFill>
          </a:ln>
        </p:spPr>
        <p:style>
          <a:lnRef idx="1">
            <a:schemeClr val="accent1"/>
          </a:lnRef>
          <a:fillRef idx="0">
            <a:schemeClr val="accent1"/>
          </a:fillRef>
          <a:effectRef idx="0">
            <a:schemeClr val="accent1"/>
          </a:effectRef>
          <a:fontRef idx="minor">
            <a:schemeClr val="tx1"/>
          </a:fontRef>
        </p:style>
      </p:cxnSp>
      <p:sp>
        <p:nvSpPr>
          <p:cNvPr id="10" name="Content Placeholder 2"/>
          <p:cNvSpPr>
            <a:spLocks noGrp="1"/>
          </p:cNvSpPr>
          <p:nvPr>
            <p:ph idx="10" hasCustomPrompt="1"/>
          </p:nvPr>
        </p:nvSpPr>
        <p:spPr>
          <a:xfrm>
            <a:off x="335362" y="1332297"/>
            <a:ext cx="7506287" cy="309082"/>
          </a:xfrm>
        </p:spPr>
        <p:txBody>
          <a:bodyPr>
            <a:normAutofit/>
          </a:bodyPr>
          <a:lstStyle>
            <a:lvl1pPr marL="0" indent="0">
              <a:buNone/>
              <a:defRPr sz="1235" i="1">
                <a:latin typeface="Palatino Linotype" panose="02040502050505030304" pitchFamily="18" charset="0"/>
              </a:defRPr>
            </a:lvl1pPr>
            <a:lvl2pPr marL="609353" indent="-205920">
              <a:defRPr sz="1588">
                <a:latin typeface="Palatino Linotype" panose="02040502050505030304" pitchFamily="18" charset="0"/>
              </a:defRPr>
            </a:lvl2pPr>
            <a:lvl3pPr marL="910527" indent="-207320">
              <a:buFont typeface="Wingdings" panose="05000000000000000000" pitchFamily="2" charset="2"/>
              <a:buChar char="§"/>
              <a:defRPr sz="1412">
                <a:latin typeface="Palatino Linotype" panose="02040502050505030304" pitchFamily="18" charset="0"/>
              </a:defRPr>
            </a:lvl3pPr>
            <a:lvl4pPr marL="1210300" indent="-197515">
              <a:buFont typeface="Arial" panose="020B0604020202020204" pitchFamily="34" charset="0"/>
              <a:buChar char="»"/>
              <a:defRPr sz="1235">
                <a:latin typeface="Palatino Linotype" panose="02040502050505030304" pitchFamily="18" charset="0"/>
              </a:defRPr>
            </a:lvl4pPr>
            <a:lvl5pPr>
              <a:defRPr sz="1329">
                <a:latin typeface="Palatino Linotype" panose="02040502050505030304" pitchFamily="18" charset="0"/>
              </a:defRPr>
            </a:lvl5pPr>
          </a:lstStyle>
          <a:p>
            <a:pPr lvl="0"/>
            <a:r>
              <a:rPr lang="en-US" dirty="0"/>
              <a:t>Click to edit Master text styles</a:t>
            </a:r>
          </a:p>
        </p:txBody>
      </p:sp>
    </p:spTree>
    <p:extLst>
      <p:ext uri="{BB962C8B-B14F-4D97-AF65-F5344CB8AC3E}">
        <p14:creationId xmlns:p14="http://schemas.microsoft.com/office/powerpoint/2010/main" val="11587732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Slide Number Placeholder 5"/>
          <p:cNvSpPr>
            <a:spLocks noGrp="1"/>
          </p:cNvSpPr>
          <p:nvPr>
            <p:ph type="sldNum" sz="quarter" idx="4"/>
          </p:nvPr>
        </p:nvSpPr>
        <p:spPr>
          <a:xfrm>
            <a:off x="8784299" y="6525345"/>
            <a:ext cx="3228843" cy="196131"/>
          </a:xfrm>
          <a:prstGeom prst="rect">
            <a:avLst/>
          </a:prstGeom>
        </p:spPr>
        <p:txBody>
          <a:bodyPr vert="horz" lIns="91440" tIns="45720" rIns="91440" bIns="45720" rtlCol="0" anchor="ctr"/>
          <a:lstStyle>
            <a:lvl1pPr algn="r">
              <a:defRPr sz="1200" baseline="0">
                <a:solidFill>
                  <a:srgbClr val="0000FF"/>
                </a:solidFill>
                <a:latin typeface="Comic Sans MS" pitchFamily="66" charset="0"/>
              </a:defRPr>
            </a:lvl1pPr>
          </a:lstStyle>
          <a:p>
            <a:r>
              <a:rPr lang="en-US" dirty="0"/>
              <a:t>© T. Theocharides, 2023.   </a:t>
            </a:r>
            <a:fld id="{DBC3780C-3FFF-490E-B2E7-EBE978EE7150}" type="slidenum">
              <a:rPr lang="en-US" smtClean="0"/>
              <a:pPr/>
              <a:t>‹#›</a:t>
            </a:fld>
            <a:endParaRPr lang="en-US" dirty="0"/>
          </a:p>
        </p:txBody>
      </p:sp>
    </p:spTree>
    <p:extLst>
      <p:ext uri="{BB962C8B-B14F-4D97-AF65-F5344CB8AC3E}">
        <p14:creationId xmlns:p14="http://schemas.microsoft.com/office/powerpoint/2010/main" val="55697809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38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404666"/>
            <a:ext cx="12192000" cy="926976"/>
          </a:xfrm>
        </p:spPr>
        <p:txBody>
          <a:bodyPr>
            <a:normAutofit/>
          </a:bodyPr>
          <a:lstStyle>
            <a:lvl1pPr>
              <a:defRPr sz="3882">
                <a:solidFill>
                  <a:srgbClr val="002060"/>
                </a:solidFill>
                <a:latin typeface="Palatino Linotype" panose="02040502050505030304" pitchFamily="18" charset="0"/>
              </a:defRPr>
            </a:lvl1pPr>
          </a:lstStyle>
          <a:p>
            <a:r>
              <a:rPr lang="en-US" dirty="0"/>
              <a:t>Click to edit Master title style</a:t>
            </a:r>
          </a:p>
        </p:txBody>
      </p:sp>
      <p:sp>
        <p:nvSpPr>
          <p:cNvPr id="3" name="Content Placeholder 2"/>
          <p:cNvSpPr>
            <a:spLocks noGrp="1"/>
          </p:cNvSpPr>
          <p:nvPr>
            <p:ph idx="1"/>
          </p:nvPr>
        </p:nvSpPr>
        <p:spPr>
          <a:xfrm>
            <a:off x="335362" y="1844827"/>
            <a:ext cx="11617291" cy="4736177"/>
          </a:xfrm>
        </p:spPr>
        <p:txBody>
          <a:bodyPr/>
          <a:lstStyle>
            <a:lvl1pPr marL="254947" indent="-254947">
              <a:buClr>
                <a:schemeClr val="tx2"/>
              </a:buClr>
              <a:buSzPct val="90000"/>
              <a:buFont typeface="Palatino Linotype" panose="02040502050505030304" pitchFamily="18" charset="0"/>
              <a:buChar char="•"/>
              <a:defRPr sz="1765">
                <a:latin typeface="Palatino Linotype" panose="02040502050505030304" pitchFamily="18" charset="0"/>
              </a:defRPr>
            </a:lvl1pPr>
            <a:lvl2pPr marL="557522" indent="-200316">
              <a:buClr>
                <a:schemeClr val="tx2"/>
              </a:buClr>
              <a:buSzPct val="90000"/>
              <a:buFont typeface="Wingdings" panose="05000000000000000000" pitchFamily="2" charset="2"/>
              <a:buChar char="§"/>
              <a:defRPr sz="1588">
                <a:latin typeface="Palatino Linotype" panose="02040502050505030304" pitchFamily="18" charset="0"/>
              </a:defRPr>
            </a:lvl2pPr>
            <a:lvl3pPr marL="858697" indent="-204518">
              <a:buClr>
                <a:schemeClr val="tx2"/>
              </a:buClr>
              <a:buFont typeface="Courier New" panose="02070309020205020404" pitchFamily="49" charset="0"/>
              <a:buChar char="o"/>
              <a:defRPr sz="1412">
                <a:latin typeface="Palatino Linotype" panose="02040502050505030304" pitchFamily="18" charset="0"/>
              </a:defRPr>
            </a:lvl3pPr>
            <a:lvl4pPr marL="1106640" indent="-196113">
              <a:buClr>
                <a:schemeClr val="tx2"/>
              </a:buClr>
              <a:defRPr sz="1235">
                <a:latin typeface="Palatino Linotype" panose="02040502050505030304" pitchFamily="18" charset="0"/>
              </a:defRPr>
            </a:lvl4pPr>
            <a:lvl5pPr marL="1262130" indent="-155490">
              <a:buClr>
                <a:schemeClr val="tx2"/>
              </a:buClr>
              <a:defRPr sz="1059">
                <a:latin typeface="Palatino Linotype" panose="020405020505050303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Box 3"/>
          <p:cNvSpPr txBox="1"/>
          <p:nvPr userDrawn="1"/>
        </p:nvSpPr>
        <p:spPr>
          <a:xfrm>
            <a:off x="10800524" y="6581003"/>
            <a:ext cx="1344149" cy="255326"/>
          </a:xfrm>
          <a:prstGeom prst="rect">
            <a:avLst/>
          </a:prstGeom>
          <a:noFill/>
        </p:spPr>
        <p:txBody>
          <a:bodyPr wrap="square" rtlCol="0">
            <a:spAutoFit/>
          </a:bodyPr>
          <a:lstStyle/>
          <a:p>
            <a:pPr algn="r"/>
            <a:fld id="{00102D1B-0293-4647-B4E5-AE469158D403}" type="slidenum">
              <a:rPr lang="en-US" sz="1059" smtClean="0">
                <a:solidFill>
                  <a:schemeClr val="bg1">
                    <a:lumMod val="50000"/>
                  </a:schemeClr>
                </a:solidFill>
              </a:rPr>
              <a:pPr algn="r"/>
              <a:t>‹#›</a:t>
            </a:fld>
            <a:endParaRPr lang="en-US" sz="882" dirty="0">
              <a:solidFill>
                <a:schemeClr val="bg1">
                  <a:lumMod val="50000"/>
                </a:schemeClr>
              </a:solidFill>
            </a:endParaRPr>
          </a:p>
        </p:txBody>
      </p:sp>
      <p:cxnSp>
        <p:nvCxnSpPr>
          <p:cNvPr id="6" name="Straight Connector 5"/>
          <p:cNvCxnSpPr/>
          <p:nvPr userDrawn="1"/>
        </p:nvCxnSpPr>
        <p:spPr>
          <a:xfrm>
            <a:off x="335362" y="1340768"/>
            <a:ext cx="11617291" cy="0"/>
          </a:xfrm>
          <a:prstGeom prst="line">
            <a:avLst/>
          </a:prstGeom>
          <a:ln w="25400" cap="rnd">
            <a:solidFill>
              <a:srgbClr val="002060"/>
            </a:solidFill>
          </a:ln>
        </p:spPr>
        <p:style>
          <a:lnRef idx="1">
            <a:schemeClr val="accent1"/>
          </a:lnRef>
          <a:fillRef idx="0">
            <a:schemeClr val="accent1"/>
          </a:fillRef>
          <a:effectRef idx="0">
            <a:schemeClr val="accent1"/>
          </a:effectRef>
          <a:fontRef idx="minor">
            <a:schemeClr val="tx1"/>
          </a:fontRef>
        </p:style>
      </p:cxnSp>
      <p:sp>
        <p:nvSpPr>
          <p:cNvPr id="10" name="Content Placeholder 2"/>
          <p:cNvSpPr>
            <a:spLocks noGrp="1"/>
          </p:cNvSpPr>
          <p:nvPr>
            <p:ph idx="10" hasCustomPrompt="1"/>
          </p:nvPr>
        </p:nvSpPr>
        <p:spPr>
          <a:xfrm>
            <a:off x="335362" y="1332297"/>
            <a:ext cx="7506287" cy="309082"/>
          </a:xfrm>
        </p:spPr>
        <p:txBody>
          <a:bodyPr>
            <a:normAutofit/>
          </a:bodyPr>
          <a:lstStyle>
            <a:lvl1pPr marL="0" indent="0">
              <a:buNone/>
              <a:defRPr sz="1235" i="1">
                <a:latin typeface="Palatino Linotype" panose="02040502050505030304" pitchFamily="18" charset="0"/>
              </a:defRPr>
            </a:lvl1pPr>
            <a:lvl2pPr marL="609353" indent="-205920">
              <a:defRPr sz="1588">
                <a:latin typeface="Palatino Linotype" panose="02040502050505030304" pitchFamily="18" charset="0"/>
              </a:defRPr>
            </a:lvl2pPr>
            <a:lvl3pPr marL="910527" indent="-207320">
              <a:buFont typeface="Wingdings" panose="05000000000000000000" pitchFamily="2" charset="2"/>
              <a:buChar char="§"/>
              <a:defRPr sz="1412">
                <a:latin typeface="Palatino Linotype" panose="02040502050505030304" pitchFamily="18" charset="0"/>
              </a:defRPr>
            </a:lvl3pPr>
            <a:lvl4pPr marL="1210300" indent="-197515">
              <a:buFont typeface="Arial" panose="020B0604020202020204" pitchFamily="34" charset="0"/>
              <a:buChar char="»"/>
              <a:defRPr sz="1235">
                <a:latin typeface="Palatino Linotype" panose="02040502050505030304" pitchFamily="18" charset="0"/>
              </a:defRPr>
            </a:lvl4pPr>
            <a:lvl5pPr>
              <a:defRPr sz="1329">
                <a:latin typeface="Palatino Linotype" panose="02040502050505030304" pitchFamily="18" charset="0"/>
              </a:defRPr>
            </a:lvl5pPr>
          </a:lstStyle>
          <a:p>
            <a:pPr lvl="0"/>
            <a:r>
              <a:rPr lang="en-US" dirty="0"/>
              <a:t>Click to edit Master text styles</a:t>
            </a:r>
          </a:p>
        </p:txBody>
      </p:sp>
    </p:spTree>
    <p:extLst>
      <p:ext uri="{BB962C8B-B14F-4D97-AF65-F5344CB8AC3E}">
        <p14:creationId xmlns:p14="http://schemas.microsoft.com/office/powerpoint/2010/main" val="7067344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39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404666"/>
            <a:ext cx="12192000" cy="926976"/>
          </a:xfrm>
        </p:spPr>
        <p:txBody>
          <a:bodyPr>
            <a:normAutofit/>
          </a:bodyPr>
          <a:lstStyle>
            <a:lvl1pPr>
              <a:defRPr sz="3882">
                <a:solidFill>
                  <a:srgbClr val="002060"/>
                </a:solidFill>
                <a:latin typeface="Palatino Linotype" panose="02040502050505030304" pitchFamily="18" charset="0"/>
              </a:defRPr>
            </a:lvl1pPr>
          </a:lstStyle>
          <a:p>
            <a:r>
              <a:rPr lang="en-US" dirty="0"/>
              <a:t>Click to edit Master title style</a:t>
            </a:r>
          </a:p>
        </p:txBody>
      </p:sp>
      <p:sp>
        <p:nvSpPr>
          <p:cNvPr id="3" name="Content Placeholder 2"/>
          <p:cNvSpPr>
            <a:spLocks noGrp="1"/>
          </p:cNvSpPr>
          <p:nvPr>
            <p:ph idx="1"/>
          </p:nvPr>
        </p:nvSpPr>
        <p:spPr>
          <a:xfrm>
            <a:off x="335362" y="1844827"/>
            <a:ext cx="11617291" cy="4736177"/>
          </a:xfrm>
        </p:spPr>
        <p:txBody>
          <a:bodyPr/>
          <a:lstStyle>
            <a:lvl1pPr marL="254947" indent="-254947">
              <a:buClr>
                <a:schemeClr val="tx2"/>
              </a:buClr>
              <a:buSzPct val="90000"/>
              <a:buFont typeface="Palatino Linotype" panose="02040502050505030304" pitchFamily="18" charset="0"/>
              <a:buChar char="•"/>
              <a:defRPr sz="1765">
                <a:latin typeface="Palatino Linotype" panose="02040502050505030304" pitchFamily="18" charset="0"/>
              </a:defRPr>
            </a:lvl1pPr>
            <a:lvl2pPr marL="557522" indent="-200316">
              <a:buClr>
                <a:schemeClr val="tx2"/>
              </a:buClr>
              <a:buSzPct val="90000"/>
              <a:buFont typeface="Wingdings" panose="05000000000000000000" pitchFamily="2" charset="2"/>
              <a:buChar char="§"/>
              <a:defRPr sz="1588">
                <a:latin typeface="Palatino Linotype" panose="02040502050505030304" pitchFamily="18" charset="0"/>
              </a:defRPr>
            </a:lvl2pPr>
            <a:lvl3pPr marL="858697" indent="-204518">
              <a:buClr>
                <a:schemeClr val="tx2"/>
              </a:buClr>
              <a:buFont typeface="Courier New" panose="02070309020205020404" pitchFamily="49" charset="0"/>
              <a:buChar char="o"/>
              <a:defRPr sz="1412">
                <a:latin typeface="Palatino Linotype" panose="02040502050505030304" pitchFamily="18" charset="0"/>
              </a:defRPr>
            </a:lvl3pPr>
            <a:lvl4pPr marL="1106640" indent="-196113">
              <a:buClr>
                <a:schemeClr val="tx2"/>
              </a:buClr>
              <a:defRPr sz="1235">
                <a:latin typeface="Palatino Linotype" panose="02040502050505030304" pitchFamily="18" charset="0"/>
              </a:defRPr>
            </a:lvl4pPr>
            <a:lvl5pPr marL="1262130" indent="-155490">
              <a:buClr>
                <a:schemeClr val="tx2"/>
              </a:buClr>
              <a:defRPr sz="1059">
                <a:latin typeface="Palatino Linotype" panose="020405020505050303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Box 3"/>
          <p:cNvSpPr txBox="1"/>
          <p:nvPr userDrawn="1"/>
        </p:nvSpPr>
        <p:spPr>
          <a:xfrm>
            <a:off x="10800524" y="6581003"/>
            <a:ext cx="1344149" cy="255326"/>
          </a:xfrm>
          <a:prstGeom prst="rect">
            <a:avLst/>
          </a:prstGeom>
          <a:noFill/>
        </p:spPr>
        <p:txBody>
          <a:bodyPr wrap="square" rtlCol="0">
            <a:spAutoFit/>
          </a:bodyPr>
          <a:lstStyle/>
          <a:p>
            <a:pPr algn="r"/>
            <a:fld id="{00102D1B-0293-4647-B4E5-AE469158D403}" type="slidenum">
              <a:rPr lang="en-US" sz="1059" smtClean="0">
                <a:solidFill>
                  <a:schemeClr val="bg1">
                    <a:lumMod val="50000"/>
                  </a:schemeClr>
                </a:solidFill>
              </a:rPr>
              <a:pPr algn="r"/>
              <a:t>‹#›</a:t>
            </a:fld>
            <a:endParaRPr lang="en-US" sz="882" dirty="0">
              <a:solidFill>
                <a:schemeClr val="bg1">
                  <a:lumMod val="50000"/>
                </a:schemeClr>
              </a:solidFill>
            </a:endParaRPr>
          </a:p>
        </p:txBody>
      </p:sp>
      <p:cxnSp>
        <p:nvCxnSpPr>
          <p:cNvPr id="6" name="Straight Connector 5"/>
          <p:cNvCxnSpPr/>
          <p:nvPr userDrawn="1"/>
        </p:nvCxnSpPr>
        <p:spPr>
          <a:xfrm>
            <a:off x="335362" y="1340768"/>
            <a:ext cx="11617291" cy="0"/>
          </a:xfrm>
          <a:prstGeom prst="line">
            <a:avLst/>
          </a:prstGeom>
          <a:ln w="25400" cap="rnd">
            <a:solidFill>
              <a:srgbClr val="002060"/>
            </a:solidFill>
          </a:ln>
        </p:spPr>
        <p:style>
          <a:lnRef idx="1">
            <a:schemeClr val="accent1"/>
          </a:lnRef>
          <a:fillRef idx="0">
            <a:schemeClr val="accent1"/>
          </a:fillRef>
          <a:effectRef idx="0">
            <a:schemeClr val="accent1"/>
          </a:effectRef>
          <a:fontRef idx="minor">
            <a:schemeClr val="tx1"/>
          </a:fontRef>
        </p:style>
      </p:cxnSp>
      <p:sp>
        <p:nvSpPr>
          <p:cNvPr id="10" name="Content Placeholder 2"/>
          <p:cNvSpPr>
            <a:spLocks noGrp="1"/>
          </p:cNvSpPr>
          <p:nvPr>
            <p:ph idx="10" hasCustomPrompt="1"/>
          </p:nvPr>
        </p:nvSpPr>
        <p:spPr>
          <a:xfrm>
            <a:off x="335362" y="1332297"/>
            <a:ext cx="7506287" cy="309082"/>
          </a:xfrm>
        </p:spPr>
        <p:txBody>
          <a:bodyPr>
            <a:normAutofit/>
          </a:bodyPr>
          <a:lstStyle>
            <a:lvl1pPr marL="0" indent="0">
              <a:buNone/>
              <a:defRPr sz="1235" i="1">
                <a:latin typeface="Palatino Linotype" panose="02040502050505030304" pitchFamily="18" charset="0"/>
              </a:defRPr>
            </a:lvl1pPr>
            <a:lvl2pPr marL="609353" indent="-205920">
              <a:defRPr sz="1588">
                <a:latin typeface="Palatino Linotype" panose="02040502050505030304" pitchFamily="18" charset="0"/>
              </a:defRPr>
            </a:lvl2pPr>
            <a:lvl3pPr marL="910527" indent="-207320">
              <a:buFont typeface="Wingdings" panose="05000000000000000000" pitchFamily="2" charset="2"/>
              <a:buChar char="§"/>
              <a:defRPr sz="1412">
                <a:latin typeface="Palatino Linotype" panose="02040502050505030304" pitchFamily="18" charset="0"/>
              </a:defRPr>
            </a:lvl3pPr>
            <a:lvl4pPr marL="1210300" indent="-197515">
              <a:buFont typeface="Arial" panose="020B0604020202020204" pitchFamily="34" charset="0"/>
              <a:buChar char="»"/>
              <a:defRPr sz="1235">
                <a:latin typeface="Palatino Linotype" panose="02040502050505030304" pitchFamily="18" charset="0"/>
              </a:defRPr>
            </a:lvl4pPr>
            <a:lvl5pPr>
              <a:defRPr sz="1329">
                <a:latin typeface="Palatino Linotype" panose="02040502050505030304" pitchFamily="18" charset="0"/>
              </a:defRPr>
            </a:lvl5pPr>
          </a:lstStyle>
          <a:p>
            <a:pPr lvl="0"/>
            <a:r>
              <a:rPr lang="en-US" dirty="0"/>
              <a:t>Click to edit Master text styles</a:t>
            </a:r>
          </a:p>
        </p:txBody>
      </p:sp>
    </p:spTree>
    <p:extLst>
      <p:ext uri="{BB962C8B-B14F-4D97-AF65-F5344CB8AC3E}">
        <p14:creationId xmlns:p14="http://schemas.microsoft.com/office/powerpoint/2010/main" val="313483404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40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404666"/>
            <a:ext cx="12192000" cy="926976"/>
          </a:xfrm>
        </p:spPr>
        <p:txBody>
          <a:bodyPr>
            <a:normAutofit/>
          </a:bodyPr>
          <a:lstStyle>
            <a:lvl1pPr>
              <a:defRPr sz="3882">
                <a:solidFill>
                  <a:srgbClr val="002060"/>
                </a:solidFill>
                <a:latin typeface="Palatino Linotype" panose="02040502050505030304" pitchFamily="18" charset="0"/>
              </a:defRPr>
            </a:lvl1pPr>
          </a:lstStyle>
          <a:p>
            <a:r>
              <a:rPr lang="en-US" dirty="0"/>
              <a:t>Click to edit Master title style</a:t>
            </a:r>
          </a:p>
        </p:txBody>
      </p:sp>
      <p:sp>
        <p:nvSpPr>
          <p:cNvPr id="3" name="Content Placeholder 2"/>
          <p:cNvSpPr>
            <a:spLocks noGrp="1"/>
          </p:cNvSpPr>
          <p:nvPr>
            <p:ph idx="1"/>
          </p:nvPr>
        </p:nvSpPr>
        <p:spPr>
          <a:xfrm>
            <a:off x="335362" y="1844827"/>
            <a:ext cx="11617291" cy="4736177"/>
          </a:xfrm>
        </p:spPr>
        <p:txBody>
          <a:bodyPr/>
          <a:lstStyle>
            <a:lvl1pPr marL="254947" indent="-254947">
              <a:buClr>
                <a:schemeClr val="tx2"/>
              </a:buClr>
              <a:buSzPct val="90000"/>
              <a:buFont typeface="Palatino Linotype" panose="02040502050505030304" pitchFamily="18" charset="0"/>
              <a:buChar char="•"/>
              <a:defRPr sz="1765">
                <a:latin typeface="Palatino Linotype" panose="02040502050505030304" pitchFamily="18" charset="0"/>
              </a:defRPr>
            </a:lvl1pPr>
            <a:lvl2pPr marL="557522" indent="-200316">
              <a:buClr>
                <a:schemeClr val="tx2"/>
              </a:buClr>
              <a:buSzPct val="90000"/>
              <a:buFont typeface="Wingdings" panose="05000000000000000000" pitchFamily="2" charset="2"/>
              <a:buChar char="§"/>
              <a:defRPr sz="1588">
                <a:latin typeface="Palatino Linotype" panose="02040502050505030304" pitchFamily="18" charset="0"/>
              </a:defRPr>
            </a:lvl2pPr>
            <a:lvl3pPr marL="858697" indent="-204518">
              <a:buClr>
                <a:schemeClr val="tx2"/>
              </a:buClr>
              <a:buFont typeface="Courier New" panose="02070309020205020404" pitchFamily="49" charset="0"/>
              <a:buChar char="o"/>
              <a:defRPr sz="1412">
                <a:latin typeface="Palatino Linotype" panose="02040502050505030304" pitchFamily="18" charset="0"/>
              </a:defRPr>
            </a:lvl3pPr>
            <a:lvl4pPr marL="1106640" indent="-196113">
              <a:buClr>
                <a:schemeClr val="tx2"/>
              </a:buClr>
              <a:defRPr sz="1235">
                <a:latin typeface="Palatino Linotype" panose="02040502050505030304" pitchFamily="18" charset="0"/>
              </a:defRPr>
            </a:lvl4pPr>
            <a:lvl5pPr marL="1262130" indent="-155490">
              <a:buClr>
                <a:schemeClr val="tx2"/>
              </a:buClr>
              <a:defRPr sz="1059">
                <a:latin typeface="Palatino Linotype" panose="020405020505050303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Box 3"/>
          <p:cNvSpPr txBox="1"/>
          <p:nvPr userDrawn="1"/>
        </p:nvSpPr>
        <p:spPr>
          <a:xfrm>
            <a:off x="10800524" y="6581003"/>
            <a:ext cx="1344149" cy="255326"/>
          </a:xfrm>
          <a:prstGeom prst="rect">
            <a:avLst/>
          </a:prstGeom>
          <a:noFill/>
        </p:spPr>
        <p:txBody>
          <a:bodyPr wrap="square" rtlCol="0">
            <a:spAutoFit/>
          </a:bodyPr>
          <a:lstStyle/>
          <a:p>
            <a:pPr algn="r"/>
            <a:fld id="{00102D1B-0293-4647-B4E5-AE469158D403}" type="slidenum">
              <a:rPr lang="en-US" sz="1059" smtClean="0">
                <a:solidFill>
                  <a:schemeClr val="bg1">
                    <a:lumMod val="50000"/>
                  </a:schemeClr>
                </a:solidFill>
              </a:rPr>
              <a:pPr algn="r"/>
              <a:t>‹#›</a:t>
            </a:fld>
            <a:endParaRPr lang="en-US" sz="882" dirty="0">
              <a:solidFill>
                <a:schemeClr val="bg1">
                  <a:lumMod val="50000"/>
                </a:schemeClr>
              </a:solidFill>
            </a:endParaRPr>
          </a:p>
        </p:txBody>
      </p:sp>
      <p:cxnSp>
        <p:nvCxnSpPr>
          <p:cNvPr id="6" name="Straight Connector 5"/>
          <p:cNvCxnSpPr/>
          <p:nvPr userDrawn="1"/>
        </p:nvCxnSpPr>
        <p:spPr>
          <a:xfrm>
            <a:off x="335362" y="1340768"/>
            <a:ext cx="11617291" cy="0"/>
          </a:xfrm>
          <a:prstGeom prst="line">
            <a:avLst/>
          </a:prstGeom>
          <a:ln w="25400" cap="rnd">
            <a:solidFill>
              <a:srgbClr val="002060"/>
            </a:solidFill>
          </a:ln>
        </p:spPr>
        <p:style>
          <a:lnRef idx="1">
            <a:schemeClr val="accent1"/>
          </a:lnRef>
          <a:fillRef idx="0">
            <a:schemeClr val="accent1"/>
          </a:fillRef>
          <a:effectRef idx="0">
            <a:schemeClr val="accent1"/>
          </a:effectRef>
          <a:fontRef idx="minor">
            <a:schemeClr val="tx1"/>
          </a:fontRef>
        </p:style>
      </p:cxnSp>
      <p:sp>
        <p:nvSpPr>
          <p:cNvPr id="10" name="Content Placeholder 2"/>
          <p:cNvSpPr>
            <a:spLocks noGrp="1"/>
          </p:cNvSpPr>
          <p:nvPr>
            <p:ph idx="10" hasCustomPrompt="1"/>
          </p:nvPr>
        </p:nvSpPr>
        <p:spPr>
          <a:xfrm>
            <a:off x="335362" y="1332297"/>
            <a:ext cx="7506287" cy="309082"/>
          </a:xfrm>
        </p:spPr>
        <p:txBody>
          <a:bodyPr>
            <a:normAutofit/>
          </a:bodyPr>
          <a:lstStyle>
            <a:lvl1pPr marL="0" indent="0">
              <a:buNone/>
              <a:defRPr sz="1235" i="1">
                <a:latin typeface="Palatino Linotype" panose="02040502050505030304" pitchFamily="18" charset="0"/>
              </a:defRPr>
            </a:lvl1pPr>
            <a:lvl2pPr marL="609353" indent="-205920">
              <a:defRPr sz="1588">
                <a:latin typeface="Palatino Linotype" panose="02040502050505030304" pitchFamily="18" charset="0"/>
              </a:defRPr>
            </a:lvl2pPr>
            <a:lvl3pPr marL="910527" indent="-207320">
              <a:buFont typeface="Wingdings" panose="05000000000000000000" pitchFamily="2" charset="2"/>
              <a:buChar char="§"/>
              <a:defRPr sz="1412">
                <a:latin typeface="Palatino Linotype" panose="02040502050505030304" pitchFamily="18" charset="0"/>
              </a:defRPr>
            </a:lvl3pPr>
            <a:lvl4pPr marL="1210300" indent="-197515">
              <a:buFont typeface="Arial" panose="020B0604020202020204" pitchFamily="34" charset="0"/>
              <a:buChar char="»"/>
              <a:defRPr sz="1235">
                <a:latin typeface="Palatino Linotype" panose="02040502050505030304" pitchFamily="18" charset="0"/>
              </a:defRPr>
            </a:lvl4pPr>
            <a:lvl5pPr>
              <a:defRPr sz="1329">
                <a:latin typeface="Palatino Linotype" panose="02040502050505030304" pitchFamily="18" charset="0"/>
              </a:defRPr>
            </a:lvl5pPr>
          </a:lstStyle>
          <a:p>
            <a:pPr lvl="0"/>
            <a:r>
              <a:rPr lang="en-US" dirty="0"/>
              <a:t>Click to edit Master text styles</a:t>
            </a:r>
          </a:p>
        </p:txBody>
      </p:sp>
    </p:spTree>
    <p:extLst>
      <p:ext uri="{BB962C8B-B14F-4D97-AF65-F5344CB8AC3E}">
        <p14:creationId xmlns:p14="http://schemas.microsoft.com/office/powerpoint/2010/main" val="279893001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4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404666"/>
            <a:ext cx="12192000" cy="926976"/>
          </a:xfrm>
        </p:spPr>
        <p:txBody>
          <a:bodyPr>
            <a:normAutofit/>
          </a:bodyPr>
          <a:lstStyle>
            <a:lvl1pPr>
              <a:defRPr sz="3882">
                <a:solidFill>
                  <a:srgbClr val="002060"/>
                </a:solidFill>
                <a:latin typeface="Palatino Linotype" panose="02040502050505030304" pitchFamily="18" charset="0"/>
              </a:defRPr>
            </a:lvl1pPr>
          </a:lstStyle>
          <a:p>
            <a:r>
              <a:rPr lang="en-US" dirty="0"/>
              <a:t>Click to edit Master title style</a:t>
            </a:r>
          </a:p>
        </p:txBody>
      </p:sp>
      <p:sp>
        <p:nvSpPr>
          <p:cNvPr id="3" name="Content Placeholder 2"/>
          <p:cNvSpPr>
            <a:spLocks noGrp="1"/>
          </p:cNvSpPr>
          <p:nvPr>
            <p:ph idx="1"/>
          </p:nvPr>
        </p:nvSpPr>
        <p:spPr>
          <a:xfrm>
            <a:off x="335362" y="1844827"/>
            <a:ext cx="11617291" cy="4736177"/>
          </a:xfrm>
        </p:spPr>
        <p:txBody>
          <a:bodyPr/>
          <a:lstStyle>
            <a:lvl1pPr marL="254947" indent="-254947">
              <a:buClr>
                <a:schemeClr val="tx2"/>
              </a:buClr>
              <a:buSzPct val="90000"/>
              <a:buFont typeface="Palatino Linotype" panose="02040502050505030304" pitchFamily="18" charset="0"/>
              <a:buChar char="•"/>
              <a:defRPr sz="1765">
                <a:latin typeface="Palatino Linotype" panose="02040502050505030304" pitchFamily="18" charset="0"/>
              </a:defRPr>
            </a:lvl1pPr>
            <a:lvl2pPr marL="557522" indent="-200316">
              <a:buClr>
                <a:schemeClr val="tx2"/>
              </a:buClr>
              <a:buSzPct val="90000"/>
              <a:buFont typeface="Wingdings" panose="05000000000000000000" pitchFamily="2" charset="2"/>
              <a:buChar char="§"/>
              <a:defRPr sz="1588">
                <a:latin typeface="Palatino Linotype" panose="02040502050505030304" pitchFamily="18" charset="0"/>
              </a:defRPr>
            </a:lvl2pPr>
            <a:lvl3pPr marL="858697" indent="-204518">
              <a:buClr>
                <a:schemeClr val="tx2"/>
              </a:buClr>
              <a:buFont typeface="Courier New" panose="02070309020205020404" pitchFamily="49" charset="0"/>
              <a:buChar char="o"/>
              <a:defRPr sz="1412">
                <a:latin typeface="Palatino Linotype" panose="02040502050505030304" pitchFamily="18" charset="0"/>
              </a:defRPr>
            </a:lvl3pPr>
            <a:lvl4pPr marL="1106640" indent="-196113">
              <a:buClr>
                <a:schemeClr val="tx2"/>
              </a:buClr>
              <a:defRPr sz="1235">
                <a:latin typeface="Palatino Linotype" panose="02040502050505030304" pitchFamily="18" charset="0"/>
              </a:defRPr>
            </a:lvl4pPr>
            <a:lvl5pPr marL="1262130" indent="-155490">
              <a:buClr>
                <a:schemeClr val="tx2"/>
              </a:buClr>
              <a:defRPr sz="1059">
                <a:latin typeface="Palatino Linotype" panose="020405020505050303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Box 3"/>
          <p:cNvSpPr txBox="1"/>
          <p:nvPr userDrawn="1"/>
        </p:nvSpPr>
        <p:spPr>
          <a:xfrm>
            <a:off x="10800524" y="6581003"/>
            <a:ext cx="1344149" cy="255326"/>
          </a:xfrm>
          <a:prstGeom prst="rect">
            <a:avLst/>
          </a:prstGeom>
          <a:noFill/>
        </p:spPr>
        <p:txBody>
          <a:bodyPr wrap="square" rtlCol="0">
            <a:spAutoFit/>
          </a:bodyPr>
          <a:lstStyle/>
          <a:p>
            <a:pPr algn="r"/>
            <a:fld id="{00102D1B-0293-4647-B4E5-AE469158D403}" type="slidenum">
              <a:rPr lang="en-US" sz="1059" smtClean="0">
                <a:solidFill>
                  <a:schemeClr val="bg1">
                    <a:lumMod val="50000"/>
                  </a:schemeClr>
                </a:solidFill>
              </a:rPr>
              <a:pPr algn="r"/>
              <a:t>‹#›</a:t>
            </a:fld>
            <a:endParaRPr lang="en-US" sz="882" dirty="0">
              <a:solidFill>
                <a:schemeClr val="bg1">
                  <a:lumMod val="50000"/>
                </a:schemeClr>
              </a:solidFill>
            </a:endParaRPr>
          </a:p>
        </p:txBody>
      </p:sp>
      <p:cxnSp>
        <p:nvCxnSpPr>
          <p:cNvPr id="6" name="Straight Connector 5"/>
          <p:cNvCxnSpPr/>
          <p:nvPr userDrawn="1"/>
        </p:nvCxnSpPr>
        <p:spPr>
          <a:xfrm>
            <a:off x="335362" y="1340768"/>
            <a:ext cx="11617291" cy="0"/>
          </a:xfrm>
          <a:prstGeom prst="line">
            <a:avLst/>
          </a:prstGeom>
          <a:ln w="25400" cap="rnd">
            <a:solidFill>
              <a:srgbClr val="002060"/>
            </a:solidFill>
          </a:ln>
        </p:spPr>
        <p:style>
          <a:lnRef idx="1">
            <a:schemeClr val="accent1"/>
          </a:lnRef>
          <a:fillRef idx="0">
            <a:schemeClr val="accent1"/>
          </a:fillRef>
          <a:effectRef idx="0">
            <a:schemeClr val="accent1"/>
          </a:effectRef>
          <a:fontRef idx="minor">
            <a:schemeClr val="tx1"/>
          </a:fontRef>
        </p:style>
      </p:cxnSp>
      <p:sp>
        <p:nvSpPr>
          <p:cNvPr id="10" name="Content Placeholder 2"/>
          <p:cNvSpPr>
            <a:spLocks noGrp="1"/>
          </p:cNvSpPr>
          <p:nvPr>
            <p:ph idx="10" hasCustomPrompt="1"/>
          </p:nvPr>
        </p:nvSpPr>
        <p:spPr>
          <a:xfrm>
            <a:off x="335362" y="1332297"/>
            <a:ext cx="7506287" cy="309082"/>
          </a:xfrm>
        </p:spPr>
        <p:txBody>
          <a:bodyPr>
            <a:normAutofit/>
          </a:bodyPr>
          <a:lstStyle>
            <a:lvl1pPr marL="0" indent="0">
              <a:buNone/>
              <a:defRPr sz="1235" i="1">
                <a:latin typeface="Palatino Linotype" panose="02040502050505030304" pitchFamily="18" charset="0"/>
              </a:defRPr>
            </a:lvl1pPr>
            <a:lvl2pPr marL="609353" indent="-205920">
              <a:defRPr sz="1588">
                <a:latin typeface="Palatino Linotype" panose="02040502050505030304" pitchFamily="18" charset="0"/>
              </a:defRPr>
            </a:lvl2pPr>
            <a:lvl3pPr marL="910527" indent="-207320">
              <a:buFont typeface="Wingdings" panose="05000000000000000000" pitchFamily="2" charset="2"/>
              <a:buChar char="§"/>
              <a:defRPr sz="1412">
                <a:latin typeface="Palatino Linotype" panose="02040502050505030304" pitchFamily="18" charset="0"/>
              </a:defRPr>
            </a:lvl3pPr>
            <a:lvl4pPr marL="1210300" indent="-197515">
              <a:buFont typeface="Arial" panose="020B0604020202020204" pitchFamily="34" charset="0"/>
              <a:buChar char="»"/>
              <a:defRPr sz="1235">
                <a:latin typeface="Palatino Linotype" panose="02040502050505030304" pitchFamily="18" charset="0"/>
              </a:defRPr>
            </a:lvl4pPr>
            <a:lvl5pPr>
              <a:defRPr sz="1329">
                <a:latin typeface="Palatino Linotype" panose="02040502050505030304" pitchFamily="18" charset="0"/>
              </a:defRPr>
            </a:lvl5pPr>
          </a:lstStyle>
          <a:p>
            <a:pPr lvl="0"/>
            <a:r>
              <a:rPr lang="en-US" dirty="0"/>
              <a:t>Click to edit Master text styles</a:t>
            </a:r>
          </a:p>
        </p:txBody>
      </p:sp>
    </p:spTree>
    <p:extLst>
      <p:ext uri="{BB962C8B-B14F-4D97-AF65-F5344CB8AC3E}">
        <p14:creationId xmlns:p14="http://schemas.microsoft.com/office/powerpoint/2010/main" val="57203002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4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404666"/>
            <a:ext cx="12192000" cy="926976"/>
          </a:xfrm>
        </p:spPr>
        <p:txBody>
          <a:bodyPr>
            <a:normAutofit/>
          </a:bodyPr>
          <a:lstStyle>
            <a:lvl1pPr>
              <a:defRPr sz="3882">
                <a:solidFill>
                  <a:srgbClr val="002060"/>
                </a:solidFill>
                <a:latin typeface="Palatino Linotype" panose="02040502050505030304" pitchFamily="18" charset="0"/>
              </a:defRPr>
            </a:lvl1pPr>
          </a:lstStyle>
          <a:p>
            <a:r>
              <a:rPr lang="en-US" dirty="0"/>
              <a:t>Click to edit Master title style</a:t>
            </a:r>
          </a:p>
        </p:txBody>
      </p:sp>
      <p:sp>
        <p:nvSpPr>
          <p:cNvPr id="3" name="Content Placeholder 2"/>
          <p:cNvSpPr>
            <a:spLocks noGrp="1"/>
          </p:cNvSpPr>
          <p:nvPr>
            <p:ph idx="1"/>
          </p:nvPr>
        </p:nvSpPr>
        <p:spPr>
          <a:xfrm>
            <a:off x="335362" y="1844827"/>
            <a:ext cx="11617291" cy="4736177"/>
          </a:xfrm>
        </p:spPr>
        <p:txBody>
          <a:bodyPr/>
          <a:lstStyle>
            <a:lvl1pPr marL="254947" indent="-254947">
              <a:buClr>
                <a:schemeClr val="tx2"/>
              </a:buClr>
              <a:buSzPct val="90000"/>
              <a:buFont typeface="Palatino Linotype" panose="02040502050505030304" pitchFamily="18" charset="0"/>
              <a:buChar char="•"/>
              <a:defRPr sz="1765">
                <a:latin typeface="Palatino Linotype" panose="02040502050505030304" pitchFamily="18" charset="0"/>
              </a:defRPr>
            </a:lvl1pPr>
            <a:lvl2pPr marL="557522" indent="-200316">
              <a:buClr>
                <a:schemeClr val="tx2"/>
              </a:buClr>
              <a:buSzPct val="90000"/>
              <a:buFont typeface="Wingdings" panose="05000000000000000000" pitchFamily="2" charset="2"/>
              <a:buChar char="§"/>
              <a:defRPr sz="1588">
                <a:latin typeface="Palatino Linotype" panose="02040502050505030304" pitchFamily="18" charset="0"/>
              </a:defRPr>
            </a:lvl2pPr>
            <a:lvl3pPr marL="858697" indent="-204518">
              <a:buClr>
                <a:schemeClr val="tx2"/>
              </a:buClr>
              <a:buFont typeface="Courier New" panose="02070309020205020404" pitchFamily="49" charset="0"/>
              <a:buChar char="o"/>
              <a:defRPr sz="1412">
                <a:latin typeface="Palatino Linotype" panose="02040502050505030304" pitchFamily="18" charset="0"/>
              </a:defRPr>
            </a:lvl3pPr>
            <a:lvl4pPr marL="1106640" indent="-196113">
              <a:buClr>
                <a:schemeClr val="tx2"/>
              </a:buClr>
              <a:defRPr sz="1235">
                <a:latin typeface="Palatino Linotype" panose="02040502050505030304" pitchFamily="18" charset="0"/>
              </a:defRPr>
            </a:lvl4pPr>
            <a:lvl5pPr marL="1262130" indent="-155490">
              <a:buClr>
                <a:schemeClr val="tx2"/>
              </a:buClr>
              <a:defRPr sz="1059">
                <a:latin typeface="Palatino Linotype" panose="020405020505050303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Box 3"/>
          <p:cNvSpPr txBox="1"/>
          <p:nvPr userDrawn="1"/>
        </p:nvSpPr>
        <p:spPr>
          <a:xfrm>
            <a:off x="10800524" y="6581003"/>
            <a:ext cx="1344149" cy="255326"/>
          </a:xfrm>
          <a:prstGeom prst="rect">
            <a:avLst/>
          </a:prstGeom>
          <a:noFill/>
        </p:spPr>
        <p:txBody>
          <a:bodyPr wrap="square" rtlCol="0">
            <a:spAutoFit/>
          </a:bodyPr>
          <a:lstStyle/>
          <a:p>
            <a:pPr algn="r"/>
            <a:fld id="{00102D1B-0293-4647-B4E5-AE469158D403}" type="slidenum">
              <a:rPr lang="en-US" sz="1059" smtClean="0">
                <a:solidFill>
                  <a:schemeClr val="bg1">
                    <a:lumMod val="50000"/>
                  </a:schemeClr>
                </a:solidFill>
              </a:rPr>
              <a:pPr algn="r"/>
              <a:t>‹#›</a:t>
            </a:fld>
            <a:endParaRPr lang="en-US" sz="882" dirty="0">
              <a:solidFill>
                <a:schemeClr val="bg1">
                  <a:lumMod val="50000"/>
                </a:schemeClr>
              </a:solidFill>
            </a:endParaRPr>
          </a:p>
        </p:txBody>
      </p:sp>
      <p:cxnSp>
        <p:nvCxnSpPr>
          <p:cNvPr id="6" name="Straight Connector 5"/>
          <p:cNvCxnSpPr/>
          <p:nvPr userDrawn="1"/>
        </p:nvCxnSpPr>
        <p:spPr>
          <a:xfrm>
            <a:off x="335362" y="1340768"/>
            <a:ext cx="11617291" cy="0"/>
          </a:xfrm>
          <a:prstGeom prst="line">
            <a:avLst/>
          </a:prstGeom>
          <a:ln w="25400" cap="rnd">
            <a:solidFill>
              <a:srgbClr val="002060"/>
            </a:solidFill>
          </a:ln>
        </p:spPr>
        <p:style>
          <a:lnRef idx="1">
            <a:schemeClr val="accent1"/>
          </a:lnRef>
          <a:fillRef idx="0">
            <a:schemeClr val="accent1"/>
          </a:fillRef>
          <a:effectRef idx="0">
            <a:schemeClr val="accent1"/>
          </a:effectRef>
          <a:fontRef idx="minor">
            <a:schemeClr val="tx1"/>
          </a:fontRef>
        </p:style>
      </p:cxnSp>
      <p:sp>
        <p:nvSpPr>
          <p:cNvPr id="10" name="Content Placeholder 2"/>
          <p:cNvSpPr>
            <a:spLocks noGrp="1"/>
          </p:cNvSpPr>
          <p:nvPr>
            <p:ph idx="10" hasCustomPrompt="1"/>
          </p:nvPr>
        </p:nvSpPr>
        <p:spPr>
          <a:xfrm>
            <a:off x="335362" y="1332297"/>
            <a:ext cx="7506287" cy="309082"/>
          </a:xfrm>
        </p:spPr>
        <p:txBody>
          <a:bodyPr>
            <a:normAutofit/>
          </a:bodyPr>
          <a:lstStyle>
            <a:lvl1pPr marL="0" indent="0">
              <a:buNone/>
              <a:defRPr sz="1235" i="1">
                <a:latin typeface="Palatino Linotype" panose="02040502050505030304" pitchFamily="18" charset="0"/>
              </a:defRPr>
            </a:lvl1pPr>
            <a:lvl2pPr marL="609353" indent="-205920">
              <a:defRPr sz="1588">
                <a:latin typeface="Palatino Linotype" panose="02040502050505030304" pitchFamily="18" charset="0"/>
              </a:defRPr>
            </a:lvl2pPr>
            <a:lvl3pPr marL="910527" indent="-207320">
              <a:buFont typeface="Wingdings" panose="05000000000000000000" pitchFamily="2" charset="2"/>
              <a:buChar char="§"/>
              <a:defRPr sz="1412">
                <a:latin typeface="Palatino Linotype" panose="02040502050505030304" pitchFamily="18" charset="0"/>
              </a:defRPr>
            </a:lvl3pPr>
            <a:lvl4pPr marL="1210300" indent="-197515">
              <a:buFont typeface="Arial" panose="020B0604020202020204" pitchFamily="34" charset="0"/>
              <a:buChar char="»"/>
              <a:defRPr sz="1235">
                <a:latin typeface="Palatino Linotype" panose="02040502050505030304" pitchFamily="18" charset="0"/>
              </a:defRPr>
            </a:lvl4pPr>
            <a:lvl5pPr>
              <a:defRPr sz="1329">
                <a:latin typeface="Palatino Linotype" panose="02040502050505030304" pitchFamily="18" charset="0"/>
              </a:defRPr>
            </a:lvl5pPr>
          </a:lstStyle>
          <a:p>
            <a:pPr lvl="0"/>
            <a:r>
              <a:rPr lang="en-US" dirty="0"/>
              <a:t>Click to edit Master text styles</a:t>
            </a:r>
          </a:p>
        </p:txBody>
      </p:sp>
    </p:spTree>
    <p:extLst>
      <p:ext uri="{BB962C8B-B14F-4D97-AF65-F5344CB8AC3E}">
        <p14:creationId xmlns:p14="http://schemas.microsoft.com/office/powerpoint/2010/main" val="91368986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4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404666"/>
            <a:ext cx="12192000" cy="926976"/>
          </a:xfrm>
        </p:spPr>
        <p:txBody>
          <a:bodyPr>
            <a:normAutofit/>
          </a:bodyPr>
          <a:lstStyle>
            <a:lvl1pPr>
              <a:defRPr sz="3882">
                <a:solidFill>
                  <a:srgbClr val="002060"/>
                </a:solidFill>
                <a:latin typeface="Palatino Linotype" panose="02040502050505030304" pitchFamily="18" charset="0"/>
              </a:defRPr>
            </a:lvl1pPr>
          </a:lstStyle>
          <a:p>
            <a:r>
              <a:rPr lang="en-US" dirty="0"/>
              <a:t>Click to edit Master title style</a:t>
            </a:r>
          </a:p>
        </p:txBody>
      </p:sp>
      <p:sp>
        <p:nvSpPr>
          <p:cNvPr id="3" name="Content Placeholder 2"/>
          <p:cNvSpPr>
            <a:spLocks noGrp="1"/>
          </p:cNvSpPr>
          <p:nvPr>
            <p:ph idx="1"/>
          </p:nvPr>
        </p:nvSpPr>
        <p:spPr>
          <a:xfrm>
            <a:off x="335362" y="1844827"/>
            <a:ext cx="11617291" cy="4736177"/>
          </a:xfrm>
        </p:spPr>
        <p:txBody>
          <a:bodyPr/>
          <a:lstStyle>
            <a:lvl1pPr marL="254947" indent="-254947">
              <a:buClr>
                <a:schemeClr val="tx2"/>
              </a:buClr>
              <a:buSzPct val="90000"/>
              <a:buFont typeface="Palatino Linotype" panose="02040502050505030304" pitchFamily="18" charset="0"/>
              <a:buChar char="•"/>
              <a:defRPr sz="1765">
                <a:latin typeface="Palatino Linotype" panose="02040502050505030304" pitchFamily="18" charset="0"/>
              </a:defRPr>
            </a:lvl1pPr>
            <a:lvl2pPr marL="557522" indent="-200316">
              <a:buClr>
                <a:schemeClr val="tx2"/>
              </a:buClr>
              <a:buSzPct val="90000"/>
              <a:buFont typeface="Wingdings" panose="05000000000000000000" pitchFamily="2" charset="2"/>
              <a:buChar char="§"/>
              <a:defRPr sz="1588">
                <a:latin typeface="Palatino Linotype" panose="02040502050505030304" pitchFamily="18" charset="0"/>
              </a:defRPr>
            </a:lvl2pPr>
            <a:lvl3pPr marL="858697" indent="-204518">
              <a:buClr>
                <a:schemeClr val="tx2"/>
              </a:buClr>
              <a:buFont typeface="Courier New" panose="02070309020205020404" pitchFamily="49" charset="0"/>
              <a:buChar char="o"/>
              <a:defRPr sz="1412">
                <a:latin typeface="Palatino Linotype" panose="02040502050505030304" pitchFamily="18" charset="0"/>
              </a:defRPr>
            </a:lvl3pPr>
            <a:lvl4pPr marL="1106640" indent="-196113">
              <a:buClr>
                <a:schemeClr val="tx2"/>
              </a:buClr>
              <a:defRPr sz="1235">
                <a:latin typeface="Palatino Linotype" panose="02040502050505030304" pitchFamily="18" charset="0"/>
              </a:defRPr>
            </a:lvl4pPr>
            <a:lvl5pPr marL="1262130" indent="-155490">
              <a:buClr>
                <a:schemeClr val="tx2"/>
              </a:buClr>
              <a:defRPr sz="1059">
                <a:latin typeface="Palatino Linotype" panose="020405020505050303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Box 3"/>
          <p:cNvSpPr txBox="1"/>
          <p:nvPr userDrawn="1"/>
        </p:nvSpPr>
        <p:spPr>
          <a:xfrm>
            <a:off x="10800524" y="6581003"/>
            <a:ext cx="1344149" cy="255326"/>
          </a:xfrm>
          <a:prstGeom prst="rect">
            <a:avLst/>
          </a:prstGeom>
          <a:noFill/>
        </p:spPr>
        <p:txBody>
          <a:bodyPr wrap="square" rtlCol="0">
            <a:spAutoFit/>
          </a:bodyPr>
          <a:lstStyle/>
          <a:p>
            <a:pPr algn="r"/>
            <a:fld id="{00102D1B-0293-4647-B4E5-AE469158D403}" type="slidenum">
              <a:rPr lang="en-US" sz="1059" smtClean="0">
                <a:solidFill>
                  <a:schemeClr val="bg1">
                    <a:lumMod val="50000"/>
                  </a:schemeClr>
                </a:solidFill>
              </a:rPr>
              <a:pPr algn="r"/>
              <a:t>‹#›</a:t>
            </a:fld>
            <a:endParaRPr lang="en-US" sz="882" dirty="0">
              <a:solidFill>
                <a:schemeClr val="bg1">
                  <a:lumMod val="50000"/>
                </a:schemeClr>
              </a:solidFill>
            </a:endParaRPr>
          </a:p>
        </p:txBody>
      </p:sp>
      <p:cxnSp>
        <p:nvCxnSpPr>
          <p:cNvPr id="6" name="Straight Connector 5"/>
          <p:cNvCxnSpPr/>
          <p:nvPr userDrawn="1"/>
        </p:nvCxnSpPr>
        <p:spPr>
          <a:xfrm>
            <a:off x="335362" y="1340768"/>
            <a:ext cx="11617291" cy="0"/>
          </a:xfrm>
          <a:prstGeom prst="line">
            <a:avLst/>
          </a:prstGeom>
          <a:ln w="25400" cap="rnd">
            <a:solidFill>
              <a:srgbClr val="002060"/>
            </a:solidFill>
          </a:ln>
        </p:spPr>
        <p:style>
          <a:lnRef idx="1">
            <a:schemeClr val="accent1"/>
          </a:lnRef>
          <a:fillRef idx="0">
            <a:schemeClr val="accent1"/>
          </a:fillRef>
          <a:effectRef idx="0">
            <a:schemeClr val="accent1"/>
          </a:effectRef>
          <a:fontRef idx="minor">
            <a:schemeClr val="tx1"/>
          </a:fontRef>
        </p:style>
      </p:cxnSp>
      <p:sp>
        <p:nvSpPr>
          <p:cNvPr id="10" name="Content Placeholder 2"/>
          <p:cNvSpPr>
            <a:spLocks noGrp="1"/>
          </p:cNvSpPr>
          <p:nvPr>
            <p:ph idx="10" hasCustomPrompt="1"/>
          </p:nvPr>
        </p:nvSpPr>
        <p:spPr>
          <a:xfrm>
            <a:off x="335362" y="1332297"/>
            <a:ext cx="7506287" cy="309082"/>
          </a:xfrm>
        </p:spPr>
        <p:txBody>
          <a:bodyPr>
            <a:normAutofit/>
          </a:bodyPr>
          <a:lstStyle>
            <a:lvl1pPr marL="0" indent="0">
              <a:buNone/>
              <a:defRPr sz="1235" i="1">
                <a:latin typeface="Palatino Linotype" panose="02040502050505030304" pitchFamily="18" charset="0"/>
              </a:defRPr>
            </a:lvl1pPr>
            <a:lvl2pPr marL="609353" indent="-205920">
              <a:defRPr sz="1588">
                <a:latin typeface="Palatino Linotype" panose="02040502050505030304" pitchFamily="18" charset="0"/>
              </a:defRPr>
            </a:lvl2pPr>
            <a:lvl3pPr marL="910527" indent="-207320">
              <a:buFont typeface="Wingdings" panose="05000000000000000000" pitchFamily="2" charset="2"/>
              <a:buChar char="§"/>
              <a:defRPr sz="1412">
                <a:latin typeface="Palatino Linotype" panose="02040502050505030304" pitchFamily="18" charset="0"/>
              </a:defRPr>
            </a:lvl3pPr>
            <a:lvl4pPr marL="1210300" indent="-197515">
              <a:buFont typeface="Arial" panose="020B0604020202020204" pitchFamily="34" charset="0"/>
              <a:buChar char="»"/>
              <a:defRPr sz="1235">
                <a:latin typeface="Palatino Linotype" panose="02040502050505030304" pitchFamily="18" charset="0"/>
              </a:defRPr>
            </a:lvl4pPr>
            <a:lvl5pPr>
              <a:defRPr sz="1329">
                <a:latin typeface="Palatino Linotype" panose="02040502050505030304" pitchFamily="18" charset="0"/>
              </a:defRPr>
            </a:lvl5pPr>
          </a:lstStyle>
          <a:p>
            <a:pPr lvl="0"/>
            <a:r>
              <a:rPr lang="en-US" dirty="0"/>
              <a:t>Click to edit Master text styles</a:t>
            </a:r>
          </a:p>
        </p:txBody>
      </p:sp>
    </p:spTree>
    <p:extLst>
      <p:ext uri="{BB962C8B-B14F-4D97-AF65-F5344CB8AC3E}">
        <p14:creationId xmlns:p14="http://schemas.microsoft.com/office/powerpoint/2010/main" val="93465767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4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404666"/>
            <a:ext cx="12192000" cy="926976"/>
          </a:xfrm>
        </p:spPr>
        <p:txBody>
          <a:bodyPr>
            <a:normAutofit/>
          </a:bodyPr>
          <a:lstStyle>
            <a:lvl1pPr>
              <a:defRPr sz="3882">
                <a:solidFill>
                  <a:srgbClr val="002060"/>
                </a:solidFill>
                <a:latin typeface="Palatino Linotype" panose="02040502050505030304" pitchFamily="18" charset="0"/>
              </a:defRPr>
            </a:lvl1pPr>
          </a:lstStyle>
          <a:p>
            <a:r>
              <a:rPr lang="en-US" dirty="0"/>
              <a:t>Click to edit Master title style</a:t>
            </a:r>
          </a:p>
        </p:txBody>
      </p:sp>
      <p:sp>
        <p:nvSpPr>
          <p:cNvPr id="3" name="Content Placeholder 2"/>
          <p:cNvSpPr>
            <a:spLocks noGrp="1"/>
          </p:cNvSpPr>
          <p:nvPr>
            <p:ph idx="1"/>
          </p:nvPr>
        </p:nvSpPr>
        <p:spPr>
          <a:xfrm>
            <a:off x="335362" y="1844827"/>
            <a:ext cx="11617291" cy="4736177"/>
          </a:xfrm>
        </p:spPr>
        <p:txBody>
          <a:bodyPr/>
          <a:lstStyle>
            <a:lvl1pPr marL="254947" indent="-254947">
              <a:buClr>
                <a:schemeClr val="tx2"/>
              </a:buClr>
              <a:buSzPct val="90000"/>
              <a:buFont typeface="Palatino Linotype" panose="02040502050505030304" pitchFamily="18" charset="0"/>
              <a:buChar char="•"/>
              <a:defRPr sz="1765">
                <a:latin typeface="Palatino Linotype" panose="02040502050505030304" pitchFamily="18" charset="0"/>
              </a:defRPr>
            </a:lvl1pPr>
            <a:lvl2pPr marL="557522" indent="-200316">
              <a:buClr>
                <a:schemeClr val="tx2"/>
              </a:buClr>
              <a:buSzPct val="90000"/>
              <a:buFont typeface="Wingdings" panose="05000000000000000000" pitchFamily="2" charset="2"/>
              <a:buChar char="§"/>
              <a:defRPr sz="1588">
                <a:latin typeface="Palatino Linotype" panose="02040502050505030304" pitchFamily="18" charset="0"/>
              </a:defRPr>
            </a:lvl2pPr>
            <a:lvl3pPr marL="858697" indent="-204518">
              <a:buClr>
                <a:schemeClr val="tx2"/>
              </a:buClr>
              <a:buFont typeface="Courier New" panose="02070309020205020404" pitchFamily="49" charset="0"/>
              <a:buChar char="o"/>
              <a:defRPr sz="1412">
                <a:latin typeface="Palatino Linotype" panose="02040502050505030304" pitchFamily="18" charset="0"/>
              </a:defRPr>
            </a:lvl3pPr>
            <a:lvl4pPr marL="1106640" indent="-196113">
              <a:buClr>
                <a:schemeClr val="tx2"/>
              </a:buClr>
              <a:defRPr sz="1235">
                <a:latin typeface="Palatino Linotype" panose="02040502050505030304" pitchFamily="18" charset="0"/>
              </a:defRPr>
            </a:lvl4pPr>
            <a:lvl5pPr marL="1262130" indent="-155490">
              <a:buClr>
                <a:schemeClr val="tx2"/>
              </a:buClr>
              <a:defRPr sz="1059">
                <a:latin typeface="Palatino Linotype" panose="020405020505050303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Box 3"/>
          <p:cNvSpPr txBox="1"/>
          <p:nvPr userDrawn="1"/>
        </p:nvSpPr>
        <p:spPr>
          <a:xfrm>
            <a:off x="10800524" y="6581003"/>
            <a:ext cx="1344149" cy="255326"/>
          </a:xfrm>
          <a:prstGeom prst="rect">
            <a:avLst/>
          </a:prstGeom>
          <a:noFill/>
        </p:spPr>
        <p:txBody>
          <a:bodyPr wrap="square" rtlCol="0">
            <a:spAutoFit/>
          </a:bodyPr>
          <a:lstStyle/>
          <a:p>
            <a:pPr algn="r"/>
            <a:fld id="{00102D1B-0293-4647-B4E5-AE469158D403}" type="slidenum">
              <a:rPr lang="en-US" sz="1059" smtClean="0">
                <a:solidFill>
                  <a:schemeClr val="bg1">
                    <a:lumMod val="50000"/>
                  </a:schemeClr>
                </a:solidFill>
              </a:rPr>
              <a:pPr algn="r"/>
              <a:t>‹#›</a:t>
            </a:fld>
            <a:endParaRPr lang="en-US" sz="882" dirty="0">
              <a:solidFill>
                <a:schemeClr val="bg1">
                  <a:lumMod val="50000"/>
                </a:schemeClr>
              </a:solidFill>
            </a:endParaRPr>
          </a:p>
        </p:txBody>
      </p:sp>
      <p:cxnSp>
        <p:nvCxnSpPr>
          <p:cNvPr id="6" name="Straight Connector 5"/>
          <p:cNvCxnSpPr/>
          <p:nvPr userDrawn="1"/>
        </p:nvCxnSpPr>
        <p:spPr>
          <a:xfrm>
            <a:off x="335362" y="1340768"/>
            <a:ext cx="11617291" cy="0"/>
          </a:xfrm>
          <a:prstGeom prst="line">
            <a:avLst/>
          </a:prstGeom>
          <a:ln w="25400" cap="rnd">
            <a:solidFill>
              <a:srgbClr val="002060"/>
            </a:solidFill>
          </a:ln>
        </p:spPr>
        <p:style>
          <a:lnRef idx="1">
            <a:schemeClr val="accent1"/>
          </a:lnRef>
          <a:fillRef idx="0">
            <a:schemeClr val="accent1"/>
          </a:fillRef>
          <a:effectRef idx="0">
            <a:schemeClr val="accent1"/>
          </a:effectRef>
          <a:fontRef idx="minor">
            <a:schemeClr val="tx1"/>
          </a:fontRef>
        </p:style>
      </p:cxnSp>
      <p:sp>
        <p:nvSpPr>
          <p:cNvPr id="10" name="Content Placeholder 2"/>
          <p:cNvSpPr>
            <a:spLocks noGrp="1"/>
          </p:cNvSpPr>
          <p:nvPr>
            <p:ph idx="10" hasCustomPrompt="1"/>
          </p:nvPr>
        </p:nvSpPr>
        <p:spPr>
          <a:xfrm>
            <a:off x="335362" y="1332297"/>
            <a:ext cx="7506287" cy="309082"/>
          </a:xfrm>
        </p:spPr>
        <p:txBody>
          <a:bodyPr>
            <a:normAutofit/>
          </a:bodyPr>
          <a:lstStyle>
            <a:lvl1pPr marL="0" indent="0">
              <a:buNone/>
              <a:defRPr sz="1235" i="1">
                <a:latin typeface="Palatino Linotype" panose="02040502050505030304" pitchFamily="18" charset="0"/>
              </a:defRPr>
            </a:lvl1pPr>
            <a:lvl2pPr marL="609353" indent="-205920">
              <a:defRPr sz="1588">
                <a:latin typeface="Palatino Linotype" panose="02040502050505030304" pitchFamily="18" charset="0"/>
              </a:defRPr>
            </a:lvl2pPr>
            <a:lvl3pPr marL="910527" indent="-207320">
              <a:buFont typeface="Wingdings" panose="05000000000000000000" pitchFamily="2" charset="2"/>
              <a:buChar char="§"/>
              <a:defRPr sz="1412">
                <a:latin typeface="Palatino Linotype" panose="02040502050505030304" pitchFamily="18" charset="0"/>
              </a:defRPr>
            </a:lvl3pPr>
            <a:lvl4pPr marL="1210300" indent="-197515">
              <a:buFont typeface="Arial" panose="020B0604020202020204" pitchFamily="34" charset="0"/>
              <a:buChar char="»"/>
              <a:defRPr sz="1235">
                <a:latin typeface="Palatino Linotype" panose="02040502050505030304" pitchFamily="18" charset="0"/>
              </a:defRPr>
            </a:lvl4pPr>
            <a:lvl5pPr>
              <a:defRPr sz="1329">
                <a:latin typeface="Palatino Linotype" panose="02040502050505030304" pitchFamily="18" charset="0"/>
              </a:defRPr>
            </a:lvl5pPr>
          </a:lstStyle>
          <a:p>
            <a:pPr lvl="0"/>
            <a:r>
              <a:rPr lang="en-US" dirty="0"/>
              <a:t>Click to edit Master text styles</a:t>
            </a:r>
          </a:p>
        </p:txBody>
      </p:sp>
    </p:spTree>
    <p:extLst>
      <p:ext uri="{BB962C8B-B14F-4D97-AF65-F5344CB8AC3E}">
        <p14:creationId xmlns:p14="http://schemas.microsoft.com/office/powerpoint/2010/main" val="150571144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50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404666"/>
            <a:ext cx="12192000" cy="926976"/>
          </a:xfrm>
        </p:spPr>
        <p:txBody>
          <a:bodyPr>
            <a:normAutofit/>
          </a:bodyPr>
          <a:lstStyle>
            <a:lvl1pPr>
              <a:defRPr sz="3882">
                <a:solidFill>
                  <a:srgbClr val="002060"/>
                </a:solidFill>
                <a:latin typeface="Palatino Linotype" panose="02040502050505030304" pitchFamily="18" charset="0"/>
              </a:defRPr>
            </a:lvl1pPr>
          </a:lstStyle>
          <a:p>
            <a:r>
              <a:rPr lang="en-US" dirty="0"/>
              <a:t>Click to edit Master title style</a:t>
            </a:r>
          </a:p>
        </p:txBody>
      </p:sp>
      <p:sp>
        <p:nvSpPr>
          <p:cNvPr id="3" name="Content Placeholder 2"/>
          <p:cNvSpPr>
            <a:spLocks noGrp="1"/>
          </p:cNvSpPr>
          <p:nvPr>
            <p:ph idx="1"/>
          </p:nvPr>
        </p:nvSpPr>
        <p:spPr>
          <a:xfrm>
            <a:off x="335362" y="1844827"/>
            <a:ext cx="11617291" cy="4736177"/>
          </a:xfrm>
        </p:spPr>
        <p:txBody>
          <a:bodyPr/>
          <a:lstStyle>
            <a:lvl1pPr marL="254947" indent="-254947">
              <a:buClr>
                <a:schemeClr val="tx2"/>
              </a:buClr>
              <a:buSzPct val="90000"/>
              <a:buFont typeface="Palatino Linotype" panose="02040502050505030304" pitchFamily="18" charset="0"/>
              <a:buChar char="•"/>
              <a:defRPr sz="1765">
                <a:latin typeface="Palatino Linotype" panose="02040502050505030304" pitchFamily="18" charset="0"/>
              </a:defRPr>
            </a:lvl1pPr>
            <a:lvl2pPr marL="557522" indent="-200316">
              <a:buClr>
                <a:schemeClr val="tx2"/>
              </a:buClr>
              <a:buSzPct val="90000"/>
              <a:buFont typeface="Wingdings" panose="05000000000000000000" pitchFamily="2" charset="2"/>
              <a:buChar char="§"/>
              <a:defRPr sz="1588">
                <a:latin typeface="Palatino Linotype" panose="02040502050505030304" pitchFamily="18" charset="0"/>
              </a:defRPr>
            </a:lvl2pPr>
            <a:lvl3pPr marL="858697" indent="-204518">
              <a:buClr>
                <a:schemeClr val="tx2"/>
              </a:buClr>
              <a:buFont typeface="Courier New" panose="02070309020205020404" pitchFamily="49" charset="0"/>
              <a:buChar char="o"/>
              <a:defRPr sz="1412">
                <a:latin typeface="Palatino Linotype" panose="02040502050505030304" pitchFamily="18" charset="0"/>
              </a:defRPr>
            </a:lvl3pPr>
            <a:lvl4pPr marL="1106640" indent="-196113">
              <a:buClr>
                <a:schemeClr val="tx2"/>
              </a:buClr>
              <a:defRPr sz="1235">
                <a:latin typeface="Palatino Linotype" panose="02040502050505030304" pitchFamily="18" charset="0"/>
              </a:defRPr>
            </a:lvl4pPr>
            <a:lvl5pPr marL="1262130" indent="-155490">
              <a:buClr>
                <a:schemeClr val="tx2"/>
              </a:buClr>
              <a:defRPr sz="1059">
                <a:latin typeface="Palatino Linotype" panose="020405020505050303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Box 3"/>
          <p:cNvSpPr txBox="1"/>
          <p:nvPr userDrawn="1"/>
        </p:nvSpPr>
        <p:spPr>
          <a:xfrm>
            <a:off x="10800524" y="6581003"/>
            <a:ext cx="1344149" cy="255326"/>
          </a:xfrm>
          <a:prstGeom prst="rect">
            <a:avLst/>
          </a:prstGeom>
          <a:noFill/>
        </p:spPr>
        <p:txBody>
          <a:bodyPr wrap="square" rtlCol="0">
            <a:spAutoFit/>
          </a:bodyPr>
          <a:lstStyle/>
          <a:p>
            <a:pPr algn="r"/>
            <a:fld id="{00102D1B-0293-4647-B4E5-AE469158D403}" type="slidenum">
              <a:rPr lang="en-US" sz="1059" smtClean="0">
                <a:solidFill>
                  <a:schemeClr val="bg1">
                    <a:lumMod val="50000"/>
                  </a:schemeClr>
                </a:solidFill>
              </a:rPr>
              <a:pPr algn="r"/>
              <a:t>‹#›</a:t>
            </a:fld>
            <a:endParaRPr lang="en-US" sz="882" dirty="0">
              <a:solidFill>
                <a:schemeClr val="bg1">
                  <a:lumMod val="50000"/>
                </a:schemeClr>
              </a:solidFill>
            </a:endParaRPr>
          </a:p>
        </p:txBody>
      </p:sp>
      <p:cxnSp>
        <p:nvCxnSpPr>
          <p:cNvPr id="6" name="Straight Connector 5"/>
          <p:cNvCxnSpPr/>
          <p:nvPr userDrawn="1"/>
        </p:nvCxnSpPr>
        <p:spPr>
          <a:xfrm>
            <a:off x="335362" y="1340768"/>
            <a:ext cx="11617291" cy="0"/>
          </a:xfrm>
          <a:prstGeom prst="line">
            <a:avLst/>
          </a:prstGeom>
          <a:ln w="25400" cap="rnd">
            <a:solidFill>
              <a:srgbClr val="002060"/>
            </a:solidFill>
          </a:ln>
        </p:spPr>
        <p:style>
          <a:lnRef idx="1">
            <a:schemeClr val="accent1"/>
          </a:lnRef>
          <a:fillRef idx="0">
            <a:schemeClr val="accent1"/>
          </a:fillRef>
          <a:effectRef idx="0">
            <a:schemeClr val="accent1"/>
          </a:effectRef>
          <a:fontRef idx="minor">
            <a:schemeClr val="tx1"/>
          </a:fontRef>
        </p:style>
      </p:cxnSp>
      <p:sp>
        <p:nvSpPr>
          <p:cNvPr id="10" name="Content Placeholder 2"/>
          <p:cNvSpPr>
            <a:spLocks noGrp="1"/>
          </p:cNvSpPr>
          <p:nvPr>
            <p:ph idx="10" hasCustomPrompt="1"/>
          </p:nvPr>
        </p:nvSpPr>
        <p:spPr>
          <a:xfrm>
            <a:off x="335362" y="1332297"/>
            <a:ext cx="7506287" cy="309082"/>
          </a:xfrm>
        </p:spPr>
        <p:txBody>
          <a:bodyPr>
            <a:normAutofit/>
          </a:bodyPr>
          <a:lstStyle>
            <a:lvl1pPr marL="0" indent="0">
              <a:buNone/>
              <a:defRPr sz="1235" i="1">
                <a:latin typeface="Palatino Linotype" panose="02040502050505030304" pitchFamily="18" charset="0"/>
              </a:defRPr>
            </a:lvl1pPr>
            <a:lvl2pPr marL="609353" indent="-205920">
              <a:defRPr sz="1588">
                <a:latin typeface="Palatino Linotype" panose="02040502050505030304" pitchFamily="18" charset="0"/>
              </a:defRPr>
            </a:lvl2pPr>
            <a:lvl3pPr marL="910527" indent="-207320">
              <a:buFont typeface="Wingdings" panose="05000000000000000000" pitchFamily="2" charset="2"/>
              <a:buChar char="§"/>
              <a:defRPr sz="1412">
                <a:latin typeface="Palatino Linotype" panose="02040502050505030304" pitchFamily="18" charset="0"/>
              </a:defRPr>
            </a:lvl3pPr>
            <a:lvl4pPr marL="1210300" indent="-197515">
              <a:buFont typeface="Arial" panose="020B0604020202020204" pitchFamily="34" charset="0"/>
              <a:buChar char="»"/>
              <a:defRPr sz="1235">
                <a:latin typeface="Palatino Linotype" panose="02040502050505030304" pitchFamily="18" charset="0"/>
              </a:defRPr>
            </a:lvl4pPr>
            <a:lvl5pPr>
              <a:defRPr sz="1329">
                <a:latin typeface="Palatino Linotype" panose="02040502050505030304" pitchFamily="18" charset="0"/>
              </a:defRPr>
            </a:lvl5pPr>
          </a:lstStyle>
          <a:p>
            <a:pPr lvl="0"/>
            <a:r>
              <a:rPr lang="en-US" dirty="0"/>
              <a:t>Click to edit Master text styles</a:t>
            </a:r>
          </a:p>
        </p:txBody>
      </p:sp>
    </p:spTree>
    <p:extLst>
      <p:ext uri="{BB962C8B-B14F-4D97-AF65-F5344CB8AC3E}">
        <p14:creationId xmlns:p14="http://schemas.microsoft.com/office/powerpoint/2010/main" val="417116660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5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404666"/>
            <a:ext cx="12192000" cy="926976"/>
          </a:xfrm>
        </p:spPr>
        <p:txBody>
          <a:bodyPr>
            <a:normAutofit/>
          </a:bodyPr>
          <a:lstStyle>
            <a:lvl1pPr>
              <a:defRPr sz="3882">
                <a:solidFill>
                  <a:srgbClr val="002060"/>
                </a:solidFill>
                <a:latin typeface="Palatino Linotype" panose="02040502050505030304" pitchFamily="18" charset="0"/>
              </a:defRPr>
            </a:lvl1pPr>
          </a:lstStyle>
          <a:p>
            <a:r>
              <a:rPr lang="en-US" dirty="0"/>
              <a:t>Click to edit Master title style</a:t>
            </a:r>
          </a:p>
        </p:txBody>
      </p:sp>
      <p:sp>
        <p:nvSpPr>
          <p:cNvPr id="3" name="Content Placeholder 2"/>
          <p:cNvSpPr>
            <a:spLocks noGrp="1"/>
          </p:cNvSpPr>
          <p:nvPr>
            <p:ph idx="1"/>
          </p:nvPr>
        </p:nvSpPr>
        <p:spPr>
          <a:xfrm>
            <a:off x="335362" y="1844827"/>
            <a:ext cx="11617291" cy="4736177"/>
          </a:xfrm>
        </p:spPr>
        <p:txBody>
          <a:bodyPr/>
          <a:lstStyle>
            <a:lvl1pPr marL="254947" indent="-254947">
              <a:buClr>
                <a:schemeClr val="tx2"/>
              </a:buClr>
              <a:buSzPct val="90000"/>
              <a:buFont typeface="Palatino Linotype" panose="02040502050505030304" pitchFamily="18" charset="0"/>
              <a:buChar char="•"/>
              <a:defRPr sz="1765">
                <a:latin typeface="Palatino Linotype" panose="02040502050505030304" pitchFamily="18" charset="0"/>
              </a:defRPr>
            </a:lvl1pPr>
            <a:lvl2pPr marL="557522" indent="-200316">
              <a:buClr>
                <a:schemeClr val="tx2"/>
              </a:buClr>
              <a:buSzPct val="90000"/>
              <a:buFont typeface="Wingdings" panose="05000000000000000000" pitchFamily="2" charset="2"/>
              <a:buChar char="§"/>
              <a:defRPr sz="1588">
                <a:latin typeface="Palatino Linotype" panose="02040502050505030304" pitchFamily="18" charset="0"/>
              </a:defRPr>
            </a:lvl2pPr>
            <a:lvl3pPr marL="858697" indent="-204518">
              <a:buClr>
                <a:schemeClr val="tx2"/>
              </a:buClr>
              <a:buFont typeface="Courier New" panose="02070309020205020404" pitchFamily="49" charset="0"/>
              <a:buChar char="o"/>
              <a:defRPr sz="1412">
                <a:latin typeface="Palatino Linotype" panose="02040502050505030304" pitchFamily="18" charset="0"/>
              </a:defRPr>
            </a:lvl3pPr>
            <a:lvl4pPr marL="1106640" indent="-196113">
              <a:buClr>
                <a:schemeClr val="tx2"/>
              </a:buClr>
              <a:defRPr sz="1235">
                <a:latin typeface="Palatino Linotype" panose="02040502050505030304" pitchFamily="18" charset="0"/>
              </a:defRPr>
            </a:lvl4pPr>
            <a:lvl5pPr marL="1262130" indent="-155490">
              <a:buClr>
                <a:schemeClr val="tx2"/>
              </a:buClr>
              <a:defRPr sz="1059">
                <a:latin typeface="Palatino Linotype" panose="020405020505050303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Box 3"/>
          <p:cNvSpPr txBox="1"/>
          <p:nvPr userDrawn="1"/>
        </p:nvSpPr>
        <p:spPr>
          <a:xfrm>
            <a:off x="10800524" y="6581003"/>
            <a:ext cx="1344149" cy="255326"/>
          </a:xfrm>
          <a:prstGeom prst="rect">
            <a:avLst/>
          </a:prstGeom>
          <a:noFill/>
        </p:spPr>
        <p:txBody>
          <a:bodyPr wrap="square" rtlCol="0">
            <a:spAutoFit/>
          </a:bodyPr>
          <a:lstStyle/>
          <a:p>
            <a:pPr algn="r"/>
            <a:fld id="{00102D1B-0293-4647-B4E5-AE469158D403}" type="slidenum">
              <a:rPr lang="en-US" sz="1059" smtClean="0">
                <a:solidFill>
                  <a:schemeClr val="bg1">
                    <a:lumMod val="50000"/>
                  </a:schemeClr>
                </a:solidFill>
              </a:rPr>
              <a:pPr algn="r"/>
              <a:t>‹#›</a:t>
            </a:fld>
            <a:endParaRPr lang="en-US" sz="882" dirty="0">
              <a:solidFill>
                <a:schemeClr val="bg1">
                  <a:lumMod val="50000"/>
                </a:schemeClr>
              </a:solidFill>
            </a:endParaRPr>
          </a:p>
        </p:txBody>
      </p:sp>
      <p:cxnSp>
        <p:nvCxnSpPr>
          <p:cNvPr id="6" name="Straight Connector 5"/>
          <p:cNvCxnSpPr/>
          <p:nvPr userDrawn="1"/>
        </p:nvCxnSpPr>
        <p:spPr>
          <a:xfrm>
            <a:off x="335362" y="1340768"/>
            <a:ext cx="11617291" cy="0"/>
          </a:xfrm>
          <a:prstGeom prst="line">
            <a:avLst/>
          </a:prstGeom>
          <a:ln w="25400" cap="rnd">
            <a:solidFill>
              <a:srgbClr val="002060"/>
            </a:solidFill>
          </a:ln>
        </p:spPr>
        <p:style>
          <a:lnRef idx="1">
            <a:schemeClr val="accent1"/>
          </a:lnRef>
          <a:fillRef idx="0">
            <a:schemeClr val="accent1"/>
          </a:fillRef>
          <a:effectRef idx="0">
            <a:schemeClr val="accent1"/>
          </a:effectRef>
          <a:fontRef idx="minor">
            <a:schemeClr val="tx1"/>
          </a:fontRef>
        </p:style>
      </p:cxnSp>
      <p:sp>
        <p:nvSpPr>
          <p:cNvPr id="10" name="Content Placeholder 2"/>
          <p:cNvSpPr>
            <a:spLocks noGrp="1"/>
          </p:cNvSpPr>
          <p:nvPr>
            <p:ph idx="10" hasCustomPrompt="1"/>
          </p:nvPr>
        </p:nvSpPr>
        <p:spPr>
          <a:xfrm>
            <a:off x="335362" y="1332297"/>
            <a:ext cx="7506287" cy="309082"/>
          </a:xfrm>
        </p:spPr>
        <p:txBody>
          <a:bodyPr>
            <a:normAutofit/>
          </a:bodyPr>
          <a:lstStyle>
            <a:lvl1pPr marL="0" indent="0">
              <a:buNone/>
              <a:defRPr sz="1235" i="1">
                <a:latin typeface="Palatino Linotype" panose="02040502050505030304" pitchFamily="18" charset="0"/>
              </a:defRPr>
            </a:lvl1pPr>
            <a:lvl2pPr marL="609353" indent="-205920">
              <a:defRPr sz="1588">
                <a:latin typeface="Palatino Linotype" panose="02040502050505030304" pitchFamily="18" charset="0"/>
              </a:defRPr>
            </a:lvl2pPr>
            <a:lvl3pPr marL="910527" indent="-207320">
              <a:buFont typeface="Wingdings" panose="05000000000000000000" pitchFamily="2" charset="2"/>
              <a:buChar char="§"/>
              <a:defRPr sz="1412">
                <a:latin typeface="Palatino Linotype" panose="02040502050505030304" pitchFamily="18" charset="0"/>
              </a:defRPr>
            </a:lvl3pPr>
            <a:lvl4pPr marL="1210300" indent="-197515">
              <a:buFont typeface="Arial" panose="020B0604020202020204" pitchFamily="34" charset="0"/>
              <a:buChar char="»"/>
              <a:defRPr sz="1235">
                <a:latin typeface="Palatino Linotype" panose="02040502050505030304" pitchFamily="18" charset="0"/>
              </a:defRPr>
            </a:lvl4pPr>
            <a:lvl5pPr>
              <a:defRPr sz="1329">
                <a:latin typeface="Palatino Linotype" panose="02040502050505030304" pitchFamily="18" charset="0"/>
              </a:defRPr>
            </a:lvl5pPr>
          </a:lstStyle>
          <a:p>
            <a:pPr lvl="0"/>
            <a:r>
              <a:rPr lang="en-US" dirty="0"/>
              <a:t>Click to edit Master text styles</a:t>
            </a:r>
          </a:p>
        </p:txBody>
      </p:sp>
    </p:spTree>
    <p:extLst>
      <p:ext uri="{BB962C8B-B14F-4D97-AF65-F5344CB8AC3E}">
        <p14:creationId xmlns:p14="http://schemas.microsoft.com/office/powerpoint/2010/main" val="326429501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5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404666"/>
            <a:ext cx="12192000" cy="926976"/>
          </a:xfrm>
        </p:spPr>
        <p:txBody>
          <a:bodyPr>
            <a:normAutofit/>
          </a:bodyPr>
          <a:lstStyle>
            <a:lvl1pPr>
              <a:defRPr sz="3882">
                <a:solidFill>
                  <a:srgbClr val="002060"/>
                </a:solidFill>
                <a:latin typeface="Palatino Linotype" panose="02040502050505030304" pitchFamily="18" charset="0"/>
              </a:defRPr>
            </a:lvl1pPr>
          </a:lstStyle>
          <a:p>
            <a:r>
              <a:rPr lang="en-US" dirty="0"/>
              <a:t>Click to edit Master title style</a:t>
            </a:r>
          </a:p>
        </p:txBody>
      </p:sp>
      <p:sp>
        <p:nvSpPr>
          <p:cNvPr id="3" name="Content Placeholder 2"/>
          <p:cNvSpPr>
            <a:spLocks noGrp="1"/>
          </p:cNvSpPr>
          <p:nvPr>
            <p:ph idx="1"/>
          </p:nvPr>
        </p:nvSpPr>
        <p:spPr>
          <a:xfrm>
            <a:off x="335362" y="1844827"/>
            <a:ext cx="11617291" cy="4736177"/>
          </a:xfrm>
        </p:spPr>
        <p:txBody>
          <a:bodyPr/>
          <a:lstStyle>
            <a:lvl1pPr marL="254947" indent="-254947">
              <a:buClr>
                <a:schemeClr val="tx2"/>
              </a:buClr>
              <a:buSzPct val="90000"/>
              <a:buFont typeface="Palatino Linotype" panose="02040502050505030304" pitchFamily="18" charset="0"/>
              <a:buChar char="•"/>
              <a:defRPr sz="1765">
                <a:latin typeface="Palatino Linotype" panose="02040502050505030304" pitchFamily="18" charset="0"/>
              </a:defRPr>
            </a:lvl1pPr>
            <a:lvl2pPr marL="557522" indent="-200316">
              <a:buClr>
                <a:schemeClr val="tx2"/>
              </a:buClr>
              <a:buSzPct val="90000"/>
              <a:buFont typeface="Wingdings" panose="05000000000000000000" pitchFamily="2" charset="2"/>
              <a:buChar char="§"/>
              <a:defRPr sz="1588">
                <a:latin typeface="Palatino Linotype" panose="02040502050505030304" pitchFamily="18" charset="0"/>
              </a:defRPr>
            </a:lvl2pPr>
            <a:lvl3pPr marL="858697" indent="-204518">
              <a:buClr>
                <a:schemeClr val="tx2"/>
              </a:buClr>
              <a:buFont typeface="Courier New" panose="02070309020205020404" pitchFamily="49" charset="0"/>
              <a:buChar char="o"/>
              <a:defRPr sz="1412">
                <a:latin typeface="Palatino Linotype" panose="02040502050505030304" pitchFamily="18" charset="0"/>
              </a:defRPr>
            </a:lvl3pPr>
            <a:lvl4pPr marL="1106640" indent="-196113">
              <a:buClr>
                <a:schemeClr val="tx2"/>
              </a:buClr>
              <a:defRPr sz="1235">
                <a:latin typeface="Palatino Linotype" panose="02040502050505030304" pitchFamily="18" charset="0"/>
              </a:defRPr>
            </a:lvl4pPr>
            <a:lvl5pPr marL="1262130" indent="-155490">
              <a:buClr>
                <a:schemeClr val="tx2"/>
              </a:buClr>
              <a:defRPr sz="1059">
                <a:latin typeface="Palatino Linotype" panose="020405020505050303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Box 3"/>
          <p:cNvSpPr txBox="1"/>
          <p:nvPr userDrawn="1"/>
        </p:nvSpPr>
        <p:spPr>
          <a:xfrm>
            <a:off x="10800524" y="6581003"/>
            <a:ext cx="1344149" cy="255326"/>
          </a:xfrm>
          <a:prstGeom prst="rect">
            <a:avLst/>
          </a:prstGeom>
          <a:noFill/>
        </p:spPr>
        <p:txBody>
          <a:bodyPr wrap="square" rtlCol="0">
            <a:spAutoFit/>
          </a:bodyPr>
          <a:lstStyle/>
          <a:p>
            <a:pPr algn="r"/>
            <a:fld id="{00102D1B-0293-4647-B4E5-AE469158D403}" type="slidenum">
              <a:rPr lang="en-US" sz="1059" smtClean="0">
                <a:solidFill>
                  <a:schemeClr val="bg1">
                    <a:lumMod val="50000"/>
                  </a:schemeClr>
                </a:solidFill>
              </a:rPr>
              <a:pPr algn="r"/>
              <a:t>‹#›</a:t>
            </a:fld>
            <a:endParaRPr lang="en-US" sz="882" dirty="0">
              <a:solidFill>
                <a:schemeClr val="bg1">
                  <a:lumMod val="50000"/>
                </a:schemeClr>
              </a:solidFill>
            </a:endParaRPr>
          </a:p>
        </p:txBody>
      </p:sp>
      <p:cxnSp>
        <p:nvCxnSpPr>
          <p:cNvPr id="6" name="Straight Connector 5"/>
          <p:cNvCxnSpPr/>
          <p:nvPr userDrawn="1"/>
        </p:nvCxnSpPr>
        <p:spPr>
          <a:xfrm>
            <a:off x="335362" y="1340768"/>
            <a:ext cx="11617291" cy="0"/>
          </a:xfrm>
          <a:prstGeom prst="line">
            <a:avLst/>
          </a:prstGeom>
          <a:ln w="25400" cap="rnd">
            <a:solidFill>
              <a:srgbClr val="002060"/>
            </a:solidFill>
          </a:ln>
        </p:spPr>
        <p:style>
          <a:lnRef idx="1">
            <a:schemeClr val="accent1"/>
          </a:lnRef>
          <a:fillRef idx="0">
            <a:schemeClr val="accent1"/>
          </a:fillRef>
          <a:effectRef idx="0">
            <a:schemeClr val="accent1"/>
          </a:effectRef>
          <a:fontRef idx="minor">
            <a:schemeClr val="tx1"/>
          </a:fontRef>
        </p:style>
      </p:cxnSp>
      <p:sp>
        <p:nvSpPr>
          <p:cNvPr id="10" name="Content Placeholder 2"/>
          <p:cNvSpPr>
            <a:spLocks noGrp="1"/>
          </p:cNvSpPr>
          <p:nvPr>
            <p:ph idx="10" hasCustomPrompt="1"/>
          </p:nvPr>
        </p:nvSpPr>
        <p:spPr>
          <a:xfrm>
            <a:off x="335362" y="1332297"/>
            <a:ext cx="7506287" cy="309082"/>
          </a:xfrm>
        </p:spPr>
        <p:txBody>
          <a:bodyPr>
            <a:normAutofit/>
          </a:bodyPr>
          <a:lstStyle>
            <a:lvl1pPr marL="0" indent="0">
              <a:buNone/>
              <a:defRPr sz="1235" i="1">
                <a:latin typeface="Palatino Linotype" panose="02040502050505030304" pitchFamily="18" charset="0"/>
              </a:defRPr>
            </a:lvl1pPr>
            <a:lvl2pPr marL="609353" indent="-205920">
              <a:defRPr sz="1588">
                <a:latin typeface="Palatino Linotype" panose="02040502050505030304" pitchFamily="18" charset="0"/>
              </a:defRPr>
            </a:lvl2pPr>
            <a:lvl3pPr marL="910527" indent="-207320">
              <a:buFont typeface="Wingdings" panose="05000000000000000000" pitchFamily="2" charset="2"/>
              <a:buChar char="§"/>
              <a:defRPr sz="1412">
                <a:latin typeface="Palatino Linotype" panose="02040502050505030304" pitchFamily="18" charset="0"/>
              </a:defRPr>
            </a:lvl3pPr>
            <a:lvl4pPr marL="1210300" indent="-197515">
              <a:buFont typeface="Arial" panose="020B0604020202020204" pitchFamily="34" charset="0"/>
              <a:buChar char="»"/>
              <a:defRPr sz="1235">
                <a:latin typeface="Palatino Linotype" panose="02040502050505030304" pitchFamily="18" charset="0"/>
              </a:defRPr>
            </a:lvl4pPr>
            <a:lvl5pPr>
              <a:defRPr sz="1329">
                <a:latin typeface="Palatino Linotype" panose="02040502050505030304" pitchFamily="18" charset="0"/>
              </a:defRPr>
            </a:lvl5pPr>
          </a:lstStyle>
          <a:p>
            <a:pPr lvl="0"/>
            <a:r>
              <a:rPr lang="en-US" dirty="0"/>
              <a:t>Click to edit Master text styles</a:t>
            </a:r>
          </a:p>
        </p:txBody>
      </p:sp>
    </p:spTree>
    <p:extLst>
      <p:ext uri="{BB962C8B-B14F-4D97-AF65-F5344CB8AC3E}">
        <p14:creationId xmlns:p14="http://schemas.microsoft.com/office/powerpoint/2010/main" val="31221198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978591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5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404666"/>
            <a:ext cx="12192000" cy="926976"/>
          </a:xfrm>
        </p:spPr>
        <p:txBody>
          <a:bodyPr>
            <a:normAutofit/>
          </a:bodyPr>
          <a:lstStyle>
            <a:lvl1pPr>
              <a:defRPr sz="3882">
                <a:solidFill>
                  <a:srgbClr val="002060"/>
                </a:solidFill>
                <a:latin typeface="Palatino Linotype" panose="02040502050505030304" pitchFamily="18" charset="0"/>
              </a:defRPr>
            </a:lvl1pPr>
          </a:lstStyle>
          <a:p>
            <a:r>
              <a:rPr lang="en-US" dirty="0"/>
              <a:t>Click to edit Master title style</a:t>
            </a:r>
          </a:p>
        </p:txBody>
      </p:sp>
      <p:sp>
        <p:nvSpPr>
          <p:cNvPr id="3" name="Content Placeholder 2"/>
          <p:cNvSpPr>
            <a:spLocks noGrp="1"/>
          </p:cNvSpPr>
          <p:nvPr>
            <p:ph idx="1"/>
          </p:nvPr>
        </p:nvSpPr>
        <p:spPr>
          <a:xfrm>
            <a:off x="335362" y="1844827"/>
            <a:ext cx="11617291" cy="4736177"/>
          </a:xfrm>
        </p:spPr>
        <p:txBody>
          <a:bodyPr/>
          <a:lstStyle>
            <a:lvl1pPr marL="254947" indent="-254947">
              <a:buClr>
                <a:schemeClr val="tx2"/>
              </a:buClr>
              <a:buSzPct val="90000"/>
              <a:buFont typeface="Palatino Linotype" panose="02040502050505030304" pitchFamily="18" charset="0"/>
              <a:buChar char="•"/>
              <a:defRPr sz="1765">
                <a:latin typeface="Palatino Linotype" panose="02040502050505030304" pitchFamily="18" charset="0"/>
              </a:defRPr>
            </a:lvl1pPr>
            <a:lvl2pPr marL="557522" indent="-200316">
              <a:buClr>
                <a:schemeClr val="tx2"/>
              </a:buClr>
              <a:buSzPct val="90000"/>
              <a:buFont typeface="Wingdings" panose="05000000000000000000" pitchFamily="2" charset="2"/>
              <a:buChar char="§"/>
              <a:defRPr sz="1588">
                <a:latin typeface="Palatino Linotype" panose="02040502050505030304" pitchFamily="18" charset="0"/>
              </a:defRPr>
            </a:lvl2pPr>
            <a:lvl3pPr marL="858697" indent="-204518">
              <a:buClr>
                <a:schemeClr val="tx2"/>
              </a:buClr>
              <a:buFont typeface="Courier New" panose="02070309020205020404" pitchFamily="49" charset="0"/>
              <a:buChar char="o"/>
              <a:defRPr sz="1412">
                <a:latin typeface="Palatino Linotype" panose="02040502050505030304" pitchFamily="18" charset="0"/>
              </a:defRPr>
            </a:lvl3pPr>
            <a:lvl4pPr marL="1106640" indent="-196113">
              <a:buClr>
                <a:schemeClr val="tx2"/>
              </a:buClr>
              <a:defRPr sz="1235">
                <a:latin typeface="Palatino Linotype" panose="02040502050505030304" pitchFamily="18" charset="0"/>
              </a:defRPr>
            </a:lvl4pPr>
            <a:lvl5pPr marL="1262130" indent="-155490">
              <a:buClr>
                <a:schemeClr val="tx2"/>
              </a:buClr>
              <a:defRPr sz="1059">
                <a:latin typeface="Palatino Linotype" panose="020405020505050303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Box 3"/>
          <p:cNvSpPr txBox="1"/>
          <p:nvPr userDrawn="1"/>
        </p:nvSpPr>
        <p:spPr>
          <a:xfrm>
            <a:off x="10800524" y="6581003"/>
            <a:ext cx="1344149" cy="255326"/>
          </a:xfrm>
          <a:prstGeom prst="rect">
            <a:avLst/>
          </a:prstGeom>
          <a:noFill/>
        </p:spPr>
        <p:txBody>
          <a:bodyPr wrap="square" rtlCol="0">
            <a:spAutoFit/>
          </a:bodyPr>
          <a:lstStyle/>
          <a:p>
            <a:pPr algn="r"/>
            <a:fld id="{00102D1B-0293-4647-B4E5-AE469158D403}" type="slidenum">
              <a:rPr lang="en-US" sz="1059" smtClean="0">
                <a:solidFill>
                  <a:schemeClr val="bg1">
                    <a:lumMod val="50000"/>
                  </a:schemeClr>
                </a:solidFill>
              </a:rPr>
              <a:pPr algn="r"/>
              <a:t>‹#›</a:t>
            </a:fld>
            <a:endParaRPr lang="en-US" sz="882" dirty="0">
              <a:solidFill>
                <a:schemeClr val="bg1">
                  <a:lumMod val="50000"/>
                </a:schemeClr>
              </a:solidFill>
            </a:endParaRPr>
          </a:p>
        </p:txBody>
      </p:sp>
      <p:cxnSp>
        <p:nvCxnSpPr>
          <p:cNvPr id="6" name="Straight Connector 5"/>
          <p:cNvCxnSpPr/>
          <p:nvPr userDrawn="1"/>
        </p:nvCxnSpPr>
        <p:spPr>
          <a:xfrm>
            <a:off x="335362" y="1340768"/>
            <a:ext cx="11617291" cy="0"/>
          </a:xfrm>
          <a:prstGeom prst="line">
            <a:avLst/>
          </a:prstGeom>
          <a:ln w="25400" cap="rnd">
            <a:solidFill>
              <a:srgbClr val="002060"/>
            </a:solidFill>
          </a:ln>
        </p:spPr>
        <p:style>
          <a:lnRef idx="1">
            <a:schemeClr val="accent1"/>
          </a:lnRef>
          <a:fillRef idx="0">
            <a:schemeClr val="accent1"/>
          </a:fillRef>
          <a:effectRef idx="0">
            <a:schemeClr val="accent1"/>
          </a:effectRef>
          <a:fontRef idx="minor">
            <a:schemeClr val="tx1"/>
          </a:fontRef>
        </p:style>
      </p:cxnSp>
      <p:sp>
        <p:nvSpPr>
          <p:cNvPr id="10" name="Content Placeholder 2"/>
          <p:cNvSpPr>
            <a:spLocks noGrp="1"/>
          </p:cNvSpPr>
          <p:nvPr>
            <p:ph idx="10" hasCustomPrompt="1"/>
          </p:nvPr>
        </p:nvSpPr>
        <p:spPr>
          <a:xfrm>
            <a:off x="335362" y="1332297"/>
            <a:ext cx="7506287" cy="309082"/>
          </a:xfrm>
        </p:spPr>
        <p:txBody>
          <a:bodyPr>
            <a:normAutofit/>
          </a:bodyPr>
          <a:lstStyle>
            <a:lvl1pPr marL="0" indent="0">
              <a:buNone/>
              <a:defRPr sz="1235" i="1">
                <a:latin typeface="Palatino Linotype" panose="02040502050505030304" pitchFamily="18" charset="0"/>
              </a:defRPr>
            </a:lvl1pPr>
            <a:lvl2pPr marL="609353" indent="-205920">
              <a:defRPr sz="1588">
                <a:latin typeface="Palatino Linotype" panose="02040502050505030304" pitchFamily="18" charset="0"/>
              </a:defRPr>
            </a:lvl2pPr>
            <a:lvl3pPr marL="910527" indent="-207320">
              <a:buFont typeface="Wingdings" panose="05000000000000000000" pitchFamily="2" charset="2"/>
              <a:buChar char="§"/>
              <a:defRPr sz="1412">
                <a:latin typeface="Palatino Linotype" panose="02040502050505030304" pitchFamily="18" charset="0"/>
              </a:defRPr>
            </a:lvl3pPr>
            <a:lvl4pPr marL="1210300" indent="-197515">
              <a:buFont typeface="Arial" panose="020B0604020202020204" pitchFamily="34" charset="0"/>
              <a:buChar char="»"/>
              <a:defRPr sz="1235">
                <a:latin typeface="Palatino Linotype" panose="02040502050505030304" pitchFamily="18" charset="0"/>
              </a:defRPr>
            </a:lvl4pPr>
            <a:lvl5pPr>
              <a:defRPr sz="1329">
                <a:latin typeface="Palatino Linotype" panose="02040502050505030304" pitchFamily="18" charset="0"/>
              </a:defRPr>
            </a:lvl5pPr>
          </a:lstStyle>
          <a:p>
            <a:pPr lvl="0"/>
            <a:r>
              <a:rPr lang="en-US" dirty="0"/>
              <a:t>Click to edit Master text styles</a:t>
            </a:r>
          </a:p>
        </p:txBody>
      </p:sp>
    </p:spTree>
    <p:extLst>
      <p:ext uri="{BB962C8B-B14F-4D97-AF65-F5344CB8AC3E}">
        <p14:creationId xmlns:p14="http://schemas.microsoft.com/office/powerpoint/2010/main" val="103307240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5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404666"/>
            <a:ext cx="12192000" cy="926976"/>
          </a:xfrm>
        </p:spPr>
        <p:txBody>
          <a:bodyPr>
            <a:normAutofit/>
          </a:bodyPr>
          <a:lstStyle>
            <a:lvl1pPr>
              <a:defRPr sz="3882">
                <a:solidFill>
                  <a:srgbClr val="002060"/>
                </a:solidFill>
                <a:latin typeface="Palatino Linotype" panose="02040502050505030304" pitchFamily="18" charset="0"/>
              </a:defRPr>
            </a:lvl1pPr>
          </a:lstStyle>
          <a:p>
            <a:r>
              <a:rPr lang="en-US" dirty="0"/>
              <a:t>Click to edit Master title style</a:t>
            </a:r>
          </a:p>
        </p:txBody>
      </p:sp>
      <p:sp>
        <p:nvSpPr>
          <p:cNvPr id="3" name="Content Placeholder 2"/>
          <p:cNvSpPr>
            <a:spLocks noGrp="1"/>
          </p:cNvSpPr>
          <p:nvPr>
            <p:ph idx="1"/>
          </p:nvPr>
        </p:nvSpPr>
        <p:spPr>
          <a:xfrm>
            <a:off x="335362" y="1844827"/>
            <a:ext cx="11617291" cy="4736177"/>
          </a:xfrm>
        </p:spPr>
        <p:txBody>
          <a:bodyPr/>
          <a:lstStyle>
            <a:lvl1pPr marL="254947" indent="-254947">
              <a:buClr>
                <a:schemeClr val="tx2"/>
              </a:buClr>
              <a:buSzPct val="90000"/>
              <a:buFont typeface="Palatino Linotype" panose="02040502050505030304" pitchFamily="18" charset="0"/>
              <a:buChar char="•"/>
              <a:defRPr sz="1765">
                <a:latin typeface="Palatino Linotype" panose="02040502050505030304" pitchFamily="18" charset="0"/>
              </a:defRPr>
            </a:lvl1pPr>
            <a:lvl2pPr marL="557522" indent="-200316">
              <a:buClr>
                <a:schemeClr val="tx2"/>
              </a:buClr>
              <a:buSzPct val="90000"/>
              <a:buFont typeface="Wingdings" panose="05000000000000000000" pitchFamily="2" charset="2"/>
              <a:buChar char="§"/>
              <a:defRPr sz="1588">
                <a:latin typeface="Palatino Linotype" panose="02040502050505030304" pitchFamily="18" charset="0"/>
              </a:defRPr>
            </a:lvl2pPr>
            <a:lvl3pPr marL="858697" indent="-204518">
              <a:buClr>
                <a:schemeClr val="tx2"/>
              </a:buClr>
              <a:buFont typeface="Courier New" panose="02070309020205020404" pitchFamily="49" charset="0"/>
              <a:buChar char="o"/>
              <a:defRPr sz="1412">
                <a:latin typeface="Palatino Linotype" panose="02040502050505030304" pitchFamily="18" charset="0"/>
              </a:defRPr>
            </a:lvl3pPr>
            <a:lvl4pPr marL="1106640" indent="-196113">
              <a:buClr>
                <a:schemeClr val="tx2"/>
              </a:buClr>
              <a:defRPr sz="1235">
                <a:latin typeface="Palatino Linotype" panose="02040502050505030304" pitchFamily="18" charset="0"/>
              </a:defRPr>
            </a:lvl4pPr>
            <a:lvl5pPr marL="1262130" indent="-155490">
              <a:buClr>
                <a:schemeClr val="tx2"/>
              </a:buClr>
              <a:defRPr sz="1059">
                <a:latin typeface="Palatino Linotype" panose="020405020505050303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Box 3"/>
          <p:cNvSpPr txBox="1"/>
          <p:nvPr userDrawn="1"/>
        </p:nvSpPr>
        <p:spPr>
          <a:xfrm>
            <a:off x="10800524" y="6581003"/>
            <a:ext cx="1344149" cy="255326"/>
          </a:xfrm>
          <a:prstGeom prst="rect">
            <a:avLst/>
          </a:prstGeom>
          <a:noFill/>
        </p:spPr>
        <p:txBody>
          <a:bodyPr wrap="square" rtlCol="0">
            <a:spAutoFit/>
          </a:bodyPr>
          <a:lstStyle/>
          <a:p>
            <a:pPr algn="r"/>
            <a:fld id="{00102D1B-0293-4647-B4E5-AE469158D403}" type="slidenum">
              <a:rPr lang="en-US" sz="1059" smtClean="0">
                <a:solidFill>
                  <a:schemeClr val="bg1">
                    <a:lumMod val="50000"/>
                  </a:schemeClr>
                </a:solidFill>
              </a:rPr>
              <a:pPr algn="r"/>
              <a:t>‹#›</a:t>
            </a:fld>
            <a:endParaRPr lang="en-US" sz="882" dirty="0">
              <a:solidFill>
                <a:schemeClr val="bg1">
                  <a:lumMod val="50000"/>
                </a:schemeClr>
              </a:solidFill>
            </a:endParaRPr>
          </a:p>
        </p:txBody>
      </p:sp>
      <p:cxnSp>
        <p:nvCxnSpPr>
          <p:cNvPr id="6" name="Straight Connector 5"/>
          <p:cNvCxnSpPr/>
          <p:nvPr userDrawn="1"/>
        </p:nvCxnSpPr>
        <p:spPr>
          <a:xfrm>
            <a:off x="335362" y="1340768"/>
            <a:ext cx="11617291" cy="0"/>
          </a:xfrm>
          <a:prstGeom prst="line">
            <a:avLst/>
          </a:prstGeom>
          <a:ln w="25400" cap="rnd">
            <a:solidFill>
              <a:srgbClr val="002060"/>
            </a:solidFill>
          </a:ln>
        </p:spPr>
        <p:style>
          <a:lnRef idx="1">
            <a:schemeClr val="accent1"/>
          </a:lnRef>
          <a:fillRef idx="0">
            <a:schemeClr val="accent1"/>
          </a:fillRef>
          <a:effectRef idx="0">
            <a:schemeClr val="accent1"/>
          </a:effectRef>
          <a:fontRef idx="minor">
            <a:schemeClr val="tx1"/>
          </a:fontRef>
        </p:style>
      </p:cxnSp>
      <p:sp>
        <p:nvSpPr>
          <p:cNvPr id="10" name="Content Placeholder 2"/>
          <p:cNvSpPr>
            <a:spLocks noGrp="1"/>
          </p:cNvSpPr>
          <p:nvPr>
            <p:ph idx="10" hasCustomPrompt="1"/>
          </p:nvPr>
        </p:nvSpPr>
        <p:spPr>
          <a:xfrm>
            <a:off x="335362" y="1332297"/>
            <a:ext cx="7506287" cy="309082"/>
          </a:xfrm>
        </p:spPr>
        <p:txBody>
          <a:bodyPr>
            <a:normAutofit/>
          </a:bodyPr>
          <a:lstStyle>
            <a:lvl1pPr marL="0" indent="0">
              <a:buNone/>
              <a:defRPr sz="1235" i="1">
                <a:latin typeface="Palatino Linotype" panose="02040502050505030304" pitchFamily="18" charset="0"/>
              </a:defRPr>
            </a:lvl1pPr>
            <a:lvl2pPr marL="609353" indent="-205920">
              <a:defRPr sz="1588">
                <a:latin typeface="Palatino Linotype" panose="02040502050505030304" pitchFamily="18" charset="0"/>
              </a:defRPr>
            </a:lvl2pPr>
            <a:lvl3pPr marL="910527" indent="-207320">
              <a:buFont typeface="Wingdings" panose="05000000000000000000" pitchFamily="2" charset="2"/>
              <a:buChar char="§"/>
              <a:defRPr sz="1412">
                <a:latin typeface="Palatino Linotype" panose="02040502050505030304" pitchFamily="18" charset="0"/>
              </a:defRPr>
            </a:lvl3pPr>
            <a:lvl4pPr marL="1210300" indent="-197515">
              <a:buFont typeface="Arial" panose="020B0604020202020204" pitchFamily="34" charset="0"/>
              <a:buChar char="»"/>
              <a:defRPr sz="1235">
                <a:latin typeface="Palatino Linotype" panose="02040502050505030304" pitchFamily="18" charset="0"/>
              </a:defRPr>
            </a:lvl4pPr>
            <a:lvl5pPr>
              <a:defRPr sz="1329">
                <a:latin typeface="Palatino Linotype" panose="02040502050505030304" pitchFamily="18" charset="0"/>
              </a:defRPr>
            </a:lvl5pPr>
          </a:lstStyle>
          <a:p>
            <a:pPr lvl="0"/>
            <a:r>
              <a:rPr lang="en-US" dirty="0"/>
              <a:t>Click to edit Master text styles</a:t>
            </a:r>
          </a:p>
        </p:txBody>
      </p:sp>
    </p:spTree>
    <p:extLst>
      <p:ext uri="{BB962C8B-B14F-4D97-AF65-F5344CB8AC3E}">
        <p14:creationId xmlns:p14="http://schemas.microsoft.com/office/powerpoint/2010/main" val="217317557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5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404666"/>
            <a:ext cx="12192000" cy="926976"/>
          </a:xfrm>
        </p:spPr>
        <p:txBody>
          <a:bodyPr>
            <a:normAutofit/>
          </a:bodyPr>
          <a:lstStyle>
            <a:lvl1pPr>
              <a:defRPr sz="3882">
                <a:solidFill>
                  <a:srgbClr val="002060"/>
                </a:solidFill>
                <a:latin typeface="Palatino Linotype" panose="02040502050505030304" pitchFamily="18" charset="0"/>
              </a:defRPr>
            </a:lvl1pPr>
          </a:lstStyle>
          <a:p>
            <a:r>
              <a:rPr lang="en-US" dirty="0"/>
              <a:t>Click to edit Master title style</a:t>
            </a:r>
          </a:p>
        </p:txBody>
      </p:sp>
      <p:sp>
        <p:nvSpPr>
          <p:cNvPr id="3" name="Content Placeholder 2"/>
          <p:cNvSpPr>
            <a:spLocks noGrp="1"/>
          </p:cNvSpPr>
          <p:nvPr>
            <p:ph idx="1"/>
          </p:nvPr>
        </p:nvSpPr>
        <p:spPr>
          <a:xfrm>
            <a:off x="335362" y="1844827"/>
            <a:ext cx="11617291" cy="4736177"/>
          </a:xfrm>
        </p:spPr>
        <p:txBody>
          <a:bodyPr/>
          <a:lstStyle>
            <a:lvl1pPr marL="254947" indent="-254947">
              <a:buClr>
                <a:schemeClr val="tx2"/>
              </a:buClr>
              <a:buSzPct val="90000"/>
              <a:buFont typeface="Palatino Linotype" panose="02040502050505030304" pitchFamily="18" charset="0"/>
              <a:buChar char="•"/>
              <a:defRPr sz="1765">
                <a:latin typeface="Palatino Linotype" panose="02040502050505030304" pitchFamily="18" charset="0"/>
              </a:defRPr>
            </a:lvl1pPr>
            <a:lvl2pPr marL="557522" indent="-200316">
              <a:buClr>
                <a:schemeClr val="tx2"/>
              </a:buClr>
              <a:buSzPct val="90000"/>
              <a:buFont typeface="Wingdings" panose="05000000000000000000" pitchFamily="2" charset="2"/>
              <a:buChar char="§"/>
              <a:defRPr sz="1588">
                <a:latin typeface="Palatino Linotype" panose="02040502050505030304" pitchFamily="18" charset="0"/>
              </a:defRPr>
            </a:lvl2pPr>
            <a:lvl3pPr marL="858697" indent="-204518">
              <a:buClr>
                <a:schemeClr val="tx2"/>
              </a:buClr>
              <a:buFont typeface="Courier New" panose="02070309020205020404" pitchFamily="49" charset="0"/>
              <a:buChar char="o"/>
              <a:defRPr sz="1412">
                <a:latin typeface="Palatino Linotype" panose="02040502050505030304" pitchFamily="18" charset="0"/>
              </a:defRPr>
            </a:lvl3pPr>
            <a:lvl4pPr marL="1106640" indent="-196113">
              <a:buClr>
                <a:schemeClr val="tx2"/>
              </a:buClr>
              <a:defRPr sz="1235">
                <a:latin typeface="Palatino Linotype" panose="02040502050505030304" pitchFamily="18" charset="0"/>
              </a:defRPr>
            </a:lvl4pPr>
            <a:lvl5pPr marL="1262130" indent="-155490">
              <a:buClr>
                <a:schemeClr val="tx2"/>
              </a:buClr>
              <a:defRPr sz="1059">
                <a:latin typeface="Palatino Linotype" panose="020405020505050303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Box 3"/>
          <p:cNvSpPr txBox="1"/>
          <p:nvPr userDrawn="1"/>
        </p:nvSpPr>
        <p:spPr>
          <a:xfrm>
            <a:off x="10800524" y="6581003"/>
            <a:ext cx="1344149" cy="255326"/>
          </a:xfrm>
          <a:prstGeom prst="rect">
            <a:avLst/>
          </a:prstGeom>
          <a:noFill/>
        </p:spPr>
        <p:txBody>
          <a:bodyPr wrap="square" rtlCol="0">
            <a:spAutoFit/>
          </a:bodyPr>
          <a:lstStyle/>
          <a:p>
            <a:pPr algn="r"/>
            <a:fld id="{00102D1B-0293-4647-B4E5-AE469158D403}" type="slidenum">
              <a:rPr lang="en-US" sz="1059" smtClean="0">
                <a:solidFill>
                  <a:schemeClr val="bg1">
                    <a:lumMod val="50000"/>
                  </a:schemeClr>
                </a:solidFill>
              </a:rPr>
              <a:pPr algn="r"/>
              <a:t>‹#›</a:t>
            </a:fld>
            <a:endParaRPr lang="en-US" sz="882" dirty="0">
              <a:solidFill>
                <a:schemeClr val="bg1">
                  <a:lumMod val="50000"/>
                </a:schemeClr>
              </a:solidFill>
            </a:endParaRPr>
          </a:p>
        </p:txBody>
      </p:sp>
      <p:cxnSp>
        <p:nvCxnSpPr>
          <p:cNvPr id="6" name="Straight Connector 5"/>
          <p:cNvCxnSpPr/>
          <p:nvPr userDrawn="1"/>
        </p:nvCxnSpPr>
        <p:spPr>
          <a:xfrm>
            <a:off x="335362" y="1340768"/>
            <a:ext cx="11617291" cy="0"/>
          </a:xfrm>
          <a:prstGeom prst="line">
            <a:avLst/>
          </a:prstGeom>
          <a:ln w="25400" cap="rnd">
            <a:solidFill>
              <a:srgbClr val="002060"/>
            </a:solidFill>
          </a:ln>
        </p:spPr>
        <p:style>
          <a:lnRef idx="1">
            <a:schemeClr val="accent1"/>
          </a:lnRef>
          <a:fillRef idx="0">
            <a:schemeClr val="accent1"/>
          </a:fillRef>
          <a:effectRef idx="0">
            <a:schemeClr val="accent1"/>
          </a:effectRef>
          <a:fontRef idx="minor">
            <a:schemeClr val="tx1"/>
          </a:fontRef>
        </p:style>
      </p:cxnSp>
      <p:sp>
        <p:nvSpPr>
          <p:cNvPr id="10" name="Content Placeholder 2"/>
          <p:cNvSpPr>
            <a:spLocks noGrp="1"/>
          </p:cNvSpPr>
          <p:nvPr>
            <p:ph idx="10" hasCustomPrompt="1"/>
          </p:nvPr>
        </p:nvSpPr>
        <p:spPr>
          <a:xfrm>
            <a:off x="335362" y="1332297"/>
            <a:ext cx="7506287" cy="309082"/>
          </a:xfrm>
        </p:spPr>
        <p:txBody>
          <a:bodyPr>
            <a:normAutofit/>
          </a:bodyPr>
          <a:lstStyle>
            <a:lvl1pPr marL="0" indent="0">
              <a:buNone/>
              <a:defRPr sz="1235" i="1">
                <a:latin typeface="Palatino Linotype" panose="02040502050505030304" pitchFamily="18" charset="0"/>
              </a:defRPr>
            </a:lvl1pPr>
            <a:lvl2pPr marL="609353" indent="-205920">
              <a:defRPr sz="1588">
                <a:latin typeface="Palatino Linotype" panose="02040502050505030304" pitchFamily="18" charset="0"/>
              </a:defRPr>
            </a:lvl2pPr>
            <a:lvl3pPr marL="910527" indent="-207320">
              <a:buFont typeface="Wingdings" panose="05000000000000000000" pitchFamily="2" charset="2"/>
              <a:buChar char="§"/>
              <a:defRPr sz="1412">
                <a:latin typeface="Palatino Linotype" panose="02040502050505030304" pitchFamily="18" charset="0"/>
              </a:defRPr>
            </a:lvl3pPr>
            <a:lvl4pPr marL="1210300" indent="-197515">
              <a:buFont typeface="Arial" panose="020B0604020202020204" pitchFamily="34" charset="0"/>
              <a:buChar char="»"/>
              <a:defRPr sz="1235">
                <a:latin typeface="Palatino Linotype" panose="02040502050505030304" pitchFamily="18" charset="0"/>
              </a:defRPr>
            </a:lvl4pPr>
            <a:lvl5pPr>
              <a:defRPr sz="1329">
                <a:latin typeface="Palatino Linotype" panose="02040502050505030304" pitchFamily="18" charset="0"/>
              </a:defRPr>
            </a:lvl5pPr>
          </a:lstStyle>
          <a:p>
            <a:pPr lvl="0"/>
            <a:r>
              <a:rPr lang="en-US" dirty="0"/>
              <a:t>Click to edit Master text styles</a:t>
            </a:r>
          </a:p>
        </p:txBody>
      </p:sp>
    </p:spTree>
    <p:extLst>
      <p:ext uri="{BB962C8B-B14F-4D97-AF65-F5344CB8AC3E}">
        <p14:creationId xmlns:p14="http://schemas.microsoft.com/office/powerpoint/2010/main" val="52886664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5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404666"/>
            <a:ext cx="12192000" cy="926976"/>
          </a:xfrm>
        </p:spPr>
        <p:txBody>
          <a:bodyPr>
            <a:normAutofit/>
          </a:bodyPr>
          <a:lstStyle>
            <a:lvl1pPr>
              <a:defRPr sz="3882">
                <a:solidFill>
                  <a:srgbClr val="002060"/>
                </a:solidFill>
                <a:latin typeface="Palatino Linotype" panose="02040502050505030304" pitchFamily="18" charset="0"/>
              </a:defRPr>
            </a:lvl1pPr>
          </a:lstStyle>
          <a:p>
            <a:r>
              <a:rPr lang="en-US" dirty="0"/>
              <a:t>Click to edit Master title style</a:t>
            </a:r>
          </a:p>
        </p:txBody>
      </p:sp>
      <p:sp>
        <p:nvSpPr>
          <p:cNvPr id="3" name="Content Placeholder 2"/>
          <p:cNvSpPr>
            <a:spLocks noGrp="1"/>
          </p:cNvSpPr>
          <p:nvPr>
            <p:ph idx="1"/>
          </p:nvPr>
        </p:nvSpPr>
        <p:spPr>
          <a:xfrm>
            <a:off x="335362" y="1844827"/>
            <a:ext cx="11617291" cy="4736177"/>
          </a:xfrm>
        </p:spPr>
        <p:txBody>
          <a:bodyPr/>
          <a:lstStyle>
            <a:lvl1pPr marL="254947" indent="-254947">
              <a:buClr>
                <a:schemeClr val="tx2"/>
              </a:buClr>
              <a:buSzPct val="90000"/>
              <a:buFont typeface="Palatino Linotype" panose="02040502050505030304" pitchFamily="18" charset="0"/>
              <a:buChar char="•"/>
              <a:defRPr sz="1765">
                <a:latin typeface="Palatino Linotype" panose="02040502050505030304" pitchFamily="18" charset="0"/>
              </a:defRPr>
            </a:lvl1pPr>
            <a:lvl2pPr marL="557522" indent="-200316">
              <a:buClr>
                <a:schemeClr val="tx2"/>
              </a:buClr>
              <a:buSzPct val="90000"/>
              <a:buFont typeface="Wingdings" panose="05000000000000000000" pitchFamily="2" charset="2"/>
              <a:buChar char="§"/>
              <a:defRPr sz="1588">
                <a:latin typeface="Palatino Linotype" panose="02040502050505030304" pitchFamily="18" charset="0"/>
              </a:defRPr>
            </a:lvl2pPr>
            <a:lvl3pPr marL="858697" indent="-204518">
              <a:buClr>
                <a:schemeClr val="tx2"/>
              </a:buClr>
              <a:buFont typeface="Courier New" panose="02070309020205020404" pitchFamily="49" charset="0"/>
              <a:buChar char="o"/>
              <a:defRPr sz="1412">
                <a:latin typeface="Palatino Linotype" panose="02040502050505030304" pitchFamily="18" charset="0"/>
              </a:defRPr>
            </a:lvl3pPr>
            <a:lvl4pPr marL="1106640" indent="-196113">
              <a:buClr>
                <a:schemeClr val="tx2"/>
              </a:buClr>
              <a:defRPr sz="1235">
                <a:latin typeface="Palatino Linotype" panose="02040502050505030304" pitchFamily="18" charset="0"/>
              </a:defRPr>
            </a:lvl4pPr>
            <a:lvl5pPr marL="1262130" indent="-155490">
              <a:buClr>
                <a:schemeClr val="tx2"/>
              </a:buClr>
              <a:defRPr sz="1059">
                <a:latin typeface="Palatino Linotype" panose="020405020505050303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Box 3"/>
          <p:cNvSpPr txBox="1"/>
          <p:nvPr userDrawn="1"/>
        </p:nvSpPr>
        <p:spPr>
          <a:xfrm>
            <a:off x="10800524" y="6581003"/>
            <a:ext cx="1344149" cy="255326"/>
          </a:xfrm>
          <a:prstGeom prst="rect">
            <a:avLst/>
          </a:prstGeom>
          <a:noFill/>
        </p:spPr>
        <p:txBody>
          <a:bodyPr wrap="square" rtlCol="0">
            <a:spAutoFit/>
          </a:bodyPr>
          <a:lstStyle/>
          <a:p>
            <a:pPr algn="r"/>
            <a:fld id="{00102D1B-0293-4647-B4E5-AE469158D403}" type="slidenum">
              <a:rPr lang="en-US" sz="1059" smtClean="0">
                <a:solidFill>
                  <a:schemeClr val="bg1">
                    <a:lumMod val="50000"/>
                  </a:schemeClr>
                </a:solidFill>
              </a:rPr>
              <a:pPr algn="r"/>
              <a:t>‹#›</a:t>
            </a:fld>
            <a:endParaRPr lang="en-US" sz="882" dirty="0">
              <a:solidFill>
                <a:schemeClr val="bg1">
                  <a:lumMod val="50000"/>
                </a:schemeClr>
              </a:solidFill>
            </a:endParaRPr>
          </a:p>
        </p:txBody>
      </p:sp>
      <p:cxnSp>
        <p:nvCxnSpPr>
          <p:cNvPr id="6" name="Straight Connector 5"/>
          <p:cNvCxnSpPr/>
          <p:nvPr userDrawn="1"/>
        </p:nvCxnSpPr>
        <p:spPr>
          <a:xfrm>
            <a:off x="335362" y="1340768"/>
            <a:ext cx="11617291" cy="0"/>
          </a:xfrm>
          <a:prstGeom prst="line">
            <a:avLst/>
          </a:prstGeom>
          <a:ln w="25400" cap="rnd">
            <a:solidFill>
              <a:srgbClr val="002060"/>
            </a:solidFill>
          </a:ln>
        </p:spPr>
        <p:style>
          <a:lnRef idx="1">
            <a:schemeClr val="accent1"/>
          </a:lnRef>
          <a:fillRef idx="0">
            <a:schemeClr val="accent1"/>
          </a:fillRef>
          <a:effectRef idx="0">
            <a:schemeClr val="accent1"/>
          </a:effectRef>
          <a:fontRef idx="minor">
            <a:schemeClr val="tx1"/>
          </a:fontRef>
        </p:style>
      </p:cxnSp>
      <p:sp>
        <p:nvSpPr>
          <p:cNvPr id="10" name="Content Placeholder 2"/>
          <p:cNvSpPr>
            <a:spLocks noGrp="1"/>
          </p:cNvSpPr>
          <p:nvPr>
            <p:ph idx="10" hasCustomPrompt="1"/>
          </p:nvPr>
        </p:nvSpPr>
        <p:spPr>
          <a:xfrm>
            <a:off x="335362" y="1332297"/>
            <a:ext cx="7506287" cy="309082"/>
          </a:xfrm>
        </p:spPr>
        <p:txBody>
          <a:bodyPr>
            <a:normAutofit/>
          </a:bodyPr>
          <a:lstStyle>
            <a:lvl1pPr marL="0" indent="0">
              <a:buNone/>
              <a:defRPr sz="1235" i="1">
                <a:latin typeface="Palatino Linotype" panose="02040502050505030304" pitchFamily="18" charset="0"/>
              </a:defRPr>
            </a:lvl1pPr>
            <a:lvl2pPr marL="609353" indent="-205920">
              <a:defRPr sz="1588">
                <a:latin typeface="Palatino Linotype" panose="02040502050505030304" pitchFamily="18" charset="0"/>
              </a:defRPr>
            </a:lvl2pPr>
            <a:lvl3pPr marL="910527" indent="-207320">
              <a:buFont typeface="Wingdings" panose="05000000000000000000" pitchFamily="2" charset="2"/>
              <a:buChar char="§"/>
              <a:defRPr sz="1412">
                <a:latin typeface="Palatino Linotype" panose="02040502050505030304" pitchFamily="18" charset="0"/>
              </a:defRPr>
            </a:lvl3pPr>
            <a:lvl4pPr marL="1210300" indent="-197515">
              <a:buFont typeface="Arial" panose="020B0604020202020204" pitchFamily="34" charset="0"/>
              <a:buChar char="»"/>
              <a:defRPr sz="1235">
                <a:latin typeface="Palatino Linotype" panose="02040502050505030304" pitchFamily="18" charset="0"/>
              </a:defRPr>
            </a:lvl4pPr>
            <a:lvl5pPr>
              <a:defRPr sz="1329">
                <a:latin typeface="Palatino Linotype" panose="02040502050505030304" pitchFamily="18" charset="0"/>
              </a:defRPr>
            </a:lvl5pPr>
          </a:lstStyle>
          <a:p>
            <a:pPr lvl="0"/>
            <a:r>
              <a:rPr lang="en-US" dirty="0"/>
              <a:t>Click to edit Master text styles</a:t>
            </a:r>
          </a:p>
        </p:txBody>
      </p:sp>
    </p:spTree>
    <p:extLst>
      <p:ext uri="{BB962C8B-B14F-4D97-AF65-F5344CB8AC3E}">
        <p14:creationId xmlns:p14="http://schemas.microsoft.com/office/powerpoint/2010/main" val="359168992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5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404666"/>
            <a:ext cx="12192000" cy="926976"/>
          </a:xfrm>
        </p:spPr>
        <p:txBody>
          <a:bodyPr>
            <a:normAutofit/>
          </a:bodyPr>
          <a:lstStyle>
            <a:lvl1pPr>
              <a:defRPr sz="3882">
                <a:solidFill>
                  <a:srgbClr val="002060"/>
                </a:solidFill>
                <a:latin typeface="Palatino Linotype" panose="02040502050505030304" pitchFamily="18" charset="0"/>
              </a:defRPr>
            </a:lvl1pPr>
          </a:lstStyle>
          <a:p>
            <a:r>
              <a:rPr lang="en-US" dirty="0"/>
              <a:t>Click to edit Master title style</a:t>
            </a:r>
          </a:p>
        </p:txBody>
      </p:sp>
      <p:sp>
        <p:nvSpPr>
          <p:cNvPr id="3" name="Content Placeholder 2"/>
          <p:cNvSpPr>
            <a:spLocks noGrp="1"/>
          </p:cNvSpPr>
          <p:nvPr>
            <p:ph idx="1"/>
          </p:nvPr>
        </p:nvSpPr>
        <p:spPr>
          <a:xfrm>
            <a:off x="335362" y="1844827"/>
            <a:ext cx="11617291" cy="4736177"/>
          </a:xfrm>
        </p:spPr>
        <p:txBody>
          <a:bodyPr/>
          <a:lstStyle>
            <a:lvl1pPr marL="254947" indent="-254947">
              <a:buClr>
                <a:schemeClr val="tx2"/>
              </a:buClr>
              <a:buSzPct val="90000"/>
              <a:buFont typeface="Palatino Linotype" panose="02040502050505030304" pitchFamily="18" charset="0"/>
              <a:buChar char="•"/>
              <a:defRPr sz="1765">
                <a:latin typeface="Palatino Linotype" panose="02040502050505030304" pitchFamily="18" charset="0"/>
              </a:defRPr>
            </a:lvl1pPr>
            <a:lvl2pPr marL="557522" indent="-200316">
              <a:buClr>
                <a:schemeClr val="tx2"/>
              </a:buClr>
              <a:buSzPct val="90000"/>
              <a:buFont typeface="Wingdings" panose="05000000000000000000" pitchFamily="2" charset="2"/>
              <a:buChar char="§"/>
              <a:defRPr sz="1588">
                <a:latin typeface="Palatino Linotype" panose="02040502050505030304" pitchFamily="18" charset="0"/>
              </a:defRPr>
            </a:lvl2pPr>
            <a:lvl3pPr marL="858697" indent="-204518">
              <a:buClr>
                <a:schemeClr val="tx2"/>
              </a:buClr>
              <a:buFont typeface="Courier New" panose="02070309020205020404" pitchFamily="49" charset="0"/>
              <a:buChar char="o"/>
              <a:defRPr sz="1412">
                <a:latin typeface="Palatino Linotype" panose="02040502050505030304" pitchFamily="18" charset="0"/>
              </a:defRPr>
            </a:lvl3pPr>
            <a:lvl4pPr marL="1106640" indent="-196113">
              <a:buClr>
                <a:schemeClr val="tx2"/>
              </a:buClr>
              <a:defRPr sz="1235">
                <a:latin typeface="Palatino Linotype" panose="02040502050505030304" pitchFamily="18" charset="0"/>
              </a:defRPr>
            </a:lvl4pPr>
            <a:lvl5pPr marL="1262130" indent="-155490">
              <a:buClr>
                <a:schemeClr val="tx2"/>
              </a:buClr>
              <a:defRPr sz="1059">
                <a:latin typeface="Palatino Linotype" panose="020405020505050303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Box 3"/>
          <p:cNvSpPr txBox="1"/>
          <p:nvPr userDrawn="1"/>
        </p:nvSpPr>
        <p:spPr>
          <a:xfrm>
            <a:off x="10800524" y="6581003"/>
            <a:ext cx="1344149" cy="255326"/>
          </a:xfrm>
          <a:prstGeom prst="rect">
            <a:avLst/>
          </a:prstGeom>
          <a:noFill/>
        </p:spPr>
        <p:txBody>
          <a:bodyPr wrap="square" rtlCol="0">
            <a:spAutoFit/>
          </a:bodyPr>
          <a:lstStyle/>
          <a:p>
            <a:pPr algn="r"/>
            <a:fld id="{00102D1B-0293-4647-B4E5-AE469158D403}" type="slidenum">
              <a:rPr lang="en-US" sz="1059" smtClean="0">
                <a:solidFill>
                  <a:schemeClr val="bg1">
                    <a:lumMod val="50000"/>
                  </a:schemeClr>
                </a:solidFill>
              </a:rPr>
              <a:pPr algn="r"/>
              <a:t>‹#›</a:t>
            </a:fld>
            <a:endParaRPr lang="en-US" sz="882" dirty="0">
              <a:solidFill>
                <a:schemeClr val="bg1">
                  <a:lumMod val="50000"/>
                </a:schemeClr>
              </a:solidFill>
            </a:endParaRPr>
          </a:p>
        </p:txBody>
      </p:sp>
      <p:cxnSp>
        <p:nvCxnSpPr>
          <p:cNvPr id="6" name="Straight Connector 5"/>
          <p:cNvCxnSpPr/>
          <p:nvPr userDrawn="1"/>
        </p:nvCxnSpPr>
        <p:spPr>
          <a:xfrm>
            <a:off x="335362" y="1340768"/>
            <a:ext cx="11617291" cy="0"/>
          </a:xfrm>
          <a:prstGeom prst="line">
            <a:avLst/>
          </a:prstGeom>
          <a:ln w="25400" cap="rnd">
            <a:solidFill>
              <a:srgbClr val="002060"/>
            </a:solidFill>
          </a:ln>
        </p:spPr>
        <p:style>
          <a:lnRef idx="1">
            <a:schemeClr val="accent1"/>
          </a:lnRef>
          <a:fillRef idx="0">
            <a:schemeClr val="accent1"/>
          </a:fillRef>
          <a:effectRef idx="0">
            <a:schemeClr val="accent1"/>
          </a:effectRef>
          <a:fontRef idx="minor">
            <a:schemeClr val="tx1"/>
          </a:fontRef>
        </p:style>
      </p:cxnSp>
      <p:sp>
        <p:nvSpPr>
          <p:cNvPr id="10" name="Content Placeholder 2"/>
          <p:cNvSpPr>
            <a:spLocks noGrp="1"/>
          </p:cNvSpPr>
          <p:nvPr>
            <p:ph idx="10" hasCustomPrompt="1"/>
          </p:nvPr>
        </p:nvSpPr>
        <p:spPr>
          <a:xfrm>
            <a:off x="335362" y="1332297"/>
            <a:ext cx="7506287" cy="309082"/>
          </a:xfrm>
        </p:spPr>
        <p:txBody>
          <a:bodyPr>
            <a:normAutofit/>
          </a:bodyPr>
          <a:lstStyle>
            <a:lvl1pPr marL="0" indent="0">
              <a:buNone/>
              <a:defRPr sz="1235" i="1">
                <a:latin typeface="Palatino Linotype" panose="02040502050505030304" pitchFamily="18" charset="0"/>
              </a:defRPr>
            </a:lvl1pPr>
            <a:lvl2pPr marL="609353" indent="-205920">
              <a:defRPr sz="1588">
                <a:latin typeface="Palatino Linotype" panose="02040502050505030304" pitchFamily="18" charset="0"/>
              </a:defRPr>
            </a:lvl2pPr>
            <a:lvl3pPr marL="910527" indent="-207320">
              <a:buFont typeface="Wingdings" panose="05000000000000000000" pitchFamily="2" charset="2"/>
              <a:buChar char="§"/>
              <a:defRPr sz="1412">
                <a:latin typeface="Palatino Linotype" panose="02040502050505030304" pitchFamily="18" charset="0"/>
              </a:defRPr>
            </a:lvl3pPr>
            <a:lvl4pPr marL="1210300" indent="-197515">
              <a:buFont typeface="Arial" panose="020B0604020202020204" pitchFamily="34" charset="0"/>
              <a:buChar char="»"/>
              <a:defRPr sz="1235">
                <a:latin typeface="Palatino Linotype" panose="02040502050505030304" pitchFamily="18" charset="0"/>
              </a:defRPr>
            </a:lvl4pPr>
            <a:lvl5pPr>
              <a:defRPr sz="1329">
                <a:latin typeface="Palatino Linotype" panose="02040502050505030304" pitchFamily="18" charset="0"/>
              </a:defRPr>
            </a:lvl5pPr>
          </a:lstStyle>
          <a:p>
            <a:pPr lvl="0"/>
            <a:r>
              <a:rPr lang="en-US" dirty="0"/>
              <a:t>Click to edit Master text styles</a:t>
            </a:r>
          </a:p>
        </p:txBody>
      </p:sp>
    </p:spTree>
    <p:extLst>
      <p:ext uri="{BB962C8B-B14F-4D97-AF65-F5344CB8AC3E}">
        <p14:creationId xmlns:p14="http://schemas.microsoft.com/office/powerpoint/2010/main" val="35131294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58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404666"/>
            <a:ext cx="12192000" cy="926976"/>
          </a:xfrm>
        </p:spPr>
        <p:txBody>
          <a:bodyPr>
            <a:normAutofit/>
          </a:bodyPr>
          <a:lstStyle>
            <a:lvl1pPr>
              <a:defRPr sz="3882">
                <a:solidFill>
                  <a:srgbClr val="002060"/>
                </a:solidFill>
                <a:latin typeface="Palatino Linotype" panose="02040502050505030304" pitchFamily="18" charset="0"/>
              </a:defRPr>
            </a:lvl1pPr>
          </a:lstStyle>
          <a:p>
            <a:r>
              <a:rPr lang="en-US" dirty="0"/>
              <a:t>Click to edit Master title style</a:t>
            </a:r>
          </a:p>
        </p:txBody>
      </p:sp>
      <p:sp>
        <p:nvSpPr>
          <p:cNvPr id="3" name="Content Placeholder 2"/>
          <p:cNvSpPr>
            <a:spLocks noGrp="1"/>
          </p:cNvSpPr>
          <p:nvPr>
            <p:ph idx="1"/>
          </p:nvPr>
        </p:nvSpPr>
        <p:spPr>
          <a:xfrm>
            <a:off x="335362" y="1844827"/>
            <a:ext cx="11617291" cy="4736177"/>
          </a:xfrm>
        </p:spPr>
        <p:txBody>
          <a:bodyPr/>
          <a:lstStyle>
            <a:lvl1pPr marL="254947" indent="-254947">
              <a:buClr>
                <a:schemeClr val="tx2"/>
              </a:buClr>
              <a:buSzPct val="90000"/>
              <a:buFont typeface="Palatino Linotype" panose="02040502050505030304" pitchFamily="18" charset="0"/>
              <a:buChar char="•"/>
              <a:defRPr sz="1765">
                <a:latin typeface="Palatino Linotype" panose="02040502050505030304" pitchFamily="18" charset="0"/>
              </a:defRPr>
            </a:lvl1pPr>
            <a:lvl2pPr marL="557522" indent="-200316">
              <a:buClr>
                <a:schemeClr val="tx2"/>
              </a:buClr>
              <a:buSzPct val="90000"/>
              <a:buFont typeface="Wingdings" panose="05000000000000000000" pitchFamily="2" charset="2"/>
              <a:buChar char="§"/>
              <a:defRPr sz="1588">
                <a:latin typeface="Palatino Linotype" panose="02040502050505030304" pitchFamily="18" charset="0"/>
              </a:defRPr>
            </a:lvl2pPr>
            <a:lvl3pPr marL="858697" indent="-204518">
              <a:buClr>
                <a:schemeClr val="tx2"/>
              </a:buClr>
              <a:buFont typeface="Courier New" panose="02070309020205020404" pitchFamily="49" charset="0"/>
              <a:buChar char="o"/>
              <a:defRPr sz="1412">
                <a:latin typeface="Palatino Linotype" panose="02040502050505030304" pitchFamily="18" charset="0"/>
              </a:defRPr>
            </a:lvl3pPr>
            <a:lvl4pPr marL="1106640" indent="-196113">
              <a:buClr>
                <a:schemeClr val="tx2"/>
              </a:buClr>
              <a:defRPr sz="1235">
                <a:latin typeface="Palatino Linotype" panose="02040502050505030304" pitchFamily="18" charset="0"/>
              </a:defRPr>
            </a:lvl4pPr>
            <a:lvl5pPr marL="1262130" indent="-155490">
              <a:buClr>
                <a:schemeClr val="tx2"/>
              </a:buClr>
              <a:defRPr sz="1059">
                <a:latin typeface="Palatino Linotype" panose="020405020505050303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Box 3"/>
          <p:cNvSpPr txBox="1"/>
          <p:nvPr userDrawn="1"/>
        </p:nvSpPr>
        <p:spPr>
          <a:xfrm>
            <a:off x="10800524" y="6581003"/>
            <a:ext cx="1344149" cy="255326"/>
          </a:xfrm>
          <a:prstGeom prst="rect">
            <a:avLst/>
          </a:prstGeom>
          <a:noFill/>
        </p:spPr>
        <p:txBody>
          <a:bodyPr wrap="square" rtlCol="0">
            <a:spAutoFit/>
          </a:bodyPr>
          <a:lstStyle/>
          <a:p>
            <a:pPr algn="r"/>
            <a:fld id="{00102D1B-0293-4647-B4E5-AE469158D403}" type="slidenum">
              <a:rPr lang="en-US" sz="1059" smtClean="0">
                <a:solidFill>
                  <a:schemeClr val="bg1">
                    <a:lumMod val="50000"/>
                  </a:schemeClr>
                </a:solidFill>
              </a:rPr>
              <a:pPr algn="r"/>
              <a:t>‹#›</a:t>
            </a:fld>
            <a:endParaRPr lang="en-US" sz="882" dirty="0">
              <a:solidFill>
                <a:schemeClr val="bg1">
                  <a:lumMod val="50000"/>
                </a:schemeClr>
              </a:solidFill>
            </a:endParaRPr>
          </a:p>
        </p:txBody>
      </p:sp>
      <p:cxnSp>
        <p:nvCxnSpPr>
          <p:cNvPr id="6" name="Straight Connector 5"/>
          <p:cNvCxnSpPr/>
          <p:nvPr userDrawn="1"/>
        </p:nvCxnSpPr>
        <p:spPr>
          <a:xfrm>
            <a:off x="335362" y="1340768"/>
            <a:ext cx="11617291" cy="0"/>
          </a:xfrm>
          <a:prstGeom prst="line">
            <a:avLst/>
          </a:prstGeom>
          <a:ln w="25400" cap="rnd">
            <a:solidFill>
              <a:srgbClr val="002060"/>
            </a:solidFill>
          </a:ln>
        </p:spPr>
        <p:style>
          <a:lnRef idx="1">
            <a:schemeClr val="accent1"/>
          </a:lnRef>
          <a:fillRef idx="0">
            <a:schemeClr val="accent1"/>
          </a:fillRef>
          <a:effectRef idx="0">
            <a:schemeClr val="accent1"/>
          </a:effectRef>
          <a:fontRef idx="minor">
            <a:schemeClr val="tx1"/>
          </a:fontRef>
        </p:style>
      </p:cxnSp>
      <p:sp>
        <p:nvSpPr>
          <p:cNvPr id="10" name="Content Placeholder 2"/>
          <p:cNvSpPr>
            <a:spLocks noGrp="1"/>
          </p:cNvSpPr>
          <p:nvPr>
            <p:ph idx="10" hasCustomPrompt="1"/>
          </p:nvPr>
        </p:nvSpPr>
        <p:spPr>
          <a:xfrm>
            <a:off x="335362" y="1332297"/>
            <a:ext cx="7506287" cy="309082"/>
          </a:xfrm>
        </p:spPr>
        <p:txBody>
          <a:bodyPr>
            <a:normAutofit/>
          </a:bodyPr>
          <a:lstStyle>
            <a:lvl1pPr marL="0" indent="0">
              <a:buNone/>
              <a:defRPr sz="1235" i="1">
                <a:latin typeface="Palatino Linotype" panose="02040502050505030304" pitchFamily="18" charset="0"/>
              </a:defRPr>
            </a:lvl1pPr>
            <a:lvl2pPr marL="609353" indent="-205920">
              <a:defRPr sz="1588">
                <a:latin typeface="Palatino Linotype" panose="02040502050505030304" pitchFamily="18" charset="0"/>
              </a:defRPr>
            </a:lvl2pPr>
            <a:lvl3pPr marL="910527" indent="-207320">
              <a:buFont typeface="Wingdings" panose="05000000000000000000" pitchFamily="2" charset="2"/>
              <a:buChar char="§"/>
              <a:defRPr sz="1412">
                <a:latin typeface="Palatino Linotype" panose="02040502050505030304" pitchFamily="18" charset="0"/>
              </a:defRPr>
            </a:lvl3pPr>
            <a:lvl4pPr marL="1210300" indent="-197515">
              <a:buFont typeface="Arial" panose="020B0604020202020204" pitchFamily="34" charset="0"/>
              <a:buChar char="»"/>
              <a:defRPr sz="1235">
                <a:latin typeface="Palatino Linotype" panose="02040502050505030304" pitchFamily="18" charset="0"/>
              </a:defRPr>
            </a:lvl4pPr>
            <a:lvl5pPr>
              <a:defRPr sz="1329">
                <a:latin typeface="Palatino Linotype" panose="02040502050505030304" pitchFamily="18" charset="0"/>
              </a:defRPr>
            </a:lvl5pPr>
          </a:lstStyle>
          <a:p>
            <a:pPr lvl="0"/>
            <a:r>
              <a:rPr lang="en-US" dirty="0"/>
              <a:t>Click to edit Master text styles</a:t>
            </a:r>
          </a:p>
        </p:txBody>
      </p:sp>
    </p:spTree>
    <p:extLst>
      <p:ext uri="{BB962C8B-B14F-4D97-AF65-F5344CB8AC3E}">
        <p14:creationId xmlns:p14="http://schemas.microsoft.com/office/powerpoint/2010/main" val="324014186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59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404666"/>
            <a:ext cx="12192000" cy="926976"/>
          </a:xfrm>
        </p:spPr>
        <p:txBody>
          <a:bodyPr>
            <a:normAutofit/>
          </a:bodyPr>
          <a:lstStyle>
            <a:lvl1pPr>
              <a:defRPr sz="3882">
                <a:solidFill>
                  <a:srgbClr val="002060"/>
                </a:solidFill>
                <a:latin typeface="Palatino Linotype" panose="02040502050505030304" pitchFamily="18" charset="0"/>
              </a:defRPr>
            </a:lvl1pPr>
          </a:lstStyle>
          <a:p>
            <a:r>
              <a:rPr lang="en-US" dirty="0"/>
              <a:t>Click to edit Master title style</a:t>
            </a:r>
          </a:p>
        </p:txBody>
      </p:sp>
      <p:sp>
        <p:nvSpPr>
          <p:cNvPr id="3" name="Content Placeholder 2"/>
          <p:cNvSpPr>
            <a:spLocks noGrp="1"/>
          </p:cNvSpPr>
          <p:nvPr>
            <p:ph idx="1"/>
          </p:nvPr>
        </p:nvSpPr>
        <p:spPr>
          <a:xfrm>
            <a:off x="335362" y="1844827"/>
            <a:ext cx="11617291" cy="4736177"/>
          </a:xfrm>
        </p:spPr>
        <p:txBody>
          <a:bodyPr/>
          <a:lstStyle>
            <a:lvl1pPr marL="254947" indent="-254947">
              <a:buClr>
                <a:schemeClr val="tx2"/>
              </a:buClr>
              <a:buSzPct val="90000"/>
              <a:buFont typeface="Palatino Linotype" panose="02040502050505030304" pitchFamily="18" charset="0"/>
              <a:buChar char="•"/>
              <a:defRPr sz="1765">
                <a:latin typeface="Palatino Linotype" panose="02040502050505030304" pitchFamily="18" charset="0"/>
              </a:defRPr>
            </a:lvl1pPr>
            <a:lvl2pPr marL="557522" indent="-200316">
              <a:buClr>
                <a:schemeClr val="tx2"/>
              </a:buClr>
              <a:buSzPct val="90000"/>
              <a:buFont typeface="Wingdings" panose="05000000000000000000" pitchFamily="2" charset="2"/>
              <a:buChar char="§"/>
              <a:defRPr sz="1588">
                <a:latin typeface="Palatino Linotype" panose="02040502050505030304" pitchFamily="18" charset="0"/>
              </a:defRPr>
            </a:lvl2pPr>
            <a:lvl3pPr marL="858697" indent="-204518">
              <a:buClr>
                <a:schemeClr val="tx2"/>
              </a:buClr>
              <a:buFont typeface="Courier New" panose="02070309020205020404" pitchFamily="49" charset="0"/>
              <a:buChar char="o"/>
              <a:defRPr sz="1412">
                <a:latin typeface="Palatino Linotype" panose="02040502050505030304" pitchFamily="18" charset="0"/>
              </a:defRPr>
            </a:lvl3pPr>
            <a:lvl4pPr marL="1106640" indent="-196113">
              <a:buClr>
                <a:schemeClr val="tx2"/>
              </a:buClr>
              <a:defRPr sz="1235">
                <a:latin typeface="Palatino Linotype" panose="02040502050505030304" pitchFamily="18" charset="0"/>
              </a:defRPr>
            </a:lvl4pPr>
            <a:lvl5pPr marL="1262130" indent="-155490">
              <a:buClr>
                <a:schemeClr val="tx2"/>
              </a:buClr>
              <a:defRPr sz="1059">
                <a:latin typeface="Palatino Linotype" panose="020405020505050303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Box 3"/>
          <p:cNvSpPr txBox="1"/>
          <p:nvPr userDrawn="1"/>
        </p:nvSpPr>
        <p:spPr>
          <a:xfrm>
            <a:off x="10800524" y="6581003"/>
            <a:ext cx="1344149" cy="255326"/>
          </a:xfrm>
          <a:prstGeom prst="rect">
            <a:avLst/>
          </a:prstGeom>
          <a:noFill/>
        </p:spPr>
        <p:txBody>
          <a:bodyPr wrap="square" rtlCol="0">
            <a:spAutoFit/>
          </a:bodyPr>
          <a:lstStyle/>
          <a:p>
            <a:pPr algn="r"/>
            <a:fld id="{00102D1B-0293-4647-B4E5-AE469158D403}" type="slidenum">
              <a:rPr lang="en-US" sz="1059" smtClean="0">
                <a:solidFill>
                  <a:schemeClr val="bg1">
                    <a:lumMod val="50000"/>
                  </a:schemeClr>
                </a:solidFill>
              </a:rPr>
              <a:pPr algn="r"/>
              <a:t>‹#›</a:t>
            </a:fld>
            <a:endParaRPr lang="en-US" sz="882" dirty="0">
              <a:solidFill>
                <a:schemeClr val="bg1">
                  <a:lumMod val="50000"/>
                </a:schemeClr>
              </a:solidFill>
            </a:endParaRPr>
          </a:p>
        </p:txBody>
      </p:sp>
      <p:cxnSp>
        <p:nvCxnSpPr>
          <p:cNvPr id="6" name="Straight Connector 5"/>
          <p:cNvCxnSpPr/>
          <p:nvPr userDrawn="1"/>
        </p:nvCxnSpPr>
        <p:spPr>
          <a:xfrm>
            <a:off x="335362" y="1340768"/>
            <a:ext cx="11617291" cy="0"/>
          </a:xfrm>
          <a:prstGeom prst="line">
            <a:avLst/>
          </a:prstGeom>
          <a:ln w="25400" cap="rnd">
            <a:solidFill>
              <a:srgbClr val="002060"/>
            </a:solidFill>
          </a:ln>
        </p:spPr>
        <p:style>
          <a:lnRef idx="1">
            <a:schemeClr val="accent1"/>
          </a:lnRef>
          <a:fillRef idx="0">
            <a:schemeClr val="accent1"/>
          </a:fillRef>
          <a:effectRef idx="0">
            <a:schemeClr val="accent1"/>
          </a:effectRef>
          <a:fontRef idx="minor">
            <a:schemeClr val="tx1"/>
          </a:fontRef>
        </p:style>
      </p:cxnSp>
      <p:sp>
        <p:nvSpPr>
          <p:cNvPr id="10" name="Content Placeholder 2"/>
          <p:cNvSpPr>
            <a:spLocks noGrp="1"/>
          </p:cNvSpPr>
          <p:nvPr>
            <p:ph idx="10" hasCustomPrompt="1"/>
          </p:nvPr>
        </p:nvSpPr>
        <p:spPr>
          <a:xfrm>
            <a:off x="335362" y="1332297"/>
            <a:ext cx="7506287" cy="309082"/>
          </a:xfrm>
        </p:spPr>
        <p:txBody>
          <a:bodyPr>
            <a:normAutofit/>
          </a:bodyPr>
          <a:lstStyle>
            <a:lvl1pPr marL="0" indent="0">
              <a:buNone/>
              <a:defRPr sz="1235" i="1">
                <a:latin typeface="Palatino Linotype" panose="02040502050505030304" pitchFamily="18" charset="0"/>
              </a:defRPr>
            </a:lvl1pPr>
            <a:lvl2pPr marL="609353" indent="-205920">
              <a:defRPr sz="1588">
                <a:latin typeface="Palatino Linotype" panose="02040502050505030304" pitchFamily="18" charset="0"/>
              </a:defRPr>
            </a:lvl2pPr>
            <a:lvl3pPr marL="910527" indent="-207320">
              <a:buFont typeface="Wingdings" panose="05000000000000000000" pitchFamily="2" charset="2"/>
              <a:buChar char="§"/>
              <a:defRPr sz="1412">
                <a:latin typeface="Palatino Linotype" panose="02040502050505030304" pitchFamily="18" charset="0"/>
              </a:defRPr>
            </a:lvl3pPr>
            <a:lvl4pPr marL="1210300" indent="-197515">
              <a:buFont typeface="Arial" panose="020B0604020202020204" pitchFamily="34" charset="0"/>
              <a:buChar char="»"/>
              <a:defRPr sz="1235">
                <a:latin typeface="Palatino Linotype" panose="02040502050505030304" pitchFamily="18" charset="0"/>
              </a:defRPr>
            </a:lvl4pPr>
            <a:lvl5pPr>
              <a:defRPr sz="1329">
                <a:latin typeface="Palatino Linotype" panose="02040502050505030304" pitchFamily="18" charset="0"/>
              </a:defRPr>
            </a:lvl5pPr>
          </a:lstStyle>
          <a:p>
            <a:pPr lvl="0"/>
            <a:r>
              <a:rPr lang="en-US" dirty="0"/>
              <a:t>Click to edit Master text styles</a:t>
            </a:r>
          </a:p>
        </p:txBody>
      </p:sp>
    </p:spTree>
    <p:extLst>
      <p:ext uri="{BB962C8B-B14F-4D97-AF65-F5344CB8AC3E}">
        <p14:creationId xmlns:p14="http://schemas.microsoft.com/office/powerpoint/2010/main" val="156398227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60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404666"/>
            <a:ext cx="12192000" cy="926976"/>
          </a:xfrm>
        </p:spPr>
        <p:txBody>
          <a:bodyPr>
            <a:normAutofit/>
          </a:bodyPr>
          <a:lstStyle>
            <a:lvl1pPr>
              <a:defRPr sz="3882">
                <a:solidFill>
                  <a:srgbClr val="002060"/>
                </a:solidFill>
                <a:latin typeface="Palatino Linotype" panose="02040502050505030304" pitchFamily="18" charset="0"/>
              </a:defRPr>
            </a:lvl1pPr>
          </a:lstStyle>
          <a:p>
            <a:r>
              <a:rPr lang="en-US" dirty="0"/>
              <a:t>Click to edit Master title style</a:t>
            </a:r>
          </a:p>
        </p:txBody>
      </p:sp>
      <p:sp>
        <p:nvSpPr>
          <p:cNvPr id="3" name="Content Placeholder 2"/>
          <p:cNvSpPr>
            <a:spLocks noGrp="1"/>
          </p:cNvSpPr>
          <p:nvPr>
            <p:ph idx="1"/>
          </p:nvPr>
        </p:nvSpPr>
        <p:spPr>
          <a:xfrm>
            <a:off x="335362" y="1844827"/>
            <a:ext cx="11617291" cy="4736177"/>
          </a:xfrm>
        </p:spPr>
        <p:txBody>
          <a:bodyPr/>
          <a:lstStyle>
            <a:lvl1pPr marL="254947" indent="-254947">
              <a:buClr>
                <a:schemeClr val="tx2"/>
              </a:buClr>
              <a:buSzPct val="90000"/>
              <a:buFont typeface="Palatino Linotype" panose="02040502050505030304" pitchFamily="18" charset="0"/>
              <a:buChar char="•"/>
              <a:defRPr sz="1765">
                <a:latin typeface="Palatino Linotype" panose="02040502050505030304" pitchFamily="18" charset="0"/>
              </a:defRPr>
            </a:lvl1pPr>
            <a:lvl2pPr marL="557522" indent="-200316">
              <a:buClr>
                <a:schemeClr val="tx2"/>
              </a:buClr>
              <a:buSzPct val="90000"/>
              <a:buFont typeface="Wingdings" panose="05000000000000000000" pitchFamily="2" charset="2"/>
              <a:buChar char="§"/>
              <a:defRPr sz="1588">
                <a:latin typeface="Palatino Linotype" panose="02040502050505030304" pitchFamily="18" charset="0"/>
              </a:defRPr>
            </a:lvl2pPr>
            <a:lvl3pPr marL="858697" indent="-204518">
              <a:buClr>
                <a:schemeClr val="tx2"/>
              </a:buClr>
              <a:buFont typeface="Courier New" panose="02070309020205020404" pitchFamily="49" charset="0"/>
              <a:buChar char="o"/>
              <a:defRPr sz="1412">
                <a:latin typeface="Palatino Linotype" panose="02040502050505030304" pitchFamily="18" charset="0"/>
              </a:defRPr>
            </a:lvl3pPr>
            <a:lvl4pPr marL="1106640" indent="-196113">
              <a:buClr>
                <a:schemeClr val="tx2"/>
              </a:buClr>
              <a:defRPr sz="1235">
                <a:latin typeface="Palatino Linotype" panose="02040502050505030304" pitchFamily="18" charset="0"/>
              </a:defRPr>
            </a:lvl4pPr>
            <a:lvl5pPr marL="1262130" indent="-155490">
              <a:buClr>
                <a:schemeClr val="tx2"/>
              </a:buClr>
              <a:defRPr sz="1059">
                <a:latin typeface="Palatino Linotype" panose="020405020505050303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Box 3"/>
          <p:cNvSpPr txBox="1"/>
          <p:nvPr userDrawn="1"/>
        </p:nvSpPr>
        <p:spPr>
          <a:xfrm>
            <a:off x="10800524" y="6581003"/>
            <a:ext cx="1344149" cy="255326"/>
          </a:xfrm>
          <a:prstGeom prst="rect">
            <a:avLst/>
          </a:prstGeom>
          <a:noFill/>
        </p:spPr>
        <p:txBody>
          <a:bodyPr wrap="square" rtlCol="0">
            <a:spAutoFit/>
          </a:bodyPr>
          <a:lstStyle/>
          <a:p>
            <a:pPr algn="r"/>
            <a:fld id="{00102D1B-0293-4647-B4E5-AE469158D403}" type="slidenum">
              <a:rPr lang="en-US" sz="1059" smtClean="0">
                <a:solidFill>
                  <a:schemeClr val="bg1">
                    <a:lumMod val="50000"/>
                  </a:schemeClr>
                </a:solidFill>
              </a:rPr>
              <a:pPr algn="r"/>
              <a:t>‹#›</a:t>
            </a:fld>
            <a:endParaRPr lang="en-US" sz="882" dirty="0">
              <a:solidFill>
                <a:schemeClr val="bg1">
                  <a:lumMod val="50000"/>
                </a:schemeClr>
              </a:solidFill>
            </a:endParaRPr>
          </a:p>
        </p:txBody>
      </p:sp>
      <p:cxnSp>
        <p:nvCxnSpPr>
          <p:cNvPr id="6" name="Straight Connector 5"/>
          <p:cNvCxnSpPr/>
          <p:nvPr userDrawn="1"/>
        </p:nvCxnSpPr>
        <p:spPr>
          <a:xfrm>
            <a:off x="335362" y="1340768"/>
            <a:ext cx="11617291" cy="0"/>
          </a:xfrm>
          <a:prstGeom prst="line">
            <a:avLst/>
          </a:prstGeom>
          <a:ln w="25400" cap="rnd">
            <a:solidFill>
              <a:srgbClr val="002060"/>
            </a:solidFill>
          </a:ln>
        </p:spPr>
        <p:style>
          <a:lnRef idx="1">
            <a:schemeClr val="accent1"/>
          </a:lnRef>
          <a:fillRef idx="0">
            <a:schemeClr val="accent1"/>
          </a:fillRef>
          <a:effectRef idx="0">
            <a:schemeClr val="accent1"/>
          </a:effectRef>
          <a:fontRef idx="minor">
            <a:schemeClr val="tx1"/>
          </a:fontRef>
        </p:style>
      </p:cxnSp>
      <p:sp>
        <p:nvSpPr>
          <p:cNvPr id="10" name="Content Placeholder 2"/>
          <p:cNvSpPr>
            <a:spLocks noGrp="1"/>
          </p:cNvSpPr>
          <p:nvPr>
            <p:ph idx="10" hasCustomPrompt="1"/>
          </p:nvPr>
        </p:nvSpPr>
        <p:spPr>
          <a:xfrm>
            <a:off x="335362" y="1332297"/>
            <a:ext cx="7506287" cy="309082"/>
          </a:xfrm>
        </p:spPr>
        <p:txBody>
          <a:bodyPr>
            <a:normAutofit/>
          </a:bodyPr>
          <a:lstStyle>
            <a:lvl1pPr marL="0" indent="0">
              <a:buNone/>
              <a:defRPr sz="1235" i="1">
                <a:latin typeface="Palatino Linotype" panose="02040502050505030304" pitchFamily="18" charset="0"/>
              </a:defRPr>
            </a:lvl1pPr>
            <a:lvl2pPr marL="609353" indent="-205920">
              <a:defRPr sz="1588">
                <a:latin typeface="Palatino Linotype" panose="02040502050505030304" pitchFamily="18" charset="0"/>
              </a:defRPr>
            </a:lvl2pPr>
            <a:lvl3pPr marL="910527" indent="-207320">
              <a:buFont typeface="Wingdings" panose="05000000000000000000" pitchFamily="2" charset="2"/>
              <a:buChar char="§"/>
              <a:defRPr sz="1412">
                <a:latin typeface="Palatino Linotype" panose="02040502050505030304" pitchFamily="18" charset="0"/>
              </a:defRPr>
            </a:lvl3pPr>
            <a:lvl4pPr marL="1210300" indent="-197515">
              <a:buFont typeface="Arial" panose="020B0604020202020204" pitchFamily="34" charset="0"/>
              <a:buChar char="»"/>
              <a:defRPr sz="1235">
                <a:latin typeface="Palatino Linotype" panose="02040502050505030304" pitchFamily="18" charset="0"/>
              </a:defRPr>
            </a:lvl4pPr>
            <a:lvl5pPr>
              <a:defRPr sz="1329">
                <a:latin typeface="Palatino Linotype" panose="02040502050505030304" pitchFamily="18" charset="0"/>
              </a:defRPr>
            </a:lvl5pPr>
          </a:lstStyle>
          <a:p>
            <a:pPr lvl="0"/>
            <a:r>
              <a:rPr lang="en-US" dirty="0"/>
              <a:t>Click to edit Master text styles</a:t>
            </a:r>
          </a:p>
        </p:txBody>
      </p:sp>
    </p:spTree>
    <p:extLst>
      <p:ext uri="{BB962C8B-B14F-4D97-AF65-F5344CB8AC3E}">
        <p14:creationId xmlns:p14="http://schemas.microsoft.com/office/powerpoint/2010/main" val="58849652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6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404666"/>
            <a:ext cx="12192000" cy="926976"/>
          </a:xfrm>
        </p:spPr>
        <p:txBody>
          <a:bodyPr>
            <a:normAutofit/>
          </a:bodyPr>
          <a:lstStyle>
            <a:lvl1pPr>
              <a:defRPr sz="3882">
                <a:solidFill>
                  <a:srgbClr val="002060"/>
                </a:solidFill>
                <a:latin typeface="Palatino Linotype" panose="02040502050505030304" pitchFamily="18" charset="0"/>
              </a:defRPr>
            </a:lvl1pPr>
          </a:lstStyle>
          <a:p>
            <a:r>
              <a:rPr lang="en-US" dirty="0"/>
              <a:t>Click to edit Master title style</a:t>
            </a:r>
          </a:p>
        </p:txBody>
      </p:sp>
      <p:sp>
        <p:nvSpPr>
          <p:cNvPr id="3" name="Content Placeholder 2"/>
          <p:cNvSpPr>
            <a:spLocks noGrp="1"/>
          </p:cNvSpPr>
          <p:nvPr>
            <p:ph idx="1"/>
          </p:nvPr>
        </p:nvSpPr>
        <p:spPr>
          <a:xfrm>
            <a:off x="335362" y="1844827"/>
            <a:ext cx="11617291" cy="4736177"/>
          </a:xfrm>
        </p:spPr>
        <p:txBody>
          <a:bodyPr/>
          <a:lstStyle>
            <a:lvl1pPr marL="254947" indent="-254947">
              <a:buClr>
                <a:schemeClr val="tx2"/>
              </a:buClr>
              <a:buSzPct val="90000"/>
              <a:buFont typeface="Palatino Linotype" panose="02040502050505030304" pitchFamily="18" charset="0"/>
              <a:buChar char="•"/>
              <a:defRPr sz="1765">
                <a:latin typeface="Palatino Linotype" panose="02040502050505030304" pitchFamily="18" charset="0"/>
              </a:defRPr>
            </a:lvl1pPr>
            <a:lvl2pPr marL="557522" indent="-200316">
              <a:buClr>
                <a:schemeClr val="tx2"/>
              </a:buClr>
              <a:buSzPct val="90000"/>
              <a:buFont typeface="Wingdings" panose="05000000000000000000" pitchFamily="2" charset="2"/>
              <a:buChar char="§"/>
              <a:defRPr sz="1588">
                <a:latin typeface="Palatino Linotype" panose="02040502050505030304" pitchFamily="18" charset="0"/>
              </a:defRPr>
            </a:lvl2pPr>
            <a:lvl3pPr marL="858697" indent="-204518">
              <a:buClr>
                <a:schemeClr val="tx2"/>
              </a:buClr>
              <a:buFont typeface="Courier New" panose="02070309020205020404" pitchFamily="49" charset="0"/>
              <a:buChar char="o"/>
              <a:defRPr sz="1412">
                <a:latin typeface="Palatino Linotype" panose="02040502050505030304" pitchFamily="18" charset="0"/>
              </a:defRPr>
            </a:lvl3pPr>
            <a:lvl4pPr marL="1106640" indent="-196113">
              <a:buClr>
                <a:schemeClr val="tx2"/>
              </a:buClr>
              <a:defRPr sz="1235">
                <a:latin typeface="Palatino Linotype" panose="02040502050505030304" pitchFamily="18" charset="0"/>
              </a:defRPr>
            </a:lvl4pPr>
            <a:lvl5pPr marL="1262130" indent="-155490">
              <a:buClr>
                <a:schemeClr val="tx2"/>
              </a:buClr>
              <a:defRPr sz="1059">
                <a:latin typeface="Palatino Linotype" panose="020405020505050303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Box 3"/>
          <p:cNvSpPr txBox="1"/>
          <p:nvPr userDrawn="1"/>
        </p:nvSpPr>
        <p:spPr>
          <a:xfrm>
            <a:off x="10800524" y="6581003"/>
            <a:ext cx="1344149" cy="255326"/>
          </a:xfrm>
          <a:prstGeom prst="rect">
            <a:avLst/>
          </a:prstGeom>
          <a:noFill/>
        </p:spPr>
        <p:txBody>
          <a:bodyPr wrap="square" rtlCol="0">
            <a:spAutoFit/>
          </a:bodyPr>
          <a:lstStyle/>
          <a:p>
            <a:pPr algn="r"/>
            <a:fld id="{00102D1B-0293-4647-B4E5-AE469158D403}" type="slidenum">
              <a:rPr lang="en-US" sz="1059" smtClean="0">
                <a:solidFill>
                  <a:schemeClr val="bg1">
                    <a:lumMod val="50000"/>
                  </a:schemeClr>
                </a:solidFill>
              </a:rPr>
              <a:pPr algn="r"/>
              <a:t>‹#›</a:t>
            </a:fld>
            <a:endParaRPr lang="en-US" sz="882" dirty="0">
              <a:solidFill>
                <a:schemeClr val="bg1">
                  <a:lumMod val="50000"/>
                </a:schemeClr>
              </a:solidFill>
            </a:endParaRPr>
          </a:p>
        </p:txBody>
      </p:sp>
      <p:cxnSp>
        <p:nvCxnSpPr>
          <p:cNvPr id="6" name="Straight Connector 5"/>
          <p:cNvCxnSpPr/>
          <p:nvPr userDrawn="1"/>
        </p:nvCxnSpPr>
        <p:spPr>
          <a:xfrm>
            <a:off x="335362" y="1340768"/>
            <a:ext cx="11617291" cy="0"/>
          </a:xfrm>
          <a:prstGeom prst="line">
            <a:avLst/>
          </a:prstGeom>
          <a:ln w="25400" cap="rnd">
            <a:solidFill>
              <a:srgbClr val="002060"/>
            </a:solidFill>
          </a:ln>
        </p:spPr>
        <p:style>
          <a:lnRef idx="1">
            <a:schemeClr val="accent1"/>
          </a:lnRef>
          <a:fillRef idx="0">
            <a:schemeClr val="accent1"/>
          </a:fillRef>
          <a:effectRef idx="0">
            <a:schemeClr val="accent1"/>
          </a:effectRef>
          <a:fontRef idx="minor">
            <a:schemeClr val="tx1"/>
          </a:fontRef>
        </p:style>
      </p:cxnSp>
      <p:sp>
        <p:nvSpPr>
          <p:cNvPr id="10" name="Content Placeholder 2"/>
          <p:cNvSpPr>
            <a:spLocks noGrp="1"/>
          </p:cNvSpPr>
          <p:nvPr>
            <p:ph idx="10" hasCustomPrompt="1"/>
          </p:nvPr>
        </p:nvSpPr>
        <p:spPr>
          <a:xfrm>
            <a:off x="335362" y="1332297"/>
            <a:ext cx="7506287" cy="309082"/>
          </a:xfrm>
        </p:spPr>
        <p:txBody>
          <a:bodyPr>
            <a:normAutofit/>
          </a:bodyPr>
          <a:lstStyle>
            <a:lvl1pPr marL="0" indent="0">
              <a:buNone/>
              <a:defRPr sz="1235" i="1">
                <a:latin typeface="Palatino Linotype" panose="02040502050505030304" pitchFamily="18" charset="0"/>
              </a:defRPr>
            </a:lvl1pPr>
            <a:lvl2pPr marL="609353" indent="-205920">
              <a:defRPr sz="1588">
                <a:latin typeface="Palatino Linotype" panose="02040502050505030304" pitchFamily="18" charset="0"/>
              </a:defRPr>
            </a:lvl2pPr>
            <a:lvl3pPr marL="910527" indent="-207320">
              <a:buFont typeface="Wingdings" panose="05000000000000000000" pitchFamily="2" charset="2"/>
              <a:buChar char="§"/>
              <a:defRPr sz="1412">
                <a:latin typeface="Palatino Linotype" panose="02040502050505030304" pitchFamily="18" charset="0"/>
              </a:defRPr>
            </a:lvl3pPr>
            <a:lvl4pPr marL="1210300" indent="-197515">
              <a:buFont typeface="Arial" panose="020B0604020202020204" pitchFamily="34" charset="0"/>
              <a:buChar char="»"/>
              <a:defRPr sz="1235">
                <a:latin typeface="Palatino Linotype" panose="02040502050505030304" pitchFamily="18" charset="0"/>
              </a:defRPr>
            </a:lvl4pPr>
            <a:lvl5pPr>
              <a:defRPr sz="1329">
                <a:latin typeface="Palatino Linotype" panose="02040502050505030304" pitchFamily="18" charset="0"/>
              </a:defRPr>
            </a:lvl5pPr>
          </a:lstStyle>
          <a:p>
            <a:pPr lvl="0"/>
            <a:r>
              <a:rPr lang="en-US" dirty="0"/>
              <a:t>Click to edit Master text styles</a:t>
            </a:r>
          </a:p>
        </p:txBody>
      </p:sp>
    </p:spTree>
    <p:extLst>
      <p:ext uri="{BB962C8B-B14F-4D97-AF65-F5344CB8AC3E}">
        <p14:creationId xmlns:p14="http://schemas.microsoft.com/office/powerpoint/2010/main" val="274586338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6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404666"/>
            <a:ext cx="12192000" cy="926976"/>
          </a:xfrm>
        </p:spPr>
        <p:txBody>
          <a:bodyPr>
            <a:normAutofit/>
          </a:bodyPr>
          <a:lstStyle>
            <a:lvl1pPr>
              <a:defRPr sz="3882">
                <a:solidFill>
                  <a:srgbClr val="002060"/>
                </a:solidFill>
                <a:latin typeface="Palatino Linotype" panose="02040502050505030304" pitchFamily="18" charset="0"/>
              </a:defRPr>
            </a:lvl1pPr>
          </a:lstStyle>
          <a:p>
            <a:r>
              <a:rPr lang="en-US" dirty="0"/>
              <a:t>Click to edit Master title style</a:t>
            </a:r>
          </a:p>
        </p:txBody>
      </p:sp>
      <p:sp>
        <p:nvSpPr>
          <p:cNvPr id="3" name="Content Placeholder 2"/>
          <p:cNvSpPr>
            <a:spLocks noGrp="1"/>
          </p:cNvSpPr>
          <p:nvPr>
            <p:ph idx="1"/>
          </p:nvPr>
        </p:nvSpPr>
        <p:spPr>
          <a:xfrm>
            <a:off x="335362" y="1844827"/>
            <a:ext cx="11617291" cy="4736177"/>
          </a:xfrm>
        </p:spPr>
        <p:txBody>
          <a:bodyPr/>
          <a:lstStyle>
            <a:lvl1pPr marL="254947" indent="-254947">
              <a:buClr>
                <a:schemeClr val="tx2"/>
              </a:buClr>
              <a:buSzPct val="90000"/>
              <a:buFont typeface="Palatino Linotype" panose="02040502050505030304" pitchFamily="18" charset="0"/>
              <a:buChar char="•"/>
              <a:defRPr sz="1765">
                <a:latin typeface="Palatino Linotype" panose="02040502050505030304" pitchFamily="18" charset="0"/>
              </a:defRPr>
            </a:lvl1pPr>
            <a:lvl2pPr marL="557522" indent="-200316">
              <a:buClr>
                <a:schemeClr val="tx2"/>
              </a:buClr>
              <a:buSzPct val="90000"/>
              <a:buFont typeface="Wingdings" panose="05000000000000000000" pitchFamily="2" charset="2"/>
              <a:buChar char="§"/>
              <a:defRPr sz="1588">
                <a:latin typeface="Palatino Linotype" panose="02040502050505030304" pitchFamily="18" charset="0"/>
              </a:defRPr>
            </a:lvl2pPr>
            <a:lvl3pPr marL="858697" indent="-204518">
              <a:buClr>
                <a:schemeClr val="tx2"/>
              </a:buClr>
              <a:buFont typeface="Courier New" panose="02070309020205020404" pitchFamily="49" charset="0"/>
              <a:buChar char="o"/>
              <a:defRPr sz="1412">
                <a:latin typeface="Palatino Linotype" panose="02040502050505030304" pitchFamily="18" charset="0"/>
              </a:defRPr>
            </a:lvl3pPr>
            <a:lvl4pPr marL="1106640" indent="-196113">
              <a:buClr>
                <a:schemeClr val="tx2"/>
              </a:buClr>
              <a:defRPr sz="1235">
                <a:latin typeface="Palatino Linotype" panose="02040502050505030304" pitchFamily="18" charset="0"/>
              </a:defRPr>
            </a:lvl4pPr>
            <a:lvl5pPr marL="1262130" indent="-155490">
              <a:buClr>
                <a:schemeClr val="tx2"/>
              </a:buClr>
              <a:defRPr sz="1059">
                <a:latin typeface="Palatino Linotype" panose="020405020505050303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Box 3"/>
          <p:cNvSpPr txBox="1"/>
          <p:nvPr userDrawn="1"/>
        </p:nvSpPr>
        <p:spPr>
          <a:xfrm>
            <a:off x="10800524" y="6581003"/>
            <a:ext cx="1344149" cy="255326"/>
          </a:xfrm>
          <a:prstGeom prst="rect">
            <a:avLst/>
          </a:prstGeom>
          <a:noFill/>
        </p:spPr>
        <p:txBody>
          <a:bodyPr wrap="square" rtlCol="0">
            <a:spAutoFit/>
          </a:bodyPr>
          <a:lstStyle/>
          <a:p>
            <a:pPr algn="r"/>
            <a:fld id="{00102D1B-0293-4647-B4E5-AE469158D403}" type="slidenum">
              <a:rPr lang="en-US" sz="1059" smtClean="0">
                <a:solidFill>
                  <a:schemeClr val="bg1">
                    <a:lumMod val="50000"/>
                  </a:schemeClr>
                </a:solidFill>
              </a:rPr>
              <a:pPr algn="r"/>
              <a:t>‹#›</a:t>
            </a:fld>
            <a:endParaRPr lang="en-US" sz="882" dirty="0">
              <a:solidFill>
                <a:schemeClr val="bg1">
                  <a:lumMod val="50000"/>
                </a:schemeClr>
              </a:solidFill>
            </a:endParaRPr>
          </a:p>
        </p:txBody>
      </p:sp>
      <p:cxnSp>
        <p:nvCxnSpPr>
          <p:cNvPr id="6" name="Straight Connector 5"/>
          <p:cNvCxnSpPr/>
          <p:nvPr userDrawn="1"/>
        </p:nvCxnSpPr>
        <p:spPr>
          <a:xfrm>
            <a:off x="335362" y="1340768"/>
            <a:ext cx="11617291" cy="0"/>
          </a:xfrm>
          <a:prstGeom prst="line">
            <a:avLst/>
          </a:prstGeom>
          <a:ln w="25400" cap="rnd">
            <a:solidFill>
              <a:srgbClr val="002060"/>
            </a:solidFill>
          </a:ln>
        </p:spPr>
        <p:style>
          <a:lnRef idx="1">
            <a:schemeClr val="accent1"/>
          </a:lnRef>
          <a:fillRef idx="0">
            <a:schemeClr val="accent1"/>
          </a:fillRef>
          <a:effectRef idx="0">
            <a:schemeClr val="accent1"/>
          </a:effectRef>
          <a:fontRef idx="minor">
            <a:schemeClr val="tx1"/>
          </a:fontRef>
        </p:style>
      </p:cxnSp>
      <p:sp>
        <p:nvSpPr>
          <p:cNvPr id="10" name="Content Placeholder 2"/>
          <p:cNvSpPr>
            <a:spLocks noGrp="1"/>
          </p:cNvSpPr>
          <p:nvPr>
            <p:ph idx="10" hasCustomPrompt="1"/>
          </p:nvPr>
        </p:nvSpPr>
        <p:spPr>
          <a:xfrm>
            <a:off x="335362" y="1332297"/>
            <a:ext cx="7506287" cy="309082"/>
          </a:xfrm>
        </p:spPr>
        <p:txBody>
          <a:bodyPr>
            <a:normAutofit/>
          </a:bodyPr>
          <a:lstStyle>
            <a:lvl1pPr marL="0" indent="0">
              <a:buNone/>
              <a:defRPr sz="1235" i="1">
                <a:latin typeface="Palatino Linotype" panose="02040502050505030304" pitchFamily="18" charset="0"/>
              </a:defRPr>
            </a:lvl1pPr>
            <a:lvl2pPr marL="609353" indent="-205920">
              <a:defRPr sz="1588">
                <a:latin typeface="Palatino Linotype" panose="02040502050505030304" pitchFamily="18" charset="0"/>
              </a:defRPr>
            </a:lvl2pPr>
            <a:lvl3pPr marL="910527" indent="-207320">
              <a:buFont typeface="Wingdings" panose="05000000000000000000" pitchFamily="2" charset="2"/>
              <a:buChar char="§"/>
              <a:defRPr sz="1412">
                <a:latin typeface="Palatino Linotype" panose="02040502050505030304" pitchFamily="18" charset="0"/>
              </a:defRPr>
            </a:lvl3pPr>
            <a:lvl4pPr marL="1210300" indent="-197515">
              <a:buFont typeface="Arial" panose="020B0604020202020204" pitchFamily="34" charset="0"/>
              <a:buChar char="»"/>
              <a:defRPr sz="1235">
                <a:latin typeface="Palatino Linotype" panose="02040502050505030304" pitchFamily="18" charset="0"/>
              </a:defRPr>
            </a:lvl4pPr>
            <a:lvl5pPr>
              <a:defRPr sz="1329">
                <a:latin typeface="Palatino Linotype" panose="02040502050505030304" pitchFamily="18" charset="0"/>
              </a:defRPr>
            </a:lvl5pPr>
          </a:lstStyle>
          <a:p>
            <a:pPr lvl="0"/>
            <a:r>
              <a:rPr lang="en-US" dirty="0"/>
              <a:t>Click to edit Master text styles</a:t>
            </a:r>
          </a:p>
        </p:txBody>
      </p:sp>
    </p:spTree>
    <p:extLst>
      <p:ext uri="{BB962C8B-B14F-4D97-AF65-F5344CB8AC3E}">
        <p14:creationId xmlns:p14="http://schemas.microsoft.com/office/powerpoint/2010/main" val="26034168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19198667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6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404666"/>
            <a:ext cx="12192000" cy="926976"/>
          </a:xfrm>
        </p:spPr>
        <p:txBody>
          <a:bodyPr>
            <a:normAutofit/>
          </a:bodyPr>
          <a:lstStyle>
            <a:lvl1pPr>
              <a:defRPr sz="3882">
                <a:solidFill>
                  <a:srgbClr val="002060"/>
                </a:solidFill>
                <a:latin typeface="Palatino Linotype" panose="02040502050505030304" pitchFamily="18" charset="0"/>
              </a:defRPr>
            </a:lvl1pPr>
          </a:lstStyle>
          <a:p>
            <a:r>
              <a:rPr lang="en-US" dirty="0"/>
              <a:t>Click to edit Master title style</a:t>
            </a:r>
          </a:p>
        </p:txBody>
      </p:sp>
      <p:sp>
        <p:nvSpPr>
          <p:cNvPr id="3" name="Content Placeholder 2"/>
          <p:cNvSpPr>
            <a:spLocks noGrp="1"/>
          </p:cNvSpPr>
          <p:nvPr>
            <p:ph idx="1"/>
          </p:nvPr>
        </p:nvSpPr>
        <p:spPr>
          <a:xfrm>
            <a:off x="335362" y="1844827"/>
            <a:ext cx="11617291" cy="4736177"/>
          </a:xfrm>
        </p:spPr>
        <p:txBody>
          <a:bodyPr/>
          <a:lstStyle>
            <a:lvl1pPr marL="254947" indent="-254947">
              <a:buClr>
                <a:schemeClr val="tx2"/>
              </a:buClr>
              <a:buSzPct val="90000"/>
              <a:buFont typeface="Palatino Linotype" panose="02040502050505030304" pitchFamily="18" charset="0"/>
              <a:buChar char="•"/>
              <a:defRPr sz="1765">
                <a:latin typeface="Palatino Linotype" panose="02040502050505030304" pitchFamily="18" charset="0"/>
              </a:defRPr>
            </a:lvl1pPr>
            <a:lvl2pPr marL="557522" indent="-200316">
              <a:buClr>
                <a:schemeClr val="tx2"/>
              </a:buClr>
              <a:buSzPct val="90000"/>
              <a:buFont typeface="Wingdings" panose="05000000000000000000" pitchFamily="2" charset="2"/>
              <a:buChar char="§"/>
              <a:defRPr sz="1588">
                <a:latin typeface="Palatino Linotype" panose="02040502050505030304" pitchFamily="18" charset="0"/>
              </a:defRPr>
            </a:lvl2pPr>
            <a:lvl3pPr marL="858697" indent="-204518">
              <a:buClr>
                <a:schemeClr val="tx2"/>
              </a:buClr>
              <a:buFont typeface="Courier New" panose="02070309020205020404" pitchFamily="49" charset="0"/>
              <a:buChar char="o"/>
              <a:defRPr sz="1412">
                <a:latin typeface="Palatino Linotype" panose="02040502050505030304" pitchFamily="18" charset="0"/>
              </a:defRPr>
            </a:lvl3pPr>
            <a:lvl4pPr marL="1106640" indent="-196113">
              <a:buClr>
                <a:schemeClr val="tx2"/>
              </a:buClr>
              <a:defRPr sz="1235">
                <a:latin typeface="Palatino Linotype" panose="02040502050505030304" pitchFamily="18" charset="0"/>
              </a:defRPr>
            </a:lvl4pPr>
            <a:lvl5pPr marL="1262130" indent="-155490">
              <a:buClr>
                <a:schemeClr val="tx2"/>
              </a:buClr>
              <a:defRPr sz="1059">
                <a:latin typeface="Palatino Linotype" panose="020405020505050303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Box 3"/>
          <p:cNvSpPr txBox="1"/>
          <p:nvPr userDrawn="1"/>
        </p:nvSpPr>
        <p:spPr>
          <a:xfrm>
            <a:off x="10800524" y="6581003"/>
            <a:ext cx="1344149" cy="255326"/>
          </a:xfrm>
          <a:prstGeom prst="rect">
            <a:avLst/>
          </a:prstGeom>
          <a:noFill/>
        </p:spPr>
        <p:txBody>
          <a:bodyPr wrap="square" rtlCol="0">
            <a:spAutoFit/>
          </a:bodyPr>
          <a:lstStyle/>
          <a:p>
            <a:pPr algn="r"/>
            <a:fld id="{00102D1B-0293-4647-B4E5-AE469158D403}" type="slidenum">
              <a:rPr lang="en-US" sz="1059" smtClean="0">
                <a:solidFill>
                  <a:schemeClr val="bg1">
                    <a:lumMod val="50000"/>
                  </a:schemeClr>
                </a:solidFill>
              </a:rPr>
              <a:pPr algn="r"/>
              <a:t>‹#›</a:t>
            </a:fld>
            <a:endParaRPr lang="en-US" sz="882" dirty="0">
              <a:solidFill>
                <a:schemeClr val="bg1">
                  <a:lumMod val="50000"/>
                </a:schemeClr>
              </a:solidFill>
            </a:endParaRPr>
          </a:p>
        </p:txBody>
      </p:sp>
      <p:cxnSp>
        <p:nvCxnSpPr>
          <p:cNvPr id="6" name="Straight Connector 5"/>
          <p:cNvCxnSpPr/>
          <p:nvPr userDrawn="1"/>
        </p:nvCxnSpPr>
        <p:spPr>
          <a:xfrm>
            <a:off x="335362" y="1340768"/>
            <a:ext cx="11617291" cy="0"/>
          </a:xfrm>
          <a:prstGeom prst="line">
            <a:avLst/>
          </a:prstGeom>
          <a:ln w="25400" cap="rnd">
            <a:solidFill>
              <a:srgbClr val="002060"/>
            </a:solidFill>
          </a:ln>
        </p:spPr>
        <p:style>
          <a:lnRef idx="1">
            <a:schemeClr val="accent1"/>
          </a:lnRef>
          <a:fillRef idx="0">
            <a:schemeClr val="accent1"/>
          </a:fillRef>
          <a:effectRef idx="0">
            <a:schemeClr val="accent1"/>
          </a:effectRef>
          <a:fontRef idx="minor">
            <a:schemeClr val="tx1"/>
          </a:fontRef>
        </p:style>
      </p:cxnSp>
      <p:sp>
        <p:nvSpPr>
          <p:cNvPr id="10" name="Content Placeholder 2"/>
          <p:cNvSpPr>
            <a:spLocks noGrp="1"/>
          </p:cNvSpPr>
          <p:nvPr>
            <p:ph idx="10" hasCustomPrompt="1"/>
          </p:nvPr>
        </p:nvSpPr>
        <p:spPr>
          <a:xfrm>
            <a:off x="335362" y="1332297"/>
            <a:ext cx="7506287" cy="309082"/>
          </a:xfrm>
        </p:spPr>
        <p:txBody>
          <a:bodyPr>
            <a:normAutofit/>
          </a:bodyPr>
          <a:lstStyle>
            <a:lvl1pPr marL="0" indent="0">
              <a:buNone/>
              <a:defRPr sz="1235" i="1">
                <a:latin typeface="Palatino Linotype" panose="02040502050505030304" pitchFamily="18" charset="0"/>
              </a:defRPr>
            </a:lvl1pPr>
            <a:lvl2pPr marL="609353" indent="-205920">
              <a:defRPr sz="1588">
                <a:latin typeface="Palatino Linotype" panose="02040502050505030304" pitchFamily="18" charset="0"/>
              </a:defRPr>
            </a:lvl2pPr>
            <a:lvl3pPr marL="910527" indent="-207320">
              <a:buFont typeface="Wingdings" panose="05000000000000000000" pitchFamily="2" charset="2"/>
              <a:buChar char="§"/>
              <a:defRPr sz="1412">
                <a:latin typeface="Palatino Linotype" panose="02040502050505030304" pitchFamily="18" charset="0"/>
              </a:defRPr>
            </a:lvl3pPr>
            <a:lvl4pPr marL="1210300" indent="-197515">
              <a:buFont typeface="Arial" panose="020B0604020202020204" pitchFamily="34" charset="0"/>
              <a:buChar char="»"/>
              <a:defRPr sz="1235">
                <a:latin typeface="Palatino Linotype" panose="02040502050505030304" pitchFamily="18" charset="0"/>
              </a:defRPr>
            </a:lvl4pPr>
            <a:lvl5pPr>
              <a:defRPr sz="1329">
                <a:latin typeface="Palatino Linotype" panose="02040502050505030304" pitchFamily="18" charset="0"/>
              </a:defRPr>
            </a:lvl5pPr>
          </a:lstStyle>
          <a:p>
            <a:pPr lvl="0"/>
            <a:r>
              <a:rPr lang="en-US" dirty="0"/>
              <a:t>Click to edit Master text styles</a:t>
            </a:r>
          </a:p>
        </p:txBody>
      </p:sp>
    </p:spTree>
    <p:extLst>
      <p:ext uri="{BB962C8B-B14F-4D97-AF65-F5344CB8AC3E}">
        <p14:creationId xmlns:p14="http://schemas.microsoft.com/office/powerpoint/2010/main" val="334381887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6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404666"/>
            <a:ext cx="12192000" cy="926976"/>
          </a:xfrm>
        </p:spPr>
        <p:txBody>
          <a:bodyPr>
            <a:normAutofit/>
          </a:bodyPr>
          <a:lstStyle>
            <a:lvl1pPr>
              <a:defRPr sz="3882">
                <a:solidFill>
                  <a:srgbClr val="002060"/>
                </a:solidFill>
                <a:latin typeface="Palatino Linotype" panose="02040502050505030304" pitchFamily="18" charset="0"/>
              </a:defRPr>
            </a:lvl1pPr>
          </a:lstStyle>
          <a:p>
            <a:r>
              <a:rPr lang="en-US" dirty="0"/>
              <a:t>Click to edit Master title style</a:t>
            </a:r>
          </a:p>
        </p:txBody>
      </p:sp>
      <p:sp>
        <p:nvSpPr>
          <p:cNvPr id="3" name="Content Placeholder 2"/>
          <p:cNvSpPr>
            <a:spLocks noGrp="1"/>
          </p:cNvSpPr>
          <p:nvPr>
            <p:ph idx="1"/>
          </p:nvPr>
        </p:nvSpPr>
        <p:spPr>
          <a:xfrm>
            <a:off x="335362" y="1844827"/>
            <a:ext cx="11617291" cy="4736177"/>
          </a:xfrm>
        </p:spPr>
        <p:txBody>
          <a:bodyPr/>
          <a:lstStyle>
            <a:lvl1pPr marL="254947" indent="-254947">
              <a:buClr>
                <a:schemeClr val="tx2"/>
              </a:buClr>
              <a:buSzPct val="90000"/>
              <a:buFont typeface="Palatino Linotype" panose="02040502050505030304" pitchFamily="18" charset="0"/>
              <a:buChar char="•"/>
              <a:defRPr sz="1765">
                <a:latin typeface="Palatino Linotype" panose="02040502050505030304" pitchFamily="18" charset="0"/>
              </a:defRPr>
            </a:lvl1pPr>
            <a:lvl2pPr marL="557522" indent="-200316">
              <a:buClr>
                <a:schemeClr val="tx2"/>
              </a:buClr>
              <a:buSzPct val="90000"/>
              <a:buFont typeface="Wingdings" panose="05000000000000000000" pitchFamily="2" charset="2"/>
              <a:buChar char="§"/>
              <a:defRPr sz="1588">
                <a:latin typeface="Palatino Linotype" panose="02040502050505030304" pitchFamily="18" charset="0"/>
              </a:defRPr>
            </a:lvl2pPr>
            <a:lvl3pPr marL="858697" indent="-204518">
              <a:buClr>
                <a:schemeClr val="tx2"/>
              </a:buClr>
              <a:buFont typeface="Courier New" panose="02070309020205020404" pitchFamily="49" charset="0"/>
              <a:buChar char="o"/>
              <a:defRPr sz="1412">
                <a:latin typeface="Palatino Linotype" panose="02040502050505030304" pitchFamily="18" charset="0"/>
              </a:defRPr>
            </a:lvl3pPr>
            <a:lvl4pPr marL="1106640" indent="-196113">
              <a:buClr>
                <a:schemeClr val="tx2"/>
              </a:buClr>
              <a:defRPr sz="1235">
                <a:latin typeface="Palatino Linotype" panose="02040502050505030304" pitchFamily="18" charset="0"/>
              </a:defRPr>
            </a:lvl4pPr>
            <a:lvl5pPr marL="1262130" indent="-155490">
              <a:buClr>
                <a:schemeClr val="tx2"/>
              </a:buClr>
              <a:defRPr sz="1059">
                <a:latin typeface="Palatino Linotype" panose="020405020505050303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Box 3"/>
          <p:cNvSpPr txBox="1"/>
          <p:nvPr userDrawn="1"/>
        </p:nvSpPr>
        <p:spPr>
          <a:xfrm>
            <a:off x="10800524" y="6581003"/>
            <a:ext cx="1344149" cy="255326"/>
          </a:xfrm>
          <a:prstGeom prst="rect">
            <a:avLst/>
          </a:prstGeom>
          <a:noFill/>
        </p:spPr>
        <p:txBody>
          <a:bodyPr wrap="square" rtlCol="0">
            <a:spAutoFit/>
          </a:bodyPr>
          <a:lstStyle/>
          <a:p>
            <a:pPr algn="r"/>
            <a:fld id="{00102D1B-0293-4647-B4E5-AE469158D403}" type="slidenum">
              <a:rPr lang="en-US" sz="1059" smtClean="0">
                <a:solidFill>
                  <a:schemeClr val="bg1">
                    <a:lumMod val="50000"/>
                  </a:schemeClr>
                </a:solidFill>
              </a:rPr>
              <a:pPr algn="r"/>
              <a:t>‹#›</a:t>
            </a:fld>
            <a:endParaRPr lang="en-US" sz="882" dirty="0">
              <a:solidFill>
                <a:schemeClr val="bg1">
                  <a:lumMod val="50000"/>
                </a:schemeClr>
              </a:solidFill>
            </a:endParaRPr>
          </a:p>
        </p:txBody>
      </p:sp>
      <p:cxnSp>
        <p:nvCxnSpPr>
          <p:cNvPr id="6" name="Straight Connector 5"/>
          <p:cNvCxnSpPr/>
          <p:nvPr userDrawn="1"/>
        </p:nvCxnSpPr>
        <p:spPr>
          <a:xfrm>
            <a:off x="335362" y="1340768"/>
            <a:ext cx="11617291" cy="0"/>
          </a:xfrm>
          <a:prstGeom prst="line">
            <a:avLst/>
          </a:prstGeom>
          <a:ln w="25400" cap="rnd">
            <a:solidFill>
              <a:srgbClr val="002060"/>
            </a:solidFill>
          </a:ln>
        </p:spPr>
        <p:style>
          <a:lnRef idx="1">
            <a:schemeClr val="accent1"/>
          </a:lnRef>
          <a:fillRef idx="0">
            <a:schemeClr val="accent1"/>
          </a:fillRef>
          <a:effectRef idx="0">
            <a:schemeClr val="accent1"/>
          </a:effectRef>
          <a:fontRef idx="minor">
            <a:schemeClr val="tx1"/>
          </a:fontRef>
        </p:style>
      </p:cxnSp>
      <p:sp>
        <p:nvSpPr>
          <p:cNvPr id="10" name="Content Placeholder 2"/>
          <p:cNvSpPr>
            <a:spLocks noGrp="1"/>
          </p:cNvSpPr>
          <p:nvPr>
            <p:ph idx="10" hasCustomPrompt="1"/>
          </p:nvPr>
        </p:nvSpPr>
        <p:spPr>
          <a:xfrm>
            <a:off x="335362" y="1332297"/>
            <a:ext cx="7506287" cy="309082"/>
          </a:xfrm>
        </p:spPr>
        <p:txBody>
          <a:bodyPr>
            <a:normAutofit/>
          </a:bodyPr>
          <a:lstStyle>
            <a:lvl1pPr marL="0" indent="0">
              <a:buNone/>
              <a:defRPr sz="1235" i="1">
                <a:latin typeface="Palatino Linotype" panose="02040502050505030304" pitchFamily="18" charset="0"/>
              </a:defRPr>
            </a:lvl1pPr>
            <a:lvl2pPr marL="609353" indent="-205920">
              <a:defRPr sz="1588">
                <a:latin typeface="Palatino Linotype" panose="02040502050505030304" pitchFamily="18" charset="0"/>
              </a:defRPr>
            </a:lvl2pPr>
            <a:lvl3pPr marL="910527" indent="-207320">
              <a:buFont typeface="Wingdings" panose="05000000000000000000" pitchFamily="2" charset="2"/>
              <a:buChar char="§"/>
              <a:defRPr sz="1412">
                <a:latin typeface="Palatino Linotype" panose="02040502050505030304" pitchFamily="18" charset="0"/>
              </a:defRPr>
            </a:lvl3pPr>
            <a:lvl4pPr marL="1210300" indent="-197515">
              <a:buFont typeface="Arial" panose="020B0604020202020204" pitchFamily="34" charset="0"/>
              <a:buChar char="»"/>
              <a:defRPr sz="1235">
                <a:latin typeface="Palatino Linotype" panose="02040502050505030304" pitchFamily="18" charset="0"/>
              </a:defRPr>
            </a:lvl4pPr>
            <a:lvl5pPr>
              <a:defRPr sz="1329">
                <a:latin typeface="Palatino Linotype" panose="02040502050505030304" pitchFamily="18" charset="0"/>
              </a:defRPr>
            </a:lvl5pPr>
          </a:lstStyle>
          <a:p>
            <a:pPr lvl="0"/>
            <a:r>
              <a:rPr lang="en-US" dirty="0"/>
              <a:t>Click to edit Master text styles</a:t>
            </a:r>
          </a:p>
        </p:txBody>
      </p:sp>
    </p:spTree>
    <p:extLst>
      <p:ext uri="{BB962C8B-B14F-4D97-AF65-F5344CB8AC3E}">
        <p14:creationId xmlns:p14="http://schemas.microsoft.com/office/powerpoint/2010/main" val="191886224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3EB872A-E4C2-44DF-BD72-645311A73F1C}" type="datetimeFigureOut">
              <a:rPr lang="en-US" smtClean="0"/>
              <a:t>20-Apr-24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7AAE70-CA40-49DF-942C-EF868C965A22}" type="slidenum">
              <a:rPr lang="en-US" smtClean="0"/>
              <a:t>‹#›</a:t>
            </a:fld>
            <a:endParaRPr lang="en-US"/>
          </a:p>
        </p:txBody>
      </p:sp>
    </p:spTree>
    <p:extLst>
      <p:ext uri="{BB962C8B-B14F-4D97-AF65-F5344CB8AC3E}">
        <p14:creationId xmlns:p14="http://schemas.microsoft.com/office/powerpoint/2010/main" val="190565396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3EB872A-E4C2-44DF-BD72-645311A73F1C}" type="datetimeFigureOut">
              <a:rPr lang="en-US" smtClean="0"/>
              <a:t>20-Apr-24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7AAE70-CA40-49DF-942C-EF868C965A22}" type="slidenum">
              <a:rPr lang="en-US" smtClean="0"/>
              <a:t>‹#›</a:t>
            </a:fld>
            <a:endParaRPr lang="en-US"/>
          </a:p>
        </p:txBody>
      </p:sp>
    </p:spTree>
    <p:extLst>
      <p:ext uri="{BB962C8B-B14F-4D97-AF65-F5344CB8AC3E}">
        <p14:creationId xmlns:p14="http://schemas.microsoft.com/office/powerpoint/2010/main" val="46154249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over">
    <p:bg>
      <p:bgPr>
        <a:solidFill>
          <a:srgbClr val="0000B0"/>
        </a:solidFill>
        <a:effectLst/>
      </p:bgPr>
    </p:bg>
    <p:spTree>
      <p:nvGrpSpPr>
        <p:cNvPr id="1" name=""/>
        <p:cNvGrpSpPr/>
        <p:nvPr/>
      </p:nvGrpSpPr>
      <p:grpSpPr>
        <a:xfrm>
          <a:off x="0" y="0"/>
          <a:ext cx="0" cy="0"/>
          <a:chOff x="0" y="0"/>
          <a:chExt cx="0" cy="0"/>
        </a:xfrm>
      </p:grpSpPr>
      <p:sp>
        <p:nvSpPr>
          <p:cNvPr id="19" name="Text Placeholder 2">
            <a:extLst>
              <a:ext uri="{FF2B5EF4-FFF2-40B4-BE49-F238E27FC236}">
                <a16:creationId xmlns:a16="http://schemas.microsoft.com/office/drawing/2014/main" id="{C4620EE8-4506-F748-BA2F-9F7D7888F37E}"/>
              </a:ext>
            </a:extLst>
          </p:cNvPr>
          <p:cNvSpPr>
            <a:spLocks noGrp="1"/>
          </p:cNvSpPr>
          <p:nvPr>
            <p:ph type="body" sz="quarter" idx="16" hasCustomPrompt="1"/>
          </p:nvPr>
        </p:nvSpPr>
        <p:spPr>
          <a:xfrm>
            <a:off x="643548" y="1797959"/>
            <a:ext cx="10795245" cy="573379"/>
          </a:xfrm>
          <a:prstGeom prst="rect">
            <a:avLst/>
          </a:prstGeom>
        </p:spPr>
        <p:txBody>
          <a:bodyPr>
            <a:normAutofit/>
          </a:bodyPr>
          <a:lstStyle>
            <a:lvl1pPr marL="0" indent="0">
              <a:buNone/>
              <a:defRPr sz="3000">
                <a:solidFill>
                  <a:schemeClr val="bg1"/>
                </a:solidFill>
                <a:latin typeface="Helvetica Neue"/>
              </a:defRPr>
            </a:lvl1pPr>
            <a:lvl2pPr marL="304800" indent="0">
              <a:buNone/>
              <a:defRPr sz="6000">
                <a:solidFill>
                  <a:schemeClr val="bg1"/>
                </a:solidFill>
              </a:defRPr>
            </a:lvl2pPr>
            <a:lvl3pPr marL="609600" indent="0">
              <a:buNone/>
              <a:defRPr sz="6000">
                <a:solidFill>
                  <a:schemeClr val="bg1"/>
                </a:solidFill>
              </a:defRPr>
            </a:lvl3pPr>
            <a:lvl4pPr marL="914400" indent="0">
              <a:buNone/>
              <a:defRPr sz="6000">
                <a:solidFill>
                  <a:schemeClr val="bg1"/>
                </a:solidFill>
              </a:defRPr>
            </a:lvl4pPr>
            <a:lvl5pPr marL="1219200" indent="0">
              <a:buNone/>
              <a:defRPr sz="6000">
                <a:solidFill>
                  <a:schemeClr val="bg1"/>
                </a:solidFill>
              </a:defRPr>
            </a:lvl5pPr>
          </a:lstStyle>
          <a:p>
            <a:pPr lvl="0"/>
            <a:r>
              <a:rPr lang="en-GB" dirty="0"/>
              <a:t>Insert University Name</a:t>
            </a:r>
            <a:endParaRPr lang="x-none" dirty="0"/>
          </a:p>
        </p:txBody>
      </p:sp>
      <p:sp>
        <p:nvSpPr>
          <p:cNvPr id="22" name="Text Placeholder 14">
            <a:extLst>
              <a:ext uri="{FF2B5EF4-FFF2-40B4-BE49-F238E27FC236}">
                <a16:creationId xmlns:a16="http://schemas.microsoft.com/office/drawing/2014/main" id="{B917EA4C-AF1A-F844-9E6F-5DF8EB2EDBC3}"/>
              </a:ext>
            </a:extLst>
          </p:cNvPr>
          <p:cNvSpPr>
            <a:spLocks noGrp="1"/>
          </p:cNvSpPr>
          <p:nvPr>
            <p:ph type="body" sz="quarter" idx="19" hasCustomPrompt="1"/>
          </p:nvPr>
        </p:nvSpPr>
        <p:spPr>
          <a:xfrm>
            <a:off x="643548" y="5301578"/>
            <a:ext cx="2735263" cy="263694"/>
          </a:xfrm>
          <a:prstGeom prst="rect">
            <a:avLst/>
          </a:prstGeom>
        </p:spPr>
        <p:txBody>
          <a:bodyPr/>
          <a:lstStyle>
            <a:lvl1pPr marL="0" indent="0">
              <a:buNone/>
              <a:defRPr sz="1500">
                <a:solidFill>
                  <a:schemeClr val="bg1"/>
                </a:solidFill>
                <a:latin typeface="Helvetica Neue"/>
              </a:defRPr>
            </a:lvl1pPr>
          </a:lstStyle>
          <a:p>
            <a:pPr lvl="0"/>
            <a:r>
              <a:rPr lang="x-none" dirty="0"/>
              <a:t>Month, Year</a:t>
            </a:r>
          </a:p>
        </p:txBody>
      </p:sp>
      <p:sp>
        <p:nvSpPr>
          <p:cNvPr id="33" name="Text Placeholder 2">
            <a:extLst>
              <a:ext uri="{FF2B5EF4-FFF2-40B4-BE49-F238E27FC236}">
                <a16:creationId xmlns:a16="http://schemas.microsoft.com/office/drawing/2014/main" id="{C4620EE8-4506-F748-BA2F-9F7D7888F37E}"/>
              </a:ext>
            </a:extLst>
          </p:cNvPr>
          <p:cNvSpPr>
            <a:spLocks noGrp="1"/>
          </p:cNvSpPr>
          <p:nvPr>
            <p:ph type="body" sz="quarter" idx="21" hasCustomPrompt="1"/>
          </p:nvPr>
        </p:nvSpPr>
        <p:spPr>
          <a:xfrm>
            <a:off x="643548" y="2516790"/>
            <a:ext cx="10795245" cy="1705032"/>
          </a:xfrm>
          <a:prstGeom prst="rect">
            <a:avLst/>
          </a:prstGeom>
        </p:spPr>
        <p:txBody>
          <a:bodyPr>
            <a:normAutofit/>
          </a:bodyPr>
          <a:lstStyle>
            <a:lvl1pPr marL="0" indent="0">
              <a:lnSpc>
                <a:spcPts val="5000"/>
              </a:lnSpc>
              <a:spcBef>
                <a:spcPts val="0"/>
              </a:spcBef>
              <a:buNone/>
              <a:defRPr sz="5000" b="1" baseline="0">
                <a:solidFill>
                  <a:schemeClr val="bg1"/>
                </a:solidFill>
                <a:latin typeface="Helvetica Neue"/>
              </a:defRPr>
            </a:lvl1pPr>
            <a:lvl2pPr marL="304800" indent="0">
              <a:buNone/>
              <a:defRPr sz="6000">
                <a:solidFill>
                  <a:schemeClr val="bg1"/>
                </a:solidFill>
              </a:defRPr>
            </a:lvl2pPr>
            <a:lvl3pPr marL="609600" indent="0">
              <a:buNone/>
              <a:defRPr sz="6000">
                <a:solidFill>
                  <a:schemeClr val="bg1"/>
                </a:solidFill>
              </a:defRPr>
            </a:lvl3pPr>
            <a:lvl4pPr marL="914400" indent="0">
              <a:buNone/>
              <a:defRPr sz="6000">
                <a:solidFill>
                  <a:schemeClr val="bg1"/>
                </a:solidFill>
              </a:defRPr>
            </a:lvl4pPr>
            <a:lvl5pPr marL="1219200" indent="0">
              <a:buNone/>
              <a:defRPr sz="6000">
                <a:solidFill>
                  <a:schemeClr val="bg1"/>
                </a:solidFill>
              </a:defRPr>
            </a:lvl5pPr>
          </a:lstStyle>
          <a:p>
            <a:pPr lvl="0"/>
            <a:r>
              <a:rPr lang="en-GB" dirty="0"/>
              <a:t>INSERT COURSE NAME USING CAPITAL LETTERS</a:t>
            </a:r>
          </a:p>
        </p:txBody>
      </p:sp>
      <p:pic>
        <p:nvPicPr>
          <p:cNvPr id="26" name="Picture 2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6302" y="530099"/>
            <a:ext cx="2585474" cy="322334"/>
          </a:xfrm>
          <a:prstGeom prst="rect">
            <a:avLst/>
          </a:prstGeom>
        </p:spPr>
      </p:pic>
      <p:cxnSp>
        <p:nvCxnSpPr>
          <p:cNvPr id="38" name="Straight Connector 37"/>
          <p:cNvCxnSpPr/>
          <p:nvPr userDrawn="1"/>
        </p:nvCxnSpPr>
        <p:spPr>
          <a:xfrm>
            <a:off x="3497566" y="459828"/>
            <a:ext cx="1" cy="46976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7" name="TextBox 46"/>
          <p:cNvSpPr txBox="1"/>
          <p:nvPr userDrawn="1"/>
        </p:nvSpPr>
        <p:spPr>
          <a:xfrm>
            <a:off x="3634224" y="482815"/>
            <a:ext cx="2912410"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50" dirty="0">
                <a:solidFill>
                  <a:schemeClr val="bg1"/>
                </a:solidFill>
                <a:latin typeface="Helvetica Neue"/>
              </a:rPr>
              <a:t>Master programmes in Artificial</a:t>
            </a:r>
            <a:br>
              <a:rPr lang="en-GB" sz="1250" dirty="0">
                <a:solidFill>
                  <a:schemeClr val="bg1"/>
                </a:solidFill>
                <a:latin typeface="Helvetica Neue"/>
              </a:rPr>
            </a:br>
            <a:r>
              <a:rPr lang="en-GB" sz="1250" dirty="0">
                <a:solidFill>
                  <a:schemeClr val="bg1"/>
                </a:solidFill>
                <a:latin typeface="Helvetica Neue"/>
              </a:rPr>
              <a:t>Intelligence 4 Careers in Europe</a:t>
            </a:r>
            <a:endParaRPr lang="en-US" sz="1250" dirty="0">
              <a:solidFill>
                <a:schemeClr val="bg1"/>
              </a:solidFill>
              <a:latin typeface="Helvetica Neue"/>
            </a:endParaRPr>
          </a:p>
        </p:txBody>
      </p:sp>
      <p:pic>
        <p:nvPicPr>
          <p:cNvPr id="48" name="Picture 4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34246" y="4835786"/>
            <a:ext cx="1204547" cy="803419"/>
          </a:xfrm>
          <a:prstGeom prst="rect">
            <a:avLst/>
          </a:prstGeom>
        </p:spPr>
      </p:pic>
      <p:sp>
        <p:nvSpPr>
          <p:cNvPr id="51" name="Text Placeholder 10">
            <a:extLst>
              <a:ext uri="{FF2B5EF4-FFF2-40B4-BE49-F238E27FC236}">
                <a16:creationId xmlns:a16="http://schemas.microsoft.com/office/drawing/2014/main" id="{9B3CD9D9-3717-8045-BBE0-D00561474EA1}"/>
              </a:ext>
            </a:extLst>
          </p:cNvPr>
          <p:cNvSpPr>
            <a:spLocks noGrp="1"/>
          </p:cNvSpPr>
          <p:nvPr>
            <p:ph type="body" sz="quarter" idx="23" hasCustomPrompt="1"/>
          </p:nvPr>
        </p:nvSpPr>
        <p:spPr>
          <a:xfrm>
            <a:off x="643548" y="4981237"/>
            <a:ext cx="10719046" cy="247063"/>
          </a:xfrm>
          <a:prstGeom prst="rect">
            <a:avLst/>
          </a:prstGeom>
        </p:spPr>
        <p:txBody>
          <a:bodyPr>
            <a:noAutofit/>
          </a:bodyPr>
          <a:lstStyle>
            <a:lvl1pPr marL="0" indent="0">
              <a:buNone/>
              <a:defRPr sz="2000" b="1" baseline="0">
                <a:solidFill>
                  <a:schemeClr val="bg1"/>
                </a:solidFill>
                <a:latin typeface="Helvetica Neue"/>
              </a:defRPr>
            </a:lvl1pPr>
            <a:lvl2pPr marL="304800" indent="0">
              <a:buNone/>
              <a:defRPr>
                <a:solidFill>
                  <a:schemeClr val="bg1"/>
                </a:solidFill>
              </a:defRPr>
            </a:lvl2pPr>
            <a:lvl3pPr marL="609600" indent="0">
              <a:buNone/>
              <a:defRPr>
                <a:solidFill>
                  <a:schemeClr val="bg1"/>
                </a:solidFill>
              </a:defRPr>
            </a:lvl3pPr>
            <a:lvl4pPr marL="914400" indent="0">
              <a:buNone/>
              <a:defRPr>
                <a:solidFill>
                  <a:schemeClr val="bg1"/>
                </a:solidFill>
              </a:defRPr>
            </a:lvl4pPr>
            <a:lvl5pPr marL="1219200" indent="0">
              <a:buNone/>
              <a:defRPr>
                <a:solidFill>
                  <a:schemeClr val="bg1"/>
                </a:solidFill>
              </a:defRPr>
            </a:lvl5pPr>
          </a:lstStyle>
          <a:p>
            <a:pPr lvl="0"/>
            <a:r>
              <a:rPr lang="en-GB" dirty="0"/>
              <a:t>Presenter’s Name &amp; Surname</a:t>
            </a:r>
            <a:endParaRPr lang="x-none" dirty="0"/>
          </a:p>
        </p:txBody>
      </p:sp>
    </p:spTree>
    <p:extLst>
      <p:ext uri="{BB962C8B-B14F-4D97-AF65-F5344CB8AC3E}">
        <p14:creationId xmlns:p14="http://schemas.microsoft.com/office/powerpoint/2010/main" val="989168554"/>
      </p:ext>
    </p:extLst>
  </p:cSld>
  <p:clrMapOvr>
    <a:overrideClrMapping bg1="lt1" tx1="dk1" bg2="lt2" tx2="dk2" accent1="accent1" accent2="accent2" accent3="accent3" accent4="accent4" accent5="accent5" accent6="accent6" hlink="hlink" folHlink="folHlink"/>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Lecture title &amp; contents">
    <p:spTree>
      <p:nvGrpSpPr>
        <p:cNvPr id="1" name=""/>
        <p:cNvGrpSpPr/>
        <p:nvPr/>
      </p:nvGrpSpPr>
      <p:grpSpPr>
        <a:xfrm>
          <a:off x="0" y="0"/>
          <a:ext cx="0" cy="0"/>
          <a:chOff x="0" y="0"/>
          <a:chExt cx="0" cy="0"/>
        </a:xfrm>
      </p:grpSpPr>
      <p:cxnSp>
        <p:nvCxnSpPr>
          <p:cNvPr id="5" name="Straight Connector 4"/>
          <p:cNvCxnSpPr/>
          <p:nvPr userDrawn="1"/>
        </p:nvCxnSpPr>
        <p:spPr>
          <a:xfrm>
            <a:off x="3497566" y="459828"/>
            <a:ext cx="1" cy="469761"/>
          </a:xfrm>
          <a:prstGeom prst="line">
            <a:avLst/>
          </a:prstGeom>
          <a:ln>
            <a:solidFill>
              <a:srgbClr val="0000B0"/>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userDrawn="1"/>
        </p:nvSpPr>
        <p:spPr>
          <a:xfrm>
            <a:off x="3634224" y="482815"/>
            <a:ext cx="2912410"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50" dirty="0">
                <a:solidFill>
                  <a:srgbClr val="0000B0"/>
                </a:solidFill>
                <a:latin typeface="Helvetica Neue"/>
              </a:rPr>
              <a:t>Master programmes in Artificial</a:t>
            </a:r>
            <a:br>
              <a:rPr lang="en-GB" sz="1250" dirty="0">
                <a:solidFill>
                  <a:srgbClr val="0000B0"/>
                </a:solidFill>
                <a:latin typeface="Helvetica Neue"/>
              </a:rPr>
            </a:br>
            <a:r>
              <a:rPr lang="en-GB" sz="1250" dirty="0">
                <a:solidFill>
                  <a:srgbClr val="0000B0"/>
                </a:solidFill>
                <a:latin typeface="Helvetica Neue"/>
              </a:rPr>
              <a:t>Intelligence 4 Careers in Europe</a:t>
            </a:r>
            <a:endParaRPr lang="en-US" sz="1250" dirty="0">
              <a:solidFill>
                <a:srgbClr val="0000B0"/>
              </a:solidFill>
              <a:latin typeface="Helvetica Neue"/>
            </a:endParaRP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6302" y="530099"/>
            <a:ext cx="2580029" cy="322334"/>
          </a:xfrm>
          <a:prstGeom prst="rect">
            <a:avLst/>
          </a:prstGeom>
        </p:spPr>
      </p:pic>
      <p:sp>
        <p:nvSpPr>
          <p:cNvPr id="17" name="Text Placeholder 2">
            <a:extLst>
              <a:ext uri="{FF2B5EF4-FFF2-40B4-BE49-F238E27FC236}">
                <a16:creationId xmlns:a16="http://schemas.microsoft.com/office/drawing/2014/main" id="{C4620EE8-4506-F748-BA2F-9F7D7888F37E}"/>
              </a:ext>
            </a:extLst>
          </p:cNvPr>
          <p:cNvSpPr>
            <a:spLocks noGrp="1"/>
          </p:cNvSpPr>
          <p:nvPr>
            <p:ph type="body" sz="quarter" idx="22" hasCustomPrompt="1"/>
          </p:nvPr>
        </p:nvSpPr>
        <p:spPr>
          <a:xfrm>
            <a:off x="643548" y="4033617"/>
            <a:ext cx="5198941" cy="1633558"/>
          </a:xfrm>
          <a:prstGeom prst="rect">
            <a:avLst/>
          </a:prstGeom>
        </p:spPr>
        <p:txBody>
          <a:bodyPr>
            <a:normAutofit/>
          </a:bodyPr>
          <a:lstStyle>
            <a:lvl1pPr marL="257175" marR="0" indent="-257175" algn="l" defTabSz="914400" rtl="0" eaLnBrk="1" fontAlgn="auto" latinLnBrk="0" hangingPunct="1">
              <a:lnSpc>
                <a:spcPct val="90000"/>
              </a:lnSpc>
              <a:spcBef>
                <a:spcPts val="1000"/>
              </a:spcBef>
              <a:spcAft>
                <a:spcPts val="0"/>
              </a:spcAft>
              <a:buClrTx/>
              <a:buSzTx/>
              <a:buFont typeface="+mj-lt"/>
              <a:buAutoNum type="arabicPeriod"/>
              <a:tabLst/>
              <a:defRPr sz="1500">
                <a:solidFill>
                  <a:srgbClr val="0000B0"/>
                </a:solidFill>
                <a:latin typeface="Helvetica Neue"/>
              </a:defRPr>
            </a:lvl1pPr>
            <a:lvl2pPr marL="304800" indent="0">
              <a:buNone/>
              <a:defRPr sz="6000">
                <a:solidFill>
                  <a:schemeClr val="bg1"/>
                </a:solidFill>
              </a:defRPr>
            </a:lvl2pPr>
            <a:lvl3pPr marL="609600" indent="0">
              <a:buNone/>
              <a:defRPr sz="6000">
                <a:solidFill>
                  <a:schemeClr val="bg1"/>
                </a:solidFill>
              </a:defRPr>
            </a:lvl3pPr>
            <a:lvl4pPr marL="914400" indent="0">
              <a:buNone/>
              <a:defRPr sz="6000">
                <a:solidFill>
                  <a:schemeClr val="bg1"/>
                </a:solidFill>
              </a:defRPr>
            </a:lvl4pPr>
            <a:lvl5pPr marL="1219200" indent="0">
              <a:buNone/>
              <a:defRPr sz="6000">
                <a:solidFill>
                  <a:schemeClr val="bg1"/>
                </a:solidFill>
              </a:defRPr>
            </a:lvl5pPr>
          </a:lstStyle>
          <a:p>
            <a:pPr lvl="0"/>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a:t>
            </a:r>
          </a:p>
          <a:p>
            <a:pPr lvl="0"/>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a:t>
            </a:r>
          </a:p>
          <a:p>
            <a:pPr lvl="0"/>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a:t>
            </a:r>
          </a:p>
          <a:p>
            <a:pPr lvl="0"/>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a:t>
            </a:r>
          </a:p>
          <a:p>
            <a:pPr lvl="0"/>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a:t>
            </a:r>
          </a:p>
          <a:p>
            <a:pPr lvl="0"/>
            <a:endParaRPr lang="en-GB" dirty="0"/>
          </a:p>
        </p:txBody>
      </p:sp>
      <p:sp>
        <p:nvSpPr>
          <p:cNvPr id="19" name="Text Placeholder 2">
            <a:extLst>
              <a:ext uri="{FF2B5EF4-FFF2-40B4-BE49-F238E27FC236}">
                <a16:creationId xmlns:a16="http://schemas.microsoft.com/office/drawing/2014/main" id="{C4620EE8-4506-F748-BA2F-9F7D7888F37E}"/>
              </a:ext>
            </a:extLst>
          </p:cNvPr>
          <p:cNvSpPr>
            <a:spLocks noGrp="1"/>
          </p:cNvSpPr>
          <p:nvPr>
            <p:ph type="body" sz="quarter" idx="23" hasCustomPrompt="1"/>
          </p:nvPr>
        </p:nvSpPr>
        <p:spPr>
          <a:xfrm>
            <a:off x="6239852" y="4033617"/>
            <a:ext cx="5198941" cy="1633558"/>
          </a:xfrm>
          <a:prstGeom prst="rect">
            <a:avLst/>
          </a:prstGeom>
        </p:spPr>
        <p:txBody>
          <a:bodyPr>
            <a:normAutofit/>
          </a:bodyPr>
          <a:lstStyle>
            <a:lvl1pPr marL="257175" marR="0" indent="-257175" algn="l" defTabSz="914400" rtl="0" eaLnBrk="1" fontAlgn="auto" latinLnBrk="0" hangingPunct="1">
              <a:lnSpc>
                <a:spcPct val="90000"/>
              </a:lnSpc>
              <a:spcBef>
                <a:spcPts val="1000"/>
              </a:spcBef>
              <a:spcAft>
                <a:spcPts val="0"/>
              </a:spcAft>
              <a:buClrTx/>
              <a:buSzTx/>
              <a:buFont typeface="+mj-lt"/>
              <a:buAutoNum type="arabicPeriod" startAt="6"/>
              <a:tabLst/>
              <a:defRPr sz="1500">
                <a:solidFill>
                  <a:srgbClr val="0000B0"/>
                </a:solidFill>
                <a:latin typeface="Helvetica Neue"/>
              </a:defRPr>
            </a:lvl1pPr>
            <a:lvl2pPr marL="304800" indent="0">
              <a:buNone/>
              <a:defRPr sz="6000">
                <a:solidFill>
                  <a:schemeClr val="bg1"/>
                </a:solidFill>
              </a:defRPr>
            </a:lvl2pPr>
            <a:lvl3pPr marL="609600" indent="0">
              <a:buNone/>
              <a:defRPr sz="6000">
                <a:solidFill>
                  <a:schemeClr val="bg1"/>
                </a:solidFill>
              </a:defRPr>
            </a:lvl3pPr>
            <a:lvl4pPr marL="914400" indent="0">
              <a:buNone/>
              <a:defRPr sz="6000">
                <a:solidFill>
                  <a:schemeClr val="bg1"/>
                </a:solidFill>
              </a:defRPr>
            </a:lvl4pPr>
            <a:lvl5pPr marL="1219200" indent="0">
              <a:buNone/>
              <a:defRPr sz="6000">
                <a:solidFill>
                  <a:schemeClr val="bg1"/>
                </a:solidFill>
              </a:defRPr>
            </a:lvl5pPr>
          </a:lstStyle>
          <a:p>
            <a:pPr lvl="0"/>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a:t>
            </a:r>
          </a:p>
          <a:p>
            <a:pPr lvl="0"/>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a:t>
            </a:r>
          </a:p>
          <a:p>
            <a:pPr lvl="0"/>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a:t>
            </a:r>
          </a:p>
          <a:p>
            <a:pPr lvl="0"/>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a:t>
            </a:r>
          </a:p>
          <a:p>
            <a:pPr lvl="0"/>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a:t>
            </a:r>
          </a:p>
          <a:p>
            <a:pPr lvl="0"/>
            <a:endParaRPr lang="en-GB" dirty="0"/>
          </a:p>
        </p:txBody>
      </p:sp>
      <p:cxnSp>
        <p:nvCxnSpPr>
          <p:cNvPr id="20" name="Straight Connector 19"/>
          <p:cNvCxnSpPr/>
          <p:nvPr userDrawn="1"/>
        </p:nvCxnSpPr>
        <p:spPr>
          <a:xfrm>
            <a:off x="6041169" y="4033617"/>
            <a:ext cx="0" cy="1633558"/>
          </a:xfrm>
          <a:prstGeom prst="line">
            <a:avLst/>
          </a:prstGeom>
          <a:ln>
            <a:solidFill>
              <a:srgbClr val="0000B0"/>
            </a:solidFill>
          </a:ln>
        </p:spPr>
        <p:style>
          <a:lnRef idx="1">
            <a:schemeClr val="accent1"/>
          </a:lnRef>
          <a:fillRef idx="0">
            <a:schemeClr val="accent1"/>
          </a:fillRef>
          <a:effectRef idx="0">
            <a:schemeClr val="accent1"/>
          </a:effectRef>
          <a:fontRef idx="minor">
            <a:schemeClr val="tx1"/>
          </a:fontRef>
        </p:style>
      </p:cxnSp>
      <p:sp>
        <p:nvSpPr>
          <p:cNvPr id="22" name="Text Placeholder 2">
            <a:extLst>
              <a:ext uri="{FF2B5EF4-FFF2-40B4-BE49-F238E27FC236}">
                <a16:creationId xmlns:a16="http://schemas.microsoft.com/office/drawing/2014/main" id="{C4620EE8-4506-F748-BA2F-9F7D7888F37E}"/>
              </a:ext>
            </a:extLst>
          </p:cNvPr>
          <p:cNvSpPr>
            <a:spLocks noGrp="1"/>
          </p:cNvSpPr>
          <p:nvPr>
            <p:ph type="body" sz="quarter" idx="24" hasCustomPrompt="1"/>
          </p:nvPr>
        </p:nvSpPr>
        <p:spPr>
          <a:xfrm>
            <a:off x="643548" y="1355407"/>
            <a:ext cx="10795245" cy="446040"/>
          </a:xfrm>
          <a:prstGeom prst="rect">
            <a:avLst/>
          </a:prstGeom>
          <a:solidFill>
            <a:srgbClr val="0000B0"/>
          </a:solidFill>
        </p:spPr>
        <p:txBody>
          <a:bodyPr lIns="365760" anchor="ctr">
            <a:normAutofit/>
          </a:bodyPr>
          <a:lstStyle>
            <a:lvl1pPr marL="0" indent="0">
              <a:buNone/>
              <a:defRPr sz="1500" b="1" baseline="0">
                <a:solidFill>
                  <a:schemeClr val="bg1"/>
                </a:solidFill>
                <a:latin typeface="Helvetica Neue"/>
              </a:defRPr>
            </a:lvl1pPr>
            <a:lvl2pPr marL="304800" indent="0">
              <a:buNone/>
              <a:defRPr sz="6000">
                <a:solidFill>
                  <a:schemeClr val="bg1"/>
                </a:solidFill>
              </a:defRPr>
            </a:lvl2pPr>
            <a:lvl3pPr marL="609600" indent="0">
              <a:buNone/>
              <a:defRPr sz="6000">
                <a:solidFill>
                  <a:schemeClr val="bg1"/>
                </a:solidFill>
              </a:defRPr>
            </a:lvl3pPr>
            <a:lvl4pPr marL="914400" indent="0">
              <a:buNone/>
              <a:defRPr sz="6000">
                <a:solidFill>
                  <a:schemeClr val="bg1"/>
                </a:solidFill>
              </a:defRPr>
            </a:lvl4pPr>
            <a:lvl5pPr marL="1219200" indent="0">
              <a:buNone/>
              <a:defRPr sz="6000">
                <a:solidFill>
                  <a:schemeClr val="bg1"/>
                </a:solidFill>
              </a:defRPr>
            </a:lvl5pPr>
          </a:lstStyle>
          <a:p>
            <a:pPr lvl="0"/>
            <a:r>
              <a:rPr lang="en-GB" dirty="0"/>
              <a:t>LECTURE 1</a:t>
            </a:r>
            <a:endParaRPr lang="x-none" dirty="0"/>
          </a:p>
        </p:txBody>
      </p:sp>
      <p:sp>
        <p:nvSpPr>
          <p:cNvPr id="23" name="Text Placeholder 2">
            <a:extLst>
              <a:ext uri="{FF2B5EF4-FFF2-40B4-BE49-F238E27FC236}">
                <a16:creationId xmlns:a16="http://schemas.microsoft.com/office/drawing/2014/main" id="{C4620EE8-4506-F748-BA2F-9F7D7888F37E}"/>
              </a:ext>
            </a:extLst>
          </p:cNvPr>
          <p:cNvSpPr>
            <a:spLocks noGrp="1"/>
          </p:cNvSpPr>
          <p:nvPr>
            <p:ph type="body" sz="quarter" idx="25" hasCustomPrompt="1"/>
          </p:nvPr>
        </p:nvSpPr>
        <p:spPr>
          <a:xfrm>
            <a:off x="643548" y="1945570"/>
            <a:ext cx="10795245" cy="1203768"/>
          </a:xfrm>
          <a:prstGeom prst="rect">
            <a:avLst/>
          </a:prstGeom>
        </p:spPr>
        <p:txBody>
          <a:bodyPr>
            <a:normAutofit/>
          </a:bodyPr>
          <a:lstStyle>
            <a:lvl1pPr marL="0" indent="0">
              <a:lnSpc>
                <a:spcPts val="3500"/>
              </a:lnSpc>
              <a:spcBef>
                <a:spcPts val="0"/>
              </a:spcBef>
              <a:buNone/>
              <a:defRPr sz="3000" b="1" baseline="0">
                <a:solidFill>
                  <a:srgbClr val="0000B0"/>
                </a:solidFill>
                <a:latin typeface="Helvetica Neue"/>
              </a:defRPr>
            </a:lvl1pPr>
            <a:lvl2pPr marL="304800" indent="0">
              <a:buNone/>
              <a:defRPr sz="6000">
                <a:solidFill>
                  <a:schemeClr val="bg1"/>
                </a:solidFill>
              </a:defRPr>
            </a:lvl2pPr>
            <a:lvl3pPr marL="609600" indent="0">
              <a:buNone/>
              <a:defRPr sz="6000">
                <a:solidFill>
                  <a:schemeClr val="bg1"/>
                </a:solidFill>
              </a:defRPr>
            </a:lvl3pPr>
            <a:lvl4pPr marL="914400" indent="0">
              <a:buNone/>
              <a:defRPr sz="6000">
                <a:solidFill>
                  <a:schemeClr val="bg1"/>
                </a:solidFill>
              </a:defRPr>
            </a:lvl4pPr>
            <a:lvl5pPr marL="1219200" indent="0">
              <a:buNone/>
              <a:defRPr sz="6000">
                <a:solidFill>
                  <a:schemeClr val="bg1"/>
                </a:solidFill>
              </a:defRPr>
            </a:lvl5pPr>
          </a:lstStyle>
          <a:p>
            <a:pPr lvl="0"/>
            <a:r>
              <a:rPr lang="en-GB" dirty="0"/>
              <a:t>Insert lecture 1 title</a:t>
            </a:r>
          </a:p>
        </p:txBody>
      </p:sp>
      <p:sp>
        <p:nvSpPr>
          <p:cNvPr id="24" name="Text Placeholder 2">
            <a:extLst>
              <a:ext uri="{FF2B5EF4-FFF2-40B4-BE49-F238E27FC236}">
                <a16:creationId xmlns:a16="http://schemas.microsoft.com/office/drawing/2014/main" id="{C4620EE8-4506-F748-BA2F-9F7D7888F37E}"/>
              </a:ext>
            </a:extLst>
          </p:cNvPr>
          <p:cNvSpPr>
            <a:spLocks noGrp="1"/>
          </p:cNvSpPr>
          <p:nvPr>
            <p:ph type="body" sz="quarter" idx="26" hasCustomPrompt="1"/>
          </p:nvPr>
        </p:nvSpPr>
        <p:spPr>
          <a:xfrm>
            <a:off x="643547" y="3422907"/>
            <a:ext cx="10795245" cy="446040"/>
          </a:xfrm>
          <a:prstGeom prst="rect">
            <a:avLst/>
          </a:prstGeom>
          <a:solidFill>
            <a:srgbClr val="0000B0"/>
          </a:solidFill>
        </p:spPr>
        <p:txBody>
          <a:bodyPr lIns="365760" anchor="ctr">
            <a:normAutofit/>
          </a:bodyPr>
          <a:lstStyle>
            <a:lvl1pPr marL="0" indent="0">
              <a:buNone/>
              <a:defRPr sz="1500" b="1" baseline="0">
                <a:solidFill>
                  <a:schemeClr val="bg1"/>
                </a:solidFill>
                <a:latin typeface="Helvetica Neue"/>
              </a:defRPr>
            </a:lvl1pPr>
            <a:lvl2pPr marL="304800" indent="0">
              <a:buNone/>
              <a:defRPr sz="6000">
                <a:solidFill>
                  <a:schemeClr val="bg1"/>
                </a:solidFill>
              </a:defRPr>
            </a:lvl2pPr>
            <a:lvl3pPr marL="609600" indent="0">
              <a:buNone/>
              <a:defRPr sz="6000">
                <a:solidFill>
                  <a:schemeClr val="bg1"/>
                </a:solidFill>
              </a:defRPr>
            </a:lvl3pPr>
            <a:lvl4pPr marL="914400" indent="0">
              <a:buNone/>
              <a:defRPr sz="6000">
                <a:solidFill>
                  <a:schemeClr val="bg1"/>
                </a:solidFill>
              </a:defRPr>
            </a:lvl4pPr>
            <a:lvl5pPr marL="1219200" indent="0">
              <a:buNone/>
              <a:defRPr sz="6000">
                <a:solidFill>
                  <a:schemeClr val="bg1"/>
                </a:solidFill>
              </a:defRPr>
            </a:lvl5pPr>
          </a:lstStyle>
          <a:p>
            <a:pPr lvl="0"/>
            <a:r>
              <a:rPr lang="en-GB" dirty="0"/>
              <a:t>CONTENTS</a:t>
            </a:r>
            <a:endParaRPr lang="x-none" dirty="0"/>
          </a:p>
        </p:txBody>
      </p:sp>
      <p:sp>
        <p:nvSpPr>
          <p:cNvPr id="15" name="Slide Number Placeholder 5"/>
          <p:cNvSpPr>
            <a:spLocks noGrp="1"/>
          </p:cNvSpPr>
          <p:nvPr>
            <p:ph type="sldNum" sz="quarter" idx="4"/>
          </p:nvPr>
        </p:nvSpPr>
        <p:spPr>
          <a:xfrm>
            <a:off x="5782244" y="6222471"/>
            <a:ext cx="507023"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base">
              <a:spcBef>
                <a:spcPct val="0"/>
              </a:spcBef>
              <a:spcAft>
                <a:spcPct val="0"/>
              </a:spcAft>
              <a:defRPr/>
            </a:pPr>
            <a:fld id="{DD9F0740-C59C-4AD6-B752-7CC1CE13501A}" type="slidenum">
              <a:rPr lang="bg-BG" smtClean="0">
                <a:solidFill>
                  <a:srgbClr val="000000"/>
                </a:solidFill>
              </a:rPr>
              <a:pPr fontAlgn="base">
                <a:spcBef>
                  <a:spcPct val="0"/>
                </a:spcBef>
                <a:spcAft>
                  <a:spcPct val="0"/>
                </a:spcAft>
                <a:defRPr/>
              </a:pPr>
              <a:t>‹#›</a:t>
            </a:fld>
            <a:endParaRPr lang="bg-BG" dirty="0">
              <a:solidFill>
                <a:srgbClr val="000000"/>
              </a:solidFill>
            </a:endParaRPr>
          </a:p>
        </p:txBody>
      </p:sp>
    </p:spTree>
    <p:extLst>
      <p:ext uri="{BB962C8B-B14F-4D97-AF65-F5344CB8AC3E}">
        <p14:creationId xmlns:p14="http://schemas.microsoft.com/office/powerpoint/2010/main" val="1317363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ontent analysis in text">
    <p:spTree>
      <p:nvGrpSpPr>
        <p:cNvPr id="1" name=""/>
        <p:cNvGrpSpPr/>
        <p:nvPr/>
      </p:nvGrpSpPr>
      <p:grpSpPr>
        <a:xfrm>
          <a:off x="0" y="0"/>
          <a:ext cx="0" cy="0"/>
          <a:chOff x="0" y="0"/>
          <a:chExt cx="0" cy="0"/>
        </a:xfrm>
      </p:grpSpPr>
      <p:cxnSp>
        <p:nvCxnSpPr>
          <p:cNvPr id="14" name="Straight Connector 13"/>
          <p:cNvCxnSpPr/>
          <p:nvPr userDrawn="1"/>
        </p:nvCxnSpPr>
        <p:spPr>
          <a:xfrm>
            <a:off x="3497566" y="459828"/>
            <a:ext cx="1" cy="469761"/>
          </a:xfrm>
          <a:prstGeom prst="line">
            <a:avLst/>
          </a:prstGeom>
          <a:ln>
            <a:solidFill>
              <a:srgbClr val="0000B0"/>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userDrawn="1"/>
        </p:nvSpPr>
        <p:spPr>
          <a:xfrm>
            <a:off x="3634224" y="482815"/>
            <a:ext cx="2912410"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50" dirty="0">
                <a:solidFill>
                  <a:srgbClr val="0000B0"/>
                </a:solidFill>
                <a:latin typeface="Helvetica Neue"/>
              </a:rPr>
              <a:t>Master programmes in Artificial</a:t>
            </a:r>
            <a:br>
              <a:rPr lang="en-GB" sz="1250" dirty="0">
                <a:solidFill>
                  <a:srgbClr val="0000B0"/>
                </a:solidFill>
                <a:latin typeface="Helvetica Neue"/>
              </a:rPr>
            </a:br>
            <a:r>
              <a:rPr lang="en-GB" sz="1250" dirty="0">
                <a:solidFill>
                  <a:srgbClr val="0000B0"/>
                </a:solidFill>
                <a:latin typeface="Helvetica Neue"/>
              </a:rPr>
              <a:t>Intelligence 4 Careers in Europe</a:t>
            </a:r>
            <a:endParaRPr lang="en-US" sz="1250" dirty="0">
              <a:solidFill>
                <a:srgbClr val="0000B0"/>
              </a:solidFill>
              <a:latin typeface="Helvetica Neue"/>
            </a:endParaRPr>
          </a:p>
        </p:txBody>
      </p:sp>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6302" y="530099"/>
            <a:ext cx="2580029" cy="322334"/>
          </a:xfrm>
          <a:prstGeom prst="rect">
            <a:avLst/>
          </a:prstGeom>
        </p:spPr>
      </p:pic>
      <p:sp>
        <p:nvSpPr>
          <p:cNvPr id="18" name="Text Placeholder 2">
            <a:extLst>
              <a:ext uri="{FF2B5EF4-FFF2-40B4-BE49-F238E27FC236}">
                <a16:creationId xmlns:a16="http://schemas.microsoft.com/office/drawing/2014/main" id="{C4620EE8-4506-F748-BA2F-9F7D7888F37E}"/>
              </a:ext>
            </a:extLst>
          </p:cNvPr>
          <p:cNvSpPr>
            <a:spLocks noGrp="1"/>
          </p:cNvSpPr>
          <p:nvPr>
            <p:ph type="body" sz="quarter" idx="24" hasCustomPrompt="1"/>
          </p:nvPr>
        </p:nvSpPr>
        <p:spPr>
          <a:xfrm>
            <a:off x="643548" y="1355407"/>
            <a:ext cx="10795245" cy="446040"/>
          </a:xfrm>
          <a:prstGeom prst="rect">
            <a:avLst/>
          </a:prstGeom>
          <a:solidFill>
            <a:srgbClr val="0000B0"/>
          </a:solidFill>
        </p:spPr>
        <p:txBody>
          <a:bodyPr lIns="365760" anchor="ctr">
            <a:normAutofit/>
          </a:bodyPr>
          <a:lstStyle>
            <a:lvl1pPr marL="0" indent="0">
              <a:buNone/>
              <a:defRPr sz="1500" b="1" baseline="0">
                <a:solidFill>
                  <a:schemeClr val="bg1"/>
                </a:solidFill>
                <a:latin typeface="Helvetica Neue"/>
              </a:defRPr>
            </a:lvl1pPr>
            <a:lvl2pPr marL="304800" indent="0">
              <a:buNone/>
              <a:defRPr sz="6000">
                <a:solidFill>
                  <a:schemeClr val="bg1"/>
                </a:solidFill>
              </a:defRPr>
            </a:lvl2pPr>
            <a:lvl3pPr marL="609600" indent="0">
              <a:buNone/>
              <a:defRPr sz="6000">
                <a:solidFill>
                  <a:schemeClr val="bg1"/>
                </a:solidFill>
              </a:defRPr>
            </a:lvl3pPr>
            <a:lvl4pPr marL="914400" indent="0">
              <a:buNone/>
              <a:defRPr sz="6000">
                <a:solidFill>
                  <a:schemeClr val="bg1"/>
                </a:solidFill>
              </a:defRPr>
            </a:lvl4pPr>
            <a:lvl5pPr marL="1219200" indent="0">
              <a:buNone/>
              <a:defRPr sz="6000">
                <a:solidFill>
                  <a:schemeClr val="bg1"/>
                </a:solidFill>
              </a:defRPr>
            </a:lvl5pPr>
          </a:lstStyle>
          <a:p>
            <a:pPr lvl="0"/>
            <a:r>
              <a:rPr lang="en-GB" dirty="0"/>
              <a:t>CONTENT 1</a:t>
            </a:r>
            <a:endParaRPr lang="x-none" dirty="0"/>
          </a:p>
        </p:txBody>
      </p:sp>
      <p:sp>
        <p:nvSpPr>
          <p:cNvPr id="20" name="Text Placeholder 2">
            <a:extLst>
              <a:ext uri="{FF2B5EF4-FFF2-40B4-BE49-F238E27FC236}">
                <a16:creationId xmlns:a16="http://schemas.microsoft.com/office/drawing/2014/main" id="{C4620EE8-4506-F748-BA2F-9F7D7888F37E}"/>
              </a:ext>
            </a:extLst>
          </p:cNvPr>
          <p:cNvSpPr>
            <a:spLocks noGrp="1"/>
          </p:cNvSpPr>
          <p:nvPr>
            <p:ph type="body" sz="quarter" idx="22" hasCustomPrompt="1"/>
          </p:nvPr>
        </p:nvSpPr>
        <p:spPr>
          <a:xfrm>
            <a:off x="643548" y="2623335"/>
            <a:ext cx="5198941" cy="3228975"/>
          </a:xfrm>
          <a:prstGeom prst="rect">
            <a:avLst/>
          </a:prstGeom>
        </p:spPr>
        <p:txBody>
          <a:bodyPr>
            <a:noAutofit/>
          </a:bodyPr>
          <a:lstStyle>
            <a:lvl1pPr marL="0" marR="0" indent="0" algn="l" defTabSz="914400" rtl="0" eaLnBrk="1" fontAlgn="auto" latinLnBrk="0" hangingPunct="1">
              <a:lnSpc>
                <a:spcPct val="100000"/>
              </a:lnSpc>
              <a:spcBef>
                <a:spcPts val="1000"/>
              </a:spcBef>
              <a:spcAft>
                <a:spcPts val="0"/>
              </a:spcAft>
              <a:buClrTx/>
              <a:buSzTx/>
              <a:buFont typeface="+mj-lt"/>
              <a:buNone/>
              <a:tabLst/>
              <a:defRPr sz="1100">
                <a:solidFill>
                  <a:srgbClr val="0000B0"/>
                </a:solidFill>
                <a:latin typeface="Helvetica Neue"/>
              </a:defRPr>
            </a:lvl1pPr>
            <a:lvl2pPr marL="304800" indent="0">
              <a:buNone/>
              <a:defRPr sz="6000">
                <a:solidFill>
                  <a:schemeClr val="bg1"/>
                </a:solidFill>
              </a:defRPr>
            </a:lvl2pPr>
            <a:lvl3pPr marL="609600" indent="0">
              <a:buNone/>
              <a:defRPr sz="6000">
                <a:solidFill>
                  <a:schemeClr val="bg1"/>
                </a:solidFill>
              </a:defRPr>
            </a:lvl3pPr>
            <a:lvl4pPr marL="914400" indent="0">
              <a:buNone/>
              <a:defRPr sz="6000">
                <a:solidFill>
                  <a:schemeClr val="bg1"/>
                </a:solidFill>
              </a:defRPr>
            </a:lvl4pPr>
            <a:lvl5pPr marL="1219200" indent="0">
              <a:buNone/>
              <a:defRPr sz="6000">
                <a:solidFill>
                  <a:schemeClr val="bg1"/>
                </a:solidFill>
              </a:defRPr>
            </a:lvl5pPr>
          </a:lstStyle>
          <a:p>
            <a:pPr lvl="0"/>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a:t>
            </a:r>
            <a:r>
              <a:rPr lang="en-GB" dirty="0" err="1"/>
              <a:t>dolore</a:t>
            </a:r>
            <a:r>
              <a:rPr lang="en-GB" dirty="0"/>
              <a:t> magna </a:t>
            </a:r>
            <a:r>
              <a:rPr lang="en-GB" dirty="0" err="1"/>
              <a:t>aliqua</a:t>
            </a:r>
            <a:r>
              <a:rPr lang="en-GB" dirty="0"/>
              <a:t>. </a:t>
            </a:r>
            <a:r>
              <a:rPr lang="en-GB" dirty="0" err="1"/>
              <a:t>Ut</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a:t>
            </a:r>
            <a:r>
              <a:rPr lang="en-GB" dirty="0" err="1"/>
              <a:t>Duis</a:t>
            </a:r>
            <a:r>
              <a:rPr lang="en-GB" dirty="0"/>
              <a:t> </a:t>
            </a:r>
            <a:r>
              <a:rPr lang="en-GB" dirty="0" err="1"/>
              <a:t>aute</a:t>
            </a:r>
            <a:r>
              <a:rPr lang="en-GB" dirty="0"/>
              <a:t> </a:t>
            </a:r>
            <a:r>
              <a:rPr lang="en-GB" dirty="0" err="1"/>
              <a:t>irure</a:t>
            </a:r>
            <a:r>
              <a:rPr lang="en-GB" dirty="0"/>
              <a:t> </a:t>
            </a:r>
            <a:r>
              <a:rPr lang="en-GB" dirty="0" err="1"/>
              <a:t>dolor</a:t>
            </a:r>
            <a:r>
              <a:rPr lang="en-GB" dirty="0"/>
              <a:t> in </a:t>
            </a:r>
            <a:r>
              <a:rPr lang="en-GB" dirty="0" err="1"/>
              <a:t>reprehenderit</a:t>
            </a:r>
            <a:r>
              <a:rPr lang="en-GB" dirty="0"/>
              <a:t> in </a:t>
            </a:r>
            <a:r>
              <a:rPr lang="en-GB" dirty="0" err="1"/>
              <a:t>voluptate</a:t>
            </a:r>
            <a:r>
              <a:rPr lang="en-GB" dirty="0"/>
              <a:t> </a:t>
            </a:r>
            <a:r>
              <a:rPr lang="en-GB" dirty="0" err="1"/>
              <a:t>velit</a:t>
            </a:r>
            <a:r>
              <a:rPr lang="en-GB" dirty="0"/>
              <a:t> </a:t>
            </a:r>
            <a:r>
              <a:rPr lang="en-GB" dirty="0" err="1"/>
              <a:t>esse</a:t>
            </a:r>
            <a:r>
              <a:rPr lang="en-GB" dirty="0"/>
              <a:t> </a:t>
            </a:r>
            <a:r>
              <a:rPr lang="en-GB" dirty="0" err="1"/>
              <a:t>cillum</a:t>
            </a:r>
            <a:r>
              <a:rPr lang="en-GB" dirty="0"/>
              <a:t> </a:t>
            </a:r>
            <a:r>
              <a:rPr lang="en-GB" dirty="0" err="1"/>
              <a:t>dolore</a:t>
            </a:r>
            <a:r>
              <a:rPr lang="en-GB" dirty="0"/>
              <a:t> </a:t>
            </a:r>
            <a:r>
              <a:rPr lang="en-GB" dirty="0" err="1"/>
              <a:t>eu</a:t>
            </a:r>
            <a:r>
              <a:rPr lang="en-GB" dirty="0"/>
              <a:t> </a:t>
            </a:r>
            <a:r>
              <a:rPr lang="en-GB" dirty="0" err="1"/>
              <a:t>fugiat</a:t>
            </a:r>
            <a:r>
              <a:rPr lang="en-GB" dirty="0"/>
              <a:t> </a:t>
            </a:r>
            <a:r>
              <a:rPr lang="en-GB" dirty="0" err="1"/>
              <a:t>nulla</a:t>
            </a:r>
            <a:r>
              <a:rPr lang="en-GB" dirty="0"/>
              <a:t> </a:t>
            </a:r>
            <a:r>
              <a:rPr lang="en-GB" dirty="0" err="1"/>
              <a:t>pariatur</a:t>
            </a:r>
            <a:r>
              <a:rPr lang="en-GB" dirty="0"/>
              <a:t>. </a:t>
            </a:r>
            <a:r>
              <a:rPr lang="en-GB" dirty="0" err="1"/>
              <a:t>Excepteur</a:t>
            </a:r>
            <a:r>
              <a:rPr lang="en-GB" dirty="0"/>
              <a:t> </a:t>
            </a:r>
            <a:r>
              <a:rPr lang="en-GB" dirty="0" err="1"/>
              <a:t>sint</a:t>
            </a:r>
            <a:r>
              <a:rPr lang="en-GB" dirty="0"/>
              <a:t> </a:t>
            </a:r>
            <a:r>
              <a:rPr lang="en-GB" dirty="0" err="1"/>
              <a:t>occaecat</a:t>
            </a:r>
            <a:r>
              <a:rPr lang="en-GB" dirty="0"/>
              <a:t> </a:t>
            </a:r>
            <a:r>
              <a:rPr lang="en-GB" dirty="0" err="1"/>
              <a:t>cupidatat</a:t>
            </a:r>
            <a:r>
              <a:rPr lang="en-GB" dirty="0"/>
              <a:t> non </a:t>
            </a:r>
            <a:r>
              <a:rPr lang="en-GB" dirty="0" err="1"/>
              <a:t>proident</a:t>
            </a:r>
            <a:r>
              <a:rPr lang="en-GB" dirty="0"/>
              <a:t>, </a:t>
            </a:r>
            <a:r>
              <a:rPr lang="en-GB" dirty="0" err="1"/>
              <a:t>sunt</a:t>
            </a:r>
            <a:r>
              <a:rPr lang="en-GB" dirty="0"/>
              <a:t> in culpa qui </a:t>
            </a:r>
            <a:r>
              <a:rPr lang="en-GB" dirty="0" err="1"/>
              <a:t>officia</a:t>
            </a:r>
            <a:r>
              <a:rPr lang="en-GB" dirty="0"/>
              <a:t> </a:t>
            </a:r>
            <a:r>
              <a:rPr lang="en-GB" dirty="0" err="1"/>
              <a:t>deserunt</a:t>
            </a:r>
            <a:r>
              <a:rPr lang="en-GB" dirty="0"/>
              <a:t> </a:t>
            </a:r>
            <a:r>
              <a:rPr lang="en-GB" dirty="0" err="1"/>
              <a:t>mollit</a:t>
            </a:r>
            <a:r>
              <a:rPr lang="en-GB" dirty="0"/>
              <a:t> anim.</a:t>
            </a:r>
          </a:p>
          <a:p>
            <a:pPr marL="0" marR="0" lvl="0" indent="0" algn="l" defTabSz="914400" rtl="0" eaLnBrk="1" fontAlgn="auto" latinLnBrk="0" hangingPunct="1">
              <a:lnSpc>
                <a:spcPct val="90000"/>
              </a:lnSpc>
              <a:spcBef>
                <a:spcPts val="1000"/>
              </a:spcBef>
              <a:spcAft>
                <a:spcPts val="0"/>
              </a:spcAft>
              <a:buClrTx/>
              <a:buSzTx/>
              <a:buFont typeface="+mj-lt"/>
              <a:buNone/>
              <a:tabLst/>
              <a:defRPr/>
            </a:pPr>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a:t>
            </a:r>
            <a:r>
              <a:rPr lang="en-GB" dirty="0" err="1"/>
              <a:t>dolore</a:t>
            </a:r>
            <a:r>
              <a:rPr lang="en-GB" dirty="0"/>
              <a:t> magna </a:t>
            </a:r>
            <a:r>
              <a:rPr lang="en-GB" dirty="0" err="1"/>
              <a:t>aliqua</a:t>
            </a:r>
            <a:r>
              <a:rPr lang="en-GB" dirty="0"/>
              <a:t>. </a:t>
            </a:r>
            <a:r>
              <a:rPr lang="en-GB" dirty="0" err="1"/>
              <a:t>Ut</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a:t>
            </a:r>
            <a:r>
              <a:rPr lang="en-GB" dirty="0" err="1"/>
              <a:t>Duis</a:t>
            </a:r>
            <a:r>
              <a:rPr lang="en-GB" dirty="0"/>
              <a:t> </a:t>
            </a:r>
            <a:r>
              <a:rPr lang="en-GB" dirty="0" err="1"/>
              <a:t>aute</a:t>
            </a:r>
            <a:r>
              <a:rPr lang="en-GB" dirty="0"/>
              <a:t> </a:t>
            </a:r>
            <a:r>
              <a:rPr lang="en-GB" dirty="0" err="1"/>
              <a:t>irure</a:t>
            </a:r>
            <a:r>
              <a:rPr lang="en-GB" dirty="0"/>
              <a:t> </a:t>
            </a:r>
            <a:r>
              <a:rPr lang="en-GB" dirty="0" err="1"/>
              <a:t>dolor</a:t>
            </a:r>
            <a:r>
              <a:rPr lang="en-GB" dirty="0"/>
              <a:t> in </a:t>
            </a:r>
            <a:r>
              <a:rPr lang="en-GB" dirty="0" err="1"/>
              <a:t>reprehenderit</a:t>
            </a:r>
            <a:r>
              <a:rPr lang="en-GB" dirty="0"/>
              <a:t> in </a:t>
            </a:r>
            <a:r>
              <a:rPr lang="en-GB" dirty="0" err="1"/>
              <a:t>voluptate</a:t>
            </a:r>
            <a:r>
              <a:rPr lang="en-GB" dirty="0"/>
              <a:t> </a:t>
            </a:r>
            <a:r>
              <a:rPr lang="en-GB" dirty="0" err="1"/>
              <a:t>velit</a:t>
            </a:r>
            <a:r>
              <a:rPr lang="en-GB" dirty="0"/>
              <a:t> </a:t>
            </a:r>
            <a:r>
              <a:rPr lang="en-GB" dirty="0" err="1"/>
              <a:t>esse</a:t>
            </a:r>
            <a:r>
              <a:rPr lang="en-GB" dirty="0"/>
              <a:t> </a:t>
            </a:r>
            <a:r>
              <a:rPr lang="en-GB" dirty="0" err="1"/>
              <a:t>cillum</a:t>
            </a:r>
            <a:r>
              <a:rPr lang="en-GB" dirty="0"/>
              <a:t> </a:t>
            </a:r>
            <a:r>
              <a:rPr lang="en-GB" dirty="0" err="1"/>
              <a:t>dolore</a:t>
            </a:r>
            <a:r>
              <a:rPr lang="en-GB" dirty="0"/>
              <a:t> </a:t>
            </a:r>
            <a:r>
              <a:rPr lang="en-GB" dirty="0" err="1"/>
              <a:t>eu</a:t>
            </a:r>
            <a:r>
              <a:rPr lang="en-GB" dirty="0"/>
              <a:t> </a:t>
            </a:r>
            <a:r>
              <a:rPr lang="en-GB" dirty="0" err="1"/>
              <a:t>fugiat</a:t>
            </a:r>
            <a:r>
              <a:rPr lang="en-GB" dirty="0"/>
              <a:t> </a:t>
            </a:r>
            <a:r>
              <a:rPr lang="en-GB" dirty="0" err="1"/>
              <a:t>nulla</a:t>
            </a:r>
            <a:r>
              <a:rPr lang="en-GB" dirty="0"/>
              <a:t> </a:t>
            </a:r>
            <a:r>
              <a:rPr lang="en-GB" dirty="0" err="1"/>
              <a:t>pariatur</a:t>
            </a:r>
            <a:r>
              <a:rPr lang="en-GB" dirty="0"/>
              <a:t>. </a:t>
            </a:r>
            <a:r>
              <a:rPr lang="en-GB" dirty="0" err="1"/>
              <a:t>Excepteur</a:t>
            </a:r>
            <a:r>
              <a:rPr lang="en-GB" dirty="0"/>
              <a:t> </a:t>
            </a:r>
            <a:r>
              <a:rPr lang="en-GB" dirty="0" err="1"/>
              <a:t>sint</a:t>
            </a:r>
            <a:r>
              <a:rPr lang="en-GB" dirty="0"/>
              <a:t> </a:t>
            </a:r>
            <a:r>
              <a:rPr lang="en-GB" dirty="0" err="1"/>
              <a:t>occaecat</a:t>
            </a:r>
            <a:r>
              <a:rPr lang="en-GB" dirty="0"/>
              <a:t> </a:t>
            </a:r>
            <a:r>
              <a:rPr lang="en-GB" dirty="0" err="1"/>
              <a:t>cupidatat</a:t>
            </a:r>
            <a:r>
              <a:rPr lang="en-GB" dirty="0"/>
              <a:t> non </a:t>
            </a:r>
            <a:r>
              <a:rPr lang="en-GB" dirty="0" err="1"/>
              <a:t>proident</a:t>
            </a:r>
            <a:r>
              <a:rPr lang="en-GB" dirty="0"/>
              <a:t>, </a:t>
            </a:r>
            <a:r>
              <a:rPr lang="en-GB" dirty="0" err="1"/>
              <a:t>sunt</a:t>
            </a:r>
            <a:r>
              <a:rPr lang="en-GB" dirty="0"/>
              <a:t> in culpa qui </a:t>
            </a:r>
            <a:r>
              <a:rPr lang="en-GB" dirty="0" err="1"/>
              <a:t>officia</a:t>
            </a:r>
            <a:r>
              <a:rPr lang="en-GB" dirty="0"/>
              <a:t> </a:t>
            </a:r>
            <a:r>
              <a:rPr lang="en-GB" dirty="0" err="1"/>
              <a:t>deserunt</a:t>
            </a:r>
            <a:r>
              <a:rPr lang="en-GB" dirty="0"/>
              <a:t> </a:t>
            </a:r>
            <a:r>
              <a:rPr lang="en-GB" dirty="0" err="1"/>
              <a:t>mollit</a:t>
            </a:r>
            <a:r>
              <a:rPr lang="en-GB" dirty="0"/>
              <a:t> anim.</a:t>
            </a:r>
          </a:p>
          <a:p>
            <a:pPr marL="0" marR="0" lvl="0" indent="0" algn="l" defTabSz="914400" rtl="0" eaLnBrk="1" fontAlgn="auto" latinLnBrk="0" hangingPunct="1">
              <a:lnSpc>
                <a:spcPct val="90000"/>
              </a:lnSpc>
              <a:spcBef>
                <a:spcPts val="1000"/>
              </a:spcBef>
              <a:spcAft>
                <a:spcPts val="0"/>
              </a:spcAft>
              <a:buClrTx/>
              <a:buSzTx/>
              <a:buFont typeface="+mj-lt"/>
              <a:buNone/>
              <a:tabLst/>
              <a:defRPr/>
            </a:pPr>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a:t>
            </a:r>
            <a:r>
              <a:rPr lang="en-GB" dirty="0" err="1"/>
              <a:t>dolore</a:t>
            </a:r>
            <a:r>
              <a:rPr lang="en-GB" dirty="0"/>
              <a:t> magna </a:t>
            </a:r>
            <a:r>
              <a:rPr lang="en-GB" dirty="0" err="1"/>
              <a:t>aliqua</a:t>
            </a:r>
            <a:r>
              <a:rPr lang="en-GB" dirty="0"/>
              <a:t>. </a:t>
            </a:r>
            <a:r>
              <a:rPr lang="en-GB" dirty="0" err="1"/>
              <a:t>Ut</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a:t>
            </a:r>
            <a:r>
              <a:rPr lang="en-GB" dirty="0" err="1"/>
              <a:t>Duis</a:t>
            </a:r>
            <a:r>
              <a:rPr lang="en-GB" dirty="0"/>
              <a:t> </a:t>
            </a:r>
            <a:r>
              <a:rPr lang="en-GB" dirty="0" err="1"/>
              <a:t>aute</a:t>
            </a:r>
            <a:r>
              <a:rPr lang="en-GB" dirty="0"/>
              <a:t> </a:t>
            </a:r>
            <a:r>
              <a:rPr lang="en-GB" dirty="0" err="1"/>
              <a:t>irure</a:t>
            </a:r>
            <a:r>
              <a:rPr lang="en-GB" dirty="0"/>
              <a:t> </a:t>
            </a:r>
            <a:r>
              <a:rPr lang="en-GB" dirty="0" err="1"/>
              <a:t>dolor</a:t>
            </a:r>
            <a:r>
              <a:rPr lang="en-GB" dirty="0"/>
              <a:t> in </a:t>
            </a:r>
            <a:r>
              <a:rPr lang="en-GB" dirty="0" err="1"/>
              <a:t>reprehenderit</a:t>
            </a:r>
            <a:r>
              <a:rPr lang="en-GB" dirty="0"/>
              <a:t> in </a:t>
            </a:r>
            <a:r>
              <a:rPr lang="en-GB" dirty="0" err="1"/>
              <a:t>voluptate</a:t>
            </a:r>
            <a:r>
              <a:rPr lang="en-GB" dirty="0"/>
              <a:t> </a:t>
            </a:r>
            <a:r>
              <a:rPr lang="en-GB" dirty="0" err="1"/>
              <a:t>velit</a:t>
            </a:r>
            <a:r>
              <a:rPr lang="en-GB" dirty="0"/>
              <a:t> </a:t>
            </a:r>
            <a:r>
              <a:rPr lang="en-GB" dirty="0" err="1"/>
              <a:t>esse</a:t>
            </a:r>
            <a:r>
              <a:rPr lang="en-GB" dirty="0"/>
              <a:t> </a:t>
            </a:r>
            <a:r>
              <a:rPr lang="en-GB" dirty="0" err="1"/>
              <a:t>cillum</a:t>
            </a:r>
            <a:r>
              <a:rPr lang="en-GB" dirty="0"/>
              <a:t> </a:t>
            </a:r>
            <a:r>
              <a:rPr lang="en-GB" dirty="0" err="1"/>
              <a:t>dolore</a:t>
            </a:r>
            <a:r>
              <a:rPr lang="en-GB" dirty="0"/>
              <a:t> </a:t>
            </a:r>
            <a:r>
              <a:rPr lang="en-GB" dirty="0" err="1"/>
              <a:t>eu</a:t>
            </a:r>
            <a:r>
              <a:rPr lang="en-GB" dirty="0"/>
              <a:t> </a:t>
            </a:r>
            <a:r>
              <a:rPr lang="en-GB" dirty="0" err="1"/>
              <a:t>fugiat</a:t>
            </a:r>
            <a:r>
              <a:rPr lang="en-GB" dirty="0"/>
              <a:t> </a:t>
            </a:r>
            <a:r>
              <a:rPr lang="en-GB" dirty="0" err="1"/>
              <a:t>nulla</a:t>
            </a:r>
            <a:r>
              <a:rPr lang="en-GB" dirty="0"/>
              <a:t> </a:t>
            </a:r>
            <a:r>
              <a:rPr lang="en-GB" dirty="0" err="1"/>
              <a:t>pariatur</a:t>
            </a:r>
            <a:r>
              <a:rPr lang="en-GB" dirty="0"/>
              <a:t>. </a:t>
            </a:r>
            <a:r>
              <a:rPr lang="en-GB" dirty="0" err="1"/>
              <a:t>Excepteur</a:t>
            </a:r>
            <a:r>
              <a:rPr lang="en-GB" dirty="0"/>
              <a:t> </a:t>
            </a:r>
            <a:r>
              <a:rPr lang="en-GB" dirty="0" err="1"/>
              <a:t>sint</a:t>
            </a:r>
            <a:r>
              <a:rPr lang="en-GB" dirty="0"/>
              <a:t> </a:t>
            </a:r>
            <a:r>
              <a:rPr lang="en-GB" dirty="0" err="1"/>
              <a:t>occaecat</a:t>
            </a:r>
            <a:r>
              <a:rPr lang="en-GB" dirty="0"/>
              <a:t> </a:t>
            </a:r>
            <a:r>
              <a:rPr lang="en-GB" dirty="0" err="1"/>
              <a:t>cupidatat</a:t>
            </a:r>
            <a:r>
              <a:rPr lang="en-GB" dirty="0"/>
              <a:t> non </a:t>
            </a:r>
            <a:r>
              <a:rPr lang="en-GB" dirty="0" err="1"/>
              <a:t>proident</a:t>
            </a:r>
            <a:r>
              <a:rPr lang="en-GB" dirty="0"/>
              <a:t>, </a:t>
            </a:r>
            <a:r>
              <a:rPr lang="en-GB" dirty="0" err="1"/>
              <a:t>sunt</a:t>
            </a:r>
            <a:r>
              <a:rPr lang="en-GB" dirty="0"/>
              <a:t> in culpa qui </a:t>
            </a:r>
            <a:r>
              <a:rPr lang="en-GB" dirty="0" err="1"/>
              <a:t>officia</a:t>
            </a:r>
            <a:r>
              <a:rPr lang="en-GB" dirty="0"/>
              <a:t> </a:t>
            </a:r>
            <a:r>
              <a:rPr lang="en-GB" dirty="0" err="1"/>
              <a:t>deserunt</a:t>
            </a:r>
            <a:r>
              <a:rPr lang="en-GB" dirty="0"/>
              <a:t> </a:t>
            </a:r>
            <a:r>
              <a:rPr lang="en-GB" dirty="0" err="1"/>
              <a:t>mollit</a:t>
            </a:r>
            <a:r>
              <a:rPr lang="en-GB" dirty="0"/>
              <a:t> anim.</a:t>
            </a:r>
          </a:p>
          <a:p>
            <a:pPr lvl="0"/>
            <a:endParaRPr lang="en-GB" dirty="0"/>
          </a:p>
        </p:txBody>
      </p:sp>
      <p:sp>
        <p:nvSpPr>
          <p:cNvPr id="21" name="Text Placeholder 2">
            <a:extLst>
              <a:ext uri="{FF2B5EF4-FFF2-40B4-BE49-F238E27FC236}">
                <a16:creationId xmlns:a16="http://schemas.microsoft.com/office/drawing/2014/main" id="{C4620EE8-4506-F748-BA2F-9F7D7888F37E}"/>
              </a:ext>
            </a:extLst>
          </p:cNvPr>
          <p:cNvSpPr>
            <a:spLocks noGrp="1"/>
          </p:cNvSpPr>
          <p:nvPr>
            <p:ph type="body" sz="quarter" idx="26" hasCustomPrompt="1"/>
          </p:nvPr>
        </p:nvSpPr>
        <p:spPr>
          <a:xfrm>
            <a:off x="6239852" y="2623335"/>
            <a:ext cx="5198941" cy="3228975"/>
          </a:xfrm>
          <a:prstGeom prst="rect">
            <a:avLst/>
          </a:prstGeom>
        </p:spPr>
        <p:txBody>
          <a:bodyPr>
            <a:noAutofit/>
          </a:bodyPr>
          <a:lstStyle>
            <a:lvl1pPr marL="0" marR="0" indent="0" algn="l" defTabSz="914400" rtl="0" eaLnBrk="1" fontAlgn="auto" latinLnBrk="0" hangingPunct="1">
              <a:lnSpc>
                <a:spcPct val="100000"/>
              </a:lnSpc>
              <a:spcBef>
                <a:spcPts val="1000"/>
              </a:spcBef>
              <a:spcAft>
                <a:spcPts val="0"/>
              </a:spcAft>
              <a:buClrTx/>
              <a:buSzTx/>
              <a:buFont typeface="+mj-lt"/>
              <a:buNone/>
              <a:tabLst/>
              <a:defRPr sz="1100">
                <a:solidFill>
                  <a:srgbClr val="0000B0"/>
                </a:solidFill>
                <a:latin typeface="Helvetica Neue"/>
              </a:defRPr>
            </a:lvl1pPr>
            <a:lvl2pPr marL="304800" indent="0">
              <a:buNone/>
              <a:defRPr sz="6000">
                <a:solidFill>
                  <a:schemeClr val="bg1"/>
                </a:solidFill>
              </a:defRPr>
            </a:lvl2pPr>
            <a:lvl3pPr marL="609600" indent="0">
              <a:buNone/>
              <a:defRPr sz="6000">
                <a:solidFill>
                  <a:schemeClr val="bg1"/>
                </a:solidFill>
              </a:defRPr>
            </a:lvl3pPr>
            <a:lvl4pPr marL="914400" indent="0">
              <a:buNone/>
              <a:defRPr sz="6000">
                <a:solidFill>
                  <a:schemeClr val="bg1"/>
                </a:solidFill>
              </a:defRPr>
            </a:lvl4pPr>
            <a:lvl5pPr marL="1219200" indent="0">
              <a:buNone/>
              <a:defRPr sz="6000">
                <a:solidFill>
                  <a:schemeClr val="bg1"/>
                </a:solidFill>
              </a:defRPr>
            </a:lvl5pPr>
          </a:lstStyle>
          <a:p>
            <a:pPr lvl="0"/>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a:t>
            </a:r>
            <a:r>
              <a:rPr lang="en-GB" dirty="0" err="1"/>
              <a:t>dolore</a:t>
            </a:r>
            <a:r>
              <a:rPr lang="en-GB" dirty="0"/>
              <a:t> magna </a:t>
            </a:r>
            <a:r>
              <a:rPr lang="en-GB" dirty="0" err="1"/>
              <a:t>aliqua</a:t>
            </a:r>
            <a:r>
              <a:rPr lang="en-GB" dirty="0"/>
              <a:t>. </a:t>
            </a:r>
            <a:r>
              <a:rPr lang="en-GB" dirty="0" err="1"/>
              <a:t>Ut</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a:t>
            </a:r>
            <a:r>
              <a:rPr lang="en-GB" dirty="0" err="1"/>
              <a:t>Duis</a:t>
            </a:r>
            <a:r>
              <a:rPr lang="en-GB" dirty="0"/>
              <a:t> </a:t>
            </a:r>
            <a:r>
              <a:rPr lang="en-GB" dirty="0" err="1"/>
              <a:t>aute</a:t>
            </a:r>
            <a:r>
              <a:rPr lang="en-GB" dirty="0"/>
              <a:t> </a:t>
            </a:r>
            <a:r>
              <a:rPr lang="en-GB" dirty="0" err="1"/>
              <a:t>irure</a:t>
            </a:r>
            <a:r>
              <a:rPr lang="en-GB" dirty="0"/>
              <a:t> </a:t>
            </a:r>
            <a:r>
              <a:rPr lang="en-GB" dirty="0" err="1"/>
              <a:t>dolor</a:t>
            </a:r>
            <a:r>
              <a:rPr lang="en-GB" dirty="0"/>
              <a:t> in </a:t>
            </a:r>
            <a:r>
              <a:rPr lang="en-GB" dirty="0" err="1"/>
              <a:t>reprehenderit</a:t>
            </a:r>
            <a:r>
              <a:rPr lang="en-GB" dirty="0"/>
              <a:t> in </a:t>
            </a:r>
            <a:r>
              <a:rPr lang="en-GB" dirty="0" err="1"/>
              <a:t>voluptate</a:t>
            </a:r>
            <a:r>
              <a:rPr lang="en-GB" dirty="0"/>
              <a:t> </a:t>
            </a:r>
            <a:r>
              <a:rPr lang="en-GB" dirty="0" err="1"/>
              <a:t>velit</a:t>
            </a:r>
            <a:r>
              <a:rPr lang="en-GB" dirty="0"/>
              <a:t> </a:t>
            </a:r>
            <a:r>
              <a:rPr lang="en-GB" dirty="0" err="1"/>
              <a:t>esse</a:t>
            </a:r>
            <a:r>
              <a:rPr lang="en-GB" dirty="0"/>
              <a:t> </a:t>
            </a:r>
            <a:r>
              <a:rPr lang="en-GB" dirty="0" err="1"/>
              <a:t>cillum</a:t>
            </a:r>
            <a:r>
              <a:rPr lang="en-GB" dirty="0"/>
              <a:t> </a:t>
            </a:r>
            <a:r>
              <a:rPr lang="en-GB" dirty="0" err="1"/>
              <a:t>dolore</a:t>
            </a:r>
            <a:r>
              <a:rPr lang="en-GB" dirty="0"/>
              <a:t> </a:t>
            </a:r>
            <a:r>
              <a:rPr lang="en-GB" dirty="0" err="1"/>
              <a:t>eu</a:t>
            </a:r>
            <a:r>
              <a:rPr lang="en-GB" dirty="0"/>
              <a:t> </a:t>
            </a:r>
            <a:r>
              <a:rPr lang="en-GB" dirty="0" err="1"/>
              <a:t>fugiat</a:t>
            </a:r>
            <a:r>
              <a:rPr lang="en-GB" dirty="0"/>
              <a:t> </a:t>
            </a:r>
            <a:r>
              <a:rPr lang="en-GB" dirty="0" err="1"/>
              <a:t>nulla</a:t>
            </a:r>
            <a:r>
              <a:rPr lang="en-GB" dirty="0"/>
              <a:t> </a:t>
            </a:r>
            <a:r>
              <a:rPr lang="en-GB" dirty="0" err="1"/>
              <a:t>pariatur</a:t>
            </a:r>
            <a:r>
              <a:rPr lang="en-GB" dirty="0"/>
              <a:t>. </a:t>
            </a:r>
            <a:r>
              <a:rPr lang="en-GB" dirty="0" err="1"/>
              <a:t>Excepteur</a:t>
            </a:r>
            <a:r>
              <a:rPr lang="en-GB" dirty="0"/>
              <a:t> </a:t>
            </a:r>
            <a:r>
              <a:rPr lang="en-GB" dirty="0" err="1"/>
              <a:t>sint</a:t>
            </a:r>
            <a:r>
              <a:rPr lang="en-GB" dirty="0"/>
              <a:t> </a:t>
            </a:r>
            <a:r>
              <a:rPr lang="en-GB" dirty="0" err="1"/>
              <a:t>occaecat</a:t>
            </a:r>
            <a:r>
              <a:rPr lang="en-GB" dirty="0"/>
              <a:t> </a:t>
            </a:r>
            <a:r>
              <a:rPr lang="en-GB" dirty="0" err="1"/>
              <a:t>cupidatat</a:t>
            </a:r>
            <a:r>
              <a:rPr lang="en-GB" dirty="0"/>
              <a:t> non </a:t>
            </a:r>
            <a:r>
              <a:rPr lang="en-GB" dirty="0" err="1"/>
              <a:t>proident</a:t>
            </a:r>
            <a:r>
              <a:rPr lang="en-GB" dirty="0"/>
              <a:t>, </a:t>
            </a:r>
            <a:r>
              <a:rPr lang="en-GB" dirty="0" err="1"/>
              <a:t>sunt</a:t>
            </a:r>
            <a:r>
              <a:rPr lang="en-GB" dirty="0"/>
              <a:t> in culpa qui </a:t>
            </a:r>
            <a:r>
              <a:rPr lang="en-GB" dirty="0" err="1"/>
              <a:t>officia</a:t>
            </a:r>
            <a:r>
              <a:rPr lang="en-GB" dirty="0"/>
              <a:t> </a:t>
            </a:r>
            <a:r>
              <a:rPr lang="en-GB" dirty="0" err="1"/>
              <a:t>deserunt</a:t>
            </a:r>
            <a:r>
              <a:rPr lang="en-GB" dirty="0"/>
              <a:t> </a:t>
            </a:r>
            <a:r>
              <a:rPr lang="en-GB" dirty="0" err="1"/>
              <a:t>mollit</a:t>
            </a:r>
            <a:r>
              <a:rPr lang="en-GB" dirty="0"/>
              <a:t> anim.</a:t>
            </a:r>
          </a:p>
          <a:p>
            <a:pPr marL="0" marR="0" lvl="0" indent="0" algn="l" defTabSz="914400" rtl="0" eaLnBrk="1" fontAlgn="auto" latinLnBrk="0" hangingPunct="1">
              <a:lnSpc>
                <a:spcPct val="90000"/>
              </a:lnSpc>
              <a:spcBef>
                <a:spcPts val="1000"/>
              </a:spcBef>
              <a:spcAft>
                <a:spcPts val="0"/>
              </a:spcAft>
              <a:buClrTx/>
              <a:buSzTx/>
              <a:buFont typeface="+mj-lt"/>
              <a:buNone/>
              <a:tabLst/>
              <a:defRPr/>
            </a:pPr>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a:t>
            </a:r>
            <a:r>
              <a:rPr lang="en-GB" dirty="0" err="1"/>
              <a:t>dolore</a:t>
            </a:r>
            <a:r>
              <a:rPr lang="en-GB" dirty="0"/>
              <a:t> magna </a:t>
            </a:r>
            <a:r>
              <a:rPr lang="en-GB" dirty="0" err="1"/>
              <a:t>aliqua</a:t>
            </a:r>
            <a:r>
              <a:rPr lang="en-GB" dirty="0"/>
              <a:t>. </a:t>
            </a:r>
            <a:r>
              <a:rPr lang="en-GB" dirty="0" err="1"/>
              <a:t>Ut</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a:t>
            </a:r>
            <a:r>
              <a:rPr lang="en-GB" dirty="0" err="1"/>
              <a:t>Duis</a:t>
            </a:r>
            <a:r>
              <a:rPr lang="en-GB" dirty="0"/>
              <a:t> </a:t>
            </a:r>
            <a:r>
              <a:rPr lang="en-GB" dirty="0" err="1"/>
              <a:t>aute</a:t>
            </a:r>
            <a:r>
              <a:rPr lang="en-GB" dirty="0"/>
              <a:t> </a:t>
            </a:r>
            <a:r>
              <a:rPr lang="en-GB" dirty="0" err="1"/>
              <a:t>irure</a:t>
            </a:r>
            <a:r>
              <a:rPr lang="en-GB" dirty="0"/>
              <a:t> </a:t>
            </a:r>
            <a:r>
              <a:rPr lang="en-GB" dirty="0" err="1"/>
              <a:t>dolor</a:t>
            </a:r>
            <a:r>
              <a:rPr lang="en-GB" dirty="0"/>
              <a:t> in </a:t>
            </a:r>
            <a:r>
              <a:rPr lang="en-GB" dirty="0" err="1"/>
              <a:t>reprehenderit</a:t>
            </a:r>
            <a:r>
              <a:rPr lang="en-GB" dirty="0"/>
              <a:t> in </a:t>
            </a:r>
            <a:r>
              <a:rPr lang="en-GB" dirty="0" err="1"/>
              <a:t>voluptate</a:t>
            </a:r>
            <a:r>
              <a:rPr lang="en-GB" dirty="0"/>
              <a:t> </a:t>
            </a:r>
            <a:r>
              <a:rPr lang="en-GB" dirty="0" err="1"/>
              <a:t>velit</a:t>
            </a:r>
            <a:r>
              <a:rPr lang="en-GB" dirty="0"/>
              <a:t> </a:t>
            </a:r>
            <a:r>
              <a:rPr lang="en-GB" dirty="0" err="1"/>
              <a:t>esse</a:t>
            </a:r>
            <a:r>
              <a:rPr lang="en-GB" dirty="0"/>
              <a:t> </a:t>
            </a:r>
            <a:r>
              <a:rPr lang="en-GB" dirty="0" err="1"/>
              <a:t>cillum</a:t>
            </a:r>
            <a:r>
              <a:rPr lang="en-GB" dirty="0"/>
              <a:t> </a:t>
            </a:r>
            <a:r>
              <a:rPr lang="en-GB" dirty="0" err="1"/>
              <a:t>dolore</a:t>
            </a:r>
            <a:r>
              <a:rPr lang="en-GB" dirty="0"/>
              <a:t> </a:t>
            </a:r>
            <a:r>
              <a:rPr lang="en-GB" dirty="0" err="1"/>
              <a:t>eu</a:t>
            </a:r>
            <a:r>
              <a:rPr lang="en-GB" dirty="0"/>
              <a:t> </a:t>
            </a:r>
            <a:r>
              <a:rPr lang="en-GB" dirty="0" err="1"/>
              <a:t>fugiat</a:t>
            </a:r>
            <a:r>
              <a:rPr lang="en-GB" dirty="0"/>
              <a:t> </a:t>
            </a:r>
            <a:r>
              <a:rPr lang="en-GB" dirty="0" err="1"/>
              <a:t>nulla</a:t>
            </a:r>
            <a:r>
              <a:rPr lang="en-GB" dirty="0"/>
              <a:t> </a:t>
            </a:r>
            <a:r>
              <a:rPr lang="en-GB" dirty="0" err="1"/>
              <a:t>pariatur</a:t>
            </a:r>
            <a:r>
              <a:rPr lang="en-GB" dirty="0"/>
              <a:t>. </a:t>
            </a:r>
            <a:r>
              <a:rPr lang="en-GB" dirty="0" err="1"/>
              <a:t>Excepteur</a:t>
            </a:r>
            <a:r>
              <a:rPr lang="en-GB" dirty="0"/>
              <a:t> </a:t>
            </a:r>
            <a:r>
              <a:rPr lang="en-GB" dirty="0" err="1"/>
              <a:t>sint</a:t>
            </a:r>
            <a:r>
              <a:rPr lang="en-GB" dirty="0"/>
              <a:t> </a:t>
            </a:r>
            <a:r>
              <a:rPr lang="en-GB" dirty="0" err="1"/>
              <a:t>occaecat</a:t>
            </a:r>
            <a:r>
              <a:rPr lang="en-GB" dirty="0"/>
              <a:t> </a:t>
            </a:r>
            <a:r>
              <a:rPr lang="en-GB" dirty="0" err="1"/>
              <a:t>cupidatat</a:t>
            </a:r>
            <a:r>
              <a:rPr lang="en-GB" dirty="0"/>
              <a:t> non </a:t>
            </a:r>
            <a:r>
              <a:rPr lang="en-GB" dirty="0" err="1"/>
              <a:t>proident</a:t>
            </a:r>
            <a:r>
              <a:rPr lang="en-GB" dirty="0"/>
              <a:t>, </a:t>
            </a:r>
            <a:r>
              <a:rPr lang="en-GB" dirty="0" err="1"/>
              <a:t>sunt</a:t>
            </a:r>
            <a:r>
              <a:rPr lang="en-GB" dirty="0"/>
              <a:t> in culpa qui </a:t>
            </a:r>
            <a:r>
              <a:rPr lang="en-GB" dirty="0" err="1"/>
              <a:t>officia</a:t>
            </a:r>
            <a:r>
              <a:rPr lang="en-GB" dirty="0"/>
              <a:t> </a:t>
            </a:r>
            <a:r>
              <a:rPr lang="en-GB" dirty="0" err="1"/>
              <a:t>deserunt</a:t>
            </a:r>
            <a:r>
              <a:rPr lang="en-GB" dirty="0"/>
              <a:t> </a:t>
            </a:r>
            <a:r>
              <a:rPr lang="en-GB" dirty="0" err="1"/>
              <a:t>mollit</a:t>
            </a:r>
            <a:r>
              <a:rPr lang="en-GB" dirty="0"/>
              <a:t> anim.</a:t>
            </a:r>
          </a:p>
          <a:p>
            <a:pPr marL="0" marR="0" lvl="0" indent="0" algn="l" defTabSz="914400" rtl="0" eaLnBrk="1" fontAlgn="auto" latinLnBrk="0" hangingPunct="1">
              <a:lnSpc>
                <a:spcPct val="90000"/>
              </a:lnSpc>
              <a:spcBef>
                <a:spcPts val="1000"/>
              </a:spcBef>
              <a:spcAft>
                <a:spcPts val="0"/>
              </a:spcAft>
              <a:buClrTx/>
              <a:buSzTx/>
              <a:buFont typeface="+mj-lt"/>
              <a:buNone/>
              <a:tabLst/>
              <a:defRPr/>
            </a:pPr>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a:t>
            </a:r>
            <a:r>
              <a:rPr lang="en-GB" dirty="0" err="1"/>
              <a:t>dolore</a:t>
            </a:r>
            <a:r>
              <a:rPr lang="en-GB" dirty="0"/>
              <a:t> magna </a:t>
            </a:r>
            <a:r>
              <a:rPr lang="en-GB" dirty="0" err="1"/>
              <a:t>aliqua</a:t>
            </a:r>
            <a:r>
              <a:rPr lang="en-GB" dirty="0"/>
              <a:t>. </a:t>
            </a:r>
            <a:r>
              <a:rPr lang="en-GB" dirty="0" err="1"/>
              <a:t>Ut</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a:t>
            </a:r>
            <a:r>
              <a:rPr lang="en-GB" dirty="0" err="1"/>
              <a:t>Duis</a:t>
            </a:r>
            <a:r>
              <a:rPr lang="en-GB" dirty="0"/>
              <a:t> </a:t>
            </a:r>
            <a:r>
              <a:rPr lang="en-GB" dirty="0" err="1"/>
              <a:t>aute</a:t>
            </a:r>
            <a:r>
              <a:rPr lang="en-GB" dirty="0"/>
              <a:t> </a:t>
            </a:r>
            <a:r>
              <a:rPr lang="en-GB" dirty="0" err="1"/>
              <a:t>irure</a:t>
            </a:r>
            <a:r>
              <a:rPr lang="en-GB" dirty="0"/>
              <a:t> </a:t>
            </a:r>
            <a:r>
              <a:rPr lang="en-GB" dirty="0" err="1"/>
              <a:t>dolor</a:t>
            </a:r>
            <a:r>
              <a:rPr lang="en-GB" dirty="0"/>
              <a:t> in </a:t>
            </a:r>
            <a:r>
              <a:rPr lang="en-GB" dirty="0" err="1"/>
              <a:t>reprehenderit</a:t>
            </a:r>
            <a:r>
              <a:rPr lang="en-GB" dirty="0"/>
              <a:t> in </a:t>
            </a:r>
            <a:r>
              <a:rPr lang="en-GB" dirty="0" err="1"/>
              <a:t>voluptate</a:t>
            </a:r>
            <a:r>
              <a:rPr lang="en-GB" dirty="0"/>
              <a:t> </a:t>
            </a:r>
            <a:r>
              <a:rPr lang="en-GB" dirty="0" err="1"/>
              <a:t>velit</a:t>
            </a:r>
            <a:r>
              <a:rPr lang="en-GB" dirty="0"/>
              <a:t> </a:t>
            </a:r>
            <a:r>
              <a:rPr lang="en-GB" dirty="0" err="1"/>
              <a:t>esse</a:t>
            </a:r>
            <a:r>
              <a:rPr lang="en-GB" dirty="0"/>
              <a:t> </a:t>
            </a:r>
            <a:r>
              <a:rPr lang="en-GB" dirty="0" err="1"/>
              <a:t>cillum</a:t>
            </a:r>
            <a:r>
              <a:rPr lang="en-GB" dirty="0"/>
              <a:t> </a:t>
            </a:r>
            <a:r>
              <a:rPr lang="en-GB" dirty="0" err="1"/>
              <a:t>dolore</a:t>
            </a:r>
            <a:r>
              <a:rPr lang="en-GB" dirty="0"/>
              <a:t> </a:t>
            </a:r>
            <a:r>
              <a:rPr lang="en-GB" dirty="0" err="1"/>
              <a:t>eu</a:t>
            </a:r>
            <a:r>
              <a:rPr lang="en-GB" dirty="0"/>
              <a:t> </a:t>
            </a:r>
            <a:r>
              <a:rPr lang="en-GB" dirty="0" err="1"/>
              <a:t>fugiat</a:t>
            </a:r>
            <a:r>
              <a:rPr lang="en-GB" dirty="0"/>
              <a:t> </a:t>
            </a:r>
            <a:r>
              <a:rPr lang="en-GB" dirty="0" err="1"/>
              <a:t>nulla</a:t>
            </a:r>
            <a:r>
              <a:rPr lang="en-GB" dirty="0"/>
              <a:t> </a:t>
            </a:r>
            <a:r>
              <a:rPr lang="en-GB" dirty="0" err="1"/>
              <a:t>pariatur</a:t>
            </a:r>
            <a:r>
              <a:rPr lang="en-GB" dirty="0"/>
              <a:t>. </a:t>
            </a:r>
            <a:r>
              <a:rPr lang="en-GB" dirty="0" err="1"/>
              <a:t>Excepteur</a:t>
            </a:r>
            <a:r>
              <a:rPr lang="en-GB" dirty="0"/>
              <a:t> </a:t>
            </a:r>
            <a:r>
              <a:rPr lang="en-GB" dirty="0" err="1"/>
              <a:t>sint</a:t>
            </a:r>
            <a:r>
              <a:rPr lang="en-GB" dirty="0"/>
              <a:t> </a:t>
            </a:r>
            <a:r>
              <a:rPr lang="en-GB" dirty="0" err="1"/>
              <a:t>occaecat</a:t>
            </a:r>
            <a:r>
              <a:rPr lang="en-GB" dirty="0"/>
              <a:t> </a:t>
            </a:r>
            <a:r>
              <a:rPr lang="en-GB" dirty="0" err="1"/>
              <a:t>cupidatat</a:t>
            </a:r>
            <a:r>
              <a:rPr lang="en-GB" dirty="0"/>
              <a:t> non </a:t>
            </a:r>
            <a:r>
              <a:rPr lang="en-GB" dirty="0" err="1"/>
              <a:t>proident</a:t>
            </a:r>
            <a:r>
              <a:rPr lang="en-GB" dirty="0"/>
              <a:t>, </a:t>
            </a:r>
            <a:r>
              <a:rPr lang="en-GB" dirty="0" err="1"/>
              <a:t>sunt</a:t>
            </a:r>
            <a:r>
              <a:rPr lang="en-GB" dirty="0"/>
              <a:t> in culpa qui </a:t>
            </a:r>
            <a:r>
              <a:rPr lang="en-GB" dirty="0" err="1"/>
              <a:t>officia</a:t>
            </a:r>
            <a:r>
              <a:rPr lang="en-GB" dirty="0"/>
              <a:t> </a:t>
            </a:r>
            <a:r>
              <a:rPr lang="en-GB" dirty="0" err="1"/>
              <a:t>deserunt</a:t>
            </a:r>
            <a:r>
              <a:rPr lang="en-GB" dirty="0"/>
              <a:t> </a:t>
            </a:r>
            <a:r>
              <a:rPr lang="en-GB" dirty="0" err="1"/>
              <a:t>mollit</a:t>
            </a:r>
            <a:r>
              <a:rPr lang="en-GB" dirty="0"/>
              <a:t> anim.</a:t>
            </a:r>
          </a:p>
          <a:p>
            <a:pPr lvl="0"/>
            <a:endParaRPr lang="en-GB" dirty="0"/>
          </a:p>
        </p:txBody>
      </p:sp>
      <p:sp>
        <p:nvSpPr>
          <p:cNvPr id="22" name="Text Placeholder 2">
            <a:extLst>
              <a:ext uri="{FF2B5EF4-FFF2-40B4-BE49-F238E27FC236}">
                <a16:creationId xmlns:a16="http://schemas.microsoft.com/office/drawing/2014/main" id="{C4620EE8-4506-F748-BA2F-9F7D7888F37E}"/>
              </a:ext>
            </a:extLst>
          </p:cNvPr>
          <p:cNvSpPr>
            <a:spLocks noGrp="1"/>
          </p:cNvSpPr>
          <p:nvPr>
            <p:ph type="body" sz="quarter" idx="25" hasCustomPrompt="1"/>
          </p:nvPr>
        </p:nvSpPr>
        <p:spPr>
          <a:xfrm>
            <a:off x="643548" y="1945570"/>
            <a:ext cx="10795245" cy="569031"/>
          </a:xfrm>
          <a:prstGeom prst="rect">
            <a:avLst/>
          </a:prstGeom>
        </p:spPr>
        <p:txBody>
          <a:bodyPr>
            <a:normAutofit/>
          </a:bodyPr>
          <a:lstStyle>
            <a:lvl1pPr marL="0" indent="0">
              <a:lnSpc>
                <a:spcPts val="3500"/>
              </a:lnSpc>
              <a:spcBef>
                <a:spcPts val="0"/>
              </a:spcBef>
              <a:buNone/>
              <a:defRPr sz="3000" b="1" baseline="0">
                <a:solidFill>
                  <a:srgbClr val="0000B0"/>
                </a:solidFill>
                <a:latin typeface="Helvetica Neue"/>
              </a:defRPr>
            </a:lvl1pPr>
            <a:lvl2pPr marL="304800" indent="0">
              <a:buNone/>
              <a:defRPr sz="6000">
                <a:solidFill>
                  <a:schemeClr val="bg1"/>
                </a:solidFill>
              </a:defRPr>
            </a:lvl2pPr>
            <a:lvl3pPr marL="609600" indent="0">
              <a:buNone/>
              <a:defRPr sz="6000">
                <a:solidFill>
                  <a:schemeClr val="bg1"/>
                </a:solidFill>
              </a:defRPr>
            </a:lvl3pPr>
            <a:lvl4pPr marL="914400" indent="0">
              <a:buNone/>
              <a:defRPr sz="6000">
                <a:solidFill>
                  <a:schemeClr val="bg1"/>
                </a:solidFill>
              </a:defRPr>
            </a:lvl4pPr>
            <a:lvl5pPr marL="1219200" indent="0">
              <a:buNone/>
              <a:defRPr sz="6000">
                <a:solidFill>
                  <a:schemeClr val="bg1"/>
                </a:solidFill>
              </a:defRPr>
            </a:lvl5pPr>
          </a:lstStyle>
          <a:p>
            <a:pPr lvl="0"/>
            <a:r>
              <a:rPr lang="en-GB" dirty="0"/>
              <a:t>Insert content 1 title</a:t>
            </a:r>
          </a:p>
        </p:txBody>
      </p:sp>
      <p:sp>
        <p:nvSpPr>
          <p:cNvPr id="19" name="Slide Number Placeholder 5"/>
          <p:cNvSpPr>
            <a:spLocks noGrp="1"/>
          </p:cNvSpPr>
          <p:nvPr>
            <p:ph type="sldNum" sz="quarter" idx="4"/>
          </p:nvPr>
        </p:nvSpPr>
        <p:spPr>
          <a:xfrm>
            <a:off x="5782244" y="6222471"/>
            <a:ext cx="507023"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base">
              <a:spcBef>
                <a:spcPct val="0"/>
              </a:spcBef>
              <a:spcAft>
                <a:spcPct val="0"/>
              </a:spcAft>
              <a:defRPr/>
            </a:pPr>
            <a:fld id="{DD9F0740-C59C-4AD6-B752-7CC1CE13501A}" type="slidenum">
              <a:rPr lang="bg-BG" smtClean="0">
                <a:solidFill>
                  <a:srgbClr val="000000"/>
                </a:solidFill>
              </a:rPr>
              <a:pPr fontAlgn="base">
                <a:spcBef>
                  <a:spcPct val="0"/>
                </a:spcBef>
                <a:spcAft>
                  <a:spcPct val="0"/>
                </a:spcAft>
                <a:defRPr/>
              </a:pPr>
              <a:t>‹#›</a:t>
            </a:fld>
            <a:endParaRPr lang="bg-BG" dirty="0">
              <a:solidFill>
                <a:srgbClr val="000000"/>
              </a:solidFill>
            </a:endParaRPr>
          </a:p>
        </p:txBody>
      </p:sp>
    </p:spTree>
    <p:extLst>
      <p:ext uri="{BB962C8B-B14F-4D97-AF65-F5344CB8AC3E}">
        <p14:creationId xmlns:p14="http://schemas.microsoft.com/office/powerpoint/2010/main" val="85107691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ontent analysis in text with image">
    <p:spTree>
      <p:nvGrpSpPr>
        <p:cNvPr id="1" name=""/>
        <p:cNvGrpSpPr/>
        <p:nvPr/>
      </p:nvGrpSpPr>
      <p:grpSpPr>
        <a:xfrm>
          <a:off x="0" y="0"/>
          <a:ext cx="0" cy="0"/>
          <a:chOff x="0" y="0"/>
          <a:chExt cx="0" cy="0"/>
        </a:xfrm>
      </p:grpSpPr>
      <p:cxnSp>
        <p:nvCxnSpPr>
          <p:cNvPr id="4" name="Straight Connector 3"/>
          <p:cNvCxnSpPr/>
          <p:nvPr userDrawn="1"/>
        </p:nvCxnSpPr>
        <p:spPr>
          <a:xfrm>
            <a:off x="3497566" y="459828"/>
            <a:ext cx="1" cy="469761"/>
          </a:xfrm>
          <a:prstGeom prst="line">
            <a:avLst/>
          </a:prstGeom>
          <a:ln>
            <a:solidFill>
              <a:srgbClr val="0000B0"/>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userDrawn="1"/>
        </p:nvSpPr>
        <p:spPr>
          <a:xfrm>
            <a:off x="3634224" y="482815"/>
            <a:ext cx="2912410"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50" dirty="0">
                <a:solidFill>
                  <a:srgbClr val="0000B0"/>
                </a:solidFill>
                <a:latin typeface="Helvetica Neue"/>
              </a:rPr>
              <a:t>Master programmes in Artificial</a:t>
            </a:r>
            <a:br>
              <a:rPr lang="en-GB" sz="1250" dirty="0">
                <a:solidFill>
                  <a:srgbClr val="0000B0"/>
                </a:solidFill>
                <a:latin typeface="Helvetica Neue"/>
              </a:rPr>
            </a:br>
            <a:r>
              <a:rPr lang="en-GB" sz="1250" dirty="0">
                <a:solidFill>
                  <a:srgbClr val="0000B0"/>
                </a:solidFill>
                <a:latin typeface="Helvetica Neue"/>
              </a:rPr>
              <a:t>Intelligence 4 Careers in Europe</a:t>
            </a:r>
            <a:endParaRPr lang="en-US" sz="1250" dirty="0">
              <a:solidFill>
                <a:srgbClr val="0000B0"/>
              </a:solidFill>
              <a:latin typeface="Helvetica Neue"/>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6302" y="530099"/>
            <a:ext cx="2580029" cy="322334"/>
          </a:xfrm>
          <a:prstGeom prst="rect">
            <a:avLst/>
          </a:prstGeom>
        </p:spPr>
      </p:pic>
      <p:sp>
        <p:nvSpPr>
          <p:cNvPr id="8" name="Text Placeholder 2">
            <a:extLst>
              <a:ext uri="{FF2B5EF4-FFF2-40B4-BE49-F238E27FC236}">
                <a16:creationId xmlns:a16="http://schemas.microsoft.com/office/drawing/2014/main" id="{C4620EE8-4506-F748-BA2F-9F7D7888F37E}"/>
              </a:ext>
            </a:extLst>
          </p:cNvPr>
          <p:cNvSpPr>
            <a:spLocks noGrp="1"/>
          </p:cNvSpPr>
          <p:nvPr>
            <p:ph type="body" sz="quarter" idx="24" hasCustomPrompt="1"/>
          </p:nvPr>
        </p:nvSpPr>
        <p:spPr>
          <a:xfrm>
            <a:off x="643548" y="1355407"/>
            <a:ext cx="10795245" cy="446040"/>
          </a:xfrm>
          <a:prstGeom prst="rect">
            <a:avLst/>
          </a:prstGeom>
          <a:solidFill>
            <a:srgbClr val="0000B0"/>
          </a:solidFill>
        </p:spPr>
        <p:txBody>
          <a:bodyPr lIns="365760" anchor="ctr">
            <a:normAutofit/>
          </a:bodyPr>
          <a:lstStyle>
            <a:lvl1pPr marL="0" indent="0">
              <a:buNone/>
              <a:defRPr sz="1500" b="1" baseline="0">
                <a:solidFill>
                  <a:schemeClr val="bg1"/>
                </a:solidFill>
                <a:latin typeface="Helvetica Neue"/>
              </a:defRPr>
            </a:lvl1pPr>
            <a:lvl2pPr marL="304800" indent="0">
              <a:buNone/>
              <a:defRPr sz="6000">
                <a:solidFill>
                  <a:schemeClr val="bg1"/>
                </a:solidFill>
              </a:defRPr>
            </a:lvl2pPr>
            <a:lvl3pPr marL="609600" indent="0">
              <a:buNone/>
              <a:defRPr sz="6000">
                <a:solidFill>
                  <a:schemeClr val="bg1"/>
                </a:solidFill>
              </a:defRPr>
            </a:lvl3pPr>
            <a:lvl4pPr marL="914400" indent="0">
              <a:buNone/>
              <a:defRPr sz="6000">
                <a:solidFill>
                  <a:schemeClr val="bg1"/>
                </a:solidFill>
              </a:defRPr>
            </a:lvl4pPr>
            <a:lvl5pPr marL="1219200" indent="0">
              <a:buNone/>
              <a:defRPr sz="6000">
                <a:solidFill>
                  <a:schemeClr val="bg1"/>
                </a:solidFill>
              </a:defRPr>
            </a:lvl5pPr>
          </a:lstStyle>
          <a:p>
            <a:pPr lvl="0"/>
            <a:r>
              <a:rPr lang="en-GB" dirty="0"/>
              <a:t>CONTENT 2</a:t>
            </a:r>
            <a:endParaRPr lang="x-none" dirty="0"/>
          </a:p>
        </p:txBody>
      </p:sp>
      <p:sp>
        <p:nvSpPr>
          <p:cNvPr id="10" name="Text Placeholder 2">
            <a:extLst>
              <a:ext uri="{FF2B5EF4-FFF2-40B4-BE49-F238E27FC236}">
                <a16:creationId xmlns:a16="http://schemas.microsoft.com/office/drawing/2014/main" id="{C4620EE8-4506-F748-BA2F-9F7D7888F37E}"/>
              </a:ext>
            </a:extLst>
          </p:cNvPr>
          <p:cNvSpPr>
            <a:spLocks noGrp="1"/>
          </p:cNvSpPr>
          <p:nvPr>
            <p:ph type="body" sz="quarter" idx="22" hasCustomPrompt="1"/>
          </p:nvPr>
        </p:nvSpPr>
        <p:spPr>
          <a:xfrm>
            <a:off x="643548" y="2623335"/>
            <a:ext cx="5198941" cy="3228975"/>
          </a:xfrm>
          <a:prstGeom prst="rect">
            <a:avLst/>
          </a:prstGeom>
        </p:spPr>
        <p:txBody>
          <a:bodyPr>
            <a:noAutofit/>
          </a:bodyPr>
          <a:lstStyle>
            <a:lvl1pPr marL="0" marR="0" indent="0" algn="l" defTabSz="914400" rtl="0" eaLnBrk="1" fontAlgn="auto" latinLnBrk="0" hangingPunct="1">
              <a:lnSpc>
                <a:spcPct val="100000"/>
              </a:lnSpc>
              <a:spcBef>
                <a:spcPts val="1000"/>
              </a:spcBef>
              <a:spcAft>
                <a:spcPts val="0"/>
              </a:spcAft>
              <a:buClrTx/>
              <a:buSzTx/>
              <a:buFont typeface="+mj-lt"/>
              <a:buNone/>
              <a:tabLst/>
              <a:defRPr sz="1100">
                <a:solidFill>
                  <a:srgbClr val="0000B0"/>
                </a:solidFill>
                <a:latin typeface="Helvetica Neue"/>
              </a:defRPr>
            </a:lvl1pPr>
            <a:lvl2pPr marL="304800" indent="0">
              <a:buNone/>
              <a:defRPr sz="6000">
                <a:solidFill>
                  <a:schemeClr val="bg1"/>
                </a:solidFill>
              </a:defRPr>
            </a:lvl2pPr>
            <a:lvl3pPr marL="609600" indent="0">
              <a:buNone/>
              <a:defRPr sz="6000">
                <a:solidFill>
                  <a:schemeClr val="bg1"/>
                </a:solidFill>
              </a:defRPr>
            </a:lvl3pPr>
            <a:lvl4pPr marL="914400" indent="0">
              <a:buNone/>
              <a:defRPr sz="6000">
                <a:solidFill>
                  <a:schemeClr val="bg1"/>
                </a:solidFill>
              </a:defRPr>
            </a:lvl4pPr>
            <a:lvl5pPr marL="1219200" indent="0">
              <a:buNone/>
              <a:defRPr sz="6000">
                <a:solidFill>
                  <a:schemeClr val="bg1"/>
                </a:solidFill>
              </a:defRPr>
            </a:lvl5pPr>
          </a:lstStyle>
          <a:p>
            <a:pPr lvl="0"/>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a:t>
            </a:r>
            <a:r>
              <a:rPr lang="en-GB" dirty="0" err="1"/>
              <a:t>dolore</a:t>
            </a:r>
            <a:r>
              <a:rPr lang="en-GB" dirty="0"/>
              <a:t> magna </a:t>
            </a:r>
            <a:r>
              <a:rPr lang="en-GB" dirty="0" err="1"/>
              <a:t>aliqua</a:t>
            </a:r>
            <a:r>
              <a:rPr lang="en-GB" dirty="0"/>
              <a:t>. </a:t>
            </a:r>
            <a:r>
              <a:rPr lang="en-GB" dirty="0" err="1"/>
              <a:t>Ut</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a:t>
            </a:r>
            <a:r>
              <a:rPr lang="en-GB" dirty="0" err="1"/>
              <a:t>Duis</a:t>
            </a:r>
            <a:r>
              <a:rPr lang="en-GB" dirty="0"/>
              <a:t> </a:t>
            </a:r>
            <a:r>
              <a:rPr lang="en-GB" dirty="0" err="1"/>
              <a:t>aute</a:t>
            </a:r>
            <a:r>
              <a:rPr lang="en-GB" dirty="0"/>
              <a:t> </a:t>
            </a:r>
            <a:r>
              <a:rPr lang="en-GB" dirty="0" err="1"/>
              <a:t>irure</a:t>
            </a:r>
            <a:r>
              <a:rPr lang="en-GB" dirty="0"/>
              <a:t> </a:t>
            </a:r>
            <a:r>
              <a:rPr lang="en-GB" dirty="0" err="1"/>
              <a:t>dolor</a:t>
            </a:r>
            <a:r>
              <a:rPr lang="en-GB" dirty="0"/>
              <a:t> in </a:t>
            </a:r>
            <a:r>
              <a:rPr lang="en-GB" dirty="0" err="1"/>
              <a:t>reprehenderit</a:t>
            </a:r>
            <a:r>
              <a:rPr lang="en-GB" dirty="0"/>
              <a:t> in </a:t>
            </a:r>
            <a:r>
              <a:rPr lang="en-GB" dirty="0" err="1"/>
              <a:t>voluptate</a:t>
            </a:r>
            <a:r>
              <a:rPr lang="en-GB" dirty="0"/>
              <a:t> </a:t>
            </a:r>
            <a:r>
              <a:rPr lang="en-GB" dirty="0" err="1"/>
              <a:t>velit</a:t>
            </a:r>
            <a:r>
              <a:rPr lang="en-GB" dirty="0"/>
              <a:t> </a:t>
            </a:r>
            <a:r>
              <a:rPr lang="en-GB" dirty="0" err="1"/>
              <a:t>esse</a:t>
            </a:r>
            <a:r>
              <a:rPr lang="en-GB" dirty="0"/>
              <a:t> </a:t>
            </a:r>
            <a:r>
              <a:rPr lang="en-GB" dirty="0" err="1"/>
              <a:t>cillum</a:t>
            </a:r>
            <a:r>
              <a:rPr lang="en-GB" dirty="0"/>
              <a:t> </a:t>
            </a:r>
            <a:r>
              <a:rPr lang="en-GB" dirty="0" err="1"/>
              <a:t>dolore</a:t>
            </a:r>
            <a:r>
              <a:rPr lang="en-GB" dirty="0"/>
              <a:t> </a:t>
            </a:r>
            <a:r>
              <a:rPr lang="en-GB" dirty="0" err="1"/>
              <a:t>eu</a:t>
            </a:r>
            <a:r>
              <a:rPr lang="en-GB" dirty="0"/>
              <a:t> </a:t>
            </a:r>
            <a:r>
              <a:rPr lang="en-GB" dirty="0" err="1"/>
              <a:t>fugiat</a:t>
            </a:r>
            <a:r>
              <a:rPr lang="en-GB" dirty="0"/>
              <a:t> </a:t>
            </a:r>
            <a:r>
              <a:rPr lang="en-GB" dirty="0" err="1"/>
              <a:t>nulla</a:t>
            </a:r>
            <a:r>
              <a:rPr lang="en-GB" dirty="0"/>
              <a:t> </a:t>
            </a:r>
            <a:r>
              <a:rPr lang="en-GB" dirty="0" err="1"/>
              <a:t>pariatur</a:t>
            </a:r>
            <a:r>
              <a:rPr lang="en-GB" dirty="0"/>
              <a:t>. </a:t>
            </a:r>
            <a:r>
              <a:rPr lang="en-GB" dirty="0" err="1"/>
              <a:t>Excepteur</a:t>
            </a:r>
            <a:r>
              <a:rPr lang="en-GB" dirty="0"/>
              <a:t> </a:t>
            </a:r>
            <a:r>
              <a:rPr lang="en-GB" dirty="0" err="1"/>
              <a:t>sint</a:t>
            </a:r>
            <a:r>
              <a:rPr lang="en-GB" dirty="0"/>
              <a:t> </a:t>
            </a:r>
            <a:r>
              <a:rPr lang="en-GB" dirty="0" err="1"/>
              <a:t>occaecat</a:t>
            </a:r>
            <a:r>
              <a:rPr lang="en-GB" dirty="0"/>
              <a:t> </a:t>
            </a:r>
            <a:r>
              <a:rPr lang="en-GB" dirty="0" err="1"/>
              <a:t>cupidatat</a:t>
            </a:r>
            <a:r>
              <a:rPr lang="en-GB" dirty="0"/>
              <a:t> non </a:t>
            </a:r>
            <a:r>
              <a:rPr lang="en-GB" dirty="0" err="1"/>
              <a:t>proident</a:t>
            </a:r>
            <a:r>
              <a:rPr lang="en-GB" dirty="0"/>
              <a:t>, </a:t>
            </a:r>
            <a:r>
              <a:rPr lang="en-GB" dirty="0" err="1"/>
              <a:t>sunt</a:t>
            </a:r>
            <a:r>
              <a:rPr lang="en-GB" dirty="0"/>
              <a:t> in culpa qui </a:t>
            </a:r>
            <a:r>
              <a:rPr lang="en-GB" dirty="0" err="1"/>
              <a:t>officia</a:t>
            </a:r>
            <a:r>
              <a:rPr lang="en-GB" dirty="0"/>
              <a:t> </a:t>
            </a:r>
            <a:r>
              <a:rPr lang="en-GB" dirty="0" err="1"/>
              <a:t>deserunt</a:t>
            </a:r>
            <a:r>
              <a:rPr lang="en-GB" dirty="0"/>
              <a:t> </a:t>
            </a:r>
            <a:r>
              <a:rPr lang="en-GB" dirty="0" err="1"/>
              <a:t>mollit</a:t>
            </a:r>
            <a:r>
              <a:rPr lang="en-GB" dirty="0"/>
              <a:t> anim.</a:t>
            </a:r>
          </a:p>
          <a:p>
            <a:pPr marL="0" marR="0" lvl="0" indent="0" algn="l" defTabSz="914400" rtl="0" eaLnBrk="1" fontAlgn="auto" latinLnBrk="0" hangingPunct="1">
              <a:lnSpc>
                <a:spcPct val="90000"/>
              </a:lnSpc>
              <a:spcBef>
                <a:spcPts val="1000"/>
              </a:spcBef>
              <a:spcAft>
                <a:spcPts val="0"/>
              </a:spcAft>
              <a:buClrTx/>
              <a:buSzTx/>
              <a:buFont typeface="+mj-lt"/>
              <a:buNone/>
              <a:tabLst/>
              <a:defRPr/>
            </a:pPr>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a:t>
            </a:r>
            <a:r>
              <a:rPr lang="en-GB" dirty="0" err="1"/>
              <a:t>dolore</a:t>
            </a:r>
            <a:r>
              <a:rPr lang="en-GB" dirty="0"/>
              <a:t> magna </a:t>
            </a:r>
            <a:r>
              <a:rPr lang="en-GB" dirty="0" err="1"/>
              <a:t>aliqua</a:t>
            </a:r>
            <a:r>
              <a:rPr lang="en-GB" dirty="0"/>
              <a:t>. </a:t>
            </a:r>
            <a:r>
              <a:rPr lang="en-GB" dirty="0" err="1"/>
              <a:t>Ut</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a:t>
            </a:r>
            <a:r>
              <a:rPr lang="en-GB" dirty="0" err="1"/>
              <a:t>Duis</a:t>
            </a:r>
            <a:r>
              <a:rPr lang="en-GB" dirty="0"/>
              <a:t> </a:t>
            </a:r>
            <a:r>
              <a:rPr lang="en-GB" dirty="0" err="1"/>
              <a:t>aute</a:t>
            </a:r>
            <a:r>
              <a:rPr lang="en-GB" dirty="0"/>
              <a:t> </a:t>
            </a:r>
            <a:r>
              <a:rPr lang="en-GB" dirty="0" err="1"/>
              <a:t>irure</a:t>
            </a:r>
            <a:r>
              <a:rPr lang="en-GB" dirty="0"/>
              <a:t> </a:t>
            </a:r>
            <a:r>
              <a:rPr lang="en-GB" dirty="0" err="1"/>
              <a:t>dolor</a:t>
            </a:r>
            <a:r>
              <a:rPr lang="en-GB" dirty="0"/>
              <a:t> in </a:t>
            </a:r>
            <a:r>
              <a:rPr lang="en-GB" dirty="0" err="1"/>
              <a:t>reprehenderit</a:t>
            </a:r>
            <a:r>
              <a:rPr lang="en-GB" dirty="0"/>
              <a:t> in </a:t>
            </a:r>
            <a:r>
              <a:rPr lang="en-GB" dirty="0" err="1"/>
              <a:t>voluptate</a:t>
            </a:r>
            <a:r>
              <a:rPr lang="en-GB" dirty="0"/>
              <a:t> </a:t>
            </a:r>
            <a:r>
              <a:rPr lang="en-GB" dirty="0" err="1"/>
              <a:t>velit</a:t>
            </a:r>
            <a:r>
              <a:rPr lang="en-GB" dirty="0"/>
              <a:t> </a:t>
            </a:r>
            <a:r>
              <a:rPr lang="en-GB" dirty="0" err="1"/>
              <a:t>esse</a:t>
            </a:r>
            <a:r>
              <a:rPr lang="en-GB" dirty="0"/>
              <a:t> </a:t>
            </a:r>
            <a:r>
              <a:rPr lang="en-GB" dirty="0" err="1"/>
              <a:t>cillum</a:t>
            </a:r>
            <a:r>
              <a:rPr lang="en-GB" dirty="0"/>
              <a:t> </a:t>
            </a:r>
            <a:r>
              <a:rPr lang="en-GB" dirty="0" err="1"/>
              <a:t>dolore</a:t>
            </a:r>
            <a:r>
              <a:rPr lang="en-GB" dirty="0"/>
              <a:t> </a:t>
            </a:r>
            <a:r>
              <a:rPr lang="en-GB" dirty="0" err="1"/>
              <a:t>eu</a:t>
            </a:r>
            <a:r>
              <a:rPr lang="en-GB" dirty="0"/>
              <a:t> </a:t>
            </a:r>
            <a:r>
              <a:rPr lang="en-GB" dirty="0" err="1"/>
              <a:t>fugiat</a:t>
            </a:r>
            <a:r>
              <a:rPr lang="en-GB" dirty="0"/>
              <a:t> </a:t>
            </a:r>
            <a:r>
              <a:rPr lang="en-GB" dirty="0" err="1"/>
              <a:t>nulla</a:t>
            </a:r>
            <a:r>
              <a:rPr lang="en-GB" dirty="0"/>
              <a:t> </a:t>
            </a:r>
            <a:r>
              <a:rPr lang="en-GB" dirty="0" err="1"/>
              <a:t>pariatur</a:t>
            </a:r>
            <a:r>
              <a:rPr lang="en-GB" dirty="0"/>
              <a:t>. </a:t>
            </a:r>
            <a:r>
              <a:rPr lang="en-GB" dirty="0" err="1"/>
              <a:t>Excepteur</a:t>
            </a:r>
            <a:r>
              <a:rPr lang="en-GB" dirty="0"/>
              <a:t> </a:t>
            </a:r>
            <a:r>
              <a:rPr lang="en-GB" dirty="0" err="1"/>
              <a:t>sint</a:t>
            </a:r>
            <a:r>
              <a:rPr lang="en-GB" dirty="0"/>
              <a:t> </a:t>
            </a:r>
            <a:r>
              <a:rPr lang="en-GB" dirty="0" err="1"/>
              <a:t>occaecat</a:t>
            </a:r>
            <a:r>
              <a:rPr lang="en-GB" dirty="0"/>
              <a:t> </a:t>
            </a:r>
            <a:r>
              <a:rPr lang="en-GB" dirty="0" err="1"/>
              <a:t>cupidatat</a:t>
            </a:r>
            <a:r>
              <a:rPr lang="en-GB" dirty="0"/>
              <a:t> non </a:t>
            </a:r>
            <a:r>
              <a:rPr lang="en-GB" dirty="0" err="1"/>
              <a:t>proident</a:t>
            </a:r>
            <a:r>
              <a:rPr lang="en-GB" dirty="0"/>
              <a:t>, </a:t>
            </a:r>
            <a:r>
              <a:rPr lang="en-GB" dirty="0" err="1"/>
              <a:t>sunt</a:t>
            </a:r>
            <a:r>
              <a:rPr lang="en-GB" dirty="0"/>
              <a:t> in culpa qui </a:t>
            </a:r>
            <a:r>
              <a:rPr lang="en-GB" dirty="0" err="1"/>
              <a:t>officia</a:t>
            </a:r>
            <a:r>
              <a:rPr lang="en-GB" dirty="0"/>
              <a:t> </a:t>
            </a:r>
            <a:r>
              <a:rPr lang="en-GB" dirty="0" err="1"/>
              <a:t>deserunt</a:t>
            </a:r>
            <a:r>
              <a:rPr lang="en-GB" dirty="0"/>
              <a:t> </a:t>
            </a:r>
            <a:r>
              <a:rPr lang="en-GB" dirty="0" err="1"/>
              <a:t>mollit</a:t>
            </a:r>
            <a:r>
              <a:rPr lang="en-GB" dirty="0"/>
              <a:t> anim.</a:t>
            </a:r>
          </a:p>
          <a:p>
            <a:pPr marL="0" marR="0" lvl="0" indent="0" algn="l" defTabSz="914400" rtl="0" eaLnBrk="1" fontAlgn="auto" latinLnBrk="0" hangingPunct="1">
              <a:lnSpc>
                <a:spcPct val="90000"/>
              </a:lnSpc>
              <a:spcBef>
                <a:spcPts val="1000"/>
              </a:spcBef>
              <a:spcAft>
                <a:spcPts val="0"/>
              </a:spcAft>
              <a:buClrTx/>
              <a:buSzTx/>
              <a:buFont typeface="+mj-lt"/>
              <a:buNone/>
              <a:tabLst/>
              <a:defRPr/>
            </a:pPr>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a:t>
            </a:r>
            <a:r>
              <a:rPr lang="en-GB" dirty="0" err="1"/>
              <a:t>dolore</a:t>
            </a:r>
            <a:r>
              <a:rPr lang="en-GB" dirty="0"/>
              <a:t> magna </a:t>
            </a:r>
            <a:r>
              <a:rPr lang="en-GB" dirty="0" err="1"/>
              <a:t>aliqua</a:t>
            </a:r>
            <a:r>
              <a:rPr lang="en-GB" dirty="0"/>
              <a:t>. </a:t>
            </a:r>
            <a:r>
              <a:rPr lang="en-GB" dirty="0" err="1"/>
              <a:t>Ut</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a:t>
            </a:r>
            <a:r>
              <a:rPr lang="en-GB" dirty="0" err="1"/>
              <a:t>Duis</a:t>
            </a:r>
            <a:r>
              <a:rPr lang="en-GB" dirty="0"/>
              <a:t> </a:t>
            </a:r>
            <a:r>
              <a:rPr lang="en-GB" dirty="0" err="1"/>
              <a:t>aute</a:t>
            </a:r>
            <a:r>
              <a:rPr lang="en-GB" dirty="0"/>
              <a:t> </a:t>
            </a:r>
            <a:r>
              <a:rPr lang="en-GB" dirty="0" err="1"/>
              <a:t>irure</a:t>
            </a:r>
            <a:r>
              <a:rPr lang="en-GB" dirty="0"/>
              <a:t> </a:t>
            </a:r>
            <a:r>
              <a:rPr lang="en-GB" dirty="0" err="1"/>
              <a:t>dolor</a:t>
            </a:r>
            <a:r>
              <a:rPr lang="en-GB" dirty="0"/>
              <a:t> in </a:t>
            </a:r>
            <a:r>
              <a:rPr lang="en-GB" dirty="0" err="1"/>
              <a:t>reprehenderit</a:t>
            </a:r>
            <a:r>
              <a:rPr lang="en-GB" dirty="0"/>
              <a:t> in </a:t>
            </a:r>
            <a:r>
              <a:rPr lang="en-GB" dirty="0" err="1"/>
              <a:t>voluptate</a:t>
            </a:r>
            <a:r>
              <a:rPr lang="en-GB" dirty="0"/>
              <a:t> </a:t>
            </a:r>
            <a:r>
              <a:rPr lang="en-GB" dirty="0" err="1"/>
              <a:t>velit</a:t>
            </a:r>
            <a:r>
              <a:rPr lang="en-GB" dirty="0"/>
              <a:t> </a:t>
            </a:r>
            <a:r>
              <a:rPr lang="en-GB" dirty="0" err="1"/>
              <a:t>esse</a:t>
            </a:r>
            <a:r>
              <a:rPr lang="en-GB" dirty="0"/>
              <a:t> </a:t>
            </a:r>
            <a:r>
              <a:rPr lang="en-GB" dirty="0" err="1"/>
              <a:t>cillum</a:t>
            </a:r>
            <a:r>
              <a:rPr lang="en-GB" dirty="0"/>
              <a:t> </a:t>
            </a:r>
            <a:r>
              <a:rPr lang="en-GB" dirty="0" err="1"/>
              <a:t>dolore</a:t>
            </a:r>
            <a:r>
              <a:rPr lang="en-GB" dirty="0"/>
              <a:t> </a:t>
            </a:r>
            <a:r>
              <a:rPr lang="en-GB" dirty="0" err="1"/>
              <a:t>eu</a:t>
            </a:r>
            <a:r>
              <a:rPr lang="en-GB" dirty="0"/>
              <a:t> </a:t>
            </a:r>
            <a:r>
              <a:rPr lang="en-GB" dirty="0" err="1"/>
              <a:t>fugiat</a:t>
            </a:r>
            <a:r>
              <a:rPr lang="en-GB" dirty="0"/>
              <a:t> </a:t>
            </a:r>
            <a:r>
              <a:rPr lang="en-GB" dirty="0" err="1"/>
              <a:t>nulla</a:t>
            </a:r>
            <a:r>
              <a:rPr lang="en-GB" dirty="0"/>
              <a:t> </a:t>
            </a:r>
            <a:r>
              <a:rPr lang="en-GB" dirty="0" err="1"/>
              <a:t>pariatur</a:t>
            </a:r>
            <a:r>
              <a:rPr lang="en-GB" dirty="0"/>
              <a:t>. </a:t>
            </a:r>
            <a:r>
              <a:rPr lang="en-GB" dirty="0" err="1"/>
              <a:t>Excepteur</a:t>
            </a:r>
            <a:r>
              <a:rPr lang="en-GB" dirty="0"/>
              <a:t> </a:t>
            </a:r>
            <a:r>
              <a:rPr lang="en-GB" dirty="0" err="1"/>
              <a:t>sint</a:t>
            </a:r>
            <a:r>
              <a:rPr lang="en-GB" dirty="0"/>
              <a:t> </a:t>
            </a:r>
            <a:r>
              <a:rPr lang="en-GB" dirty="0" err="1"/>
              <a:t>occaecat</a:t>
            </a:r>
            <a:r>
              <a:rPr lang="en-GB" dirty="0"/>
              <a:t> </a:t>
            </a:r>
            <a:r>
              <a:rPr lang="en-GB" dirty="0" err="1"/>
              <a:t>cupidatat</a:t>
            </a:r>
            <a:r>
              <a:rPr lang="en-GB" dirty="0"/>
              <a:t> non </a:t>
            </a:r>
            <a:r>
              <a:rPr lang="en-GB" dirty="0" err="1"/>
              <a:t>proident</a:t>
            </a:r>
            <a:r>
              <a:rPr lang="en-GB" dirty="0"/>
              <a:t>, </a:t>
            </a:r>
            <a:r>
              <a:rPr lang="en-GB" dirty="0" err="1"/>
              <a:t>sunt</a:t>
            </a:r>
            <a:r>
              <a:rPr lang="en-GB" dirty="0"/>
              <a:t> in culpa qui </a:t>
            </a:r>
            <a:r>
              <a:rPr lang="en-GB" dirty="0" err="1"/>
              <a:t>officia</a:t>
            </a:r>
            <a:r>
              <a:rPr lang="en-GB" dirty="0"/>
              <a:t> </a:t>
            </a:r>
            <a:r>
              <a:rPr lang="en-GB" dirty="0" err="1"/>
              <a:t>deserunt</a:t>
            </a:r>
            <a:r>
              <a:rPr lang="en-GB" dirty="0"/>
              <a:t> </a:t>
            </a:r>
            <a:r>
              <a:rPr lang="en-GB" dirty="0" err="1"/>
              <a:t>mollit</a:t>
            </a:r>
            <a:r>
              <a:rPr lang="en-GB" dirty="0"/>
              <a:t> anim.</a:t>
            </a:r>
          </a:p>
          <a:p>
            <a:pPr lvl="0"/>
            <a:endParaRPr lang="en-GB" dirty="0"/>
          </a:p>
        </p:txBody>
      </p:sp>
      <p:sp>
        <p:nvSpPr>
          <p:cNvPr id="14" name="Picture Placeholder 12"/>
          <p:cNvSpPr>
            <a:spLocks noGrp="1"/>
          </p:cNvSpPr>
          <p:nvPr>
            <p:ph type="pic" sz="quarter" idx="27" hasCustomPrompt="1"/>
          </p:nvPr>
        </p:nvSpPr>
        <p:spPr>
          <a:xfrm>
            <a:off x="6239852" y="2623335"/>
            <a:ext cx="5198941" cy="3228975"/>
          </a:xfrm>
          <a:prstGeom prst="rect">
            <a:avLst/>
          </a:prstGeom>
          <a:solidFill>
            <a:schemeClr val="bg1">
              <a:lumMod val="85000"/>
            </a:schemeClr>
          </a:solidFill>
        </p:spPr>
        <p:txBody>
          <a:bodyPr anchor="ctr"/>
          <a:lstStyle>
            <a:lvl1pPr marL="0" indent="0" algn="ctr">
              <a:buNone/>
              <a:defRPr sz="1500" baseline="0">
                <a:latin typeface="Helvetica Neue"/>
              </a:defRPr>
            </a:lvl1pPr>
          </a:lstStyle>
          <a:p>
            <a:r>
              <a:rPr lang="en-US" dirty="0"/>
              <a:t>Insert Picture</a:t>
            </a:r>
            <a:br>
              <a:rPr lang="en-US" dirty="0"/>
            </a:br>
            <a:r>
              <a:rPr lang="en-US" dirty="0"/>
              <a:t>related to content 2</a:t>
            </a:r>
          </a:p>
        </p:txBody>
      </p:sp>
      <p:sp>
        <p:nvSpPr>
          <p:cNvPr id="15" name="Text Placeholder 2">
            <a:extLst>
              <a:ext uri="{FF2B5EF4-FFF2-40B4-BE49-F238E27FC236}">
                <a16:creationId xmlns:a16="http://schemas.microsoft.com/office/drawing/2014/main" id="{C4620EE8-4506-F748-BA2F-9F7D7888F37E}"/>
              </a:ext>
            </a:extLst>
          </p:cNvPr>
          <p:cNvSpPr>
            <a:spLocks noGrp="1"/>
          </p:cNvSpPr>
          <p:nvPr>
            <p:ph type="body" sz="quarter" idx="25" hasCustomPrompt="1"/>
          </p:nvPr>
        </p:nvSpPr>
        <p:spPr>
          <a:xfrm>
            <a:off x="643548" y="1945570"/>
            <a:ext cx="10795245" cy="569031"/>
          </a:xfrm>
          <a:prstGeom prst="rect">
            <a:avLst/>
          </a:prstGeom>
        </p:spPr>
        <p:txBody>
          <a:bodyPr>
            <a:normAutofit/>
          </a:bodyPr>
          <a:lstStyle>
            <a:lvl1pPr marL="0" indent="0">
              <a:lnSpc>
                <a:spcPts val="3500"/>
              </a:lnSpc>
              <a:spcBef>
                <a:spcPts val="0"/>
              </a:spcBef>
              <a:buNone/>
              <a:defRPr sz="3000" b="1" baseline="0">
                <a:solidFill>
                  <a:srgbClr val="0000B0"/>
                </a:solidFill>
                <a:latin typeface="Helvetica Neue"/>
              </a:defRPr>
            </a:lvl1pPr>
            <a:lvl2pPr marL="304800" indent="0">
              <a:buNone/>
              <a:defRPr sz="6000">
                <a:solidFill>
                  <a:schemeClr val="bg1"/>
                </a:solidFill>
              </a:defRPr>
            </a:lvl2pPr>
            <a:lvl3pPr marL="609600" indent="0">
              <a:buNone/>
              <a:defRPr sz="6000">
                <a:solidFill>
                  <a:schemeClr val="bg1"/>
                </a:solidFill>
              </a:defRPr>
            </a:lvl3pPr>
            <a:lvl4pPr marL="914400" indent="0">
              <a:buNone/>
              <a:defRPr sz="6000">
                <a:solidFill>
                  <a:schemeClr val="bg1"/>
                </a:solidFill>
              </a:defRPr>
            </a:lvl4pPr>
            <a:lvl5pPr marL="1219200" indent="0">
              <a:buNone/>
              <a:defRPr sz="6000">
                <a:solidFill>
                  <a:schemeClr val="bg1"/>
                </a:solidFill>
              </a:defRPr>
            </a:lvl5pPr>
          </a:lstStyle>
          <a:p>
            <a:pPr lvl="0"/>
            <a:r>
              <a:rPr lang="en-GB" dirty="0"/>
              <a:t>Insert content 2 title</a:t>
            </a:r>
          </a:p>
        </p:txBody>
      </p:sp>
      <p:sp>
        <p:nvSpPr>
          <p:cNvPr id="13" name="Slide Number Placeholder 5"/>
          <p:cNvSpPr>
            <a:spLocks noGrp="1"/>
          </p:cNvSpPr>
          <p:nvPr>
            <p:ph type="sldNum" sz="quarter" idx="4"/>
          </p:nvPr>
        </p:nvSpPr>
        <p:spPr>
          <a:xfrm>
            <a:off x="5782244" y="6222471"/>
            <a:ext cx="507023"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base">
              <a:spcBef>
                <a:spcPct val="0"/>
              </a:spcBef>
              <a:spcAft>
                <a:spcPct val="0"/>
              </a:spcAft>
              <a:defRPr/>
            </a:pPr>
            <a:fld id="{DD9F0740-C59C-4AD6-B752-7CC1CE13501A}" type="slidenum">
              <a:rPr lang="bg-BG" smtClean="0">
                <a:solidFill>
                  <a:srgbClr val="000000"/>
                </a:solidFill>
              </a:rPr>
              <a:pPr fontAlgn="base">
                <a:spcBef>
                  <a:spcPct val="0"/>
                </a:spcBef>
                <a:spcAft>
                  <a:spcPct val="0"/>
                </a:spcAft>
                <a:defRPr/>
              </a:pPr>
              <a:t>‹#›</a:t>
            </a:fld>
            <a:endParaRPr lang="bg-BG" dirty="0">
              <a:solidFill>
                <a:srgbClr val="000000"/>
              </a:solidFill>
            </a:endParaRPr>
          </a:p>
        </p:txBody>
      </p:sp>
    </p:spTree>
    <p:extLst>
      <p:ext uri="{BB962C8B-B14F-4D97-AF65-F5344CB8AC3E}">
        <p14:creationId xmlns:p14="http://schemas.microsoft.com/office/powerpoint/2010/main" val="28699277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ontent analysis in points">
    <p:spTree>
      <p:nvGrpSpPr>
        <p:cNvPr id="1" name=""/>
        <p:cNvGrpSpPr/>
        <p:nvPr/>
      </p:nvGrpSpPr>
      <p:grpSpPr>
        <a:xfrm>
          <a:off x="0" y="0"/>
          <a:ext cx="0" cy="0"/>
          <a:chOff x="0" y="0"/>
          <a:chExt cx="0" cy="0"/>
        </a:xfrm>
      </p:grpSpPr>
      <p:cxnSp>
        <p:nvCxnSpPr>
          <p:cNvPr id="4" name="Straight Connector 3"/>
          <p:cNvCxnSpPr/>
          <p:nvPr userDrawn="1"/>
        </p:nvCxnSpPr>
        <p:spPr>
          <a:xfrm>
            <a:off x="3497566" y="459828"/>
            <a:ext cx="1" cy="469761"/>
          </a:xfrm>
          <a:prstGeom prst="line">
            <a:avLst/>
          </a:prstGeom>
          <a:ln>
            <a:solidFill>
              <a:srgbClr val="0000B0"/>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userDrawn="1"/>
        </p:nvSpPr>
        <p:spPr>
          <a:xfrm>
            <a:off x="3634224" y="482815"/>
            <a:ext cx="2912410"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50" dirty="0">
                <a:solidFill>
                  <a:srgbClr val="0000B0"/>
                </a:solidFill>
                <a:latin typeface="Helvetica Neue"/>
              </a:rPr>
              <a:t>Master programmes in Artificial</a:t>
            </a:r>
            <a:br>
              <a:rPr lang="en-GB" sz="1250" dirty="0">
                <a:solidFill>
                  <a:srgbClr val="0000B0"/>
                </a:solidFill>
                <a:latin typeface="Helvetica Neue"/>
              </a:rPr>
            </a:br>
            <a:r>
              <a:rPr lang="en-GB" sz="1250" dirty="0">
                <a:solidFill>
                  <a:srgbClr val="0000B0"/>
                </a:solidFill>
                <a:latin typeface="Helvetica Neue"/>
              </a:rPr>
              <a:t>Intelligence 4 Careers in Europe</a:t>
            </a:r>
            <a:endParaRPr lang="en-US" sz="1250" dirty="0">
              <a:solidFill>
                <a:srgbClr val="0000B0"/>
              </a:solidFill>
              <a:latin typeface="Helvetica Neue"/>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6302" y="530099"/>
            <a:ext cx="2580029" cy="322334"/>
          </a:xfrm>
          <a:prstGeom prst="rect">
            <a:avLst/>
          </a:prstGeom>
        </p:spPr>
      </p:pic>
      <p:sp>
        <p:nvSpPr>
          <p:cNvPr id="8" name="Text Placeholder 2">
            <a:extLst>
              <a:ext uri="{FF2B5EF4-FFF2-40B4-BE49-F238E27FC236}">
                <a16:creationId xmlns:a16="http://schemas.microsoft.com/office/drawing/2014/main" id="{C4620EE8-4506-F748-BA2F-9F7D7888F37E}"/>
              </a:ext>
            </a:extLst>
          </p:cNvPr>
          <p:cNvSpPr>
            <a:spLocks noGrp="1"/>
          </p:cNvSpPr>
          <p:nvPr>
            <p:ph type="body" sz="quarter" idx="24" hasCustomPrompt="1"/>
          </p:nvPr>
        </p:nvSpPr>
        <p:spPr>
          <a:xfrm>
            <a:off x="643548" y="1355407"/>
            <a:ext cx="10795245" cy="446040"/>
          </a:xfrm>
          <a:prstGeom prst="rect">
            <a:avLst/>
          </a:prstGeom>
          <a:solidFill>
            <a:srgbClr val="0000B0"/>
          </a:solidFill>
        </p:spPr>
        <p:txBody>
          <a:bodyPr lIns="365760" anchor="ctr">
            <a:normAutofit/>
          </a:bodyPr>
          <a:lstStyle>
            <a:lvl1pPr marL="0" indent="0">
              <a:buNone/>
              <a:defRPr sz="1500" b="1" baseline="0">
                <a:solidFill>
                  <a:schemeClr val="bg1"/>
                </a:solidFill>
                <a:latin typeface="Helvetica Neue"/>
              </a:defRPr>
            </a:lvl1pPr>
            <a:lvl2pPr marL="304800" indent="0">
              <a:buNone/>
              <a:defRPr sz="6000">
                <a:solidFill>
                  <a:schemeClr val="bg1"/>
                </a:solidFill>
              </a:defRPr>
            </a:lvl2pPr>
            <a:lvl3pPr marL="609600" indent="0">
              <a:buNone/>
              <a:defRPr sz="6000">
                <a:solidFill>
                  <a:schemeClr val="bg1"/>
                </a:solidFill>
              </a:defRPr>
            </a:lvl3pPr>
            <a:lvl4pPr marL="914400" indent="0">
              <a:buNone/>
              <a:defRPr sz="6000">
                <a:solidFill>
                  <a:schemeClr val="bg1"/>
                </a:solidFill>
              </a:defRPr>
            </a:lvl4pPr>
            <a:lvl5pPr marL="1219200" indent="0">
              <a:buNone/>
              <a:defRPr sz="6000">
                <a:solidFill>
                  <a:schemeClr val="bg1"/>
                </a:solidFill>
              </a:defRPr>
            </a:lvl5pPr>
          </a:lstStyle>
          <a:p>
            <a:pPr lvl="0"/>
            <a:r>
              <a:rPr lang="en-GB" dirty="0"/>
              <a:t>CONTENT 3</a:t>
            </a:r>
            <a:endParaRPr lang="x-none" dirty="0"/>
          </a:p>
        </p:txBody>
      </p:sp>
      <p:sp>
        <p:nvSpPr>
          <p:cNvPr id="9" name="Text Placeholder 2">
            <a:extLst>
              <a:ext uri="{FF2B5EF4-FFF2-40B4-BE49-F238E27FC236}">
                <a16:creationId xmlns:a16="http://schemas.microsoft.com/office/drawing/2014/main" id="{C4620EE8-4506-F748-BA2F-9F7D7888F37E}"/>
              </a:ext>
            </a:extLst>
          </p:cNvPr>
          <p:cNvSpPr>
            <a:spLocks noGrp="1"/>
          </p:cNvSpPr>
          <p:nvPr>
            <p:ph type="body" sz="quarter" idx="22" hasCustomPrompt="1"/>
          </p:nvPr>
        </p:nvSpPr>
        <p:spPr>
          <a:xfrm>
            <a:off x="643548" y="2623335"/>
            <a:ext cx="5198941" cy="3228975"/>
          </a:xfrm>
          <a:prstGeom prst="rect">
            <a:avLst/>
          </a:prstGeom>
        </p:spPr>
        <p:txBody>
          <a:bodyPr>
            <a:noAutofit/>
          </a:bodyPr>
          <a:lstStyle>
            <a:lvl1pPr marL="228600" marR="0" indent="-228600" algn="l" defTabSz="914400" rtl="0" eaLnBrk="1" fontAlgn="auto" latinLnBrk="0" hangingPunct="1">
              <a:lnSpc>
                <a:spcPct val="100000"/>
              </a:lnSpc>
              <a:spcBef>
                <a:spcPts val="1000"/>
              </a:spcBef>
              <a:spcAft>
                <a:spcPts val="0"/>
              </a:spcAft>
              <a:buClrTx/>
              <a:buSzTx/>
              <a:buFont typeface="+mj-lt"/>
              <a:buAutoNum type="arabicPeriod"/>
              <a:tabLst/>
              <a:defRPr sz="1100">
                <a:solidFill>
                  <a:srgbClr val="0000B0"/>
                </a:solidFill>
                <a:latin typeface="Helvetica Neue"/>
              </a:defRPr>
            </a:lvl1pPr>
            <a:lvl2pPr marL="304800" indent="0">
              <a:buNone/>
              <a:defRPr sz="6000">
                <a:solidFill>
                  <a:schemeClr val="bg1"/>
                </a:solidFill>
              </a:defRPr>
            </a:lvl2pPr>
            <a:lvl3pPr marL="609600" indent="0">
              <a:buNone/>
              <a:defRPr sz="6000">
                <a:solidFill>
                  <a:schemeClr val="bg1"/>
                </a:solidFill>
              </a:defRPr>
            </a:lvl3pPr>
            <a:lvl4pPr marL="914400" indent="0">
              <a:buNone/>
              <a:defRPr sz="6000">
                <a:solidFill>
                  <a:schemeClr val="bg1"/>
                </a:solidFill>
              </a:defRPr>
            </a:lvl4pPr>
            <a:lvl5pPr marL="1219200" indent="0">
              <a:buNone/>
              <a:defRPr sz="6000">
                <a:solidFill>
                  <a:schemeClr val="bg1"/>
                </a:solidFill>
              </a:defRPr>
            </a:lvl5pPr>
          </a:lstStyle>
          <a:p>
            <a:pPr lvl="0"/>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a:t>
            </a:r>
            <a:r>
              <a:rPr lang="en-GB" dirty="0" err="1"/>
              <a:t>dolore</a:t>
            </a:r>
            <a:r>
              <a:rPr lang="en-GB" dirty="0"/>
              <a:t> magna </a:t>
            </a:r>
            <a:r>
              <a:rPr lang="en-GB" dirty="0" err="1"/>
              <a:t>aliqua</a:t>
            </a:r>
            <a:r>
              <a:rPr lang="en-GB" dirty="0"/>
              <a:t>. </a:t>
            </a:r>
            <a:endParaRPr lang="el-GR" dirty="0"/>
          </a:p>
          <a:p>
            <a:pPr lvl="0"/>
            <a:r>
              <a:rPr lang="en-GB" dirty="0" err="1"/>
              <a:t>Ut</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a:t>
            </a:r>
            <a:endParaRPr lang="el-GR" dirty="0"/>
          </a:p>
          <a:p>
            <a:pPr lvl="0"/>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a:t>
            </a:r>
            <a:r>
              <a:rPr lang="en-GB" dirty="0" err="1"/>
              <a:t>dolore</a:t>
            </a:r>
            <a:r>
              <a:rPr lang="en-GB" dirty="0"/>
              <a:t> magna </a:t>
            </a:r>
            <a:r>
              <a:rPr lang="en-GB" dirty="0" err="1"/>
              <a:t>aliqua</a:t>
            </a:r>
            <a:r>
              <a:rPr lang="en-GB" dirty="0"/>
              <a:t>. </a:t>
            </a:r>
            <a:endParaRPr lang="el-GR" dirty="0"/>
          </a:p>
          <a:p>
            <a:pPr lvl="0"/>
            <a:r>
              <a:rPr lang="en-GB" dirty="0" err="1"/>
              <a:t>Ut</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a:t>
            </a:r>
            <a:endParaRPr lang="el-GR" dirty="0"/>
          </a:p>
          <a:p>
            <a:pPr lvl="0"/>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a:t>
            </a:r>
            <a:r>
              <a:rPr lang="en-GB" dirty="0" err="1"/>
              <a:t>dolore</a:t>
            </a:r>
            <a:r>
              <a:rPr lang="en-GB" dirty="0"/>
              <a:t> magna </a:t>
            </a:r>
            <a:r>
              <a:rPr lang="en-GB" dirty="0" err="1"/>
              <a:t>aliqua</a:t>
            </a:r>
            <a:r>
              <a:rPr lang="en-GB" dirty="0"/>
              <a:t>. </a:t>
            </a:r>
            <a:endParaRPr lang="el-GR" dirty="0"/>
          </a:p>
          <a:p>
            <a:pPr lvl="0"/>
            <a:r>
              <a:rPr lang="en-GB" dirty="0" err="1"/>
              <a:t>Ut</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a:t>
            </a:r>
            <a:endParaRPr lang="el-GR" dirty="0"/>
          </a:p>
          <a:p>
            <a:pPr lvl="0"/>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a:t>
            </a:r>
            <a:r>
              <a:rPr lang="en-GB" dirty="0" err="1"/>
              <a:t>dolore</a:t>
            </a:r>
            <a:r>
              <a:rPr lang="en-GB" dirty="0"/>
              <a:t> magna </a:t>
            </a:r>
            <a:r>
              <a:rPr lang="en-GB" dirty="0" err="1"/>
              <a:t>aliqua</a:t>
            </a:r>
            <a:r>
              <a:rPr lang="en-GB" dirty="0"/>
              <a:t>.</a:t>
            </a:r>
            <a:endParaRPr lang="el-GR" dirty="0"/>
          </a:p>
        </p:txBody>
      </p:sp>
      <p:sp>
        <p:nvSpPr>
          <p:cNvPr id="11" name="Text Placeholder 2">
            <a:extLst>
              <a:ext uri="{FF2B5EF4-FFF2-40B4-BE49-F238E27FC236}">
                <a16:creationId xmlns:a16="http://schemas.microsoft.com/office/drawing/2014/main" id="{C4620EE8-4506-F748-BA2F-9F7D7888F37E}"/>
              </a:ext>
            </a:extLst>
          </p:cNvPr>
          <p:cNvSpPr>
            <a:spLocks noGrp="1"/>
          </p:cNvSpPr>
          <p:nvPr>
            <p:ph type="body" sz="quarter" idx="25" hasCustomPrompt="1"/>
          </p:nvPr>
        </p:nvSpPr>
        <p:spPr>
          <a:xfrm>
            <a:off x="643548" y="1945570"/>
            <a:ext cx="10795245" cy="569031"/>
          </a:xfrm>
          <a:prstGeom prst="rect">
            <a:avLst/>
          </a:prstGeom>
        </p:spPr>
        <p:txBody>
          <a:bodyPr>
            <a:normAutofit/>
          </a:bodyPr>
          <a:lstStyle>
            <a:lvl1pPr marL="0" indent="0">
              <a:lnSpc>
                <a:spcPts val="3500"/>
              </a:lnSpc>
              <a:spcBef>
                <a:spcPts val="0"/>
              </a:spcBef>
              <a:buNone/>
              <a:defRPr sz="3000" b="1" baseline="0">
                <a:solidFill>
                  <a:srgbClr val="0000B0"/>
                </a:solidFill>
                <a:latin typeface="Helvetica Neue"/>
              </a:defRPr>
            </a:lvl1pPr>
            <a:lvl2pPr marL="304800" indent="0">
              <a:buNone/>
              <a:defRPr sz="6000">
                <a:solidFill>
                  <a:schemeClr val="bg1"/>
                </a:solidFill>
              </a:defRPr>
            </a:lvl2pPr>
            <a:lvl3pPr marL="609600" indent="0">
              <a:buNone/>
              <a:defRPr sz="6000">
                <a:solidFill>
                  <a:schemeClr val="bg1"/>
                </a:solidFill>
              </a:defRPr>
            </a:lvl3pPr>
            <a:lvl4pPr marL="914400" indent="0">
              <a:buNone/>
              <a:defRPr sz="6000">
                <a:solidFill>
                  <a:schemeClr val="bg1"/>
                </a:solidFill>
              </a:defRPr>
            </a:lvl4pPr>
            <a:lvl5pPr marL="1219200" indent="0">
              <a:buNone/>
              <a:defRPr sz="6000">
                <a:solidFill>
                  <a:schemeClr val="bg1"/>
                </a:solidFill>
              </a:defRPr>
            </a:lvl5pPr>
          </a:lstStyle>
          <a:p>
            <a:pPr lvl="0"/>
            <a:r>
              <a:rPr lang="en-GB" dirty="0"/>
              <a:t>Insert content 3 title</a:t>
            </a:r>
          </a:p>
        </p:txBody>
      </p:sp>
      <p:sp>
        <p:nvSpPr>
          <p:cNvPr id="14" name="Text Placeholder 2">
            <a:extLst>
              <a:ext uri="{FF2B5EF4-FFF2-40B4-BE49-F238E27FC236}">
                <a16:creationId xmlns:a16="http://schemas.microsoft.com/office/drawing/2014/main" id="{C4620EE8-4506-F748-BA2F-9F7D7888F37E}"/>
              </a:ext>
            </a:extLst>
          </p:cNvPr>
          <p:cNvSpPr>
            <a:spLocks noGrp="1"/>
          </p:cNvSpPr>
          <p:nvPr>
            <p:ph type="body" sz="quarter" idx="26" hasCustomPrompt="1"/>
          </p:nvPr>
        </p:nvSpPr>
        <p:spPr>
          <a:xfrm>
            <a:off x="6239852" y="2623335"/>
            <a:ext cx="5198941" cy="3228975"/>
          </a:xfrm>
          <a:prstGeom prst="rect">
            <a:avLst/>
          </a:prstGeom>
        </p:spPr>
        <p:txBody>
          <a:bodyPr>
            <a:noAutofit/>
          </a:bodyPr>
          <a:lstStyle>
            <a:lvl1pPr marL="228600" marR="0" indent="-228600" algn="l" defTabSz="914400" rtl="0" eaLnBrk="1" fontAlgn="auto" latinLnBrk="0" hangingPunct="1">
              <a:lnSpc>
                <a:spcPct val="100000"/>
              </a:lnSpc>
              <a:spcBef>
                <a:spcPts val="1000"/>
              </a:spcBef>
              <a:spcAft>
                <a:spcPts val="0"/>
              </a:spcAft>
              <a:buClrTx/>
              <a:buSzTx/>
              <a:buFont typeface="+mj-lt"/>
              <a:buAutoNum type="arabicPeriod" startAt="8"/>
              <a:tabLst/>
              <a:defRPr sz="1100">
                <a:solidFill>
                  <a:srgbClr val="0000B0"/>
                </a:solidFill>
                <a:latin typeface="Helvetica Neue"/>
              </a:defRPr>
            </a:lvl1pPr>
            <a:lvl2pPr marL="304800" indent="0">
              <a:buNone/>
              <a:defRPr sz="6000">
                <a:solidFill>
                  <a:schemeClr val="bg1"/>
                </a:solidFill>
              </a:defRPr>
            </a:lvl2pPr>
            <a:lvl3pPr marL="609600" indent="0">
              <a:buNone/>
              <a:defRPr sz="6000">
                <a:solidFill>
                  <a:schemeClr val="bg1"/>
                </a:solidFill>
              </a:defRPr>
            </a:lvl3pPr>
            <a:lvl4pPr marL="914400" indent="0">
              <a:buNone/>
              <a:defRPr sz="6000">
                <a:solidFill>
                  <a:schemeClr val="bg1"/>
                </a:solidFill>
              </a:defRPr>
            </a:lvl4pPr>
            <a:lvl5pPr marL="1219200" indent="0">
              <a:buNone/>
              <a:defRPr sz="6000">
                <a:solidFill>
                  <a:schemeClr val="bg1"/>
                </a:solidFill>
              </a:defRPr>
            </a:lvl5pPr>
          </a:lstStyle>
          <a:p>
            <a:pPr lvl="0"/>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a:t>
            </a:r>
            <a:r>
              <a:rPr lang="en-GB" dirty="0" err="1"/>
              <a:t>dolore</a:t>
            </a:r>
            <a:r>
              <a:rPr lang="en-GB" dirty="0"/>
              <a:t> magna </a:t>
            </a:r>
            <a:r>
              <a:rPr lang="en-GB" dirty="0" err="1"/>
              <a:t>aliqua</a:t>
            </a:r>
            <a:r>
              <a:rPr lang="en-GB" dirty="0"/>
              <a:t>. </a:t>
            </a:r>
            <a:endParaRPr lang="el-GR" dirty="0"/>
          </a:p>
          <a:p>
            <a:pPr lvl="0"/>
            <a:r>
              <a:rPr lang="en-GB" dirty="0" err="1"/>
              <a:t>Ut</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a:t>
            </a:r>
            <a:endParaRPr lang="el-GR" dirty="0"/>
          </a:p>
          <a:p>
            <a:pPr lvl="0"/>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a:t>
            </a:r>
            <a:r>
              <a:rPr lang="en-GB" dirty="0" err="1"/>
              <a:t>dolore</a:t>
            </a:r>
            <a:r>
              <a:rPr lang="en-GB" dirty="0"/>
              <a:t> magna </a:t>
            </a:r>
            <a:r>
              <a:rPr lang="en-GB" dirty="0" err="1"/>
              <a:t>aliqua</a:t>
            </a:r>
            <a:r>
              <a:rPr lang="en-GB" dirty="0"/>
              <a:t>. </a:t>
            </a:r>
            <a:endParaRPr lang="el-GR" dirty="0"/>
          </a:p>
          <a:p>
            <a:pPr lvl="0"/>
            <a:r>
              <a:rPr lang="en-GB" dirty="0" err="1"/>
              <a:t>Ut</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a:t>
            </a:r>
            <a:endParaRPr lang="el-GR" dirty="0"/>
          </a:p>
          <a:p>
            <a:pPr lvl="0"/>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a:t>
            </a:r>
            <a:r>
              <a:rPr lang="en-GB" dirty="0" err="1"/>
              <a:t>dolore</a:t>
            </a:r>
            <a:r>
              <a:rPr lang="en-GB" dirty="0"/>
              <a:t> magna </a:t>
            </a:r>
            <a:r>
              <a:rPr lang="en-GB" dirty="0" err="1"/>
              <a:t>aliqua</a:t>
            </a:r>
            <a:r>
              <a:rPr lang="en-GB" dirty="0"/>
              <a:t>. </a:t>
            </a:r>
            <a:endParaRPr lang="el-GR" dirty="0"/>
          </a:p>
          <a:p>
            <a:pPr lvl="0"/>
            <a:r>
              <a:rPr lang="en-GB" dirty="0" err="1"/>
              <a:t>Ut</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a:t>
            </a:r>
            <a:endParaRPr lang="el-GR" dirty="0"/>
          </a:p>
          <a:p>
            <a:pPr lvl="0"/>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a:t>
            </a:r>
            <a:r>
              <a:rPr lang="en-GB" dirty="0" err="1"/>
              <a:t>dolore</a:t>
            </a:r>
            <a:r>
              <a:rPr lang="en-GB" dirty="0"/>
              <a:t> magna </a:t>
            </a:r>
            <a:r>
              <a:rPr lang="en-GB" dirty="0" err="1"/>
              <a:t>aliqua</a:t>
            </a:r>
            <a:r>
              <a:rPr lang="en-GB" dirty="0"/>
              <a:t>.</a:t>
            </a:r>
            <a:endParaRPr lang="el-GR" dirty="0"/>
          </a:p>
        </p:txBody>
      </p:sp>
      <p:sp>
        <p:nvSpPr>
          <p:cNvPr id="13" name="Slide Number Placeholder 5"/>
          <p:cNvSpPr>
            <a:spLocks noGrp="1"/>
          </p:cNvSpPr>
          <p:nvPr>
            <p:ph type="sldNum" sz="quarter" idx="4"/>
          </p:nvPr>
        </p:nvSpPr>
        <p:spPr>
          <a:xfrm>
            <a:off x="5782244" y="6222471"/>
            <a:ext cx="507023"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base">
              <a:spcBef>
                <a:spcPct val="0"/>
              </a:spcBef>
              <a:spcAft>
                <a:spcPct val="0"/>
              </a:spcAft>
              <a:defRPr/>
            </a:pPr>
            <a:fld id="{DD9F0740-C59C-4AD6-B752-7CC1CE13501A}" type="slidenum">
              <a:rPr lang="bg-BG" smtClean="0">
                <a:solidFill>
                  <a:srgbClr val="000000"/>
                </a:solidFill>
              </a:rPr>
              <a:pPr fontAlgn="base">
                <a:spcBef>
                  <a:spcPct val="0"/>
                </a:spcBef>
                <a:spcAft>
                  <a:spcPct val="0"/>
                </a:spcAft>
                <a:defRPr/>
              </a:pPr>
              <a:t>‹#›</a:t>
            </a:fld>
            <a:endParaRPr lang="bg-BG" dirty="0">
              <a:solidFill>
                <a:srgbClr val="000000"/>
              </a:solidFill>
            </a:endParaRPr>
          </a:p>
        </p:txBody>
      </p:sp>
    </p:spTree>
    <p:extLst>
      <p:ext uri="{BB962C8B-B14F-4D97-AF65-F5344CB8AC3E}">
        <p14:creationId xmlns:p14="http://schemas.microsoft.com/office/powerpoint/2010/main" val="49218781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0000B0"/>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6302" y="530099"/>
            <a:ext cx="2585474" cy="322334"/>
          </a:xfrm>
          <a:prstGeom prst="rect">
            <a:avLst/>
          </a:prstGeom>
        </p:spPr>
      </p:pic>
      <p:cxnSp>
        <p:nvCxnSpPr>
          <p:cNvPr id="6" name="Straight Connector 5"/>
          <p:cNvCxnSpPr/>
          <p:nvPr userDrawn="1"/>
        </p:nvCxnSpPr>
        <p:spPr>
          <a:xfrm>
            <a:off x="3497566" y="459828"/>
            <a:ext cx="1" cy="46976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userDrawn="1"/>
        </p:nvSpPr>
        <p:spPr>
          <a:xfrm>
            <a:off x="3634224" y="482815"/>
            <a:ext cx="2912410"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50" dirty="0">
                <a:solidFill>
                  <a:schemeClr val="bg1"/>
                </a:solidFill>
                <a:latin typeface="Helvetica Neue"/>
              </a:rPr>
              <a:t>Master programmes in Artificial</a:t>
            </a:r>
            <a:br>
              <a:rPr lang="en-GB" sz="1250" dirty="0">
                <a:solidFill>
                  <a:schemeClr val="bg1"/>
                </a:solidFill>
                <a:latin typeface="Helvetica Neue"/>
              </a:rPr>
            </a:br>
            <a:r>
              <a:rPr lang="en-GB" sz="1250" dirty="0">
                <a:solidFill>
                  <a:schemeClr val="bg1"/>
                </a:solidFill>
                <a:latin typeface="Helvetica Neue"/>
              </a:rPr>
              <a:t>Intelligence 4 Careers in Europe</a:t>
            </a:r>
            <a:endParaRPr lang="en-US" sz="1250" dirty="0">
              <a:solidFill>
                <a:schemeClr val="bg1"/>
              </a:solidFill>
              <a:latin typeface="Helvetica Neue"/>
            </a:endParaRPr>
          </a:p>
        </p:txBody>
      </p:sp>
      <p:sp>
        <p:nvSpPr>
          <p:cNvPr id="13" name="Text Placeholder 2">
            <a:extLst>
              <a:ext uri="{FF2B5EF4-FFF2-40B4-BE49-F238E27FC236}">
                <a16:creationId xmlns:a16="http://schemas.microsoft.com/office/drawing/2014/main" id="{C4620EE8-4506-F748-BA2F-9F7D7888F37E}"/>
              </a:ext>
            </a:extLst>
          </p:cNvPr>
          <p:cNvSpPr>
            <a:spLocks noGrp="1"/>
          </p:cNvSpPr>
          <p:nvPr>
            <p:ph type="body" sz="quarter" idx="16" hasCustomPrompt="1"/>
          </p:nvPr>
        </p:nvSpPr>
        <p:spPr>
          <a:xfrm>
            <a:off x="643548" y="2720155"/>
            <a:ext cx="10795245" cy="1208379"/>
          </a:xfrm>
          <a:prstGeom prst="rect">
            <a:avLst/>
          </a:prstGeom>
        </p:spPr>
        <p:txBody>
          <a:bodyPr>
            <a:noAutofit/>
          </a:bodyPr>
          <a:lstStyle>
            <a:lvl1pPr marL="0" indent="0">
              <a:buNone/>
              <a:defRPr sz="7500" b="1">
                <a:solidFill>
                  <a:schemeClr val="bg1"/>
                </a:solidFill>
                <a:latin typeface="Helvetica Neue"/>
              </a:defRPr>
            </a:lvl1pPr>
            <a:lvl2pPr marL="304800" indent="0">
              <a:buNone/>
              <a:defRPr sz="6000">
                <a:solidFill>
                  <a:schemeClr val="bg1"/>
                </a:solidFill>
              </a:defRPr>
            </a:lvl2pPr>
            <a:lvl3pPr marL="609600" indent="0">
              <a:buNone/>
              <a:defRPr sz="6000">
                <a:solidFill>
                  <a:schemeClr val="bg1"/>
                </a:solidFill>
              </a:defRPr>
            </a:lvl3pPr>
            <a:lvl4pPr marL="914400" indent="0">
              <a:buNone/>
              <a:defRPr sz="6000">
                <a:solidFill>
                  <a:schemeClr val="bg1"/>
                </a:solidFill>
              </a:defRPr>
            </a:lvl4pPr>
            <a:lvl5pPr marL="1219200" indent="0">
              <a:buNone/>
              <a:defRPr sz="6000">
                <a:solidFill>
                  <a:schemeClr val="bg1"/>
                </a:solidFill>
              </a:defRPr>
            </a:lvl5pPr>
          </a:lstStyle>
          <a:p>
            <a:pPr lvl="0"/>
            <a:r>
              <a:rPr lang="en-GB" dirty="0"/>
              <a:t>Thank you.</a:t>
            </a:r>
            <a:endParaRPr lang="x-none" dirty="0"/>
          </a:p>
        </p:txBody>
      </p:sp>
    </p:spTree>
    <p:extLst>
      <p:ext uri="{BB962C8B-B14F-4D97-AF65-F5344CB8AC3E}">
        <p14:creationId xmlns:p14="http://schemas.microsoft.com/office/powerpoint/2010/main" val="8261660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0556828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007039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05368633"/>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slideLayout" Target="../slideLayouts/slideLayout66.xml"/><Relationship Id="rId7" Type="http://schemas.openxmlformats.org/officeDocument/2006/relationships/theme" Target="../theme/theme2.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5" Type="http://schemas.openxmlformats.org/officeDocument/2006/relationships/slideLayout" Target="../slideLayouts/slideLayout68.xml"/><Relationship Id="rId4" Type="http://schemas.openxmlformats.org/officeDocument/2006/relationships/slideLayout" Target="../slideLayouts/slideLayout67.xml"/><Relationship Id="rId9" Type="http://schemas.openxmlformats.org/officeDocument/2006/relationships/image" Target="../media/image7.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7"/>
          <p:cNvSpPr>
            <a:spLocks noChangeArrowheads="1"/>
          </p:cNvSpPr>
          <p:nvPr userDrawn="1"/>
        </p:nvSpPr>
        <p:spPr bwMode="grayWhite">
          <a:xfrm>
            <a:off x="1" y="6740526"/>
            <a:ext cx="12189884" cy="117475"/>
          </a:xfrm>
          <a:prstGeom prst="rect">
            <a:avLst/>
          </a:prstGeom>
          <a:gradFill rotWithShape="1">
            <a:gsLst>
              <a:gs pos="0">
                <a:srgbClr val="996633"/>
              </a:gs>
              <a:gs pos="100000">
                <a:schemeClr val="bg1"/>
              </a:gs>
            </a:gsLst>
            <a:lin ang="5400000" scaled="1"/>
          </a:gradFill>
          <a:ln w="9525">
            <a:noFill/>
            <a:miter lim="800000"/>
            <a:headEnd/>
            <a:tailEnd/>
          </a:ln>
          <a:effectLst/>
        </p:spPr>
        <p:txBody>
          <a:bodyPr wrap="none" anchor="ctr"/>
          <a:lstStyle/>
          <a:p>
            <a:pPr>
              <a:defRPr/>
            </a:pPr>
            <a:endParaRPr lang="en-US" sz="1800"/>
          </a:p>
        </p:txBody>
      </p:sp>
      <p:sp>
        <p:nvSpPr>
          <p:cNvPr id="8" name="Rectangle 8"/>
          <p:cNvSpPr>
            <a:spLocks noChangeArrowheads="1"/>
          </p:cNvSpPr>
          <p:nvPr userDrawn="1"/>
        </p:nvSpPr>
        <p:spPr bwMode="blackWhite">
          <a:xfrm>
            <a:off x="1" y="1"/>
            <a:ext cx="150284" cy="6856413"/>
          </a:xfrm>
          <a:prstGeom prst="rect">
            <a:avLst/>
          </a:prstGeom>
          <a:gradFill rotWithShape="1">
            <a:gsLst>
              <a:gs pos="0">
                <a:srgbClr val="996633"/>
              </a:gs>
              <a:gs pos="50000">
                <a:schemeClr val="bg1"/>
              </a:gs>
              <a:gs pos="100000">
                <a:srgbClr val="996633"/>
              </a:gs>
            </a:gsLst>
            <a:lin ang="5400000" scaled="1"/>
          </a:gradFill>
          <a:ln w="9525">
            <a:noFill/>
            <a:miter lim="800000"/>
            <a:headEnd/>
            <a:tailEnd/>
          </a:ln>
          <a:effectLst/>
        </p:spPr>
        <p:txBody>
          <a:bodyPr wrap="none" anchor="ctr"/>
          <a:lstStyle/>
          <a:p>
            <a:pPr>
              <a:defRPr/>
            </a:pPr>
            <a:endParaRPr lang="en-US" sz="1800"/>
          </a:p>
        </p:txBody>
      </p:sp>
      <p:sp>
        <p:nvSpPr>
          <p:cNvPr id="9" name="Rectangle 9"/>
          <p:cNvSpPr>
            <a:spLocks noChangeArrowheads="1"/>
          </p:cNvSpPr>
          <p:nvPr userDrawn="1"/>
        </p:nvSpPr>
        <p:spPr bwMode="grayWhite">
          <a:xfrm>
            <a:off x="1" y="0"/>
            <a:ext cx="12189884" cy="88900"/>
          </a:xfrm>
          <a:prstGeom prst="rect">
            <a:avLst/>
          </a:prstGeom>
          <a:gradFill rotWithShape="1">
            <a:gsLst>
              <a:gs pos="0">
                <a:srgbClr val="996633"/>
              </a:gs>
              <a:gs pos="100000">
                <a:schemeClr val="bg1"/>
              </a:gs>
            </a:gsLst>
            <a:lin ang="5400000" scaled="1"/>
          </a:gradFill>
          <a:ln w="9525">
            <a:noFill/>
            <a:miter lim="800000"/>
            <a:headEnd/>
            <a:tailEnd/>
          </a:ln>
          <a:effectLst/>
        </p:spPr>
        <p:txBody>
          <a:bodyPr wrap="none" anchor="ctr"/>
          <a:lstStyle/>
          <a:p>
            <a:pPr>
              <a:defRPr/>
            </a:pPr>
            <a:endParaRPr lang="en-US" sz="1800"/>
          </a:p>
        </p:txBody>
      </p:sp>
      <p:sp>
        <p:nvSpPr>
          <p:cNvPr id="10" name="Rectangle 10"/>
          <p:cNvSpPr>
            <a:spLocks noChangeArrowheads="1"/>
          </p:cNvSpPr>
          <p:nvPr userDrawn="1"/>
        </p:nvSpPr>
        <p:spPr bwMode="blackWhite">
          <a:xfrm>
            <a:off x="12045952" y="0"/>
            <a:ext cx="146049" cy="6858000"/>
          </a:xfrm>
          <a:prstGeom prst="rect">
            <a:avLst/>
          </a:prstGeom>
          <a:gradFill rotWithShape="1">
            <a:gsLst>
              <a:gs pos="0">
                <a:srgbClr val="996633"/>
              </a:gs>
              <a:gs pos="100000">
                <a:schemeClr val="bg1"/>
              </a:gs>
            </a:gsLst>
            <a:lin ang="5400000" scaled="1"/>
          </a:gradFill>
          <a:ln w="9525">
            <a:noFill/>
            <a:miter lim="800000"/>
            <a:headEnd/>
            <a:tailEnd/>
          </a:ln>
          <a:effectLst/>
        </p:spPr>
        <p:txBody>
          <a:bodyPr wrap="none" anchor="ctr"/>
          <a:lstStyle/>
          <a:p>
            <a:pPr>
              <a:defRPr/>
            </a:pPr>
            <a:endParaRPr lang="en-US" sz="1800"/>
          </a:p>
        </p:txBody>
      </p:sp>
      <p:sp>
        <p:nvSpPr>
          <p:cNvPr id="13" name="Slide Number Placeholder 5"/>
          <p:cNvSpPr>
            <a:spLocks noGrp="1"/>
          </p:cNvSpPr>
          <p:nvPr>
            <p:ph type="sldNum" sz="quarter" idx="4"/>
          </p:nvPr>
        </p:nvSpPr>
        <p:spPr>
          <a:xfrm>
            <a:off x="8784299" y="6525345"/>
            <a:ext cx="3228843" cy="196131"/>
          </a:xfrm>
          <a:prstGeom prst="rect">
            <a:avLst/>
          </a:prstGeom>
        </p:spPr>
        <p:txBody>
          <a:bodyPr vert="horz" lIns="91440" tIns="45720" rIns="91440" bIns="45720" rtlCol="0" anchor="ctr"/>
          <a:lstStyle>
            <a:lvl1pPr algn="r">
              <a:defRPr sz="1200" baseline="0">
                <a:solidFill>
                  <a:srgbClr val="0000FF"/>
                </a:solidFill>
                <a:latin typeface="Comic Sans MS" pitchFamily="66" charset="0"/>
              </a:defRPr>
            </a:lvl1pPr>
          </a:lstStyle>
          <a:p>
            <a:r>
              <a:rPr lang="en-US" dirty="0"/>
              <a:t>© T. Theocharides, 2021.   </a:t>
            </a:r>
            <a:fld id="{DBC3780C-3FFF-490E-B2E7-EBE978EE7150}" type="slidenum">
              <a:rPr lang="en-US" smtClean="0"/>
              <a:pPr/>
              <a:t>‹#›</a:t>
            </a:fld>
            <a:endParaRPr lang="en-US" dirty="0"/>
          </a:p>
        </p:txBody>
      </p:sp>
    </p:spTree>
    <p:extLst>
      <p:ext uri="{BB962C8B-B14F-4D97-AF65-F5344CB8AC3E}">
        <p14:creationId xmlns:p14="http://schemas.microsoft.com/office/powerpoint/2010/main" val="3871472597"/>
      </p:ext>
    </p:extLst>
  </p:cSld>
  <p:clrMap bg1="lt1" tx1="dk1" bg2="lt2" tx2="dk2" accent1="accent1" accent2="accent2" accent3="accent3" accent4="accent4" accent5="accent5" accent6="accent6" hlink="hlink" folHlink="folHlink"/>
  <p:sldLayoutIdLst>
    <p:sldLayoutId id="2147483660" r:id="rId1"/>
    <p:sldLayoutId id="2147483649" r:id="rId2"/>
    <p:sldLayoutId id="2147483650" r:id="rId3"/>
    <p:sldLayoutId id="2147483654" r:id="rId4"/>
    <p:sldLayoutId id="2147483655" r:id="rId5"/>
    <p:sldLayoutId id="2147483656" r:id="rId6"/>
    <p:sldLayoutId id="2147483657" r:id="rId7"/>
    <p:sldLayoutId id="2147483658" r:id="rId8"/>
    <p:sldLayoutId id="2147483659" r:id="rId9"/>
    <p:sldLayoutId id="2147483661" r:id="rId10"/>
    <p:sldLayoutId id="2147483662" r:id="rId11"/>
    <p:sldLayoutId id="2147483663" r:id="rId12"/>
    <p:sldLayoutId id="2147483665" r:id="rId13"/>
    <p:sldLayoutId id="2147483667" r:id="rId14"/>
    <p:sldLayoutId id="2147483668" r:id="rId15"/>
    <p:sldLayoutId id="2147483669" r:id="rId16"/>
    <p:sldLayoutId id="2147483670" r:id="rId17"/>
    <p:sldLayoutId id="2147483671" r:id="rId18"/>
    <p:sldLayoutId id="2147483672" r:id="rId19"/>
    <p:sldLayoutId id="2147483673" r:id="rId20"/>
    <p:sldLayoutId id="2147483674" r:id="rId21"/>
    <p:sldLayoutId id="2147483675" r:id="rId22"/>
    <p:sldLayoutId id="2147483676" r:id="rId23"/>
    <p:sldLayoutId id="2147483677" r:id="rId24"/>
    <p:sldLayoutId id="2147483678" r:id="rId25"/>
    <p:sldLayoutId id="2147483679" r:id="rId26"/>
    <p:sldLayoutId id="2147483680" r:id="rId27"/>
    <p:sldLayoutId id="2147483681" r:id="rId28"/>
    <p:sldLayoutId id="2147483683" r:id="rId29"/>
    <p:sldLayoutId id="2147483684" r:id="rId30"/>
    <p:sldLayoutId id="2147483685" r:id="rId31"/>
    <p:sldLayoutId id="2147483686" r:id="rId32"/>
    <p:sldLayoutId id="2147483688" r:id="rId33"/>
    <p:sldLayoutId id="2147483706" r:id="rId34"/>
    <p:sldLayoutId id="2147483709" r:id="rId35"/>
    <p:sldLayoutId id="2147483710" r:id="rId36"/>
    <p:sldLayoutId id="2147483711" r:id="rId37"/>
    <p:sldLayoutId id="2147483712" r:id="rId38"/>
    <p:sldLayoutId id="2147483713" r:id="rId39"/>
    <p:sldLayoutId id="2147483722" r:id="rId40"/>
    <p:sldLayoutId id="2147483723" r:id="rId41"/>
    <p:sldLayoutId id="2147483724" r:id="rId42"/>
    <p:sldLayoutId id="2147483725" r:id="rId43"/>
    <p:sldLayoutId id="2147483726" r:id="rId44"/>
    <p:sldLayoutId id="2147483727" r:id="rId45"/>
    <p:sldLayoutId id="2147483728" r:id="rId46"/>
    <p:sldLayoutId id="2147483734" r:id="rId47"/>
    <p:sldLayoutId id="2147483735" r:id="rId48"/>
    <p:sldLayoutId id="2147483736" r:id="rId49"/>
    <p:sldLayoutId id="2147483737" r:id="rId50"/>
    <p:sldLayoutId id="2147483738" r:id="rId51"/>
    <p:sldLayoutId id="2147483739" r:id="rId52"/>
    <p:sldLayoutId id="2147483740" r:id="rId53"/>
    <p:sldLayoutId id="2147483741" r:id="rId54"/>
    <p:sldLayoutId id="2147483742" r:id="rId55"/>
    <p:sldLayoutId id="2147483743" r:id="rId56"/>
    <p:sldLayoutId id="2147483744" r:id="rId57"/>
    <p:sldLayoutId id="2147483745" r:id="rId58"/>
    <p:sldLayoutId id="2147483746" r:id="rId59"/>
    <p:sldLayoutId id="2147483747" r:id="rId60"/>
    <p:sldLayoutId id="2147483748" r:id="rId61"/>
    <p:sldLayoutId id="2147483749" r:id="rId62"/>
    <p:sldLayoutId id="2147483750" r:id="rId63"/>
  </p:sldLayoutIdLst>
  <p:txStyles>
    <p:titleStyle>
      <a:lvl1pPr algn="ctr" defTabSz="914400" rtl="0" eaLnBrk="1" latinLnBrk="0" hangingPunct="1">
        <a:spcBef>
          <a:spcPct val="0"/>
        </a:spcBef>
        <a:buNone/>
        <a:defRPr sz="4400" kern="1200">
          <a:solidFill>
            <a:srgbClr val="996633"/>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rgbClr val="996633"/>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rgbClr val="996633"/>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rgbClr val="996633"/>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rgbClr val="996633"/>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rgbClr val="996633"/>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9" name="Rectangle 18"/>
          <p:cNvSpPr/>
          <p:nvPr userDrawn="1"/>
        </p:nvSpPr>
        <p:spPr>
          <a:xfrm>
            <a:off x="0" y="5952067"/>
            <a:ext cx="12192000" cy="9059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pic>
        <p:nvPicPr>
          <p:cNvPr id="20" name="Picture 19"/>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307182" y="6085447"/>
            <a:ext cx="1096441" cy="541808"/>
          </a:xfrm>
          <a:prstGeom prst="rect">
            <a:avLst/>
          </a:prstGeom>
        </p:spPr>
      </p:pic>
      <p:sp>
        <p:nvSpPr>
          <p:cNvPr id="21" name="Text Placeholder 10">
            <a:extLst>
              <a:ext uri="{FF2B5EF4-FFF2-40B4-BE49-F238E27FC236}">
                <a16:creationId xmlns:a16="http://schemas.microsoft.com/office/drawing/2014/main" id="{9B3CD9D9-3717-8045-BBE0-D00561474EA1}"/>
              </a:ext>
            </a:extLst>
          </p:cNvPr>
          <p:cNvSpPr txBox="1">
            <a:spLocks/>
          </p:cNvSpPr>
          <p:nvPr userDrawn="1"/>
        </p:nvSpPr>
        <p:spPr>
          <a:xfrm>
            <a:off x="6866467" y="6281366"/>
            <a:ext cx="3236547" cy="345889"/>
          </a:xfrm>
          <a:prstGeom prst="rect">
            <a:avLst/>
          </a:prstGeom>
        </p:spPr>
        <p:txBody>
          <a:bodyPr anchor="ctr">
            <a:noAutofit/>
          </a:bodyPr>
          <a:lstStyle>
            <a:lvl1pPr marL="0" indent="0" algn="r" defTabSz="1828800" rtl="0" eaLnBrk="1" latinLnBrk="0" hangingPunct="1">
              <a:lnSpc>
                <a:spcPct val="90000"/>
              </a:lnSpc>
              <a:spcBef>
                <a:spcPts val="2000"/>
              </a:spcBef>
              <a:buFont typeface="Arial" panose="020B0604020202020204" pitchFamily="34" charset="0"/>
              <a:buNone/>
              <a:defRPr sz="2000" b="0" kern="1200" baseline="0">
                <a:solidFill>
                  <a:schemeClr val="tx1"/>
                </a:solidFill>
                <a:latin typeface="Helvetica Neue"/>
                <a:ea typeface="+mn-ea"/>
                <a:cs typeface="+mn-cs"/>
              </a:defRPr>
            </a:lvl1pPr>
            <a:lvl2pPr marL="609600" indent="0" algn="l" defTabSz="1828800" rtl="0" eaLnBrk="1" latinLnBrk="0" hangingPunct="1">
              <a:lnSpc>
                <a:spcPct val="90000"/>
              </a:lnSpc>
              <a:spcBef>
                <a:spcPts val="1000"/>
              </a:spcBef>
              <a:buFont typeface="Arial" panose="020B0604020202020204" pitchFamily="34" charset="0"/>
              <a:buNone/>
              <a:defRPr sz="4800" kern="1200">
                <a:solidFill>
                  <a:schemeClr val="bg1"/>
                </a:solidFill>
                <a:latin typeface="+mn-lt"/>
                <a:ea typeface="+mn-ea"/>
                <a:cs typeface="+mn-cs"/>
              </a:defRPr>
            </a:lvl2pPr>
            <a:lvl3pPr marL="1219200" indent="0" algn="l" defTabSz="1828800" rtl="0" eaLnBrk="1" latinLnBrk="0" hangingPunct="1">
              <a:lnSpc>
                <a:spcPct val="90000"/>
              </a:lnSpc>
              <a:spcBef>
                <a:spcPts val="1000"/>
              </a:spcBef>
              <a:buFont typeface="Arial" panose="020B0604020202020204" pitchFamily="34" charset="0"/>
              <a:buNone/>
              <a:defRPr sz="4000" kern="1200">
                <a:solidFill>
                  <a:schemeClr val="bg1"/>
                </a:solidFill>
                <a:latin typeface="+mn-lt"/>
                <a:ea typeface="+mn-ea"/>
                <a:cs typeface="+mn-cs"/>
              </a:defRPr>
            </a:lvl3pPr>
            <a:lvl4pPr marL="1828800" indent="0" algn="l" defTabSz="1828800" rtl="0" eaLnBrk="1" latinLnBrk="0" hangingPunct="1">
              <a:lnSpc>
                <a:spcPct val="90000"/>
              </a:lnSpc>
              <a:spcBef>
                <a:spcPts val="1000"/>
              </a:spcBef>
              <a:buFont typeface="Arial" panose="020B0604020202020204" pitchFamily="34" charset="0"/>
              <a:buNone/>
              <a:defRPr sz="3600" kern="1200">
                <a:solidFill>
                  <a:schemeClr val="bg1"/>
                </a:solidFill>
                <a:latin typeface="+mn-lt"/>
                <a:ea typeface="+mn-ea"/>
                <a:cs typeface="+mn-cs"/>
              </a:defRPr>
            </a:lvl4pPr>
            <a:lvl5pPr marL="2438400" indent="0" algn="l" defTabSz="1828800" rtl="0" eaLnBrk="1" latinLnBrk="0" hangingPunct="1">
              <a:lnSpc>
                <a:spcPct val="90000"/>
              </a:lnSpc>
              <a:spcBef>
                <a:spcPts val="1000"/>
              </a:spcBef>
              <a:buFont typeface="Arial" panose="020B0604020202020204" pitchFamily="34" charset="0"/>
              <a:buNone/>
              <a:defRPr sz="3600" kern="1200">
                <a:solidFill>
                  <a:schemeClr val="bg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sz="800" b="0" i="0" kern="1200" baseline="0" dirty="0">
                <a:solidFill>
                  <a:schemeClr val="tx1"/>
                </a:solidFill>
                <a:effectLst/>
                <a:latin typeface="Helvetica Neue"/>
                <a:ea typeface="+mn-ea"/>
                <a:cs typeface="+mn-cs"/>
              </a:rPr>
              <a:t>This Master is run under the context of Action</a:t>
            </a:r>
            <a:br>
              <a:rPr lang="en-US" sz="800" b="0" i="0" kern="1200" baseline="0" dirty="0">
                <a:solidFill>
                  <a:schemeClr val="tx1"/>
                </a:solidFill>
                <a:effectLst/>
                <a:latin typeface="Helvetica Neue"/>
                <a:ea typeface="+mn-ea"/>
                <a:cs typeface="+mn-cs"/>
              </a:rPr>
            </a:br>
            <a:r>
              <a:rPr lang="en-US" sz="800" b="0" i="0" kern="1200" baseline="0" dirty="0">
                <a:solidFill>
                  <a:schemeClr val="tx1"/>
                </a:solidFill>
                <a:effectLst/>
                <a:latin typeface="Helvetica Neue"/>
                <a:ea typeface="+mn-ea"/>
                <a:cs typeface="+mn-cs"/>
              </a:rPr>
              <a:t>No 2020-EU-IA-0087, co-financed by the EU CEF Telecom</a:t>
            </a:r>
            <a:br>
              <a:rPr lang="en-US" sz="800" b="0" i="0" kern="1200" baseline="0" dirty="0">
                <a:solidFill>
                  <a:schemeClr val="tx1"/>
                </a:solidFill>
                <a:effectLst/>
                <a:latin typeface="Helvetica Neue"/>
                <a:ea typeface="+mn-ea"/>
                <a:cs typeface="+mn-cs"/>
              </a:rPr>
            </a:br>
            <a:r>
              <a:rPr lang="en-US" sz="800" b="0" i="0" kern="1200" baseline="0" dirty="0">
                <a:solidFill>
                  <a:schemeClr val="tx1"/>
                </a:solidFill>
                <a:effectLst/>
                <a:latin typeface="Helvetica Neue"/>
                <a:ea typeface="+mn-ea"/>
                <a:cs typeface="+mn-cs"/>
              </a:rPr>
              <a:t>under GA nr. INEA/CEF/ICT/A2020/2267423</a:t>
            </a:r>
            <a:endParaRPr lang="x-none" sz="800" dirty="0">
              <a:latin typeface="Helvetica Neue"/>
            </a:endParaRPr>
          </a:p>
        </p:txBody>
      </p:sp>
      <p:pic>
        <p:nvPicPr>
          <p:cNvPr id="22" name="Picture 21"/>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588333" y="6245383"/>
            <a:ext cx="2784480" cy="373756"/>
          </a:xfrm>
          <a:prstGeom prst="rect">
            <a:avLst/>
          </a:prstGeom>
        </p:spPr>
      </p:pic>
      <p:sp>
        <p:nvSpPr>
          <p:cNvPr id="13" name="Slide Number Placeholder 5"/>
          <p:cNvSpPr>
            <a:spLocks noGrp="1"/>
          </p:cNvSpPr>
          <p:nvPr>
            <p:ph type="sldNum" sz="quarter" idx="4"/>
          </p:nvPr>
        </p:nvSpPr>
        <p:spPr>
          <a:xfrm>
            <a:off x="5782244" y="6222471"/>
            <a:ext cx="507023"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base">
              <a:spcBef>
                <a:spcPct val="0"/>
              </a:spcBef>
              <a:spcAft>
                <a:spcPct val="0"/>
              </a:spcAft>
              <a:defRPr/>
            </a:pPr>
            <a:fld id="{DD9F0740-C59C-4AD6-B752-7CC1CE13501A}" type="slidenum">
              <a:rPr lang="bg-BG" smtClean="0">
                <a:solidFill>
                  <a:srgbClr val="000000"/>
                </a:solidFill>
              </a:rPr>
              <a:pPr fontAlgn="base">
                <a:spcBef>
                  <a:spcPct val="0"/>
                </a:spcBef>
                <a:spcAft>
                  <a:spcPct val="0"/>
                </a:spcAft>
                <a:defRPr/>
              </a:pPr>
              <a:t>‹#›</a:t>
            </a:fld>
            <a:endParaRPr lang="bg-BG" dirty="0">
              <a:solidFill>
                <a:srgbClr val="000000"/>
              </a:solidFill>
            </a:endParaRPr>
          </a:p>
        </p:txBody>
      </p:sp>
    </p:spTree>
    <p:extLst>
      <p:ext uri="{BB962C8B-B14F-4D97-AF65-F5344CB8AC3E}">
        <p14:creationId xmlns:p14="http://schemas.microsoft.com/office/powerpoint/2010/main" val="1335304479"/>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7.xml"/></Relationships>
</file>

<file path=ppt/slides/_rels/slide100.xml.rels><?xml version="1.0" encoding="UTF-8" standalone="yes"?>
<Relationships xmlns="http://schemas.openxmlformats.org/package/2006/relationships"><Relationship Id="rId3" Type="http://schemas.openxmlformats.org/officeDocument/2006/relationships/image" Target="../media/image241.png"/><Relationship Id="rId2" Type="http://schemas.openxmlformats.org/officeDocument/2006/relationships/image" Target="../media/image231.png"/><Relationship Id="rId1" Type="http://schemas.openxmlformats.org/officeDocument/2006/relationships/slideLayout" Target="../slideLayouts/slideLayout3.xml"/></Relationships>
</file>

<file path=ppt/slides/_rels/slide101.xml.rels><?xml version="1.0" encoding="UTF-8" standalone="yes"?>
<Relationships xmlns="http://schemas.openxmlformats.org/package/2006/relationships"><Relationship Id="rId3" Type="http://schemas.openxmlformats.org/officeDocument/2006/relationships/image" Target="../media/image460.png"/><Relationship Id="rId2" Type="http://schemas.openxmlformats.org/officeDocument/2006/relationships/image" Target="../media/image451.png"/><Relationship Id="rId1" Type="http://schemas.openxmlformats.org/officeDocument/2006/relationships/slideLayout" Target="../slideLayouts/slideLayout3.xml"/></Relationships>
</file>

<file path=ppt/slides/_rels/slide102.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image" Target="../media/image470.png"/><Relationship Id="rId1" Type="http://schemas.openxmlformats.org/officeDocument/2006/relationships/slideLayout" Target="../slideLayouts/slideLayout3.xml"/><Relationship Id="rId6" Type="http://schemas.openxmlformats.org/officeDocument/2006/relationships/image" Target="../media/image511.png"/><Relationship Id="rId5" Type="http://schemas.openxmlformats.org/officeDocument/2006/relationships/image" Target="../media/image500.png"/><Relationship Id="rId4" Type="http://schemas.openxmlformats.org/officeDocument/2006/relationships/image" Target="../media/image490.png"/></Relationships>
</file>

<file path=ppt/slides/_rels/slide103.xml.rels><?xml version="1.0" encoding="UTF-8" standalone="yes"?>
<Relationships xmlns="http://schemas.openxmlformats.org/package/2006/relationships"><Relationship Id="rId3" Type="http://schemas.openxmlformats.org/officeDocument/2006/relationships/hyperlink" Target="https://link.springer.com/chapter/10.1007/978-1-4471-0123-9_3" TargetMode="External"/><Relationship Id="rId2" Type="http://schemas.openxmlformats.org/officeDocument/2006/relationships/notesSlide" Target="../notesSlides/notesSlide35.xml"/><Relationship Id="rId1" Type="http://schemas.openxmlformats.org/officeDocument/2006/relationships/slideLayout" Target="../slideLayouts/slideLayout41.xml"/></Relationships>
</file>

<file path=ppt/slides/_rels/slide104.xml.rels><?xml version="1.0" encoding="UTF-8" standalone="yes"?>
<Relationships xmlns="http://schemas.openxmlformats.org/package/2006/relationships"><Relationship Id="rId2" Type="http://schemas.openxmlformats.org/officeDocument/2006/relationships/image" Target="../media/image181.png"/><Relationship Id="rId1" Type="http://schemas.openxmlformats.org/officeDocument/2006/relationships/slideLayout" Target="../slideLayouts/slideLayout42.xml"/></Relationships>
</file>

<file path=ppt/slides/_rels/slide105.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notesSlide" Target="../notesSlides/notesSlide36.xml"/><Relationship Id="rId1" Type="http://schemas.openxmlformats.org/officeDocument/2006/relationships/slideLayout" Target="../slideLayouts/slideLayout43.xml"/><Relationship Id="rId4" Type="http://schemas.openxmlformats.org/officeDocument/2006/relationships/hyperlink" Target="https://www.xenonstack.com/blog/static/public/uploads/media/machine-learning-vs-deep-learning.png" TargetMode="External"/></Relationships>
</file>

<file path=ppt/slides/_rels/slide106.xml.rels><?xml version="1.0" encoding="UTF-8" standalone="yes"?>
<Relationships xmlns="http://schemas.openxmlformats.org/package/2006/relationships"><Relationship Id="rId13" Type="http://schemas.openxmlformats.org/officeDocument/2006/relationships/image" Target="../media/image193.png"/><Relationship Id="rId18" Type="http://schemas.openxmlformats.org/officeDocument/2006/relationships/image" Target="../media/image198.png"/><Relationship Id="rId26" Type="http://schemas.openxmlformats.org/officeDocument/2006/relationships/image" Target="../media/image206.png"/><Relationship Id="rId39" Type="http://schemas.openxmlformats.org/officeDocument/2006/relationships/image" Target="../media/image222.png"/><Relationship Id="rId21" Type="http://schemas.openxmlformats.org/officeDocument/2006/relationships/image" Target="../media/image201.png"/><Relationship Id="rId34" Type="http://schemas.openxmlformats.org/officeDocument/2006/relationships/image" Target="../media/image215.png"/><Relationship Id="rId42" Type="http://schemas.openxmlformats.org/officeDocument/2006/relationships/image" Target="../media/image225.jpeg"/><Relationship Id="rId7" Type="http://schemas.openxmlformats.org/officeDocument/2006/relationships/image" Target="../media/image187.png"/><Relationship Id="rId2" Type="http://schemas.openxmlformats.org/officeDocument/2006/relationships/notesSlide" Target="../notesSlides/notesSlide37.xml"/><Relationship Id="rId16" Type="http://schemas.openxmlformats.org/officeDocument/2006/relationships/image" Target="../media/image196.png"/><Relationship Id="rId20" Type="http://schemas.openxmlformats.org/officeDocument/2006/relationships/image" Target="../media/image200.png"/><Relationship Id="rId29" Type="http://schemas.openxmlformats.org/officeDocument/2006/relationships/image" Target="../media/image209.png"/><Relationship Id="rId41" Type="http://schemas.openxmlformats.org/officeDocument/2006/relationships/image" Target="../media/image224.png"/><Relationship Id="rId1" Type="http://schemas.openxmlformats.org/officeDocument/2006/relationships/slideLayout" Target="../slideLayouts/slideLayout44.xml"/><Relationship Id="rId6" Type="http://schemas.openxmlformats.org/officeDocument/2006/relationships/image" Target="../media/image186.png"/><Relationship Id="rId11" Type="http://schemas.openxmlformats.org/officeDocument/2006/relationships/image" Target="../media/image191.png"/><Relationship Id="rId24" Type="http://schemas.openxmlformats.org/officeDocument/2006/relationships/image" Target="../media/image204.png"/><Relationship Id="rId32" Type="http://schemas.openxmlformats.org/officeDocument/2006/relationships/image" Target="../media/image213.png"/><Relationship Id="rId37" Type="http://schemas.openxmlformats.org/officeDocument/2006/relationships/image" Target="../media/image220.png"/><Relationship Id="rId40" Type="http://schemas.openxmlformats.org/officeDocument/2006/relationships/image" Target="../media/image223.png"/><Relationship Id="rId5" Type="http://schemas.openxmlformats.org/officeDocument/2006/relationships/image" Target="../media/image185.png"/><Relationship Id="rId15" Type="http://schemas.openxmlformats.org/officeDocument/2006/relationships/image" Target="../media/image195.png"/><Relationship Id="rId23" Type="http://schemas.openxmlformats.org/officeDocument/2006/relationships/image" Target="../media/image203.png"/><Relationship Id="rId28" Type="http://schemas.openxmlformats.org/officeDocument/2006/relationships/image" Target="../media/image208.png"/><Relationship Id="rId36" Type="http://schemas.openxmlformats.org/officeDocument/2006/relationships/image" Target="../media/image219.png"/><Relationship Id="rId10" Type="http://schemas.openxmlformats.org/officeDocument/2006/relationships/image" Target="../media/image190.png"/><Relationship Id="rId19" Type="http://schemas.openxmlformats.org/officeDocument/2006/relationships/image" Target="../media/image199.png"/><Relationship Id="rId31" Type="http://schemas.openxmlformats.org/officeDocument/2006/relationships/image" Target="../media/image211.png"/><Relationship Id="rId4" Type="http://schemas.openxmlformats.org/officeDocument/2006/relationships/image" Target="../media/image184.png"/><Relationship Id="rId9" Type="http://schemas.openxmlformats.org/officeDocument/2006/relationships/image" Target="../media/image189.png"/><Relationship Id="rId14" Type="http://schemas.openxmlformats.org/officeDocument/2006/relationships/image" Target="../media/image194.png"/><Relationship Id="rId22" Type="http://schemas.openxmlformats.org/officeDocument/2006/relationships/image" Target="../media/image202.png"/><Relationship Id="rId27" Type="http://schemas.openxmlformats.org/officeDocument/2006/relationships/image" Target="../media/image207.png"/><Relationship Id="rId30" Type="http://schemas.openxmlformats.org/officeDocument/2006/relationships/image" Target="../media/image210.png"/><Relationship Id="rId35" Type="http://schemas.openxmlformats.org/officeDocument/2006/relationships/image" Target="../media/image218.png"/><Relationship Id="rId8" Type="http://schemas.openxmlformats.org/officeDocument/2006/relationships/image" Target="../media/image188.png"/><Relationship Id="rId3" Type="http://schemas.openxmlformats.org/officeDocument/2006/relationships/image" Target="../media/image183.png"/><Relationship Id="rId12" Type="http://schemas.openxmlformats.org/officeDocument/2006/relationships/image" Target="../media/image192.png"/><Relationship Id="rId17" Type="http://schemas.openxmlformats.org/officeDocument/2006/relationships/image" Target="../media/image197.png"/><Relationship Id="rId25" Type="http://schemas.openxmlformats.org/officeDocument/2006/relationships/image" Target="../media/image205.png"/><Relationship Id="rId33" Type="http://schemas.openxmlformats.org/officeDocument/2006/relationships/image" Target="../media/image214.png"/><Relationship Id="rId38" Type="http://schemas.openxmlformats.org/officeDocument/2006/relationships/image" Target="../media/image221.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108.xml.rels><?xml version="1.0" encoding="UTF-8" standalone="yes"?>
<Relationships xmlns="http://schemas.openxmlformats.org/package/2006/relationships"><Relationship Id="rId3" Type="http://schemas.openxmlformats.org/officeDocument/2006/relationships/image" Target="../media/image2100.png"/><Relationship Id="rId2" Type="http://schemas.openxmlformats.org/officeDocument/2006/relationships/notesSlide" Target="../notesSlides/notesSlide38.xml"/><Relationship Id="rId1" Type="http://schemas.openxmlformats.org/officeDocument/2006/relationships/slideLayout" Target="../slideLayouts/slideLayout46.xml"/><Relationship Id="rId4" Type="http://schemas.openxmlformats.org/officeDocument/2006/relationships/image" Target="../media/image226.png"/></Relationships>
</file>

<file path=ppt/slides/_rels/slide109.xml.rels><?xml version="1.0" encoding="UTF-8" standalone="yes"?>
<Relationships xmlns="http://schemas.openxmlformats.org/package/2006/relationships"><Relationship Id="rId2" Type="http://schemas.openxmlformats.org/officeDocument/2006/relationships/image" Target="../media/image227.png"/><Relationship Id="rId1" Type="http://schemas.openxmlformats.org/officeDocument/2006/relationships/slideLayout" Target="../slideLayouts/slideLayout4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0.xml.rels><?xml version="1.0" encoding="UTF-8" standalone="yes"?>
<Relationships xmlns="http://schemas.openxmlformats.org/package/2006/relationships"><Relationship Id="rId2" Type="http://schemas.openxmlformats.org/officeDocument/2006/relationships/image" Target="../media/image228.jpg"/><Relationship Id="rId1" Type="http://schemas.openxmlformats.org/officeDocument/2006/relationships/slideLayout" Target="../slideLayouts/slideLayout47.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8.xml"/></Relationships>
</file>

<file path=ppt/slides/_rels/slide112.xml.rels><?xml version="1.0" encoding="UTF-8" standalone="yes"?>
<Relationships xmlns="http://schemas.openxmlformats.org/package/2006/relationships"><Relationship Id="rId3" Type="http://schemas.openxmlformats.org/officeDocument/2006/relationships/hyperlink" Target="http://vision.cs.utexas.edu/projects/others/ijcv-preprint.pdf" TargetMode="External"/><Relationship Id="rId2" Type="http://schemas.openxmlformats.org/officeDocument/2006/relationships/notesSlide" Target="../notesSlides/notesSlide40.xml"/><Relationship Id="rId1" Type="http://schemas.openxmlformats.org/officeDocument/2006/relationships/slideLayout" Target="../slideLayouts/slideLayout3.xml"/><Relationship Id="rId4" Type="http://schemas.openxmlformats.org/officeDocument/2006/relationships/image" Target="../media/image229.png"/></Relationships>
</file>

<file path=ppt/slides/_rels/slide113.xml.rels><?xml version="1.0" encoding="UTF-8" standalone="yes"?>
<Relationships xmlns="http://schemas.openxmlformats.org/package/2006/relationships"><Relationship Id="rId3" Type="http://schemas.openxmlformats.org/officeDocument/2006/relationships/hyperlink" Target="https://oakdata.github.io/" TargetMode="External"/><Relationship Id="rId2" Type="http://schemas.openxmlformats.org/officeDocument/2006/relationships/image" Target="../media/image237.png"/><Relationship Id="rId1" Type="http://schemas.openxmlformats.org/officeDocument/2006/relationships/slideLayout" Target="../slideLayouts/slideLayout3.xml"/></Relationships>
</file>

<file path=ppt/slides/_rels/slide114.xml.rels><?xml version="1.0" encoding="UTF-8" standalone="yes"?>
<Relationships xmlns="http://schemas.openxmlformats.org/package/2006/relationships"><Relationship Id="rId8" Type="http://schemas.openxmlformats.org/officeDocument/2006/relationships/image" Target="../media/image239.png"/><Relationship Id="rId3" Type="http://schemas.openxmlformats.org/officeDocument/2006/relationships/image" Target="../media/image127.wmf"/><Relationship Id="rId7" Type="http://schemas.openxmlformats.org/officeDocument/2006/relationships/image" Target="../media/image238.wmf"/><Relationship Id="rId2" Type="http://schemas.openxmlformats.org/officeDocument/2006/relationships/oleObject" Target="../embeddings/oleObject24.bin"/><Relationship Id="rId1" Type="http://schemas.openxmlformats.org/officeDocument/2006/relationships/slideLayout" Target="../slideLayouts/slideLayout49.xml"/><Relationship Id="rId6" Type="http://schemas.openxmlformats.org/officeDocument/2006/relationships/oleObject" Target="../embeddings/oleObject26.bin"/><Relationship Id="rId5" Type="http://schemas.openxmlformats.org/officeDocument/2006/relationships/image" Target="../media/image128.wmf"/><Relationship Id="rId4" Type="http://schemas.openxmlformats.org/officeDocument/2006/relationships/oleObject" Target="../embeddings/oleObject25.bin"/></Relationships>
</file>

<file path=ppt/slides/_rels/slide115.xml.rels><?xml version="1.0" encoding="UTF-8" standalone="yes"?>
<Relationships xmlns="http://schemas.openxmlformats.org/package/2006/relationships"><Relationship Id="rId3" Type="http://schemas.openxmlformats.org/officeDocument/2006/relationships/image" Target="../media/image240.gif"/><Relationship Id="rId2" Type="http://schemas.openxmlformats.org/officeDocument/2006/relationships/notesSlide" Target="../notesSlides/notesSlide41.xml"/><Relationship Id="rId1" Type="http://schemas.openxmlformats.org/officeDocument/2006/relationships/slideLayout" Target="../slideLayouts/slideLayout50.xml"/><Relationship Id="rId6" Type="http://schemas.openxmlformats.org/officeDocument/2006/relationships/hyperlink" Target="http://deeplearning.stanford.edu/wiki/index.php/Feature_extraction_using_convolution" TargetMode="External"/><Relationship Id="rId5" Type="http://schemas.openxmlformats.org/officeDocument/2006/relationships/image" Target="../media/image243.png"/><Relationship Id="rId4" Type="http://schemas.openxmlformats.org/officeDocument/2006/relationships/image" Target="../media/image242.png"/></Relationships>
</file>

<file path=ppt/slides/_rels/slide116.xml.rels><?xml version="1.0" encoding="UTF-8" standalone="yes"?>
<Relationships xmlns="http://schemas.openxmlformats.org/package/2006/relationships"><Relationship Id="rId3" Type="http://schemas.openxmlformats.org/officeDocument/2006/relationships/image" Target="../media/image244.emf"/><Relationship Id="rId2" Type="http://schemas.openxmlformats.org/officeDocument/2006/relationships/notesSlide" Target="../notesSlides/notesSlide42.xml"/><Relationship Id="rId1" Type="http://schemas.openxmlformats.org/officeDocument/2006/relationships/slideLayout" Target="../slideLayouts/slideLayout51.xml"/><Relationship Id="rId6" Type="http://schemas.openxmlformats.org/officeDocument/2006/relationships/image" Target="../media/image247.png"/><Relationship Id="rId5" Type="http://schemas.openxmlformats.org/officeDocument/2006/relationships/image" Target="../media/image246.jpeg"/><Relationship Id="rId4" Type="http://schemas.openxmlformats.org/officeDocument/2006/relationships/image" Target="../media/image245.jpg"/></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52.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53.xml"/></Relationships>
</file>

<file path=ppt/slides/_rels/slide119.xml.rels><?xml version="1.0" encoding="UTF-8" standalone="yes"?>
<Relationships xmlns="http://schemas.openxmlformats.org/package/2006/relationships"><Relationship Id="rId3" Type="http://schemas.openxmlformats.org/officeDocument/2006/relationships/image" Target="../media/image248.jpeg"/><Relationship Id="rId2" Type="http://schemas.openxmlformats.org/officeDocument/2006/relationships/notesSlide" Target="../notesSlides/notesSlide45.xml"/><Relationship Id="rId1" Type="http://schemas.openxmlformats.org/officeDocument/2006/relationships/slideLayout" Target="../slideLayouts/slideLayout5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8.xml"/></Relationships>
</file>

<file path=ppt/slides/_rels/slide120.xml.rels><?xml version="1.0" encoding="UTF-8" standalone="yes"?>
<Relationships xmlns="http://schemas.openxmlformats.org/package/2006/relationships"><Relationship Id="rId3" Type="http://schemas.openxmlformats.org/officeDocument/2006/relationships/image" Target="../media/image249.png"/><Relationship Id="rId2" Type="http://schemas.openxmlformats.org/officeDocument/2006/relationships/notesSlide" Target="../notesSlides/notesSlide46.xml"/><Relationship Id="rId1" Type="http://schemas.openxmlformats.org/officeDocument/2006/relationships/slideLayout" Target="../slideLayouts/slideLayout55.xml"/><Relationship Id="rId4" Type="http://schemas.openxmlformats.org/officeDocument/2006/relationships/image" Target="../media/image250.png"/></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56.xml"/></Relationships>
</file>

<file path=ppt/slides/_rels/slide122.xml.rels><?xml version="1.0" encoding="UTF-8" standalone="yes"?>
<Relationships xmlns="http://schemas.openxmlformats.org/package/2006/relationships"><Relationship Id="rId8" Type="http://schemas.openxmlformats.org/officeDocument/2006/relationships/image" Target="../media/image257.png"/><Relationship Id="rId13" Type="http://schemas.openxmlformats.org/officeDocument/2006/relationships/image" Target="../media/image262.png"/><Relationship Id="rId3" Type="http://schemas.openxmlformats.org/officeDocument/2006/relationships/image" Target="../media/image225.png"/><Relationship Id="rId7" Type="http://schemas.openxmlformats.org/officeDocument/2006/relationships/image" Target="../media/image256.png"/><Relationship Id="rId12" Type="http://schemas.openxmlformats.org/officeDocument/2006/relationships/image" Target="../media/image261.png"/><Relationship Id="rId2" Type="http://schemas.openxmlformats.org/officeDocument/2006/relationships/notesSlide" Target="../notesSlides/notesSlide48.xml"/><Relationship Id="rId16" Type="http://schemas.openxmlformats.org/officeDocument/2006/relationships/image" Target="../media/image265.png"/><Relationship Id="rId1" Type="http://schemas.openxmlformats.org/officeDocument/2006/relationships/slideLayout" Target="../slideLayouts/slideLayout57.xml"/><Relationship Id="rId6" Type="http://schemas.openxmlformats.org/officeDocument/2006/relationships/image" Target="../media/image255.png"/><Relationship Id="rId11" Type="http://schemas.openxmlformats.org/officeDocument/2006/relationships/image" Target="../media/image2600.png"/><Relationship Id="rId5" Type="http://schemas.openxmlformats.org/officeDocument/2006/relationships/image" Target="../media/image254.png"/><Relationship Id="rId15" Type="http://schemas.openxmlformats.org/officeDocument/2006/relationships/image" Target="../media/image264.png"/><Relationship Id="rId10" Type="http://schemas.openxmlformats.org/officeDocument/2006/relationships/image" Target="../media/image259.png"/><Relationship Id="rId4" Type="http://schemas.openxmlformats.org/officeDocument/2006/relationships/image" Target="../media/image253.png"/><Relationship Id="rId9" Type="http://schemas.openxmlformats.org/officeDocument/2006/relationships/image" Target="../media/image258.png"/><Relationship Id="rId14" Type="http://schemas.openxmlformats.org/officeDocument/2006/relationships/image" Target="../media/image263.png"/></Relationships>
</file>

<file path=ppt/slides/_rels/slide123.xml.rels><?xml version="1.0" encoding="UTF-8" standalone="yes"?>
<Relationships xmlns="http://schemas.openxmlformats.org/package/2006/relationships"><Relationship Id="rId3" Type="http://schemas.openxmlformats.org/officeDocument/2006/relationships/image" Target="../media/image252.png"/><Relationship Id="rId2" Type="http://schemas.openxmlformats.org/officeDocument/2006/relationships/image" Target="../media/image251.jpeg"/><Relationship Id="rId1" Type="http://schemas.openxmlformats.org/officeDocument/2006/relationships/slideLayout" Target="../slideLayouts/slideLayout58.xml"/></Relationships>
</file>

<file path=ppt/slides/_rels/slide124.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268.png"/><Relationship Id="rId7" Type="http://schemas.openxmlformats.org/officeDocument/2006/relationships/image" Target="../media/image266.png"/><Relationship Id="rId2" Type="http://schemas.openxmlformats.org/officeDocument/2006/relationships/notesSlide" Target="../notesSlides/notesSlide49.xml"/><Relationship Id="rId1" Type="http://schemas.openxmlformats.org/officeDocument/2006/relationships/slideLayout" Target="../slideLayouts/slideLayout59.xml"/><Relationship Id="rId6" Type="http://schemas.openxmlformats.org/officeDocument/2006/relationships/image" Target="../media/image271.png"/><Relationship Id="rId5" Type="http://schemas.openxmlformats.org/officeDocument/2006/relationships/image" Target="../media/image270.png"/><Relationship Id="rId4" Type="http://schemas.openxmlformats.org/officeDocument/2006/relationships/image" Target="../media/image269.png"/></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60.xml"/></Relationships>
</file>

<file path=ppt/slides/_rels/slide126.xml.rels><?xml version="1.0" encoding="UTF-8" standalone="yes"?>
<Relationships xmlns="http://schemas.openxmlformats.org/package/2006/relationships"><Relationship Id="rId3" Type="http://schemas.openxmlformats.org/officeDocument/2006/relationships/image" Target="../media/image267.png"/><Relationship Id="rId2" Type="http://schemas.openxmlformats.org/officeDocument/2006/relationships/notesSlide" Target="../notesSlides/notesSlide51.xml"/><Relationship Id="rId1" Type="http://schemas.openxmlformats.org/officeDocument/2006/relationships/slideLayout" Target="../slideLayouts/slideLayout61.xml"/><Relationship Id="rId4" Type="http://schemas.openxmlformats.org/officeDocument/2006/relationships/image" Target="../media/image272.png"/></Relationships>
</file>

<file path=ppt/slides/_rels/slide127.xml.rels><?xml version="1.0" encoding="UTF-8" standalone="yes"?>
<Relationships xmlns="http://schemas.openxmlformats.org/package/2006/relationships"><Relationship Id="rId3" Type="http://schemas.openxmlformats.org/officeDocument/2006/relationships/image" Target="../media/image274.jpeg"/><Relationship Id="rId2" Type="http://schemas.openxmlformats.org/officeDocument/2006/relationships/image" Target="../media/image273.jpeg"/><Relationship Id="rId1" Type="http://schemas.openxmlformats.org/officeDocument/2006/relationships/slideLayout" Target="../slideLayouts/slideLayout3.xml"/><Relationship Id="rId4" Type="http://schemas.openxmlformats.org/officeDocument/2006/relationships/image" Target="../media/image275.jpeg"/></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9.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hyperlink" Target="http://slazebni.cs.illinois.edu/publications/yunchao_cca13.pdf"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arxiv.org/abs/1511.06434" TargetMode="External"/><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hyperlink" Target="https://arxiv.org/abs/1511.06434" TargetMode="External"/><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hyperlink" Target="https://medium.datadriveninvestor.com/deep-convolutional-generative-adversarial-networks-dcgans-3176238b5a3d" TargetMode="External"/><Relationship Id="rId4" Type="http://schemas.openxmlformats.org/officeDocument/2006/relationships/image" Target="../media/image26.tiff"/></Relationships>
</file>

<file path=ppt/slides/_rels/slide17.xml.rels><?xml version="1.0" encoding="UTF-8" standalone="yes"?>
<Relationships xmlns="http://schemas.openxmlformats.org/package/2006/relationships"><Relationship Id="rId3" Type="http://schemas.openxmlformats.org/officeDocument/2006/relationships/hyperlink" Target="http://richzhang.github.io/colorization/" TargetMode="External"/><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hyperlink" Target="https://www.youtube.com/watch?v=6k7GHG4IUCY" TargetMode="External"/><Relationship Id="rId2" Type="http://schemas.openxmlformats.org/officeDocument/2006/relationships/hyperlink" Target="https://arxiv.org/pdf/1610.00696.pdf" TargetMode="External"/><Relationship Id="rId1" Type="http://schemas.openxmlformats.org/officeDocument/2006/relationships/slideLayout" Target="../slideLayouts/slideLayout3.xml"/><Relationship Id="rId6" Type="http://schemas.openxmlformats.org/officeDocument/2006/relationships/hyperlink" Target="http://arxiv.org/pdf/1606.07873.pdf" TargetMode="External"/><Relationship Id="rId5" Type="http://schemas.openxmlformats.org/officeDocument/2006/relationships/image" Target="../media/image29.png"/><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3.xml"/><Relationship Id="rId5" Type="http://schemas.openxmlformats.org/officeDocument/2006/relationships/hyperlink" Target="https://arxiv.org/pdf/1509.06825.pdf" TargetMode="External"/><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3.png"/><Relationship Id="rId7" Type="http://schemas.openxmlformats.org/officeDocument/2006/relationships/hyperlink" Target="http://arxiv.org/abs/1312.5602" TargetMode="External"/><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34.png"/><Relationship Id="rId5" Type="http://schemas.openxmlformats.org/officeDocument/2006/relationships/hyperlink" Target="https://deepmind.com/research/case-studies/alphago-the-story-so-far" TargetMode="External"/><Relationship Id="rId4" Type="http://schemas.openxmlformats.org/officeDocument/2006/relationships/hyperlink" Target="http://arxiv.org/pdf/1504.00702"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6.jpeg"/><Relationship Id="rId1" Type="http://schemas.openxmlformats.org/officeDocument/2006/relationships/slideLayout" Target="../slideLayouts/slideLayout3.xml"/><Relationship Id="rId5" Type="http://schemas.openxmlformats.org/officeDocument/2006/relationships/image" Target="../media/image37.jpeg"/><Relationship Id="rId4" Type="http://schemas.microsoft.com/office/2007/relationships/hdphoto" Target="../media/hdphoto2.wdp"/></Relationships>
</file>

<file path=ppt/slides/_rels/slide2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6.jpeg"/><Relationship Id="rId1" Type="http://schemas.openxmlformats.org/officeDocument/2006/relationships/slideLayout" Target="../slideLayouts/slideLayout3.xml"/><Relationship Id="rId5" Type="http://schemas.microsoft.com/office/2007/relationships/hdphoto" Target="../media/hdphoto2.wdp"/><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3.xml"/><Relationship Id="rId4" Type="http://schemas.openxmlformats.org/officeDocument/2006/relationships/image" Target="../media/image42.sv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Layout" Target="../slideLayouts/slideLayout3.xml"/><Relationship Id="rId5" Type="http://schemas.openxmlformats.org/officeDocument/2006/relationships/image" Target="../media/image46.svg"/><Relationship Id="rId4" Type="http://schemas.openxmlformats.org/officeDocument/2006/relationships/image" Target="../media/image45.png"/></Relationships>
</file>

<file path=ppt/slides/_rels/slide29.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oleObject" Target="../embeddings/oleObject1.bin"/><Relationship Id="rId1" Type="http://schemas.openxmlformats.org/officeDocument/2006/relationships/slideLayout" Target="../slideLayouts/slideLayout3.xml"/><Relationship Id="rId5" Type="http://schemas.openxmlformats.org/officeDocument/2006/relationships/image" Target="../media/image48.emf"/><Relationship Id="rId4" Type="http://schemas.openxmlformats.org/officeDocument/2006/relationships/oleObject" Target="../embeddings/oleObject2.bin"/></Relationships>
</file>

<file path=ppt/slides/_rels/slide3.xml.rels><?xml version="1.0" encoding="UTF-8" standalone="yes"?>
<Relationships xmlns="http://schemas.openxmlformats.org/package/2006/relationships"><Relationship Id="rId8" Type="http://schemas.openxmlformats.org/officeDocument/2006/relationships/hyperlink" Target="http://introtodeeplearning.com/" TargetMode="External"/><Relationship Id="rId13" Type="http://schemas.openxmlformats.org/officeDocument/2006/relationships/image" Target="../media/image13.jpg"/><Relationship Id="rId3" Type="http://schemas.openxmlformats.org/officeDocument/2006/relationships/hyperlink" Target="https://www.deeplearningbook.org/" TargetMode="External"/><Relationship Id="rId7" Type="http://schemas.openxmlformats.org/officeDocument/2006/relationships/hyperlink" Target="http://www.nvidia.com/dlilabs" TargetMode="External"/><Relationship Id="rId12"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hyperlink" Target="https://developers.google.com/machine-learning/crash-course/" TargetMode="External"/><Relationship Id="rId11" Type="http://schemas.openxmlformats.org/officeDocument/2006/relationships/image" Target="../media/image11.png"/><Relationship Id="rId5" Type="http://schemas.openxmlformats.org/officeDocument/2006/relationships/hyperlink" Target="http://course.fast.ai/" TargetMode="External"/><Relationship Id="rId10" Type="http://schemas.openxmlformats.org/officeDocument/2006/relationships/hyperlink" Target="https://jalammar.github.io/" TargetMode="External"/><Relationship Id="rId4" Type="http://schemas.openxmlformats.org/officeDocument/2006/relationships/hyperlink" Target="http://cs231n.stanford.edu/" TargetMode="External"/><Relationship Id="rId9" Type="http://schemas.openxmlformats.org/officeDocument/2006/relationships/hyperlink" Target="https://github.com/oxford-cs-deepnlp-2017/lectures"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44.png"/><Relationship Id="rId1" Type="http://schemas.openxmlformats.org/officeDocument/2006/relationships/slideLayout" Target="../slideLayouts/slideLayout62.xml"/><Relationship Id="rId5" Type="http://schemas.openxmlformats.org/officeDocument/2006/relationships/image" Target="../media/image50.png"/><Relationship Id="rId4" Type="http://schemas.openxmlformats.org/officeDocument/2006/relationships/image" Target="../media/image49.jpeg"/></Relationships>
</file>

<file path=ppt/slides/_rels/slide31.xml.rels><?xml version="1.0" encoding="UTF-8" standalone="yes"?>
<Relationships xmlns="http://schemas.openxmlformats.org/package/2006/relationships"><Relationship Id="rId3" Type="http://schemas.openxmlformats.org/officeDocument/2006/relationships/image" Target="../media/image610.png"/><Relationship Id="rId2" Type="http://schemas.openxmlformats.org/officeDocument/2006/relationships/image" Target="../media/image47.png"/><Relationship Id="rId1" Type="http://schemas.openxmlformats.org/officeDocument/2006/relationships/slideLayout" Target="../slideLayouts/slideLayout3.xml"/><Relationship Id="rId4" Type="http://schemas.openxmlformats.org/officeDocument/2006/relationships/image" Target="../media/image51.em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501.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image" Target="../media/image51.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3.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38.xml.rels><?xml version="1.0" encoding="UTF-8" standalone="yes"?>
<Relationships xmlns="http://schemas.openxmlformats.org/package/2006/relationships"><Relationship Id="rId8" Type="http://schemas.openxmlformats.org/officeDocument/2006/relationships/image" Target="../media/image58.png"/><Relationship Id="rId7" Type="http://schemas.openxmlformats.org/officeDocument/2006/relationships/image" Target="../media/image58.png"/><Relationship Id="rId1" Type="http://schemas.openxmlformats.org/officeDocument/2006/relationships/slideLayout" Target="../slideLayouts/slideLayout3.xml"/><Relationship Id="rId6" Type="http://schemas.openxmlformats.org/officeDocument/2006/relationships/image" Target="../media/image240.png"/><Relationship Id="rId10" Type="http://schemas.openxmlformats.org/officeDocument/2006/relationships/image" Target="../media/image60.png"/><Relationship Id="rId9" Type="http://schemas.openxmlformats.org/officeDocument/2006/relationships/image" Target="../media/image71.png"/></Relationships>
</file>

<file path=ppt/slides/_rels/slide39.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62.png"/><Relationship Id="rId7" Type="http://schemas.openxmlformats.org/officeDocument/2006/relationships/image" Target="../media/image64.png"/><Relationship Id="rId2" Type="http://schemas.openxmlformats.org/officeDocument/2006/relationships/image" Target="../media/image61.png"/><Relationship Id="rId1" Type="http://schemas.openxmlformats.org/officeDocument/2006/relationships/slideLayout" Target="../slideLayouts/slideLayout62.xml"/><Relationship Id="rId6" Type="http://schemas.openxmlformats.org/officeDocument/2006/relationships/image" Target="../media/image63.png"/><Relationship Id="rId5" Type="http://schemas.openxmlformats.org/officeDocument/2006/relationships/image" Target="../media/image56.png"/><Relationship Id="rId4" Type="http://schemas.openxmlformats.org/officeDocument/2006/relationships/image" Target="../media/image620.png"/></Relationships>
</file>

<file path=ppt/slides/_rels/slide4.xml.rels><?xml version="1.0" encoding="UTF-8" standalone="yes"?>
<Relationships xmlns="http://schemas.openxmlformats.org/package/2006/relationships"><Relationship Id="rId3" Type="http://schemas.openxmlformats.org/officeDocument/2006/relationships/hyperlink" Target="https://www.deeplearning.ai/resources/" TargetMode="External"/><Relationship Id="rId2" Type="http://schemas.openxmlformats.org/officeDocument/2006/relationships/hyperlink" Target="https://github.com/shellysheynin/Deep-Learning-Book" TargetMode="External"/><Relationship Id="rId1" Type="http://schemas.openxmlformats.org/officeDocument/2006/relationships/slideLayout" Target="../slideLayouts/slideLayout3.xml"/><Relationship Id="rId6" Type="http://schemas.openxmlformats.org/officeDocument/2006/relationships/hyperlink" Target="https://www.deepmind.com/learning-resources/deep-learning-lecture-series-2020" TargetMode="External"/><Relationship Id="rId5" Type="http://schemas.openxmlformats.org/officeDocument/2006/relationships/hyperlink" Target="https://cds.nyu.edu/deep-learning/" TargetMode="External"/><Relationship Id="rId4" Type="http://schemas.openxmlformats.org/officeDocument/2006/relationships/hyperlink" Target="https://m2dsupsdlclass.github.io/lectures-labs/"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212.png"/><Relationship Id="rId1" Type="http://schemas.openxmlformats.org/officeDocument/2006/relationships/slideLayout" Target="../slideLayouts/slideLayout3.xml"/><Relationship Id="rId5" Type="http://schemas.openxmlformats.org/officeDocument/2006/relationships/image" Target="../media/image66.png"/><Relationship Id="rId4" Type="http://schemas.openxmlformats.org/officeDocument/2006/relationships/customXml" Target="../ink/ink1.xml"/></Relationships>
</file>

<file path=ppt/slides/_rels/slide41.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image" Target="../media/image67.png"/><Relationship Id="rId1" Type="http://schemas.openxmlformats.org/officeDocument/2006/relationships/slideLayout" Target="../slideLayouts/slideLayout3.xml"/><Relationship Id="rId6" Type="http://schemas.openxmlformats.org/officeDocument/2006/relationships/image" Target="../media/image281.png"/><Relationship Id="rId5" Type="http://schemas.openxmlformats.org/officeDocument/2006/relationships/image" Target="../media/image70.png"/><Relationship Id="rId4" Type="http://schemas.openxmlformats.org/officeDocument/2006/relationships/image" Target="../media/image69.png"/></Relationships>
</file>

<file path=ppt/slides/_rels/slide42.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image" Target="../media/image67.png"/><Relationship Id="rId1" Type="http://schemas.openxmlformats.org/officeDocument/2006/relationships/slideLayout" Target="../slideLayouts/slideLayout3.xml"/><Relationship Id="rId6" Type="http://schemas.openxmlformats.org/officeDocument/2006/relationships/image" Target="../media/image73.png"/><Relationship Id="rId5" Type="http://schemas.openxmlformats.org/officeDocument/2006/relationships/image" Target="../media/image70.png"/><Relationship Id="rId4" Type="http://schemas.openxmlformats.org/officeDocument/2006/relationships/image" Target="../media/image69.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6.pn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7.png"/><Relationship Id="rId1" Type="http://schemas.openxmlformats.org/officeDocument/2006/relationships/slideLayout" Target="../slideLayouts/slideLayout3.xml"/><Relationship Id="rId5" Type="http://schemas.openxmlformats.org/officeDocument/2006/relationships/image" Target="../media/image79.png"/><Relationship Id="rId4" Type="http://schemas.openxmlformats.org/officeDocument/2006/relationships/image" Target="../media/image78.png"/></Relationships>
</file>

<file path=ppt/slides/_rels/slide4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80.png"/><Relationship Id="rId1" Type="http://schemas.openxmlformats.org/officeDocument/2006/relationships/slideLayout" Target="../slideLayouts/slideLayout3.xml"/><Relationship Id="rId6" Type="http://schemas.openxmlformats.org/officeDocument/2006/relationships/image" Target="../media/image81.png"/><Relationship Id="rId5" Type="http://schemas.openxmlformats.org/officeDocument/2006/relationships/image" Target="../media/image79.png"/><Relationship Id="rId4" Type="http://schemas.openxmlformats.org/officeDocument/2006/relationships/image" Target="../media/image78.png"/></Relationships>
</file>

<file path=ppt/slides/_rels/slide4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82.png"/><Relationship Id="rId1" Type="http://schemas.openxmlformats.org/officeDocument/2006/relationships/slideLayout" Target="../slideLayouts/slideLayout3.xml"/><Relationship Id="rId6" Type="http://schemas.openxmlformats.org/officeDocument/2006/relationships/image" Target="../media/image83.png"/><Relationship Id="rId5" Type="http://schemas.openxmlformats.org/officeDocument/2006/relationships/image" Target="../media/image81.png"/><Relationship Id="rId4" Type="http://schemas.openxmlformats.org/officeDocument/2006/relationships/image" Target="../media/image78.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260.png"/><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5.png"/><Relationship Id="rId1" Type="http://schemas.openxmlformats.org/officeDocument/2006/relationships/slideLayout" Target="../slideLayouts/slideLayout3.xml"/><Relationship Id="rId5" Type="http://schemas.openxmlformats.org/officeDocument/2006/relationships/image" Target="../media/image83.png"/><Relationship Id="rId4" Type="http://schemas.openxmlformats.org/officeDocument/2006/relationships/image" Target="../media/image81.png"/></Relationships>
</file>

<file path=ppt/slides/_rels/slide52.xml.rels><?xml version="1.0" encoding="UTF-8" standalone="yes"?>
<Relationships xmlns="http://schemas.openxmlformats.org/package/2006/relationships"><Relationship Id="rId3" Type="http://schemas.openxmlformats.org/officeDocument/2006/relationships/image" Target="../media/image330.png"/><Relationship Id="rId7" Type="http://schemas.openxmlformats.org/officeDocument/2006/relationships/image" Target="../media/image37.png"/><Relationship Id="rId2" Type="http://schemas.openxmlformats.org/officeDocument/2006/relationships/image" Target="../media/image320.png"/><Relationship Id="rId1" Type="http://schemas.openxmlformats.org/officeDocument/2006/relationships/slideLayout" Target="../slideLayouts/slideLayout3.xml"/><Relationship Id="rId6" Type="http://schemas.openxmlformats.org/officeDocument/2006/relationships/image" Target="../media/image360.png"/><Relationship Id="rId5" Type="http://schemas.openxmlformats.org/officeDocument/2006/relationships/image" Target="../media/image350.png"/><Relationship Id="rId4" Type="http://schemas.openxmlformats.org/officeDocument/2006/relationships/image" Target="../media/image340.png"/></Relationships>
</file>

<file path=ppt/slides/_rels/slide53.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8" Type="http://schemas.openxmlformats.org/officeDocument/2006/relationships/image" Target="../media/image91.png"/><Relationship Id="rId13" Type="http://schemas.openxmlformats.org/officeDocument/2006/relationships/image" Target="../media/image96.png"/><Relationship Id="rId3" Type="http://schemas.openxmlformats.org/officeDocument/2006/relationships/image" Target="../media/image86.png"/><Relationship Id="rId7" Type="http://schemas.openxmlformats.org/officeDocument/2006/relationships/image" Target="../media/image90.png"/><Relationship Id="rId12" Type="http://schemas.openxmlformats.org/officeDocument/2006/relationships/image" Target="../media/image95.png"/><Relationship Id="rId2" Type="http://schemas.openxmlformats.org/officeDocument/2006/relationships/notesSlide" Target="../notesSlides/notesSlide11.xml"/><Relationship Id="rId16" Type="http://schemas.openxmlformats.org/officeDocument/2006/relationships/image" Target="../media/image99.png"/><Relationship Id="rId1" Type="http://schemas.openxmlformats.org/officeDocument/2006/relationships/slideLayout" Target="../slideLayouts/slideLayout3.xml"/><Relationship Id="rId6" Type="http://schemas.openxmlformats.org/officeDocument/2006/relationships/image" Target="../media/image89.png"/><Relationship Id="rId11" Type="http://schemas.openxmlformats.org/officeDocument/2006/relationships/image" Target="../media/image94.png"/><Relationship Id="rId5" Type="http://schemas.openxmlformats.org/officeDocument/2006/relationships/image" Target="../media/image88.png"/><Relationship Id="rId15" Type="http://schemas.openxmlformats.org/officeDocument/2006/relationships/image" Target="../media/image98.png"/><Relationship Id="rId10" Type="http://schemas.openxmlformats.org/officeDocument/2006/relationships/image" Target="../media/image93.png"/><Relationship Id="rId4" Type="http://schemas.openxmlformats.org/officeDocument/2006/relationships/image" Target="../media/image87.png"/><Relationship Id="rId9" Type="http://schemas.openxmlformats.org/officeDocument/2006/relationships/image" Target="../media/image92.png"/><Relationship Id="rId14" Type="http://schemas.openxmlformats.org/officeDocument/2006/relationships/image" Target="../media/image97.png"/></Relationships>
</file>

<file path=ppt/slides/_rels/slide56.xml.rels><?xml version="1.0" encoding="UTF-8" standalone="yes"?>
<Relationships xmlns="http://schemas.openxmlformats.org/package/2006/relationships"><Relationship Id="rId8" Type="http://schemas.openxmlformats.org/officeDocument/2006/relationships/image" Target="../media/image105.png"/><Relationship Id="rId13" Type="http://schemas.openxmlformats.org/officeDocument/2006/relationships/image" Target="../media/image110.png"/><Relationship Id="rId3" Type="http://schemas.openxmlformats.org/officeDocument/2006/relationships/image" Target="../media/image100.png"/><Relationship Id="rId7" Type="http://schemas.openxmlformats.org/officeDocument/2006/relationships/image" Target="../media/image104.png"/><Relationship Id="rId12" Type="http://schemas.openxmlformats.org/officeDocument/2006/relationships/image" Target="../media/image109.png"/><Relationship Id="rId2" Type="http://schemas.openxmlformats.org/officeDocument/2006/relationships/image" Target="../media/image86.png"/><Relationship Id="rId16" Type="http://schemas.openxmlformats.org/officeDocument/2006/relationships/image" Target="../media/image113.png"/><Relationship Id="rId1" Type="http://schemas.openxmlformats.org/officeDocument/2006/relationships/slideLayout" Target="../slideLayouts/slideLayout3.xml"/><Relationship Id="rId6" Type="http://schemas.openxmlformats.org/officeDocument/2006/relationships/image" Target="../media/image103.png"/><Relationship Id="rId11" Type="http://schemas.openxmlformats.org/officeDocument/2006/relationships/image" Target="../media/image108.png"/><Relationship Id="rId5" Type="http://schemas.openxmlformats.org/officeDocument/2006/relationships/image" Target="../media/image102.png"/><Relationship Id="rId15" Type="http://schemas.openxmlformats.org/officeDocument/2006/relationships/image" Target="../media/image112.png"/><Relationship Id="rId10" Type="http://schemas.openxmlformats.org/officeDocument/2006/relationships/image" Target="../media/image107.png"/><Relationship Id="rId4" Type="http://schemas.openxmlformats.org/officeDocument/2006/relationships/image" Target="../media/image101.png"/><Relationship Id="rId9" Type="http://schemas.openxmlformats.org/officeDocument/2006/relationships/image" Target="../media/image106.png"/><Relationship Id="rId14" Type="http://schemas.openxmlformats.org/officeDocument/2006/relationships/image" Target="../media/image111.png"/></Relationships>
</file>

<file path=ppt/slides/_rels/slide57.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3.xml"/><Relationship Id="rId6" Type="http://schemas.openxmlformats.org/officeDocument/2006/relationships/image" Target="../media/image118.png"/><Relationship Id="rId5" Type="http://schemas.openxmlformats.org/officeDocument/2006/relationships/image" Target="../media/image117.png"/><Relationship Id="rId4" Type="http://schemas.openxmlformats.org/officeDocument/2006/relationships/image" Target="../media/image116.png"/></Relationships>
</file>

<file path=ppt/slides/_rels/slide58.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hyperlink" Target="https://en.wikipedia.org/wiki/Donald_O._Hebb" TargetMode="External"/><Relationship Id="rId2" Type="http://schemas.openxmlformats.org/officeDocument/2006/relationships/hyperlink" Target="https://becominghuman.ai/introduction-to-neural-networks-bd042ebf2653" TargetMode="External"/><Relationship Id="rId1" Type="http://schemas.openxmlformats.org/officeDocument/2006/relationships/slideLayout" Target="../slideLayouts/slideLayout34.xml"/><Relationship Id="rId4" Type="http://schemas.openxmlformats.org/officeDocument/2006/relationships/image" Target="../media/image14.png"/></Relationships>
</file>

<file path=ppt/slides/_rels/slide60.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330.png"/><Relationship Id="rId7" Type="http://schemas.openxmlformats.org/officeDocument/2006/relationships/image" Target="../media/image39.png"/><Relationship Id="rId2" Type="http://schemas.openxmlformats.org/officeDocument/2006/relationships/image" Target="../media/image380.png"/><Relationship Id="rId1" Type="http://schemas.openxmlformats.org/officeDocument/2006/relationships/slideLayout" Target="../slideLayouts/slideLayout3.xml"/><Relationship Id="rId6" Type="http://schemas.openxmlformats.org/officeDocument/2006/relationships/image" Target="../media/image360.png"/><Relationship Id="rId5" Type="http://schemas.openxmlformats.org/officeDocument/2006/relationships/image" Target="../media/image350.png"/><Relationship Id="rId4" Type="http://schemas.openxmlformats.org/officeDocument/2006/relationships/image" Target="../media/image340.png"/></Relationships>
</file>

<file path=ppt/slides/_rels/slide62.xml.rels><?xml version="1.0" encoding="UTF-8" standalone="yes"?>
<Relationships xmlns="http://schemas.openxmlformats.org/package/2006/relationships"><Relationship Id="rId3" Type="http://schemas.openxmlformats.org/officeDocument/2006/relationships/image" Target="../media/image330.png"/><Relationship Id="rId7" Type="http://schemas.openxmlformats.org/officeDocument/2006/relationships/image" Target="../media/image410.png"/><Relationship Id="rId2" Type="http://schemas.openxmlformats.org/officeDocument/2006/relationships/image" Target="../media/image400.png"/><Relationship Id="rId1" Type="http://schemas.openxmlformats.org/officeDocument/2006/relationships/slideLayout" Target="../slideLayouts/slideLayout3.xml"/><Relationship Id="rId6" Type="http://schemas.openxmlformats.org/officeDocument/2006/relationships/image" Target="../media/image360.png"/><Relationship Id="rId5" Type="http://schemas.openxmlformats.org/officeDocument/2006/relationships/image" Target="../media/image350.png"/><Relationship Id="rId4" Type="http://schemas.openxmlformats.org/officeDocument/2006/relationships/image" Target="../media/image340.png"/></Relationships>
</file>

<file path=ppt/slides/_rels/slide63.xml.rels><?xml version="1.0" encoding="UTF-8" standalone="yes"?>
<Relationships xmlns="http://schemas.openxmlformats.org/package/2006/relationships"><Relationship Id="rId8" Type="http://schemas.openxmlformats.org/officeDocument/2006/relationships/image" Target="../media/image123.png"/><Relationship Id="rId3" Type="http://schemas.openxmlformats.org/officeDocument/2006/relationships/image" Target="../media/image530.png"/><Relationship Id="rId7" Type="http://schemas.openxmlformats.org/officeDocument/2006/relationships/image" Target="../media/image550.png"/><Relationship Id="rId2" Type="http://schemas.openxmlformats.org/officeDocument/2006/relationships/customXml" Target="../ink/ink2.xml"/><Relationship Id="rId1" Type="http://schemas.openxmlformats.org/officeDocument/2006/relationships/slideLayout" Target="../slideLayouts/slideLayout3.xml"/><Relationship Id="rId6" Type="http://schemas.openxmlformats.org/officeDocument/2006/relationships/customXml" Target="../ink/ink4.xml"/><Relationship Id="rId11" Type="http://schemas.openxmlformats.org/officeDocument/2006/relationships/image" Target="../media/image50.png"/><Relationship Id="rId5" Type="http://schemas.openxmlformats.org/officeDocument/2006/relationships/image" Target="../media/image540.png"/><Relationship Id="rId10" Type="http://schemas.openxmlformats.org/officeDocument/2006/relationships/image" Target="../media/image125.png"/><Relationship Id="rId4" Type="http://schemas.openxmlformats.org/officeDocument/2006/relationships/customXml" Target="../ink/ink3.xml"/><Relationship Id="rId9" Type="http://schemas.openxmlformats.org/officeDocument/2006/relationships/image" Target="../media/image124.png"/></Relationships>
</file>

<file path=ppt/slides/_rels/slide64.xml.rels><?xml version="1.0" encoding="UTF-8" standalone="yes"?>
<Relationships xmlns="http://schemas.openxmlformats.org/package/2006/relationships"><Relationship Id="rId3" Type="http://schemas.openxmlformats.org/officeDocument/2006/relationships/image" Target="../media/image600.png"/><Relationship Id="rId2" Type="http://schemas.openxmlformats.org/officeDocument/2006/relationships/customXml" Target="../ink/ink5.xml"/><Relationship Id="rId1" Type="http://schemas.openxmlformats.org/officeDocument/2006/relationships/slideLayout" Target="../slideLayouts/slideLayout3.xml"/><Relationship Id="rId5" Type="http://schemas.openxmlformats.org/officeDocument/2006/relationships/image" Target="../media/image611.png"/><Relationship Id="rId4" Type="http://schemas.openxmlformats.org/officeDocument/2006/relationships/customXml" Target="../ink/ink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8" Type="http://schemas.openxmlformats.org/officeDocument/2006/relationships/oleObject" Target="../embeddings/oleObject5.bin"/><Relationship Id="rId3" Type="http://schemas.openxmlformats.org/officeDocument/2006/relationships/image" Target="../media/image126.png"/><Relationship Id="rId7" Type="http://schemas.openxmlformats.org/officeDocument/2006/relationships/image" Target="../media/image128.wmf"/><Relationship Id="rId2" Type="http://schemas.openxmlformats.org/officeDocument/2006/relationships/notesSlide" Target="../notesSlides/notesSlide13.xml"/><Relationship Id="rId1" Type="http://schemas.openxmlformats.org/officeDocument/2006/relationships/slideLayout" Target="../slideLayouts/slideLayout35.xml"/><Relationship Id="rId6" Type="http://schemas.openxmlformats.org/officeDocument/2006/relationships/oleObject" Target="../embeddings/oleObject4.bin"/><Relationship Id="rId5" Type="http://schemas.openxmlformats.org/officeDocument/2006/relationships/image" Target="../media/image127.wmf"/><Relationship Id="rId4" Type="http://schemas.openxmlformats.org/officeDocument/2006/relationships/oleObject" Target="../embeddings/oleObject3.bin"/><Relationship Id="rId9" Type="http://schemas.openxmlformats.org/officeDocument/2006/relationships/image" Target="../media/image129.wmf"/></Relationships>
</file>

<file path=ppt/slides/_rels/slide67.xml.rels><?xml version="1.0" encoding="UTF-8" standalone="yes"?>
<Relationships xmlns="http://schemas.openxmlformats.org/package/2006/relationships"><Relationship Id="rId8" Type="http://schemas.openxmlformats.org/officeDocument/2006/relationships/image" Target="../media/image129.wmf"/><Relationship Id="rId3" Type="http://schemas.openxmlformats.org/officeDocument/2006/relationships/oleObject" Target="../embeddings/oleObject6.bin"/><Relationship Id="rId7" Type="http://schemas.openxmlformats.org/officeDocument/2006/relationships/oleObject" Target="../embeddings/oleObject8.bin"/><Relationship Id="rId2" Type="http://schemas.openxmlformats.org/officeDocument/2006/relationships/image" Target="../media/image126.png"/><Relationship Id="rId1" Type="http://schemas.openxmlformats.org/officeDocument/2006/relationships/slideLayout" Target="../slideLayouts/slideLayout35.xml"/><Relationship Id="rId6" Type="http://schemas.openxmlformats.org/officeDocument/2006/relationships/image" Target="../media/image128.wmf"/><Relationship Id="rId5" Type="http://schemas.openxmlformats.org/officeDocument/2006/relationships/oleObject" Target="../embeddings/oleObject7.bin"/><Relationship Id="rId10" Type="http://schemas.openxmlformats.org/officeDocument/2006/relationships/image" Target="../media/image217.png"/><Relationship Id="rId4" Type="http://schemas.openxmlformats.org/officeDocument/2006/relationships/image" Target="../media/image127.wmf"/><Relationship Id="rId9" Type="http://schemas.openxmlformats.org/officeDocument/2006/relationships/image" Target="../media/image216.png"/></Relationships>
</file>

<file path=ppt/slides/_rels/slide68.xml.rels><?xml version="1.0" encoding="UTF-8" standalone="yes"?>
<Relationships xmlns="http://schemas.openxmlformats.org/package/2006/relationships"><Relationship Id="rId8" Type="http://schemas.openxmlformats.org/officeDocument/2006/relationships/image" Target="../media/image131.wmf"/><Relationship Id="rId13" Type="http://schemas.openxmlformats.org/officeDocument/2006/relationships/oleObject" Target="../embeddings/oleObject13.bin"/><Relationship Id="rId18" Type="http://schemas.openxmlformats.org/officeDocument/2006/relationships/image" Target="../media/image136.wmf"/><Relationship Id="rId26" Type="http://schemas.openxmlformats.org/officeDocument/2006/relationships/image" Target="../media/image140.wmf"/><Relationship Id="rId21" Type="http://schemas.openxmlformats.org/officeDocument/2006/relationships/oleObject" Target="../embeddings/oleObject17.bin"/><Relationship Id="rId7" Type="http://schemas.openxmlformats.org/officeDocument/2006/relationships/oleObject" Target="../embeddings/oleObject10.bin"/><Relationship Id="rId12" Type="http://schemas.openxmlformats.org/officeDocument/2006/relationships/image" Target="../media/image133.wmf"/><Relationship Id="rId17" Type="http://schemas.openxmlformats.org/officeDocument/2006/relationships/oleObject" Target="../embeddings/oleObject15.bin"/><Relationship Id="rId25" Type="http://schemas.openxmlformats.org/officeDocument/2006/relationships/oleObject" Target="../embeddings/oleObject19.bin"/><Relationship Id="rId2" Type="http://schemas.openxmlformats.org/officeDocument/2006/relationships/notesSlide" Target="../notesSlides/notesSlide14.xml"/><Relationship Id="rId16" Type="http://schemas.openxmlformats.org/officeDocument/2006/relationships/image" Target="../media/image135.wmf"/><Relationship Id="rId20" Type="http://schemas.openxmlformats.org/officeDocument/2006/relationships/image" Target="../media/image137.wmf"/><Relationship Id="rId29" Type="http://schemas.openxmlformats.org/officeDocument/2006/relationships/image" Target="../media/image230.png"/><Relationship Id="rId1" Type="http://schemas.openxmlformats.org/officeDocument/2006/relationships/slideLayout" Target="../slideLayouts/slideLayout35.xml"/><Relationship Id="rId6" Type="http://schemas.openxmlformats.org/officeDocument/2006/relationships/image" Target="../media/image130.wmf"/><Relationship Id="rId11" Type="http://schemas.openxmlformats.org/officeDocument/2006/relationships/oleObject" Target="../embeddings/oleObject12.bin"/><Relationship Id="rId24" Type="http://schemas.openxmlformats.org/officeDocument/2006/relationships/image" Target="../media/image139.wmf"/><Relationship Id="rId5" Type="http://schemas.openxmlformats.org/officeDocument/2006/relationships/oleObject" Target="../embeddings/oleObject9.bin"/><Relationship Id="rId15" Type="http://schemas.openxmlformats.org/officeDocument/2006/relationships/oleObject" Target="../embeddings/oleObject14.bin"/><Relationship Id="rId23" Type="http://schemas.openxmlformats.org/officeDocument/2006/relationships/oleObject" Target="../embeddings/oleObject18.bin"/><Relationship Id="rId28" Type="http://schemas.openxmlformats.org/officeDocument/2006/relationships/image" Target="../media/image141.wmf"/><Relationship Id="rId10" Type="http://schemas.openxmlformats.org/officeDocument/2006/relationships/image" Target="../media/image132.wmf"/><Relationship Id="rId19" Type="http://schemas.openxmlformats.org/officeDocument/2006/relationships/oleObject" Target="../embeddings/oleObject16.bin"/><Relationship Id="rId4" Type="http://schemas.openxmlformats.org/officeDocument/2006/relationships/image" Target="../media/image750.png"/><Relationship Id="rId9" Type="http://schemas.openxmlformats.org/officeDocument/2006/relationships/oleObject" Target="../embeddings/oleObject11.bin"/><Relationship Id="rId14" Type="http://schemas.openxmlformats.org/officeDocument/2006/relationships/image" Target="../media/image134.wmf"/><Relationship Id="rId22" Type="http://schemas.openxmlformats.org/officeDocument/2006/relationships/image" Target="../media/image138.wmf"/><Relationship Id="rId27" Type="http://schemas.openxmlformats.org/officeDocument/2006/relationships/oleObject" Target="../embeddings/oleObject20.bin"/></Relationships>
</file>

<file path=ppt/slides/_rels/slide69.xml.rels><?xml version="1.0" encoding="UTF-8" standalone="yes"?>
<Relationships xmlns="http://schemas.openxmlformats.org/package/2006/relationships"><Relationship Id="rId8" Type="http://schemas.openxmlformats.org/officeDocument/2006/relationships/image" Target="../media/image236.png"/><Relationship Id="rId3" Type="http://schemas.openxmlformats.org/officeDocument/2006/relationships/image" Target="../media/image142.png"/><Relationship Id="rId7" Type="http://schemas.openxmlformats.org/officeDocument/2006/relationships/image" Target="../media/image235.png"/><Relationship Id="rId2" Type="http://schemas.openxmlformats.org/officeDocument/2006/relationships/notesSlide" Target="../notesSlides/notesSlide15.xml"/><Relationship Id="rId1" Type="http://schemas.openxmlformats.org/officeDocument/2006/relationships/slideLayout" Target="../slideLayouts/slideLayout35.xml"/><Relationship Id="rId6" Type="http://schemas.openxmlformats.org/officeDocument/2006/relationships/image" Target="../media/image234.png"/><Relationship Id="rId5" Type="http://schemas.openxmlformats.org/officeDocument/2006/relationships/image" Target="../media/image233.png"/><Relationship Id="rId4" Type="http://schemas.openxmlformats.org/officeDocument/2006/relationships/image" Target="../media/image232.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34.xml"/><Relationship Id="rId4" Type="http://schemas.openxmlformats.org/officeDocument/2006/relationships/image" Target="../media/image17.png"/></Relationships>
</file>

<file path=ppt/slides/_rels/slide70.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hyperlink" Target="http://playground.tensorflow.org/#activation=tanh&amp;batchSize=10&amp;dataset=circle&amp;regDataset=reg-plane&amp;learningRate=0.03&amp;regularizationRate=0&amp;noise=0&amp;networkShape=4,2&amp;seed=0.45430&amp;showTestData=false&amp;discretize=false&amp;percTrainData=50&amp;x=true&amp;y=true&amp;xTimesY=false&amp;xSquared=false&amp;ySquared=false&amp;cosX=false&amp;sinX=false&amp;cosY=false&amp;sinY=false&amp;collectStats=false&amp;problem=classification&amp;initZero=false&amp;hideText=false" TargetMode="External"/><Relationship Id="rId1" Type="http://schemas.openxmlformats.org/officeDocument/2006/relationships/slideLayout" Target="../slideLayouts/slideLayout35.xml"/></Relationships>
</file>

<file path=ppt/slides/_rels/slide71.xml.rels><?xml version="1.0" encoding="UTF-8" standalone="yes"?>
<Relationships xmlns="http://schemas.openxmlformats.org/package/2006/relationships"><Relationship Id="rId8" Type="http://schemas.openxmlformats.org/officeDocument/2006/relationships/image" Target="../media/image144.wmf"/><Relationship Id="rId3" Type="http://schemas.openxmlformats.org/officeDocument/2006/relationships/oleObject" Target="../embeddings/oleObject21.bin"/><Relationship Id="rId7" Type="http://schemas.openxmlformats.org/officeDocument/2006/relationships/oleObject" Target="../embeddings/oleObject23.bin"/><Relationship Id="rId2" Type="http://schemas.openxmlformats.org/officeDocument/2006/relationships/notesSlide" Target="../notesSlides/notesSlide16.xml"/><Relationship Id="rId1" Type="http://schemas.openxmlformats.org/officeDocument/2006/relationships/slideLayout" Target="../slideLayouts/slideLayout47.xml"/><Relationship Id="rId6" Type="http://schemas.openxmlformats.org/officeDocument/2006/relationships/image" Target="../media/image128.wmf"/><Relationship Id="rId5" Type="http://schemas.openxmlformats.org/officeDocument/2006/relationships/oleObject" Target="../embeddings/oleObject22.bin"/><Relationship Id="rId4" Type="http://schemas.openxmlformats.org/officeDocument/2006/relationships/image" Target="../media/image127.wmf"/></Relationships>
</file>

<file path=ppt/slides/_rels/slide72.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149.png"/></Relationships>
</file>

<file path=ppt/slides/_rels/slide76.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8" Type="http://schemas.openxmlformats.org/officeDocument/2006/relationships/image" Target="../media/image228.png"/><Relationship Id="rId3" Type="http://schemas.openxmlformats.org/officeDocument/2006/relationships/image" Target="../media/image1710.png"/><Relationship Id="rId7" Type="http://schemas.openxmlformats.org/officeDocument/2006/relationships/image" Target="../media/image2110.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2010.png"/><Relationship Id="rId5" Type="http://schemas.openxmlformats.org/officeDocument/2006/relationships/image" Target="../media/image1910.png"/><Relationship Id="rId4" Type="http://schemas.openxmlformats.org/officeDocument/2006/relationships/image" Target="../media/image1810.png"/></Relationships>
</file>

<file path=ppt/slides/_rels/slide78.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510.png"/></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4.xml"/></Relationships>
</file>

<file path=ppt/slides/_rels/slide80.xml.rels><?xml version="1.0" encoding="UTF-8" standalone="yes"?>
<Relationships xmlns="http://schemas.openxmlformats.org/package/2006/relationships"><Relationship Id="rId3" Type="http://schemas.openxmlformats.org/officeDocument/2006/relationships/image" Target="../media/image612.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153.png"/></Relationships>
</file>

<file path=ppt/slides/_rels/slide81.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910.png"/></Relationships>
</file>

<file path=ppt/slides/_rels/slide82.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25.xml"/><Relationship Id="rId1" Type="http://schemas.openxmlformats.org/officeDocument/2006/relationships/slideLayout" Target="../slideLayouts/slideLayout3.xml"/><Relationship Id="rId5" Type="http://schemas.openxmlformats.org/officeDocument/2006/relationships/image" Target="../media/image158.png"/><Relationship Id="rId4" Type="http://schemas.openxmlformats.org/officeDocument/2006/relationships/image" Target="../media/image157.png"/></Relationships>
</file>

<file path=ppt/slides/_rels/slide84.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26.xml"/><Relationship Id="rId1" Type="http://schemas.openxmlformats.org/officeDocument/2006/relationships/slideLayout" Target="../slideLayouts/slideLayout3.xml"/><Relationship Id="rId5" Type="http://schemas.openxmlformats.org/officeDocument/2006/relationships/image" Target="../media/image161.png"/><Relationship Id="rId4" Type="http://schemas.openxmlformats.org/officeDocument/2006/relationships/image" Target="../media/image160.png"/></Relationships>
</file>

<file path=ppt/slides/_rels/slide85.xml.rels><?xml version="1.0" encoding="UTF-8" standalone="yes"?>
<Relationships xmlns="http://schemas.openxmlformats.org/package/2006/relationships"><Relationship Id="rId3" Type="http://schemas.openxmlformats.org/officeDocument/2006/relationships/hyperlink" Target="http://creativecommons.org/licenses/by-sa/3.0" TargetMode="External"/><Relationship Id="rId2" Type="http://schemas.openxmlformats.org/officeDocument/2006/relationships/notesSlide" Target="../notesSlides/notesSlide27.xml"/><Relationship Id="rId1" Type="http://schemas.openxmlformats.org/officeDocument/2006/relationships/slideLayout" Target="../slideLayouts/slideLayout4.xml"/><Relationship Id="rId6" Type="http://schemas.openxmlformats.org/officeDocument/2006/relationships/image" Target="../media/image164.png"/><Relationship Id="rId5" Type="http://schemas.openxmlformats.org/officeDocument/2006/relationships/image" Target="../media/image163.png"/><Relationship Id="rId4" Type="http://schemas.openxmlformats.org/officeDocument/2006/relationships/image" Target="../media/image162.png"/></Relationships>
</file>

<file path=ppt/slides/_rels/slide86.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28.xml"/><Relationship Id="rId1" Type="http://schemas.openxmlformats.org/officeDocument/2006/relationships/slideLayout" Target="../slideLayouts/slideLayout4.xml"/><Relationship Id="rId5" Type="http://schemas.openxmlformats.org/officeDocument/2006/relationships/image" Target="../media/image167.png"/><Relationship Id="rId4" Type="http://schemas.openxmlformats.org/officeDocument/2006/relationships/image" Target="../media/image166.png"/></Relationships>
</file>

<file path=ppt/slides/_rels/slide87.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29.xml"/><Relationship Id="rId1" Type="http://schemas.openxmlformats.org/officeDocument/2006/relationships/slideLayout" Target="../slideLayouts/slideLayout3.xml"/><Relationship Id="rId5" Type="http://schemas.openxmlformats.org/officeDocument/2006/relationships/image" Target="../media/image170.png"/><Relationship Id="rId4" Type="http://schemas.openxmlformats.org/officeDocument/2006/relationships/image" Target="../media/image169.png"/></Relationships>
</file>

<file path=ppt/slides/_rels/slide88.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30.xml"/><Relationship Id="rId1" Type="http://schemas.openxmlformats.org/officeDocument/2006/relationships/slideLayout" Target="../slideLayouts/slideLayout5.xml"/><Relationship Id="rId4" Type="http://schemas.openxmlformats.org/officeDocument/2006/relationships/image" Target="../media/image171.png"/></Relationships>
</file>

<file path=ppt/slides/_rels/slide89.xml.rels><?xml version="1.0" encoding="UTF-8" standalone="yes"?>
<Relationships xmlns="http://schemas.openxmlformats.org/package/2006/relationships"><Relationship Id="rId3" Type="http://schemas.openxmlformats.org/officeDocument/2006/relationships/image" Target="../media/image1020.png"/><Relationship Id="rId2" Type="http://schemas.openxmlformats.org/officeDocument/2006/relationships/notesSlide" Target="../notesSlides/notesSlide31.xml"/><Relationship Id="rId1" Type="http://schemas.openxmlformats.org/officeDocument/2006/relationships/slideLayout" Target="../slideLayouts/slideLayout35.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35.xml"/><Relationship Id="rId5" Type="http://schemas.openxmlformats.org/officeDocument/2006/relationships/image" Target="../media/image21.png"/><Relationship Id="rId4" Type="http://schemas.openxmlformats.org/officeDocument/2006/relationships/image" Target="../media/image20.gif"/></Relationships>
</file>

<file path=ppt/slides/_rels/slide90.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32.xml"/><Relationship Id="rId1" Type="http://schemas.openxmlformats.org/officeDocument/2006/relationships/slideLayout" Target="../slideLayouts/slideLayout35.xml"/><Relationship Id="rId4" Type="http://schemas.openxmlformats.org/officeDocument/2006/relationships/hyperlink" Target="https://cs231n.github.io/classification/" TargetMode="External"/></Relationships>
</file>

<file path=ppt/slides/_rels/slide91.xml.rels><?xml version="1.0" encoding="UTF-8" standalone="yes"?>
<Relationships xmlns="http://schemas.openxmlformats.org/package/2006/relationships"><Relationship Id="rId3" Type="http://schemas.openxmlformats.org/officeDocument/2006/relationships/image" Target="../media/image173.png"/><Relationship Id="rId7" Type="http://schemas.microsoft.com/office/2007/relationships/hdphoto" Target="../media/hdphoto4.wdp"/><Relationship Id="rId2" Type="http://schemas.openxmlformats.org/officeDocument/2006/relationships/notesSlide" Target="../notesSlides/notesSlide33.xml"/><Relationship Id="rId1" Type="http://schemas.openxmlformats.org/officeDocument/2006/relationships/slideLayout" Target="../slideLayouts/slideLayout35.xml"/><Relationship Id="rId6" Type="http://schemas.openxmlformats.org/officeDocument/2006/relationships/image" Target="../media/image175.png"/><Relationship Id="rId5" Type="http://schemas.microsoft.com/office/2007/relationships/hdphoto" Target="../media/hdphoto3.wdp"/><Relationship Id="rId4" Type="http://schemas.openxmlformats.org/officeDocument/2006/relationships/image" Target="../media/image174.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93.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image" Target="../media/image176.png"/><Relationship Id="rId1" Type="http://schemas.openxmlformats.org/officeDocument/2006/relationships/slideLayout" Target="../slideLayouts/slideLayout35.xml"/><Relationship Id="rId4" Type="http://schemas.openxmlformats.org/officeDocument/2006/relationships/image" Target="../media/image178.png"/></Relationships>
</file>

<file path=ppt/slides/_rels/slide94.xml.rels><?xml version="1.0" encoding="UTF-8" standalone="yes"?>
<Relationships xmlns="http://schemas.openxmlformats.org/package/2006/relationships"><Relationship Id="rId8" Type="http://schemas.openxmlformats.org/officeDocument/2006/relationships/image" Target="../media/image1640.png"/><Relationship Id="rId3" Type="http://schemas.openxmlformats.org/officeDocument/2006/relationships/image" Target="../media/image1811.png"/><Relationship Id="rId7" Type="http://schemas.openxmlformats.org/officeDocument/2006/relationships/image" Target="../media/image1630.png"/><Relationship Id="rId2" Type="http://schemas.openxmlformats.org/officeDocument/2006/relationships/notesSlide" Target="../notesSlides/notesSlide34.xml"/><Relationship Id="rId1" Type="http://schemas.openxmlformats.org/officeDocument/2006/relationships/slideLayout" Target="../slideLayouts/slideLayout35.xml"/><Relationship Id="rId6" Type="http://schemas.openxmlformats.org/officeDocument/2006/relationships/image" Target="../media/image1620.png"/><Relationship Id="rId5" Type="http://schemas.openxmlformats.org/officeDocument/2006/relationships/image" Target="../media/image177.png"/><Relationship Id="rId4" Type="http://schemas.openxmlformats.org/officeDocument/2006/relationships/image" Target="../media/image176.png"/></Relationships>
</file>

<file path=ppt/slides/_rels/slide95.xml.rels><?xml version="1.0" encoding="UTF-8" standalone="yes"?>
<Relationships xmlns="http://schemas.openxmlformats.org/package/2006/relationships"><Relationship Id="rId2" Type="http://schemas.openxmlformats.org/officeDocument/2006/relationships/image" Target="../media/image179.png"/><Relationship Id="rId1" Type="http://schemas.openxmlformats.org/officeDocument/2006/relationships/slideLayout" Target="../slideLayouts/slideLayout35.xml"/></Relationships>
</file>

<file path=ppt/slides/_rels/slide96.xml.rels><?xml version="1.0" encoding="UTF-8" standalone="yes"?>
<Relationships xmlns="http://schemas.openxmlformats.org/package/2006/relationships"><Relationship Id="rId2" Type="http://schemas.openxmlformats.org/officeDocument/2006/relationships/image" Target="../media/image180.png"/><Relationship Id="rId1" Type="http://schemas.openxmlformats.org/officeDocument/2006/relationships/slideLayout" Target="../slideLayouts/slideLayout35.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9.xml.rels><?xml version="1.0" encoding="UTF-8" standalone="yes"?>
<Relationships xmlns="http://schemas.openxmlformats.org/package/2006/relationships"><Relationship Id="rId3" Type="http://schemas.openxmlformats.org/officeDocument/2006/relationships/customXml" Target="../ink/ink7.xml"/><Relationship Id="rId2" Type="http://schemas.openxmlformats.org/officeDocument/2006/relationships/image" Target="../media/image461.png"/><Relationship Id="rId1" Type="http://schemas.openxmlformats.org/officeDocument/2006/relationships/slideLayout" Target="../slideLayouts/slideLayout3.xml"/><Relationship Id="rId6" Type="http://schemas.openxmlformats.org/officeDocument/2006/relationships/image" Target="../media/image441.png"/><Relationship Id="rId5" Type="http://schemas.openxmlformats.org/officeDocument/2006/relationships/customXml" Target="../ink/ink8.xml"/><Relationship Id="rId4" Type="http://schemas.openxmlformats.org/officeDocument/2006/relationships/image" Target="../media/image4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6"/>
          </p:nvPr>
        </p:nvSpPr>
        <p:spPr/>
        <p:txBody>
          <a:bodyPr/>
          <a:lstStyle/>
          <a:p>
            <a:r>
              <a:rPr lang="en-US" dirty="0"/>
              <a:t>University of Cyprus</a:t>
            </a:r>
          </a:p>
        </p:txBody>
      </p:sp>
      <p:sp>
        <p:nvSpPr>
          <p:cNvPr id="3" name="Text Placeholder 2"/>
          <p:cNvSpPr>
            <a:spLocks noGrp="1"/>
          </p:cNvSpPr>
          <p:nvPr>
            <p:ph type="body" sz="quarter" idx="19"/>
          </p:nvPr>
        </p:nvSpPr>
        <p:spPr/>
        <p:txBody>
          <a:bodyPr/>
          <a:lstStyle/>
          <a:p>
            <a:r>
              <a:rPr lang="en-US" dirty="0"/>
              <a:t>Nov, 2023</a:t>
            </a:r>
          </a:p>
        </p:txBody>
      </p:sp>
      <p:sp>
        <p:nvSpPr>
          <p:cNvPr id="4" name="Text Placeholder 3"/>
          <p:cNvSpPr>
            <a:spLocks noGrp="1"/>
          </p:cNvSpPr>
          <p:nvPr>
            <p:ph type="body" sz="quarter" idx="21"/>
          </p:nvPr>
        </p:nvSpPr>
        <p:spPr/>
        <p:txBody>
          <a:bodyPr/>
          <a:lstStyle/>
          <a:p>
            <a:r>
              <a:rPr lang="en-US" dirty="0"/>
              <a:t>MAI – 642 – DEEP LEARNING</a:t>
            </a:r>
          </a:p>
        </p:txBody>
      </p:sp>
      <p:sp>
        <p:nvSpPr>
          <p:cNvPr id="5" name="Text Placeholder 4"/>
          <p:cNvSpPr>
            <a:spLocks noGrp="1"/>
          </p:cNvSpPr>
          <p:nvPr>
            <p:ph type="body" sz="quarter" idx="23"/>
          </p:nvPr>
        </p:nvSpPr>
        <p:spPr/>
        <p:txBody>
          <a:bodyPr/>
          <a:lstStyle/>
          <a:p>
            <a:r>
              <a:rPr lang="en-US" dirty="0"/>
              <a:t>Theocharis Theocharides</a:t>
            </a:r>
          </a:p>
        </p:txBody>
      </p:sp>
    </p:spTree>
    <p:extLst>
      <p:ext uri="{BB962C8B-B14F-4D97-AF65-F5344CB8AC3E}">
        <p14:creationId xmlns:p14="http://schemas.microsoft.com/office/powerpoint/2010/main" val="13029623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6632"/>
            <a:ext cx="12192000" cy="926976"/>
          </a:xfrm>
        </p:spPr>
        <p:txBody>
          <a:bodyPr/>
          <a:lstStyle/>
          <a:p>
            <a:r>
              <a:rPr lang="en-US" dirty="0"/>
              <a:t>Unsupervised Learning </a:t>
            </a:r>
          </a:p>
        </p:txBody>
      </p:sp>
      <p:sp>
        <p:nvSpPr>
          <p:cNvPr id="3" name="Content Placeholder 2"/>
          <p:cNvSpPr>
            <a:spLocks noGrp="1"/>
          </p:cNvSpPr>
          <p:nvPr>
            <p:ph idx="1"/>
          </p:nvPr>
        </p:nvSpPr>
        <p:spPr/>
        <p:txBody>
          <a:bodyPr/>
          <a:lstStyle/>
          <a:p>
            <a:r>
              <a:rPr lang="en-US" b="1" i="1" dirty="0">
                <a:solidFill>
                  <a:srgbClr val="0070C0"/>
                </a:solidFill>
              </a:rPr>
              <a:t>Unsupervised learning </a:t>
            </a:r>
            <a:r>
              <a:rPr lang="en-US" dirty="0"/>
              <a:t>categories and techniques</a:t>
            </a:r>
          </a:p>
          <a:p>
            <a:pPr lvl="1"/>
            <a:r>
              <a:rPr lang="en-US" b="1" dirty="0"/>
              <a:t>Clustering</a:t>
            </a:r>
          </a:p>
          <a:p>
            <a:pPr lvl="2"/>
            <a:r>
              <a:rPr lang="en-US" i="1" dirty="0"/>
              <a:t>k</a:t>
            </a:r>
            <a:r>
              <a:rPr lang="en-US" dirty="0"/>
              <a:t>-means clustering</a:t>
            </a:r>
          </a:p>
          <a:p>
            <a:pPr lvl="2"/>
            <a:r>
              <a:rPr lang="en-US" dirty="0"/>
              <a:t>Mean-shift clustering</a:t>
            </a:r>
          </a:p>
          <a:p>
            <a:pPr lvl="2"/>
            <a:r>
              <a:rPr lang="en-US" dirty="0"/>
              <a:t>Spectral clustering 	</a:t>
            </a:r>
          </a:p>
          <a:p>
            <a:pPr lvl="1"/>
            <a:r>
              <a:rPr lang="en-US" b="1" dirty="0"/>
              <a:t>Density estimation </a:t>
            </a:r>
            <a:r>
              <a:rPr lang="en-US" dirty="0"/>
              <a:t>	</a:t>
            </a:r>
          </a:p>
          <a:p>
            <a:pPr lvl="2"/>
            <a:r>
              <a:rPr lang="en-US" dirty="0"/>
              <a:t>Gaussian mixture model (GMM) 	</a:t>
            </a:r>
          </a:p>
          <a:p>
            <a:pPr lvl="2"/>
            <a:r>
              <a:rPr lang="en-US" dirty="0"/>
              <a:t>Graphical models </a:t>
            </a:r>
          </a:p>
          <a:p>
            <a:pPr lvl="1"/>
            <a:r>
              <a:rPr lang="en-US" b="1" dirty="0"/>
              <a:t>Dimensionality reduction </a:t>
            </a:r>
            <a:r>
              <a:rPr lang="en-US" dirty="0"/>
              <a:t>	</a:t>
            </a:r>
          </a:p>
          <a:p>
            <a:pPr lvl="2"/>
            <a:r>
              <a:rPr lang="en-US" dirty="0"/>
              <a:t>Principal component analysis (PCA) 	</a:t>
            </a:r>
          </a:p>
          <a:p>
            <a:pPr lvl="2"/>
            <a:r>
              <a:rPr lang="en-US" dirty="0"/>
              <a:t>Factor analysis 	</a:t>
            </a:r>
          </a:p>
          <a:p>
            <a:endParaRPr lang="en-US" dirty="0"/>
          </a:p>
        </p:txBody>
      </p:sp>
      <p:sp>
        <p:nvSpPr>
          <p:cNvPr id="5" name="Content Placeholder 4">
            <a:extLst>
              <a:ext uri="{FF2B5EF4-FFF2-40B4-BE49-F238E27FC236}">
                <a16:creationId xmlns:a16="http://schemas.microsoft.com/office/drawing/2014/main" id="{10349C40-CEA7-4A4B-8ED1-E1DEEBFF51F8}"/>
              </a:ext>
            </a:extLst>
          </p:cNvPr>
          <p:cNvSpPr>
            <a:spLocks noGrp="1"/>
          </p:cNvSpPr>
          <p:nvPr>
            <p:ph idx="10"/>
          </p:nvPr>
        </p:nvSpPr>
        <p:spPr/>
        <p:txBody>
          <a:bodyPr/>
          <a:lstStyle/>
          <a:p>
            <a:r>
              <a:rPr lang="en-US" dirty="0"/>
              <a:t>Machine Learning Basics</a:t>
            </a:r>
          </a:p>
          <a:p>
            <a:endParaRPr lang="en-US" dirty="0"/>
          </a:p>
        </p:txBody>
      </p:sp>
      <p:sp>
        <p:nvSpPr>
          <p:cNvPr id="4" name="TextBox 3"/>
          <p:cNvSpPr txBox="1"/>
          <p:nvPr/>
        </p:nvSpPr>
        <p:spPr>
          <a:xfrm>
            <a:off x="3143672" y="6556376"/>
            <a:ext cx="6099501" cy="228076"/>
          </a:xfrm>
          <a:prstGeom prst="rect">
            <a:avLst/>
          </a:prstGeom>
          <a:noFill/>
        </p:spPr>
        <p:txBody>
          <a:bodyPr wrap="square" rtlCol="0">
            <a:spAutoFit/>
          </a:bodyPr>
          <a:lstStyle/>
          <a:p>
            <a:pPr algn="ctr"/>
            <a:r>
              <a:rPr lang="en-US" sz="882" dirty="0"/>
              <a:t>Slide credit: Y-Fan Chang – An Overview of Machine Learning</a:t>
            </a:r>
          </a:p>
        </p:txBody>
      </p:sp>
    </p:spTree>
    <p:extLst>
      <p:ext uri="{BB962C8B-B14F-4D97-AF65-F5344CB8AC3E}">
        <p14:creationId xmlns:p14="http://schemas.microsoft.com/office/powerpoint/2010/main" val="90916502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Back propagation for the linear predictor</a:t>
            </a:r>
          </a:p>
        </p:txBody>
      </p:sp>
      <p:sp>
        <p:nvSpPr>
          <p:cNvPr id="41" name="Content Placeholder 40"/>
          <p:cNvSpPr>
            <a:spLocks noGrp="1"/>
          </p:cNvSpPr>
          <p:nvPr>
            <p:ph idx="1"/>
          </p:nvPr>
        </p:nvSpPr>
        <p:spPr/>
        <p:txBody>
          <a:bodyPr/>
          <a:lstStyle/>
          <a:p>
            <a:r>
              <a:rPr lang="en-US" dirty="0"/>
              <a:t>Identify how each variable influence the loss</a:t>
            </a:r>
          </a:p>
        </p:txBody>
      </p:sp>
      <p:sp>
        <p:nvSpPr>
          <p:cNvPr id="14" name="Oval 13"/>
          <p:cNvSpPr>
            <a:spLocks/>
          </p:cNvSpPr>
          <p:nvPr/>
        </p:nvSpPr>
        <p:spPr>
          <a:xfrm>
            <a:off x="453798" y="3077153"/>
            <a:ext cx="822960" cy="822960"/>
          </a:xfrm>
          <a:prstGeom prst="ellipse">
            <a:avLst/>
          </a:prstGeom>
          <a:ln w="28575">
            <a:solidFill>
              <a:schemeClr val="accent6"/>
            </a:solidFill>
          </a:ln>
        </p:spPr>
        <p:style>
          <a:lnRef idx="2">
            <a:schemeClr val="dk1"/>
          </a:lnRef>
          <a:fillRef idx="1">
            <a:schemeClr val="lt1"/>
          </a:fillRef>
          <a:effectRef idx="0">
            <a:schemeClr val="dk1"/>
          </a:effectRef>
          <a:fontRef idx="minor">
            <a:schemeClr val="dk1"/>
          </a:fontRef>
        </p:style>
        <p:txBody>
          <a:bodyPr wrap="none" rtlCol="0" anchor="ctr">
            <a:noAutofit/>
          </a:bodyPr>
          <a:lstStyle/>
          <a:p>
            <a:pPr algn="ctr"/>
            <a:r>
              <a:rPr lang="en-US" sz="3200" dirty="0">
                <a:solidFill>
                  <a:schemeClr val="accent6"/>
                </a:solidFill>
              </a:rPr>
              <a:t>x</a:t>
            </a:r>
          </a:p>
        </p:txBody>
      </p:sp>
      <p:sp>
        <p:nvSpPr>
          <p:cNvPr id="15" name="Oval 14"/>
          <p:cNvSpPr>
            <a:spLocks/>
          </p:cNvSpPr>
          <p:nvPr/>
        </p:nvSpPr>
        <p:spPr>
          <a:xfrm>
            <a:off x="1348256" y="4620275"/>
            <a:ext cx="822960" cy="822960"/>
          </a:xfrm>
          <a:prstGeom prst="ellipse">
            <a:avLst/>
          </a:prstGeom>
          <a:ln w="28575">
            <a:solidFill>
              <a:srgbClr val="0070C0"/>
            </a:solidFill>
          </a:ln>
        </p:spPr>
        <p:style>
          <a:lnRef idx="2">
            <a:schemeClr val="dk1"/>
          </a:lnRef>
          <a:fillRef idx="1">
            <a:schemeClr val="lt1"/>
          </a:fillRef>
          <a:effectRef idx="0">
            <a:schemeClr val="dk1"/>
          </a:effectRef>
          <a:fontRef idx="minor">
            <a:schemeClr val="dk1"/>
          </a:fontRef>
        </p:style>
        <p:txBody>
          <a:bodyPr wrap="none" rtlCol="0" anchor="ctr">
            <a:noAutofit/>
          </a:bodyPr>
          <a:lstStyle/>
          <a:p>
            <a:pPr algn="ctr"/>
            <a:r>
              <a:rPr lang="en-US" sz="3200" dirty="0">
                <a:solidFill>
                  <a:srgbClr val="0070C0"/>
                </a:solidFill>
              </a:rPr>
              <a:t>w</a:t>
            </a:r>
          </a:p>
        </p:txBody>
      </p:sp>
      <p:sp>
        <p:nvSpPr>
          <p:cNvPr id="16" name="Oval 15"/>
          <p:cNvSpPr>
            <a:spLocks/>
          </p:cNvSpPr>
          <p:nvPr/>
        </p:nvSpPr>
        <p:spPr>
          <a:xfrm>
            <a:off x="2423478" y="4620275"/>
            <a:ext cx="822960" cy="822960"/>
          </a:xfrm>
          <a:prstGeom prst="ellipse">
            <a:avLst/>
          </a:prstGeom>
          <a:ln w="28575">
            <a:solidFill>
              <a:srgbClr val="0070C0"/>
            </a:solidFill>
          </a:ln>
        </p:spPr>
        <p:style>
          <a:lnRef idx="2">
            <a:schemeClr val="dk1"/>
          </a:lnRef>
          <a:fillRef idx="1">
            <a:schemeClr val="lt1"/>
          </a:fillRef>
          <a:effectRef idx="0">
            <a:schemeClr val="dk1"/>
          </a:effectRef>
          <a:fontRef idx="minor">
            <a:schemeClr val="dk1"/>
          </a:fontRef>
        </p:style>
        <p:txBody>
          <a:bodyPr wrap="none" rtlCol="0" anchor="ctr">
            <a:noAutofit/>
          </a:bodyPr>
          <a:lstStyle/>
          <a:p>
            <a:pPr algn="ctr"/>
            <a:r>
              <a:rPr lang="en-US" sz="3200" dirty="0">
                <a:solidFill>
                  <a:srgbClr val="0070C0"/>
                </a:solidFill>
              </a:rPr>
              <a:t>b</a:t>
            </a:r>
          </a:p>
        </p:txBody>
      </p:sp>
      <p:sp>
        <p:nvSpPr>
          <p:cNvPr id="17" name="Oval 16"/>
          <p:cNvSpPr>
            <a:spLocks/>
          </p:cNvSpPr>
          <p:nvPr/>
        </p:nvSpPr>
        <p:spPr>
          <a:xfrm>
            <a:off x="1951937" y="3077153"/>
            <a:ext cx="822960" cy="822960"/>
          </a:xfrm>
          <a:prstGeom prst="ellipse">
            <a:avLst/>
          </a:prstGeom>
          <a:ln w="28575"/>
        </p:spPr>
        <p:style>
          <a:lnRef idx="2">
            <a:schemeClr val="dk1"/>
          </a:lnRef>
          <a:fillRef idx="1">
            <a:schemeClr val="lt1"/>
          </a:fillRef>
          <a:effectRef idx="0">
            <a:schemeClr val="dk1"/>
          </a:effectRef>
          <a:fontRef idx="minor">
            <a:schemeClr val="dk1"/>
          </a:fontRef>
        </p:style>
        <p:txBody>
          <a:bodyPr wrap="none" rtlCol="0" anchor="ctr">
            <a:noAutofit/>
          </a:bodyPr>
          <a:lstStyle/>
          <a:p>
            <a:pPr algn="ctr"/>
            <a:r>
              <a:rPr lang="en-US" sz="3200" dirty="0">
                <a:solidFill>
                  <a:prstClr val="black"/>
                </a:solidFill>
              </a:rPr>
              <a:t>z</a:t>
            </a:r>
          </a:p>
        </p:txBody>
      </p:sp>
      <p:cxnSp>
        <p:nvCxnSpPr>
          <p:cNvPr id="18" name="Straight Arrow Connector 17"/>
          <p:cNvCxnSpPr/>
          <p:nvPr/>
        </p:nvCxnSpPr>
        <p:spPr>
          <a:xfrm>
            <a:off x="1276758" y="3488633"/>
            <a:ext cx="675179" cy="0"/>
          </a:xfrm>
          <a:prstGeom prst="straightConnector1">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15" idx="0"/>
            <a:endCxn id="17" idx="4"/>
          </p:cNvCxnSpPr>
          <p:nvPr/>
        </p:nvCxnSpPr>
        <p:spPr>
          <a:xfrm flipV="1">
            <a:off x="1759736" y="3900113"/>
            <a:ext cx="603681" cy="720162"/>
          </a:xfrm>
          <a:prstGeom prst="straightConnector1">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stCxn id="16" idx="0"/>
            <a:endCxn id="17" idx="4"/>
          </p:cNvCxnSpPr>
          <p:nvPr/>
        </p:nvCxnSpPr>
        <p:spPr>
          <a:xfrm flipH="1" flipV="1">
            <a:off x="2363417" y="3900113"/>
            <a:ext cx="471541" cy="720162"/>
          </a:xfrm>
          <a:prstGeom prst="straightConnector1">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9" name="Oval 28"/>
          <p:cNvSpPr>
            <a:spLocks/>
          </p:cNvSpPr>
          <p:nvPr/>
        </p:nvSpPr>
        <p:spPr>
          <a:xfrm>
            <a:off x="3632834" y="3077153"/>
            <a:ext cx="822960" cy="822960"/>
          </a:xfrm>
          <a:prstGeom prst="ellipse">
            <a:avLst/>
          </a:prstGeom>
          <a:ln w="28575">
            <a:solidFill>
              <a:srgbClr val="7030A0"/>
            </a:solidFill>
          </a:ln>
        </p:spPr>
        <p:style>
          <a:lnRef idx="2">
            <a:schemeClr val="dk1"/>
          </a:lnRef>
          <a:fillRef idx="1">
            <a:schemeClr val="lt1"/>
          </a:fillRef>
          <a:effectRef idx="0">
            <a:schemeClr val="dk1"/>
          </a:effectRef>
          <a:fontRef idx="minor">
            <a:schemeClr val="dk1"/>
          </a:fontRef>
        </p:style>
        <p:txBody>
          <a:bodyPr wrap="none" rtlCol="0" anchor="ctr">
            <a:noAutofit/>
          </a:bodyPr>
          <a:lstStyle/>
          <a:p>
            <a:pPr algn="ctr"/>
            <a:r>
              <a:rPr lang="en-US" sz="3200" dirty="0">
                <a:solidFill>
                  <a:srgbClr val="7030A0"/>
                </a:solidFill>
              </a:rPr>
              <a:t>p</a:t>
            </a:r>
          </a:p>
        </p:txBody>
      </p:sp>
      <p:cxnSp>
        <p:nvCxnSpPr>
          <p:cNvPr id="30" name="Straight Arrow Connector 29"/>
          <p:cNvCxnSpPr/>
          <p:nvPr/>
        </p:nvCxnSpPr>
        <p:spPr>
          <a:xfrm>
            <a:off x="2774897" y="3488633"/>
            <a:ext cx="857937" cy="0"/>
          </a:xfrm>
          <a:prstGeom prst="straightConnector1">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34" name="Oval 33"/>
          <p:cNvSpPr>
            <a:spLocks/>
          </p:cNvSpPr>
          <p:nvPr/>
        </p:nvSpPr>
        <p:spPr>
          <a:xfrm>
            <a:off x="5418428" y="3077153"/>
            <a:ext cx="822960" cy="822960"/>
          </a:xfrm>
          <a:prstGeom prst="ellipse">
            <a:avLst/>
          </a:prstGeom>
          <a:ln w="28575">
            <a:solidFill>
              <a:srgbClr val="C00000"/>
            </a:solidFill>
          </a:ln>
        </p:spPr>
        <p:style>
          <a:lnRef idx="2">
            <a:schemeClr val="dk1"/>
          </a:lnRef>
          <a:fillRef idx="1">
            <a:schemeClr val="lt1"/>
          </a:fillRef>
          <a:effectRef idx="0">
            <a:schemeClr val="dk1"/>
          </a:effectRef>
          <a:fontRef idx="minor">
            <a:schemeClr val="dk1"/>
          </a:fontRef>
        </p:style>
        <p:txBody>
          <a:bodyPr wrap="none" rtlCol="0" anchor="ctr">
            <a:noAutofit/>
          </a:bodyPr>
          <a:lstStyle/>
          <a:p>
            <a:pPr algn="ctr"/>
            <a:r>
              <a:rPr lang="en-US" sz="3200" dirty="0">
                <a:solidFill>
                  <a:srgbClr val="C00000"/>
                </a:solidFill>
              </a:rPr>
              <a:t>Loss</a:t>
            </a:r>
          </a:p>
        </p:txBody>
      </p:sp>
      <p:cxnSp>
        <p:nvCxnSpPr>
          <p:cNvPr id="35" name="Straight Arrow Connector 34"/>
          <p:cNvCxnSpPr/>
          <p:nvPr/>
        </p:nvCxnSpPr>
        <p:spPr>
          <a:xfrm>
            <a:off x="4455794" y="3488633"/>
            <a:ext cx="962634" cy="0"/>
          </a:xfrm>
          <a:prstGeom prst="straightConnector1">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55" name="Freeform 54"/>
          <p:cNvSpPr/>
          <p:nvPr/>
        </p:nvSpPr>
        <p:spPr>
          <a:xfrm>
            <a:off x="1689652" y="3508513"/>
            <a:ext cx="3727174" cy="1262270"/>
          </a:xfrm>
          <a:custGeom>
            <a:avLst/>
            <a:gdLst>
              <a:gd name="connsiteX0" fmla="*/ 0 w 3727174"/>
              <a:gd name="connsiteY0" fmla="*/ 1262270 h 1262270"/>
              <a:gd name="connsiteX1" fmla="*/ 9939 w 3727174"/>
              <a:gd name="connsiteY1" fmla="*/ 1202635 h 1262270"/>
              <a:gd name="connsiteX2" fmla="*/ 19878 w 3727174"/>
              <a:gd name="connsiteY2" fmla="*/ 1162878 h 1262270"/>
              <a:gd name="connsiteX3" fmla="*/ 29818 w 3727174"/>
              <a:gd name="connsiteY3" fmla="*/ 1113183 h 1262270"/>
              <a:gd name="connsiteX4" fmla="*/ 49696 w 3727174"/>
              <a:gd name="connsiteY4" fmla="*/ 1043609 h 1262270"/>
              <a:gd name="connsiteX5" fmla="*/ 69574 w 3727174"/>
              <a:gd name="connsiteY5" fmla="*/ 1013791 h 1262270"/>
              <a:gd name="connsiteX6" fmla="*/ 109331 w 3727174"/>
              <a:gd name="connsiteY6" fmla="*/ 964096 h 1262270"/>
              <a:gd name="connsiteX7" fmla="*/ 159026 w 3727174"/>
              <a:gd name="connsiteY7" fmla="*/ 914400 h 1262270"/>
              <a:gd name="connsiteX8" fmla="*/ 188844 w 3727174"/>
              <a:gd name="connsiteY8" fmla="*/ 884583 h 1262270"/>
              <a:gd name="connsiteX9" fmla="*/ 248478 w 3727174"/>
              <a:gd name="connsiteY9" fmla="*/ 854765 h 1262270"/>
              <a:gd name="connsiteX10" fmla="*/ 308113 w 3727174"/>
              <a:gd name="connsiteY10" fmla="*/ 805070 h 1262270"/>
              <a:gd name="connsiteX11" fmla="*/ 367748 w 3727174"/>
              <a:gd name="connsiteY11" fmla="*/ 775252 h 1262270"/>
              <a:gd name="connsiteX12" fmla="*/ 447261 w 3727174"/>
              <a:gd name="connsiteY12" fmla="*/ 705678 h 1262270"/>
              <a:gd name="connsiteX13" fmla="*/ 506896 w 3727174"/>
              <a:gd name="connsiteY13" fmla="*/ 636104 h 1262270"/>
              <a:gd name="connsiteX14" fmla="*/ 536713 w 3727174"/>
              <a:gd name="connsiteY14" fmla="*/ 616226 h 1262270"/>
              <a:gd name="connsiteX15" fmla="*/ 586409 w 3727174"/>
              <a:gd name="connsiteY15" fmla="*/ 566530 h 1262270"/>
              <a:gd name="connsiteX16" fmla="*/ 616226 w 3727174"/>
              <a:gd name="connsiteY16" fmla="*/ 536713 h 1262270"/>
              <a:gd name="connsiteX17" fmla="*/ 636105 w 3727174"/>
              <a:gd name="connsiteY17" fmla="*/ 516835 h 1262270"/>
              <a:gd name="connsiteX18" fmla="*/ 665922 w 3727174"/>
              <a:gd name="connsiteY18" fmla="*/ 457200 h 1262270"/>
              <a:gd name="connsiteX19" fmla="*/ 705678 w 3727174"/>
              <a:gd name="connsiteY19" fmla="*/ 357809 h 1262270"/>
              <a:gd name="connsiteX20" fmla="*/ 725557 w 3727174"/>
              <a:gd name="connsiteY20" fmla="*/ 268357 h 1262270"/>
              <a:gd name="connsiteX21" fmla="*/ 755374 w 3727174"/>
              <a:gd name="connsiteY21" fmla="*/ 149087 h 1262270"/>
              <a:gd name="connsiteX22" fmla="*/ 765313 w 3727174"/>
              <a:gd name="connsiteY22" fmla="*/ 119270 h 1262270"/>
              <a:gd name="connsiteX23" fmla="*/ 805070 w 3727174"/>
              <a:gd name="connsiteY23" fmla="*/ 69574 h 1262270"/>
              <a:gd name="connsiteX24" fmla="*/ 854765 w 3727174"/>
              <a:gd name="connsiteY24" fmla="*/ 19878 h 1262270"/>
              <a:gd name="connsiteX25" fmla="*/ 874644 w 3727174"/>
              <a:gd name="connsiteY25" fmla="*/ 0 h 1262270"/>
              <a:gd name="connsiteX26" fmla="*/ 3727174 w 3727174"/>
              <a:gd name="connsiteY26" fmla="*/ 9939 h 1262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727174" h="1262270">
                <a:moveTo>
                  <a:pt x="0" y="1262270"/>
                </a:moveTo>
                <a:cubicBezTo>
                  <a:pt x="3313" y="1242392"/>
                  <a:pt x="5987" y="1222396"/>
                  <a:pt x="9939" y="1202635"/>
                </a:cubicBezTo>
                <a:cubicBezTo>
                  <a:pt x="12618" y="1189240"/>
                  <a:pt x="16915" y="1176213"/>
                  <a:pt x="19878" y="1162878"/>
                </a:cubicBezTo>
                <a:cubicBezTo>
                  <a:pt x="23543" y="1146387"/>
                  <a:pt x="26153" y="1129674"/>
                  <a:pt x="29818" y="1113183"/>
                </a:cubicBezTo>
                <a:cubicBezTo>
                  <a:pt x="32366" y="1101717"/>
                  <a:pt x="43054" y="1056892"/>
                  <a:pt x="49696" y="1043609"/>
                </a:cubicBezTo>
                <a:cubicBezTo>
                  <a:pt x="55038" y="1032925"/>
                  <a:pt x="64232" y="1024475"/>
                  <a:pt x="69574" y="1013791"/>
                </a:cubicBezTo>
                <a:cubicBezTo>
                  <a:pt x="93577" y="965784"/>
                  <a:pt x="59067" y="997604"/>
                  <a:pt x="109331" y="964096"/>
                </a:cubicBezTo>
                <a:cubicBezTo>
                  <a:pt x="145772" y="909432"/>
                  <a:pt x="109333" y="955811"/>
                  <a:pt x="159026" y="914400"/>
                </a:cubicBezTo>
                <a:cubicBezTo>
                  <a:pt x="169824" y="905402"/>
                  <a:pt x="178046" y="893582"/>
                  <a:pt x="188844" y="884583"/>
                </a:cubicBezTo>
                <a:cubicBezTo>
                  <a:pt x="214536" y="863173"/>
                  <a:pt x="218592" y="864727"/>
                  <a:pt x="248478" y="854765"/>
                </a:cubicBezTo>
                <a:cubicBezTo>
                  <a:pt x="270459" y="832784"/>
                  <a:pt x="280439" y="818907"/>
                  <a:pt x="308113" y="805070"/>
                </a:cubicBezTo>
                <a:cubicBezTo>
                  <a:pt x="348775" y="784739"/>
                  <a:pt x="329770" y="808482"/>
                  <a:pt x="367748" y="775252"/>
                </a:cubicBezTo>
                <a:cubicBezTo>
                  <a:pt x="460781" y="693849"/>
                  <a:pt x="380161" y="750413"/>
                  <a:pt x="447261" y="705678"/>
                </a:cubicBezTo>
                <a:cubicBezTo>
                  <a:pt x="465246" y="678701"/>
                  <a:pt x="477974" y="655385"/>
                  <a:pt x="506896" y="636104"/>
                </a:cubicBezTo>
                <a:cubicBezTo>
                  <a:pt x="516835" y="629478"/>
                  <a:pt x="527723" y="624092"/>
                  <a:pt x="536713" y="616226"/>
                </a:cubicBezTo>
                <a:cubicBezTo>
                  <a:pt x="554344" y="600799"/>
                  <a:pt x="569844" y="583095"/>
                  <a:pt x="586409" y="566530"/>
                </a:cubicBezTo>
                <a:lnTo>
                  <a:pt x="616226" y="536713"/>
                </a:lnTo>
                <a:cubicBezTo>
                  <a:pt x="622852" y="530087"/>
                  <a:pt x="630907" y="524632"/>
                  <a:pt x="636105" y="516835"/>
                </a:cubicBezTo>
                <a:cubicBezTo>
                  <a:pt x="674307" y="459531"/>
                  <a:pt x="641232" y="514811"/>
                  <a:pt x="665922" y="457200"/>
                </a:cubicBezTo>
                <a:cubicBezTo>
                  <a:pt x="683620" y="415904"/>
                  <a:pt x="697450" y="407172"/>
                  <a:pt x="705678" y="357809"/>
                </a:cubicBezTo>
                <a:cubicBezTo>
                  <a:pt x="717340" y="287840"/>
                  <a:pt x="709245" y="317292"/>
                  <a:pt x="725557" y="268357"/>
                </a:cubicBezTo>
                <a:cubicBezTo>
                  <a:pt x="738941" y="188054"/>
                  <a:pt x="729123" y="227840"/>
                  <a:pt x="755374" y="149087"/>
                </a:cubicBezTo>
                <a:cubicBezTo>
                  <a:pt x="758687" y="139148"/>
                  <a:pt x="757905" y="126678"/>
                  <a:pt x="765313" y="119270"/>
                </a:cubicBezTo>
                <a:cubicBezTo>
                  <a:pt x="842826" y="41753"/>
                  <a:pt x="717290" y="169894"/>
                  <a:pt x="805070" y="69574"/>
                </a:cubicBezTo>
                <a:cubicBezTo>
                  <a:pt x="820497" y="51944"/>
                  <a:pt x="838200" y="36443"/>
                  <a:pt x="854765" y="19878"/>
                </a:cubicBezTo>
                <a:lnTo>
                  <a:pt x="874644" y="0"/>
                </a:lnTo>
                <a:lnTo>
                  <a:pt x="3727174" y="9939"/>
                </a:lnTo>
              </a:path>
            </a:pathLst>
          </a:custGeom>
          <a:noFill/>
          <a:ln w="38100">
            <a:solidFill>
              <a:srgbClr val="C00000"/>
            </a:solidFill>
            <a:headEnd type="none" w="med" len="med"/>
            <a:tailEnd type="arrow" w="med" len="med"/>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56" name="Rectangle 55"/>
              <p:cNvSpPr/>
              <p:nvPr/>
            </p:nvSpPr>
            <p:spPr>
              <a:xfrm>
                <a:off x="7667385" y="2771059"/>
                <a:ext cx="4104970" cy="98411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2800" i="1" smtClean="0">
                              <a:latin typeface="Cambria Math" panose="02040503050406030204" pitchFamily="18" charset="0"/>
                            </a:rPr>
                          </m:ctrlPr>
                        </m:fPr>
                        <m:num>
                          <m:r>
                            <a:rPr lang="en-US" sz="2800" i="1">
                              <a:latin typeface="Cambria Math" panose="02040503050406030204" pitchFamily="18" charset="0"/>
                            </a:rPr>
                            <m:t>𝜕</m:t>
                          </m:r>
                          <m:r>
                            <m:rPr>
                              <m:nor/>
                            </m:rPr>
                            <a:rPr lang="en-US" sz="2800" smtClean="0">
                              <a:solidFill>
                                <a:srgbClr val="C00000"/>
                              </a:solidFill>
                              <a:latin typeface="Cambria Math" panose="02040503050406030204" pitchFamily="18" charset="0"/>
                            </a:rPr>
                            <m:t>Loss</m:t>
                          </m:r>
                          <m:r>
                            <a:rPr lang="en-US" sz="2800" i="1">
                              <a:latin typeface="Cambria Math" panose="02040503050406030204" pitchFamily="18" charset="0"/>
                            </a:rPr>
                            <m:t> </m:t>
                          </m:r>
                        </m:num>
                        <m:den>
                          <m:r>
                            <a:rPr lang="en-US" sz="2800" i="1">
                              <a:latin typeface="Cambria Math" panose="02040503050406030204" pitchFamily="18" charset="0"/>
                            </a:rPr>
                            <m:t>𝜕</m:t>
                          </m:r>
                          <m:r>
                            <a:rPr lang="en-US" sz="2800" i="1" smtClean="0">
                              <a:solidFill>
                                <a:srgbClr val="0070C0"/>
                              </a:solidFill>
                              <a:latin typeface="Cambria Math" panose="02040503050406030204" pitchFamily="18" charset="0"/>
                            </a:rPr>
                            <m:t>𝑊</m:t>
                          </m:r>
                        </m:den>
                      </m:f>
                      <m:r>
                        <a:rPr lang="en-US" sz="2800" b="0" i="1" smtClean="0">
                          <a:latin typeface="Cambria Math" panose="02040503050406030204" pitchFamily="18" charset="0"/>
                        </a:rPr>
                        <m:t>=</m:t>
                      </m:r>
                      <m:f>
                        <m:fPr>
                          <m:ctrlPr>
                            <a:rPr lang="en-US" sz="2800" b="0" i="1" smtClean="0">
                              <a:latin typeface="Cambria Math" panose="02040503050406030204" pitchFamily="18" charset="0"/>
                            </a:rPr>
                          </m:ctrlPr>
                        </m:fPr>
                        <m:num>
                          <m:r>
                            <a:rPr lang="en-US" sz="2800" b="0" i="1" smtClean="0">
                              <a:latin typeface="Cambria Math" panose="02040503050406030204" pitchFamily="18" charset="0"/>
                            </a:rPr>
                            <m:t>𝜕</m:t>
                          </m:r>
                          <m:r>
                            <a:rPr lang="en-US" sz="2800" b="0" i="1" smtClean="0">
                              <a:solidFill>
                                <a:srgbClr val="C00000"/>
                              </a:solidFill>
                              <a:latin typeface="Cambria Math" panose="02040503050406030204" pitchFamily="18" charset="0"/>
                            </a:rPr>
                            <m:t>𝐿𝑜𝑠𝑠</m:t>
                          </m:r>
                        </m:num>
                        <m:den>
                          <m:r>
                            <a:rPr lang="en-US" sz="2800" i="1">
                              <a:latin typeface="Cambria Math" panose="02040503050406030204" pitchFamily="18" charset="0"/>
                            </a:rPr>
                            <m:t>𝜕</m:t>
                          </m:r>
                          <m:r>
                            <a:rPr lang="en-US" sz="2800" i="1" smtClean="0">
                              <a:solidFill>
                                <a:srgbClr val="7030A0"/>
                              </a:solidFill>
                              <a:latin typeface="Cambria Math" panose="02040503050406030204" pitchFamily="18" charset="0"/>
                            </a:rPr>
                            <m:t>𝑝</m:t>
                          </m:r>
                        </m:den>
                      </m:f>
                      <m:r>
                        <a:rPr lang="en-US" sz="2800" b="0" i="1" smtClean="0">
                          <a:latin typeface="Cambria Math" panose="02040503050406030204" pitchFamily="18" charset="0"/>
                        </a:rPr>
                        <m:t>⋅</m:t>
                      </m:r>
                      <m:f>
                        <m:fPr>
                          <m:ctrlPr>
                            <a:rPr lang="en-US" sz="2800" b="0" i="1" smtClean="0">
                              <a:latin typeface="Cambria Math" panose="02040503050406030204" pitchFamily="18" charset="0"/>
                            </a:rPr>
                          </m:ctrlPr>
                        </m:fPr>
                        <m:num>
                          <m:r>
                            <a:rPr lang="en-US" sz="2800" b="0" i="1" smtClean="0">
                              <a:latin typeface="Cambria Math" panose="02040503050406030204" pitchFamily="18" charset="0"/>
                            </a:rPr>
                            <m:t>𝜕</m:t>
                          </m:r>
                          <m:r>
                            <a:rPr lang="en-US" sz="2800" b="0" i="1" smtClean="0">
                              <a:solidFill>
                                <a:srgbClr val="7030A0"/>
                              </a:solidFill>
                              <a:latin typeface="Cambria Math" panose="02040503050406030204" pitchFamily="18" charset="0"/>
                            </a:rPr>
                            <m:t>𝑝</m:t>
                          </m:r>
                        </m:num>
                        <m:den>
                          <m:r>
                            <a:rPr lang="en-US" sz="2800" b="0" i="1" smtClean="0">
                              <a:latin typeface="Cambria Math" panose="02040503050406030204" pitchFamily="18" charset="0"/>
                            </a:rPr>
                            <m:t>𝜕</m:t>
                          </m:r>
                          <m:r>
                            <a:rPr lang="en-US" sz="2800" b="0" i="1" smtClean="0">
                              <a:latin typeface="Cambria Math" panose="02040503050406030204" pitchFamily="18" charset="0"/>
                            </a:rPr>
                            <m:t>𝑧</m:t>
                          </m:r>
                        </m:den>
                      </m:f>
                      <m:r>
                        <a:rPr lang="en-US" sz="2800" b="0" i="1" smtClean="0">
                          <a:latin typeface="Cambria Math" panose="02040503050406030204" pitchFamily="18" charset="0"/>
                        </a:rPr>
                        <m:t>⋅</m:t>
                      </m:r>
                      <m:f>
                        <m:fPr>
                          <m:ctrlPr>
                            <a:rPr lang="en-US" sz="2800" b="0" i="1" smtClean="0">
                              <a:latin typeface="Cambria Math" panose="02040503050406030204" pitchFamily="18" charset="0"/>
                            </a:rPr>
                          </m:ctrlPr>
                        </m:fPr>
                        <m:num>
                          <m:r>
                            <a:rPr lang="en-US" sz="2800" b="0" i="1" smtClean="0">
                              <a:latin typeface="Cambria Math" panose="02040503050406030204" pitchFamily="18" charset="0"/>
                            </a:rPr>
                            <m:t>𝜕</m:t>
                          </m:r>
                          <m:r>
                            <a:rPr lang="en-US" sz="2800" b="0" i="1" smtClean="0">
                              <a:latin typeface="Cambria Math" panose="02040503050406030204" pitchFamily="18" charset="0"/>
                            </a:rPr>
                            <m:t>𝑧</m:t>
                          </m:r>
                        </m:num>
                        <m:den>
                          <m:r>
                            <a:rPr lang="en-US" sz="2800" b="0" i="1" smtClean="0">
                              <a:latin typeface="Cambria Math" panose="02040503050406030204" pitchFamily="18" charset="0"/>
                            </a:rPr>
                            <m:t>𝜕</m:t>
                          </m:r>
                          <m:r>
                            <a:rPr lang="en-US" sz="2800" b="0" i="1" smtClean="0">
                              <a:solidFill>
                                <a:srgbClr val="0070C0"/>
                              </a:solidFill>
                              <a:latin typeface="Cambria Math" panose="02040503050406030204" pitchFamily="18" charset="0"/>
                            </a:rPr>
                            <m:t>𝑊</m:t>
                          </m:r>
                        </m:den>
                      </m:f>
                    </m:oMath>
                  </m:oMathPara>
                </a14:m>
                <a:endParaRPr lang="en-US" sz="2800" dirty="0"/>
              </a:p>
            </p:txBody>
          </p:sp>
        </mc:Choice>
        <mc:Fallback xmlns="">
          <p:sp>
            <p:nvSpPr>
              <p:cNvPr id="56" name="Rectangle 55"/>
              <p:cNvSpPr>
                <a:spLocks noRot="1" noChangeAspect="1" noMove="1" noResize="1" noEditPoints="1" noAdjustHandles="1" noChangeArrowheads="1" noChangeShapeType="1" noTextEdit="1"/>
              </p:cNvSpPr>
              <p:nvPr/>
            </p:nvSpPr>
            <p:spPr>
              <a:xfrm>
                <a:off x="7667385" y="2771059"/>
                <a:ext cx="4104970" cy="984116"/>
              </a:xfrm>
              <a:prstGeom prst="rect">
                <a:avLst/>
              </a:prstGeom>
              <a:blipFill>
                <a:blip r:embed="rId2"/>
                <a:stretch>
                  <a:fillRect/>
                </a:stretch>
              </a:blipFill>
            </p:spPr>
            <p:txBody>
              <a:bodyPr/>
              <a:lstStyle/>
              <a:p>
                <a:r>
                  <a:rPr lang="en-US">
                    <a:noFill/>
                  </a:rPr>
                  <a:t> </a:t>
                </a:r>
              </a:p>
            </p:txBody>
          </p:sp>
        </mc:Fallback>
      </mc:AlternateContent>
      <p:sp>
        <p:nvSpPr>
          <p:cNvPr id="57" name="Freeform 56"/>
          <p:cNvSpPr/>
          <p:nvPr/>
        </p:nvSpPr>
        <p:spPr>
          <a:xfrm>
            <a:off x="2305878" y="3538327"/>
            <a:ext cx="3081131" cy="1262273"/>
          </a:xfrm>
          <a:custGeom>
            <a:avLst/>
            <a:gdLst>
              <a:gd name="connsiteX0" fmla="*/ 665922 w 3081131"/>
              <a:gd name="connsiteY0" fmla="*/ 1262273 h 1262273"/>
              <a:gd name="connsiteX1" fmla="*/ 646044 w 3081131"/>
              <a:gd name="connsiteY1" fmla="*/ 1202638 h 1262273"/>
              <a:gd name="connsiteX2" fmla="*/ 636105 w 3081131"/>
              <a:gd name="connsiteY2" fmla="*/ 1162882 h 1262273"/>
              <a:gd name="connsiteX3" fmla="*/ 616226 w 3081131"/>
              <a:gd name="connsiteY3" fmla="*/ 1103247 h 1262273"/>
              <a:gd name="connsiteX4" fmla="*/ 596348 w 3081131"/>
              <a:gd name="connsiteY4" fmla="*/ 1073430 h 1262273"/>
              <a:gd name="connsiteX5" fmla="*/ 556592 w 3081131"/>
              <a:gd name="connsiteY5" fmla="*/ 993916 h 1262273"/>
              <a:gd name="connsiteX6" fmla="*/ 526774 w 3081131"/>
              <a:gd name="connsiteY6" fmla="*/ 934282 h 1262273"/>
              <a:gd name="connsiteX7" fmla="*/ 496957 w 3081131"/>
              <a:gd name="connsiteY7" fmla="*/ 914403 h 1262273"/>
              <a:gd name="connsiteX8" fmla="*/ 477079 w 3081131"/>
              <a:gd name="connsiteY8" fmla="*/ 874647 h 1262273"/>
              <a:gd name="connsiteX9" fmla="*/ 417444 w 3081131"/>
              <a:gd name="connsiteY9" fmla="*/ 834890 h 1262273"/>
              <a:gd name="connsiteX10" fmla="*/ 367748 w 3081131"/>
              <a:gd name="connsiteY10" fmla="*/ 805073 h 1262273"/>
              <a:gd name="connsiteX11" fmla="*/ 318052 w 3081131"/>
              <a:gd name="connsiteY11" fmla="*/ 765316 h 1262273"/>
              <a:gd name="connsiteX12" fmla="*/ 288235 w 3081131"/>
              <a:gd name="connsiteY12" fmla="*/ 745438 h 1262273"/>
              <a:gd name="connsiteX13" fmla="*/ 238539 w 3081131"/>
              <a:gd name="connsiteY13" fmla="*/ 695743 h 1262273"/>
              <a:gd name="connsiteX14" fmla="*/ 218661 w 3081131"/>
              <a:gd name="connsiteY14" fmla="*/ 675864 h 1262273"/>
              <a:gd name="connsiteX15" fmla="*/ 168965 w 3081131"/>
              <a:gd name="connsiteY15" fmla="*/ 626169 h 1262273"/>
              <a:gd name="connsiteX16" fmla="*/ 119270 w 3081131"/>
              <a:gd name="connsiteY16" fmla="*/ 546656 h 1262273"/>
              <a:gd name="connsiteX17" fmla="*/ 79513 w 3081131"/>
              <a:gd name="connsiteY17" fmla="*/ 477082 h 1262273"/>
              <a:gd name="connsiteX18" fmla="*/ 39757 w 3081131"/>
              <a:gd name="connsiteY18" fmla="*/ 357812 h 1262273"/>
              <a:gd name="connsiteX19" fmla="*/ 9939 w 3081131"/>
              <a:gd name="connsiteY19" fmla="*/ 238543 h 1262273"/>
              <a:gd name="connsiteX20" fmla="*/ 0 w 3081131"/>
              <a:gd name="connsiteY20" fmla="*/ 208725 h 1262273"/>
              <a:gd name="connsiteX21" fmla="*/ 9939 w 3081131"/>
              <a:gd name="connsiteY21" fmla="*/ 129212 h 1262273"/>
              <a:gd name="connsiteX22" fmla="*/ 59635 w 3081131"/>
              <a:gd name="connsiteY22" fmla="*/ 59638 h 1262273"/>
              <a:gd name="connsiteX23" fmla="*/ 79513 w 3081131"/>
              <a:gd name="connsiteY23" fmla="*/ 29821 h 1262273"/>
              <a:gd name="connsiteX24" fmla="*/ 109331 w 3081131"/>
              <a:gd name="connsiteY24" fmla="*/ 19882 h 1262273"/>
              <a:gd name="connsiteX25" fmla="*/ 228600 w 3081131"/>
              <a:gd name="connsiteY25" fmla="*/ 9943 h 1262273"/>
              <a:gd name="connsiteX26" fmla="*/ 1262270 w 3081131"/>
              <a:gd name="connsiteY26" fmla="*/ 3 h 1262273"/>
              <a:gd name="connsiteX27" fmla="*/ 2097157 w 3081131"/>
              <a:gd name="connsiteY27" fmla="*/ 9943 h 1262273"/>
              <a:gd name="connsiteX28" fmla="*/ 2484783 w 3081131"/>
              <a:gd name="connsiteY28" fmla="*/ 19882 h 1262273"/>
              <a:gd name="connsiteX29" fmla="*/ 2932044 w 3081131"/>
              <a:gd name="connsiteY29" fmla="*/ 9943 h 1262273"/>
              <a:gd name="connsiteX30" fmla="*/ 3081131 w 3081131"/>
              <a:gd name="connsiteY30" fmla="*/ 3 h 1262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081131" h="1262273">
                <a:moveTo>
                  <a:pt x="665922" y="1262273"/>
                </a:moveTo>
                <a:cubicBezTo>
                  <a:pt x="659296" y="1242395"/>
                  <a:pt x="652065" y="1222708"/>
                  <a:pt x="646044" y="1202638"/>
                </a:cubicBezTo>
                <a:cubicBezTo>
                  <a:pt x="642119" y="1189554"/>
                  <a:pt x="640030" y="1175966"/>
                  <a:pt x="636105" y="1162882"/>
                </a:cubicBezTo>
                <a:cubicBezTo>
                  <a:pt x="630084" y="1142812"/>
                  <a:pt x="627849" y="1120682"/>
                  <a:pt x="616226" y="1103247"/>
                </a:cubicBezTo>
                <a:lnTo>
                  <a:pt x="596348" y="1073430"/>
                </a:lnTo>
                <a:cubicBezTo>
                  <a:pt x="573507" y="1004905"/>
                  <a:pt x="591286" y="1028612"/>
                  <a:pt x="556592" y="993916"/>
                </a:cubicBezTo>
                <a:cubicBezTo>
                  <a:pt x="548508" y="969666"/>
                  <a:pt x="546040" y="953549"/>
                  <a:pt x="526774" y="934282"/>
                </a:cubicBezTo>
                <a:cubicBezTo>
                  <a:pt x="518327" y="925835"/>
                  <a:pt x="506896" y="921029"/>
                  <a:pt x="496957" y="914403"/>
                </a:cubicBezTo>
                <a:cubicBezTo>
                  <a:pt x="490331" y="901151"/>
                  <a:pt x="487556" y="885124"/>
                  <a:pt x="477079" y="874647"/>
                </a:cubicBezTo>
                <a:cubicBezTo>
                  <a:pt x="460186" y="857754"/>
                  <a:pt x="434338" y="851783"/>
                  <a:pt x="417444" y="834890"/>
                </a:cubicBezTo>
                <a:cubicBezTo>
                  <a:pt x="378615" y="796063"/>
                  <a:pt x="419359" y="830878"/>
                  <a:pt x="367748" y="805073"/>
                </a:cubicBezTo>
                <a:cubicBezTo>
                  <a:pt x="326960" y="784679"/>
                  <a:pt x="348867" y="789968"/>
                  <a:pt x="318052" y="765316"/>
                </a:cubicBezTo>
                <a:cubicBezTo>
                  <a:pt x="308724" y="757854"/>
                  <a:pt x="297225" y="753304"/>
                  <a:pt x="288235" y="745438"/>
                </a:cubicBezTo>
                <a:cubicBezTo>
                  <a:pt x="270605" y="730012"/>
                  <a:pt x="255104" y="712308"/>
                  <a:pt x="238539" y="695743"/>
                </a:cubicBezTo>
                <a:cubicBezTo>
                  <a:pt x="231913" y="689117"/>
                  <a:pt x="223859" y="683661"/>
                  <a:pt x="218661" y="675864"/>
                </a:cubicBezTo>
                <a:cubicBezTo>
                  <a:pt x="192157" y="636108"/>
                  <a:pt x="208722" y="652673"/>
                  <a:pt x="168965" y="626169"/>
                </a:cubicBezTo>
                <a:cubicBezTo>
                  <a:pt x="145310" y="555202"/>
                  <a:pt x="166521" y="578157"/>
                  <a:pt x="119270" y="546656"/>
                </a:cubicBezTo>
                <a:cubicBezTo>
                  <a:pt x="104731" y="524847"/>
                  <a:pt x="87918" y="502297"/>
                  <a:pt x="79513" y="477082"/>
                </a:cubicBezTo>
                <a:cubicBezTo>
                  <a:pt x="32565" y="336241"/>
                  <a:pt x="84585" y="447469"/>
                  <a:pt x="39757" y="357812"/>
                </a:cubicBezTo>
                <a:cubicBezTo>
                  <a:pt x="26373" y="277504"/>
                  <a:pt x="36192" y="317300"/>
                  <a:pt x="9939" y="238543"/>
                </a:cubicBezTo>
                <a:lnTo>
                  <a:pt x="0" y="208725"/>
                </a:lnTo>
                <a:cubicBezTo>
                  <a:pt x="3313" y="182221"/>
                  <a:pt x="3461" y="155125"/>
                  <a:pt x="9939" y="129212"/>
                </a:cubicBezTo>
                <a:cubicBezTo>
                  <a:pt x="20448" y="87178"/>
                  <a:pt x="34195" y="90167"/>
                  <a:pt x="59635" y="59638"/>
                </a:cubicBezTo>
                <a:cubicBezTo>
                  <a:pt x="67282" y="50461"/>
                  <a:pt x="70185" y="37283"/>
                  <a:pt x="79513" y="29821"/>
                </a:cubicBezTo>
                <a:cubicBezTo>
                  <a:pt x="87694" y="23276"/>
                  <a:pt x="98946" y="21267"/>
                  <a:pt x="109331" y="19882"/>
                </a:cubicBezTo>
                <a:cubicBezTo>
                  <a:pt x="148875" y="14610"/>
                  <a:pt x="188712" y="10631"/>
                  <a:pt x="228600" y="9943"/>
                </a:cubicBezTo>
                <a:lnTo>
                  <a:pt x="1262270" y="3"/>
                </a:lnTo>
                <a:lnTo>
                  <a:pt x="2097157" y="9943"/>
                </a:lnTo>
                <a:cubicBezTo>
                  <a:pt x="2226391" y="12044"/>
                  <a:pt x="2355532" y="19882"/>
                  <a:pt x="2484783" y="19882"/>
                </a:cubicBezTo>
                <a:cubicBezTo>
                  <a:pt x="2633907" y="19882"/>
                  <a:pt x="2782957" y="13256"/>
                  <a:pt x="2932044" y="9943"/>
                </a:cubicBezTo>
                <a:cubicBezTo>
                  <a:pt x="3067859" y="-505"/>
                  <a:pt x="3018055" y="3"/>
                  <a:pt x="3081131" y="3"/>
                </a:cubicBezTo>
              </a:path>
            </a:pathLst>
          </a:custGeom>
          <a:noFill/>
          <a:ln w="38100">
            <a:solidFill>
              <a:srgbClr val="C00000"/>
            </a:solidFill>
            <a:headEnd type="none" w="med" len="med"/>
            <a:tailEnd type="arrow" w="med" len="med"/>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58" name="Rectangle 57"/>
              <p:cNvSpPr/>
              <p:nvPr/>
            </p:nvSpPr>
            <p:spPr>
              <a:xfrm>
                <a:off x="7667385" y="4459119"/>
                <a:ext cx="3951338" cy="98411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2800" i="1" smtClean="0">
                              <a:latin typeface="Cambria Math" panose="02040503050406030204" pitchFamily="18" charset="0"/>
                            </a:rPr>
                          </m:ctrlPr>
                        </m:fPr>
                        <m:num>
                          <m:r>
                            <a:rPr lang="en-US" sz="2800" i="1">
                              <a:latin typeface="Cambria Math" panose="02040503050406030204" pitchFamily="18" charset="0"/>
                            </a:rPr>
                            <m:t>𝜕</m:t>
                          </m:r>
                          <m:r>
                            <m:rPr>
                              <m:nor/>
                            </m:rPr>
                            <a:rPr lang="en-US" sz="2800" smtClean="0">
                              <a:solidFill>
                                <a:srgbClr val="C00000"/>
                              </a:solidFill>
                              <a:latin typeface="Cambria Math" panose="02040503050406030204" pitchFamily="18" charset="0"/>
                            </a:rPr>
                            <m:t>Loss</m:t>
                          </m:r>
                          <m:r>
                            <a:rPr lang="en-US" sz="2800" i="1">
                              <a:latin typeface="Cambria Math" panose="02040503050406030204" pitchFamily="18" charset="0"/>
                            </a:rPr>
                            <m:t> </m:t>
                          </m:r>
                        </m:num>
                        <m:den>
                          <m:r>
                            <a:rPr lang="en-US" sz="2800" i="1">
                              <a:latin typeface="Cambria Math" panose="02040503050406030204" pitchFamily="18" charset="0"/>
                            </a:rPr>
                            <m:t>𝜕</m:t>
                          </m:r>
                          <m:r>
                            <a:rPr lang="en-US" sz="2800" b="0" i="1" smtClean="0">
                              <a:solidFill>
                                <a:srgbClr val="0070C0"/>
                              </a:solidFill>
                              <a:latin typeface="Cambria Math" panose="02040503050406030204" pitchFamily="18" charset="0"/>
                            </a:rPr>
                            <m:t>𝑏</m:t>
                          </m:r>
                        </m:den>
                      </m:f>
                      <m:r>
                        <a:rPr lang="en-US" sz="2800" b="0" i="1" smtClean="0">
                          <a:latin typeface="Cambria Math" panose="02040503050406030204" pitchFamily="18" charset="0"/>
                        </a:rPr>
                        <m:t>=</m:t>
                      </m:r>
                      <m:f>
                        <m:fPr>
                          <m:ctrlPr>
                            <a:rPr lang="en-US" sz="2800" b="0" i="1" smtClean="0">
                              <a:latin typeface="Cambria Math" panose="02040503050406030204" pitchFamily="18" charset="0"/>
                            </a:rPr>
                          </m:ctrlPr>
                        </m:fPr>
                        <m:num>
                          <m:r>
                            <a:rPr lang="en-US" sz="2800" b="0" i="1" smtClean="0">
                              <a:latin typeface="Cambria Math" panose="02040503050406030204" pitchFamily="18" charset="0"/>
                            </a:rPr>
                            <m:t>𝜕</m:t>
                          </m:r>
                          <m:r>
                            <a:rPr lang="en-US" sz="2800" b="0" i="1" smtClean="0">
                              <a:solidFill>
                                <a:srgbClr val="C00000"/>
                              </a:solidFill>
                              <a:latin typeface="Cambria Math" panose="02040503050406030204" pitchFamily="18" charset="0"/>
                            </a:rPr>
                            <m:t>𝐿𝑜𝑠𝑠</m:t>
                          </m:r>
                        </m:num>
                        <m:den>
                          <m:r>
                            <a:rPr lang="en-US" sz="2800" i="1">
                              <a:latin typeface="Cambria Math" panose="02040503050406030204" pitchFamily="18" charset="0"/>
                            </a:rPr>
                            <m:t>𝜕</m:t>
                          </m:r>
                          <m:r>
                            <a:rPr lang="en-US" sz="2800" i="1" smtClean="0">
                              <a:solidFill>
                                <a:srgbClr val="7030A0"/>
                              </a:solidFill>
                              <a:latin typeface="Cambria Math" panose="02040503050406030204" pitchFamily="18" charset="0"/>
                            </a:rPr>
                            <m:t>𝑝</m:t>
                          </m:r>
                        </m:den>
                      </m:f>
                      <m:r>
                        <a:rPr lang="en-US" sz="2800" b="0" i="1" smtClean="0">
                          <a:latin typeface="Cambria Math" panose="02040503050406030204" pitchFamily="18" charset="0"/>
                        </a:rPr>
                        <m:t>⋅</m:t>
                      </m:r>
                      <m:f>
                        <m:fPr>
                          <m:ctrlPr>
                            <a:rPr lang="en-US" sz="2800" b="0" i="1" smtClean="0">
                              <a:latin typeface="Cambria Math" panose="02040503050406030204" pitchFamily="18" charset="0"/>
                            </a:rPr>
                          </m:ctrlPr>
                        </m:fPr>
                        <m:num>
                          <m:r>
                            <a:rPr lang="en-US" sz="2800" b="0" i="1" smtClean="0">
                              <a:latin typeface="Cambria Math" panose="02040503050406030204" pitchFamily="18" charset="0"/>
                            </a:rPr>
                            <m:t>𝜕</m:t>
                          </m:r>
                          <m:r>
                            <a:rPr lang="en-US" sz="2800" b="0" i="1" smtClean="0">
                              <a:solidFill>
                                <a:srgbClr val="7030A0"/>
                              </a:solidFill>
                              <a:latin typeface="Cambria Math" panose="02040503050406030204" pitchFamily="18" charset="0"/>
                            </a:rPr>
                            <m:t>𝑝</m:t>
                          </m:r>
                        </m:num>
                        <m:den>
                          <m:r>
                            <a:rPr lang="en-US" sz="2800" b="0" i="1" smtClean="0">
                              <a:latin typeface="Cambria Math" panose="02040503050406030204" pitchFamily="18" charset="0"/>
                            </a:rPr>
                            <m:t>𝜕</m:t>
                          </m:r>
                          <m:r>
                            <a:rPr lang="en-US" sz="2800" b="0" i="1" smtClean="0">
                              <a:latin typeface="Cambria Math" panose="02040503050406030204" pitchFamily="18" charset="0"/>
                            </a:rPr>
                            <m:t>𝑧</m:t>
                          </m:r>
                        </m:den>
                      </m:f>
                      <m:r>
                        <a:rPr lang="en-US" sz="2800" b="0" i="1" smtClean="0">
                          <a:latin typeface="Cambria Math" panose="02040503050406030204" pitchFamily="18" charset="0"/>
                        </a:rPr>
                        <m:t>⋅</m:t>
                      </m:r>
                      <m:f>
                        <m:fPr>
                          <m:ctrlPr>
                            <a:rPr lang="en-US" sz="2800" b="0" i="1" smtClean="0">
                              <a:latin typeface="Cambria Math" panose="02040503050406030204" pitchFamily="18" charset="0"/>
                            </a:rPr>
                          </m:ctrlPr>
                        </m:fPr>
                        <m:num>
                          <m:r>
                            <a:rPr lang="en-US" sz="2800" b="0" i="1" smtClean="0">
                              <a:latin typeface="Cambria Math" panose="02040503050406030204" pitchFamily="18" charset="0"/>
                            </a:rPr>
                            <m:t>𝜕</m:t>
                          </m:r>
                          <m:r>
                            <a:rPr lang="en-US" sz="2800" b="0" i="1" smtClean="0">
                              <a:latin typeface="Cambria Math" panose="02040503050406030204" pitchFamily="18" charset="0"/>
                            </a:rPr>
                            <m:t>𝑧</m:t>
                          </m:r>
                        </m:num>
                        <m:den>
                          <m:r>
                            <a:rPr lang="en-US" sz="2800" b="0" i="1" smtClean="0">
                              <a:latin typeface="Cambria Math" panose="02040503050406030204" pitchFamily="18" charset="0"/>
                            </a:rPr>
                            <m:t>𝜕</m:t>
                          </m:r>
                          <m:r>
                            <a:rPr lang="en-US" sz="2800" b="0" i="1" smtClean="0">
                              <a:solidFill>
                                <a:srgbClr val="0070C0"/>
                              </a:solidFill>
                              <a:latin typeface="Cambria Math" panose="02040503050406030204" pitchFamily="18" charset="0"/>
                            </a:rPr>
                            <m:t>𝑏</m:t>
                          </m:r>
                        </m:den>
                      </m:f>
                    </m:oMath>
                  </m:oMathPara>
                </a14:m>
                <a:endParaRPr lang="en-US" sz="2800" dirty="0"/>
              </a:p>
            </p:txBody>
          </p:sp>
        </mc:Choice>
        <mc:Fallback xmlns="">
          <p:sp>
            <p:nvSpPr>
              <p:cNvPr id="58" name="Rectangle 57"/>
              <p:cNvSpPr>
                <a:spLocks noRot="1" noChangeAspect="1" noMove="1" noResize="1" noEditPoints="1" noAdjustHandles="1" noChangeArrowheads="1" noChangeShapeType="1" noTextEdit="1"/>
              </p:cNvSpPr>
              <p:nvPr/>
            </p:nvSpPr>
            <p:spPr>
              <a:xfrm>
                <a:off x="7667385" y="4459119"/>
                <a:ext cx="3951338" cy="984116"/>
              </a:xfrm>
              <a:prstGeom prst="rect">
                <a:avLst/>
              </a:prstGeom>
              <a:blipFill>
                <a:blip r:embed="rId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947819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55"/>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5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55" grpId="1" animBg="1"/>
      <p:bldP spid="56" grpId="0"/>
      <p:bldP spid="57" grpId="0" animBg="1"/>
      <p:bldP spid="58"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Back propagation</a:t>
            </a:r>
          </a:p>
        </p:txBody>
      </p:sp>
      <p:sp>
        <p:nvSpPr>
          <p:cNvPr id="3" name="Content Placeholder 2"/>
          <p:cNvSpPr>
            <a:spLocks noGrp="1"/>
          </p:cNvSpPr>
          <p:nvPr>
            <p:ph idx="1"/>
          </p:nvPr>
        </p:nvSpPr>
        <p:spPr>
          <a:xfrm>
            <a:off x="838200" y="1579506"/>
            <a:ext cx="10515600" cy="4351338"/>
          </a:xfrm>
        </p:spPr>
        <p:txBody>
          <a:bodyPr/>
          <a:lstStyle/>
          <a:p>
            <a:r>
              <a:rPr lang="en-US" dirty="0"/>
              <a:t>Don’t repeat shared compute. Propagate the gradients backward</a:t>
            </a:r>
          </a:p>
        </p:txBody>
      </p:sp>
      <p:sp>
        <p:nvSpPr>
          <p:cNvPr id="4" name="Oval 3"/>
          <p:cNvSpPr>
            <a:spLocks/>
          </p:cNvSpPr>
          <p:nvPr/>
        </p:nvSpPr>
        <p:spPr>
          <a:xfrm>
            <a:off x="453798" y="3737218"/>
            <a:ext cx="822960" cy="822960"/>
          </a:xfrm>
          <a:prstGeom prst="ellipse">
            <a:avLst/>
          </a:prstGeom>
          <a:ln w="28575">
            <a:solidFill>
              <a:schemeClr val="accent6"/>
            </a:solidFill>
          </a:ln>
        </p:spPr>
        <p:style>
          <a:lnRef idx="2">
            <a:schemeClr val="dk1"/>
          </a:lnRef>
          <a:fillRef idx="1">
            <a:schemeClr val="lt1"/>
          </a:fillRef>
          <a:effectRef idx="0">
            <a:schemeClr val="dk1"/>
          </a:effectRef>
          <a:fontRef idx="minor">
            <a:schemeClr val="dk1"/>
          </a:fontRef>
        </p:style>
        <p:txBody>
          <a:bodyPr wrap="none" rtlCol="0" anchor="ctr">
            <a:noAutofit/>
          </a:bodyPr>
          <a:lstStyle/>
          <a:p>
            <a:pPr algn="ctr"/>
            <a:r>
              <a:rPr lang="en-US" sz="3200" dirty="0">
                <a:solidFill>
                  <a:schemeClr val="accent6"/>
                </a:solidFill>
              </a:rPr>
              <a:t>x</a:t>
            </a:r>
          </a:p>
        </p:txBody>
      </p:sp>
      <p:sp>
        <p:nvSpPr>
          <p:cNvPr id="5" name="Oval 4"/>
          <p:cNvSpPr>
            <a:spLocks/>
          </p:cNvSpPr>
          <p:nvPr/>
        </p:nvSpPr>
        <p:spPr>
          <a:xfrm>
            <a:off x="1348256" y="5280340"/>
            <a:ext cx="822960" cy="822960"/>
          </a:xfrm>
          <a:prstGeom prst="ellipse">
            <a:avLst/>
          </a:prstGeom>
          <a:ln w="28575">
            <a:solidFill>
              <a:srgbClr val="0070C0"/>
            </a:solidFill>
          </a:ln>
        </p:spPr>
        <p:style>
          <a:lnRef idx="2">
            <a:schemeClr val="dk1"/>
          </a:lnRef>
          <a:fillRef idx="1">
            <a:schemeClr val="lt1"/>
          </a:fillRef>
          <a:effectRef idx="0">
            <a:schemeClr val="dk1"/>
          </a:effectRef>
          <a:fontRef idx="minor">
            <a:schemeClr val="dk1"/>
          </a:fontRef>
        </p:style>
        <p:txBody>
          <a:bodyPr wrap="none" rtlCol="0" anchor="ctr">
            <a:noAutofit/>
          </a:bodyPr>
          <a:lstStyle/>
          <a:p>
            <a:pPr algn="ctr"/>
            <a:r>
              <a:rPr lang="en-US" sz="3200" dirty="0">
                <a:solidFill>
                  <a:srgbClr val="0070C0"/>
                </a:solidFill>
              </a:rPr>
              <a:t>w</a:t>
            </a:r>
          </a:p>
        </p:txBody>
      </p:sp>
      <p:sp>
        <p:nvSpPr>
          <p:cNvPr id="6" name="Oval 5"/>
          <p:cNvSpPr>
            <a:spLocks/>
          </p:cNvSpPr>
          <p:nvPr/>
        </p:nvSpPr>
        <p:spPr>
          <a:xfrm>
            <a:off x="2423478" y="5280340"/>
            <a:ext cx="822960" cy="822960"/>
          </a:xfrm>
          <a:prstGeom prst="ellipse">
            <a:avLst/>
          </a:prstGeom>
          <a:ln w="28575">
            <a:solidFill>
              <a:srgbClr val="0070C0"/>
            </a:solidFill>
          </a:ln>
        </p:spPr>
        <p:style>
          <a:lnRef idx="2">
            <a:schemeClr val="dk1"/>
          </a:lnRef>
          <a:fillRef idx="1">
            <a:schemeClr val="lt1"/>
          </a:fillRef>
          <a:effectRef idx="0">
            <a:schemeClr val="dk1"/>
          </a:effectRef>
          <a:fontRef idx="minor">
            <a:schemeClr val="dk1"/>
          </a:fontRef>
        </p:style>
        <p:txBody>
          <a:bodyPr wrap="none" rtlCol="0" anchor="ctr">
            <a:noAutofit/>
          </a:bodyPr>
          <a:lstStyle/>
          <a:p>
            <a:pPr algn="ctr"/>
            <a:r>
              <a:rPr lang="en-US" sz="3200" dirty="0">
                <a:solidFill>
                  <a:srgbClr val="0070C0"/>
                </a:solidFill>
              </a:rPr>
              <a:t>b</a:t>
            </a:r>
          </a:p>
        </p:txBody>
      </p:sp>
      <p:sp>
        <p:nvSpPr>
          <p:cNvPr id="7" name="Oval 6"/>
          <p:cNvSpPr>
            <a:spLocks/>
          </p:cNvSpPr>
          <p:nvPr/>
        </p:nvSpPr>
        <p:spPr>
          <a:xfrm>
            <a:off x="1951937" y="3737218"/>
            <a:ext cx="822960" cy="822960"/>
          </a:xfrm>
          <a:prstGeom prst="ellipse">
            <a:avLst/>
          </a:prstGeom>
          <a:ln w="28575"/>
        </p:spPr>
        <p:style>
          <a:lnRef idx="2">
            <a:schemeClr val="dk1"/>
          </a:lnRef>
          <a:fillRef idx="1">
            <a:schemeClr val="lt1"/>
          </a:fillRef>
          <a:effectRef idx="0">
            <a:schemeClr val="dk1"/>
          </a:effectRef>
          <a:fontRef idx="minor">
            <a:schemeClr val="dk1"/>
          </a:fontRef>
        </p:style>
        <p:txBody>
          <a:bodyPr wrap="none" rtlCol="0" anchor="ctr">
            <a:noAutofit/>
          </a:bodyPr>
          <a:lstStyle/>
          <a:p>
            <a:pPr algn="ctr"/>
            <a:r>
              <a:rPr lang="en-US" sz="3200" dirty="0">
                <a:solidFill>
                  <a:prstClr val="black"/>
                </a:solidFill>
              </a:rPr>
              <a:t>z</a:t>
            </a:r>
          </a:p>
        </p:txBody>
      </p:sp>
      <p:cxnSp>
        <p:nvCxnSpPr>
          <p:cNvPr id="8" name="Straight Arrow Connector 7"/>
          <p:cNvCxnSpPr/>
          <p:nvPr/>
        </p:nvCxnSpPr>
        <p:spPr>
          <a:xfrm>
            <a:off x="1276758" y="4148698"/>
            <a:ext cx="675179" cy="0"/>
          </a:xfrm>
          <a:prstGeom prst="straightConnector1">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a:stCxn id="5" idx="0"/>
            <a:endCxn id="7" idx="4"/>
          </p:cNvCxnSpPr>
          <p:nvPr/>
        </p:nvCxnSpPr>
        <p:spPr>
          <a:xfrm flipV="1">
            <a:off x="1759736" y="4560178"/>
            <a:ext cx="603681" cy="720162"/>
          </a:xfrm>
          <a:prstGeom prst="straightConnector1">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stCxn id="6" idx="0"/>
            <a:endCxn id="7" idx="4"/>
          </p:cNvCxnSpPr>
          <p:nvPr/>
        </p:nvCxnSpPr>
        <p:spPr>
          <a:xfrm flipH="1" flipV="1">
            <a:off x="2363417" y="4560178"/>
            <a:ext cx="471541" cy="720162"/>
          </a:xfrm>
          <a:prstGeom prst="straightConnector1">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1" name="Oval 10"/>
          <p:cNvSpPr>
            <a:spLocks/>
          </p:cNvSpPr>
          <p:nvPr/>
        </p:nvSpPr>
        <p:spPr>
          <a:xfrm>
            <a:off x="3632834" y="3737218"/>
            <a:ext cx="822960" cy="822960"/>
          </a:xfrm>
          <a:prstGeom prst="ellipse">
            <a:avLst/>
          </a:prstGeom>
          <a:ln w="28575">
            <a:solidFill>
              <a:srgbClr val="7030A0"/>
            </a:solidFill>
          </a:ln>
        </p:spPr>
        <p:style>
          <a:lnRef idx="2">
            <a:schemeClr val="dk1"/>
          </a:lnRef>
          <a:fillRef idx="1">
            <a:schemeClr val="lt1"/>
          </a:fillRef>
          <a:effectRef idx="0">
            <a:schemeClr val="dk1"/>
          </a:effectRef>
          <a:fontRef idx="minor">
            <a:schemeClr val="dk1"/>
          </a:fontRef>
        </p:style>
        <p:txBody>
          <a:bodyPr wrap="none" rtlCol="0" anchor="ctr">
            <a:noAutofit/>
          </a:bodyPr>
          <a:lstStyle/>
          <a:p>
            <a:pPr algn="ctr"/>
            <a:r>
              <a:rPr lang="en-US" sz="3200" dirty="0">
                <a:solidFill>
                  <a:srgbClr val="7030A0"/>
                </a:solidFill>
              </a:rPr>
              <a:t>p</a:t>
            </a:r>
          </a:p>
        </p:txBody>
      </p:sp>
      <p:cxnSp>
        <p:nvCxnSpPr>
          <p:cNvPr id="12" name="Straight Arrow Connector 11"/>
          <p:cNvCxnSpPr/>
          <p:nvPr/>
        </p:nvCxnSpPr>
        <p:spPr>
          <a:xfrm>
            <a:off x="2774897" y="4148698"/>
            <a:ext cx="857937" cy="0"/>
          </a:xfrm>
          <a:prstGeom prst="straightConnector1">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3" name="Oval 12"/>
          <p:cNvSpPr>
            <a:spLocks/>
          </p:cNvSpPr>
          <p:nvPr/>
        </p:nvSpPr>
        <p:spPr>
          <a:xfrm>
            <a:off x="5418428" y="3737218"/>
            <a:ext cx="822960" cy="822960"/>
          </a:xfrm>
          <a:prstGeom prst="ellipse">
            <a:avLst/>
          </a:prstGeom>
          <a:ln w="28575">
            <a:solidFill>
              <a:srgbClr val="C00000"/>
            </a:solidFill>
          </a:ln>
        </p:spPr>
        <p:style>
          <a:lnRef idx="2">
            <a:schemeClr val="dk1"/>
          </a:lnRef>
          <a:fillRef idx="1">
            <a:schemeClr val="lt1"/>
          </a:fillRef>
          <a:effectRef idx="0">
            <a:schemeClr val="dk1"/>
          </a:effectRef>
          <a:fontRef idx="minor">
            <a:schemeClr val="dk1"/>
          </a:fontRef>
        </p:style>
        <p:txBody>
          <a:bodyPr wrap="none" rtlCol="0" anchor="ctr">
            <a:noAutofit/>
          </a:bodyPr>
          <a:lstStyle/>
          <a:p>
            <a:pPr algn="ctr"/>
            <a:r>
              <a:rPr lang="en-US" sz="3200" dirty="0">
                <a:solidFill>
                  <a:srgbClr val="C00000"/>
                </a:solidFill>
              </a:rPr>
              <a:t>Loss</a:t>
            </a:r>
          </a:p>
        </p:txBody>
      </p:sp>
      <p:cxnSp>
        <p:nvCxnSpPr>
          <p:cNvPr id="14" name="Straight Arrow Connector 13"/>
          <p:cNvCxnSpPr/>
          <p:nvPr/>
        </p:nvCxnSpPr>
        <p:spPr>
          <a:xfrm>
            <a:off x="4455794" y="4148698"/>
            <a:ext cx="962634" cy="0"/>
          </a:xfrm>
          <a:prstGeom prst="straightConnector1">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7" name="Rectangle 16"/>
              <p:cNvSpPr/>
              <p:nvPr/>
            </p:nvSpPr>
            <p:spPr>
              <a:xfrm>
                <a:off x="7667385" y="3431124"/>
                <a:ext cx="4104970" cy="98411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2800" i="1" smtClean="0">
                              <a:latin typeface="Cambria Math" panose="02040503050406030204" pitchFamily="18" charset="0"/>
                            </a:rPr>
                          </m:ctrlPr>
                        </m:fPr>
                        <m:num>
                          <m:r>
                            <a:rPr lang="en-US" sz="2800" i="1">
                              <a:latin typeface="Cambria Math" panose="02040503050406030204" pitchFamily="18" charset="0"/>
                            </a:rPr>
                            <m:t>𝜕</m:t>
                          </m:r>
                          <m:r>
                            <m:rPr>
                              <m:nor/>
                            </m:rPr>
                            <a:rPr lang="en-US" sz="2800" smtClean="0">
                              <a:solidFill>
                                <a:srgbClr val="C00000"/>
                              </a:solidFill>
                              <a:latin typeface="Cambria Math" panose="02040503050406030204" pitchFamily="18" charset="0"/>
                            </a:rPr>
                            <m:t>Loss</m:t>
                          </m:r>
                          <m:r>
                            <a:rPr lang="en-US" sz="2800" i="1">
                              <a:latin typeface="Cambria Math" panose="02040503050406030204" pitchFamily="18" charset="0"/>
                            </a:rPr>
                            <m:t> </m:t>
                          </m:r>
                        </m:num>
                        <m:den>
                          <m:r>
                            <a:rPr lang="en-US" sz="2800" i="1">
                              <a:latin typeface="Cambria Math" panose="02040503050406030204" pitchFamily="18" charset="0"/>
                            </a:rPr>
                            <m:t>𝜕</m:t>
                          </m:r>
                          <m:r>
                            <a:rPr lang="en-US" sz="2800" i="1" smtClean="0">
                              <a:solidFill>
                                <a:srgbClr val="0070C0"/>
                              </a:solidFill>
                              <a:latin typeface="Cambria Math" panose="02040503050406030204" pitchFamily="18" charset="0"/>
                            </a:rPr>
                            <m:t>𝑊</m:t>
                          </m:r>
                        </m:den>
                      </m:f>
                      <m:r>
                        <a:rPr lang="en-US" sz="2800" b="0" i="1" smtClean="0">
                          <a:latin typeface="Cambria Math" panose="02040503050406030204" pitchFamily="18" charset="0"/>
                        </a:rPr>
                        <m:t>=</m:t>
                      </m:r>
                      <m:f>
                        <m:fPr>
                          <m:ctrlPr>
                            <a:rPr lang="en-US" sz="2800" b="0" i="1" smtClean="0">
                              <a:latin typeface="Cambria Math" panose="02040503050406030204" pitchFamily="18" charset="0"/>
                            </a:rPr>
                          </m:ctrlPr>
                        </m:fPr>
                        <m:num>
                          <m:r>
                            <a:rPr lang="en-US" sz="2800" b="0" i="1" smtClean="0">
                              <a:latin typeface="Cambria Math" panose="02040503050406030204" pitchFamily="18" charset="0"/>
                            </a:rPr>
                            <m:t>𝜕</m:t>
                          </m:r>
                          <m:r>
                            <a:rPr lang="en-US" sz="2800" b="0" i="1" smtClean="0">
                              <a:solidFill>
                                <a:srgbClr val="C00000"/>
                              </a:solidFill>
                              <a:latin typeface="Cambria Math" panose="02040503050406030204" pitchFamily="18" charset="0"/>
                            </a:rPr>
                            <m:t>𝐿𝑜𝑠𝑠</m:t>
                          </m:r>
                        </m:num>
                        <m:den>
                          <m:r>
                            <a:rPr lang="en-US" sz="2800" i="1">
                              <a:latin typeface="Cambria Math" panose="02040503050406030204" pitchFamily="18" charset="0"/>
                            </a:rPr>
                            <m:t>𝜕</m:t>
                          </m:r>
                          <m:r>
                            <a:rPr lang="en-US" sz="2800" i="1" smtClean="0">
                              <a:solidFill>
                                <a:srgbClr val="7030A0"/>
                              </a:solidFill>
                              <a:latin typeface="Cambria Math" panose="02040503050406030204" pitchFamily="18" charset="0"/>
                            </a:rPr>
                            <m:t>𝑝</m:t>
                          </m:r>
                        </m:den>
                      </m:f>
                      <m:r>
                        <a:rPr lang="en-US" sz="2800" b="0" i="1" smtClean="0">
                          <a:latin typeface="Cambria Math" panose="02040503050406030204" pitchFamily="18" charset="0"/>
                        </a:rPr>
                        <m:t>⋅</m:t>
                      </m:r>
                      <m:f>
                        <m:fPr>
                          <m:ctrlPr>
                            <a:rPr lang="en-US" sz="2800" b="0" i="1" smtClean="0">
                              <a:latin typeface="Cambria Math" panose="02040503050406030204" pitchFamily="18" charset="0"/>
                            </a:rPr>
                          </m:ctrlPr>
                        </m:fPr>
                        <m:num>
                          <m:r>
                            <a:rPr lang="en-US" sz="2800" b="0" i="1" smtClean="0">
                              <a:latin typeface="Cambria Math" panose="02040503050406030204" pitchFamily="18" charset="0"/>
                            </a:rPr>
                            <m:t>𝜕</m:t>
                          </m:r>
                          <m:r>
                            <a:rPr lang="en-US" sz="2800" b="0" i="1" smtClean="0">
                              <a:solidFill>
                                <a:srgbClr val="7030A0"/>
                              </a:solidFill>
                              <a:latin typeface="Cambria Math" panose="02040503050406030204" pitchFamily="18" charset="0"/>
                            </a:rPr>
                            <m:t>𝑝</m:t>
                          </m:r>
                        </m:num>
                        <m:den>
                          <m:r>
                            <a:rPr lang="en-US" sz="2800" b="0" i="1" smtClean="0">
                              <a:latin typeface="Cambria Math" panose="02040503050406030204" pitchFamily="18" charset="0"/>
                            </a:rPr>
                            <m:t>𝜕</m:t>
                          </m:r>
                          <m:r>
                            <a:rPr lang="en-US" sz="2800" b="0" i="1" smtClean="0">
                              <a:latin typeface="Cambria Math" panose="02040503050406030204" pitchFamily="18" charset="0"/>
                            </a:rPr>
                            <m:t>𝑧</m:t>
                          </m:r>
                        </m:den>
                      </m:f>
                      <m:r>
                        <a:rPr lang="en-US" sz="2800" b="0" i="1" smtClean="0">
                          <a:latin typeface="Cambria Math" panose="02040503050406030204" pitchFamily="18" charset="0"/>
                        </a:rPr>
                        <m:t>⋅</m:t>
                      </m:r>
                      <m:f>
                        <m:fPr>
                          <m:ctrlPr>
                            <a:rPr lang="en-US" sz="2800" b="0" i="1" smtClean="0">
                              <a:latin typeface="Cambria Math" panose="02040503050406030204" pitchFamily="18" charset="0"/>
                            </a:rPr>
                          </m:ctrlPr>
                        </m:fPr>
                        <m:num>
                          <m:r>
                            <a:rPr lang="en-US" sz="2800" b="0" i="1" smtClean="0">
                              <a:latin typeface="Cambria Math" panose="02040503050406030204" pitchFamily="18" charset="0"/>
                            </a:rPr>
                            <m:t>𝜕</m:t>
                          </m:r>
                          <m:r>
                            <a:rPr lang="en-US" sz="2800" b="0" i="1" smtClean="0">
                              <a:latin typeface="Cambria Math" panose="02040503050406030204" pitchFamily="18" charset="0"/>
                            </a:rPr>
                            <m:t>𝑧</m:t>
                          </m:r>
                        </m:num>
                        <m:den>
                          <m:r>
                            <a:rPr lang="en-US" sz="2800" b="0" i="1" smtClean="0">
                              <a:latin typeface="Cambria Math" panose="02040503050406030204" pitchFamily="18" charset="0"/>
                            </a:rPr>
                            <m:t>𝜕</m:t>
                          </m:r>
                          <m:r>
                            <a:rPr lang="en-US" sz="2800" b="0" i="1" smtClean="0">
                              <a:solidFill>
                                <a:srgbClr val="0070C0"/>
                              </a:solidFill>
                              <a:latin typeface="Cambria Math" panose="02040503050406030204" pitchFamily="18" charset="0"/>
                            </a:rPr>
                            <m:t>𝑊</m:t>
                          </m:r>
                        </m:den>
                      </m:f>
                    </m:oMath>
                  </m:oMathPara>
                </a14:m>
                <a:endParaRPr lang="en-US" sz="2800" dirty="0"/>
              </a:p>
            </p:txBody>
          </p:sp>
        </mc:Choice>
        <mc:Fallback xmlns="">
          <p:sp>
            <p:nvSpPr>
              <p:cNvPr id="17" name="Rectangle 16"/>
              <p:cNvSpPr>
                <a:spLocks noRot="1" noChangeAspect="1" noMove="1" noResize="1" noEditPoints="1" noAdjustHandles="1" noChangeArrowheads="1" noChangeShapeType="1" noTextEdit="1"/>
              </p:cNvSpPr>
              <p:nvPr/>
            </p:nvSpPr>
            <p:spPr>
              <a:xfrm>
                <a:off x="7667385" y="3431124"/>
                <a:ext cx="4104970" cy="984116"/>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Rectangle 21"/>
              <p:cNvSpPr/>
              <p:nvPr/>
            </p:nvSpPr>
            <p:spPr>
              <a:xfrm>
                <a:off x="7667385" y="5119184"/>
                <a:ext cx="3951338" cy="98411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2800" i="1" smtClean="0">
                              <a:latin typeface="Cambria Math" panose="02040503050406030204" pitchFamily="18" charset="0"/>
                            </a:rPr>
                          </m:ctrlPr>
                        </m:fPr>
                        <m:num>
                          <m:r>
                            <a:rPr lang="en-US" sz="2800" i="1">
                              <a:latin typeface="Cambria Math" panose="02040503050406030204" pitchFamily="18" charset="0"/>
                            </a:rPr>
                            <m:t>𝜕</m:t>
                          </m:r>
                          <m:r>
                            <m:rPr>
                              <m:nor/>
                            </m:rPr>
                            <a:rPr lang="en-US" sz="2800" smtClean="0">
                              <a:solidFill>
                                <a:srgbClr val="C00000"/>
                              </a:solidFill>
                              <a:latin typeface="Cambria Math" panose="02040503050406030204" pitchFamily="18" charset="0"/>
                            </a:rPr>
                            <m:t>Loss</m:t>
                          </m:r>
                          <m:r>
                            <a:rPr lang="en-US" sz="2800" i="1">
                              <a:latin typeface="Cambria Math" panose="02040503050406030204" pitchFamily="18" charset="0"/>
                            </a:rPr>
                            <m:t> </m:t>
                          </m:r>
                        </m:num>
                        <m:den>
                          <m:r>
                            <a:rPr lang="en-US" sz="2800" i="1">
                              <a:latin typeface="Cambria Math" panose="02040503050406030204" pitchFamily="18" charset="0"/>
                            </a:rPr>
                            <m:t>𝜕</m:t>
                          </m:r>
                          <m:r>
                            <a:rPr lang="en-US" sz="2800" b="0" i="1" smtClean="0">
                              <a:solidFill>
                                <a:srgbClr val="0070C0"/>
                              </a:solidFill>
                              <a:latin typeface="Cambria Math" panose="02040503050406030204" pitchFamily="18" charset="0"/>
                            </a:rPr>
                            <m:t>𝑏</m:t>
                          </m:r>
                        </m:den>
                      </m:f>
                      <m:r>
                        <a:rPr lang="en-US" sz="2800" b="0" i="1" smtClean="0">
                          <a:latin typeface="Cambria Math" panose="02040503050406030204" pitchFamily="18" charset="0"/>
                        </a:rPr>
                        <m:t>=</m:t>
                      </m:r>
                      <m:f>
                        <m:fPr>
                          <m:ctrlPr>
                            <a:rPr lang="en-US" sz="2800" b="0" i="1" smtClean="0">
                              <a:latin typeface="Cambria Math" panose="02040503050406030204" pitchFamily="18" charset="0"/>
                            </a:rPr>
                          </m:ctrlPr>
                        </m:fPr>
                        <m:num>
                          <m:r>
                            <a:rPr lang="en-US" sz="2800" b="0" i="1" smtClean="0">
                              <a:latin typeface="Cambria Math" panose="02040503050406030204" pitchFamily="18" charset="0"/>
                            </a:rPr>
                            <m:t>𝜕</m:t>
                          </m:r>
                          <m:r>
                            <a:rPr lang="en-US" sz="2800" b="0" i="1" smtClean="0">
                              <a:solidFill>
                                <a:srgbClr val="C00000"/>
                              </a:solidFill>
                              <a:latin typeface="Cambria Math" panose="02040503050406030204" pitchFamily="18" charset="0"/>
                            </a:rPr>
                            <m:t>𝐿𝑜𝑠𝑠</m:t>
                          </m:r>
                        </m:num>
                        <m:den>
                          <m:r>
                            <a:rPr lang="en-US" sz="2800" i="1">
                              <a:latin typeface="Cambria Math" panose="02040503050406030204" pitchFamily="18" charset="0"/>
                            </a:rPr>
                            <m:t>𝜕</m:t>
                          </m:r>
                          <m:r>
                            <a:rPr lang="en-US" sz="2800" i="1" smtClean="0">
                              <a:solidFill>
                                <a:srgbClr val="7030A0"/>
                              </a:solidFill>
                              <a:latin typeface="Cambria Math" panose="02040503050406030204" pitchFamily="18" charset="0"/>
                            </a:rPr>
                            <m:t>𝑝</m:t>
                          </m:r>
                        </m:den>
                      </m:f>
                      <m:r>
                        <a:rPr lang="en-US" sz="2800" b="0" i="1" smtClean="0">
                          <a:latin typeface="Cambria Math" panose="02040503050406030204" pitchFamily="18" charset="0"/>
                        </a:rPr>
                        <m:t>⋅</m:t>
                      </m:r>
                      <m:f>
                        <m:fPr>
                          <m:ctrlPr>
                            <a:rPr lang="en-US" sz="2800" b="0" i="1" smtClean="0">
                              <a:latin typeface="Cambria Math" panose="02040503050406030204" pitchFamily="18" charset="0"/>
                            </a:rPr>
                          </m:ctrlPr>
                        </m:fPr>
                        <m:num>
                          <m:r>
                            <a:rPr lang="en-US" sz="2800" b="0" i="1" smtClean="0">
                              <a:latin typeface="Cambria Math" panose="02040503050406030204" pitchFamily="18" charset="0"/>
                            </a:rPr>
                            <m:t>𝜕</m:t>
                          </m:r>
                          <m:r>
                            <a:rPr lang="en-US" sz="2800" b="0" i="1" smtClean="0">
                              <a:solidFill>
                                <a:srgbClr val="7030A0"/>
                              </a:solidFill>
                              <a:latin typeface="Cambria Math" panose="02040503050406030204" pitchFamily="18" charset="0"/>
                            </a:rPr>
                            <m:t>𝑝</m:t>
                          </m:r>
                        </m:num>
                        <m:den>
                          <m:r>
                            <a:rPr lang="en-US" sz="2800" b="0" i="1" smtClean="0">
                              <a:latin typeface="Cambria Math" panose="02040503050406030204" pitchFamily="18" charset="0"/>
                            </a:rPr>
                            <m:t>𝜕</m:t>
                          </m:r>
                          <m:r>
                            <a:rPr lang="en-US" sz="2800" b="0" i="1" smtClean="0">
                              <a:latin typeface="Cambria Math" panose="02040503050406030204" pitchFamily="18" charset="0"/>
                            </a:rPr>
                            <m:t>𝑧</m:t>
                          </m:r>
                        </m:den>
                      </m:f>
                      <m:r>
                        <a:rPr lang="en-US" sz="2800" b="0" i="1" smtClean="0">
                          <a:latin typeface="Cambria Math" panose="02040503050406030204" pitchFamily="18" charset="0"/>
                        </a:rPr>
                        <m:t>⋅</m:t>
                      </m:r>
                      <m:f>
                        <m:fPr>
                          <m:ctrlPr>
                            <a:rPr lang="en-US" sz="2800" b="0" i="1" smtClean="0">
                              <a:latin typeface="Cambria Math" panose="02040503050406030204" pitchFamily="18" charset="0"/>
                            </a:rPr>
                          </m:ctrlPr>
                        </m:fPr>
                        <m:num>
                          <m:r>
                            <a:rPr lang="en-US" sz="2800" b="0" i="1" smtClean="0">
                              <a:latin typeface="Cambria Math" panose="02040503050406030204" pitchFamily="18" charset="0"/>
                            </a:rPr>
                            <m:t>𝜕</m:t>
                          </m:r>
                          <m:r>
                            <a:rPr lang="en-US" sz="2800" b="0" i="1" smtClean="0">
                              <a:latin typeface="Cambria Math" panose="02040503050406030204" pitchFamily="18" charset="0"/>
                            </a:rPr>
                            <m:t>𝑧</m:t>
                          </m:r>
                        </m:num>
                        <m:den>
                          <m:r>
                            <a:rPr lang="en-US" sz="2800" b="0" i="1" smtClean="0">
                              <a:latin typeface="Cambria Math" panose="02040503050406030204" pitchFamily="18" charset="0"/>
                            </a:rPr>
                            <m:t>𝜕</m:t>
                          </m:r>
                          <m:r>
                            <a:rPr lang="en-US" sz="2800" b="0" i="1" smtClean="0">
                              <a:solidFill>
                                <a:srgbClr val="0070C0"/>
                              </a:solidFill>
                              <a:latin typeface="Cambria Math" panose="02040503050406030204" pitchFamily="18" charset="0"/>
                            </a:rPr>
                            <m:t>𝑏</m:t>
                          </m:r>
                        </m:den>
                      </m:f>
                    </m:oMath>
                  </m:oMathPara>
                </a14:m>
                <a:endParaRPr lang="en-US" sz="2800" dirty="0"/>
              </a:p>
            </p:txBody>
          </p:sp>
        </mc:Choice>
        <mc:Fallback xmlns="">
          <p:sp>
            <p:nvSpPr>
              <p:cNvPr id="22" name="Rectangle 21"/>
              <p:cNvSpPr>
                <a:spLocks noRot="1" noChangeAspect="1" noMove="1" noResize="1" noEditPoints="1" noAdjustHandles="1" noChangeArrowheads="1" noChangeShapeType="1" noTextEdit="1"/>
              </p:cNvSpPr>
              <p:nvPr/>
            </p:nvSpPr>
            <p:spPr>
              <a:xfrm>
                <a:off x="7667385" y="5119184"/>
                <a:ext cx="3951338" cy="984116"/>
              </a:xfrm>
              <a:prstGeom prst="rect">
                <a:avLst/>
              </a:prstGeom>
              <a:blipFill>
                <a:blip r:embed="rId3"/>
                <a:stretch>
                  <a:fillRect/>
                </a:stretch>
              </a:blipFill>
            </p:spPr>
            <p:txBody>
              <a:bodyPr/>
              <a:lstStyle/>
              <a:p>
                <a:r>
                  <a:rPr lang="en-US">
                    <a:noFill/>
                  </a:rPr>
                  <a:t> </a:t>
                </a:r>
              </a:p>
            </p:txBody>
          </p:sp>
        </mc:Fallback>
      </mc:AlternateContent>
      <p:sp>
        <p:nvSpPr>
          <p:cNvPr id="24" name="Rectangle 23"/>
          <p:cNvSpPr/>
          <p:nvPr/>
        </p:nvSpPr>
        <p:spPr>
          <a:xfrm>
            <a:off x="9160933" y="3385409"/>
            <a:ext cx="1769534" cy="1029831"/>
          </a:xfrm>
          <a:prstGeom prst="rect">
            <a:avLst/>
          </a:prstGeom>
          <a:noFill/>
          <a:ln w="28575">
            <a:solidFill>
              <a:schemeClr val="accent1"/>
            </a:solidFill>
            <a:prstDash val="dash"/>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spAutoFit/>
          </a:bodyPr>
          <a:lstStyle/>
          <a:p>
            <a:pPr algn="ctr"/>
            <a:endParaRPr lang="en-US" sz="3200" dirty="0">
              <a:solidFill>
                <a:prstClr val="black"/>
              </a:solidFill>
            </a:endParaRPr>
          </a:p>
        </p:txBody>
      </p:sp>
      <p:sp>
        <p:nvSpPr>
          <p:cNvPr id="25" name="Rectangle 24"/>
          <p:cNvSpPr/>
          <p:nvPr/>
        </p:nvSpPr>
        <p:spPr>
          <a:xfrm>
            <a:off x="9173700" y="5119184"/>
            <a:ext cx="1769534" cy="1029831"/>
          </a:xfrm>
          <a:prstGeom prst="rect">
            <a:avLst/>
          </a:prstGeom>
          <a:noFill/>
          <a:ln w="28575">
            <a:solidFill>
              <a:schemeClr val="accent1"/>
            </a:solidFill>
            <a:prstDash val="dash"/>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spAutoFit/>
          </a:bodyPr>
          <a:lstStyle/>
          <a:p>
            <a:pPr algn="ctr"/>
            <a:endParaRPr lang="en-US" sz="3200" dirty="0">
              <a:solidFill>
                <a:prstClr val="black"/>
              </a:solidFill>
            </a:endParaRPr>
          </a:p>
        </p:txBody>
      </p:sp>
    </p:spTree>
    <p:extLst>
      <p:ext uri="{BB962C8B-B14F-4D97-AF65-F5344CB8AC3E}">
        <p14:creationId xmlns:p14="http://schemas.microsoft.com/office/powerpoint/2010/main" val="398857787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Back propagation</a:t>
            </a:r>
          </a:p>
        </p:txBody>
      </p:sp>
      <p:sp>
        <p:nvSpPr>
          <p:cNvPr id="3" name="Content Placeholder 2"/>
          <p:cNvSpPr>
            <a:spLocks noGrp="1"/>
          </p:cNvSpPr>
          <p:nvPr>
            <p:ph idx="1"/>
          </p:nvPr>
        </p:nvSpPr>
        <p:spPr>
          <a:xfrm>
            <a:off x="838200" y="1579506"/>
            <a:ext cx="10515600" cy="4351338"/>
          </a:xfrm>
        </p:spPr>
        <p:txBody>
          <a:bodyPr/>
          <a:lstStyle/>
          <a:p>
            <a:r>
              <a:rPr lang="en-US" dirty="0"/>
              <a:t>Don’t repeat shared compute. Propagate the gradients backward</a:t>
            </a:r>
          </a:p>
        </p:txBody>
      </p:sp>
      <p:sp>
        <p:nvSpPr>
          <p:cNvPr id="4" name="Oval 3"/>
          <p:cNvSpPr>
            <a:spLocks/>
          </p:cNvSpPr>
          <p:nvPr/>
        </p:nvSpPr>
        <p:spPr>
          <a:xfrm>
            <a:off x="453798" y="3713001"/>
            <a:ext cx="822960" cy="822960"/>
          </a:xfrm>
          <a:prstGeom prst="ellipse">
            <a:avLst/>
          </a:prstGeom>
          <a:ln w="28575">
            <a:solidFill>
              <a:schemeClr val="accent6"/>
            </a:solidFill>
          </a:ln>
        </p:spPr>
        <p:style>
          <a:lnRef idx="2">
            <a:schemeClr val="dk1"/>
          </a:lnRef>
          <a:fillRef idx="1">
            <a:schemeClr val="lt1"/>
          </a:fillRef>
          <a:effectRef idx="0">
            <a:schemeClr val="dk1"/>
          </a:effectRef>
          <a:fontRef idx="minor">
            <a:schemeClr val="dk1"/>
          </a:fontRef>
        </p:style>
        <p:txBody>
          <a:bodyPr wrap="none" rtlCol="0" anchor="ctr">
            <a:noAutofit/>
          </a:bodyPr>
          <a:lstStyle/>
          <a:p>
            <a:pPr algn="ctr"/>
            <a:r>
              <a:rPr lang="en-US" sz="3200" dirty="0">
                <a:solidFill>
                  <a:schemeClr val="accent6"/>
                </a:solidFill>
              </a:rPr>
              <a:t>x</a:t>
            </a:r>
          </a:p>
        </p:txBody>
      </p:sp>
      <p:sp>
        <p:nvSpPr>
          <p:cNvPr id="5" name="Oval 4"/>
          <p:cNvSpPr>
            <a:spLocks/>
          </p:cNvSpPr>
          <p:nvPr/>
        </p:nvSpPr>
        <p:spPr>
          <a:xfrm>
            <a:off x="1348256" y="5256123"/>
            <a:ext cx="822960" cy="822960"/>
          </a:xfrm>
          <a:prstGeom prst="ellipse">
            <a:avLst/>
          </a:prstGeom>
          <a:ln w="28575">
            <a:solidFill>
              <a:srgbClr val="0070C0"/>
            </a:solidFill>
          </a:ln>
        </p:spPr>
        <p:style>
          <a:lnRef idx="2">
            <a:schemeClr val="dk1"/>
          </a:lnRef>
          <a:fillRef idx="1">
            <a:schemeClr val="lt1"/>
          </a:fillRef>
          <a:effectRef idx="0">
            <a:schemeClr val="dk1"/>
          </a:effectRef>
          <a:fontRef idx="minor">
            <a:schemeClr val="dk1"/>
          </a:fontRef>
        </p:style>
        <p:txBody>
          <a:bodyPr wrap="none" rtlCol="0" anchor="ctr">
            <a:noAutofit/>
          </a:bodyPr>
          <a:lstStyle/>
          <a:p>
            <a:pPr algn="ctr"/>
            <a:r>
              <a:rPr lang="en-US" sz="3200" dirty="0">
                <a:solidFill>
                  <a:srgbClr val="0070C0"/>
                </a:solidFill>
              </a:rPr>
              <a:t>w</a:t>
            </a:r>
          </a:p>
        </p:txBody>
      </p:sp>
      <p:sp>
        <p:nvSpPr>
          <p:cNvPr id="6" name="Oval 5"/>
          <p:cNvSpPr>
            <a:spLocks/>
          </p:cNvSpPr>
          <p:nvPr/>
        </p:nvSpPr>
        <p:spPr>
          <a:xfrm>
            <a:off x="2423478" y="5256123"/>
            <a:ext cx="822960" cy="822960"/>
          </a:xfrm>
          <a:prstGeom prst="ellipse">
            <a:avLst/>
          </a:prstGeom>
          <a:ln w="28575">
            <a:solidFill>
              <a:srgbClr val="0070C0"/>
            </a:solidFill>
          </a:ln>
        </p:spPr>
        <p:style>
          <a:lnRef idx="2">
            <a:schemeClr val="dk1"/>
          </a:lnRef>
          <a:fillRef idx="1">
            <a:schemeClr val="lt1"/>
          </a:fillRef>
          <a:effectRef idx="0">
            <a:schemeClr val="dk1"/>
          </a:effectRef>
          <a:fontRef idx="minor">
            <a:schemeClr val="dk1"/>
          </a:fontRef>
        </p:style>
        <p:txBody>
          <a:bodyPr wrap="none" rtlCol="0" anchor="ctr">
            <a:noAutofit/>
          </a:bodyPr>
          <a:lstStyle/>
          <a:p>
            <a:pPr algn="ctr"/>
            <a:r>
              <a:rPr lang="en-US" sz="3200" dirty="0">
                <a:solidFill>
                  <a:srgbClr val="0070C0"/>
                </a:solidFill>
              </a:rPr>
              <a:t>b</a:t>
            </a:r>
          </a:p>
        </p:txBody>
      </p:sp>
      <p:sp>
        <p:nvSpPr>
          <p:cNvPr id="7" name="Oval 6"/>
          <p:cNvSpPr>
            <a:spLocks/>
          </p:cNvSpPr>
          <p:nvPr/>
        </p:nvSpPr>
        <p:spPr>
          <a:xfrm>
            <a:off x="1951937" y="3713001"/>
            <a:ext cx="822960" cy="822960"/>
          </a:xfrm>
          <a:prstGeom prst="ellipse">
            <a:avLst/>
          </a:prstGeom>
          <a:ln w="28575"/>
        </p:spPr>
        <p:style>
          <a:lnRef idx="2">
            <a:schemeClr val="dk1"/>
          </a:lnRef>
          <a:fillRef idx="1">
            <a:schemeClr val="lt1"/>
          </a:fillRef>
          <a:effectRef idx="0">
            <a:schemeClr val="dk1"/>
          </a:effectRef>
          <a:fontRef idx="minor">
            <a:schemeClr val="dk1"/>
          </a:fontRef>
        </p:style>
        <p:txBody>
          <a:bodyPr wrap="none" rtlCol="0" anchor="ctr">
            <a:noAutofit/>
          </a:bodyPr>
          <a:lstStyle/>
          <a:p>
            <a:pPr algn="ctr"/>
            <a:r>
              <a:rPr lang="en-US" sz="3200" dirty="0">
                <a:solidFill>
                  <a:prstClr val="black"/>
                </a:solidFill>
              </a:rPr>
              <a:t>z</a:t>
            </a:r>
          </a:p>
        </p:txBody>
      </p:sp>
      <p:cxnSp>
        <p:nvCxnSpPr>
          <p:cNvPr id="8" name="Straight Arrow Connector 7"/>
          <p:cNvCxnSpPr/>
          <p:nvPr/>
        </p:nvCxnSpPr>
        <p:spPr>
          <a:xfrm>
            <a:off x="1276758" y="4124481"/>
            <a:ext cx="675179" cy="0"/>
          </a:xfrm>
          <a:prstGeom prst="straightConnector1">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a:stCxn id="5" idx="0"/>
            <a:endCxn id="7" idx="4"/>
          </p:cNvCxnSpPr>
          <p:nvPr/>
        </p:nvCxnSpPr>
        <p:spPr>
          <a:xfrm flipV="1">
            <a:off x="1759736" y="4535961"/>
            <a:ext cx="603681" cy="720162"/>
          </a:xfrm>
          <a:prstGeom prst="straightConnector1">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stCxn id="6" idx="0"/>
            <a:endCxn id="7" idx="4"/>
          </p:cNvCxnSpPr>
          <p:nvPr/>
        </p:nvCxnSpPr>
        <p:spPr>
          <a:xfrm flipH="1" flipV="1">
            <a:off x="2363417" y="4535961"/>
            <a:ext cx="471541" cy="720162"/>
          </a:xfrm>
          <a:prstGeom prst="straightConnector1">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1" name="Oval 10"/>
          <p:cNvSpPr>
            <a:spLocks/>
          </p:cNvSpPr>
          <p:nvPr/>
        </p:nvSpPr>
        <p:spPr>
          <a:xfrm>
            <a:off x="3632834" y="3713001"/>
            <a:ext cx="822960" cy="822960"/>
          </a:xfrm>
          <a:prstGeom prst="ellipse">
            <a:avLst/>
          </a:prstGeom>
          <a:ln w="28575">
            <a:solidFill>
              <a:srgbClr val="7030A0"/>
            </a:solidFill>
          </a:ln>
        </p:spPr>
        <p:style>
          <a:lnRef idx="2">
            <a:schemeClr val="dk1"/>
          </a:lnRef>
          <a:fillRef idx="1">
            <a:schemeClr val="lt1"/>
          </a:fillRef>
          <a:effectRef idx="0">
            <a:schemeClr val="dk1"/>
          </a:effectRef>
          <a:fontRef idx="minor">
            <a:schemeClr val="dk1"/>
          </a:fontRef>
        </p:style>
        <p:txBody>
          <a:bodyPr wrap="none" rtlCol="0" anchor="ctr">
            <a:noAutofit/>
          </a:bodyPr>
          <a:lstStyle/>
          <a:p>
            <a:pPr algn="ctr"/>
            <a:r>
              <a:rPr lang="en-US" sz="3200" dirty="0">
                <a:solidFill>
                  <a:srgbClr val="7030A0"/>
                </a:solidFill>
              </a:rPr>
              <a:t>p</a:t>
            </a:r>
          </a:p>
        </p:txBody>
      </p:sp>
      <p:cxnSp>
        <p:nvCxnSpPr>
          <p:cNvPr id="12" name="Straight Arrow Connector 11"/>
          <p:cNvCxnSpPr/>
          <p:nvPr/>
        </p:nvCxnSpPr>
        <p:spPr>
          <a:xfrm>
            <a:off x="2774897" y="4124481"/>
            <a:ext cx="857937" cy="0"/>
          </a:xfrm>
          <a:prstGeom prst="straightConnector1">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3" name="Oval 12"/>
          <p:cNvSpPr>
            <a:spLocks/>
          </p:cNvSpPr>
          <p:nvPr/>
        </p:nvSpPr>
        <p:spPr>
          <a:xfrm>
            <a:off x="5418428" y="3713001"/>
            <a:ext cx="822960" cy="822960"/>
          </a:xfrm>
          <a:prstGeom prst="ellipse">
            <a:avLst/>
          </a:prstGeom>
          <a:ln w="28575">
            <a:solidFill>
              <a:srgbClr val="C00000"/>
            </a:solidFill>
          </a:ln>
        </p:spPr>
        <p:style>
          <a:lnRef idx="2">
            <a:schemeClr val="dk1"/>
          </a:lnRef>
          <a:fillRef idx="1">
            <a:schemeClr val="lt1"/>
          </a:fillRef>
          <a:effectRef idx="0">
            <a:schemeClr val="dk1"/>
          </a:effectRef>
          <a:fontRef idx="minor">
            <a:schemeClr val="dk1"/>
          </a:fontRef>
        </p:style>
        <p:txBody>
          <a:bodyPr wrap="none" rtlCol="0" anchor="ctr">
            <a:noAutofit/>
          </a:bodyPr>
          <a:lstStyle/>
          <a:p>
            <a:pPr algn="ctr"/>
            <a:r>
              <a:rPr lang="en-US" sz="3200" dirty="0">
                <a:solidFill>
                  <a:srgbClr val="C00000"/>
                </a:solidFill>
              </a:rPr>
              <a:t>Loss</a:t>
            </a:r>
          </a:p>
        </p:txBody>
      </p:sp>
      <p:cxnSp>
        <p:nvCxnSpPr>
          <p:cNvPr id="14" name="Straight Arrow Connector 13"/>
          <p:cNvCxnSpPr/>
          <p:nvPr/>
        </p:nvCxnSpPr>
        <p:spPr>
          <a:xfrm>
            <a:off x="4455794" y="4124481"/>
            <a:ext cx="962634" cy="0"/>
          </a:xfrm>
          <a:prstGeom prst="straightConnector1">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7" name="Rectangle 16"/>
              <p:cNvSpPr/>
              <p:nvPr/>
            </p:nvSpPr>
            <p:spPr>
              <a:xfrm>
                <a:off x="7667385" y="3406907"/>
                <a:ext cx="4104970" cy="98411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2800" i="1" smtClean="0">
                              <a:latin typeface="Cambria Math" panose="02040503050406030204" pitchFamily="18" charset="0"/>
                            </a:rPr>
                          </m:ctrlPr>
                        </m:fPr>
                        <m:num>
                          <m:r>
                            <a:rPr lang="en-US" sz="2800" i="1">
                              <a:latin typeface="Cambria Math" panose="02040503050406030204" pitchFamily="18" charset="0"/>
                            </a:rPr>
                            <m:t>𝜕</m:t>
                          </m:r>
                          <m:r>
                            <m:rPr>
                              <m:nor/>
                            </m:rPr>
                            <a:rPr lang="en-US" sz="2800" smtClean="0">
                              <a:solidFill>
                                <a:srgbClr val="C00000"/>
                              </a:solidFill>
                              <a:latin typeface="Cambria Math" panose="02040503050406030204" pitchFamily="18" charset="0"/>
                            </a:rPr>
                            <m:t>Loss</m:t>
                          </m:r>
                          <m:r>
                            <a:rPr lang="en-US" sz="2800" i="1">
                              <a:latin typeface="Cambria Math" panose="02040503050406030204" pitchFamily="18" charset="0"/>
                            </a:rPr>
                            <m:t> </m:t>
                          </m:r>
                        </m:num>
                        <m:den>
                          <m:r>
                            <a:rPr lang="en-US" sz="2800" i="1">
                              <a:latin typeface="Cambria Math" panose="02040503050406030204" pitchFamily="18" charset="0"/>
                            </a:rPr>
                            <m:t>𝜕</m:t>
                          </m:r>
                          <m:r>
                            <a:rPr lang="en-US" sz="2800" i="1" smtClean="0">
                              <a:solidFill>
                                <a:srgbClr val="0070C0"/>
                              </a:solidFill>
                              <a:latin typeface="Cambria Math" panose="02040503050406030204" pitchFamily="18" charset="0"/>
                            </a:rPr>
                            <m:t>𝑊</m:t>
                          </m:r>
                        </m:den>
                      </m:f>
                      <m:r>
                        <a:rPr lang="en-US" sz="2800" b="0" i="1" smtClean="0">
                          <a:latin typeface="Cambria Math" panose="02040503050406030204" pitchFamily="18" charset="0"/>
                        </a:rPr>
                        <m:t>=</m:t>
                      </m:r>
                      <m:f>
                        <m:fPr>
                          <m:ctrlPr>
                            <a:rPr lang="en-US" sz="2800" b="0" i="1" smtClean="0">
                              <a:latin typeface="Cambria Math" panose="02040503050406030204" pitchFamily="18" charset="0"/>
                            </a:rPr>
                          </m:ctrlPr>
                        </m:fPr>
                        <m:num>
                          <m:r>
                            <a:rPr lang="en-US" sz="2800" b="0" i="1" smtClean="0">
                              <a:latin typeface="Cambria Math" panose="02040503050406030204" pitchFamily="18" charset="0"/>
                            </a:rPr>
                            <m:t>𝜕</m:t>
                          </m:r>
                          <m:r>
                            <a:rPr lang="en-US" sz="2800" b="0" i="1" smtClean="0">
                              <a:solidFill>
                                <a:srgbClr val="C00000"/>
                              </a:solidFill>
                              <a:latin typeface="Cambria Math" panose="02040503050406030204" pitchFamily="18" charset="0"/>
                            </a:rPr>
                            <m:t>𝐿𝑜𝑠𝑠</m:t>
                          </m:r>
                        </m:num>
                        <m:den>
                          <m:r>
                            <a:rPr lang="en-US" sz="2800" i="1">
                              <a:latin typeface="Cambria Math" panose="02040503050406030204" pitchFamily="18" charset="0"/>
                            </a:rPr>
                            <m:t>𝜕</m:t>
                          </m:r>
                          <m:r>
                            <a:rPr lang="en-US" sz="2800" i="1" smtClean="0">
                              <a:solidFill>
                                <a:srgbClr val="7030A0"/>
                              </a:solidFill>
                              <a:latin typeface="Cambria Math" panose="02040503050406030204" pitchFamily="18" charset="0"/>
                            </a:rPr>
                            <m:t>𝑝</m:t>
                          </m:r>
                        </m:den>
                      </m:f>
                      <m:r>
                        <a:rPr lang="en-US" sz="2800" b="0" i="1" smtClean="0">
                          <a:latin typeface="Cambria Math" panose="02040503050406030204" pitchFamily="18" charset="0"/>
                        </a:rPr>
                        <m:t>⋅</m:t>
                      </m:r>
                      <m:f>
                        <m:fPr>
                          <m:ctrlPr>
                            <a:rPr lang="en-US" sz="2800" b="0" i="1" smtClean="0">
                              <a:latin typeface="Cambria Math" panose="02040503050406030204" pitchFamily="18" charset="0"/>
                            </a:rPr>
                          </m:ctrlPr>
                        </m:fPr>
                        <m:num>
                          <m:r>
                            <a:rPr lang="en-US" sz="2800" b="0" i="1" smtClean="0">
                              <a:latin typeface="Cambria Math" panose="02040503050406030204" pitchFamily="18" charset="0"/>
                            </a:rPr>
                            <m:t>𝜕</m:t>
                          </m:r>
                          <m:r>
                            <a:rPr lang="en-US" sz="2800" b="0" i="1" smtClean="0">
                              <a:solidFill>
                                <a:srgbClr val="7030A0"/>
                              </a:solidFill>
                              <a:latin typeface="Cambria Math" panose="02040503050406030204" pitchFamily="18" charset="0"/>
                            </a:rPr>
                            <m:t>𝑝</m:t>
                          </m:r>
                        </m:num>
                        <m:den>
                          <m:r>
                            <a:rPr lang="en-US" sz="2800" b="0" i="1" smtClean="0">
                              <a:latin typeface="Cambria Math" panose="02040503050406030204" pitchFamily="18" charset="0"/>
                            </a:rPr>
                            <m:t>𝜕</m:t>
                          </m:r>
                          <m:r>
                            <a:rPr lang="en-US" sz="2800" b="0" i="1" smtClean="0">
                              <a:latin typeface="Cambria Math" panose="02040503050406030204" pitchFamily="18" charset="0"/>
                            </a:rPr>
                            <m:t>𝑧</m:t>
                          </m:r>
                        </m:den>
                      </m:f>
                      <m:r>
                        <a:rPr lang="en-US" sz="2800" b="0" i="1" smtClean="0">
                          <a:latin typeface="Cambria Math" panose="02040503050406030204" pitchFamily="18" charset="0"/>
                        </a:rPr>
                        <m:t>⋅</m:t>
                      </m:r>
                      <m:f>
                        <m:fPr>
                          <m:ctrlPr>
                            <a:rPr lang="en-US" sz="2800" b="0" i="1" smtClean="0">
                              <a:latin typeface="Cambria Math" panose="02040503050406030204" pitchFamily="18" charset="0"/>
                            </a:rPr>
                          </m:ctrlPr>
                        </m:fPr>
                        <m:num>
                          <m:r>
                            <a:rPr lang="en-US" sz="2800" b="0" i="1" smtClean="0">
                              <a:latin typeface="Cambria Math" panose="02040503050406030204" pitchFamily="18" charset="0"/>
                            </a:rPr>
                            <m:t>𝜕</m:t>
                          </m:r>
                          <m:r>
                            <a:rPr lang="en-US" sz="2800" b="0" i="1" smtClean="0">
                              <a:latin typeface="Cambria Math" panose="02040503050406030204" pitchFamily="18" charset="0"/>
                            </a:rPr>
                            <m:t>𝑧</m:t>
                          </m:r>
                        </m:num>
                        <m:den>
                          <m:r>
                            <a:rPr lang="en-US" sz="2800" b="0" i="1" smtClean="0">
                              <a:latin typeface="Cambria Math" panose="02040503050406030204" pitchFamily="18" charset="0"/>
                            </a:rPr>
                            <m:t>𝜕</m:t>
                          </m:r>
                          <m:r>
                            <a:rPr lang="en-US" sz="2800" b="0" i="1" smtClean="0">
                              <a:solidFill>
                                <a:srgbClr val="0070C0"/>
                              </a:solidFill>
                              <a:latin typeface="Cambria Math" panose="02040503050406030204" pitchFamily="18" charset="0"/>
                            </a:rPr>
                            <m:t>𝑊</m:t>
                          </m:r>
                        </m:den>
                      </m:f>
                    </m:oMath>
                  </m:oMathPara>
                </a14:m>
                <a:endParaRPr lang="en-US" sz="2800" dirty="0"/>
              </a:p>
            </p:txBody>
          </p:sp>
        </mc:Choice>
        <mc:Fallback xmlns="">
          <p:sp>
            <p:nvSpPr>
              <p:cNvPr id="17" name="Rectangle 16"/>
              <p:cNvSpPr>
                <a:spLocks noRot="1" noChangeAspect="1" noMove="1" noResize="1" noEditPoints="1" noAdjustHandles="1" noChangeArrowheads="1" noChangeShapeType="1" noTextEdit="1"/>
              </p:cNvSpPr>
              <p:nvPr/>
            </p:nvSpPr>
            <p:spPr>
              <a:xfrm>
                <a:off x="7667385" y="3406907"/>
                <a:ext cx="4104970" cy="984116"/>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Rectangle 17"/>
              <p:cNvSpPr/>
              <p:nvPr/>
            </p:nvSpPr>
            <p:spPr>
              <a:xfrm>
                <a:off x="4200894" y="3053054"/>
                <a:ext cx="1397690" cy="66569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rPr>
                        <m:t>𝑝</m:t>
                      </m:r>
                      <m:r>
                        <a:rPr lang="en-US" b="0" i="1" smtClean="0">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m:t>
                          </m:r>
                          <m:r>
                            <a:rPr lang="en-US" i="1">
                              <a:solidFill>
                                <a:srgbClr val="C00000"/>
                              </a:solidFill>
                              <a:latin typeface="Cambria Math" panose="02040503050406030204" pitchFamily="18" charset="0"/>
                            </a:rPr>
                            <m:t>𝐿𝑜𝑠𝑠</m:t>
                          </m:r>
                        </m:num>
                        <m:den>
                          <m:r>
                            <a:rPr lang="en-US" i="1">
                              <a:latin typeface="Cambria Math" panose="02040503050406030204" pitchFamily="18" charset="0"/>
                            </a:rPr>
                            <m:t>𝜕</m:t>
                          </m:r>
                          <m:r>
                            <a:rPr lang="en-US" i="1">
                              <a:solidFill>
                                <a:srgbClr val="7030A0"/>
                              </a:solidFill>
                              <a:latin typeface="Cambria Math" panose="02040503050406030204" pitchFamily="18" charset="0"/>
                            </a:rPr>
                            <m:t>𝑝</m:t>
                          </m:r>
                        </m:den>
                      </m:f>
                    </m:oMath>
                  </m:oMathPara>
                </a14:m>
                <a:endParaRPr lang="en-US" dirty="0"/>
              </a:p>
            </p:txBody>
          </p:sp>
        </mc:Choice>
        <mc:Fallback xmlns="">
          <p:sp>
            <p:nvSpPr>
              <p:cNvPr id="18" name="Rectangle 17"/>
              <p:cNvSpPr>
                <a:spLocks noRot="1" noChangeAspect="1" noMove="1" noResize="1" noEditPoints="1" noAdjustHandles="1" noChangeArrowheads="1" noChangeShapeType="1" noTextEdit="1"/>
              </p:cNvSpPr>
              <p:nvPr/>
            </p:nvSpPr>
            <p:spPr>
              <a:xfrm>
                <a:off x="4200894" y="3053054"/>
                <a:ext cx="1397690" cy="665695"/>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Rectangle 19"/>
              <p:cNvSpPr/>
              <p:nvPr/>
            </p:nvSpPr>
            <p:spPr>
              <a:xfrm>
                <a:off x="2171216" y="3051684"/>
                <a:ext cx="1489510" cy="61901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𝑧</m:t>
                      </m:r>
                      <m:r>
                        <a:rPr lang="en-US" b="0" i="1" smtClean="0">
                          <a:latin typeface="Cambria Math" panose="02040503050406030204" pitchFamily="18" charset="0"/>
                        </a:rPr>
                        <m:t>=</m:t>
                      </m:r>
                      <m:r>
                        <m:rPr>
                          <m:sty m:val="p"/>
                        </m:rPr>
                        <a:rPr lang="en-US" b="0" i="0" smtClean="0">
                          <a:latin typeface="Cambria Math" panose="02040503050406030204" pitchFamily="18" charset="0"/>
                        </a:rPr>
                        <m:t>Δ</m:t>
                      </m:r>
                      <m:r>
                        <a:rPr lang="en-US" b="0" i="1" smtClean="0">
                          <a:latin typeface="Cambria Math" panose="02040503050406030204" pitchFamily="18" charset="0"/>
                        </a:rPr>
                        <m:t>𝑝</m:t>
                      </m:r>
                      <m:r>
                        <a:rPr lang="en-US" b="0" i="1" smtClean="0">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m:t>
                          </m:r>
                          <m:r>
                            <a:rPr lang="en-US" b="0" i="1" smtClean="0">
                              <a:solidFill>
                                <a:srgbClr val="7030A0"/>
                              </a:solidFill>
                              <a:latin typeface="Cambria Math" panose="02040503050406030204" pitchFamily="18" charset="0"/>
                            </a:rPr>
                            <m:t>𝑝</m:t>
                          </m:r>
                        </m:num>
                        <m:den>
                          <m:r>
                            <a:rPr lang="en-US" i="1">
                              <a:latin typeface="Cambria Math" panose="02040503050406030204" pitchFamily="18" charset="0"/>
                            </a:rPr>
                            <m:t>𝜕</m:t>
                          </m:r>
                          <m:r>
                            <a:rPr lang="en-US" b="0" i="1" smtClean="0">
                              <a:solidFill>
                                <a:schemeClr val="tx1"/>
                              </a:solidFill>
                              <a:latin typeface="Cambria Math" panose="02040503050406030204" pitchFamily="18" charset="0"/>
                            </a:rPr>
                            <m:t>𝑧</m:t>
                          </m:r>
                        </m:den>
                      </m:f>
                    </m:oMath>
                  </m:oMathPara>
                </a14:m>
                <a:endParaRPr lang="en-US" dirty="0"/>
              </a:p>
            </p:txBody>
          </p:sp>
        </mc:Choice>
        <mc:Fallback xmlns="">
          <p:sp>
            <p:nvSpPr>
              <p:cNvPr id="20" name="Rectangle 19"/>
              <p:cNvSpPr>
                <a:spLocks noRot="1" noChangeAspect="1" noMove="1" noResize="1" noEditPoints="1" noAdjustHandles="1" noChangeArrowheads="1" noChangeShapeType="1" noTextEdit="1"/>
              </p:cNvSpPr>
              <p:nvPr/>
            </p:nvSpPr>
            <p:spPr>
              <a:xfrm>
                <a:off x="2171216" y="3051684"/>
                <a:ext cx="1489510" cy="619016"/>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Rectangle 20"/>
              <p:cNvSpPr/>
              <p:nvPr/>
            </p:nvSpPr>
            <p:spPr>
              <a:xfrm>
                <a:off x="-3926" y="4651100"/>
                <a:ext cx="1684692" cy="61901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0" i="1" smtClean="0">
                          <a:solidFill>
                            <a:srgbClr val="0070C0"/>
                          </a:solidFill>
                          <a:latin typeface="Cambria Math" panose="02040503050406030204" pitchFamily="18" charset="0"/>
                          <a:ea typeface="Cambria Math" panose="02040503050406030204" pitchFamily="18" charset="0"/>
                        </a:rPr>
                        <m:t>∆</m:t>
                      </m:r>
                      <m:r>
                        <a:rPr lang="en-US" b="0" i="1" smtClean="0">
                          <a:solidFill>
                            <a:srgbClr val="0070C0"/>
                          </a:solidFill>
                          <a:latin typeface="Cambria Math" panose="02040503050406030204" pitchFamily="18" charset="0"/>
                          <a:ea typeface="Cambria Math" panose="02040503050406030204" pitchFamily="18" charset="0"/>
                        </a:rPr>
                        <m:t>𝑊</m:t>
                      </m:r>
                      <m:r>
                        <a:rPr lang="en-US" b="0" i="1" smtClean="0">
                          <a:latin typeface="Cambria Math" panose="02040503050406030204" pitchFamily="18" charset="0"/>
                        </a:rPr>
                        <m:t>=</m:t>
                      </m:r>
                      <m:r>
                        <m:rPr>
                          <m:sty m:val="p"/>
                        </m:rPr>
                        <a:rPr lang="en-US" b="0" i="0" smtClean="0">
                          <a:latin typeface="Cambria Math" panose="02040503050406030204" pitchFamily="18" charset="0"/>
                        </a:rPr>
                        <m:t>Δ</m:t>
                      </m:r>
                      <m:r>
                        <a:rPr lang="en-US" b="0" i="1" smtClean="0">
                          <a:latin typeface="Cambria Math" panose="02040503050406030204" pitchFamily="18" charset="0"/>
                        </a:rPr>
                        <m:t>𝑧</m:t>
                      </m:r>
                      <m:r>
                        <a:rPr lang="en-US" b="0" i="1" smtClean="0">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m:t>
                          </m:r>
                          <m:r>
                            <a:rPr lang="en-US" i="1" smtClean="0">
                              <a:solidFill>
                                <a:schemeClr val="tx1"/>
                              </a:solidFill>
                              <a:latin typeface="Cambria Math" panose="02040503050406030204" pitchFamily="18" charset="0"/>
                            </a:rPr>
                            <m:t>𝑧</m:t>
                          </m:r>
                        </m:num>
                        <m:den>
                          <m:r>
                            <a:rPr lang="en-US" i="1">
                              <a:latin typeface="Cambria Math" panose="02040503050406030204" pitchFamily="18" charset="0"/>
                            </a:rPr>
                            <m:t>𝜕</m:t>
                          </m:r>
                          <m:r>
                            <a:rPr lang="en-US" b="0" i="1" smtClean="0">
                              <a:solidFill>
                                <a:srgbClr val="0070C0"/>
                              </a:solidFill>
                              <a:latin typeface="Cambria Math" panose="02040503050406030204" pitchFamily="18" charset="0"/>
                            </a:rPr>
                            <m:t>𝑊</m:t>
                          </m:r>
                        </m:den>
                      </m:f>
                    </m:oMath>
                  </m:oMathPara>
                </a14:m>
                <a:endParaRPr lang="en-US" dirty="0"/>
              </a:p>
            </p:txBody>
          </p:sp>
        </mc:Choice>
        <mc:Fallback xmlns="">
          <p:sp>
            <p:nvSpPr>
              <p:cNvPr id="21" name="Rectangle 20"/>
              <p:cNvSpPr>
                <a:spLocks noRot="1" noChangeAspect="1" noMove="1" noResize="1" noEditPoints="1" noAdjustHandles="1" noChangeArrowheads="1" noChangeShapeType="1" noTextEdit="1"/>
              </p:cNvSpPr>
              <p:nvPr/>
            </p:nvSpPr>
            <p:spPr>
              <a:xfrm>
                <a:off x="-3926" y="4651100"/>
                <a:ext cx="1684692" cy="619016"/>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Rectangle 21"/>
              <p:cNvSpPr/>
              <p:nvPr/>
            </p:nvSpPr>
            <p:spPr>
              <a:xfrm>
                <a:off x="7667385" y="5094967"/>
                <a:ext cx="3951338" cy="98411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2800" i="1" smtClean="0">
                              <a:latin typeface="Cambria Math" panose="02040503050406030204" pitchFamily="18" charset="0"/>
                            </a:rPr>
                          </m:ctrlPr>
                        </m:fPr>
                        <m:num>
                          <m:r>
                            <a:rPr lang="en-US" sz="2800" i="1">
                              <a:latin typeface="Cambria Math" panose="02040503050406030204" pitchFamily="18" charset="0"/>
                            </a:rPr>
                            <m:t>𝜕</m:t>
                          </m:r>
                          <m:r>
                            <m:rPr>
                              <m:nor/>
                            </m:rPr>
                            <a:rPr lang="en-US" sz="2800" smtClean="0">
                              <a:solidFill>
                                <a:srgbClr val="C00000"/>
                              </a:solidFill>
                              <a:latin typeface="Cambria Math" panose="02040503050406030204" pitchFamily="18" charset="0"/>
                            </a:rPr>
                            <m:t>Loss</m:t>
                          </m:r>
                          <m:r>
                            <a:rPr lang="en-US" sz="2800" i="1">
                              <a:latin typeface="Cambria Math" panose="02040503050406030204" pitchFamily="18" charset="0"/>
                            </a:rPr>
                            <m:t> </m:t>
                          </m:r>
                        </m:num>
                        <m:den>
                          <m:r>
                            <a:rPr lang="en-US" sz="2800" i="1">
                              <a:latin typeface="Cambria Math" panose="02040503050406030204" pitchFamily="18" charset="0"/>
                            </a:rPr>
                            <m:t>𝜕</m:t>
                          </m:r>
                          <m:r>
                            <a:rPr lang="en-US" sz="2800" b="0" i="1" smtClean="0">
                              <a:solidFill>
                                <a:srgbClr val="0070C0"/>
                              </a:solidFill>
                              <a:latin typeface="Cambria Math" panose="02040503050406030204" pitchFamily="18" charset="0"/>
                            </a:rPr>
                            <m:t>𝑏</m:t>
                          </m:r>
                        </m:den>
                      </m:f>
                      <m:r>
                        <a:rPr lang="en-US" sz="2800" b="0" i="1" smtClean="0">
                          <a:latin typeface="Cambria Math" panose="02040503050406030204" pitchFamily="18" charset="0"/>
                        </a:rPr>
                        <m:t>=</m:t>
                      </m:r>
                      <m:f>
                        <m:fPr>
                          <m:ctrlPr>
                            <a:rPr lang="en-US" sz="2800" b="0" i="1" smtClean="0">
                              <a:latin typeface="Cambria Math" panose="02040503050406030204" pitchFamily="18" charset="0"/>
                            </a:rPr>
                          </m:ctrlPr>
                        </m:fPr>
                        <m:num>
                          <m:r>
                            <a:rPr lang="en-US" sz="2800" b="0" i="1" smtClean="0">
                              <a:latin typeface="Cambria Math" panose="02040503050406030204" pitchFamily="18" charset="0"/>
                            </a:rPr>
                            <m:t>𝜕</m:t>
                          </m:r>
                          <m:r>
                            <a:rPr lang="en-US" sz="2800" b="0" i="1" smtClean="0">
                              <a:solidFill>
                                <a:srgbClr val="C00000"/>
                              </a:solidFill>
                              <a:latin typeface="Cambria Math" panose="02040503050406030204" pitchFamily="18" charset="0"/>
                            </a:rPr>
                            <m:t>𝐿𝑜𝑠𝑠</m:t>
                          </m:r>
                        </m:num>
                        <m:den>
                          <m:r>
                            <a:rPr lang="en-US" sz="2800" i="1">
                              <a:latin typeface="Cambria Math" panose="02040503050406030204" pitchFamily="18" charset="0"/>
                            </a:rPr>
                            <m:t>𝜕</m:t>
                          </m:r>
                          <m:r>
                            <a:rPr lang="en-US" sz="2800" i="1" smtClean="0">
                              <a:solidFill>
                                <a:srgbClr val="7030A0"/>
                              </a:solidFill>
                              <a:latin typeface="Cambria Math" panose="02040503050406030204" pitchFamily="18" charset="0"/>
                            </a:rPr>
                            <m:t>𝑝</m:t>
                          </m:r>
                        </m:den>
                      </m:f>
                      <m:r>
                        <a:rPr lang="en-US" sz="2800" b="0" i="1" smtClean="0">
                          <a:latin typeface="Cambria Math" panose="02040503050406030204" pitchFamily="18" charset="0"/>
                        </a:rPr>
                        <m:t>⋅</m:t>
                      </m:r>
                      <m:f>
                        <m:fPr>
                          <m:ctrlPr>
                            <a:rPr lang="en-US" sz="2800" b="0" i="1" smtClean="0">
                              <a:latin typeface="Cambria Math" panose="02040503050406030204" pitchFamily="18" charset="0"/>
                            </a:rPr>
                          </m:ctrlPr>
                        </m:fPr>
                        <m:num>
                          <m:r>
                            <a:rPr lang="en-US" sz="2800" b="0" i="1" smtClean="0">
                              <a:latin typeface="Cambria Math" panose="02040503050406030204" pitchFamily="18" charset="0"/>
                            </a:rPr>
                            <m:t>𝜕</m:t>
                          </m:r>
                          <m:r>
                            <a:rPr lang="en-US" sz="2800" b="0" i="1" smtClean="0">
                              <a:solidFill>
                                <a:srgbClr val="7030A0"/>
                              </a:solidFill>
                              <a:latin typeface="Cambria Math" panose="02040503050406030204" pitchFamily="18" charset="0"/>
                            </a:rPr>
                            <m:t>𝑝</m:t>
                          </m:r>
                        </m:num>
                        <m:den>
                          <m:r>
                            <a:rPr lang="en-US" sz="2800" b="0" i="1" smtClean="0">
                              <a:latin typeface="Cambria Math" panose="02040503050406030204" pitchFamily="18" charset="0"/>
                            </a:rPr>
                            <m:t>𝜕</m:t>
                          </m:r>
                          <m:r>
                            <a:rPr lang="en-US" sz="2800" b="0" i="1" smtClean="0">
                              <a:latin typeface="Cambria Math" panose="02040503050406030204" pitchFamily="18" charset="0"/>
                            </a:rPr>
                            <m:t>𝑧</m:t>
                          </m:r>
                        </m:den>
                      </m:f>
                      <m:r>
                        <a:rPr lang="en-US" sz="2800" b="0" i="1" smtClean="0">
                          <a:latin typeface="Cambria Math" panose="02040503050406030204" pitchFamily="18" charset="0"/>
                        </a:rPr>
                        <m:t>⋅</m:t>
                      </m:r>
                      <m:f>
                        <m:fPr>
                          <m:ctrlPr>
                            <a:rPr lang="en-US" sz="2800" b="0" i="1" smtClean="0">
                              <a:latin typeface="Cambria Math" panose="02040503050406030204" pitchFamily="18" charset="0"/>
                            </a:rPr>
                          </m:ctrlPr>
                        </m:fPr>
                        <m:num>
                          <m:r>
                            <a:rPr lang="en-US" sz="2800" b="0" i="1" smtClean="0">
                              <a:latin typeface="Cambria Math" panose="02040503050406030204" pitchFamily="18" charset="0"/>
                            </a:rPr>
                            <m:t>𝜕</m:t>
                          </m:r>
                          <m:r>
                            <a:rPr lang="en-US" sz="2800" b="0" i="1" smtClean="0">
                              <a:latin typeface="Cambria Math" panose="02040503050406030204" pitchFamily="18" charset="0"/>
                            </a:rPr>
                            <m:t>𝑧</m:t>
                          </m:r>
                        </m:num>
                        <m:den>
                          <m:r>
                            <a:rPr lang="en-US" sz="2800" b="0" i="1" smtClean="0">
                              <a:latin typeface="Cambria Math" panose="02040503050406030204" pitchFamily="18" charset="0"/>
                            </a:rPr>
                            <m:t>𝜕</m:t>
                          </m:r>
                          <m:r>
                            <a:rPr lang="en-US" sz="2800" b="0" i="1" smtClean="0">
                              <a:solidFill>
                                <a:srgbClr val="0070C0"/>
                              </a:solidFill>
                              <a:latin typeface="Cambria Math" panose="02040503050406030204" pitchFamily="18" charset="0"/>
                            </a:rPr>
                            <m:t>𝑏</m:t>
                          </m:r>
                        </m:den>
                      </m:f>
                    </m:oMath>
                  </m:oMathPara>
                </a14:m>
                <a:endParaRPr lang="en-US" sz="2800" dirty="0"/>
              </a:p>
            </p:txBody>
          </p:sp>
        </mc:Choice>
        <mc:Fallback xmlns="">
          <p:sp>
            <p:nvSpPr>
              <p:cNvPr id="22" name="Rectangle 21"/>
              <p:cNvSpPr>
                <a:spLocks noRot="1" noChangeAspect="1" noMove="1" noResize="1" noEditPoints="1" noAdjustHandles="1" noChangeArrowheads="1" noChangeShapeType="1" noTextEdit="1"/>
              </p:cNvSpPr>
              <p:nvPr/>
            </p:nvSpPr>
            <p:spPr>
              <a:xfrm>
                <a:off x="7667385" y="5094967"/>
                <a:ext cx="3951338" cy="984116"/>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Rectangle 22"/>
              <p:cNvSpPr/>
              <p:nvPr/>
            </p:nvSpPr>
            <p:spPr>
              <a:xfrm>
                <a:off x="2915971" y="4651100"/>
                <a:ext cx="1503425" cy="61901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0" i="1" smtClean="0">
                          <a:solidFill>
                            <a:srgbClr val="0070C0"/>
                          </a:solidFill>
                          <a:latin typeface="Cambria Math" panose="02040503050406030204" pitchFamily="18" charset="0"/>
                          <a:ea typeface="Cambria Math" panose="02040503050406030204" pitchFamily="18" charset="0"/>
                        </a:rPr>
                        <m:t>∆</m:t>
                      </m:r>
                      <m:r>
                        <a:rPr lang="en-US" b="0" i="1" smtClean="0">
                          <a:solidFill>
                            <a:srgbClr val="0070C0"/>
                          </a:solidFill>
                          <a:latin typeface="Cambria Math" panose="02040503050406030204" pitchFamily="18" charset="0"/>
                          <a:ea typeface="Cambria Math" panose="02040503050406030204" pitchFamily="18" charset="0"/>
                        </a:rPr>
                        <m:t>𝑏</m:t>
                      </m:r>
                      <m:r>
                        <a:rPr lang="en-US" b="0" i="1" smtClean="0">
                          <a:latin typeface="Cambria Math" panose="02040503050406030204" pitchFamily="18" charset="0"/>
                        </a:rPr>
                        <m:t>=</m:t>
                      </m:r>
                      <m:r>
                        <m:rPr>
                          <m:sty m:val="p"/>
                        </m:rPr>
                        <a:rPr lang="en-US" b="0" i="0" smtClean="0">
                          <a:latin typeface="Cambria Math" panose="02040503050406030204" pitchFamily="18" charset="0"/>
                        </a:rPr>
                        <m:t>Δ</m:t>
                      </m:r>
                      <m:r>
                        <a:rPr lang="en-US" b="0" i="1" smtClean="0">
                          <a:latin typeface="Cambria Math" panose="02040503050406030204" pitchFamily="18" charset="0"/>
                        </a:rPr>
                        <m:t>𝑧</m:t>
                      </m:r>
                      <m:r>
                        <a:rPr lang="en-US" b="0" i="1" smtClean="0">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m:t>
                          </m:r>
                          <m:r>
                            <a:rPr lang="en-US" i="1" smtClean="0">
                              <a:solidFill>
                                <a:schemeClr val="tx1"/>
                              </a:solidFill>
                              <a:latin typeface="Cambria Math" panose="02040503050406030204" pitchFamily="18" charset="0"/>
                            </a:rPr>
                            <m:t>𝑧</m:t>
                          </m:r>
                        </m:num>
                        <m:den>
                          <m:r>
                            <a:rPr lang="en-US" i="1">
                              <a:latin typeface="Cambria Math" panose="02040503050406030204" pitchFamily="18" charset="0"/>
                            </a:rPr>
                            <m:t>𝜕</m:t>
                          </m:r>
                          <m:r>
                            <a:rPr lang="en-US" b="0" i="1" smtClean="0">
                              <a:solidFill>
                                <a:srgbClr val="0070C0"/>
                              </a:solidFill>
                              <a:latin typeface="Cambria Math" panose="02040503050406030204" pitchFamily="18" charset="0"/>
                            </a:rPr>
                            <m:t>𝑏</m:t>
                          </m:r>
                        </m:den>
                      </m:f>
                    </m:oMath>
                  </m:oMathPara>
                </a14:m>
                <a:endParaRPr lang="en-US" dirty="0"/>
              </a:p>
            </p:txBody>
          </p:sp>
        </mc:Choice>
        <mc:Fallback xmlns="">
          <p:sp>
            <p:nvSpPr>
              <p:cNvPr id="23" name="Rectangle 22"/>
              <p:cNvSpPr>
                <a:spLocks noRot="1" noChangeAspect="1" noMove="1" noResize="1" noEditPoints="1" noAdjustHandles="1" noChangeArrowheads="1" noChangeShapeType="1" noTextEdit="1"/>
              </p:cNvSpPr>
              <p:nvPr/>
            </p:nvSpPr>
            <p:spPr>
              <a:xfrm>
                <a:off x="2915971" y="4651100"/>
                <a:ext cx="1503425" cy="619016"/>
              </a:xfrm>
              <a:prstGeom prst="rect">
                <a:avLst/>
              </a:prstGeom>
              <a:blipFill>
                <a:blip r:embed="rId7"/>
                <a:stretch>
                  <a:fillRect/>
                </a:stretch>
              </a:blipFill>
            </p:spPr>
            <p:txBody>
              <a:bodyPr/>
              <a:lstStyle/>
              <a:p>
                <a:r>
                  <a:rPr lang="en-US">
                    <a:noFill/>
                  </a:rPr>
                  <a:t> </a:t>
                </a:r>
              </a:p>
            </p:txBody>
          </p:sp>
        </mc:Fallback>
      </mc:AlternateContent>
      <p:sp>
        <p:nvSpPr>
          <p:cNvPr id="24" name="Rectangle 23"/>
          <p:cNvSpPr/>
          <p:nvPr/>
        </p:nvSpPr>
        <p:spPr>
          <a:xfrm>
            <a:off x="9160933" y="3361192"/>
            <a:ext cx="1041400" cy="1029831"/>
          </a:xfrm>
          <a:prstGeom prst="rect">
            <a:avLst/>
          </a:prstGeom>
          <a:noFill/>
          <a:ln w="28575">
            <a:solidFill>
              <a:schemeClr val="accent1"/>
            </a:solidFill>
            <a:prstDash val="dash"/>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endParaRPr lang="en-US" sz="3200" dirty="0">
              <a:solidFill>
                <a:prstClr val="black"/>
              </a:solidFill>
            </a:endParaRPr>
          </a:p>
        </p:txBody>
      </p:sp>
      <p:sp>
        <p:nvSpPr>
          <p:cNvPr id="25" name="Rectangle 24"/>
          <p:cNvSpPr/>
          <p:nvPr/>
        </p:nvSpPr>
        <p:spPr>
          <a:xfrm>
            <a:off x="9173700" y="5094967"/>
            <a:ext cx="1028633" cy="1029831"/>
          </a:xfrm>
          <a:prstGeom prst="rect">
            <a:avLst/>
          </a:prstGeom>
          <a:noFill/>
          <a:ln w="28575">
            <a:solidFill>
              <a:schemeClr val="accent1"/>
            </a:solidFill>
            <a:prstDash val="dash"/>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endParaRPr lang="en-US" sz="3200" dirty="0">
              <a:solidFill>
                <a:prstClr val="black"/>
              </a:solidFill>
            </a:endParaRPr>
          </a:p>
        </p:txBody>
      </p:sp>
      <p:sp>
        <p:nvSpPr>
          <p:cNvPr id="26" name="Rectangle 25"/>
          <p:cNvSpPr/>
          <p:nvPr/>
        </p:nvSpPr>
        <p:spPr>
          <a:xfrm>
            <a:off x="9173700" y="3361842"/>
            <a:ext cx="1732425" cy="1029831"/>
          </a:xfrm>
          <a:prstGeom prst="rect">
            <a:avLst/>
          </a:prstGeom>
          <a:noFill/>
          <a:ln w="28575">
            <a:solidFill>
              <a:schemeClr val="accent1"/>
            </a:solidFill>
            <a:prstDash val="dash"/>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endParaRPr lang="en-US" sz="3200" dirty="0">
              <a:solidFill>
                <a:prstClr val="black"/>
              </a:solidFill>
            </a:endParaRPr>
          </a:p>
        </p:txBody>
      </p:sp>
      <p:sp>
        <p:nvSpPr>
          <p:cNvPr id="27" name="Rectangle 26"/>
          <p:cNvSpPr/>
          <p:nvPr/>
        </p:nvSpPr>
        <p:spPr>
          <a:xfrm>
            <a:off x="9173700" y="5095617"/>
            <a:ext cx="1732425" cy="1029831"/>
          </a:xfrm>
          <a:prstGeom prst="rect">
            <a:avLst/>
          </a:prstGeom>
          <a:noFill/>
          <a:ln w="28575">
            <a:solidFill>
              <a:schemeClr val="accent1"/>
            </a:solidFill>
            <a:prstDash val="dash"/>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endParaRPr lang="en-US" sz="3200" dirty="0">
              <a:solidFill>
                <a:prstClr val="black"/>
              </a:solidFill>
            </a:endParaRPr>
          </a:p>
        </p:txBody>
      </p:sp>
      <p:sp>
        <p:nvSpPr>
          <p:cNvPr id="28" name="Rectangle 27"/>
          <p:cNvSpPr/>
          <p:nvPr/>
        </p:nvSpPr>
        <p:spPr>
          <a:xfrm>
            <a:off x="9173700" y="3361192"/>
            <a:ext cx="2445023" cy="1029831"/>
          </a:xfrm>
          <a:prstGeom prst="rect">
            <a:avLst/>
          </a:prstGeom>
          <a:noFill/>
          <a:ln w="28575">
            <a:solidFill>
              <a:schemeClr val="accent1"/>
            </a:solidFill>
            <a:prstDash val="dash"/>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endParaRPr lang="en-US" sz="3200" dirty="0">
              <a:solidFill>
                <a:prstClr val="black"/>
              </a:solidFill>
            </a:endParaRPr>
          </a:p>
        </p:txBody>
      </p:sp>
      <p:sp>
        <p:nvSpPr>
          <p:cNvPr id="29" name="Rectangle 28"/>
          <p:cNvSpPr/>
          <p:nvPr/>
        </p:nvSpPr>
        <p:spPr>
          <a:xfrm>
            <a:off x="9173700" y="5094967"/>
            <a:ext cx="2445023" cy="1029831"/>
          </a:xfrm>
          <a:prstGeom prst="rect">
            <a:avLst/>
          </a:prstGeom>
          <a:noFill/>
          <a:ln w="28575">
            <a:solidFill>
              <a:schemeClr val="accent1"/>
            </a:solidFill>
            <a:prstDash val="dash"/>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endParaRPr lang="en-US" sz="3200" dirty="0">
              <a:solidFill>
                <a:prstClr val="black"/>
              </a:solidFill>
            </a:endParaRPr>
          </a:p>
        </p:txBody>
      </p:sp>
      <p:cxnSp>
        <p:nvCxnSpPr>
          <p:cNvPr id="30" name="Straight Arrow Connector 29"/>
          <p:cNvCxnSpPr/>
          <p:nvPr/>
        </p:nvCxnSpPr>
        <p:spPr>
          <a:xfrm>
            <a:off x="4455794" y="3882306"/>
            <a:ext cx="962634" cy="0"/>
          </a:xfrm>
          <a:prstGeom prst="straightConnector1">
            <a:avLst/>
          </a:prstGeom>
          <a:ln w="38100">
            <a:solidFill>
              <a:srgbClr val="C0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2765121" y="3882306"/>
            <a:ext cx="807812" cy="0"/>
          </a:xfrm>
          <a:prstGeom prst="straightConnector1">
            <a:avLst/>
          </a:prstGeom>
          <a:ln w="38100">
            <a:solidFill>
              <a:srgbClr val="C0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V="1">
            <a:off x="1614347" y="4549129"/>
            <a:ext cx="578777" cy="700171"/>
          </a:xfrm>
          <a:prstGeom prst="straightConnector1">
            <a:avLst/>
          </a:prstGeom>
          <a:ln w="38100">
            <a:solidFill>
              <a:srgbClr val="C0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flipH="1" flipV="1">
            <a:off x="2518372" y="4553940"/>
            <a:ext cx="449633" cy="695360"/>
          </a:xfrm>
          <a:prstGeom prst="straightConnector1">
            <a:avLst/>
          </a:prstGeom>
          <a:ln w="38100">
            <a:solidFill>
              <a:srgbClr val="C0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0596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par>
                                <p:cTn id="13" presetID="1" presetClass="exit" presetSubtype="0" fill="hold" grpId="0" nodeType="withEffect">
                                  <p:stCondLst>
                                    <p:cond delay="0"/>
                                  </p:stCondLst>
                                  <p:childTnLst>
                                    <p:set>
                                      <p:cBhvr>
                                        <p:cTn id="14" dur="1" fill="hold">
                                          <p:stCondLst>
                                            <p:cond delay="0"/>
                                          </p:stCondLst>
                                        </p:cTn>
                                        <p:tgtEl>
                                          <p:spTgt spid="24"/>
                                        </p:tgtEl>
                                        <p:attrNameLst>
                                          <p:attrName>style.visibility</p:attrName>
                                        </p:attrNameLst>
                                      </p:cBhvr>
                                      <p:to>
                                        <p:strVal val="hidden"/>
                                      </p:to>
                                    </p:set>
                                  </p:childTnLst>
                                </p:cTn>
                              </p:par>
                              <p:par>
                                <p:cTn id="15" presetID="1" presetClass="exit" presetSubtype="0" fill="hold" grpId="0" nodeType="withEffect">
                                  <p:stCondLst>
                                    <p:cond delay="0"/>
                                  </p:stCondLst>
                                  <p:childTnLst>
                                    <p:set>
                                      <p:cBhvr>
                                        <p:cTn id="16" dur="1" fill="hold">
                                          <p:stCondLst>
                                            <p:cond delay="0"/>
                                          </p:stCondLst>
                                        </p:cTn>
                                        <p:tgtEl>
                                          <p:spTgt spid="25"/>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par>
                                <p:cTn id="25" presetID="1" presetClass="exit" presetSubtype="0" fill="hold" grpId="1" nodeType="withEffect">
                                  <p:stCondLst>
                                    <p:cond delay="0"/>
                                  </p:stCondLst>
                                  <p:childTnLst>
                                    <p:set>
                                      <p:cBhvr>
                                        <p:cTn id="26" dur="1" fill="hold">
                                          <p:stCondLst>
                                            <p:cond delay="0"/>
                                          </p:stCondLst>
                                        </p:cTn>
                                        <p:tgtEl>
                                          <p:spTgt spid="26"/>
                                        </p:tgtEl>
                                        <p:attrNameLst>
                                          <p:attrName>style.visibility</p:attrName>
                                        </p:attrNameLst>
                                      </p:cBhvr>
                                      <p:to>
                                        <p:strVal val="hidden"/>
                                      </p:to>
                                    </p:set>
                                  </p:childTnLst>
                                </p:cTn>
                              </p:par>
                              <p:par>
                                <p:cTn id="27" presetID="1" presetClass="entr" presetSubtype="0" fill="hold" grpId="0" nodeType="withEffect">
                                  <p:stCondLst>
                                    <p:cond delay="0"/>
                                  </p:stCondLst>
                                  <p:childTnLst>
                                    <p:set>
                                      <p:cBhvr>
                                        <p:cTn id="28" dur="1" fill="hold">
                                          <p:stCondLst>
                                            <p:cond delay="0"/>
                                          </p:stCondLst>
                                        </p:cTn>
                                        <p:tgtEl>
                                          <p:spTgt spid="2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par>
                                <p:cTn id="35" presetID="1" presetClass="exit" presetSubtype="0" fill="hold" grpId="1" nodeType="withEffect">
                                  <p:stCondLst>
                                    <p:cond delay="0"/>
                                  </p:stCondLst>
                                  <p:childTnLst>
                                    <p:set>
                                      <p:cBhvr>
                                        <p:cTn id="36" dur="1" fill="hold">
                                          <p:stCondLst>
                                            <p:cond delay="0"/>
                                          </p:stCondLst>
                                        </p:cTn>
                                        <p:tgtEl>
                                          <p:spTgt spid="27"/>
                                        </p:tgtEl>
                                        <p:attrNameLst>
                                          <p:attrName>style.visibility</p:attrName>
                                        </p:attrNameLst>
                                      </p:cBhvr>
                                      <p:to>
                                        <p:strVal val="hidden"/>
                                      </p:to>
                                    </p:set>
                                  </p:childTnLst>
                                </p:cTn>
                              </p:par>
                              <p:par>
                                <p:cTn id="37" presetID="1" presetClass="entr" presetSubtype="0" fill="hold" grpId="0" nodeType="withEffect">
                                  <p:stCondLst>
                                    <p:cond delay="0"/>
                                  </p:stCondLst>
                                  <p:childTnLst>
                                    <p:set>
                                      <p:cBhvr>
                                        <p:cTn id="38" dur="1" fill="hold">
                                          <p:stCondLst>
                                            <p:cond delay="0"/>
                                          </p:stCondLst>
                                        </p:cTn>
                                        <p:tgtEl>
                                          <p:spTgt spid="29"/>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3" grpId="0"/>
      <p:bldP spid="24" grpId="0" animBg="1"/>
      <p:bldP spid="25" grpId="0" animBg="1"/>
      <p:bldP spid="26" grpId="0" animBg="1"/>
      <p:bldP spid="26" grpId="1" animBg="1"/>
      <p:bldP spid="27" grpId="0" animBg="1"/>
      <p:bldP spid="27" grpId="1" animBg="1"/>
      <p:bldP spid="28" grpId="0" animBg="1"/>
      <p:bldP spid="29"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43DC97-B8E5-4546-A6CF-2946C6228A2B}"/>
              </a:ext>
            </a:extLst>
          </p:cNvPr>
          <p:cNvSpPr>
            <a:spLocks noGrp="1"/>
          </p:cNvSpPr>
          <p:nvPr>
            <p:ph type="title"/>
          </p:nvPr>
        </p:nvSpPr>
        <p:spPr/>
        <p:txBody>
          <a:bodyPr/>
          <a:lstStyle/>
          <a:p>
            <a:r>
              <a:rPr lang="en-US" dirty="0"/>
              <a:t>No-Free-Lunch Theorem</a:t>
            </a:r>
          </a:p>
        </p:txBody>
      </p:sp>
      <p:sp>
        <p:nvSpPr>
          <p:cNvPr id="3" name="Content Placeholder 2">
            <a:extLst>
              <a:ext uri="{FF2B5EF4-FFF2-40B4-BE49-F238E27FC236}">
                <a16:creationId xmlns:a16="http://schemas.microsoft.com/office/drawing/2014/main" id="{28952FAF-A212-4776-9B54-25DBE2FFB9E6}"/>
              </a:ext>
            </a:extLst>
          </p:cNvPr>
          <p:cNvSpPr>
            <a:spLocks noGrp="1"/>
          </p:cNvSpPr>
          <p:nvPr>
            <p:ph idx="1"/>
          </p:nvPr>
        </p:nvSpPr>
        <p:spPr/>
        <p:txBody>
          <a:bodyPr>
            <a:normAutofit/>
          </a:bodyPr>
          <a:lstStyle/>
          <a:p>
            <a:r>
              <a:rPr lang="en-US" sz="2800" dirty="0">
                <a:hlinkClick r:id="rId3"/>
              </a:rPr>
              <a:t>Wolpert (2002) - The Supervised Learning No-Free-Lunch Theorems</a:t>
            </a:r>
            <a:endParaRPr lang="en-US" sz="2800" dirty="0"/>
          </a:p>
          <a:p>
            <a:r>
              <a:rPr lang="en-US" sz="2800" dirty="0"/>
              <a:t>The derived classification models for supervised learning are simplifications of the reality </a:t>
            </a:r>
          </a:p>
          <a:p>
            <a:pPr lvl="1"/>
            <a:r>
              <a:rPr lang="en-US" sz="2400" dirty="0"/>
              <a:t>The simplifications are based on certain </a:t>
            </a:r>
            <a:r>
              <a:rPr lang="en-US" sz="2400" b="1" i="1" dirty="0">
                <a:solidFill>
                  <a:srgbClr val="FF0000"/>
                </a:solidFill>
              </a:rPr>
              <a:t>assumptions</a:t>
            </a:r>
          </a:p>
          <a:p>
            <a:pPr lvl="1"/>
            <a:r>
              <a:rPr lang="en-US" sz="2400" dirty="0"/>
              <a:t>The </a:t>
            </a:r>
            <a:r>
              <a:rPr lang="en-US" sz="2400" dirty="0">
                <a:solidFill>
                  <a:srgbClr val="FF0000"/>
                </a:solidFill>
              </a:rPr>
              <a:t>assumptions fail </a:t>
            </a:r>
            <a:r>
              <a:rPr lang="en-US" sz="2400" dirty="0"/>
              <a:t>in some situations</a:t>
            </a:r>
          </a:p>
          <a:p>
            <a:pPr lvl="2"/>
            <a:r>
              <a:rPr lang="en-US" sz="2400" dirty="0"/>
              <a:t>E.g., due to inability to perfectly estimate ML model parameters from limited data</a:t>
            </a:r>
          </a:p>
          <a:p>
            <a:r>
              <a:rPr lang="en-US" sz="2800" dirty="0"/>
              <a:t>In summary, </a:t>
            </a:r>
            <a:r>
              <a:rPr lang="en-US" sz="2800" b="1" i="1" dirty="0">
                <a:solidFill>
                  <a:srgbClr val="0070C0"/>
                </a:solidFill>
              </a:rPr>
              <a:t>No-Free-Lunch Theorem </a:t>
            </a:r>
            <a:r>
              <a:rPr lang="en-US" sz="2800" dirty="0"/>
              <a:t>states:</a:t>
            </a:r>
          </a:p>
          <a:p>
            <a:pPr lvl="1"/>
            <a:r>
              <a:rPr lang="en-US" sz="2400" b="1" dirty="0"/>
              <a:t>No single classifier works the best for all possible problems</a:t>
            </a:r>
          </a:p>
          <a:p>
            <a:pPr lvl="1"/>
            <a:r>
              <a:rPr lang="en-US" sz="2400" dirty="0"/>
              <a:t>Since we need to make assumptions to generalize</a:t>
            </a:r>
          </a:p>
          <a:p>
            <a:pPr lvl="1"/>
            <a:endParaRPr lang="en-US" dirty="0"/>
          </a:p>
        </p:txBody>
      </p:sp>
      <p:sp>
        <p:nvSpPr>
          <p:cNvPr id="4" name="Content Placeholder 3">
            <a:extLst>
              <a:ext uri="{FF2B5EF4-FFF2-40B4-BE49-F238E27FC236}">
                <a16:creationId xmlns:a16="http://schemas.microsoft.com/office/drawing/2014/main" id="{7448B0C1-A4B2-4513-8827-E77146313AA1}"/>
              </a:ext>
            </a:extLst>
          </p:cNvPr>
          <p:cNvSpPr>
            <a:spLocks noGrp="1"/>
          </p:cNvSpPr>
          <p:nvPr>
            <p:ph idx="10"/>
          </p:nvPr>
        </p:nvSpPr>
        <p:spPr/>
        <p:txBody>
          <a:bodyPr/>
          <a:lstStyle/>
          <a:p>
            <a:r>
              <a:rPr lang="en-US" dirty="0"/>
              <a:t>Machine Learning Basics</a:t>
            </a:r>
          </a:p>
          <a:p>
            <a:endParaRPr lang="en-US" dirty="0"/>
          </a:p>
        </p:txBody>
      </p:sp>
    </p:spTree>
    <p:extLst>
      <p:ext uri="{BB962C8B-B14F-4D97-AF65-F5344CB8AC3E}">
        <p14:creationId xmlns:p14="http://schemas.microsoft.com/office/powerpoint/2010/main" val="361629426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ML vs. Deep Learning</a:t>
            </a:r>
          </a:p>
        </p:txBody>
      </p:sp>
      <p:sp>
        <p:nvSpPr>
          <p:cNvPr id="3" name="Content Placeholder 2"/>
          <p:cNvSpPr>
            <a:spLocks noGrp="1"/>
          </p:cNvSpPr>
          <p:nvPr>
            <p:ph idx="1"/>
          </p:nvPr>
        </p:nvSpPr>
        <p:spPr>
          <a:xfrm>
            <a:off x="414426" y="1594832"/>
            <a:ext cx="11617291" cy="4736177"/>
          </a:xfrm>
        </p:spPr>
        <p:txBody>
          <a:bodyPr>
            <a:normAutofit/>
          </a:bodyPr>
          <a:lstStyle/>
          <a:p>
            <a:r>
              <a:rPr lang="en-US" sz="2000" dirty="0"/>
              <a:t>Conventional machine learning methods rely on </a:t>
            </a:r>
            <a:r>
              <a:rPr lang="en-US" sz="2000" dirty="0">
                <a:solidFill>
                  <a:srgbClr val="FF0000"/>
                </a:solidFill>
              </a:rPr>
              <a:t>human-designed feature representations</a:t>
            </a:r>
          </a:p>
          <a:p>
            <a:pPr lvl="1"/>
            <a:r>
              <a:rPr lang="en-US" sz="1800" dirty="0"/>
              <a:t>ML becomes just optimizing weights to best make a final prediction</a:t>
            </a:r>
          </a:p>
          <a:p>
            <a:endParaRPr lang="en-US" sz="2000" dirty="0"/>
          </a:p>
        </p:txBody>
      </p:sp>
      <p:sp>
        <p:nvSpPr>
          <p:cNvPr id="5" name="Content Placeholder 4">
            <a:extLst>
              <a:ext uri="{FF2B5EF4-FFF2-40B4-BE49-F238E27FC236}">
                <a16:creationId xmlns:a16="http://schemas.microsoft.com/office/drawing/2014/main" id="{7C73FF97-6F7D-4479-A76A-0D3AD6EB8D25}"/>
              </a:ext>
            </a:extLst>
          </p:cNvPr>
          <p:cNvSpPr>
            <a:spLocks noGrp="1"/>
          </p:cNvSpPr>
          <p:nvPr>
            <p:ph idx="10"/>
          </p:nvPr>
        </p:nvSpPr>
        <p:spPr/>
        <p:txBody>
          <a:bodyPr/>
          <a:lstStyle/>
          <a:p>
            <a:r>
              <a:rPr lang="en-US" dirty="0"/>
              <a:t>Introduction to Deep Learning</a:t>
            </a:r>
          </a:p>
          <a:p>
            <a:endParaRPr lang="en-US" dirty="0"/>
          </a:p>
        </p:txBody>
      </p:sp>
      <p:sp>
        <p:nvSpPr>
          <p:cNvPr id="7" name="TextBox 6"/>
          <p:cNvSpPr txBox="1"/>
          <p:nvPr/>
        </p:nvSpPr>
        <p:spPr>
          <a:xfrm>
            <a:off x="3173322" y="6453336"/>
            <a:ext cx="6099501" cy="228076"/>
          </a:xfrm>
          <a:prstGeom prst="rect">
            <a:avLst/>
          </a:prstGeom>
          <a:noFill/>
        </p:spPr>
        <p:txBody>
          <a:bodyPr wrap="square" rtlCol="0">
            <a:spAutoFit/>
          </a:bodyPr>
          <a:lstStyle/>
          <a:p>
            <a:pPr algn="ctr"/>
            <a:r>
              <a:rPr lang="en-US" sz="882" dirty="0"/>
              <a:t>Picture from: </a:t>
            </a:r>
            <a:r>
              <a:rPr lang="en-US" sz="882" dirty="0" err="1"/>
              <a:t>Ismini</a:t>
            </a:r>
            <a:r>
              <a:rPr lang="en-US" sz="882" dirty="0"/>
              <a:t> </a:t>
            </a:r>
            <a:r>
              <a:rPr lang="en-US" sz="882" dirty="0" err="1"/>
              <a:t>Lourentzou</a:t>
            </a:r>
            <a:r>
              <a:rPr lang="en-US" sz="882" dirty="0"/>
              <a:t> – Introduction to Deep Learning</a:t>
            </a:r>
          </a:p>
        </p:txBody>
      </p:sp>
      <p:pic>
        <p:nvPicPr>
          <p:cNvPr id="6" name="Picture 5"/>
          <p:cNvPicPr>
            <a:picLocks noChangeAspect="1"/>
          </p:cNvPicPr>
          <p:nvPr/>
        </p:nvPicPr>
        <p:blipFill>
          <a:blip r:embed="rId2"/>
          <a:stretch>
            <a:fillRect/>
          </a:stretch>
        </p:blipFill>
        <p:spPr>
          <a:xfrm>
            <a:off x="4062833" y="2636912"/>
            <a:ext cx="4035605" cy="3659850"/>
          </a:xfrm>
          <a:prstGeom prst="rect">
            <a:avLst/>
          </a:prstGeom>
        </p:spPr>
      </p:pic>
    </p:spTree>
    <p:extLst>
      <p:ext uri="{BB962C8B-B14F-4D97-AF65-F5344CB8AC3E}">
        <p14:creationId xmlns:p14="http://schemas.microsoft.com/office/powerpoint/2010/main" val="261496280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ML vs. Deep Learning</a:t>
            </a:r>
          </a:p>
        </p:txBody>
      </p:sp>
      <p:sp>
        <p:nvSpPr>
          <p:cNvPr id="3" name="Content Placeholder 2"/>
          <p:cNvSpPr>
            <a:spLocks noGrp="1"/>
          </p:cNvSpPr>
          <p:nvPr>
            <p:ph idx="1"/>
          </p:nvPr>
        </p:nvSpPr>
        <p:spPr/>
        <p:txBody>
          <a:bodyPr/>
          <a:lstStyle/>
          <a:p>
            <a:r>
              <a:rPr lang="en-US" b="1" i="1" dirty="0">
                <a:solidFill>
                  <a:srgbClr val="0070C0"/>
                </a:solidFill>
              </a:rPr>
              <a:t>Deep learning </a:t>
            </a:r>
            <a:r>
              <a:rPr lang="en-US" dirty="0"/>
              <a:t>(DL) is a machine learning subfield that uses multiple layers for learning data representations</a:t>
            </a:r>
          </a:p>
          <a:p>
            <a:pPr lvl="1"/>
            <a:r>
              <a:rPr lang="en-US" dirty="0"/>
              <a:t>DL is exceptionally effective at learning patterns</a:t>
            </a:r>
          </a:p>
        </p:txBody>
      </p:sp>
      <p:sp>
        <p:nvSpPr>
          <p:cNvPr id="6" name="Content Placeholder 5">
            <a:extLst>
              <a:ext uri="{FF2B5EF4-FFF2-40B4-BE49-F238E27FC236}">
                <a16:creationId xmlns:a16="http://schemas.microsoft.com/office/drawing/2014/main" id="{87612F4B-DBC6-461F-87D2-57D3A030FC68}"/>
              </a:ext>
            </a:extLst>
          </p:cNvPr>
          <p:cNvSpPr>
            <a:spLocks noGrp="1"/>
          </p:cNvSpPr>
          <p:nvPr>
            <p:ph idx="10"/>
          </p:nvPr>
        </p:nvSpPr>
        <p:spPr/>
        <p:txBody>
          <a:bodyPr/>
          <a:lstStyle/>
          <a:p>
            <a:r>
              <a:rPr lang="en-US" dirty="0"/>
              <a:t>Introduction to Deep Learning</a:t>
            </a:r>
          </a:p>
          <a:p>
            <a:endParaRPr lang="en-US" dirty="0"/>
          </a:p>
        </p:txBody>
      </p:sp>
      <p:pic>
        <p:nvPicPr>
          <p:cNvPr id="4" name="Picture 3" descr="machine-learning-vs-deep-learning.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16007" y="2984245"/>
            <a:ext cx="6359987" cy="3101984"/>
          </a:xfrm>
          <a:prstGeom prst="rect">
            <a:avLst/>
          </a:prstGeom>
        </p:spPr>
      </p:pic>
      <p:sp>
        <p:nvSpPr>
          <p:cNvPr id="5" name="TextBox 4"/>
          <p:cNvSpPr txBox="1"/>
          <p:nvPr/>
        </p:nvSpPr>
        <p:spPr>
          <a:xfrm>
            <a:off x="3176493" y="6466966"/>
            <a:ext cx="6099501" cy="228076"/>
          </a:xfrm>
          <a:prstGeom prst="rect">
            <a:avLst/>
          </a:prstGeom>
          <a:noFill/>
        </p:spPr>
        <p:txBody>
          <a:bodyPr wrap="square" rtlCol="0">
            <a:spAutoFit/>
          </a:bodyPr>
          <a:lstStyle/>
          <a:p>
            <a:pPr algn="ctr"/>
            <a:r>
              <a:rPr lang="en-US" sz="882" dirty="0"/>
              <a:t>Picture from: </a:t>
            </a:r>
            <a:r>
              <a:rPr lang="en-US" sz="882" dirty="0">
                <a:hlinkClick r:id="rId4"/>
              </a:rPr>
              <a:t>https://www.xenonstack.com/blog/static/public/uploads/media/machine-learning-vs-deep-learning.png</a:t>
            </a:r>
            <a:endParaRPr lang="en-US" sz="882" dirty="0"/>
          </a:p>
        </p:txBody>
      </p:sp>
    </p:spTree>
    <p:extLst>
      <p:ext uri="{BB962C8B-B14F-4D97-AF65-F5344CB8AC3E}">
        <p14:creationId xmlns:p14="http://schemas.microsoft.com/office/powerpoint/2010/main" val="57379546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ML vs. Deep Learning</a:t>
            </a:r>
          </a:p>
        </p:txBody>
      </p:sp>
      <p:sp>
        <p:nvSpPr>
          <p:cNvPr id="3" name="Content Placeholder 2"/>
          <p:cNvSpPr>
            <a:spLocks noGrp="1"/>
          </p:cNvSpPr>
          <p:nvPr>
            <p:ph idx="1"/>
          </p:nvPr>
        </p:nvSpPr>
        <p:spPr/>
        <p:txBody>
          <a:bodyPr/>
          <a:lstStyle/>
          <a:p>
            <a:r>
              <a:rPr lang="en-US" dirty="0"/>
              <a:t>DL applies a multi-layer process for learning rich hierarchical  features (i.e., data representations)</a:t>
            </a:r>
          </a:p>
          <a:p>
            <a:pPr lvl="1"/>
            <a:r>
              <a:rPr lang="en-US" dirty="0"/>
              <a:t>Input image</a:t>
            </a:r>
            <a:r>
              <a:rPr lang="en-US" dirty="0">
                <a:latin typeface="Times New Roman" panose="02020603050405020304" pitchFamily="18" charset="0"/>
                <a:cs typeface="Times New Roman" panose="02020603050405020304" pitchFamily="18" charset="0"/>
              </a:rPr>
              <a:t> p</a:t>
            </a:r>
            <a:r>
              <a:rPr lang="en-US" dirty="0"/>
              <a:t>ixel</a:t>
            </a:r>
            <a:r>
              <a:rPr lang="en-US" dirty="0">
                <a:latin typeface="Times New Roman" panose="02020603050405020304" pitchFamily="18" charset="0"/>
                <a:cs typeface="Times New Roman" panose="02020603050405020304" pitchFamily="18" charset="0"/>
              </a:rPr>
              <a:t>s → </a:t>
            </a:r>
            <a:r>
              <a:rPr lang="en-US" dirty="0"/>
              <a:t>Edges</a:t>
            </a:r>
            <a:r>
              <a:rPr lang="en-US" dirty="0">
                <a:latin typeface="Times New Roman" panose="02020603050405020304" pitchFamily="18" charset="0"/>
                <a:cs typeface="Times New Roman" panose="02020603050405020304" pitchFamily="18" charset="0"/>
              </a:rPr>
              <a:t> → </a:t>
            </a:r>
            <a:r>
              <a:rPr lang="en-US" dirty="0"/>
              <a:t>Textures</a:t>
            </a:r>
            <a:r>
              <a:rPr lang="en-US" dirty="0">
                <a:latin typeface="Times New Roman" panose="02020603050405020304" pitchFamily="18" charset="0"/>
                <a:cs typeface="Times New Roman" panose="02020603050405020304" pitchFamily="18" charset="0"/>
              </a:rPr>
              <a:t> → </a:t>
            </a:r>
            <a:r>
              <a:rPr lang="en-US" dirty="0"/>
              <a:t>Parts</a:t>
            </a:r>
            <a:r>
              <a:rPr lang="en-US" dirty="0">
                <a:latin typeface="Times New Roman" panose="02020603050405020304" pitchFamily="18" charset="0"/>
                <a:cs typeface="Times New Roman" panose="02020603050405020304" pitchFamily="18" charset="0"/>
              </a:rPr>
              <a:t> →</a:t>
            </a:r>
            <a:r>
              <a:rPr lang="en-US" dirty="0"/>
              <a:t> Objects</a:t>
            </a:r>
          </a:p>
          <a:p>
            <a:endParaRPr lang="en-US" dirty="0"/>
          </a:p>
          <a:p>
            <a:endParaRPr lang="en-US" dirty="0"/>
          </a:p>
        </p:txBody>
      </p:sp>
      <p:sp>
        <p:nvSpPr>
          <p:cNvPr id="58" name="Content Placeholder 57">
            <a:extLst>
              <a:ext uri="{FF2B5EF4-FFF2-40B4-BE49-F238E27FC236}">
                <a16:creationId xmlns:a16="http://schemas.microsoft.com/office/drawing/2014/main" id="{A716B61F-84FF-48F9-88D3-60AA6FB375F8}"/>
              </a:ext>
            </a:extLst>
          </p:cNvPr>
          <p:cNvSpPr>
            <a:spLocks noGrp="1"/>
          </p:cNvSpPr>
          <p:nvPr>
            <p:ph idx="10"/>
          </p:nvPr>
        </p:nvSpPr>
        <p:spPr/>
        <p:txBody>
          <a:bodyPr/>
          <a:lstStyle/>
          <a:p>
            <a:r>
              <a:rPr lang="en-US" dirty="0"/>
              <a:t>Introduction to Deep Learning</a:t>
            </a:r>
          </a:p>
          <a:p>
            <a:endParaRPr lang="en-US" dirty="0"/>
          </a:p>
        </p:txBody>
      </p:sp>
      <p:sp>
        <p:nvSpPr>
          <p:cNvPr id="4" name="TextBox 3"/>
          <p:cNvSpPr txBox="1"/>
          <p:nvPr/>
        </p:nvSpPr>
        <p:spPr>
          <a:xfrm>
            <a:off x="3823340" y="3209352"/>
            <a:ext cx="854431" cy="472437"/>
          </a:xfrm>
          <a:prstGeom prst="rect">
            <a:avLst/>
          </a:prstGeom>
          <a:noFill/>
          <a:ln w="28575">
            <a:solidFill>
              <a:srgbClr val="C00000"/>
            </a:solidFill>
          </a:ln>
        </p:spPr>
        <p:txBody>
          <a:bodyPr wrap="square" rtlCol="0">
            <a:spAutoFit/>
          </a:bodyPr>
          <a:lstStyle/>
          <a:p>
            <a:pPr algn="ctr"/>
            <a:r>
              <a:rPr lang="en-US" sz="1235" dirty="0"/>
              <a:t>Low-Level Features</a:t>
            </a:r>
          </a:p>
        </p:txBody>
      </p:sp>
      <p:sp>
        <p:nvSpPr>
          <p:cNvPr id="5" name="TextBox 4"/>
          <p:cNvSpPr txBox="1"/>
          <p:nvPr/>
        </p:nvSpPr>
        <p:spPr>
          <a:xfrm>
            <a:off x="5144784" y="3197555"/>
            <a:ext cx="809233" cy="662489"/>
          </a:xfrm>
          <a:prstGeom prst="rect">
            <a:avLst/>
          </a:prstGeom>
          <a:noFill/>
          <a:ln w="28575">
            <a:solidFill>
              <a:srgbClr val="C00000"/>
            </a:solidFill>
          </a:ln>
        </p:spPr>
        <p:txBody>
          <a:bodyPr wrap="square" rtlCol="0">
            <a:spAutoFit/>
          </a:bodyPr>
          <a:lstStyle/>
          <a:p>
            <a:pPr algn="ctr"/>
            <a:r>
              <a:rPr lang="en-US" sz="1235" dirty="0"/>
              <a:t>Mid-Level Features</a:t>
            </a:r>
          </a:p>
        </p:txBody>
      </p:sp>
      <p:cxnSp>
        <p:nvCxnSpPr>
          <p:cNvPr id="6" name="Straight Arrow Connector 5"/>
          <p:cNvCxnSpPr/>
          <p:nvPr/>
        </p:nvCxnSpPr>
        <p:spPr bwMode="auto">
          <a:xfrm>
            <a:off x="3501941" y="3428387"/>
            <a:ext cx="309456" cy="0"/>
          </a:xfrm>
          <a:prstGeom prst="straightConnector1">
            <a:avLst/>
          </a:prstGeom>
          <a:solidFill>
            <a:schemeClr val="accent1"/>
          </a:solidFill>
          <a:ln w="28575" cap="flat" cmpd="sng" algn="ctr">
            <a:solidFill>
              <a:srgbClr val="C00000"/>
            </a:solidFill>
            <a:prstDash val="solid"/>
            <a:round/>
            <a:headEnd type="none" w="med" len="med"/>
            <a:tailEnd type="triangle"/>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7" name="Straight Arrow Connector 6"/>
          <p:cNvCxnSpPr/>
          <p:nvPr/>
        </p:nvCxnSpPr>
        <p:spPr bwMode="auto">
          <a:xfrm flipV="1">
            <a:off x="4680584" y="3426155"/>
            <a:ext cx="465376" cy="2232"/>
          </a:xfrm>
          <a:prstGeom prst="straightConnector1">
            <a:avLst/>
          </a:prstGeom>
          <a:solidFill>
            <a:schemeClr val="accent1"/>
          </a:solidFill>
          <a:ln w="28575" cap="flat" cmpd="sng" algn="ctr">
            <a:solidFill>
              <a:srgbClr val="C00000"/>
            </a:solidFill>
            <a:prstDash val="solid"/>
            <a:round/>
            <a:headEnd type="none" w="med" len="med"/>
            <a:tailEnd type="triangle"/>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8" name="Straight Arrow Connector 7"/>
          <p:cNvCxnSpPr/>
          <p:nvPr/>
        </p:nvCxnSpPr>
        <p:spPr bwMode="auto">
          <a:xfrm flipV="1">
            <a:off x="7278591" y="3421728"/>
            <a:ext cx="405821" cy="2312"/>
          </a:xfrm>
          <a:prstGeom prst="straightConnector1">
            <a:avLst/>
          </a:prstGeom>
          <a:solidFill>
            <a:schemeClr val="accent1"/>
          </a:solidFill>
          <a:ln w="28575" cap="flat" cmpd="sng" algn="ctr">
            <a:solidFill>
              <a:srgbClr val="C00000"/>
            </a:solidFill>
            <a:prstDash val="solid"/>
            <a:round/>
            <a:headEnd type="none" w="med" len="med"/>
            <a:tailEnd type="triangle"/>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9" name="TextBox 8"/>
          <p:cNvSpPr txBox="1"/>
          <p:nvPr/>
        </p:nvSpPr>
        <p:spPr>
          <a:xfrm>
            <a:off x="8964627" y="3279763"/>
            <a:ext cx="1186934" cy="282385"/>
          </a:xfrm>
          <a:prstGeom prst="rect">
            <a:avLst/>
          </a:prstGeom>
          <a:noFill/>
          <a:ln w="28575">
            <a:solidFill>
              <a:srgbClr val="C00000"/>
            </a:solidFill>
          </a:ln>
        </p:spPr>
        <p:txBody>
          <a:bodyPr wrap="square" rtlCol="0">
            <a:spAutoFit/>
          </a:bodyPr>
          <a:lstStyle/>
          <a:p>
            <a:pPr algn="ctr"/>
            <a:r>
              <a:rPr lang="en-US" sz="1235" b="1" dirty="0"/>
              <a:t>Output</a:t>
            </a:r>
            <a:endParaRPr lang="en-US" sz="1235" dirty="0"/>
          </a:p>
        </p:txBody>
      </p:sp>
      <p:sp>
        <p:nvSpPr>
          <p:cNvPr id="10" name="TextBox 9"/>
          <p:cNvSpPr txBox="1"/>
          <p:nvPr/>
        </p:nvSpPr>
        <p:spPr>
          <a:xfrm>
            <a:off x="6378886" y="3184715"/>
            <a:ext cx="905104" cy="472437"/>
          </a:xfrm>
          <a:prstGeom prst="rect">
            <a:avLst/>
          </a:prstGeom>
          <a:noFill/>
          <a:ln w="28575">
            <a:solidFill>
              <a:srgbClr val="C00000"/>
            </a:solidFill>
          </a:ln>
        </p:spPr>
        <p:txBody>
          <a:bodyPr wrap="square" rtlCol="0">
            <a:spAutoFit/>
          </a:bodyPr>
          <a:lstStyle/>
          <a:p>
            <a:pPr algn="ctr"/>
            <a:r>
              <a:rPr lang="en-US" sz="1235" dirty="0"/>
              <a:t>High-Level Features</a:t>
            </a:r>
          </a:p>
        </p:txBody>
      </p:sp>
      <p:cxnSp>
        <p:nvCxnSpPr>
          <p:cNvPr id="11" name="Straight Arrow Connector 10"/>
          <p:cNvCxnSpPr/>
          <p:nvPr/>
        </p:nvCxnSpPr>
        <p:spPr bwMode="auto">
          <a:xfrm flipV="1">
            <a:off x="5967136" y="3407936"/>
            <a:ext cx="398630" cy="5265"/>
          </a:xfrm>
          <a:prstGeom prst="straightConnector1">
            <a:avLst/>
          </a:prstGeom>
          <a:solidFill>
            <a:schemeClr val="accent1"/>
          </a:solidFill>
          <a:ln w="28575" cap="flat" cmpd="sng" algn="ctr">
            <a:solidFill>
              <a:srgbClr val="C00000"/>
            </a:solidFill>
            <a:prstDash val="solid"/>
            <a:round/>
            <a:headEnd type="none" w="med" len="med"/>
            <a:tailEnd type="triangle"/>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12" name="TextBox 11"/>
          <p:cNvSpPr txBox="1"/>
          <p:nvPr/>
        </p:nvSpPr>
        <p:spPr>
          <a:xfrm>
            <a:off x="7696994" y="3182348"/>
            <a:ext cx="809233" cy="472437"/>
          </a:xfrm>
          <a:prstGeom prst="rect">
            <a:avLst/>
          </a:prstGeom>
          <a:noFill/>
          <a:ln w="28575">
            <a:solidFill>
              <a:srgbClr val="C00000"/>
            </a:solidFill>
          </a:ln>
        </p:spPr>
        <p:txBody>
          <a:bodyPr wrap="square" rtlCol="0">
            <a:spAutoFit/>
          </a:bodyPr>
          <a:lstStyle/>
          <a:p>
            <a:pPr algn="ctr"/>
            <a:r>
              <a:rPr lang="en-US" sz="1235" dirty="0"/>
              <a:t>Trainable Classifier</a:t>
            </a:r>
          </a:p>
        </p:txBody>
      </p:sp>
      <p:cxnSp>
        <p:nvCxnSpPr>
          <p:cNvPr id="13" name="Straight Arrow Connector 12"/>
          <p:cNvCxnSpPr/>
          <p:nvPr/>
        </p:nvCxnSpPr>
        <p:spPr bwMode="auto">
          <a:xfrm flipV="1">
            <a:off x="8549320" y="3423843"/>
            <a:ext cx="405821" cy="2312"/>
          </a:xfrm>
          <a:prstGeom prst="straightConnector1">
            <a:avLst/>
          </a:prstGeom>
          <a:solidFill>
            <a:schemeClr val="accent1"/>
          </a:solidFill>
          <a:ln w="28575" cap="flat" cmpd="sng" algn="ctr">
            <a:solidFill>
              <a:srgbClr val="C00000"/>
            </a:solidFill>
            <a:prstDash val="solid"/>
            <a:round/>
            <a:headEnd type="none" w="med" len="med"/>
            <a:tailEnd type="triangle"/>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pic>
        <p:nvPicPr>
          <p:cNvPr id="14" name="Picture 13"/>
          <p:cNvPicPr>
            <a:picLocks noChangeAspect="1"/>
          </p:cNvPicPr>
          <p:nvPr/>
        </p:nvPicPr>
        <p:blipFill rotWithShape="1">
          <a:blip r:embed="rId3">
            <a:extLst>
              <a:ext uri="{28A0092B-C50C-407E-A947-70E740481C1C}">
                <a14:useLocalDpi xmlns:a14="http://schemas.microsoft.com/office/drawing/2010/main" val="0"/>
              </a:ext>
            </a:extLst>
          </a:blip>
          <a:srcRect l="26667" t="7326" r="45000" b="63131"/>
          <a:stretch/>
        </p:blipFill>
        <p:spPr>
          <a:xfrm rot="5400000">
            <a:off x="2248282" y="4575189"/>
            <a:ext cx="2175478" cy="1341981"/>
          </a:xfrm>
          <a:prstGeom prst="rect">
            <a:avLst/>
          </a:prstGeom>
        </p:spPr>
      </p:pic>
      <p:grpSp>
        <p:nvGrpSpPr>
          <p:cNvPr id="15" name="Group 14"/>
          <p:cNvGrpSpPr/>
          <p:nvPr/>
        </p:nvGrpSpPr>
        <p:grpSpPr>
          <a:xfrm>
            <a:off x="4253442" y="4160450"/>
            <a:ext cx="1329443" cy="2173469"/>
            <a:chOff x="1607820" y="2446906"/>
            <a:chExt cx="2176541" cy="3256986"/>
          </a:xfrm>
        </p:grpSpPr>
        <p:pic>
          <p:nvPicPr>
            <p:cNvPr id="16" name="Picture 15"/>
            <p:cNvPicPr>
              <a:picLocks noChangeAspect="1"/>
            </p:cNvPicPr>
            <p:nvPr/>
          </p:nvPicPr>
          <p:blipFill>
            <a:blip r:embed="rId4"/>
            <a:stretch>
              <a:fillRect/>
            </a:stretch>
          </p:blipFill>
          <p:spPr>
            <a:xfrm>
              <a:off x="1623060" y="2446908"/>
              <a:ext cx="695640" cy="625846"/>
            </a:xfrm>
            <a:prstGeom prst="rect">
              <a:avLst/>
            </a:prstGeom>
          </p:spPr>
        </p:pic>
        <p:pic>
          <p:nvPicPr>
            <p:cNvPr id="17" name="Picture 16"/>
            <p:cNvPicPr>
              <a:picLocks noChangeAspect="1"/>
            </p:cNvPicPr>
            <p:nvPr/>
          </p:nvPicPr>
          <p:blipFill>
            <a:blip r:embed="rId5"/>
            <a:stretch>
              <a:fillRect/>
            </a:stretch>
          </p:blipFill>
          <p:spPr>
            <a:xfrm>
              <a:off x="2362200" y="2446907"/>
              <a:ext cx="700295" cy="619175"/>
            </a:xfrm>
            <a:prstGeom prst="rect">
              <a:avLst/>
            </a:prstGeom>
          </p:spPr>
        </p:pic>
        <p:pic>
          <p:nvPicPr>
            <p:cNvPr id="18" name="Picture 17"/>
            <p:cNvPicPr>
              <a:picLocks noChangeAspect="1"/>
            </p:cNvPicPr>
            <p:nvPr/>
          </p:nvPicPr>
          <p:blipFill>
            <a:blip r:embed="rId6"/>
            <a:stretch>
              <a:fillRect/>
            </a:stretch>
          </p:blipFill>
          <p:spPr>
            <a:xfrm>
              <a:off x="3093720" y="2446906"/>
              <a:ext cx="678617" cy="618227"/>
            </a:xfrm>
            <a:prstGeom prst="rect">
              <a:avLst/>
            </a:prstGeom>
          </p:spPr>
        </p:pic>
        <p:pic>
          <p:nvPicPr>
            <p:cNvPr id="19" name="Picture 18"/>
            <p:cNvPicPr>
              <a:picLocks noChangeAspect="1"/>
            </p:cNvPicPr>
            <p:nvPr/>
          </p:nvPicPr>
          <p:blipFill>
            <a:blip r:embed="rId7"/>
            <a:stretch>
              <a:fillRect/>
            </a:stretch>
          </p:blipFill>
          <p:spPr>
            <a:xfrm>
              <a:off x="1607820" y="3107538"/>
              <a:ext cx="706764" cy="620063"/>
            </a:xfrm>
            <a:prstGeom prst="rect">
              <a:avLst/>
            </a:prstGeom>
          </p:spPr>
        </p:pic>
        <p:pic>
          <p:nvPicPr>
            <p:cNvPr id="20" name="Picture 19"/>
            <p:cNvPicPr>
              <a:picLocks noChangeAspect="1"/>
            </p:cNvPicPr>
            <p:nvPr/>
          </p:nvPicPr>
          <p:blipFill>
            <a:blip r:embed="rId8"/>
            <a:stretch>
              <a:fillRect/>
            </a:stretch>
          </p:blipFill>
          <p:spPr>
            <a:xfrm>
              <a:off x="2354580" y="3107538"/>
              <a:ext cx="700296" cy="607184"/>
            </a:xfrm>
            <a:prstGeom prst="rect">
              <a:avLst/>
            </a:prstGeom>
          </p:spPr>
        </p:pic>
        <p:pic>
          <p:nvPicPr>
            <p:cNvPr id="21" name="Picture 20"/>
            <p:cNvPicPr>
              <a:picLocks noChangeAspect="1"/>
            </p:cNvPicPr>
            <p:nvPr/>
          </p:nvPicPr>
          <p:blipFill>
            <a:blip r:embed="rId9"/>
            <a:stretch>
              <a:fillRect/>
            </a:stretch>
          </p:blipFill>
          <p:spPr>
            <a:xfrm>
              <a:off x="3105746" y="3101340"/>
              <a:ext cx="666591" cy="626261"/>
            </a:xfrm>
            <a:prstGeom prst="rect">
              <a:avLst/>
            </a:prstGeom>
          </p:spPr>
        </p:pic>
        <p:pic>
          <p:nvPicPr>
            <p:cNvPr id="22" name="Picture 21"/>
            <p:cNvPicPr>
              <a:picLocks noChangeAspect="1"/>
            </p:cNvPicPr>
            <p:nvPr/>
          </p:nvPicPr>
          <p:blipFill>
            <a:blip r:embed="rId10"/>
            <a:stretch>
              <a:fillRect/>
            </a:stretch>
          </p:blipFill>
          <p:spPr>
            <a:xfrm>
              <a:off x="1607821" y="3774209"/>
              <a:ext cx="706764" cy="624500"/>
            </a:xfrm>
            <a:prstGeom prst="rect">
              <a:avLst/>
            </a:prstGeom>
          </p:spPr>
        </p:pic>
        <p:pic>
          <p:nvPicPr>
            <p:cNvPr id="23" name="Picture 22"/>
            <p:cNvPicPr>
              <a:picLocks noChangeAspect="1"/>
            </p:cNvPicPr>
            <p:nvPr/>
          </p:nvPicPr>
          <p:blipFill>
            <a:blip r:embed="rId11"/>
            <a:stretch>
              <a:fillRect/>
            </a:stretch>
          </p:blipFill>
          <p:spPr>
            <a:xfrm>
              <a:off x="2354580" y="3764280"/>
              <a:ext cx="700295" cy="634429"/>
            </a:xfrm>
            <a:prstGeom prst="rect">
              <a:avLst/>
            </a:prstGeom>
          </p:spPr>
        </p:pic>
        <p:pic>
          <p:nvPicPr>
            <p:cNvPr id="24" name="Picture 23"/>
            <p:cNvPicPr>
              <a:picLocks noChangeAspect="1"/>
            </p:cNvPicPr>
            <p:nvPr/>
          </p:nvPicPr>
          <p:blipFill>
            <a:blip r:embed="rId12"/>
            <a:stretch>
              <a:fillRect/>
            </a:stretch>
          </p:blipFill>
          <p:spPr>
            <a:xfrm>
              <a:off x="2346960" y="5072821"/>
              <a:ext cx="700296" cy="631071"/>
            </a:xfrm>
            <a:prstGeom prst="rect">
              <a:avLst/>
            </a:prstGeom>
          </p:spPr>
        </p:pic>
        <p:pic>
          <p:nvPicPr>
            <p:cNvPr id="25" name="Picture 24"/>
            <p:cNvPicPr>
              <a:picLocks noChangeAspect="1"/>
            </p:cNvPicPr>
            <p:nvPr/>
          </p:nvPicPr>
          <p:blipFill>
            <a:blip r:embed="rId13"/>
            <a:stretch>
              <a:fillRect/>
            </a:stretch>
          </p:blipFill>
          <p:spPr>
            <a:xfrm>
              <a:off x="1607820" y="4432741"/>
              <a:ext cx="695640" cy="624500"/>
            </a:xfrm>
            <a:prstGeom prst="rect">
              <a:avLst/>
            </a:prstGeom>
          </p:spPr>
        </p:pic>
        <p:pic>
          <p:nvPicPr>
            <p:cNvPr id="26" name="Picture 25"/>
            <p:cNvPicPr>
              <a:picLocks noChangeAspect="1"/>
            </p:cNvPicPr>
            <p:nvPr/>
          </p:nvPicPr>
          <p:blipFill>
            <a:blip r:embed="rId14"/>
            <a:stretch>
              <a:fillRect/>
            </a:stretch>
          </p:blipFill>
          <p:spPr>
            <a:xfrm>
              <a:off x="2346960" y="4423735"/>
              <a:ext cx="700295" cy="623526"/>
            </a:xfrm>
            <a:prstGeom prst="rect">
              <a:avLst/>
            </a:prstGeom>
          </p:spPr>
        </p:pic>
        <p:pic>
          <p:nvPicPr>
            <p:cNvPr id="27" name="Picture 26"/>
            <p:cNvPicPr>
              <a:picLocks noChangeAspect="1"/>
            </p:cNvPicPr>
            <p:nvPr/>
          </p:nvPicPr>
          <p:blipFill>
            <a:blip r:embed="rId15"/>
            <a:stretch>
              <a:fillRect/>
            </a:stretch>
          </p:blipFill>
          <p:spPr>
            <a:xfrm>
              <a:off x="3105744" y="3756660"/>
              <a:ext cx="678617" cy="634429"/>
            </a:xfrm>
            <a:prstGeom prst="rect">
              <a:avLst/>
            </a:prstGeom>
          </p:spPr>
        </p:pic>
        <p:pic>
          <p:nvPicPr>
            <p:cNvPr id="28" name="Picture 27"/>
            <p:cNvPicPr>
              <a:picLocks noChangeAspect="1"/>
            </p:cNvPicPr>
            <p:nvPr/>
          </p:nvPicPr>
          <p:blipFill>
            <a:blip r:embed="rId16"/>
            <a:stretch>
              <a:fillRect/>
            </a:stretch>
          </p:blipFill>
          <p:spPr>
            <a:xfrm>
              <a:off x="3105744" y="4419600"/>
              <a:ext cx="678617" cy="627661"/>
            </a:xfrm>
            <a:prstGeom prst="rect">
              <a:avLst/>
            </a:prstGeom>
          </p:spPr>
        </p:pic>
        <p:pic>
          <p:nvPicPr>
            <p:cNvPr id="29" name="Picture 28"/>
            <p:cNvPicPr>
              <a:picLocks noChangeAspect="1"/>
            </p:cNvPicPr>
            <p:nvPr/>
          </p:nvPicPr>
          <p:blipFill>
            <a:blip r:embed="rId17"/>
            <a:stretch>
              <a:fillRect/>
            </a:stretch>
          </p:blipFill>
          <p:spPr>
            <a:xfrm>
              <a:off x="1607821" y="5072821"/>
              <a:ext cx="695640" cy="631071"/>
            </a:xfrm>
            <a:prstGeom prst="rect">
              <a:avLst/>
            </a:prstGeom>
          </p:spPr>
        </p:pic>
        <p:pic>
          <p:nvPicPr>
            <p:cNvPr id="30" name="Picture 29"/>
            <p:cNvPicPr>
              <a:picLocks noChangeAspect="1"/>
            </p:cNvPicPr>
            <p:nvPr/>
          </p:nvPicPr>
          <p:blipFill>
            <a:blip r:embed="rId18"/>
            <a:stretch>
              <a:fillRect/>
            </a:stretch>
          </p:blipFill>
          <p:spPr>
            <a:xfrm>
              <a:off x="3105744" y="5067300"/>
              <a:ext cx="678617" cy="636592"/>
            </a:xfrm>
            <a:prstGeom prst="rect">
              <a:avLst/>
            </a:prstGeom>
          </p:spPr>
        </p:pic>
      </p:grpSp>
      <p:grpSp>
        <p:nvGrpSpPr>
          <p:cNvPr id="31" name="Group 30"/>
          <p:cNvGrpSpPr/>
          <p:nvPr/>
        </p:nvGrpSpPr>
        <p:grpSpPr>
          <a:xfrm>
            <a:off x="5898017" y="4129225"/>
            <a:ext cx="1468713" cy="2204694"/>
            <a:chOff x="4524496" y="2438400"/>
            <a:chExt cx="2012703" cy="3312179"/>
          </a:xfrm>
        </p:grpSpPr>
        <p:pic>
          <p:nvPicPr>
            <p:cNvPr id="32" name="Picture 31"/>
            <p:cNvPicPr>
              <a:picLocks noChangeAspect="1"/>
            </p:cNvPicPr>
            <p:nvPr/>
          </p:nvPicPr>
          <p:blipFill>
            <a:blip r:embed="rId19"/>
            <a:stretch>
              <a:fillRect/>
            </a:stretch>
          </p:blipFill>
          <p:spPr>
            <a:xfrm>
              <a:off x="4524497" y="2438400"/>
              <a:ext cx="643625" cy="626733"/>
            </a:xfrm>
            <a:prstGeom prst="rect">
              <a:avLst/>
            </a:prstGeom>
          </p:spPr>
        </p:pic>
        <p:pic>
          <p:nvPicPr>
            <p:cNvPr id="33" name="Picture 32"/>
            <p:cNvPicPr>
              <a:picLocks noChangeAspect="1"/>
            </p:cNvPicPr>
            <p:nvPr/>
          </p:nvPicPr>
          <p:blipFill>
            <a:blip r:embed="rId20"/>
            <a:stretch>
              <a:fillRect/>
            </a:stretch>
          </p:blipFill>
          <p:spPr>
            <a:xfrm>
              <a:off x="4524497" y="3116580"/>
              <a:ext cx="643625" cy="625848"/>
            </a:xfrm>
            <a:prstGeom prst="rect">
              <a:avLst/>
            </a:prstGeom>
          </p:spPr>
        </p:pic>
        <p:pic>
          <p:nvPicPr>
            <p:cNvPr id="34" name="Picture 33"/>
            <p:cNvPicPr>
              <a:picLocks noChangeAspect="1"/>
            </p:cNvPicPr>
            <p:nvPr/>
          </p:nvPicPr>
          <p:blipFill>
            <a:blip r:embed="rId21"/>
            <a:stretch>
              <a:fillRect/>
            </a:stretch>
          </p:blipFill>
          <p:spPr>
            <a:xfrm>
              <a:off x="4524496" y="3789961"/>
              <a:ext cx="643625" cy="628125"/>
            </a:xfrm>
            <a:prstGeom prst="rect">
              <a:avLst/>
            </a:prstGeom>
          </p:spPr>
        </p:pic>
        <p:pic>
          <p:nvPicPr>
            <p:cNvPr id="35" name="Picture 34"/>
            <p:cNvPicPr>
              <a:picLocks noChangeAspect="1"/>
            </p:cNvPicPr>
            <p:nvPr/>
          </p:nvPicPr>
          <p:blipFill>
            <a:blip r:embed="rId22"/>
            <a:stretch>
              <a:fillRect/>
            </a:stretch>
          </p:blipFill>
          <p:spPr>
            <a:xfrm>
              <a:off x="5203254" y="2438400"/>
              <a:ext cx="657721" cy="626733"/>
            </a:xfrm>
            <a:prstGeom prst="rect">
              <a:avLst/>
            </a:prstGeom>
          </p:spPr>
        </p:pic>
        <p:pic>
          <p:nvPicPr>
            <p:cNvPr id="36" name="Picture 35"/>
            <p:cNvPicPr>
              <a:picLocks noChangeAspect="1"/>
            </p:cNvPicPr>
            <p:nvPr/>
          </p:nvPicPr>
          <p:blipFill>
            <a:blip r:embed="rId23"/>
            <a:stretch>
              <a:fillRect/>
            </a:stretch>
          </p:blipFill>
          <p:spPr>
            <a:xfrm>
              <a:off x="5890260" y="2446021"/>
              <a:ext cx="646939" cy="626733"/>
            </a:xfrm>
            <a:prstGeom prst="rect">
              <a:avLst/>
            </a:prstGeom>
          </p:spPr>
        </p:pic>
        <p:pic>
          <p:nvPicPr>
            <p:cNvPr id="37" name="Picture 36"/>
            <p:cNvPicPr>
              <a:picLocks noChangeAspect="1"/>
            </p:cNvPicPr>
            <p:nvPr/>
          </p:nvPicPr>
          <p:blipFill>
            <a:blip r:embed="rId24"/>
            <a:stretch>
              <a:fillRect/>
            </a:stretch>
          </p:blipFill>
          <p:spPr>
            <a:xfrm>
              <a:off x="5203254" y="3116580"/>
              <a:ext cx="651481" cy="625848"/>
            </a:xfrm>
            <a:prstGeom prst="rect">
              <a:avLst/>
            </a:prstGeom>
          </p:spPr>
        </p:pic>
        <p:pic>
          <p:nvPicPr>
            <p:cNvPr id="38" name="Picture 37"/>
            <p:cNvPicPr>
              <a:picLocks noChangeAspect="1"/>
            </p:cNvPicPr>
            <p:nvPr/>
          </p:nvPicPr>
          <p:blipFill>
            <a:blip r:embed="rId25"/>
            <a:stretch>
              <a:fillRect/>
            </a:stretch>
          </p:blipFill>
          <p:spPr>
            <a:xfrm>
              <a:off x="5890260" y="3116580"/>
              <a:ext cx="646939" cy="625848"/>
            </a:xfrm>
            <a:prstGeom prst="rect">
              <a:avLst/>
            </a:prstGeom>
          </p:spPr>
        </p:pic>
        <p:pic>
          <p:nvPicPr>
            <p:cNvPr id="39" name="Picture 38"/>
            <p:cNvPicPr>
              <a:picLocks noChangeAspect="1"/>
            </p:cNvPicPr>
            <p:nvPr/>
          </p:nvPicPr>
          <p:blipFill>
            <a:blip r:embed="rId26"/>
            <a:stretch>
              <a:fillRect/>
            </a:stretch>
          </p:blipFill>
          <p:spPr>
            <a:xfrm>
              <a:off x="5205016" y="3793491"/>
              <a:ext cx="649720" cy="624595"/>
            </a:xfrm>
            <a:prstGeom prst="rect">
              <a:avLst/>
            </a:prstGeom>
          </p:spPr>
        </p:pic>
        <p:pic>
          <p:nvPicPr>
            <p:cNvPr id="40" name="Picture 39"/>
            <p:cNvPicPr>
              <a:picLocks noChangeAspect="1"/>
            </p:cNvPicPr>
            <p:nvPr/>
          </p:nvPicPr>
          <p:blipFill>
            <a:blip r:embed="rId27"/>
            <a:stretch>
              <a:fillRect/>
            </a:stretch>
          </p:blipFill>
          <p:spPr>
            <a:xfrm>
              <a:off x="5890260" y="3787140"/>
              <a:ext cx="646939" cy="630946"/>
            </a:xfrm>
            <a:prstGeom prst="rect">
              <a:avLst/>
            </a:prstGeom>
          </p:spPr>
        </p:pic>
        <p:pic>
          <p:nvPicPr>
            <p:cNvPr id="41" name="Picture 40"/>
            <p:cNvPicPr>
              <a:picLocks noChangeAspect="1"/>
            </p:cNvPicPr>
            <p:nvPr/>
          </p:nvPicPr>
          <p:blipFill>
            <a:blip r:embed="rId28"/>
            <a:stretch>
              <a:fillRect/>
            </a:stretch>
          </p:blipFill>
          <p:spPr>
            <a:xfrm>
              <a:off x="4524496" y="4465321"/>
              <a:ext cx="643625" cy="630947"/>
            </a:xfrm>
            <a:prstGeom prst="rect">
              <a:avLst/>
            </a:prstGeom>
          </p:spPr>
        </p:pic>
        <p:pic>
          <p:nvPicPr>
            <p:cNvPr id="42" name="Picture 41"/>
            <p:cNvPicPr>
              <a:picLocks noChangeAspect="1"/>
            </p:cNvPicPr>
            <p:nvPr/>
          </p:nvPicPr>
          <p:blipFill>
            <a:blip r:embed="rId29"/>
            <a:stretch>
              <a:fillRect/>
            </a:stretch>
          </p:blipFill>
          <p:spPr>
            <a:xfrm>
              <a:off x="5203254" y="4465320"/>
              <a:ext cx="651481" cy="630947"/>
            </a:xfrm>
            <a:prstGeom prst="rect">
              <a:avLst/>
            </a:prstGeom>
          </p:spPr>
        </p:pic>
        <p:pic>
          <p:nvPicPr>
            <p:cNvPr id="43" name="Picture 42"/>
            <p:cNvPicPr>
              <a:picLocks noChangeAspect="1"/>
            </p:cNvPicPr>
            <p:nvPr/>
          </p:nvPicPr>
          <p:blipFill>
            <a:blip r:embed="rId30"/>
            <a:stretch>
              <a:fillRect/>
            </a:stretch>
          </p:blipFill>
          <p:spPr>
            <a:xfrm>
              <a:off x="5901503" y="4465320"/>
              <a:ext cx="635696" cy="630948"/>
            </a:xfrm>
            <a:prstGeom prst="rect">
              <a:avLst/>
            </a:prstGeom>
          </p:spPr>
        </p:pic>
        <p:pic>
          <p:nvPicPr>
            <p:cNvPr id="44" name="Picture 43"/>
            <p:cNvPicPr>
              <a:picLocks noChangeAspect="1"/>
            </p:cNvPicPr>
            <p:nvPr/>
          </p:nvPicPr>
          <p:blipFill>
            <a:blip r:embed="rId31"/>
            <a:stretch>
              <a:fillRect/>
            </a:stretch>
          </p:blipFill>
          <p:spPr>
            <a:xfrm>
              <a:off x="4524496" y="5138337"/>
              <a:ext cx="649484" cy="612241"/>
            </a:xfrm>
            <a:prstGeom prst="rect">
              <a:avLst/>
            </a:prstGeom>
          </p:spPr>
        </p:pic>
        <p:pic>
          <p:nvPicPr>
            <p:cNvPr id="45" name="Picture 44"/>
            <p:cNvPicPr>
              <a:picLocks noChangeAspect="1"/>
            </p:cNvPicPr>
            <p:nvPr/>
          </p:nvPicPr>
          <p:blipFill>
            <a:blip r:embed="rId32"/>
            <a:stretch>
              <a:fillRect/>
            </a:stretch>
          </p:blipFill>
          <p:spPr>
            <a:xfrm>
              <a:off x="5217288" y="5138334"/>
              <a:ext cx="637447" cy="612244"/>
            </a:xfrm>
            <a:prstGeom prst="rect">
              <a:avLst/>
            </a:prstGeom>
          </p:spPr>
        </p:pic>
        <p:pic>
          <p:nvPicPr>
            <p:cNvPr id="46" name="Picture 45"/>
            <p:cNvPicPr>
              <a:picLocks noChangeAspect="1"/>
            </p:cNvPicPr>
            <p:nvPr/>
          </p:nvPicPr>
          <p:blipFill>
            <a:blip r:embed="rId33"/>
            <a:stretch>
              <a:fillRect/>
            </a:stretch>
          </p:blipFill>
          <p:spPr>
            <a:xfrm>
              <a:off x="5890260" y="5138335"/>
              <a:ext cx="640804" cy="612244"/>
            </a:xfrm>
            <a:prstGeom prst="rect">
              <a:avLst/>
            </a:prstGeom>
          </p:spPr>
        </p:pic>
      </p:grpSp>
      <p:grpSp>
        <p:nvGrpSpPr>
          <p:cNvPr id="47" name="Group 46"/>
          <p:cNvGrpSpPr/>
          <p:nvPr/>
        </p:nvGrpSpPr>
        <p:grpSpPr>
          <a:xfrm>
            <a:off x="7606110" y="4151998"/>
            <a:ext cx="1603178" cy="2181919"/>
            <a:chOff x="5142015" y="2305442"/>
            <a:chExt cx="2816469" cy="3434576"/>
          </a:xfrm>
        </p:grpSpPr>
        <p:pic>
          <p:nvPicPr>
            <p:cNvPr id="48" name="Picture 47"/>
            <p:cNvPicPr>
              <a:picLocks noChangeAspect="1"/>
            </p:cNvPicPr>
            <p:nvPr/>
          </p:nvPicPr>
          <p:blipFill>
            <a:blip r:embed="rId34"/>
            <a:stretch>
              <a:fillRect/>
            </a:stretch>
          </p:blipFill>
          <p:spPr>
            <a:xfrm>
              <a:off x="5142016" y="4026763"/>
              <a:ext cx="1381983" cy="837618"/>
            </a:xfrm>
            <a:prstGeom prst="rect">
              <a:avLst/>
            </a:prstGeom>
          </p:spPr>
        </p:pic>
        <p:pic>
          <p:nvPicPr>
            <p:cNvPr id="49" name="Picture 48"/>
            <p:cNvPicPr>
              <a:picLocks noChangeAspect="1"/>
            </p:cNvPicPr>
            <p:nvPr/>
          </p:nvPicPr>
          <p:blipFill>
            <a:blip r:embed="rId35"/>
            <a:stretch>
              <a:fillRect/>
            </a:stretch>
          </p:blipFill>
          <p:spPr>
            <a:xfrm>
              <a:off x="6567154" y="2309746"/>
              <a:ext cx="1372080" cy="807829"/>
            </a:xfrm>
            <a:prstGeom prst="rect">
              <a:avLst/>
            </a:prstGeom>
          </p:spPr>
        </p:pic>
        <p:pic>
          <p:nvPicPr>
            <p:cNvPr id="50" name="Picture 49"/>
            <p:cNvPicPr>
              <a:picLocks noChangeAspect="1"/>
            </p:cNvPicPr>
            <p:nvPr/>
          </p:nvPicPr>
          <p:blipFill>
            <a:blip r:embed="rId36"/>
            <a:stretch>
              <a:fillRect/>
            </a:stretch>
          </p:blipFill>
          <p:spPr>
            <a:xfrm>
              <a:off x="6576520" y="3162300"/>
              <a:ext cx="1381964" cy="829613"/>
            </a:xfrm>
            <a:prstGeom prst="rect">
              <a:avLst/>
            </a:prstGeom>
          </p:spPr>
        </p:pic>
        <p:pic>
          <p:nvPicPr>
            <p:cNvPr id="51" name="Picture 50"/>
            <p:cNvPicPr>
              <a:picLocks noChangeAspect="1"/>
            </p:cNvPicPr>
            <p:nvPr/>
          </p:nvPicPr>
          <p:blipFill>
            <a:blip r:embed="rId37"/>
            <a:stretch>
              <a:fillRect/>
            </a:stretch>
          </p:blipFill>
          <p:spPr>
            <a:xfrm>
              <a:off x="5142017" y="2305442"/>
              <a:ext cx="1381983" cy="812133"/>
            </a:xfrm>
            <a:prstGeom prst="rect">
              <a:avLst/>
            </a:prstGeom>
          </p:spPr>
        </p:pic>
        <p:pic>
          <p:nvPicPr>
            <p:cNvPr id="52" name="Picture 51"/>
            <p:cNvPicPr>
              <a:picLocks noChangeAspect="1"/>
            </p:cNvPicPr>
            <p:nvPr/>
          </p:nvPicPr>
          <p:blipFill>
            <a:blip r:embed="rId38"/>
            <a:stretch>
              <a:fillRect/>
            </a:stretch>
          </p:blipFill>
          <p:spPr>
            <a:xfrm>
              <a:off x="5144301" y="3162300"/>
              <a:ext cx="1379700" cy="814442"/>
            </a:xfrm>
            <a:prstGeom prst="rect">
              <a:avLst/>
            </a:prstGeom>
          </p:spPr>
        </p:pic>
        <p:pic>
          <p:nvPicPr>
            <p:cNvPr id="53" name="Picture 52"/>
            <p:cNvPicPr>
              <a:picLocks noChangeAspect="1"/>
            </p:cNvPicPr>
            <p:nvPr/>
          </p:nvPicPr>
          <p:blipFill>
            <a:blip r:embed="rId39"/>
            <a:stretch>
              <a:fillRect/>
            </a:stretch>
          </p:blipFill>
          <p:spPr>
            <a:xfrm>
              <a:off x="6576520" y="4036822"/>
              <a:ext cx="1362714" cy="824738"/>
            </a:xfrm>
            <a:prstGeom prst="rect">
              <a:avLst/>
            </a:prstGeom>
          </p:spPr>
        </p:pic>
        <p:pic>
          <p:nvPicPr>
            <p:cNvPr id="54" name="Picture 53"/>
            <p:cNvPicPr>
              <a:picLocks noChangeAspect="1"/>
            </p:cNvPicPr>
            <p:nvPr/>
          </p:nvPicPr>
          <p:blipFill>
            <a:blip r:embed="rId40"/>
            <a:stretch>
              <a:fillRect/>
            </a:stretch>
          </p:blipFill>
          <p:spPr>
            <a:xfrm>
              <a:off x="5142015" y="4892420"/>
              <a:ext cx="1381983" cy="847598"/>
            </a:xfrm>
            <a:prstGeom prst="rect">
              <a:avLst/>
            </a:prstGeom>
          </p:spPr>
        </p:pic>
        <p:pic>
          <p:nvPicPr>
            <p:cNvPr id="55" name="Picture 54"/>
            <p:cNvPicPr>
              <a:picLocks noChangeAspect="1"/>
            </p:cNvPicPr>
            <p:nvPr/>
          </p:nvPicPr>
          <p:blipFill>
            <a:blip r:embed="rId41"/>
            <a:stretch>
              <a:fillRect/>
            </a:stretch>
          </p:blipFill>
          <p:spPr>
            <a:xfrm>
              <a:off x="6567154" y="4923768"/>
              <a:ext cx="1391330" cy="816250"/>
            </a:xfrm>
            <a:prstGeom prst="rect">
              <a:avLst/>
            </a:prstGeom>
          </p:spPr>
        </p:pic>
      </p:grpSp>
      <p:pic>
        <p:nvPicPr>
          <p:cNvPr id="56" name="Picture 55"/>
          <p:cNvPicPr>
            <a:picLocks noChangeAspect="1"/>
          </p:cNvPicPr>
          <p:nvPr/>
        </p:nvPicPr>
        <p:blipFill>
          <a:blip r:embed="rId42" cstate="print">
            <a:extLst>
              <a:ext uri="{28A0092B-C50C-407E-A947-70E740481C1C}">
                <a14:useLocalDpi xmlns:a14="http://schemas.microsoft.com/office/drawing/2010/main" val="0"/>
              </a:ext>
            </a:extLst>
          </a:blip>
          <a:stretch>
            <a:fillRect/>
          </a:stretch>
        </p:blipFill>
        <p:spPr>
          <a:xfrm>
            <a:off x="2100812" y="2920708"/>
            <a:ext cx="1394901" cy="1050067"/>
          </a:xfrm>
          <a:prstGeom prst="rect">
            <a:avLst/>
          </a:prstGeom>
        </p:spPr>
      </p:pic>
      <p:sp>
        <p:nvSpPr>
          <p:cNvPr id="57" name="TextBox 56">
            <a:extLst>
              <a:ext uri="{FF2B5EF4-FFF2-40B4-BE49-F238E27FC236}">
                <a16:creationId xmlns:a16="http://schemas.microsoft.com/office/drawing/2014/main" id="{D6FEB934-C40A-46FE-ACC4-22FF59AD49F1}"/>
              </a:ext>
            </a:extLst>
          </p:cNvPr>
          <p:cNvSpPr txBox="1"/>
          <p:nvPr/>
        </p:nvSpPr>
        <p:spPr>
          <a:xfrm>
            <a:off x="3046250" y="6640746"/>
            <a:ext cx="6099501" cy="228076"/>
          </a:xfrm>
          <a:prstGeom prst="rect">
            <a:avLst/>
          </a:prstGeom>
          <a:noFill/>
        </p:spPr>
        <p:txBody>
          <a:bodyPr wrap="square" rtlCol="0">
            <a:spAutoFit/>
          </a:bodyPr>
          <a:lstStyle/>
          <a:p>
            <a:pPr algn="ctr"/>
            <a:r>
              <a:rPr lang="en-US" sz="882" dirty="0"/>
              <a:t>Slide credit: Param </a:t>
            </a:r>
            <a:r>
              <a:rPr lang="en-US" sz="882" dirty="0" err="1"/>
              <a:t>Vir</a:t>
            </a:r>
            <a:r>
              <a:rPr lang="en-US" sz="882" dirty="0"/>
              <a:t> Singh – Deep Learning</a:t>
            </a:r>
          </a:p>
        </p:txBody>
      </p:sp>
      <p:cxnSp>
        <p:nvCxnSpPr>
          <p:cNvPr id="59" name="Straight Arrow Connector 58">
            <a:extLst>
              <a:ext uri="{FF2B5EF4-FFF2-40B4-BE49-F238E27FC236}">
                <a16:creationId xmlns:a16="http://schemas.microsoft.com/office/drawing/2014/main" id="{A1A05A3B-E9C2-41CE-8D22-1CEF9376C85A}"/>
              </a:ext>
            </a:extLst>
          </p:cNvPr>
          <p:cNvCxnSpPr>
            <a:cxnSpLocks/>
          </p:cNvCxnSpPr>
          <p:nvPr/>
        </p:nvCxnSpPr>
        <p:spPr>
          <a:xfrm flipH="1">
            <a:off x="3781412" y="3782126"/>
            <a:ext cx="304264" cy="31858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0297E480-441A-4459-9C45-E1D4B71454A7}"/>
              </a:ext>
            </a:extLst>
          </p:cNvPr>
          <p:cNvCxnSpPr>
            <a:cxnSpLocks/>
          </p:cNvCxnSpPr>
          <p:nvPr/>
        </p:nvCxnSpPr>
        <p:spPr>
          <a:xfrm>
            <a:off x="4371376" y="3754160"/>
            <a:ext cx="443441" cy="34654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4BA01555-D1B6-415F-983B-9FD8A5BC0E40}"/>
              </a:ext>
            </a:extLst>
          </p:cNvPr>
          <p:cNvCxnSpPr>
            <a:cxnSpLocks/>
          </p:cNvCxnSpPr>
          <p:nvPr/>
        </p:nvCxnSpPr>
        <p:spPr>
          <a:xfrm>
            <a:off x="5684719" y="3712745"/>
            <a:ext cx="443441" cy="34654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F2F32EE5-1A42-4E2A-BCE2-FCFE66473C67}"/>
              </a:ext>
            </a:extLst>
          </p:cNvPr>
          <p:cNvCxnSpPr>
            <a:cxnSpLocks/>
          </p:cNvCxnSpPr>
          <p:nvPr/>
        </p:nvCxnSpPr>
        <p:spPr>
          <a:xfrm>
            <a:off x="7240971" y="3682781"/>
            <a:ext cx="443441" cy="34654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965050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Why is DL Useful?</a:t>
            </a:r>
          </a:p>
        </p:txBody>
      </p:sp>
      <p:sp>
        <p:nvSpPr>
          <p:cNvPr id="3" name="Content Placeholder 2"/>
          <p:cNvSpPr>
            <a:spLocks noGrp="1"/>
          </p:cNvSpPr>
          <p:nvPr>
            <p:ph idx="1"/>
          </p:nvPr>
        </p:nvSpPr>
        <p:spPr>
          <a:xfrm>
            <a:off x="335362" y="1641379"/>
            <a:ext cx="11617291" cy="4736177"/>
          </a:xfrm>
        </p:spPr>
        <p:txBody>
          <a:bodyPr>
            <a:normAutofit/>
          </a:bodyPr>
          <a:lstStyle/>
          <a:p>
            <a:r>
              <a:rPr lang="en-US" sz="2800" dirty="0"/>
              <a:t>DL provides a flexible, learnable framework for representing visual, text, linguistic information</a:t>
            </a:r>
          </a:p>
          <a:p>
            <a:pPr lvl="1"/>
            <a:r>
              <a:rPr lang="en-US" sz="2400" dirty="0"/>
              <a:t>Can learn in supervised and unsupervised manner</a:t>
            </a:r>
          </a:p>
          <a:p>
            <a:r>
              <a:rPr lang="en-US" sz="2800" dirty="0"/>
              <a:t>DL represents an effective end-to-end learning system</a:t>
            </a:r>
          </a:p>
          <a:p>
            <a:r>
              <a:rPr lang="en-US" sz="2800" dirty="0"/>
              <a:t>Requires large amounts of training data</a:t>
            </a:r>
          </a:p>
          <a:p>
            <a:r>
              <a:rPr lang="en-US" sz="2800" dirty="0"/>
              <a:t>Since about 2010, DL has outperformed other ML techniques</a:t>
            </a:r>
          </a:p>
          <a:p>
            <a:pPr lvl="1"/>
            <a:r>
              <a:rPr lang="en-US" sz="2400" dirty="0"/>
              <a:t>First in vision and speech, then NLP, and other applications</a:t>
            </a:r>
          </a:p>
          <a:p>
            <a:endParaRPr lang="en-US" sz="2800" dirty="0"/>
          </a:p>
          <a:p>
            <a:endParaRPr lang="en-US" sz="2800" dirty="0"/>
          </a:p>
          <a:p>
            <a:endParaRPr lang="en-US" sz="2800" dirty="0"/>
          </a:p>
        </p:txBody>
      </p:sp>
      <p:sp>
        <p:nvSpPr>
          <p:cNvPr id="4" name="Content Placeholder 3">
            <a:extLst>
              <a:ext uri="{FF2B5EF4-FFF2-40B4-BE49-F238E27FC236}">
                <a16:creationId xmlns:a16="http://schemas.microsoft.com/office/drawing/2014/main" id="{9F1D1F82-B83E-4419-9EF2-65DFFD63646B}"/>
              </a:ext>
            </a:extLst>
          </p:cNvPr>
          <p:cNvSpPr>
            <a:spLocks noGrp="1"/>
          </p:cNvSpPr>
          <p:nvPr>
            <p:ph idx="10"/>
          </p:nvPr>
        </p:nvSpPr>
        <p:spPr/>
        <p:txBody>
          <a:bodyPr/>
          <a:lstStyle/>
          <a:p>
            <a:r>
              <a:rPr lang="en-US" dirty="0"/>
              <a:t>Introduction to Deep Learning</a:t>
            </a:r>
          </a:p>
          <a:p>
            <a:endParaRPr lang="en-US" dirty="0"/>
          </a:p>
        </p:txBody>
      </p:sp>
    </p:spTree>
    <p:extLst>
      <p:ext uri="{BB962C8B-B14F-4D97-AF65-F5344CB8AC3E}">
        <p14:creationId xmlns:p14="http://schemas.microsoft.com/office/powerpoint/2010/main" val="67032094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Representational Power</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335362" y="1758060"/>
                <a:ext cx="8456704" cy="2468260"/>
              </a:xfrm>
            </p:spPr>
            <p:txBody>
              <a:bodyPr>
                <a:normAutofit/>
              </a:bodyPr>
              <a:lstStyle/>
              <a:p>
                <a:r>
                  <a:rPr lang="en-US" sz="2000" dirty="0"/>
                  <a:t>NNs with at least one hidden layer are </a:t>
                </a:r>
                <a:r>
                  <a:rPr lang="en-US" sz="2000" dirty="0">
                    <a:solidFill>
                      <a:srgbClr val="FF0000"/>
                    </a:solidFill>
                  </a:rPr>
                  <a:t>universal approximators</a:t>
                </a:r>
              </a:p>
              <a:p>
                <a:pPr lvl="1"/>
                <a:r>
                  <a:rPr lang="en-US" sz="1800" dirty="0"/>
                  <a:t>Given any continuous function </a:t>
                </a:r>
                <a:r>
                  <a:rPr lang="en-US" sz="1800" i="1" dirty="0"/>
                  <a:t>h</a:t>
                </a:r>
                <a:r>
                  <a:rPr lang="en-US" sz="1800" dirty="0"/>
                  <a:t>(</a:t>
                </a:r>
                <a:r>
                  <a:rPr lang="en-US" sz="1800" i="1" dirty="0"/>
                  <a:t>x</a:t>
                </a:r>
                <a:r>
                  <a:rPr lang="en-US" sz="1800" dirty="0"/>
                  <a:t>) and some </a:t>
                </a:r>
                <a14:m>
                  <m:oMath xmlns:m="http://schemas.openxmlformats.org/officeDocument/2006/math">
                    <m:r>
                      <a:rPr lang="en-US" sz="1800" i="1" smtClean="0">
                        <a:latin typeface="Cambria Math" panose="02040503050406030204" pitchFamily="18" charset="0"/>
                        <a:ea typeface="Cambria Math" panose="02040503050406030204" pitchFamily="18" charset="0"/>
                      </a:rPr>
                      <m:t>𝜖</m:t>
                    </m:r>
                    <m:r>
                      <a:rPr lang="en-US" sz="1800" b="0" i="1" smtClean="0">
                        <a:latin typeface="Cambria Math" panose="02040503050406030204" pitchFamily="18" charset="0"/>
                        <a:ea typeface="Cambria Math" panose="02040503050406030204" pitchFamily="18" charset="0"/>
                      </a:rPr>
                      <m:t>&gt;0</m:t>
                    </m:r>
                  </m:oMath>
                </a14:m>
                <a:r>
                  <a:rPr lang="en-US" sz="1800" dirty="0"/>
                  <a:t>, there exists a NN with one hidden layer (and with a reasonable choice of non-linearity) described with the function </a:t>
                </a:r>
                <a:r>
                  <a:rPr lang="en-US" sz="1800" i="1" dirty="0"/>
                  <a:t>f</a:t>
                </a:r>
                <a:r>
                  <a:rPr lang="en-US" sz="1800" dirty="0"/>
                  <a:t>(</a:t>
                </a:r>
                <a:r>
                  <a:rPr lang="en-US" sz="1800" i="1" dirty="0"/>
                  <a:t>x</a:t>
                </a:r>
                <a:r>
                  <a:rPr lang="en-US" sz="1800" dirty="0"/>
                  <a:t>), such that </a:t>
                </a:r>
                <a14:m>
                  <m:oMath xmlns:m="http://schemas.openxmlformats.org/officeDocument/2006/math">
                    <m:r>
                      <a:rPr lang="en-US" sz="1800" i="1" smtClean="0">
                        <a:latin typeface="Cambria Math" panose="02040503050406030204" pitchFamily="18" charset="0"/>
                        <a:ea typeface="Cambria Math" panose="02040503050406030204" pitchFamily="18" charset="0"/>
                      </a:rPr>
                      <m:t>∀</m:t>
                    </m:r>
                    <m:r>
                      <a:rPr lang="en-US" sz="1800" b="0" i="1" smtClean="0">
                        <a:latin typeface="Cambria Math" panose="02040503050406030204" pitchFamily="18" charset="0"/>
                        <a:ea typeface="Cambria Math" panose="02040503050406030204" pitchFamily="18" charset="0"/>
                      </a:rPr>
                      <m:t>𝑥</m:t>
                    </m:r>
                    <m:r>
                      <a:rPr lang="en-US" sz="1800" b="0" i="1" smtClean="0">
                        <a:latin typeface="Cambria Math" panose="02040503050406030204" pitchFamily="18" charset="0"/>
                        <a:ea typeface="Cambria Math" panose="02040503050406030204" pitchFamily="18" charset="0"/>
                      </a:rPr>
                      <m:t>, </m:t>
                    </m:r>
                    <m:d>
                      <m:dPr>
                        <m:begChr m:val="|"/>
                        <m:endChr m:val="|"/>
                        <m:ctrlPr>
                          <a:rPr lang="en-US" sz="1800" b="0" i="1" smtClean="0">
                            <a:latin typeface="Cambria Math" panose="02040503050406030204" pitchFamily="18" charset="0"/>
                            <a:ea typeface="Cambria Math" panose="02040503050406030204" pitchFamily="18" charset="0"/>
                          </a:rPr>
                        </m:ctrlPr>
                      </m:dPr>
                      <m:e>
                        <m:r>
                          <a:rPr lang="en-US" sz="1800" b="0" i="1" smtClean="0">
                            <a:latin typeface="Cambria Math" panose="02040503050406030204" pitchFamily="18" charset="0"/>
                            <a:ea typeface="Cambria Math" panose="02040503050406030204" pitchFamily="18" charset="0"/>
                          </a:rPr>
                          <m:t>h</m:t>
                        </m:r>
                        <m:d>
                          <m:dPr>
                            <m:ctrlPr>
                              <a:rPr lang="en-US" sz="1800" b="0" i="1" smtClean="0">
                                <a:latin typeface="Cambria Math" panose="02040503050406030204" pitchFamily="18" charset="0"/>
                                <a:ea typeface="Cambria Math" panose="02040503050406030204" pitchFamily="18" charset="0"/>
                              </a:rPr>
                            </m:ctrlPr>
                          </m:dPr>
                          <m:e>
                            <m:r>
                              <a:rPr lang="en-US" sz="1800" b="0" i="1" smtClean="0">
                                <a:latin typeface="Cambria Math" panose="02040503050406030204" pitchFamily="18" charset="0"/>
                                <a:ea typeface="Cambria Math" panose="02040503050406030204" pitchFamily="18" charset="0"/>
                              </a:rPr>
                              <m:t>𝑥</m:t>
                            </m:r>
                          </m:e>
                        </m:d>
                        <m:r>
                          <a:rPr lang="en-US" sz="1800" b="0" i="1" smtClean="0">
                            <a:latin typeface="Cambria Math" panose="02040503050406030204" pitchFamily="18" charset="0"/>
                            <a:ea typeface="Cambria Math" panose="02040503050406030204" pitchFamily="18" charset="0"/>
                          </a:rPr>
                          <m:t>−</m:t>
                        </m:r>
                        <m:r>
                          <a:rPr lang="en-US" sz="1800" b="0" i="1" smtClean="0">
                            <a:latin typeface="Cambria Math" panose="02040503050406030204" pitchFamily="18" charset="0"/>
                            <a:ea typeface="Cambria Math" panose="02040503050406030204" pitchFamily="18" charset="0"/>
                          </a:rPr>
                          <m:t>𝑓</m:t>
                        </m:r>
                        <m:r>
                          <a:rPr lang="en-US" sz="1800" b="0" i="1" smtClean="0">
                            <a:latin typeface="Cambria Math" panose="02040503050406030204" pitchFamily="18" charset="0"/>
                            <a:ea typeface="Cambria Math" panose="02040503050406030204" pitchFamily="18" charset="0"/>
                          </a:rPr>
                          <m:t>(</m:t>
                        </m:r>
                        <m:r>
                          <a:rPr lang="en-US" sz="1800" b="0" i="1" smtClean="0">
                            <a:latin typeface="Cambria Math" panose="02040503050406030204" pitchFamily="18" charset="0"/>
                            <a:ea typeface="Cambria Math" panose="02040503050406030204" pitchFamily="18" charset="0"/>
                          </a:rPr>
                          <m:t>𝑥</m:t>
                        </m:r>
                        <m:r>
                          <a:rPr lang="en-US" sz="1800" b="0" i="1" smtClean="0">
                            <a:latin typeface="Cambria Math" panose="02040503050406030204" pitchFamily="18" charset="0"/>
                            <a:ea typeface="Cambria Math" panose="02040503050406030204" pitchFamily="18" charset="0"/>
                          </a:rPr>
                          <m:t>)</m:t>
                        </m:r>
                      </m:e>
                    </m:d>
                    <m:r>
                      <a:rPr lang="en-US" sz="1800" b="0" i="1" smtClean="0">
                        <a:latin typeface="Cambria Math" panose="02040503050406030204" pitchFamily="18" charset="0"/>
                        <a:ea typeface="Cambria Math" panose="02040503050406030204" pitchFamily="18" charset="0"/>
                      </a:rPr>
                      <m:t>&lt;</m:t>
                    </m:r>
                    <m:r>
                      <a:rPr lang="en-US" sz="1800" b="0" i="1" smtClean="0">
                        <a:latin typeface="Cambria Math" panose="02040503050406030204" pitchFamily="18" charset="0"/>
                        <a:ea typeface="Cambria Math" panose="02040503050406030204" pitchFamily="18" charset="0"/>
                      </a:rPr>
                      <m:t>𝜖</m:t>
                    </m:r>
                  </m:oMath>
                </a14:m>
                <a:endParaRPr lang="en-US" sz="1800" dirty="0"/>
              </a:p>
              <a:p>
                <a:pPr lvl="1"/>
                <a:r>
                  <a:rPr lang="en-US" sz="1800" dirty="0"/>
                  <a:t>I.e., NN can approximate any arbitrary complex continuous function</a:t>
                </a:r>
              </a:p>
              <a:p>
                <a:pPr lvl="1"/>
                <a:endParaRPr lang="en-US" sz="18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335362" y="1758060"/>
                <a:ext cx="8456704" cy="2468260"/>
              </a:xfrm>
              <a:blipFill>
                <a:blip r:embed="rId3"/>
                <a:stretch>
                  <a:fillRect l="-793" t="-1481"/>
                </a:stretch>
              </a:blipFill>
            </p:spPr>
            <p:txBody>
              <a:bodyPr/>
              <a:lstStyle/>
              <a:p>
                <a:r>
                  <a:rPr lang="en-US">
                    <a:noFill/>
                  </a:rPr>
                  <a:t> </a:t>
                </a:r>
              </a:p>
            </p:txBody>
          </p:sp>
        </mc:Fallback>
      </mc:AlternateContent>
      <p:sp>
        <p:nvSpPr>
          <p:cNvPr id="4" name="Content Placeholder 3">
            <a:extLst>
              <a:ext uri="{FF2B5EF4-FFF2-40B4-BE49-F238E27FC236}">
                <a16:creationId xmlns:a16="http://schemas.microsoft.com/office/drawing/2014/main" id="{8126AF81-244A-4B6F-9708-FA6FA7118138}"/>
              </a:ext>
            </a:extLst>
          </p:cNvPr>
          <p:cNvSpPr>
            <a:spLocks noGrp="1"/>
          </p:cNvSpPr>
          <p:nvPr>
            <p:ph idx="10"/>
          </p:nvPr>
        </p:nvSpPr>
        <p:spPr/>
        <p:txBody>
          <a:bodyPr/>
          <a:lstStyle/>
          <a:p>
            <a:r>
              <a:rPr lang="en-US" dirty="0"/>
              <a:t>Introduction to Deep Learning</a:t>
            </a:r>
          </a:p>
          <a:p>
            <a:endParaRPr lang="en-US" dirty="0"/>
          </a:p>
        </p:txBody>
      </p:sp>
      <p:pic>
        <p:nvPicPr>
          <p:cNvPr id="6" name="Picture 5"/>
          <p:cNvPicPr>
            <a:picLocks noChangeAspect="1"/>
          </p:cNvPicPr>
          <p:nvPr/>
        </p:nvPicPr>
        <p:blipFill>
          <a:blip r:embed="rId4"/>
          <a:stretch>
            <a:fillRect/>
          </a:stretch>
        </p:blipFill>
        <p:spPr>
          <a:xfrm>
            <a:off x="8400256" y="3270571"/>
            <a:ext cx="2640828" cy="2468259"/>
          </a:xfrm>
          <a:prstGeom prst="rect">
            <a:avLst/>
          </a:prstGeom>
        </p:spPr>
      </p:pic>
      <p:sp>
        <p:nvSpPr>
          <p:cNvPr id="7" name="Content Placeholder 2">
            <a:extLst>
              <a:ext uri="{FF2B5EF4-FFF2-40B4-BE49-F238E27FC236}">
                <a16:creationId xmlns:a16="http://schemas.microsoft.com/office/drawing/2014/main" id="{6C50DA9A-581D-498A-8515-D7F69FC0E846}"/>
              </a:ext>
            </a:extLst>
          </p:cNvPr>
          <p:cNvSpPr txBox="1">
            <a:spLocks/>
          </p:cNvSpPr>
          <p:nvPr/>
        </p:nvSpPr>
        <p:spPr>
          <a:xfrm>
            <a:off x="335362" y="3301927"/>
            <a:ext cx="8064894" cy="2468260"/>
          </a:xfrm>
          <a:prstGeom prst="rect">
            <a:avLst/>
          </a:prstGeom>
        </p:spPr>
        <p:txBody>
          <a:bodyPr vert="horz" lIns="80682" tIns="40341" rIns="80682" bIns="40341" rtlCol="0">
            <a:normAutofit/>
          </a:bodyPr>
          <a:lstStyle>
            <a:lvl1pPr marL="288925" indent="-288925" algn="l" defTabSz="914323" rtl="0" eaLnBrk="1" latinLnBrk="0" hangingPunct="1">
              <a:spcBef>
                <a:spcPct val="20000"/>
              </a:spcBef>
              <a:buClr>
                <a:schemeClr val="tx2"/>
              </a:buClr>
              <a:buSzPct val="90000"/>
              <a:buFont typeface="Palatino Linotype" panose="02040502050505030304" pitchFamily="18" charset="0"/>
              <a:buChar char="•"/>
              <a:defRPr sz="2000" kern="1200">
                <a:solidFill>
                  <a:schemeClr val="tx1"/>
                </a:solidFill>
                <a:latin typeface="Palatino Linotype" panose="02040502050505030304" pitchFamily="18" charset="0"/>
                <a:ea typeface="+mn-ea"/>
                <a:cs typeface="+mn-cs"/>
              </a:defRPr>
            </a:lvl1pPr>
            <a:lvl2pPr marL="631825" indent="-227013" algn="l" defTabSz="914323" rtl="0" eaLnBrk="1" latinLnBrk="0" hangingPunct="1">
              <a:spcBef>
                <a:spcPct val="20000"/>
              </a:spcBef>
              <a:buClr>
                <a:schemeClr val="tx2"/>
              </a:buClr>
              <a:buSzPct val="90000"/>
              <a:buFont typeface="Wingdings" panose="05000000000000000000" pitchFamily="2" charset="2"/>
              <a:buChar char="§"/>
              <a:defRPr sz="1800" kern="1200">
                <a:solidFill>
                  <a:schemeClr val="tx1"/>
                </a:solidFill>
                <a:latin typeface="Palatino Linotype" panose="02040502050505030304" pitchFamily="18" charset="0"/>
                <a:ea typeface="+mn-ea"/>
                <a:cs typeface="+mn-cs"/>
              </a:defRPr>
            </a:lvl2pPr>
            <a:lvl3pPr marL="973138" indent="-231775" algn="l" defTabSz="914323" rtl="0" eaLnBrk="1" latinLnBrk="0" hangingPunct="1">
              <a:spcBef>
                <a:spcPct val="20000"/>
              </a:spcBef>
              <a:buClr>
                <a:schemeClr val="tx2"/>
              </a:buClr>
              <a:buFont typeface="Courier New" panose="02070309020205020404" pitchFamily="49" charset="0"/>
              <a:buChar char="o"/>
              <a:defRPr sz="1600" kern="1200">
                <a:solidFill>
                  <a:schemeClr val="tx1"/>
                </a:solidFill>
                <a:latin typeface="Palatino Linotype" panose="02040502050505030304" pitchFamily="18" charset="0"/>
                <a:ea typeface="+mn-ea"/>
                <a:cs typeface="+mn-cs"/>
              </a:defRPr>
            </a:lvl3pPr>
            <a:lvl4pPr marL="1254125" indent="-222250" algn="l" defTabSz="914323" rtl="0" eaLnBrk="1" latinLnBrk="0" hangingPunct="1">
              <a:spcBef>
                <a:spcPct val="20000"/>
              </a:spcBef>
              <a:buClr>
                <a:schemeClr val="tx2"/>
              </a:buClr>
              <a:buFont typeface="Arial" panose="020B0604020202020204" pitchFamily="34" charset="0"/>
              <a:buChar char="–"/>
              <a:defRPr sz="1400" kern="1200">
                <a:solidFill>
                  <a:schemeClr val="tx1"/>
                </a:solidFill>
                <a:latin typeface="Palatino Linotype" panose="02040502050505030304" pitchFamily="18" charset="0"/>
                <a:ea typeface="+mn-ea"/>
                <a:cs typeface="+mn-cs"/>
              </a:defRPr>
            </a:lvl4pPr>
            <a:lvl5pPr marL="1430338" indent="-176213" algn="l" defTabSz="914323" rtl="0" eaLnBrk="1" latinLnBrk="0" hangingPunct="1">
              <a:spcBef>
                <a:spcPct val="20000"/>
              </a:spcBef>
              <a:buClr>
                <a:schemeClr val="tx2"/>
              </a:buClr>
              <a:buFont typeface="Arial" panose="020B0604020202020204" pitchFamily="34" charset="0"/>
              <a:buChar char="»"/>
              <a:defRPr sz="1200" kern="1200">
                <a:solidFill>
                  <a:schemeClr val="tx1"/>
                </a:solidFill>
                <a:latin typeface="Palatino Linotype" panose="02040502050505030304" pitchFamily="18" charset="0"/>
                <a:ea typeface="+mn-ea"/>
                <a:cs typeface="+mn-cs"/>
              </a:defRPr>
            </a:lvl5pPr>
            <a:lvl6pPr marL="2514389"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551"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713"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874"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altLang="en-US" dirty="0"/>
              <a:t>NNs use nonlinear mapping of the inputs </a:t>
            </a:r>
            <a:r>
              <a:rPr lang="en-US" i="1" dirty="0"/>
              <a:t>x </a:t>
            </a:r>
            <a:r>
              <a:rPr lang="en-GB" altLang="en-US" dirty="0"/>
              <a:t>to the outputs </a:t>
            </a:r>
            <a:r>
              <a:rPr lang="en-US" i="1" dirty="0"/>
              <a:t>f</a:t>
            </a:r>
            <a:r>
              <a:rPr lang="en-US" dirty="0"/>
              <a:t>(</a:t>
            </a:r>
            <a:r>
              <a:rPr lang="en-US" i="1" dirty="0"/>
              <a:t>x</a:t>
            </a:r>
            <a:r>
              <a:rPr lang="en-US" dirty="0"/>
              <a:t>)</a:t>
            </a:r>
            <a:r>
              <a:rPr lang="en-GB" dirty="0"/>
              <a:t> to </a:t>
            </a:r>
            <a:r>
              <a:rPr lang="en-GB" altLang="en-US" dirty="0"/>
              <a:t>compute complex decision boundaries</a:t>
            </a:r>
          </a:p>
          <a:p>
            <a:r>
              <a:rPr lang="en-GB" dirty="0"/>
              <a:t>But then, why use deeper NNs?</a:t>
            </a:r>
          </a:p>
          <a:p>
            <a:pPr lvl="1">
              <a:buFont typeface="Wingdings" panose="05000000000000000000" pitchFamily="2" charset="2"/>
              <a:buChar char="§"/>
            </a:pPr>
            <a:r>
              <a:rPr lang="en-US" dirty="0"/>
              <a:t>The fact that deep NNs work better is an empirical observation</a:t>
            </a:r>
          </a:p>
          <a:p>
            <a:pPr lvl="1">
              <a:buFont typeface="Wingdings" panose="05000000000000000000" pitchFamily="2" charset="2"/>
              <a:buChar char="§"/>
            </a:pPr>
            <a:r>
              <a:rPr lang="en-US" dirty="0"/>
              <a:t>Mathematically, deep NNs have the same representational power as a one-layer NN</a:t>
            </a:r>
          </a:p>
          <a:p>
            <a:pPr lvl="1"/>
            <a:endParaRPr lang="en-US" dirty="0"/>
          </a:p>
        </p:txBody>
      </p:sp>
    </p:spTree>
    <p:extLst>
      <p:ext uri="{BB962C8B-B14F-4D97-AF65-F5344CB8AC3E}">
        <p14:creationId xmlns:p14="http://schemas.microsoft.com/office/powerpoint/2010/main" val="203430278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Computer Vision Tasks (DNNs EXCEL!)</a:t>
            </a:r>
          </a:p>
        </p:txBody>
      </p:sp>
      <p:sp>
        <p:nvSpPr>
          <p:cNvPr id="3" name="Content Placeholder 2"/>
          <p:cNvSpPr>
            <a:spLocks noGrp="1"/>
          </p:cNvSpPr>
          <p:nvPr>
            <p:ph idx="1"/>
          </p:nvPr>
        </p:nvSpPr>
        <p:spPr/>
        <p:txBody>
          <a:bodyPr/>
          <a:lstStyle/>
          <a:p>
            <a:r>
              <a:rPr lang="en-US" dirty="0"/>
              <a:t>Computer vision has been the primary area of interest for ML</a:t>
            </a:r>
          </a:p>
          <a:p>
            <a:r>
              <a:rPr lang="en-US" dirty="0"/>
              <a:t>The tasks include: classification, localization, object detection, instance segmentation</a:t>
            </a:r>
          </a:p>
        </p:txBody>
      </p:sp>
      <p:sp>
        <p:nvSpPr>
          <p:cNvPr id="4" name="Content Placeholder 3"/>
          <p:cNvSpPr>
            <a:spLocks noGrp="1"/>
          </p:cNvSpPr>
          <p:nvPr>
            <p:ph idx="10"/>
          </p:nvPr>
        </p:nvSpPr>
        <p:spPr/>
        <p:txBody>
          <a:bodyPr/>
          <a:lstStyle/>
          <a:p>
            <a:r>
              <a:rPr lang="en-US" dirty="0"/>
              <a:t>Machine Learning Basics</a:t>
            </a:r>
          </a:p>
          <a:p>
            <a:endParaRPr lang="en-US" dirty="0"/>
          </a:p>
        </p:txBody>
      </p:sp>
      <p:pic>
        <p:nvPicPr>
          <p:cNvPr id="5" name="Picture 4"/>
          <p:cNvPicPr>
            <a:picLocks noChangeAspect="1"/>
          </p:cNvPicPr>
          <p:nvPr/>
        </p:nvPicPr>
        <p:blipFill>
          <a:blip r:embed="rId2"/>
          <a:stretch>
            <a:fillRect/>
          </a:stretch>
        </p:blipFill>
        <p:spPr>
          <a:xfrm>
            <a:off x="2029666" y="2920709"/>
            <a:ext cx="8329632" cy="3434256"/>
          </a:xfrm>
          <a:prstGeom prst="rect">
            <a:avLst/>
          </a:prstGeom>
        </p:spPr>
      </p:pic>
      <p:sp>
        <p:nvSpPr>
          <p:cNvPr id="6" name="TextBox 5"/>
          <p:cNvSpPr txBox="1"/>
          <p:nvPr/>
        </p:nvSpPr>
        <p:spPr>
          <a:xfrm>
            <a:off x="3287688" y="6465948"/>
            <a:ext cx="6099501" cy="228076"/>
          </a:xfrm>
          <a:prstGeom prst="rect">
            <a:avLst/>
          </a:prstGeom>
          <a:noFill/>
        </p:spPr>
        <p:txBody>
          <a:bodyPr wrap="square" rtlCol="0">
            <a:spAutoFit/>
          </a:bodyPr>
          <a:lstStyle/>
          <a:p>
            <a:pPr algn="ctr"/>
            <a:r>
              <a:rPr lang="en-US" sz="882" dirty="0"/>
              <a:t>Picture from: Fie-Fei Li, Andrej </a:t>
            </a:r>
            <a:r>
              <a:rPr lang="en-US" sz="882" dirty="0" err="1"/>
              <a:t>Karpathy</a:t>
            </a:r>
            <a:r>
              <a:rPr lang="en-US" sz="882" dirty="0"/>
              <a:t>, Justin Johnson – Understanding and Visualizing CNNs </a:t>
            </a:r>
          </a:p>
        </p:txBody>
      </p:sp>
    </p:spTree>
    <p:extLst>
      <p:ext uri="{BB962C8B-B14F-4D97-AF65-F5344CB8AC3E}">
        <p14:creationId xmlns:p14="http://schemas.microsoft.com/office/powerpoint/2010/main" val="20574599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p:cNvSpPr>
            <a:spLocks noGrp="1" noChangeArrowheads="1"/>
          </p:cNvSpPr>
          <p:nvPr>
            <p:ph type="title"/>
          </p:nvPr>
        </p:nvSpPr>
        <p:spPr>
          <a:xfrm>
            <a:off x="609600" y="485800"/>
            <a:ext cx="10972800" cy="1143000"/>
          </a:xfrm>
        </p:spPr>
        <p:txBody>
          <a:bodyPr>
            <a:normAutofit fontScale="90000"/>
          </a:bodyPr>
          <a:lstStyle/>
          <a:p>
            <a:r>
              <a:rPr lang="en-US" sz="3733" dirty="0"/>
              <a:t>Unsupervised learning</a:t>
            </a:r>
            <a:br>
              <a:rPr lang="en-US" dirty="0"/>
            </a:br>
            <a:endParaRPr lang="en-US" dirty="0"/>
          </a:p>
        </p:txBody>
      </p:sp>
      <p:sp>
        <p:nvSpPr>
          <p:cNvPr id="147459" name="Rectangle 3"/>
          <p:cNvSpPr>
            <a:spLocks noGrp="1" noChangeArrowheads="1"/>
          </p:cNvSpPr>
          <p:nvPr>
            <p:ph type="body" idx="1"/>
          </p:nvPr>
        </p:nvSpPr>
        <p:spPr>
          <a:xfrm>
            <a:off x="239349" y="1412776"/>
            <a:ext cx="11809312" cy="4997451"/>
          </a:xfrm>
        </p:spPr>
        <p:txBody>
          <a:bodyPr/>
          <a:lstStyle/>
          <a:p>
            <a:pPr>
              <a:lnSpc>
                <a:spcPct val="90000"/>
              </a:lnSpc>
            </a:pPr>
            <a:r>
              <a:rPr lang="en-US" sz="2667" dirty="0"/>
              <a:t>For about 40 years, unsupervised learning was largely ignored by the machine learning community</a:t>
            </a:r>
          </a:p>
          <a:p>
            <a:pPr lvl="1">
              <a:lnSpc>
                <a:spcPct val="90000"/>
              </a:lnSpc>
            </a:pPr>
            <a:r>
              <a:rPr lang="en-US" sz="2667" dirty="0"/>
              <a:t>Some widely used definitions of machine learning actually excluded it.</a:t>
            </a:r>
          </a:p>
          <a:p>
            <a:pPr lvl="1">
              <a:lnSpc>
                <a:spcPct val="90000"/>
              </a:lnSpc>
            </a:pPr>
            <a:r>
              <a:rPr lang="en-US" sz="2667" dirty="0"/>
              <a:t>Many researchers thought that clustering was the only form of unsupervised learning. </a:t>
            </a:r>
          </a:p>
          <a:p>
            <a:pPr>
              <a:lnSpc>
                <a:spcPct val="90000"/>
              </a:lnSpc>
            </a:pPr>
            <a:r>
              <a:rPr lang="en-US" sz="2667" dirty="0"/>
              <a:t>It is hard to say what the aim of unsupervised learning is. </a:t>
            </a:r>
          </a:p>
          <a:p>
            <a:pPr lvl="1">
              <a:lnSpc>
                <a:spcPct val="90000"/>
              </a:lnSpc>
            </a:pPr>
            <a:r>
              <a:rPr lang="en-US" sz="2667" dirty="0"/>
              <a:t>One major aim is to create an internal representation of the input that is useful for subsequent supervised or reinforcement learning.</a:t>
            </a:r>
          </a:p>
          <a:p>
            <a:pPr lvl="1">
              <a:lnSpc>
                <a:spcPct val="90000"/>
              </a:lnSpc>
            </a:pPr>
            <a:r>
              <a:rPr lang="en-US" sz="2667" dirty="0"/>
              <a:t>You can compute the distance to a surface by using the disparity between two images. But you don</a:t>
            </a:r>
            <a:r>
              <a:rPr lang="fr-FR" sz="2667" dirty="0"/>
              <a:t>’</a:t>
            </a:r>
            <a:r>
              <a:rPr lang="en-US" sz="2667" dirty="0"/>
              <a:t>t want to learn to compute disparities by stubbing your toe thousands of times.</a:t>
            </a:r>
          </a:p>
        </p:txBody>
      </p:sp>
    </p:spTree>
    <p:extLst>
      <p:ext uri="{BB962C8B-B14F-4D97-AF65-F5344CB8AC3E}">
        <p14:creationId xmlns:p14="http://schemas.microsoft.com/office/powerpoint/2010/main" val="2666737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745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745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7459">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7459">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745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C02B35-CCD9-6C2D-71FC-FCA0CD1859E3}"/>
              </a:ext>
            </a:extLst>
          </p:cNvPr>
          <p:cNvSpPr>
            <a:spLocks noGrp="1"/>
          </p:cNvSpPr>
          <p:nvPr>
            <p:ph type="title"/>
          </p:nvPr>
        </p:nvSpPr>
        <p:spPr/>
        <p:txBody>
          <a:bodyPr/>
          <a:lstStyle/>
          <a:p>
            <a:r>
              <a:rPr lang="en-US" dirty="0"/>
              <a:t>More Jargon!</a:t>
            </a:r>
          </a:p>
        </p:txBody>
      </p:sp>
      <p:pic>
        <p:nvPicPr>
          <p:cNvPr id="5" name="Picture 4" descr="nn 007.jpg">
            <a:extLst>
              <a:ext uri="{FF2B5EF4-FFF2-40B4-BE49-F238E27FC236}">
                <a16:creationId xmlns:a16="http://schemas.microsoft.com/office/drawing/2014/main" id="{9095FFCF-729A-74AD-2E56-92CEBBD61CB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431704" y="1412776"/>
            <a:ext cx="5550946" cy="5292762"/>
          </a:xfrm>
          <a:prstGeom prst="rect">
            <a:avLst/>
          </a:prstGeom>
        </p:spPr>
      </p:pic>
    </p:spTree>
    <p:extLst>
      <p:ext uri="{BB962C8B-B14F-4D97-AF65-F5344CB8AC3E}">
        <p14:creationId xmlns:p14="http://schemas.microsoft.com/office/powerpoint/2010/main" val="45236789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AB6A00-6E51-466A-BB59-E2480C5D4FAF}"/>
              </a:ext>
            </a:extLst>
          </p:cNvPr>
          <p:cNvSpPr>
            <a:spLocks noGrp="1"/>
          </p:cNvSpPr>
          <p:nvPr>
            <p:ph type="title"/>
          </p:nvPr>
        </p:nvSpPr>
        <p:spPr/>
        <p:txBody>
          <a:bodyPr/>
          <a:lstStyle/>
          <a:p>
            <a:r>
              <a:rPr lang="en-US" dirty="0"/>
              <a:t>Ensemble Learning</a:t>
            </a:r>
          </a:p>
        </p:txBody>
      </p:sp>
      <p:sp>
        <p:nvSpPr>
          <p:cNvPr id="3" name="Content Placeholder 2">
            <a:extLst>
              <a:ext uri="{FF2B5EF4-FFF2-40B4-BE49-F238E27FC236}">
                <a16:creationId xmlns:a16="http://schemas.microsoft.com/office/drawing/2014/main" id="{8E1E3D4B-2BAB-410D-8604-3C25AF784CA8}"/>
              </a:ext>
            </a:extLst>
          </p:cNvPr>
          <p:cNvSpPr>
            <a:spLocks noGrp="1"/>
          </p:cNvSpPr>
          <p:nvPr>
            <p:ph idx="1"/>
          </p:nvPr>
        </p:nvSpPr>
        <p:spPr/>
        <p:txBody>
          <a:bodyPr>
            <a:normAutofit/>
          </a:bodyPr>
          <a:lstStyle/>
          <a:p>
            <a:r>
              <a:rPr lang="en-US" b="1" i="1" dirty="0">
                <a:solidFill>
                  <a:srgbClr val="0070C0"/>
                </a:solidFill>
              </a:rPr>
              <a:t>Ensemble learning </a:t>
            </a:r>
            <a:r>
              <a:rPr lang="en-US" dirty="0"/>
              <a:t>is training multiple classifiers separately and combining their predictions </a:t>
            </a:r>
          </a:p>
          <a:p>
            <a:pPr lvl="1"/>
            <a:r>
              <a:rPr lang="en-US" dirty="0"/>
              <a:t>Ensemble learning often outperforms individual classifiers</a:t>
            </a:r>
          </a:p>
          <a:p>
            <a:pPr lvl="1"/>
            <a:r>
              <a:rPr lang="en-US" dirty="0"/>
              <a:t>Better results obtained with higher model variety in the ensemble</a:t>
            </a:r>
          </a:p>
          <a:p>
            <a:pPr lvl="1"/>
            <a:r>
              <a:rPr lang="en-US" b="1" i="1" dirty="0">
                <a:solidFill>
                  <a:srgbClr val="0070C0"/>
                </a:solidFill>
              </a:rPr>
              <a:t>Bagging</a:t>
            </a:r>
            <a:r>
              <a:rPr lang="en-US" dirty="0"/>
              <a:t> (</a:t>
            </a:r>
            <a:r>
              <a:rPr lang="en-US" b="1" dirty="0">
                <a:solidFill>
                  <a:srgbClr val="0070C0"/>
                </a:solidFill>
              </a:rPr>
              <a:t>b</a:t>
            </a:r>
            <a:r>
              <a:rPr lang="en-US" dirty="0"/>
              <a:t>ootstrap </a:t>
            </a:r>
            <a:r>
              <a:rPr lang="en-US" b="1" dirty="0">
                <a:solidFill>
                  <a:srgbClr val="0070C0"/>
                </a:solidFill>
              </a:rPr>
              <a:t>ag</a:t>
            </a:r>
            <a:r>
              <a:rPr lang="en-US" dirty="0"/>
              <a:t>gregating)</a:t>
            </a:r>
          </a:p>
          <a:p>
            <a:pPr lvl="2"/>
            <a:r>
              <a:rPr lang="en-US" dirty="0"/>
              <a:t>Randomly draw subsets from the training set (i.e., bootstrap samples)</a:t>
            </a:r>
          </a:p>
          <a:p>
            <a:pPr lvl="2"/>
            <a:r>
              <a:rPr lang="en-US" dirty="0"/>
              <a:t>Train separate classifiers on each subset of the training set</a:t>
            </a:r>
          </a:p>
          <a:p>
            <a:pPr lvl="2"/>
            <a:r>
              <a:rPr lang="en-US" dirty="0"/>
              <a:t>Perform classification based on the average vote of all classifiers</a:t>
            </a:r>
          </a:p>
          <a:p>
            <a:pPr lvl="1"/>
            <a:r>
              <a:rPr lang="en-US" b="1" i="1" dirty="0">
                <a:solidFill>
                  <a:srgbClr val="0070C0"/>
                </a:solidFill>
              </a:rPr>
              <a:t>Boosting</a:t>
            </a:r>
            <a:endParaRPr lang="en-US" dirty="0"/>
          </a:p>
          <a:p>
            <a:pPr lvl="2"/>
            <a:r>
              <a:rPr lang="en-US" dirty="0"/>
              <a:t>Train a classifier, and apply weights on the training set (apply </a:t>
            </a:r>
            <a:r>
              <a:rPr lang="en-US" dirty="0">
                <a:solidFill>
                  <a:srgbClr val="FF0000"/>
                </a:solidFill>
              </a:rPr>
              <a:t>higher weights on misclassified examples</a:t>
            </a:r>
            <a:r>
              <a:rPr lang="en-US" dirty="0"/>
              <a:t>, focus on “hard examples”)</a:t>
            </a:r>
          </a:p>
          <a:p>
            <a:pPr lvl="2"/>
            <a:r>
              <a:rPr lang="en-US" dirty="0"/>
              <a:t>Train new classifier, reweight training set according to prediction error</a:t>
            </a:r>
          </a:p>
          <a:p>
            <a:pPr lvl="2"/>
            <a:r>
              <a:rPr lang="en-US" dirty="0"/>
              <a:t>Repeat</a:t>
            </a:r>
          </a:p>
          <a:p>
            <a:pPr lvl="2"/>
            <a:r>
              <a:rPr lang="en-US" dirty="0"/>
              <a:t>Perform classification based on weighted vote of the classifiers</a:t>
            </a:r>
          </a:p>
          <a:p>
            <a:endParaRPr lang="en-US" dirty="0"/>
          </a:p>
        </p:txBody>
      </p:sp>
      <p:sp>
        <p:nvSpPr>
          <p:cNvPr id="4" name="Content Placeholder 3">
            <a:extLst>
              <a:ext uri="{FF2B5EF4-FFF2-40B4-BE49-F238E27FC236}">
                <a16:creationId xmlns:a16="http://schemas.microsoft.com/office/drawing/2014/main" id="{15B06AA6-9DFD-4E65-BC88-3A73065828D2}"/>
              </a:ext>
            </a:extLst>
          </p:cNvPr>
          <p:cNvSpPr>
            <a:spLocks noGrp="1"/>
          </p:cNvSpPr>
          <p:nvPr>
            <p:ph idx="10"/>
          </p:nvPr>
        </p:nvSpPr>
        <p:spPr/>
        <p:txBody>
          <a:bodyPr/>
          <a:lstStyle/>
          <a:p>
            <a:r>
              <a:rPr lang="en-US" dirty="0"/>
              <a:t>Ensemble Learning</a:t>
            </a:r>
          </a:p>
        </p:txBody>
      </p:sp>
    </p:spTree>
    <p:extLst>
      <p:ext uri="{BB962C8B-B14F-4D97-AF65-F5344CB8AC3E}">
        <p14:creationId xmlns:p14="http://schemas.microsoft.com/office/powerpoint/2010/main" val="112172718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Active learning</a:t>
            </a:r>
            <a:endParaRPr lang="en-US" dirty="0"/>
          </a:p>
        </p:txBody>
      </p:sp>
      <p:sp>
        <p:nvSpPr>
          <p:cNvPr id="3" name="Content Placeholder 2"/>
          <p:cNvSpPr>
            <a:spLocks noGrp="1"/>
          </p:cNvSpPr>
          <p:nvPr>
            <p:ph idx="1"/>
          </p:nvPr>
        </p:nvSpPr>
        <p:spPr/>
        <p:txBody>
          <a:bodyPr/>
          <a:lstStyle/>
          <a:p>
            <a:pPr marL="457200" indent="-457200">
              <a:buFont typeface="Arial" panose="020B0604020202020204" pitchFamily="34" charset="0"/>
              <a:buChar char="•"/>
            </a:pPr>
            <a:r>
              <a:rPr lang="en-US"/>
              <a:t>The learning algorithm can choose its own training examples, or ask a “teacher” for an answer on selected inputs</a:t>
            </a:r>
            <a:endParaRPr lang="en-US" dirty="0"/>
          </a:p>
        </p:txBody>
      </p:sp>
      <p:sp>
        <p:nvSpPr>
          <p:cNvPr id="5" name="Rectangle 4"/>
          <p:cNvSpPr/>
          <p:nvPr/>
        </p:nvSpPr>
        <p:spPr>
          <a:xfrm>
            <a:off x="533400" y="6248400"/>
            <a:ext cx="11277600" cy="369332"/>
          </a:xfrm>
          <a:prstGeom prst="rect">
            <a:avLst/>
          </a:prstGeom>
        </p:spPr>
        <p:txBody>
          <a:bodyPr wrap="square">
            <a:spAutoFit/>
          </a:bodyPr>
          <a:lstStyle/>
          <a:p>
            <a:pPr algn="ctr"/>
            <a:r>
              <a:rPr lang="en-US" sz="1800" b="0" dirty="0">
                <a:solidFill>
                  <a:srgbClr val="000000"/>
                </a:solidFill>
              </a:rPr>
              <a:t>S. </a:t>
            </a:r>
            <a:r>
              <a:rPr lang="en-US" sz="1800" b="0" dirty="0" err="1">
                <a:solidFill>
                  <a:srgbClr val="000000"/>
                </a:solidFill>
              </a:rPr>
              <a:t>Vijayanarasimhan</a:t>
            </a:r>
            <a:r>
              <a:rPr lang="en-US" sz="1800" b="0" dirty="0">
                <a:solidFill>
                  <a:srgbClr val="000000"/>
                </a:solidFill>
              </a:rPr>
              <a:t> and K. </a:t>
            </a:r>
            <a:r>
              <a:rPr lang="en-US" sz="1800" b="0" dirty="0" err="1">
                <a:solidFill>
                  <a:srgbClr val="000000"/>
                </a:solidFill>
              </a:rPr>
              <a:t>Grauman</a:t>
            </a:r>
            <a:r>
              <a:rPr lang="en-US" sz="1800" b="0" dirty="0">
                <a:solidFill>
                  <a:srgbClr val="000000"/>
                </a:solidFill>
              </a:rPr>
              <a:t>. </a:t>
            </a:r>
            <a:r>
              <a:rPr lang="en-US" sz="1800" b="0" dirty="0">
                <a:solidFill>
                  <a:srgbClr val="000000"/>
                </a:solidFill>
                <a:hlinkClick r:id="rId3"/>
              </a:rPr>
              <a:t>Cost-Sensitive Active Visual Category Learning</a:t>
            </a:r>
            <a:r>
              <a:rPr lang="en-US" sz="1800" b="0" dirty="0">
                <a:solidFill>
                  <a:srgbClr val="000000"/>
                </a:solidFill>
              </a:rPr>
              <a:t>. IJCV 2010 </a:t>
            </a:r>
          </a:p>
        </p:txBody>
      </p:sp>
      <p:pic>
        <p:nvPicPr>
          <p:cNvPr id="64515" name="Picture 3"/>
          <p:cNvPicPr>
            <a:picLocks noChangeAspect="1" noChangeArrowheads="1"/>
          </p:cNvPicPr>
          <p:nvPr/>
        </p:nvPicPr>
        <p:blipFill>
          <a:blip r:embed="rId4"/>
          <a:srcRect/>
          <a:stretch>
            <a:fillRect/>
          </a:stretch>
        </p:blipFill>
        <p:spPr bwMode="auto">
          <a:xfrm>
            <a:off x="3212580" y="2057400"/>
            <a:ext cx="5855220" cy="3962401"/>
          </a:xfrm>
          <a:prstGeom prst="rect">
            <a:avLst/>
          </a:prstGeom>
          <a:noFill/>
          <a:ln w="9525">
            <a:noFill/>
            <a:miter lim="800000"/>
            <a:headEnd/>
            <a:tailEnd/>
          </a:ln>
        </p:spPr>
      </p:pic>
    </p:spTree>
    <p:extLst>
      <p:ext uri="{BB962C8B-B14F-4D97-AF65-F5344CB8AC3E}">
        <p14:creationId xmlns:p14="http://schemas.microsoft.com/office/powerpoint/2010/main" val="112847012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Lifelong or continual learning</a:t>
            </a:r>
          </a:p>
        </p:txBody>
      </p:sp>
      <p:pic>
        <p:nvPicPr>
          <p:cNvPr id="6" name="Content Placeholder 3">
            <a:extLst>
              <a:ext uri="{FF2B5EF4-FFF2-40B4-BE49-F238E27FC236}">
                <a16:creationId xmlns:a16="http://schemas.microsoft.com/office/drawing/2014/main" id="{D6243E07-638D-B443-84D5-85BC5A5FEB4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8600" y="1752600"/>
            <a:ext cx="11780363" cy="3886200"/>
          </a:xfrm>
        </p:spPr>
      </p:pic>
      <p:sp>
        <p:nvSpPr>
          <p:cNvPr id="7" name="Rectangle 6">
            <a:extLst>
              <a:ext uri="{FF2B5EF4-FFF2-40B4-BE49-F238E27FC236}">
                <a16:creationId xmlns:a16="http://schemas.microsoft.com/office/drawing/2014/main" id="{9A0ABB26-5020-D643-94A2-2CE3784FAF10}"/>
              </a:ext>
            </a:extLst>
          </p:cNvPr>
          <p:cNvSpPr/>
          <p:nvPr/>
        </p:nvSpPr>
        <p:spPr>
          <a:xfrm>
            <a:off x="762000" y="6412468"/>
            <a:ext cx="10668000" cy="369332"/>
          </a:xfrm>
          <a:prstGeom prst="rect">
            <a:avLst/>
          </a:prstGeom>
        </p:spPr>
        <p:txBody>
          <a:bodyPr wrap="square">
            <a:spAutoFit/>
          </a:bodyPr>
          <a:lstStyle/>
          <a:p>
            <a:pPr algn="ctr"/>
            <a:r>
              <a:rPr lang="en-US" sz="1800" b="0" dirty="0">
                <a:solidFill>
                  <a:schemeClr val="tx1"/>
                </a:solidFill>
              </a:rPr>
              <a:t>J. Wang et al. </a:t>
            </a:r>
            <a:r>
              <a:rPr lang="en-US" sz="1800" b="0" dirty="0">
                <a:solidFill>
                  <a:srgbClr val="0000FF"/>
                </a:solidFill>
                <a:hlinkClick r:id="rId3">
                  <a:extLst>
                    <a:ext uri="{A12FA001-AC4F-418D-AE19-62706E023703}">
                      <ahyp:hlinkClr xmlns:ahyp="http://schemas.microsoft.com/office/drawing/2018/hyperlinkcolor" val="tx"/>
                    </a:ext>
                  </a:extLst>
                </a:hlinkClick>
              </a:rPr>
              <a:t>Wanderlust: Online Continual Object Detection in the Real World</a:t>
            </a:r>
            <a:r>
              <a:rPr lang="en-US" sz="1800" b="0" dirty="0">
                <a:solidFill>
                  <a:schemeClr val="tx1"/>
                </a:solidFill>
              </a:rPr>
              <a:t>. ICCV 2021</a:t>
            </a:r>
          </a:p>
        </p:txBody>
      </p:sp>
    </p:spTree>
    <p:extLst>
      <p:ext uri="{BB962C8B-B14F-4D97-AF65-F5344CB8AC3E}">
        <p14:creationId xmlns:p14="http://schemas.microsoft.com/office/powerpoint/2010/main" val="135856911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Deep vs Shallow Networks</a:t>
            </a:r>
          </a:p>
        </p:txBody>
      </p:sp>
      <p:sp>
        <p:nvSpPr>
          <p:cNvPr id="3" name="Content Placeholder 2"/>
          <p:cNvSpPr>
            <a:spLocks noGrp="1"/>
          </p:cNvSpPr>
          <p:nvPr>
            <p:ph idx="1"/>
          </p:nvPr>
        </p:nvSpPr>
        <p:spPr/>
        <p:txBody>
          <a:bodyPr/>
          <a:lstStyle/>
          <a:p>
            <a:r>
              <a:rPr lang="en-US" dirty="0">
                <a:solidFill>
                  <a:srgbClr val="FF0000"/>
                </a:solidFill>
              </a:rPr>
              <a:t>Deeper networks </a:t>
            </a:r>
            <a:r>
              <a:rPr lang="en-US" dirty="0"/>
              <a:t>perform better than shallow networks</a:t>
            </a:r>
          </a:p>
          <a:p>
            <a:pPr lvl="1"/>
            <a:r>
              <a:rPr lang="en-US" dirty="0"/>
              <a:t>But only up to some limit: after a certain number of layers, the performance of deeper networks plateaus</a:t>
            </a:r>
          </a:p>
        </p:txBody>
      </p:sp>
      <p:sp>
        <p:nvSpPr>
          <p:cNvPr id="4" name="Content Placeholder 3">
            <a:extLst>
              <a:ext uri="{FF2B5EF4-FFF2-40B4-BE49-F238E27FC236}">
                <a16:creationId xmlns:a16="http://schemas.microsoft.com/office/drawing/2014/main" id="{15E2ABF3-FBAB-4AEA-B542-40712CFD670D}"/>
              </a:ext>
            </a:extLst>
          </p:cNvPr>
          <p:cNvSpPr>
            <a:spLocks noGrp="1"/>
          </p:cNvSpPr>
          <p:nvPr>
            <p:ph idx="10"/>
          </p:nvPr>
        </p:nvSpPr>
        <p:spPr/>
        <p:txBody>
          <a:bodyPr/>
          <a:lstStyle/>
          <a:p>
            <a:r>
              <a:rPr lang="en-US" dirty="0"/>
              <a:t>Deep vs Shallow Networks</a:t>
            </a:r>
          </a:p>
          <a:p>
            <a:endParaRPr lang="en-US" dirty="0"/>
          </a:p>
        </p:txBody>
      </p:sp>
      <p:sp>
        <p:nvSpPr>
          <p:cNvPr id="93" name="TextBox 92">
            <a:extLst>
              <a:ext uri="{FF2B5EF4-FFF2-40B4-BE49-F238E27FC236}">
                <a16:creationId xmlns:a16="http://schemas.microsoft.com/office/drawing/2014/main" id="{8BD37686-2CBC-4602-94E5-CE6270E69F25}"/>
              </a:ext>
            </a:extLst>
          </p:cNvPr>
          <p:cNvSpPr txBox="1"/>
          <p:nvPr/>
        </p:nvSpPr>
        <p:spPr>
          <a:xfrm>
            <a:off x="3046250" y="6640746"/>
            <a:ext cx="6099501" cy="228076"/>
          </a:xfrm>
          <a:prstGeom prst="rect">
            <a:avLst/>
          </a:prstGeom>
          <a:noFill/>
        </p:spPr>
        <p:txBody>
          <a:bodyPr wrap="square" rtlCol="0">
            <a:spAutoFit/>
          </a:bodyPr>
          <a:lstStyle/>
          <a:p>
            <a:pPr algn="ctr"/>
            <a:r>
              <a:rPr lang="en-US" sz="882" dirty="0"/>
              <a:t>Slide credit: Hung-</a:t>
            </a:r>
            <a:r>
              <a:rPr lang="en-US" sz="882" dirty="0" err="1"/>
              <a:t>yi</a:t>
            </a:r>
            <a:r>
              <a:rPr lang="en-US" sz="882" dirty="0"/>
              <a:t> Lee – Deep Learning Tutorial</a:t>
            </a:r>
          </a:p>
        </p:txBody>
      </p:sp>
      <p:grpSp>
        <p:nvGrpSpPr>
          <p:cNvPr id="94" name="群組 127"/>
          <p:cNvGrpSpPr/>
          <p:nvPr/>
        </p:nvGrpSpPr>
        <p:grpSpPr>
          <a:xfrm>
            <a:off x="1885591" y="3167328"/>
            <a:ext cx="4649080" cy="2825789"/>
            <a:chOff x="-411205" y="2795203"/>
            <a:chExt cx="5268957" cy="3202561"/>
          </a:xfrm>
        </p:grpSpPr>
        <p:sp>
          <p:nvSpPr>
            <p:cNvPr id="95" name="矩形 3"/>
            <p:cNvSpPr/>
            <p:nvPr/>
          </p:nvSpPr>
          <p:spPr>
            <a:xfrm rot="5400000">
              <a:off x="2252363" y="2404343"/>
              <a:ext cx="714976" cy="4495802"/>
            </a:xfrm>
            <a:prstGeom prst="rect">
              <a:avLst/>
            </a:prstGeom>
            <a:solidFill>
              <a:schemeClr val="bg1">
                <a:lumMod val="85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sz="1588"/>
            </a:p>
          </p:txBody>
        </p:sp>
        <p:sp>
          <p:nvSpPr>
            <p:cNvPr id="96" name="矩形 4"/>
            <p:cNvSpPr/>
            <p:nvPr/>
          </p:nvSpPr>
          <p:spPr>
            <a:xfrm rot="5400000">
              <a:off x="2195397" y="2432167"/>
              <a:ext cx="714976" cy="2017190"/>
            </a:xfrm>
            <a:prstGeom prst="rect">
              <a:avLst/>
            </a:prstGeom>
            <a:solidFill>
              <a:schemeClr val="bg1">
                <a:lumMod val="85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sz="1588"/>
            </a:p>
          </p:txBody>
        </p:sp>
        <p:sp>
          <p:nvSpPr>
            <p:cNvPr id="97" name="矩形 9"/>
            <p:cNvSpPr/>
            <p:nvPr/>
          </p:nvSpPr>
          <p:spPr>
            <a:xfrm rot="5400000">
              <a:off x="2331114" y="4469637"/>
              <a:ext cx="491526" cy="2564728"/>
            </a:xfrm>
            <a:prstGeom prst="rect">
              <a:avLst/>
            </a:prstGeom>
            <a:solidFill>
              <a:schemeClr val="bg1">
                <a:lumMod val="85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sz="1588"/>
            </a:p>
          </p:txBody>
        </p:sp>
        <p:grpSp>
          <p:nvGrpSpPr>
            <p:cNvPr id="98" name="群組 10"/>
            <p:cNvGrpSpPr/>
            <p:nvPr/>
          </p:nvGrpSpPr>
          <p:grpSpPr>
            <a:xfrm>
              <a:off x="1351533" y="3162509"/>
              <a:ext cx="2474555" cy="2765327"/>
              <a:chOff x="1091509" y="3383234"/>
              <a:chExt cx="2474555" cy="2765327"/>
            </a:xfrm>
          </p:grpSpPr>
          <p:sp>
            <p:nvSpPr>
              <p:cNvPr id="114" name="橢圓 11"/>
              <p:cNvSpPr/>
              <p:nvPr/>
            </p:nvSpPr>
            <p:spPr>
              <a:xfrm>
                <a:off x="1091509" y="4646168"/>
                <a:ext cx="484116" cy="476147"/>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sz="1588"/>
              </a:p>
            </p:txBody>
          </p:sp>
          <p:grpSp>
            <p:nvGrpSpPr>
              <p:cNvPr id="115" name="群組 12"/>
              <p:cNvGrpSpPr/>
              <p:nvPr/>
            </p:nvGrpSpPr>
            <p:grpSpPr>
              <a:xfrm>
                <a:off x="1211127" y="5591689"/>
                <a:ext cx="2283266" cy="556872"/>
                <a:chOff x="755858" y="5735182"/>
                <a:chExt cx="2283266" cy="556872"/>
              </a:xfrm>
            </p:grpSpPr>
            <p:grpSp>
              <p:nvGrpSpPr>
                <p:cNvPr id="135" name="群組 32"/>
                <p:cNvGrpSpPr/>
                <p:nvPr/>
              </p:nvGrpSpPr>
              <p:grpSpPr>
                <a:xfrm>
                  <a:off x="755858" y="5895047"/>
                  <a:ext cx="289125" cy="383103"/>
                  <a:chOff x="2268775" y="3538012"/>
                  <a:chExt cx="289125" cy="383103"/>
                </a:xfrm>
              </p:grpSpPr>
              <p:sp>
                <p:nvSpPr>
                  <p:cNvPr id="143" name="矩形 40"/>
                  <p:cNvSpPr/>
                  <p:nvPr/>
                </p:nvSpPr>
                <p:spPr>
                  <a:xfrm>
                    <a:off x="2268775" y="3617002"/>
                    <a:ext cx="289125" cy="284365"/>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sz="1588"/>
                  </a:p>
                </p:txBody>
              </p:sp>
              <p:graphicFrame>
                <p:nvGraphicFramePr>
                  <p:cNvPr id="144" name="Object 12"/>
                  <p:cNvGraphicFramePr>
                    <a:graphicFrameLocks noChangeAspect="1"/>
                  </p:cNvGraphicFramePr>
                  <p:nvPr/>
                </p:nvGraphicFramePr>
                <p:xfrm>
                  <a:off x="2279483" y="3538012"/>
                  <a:ext cx="274401" cy="383103"/>
                </p:xfrm>
                <a:graphic>
                  <a:graphicData uri="http://schemas.openxmlformats.org/presentationml/2006/ole">
                    <mc:AlternateContent xmlns:mc="http://schemas.openxmlformats.org/markup-compatibility/2006">
                      <mc:Choice xmlns:v="urn:schemas-microsoft-com:vml" Requires="v">
                        <p:oleObj name="方程式" r:id="rId2" imgW="152280" imgH="215640" progId="Equation.3">
                          <p:embed/>
                        </p:oleObj>
                      </mc:Choice>
                      <mc:Fallback>
                        <p:oleObj name="方程式" r:id="rId2" imgW="152280" imgH="215640" progId="Equation.3">
                          <p:embed/>
                          <p:pic>
                            <p:nvPicPr>
                              <p:cNvPr id="144" name="Object 12"/>
                              <p:cNvPicPr>
                                <a:picLocks noChangeAspect="1" noChangeArrowheads="1"/>
                              </p:cNvPicPr>
                              <p:nvPr/>
                            </p:nvPicPr>
                            <p:blipFill>
                              <a:blip r:embed="rId3"/>
                              <a:srcRect/>
                              <a:stretch>
                                <a:fillRect/>
                              </a:stretch>
                            </p:blipFill>
                            <p:spPr bwMode="auto">
                              <a:xfrm>
                                <a:off x="2279483" y="3538012"/>
                                <a:ext cx="274401" cy="38310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136" name="群組 33"/>
                <p:cNvGrpSpPr/>
                <p:nvPr/>
              </p:nvGrpSpPr>
              <p:grpSpPr>
                <a:xfrm>
                  <a:off x="1456763" y="5895047"/>
                  <a:ext cx="317234" cy="383104"/>
                  <a:chOff x="2263870" y="4021266"/>
                  <a:chExt cx="317234" cy="383104"/>
                </a:xfrm>
              </p:grpSpPr>
              <p:sp>
                <p:nvSpPr>
                  <p:cNvPr id="141" name="矩形 38"/>
                  <p:cNvSpPr/>
                  <p:nvPr/>
                </p:nvSpPr>
                <p:spPr>
                  <a:xfrm>
                    <a:off x="2263870" y="4089974"/>
                    <a:ext cx="289125" cy="284365"/>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sz="1588"/>
                  </a:p>
                </p:txBody>
              </p:sp>
              <p:graphicFrame>
                <p:nvGraphicFramePr>
                  <p:cNvPr id="142" name="Object 12"/>
                  <p:cNvGraphicFramePr>
                    <a:graphicFrameLocks noChangeAspect="1"/>
                  </p:cNvGraphicFramePr>
                  <p:nvPr/>
                </p:nvGraphicFramePr>
                <p:xfrm>
                  <a:off x="2283948" y="4021266"/>
                  <a:ext cx="297156" cy="383104"/>
                </p:xfrm>
                <a:graphic>
                  <a:graphicData uri="http://schemas.openxmlformats.org/presentationml/2006/ole">
                    <mc:AlternateContent xmlns:mc="http://schemas.openxmlformats.org/markup-compatibility/2006">
                      <mc:Choice xmlns:v="urn:schemas-microsoft-com:vml" Requires="v">
                        <p:oleObj name="方程式" r:id="rId4" imgW="164880" imgH="215640" progId="Equation.3">
                          <p:embed/>
                        </p:oleObj>
                      </mc:Choice>
                      <mc:Fallback>
                        <p:oleObj name="方程式" r:id="rId4" imgW="164880" imgH="215640" progId="Equation.3">
                          <p:embed/>
                          <p:pic>
                            <p:nvPicPr>
                              <p:cNvPr id="142" name="Object 12"/>
                              <p:cNvPicPr>
                                <a:picLocks noChangeAspect="1" noChangeArrowheads="1"/>
                              </p:cNvPicPr>
                              <p:nvPr/>
                            </p:nvPicPr>
                            <p:blipFill>
                              <a:blip r:embed="rId5"/>
                              <a:srcRect/>
                              <a:stretch>
                                <a:fillRect/>
                              </a:stretch>
                            </p:blipFill>
                            <p:spPr bwMode="auto">
                              <a:xfrm>
                                <a:off x="2283948" y="4021266"/>
                                <a:ext cx="297156" cy="38310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137" name="文字方塊 34"/>
                <p:cNvSpPr txBox="1"/>
                <p:nvPr/>
              </p:nvSpPr>
              <p:spPr>
                <a:xfrm>
                  <a:off x="1728860" y="5735182"/>
                  <a:ext cx="1061391" cy="535573"/>
                </a:xfrm>
                <a:prstGeom prst="rect">
                  <a:avLst/>
                </a:prstGeom>
                <a:noFill/>
              </p:spPr>
              <p:txBody>
                <a:bodyPr wrap="square" rtlCol="0">
                  <a:spAutoFit/>
                </a:bodyPr>
                <a:lstStyle/>
                <a:p>
                  <a:pPr algn="ctr"/>
                  <a:r>
                    <a:rPr lang="en-US" altLang="zh-TW" sz="2471" dirty="0"/>
                    <a:t>……</a:t>
                  </a:r>
                  <a:endParaRPr lang="zh-TW" altLang="en-US" sz="2471" dirty="0"/>
                </a:p>
              </p:txBody>
            </p:sp>
            <p:grpSp>
              <p:nvGrpSpPr>
                <p:cNvPr id="138" name="群組 35"/>
                <p:cNvGrpSpPr/>
                <p:nvPr/>
              </p:nvGrpSpPr>
              <p:grpSpPr>
                <a:xfrm>
                  <a:off x="2687405" y="5886570"/>
                  <a:ext cx="351719" cy="405484"/>
                  <a:chOff x="2257778" y="5192060"/>
                  <a:chExt cx="351719" cy="405484"/>
                </a:xfrm>
              </p:grpSpPr>
              <p:sp>
                <p:nvSpPr>
                  <p:cNvPr id="139" name="矩形 36"/>
                  <p:cNvSpPr/>
                  <p:nvPr/>
                </p:nvSpPr>
                <p:spPr>
                  <a:xfrm>
                    <a:off x="2257778" y="5273306"/>
                    <a:ext cx="289125" cy="284365"/>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sz="1588"/>
                  </a:p>
                </p:txBody>
              </p:sp>
              <p:graphicFrame>
                <p:nvGraphicFramePr>
                  <p:cNvPr id="140" name="Object 12"/>
                  <p:cNvGraphicFramePr>
                    <a:graphicFrameLocks noChangeAspect="1"/>
                  </p:cNvGraphicFramePr>
                  <p:nvPr/>
                </p:nvGraphicFramePr>
                <p:xfrm>
                  <a:off x="2266830" y="5192060"/>
                  <a:ext cx="342667" cy="405484"/>
                </p:xfrm>
                <a:graphic>
                  <a:graphicData uri="http://schemas.openxmlformats.org/presentationml/2006/ole">
                    <mc:AlternateContent xmlns:mc="http://schemas.openxmlformats.org/markup-compatibility/2006">
                      <mc:Choice xmlns:v="urn:schemas-microsoft-com:vml" Requires="v">
                        <p:oleObj name="方程式" r:id="rId6" imgW="190440" imgH="228600" progId="Equation.3">
                          <p:embed/>
                        </p:oleObj>
                      </mc:Choice>
                      <mc:Fallback>
                        <p:oleObj name="方程式" r:id="rId6" imgW="190440" imgH="228600" progId="Equation.3">
                          <p:embed/>
                          <p:pic>
                            <p:nvPicPr>
                              <p:cNvPr id="140" name="Object 12"/>
                              <p:cNvPicPr>
                                <a:picLocks noChangeAspect="1" noChangeArrowheads="1"/>
                              </p:cNvPicPr>
                              <p:nvPr/>
                            </p:nvPicPr>
                            <p:blipFill>
                              <a:blip r:embed="rId7"/>
                              <a:srcRect/>
                              <a:stretch>
                                <a:fillRect/>
                              </a:stretch>
                            </p:blipFill>
                            <p:spPr bwMode="auto">
                              <a:xfrm>
                                <a:off x="2266830" y="5192060"/>
                                <a:ext cx="342667" cy="40548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sp>
            <p:nvSpPr>
              <p:cNvPr id="116" name="橢圓 13"/>
              <p:cNvSpPr/>
              <p:nvPr/>
            </p:nvSpPr>
            <p:spPr>
              <a:xfrm>
                <a:off x="1836539" y="4666527"/>
                <a:ext cx="484116" cy="476147"/>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sz="1588"/>
              </a:p>
            </p:txBody>
          </p:sp>
          <p:sp>
            <p:nvSpPr>
              <p:cNvPr id="117" name="橢圓 14"/>
              <p:cNvSpPr/>
              <p:nvPr/>
            </p:nvSpPr>
            <p:spPr>
              <a:xfrm>
                <a:off x="3081948" y="4653966"/>
                <a:ext cx="484116" cy="476147"/>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sz="1588"/>
              </a:p>
            </p:txBody>
          </p:sp>
          <p:sp>
            <p:nvSpPr>
              <p:cNvPr id="118" name="文字方塊 15"/>
              <p:cNvSpPr txBox="1"/>
              <p:nvPr/>
            </p:nvSpPr>
            <p:spPr>
              <a:xfrm>
                <a:off x="2186531" y="4544968"/>
                <a:ext cx="1061392" cy="535574"/>
              </a:xfrm>
              <a:prstGeom prst="rect">
                <a:avLst/>
              </a:prstGeom>
              <a:noFill/>
            </p:spPr>
            <p:txBody>
              <a:bodyPr wrap="square" rtlCol="0">
                <a:spAutoFit/>
              </a:bodyPr>
              <a:lstStyle/>
              <a:p>
                <a:pPr algn="ctr"/>
                <a:r>
                  <a:rPr lang="en-US" altLang="zh-TW" sz="2471" dirty="0"/>
                  <a:t>……</a:t>
                </a:r>
                <a:endParaRPr lang="zh-TW" altLang="en-US" sz="2471" dirty="0"/>
              </a:p>
            </p:txBody>
          </p:sp>
          <p:sp>
            <p:nvSpPr>
              <p:cNvPr id="119" name="橢圓 16"/>
              <p:cNvSpPr/>
              <p:nvPr/>
            </p:nvSpPr>
            <p:spPr>
              <a:xfrm>
                <a:off x="1513734" y="3397463"/>
                <a:ext cx="484116" cy="476147"/>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sz="1588"/>
              </a:p>
            </p:txBody>
          </p:sp>
          <p:sp>
            <p:nvSpPr>
              <p:cNvPr id="120" name="橢圓 17"/>
              <p:cNvSpPr/>
              <p:nvPr/>
            </p:nvSpPr>
            <p:spPr>
              <a:xfrm>
                <a:off x="2627689" y="3383234"/>
                <a:ext cx="484116" cy="476147"/>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sz="1588"/>
              </a:p>
            </p:txBody>
          </p:sp>
          <p:cxnSp>
            <p:nvCxnSpPr>
              <p:cNvPr id="121" name="直線單箭頭接點 18"/>
              <p:cNvCxnSpPr>
                <a:endCxn id="114" idx="4"/>
              </p:cNvCxnSpPr>
              <p:nvPr/>
            </p:nvCxnSpPr>
            <p:spPr>
              <a:xfrm flipV="1">
                <a:off x="1333567" y="5122315"/>
                <a:ext cx="0" cy="70822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2" name="直線單箭頭接點 19"/>
              <p:cNvCxnSpPr/>
              <p:nvPr/>
            </p:nvCxnSpPr>
            <p:spPr>
              <a:xfrm flipV="1">
                <a:off x="2078597" y="5112033"/>
                <a:ext cx="0" cy="70822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3" name="直線單箭頭接點 20"/>
              <p:cNvCxnSpPr/>
              <p:nvPr/>
            </p:nvCxnSpPr>
            <p:spPr>
              <a:xfrm flipV="1">
                <a:off x="3303861" y="5128445"/>
                <a:ext cx="0" cy="70822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4" name="直線單箭頭接點 21"/>
              <p:cNvCxnSpPr>
                <a:endCxn id="116" idx="4"/>
              </p:cNvCxnSpPr>
              <p:nvPr/>
            </p:nvCxnSpPr>
            <p:spPr>
              <a:xfrm flipH="1" flipV="1">
                <a:off x="2078597" y="5142674"/>
                <a:ext cx="1164518" cy="68787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5" name="直線單箭頭接點 22"/>
              <p:cNvCxnSpPr/>
              <p:nvPr/>
            </p:nvCxnSpPr>
            <p:spPr>
              <a:xfrm flipH="1" flipV="1">
                <a:off x="1349851" y="5128445"/>
                <a:ext cx="1951605" cy="73274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6" name="直線單箭頭接點 23"/>
              <p:cNvCxnSpPr>
                <a:endCxn id="116" idx="4"/>
              </p:cNvCxnSpPr>
              <p:nvPr/>
            </p:nvCxnSpPr>
            <p:spPr>
              <a:xfrm flipV="1">
                <a:off x="1337430" y="5142674"/>
                <a:ext cx="741167" cy="73107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7" name="直線單箭頭接點 24"/>
              <p:cNvCxnSpPr>
                <a:endCxn id="117" idx="4"/>
              </p:cNvCxnSpPr>
              <p:nvPr/>
            </p:nvCxnSpPr>
            <p:spPr>
              <a:xfrm flipV="1">
                <a:off x="2071100" y="5130113"/>
                <a:ext cx="1252906" cy="71337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8" name="直線單箭頭接點 25"/>
              <p:cNvCxnSpPr>
                <a:endCxn id="114" idx="4"/>
              </p:cNvCxnSpPr>
              <p:nvPr/>
            </p:nvCxnSpPr>
            <p:spPr>
              <a:xfrm flipH="1" flipV="1">
                <a:off x="1333567" y="5122315"/>
                <a:ext cx="664283" cy="72117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9" name="直線單箭頭接點 26"/>
              <p:cNvCxnSpPr>
                <a:stCxn id="114" idx="0"/>
                <a:endCxn id="119" idx="4"/>
              </p:cNvCxnSpPr>
              <p:nvPr/>
            </p:nvCxnSpPr>
            <p:spPr>
              <a:xfrm flipV="1">
                <a:off x="1333567" y="3873610"/>
                <a:ext cx="422225" cy="77255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0" name="直線單箭頭接點 27"/>
              <p:cNvCxnSpPr>
                <a:stCxn id="116" idx="0"/>
                <a:endCxn id="119" idx="4"/>
              </p:cNvCxnSpPr>
              <p:nvPr/>
            </p:nvCxnSpPr>
            <p:spPr>
              <a:xfrm flipH="1" flipV="1">
                <a:off x="1755792" y="3873610"/>
                <a:ext cx="322805" cy="79291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1" name="直線單箭頭接點 28"/>
              <p:cNvCxnSpPr>
                <a:stCxn id="117" idx="0"/>
                <a:endCxn id="119" idx="4"/>
              </p:cNvCxnSpPr>
              <p:nvPr/>
            </p:nvCxnSpPr>
            <p:spPr>
              <a:xfrm flipH="1" flipV="1">
                <a:off x="1755792" y="3873610"/>
                <a:ext cx="1568214" cy="78035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2" name="直線單箭頭接點 29"/>
              <p:cNvCxnSpPr>
                <a:stCxn id="117" idx="0"/>
                <a:endCxn id="120" idx="4"/>
              </p:cNvCxnSpPr>
              <p:nvPr/>
            </p:nvCxnSpPr>
            <p:spPr>
              <a:xfrm flipH="1" flipV="1">
                <a:off x="2869747" y="3859381"/>
                <a:ext cx="454259" cy="79458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3" name="直線單箭頭接點 30"/>
              <p:cNvCxnSpPr>
                <a:stCxn id="116" idx="0"/>
                <a:endCxn id="120" idx="4"/>
              </p:cNvCxnSpPr>
              <p:nvPr/>
            </p:nvCxnSpPr>
            <p:spPr>
              <a:xfrm flipV="1">
                <a:off x="2078597" y="3859381"/>
                <a:ext cx="791150" cy="80714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4" name="直線單箭頭接點 31"/>
              <p:cNvCxnSpPr>
                <a:stCxn id="114" idx="0"/>
                <a:endCxn id="120" idx="4"/>
              </p:cNvCxnSpPr>
              <p:nvPr/>
            </p:nvCxnSpPr>
            <p:spPr>
              <a:xfrm flipV="1">
                <a:off x="1333567" y="3859381"/>
                <a:ext cx="1536180" cy="78678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99" name="文字方塊 86"/>
            <p:cNvSpPr txBox="1"/>
            <p:nvPr/>
          </p:nvSpPr>
          <p:spPr>
            <a:xfrm>
              <a:off x="-411205" y="3146088"/>
              <a:ext cx="1457023" cy="966504"/>
            </a:xfrm>
            <a:prstGeom prst="rect">
              <a:avLst/>
            </a:prstGeom>
            <a:noFill/>
          </p:spPr>
          <p:txBody>
            <a:bodyPr wrap="square" rtlCol="0">
              <a:spAutoFit/>
            </a:bodyPr>
            <a:lstStyle/>
            <a:p>
              <a:pPr algn="ctr"/>
              <a:r>
                <a:rPr lang="en-US" altLang="zh-TW" sz="2471" dirty="0"/>
                <a:t>Shallow NN</a:t>
              </a:r>
              <a:endParaRPr lang="zh-TW" altLang="en-US" sz="2471" dirty="0"/>
            </a:p>
          </p:txBody>
        </p:sp>
        <p:cxnSp>
          <p:nvCxnSpPr>
            <p:cNvPr id="100" name="直線單箭頭接點 88"/>
            <p:cNvCxnSpPr/>
            <p:nvPr/>
          </p:nvCxnSpPr>
          <p:spPr>
            <a:xfrm flipV="1">
              <a:off x="2022770" y="2826808"/>
              <a:ext cx="8602" cy="39729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1" name="直線單箭頭接點 89"/>
            <p:cNvCxnSpPr/>
            <p:nvPr/>
          </p:nvCxnSpPr>
          <p:spPr>
            <a:xfrm flipV="1">
              <a:off x="3151277" y="2795203"/>
              <a:ext cx="8602" cy="39729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2" name="橢圓 92"/>
            <p:cNvSpPr/>
            <p:nvPr/>
          </p:nvSpPr>
          <p:spPr>
            <a:xfrm>
              <a:off x="533220" y="4405331"/>
              <a:ext cx="484116" cy="476147"/>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sz="1588"/>
            </a:p>
          </p:txBody>
        </p:sp>
        <p:sp>
          <p:nvSpPr>
            <p:cNvPr id="103" name="橢圓 93"/>
            <p:cNvSpPr/>
            <p:nvPr/>
          </p:nvSpPr>
          <p:spPr>
            <a:xfrm>
              <a:off x="4195437" y="4450170"/>
              <a:ext cx="484116" cy="476147"/>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sz="1588"/>
            </a:p>
          </p:txBody>
        </p:sp>
        <p:cxnSp>
          <p:nvCxnSpPr>
            <p:cNvPr id="104" name="直線單箭頭接點 94"/>
            <p:cNvCxnSpPr>
              <a:endCxn id="103" idx="3"/>
            </p:cNvCxnSpPr>
            <p:nvPr/>
          </p:nvCxnSpPr>
          <p:spPr>
            <a:xfrm flipV="1">
              <a:off x="3541139" y="4856587"/>
              <a:ext cx="725195" cy="83109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5" name="直線單箭頭接點 98"/>
            <p:cNvCxnSpPr>
              <a:endCxn id="102" idx="4"/>
            </p:cNvCxnSpPr>
            <p:nvPr/>
          </p:nvCxnSpPr>
          <p:spPr>
            <a:xfrm flipH="1" flipV="1">
              <a:off x="775278" y="4881478"/>
              <a:ext cx="2819573" cy="80620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6" name="直線單箭頭接點 102"/>
            <p:cNvCxnSpPr>
              <a:endCxn id="103" idx="3"/>
            </p:cNvCxnSpPr>
            <p:nvPr/>
          </p:nvCxnSpPr>
          <p:spPr>
            <a:xfrm flipV="1">
              <a:off x="2346118" y="4856587"/>
              <a:ext cx="1920216" cy="79501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7" name="直線單箭頭接點 106"/>
            <p:cNvCxnSpPr>
              <a:endCxn id="102" idx="4"/>
            </p:cNvCxnSpPr>
            <p:nvPr/>
          </p:nvCxnSpPr>
          <p:spPr>
            <a:xfrm flipH="1" flipV="1">
              <a:off x="775278" y="4881478"/>
              <a:ext cx="1565332" cy="79471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8" name="直線單箭頭接點 109"/>
            <p:cNvCxnSpPr>
              <a:endCxn id="103" idx="3"/>
            </p:cNvCxnSpPr>
            <p:nvPr/>
          </p:nvCxnSpPr>
          <p:spPr>
            <a:xfrm flipV="1">
              <a:off x="1577134" y="4856587"/>
              <a:ext cx="2689200" cy="79501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9" name="直線單箭頭接點 112"/>
            <p:cNvCxnSpPr>
              <a:endCxn id="102" idx="4"/>
            </p:cNvCxnSpPr>
            <p:nvPr/>
          </p:nvCxnSpPr>
          <p:spPr>
            <a:xfrm flipH="1" flipV="1">
              <a:off x="775278" y="4881478"/>
              <a:ext cx="803632" cy="75898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0" name="直線單箭頭接點 115"/>
            <p:cNvCxnSpPr>
              <a:stCxn id="103" idx="0"/>
            </p:cNvCxnSpPr>
            <p:nvPr/>
          </p:nvCxnSpPr>
          <p:spPr>
            <a:xfrm flipH="1" flipV="1">
              <a:off x="3222223" y="3701326"/>
              <a:ext cx="1215272" cy="74884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1" name="直線單箭頭接點 118"/>
            <p:cNvCxnSpPr>
              <a:stCxn id="103" idx="0"/>
            </p:cNvCxnSpPr>
            <p:nvPr/>
          </p:nvCxnSpPr>
          <p:spPr>
            <a:xfrm flipH="1" flipV="1">
              <a:off x="2117281" y="3675932"/>
              <a:ext cx="2320214" cy="77423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2" name="直線單箭頭接點 121"/>
            <p:cNvCxnSpPr>
              <a:endCxn id="120" idx="4"/>
            </p:cNvCxnSpPr>
            <p:nvPr/>
          </p:nvCxnSpPr>
          <p:spPr>
            <a:xfrm flipV="1">
              <a:off x="856319" y="3638656"/>
              <a:ext cx="2273452" cy="81151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3" name="直線單箭頭接點 123"/>
            <p:cNvCxnSpPr>
              <a:stCxn id="102" idx="0"/>
            </p:cNvCxnSpPr>
            <p:nvPr/>
          </p:nvCxnSpPr>
          <p:spPr>
            <a:xfrm flipV="1">
              <a:off x="775278" y="3679127"/>
              <a:ext cx="1189281" cy="72620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145" name="TextBox 144"/>
          <p:cNvSpPr txBox="1"/>
          <p:nvPr/>
        </p:nvSpPr>
        <p:spPr>
          <a:xfrm>
            <a:off x="3681615" y="6097532"/>
            <a:ext cx="1622286" cy="336695"/>
          </a:xfrm>
          <a:prstGeom prst="rect">
            <a:avLst/>
          </a:prstGeom>
          <a:noFill/>
        </p:spPr>
        <p:txBody>
          <a:bodyPr wrap="square" rtlCol="0">
            <a:spAutoFit/>
          </a:bodyPr>
          <a:lstStyle/>
          <a:p>
            <a:pPr algn="ctr"/>
            <a:r>
              <a:rPr lang="en-US" sz="1588" dirty="0"/>
              <a:t>input</a:t>
            </a:r>
          </a:p>
        </p:txBody>
      </p:sp>
      <p:sp>
        <p:nvSpPr>
          <p:cNvPr id="146" name="TextBox 145"/>
          <p:cNvSpPr txBox="1"/>
          <p:nvPr/>
        </p:nvSpPr>
        <p:spPr>
          <a:xfrm>
            <a:off x="3681615" y="2818456"/>
            <a:ext cx="1622286" cy="336695"/>
          </a:xfrm>
          <a:prstGeom prst="rect">
            <a:avLst/>
          </a:prstGeom>
          <a:noFill/>
        </p:spPr>
        <p:txBody>
          <a:bodyPr wrap="square" rtlCol="0">
            <a:spAutoFit/>
          </a:bodyPr>
          <a:lstStyle/>
          <a:p>
            <a:pPr algn="ctr"/>
            <a:r>
              <a:rPr lang="en-US" sz="1588" dirty="0"/>
              <a:t>output</a:t>
            </a:r>
          </a:p>
        </p:txBody>
      </p:sp>
      <p:pic>
        <p:nvPicPr>
          <p:cNvPr id="147" name="Picture 146"/>
          <p:cNvPicPr>
            <a:picLocks noChangeAspect="1"/>
          </p:cNvPicPr>
          <p:nvPr/>
        </p:nvPicPr>
        <p:blipFill>
          <a:blip r:embed="rId8"/>
          <a:stretch>
            <a:fillRect/>
          </a:stretch>
        </p:blipFill>
        <p:spPr>
          <a:xfrm>
            <a:off x="7239656" y="2577418"/>
            <a:ext cx="2101103" cy="4219015"/>
          </a:xfrm>
          <a:prstGeom prst="rect">
            <a:avLst/>
          </a:prstGeom>
        </p:spPr>
      </p:pic>
      <p:sp>
        <p:nvSpPr>
          <p:cNvPr id="148" name="文字方塊 87"/>
          <p:cNvSpPr txBox="1"/>
          <p:nvPr/>
        </p:nvSpPr>
        <p:spPr>
          <a:xfrm>
            <a:off x="8955141" y="3470653"/>
            <a:ext cx="1604945" cy="852798"/>
          </a:xfrm>
          <a:prstGeom prst="rect">
            <a:avLst/>
          </a:prstGeom>
          <a:noFill/>
        </p:spPr>
        <p:txBody>
          <a:bodyPr wrap="square" rtlCol="0">
            <a:spAutoFit/>
          </a:bodyPr>
          <a:lstStyle/>
          <a:p>
            <a:pPr algn="ctr"/>
            <a:r>
              <a:rPr lang="en-US" altLang="zh-TW" sz="2471" dirty="0"/>
              <a:t>Deep</a:t>
            </a:r>
          </a:p>
          <a:p>
            <a:pPr algn="ctr"/>
            <a:r>
              <a:rPr lang="en-US" altLang="zh-TW" sz="2471" dirty="0"/>
              <a:t>NN</a:t>
            </a:r>
            <a:endParaRPr lang="zh-TW" altLang="en-US" sz="2471" dirty="0"/>
          </a:p>
        </p:txBody>
      </p:sp>
    </p:spTree>
    <p:extLst>
      <p:ext uri="{BB962C8B-B14F-4D97-AF65-F5344CB8AC3E}">
        <p14:creationId xmlns:p14="http://schemas.microsoft.com/office/powerpoint/2010/main" val="3437619433"/>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Convolutional Neural Networks (CNNs)</a:t>
            </a:r>
          </a:p>
        </p:txBody>
      </p:sp>
      <p:sp>
        <p:nvSpPr>
          <p:cNvPr id="3" name="Content Placeholder 2"/>
          <p:cNvSpPr>
            <a:spLocks noGrp="1"/>
          </p:cNvSpPr>
          <p:nvPr>
            <p:ph idx="1"/>
          </p:nvPr>
        </p:nvSpPr>
        <p:spPr/>
        <p:txBody>
          <a:bodyPr/>
          <a:lstStyle/>
          <a:p>
            <a:r>
              <a:rPr lang="en-US" b="1" i="1" dirty="0">
                <a:solidFill>
                  <a:srgbClr val="0070C0"/>
                </a:solidFill>
              </a:rPr>
              <a:t>Convolutional neural networks</a:t>
            </a:r>
            <a:r>
              <a:rPr lang="en-US" dirty="0"/>
              <a:t> (CNNs) were primarily designed for image data</a:t>
            </a:r>
          </a:p>
          <a:p>
            <a:r>
              <a:rPr lang="en-US" dirty="0"/>
              <a:t>CNNs use </a:t>
            </a:r>
            <a:r>
              <a:rPr lang="en-US" dirty="0">
                <a:solidFill>
                  <a:srgbClr val="FF0000"/>
                </a:solidFill>
              </a:rPr>
              <a:t>a convolutional operator </a:t>
            </a:r>
            <a:r>
              <a:rPr lang="en-US" dirty="0"/>
              <a:t>for extracting data features</a:t>
            </a:r>
          </a:p>
          <a:p>
            <a:pPr lvl="1"/>
            <a:r>
              <a:rPr lang="en-US" dirty="0"/>
              <a:t>Allows </a:t>
            </a:r>
            <a:r>
              <a:rPr lang="en-US" dirty="0">
                <a:solidFill>
                  <a:srgbClr val="FF0000"/>
                </a:solidFill>
              </a:rPr>
              <a:t>parameter sharing</a:t>
            </a:r>
          </a:p>
          <a:p>
            <a:pPr lvl="1"/>
            <a:r>
              <a:rPr lang="en-US" dirty="0"/>
              <a:t>Efficient to train</a:t>
            </a:r>
          </a:p>
          <a:p>
            <a:pPr lvl="1"/>
            <a:r>
              <a:rPr lang="en-US" dirty="0"/>
              <a:t>Have </a:t>
            </a:r>
            <a:r>
              <a:rPr lang="en-US" dirty="0">
                <a:solidFill>
                  <a:srgbClr val="FF0000"/>
                </a:solidFill>
              </a:rPr>
              <a:t>less parameters </a:t>
            </a:r>
            <a:r>
              <a:rPr lang="en-US" dirty="0"/>
              <a:t>than NNs with fully-connected layers</a:t>
            </a:r>
          </a:p>
          <a:p>
            <a:r>
              <a:rPr lang="en-US" dirty="0"/>
              <a:t>CNNs are </a:t>
            </a:r>
            <a:r>
              <a:rPr lang="en-US" dirty="0">
                <a:solidFill>
                  <a:srgbClr val="FF0000"/>
                </a:solidFill>
              </a:rPr>
              <a:t>robust to spatial translations </a:t>
            </a:r>
            <a:r>
              <a:rPr lang="en-US" dirty="0"/>
              <a:t>of objects in images</a:t>
            </a:r>
          </a:p>
          <a:p>
            <a:r>
              <a:rPr lang="en-US" dirty="0"/>
              <a:t>A convolutional filter slides (i.e., convolves) across the image</a:t>
            </a:r>
          </a:p>
          <a:p>
            <a:endParaRPr lang="en-US" dirty="0"/>
          </a:p>
        </p:txBody>
      </p:sp>
      <p:sp>
        <p:nvSpPr>
          <p:cNvPr id="11" name="Content Placeholder 10">
            <a:extLst>
              <a:ext uri="{FF2B5EF4-FFF2-40B4-BE49-F238E27FC236}">
                <a16:creationId xmlns:a16="http://schemas.microsoft.com/office/drawing/2014/main" id="{313BB407-44EF-45C1-93A6-6E0835922896}"/>
              </a:ext>
            </a:extLst>
          </p:cNvPr>
          <p:cNvSpPr>
            <a:spLocks noGrp="1"/>
          </p:cNvSpPr>
          <p:nvPr>
            <p:ph idx="10"/>
          </p:nvPr>
        </p:nvSpPr>
        <p:spPr/>
        <p:txBody>
          <a:bodyPr/>
          <a:lstStyle/>
          <a:p>
            <a:r>
              <a:rPr lang="en-US" dirty="0"/>
              <a:t>Convolutional Neural Networks</a:t>
            </a:r>
          </a:p>
        </p:txBody>
      </p:sp>
      <p:pic>
        <p:nvPicPr>
          <p:cNvPr id="4" name="Picture 3" descr="convolution_schematic.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94901" y="4445584"/>
            <a:ext cx="2162553" cy="1581568"/>
          </a:xfrm>
          <a:prstGeom prst="rect">
            <a:avLst/>
          </a:prstGeom>
        </p:spPr>
      </p:pic>
      <p:pic>
        <p:nvPicPr>
          <p:cNvPr id="5" name="Εικόνα 12"/>
          <p:cNvPicPr>
            <a:picLocks noChangeAspect="1"/>
          </p:cNvPicPr>
          <p:nvPr/>
        </p:nvPicPr>
        <p:blipFill>
          <a:blip r:embed="rId4"/>
          <a:stretch>
            <a:fillRect/>
          </a:stretch>
        </p:blipFill>
        <p:spPr>
          <a:xfrm>
            <a:off x="2927672" y="4565389"/>
            <a:ext cx="1277471" cy="1210235"/>
          </a:xfrm>
          <a:prstGeom prst="rect">
            <a:avLst/>
          </a:prstGeom>
        </p:spPr>
      </p:pic>
      <p:pic>
        <p:nvPicPr>
          <p:cNvPr id="6" name="Εικόνα 13"/>
          <p:cNvPicPr>
            <a:picLocks noChangeAspect="1"/>
          </p:cNvPicPr>
          <p:nvPr/>
        </p:nvPicPr>
        <p:blipFill>
          <a:blip r:embed="rId5"/>
          <a:stretch>
            <a:fillRect/>
          </a:stretch>
        </p:blipFill>
        <p:spPr>
          <a:xfrm>
            <a:off x="4637602" y="4817521"/>
            <a:ext cx="784412" cy="705971"/>
          </a:xfrm>
          <a:prstGeom prst="rect">
            <a:avLst/>
          </a:prstGeom>
        </p:spPr>
      </p:pic>
      <p:sp>
        <p:nvSpPr>
          <p:cNvPr id="7" name="TextBox 6"/>
          <p:cNvSpPr txBox="1"/>
          <p:nvPr/>
        </p:nvSpPr>
        <p:spPr>
          <a:xfrm>
            <a:off x="2928147" y="5742007"/>
            <a:ext cx="1205523" cy="336695"/>
          </a:xfrm>
          <a:prstGeom prst="rect">
            <a:avLst/>
          </a:prstGeom>
          <a:noFill/>
        </p:spPr>
        <p:txBody>
          <a:bodyPr wrap="none" rtlCol="0">
            <a:spAutoFit/>
          </a:bodyPr>
          <a:lstStyle/>
          <a:p>
            <a:r>
              <a:rPr lang="en-US" sz="1588"/>
              <a:t>Input matrix</a:t>
            </a:r>
            <a:endParaRPr lang="el-GR" sz="1588" dirty="0"/>
          </a:p>
        </p:txBody>
      </p:sp>
      <p:sp>
        <p:nvSpPr>
          <p:cNvPr id="8" name="TextBox 7"/>
          <p:cNvSpPr txBox="1"/>
          <p:nvPr/>
        </p:nvSpPr>
        <p:spPr>
          <a:xfrm>
            <a:off x="4341382" y="5456860"/>
            <a:ext cx="1376852" cy="581057"/>
          </a:xfrm>
          <a:prstGeom prst="rect">
            <a:avLst/>
          </a:prstGeom>
          <a:noFill/>
        </p:spPr>
        <p:txBody>
          <a:bodyPr wrap="none" rtlCol="0">
            <a:spAutoFit/>
          </a:bodyPr>
          <a:lstStyle/>
          <a:p>
            <a:pPr algn="ctr"/>
            <a:r>
              <a:rPr lang="en-US" sz="1588" dirty="0"/>
              <a:t>Convolutional </a:t>
            </a:r>
          </a:p>
          <a:p>
            <a:pPr algn="ctr"/>
            <a:r>
              <a:rPr lang="en-US" sz="1588" dirty="0"/>
              <a:t>3x3 filter</a:t>
            </a:r>
            <a:endParaRPr lang="el-GR" sz="1588" dirty="0"/>
          </a:p>
        </p:txBody>
      </p:sp>
      <p:sp>
        <p:nvSpPr>
          <p:cNvPr id="9" name="Δεξιό βέλος 16"/>
          <p:cNvSpPr/>
          <p:nvPr/>
        </p:nvSpPr>
        <p:spPr>
          <a:xfrm>
            <a:off x="5939053" y="4906815"/>
            <a:ext cx="655482" cy="427616"/>
          </a:xfrm>
          <a:prstGeom prst="right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l-GR" sz="1588"/>
          </a:p>
        </p:txBody>
      </p:sp>
      <p:sp>
        <p:nvSpPr>
          <p:cNvPr id="10" name="TextBox 9"/>
          <p:cNvSpPr txBox="1"/>
          <p:nvPr/>
        </p:nvSpPr>
        <p:spPr>
          <a:xfrm>
            <a:off x="3173322" y="6640746"/>
            <a:ext cx="6099501" cy="228076"/>
          </a:xfrm>
          <a:prstGeom prst="rect">
            <a:avLst/>
          </a:prstGeom>
          <a:noFill/>
        </p:spPr>
        <p:txBody>
          <a:bodyPr wrap="square" rtlCol="0">
            <a:spAutoFit/>
          </a:bodyPr>
          <a:lstStyle/>
          <a:p>
            <a:pPr algn="ctr"/>
            <a:r>
              <a:rPr lang="en-US" sz="882" dirty="0"/>
              <a:t>Picture from: </a:t>
            </a:r>
            <a:r>
              <a:rPr lang="en-US" sz="882" dirty="0">
                <a:hlinkClick r:id="rId6"/>
              </a:rPr>
              <a:t>http://deeplearning.stanford.edu/wiki/index.php/Feature_extraction_using_convolution</a:t>
            </a:r>
            <a:endParaRPr lang="en-US" sz="882" dirty="0"/>
          </a:p>
        </p:txBody>
      </p:sp>
    </p:spTree>
    <p:extLst>
      <p:ext uri="{BB962C8B-B14F-4D97-AF65-F5344CB8AC3E}">
        <p14:creationId xmlns:p14="http://schemas.microsoft.com/office/powerpoint/2010/main" val="249134417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Convolutional Neural Networks (CNNs)</a:t>
            </a:r>
          </a:p>
        </p:txBody>
      </p:sp>
      <p:sp>
        <p:nvSpPr>
          <p:cNvPr id="3" name="Content Placeholder 2"/>
          <p:cNvSpPr>
            <a:spLocks noGrp="1"/>
          </p:cNvSpPr>
          <p:nvPr>
            <p:ph idx="1"/>
          </p:nvPr>
        </p:nvSpPr>
        <p:spPr/>
        <p:txBody>
          <a:bodyPr/>
          <a:lstStyle/>
          <a:p>
            <a:r>
              <a:rPr lang="en-US" dirty="0"/>
              <a:t>When the convolutional filters are scanned over the image, they capture useful features</a:t>
            </a:r>
          </a:p>
          <a:p>
            <a:pPr lvl="1"/>
            <a:r>
              <a:rPr lang="en-US" dirty="0"/>
              <a:t>E.g., edge detection by convolutions</a:t>
            </a:r>
          </a:p>
        </p:txBody>
      </p:sp>
      <p:sp>
        <p:nvSpPr>
          <p:cNvPr id="16" name="Content Placeholder 15">
            <a:extLst>
              <a:ext uri="{FF2B5EF4-FFF2-40B4-BE49-F238E27FC236}">
                <a16:creationId xmlns:a16="http://schemas.microsoft.com/office/drawing/2014/main" id="{5A1E72E1-7E48-4D0C-B450-0A09043778A8}"/>
              </a:ext>
            </a:extLst>
          </p:cNvPr>
          <p:cNvSpPr>
            <a:spLocks noGrp="1"/>
          </p:cNvSpPr>
          <p:nvPr>
            <p:ph idx="10"/>
          </p:nvPr>
        </p:nvSpPr>
        <p:spPr/>
        <p:txBody>
          <a:bodyPr/>
          <a:lstStyle/>
          <a:p>
            <a:r>
              <a:rPr lang="en-US" dirty="0"/>
              <a:t>Convolutional Neural Networks</a:t>
            </a:r>
          </a:p>
          <a:p>
            <a:endParaRPr lang="en-US" dirty="0"/>
          </a:p>
        </p:txBody>
      </p:sp>
      <p:sp>
        <p:nvSpPr>
          <p:cNvPr id="4" name="Content Placeholder 2"/>
          <p:cNvSpPr txBox="1">
            <a:spLocks/>
          </p:cNvSpPr>
          <p:nvPr/>
        </p:nvSpPr>
        <p:spPr>
          <a:xfrm>
            <a:off x="2766553" y="2999520"/>
            <a:ext cx="4437529" cy="476333"/>
          </a:xfrm>
          <a:prstGeom prst="rect">
            <a:avLst/>
          </a:prstGeom>
        </p:spPr>
        <p:txBody>
          <a:bodyPr vert="horz" lIns="80682" tIns="40341" rIns="80682" bIns="40341" rtlCol="0">
            <a:normAutofit/>
          </a:bodyPr>
          <a:lstStyle>
            <a:lvl1pPr marL="342871" indent="-342871" algn="l" defTabSz="914323" rtl="0" eaLnBrk="1" latinLnBrk="0" hangingPunct="1">
              <a:spcBef>
                <a:spcPct val="20000"/>
              </a:spcBef>
              <a:buFont typeface="Arial" panose="020B0604020202020204" pitchFamily="34" charset="0"/>
              <a:buChar char="•"/>
              <a:defRPr sz="2400" kern="1200">
                <a:solidFill>
                  <a:schemeClr val="tx1"/>
                </a:solidFill>
                <a:latin typeface="Palatino Linotype" panose="02040502050505030304" pitchFamily="18" charset="0"/>
                <a:ea typeface="+mn-ea"/>
                <a:cs typeface="+mn-cs"/>
              </a:defRPr>
            </a:lvl1pPr>
            <a:lvl2pPr marL="693680" indent="-236518" algn="l" defTabSz="914323" rtl="0" eaLnBrk="1" latinLnBrk="0" hangingPunct="1">
              <a:spcBef>
                <a:spcPct val="20000"/>
              </a:spcBef>
              <a:buFont typeface="Arial" panose="020B0604020202020204" pitchFamily="34" charset="0"/>
              <a:buChar char="–"/>
              <a:defRPr sz="2200" kern="1200">
                <a:solidFill>
                  <a:schemeClr val="tx1"/>
                </a:solidFill>
                <a:latin typeface="Palatino Linotype" panose="02040502050505030304" pitchFamily="18" charset="0"/>
                <a:ea typeface="+mn-ea"/>
                <a:cs typeface="+mn-cs"/>
              </a:defRPr>
            </a:lvl2pPr>
            <a:lvl3pPr marL="1257195" indent="-342871" algn="l" defTabSz="914323" rtl="0" eaLnBrk="1" latinLnBrk="0" hangingPunct="1">
              <a:spcBef>
                <a:spcPct val="20000"/>
              </a:spcBef>
              <a:buFont typeface="Wingdings" panose="05000000000000000000" pitchFamily="2" charset="2"/>
              <a:buChar char="§"/>
              <a:defRPr sz="2000" kern="1200">
                <a:solidFill>
                  <a:schemeClr val="tx1"/>
                </a:solidFill>
                <a:latin typeface="Palatino Linotype" panose="02040502050505030304" pitchFamily="18" charset="0"/>
                <a:ea typeface="+mn-ea"/>
                <a:cs typeface="+mn-cs"/>
              </a:defRPr>
            </a:lvl3pPr>
            <a:lvl4pPr marL="1600066" indent="-228581" algn="l" defTabSz="914323" rtl="0" eaLnBrk="1" latinLnBrk="0" hangingPunct="1">
              <a:spcBef>
                <a:spcPct val="20000"/>
              </a:spcBef>
              <a:buFont typeface="Arial" panose="020B0604020202020204" pitchFamily="34" charset="0"/>
              <a:buChar char="–"/>
              <a:defRPr sz="1800" kern="1200">
                <a:solidFill>
                  <a:schemeClr val="tx1"/>
                </a:solidFill>
                <a:latin typeface="Palatino Linotype" panose="02040502050505030304" pitchFamily="18" charset="0"/>
                <a:ea typeface="+mn-ea"/>
                <a:cs typeface="+mn-cs"/>
              </a:defRPr>
            </a:lvl4pPr>
            <a:lvl5pPr marL="2057227" indent="-228581" algn="l" defTabSz="914323" rtl="0" eaLnBrk="1" latinLnBrk="0" hangingPunct="1">
              <a:spcBef>
                <a:spcPct val="20000"/>
              </a:spcBef>
              <a:buFont typeface="Arial" panose="020B0604020202020204" pitchFamily="34" charset="0"/>
              <a:buChar char="»"/>
              <a:defRPr sz="1600" kern="1200">
                <a:solidFill>
                  <a:schemeClr val="tx1"/>
                </a:solidFill>
                <a:latin typeface="Palatino Linotype" panose="02040502050505030304" pitchFamily="18" charset="0"/>
                <a:ea typeface="+mn-ea"/>
                <a:cs typeface="+mn-cs"/>
              </a:defRPr>
            </a:lvl5pPr>
            <a:lvl6pPr marL="2514389"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551"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713"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874"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118" dirty="0"/>
              <a:t>Filter</a:t>
            </a:r>
          </a:p>
        </p:txBody>
      </p:sp>
      <p:pic>
        <p:nvPicPr>
          <p:cNvPr id="5" name="Picture 4"/>
          <p:cNvPicPr>
            <a:picLocks/>
          </p:cNvPicPr>
          <p:nvPr/>
        </p:nvPicPr>
        <p:blipFill>
          <a:blip r:embed="rId3"/>
          <a:stretch>
            <a:fillRect/>
          </a:stretch>
        </p:blipFill>
        <p:spPr>
          <a:xfrm>
            <a:off x="2782689" y="3660297"/>
            <a:ext cx="2888090" cy="2229296"/>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82688" y="3668348"/>
            <a:ext cx="2888090" cy="2242271"/>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14633" y="3668348"/>
            <a:ext cx="3026909" cy="2249597"/>
          </a:xfrm>
          <a:prstGeom prst="rect">
            <a:avLst/>
          </a:prstGeom>
        </p:spPr>
      </p:pic>
      <p:grpSp>
        <p:nvGrpSpPr>
          <p:cNvPr id="8" name="Group 7"/>
          <p:cNvGrpSpPr/>
          <p:nvPr/>
        </p:nvGrpSpPr>
        <p:grpSpPr>
          <a:xfrm>
            <a:off x="4763103" y="2920710"/>
            <a:ext cx="672353" cy="1042593"/>
            <a:chOff x="2095500" y="1904999"/>
            <a:chExt cx="762000" cy="1181605"/>
          </a:xfrm>
        </p:grpSpPr>
        <p:sp>
          <p:nvSpPr>
            <p:cNvPr id="9" name="TextBox 8"/>
            <p:cNvSpPr txBox="1"/>
            <p:nvPr/>
          </p:nvSpPr>
          <p:spPr>
            <a:xfrm>
              <a:off x="2133600" y="1904999"/>
              <a:ext cx="685800" cy="1181605"/>
            </a:xfrm>
            <a:prstGeom prst="rect">
              <a:avLst/>
            </a:prstGeom>
            <a:noFill/>
          </p:spPr>
          <p:txBody>
            <a:bodyPr wrap="square" rtlCol="0">
              <a:spAutoFit/>
            </a:bodyPr>
            <a:lstStyle/>
            <a:p>
              <a:r>
                <a:rPr lang="en-US" sz="1235" dirty="0">
                  <a:latin typeface="Garamond" charset="0"/>
                  <a:ea typeface="Garamond" charset="0"/>
                  <a:cs typeface="Garamond" charset="0"/>
                </a:rPr>
                <a:t>0   1  0</a:t>
              </a:r>
            </a:p>
            <a:p>
              <a:r>
                <a:rPr lang="en-US" sz="1235" dirty="0">
                  <a:latin typeface="Garamond" charset="0"/>
                  <a:ea typeface="Garamond" charset="0"/>
                  <a:cs typeface="Garamond" charset="0"/>
                </a:rPr>
                <a:t>1  -4  1</a:t>
              </a:r>
            </a:p>
            <a:p>
              <a:r>
                <a:rPr lang="en-US" sz="1235" dirty="0">
                  <a:latin typeface="Garamond" charset="0"/>
                  <a:ea typeface="Garamond" charset="0"/>
                  <a:cs typeface="Garamond" charset="0"/>
                </a:rPr>
                <a:t>0   1  0</a:t>
              </a:r>
            </a:p>
            <a:p>
              <a:endParaRPr lang="en-US" sz="1235" dirty="0">
                <a:latin typeface="Garamond" charset="0"/>
                <a:ea typeface="Garamond" charset="0"/>
                <a:cs typeface="Garamond" charset="0"/>
              </a:endParaRPr>
            </a:p>
          </p:txBody>
        </p:sp>
        <p:sp>
          <p:nvSpPr>
            <p:cNvPr id="10" name="Double Bracket 9"/>
            <p:cNvSpPr/>
            <p:nvPr/>
          </p:nvSpPr>
          <p:spPr bwMode="auto">
            <a:xfrm>
              <a:off x="2095500" y="1973349"/>
              <a:ext cx="762000" cy="609600"/>
            </a:xfrm>
            <a:prstGeom prst="bracketPair">
              <a:avLst/>
            </a:prstGeom>
            <a:no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80682" tIns="40341" rIns="80682" bIns="40341" numCol="1" rtlCol="0" anchor="t" anchorCtr="0" compatLnSpc="1">
              <a:prstTxWarp prst="textNoShape">
                <a:avLst/>
              </a:prstTxWarp>
            </a:bodyPr>
            <a:lstStyle/>
            <a:p>
              <a:pPr defTabSz="806867" eaLnBrk="0" fontAlgn="base" hangingPunct="0">
                <a:spcBef>
                  <a:spcPct val="0"/>
                </a:spcBef>
                <a:spcAft>
                  <a:spcPct val="0"/>
                </a:spcAft>
              </a:pPr>
              <a:endParaRPr lang="en-US" sz="2118">
                <a:latin typeface="Arial" panose="020B0604020202020204" pitchFamily="34" charset="0"/>
                <a:ea typeface="ヒラギノ角ゴ Pro W3" pitchFamily="86" charset="-128"/>
              </a:endParaRPr>
            </a:p>
          </p:txBody>
        </p:sp>
      </p:grpSp>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80513" y="3759691"/>
            <a:ext cx="347382" cy="347382"/>
          </a:xfrm>
          <a:prstGeom prst="rect">
            <a:avLst/>
          </a:prstGeom>
          <a:ln w="57150">
            <a:solidFill>
              <a:srgbClr val="F7615A"/>
            </a:solidFill>
          </a:ln>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21809" y="3057551"/>
            <a:ext cx="347382" cy="347382"/>
          </a:xfrm>
          <a:prstGeom prst="rect">
            <a:avLst/>
          </a:prstGeom>
          <a:ln w="57150">
            <a:solidFill>
              <a:srgbClr val="F7615A"/>
            </a:solidFill>
          </a:ln>
        </p:spPr>
      </p:pic>
      <p:sp>
        <p:nvSpPr>
          <p:cNvPr id="13" name="TextBox 12"/>
          <p:cNvSpPr txBox="1"/>
          <p:nvPr/>
        </p:nvSpPr>
        <p:spPr>
          <a:xfrm>
            <a:off x="3761041" y="5966494"/>
            <a:ext cx="1069297" cy="309637"/>
          </a:xfrm>
          <a:prstGeom prst="rect">
            <a:avLst/>
          </a:prstGeom>
          <a:solidFill>
            <a:srgbClr val="F7615A"/>
          </a:solidFill>
        </p:spPr>
        <p:txBody>
          <a:bodyPr wrap="square" rtlCol="0">
            <a:spAutoFit/>
          </a:bodyPr>
          <a:lstStyle/>
          <a:p>
            <a:r>
              <a:rPr lang="en-US" sz="1412" dirty="0">
                <a:solidFill>
                  <a:schemeClr val="bg1"/>
                </a:solidFill>
                <a:latin typeface="Garamond" charset="0"/>
                <a:ea typeface="Garamond" charset="0"/>
                <a:cs typeface="Garamond" charset="0"/>
              </a:rPr>
              <a:t>Input Image</a:t>
            </a:r>
          </a:p>
        </p:txBody>
      </p:sp>
      <p:sp>
        <p:nvSpPr>
          <p:cNvPr id="14" name="TextBox 13"/>
          <p:cNvSpPr txBox="1"/>
          <p:nvPr/>
        </p:nvSpPr>
        <p:spPr>
          <a:xfrm>
            <a:off x="7795158" y="5947536"/>
            <a:ext cx="1472709" cy="526939"/>
          </a:xfrm>
          <a:prstGeom prst="rect">
            <a:avLst/>
          </a:prstGeom>
          <a:solidFill>
            <a:srgbClr val="F7615A"/>
          </a:solidFill>
        </p:spPr>
        <p:txBody>
          <a:bodyPr wrap="square" rtlCol="0">
            <a:spAutoFit/>
          </a:bodyPr>
          <a:lstStyle/>
          <a:p>
            <a:r>
              <a:rPr lang="en-US" sz="1412" dirty="0">
                <a:solidFill>
                  <a:schemeClr val="bg1"/>
                </a:solidFill>
                <a:latin typeface="Garamond" charset="0"/>
                <a:ea typeface="Garamond" charset="0"/>
                <a:cs typeface="Garamond" charset="0"/>
              </a:rPr>
              <a:t>Convoluted Image</a:t>
            </a:r>
          </a:p>
        </p:txBody>
      </p:sp>
      <p:sp>
        <p:nvSpPr>
          <p:cNvPr id="15" name="TextBox 14">
            <a:extLst>
              <a:ext uri="{FF2B5EF4-FFF2-40B4-BE49-F238E27FC236}">
                <a16:creationId xmlns:a16="http://schemas.microsoft.com/office/drawing/2014/main" id="{E9BAA7C9-A00A-4EF8-8F60-769F25DCD846}"/>
              </a:ext>
            </a:extLst>
          </p:cNvPr>
          <p:cNvSpPr txBox="1"/>
          <p:nvPr/>
        </p:nvSpPr>
        <p:spPr>
          <a:xfrm>
            <a:off x="2982713" y="6640746"/>
            <a:ext cx="6099501" cy="228076"/>
          </a:xfrm>
          <a:prstGeom prst="rect">
            <a:avLst/>
          </a:prstGeom>
          <a:noFill/>
        </p:spPr>
        <p:txBody>
          <a:bodyPr wrap="square" rtlCol="0">
            <a:spAutoFit/>
          </a:bodyPr>
          <a:lstStyle/>
          <a:p>
            <a:pPr algn="ctr"/>
            <a:r>
              <a:rPr lang="en-US" sz="882" dirty="0"/>
              <a:t>Slide credit: Param </a:t>
            </a:r>
            <a:r>
              <a:rPr lang="en-US" sz="882" dirty="0" err="1"/>
              <a:t>Vir</a:t>
            </a:r>
            <a:r>
              <a:rPr lang="en-US" sz="882" dirty="0"/>
              <a:t> Singh – Deep Learning</a:t>
            </a:r>
          </a:p>
        </p:txBody>
      </p:sp>
    </p:spTree>
    <p:extLst>
      <p:ext uri="{BB962C8B-B14F-4D97-AF65-F5344CB8AC3E}">
        <p14:creationId xmlns:p14="http://schemas.microsoft.com/office/powerpoint/2010/main" val="3565706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0" presetClass="path" presetSubtype="0" accel="50000" decel="50000" fill="hold" nodeType="clickEffect">
                                  <p:stCondLst>
                                    <p:cond delay="0"/>
                                  </p:stCondLst>
                                  <p:childTnLst>
                                    <p:animMotion origin="layout" path="M 0.00347 -0.00531 L 0.32007 -0.00531 " pathEditMode="relative" rAng="0" ptsTypes="AA">
                                      <p:cBhvr>
                                        <p:cTn id="16" dur="500" fill="hold"/>
                                        <p:tgtEl>
                                          <p:spTgt spid="11"/>
                                        </p:tgtEl>
                                        <p:attrNameLst>
                                          <p:attrName>ppt_x</p:attrName>
                                          <p:attrName>ppt_y</p:attrName>
                                        </p:attrNameLst>
                                      </p:cBhvr>
                                      <p:rCtr x="15830" y="0"/>
                                    </p:animMotion>
                                  </p:childTnLst>
                                </p:cTn>
                              </p:par>
                            </p:childTnLst>
                          </p:cTn>
                        </p:par>
                        <p:par>
                          <p:cTn id="17" fill="hold">
                            <p:stCondLst>
                              <p:cond delay="500"/>
                            </p:stCondLst>
                            <p:childTnLst>
                              <p:par>
                                <p:cTn id="18" presetID="0" presetClass="path" presetSubtype="0" accel="50000" decel="50000" fill="hold" nodeType="afterEffect">
                                  <p:stCondLst>
                                    <p:cond delay="0"/>
                                  </p:stCondLst>
                                  <p:childTnLst>
                                    <p:animMotion origin="layout" path="M 0.32007 -0.00531 L 0.32007 0.07251 " pathEditMode="relative" rAng="0" ptsTypes="AA">
                                      <p:cBhvr>
                                        <p:cTn id="19" dur="100" fill="hold"/>
                                        <p:tgtEl>
                                          <p:spTgt spid="11"/>
                                        </p:tgtEl>
                                        <p:attrNameLst>
                                          <p:attrName>ppt_x</p:attrName>
                                          <p:attrName>ppt_y</p:attrName>
                                        </p:attrNameLst>
                                      </p:cBhvr>
                                      <p:rCtr x="0" y="3881"/>
                                    </p:animMotion>
                                  </p:childTnLst>
                                </p:cTn>
                              </p:par>
                            </p:childTnLst>
                          </p:cTn>
                        </p:par>
                        <p:par>
                          <p:cTn id="20" fill="hold">
                            <p:stCondLst>
                              <p:cond delay="600"/>
                            </p:stCondLst>
                            <p:childTnLst>
                              <p:par>
                                <p:cTn id="21" presetID="0" presetClass="path" presetSubtype="0" accel="50000" decel="50000" fill="hold" nodeType="afterEffect">
                                  <p:stCondLst>
                                    <p:cond delay="0"/>
                                  </p:stCondLst>
                                  <p:childTnLst>
                                    <p:animMotion origin="layout" path="M 0.32007 0.07251 L 0.00347 0.07251 " pathEditMode="relative" rAng="0" ptsTypes="AA">
                                      <p:cBhvr>
                                        <p:cTn id="22" dur="200" fill="hold"/>
                                        <p:tgtEl>
                                          <p:spTgt spid="11"/>
                                        </p:tgtEl>
                                        <p:attrNameLst>
                                          <p:attrName>ppt_x</p:attrName>
                                          <p:attrName>ppt_y</p:attrName>
                                        </p:attrNameLst>
                                      </p:cBhvr>
                                      <p:rCtr x="-15830" y="0"/>
                                    </p:animMotion>
                                  </p:childTnLst>
                                </p:cTn>
                              </p:par>
                            </p:childTnLst>
                          </p:cTn>
                        </p:par>
                        <p:par>
                          <p:cTn id="23" fill="hold">
                            <p:stCondLst>
                              <p:cond delay="800"/>
                            </p:stCondLst>
                            <p:childTnLst>
                              <p:par>
                                <p:cTn id="24" presetID="0" presetClass="path" presetSubtype="0" accel="50000" decel="50000" fill="hold" nodeType="afterEffect">
                                  <p:stCondLst>
                                    <p:cond delay="0"/>
                                  </p:stCondLst>
                                  <p:childTnLst>
                                    <p:animMotion origin="layout" path="M 0.00347 0.13909 L 0.32007 0.13909 " pathEditMode="relative" rAng="0" ptsTypes="AA">
                                      <p:cBhvr>
                                        <p:cTn id="25" dur="200" fill="hold"/>
                                        <p:tgtEl>
                                          <p:spTgt spid="11"/>
                                        </p:tgtEl>
                                        <p:attrNameLst>
                                          <p:attrName>ppt_x</p:attrName>
                                          <p:attrName>ppt_y</p:attrName>
                                        </p:attrNameLst>
                                      </p:cBhvr>
                                      <p:rCtr x="15830" y="0"/>
                                    </p:animMotion>
                                  </p:childTnLst>
                                </p:cTn>
                              </p:par>
                            </p:childTnLst>
                          </p:cTn>
                        </p:par>
                        <p:par>
                          <p:cTn id="26" fill="hold">
                            <p:stCondLst>
                              <p:cond delay="1000"/>
                            </p:stCondLst>
                            <p:childTnLst>
                              <p:par>
                                <p:cTn id="27" presetID="0" presetClass="path" presetSubtype="0" accel="50000" decel="50000" fill="hold" nodeType="afterEffect">
                                  <p:stCondLst>
                                    <p:cond delay="0"/>
                                  </p:stCondLst>
                                  <p:childTnLst>
                                    <p:animMotion origin="layout" path="M 0.32007 0.13909 L 0.32007 0.20568 " pathEditMode="relative" rAng="0" ptsTypes="AA">
                                      <p:cBhvr>
                                        <p:cTn id="28" dur="100" fill="hold"/>
                                        <p:tgtEl>
                                          <p:spTgt spid="11"/>
                                        </p:tgtEl>
                                        <p:attrNameLst>
                                          <p:attrName>ppt_x</p:attrName>
                                          <p:attrName>ppt_y</p:attrName>
                                        </p:attrNameLst>
                                      </p:cBhvr>
                                      <p:rCtr x="0" y="3329"/>
                                    </p:animMotion>
                                  </p:childTnLst>
                                </p:cTn>
                              </p:par>
                            </p:childTnLst>
                          </p:cTn>
                        </p:par>
                        <p:par>
                          <p:cTn id="29" fill="hold">
                            <p:stCondLst>
                              <p:cond delay="1100"/>
                            </p:stCondLst>
                            <p:childTnLst>
                              <p:par>
                                <p:cTn id="30" presetID="0" presetClass="path" presetSubtype="0" accel="50000" decel="50000" fill="hold" nodeType="afterEffect">
                                  <p:stCondLst>
                                    <p:cond delay="0"/>
                                  </p:stCondLst>
                                  <p:childTnLst>
                                    <p:animMotion origin="layout" path="M 0.32007 0.20568 L 0.00347 0.20568 " pathEditMode="relative" rAng="0" ptsTypes="AA">
                                      <p:cBhvr>
                                        <p:cTn id="31" dur="200" fill="hold"/>
                                        <p:tgtEl>
                                          <p:spTgt spid="11"/>
                                        </p:tgtEl>
                                        <p:attrNameLst>
                                          <p:attrName>ppt_x</p:attrName>
                                          <p:attrName>ppt_y</p:attrName>
                                        </p:attrNameLst>
                                      </p:cBhvr>
                                      <p:rCtr x="-15830" y="0"/>
                                    </p:animMotion>
                                  </p:childTnLst>
                                </p:cTn>
                              </p:par>
                            </p:childTnLst>
                          </p:cTn>
                        </p:par>
                        <p:par>
                          <p:cTn id="32" fill="hold">
                            <p:stCondLst>
                              <p:cond delay="1300"/>
                            </p:stCondLst>
                            <p:childTnLst>
                              <p:par>
                                <p:cTn id="33" presetID="0" presetClass="path" presetSubtype="0" accel="50000" decel="50000" fill="hold" nodeType="afterEffect">
                                  <p:stCondLst>
                                    <p:cond delay="0"/>
                                  </p:stCondLst>
                                  <p:childTnLst>
                                    <p:animMotion origin="layout" path="M 0.00347 0.20568 L 0.00347 0.27247 " pathEditMode="relative" rAng="0" ptsTypes="AA">
                                      <p:cBhvr>
                                        <p:cTn id="34" dur="100" fill="hold"/>
                                        <p:tgtEl>
                                          <p:spTgt spid="11"/>
                                        </p:tgtEl>
                                        <p:attrNameLst>
                                          <p:attrName>ppt_x</p:attrName>
                                          <p:attrName>ppt_y</p:attrName>
                                        </p:attrNameLst>
                                      </p:cBhvr>
                                      <p:rCtr x="0" y="3329"/>
                                    </p:animMotion>
                                  </p:childTnLst>
                                </p:cTn>
                              </p:par>
                            </p:childTnLst>
                          </p:cTn>
                        </p:par>
                        <p:par>
                          <p:cTn id="35" fill="hold">
                            <p:stCondLst>
                              <p:cond delay="1400"/>
                            </p:stCondLst>
                            <p:childTnLst>
                              <p:par>
                                <p:cTn id="36" presetID="0" presetClass="path" presetSubtype="0" accel="50000" decel="50000" fill="hold" nodeType="afterEffect">
                                  <p:stCondLst>
                                    <p:cond delay="0"/>
                                  </p:stCondLst>
                                  <p:childTnLst>
                                    <p:animMotion origin="layout" path="M 0.00347 0.27247 L 0.32007 0.27247 " pathEditMode="relative" rAng="0" ptsTypes="AA">
                                      <p:cBhvr>
                                        <p:cTn id="37" dur="200" fill="hold"/>
                                        <p:tgtEl>
                                          <p:spTgt spid="11"/>
                                        </p:tgtEl>
                                        <p:attrNameLst>
                                          <p:attrName>ppt_x</p:attrName>
                                          <p:attrName>ppt_y</p:attrName>
                                        </p:attrNameLst>
                                      </p:cBhvr>
                                      <p:rCtr x="15830" y="0"/>
                                    </p:animMotion>
                                  </p:childTnLst>
                                </p:cTn>
                              </p:par>
                            </p:childTnLst>
                          </p:cTn>
                        </p:par>
                        <p:par>
                          <p:cTn id="38" fill="hold">
                            <p:stCondLst>
                              <p:cond delay="1600"/>
                            </p:stCondLst>
                            <p:childTnLst>
                              <p:par>
                                <p:cTn id="39" presetID="0" presetClass="path" presetSubtype="0" accel="50000" decel="50000" fill="hold" nodeType="afterEffect">
                                  <p:stCondLst>
                                    <p:cond delay="0"/>
                                  </p:stCondLst>
                                  <p:childTnLst>
                                    <p:animMotion origin="layout" path="M 0.32007 0.31699 L 0.00347 0.31699 " pathEditMode="relative" rAng="0" ptsTypes="AA">
                                      <p:cBhvr>
                                        <p:cTn id="40" dur="200" fill="hold"/>
                                        <p:tgtEl>
                                          <p:spTgt spid="11"/>
                                        </p:tgtEl>
                                        <p:attrNameLst>
                                          <p:attrName>ppt_x</p:attrName>
                                          <p:attrName>ppt_y</p:attrName>
                                        </p:attrNameLst>
                                      </p:cBhvr>
                                      <p:rCtr x="-15830" y="0"/>
                                    </p:animMotion>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6"/>
                                        </p:tgtEl>
                                        <p:attrNameLst>
                                          <p:attrName>style.visibility</p:attrName>
                                        </p:attrNameLst>
                                      </p:cBhvr>
                                      <p:to>
                                        <p:strVal val="visible"/>
                                      </p:to>
                                    </p:set>
                                  </p:childTnLst>
                                </p:cTn>
                              </p:par>
                            </p:childTnLst>
                          </p:cTn>
                        </p:par>
                        <p:par>
                          <p:cTn id="45" fill="hold">
                            <p:stCondLst>
                              <p:cond delay="0"/>
                            </p:stCondLst>
                            <p:childTnLst>
                              <p:par>
                                <p:cTn id="46" presetID="1" presetClass="entr" presetSubtype="0" fill="hold" nodeType="afterEffect">
                                  <p:stCondLst>
                                    <p:cond delay="0"/>
                                  </p:stCondLst>
                                  <p:childTnLst>
                                    <p:set>
                                      <p:cBhvr>
                                        <p:cTn id="47" dur="1" fill="hold">
                                          <p:stCondLst>
                                            <p:cond delay="0"/>
                                          </p:stCondLst>
                                        </p:cTn>
                                        <p:tgtEl>
                                          <p:spTgt spid="7"/>
                                        </p:tgtEl>
                                        <p:attrNameLst>
                                          <p:attrName>style.visibility</p:attrName>
                                        </p:attrNameLst>
                                      </p:cBhvr>
                                      <p:to>
                                        <p:strVal val="visible"/>
                                      </p:to>
                                    </p:set>
                                  </p:childTnLst>
                                </p:cTn>
                              </p:par>
                              <p:par>
                                <p:cTn id="48" presetID="1" presetClass="entr" presetSubtype="0" fill="hold" grpId="0" nodeType="withEffect">
                                  <p:stCondLst>
                                    <p:cond delay="0"/>
                                  </p:stCondLst>
                                  <p:childTnLst>
                                    <p:set>
                                      <p:cBhvr>
                                        <p:cTn id="49"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Convolutional Neural Networks (CNNs)</a:t>
            </a:r>
          </a:p>
        </p:txBody>
      </p:sp>
      <p:sp>
        <p:nvSpPr>
          <p:cNvPr id="3" name="Content Placeholder 2"/>
          <p:cNvSpPr>
            <a:spLocks noGrp="1"/>
          </p:cNvSpPr>
          <p:nvPr>
            <p:ph idx="1"/>
          </p:nvPr>
        </p:nvSpPr>
        <p:spPr/>
        <p:txBody>
          <a:bodyPr/>
          <a:lstStyle/>
          <a:p>
            <a:r>
              <a:rPr lang="en-US" dirty="0"/>
              <a:t>In CNNs, hidden units in a layer are only connected to a small region of the layer before it (called local </a:t>
            </a:r>
            <a:r>
              <a:rPr lang="en-US" dirty="0">
                <a:solidFill>
                  <a:srgbClr val="FF0000"/>
                </a:solidFill>
              </a:rPr>
              <a:t>receptive field</a:t>
            </a:r>
            <a:r>
              <a:rPr lang="en-US" dirty="0"/>
              <a:t>)</a:t>
            </a:r>
          </a:p>
          <a:p>
            <a:pPr lvl="1"/>
            <a:r>
              <a:rPr lang="en-US" dirty="0"/>
              <a:t>The depth of each </a:t>
            </a:r>
            <a:r>
              <a:rPr lang="en-US" dirty="0">
                <a:solidFill>
                  <a:srgbClr val="FF0000"/>
                </a:solidFill>
              </a:rPr>
              <a:t>feature map </a:t>
            </a:r>
            <a:r>
              <a:rPr lang="en-US" dirty="0"/>
              <a:t>corresponds to the number of convolutional filters used at each layer</a:t>
            </a:r>
          </a:p>
          <a:p>
            <a:endParaRPr lang="en-US" dirty="0"/>
          </a:p>
        </p:txBody>
      </p:sp>
      <p:sp>
        <p:nvSpPr>
          <p:cNvPr id="24" name="Content Placeholder 23">
            <a:extLst>
              <a:ext uri="{FF2B5EF4-FFF2-40B4-BE49-F238E27FC236}">
                <a16:creationId xmlns:a16="http://schemas.microsoft.com/office/drawing/2014/main" id="{7F7185A7-C931-4E5A-B1E9-1E71C373067A}"/>
              </a:ext>
            </a:extLst>
          </p:cNvPr>
          <p:cNvSpPr>
            <a:spLocks noGrp="1"/>
          </p:cNvSpPr>
          <p:nvPr>
            <p:ph idx="10"/>
          </p:nvPr>
        </p:nvSpPr>
        <p:spPr/>
        <p:txBody>
          <a:bodyPr/>
          <a:lstStyle/>
          <a:p>
            <a:r>
              <a:rPr lang="en-US" dirty="0"/>
              <a:t>Convolutional Neural Networks</a:t>
            </a:r>
          </a:p>
          <a:p>
            <a:endParaRPr lang="en-US" dirty="0"/>
          </a:p>
        </p:txBody>
      </p:sp>
      <p:graphicFrame>
        <p:nvGraphicFramePr>
          <p:cNvPr id="4" name="Table 3"/>
          <p:cNvGraphicFramePr>
            <a:graphicFrameLocks noGrp="1"/>
          </p:cNvGraphicFramePr>
          <p:nvPr/>
        </p:nvGraphicFramePr>
        <p:xfrm>
          <a:off x="2856664" y="3250966"/>
          <a:ext cx="1680880" cy="1947132"/>
        </p:xfrm>
        <a:graphic>
          <a:graphicData uri="http://schemas.openxmlformats.org/drawingml/2006/table">
            <a:tbl>
              <a:tblPr firstRow="1" bandRow="1">
                <a:tableStyleId>{5C22544A-7EE6-4342-B048-85BDC9FD1C3A}</a:tableStyleId>
              </a:tblPr>
              <a:tblGrid>
                <a:gridCol w="210110">
                  <a:extLst>
                    <a:ext uri="{9D8B030D-6E8A-4147-A177-3AD203B41FA5}">
                      <a16:colId xmlns:a16="http://schemas.microsoft.com/office/drawing/2014/main" val="20000"/>
                    </a:ext>
                  </a:extLst>
                </a:gridCol>
                <a:gridCol w="210110">
                  <a:extLst>
                    <a:ext uri="{9D8B030D-6E8A-4147-A177-3AD203B41FA5}">
                      <a16:colId xmlns:a16="http://schemas.microsoft.com/office/drawing/2014/main" val="20001"/>
                    </a:ext>
                  </a:extLst>
                </a:gridCol>
                <a:gridCol w="210110">
                  <a:extLst>
                    <a:ext uri="{9D8B030D-6E8A-4147-A177-3AD203B41FA5}">
                      <a16:colId xmlns:a16="http://schemas.microsoft.com/office/drawing/2014/main" val="20002"/>
                    </a:ext>
                  </a:extLst>
                </a:gridCol>
                <a:gridCol w="210110">
                  <a:extLst>
                    <a:ext uri="{9D8B030D-6E8A-4147-A177-3AD203B41FA5}">
                      <a16:colId xmlns:a16="http://schemas.microsoft.com/office/drawing/2014/main" val="20003"/>
                    </a:ext>
                  </a:extLst>
                </a:gridCol>
                <a:gridCol w="210110">
                  <a:extLst>
                    <a:ext uri="{9D8B030D-6E8A-4147-A177-3AD203B41FA5}">
                      <a16:colId xmlns:a16="http://schemas.microsoft.com/office/drawing/2014/main" val="20004"/>
                    </a:ext>
                  </a:extLst>
                </a:gridCol>
                <a:gridCol w="210110">
                  <a:extLst>
                    <a:ext uri="{9D8B030D-6E8A-4147-A177-3AD203B41FA5}">
                      <a16:colId xmlns:a16="http://schemas.microsoft.com/office/drawing/2014/main" val="20005"/>
                    </a:ext>
                  </a:extLst>
                </a:gridCol>
                <a:gridCol w="210110">
                  <a:extLst>
                    <a:ext uri="{9D8B030D-6E8A-4147-A177-3AD203B41FA5}">
                      <a16:colId xmlns:a16="http://schemas.microsoft.com/office/drawing/2014/main" val="20006"/>
                    </a:ext>
                  </a:extLst>
                </a:gridCol>
                <a:gridCol w="210110">
                  <a:extLst>
                    <a:ext uri="{9D8B030D-6E8A-4147-A177-3AD203B41FA5}">
                      <a16:colId xmlns:a16="http://schemas.microsoft.com/office/drawing/2014/main" val="20007"/>
                    </a:ext>
                  </a:extLst>
                </a:gridCol>
              </a:tblGrid>
              <a:tr h="322729">
                <a:tc>
                  <a:txBody>
                    <a:bodyPr/>
                    <a:lstStyle/>
                    <a:p>
                      <a:pPr algn="ctr"/>
                      <a:endParaRPr lang="en-US" sz="1600" b="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b="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b="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b="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b="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b="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b="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b="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22729">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22729">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22729">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22729">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322729">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bl>
          </a:graphicData>
        </a:graphic>
      </p:graphicFrame>
      <p:graphicFrame>
        <p:nvGraphicFramePr>
          <p:cNvPr id="5" name="Table 4"/>
          <p:cNvGraphicFramePr>
            <a:graphicFrameLocks noGrp="1"/>
          </p:cNvGraphicFramePr>
          <p:nvPr/>
        </p:nvGraphicFramePr>
        <p:xfrm>
          <a:off x="5482074" y="3506995"/>
          <a:ext cx="1680880" cy="1947132"/>
        </p:xfrm>
        <a:graphic>
          <a:graphicData uri="http://schemas.openxmlformats.org/drawingml/2006/table">
            <a:tbl>
              <a:tblPr firstRow="1" bandRow="1">
                <a:tableStyleId>{5C22544A-7EE6-4342-B048-85BDC9FD1C3A}</a:tableStyleId>
              </a:tblPr>
              <a:tblGrid>
                <a:gridCol w="210110">
                  <a:extLst>
                    <a:ext uri="{9D8B030D-6E8A-4147-A177-3AD203B41FA5}">
                      <a16:colId xmlns:a16="http://schemas.microsoft.com/office/drawing/2014/main" val="20000"/>
                    </a:ext>
                  </a:extLst>
                </a:gridCol>
                <a:gridCol w="210110">
                  <a:extLst>
                    <a:ext uri="{9D8B030D-6E8A-4147-A177-3AD203B41FA5}">
                      <a16:colId xmlns:a16="http://schemas.microsoft.com/office/drawing/2014/main" val="20001"/>
                    </a:ext>
                  </a:extLst>
                </a:gridCol>
                <a:gridCol w="210110">
                  <a:extLst>
                    <a:ext uri="{9D8B030D-6E8A-4147-A177-3AD203B41FA5}">
                      <a16:colId xmlns:a16="http://schemas.microsoft.com/office/drawing/2014/main" val="20002"/>
                    </a:ext>
                  </a:extLst>
                </a:gridCol>
                <a:gridCol w="210110">
                  <a:extLst>
                    <a:ext uri="{9D8B030D-6E8A-4147-A177-3AD203B41FA5}">
                      <a16:colId xmlns:a16="http://schemas.microsoft.com/office/drawing/2014/main" val="20003"/>
                    </a:ext>
                  </a:extLst>
                </a:gridCol>
                <a:gridCol w="210110">
                  <a:extLst>
                    <a:ext uri="{9D8B030D-6E8A-4147-A177-3AD203B41FA5}">
                      <a16:colId xmlns:a16="http://schemas.microsoft.com/office/drawing/2014/main" val="20004"/>
                    </a:ext>
                  </a:extLst>
                </a:gridCol>
                <a:gridCol w="210110">
                  <a:extLst>
                    <a:ext uri="{9D8B030D-6E8A-4147-A177-3AD203B41FA5}">
                      <a16:colId xmlns:a16="http://schemas.microsoft.com/office/drawing/2014/main" val="20005"/>
                    </a:ext>
                  </a:extLst>
                </a:gridCol>
                <a:gridCol w="210110">
                  <a:extLst>
                    <a:ext uri="{9D8B030D-6E8A-4147-A177-3AD203B41FA5}">
                      <a16:colId xmlns:a16="http://schemas.microsoft.com/office/drawing/2014/main" val="20006"/>
                    </a:ext>
                  </a:extLst>
                </a:gridCol>
                <a:gridCol w="210110">
                  <a:extLst>
                    <a:ext uri="{9D8B030D-6E8A-4147-A177-3AD203B41FA5}">
                      <a16:colId xmlns:a16="http://schemas.microsoft.com/office/drawing/2014/main" val="20007"/>
                    </a:ext>
                  </a:extLst>
                </a:gridCol>
              </a:tblGrid>
              <a:tr h="322729">
                <a:tc>
                  <a:txBody>
                    <a:bodyPr/>
                    <a:lstStyle/>
                    <a:p>
                      <a:pPr algn="ctr"/>
                      <a:endParaRPr lang="en-US" sz="1600" b="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600" b="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b="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b="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b="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b="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b="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b="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22729">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22729">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22729">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22729">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322729">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bl>
          </a:graphicData>
        </a:graphic>
      </p:graphicFrame>
      <p:graphicFrame>
        <p:nvGraphicFramePr>
          <p:cNvPr id="6" name="Table 5"/>
          <p:cNvGraphicFramePr>
            <a:graphicFrameLocks noGrp="1"/>
          </p:cNvGraphicFramePr>
          <p:nvPr/>
        </p:nvGraphicFramePr>
        <p:xfrm>
          <a:off x="8114096" y="3765378"/>
          <a:ext cx="1539945" cy="1947132"/>
        </p:xfrm>
        <a:graphic>
          <a:graphicData uri="http://schemas.openxmlformats.org/drawingml/2006/table">
            <a:tbl>
              <a:tblPr firstRow="1" bandRow="1">
                <a:tableStyleId>{5C22544A-7EE6-4342-B048-85BDC9FD1C3A}</a:tableStyleId>
              </a:tblPr>
              <a:tblGrid>
                <a:gridCol w="188626">
                  <a:extLst>
                    <a:ext uri="{9D8B030D-6E8A-4147-A177-3AD203B41FA5}">
                      <a16:colId xmlns:a16="http://schemas.microsoft.com/office/drawing/2014/main" val="20000"/>
                    </a:ext>
                  </a:extLst>
                </a:gridCol>
                <a:gridCol w="196361">
                  <a:extLst>
                    <a:ext uri="{9D8B030D-6E8A-4147-A177-3AD203B41FA5}">
                      <a16:colId xmlns:a16="http://schemas.microsoft.com/office/drawing/2014/main" val="20001"/>
                    </a:ext>
                  </a:extLst>
                </a:gridCol>
                <a:gridCol w="192493">
                  <a:extLst>
                    <a:ext uri="{9D8B030D-6E8A-4147-A177-3AD203B41FA5}">
                      <a16:colId xmlns:a16="http://schemas.microsoft.com/office/drawing/2014/main" val="20002"/>
                    </a:ext>
                  </a:extLst>
                </a:gridCol>
                <a:gridCol w="192493">
                  <a:extLst>
                    <a:ext uri="{9D8B030D-6E8A-4147-A177-3AD203B41FA5}">
                      <a16:colId xmlns:a16="http://schemas.microsoft.com/office/drawing/2014/main" val="20003"/>
                    </a:ext>
                  </a:extLst>
                </a:gridCol>
                <a:gridCol w="192493">
                  <a:extLst>
                    <a:ext uri="{9D8B030D-6E8A-4147-A177-3AD203B41FA5}">
                      <a16:colId xmlns:a16="http://schemas.microsoft.com/office/drawing/2014/main" val="20004"/>
                    </a:ext>
                  </a:extLst>
                </a:gridCol>
                <a:gridCol w="192493">
                  <a:extLst>
                    <a:ext uri="{9D8B030D-6E8A-4147-A177-3AD203B41FA5}">
                      <a16:colId xmlns:a16="http://schemas.microsoft.com/office/drawing/2014/main" val="20005"/>
                    </a:ext>
                  </a:extLst>
                </a:gridCol>
                <a:gridCol w="192493">
                  <a:extLst>
                    <a:ext uri="{9D8B030D-6E8A-4147-A177-3AD203B41FA5}">
                      <a16:colId xmlns:a16="http://schemas.microsoft.com/office/drawing/2014/main" val="20006"/>
                    </a:ext>
                  </a:extLst>
                </a:gridCol>
                <a:gridCol w="192493">
                  <a:extLst>
                    <a:ext uri="{9D8B030D-6E8A-4147-A177-3AD203B41FA5}">
                      <a16:colId xmlns:a16="http://schemas.microsoft.com/office/drawing/2014/main" val="20007"/>
                    </a:ext>
                  </a:extLst>
                </a:gridCol>
              </a:tblGrid>
              <a:tr h="322729">
                <a:tc>
                  <a:txBody>
                    <a:bodyPr/>
                    <a:lstStyle/>
                    <a:p>
                      <a:pPr algn="ctr"/>
                      <a:endParaRPr lang="en-US" sz="1600" b="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b="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b="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b="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b="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b="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b="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b="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22729">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22729">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22729">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22729">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322729">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bl>
          </a:graphicData>
        </a:graphic>
      </p:graphicFrame>
      <p:cxnSp>
        <p:nvCxnSpPr>
          <p:cNvPr id="7" name="Straight Connector 6"/>
          <p:cNvCxnSpPr/>
          <p:nvPr/>
        </p:nvCxnSpPr>
        <p:spPr bwMode="auto">
          <a:xfrm>
            <a:off x="2923899" y="3344314"/>
            <a:ext cx="2622176" cy="336176"/>
          </a:xfrm>
          <a:prstGeom prst="line">
            <a:avLst/>
          </a:prstGeom>
          <a:solidFill>
            <a:schemeClr val="accent1"/>
          </a:solidFill>
          <a:ln w="9525" cap="flat" cmpd="sng" algn="ctr">
            <a:solidFill>
              <a:srgbClr val="0070C0"/>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8" name="Straight Connector 7"/>
          <p:cNvCxnSpPr/>
          <p:nvPr/>
        </p:nvCxnSpPr>
        <p:spPr bwMode="auto">
          <a:xfrm>
            <a:off x="3125605" y="3522487"/>
            <a:ext cx="2420471" cy="158003"/>
          </a:xfrm>
          <a:prstGeom prst="line">
            <a:avLst/>
          </a:prstGeom>
          <a:solidFill>
            <a:schemeClr val="accent1"/>
          </a:solidFill>
          <a:ln w="9525" cap="flat" cmpd="sng" algn="ctr">
            <a:solidFill>
              <a:srgbClr val="0070C0"/>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9" name="Straight Connector 8"/>
          <p:cNvCxnSpPr/>
          <p:nvPr/>
        </p:nvCxnSpPr>
        <p:spPr bwMode="auto">
          <a:xfrm flipV="1">
            <a:off x="3125605" y="3680490"/>
            <a:ext cx="2420471" cy="90768"/>
          </a:xfrm>
          <a:prstGeom prst="line">
            <a:avLst/>
          </a:prstGeom>
          <a:solidFill>
            <a:schemeClr val="accent1"/>
          </a:solidFill>
          <a:ln w="9525" cap="flat" cmpd="sng" algn="ctr">
            <a:solidFill>
              <a:srgbClr val="0070C0"/>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10" name="Straight Connector 9"/>
          <p:cNvCxnSpPr/>
          <p:nvPr/>
        </p:nvCxnSpPr>
        <p:spPr bwMode="auto">
          <a:xfrm flipV="1">
            <a:off x="2923899" y="3680490"/>
            <a:ext cx="2622176" cy="188259"/>
          </a:xfrm>
          <a:prstGeom prst="line">
            <a:avLst/>
          </a:prstGeom>
          <a:solidFill>
            <a:schemeClr val="accent1"/>
          </a:solidFill>
          <a:ln w="9525" cap="flat" cmpd="sng" algn="ctr">
            <a:solidFill>
              <a:srgbClr val="0070C0"/>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11" name="Straight Connector 10"/>
          <p:cNvCxnSpPr/>
          <p:nvPr/>
        </p:nvCxnSpPr>
        <p:spPr bwMode="auto">
          <a:xfrm>
            <a:off x="5546076" y="3629463"/>
            <a:ext cx="2622176" cy="282388"/>
          </a:xfrm>
          <a:prstGeom prst="line">
            <a:avLst/>
          </a:prstGeom>
          <a:solidFill>
            <a:schemeClr val="accent1"/>
          </a:solidFill>
          <a:ln w="9525"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12" name="Straight Connector 11"/>
          <p:cNvCxnSpPr/>
          <p:nvPr/>
        </p:nvCxnSpPr>
        <p:spPr bwMode="auto">
          <a:xfrm>
            <a:off x="5747781" y="3753848"/>
            <a:ext cx="2420471" cy="158003"/>
          </a:xfrm>
          <a:prstGeom prst="line">
            <a:avLst/>
          </a:prstGeom>
          <a:solidFill>
            <a:schemeClr val="accent1"/>
          </a:solidFill>
          <a:ln w="9525"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13" name="Straight Connector 12"/>
          <p:cNvCxnSpPr/>
          <p:nvPr/>
        </p:nvCxnSpPr>
        <p:spPr bwMode="auto">
          <a:xfrm flipV="1">
            <a:off x="5747781" y="3911851"/>
            <a:ext cx="2420471" cy="90768"/>
          </a:xfrm>
          <a:prstGeom prst="line">
            <a:avLst/>
          </a:prstGeom>
          <a:solidFill>
            <a:schemeClr val="accent1"/>
          </a:solidFill>
          <a:ln w="9525"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14" name="Straight Connector 13"/>
          <p:cNvCxnSpPr/>
          <p:nvPr/>
        </p:nvCxnSpPr>
        <p:spPr bwMode="auto">
          <a:xfrm flipV="1">
            <a:off x="5546076" y="3911851"/>
            <a:ext cx="2622176" cy="188259"/>
          </a:xfrm>
          <a:prstGeom prst="line">
            <a:avLst/>
          </a:prstGeom>
          <a:solidFill>
            <a:schemeClr val="accent1"/>
          </a:solidFill>
          <a:ln w="9525"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15" name="TextBox 14"/>
          <p:cNvSpPr txBox="1"/>
          <p:nvPr/>
        </p:nvSpPr>
        <p:spPr>
          <a:xfrm>
            <a:off x="3125605" y="5293265"/>
            <a:ext cx="1069297" cy="309637"/>
          </a:xfrm>
          <a:prstGeom prst="rect">
            <a:avLst/>
          </a:prstGeom>
          <a:solidFill>
            <a:srgbClr val="F7615A"/>
          </a:solidFill>
        </p:spPr>
        <p:txBody>
          <a:bodyPr wrap="square" rtlCol="0">
            <a:spAutoFit/>
          </a:bodyPr>
          <a:lstStyle/>
          <a:p>
            <a:r>
              <a:rPr lang="en-US" sz="1412" dirty="0">
                <a:solidFill>
                  <a:schemeClr val="bg1"/>
                </a:solidFill>
                <a:latin typeface="Garamond" charset="0"/>
                <a:ea typeface="Garamond" charset="0"/>
                <a:cs typeface="Garamond" charset="0"/>
              </a:rPr>
              <a:t>Input Image</a:t>
            </a:r>
          </a:p>
        </p:txBody>
      </p:sp>
      <p:sp>
        <p:nvSpPr>
          <p:cNvPr id="16" name="TextBox 15"/>
          <p:cNvSpPr txBox="1"/>
          <p:nvPr/>
        </p:nvSpPr>
        <p:spPr>
          <a:xfrm>
            <a:off x="5890742" y="5527673"/>
            <a:ext cx="1069297" cy="526939"/>
          </a:xfrm>
          <a:prstGeom prst="rect">
            <a:avLst/>
          </a:prstGeom>
          <a:solidFill>
            <a:srgbClr val="F7615A"/>
          </a:solidFill>
        </p:spPr>
        <p:txBody>
          <a:bodyPr wrap="square" rtlCol="0">
            <a:spAutoFit/>
          </a:bodyPr>
          <a:lstStyle/>
          <a:p>
            <a:r>
              <a:rPr lang="en-US" sz="1412" dirty="0">
                <a:solidFill>
                  <a:schemeClr val="bg1"/>
                </a:solidFill>
                <a:latin typeface="Garamond" charset="0"/>
                <a:ea typeface="Garamond" charset="0"/>
                <a:cs typeface="Garamond" charset="0"/>
              </a:rPr>
              <a:t>Layer 1 Feature Map</a:t>
            </a:r>
          </a:p>
        </p:txBody>
      </p:sp>
      <p:sp>
        <p:nvSpPr>
          <p:cNvPr id="17" name="TextBox 16"/>
          <p:cNvSpPr txBox="1"/>
          <p:nvPr/>
        </p:nvSpPr>
        <p:spPr>
          <a:xfrm>
            <a:off x="8507711" y="5781819"/>
            <a:ext cx="1069297" cy="526939"/>
          </a:xfrm>
          <a:prstGeom prst="rect">
            <a:avLst/>
          </a:prstGeom>
          <a:solidFill>
            <a:srgbClr val="F7615A"/>
          </a:solidFill>
        </p:spPr>
        <p:txBody>
          <a:bodyPr wrap="square" rtlCol="0">
            <a:spAutoFit/>
          </a:bodyPr>
          <a:lstStyle/>
          <a:p>
            <a:r>
              <a:rPr lang="en-US" sz="1412" dirty="0">
                <a:solidFill>
                  <a:schemeClr val="bg1"/>
                </a:solidFill>
                <a:latin typeface="Garamond" charset="0"/>
                <a:ea typeface="Garamond" charset="0"/>
                <a:cs typeface="Garamond" charset="0"/>
              </a:rPr>
              <a:t>Layer 2 Feature Map</a:t>
            </a:r>
          </a:p>
        </p:txBody>
      </p:sp>
      <p:graphicFrame>
        <p:nvGraphicFramePr>
          <p:cNvPr id="18" name="Table 17"/>
          <p:cNvGraphicFramePr>
            <a:graphicFrameLocks noGrp="1"/>
          </p:cNvGraphicFramePr>
          <p:nvPr/>
        </p:nvGraphicFramePr>
        <p:xfrm>
          <a:off x="4634424" y="4206530"/>
          <a:ext cx="691324" cy="546138"/>
        </p:xfrm>
        <a:graphic>
          <a:graphicData uri="http://schemas.openxmlformats.org/drawingml/2006/table">
            <a:tbl>
              <a:tblPr firstRow="1" bandRow="1">
                <a:tableStyleId>{5C22544A-7EE6-4342-B048-85BDC9FD1C3A}</a:tableStyleId>
              </a:tblPr>
              <a:tblGrid>
                <a:gridCol w="345662">
                  <a:extLst>
                    <a:ext uri="{9D8B030D-6E8A-4147-A177-3AD203B41FA5}">
                      <a16:colId xmlns:a16="http://schemas.microsoft.com/office/drawing/2014/main" val="20000"/>
                    </a:ext>
                  </a:extLst>
                </a:gridCol>
                <a:gridCol w="345662">
                  <a:extLst>
                    <a:ext uri="{9D8B030D-6E8A-4147-A177-3AD203B41FA5}">
                      <a16:colId xmlns:a16="http://schemas.microsoft.com/office/drawing/2014/main" val="20001"/>
                    </a:ext>
                  </a:extLst>
                </a:gridCol>
              </a:tblGrid>
              <a:tr h="273069">
                <a:tc>
                  <a:txBody>
                    <a:bodyPr/>
                    <a:lstStyle/>
                    <a:p>
                      <a:pPr algn="ctr"/>
                      <a:r>
                        <a:rPr lang="en-US" sz="1100" b="0" dirty="0">
                          <a:solidFill>
                            <a:srgbClr val="C00000"/>
                          </a:solidFill>
                        </a:rPr>
                        <a:t>w1</a:t>
                      </a: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90000"/>
                      </a:schemeClr>
                    </a:solidFill>
                  </a:tcPr>
                </a:tc>
                <a:tc>
                  <a:txBody>
                    <a:bodyPr/>
                    <a:lstStyle/>
                    <a:p>
                      <a:pPr algn="ctr"/>
                      <a:r>
                        <a:rPr lang="en-US" sz="1100" b="0" dirty="0">
                          <a:solidFill>
                            <a:srgbClr val="C00000"/>
                          </a:solidFill>
                        </a:rPr>
                        <a:t>w2</a:t>
                      </a: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90000"/>
                      </a:schemeClr>
                    </a:solidFill>
                  </a:tcPr>
                </a:tc>
                <a:extLst>
                  <a:ext uri="{0D108BD9-81ED-4DB2-BD59-A6C34878D82A}">
                    <a16:rowId xmlns:a16="http://schemas.microsoft.com/office/drawing/2014/main" val="10000"/>
                  </a:ext>
                </a:extLst>
              </a:tr>
              <a:tr h="273069">
                <a:tc>
                  <a:txBody>
                    <a:bodyPr/>
                    <a:lstStyle/>
                    <a:p>
                      <a:pPr algn="ctr"/>
                      <a:r>
                        <a:rPr lang="en-US" sz="1100" dirty="0">
                          <a:solidFill>
                            <a:srgbClr val="C00000"/>
                          </a:solidFill>
                        </a:rPr>
                        <a:t>w3</a:t>
                      </a: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90000"/>
                      </a:schemeClr>
                    </a:solidFill>
                  </a:tcPr>
                </a:tc>
                <a:tc>
                  <a:txBody>
                    <a:bodyPr/>
                    <a:lstStyle/>
                    <a:p>
                      <a:pPr algn="ctr"/>
                      <a:r>
                        <a:rPr lang="en-US" sz="1100" dirty="0">
                          <a:solidFill>
                            <a:srgbClr val="C00000"/>
                          </a:solidFill>
                        </a:rPr>
                        <a:t>w4</a:t>
                      </a: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90000"/>
                      </a:schemeClr>
                    </a:solidFill>
                  </a:tcPr>
                </a:tc>
                <a:extLst>
                  <a:ext uri="{0D108BD9-81ED-4DB2-BD59-A6C34878D82A}">
                    <a16:rowId xmlns:a16="http://schemas.microsoft.com/office/drawing/2014/main" val="10001"/>
                  </a:ext>
                </a:extLst>
              </a:tr>
            </a:tbl>
          </a:graphicData>
        </a:graphic>
      </p:graphicFrame>
      <p:graphicFrame>
        <p:nvGraphicFramePr>
          <p:cNvPr id="19" name="Table 18"/>
          <p:cNvGraphicFramePr>
            <a:graphicFrameLocks noGrp="1"/>
          </p:cNvGraphicFramePr>
          <p:nvPr/>
        </p:nvGraphicFramePr>
        <p:xfrm>
          <a:off x="7289558" y="4481770"/>
          <a:ext cx="691324" cy="546138"/>
        </p:xfrm>
        <a:graphic>
          <a:graphicData uri="http://schemas.openxmlformats.org/drawingml/2006/table">
            <a:tbl>
              <a:tblPr firstRow="1" bandRow="1">
                <a:tableStyleId>{5C22544A-7EE6-4342-B048-85BDC9FD1C3A}</a:tableStyleId>
              </a:tblPr>
              <a:tblGrid>
                <a:gridCol w="345662">
                  <a:extLst>
                    <a:ext uri="{9D8B030D-6E8A-4147-A177-3AD203B41FA5}">
                      <a16:colId xmlns:a16="http://schemas.microsoft.com/office/drawing/2014/main" val="20000"/>
                    </a:ext>
                  </a:extLst>
                </a:gridCol>
                <a:gridCol w="345662">
                  <a:extLst>
                    <a:ext uri="{9D8B030D-6E8A-4147-A177-3AD203B41FA5}">
                      <a16:colId xmlns:a16="http://schemas.microsoft.com/office/drawing/2014/main" val="20001"/>
                    </a:ext>
                  </a:extLst>
                </a:gridCol>
              </a:tblGrid>
              <a:tr h="273069">
                <a:tc>
                  <a:txBody>
                    <a:bodyPr/>
                    <a:lstStyle/>
                    <a:p>
                      <a:pPr algn="ctr"/>
                      <a:r>
                        <a:rPr lang="en-US" sz="1100" b="0" dirty="0">
                          <a:solidFill>
                            <a:srgbClr val="C00000"/>
                          </a:solidFill>
                        </a:rPr>
                        <a:t>w5</a:t>
                      </a: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CCFF"/>
                    </a:solidFill>
                  </a:tcPr>
                </a:tc>
                <a:tc>
                  <a:txBody>
                    <a:bodyPr/>
                    <a:lstStyle/>
                    <a:p>
                      <a:pPr algn="ctr"/>
                      <a:r>
                        <a:rPr lang="en-US" sz="1100" b="0" dirty="0">
                          <a:solidFill>
                            <a:srgbClr val="C00000"/>
                          </a:solidFill>
                        </a:rPr>
                        <a:t>w6</a:t>
                      </a: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CCFF"/>
                    </a:solidFill>
                  </a:tcPr>
                </a:tc>
                <a:extLst>
                  <a:ext uri="{0D108BD9-81ED-4DB2-BD59-A6C34878D82A}">
                    <a16:rowId xmlns:a16="http://schemas.microsoft.com/office/drawing/2014/main" val="10000"/>
                  </a:ext>
                </a:extLst>
              </a:tr>
              <a:tr h="273069">
                <a:tc>
                  <a:txBody>
                    <a:bodyPr/>
                    <a:lstStyle/>
                    <a:p>
                      <a:pPr algn="ctr"/>
                      <a:r>
                        <a:rPr lang="en-US" sz="1100" dirty="0">
                          <a:solidFill>
                            <a:srgbClr val="C00000"/>
                          </a:solidFill>
                        </a:rPr>
                        <a:t>w7</a:t>
                      </a: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CCFF"/>
                    </a:solidFill>
                  </a:tcPr>
                </a:tc>
                <a:tc>
                  <a:txBody>
                    <a:bodyPr/>
                    <a:lstStyle/>
                    <a:p>
                      <a:pPr algn="ctr"/>
                      <a:r>
                        <a:rPr lang="en-US" sz="1100" dirty="0">
                          <a:solidFill>
                            <a:srgbClr val="C00000"/>
                          </a:solidFill>
                        </a:rPr>
                        <a:t>w8</a:t>
                      </a: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CCFF"/>
                    </a:solidFill>
                  </a:tcPr>
                </a:tc>
                <a:extLst>
                  <a:ext uri="{0D108BD9-81ED-4DB2-BD59-A6C34878D82A}">
                    <a16:rowId xmlns:a16="http://schemas.microsoft.com/office/drawing/2014/main" val="10001"/>
                  </a:ext>
                </a:extLst>
              </a:tr>
            </a:tbl>
          </a:graphicData>
        </a:graphic>
      </p:graphicFrame>
      <p:sp>
        <p:nvSpPr>
          <p:cNvPr id="20" name="TextBox 19"/>
          <p:cNvSpPr txBox="1"/>
          <p:nvPr/>
        </p:nvSpPr>
        <p:spPr>
          <a:xfrm>
            <a:off x="4637848" y="4893189"/>
            <a:ext cx="684477" cy="309637"/>
          </a:xfrm>
          <a:prstGeom prst="rect">
            <a:avLst/>
          </a:prstGeom>
          <a:solidFill>
            <a:srgbClr val="F7615A"/>
          </a:solidFill>
        </p:spPr>
        <p:txBody>
          <a:bodyPr wrap="square" rtlCol="0">
            <a:spAutoFit/>
          </a:bodyPr>
          <a:lstStyle/>
          <a:p>
            <a:pPr algn="ctr"/>
            <a:r>
              <a:rPr lang="en-US" sz="1412" dirty="0">
                <a:solidFill>
                  <a:schemeClr val="bg1"/>
                </a:solidFill>
                <a:latin typeface="Garamond" charset="0"/>
                <a:ea typeface="Garamond" charset="0"/>
                <a:cs typeface="Garamond" charset="0"/>
              </a:rPr>
              <a:t>Filter 1</a:t>
            </a:r>
          </a:p>
        </p:txBody>
      </p:sp>
      <p:sp>
        <p:nvSpPr>
          <p:cNvPr id="21" name="TextBox 20"/>
          <p:cNvSpPr txBox="1"/>
          <p:nvPr/>
        </p:nvSpPr>
        <p:spPr>
          <a:xfrm>
            <a:off x="7278769" y="5144648"/>
            <a:ext cx="684477" cy="309637"/>
          </a:xfrm>
          <a:prstGeom prst="rect">
            <a:avLst/>
          </a:prstGeom>
          <a:solidFill>
            <a:srgbClr val="F7615A"/>
          </a:solidFill>
        </p:spPr>
        <p:txBody>
          <a:bodyPr wrap="square" rtlCol="0">
            <a:spAutoFit/>
          </a:bodyPr>
          <a:lstStyle/>
          <a:p>
            <a:pPr algn="ctr"/>
            <a:r>
              <a:rPr lang="en-US" sz="1412" dirty="0">
                <a:solidFill>
                  <a:schemeClr val="bg1"/>
                </a:solidFill>
                <a:latin typeface="Garamond" charset="0"/>
                <a:ea typeface="Garamond" charset="0"/>
                <a:cs typeface="Garamond" charset="0"/>
              </a:rPr>
              <a:t>Filter 2</a:t>
            </a:r>
          </a:p>
        </p:txBody>
      </p:sp>
      <p:sp>
        <p:nvSpPr>
          <p:cNvPr id="22" name="Rectangle 21"/>
          <p:cNvSpPr/>
          <p:nvPr/>
        </p:nvSpPr>
        <p:spPr bwMode="auto">
          <a:xfrm>
            <a:off x="2789428" y="3174854"/>
            <a:ext cx="739588" cy="1075765"/>
          </a:xfrm>
          <a:prstGeom prst="rect">
            <a:avLst/>
          </a:prstGeom>
          <a:noFill/>
          <a:ln w="38100" cap="flat" cmpd="sng" algn="ctr">
            <a:solidFill>
              <a:srgbClr val="C00000"/>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80682" tIns="40341" rIns="80682" bIns="40341" numCol="1" rtlCol="0" anchor="t" anchorCtr="0" compatLnSpc="1">
            <a:prstTxWarp prst="textNoShape">
              <a:avLst/>
            </a:prstTxWarp>
          </a:bodyPr>
          <a:lstStyle/>
          <a:p>
            <a:pPr defTabSz="806867" eaLnBrk="0" fontAlgn="base" hangingPunct="0">
              <a:spcBef>
                <a:spcPct val="0"/>
              </a:spcBef>
              <a:spcAft>
                <a:spcPct val="0"/>
              </a:spcAft>
            </a:pPr>
            <a:endParaRPr lang="en-US" sz="2118">
              <a:latin typeface="Arial" panose="020B0604020202020204" pitchFamily="34" charset="0"/>
              <a:ea typeface="ヒラギノ角ゴ Pro W3" pitchFamily="86" charset="-128"/>
            </a:endParaRPr>
          </a:p>
        </p:txBody>
      </p:sp>
      <p:sp>
        <p:nvSpPr>
          <p:cNvPr id="23" name="TextBox 22">
            <a:extLst>
              <a:ext uri="{FF2B5EF4-FFF2-40B4-BE49-F238E27FC236}">
                <a16:creationId xmlns:a16="http://schemas.microsoft.com/office/drawing/2014/main" id="{63D29ED5-D3C0-4702-BBE5-20955C16AC7B}"/>
              </a:ext>
            </a:extLst>
          </p:cNvPr>
          <p:cNvSpPr txBox="1"/>
          <p:nvPr/>
        </p:nvSpPr>
        <p:spPr>
          <a:xfrm>
            <a:off x="2982713" y="6642715"/>
            <a:ext cx="6099501" cy="228076"/>
          </a:xfrm>
          <a:prstGeom prst="rect">
            <a:avLst/>
          </a:prstGeom>
          <a:noFill/>
        </p:spPr>
        <p:txBody>
          <a:bodyPr wrap="square" rtlCol="0">
            <a:spAutoFit/>
          </a:bodyPr>
          <a:lstStyle/>
          <a:p>
            <a:pPr algn="ctr"/>
            <a:r>
              <a:rPr lang="en-US" sz="882" dirty="0"/>
              <a:t>Slide credit: Param </a:t>
            </a:r>
            <a:r>
              <a:rPr lang="en-US" sz="882" dirty="0" err="1"/>
              <a:t>Vir</a:t>
            </a:r>
            <a:r>
              <a:rPr lang="en-US" sz="882" dirty="0"/>
              <a:t> Singh – Deep Learning</a:t>
            </a:r>
          </a:p>
        </p:txBody>
      </p:sp>
    </p:spTree>
    <p:extLst>
      <p:ext uri="{BB962C8B-B14F-4D97-AF65-F5344CB8AC3E}">
        <p14:creationId xmlns:p14="http://schemas.microsoft.com/office/powerpoint/2010/main" val="404648586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Convolutional Neural Networks (CNNs)</a:t>
            </a:r>
          </a:p>
        </p:txBody>
      </p:sp>
      <p:sp>
        <p:nvSpPr>
          <p:cNvPr id="3" name="Content Placeholder 2"/>
          <p:cNvSpPr>
            <a:spLocks noGrp="1"/>
          </p:cNvSpPr>
          <p:nvPr>
            <p:ph idx="1"/>
          </p:nvPr>
        </p:nvSpPr>
        <p:spPr/>
        <p:txBody>
          <a:bodyPr/>
          <a:lstStyle/>
          <a:p>
            <a:r>
              <a:rPr lang="en-US" b="1" i="1" dirty="0">
                <a:solidFill>
                  <a:srgbClr val="0070C0"/>
                </a:solidFill>
              </a:rPr>
              <a:t>Max pooling</a:t>
            </a:r>
            <a:r>
              <a:rPr lang="en-US" dirty="0"/>
              <a:t>: reports the maximum output within a rectangular neighborhood</a:t>
            </a:r>
          </a:p>
          <a:p>
            <a:r>
              <a:rPr lang="en-US" b="1" i="1" dirty="0">
                <a:solidFill>
                  <a:srgbClr val="0070C0"/>
                </a:solidFill>
              </a:rPr>
              <a:t>Average pooling</a:t>
            </a:r>
            <a:r>
              <a:rPr lang="en-US" dirty="0"/>
              <a:t>: reports the average output of a rectangular neighborhood</a:t>
            </a:r>
          </a:p>
          <a:p>
            <a:r>
              <a:rPr lang="en-US" dirty="0"/>
              <a:t>Pooling layers reduce the spatial size of the feature maps</a:t>
            </a:r>
          </a:p>
          <a:p>
            <a:pPr lvl="1"/>
            <a:r>
              <a:rPr lang="en-US" dirty="0"/>
              <a:t>Reduce the number of parameters, prevent overfitting</a:t>
            </a:r>
          </a:p>
          <a:p>
            <a:endParaRPr lang="en-US" dirty="0"/>
          </a:p>
        </p:txBody>
      </p:sp>
      <p:sp>
        <p:nvSpPr>
          <p:cNvPr id="10" name="Content Placeholder 9">
            <a:extLst>
              <a:ext uri="{FF2B5EF4-FFF2-40B4-BE49-F238E27FC236}">
                <a16:creationId xmlns:a16="http://schemas.microsoft.com/office/drawing/2014/main" id="{2754E0F0-1D8A-4023-9FC2-20FD11D4639D}"/>
              </a:ext>
            </a:extLst>
          </p:cNvPr>
          <p:cNvSpPr>
            <a:spLocks noGrp="1"/>
          </p:cNvSpPr>
          <p:nvPr>
            <p:ph idx="10"/>
          </p:nvPr>
        </p:nvSpPr>
        <p:spPr/>
        <p:txBody>
          <a:bodyPr/>
          <a:lstStyle/>
          <a:p>
            <a:r>
              <a:rPr lang="en-US" dirty="0"/>
              <a:t>Convolutional Neural Networks</a:t>
            </a:r>
          </a:p>
          <a:p>
            <a:endParaRPr lang="en-US" dirty="0"/>
          </a:p>
        </p:txBody>
      </p:sp>
      <p:graphicFrame>
        <p:nvGraphicFramePr>
          <p:cNvPr id="4" name="Table 3"/>
          <p:cNvGraphicFramePr>
            <a:graphicFrameLocks noGrp="1"/>
          </p:cNvGraphicFramePr>
          <p:nvPr/>
        </p:nvGraphicFramePr>
        <p:xfrm>
          <a:off x="2742731" y="3782038"/>
          <a:ext cx="2151528" cy="1344704"/>
        </p:xfrm>
        <a:graphic>
          <a:graphicData uri="http://schemas.openxmlformats.org/drawingml/2006/table">
            <a:tbl>
              <a:tblPr firstRow="1" bandRow="1">
                <a:tableStyleId>{5C22544A-7EE6-4342-B048-85BDC9FD1C3A}</a:tableStyleId>
              </a:tblPr>
              <a:tblGrid>
                <a:gridCol w="537882">
                  <a:extLst>
                    <a:ext uri="{9D8B030D-6E8A-4147-A177-3AD203B41FA5}">
                      <a16:colId xmlns:a16="http://schemas.microsoft.com/office/drawing/2014/main" val="20000"/>
                    </a:ext>
                  </a:extLst>
                </a:gridCol>
                <a:gridCol w="537882">
                  <a:extLst>
                    <a:ext uri="{9D8B030D-6E8A-4147-A177-3AD203B41FA5}">
                      <a16:colId xmlns:a16="http://schemas.microsoft.com/office/drawing/2014/main" val="20001"/>
                    </a:ext>
                  </a:extLst>
                </a:gridCol>
                <a:gridCol w="537882">
                  <a:extLst>
                    <a:ext uri="{9D8B030D-6E8A-4147-A177-3AD203B41FA5}">
                      <a16:colId xmlns:a16="http://schemas.microsoft.com/office/drawing/2014/main" val="20002"/>
                    </a:ext>
                  </a:extLst>
                </a:gridCol>
                <a:gridCol w="537882">
                  <a:extLst>
                    <a:ext uri="{9D8B030D-6E8A-4147-A177-3AD203B41FA5}">
                      <a16:colId xmlns:a16="http://schemas.microsoft.com/office/drawing/2014/main" val="20003"/>
                    </a:ext>
                  </a:extLst>
                </a:gridCol>
              </a:tblGrid>
              <a:tr h="336176">
                <a:tc>
                  <a:txBody>
                    <a:bodyPr/>
                    <a:lstStyle/>
                    <a:p>
                      <a:pPr algn="ctr"/>
                      <a:r>
                        <a:rPr lang="en-US" sz="1600" b="0" dirty="0">
                          <a:solidFill>
                            <a:srgbClr val="C00000"/>
                          </a:solidFill>
                        </a:rPr>
                        <a:t>1</a:t>
                      </a: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000">
                        <a:alpha val="52000"/>
                      </a:srgbClr>
                    </a:solidFill>
                  </a:tcPr>
                </a:tc>
                <a:tc>
                  <a:txBody>
                    <a:bodyPr/>
                    <a:lstStyle/>
                    <a:p>
                      <a:pPr algn="ctr"/>
                      <a:r>
                        <a:rPr lang="en-US" sz="1600" b="0" dirty="0">
                          <a:solidFill>
                            <a:srgbClr val="C00000"/>
                          </a:solidFill>
                        </a:rPr>
                        <a:t>3</a:t>
                      </a: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000">
                        <a:alpha val="52000"/>
                      </a:srgbClr>
                    </a:solidFill>
                  </a:tcPr>
                </a:tc>
                <a:tc>
                  <a:txBody>
                    <a:bodyPr/>
                    <a:lstStyle/>
                    <a:p>
                      <a:pPr algn="ctr"/>
                      <a:r>
                        <a:rPr lang="en-US" sz="1600" b="0" dirty="0">
                          <a:solidFill>
                            <a:srgbClr val="C00000"/>
                          </a:solidFill>
                        </a:rPr>
                        <a:t>5</a:t>
                      </a: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75000"/>
                        <a:alpha val="52000"/>
                      </a:schemeClr>
                    </a:solidFill>
                  </a:tcPr>
                </a:tc>
                <a:tc>
                  <a:txBody>
                    <a:bodyPr/>
                    <a:lstStyle/>
                    <a:p>
                      <a:pPr algn="ctr"/>
                      <a:r>
                        <a:rPr lang="en-US" sz="1600" b="0" dirty="0">
                          <a:solidFill>
                            <a:srgbClr val="C00000"/>
                          </a:solidFill>
                        </a:rPr>
                        <a:t>3</a:t>
                      </a: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75000"/>
                        <a:alpha val="52000"/>
                      </a:schemeClr>
                    </a:solidFill>
                  </a:tcPr>
                </a:tc>
                <a:extLst>
                  <a:ext uri="{0D108BD9-81ED-4DB2-BD59-A6C34878D82A}">
                    <a16:rowId xmlns:a16="http://schemas.microsoft.com/office/drawing/2014/main" val="10000"/>
                  </a:ext>
                </a:extLst>
              </a:tr>
              <a:tr h="336176">
                <a:tc>
                  <a:txBody>
                    <a:bodyPr/>
                    <a:lstStyle/>
                    <a:p>
                      <a:pPr algn="ctr"/>
                      <a:r>
                        <a:rPr lang="en-US" sz="1600" dirty="0">
                          <a:solidFill>
                            <a:srgbClr val="C00000"/>
                          </a:solidFill>
                        </a:rPr>
                        <a:t>4</a:t>
                      </a: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000">
                        <a:alpha val="52000"/>
                      </a:srgbClr>
                    </a:solidFill>
                  </a:tcPr>
                </a:tc>
                <a:tc>
                  <a:txBody>
                    <a:bodyPr/>
                    <a:lstStyle/>
                    <a:p>
                      <a:pPr algn="ctr"/>
                      <a:r>
                        <a:rPr lang="en-US" sz="1600" dirty="0">
                          <a:solidFill>
                            <a:srgbClr val="C00000"/>
                          </a:solidFill>
                        </a:rPr>
                        <a:t>2</a:t>
                      </a: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000">
                        <a:alpha val="52000"/>
                      </a:srgbClr>
                    </a:solidFill>
                  </a:tcPr>
                </a:tc>
                <a:tc>
                  <a:txBody>
                    <a:bodyPr/>
                    <a:lstStyle/>
                    <a:p>
                      <a:pPr algn="ctr"/>
                      <a:r>
                        <a:rPr lang="en-US" sz="1600" dirty="0">
                          <a:solidFill>
                            <a:srgbClr val="C00000"/>
                          </a:solidFill>
                        </a:rPr>
                        <a:t>3</a:t>
                      </a: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75000"/>
                        <a:alpha val="52000"/>
                      </a:schemeClr>
                    </a:solidFill>
                  </a:tcPr>
                </a:tc>
                <a:tc>
                  <a:txBody>
                    <a:bodyPr/>
                    <a:lstStyle/>
                    <a:p>
                      <a:pPr algn="ctr"/>
                      <a:r>
                        <a:rPr lang="en-US" sz="1600" dirty="0">
                          <a:solidFill>
                            <a:srgbClr val="C00000"/>
                          </a:solidFill>
                        </a:rPr>
                        <a:t>1</a:t>
                      </a: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75000"/>
                        <a:alpha val="52000"/>
                      </a:schemeClr>
                    </a:solidFill>
                  </a:tcPr>
                </a:tc>
                <a:extLst>
                  <a:ext uri="{0D108BD9-81ED-4DB2-BD59-A6C34878D82A}">
                    <a16:rowId xmlns:a16="http://schemas.microsoft.com/office/drawing/2014/main" val="10001"/>
                  </a:ext>
                </a:extLst>
              </a:tr>
              <a:tr h="336176">
                <a:tc>
                  <a:txBody>
                    <a:bodyPr/>
                    <a:lstStyle/>
                    <a:p>
                      <a:pPr algn="ctr"/>
                      <a:r>
                        <a:rPr lang="en-US" sz="1600" dirty="0" err="1">
                          <a:solidFill>
                            <a:srgbClr val="C00000"/>
                          </a:solidFill>
                        </a:rPr>
                        <a:t>3</a:t>
                      </a: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8000">
                        <a:alpha val="51765"/>
                      </a:srgbClr>
                    </a:solidFill>
                  </a:tcPr>
                </a:tc>
                <a:tc>
                  <a:txBody>
                    <a:bodyPr/>
                    <a:lstStyle/>
                    <a:p>
                      <a:pPr algn="ctr"/>
                      <a:r>
                        <a:rPr lang="en-US" sz="1600" dirty="0">
                          <a:solidFill>
                            <a:srgbClr val="C00000"/>
                          </a:solidFill>
                        </a:rPr>
                        <a:t>1</a:t>
                      </a: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8000">
                        <a:alpha val="51765"/>
                      </a:srgbClr>
                    </a:solidFill>
                  </a:tcPr>
                </a:tc>
                <a:tc>
                  <a:txBody>
                    <a:bodyPr/>
                    <a:lstStyle/>
                    <a:p>
                      <a:pPr algn="ctr"/>
                      <a:r>
                        <a:rPr lang="en-US" sz="1600" dirty="0">
                          <a:solidFill>
                            <a:srgbClr val="C00000"/>
                          </a:solidFill>
                        </a:rPr>
                        <a:t>1</a:t>
                      </a: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FF">
                        <a:alpha val="53725"/>
                      </a:srgbClr>
                    </a:solidFill>
                  </a:tcPr>
                </a:tc>
                <a:tc>
                  <a:txBody>
                    <a:bodyPr/>
                    <a:lstStyle/>
                    <a:p>
                      <a:pPr algn="ctr"/>
                      <a:r>
                        <a:rPr lang="en-US" sz="1600" dirty="0">
                          <a:solidFill>
                            <a:srgbClr val="C00000"/>
                          </a:solidFill>
                        </a:rPr>
                        <a:t>3</a:t>
                      </a: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FF">
                        <a:alpha val="53725"/>
                      </a:srgbClr>
                    </a:solidFill>
                  </a:tcPr>
                </a:tc>
                <a:extLst>
                  <a:ext uri="{0D108BD9-81ED-4DB2-BD59-A6C34878D82A}">
                    <a16:rowId xmlns:a16="http://schemas.microsoft.com/office/drawing/2014/main" val="10002"/>
                  </a:ext>
                </a:extLst>
              </a:tr>
              <a:tr h="336176">
                <a:tc>
                  <a:txBody>
                    <a:bodyPr/>
                    <a:lstStyle/>
                    <a:p>
                      <a:pPr algn="ctr"/>
                      <a:r>
                        <a:rPr lang="en-US" sz="1600" dirty="0">
                          <a:solidFill>
                            <a:srgbClr val="C00000"/>
                          </a:solidFill>
                        </a:rPr>
                        <a:t>0</a:t>
                      </a: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8000">
                        <a:alpha val="51765"/>
                      </a:srgbClr>
                    </a:solidFill>
                  </a:tcPr>
                </a:tc>
                <a:tc>
                  <a:txBody>
                    <a:bodyPr/>
                    <a:lstStyle/>
                    <a:p>
                      <a:pPr algn="ctr"/>
                      <a:r>
                        <a:rPr lang="en-US" sz="1600" dirty="0">
                          <a:solidFill>
                            <a:srgbClr val="C00000"/>
                          </a:solidFill>
                        </a:rPr>
                        <a:t>1</a:t>
                      </a: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8000">
                        <a:alpha val="51765"/>
                      </a:srgbClr>
                    </a:solidFill>
                  </a:tcPr>
                </a:tc>
                <a:tc>
                  <a:txBody>
                    <a:bodyPr/>
                    <a:lstStyle/>
                    <a:p>
                      <a:pPr algn="ctr"/>
                      <a:r>
                        <a:rPr lang="en-US" sz="1600" dirty="0">
                          <a:solidFill>
                            <a:srgbClr val="C00000"/>
                          </a:solidFill>
                        </a:rPr>
                        <a:t>0</a:t>
                      </a: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FF">
                        <a:alpha val="53725"/>
                      </a:srgbClr>
                    </a:solidFill>
                  </a:tcPr>
                </a:tc>
                <a:tc>
                  <a:txBody>
                    <a:bodyPr/>
                    <a:lstStyle/>
                    <a:p>
                      <a:pPr algn="ctr"/>
                      <a:r>
                        <a:rPr lang="en-US" sz="1600" dirty="0">
                          <a:solidFill>
                            <a:srgbClr val="C00000"/>
                          </a:solidFill>
                        </a:rPr>
                        <a:t>4</a:t>
                      </a: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FF">
                        <a:alpha val="53725"/>
                      </a:srgbClr>
                    </a:solidFill>
                  </a:tcPr>
                </a:tc>
                <a:extLst>
                  <a:ext uri="{0D108BD9-81ED-4DB2-BD59-A6C34878D82A}">
                    <a16:rowId xmlns:a16="http://schemas.microsoft.com/office/drawing/2014/main" val="10003"/>
                  </a:ext>
                </a:extLst>
              </a:tr>
            </a:tbl>
          </a:graphicData>
        </a:graphic>
      </p:graphicFrame>
      <p:sp>
        <p:nvSpPr>
          <p:cNvPr id="5" name="TextBox 4"/>
          <p:cNvSpPr txBox="1"/>
          <p:nvPr/>
        </p:nvSpPr>
        <p:spPr>
          <a:xfrm>
            <a:off x="5460635" y="3429000"/>
            <a:ext cx="4361799" cy="363946"/>
          </a:xfrm>
          <a:prstGeom prst="rect">
            <a:avLst/>
          </a:prstGeom>
          <a:noFill/>
        </p:spPr>
        <p:txBody>
          <a:bodyPr wrap="square" rtlCol="0">
            <a:spAutoFit/>
          </a:bodyPr>
          <a:lstStyle/>
          <a:p>
            <a:r>
              <a:rPr lang="en-US" sz="1765" dirty="0" err="1"/>
              <a:t>MaxPool</a:t>
            </a:r>
            <a:r>
              <a:rPr lang="en-US" sz="1765" dirty="0"/>
              <a:t> with a 2×2 filter with stride of 2</a:t>
            </a:r>
          </a:p>
        </p:txBody>
      </p:sp>
      <p:sp>
        <p:nvSpPr>
          <p:cNvPr id="6" name="TextBox 5"/>
          <p:cNvSpPr txBox="1"/>
          <p:nvPr/>
        </p:nvSpPr>
        <p:spPr>
          <a:xfrm>
            <a:off x="3213378" y="5328451"/>
            <a:ext cx="1069297" cy="526939"/>
          </a:xfrm>
          <a:prstGeom prst="rect">
            <a:avLst/>
          </a:prstGeom>
          <a:solidFill>
            <a:srgbClr val="F7615A"/>
          </a:solidFill>
        </p:spPr>
        <p:txBody>
          <a:bodyPr wrap="square" rtlCol="0">
            <a:spAutoFit/>
          </a:bodyPr>
          <a:lstStyle/>
          <a:p>
            <a:r>
              <a:rPr lang="en-US" sz="1412" dirty="0">
                <a:solidFill>
                  <a:schemeClr val="bg1"/>
                </a:solidFill>
                <a:ea typeface="Garamond" charset="0"/>
                <a:cs typeface="Garamond" charset="0"/>
              </a:rPr>
              <a:t>Input Matrix</a:t>
            </a:r>
          </a:p>
        </p:txBody>
      </p:sp>
      <p:sp>
        <p:nvSpPr>
          <p:cNvPr id="7" name="TextBox 6"/>
          <p:cNvSpPr txBox="1"/>
          <p:nvPr/>
        </p:nvSpPr>
        <p:spPr>
          <a:xfrm>
            <a:off x="6864905" y="4985397"/>
            <a:ext cx="1226127" cy="309637"/>
          </a:xfrm>
          <a:prstGeom prst="rect">
            <a:avLst/>
          </a:prstGeom>
          <a:solidFill>
            <a:srgbClr val="F7615A"/>
          </a:solidFill>
        </p:spPr>
        <p:txBody>
          <a:bodyPr wrap="square" rtlCol="0">
            <a:spAutoFit/>
          </a:bodyPr>
          <a:lstStyle/>
          <a:p>
            <a:r>
              <a:rPr lang="en-US" sz="1412" dirty="0">
                <a:solidFill>
                  <a:schemeClr val="bg1"/>
                </a:solidFill>
                <a:ea typeface="Garamond" charset="0"/>
                <a:cs typeface="Garamond" charset="0"/>
              </a:rPr>
              <a:t>Output Matrix</a:t>
            </a:r>
          </a:p>
        </p:txBody>
      </p:sp>
      <p:graphicFrame>
        <p:nvGraphicFramePr>
          <p:cNvPr id="8" name="Table 7"/>
          <p:cNvGraphicFramePr>
            <a:graphicFrameLocks noGrp="1"/>
          </p:cNvGraphicFramePr>
          <p:nvPr/>
        </p:nvGraphicFramePr>
        <p:xfrm>
          <a:off x="6858438" y="4006105"/>
          <a:ext cx="1075764" cy="672352"/>
        </p:xfrm>
        <a:graphic>
          <a:graphicData uri="http://schemas.openxmlformats.org/drawingml/2006/table">
            <a:tbl>
              <a:tblPr firstRow="1" bandRow="1">
                <a:tableStyleId>{5C22544A-7EE6-4342-B048-85BDC9FD1C3A}</a:tableStyleId>
              </a:tblPr>
              <a:tblGrid>
                <a:gridCol w="537882">
                  <a:extLst>
                    <a:ext uri="{9D8B030D-6E8A-4147-A177-3AD203B41FA5}">
                      <a16:colId xmlns:a16="http://schemas.microsoft.com/office/drawing/2014/main" val="20000"/>
                    </a:ext>
                  </a:extLst>
                </a:gridCol>
                <a:gridCol w="537882">
                  <a:extLst>
                    <a:ext uri="{9D8B030D-6E8A-4147-A177-3AD203B41FA5}">
                      <a16:colId xmlns:a16="http://schemas.microsoft.com/office/drawing/2014/main" val="20001"/>
                    </a:ext>
                  </a:extLst>
                </a:gridCol>
              </a:tblGrid>
              <a:tr h="336176">
                <a:tc>
                  <a:txBody>
                    <a:bodyPr/>
                    <a:lstStyle/>
                    <a:p>
                      <a:pPr algn="ctr"/>
                      <a:r>
                        <a:rPr lang="en-US" sz="1600" b="0" dirty="0">
                          <a:solidFill>
                            <a:srgbClr val="C00000"/>
                          </a:solidFill>
                        </a:rPr>
                        <a:t>4</a:t>
                      </a: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000">
                        <a:alpha val="52000"/>
                      </a:srgbClr>
                    </a:solidFill>
                  </a:tcPr>
                </a:tc>
                <a:tc>
                  <a:txBody>
                    <a:bodyPr/>
                    <a:lstStyle/>
                    <a:p>
                      <a:pPr algn="ctr"/>
                      <a:r>
                        <a:rPr lang="en-US" sz="1600" b="0" dirty="0">
                          <a:solidFill>
                            <a:srgbClr val="C00000"/>
                          </a:solidFill>
                        </a:rPr>
                        <a:t>5</a:t>
                      </a: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75000"/>
                        <a:alpha val="53000"/>
                      </a:schemeClr>
                    </a:solidFill>
                  </a:tcPr>
                </a:tc>
                <a:extLst>
                  <a:ext uri="{0D108BD9-81ED-4DB2-BD59-A6C34878D82A}">
                    <a16:rowId xmlns:a16="http://schemas.microsoft.com/office/drawing/2014/main" val="10000"/>
                  </a:ext>
                </a:extLst>
              </a:tr>
              <a:tr h="336176">
                <a:tc>
                  <a:txBody>
                    <a:bodyPr/>
                    <a:lstStyle/>
                    <a:p>
                      <a:pPr algn="ctr"/>
                      <a:r>
                        <a:rPr lang="en-US" sz="1600" dirty="0">
                          <a:solidFill>
                            <a:srgbClr val="C00000"/>
                          </a:solidFill>
                        </a:rPr>
                        <a:t>3</a:t>
                      </a: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8000">
                        <a:alpha val="53000"/>
                      </a:srgbClr>
                    </a:solidFill>
                  </a:tcPr>
                </a:tc>
                <a:tc>
                  <a:txBody>
                    <a:bodyPr/>
                    <a:lstStyle/>
                    <a:p>
                      <a:pPr algn="ctr"/>
                      <a:r>
                        <a:rPr lang="en-US" sz="1600" dirty="0">
                          <a:solidFill>
                            <a:srgbClr val="C00000"/>
                          </a:solidFill>
                        </a:rPr>
                        <a:t>4</a:t>
                      </a: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FF">
                        <a:alpha val="53000"/>
                      </a:srgbClr>
                    </a:solidFill>
                  </a:tcPr>
                </a:tc>
                <a:extLst>
                  <a:ext uri="{0D108BD9-81ED-4DB2-BD59-A6C34878D82A}">
                    <a16:rowId xmlns:a16="http://schemas.microsoft.com/office/drawing/2014/main" val="10001"/>
                  </a:ext>
                </a:extLst>
              </a:tr>
            </a:tbl>
          </a:graphicData>
        </a:graphic>
      </p:graphicFrame>
      <p:sp>
        <p:nvSpPr>
          <p:cNvPr id="9" name="TextBox 8">
            <a:extLst>
              <a:ext uri="{FF2B5EF4-FFF2-40B4-BE49-F238E27FC236}">
                <a16:creationId xmlns:a16="http://schemas.microsoft.com/office/drawing/2014/main" id="{E70B2D22-7D7B-48FA-A638-2FBBB0DFDD80}"/>
              </a:ext>
            </a:extLst>
          </p:cNvPr>
          <p:cNvSpPr txBox="1"/>
          <p:nvPr/>
        </p:nvSpPr>
        <p:spPr>
          <a:xfrm>
            <a:off x="2982713" y="6640746"/>
            <a:ext cx="6099501" cy="228076"/>
          </a:xfrm>
          <a:prstGeom prst="rect">
            <a:avLst/>
          </a:prstGeom>
          <a:noFill/>
        </p:spPr>
        <p:txBody>
          <a:bodyPr wrap="square" rtlCol="0">
            <a:spAutoFit/>
          </a:bodyPr>
          <a:lstStyle/>
          <a:p>
            <a:pPr algn="ctr"/>
            <a:r>
              <a:rPr lang="en-US" sz="882" dirty="0"/>
              <a:t>Slide credit: Param </a:t>
            </a:r>
            <a:r>
              <a:rPr lang="en-US" sz="882" dirty="0" err="1"/>
              <a:t>Vir</a:t>
            </a:r>
            <a:r>
              <a:rPr lang="en-US" sz="882" dirty="0"/>
              <a:t> Singh – Deep Learning</a:t>
            </a:r>
          </a:p>
        </p:txBody>
      </p:sp>
    </p:spTree>
    <p:extLst>
      <p:ext uri="{BB962C8B-B14F-4D97-AF65-F5344CB8AC3E}">
        <p14:creationId xmlns:p14="http://schemas.microsoft.com/office/powerpoint/2010/main" val="2161869601"/>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Convolutional Neural Networks (CNNs)</a:t>
            </a:r>
          </a:p>
        </p:txBody>
      </p:sp>
      <p:sp>
        <p:nvSpPr>
          <p:cNvPr id="3" name="Content Placeholder 2"/>
          <p:cNvSpPr>
            <a:spLocks noGrp="1"/>
          </p:cNvSpPr>
          <p:nvPr>
            <p:ph idx="1"/>
          </p:nvPr>
        </p:nvSpPr>
        <p:spPr/>
        <p:txBody>
          <a:bodyPr/>
          <a:lstStyle/>
          <a:p>
            <a:r>
              <a:rPr lang="en-US" dirty="0"/>
              <a:t>Feature extraction architecture</a:t>
            </a:r>
          </a:p>
          <a:p>
            <a:pPr lvl="1"/>
            <a:r>
              <a:rPr lang="en-US" dirty="0"/>
              <a:t>After 2 convolutional layers, a max-pooling layer reduces the size of the feature maps (typically by 2)</a:t>
            </a:r>
          </a:p>
          <a:p>
            <a:pPr lvl="1"/>
            <a:r>
              <a:rPr lang="en-US" dirty="0"/>
              <a:t>A fully convolutional and a </a:t>
            </a:r>
            <a:r>
              <a:rPr lang="en-US" dirty="0" err="1"/>
              <a:t>softmax</a:t>
            </a:r>
            <a:r>
              <a:rPr lang="en-US" dirty="0"/>
              <a:t> layers are added last to perform classification</a:t>
            </a:r>
          </a:p>
        </p:txBody>
      </p:sp>
      <p:sp>
        <p:nvSpPr>
          <p:cNvPr id="46" name="Content Placeholder 45">
            <a:extLst>
              <a:ext uri="{FF2B5EF4-FFF2-40B4-BE49-F238E27FC236}">
                <a16:creationId xmlns:a16="http://schemas.microsoft.com/office/drawing/2014/main" id="{B689A9D3-1DF1-4AF1-8C93-CEB5AF2C2834}"/>
              </a:ext>
            </a:extLst>
          </p:cNvPr>
          <p:cNvSpPr>
            <a:spLocks noGrp="1"/>
          </p:cNvSpPr>
          <p:nvPr>
            <p:ph idx="10"/>
          </p:nvPr>
        </p:nvSpPr>
        <p:spPr/>
        <p:txBody>
          <a:bodyPr/>
          <a:lstStyle/>
          <a:p>
            <a:r>
              <a:rPr lang="en-US" dirty="0"/>
              <a:t>Convolutional Neural Networks</a:t>
            </a:r>
          </a:p>
          <a:p>
            <a:endParaRPr lang="en-US" dirty="0"/>
          </a:p>
        </p:txBody>
      </p:sp>
      <p:sp>
        <p:nvSpPr>
          <p:cNvPr id="4" name="Flowchart: Process 3"/>
          <p:cNvSpPr/>
          <p:nvPr/>
        </p:nvSpPr>
        <p:spPr bwMode="auto">
          <a:xfrm>
            <a:off x="4736219" y="3673154"/>
            <a:ext cx="137232" cy="1680882"/>
          </a:xfrm>
          <a:prstGeom prst="flowChartProcess">
            <a:avLst/>
          </a:prstGeom>
          <a:solidFill>
            <a:srgbClr val="F7615A"/>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80682" tIns="40341" rIns="80682" bIns="40341" numCol="1" rtlCol="0" anchor="t" anchorCtr="0" compatLnSpc="1">
            <a:prstTxWarp prst="textNoShape">
              <a:avLst/>
            </a:prstTxWarp>
          </a:bodyPr>
          <a:lstStyle/>
          <a:p>
            <a:pPr defTabSz="806867" eaLnBrk="0" fontAlgn="base" hangingPunct="0">
              <a:spcBef>
                <a:spcPct val="0"/>
              </a:spcBef>
              <a:spcAft>
                <a:spcPct val="0"/>
              </a:spcAft>
            </a:pPr>
            <a:endParaRPr lang="en-US" sz="1235">
              <a:latin typeface="Arial" panose="020B0604020202020204" pitchFamily="34" charset="0"/>
              <a:ea typeface="ヒラギノ角ゴ Pro W3" pitchFamily="86" charset="-128"/>
            </a:endParaRPr>
          </a:p>
        </p:txBody>
      </p:sp>
      <p:sp>
        <p:nvSpPr>
          <p:cNvPr id="5" name="Flowchart: Process 4"/>
          <p:cNvSpPr/>
          <p:nvPr/>
        </p:nvSpPr>
        <p:spPr bwMode="auto">
          <a:xfrm>
            <a:off x="5316095" y="3915037"/>
            <a:ext cx="161288" cy="1210235"/>
          </a:xfrm>
          <a:prstGeom prst="flowChartProcess">
            <a:avLst/>
          </a:prstGeom>
          <a:solidFill>
            <a:srgbClr val="F7615A"/>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80682" tIns="40341" rIns="80682" bIns="40341" numCol="1" rtlCol="0" anchor="t" anchorCtr="0" compatLnSpc="1">
            <a:prstTxWarp prst="textNoShape">
              <a:avLst/>
            </a:prstTxWarp>
          </a:bodyPr>
          <a:lstStyle/>
          <a:p>
            <a:pPr defTabSz="806867" eaLnBrk="0" fontAlgn="base" hangingPunct="0">
              <a:spcBef>
                <a:spcPct val="0"/>
              </a:spcBef>
              <a:spcAft>
                <a:spcPct val="0"/>
              </a:spcAft>
            </a:pPr>
            <a:endParaRPr lang="en-US" sz="1235">
              <a:latin typeface="Arial" panose="020B0604020202020204" pitchFamily="34" charset="0"/>
              <a:ea typeface="ヒラギノ角ゴ Pro W3" pitchFamily="86" charset="-128"/>
            </a:endParaRPr>
          </a:p>
        </p:txBody>
      </p:sp>
      <p:sp>
        <p:nvSpPr>
          <p:cNvPr id="6" name="Flowchart: Process 5"/>
          <p:cNvSpPr/>
          <p:nvPr/>
        </p:nvSpPr>
        <p:spPr bwMode="auto">
          <a:xfrm>
            <a:off x="6229339" y="4116743"/>
            <a:ext cx="180094" cy="806824"/>
          </a:xfrm>
          <a:prstGeom prst="flowChartProcess">
            <a:avLst/>
          </a:prstGeom>
          <a:solidFill>
            <a:srgbClr val="F7615A"/>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80682" tIns="40341" rIns="80682" bIns="40341" numCol="1" rtlCol="0" anchor="t" anchorCtr="0" compatLnSpc="1">
            <a:prstTxWarp prst="textNoShape">
              <a:avLst/>
            </a:prstTxWarp>
          </a:bodyPr>
          <a:lstStyle/>
          <a:p>
            <a:pPr defTabSz="806867" eaLnBrk="0" fontAlgn="base" hangingPunct="0">
              <a:spcBef>
                <a:spcPct val="0"/>
              </a:spcBef>
              <a:spcAft>
                <a:spcPct val="0"/>
              </a:spcAft>
            </a:pPr>
            <a:endParaRPr lang="en-US" sz="1235">
              <a:latin typeface="Arial" panose="020B0604020202020204" pitchFamily="34" charset="0"/>
              <a:ea typeface="ヒラギノ角ゴ Pro W3" pitchFamily="86" charset="-128"/>
            </a:endParaRPr>
          </a:p>
        </p:txBody>
      </p:sp>
      <p:sp>
        <p:nvSpPr>
          <p:cNvPr id="7" name="Flowchart: Process 6"/>
          <p:cNvSpPr/>
          <p:nvPr/>
        </p:nvSpPr>
        <p:spPr bwMode="auto">
          <a:xfrm>
            <a:off x="7158971" y="4251214"/>
            <a:ext cx="205187" cy="537882"/>
          </a:xfrm>
          <a:prstGeom prst="flowChartProcess">
            <a:avLst/>
          </a:prstGeom>
          <a:solidFill>
            <a:srgbClr val="F7615A"/>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80682" tIns="40341" rIns="80682" bIns="40341" numCol="1" rtlCol="0" anchor="t" anchorCtr="0" compatLnSpc="1">
            <a:prstTxWarp prst="textNoShape">
              <a:avLst/>
            </a:prstTxWarp>
          </a:bodyPr>
          <a:lstStyle/>
          <a:p>
            <a:pPr defTabSz="806867" eaLnBrk="0" fontAlgn="base" hangingPunct="0">
              <a:spcBef>
                <a:spcPct val="0"/>
              </a:spcBef>
              <a:spcAft>
                <a:spcPct val="0"/>
              </a:spcAft>
            </a:pPr>
            <a:endParaRPr lang="en-US" sz="1235">
              <a:latin typeface="Arial" panose="020B0604020202020204" pitchFamily="34" charset="0"/>
              <a:ea typeface="ヒラギノ角ゴ Pro W3" pitchFamily="86" charset="-128"/>
            </a:endParaRPr>
          </a:p>
        </p:txBody>
      </p:sp>
      <p:sp>
        <p:nvSpPr>
          <p:cNvPr id="8" name="Flowchart: Process 7"/>
          <p:cNvSpPr/>
          <p:nvPr/>
        </p:nvSpPr>
        <p:spPr bwMode="auto">
          <a:xfrm>
            <a:off x="8187661" y="4385120"/>
            <a:ext cx="128599" cy="275474"/>
          </a:xfrm>
          <a:prstGeom prst="flowChartProcess">
            <a:avLst/>
          </a:prstGeom>
          <a:solidFill>
            <a:srgbClr val="F7615A"/>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80682" tIns="40341" rIns="80682" bIns="40341" numCol="1" rtlCol="0" anchor="t" anchorCtr="0" compatLnSpc="1">
            <a:prstTxWarp prst="textNoShape">
              <a:avLst/>
            </a:prstTxWarp>
          </a:bodyPr>
          <a:lstStyle/>
          <a:p>
            <a:pPr defTabSz="806867" eaLnBrk="0" fontAlgn="base" hangingPunct="0">
              <a:spcBef>
                <a:spcPct val="0"/>
              </a:spcBef>
              <a:spcAft>
                <a:spcPct val="0"/>
              </a:spcAft>
            </a:pPr>
            <a:endParaRPr lang="en-US" sz="1235">
              <a:latin typeface="Arial" panose="020B0604020202020204" pitchFamily="34" charset="0"/>
              <a:ea typeface="ヒラギノ角ゴ Pro W3" pitchFamily="86" charset="-128"/>
            </a:endParaRPr>
          </a:p>
        </p:txBody>
      </p:sp>
      <p:grpSp>
        <p:nvGrpSpPr>
          <p:cNvPr id="9" name="Group 8"/>
          <p:cNvGrpSpPr/>
          <p:nvPr/>
        </p:nvGrpSpPr>
        <p:grpSpPr>
          <a:xfrm>
            <a:off x="4332575" y="3242684"/>
            <a:ext cx="432897" cy="2420471"/>
            <a:chOff x="1776958" y="2133600"/>
            <a:chExt cx="680827" cy="2743200"/>
          </a:xfrm>
        </p:grpSpPr>
        <p:grpSp>
          <p:nvGrpSpPr>
            <p:cNvPr id="10" name="Group 9"/>
            <p:cNvGrpSpPr/>
            <p:nvPr/>
          </p:nvGrpSpPr>
          <p:grpSpPr>
            <a:xfrm>
              <a:off x="1942180" y="2133600"/>
              <a:ext cx="374456" cy="2743200"/>
              <a:chOff x="990601" y="2133600"/>
              <a:chExt cx="435971" cy="2667000"/>
            </a:xfrm>
          </p:grpSpPr>
          <p:sp>
            <p:nvSpPr>
              <p:cNvPr id="13" name="Flowchart: Process 12"/>
              <p:cNvSpPr/>
              <p:nvPr/>
            </p:nvSpPr>
            <p:spPr bwMode="auto">
              <a:xfrm>
                <a:off x="990601" y="2133600"/>
                <a:ext cx="163489" cy="2667000"/>
              </a:xfrm>
              <a:prstGeom prst="flowChartProcess">
                <a:avLst/>
              </a:prstGeom>
              <a:pattFill prst="narHorz">
                <a:fgClr>
                  <a:srgbClr val="F7615A"/>
                </a:fgClr>
                <a:bgClr>
                  <a:schemeClr val="bg1"/>
                </a:bgClr>
              </a:patt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80682" tIns="40341" rIns="80682" bIns="40341" numCol="1" rtlCol="0" anchor="t" anchorCtr="0" compatLnSpc="1">
                <a:prstTxWarp prst="textNoShape">
                  <a:avLst/>
                </a:prstTxWarp>
              </a:bodyPr>
              <a:lstStyle/>
              <a:p>
                <a:pPr defTabSz="806867" eaLnBrk="0" fontAlgn="base" hangingPunct="0">
                  <a:spcBef>
                    <a:spcPct val="0"/>
                  </a:spcBef>
                  <a:spcAft>
                    <a:spcPct val="0"/>
                  </a:spcAft>
                </a:pPr>
                <a:endParaRPr lang="en-US" sz="1235">
                  <a:latin typeface="Arial" panose="020B0604020202020204" pitchFamily="34" charset="0"/>
                  <a:ea typeface="ヒラギノ角ゴ Pro W3" pitchFamily="86" charset="-128"/>
                </a:endParaRPr>
              </a:p>
            </p:txBody>
          </p:sp>
          <p:sp>
            <p:nvSpPr>
              <p:cNvPr id="14" name="Flowchart: Process 13"/>
              <p:cNvSpPr/>
              <p:nvPr/>
            </p:nvSpPr>
            <p:spPr bwMode="auto">
              <a:xfrm>
                <a:off x="1263083" y="2133600"/>
                <a:ext cx="163489" cy="2667000"/>
              </a:xfrm>
              <a:prstGeom prst="flowChartProcess">
                <a:avLst/>
              </a:prstGeom>
              <a:pattFill prst="narHorz">
                <a:fgClr>
                  <a:srgbClr val="F7615A"/>
                </a:fgClr>
                <a:bgClr>
                  <a:schemeClr val="bg1"/>
                </a:bgClr>
              </a:patt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80682" tIns="40341" rIns="80682" bIns="40341" numCol="1" rtlCol="0" anchor="t" anchorCtr="0" compatLnSpc="1">
                <a:prstTxWarp prst="textNoShape">
                  <a:avLst/>
                </a:prstTxWarp>
              </a:bodyPr>
              <a:lstStyle/>
              <a:p>
                <a:pPr defTabSz="806867" eaLnBrk="0" fontAlgn="base" hangingPunct="0">
                  <a:spcBef>
                    <a:spcPct val="0"/>
                  </a:spcBef>
                  <a:spcAft>
                    <a:spcPct val="0"/>
                  </a:spcAft>
                </a:pPr>
                <a:endParaRPr lang="en-US" sz="1235">
                  <a:latin typeface="Arial" panose="020B0604020202020204" pitchFamily="34" charset="0"/>
                  <a:ea typeface="ヒラギノ角ゴ Pro W3" pitchFamily="86" charset="-128"/>
                </a:endParaRPr>
              </a:p>
            </p:txBody>
          </p:sp>
        </p:grpSp>
        <p:sp>
          <p:nvSpPr>
            <p:cNvPr id="11" name="TextBox 10"/>
            <p:cNvSpPr txBox="1"/>
            <p:nvPr/>
          </p:nvSpPr>
          <p:spPr>
            <a:xfrm rot="16200000">
              <a:off x="1770414" y="3336095"/>
              <a:ext cx="457201" cy="444113"/>
            </a:xfrm>
            <a:prstGeom prst="rect">
              <a:avLst/>
            </a:prstGeom>
            <a:solidFill>
              <a:schemeClr val="bg1">
                <a:alpha val="61000"/>
              </a:schemeClr>
            </a:solidFill>
          </p:spPr>
          <p:txBody>
            <a:bodyPr wrap="square" rtlCol="0">
              <a:spAutoFit/>
            </a:bodyPr>
            <a:lstStyle/>
            <a:p>
              <a:r>
                <a:rPr lang="en-US" sz="1235" dirty="0">
                  <a:latin typeface="Garamond" panose="02020404030301010803" pitchFamily="18" charset="0"/>
                </a:rPr>
                <a:t>64</a:t>
              </a:r>
            </a:p>
          </p:txBody>
        </p:sp>
        <p:sp>
          <p:nvSpPr>
            <p:cNvPr id="12" name="TextBox 11"/>
            <p:cNvSpPr txBox="1"/>
            <p:nvPr/>
          </p:nvSpPr>
          <p:spPr>
            <a:xfrm rot="16200000">
              <a:off x="2007128" y="3356083"/>
              <a:ext cx="457202" cy="444113"/>
            </a:xfrm>
            <a:prstGeom prst="rect">
              <a:avLst/>
            </a:prstGeom>
            <a:solidFill>
              <a:schemeClr val="bg1">
                <a:alpha val="61000"/>
              </a:schemeClr>
            </a:solidFill>
          </p:spPr>
          <p:txBody>
            <a:bodyPr wrap="square" rtlCol="0">
              <a:spAutoFit/>
            </a:bodyPr>
            <a:lstStyle/>
            <a:p>
              <a:r>
                <a:rPr lang="en-US" sz="1235" dirty="0">
                  <a:latin typeface="Garamond" panose="02020404030301010803" pitchFamily="18" charset="0"/>
                </a:rPr>
                <a:t>64</a:t>
              </a:r>
            </a:p>
          </p:txBody>
        </p:sp>
      </p:grpSp>
      <p:grpSp>
        <p:nvGrpSpPr>
          <p:cNvPr id="15" name="Group 14"/>
          <p:cNvGrpSpPr/>
          <p:nvPr/>
        </p:nvGrpSpPr>
        <p:grpSpPr>
          <a:xfrm>
            <a:off x="4843355" y="3673154"/>
            <a:ext cx="486116" cy="1680882"/>
            <a:chOff x="2580274" y="2621466"/>
            <a:chExt cx="764526" cy="1905000"/>
          </a:xfrm>
        </p:grpSpPr>
        <p:sp>
          <p:nvSpPr>
            <p:cNvPr id="16" name="Flowchart: Process 15"/>
            <p:cNvSpPr/>
            <p:nvPr/>
          </p:nvSpPr>
          <p:spPr bwMode="auto">
            <a:xfrm>
              <a:off x="2724095" y="2621466"/>
              <a:ext cx="215829" cy="1905000"/>
            </a:xfrm>
            <a:prstGeom prst="flowChartProcess">
              <a:avLst/>
            </a:prstGeom>
            <a:pattFill prst="narHorz">
              <a:fgClr>
                <a:srgbClr val="F7615A"/>
              </a:fgClr>
              <a:bgClr>
                <a:schemeClr val="bg1"/>
              </a:bgClr>
            </a:patt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80682" tIns="40341" rIns="80682" bIns="40341" numCol="1" rtlCol="0" anchor="t" anchorCtr="0" compatLnSpc="1">
              <a:prstTxWarp prst="textNoShape">
                <a:avLst/>
              </a:prstTxWarp>
            </a:bodyPr>
            <a:lstStyle/>
            <a:p>
              <a:pPr defTabSz="806867" eaLnBrk="0" fontAlgn="base" hangingPunct="0">
                <a:spcBef>
                  <a:spcPct val="0"/>
                </a:spcBef>
                <a:spcAft>
                  <a:spcPct val="0"/>
                </a:spcAft>
              </a:pPr>
              <a:endParaRPr lang="en-US" sz="1235">
                <a:latin typeface="Arial" panose="020B0604020202020204" pitchFamily="34" charset="0"/>
                <a:ea typeface="ヒラギノ角ゴ Pro W3" pitchFamily="86" charset="-128"/>
              </a:endParaRPr>
            </a:p>
          </p:txBody>
        </p:sp>
        <p:sp>
          <p:nvSpPr>
            <p:cNvPr id="17" name="Flowchart: Process 16"/>
            <p:cNvSpPr/>
            <p:nvPr/>
          </p:nvSpPr>
          <p:spPr bwMode="auto">
            <a:xfrm>
              <a:off x="3041491" y="2621466"/>
              <a:ext cx="215829" cy="1905000"/>
            </a:xfrm>
            <a:prstGeom prst="flowChartProcess">
              <a:avLst/>
            </a:prstGeom>
            <a:pattFill prst="narHorz">
              <a:fgClr>
                <a:srgbClr val="F7615A"/>
              </a:fgClr>
              <a:bgClr>
                <a:schemeClr val="bg1"/>
              </a:bgClr>
            </a:patt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80682" tIns="40341" rIns="80682" bIns="40341" numCol="1" rtlCol="0" anchor="t" anchorCtr="0" compatLnSpc="1">
              <a:prstTxWarp prst="textNoShape">
                <a:avLst/>
              </a:prstTxWarp>
            </a:bodyPr>
            <a:lstStyle/>
            <a:p>
              <a:pPr defTabSz="806867" eaLnBrk="0" fontAlgn="base" hangingPunct="0">
                <a:spcBef>
                  <a:spcPct val="0"/>
                </a:spcBef>
                <a:spcAft>
                  <a:spcPct val="0"/>
                </a:spcAft>
              </a:pPr>
              <a:endParaRPr lang="en-US" sz="1235">
                <a:latin typeface="Arial" panose="020B0604020202020204" pitchFamily="34" charset="0"/>
                <a:ea typeface="ヒラギノ角ゴ Pro W3" pitchFamily="86" charset="-128"/>
              </a:endParaRPr>
            </a:p>
          </p:txBody>
        </p:sp>
        <p:sp>
          <p:nvSpPr>
            <p:cNvPr id="18" name="TextBox 17"/>
            <p:cNvSpPr txBox="1"/>
            <p:nvPr/>
          </p:nvSpPr>
          <p:spPr>
            <a:xfrm rot="16200000">
              <a:off x="2535629" y="3351910"/>
              <a:ext cx="533403" cy="444113"/>
            </a:xfrm>
            <a:prstGeom prst="rect">
              <a:avLst/>
            </a:prstGeom>
            <a:solidFill>
              <a:schemeClr val="bg1">
                <a:alpha val="61000"/>
              </a:schemeClr>
            </a:solidFill>
          </p:spPr>
          <p:txBody>
            <a:bodyPr wrap="square" rtlCol="0">
              <a:spAutoFit/>
            </a:bodyPr>
            <a:lstStyle/>
            <a:p>
              <a:r>
                <a:rPr lang="en-US" sz="1235" dirty="0">
                  <a:latin typeface="Garamond" panose="02020404030301010803" pitchFamily="18" charset="0"/>
                </a:rPr>
                <a:t>128</a:t>
              </a:r>
            </a:p>
          </p:txBody>
        </p:sp>
        <p:sp>
          <p:nvSpPr>
            <p:cNvPr id="19" name="TextBox 18"/>
            <p:cNvSpPr txBox="1"/>
            <p:nvPr/>
          </p:nvSpPr>
          <p:spPr>
            <a:xfrm rot="16200000">
              <a:off x="2856042" y="3370952"/>
              <a:ext cx="533403" cy="444113"/>
            </a:xfrm>
            <a:prstGeom prst="rect">
              <a:avLst/>
            </a:prstGeom>
            <a:solidFill>
              <a:schemeClr val="bg1">
                <a:alpha val="61000"/>
              </a:schemeClr>
            </a:solidFill>
          </p:spPr>
          <p:txBody>
            <a:bodyPr wrap="square" rtlCol="0">
              <a:spAutoFit/>
            </a:bodyPr>
            <a:lstStyle/>
            <a:p>
              <a:r>
                <a:rPr lang="en-US" sz="1235" dirty="0">
                  <a:latin typeface="Garamond" panose="02020404030301010803" pitchFamily="18" charset="0"/>
                </a:rPr>
                <a:t>128</a:t>
              </a:r>
            </a:p>
          </p:txBody>
        </p:sp>
      </p:grpSp>
      <p:grpSp>
        <p:nvGrpSpPr>
          <p:cNvPr id="20" name="Group 19"/>
          <p:cNvGrpSpPr/>
          <p:nvPr/>
        </p:nvGrpSpPr>
        <p:grpSpPr>
          <a:xfrm>
            <a:off x="5493104" y="3915037"/>
            <a:ext cx="738940" cy="1210235"/>
            <a:chOff x="3602148" y="2895600"/>
            <a:chExt cx="1162148" cy="1371600"/>
          </a:xfrm>
        </p:grpSpPr>
        <p:sp>
          <p:nvSpPr>
            <p:cNvPr id="21" name="Flowchart: Process 20"/>
            <p:cNvSpPr/>
            <p:nvPr/>
          </p:nvSpPr>
          <p:spPr bwMode="auto">
            <a:xfrm>
              <a:off x="3696791" y="2895600"/>
              <a:ext cx="253661" cy="1371600"/>
            </a:xfrm>
            <a:prstGeom prst="flowChartProcess">
              <a:avLst/>
            </a:prstGeom>
            <a:pattFill prst="narHorz">
              <a:fgClr>
                <a:srgbClr val="F7615A"/>
              </a:fgClr>
              <a:bgClr>
                <a:schemeClr val="bg1"/>
              </a:bgClr>
            </a:patt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80682" tIns="40341" rIns="80682" bIns="40341" numCol="1" rtlCol="0" anchor="t" anchorCtr="0" compatLnSpc="1">
              <a:prstTxWarp prst="textNoShape">
                <a:avLst/>
              </a:prstTxWarp>
            </a:bodyPr>
            <a:lstStyle/>
            <a:p>
              <a:pPr defTabSz="806867" eaLnBrk="0" fontAlgn="base" hangingPunct="0">
                <a:spcBef>
                  <a:spcPct val="0"/>
                </a:spcBef>
                <a:spcAft>
                  <a:spcPct val="0"/>
                </a:spcAft>
              </a:pPr>
              <a:endParaRPr lang="en-US" sz="1235">
                <a:latin typeface="Arial" panose="020B0604020202020204" pitchFamily="34" charset="0"/>
                <a:ea typeface="ヒラギノ角ゴ Pro W3" pitchFamily="86" charset="-128"/>
              </a:endParaRPr>
            </a:p>
          </p:txBody>
        </p:sp>
        <p:sp>
          <p:nvSpPr>
            <p:cNvPr id="22" name="Flowchart: Process 21"/>
            <p:cNvSpPr/>
            <p:nvPr/>
          </p:nvSpPr>
          <p:spPr bwMode="auto">
            <a:xfrm>
              <a:off x="4056393" y="2895600"/>
              <a:ext cx="253661" cy="1371600"/>
            </a:xfrm>
            <a:prstGeom prst="flowChartProcess">
              <a:avLst/>
            </a:prstGeom>
            <a:pattFill prst="narHorz">
              <a:fgClr>
                <a:srgbClr val="F7615A"/>
              </a:fgClr>
              <a:bgClr>
                <a:schemeClr val="bg1"/>
              </a:bgClr>
            </a:patt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80682" tIns="40341" rIns="80682" bIns="40341" numCol="1" rtlCol="0" anchor="t" anchorCtr="0" compatLnSpc="1">
              <a:prstTxWarp prst="textNoShape">
                <a:avLst/>
              </a:prstTxWarp>
            </a:bodyPr>
            <a:lstStyle/>
            <a:p>
              <a:pPr defTabSz="806867" eaLnBrk="0" fontAlgn="base" hangingPunct="0">
                <a:spcBef>
                  <a:spcPct val="0"/>
                </a:spcBef>
                <a:spcAft>
                  <a:spcPct val="0"/>
                </a:spcAft>
              </a:pPr>
              <a:endParaRPr lang="en-US" sz="1235">
                <a:latin typeface="Arial" panose="020B0604020202020204" pitchFamily="34" charset="0"/>
                <a:ea typeface="ヒラギノ角ゴ Pro W3" pitchFamily="86" charset="-128"/>
              </a:endParaRPr>
            </a:p>
          </p:txBody>
        </p:sp>
        <p:sp>
          <p:nvSpPr>
            <p:cNvPr id="23" name="Flowchart: Process 22"/>
            <p:cNvSpPr/>
            <p:nvPr/>
          </p:nvSpPr>
          <p:spPr bwMode="auto">
            <a:xfrm>
              <a:off x="4415995" y="2895600"/>
              <a:ext cx="253661" cy="1371600"/>
            </a:xfrm>
            <a:prstGeom prst="flowChartProcess">
              <a:avLst/>
            </a:prstGeom>
            <a:pattFill prst="narHorz">
              <a:fgClr>
                <a:srgbClr val="F7615A"/>
              </a:fgClr>
              <a:bgClr>
                <a:schemeClr val="bg1"/>
              </a:bgClr>
            </a:patt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80682" tIns="40341" rIns="80682" bIns="40341" numCol="1" rtlCol="0" anchor="t" anchorCtr="0" compatLnSpc="1">
              <a:prstTxWarp prst="textNoShape">
                <a:avLst/>
              </a:prstTxWarp>
            </a:bodyPr>
            <a:lstStyle/>
            <a:p>
              <a:pPr defTabSz="806867" eaLnBrk="0" fontAlgn="base" hangingPunct="0">
                <a:spcBef>
                  <a:spcPct val="0"/>
                </a:spcBef>
                <a:spcAft>
                  <a:spcPct val="0"/>
                </a:spcAft>
              </a:pPr>
              <a:endParaRPr lang="en-US" sz="1235">
                <a:latin typeface="Arial" panose="020B0604020202020204" pitchFamily="34" charset="0"/>
                <a:ea typeface="ヒラギノ角ゴ Pro W3" pitchFamily="86" charset="-128"/>
              </a:endParaRPr>
            </a:p>
          </p:txBody>
        </p:sp>
        <p:sp>
          <p:nvSpPr>
            <p:cNvPr id="24" name="TextBox 23"/>
            <p:cNvSpPr txBox="1"/>
            <p:nvPr/>
          </p:nvSpPr>
          <p:spPr>
            <a:xfrm rot="16200000">
              <a:off x="3557503" y="3359342"/>
              <a:ext cx="533403" cy="444113"/>
            </a:xfrm>
            <a:prstGeom prst="rect">
              <a:avLst/>
            </a:prstGeom>
            <a:solidFill>
              <a:schemeClr val="bg1">
                <a:alpha val="61000"/>
              </a:schemeClr>
            </a:solidFill>
          </p:spPr>
          <p:txBody>
            <a:bodyPr wrap="square" rtlCol="0">
              <a:spAutoFit/>
            </a:bodyPr>
            <a:lstStyle/>
            <a:p>
              <a:r>
                <a:rPr lang="en-US" sz="1235" dirty="0">
                  <a:latin typeface="Garamond" panose="02020404030301010803" pitchFamily="18" charset="0"/>
                </a:rPr>
                <a:t>256</a:t>
              </a:r>
            </a:p>
          </p:txBody>
        </p:sp>
        <p:sp>
          <p:nvSpPr>
            <p:cNvPr id="25" name="TextBox 24"/>
            <p:cNvSpPr txBox="1"/>
            <p:nvPr/>
          </p:nvSpPr>
          <p:spPr>
            <a:xfrm rot="16200000">
              <a:off x="3907631" y="3359341"/>
              <a:ext cx="533403" cy="444113"/>
            </a:xfrm>
            <a:prstGeom prst="rect">
              <a:avLst/>
            </a:prstGeom>
            <a:solidFill>
              <a:schemeClr val="bg1">
                <a:alpha val="61000"/>
              </a:schemeClr>
            </a:solidFill>
          </p:spPr>
          <p:txBody>
            <a:bodyPr wrap="square" rtlCol="0">
              <a:spAutoFit/>
            </a:bodyPr>
            <a:lstStyle/>
            <a:p>
              <a:r>
                <a:rPr lang="en-US" sz="1235" dirty="0">
                  <a:latin typeface="Garamond" panose="02020404030301010803" pitchFamily="18" charset="0"/>
                </a:rPr>
                <a:t>256</a:t>
              </a:r>
            </a:p>
          </p:txBody>
        </p:sp>
        <p:sp>
          <p:nvSpPr>
            <p:cNvPr id="26" name="TextBox 25"/>
            <p:cNvSpPr txBox="1"/>
            <p:nvPr/>
          </p:nvSpPr>
          <p:spPr>
            <a:xfrm rot="16200000">
              <a:off x="4275538" y="3370953"/>
              <a:ext cx="533403" cy="444113"/>
            </a:xfrm>
            <a:prstGeom prst="rect">
              <a:avLst/>
            </a:prstGeom>
            <a:solidFill>
              <a:schemeClr val="bg1">
                <a:alpha val="61000"/>
              </a:schemeClr>
            </a:solidFill>
          </p:spPr>
          <p:txBody>
            <a:bodyPr wrap="square" rtlCol="0">
              <a:spAutoFit/>
            </a:bodyPr>
            <a:lstStyle/>
            <a:p>
              <a:r>
                <a:rPr lang="en-US" sz="1235" dirty="0">
                  <a:latin typeface="Garamond" panose="02020404030301010803" pitchFamily="18" charset="0"/>
                </a:rPr>
                <a:t>256</a:t>
              </a:r>
            </a:p>
          </p:txBody>
        </p:sp>
      </p:grpSp>
      <p:grpSp>
        <p:nvGrpSpPr>
          <p:cNvPr id="27" name="Group 26"/>
          <p:cNvGrpSpPr/>
          <p:nvPr/>
        </p:nvGrpSpPr>
        <p:grpSpPr>
          <a:xfrm>
            <a:off x="6397300" y="4110184"/>
            <a:ext cx="747173" cy="813383"/>
            <a:chOff x="5024198" y="3116766"/>
            <a:chExt cx="1175097" cy="921834"/>
          </a:xfrm>
        </p:grpSpPr>
        <p:sp>
          <p:nvSpPr>
            <p:cNvPr id="28" name="Flowchart: Process 27"/>
            <p:cNvSpPr/>
            <p:nvPr/>
          </p:nvSpPr>
          <p:spPr bwMode="auto">
            <a:xfrm>
              <a:off x="5131582" y="3116766"/>
              <a:ext cx="283238" cy="914400"/>
            </a:xfrm>
            <a:prstGeom prst="flowChartProcess">
              <a:avLst/>
            </a:prstGeom>
            <a:pattFill prst="narHorz">
              <a:fgClr>
                <a:srgbClr val="F7615A"/>
              </a:fgClr>
              <a:bgClr>
                <a:schemeClr val="bg1"/>
              </a:bgClr>
            </a:patt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80682" tIns="40341" rIns="80682" bIns="40341" numCol="1" rtlCol="0" anchor="t" anchorCtr="0" compatLnSpc="1">
              <a:prstTxWarp prst="textNoShape">
                <a:avLst/>
              </a:prstTxWarp>
            </a:bodyPr>
            <a:lstStyle/>
            <a:p>
              <a:pPr defTabSz="806867" eaLnBrk="0" fontAlgn="base" hangingPunct="0">
                <a:spcBef>
                  <a:spcPct val="0"/>
                </a:spcBef>
                <a:spcAft>
                  <a:spcPct val="0"/>
                </a:spcAft>
              </a:pPr>
              <a:endParaRPr lang="en-US" sz="1235">
                <a:latin typeface="Arial" panose="020B0604020202020204" pitchFamily="34" charset="0"/>
                <a:ea typeface="ヒラギノ角ゴ Pro W3" pitchFamily="86" charset="-128"/>
              </a:endParaRPr>
            </a:p>
          </p:txBody>
        </p:sp>
        <p:sp>
          <p:nvSpPr>
            <p:cNvPr id="29" name="Flowchart: Process 28"/>
            <p:cNvSpPr/>
            <p:nvPr/>
          </p:nvSpPr>
          <p:spPr bwMode="auto">
            <a:xfrm>
              <a:off x="5491462" y="3124200"/>
              <a:ext cx="283238" cy="914400"/>
            </a:xfrm>
            <a:prstGeom prst="flowChartProcess">
              <a:avLst/>
            </a:prstGeom>
            <a:pattFill prst="narHorz">
              <a:fgClr>
                <a:srgbClr val="F7615A"/>
              </a:fgClr>
              <a:bgClr>
                <a:schemeClr val="bg1"/>
              </a:bgClr>
            </a:patt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80682" tIns="40341" rIns="80682" bIns="40341" numCol="1" rtlCol="0" anchor="t" anchorCtr="0" compatLnSpc="1">
              <a:prstTxWarp prst="textNoShape">
                <a:avLst/>
              </a:prstTxWarp>
            </a:bodyPr>
            <a:lstStyle/>
            <a:p>
              <a:pPr defTabSz="806867" eaLnBrk="0" fontAlgn="base" hangingPunct="0">
                <a:spcBef>
                  <a:spcPct val="0"/>
                </a:spcBef>
                <a:spcAft>
                  <a:spcPct val="0"/>
                </a:spcAft>
              </a:pPr>
              <a:endParaRPr lang="en-US" sz="1235">
                <a:latin typeface="Arial" panose="020B0604020202020204" pitchFamily="34" charset="0"/>
                <a:ea typeface="ヒラギノ角ゴ Pro W3" pitchFamily="86" charset="-128"/>
              </a:endParaRPr>
            </a:p>
          </p:txBody>
        </p:sp>
        <p:sp>
          <p:nvSpPr>
            <p:cNvPr id="30" name="Flowchart: Process 29"/>
            <p:cNvSpPr/>
            <p:nvPr/>
          </p:nvSpPr>
          <p:spPr bwMode="auto">
            <a:xfrm>
              <a:off x="5849676" y="3116766"/>
              <a:ext cx="283238" cy="914400"/>
            </a:xfrm>
            <a:prstGeom prst="flowChartProcess">
              <a:avLst/>
            </a:prstGeom>
            <a:pattFill prst="narHorz">
              <a:fgClr>
                <a:srgbClr val="F7615A"/>
              </a:fgClr>
              <a:bgClr>
                <a:schemeClr val="bg1"/>
              </a:bgClr>
            </a:patt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80682" tIns="40341" rIns="80682" bIns="40341" numCol="1" rtlCol="0" anchor="t" anchorCtr="0" compatLnSpc="1">
              <a:prstTxWarp prst="textNoShape">
                <a:avLst/>
              </a:prstTxWarp>
            </a:bodyPr>
            <a:lstStyle/>
            <a:p>
              <a:pPr defTabSz="806867" eaLnBrk="0" fontAlgn="base" hangingPunct="0">
                <a:spcBef>
                  <a:spcPct val="0"/>
                </a:spcBef>
                <a:spcAft>
                  <a:spcPct val="0"/>
                </a:spcAft>
              </a:pPr>
              <a:endParaRPr lang="en-US" sz="1235">
                <a:latin typeface="Arial" panose="020B0604020202020204" pitchFamily="34" charset="0"/>
                <a:ea typeface="ヒラギノ角ゴ Pro W3" pitchFamily="86" charset="-128"/>
              </a:endParaRPr>
            </a:p>
          </p:txBody>
        </p:sp>
        <p:sp>
          <p:nvSpPr>
            <p:cNvPr id="31" name="TextBox 30"/>
            <p:cNvSpPr txBox="1"/>
            <p:nvPr/>
          </p:nvSpPr>
          <p:spPr>
            <a:xfrm rot="16200000">
              <a:off x="4979553" y="3359344"/>
              <a:ext cx="533404" cy="444113"/>
            </a:xfrm>
            <a:prstGeom prst="rect">
              <a:avLst/>
            </a:prstGeom>
            <a:solidFill>
              <a:schemeClr val="bg1">
                <a:alpha val="61000"/>
              </a:schemeClr>
            </a:solidFill>
          </p:spPr>
          <p:txBody>
            <a:bodyPr wrap="square" rtlCol="0">
              <a:spAutoFit/>
            </a:bodyPr>
            <a:lstStyle/>
            <a:p>
              <a:r>
                <a:rPr lang="en-US" sz="1235" dirty="0">
                  <a:latin typeface="Garamond" panose="02020404030301010803" pitchFamily="18" charset="0"/>
                </a:rPr>
                <a:t>512</a:t>
              </a:r>
            </a:p>
          </p:txBody>
        </p:sp>
        <p:sp>
          <p:nvSpPr>
            <p:cNvPr id="32" name="TextBox 31"/>
            <p:cNvSpPr txBox="1"/>
            <p:nvPr/>
          </p:nvSpPr>
          <p:spPr>
            <a:xfrm rot="16200000">
              <a:off x="5387278" y="3359344"/>
              <a:ext cx="533404" cy="444114"/>
            </a:xfrm>
            <a:prstGeom prst="rect">
              <a:avLst/>
            </a:prstGeom>
            <a:solidFill>
              <a:schemeClr val="bg1">
                <a:alpha val="61000"/>
              </a:schemeClr>
            </a:solidFill>
          </p:spPr>
          <p:txBody>
            <a:bodyPr wrap="square" rtlCol="0">
              <a:spAutoFit/>
            </a:bodyPr>
            <a:lstStyle/>
            <a:p>
              <a:r>
                <a:rPr lang="en-US" sz="1235" dirty="0">
                  <a:latin typeface="Garamond" panose="02020404030301010803" pitchFamily="18" charset="0"/>
                </a:rPr>
                <a:t>512</a:t>
              </a:r>
            </a:p>
          </p:txBody>
        </p:sp>
        <p:sp>
          <p:nvSpPr>
            <p:cNvPr id="33" name="TextBox 32"/>
            <p:cNvSpPr txBox="1"/>
            <p:nvPr/>
          </p:nvSpPr>
          <p:spPr>
            <a:xfrm rot="16200000">
              <a:off x="5710536" y="3370955"/>
              <a:ext cx="533404" cy="444114"/>
            </a:xfrm>
            <a:prstGeom prst="rect">
              <a:avLst/>
            </a:prstGeom>
            <a:solidFill>
              <a:schemeClr val="bg1">
                <a:alpha val="61000"/>
              </a:schemeClr>
            </a:solidFill>
          </p:spPr>
          <p:txBody>
            <a:bodyPr wrap="square" rtlCol="0">
              <a:spAutoFit/>
            </a:bodyPr>
            <a:lstStyle/>
            <a:p>
              <a:r>
                <a:rPr lang="en-US" sz="1235" dirty="0">
                  <a:latin typeface="Garamond" panose="02020404030301010803" pitchFamily="18" charset="0"/>
                </a:rPr>
                <a:t>512</a:t>
              </a:r>
            </a:p>
          </p:txBody>
        </p:sp>
      </p:grpSp>
      <p:grpSp>
        <p:nvGrpSpPr>
          <p:cNvPr id="34" name="Group 33"/>
          <p:cNvGrpSpPr/>
          <p:nvPr/>
        </p:nvGrpSpPr>
        <p:grpSpPr>
          <a:xfrm>
            <a:off x="7378039" y="4251214"/>
            <a:ext cx="787268" cy="541162"/>
            <a:chOff x="6566636" y="3276600"/>
            <a:chExt cx="1238156" cy="613317"/>
          </a:xfrm>
        </p:grpSpPr>
        <p:sp>
          <p:nvSpPr>
            <p:cNvPr id="35" name="Flowchart: Process 34"/>
            <p:cNvSpPr/>
            <p:nvPr/>
          </p:nvSpPr>
          <p:spPr bwMode="auto">
            <a:xfrm>
              <a:off x="6611234" y="3276600"/>
              <a:ext cx="322702" cy="609600"/>
            </a:xfrm>
            <a:prstGeom prst="flowChartProcess">
              <a:avLst/>
            </a:prstGeom>
            <a:pattFill prst="narHorz">
              <a:fgClr>
                <a:srgbClr val="F7615A"/>
              </a:fgClr>
              <a:bgClr>
                <a:schemeClr val="bg1"/>
              </a:bgClr>
            </a:patt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80682" tIns="40341" rIns="80682" bIns="40341" numCol="1" rtlCol="0" anchor="t" anchorCtr="0" compatLnSpc="1">
              <a:prstTxWarp prst="textNoShape">
                <a:avLst/>
              </a:prstTxWarp>
            </a:bodyPr>
            <a:lstStyle/>
            <a:p>
              <a:pPr defTabSz="806867" eaLnBrk="0" fontAlgn="base" hangingPunct="0">
                <a:spcBef>
                  <a:spcPct val="0"/>
                </a:spcBef>
                <a:spcAft>
                  <a:spcPct val="0"/>
                </a:spcAft>
              </a:pPr>
              <a:endParaRPr lang="en-US" sz="1235">
                <a:latin typeface="Arial" panose="020B0604020202020204" pitchFamily="34" charset="0"/>
                <a:ea typeface="ヒラギノ角ゴ Pro W3" pitchFamily="86" charset="-128"/>
              </a:endParaRPr>
            </a:p>
          </p:txBody>
        </p:sp>
        <p:sp>
          <p:nvSpPr>
            <p:cNvPr id="36" name="Flowchart: Process 35"/>
            <p:cNvSpPr/>
            <p:nvPr/>
          </p:nvSpPr>
          <p:spPr bwMode="auto">
            <a:xfrm>
              <a:off x="7002273" y="3276600"/>
              <a:ext cx="322702" cy="609600"/>
            </a:xfrm>
            <a:prstGeom prst="flowChartProcess">
              <a:avLst/>
            </a:prstGeom>
            <a:pattFill prst="narHorz">
              <a:fgClr>
                <a:srgbClr val="F7615A"/>
              </a:fgClr>
              <a:bgClr>
                <a:schemeClr val="bg1"/>
              </a:bgClr>
            </a:patt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80682" tIns="40341" rIns="80682" bIns="40341" numCol="1" rtlCol="0" anchor="t" anchorCtr="0" compatLnSpc="1">
              <a:prstTxWarp prst="textNoShape">
                <a:avLst/>
              </a:prstTxWarp>
            </a:bodyPr>
            <a:lstStyle/>
            <a:p>
              <a:pPr defTabSz="806867" eaLnBrk="0" fontAlgn="base" hangingPunct="0">
                <a:spcBef>
                  <a:spcPct val="0"/>
                </a:spcBef>
                <a:spcAft>
                  <a:spcPct val="0"/>
                </a:spcAft>
              </a:pPr>
              <a:endParaRPr lang="en-US" sz="1235">
                <a:latin typeface="Arial" panose="020B0604020202020204" pitchFamily="34" charset="0"/>
                <a:ea typeface="ヒラギノ角ゴ Pro W3" pitchFamily="86" charset="-128"/>
              </a:endParaRPr>
            </a:p>
          </p:txBody>
        </p:sp>
        <p:sp>
          <p:nvSpPr>
            <p:cNvPr id="37" name="Flowchart: Process 36"/>
            <p:cNvSpPr/>
            <p:nvPr/>
          </p:nvSpPr>
          <p:spPr bwMode="auto">
            <a:xfrm>
              <a:off x="7400906" y="3280317"/>
              <a:ext cx="322702" cy="609600"/>
            </a:xfrm>
            <a:prstGeom prst="flowChartProcess">
              <a:avLst/>
            </a:prstGeom>
            <a:pattFill prst="narHorz">
              <a:fgClr>
                <a:srgbClr val="F7615A"/>
              </a:fgClr>
              <a:bgClr>
                <a:schemeClr val="bg1"/>
              </a:bgClr>
            </a:patt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80682" tIns="40341" rIns="80682" bIns="40341" numCol="1" rtlCol="0" anchor="t" anchorCtr="0" compatLnSpc="1">
              <a:prstTxWarp prst="textNoShape">
                <a:avLst/>
              </a:prstTxWarp>
            </a:bodyPr>
            <a:lstStyle/>
            <a:p>
              <a:pPr defTabSz="806867" eaLnBrk="0" fontAlgn="base" hangingPunct="0">
                <a:spcBef>
                  <a:spcPct val="0"/>
                </a:spcBef>
                <a:spcAft>
                  <a:spcPct val="0"/>
                </a:spcAft>
              </a:pPr>
              <a:endParaRPr lang="en-US" sz="1235">
                <a:latin typeface="Arial" panose="020B0604020202020204" pitchFamily="34" charset="0"/>
                <a:ea typeface="ヒラギノ角ゴ Pro W3" pitchFamily="86" charset="-128"/>
              </a:endParaRPr>
            </a:p>
          </p:txBody>
        </p:sp>
        <p:sp>
          <p:nvSpPr>
            <p:cNvPr id="38" name="TextBox 37"/>
            <p:cNvSpPr txBox="1"/>
            <p:nvPr/>
          </p:nvSpPr>
          <p:spPr>
            <a:xfrm rot="16200000">
              <a:off x="6521990" y="3363988"/>
              <a:ext cx="533405" cy="444114"/>
            </a:xfrm>
            <a:prstGeom prst="rect">
              <a:avLst/>
            </a:prstGeom>
            <a:solidFill>
              <a:schemeClr val="bg1">
                <a:alpha val="61000"/>
              </a:schemeClr>
            </a:solidFill>
          </p:spPr>
          <p:txBody>
            <a:bodyPr wrap="square" rtlCol="0">
              <a:spAutoFit/>
            </a:bodyPr>
            <a:lstStyle/>
            <a:p>
              <a:r>
                <a:rPr lang="en-US" sz="1235" dirty="0">
                  <a:latin typeface="Garamond" panose="02020404030301010803" pitchFamily="18" charset="0"/>
                </a:rPr>
                <a:t>512</a:t>
              </a:r>
            </a:p>
          </p:txBody>
        </p:sp>
        <p:sp>
          <p:nvSpPr>
            <p:cNvPr id="39" name="TextBox 38"/>
            <p:cNvSpPr txBox="1"/>
            <p:nvPr/>
          </p:nvSpPr>
          <p:spPr>
            <a:xfrm rot="16200000">
              <a:off x="6912312" y="3370952"/>
              <a:ext cx="533405" cy="444114"/>
            </a:xfrm>
            <a:prstGeom prst="rect">
              <a:avLst/>
            </a:prstGeom>
            <a:solidFill>
              <a:schemeClr val="bg1">
                <a:alpha val="61000"/>
              </a:schemeClr>
            </a:solidFill>
          </p:spPr>
          <p:txBody>
            <a:bodyPr wrap="square" rtlCol="0">
              <a:spAutoFit/>
            </a:bodyPr>
            <a:lstStyle/>
            <a:p>
              <a:r>
                <a:rPr lang="en-US" sz="1235" dirty="0">
                  <a:latin typeface="Garamond" panose="02020404030301010803" pitchFamily="18" charset="0"/>
                </a:rPr>
                <a:t>512</a:t>
              </a:r>
            </a:p>
          </p:txBody>
        </p:sp>
        <p:sp>
          <p:nvSpPr>
            <p:cNvPr id="40" name="TextBox 39"/>
            <p:cNvSpPr txBox="1"/>
            <p:nvPr/>
          </p:nvSpPr>
          <p:spPr>
            <a:xfrm rot="16200000">
              <a:off x="7316032" y="3359341"/>
              <a:ext cx="533405" cy="444114"/>
            </a:xfrm>
            <a:prstGeom prst="rect">
              <a:avLst/>
            </a:prstGeom>
            <a:solidFill>
              <a:schemeClr val="bg1">
                <a:alpha val="61000"/>
              </a:schemeClr>
            </a:solidFill>
          </p:spPr>
          <p:txBody>
            <a:bodyPr wrap="square" rtlCol="0">
              <a:spAutoFit/>
            </a:bodyPr>
            <a:lstStyle/>
            <a:p>
              <a:r>
                <a:rPr lang="en-US" sz="1235" dirty="0">
                  <a:latin typeface="Garamond" panose="02020404030301010803" pitchFamily="18" charset="0"/>
                </a:rPr>
                <a:t>512</a:t>
              </a:r>
            </a:p>
          </p:txBody>
        </p:sp>
      </p:grpSp>
      <p:pic>
        <p:nvPicPr>
          <p:cNvPr id="41" name="Picture 4" descr="Image result for airbnb photo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10800000" flipV="1">
            <a:off x="2035903" y="3790698"/>
            <a:ext cx="2280831" cy="1227632"/>
          </a:xfrm>
          <a:prstGeom prst="rect">
            <a:avLst/>
          </a:prstGeom>
          <a:noFill/>
          <a:extLst>
            <a:ext uri="{909E8E84-426E-40dd-AFC4-6F175D3DCCD1}">
              <a14:hiddenFill xmlns:a14="http://schemas.microsoft.com/office/drawing/2010/main" xmlns="">
                <a:solidFill>
                  <a:srgbClr val="FFFFFF"/>
                </a:solidFill>
              </a14:hiddenFill>
            </a:ext>
          </a:extLst>
        </p:spPr>
      </p:pic>
      <p:sp>
        <p:nvSpPr>
          <p:cNvPr id="42" name="TextBox 41"/>
          <p:cNvSpPr txBox="1"/>
          <p:nvPr/>
        </p:nvSpPr>
        <p:spPr>
          <a:xfrm>
            <a:off x="6403763" y="5410614"/>
            <a:ext cx="401970" cy="911614"/>
          </a:xfrm>
          <a:prstGeom prst="rect">
            <a:avLst/>
          </a:prstGeom>
          <a:pattFill prst="narHorz">
            <a:fgClr>
              <a:srgbClr val="F7615A"/>
            </a:fgClr>
            <a:bgClr>
              <a:schemeClr val="bg1"/>
            </a:bgClr>
          </a:pattFill>
        </p:spPr>
        <p:txBody>
          <a:bodyPr vert="vert270" wrap="square" rtlCol="0">
            <a:spAutoFit/>
          </a:bodyPr>
          <a:lstStyle/>
          <a:p>
            <a:pPr algn="ctr"/>
            <a:r>
              <a:rPr lang="en-US" sz="1412" dirty="0" err="1">
                <a:latin typeface="Garamond" panose="02020404030301010803" pitchFamily="18" charset="0"/>
              </a:rPr>
              <a:t>Conv</a:t>
            </a:r>
            <a:r>
              <a:rPr lang="en-US" sz="1412" dirty="0">
                <a:latin typeface="Garamond" panose="02020404030301010803" pitchFamily="18" charset="0"/>
              </a:rPr>
              <a:t> layer</a:t>
            </a:r>
          </a:p>
        </p:txBody>
      </p:sp>
      <p:sp>
        <p:nvSpPr>
          <p:cNvPr id="43" name="TextBox 42"/>
          <p:cNvSpPr txBox="1"/>
          <p:nvPr/>
        </p:nvSpPr>
        <p:spPr>
          <a:xfrm>
            <a:off x="6922999" y="5398631"/>
            <a:ext cx="401970" cy="911614"/>
          </a:xfrm>
          <a:prstGeom prst="rect">
            <a:avLst/>
          </a:prstGeom>
          <a:solidFill>
            <a:srgbClr val="F7615A"/>
          </a:solidFill>
        </p:spPr>
        <p:txBody>
          <a:bodyPr vert="vert270" wrap="square" rtlCol="0">
            <a:spAutoFit/>
          </a:bodyPr>
          <a:lstStyle/>
          <a:p>
            <a:pPr algn="ctr"/>
            <a:r>
              <a:rPr lang="en-US" sz="1412" dirty="0">
                <a:solidFill>
                  <a:schemeClr val="bg1"/>
                </a:solidFill>
                <a:latin typeface="Garamond" panose="02020404030301010803" pitchFamily="18" charset="0"/>
              </a:rPr>
              <a:t>Max Pool</a:t>
            </a:r>
          </a:p>
        </p:txBody>
      </p:sp>
      <p:sp>
        <p:nvSpPr>
          <p:cNvPr id="44" name="TextBox 43"/>
          <p:cNvSpPr txBox="1"/>
          <p:nvPr/>
        </p:nvSpPr>
        <p:spPr>
          <a:xfrm>
            <a:off x="7395592" y="5747985"/>
            <a:ext cx="1815942" cy="309637"/>
          </a:xfrm>
          <a:prstGeom prst="rect">
            <a:avLst/>
          </a:prstGeom>
          <a:solidFill>
            <a:schemeClr val="accent1">
              <a:lumMod val="75000"/>
            </a:schemeClr>
          </a:solidFill>
        </p:spPr>
        <p:txBody>
          <a:bodyPr vert="horz" wrap="square" rtlCol="0">
            <a:spAutoFit/>
          </a:bodyPr>
          <a:lstStyle/>
          <a:p>
            <a:pPr algn="ctr"/>
            <a:r>
              <a:rPr lang="en-US" sz="1412" dirty="0">
                <a:solidFill>
                  <a:schemeClr val="bg1"/>
                </a:solidFill>
                <a:latin typeface="Garamond" panose="02020404030301010803" pitchFamily="18" charset="0"/>
              </a:rPr>
              <a:t>Fully Connected Layer</a:t>
            </a:r>
          </a:p>
        </p:txBody>
      </p:sp>
      <p:sp>
        <p:nvSpPr>
          <p:cNvPr id="45" name="TextBox 44"/>
          <p:cNvSpPr txBox="1"/>
          <p:nvPr/>
        </p:nvSpPr>
        <p:spPr>
          <a:xfrm>
            <a:off x="8410612" y="4404513"/>
            <a:ext cx="360272" cy="363946"/>
          </a:xfrm>
          <a:prstGeom prst="rect">
            <a:avLst/>
          </a:prstGeom>
          <a:solidFill>
            <a:schemeClr val="accent1">
              <a:lumMod val="75000"/>
            </a:schemeClr>
          </a:solidFill>
        </p:spPr>
        <p:txBody>
          <a:bodyPr vert="horz" wrap="square" rtlCol="0">
            <a:spAutoFit/>
          </a:bodyPr>
          <a:lstStyle/>
          <a:p>
            <a:pPr algn="ctr"/>
            <a:endParaRPr lang="en-US" sz="1765" dirty="0">
              <a:solidFill>
                <a:schemeClr val="bg1"/>
              </a:solidFill>
              <a:latin typeface="Garamond" panose="02020404030301010803" pitchFamily="18" charset="0"/>
            </a:endParaRPr>
          </a:p>
        </p:txBody>
      </p:sp>
      <p:sp>
        <p:nvSpPr>
          <p:cNvPr id="61" name="TextBox 60"/>
          <p:cNvSpPr txBox="1"/>
          <p:nvPr/>
        </p:nvSpPr>
        <p:spPr>
          <a:xfrm>
            <a:off x="9125949" y="3238391"/>
            <a:ext cx="1003886" cy="282385"/>
          </a:xfrm>
          <a:prstGeom prst="rect">
            <a:avLst/>
          </a:prstGeom>
          <a:noFill/>
          <a:ln w="28575">
            <a:solidFill>
              <a:srgbClr val="C00000"/>
            </a:solidFill>
          </a:ln>
        </p:spPr>
        <p:txBody>
          <a:bodyPr wrap="square" rtlCol="0">
            <a:spAutoFit/>
          </a:bodyPr>
          <a:lstStyle/>
          <a:p>
            <a:pPr algn="ctr"/>
            <a:r>
              <a:rPr lang="en-US" sz="1235" dirty="0">
                <a:latin typeface="Garamond" panose="02020404030301010803" pitchFamily="18" charset="0"/>
              </a:rPr>
              <a:t>Living Room</a:t>
            </a:r>
          </a:p>
        </p:txBody>
      </p:sp>
      <p:sp>
        <p:nvSpPr>
          <p:cNvPr id="62" name="TextBox 61"/>
          <p:cNvSpPr txBox="1"/>
          <p:nvPr/>
        </p:nvSpPr>
        <p:spPr>
          <a:xfrm>
            <a:off x="9125949" y="3778608"/>
            <a:ext cx="1003886" cy="282385"/>
          </a:xfrm>
          <a:prstGeom prst="rect">
            <a:avLst/>
          </a:prstGeom>
          <a:noFill/>
          <a:ln w="28575">
            <a:solidFill>
              <a:srgbClr val="C00000"/>
            </a:solidFill>
          </a:ln>
        </p:spPr>
        <p:txBody>
          <a:bodyPr wrap="square" rtlCol="0">
            <a:spAutoFit/>
          </a:bodyPr>
          <a:lstStyle/>
          <a:p>
            <a:pPr algn="ctr"/>
            <a:r>
              <a:rPr lang="en-US" sz="1235" dirty="0">
                <a:latin typeface="Garamond" panose="02020404030301010803" pitchFamily="18" charset="0"/>
              </a:rPr>
              <a:t>Bedroom</a:t>
            </a:r>
          </a:p>
        </p:txBody>
      </p:sp>
      <p:sp>
        <p:nvSpPr>
          <p:cNvPr id="63" name="TextBox 62"/>
          <p:cNvSpPr txBox="1"/>
          <p:nvPr/>
        </p:nvSpPr>
        <p:spPr>
          <a:xfrm>
            <a:off x="9125949" y="4348516"/>
            <a:ext cx="1003886" cy="282385"/>
          </a:xfrm>
          <a:prstGeom prst="rect">
            <a:avLst/>
          </a:prstGeom>
          <a:noFill/>
          <a:ln w="28575">
            <a:solidFill>
              <a:srgbClr val="C00000"/>
            </a:solidFill>
          </a:ln>
        </p:spPr>
        <p:txBody>
          <a:bodyPr wrap="square" rtlCol="0">
            <a:spAutoFit/>
          </a:bodyPr>
          <a:lstStyle/>
          <a:p>
            <a:pPr algn="ctr"/>
            <a:r>
              <a:rPr lang="en-US" sz="1235" dirty="0">
                <a:latin typeface="Garamond" panose="02020404030301010803" pitchFamily="18" charset="0"/>
              </a:rPr>
              <a:t>Kitchen</a:t>
            </a:r>
          </a:p>
        </p:txBody>
      </p:sp>
      <p:sp>
        <p:nvSpPr>
          <p:cNvPr id="64" name="TextBox 63"/>
          <p:cNvSpPr txBox="1"/>
          <p:nvPr/>
        </p:nvSpPr>
        <p:spPr>
          <a:xfrm>
            <a:off x="9145854" y="4853407"/>
            <a:ext cx="1003886" cy="282385"/>
          </a:xfrm>
          <a:prstGeom prst="rect">
            <a:avLst/>
          </a:prstGeom>
          <a:noFill/>
          <a:ln w="28575">
            <a:solidFill>
              <a:srgbClr val="C00000"/>
            </a:solidFill>
          </a:ln>
        </p:spPr>
        <p:txBody>
          <a:bodyPr wrap="square" rtlCol="0">
            <a:spAutoFit/>
          </a:bodyPr>
          <a:lstStyle/>
          <a:p>
            <a:pPr algn="ctr"/>
            <a:r>
              <a:rPr lang="en-US" sz="1235" dirty="0">
                <a:latin typeface="Garamond" panose="02020404030301010803" pitchFamily="18" charset="0"/>
              </a:rPr>
              <a:t>Bathroom</a:t>
            </a:r>
          </a:p>
        </p:txBody>
      </p:sp>
      <p:sp>
        <p:nvSpPr>
          <p:cNvPr id="65" name="TextBox 64"/>
          <p:cNvSpPr txBox="1"/>
          <p:nvPr/>
        </p:nvSpPr>
        <p:spPr>
          <a:xfrm>
            <a:off x="9158448" y="5384345"/>
            <a:ext cx="1003886" cy="282385"/>
          </a:xfrm>
          <a:prstGeom prst="rect">
            <a:avLst/>
          </a:prstGeom>
          <a:noFill/>
          <a:ln w="28575">
            <a:solidFill>
              <a:srgbClr val="C00000"/>
            </a:solidFill>
          </a:ln>
        </p:spPr>
        <p:txBody>
          <a:bodyPr wrap="square" rtlCol="0">
            <a:spAutoFit/>
          </a:bodyPr>
          <a:lstStyle/>
          <a:p>
            <a:pPr algn="ctr"/>
            <a:r>
              <a:rPr lang="en-US" sz="1235" dirty="0">
                <a:latin typeface="Garamond" panose="02020404030301010803" pitchFamily="18" charset="0"/>
              </a:rPr>
              <a:t>Outdoor</a:t>
            </a:r>
          </a:p>
        </p:txBody>
      </p:sp>
      <p:cxnSp>
        <p:nvCxnSpPr>
          <p:cNvPr id="66" name="Straight Arrow Connector 65"/>
          <p:cNvCxnSpPr>
            <a:endCxn id="61" idx="1"/>
          </p:cNvCxnSpPr>
          <p:nvPr/>
        </p:nvCxnSpPr>
        <p:spPr bwMode="auto">
          <a:xfrm flipV="1">
            <a:off x="8817096" y="3379584"/>
            <a:ext cx="308853" cy="1130140"/>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67" name="Straight Arrow Connector 66"/>
          <p:cNvCxnSpPr>
            <a:endCxn id="62" idx="1"/>
          </p:cNvCxnSpPr>
          <p:nvPr/>
        </p:nvCxnSpPr>
        <p:spPr bwMode="auto">
          <a:xfrm flipV="1">
            <a:off x="8817096" y="3919801"/>
            <a:ext cx="308853" cy="589923"/>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68" name="Straight Arrow Connector 67"/>
          <p:cNvCxnSpPr>
            <a:endCxn id="63" idx="1"/>
          </p:cNvCxnSpPr>
          <p:nvPr/>
        </p:nvCxnSpPr>
        <p:spPr bwMode="auto">
          <a:xfrm flipV="1">
            <a:off x="8817096" y="4489709"/>
            <a:ext cx="308853" cy="20014"/>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69" name="Straight Arrow Connector 68"/>
          <p:cNvCxnSpPr>
            <a:endCxn id="64" idx="1"/>
          </p:cNvCxnSpPr>
          <p:nvPr/>
        </p:nvCxnSpPr>
        <p:spPr bwMode="auto">
          <a:xfrm>
            <a:off x="8817096" y="4509723"/>
            <a:ext cx="328758" cy="484877"/>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70" name="Straight Arrow Connector 69"/>
          <p:cNvCxnSpPr>
            <a:endCxn id="65" idx="1"/>
          </p:cNvCxnSpPr>
          <p:nvPr/>
        </p:nvCxnSpPr>
        <p:spPr bwMode="auto">
          <a:xfrm>
            <a:off x="8817097" y="4509724"/>
            <a:ext cx="341351" cy="1015814"/>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56" name="TextBox 55">
            <a:extLst>
              <a:ext uri="{FF2B5EF4-FFF2-40B4-BE49-F238E27FC236}">
                <a16:creationId xmlns:a16="http://schemas.microsoft.com/office/drawing/2014/main" id="{EAD48975-CFA7-4C85-8667-EF1B28E5E6E8}"/>
              </a:ext>
            </a:extLst>
          </p:cNvPr>
          <p:cNvSpPr txBox="1"/>
          <p:nvPr/>
        </p:nvSpPr>
        <p:spPr>
          <a:xfrm>
            <a:off x="2982713" y="6640746"/>
            <a:ext cx="6099501" cy="228076"/>
          </a:xfrm>
          <a:prstGeom prst="rect">
            <a:avLst/>
          </a:prstGeom>
          <a:noFill/>
        </p:spPr>
        <p:txBody>
          <a:bodyPr wrap="square" rtlCol="0">
            <a:spAutoFit/>
          </a:bodyPr>
          <a:lstStyle/>
          <a:p>
            <a:pPr algn="ctr"/>
            <a:r>
              <a:rPr lang="en-US" sz="882" dirty="0"/>
              <a:t>Slide credit: Param </a:t>
            </a:r>
            <a:r>
              <a:rPr lang="en-US" sz="882" dirty="0" err="1"/>
              <a:t>Vir</a:t>
            </a:r>
            <a:r>
              <a:rPr lang="en-US" sz="882" dirty="0"/>
              <a:t> Singh – Deep Learning</a:t>
            </a:r>
          </a:p>
        </p:txBody>
      </p:sp>
    </p:spTree>
    <p:extLst>
      <p:ext uri="{BB962C8B-B14F-4D97-AF65-F5344CB8AC3E}">
        <p14:creationId xmlns:p14="http://schemas.microsoft.com/office/powerpoint/2010/main" val="15678335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60648"/>
            <a:ext cx="12192000" cy="926976"/>
          </a:xfrm>
        </p:spPr>
        <p:txBody>
          <a:bodyPr>
            <a:normAutofit fontScale="90000"/>
          </a:bodyPr>
          <a:lstStyle/>
          <a:p>
            <a:r>
              <a:rPr lang="en-US" dirty="0"/>
              <a:t>Example of Unsupervised Learning: </a:t>
            </a:r>
            <a:br>
              <a:rPr lang="en-US" dirty="0"/>
            </a:br>
            <a:r>
              <a:rPr lang="en-US" dirty="0"/>
              <a:t>Nearest Neighbor Classifier</a:t>
            </a:r>
          </a:p>
        </p:txBody>
      </p:sp>
      <p:sp>
        <p:nvSpPr>
          <p:cNvPr id="3" name="Content Placeholder 2"/>
          <p:cNvSpPr>
            <a:spLocks noGrp="1"/>
          </p:cNvSpPr>
          <p:nvPr>
            <p:ph idx="1"/>
          </p:nvPr>
        </p:nvSpPr>
        <p:spPr/>
        <p:txBody>
          <a:bodyPr/>
          <a:lstStyle/>
          <a:p>
            <a:r>
              <a:rPr lang="en-US" b="1" i="1" dirty="0">
                <a:solidFill>
                  <a:srgbClr val="0070C0"/>
                </a:solidFill>
              </a:rPr>
              <a:t>Nearest Neighbor </a:t>
            </a:r>
            <a:r>
              <a:rPr lang="en-US" dirty="0"/>
              <a:t>– for each test data point, assign the class label of the nearest training data point</a:t>
            </a:r>
          </a:p>
          <a:p>
            <a:pPr lvl="1"/>
            <a:r>
              <a:rPr lang="en-US" dirty="0"/>
              <a:t>Adopt a distance function to find the nearest neighbor</a:t>
            </a:r>
          </a:p>
          <a:p>
            <a:pPr lvl="2"/>
            <a:r>
              <a:rPr lang="en-US" dirty="0"/>
              <a:t>Calculate the distance to each data point in the training set, and assign the class of the nearest data point (minimum distance)</a:t>
            </a:r>
          </a:p>
          <a:p>
            <a:pPr lvl="1"/>
            <a:r>
              <a:rPr lang="en-US" dirty="0"/>
              <a:t>It does not require learning a set of weights</a:t>
            </a:r>
          </a:p>
          <a:p>
            <a:pPr marL="403400" lvl="1" indent="0">
              <a:buNone/>
            </a:pPr>
            <a:endParaRPr lang="en-US" dirty="0"/>
          </a:p>
          <a:p>
            <a:endParaRPr lang="en-US" dirty="0"/>
          </a:p>
        </p:txBody>
      </p:sp>
      <p:sp>
        <p:nvSpPr>
          <p:cNvPr id="22" name="Content Placeholder 21">
            <a:extLst>
              <a:ext uri="{FF2B5EF4-FFF2-40B4-BE49-F238E27FC236}">
                <a16:creationId xmlns:a16="http://schemas.microsoft.com/office/drawing/2014/main" id="{BE8C3A46-ABD6-4872-90C3-C5E72E69E36C}"/>
              </a:ext>
            </a:extLst>
          </p:cNvPr>
          <p:cNvSpPr>
            <a:spLocks noGrp="1"/>
          </p:cNvSpPr>
          <p:nvPr>
            <p:ph idx="10"/>
          </p:nvPr>
        </p:nvSpPr>
        <p:spPr/>
        <p:txBody>
          <a:bodyPr/>
          <a:lstStyle/>
          <a:p>
            <a:r>
              <a:rPr lang="en-US" dirty="0"/>
              <a:t>Machine Learning Basics</a:t>
            </a:r>
          </a:p>
          <a:p>
            <a:endParaRPr lang="en-US" dirty="0"/>
          </a:p>
        </p:txBody>
      </p:sp>
      <p:sp>
        <p:nvSpPr>
          <p:cNvPr id="4" name="Rectangle 3"/>
          <p:cNvSpPr/>
          <p:nvPr/>
        </p:nvSpPr>
        <p:spPr>
          <a:xfrm>
            <a:off x="4312207" y="4008226"/>
            <a:ext cx="201706" cy="201706"/>
          </a:xfrm>
          <a:prstGeom prst="rect">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588">
              <a:solidFill>
                <a:srgbClr val="FFFFFF"/>
              </a:solidFill>
            </a:endParaRPr>
          </a:p>
        </p:txBody>
      </p:sp>
      <p:sp>
        <p:nvSpPr>
          <p:cNvPr id="5" name="Rectangle 4"/>
          <p:cNvSpPr/>
          <p:nvPr/>
        </p:nvSpPr>
        <p:spPr>
          <a:xfrm>
            <a:off x="4782854" y="4613343"/>
            <a:ext cx="201706" cy="201706"/>
          </a:xfrm>
          <a:prstGeom prst="rect">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588">
              <a:solidFill>
                <a:srgbClr val="FFFFFF"/>
              </a:solidFill>
            </a:endParaRPr>
          </a:p>
        </p:txBody>
      </p:sp>
      <p:sp>
        <p:nvSpPr>
          <p:cNvPr id="6" name="Rectangle 5"/>
          <p:cNvSpPr/>
          <p:nvPr/>
        </p:nvSpPr>
        <p:spPr>
          <a:xfrm>
            <a:off x="5253501" y="3940991"/>
            <a:ext cx="201706" cy="201706"/>
          </a:xfrm>
          <a:prstGeom prst="rect">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588">
              <a:solidFill>
                <a:srgbClr val="FFFFFF"/>
              </a:solidFill>
            </a:endParaRPr>
          </a:p>
        </p:txBody>
      </p:sp>
      <p:sp>
        <p:nvSpPr>
          <p:cNvPr id="7" name="Rectangle 6"/>
          <p:cNvSpPr/>
          <p:nvPr/>
        </p:nvSpPr>
        <p:spPr>
          <a:xfrm>
            <a:off x="4446678" y="5285696"/>
            <a:ext cx="201706" cy="201706"/>
          </a:xfrm>
          <a:prstGeom prst="rect">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588">
              <a:solidFill>
                <a:srgbClr val="FFFFFF"/>
              </a:solidFill>
            </a:endParaRPr>
          </a:p>
        </p:txBody>
      </p:sp>
      <p:sp>
        <p:nvSpPr>
          <p:cNvPr id="8" name="Rectangle 7"/>
          <p:cNvSpPr/>
          <p:nvPr/>
        </p:nvSpPr>
        <p:spPr>
          <a:xfrm>
            <a:off x="5656913" y="5016755"/>
            <a:ext cx="201706" cy="201706"/>
          </a:xfrm>
          <a:prstGeom prst="rect">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588">
              <a:solidFill>
                <a:srgbClr val="FFFFFF"/>
              </a:solidFill>
            </a:endParaRPr>
          </a:p>
        </p:txBody>
      </p:sp>
      <p:sp>
        <p:nvSpPr>
          <p:cNvPr id="9" name="Rectangle 8"/>
          <p:cNvSpPr/>
          <p:nvPr/>
        </p:nvSpPr>
        <p:spPr>
          <a:xfrm>
            <a:off x="5522442" y="5689108"/>
            <a:ext cx="201706" cy="201706"/>
          </a:xfrm>
          <a:prstGeom prst="rect">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588">
              <a:solidFill>
                <a:srgbClr val="FFFFFF"/>
              </a:solidFill>
            </a:endParaRPr>
          </a:p>
        </p:txBody>
      </p:sp>
      <p:sp>
        <p:nvSpPr>
          <p:cNvPr id="10" name="Oval 9"/>
          <p:cNvSpPr/>
          <p:nvPr/>
        </p:nvSpPr>
        <p:spPr>
          <a:xfrm>
            <a:off x="7472266" y="4209932"/>
            <a:ext cx="201706" cy="20170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588">
              <a:solidFill>
                <a:srgbClr val="FFFFFF"/>
              </a:solidFill>
            </a:endParaRPr>
          </a:p>
        </p:txBody>
      </p:sp>
      <p:sp>
        <p:nvSpPr>
          <p:cNvPr id="11" name="Oval 10"/>
          <p:cNvSpPr/>
          <p:nvPr/>
        </p:nvSpPr>
        <p:spPr>
          <a:xfrm>
            <a:off x="6799913" y="4815049"/>
            <a:ext cx="201706" cy="20170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588">
              <a:solidFill>
                <a:srgbClr val="FFFFFF"/>
              </a:solidFill>
            </a:endParaRPr>
          </a:p>
        </p:txBody>
      </p:sp>
      <p:sp>
        <p:nvSpPr>
          <p:cNvPr id="12" name="Oval 11"/>
          <p:cNvSpPr/>
          <p:nvPr/>
        </p:nvSpPr>
        <p:spPr>
          <a:xfrm>
            <a:off x="7472266" y="5151226"/>
            <a:ext cx="201706" cy="20170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588">
              <a:solidFill>
                <a:srgbClr val="FFFFFF"/>
              </a:solidFill>
            </a:endParaRPr>
          </a:p>
        </p:txBody>
      </p:sp>
      <p:sp>
        <p:nvSpPr>
          <p:cNvPr id="13" name="Oval 12"/>
          <p:cNvSpPr/>
          <p:nvPr/>
        </p:nvSpPr>
        <p:spPr>
          <a:xfrm>
            <a:off x="6665442" y="3873755"/>
            <a:ext cx="201706" cy="20170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588">
              <a:solidFill>
                <a:srgbClr val="FFFFFF"/>
              </a:solidFill>
            </a:endParaRPr>
          </a:p>
        </p:txBody>
      </p:sp>
      <p:sp>
        <p:nvSpPr>
          <p:cNvPr id="14" name="Oval 13"/>
          <p:cNvSpPr/>
          <p:nvPr/>
        </p:nvSpPr>
        <p:spPr>
          <a:xfrm>
            <a:off x="7001619" y="4411638"/>
            <a:ext cx="201706" cy="20170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588">
              <a:solidFill>
                <a:srgbClr val="FFFFFF"/>
              </a:solidFill>
            </a:endParaRPr>
          </a:p>
        </p:txBody>
      </p:sp>
      <p:sp>
        <p:nvSpPr>
          <p:cNvPr id="15" name="Oval 14"/>
          <p:cNvSpPr/>
          <p:nvPr/>
        </p:nvSpPr>
        <p:spPr>
          <a:xfrm>
            <a:off x="6665442" y="5554638"/>
            <a:ext cx="201706" cy="20170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588">
              <a:solidFill>
                <a:srgbClr val="FFFFFF"/>
              </a:solidFill>
            </a:endParaRPr>
          </a:p>
        </p:txBody>
      </p:sp>
      <p:sp>
        <p:nvSpPr>
          <p:cNvPr id="16" name="TextBox 15"/>
          <p:cNvSpPr txBox="1">
            <a:spLocks noChangeArrowheads="1"/>
          </p:cNvSpPr>
          <p:nvPr/>
        </p:nvSpPr>
        <p:spPr bwMode="auto">
          <a:xfrm>
            <a:off x="5524172" y="4254975"/>
            <a:ext cx="941294" cy="526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800">
                <a:solidFill>
                  <a:schemeClr val="tx1"/>
                </a:solidFill>
                <a:latin typeface="Arial" panose="020B0604020202020204" pitchFamily="34" charset="0"/>
              </a:defRPr>
            </a:lvl1pPr>
            <a:lvl2pPr marL="742950" indent="-285750" eaLnBrk="0" hangingPunct="0">
              <a:spcBef>
                <a:spcPct val="20000"/>
              </a:spcBef>
              <a:buChar char="–"/>
              <a:defRPr sz="24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412" dirty="0">
                <a:solidFill>
                  <a:srgbClr val="000000"/>
                </a:solidFill>
              </a:rPr>
              <a:t>Test example</a:t>
            </a:r>
          </a:p>
        </p:txBody>
      </p:sp>
      <p:sp>
        <p:nvSpPr>
          <p:cNvPr id="17" name="TextBox 18"/>
          <p:cNvSpPr txBox="1">
            <a:spLocks noChangeArrowheads="1"/>
          </p:cNvSpPr>
          <p:nvPr/>
        </p:nvSpPr>
        <p:spPr bwMode="auto">
          <a:xfrm>
            <a:off x="3236442" y="4411638"/>
            <a:ext cx="1143000" cy="961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800">
                <a:solidFill>
                  <a:schemeClr val="tx1"/>
                </a:solidFill>
                <a:latin typeface="Arial" panose="020B0604020202020204" pitchFamily="34" charset="0"/>
              </a:defRPr>
            </a:lvl1pPr>
            <a:lvl2pPr marL="742950" indent="-285750" eaLnBrk="0" hangingPunct="0">
              <a:spcBef>
                <a:spcPct val="20000"/>
              </a:spcBef>
              <a:buChar char="–"/>
              <a:defRPr sz="24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412">
                <a:solidFill>
                  <a:srgbClr val="0000FF"/>
                </a:solidFill>
              </a:rPr>
              <a:t>Training examples from class 1</a:t>
            </a:r>
          </a:p>
        </p:txBody>
      </p:sp>
      <p:sp>
        <p:nvSpPr>
          <p:cNvPr id="18" name="TextBox 19"/>
          <p:cNvSpPr txBox="1">
            <a:spLocks noChangeArrowheads="1"/>
          </p:cNvSpPr>
          <p:nvPr/>
        </p:nvSpPr>
        <p:spPr bwMode="auto">
          <a:xfrm>
            <a:off x="7875678" y="4277168"/>
            <a:ext cx="1143000" cy="961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800">
                <a:solidFill>
                  <a:schemeClr val="tx1"/>
                </a:solidFill>
                <a:latin typeface="Arial" panose="020B0604020202020204" pitchFamily="34" charset="0"/>
              </a:defRPr>
            </a:lvl1pPr>
            <a:lvl2pPr marL="742950" indent="-285750" eaLnBrk="0" hangingPunct="0">
              <a:spcBef>
                <a:spcPct val="20000"/>
              </a:spcBef>
              <a:buChar char="–"/>
              <a:defRPr sz="24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412">
                <a:solidFill>
                  <a:srgbClr val="FF0000"/>
                </a:solidFill>
              </a:rPr>
              <a:t>Training examples from class 2</a:t>
            </a:r>
          </a:p>
        </p:txBody>
      </p:sp>
      <p:cxnSp>
        <p:nvCxnSpPr>
          <p:cNvPr id="19" name="Straight Arrow Connector 18"/>
          <p:cNvCxnSpPr/>
          <p:nvPr/>
        </p:nvCxnSpPr>
        <p:spPr>
          <a:xfrm rot="16200000" flipV="1">
            <a:off x="5320737" y="4209932"/>
            <a:ext cx="336176" cy="201706"/>
          </a:xfrm>
          <a:prstGeom prst="straightConnector1">
            <a:avLst/>
          </a:prstGeom>
          <a:ln w="25400">
            <a:solidFill>
              <a:srgbClr val="0000FF"/>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20" name="Diamond 19"/>
          <p:cNvSpPr/>
          <p:nvPr/>
        </p:nvSpPr>
        <p:spPr>
          <a:xfrm>
            <a:off x="5455207" y="4344402"/>
            <a:ext cx="268941" cy="268941"/>
          </a:xfrm>
          <a:prstGeom prst="diamon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588">
              <a:solidFill>
                <a:srgbClr val="FFFFFF"/>
              </a:solidFill>
            </a:endParaRPr>
          </a:p>
        </p:txBody>
      </p:sp>
      <p:sp>
        <p:nvSpPr>
          <p:cNvPr id="21" name="TextBox 20"/>
          <p:cNvSpPr txBox="1"/>
          <p:nvPr/>
        </p:nvSpPr>
        <p:spPr>
          <a:xfrm>
            <a:off x="3143672" y="6535789"/>
            <a:ext cx="6099501" cy="228076"/>
          </a:xfrm>
          <a:prstGeom prst="rect">
            <a:avLst/>
          </a:prstGeom>
          <a:noFill/>
        </p:spPr>
        <p:txBody>
          <a:bodyPr wrap="square" rtlCol="0">
            <a:spAutoFit/>
          </a:bodyPr>
          <a:lstStyle/>
          <a:p>
            <a:pPr algn="ctr"/>
            <a:r>
              <a:rPr lang="en-US" sz="882" dirty="0"/>
              <a:t>Picture from: James Hays – Machine Learning Overview</a:t>
            </a:r>
          </a:p>
        </p:txBody>
      </p:sp>
    </p:spTree>
    <p:extLst>
      <p:ext uri="{BB962C8B-B14F-4D97-AF65-F5344CB8AC3E}">
        <p14:creationId xmlns:p14="http://schemas.microsoft.com/office/powerpoint/2010/main" val="4226970838"/>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FFDD5D-89F9-4B3E-ADBB-F9E5FFB11D3D}"/>
              </a:ext>
            </a:extLst>
          </p:cNvPr>
          <p:cNvSpPr>
            <a:spLocks noGrp="1"/>
          </p:cNvSpPr>
          <p:nvPr>
            <p:ph type="title"/>
          </p:nvPr>
        </p:nvSpPr>
        <p:spPr/>
        <p:txBody>
          <a:bodyPr/>
          <a:lstStyle/>
          <a:p>
            <a:r>
              <a:rPr lang="en-US" dirty="0"/>
              <a:t>Residual CNNs</a:t>
            </a:r>
          </a:p>
        </p:txBody>
      </p:sp>
      <p:sp>
        <p:nvSpPr>
          <p:cNvPr id="3" name="Content Placeholder 2">
            <a:extLst>
              <a:ext uri="{FF2B5EF4-FFF2-40B4-BE49-F238E27FC236}">
                <a16:creationId xmlns:a16="http://schemas.microsoft.com/office/drawing/2014/main" id="{59F8748B-D995-46CB-AF96-955BC2BC4E96}"/>
              </a:ext>
            </a:extLst>
          </p:cNvPr>
          <p:cNvSpPr>
            <a:spLocks noGrp="1"/>
          </p:cNvSpPr>
          <p:nvPr>
            <p:ph idx="1"/>
          </p:nvPr>
        </p:nvSpPr>
        <p:spPr>
          <a:xfrm>
            <a:off x="1902594" y="1844827"/>
            <a:ext cx="6480719" cy="4736177"/>
          </a:xfrm>
        </p:spPr>
        <p:txBody>
          <a:bodyPr/>
          <a:lstStyle/>
          <a:p>
            <a:r>
              <a:rPr lang="en-US" b="1" i="1" dirty="0">
                <a:solidFill>
                  <a:srgbClr val="0070C0"/>
                </a:solidFill>
              </a:rPr>
              <a:t>Residual networks</a:t>
            </a:r>
            <a:r>
              <a:rPr lang="en-US" dirty="0"/>
              <a:t> (</a:t>
            </a:r>
            <a:r>
              <a:rPr lang="en-US" dirty="0" err="1"/>
              <a:t>ResNets</a:t>
            </a:r>
            <a:r>
              <a:rPr lang="en-US" dirty="0"/>
              <a:t>)</a:t>
            </a:r>
          </a:p>
          <a:p>
            <a:pPr lvl="1"/>
            <a:r>
              <a:rPr lang="en-US" dirty="0"/>
              <a:t>Introduce “identity” </a:t>
            </a:r>
            <a:r>
              <a:rPr lang="en-US" dirty="0">
                <a:solidFill>
                  <a:srgbClr val="FF0000"/>
                </a:solidFill>
              </a:rPr>
              <a:t>skip connections</a:t>
            </a:r>
          </a:p>
          <a:p>
            <a:pPr lvl="2"/>
            <a:r>
              <a:rPr lang="en-US" dirty="0"/>
              <a:t>Layer inputs are propagated and added to the layer output</a:t>
            </a:r>
          </a:p>
          <a:p>
            <a:pPr lvl="2"/>
            <a:r>
              <a:rPr lang="en-US" dirty="0"/>
              <a:t>Mitigate the problem of vanishing gradients during training</a:t>
            </a:r>
          </a:p>
          <a:p>
            <a:pPr lvl="2"/>
            <a:r>
              <a:rPr lang="en-US" dirty="0"/>
              <a:t>Allow training very deep NN (with over 1,000 layers)</a:t>
            </a:r>
          </a:p>
          <a:p>
            <a:pPr lvl="1"/>
            <a:r>
              <a:rPr lang="en-US" dirty="0"/>
              <a:t>Several </a:t>
            </a:r>
            <a:r>
              <a:rPr lang="en-US" dirty="0" err="1"/>
              <a:t>ResNet</a:t>
            </a:r>
            <a:r>
              <a:rPr lang="en-US" dirty="0"/>
              <a:t> variants exist: 18, 34, 50, 101, 152, and 200 layers</a:t>
            </a:r>
          </a:p>
          <a:p>
            <a:pPr lvl="1"/>
            <a:r>
              <a:rPr lang="en-US" dirty="0"/>
              <a:t>Are used as base models of other state-of-the-art NNs </a:t>
            </a:r>
          </a:p>
          <a:p>
            <a:pPr lvl="2"/>
            <a:r>
              <a:rPr lang="en-US" dirty="0"/>
              <a:t>Other similar models: </a:t>
            </a:r>
            <a:r>
              <a:rPr lang="en-US" dirty="0" err="1"/>
              <a:t>ResNeXT</a:t>
            </a:r>
            <a:r>
              <a:rPr lang="en-US" dirty="0"/>
              <a:t>, </a:t>
            </a:r>
            <a:r>
              <a:rPr lang="en-US" dirty="0" err="1"/>
              <a:t>DenseNet</a:t>
            </a:r>
            <a:endParaRPr lang="en-US" dirty="0"/>
          </a:p>
          <a:p>
            <a:pPr lvl="1"/>
            <a:endParaRPr lang="en-US" dirty="0"/>
          </a:p>
        </p:txBody>
      </p:sp>
      <p:sp>
        <p:nvSpPr>
          <p:cNvPr id="5" name="Content Placeholder 4">
            <a:extLst>
              <a:ext uri="{FF2B5EF4-FFF2-40B4-BE49-F238E27FC236}">
                <a16:creationId xmlns:a16="http://schemas.microsoft.com/office/drawing/2014/main" id="{E752A4E8-3022-4FBD-AA5E-8AC466FED283}"/>
              </a:ext>
            </a:extLst>
          </p:cNvPr>
          <p:cNvSpPr>
            <a:spLocks noGrp="1"/>
          </p:cNvSpPr>
          <p:nvPr>
            <p:ph idx="10"/>
          </p:nvPr>
        </p:nvSpPr>
        <p:spPr/>
        <p:txBody>
          <a:bodyPr/>
          <a:lstStyle/>
          <a:p>
            <a:r>
              <a:rPr lang="en-US" dirty="0"/>
              <a:t>Convolutional Neural Networks</a:t>
            </a:r>
          </a:p>
          <a:p>
            <a:endParaRPr lang="en-US" dirty="0"/>
          </a:p>
        </p:txBody>
      </p:sp>
      <p:pic>
        <p:nvPicPr>
          <p:cNvPr id="46082" name="Picture 2" descr="ResNet (34, 50, 101): Residual CNNs for Image Classification Tasks">
            <a:extLst>
              <a:ext uri="{FF2B5EF4-FFF2-40B4-BE49-F238E27FC236}">
                <a16:creationId xmlns:a16="http://schemas.microsoft.com/office/drawing/2014/main" id="{F0677D04-6335-4D25-8AF0-E947D7F1193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26370" y="4382047"/>
            <a:ext cx="3184851" cy="178946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a:stretch>
            <a:fillRect/>
          </a:stretch>
        </p:blipFill>
        <p:spPr>
          <a:xfrm>
            <a:off x="8575180" y="1459369"/>
            <a:ext cx="1523618" cy="5273527"/>
          </a:xfrm>
          <a:prstGeom prst="rect">
            <a:avLst/>
          </a:prstGeom>
        </p:spPr>
      </p:pic>
    </p:spTree>
    <p:extLst>
      <p:ext uri="{BB962C8B-B14F-4D97-AF65-F5344CB8AC3E}">
        <p14:creationId xmlns:p14="http://schemas.microsoft.com/office/powerpoint/2010/main" val="134295894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Recurrent Neural Networks (RNNs)</a:t>
            </a:r>
          </a:p>
        </p:txBody>
      </p:sp>
      <p:sp>
        <p:nvSpPr>
          <p:cNvPr id="3" name="Content Placeholder 2"/>
          <p:cNvSpPr>
            <a:spLocks noGrp="1"/>
          </p:cNvSpPr>
          <p:nvPr>
            <p:ph idx="1"/>
          </p:nvPr>
        </p:nvSpPr>
        <p:spPr/>
        <p:txBody>
          <a:bodyPr/>
          <a:lstStyle/>
          <a:p>
            <a:r>
              <a:rPr lang="en-US" b="1" i="1" dirty="0">
                <a:solidFill>
                  <a:srgbClr val="0070C0"/>
                </a:solidFill>
              </a:rPr>
              <a:t>Recurrent NNs </a:t>
            </a:r>
            <a:r>
              <a:rPr lang="en-US" dirty="0"/>
              <a:t>are used for modeling </a:t>
            </a:r>
            <a:r>
              <a:rPr lang="en-US" dirty="0">
                <a:solidFill>
                  <a:srgbClr val="FF0000"/>
                </a:solidFill>
              </a:rPr>
              <a:t>sequential data </a:t>
            </a:r>
            <a:r>
              <a:rPr lang="en-US" dirty="0"/>
              <a:t>and data with varying length of inputs and outputs</a:t>
            </a:r>
          </a:p>
          <a:p>
            <a:pPr lvl="1"/>
            <a:r>
              <a:rPr lang="en-US" dirty="0"/>
              <a:t>Videos, text, speech, DNA sequences, human skeletal data</a:t>
            </a:r>
          </a:p>
          <a:p>
            <a:r>
              <a:rPr lang="en-US" dirty="0"/>
              <a:t>RNNs introduce recurrent connections between the neurons</a:t>
            </a:r>
          </a:p>
          <a:p>
            <a:pPr lvl="1"/>
            <a:r>
              <a:rPr lang="en-US" dirty="0"/>
              <a:t>This allows processing sequential data one element at a time by selectively passing information across a sequence</a:t>
            </a:r>
          </a:p>
          <a:p>
            <a:pPr lvl="1"/>
            <a:r>
              <a:rPr lang="en-US" dirty="0"/>
              <a:t>Memory of the previous inputs is stored in the model’s internal state and affect the model predictions</a:t>
            </a:r>
          </a:p>
          <a:p>
            <a:pPr lvl="1"/>
            <a:r>
              <a:rPr lang="en-US" dirty="0"/>
              <a:t>Can capture correlations in sequential data</a:t>
            </a:r>
          </a:p>
          <a:p>
            <a:r>
              <a:rPr lang="en-US" dirty="0"/>
              <a:t>RNNs use </a:t>
            </a:r>
            <a:r>
              <a:rPr lang="en-US" dirty="0">
                <a:solidFill>
                  <a:srgbClr val="FF0000"/>
                </a:solidFill>
              </a:rPr>
              <a:t>backpropagation-through-time</a:t>
            </a:r>
            <a:r>
              <a:rPr lang="en-US" dirty="0"/>
              <a:t> for training</a:t>
            </a:r>
          </a:p>
          <a:p>
            <a:r>
              <a:rPr lang="en-US" dirty="0"/>
              <a:t>RNNs are more sensitive to the vanishing gradient problem than CNNs</a:t>
            </a:r>
          </a:p>
          <a:p>
            <a:pPr lvl="1"/>
            <a:endParaRPr lang="en-US" dirty="0"/>
          </a:p>
          <a:p>
            <a:endParaRPr lang="en-US" dirty="0"/>
          </a:p>
        </p:txBody>
      </p:sp>
      <p:sp>
        <p:nvSpPr>
          <p:cNvPr id="4" name="Content Placeholder 3">
            <a:extLst>
              <a:ext uri="{FF2B5EF4-FFF2-40B4-BE49-F238E27FC236}">
                <a16:creationId xmlns:a16="http://schemas.microsoft.com/office/drawing/2014/main" id="{8E249AF0-68C1-4CF4-A9BB-0D5B58D04142}"/>
              </a:ext>
            </a:extLst>
          </p:cNvPr>
          <p:cNvSpPr>
            <a:spLocks noGrp="1"/>
          </p:cNvSpPr>
          <p:nvPr>
            <p:ph idx="10"/>
          </p:nvPr>
        </p:nvSpPr>
        <p:spPr/>
        <p:txBody>
          <a:bodyPr/>
          <a:lstStyle/>
          <a:p>
            <a:r>
              <a:rPr lang="en-US" dirty="0"/>
              <a:t>Recurrent Neural Networks</a:t>
            </a:r>
          </a:p>
          <a:p>
            <a:endParaRPr lang="en-US" dirty="0"/>
          </a:p>
        </p:txBody>
      </p:sp>
    </p:spTree>
    <p:extLst>
      <p:ext uri="{BB962C8B-B14F-4D97-AF65-F5344CB8AC3E}">
        <p14:creationId xmlns:p14="http://schemas.microsoft.com/office/powerpoint/2010/main" val="152806367"/>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Recurrent Neural Networks (RNNs)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a:t>RNN use same set of weights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h</m:t>
                        </m:r>
                      </m:sub>
                    </m:sSub>
                  </m:oMath>
                </a14:m>
                <a:r>
                  <a:rPr lang="en-US" dirty="0"/>
                  <a:t> and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b="0" i="1" smtClean="0">
                            <a:latin typeface="Cambria Math" panose="02040503050406030204" pitchFamily="18" charset="0"/>
                          </a:rPr>
                          <m:t>𝑥</m:t>
                        </m:r>
                      </m:sub>
                    </m:sSub>
                  </m:oMath>
                </a14:m>
                <a:r>
                  <a:rPr lang="en-US" dirty="0"/>
                  <a:t> </a:t>
                </a:r>
                <a:r>
                  <a:rPr lang="en-US" dirty="0">
                    <a:solidFill>
                      <a:srgbClr val="FF0000"/>
                    </a:solidFill>
                  </a:rPr>
                  <a:t>across all time steps</a:t>
                </a:r>
              </a:p>
              <a:p>
                <a:pPr lvl="1"/>
                <a:r>
                  <a:rPr lang="en-US" dirty="0"/>
                  <a:t>A sequence of </a:t>
                </a:r>
                <a:r>
                  <a:rPr lang="en-US" dirty="0">
                    <a:solidFill>
                      <a:srgbClr val="FF0000"/>
                    </a:solidFill>
                  </a:rPr>
                  <a:t>hidden states </a:t>
                </a:r>
                <a14:m>
                  <m:oMath xmlns:m="http://schemas.openxmlformats.org/officeDocument/2006/math">
                    <m:d>
                      <m:dPr>
                        <m:begChr m:val="{"/>
                        <m:endChr m:val="}"/>
                        <m:ctrlPr>
                          <a:rPr lang="en-US" i="1" dirty="0">
                            <a:latin typeface="Cambria Math" panose="02040503050406030204" pitchFamily="18" charset="0"/>
                          </a:rPr>
                        </m:ctrlPr>
                      </m:dPr>
                      <m:e>
                        <m:sSub>
                          <m:sSubPr>
                            <m:ctrlPr>
                              <a:rPr lang="en-US" i="1" dirty="0">
                                <a:latin typeface="Cambria Math" panose="02040503050406030204" pitchFamily="18" charset="0"/>
                              </a:rPr>
                            </m:ctrlPr>
                          </m:sSubPr>
                          <m:e>
                            <m:r>
                              <a:rPr lang="en-US" i="1" dirty="0">
                                <a:latin typeface="Cambria Math" panose="02040503050406030204" pitchFamily="18" charset="0"/>
                              </a:rPr>
                              <m:t>h</m:t>
                            </m:r>
                          </m:e>
                          <m:sub>
                            <m:r>
                              <a:rPr lang="en-US" i="1" dirty="0">
                                <a:latin typeface="Cambria Math" panose="02040503050406030204" pitchFamily="18" charset="0"/>
                              </a:rPr>
                              <m:t>𝑜</m:t>
                            </m:r>
                          </m:sub>
                        </m:sSub>
                        <m:r>
                          <a:rPr lang="en-US" i="1" dirty="0">
                            <a:latin typeface="Cambria Math" panose="02040503050406030204" pitchFamily="18" charset="0"/>
                          </a:rPr>
                          <m:t>,</m:t>
                        </m:r>
                        <m:sSub>
                          <m:sSubPr>
                            <m:ctrlPr>
                              <a:rPr lang="en-US" i="1" dirty="0">
                                <a:latin typeface="Cambria Math" panose="02040503050406030204" pitchFamily="18" charset="0"/>
                              </a:rPr>
                            </m:ctrlPr>
                          </m:sSubPr>
                          <m:e>
                            <m:sSub>
                              <m:sSubPr>
                                <m:ctrlPr>
                                  <a:rPr lang="en-US" i="1" dirty="0">
                                    <a:latin typeface="Cambria Math" panose="02040503050406030204" pitchFamily="18" charset="0"/>
                                  </a:rPr>
                                </m:ctrlPr>
                              </m:sSubPr>
                              <m:e>
                                <m:r>
                                  <a:rPr lang="en-US" i="1" dirty="0">
                                    <a:latin typeface="Cambria Math" panose="02040503050406030204" pitchFamily="18" charset="0"/>
                                  </a:rPr>
                                  <m:t>h</m:t>
                                </m:r>
                              </m:e>
                              <m:sub>
                                <m:r>
                                  <a:rPr lang="en-US" i="1" dirty="0">
                                    <a:latin typeface="Cambria Math" panose="02040503050406030204" pitchFamily="18" charset="0"/>
                                  </a:rPr>
                                  <m:t>𝑜</m:t>
                                </m:r>
                              </m:sub>
                            </m:sSub>
                            <m:r>
                              <a:rPr lang="en-US" i="1" dirty="0">
                                <a:latin typeface="Cambria Math" panose="02040503050406030204" pitchFamily="18" charset="0"/>
                              </a:rPr>
                              <m:t>h</m:t>
                            </m:r>
                          </m:e>
                          <m:sub>
                            <m:r>
                              <a:rPr lang="en-US" i="1" dirty="0">
                                <a:latin typeface="Cambria Math" panose="02040503050406030204" pitchFamily="18" charset="0"/>
                              </a:rPr>
                              <m:t>2</m:t>
                            </m:r>
                          </m:sub>
                        </m:sSub>
                        <m:r>
                          <a:rPr lang="en-US" i="1" dirty="0">
                            <a:latin typeface="Cambria Math" panose="02040503050406030204" pitchFamily="18" charset="0"/>
                          </a:rPr>
                          <m:t>,</m:t>
                        </m:r>
                        <m:sSub>
                          <m:sSubPr>
                            <m:ctrlPr>
                              <a:rPr lang="en-US" i="1" dirty="0">
                                <a:latin typeface="Cambria Math" panose="02040503050406030204" pitchFamily="18" charset="0"/>
                              </a:rPr>
                            </m:ctrlPr>
                          </m:sSubPr>
                          <m:e>
                            <m:r>
                              <a:rPr lang="en-US" i="1" dirty="0">
                                <a:latin typeface="Cambria Math" panose="02040503050406030204" pitchFamily="18" charset="0"/>
                              </a:rPr>
                              <m:t>h</m:t>
                            </m:r>
                          </m:e>
                          <m:sub>
                            <m:r>
                              <a:rPr lang="en-US" i="1" dirty="0">
                                <a:latin typeface="Cambria Math" panose="02040503050406030204" pitchFamily="18" charset="0"/>
                              </a:rPr>
                              <m:t>3</m:t>
                            </m:r>
                          </m:sub>
                        </m:sSub>
                        <m:r>
                          <a:rPr lang="en-US" i="1" dirty="0">
                            <a:latin typeface="Cambria Math" panose="02040503050406030204" pitchFamily="18" charset="0"/>
                          </a:rPr>
                          <m:t>, …</m:t>
                        </m:r>
                      </m:e>
                    </m:d>
                    <m:r>
                      <a:rPr lang="en-US" b="0" i="1" dirty="0" smtClean="0">
                        <a:latin typeface="Cambria Math" panose="02040503050406030204" pitchFamily="18" charset="0"/>
                      </a:rPr>
                      <m:t> </m:t>
                    </m:r>
                  </m:oMath>
                </a14:m>
                <a:r>
                  <a:rPr lang="en-US" dirty="0"/>
                  <a:t>is learned, which represents the memory of the network</a:t>
                </a:r>
              </a:p>
              <a:p>
                <a:pPr lvl="1"/>
                <a:r>
                  <a:rPr lang="en-US" dirty="0"/>
                  <a:t>The hidden state at step </a:t>
                </a:r>
                <a:r>
                  <a:rPr lang="en-US" i="1" dirty="0"/>
                  <a:t>t</a:t>
                </a:r>
                <a:r>
                  <a:rPr lang="en-US" dirty="0"/>
                  <a:t>, </a:t>
                </a:r>
                <a14:m>
                  <m:oMath xmlns:m="http://schemas.openxmlformats.org/officeDocument/2006/math">
                    <m:r>
                      <a:rPr lang="en-US" i="1">
                        <a:latin typeface="Cambria Math" panose="02040503050406030204" pitchFamily="18" charset="0"/>
                      </a:rPr>
                      <m:t>h</m:t>
                    </m:r>
                    <m:d>
                      <m:dPr>
                        <m:ctrlPr>
                          <a:rPr lang="en-US" i="1">
                            <a:latin typeface="Cambria Math" panose="02040503050406030204" pitchFamily="18" charset="0"/>
                          </a:rPr>
                        </m:ctrlPr>
                      </m:dPr>
                      <m:e>
                        <m:r>
                          <a:rPr lang="en-US" i="1">
                            <a:latin typeface="Cambria Math" panose="02040503050406030204" pitchFamily="18" charset="0"/>
                          </a:rPr>
                          <m:t>𝑡</m:t>
                        </m:r>
                      </m:e>
                    </m:d>
                  </m:oMath>
                </a14:m>
                <a:r>
                  <a:rPr lang="en-US" dirty="0"/>
                  <a:t>, is calculated based on the previous hidden state </a:t>
                </a:r>
                <a14:m>
                  <m:oMath xmlns:m="http://schemas.openxmlformats.org/officeDocument/2006/math">
                    <m:r>
                      <a:rPr lang="en-US" i="1">
                        <a:latin typeface="Cambria Math" panose="02040503050406030204" pitchFamily="18" charset="0"/>
                      </a:rPr>
                      <m:t>h</m:t>
                    </m:r>
                    <m:d>
                      <m:dPr>
                        <m:ctrlPr>
                          <a:rPr lang="en-US" i="1">
                            <a:latin typeface="Cambria Math" panose="02040503050406030204" pitchFamily="18" charset="0"/>
                          </a:rPr>
                        </m:ctrlPr>
                      </m:dPr>
                      <m:e>
                        <m:r>
                          <a:rPr lang="en-US" i="1">
                            <a:latin typeface="Cambria Math" panose="02040503050406030204" pitchFamily="18" charset="0"/>
                          </a:rPr>
                          <m:t>𝑡</m:t>
                        </m:r>
                        <m:r>
                          <a:rPr lang="en-US" i="1">
                            <a:latin typeface="Cambria Math" panose="02040503050406030204" pitchFamily="18" charset="0"/>
                          </a:rPr>
                          <m:t>−1</m:t>
                        </m:r>
                      </m:e>
                    </m:d>
                  </m:oMath>
                </a14:m>
                <a:r>
                  <a:rPr lang="en-US" dirty="0"/>
                  <a:t> and the input at the current step </a:t>
                </a:r>
                <a14:m>
                  <m:oMath xmlns:m="http://schemas.openxmlformats.org/officeDocument/2006/math">
                    <m:r>
                      <a:rPr lang="en-US" i="1">
                        <a:latin typeface="Cambria Math" panose="02040503050406030204" pitchFamily="18" charset="0"/>
                      </a:rPr>
                      <m:t>𝑥</m:t>
                    </m:r>
                    <m:d>
                      <m:dPr>
                        <m:ctrlPr>
                          <a:rPr lang="en-US" i="1">
                            <a:latin typeface="Cambria Math" panose="02040503050406030204" pitchFamily="18" charset="0"/>
                          </a:rPr>
                        </m:ctrlPr>
                      </m:dPr>
                      <m:e>
                        <m:r>
                          <a:rPr lang="en-US" i="1">
                            <a:latin typeface="Cambria Math" panose="02040503050406030204" pitchFamily="18" charset="0"/>
                          </a:rPr>
                          <m:t>𝑡</m:t>
                        </m:r>
                      </m:e>
                    </m:d>
                  </m:oMath>
                </a14:m>
                <a:r>
                  <a:rPr lang="en-US" dirty="0"/>
                  <a:t>, i.e.,</a:t>
                </a:r>
                <a14:m>
                  <m:oMath xmlns:m="http://schemas.openxmlformats.org/officeDocument/2006/math">
                    <m:r>
                      <a:rPr lang="en-US" b="0" i="0" smtClean="0">
                        <a:latin typeface="Cambria Math" panose="02040503050406030204" pitchFamily="18" charset="0"/>
                      </a:rPr>
                      <m:t>  </m:t>
                    </m:r>
                    <m:r>
                      <a:rPr lang="en-US" b="0" i="1" smtClean="0">
                        <a:latin typeface="Cambria Math" panose="02040503050406030204" pitchFamily="18" charset="0"/>
                      </a:rPr>
                      <m:t> </m:t>
                    </m:r>
                    <m:r>
                      <a:rPr lang="en-US" i="1">
                        <a:latin typeface="Cambria Math" panose="02040503050406030204" pitchFamily="18" charset="0"/>
                      </a:rPr>
                      <m:t>h</m:t>
                    </m:r>
                    <m:d>
                      <m:dPr>
                        <m:ctrlPr>
                          <a:rPr lang="en-US" i="1">
                            <a:latin typeface="Cambria Math" panose="02040503050406030204" pitchFamily="18" charset="0"/>
                          </a:rPr>
                        </m:ctrlPr>
                      </m:dPr>
                      <m:e>
                        <m:r>
                          <a:rPr lang="en-US" i="1">
                            <a:latin typeface="Cambria Math" panose="02040503050406030204" pitchFamily="18" charset="0"/>
                          </a:rPr>
                          <m:t>𝑡</m:t>
                        </m:r>
                      </m:e>
                    </m:d>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𝑓</m:t>
                        </m:r>
                      </m:e>
                      <m:sub>
                        <m:r>
                          <a:rPr lang="en-US" i="1">
                            <a:latin typeface="Cambria Math" panose="02040503050406030204" pitchFamily="18" charset="0"/>
                          </a:rPr>
                          <m:t>h</m:t>
                        </m:r>
                      </m:sub>
                    </m:sSub>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h</m:t>
                            </m:r>
                          </m:sub>
                        </m:sSub>
                        <m:r>
                          <a:rPr lang="en-US" i="1">
                            <a:latin typeface="Cambria Math" panose="02040503050406030204" pitchFamily="18" charset="0"/>
                          </a:rPr>
                          <m:t>∗</m:t>
                        </m:r>
                        <m:r>
                          <a:rPr lang="en-US" i="1">
                            <a:latin typeface="Cambria Math" panose="02040503050406030204" pitchFamily="18" charset="0"/>
                          </a:rPr>
                          <m:t>h</m:t>
                        </m:r>
                        <m:d>
                          <m:dPr>
                            <m:ctrlPr>
                              <a:rPr lang="en-US" i="1">
                                <a:latin typeface="Cambria Math" panose="02040503050406030204" pitchFamily="18" charset="0"/>
                              </a:rPr>
                            </m:ctrlPr>
                          </m:dPr>
                          <m:e>
                            <m:r>
                              <a:rPr lang="en-US" i="1">
                                <a:latin typeface="Cambria Math" panose="02040503050406030204" pitchFamily="18" charset="0"/>
                              </a:rPr>
                              <m:t>𝑡</m:t>
                            </m:r>
                            <m:r>
                              <a:rPr lang="en-US" i="1">
                                <a:latin typeface="Cambria Math" panose="02040503050406030204" pitchFamily="18" charset="0"/>
                              </a:rPr>
                              <m:t>−1</m:t>
                            </m:r>
                          </m:e>
                        </m:d>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𝑥</m:t>
                            </m:r>
                          </m:sub>
                        </m:sSub>
                        <m:r>
                          <a:rPr lang="en-US" i="1">
                            <a:latin typeface="Cambria Math" panose="02040503050406030204" pitchFamily="18" charset="0"/>
                          </a:rPr>
                          <m:t>∗</m:t>
                        </m:r>
                        <m:r>
                          <a:rPr lang="en-US" i="1">
                            <a:latin typeface="Cambria Math" panose="02040503050406030204" pitchFamily="18" charset="0"/>
                          </a:rPr>
                          <m:t>𝑥</m:t>
                        </m:r>
                        <m:d>
                          <m:dPr>
                            <m:ctrlPr>
                              <a:rPr lang="en-US" i="1">
                                <a:latin typeface="Cambria Math" panose="02040503050406030204" pitchFamily="18" charset="0"/>
                              </a:rPr>
                            </m:ctrlPr>
                          </m:dPr>
                          <m:e>
                            <m:r>
                              <a:rPr lang="en-US" i="1">
                                <a:latin typeface="Cambria Math" panose="02040503050406030204" pitchFamily="18" charset="0"/>
                              </a:rPr>
                              <m:t>𝑡</m:t>
                            </m:r>
                          </m:e>
                        </m:d>
                      </m:e>
                    </m:d>
                  </m:oMath>
                </a14:m>
                <a:endParaRPr lang="en-US" dirty="0"/>
              </a:p>
              <a:p>
                <a:pPr lvl="1"/>
                <a:r>
                  <a:rPr lang="en-US" dirty="0"/>
                  <a:t>The function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𝑓</m:t>
                        </m:r>
                      </m:e>
                      <m:sub>
                        <m:r>
                          <a:rPr lang="en-US" i="1">
                            <a:latin typeface="Cambria Math" panose="02040503050406030204" pitchFamily="18" charset="0"/>
                          </a:rPr>
                          <m:t>h</m:t>
                        </m:r>
                      </m:sub>
                    </m:sSub>
                    <m:d>
                      <m:dPr>
                        <m:ctrlPr>
                          <a:rPr lang="en-US" i="1" smtClean="0">
                            <a:latin typeface="Cambria Math" panose="02040503050406030204" pitchFamily="18" charset="0"/>
                          </a:rPr>
                        </m:ctrlPr>
                      </m:dPr>
                      <m:e>
                        <m:r>
                          <a:rPr lang="en-US" i="1" smtClean="0">
                            <a:latin typeface="Cambria Math" panose="02040503050406030204" pitchFamily="18" charset="0"/>
                            <a:ea typeface="Cambria Math" panose="02040503050406030204" pitchFamily="18" charset="0"/>
                          </a:rPr>
                          <m:t>∙</m:t>
                        </m:r>
                      </m:e>
                    </m:d>
                  </m:oMath>
                </a14:m>
                <a:r>
                  <a:rPr lang="en-US" dirty="0"/>
                  <a:t> is a nonlinear activation function, e.g., </a:t>
                </a:r>
                <a:r>
                  <a:rPr lang="en-US" dirty="0" err="1"/>
                  <a:t>ReLU</a:t>
                </a:r>
                <a:r>
                  <a:rPr lang="en-US" dirty="0"/>
                  <a:t> or </a:t>
                </a:r>
                <a:r>
                  <a:rPr lang="en-US" dirty="0" err="1"/>
                  <a:t>tanh</a:t>
                </a:r>
                <a:endParaRPr lang="en-US" dirty="0"/>
              </a:p>
              <a:p>
                <a:r>
                  <a:rPr lang="en-US" dirty="0"/>
                  <a:t>RNN shown rolled over time</a:t>
                </a:r>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3"/>
                <a:stretch>
                  <a:fillRect l="-699" t="-795"/>
                </a:stretch>
              </a:blipFill>
            </p:spPr>
            <p:txBody>
              <a:bodyPr/>
              <a:lstStyle/>
              <a:p>
                <a:r>
                  <a:rPr lang="en-US">
                    <a:noFill/>
                  </a:rPr>
                  <a:t> </a:t>
                </a:r>
              </a:p>
            </p:txBody>
          </p:sp>
        </mc:Fallback>
      </mc:AlternateContent>
      <p:sp>
        <p:nvSpPr>
          <p:cNvPr id="4" name="Content Placeholder 3">
            <a:extLst>
              <a:ext uri="{FF2B5EF4-FFF2-40B4-BE49-F238E27FC236}">
                <a16:creationId xmlns:a16="http://schemas.microsoft.com/office/drawing/2014/main" id="{B8AD0FB9-9872-4995-8E78-A408A50A143F}"/>
              </a:ext>
            </a:extLst>
          </p:cNvPr>
          <p:cNvSpPr>
            <a:spLocks noGrp="1"/>
          </p:cNvSpPr>
          <p:nvPr>
            <p:ph idx="10"/>
          </p:nvPr>
        </p:nvSpPr>
        <p:spPr/>
        <p:txBody>
          <a:bodyPr/>
          <a:lstStyle/>
          <a:p>
            <a:r>
              <a:rPr lang="en-US" dirty="0"/>
              <a:t>Recurrent Neural Networks</a:t>
            </a:r>
          </a:p>
          <a:p>
            <a:endParaRPr lang="en-US" dirty="0"/>
          </a:p>
        </p:txBody>
      </p:sp>
      <p:grpSp>
        <p:nvGrpSpPr>
          <p:cNvPr id="9" name="Group 8"/>
          <p:cNvGrpSpPr/>
          <p:nvPr/>
        </p:nvGrpSpPr>
        <p:grpSpPr>
          <a:xfrm>
            <a:off x="2409151" y="4474750"/>
            <a:ext cx="2389208" cy="1593188"/>
            <a:chOff x="734104" y="4062374"/>
            <a:chExt cx="2707769" cy="1805614"/>
          </a:xfrm>
        </p:grpSpPr>
        <p:sp>
          <p:nvSpPr>
            <p:cNvPr id="10" name="TextBox 9"/>
            <p:cNvSpPr txBox="1"/>
            <p:nvPr/>
          </p:nvSpPr>
          <p:spPr>
            <a:xfrm>
              <a:off x="1956566" y="5486400"/>
              <a:ext cx="528701" cy="381588"/>
            </a:xfrm>
            <a:prstGeom prst="rect">
              <a:avLst/>
            </a:prstGeom>
            <a:solidFill>
              <a:schemeClr val="bg1"/>
            </a:solidFill>
            <a:ln w="38100">
              <a:solidFill>
                <a:srgbClr val="C00000"/>
              </a:solidFill>
            </a:ln>
          </p:spPr>
          <p:txBody>
            <a:bodyPr wrap="square" rtlCol="0">
              <a:spAutoFit/>
            </a:bodyPr>
            <a:lstStyle/>
            <a:p>
              <a:pPr algn="ctr"/>
              <a:r>
                <a:rPr lang="en-US" sz="1588" dirty="0"/>
                <a:t>x1</a:t>
              </a:r>
            </a:p>
          </p:txBody>
        </p:sp>
        <p:sp>
          <p:nvSpPr>
            <p:cNvPr id="11" name="TextBox 10"/>
            <p:cNvSpPr txBox="1"/>
            <p:nvPr/>
          </p:nvSpPr>
          <p:spPr>
            <a:xfrm>
              <a:off x="734104" y="4337827"/>
              <a:ext cx="529312" cy="381588"/>
            </a:xfrm>
            <a:prstGeom prst="rect">
              <a:avLst/>
            </a:prstGeom>
            <a:solidFill>
              <a:schemeClr val="bg1"/>
            </a:solidFill>
            <a:ln w="38100">
              <a:solidFill>
                <a:srgbClr val="C00000"/>
              </a:solidFill>
            </a:ln>
          </p:spPr>
          <p:txBody>
            <a:bodyPr wrap="square" rtlCol="0">
              <a:spAutoFit/>
            </a:bodyPr>
            <a:lstStyle/>
            <a:p>
              <a:pPr algn="ctr"/>
              <a:r>
                <a:rPr lang="en-US" sz="1588" dirty="0"/>
                <a:t>h0</a:t>
              </a:r>
            </a:p>
          </p:txBody>
        </p:sp>
        <p:grpSp>
          <p:nvGrpSpPr>
            <p:cNvPr id="12" name="Group 11"/>
            <p:cNvGrpSpPr/>
            <p:nvPr/>
          </p:nvGrpSpPr>
          <p:grpSpPr>
            <a:xfrm>
              <a:off x="1905000" y="4247040"/>
              <a:ext cx="637445" cy="562051"/>
              <a:chOff x="3858302" y="3151589"/>
              <a:chExt cx="637445" cy="562051"/>
            </a:xfrm>
          </p:grpSpPr>
          <p:sp>
            <p:nvSpPr>
              <p:cNvPr id="19" name="Oval 18"/>
              <p:cNvSpPr/>
              <p:nvPr/>
            </p:nvSpPr>
            <p:spPr bwMode="auto">
              <a:xfrm>
                <a:off x="3858302" y="3151589"/>
                <a:ext cx="637445" cy="562051"/>
              </a:xfrm>
              <a:prstGeom prst="ellipse">
                <a:avLst/>
              </a:prstGeom>
              <a:solidFill>
                <a:srgbClr val="C00000"/>
              </a:solidFill>
              <a:ln w="9525" cap="flat" cmpd="sng" algn="ctr">
                <a:solidFill>
                  <a:srgbClr val="C00000"/>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80682" tIns="40341" rIns="80682" bIns="40341" numCol="1" rtlCol="0" anchor="t" anchorCtr="0" compatLnSpc="1">
                <a:prstTxWarp prst="textNoShape">
                  <a:avLst/>
                </a:prstTxWarp>
              </a:bodyPr>
              <a:lstStyle/>
              <a:p>
                <a:pPr defTabSz="806867" eaLnBrk="0" fontAlgn="base" hangingPunct="0">
                  <a:spcBef>
                    <a:spcPct val="0"/>
                  </a:spcBef>
                  <a:spcAft>
                    <a:spcPct val="0"/>
                  </a:spcAft>
                </a:pPr>
                <a:endParaRPr lang="en-US" sz="2118">
                  <a:latin typeface="Arial" panose="020B0604020202020204" pitchFamily="34" charset="0"/>
                  <a:ea typeface="ヒラギノ角ゴ Pro W3" pitchFamily="86" charset="-128"/>
                </a:endParaRPr>
              </a:p>
            </p:txBody>
          </p:sp>
          <mc:AlternateContent xmlns:mc="http://schemas.openxmlformats.org/markup-compatibility/2006" xmlns:a14="http://schemas.microsoft.com/office/drawing/2010/main">
            <mc:Choice Requires="a14">
              <p:sp>
                <p:nvSpPr>
                  <p:cNvPr id="20" name="TextBox 19"/>
                  <p:cNvSpPr txBox="1"/>
                  <p:nvPr/>
                </p:nvSpPr>
                <p:spPr>
                  <a:xfrm>
                    <a:off x="3934555" y="3247948"/>
                    <a:ext cx="410147" cy="276944"/>
                  </a:xfrm>
                  <a:prstGeom prst="rect">
                    <a:avLst/>
                  </a:prstGeom>
                  <a:solidFill>
                    <a:srgbClr val="C00000"/>
                  </a:solidFill>
                </p:spPr>
                <p:txBody>
                  <a:bodyPr wrap="none" lIns="0" tIns="0" rIns="0" bIns="0" rtlCol="0">
                    <a:spAutoFit/>
                  </a:bodyPr>
                  <a:lstStyle/>
                  <a:p>
                    <a14:m>
                      <m:oMath xmlns:m="http://schemas.openxmlformats.org/officeDocument/2006/math">
                        <m:sSub>
                          <m:sSubPr>
                            <m:ctrlPr>
                              <a:rPr lang="en-US" sz="1588" i="1">
                                <a:solidFill>
                                  <a:schemeClr val="bg1"/>
                                </a:solidFill>
                                <a:latin typeface="Cambria Math" panose="02040503050406030204" pitchFamily="18" charset="0"/>
                              </a:rPr>
                            </m:ctrlPr>
                          </m:sSubPr>
                          <m:e>
                            <m:r>
                              <a:rPr lang="en-US" sz="1588" i="1">
                                <a:solidFill>
                                  <a:schemeClr val="bg1"/>
                                </a:solidFill>
                                <a:latin typeface="Cambria Math" panose="02040503050406030204" pitchFamily="18" charset="0"/>
                              </a:rPr>
                              <m:t>𝑓</m:t>
                            </m:r>
                          </m:e>
                          <m:sub>
                            <m:r>
                              <a:rPr lang="en-US" sz="1588" i="1">
                                <a:solidFill>
                                  <a:schemeClr val="bg1"/>
                                </a:solidFill>
                                <a:latin typeface="Cambria Math" panose="02040503050406030204" pitchFamily="18" charset="0"/>
                              </a:rPr>
                              <m:t>h</m:t>
                            </m:r>
                          </m:sub>
                        </m:sSub>
                      </m:oMath>
                    </a14:m>
                    <a:r>
                      <a:rPr lang="en-US" sz="1588" dirty="0">
                        <a:solidFill>
                          <a:schemeClr val="bg1"/>
                        </a:solidFill>
                      </a:rPr>
                      <a:t>(</a:t>
                    </a:r>
                    <a:r>
                      <a:rPr lang="en-US" sz="1588" dirty="0">
                        <a:solidFill>
                          <a:schemeClr val="bg1"/>
                        </a:solidFill>
                        <a:latin typeface="Palatino Linotype" panose="02040502050505030304" pitchFamily="18" charset="0"/>
                      </a:rPr>
                      <a:t>·</a:t>
                    </a:r>
                    <a:r>
                      <a:rPr lang="en-US" sz="1588" dirty="0">
                        <a:solidFill>
                          <a:schemeClr val="bg1"/>
                        </a:solidFill>
                      </a:rPr>
                      <a:t>)</a:t>
                    </a:r>
                  </a:p>
                </p:txBody>
              </p:sp>
            </mc:Choice>
            <mc:Fallback xmlns="">
              <p:sp>
                <p:nvSpPr>
                  <p:cNvPr id="20" name="TextBox 19"/>
                  <p:cNvSpPr txBox="1">
                    <a:spLocks noRot="1" noChangeAspect="1" noMove="1" noResize="1" noEditPoints="1" noAdjustHandles="1" noChangeArrowheads="1" noChangeShapeType="1" noTextEdit="1"/>
                  </p:cNvSpPr>
                  <p:nvPr/>
                </p:nvSpPr>
                <p:spPr>
                  <a:xfrm>
                    <a:off x="3934555" y="3247948"/>
                    <a:ext cx="410147" cy="276944"/>
                  </a:xfrm>
                  <a:prstGeom prst="rect">
                    <a:avLst/>
                  </a:prstGeom>
                  <a:blipFill>
                    <a:blip r:embed="rId4"/>
                    <a:stretch>
                      <a:fillRect l="-27119" t="-27500" r="-32203" b="-50000"/>
                    </a:stretch>
                  </a:blipFill>
                </p:spPr>
                <p:txBody>
                  <a:bodyPr/>
                  <a:lstStyle/>
                  <a:p>
                    <a:r>
                      <a:rPr lang="en-US">
                        <a:noFill/>
                      </a:rPr>
                      <a:t> </a:t>
                    </a:r>
                  </a:p>
                </p:txBody>
              </p:sp>
            </mc:Fallback>
          </mc:AlternateContent>
        </p:grpSp>
        <p:cxnSp>
          <p:nvCxnSpPr>
            <p:cNvPr id="13" name="Straight Arrow Connector 12"/>
            <p:cNvCxnSpPr>
              <a:stCxn id="11" idx="3"/>
              <a:endCxn id="19" idx="2"/>
            </p:cNvCxnSpPr>
            <p:nvPr/>
          </p:nvCxnSpPr>
          <p:spPr bwMode="auto">
            <a:xfrm flipV="1">
              <a:off x="1263416" y="4528067"/>
              <a:ext cx="641585" cy="555"/>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14" name="Straight Arrow Connector 13"/>
            <p:cNvCxnSpPr>
              <a:stCxn id="10" idx="0"/>
              <a:endCxn id="19" idx="4"/>
            </p:cNvCxnSpPr>
            <p:nvPr/>
          </p:nvCxnSpPr>
          <p:spPr bwMode="auto">
            <a:xfrm flipV="1">
              <a:off x="2220917" y="4809091"/>
              <a:ext cx="2806" cy="677309"/>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mc:AlternateContent xmlns:mc="http://schemas.openxmlformats.org/markup-compatibility/2006" xmlns:a14="http://schemas.microsoft.com/office/drawing/2010/main">
          <mc:Choice Requires="a14">
            <p:sp>
              <p:nvSpPr>
                <p:cNvPr id="15" name="TextBox 14"/>
                <p:cNvSpPr txBox="1"/>
                <p:nvPr/>
              </p:nvSpPr>
              <p:spPr>
                <a:xfrm>
                  <a:off x="1339667" y="4062374"/>
                  <a:ext cx="335007" cy="2769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588" i="1">
                                <a:latin typeface="Cambria Math" panose="02040503050406030204" pitchFamily="18" charset="0"/>
                              </a:rPr>
                            </m:ctrlPr>
                          </m:sSubPr>
                          <m:e>
                            <m:r>
                              <a:rPr lang="en-US" sz="1588" i="1">
                                <a:latin typeface="Cambria Math" panose="02040503050406030204" pitchFamily="18" charset="0"/>
                              </a:rPr>
                              <m:t>𝑤</m:t>
                            </m:r>
                          </m:e>
                          <m:sub>
                            <m:r>
                              <a:rPr lang="en-US" sz="1588" i="1">
                                <a:latin typeface="Cambria Math" panose="02040503050406030204" pitchFamily="18" charset="0"/>
                              </a:rPr>
                              <m:t>h</m:t>
                            </m:r>
                          </m:sub>
                        </m:sSub>
                      </m:oMath>
                    </m:oMathPara>
                  </a14:m>
                  <a:endParaRPr lang="en-US" sz="1588" dirty="0"/>
                </a:p>
              </p:txBody>
            </p:sp>
          </mc:Choice>
          <mc:Fallback xmlns="">
            <p:sp>
              <p:nvSpPr>
                <p:cNvPr id="15" name="TextBox 14"/>
                <p:cNvSpPr txBox="1">
                  <a:spLocks noRot="1" noChangeAspect="1" noMove="1" noResize="1" noEditPoints="1" noAdjustHandles="1" noChangeArrowheads="1" noChangeShapeType="1" noTextEdit="1"/>
                </p:cNvSpPr>
                <p:nvPr/>
              </p:nvSpPr>
              <p:spPr>
                <a:xfrm>
                  <a:off x="1339667" y="4062374"/>
                  <a:ext cx="335007" cy="276944"/>
                </a:xfrm>
                <a:prstGeom prst="rect">
                  <a:avLst/>
                </a:prstGeom>
                <a:blipFill>
                  <a:blip r:embed="rId5"/>
                  <a:stretch>
                    <a:fillRect l="-10417" r="-4167" b="-175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p:cNvSpPr txBox="1"/>
                <p:nvPr/>
              </p:nvSpPr>
              <p:spPr>
                <a:xfrm>
                  <a:off x="1776051" y="4897399"/>
                  <a:ext cx="322798" cy="2769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588" i="1">
                                <a:latin typeface="Cambria Math" panose="02040503050406030204" pitchFamily="18" charset="0"/>
                              </a:rPr>
                            </m:ctrlPr>
                          </m:sSubPr>
                          <m:e>
                            <m:r>
                              <a:rPr lang="en-US" sz="1588" i="1">
                                <a:latin typeface="Cambria Math" panose="02040503050406030204" pitchFamily="18" charset="0"/>
                              </a:rPr>
                              <m:t>𝑤</m:t>
                            </m:r>
                          </m:e>
                          <m:sub>
                            <m:r>
                              <a:rPr lang="en-US" sz="1588" i="1">
                                <a:latin typeface="Cambria Math" panose="02040503050406030204" pitchFamily="18" charset="0"/>
                              </a:rPr>
                              <m:t>𝑥</m:t>
                            </m:r>
                          </m:sub>
                        </m:sSub>
                      </m:oMath>
                    </m:oMathPara>
                  </a14:m>
                  <a:endParaRPr lang="en-US" sz="1588" dirty="0"/>
                </a:p>
              </p:txBody>
            </p:sp>
          </mc:Choice>
          <mc:Fallback xmlns="">
            <p:sp>
              <p:nvSpPr>
                <p:cNvPr id="16" name="TextBox 15"/>
                <p:cNvSpPr txBox="1">
                  <a:spLocks noRot="1" noChangeAspect="1" noMove="1" noResize="1" noEditPoints="1" noAdjustHandles="1" noChangeArrowheads="1" noChangeShapeType="1" noTextEdit="1"/>
                </p:cNvSpPr>
                <p:nvPr/>
              </p:nvSpPr>
              <p:spPr>
                <a:xfrm>
                  <a:off x="1776051" y="4897399"/>
                  <a:ext cx="322798" cy="276944"/>
                </a:xfrm>
                <a:prstGeom prst="rect">
                  <a:avLst/>
                </a:prstGeom>
                <a:blipFill>
                  <a:blip r:embed="rId6"/>
                  <a:stretch>
                    <a:fillRect l="-8511" b="-10000"/>
                  </a:stretch>
                </a:blipFill>
              </p:spPr>
              <p:txBody>
                <a:bodyPr/>
                <a:lstStyle/>
                <a:p>
                  <a:r>
                    <a:rPr lang="en-US">
                      <a:noFill/>
                    </a:rPr>
                    <a:t> </a:t>
                  </a:r>
                </a:p>
              </p:txBody>
            </p:sp>
          </mc:Fallback>
        </mc:AlternateContent>
        <p:sp>
          <p:nvSpPr>
            <p:cNvPr id="17" name="TextBox 16"/>
            <p:cNvSpPr txBox="1"/>
            <p:nvPr/>
          </p:nvSpPr>
          <p:spPr>
            <a:xfrm>
              <a:off x="2895600" y="4337827"/>
              <a:ext cx="546273" cy="381588"/>
            </a:xfrm>
            <a:prstGeom prst="rect">
              <a:avLst/>
            </a:prstGeom>
            <a:solidFill>
              <a:schemeClr val="bg1"/>
            </a:solidFill>
            <a:ln w="38100">
              <a:solidFill>
                <a:srgbClr val="C00000"/>
              </a:solidFill>
            </a:ln>
          </p:spPr>
          <p:txBody>
            <a:bodyPr wrap="square" rtlCol="0">
              <a:spAutoFit/>
            </a:bodyPr>
            <a:lstStyle/>
            <a:p>
              <a:pPr algn="ctr"/>
              <a:r>
                <a:rPr lang="en-US" sz="1588" dirty="0"/>
                <a:t>h1</a:t>
              </a:r>
            </a:p>
          </p:txBody>
        </p:sp>
        <p:cxnSp>
          <p:nvCxnSpPr>
            <p:cNvPr id="18" name="Straight Arrow Connector 17"/>
            <p:cNvCxnSpPr>
              <a:stCxn id="19" idx="6"/>
              <a:endCxn id="17" idx="1"/>
            </p:cNvCxnSpPr>
            <p:nvPr/>
          </p:nvCxnSpPr>
          <p:spPr bwMode="auto">
            <a:xfrm>
              <a:off x="2542445" y="4528067"/>
              <a:ext cx="353155" cy="555"/>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grpSp>
      <p:grpSp>
        <p:nvGrpSpPr>
          <p:cNvPr id="24" name="Group 23"/>
          <p:cNvGrpSpPr/>
          <p:nvPr/>
        </p:nvGrpSpPr>
        <p:grpSpPr>
          <a:xfrm>
            <a:off x="4818018" y="4474750"/>
            <a:ext cx="1922168" cy="1593188"/>
            <a:chOff x="1263416" y="4062374"/>
            <a:chExt cx="2178457" cy="1805614"/>
          </a:xfrm>
        </p:grpSpPr>
        <p:sp>
          <p:nvSpPr>
            <p:cNvPr id="25" name="TextBox 24"/>
            <p:cNvSpPr txBox="1"/>
            <p:nvPr/>
          </p:nvSpPr>
          <p:spPr>
            <a:xfrm>
              <a:off x="1956566" y="5486400"/>
              <a:ext cx="528701" cy="381588"/>
            </a:xfrm>
            <a:prstGeom prst="rect">
              <a:avLst/>
            </a:prstGeom>
            <a:solidFill>
              <a:schemeClr val="bg1"/>
            </a:solidFill>
            <a:ln w="38100">
              <a:solidFill>
                <a:srgbClr val="C00000"/>
              </a:solidFill>
            </a:ln>
          </p:spPr>
          <p:txBody>
            <a:bodyPr wrap="square" rtlCol="0">
              <a:spAutoFit/>
            </a:bodyPr>
            <a:lstStyle/>
            <a:p>
              <a:pPr algn="ctr"/>
              <a:r>
                <a:rPr lang="en-US" sz="1588" dirty="0"/>
                <a:t>x2</a:t>
              </a:r>
            </a:p>
          </p:txBody>
        </p:sp>
        <p:grpSp>
          <p:nvGrpSpPr>
            <p:cNvPr id="26" name="Group 25"/>
            <p:cNvGrpSpPr/>
            <p:nvPr/>
          </p:nvGrpSpPr>
          <p:grpSpPr>
            <a:xfrm>
              <a:off x="1905000" y="4247040"/>
              <a:ext cx="637445" cy="562051"/>
              <a:chOff x="3858302" y="3151589"/>
              <a:chExt cx="637445" cy="562051"/>
            </a:xfrm>
          </p:grpSpPr>
          <p:sp>
            <p:nvSpPr>
              <p:cNvPr id="33" name="Oval 32"/>
              <p:cNvSpPr/>
              <p:nvPr/>
            </p:nvSpPr>
            <p:spPr bwMode="auto">
              <a:xfrm>
                <a:off x="3858302" y="3151589"/>
                <a:ext cx="637445" cy="562051"/>
              </a:xfrm>
              <a:prstGeom prst="ellipse">
                <a:avLst/>
              </a:prstGeom>
              <a:solidFill>
                <a:srgbClr val="C00000"/>
              </a:solidFill>
              <a:ln w="9525" cap="flat" cmpd="sng" algn="ctr">
                <a:solidFill>
                  <a:srgbClr val="C00000"/>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80682" tIns="40341" rIns="80682" bIns="40341" numCol="1" rtlCol="0" anchor="t" anchorCtr="0" compatLnSpc="1">
                <a:prstTxWarp prst="textNoShape">
                  <a:avLst/>
                </a:prstTxWarp>
              </a:bodyPr>
              <a:lstStyle/>
              <a:p>
                <a:pPr defTabSz="806867" eaLnBrk="0" fontAlgn="base" hangingPunct="0">
                  <a:spcBef>
                    <a:spcPct val="0"/>
                  </a:spcBef>
                  <a:spcAft>
                    <a:spcPct val="0"/>
                  </a:spcAft>
                </a:pPr>
                <a:endParaRPr lang="en-US" sz="2118">
                  <a:latin typeface="Arial" panose="020B0604020202020204" pitchFamily="34" charset="0"/>
                  <a:ea typeface="ヒラギノ角ゴ Pro W3" pitchFamily="86" charset="-128"/>
                </a:endParaRPr>
              </a:p>
            </p:txBody>
          </p:sp>
          <mc:AlternateContent xmlns:mc="http://schemas.openxmlformats.org/markup-compatibility/2006" xmlns:a14="http://schemas.microsoft.com/office/drawing/2010/main">
            <mc:Choice Requires="a14">
              <p:sp>
                <p:nvSpPr>
                  <p:cNvPr id="34" name="TextBox 33"/>
                  <p:cNvSpPr txBox="1"/>
                  <p:nvPr/>
                </p:nvSpPr>
                <p:spPr>
                  <a:xfrm>
                    <a:off x="3934555" y="3247948"/>
                    <a:ext cx="410147" cy="276944"/>
                  </a:xfrm>
                  <a:prstGeom prst="rect">
                    <a:avLst/>
                  </a:prstGeom>
                  <a:solidFill>
                    <a:srgbClr val="C00000"/>
                  </a:solidFill>
                </p:spPr>
                <p:txBody>
                  <a:bodyPr wrap="none" lIns="0" tIns="0" rIns="0" bIns="0" rtlCol="0">
                    <a:spAutoFit/>
                  </a:bodyPr>
                  <a:lstStyle/>
                  <a:p>
                    <a14:m>
                      <m:oMath xmlns:m="http://schemas.openxmlformats.org/officeDocument/2006/math">
                        <m:sSub>
                          <m:sSubPr>
                            <m:ctrlPr>
                              <a:rPr lang="en-US" sz="1588" i="1">
                                <a:solidFill>
                                  <a:schemeClr val="bg1"/>
                                </a:solidFill>
                                <a:latin typeface="Cambria Math" panose="02040503050406030204" pitchFamily="18" charset="0"/>
                              </a:rPr>
                            </m:ctrlPr>
                          </m:sSubPr>
                          <m:e>
                            <m:r>
                              <a:rPr lang="en-US" sz="1588" i="1">
                                <a:solidFill>
                                  <a:schemeClr val="bg1"/>
                                </a:solidFill>
                                <a:latin typeface="Cambria Math" panose="02040503050406030204" pitchFamily="18" charset="0"/>
                              </a:rPr>
                              <m:t>𝑓</m:t>
                            </m:r>
                          </m:e>
                          <m:sub>
                            <m:r>
                              <a:rPr lang="en-US" sz="1588" i="1">
                                <a:solidFill>
                                  <a:schemeClr val="bg1"/>
                                </a:solidFill>
                                <a:latin typeface="Cambria Math" panose="02040503050406030204" pitchFamily="18" charset="0"/>
                              </a:rPr>
                              <m:t>h</m:t>
                            </m:r>
                          </m:sub>
                        </m:sSub>
                      </m:oMath>
                    </a14:m>
                    <a:r>
                      <a:rPr lang="en-US" sz="1588" dirty="0">
                        <a:solidFill>
                          <a:schemeClr val="bg1"/>
                        </a:solidFill>
                      </a:rPr>
                      <a:t>(</a:t>
                    </a:r>
                    <a:r>
                      <a:rPr lang="en-US" sz="1588" dirty="0">
                        <a:solidFill>
                          <a:schemeClr val="bg1"/>
                        </a:solidFill>
                        <a:latin typeface="Palatino Linotype" panose="02040502050505030304" pitchFamily="18" charset="0"/>
                      </a:rPr>
                      <a:t>·</a:t>
                    </a:r>
                    <a:r>
                      <a:rPr lang="en-US" sz="1588" dirty="0">
                        <a:solidFill>
                          <a:schemeClr val="bg1"/>
                        </a:solidFill>
                      </a:rPr>
                      <a:t>)</a:t>
                    </a:r>
                  </a:p>
                </p:txBody>
              </p:sp>
            </mc:Choice>
            <mc:Fallback xmlns="">
              <p:sp>
                <p:nvSpPr>
                  <p:cNvPr id="34" name="TextBox 33"/>
                  <p:cNvSpPr txBox="1">
                    <a:spLocks noRot="1" noChangeAspect="1" noMove="1" noResize="1" noEditPoints="1" noAdjustHandles="1" noChangeArrowheads="1" noChangeShapeType="1" noTextEdit="1"/>
                  </p:cNvSpPr>
                  <p:nvPr/>
                </p:nvSpPr>
                <p:spPr>
                  <a:xfrm>
                    <a:off x="3934555" y="3247948"/>
                    <a:ext cx="410147" cy="276944"/>
                  </a:xfrm>
                  <a:prstGeom prst="rect">
                    <a:avLst/>
                  </a:prstGeom>
                  <a:blipFill>
                    <a:blip r:embed="rId7"/>
                    <a:stretch>
                      <a:fillRect l="-25000" t="-27500" r="-31667" b="-50000"/>
                    </a:stretch>
                  </a:blipFill>
                </p:spPr>
                <p:txBody>
                  <a:bodyPr/>
                  <a:lstStyle/>
                  <a:p>
                    <a:r>
                      <a:rPr lang="en-US">
                        <a:noFill/>
                      </a:rPr>
                      <a:t> </a:t>
                    </a:r>
                  </a:p>
                </p:txBody>
              </p:sp>
            </mc:Fallback>
          </mc:AlternateContent>
        </p:grpSp>
        <p:cxnSp>
          <p:nvCxnSpPr>
            <p:cNvPr id="27" name="Straight Arrow Connector 26"/>
            <p:cNvCxnSpPr>
              <a:endCxn id="33" idx="2"/>
            </p:cNvCxnSpPr>
            <p:nvPr/>
          </p:nvCxnSpPr>
          <p:spPr bwMode="auto">
            <a:xfrm>
              <a:off x="1263416" y="4522493"/>
              <a:ext cx="641584" cy="5573"/>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28" name="Straight Arrow Connector 27"/>
            <p:cNvCxnSpPr>
              <a:stCxn id="25" idx="0"/>
              <a:endCxn id="33" idx="4"/>
            </p:cNvCxnSpPr>
            <p:nvPr/>
          </p:nvCxnSpPr>
          <p:spPr bwMode="auto">
            <a:xfrm flipV="1">
              <a:off x="2220917" y="4809091"/>
              <a:ext cx="2806" cy="677309"/>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mc:AlternateContent xmlns:mc="http://schemas.openxmlformats.org/markup-compatibility/2006" xmlns:a14="http://schemas.microsoft.com/office/drawing/2010/main">
          <mc:Choice Requires="a14">
            <p:sp>
              <p:nvSpPr>
                <p:cNvPr id="29" name="TextBox 28"/>
                <p:cNvSpPr txBox="1"/>
                <p:nvPr/>
              </p:nvSpPr>
              <p:spPr>
                <a:xfrm>
                  <a:off x="1339667" y="4062374"/>
                  <a:ext cx="335007" cy="2769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588" i="1">
                                <a:latin typeface="Cambria Math" panose="02040503050406030204" pitchFamily="18" charset="0"/>
                              </a:rPr>
                            </m:ctrlPr>
                          </m:sSubPr>
                          <m:e>
                            <m:r>
                              <a:rPr lang="en-US" sz="1588" i="1">
                                <a:latin typeface="Cambria Math" panose="02040503050406030204" pitchFamily="18" charset="0"/>
                              </a:rPr>
                              <m:t>𝑤</m:t>
                            </m:r>
                          </m:e>
                          <m:sub>
                            <m:r>
                              <a:rPr lang="en-US" sz="1588" i="1">
                                <a:latin typeface="Cambria Math" panose="02040503050406030204" pitchFamily="18" charset="0"/>
                              </a:rPr>
                              <m:t>h</m:t>
                            </m:r>
                          </m:sub>
                        </m:sSub>
                      </m:oMath>
                    </m:oMathPara>
                  </a14:m>
                  <a:endParaRPr lang="en-US" sz="1588" dirty="0"/>
                </a:p>
              </p:txBody>
            </p:sp>
          </mc:Choice>
          <mc:Fallback xmlns="">
            <p:sp>
              <p:nvSpPr>
                <p:cNvPr id="29" name="TextBox 28"/>
                <p:cNvSpPr txBox="1">
                  <a:spLocks noRot="1" noChangeAspect="1" noMove="1" noResize="1" noEditPoints="1" noAdjustHandles="1" noChangeArrowheads="1" noChangeShapeType="1" noTextEdit="1"/>
                </p:cNvSpPr>
                <p:nvPr/>
              </p:nvSpPr>
              <p:spPr>
                <a:xfrm>
                  <a:off x="1339667" y="4062374"/>
                  <a:ext cx="335007" cy="276944"/>
                </a:xfrm>
                <a:prstGeom prst="rect">
                  <a:avLst/>
                </a:prstGeom>
                <a:blipFill>
                  <a:blip r:embed="rId8"/>
                  <a:stretch>
                    <a:fillRect l="-8163" r="-4082" b="-175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TextBox 29"/>
                <p:cNvSpPr txBox="1"/>
                <p:nvPr/>
              </p:nvSpPr>
              <p:spPr>
                <a:xfrm>
                  <a:off x="1776051" y="4897399"/>
                  <a:ext cx="322798" cy="2769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588" i="1">
                                <a:latin typeface="Cambria Math" panose="02040503050406030204" pitchFamily="18" charset="0"/>
                              </a:rPr>
                            </m:ctrlPr>
                          </m:sSubPr>
                          <m:e>
                            <m:r>
                              <a:rPr lang="en-US" sz="1588" i="1">
                                <a:latin typeface="Cambria Math" panose="02040503050406030204" pitchFamily="18" charset="0"/>
                              </a:rPr>
                              <m:t>𝑤</m:t>
                            </m:r>
                          </m:e>
                          <m:sub>
                            <m:r>
                              <a:rPr lang="en-US" sz="1588" i="1">
                                <a:latin typeface="Cambria Math" panose="02040503050406030204" pitchFamily="18" charset="0"/>
                              </a:rPr>
                              <m:t>𝑥</m:t>
                            </m:r>
                          </m:sub>
                        </m:sSub>
                      </m:oMath>
                    </m:oMathPara>
                  </a14:m>
                  <a:endParaRPr lang="en-US" sz="1588" dirty="0"/>
                </a:p>
              </p:txBody>
            </p:sp>
          </mc:Choice>
          <mc:Fallback xmlns="">
            <p:sp>
              <p:nvSpPr>
                <p:cNvPr id="30" name="TextBox 29"/>
                <p:cNvSpPr txBox="1">
                  <a:spLocks noRot="1" noChangeAspect="1" noMove="1" noResize="1" noEditPoints="1" noAdjustHandles="1" noChangeArrowheads="1" noChangeShapeType="1" noTextEdit="1"/>
                </p:cNvSpPr>
                <p:nvPr/>
              </p:nvSpPr>
              <p:spPr>
                <a:xfrm>
                  <a:off x="1776051" y="4897399"/>
                  <a:ext cx="322798" cy="276944"/>
                </a:xfrm>
                <a:prstGeom prst="rect">
                  <a:avLst/>
                </a:prstGeom>
                <a:blipFill>
                  <a:blip r:embed="rId9"/>
                  <a:stretch>
                    <a:fillRect l="-10870" b="-10000"/>
                  </a:stretch>
                </a:blipFill>
              </p:spPr>
              <p:txBody>
                <a:bodyPr/>
                <a:lstStyle/>
                <a:p>
                  <a:r>
                    <a:rPr lang="en-US">
                      <a:noFill/>
                    </a:rPr>
                    <a:t> </a:t>
                  </a:r>
                </a:p>
              </p:txBody>
            </p:sp>
          </mc:Fallback>
        </mc:AlternateContent>
        <p:sp>
          <p:nvSpPr>
            <p:cNvPr id="31" name="TextBox 30"/>
            <p:cNvSpPr txBox="1"/>
            <p:nvPr/>
          </p:nvSpPr>
          <p:spPr>
            <a:xfrm>
              <a:off x="2895600" y="4337827"/>
              <a:ext cx="546273" cy="381588"/>
            </a:xfrm>
            <a:prstGeom prst="rect">
              <a:avLst/>
            </a:prstGeom>
            <a:solidFill>
              <a:schemeClr val="bg1"/>
            </a:solidFill>
            <a:ln w="38100">
              <a:solidFill>
                <a:srgbClr val="C00000"/>
              </a:solidFill>
            </a:ln>
          </p:spPr>
          <p:txBody>
            <a:bodyPr wrap="square" rtlCol="0">
              <a:spAutoFit/>
            </a:bodyPr>
            <a:lstStyle/>
            <a:p>
              <a:pPr algn="ctr"/>
              <a:r>
                <a:rPr lang="en-US" sz="1588" dirty="0"/>
                <a:t>h2</a:t>
              </a:r>
            </a:p>
          </p:txBody>
        </p:sp>
        <p:cxnSp>
          <p:nvCxnSpPr>
            <p:cNvPr id="32" name="Straight Arrow Connector 31"/>
            <p:cNvCxnSpPr>
              <a:stCxn id="33" idx="6"/>
              <a:endCxn id="31" idx="1"/>
            </p:cNvCxnSpPr>
            <p:nvPr/>
          </p:nvCxnSpPr>
          <p:spPr bwMode="auto">
            <a:xfrm>
              <a:off x="2542445" y="4528067"/>
              <a:ext cx="353155" cy="555"/>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grpSp>
      <p:grpSp>
        <p:nvGrpSpPr>
          <p:cNvPr id="35" name="Group 34"/>
          <p:cNvGrpSpPr/>
          <p:nvPr/>
        </p:nvGrpSpPr>
        <p:grpSpPr>
          <a:xfrm>
            <a:off x="6746386" y="4474750"/>
            <a:ext cx="1922168" cy="1593188"/>
            <a:chOff x="1263416" y="4062374"/>
            <a:chExt cx="2178457" cy="1805614"/>
          </a:xfrm>
        </p:grpSpPr>
        <p:sp>
          <p:nvSpPr>
            <p:cNvPr id="36" name="TextBox 35"/>
            <p:cNvSpPr txBox="1"/>
            <p:nvPr/>
          </p:nvSpPr>
          <p:spPr>
            <a:xfrm>
              <a:off x="1956566" y="5486400"/>
              <a:ext cx="528701" cy="381588"/>
            </a:xfrm>
            <a:prstGeom prst="rect">
              <a:avLst/>
            </a:prstGeom>
            <a:solidFill>
              <a:schemeClr val="bg1"/>
            </a:solidFill>
            <a:ln w="38100">
              <a:solidFill>
                <a:srgbClr val="C00000"/>
              </a:solidFill>
            </a:ln>
          </p:spPr>
          <p:txBody>
            <a:bodyPr wrap="square" rtlCol="0">
              <a:spAutoFit/>
            </a:bodyPr>
            <a:lstStyle/>
            <a:p>
              <a:pPr algn="ctr"/>
              <a:r>
                <a:rPr lang="en-US" sz="1588" dirty="0"/>
                <a:t>x3</a:t>
              </a:r>
            </a:p>
          </p:txBody>
        </p:sp>
        <p:grpSp>
          <p:nvGrpSpPr>
            <p:cNvPr id="37" name="Group 36"/>
            <p:cNvGrpSpPr/>
            <p:nvPr/>
          </p:nvGrpSpPr>
          <p:grpSpPr>
            <a:xfrm>
              <a:off x="1905000" y="4247040"/>
              <a:ext cx="637445" cy="562051"/>
              <a:chOff x="3858302" y="3151589"/>
              <a:chExt cx="637445" cy="562051"/>
            </a:xfrm>
          </p:grpSpPr>
          <p:sp>
            <p:nvSpPr>
              <p:cNvPr id="44" name="Oval 43"/>
              <p:cNvSpPr/>
              <p:nvPr/>
            </p:nvSpPr>
            <p:spPr bwMode="auto">
              <a:xfrm>
                <a:off x="3858302" y="3151589"/>
                <a:ext cx="637445" cy="562051"/>
              </a:xfrm>
              <a:prstGeom prst="ellipse">
                <a:avLst/>
              </a:prstGeom>
              <a:solidFill>
                <a:srgbClr val="C00000"/>
              </a:solidFill>
              <a:ln w="9525" cap="flat" cmpd="sng" algn="ctr">
                <a:solidFill>
                  <a:srgbClr val="C00000"/>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80682" tIns="40341" rIns="80682" bIns="40341" numCol="1" rtlCol="0" anchor="t" anchorCtr="0" compatLnSpc="1">
                <a:prstTxWarp prst="textNoShape">
                  <a:avLst/>
                </a:prstTxWarp>
              </a:bodyPr>
              <a:lstStyle/>
              <a:p>
                <a:pPr defTabSz="806867" eaLnBrk="0" fontAlgn="base" hangingPunct="0">
                  <a:spcBef>
                    <a:spcPct val="0"/>
                  </a:spcBef>
                  <a:spcAft>
                    <a:spcPct val="0"/>
                  </a:spcAft>
                </a:pPr>
                <a:endParaRPr lang="en-US" sz="2118">
                  <a:latin typeface="Arial" panose="020B0604020202020204" pitchFamily="34" charset="0"/>
                  <a:ea typeface="ヒラギノ角ゴ Pro W3" pitchFamily="86" charset="-128"/>
                </a:endParaRPr>
              </a:p>
            </p:txBody>
          </p:sp>
          <mc:AlternateContent xmlns:mc="http://schemas.openxmlformats.org/markup-compatibility/2006" xmlns:a14="http://schemas.microsoft.com/office/drawing/2010/main">
            <mc:Choice Requires="a14">
              <p:sp>
                <p:nvSpPr>
                  <p:cNvPr id="45" name="TextBox 44"/>
                  <p:cNvSpPr txBox="1"/>
                  <p:nvPr/>
                </p:nvSpPr>
                <p:spPr>
                  <a:xfrm>
                    <a:off x="3934555" y="3247948"/>
                    <a:ext cx="410147" cy="276944"/>
                  </a:xfrm>
                  <a:prstGeom prst="rect">
                    <a:avLst/>
                  </a:prstGeom>
                  <a:solidFill>
                    <a:srgbClr val="C00000"/>
                  </a:solidFill>
                </p:spPr>
                <p:txBody>
                  <a:bodyPr wrap="none" lIns="0" tIns="0" rIns="0" bIns="0" rtlCol="0">
                    <a:spAutoFit/>
                  </a:bodyPr>
                  <a:lstStyle/>
                  <a:p>
                    <a14:m>
                      <m:oMath xmlns:m="http://schemas.openxmlformats.org/officeDocument/2006/math">
                        <m:sSub>
                          <m:sSubPr>
                            <m:ctrlPr>
                              <a:rPr lang="en-US" sz="1588" i="1">
                                <a:solidFill>
                                  <a:schemeClr val="bg1"/>
                                </a:solidFill>
                                <a:latin typeface="Cambria Math" panose="02040503050406030204" pitchFamily="18" charset="0"/>
                              </a:rPr>
                            </m:ctrlPr>
                          </m:sSubPr>
                          <m:e>
                            <m:r>
                              <a:rPr lang="en-US" sz="1588" i="1">
                                <a:solidFill>
                                  <a:schemeClr val="bg1"/>
                                </a:solidFill>
                                <a:latin typeface="Cambria Math" panose="02040503050406030204" pitchFamily="18" charset="0"/>
                              </a:rPr>
                              <m:t>𝑓</m:t>
                            </m:r>
                          </m:e>
                          <m:sub>
                            <m:r>
                              <a:rPr lang="en-US" sz="1588" i="1">
                                <a:solidFill>
                                  <a:schemeClr val="bg1"/>
                                </a:solidFill>
                                <a:latin typeface="Cambria Math" panose="02040503050406030204" pitchFamily="18" charset="0"/>
                              </a:rPr>
                              <m:t>h</m:t>
                            </m:r>
                          </m:sub>
                        </m:sSub>
                      </m:oMath>
                    </a14:m>
                    <a:r>
                      <a:rPr lang="en-US" sz="1588" dirty="0">
                        <a:solidFill>
                          <a:schemeClr val="bg1"/>
                        </a:solidFill>
                      </a:rPr>
                      <a:t>(</a:t>
                    </a:r>
                    <a:r>
                      <a:rPr lang="en-US" sz="1588" dirty="0">
                        <a:solidFill>
                          <a:schemeClr val="bg1"/>
                        </a:solidFill>
                        <a:latin typeface="Palatino Linotype" panose="02040502050505030304" pitchFamily="18" charset="0"/>
                      </a:rPr>
                      <a:t>·</a:t>
                    </a:r>
                    <a:r>
                      <a:rPr lang="en-US" sz="1588" dirty="0">
                        <a:solidFill>
                          <a:schemeClr val="bg1"/>
                        </a:solidFill>
                      </a:rPr>
                      <a:t>)</a:t>
                    </a:r>
                  </a:p>
                </p:txBody>
              </p:sp>
            </mc:Choice>
            <mc:Fallback xmlns="">
              <p:sp>
                <p:nvSpPr>
                  <p:cNvPr id="45" name="TextBox 44"/>
                  <p:cNvSpPr txBox="1">
                    <a:spLocks noRot="1" noChangeAspect="1" noMove="1" noResize="1" noEditPoints="1" noAdjustHandles="1" noChangeArrowheads="1" noChangeShapeType="1" noTextEdit="1"/>
                  </p:cNvSpPr>
                  <p:nvPr/>
                </p:nvSpPr>
                <p:spPr>
                  <a:xfrm>
                    <a:off x="3934555" y="3247948"/>
                    <a:ext cx="410147" cy="276944"/>
                  </a:xfrm>
                  <a:prstGeom prst="rect">
                    <a:avLst/>
                  </a:prstGeom>
                  <a:blipFill>
                    <a:blip r:embed="rId10"/>
                    <a:stretch>
                      <a:fillRect l="-27119" t="-27500" r="-32203" b="-50000"/>
                    </a:stretch>
                  </a:blipFill>
                </p:spPr>
                <p:txBody>
                  <a:bodyPr/>
                  <a:lstStyle/>
                  <a:p>
                    <a:r>
                      <a:rPr lang="en-US">
                        <a:noFill/>
                      </a:rPr>
                      <a:t> </a:t>
                    </a:r>
                  </a:p>
                </p:txBody>
              </p:sp>
            </mc:Fallback>
          </mc:AlternateContent>
        </p:grpSp>
        <p:cxnSp>
          <p:nvCxnSpPr>
            <p:cNvPr id="38" name="Straight Arrow Connector 37"/>
            <p:cNvCxnSpPr>
              <a:endCxn id="44" idx="2"/>
            </p:cNvCxnSpPr>
            <p:nvPr/>
          </p:nvCxnSpPr>
          <p:spPr bwMode="auto">
            <a:xfrm>
              <a:off x="1263416" y="4522493"/>
              <a:ext cx="641584" cy="5573"/>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39" name="Straight Arrow Connector 38"/>
            <p:cNvCxnSpPr>
              <a:stCxn id="36" idx="0"/>
              <a:endCxn id="44" idx="4"/>
            </p:cNvCxnSpPr>
            <p:nvPr/>
          </p:nvCxnSpPr>
          <p:spPr bwMode="auto">
            <a:xfrm flipV="1">
              <a:off x="2220917" y="4809091"/>
              <a:ext cx="2806" cy="677309"/>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mc:AlternateContent xmlns:mc="http://schemas.openxmlformats.org/markup-compatibility/2006" xmlns:a14="http://schemas.microsoft.com/office/drawing/2010/main">
          <mc:Choice Requires="a14">
            <p:sp>
              <p:nvSpPr>
                <p:cNvPr id="40" name="TextBox 39"/>
                <p:cNvSpPr txBox="1"/>
                <p:nvPr/>
              </p:nvSpPr>
              <p:spPr>
                <a:xfrm>
                  <a:off x="1339667" y="4062374"/>
                  <a:ext cx="335007" cy="2769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588" i="1">
                                <a:latin typeface="Cambria Math" panose="02040503050406030204" pitchFamily="18" charset="0"/>
                              </a:rPr>
                            </m:ctrlPr>
                          </m:sSubPr>
                          <m:e>
                            <m:r>
                              <a:rPr lang="en-US" sz="1588" i="1">
                                <a:latin typeface="Cambria Math" panose="02040503050406030204" pitchFamily="18" charset="0"/>
                              </a:rPr>
                              <m:t>𝑤</m:t>
                            </m:r>
                          </m:e>
                          <m:sub>
                            <m:r>
                              <a:rPr lang="en-US" sz="1588" i="1">
                                <a:latin typeface="Cambria Math" panose="02040503050406030204" pitchFamily="18" charset="0"/>
                              </a:rPr>
                              <m:t>h</m:t>
                            </m:r>
                          </m:sub>
                        </m:sSub>
                      </m:oMath>
                    </m:oMathPara>
                  </a14:m>
                  <a:endParaRPr lang="en-US" sz="1588" dirty="0"/>
                </a:p>
              </p:txBody>
            </p:sp>
          </mc:Choice>
          <mc:Fallback xmlns="">
            <p:sp>
              <p:nvSpPr>
                <p:cNvPr id="40" name="TextBox 39"/>
                <p:cNvSpPr txBox="1">
                  <a:spLocks noRot="1" noChangeAspect="1" noMove="1" noResize="1" noEditPoints="1" noAdjustHandles="1" noChangeArrowheads="1" noChangeShapeType="1" noTextEdit="1"/>
                </p:cNvSpPr>
                <p:nvPr/>
              </p:nvSpPr>
              <p:spPr>
                <a:xfrm>
                  <a:off x="1339667" y="4062374"/>
                  <a:ext cx="335007" cy="276944"/>
                </a:xfrm>
                <a:prstGeom prst="rect">
                  <a:avLst/>
                </a:prstGeom>
                <a:blipFill>
                  <a:blip r:embed="rId11"/>
                  <a:stretch>
                    <a:fillRect l="-10417" r="-4167" b="-175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1" name="TextBox 40"/>
                <p:cNvSpPr txBox="1"/>
                <p:nvPr/>
              </p:nvSpPr>
              <p:spPr>
                <a:xfrm>
                  <a:off x="1776051" y="4897399"/>
                  <a:ext cx="322798" cy="2769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588" i="1">
                                <a:latin typeface="Cambria Math" panose="02040503050406030204" pitchFamily="18" charset="0"/>
                              </a:rPr>
                            </m:ctrlPr>
                          </m:sSubPr>
                          <m:e>
                            <m:r>
                              <a:rPr lang="en-US" sz="1588" i="1">
                                <a:latin typeface="Cambria Math" panose="02040503050406030204" pitchFamily="18" charset="0"/>
                              </a:rPr>
                              <m:t>𝑤</m:t>
                            </m:r>
                          </m:e>
                          <m:sub>
                            <m:r>
                              <a:rPr lang="en-US" sz="1588" i="1">
                                <a:latin typeface="Cambria Math" panose="02040503050406030204" pitchFamily="18" charset="0"/>
                              </a:rPr>
                              <m:t>𝑥</m:t>
                            </m:r>
                          </m:sub>
                        </m:sSub>
                      </m:oMath>
                    </m:oMathPara>
                  </a14:m>
                  <a:endParaRPr lang="en-US" sz="1588" dirty="0"/>
                </a:p>
              </p:txBody>
            </p:sp>
          </mc:Choice>
          <mc:Fallback xmlns="">
            <p:sp>
              <p:nvSpPr>
                <p:cNvPr id="41" name="TextBox 40"/>
                <p:cNvSpPr txBox="1">
                  <a:spLocks noRot="1" noChangeAspect="1" noMove="1" noResize="1" noEditPoints="1" noAdjustHandles="1" noChangeArrowheads="1" noChangeShapeType="1" noTextEdit="1"/>
                </p:cNvSpPr>
                <p:nvPr/>
              </p:nvSpPr>
              <p:spPr>
                <a:xfrm>
                  <a:off x="1776051" y="4897399"/>
                  <a:ext cx="322798" cy="276944"/>
                </a:xfrm>
                <a:prstGeom prst="rect">
                  <a:avLst/>
                </a:prstGeom>
                <a:blipFill>
                  <a:blip r:embed="rId12"/>
                  <a:stretch>
                    <a:fillRect l="-10638" b="-10000"/>
                  </a:stretch>
                </a:blipFill>
              </p:spPr>
              <p:txBody>
                <a:bodyPr/>
                <a:lstStyle/>
                <a:p>
                  <a:r>
                    <a:rPr lang="en-US">
                      <a:noFill/>
                    </a:rPr>
                    <a:t> </a:t>
                  </a:r>
                </a:p>
              </p:txBody>
            </p:sp>
          </mc:Fallback>
        </mc:AlternateContent>
        <p:sp>
          <p:nvSpPr>
            <p:cNvPr id="42" name="TextBox 41"/>
            <p:cNvSpPr txBox="1"/>
            <p:nvPr/>
          </p:nvSpPr>
          <p:spPr>
            <a:xfrm>
              <a:off x="2895600" y="4337827"/>
              <a:ext cx="546273" cy="381588"/>
            </a:xfrm>
            <a:prstGeom prst="rect">
              <a:avLst/>
            </a:prstGeom>
            <a:solidFill>
              <a:schemeClr val="bg1"/>
            </a:solidFill>
            <a:ln w="38100">
              <a:solidFill>
                <a:srgbClr val="C00000"/>
              </a:solidFill>
            </a:ln>
          </p:spPr>
          <p:txBody>
            <a:bodyPr wrap="square" rtlCol="0">
              <a:spAutoFit/>
            </a:bodyPr>
            <a:lstStyle/>
            <a:p>
              <a:pPr algn="ctr"/>
              <a:r>
                <a:rPr lang="en-US" sz="1588" dirty="0"/>
                <a:t>h3</a:t>
              </a:r>
            </a:p>
          </p:txBody>
        </p:sp>
        <p:cxnSp>
          <p:nvCxnSpPr>
            <p:cNvPr id="43" name="Straight Arrow Connector 42"/>
            <p:cNvCxnSpPr>
              <a:stCxn id="44" idx="6"/>
              <a:endCxn id="42" idx="1"/>
            </p:cNvCxnSpPr>
            <p:nvPr/>
          </p:nvCxnSpPr>
          <p:spPr bwMode="auto">
            <a:xfrm>
              <a:off x="2542445" y="4528067"/>
              <a:ext cx="353155" cy="555"/>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grpSp>
      <p:sp>
        <p:nvSpPr>
          <p:cNvPr id="46" name="Oval 45"/>
          <p:cNvSpPr/>
          <p:nvPr/>
        </p:nvSpPr>
        <p:spPr bwMode="auto">
          <a:xfrm>
            <a:off x="9072363" y="4614140"/>
            <a:ext cx="613741" cy="495927"/>
          </a:xfrm>
          <a:prstGeom prst="ellipse">
            <a:avLst/>
          </a:prstGeom>
          <a:solidFill>
            <a:srgbClr val="C00000"/>
          </a:solidFill>
          <a:ln w="9525" cap="flat" cmpd="sng" algn="ctr">
            <a:solidFill>
              <a:srgbClr val="C00000"/>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80682" tIns="40341" rIns="80682" bIns="40341" numCol="1" rtlCol="0" anchor="t" anchorCtr="0" compatLnSpc="1">
            <a:prstTxWarp prst="textNoShape">
              <a:avLst/>
            </a:prstTxWarp>
          </a:bodyPr>
          <a:lstStyle/>
          <a:p>
            <a:pPr defTabSz="806867" eaLnBrk="0" fontAlgn="base" hangingPunct="0">
              <a:spcBef>
                <a:spcPct val="0"/>
              </a:spcBef>
              <a:spcAft>
                <a:spcPct val="0"/>
              </a:spcAft>
            </a:pPr>
            <a:endParaRPr lang="en-US" sz="2118">
              <a:latin typeface="Arial" panose="020B0604020202020204" pitchFamily="34" charset="0"/>
              <a:ea typeface="ヒラギノ角ゴ Pro W3" pitchFamily="86" charset="-128"/>
            </a:endParaRPr>
          </a:p>
        </p:txBody>
      </p:sp>
      <mc:AlternateContent xmlns:mc="http://schemas.openxmlformats.org/markup-compatibility/2006" xmlns:a14="http://schemas.microsoft.com/office/drawing/2010/main">
        <mc:Choice Requires="a14">
          <p:sp>
            <p:nvSpPr>
              <p:cNvPr id="47" name="TextBox 46"/>
              <p:cNvSpPr txBox="1"/>
              <p:nvPr/>
            </p:nvSpPr>
            <p:spPr>
              <a:xfrm>
                <a:off x="9150133" y="4694245"/>
                <a:ext cx="458203" cy="263983"/>
              </a:xfrm>
              <a:prstGeom prst="rect">
                <a:avLst/>
              </a:prstGeom>
              <a:solidFill>
                <a:srgbClr val="C00000"/>
              </a:solidFill>
            </p:spPr>
            <p:txBody>
              <a:bodyPr wrap="square" lIns="0" tIns="0" rIns="0" bIns="0" rtlCol="0">
                <a:spAutoFit/>
              </a:bodyPr>
              <a:lstStyle/>
              <a:p>
                <a14:m>
                  <m:oMath xmlns:m="http://schemas.openxmlformats.org/officeDocument/2006/math">
                    <m:sSub>
                      <m:sSubPr>
                        <m:ctrlPr>
                          <a:rPr lang="en-US" sz="1588" i="1">
                            <a:solidFill>
                              <a:schemeClr val="bg1"/>
                            </a:solidFill>
                            <a:latin typeface="Cambria Math" panose="02040503050406030204" pitchFamily="18" charset="0"/>
                          </a:rPr>
                        </m:ctrlPr>
                      </m:sSubPr>
                      <m:e>
                        <m:r>
                          <a:rPr lang="en-US" sz="1588" i="1">
                            <a:solidFill>
                              <a:schemeClr val="bg1"/>
                            </a:solidFill>
                            <a:latin typeface="Cambria Math" panose="02040503050406030204" pitchFamily="18" charset="0"/>
                          </a:rPr>
                          <m:t>𝑓</m:t>
                        </m:r>
                      </m:e>
                      <m:sub>
                        <m:r>
                          <a:rPr lang="en-US" sz="1588" i="1">
                            <a:solidFill>
                              <a:schemeClr val="bg1"/>
                            </a:solidFill>
                            <a:latin typeface="Cambria Math" panose="02040503050406030204" pitchFamily="18" charset="0"/>
                          </a:rPr>
                          <m:t>𝑦</m:t>
                        </m:r>
                      </m:sub>
                    </m:sSub>
                  </m:oMath>
                </a14:m>
                <a:r>
                  <a:rPr lang="en-US" sz="1588" dirty="0">
                    <a:solidFill>
                      <a:schemeClr val="bg1"/>
                    </a:solidFill>
                  </a:rPr>
                  <a:t>(</a:t>
                </a:r>
                <a:r>
                  <a:rPr lang="en-US" sz="1588" dirty="0">
                    <a:solidFill>
                      <a:schemeClr val="bg1"/>
                    </a:solidFill>
                    <a:latin typeface="Palatino Linotype" panose="02040502050505030304" pitchFamily="18" charset="0"/>
                  </a:rPr>
                  <a:t>·</a:t>
                </a:r>
                <a:r>
                  <a:rPr lang="en-US" sz="1588" dirty="0">
                    <a:solidFill>
                      <a:schemeClr val="bg1"/>
                    </a:solidFill>
                  </a:rPr>
                  <a:t>)</a:t>
                </a:r>
              </a:p>
            </p:txBody>
          </p:sp>
        </mc:Choice>
        <mc:Fallback xmlns="">
          <p:sp>
            <p:nvSpPr>
              <p:cNvPr id="47" name="TextBox 46"/>
              <p:cNvSpPr txBox="1">
                <a:spLocks noRot="1" noChangeAspect="1" noMove="1" noResize="1" noEditPoints="1" noAdjustHandles="1" noChangeArrowheads="1" noChangeShapeType="1" noTextEdit="1"/>
              </p:cNvSpPr>
              <p:nvPr/>
            </p:nvSpPr>
            <p:spPr>
              <a:xfrm>
                <a:off x="9150133" y="4694245"/>
                <a:ext cx="458203" cy="263983"/>
              </a:xfrm>
              <a:prstGeom prst="rect">
                <a:avLst/>
              </a:prstGeom>
              <a:blipFill>
                <a:blip r:embed="rId13"/>
                <a:stretch>
                  <a:fillRect l="-20000" t="-23256" r="-4000" b="-41860"/>
                </a:stretch>
              </a:blipFill>
            </p:spPr>
            <p:txBody>
              <a:bodyPr/>
              <a:lstStyle/>
              <a:p>
                <a:r>
                  <a:rPr lang="en-US">
                    <a:noFill/>
                  </a:rPr>
                  <a:t> </a:t>
                </a:r>
              </a:p>
            </p:txBody>
          </p:sp>
        </mc:Fallback>
      </mc:AlternateContent>
      <p:cxnSp>
        <p:nvCxnSpPr>
          <p:cNvPr id="48" name="Straight Arrow Connector 47"/>
          <p:cNvCxnSpPr>
            <a:stCxn id="42" idx="3"/>
          </p:cNvCxnSpPr>
          <p:nvPr/>
        </p:nvCxnSpPr>
        <p:spPr bwMode="auto">
          <a:xfrm flipV="1">
            <a:off x="8668554" y="4880186"/>
            <a:ext cx="438274" cy="5959"/>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49" name="Straight Arrow Connector 48"/>
          <p:cNvCxnSpPr>
            <a:endCxn id="51" idx="2"/>
          </p:cNvCxnSpPr>
          <p:nvPr/>
        </p:nvCxnSpPr>
        <p:spPr bwMode="auto">
          <a:xfrm flipV="1">
            <a:off x="9379233" y="4392861"/>
            <a:ext cx="0" cy="221279"/>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mc:AlternateContent xmlns:mc="http://schemas.openxmlformats.org/markup-compatibility/2006" xmlns:a14="http://schemas.microsoft.com/office/drawing/2010/main">
        <mc:Choice Requires="a14">
          <p:sp>
            <p:nvSpPr>
              <p:cNvPr id="50" name="TextBox 49"/>
              <p:cNvSpPr txBox="1"/>
              <p:nvPr/>
            </p:nvSpPr>
            <p:spPr>
              <a:xfrm>
                <a:off x="8672517" y="4475045"/>
                <a:ext cx="290913" cy="26398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588" i="1">
                              <a:latin typeface="Cambria Math" panose="02040503050406030204" pitchFamily="18" charset="0"/>
                            </a:rPr>
                          </m:ctrlPr>
                        </m:sSubPr>
                        <m:e>
                          <m:r>
                            <a:rPr lang="en-US" sz="1588" i="1">
                              <a:latin typeface="Cambria Math" panose="02040503050406030204" pitchFamily="18" charset="0"/>
                            </a:rPr>
                            <m:t>𝑤</m:t>
                          </m:r>
                        </m:e>
                        <m:sub>
                          <m:r>
                            <a:rPr lang="en-US" sz="1588" i="1">
                              <a:latin typeface="Cambria Math" panose="02040503050406030204" pitchFamily="18" charset="0"/>
                            </a:rPr>
                            <m:t>𝑦</m:t>
                          </m:r>
                        </m:sub>
                      </m:sSub>
                    </m:oMath>
                  </m:oMathPara>
                </a14:m>
                <a:endParaRPr lang="en-US" sz="1588" dirty="0"/>
              </a:p>
            </p:txBody>
          </p:sp>
        </mc:Choice>
        <mc:Fallback xmlns="">
          <p:sp>
            <p:nvSpPr>
              <p:cNvPr id="50" name="TextBox 49"/>
              <p:cNvSpPr txBox="1">
                <a:spLocks noRot="1" noChangeAspect="1" noMove="1" noResize="1" noEditPoints="1" noAdjustHandles="1" noChangeArrowheads="1" noChangeShapeType="1" noTextEdit="1"/>
              </p:cNvSpPr>
              <p:nvPr/>
            </p:nvSpPr>
            <p:spPr>
              <a:xfrm>
                <a:off x="8672517" y="4475045"/>
                <a:ext cx="290913" cy="263983"/>
              </a:xfrm>
              <a:prstGeom prst="rect">
                <a:avLst/>
              </a:prstGeom>
              <a:blipFill>
                <a:blip r:embed="rId14"/>
                <a:stretch>
                  <a:fillRect l="-10638" r="-6383" b="-20930"/>
                </a:stretch>
              </a:blipFill>
            </p:spPr>
            <p:txBody>
              <a:bodyPr/>
              <a:lstStyle/>
              <a:p>
                <a:r>
                  <a:rPr lang="en-US">
                    <a:noFill/>
                  </a:rPr>
                  <a:t> </a:t>
                </a:r>
              </a:p>
            </p:txBody>
          </p:sp>
        </mc:Fallback>
      </mc:AlternateContent>
      <p:sp>
        <p:nvSpPr>
          <p:cNvPr id="51" name="TextBox 50"/>
          <p:cNvSpPr txBox="1"/>
          <p:nvPr/>
        </p:nvSpPr>
        <p:spPr>
          <a:xfrm>
            <a:off x="8786741" y="4056166"/>
            <a:ext cx="1184984" cy="336695"/>
          </a:xfrm>
          <a:prstGeom prst="rect">
            <a:avLst/>
          </a:prstGeom>
          <a:solidFill>
            <a:schemeClr val="bg1"/>
          </a:solidFill>
          <a:ln w="38100">
            <a:solidFill>
              <a:srgbClr val="C00000"/>
            </a:solidFill>
          </a:ln>
        </p:spPr>
        <p:txBody>
          <a:bodyPr wrap="square" rtlCol="0">
            <a:spAutoFit/>
          </a:bodyPr>
          <a:lstStyle/>
          <a:p>
            <a:pPr algn="ctr"/>
            <a:r>
              <a:rPr lang="en-US" sz="1588" dirty="0"/>
              <a:t>OUTPUT</a:t>
            </a:r>
          </a:p>
        </p:txBody>
      </p:sp>
      <p:sp>
        <p:nvSpPr>
          <p:cNvPr id="53" name="TextBox 52">
            <a:extLst>
              <a:ext uri="{FF2B5EF4-FFF2-40B4-BE49-F238E27FC236}">
                <a16:creationId xmlns:a16="http://schemas.microsoft.com/office/drawing/2014/main" id="{AEF606FA-44B1-46D7-B26B-DA5AC11495A4}"/>
              </a:ext>
            </a:extLst>
          </p:cNvPr>
          <p:cNvSpPr txBox="1"/>
          <p:nvPr/>
        </p:nvSpPr>
        <p:spPr>
          <a:xfrm>
            <a:off x="2982713" y="6640746"/>
            <a:ext cx="6099501" cy="228076"/>
          </a:xfrm>
          <a:prstGeom prst="rect">
            <a:avLst/>
          </a:prstGeom>
          <a:noFill/>
        </p:spPr>
        <p:txBody>
          <a:bodyPr wrap="square" rtlCol="0">
            <a:spAutoFit/>
          </a:bodyPr>
          <a:lstStyle/>
          <a:p>
            <a:pPr algn="ctr"/>
            <a:r>
              <a:rPr lang="en-US" sz="882" dirty="0"/>
              <a:t>Slide credit: Param </a:t>
            </a:r>
            <a:r>
              <a:rPr lang="en-US" sz="882" dirty="0" err="1"/>
              <a:t>Vir</a:t>
            </a:r>
            <a:r>
              <a:rPr lang="en-US" sz="882" dirty="0"/>
              <a:t> Singh – Deep Learning</a:t>
            </a:r>
          </a:p>
        </p:txBody>
      </p:sp>
      <mc:AlternateContent xmlns:mc="http://schemas.openxmlformats.org/markup-compatibility/2006" xmlns:a14="http://schemas.microsoft.com/office/drawing/2010/main">
        <mc:Choice Requires="a14">
          <p:sp>
            <p:nvSpPr>
              <p:cNvPr id="54" name="TextBox 53"/>
              <p:cNvSpPr txBox="1"/>
              <p:nvPr/>
            </p:nvSpPr>
            <p:spPr>
              <a:xfrm>
                <a:off x="3954295" y="6161069"/>
                <a:ext cx="3272089" cy="336695"/>
              </a:xfrm>
              <a:prstGeom prst="rect">
                <a:avLst/>
              </a:prstGeom>
              <a:solidFill>
                <a:schemeClr val="bg1"/>
              </a:solidFill>
              <a:ln w="38100">
                <a:solidFill>
                  <a:srgbClr val="C00000"/>
                </a:solidFill>
              </a:ln>
            </p:spPr>
            <p:txBody>
              <a:bodyPr wrap="square" rtlCol="0">
                <a:spAutoFit/>
              </a:bodyPr>
              <a:lstStyle/>
              <a:p>
                <a:r>
                  <a:rPr lang="en-US" sz="1588" dirty="0"/>
                  <a:t>INPUT SEQUENCE: </a:t>
                </a:r>
                <a14:m>
                  <m:oMath xmlns:m="http://schemas.openxmlformats.org/officeDocument/2006/math">
                    <m:sSub>
                      <m:sSubPr>
                        <m:ctrlPr>
                          <a:rPr lang="en-US" sz="1588" i="1" dirty="0">
                            <a:latin typeface="Cambria Math" panose="02040503050406030204" pitchFamily="18" charset="0"/>
                          </a:rPr>
                        </m:ctrlPr>
                      </m:sSubPr>
                      <m:e>
                        <m:r>
                          <a:rPr lang="en-US" sz="1588" i="1" dirty="0">
                            <a:latin typeface="Cambria Math" panose="02040503050406030204" pitchFamily="18" charset="0"/>
                          </a:rPr>
                          <m:t>𝑥</m:t>
                        </m:r>
                      </m:e>
                      <m:sub>
                        <m:r>
                          <a:rPr lang="en-US" sz="1588" i="1" dirty="0">
                            <a:latin typeface="Cambria Math" panose="02040503050406030204" pitchFamily="18" charset="0"/>
                          </a:rPr>
                          <m:t>1</m:t>
                        </m:r>
                      </m:sub>
                    </m:sSub>
                    <m:r>
                      <a:rPr lang="en-US" sz="1588" i="1" dirty="0">
                        <a:latin typeface="Cambria Math" panose="02040503050406030204" pitchFamily="18" charset="0"/>
                      </a:rPr>
                      <m:t>,</m:t>
                    </m:r>
                    <m:sSub>
                      <m:sSubPr>
                        <m:ctrlPr>
                          <a:rPr lang="en-US" sz="1588" i="1" dirty="0">
                            <a:latin typeface="Cambria Math" panose="02040503050406030204" pitchFamily="18" charset="0"/>
                          </a:rPr>
                        </m:ctrlPr>
                      </m:sSubPr>
                      <m:e>
                        <m:r>
                          <a:rPr lang="en-US" sz="1588" i="1" dirty="0">
                            <a:latin typeface="Cambria Math" panose="02040503050406030204" pitchFamily="18" charset="0"/>
                          </a:rPr>
                          <m:t>𝑥</m:t>
                        </m:r>
                      </m:e>
                      <m:sub>
                        <m:r>
                          <a:rPr lang="en-US" sz="1588" i="1" dirty="0">
                            <a:latin typeface="Cambria Math" panose="02040503050406030204" pitchFamily="18" charset="0"/>
                          </a:rPr>
                          <m:t>2</m:t>
                        </m:r>
                      </m:sub>
                    </m:sSub>
                    <m:r>
                      <a:rPr lang="en-US" sz="1588" i="1" dirty="0">
                        <a:latin typeface="Cambria Math" panose="02040503050406030204" pitchFamily="18" charset="0"/>
                      </a:rPr>
                      <m:t>,</m:t>
                    </m:r>
                    <m:sSub>
                      <m:sSubPr>
                        <m:ctrlPr>
                          <a:rPr lang="en-US" sz="1588" i="1" dirty="0">
                            <a:latin typeface="Cambria Math" panose="02040503050406030204" pitchFamily="18" charset="0"/>
                          </a:rPr>
                        </m:ctrlPr>
                      </m:sSubPr>
                      <m:e>
                        <m:r>
                          <a:rPr lang="en-US" sz="1588" i="1" dirty="0">
                            <a:latin typeface="Cambria Math" panose="02040503050406030204" pitchFamily="18" charset="0"/>
                          </a:rPr>
                          <m:t>𝑥</m:t>
                        </m:r>
                      </m:e>
                      <m:sub>
                        <m:r>
                          <a:rPr lang="en-US" sz="1588" i="1" dirty="0">
                            <a:latin typeface="Cambria Math" panose="02040503050406030204" pitchFamily="18" charset="0"/>
                          </a:rPr>
                          <m:t>3</m:t>
                        </m:r>
                      </m:sub>
                    </m:sSub>
                    <m:r>
                      <a:rPr lang="en-US" sz="1588" i="1" dirty="0">
                        <a:latin typeface="Cambria Math" panose="02040503050406030204" pitchFamily="18" charset="0"/>
                      </a:rPr>
                      <m:t>, ….</m:t>
                    </m:r>
                  </m:oMath>
                </a14:m>
                <a:endParaRPr lang="en-US" sz="1588" dirty="0"/>
              </a:p>
            </p:txBody>
          </p:sp>
        </mc:Choice>
        <mc:Fallback xmlns="">
          <p:sp>
            <p:nvSpPr>
              <p:cNvPr id="54" name="TextBox 53"/>
              <p:cNvSpPr txBox="1">
                <a:spLocks noRot="1" noChangeAspect="1" noMove="1" noResize="1" noEditPoints="1" noAdjustHandles="1" noChangeArrowheads="1" noChangeShapeType="1" noTextEdit="1"/>
              </p:cNvSpPr>
              <p:nvPr/>
            </p:nvSpPr>
            <p:spPr>
              <a:xfrm>
                <a:off x="3954295" y="6161069"/>
                <a:ext cx="3272089" cy="336695"/>
              </a:xfrm>
              <a:prstGeom prst="rect">
                <a:avLst/>
              </a:prstGeom>
              <a:blipFill>
                <a:blip r:embed="rId15"/>
                <a:stretch>
                  <a:fillRect l="-554" b="-16393"/>
                </a:stretch>
              </a:blipFill>
              <a:ln w="38100">
                <a:solidFill>
                  <a:srgbClr val="C0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5" name="TextBox 54"/>
              <p:cNvSpPr txBox="1"/>
              <p:nvPr/>
            </p:nvSpPr>
            <p:spPr>
              <a:xfrm>
                <a:off x="3173322" y="4056166"/>
                <a:ext cx="3948318" cy="336695"/>
              </a:xfrm>
              <a:prstGeom prst="rect">
                <a:avLst/>
              </a:prstGeom>
              <a:solidFill>
                <a:schemeClr val="bg1"/>
              </a:solidFill>
              <a:ln w="38100">
                <a:solidFill>
                  <a:srgbClr val="C00000"/>
                </a:solidFill>
              </a:ln>
            </p:spPr>
            <p:txBody>
              <a:bodyPr wrap="square" rtlCol="0">
                <a:spAutoFit/>
              </a:bodyPr>
              <a:lstStyle/>
              <a:p>
                <a:r>
                  <a:rPr lang="en-US" sz="1588" dirty="0"/>
                  <a:t>HIDDEN STATES SEQUENCE: </a:t>
                </a:r>
                <a14:m>
                  <m:oMath xmlns:m="http://schemas.openxmlformats.org/officeDocument/2006/math">
                    <m:sSub>
                      <m:sSubPr>
                        <m:ctrlPr>
                          <a:rPr lang="en-US" sz="1588" i="1" dirty="0">
                            <a:latin typeface="Cambria Math" panose="02040503050406030204" pitchFamily="18" charset="0"/>
                          </a:rPr>
                        </m:ctrlPr>
                      </m:sSubPr>
                      <m:e>
                        <m:sSub>
                          <m:sSubPr>
                            <m:ctrlPr>
                              <a:rPr lang="en-US" sz="1588" i="1" dirty="0">
                                <a:latin typeface="Cambria Math" panose="02040503050406030204" pitchFamily="18" charset="0"/>
                              </a:rPr>
                            </m:ctrlPr>
                          </m:sSubPr>
                          <m:e>
                            <m:r>
                              <a:rPr lang="en-US" sz="1588" i="1" dirty="0">
                                <a:latin typeface="Cambria Math" panose="02040503050406030204" pitchFamily="18" charset="0"/>
                              </a:rPr>
                              <m:t>h</m:t>
                            </m:r>
                          </m:e>
                          <m:sub>
                            <m:r>
                              <a:rPr lang="en-US" sz="1588" i="1" dirty="0">
                                <a:latin typeface="Cambria Math" panose="02040503050406030204" pitchFamily="18" charset="0"/>
                              </a:rPr>
                              <m:t>𝑜</m:t>
                            </m:r>
                          </m:sub>
                        </m:sSub>
                        <m:r>
                          <a:rPr lang="en-US" sz="1588" i="1" dirty="0">
                            <a:latin typeface="Cambria Math" panose="02040503050406030204" pitchFamily="18" charset="0"/>
                          </a:rPr>
                          <m:t>,</m:t>
                        </m:r>
                        <m:r>
                          <a:rPr lang="en-US" sz="1588" i="1" dirty="0">
                            <a:latin typeface="Cambria Math" panose="02040503050406030204" pitchFamily="18" charset="0"/>
                          </a:rPr>
                          <m:t>h</m:t>
                        </m:r>
                      </m:e>
                      <m:sub>
                        <m:r>
                          <a:rPr lang="en-US" sz="1588" i="1" dirty="0">
                            <a:latin typeface="Cambria Math" panose="02040503050406030204" pitchFamily="18" charset="0"/>
                          </a:rPr>
                          <m:t>1</m:t>
                        </m:r>
                      </m:sub>
                    </m:sSub>
                    <m:r>
                      <a:rPr lang="en-US" sz="1588" i="1" dirty="0">
                        <a:latin typeface="Cambria Math" panose="02040503050406030204" pitchFamily="18" charset="0"/>
                      </a:rPr>
                      <m:t>,</m:t>
                    </m:r>
                    <m:sSub>
                      <m:sSubPr>
                        <m:ctrlPr>
                          <a:rPr lang="en-US" sz="1588" i="1" dirty="0">
                            <a:latin typeface="Cambria Math" panose="02040503050406030204" pitchFamily="18" charset="0"/>
                          </a:rPr>
                        </m:ctrlPr>
                      </m:sSubPr>
                      <m:e>
                        <m:r>
                          <a:rPr lang="en-US" sz="1588" i="1" dirty="0">
                            <a:latin typeface="Cambria Math" panose="02040503050406030204" pitchFamily="18" charset="0"/>
                          </a:rPr>
                          <m:t>h</m:t>
                        </m:r>
                      </m:e>
                      <m:sub>
                        <m:r>
                          <a:rPr lang="en-US" sz="1588" i="1" dirty="0">
                            <a:latin typeface="Cambria Math" panose="02040503050406030204" pitchFamily="18" charset="0"/>
                          </a:rPr>
                          <m:t>2</m:t>
                        </m:r>
                      </m:sub>
                    </m:sSub>
                    <m:r>
                      <a:rPr lang="en-US" sz="1588" i="1" dirty="0">
                        <a:latin typeface="Cambria Math" panose="02040503050406030204" pitchFamily="18" charset="0"/>
                      </a:rPr>
                      <m:t>,</m:t>
                    </m:r>
                    <m:sSub>
                      <m:sSubPr>
                        <m:ctrlPr>
                          <a:rPr lang="en-US" sz="1588" i="1" dirty="0">
                            <a:latin typeface="Cambria Math" panose="02040503050406030204" pitchFamily="18" charset="0"/>
                          </a:rPr>
                        </m:ctrlPr>
                      </m:sSubPr>
                      <m:e>
                        <m:r>
                          <a:rPr lang="en-US" sz="1588" i="1" dirty="0">
                            <a:latin typeface="Cambria Math" panose="02040503050406030204" pitchFamily="18" charset="0"/>
                          </a:rPr>
                          <m:t>h</m:t>
                        </m:r>
                      </m:e>
                      <m:sub>
                        <m:r>
                          <a:rPr lang="en-US" sz="1588" i="1" dirty="0">
                            <a:latin typeface="Cambria Math" panose="02040503050406030204" pitchFamily="18" charset="0"/>
                          </a:rPr>
                          <m:t>3</m:t>
                        </m:r>
                      </m:sub>
                    </m:sSub>
                    <m:r>
                      <a:rPr lang="en-US" sz="1588" i="1" dirty="0">
                        <a:latin typeface="Cambria Math" panose="02040503050406030204" pitchFamily="18" charset="0"/>
                      </a:rPr>
                      <m:t>, ….</m:t>
                    </m:r>
                  </m:oMath>
                </a14:m>
                <a:endParaRPr lang="en-US" sz="1588" dirty="0"/>
              </a:p>
            </p:txBody>
          </p:sp>
        </mc:Choice>
        <mc:Fallback xmlns="">
          <p:sp>
            <p:nvSpPr>
              <p:cNvPr id="55" name="TextBox 54"/>
              <p:cNvSpPr txBox="1">
                <a:spLocks noRot="1" noChangeAspect="1" noMove="1" noResize="1" noEditPoints="1" noAdjustHandles="1" noChangeArrowheads="1" noChangeShapeType="1" noTextEdit="1"/>
              </p:cNvSpPr>
              <p:nvPr/>
            </p:nvSpPr>
            <p:spPr>
              <a:xfrm>
                <a:off x="3173322" y="4056166"/>
                <a:ext cx="3948318" cy="336695"/>
              </a:xfrm>
              <a:prstGeom prst="rect">
                <a:avLst/>
              </a:prstGeom>
              <a:blipFill>
                <a:blip r:embed="rId16"/>
                <a:stretch>
                  <a:fillRect l="-459" b="-14516"/>
                </a:stretch>
              </a:blipFill>
              <a:ln w="38100">
                <a:solidFill>
                  <a:srgbClr val="C00000"/>
                </a:solidFill>
              </a:ln>
            </p:spPr>
            <p:txBody>
              <a:bodyPr/>
              <a:lstStyle/>
              <a:p>
                <a:r>
                  <a:rPr lang="en-US">
                    <a:noFill/>
                  </a:rPr>
                  <a:t> </a:t>
                </a:r>
              </a:p>
            </p:txBody>
          </p:sp>
        </mc:Fallback>
      </mc:AlternateContent>
    </p:spTree>
    <p:extLst>
      <p:ext uri="{BB962C8B-B14F-4D97-AF65-F5344CB8AC3E}">
        <p14:creationId xmlns:p14="http://schemas.microsoft.com/office/powerpoint/2010/main" val="4022099039"/>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Recurrent Neural Networks (RNNs)</a:t>
            </a:r>
          </a:p>
        </p:txBody>
      </p:sp>
      <p:sp>
        <p:nvSpPr>
          <p:cNvPr id="3" name="Content Placeholder 2"/>
          <p:cNvSpPr>
            <a:spLocks noGrp="1"/>
          </p:cNvSpPr>
          <p:nvPr>
            <p:ph idx="1"/>
          </p:nvPr>
        </p:nvSpPr>
        <p:spPr/>
        <p:txBody>
          <a:bodyPr/>
          <a:lstStyle/>
          <a:p>
            <a:r>
              <a:rPr lang="en-US" dirty="0"/>
              <a:t>RNNs can have one of many inputs and one of many outputs</a:t>
            </a:r>
          </a:p>
        </p:txBody>
      </p:sp>
      <p:sp>
        <p:nvSpPr>
          <p:cNvPr id="11" name="Content Placeholder 10">
            <a:extLst>
              <a:ext uri="{FF2B5EF4-FFF2-40B4-BE49-F238E27FC236}">
                <a16:creationId xmlns:a16="http://schemas.microsoft.com/office/drawing/2014/main" id="{D60E17B0-88CF-430F-AF10-BEB776657C59}"/>
              </a:ext>
            </a:extLst>
          </p:cNvPr>
          <p:cNvSpPr>
            <a:spLocks noGrp="1"/>
          </p:cNvSpPr>
          <p:nvPr>
            <p:ph idx="10"/>
          </p:nvPr>
        </p:nvSpPr>
        <p:spPr/>
        <p:txBody>
          <a:bodyPr/>
          <a:lstStyle/>
          <a:p>
            <a:r>
              <a:rPr lang="en-US" dirty="0"/>
              <a:t>Recurrent Neural Networks</a:t>
            </a:r>
          </a:p>
          <a:p>
            <a:endParaRPr lang="en-US" dirty="0"/>
          </a:p>
        </p:txBody>
      </p:sp>
      <p:pic>
        <p:nvPicPr>
          <p:cNvPr id="4" name="Picture 4" descr="Image result for person riding a motorcycle on a dirt roa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81228" y="2804155"/>
            <a:ext cx="1653615" cy="102730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5044" r="69027"/>
          <a:stretch/>
        </p:blipFill>
        <p:spPr>
          <a:xfrm rot="5400000">
            <a:off x="2510519" y="2097635"/>
            <a:ext cx="1146702" cy="2362553"/>
          </a:xfrm>
          <a:prstGeom prst="rect">
            <a:avLst/>
          </a:prstGeom>
        </p:spPr>
      </p:pic>
      <p:sp>
        <p:nvSpPr>
          <p:cNvPr id="6" name="TextBox 5"/>
          <p:cNvSpPr txBox="1"/>
          <p:nvPr/>
        </p:nvSpPr>
        <p:spPr>
          <a:xfrm>
            <a:off x="8599836" y="2907632"/>
            <a:ext cx="1906677" cy="907171"/>
          </a:xfrm>
          <a:prstGeom prst="rect">
            <a:avLst/>
          </a:prstGeom>
          <a:noFill/>
        </p:spPr>
        <p:txBody>
          <a:bodyPr wrap="square" rtlCol="0">
            <a:spAutoFit/>
          </a:bodyPr>
          <a:lstStyle/>
          <a:p>
            <a:r>
              <a:rPr lang="en-US" sz="1765" dirty="0"/>
              <a:t>A person riding a motorbike on dirt road</a:t>
            </a:r>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35398" r="49558"/>
          <a:stretch/>
        </p:blipFill>
        <p:spPr>
          <a:xfrm rot="5400000">
            <a:off x="2449472" y="3421023"/>
            <a:ext cx="1107858" cy="2416787"/>
          </a:xfrm>
          <a:prstGeom prst="rect">
            <a:avLst/>
          </a:prstGeom>
        </p:spPr>
      </p:pic>
      <p:sp>
        <p:nvSpPr>
          <p:cNvPr id="8" name="Rectangle 7"/>
          <p:cNvSpPr/>
          <p:nvPr/>
        </p:nvSpPr>
        <p:spPr>
          <a:xfrm>
            <a:off x="6220726" y="4340479"/>
            <a:ext cx="2379110" cy="581057"/>
          </a:xfrm>
          <a:prstGeom prst="rect">
            <a:avLst/>
          </a:prstGeom>
        </p:spPr>
        <p:txBody>
          <a:bodyPr wrap="square">
            <a:spAutoFit/>
          </a:bodyPr>
          <a:lstStyle/>
          <a:p>
            <a:r>
              <a:rPr lang="en-US" sz="1588" dirty="0">
                <a:solidFill>
                  <a:srgbClr val="111111"/>
                </a:solidFill>
                <a:latin typeface="Amazon Ember"/>
              </a:rPr>
              <a:t>Awesome movie. Highly recommended.</a:t>
            </a:r>
            <a:endParaRPr lang="en-US" sz="1588" dirty="0"/>
          </a:p>
        </p:txBody>
      </p:sp>
      <p:sp>
        <p:nvSpPr>
          <p:cNvPr id="9" name="Rectangle 8"/>
          <p:cNvSpPr/>
          <p:nvPr/>
        </p:nvSpPr>
        <p:spPr>
          <a:xfrm>
            <a:off x="8985526" y="4525638"/>
            <a:ext cx="1359006" cy="336695"/>
          </a:xfrm>
          <a:prstGeom prst="rect">
            <a:avLst/>
          </a:prstGeom>
        </p:spPr>
        <p:txBody>
          <a:bodyPr wrap="square">
            <a:spAutoFit/>
          </a:bodyPr>
          <a:lstStyle/>
          <a:p>
            <a:r>
              <a:rPr lang="en-US" sz="1588" dirty="0">
                <a:solidFill>
                  <a:srgbClr val="111111"/>
                </a:solidFill>
                <a:latin typeface="Amazon Ember"/>
              </a:rPr>
              <a:t>Positive</a:t>
            </a:r>
            <a:endParaRPr lang="en-US" sz="1588" dirty="0"/>
          </a:p>
        </p:txBody>
      </p:sp>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l="53982" r="20354"/>
          <a:stretch/>
        </p:blipFill>
        <p:spPr>
          <a:xfrm rot="5400000">
            <a:off x="2216342" y="5163661"/>
            <a:ext cx="1406773" cy="1798993"/>
          </a:xfrm>
          <a:prstGeom prst="rect">
            <a:avLst/>
          </a:prstGeom>
        </p:spPr>
      </p:pic>
      <p:sp>
        <p:nvSpPr>
          <p:cNvPr id="12" name="TextBox 11"/>
          <p:cNvSpPr txBox="1"/>
          <p:nvPr/>
        </p:nvSpPr>
        <p:spPr>
          <a:xfrm>
            <a:off x="6481228" y="5729925"/>
            <a:ext cx="1638830" cy="391004"/>
          </a:xfrm>
          <a:prstGeom prst="rect">
            <a:avLst/>
          </a:prstGeom>
          <a:noFill/>
        </p:spPr>
        <p:txBody>
          <a:bodyPr wrap="square" rtlCol="0">
            <a:spAutoFit/>
          </a:bodyPr>
          <a:lstStyle/>
          <a:p>
            <a:r>
              <a:rPr lang="en-US" sz="1941" dirty="0"/>
              <a:t>Happy Diwali</a:t>
            </a:r>
          </a:p>
        </p:txBody>
      </p:sp>
      <p:sp>
        <p:nvSpPr>
          <p:cNvPr id="14" name="Rectangle 5"/>
          <p:cNvSpPr>
            <a:spLocks noChangeArrowheads="1"/>
          </p:cNvSpPr>
          <p:nvPr/>
        </p:nvSpPr>
        <p:spPr bwMode="auto">
          <a:xfrm>
            <a:off x="9008689" y="5818796"/>
            <a:ext cx="1312680" cy="48872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defTabSz="806867" eaLnBrk="0" fontAlgn="base" hangingPunct="0">
              <a:spcBef>
                <a:spcPct val="0"/>
              </a:spcBef>
              <a:spcAft>
                <a:spcPct val="0"/>
              </a:spcAft>
            </a:pPr>
            <a:r>
              <a:rPr lang="hi-IN" altLang="en-US" sz="1588" dirty="0">
                <a:solidFill>
                  <a:srgbClr val="212121"/>
                </a:solidFill>
                <a:latin typeface="inherit"/>
                <a:cs typeface="Mangal"/>
              </a:rPr>
              <a:t>शुभ</a:t>
            </a:r>
            <a:r>
              <a:rPr lang="hi-IN" altLang="en-US" sz="353" dirty="0">
                <a:cs typeface="Mangal"/>
              </a:rPr>
              <a:t> </a:t>
            </a:r>
            <a:r>
              <a:rPr lang="en-US" altLang="en-US" sz="353" dirty="0">
                <a:cs typeface="Mangal"/>
              </a:rPr>
              <a:t>       </a:t>
            </a:r>
            <a:r>
              <a:rPr lang="hi-IN" altLang="en-US" sz="1588" dirty="0">
                <a:solidFill>
                  <a:srgbClr val="212121"/>
                </a:solidFill>
                <a:latin typeface="inherit"/>
              </a:rPr>
              <a:t>दीपावली</a:t>
            </a:r>
            <a:r>
              <a:rPr lang="hi-IN" altLang="en-US" sz="353" dirty="0"/>
              <a:t> </a:t>
            </a:r>
            <a:endParaRPr lang="en-US" altLang="en-US" sz="1588" dirty="0">
              <a:latin typeface="Arial" panose="020B0604020202020204" pitchFamily="34" charset="0"/>
            </a:endParaRPr>
          </a:p>
          <a:p>
            <a:pPr defTabSz="806867" eaLnBrk="0" fontAlgn="base" hangingPunct="0">
              <a:spcBef>
                <a:spcPct val="0"/>
              </a:spcBef>
              <a:spcAft>
                <a:spcPct val="0"/>
              </a:spcAft>
            </a:pPr>
            <a:endParaRPr lang="en-US" altLang="en-US" sz="1588" dirty="0">
              <a:latin typeface="Arial" panose="020B0604020202020204" pitchFamily="34" charset="0"/>
            </a:endParaRPr>
          </a:p>
        </p:txBody>
      </p:sp>
      <p:sp>
        <p:nvSpPr>
          <p:cNvPr id="16" name="TextBox 15"/>
          <p:cNvSpPr txBox="1"/>
          <p:nvPr/>
        </p:nvSpPr>
        <p:spPr>
          <a:xfrm>
            <a:off x="4526843" y="3043417"/>
            <a:ext cx="1277471" cy="635559"/>
          </a:xfrm>
          <a:prstGeom prst="rect">
            <a:avLst/>
          </a:prstGeom>
          <a:solidFill>
            <a:srgbClr val="C00000"/>
          </a:solidFill>
        </p:spPr>
        <p:txBody>
          <a:bodyPr wrap="square" rtlCol="0">
            <a:spAutoFit/>
          </a:bodyPr>
          <a:lstStyle/>
          <a:p>
            <a:pPr algn="ctr"/>
            <a:r>
              <a:rPr lang="en-US" sz="1765" dirty="0">
                <a:solidFill>
                  <a:schemeClr val="bg1"/>
                </a:solidFill>
              </a:rPr>
              <a:t>Image Captioning</a:t>
            </a:r>
          </a:p>
        </p:txBody>
      </p:sp>
      <p:sp>
        <p:nvSpPr>
          <p:cNvPr id="17" name="TextBox 16"/>
          <p:cNvSpPr txBox="1"/>
          <p:nvPr/>
        </p:nvSpPr>
        <p:spPr>
          <a:xfrm>
            <a:off x="4526843" y="4254863"/>
            <a:ext cx="1277471" cy="635559"/>
          </a:xfrm>
          <a:prstGeom prst="rect">
            <a:avLst/>
          </a:prstGeom>
          <a:solidFill>
            <a:srgbClr val="C00000"/>
          </a:solidFill>
        </p:spPr>
        <p:txBody>
          <a:bodyPr wrap="square" rtlCol="0">
            <a:spAutoFit/>
          </a:bodyPr>
          <a:lstStyle/>
          <a:p>
            <a:pPr algn="ctr"/>
            <a:r>
              <a:rPr lang="en-US" sz="1765" dirty="0">
                <a:solidFill>
                  <a:schemeClr val="bg1"/>
                </a:solidFill>
              </a:rPr>
              <a:t>Sentiment Analysis</a:t>
            </a:r>
          </a:p>
        </p:txBody>
      </p:sp>
      <p:sp>
        <p:nvSpPr>
          <p:cNvPr id="18" name="TextBox 17"/>
          <p:cNvSpPr txBox="1"/>
          <p:nvPr/>
        </p:nvSpPr>
        <p:spPr>
          <a:xfrm>
            <a:off x="4616992" y="5629505"/>
            <a:ext cx="1277471" cy="635559"/>
          </a:xfrm>
          <a:prstGeom prst="rect">
            <a:avLst/>
          </a:prstGeom>
          <a:solidFill>
            <a:srgbClr val="C00000"/>
          </a:solidFill>
        </p:spPr>
        <p:txBody>
          <a:bodyPr wrap="square" rtlCol="0">
            <a:spAutoFit/>
          </a:bodyPr>
          <a:lstStyle/>
          <a:p>
            <a:pPr algn="ctr"/>
            <a:r>
              <a:rPr lang="en-US" sz="1765" dirty="0">
                <a:solidFill>
                  <a:schemeClr val="bg1"/>
                </a:solidFill>
              </a:rPr>
              <a:t>Machine Translation</a:t>
            </a:r>
          </a:p>
        </p:txBody>
      </p:sp>
      <p:cxnSp>
        <p:nvCxnSpPr>
          <p:cNvPr id="20" name="Straight Connector 19"/>
          <p:cNvCxnSpPr/>
          <p:nvPr/>
        </p:nvCxnSpPr>
        <p:spPr>
          <a:xfrm>
            <a:off x="1779189" y="4000828"/>
            <a:ext cx="870082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1715652" y="5271558"/>
            <a:ext cx="870082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1715652" y="2730099"/>
            <a:ext cx="8700828" cy="0"/>
          </a:xfrm>
          <a:prstGeom prst="line">
            <a:avLst/>
          </a:prstGeom>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2156739" y="2348880"/>
            <a:ext cx="1143656" cy="336695"/>
          </a:xfrm>
          <a:prstGeom prst="rect">
            <a:avLst/>
          </a:prstGeom>
          <a:noFill/>
          <a:ln>
            <a:solidFill>
              <a:schemeClr val="accent6">
                <a:lumMod val="75000"/>
              </a:schemeClr>
            </a:solidFill>
          </a:ln>
        </p:spPr>
        <p:txBody>
          <a:bodyPr wrap="square" rtlCol="0">
            <a:spAutoFit/>
          </a:bodyPr>
          <a:lstStyle/>
          <a:p>
            <a:pPr algn="ctr"/>
            <a:r>
              <a:rPr lang="en-US" sz="1588" dirty="0">
                <a:solidFill>
                  <a:schemeClr val="accent6">
                    <a:lumMod val="75000"/>
                  </a:schemeClr>
                </a:solidFill>
              </a:rPr>
              <a:t>RNN</a:t>
            </a:r>
          </a:p>
        </p:txBody>
      </p:sp>
      <p:sp>
        <p:nvSpPr>
          <p:cNvPr id="24" name="TextBox 23"/>
          <p:cNvSpPr txBox="1"/>
          <p:nvPr/>
        </p:nvSpPr>
        <p:spPr>
          <a:xfrm>
            <a:off x="4593757" y="2348880"/>
            <a:ext cx="1375171" cy="336695"/>
          </a:xfrm>
          <a:prstGeom prst="rect">
            <a:avLst/>
          </a:prstGeom>
          <a:noFill/>
          <a:ln>
            <a:solidFill>
              <a:schemeClr val="accent6">
                <a:lumMod val="75000"/>
              </a:schemeClr>
            </a:solidFill>
          </a:ln>
        </p:spPr>
        <p:txBody>
          <a:bodyPr wrap="square" rtlCol="0">
            <a:spAutoFit/>
          </a:bodyPr>
          <a:lstStyle/>
          <a:p>
            <a:pPr algn="ctr"/>
            <a:r>
              <a:rPr lang="en-US" sz="1588" dirty="0">
                <a:solidFill>
                  <a:schemeClr val="accent6">
                    <a:lumMod val="75000"/>
                  </a:schemeClr>
                </a:solidFill>
              </a:rPr>
              <a:t>Application</a:t>
            </a:r>
          </a:p>
        </p:txBody>
      </p:sp>
      <p:sp>
        <p:nvSpPr>
          <p:cNvPr id="25" name="TextBox 24"/>
          <p:cNvSpPr txBox="1"/>
          <p:nvPr/>
        </p:nvSpPr>
        <p:spPr>
          <a:xfrm>
            <a:off x="6626924" y="2348880"/>
            <a:ext cx="1375171" cy="336695"/>
          </a:xfrm>
          <a:prstGeom prst="rect">
            <a:avLst/>
          </a:prstGeom>
          <a:noFill/>
          <a:ln>
            <a:solidFill>
              <a:schemeClr val="accent6">
                <a:lumMod val="75000"/>
              </a:schemeClr>
            </a:solidFill>
          </a:ln>
        </p:spPr>
        <p:txBody>
          <a:bodyPr wrap="square" rtlCol="0">
            <a:spAutoFit/>
          </a:bodyPr>
          <a:lstStyle/>
          <a:p>
            <a:pPr algn="ctr"/>
            <a:r>
              <a:rPr lang="en-US" sz="1588" dirty="0">
                <a:solidFill>
                  <a:schemeClr val="accent6">
                    <a:lumMod val="75000"/>
                  </a:schemeClr>
                </a:solidFill>
              </a:rPr>
              <a:t>Input</a:t>
            </a:r>
          </a:p>
        </p:txBody>
      </p:sp>
      <p:sp>
        <p:nvSpPr>
          <p:cNvPr id="26" name="TextBox 25"/>
          <p:cNvSpPr txBox="1"/>
          <p:nvPr/>
        </p:nvSpPr>
        <p:spPr>
          <a:xfrm>
            <a:off x="8599836" y="2326372"/>
            <a:ext cx="1375171" cy="336695"/>
          </a:xfrm>
          <a:prstGeom prst="rect">
            <a:avLst/>
          </a:prstGeom>
          <a:noFill/>
          <a:ln>
            <a:solidFill>
              <a:schemeClr val="accent6">
                <a:lumMod val="75000"/>
              </a:schemeClr>
            </a:solidFill>
          </a:ln>
        </p:spPr>
        <p:txBody>
          <a:bodyPr wrap="square" rtlCol="0">
            <a:spAutoFit/>
          </a:bodyPr>
          <a:lstStyle/>
          <a:p>
            <a:pPr algn="ctr"/>
            <a:r>
              <a:rPr lang="en-US" sz="1588" dirty="0">
                <a:solidFill>
                  <a:schemeClr val="accent6">
                    <a:lumMod val="75000"/>
                  </a:schemeClr>
                </a:solidFill>
              </a:rPr>
              <a:t>Output</a:t>
            </a:r>
          </a:p>
        </p:txBody>
      </p:sp>
      <p:sp>
        <p:nvSpPr>
          <p:cNvPr id="27" name="TextBox 26">
            <a:extLst>
              <a:ext uri="{FF2B5EF4-FFF2-40B4-BE49-F238E27FC236}">
                <a16:creationId xmlns:a16="http://schemas.microsoft.com/office/drawing/2014/main" id="{BDE1974B-879F-48AA-A3D5-6FC01447B0F1}"/>
              </a:ext>
            </a:extLst>
          </p:cNvPr>
          <p:cNvSpPr txBox="1"/>
          <p:nvPr/>
        </p:nvSpPr>
        <p:spPr>
          <a:xfrm>
            <a:off x="2982713" y="6640746"/>
            <a:ext cx="6099501" cy="228076"/>
          </a:xfrm>
          <a:prstGeom prst="rect">
            <a:avLst/>
          </a:prstGeom>
          <a:noFill/>
        </p:spPr>
        <p:txBody>
          <a:bodyPr wrap="square" rtlCol="0">
            <a:spAutoFit/>
          </a:bodyPr>
          <a:lstStyle/>
          <a:p>
            <a:pPr algn="ctr"/>
            <a:r>
              <a:rPr lang="en-US" sz="882" dirty="0"/>
              <a:t>Slide credit: Param </a:t>
            </a:r>
            <a:r>
              <a:rPr lang="en-US" sz="882" dirty="0" err="1"/>
              <a:t>Vir</a:t>
            </a:r>
            <a:r>
              <a:rPr lang="en-US" sz="882" dirty="0"/>
              <a:t> </a:t>
            </a:r>
            <a:r>
              <a:rPr lang="en-US" sz="882" dirty="0" err="1"/>
              <a:t>SIngh</a:t>
            </a:r>
            <a:r>
              <a:rPr lang="en-US" sz="882" dirty="0"/>
              <a:t>– Deep Learning</a:t>
            </a:r>
          </a:p>
        </p:txBody>
      </p:sp>
    </p:spTree>
    <p:extLst>
      <p:ext uri="{BB962C8B-B14F-4D97-AF65-F5344CB8AC3E}">
        <p14:creationId xmlns:p14="http://schemas.microsoft.com/office/powerpoint/2010/main" val="1086845039"/>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Bidirectional RNNs</a:t>
            </a:r>
          </a:p>
        </p:txBody>
      </p:sp>
      <p:sp>
        <p:nvSpPr>
          <p:cNvPr id="3" name="Content Placeholder 2"/>
          <p:cNvSpPr>
            <a:spLocks noGrp="1"/>
          </p:cNvSpPr>
          <p:nvPr>
            <p:ph idx="1"/>
          </p:nvPr>
        </p:nvSpPr>
        <p:spPr/>
        <p:txBody>
          <a:bodyPr/>
          <a:lstStyle/>
          <a:p>
            <a:r>
              <a:rPr lang="en-US" b="1" i="1" dirty="0">
                <a:solidFill>
                  <a:srgbClr val="0070C0"/>
                </a:solidFill>
              </a:rPr>
              <a:t>Bidirectional RNNs </a:t>
            </a:r>
            <a:r>
              <a:rPr lang="en-US" dirty="0"/>
              <a:t>incorporate both forward and backward passes through sequential data</a:t>
            </a:r>
          </a:p>
          <a:p>
            <a:pPr lvl="1"/>
            <a:r>
              <a:rPr lang="en-US" dirty="0"/>
              <a:t>The output may not only depend on the previous elements in the sequence,  but also on future elements in the sequence</a:t>
            </a:r>
          </a:p>
          <a:p>
            <a:pPr lvl="1"/>
            <a:r>
              <a:rPr lang="en-US" dirty="0"/>
              <a:t>It resembles two RNNs stacked on top of each other</a:t>
            </a:r>
          </a:p>
          <a:p>
            <a:endParaRPr lang="en-US" dirty="0"/>
          </a:p>
        </p:txBody>
      </p:sp>
      <p:sp>
        <p:nvSpPr>
          <p:cNvPr id="12" name="Content Placeholder 11">
            <a:extLst>
              <a:ext uri="{FF2B5EF4-FFF2-40B4-BE49-F238E27FC236}">
                <a16:creationId xmlns:a16="http://schemas.microsoft.com/office/drawing/2014/main" id="{3651143A-37E2-432B-8CD0-25B489455F91}"/>
              </a:ext>
            </a:extLst>
          </p:cNvPr>
          <p:cNvSpPr>
            <a:spLocks noGrp="1"/>
          </p:cNvSpPr>
          <p:nvPr>
            <p:ph idx="10"/>
          </p:nvPr>
        </p:nvSpPr>
        <p:spPr/>
        <p:txBody>
          <a:bodyPr/>
          <a:lstStyle/>
          <a:p>
            <a:r>
              <a:rPr lang="en-US" dirty="0"/>
              <a:t>Recurrent Neural Networks</a:t>
            </a:r>
          </a:p>
          <a:p>
            <a:endParaRPr lang="en-US" dirty="0"/>
          </a:p>
        </p:txBody>
      </p:sp>
      <mc:AlternateContent xmlns:mc="http://schemas.openxmlformats.org/markup-compatibility/2006" xmlns:a14="http://schemas.microsoft.com/office/drawing/2010/main">
        <mc:Choice Requires="a14">
          <p:sp>
            <p:nvSpPr>
              <p:cNvPr id="5" name="Ορθογώνιο 17"/>
              <p:cNvSpPr/>
              <p:nvPr/>
            </p:nvSpPr>
            <p:spPr>
              <a:xfrm>
                <a:off x="2364571" y="5553093"/>
                <a:ext cx="7310655" cy="336695"/>
              </a:xfrm>
              <a:prstGeom prst="rect">
                <a:avLst/>
              </a:prstGeom>
            </p:spPr>
            <p:txBody>
              <a:bodyPr wrap="square">
                <a:spAutoFit/>
              </a:bodyPr>
              <a:lstStyle/>
              <a:p>
                <a:pPr defTabSz="806867" eaLnBrk="0" fontAlgn="base" hangingPunct="0">
                  <a:spcBef>
                    <a:spcPct val="0"/>
                  </a:spcBef>
                  <a:spcAft>
                    <a:spcPct val="0"/>
                  </a:spcAft>
                </a:pPr>
                <a14:m>
                  <m:oMathPara xmlns:m="http://schemas.openxmlformats.org/officeDocument/2006/math">
                    <m:oMathParaPr>
                      <m:jc m:val="centerGroup"/>
                    </m:oMathParaPr>
                    <m:oMath xmlns:m="http://schemas.openxmlformats.org/officeDocument/2006/math">
                      <m:r>
                        <a:rPr lang="en-US" sz="1588" i="1">
                          <a:latin typeface="Cambria Math" charset="0"/>
                        </a:rPr>
                        <m:t> </m:t>
                      </m:r>
                    </m:oMath>
                  </m:oMathPara>
                </a14:m>
                <a:endParaRPr lang="el-GR" altLang="el-GR" sz="1588" dirty="0"/>
              </a:p>
            </p:txBody>
          </p:sp>
        </mc:Choice>
        <mc:Fallback xmlns="">
          <p:sp>
            <p:nvSpPr>
              <p:cNvPr id="5" name="Ορθογώνιο 17"/>
              <p:cNvSpPr>
                <a:spLocks noRot="1" noChangeAspect="1" noMove="1" noResize="1" noEditPoints="1" noAdjustHandles="1" noChangeArrowheads="1" noChangeShapeType="1" noTextEdit="1"/>
              </p:cNvSpPr>
              <p:nvPr/>
            </p:nvSpPr>
            <p:spPr>
              <a:xfrm>
                <a:off x="2364571" y="5553093"/>
                <a:ext cx="7310655" cy="336695"/>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Ορθογώνιο 18"/>
              <p:cNvSpPr/>
              <p:nvPr/>
            </p:nvSpPr>
            <p:spPr>
              <a:xfrm>
                <a:off x="6710340" y="4258610"/>
                <a:ext cx="2931700" cy="37285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1588" i="1">
                              <a:latin typeface="Cambria Math" panose="02040503050406030204" pitchFamily="18" charset="0"/>
                            </a:rPr>
                          </m:ctrlPr>
                        </m:sSubPr>
                        <m:e>
                          <m:acc>
                            <m:accPr>
                              <m:chr m:val="⃖"/>
                              <m:ctrlPr>
                                <a:rPr lang="en-US" sz="1588" i="1">
                                  <a:latin typeface="Cambria Math" panose="02040503050406030204" pitchFamily="18" charset="0"/>
                                </a:rPr>
                              </m:ctrlPr>
                            </m:accPr>
                            <m:e>
                              <m:r>
                                <a:rPr lang="en-US" sz="1588" i="1">
                                  <a:latin typeface="Cambria Math" charset="0"/>
                                </a:rPr>
                                <m:t>h</m:t>
                              </m:r>
                            </m:e>
                          </m:acc>
                        </m:e>
                        <m:sub>
                          <m:r>
                            <a:rPr lang="en-US" sz="1588" i="1">
                              <a:latin typeface="Cambria Math" charset="0"/>
                            </a:rPr>
                            <m:t>𝑡</m:t>
                          </m:r>
                        </m:sub>
                      </m:sSub>
                      <m:r>
                        <a:rPr lang="en-US" sz="1588" i="1">
                          <a:latin typeface="Cambria Math" charset="0"/>
                        </a:rPr>
                        <m:t>=  </m:t>
                      </m:r>
                      <m:r>
                        <a:rPr lang="el-GR" sz="1588" i="1">
                          <a:latin typeface="Cambria Math" charset="0"/>
                        </a:rPr>
                        <m:t>𝜎</m:t>
                      </m:r>
                      <m:r>
                        <a:rPr lang="el-GR" sz="1588" i="1">
                          <a:latin typeface="Cambria Math" charset="0"/>
                        </a:rPr>
                        <m:t>(</m:t>
                      </m:r>
                      <m:sSup>
                        <m:sSupPr>
                          <m:ctrlPr>
                            <a:rPr lang="el-GR" sz="1588" i="1">
                              <a:latin typeface="Cambria Math" panose="02040503050406030204" pitchFamily="18" charset="0"/>
                            </a:rPr>
                          </m:ctrlPr>
                        </m:sSupPr>
                        <m:e>
                          <m:acc>
                            <m:accPr>
                              <m:chr m:val="⃖"/>
                              <m:ctrlPr>
                                <a:rPr lang="el-GR" sz="1588" i="1">
                                  <a:latin typeface="Cambria Math" panose="02040503050406030204" pitchFamily="18" charset="0"/>
                                </a:rPr>
                              </m:ctrlPr>
                            </m:accPr>
                            <m:e>
                              <m:r>
                                <a:rPr lang="en-US" sz="1588" i="1">
                                  <a:latin typeface="Cambria Math" charset="0"/>
                                </a:rPr>
                                <m:t>𝑊</m:t>
                              </m:r>
                            </m:e>
                          </m:acc>
                        </m:e>
                        <m:sup>
                          <m:r>
                            <a:rPr lang="en-US" sz="1588" i="1">
                              <a:latin typeface="Cambria Math" charset="0"/>
                            </a:rPr>
                            <m:t>(</m:t>
                          </m:r>
                          <m:r>
                            <a:rPr lang="en-US" sz="1588" i="1">
                              <a:latin typeface="Cambria Math" charset="0"/>
                            </a:rPr>
                            <m:t>hh</m:t>
                          </m:r>
                          <m:r>
                            <a:rPr lang="en-US" sz="1588" i="1">
                              <a:latin typeface="Cambria Math" charset="0"/>
                            </a:rPr>
                            <m:t>)</m:t>
                          </m:r>
                        </m:sup>
                      </m:sSup>
                      <m:sSub>
                        <m:sSubPr>
                          <m:ctrlPr>
                            <a:rPr lang="en-US" sz="1588" i="1">
                              <a:latin typeface="Cambria Math" panose="02040503050406030204" pitchFamily="18" charset="0"/>
                            </a:rPr>
                          </m:ctrlPr>
                        </m:sSubPr>
                        <m:e>
                          <m:acc>
                            <m:accPr>
                              <m:chr m:val="⃖"/>
                              <m:ctrlPr>
                                <a:rPr lang="en-US" sz="1588" i="1">
                                  <a:latin typeface="Cambria Math" panose="02040503050406030204" pitchFamily="18" charset="0"/>
                                </a:rPr>
                              </m:ctrlPr>
                            </m:accPr>
                            <m:e>
                              <m:r>
                                <a:rPr lang="en-US" sz="1588" i="1">
                                  <a:latin typeface="Cambria Math" charset="0"/>
                                </a:rPr>
                                <m:t>h</m:t>
                              </m:r>
                            </m:e>
                          </m:acc>
                        </m:e>
                        <m:sub>
                          <m:r>
                            <a:rPr lang="en-US" sz="1588" i="1">
                              <a:latin typeface="Cambria Math" charset="0"/>
                            </a:rPr>
                            <m:t>𝑡</m:t>
                          </m:r>
                          <m:r>
                            <a:rPr lang="en-US" sz="1588" i="1">
                              <a:latin typeface="Cambria Math" charset="0"/>
                            </a:rPr>
                            <m:t>+1</m:t>
                          </m:r>
                        </m:sub>
                      </m:sSub>
                      <m:r>
                        <a:rPr lang="en-US" sz="1588" i="1">
                          <a:latin typeface="Cambria Math" charset="0"/>
                        </a:rPr>
                        <m:t>+</m:t>
                      </m:r>
                      <m:sSup>
                        <m:sSupPr>
                          <m:ctrlPr>
                            <a:rPr lang="el-GR" sz="1588" i="1">
                              <a:latin typeface="Cambria Math" panose="02040503050406030204" pitchFamily="18" charset="0"/>
                            </a:rPr>
                          </m:ctrlPr>
                        </m:sSupPr>
                        <m:e>
                          <m:acc>
                            <m:accPr>
                              <m:chr m:val="⃖"/>
                              <m:ctrlPr>
                                <a:rPr lang="el-GR" sz="1588" i="1">
                                  <a:latin typeface="Cambria Math" panose="02040503050406030204" pitchFamily="18" charset="0"/>
                                </a:rPr>
                              </m:ctrlPr>
                            </m:accPr>
                            <m:e>
                              <m:r>
                                <a:rPr lang="en-US" sz="1588" i="1">
                                  <a:latin typeface="Cambria Math" charset="0"/>
                                </a:rPr>
                                <m:t>𝑊</m:t>
                              </m:r>
                            </m:e>
                          </m:acc>
                        </m:e>
                        <m:sup>
                          <m:r>
                            <a:rPr lang="en-US" sz="1588" i="1">
                              <a:latin typeface="Cambria Math" charset="0"/>
                            </a:rPr>
                            <m:t>(</m:t>
                          </m:r>
                          <m:r>
                            <a:rPr lang="en-US" sz="1588" i="1">
                              <a:latin typeface="Cambria Math" charset="0"/>
                            </a:rPr>
                            <m:t>h𝑥</m:t>
                          </m:r>
                          <m:r>
                            <a:rPr lang="en-US" sz="1588" i="1">
                              <a:latin typeface="Cambria Math" charset="0"/>
                            </a:rPr>
                            <m:t>)</m:t>
                          </m:r>
                        </m:sup>
                      </m:sSup>
                      <m:sSub>
                        <m:sSubPr>
                          <m:ctrlPr>
                            <a:rPr lang="en-US" sz="1588" i="1">
                              <a:latin typeface="Cambria Math" panose="02040503050406030204" pitchFamily="18" charset="0"/>
                            </a:rPr>
                          </m:ctrlPr>
                        </m:sSubPr>
                        <m:e>
                          <m:r>
                            <a:rPr lang="en-US" sz="1588" i="1">
                              <a:latin typeface="Cambria Math" charset="0"/>
                            </a:rPr>
                            <m:t>𝑥</m:t>
                          </m:r>
                        </m:e>
                        <m:sub>
                          <m:r>
                            <a:rPr lang="en-US" sz="1588" i="1">
                              <a:latin typeface="Cambria Math" charset="0"/>
                            </a:rPr>
                            <m:t>𝑡</m:t>
                          </m:r>
                        </m:sub>
                      </m:sSub>
                      <m:r>
                        <a:rPr lang="en-US" sz="1588" i="1">
                          <a:latin typeface="Cambria Math" charset="0"/>
                        </a:rPr>
                        <m:t>)</m:t>
                      </m:r>
                    </m:oMath>
                  </m:oMathPara>
                </a14:m>
                <a:endParaRPr lang="el-GR" sz="1588" dirty="0"/>
              </a:p>
            </p:txBody>
          </p:sp>
        </mc:Choice>
        <mc:Fallback xmlns="">
          <p:sp>
            <p:nvSpPr>
              <p:cNvPr id="6" name="Ορθογώνιο 18"/>
              <p:cNvSpPr>
                <a:spLocks noRot="1" noChangeAspect="1" noMove="1" noResize="1" noEditPoints="1" noAdjustHandles="1" noChangeArrowheads="1" noChangeShapeType="1" noTextEdit="1"/>
              </p:cNvSpPr>
              <p:nvPr/>
            </p:nvSpPr>
            <p:spPr>
              <a:xfrm>
                <a:off x="6710340" y="4258610"/>
                <a:ext cx="2931700" cy="372859"/>
              </a:xfrm>
              <a:prstGeom prst="rect">
                <a:avLst/>
              </a:prstGeom>
              <a:blipFill>
                <a:blip r:embed="rId4"/>
                <a:stretch>
                  <a:fillRect b="-983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Ορθογώνιο 19"/>
              <p:cNvSpPr/>
              <p:nvPr/>
            </p:nvSpPr>
            <p:spPr>
              <a:xfrm>
                <a:off x="6767604" y="3781165"/>
                <a:ext cx="2931700" cy="37285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1588" i="1">
                              <a:latin typeface="Cambria Math" panose="02040503050406030204" pitchFamily="18" charset="0"/>
                            </a:rPr>
                          </m:ctrlPr>
                        </m:sSubPr>
                        <m:e>
                          <m:acc>
                            <m:accPr>
                              <m:chr m:val="⃑"/>
                              <m:ctrlPr>
                                <a:rPr lang="en-US" sz="1588" i="1">
                                  <a:latin typeface="Cambria Math" panose="02040503050406030204" pitchFamily="18" charset="0"/>
                                </a:rPr>
                              </m:ctrlPr>
                            </m:accPr>
                            <m:e>
                              <m:r>
                                <a:rPr lang="en-US" sz="1588" i="1">
                                  <a:latin typeface="Cambria Math" charset="0"/>
                                </a:rPr>
                                <m:t>h</m:t>
                              </m:r>
                            </m:e>
                          </m:acc>
                        </m:e>
                        <m:sub>
                          <m:r>
                            <a:rPr lang="en-US" sz="1588" i="1">
                              <a:latin typeface="Cambria Math" charset="0"/>
                            </a:rPr>
                            <m:t>𝑡</m:t>
                          </m:r>
                        </m:sub>
                      </m:sSub>
                      <m:r>
                        <a:rPr lang="en-US" sz="1588" i="1">
                          <a:latin typeface="Cambria Math" charset="0"/>
                        </a:rPr>
                        <m:t>=  </m:t>
                      </m:r>
                      <m:r>
                        <a:rPr lang="el-GR" sz="1588" i="1">
                          <a:latin typeface="Cambria Math" charset="0"/>
                        </a:rPr>
                        <m:t>𝜎</m:t>
                      </m:r>
                      <m:r>
                        <a:rPr lang="el-GR" sz="1588" i="1">
                          <a:latin typeface="Cambria Math" charset="0"/>
                        </a:rPr>
                        <m:t>(</m:t>
                      </m:r>
                      <m:sSup>
                        <m:sSupPr>
                          <m:ctrlPr>
                            <a:rPr lang="el-GR" sz="1588" i="1">
                              <a:latin typeface="Cambria Math" panose="02040503050406030204" pitchFamily="18" charset="0"/>
                            </a:rPr>
                          </m:ctrlPr>
                        </m:sSupPr>
                        <m:e>
                          <m:acc>
                            <m:accPr>
                              <m:chr m:val="⃑"/>
                              <m:ctrlPr>
                                <a:rPr lang="el-GR" sz="1588" i="1">
                                  <a:latin typeface="Cambria Math" panose="02040503050406030204" pitchFamily="18" charset="0"/>
                                </a:rPr>
                              </m:ctrlPr>
                            </m:accPr>
                            <m:e>
                              <m:r>
                                <a:rPr lang="en-US" sz="1588" i="1">
                                  <a:latin typeface="Cambria Math" charset="0"/>
                                </a:rPr>
                                <m:t>𝑊</m:t>
                              </m:r>
                            </m:e>
                          </m:acc>
                        </m:e>
                        <m:sup>
                          <m:r>
                            <a:rPr lang="en-US" sz="1588" i="1">
                              <a:latin typeface="Cambria Math" charset="0"/>
                            </a:rPr>
                            <m:t>(</m:t>
                          </m:r>
                          <m:r>
                            <a:rPr lang="en-US" sz="1588" i="1">
                              <a:latin typeface="Cambria Math" charset="0"/>
                            </a:rPr>
                            <m:t>hh</m:t>
                          </m:r>
                          <m:r>
                            <a:rPr lang="en-US" sz="1588" i="1">
                              <a:latin typeface="Cambria Math" charset="0"/>
                            </a:rPr>
                            <m:t>)</m:t>
                          </m:r>
                        </m:sup>
                      </m:sSup>
                      <m:sSub>
                        <m:sSubPr>
                          <m:ctrlPr>
                            <a:rPr lang="en-US" sz="1588" i="1">
                              <a:latin typeface="Cambria Math" panose="02040503050406030204" pitchFamily="18" charset="0"/>
                            </a:rPr>
                          </m:ctrlPr>
                        </m:sSubPr>
                        <m:e>
                          <m:acc>
                            <m:accPr>
                              <m:chr m:val="⃑"/>
                              <m:ctrlPr>
                                <a:rPr lang="en-US" sz="1588" i="1">
                                  <a:latin typeface="Cambria Math" panose="02040503050406030204" pitchFamily="18" charset="0"/>
                                </a:rPr>
                              </m:ctrlPr>
                            </m:accPr>
                            <m:e>
                              <m:r>
                                <a:rPr lang="en-US" sz="1588" i="1">
                                  <a:latin typeface="Cambria Math" charset="0"/>
                                </a:rPr>
                                <m:t>h</m:t>
                              </m:r>
                            </m:e>
                          </m:acc>
                        </m:e>
                        <m:sub>
                          <m:r>
                            <a:rPr lang="en-US" sz="1588" i="1">
                              <a:latin typeface="Cambria Math" charset="0"/>
                            </a:rPr>
                            <m:t>𝑡</m:t>
                          </m:r>
                          <m:r>
                            <a:rPr lang="en-US" sz="1588" i="1">
                              <a:latin typeface="Cambria Math" charset="0"/>
                            </a:rPr>
                            <m:t>−1</m:t>
                          </m:r>
                        </m:sub>
                      </m:sSub>
                      <m:r>
                        <a:rPr lang="en-US" sz="1588" i="1">
                          <a:latin typeface="Cambria Math" charset="0"/>
                        </a:rPr>
                        <m:t>+</m:t>
                      </m:r>
                      <m:sSup>
                        <m:sSupPr>
                          <m:ctrlPr>
                            <a:rPr lang="el-GR" sz="1588" i="1">
                              <a:latin typeface="Cambria Math" panose="02040503050406030204" pitchFamily="18" charset="0"/>
                            </a:rPr>
                          </m:ctrlPr>
                        </m:sSupPr>
                        <m:e>
                          <m:acc>
                            <m:accPr>
                              <m:chr m:val="⃑"/>
                              <m:ctrlPr>
                                <a:rPr lang="el-GR" sz="1588" i="1">
                                  <a:latin typeface="Cambria Math" panose="02040503050406030204" pitchFamily="18" charset="0"/>
                                </a:rPr>
                              </m:ctrlPr>
                            </m:accPr>
                            <m:e>
                              <m:r>
                                <a:rPr lang="en-US" sz="1588" i="1">
                                  <a:latin typeface="Cambria Math" charset="0"/>
                                </a:rPr>
                                <m:t>𝑊</m:t>
                              </m:r>
                            </m:e>
                          </m:acc>
                        </m:e>
                        <m:sup>
                          <m:r>
                            <a:rPr lang="en-US" sz="1588" i="1">
                              <a:latin typeface="Cambria Math" charset="0"/>
                            </a:rPr>
                            <m:t>(</m:t>
                          </m:r>
                          <m:r>
                            <a:rPr lang="en-US" sz="1588" i="1">
                              <a:latin typeface="Cambria Math" charset="0"/>
                            </a:rPr>
                            <m:t>h𝑥</m:t>
                          </m:r>
                          <m:r>
                            <a:rPr lang="en-US" sz="1588" i="1">
                              <a:latin typeface="Cambria Math" charset="0"/>
                            </a:rPr>
                            <m:t>)</m:t>
                          </m:r>
                        </m:sup>
                      </m:sSup>
                      <m:sSub>
                        <m:sSubPr>
                          <m:ctrlPr>
                            <a:rPr lang="en-US" sz="1588" i="1">
                              <a:latin typeface="Cambria Math" panose="02040503050406030204" pitchFamily="18" charset="0"/>
                            </a:rPr>
                          </m:ctrlPr>
                        </m:sSubPr>
                        <m:e>
                          <m:r>
                            <a:rPr lang="en-US" sz="1588" i="1">
                              <a:latin typeface="Cambria Math" charset="0"/>
                            </a:rPr>
                            <m:t>𝑥</m:t>
                          </m:r>
                        </m:e>
                        <m:sub>
                          <m:r>
                            <a:rPr lang="en-US" sz="1588" i="1">
                              <a:latin typeface="Cambria Math" charset="0"/>
                            </a:rPr>
                            <m:t>𝑡</m:t>
                          </m:r>
                        </m:sub>
                      </m:sSub>
                      <m:r>
                        <a:rPr lang="en-US" sz="1588" i="1">
                          <a:latin typeface="Cambria Math" charset="0"/>
                        </a:rPr>
                        <m:t>)</m:t>
                      </m:r>
                    </m:oMath>
                  </m:oMathPara>
                </a14:m>
                <a:endParaRPr lang="el-GR" sz="1588" dirty="0"/>
              </a:p>
            </p:txBody>
          </p:sp>
        </mc:Choice>
        <mc:Fallback xmlns="">
          <p:sp>
            <p:nvSpPr>
              <p:cNvPr id="7" name="Ορθογώνιο 19"/>
              <p:cNvSpPr>
                <a:spLocks noRot="1" noChangeAspect="1" noMove="1" noResize="1" noEditPoints="1" noAdjustHandles="1" noChangeArrowheads="1" noChangeShapeType="1" noTextEdit="1"/>
              </p:cNvSpPr>
              <p:nvPr/>
            </p:nvSpPr>
            <p:spPr>
              <a:xfrm>
                <a:off x="6767604" y="3781165"/>
                <a:ext cx="2931700" cy="372859"/>
              </a:xfrm>
              <a:prstGeom prst="rect">
                <a:avLst/>
              </a:prstGeom>
              <a:blipFill>
                <a:blip r:embed="rId5"/>
                <a:stretch>
                  <a:fillRect b="-983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p:cNvSpPr txBox="1"/>
              <p:nvPr/>
            </p:nvSpPr>
            <p:spPr>
              <a:xfrm>
                <a:off x="6767604" y="4722658"/>
                <a:ext cx="1720086" cy="39241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588" i="1">
                              <a:latin typeface="Cambria Math" panose="02040503050406030204" pitchFamily="18" charset="0"/>
                            </a:rPr>
                          </m:ctrlPr>
                        </m:sSubPr>
                        <m:e>
                          <m:r>
                            <a:rPr lang="en-US" sz="1588" i="1">
                              <a:latin typeface="Cambria Math" charset="0"/>
                            </a:rPr>
                            <m:t>𝑦</m:t>
                          </m:r>
                        </m:e>
                        <m:sub>
                          <m:r>
                            <a:rPr lang="en-US" sz="1588" i="1">
                              <a:latin typeface="Cambria Math" charset="0"/>
                            </a:rPr>
                            <m:t>𝑡</m:t>
                          </m:r>
                        </m:sub>
                      </m:sSub>
                      <m:r>
                        <a:rPr lang="en-US" sz="1588" i="1">
                          <a:latin typeface="Cambria Math" charset="0"/>
                        </a:rPr>
                        <m:t>=</m:t>
                      </m:r>
                      <m:r>
                        <a:rPr lang="en-US" sz="1588" i="1">
                          <a:latin typeface="Cambria Math" charset="0"/>
                        </a:rPr>
                        <m:t>𝑓</m:t>
                      </m:r>
                      <m:d>
                        <m:dPr>
                          <m:ctrlPr>
                            <a:rPr lang="mr-IN" sz="1588" i="1">
                              <a:latin typeface="Cambria Math" panose="02040503050406030204" pitchFamily="18" charset="0"/>
                            </a:rPr>
                          </m:ctrlPr>
                        </m:dPr>
                        <m:e>
                          <m:r>
                            <a:rPr lang="en-US" sz="1588" i="1">
                              <a:latin typeface="Cambria Math" charset="0"/>
                            </a:rPr>
                            <m:t> </m:t>
                          </m:r>
                          <m:d>
                            <m:dPr>
                              <m:begChr m:val="["/>
                              <m:endChr m:val="]"/>
                              <m:ctrlPr>
                                <a:rPr lang="mr-IN" sz="1588" i="1">
                                  <a:latin typeface="Cambria Math" panose="02040503050406030204" pitchFamily="18" charset="0"/>
                                </a:rPr>
                              </m:ctrlPr>
                            </m:dPr>
                            <m:e>
                              <m:sSub>
                                <m:sSubPr>
                                  <m:ctrlPr>
                                    <a:rPr lang="en-US" sz="1588" i="1">
                                      <a:latin typeface="Cambria Math" panose="02040503050406030204" pitchFamily="18" charset="0"/>
                                    </a:rPr>
                                  </m:ctrlPr>
                                </m:sSubPr>
                                <m:e>
                                  <m:acc>
                                    <m:accPr>
                                      <m:chr m:val="⃑"/>
                                      <m:ctrlPr>
                                        <a:rPr lang="en-US" sz="1588" i="1">
                                          <a:latin typeface="Cambria Math" panose="02040503050406030204" pitchFamily="18" charset="0"/>
                                        </a:rPr>
                                      </m:ctrlPr>
                                    </m:accPr>
                                    <m:e>
                                      <m:r>
                                        <a:rPr lang="en-US" sz="1588" i="1">
                                          <a:latin typeface="Cambria Math" charset="0"/>
                                        </a:rPr>
                                        <m:t>h</m:t>
                                      </m:r>
                                    </m:e>
                                  </m:acc>
                                </m:e>
                                <m:sub>
                                  <m:r>
                                    <a:rPr lang="en-US" sz="1588" i="1">
                                      <a:latin typeface="Cambria Math" charset="0"/>
                                    </a:rPr>
                                    <m:t>𝑡</m:t>
                                  </m:r>
                                </m:sub>
                              </m:sSub>
                              <m:sSub>
                                <m:sSubPr>
                                  <m:ctrlPr>
                                    <a:rPr lang="en-US" sz="1588" i="1">
                                      <a:latin typeface="Cambria Math" panose="02040503050406030204" pitchFamily="18" charset="0"/>
                                    </a:rPr>
                                  </m:ctrlPr>
                                </m:sSubPr>
                                <m:e>
                                  <m:r>
                                    <a:rPr lang="en-US" sz="1588" i="1">
                                      <a:latin typeface="Cambria Math" charset="0"/>
                                    </a:rPr>
                                    <m:t>;</m:t>
                                  </m:r>
                                  <m:acc>
                                    <m:accPr>
                                      <m:chr m:val="⃖"/>
                                      <m:ctrlPr>
                                        <a:rPr lang="en-US" sz="1588" i="1">
                                          <a:latin typeface="Cambria Math" panose="02040503050406030204" pitchFamily="18" charset="0"/>
                                        </a:rPr>
                                      </m:ctrlPr>
                                    </m:accPr>
                                    <m:e>
                                      <m:r>
                                        <a:rPr lang="en-US" sz="1588" i="1">
                                          <a:latin typeface="Cambria Math" charset="0"/>
                                        </a:rPr>
                                        <m:t>h</m:t>
                                      </m:r>
                                    </m:e>
                                  </m:acc>
                                </m:e>
                                <m:sub>
                                  <m:r>
                                    <a:rPr lang="en-US" sz="1588" i="1">
                                      <a:latin typeface="Cambria Math" charset="0"/>
                                    </a:rPr>
                                    <m:t>𝑡</m:t>
                                  </m:r>
                                </m:sub>
                              </m:sSub>
                            </m:e>
                          </m:d>
                          <m:r>
                            <a:rPr lang="en-US" sz="1588" i="1">
                              <a:latin typeface="Cambria Math" charset="0"/>
                            </a:rPr>
                            <m:t> </m:t>
                          </m:r>
                        </m:e>
                      </m:d>
                    </m:oMath>
                  </m:oMathPara>
                </a14:m>
                <a:endParaRPr lang="el-GR" sz="1588" dirty="0"/>
              </a:p>
            </p:txBody>
          </p:sp>
        </mc:Choice>
        <mc:Fallback xmlns="">
          <p:sp>
            <p:nvSpPr>
              <p:cNvPr id="8" name="TextBox 7"/>
              <p:cNvSpPr txBox="1">
                <a:spLocks noRot="1" noChangeAspect="1" noMove="1" noResize="1" noEditPoints="1" noAdjustHandles="1" noChangeArrowheads="1" noChangeShapeType="1" noTextEdit="1"/>
              </p:cNvSpPr>
              <p:nvPr/>
            </p:nvSpPr>
            <p:spPr>
              <a:xfrm>
                <a:off x="6767604" y="4722658"/>
                <a:ext cx="1720086" cy="392415"/>
              </a:xfrm>
              <a:prstGeom prst="rect">
                <a:avLst/>
              </a:prstGeom>
              <a:blipFill>
                <a:blip r:embed="rId6"/>
                <a:stretch>
                  <a:fillRect b="-6250"/>
                </a:stretch>
              </a:blipFill>
            </p:spPr>
            <p:txBody>
              <a:bodyPr/>
              <a:lstStyle/>
              <a:p>
                <a:r>
                  <a:rPr lang="en-US">
                    <a:noFill/>
                  </a:rPr>
                  <a:t> </a:t>
                </a:r>
              </a:p>
            </p:txBody>
          </p:sp>
        </mc:Fallback>
      </mc:AlternateContent>
      <p:sp>
        <p:nvSpPr>
          <p:cNvPr id="9" name="TextBox 8"/>
          <p:cNvSpPr txBox="1"/>
          <p:nvPr/>
        </p:nvSpPr>
        <p:spPr>
          <a:xfrm>
            <a:off x="6621889" y="5489557"/>
            <a:ext cx="3428696" cy="336695"/>
          </a:xfrm>
          <a:prstGeom prst="rect">
            <a:avLst/>
          </a:prstGeom>
          <a:noFill/>
        </p:spPr>
        <p:txBody>
          <a:bodyPr wrap="none" rtlCol="0">
            <a:spAutoFit/>
          </a:bodyPr>
          <a:lstStyle/>
          <a:p>
            <a:r>
              <a:rPr lang="en-US" sz="1588" dirty="0"/>
              <a:t>Outputs both past and future elements</a:t>
            </a:r>
            <a:endParaRPr lang="el-GR" sz="1588" dirty="0"/>
          </a:p>
        </p:txBody>
      </p:sp>
      <p:cxnSp>
        <p:nvCxnSpPr>
          <p:cNvPr id="10" name="Ευθύγραμμο βέλος σύνδεσης 24"/>
          <p:cNvCxnSpPr/>
          <p:nvPr/>
        </p:nvCxnSpPr>
        <p:spPr>
          <a:xfrm flipH="1" flipV="1">
            <a:off x="7995610" y="5066504"/>
            <a:ext cx="1035154" cy="55100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Ευθύγραμμο βέλος σύνδεσης 26"/>
          <p:cNvCxnSpPr/>
          <p:nvPr/>
        </p:nvCxnSpPr>
        <p:spPr>
          <a:xfrm flipH="1" flipV="1">
            <a:off x="7746225" y="5031552"/>
            <a:ext cx="249384" cy="51239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45E64B24-F22E-4AB5-88B9-8D81FB0C823B}"/>
              </a:ext>
            </a:extLst>
          </p:cNvPr>
          <p:cNvSpPr txBox="1"/>
          <p:nvPr/>
        </p:nvSpPr>
        <p:spPr>
          <a:xfrm>
            <a:off x="2982713" y="6640746"/>
            <a:ext cx="6099501" cy="228076"/>
          </a:xfrm>
          <a:prstGeom prst="rect">
            <a:avLst/>
          </a:prstGeom>
          <a:noFill/>
        </p:spPr>
        <p:txBody>
          <a:bodyPr wrap="square" rtlCol="0">
            <a:spAutoFit/>
          </a:bodyPr>
          <a:lstStyle/>
          <a:p>
            <a:pPr algn="ctr"/>
            <a:r>
              <a:rPr lang="en-US" sz="882" dirty="0"/>
              <a:t>Slide credit: Param </a:t>
            </a:r>
            <a:r>
              <a:rPr lang="en-US" sz="882" dirty="0" err="1"/>
              <a:t>Vir</a:t>
            </a:r>
            <a:r>
              <a:rPr lang="en-US" sz="882" dirty="0"/>
              <a:t> Singh – Deep Learning</a:t>
            </a:r>
          </a:p>
        </p:txBody>
      </p:sp>
      <p:pic>
        <p:nvPicPr>
          <p:cNvPr id="14" name="Picture 8" descr="Fig. 2. Bidirectional Recurrent Neural Network"/>
          <p:cNvPicPr>
            <a:picLocks noChangeAspect="1" noChangeArrowheads="1"/>
          </p:cNvPicPr>
          <p:nvPr/>
        </p:nvPicPr>
        <p:blipFill rotWithShape="1">
          <a:blip r:embed="rId7">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rcRect t="6094"/>
          <a:stretch/>
        </p:blipFill>
        <p:spPr bwMode="auto">
          <a:xfrm>
            <a:off x="2003331" y="3492537"/>
            <a:ext cx="4283278" cy="2779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569524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LSTM Networks</a:t>
            </a:r>
          </a:p>
        </p:txBody>
      </p:sp>
      <p:sp>
        <p:nvSpPr>
          <p:cNvPr id="3" name="Content Placeholder 2"/>
          <p:cNvSpPr>
            <a:spLocks noGrp="1"/>
          </p:cNvSpPr>
          <p:nvPr>
            <p:ph idx="1"/>
          </p:nvPr>
        </p:nvSpPr>
        <p:spPr/>
        <p:txBody>
          <a:bodyPr/>
          <a:lstStyle/>
          <a:p>
            <a:r>
              <a:rPr lang="en-US" b="1" i="1" dirty="0">
                <a:solidFill>
                  <a:srgbClr val="0070C0"/>
                </a:solidFill>
              </a:rPr>
              <a:t>Long Short-Term Memory (LSTM) </a:t>
            </a:r>
            <a:r>
              <a:rPr lang="en-US" dirty="0"/>
              <a:t>networks are a variant of RNNs</a:t>
            </a:r>
          </a:p>
          <a:p>
            <a:r>
              <a:rPr lang="en-US" dirty="0"/>
              <a:t>LSTM mitigates the vanishing/exploding gradient problem</a:t>
            </a:r>
          </a:p>
          <a:p>
            <a:pPr lvl="1"/>
            <a:r>
              <a:rPr lang="en-US" dirty="0"/>
              <a:t>Solution: a </a:t>
            </a:r>
            <a:r>
              <a:rPr lang="en-US" dirty="0">
                <a:solidFill>
                  <a:srgbClr val="FF0000"/>
                </a:solidFill>
              </a:rPr>
              <a:t>Memory Cell</a:t>
            </a:r>
            <a:r>
              <a:rPr lang="en-US" dirty="0"/>
              <a:t>, updated at each step in the sequence</a:t>
            </a:r>
          </a:p>
          <a:p>
            <a:r>
              <a:rPr lang="en-US" dirty="0"/>
              <a:t>Three gates control the flow of information to and from the Memory Cell</a:t>
            </a:r>
          </a:p>
          <a:p>
            <a:pPr lvl="1"/>
            <a:r>
              <a:rPr lang="en-US" dirty="0">
                <a:solidFill>
                  <a:srgbClr val="FF0000"/>
                </a:solidFill>
              </a:rPr>
              <a:t>Input Gate</a:t>
            </a:r>
            <a:r>
              <a:rPr lang="en-US" dirty="0"/>
              <a:t>: protects the current step from irrelevant inputs</a:t>
            </a:r>
          </a:p>
          <a:p>
            <a:pPr lvl="1"/>
            <a:r>
              <a:rPr lang="en-US" dirty="0">
                <a:solidFill>
                  <a:srgbClr val="FF0000"/>
                </a:solidFill>
              </a:rPr>
              <a:t>Output Gate</a:t>
            </a:r>
            <a:r>
              <a:rPr lang="en-US" dirty="0"/>
              <a:t>: prevents current step from passing irrelevant information to later steps</a:t>
            </a:r>
          </a:p>
          <a:p>
            <a:pPr lvl="1"/>
            <a:r>
              <a:rPr lang="en-US" dirty="0">
                <a:solidFill>
                  <a:srgbClr val="FF0000"/>
                </a:solidFill>
              </a:rPr>
              <a:t>Forget Gate</a:t>
            </a:r>
            <a:r>
              <a:rPr lang="en-US" dirty="0"/>
              <a:t>: limits information passed from one cell to the next</a:t>
            </a:r>
          </a:p>
          <a:p>
            <a:r>
              <a:rPr lang="en-US" dirty="0"/>
              <a:t>Most modern RNN models use either LSTM units or other more advanced types of recurrent units (e.g., GRU units)</a:t>
            </a:r>
          </a:p>
          <a:p>
            <a:endParaRPr lang="en-US" dirty="0"/>
          </a:p>
        </p:txBody>
      </p:sp>
      <p:sp>
        <p:nvSpPr>
          <p:cNvPr id="4" name="Content Placeholder 3">
            <a:extLst>
              <a:ext uri="{FF2B5EF4-FFF2-40B4-BE49-F238E27FC236}">
                <a16:creationId xmlns:a16="http://schemas.microsoft.com/office/drawing/2014/main" id="{C3E94E63-CBC4-4072-9406-F358276D428A}"/>
              </a:ext>
            </a:extLst>
          </p:cNvPr>
          <p:cNvSpPr>
            <a:spLocks noGrp="1"/>
          </p:cNvSpPr>
          <p:nvPr>
            <p:ph idx="10"/>
          </p:nvPr>
        </p:nvSpPr>
        <p:spPr/>
        <p:txBody>
          <a:bodyPr/>
          <a:lstStyle/>
          <a:p>
            <a:r>
              <a:rPr lang="en-US" dirty="0"/>
              <a:t>Recurrent Neural Networks</a:t>
            </a:r>
          </a:p>
          <a:p>
            <a:endParaRPr lang="en-US" dirty="0"/>
          </a:p>
        </p:txBody>
      </p:sp>
    </p:spTree>
    <p:extLst>
      <p:ext uri="{BB962C8B-B14F-4D97-AF65-F5344CB8AC3E}">
        <p14:creationId xmlns:p14="http://schemas.microsoft.com/office/powerpoint/2010/main" val="3828246835"/>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LSTM Networks</a:t>
            </a:r>
          </a:p>
        </p:txBody>
      </p:sp>
      <p:sp>
        <p:nvSpPr>
          <p:cNvPr id="3" name="Content Placeholder 2"/>
          <p:cNvSpPr>
            <a:spLocks noGrp="1"/>
          </p:cNvSpPr>
          <p:nvPr>
            <p:ph idx="1"/>
          </p:nvPr>
        </p:nvSpPr>
        <p:spPr/>
        <p:txBody>
          <a:bodyPr/>
          <a:lstStyle/>
          <a:p>
            <a:r>
              <a:rPr lang="en-US" dirty="0"/>
              <a:t>LSTM cell</a:t>
            </a:r>
          </a:p>
          <a:p>
            <a:pPr lvl="1"/>
            <a:r>
              <a:rPr lang="en-US" dirty="0"/>
              <a:t>Input gate, output gate, forget gate, memory cell </a:t>
            </a:r>
          </a:p>
          <a:p>
            <a:pPr lvl="1"/>
            <a:r>
              <a:rPr lang="en-US" dirty="0"/>
              <a:t>LSTM can learn long-term correlations within data sequences</a:t>
            </a:r>
          </a:p>
        </p:txBody>
      </p:sp>
      <p:sp>
        <p:nvSpPr>
          <p:cNvPr id="4" name="Content Placeholder 3">
            <a:extLst>
              <a:ext uri="{FF2B5EF4-FFF2-40B4-BE49-F238E27FC236}">
                <a16:creationId xmlns:a16="http://schemas.microsoft.com/office/drawing/2014/main" id="{2B2C746D-A81B-4E1B-80DA-E30AD6C684E6}"/>
              </a:ext>
            </a:extLst>
          </p:cNvPr>
          <p:cNvSpPr>
            <a:spLocks noGrp="1"/>
          </p:cNvSpPr>
          <p:nvPr>
            <p:ph idx="10"/>
          </p:nvPr>
        </p:nvSpPr>
        <p:spPr/>
        <p:txBody>
          <a:bodyPr/>
          <a:lstStyle/>
          <a:p>
            <a:r>
              <a:rPr lang="en-US" dirty="0"/>
              <a:t>Recurrent Neural Networks</a:t>
            </a:r>
          </a:p>
          <a:p>
            <a:endParaRPr lang="en-US" dirty="0"/>
          </a:p>
        </p:txBody>
      </p:sp>
      <p:pic>
        <p:nvPicPr>
          <p:cNvPr id="5" name="Picture 4">
            <a:extLst>
              <a:ext uri="{FF2B5EF4-FFF2-40B4-BE49-F238E27FC236}">
                <a16:creationId xmlns:a16="http://schemas.microsoft.com/office/drawing/2014/main" id="{2A9BEC8E-6C3A-4849-89E7-DCA51F6C6C47}"/>
              </a:ext>
            </a:extLst>
          </p:cNvPr>
          <p:cNvPicPr>
            <a:picLocks noChangeAspect="1"/>
          </p:cNvPicPr>
          <p:nvPr/>
        </p:nvPicPr>
        <p:blipFill>
          <a:blip r:embed="rId3"/>
          <a:stretch>
            <a:fillRect/>
          </a:stretch>
        </p:blipFill>
        <p:spPr>
          <a:xfrm>
            <a:off x="7430266" y="3397728"/>
            <a:ext cx="2958838" cy="1606036"/>
          </a:xfrm>
          <a:prstGeom prst="rect">
            <a:avLst/>
          </a:prstGeom>
        </p:spPr>
      </p:pic>
      <p:pic>
        <p:nvPicPr>
          <p:cNvPr id="6" name="Picture 5"/>
          <p:cNvPicPr>
            <a:picLocks noChangeAspect="1"/>
          </p:cNvPicPr>
          <p:nvPr/>
        </p:nvPicPr>
        <p:blipFill rotWithShape="1">
          <a:blip r:embed="rId4"/>
          <a:srcRect l="2491"/>
          <a:stretch/>
        </p:blipFill>
        <p:spPr>
          <a:xfrm>
            <a:off x="1839056" y="2857172"/>
            <a:ext cx="4973859" cy="3671467"/>
          </a:xfrm>
          <a:prstGeom prst="rect">
            <a:avLst/>
          </a:prstGeom>
        </p:spPr>
      </p:pic>
    </p:spTree>
    <p:extLst>
      <p:ext uri="{BB962C8B-B14F-4D97-AF65-F5344CB8AC3E}">
        <p14:creationId xmlns:p14="http://schemas.microsoft.com/office/powerpoint/2010/main" val="1105909310"/>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597B6D-A5DB-4D7D-8DE0-38D6F53B9438}"/>
              </a:ext>
            </a:extLst>
          </p:cNvPr>
          <p:cNvSpPr>
            <a:spLocks noGrp="1"/>
          </p:cNvSpPr>
          <p:nvPr>
            <p:ph type="title"/>
          </p:nvPr>
        </p:nvSpPr>
        <p:spPr/>
        <p:txBody>
          <a:bodyPr/>
          <a:lstStyle/>
          <a:p>
            <a:r>
              <a:rPr lang="en-US" dirty="0"/>
              <a:t>Books</a:t>
            </a:r>
          </a:p>
        </p:txBody>
      </p:sp>
      <p:pic>
        <p:nvPicPr>
          <p:cNvPr id="1026" name="Picture 2" descr="Convex Optimization book cover">
            <a:extLst>
              <a:ext uri="{FF2B5EF4-FFF2-40B4-BE49-F238E27FC236}">
                <a16:creationId xmlns:a16="http://schemas.microsoft.com/office/drawing/2014/main" id="{02FF2EFF-3515-44C1-B8A8-79BD3CAF961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8201" y="1932861"/>
            <a:ext cx="1977667" cy="282617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D7E7E79-FC4E-4879-9CB6-FC92CBC4C805}"/>
              </a:ext>
            </a:extLst>
          </p:cNvPr>
          <p:cNvSpPr txBox="1"/>
          <p:nvPr/>
        </p:nvSpPr>
        <p:spPr>
          <a:xfrm>
            <a:off x="838201" y="5150960"/>
            <a:ext cx="2970790" cy="1200329"/>
          </a:xfrm>
          <a:prstGeom prst="rect">
            <a:avLst/>
          </a:prstGeom>
          <a:noFill/>
        </p:spPr>
        <p:txBody>
          <a:bodyPr wrap="square" rtlCol="0">
            <a:spAutoFit/>
          </a:bodyPr>
          <a:lstStyle/>
          <a:p>
            <a:r>
              <a:rPr lang="en-GB" dirty="0"/>
              <a:t>Convex Optimization</a:t>
            </a:r>
          </a:p>
          <a:p>
            <a:r>
              <a:rPr lang="en-GB" dirty="0"/>
              <a:t>Stephen Boyd and </a:t>
            </a:r>
            <a:r>
              <a:rPr lang="en-GB" dirty="0" err="1"/>
              <a:t>Lieven</a:t>
            </a:r>
            <a:r>
              <a:rPr lang="en-GB" dirty="0"/>
              <a:t> </a:t>
            </a:r>
            <a:r>
              <a:rPr lang="en-GB" dirty="0" err="1"/>
              <a:t>Vandenberghe</a:t>
            </a:r>
            <a:endParaRPr lang="en-GB" dirty="0"/>
          </a:p>
          <a:p>
            <a:r>
              <a:rPr lang="en-GB" dirty="0"/>
              <a:t>Cambridge University Press</a:t>
            </a:r>
            <a:endParaRPr lang="en-US" dirty="0"/>
          </a:p>
        </p:txBody>
      </p:sp>
      <p:pic>
        <p:nvPicPr>
          <p:cNvPr id="1030" name="Picture 6" descr="Information Theory, Inference and Learning Algorithms">
            <a:extLst>
              <a:ext uri="{FF2B5EF4-FFF2-40B4-BE49-F238E27FC236}">
                <a16:creationId xmlns:a16="http://schemas.microsoft.com/office/drawing/2014/main" id="{8CB05D4D-1DDD-4A4A-A94D-95FCC0B7D8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8155" y="1932861"/>
            <a:ext cx="2155555" cy="282617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B34FB555-F1E8-4841-8FD7-BBE3757FA668}"/>
              </a:ext>
            </a:extLst>
          </p:cNvPr>
          <p:cNvSpPr/>
          <p:nvPr/>
        </p:nvSpPr>
        <p:spPr>
          <a:xfrm>
            <a:off x="4548155" y="5150960"/>
            <a:ext cx="3009522" cy="1477328"/>
          </a:xfrm>
          <a:prstGeom prst="rect">
            <a:avLst/>
          </a:prstGeom>
        </p:spPr>
        <p:txBody>
          <a:bodyPr wrap="square">
            <a:spAutoFit/>
          </a:bodyPr>
          <a:lstStyle/>
          <a:p>
            <a:r>
              <a:rPr lang="en-GB" dirty="0"/>
              <a:t>Information Theory, Inference and Learning Algorithms</a:t>
            </a:r>
          </a:p>
          <a:p>
            <a:r>
              <a:rPr lang="en-GB" dirty="0"/>
              <a:t>David J. C. MacKay</a:t>
            </a:r>
          </a:p>
          <a:p>
            <a:r>
              <a:rPr lang="en-GB" dirty="0"/>
              <a:t>2003</a:t>
            </a:r>
          </a:p>
        </p:txBody>
      </p:sp>
      <p:pic>
        <p:nvPicPr>
          <p:cNvPr id="1032" name="Picture 8" descr="Cover for &#10;&#10;Neural Networks for Pattern Recognition&#10;&#10;&#10;&#10;&#10;&#10;&#10;">
            <a:extLst>
              <a:ext uri="{FF2B5EF4-FFF2-40B4-BE49-F238E27FC236}">
                <a16:creationId xmlns:a16="http://schemas.microsoft.com/office/drawing/2014/main" id="{B22C40F8-266D-4ACE-B755-09B7AD5E7A3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96841" y="1932861"/>
            <a:ext cx="1884115" cy="2826172"/>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BBBE65C3-7DD4-4ED3-8D6B-35C53BC26718}"/>
              </a:ext>
            </a:extLst>
          </p:cNvPr>
          <p:cNvSpPr/>
          <p:nvPr/>
        </p:nvSpPr>
        <p:spPr>
          <a:xfrm>
            <a:off x="8296841" y="5154635"/>
            <a:ext cx="2712293" cy="923330"/>
          </a:xfrm>
          <a:prstGeom prst="rect">
            <a:avLst/>
          </a:prstGeom>
        </p:spPr>
        <p:txBody>
          <a:bodyPr wrap="square">
            <a:spAutoFit/>
          </a:bodyPr>
          <a:lstStyle/>
          <a:p>
            <a:r>
              <a:rPr lang="en-GB" dirty="0"/>
              <a:t>Neural Networks for Pattern Recognition</a:t>
            </a:r>
          </a:p>
          <a:p>
            <a:r>
              <a:rPr lang="en-GB" dirty="0"/>
              <a:t>Christopher M. Bishop</a:t>
            </a:r>
            <a:endParaRPr lang="en-US" dirty="0"/>
          </a:p>
        </p:txBody>
      </p:sp>
    </p:spTree>
    <p:extLst>
      <p:ext uri="{BB962C8B-B14F-4D97-AF65-F5344CB8AC3E}">
        <p14:creationId xmlns:p14="http://schemas.microsoft.com/office/powerpoint/2010/main" val="673630928"/>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6"/>
          </p:nvPr>
        </p:nvSpPr>
        <p:spPr/>
        <p:txBody>
          <a:bodyPr/>
          <a:lstStyle/>
          <a:p>
            <a:r>
              <a:rPr lang="en-US" dirty="0"/>
              <a:t>Thank You!</a:t>
            </a:r>
          </a:p>
        </p:txBody>
      </p:sp>
    </p:spTree>
    <p:extLst>
      <p:ext uri="{BB962C8B-B14F-4D97-AF65-F5344CB8AC3E}">
        <p14:creationId xmlns:p14="http://schemas.microsoft.com/office/powerpoint/2010/main" val="31054183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a:t>k</a:t>
            </a:r>
            <a:r>
              <a:rPr lang="en-US" dirty="0"/>
              <a:t>-Nearest Neighbors Classifier</a:t>
            </a:r>
          </a:p>
        </p:txBody>
      </p:sp>
      <p:sp>
        <p:nvSpPr>
          <p:cNvPr id="3" name="Content Placeholder 2"/>
          <p:cNvSpPr>
            <a:spLocks noGrp="1"/>
          </p:cNvSpPr>
          <p:nvPr>
            <p:ph idx="1"/>
          </p:nvPr>
        </p:nvSpPr>
        <p:spPr/>
        <p:txBody>
          <a:bodyPr/>
          <a:lstStyle/>
          <a:p>
            <a:r>
              <a:rPr lang="en-US" b="1" i="1" dirty="0">
                <a:solidFill>
                  <a:srgbClr val="0070C0"/>
                </a:solidFill>
              </a:rPr>
              <a:t>k-Nearest Neighbors </a:t>
            </a:r>
            <a:r>
              <a:rPr lang="en-US" dirty="0"/>
              <a:t>approach considers multiple neighboring data points to classify a test data point</a:t>
            </a:r>
          </a:p>
          <a:p>
            <a:pPr lvl="1"/>
            <a:r>
              <a:rPr lang="en-US" dirty="0"/>
              <a:t>E.g., 3-nearest neighbors </a:t>
            </a:r>
          </a:p>
          <a:p>
            <a:pPr lvl="2"/>
            <a:r>
              <a:rPr lang="en-US" dirty="0"/>
              <a:t>The test example in the figure is the + mark</a:t>
            </a:r>
          </a:p>
          <a:p>
            <a:pPr lvl="2"/>
            <a:r>
              <a:rPr lang="en-US" dirty="0"/>
              <a:t>The class of the test example is obtained by voting (based on the distance to the 3 closest points)</a:t>
            </a:r>
          </a:p>
          <a:p>
            <a:pPr lvl="2"/>
            <a:endParaRPr lang="en-US" dirty="0"/>
          </a:p>
        </p:txBody>
      </p:sp>
      <p:sp>
        <p:nvSpPr>
          <p:cNvPr id="4" name="Content Placeholder 3">
            <a:extLst>
              <a:ext uri="{FF2B5EF4-FFF2-40B4-BE49-F238E27FC236}">
                <a16:creationId xmlns:a16="http://schemas.microsoft.com/office/drawing/2014/main" id="{B0FC74EE-9D05-4CDB-95BE-0142ACA9CB9A}"/>
              </a:ext>
            </a:extLst>
          </p:cNvPr>
          <p:cNvSpPr>
            <a:spLocks noGrp="1"/>
          </p:cNvSpPr>
          <p:nvPr>
            <p:ph idx="10"/>
          </p:nvPr>
        </p:nvSpPr>
        <p:spPr/>
        <p:txBody>
          <a:bodyPr/>
          <a:lstStyle/>
          <a:p>
            <a:r>
              <a:rPr lang="en-US" dirty="0"/>
              <a:t>Machine Learning Basics</a:t>
            </a:r>
          </a:p>
          <a:p>
            <a:endParaRPr lang="en-US" dirty="0"/>
          </a:p>
        </p:txBody>
      </p:sp>
      <p:grpSp>
        <p:nvGrpSpPr>
          <p:cNvPr id="55" name="Group 54"/>
          <p:cNvGrpSpPr/>
          <p:nvPr/>
        </p:nvGrpSpPr>
        <p:grpSpPr>
          <a:xfrm>
            <a:off x="4199813" y="3746684"/>
            <a:ext cx="3103380" cy="2559056"/>
            <a:chOff x="577556" y="4016987"/>
            <a:chExt cx="4025748" cy="3449207"/>
          </a:xfrm>
        </p:grpSpPr>
        <p:grpSp>
          <p:nvGrpSpPr>
            <p:cNvPr id="28" name="Group 3"/>
            <p:cNvGrpSpPr>
              <a:grpSpLocks/>
            </p:cNvGrpSpPr>
            <p:nvPr/>
          </p:nvGrpSpPr>
          <p:grpSpPr bwMode="auto">
            <a:xfrm>
              <a:off x="577556" y="4016987"/>
              <a:ext cx="4025748" cy="3449207"/>
              <a:chOff x="4280052" y="2643409"/>
              <a:chExt cx="4025748" cy="3448645"/>
            </a:xfrm>
          </p:grpSpPr>
          <p:sp>
            <p:nvSpPr>
              <p:cNvPr id="29" name="TextBox 4"/>
              <p:cNvSpPr txBox="1">
                <a:spLocks noChangeArrowheads="1"/>
              </p:cNvSpPr>
              <p:nvPr/>
            </p:nvSpPr>
            <p:spPr bwMode="auto">
              <a:xfrm>
                <a:off x="6553200" y="3505200"/>
                <a:ext cx="387192" cy="45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588" b="1">
                    <a:solidFill>
                      <a:srgbClr val="FF0000"/>
                    </a:solidFill>
                    <a:latin typeface="Arial" panose="020B0604020202020204" pitchFamily="34" charset="0"/>
                  </a:rPr>
                  <a:t>x</a:t>
                </a:r>
              </a:p>
            </p:txBody>
          </p:sp>
          <p:sp>
            <p:nvSpPr>
              <p:cNvPr id="30" name="TextBox 5"/>
              <p:cNvSpPr txBox="1">
                <a:spLocks noChangeArrowheads="1"/>
              </p:cNvSpPr>
              <p:nvPr/>
            </p:nvSpPr>
            <p:spPr bwMode="auto">
              <a:xfrm>
                <a:off x="7086600" y="3505200"/>
                <a:ext cx="387192" cy="45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588" b="1" dirty="0">
                    <a:solidFill>
                      <a:srgbClr val="FF0000"/>
                    </a:solidFill>
                    <a:latin typeface="Arial" panose="020B0604020202020204" pitchFamily="34" charset="0"/>
                  </a:rPr>
                  <a:t>x</a:t>
                </a:r>
              </a:p>
            </p:txBody>
          </p:sp>
          <p:sp>
            <p:nvSpPr>
              <p:cNvPr id="31" name="TextBox 6"/>
              <p:cNvSpPr txBox="1">
                <a:spLocks noChangeArrowheads="1"/>
              </p:cNvSpPr>
              <p:nvPr/>
            </p:nvSpPr>
            <p:spPr bwMode="auto">
              <a:xfrm>
                <a:off x="7086600" y="4190999"/>
                <a:ext cx="387192" cy="45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588" b="1">
                    <a:solidFill>
                      <a:srgbClr val="FF0000"/>
                    </a:solidFill>
                    <a:latin typeface="Arial" panose="020B0604020202020204" pitchFamily="34" charset="0"/>
                  </a:rPr>
                  <a:t>x</a:t>
                </a:r>
              </a:p>
            </p:txBody>
          </p:sp>
          <p:sp>
            <p:nvSpPr>
              <p:cNvPr id="32" name="TextBox 7"/>
              <p:cNvSpPr txBox="1">
                <a:spLocks noChangeArrowheads="1"/>
              </p:cNvSpPr>
              <p:nvPr/>
            </p:nvSpPr>
            <p:spPr bwMode="auto">
              <a:xfrm>
                <a:off x="7620001" y="4038600"/>
                <a:ext cx="228600" cy="45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588" b="1">
                    <a:solidFill>
                      <a:srgbClr val="FF0000"/>
                    </a:solidFill>
                    <a:latin typeface="Arial" panose="020B0604020202020204" pitchFamily="34" charset="0"/>
                  </a:rPr>
                  <a:t>x</a:t>
                </a:r>
              </a:p>
            </p:txBody>
          </p:sp>
          <p:sp>
            <p:nvSpPr>
              <p:cNvPr id="33" name="TextBox 8"/>
              <p:cNvSpPr txBox="1">
                <a:spLocks noChangeArrowheads="1"/>
              </p:cNvSpPr>
              <p:nvPr/>
            </p:nvSpPr>
            <p:spPr bwMode="auto">
              <a:xfrm>
                <a:off x="5257800" y="2895599"/>
                <a:ext cx="387192" cy="45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588" b="1" dirty="0">
                    <a:solidFill>
                      <a:srgbClr val="FF0000"/>
                    </a:solidFill>
                    <a:latin typeface="Arial" panose="020B0604020202020204" pitchFamily="34" charset="0"/>
                  </a:rPr>
                  <a:t>x</a:t>
                </a:r>
              </a:p>
            </p:txBody>
          </p:sp>
          <p:sp>
            <p:nvSpPr>
              <p:cNvPr id="34" name="TextBox 9"/>
              <p:cNvSpPr txBox="1">
                <a:spLocks noChangeArrowheads="1"/>
              </p:cNvSpPr>
              <p:nvPr/>
            </p:nvSpPr>
            <p:spPr bwMode="auto">
              <a:xfrm>
                <a:off x="5257800" y="3429000"/>
                <a:ext cx="387192" cy="45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588" b="1">
                    <a:solidFill>
                      <a:srgbClr val="FF0000"/>
                    </a:solidFill>
                    <a:latin typeface="Arial" panose="020B0604020202020204" pitchFamily="34" charset="0"/>
                  </a:rPr>
                  <a:t>x</a:t>
                </a:r>
              </a:p>
            </p:txBody>
          </p:sp>
          <p:sp>
            <p:nvSpPr>
              <p:cNvPr id="35" name="TextBox 10"/>
              <p:cNvSpPr txBox="1">
                <a:spLocks noChangeArrowheads="1"/>
              </p:cNvSpPr>
              <p:nvPr/>
            </p:nvSpPr>
            <p:spPr bwMode="auto">
              <a:xfrm>
                <a:off x="6248400" y="3047999"/>
                <a:ext cx="387192" cy="45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588" b="1">
                    <a:solidFill>
                      <a:srgbClr val="FF0000"/>
                    </a:solidFill>
                    <a:latin typeface="Arial" panose="020B0604020202020204" pitchFamily="34" charset="0"/>
                  </a:rPr>
                  <a:t>x</a:t>
                </a:r>
              </a:p>
            </p:txBody>
          </p:sp>
          <p:sp>
            <p:nvSpPr>
              <p:cNvPr id="36" name="TextBox 11"/>
              <p:cNvSpPr txBox="1">
                <a:spLocks noChangeArrowheads="1"/>
              </p:cNvSpPr>
              <p:nvPr/>
            </p:nvSpPr>
            <p:spPr bwMode="auto">
              <a:xfrm>
                <a:off x="5715000" y="3657601"/>
                <a:ext cx="387192" cy="45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588" b="1">
                    <a:solidFill>
                      <a:srgbClr val="FF0000"/>
                    </a:solidFill>
                    <a:latin typeface="Arial" panose="020B0604020202020204" pitchFamily="34" charset="0"/>
                  </a:rPr>
                  <a:t>x</a:t>
                </a:r>
              </a:p>
            </p:txBody>
          </p:sp>
          <p:sp>
            <p:nvSpPr>
              <p:cNvPr id="37" name="TextBox 12"/>
              <p:cNvSpPr txBox="1">
                <a:spLocks noChangeArrowheads="1"/>
              </p:cNvSpPr>
              <p:nvPr/>
            </p:nvSpPr>
            <p:spPr bwMode="auto">
              <a:xfrm>
                <a:off x="6172199" y="3352800"/>
                <a:ext cx="401747" cy="45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588" b="1">
                    <a:solidFill>
                      <a:srgbClr val="00B050"/>
                    </a:solidFill>
                    <a:latin typeface="Arial" panose="020B0604020202020204" pitchFamily="34" charset="0"/>
                  </a:rPr>
                  <a:t>o</a:t>
                </a:r>
              </a:p>
            </p:txBody>
          </p:sp>
          <p:sp>
            <p:nvSpPr>
              <p:cNvPr id="38" name="TextBox 13"/>
              <p:cNvSpPr txBox="1">
                <a:spLocks noChangeArrowheads="1"/>
              </p:cNvSpPr>
              <p:nvPr/>
            </p:nvSpPr>
            <p:spPr bwMode="auto">
              <a:xfrm>
                <a:off x="6553200" y="4419601"/>
                <a:ext cx="401747" cy="45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588" b="1">
                    <a:solidFill>
                      <a:srgbClr val="00B050"/>
                    </a:solidFill>
                    <a:latin typeface="Arial" panose="020B0604020202020204" pitchFamily="34" charset="0"/>
                  </a:rPr>
                  <a:t>o</a:t>
                </a:r>
              </a:p>
            </p:txBody>
          </p:sp>
          <p:sp>
            <p:nvSpPr>
              <p:cNvPr id="39" name="TextBox 14"/>
              <p:cNvSpPr txBox="1">
                <a:spLocks noChangeArrowheads="1"/>
              </p:cNvSpPr>
              <p:nvPr/>
            </p:nvSpPr>
            <p:spPr bwMode="auto">
              <a:xfrm>
                <a:off x="5181600" y="4648199"/>
                <a:ext cx="401747" cy="45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588" b="1">
                    <a:solidFill>
                      <a:srgbClr val="00B050"/>
                    </a:solidFill>
                    <a:latin typeface="Arial" panose="020B0604020202020204" pitchFamily="34" charset="0"/>
                  </a:rPr>
                  <a:t>o</a:t>
                </a:r>
              </a:p>
            </p:txBody>
          </p:sp>
          <p:sp>
            <p:nvSpPr>
              <p:cNvPr id="40" name="TextBox 15"/>
              <p:cNvSpPr txBox="1">
                <a:spLocks noChangeArrowheads="1"/>
              </p:cNvSpPr>
              <p:nvPr/>
            </p:nvSpPr>
            <p:spPr bwMode="auto">
              <a:xfrm>
                <a:off x="5333999" y="4114800"/>
                <a:ext cx="401747" cy="45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588" b="1">
                    <a:solidFill>
                      <a:srgbClr val="00B050"/>
                    </a:solidFill>
                    <a:latin typeface="Arial" panose="020B0604020202020204" pitchFamily="34" charset="0"/>
                  </a:rPr>
                  <a:t>o</a:t>
                </a:r>
              </a:p>
            </p:txBody>
          </p:sp>
          <p:sp>
            <p:nvSpPr>
              <p:cNvPr id="41" name="TextBox 16"/>
              <p:cNvSpPr txBox="1">
                <a:spLocks noChangeArrowheads="1"/>
              </p:cNvSpPr>
              <p:nvPr/>
            </p:nvSpPr>
            <p:spPr bwMode="auto">
              <a:xfrm>
                <a:off x="5943601" y="5029200"/>
                <a:ext cx="401747" cy="45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588" b="1" dirty="0">
                    <a:solidFill>
                      <a:srgbClr val="00B050"/>
                    </a:solidFill>
                    <a:latin typeface="Arial" panose="020B0604020202020204" pitchFamily="34" charset="0"/>
                  </a:rPr>
                  <a:t>o</a:t>
                </a:r>
              </a:p>
            </p:txBody>
          </p:sp>
          <p:sp>
            <p:nvSpPr>
              <p:cNvPr id="42" name="TextBox 17"/>
              <p:cNvSpPr txBox="1">
                <a:spLocks noChangeArrowheads="1"/>
              </p:cNvSpPr>
              <p:nvPr/>
            </p:nvSpPr>
            <p:spPr bwMode="auto">
              <a:xfrm>
                <a:off x="6249241" y="4267994"/>
                <a:ext cx="401747" cy="45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588" b="1" dirty="0">
                    <a:solidFill>
                      <a:srgbClr val="00B050"/>
                    </a:solidFill>
                    <a:latin typeface="Arial" panose="020B0604020202020204" pitchFamily="34" charset="0"/>
                  </a:rPr>
                  <a:t>o</a:t>
                </a:r>
              </a:p>
            </p:txBody>
          </p:sp>
          <p:sp>
            <p:nvSpPr>
              <p:cNvPr id="43" name="TextBox 18"/>
              <p:cNvSpPr txBox="1">
                <a:spLocks noChangeArrowheads="1"/>
              </p:cNvSpPr>
              <p:nvPr/>
            </p:nvSpPr>
            <p:spPr bwMode="auto">
              <a:xfrm>
                <a:off x="6019800" y="3962400"/>
                <a:ext cx="401747" cy="45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588" b="1">
                    <a:solidFill>
                      <a:srgbClr val="00B050"/>
                    </a:solidFill>
                    <a:latin typeface="Arial" panose="020B0604020202020204" pitchFamily="34" charset="0"/>
                  </a:rPr>
                  <a:t>o</a:t>
                </a:r>
              </a:p>
            </p:txBody>
          </p:sp>
          <p:cxnSp>
            <p:nvCxnSpPr>
              <p:cNvPr id="44" name="Straight Arrow Connector 43"/>
              <p:cNvCxnSpPr/>
              <p:nvPr/>
            </p:nvCxnSpPr>
            <p:spPr>
              <a:xfrm rot="5400000" flipH="1" flipV="1">
                <a:off x="3389555" y="4152658"/>
                <a:ext cx="2972904" cy="158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flipV="1">
                <a:off x="4876800" y="5638317"/>
                <a:ext cx="3429000" cy="15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6" name="TextBox 21"/>
              <p:cNvSpPr txBox="1">
                <a:spLocks noChangeArrowheads="1"/>
              </p:cNvSpPr>
              <p:nvPr/>
            </p:nvSpPr>
            <p:spPr bwMode="auto">
              <a:xfrm>
                <a:off x="4280052" y="2643409"/>
                <a:ext cx="520276" cy="45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588" dirty="0">
                    <a:solidFill>
                      <a:srgbClr val="000000"/>
                    </a:solidFill>
                    <a:latin typeface="Arial" panose="020B0604020202020204" pitchFamily="34" charset="0"/>
                  </a:rPr>
                  <a:t>x2</a:t>
                </a:r>
              </a:p>
            </p:txBody>
          </p:sp>
          <p:sp>
            <p:nvSpPr>
              <p:cNvPr id="47" name="TextBox 22"/>
              <p:cNvSpPr txBox="1">
                <a:spLocks noChangeArrowheads="1"/>
              </p:cNvSpPr>
              <p:nvPr/>
            </p:nvSpPr>
            <p:spPr bwMode="auto">
              <a:xfrm>
                <a:off x="7680545" y="5638316"/>
                <a:ext cx="520276" cy="45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588" dirty="0">
                    <a:solidFill>
                      <a:srgbClr val="000000"/>
                    </a:solidFill>
                    <a:latin typeface="Arial" panose="020B0604020202020204" pitchFamily="34" charset="0"/>
                  </a:rPr>
                  <a:t>x1</a:t>
                </a:r>
              </a:p>
            </p:txBody>
          </p:sp>
          <p:sp>
            <p:nvSpPr>
              <p:cNvPr id="53" name="TextBox 16">
                <a:extLst>
                  <a:ext uri="{FF2B5EF4-FFF2-40B4-BE49-F238E27FC236}">
                    <a16:creationId xmlns:a16="http://schemas.microsoft.com/office/drawing/2014/main" id="{2E001598-5B59-431D-9BA4-36F1CD4136DB}"/>
                  </a:ext>
                </a:extLst>
              </p:cNvPr>
              <p:cNvSpPr txBox="1">
                <a:spLocks noChangeArrowheads="1"/>
              </p:cNvSpPr>
              <p:nvPr/>
            </p:nvSpPr>
            <p:spPr bwMode="auto">
              <a:xfrm>
                <a:off x="5815514" y="4614704"/>
                <a:ext cx="401747" cy="45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588" b="1" dirty="0">
                    <a:solidFill>
                      <a:srgbClr val="00B050"/>
                    </a:solidFill>
                    <a:latin typeface="Arial" panose="020B0604020202020204" pitchFamily="34" charset="0"/>
                  </a:rPr>
                  <a:t>o</a:t>
                </a:r>
              </a:p>
            </p:txBody>
          </p:sp>
          <p:sp>
            <p:nvSpPr>
              <p:cNvPr id="56" name="TextBox 16">
                <a:extLst>
                  <a:ext uri="{FF2B5EF4-FFF2-40B4-BE49-F238E27FC236}">
                    <a16:creationId xmlns:a16="http://schemas.microsoft.com/office/drawing/2014/main" id="{811F0EEA-2730-4677-8446-8A81BD60336E}"/>
                  </a:ext>
                </a:extLst>
              </p:cNvPr>
              <p:cNvSpPr txBox="1">
                <a:spLocks noChangeArrowheads="1"/>
              </p:cNvSpPr>
              <p:nvPr/>
            </p:nvSpPr>
            <p:spPr bwMode="auto">
              <a:xfrm>
                <a:off x="6323045" y="4843379"/>
                <a:ext cx="401747" cy="45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588" b="1" dirty="0">
                    <a:solidFill>
                      <a:srgbClr val="00B050"/>
                    </a:solidFill>
                    <a:latin typeface="Arial" panose="020B0604020202020204" pitchFamily="34" charset="0"/>
                  </a:rPr>
                  <a:t>o</a:t>
                </a:r>
              </a:p>
            </p:txBody>
          </p:sp>
          <p:sp>
            <p:nvSpPr>
              <p:cNvPr id="57" name="TextBox 8">
                <a:extLst>
                  <a:ext uri="{FF2B5EF4-FFF2-40B4-BE49-F238E27FC236}">
                    <a16:creationId xmlns:a16="http://schemas.microsoft.com/office/drawing/2014/main" id="{31E43AB7-418F-446C-BE1D-595060C5D732}"/>
                  </a:ext>
                </a:extLst>
              </p:cNvPr>
              <p:cNvSpPr txBox="1">
                <a:spLocks noChangeArrowheads="1"/>
              </p:cNvSpPr>
              <p:nvPr/>
            </p:nvSpPr>
            <p:spPr bwMode="auto">
              <a:xfrm>
                <a:off x="6378314" y="3753614"/>
                <a:ext cx="387192" cy="45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588" b="1" dirty="0">
                    <a:solidFill>
                      <a:srgbClr val="FF0000"/>
                    </a:solidFill>
                    <a:latin typeface="Arial" panose="020B0604020202020204" pitchFamily="34" charset="0"/>
                  </a:rPr>
                  <a:t>x</a:t>
                </a:r>
              </a:p>
            </p:txBody>
          </p:sp>
        </p:grpSp>
        <p:sp>
          <p:nvSpPr>
            <p:cNvPr id="48" name="TextBox 23"/>
            <p:cNvSpPr txBox="1">
              <a:spLocks noChangeArrowheads="1"/>
            </p:cNvSpPr>
            <p:nvPr/>
          </p:nvSpPr>
          <p:spPr bwMode="auto">
            <a:xfrm>
              <a:off x="1936303" y="5259782"/>
              <a:ext cx="393429" cy="453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588" b="1">
                  <a:solidFill>
                    <a:srgbClr val="000000"/>
                  </a:solidFill>
                  <a:latin typeface="Arial" panose="020B0604020202020204" pitchFamily="34" charset="0"/>
                </a:rPr>
                <a:t>+</a:t>
              </a:r>
            </a:p>
          </p:txBody>
        </p:sp>
        <p:sp>
          <p:nvSpPr>
            <p:cNvPr id="49" name="TextBox 28"/>
            <p:cNvSpPr txBox="1">
              <a:spLocks noChangeArrowheads="1"/>
            </p:cNvSpPr>
            <p:nvPr/>
          </p:nvSpPr>
          <p:spPr bwMode="auto">
            <a:xfrm>
              <a:off x="3065017" y="5716983"/>
              <a:ext cx="393429" cy="453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588" b="1">
                  <a:solidFill>
                    <a:srgbClr val="000000"/>
                  </a:solidFill>
                  <a:latin typeface="Arial" panose="020B0604020202020204" pitchFamily="34" charset="0"/>
                </a:rPr>
                <a:t>+</a:t>
              </a:r>
            </a:p>
          </p:txBody>
        </p:sp>
        <p:sp>
          <p:nvSpPr>
            <p:cNvPr id="50" name="Oval 49"/>
            <p:cNvSpPr/>
            <p:nvPr/>
          </p:nvSpPr>
          <p:spPr>
            <a:xfrm>
              <a:off x="1631504" y="5134527"/>
              <a:ext cx="989045" cy="849858"/>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588">
                <a:solidFill>
                  <a:prstClr val="white"/>
                </a:solidFill>
              </a:endParaRPr>
            </a:p>
          </p:txBody>
        </p:sp>
        <p:sp>
          <p:nvSpPr>
            <p:cNvPr id="51" name="Oval 50"/>
            <p:cNvSpPr/>
            <p:nvPr/>
          </p:nvSpPr>
          <p:spPr>
            <a:xfrm>
              <a:off x="2545904" y="5591802"/>
              <a:ext cx="1219200" cy="65858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588">
                <a:solidFill>
                  <a:prstClr val="white"/>
                </a:solidFill>
              </a:endParaRPr>
            </a:p>
          </p:txBody>
        </p:sp>
      </p:grpSp>
      <p:sp>
        <p:nvSpPr>
          <p:cNvPr id="52" name="TextBox 51"/>
          <p:cNvSpPr txBox="1"/>
          <p:nvPr/>
        </p:nvSpPr>
        <p:spPr>
          <a:xfrm>
            <a:off x="2965908" y="6454386"/>
            <a:ext cx="6099501" cy="228076"/>
          </a:xfrm>
          <a:prstGeom prst="rect">
            <a:avLst/>
          </a:prstGeom>
          <a:noFill/>
        </p:spPr>
        <p:txBody>
          <a:bodyPr wrap="square" rtlCol="0">
            <a:spAutoFit/>
          </a:bodyPr>
          <a:lstStyle/>
          <a:p>
            <a:pPr algn="ctr"/>
            <a:r>
              <a:rPr lang="en-US" sz="882" dirty="0"/>
              <a:t>Picture from: James Hays – Machine Learning Overview</a:t>
            </a:r>
          </a:p>
        </p:txBody>
      </p:sp>
    </p:spTree>
    <p:extLst>
      <p:ext uri="{BB962C8B-B14F-4D97-AF65-F5344CB8AC3E}">
        <p14:creationId xmlns:p14="http://schemas.microsoft.com/office/powerpoint/2010/main" val="23634709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Unsupervised learning</a:t>
            </a:r>
          </a:p>
        </p:txBody>
      </p:sp>
      <p:sp>
        <p:nvSpPr>
          <p:cNvPr id="3" name="Content Placeholder 2"/>
          <p:cNvSpPr>
            <a:spLocks noGrp="1"/>
          </p:cNvSpPr>
          <p:nvPr>
            <p:ph idx="1"/>
          </p:nvPr>
        </p:nvSpPr>
        <p:spPr/>
        <p:txBody>
          <a:bodyPr/>
          <a:lstStyle/>
          <a:p>
            <a:pPr marL="457200" indent="-457200">
              <a:buFont typeface="Arial" panose="020B0604020202020204" pitchFamily="34" charset="0"/>
              <a:buChar char="•"/>
            </a:pPr>
            <a:r>
              <a:rPr lang="en-US" b="1" dirty="0"/>
              <a:t>Clustering</a:t>
            </a:r>
          </a:p>
          <a:p>
            <a:pPr lvl="1"/>
            <a:r>
              <a:rPr lang="en-US" sz="2400" dirty="0"/>
              <a:t>Discover groups of “similar” data points</a:t>
            </a:r>
          </a:p>
        </p:txBody>
      </p:sp>
      <p:pic>
        <p:nvPicPr>
          <p:cNvPr id="39" name="Picture 38" descr="Screen Shot 2015-12-01 at 11.41.40 AM.png">
            <a:extLst>
              <a:ext uri="{FF2B5EF4-FFF2-40B4-BE49-F238E27FC236}">
                <a16:creationId xmlns:a16="http://schemas.microsoft.com/office/drawing/2014/main" id="{7D4200CE-EA5C-E44F-88AA-8293DA9C5D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3757" y="1905000"/>
            <a:ext cx="5105400" cy="4796579"/>
          </a:xfrm>
          <a:prstGeom prst="rect">
            <a:avLst/>
          </a:prstGeom>
        </p:spPr>
      </p:pic>
      <p:sp>
        <p:nvSpPr>
          <p:cNvPr id="40" name="Rectangle 39">
            <a:extLst>
              <a:ext uri="{FF2B5EF4-FFF2-40B4-BE49-F238E27FC236}">
                <a16:creationId xmlns:a16="http://schemas.microsoft.com/office/drawing/2014/main" id="{D35DECC6-3D54-FF4B-BD06-42E5C154D316}"/>
              </a:ext>
            </a:extLst>
          </p:cNvPr>
          <p:cNvSpPr/>
          <p:nvPr/>
        </p:nvSpPr>
        <p:spPr>
          <a:xfrm>
            <a:off x="6705600" y="5890736"/>
            <a:ext cx="5257800" cy="738664"/>
          </a:xfrm>
          <a:prstGeom prst="rect">
            <a:avLst/>
          </a:prstGeom>
        </p:spPr>
        <p:txBody>
          <a:bodyPr wrap="square">
            <a:spAutoFit/>
          </a:bodyPr>
          <a:lstStyle/>
          <a:p>
            <a:r>
              <a:rPr lang="en-US" sz="1400" b="0" dirty="0">
                <a:solidFill>
                  <a:schemeClr val="tx1"/>
                </a:solidFill>
              </a:rPr>
              <a:t>Y. Gong, Q. </a:t>
            </a:r>
            <a:r>
              <a:rPr lang="en-US" sz="1400" b="0" dirty="0" err="1">
                <a:solidFill>
                  <a:schemeClr val="tx1"/>
                </a:solidFill>
              </a:rPr>
              <a:t>Ke</a:t>
            </a:r>
            <a:r>
              <a:rPr lang="en-US" sz="1400" b="0" dirty="0">
                <a:solidFill>
                  <a:schemeClr val="tx1"/>
                </a:solidFill>
              </a:rPr>
              <a:t>, M. </a:t>
            </a:r>
            <a:r>
              <a:rPr lang="en-US" sz="1400" b="0" dirty="0" err="1">
                <a:solidFill>
                  <a:schemeClr val="tx1"/>
                </a:solidFill>
              </a:rPr>
              <a:t>Isard</a:t>
            </a:r>
            <a:r>
              <a:rPr lang="en-US" sz="1400" b="0" dirty="0">
                <a:solidFill>
                  <a:schemeClr val="tx1"/>
                </a:solidFill>
              </a:rPr>
              <a:t>, and S. Lazebnik. </a:t>
            </a:r>
            <a:r>
              <a:rPr lang="en-US" sz="1400" b="0" dirty="0">
                <a:solidFill>
                  <a:srgbClr val="0000FF"/>
                </a:solidFill>
                <a:hlinkClick r:id="rId4">
                  <a:extLst>
                    <a:ext uri="{A12FA001-AC4F-418D-AE19-62706E023703}">
                      <ahyp:hlinkClr xmlns:ahyp="http://schemas.microsoft.com/office/drawing/2018/hyperlinkcolor" val="tx"/>
                    </a:ext>
                  </a:extLst>
                </a:hlinkClick>
              </a:rPr>
              <a:t>A Multi-View Embedding Space for Modeling Internet Images, Tags, and Their Semantics.</a:t>
            </a:r>
            <a:r>
              <a:rPr lang="en-US" sz="1400" b="0" dirty="0">
                <a:solidFill>
                  <a:schemeClr val="tx1"/>
                </a:solidFill>
              </a:rPr>
              <a:t> IJCV 2014</a:t>
            </a:r>
          </a:p>
        </p:txBody>
      </p:sp>
    </p:spTree>
    <p:extLst>
      <p:ext uri="{BB962C8B-B14F-4D97-AF65-F5344CB8AC3E}">
        <p14:creationId xmlns:p14="http://schemas.microsoft.com/office/powerpoint/2010/main" val="31536714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Unsupervised learning</a:t>
            </a:r>
          </a:p>
        </p:txBody>
      </p:sp>
      <p:sp>
        <p:nvSpPr>
          <p:cNvPr id="3" name="Content Placeholder 2"/>
          <p:cNvSpPr>
            <a:spLocks noGrp="1"/>
          </p:cNvSpPr>
          <p:nvPr>
            <p:ph idx="1"/>
          </p:nvPr>
        </p:nvSpPr>
        <p:spPr/>
        <p:txBody>
          <a:bodyPr/>
          <a:lstStyle/>
          <a:p>
            <a:pPr marL="457200" indent="-457200">
              <a:buFont typeface="Arial" panose="020B0604020202020204" pitchFamily="34" charset="0"/>
              <a:buChar char="•"/>
            </a:pPr>
            <a:r>
              <a:rPr lang="en-US" dirty="0"/>
              <a:t>Learning the data distribution</a:t>
            </a:r>
          </a:p>
          <a:p>
            <a:pPr lvl="1"/>
            <a:r>
              <a:rPr lang="en-US" sz="2400" b="1" dirty="0"/>
              <a:t>Learning to sample:</a:t>
            </a:r>
            <a:r>
              <a:rPr lang="en-US" sz="2400" dirty="0"/>
              <a:t> Produce samples from a data distribution that mimics the training set</a:t>
            </a:r>
          </a:p>
        </p:txBody>
      </p:sp>
      <p:sp>
        <p:nvSpPr>
          <p:cNvPr id="5" name="Rectangle 4"/>
          <p:cNvSpPr/>
          <p:nvPr/>
        </p:nvSpPr>
        <p:spPr>
          <a:xfrm>
            <a:off x="2819401" y="2321868"/>
            <a:ext cx="6858000" cy="461665"/>
          </a:xfrm>
          <a:prstGeom prst="rect">
            <a:avLst/>
          </a:prstGeom>
        </p:spPr>
        <p:txBody>
          <a:bodyPr wrap="square">
            <a:spAutoFit/>
          </a:bodyPr>
          <a:lstStyle/>
          <a:p>
            <a:pPr algn="ctr"/>
            <a:r>
              <a:rPr lang="en-US" sz="2400" b="0" dirty="0">
                <a:hlinkClick r:id="rId3"/>
              </a:rPr>
              <a:t>Generative adversarial networks</a:t>
            </a:r>
            <a:r>
              <a:rPr lang="en-US" sz="2400" b="0" dirty="0"/>
              <a:t> </a:t>
            </a:r>
            <a:r>
              <a:rPr lang="en-US" sz="2400" b="0" dirty="0">
                <a:solidFill>
                  <a:schemeClr val="tx1"/>
                </a:solidFill>
              </a:rPr>
              <a:t>(GANs)</a:t>
            </a:r>
          </a:p>
        </p:txBody>
      </p:sp>
      <p:pic>
        <p:nvPicPr>
          <p:cNvPr id="8" name="Picture 7" descr="Screen Shot 2017-11-08 at 7.00.00 PM.png">
            <a:extLst>
              <a:ext uri="{FF2B5EF4-FFF2-40B4-BE49-F238E27FC236}">
                <a16:creationId xmlns:a16="http://schemas.microsoft.com/office/drawing/2014/main" id="{3C4C1B40-7ABF-CB40-9A02-542C4748A2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800" y="2971800"/>
            <a:ext cx="3124200" cy="3114646"/>
          </a:xfrm>
          <a:prstGeom prst="rect">
            <a:avLst/>
          </a:prstGeom>
        </p:spPr>
      </p:pic>
      <p:pic>
        <p:nvPicPr>
          <p:cNvPr id="9" name="Picture 8" descr="Screen Shot 2017-11-08 at 7.00.39 PM.png">
            <a:extLst>
              <a:ext uri="{FF2B5EF4-FFF2-40B4-BE49-F238E27FC236}">
                <a16:creationId xmlns:a16="http://schemas.microsoft.com/office/drawing/2014/main" id="{433E4818-D0CD-5B46-8426-01D34614C63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09930" y="2971800"/>
            <a:ext cx="3133871" cy="3124200"/>
          </a:xfrm>
          <a:prstGeom prst="rect">
            <a:avLst/>
          </a:prstGeom>
        </p:spPr>
      </p:pic>
      <p:sp>
        <p:nvSpPr>
          <p:cNvPr id="11" name="Rectangle 10">
            <a:extLst>
              <a:ext uri="{FF2B5EF4-FFF2-40B4-BE49-F238E27FC236}">
                <a16:creationId xmlns:a16="http://schemas.microsoft.com/office/drawing/2014/main" id="{931CB88A-6EF0-A54B-8D58-1AEE66E7D15A}"/>
              </a:ext>
            </a:extLst>
          </p:cNvPr>
          <p:cNvSpPr/>
          <p:nvPr/>
        </p:nvSpPr>
        <p:spPr>
          <a:xfrm>
            <a:off x="1524000" y="6164056"/>
            <a:ext cx="1447800" cy="646331"/>
          </a:xfrm>
          <a:prstGeom prst="rect">
            <a:avLst/>
          </a:prstGeom>
        </p:spPr>
        <p:txBody>
          <a:bodyPr wrap="square">
            <a:spAutoFit/>
          </a:bodyPr>
          <a:lstStyle/>
          <a:p>
            <a:pPr algn="ctr"/>
            <a:r>
              <a:rPr lang="en-US" sz="1800" b="0" dirty="0">
                <a:solidFill>
                  <a:schemeClr val="tx1"/>
                </a:solidFill>
              </a:rPr>
              <a:t>“Bedroom” (circa 2015)</a:t>
            </a:r>
          </a:p>
        </p:txBody>
      </p:sp>
      <p:sp>
        <p:nvSpPr>
          <p:cNvPr id="12" name="Rectangle 11">
            <a:extLst>
              <a:ext uri="{FF2B5EF4-FFF2-40B4-BE49-F238E27FC236}">
                <a16:creationId xmlns:a16="http://schemas.microsoft.com/office/drawing/2014/main" id="{9FBD1324-6B08-4F4A-BE46-F4EA9472E23F}"/>
              </a:ext>
            </a:extLst>
          </p:cNvPr>
          <p:cNvSpPr/>
          <p:nvPr/>
        </p:nvSpPr>
        <p:spPr>
          <a:xfrm>
            <a:off x="5257800" y="6152388"/>
            <a:ext cx="1447800" cy="646331"/>
          </a:xfrm>
          <a:prstGeom prst="rect">
            <a:avLst/>
          </a:prstGeom>
        </p:spPr>
        <p:txBody>
          <a:bodyPr wrap="square">
            <a:spAutoFit/>
          </a:bodyPr>
          <a:lstStyle/>
          <a:p>
            <a:pPr algn="ctr"/>
            <a:r>
              <a:rPr lang="en-US" sz="1800" b="0" dirty="0">
                <a:solidFill>
                  <a:schemeClr val="tx1"/>
                </a:solidFill>
              </a:rPr>
              <a:t>“Face” (circa 2015)</a:t>
            </a:r>
          </a:p>
        </p:txBody>
      </p:sp>
      <p:pic>
        <p:nvPicPr>
          <p:cNvPr id="13" name="Content Placeholder 6">
            <a:extLst>
              <a:ext uri="{FF2B5EF4-FFF2-40B4-BE49-F238E27FC236}">
                <a16:creationId xmlns:a16="http://schemas.microsoft.com/office/drawing/2014/main" id="{190F0B9B-B8FF-C240-A8F4-B856E40762D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bwMode="auto">
          <a:xfrm>
            <a:off x="7847431" y="2999601"/>
            <a:ext cx="4039769" cy="3200400"/>
          </a:xfrm>
          <a:prstGeom prst="rect">
            <a:avLst/>
          </a:prstGeom>
          <a:noFill/>
          <a:ln w="9525">
            <a:noFill/>
            <a:miter lim="800000"/>
            <a:headEnd/>
            <a:tailEnd/>
          </a:ln>
        </p:spPr>
      </p:pic>
    </p:spTree>
    <p:extLst>
      <p:ext uri="{BB962C8B-B14F-4D97-AF65-F5344CB8AC3E}">
        <p14:creationId xmlns:p14="http://schemas.microsoft.com/office/powerpoint/2010/main" val="1211772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Unsupervised learning</a:t>
            </a:r>
          </a:p>
        </p:txBody>
      </p:sp>
      <p:sp>
        <p:nvSpPr>
          <p:cNvPr id="3" name="Content Placeholder 2"/>
          <p:cNvSpPr>
            <a:spLocks noGrp="1"/>
          </p:cNvSpPr>
          <p:nvPr>
            <p:ph idx="1"/>
          </p:nvPr>
        </p:nvSpPr>
        <p:spPr/>
        <p:txBody>
          <a:bodyPr/>
          <a:lstStyle/>
          <a:p>
            <a:pPr marL="457200" indent="-457200">
              <a:buFont typeface="Arial" panose="020B0604020202020204" pitchFamily="34" charset="0"/>
              <a:buChar char="•"/>
            </a:pPr>
            <a:r>
              <a:rPr lang="en-US" dirty="0"/>
              <a:t>Learning the data distribution</a:t>
            </a:r>
          </a:p>
          <a:p>
            <a:pPr lvl="1"/>
            <a:r>
              <a:rPr lang="en-US" sz="2400" b="1" dirty="0"/>
              <a:t>Learning to sample:</a:t>
            </a:r>
            <a:r>
              <a:rPr lang="en-US" sz="2400" dirty="0"/>
              <a:t> Produce samples from a data distribution that mimics the training set</a:t>
            </a:r>
          </a:p>
        </p:txBody>
      </p:sp>
      <p:sp>
        <p:nvSpPr>
          <p:cNvPr id="5" name="Rectangle 4"/>
          <p:cNvSpPr/>
          <p:nvPr/>
        </p:nvSpPr>
        <p:spPr>
          <a:xfrm>
            <a:off x="2819401" y="2321868"/>
            <a:ext cx="6858000" cy="461665"/>
          </a:xfrm>
          <a:prstGeom prst="rect">
            <a:avLst/>
          </a:prstGeom>
        </p:spPr>
        <p:txBody>
          <a:bodyPr wrap="square">
            <a:spAutoFit/>
          </a:bodyPr>
          <a:lstStyle/>
          <a:p>
            <a:pPr algn="ctr"/>
            <a:r>
              <a:rPr lang="en-US" sz="2400" b="0" dirty="0">
                <a:hlinkClick r:id="rId3"/>
              </a:rPr>
              <a:t>Generative adversarial networks</a:t>
            </a:r>
            <a:r>
              <a:rPr lang="en-US" sz="2400" b="0" dirty="0"/>
              <a:t> </a:t>
            </a:r>
            <a:r>
              <a:rPr lang="en-US" sz="2400" b="0" dirty="0">
                <a:solidFill>
                  <a:schemeClr val="tx1"/>
                </a:solidFill>
              </a:rPr>
              <a:t>(GANs)</a:t>
            </a:r>
          </a:p>
        </p:txBody>
      </p:sp>
      <p:pic>
        <p:nvPicPr>
          <p:cNvPr id="6" name="Picture 5">
            <a:extLst>
              <a:ext uri="{FF2B5EF4-FFF2-40B4-BE49-F238E27FC236}">
                <a16:creationId xmlns:a16="http://schemas.microsoft.com/office/drawing/2014/main" id="{3C9C34CE-7491-3D49-8F01-B09AED3BE953}"/>
              </a:ext>
            </a:extLst>
          </p:cNvPr>
          <p:cNvPicPr>
            <a:picLocks noChangeAspect="1"/>
          </p:cNvPicPr>
          <p:nvPr/>
        </p:nvPicPr>
        <p:blipFill>
          <a:blip r:embed="rId4"/>
          <a:stretch>
            <a:fillRect/>
          </a:stretch>
        </p:blipFill>
        <p:spPr>
          <a:xfrm>
            <a:off x="2819401" y="3048000"/>
            <a:ext cx="6629399" cy="2926240"/>
          </a:xfrm>
          <a:prstGeom prst="rect">
            <a:avLst/>
          </a:prstGeom>
        </p:spPr>
      </p:pic>
      <p:sp>
        <p:nvSpPr>
          <p:cNvPr id="4" name="Rectangle 3">
            <a:extLst>
              <a:ext uri="{FF2B5EF4-FFF2-40B4-BE49-F238E27FC236}">
                <a16:creationId xmlns:a16="http://schemas.microsoft.com/office/drawing/2014/main" id="{1CDA93D1-502B-704C-BB12-BDE5116584A5}"/>
              </a:ext>
            </a:extLst>
          </p:cNvPr>
          <p:cNvSpPr/>
          <p:nvPr/>
        </p:nvSpPr>
        <p:spPr>
          <a:xfrm>
            <a:off x="10287000" y="6324600"/>
            <a:ext cx="1600200" cy="276999"/>
          </a:xfrm>
          <a:prstGeom prst="rect">
            <a:avLst/>
          </a:prstGeom>
        </p:spPr>
        <p:txBody>
          <a:bodyPr wrap="square">
            <a:spAutoFit/>
          </a:bodyPr>
          <a:lstStyle/>
          <a:p>
            <a:r>
              <a:rPr lang="en-US" b="0" dirty="0">
                <a:hlinkClick r:id="rId5"/>
              </a:rPr>
              <a:t>Image source</a:t>
            </a:r>
            <a:endParaRPr lang="en-US" b="0" dirty="0"/>
          </a:p>
        </p:txBody>
      </p:sp>
    </p:spTree>
    <p:extLst>
      <p:ext uri="{BB962C8B-B14F-4D97-AF65-F5344CB8AC3E}">
        <p14:creationId xmlns:p14="http://schemas.microsoft.com/office/powerpoint/2010/main" val="19118216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Self-supervised or predictive learning</a:t>
            </a:r>
          </a:p>
        </p:txBody>
      </p:sp>
      <p:sp>
        <p:nvSpPr>
          <p:cNvPr id="3" name="Content Placeholder 2"/>
          <p:cNvSpPr>
            <a:spLocks noGrp="1"/>
          </p:cNvSpPr>
          <p:nvPr>
            <p:ph idx="1"/>
          </p:nvPr>
        </p:nvSpPr>
        <p:spPr/>
        <p:txBody>
          <a:bodyPr/>
          <a:lstStyle/>
          <a:p>
            <a:pPr marL="457200" indent="-457200">
              <a:buFont typeface="Arial" panose="020B0604020202020204" pitchFamily="34" charset="0"/>
              <a:buChar char="•"/>
            </a:pPr>
            <a:r>
              <a:rPr lang="en-US" dirty="0"/>
              <a:t>Use part of the data to predict other parts of the data</a:t>
            </a:r>
          </a:p>
          <a:p>
            <a:pPr lvl="1"/>
            <a:r>
              <a:rPr lang="en-US" sz="2400" dirty="0"/>
              <a:t>Example: Image colorization</a:t>
            </a:r>
          </a:p>
        </p:txBody>
      </p:sp>
      <p:pic>
        <p:nvPicPr>
          <p:cNvPr id="5" name="Picture 4"/>
          <p:cNvPicPr>
            <a:picLocks noChangeAspect="1"/>
          </p:cNvPicPr>
          <p:nvPr/>
        </p:nvPicPr>
        <p:blipFill rotWithShape="1">
          <a:blip r:embed="rId2"/>
          <a:srcRect t="3" b="44353"/>
          <a:stretch/>
        </p:blipFill>
        <p:spPr>
          <a:xfrm>
            <a:off x="1531219" y="2309050"/>
            <a:ext cx="9136782" cy="3493818"/>
          </a:xfrm>
          <a:prstGeom prst="rect">
            <a:avLst/>
          </a:prstGeom>
        </p:spPr>
      </p:pic>
      <p:sp>
        <p:nvSpPr>
          <p:cNvPr id="6" name="TextBox 5"/>
          <p:cNvSpPr txBox="1"/>
          <p:nvPr/>
        </p:nvSpPr>
        <p:spPr>
          <a:xfrm>
            <a:off x="3155050" y="5955268"/>
            <a:ext cx="5955476" cy="369332"/>
          </a:xfrm>
          <a:prstGeom prst="rect">
            <a:avLst/>
          </a:prstGeom>
          <a:noFill/>
        </p:spPr>
        <p:txBody>
          <a:bodyPr wrap="none" rtlCol="0">
            <a:spAutoFit/>
          </a:bodyPr>
          <a:lstStyle/>
          <a:p>
            <a:r>
              <a:rPr lang="en-US" sz="1800" b="0" dirty="0">
                <a:solidFill>
                  <a:schemeClr val="tx1"/>
                </a:solidFill>
              </a:rPr>
              <a:t>R. Zhang et al., </a:t>
            </a:r>
            <a:r>
              <a:rPr lang="en-US" sz="1800" b="0" dirty="0">
                <a:solidFill>
                  <a:srgbClr val="0000FF"/>
                </a:solidFill>
                <a:hlinkClick r:id="rId3">
                  <a:extLst>
                    <a:ext uri="{A12FA001-AC4F-418D-AE19-62706E023703}">
                      <ahyp:hlinkClr xmlns:ahyp="http://schemas.microsoft.com/office/drawing/2018/hyperlinkcolor" val="tx"/>
                    </a:ext>
                  </a:extLst>
                </a:hlinkClick>
              </a:rPr>
              <a:t>Colorful Image Colorization</a:t>
            </a:r>
            <a:r>
              <a:rPr lang="en-US" sz="1800" b="0" dirty="0">
                <a:solidFill>
                  <a:schemeClr val="tx1"/>
                </a:solidFill>
              </a:rPr>
              <a:t>, ECCV 2016</a:t>
            </a:r>
          </a:p>
        </p:txBody>
      </p:sp>
    </p:spTree>
    <p:extLst>
      <p:ext uri="{BB962C8B-B14F-4D97-AF65-F5344CB8AC3E}">
        <p14:creationId xmlns:p14="http://schemas.microsoft.com/office/powerpoint/2010/main" val="13749837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Self-supervised or predictive learning</a:t>
            </a:r>
            <a:endParaRPr lang="en-US" dirty="0"/>
          </a:p>
        </p:txBody>
      </p:sp>
      <p:sp>
        <p:nvSpPr>
          <p:cNvPr id="3" name="Content Placeholder 2"/>
          <p:cNvSpPr>
            <a:spLocks noGrp="1"/>
          </p:cNvSpPr>
          <p:nvPr>
            <p:ph idx="1"/>
          </p:nvPr>
        </p:nvSpPr>
        <p:spPr/>
        <p:txBody>
          <a:bodyPr/>
          <a:lstStyle/>
          <a:p>
            <a:pPr marL="457200" indent="-457200">
              <a:buFont typeface="Arial" panose="020B0604020202020204" pitchFamily="34" charset="0"/>
              <a:buChar char="•"/>
            </a:pPr>
            <a:r>
              <a:rPr lang="en-US" dirty="0"/>
              <a:t>Use part of the data to predict other parts of the data</a:t>
            </a:r>
          </a:p>
          <a:p>
            <a:pPr lvl="1"/>
            <a:r>
              <a:rPr lang="en-US" sz="2400" dirty="0"/>
              <a:t>Example: Future prediction</a:t>
            </a:r>
          </a:p>
        </p:txBody>
      </p:sp>
      <p:sp>
        <p:nvSpPr>
          <p:cNvPr id="10" name="TextBox 9"/>
          <p:cNvSpPr txBox="1"/>
          <p:nvPr/>
        </p:nvSpPr>
        <p:spPr>
          <a:xfrm>
            <a:off x="6248401" y="5879812"/>
            <a:ext cx="5943599" cy="584775"/>
          </a:xfrm>
          <a:prstGeom prst="rect">
            <a:avLst/>
          </a:prstGeom>
          <a:noFill/>
        </p:spPr>
        <p:txBody>
          <a:bodyPr wrap="square" rtlCol="0">
            <a:spAutoFit/>
          </a:bodyPr>
          <a:lstStyle/>
          <a:p>
            <a:pPr algn="ctr"/>
            <a:r>
              <a:rPr lang="en-US" sz="1600" b="0" dirty="0">
                <a:solidFill>
                  <a:schemeClr val="tx1"/>
                </a:solidFill>
              </a:rPr>
              <a:t>C. Finn and S. Levine. </a:t>
            </a:r>
            <a:r>
              <a:rPr lang="en-US" sz="1600" b="0" dirty="0">
                <a:solidFill>
                  <a:srgbClr val="0000FF"/>
                </a:solidFill>
                <a:hlinkClick r:id="rId2">
                  <a:extLst>
                    <a:ext uri="{A12FA001-AC4F-418D-AE19-62706E023703}">
                      <ahyp:hlinkClr xmlns:ahyp="http://schemas.microsoft.com/office/drawing/2018/hyperlinkcolor" val="tx"/>
                    </a:ext>
                  </a:extLst>
                </a:hlinkClick>
              </a:rPr>
              <a:t>Deep Visual Foresight for Planning Robot Motion</a:t>
            </a:r>
            <a:r>
              <a:rPr lang="en-US" sz="1600" b="0" dirty="0">
                <a:solidFill>
                  <a:schemeClr val="tx1"/>
                </a:solidFill>
              </a:rPr>
              <a:t>. ICRA 2017. </a:t>
            </a:r>
            <a:r>
              <a:rPr lang="en-US" sz="1600" b="0" dirty="0">
                <a:solidFill>
                  <a:srgbClr val="0000FF"/>
                </a:solidFill>
                <a:hlinkClick r:id="rId3">
                  <a:extLst>
                    <a:ext uri="{A12FA001-AC4F-418D-AE19-62706E023703}">
                      <ahyp:hlinkClr xmlns:ahyp="http://schemas.microsoft.com/office/drawing/2018/hyperlinkcolor" val="tx"/>
                    </a:ext>
                  </a:extLst>
                </a:hlinkClick>
              </a:rPr>
              <a:t>YouTube video</a:t>
            </a:r>
            <a:endParaRPr lang="en-US" sz="1600" b="0" dirty="0">
              <a:solidFill>
                <a:srgbClr val="0000FF"/>
              </a:solidFill>
            </a:endParaRPr>
          </a:p>
        </p:txBody>
      </p:sp>
      <p:pic>
        <p:nvPicPr>
          <p:cNvPr id="4" name="Picture 3" descr="Screen Shot 2017-11-07 at 10.02.34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10400" y="2298753"/>
            <a:ext cx="4707414" cy="3025851"/>
          </a:xfrm>
          <a:prstGeom prst="rect">
            <a:avLst/>
          </a:prstGeom>
        </p:spPr>
      </p:pic>
      <p:pic>
        <p:nvPicPr>
          <p:cNvPr id="6" name="Picture 5" descr="Screen Shot 2017-11-06 at 1.35.27 PM.png">
            <a:extLst>
              <a:ext uri="{FF2B5EF4-FFF2-40B4-BE49-F238E27FC236}">
                <a16:creationId xmlns:a16="http://schemas.microsoft.com/office/drawing/2014/main" id="{B785BBFA-CD93-D54A-83CB-3A4ACF0DBC7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 y="2362200"/>
            <a:ext cx="5946433" cy="2945839"/>
          </a:xfrm>
          <a:prstGeom prst="rect">
            <a:avLst/>
          </a:prstGeom>
        </p:spPr>
      </p:pic>
      <p:sp>
        <p:nvSpPr>
          <p:cNvPr id="7" name="TextBox 6">
            <a:extLst>
              <a:ext uri="{FF2B5EF4-FFF2-40B4-BE49-F238E27FC236}">
                <a16:creationId xmlns:a16="http://schemas.microsoft.com/office/drawing/2014/main" id="{51C869FC-5BF4-7348-BFCB-3CCA734C2C4E}"/>
              </a:ext>
            </a:extLst>
          </p:cNvPr>
          <p:cNvSpPr txBox="1"/>
          <p:nvPr/>
        </p:nvSpPr>
        <p:spPr>
          <a:xfrm>
            <a:off x="341243" y="5879812"/>
            <a:ext cx="5562600" cy="584775"/>
          </a:xfrm>
          <a:prstGeom prst="rect">
            <a:avLst/>
          </a:prstGeom>
          <a:noFill/>
        </p:spPr>
        <p:txBody>
          <a:bodyPr wrap="square" rtlCol="0">
            <a:spAutoFit/>
          </a:bodyPr>
          <a:lstStyle/>
          <a:p>
            <a:r>
              <a:rPr lang="en-US" sz="1600" b="0" dirty="0">
                <a:solidFill>
                  <a:schemeClr val="tx1"/>
                </a:solidFill>
              </a:rPr>
              <a:t>J. Walker et al. </a:t>
            </a:r>
            <a:r>
              <a:rPr lang="en-US" sz="1600" b="0" dirty="0">
                <a:solidFill>
                  <a:srgbClr val="0000FF"/>
                </a:solidFill>
                <a:hlinkClick r:id="rId6">
                  <a:extLst>
                    <a:ext uri="{A12FA001-AC4F-418D-AE19-62706E023703}">
                      <ahyp:hlinkClr xmlns:ahyp="http://schemas.microsoft.com/office/drawing/2018/hyperlinkcolor" val="tx"/>
                    </a:ext>
                  </a:extLst>
                </a:hlinkClick>
              </a:rPr>
              <a:t>An Uncertain Future: Forecasting from Static Images Using </a:t>
            </a:r>
            <a:r>
              <a:rPr lang="en-US" sz="1600" b="0" dirty="0" err="1">
                <a:solidFill>
                  <a:srgbClr val="0000FF"/>
                </a:solidFill>
                <a:hlinkClick r:id="rId6">
                  <a:extLst>
                    <a:ext uri="{A12FA001-AC4F-418D-AE19-62706E023703}">
                      <ahyp:hlinkClr xmlns:ahyp="http://schemas.microsoft.com/office/drawing/2018/hyperlinkcolor" val="tx"/>
                    </a:ext>
                  </a:extLst>
                </a:hlinkClick>
              </a:rPr>
              <a:t>Variational</a:t>
            </a:r>
            <a:r>
              <a:rPr lang="en-US" sz="1600" b="0" dirty="0">
                <a:solidFill>
                  <a:srgbClr val="0000FF"/>
                </a:solidFill>
                <a:hlinkClick r:id="rId6">
                  <a:extLst>
                    <a:ext uri="{A12FA001-AC4F-418D-AE19-62706E023703}">
                      <ahyp:hlinkClr xmlns:ahyp="http://schemas.microsoft.com/office/drawing/2018/hyperlinkcolor" val="tx"/>
                    </a:ext>
                  </a:extLst>
                </a:hlinkClick>
              </a:rPr>
              <a:t> </a:t>
            </a:r>
            <a:r>
              <a:rPr lang="en-US" sz="1600" b="0" dirty="0" err="1">
                <a:solidFill>
                  <a:srgbClr val="0000FF"/>
                </a:solidFill>
                <a:hlinkClick r:id="rId6">
                  <a:extLst>
                    <a:ext uri="{A12FA001-AC4F-418D-AE19-62706E023703}">
                      <ahyp:hlinkClr xmlns:ahyp="http://schemas.microsoft.com/office/drawing/2018/hyperlinkcolor" val="tx"/>
                    </a:ext>
                  </a:extLst>
                </a:hlinkClick>
              </a:rPr>
              <a:t>Autoencoders</a:t>
            </a:r>
            <a:r>
              <a:rPr lang="en-US" sz="1600" b="0" dirty="0">
                <a:solidFill>
                  <a:schemeClr val="tx1"/>
                </a:solidFill>
              </a:rPr>
              <a:t>. ECCV 2016</a:t>
            </a:r>
          </a:p>
        </p:txBody>
      </p:sp>
    </p:spTree>
    <p:extLst>
      <p:ext uri="{BB962C8B-B14F-4D97-AF65-F5344CB8AC3E}">
        <p14:creationId xmlns:p14="http://schemas.microsoft.com/office/powerpoint/2010/main" val="3970442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Self-supervised or predictive learning</a:t>
            </a:r>
            <a:endParaRPr lang="en-US" dirty="0"/>
          </a:p>
        </p:txBody>
      </p:sp>
      <p:sp>
        <p:nvSpPr>
          <p:cNvPr id="3" name="Content Placeholder 2"/>
          <p:cNvSpPr>
            <a:spLocks noGrp="1"/>
          </p:cNvSpPr>
          <p:nvPr>
            <p:ph idx="1"/>
          </p:nvPr>
        </p:nvSpPr>
        <p:spPr/>
        <p:txBody>
          <a:bodyPr/>
          <a:lstStyle/>
          <a:p>
            <a:pPr marL="457200" indent="-457200">
              <a:buFont typeface="Arial" panose="020B0604020202020204" pitchFamily="34" charset="0"/>
              <a:buChar char="•"/>
            </a:pPr>
            <a:r>
              <a:rPr lang="en-US" dirty="0"/>
              <a:t>Use part of the data to predict other parts of the data</a:t>
            </a:r>
          </a:p>
          <a:p>
            <a:pPr lvl="1"/>
            <a:r>
              <a:rPr lang="en-US" sz="2400" dirty="0"/>
              <a:t>Example: Grasp prediction</a:t>
            </a:r>
          </a:p>
        </p:txBody>
      </p:sp>
      <p:pic>
        <p:nvPicPr>
          <p:cNvPr id="8" name="Picture 7" descr="Screen Shot 2015-11-17 at 10.21.35 AM.png">
            <a:extLst>
              <a:ext uri="{FF2B5EF4-FFF2-40B4-BE49-F238E27FC236}">
                <a16:creationId xmlns:a16="http://schemas.microsoft.com/office/drawing/2014/main" id="{38A44EE3-F7B5-2C41-B1B1-95977D16C3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2628" y="1981200"/>
            <a:ext cx="3279968" cy="4038600"/>
          </a:xfrm>
          <a:prstGeom prst="rect">
            <a:avLst/>
          </a:prstGeom>
        </p:spPr>
      </p:pic>
      <p:pic>
        <p:nvPicPr>
          <p:cNvPr id="9" name="Picture 8" descr="Screen Shot 2015-11-17 at 10.21.59 AM.png">
            <a:extLst>
              <a:ext uri="{FF2B5EF4-FFF2-40B4-BE49-F238E27FC236}">
                <a16:creationId xmlns:a16="http://schemas.microsoft.com/office/drawing/2014/main" id="{678BD0E6-07DA-BE44-A13E-0A7615B413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6800" y="2029534"/>
            <a:ext cx="5638800" cy="942267"/>
          </a:xfrm>
          <a:prstGeom prst="rect">
            <a:avLst/>
          </a:prstGeom>
        </p:spPr>
      </p:pic>
      <p:pic>
        <p:nvPicPr>
          <p:cNvPr id="11" name="Picture 10" descr="Screen Shot 2015-11-17 at 10.22.14 AM.png">
            <a:extLst>
              <a:ext uri="{FF2B5EF4-FFF2-40B4-BE49-F238E27FC236}">
                <a16:creationId xmlns:a16="http://schemas.microsoft.com/office/drawing/2014/main" id="{14D0A930-CB01-F848-8AE2-EEFA45B603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76800" y="3124200"/>
            <a:ext cx="5582288" cy="2895600"/>
          </a:xfrm>
          <a:prstGeom prst="rect">
            <a:avLst/>
          </a:prstGeom>
        </p:spPr>
      </p:pic>
      <p:sp>
        <p:nvSpPr>
          <p:cNvPr id="12" name="TextBox 11">
            <a:extLst>
              <a:ext uri="{FF2B5EF4-FFF2-40B4-BE49-F238E27FC236}">
                <a16:creationId xmlns:a16="http://schemas.microsoft.com/office/drawing/2014/main" id="{2C5964BB-CB06-E946-9080-CB41F9A8B996}"/>
              </a:ext>
            </a:extLst>
          </p:cNvPr>
          <p:cNvSpPr txBox="1"/>
          <p:nvPr/>
        </p:nvSpPr>
        <p:spPr>
          <a:xfrm>
            <a:off x="0" y="6248401"/>
            <a:ext cx="12192000" cy="369332"/>
          </a:xfrm>
          <a:prstGeom prst="rect">
            <a:avLst/>
          </a:prstGeom>
          <a:noFill/>
        </p:spPr>
        <p:txBody>
          <a:bodyPr wrap="square" rtlCol="0">
            <a:spAutoFit/>
          </a:bodyPr>
          <a:lstStyle/>
          <a:p>
            <a:pPr algn="ctr"/>
            <a:r>
              <a:rPr lang="en-US" sz="1800" b="0" dirty="0">
                <a:solidFill>
                  <a:schemeClr val="tx1"/>
                </a:solidFill>
              </a:rPr>
              <a:t>L. Pinto and A. Gupta. </a:t>
            </a:r>
            <a:r>
              <a:rPr lang="en-US" sz="1800" b="0" dirty="0">
                <a:solidFill>
                  <a:srgbClr val="0000FF"/>
                </a:solidFill>
                <a:hlinkClick r:id="rId5">
                  <a:extLst>
                    <a:ext uri="{A12FA001-AC4F-418D-AE19-62706E023703}">
                      <ahyp:hlinkClr xmlns:ahyp="http://schemas.microsoft.com/office/drawing/2018/hyperlinkcolor" val="tx"/>
                    </a:ext>
                  </a:extLst>
                </a:hlinkClick>
              </a:rPr>
              <a:t>Supersizing self-supervision: Learning to grasp from 50K tries and 700 robot hours</a:t>
            </a:r>
            <a:r>
              <a:rPr lang="en-US" sz="1800" b="0" dirty="0">
                <a:solidFill>
                  <a:schemeClr val="tx1"/>
                </a:solidFill>
              </a:rPr>
              <a:t>. ICRA 2016</a:t>
            </a:r>
          </a:p>
        </p:txBody>
      </p:sp>
    </p:spTree>
    <p:extLst>
      <p:ext uri="{BB962C8B-B14F-4D97-AF65-F5344CB8AC3E}">
        <p14:creationId xmlns:p14="http://schemas.microsoft.com/office/powerpoint/2010/main" val="15950480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551384" y="1052736"/>
            <a:ext cx="10873208" cy="3600400"/>
          </a:xfrm>
        </p:spPr>
        <p:txBody>
          <a:bodyPr/>
          <a:lstStyle/>
          <a:p>
            <a:r>
              <a:rPr lang="en-US" dirty="0">
                <a:solidFill>
                  <a:srgbClr val="0000FF"/>
                </a:solidFill>
              </a:rPr>
              <a:t> Deep Learning</a:t>
            </a:r>
            <a:br>
              <a:rPr lang="en-US" dirty="0">
                <a:solidFill>
                  <a:srgbClr val="0000FF"/>
                </a:solidFill>
              </a:rPr>
            </a:br>
            <a:r>
              <a:rPr lang="en-US" dirty="0">
                <a:solidFill>
                  <a:srgbClr val="0000FF"/>
                </a:solidFill>
              </a:rPr>
              <a:t>Lecture 2:</a:t>
            </a:r>
            <a:br>
              <a:rPr lang="en-US" dirty="0">
                <a:solidFill>
                  <a:srgbClr val="0000FF"/>
                </a:solidFill>
              </a:rPr>
            </a:br>
            <a:r>
              <a:rPr lang="en-US" dirty="0">
                <a:solidFill>
                  <a:srgbClr val="0000FF"/>
                </a:solidFill>
              </a:rPr>
              <a:t>Fundamentals</a:t>
            </a:r>
          </a:p>
        </p:txBody>
      </p:sp>
      <p:sp>
        <p:nvSpPr>
          <p:cNvPr id="5" name="Subtitle 4"/>
          <p:cNvSpPr>
            <a:spLocks noGrp="1"/>
          </p:cNvSpPr>
          <p:nvPr>
            <p:ph type="subTitle" idx="1"/>
          </p:nvPr>
        </p:nvSpPr>
        <p:spPr>
          <a:xfrm>
            <a:off x="1631504" y="4916760"/>
            <a:ext cx="8928992" cy="1536576"/>
          </a:xfrm>
        </p:spPr>
        <p:txBody>
          <a:bodyPr>
            <a:normAutofit fontScale="77500" lnSpcReduction="20000"/>
          </a:bodyPr>
          <a:lstStyle/>
          <a:p>
            <a:r>
              <a:rPr lang="en-US" sz="2800" b="1" dirty="0">
                <a:solidFill>
                  <a:srgbClr val="0000FF"/>
                </a:solidFill>
              </a:rPr>
              <a:t>Theocharis Theocharides</a:t>
            </a:r>
          </a:p>
          <a:p>
            <a:r>
              <a:rPr lang="en-US" sz="2600" i="1" dirty="0">
                <a:solidFill>
                  <a:schemeClr val="tx2">
                    <a:lumMod val="60000"/>
                    <a:lumOff val="40000"/>
                  </a:schemeClr>
                </a:solidFill>
              </a:rPr>
              <a:t>Associate Professor</a:t>
            </a:r>
            <a:br>
              <a:rPr lang="en-US" sz="2600" i="1" dirty="0">
                <a:solidFill>
                  <a:schemeClr val="tx2">
                    <a:lumMod val="60000"/>
                    <a:lumOff val="40000"/>
                  </a:schemeClr>
                </a:solidFill>
              </a:rPr>
            </a:br>
            <a:r>
              <a:rPr lang="en-US" sz="2600" i="1" dirty="0">
                <a:solidFill>
                  <a:schemeClr val="tx2">
                    <a:lumMod val="60000"/>
                    <a:lumOff val="40000"/>
                  </a:schemeClr>
                </a:solidFill>
              </a:rPr>
              <a:t>Dept. of Electrical and Computer Engineering</a:t>
            </a:r>
            <a:br>
              <a:rPr lang="en-US" sz="2600" i="1" dirty="0">
                <a:solidFill>
                  <a:schemeClr val="tx2">
                    <a:lumMod val="60000"/>
                    <a:lumOff val="40000"/>
                  </a:schemeClr>
                </a:solidFill>
              </a:rPr>
            </a:br>
            <a:r>
              <a:rPr lang="en-US" sz="2600" i="1" dirty="0">
                <a:solidFill>
                  <a:schemeClr val="tx2">
                    <a:lumMod val="60000"/>
                    <a:lumOff val="40000"/>
                  </a:schemeClr>
                </a:solidFill>
              </a:rPr>
              <a:t>Director of Research, KIOS Research and Innovation Center of Excellence</a:t>
            </a:r>
          </a:p>
          <a:p>
            <a:r>
              <a:rPr lang="en-US" sz="2800" i="1" dirty="0">
                <a:solidFill>
                  <a:schemeClr val="tx2">
                    <a:lumMod val="60000"/>
                    <a:lumOff val="40000"/>
                  </a:schemeClr>
                </a:solidFill>
              </a:rPr>
              <a:t>University of Cyprus</a:t>
            </a:r>
          </a:p>
        </p:txBody>
      </p:sp>
    </p:spTree>
    <p:extLst>
      <p:ext uri="{BB962C8B-B14F-4D97-AF65-F5344CB8AC3E}">
        <p14:creationId xmlns:p14="http://schemas.microsoft.com/office/powerpoint/2010/main" val="477594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8640"/>
            <a:ext cx="12192000" cy="926976"/>
          </a:xfrm>
        </p:spPr>
        <p:txBody>
          <a:bodyPr>
            <a:normAutofit fontScale="90000"/>
          </a:bodyPr>
          <a:lstStyle/>
          <a:p>
            <a:r>
              <a:rPr lang="en-US" dirty="0"/>
              <a:t>For this class however:</a:t>
            </a:r>
            <a:br>
              <a:rPr lang="en-US" dirty="0"/>
            </a:br>
            <a:r>
              <a:rPr lang="en-US" dirty="0"/>
              <a:t>Supervised Learning</a:t>
            </a:r>
          </a:p>
        </p:txBody>
      </p:sp>
      <p:sp>
        <p:nvSpPr>
          <p:cNvPr id="3" name="Content Placeholder 2"/>
          <p:cNvSpPr>
            <a:spLocks noGrp="1"/>
          </p:cNvSpPr>
          <p:nvPr>
            <p:ph idx="1"/>
          </p:nvPr>
        </p:nvSpPr>
        <p:spPr/>
        <p:txBody>
          <a:bodyPr>
            <a:normAutofit/>
          </a:bodyPr>
          <a:lstStyle/>
          <a:p>
            <a:r>
              <a:rPr lang="en-US" b="1" i="1" dirty="0">
                <a:solidFill>
                  <a:srgbClr val="0070C0"/>
                </a:solidFill>
              </a:rPr>
              <a:t>Supervised learning </a:t>
            </a:r>
            <a:r>
              <a:rPr lang="en-US" dirty="0"/>
              <a:t>categories and techniques</a:t>
            </a:r>
          </a:p>
          <a:p>
            <a:pPr lvl="1"/>
            <a:r>
              <a:rPr lang="en-US" b="1" dirty="0"/>
              <a:t>Numerical classifier functions	</a:t>
            </a:r>
          </a:p>
          <a:p>
            <a:pPr lvl="2"/>
            <a:r>
              <a:rPr lang="en-US" dirty="0"/>
              <a:t>Linear classifier, perceptron, logistic regression, support vector machines (SVM), neural networks </a:t>
            </a:r>
          </a:p>
          <a:p>
            <a:pPr lvl="1"/>
            <a:r>
              <a:rPr lang="en-US" b="1" dirty="0"/>
              <a:t>Parametric (probabilistic) functions </a:t>
            </a:r>
          </a:p>
          <a:p>
            <a:pPr lvl="2"/>
            <a:r>
              <a:rPr lang="en-US" dirty="0"/>
              <a:t>Naïve Bayes, Gaussian discriminant analysis (GDA), hidden Markov models (HMM), probabilistic graphical models 	</a:t>
            </a:r>
          </a:p>
          <a:p>
            <a:pPr lvl="1"/>
            <a:r>
              <a:rPr lang="en-US" b="1" dirty="0"/>
              <a:t>Non-parametric (instance-based) functions</a:t>
            </a:r>
          </a:p>
          <a:p>
            <a:pPr lvl="2"/>
            <a:r>
              <a:rPr lang="en-US" i="1" dirty="0"/>
              <a:t>k</a:t>
            </a:r>
            <a:r>
              <a:rPr lang="en-US" dirty="0"/>
              <a:t>-nearest neighbors, kernel regression, kernel density estimation, local regression</a:t>
            </a:r>
          </a:p>
          <a:p>
            <a:pPr lvl="1"/>
            <a:r>
              <a:rPr lang="en-US" b="1" dirty="0"/>
              <a:t>Symbolic functions</a:t>
            </a:r>
          </a:p>
          <a:p>
            <a:pPr lvl="2"/>
            <a:r>
              <a:rPr lang="en-US" dirty="0"/>
              <a:t>Decision trees, classification and regression trees (CART)	</a:t>
            </a:r>
          </a:p>
          <a:p>
            <a:pPr lvl="1"/>
            <a:r>
              <a:rPr lang="en-US" b="1" dirty="0"/>
              <a:t>Aggregation (ensemble) learning</a:t>
            </a:r>
          </a:p>
          <a:p>
            <a:pPr lvl="2"/>
            <a:r>
              <a:rPr lang="en-US" dirty="0"/>
              <a:t>Bagging, boosting (</a:t>
            </a:r>
            <a:r>
              <a:rPr lang="en-US" dirty="0" err="1"/>
              <a:t>Adaboost</a:t>
            </a:r>
            <a:r>
              <a:rPr lang="en-US" dirty="0"/>
              <a:t>), random forest 	</a:t>
            </a:r>
          </a:p>
          <a:p>
            <a:endParaRPr lang="en-US" dirty="0"/>
          </a:p>
        </p:txBody>
      </p:sp>
      <p:sp>
        <p:nvSpPr>
          <p:cNvPr id="5" name="Content Placeholder 4">
            <a:extLst>
              <a:ext uri="{FF2B5EF4-FFF2-40B4-BE49-F238E27FC236}">
                <a16:creationId xmlns:a16="http://schemas.microsoft.com/office/drawing/2014/main" id="{DF967BB1-BE7A-4EA6-8EFA-6066BB7B968A}"/>
              </a:ext>
            </a:extLst>
          </p:cNvPr>
          <p:cNvSpPr>
            <a:spLocks noGrp="1"/>
          </p:cNvSpPr>
          <p:nvPr>
            <p:ph idx="10"/>
          </p:nvPr>
        </p:nvSpPr>
        <p:spPr/>
        <p:txBody>
          <a:bodyPr/>
          <a:lstStyle/>
          <a:p>
            <a:r>
              <a:rPr lang="en-US" dirty="0"/>
              <a:t>Machine Learning Basics</a:t>
            </a:r>
          </a:p>
          <a:p>
            <a:endParaRPr lang="en-US" dirty="0"/>
          </a:p>
        </p:txBody>
      </p:sp>
      <p:sp>
        <p:nvSpPr>
          <p:cNvPr id="4" name="TextBox 3"/>
          <p:cNvSpPr txBox="1"/>
          <p:nvPr/>
        </p:nvSpPr>
        <p:spPr>
          <a:xfrm>
            <a:off x="3143672" y="6517505"/>
            <a:ext cx="6099501" cy="228076"/>
          </a:xfrm>
          <a:prstGeom prst="rect">
            <a:avLst/>
          </a:prstGeom>
          <a:noFill/>
        </p:spPr>
        <p:txBody>
          <a:bodyPr wrap="square" rtlCol="0">
            <a:spAutoFit/>
          </a:bodyPr>
          <a:lstStyle/>
          <a:p>
            <a:pPr algn="ctr"/>
            <a:r>
              <a:rPr lang="en-US" sz="882" dirty="0"/>
              <a:t>Slide credit: Y-Fan Chang – An Overview of Machine Learning</a:t>
            </a:r>
          </a:p>
        </p:txBody>
      </p:sp>
    </p:spTree>
    <p:extLst>
      <p:ext uri="{BB962C8B-B14F-4D97-AF65-F5344CB8AC3E}">
        <p14:creationId xmlns:p14="http://schemas.microsoft.com/office/powerpoint/2010/main" val="27627155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p:cNvSpPr>
            <a:spLocks noGrp="1" noChangeArrowheads="1"/>
          </p:cNvSpPr>
          <p:nvPr>
            <p:ph type="title"/>
          </p:nvPr>
        </p:nvSpPr>
        <p:spPr>
          <a:xfrm>
            <a:off x="609600" y="-123395"/>
            <a:ext cx="10972800" cy="1143000"/>
          </a:xfrm>
        </p:spPr>
        <p:txBody>
          <a:bodyPr/>
          <a:lstStyle/>
          <a:p>
            <a:r>
              <a:rPr lang="en-US" sz="3733" dirty="0"/>
              <a:t>Reinforcement learning</a:t>
            </a:r>
          </a:p>
        </p:txBody>
      </p:sp>
      <p:sp>
        <p:nvSpPr>
          <p:cNvPr id="147459" name="Rectangle 3"/>
          <p:cNvSpPr>
            <a:spLocks noGrp="1" noChangeArrowheads="1"/>
          </p:cNvSpPr>
          <p:nvPr>
            <p:ph type="body" idx="1"/>
          </p:nvPr>
        </p:nvSpPr>
        <p:spPr>
          <a:xfrm>
            <a:off x="431800" y="932723"/>
            <a:ext cx="11438467" cy="4997451"/>
          </a:xfrm>
        </p:spPr>
        <p:txBody>
          <a:bodyPr/>
          <a:lstStyle/>
          <a:p>
            <a:pPr>
              <a:lnSpc>
                <a:spcPct val="90000"/>
              </a:lnSpc>
            </a:pPr>
            <a:r>
              <a:rPr lang="en-US" sz="2667" dirty="0"/>
              <a:t>In reinforcement learning, the output is an action or sequence of actions, and the only supervisory signal is an occasional scalar reward.</a:t>
            </a:r>
          </a:p>
          <a:p>
            <a:pPr lvl="1">
              <a:lnSpc>
                <a:spcPct val="90000"/>
              </a:lnSpc>
            </a:pPr>
            <a:r>
              <a:rPr lang="en-US" sz="2667" dirty="0"/>
              <a:t>The goal in selecting each action is to maximize the expected sum of the future rewards.</a:t>
            </a:r>
          </a:p>
          <a:p>
            <a:pPr lvl="1">
              <a:lnSpc>
                <a:spcPct val="90000"/>
              </a:lnSpc>
            </a:pPr>
            <a:r>
              <a:rPr lang="en-US" sz="2667" dirty="0"/>
              <a:t> We usually use a discount factor for delayed rewards  so that we don</a:t>
            </a:r>
            <a:r>
              <a:rPr lang="fr-FR" sz="2667" dirty="0"/>
              <a:t>’</a:t>
            </a:r>
            <a:r>
              <a:rPr lang="en-US" sz="2667" dirty="0"/>
              <a:t>t have to look too far into the future.</a:t>
            </a:r>
          </a:p>
          <a:p>
            <a:pPr>
              <a:lnSpc>
                <a:spcPct val="90000"/>
              </a:lnSpc>
            </a:pPr>
            <a:r>
              <a:rPr lang="en-US" sz="2667" dirty="0"/>
              <a:t>Reinforcement learning is difficult:</a:t>
            </a:r>
          </a:p>
          <a:p>
            <a:pPr lvl="1">
              <a:lnSpc>
                <a:spcPct val="90000"/>
              </a:lnSpc>
            </a:pPr>
            <a:r>
              <a:rPr lang="en-US" sz="2667" dirty="0"/>
              <a:t>The rewards are typically delayed so its hard to know where we went wrong (or right).</a:t>
            </a:r>
          </a:p>
          <a:p>
            <a:pPr lvl="1">
              <a:lnSpc>
                <a:spcPct val="90000"/>
              </a:lnSpc>
            </a:pPr>
            <a:r>
              <a:rPr lang="en-US" sz="2667" dirty="0"/>
              <a:t>A scalar reward does not supply much information.</a:t>
            </a:r>
          </a:p>
        </p:txBody>
      </p:sp>
    </p:spTree>
    <p:extLst>
      <p:ext uri="{BB962C8B-B14F-4D97-AF65-F5344CB8AC3E}">
        <p14:creationId xmlns:p14="http://schemas.microsoft.com/office/powerpoint/2010/main" val="3888400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745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745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7459">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745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Reinforcement learning</a:t>
            </a:r>
          </a:p>
        </p:txBody>
      </p:sp>
      <p:sp>
        <p:nvSpPr>
          <p:cNvPr id="3" name="Content Placeholder 2"/>
          <p:cNvSpPr>
            <a:spLocks noGrp="1"/>
          </p:cNvSpPr>
          <p:nvPr>
            <p:ph idx="1"/>
          </p:nvPr>
        </p:nvSpPr>
        <p:spPr/>
        <p:txBody>
          <a:bodyPr/>
          <a:lstStyle/>
          <a:p>
            <a:pPr marL="457200" indent="-457200">
              <a:buFont typeface="Arial" panose="020B0604020202020204" pitchFamily="34" charset="0"/>
              <a:buChar char="•"/>
            </a:pPr>
            <a:r>
              <a:rPr lang="en-US" sz="2800" dirty="0"/>
              <a:t>Learning from rewards in a </a:t>
            </a:r>
            <a:r>
              <a:rPr lang="en-US" sz="2800" i="1" dirty="0"/>
              <a:t>sequential</a:t>
            </a:r>
            <a:r>
              <a:rPr lang="en-US" sz="2800" dirty="0"/>
              <a:t> environment</a:t>
            </a:r>
          </a:p>
        </p:txBody>
      </p:sp>
      <p:pic>
        <p:nvPicPr>
          <p:cNvPr id="8" name="Picture 7"/>
          <p:cNvPicPr>
            <a:picLocks noChangeAspect="1"/>
          </p:cNvPicPr>
          <p:nvPr/>
        </p:nvPicPr>
        <p:blipFill>
          <a:blip r:embed="rId3"/>
          <a:stretch>
            <a:fillRect/>
          </a:stretch>
        </p:blipFill>
        <p:spPr>
          <a:xfrm>
            <a:off x="1593285" y="1781227"/>
            <a:ext cx="3071746" cy="2294375"/>
          </a:xfrm>
          <a:prstGeom prst="rect">
            <a:avLst/>
          </a:prstGeom>
        </p:spPr>
      </p:pic>
      <p:sp>
        <p:nvSpPr>
          <p:cNvPr id="4" name="TextBox 3">
            <a:extLst>
              <a:ext uri="{FF2B5EF4-FFF2-40B4-BE49-F238E27FC236}">
                <a16:creationId xmlns:a16="http://schemas.microsoft.com/office/drawing/2014/main" id="{FD34294B-3DD4-BB47-AAA3-7AF4706ADF78}"/>
              </a:ext>
            </a:extLst>
          </p:cNvPr>
          <p:cNvSpPr txBox="1"/>
          <p:nvPr/>
        </p:nvSpPr>
        <p:spPr>
          <a:xfrm>
            <a:off x="4955375" y="4290740"/>
            <a:ext cx="2190023" cy="338554"/>
          </a:xfrm>
          <a:prstGeom prst="rect">
            <a:avLst/>
          </a:prstGeom>
          <a:noFill/>
        </p:spPr>
        <p:txBody>
          <a:bodyPr wrap="none" rtlCol="0">
            <a:spAutoFit/>
          </a:bodyPr>
          <a:lstStyle/>
          <a:p>
            <a:r>
              <a:rPr lang="en-US" sz="1600" b="0" dirty="0">
                <a:hlinkClick r:id="rId4"/>
              </a:rPr>
              <a:t>Sensorimotor learning</a:t>
            </a:r>
            <a:endParaRPr lang="en-US" sz="1600" b="0" dirty="0"/>
          </a:p>
        </p:txBody>
      </p:sp>
      <p:sp>
        <p:nvSpPr>
          <p:cNvPr id="5" name="TextBox 4">
            <a:extLst>
              <a:ext uri="{FF2B5EF4-FFF2-40B4-BE49-F238E27FC236}">
                <a16:creationId xmlns:a16="http://schemas.microsoft.com/office/drawing/2014/main" id="{819F6509-2DA4-F046-87BF-0296F08AD858}"/>
              </a:ext>
            </a:extLst>
          </p:cNvPr>
          <p:cNvSpPr txBox="1"/>
          <p:nvPr/>
        </p:nvSpPr>
        <p:spPr>
          <a:xfrm>
            <a:off x="2166679" y="1436579"/>
            <a:ext cx="2104423" cy="338554"/>
          </a:xfrm>
          <a:prstGeom prst="rect">
            <a:avLst/>
          </a:prstGeom>
          <a:noFill/>
        </p:spPr>
        <p:txBody>
          <a:bodyPr wrap="none" rtlCol="0">
            <a:spAutoFit/>
          </a:bodyPr>
          <a:lstStyle/>
          <a:p>
            <a:r>
              <a:rPr lang="en-US" sz="1600" b="0" dirty="0">
                <a:hlinkClick r:id="rId5"/>
              </a:rPr>
              <a:t>DeepMind’s AlphaGo</a:t>
            </a:r>
            <a:endParaRPr lang="en-US" sz="1600" b="0" dirty="0"/>
          </a:p>
        </p:txBody>
      </p:sp>
      <p:pic>
        <p:nvPicPr>
          <p:cNvPr id="10" name="Picture 9" descr="Screen Shot 2017-12-04 at 11.32.29 AM.png">
            <a:extLst>
              <a:ext uri="{FF2B5EF4-FFF2-40B4-BE49-F238E27FC236}">
                <a16:creationId xmlns:a16="http://schemas.microsoft.com/office/drawing/2014/main" id="{94527A12-71E0-A042-A70D-1C204835D19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97891" y="1826950"/>
            <a:ext cx="3184310" cy="2364050"/>
          </a:xfrm>
          <a:prstGeom prst="rect">
            <a:avLst/>
          </a:prstGeom>
        </p:spPr>
      </p:pic>
      <p:sp>
        <p:nvSpPr>
          <p:cNvPr id="6" name="Rectangle 5">
            <a:extLst>
              <a:ext uri="{FF2B5EF4-FFF2-40B4-BE49-F238E27FC236}">
                <a16:creationId xmlns:a16="http://schemas.microsoft.com/office/drawing/2014/main" id="{D746EF99-0038-984B-9326-BC8D658FEAAD}"/>
              </a:ext>
            </a:extLst>
          </p:cNvPr>
          <p:cNvSpPr/>
          <p:nvPr/>
        </p:nvSpPr>
        <p:spPr>
          <a:xfrm>
            <a:off x="7315200" y="1432629"/>
            <a:ext cx="2435154" cy="338554"/>
          </a:xfrm>
          <a:prstGeom prst="rect">
            <a:avLst/>
          </a:prstGeom>
        </p:spPr>
        <p:txBody>
          <a:bodyPr wrap="none">
            <a:spAutoFit/>
          </a:bodyPr>
          <a:lstStyle/>
          <a:p>
            <a:r>
              <a:rPr lang="en-US" sz="1600" b="0" dirty="0">
                <a:hlinkClick r:id="rId7"/>
              </a:rPr>
              <a:t>DeepMind's Atari system</a:t>
            </a:r>
            <a:endParaRPr lang="en-US" sz="1600" b="0" dirty="0"/>
          </a:p>
        </p:txBody>
      </p:sp>
      <p:pic>
        <p:nvPicPr>
          <p:cNvPr id="11" name="Picture 10" descr="Screen Shot 2016-08-22 at 12.34.57 PM.png">
            <a:extLst>
              <a:ext uri="{FF2B5EF4-FFF2-40B4-BE49-F238E27FC236}">
                <a16:creationId xmlns:a16="http://schemas.microsoft.com/office/drawing/2014/main" id="{A17A6D0D-1A57-254C-A83E-60079388772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14800" y="4671740"/>
            <a:ext cx="3764387" cy="1907108"/>
          </a:xfrm>
          <a:prstGeom prst="rect">
            <a:avLst/>
          </a:prstGeom>
        </p:spPr>
      </p:pic>
    </p:spTree>
    <p:extLst>
      <p:ext uri="{BB962C8B-B14F-4D97-AF65-F5344CB8AC3E}">
        <p14:creationId xmlns:p14="http://schemas.microsoft.com/office/powerpoint/2010/main" val="1901904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Back to Supervised Learning though…</a:t>
            </a:r>
          </a:p>
        </p:txBody>
      </p:sp>
      <p:sp>
        <p:nvSpPr>
          <p:cNvPr id="3" name="Content Placeholder 2"/>
          <p:cNvSpPr>
            <a:spLocks noGrp="1"/>
          </p:cNvSpPr>
          <p:nvPr>
            <p:ph idx="1"/>
          </p:nvPr>
        </p:nvSpPr>
        <p:spPr>
          <a:xfrm>
            <a:off x="767408" y="1168648"/>
            <a:ext cx="10417937" cy="2426987"/>
          </a:xfrm>
        </p:spPr>
        <p:txBody>
          <a:bodyPr>
            <a:normAutofit/>
          </a:bodyPr>
          <a:lstStyle/>
          <a:p>
            <a:r>
              <a:rPr lang="en-US" dirty="0"/>
              <a:t>The goal of ML is to </a:t>
            </a:r>
            <a:r>
              <a:rPr lang="en-US" dirty="0">
                <a:solidFill>
                  <a:schemeClr val="accent1"/>
                </a:solidFill>
              </a:rPr>
              <a:t>learn from data                       --</a:t>
            </a:r>
            <a:r>
              <a:rPr lang="en-US" dirty="0">
                <a:solidFill>
                  <a:schemeClr val="accent1"/>
                </a:solidFill>
                <a:sym typeface="Wingdings" panose="05000000000000000000" pitchFamily="2" charset="2"/>
              </a:rPr>
              <a:t>--&gt;</a:t>
            </a:r>
            <a:endParaRPr lang="en-US" dirty="0">
              <a:solidFill>
                <a:schemeClr val="accent1"/>
              </a:solidFill>
            </a:endParaRPr>
          </a:p>
          <a:p>
            <a:pPr lvl="1"/>
            <a:r>
              <a:rPr lang="en-US" dirty="0"/>
              <a:t>Technically, combines </a:t>
            </a:r>
            <a:r>
              <a:rPr lang="en-US" dirty="0">
                <a:solidFill>
                  <a:schemeClr val="accent1"/>
                </a:solidFill>
              </a:rPr>
              <a:t>statistics</a:t>
            </a:r>
            <a:r>
              <a:rPr lang="en-US" dirty="0"/>
              <a:t> and</a:t>
            </a:r>
            <a:br>
              <a:rPr lang="en-US" dirty="0"/>
            </a:br>
            <a:r>
              <a:rPr lang="en-US" dirty="0"/>
              <a:t> computational tools (</a:t>
            </a:r>
            <a:r>
              <a:rPr lang="en-US" dirty="0">
                <a:solidFill>
                  <a:schemeClr val="accent1"/>
                </a:solidFill>
              </a:rPr>
              <a:t>optimization</a:t>
            </a:r>
            <a:r>
              <a:rPr lang="en-US" dirty="0"/>
              <a:t>)</a:t>
            </a:r>
          </a:p>
          <a:p>
            <a:r>
              <a:rPr lang="en-US" dirty="0"/>
              <a:t>Example (supervised learning) tasks</a:t>
            </a:r>
          </a:p>
          <a:p>
            <a:pPr lvl="1"/>
            <a:endParaRPr lang="en-US" dirty="0"/>
          </a:p>
        </p:txBody>
      </p:sp>
      <p:pic>
        <p:nvPicPr>
          <p:cNvPr id="1026" name="Picture 2" descr="Image result for baby learni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362370" y="1157967"/>
            <a:ext cx="2441617" cy="162774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a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46690" y="4482423"/>
            <a:ext cx="1218458" cy="913844"/>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Arrow Connector 5"/>
          <p:cNvCxnSpPr>
            <a:cxnSpLocks/>
          </p:cNvCxnSpPr>
          <p:nvPr/>
        </p:nvCxnSpPr>
        <p:spPr>
          <a:xfrm>
            <a:off x="3781514" y="4939345"/>
            <a:ext cx="494581" cy="0"/>
          </a:xfrm>
          <a:prstGeom prst="straightConnector1">
            <a:avLst/>
          </a:prstGeom>
          <a:ln w="38100">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6942788" y="4708512"/>
            <a:ext cx="1673856" cy="461665"/>
          </a:xfrm>
          <a:prstGeom prst="rect">
            <a:avLst/>
          </a:prstGeom>
          <a:noFill/>
        </p:spPr>
        <p:txBody>
          <a:bodyPr wrap="none" rtlCol="0">
            <a:spAutoFit/>
          </a:bodyPr>
          <a:lstStyle/>
          <a:p>
            <a:r>
              <a:rPr lang="en-US" sz="2400" dirty="0"/>
              <a:t>Cat or Dog</a:t>
            </a:r>
          </a:p>
        </p:txBody>
      </p:sp>
      <p:sp>
        <p:nvSpPr>
          <p:cNvPr id="4" name="Rectangle 3">
            <a:extLst>
              <a:ext uri="{FF2B5EF4-FFF2-40B4-BE49-F238E27FC236}">
                <a16:creationId xmlns:a16="http://schemas.microsoft.com/office/drawing/2014/main" id="{1A0080AD-CCB5-4783-9629-39EDEEC1B098}"/>
              </a:ext>
            </a:extLst>
          </p:cNvPr>
          <p:cNvSpPr/>
          <p:nvPr/>
        </p:nvSpPr>
        <p:spPr>
          <a:xfrm>
            <a:off x="2966763" y="5828032"/>
            <a:ext cx="4675447" cy="461665"/>
          </a:xfrm>
          <a:prstGeom prst="rect">
            <a:avLst/>
          </a:prstGeom>
        </p:spPr>
        <p:txBody>
          <a:bodyPr wrap="none">
            <a:spAutoFit/>
          </a:bodyPr>
          <a:lstStyle/>
          <a:p>
            <a:r>
              <a:rPr lang="en-US" sz="2400" dirty="0"/>
              <a:t>Image recognition / classification</a:t>
            </a:r>
          </a:p>
        </p:txBody>
      </p:sp>
      <p:sp>
        <p:nvSpPr>
          <p:cNvPr id="8" name="Rectangle 7">
            <a:extLst>
              <a:ext uri="{FF2B5EF4-FFF2-40B4-BE49-F238E27FC236}">
                <a16:creationId xmlns:a16="http://schemas.microsoft.com/office/drawing/2014/main" id="{2B5D1A90-9B57-41EE-B941-4EAB04762374}"/>
              </a:ext>
            </a:extLst>
          </p:cNvPr>
          <p:cNvSpPr/>
          <p:nvPr/>
        </p:nvSpPr>
        <p:spPr>
          <a:xfrm>
            <a:off x="4354141" y="4363009"/>
            <a:ext cx="1741859" cy="1152673"/>
          </a:xfrm>
          <a:prstGeom prst="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algn="ctr"/>
            <a:r>
              <a:rPr lang="en-US" sz="2400" b="0" dirty="0"/>
              <a:t>Model</a:t>
            </a:r>
            <a:endParaRPr lang="en-US" sz="2800" b="0" dirty="0"/>
          </a:p>
        </p:txBody>
      </p:sp>
      <p:cxnSp>
        <p:nvCxnSpPr>
          <p:cNvPr id="17" name="Straight Arrow Connector 16">
            <a:extLst>
              <a:ext uri="{FF2B5EF4-FFF2-40B4-BE49-F238E27FC236}">
                <a16:creationId xmlns:a16="http://schemas.microsoft.com/office/drawing/2014/main" id="{3989880D-2D7C-4B44-BEEE-FD511B200113}"/>
              </a:ext>
            </a:extLst>
          </p:cNvPr>
          <p:cNvCxnSpPr>
            <a:cxnSpLocks/>
          </p:cNvCxnSpPr>
          <p:nvPr/>
        </p:nvCxnSpPr>
        <p:spPr>
          <a:xfrm>
            <a:off x="6156653" y="4939345"/>
            <a:ext cx="517585" cy="0"/>
          </a:xfrm>
          <a:prstGeom prst="straightConnector1">
            <a:avLst/>
          </a:prstGeom>
          <a:ln w="38100">
            <a:headEnd type="none" w="med" len="med"/>
            <a:tailEnd type="arrow"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780391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do we teach machines to learn?</a:t>
            </a:r>
          </a:p>
        </p:txBody>
      </p:sp>
      <p:sp>
        <p:nvSpPr>
          <p:cNvPr id="3" name="Content Placeholder 2"/>
          <p:cNvSpPr>
            <a:spLocks noGrp="1"/>
          </p:cNvSpPr>
          <p:nvPr>
            <p:ph idx="1"/>
          </p:nvPr>
        </p:nvSpPr>
        <p:spPr>
          <a:xfrm>
            <a:off x="623392" y="1169643"/>
            <a:ext cx="10417937" cy="2426987"/>
          </a:xfrm>
        </p:spPr>
        <p:txBody>
          <a:bodyPr>
            <a:normAutofit/>
          </a:bodyPr>
          <a:lstStyle/>
          <a:p>
            <a:r>
              <a:rPr lang="en-US" dirty="0"/>
              <a:t>The goal of ML is to </a:t>
            </a:r>
            <a:r>
              <a:rPr lang="en-US" dirty="0">
                <a:solidFill>
                  <a:schemeClr val="accent1"/>
                </a:solidFill>
              </a:rPr>
              <a:t>learn from data                       --</a:t>
            </a:r>
            <a:r>
              <a:rPr lang="en-US" dirty="0">
                <a:solidFill>
                  <a:schemeClr val="accent1"/>
                </a:solidFill>
                <a:sym typeface="Wingdings" panose="05000000000000000000" pitchFamily="2" charset="2"/>
              </a:rPr>
              <a:t>--&gt;</a:t>
            </a:r>
            <a:endParaRPr lang="en-US" dirty="0">
              <a:solidFill>
                <a:schemeClr val="accent1"/>
              </a:solidFill>
            </a:endParaRPr>
          </a:p>
          <a:p>
            <a:pPr lvl="1"/>
            <a:r>
              <a:rPr lang="en-US" dirty="0"/>
              <a:t>Technically, combines </a:t>
            </a:r>
            <a:r>
              <a:rPr lang="en-US" dirty="0">
                <a:solidFill>
                  <a:schemeClr val="accent1"/>
                </a:solidFill>
              </a:rPr>
              <a:t>statistics</a:t>
            </a:r>
            <a:r>
              <a:rPr lang="en-US" dirty="0"/>
              <a:t> and</a:t>
            </a:r>
            <a:br>
              <a:rPr lang="en-US" dirty="0"/>
            </a:br>
            <a:r>
              <a:rPr lang="en-US" dirty="0"/>
              <a:t> computational tools (</a:t>
            </a:r>
            <a:r>
              <a:rPr lang="en-US" dirty="0">
                <a:solidFill>
                  <a:schemeClr val="accent1"/>
                </a:solidFill>
              </a:rPr>
              <a:t>optimization</a:t>
            </a:r>
            <a:r>
              <a:rPr lang="en-US" dirty="0"/>
              <a:t>)</a:t>
            </a:r>
          </a:p>
          <a:p>
            <a:r>
              <a:rPr lang="en-US" dirty="0"/>
              <a:t>Example (supervised learning) tasks</a:t>
            </a:r>
          </a:p>
          <a:p>
            <a:pPr lvl="1"/>
            <a:endParaRPr lang="en-US" dirty="0"/>
          </a:p>
        </p:txBody>
      </p:sp>
      <p:pic>
        <p:nvPicPr>
          <p:cNvPr id="1026" name="Picture 2" descr="Image result for baby learni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362370" y="1157967"/>
            <a:ext cx="2441617" cy="162774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2B5D1A90-9B57-41EE-B941-4EAB04762374}"/>
              </a:ext>
            </a:extLst>
          </p:cNvPr>
          <p:cNvSpPr/>
          <p:nvPr/>
        </p:nvSpPr>
        <p:spPr>
          <a:xfrm>
            <a:off x="4354141" y="4363009"/>
            <a:ext cx="1741859" cy="1152673"/>
          </a:xfrm>
          <a:prstGeom prst="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algn="ctr"/>
            <a:r>
              <a:rPr lang="en-US" sz="2400" b="0" dirty="0"/>
              <a:t>Model</a:t>
            </a:r>
            <a:endParaRPr lang="en-US" sz="2800" b="0" dirty="0"/>
          </a:p>
        </p:txBody>
      </p:sp>
      <p:sp>
        <p:nvSpPr>
          <p:cNvPr id="11" name="TextBox 10">
            <a:extLst>
              <a:ext uri="{FF2B5EF4-FFF2-40B4-BE49-F238E27FC236}">
                <a16:creationId xmlns:a16="http://schemas.microsoft.com/office/drawing/2014/main" id="{A943A2F3-0AF6-40B3-B6C5-31D96E584E10}"/>
              </a:ext>
            </a:extLst>
          </p:cNvPr>
          <p:cNvSpPr txBox="1"/>
          <p:nvPr/>
        </p:nvSpPr>
        <p:spPr>
          <a:xfrm>
            <a:off x="543363" y="5207663"/>
            <a:ext cx="2269467" cy="461665"/>
          </a:xfrm>
          <a:prstGeom prst="rect">
            <a:avLst/>
          </a:prstGeom>
          <a:noFill/>
        </p:spPr>
        <p:txBody>
          <a:bodyPr wrap="none" rtlCol="0">
            <a:spAutoFit/>
          </a:bodyPr>
          <a:lstStyle/>
          <a:p>
            <a:r>
              <a:rPr lang="en-US" sz="2400" dirty="0"/>
              <a:t>“How are you?”</a:t>
            </a:r>
          </a:p>
        </p:txBody>
      </p:sp>
      <p:pic>
        <p:nvPicPr>
          <p:cNvPr id="13" name="Picture 6" descr="http://www.wirelesscommunication.nl/reference/images/voicesig.gif">
            <a:extLst>
              <a:ext uri="{FF2B5EF4-FFF2-40B4-BE49-F238E27FC236}">
                <a16:creationId xmlns:a16="http://schemas.microsoft.com/office/drawing/2014/main" id="{416EF489-282F-4ABE-B9C0-7398D969C684}"/>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aturation sat="207000"/>
                    </a14:imgEffect>
                    <a14:imgEffect>
                      <a14:brightnessContrast bright="46000"/>
                    </a14:imgEffect>
                  </a14:imgLayer>
                </a14:imgProps>
              </a:ext>
              <a:ext uri="{28A0092B-C50C-407E-A947-70E740481C1C}">
                <a14:useLocalDpi xmlns:a14="http://schemas.microsoft.com/office/drawing/2010/main" val="0"/>
              </a:ext>
            </a:extLst>
          </a:blip>
          <a:srcRect l="28041" r="33365"/>
          <a:stretch/>
        </p:blipFill>
        <p:spPr bwMode="auto">
          <a:xfrm>
            <a:off x="856499" y="5761015"/>
            <a:ext cx="1643194" cy="99090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Cat">
            <a:extLst>
              <a:ext uri="{FF2B5EF4-FFF2-40B4-BE49-F238E27FC236}">
                <a16:creationId xmlns:a16="http://schemas.microsoft.com/office/drawing/2014/main" id="{6758CE7B-6D9D-45EE-8217-9C119D1A0A8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68867" y="4117675"/>
            <a:ext cx="1218458" cy="913844"/>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E9FA4B5F-9C87-43A8-B9B9-5C69D35456E4}"/>
              </a:ext>
            </a:extLst>
          </p:cNvPr>
          <p:cNvSpPr txBox="1"/>
          <p:nvPr/>
        </p:nvSpPr>
        <p:spPr>
          <a:xfrm>
            <a:off x="7723446" y="5545630"/>
            <a:ext cx="3031727" cy="461665"/>
          </a:xfrm>
          <a:prstGeom prst="rect">
            <a:avLst/>
          </a:prstGeom>
          <a:noFill/>
        </p:spPr>
        <p:txBody>
          <a:bodyPr wrap="none" rtlCol="0">
            <a:spAutoFit/>
          </a:bodyPr>
          <a:lstStyle/>
          <a:p>
            <a:r>
              <a:rPr lang="en-US" sz="2400" dirty="0"/>
              <a:t>“I am fine thank you”</a:t>
            </a:r>
          </a:p>
        </p:txBody>
      </p:sp>
      <p:sp>
        <p:nvSpPr>
          <p:cNvPr id="18" name="TextBox 17">
            <a:extLst>
              <a:ext uri="{FF2B5EF4-FFF2-40B4-BE49-F238E27FC236}">
                <a16:creationId xmlns:a16="http://schemas.microsoft.com/office/drawing/2014/main" id="{B2436B73-421B-47A8-A2D8-25040A15723D}"/>
              </a:ext>
            </a:extLst>
          </p:cNvPr>
          <p:cNvSpPr txBox="1"/>
          <p:nvPr/>
        </p:nvSpPr>
        <p:spPr>
          <a:xfrm>
            <a:off x="8218351" y="4077946"/>
            <a:ext cx="1673856" cy="461665"/>
          </a:xfrm>
          <a:prstGeom prst="rect">
            <a:avLst/>
          </a:prstGeom>
          <a:noFill/>
        </p:spPr>
        <p:txBody>
          <a:bodyPr wrap="none" rtlCol="0">
            <a:spAutoFit/>
          </a:bodyPr>
          <a:lstStyle/>
          <a:p>
            <a:r>
              <a:rPr lang="en-US" sz="2400" dirty="0"/>
              <a:t>Cat or Dog</a:t>
            </a:r>
          </a:p>
        </p:txBody>
      </p:sp>
      <p:sp>
        <p:nvSpPr>
          <p:cNvPr id="19" name="TextBox 18">
            <a:extLst>
              <a:ext uri="{FF2B5EF4-FFF2-40B4-BE49-F238E27FC236}">
                <a16:creationId xmlns:a16="http://schemas.microsoft.com/office/drawing/2014/main" id="{68AE4C2E-2395-4439-95B0-062E5644ADEE}"/>
              </a:ext>
            </a:extLst>
          </p:cNvPr>
          <p:cNvSpPr txBox="1"/>
          <p:nvPr/>
        </p:nvSpPr>
        <p:spPr>
          <a:xfrm>
            <a:off x="7875308" y="4811788"/>
            <a:ext cx="2420534" cy="461665"/>
          </a:xfrm>
          <a:prstGeom prst="rect">
            <a:avLst/>
          </a:prstGeom>
          <a:noFill/>
        </p:spPr>
        <p:txBody>
          <a:bodyPr wrap="none" rtlCol="0">
            <a:spAutoFit/>
          </a:bodyPr>
          <a:lstStyle/>
          <a:p>
            <a:r>
              <a:rPr lang="en-US" sz="2400" dirty="0"/>
              <a:t>“</a:t>
            </a:r>
            <a:r>
              <a:rPr lang="en-US" sz="2400" dirty="0" err="1"/>
              <a:t>Wie</a:t>
            </a:r>
            <a:r>
              <a:rPr lang="en-US" sz="2400" dirty="0"/>
              <a:t> </a:t>
            </a:r>
            <a:r>
              <a:rPr lang="en-US" sz="2400" dirty="0" err="1"/>
              <a:t>geht’s</a:t>
            </a:r>
            <a:r>
              <a:rPr lang="en-US" sz="2400" dirty="0"/>
              <a:t> </a:t>
            </a:r>
            <a:r>
              <a:rPr lang="en-US" sz="2400" dirty="0" err="1"/>
              <a:t>dir</a:t>
            </a:r>
            <a:r>
              <a:rPr lang="en-US" sz="2400" dirty="0"/>
              <a:t>?”</a:t>
            </a:r>
          </a:p>
        </p:txBody>
      </p:sp>
      <p:cxnSp>
        <p:nvCxnSpPr>
          <p:cNvPr id="7" name="Connector: Curved 6">
            <a:extLst>
              <a:ext uri="{FF2B5EF4-FFF2-40B4-BE49-F238E27FC236}">
                <a16:creationId xmlns:a16="http://schemas.microsoft.com/office/drawing/2014/main" id="{3C677A0F-B930-4646-A950-C6288468B83E}"/>
              </a:ext>
            </a:extLst>
          </p:cNvPr>
          <p:cNvCxnSpPr>
            <a:cxnSpLocks/>
          </p:cNvCxnSpPr>
          <p:nvPr/>
        </p:nvCxnSpPr>
        <p:spPr>
          <a:xfrm>
            <a:off x="2449983" y="4526580"/>
            <a:ext cx="1642694" cy="274106"/>
          </a:xfrm>
          <a:prstGeom prst="curvedConnector3">
            <a:avLst/>
          </a:prstGeom>
          <a:ln w="38100">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1" name="Connector: Curved 20">
            <a:extLst>
              <a:ext uri="{FF2B5EF4-FFF2-40B4-BE49-F238E27FC236}">
                <a16:creationId xmlns:a16="http://schemas.microsoft.com/office/drawing/2014/main" id="{9F266566-7571-48D4-860F-E967DD368E99}"/>
              </a:ext>
            </a:extLst>
          </p:cNvPr>
          <p:cNvCxnSpPr>
            <a:cxnSpLocks/>
            <a:stCxn id="11" idx="3"/>
          </p:cNvCxnSpPr>
          <p:nvPr/>
        </p:nvCxnSpPr>
        <p:spPr>
          <a:xfrm flipV="1">
            <a:off x="2812830" y="4953086"/>
            <a:ext cx="1432247" cy="485410"/>
          </a:xfrm>
          <a:prstGeom prst="curvedConnector3">
            <a:avLst/>
          </a:prstGeom>
          <a:ln w="38100">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2" name="Connector: Curved 21">
            <a:extLst>
              <a:ext uri="{FF2B5EF4-FFF2-40B4-BE49-F238E27FC236}">
                <a16:creationId xmlns:a16="http://schemas.microsoft.com/office/drawing/2014/main" id="{E7053FFB-0B6B-46D5-A5E6-CA20C17B3444}"/>
              </a:ext>
            </a:extLst>
          </p:cNvPr>
          <p:cNvCxnSpPr>
            <a:cxnSpLocks/>
          </p:cNvCxnSpPr>
          <p:nvPr/>
        </p:nvCxnSpPr>
        <p:spPr>
          <a:xfrm flipV="1">
            <a:off x="2655468" y="5105486"/>
            <a:ext cx="1542721" cy="1306816"/>
          </a:xfrm>
          <a:prstGeom prst="curvedConnector3">
            <a:avLst>
              <a:gd name="adj1" fmla="val 50000"/>
            </a:avLst>
          </a:prstGeom>
          <a:ln w="38100">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8" name="Connector: Curved 27">
            <a:extLst>
              <a:ext uri="{FF2B5EF4-FFF2-40B4-BE49-F238E27FC236}">
                <a16:creationId xmlns:a16="http://schemas.microsoft.com/office/drawing/2014/main" id="{C56EECB0-3063-40FB-95D3-5A1EF622A5AF}"/>
              </a:ext>
            </a:extLst>
          </p:cNvPr>
          <p:cNvCxnSpPr>
            <a:cxnSpLocks/>
          </p:cNvCxnSpPr>
          <p:nvPr/>
        </p:nvCxnSpPr>
        <p:spPr>
          <a:xfrm flipV="1">
            <a:off x="6188015" y="4363009"/>
            <a:ext cx="1782793" cy="531044"/>
          </a:xfrm>
          <a:prstGeom prst="curvedConnector3">
            <a:avLst/>
          </a:prstGeom>
          <a:ln w="38100">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0" name="Connector: Curved 29">
            <a:extLst>
              <a:ext uri="{FF2B5EF4-FFF2-40B4-BE49-F238E27FC236}">
                <a16:creationId xmlns:a16="http://schemas.microsoft.com/office/drawing/2014/main" id="{75574BB8-6B7D-42A6-A02D-5A5A28D4C10A}"/>
              </a:ext>
            </a:extLst>
          </p:cNvPr>
          <p:cNvCxnSpPr>
            <a:cxnSpLocks/>
            <a:endCxn id="19" idx="1"/>
          </p:cNvCxnSpPr>
          <p:nvPr/>
        </p:nvCxnSpPr>
        <p:spPr>
          <a:xfrm>
            <a:off x="6205064" y="4990174"/>
            <a:ext cx="1670244" cy="52447"/>
          </a:xfrm>
          <a:prstGeom prst="curvedConnector3">
            <a:avLst/>
          </a:prstGeom>
          <a:ln w="38100">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3" name="Connector: Curved 32">
            <a:extLst>
              <a:ext uri="{FF2B5EF4-FFF2-40B4-BE49-F238E27FC236}">
                <a16:creationId xmlns:a16="http://schemas.microsoft.com/office/drawing/2014/main" id="{5D09DAF7-F2AB-46F5-A750-4C733073C527}"/>
              </a:ext>
            </a:extLst>
          </p:cNvPr>
          <p:cNvCxnSpPr>
            <a:cxnSpLocks/>
            <a:endCxn id="16" idx="1"/>
          </p:cNvCxnSpPr>
          <p:nvPr/>
        </p:nvCxnSpPr>
        <p:spPr>
          <a:xfrm>
            <a:off x="6205064" y="5100206"/>
            <a:ext cx="1518382" cy="676257"/>
          </a:xfrm>
          <a:prstGeom prst="curvedConnector3">
            <a:avLst>
              <a:gd name="adj1" fmla="val 50000"/>
            </a:avLst>
          </a:prstGeom>
          <a:ln w="38100">
            <a:headEnd type="none" w="med" len="med"/>
            <a:tailEnd type="arrow"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243897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do we learn?</a:t>
            </a:r>
          </a:p>
        </p:txBody>
      </p:sp>
      <p:sp>
        <p:nvSpPr>
          <p:cNvPr id="3" name="Content Placeholder 2"/>
          <p:cNvSpPr>
            <a:spLocks noGrp="1"/>
          </p:cNvSpPr>
          <p:nvPr>
            <p:ph idx="1"/>
          </p:nvPr>
        </p:nvSpPr>
        <p:spPr>
          <a:xfrm>
            <a:off x="808320" y="1192710"/>
            <a:ext cx="10417937" cy="5560118"/>
          </a:xfrm>
        </p:spPr>
        <p:txBody>
          <a:bodyPr>
            <a:normAutofit/>
          </a:bodyPr>
          <a:lstStyle/>
          <a:p>
            <a:r>
              <a:rPr lang="en-US" dirty="0"/>
              <a:t>The goal of ML is to </a:t>
            </a:r>
            <a:r>
              <a:rPr lang="en-US" dirty="0">
                <a:solidFill>
                  <a:schemeClr val="accent1"/>
                </a:solidFill>
              </a:rPr>
              <a:t>learn from data                       --</a:t>
            </a:r>
            <a:r>
              <a:rPr lang="en-US" dirty="0">
                <a:solidFill>
                  <a:schemeClr val="accent1"/>
                </a:solidFill>
                <a:sym typeface="Wingdings" panose="05000000000000000000" pitchFamily="2" charset="2"/>
              </a:rPr>
              <a:t>--&gt;</a:t>
            </a:r>
            <a:endParaRPr lang="en-US" dirty="0">
              <a:solidFill>
                <a:schemeClr val="accent1"/>
              </a:solidFill>
            </a:endParaRPr>
          </a:p>
          <a:p>
            <a:pPr lvl="1"/>
            <a:r>
              <a:rPr lang="en-US" dirty="0"/>
              <a:t>Technically, combines </a:t>
            </a:r>
            <a:r>
              <a:rPr lang="en-US" dirty="0">
                <a:solidFill>
                  <a:schemeClr val="accent1"/>
                </a:solidFill>
              </a:rPr>
              <a:t>statistics</a:t>
            </a:r>
            <a:r>
              <a:rPr lang="en-US" dirty="0"/>
              <a:t> and</a:t>
            </a:r>
            <a:br>
              <a:rPr lang="en-US" dirty="0"/>
            </a:br>
            <a:r>
              <a:rPr lang="en-US" dirty="0"/>
              <a:t> computational tools (</a:t>
            </a:r>
            <a:r>
              <a:rPr lang="en-US" dirty="0">
                <a:solidFill>
                  <a:schemeClr val="accent1"/>
                </a:solidFill>
              </a:rPr>
              <a:t>optimization</a:t>
            </a:r>
            <a:r>
              <a:rPr lang="en-US" dirty="0"/>
              <a:t>)</a:t>
            </a:r>
          </a:p>
          <a:p>
            <a:r>
              <a:rPr lang="en-US" dirty="0"/>
              <a:t>Example (supervised learning) tasks</a:t>
            </a:r>
          </a:p>
          <a:p>
            <a:pPr lvl="1"/>
            <a:r>
              <a:rPr lang="en-US" dirty="0"/>
              <a:t>Image recognition</a:t>
            </a:r>
          </a:p>
          <a:p>
            <a:pPr lvl="1"/>
            <a:r>
              <a:rPr lang="en-US" dirty="0"/>
              <a:t>Speech recognition</a:t>
            </a:r>
          </a:p>
          <a:p>
            <a:pPr lvl="1"/>
            <a:r>
              <a:rPr lang="en-US" dirty="0"/>
              <a:t>Machine translation</a:t>
            </a:r>
          </a:p>
          <a:p>
            <a:r>
              <a:rPr lang="en-US" dirty="0"/>
              <a:t>Other form of learnings as we saw</a:t>
            </a:r>
          </a:p>
          <a:p>
            <a:pPr lvl="1"/>
            <a:r>
              <a:rPr lang="en-US" dirty="0"/>
              <a:t>Unsupervised learning</a:t>
            </a:r>
          </a:p>
          <a:p>
            <a:pPr lvl="1"/>
            <a:r>
              <a:rPr lang="en-US" dirty="0"/>
              <a:t>Reinforcement learning</a:t>
            </a:r>
          </a:p>
          <a:p>
            <a:endParaRPr lang="en-US" dirty="0"/>
          </a:p>
          <a:p>
            <a:pPr lvl="1"/>
            <a:endParaRPr lang="en-US" dirty="0"/>
          </a:p>
        </p:txBody>
      </p:sp>
      <p:pic>
        <p:nvPicPr>
          <p:cNvPr id="1026" name="Picture 2" descr="Image result for baby learni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362370" y="1157967"/>
            <a:ext cx="2441617" cy="162774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a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07748" y="3522539"/>
            <a:ext cx="1053921" cy="790441"/>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Arrow Connector 5"/>
          <p:cNvCxnSpPr/>
          <p:nvPr/>
        </p:nvCxnSpPr>
        <p:spPr>
          <a:xfrm>
            <a:off x="9518673" y="3917759"/>
            <a:ext cx="721217" cy="0"/>
          </a:xfrm>
          <a:prstGeom prst="straightConnector1">
            <a:avLst/>
          </a:prstGeom>
          <a:ln w="38100">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10508440" y="3733093"/>
            <a:ext cx="1295547" cy="369332"/>
          </a:xfrm>
          <a:prstGeom prst="rect">
            <a:avLst/>
          </a:prstGeom>
          <a:noFill/>
        </p:spPr>
        <p:txBody>
          <a:bodyPr wrap="none" rtlCol="0">
            <a:spAutoFit/>
          </a:bodyPr>
          <a:lstStyle/>
          <a:p>
            <a:r>
              <a:rPr lang="en-US" dirty="0"/>
              <a:t>Cat or Dog</a:t>
            </a:r>
          </a:p>
        </p:txBody>
      </p:sp>
      <p:pic>
        <p:nvPicPr>
          <p:cNvPr id="1030" name="Picture 6" descr="http://www.wirelesscommunication.nl/reference/images/voicesig.gif"/>
          <p:cNvPicPr>
            <a:picLocks noChangeAspect="1" noChangeArrowheads="1"/>
          </p:cNvPicPr>
          <p:nvPr/>
        </p:nvPicPr>
        <p:blipFill rotWithShape="1">
          <a:blip r:embed="rId4">
            <a:extLst>
              <a:ext uri="{BEBA8EAE-BF5A-486C-A8C5-ECC9F3942E4B}">
                <a14:imgProps xmlns:a14="http://schemas.microsoft.com/office/drawing/2010/main">
                  <a14:imgLayer r:embed="rId5">
                    <a14:imgEffect>
                      <a14:saturation sat="207000"/>
                    </a14:imgEffect>
                    <a14:imgEffect>
                      <a14:brightnessContrast bright="46000"/>
                    </a14:imgEffect>
                  </a14:imgLayer>
                </a14:imgProps>
              </a:ext>
              <a:ext uri="{28A0092B-C50C-407E-A947-70E740481C1C}">
                <a14:useLocalDpi xmlns:a14="http://schemas.microsoft.com/office/drawing/2010/main" val="0"/>
              </a:ext>
            </a:extLst>
          </a:blip>
          <a:srcRect l="28041" r="33365"/>
          <a:stretch/>
        </p:blipFill>
        <p:spPr bwMode="auto">
          <a:xfrm>
            <a:off x="8107748" y="4490973"/>
            <a:ext cx="1188720" cy="716842"/>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Straight Arrow Connector 9"/>
          <p:cNvCxnSpPr/>
          <p:nvPr/>
        </p:nvCxnSpPr>
        <p:spPr>
          <a:xfrm>
            <a:off x="9518673" y="4849394"/>
            <a:ext cx="721217" cy="0"/>
          </a:xfrm>
          <a:prstGeom prst="straightConnector1">
            <a:avLst/>
          </a:prstGeom>
          <a:ln w="38100">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0508440" y="4664728"/>
            <a:ext cx="875240" cy="369332"/>
          </a:xfrm>
          <a:prstGeom prst="rect">
            <a:avLst/>
          </a:prstGeom>
          <a:noFill/>
        </p:spPr>
        <p:txBody>
          <a:bodyPr wrap="none" rtlCol="0">
            <a:spAutoFit/>
          </a:bodyPr>
          <a:lstStyle/>
          <a:p>
            <a:r>
              <a:rPr lang="en-US" dirty="0"/>
              <a:t>“Hello”</a:t>
            </a:r>
          </a:p>
        </p:txBody>
      </p:sp>
      <p:sp>
        <p:nvSpPr>
          <p:cNvPr id="12" name="TextBox 11"/>
          <p:cNvSpPr txBox="1"/>
          <p:nvPr/>
        </p:nvSpPr>
        <p:spPr>
          <a:xfrm>
            <a:off x="8107748" y="5515682"/>
            <a:ext cx="875240" cy="369332"/>
          </a:xfrm>
          <a:prstGeom prst="rect">
            <a:avLst/>
          </a:prstGeom>
          <a:noFill/>
        </p:spPr>
        <p:txBody>
          <a:bodyPr wrap="none" rtlCol="0">
            <a:spAutoFit/>
          </a:bodyPr>
          <a:lstStyle/>
          <a:p>
            <a:r>
              <a:rPr lang="en-US" dirty="0"/>
              <a:t>“Hello”</a:t>
            </a:r>
          </a:p>
        </p:txBody>
      </p:sp>
      <p:cxnSp>
        <p:nvCxnSpPr>
          <p:cNvPr id="13" name="Straight Arrow Connector 12"/>
          <p:cNvCxnSpPr/>
          <p:nvPr/>
        </p:nvCxnSpPr>
        <p:spPr>
          <a:xfrm>
            <a:off x="9518673" y="5700348"/>
            <a:ext cx="721217" cy="0"/>
          </a:xfrm>
          <a:prstGeom prst="straightConnector1">
            <a:avLst/>
          </a:prstGeom>
          <a:ln w="38100">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10508440" y="5515682"/>
            <a:ext cx="1169744" cy="369332"/>
          </a:xfrm>
          <a:prstGeom prst="rect">
            <a:avLst/>
          </a:prstGeom>
          <a:noFill/>
        </p:spPr>
        <p:txBody>
          <a:bodyPr wrap="none" rtlCol="0">
            <a:spAutoFit/>
          </a:bodyPr>
          <a:lstStyle/>
          <a:p>
            <a:r>
              <a:rPr lang="en-US" dirty="0"/>
              <a:t>“Bonjour”</a:t>
            </a:r>
          </a:p>
        </p:txBody>
      </p:sp>
    </p:spTree>
    <p:extLst>
      <p:ext uri="{BB962C8B-B14F-4D97-AF65-F5344CB8AC3E}">
        <p14:creationId xmlns:p14="http://schemas.microsoft.com/office/powerpoint/2010/main" val="42447934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203521-C5E7-CF43-945D-117CF27B2000}"/>
              </a:ext>
            </a:extLst>
          </p:cNvPr>
          <p:cNvSpPr>
            <a:spLocks noGrp="1"/>
          </p:cNvSpPr>
          <p:nvPr>
            <p:ph type="title"/>
          </p:nvPr>
        </p:nvSpPr>
        <p:spPr>
          <a:xfrm>
            <a:off x="838200" y="44624"/>
            <a:ext cx="10759068" cy="1325563"/>
          </a:xfrm>
        </p:spPr>
        <p:txBody>
          <a:bodyPr/>
          <a:lstStyle/>
          <a:p>
            <a:r>
              <a:rPr lang="en-US" dirty="0"/>
              <a:t>The goal of (supervised) machine learning</a:t>
            </a:r>
          </a:p>
        </p:txBody>
      </p:sp>
      <p:sp>
        <p:nvSpPr>
          <p:cNvPr id="3" name="Content Placeholder 2">
            <a:extLst>
              <a:ext uri="{FF2B5EF4-FFF2-40B4-BE49-F238E27FC236}">
                <a16:creationId xmlns:a16="http://schemas.microsoft.com/office/drawing/2014/main" id="{AE1D1A2F-CB6C-CA4F-86B0-9D2A5E86C942}"/>
              </a:ext>
            </a:extLst>
          </p:cNvPr>
          <p:cNvSpPr>
            <a:spLocks noGrp="1"/>
          </p:cNvSpPr>
          <p:nvPr>
            <p:ph idx="1"/>
          </p:nvPr>
        </p:nvSpPr>
        <p:spPr>
          <a:xfrm>
            <a:off x="239350" y="1556792"/>
            <a:ext cx="11713301" cy="4896545"/>
          </a:xfrm>
        </p:spPr>
        <p:txBody>
          <a:bodyPr/>
          <a:lstStyle/>
          <a:p>
            <a:r>
              <a:rPr lang="en-US" dirty="0"/>
              <a:t>Obtain a model that predicts numeric values (regressor) or categories (classifier) from information about an entity:</a:t>
            </a:r>
          </a:p>
        </p:txBody>
      </p:sp>
      <p:pic>
        <p:nvPicPr>
          <p:cNvPr id="4" name="Picture 3">
            <a:extLst>
              <a:ext uri="{FF2B5EF4-FFF2-40B4-BE49-F238E27FC236}">
                <a16:creationId xmlns:a16="http://schemas.microsoft.com/office/drawing/2014/main" id="{1D44E256-A7B3-7D48-9804-7DDF303A4F9C}"/>
              </a:ext>
            </a:extLst>
          </p:cNvPr>
          <p:cNvPicPr>
            <a:picLocks noChangeAspect="1"/>
          </p:cNvPicPr>
          <p:nvPr/>
        </p:nvPicPr>
        <p:blipFill>
          <a:blip r:embed="rId2"/>
          <a:stretch>
            <a:fillRect/>
          </a:stretch>
        </p:blipFill>
        <p:spPr>
          <a:xfrm>
            <a:off x="6361044" y="2928628"/>
            <a:ext cx="4794405" cy="1728216"/>
          </a:xfrm>
          <a:prstGeom prst="rect">
            <a:avLst/>
          </a:prstGeom>
        </p:spPr>
      </p:pic>
      <p:pic>
        <p:nvPicPr>
          <p:cNvPr id="5" name="Graphic 4">
            <a:extLst>
              <a:ext uri="{FF2B5EF4-FFF2-40B4-BE49-F238E27FC236}">
                <a16:creationId xmlns:a16="http://schemas.microsoft.com/office/drawing/2014/main" id="{F65E5F39-B394-CE41-B54D-82950907987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46313" y="2978323"/>
            <a:ext cx="4308738" cy="1772582"/>
          </a:xfrm>
          <a:prstGeom prst="rect">
            <a:avLst/>
          </a:prstGeom>
        </p:spPr>
      </p:pic>
    </p:spTree>
    <p:extLst>
      <p:ext uri="{BB962C8B-B14F-4D97-AF65-F5344CB8AC3E}">
        <p14:creationId xmlns:p14="http://schemas.microsoft.com/office/powerpoint/2010/main" val="2985082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5" name="Rectangle 3"/>
          <p:cNvSpPr>
            <a:spLocks noGrp="1" noChangeArrowheads="1"/>
          </p:cNvSpPr>
          <p:nvPr>
            <p:ph type="body" idx="1"/>
          </p:nvPr>
        </p:nvSpPr>
        <p:spPr>
          <a:xfrm>
            <a:off x="863600" y="1773237"/>
            <a:ext cx="10993040" cy="5328171"/>
          </a:xfrm>
        </p:spPr>
        <p:txBody>
          <a:bodyPr/>
          <a:lstStyle/>
          <a:p>
            <a:pPr>
              <a:lnSpc>
                <a:spcPct val="80000"/>
              </a:lnSpc>
            </a:pPr>
            <a:r>
              <a:rPr lang="en-US" sz="2667" dirty="0"/>
              <a:t>Each training case consists of an input vector x and a target output t.</a:t>
            </a:r>
          </a:p>
          <a:p>
            <a:pPr lvl="1">
              <a:lnSpc>
                <a:spcPct val="80000"/>
              </a:lnSpc>
            </a:pPr>
            <a:endParaRPr lang="en-US" sz="2667" dirty="0"/>
          </a:p>
          <a:p>
            <a:pPr>
              <a:lnSpc>
                <a:spcPct val="80000"/>
              </a:lnSpc>
            </a:pPr>
            <a:r>
              <a:rPr lang="en-US" sz="2667" dirty="0">
                <a:solidFill>
                  <a:srgbClr val="3333CC"/>
                </a:solidFill>
              </a:rPr>
              <a:t>Regression:</a:t>
            </a:r>
            <a:r>
              <a:rPr lang="en-US" sz="2667" dirty="0"/>
              <a:t> The target output is a real number or a whole vector of real numbers.</a:t>
            </a:r>
          </a:p>
          <a:p>
            <a:pPr lvl="1">
              <a:lnSpc>
                <a:spcPct val="80000"/>
              </a:lnSpc>
            </a:pPr>
            <a:r>
              <a:rPr lang="en-US" sz="2667" dirty="0"/>
              <a:t>The price of a stock in 6 months time.</a:t>
            </a:r>
          </a:p>
          <a:p>
            <a:pPr lvl="1">
              <a:lnSpc>
                <a:spcPct val="80000"/>
              </a:lnSpc>
            </a:pPr>
            <a:r>
              <a:rPr lang="en-US" sz="2667" dirty="0"/>
              <a:t>The temperature at noon tomorrow.</a:t>
            </a:r>
          </a:p>
          <a:p>
            <a:pPr>
              <a:lnSpc>
                <a:spcPct val="80000"/>
              </a:lnSpc>
            </a:pPr>
            <a:endParaRPr lang="en-US" sz="2667" dirty="0"/>
          </a:p>
          <a:p>
            <a:pPr>
              <a:lnSpc>
                <a:spcPct val="80000"/>
              </a:lnSpc>
            </a:pPr>
            <a:r>
              <a:rPr lang="en-US" sz="2667" dirty="0">
                <a:solidFill>
                  <a:srgbClr val="3333CC"/>
                </a:solidFill>
              </a:rPr>
              <a:t>Classification:</a:t>
            </a:r>
            <a:r>
              <a:rPr lang="en-US" sz="2667" dirty="0"/>
              <a:t> The target output is a class label.</a:t>
            </a:r>
          </a:p>
          <a:p>
            <a:pPr lvl="1">
              <a:lnSpc>
                <a:spcPct val="80000"/>
              </a:lnSpc>
            </a:pPr>
            <a:r>
              <a:rPr lang="en-US" sz="2667" dirty="0"/>
              <a:t>The simplest case is a choice between 1 and 0.</a:t>
            </a:r>
          </a:p>
          <a:p>
            <a:pPr lvl="1">
              <a:lnSpc>
                <a:spcPct val="80000"/>
              </a:lnSpc>
            </a:pPr>
            <a:r>
              <a:rPr lang="en-US" sz="2667" dirty="0"/>
              <a:t>We can also have multiple alternative labels.</a:t>
            </a:r>
          </a:p>
        </p:txBody>
      </p:sp>
      <p:sp>
        <p:nvSpPr>
          <p:cNvPr id="223234" name="Rectangle 2"/>
          <p:cNvSpPr>
            <a:spLocks noGrp="1" noChangeArrowheads="1"/>
          </p:cNvSpPr>
          <p:nvPr>
            <p:ph type="title"/>
          </p:nvPr>
        </p:nvSpPr>
        <p:spPr/>
        <p:txBody>
          <a:bodyPr/>
          <a:lstStyle/>
          <a:p>
            <a:r>
              <a:rPr lang="en-US" sz="3733" dirty="0"/>
              <a:t>Two types of supervised learning</a:t>
            </a:r>
          </a:p>
        </p:txBody>
      </p:sp>
    </p:spTree>
    <p:extLst>
      <p:ext uri="{BB962C8B-B14F-4D97-AF65-F5344CB8AC3E}">
        <p14:creationId xmlns:p14="http://schemas.microsoft.com/office/powerpoint/2010/main" val="2467107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3235">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3235">
                                            <p:txEl>
                                              <p:pRg st="7" end="7"/>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323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4803F9-EC0B-E546-9120-BC7A9DDA7B4B}"/>
              </a:ext>
            </a:extLst>
          </p:cNvPr>
          <p:cNvSpPr>
            <a:spLocks noGrp="1"/>
          </p:cNvSpPr>
          <p:nvPr>
            <p:ph type="title"/>
          </p:nvPr>
        </p:nvSpPr>
        <p:spPr/>
        <p:txBody>
          <a:bodyPr/>
          <a:lstStyle/>
          <a:p>
            <a:r>
              <a:rPr lang="en-US" dirty="0"/>
              <a:t>Regression versus classification</a:t>
            </a:r>
          </a:p>
        </p:txBody>
      </p:sp>
      <p:sp>
        <p:nvSpPr>
          <p:cNvPr id="3" name="Content Placeholder 2">
            <a:extLst>
              <a:ext uri="{FF2B5EF4-FFF2-40B4-BE49-F238E27FC236}">
                <a16:creationId xmlns:a16="http://schemas.microsoft.com/office/drawing/2014/main" id="{18E58408-1F5B-5F43-B21B-AA23FF248133}"/>
              </a:ext>
            </a:extLst>
          </p:cNvPr>
          <p:cNvSpPr>
            <a:spLocks noGrp="1"/>
          </p:cNvSpPr>
          <p:nvPr>
            <p:ph idx="1"/>
          </p:nvPr>
        </p:nvSpPr>
        <p:spPr/>
        <p:txBody>
          <a:bodyPr/>
          <a:lstStyle/>
          <a:p>
            <a:r>
              <a:rPr lang="en-US" dirty="0"/>
              <a:t>Predictors fit curves to data and classifiers draw decision boundaries between data points in different categories</a:t>
            </a:r>
          </a:p>
          <a:p>
            <a:r>
              <a:rPr lang="en-US" dirty="0"/>
              <a:t>Two sides of the same coin in implementation typically</a:t>
            </a:r>
          </a:p>
        </p:txBody>
      </p:sp>
      <p:pic>
        <p:nvPicPr>
          <p:cNvPr id="6" name="Graphic 5">
            <a:extLst>
              <a:ext uri="{FF2B5EF4-FFF2-40B4-BE49-F238E27FC236}">
                <a16:creationId xmlns:a16="http://schemas.microsoft.com/office/drawing/2014/main" id="{7F1122B5-DB61-8646-AE03-0343A7BC081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519030" y="3392280"/>
            <a:ext cx="3430454" cy="2604604"/>
          </a:xfrm>
          <a:prstGeom prst="rect">
            <a:avLst/>
          </a:prstGeom>
        </p:spPr>
      </p:pic>
      <p:pic>
        <p:nvPicPr>
          <p:cNvPr id="7" name="Graphic 6">
            <a:extLst>
              <a:ext uri="{FF2B5EF4-FFF2-40B4-BE49-F238E27FC236}">
                <a16:creationId xmlns:a16="http://schemas.microsoft.com/office/drawing/2014/main" id="{131686B8-B9BF-B14E-AC13-BD1B577CCDC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941943" y="3392280"/>
            <a:ext cx="3430454" cy="2604604"/>
          </a:xfrm>
          <a:prstGeom prst="rect">
            <a:avLst/>
          </a:prstGeom>
        </p:spPr>
      </p:pic>
    </p:spTree>
    <p:extLst>
      <p:ext uri="{BB962C8B-B14F-4D97-AF65-F5344CB8AC3E}">
        <p14:creationId xmlns:p14="http://schemas.microsoft.com/office/powerpoint/2010/main" val="37213598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5" name="Rectangle 3"/>
          <p:cNvSpPr>
            <a:spLocks noGrp="1" noChangeArrowheads="1"/>
          </p:cNvSpPr>
          <p:nvPr>
            <p:ph type="body" idx="1"/>
          </p:nvPr>
        </p:nvSpPr>
        <p:spPr>
          <a:xfrm>
            <a:off x="863600" y="1220755"/>
            <a:ext cx="10703984" cy="4716463"/>
          </a:xfrm>
        </p:spPr>
        <p:txBody>
          <a:bodyPr/>
          <a:lstStyle/>
          <a:p>
            <a:pPr>
              <a:lnSpc>
                <a:spcPct val="80000"/>
              </a:lnSpc>
            </a:pPr>
            <a:r>
              <a:rPr lang="en-US" sz="2667" dirty="0"/>
              <a:t>We start by choosing a </a:t>
            </a:r>
            <a:r>
              <a:rPr lang="en-US" sz="2667" dirty="0">
                <a:solidFill>
                  <a:srgbClr val="3333CC"/>
                </a:solidFill>
              </a:rPr>
              <a:t>model-class:</a:t>
            </a:r>
          </a:p>
          <a:p>
            <a:pPr lvl="1">
              <a:lnSpc>
                <a:spcPct val="80000"/>
              </a:lnSpc>
            </a:pPr>
            <a:r>
              <a:rPr lang="en-US" sz="2667" dirty="0"/>
              <a:t>A model-class, </a:t>
            </a:r>
            <a:r>
              <a:rPr lang="en-US" sz="2667" i="1" dirty="0">
                <a:solidFill>
                  <a:schemeClr val="tx1"/>
                </a:solidFill>
                <a:cs typeface="Cambria Math"/>
              </a:rPr>
              <a:t>f</a:t>
            </a:r>
            <a:r>
              <a:rPr lang="en-US" sz="2667" dirty="0"/>
              <a:t>,  is a way of using some numerical parameters, </a:t>
            </a:r>
            <a:r>
              <a:rPr lang="en-US" sz="2667" b="1" dirty="0">
                <a:solidFill>
                  <a:schemeClr val="tx1"/>
                </a:solidFill>
              </a:rPr>
              <a:t>W</a:t>
            </a:r>
            <a:r>
              <a:rPr lang="en-US" sz="2667" dirty="0"/>
              <a:t>, to map  each input vector, </a:t>
            </a:r>
            <a:r>
              <a:rPr lang="en-US" sz="2667" b="1" dirty="0">
                <a:solidFill>
                  <a:schemeClr val="tx1"/>
                </a:solidFill>
              </a:rPr>
              <a:t>x</a:t>
            </a:r>
            <a:r>
              <a:rPr lang="en-US" sz="2667" dirty="0"/>
              <a:t>, into a predicted output </a:t>
            </a:r>
            <a:r>
              <a:rPr lang="en-US" sz="2667" dirty="0">
                <a:solidFill>
                  <a:schemeClr val="tx1"/>
                </a:solidFill>
              </a:rPr>
              <a:t>y.</a:t>
            </a:r>
          </a:p>
          <a:p>
            <a:pPr>
              <a:lnSpc>
                <a:spcPct val="80000"/>
              </a:lnSpc>
            </a:pPr>
            <a:endParaRPr lang="en-US" sz="2667" dirty="0"/>
          </a:p>
          <a:p>
            <a:pPr>
              <a:lnSpc>
                <a:spcPct val="80000"/>
              </a:lnSpc>
            </a:pPr>
            <a:r>
              <a:rPr lang="en-US" sz="2667" dirty="0"/>
              <a:t>Learning usually means adjusting the parameters to reduce the discrepancy between the target output, t, on each training case and the actual output, y, produced by the model.</a:t>
            </a:r>
          </a:p>
          <a:p>
            <a:pPr>
              <a:lnSpc>
                <a:spcPct val="80000"/>
              </a:lnSpc>
            </a:pPr>
            <a:endParaRPr lang="en-US" sz="2667" dirty="0"/>
          </a:p>
          <a:p>
            <a:pPr lvl="1">
              <a:lnSpc>
                <a:spcPct val="80000"/>
              </a:lnSpc>
            </a:pPr>
            <a:r>
              <a:rPr lang="en-US" sz="2667" dirty="0"/>
              <a:t>For regression,                  is often a sensible measure of the discrepancy. </a:t>
            </a:r>
          </a:p>
          <a:p>
            <a:pPr lvl="1">
              <a:lnSpc>
                <a:spcPct val="80000"/>
              </a:lnSpc>
            </a:pPr>
            <a:r>
              <a:rPr lang="en-US" sz="2667" dirty="0"/>
              <a:t>For classification there are other measures that are generally more sensible (they also work better).</a:t>
            </a:r>
          </a:p>
        </p:txBody>
      </p:sp>
      <p:sp>
        <p:nvSpPr>
          <p:cNvPr id="223234" name="Rectangle 2"/>
          <p:cNvSpPr>
            <a:spLocks noGrp="1" noChangeArrowheads="1"/>
          </p:cNvSpPr>
          <p:nvPr>
            <p:ph type="title"/>
          </p:nvPr>
        </p:nvSpPr>
        <p:spPr>
          <a:xfrm>
            <a:off x="527382" y="44624"/>
            <a:ext cx="11151029" cy="1143000"/>
          </a:xfrm>
        </p:spPr>
        <p:txBody>
          <a:bodyPr/>
          <a:lstStyle/>
          <a:p>
            <a:r>
              <a:rPr lang="en-US" sz="3733" dirty="0"/>
              <a:t>How supervised learning typically works</a:t>
            </a:r>
          </a:p>
        </p:txBody>
      </p:sp>
      <p:graphicFrame>
        <p:nvGraphicFramePr>
          <p:cNvPr id="2" name="Object 1"/>
          <p:cNvGraphicFramePr>
            <a:graphicFrameLocks noChangeAspect="1"/>
          </p:cNvGraphicFramePr>
          <p:nvPr>
            <p:extLst>
              <p:ext uri="{D42A27DB-BD31-4B8C-83A1-F6EECF244321}">
                <p14:modId xmlns:p14="http://schemas.microsoft.com/office/powerpoint/2010/main" val="178377122"/>
              </p:ext>
            </p:extLst>
          </p:nvPr>
        </p:nvGraphicFramePr>
        <p:xfrm>
          <a:off x="3719736" y="4005064"/>
          <a:ext cx="1361776" cy="792088"/>
        </p:xfrm>
        <a:graphic>
          <a:graphicData uri="http://schemas.openxmlformats.org/presentationml/2006/ole">
            <mc:AlternateContent xmlns:mc="http://schemas.openxmlformats.org/markup-compatibility/2006">
              <mc:Choice xmlns:v="urn:schemas-microsoft-com:vml" Requires="v">
                <p:oleObj name="Equation" r:id="rId2" imgW="558800" imgH="292100" progId="Equation.3">
                  <p:embed/>
                </p:oleObj>
              </mc:Choice>
              <mc:Fallback>
                <p:oleObj name="Equation" r:id="rId2" imgW="558800" imgH="292100" progId="Equation.3">
                  <p:embed/>
                  <p:pic>
                    <p:nvPicPr>
                      <p:cNvPr id="2" name="Object 1"/>
                      <p:cNvPicPr/>
                      <p:nvPr/>
                    </p:nvPicPr>
                    <p:blipFill>
                      <a:blip r:embed="rId3"/>
                      <a:stretch>
                        <a:fillRect/>
                      </a:stretch>
                    </p:blipFill>
                    <p:spPr>
                      <a:xfrm>
                        <a:off x="3719736" y="4005064"/>
                        <a:ext cx="1361776" cy="792088"/>
                      </a:xfrm>
                      <a:prstGeom prst="rect">
                        <a:avLst/>
                      </a:prstGeom>
                    </p:spPr>
                  </p:pic>
                </p:oleObj>
              </mc:Fallback>
            </mc:AlternateContent>
          </a:graphicData>
        </a:graphic>
      </p:graphicFrame>
      <p:graphicFrame>
        <p:nvGraphicFramePr>
          <p:cNvPr id="3" name="Object 2"/>
          <p:cNvGraphicFramePr>
            <a:graphicFrameLocks noChangeAspect="1"/>
          </p:cNvGraphicFramePr>
          <p:nvPr>
            <p:extLst>
              <p:ext uri="{D42A27DB-BD31-4B8C-83A1-F6EECF244321}">
                <p14:modId xmlns:p14="http://schemas.microsoft.com/office/powerpoint/2010/main" val="1525129513"/>
              </p:ext>
            </p:extLst>
          </p:nvPr>
        </p:nvGraphicFramePr>
        <p:xfrm>
          <a:off x="6384032" y="1220755"/>
          <a:ext cx="1924157" cy="461640"/>
        </p:xfrm>
        <a:graphic>
          <a:graphicData uri="http://schemas.openxmlformats.org/presentationml/2006/ole">
            <mc:AlternateContent xmlns:mc="http://schemas.openxmlformats.org/markup-compatibility/2006">
              <mc:Choice xmlns:v="urn:schemas-microsoft-com:vml" Requires="v">
                <p:oleObj name="Equation" r:id="rId4" imgW="762000" imgH="203200" progId="Equation.3">
                  <p:embed/>
                </p:oleObj>
              </mc:Choice>
              <mc:Fallback>
                <p:oleObj name="Equation" r:id="rId4" imgW="762000" imgH="203200" progId="Equation.3">
                  <p:embed/>
                  <p:pic>
                    <p:nvPicPr>
                      <p:cNvPr id="3" name="Object 2"/>
                      <p:cNvPicPr/>
                      <p:nvPr/>
                    </p:nvPicPr>
                    <p:blipFill>
                      <a:blip r:embed="rId5"/>
                      <a:stretch>
                        <a:fillRect/>
                      </a:stretch>
                    </p:blipFill>
                    <p:spPr>
                      <a:xfrm>
                        <a:off x="6384032" y="1220755"/>
                        <a:ext cx="1924157" cy="461640"/>
                      </a:xfrm>
                      <a:prstGeom prst="rect">
                        <a:avLst/>
                      </a:prstGeom>
                    </p:spPr>
                  </p:pic>
                </p:oleObj>
              </mc:Fallback>
            </mc:AlternateContent>
          </a:graphicData>
        </a:graphic>
      </p:graphicFrame>
    </p:spTree>
    <p:extLst>
      <p:ext uri="{BB962C8B-B14F-4D97-AF65-F5344CB8AC3E}">
        <p14:creationId xmlns:p14="http://schemas.microsoft.com/office/powerpoint/2010/main" val="1374296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323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3235">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2323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18"/>
          <p:cNvSpPr txBox="1">
            <a:spLocks noGrp="1"/>
          </p:cNvSpPr>
          <p:nvPr>
            <p:ph type="title"/>
          </p:nvPr>
        </p:nvSpPr>
        <p:spPr>
          <a:xfrm>
            <a:off x="983432" y="125092"/>
            <a:ext cx="9464040" cy="1325520"/>
          </a:xfrm>
          <a:prstGeom prst="rect">
            <a:avLst/>
          </a:prstGeom>
        </p:spPr>
        <p:txBody>
          <a:bodyPr spcFirstLastPara="1" vert="horz" wrap="square" lIns="109710" tIns="54840" rIns="109710" bIns="54840" rtlCol="0" anchor="ctr" anchorCtr="0">
            <a:noAutofit/>
          </a:bodyPr>
          <a:lstStyle/>
          <a:p>
            <a:pPr algn="l">
              <a:spcBef>
                <a:spcPts val="0"/>
              </a:spcBef>
            </a:pPr>
            <a:r>
              <a:rPr lang="en" dirty="0"/>
              <a:t>Books and Reading</a:t>
            </a:r>
            <a:endParaRPr dirty="0"/>
          </a:p>
        </p:txBody>
      </p:sp>
      <p:sp>
        <p:nvSpPr>
          <p:cNvPr id="111" name="Google Shape;111;p18"/>
          <p:cNvSpPr txBox="1">
            <a:spLocks noGrp="1"/>
          </p:cNvSpPr>
          <p:nvPr>
            <p:ph type="body" idx="1"/>
          </p:nvPr>
        </p:nvSpPr>
        <p:spPr>
          <a:xfrm>
            <a:off x="335360" y="1301678"/>
            <a:ext cx="8712968" cy="4934880"/>
          </a:xfrm>
          <a:prstGeom prst="rect">
            <a:avLst/>
          </a:prstGeom>
        </p:spPr>
        <p:txBody>
          <a:bodyPr spcFirstLastPara="1" vert="horz" wrap="square" lIns="109710" tIns="54840" rIns="109710" bIns="54840" rtlCol="0" anchor="t" anchorCtr="0">
            <a:noAutofit/>
          </a:bodyPr>
          <a:lstStyle/>
          <a:p>
            <a:pPr marL="548640" indent="-457200">
              <a:spcBef>
                <a:spcPts val="1200"/>
              </a:spcBef>
              <a:buSzPts val="2400"/>
            </a:pPr>
            <a:r>
              <a:rPr lang="en" sz="2400" dirty="0"/>
              <a:t>Recommended textbook: “Deep learning”</a:t>
            </a:r>
            <a:br>
              <a:rPr lang="en" sz="2400" dirty="0"/>
            </a:br>
            <a:r>
              <a:rPr lang="en" sz="2400" dirty="0"/>
              <a:t>by Goodfellow, Bengio, Courville </a:t>
            </a:r>
            <a:br>
              <a:rPr lang="en" sz="2400" dirty="0"/>
            </a:br>
            <a:r>
              <a:rPr lang="en-US" sz="2400" dirty="0">
                <a:hlinkClick r:id="rId3"/>
              </a:rPr>
              <a:t>https://www.deeplearningbook.org/</a:t>
            </a:r>
            <a:endParaRPr lang="en-US" sz="2400" dirty="0"/>
          </a:p>
          <a:p>
            <a:pPr marL="548640" indent="-457200">
              <a:spcBef>
                <a:spcPts val="1200"/>
              </a:spcBef>
              <a:buSzPts val="2400"/>
            </a:pPr>
            <a:r>
              <a:rPr lang="en-US" sz="2400" dirty="0"/>
              <a:t>Another recommended textbook: “Dive into Deep Learning” - https://d2l.ai/</a:t>
            </a:r>
            <a:endParaRPr sz="2400" dirty="0"/>
          </a:p>
          <a:p>
            <a:pPr marL="548640" indent="-457200">
              <a:spcBef>
                <a:spcPts val="1200"/>
              </a:spcBef>
              <a:buSzPts val="2400"/>
            </a:pPr>
            <a:r>
              <a:rPr lang="en" sz="2400" dirty="0"/>
              <a:t>Lots of further material available online, e.g.:</a:t>
            </a:r>
            <a:br>
              <a:rPr lang="en" sz="2400" dirty="0"/>
            </a:br>
            <a:r>
              <a:rPr lang="en" sz="1800" u="sng" dirty="0">
                <a:solidFill>
                  <a:schemeClr val="hlink"/>
                </a:solidFill>
                <a:hlinkClick r:id="rId4"/>
              </a:rPr>
              <a:t>http://cs231n.stanford.edu/</a:t>
            </a:r>
            <a:r>
              <a:rPr lang="en" sz="1800" dirty="0"/>
              <a:t>    </a:t>
            </a:r>
            <a:r>
              <a:rPr lang="en" sz="1800" u="sng" dirty="0">
                <a:solidFill>
                  <a:schemeClr val="hlink"/>
                </a:solidFill>
                <a:hlinkClick r:id="rId5"/>
              </a:rPr>
              <a:t>http://course.fast.ai/</a:t>
            </a:r>
            <a:r>
              <a:rPr lang="en" sz="1800" dirty="0"/>
              <a:t>  </a:t>
            </a:r>
            <a:br>
              <a:rPr lang="en" sz="1800" dirty="0"/>
            </a:br>
            <a:r>
              <a:rPr lang="en" sz="1800" u="sng" dirty="0">
                <a:solidFill>
                  <a:schemeClr val="hlink"/>
                </a:solidFill>
                <a:hlinkClick r:id="rId6"/>
              </a:rPr>
              <a:t>https://developers.google.com/machine-learning/crash-course/</a:t>
            </a:r>
            <a:r>
              <a:rPr lang="en" sz="1800" dirty="0"/>
              <a:t>  </a:t>
            </a:r>
            <a:br>
              <a:rPr lang="en" sz="1800" dirty="0"/>
            </a:br>
            <a:r>
              <a:rPr lang="en" sz="1800" u="sng" dirty="0">
                <a:solidFill>
                  <a:schemeClr val="hlink"/>
                </a:solidFill>
                <a:hlinkClick r:id="rId7"/>
              </a:rPr>
              <a:t>www.nvidia.com/dlilabs</a:t>
            </a:r>
            <a:r>
              <a:rPr lang="en" sz="1800" dirty="0"/>
              <a:t>    </a:t>
            </a:r>
            <a:r>
              <a:rPr lang="en" sz="1800" u="sng" dirty="0">
                <a:solidFill>
                  <a:schemeClr val="hlink"/>
                </a:solidFill>
                <a:hlinkClick r:id="rId8"/>
              </a:rPr>
              <a:t>http://introtodeeplearning.com/</a:t>
            </a:r>
            <a:r>
              <a:rPr lang="en" sz="1800" dirty="0"/>
              <a:t> </a:t>
            </a:r>
            <a:br>
              <a:rPr lang="en" sz="1800" dirty="0"/>
            </a:br>
            <a:r>
              <a:rPr lang="en" sz="1800" u="sng" dirty="0">
                <a:solidFill>
                  <a:schemeClr val="hlink"/>
                </a:solidFill>
                <a:hlinkClick r:id="rId9"/>
              </a:rPr>
              <a:t>https://github.com/oxford-cs-deepnlp-2017/lectures</a:t>
            </a:r>
            <a:r>
              <a:rPr lang="en" sz="1800" dirty="0"/>
              <a:t>,</a:t>
            </a:r>
            <a:br>
              <a:rPr lang="en" sz="1800" dirty="0"/>
            </a:br>
            <a:r>
              <a:rPr lang="en" sz="1800" u="sng" dirty="0">
                <a:solidFill>
                  <a:schemeClr val="hlink"/>
                </a:solidFill>
                <a:hlinkClick r:id="rId10"/>
              </a:rPr>
              <a:t>https://jalammar.github.io/</a:t>
            </a:r>
            <a:r>
              <a:rPr lang="en" sz="1800" dirty="0"/>
              <a:t> </a:t>
            </a:r>
            <a:endParaRPr sz="1800" dirty="0"/>
          </a:p>
          <a:p>
            <a:pPr marL="548640" indent="-457200">
              <a:spcBef>
                <a:spcPts val="1200"/>
              </a:spcBef>
              <a:buSzPts val="2400"/>
            </a:pPr>
            <a:r>
              <a:rPr lang="en" sz="2400" dirty="0"/>
              <a:t>Coursera, Youtube, etc.</a:t>
            </a:r>
          </a:p>
          <a:p>
            <a:pPr marL="548640" indent="-457200">
              <a:spcBef>
                <a:spcPts val="1200"/>
              </a:spcBef>
              <a:buSzPts val="2400"/>
            </a:pPr>
            <a:r>
              <a:rPr lang="en-US" sz="2400" dirty="0"/>
              <a:t>“Deep Learning with Python” by François Chollet</a:t>
            </a:r>
            <a:br>
              <a:rPr lang="en-US" sz="2400" dirty="0"/>
            </a:br>
            <a:r>
              <a:rPr lang="en-US" sz="2400" dirty="0"/>
              <a:t>for labs + assignments </a:t>
            </a:r>
            <a:br>
              <a:rPr lang="en" sz="2400" dirty="0"/>
            </a:br>
            <a:endParaRPr sz="2400" dirty="0"/>
          </a:p>
        </p:txBody>
      </p:sp>
      <p:pic>
        <p:nvPicPr>
          <p:cNvPr id="112" name="Google Shape;112;p18"/>
          <p:cNvPicPr preferRelativeResize="0"/>
          <p:nvPr/>
        </p:nvPicPr>
        <p:blipFill>
          <a:blip r:embed="rId11">
            <a:alphaModFix/>
          </a:blip>
          <a:stretch>
            <a:fillRect/>
          </a:stretch>
        </p:blipFill>
        <p:spPr>
          <a:xfrm>
            <a:off x="7320136" y="4293096"/>
            <a:ext cx="1512168" cy="2347844"/>
          </a:xfrm>
          <a:prstGeom prst="rect">
            <a:avLst/>
          </a:prstGeom>
          <a:noFill/>
          <a:ln w="19050" cap="flat" cmpd="sng">
            <a:solidFill>
              <a:schemeClr val="dk2"/>
            </a:solidFill>
            <a:prstDash val="solid"/>
            <a:round/>
            <a:headEnd type="none" w="sm" len="sm"/>
            <a:tailEnd type="none" w="sm" len="sm"/>
          </a:ln>
        </p:spPr>
      </p:pic>
      <p:pic>
        <p:nvPicPr>
          <p:cNvPr id="113" name="Google Shape;113;p18"/>
          <p:cNvPicPr preferRelativeResize="0"/>
          <p:nvPr/>
        </p:nvPicPr>
        <p:blipFill>
          <a:blip r:embed="rId12">
            <a:alphaModFix/>
          </a:blip>
          <a:stretch>
            <a:fillRect/>
          </a:stretch>
        </p:blipFill>
        <p:spPr>
          <a:xfrm>
            <a:off x="9480376" y="116632"/>
            <a:ext cx="2218861" cy="2950096"/>
          </a:xfrm>
          <a:prstGeom prst="rect">
            <a:avLst/>
          </a:prstGeom>
          <a:noFill/>
          <a:ln w="19050" cap="flat" cmpd="sng">
            <a:solidFill>
              <a:schemeClr val="dk2"/>
            </a:solidFill>
            <a:prstDash val="solid"/>
            <a:round/>
            <a:headEnd type="none" w="sm" len="sm"/>
            <a:tailEnd type="none" w="sm" len="sm"/>
          </a:ln>
        </p:spPr>
      </p:pic>
      <p:pic>
        <p:nvPicPr>
          <p:cNvPr id="3" name="Picture 2" descr="A book cover with a mountain landscape&#10;&#10;Description automatically generated">
            <a:extLst>
              <a:ext uri="{FF2B5EF4-FFF2-40B4-BE49-F238E27FC236}">
                <a16:creationId xmlns:a16="http://schemas.microsoft.com/office/drawing/2014/main" id="{49AFF697-2217-EDBE-F240-7E4C353A611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449512" y="3329757"/>
            <a:ext cx="2270191" cy="2835547"/>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Training and inference</a:t>
            </a:r>
          </a:p>
        </p:txBody>
      </p:sp>
      <p:sp>
        <p:nvSpPr>
          <p:cNvPr id="4" name="Content Placeholder 3"/>
          <p:cNvSpPr>
            <a:spLocks noGrp="1"/>
          </p:cNvSpPr>
          <p:nvPr>
            <p:ph sz="half" idx="1"/>
          </p:nvPr>
        </p:nvSpPr>
        <p:spPr>
          <a:xfrm>
            <a:off x="838200" y="1628800"/>
            <a:ext cx="5181600" cy="5032375"/>
          </a:xfrm>
          <a:ln>
            <a:noFill/>
          </a:ln>
        </p:spPr>
        <p:style>
          <a:lnRef idx="2">
            <a:schemeClr val="dk1"/>
          </a:lnRef>
          <a:fillRef idx="1">
            <a:schemeClr val="lt1"/>
          </a:fillRef>
          <a:effectRef idx="0">
            <a:schemeClr val="dk1"/>
          </a:effectRef>
          <a:fontRef idx="minor">
            <a:schemeClr val="dk1"/>
          </a:fontRef>
        </p:style>
        <p:txBody>
          <a:bodyPr>
            <a:normAutofit fontScale="85000" lnSpcReduction="10000"/>
          </a:bodyPr>
          <a:lstStyle/>
          <a:p>
            <a:pPr marL="0" indent="0">
              <a:buNone/>
            </a:pPr>
            <a:r>
              <a:rPr lang="en-US" u="sng" dirty="0"/>
              <a:t>Training</a:t>
            </a:r>
          </a:p>
          <a:p>
            <a:endParaRPr lang="en-US" dirty="0"/>
          </a:p>
          <a:p>
            <a:endParaRPr lang="en-US" dirty="0"/>
          </a:p>
          <a:p>
            <a:endParaRPr lang="en-US" dirty="0"/>
          </a:p>
          <a:p>
            <a:endParaRPr lang="en-US" dirty="0"/>
          </a:p>
          <a:p>
            <a:endParaRPr lang="en-US" dirty="0"/>
          </a:p>
          <a:p>
            <a:pPr>
              <a:lnSpc>
                <a:spcPct val="130000"/>
              </a:lnSpc>
            </a:pPr>
            <a:r>
              <a:rPr lang="en-US" dirty="0"/>
              <a:t>The loss tells what the output of the model </a:t>
            </a:r>
            <a:r>
              <a:rPr lang="en-US" i="1" dirty="0"/>
              <a:t>should have been</a:t>
            </a:r>
          </a:p>
          <a:p>
            <a:pPr>
              <a:lnSpc>
                <a:spcPct val="130000"/>
              </a:lnSpc>
            </a:pPr>
            <a:r>
              <a:rPr lang="en-US" dirty="0"/>
              <a:t>Training objective can be overly optimistic (overfitting)</a:t>
            </a:r>
          </a:p>
        </p:txBody>
      </p:sp>
      <p:sp>
        <p:nvSpPr>
          <p:cNvPr id="5" name="Content Placeholder 4"/>
          <p:cNvSpPr>
            <a:spLocks noGrp="1"/>
          </p:cNvSpPr>
          <p:nvPr>
            <p:ph sz="half" idx="2"/>
          </p:nvPr>
        </p:nvSpPr>
        <p:spPr>
          <a:xfrm>
            <a:off x="6172200" y="1628800"/>
            <a:ext cx="5181600" cy="5032375"/>
          </a:xfrm>
          <a:ln>
            <a:noFill/>
          </a:ln>
        </p:spPr>
        <p:style>
          <a:lnRef idx="2">
            <a:schemeClr val="dk1"/>
          </a:lnRef>
          <a:fillRef idx="1">
            <a:schemeClr val="lt1"/>
          </a:fillRef>
          <a:effectRef idx="0">
            <a:schemeClr val="dk1"/>
          </a:effectRef>
          <a:fontRef idx="minor">
            <a:schemeClr val="dk1"/>
          </a:fontRef>
        </p:style>
        <p:txBody>
          <a:bodyPr>
            <a:normAutofit fontScale="85000" lnSpcReduction="10000"/>
          </a:bodyPr>
          <a:lstStyle/>
          <a:p>
            <a:pPr marL="0" indent="0">
              <a:lnSpc>
                <a:spcPct val="140000"/>
              </a:lnSpc>
              <a:buNone/>
            </a:pPr>
            <a:r>
              <a:rPr lang="en-US" u="sng" dirty="0"/>
              <a:t>Inference (validation)</a:t>
            </a:r>
          </a:p>
          <a:p>
            <a:pPr>
              <a:lnSpc>
                <a:spcPct val="140000"/>
              </a:lnSpc>
            </a:pPr>
            <a:endParaRPr lang="en-US" dirty="0"/>
          </a:p>
          <a:p>
            <a:pPr>
              <a:lnSpc>
                <a:spcPct val="140000"/>
              </a:lnSpc>
            </a:pPr>
            <a:endParaRPr lang="en-US" dirty="0"/>
          </a:p>
          <a:p>
            <a:pPr>
              <a:lnSpc>
                <a:spcPct val="140000"/>
              </a:lnSpc>
            </a:pPr>
            <a:endParaRPr lang="en-US" dirty="0"/>
          </a:p>
          <a:p>
            <a:pPr>
              <a:lnSpc>
                <a:spcPct val="140000"/>
              </a:lnSpc>
            </a:pPr>
            <a:r>
              <a:rPr lang="en-US" dirty="0"/>
              <a:t>We care about the performance in this setting</a:t>
            </a:r>
          </a:p>
          <a:p>
            <a:pPr>
              <a:lnSpc>
                <a:spcPct val="140000"/>
              </a:lnSpc>
            </a:pPr>
            <a:endParaRPr lang="en-US" dirty="0"/>
          </a:p>
          <a:p>
            <a:pPr>
              <a:lnSpc>
                <a:spcPct val="140000"/>
              </a:lnSpc>
            </a:pPr>
            <a:endParaRPr lang="en-US" dirty="0"/>
          </a:p>
          <a:p>
            <a:pPr>
              <a:lnSpc>
                <a:spcPct val="140000"/>
              </a:lnSpc>
            </a:pPr>
            <a:endParaRPr lang="en-US" dirty="0"/>
          </a:p>
          <a:p>
            <a:pPr>
              <a:lnSpc>
                <a:spcPct val="140000"/>
              </a:lnSpc>
            </a:pPr>
            <a:endParaRPr lang="en-US" dirty="0"/>
          </a:p>
        </p:txBody>
      </p:sp>
      <p:sp>
        <p:nvSpPr>
          <p:cNvPr id="6" name="Flowchart: Magnetic Disk 5"/>
          <p:cNvSpPr/>
          <p:nvPr/>
        </p:nvSpPr>
        <p:spPr>
          <a:xfrm>
            <a:off x="1342417" y="2400461"/>
            <a:ext cx="700392" cy="1031132"/>
          </a:xfrm>
          <a:prstGeom prst="flowChartMagneticDisk">
            <a:avLst/>
          </a:prstGeom>
          <a:ln w="38100"/>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7" name="TextBox 6"/>
          <p:cNvSpPr txBox="1"/>
          <p:nvPr/>
        </p:nvSpPr>
        <p:spPr>
          <a:xfrm>
            <a:off x="1235413" y="3587236"/>
            <a:ext cx="990143" cy="646331"/>
          </a:xfrm>
          <a:prstGeom prst="rect">
            <a:avLst/>
          </a:prstGeom>
          <a:noFill/>
        </p:spPr>
        <p:txBody>
          <a:bodyPr wrap="none" rtlCol="0">
            <a:spAutoFit/>
          </a:bodyPr>
          <a:lstStyle/>
          <a:p>
            <a:r>
              <a:rPr lang="en-US" dirty="0"/>
              <a:t>Training</a:t>
            </a:r>
            <a:br>
              <a:rPr lang="en-US" dirty="0"/>
            </a:br>
            <a:r>
              <a:rPr lang="en-US" dirty="0"/>
              <a:t>data</a:t>
            </a:r>
          </a:p>
        </p:txBody>
      </p:sp>
      <p:cxnSp>
        <p:nvCxnSpPr>
          <p:cNvPr id="13" name="Straight Arrow Connector 12"/>
          <p:cNvCxnSpPr>
            <a:stCxn id="6" idx="4"/>
            <a:endCxn id="23" idx="1"/>
          </p:cNvCxnSpPr>
          <p:nvPr/>
        </p:nvCxnSpPr>
        <p:spPr>
          <a:xfrm>
            <a:off x="2042809" y="2916027"/>
            <a:ext cx="638681" cy="0"/>
          </a:xfrm>
          <a:prstGeom prst="straightConnector1">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stCxn id="23" idx="3"/>
            <a:endCxn id="27" idx="1"/>
          </p:cNvCxnSpPr>
          <p:nvPr/>
        </p:nvCxnSpPr>
        <p:spPr>
          <a:xfrm>
            <a:off x="3681110" y="2916027"/>
            <a:ext cx="767114" cy="0"/>
          </a:xfrm>
          <a:prstGeom prst="straightConnector1">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1" name="Freeform: Shape 20"/>
          <p:cNvSpPr/>
          <p:nvPr/>
        </p:nvSpPr>
        <p:spPr>
          <a:xfrm>
            <a:off x="2062264" y="2117716"/>
            <a:ext cx="2385959" cy="545392"/>
          </a:xfrm>
          <a:custGeom>
            <a:avLst/>
            <a:gdLst>
              <a:gd name="connsiteX0" fmla="*/ 0 w 2354093"/>
              <a:gd name="connsiteY0" fmla="*/ 457843 h 545392"/>
              <a:gd name="connsiteX1" fmla="*/ 1196502 w 2354093"/>
              <a:gd name="connsiteY1" fmla="*/ 643 h 545392"/>
              <a:gd name="connsiteX2" fmla="*/ 2354093 w 2354093"/>
              <a:gd name="connsiteY2" fmla="*/ 545392 h 545392"/>
            </a:gdLst>
            <a:ahLst/>
            <a:cxnLst>
              <a:cxn ang="0">
                <a:pos x="connsiteX0" y="connsiteY0"/>
              </a:cxn>
              <a:cxn ang="0">
                <a:pos x="connsiteX1" y="connsiteY1"/>
              </a:cxn>
              <a:cxn ang="0">
                <a:pos x="connsiteX2" y="connsiteY2"/>
              </a:cxn>
            </a:cxnLst>
            <a:rect l="l" t="t" r="r" b="b"/>
            <a:pathLst>
              <a:path w="2354093" h="545392">
                <a:moveTo>
                  <a:pt x="0" y="457843"/>
                </a:moveTo>
                <a:cubicBezTo>
                  <a:pt x="402076" y="221947"/>
                  <a:pt x="804153" y="-13949"/>
                  <a:pt x="1196502" y="643"/>
                </a:cubicBezTo>
                <a:cubicBezTo>
                  <a:pt x="1588851" y="15234"/>
                  <a:pt x="1971472" y="280313"/>
                  <a:pt x="2354093" y="545392"/>
                </a:cubicBezTo>
              </a:path>
            </a:pathLst>
          </a:custGeom>
          <a:noFill/>
          <a:ln w="38100">
            <a:solidFill>
              <a:schemeClr val="tx1"/>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3" name="Rectangle: Rounded Corners 22"/>
              <p:cNvSpPr/>
              <p:nvPr/>
            </p:nvSpPr>
            <p:spPr>
              <a:xfrm>
                <a:off x="2681490" y="2522057"/>
                <a:ext cx="999620" cy="787940"/>
              </a:xfrm>
              <a:prstGeom prst="roundRect">
                <a:avLst/>
              </a:prstGeom>
              <a:ln w="38100"/>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14:m>
                  <m:oMathPara xmlns:m="http://schemas.openxmlformats.org/officeDocument/2006/math">
                    <m:oMathParaPr>
                      <m:jc m:val="centerGroup"/>
                    </m:oMathParaPr>
                    <m:oMath xmlns:m="http://schemas.openxmlformats.org/officeDocument/2006/math">
                      <m:sSub>
                        <m:sSubPr>
                          <m:ctrlPr>
                            <a:rPr lang="en-US" sz="2800" b="0" i="1" smtClean="0">
                              <a:latin typeface="Cambria Math" panose="02040503050406030204" pitchFamily="18" charset="0"/>
                            </a:rPr>
                          </m:ctrlPr>
                        </m:sSubPr>
                        <m:e>
                          <m:r>
                            <a:rPr lang="en-US" sz="2800" b="0" i="1" smtClean="0">
                              <a:solidFill>
                                <a:srgbClr val="0070C0"/>
                              </a:solidFill>
                              <a:latin typeface="Cambria Math" panose="02040503050406030204" pitchFamily="18" charset="0"/>
                            </a:rPr>
                            <m:t>𝑓</m:t>
                          </m:r>
                        </m:e>
                        <m:sub>
                          <m:r>
                            <a:rPr lang="en-US" sz="2800" b="0" i="1" smtClean="0">
                              <a:solidFill>
                                <a:schemeClr val="accent1"/>
                              </a:solidFill>
                              <a:latin typeface="Cambria Math" panose="02040503050406030204" pitchFamily="18" charset="0"/>
                            </a:rPr>
                            <m:t>𝜃</m:t>
                          </m:r>
                        </m:sub>
                      </m:sSub>
                      <m:r>
                        <a:rPr lang="en-US" sz="2800" b="0" i="1" smtClean="0">
                          <a:latin typeface="Cambria Math" panose="02040503050406030204" pitchFamily="18" charset="0"/>
                        </a:rPr>
                        <m:t>(</m:t>
                      </m:r>
                      <m:r>
                        <a:rPr lang="en-US" sz="2800" b="0" i="1" smtClean="0">
                          <a:solidFill>
                            <a:schemeClr val="accent6">
                              <a:lumMod val="50000"/>
                            </a:schemeClr>
                          </a:solidFill>
                          <a:latin typeface="Cambria Math" panose="02040503050406030204" pitchFamily="18" charset="0"/>
                        </a:rPr>
                        <m:t>𝑥</m:t>
                      </m:r>
                      <m:r>
                        <a:rPr lang="en-US" sz="2800" b="0" i="1" smtClean="0">
                          <a:latin typeface="Cambria Math" panose="02040503050406030204" pitchFamily="18" charset="0"/>
                        </a:rPr>
                        <m:t>)</m:t>
                      </m:r>
                    </m:oMath>
                  </m:oMathPara>
                </a14:m>
                <a:endParaRPr lang="en-US" sz="2800" b="0" i="1" dirty="0">
                  <a:latin typeface="Cambria Math" panose="02040503050406030204" pitchFamily="18" charset="0"/>
                </a:endParaRPr>
              </a:p>
            </p:txBody>
          </p:sp>
        </mc:Choice>
        <mc:Fallback xmlns="">
          <p:sp>
            <p:nvSpPr>
              <p:cNvPr id="23" name="Rectangle: Rounded Corners 22"/>
              <p:cNvSpPr>
                <a:spLocks noRot="1" noChangeAspect="1" noMove="1" noResize="1" noEditPoints="1" noAdjustHandles="1" noChangeArrowheads="1" noChangeShapeType="1" noTextEdit="1"/>
              </p:cNvSpPr>
              <p:nvPr/>
            </p:nvSpPr>
            <p:spPr>
              <a:xfrm>
                <a:off x="2681490" y="2522057"/>
                <a:ext cx="999620" cy="787940"/>
              </a:xfrm>
              <a:prstGeom prst="roundRect">
                <a:avLst/>
              </a:prstGeom>
              <a:blipFill>
                <a:blip r:embed="rId2"/>
                <a:stretch>
                  <a:fillRect/>
                </a:stretch>
              </a:blipFill>
              <a:ln w="38100"/>
            </p:spPr>
            <p:txBody>
              <a:bodyPr/>
              <a:lstStyle/>
              <a:p>
                <a:r>
                  <a:rPr lang="en-US">
                    <a:noFill/>
                  </a:rPr>
                  <a:t> </a:t>
                </a:r>
              </a:p>
            </p:txBody>
          </p:sp>
        </mc:Fallback>
      </mc:AlternateContent>
      <p:sp>
        <p:nvSpPr>
          <p:cNvPr id="27" name="Rectangle: Rounded Corners 26"/>
          <p:cNvSpPr/>
          <p:nvPr/>
        </p:nvSpPr>
        <p:spPr>
          <a:xfrm>
            <a:off x="4448224" y="2522057"/>
            <a:ext cx="999620" cy="787940"/>
          </a:xfrm>
          <a:prstGeom prst="roundRect">
            <a:avLst/>
          </a:prstGeom>
          <a:ln w="38100"/>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b="0" dirty="0"/>
              <a:t>Loss</a:t>
            </a:r>
          </a:p>
        </p:txBody>
      </p:sp>
      <p:sp>
        <p:nvSpPr>
          <p:cNvPr id="31" name="Arrow: Curved Left 30"/>
          <p:cNvSpPr/>
          <p:nvPr/>
        </p:nvSpPr>
        <p:spPr>
          <a:xfrm rot="1086149">
            <a:off x="3429000" y="2390412"/>
            <a:ext cx="635667" cy="1303828"/>
          </a:xfrm>
          <a:prstGeom prst="curvedLeftArrow">
            <a:avLst/>
          </a:prstGeom>
          <a:ln/>
        </p:spPr>
        <p:style>
          <a:lnRef idx="1">
            <a:schemeClr val="accent6"/>
          </a:lnRef>
          <a:fillRef idx="2">
            <a:schemeClr val="accent6"/>
          </a:fillRef>
          <a:effectRef idx="1">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b="0" i="1">
              <a:solidFill>
                <a:schemeClr val="tx1"/>
              </a:solidFill>
              <a:latin typeface="Cambria Math" panose="02040503050406030204" pitchFamily="18" charset="0"/>
            </a:endParaRPr>
          </a:p>
        </p:txBody>
      </p:sp>
      <p:grpSp>
        <p:nvGrpSpPr>
          <p:cNvPr id="3" name="Group 2"/>
          <p:cNvGrpSpPr/>
          <p:nvPr/>
        </p:nvGrpSpPr>
        <p:grpSpPr>
          <a:xfrm>
            <a:off x="6852193" y="2488332"/>
            <a:ext cx="4601846" cy="1456507"/>
            <a:chOff x="6852193" y="2685156"/>
            <a:chExt cx="4601846" cy="1456507"/>
          </a:xfrm>
        </p:grpSpPr>
        <mc:AlternateContent xmlns:mc="http://schemas.openxmlformats.org/markup-compatibility/2006" xmlns:a14="http://schemas.microsoft.com/office/drawing/2010/main">
          <mc:Choice Requires="a14">
            <p:sp>
              <p:nvSpPr>
                <p:cNvPr id="29" name="Rectangle: Rounded Corners 28"/>
                <p:cNvSpPr/>
                <p:nvPr/>
              </p:nvSpPr>
              <p:spPr>
                <a:xfrm>
                  <a:off x="8357321" y="2722940"/>
                  <a:ext cx="999620" cy="787940"/>
                </a:xfrm>
                <a:prstGeom prst="roundRect">
                  <a:avLst/>
                </a:prstGeom>
                <a:ln w="38100"/>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14:m>
                    <m:oMathPara xmlns:m="http://schemas.openxmlformats.org/officeDocument/2006/math">
                      <m:oMathParaPr>
                        <m:jc m:val="centerGroup"/>
                      </m:oMathParaPr>
                      <m:oMath xmlns:m="http://schemas.openxmlformats.org/officeDocument/2006/math">
                        <m:sSub>
                          <m:sSubPr>
                            <m:ctrlPr>
                              <a:rPr lang="en-US" sz="2800" b="0" i="1" smtClean="0">
                                <a:latin typeface="Cambria Math" panose="02040503050406030204" pitchFamily="18" charset="0"/>
                              </a:rPr>
                            </m:ctrlPr>
                          </m:sSubPr>
                          <m:e>
                            <m:r>
                              <a:rPr lang="en-US" sz="2800" b="0" i="1" smtClean="0">
                                <a:solidFill>
                                  <a:srgbClr val="0070C0"/>
                                </a:solidFill>
                                <a:latin typeface="Cambria Math" panose="02040503050406030204" pitchFamily="18" charset="0"/>
                              </a:rPr>
                              <m:t>𝑓</m:t>
                            </m:r>
                          </m:e>
                          <m:sub>
                            <m:r>
                              <a:rPr lang="en-US" sz="2800" b="0" i="1" smtClean="0">
                                <a:solidFill>
                                  <a:schemeClr val="accent1"/>
                                </a:solidFill>
                                <a:latin typeface="Cambria Math" panose="02040503050406030204" pitchFamily="18" charset="0"/>
                              </a:rPr>
                              <m:t>𝜃</m:t>
                            </m:r>
                          </m:sub>
                        </m:sSub>
                        <m:r>
                          <a:rPr lang="en-US" sz="2800" b="0" i="1" smtClean="0">
                            <a:latin typeface="Cambria Math" panose="02040503050406030204" pitchFamily="18" charset="0"/>
                          </a:rPr>
                          <m:t>(</m:t>
                        </m:r>
                        <m:r>
                          <a:rPr lang="en-US" sz="2800" b="0" i="1" smtClean="0">
                            <a:solidFill>
                              <a:schemeClr val="accent6">
                                <a:lumMod val="50000"/>
                              </a:schemeClr>
                            </a:solidFill>
                            <a:latin typeface="Cambria Math" panose="02040503050406030204" pitchFamily="18" charset="0"/>
                          </a:rPr>
                          <m:t>𝑥</m:t>
                        </m:r>
                        <m:r>
                          <a:rPr lang="en-US" sz="2800" b="0" i="1" smtClean="0">
                            <a:latin typeface="Cambria Math" panose="02040503050406030204" pitchFamily="18" charset="0"/>
                          </a:rPr>
                          <m:t>)</m:t>
                        </m:r>
                      </m:oMath>
                    </m:oMathPara>
                  </a14:m>
                  <a:endParaRPr lang="en-US" sz="2800" b="0" i="1" dirty="0">
                    <a:latin typeface="Cambria Math" panose="02040503050406030204" pitchFamily="18" charset="0"/>
                  </a:endParaRPr>
                </a:p>
              </p:txBody>
            </p:sp>
          </mc:Choice>
          <mc:Fallback xmlns="">
            <p:sp>
              <p:nvSpPr>
                <p:cNvPr id="29" name="Rectangle: Rounded Corners 28"/>
                <p:cNvSpPr>
                  <a:spLocks noRot="1" noChangeAspect="1" noMove="1" noResize="1" noEditPoints="1" noAdjustHandles="1" noChangeArrowheads="1" noChangeShapeType="1" noTextEdit="1"/>
                </p:cNvSpPr>
                <p:nvPr/>
              </p:nvSpPr>
              <p:spPr>
                <a:xfrm>
                  <a:off x="8357321" y="2722940"/>
                  <a:ext cx="999620" cy="787940"/>
                </a:xfrm>
                <a:prstGeom prst="roundRect">
                  <a:avLst/>
                </a:prstGeom>
                <a:blipFill>
                  <a:blip r:embed="rId3"/>
                  <a:stretch>
                    <a:fillRect/>
                  </a:stretch>
                </a:blipFill>
                <a:ln w="38100"/>
              </p:spPr>
              <p:txBody>
                <a:bodyPr/>
                <a:lstStyle/>
                <a:p>
                  <a:r>
                    <a:rPr lang="en-US">
                      <a:noFill/>
                    </a:rPr>
                    <a:t> </a:t>
                  </a:r>
                </a:p>
              </p:txBody>
            </p:sp>
          </mc:Fallback>
        </mc:AlternateContent>
        <p:grpSp>
          <p:nvGrpSpPr>
            <p:cNvPr id="39" name="Group 38"/>
            <p:cNvGrpSpPr/>
            <p:nvPr/>
          </p:nvGrpSpPr>
          <p:grpSpPr>
            <a:xfrm>
              <a:off x="6852193" y="2685156"/>
              <a:ext cx="549291" cy="943261"/>
              <a:chOff x="6669870" y="2563560"/>
              <a:chExt cx="549291" cy="943261"/>
            </a:xfrm>
          </p:grpSpPr>
          <p:sp>
            <p:nvSpPr>
              <p:cNvPr id="35" name="Isosceles Triangle 34"/>
              <p:cNvSpPr/>
              <p:nvPr/>
            </p:nvSpPr>
            <p:spPr>
              <a:xfrm>
                <a:off x="6703863" y="2718881"/>
                <a:ext cx="481305" cy="787940"/>
              </a:xfrm>
              <a:prstGeom prst="triangle">
                <a:avLst/>
              </a:prstGeom>
              <a:ln w="38100">
                <a:solidFill>
                  <a:schemeClr val="tx1"/>
                </a:solid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b="0" i="1">
                  <a:latin typeface="Cambria Math" panose="02040503050406030204" pitchFamily="18" charset="0"/>
                </a:endParaRPr>
              </a:p>
            </p:txBody>
          </p:sp>
          <p:sp>
            <p:nvSpPr>
              <p:cNvPr id="38" name="Smiley Face 37"/>
              <p:cNvSpPr/>
              <p:nvPr/>
            </p:nvSpPr>
            <p:spPr>
              <a:xfrm>
                <a:off x="6669870" y="2563560"/>
                <a:ext cx="549291" cy="549291"/>
              </a:xfrm>
              <a:prstGeom prst="smileyFace">
                <a:avLst/>
              </a:prstGeom>
              <a:ln w="38100">
                <a:solidFill>
                  <a:schemeClr val="tx1"/>
                </a:solid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b="0" i="1">
                  <a:latin typeface="Cambria Math" panose="02040503050406030204" pitchFamily="18" charset="0"/>
                </a:endParaRPr>
              </a:p>
            </p:txBody>
          </p:sp>
        </p:grpSp>
        <p:cxnSp>
          <p:nvCxnSpPr>
            <p:cNvPr id="40" name="Straight Arrow Connector 39"/>
            <p:cNvCxnSpPr/>
            <p:nvPr/>
          </p:nvCxnSpPr>
          <p:spPr>
            <a:xfrm>
              <a:off x="7556969" y="3112851"/>
              <a:ext cx="638681" cy="0"/>
            </a:xfrm>
            <a:prstGeom prst="straightConnector1">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41" name="Freeform: Shape 40"/>
            <p:cNvSpPr/>
            <p:nvPr/>
          </p:nvSpPr>
          <p:spPr>
            <a:xfrm>
              <a:off x="7567969" y="2976490"/>
              <a:ext cx="2568252" cy="914574"/>
            </a:xfrm>
            <a:custGeom>
              <a:avLst/>
              <a:gdLst>
                <a:gd name="connsiteX0" fmla="*/ 1819222 w 2568252"/>
                <a:gd name="connsiteY0" fmla="*/ 97450 h 914574"/>
                <a:gd name="connsiteX1" fmla="*/ 1877588 w 2568252"/>
                <a:gd name="connsiteY1" fmla="*/ 48812 h 914574"/>
                <a:gd name="connsiteX2" fmla="*/ 1935954 w 2568252"/>
                <a:gd name="connsiteY2" fmla="*/ 29357 h 914574"/>
                <a:gd name="connsiteX3" fmla="*/ 1955410 w 2568252"/>
                <a:gd name="connsiteY3" fmla="*/ 9901 h 914574"/>
                <a:gd name="connsiteX4" fmla="*/ 2315333 w 2568252"/>
                <a:gd name="connsiteY4" fmla="*/ 9901 h 914574"/>
                <a:gd name="connsiteX5" fmla="*/ 2354244 w 2568252"/>
                <a:gd name="connsiteY5" fmla="*/ 39084 h 914574"/>
                <a:gd name="connsiteX6" fmla="*/ 2412610 w 2568252"/>
                <a:gd name="connsiteY6" fmla="*/ 77995 h 914574"/>
                <a:gd name="connsiteX7" fmla="*/ 2441793 w 2568252"/>
                <a:gd name="connsiteY7" fmla="*/ 116906 h 914574"/>
                <a:gd name="connsiteX8" fmla="*/ 2480703 w 2568252"/>
                <a:gd name="connsiteY8" fmla="*/ 175272 h 914574"/>
                <a:gd name="connsiteX9" fmla="*/ 2509886 w 2568252"/>
                <a:gd name="connsiteY9" fmla="*/ 214182 h 914574"/>
                <a:gd name="connsiteX10" fmla="*/ 2539069 w 2568252"/>
                <a:gd name="connsiteY10" fmla="*/ 282276 h 914574"/>
                <a:gd name="connsiteX11" fmla="*/ 2548797 w 2568252"/>
                <a:gd name="connsiteY11" fmla="*/ 311459 h 914574"/>
                <a:gd name="connsiteX12" fmla="*/ 2568252 w 2568252"/>
                <a:gd name="connsiteY12" fmla="*/ 399008 h 914574"/>
                <a:gd name="connsiteX13" fmla="*/ 2548797 w 2568252"/>
                <a:gd name="connsiteY13" fmla="*/ 506012 h 914574"/>
                <a:gd name="connsiteX14" fmla="*/ 2529342 w 2568252"/>
                <a:gd name="connsiteY14" fmla="*/ 535195 h 914574"/>
                <a:gd name="connsiteX15" fmla="*/ 2509886 w 2568252"/>
                <a:gd name="connsiteY15" fmla="*/ 574106 h 914574"/>
                <a:gd name="connsiteX16" fmla="*/ 2461248 w 2568252"/>
                <a:gd name="connsiteY16" fmla="*/ 632472 h 914574"/>
                <a:gd name="connsiteX17" fmla="*/ 2432065 w 2568252"/>
                <a:gd name="connsiteY17" fmla="*/ 651927 h 914574"/>
                <a:gd name="connsiteX18" fmla="*/ 2402882 w 2568252"/>
                <a:gd name="connsiteY18" fmla="*/ 681110 h 914574"/>
                <a:gd name="connsiteX19" fmla="*/ 2344516 w 2568252"/>
                <a:gd name="connsiteY19" fmla="*/ 720021 h 914574"/>
                <a:gd name="connsiteX20" fmla="*/ 2315333 w 2568252"/>
                <a:gd name="connsiteY20" fmla="*/ 739476 h 914574"/>
                <a:gd name="connsiteX21" fmla="*/ 2208329 w 2568252"/>
                <a:gd name="connsiteY21" fmla="*/ 797842 h 914574"/>
                <a:gd name="connsiteX22" fmla="*/ 2140235 w 2568252"/>
                <a:gd name="connsiteY22" fmla="*/ 817297 h 914574"/>
                <a:gd name="connsiteX23" fmla="*/ 2111052 w 2568252"/>
                <a:gd name="connsiteY23" fmla="*/ 846480 h 914574"/>
                <a:gd name="connsiteX24" fmla="*/ 2013776 w 2568252"/>
                <a:gd name="connsiteY24" fmla="*/ 875663 h 914574"/>
                <a:gd name="connsiteX25" fmla="*/ 1974865 w 2568252"/>
                <a:gd name="connsiteY25" fmla="*/ 895119 h 914574"/>
                <a:gd name="connsiteX26" fmla="*/ 1926227 w 2568252"/>
                <a:gd name="connsiteY26" fmla="*/ 904846 h 914574"/>
                <a:gd name="connsiteX27" fmla="*/ 1897044 w 2568252"/>
                <a:gd name="connsiteY27" fmla="*/ 914574 h 914574"/>
                <a:gd name="connsiteX28" fmla="*/ 1614942 w 2568252"/>
                <a:gd name="connsiteY28" fmla="*/ 904846 h 914574"/>
                <a:gd name="connsiteX29" fmla="*/ 1537120 w 2568252"/>
                <a:gd name="connsiteY29" fmla="*/ 885391 h 914574"/>
                <a:gd name="connsiteX30" fmla="*/ 1449571 w 2568252"/>
                <a:gd name="connsiteY30" fmla="*/ 875663 h 914574"/>
                <a:gd name="connsiteX31" fmla="*/ 1420388 w 2568252"/>
                <a:gd name="connsiteY31" fmla="*/ 856208 h 914574"/>
                <a:gd name="connsiteX32" fmla="*/ 1381478 w 2568252"/>
                <a:gd name="connsiteY32" fmla="*/ 846480 h 914574"/>
                <a:gd name="connsiteX33" fmla="*/ 1293929 w 2568252"/>
                <a:gd name="connsiteY33" fmla="*/ 817297 h 914574"/>
                <a:gd name="connsiteX34" fmla="*/ 1264746 w 2568252"/>
                <a:gd name="connsiteY34" fmla="*/ 807570 h 914574"/>
                <a:gd name="connsiteX35" fmla="*/ 1225835 w 2568252"/>
                <a:gd name="connsiteY35" fmla="*/ 788114 h 914574"/>
                <a:gd name="connsiteX36" fmla="*/ 1148014 w 2568252"/>
                <a:gd name="connsiteY36" fmla="*/ 768659 h 914574"/>
                <a:gd name="connsiteX37" fmla="*/ 1109103 w 2568252"/>
                <a:gd name="connsiteY37" fmla="*/ 758931 h 914574"/>
                <a:gd name="connsiteX38" fmla="*/ 1031282 w 2568252"/>
                <a:gd name="connsiteY38" fmla="*/ 739476 h 914574"/>
                <a:gd name="connsiteX39" fmla="*/ 992371 w 2568252"/>
                <a:gd name="connsiteY39" fmla="*/ 720021 h 914574"/>
                <a:gd name="connsiteX40" fmla="*/ 895095 w 2568252"/>
                <a:gd name="connsiteY40" fmla="*/ 710293 h 914574"/>
                <a:gd name="connsiteX41" fmla="*/ 719997 w 2568252"/>
                <a:gd name="connsiteY41" fmla="*/ 681110 h 914574"/>
                <a:gd name="connsiteX42" fmla="*/ 681086 w 2568252"/>
                <a:gd name="connsiteY42" fmla="*/ 671382 h 914574"/>
                <a:gd name="connsiteX43" fmla="*/ 622720 w 2568252"/>
                <a:gd name="connsiteY43" fmla="*/ 661655 h 914574"/>
                <a:gd name="connsiteX44" fmla="*/ 593537 w 2568252"/>
                <a:gd name="connsiteY44" fmla="*/ 651927 h 914574"/>
                <a:gd name="connsiteX45" fmla="*/ 544899 w 2568252"/>
                <a:gd name="connsiteY45" fmla="*/ 642199 h 914574"/>
                <a:gd name="connsiteX46" fmla="*/ 486533 w 2568252"/>
                <a:gd name="connsiteY46" fmla="*/ 622744 h 914574"/>
                <a:gd name="connsiteX47" fmla="*/ 457350 w 2568252"/>
                <a:gd name="connsiteY47" fmla="*/ 613016 h 914574"/>
                <a:gd name="connsiteX48" fmla="*/ 301708 w 2568252"/>
                <a:gd name="connsiteY48" fmla="*/ 574106 h 914574"/>
                <a:gd name="connsiteX49" fmla="*/ 233614 w 2568252"/>
                <a:gd name="connsiteY49" fmla="*/ 544923 h 914574"/>
                <a:gd name="connsiteX50" fmla="*/ 175248 w 2568252"/>
                <a:gd name="connsiteY50" fmla="*/ 525467 h 914574"/>
                <a:gd name="connsiteX51" fmla="*/ 146065 w 2568252"/>
                <a:gd name="connsiteY51" fmla="*/ 515740 h 914574"/>
                <a:gd name="connsiteX52" fmla="*/ 116882 w 2568252"/>
                <a:gd name="connsiteY52" fmla="*/ 506012 h 914574"/>
                <a:gd name="connsiteX53" fmla="*/ 29333 w 2568252"/>
                <a:gd name="connsiteY53" fmla="*/ 515740 h 914574"/>
                <a:gd name="connsiteX54" fmla="*/ 48788 w 2568252"/>
                <a:gd name="connsiteY54" fmla="*/ 496284 h 914574"/>
                <a:gd name="connsiteX55" fmla="*/ 116882 w 2568252"/>
                <a:gd name="connsiteY55" fmla="*/ 457374 h 914574"/>
                <a:gd name="connsiteX56" fmla="*/ 146065 w 2568252"/>
                <a:gd name="connsiteY56" fmla="*/ 437919 h 914574"/>
                <a:gd name="connsiteX57" fmla="*/ 165520 w 2568252"/>
                <a:gd name="connsiteY57" fmla="*/ 418463 h 914574"/>
                <a:gd name="connsiteX58" fmla="*/ 107154 w 2568252"/>
                <a:gd name="connsiteY58" fmla="*/ 457374 h 914574"/>
                <a:gd name="connsiteX59" fmla="*/ 77971 w 2568252"/>
                <a:gd name="connsiteY59" fmla="*/ 476829 h 914574"/>
                <a:gd name="connsiteX60" fmla="*/ 19605 w 2568252"/>
                <a:gd name="connsiteY60" fmla="*/ 496284 h 914574"/>
                <a:gd name="connsiteX61" fmla="*/ 150 w 2568252"/>
                <a:gd name="connsiteY61" fmla="*/ 515740 h 914574"/>
                <a:gd name="connsiteX62" fmla="*/ 58516 w 2568252"/>
                <a:gd name="connsiteY62" fmla="*/ 564378 h 914574"/>
                <a:gd name="connsiteX63" fmla="*/ 77971 w 2568252"/>
                <a:gd name="connsiteY63" fmla="*/ 593561 h 914574"/>
                <a:gd name="connsiteX64" fmla="*/ 87699 w 2568252"/>
                <a:gd name="connsiteY64" fmla="*/ 622744 h 914574"/>
                <a:gd name="connsiteX65" fmla="*/ 116882 w 2568252"/>
                <a:gd name="connsiteY65" fmla="*/ 651927 h 914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2568252" h="914574">
                  <a:moveTo>
                    <a:pt x="1819222" y="97450"/>
                  </a:moveTo>
                  <a:cubicBezTo>
                    <a:pt x="1838677" y="81237"/>
                    <a:pt x="1855713" y="61572"/>
                    <a:pt x="1877588" y="48812"/>
                  </a:cubicBezTo>
                  <a:cubicBezTo>
                    <a:pt x="1895302" y="38479"/>
                    <a:pt x="1935954" y="29357"/>
                    <a:pt x="1935954" y="29357"/>
                  </a:cubicBezTo>
                  <a:cubicBezTo>
                    <a:pt x="1942439" y="22872"/>
                    <a:pt x="1946473" y="11963"/>
                    <a:pt x="1955410" y="9901"/>
                  </a:cubicBezTo>
                  <a:cubicBezTo>
                    <a:pt x="2047197" y="-11281"/>
                    <a:pt x="2260401" y="7788"/>
                    <a:pt x="2315333" y="9901"/>
                  </a:cubicBezTo>
                  <a:cubicBezTo>
                    <a:pt x="2328303" y="19629"/>
                    <a:pt x="2340962" y="29787"/>
                    <a:pt x="2354244" y="39084"/>
                  </a:cubicBezTo>
                  <a:cubicBezTo>
                    <a:pt x="2373400" y="52493"/>
                    <a:pt x="2412610" y="77995"/>
                    <a:pt x="2412610" y="77995"/>
                  </a:cubicBezTo>
                  <a:cubicBezTo>
                    <a:pt x="2422338" y="90965"/>
                    <a:pt x="2432496" y="103624"/>
                    <a:pt x="2441793" y="116906"/>
                  </a:cubicBezTo>
                  <a:cubicBezTo>
                    <a:pt x="2455202" y="136062"/>
                    <a:pt x="2466673" y="156566"/>
                    <a:pt x="2480703" y="175272"/>
                  </a:cubicBezTo>
                  <a:lnTo>
                    <a:pt x="2509886" y="214182"/>
                  </a:lnTo>
                  <a:cubicBezTo>
                    <a:pt x="2532700" y="282621"/>
                    <a:pt x="2503008" y="198132"/>
                    <a:pt x="2539069" y="282276"/>
                  </a:cubicBezTo>
                  <a:cubicBezTo>
                    <a:pt x="2543108" y="291701"/>
                    <a:pt x="2545980" y="301600"/>
                    <a:pt x="2548797" y="311459"/>
                  </a:cubicBezTo>
                  <a:cubicBezTo>
                    <a:pt x="2557957" y="343518"/>
                    <a:pt x="2561565" y="365570"/>
                    <a:pt x="2568252" y="399008"/>
                  </a:cubicBezTo>
                  <a:cubicBezTo>
                    <a:pt x="2567158" y="405571"/>
                    <a:pt x="2552878" y="495130"/>
                    <a:pt x="2548797" y="506012"/>
                  </a:cubicBezTo>
                  <a:cubicBezTo>
                    <a:pt x="2544692" y="516959"/>
                    <a:pt x="2535142" y="525044"/>
                    <a:pt x="2529342" y="535195"/>
                  </a:cubicBezTo>
                  <a:cubicBezTo>
                    <a:pt x="2522147" y="547786"/>
                    <a:pt x="2517572" y="561809"/>
                    <a:pt x="2509886" y="574106"/>
                  </a:cubicBezTo>
                  <a:cubicBezTo>
                    <a:pt x="2500430" y="589236"/>
                    <a:pt x="2477894" y="619155"/>
                    <a:pt x="2461248" y="632472"/>
                  </a:cubicBezTo>
                  <a:cubicBezTo>
                    <a:pt x="2452119" y="639775"/>
                    <a:pt x="2441046" y="644443"/>
                    <a:pt x="2432065" y="651927"/>
                  </a:cubicBezTo>
                  <a:cubicBezTo>
                    <a:pt x="2421497" y="660734"/>
                    <a:pt x="2413741" y="672664"/>
                    <a:pt x="2402882" y="681110"/>
                  </a:cubicBezTo>
                  <a:cubicBezTo>
                    <a:pt x="2384425" y="695465"/>
                    <a:pt x="2363971" y="707051"/>
                    <a:pt x="2344516" y="720021"/>
                  </a:cubicBezTo>
                  <a:lnTo>
                    <a:pt x="2315333" y="739476"/>
                  </a:lnTo>
                  <a:cubicBezTo>
                    <a:pt x="2279812" y="763156"/>
                    <a:pt x="2252466" y="783129"/>
                    <a:pt x="2208329" y="797842"/>
                  </a:cubicBezTo>
                  <a:cubicBezTo>
                    <a:pt x="2166463" y="811798"/>
                    <a:pt x="2189094" y="805083"/>
                    <a:pt x="2140235" y="817297"/>
                  </a:cubicBezTo>
                  <a:cubicBezTo>
                    <a:pt x="2130507" y="827025"/>
                    <a:pt x="2122718" y="839189"/>
                    <a:pt x="2111052" y="846480"/>
                  </a:cubicBezTo>
                  <a:cubicBezTo>
                    <a:pt x="2080937" y="865302"/>
                    <a:pt x="2047463" y="868926"/>
                    <a:pt x="2013776" y="875663"/>
                  </a:cubicBezTo>
                  <a:cubicBezTo>
                    <a:pt x="2000806" y="882148"/>
                    <a:pt x="1988622" y="890533"/>
                    <a:pt x="1974865" y="895119"/>
                  </a:cubicBezTo>
                  <a:cubicBezTo>
                    <a:pt x="1959180" y="900347"/>
                    <a:pt x="1942267" y="900836"/>
                    <a:pt x="1926227" y="904846"/>
                  </a:cubicBezTo>
                  <a:cubicBezTo>
                    <a:pt x="1916279" y="907333"/>
                    <a:pt x="1906772" y="911331"/>
                    <a:pt x="1897044" y="914574"/>
                  </a:cubicBezTo>
                  <a:cubicBezTo>
                    <a:pt x="1803010" y="911331"/>
                    <a:pt x="1708724" y="912450"/>
                    <a:pt x="1614942" y="904846"/>
                  </a:cubicBezTo>
                  <a:cubicBezTo>
                    <a:pt x="1588290" y="902685"/>
                    <a:pt x="1563452" y="890038"/>
                    <a:pt x="1537120" y="885391"/>
                  </a:cubicBezTo>
                  <a:cubicBezTo>
                    <a:pt x="1508204" y="880288"/>
                    <a:pt x="1478754" y="878906"/>
                    <a:pt x="1449571" y="875663"/>
                  </a:cubicBezTo>
                  <a:cubicBezTo>
                    <a:pt x="1439843" y="869178"/>
                    <a:pt x="1431134" y="860813"/>
                    <a:pt x="1420388" y="856208"/>
                  </a:cubicBezTo>
                  <a:cubicBezTo>
                    <a:pt x="1408100" y="850942"/>
                    <a:pt x="1394283" y="850322"/>
                    <a:pt x="1381478" y="846480"/>
                  </a:cubicBezTo>
                  <a:cubicBezTo>
                    <a:pt x="1381428" y="846465"/>
                    <a:pt x="1308545" y="822169"/>
                    <a:pt x="1293929" y="817297"/>
                  </a:cubicBezTo>
                  <a:cubicBezTo>
                    <a:pt x="1284201" y="814055"/>
                    <a:pt x="1273917" y="812156"/>
                    <a:pt x="1264746" y="807570"/>
                  </a:cubicBezTo>
                  <a:cubicBezTo>
                    <a:pt x="1251776" y="801085"/>
                    <a:pt x="1239592" y="792700"/>
                    <a:pt x="1225835" y="788114"/>
                  </a:cubicBezTo>
                  <a:cubicBezTo>
                    <a:pt x="1200468" y="779658"/>
                    <a:pt x="1173954" y="775144"/>
                    <a:pt x="1148014" y="768659"/>
                  </a:cubicBezTo>
                  <a:lnTo>
                    <a:pt x="1109103" y="758931"/>
                  </a:lnTo>
                  <a:cubicBezTo>
                    <a:pt x="1109098" y="758930"/>
                    <a:pt x="1031286" y="739478"/>
                    <a:pt x="1031282" y="739476"/>
                  </a:cubicBezTo>
                  <a:cubicBezTo>
                    <a:pt x="1018312" y="732991"/>
                    <a:pt x="1006550" y="723059"/>
                    <a:pt x="992371" y="720021"/>
                  </a:cubicBezTo>
                  <a:cubicBezTo>
                    <a:pt x="960507" y="713193"/>
                    <a:pt x="927520" y="713536"/>
                    <a:pt x="895095" y="710293"/>
                  </a:cubicBezTo>
                  <a:cubicBezTo>
                    <a:pt x="785660" y="682934"/>
                    <a:pt x="843880" y="693499"/>
                    <a:pt x="719997" y="681110"/>
                  </a:cubicBezTo>
                  <a:cubicBezTo>
                    <a:pt x="707027" y="677867"/>
                    <a:pt x="694196" y="674004"/>
                    <a:pt x="681086" y="671382"/>
                  </a:cubicBezTo>
                  <a:cubicBezTo>
                    <a:pt x="661745" y="667514"/>
                    <a:pt x="641974" y="665934"/>
                    <a:pt x="622720" y="661655"/>
                  </a:cubicBezTo>
                  <a:cubicBezTo>
                    <a:pt x="612710" y="659431"/>
                    <a:pt x="603485" y="654414"/>
                    <a:pt x="593537" y="651927"/>
                  </a:cubicBezTo>
                  <a:cubicBezTo>
                    <a:pt x="577497" y="647917"/>
                    <a:pt x="560850" y="646549"/>
                    <a:pt x="544899" y="642199"/>
                  </a:cubicBezTo>
                  <a:cubicBezTo>
                    <a:pt x="525114" y="636803"/>
                    <a:pt x="505988" y="629229"/>
                    <a:pt x="486533" y="622744"/>
                  </a:cubicBezTo>
                  <a:cubicBezTo>
                    <a:pt x="476805" y="619501"/>
                    <a:pt x="467360" y="615240"/>
                    <a:pt x="457350" y="613016"/>
                  </a:cubicBezTo>
                  <a:cubicBezTo>
                    <a:pt x="369287" y="593447"/>
                    <a:pt x="380755" y="597820"/>
                    <a:pt x="301708" y="574106"/>
                  </a:cubicBezTo>
                  <a:cubicBezTo>
                    <a:pt x="239091" y="555321"/>
                    <a:pt x="309524" y="575287"/>
                    <a:pt x="233614" y="544923"/>
                  </a:cubicBezTo>
                  <a:cubicBezTo>
                    <a:pt x="214573" y="537307"/>
                    <a:pt x="194703" y="531952"/>
                    <a:pt x="175248" y="525467"/>
                  </a:cubicBezTo>
                  <a:lnTo>
                    <a:pt x="146065" y="515740"/>
                  </a:lnTo>
                  <a:lnTo>
                    <a:pt x="116882" y="506012"/>
                  </a:lnTo>
                  <a:cubicBezTo>
                    <a:pt x="87699" y="509255"/>
                    <a:pt x="58400" y="519893"/>
                    <a:pt x="29333" y="515740"/>
                  </a:cubicBezTo>
                  <a:cubicBezTo>
                    <a:pt x="20254" y="514443"/>
                    <a:pt x="41742" y="502155"/>
                    <a:pt x="48788" y="496284"/>
                  </a:cubicBezTo>
                  <a:cubicBezTo>
                    <a:pt x="88049" y="463566"/>
                    <a:pt x="77285" y="470572"/>
                    <a:pt x="116882" y="457374"/>
                  </a:cubicBezTo>
                  <a:cubicBezTo>
                    <a:pt x="126610" y="450889"/>
                    <a:pt x="136936" y="445222"/>
                    <a:pt x="146065" y="437919"/>
                  </a:cubicBezTo>
                  <a:cubicBezTo>
                    <a:pt x="153227" y="432190"/>
                    <a:pt x="173723" y="414362"/>
                    <a:pt x="165520" y="418463"/>
                  </a:cubicBezTo>
                  <a:cubicBezTo>
                    <a:pt x="144606" y="428920"/>
                    <a:pt x="126609" y="444404"/>
                    <a:pt x="107154" y="457374"/>
                  </a:cubicBezTo>
                  <a:cubicBezTo>
                    <a:pt x="97426" y="463859"/>
                    <a:pt x="89062" y="473132"/>
                    <a:pt x="77971" y="476829"/>
                  </a:cubicBezTo>
                  <a:lnTo>
                    <a:pt x="19605" y="496284"/>
                  </a:lnTo>
                  <a:cubicBezTo>
                    <a:pt x="13120" y="502769"/>
                    <a:pt x="-1649" y="506747"/>
                    <a:pt x="150" y="515740"/>
                  </a:cubicBezTo>
                  <a:cubicBezTo>
                    <a:pt x="3031" y="530144"/>
                    <a:pt x="47264" y="556877"/>
                    <a:pt x="58516" y="564378"/>
                  </a:cubicBezTo>
                  <a:cubicBezTo>
                    <a:pt x="65001" y="574106"/>
                    <a:pt x="72743" y="583104"/>
                    <a:pt x="77971" y="593561"/>
                  </a:cubicBezTo>
                  <a:cubicBezTo>
                    <a:pt x="82557" y="602732"/>
                    <a:pt x="81293" y="614737"/>
                    <a:pt x="87699" y="622744"/>
                  </a:cubicBezTo>
                  <a:cubicBezTo>
                    <a:pt x="119580" y="662595"/>
                    <a:pt x="116882" y="625350"/>
                    <a:pt x="116882" y="651927"/>
                  </a:cubicBezTo>
                </a:path>
              </a:pathLst>
            </a:custGeom>
            <a:noFill/>
            <a:ln w="38100">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cxnSp>
          <p:nvCxnSpPr>
            <p:cNvPr id="42" name="Straight Arrow Connector 41"/>
            <p:cNvCxnSpPr/>
            <p:nvPr/>
          </p:nvCxnSpPr>
          <p:spPr>
            <a:xfrm flipH="1" flipV="1">
              <a:off x="8761114" y="3385226"/>
              <a:ext cx="1375107" cy="505838"/>
            </a:xfrm>
            <a:prstGeom prst="straightConnector1">
              <a:avLst/>
            </a:prstGeom>
            <a:ln w="38100">
              <a:solidFill>
                <a:schemeClr val="accent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a:off x="10107773" y="3433777"/>
              <a:ext cx="1346266" cy="707886"/>
            </a:xfrm>
            <a:prstGeom prst="rect">
              <a:avLst/>
            </a:prstGeom>
            <a:noFill/>
          </p:spPr>
          <p:txBody>
            <a:bodyPr wrap="none" rtlCol="0">
              <a:spAutoFit/>
            </a:bodyPr>
            <a:lstStyle/>
            <a:p>
              <a:r>
                <a:rPr lang="en-US" sz="2000" dirty="0">
                  <a:solidFill>
                    <a:schemeClr val="accent1"/>
                  </a:solidFill>
                </a:rPr>
                <a:t>Frozen</a:t>
              </a:r>
            </a:p>
            <a:p>
              <a:r>
                <a:rPr lang="en-US" sz="2000" dirty="0">
                  <a:solidFill>
                    <a:schemeClr val="accent1"/>
                  </a:solidFill>
                </a:rPr>
                <a:t>parameter</a:t>
              </a:r>
            </a:p>
          </p:txBody>
        </p:sp>
      </p:grpSp>
      <p:pic>
        <p:nvPicPr>
          <p:cNvPr id="24" name="Picture 4" descr="Ca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31388" y="2547741"/>
            <a:ext cx="402996" cy="302247"/>
          </a:xfrm>
          <a:prstGeom prst="rect">
            <a:avLst/>
          </a:prstGeom>
          <a:noFill/>
          <a:extLst>
            <a:ext uri="{909E8E84-426E-40DD-AFC4-6F175D3DCCD1}">
              <a14:hiddenFill xmlns:a14="http://schemas.microsoft.com/office/drawing/2010/main">
                <a:solidFill>
                  <a:srgbClr val="FFFFFF"/>
                </a:solidFill>
              </a14:hiddenFill>
            </a:ext>
          </a:extLst>
        </p:spPr>
      </p:pic>
      <p:sp>
        <p:nvSpPr>
          <p:cNvPr id="33" name="Arrow: Curved Left 32"/>
          <p:cNvSpPr/>
          <p:nvPr/>
        </p:nvSpPr>
        <p:spPr>
          <a:xfrm rot="12513315">
            <a:off x="2462873" y="2059618"/>
            <a:ext cx="635667" cy="1303828"/>
          </a:xfrm>
          <a:prstGeom prst="curvedLeftArrow">
            <a:avLst/>
          </a:prstGeom>
          <a:ln/>
        </p:spPr>
        <p:style>
          <a:lnRef idx="1">
            <a:schemeClr val="accent6"/>
          </a:lnRef>
          <a:fillRef idx="2">
            <a:schemeClr val="accent6"/>
          </a:fillRef>
          <a:effectRef idx="1">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b="0" i="1">
              <a:solidFill>
                <a:schemeClr val="tx1"/>
              </a:solidFill>
              <a:latin typeface="Cambria Math" panose="02040503050406030204" pitchFamily="18" charset="0"/>
            </a:endParaRPr>
          </a:p>
        </p:txBody>
      </p:sp>
      <p:sp>
        <p:nvSpPr>
          <p:cNvPr id="8" name="TextBox 7"/>
          <p:cNvSpPr txBox="1"/>
          <p:nvPr/>
        </p:nvSpPr>
        <p:spPr>
          <a:xfrm>
            <a:off x="4064667" y="2094165"/>
            <a:ext cx="487634" cy="369332"/>
          </a:xfrm>
          <a:prstGeom prst="rect">
            <a:avLst/>
          </a:prstGeom>
          <a:noFill/>
        </p:spPr>
        <p:txBody>
          <a:bodyPr wrap="none" rtlCol="0">
            <a:spAutoFit/>
          </a:bodyPr>
          <a:lstStyle/>
          <a:p>
            <a:r>
              <a:rPr lang="en-US" dirty="0"/>
              <a:t>cat</a:t>
            </a:r>
          </a:p>
        </p:txBody>
      </p:sp>
      <p:sp>
        <p:nvSpPr>
          <p:cNvPr id="26" name="TextBox 25"/>
          <p:cNvSpPr txBox="1"/>
          <p:nvPr/>
        </p:nvSpPr>
        <p:spPr>
          <a:xfrm>
            <a:off x="7673105" y="3405943"/>
            <a:ext cx="625492" cy="646331"/>
          </a:xfrm>
          <a:prstGeom prst="rect">
            <a:avLst/>
          </a:prstGeom>
          <a:noFill/>
        </p:spPr>
        <p:txBody>
          <a:bodyPr wrap="none" rtlCol="0">
            <a:spAutoFit/>
          </a:bodyPr>
          <a:lstStyle/>
          <a:p>
            <a:r>
              <a:rPr lang="en-US" dirty="0"/>
              <a:t>0.99</a:t>
            </a:r>
          </a:p>
          <a:p>
            <a:r>
              <a:rPr lang="en-US"/>
              <a:t>(cat)</a:t>
            </a:r>
            <a:endParaRPr lang="en-US" dirty="0"/>
          </a:p>
        </p:txBody>
      </p:sp>
      <p:sp>
        <p:nvSpPr>
          <p:cNvPr id="28" name="TextBox 27"/>
          <p:cNvSpPr txBox="1"/>
          <p:nvPr/>
        </p:nvSpPr>
        <p:spPr>
          <a:xfrm>
            <a:off x="3966888" y="2916027"/>
            <a:ext cx="729687" cy="646331"/>
          </a:xfrm>
          <a:prstGeom prst="rect">
            <a:avLst/>
          </a:prstGeom>
          <a:noFill/>
        </p:spPr>
        <p:txBody>
          <a:bodyPr wrap="none" rtlCol="0">
            <a:spAutoFit/>
          </a:bodyPr>
          <a:lstStyle/>
          <a:p>
            <a:r>
              <a:rPr lang="en-US" dirty="0"/>
              <a:t>0.1</a:t>
            </a:r>
          </a:p>
          <a:p>
            <a:r>
              <a:rPr lang="en-US" dirty="0"/>
              <a:t>(dog)</a:t>
            </a:r>
          </a:p>
        </p:txBody>
      </p:sp>
      <p:pic>
        <p:nvPicPr>
          <p:cNvPr id="32" name="Picture 31">
            <a:extLst>
              <a:ext uri="{FF2B5EF4-FFF2-40B4-BE49-F238E27FC236}">
                <a16:creationId xmlns:a16="http://schemas.microsoft.com/office/drawing/2014/main" id="{98B80066-540E-4F8F-8251-4DDB25380B93}"/>
              </a:ext>
            </a:extLst>
          </p:cNvPr>
          <p:cNvPicPr>
            <a:picLocks noChangeAspect="1"/>
          </p:cNvPicPr>
          <p:nvPr/>
        </p:nvPicPr>
        <p:blipFill>
          <a:blip r:embed="rId5"/>
          <a:stretch>
            <a:fillRect/>
          </a:stretch>
        </p:blipFill>
        <p:spPr>
          <a:xfrm>
            <a:off x="7607277" y="2523919"/>
            <a:ext cx="474200" cy="327397"/>
          </a:xfrm>
          <a:prstGeom prst="rect">
            <a:avLst/>
          </a:prstGeom>
        </p:spPr>
      </p:pic>
    </p:spTree>
    <p:extLst>
      <p:ext uri="{BB962C8B-B14F-4D97-AF65-F5344CB8AC3E}">
        <p14:creationId xmlns:p14="http://schemas.microsoft.com/office/powerpoint/2010/main" val="2718323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animBg="1"/>
      <p:bldP spid="2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269BC-FCD0-3641-BD6D-5B96C2417018}"/>
              </a:ext>
            </a:extLst>
          </p:cNvPr>
          <p:cNvSpPr>
            <a:spLocks noGrp="1"/>
          </p:cNvSpPr>
          <p:nvPr>
            <p:ph type="title"/>
          </p:nvPr>
        </p:nvSpPr>
        <p:spPr/>
        <p:txBody>
          <a:bodyPr/>
          <a:lstStyle/>
          <a:p>
            <a:r>
              <a:rPr lang="en-US" dirty="0"/>
              <a:t>The abstraction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011453FF-9B1C-204B-BAC3-7506D02A781A}"/>
                  </a:ext>
                </a:extLst>
              </p:cNvPr>
              <p:cNvSpPr>
                <a:spLocks noGrp="1"/>
              </p:cNvSpPr>
              <p:nvPr>
                <p:ph idx="1"/>
              </p:nvPr>
            </p:nvSpPr>
            <p:spPr>
              <a:xfrm>
                <a:off x="407368" y="1825625"/>
                <a:ext cx="8633934" cy="4351338"/>
              </a:xfrm>
            </p:spPr>
            <p:txBody>
              <a:bodyPr>
                <a:normAutofit fontScale="92500" lnSpcReduction="20000"/>
              </a:bodyPr>
              <a:lstStyle/>
              <a:p>
                <a:r>
                  <a:rPr lang="en-US" dirty="0"/>
                  <a:t>Training a model means capturing the relationship between feature vectors and a target variable, given a training data set</a:t>
                </a:r>
              </a:p>
              <a:p>
                <a:r>
                  <a:rPr lang="en-US" b="1" dirty="0"/>
                  <a:t>Feature vector </a:t>
                </a:r>
                <a14:m>
                  <m:oMath xmlns:m="http://schemas.openxmlformats.org/officeDocument/2006/math">
                    <m:r>
                      <a:rPr lang="en-US" b="1" i="1" smtClean="0">
                        <a:latin typeface="Cambria Math" panose="02040503050406030204" pitchFamily="18" charset="0"/>
                      </a:rPr>
                      <m:t>𝒙</m:t>
                    </m:r>
                  </m:oMath>
                </a14:m>
                <a:r>
                  <a:rPr lang="en-US" dirty="0"/>
                  <a:t>: set of features or attributes characterizing an entity, such as square footage, num of bedrooms, bathrooms</a:t>
                </a:r>
              </a:p>
              <a:p>
                <a:r>
                  <a:rPr lang="en-US" b="1" dirty="0"/>
                  <a:t>Target</a:t>
                </a:r>
                <a:r>
                  <a:rPr lang="en-US" dirty="0"/>
                  <a:t> </a:t>
                </a:r>
                <a14:m>
                  <m:oMath xmlns:m="http://schemas.openxmlformats.org/officeDocument/2006/math">
                    <m:r>
                      <a:rPr lang="en-US" b="0" i="1" smtClean="0">
                        <a:latin typeface="Cambria Math" panose="02040503050406030204" pitchFamily="18" charset="0"/>
                      </a:rPr>
                      <m:t>𝑦</m:t>
                    </m:r>
                  </m:oMath>
                </a14:m>
                <a:r>
                  <a:rPr lang="en-US" dirty="0"/>
                  <a:t>: either a scalar value like rent price (regressor), or an integer indicating “creditworthy” or “it's not cancer” (classifier)</a:t>
                </a:r>
              </a:p>
              <a:p>
                <a:r>
                  <a:rPr lang="en-US" dirty="0"/>
                  <a:t>Model captures the relationship in specific </a:t>
                </a:r>
                <a14:m>
                  <m:oMath xmlns:m="http://schemas.openxmlformats.org/officeDocument/2006/math">
                    <m:r>
                      <a:rPr lang="en-US" b="0" i="1" smtClean="0">
                        <a:latin typeface="Cambria Math" panose="02040503050406030204" pitchFamily="18" charset="0"/>
                      </a:rPr>
                      <m:t>𝑋</m:t>
                    </m:r>
                    <m:r>
                      <a:rPr lang="en-US" b="0" i="1" smtClean="0">
                        <a:latin typeface="Cambria Math" panose="02040503050406030204" pitchFamily="18" charset="0"/>
                      </a:rPr>
                      <m:t>→</m:t>
                    </m:r>
                    <m:r>
                      <a:rPr lang="en-US" b="1" i="1" smtClean="0">
                        <a:latin typeface="Cambria Math" panose="02040503050406030204" pitchFamily="18" charset="0"/>
                      </a:rPr>
                      <m:t>𝒚</m:t>
                    </m:r>
                  </m:oMath>
                </a14:m>
                <a:endParaRPr lang="en-US" b="1" dirty="0"/>
              </a:p>
            </p:txBody>
          </p:sp>
        </mc:Choice>
        <mc:Fallback xmlns="">
          <p:sp>
            <p:nvSpPr>
              <p:cNvPr id="3" name="Content Placeholder 2">
                <a:extLst>
                  <a:ext uri="{FF2B5EF4-FFF2-40B4-BE49-F238E27FC236}">
                    <a16:creationId xmlns:a16="http://schemas.microsoft.com/office/drawing/2014/main" id="{011453FF-9B1C-204B-BAC3-7506D02A781A}"/>
                  </a:ext>
                </a:extLst>
              </p:cNvPr>
              <p:cNvSpPr>
                <a:spLocks noGrp="1" noRot="1" noChangeAspect="1" noMove="1" noResize="1" noEditPoints="1" noAdjustHandles="1" noChangeArrowheads="1" noChangeShapeType="1" noTextEdit="1"/>
              </p:cNvSpPr>
              <p:nvPr>
                <p:ph idx="1"/>
              </p:nvPr>
            </p:nvSpPr>
            <p:spPr>
              <a:xfrm>
                <a:off x="407368" y="1825625"/>
                <a:ext cx="8633934" cy="4351338"/>
              </a:xfrm>
              <a:blipFill>
                <a:blip r:embed="rId2"/>
                <a:stretch>
                  <a:fillRect l="-1483" t="-3641" r="-176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356CB844-3154-DB44-886F-71D6CA350BFE}"/>
                  </a:ext>
                </a:extLst>
              </p:cNvPr>
              <p:cNvSpPr txBox="1"/>
              <p:nvPr/>
            </p:nvSpPr>
            <p:spPr>
              <a:xfrm>
                <a:off x="9155150" y="4282068"/>
                <a:ext cx="2232103" cy="646331"/>
              </a:xfrm>
              <a:prstGeom prst="rect">
                <a:avLst/>
              </a:prstGeom>
              <a:noFill/>
            </p:spPr>
            <p:txBody>
              <a:bodyPr wrap="square" rtlCol="0">
                <a:spAutoFit/>
              </a:bodyPr>
              <a:lstStyle/>
              <a:p>
                <a:r>
                  <a:rPr lang="en-US" dirty="0"/>
                  <a:t>Row vectors, </a:t>
                </a:r>
                <a14:m>
                  <m:oMath xmlns:m="http://schemas.openxmlformats.org/officeDocument/2006/math">
                    <m:sSub>
                      <m:sSubPr>
                        <m:ctrlPr>
                          <a:rPr lang="en-US" b="0" i="1" smtClean="0">
                            <a:latin typeface="Cambria Math" panose="02040503050406030204" pitchFamily="18" charset="0"/>
                          </a:rPr>
                        </m:ctrlPr>
                      </m:sSubPr>
                      <m:e>
                        <m:r>
                          <a:rPr lang="en-US" b="1" i="1" smtClean="0">
                            <a:latin typeface="Cambria Math" panose="02040503050406030204" pitchFamily="18" charset="0"/>
                          </a:rPr>
                          <m:t>𝒙</m:t>
                        </m:r>
                      </m:e>
                      <m:sub>
                        <m:r>
                          <a:rPr lang="en-US" b="0" i="1" smtClean="0">
                            <a:latin typeface="Cambria Math" panose="02040503050406030204" pitchFamily="18" charset="0"/>
                          </a:rPr>
                          <m:t>𝑖</m:t>
                        </m:r>
                      </m:sub>
                    </m:sSub>
                    <m:r>
                      <a:rPr lang="en-US" b="0" i="0" smtClean="0">
                        <a:latin typeface="Cambria Math" panose="02040503050406030204" pitchFamily="18" charset="0"/>
                      </a:rPr>
                      <m:t>,</m:t>
                    </m:r>
                  </m:oMath>
                </a14:m>
                <a:r>
                  <a:rPr lang="en-US" dirty="0"/>
                  <a:t> represent instances</a:t>
                </a:r>
              </a:p>
            </p:txBody>
          </p:sp>
        </mc:Choice>
        <mc:Fallback xmlns="">
          <p:sp>
            <p:nvSpPr>
              <p:cNvPr id="14" name="TextBox 13">
                <a:extLst>
                  <a:ext uri="{FF2B5EF4-FFF2-40B4-BE49-F238E27FC236}">
                    <a16:creationId xmlns:a16="http://schemas.microsoft.com/office/drawing/2014/main" id="{356CB844-3154-DB44-886F-71D6CA350BFE}"/>
                  </a:ext>
                </a:extLst>
              </p:cNvPr>
              <p:cNvSpPr txBox="1">
                <a:spLocks noRot="1" noChangeAspect="1" noMove="1" noResize="1" noEditPoints="1" noAdjustHandles="1" noChangeArrowheads="1" noChangeShapeType="1" noTextEdit="1"/>
              </p:cNvSpPr>
              <p:nvPr/>
            </p:nvSpPr>
            <p:spPr>
              <a:xfrm>
                <a:off x="9155150" y="4282068"/>
                <a:ext cx="2232103" cy="646331"/>
              </a:xfrm>
              <a:prstGeom prst="rect">
                <a:avLst/>
              </a:prstGeom>
              <a:blipFill>
                <a:blip r:embed="rId3"/>
                <a:stretch>
                  <a:fillRect l="-2260" t="-1923" b="-15385"/>
                </a:stretch>
              </a:blipFill>
            </p:spPr>
            <p:txBody>
              <a:bodyPr/>
              <a:lstStyle/>
              <a:p>
                <a:r>
                  <a:rPr lang="en-US">
                    <a:noFill/>
                  </a:rPr>
                  <a:t> </a:t>
                </a:r>
              </a:p>
            </p:txBody>
          </p:sp>
        </mc:Fallback>
      </mc:AlternateContent>
      <p:pic>
        <p:nvPicPr>
          <p:cNvPr id="15" name="Picture 14">
            <a:extLst>
              <a:ext uri="{FF2B5EF4-FFF2-40B4-BE49-F238E27FC236}">
                <a16:creationId xmlns:a16="http://schemas.microsoft.com/office/drawing/2014/main" id="{C1254304-877C-3F42-8352-1BC64F4CC96D}"/>
              </a:ext>
            </a:extLst>
          </p:cNvPr>
          <p:cNvPicPr>
            <a:picLocks noChangeAspect="1"/>
          </p:cNvPicPr>
          <p:nvPr/>
        </p:nvPicPr>
        <p:blipFill>
          <a:blip r:embed="rId4"/>
          <a:stretch>
            <a:fillRect/>
          </a:stretch>
        </p:blipFill>
        <p:spPr>
          <a:xfrm>
            <a:off x="9248279" y="1764293"/>
            <a:ext cx="2464917" cy="2363619"/>
          </a:xfrm>
          <a:prstGeom prst="rect">
            <a:avLst/>
          </a:prstGeom>
        </p:spPr>
      </p:pic>
    </p:spTree>
    <p:extLst>
      <p:ext uri="{BB962C8B-B14F-4D97-AF65-F5344CB8AC3E}">
        <p14:creationId xmlns:p14="http://schemas.microsoft.com/office/powerpoint/2010/main" val="30022282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528133-89D7-A447-BA0A-B6F2C95F49A6}"/>
              </a:ext>
            </a:extLst>
          </p:cNvPr>
          <p:cNvSpPr>
            <a:spLocks noGrp="1"/>
          </p:cNvSpPr>
          <p:nvPr>
            <p:ph type="title"/>
          </p:nvPr>
        </p:nvSpPr>
        <p:spPr/>
        <p:txBody>
          <a:bodyPr/>
          <a:lstStyle/>
          <a:p>
            <a:r>
              <a:rPr lang="en-US" dirty="0"/>
              <a:t>Models</a:t>
            </a:r>
          </a:p>
        </p:txBody>
      </p:sp>
      <p:sp>
        <p:nvSpPr>
          <p:cNvPr id="3" name="Content Placeholder 2">
            <a:extLst>
              <a:ext uri="{FF2B5EF4-FFF2-40B4-BE49-F238E27FC236}">
                <a16:creationId xmlns:a16="http://schemas.microsoft.com/office/drawing/2014/main" id="{B55B58AC-E5CA-BA43-981A-A3E686F7ED72}"/>
              </a:ext>
            </a:extLst>
          </p:cNvPr>
          <p:cNvSpPr>
            <a:spLocks noGrp="1"/>
          </p:cNvSpPr>
          <p:nvPr>
            <p:ph idx="1"/>
          </p:nvPr>
        </p:nvSpPr>
        <p:spPr/>
        <p:txBody>
          <a:bodyPr>
            <a:normAutofit/>
          </a:bodyPr>
          <a:lstStyle/>
          <a:p>
            <a:r>
              <a:rPr lang="en-US" dirty="0"/>
              <a:t>Models are composed of </a:t>
            </a:r>
            <a:r>
              <a:rPr lang="en-US" i="1" dirty="0">
                <a:solidFill>
                  <a:srgbClr val="FF0000"/>
                </a:solidFill>
              </a:rPr>
              <a:t>parameters</a:t>
            </a:r>
            <a:r>
              <a:rPr lang="en-US" dirty="0"/>
              <a:t>; predictions are a computation based upon these parameters</a:t>
            </a:r>
          </a:p>
          <a:p>
            <a:r>
              <a:rPr lang="en-US" dirty="0"/>
              <a:t>Models have </a:t>
            </a:r>
            <a:r>
              <a:rPr lang="en-US" i="1" dirty="0">
                <a:solidFill>
                  <a:srgbClr val="FF0000"/>
                </a:solidFill>
              </a:rPr>
              <a:t>architecture</a:t>
            </a:r>
            <a:r>
              <a:rPr lang="en-US" i="1" dirty="0"/>
              <a:t>; e</a:t>
            </a:r>
            <a:r>
              <a:rPr lang="en-US" dirty="0"/>
              <a:t>.g., number of layers, number of neurons per layer, which nonlinearity to use, </a:t>
            </a:r>
            <a:r>
              <a:rPr lang="en-US" dirty="0" err="1"/>
              <a:t>etc</a:t>
            </a:r>
            <a:r>
              <a:rPr lang="en-US" dirty="0"/>
              <a:t>…</a:t>
            </a:r>
          </a:p>
          <a:p>
            <a:r>
              <a:rPr lang="en-US" dirty="0"/>
              <a:t>Models have </a:t>
            </a:r>
            <a:r>
              <a:rPr lang="en-US" i="1" dirty="0">
                <a:solidFill>
                  <a:srgbClr val="FF0000"/>
                </a:solidFill>
              </a:rPr>
              <a:t>hyper-parameters</a:t>
            </a:r>
            <a:r>
              <a:rPr lang="en-US" dirty="0"/>
              <a:t> that govern architecture and the training process; e.g., learning rate, weight decay, drop out rate</a:t>
            </a:r>
          </a:p>
          <a:p>
            <a:r>
              <a:rPr lang="en-US" dirty="0"/>
              <a:t>Hyper-parameters </a:t>
            </a:r>
            <a:r>
              <a:rPr lang="en-US" dirty="0">
                <a:solidFill>
                  <a:srgbClr val="FF0000"/>
                </a:solidFill>
              </a:rPr>
              <a:t>are specified by the programmer, not computed from the training data</a:t>
            </a:r>
            <a:r>
              <a:rPr lang="en-US" dirty="0"/>
              <a:t>; must be tuned</a:t>
            </a:r>
          </a:p>
          <a:p>
            <a:r>
              <a:rPr lang="en-US" dirty="0"/>
              <a:t>Deep learning training greatly affected by </a:t>
            </a:r>
            <a:r>
              <a:rPr lang="en-US" i="1" dirty="0">
                <a:solidFill>
                  <a:srgbClr val="FF0000"/>
                </a:solidFill>
              </a:rPr>
              <a:t>learning rate</a:t>
            </a:r>
            <a:r>
              <a:rPr lang="en-US" dirty="0"/>
              <a:t>, and even things like random parameter initialization</a:t>
            </a:r>
          </a:p>
        </p:txBody>
      </p:sp>
    </p:spTree>
    <p:extLst>
      <p:ext uri="{BB962C8B-B14F-4D97-AF65-F5344CB8AC3E}">
        <p14:creationId xmlns:p14="http://schemas.microsoft.com/office/powerpoint/2010/main" val="25652648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72A69-5764-9F48-B704-2F889DB1A960}"/>
              </a:ext>
            </a:extLst>
          </p:cNvPr>
          <p:cNvSpPr>
            <a:spLocks noGrp="1"/>
          </p:cNvSpPr>
          <p:nvPr>
            <p:ph type="title"/>
          </p:nvPr>
        </p:nvSpPr>
        <p:spPr/>
        <p:txBody>
          <a:bodyPr/>
          <a:lstStyle/>
          <a:p>
            <a:r>
              <a:rPr lang="en-US" dirty="0"/>
              <a:t>Training</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DF8A031C-9DE9-5646-9FCB-3A9ADBE9D37F}"/>
                  </a:ext>
                </a:extLst>
              </p:cNvPr>
              <p:cNvSpPr>
                <a:spLocks noGrp="1"/>
              </p:cNvSpPr>
              <p:nvPr>
                <p:ph idx="1"/>
              </p:nvPr>
            </p:nvSpPr>
            <p:spPr/>
            <p:txBody>
              <a:bodyPr>
                <a:normAutofit/>
              </a:bodyPr>
              <a:lstStyle/>
              <a:p>
                <a:r>
                  <a:rPr lang="en-US" dirty="0"/>
                  <a:t>Training a model means finding </a:t>
                </a:r>
                <a:r>
                  <a:rPr lang="en-US" dirty="0">
                    <a:solidFill>
                      <a:srgbClr val="FF0000"/>
                    </a:solidFill>
                  </a:rPr>
                  <a:t>optimal</a:t>
                </a:r>
                <a:r>
                  <a:rPr lang="en-US" dirty="0"/>
                  <a:t> (or good enough) model parameters as measured by a </a:t>
                </a:r>
                <a:r>
                  <a:rPr lang="en-US" i="1" dirty="0">
                    <a:solidFill>
                      <a:srgbClr val="FF0000"/>
                    </a:solidFill>
                  </a:rPr>
                  <a:t>loss</a:t>
                </a:r>
                <a:r>
                  <a:rPr lang="en-US" i="1" dirty="0"/>
                  <a:t> </a:t>
                </a:r>
                <a:r>
                  <a:rPr lang="en-US" dirty="0"/>
                  <a:t>(cost or error) function</a:t>
                </a:r>
              </a:p>
              <a:p>
                <a:r>
                  <a:rPr lang="en-US" dirty="0"/>
                  <a:t>Loss function measures the </a:t>
                </a:r>
                <a:r>
                  <a:rPr lang="en-US" dirty="0">
                    <a:solidFill>
                      <a:srgbClr val="FF0000"/>
                    </a:solidFill>
                  </a:rPr>
                  <a:t>difference</a:t>
                </a:r>
                <a:r>
                  <a:rPr lang="en-US" dirty="0"/>
                  <a:t> between model </a:t>
                </a:r>
                <a:r>
                  <a:rPr lang="en-US" dirty="0">
                    <a:solidFill>
                      <a:srgbClr val="FF0000"/>
                    </a:solidFill>
                  </a:rPr>
                  <a:t>predictions</a:t>
                </a:r>
                <a:r>
                  <a:rPr lang="en-US" dirty="0"/>
                  <a:t> and </a:t>
                </a:r>
                <a:r>
                  <a:rPr lang="en-US" dirty="0">
                    <a:solidFill>
                      <a:srgbClr val="FF0000"/>
                    </a:solidFill>
                  </a:rPr>
                  <a:t>known</a:t>
                </a:r>
                <a:r>
                  <a:rPr lang="en-US" dirty="0"/>
                  <a:t> targets</a:t>
                </a:r>
              </a:p>
              <a:p>
                <a:r>
                  <a:rPr lang="en-US" i="1" dirty="0">
                    <a:solidFill>
                      <a:srgbClr val="FF0000"/>
                    </a:solidFill>
                  </a:rPr>
                  <a:t>Underfitting</a:t>
                </a:r>
                <a:r>
                  <a:rPr lang="en-US" i="1" dirty="0"/>
                  <a:t> (biased)</a:t>
                </a:r>
                <a:r>
                  <a:rPr lang="en-US" dirty="0"/>
                  <a:t>: model unable to capture the relationship </a:t>
                </a:r>
                <a14:m>
                  <m:oMath xmlns:m="http://schemas.openxmlformats.org/officeDocument/2006/math">
                    <m:r>
                      <a:rPr lang="en-US" b="0" i="1" dirty="0" smtClean="0">
                        <a:latin typeface="Cambria Math" panose="02040503050406030204" pitchFamily="18" charset="0"/>
                      </a:rPr>
                      <m:t>𝑋</m:t>
                    </m:r>
                    <m:r>
                      <a:rPr lang="en-US" b="0" i="1" dirty="0" smtClean="0">
                        <a:latin typeface="Cambria Math" panose="02040503050406030204" pitchFamily="18" charset="0"/>
                      </a:rPr>
                      <m:t>→</m:t>
                    </m:r>
                    <m:r>
                      <a:rPr lang="en-US" b="1" i="1" dirty="0" smtClean="0">
                        <a:latin typeface="Cambria Math" panose="02040503050406030204" pitchFamily="18" charset="0"/>
                      </a:rPr>
                      <m:t>𝒚</m:t>
                    </m:r>
                  </m:oMath>
                </a14:m>
                <a:r>
                  <a:rPr lang="en-US" dirty="0"/>
                  <a:t>  (assuming there is a relationship to be had)</a:t>
                </a:r>
              </a:p>
              <a:p>
                <a:r>
                  <a:rPr lang="en-US" i="1" dirty="0">
                    <a:solidFill>
                      <a:srgbClr val="FF0000"/>
                    </a:solidFill>
                  </a:rPr>
                  <a:t>Overfitting</a:t>
                </a:r>
                <a:r>
                  <a:rPr lang="en-US" dirty="0"/>
                  <a:t>: model is too specific to the training data (fixates on irrelevant fluctuations in training data) and doesn't generalize well</a:t>
                </a:r>
              </a:p>
              <a:p>
                <a:r>
                  <a:rPr lang="en-US" dirty="0"/>
                  <a:t>To </a:t>
                </a:r>
                <a:r>
                  <a:rPr lang="en-US" i="1" dirty="0">
                    <a:solidFill>
                      <a:srgbClr val="FF0000"/>
                    </a:solidFill>
                  </a:rPr>
                  <a:t>generalize</a:t>
                </a:r>
                <a:r>
                  <a:rPr lang="en-US" dirty="0"/>
                  <a:t> means we get accurate predictions for test feature vectors not found in the training set</a:t>
                </a:r>
              </a:p>
            </p:txBody>
          </p:sp>
        </mc:Choice>
        <mc:Fallback xmlns="">
          <p:sp>
            <p:nvSpPr>
              <p:cNvPr id="3" name="Content Placeholder 2">
                <a:extLst>
                  <a:ext uri="{FF2B5EF4-FFF2-40B4-BE49-F238E27FC236}">
                    <a16:creationId xmlns:a16="http://schemas.microsoft.com/office/drawing/2014/main" id="{DF8A031C-9DE9-5646-9FCB-3A9ADBE9D37F}"/>
                  </a:ext>
                </a:extLst>
              </p:cNvPr>
              <p:cNvSpPr>
                <a:spLocks noGrp="1" noRot="1" noChangeAspect="1" noMove="1" noResize="1" noEditPoints="1" noAdjustHandles="1" noChangeArrowheads="1" noChangeShapeType="1" noTextEdit="1"/>
              </p:cNvSpPr>
              <p:nvPr>
                <p:ph idx="1"/>
              </p:nvPr>
            </p:nvSpPr>
            <p:spPr>
              <a:blipFill>
                <a:blip r:embed="rId2"/>
                <a:stretch>
                  <a:fillRect l="-1197" t="-1432" b="-441"/>
                </a:stretch>
              </a:blipFill>
            </p:spPr>
            <p:txBody>
              <a:bodyPr/>
              <a:lstStyle/>
              <a:p>
                <a:r>
                  <a:rPr lang="en-US">
                    <a:noFill/>
                  </a:rPr>
                  <a:t> </a:t>
                </a:r>
              </a:p>
            </p:txBody>
          </p:sp>
        </mc:Fallback>
      </mc:AlternateContent>
    </p:spTree>
    <p:extLst>
      <p:ext uri="{BB962C8B-B14F-4D97-AF65-F5344CB8AC3E}">
        <p14:creationId xmlns:p14="http://schemas.microsoft.com/office/powerpoint/2010/main" val="23131132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Terminology: Loss function vs metric</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335360" y="1052736"/>
                <a:ext cx="11449272" cy="4585230"/>
              </a:xfrm>
            </p:spPr>
            <p:txBody>
              <a:bodyPr>
                <a:normAutofit lnSpcReduction="10000"/>
              </a:bodyPr>
              <a:lstStyle/>
              <a:p>
                <a:r>
                  <a:rPr lang="en-US" i="1" dirty="0"/>
                  <a:t>Loss</a:t>
                </a:r>
                <a:r>
                  <a:rPr lang="en-US" dirty="0"/>
                  <a:t> </a:t>
                </a:r>
                <a:r>
                  <a:rPr lang="en-US" i="1" dirty="0"/>
                  <a:t>function</a:t>
                </a:r>
                <a:r>
                  <a:rPr lang="en-US" dirty="0"/>
                  <a:t>: these are minimized to train a model</a:t>
                </a:r>
                <a:br>
                  <a:rPr lang="en-US" dirty="0"/>
                </a:br>
                <a:r>
                  <a:rPr lang="en-US" dirty="0"/>
                  <a:t>E.g., gradient descent uses loss to train regularized linear model</a:t>
                </a:r>
              </a:p>
              <a:p>
                <a:r>
                  <a:rPr lang="en-US" i="1" dirty="0"/>
                  <a:t>Metric</a:t>
                </a:r>
                <a:r>
                  <a:rPr lang="en-US" dirty="0"/>
                  <a:t>: evaluate accuracy of predictions compared to known results (the business perspective)</a:t>
                </a:r>
              </a:p>
              <a:p>
                <a:r>
                  <a:rPr lang="en-US" dirty="0"/>
                  <a:t>Both are functions of </a:t>
                </a:r>
                <a14:m>
                  <m:oMath xmlns:m="http://schemas.openxmlformats.org/officeDocument/2006/math">
                    <m:r>
                      <a:rPr lang="en-US" b="0" i="1" smtClean="0">
                        <a:latin typeface="Cambria Math" panose="02040503050406030204" pitchFamily="18" charset="0"/>
                      </a:rPr>
                      <m:t>𝑦</m:t>
                    </m:r>
                  </m:oMath>
                </a14:m>
                <a:r>
                  <a:rPr lang="en-US" dirty="0"/>
                  <a:t> and </a:t>
                </a:r>
                <a14:m>
                  <m:oMath xmlns:m="http://schemas.openxmlformats.org/officeDocument/2006/math">
                    <m:acc>
                      <m:accPr>
                        <m:chr m:val="̂"/>
                        <m:ctrlPr>
                          <a:rPr lang="en-US" i="1" smtClean="0">
                            <a:latin typeface="Cambria Math" panose="02040503050406030204" pitchFamily="18" charset="0"/>
                          </a:rPr>
                        </m:ctrlPr>
                      </m:accPr>
                      <m:e>
                        <m:r>
                          <a:rPr lang="en-US" b="0" i="1" smtClean="0">
                            <a:latin typeface="Cambria Math" panose="02040503050406030204" pitchFamily="18" charset="0"/>
                          </a:rPr>
                          <m:t>𝑦</m:t>
                        </m:r>
                      </m:e>
                    </m:acc>
                  </m:oMath>
                </a14:m>
                <a:r>
                  <a:rPr lang="en-US" dirty="0"/>
                  <a:t>, but loss is also possibly model parameters (e.g., linear model regularization loss tests parameters)</a:t>
                </a:r>
              </a:p>
              <a:p>
                <a:r>
                  <a:rPr lang="en-US" dirty="0"/>
                  <a:t>If loss/metric is applied to validation or test set, informs on generality and quality of your model</a:t>
                </a:r>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335360" y="1052736"/>
                <a:ext cx="11449272" cy="4585230"/>
              </a:xfrm>
              <a:blipFill>
                <a:blip r:embed="rId2"/>
                <a:stretch>
                  <a:fillRect l="-1225" t="-2793"/>
                </a:stretch>
              </a:blipFill>
            </p:spPr>
            <p:txBody>
              <a:bodyPr/>
              <a:lstStyle/>
              <a:p>
                <a:r>
                  <a:rPr lang="en-US">
                    <a:noFill/>
                  </a:rPr>
                  <a:t> </a:t>
                </a:r>
              </a:p>
            </p:txBody>
          </p:sp>
        </mc:Fallback>
      </mc:AlternateContent>
    </p:spTree>
    <p:extLst>
      <p:ext uri="{BB962C8B-B14F-4D97-AF65-F5344CB8AC3E}">
        <p14:creationId xmlns:p14="http://schemas.microsoft.com/office/powerpoint/2010/main" val="85887895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Train, validate, test</a:t>
            </a:r>
          </a:p>
        </p:txBody>
      </p:sp>
      <p:sp>
        <p:nvSpPr>
          <p:cNvPr id="3" name="Content Placeholder 2"/>
          <p:cNvSpPr>
            <a:spLocks noGrp="1"/>
          </p:cNvSpPr>
          <p:nvPr>
            <p:ph idx="1"/>
          </p:nvPr>
        </p:nvSpPr>
        <p:spPr>
          <a:xfrm>
            <a:off x="838200" y="1640295"/>
            <a:ext cx="10515600" cy="4671295"/>
          </a:xfrm>
        </p:spPr>
        <p:txBody>
          <a:bodyPr>
            <a:normAutofit fontScale="85000" lnSpcReduction="10000"/>
          </a:bodyPr>
          <a:lstStyle/>
          <a:p>
            <a:r>
              <a:rPr lang="en-US" dirty="0"/>
              <a:t>We always need 3 data sets with known answers:</a:t>
            </a:r>
          </a:p>
          <a:p>
            <a:pPr lvl="1"/>
            <a:r>
              <a:rPr lang="en-US" dirty="0">
                <a:solidFill>
                  <a:srgbClr val="FF0000"/>
                </a:solidFill>
              </a:rPr>
              <a:t>training</a:t>
            </a:r>
          </a:p>
          <a:p>
            <a:pPr lvl="1"/>
            <a:r>
              <a:rPr lang="en-US" dirty="0">
                <a:solidFill>
                  <a:srgbClr val="FF0000"/>
                </a:solidFill>
              </a:rPr>
              <a:t>validation</a:t>
            </a:r>
            <a:r>
              <a:rPr lang="en-US" dirty="0"/>
              <a:t> (as shorthand you’ll hear me &amp; others call this test set)</a:t>
            </a:r>
          </a:p>
          <a:p>
            <a:pPr lvl="1"/>
            <a:r>
              <a:rPr lang="en-US" dirty="0">
                <a:solidFill>
                  <a:srgbClr val="FF0000"/>
                </a:solidFill>
              </a:rPr>
              <a:t>testing</a:t>
            </a:r>
            <a:r>
              <a:rPr lang="en-US" dirty="0"/>
              <a:t> (put in a vault and </a:t>
            </a:r>
            <a:r>
              <a:rPr lang="en-US" b="1" dirty="0"/>
              <a:t>don’t peek</a:t>
            </a:r>
            <a:r>
              <a:rPr lang="en-US" dirty="0"/>
              <a:t>!!)</a:t>
            </a:r>
          </a:p>
          <a:p>
            <a:r>
              <a:rPr lang="en-US" dirty="0"/>
              <a:t>Validation set: used to evaluate, tune models and features</a:t>
            </a:r>
          </a:p>
          <a:p>
            <a:pPr lvl="1"/>
            <a:r>
              <a:rPr lang="en-US" dirty="0"/>
              <a:t>Any changes you make to model tailor it to this specific validation set</a:t>
            </a:r>
          </a:p>
          <a:p>
            <a:r>
              <a:rPr lang="en-US" dirty="0"/>
              <a:t>Test set: used exactly </a:t>
            </a:r>
            <a:r>
              <a:rPr lang="en-US" b="1" dirty="0"/>
              <a:t>once</a:t>
            </a:r>
            <a:r>
              <a:rPr lang="en-US" dirty="0"/>
              <a:t> after you think you have best model</a:t>
            </a:r>
          </a:p>
          <a:p>
            <a:pPr lvl="1"/>
            <a:r>
              <a:rPr lang="en-US" dirty="0"/>
              <a:t>The only true measure of model’s generality, how it’ll perform in production</a:t>
            </a:r>
          </a:p>
          <a:p>
            <a:pPr lvl="1"/>
            <a:r>
              <a:rPr lang="en-US" dirty="0"/>
              <a:t>Never use test set to tune model</a:t>
            </a:r>
          </a:p>
          <a:p>
            <a:r>
              <a:rPr lang="en-US" dirty="0"/>
              <a:t>Production: recombine all sets back into a big training set again, retrain model but don’t change it according to test set metrics</a:t>
            </a:r>
          </a:p>
          <a:p>
            <a:endParaRPr lang="en-US" dirty="0"/>
          </a:p>
        </p:txBody>
      </p:sp>
    </p:spTree>
    <p:extLst>
      <p:ext uri="{BB962C8B-B14F-4D97-AF65-F5344CB8AC3E}">
        <p14:creationId xmlns:p14="http://schemas.microsoft.com/office/powerpoint/2010/main" val="371298359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B8BD0-8158-7649-BD95-EB8212890DA8}"/>
              </a:ext>
            </a:extLst>
          </p:cNvPr>
          <p:cNvSpPr>
            <a:spLocks noGrp="1"/>
          </p:cNvSpPr>
          <p:nvPr>
            <p:ph type="title"/>
          </p:nvPr>
        </p:nvSpPr>
        <p:spPr>
          <a:xfrm>
            <a:off x="1103447" y="116632"/>
            <a:ext cx="5928658" cy="720080"/>
          </a:xfrm>
        </p:spPr>
        <p:txBody>
          <a:bodyPr/>
          <a:lstStyle/>
          <a:p>
            <a:r>
              <a:rPr lang="en-US" dirty="0"/>
              <a:t>Preparing data</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A42F3B01-3684-7044-9FDD-8DB29CAEFFC3}"/>
                  </a:ext>
                </a:extLst>
              </p:cNvPr>
              <p:cNvSpPr>
                <a:spLocks noGrp="1"/>
              </p:cNvSpPr>
              <p:nvPr>
                <p:ph idx="1"/>
              </p:nvPr>
            </p:nvSpPr>
            <p:spPr>
              <a:xfrm>
                <a:off x="239350" y="1124744"/>
                <a:ext cx="11713301" cy="5534075"/>
              </a:xfrm>
            </p:spPr>
            <p:txBody>
              <a:bodyPr>
                <a:normAutofit/>
              </a:bodyPr>
              <a:lstStyle/>
              <a:p>
                <a:r>
                  <a:rPr lang="en-US" i="1" dirty="0">
                    <a:solidFill>
                      <a:srgbClr val="FF0000"/>
                    </a:solidFill>
                  </a:rPr>
                  <a:t>Everything must be numeric</a:t>
                </a:r>
              </a:p>
              <a:p>
                <a:r>
                  <a:rPr lang="en-US" dirty="0">
                    <a:solidFill>
                      <a:srgbClr val="FF0000"/>
                    </a:solidFill>
                  </a:rPr>
                  <a:t>No missing values</a:t>
                </a:r>
              </a:p>
              <a:p>
                <a:r>
                  <a:rPr lang="en-US" dirty="0"/>
                  <a:t>Should normalize numeric</a:t>
                </a:r>
                <a:br>
                  <a:rPr lang="en-US" dirty="0"/>
                </a:br>
                <a:r>
                  <a:rPr lang="en-US" dirty="0"/>
                  <a:t>features in </a:t>
                </a:r>
                <a14:m>
                  <m:oMath xmlns:m="http://schemas.openxmlformats.org/officeDocument/2006/math">
                    <m:r>
                      <a:rPr lang="en-US" b="0" i="1" smtClean="0">
                        <a:latin typeface="Cambria Math" panose="02040503050406030204" pitchFamily="18" charset="0"/>
                      </a:rPr>
                      <m:t>𝑋</m:t>
                    </m:r>
                  </m:oMath>
                </a14:m>
                <a:r>
                  <a:rPr lang="en-US" dirty="0"/>
                  <a:t> to zero-mean,</a:t>
                </a:r>
                <a:br>
                  <a:rPr lang="en-US" dirty="0"/>
                </a:br>
                <a:r>
                  <a:rPr lang="en-US" dirty="0"/>
                  <a:t>variance one ("whitening")</a:t>
                </a:r>
              </a:p>
              <a:p>
                <a:pPr lvl="1"/>
                <a:r>
                  <a:rPr lang="en-US" dirty="0"/>
                  <a:t>Speeds up training</a:t>
                </a:r>
              </a:p>
              <a:p>
                <a:r>
                  <a:rPr lang="en-US" dirty="0"/>
                  <a:t>Compare regression equations,</a:t>
                </a:r>
                <a:br>
                  <a:rPr lang="en-US" dirty="0"/>
                </a:br>
                <a:r>
                  <a:rPr lang="en-US" dirty="0"/>
                  <a:t>loss function surfaces…</a:t>
                </a:r>
              </a:p>
            </p:txBody>
          </p:sp>
        </mc:Choice>
        <mc:Fallback xmlns="">
          <p:sp>
            <p:nvSpPr>
              <p:cNvPr id="3" name="Content Placeholder 2">
                <a:extLst>
                  <a:ext uri="{FF2B5EF4-FFF2-40B4-BE49-F238E27FC236}">
                    <a16:creationId xmlns:a16="http://schemas.microsoft.com/office/drawing/2014/main" id="{A42F3B01-3684-7044-9FDD-8DB29CAEFFC3}"/>
                  </a:ext>
                </a:extLst>
              </p:cNvPr>
              <p:cNvSpPr>
                <a:spLocks noGrp="1" noRot="1" noChangeAspect="1" noMove="1" noResize="1" noEditPoints="1" noAdjustHandles="1" noChangeArrowheads="1" noChangeShapeType="1" noTextEdit="1"/>
              </p:cNvSpPr>
              <p:nvPr>
                <p:ph idx="1"/>
              </p:nvPr>
            </p:nvSpPr>
            <p:spPr>
              <a:xfrm>
                <a:off x="239350" y="1124744"/>
                <a:ext cx="11713301" cy="5534075"/>
              </a:xfrm>
              <a:blipFill>
                <a:blip r:embed="rId2"/>
                <a:stretch>
                  <a:fillRect l="-1197" t="-1433"/>
                </a:stretch>
              </a:blipFill>
            </p:spPr>
            <p:txBody>
              <a:bodyPr/>
              <a:lstStyle/>
              <a:p>
                <a:r>
                  <a:rPr lang="en-US">
                    <a:noFill/>
                  </a:rPr>
                  <a:t> </a:t>
                </a:r>
              </a:p>
            </p:txBody>
          </p:sp>
        </mc:Fallback>
      </mc:AlternateContent>
      <p:pic>
        <p:nvPicPr>
          <p:cNvPr id="9" name="Picture 8">
            <a:extLst>
              <a:ext uri="{FF2B5EF4-FFF2-40B4-BE49-F238E27FC236}">
                <a16:creationId xmlns:a16="http://schemas.microsoft.com/office/drawing/2014/main" id="{DB06FFCA-9AA7-6F45-81A8-E1529C0CE2C6}"/>
              </a:ext>
            </a:extLst>
          </p:cNvPr>
          <p:cNvPicPr>
            <a:picLocks noChangeAspect="1"/>
          </p:cNvPicPr>
          <p:nvPr/>
        </p:nvPicPr>
        <p:blipFill>
          <a:blip r:embed="rId3"/>
          <a:stretch>
            <a:fillRect/>
          </a:stretch>
        </p:blipFill>
        <p:spPr>
          <a:xfrm>
            <a:off x="7248128" y="1484784"/>
            <a:ext cx="2736304" cy="2623853"/>
          </a:xfrm>
          <a:prstGeom prst="rect">
            <a:avLst/>
          </a:prstGeom>
        </p:spPr>
      </p:pic>
    </p:spTree>
    <p:extLst>
      <p:ext uri="{BB962C8B-B14F-4D97-AF65-F5344CB8AC3E}">
        <p14:creationId xmlns:p14="http://schemas.microsoft.com/office/powerpoint/2010/main" val="35344329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Learning objective</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838201" y="1124744"/>
                <a:ext cx="10185400" cy="5089525"/>
              </a:xfrm>
              <a:ln>
                <a:noFill/>
              </a:ln>
            </p:spPr>
            <p:txBody>
              <a:bodyPr>
                <a:normAutofit fontScale="92500" lnSpcReduction="10000"/>
              </a:bodyPr>
              <a:lstStyle/>
              <a:p>
                <a:r>
                  <a:rPr lang="en-US" dirty="0"/>
                  <a:t>Objective: minimize</a:t>
                </a:r>
                <a:br>
                  <a:rPr lang="en-US" dirty="0"/>
                </a:br>
                <a14:m>
                  <m:oMath xmlns:m="http://schemas.openxmlformats.org/officeDocument/2006/math">
                    <m:r>
                      <m:rPr>
                        <m:nor/>
                      </m:rPr>
                      <a:rPr lang="en-US" b="0" i="0" smtClean="0">
                        <a:latin typeface="Cambria Math" panose="02040503050406030204" pitchFamily="18" charset="0"/>
                      </a:rPr>
                      <m:t>Loss</m:t>
                    </m:r>
                    <m:d>
                      <m:dPr>
                        <m:ctrlPr>
                          <a:rPr lang="en-US" b="0" i="1" smtClean="0">
                            <a:latin typeface="Cambria Math" panose="02040503050406030204" pitchFamily="18" charset="0"/>
                          </a:rPr>
                        </m:ctrlPr>
                      </m:dPr>
                      <m:e>
                        <m:sSub>
                          <m:sSubPr>
                            <m:ctrlPr>
                              <a:rPr lang="en-US" b="0" i="1" smtClean="0">
                                <a:solidFill>
                                  <a:srgbClr val="7030A0"/>
                                </a:solidFill>
                                <a:latin typeface="Cambria Math" panose="02040503050406030204" pitchFamily="18" charset="0"/>
                              </a:rPr>
                            </m:ctrlPr>
                          </m:sSubPr>
                          <m:e>
                            <m:r>
                              <a:rPr lang="en-US" b="0" i="1" smtClean="0">
                                <a:solidFill>
                                  <a:srgbClr val="7030A0"/>
                                </a:solidFill>
                                <a:latin typeface="Cambria Math" panose="02040503050406030204" pitchFamily="18" charset="0"/>
                              </a:rPr>
                              <m:t>𝑓</m:t>
                            </m:r>
                          </m:e>
                          <m:sub>
                            <m:r>
                              <a:rPr lang="en-US" b="0" i="1" smtClean="0">
                                <a:solidFill>
                                  <a:srgbClr val="7030A0"/>
                                </a:solidFill>
                                <a:latin typeface="Cambria Math" panose="02040503050406030204" pitchFamily="18" charset="0"/>
                              </a:rPr>
                              <m:t>𝜃</m:t>
                            </m:r>
                          </m:sub>
                        </m:sSub>
                        <m:d>
                          <m:dPr>
                            <m:ctrlPr>
                              <a:rPr lang="en-US" i="1">
                                <a:solidFill>
                                  <a:srgbClr val="7030A0"/>
                                </a:solidFill>
                                <a:latin typeface="Cambria Math" panose="02040503050406030204" pitchFamily="18" charset="0"/>
                              </a:rPr>
                            </m:ctrlPr>
                          </m:dPr>
                          <m:e>
                            <m:r>
                              <a:rPr lang="en-US" i="1">
                                <a:solidFill>
                                  <a:srgbClr val="7030A0"/>
                                </a:solidFill>
                                <a:latin typeface="Cambria Math" panose="02040503050406030204" pitchFamily="18" charset="0"/>
                              </a:rPr>
                              <m:t>𝑥</m:t>
                            </m:r>
                          </m:e>
                        </m:d>
                        <m:r>
                          <a:rPr lang="en-US" b="0" i="1" smtClean="0">
                            <a:solidFill>
                              <a:srgbClr val="7030A0"/>
                            </a:solidFill>
                            <a:latin typeface="Cambria Math" panose="02040503050406030204" pitchFamily="18" charset="0"/>
                          </a:rPr>
                          <m:t>, </m:t>
                        </m:r>
                        <m:r>
                          <a:rPr lang="en-US" b="0" i="1" smtClean="0">
                            <a:solidFill>
                              <a:schemeClr val="accent2"/>
                            </a:solidFill>
                            <a:latin typeface="Cambria Math" panose="02040503050406030204" pitchFamily="18" charset="0"/>
                          </a:rPr>
                          <m:t>𝑦</m:t>
                        </m:r>
                      </m:e>
                    </m:d>
                  </m:oMath>
                </a14:m>
                <a:br>
                  <a:rPr lang="en-US" dirty="0"/>
                </a:br>
                <a:br>
                  <a:rPr lang="en-US" dirty="0"/>
                </a:br>
                <a:br>
                  <a:rPr lang="en-US" dirty="0"/>
                </a:br>
                <a:br>
                  <a:rPr lang="en-US" dirty="0"/>
                </a:br>
                <a:br>
                  <a:rPr lang="en-US" dirty="0"/>
                </a:br>
                <a:endParaRPr lang="en-US" dirty="0"/>
              </a:p>
              <a:p>
                <a:endParaRPr lang="en-US" sz="3000" dirty="0"/>
              </a:p>
              <a:p>
                <a:r>
                  <a:rPr lang="en-US" sz="3000" dirty="0"/>
                  <a:t>for a randomly chosen </a:t>
                </a:r>
                <a:r>
                  <a:rPr lang="en-US" sz="3000" i="1" dirty="0"/>
                  <a:t>(</a:t>
                </a:r>
                <a:r>
                  <a:rPr lang="en-US" sz="3000" i="1" dirty="0" err="1"/>
                  <a:t>x,y</a:t>
                </a:r>
                <a:r>
                  <a:rPr lang="en-US" sz="3000" i="1" dirty="0"/>
                  <a:t>) </a:t>
                </a:r>
                <a:r>
                  <a:rPr lang="en-US" sz="3000" dirty="0"/>
                  <a:t>from some distribution </a:t>
                </a:r>
                <a:r>
                  <a:rPr lang="en-US" sz="3000" i="1" dirty="0"/>
                  <a:t>D</a:t>
                </a:r>
                <a:r>
                  <a:rPr lang="en-US" sz="3000" dirty="0"/>
                  <a:t>.</a:t>
                </a:r>
              </a:p>
              <a:p>
                <a:pPr lvl="1"/>
                <a:r>
                  <a:rPr lang="en-US" sz="3000" dirty="0"/>
                  <a:t>We don’t know the distribution </a:t>
                </a:r>
                <a:r>
                  <a:rPr lang="en-US" sz="3000" i="1" dirty="0"/>
                  <a:t>D</a:t>
                </a:r>
                <a:r>
                  <a:rPr lang="en-US" sz="3000" dirty="0"/>
                  <a:t>.</a:t>
                </a:r>
              </a:p>
              <a:p>
                <a:pPr lvl="1"/>
                <a:r>
                  <a:rPr lang="en-US" sz="3000" dirty="0"/>
                  <a:t>We only have access to (training) samples from </a:t>
                </a:r>
                <a:r>
                  <a:rPr lang="en-US" sz="3000" i="1" dirty="0"/>
                  <a:t>D</a:t>
                </a:r>
                <a:r>
                  <a:rPr lang="en-US" sz="3000" dirty="0"/>
                  <a:t>.</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838201" y="1124744"/>
                <a:ext cx="10185400" cy="5089525"/>
              </a:xfrm>
              <a:blipFill>
                <a:blip r:embed="rId2"/>
                <a:stretch>
                  <a:fillRect l="-1257" t="-2398"/>
                </a:stretch>
              </a:blipFill>
              <a:ln>
                <a:noFill/>
              </a:ln>
            </p:spPr>
            <p:txBody>
              <a:bodyPr/>
              <a:lstStyle/>
              <a:p>
                <a:r>
                  <a:rPr lang="en-US">
                    <a:noFill/>
                  </a:rPr>
                  <a:t> </a:t>
                </a:r>
              </a:p>
            </p:txBody>
          </p:sp>
        </mc:Fallback>
      </mc:AlternateContent>
      <p:pic>
        <p:nvPicPr>
          <p:cNvPr id="11" name="Picture 10"/>
          <p:cNvPicPr>
            <a:picLocks noChangeAspect="1"/>
          </p:cNvPicPr>
          <p:nvPr/>
        </p:nvPicPr>
        <p:blipFill>
          <a:blip r:embed="rId3"/>
          <a:stretch>
            <a:fillRect/>
          </a:stretch>
        </p:blipFill>
        <p:spPr>
          <a:xfrm>
            <a:off x="1972431" y="2464066"/>
            <a:ext cx="1447800" cy="1438275"/>
          </a:xfrm>
          <a:prstGeom prst="rect">
            <a:avLst/>
          </a:prstGeom>
        </p:spPr>
      </p:pic>
      <p:sp>
        <p:nvSpPr>
          <p:cNvPr id="12" name="TextBox 11"/>
          <p:cNvSpPr txBox="1"/>
          <p:nvPr/>
        </p:nvSpPr>
        <p:spPr>
          <a:xfrm>
            <a:off x="1972431" y="3789194"/>
            <a:ext cx="1337226" cy="584775"/>
          </a:xfrm>
          <a:prstGeom prst="rect">
            <a:avLst/>
          </a:prstGeom>
          <a:noFill/>
        </p:spPr>
        <p:txBody>
          <a:bodyPr wrap="none" rtlCol="0">
            <a:spAutoFit/>
          </a:bodyPr>
          <a:lstStyle/>
          <a:p>
            <a:r>
              <a:rPr lang="en-US" sz="3200" dirty="0">
                <a:solidFill>
                  <a:schemeClr val="accent6"/>
                </a:solidFill>
              </a:rPr>
              <a:t>input x</a:t>
            </a:r>
          </a:p>
        </p:txBody>
      </p:sp>
      <p:cxnSp>
        <p:nvCxnSpPr>
          <p:cNvPr id="14" name="Straight Arrow Connector 13"/>
          <p:cNvCxnSpPr/>
          <p:nvPr/>
        </p:nvCxnSpPr>
        <p:spPr>
          <a:xfrm>
            <a:off x="3640667" y="3128160"/>
            <a:ext cx="1159283" cy="0"/>
          </a:xfrm>
          <a:prstGeom prst="straightConnector1">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6966459" y="3789194"/>
            <a:ext cx="990977" cy="584775"/>
          </a:xfrm>
          <a:prstGeom prst="rect">
            <a:avLst/>
          </a:prstGeom>
          <a:noFill/>
        </p:spPr>
        <p:txBody>
          <a:bodyPr wrap="none" rtlCol="0">
            <a:spAutoFit/>
          </a:bodyPr>
          <a:lstStyle/>
          <a:p>
            <a:r>
              <a:rPr lang="en-US" sz="3200" dirty="0">
                <a:solidFill>
                  <a:schemeClr val="accent2"/>
                </a:solidFill>
              </a:rPr>
              <a:t>label</a:t>
            </a:r>
          </a:p>
        </p:txBody>
      </p:sp>
      <p:sp>
        <p:nvSpPr>
          <p:cNvPr id="17" name="TextBox 16"/>
          <p:cNvSpPr txBox="1"/>
          <p:nvPr/>
        </p:nvSpPr>
        <p:spPr>
          <a:xfrm>
            <a:off x="6966459" y="2835772"/>
            <a:ext cx="393056" cy="584775"/>
          </a:xfrm>
          <a:prstGeom prst="rect">
            <a:avLst/>
          </a:prstGeom>
          <a:noFill/>
        </p:spPr>
        <p:txBody>
          <a:bodyPr wrap="none" rtlCol="0">
            <a:spAutoFit/>
          </a:bodyPr>
          <a:lstStyle/>
          <a:p>
            <a:r>
              <a:rPr lang="en-US" sz="3200" dirty="0">
                <a:solidFill>
                  <a:schemeClr val="accent2"/>
                </a:solidFill>
              </a:rPr>
              <a:t>4</a:t>
            </a:r>
          </a:p>
        </p:txBody>
      </p:sp>
      <mc:AlternateContent xmlns:mc="http://schemas.openxmlformats.org/markup-compatibility/2006" xmlns:a14="http://schemas.microsoft.com/office/drawing/2010/main">
        <mc:Choice Requires="a14">
          <p:sp>
            <p:nvSpPr>
              <p:cNvPr id="4" name="Rectangle 3"/>
              <p:cNvSpPr/>
              <p:nvPr/>
            </p:nvSpPr>
            <p:spPr>
              <a:xfrm>
                <a:off x="3839970" y="2691360"/>
                <a:ext cx="823367"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𝑓</m:t>
                          </m:r>
                        </m:e>
                        <m:sub>
                          <m:r>
                            <a:rPr lang="en-US" i="1">
                              <a:solidFill>
                                <a:srgbClr val="0070C0"/>
                              </a:solidFill>
                              <a:latin typeface="Cambria Math" panose="02040503050406030204" pitchFamily="18" charset="0"/>
                            </a:rPr>
                            <m:t>𝜃</m:t>
                          </m:r>
                        </m:sub>
                      </m:sSub>
                      <m:d>
                        <m:dPr>
                          <m:ctrlPr>
                            <a:rPr lang="en-US" i="1">
                              <a:latin typeface="Cambria Math" panose="02040503050406030204" pitchFamily="18" charset="0"/>
                            </a:rPr>
                          </m:ctrlPr>
                        </m:dPr>
                        <m:e>
                          <m:r>
                            <a:rPr lang="en-US" i="1">
                              <a:latin typeface="Cambria Math" panose="02040503050406030204" pitchFamily="18" charset="0"/>
                            </a:rPr>
                            <m:t>𝑥</m:t>
                          </m:r>
                        </m:e>
                      </m:d>
                      <m:r>
                        <a:rPr lang="en-US" i="1">
                          <a:latin typeface="Cambria Math" panose="02040503050406030204" pitchFamily="18" charset="0"/>
                        </a:rPr>
                        <m:t> </m:t>
                      </m:r>
                    </m:oMath>
                  </m:oMathPara>
                </a14:m>
                <a:endParaRPr lang="en-US" dirty="0"/>
              </a:p>
            </p:txBody>
          </p:sp>
        </mc:Choice>
        <mc:Fallback xmlns="">
          <p:sp>
            <p:nvSpPr>
              <p:cNvPr id="4" name="Rectangle 3"/>
              <p:cNvSpPr>
                <a:spLocks noRot="1" noChangeAspect="1" noMove="1" noResize="1" noEditPoints="1" noAdjustHandles="1" noChangeArrowheads="1" noChangeShapeType="1" noTextEdit="1"/>
              </p:cNvSpPr>
              <p:nvPr/>
            </p:nvSpPr>
            <p:spPr>
              <a:xfrm>
                <a:off x="3839970" y="2691360"/>
                <a:ext cx="823367" cy="369332"/>
              </a:xfrm>
              <a:prstGeom prst="rect">
                <a:avLst/>
              </a:prstGeom>
              <a:blipFill>
                <a:blip r:embed="rId4"/>
                <a:stretch>
                  <a:fillRect b="-13115"/>
                </a:stretch>
              </a:blipFill>
            </p:spPr>
            <p:txBody>
              <a:bodyPr/>
              <a:lstStyle/>
              <a:p>
                <a:r>
                  <a:rPr lang="en-US">
                    <a:noFill/>
                  </a:rPr>
                  <a:t> </a:t>
                </a:r>
              </a:p>
            </p:txBody>
          </p:sp>
        </mc:Fallback>
      </mc:AlternateContent>
      <p:sp>
        <p:nvSpPr>
          <p:cNvPr id="16" name="TextBox 15"/>
          <p:cNvSpPr txBox="1"/>
          <p:nvPr/>
        </p:nvSpPr>
        <p:spPr>
          <a:xfrm>
            <a:off x="4955488" y="3819971"/>
            <a:ext cx="1675523" cy="523220"/>
          </a:xfrm>
          <a:prstGeom prst="rect">
            <a:avLst/>
          </a:prstGeom>
          <a:noFill/>
        </p:spPr>
        <p:txBody>
          <a:bodyPr wrap="none" rtlCol="0">
            <a:spAutoFit/>
          </a:bodyPr>
          <a:lstStyle/>
          <a:p>
            <a:r>
              <a:rPr lang="en-US" sz="2800" dirty="0">
                <a:solidFill>
                  <a:srgbClr val="7030A0"/>
                </a:solidFill>
              </a:rPr>
              <a:t>prediction</a:t>
            </a:r>
          </a:p>
        </p:txBody>
      </p:sp>
      <p:pic>
        <p:nvPicPr>
          <p:cNvPr id="10" name="Picture 9"/>
          <p:cNvPicPr>
            <a:picLocks noChangeAspect="1"/>
          </p:cNvPicPr>
          <p:nvPr/>
        </p:nvPicPr>
        <p:blipFill>
          <a:blip r:embed="rId5"/>
          <a:stretch>
            <a:fillRect/>
          </a:stretch>
        </p:blipFill>
        <p:spPr>
          <a:xfrm>
            <a:off x="5112829" y="2626649"/>
            <a:ext cx="1360842" cy="1003022"/>
          </a:xfrm>
          <a:prstGeom prst="rect">
            <a:avLst/>
          </a:prstGeom>
        </p:spPr>
      </p:pic>
      <p:cxnSp>
        <p:nvCxnSpPr>
          <p:cNvPr id="20" name="Straight Connector 19"/>
          <p:cNvCxnSpPr>
            <a:stCxn id="10" idx="0"/>
          </p:cNvCxnSpPr>
          <p:nvPr/>
        </p:nvCxnSpPr>
        <p:spPr>
          <a:xfrm flipV="1">
            <a:off x="5793250" y="2270921"/>
            <a:ext cx="218083" cy="355728"/>
          </a:xfrm>
          <a:prstGeom prst="line">
            <a:avLst/>
          </a:prstGeom>
          <a:ln w="28575">
            <a:solidFill>
              <a:srgbClr val="7030A0"/>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a:stCxn id="17" idx="0"/>
          </p:cNvCxnSpPr>
          <p:nvPr/>
        </p:nvCxnSpPr>
        <p:spPr>
          <a:xfrm flipH="1" flipV="1">
            <a:off x="6739467" y="2211653"/>
            <a:ext cx="423520" cy="624119"/>
          </a:xfrm>
          <a:prstGeom prst="line">
            <a:avLst/>
          </a:prstGeom>
          <a:ln w="28575">
            <a:solidFill>
              <a:schemeClr val="accent2"/>
            </a:solidFill>
            <a:prstDash val="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5" name="Rectangle 24"/>
              <p:cNvSpPr/>
              <p:nvPr/>
            </p:nvSpPr>
            <p:spPr>
              <a:xfrm>
                <a:off x="9489830" y="2768304"/>
                <a:ext cx="2539157" cy="584775"/>
              </a:xfrm>
              <a:prstGeom prst="rect">
                <a:avLst/>
              </a:prstGeom>
            </p:spPr>
            <p:txBody>
              <a:bodyPr wrap="none">
                <a:spAutoFit/>
              </a:bodyPr>
              <a:lstStyle/>
              <a:p>
                <a14:m>
                  <m:oMath xmlns:m="http://schemas.openxmlformats.org/officeDocument/2006/math">
                    <m:r>
                      <a:rPr lang="en-US" sz="3200" b="0" i="1" smtClean="0">
                        <a:solidFill>
                          <a:srgbClr val="0070C0"/>
                        </a:solidFill>
                        <a:latin typeface="Cambria Math" panose="02040503050406030204" pitchFamily="18" charset="0"/>
                      </a:rPr>
                      <m:t>𝜃</m:t>
                    </m:r>
                  </m:oMath>
                </a14:m>
                <a:r>
                  <a:rPr lang="en-US" sz="3200" dirty="0"/>
                  <a:t>: parameters</a:t>
                </a:r>
              </a:p>
            </p:txBody>
          </p:sp>
        </mc:Choice>
        <mc:Fallback xmlns="">
          <p:sp>
            <p:nvSpPr>
              <p:cNvPr id="25" name="Rectangle 24"/>
              <p:cNvSpPr>
                <a:spLocks noRot="1" noChangeAspect="1" noMove="1" noResize="1" noEditPoints="1" noAdjustHandles="1" noChangeArrowheads="1" noChangeShapeType="1" noTextEdit="1"/>
              </p:cNvSpPr>
              <p:nvPr/>
            </p:nvSpPr>
            <p:spPr>
              <a:xfrm>
                <a:off x="9489830" y="2768304"/>
                <a:ext cx="2539157" cy="584775"/>
              </a:xfrm>
              <a:prstGeom prst="rect">
                <a:avLst/>
              </a:prstGeom>
              <a:blipFill>
                <a:blip r:embed="rId6"/>
                <a:stretch>
                  <a:fillRect t="-12500" r="-5048" b="-34375"/>
                </a:stretch>
              </a:blipFill>
            </p:spPr>
            <p:txBody>
              <a:bodyPr/>
              <a:lstStyle/>
              <a:p>
                <a:r>
                  <a:rPr lang="en-US">
                    <a:noFill/>
                  </a:rPr>
                  <a:t> </a:t>
                </a:r>
              </a:p>
            </p:txBody>
          </p:sp>
        </mc:Fallback>
      </mc:AlternateContent>
      <p:sp>
        <p:nvSpPr>
          <p:cNvPr id="5" name="Rectangle 4">
            <a:extLst>
              <a:ext uri="{FF2B5EF4-FFF2-40B4-BE49-F238E27FC236}">
                <a16:creationId xmlns:a16="http://schemas.microsoft.com/office/drawing/2014/main" id="{DDDE5537-573C-4921-8351-4901D9FE4CB2}"/>
              </a:ext>
            </a:extLst>
          </p:cNvPr>
          <p:cNvSpPr/>
          <p:nvPr/>
        </p:nvSpPr>
        <p:spPr>
          <a:xfrm>
            <a:off x="1780309" y="2409465"/>
            <a:ext cx="4959158" cy="1964504"/>
          </a:xfrm>
          <a:prstGeom prst="rect">
            <a:avLst/>
          </a:prstGeom>
          <a:noFill/>
          <a:ln w="38100">
            <a:prstDash val="dash"/>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2800" b="0" i="1">
              <a:latin typeface="Cambria Math" panose="02040503050406030204" pitchFamily="18" charset="0"/>
            </a:endParaRPr>
          </a:p>
        </p:txBody>
      </p:sp>
      <p:sp>
        <p:nvSpPr>
          <p:cNvPr id="6" name="TextBox 5">
            <a:extLst>
              <a:ext uri="{FF2B5EF4-FFF2-40B4-BE49-F238E27FC236}">
                <a16:creationId xmlns:a16="http://schemas.microsoft.com/office/drawing/2014/main" id="{47BE6400-EEFD-4AC3-93FB-B252064B58A7}"/>
              </a:ext>
            </a:extLst>
          </p:cNvPr>
          <p:cNvSpPr txBox="1"/>
          <p:nvPr/>
        </p:nvSpPr>
        <p:spPr>
          <a:xfrm>
            <a:off x="1745103" y="1878528"/>
            <a:ext cx="1047082" cy="461665"/>
          </a:xfrm>
          <a:prstGeom prst="rect">
            <a:avLst/>
          </a:prstGeom>
          <a:noFill/>
        </p:spPr>
        <p:txBody>
          <a:bodyPr wrap="none" rtlCol="0">
            <a:spAutoFit/>
          </a:bodyPr>
          <a:lstStyle/>
          <a:p>
            <a:r>
              <a:rPr lang="en-US" sz="2400" dirty="0">
                <a:solidFill>
                  <a:schemeClr val="accent1"/>
                </a:solidFill>
              </a:rPr>
              <a:t>model</a:t>
            </a:r>
          </a:p>
        </p:txBody>
      </p:sp>
    </p:spTree>
    <p:extLst>
      <p:ext uri="{BB962C8B-B14F-4D97-AF65-F5344CB8AC3E}">
        <p14:creationId xmlns:p14="http://schemas.microsoft.com/office/powerpoint/2010/main" val="1495462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9412" y="-261908"/>
            <a:ext cx="10515600" cy="1325563"/>
          </a:xfrm>
        </p:spPr>
        <p:txBody>
          <a:bodyPr/>
          <a:lstStyle/>
          <a:p>
            <a:r>
              <a:rPr lang="en-US" dirty="0"/>
              <a:t>Training objective</a:t>
            </a:r>
          </a:p>
        </p:txBody>
      </p:sp>
      <p:grpSp>
        <p:nvGrpSpPr>
          <p:cNvPr id="21" name="Group 20">
            <a:extLst>
              <a:ext uri="{FF2B5EF4-FFF2-40B4-BE49-F238E27FC236}">
                <a16:creationId xmlns:a16="http://schemas.microsoft.com/office/drawing/2014/main" id="{BD9254A6-028A-4585-A1EB-2D2022D9E337}"/>
              </a:ext>
            </a:extLst>
          </p:cNvPr>
          <p:cNvGrpSpPr/>
          <p:nvPr/>
        </p:nvGrpSpPr>
        <p:grpSpPr>
          <a:xfrm>
            <a:off x="1132258" y="3027298"/>
            <a:ext cx="1265603" cy="2136995"/>
            <a:chOff x="1132258" y="3027298"/>
            <a:chExt cx="1265603" cy="2136995"/>
          </a:xfrm>
        </p:grpSpPr>
        <p:sp>
          <p:nvSpPr>
            <p:cNvPr id="4" name="Flowchart: Magnetic Disk 3"/>
            <p:cNvSpPr/>
            <p:nvPr/>
          </p:nvSpPr>
          <p:spPr>
            <a:xfrm>
              <a:off x="1132258" y="3027298"/>
              <a:ext cx="1158599" cy="1186775"/>
            </a:xfrm>
            <a:prstGeom prst="flowChartMagneticDisk">
              <a:avLst/>
            </a:prstGeom>
            <a:ln w="38100"/>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5" name="TextBox 4"/>
            <p:cNvSpPr txBox="1"/>
            <p:nvPr/>
          </p:nvSpPr>
          <p:spPr>
            <a:xfrm>
              <a:off x="1132258" y="4333296"/>
              <a:ext cx="1265603" cy="830997"/>
            </a:xfrm>
            <a:prstGeom prst="rect">
              <a:avLst/>
            </a:prstGeom>
            <a:noFill/>
          </p:spPr>
          <p:txBody>
            <a:bodyPr wrap="none" rtlCol="0">
              <a:spAutoFit/>
            </a:bodyPr>
            <a:lstStyle/>
            <a:p>
              <a:r>
                <a:rPr lang="en-US" sz="2400" dirty="0"/>
                <a:t>Training</a:t>
              </a:r>
              <a:br>
                <a:rPr lang="en-US" sz="2400" dirty="0"/>
              </a:br>
              <a:r>
                <a:rPr lang="en-US" sz="2400" dirty="0"/>
                <a:t>data</a:t>
              </a:r>
            </a:p>
          </p:txBody>
        </p:sp>
      </p:grpSp>
      <p:grpSp>
        <p:nvGrpSpPr>
          <p:cNvPr id="17" name="Group 16">
            <a:extLst>
              <a:ext uri="{FF2B5EF4-FFF2-40B4-BE49-F238E27FC236}">
                <a16:creationId xmlns:a16="http://schemas.microsoft.com/office/drawing/2014/main" id="{D3F9D05D-A378-41E1-A899-07C23100ADF6}"/>
              </a:ext>
            </a:extLst>
          </p:cNvPr>
          <p:cNvGrpSpPr/>
          <p:nvPr/>
        </p:nvGrpSpPr>
        <p:grpSpPr>
          <a:xfrm>
            <a:off x="2375492" y="4105768"/>
            <a:ext cx="8067700" cy="2658171"/>
            <a:chOff x="2375492" y="4105768"/>
            <a:chExt cx="8067700" cy="2658171"/>
          </a:xfrm>
        </p:grpSpPr>
        <p:cxnSp>
          <p:nvCxnSpPr>
            <p:cNvPr id="15" name="Straight Arrow Connector 14"/>
            <p:cNvCxnSpPr/>
            <p:nvPr/>
          </p:nvCxnSpPr>
          <p:spPr>
            <a:xfrm>
              <a:off x="2375492" y="4105768"/>
              <a:ext cx="1417122" cy="2371546"/>
            </a:xfrm>
            <a:prstGeom prst="straightConnector1">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nvGrpSpPr>
            <p:cNvPr id="19" name="Group 18"/>
            <p:cNvGrpSpPr/>
            <p:nvPr/>
          </p:nvGrpSpPr>
          <p:grpSpPr>
            <a:xfrm>
              <a:off x="4497087" y="5708246"/>
              <a:ext cx="227294" cy="1046822"/>
              <a:chOff x="4624481" y="5468233"/>
              <a:chExt cx="227294" cy="1046822"/>
            </a:xfrm>
          </p:grpSpPr>
          <p:sp>
            <p:nvSpPr>
              <p:cNvPr id="18" name="Oval 17"/>
              <p:cNvSpPr/>
              <p:nvPr/>
            </p:nvSpPr>
            <p:spPr>
              <a:xfrm>
                <a:off x="4624482" y="5468233"/>
                <a:ext cx="227293" cy="227293"/>
              </a:xfrm>
              <a:prstGeom prst="ellipse">
                <a:avLst/>
              </a:prstGeom>
              <a:solidFill>
                <a:schemeClr val="tx1"/>
              </a:solidFill>
              <a:ln w="38100">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2800" b="0" i="1">
                  <a:latin typeface="Cambria Math" panose="02040503050406030204" pitchFamily="18" charset="0"/>
                </a:endParaRPr>
              </a:p>
            </p:txBody>
          </p:sp>
          <p:sp>
            <p:nvSpPr>
              <p:cNvPr id="20" name="Oval 19"/>
              <p:cNvSpPr/>
              <p:nvPr/>
            </p:nvSpPr>
            <p:spPr>
              <a:xfrm>
                <a:off x="4624481" y="5877997"/>
                <a:ext cx="227293" cy="227293"/>
              </a:xfrm>
              <a:prstGeom prst="ellipse">
                <a:avLst/>
              </a:prstGeom>
              <a:solidFill>
                <a:schemeClr val="tx1"/>
              </a:solidFill>
              <a:ln w="38100">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2800" b="0" i="1">
                  <a:latin typeface="Cambria Math" panose="02040503050406030204" pitchFamily="18" charset="0"/>
                </a:endParaRPr>
              </a:p>
            </p:txBody>
          </p:sp>
          <p:sp>
            <p:nvSpPr>
              <p:cNvPr id="22" name="Oval 21"/>
              <p:cNvSpPr/>
              <p:nvPr/>
            </p:nvSpPr>
            <p:spPr>
              <a:xfrm>
                <a:off x="4624481" y="6287762"/>
                <a:ext cx="227293" cy="227293"/>
              </a:xfrm>
              <a:prstGeom prst="ellipse">
                <a:avLst/>
              </a:prstGeom>
              <a:solidFill>
                <a:schemeClr val="tx1"/>
              </a:solidFill>
              <a:ln w="38100">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2800" b="0" i="1">
                  <a:latin typeface="Cambria Math" panose="02040503050406030204" pitchFamily="18" charset="0"/>
                </a:endParaRPr>
              </a:p>
            </p:txBody>
          </p:sp>
        </p:grpSp>
        <p:grpSp>
          <p:nvGrpSpPr>
            <p:cNvPr id="1032" name="Group 1031"/>
            <p:cNvGrpSpPr/>
            <p:nvPr/>
          </p:nvGrpSpPr>
          <p:grpSpPr>
            <a:xfrm>
              <a:off x="10330129" y="5831348"/>
              <a:ext cx="113063" cy="932591"/>
              <a:chOff x="10175453" y="4684274"/>
              <a:chExt cx="113063" cy="932591"/>
            </a:xfrm>
          </p:grpSpPr>
          <p:sp>
            <p:nvSpPr>
              <p:cNvPr id="48" name="Oval 47"/>
              <p:cNvSpPr/>
              <p:nvPr/>
            </p:nvSpPr>
            <p:spPr>
              <a:xfrm>
                <a:off x="10175454" y="4684274"/>
                <a:ext cx="113062" cy="113062"/>
              </a:xfrm>
              <a:prstGeom prst="ellipse">
                <a:avLst/>
              </a:prstGeom>
              <a:solidFill>
                <a:schemeClr val="tx1"/>
              </a:solidFill>
              <a:ln w="38100">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2800" b="0" i="1">
                  <a:latin typeface="Cambria Math" panose="02040503050406030204" pitchFamily="18" charset="0"/>
                </a:endParaRPr>
              </a:p>
            </p:txBody>
          </p:sp>
          <p:sp>
            <p:nvSpPr>
              <p:cNvPr id="49" name="Oval 48"/>
              <p:cNvSpPr/>
              <p:nvPr/>
            </p:nvSpPr>
            <p:spPr>
              <a:xfrm>
                <a:off x="10175453" y="5094038"/>
                <a:ext cx="113062" cy="113062"/>
              </a:xfrm>
              <a:prstGeom prst="ellipse">
                <a:avLst/>
              </a:prstGeom>
              <a:solidFill>
                <a:schemeClr val="tx1"/>
              </a:solidFill>
              <a:ln w="38100">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2800" b="0" i="1">
                  <a:latin typeface="Cambria Math" panose="02040503050406030204" pitchFamily="18" charset="0"/>
                </a:endParaRPr>
              </a:p>
            </p:txBody>
          </p:sp>
          <p:sp>
            <p:nvSpPr>
              <p:cNvPr id="50" name="Oval 49"/>
              <p:cNvSpPr/>
              <p:nvPr/>
            </p:nvSpPr>
            <p:spPr>
              <a:xfrm>
                <a:off x="10175453" y="5503803"/>
                <a:ext cx="113062" cy="113062"/>
              </a:xfrm>
              <a:prstGeom prst="ellipse">
                <a:avLst/>
              </a:prstGeom>
              <a:solidFill>
                <a:schemeClr val="tx1"/>
              </a:solidFill>
              <a:ln w="38100">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2800" b="0" i="1">
                  <a:latin typeface="Cambria Math" panose="02040503050406030204" pitchFamily="18" charset="0"/>
                </a:endParaRPr>
              </a:p>
            </p:txBody>
          </p:sp>
        </p:grpSp>
      </p:grpSp>
      <mc:AlternateContent xmlns:mc="http://schemas.openxmlformats.org/markup-compatibility/2006" xmlns:a14="http://schemas.microsoft.com/office/drawing/2010/main">
        <mc:Choice Requires="a14">
          <p:sp>
            <p:nvSpPr>
              <p:cNvPr id="33" name="Content Placeholder 1029">
                <a:extLst>
                  <a:ext uri="{FF2B5EF4-FFF2-40B4-BE49-F238E27FC236}">
                    <a16:creationId xmlns:a16="http://schemas.microsoft.com/office/drawing/2014/main" id="{A5F33E1B-0E71-4A4A-845E-532AC1733D8F}"/>
                  </a:ext>
                </a:extLst>
              </p:cNvPr>
              <p:cNvSpPr>
                <a:spLocks noGrp="1"/>
              </p:cNvSpPr>
              <p:nvPr>
                <p:ph idx="1"/>
              </p:nvPr>
            </p:nvSpPr>
            <p:spPr>
              <a:xfrm>
                <a:off x="910844" y="736355"/>
                <a:ext cx="10312736" cy="1083485"/>
              </a:xfrm>
            </p:spPr>
            <p:txBody>
              <a:bodyPr>
                <a:normAutofit/>
              </a:bodyPr>
              <a:lstStyle/>
              <a:p>
                <a:pPr marL="0" indent="0">
                  <a:buNone/>
                </a:pPr>
                <a:r>
                  <a:rPr lang="en-US" dirty="0"/>
                  <a:t>Objective function:  </a:t>
                </a:r>
                <a14:m>
                  <m:oMath xmlns:m="http://schemas.openxmlformats.org/officeDocument/2006/math">
                    <m:r>
                      <a:rPr lang="en-US" b="0" i="1" smtClean="0">
                        <a:latin typeface="Cambria Math" panose="02040503050406030204" pitchFamily="18" charset="0"/>
                      </a:rPr>
                      <m:t>𝐿</m:t>
                    </m:r>
                    <m:d>
                      <m:dPr>
                        <m:ctrlPr>
                          <a:rPr lang="en-US" b="0" i="1" smtClean="0">
                            <a:latin typeface="Cambria Math" panose="02040503050406030204" pitchFamily="18" charset="0"/>
                          </a:rPr>
                        </m:ctrlPr>
                      </m:dPr>
                      <m:e>
                        <m:r>
                          <a:rPr lang="en-US" b="0" i="1" smtClean="0">
                            <a:latin typeface="Cambria Math" panose="02040503050406030204" pitchFamily="18" charset="0"/>
                          </a:rPr>
                          <m:t>𝜃</m:t>
                        </m:r>
                      </m:e>
                    </m:d>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𝑛</m:t>
                        </m:r>
                      </m:den>
                    </m:f>
                    <m:nary>
                      <m:naryPr>
                        <m:chr m:val="∑"/>
                        <m:ctrlPr>
                          <a:rPr lang="en-US" b="0" i="1" smtClean="0">
                            <a:latin typeface="Cambria Math" panose="02040503050406030204" pitchFamily="18" charset="0"/>
                          </a:rPr>
                        </m:ctrlPr>
                      </m:naryPr>
                      <m:sub>
                        <m:r>
                          <m:rPr>
                            <m:brk m:alnAt="23"/>
                          </m:rPr>
                          <a:rPr lang="en-US" b="0" i="1" smtClean="0">
                            <a:latin typeface="Cambria Math" panose="02040503050406030204" pitchFamily="18" charset="0"/>
                          </a:rPr>
                          <m:t>𝑖</m:t>
                        </m:r>
                        <m:r>
                          <a:rPr lang="en-US" b="0" i="1" smtClean="0">
                            <a:latin typeface="Cambria Math" panose="02040503050406030204" pitchFamily="18" charset="0"/>
                          </a:rPr>
                          <m:t>=1</m:t>
                        </m:r>
                      </m:sub>
                      <m:sup>
                        <m:r>
                          <a:rPr lang="en-US" b="0" i="1" smtClean="0">
                            <a:latin typeface="Cambria Math" panose="02040503050406030204" pitchFamily="18" charset="0"/>
                          </a:rPr>
                          <m:t>𝑛</m:t>
                        </m:r>
                      </m:sup>
                      <m:e>
                        <m:r>
                          <a:rPr lang="en-US" b="0" i="1" smtClean="0">
                            <a:latin typeface="Cambria Math" panose="02040503050406030204" pitchFamily="18" charset="0"/>
                          </a:rPr>
                          <m:t>𝐿𝑜𝑠𝑠</m:t>
                        </m:r>
                        <m:r>
                          <a:rPr lang="en-US" b="0" i="1" smtClean="0">
                            <a:latin typeface="Cambria Math" panose="02040503050406030204" pitchFamily="18" charset="0"/>
                          </a:rPr>
                          <m:t>(</m:t>
                        </m:r>
                        <m:sSub>
                          <m:sSubPr>
                            <m:ctrlPr>
                              <a:rPr lang="en-US" b="0" i="1" smtClean="0">
                                <a:solidFill>
                                  <a:schemeClr val="accent1"/>
                                </a:solidFill>
                                <a:latin typeface="Cambria Math" panose="02040503050406030204" pitchFamily="18" charset="0"/>
                              </a:rPr>
                            </m:ctrlPr>
                          </m:sSubPr>
                          <m:e>
                            <m:r>
                              <a:rPr lang="en-US" b="0" i="1" smtClean="0">
                                <a:solidFill>
                                  <a:schemeClr val="accent1"/>
                                </a:solidFill>
                                <a:latin typeface="Cambria Math" panose="02040503050406030204" pitchFamily="18" charset="0"/>
                              </a:rPr>
                              <m:t>𝑓</m:t>
                            </m:r>
                          </m:e>
                          <m:sub>
                            <m:r>
                              <a:rPr lang="en-US" b="0" i="1" smtClean="0">
                                <a:solidFill>
                                  <a:schemeClr val="accent1"/>
                                </a:solidFill>
                                <a:latin typeface="Cambria Math" panose="02040503050406030204" pitchFamily="18" charset="0"/>
                              </a:rPr>
                              <m:t>𝜃</m:t>
                            </m:r>
                          </m:sub>
                        </m:sSub>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𝑖</m:t>
                                </m:r>
                              </m:sub>
                            </m:sSub>
                          </m:e>
                        </m:d>
                        <m:r>
                          <a:rPr lang="en-US" b="0" i="1" smtClean="0">
                            <a:latin typeface="Cambria Math" panose="02040503050406030204" pitchFamily="18" charset="0"/>
                          </a:rPr>
                          <m:t>, </m:t>
                        </m:r>
                        <m:sSub>
                          <m:sSubPr>
                            <m:ctrlPr>
                              <a:rPr lang="en-US" b="0" i="1" smtClean="0">
                                <a:solidFill>
                                  <a:schemeClr val="accent2"/>
                                </a:solidFill>
                                <a:latin typeface="Cambria Math" panose="02040503050406030204" pitchFamily="18" charset="0"/>
                              </a:rPr>
                            </m:ctrlPr>
                          </m:sSubPr>
                          <m:e>
                            <m:r>
                              <a:rPr lang="en-US" b="0" i="1" smtClean="0">
                                <a:solidFill>
                                  <a:schemeClr val="accent2"/>
                                </a:solidFill>
                                <a:latin typeface="Cambria Math" panose="02040503050406030204" pitchFamily="18" charset="0"/>
                              </a:rPr>
                              <m:t>𝑦</m:t>
                            </m:r>
                          </m:e>
                          <m:sub>
                            <m:r>
                              <a:rPr lang="en-US" b="0" i="1" smtClean="0">
                                <a:solidFill>
                                  <a:schemeClr val="accent2"/>
                                </a:solidFill>
                                <a:latin typeface="Cambria Math" panose="02040503050406030204" pitchFamily="18" charset="0"/>
                              </a:rPr>
                              <m:t>𝑖</m:t>
                            </m:r>
                          </m:sub>
                        </m:sSub>
                        <m:r>
                          <a:rPr lang="en-US" b="0" i="1" smtClean="0">
                            <a:latin typeface="Cambria Math" panose="02040503050406030204" pitchFamily="18" charset="0"/>
                          </a:rPr>
                          <m:t>)</m:t>
                        </m:r>
                      </m:e>
                    </m:nary>
                  </m:oMath>
                </a14:m>
                <a:endParaRPr lang="en-US" dirty="0"/>
              </a:p>
            </p:txBody>
          </p:sp>
        </mc:Choice>
        <mc:Fallback xmlns="">
          <p:sp>
            <p:nvSpPr>
              <p:cNvPr id="33" name="Content Placeholder 1029">
                <a:extLst>
                  <a:ext uri="{FF2B5EF4-FFF2-40B4-BE49-F238E27FC236}">
                    <a16:creationId xmlns:a16="http://schemas.microsoft.com/office/drawing/2014/main" id="{A5F33E1B-0E71-4A4A-845E-532AC1733D8F}"/>
                  </a:ext>
                </a:extLst>
              </p:cNvPr>
              <p:cNvSpPr>
                <a:spLocks noGrp="1" noRot="1" noChangeAspect="1" noMove="1" noResize="1" noEditPoints="1" noAdjustHandles="1" noChangeArrowheads="1" noChangeShapeType="1" noTextEdit="1"/>
              </p:cNvSpPr>
              <p:nvPr>
                <p:ph idx="1"/>
              </p:nvPr>
            </p:nvSpPr>
            <p:spPr>
              <a:xfrm>
                <a:off x="910844" y="736355"/>
                <a:ext cx="10312736" cy="1083485"/>
              </a:xfrm>
              <a:blipFill>
                <a:blip r:embed="rId6"/>
                <a:stretch>
                  <a:fillRect l="-1478"/>
                </a:stretch>
              </a:blipFill>
            </p:spPr>
            <p:txBody>
              <a:bodyPr/>
              <a:lstStyle/>
              <a:p>
                <a:r>
                  <a:rPr lang="en-US">
                    <a:noFill/>
                  </a:rPr>
                  <a:t> </a:t>
                </a:r>
              </a:p>
            </p:txBody>
          </p:sp>
        </mc:Fallback>
      </mc:AlternateContent>
      <p:sp>
        <p:nvSpPr>
          <p:cNvPr id="36" name="TextBox 35">
            <a:extLst>
              <a:ext uri="{FF2B5EF4-FFF2-40B4-BE49-F238E27FC236}">
                <a16:creationId xmlns:a16="http://schemas.microsoft.com/office/drawing/2014/main" id="{47EFBC35-6800-4CBB-A94B-57505248C6AC}"/>
              </a:ext>
            </a:extLst>
          </p:cNvPr>
          <p:cNvSpPr txBox="1"/>
          <p:nvPr/>
        </p:nvSpPr>
        <p:spPr>
          <a:xfrm>
            <a:off x="735652" y="1930130"/>
            <a:ext cx="9901237" cy="461665"/>
          </a:xfrm>
          <a:prstGeom prst="rect">
            <a:avLst/>
          </a:prstGeom>
          <a:noFill/>
          <a:ln w="28575">
            <a:solidFill>
              <a:srgbClr val="0070C0"/>
            </a:solidFill>
          </a:ln>
        </p:spPr>
        <p:txBody>
          <a:bodyPr wrap="none" rtlCol="0">
            <a:spAutoFit/>
          </a:bodyPr>
          <a:lstStyle/>
          <a:p>
            <a:r>
              <a:rPr lang="en-US" sz="2400" dirty="0">
                <a:solidFill>
                  <a:srgbClr val="0070C0"/>
                </a:solidFill>
                <a:sym typeface="Wingdings" panose="05000000000000000000" pitchFamily="2" charset="2"/>
              </a:rPr>
              <a:t>Approximate the unknown distribution </a:t>
            </a:r>
            <a:r>
              <a:rPr lang="en-US" sz="2400" i="1" dirty="0">
                <a:solidFill>
                  <a:srgbClr val="0070C0"/>
                </a:solidFill>
                <a:sym typeface="Wingdings" panose="05000000000000000000" pitchFamily="2" charset="2"/>
              </a:rPr>
              <a:t>D</a:t>
            </a:r>
            <a:r>
              <a:rPr lang="en-US" sz="2400" dirty="0">
                <a:solidFill>
                  <a:srgbClr val="0070C0"/>
                </a:solidFill>
                <a:sym typeface="Wingdings" panose="05000000000000000000" pitchFamily="2" charset="2"/>
              </a:rPr>
              <a:t> with the training data average</a:t>
            </a:r>
            <a:endParaRPr lang="en-US" sz="2400" dirty="0">
              <a:solidFill>
                <a:srgbClr val="0070C0"/>
              </a:solidFill>
            </a:endParaRPr>
          </a:p>
        </p:txBody>
      </p:sp>
      <p:grpSp>
        <p:nvGrpSpPr>
          <p:cNvPr id="9" name="Group 8">
            <a:extLst>
              <a:ext uri="{FF2B5EF4-FFF2-40B4-BE49-F238E27FC236}">
                <a16:creationId xmlns:a16="http://schemas.microsoft.com/office/drawing/2014/main" id="{09AACF0D-5796-41D4-88CC-077E237BBB4C}"/>
              </a:ext>
            </a:extLst>
          </p:cNvPr>
          <p:cNvGrpSpPr/>
          <p:nvPr/>
        </p:nvGrpSpPr>
        <p:grpSpPr>
          <a:xfrm>
            <a:off x="2448945" y="2896571"/>
            <a:ext cx="8420477" cy="1545168"/>
            <a:chOff x="2448945" y="2896571"/>
            <a:chExt cx="8420477" cy="1545168"/>
          </a:xfrm>
        </p:grpSpPr>
        <p:sp>
          <p:nvSpPr>
            <p:cNvPr id="1025" name="Freeform: Shape 1024"/>
            <p:cNvSpPr/>
            <p:nvPr/>
          </p:nvSpPr>
          <p:spPr>
            <a:xfrm>
              <a:off x="6469202" y="3764392"/>
              <a:ext cx="3360874" cy="677347"/>
            </a:xfrm>
            <a:custGeom>
              <a:avLst/>
              <a:gdLst>
                <a:gd name="connsiteX0" fmla="*/ 0 w 3360874"/>
                <a:gd name="connsiteY0" fmla="*/ 320948 h 677347"/>
                <a:gd name="connsiteX1" fmla="*/ 744842 w 3360874"/>
                <a:gd name="connsiteY1" fmla="*/ 660064 h 677347"/>
                <a:gd name="connsiteX2" fmla="*/ 2609976 w 3360874"/>
                <a:gd name="connsiteY2" fmla="*/ 575285 h 677347"/>
                <a:gd name="connsiteX3" fmla="*/ 2852201 w 3360874"/>
                <a:gd name="connsiteY3" fmla="*/ 127168 h 677347"/>
                <a:gd name="connsiteX4" fmla="*/ 3360874 w 3360874"/>
                <a:gd name="connsiteY4" fmla="*/ 0 h 677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0874" h="677347">
                  <a:moveTo>
                    <a:pt x="0" y="320948"/>
                  </a:moveTo>
                  <a:cubicBezTo>
                    <a:pt x="154923" y="469311"/>
                    <a:pt x="309846" y="617674"/>
                    <a:pt x="744842" y="660064"/>
                  </a:cubicBezTo>
                  <a:cubicBezTo>
                    <a:pt x="1179838" y="702454"/>
                    <a:pt x="2258750" y="664101"/>
                    <a:pt x="2609976" y="575285"/>
                  </a:cubicBezTo>
                  <a:cubicBezTo>
                    <a:pt x="2961202" y="486469"/>
                    <a:pt x="2727051" y="223049"/>
                    <a:pt x="2852201" y="127168"/>
                  </a:cubicBezTo>
                  <a:cubicBezTo>
                    <a:pt x="2977351" y="31287"/>
                    <a:pt x="3169112" y="15643"/>
                    <a:pt x="3360874" y="0"/>
                  </a:cubicBezTo>
                </a:path>
              </a:pathLst>
            </a:custGeom>
            <a:noFill/>
            <a:ln w="38100">
              <a:solidFill>
                <a:schemeClr val="tx1"/>
              </a:solidFill>
              <a:headEnd type="none" w="med" len="med"/>
              <a:tailEnd type="arrow" w="med" len="med"/>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7" name="TextBox 6"/>
            <p:cNvSpPr txBox="1"/>
            <p:nvPr/>
          </p:nvSpPr>
          <p:spPr>
            <a:xfrm>
              <a:off x="3465609" y="2955182"/>
              <a:ext cx="3542958" cy="1323439"/>
            </a:xfrm>
            <a:prstGeom prst="rect">
              <a:avLst/>
            </a:prstGeom>
            <a:noFill/>
          </p:spPr>
          <p:txBody>
            <a:bodyPr wrap="none" rtlCol="0">
              <a:spAutoFit/>
            </a:bodyPr>
            <a:lstStyle/>
            <a:p>
              <a:r>
                <a:rPr lang="en-US" sz="8000" dirty="0"/>
                <a:t>(      , </a:t>
              </a:r>
              <a:r>
                <a:rPr lang="en-US" sz="8000" dirty="0">
                  <a:solidFill>
                    <a:schemeClr val="accent2"/>
                  </a:solidFill>
                </a:rPr>
                <a:t>4</a:t>
              </a:r>
              <a:r>
                <a:rPr lang="en-US" sz="8000" dirty="0"/>
                <a:t>)</a:t>
              </a:r>
            </a:p>
          </p:txBody>
        </p:sp>
        <p:cxnSp>
          <p:nvCxnSpPr>
            <p:cNvPr id="11" name="Straight Arrow Connector 10"/>
            <p:cNvCxnSpPr/>
            <p:nvPr/>
          </p:nvCxnSpPr>
          <p:spPr>
            <a:xfrm>
              <a:off x="2448945" y="3616901"/>
              <a:ext cx="1016664" cy="52988"/>
            </a:xfrm>
            <a:prstGeom prst="straightConnector1">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4" name="Rectangle: Rounded Corners 23"/>
                <p:cNvSpPr/>
                <p:nvPr/>
              </p:nvSpPr>
              <p:spPr>
                <a:xfrm>
                  <a:off x="8025231" y="3249425"/>
                  <a:ext cx="999620" cy="787940"/>
                </a:xfrm>
                <a:prstGeom prst="roundRect">
                  <a:avLst/>
                </a:prstGeom>
                <a:ln w="38100"/>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14:m>
                    <m:oMathPara xmlns:m="http://schemas.openxmlformats.org/officeDocument/2006/math">
                      <m:oMathParaPr>
                        <m:jc m:val="centerGroup"/>
                      </m:oMathParaPr>
                      <m:oMath xmlns:m="http://schemas.openxmlformats.org/officeDocument/2006/math">
                        <m:sSub>
                          <m:sSubPr>
                            <m:ctrlPr>
                              <a:rPr lang="en-US" sz="2800" b="0" i="1" smtClean="0">
                                <a:latin typeface="Cambria Math" panose="02040503050406030204" pitchFamily="18" charset="0"/>
                              </a:rPr>
                            </m:ctrlPr>
                          </m:sSubPr>
                          <m:e>
                            <m:r>
                              <a:rPr lang="en-US" sz="2800" b="0" i="1" smtClean="0">
                                <a:solidFill>
                                  <a:srgbClr val="0070C0"/>
                                </a:solidFill>
                                <a:latin typeface="Cambria Math" panose="02040503050406030204" pitchFamily="18" charset="0"/>
                              </a:rPr>
                              <m:t>𝑓</m:t>
                            </m:r>
                          </m:e>
                          <m:sub>
                            <m:r>
                              <a:rPr lang="en-US" sz="2800" b="0" i="1" smtClean="0">
                                <a:solidFill>
                                  <a:schemeClr val="accent1"/>
                                </a:solidFill>
                                <a:latin typeface="Cambria Math" panose="02040503050406030204" pitchFamily="18" charset="0"/>
                              </a:rPr>
                              <m:t>𝜃</m:t>
                            </m:r>
                          </m:sub>
                        </m:sSub>
                        <m:r>
                          <a:rPr lang="en-US" sz="2800" b="0" i="1" smtClean="0">
                            <a:latin typeface="Cambria Math" panose="02040503050406030204" pitchFamily="18" charset="0"/>
                          </a:rPr>
                          <m:t>(</m:t>
                        </m:r>
                        <m:r>
                          <a:rPr lang="en-US" sz="2800" b="0" i="1" smtClean="0">
                            <a:latin typeface="Cambria Math" panose="02040503050406030204" pitchFamily="18" charset="0"/>
                          </a:rPr>
                          <m:t>𝑥</m:t>
                        </m:r>
                        <m:r>
                          <a:rPr lang="en-US" sz="2800" b="0" i="1" baseline="-25000" smtClean="0">
                            <a:latin typeface="Cambria Math" panose="02040503050406030204" pitchFamily="18" charset="0"/>
                          </a:rPr>
                          <m:t>1</m:t>
                        </m:r>
                        <m:r>
                          <a:rPr lang="en-US" sz="2800" b="0" i="1" smtClean="0">
                            <a:latin typeface="Cambria Math" panose="02040503050406030204" pitchFamily="18" charset="0"/>
                          </a:rPr>
                          <m:t>)</m:t>
                        </m:r>
                      </m:oMath>
                    </m:oMathPara>
                  </a14:m>
                  <a:endParaRPr lang="en-US" sz="2800" b="0" i="1" dirty="0">
                    <a:latin typeface="Cambria Math" panose="02040503050406030204" pitchFamily="18" charset="0"/>
                  </a:endParaRPr>
                </a:p>
              </p:txBody>
            </p:sp>
          </mc:Choice>
          <mc:Fallback xmlns="">
            <p:sp>
              <p:nvSpPr>
                <p:cNvPr id="24" name="Rectangle: Rounded Corners 23"/>
                <p:cNvSpPr>
                  <a:spLocks noRot="1" noChangeAspect="1" noMove="1" noResize="1" noEditPoints="1" noAdjustHandles="1" noChangeArrowheads="1" noChangeShapeType="1" noTextEdit="1"/>
                </p:cNvSpPr>
                <p:nvPr/>
              </p:nvSpPr>
              <p:spPr>
                <a:xfrm>
                  <a:off x="8025231" y="3249425"/>
                  <a:ext cx="999620" cy="787940"/>
                </a:xfrm>
                <a:prstGeom prst="roundRect">
                  <a:avLst/>
                </a:prstGeom>
                <a:blipFill>
                  <a:blip r:embed="rId7"/>
                  <a:stretch>
                    <a:fillRect/>
                  </a:stretch>
                </a:blipFill>
                <a:ln w="38100"/>
              </p:spPr>
              <p:txBody>
                <a:bodyPr/>
                <a:lstStyle/>
                <a:p>
                  <a:r>
                    <a:rPr lang="en-US">
                      <a:noFill/>
                    </a:rPr>
                    <a:t> </a:t>
                  </a:r>
                </a:p>
              </p:txBody>
            </p:sp>
          </mc:Fallback>
        </mc:AlternateContent>
        <p:sp>
          <p:nvSpPr>
            <p:cNvPr id="25" name="Rectangle: Rounded Corners 24"/>
            <p:cNvSpPr/>
            <p:nvPr/>
          </p:nvSpPr>
          <p:spPr>
            <a:xfrm>
              <a:off x="9869802" y="3249425"/>
              <a:ext cx="999620" cy="787940"/>
            </a:xfrm>
            <a:prstGeom prst="roundRect">
              <a:avLst/>
            </a:prstGeom>
            <a:ln w="38100"/>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b="0" dirty="0"/>
                <a:t>Loss</a:t>
              </a:r>
            </a:p>
          </p:txBody>
        </p:sp>
        <p:sp>
          <p:nvSpPr>
            <p:cNvPr id="1024" name="Freeform: Shape 1023"/>
            <p:cNvSpPr/>
            <p:nvPr/>
          </p:nvSpPr>
          <p:spPr>
            <a:xfrm>
              <a:off x="5324688" y="2896571"/>
              <a:ext cx="2658421" cy="854734"/>
            </a:xfrm>
            <a:custGeom>
              <a:avLst/>
              <a:gdLst>
                <a:gd name="connsiteX0" fmla="*/ 0 w 2658421"/>
                <a:gd name="connsiteY0" fmla="*/ 746708 h 854734"/>
                <a:gd name="connsiteX1" fmla="*/ 974956 w 2658421"/>
                <a:gd name="connsiteY1" fmla="*/ 26089 h 854734"/>
                <a:gd name="connsiteX2" fmla="*/ 1616853 w 2658421"/>
                <a:gd name="connsiteY2" fmla="*/ 219869 h 854734"/>
                <a:gd name="connsiteX3" fmla="*/ 1980191 w 2658421"/>
                <a:gd name="connsiteY3" fmla="*/ 807265 h 854734"/>
                <a:gd name="connsiteX4" fmla="*/ 2658421 w 2658421"/>
                <a:gd name="connsiteY4" fmla="*/ 776987 h 854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8421" h="854734">
                  <a:moveTo>
                    <a:pt x="0" y="746708"/>
                  </a:moveTo>
                  <a:cubicBezTo>
                    <a:pt x="352740" y="430301"/>
                    <a:pt x="705481" y="113895"/>
                    <a:pt x="974956" y="26089"/>
                  </a:cubicBezTo>
                  <a:cubicBezTo>
                    <a:pt x="1244431" y="-61717"/>
                    <a:pt x="1449314" y="89673"/>
                    <a:pt x="1616853" y="219869"/>
                  </a:cubicBezTo>
                  <a:cubicBezTo>
                    <a:pt x="1784392" y="350065"/>
                    <a:pt x="1806596" y="714412"/>
                    <a:pt x="1980191" y="807265"/>
                  </a:cubicBezTo>
                  <a:cubicBezTo>
                    <a:pt x="2153786" y="900118"/>
                    <a:pt x="2406103" y="838552"/>
                    <a:pt x="2658421" y="776987"/>
                  </a:cubicBezTo>
                </a:path>
              </a:pathLst>
            </a:custGeom>
            <a:noFill/>
            <a:ln w="38100">
              <a:solidFill>
                <a:schemeClr val="tx1"/>
              </a:solidFill>
              <a:headEnd type="none" w="med" len="med"/>
              <a:tailEnd type="arrow" w="med" len="med"/>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cxnSp>
          <p:nvCxnSpPr>
            <p:cNvPr id="35" name="Straight Arrow Connector 34"/>
            <p:cNvCxnSpPr>
              <a:stCxn id="24" idx="3"/>
            </p:cNvCxnSpPr>
            <p:nvPr/>
          </p:nvCxnSpPr>
          <p:spPr>
            <a:xfrm flipV="1">
              <a:off x="9024851" y="3616901"/>
              <a:ext cx="762836" cy="26494"/>
            </a:xfrm>
            <a:prstGeom prst="straightConnector1">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pic>
          <p:nvPicPr>
            <p:cNvPr id="37" name="Picture 36">
              <a:extLst>
                <a:ext uri="{FF2B5EF4-FFF2-40B4-BE49-F238E27FC236}">
                  <a16:creationId xmlns:a16="http://schemas.microsoft.com/office/drawing/2014/main" id="{327068D0-954E-45A4-ABA9-7028BAAE99E5}"/>
                </a:ext>
              </a:extLst>
            </p:cNvPr>
            <p:cNvPicPr>
              <a:picLocks noChangeAspect="1"/>
            </p:cNvPicPr>
            <p:nvPr/>
          </p:nvPicPr>
          <p:blipFill>
            <a:blip r:embed="rId8"/>
            <a:stretch>
              <a:fillRect/>
            </a:stretch>
          </p:blipFill>
          <p:spPr>
            <a:xfrm>
              <a:off x="3999985" y="3039650"/>
              <a:ext cx="1235664" cy="1227535"/>
            </a:xfrm>
            <a:prstGeom prst="rect">
              <a:avLst/>
            </a:prstGeom>
          </p:spPr>
        </p:pic>
      </p:grpSp>
      <p:grpSp>
        <p:nvGrpSpPr>
          <p:cNvPr id="26" name="Group 25">
            <a:extLst>
              <a:ext uri="{FF2B5EF4-FFF2-40B4-BE49-F238E27FC236}">
                <a16:creationId xmlns:a16="http://schemas.microsoft.com/office/drawing/2014/main" id="{1C1FC311-8803-4DE5-BA7C-23AEDD10EA91}"/>
              </a:ext>
            </a:extLst>
          </p:cNvPr>
          <p:cNvGrpSpPr/>
          <p:nvPr/>
        </p:nvGrpSpPr>
        <p:grpSpPr>
          <a:xfrm>
            <a:off x="2448945" y="3828512"/>
            <a:ext cx="8420477" cy="2140263"/>
            <a:chOff x="2448945" y="3828512"/>
            <a:chExt cx="8420477" cy="2140263"/>
          </a:xfrm>
        </p:grpSpPr>
        <p:sp>
          <p:nvSpPr>
            <p:cNvPr id="39" name="Freeform: Shape 38"/>
            <p:cNvSpPr/>
            <p:nvPr/>
          </p:nvSpPr>
          <p:spPr>
            <a:xfrm>
              <a:off x="6476264" y="5291428"/>
              <a:ext cx="3360874" cy="677347"/>
            </a:xfrm>
            <a:custGeom>
              <a:avLst/>
              <a:gdLst>
                <a:gd name="connsiteX0" fmla="*/ 0 w 3360874"/>
                <a:gd name="connsiteY0" fmla="*/ 320948 h 677347"/>
                <a:gd name="connsiteX1" fmla="*/ 744842 w 3360874"/>
                <a:gd name="connsiteY1" fmla="*/ 660064 h 677347"/>
                <a:gd name="connsiteX2" fmla="*/ 2609976 w 3360874"/>
                <a:gd name="connsiteY2" fmla="*/ 575285 h 677347"/>
                <a:gd name="connsiteX3" fmla="*/ 2852201 w 3360874"/>
                <a:gd name="connsiteY3" fmla="*/ 127168 h 677347"/>
                <a:gd name="connsiteX4" fmla="*/ 3360874 w 3360874"/>
                <a:gd name="connsiteY4" fmla="*/ 0 h 677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0874" h="677347">
                  <a:moveTo>
                    <a:pt x="0" y="320948"/>
                  </a:moveTo>
                  <a:cubicBezTo>
                    <a:pt x="154923" y="469311"/>
                    <a:pt x="309846" y="617674"/>
                    <a:pt x="744842" y="660064"/>
                  </a:cubicBezTo>
                  <a:cubicBezTo>
                    <a:pt x="1179838" y="702454"/>
                    <a:pt x="2258750" y="664101"/>
                    <a:pt x="2609976" y="575285"/>
                  </a:cubicBezTo>
                  <a:cubicBezTo>
                    <a:pt x="2961202" y="486469"/>
                    <a:pt x="2727051" y="223049"/>
                    <a:pt x="2852201" y="127168"/>
                  </a:cubicBezTo>
                  <a:cubicBezTo>
                    <a:pt x="2977351" y="31287"/>
                    <a:pt x="3169112" y="15643"/>
                    <a:pt x="3360874" y="0"/>
                  </a:cubicBezTo>
                </a:path>
              </a:pathLst>
            </a:custGeom>
            <a:noFill/>
            <a:ln w="38100">
              <a:solidFill>
                <a:schemeClr val="tx1"/>
              </a:solidFill>
              <a:headEnd type="none" w="med" len="med"/>
              <a:tailEnd type="arrow" w="med" len="med"/>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8" name="TextBox 7"/>
            <p:cNvSpPr txBox="1"/>
            <p:nvPr/>
          </p:nvSpPr>
          <p:spPr>
            <a:xfrm>
              <a:off x="3465609" y="4358421"/>
              <a:ext cx="3542958" cy="1323439"/>
            </a:xfrm>
            <a:prstGeom prst="rect">
              <a:avLst/>
            </a:prstGeom>
            <a:noFill/>
          </p:spPr>
          <p:txBody>
            <a:bodyPr wrap="none" rtlCol="0">
              <a:spAutoFit/>
            </a:bodyPr>
            <a:lstStyle/>
            <a:p>
              <a:r>
                <a:rPr lang="en-US" sz="8000" dirty="0"/>
                <a:t>(      , </a:t>
              </a:r>
              <a:r>
                <a:rPr lang="en-US" sz="8000" dirty="0">
                  <a:solidFill>
                    <a:schemeClr val="accent2"/>
                  </a:solidFill>
                </a:rPr>
                <a:t>5</a:t>
              </a:r>
              <a:r>
                <a:rPr lang="en-US" sz="8000" dirty="0"/>
                <a:t>)</a:t>
              </a:r>
            </a:p>
          </p:txBody>
        </p:sp>
        <p:cxnSp>
          <p:nvCxnSpPr>
            <p:cNvPr id="12" name="Straight Arrow Connector 11"/>
            <p:cNvCxnSpPr>
              <a:endCxn id="8" idx="1"/>
            </p:cNvCxnSpPr>
            <p:nvPr/>
          </p:nvCxnSpPr>
          <p:spPr>
            <a:xfrm>
              <a:off x="2448945" y="3828512"/>
              <a:ext cx="1016664" cy="1191629"/>
            </a:xfrm>
            <a:prstGeom prst="straightConnector1">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38" name="Freeform: Shape 37"/>
            <p:cNvSpPr/>
            <p:nvPr/>
          </p:nvSpPr>
          <p:spPr>
            <a:xfrm>
              <a:off x="5331750" y="4423607"/>
              <a:ext cx="2658421" cy="854734"/>
            </a:xfrm>
            <a:custGeom>
              <a:avLst/>
              <a:gdLst>
                <a:gd name="connsiteX0" fmla="*/ 0 w 2658421"/>
                <a:gd name="connsiteY0" fmla="*/ 746708 h 854734"/>
                <a:gd name="connsiteX1" fmla="*/ 974956 w 2658421"/>
                <a:gd name="connsiteY1" fmla="*/ 26089 h 854734"/>
                <a:gd name="connsiteX2" fmla="*/ 1616853 w 2658421"/>
                <a:gd name="connsiteY2" fmla="*/ 219869 h 854734"/>
                <a:gd name="connsiteX3" fmla="*/ 1980191 w 2658421"/>
                <a:gd name="connsiteY3" fmla="*/ 807265 h 854734"/>
                <a:gd name="connsiteX4" fmla="*/ 2658421 w 2658421"/>
                <a:gd name="connsiteY4" fmla="*/ 776987 h 854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8421" h="854734">
                  <a:moveTo>
                    <a:pt x="0" y="746708"/>
                  </a:moveTo>
                  <a:cubicBezTo>
                    <a:pt x="352740" y="430301"/>
                    <a:pt x="705481" y="113895"/>
                    <a:pt x="974956" y="26089"/>
                  </a:cubicBezTo>
                  <a:cubicBezTo>
                    <a:pt x="1244431" y="-61717"/>
                    <a:pt x="1449314" y="89673"/>
                    <a:pt x="1616853" y="219869"/>
                  </a:cubicBezTo>
                  <a:cubicBezTo>
                    <a:pt x="1784392" y="350065"/>
                    <a:pt x="1806596" y="714412"/>
                    <a:pt x="1980191" y="807265"/>
                  </a:cubicBezTo>
                  <a:cubicBezTo>
                    <a:pt x="2153786" y="900118"/>
                    <a:pt x="2406103" y="838552"/>
                    <a:pt x="2658421" y="776987"/>
                  </a:cubicBezTo>
                </a:path>
              </a:pathLst>
            </a:custGeom>
            <a:noFill/>
            <a:ln w="38100">
              <a:solidFill>
                <a:schemeClr val="tx1"/>
              </a:solidFill>
              <a:headEnd type="none" w="med" len="med"/>
              <a:tailEnd type="arrow" w="med" len="med"/>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cxnSp>
          <p:nvCxnSpPr>
            <p:cNvPr id="40" name="Straight Arrow Connector 39"/>
            <p:cNvCxnSpPr/>
            <p:nvPr/>
          </p:nvCxnSpPr>
          <p:spPr>
            <a:xfrm flipV="1">
              <a:off x="9031913" y="5143937"/>
              <a:ext cx="762836" cy="26494"/>
            </a:xfrm>
            <a:prstGeom prst="straightConnector1">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1" name="Rectangle: Rounded Corners 40"/>
                <p:cNvSpPr/>
                <p:nvPr/>
              </p:nvSpPr>
              <p:spPr>
                <a:xfrm>
                  <a:off x="8025231" y="4743589"/>
                  <a:ext cx="999620" cy="787940"/>
                </a:xfrm>
                <a:prstGeom prst="roundRect">
                  <a:avLst/>
                </a:prstGeom>
                <a:ln w="38100"/>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14:m>
                    <m:oMathPara xmlns:m="http://schemas.openxmlformats.org/officeDocument/2006/math">
                      <m:oMathParaPr>
                        <m:jc m:val="centerGroup"/>
                      </m:oMathParaPr>
                      <m:oMath xmlns:m="http://schemas.openxmlformats.org/officeDocument/2006/math">
                        <m:sSub>
                          <m:sSubPr>
                            <m:ctrlPr>
                              <a:rPr lang="en-US" sz="2800" b="0" i="1" smtClean="0">
                                <a:latin typeface="Cambria Math" panose="02040503050406030204" pitchFamily="18" charset="0"/>
                              </a:rPr>
                            </m:ctrlPr>
                          </m:sSubPr>
                          <m:e>
                            <m:r>
                              <a:rPr lang="en-US" sz="2800" b="0" i="1" smtClean="0">
                                <a:solidFill>
                                  <a:srgbClr val="0070C0"/>
                                </a:solidFill>
                                <a:latin typeface="Cambria Math" panose="02040503050406030204" pitchFamily="18" charset="0"/>
                              </a:rPr>
                              <m:t>𝑓</m:t>
                            </m:r>
                          </m:e>
                          <m:sub>
                            <m:r>
                              <a:rPr lang="en-US" sz="2800" b="0" i="1" smtClean="0">
                                <a:solidFill>
                                  <a:schemeClr val="accent1"/>
                                </a:solidFill>
                                <a:latin typeface="Cambria Math" panose="02040503050406030204" pitchFamily="18" charset="0"/>
                              </a:rPr>
                              <m:t>𝜃</m:t>
                            </m:r>
                          </m:sub>
                        </m:sSub>
                        <m:r>
                          <a:rPr lang="en-US" sz="2800" b="0" i="1" smtClean="0">
                            <a:latin typeface="Cambria Math" panose="02040503050406030204" pitchFamily="18" charset="0"/>
                          </a:rPr>
                          <m:t>(</m:t>
                        </m:r>
                        <m:r>
                          <a:rPr lang="en-US" sz="2800" b="0" i="1" smtClean="0">
                            <a:latin typeface="Cambria Math" panose="02040503050406030204" pitchFamily="18" charset="0"/>
                          </a:rPr>
                          <m:t>𝑥</m:t>
                        </m:r>
                        <m:r>
                          <a:rPr lang="en-US" sz="2800" b="0" i="1" baseline="-25000" smtClean="0">
                            <a:latin typeface="Cambria Math" panose="02040503050406030204" pitchFamily="18" charset="0"/>
                          </a:rPr>
                          <m:t>2</m:t>
                        </m:r>
                        <m:r>
                          <a:rPr lang="en-US" sz="2800" b="0" i="1" smtClean="0">
                            <a:latin typeface="Cambria Math" panose="02040503050406030204" pitchFamily="18" charset="0"/>
                          </a:rPr>
                          <m:t>)</m:t>
                        </m:r>
                      </m:oMath>
                    </m:oMathPara>
                  </a14:m>
                  <a:endParaRPr lang="en-US" sz="2800" b="0" i="1" dirty="0">
                    <a:latin typeface="Cambria Math" panose="02040503050406030204" pitchFamily="18" charset="0"/>
                  </a:endParaRPr>
                </a:p>
              </p:txBody>
            </p:sp>
          </mc:Choice>
          <mc:Fallback xmlns="">
            <p:sp>
              <p:nvSpPr>
                <p:cNvPr id="41" name="Rectangle: Rounded Corners 40"/>
                <p:cNvSpPr>
                  <a:spLocks noRot="1" noChangeAspect="1" noMove="1" noResize="1" noEditPoints="1" noAdjustHandles="1" noChangeArrowheads="1" noChangeShapeType="1" noTextEdit="1"/>
                </p:cNvSpPr>
                <p:nvPr/>
              </p:nvSpPr>
              <p:spPr>
                <a:xfrm>
                  <a:off x="8025231" y="4743589"/>
                  <a:ext cx="999620" cy="787940"/>
                </a:xfrm>
                <a:prstGeom prst="roundRect">
                  <a:avLst/>
                </a:prstGeom>
                <a:blipFill>
                  <a:blip r:embed="rId9"/>
                  <a:stretch>
                    <a:fillRect/>
                  </a:stretch>
                </a:blipFill>
                <a:ln w="38100"/>
              </p:spPr>
              <p:txBody>
                <a:bodyPr/>
                <a:lstStyle/>
                <a:p>
                  <a:r>
                    <a:rPr lang="en-US">
                      <a:noFill/>
                    </a:rPr>
                    <a:t> </a:t>
                  </a:r>
                </a:p>
              </p:txBody>
            </p:sp>
          </mc:Fallback>
        </mc:AlternateContent>
        <p:sp>
          <p:nvSpPr>
            <p:cNvPr id="42" name="Rectangle: Rounded Corners 41"/>
            <p:cNvSpPr/>
            <p:nvPr/>
          </p:nvSpPr>
          <p:spPr>
            <a:xfrm>
              <a:off x="9869802" y="4743589"/>
              <a:ext cx="999620" cy="787940"/>
            </a:xfrm>
            <a:prstGeom prst="roundRect">
              <a:avLst/>
            </a:prstGeom>
            <a:ln w="38100"/>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b="0" dirty="0"/>
                <a:t>Loss</a:t>
              </a:r>
            </a:p>
          </p:txBody>
        </p:sp>
        <p:sp>
          <p:nvSpPr>
            <p:cNvPr id="1031" name="TextBox 1030"/>
            <p:cNvSpPr txBox="1"/>
            <p:nvPr/>
          </p:nvSpPr>
          <p:spPr>
            <a:xfrm>
              <a:off x="10136431" y="4034006"/>
              <a:ext cx="500458" cy="646331"/>
            </a:xfrm>
            <a:prstGeom prst="rect">
              <a:avLst/>
            </a:prstGeom>
            <a:noFill/>
          </p:spPr>
          <p:txBody>
            <a:bodyPr wrap="none" rtlCol="0">
              <a:spAutoFit/>
            </a:bodyPr>
            <a:lstStyle/>
            <a:p>
              <a:r>
                <a:rPr lang="en-US" sz="3600" dirty="0"/>
                <a:t>+</a:t>
              </a:r>
            </a:p>
          </p:txBody>
        </p:sp>
        <p:pic>
          <p:nvPicPr>
            <p:cNvPr id="23" name="Picture 22">
              <a:extLst>
                <a:ext uri="{FF2B5EF4-FFF2-40B4-BE49-F238E27FC236}">
                  <a16:creationId xmlns:a16="http://schemas.microsoft.com/office/drawing/2014/main" id="{F1075AE8-A67F-414C-938E-B7D66B14EFDB}"/>
                </a:ext>
              </a:extLst>
            </p:cNvPr>
            <p:cNvPicPr>
              <a:picLocks noChangeAspect="1"/>
            </p:cNvPicPr>
            <p:nvPr/>
          </p:nvPicPr>
          <p:blipFill>
            <a:blip r:embed="rId10"/>
            <a:stretch>
              <a:fillRect/>
            </a:stretch>
          </p:blipFill>
          <p:spPr>
            <a:xfrm>
              <a:off x="4069903" y="4588047"/>
              <a:ext cx="1081660" cy="1093813"/>
            </a:xfrm>
            <a:prstGeom prst="rect">
              <a:avLst/>
            </a:prstGeom>
          </p:spPr>
        </p:pic>
      </p:grpSp>
    </p:spTree>
    <p:extLst>
      <p:ext uri="{BB962C8B-B14F-4D97-AF65-F5344CB8AC3E}">
        <p14:creationId xmlns:p14="http://schemas.microsoft.com/office/powerpoint/2010/main" val="3532949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97798"/>
            <a:ext cx="10972800" cy="894490"/>
          </a:xfrm>
        </p:spPr>
        <p:txBody>
          <a:bodyPr/>
          <a:lstStyle/>
          <a:p>
            <a:r>
              <a:rPr lang="en-US" dirty="0"/>
              <a:t>Mapping from input to prediction</a:t>
            </a:r>
          </a:p>
        </p:txBody>
      </p:sp>
      <p:sp>
        <p:nvSpPr>
          <p:cNvPr id="9" name="Rectangle 8"/>
          <p:cNvSpPr/>
          <p:nvPr/>
        </p:nvSpPr>
        <p:spPr>
          <a:xfrm>
            <a:off x="1573818" y="1340913"/>
            <a:ext cx="1066318" cy="1077218"/>
          </a:xfrm>
          <a:prstGeom prst="rect">
            <a:avLst/>
          </a:prstGeom>
        </p:spPr>
        <p:txBody>
          <a:bodyPr wrap="none">
            <a:spAutoFit/>
          </a:bodyPr>
          <a:lstStyle/>
          <a:p>
            <a:pPr lvl="0"/>
            <a:r>
              <a:rPr lang="en-US" sz="3200" dirty="0">
                <a:solidFill>
                  <a:schemeClr val="accent6"/>
                </a:solidFill>
              </a:rPr>
              <a:t>input</a:t>
            </a:r>
            <a:br>
              <a:rPr lang="en-US" sz="3200" dirty="0">
                <a:solidFill>
                  <a:schemeClr val="accent6"/>
                </a:solidFill>
              </a:rPr>
            </a:br>
            <a:r>
              <a:rPr lang="en-US" sz="3200" dirty="0">
                <a:solidFill>
                  <a:schemeClr val="accent6"/>
                </a:solidFill>
              </a:rPr>
              <a:t>x</a:t>
            </a:r>
          </a:p>
        </p:txBody>
      </p:sp>
      <p:sp>
        <p:nvSpPr>
          <p:cNvPr id="11" name="Rectangle 10"/>
          <p:cNvSpPr/>
          <p:nvPr/>
        </p:nvSpPr>
        <p:spPr>
          <a:xfrm>
            <a:off x="1412026" y="5755519"/>
            <a:ext cx="1113599" cy="1077218"/>
          </a:xfrm>
          <a:prstGeom prst="rect">
            <a:avLst/>
          </a:prstGeom>
        </p:spPr>
        <p:txBody>
          <a:bodyPr wrap="square">
            <a:spAutoFit/>
          </a:bodyPr>
          <a:lstStyle/>
          <a:p>
            <a:pPr lvl="0"/>
            <a:r>
              <a:rPr lang="en-US" sz="3200" dirty="0">
                <a:solidFill>
                  <a:prstClr val="black"/>
                </a:solidFill>
              </a:rPr>
              <a:t>784 dim</a:t>
            </a:r>
          </a:p>
        </p:txBody>
      </p:sp>
      <p:sp>
        <p:nvSpPr>
          <p:cNvPr id="16" name="Rectangle 15"/>
          <p:cNvSpPr/>
          <p:nvPr/>
        </p:nvSpPr>
        <p:spPr>
          <a:xfrm>
            <a:off x="4645674" y="1356051"/>
            <a:ext cx="1071960" cy="1077218"/>
          </a:xfrm>
          <a:prstGeom prst="rect">
            <a:avLst/>
          </a:prstGeom>
        </p:spPr>
        <p:txBody>
          <a:bodyPr wrap="none">
            <a:spAutoFit/>
          </a:bodyPr>
          <a:lstStyle/>
          <a:p>
            <a:pPr lvl="0"/>
            <a:r>
              <a:rPr lang="en-US" sz="3200" dirty="0">
                <a:solidFill>
                  <a:prstClr val="black"/>
                </a:solidFill>
              </a:rPr>
              <a:t>score</a:t>
            </a:r>
            <a:br>
              <a:rPr lang="en-US" sz="3200" dirty="0">
                <a:solidFill>
                  <a:prstClr val="black"/>
                </a:solidFill>
              </a:rPr>
            </a:br>
            <a:r>
              <a:rPr lang="en-US" sz="3200" dirty="0">
                <a:solidFill>
                  <a:prstClr val="black"/>
                </a:solidFill>
              </a:rPr>
              <a:t>z</a:t>
            </a:r>
          </a:p>
        </p:txBody>
      </p:sp>
      <p:sp>
        <p:nvSpPr>
          <p:cNvPr id="17" name="Rectangle 16"/>
          <p:cNvSpPr/>
          <p:nvPr/>
        </p:nvSpPr>
        <p:spPr>
          <a:xfrm>
            <a:off x="4622643" y="5663570"/>
            <a:ext cx="1113599" cy="1077218"/>
          </a:xfrm>
          <a:prstGeom prst="rect">
            <a:avLst/>
          </a:prstGeom>
        </p:spPr>
        <p:txBody>
          <a:bodyPr wrap="square">
            <a:spAutoFit/>
          </a:bodyPr>
          <a:lstStyle/>
          <a:p>
            <a:pPr lvl="0"/>
            <a:r>
              <a:rPr lang="en-US" sz="3200" dirty="0">
                <a:solidFill>
                  <a:prstClr val="black"/>
                </a:solidFill>
              </a:rPr>
              <a:t>10 dim</a:t>
            </a:r>
          </a:p>
        </p:txBody>
      </p:sp>
      <p:pic>
        <p:nvPicPr>
          <p:cNvPr id="13" name="Picture 12"/>
          <p:cNvPicPr>
            <a:picLocks noChangeAspect="1"/>
          </p:cNvPicPr>
          <p:nvPr/>
        </p:nvPicPr>
        <p:blipFill>
          <a:blip r:embed="rId2"/>
          <a:stretch>
            <a:fillRect/>
          </a:stretch>
        </p:blipFill>
        <p:spPr>
          <a:xfrm>
            <a:off x="1573819" y="2432889"/>
            <a:ext cx="276225" cy="3038475"/>
          </a:xfrm>
          <a:prstGeom prst="rect">
            <a:avLst/>
          </a:prstGeom>
        </p:spPr>
      </p:pic>
      <p:pic>
        <p:nvPicPr>
          <p:cNvPr id="15" name="Picture 14"/>
          <p:cNvPicPr>
            <a:picLocks noChangeAspect="1"/>
          </p:cNvPicPr>
          <p:nvPr/>
        </p:nvPicPr>
        <p:blipFill>
          <a:blip r:embed="rId3"/>
          <a:stretch>
            <a:fillRect/>
          </a:stretch>
        </p:blipFill>
        <p:spPr>
          <a:xfrm flipH="1">
            <a:off x="4749187" y="3483652"/>
            <a:ext cx="380538" cy="936948"/>
          </a:xfrm>
          <a:prstGeom prst="rect">
            <a:avLst/>
          </a:prstGeom>
        </p:spPr>
      </p:pic>
      <p:cxnSp>
        <p:nvCxnSpPr>
          <p:cNvPr id="19" name="Straight Connector 18"/>
          <p:cNvCxnSpPr/>
          <p:nvPr/>
        </p:nvCxnSpPr>
        <p:spPr>
          <a:xfrm>
            <a:off x="1903283" y="2510083"/>
            <a:ext cx="2719360" cy="973569"/>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1850045" y="4420600"/>
            <a:ext cx="2726691" cy="986439"/>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7" name="TextBox 26"/>
              <p:cNvSpPr txBox="1"/>
              <p:nvPr/>
            </p:nvSpPr>
            <p:spPr>
              <a:xfrm>
                <a:off x="2111237" y="3659739"/>
                <a:ext cx="2356351"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3200" b="0" i="1" smtClean="0">
                          <a:latin typeface="Cambria Math" panose="02040503050406030204" pitchFamily="18" charset="0"/>
                        </a:rPr>
                        <m:t>𝑧</m:t>
                      </m:r>
                      <m:r>
                        <a:rPr lang="en-US" sz="3200" b="0" i="1" smtClean="0">
                          <a:latin typeface="Cambria Math" panose="02040503050406030204" pitchFamily="18" charset="0"/>
                        </a:rPr>
                        <m:t>=</m:t>
                      </m:r>
                      <m:r>
                        <a:rPr lang="en-US" sz="3200" b="0" i="1" smtClean="0">
                          <a:solidFill>
                            <a:srgbClr val="0070C0"/>
                          </a:solidFill>
                          <a:latin typeface="Cambria Math" panose="02040503050406030204" pitchFamily="18" charset="0"/>
                        </a:rPr>
                        <m:t>𝑊</m:t>
                      </m:r>
                      <m:r>
                        <a:rPr lang="en-US" sz="3200" b="0" i="1" smtClean="0">
                          <a:solidFill>
                            <a:schemeClr val="accent6"/>
                          </a:solidFill>
                          <a:latin typeface="Cambria Math" panose="02040503050406030204" pitchFamily="18" charset="0"/>
                        </a:rPr>
                        <m:t>𝑥</m:t>
                      </m:r>
                      <m:r>
                        <a:rPr lang="en-US" sz="3200" b="0" i="1" smtClean="0">
                          <a:latin typeface="Cambria Math" panose="02040503050406030204" pitchFamily="18" charset="0"/>
                        </a:rPr>
                        <m:t>+</m:t>
                      </m:r>
                      <m:r>
                        <a:rPr lang="en-US" sz="3200" b="0" i="1" smtClean="0">
                          <a:solidFill>
                            <a:srgbClr val="0070C0"/>
                          </a:solidFill>
                          <a:latin typeface="Cambria Math" panose="02040503050406030204" pitchFamily="18" charset="0"/>
                        </a:rPr>
                        <m:t>𝑏</m:t>
                      </m:r>
                    </m:oMath>
                  </m:oMathPara>
                </a14:m>
                <a:endParaRPr lang="en-US" sz="3200" dirty="0"/>
              </a:p>
            </p:txBody>
          </p:sp>
        </mc:Choice>
        <mc:Fallback xmlns="">
          <p:sp>
            <p:nvSpPr>
              <p:cNvPr id="27" name="TextBox 26"/>
              <p:cNvSpPr txBox="1">
                <a:spLocks noRot="1" noChangeAspect="1" noMove="1" noResize="1" noEditPoints="1" noAdjustHandles="1" noChangeArrowheads="1" noChangeShapeType="1" noTextEdit="1"/>
              </p:cNvSpPr>
              <p:nvPr/>
            </p:nvSpPr>
            <p:spPr>
              <a:xfrm>
                <a:off x="2111237" y="3659739"/>
                <a:ext cx="2356351" cy="584775"/>
              </a:xfrm>
              <a:prstGeom prst="rect">
                <a:avLst/>
              </a:prstGeom>
              <a:blipFill>
                <a:blip r:embed="rId4"/>
                <a:stretch>
                  <a:fillRect/>
                </a:stretch>
              </a:blipFill>
            </p:spPr>
            <p:txBody>
              <a:bodyPr/>
              <a:lstStyle/>
              <a:p>
                <a:r>
                  <a:rPr lang="en-US">
                    <a:noFill/>
                  </a:rPr>
                  <a:t> </a:t>
                </a:r>
              </a:p>
            </p:txBody>
          </p:sp>
        </mc:Fallback>
      </mc:AlternateContent>
      <p:pic>
        <p:nvPicPr>
          <p:cNvPr id="21" name="Picture 20"/>
          <p:cNvPicPr>
            <a:picLocks noChangeAspect="1"/>
          </p:cNvPicPr>
          <p:nvPr/>
        </p:nvPicPr>
        <p:blipFill>
          <a:blip r:embed="rId5"/>
          <a:stretch>
            <a:fillRect/>
          </a:stretch>
        </p:blipFill>
        <p:spPr>
          <a:xfrm rot="5400000">
            <a:off x="8309260" y="3605368"/>
            <a:ext cx="941439" cy="693897"/>
          </a:xfrm>
          <a:prstGeom prst="rect">
            <a:avLst/>
          </a:prstGeom>
        </p:spPr>
      </p:pic>
      <p:cxnSp>
        <p:nvCxnSpPr>
          <p:cNvPr id="22" name="Straight Arrow Connector 21"/>
          <p:cNvCxnSpPr/>
          <p:nvPr/>
        </p:nvCxnSpPr>
        <p:spPr>
          <a:xfrm>
            <a:off x="5560496" y="3950066"/>
            <a:ext cx="2632680" cy="1125"/>
          </a:xfrm>
          <a:prstGeom prst="straightConnector1">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6" name="Rectangle 25"/>
          <p:cNvSpPr/>
          <p:nvPr/>
        </p:nvSpPr>
        <p:spPr>
          <a:xfrm>
            <a:off x="8433031" y="1340768"/>
            <a:ext cx="1991058" cy="1077218"/>
          </a:xfrm>
          <a:prstGeom prst="rect">
            <a:avLst/>
          </a:prstGeom>
        </p:spPr>
        <p:txBody>
          <a:bodyPr wrap="none">
            <a:spAutoFit/>
          </a:bodyPr>
          <a:lstStyle/>
          <a:p>
            <a:pPr lvl="0"/>
            <a:r>
              <a:rPr lang="en-US" sz="3200" dirty="0">
                <a:solidFill>
                  <a:srgbClr val="7030A0"/>
                </a:solidFill>
              </a:rPr>
              <a:t>probability</a:t>
            </a:r>
            <a:br>
              <a:rPr lang="en-US" sz="3200" dirty="0">
                <a:solidFill>
                  <a:srgbClr val="7030A0"/>
                </a:solidFill>
              </a:rPr>
            </a:br>
            <a:r>
              <a:rPr lang="en-US" sz="3200" dirty="0">
                <a:solidFill>
                  <a:srgbClr val="7030A0"/>
                </a:solidFill>
              </a:rPr>
              <a:t>p</a:t>
            </a:r>
          </a:p>
        </p:txBody>
      </p:sp>
      <mc:AlternateContent xmlns:mc="http://schemas.openxmlformats.org/markup-compatibility/2006" xmlns:a14="http://schemas.microsoft.com/office/drawing/2010/main">
        <mc:Choice Requires="a14">
          <p:sp>
            <p:nvSpPr>
              <p:cNvPr id="28" name="Rectangle 27"/>
              <p:cNvSpPr/>
              <p:nvPr/>
            </p:nvSpPr>
            <p:spPr>
              <a:xfrm>
                <a:off x="9551205" y="3398129"/>
                <a:ext cx="2593467" cy="523220"/>
              </a:xfrm>
              <a:prstGeom prst="rect">
                <a:avLst/>
              </a:prstGeom>
            </p:spPr>
            <p:txBody>
              <a:bodyPr wrap="none">
                <a:spAutoFit/>
              </a:bodyPr>
              <a:lstStyle/>
              <a:p>
                <a14:m>
                  <m:oMath xmlns:m="http://schemas.openxmlformats.org/officeDocument/2006/math">
                    <m:r>
                      <a:rPr lang="en-US" sz="2400" b="0" i="1" smtClean="0">
                        <a:solidFill>
                          <a:srgbClr val="0070C0"/>
                        </a:solidFill>
                        <a:latin typeface="Cambria Math" panose="02040503050406030204" pitchFamily="18" charset="0"/>
                      </a:rPr>
                      <m:t>𝑊</m:t>
                    </m:r>
                    <m:r>
                      <a:rPr lang="en-US" sz="2400" b="0" i="1" smtClean="0">
                        <a:solidFill>
                          <a:srgbClr val="0070C0"/>
                        </a:solidFill>
                        <a:latin typeface="Cambria Math" panose="02040503050406030204" pitchFamily="18" charset="0"/>
                      </a:rPr>
                      <m:t>,</m:t>
                    </m:r>
                    <m:r>
                      <a:rPr lang="en-US" sz="2400" b="0" i="1" smtClean="0">
                        <a:solidFill>
                          <a:srgbClr val="0070C0"/>
                        </a:solidFill>
                        <a:latin typeface="Cambria Math" panose="02040503050406030204" pitchFamily="18" charset="0"/>
                      </a:rPr>
                      <m:t>𝑏</m:t>
                    </m:r>
                  </m:oMath>
                </a14:m>
                <a:r>
                  <a:rPr lang="en-US" sz="2400" dirty="0"/>
                  <a:t>: </a:t>
                </a:r>
                <a:r>
                  <a:rPr lang="en-US" sz="2800" dirty="0"/>
                  <a:t>parameters</a:t>
                </a:r>
                <a:endParaRPr lang="en-US" sz="2400" dirty="0"/>
              </a:p>
            </p:txBody>
          </p:sp>
        </mc:Choice>
        <mc:Fallback xmlns="">
          <p:sp>
            <p:nvSpPr>
              <p:cNvPr id="28" name="Rectangle 27"/>
              <p:cNvSpPr>
                <a:spLocks noRot="1" noChangeAspect="1" noMove="1" noResize="1" noEditPoints="1" noAdjustHandles="1" noChangeArrowheads="1" noChangeShapeType="1" noTextEdit="1"/>
              </p:cNvSpPr>
              <p:nvPr/>
            </p:nvSpPr>
            <p:spPr>
              <a:xfrm>
                <a:off x="9551205" y="3398129"/>
                <a:ext cx="2593467" cy="523220"/>
              </a:xfrm>
              <a:prstGeom prst="rect">
                <a:avLst/>
              </a:prstGeom>
              <a:blipFill>
                <a:blip r:embed="rId6"/>
                <a:stretch>
                  <a:fillRect t="-10465" r="-3294" b="-3255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p:cNvSpPr txBox="1"/>
              <p:nvPr/>
            </p:nvSpPr>
            <p:spPr>
              <a:xfrm>
                <a:off x="5345441" y="3984295"/>
                <a:ext cx="2683427" cy="1343509"/>
              </a:xfrm>
              <a:prstGeom prst="rect">
                <a:avLst/>
              </a:prstGeom>
              <a:noFill/>
            </p:spPr>
            <p:txBody>
              <a:bodyPr wrap="none" lIns="0" tIns="0" rIns="0" bIns="0" rtlCol="0">
                <a:spAutoFit/>
              </a:bodyPr>
              <a:lstStyle/>
              <a:p>
                <a:pPr algn="ctr"/>
                <a:r>
                  <a:rPr lang="en-US" sz="2800" b="0" dirty="0" err="1">
                    <a:solidFill>
                      <a:srgbClr val="7030A0"/>
                    </a:solidFill>
                  </a:rPr>
                  <a:t>Softmax</a:t>
                </a:r>
                <a:br>
                  <a:rPr lang="en-US" sz="2800" dirty="0">
                    <a:solidFill>
                      <a:srgbClr val="7030A0"/>
                    </a:solidFill>
                  </a:rPr>
                </a:br>
                <a14:m>
                  <m:oMathPara xmlns:m="http://schemas.openxmlformats.org/officeDocument/2006/math">
                    <m:oMathParaPr>
                      <m:jc m:val="centerGroup"/>
                    </m:oMathParaPr>
                    <m:oMath xmlns:m="http://schemas.openxmlformats.org/officeDocument/2006/math">
                      <m:sSub>
                        <m:sSubPr>
                          <m:ctrlPr>
                            <a:rPr lang="en-US" sz="2800" b="0" i="1" smtClean="0">
                              <a:solidFill>
                                <a:srgbClr val="7030A0"/>
                              </a:solidFill>
                              <a:latin typeface="Cambria Math" panose="02040503050406030204" pitchFamily="18" charset="0"/>
                            </a:rPr>
                          </m:ctrlPr>
                        </m:sSubPr>
                        <m:e>
                          <m:r>
                            <a:rPr lang="en-US" sz="2800" b="0" i="1" smtClean="0">
                              <a:solidFill>
                                <a:srgbClr val="7030A0"/>
                              </a:solidFill>
                              <a:latin typeface="Cambria Math" panose="02040503050406030204" pitchFamily="18" charset="0"/>
                            </a:rPr>
                            <m:t>𝑝</m:t>
                          </m:r>
                        </m:e>
                        <m:sub>
                          <m:r>
                            <a:rPr lang="en-US" sz="2800" b="0" i="1" smtClean="0">
                              <a:solidFill>
                                <a:srgbClr val="7030A0"/>
                              </a:solidFill>
                              <a:latin typeface="Cambria Math" panose="02040503050406030204" pitchFamily="18" charset="0"/>
                            </a:rPr>
                            <m:t>𝑐</m:t>
                          </m:r>
                        </m:sub>
                      </m:sSub>
                      <m:r>
                        <a:rPr lang="en-US" sz="2800" b="0" i="1" smtClean="0">
                          <a:solidFill>
                            <a:srgbClr val="7030A0"/>
                          </a:solidFill>
                          <a:latin typeface="Cambria Math" panose="02040503050406030204" pitchFamily="18" charset="0"/>
                        </a:rPr>
                        <m:t>=</m:t>
                      </m:r>
                      <m:f>
                        <m:fPr>
                          <m:ctrlPr>
                            <a:rPr lang="en-US" sz="2800" b="0" i="1" smtClean="0">
                              <a:solidFill>
                                <a:srgbClr val="7030A0"/>
                              </a:solidFill>
                              <a:latin typeface="Cambria Math" panose="02040503050406030204" pitchFamily="18" charset="0"/>
                            </a:rPr>
                          </m:ctrlPr>
                        </m:fPr>
                        <m:num>
                          <m:func>
                            <m:funcPr>
                              <m:ctrlPr>
                                <a:rPr lang="en-US" sz="2800" b="0" i="1" smtClean="0">
                                  <a:solidFill>
                                    <a:srgbClr val="7030A0"/>
                                  </a:solidFill>
                                  <a:latin typeface="Cambria Math" panose="02040503050406030204" pitchFamily="18" charset="0"/>
                                </a:rPr>
                              </m:ctrlPr>
                            </m:funcPr>
                            <m:fName>
                              <m:r>
                                <m:rPr>
                                  <m:sty m:val="p"/>
                                </m:rPr>
                                <a:rPr lang="en-US" sz="2800" b="0" i="0" smtClean="0">
                                  <a:solidFill>
                                    <a:srgbClr val="7030A0"/>
                                  </a:solidFill>
                                  <a:latin typeface="Cambria Math" panose="02040503050406030204" pitchFamily="18" charset="0"/>
                                </a:rPr>
                                <m:t>exp</m:t>
                              </m:r>
                            </m:fName>
                            <m:e>
                              <m:d>
                                <m:dPr>
                                  <m:ctrlPr>
                                    <a:rPr lang="en-US" sz="2800" b="0" i="1" smtClean="0">
                                      <a:solidFill>
                                        <a:srgbClr val="7030A0"/>
                                      </a:solidFill>
                                      <a:latin typeface="Cambria Math" panose="02040503050406030204" pitchFamily="18" charset="0"/>
                                    </a:rPr>
                                  </m:ctrlPr>
                                </m:dPr>
                                <m:e>
                                  <m:sSub>
                                    <m:sSubPr>
                                      <m:ctrlPr>
                                        <a:rPr lang="en-US" sz="2800" b="0" i="1" smtClean="0">
                                          <a:solidFill>
                                            <a:srgbClr val="7030A0"/>
                                          </a:solidFill>
                                          <a:latin typeface="Cambria Math" panose="02040503050406030204" pitchFamily="18" charset="0"/>
                                        </a:rPr>
                                      </m:ctrlPr>
                                    </m:sSubPr>
                                    <m:e>
                                      <m:r>
                                        <a:rPr lang="en-US" sz="2800" b="0" i="1" smtClean="0">
                                          <a:solidFill>
                                            <a:srgbClr val="7030A0"/>
                                          </a:solidFill>
                                          <a:latin typeface="Cambria Math" panose="02040503050406030204" pitchFamily="18" charset="0"/>
                                        </a:rPr>
                                        <m:t>𝑧</m:t>
                                      </m:r>
                                    </m:e>
                                    <m:sub>
                                      <m:r>
                                        <a:rPr lang="en-US" sz="2800" b="0" i="1" smtClean="0">
                                          <a:solidFill>
                                            <a:srgbClr val="7030A0"/>
                                          </a:solidFill>
                                          <a:latin typeface="Cambria Math" panose="02040503050406030204" pitchFamily="18" charset="0"/>
                                        </a:rPr>
                                        <m:t>𝑐</m:t>
                                      </m:r>
                                    </m:sub>
                                  </m:sSub>
                                </m:e>
                              </m:d>
                            </m:e>
                          </m:func>
                        </m:num>
                        <m:den>
                          <m:nary>
                            <m:naryPr>
                              <m:chr m:val="∑"/>
                              <m:supHide m:val="on"/>
                              <m:ctrlPr>
                                <a:rPr lang="en-US" sz="2800" b="0" i="1" smtClean="0">
                                  <a:solidFill>
                                    <a:srgbClr val="7030A0"/>
                                  </a:solidFill>
                                  <a:latin typeface="Cambria Math" panose="02040503050406030204" pitchFamily="18" charset="0"/>
                                </a:rPr>
                              </m:ctrlPr>
                            </m:naryPr>
                            <m:sub>
                              <m:r>
                                <a:rPr lang="en-US" sz="2800" b="0" i="1" smtClean="0">
                                  <a:solidFill>
                                    <a:srgbClr val="7030A0"/>
                                  </a:solidFill>
                                  <a:latin typeface="Cambria Math" panose="02040503050406030204" pitchFamily="18" charset="0"/>
                                </a:rPr>
                                <m:t>𝑐</m:t>
                              </m:r>
                              <m:r>
                                <a:rPr lang="en-US" sz="2800" b="0" i="1" smtClean="0">
                                  <a:solidFill>
                                    <a:srgbClr val="7030A0"/>
                                  </a:solidFill>
                                  <a:latin typeface="Cambria Math" panose="02040503050406030204" pitchFamily="18" charset="0"/>
                                </a:rPr>
                                <m:t>′</m:t>
                              </m:r>
                            </m:sub>
                            <m:sup/>
                            <m:e>
                              <m:r>
                                <m:rPr>
                                  <m:sty m:val="p"/>
                                </m:rPr>
                                <a:rPr lang="en-US" sz="2800" b="0" i="0" smtClean="0">
                                  <a:solidFill>
                                    <a:srgbClr val="7030A0"/>
                                  </a:solidFill>
                                  <a:latin typeface="Cambria Math" panose="02040503050406030204" pitchFamily="18" charset="0"/>
                                </a:rPr>
                                <m:t>exp</m:t>
                              </m:r>
                              <m:r>
                                <a:rPr lang="en-US" sz="2800" b="0" i="1" smtClean="0">
                                  <a:solidFill>
                                    <a:srgbClr val="7030A0"/>
                                  </a:solidFill>
                                  <a:latin typeface="Cambria Math" panose="02040503050406030204" pitchFamily="18" charset="0"/>
                                </a:rPr>
                                <m:t>⁡(</m:t>
                              </m:r>
                              <m:sSub>
                                <m:sSubPr>
                                  <m:ctrlPr>
                                    <a:rPr lang="en-US" sz="2800" b="0" i="1" smtClean="0">
                                      <a:solidFill>
                                        <a:srgbClr val="7030A0"/>
                                      </a:solidFill>
                                      <a:latin typeface="Cambria Math" panose="02040503050406030204" pitchFamily="18" charset="0"/>
                                    </a:rPr>
                                  </m:ctrlPr>
                                </m:sSubPr>
                                <m:e>
                                  <m:r>
                                    <a:rPr lang="en-US" sz="2800" b="0" i="1" smtClean="0">
                                      <a:solidFill>
                                        <a:srgbClr val="7030A0"/>
                                      </a:solidFill>
                                      <a:latin typeface="Cambria Math" panose="02040503050406030204" pitchFamily="18" charset="0"/>
                                    </a:rPr>
                                    <m:t>𝑧</m:t>
                                  </m:r>
                                </m:e>
                                <m:sub>
                                  <m:r>
                                    <a:rPr lang="en-US" sz="2800" b="0" i="1" smtClean="0">
                                      <a:solidFill>
                                        <a:srgbClr val="7030A0"/>
                                      </a:solidFill>
                                      <a:latin typeface="Cambria Math" panose="02040503050406030204" pitchFamily="18" charset="0"/>
                                    </a:rPr>
                                    <m:t>𝑐</m:t>
                                  </m:r>
                                  <m:r>
                                    <a:rPr lang="en-US" sz="2800" b="0" i="1" smtClean="0">
                                      <a:solidFill>
                                        <a:srgbClr val="7030A0"/>
                                      </a:solidFill>
                                      <a:latin typeface="Cambria Math" panose="02040503050406030204" pitchFamily="18" charset="0"/>
                                    </a:rPr>
                                    <m:t>′</m:t>
                                  </m:r>
                                </m:sub>
                              </m:sSub>
                              <m:r>
                                <a:rPr lang="en-US" sz="2800" b="0" i="1" smtClean="0">
                                  <a:solidFill>
                                    <a:srgbClr val="7030A0"/>
                                  </a:solidFill>
                                  <a:latin typeface="Cambria Math" panose="02040503050406030204" pitchFamily="18" charset="0"/>
                                </a:rPr>
                                <m:t>)</m:t>
                              </m:r>
                            </m:e>
                          </m:nary>
                        </m:den>
                      </m:f>
                    </m:oMath>
                  </m:oMathPara>
                </a14:m>
                <a:endParaRPr lang="en-US" sz="2800" dirty="0">
                  <a:solidFill>
                    <a:srgbClr val="7030A0"/>
                  </a:solidFill>
                </a:endParaRPr>
              </a:p>
            </p:txBody>
          </p:sp>
        </mc:Choice>
        <mc:Fallback xmlns="">
          <p:sp>
            <p:nvSpPr>
              <p:cNvPr id="24" name="TextBox 23"/>
              <p:cNvSpPr txBox="1">
                <a:spLocks noRot="1" noChangeAspect="1" noMove="1" noResize="1" noEditPoints="1" noAdjustHandles="1" noChangeArrowheads="1" noChangeShapeType="1" noTextEdit="1"/>
              </p:cNvSpPr>
              <p:nvPr/>
            </p:nvSpPr>
            <p:spPr>
              <a:xfrm>
                <a:off x="5345441" y="3984295"/>
                <a:ext cx="2683427" cy="1343509"/>
              </a:xfrm>
              <a:prstGeom prst="rect">
                <a:avLst/>
              </a:prstGeom>
              <a:blipFill>
                <a:blip r:embed="rId7"/>
                <a:stretch>
                  <a:fillRect t="-7727"/>
                </a:stretch>
              </a:blipFill>
            </p:spPr>
            <p:txBody>
              <a:bodyPr/>
              <a:lstStyle/>
              <a:p>
                <a:r>
                  <a:rPr lang="en-US">
                    <a:noFill/>
                  </a:rPr>
                  <a:t> </a:t>
                </a:r>
              </a:p>
            </p:txBody>
          </p:sp>
        </mc:Fallback>
      </mc:AlternateContent>
      <p:sp>
        <p:nvSpPr>
          <p:cNvPr id="32" name="Rectangle 31"/>
          <p:cNvSpPr/>
          <p:nvPr/>
        </p:nvSpPr>
        <p:spPr>
          <a:xfrm>
            <a:off x="8433031" y="5663570"/>
            <a:ext cx="1113599" cy="1077218"/>
          </a:xfrm>
          <a:prstGeom prst="rect">
            <a:avLst/>
          </a:prstGeom>
        </p:spPr>
        <p:txBody>
          <a:bodyPr wrap="square">
            <a:spAutoFit/>
          </a:bodyPr>
          <a:lstStyle/>
          <a:p>
            <a:pPr lvl="0"/>
            <a:r>
              <a:rPr lang="en-US" sz="3200" dirty="0">
                <a:solidFill>
                  <a:prstClr val="black"/>
                </a:solidFill>
              </a:rPr>
              <a:t>10 dim</a:t>
            </a:r>
          </a:p>
        </p:txBody>
      </p:sp>
      <p:pic>
        <p:nvPicPr>
          <p:cNvPr id="18" name="Picture 17">
            <a:extLst>
              <a:ext uri="{FF2B5EF4-FFF2-40B4-BE49-F238E27FC236}">
                <a16:creationId xmlns:a16="http://schemas.microsoft.com/office/drawing/2014/main" id="{21B122B5-6C05-4612-8D51-3EA560E62B1E}"/>
              </a:ext>
            </a:extLst>
          </p:cNvPr>
          <p:cNvPicPr>
            <a:picLocks noChangeAspect="1"/>
          </p:cNvPicPr>
          <p:nvPr/>
        </p:nvPicPr>
        <p:blipFill>
          <a:blip r:embed="rId8"/>
          <a:stretch>
            <a:fillRect/>
          </a:stretch>
        </p:blipFill>
        <p:spPr>
          <a:xfrm>
            <a:off x="94163" y="2566244"/>
            <a:ext cx="780816" cy="775679"/>
          </a:xfrm>
          <a:prstGeom prst="rect">
            <a:avLst/>
          </a:prstGeom>
        </p:spPr>
      </p:pic>
      <p:cxnSp>
        <p:nvCxnSpPr>
          <p:cNvPr id="23" name="Straight Connector 22">
            <a:extLst>
              <a:ext uri="{FF2B5EF4-FFF2-40B4-BE49-F238E27FC236}">
                <a16:creationId xmlns:a16="http://schemas.microsoft.com/office/drawing/2014/main" id="{A6AAC424-0ECD-47F7-B217-DD8A43B32910}"/>
              </a:ext>
            </a:extLst>
          </p:cNvPr>
          <p:cNvCxnSpPr>
            <a:cxnSpLocks/>
          </p:cNvCxnSpPr>
          <p:nvPr/>
        </p:nvCxnSpPr>
        <p:spPr>
          <a:xfrm flipV="1">
            <a:off x="885428" y="2476021"/>
            <a:ext cx="654440" cy="130258"/>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5A9A3361-E113-4AF9-89E0-CA6F1DF599DB}"/>
              </a:ext>
            </a:extLst>
          </p:cNvPr>
          <p:cNvCxnSpPr>
            <a:cxnSpLocks/>
          </p:cNvCxnSpPr>
          <p:nvPr/>
        </p:nvCxnSpPr>
        <p:spPr>
          <a:xfrm>
            <a:off x="210091" y="3341923"/>
            <a:ext cx="1329777" cy="2065116"/>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343425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3FA079-83CF-0AC0-E27A-64A8463DB8FB}"/>
              </a:ext>
            </a:extLst>
          </p:cNvPr>
          <p:cNvSpPr>
            <a:spLocks noGrp="1"/>
          </p:cNvSpPr>
          <p:nvPr>
            <p:ph type="title"/>
          </p:nvPr>
        </p:nvSpPr>
        <p:spPr/>
        <p:txBody>
          <a:bodyPr/>
          <a:lstStyle/>
          <a:p>
            <a:r>
              <a:rPr lang="en-US" dirty="0"/>
              <a:t>Online Resources	</a:t>
            </a:r>
          </a:p>
        </p:txBody>
      </p:sp>
      <p:sp>
        <p:nvSpPr>
          <p:cNvPr id="3" name="Content Placeholder 2">
            <a:extLst>
              <a:ext uri="{FF2B5EF4-FFF2-40B4-BE49-F238E27FC236}">
                <a16:creationId xmlns:a16="http://schemas.microsoft.com/office/drawing/2014/main" id="{E86C2DC8-6EE3-E79F-6BCA-26E84673E79F}"/>
              </a:ext>
            </a:extLst>
          </p:cNvPr>
          <p:cNvSpPr>
            <a:spLocks noGrp="1"/>
          </p:cNvSpPr>
          <p:nvPr>
            <p:ph idx="1"/>
          </p:nvPr>
        </p:nvSpPr>
        <p:spPr/>
        <p:txBody>
          <a:bodyPr/>
          <a:lstStyle/>
          <a:p>
            <a:r>
              <a:rPr lang="en-US" dirty="0"/>
              <a:t>So many, impossible to fit in a single lecture presentation:</a:t>
            </a:r>
          </a:p>
          <a:p>
            <a:r>
              <a:rPr lang="en-US" dirty="0">
                <a:hlinkClick r:id="rId2"/>
              </a:rPr>
              <a:t>https://github.com/shellysheynin/Deep-Learning-Book</a:t>
            </a:r>
            <a:endParaRPr lang="en-US" dirty="0"/>
          </a:p>
          <a:p>
            <a:r>
              <a:rPr lang="en-US" dirty="0">
                <a:hlinkClick r:id="rId3"/>
              </a:rPr>
              <a:t>https://www.deeplearning.ai/resources/</a:t>
            </a:r>
            <a:endParaRPr lang="en-US" dirty="0"/>
          </a:p>
          <a:p>
            <a:r>
              <a:rPr lang="en-US" dirty="0">
                <a:hlinkClick r:id="rId4"/>
              </a:rPr>
              <a:t>https://m2dsupsdlclass.github.io/lectures-labs/</a:t>
            </a:r>
            <a:endParaRPr lang="en-US" dirty="0"/>
          </a:p>
          <a:p>
            <a:r>
              <a:rPr lang="en-US" dirty="0">
                <a:hlinkClick r:id="rId5"/>
              </a:rPr>
              <a:t>https://cds.nyu.edu/deep-learning/</a:t>
            </a:r>
            <a:endParaRPr lang="en-US" dirty="0"/>
          </a:p>
          <a:p>
            <a:r>
              <a:rPr lang="en-US" dirty="0">
                <a:hlinkClick r:id="rId6"/>
              </a:rPr>
              <a:t>https://www.deepmind.com/learning-resources/deep-learning-lecture-series-2020</a:t>
            </a:r>
            <a:endParaRPr lang="en-US" dirty="0"/>
          </a:p>
          <a:p>
            <a:endParaRPr lang="en-US" dirty="0"/>
          </a:p>
          <a:p>
            <a:endParaRPr lang="en-US" dirty="0"/>
          </a:p>
          <a:p>
            <a:endParaRPr lang="en-US" dirty="0"/>
          </a:p>
        </p:txBody>
      </p:sp>
    </p:spTree>
    <p:extLst>
      <p:ext uri="{BB962C8B-B14F-4D97-AF65-F5344CB8AC3E}">
        <p14:creationId xmlns:p14="http://schemas.microsoft.com/office/powerpoint/2010/main" val="148632265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Landscape of training objective</a:t>
            </a:r>
          </a:p>
        </p:txBody>
      </p:sp>
      <mc:AlternateContent xmlns:mc="http://schemas.openxmlformats.org/markup-compatibility/2006" xmlns:a14="http://schemas.microsoft.com/office/drawing/2010/main">
        <mc:Choice Requires="a14">
          <p:sp>
            <p:nvSpPr>
              <p:cNvPr id="4" name="Content Placeholder 1029"/>
              <p:cNvSpPr>
                <a:spLocks noGrp="1"/>
              </p:cNvSpPr>
              <p:nvPr>
                <p:ph idx="1"/>
              </p:nvPr>
            </p:nvSpPr>
            <p:spPr/>
            <p:txBody>
              <a:bodyPr>
                <a:normAutofit/>
              </a:bodyPr>
              <a:lstStyle/>
              <a:p>
                <a:pPr marL="0" indent="0">
                  <a:buNone/>
                </a:pPr>
                <a:r>
                  <a:rPr lang="en-US" dirty="0"/>
                  <a:t>Objective function:  </a:t>
                </a:r>
                <a14:m>
                  <m:oMath xmlns:m="http://schemas.openxmlformats.org/officeDocument/2006/math">
                    <m:r>
                      <a:rPr lang="en-US" b="0" i="1" smtClean="0">
                        <a:latin typeface="Cambria Math" panose="02040503050406030204" pitchFamily="18" charset="0"/>
                      </a:rPr>
                      <m:t>𝐿</m:t>
                    </m:r>
                    <m:d>
                      <m:dPr>
                        <m:ctrlPr>
                          <a:rPr lang="en-US" b="0" i="1" smtClean="0">
                            <a:latin typeface="Cambria Math" panose="02040503050406030204" pitchFamily="18" charset="0"/>
                          </a:rPr>
                        </m:ctrlPr>
                      </m:dPr>
                      <m:e>
                        <m:r>
                          <a:rPr lang="en-US" b="0" i="1" smtClean="0">
                            <a:latin typeface="Cambria Math" panose="02040503050406030204" pitchFamily="18" charset="0"/>
                          </a:rPr>
                          <m:t>𝜃</m:t>
                        </m:r>
                      </m:e>
                    </m:d>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𝑛</m:t>
                        </m:r>
                      </m:den>
                    </m:f>
                    <m:nary>
                      <m:naryPr>
                        <m:chr m:val="∑"/>
                        <m:ctrlPr>
                          <a:rPr lang="en-US" b="0" i="1" smtClean="0">
                            <a:latin typeface="Cambria Math" panose="02040503050406030204" pitchFamily="18" charset="0"/>
                          </a:rPr>
                        </m:ctrlPr>
                      </m:naryPr>
                      <m:sub>
                        <m:r>
                          <m:rPr>
                            <m:brk m:alnAt="23"/>
                          </m:rPr>
                          <a:rPr lang="en-US" b="0" i="1" smtClean="0">
                            <a:latin typeface="Cambria Math" panose="02040503050406030204" pitchFamily="18" charset="0"/>
                          </a:rPr>
                          <m:t>𝑖</m:t>
                        </m:r>
                        <m:r>
                          <a:rPr lang="en-US" b="0" i="1" smtClean="0">
                            <a:latin typeface="Cambria Math" panose="02040503050406030204" pitchFamily="18" charset="0"/>
                          </a:rPr>
                          <m:t>=1</m:t>
                        </m:r>
                      </m:sub>
                      <m:sup>
                        <m:r>
                          <a:rPr lang="en-US" b="0" i="1" smtClean="0">
                            <a:latin typeface="Cambria Math" panose="02040503050406030204" pitchFamily="18" charset="0"/>
                          </a:rPr>
                          <m:t>𝑛</m:t>
                        </m:r>
                      </m:sup>
                      <m:e>
                        <m:r>
                          <a:rPr lang="en-US" b="0" i="1" smtClean="0">
                            <a:latin typeface="Cambria Math" panose="02040503050406030204" pitchFamily="18" charset="0"/>
                          </a:rPr>
                          <m:t>𝐿𝑜𝑠𝑠</m:t>
                        </m:r>
                        <m:r>
                          <a:rPr lang="en-US" b="0" i="1" smtClean="0">
                            <a:latin typeface="Cambria Math" panose="02040503050406030204" pitchFamily="18" charset="0"/>
                          </a:rPr>
                          <m:t>(</m:t>
                        </m:r>
                        <m:sSub>
                          <m:sSubPr>
                            <m:ctrlPr>
                              <a:rPr lang="en-US" b="0" i="1" smtClean="0">
                                <a:solidFill>
                                  <a:schemeClr val="accent1"/>
                                </a:solidFill>
                                <a:latin typeface="Cambria Math" panose="02040503050406030204" pitchFamily="18" charset="0"/>
                              </a:rPr>
                            </m:ctrlPr>
                          </m:sSubPr>
                          <m:e>
                            <m:r>
                              <a:rPr lang="en-US" b="0" i="1" smtClean="0">
                                <a:solidFill>
                                  <a:schemeClr val="accent1"/>
                                </a:solidFill>
                                <a:latin typeface="Cambria Math" panose="02040503050406030204" pitchFamily="18" charset="0"/>
                              </a:rPr>
                              <m:t>𝑓</m:t>
                            </m:r>
                          </m:e>
                          <m:sub>
                            <m:r>
                              <a:rPr lang="en-US" b="0" i="1" smtClean="0">
                                <a:solidFill>
                                  <a:schemeClr val="accent1"/>
                                </a:solidFill>
                                <a:latin typeface="Cambria Math" panose="02040503050406030204" pitchFamily="18" charset="0"/>
                              </a:rPr>
                              <m:t>𝜃</m:t>
                            </m:r>
                          </m:sub>
                        </m:sSub>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𝑖</m:t>
                                </m:r>
                              </m:sub>
                            </m:sSub>
                          </m:e>
                        </m:d>
                        <m:r>
                          <a:rPr lang="en-US" b="0" i="1" smtClean="0">
                            <a:latin typeface="Cambria Math" panose="02040503050406030204" pitchFamily="18" charset="0"/>
                          </a:rPr>
                          <m:t>, </m:t>
                        </m:r>
                        <m:sSub>
                          <m:sSubPr>
                            <m:ctrlPr>
                              <a:rPr lang="en-US" b="0" i="1" smtClean="0">
                                <a:solidFill>
                                  <a:schemeClr val="accent2"/>
                                </a:solidFill>
                                <a:latin typeface="Cambria Math" panose="02040503050406030204" pitchFamily="18" charset="0"/>
                              </a:rPr>
                            </m:ctrlPr>
                          </m:sSubPr>
                          <m:e>
                            <m:r>
                              <a:rPr lang="en-US" b="0" i="1" smtClean="0">
                                <a:solidFill>
                                  <a:schemeClr val="accent2"/>
                                </a:solidFill>
                                <a:latin typeface="Cambria Math" panose="02040503050406030204" pitchFamily="18" charset="0"/>
                              </a:rPr>
                              <m:t>𝑦</m:t>
                            </m:r>
                          </m:e>
                          <m:sub>
                            <m:r>
                              <a:rPr lang="en-US" b="0" i="1" smtClean="0">
                                <a:solidFill>
                                  <a:schemeClr val="accent2"/>
                                </a:solidFill>
                                <a:latin typeface="Cambria Math" panose="02040503050406030204" pitchFamily="18" charset="0"/>
                              </a:rPr>
                              <m:t>𝑖</m:t>
                            </m:r>
                          </m:sub>
                        </m:sSub>
                        <m:r>
                          <a:rPr lang="en-US" b="0" i="1" smtClean="0">
                            <a:latin typeface="Cambria Math" panose="02040503050406030204" pitchFamily="18" charset="0"/>
                          </a:rPr>
                          <m:t>)</m:t>
                        </m:r>
                      </m:e>
                    </m:nary>
                  </m:oMath>
                </a14:m>
                <a:endParaRPr lang="en-US" dirty="0"/>
              </a:p>
            </p:txBody>
          </p:sp>
        </mc:Choice>
        <mc:Fallback xmlns="">
          <p:sp>
            <p:nvSpPr>
              <p:cNvPr id="4" name="Content Placeholder 1029"/>
              <p:cNvSpPr>
                <a:spLocks noGrp="1" noRot="1" noChangeAspect="1" noMove="1" noResize="1" noEditPoints="1" noAdjustHandles="1" noChangeArrowheads="1" noChangeShapeType="1" noTextEdit="1"/>
              </p:cNvSpPr>
              <p:nvPr>
                <p:ph idx="1"/>
              </p:nvPr>
            </p:nvSpPr>
            <p:spPr>
              <a:blipFill>
                <a:blip r:embed="rId2"/>
                <a:stretch>
                  <a:fillRect l="-1507"/>
                </a:stretch>
              </a:blipFill>
            </p:spPr>
            <p:txBody>
              <a:bodyPr/>
              <a:lstStyle/>
              <a:p>
                <a:r>
                  <a:rPr lang="en-US">
                    <a:noFill/>
                  </a:rPr>
                  <a:t> </a:t>
                </a:r>
              </a:p>
            </p:txBody>
          </p:sp>
        </mc:Fallback>
      </mc:AlternateContent>
      <p:cxnSp>
        <p:nvCxnSpPr>
          <p:cNvPr id="8" name="Straight Arrow Connector 7"/>
          <p:cNvCxnSpPr/>
          <p:nvPr/>
        </p:nvCxnSpPr>
        <p:spPr>
          <a:xfrm>
            <a:off x="3167094" y="5661910"/>
            <a:ext cx="5546956" cy="0"/>
          </a:xfrm>
          <a:prstGeom prst="straightConnector1">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flipV="1">
            <a:off x="3808422" y="2564904"/>
            <a:ext cx="569" cy="3517133"/>
          </a:xfrm>
          <a:prstGeom prst="straightConnector1">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9" name="Rectangle 18"/>
              <p:cNvSpPr/>
              <p:nvPr/>
            </p:nvSpPr>
            <p:spPr>
              <a:xfrm>
                <a:off x="8674505" y="5061745"/>
                <a:ext cx="2453620" cy="1200329"/>
              </a:xfrm>
              <a:prstGeom prst="rect">
                <a:avLst/>
              </a:prstGeom>
            </p:spPr>
            <p:txBody>
              <a:bodyPr wrap="none">
                <a:spAutoFit/>
              </a:bodyPr>
              <a:lstStyle/>
              <a:p>
                <a:pPr/>
                <a:r>
                  <a:rPr lang="en-US" sz="3600" dirty="0"/>
                  <a:t>Parameters</a:t>
                </a:r>
                <a:br>
                  <a:rPr lang="en-US" sz="3600" dirty="0"/>
                </a:br>
                <a14:m>
                  <m:oMathPara xmlns:m="http://schemas.openxmlformats.org/officeDocument/2006/math">
                    <m:oMathParaPr>
                      <m:jc m:val="centerGroup"/>
                    </m:oMathParaPr>
                    <m:oMath xmlns:m="http://schemas.openxmlformats.org/officeDocument/2006/math">
                      <m:r>
                        <a:rPr lang="en-US" sz="3600" i="1">
                          <a:latin typeface="Cambria Math" panose="02040503050406030204" pitchFamily="18" charset="0"/>
                        </a:rPr>
                        <m:t>𝜃</m:t>
                      </m:r>
                    </m:oMath>
                  </m:oMathPara>
                </a14:m>
                <a:endParaRPr lang="en-US" sz="3600" dirty="0"/>
              </a:p>
            </p:txBody>
          </p:sp>
        </mc:Choice>
        <mc:Fallback xmlns="">
          <p:sp>
            <p:nvSpPr>
              <p:cNvPr id="19" name="Rectangle 18"/>
              <p:cNvSpPr>
                <a:spLocks noRot="1" noChangeAspect="1" noMove="1" noResize="1" noEditPoints="1" noAdjustHandles="1" noChangeArrowheads="1" noChangeShapeType="1" noTextEdit="1"/>
              </p:cNvSpPr>
              <p:nvPr/>
            </p:nvSpPr>
            <p:spPr>
              <a:xfrm>
                <a:off x="8674505" y="5061745"/>
                <a:ext cx="2453620" cy="1200329"/>
              </a:xfrm>
              <a:prstGeom prst="rect">
                <a:avLst/>
              </a:prstGeom>
              <a:blipFill>
                <a:blip r:embed="rId3"/>
                <a:stretch>
                  <a:fillRect l="-7711" t="-7614" r="-746"/>
                </a:stretch>
              </a:blipFill>
            </p:spPr>
            <p:txBody>
              <a:bodyPr/>
              <a:lstStyle/>
              <a:p>
                <a:r>
                  <a:rPr lang="en-US">
                    <a:noFill/>
                  </a:rPr>
                  <a:t> </a:t>
                </a:r>
              </a:p>
            </p:txBody>
          </p:sp>
        </mc:Fallback>
      </mc:AlternateContent>
      <mc:AlternateContent xmlns:mc="http://schemas.openxmlformats.org/markup-compatibility/2006" xmlns:p14="http://schemas.microsoft.com/office/powerpoint/2010/main">
        <mc:Choice Requires="p14">
          <p:contentPart p14:bwMode="auto" r:id="rId4">
            <p14:nvContentPartPr>
              <p14:cNvPr id="22" name="Ink 21"/>
              <p14:cNvContentPartPr/>
              <p14:nvPr/>
            </p14:nvContentPartPr>
            <p14:xfrm>
              <a:off x="3167093" y="2564904"/>
              <a:ext cx="5020117" cy="3097006"/>
            </p14:xfrm>
          </p:contentPart>
        </mc:Choice>
        <mc:Fallback xmlns="">
          <p:pic>
            <p:nvPicPr>
              <p:cNvPr id="22" name="Ink 21"/>
              <p:cNvPicPr/>
              <p:nvPr/>
            </p:nvPicPr>
            <p:blipFill>
              <a:blip r:embed="rId5"/>
              <a:stretch>
                <a:fillRect/>
              </a:stretch>
            </p:blipFill>
            <p:spPr>
              <a:xfrm>
                <a:off x="3138653" y="2536468"/>
                <a:ext cx="5076996" cy="3153878"/>
              </a:xfrm>
              <a:prstGeom prst="rect">
                <a:avLst/>
              </a:prstGeom>
            </p:spPr>
          </p:pic>
        </mc:Fallback>
      </mc:AlternateContent>
      <p:sp>
        <p:nvSpPr>
          <p:cNvPr id="23" name="Oval 22"/>
          <p:cNvSpPr/>
          <p:nvPr/>
        </p:nvSpPr>
        <p:spPr>
          <a:xfrm>
            <a:off x="3911936" y="3762441"/>
            <a:ext cx="121112" cy="121112"/>
          </a:xfrm>
          <a:prstGeom prst="ellipse">
            <a:avLst/>
          </a:prstGeom>
          <a:solidFill>
            <a:schemeClr val="accent1"/>
          </a:solidFill>
          <a:ln w="38100"/>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2800" b="0" i="1">
              <a:latin typeface="Cambria Math" panose="02040503050406030204" pitchFamily="18" charset="0"/>
            </a:endParaRPr>
          </a:p>
        </p:txBody>
      </p:sp>
      <p:cxnSp>
        <p:nvCxnSpPr>
          <p:cNvPr id="25" name="Straight Connector 24"/>
          <p:cNvCxnSpPr/>
          <p:nvPr/>
        </p:nvCxnSpPr>
        <p:spPr>
          <a:xfrm>
            <a:off x="3972492" y="3739694"/>
            <a:ext cx="0" cy="1980413"/>
          </a:xfrm>
          <a:prstGeom prst="line">
            <a:avLst/>
          </a:prstGeom>
          <a:ln w="38100">
            <a:prstDash val="dash"/>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2900646" y="5696768"/>
            <a:ext cx="890531" cy="169044"/>
          </a:xfrm>
          <a:prstGeom prst="straightConnector1">
            <a:avLst/>
          </a:prstGeom>
          <a:ln w="38100">
            <a:solidFill>
              <a:schemeClr val="accent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1679638" y="5779191"/>
            <a:ext cx="1965282" cy="954107"/>
          </a:xfrm>
          <a:prstGeom prst="rect">
            <a:avLst/>
          </a:prstGeom>
          <a:noFill/>
          <a:ln>
            <a:noFill/>
          </a:ln>
        </p:spPr>
        <p:txBody>
          <a:bodyPr wrap="square" rtlCol="0">
            <a:spAutoFit/>
          </a:bodyPr>
          <a:lstStyle/>
          <a:p>
            <a:r>
              <a:rPr lang="en-US" sz="2800" dirty="0">
                <a:solidFill>
                  <a:schemeClr val="accent1"/>
                </a:solidFill>
              </a:rPr>
              <a:t>Initial parameters</a:t>
            </a:r>
          </a:p>
        </p:txBody>
      </p:sp>
      <p:sp>
        <p:nvSpPr>
          <p:cNvPr id="31" name="TextBox 30"/>
          <p:cNvSpPr txBox="1"/>
          <p:nvPr/>
        </p:nvSpPr>
        <p:spPr>
          <a:xfrm>
            <a:off x="6567668" y="5779191"/>
            <a:ext cx="1965282" cy="954107"/>
          </a:xfrm>
          <a:prstGeom prst="rect">
            <a:avLst/>
          </a:prstGeom>
          <a:noFill/>
          <a:ln>
            <a:noFill/>
          </a:ln>
        </p:spPr>
        <p:txBody>
          <a:bodyPr wrap="square" rtlCol="0">
            <a:spAutoFit/>
          </a:bodyPr>
          <a:lstStyle/>
          <a:p>
            <a:r>
              <a:rPr lang="en-US" sz="2800" dirty="0">
                <a:solidFill>
                  <a:schemeClr val="accent1"/>
                </a:solidFill>
              </a:rPr>
              <a:t>final parameters</a:t>
            </a:r>
          </a:p>
        </p:txBody>
      </p:sp>
      <p:cxnSp>
        <p:nvCxnSpPr>
          <p:cNvPr id="33" name="Straight Arrow Connector 32"/>
          <p:cNvCxnSpPr/>
          <p:nvPr/>
        </p:nvCxnSpPr>
        <p:spPr>
          <a:xfrm flipH="1" flipV="1">
            <a:off x="6001970" y="5740079"/>
            <a:ext cx="584707" cy="631605"/>
          </a:xfrm>
          <a:prstGeom prst="straightConnector1">
            <a:avLst/>
          </a:prstGeom>
          <a:ln w="38100">
            <a:solidFill>
              <a:schemeClr val="accent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36" name="Oval 35"/>
          <p:cNvSpPr/>
          <p:nvPr/>
        </p:nvSpPr>
        <p:spPr>
          <a:xfrm>
            <a:off x="5863614" y="5554241"/>
            <a:ext cx="196707" cy="196707"/>
          </a:xfrm>
          <a:prstGeom prst="ellipse">
            <a:avLst/>
          </a:prstGeom>
          <a:solidFill>
            <a:schemeClr val="accent1"/>
          </a:solidFill>
          <a:ln w="38100">
            <a:solidFill>
              <a:schemeClr val="accent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2800" b="0" i="1">
              <a:latin typeface="Cambria Math" panose="02040503050406030204" pitchFamily="18" charset="0"/>
            </a:endParaRPr>
          </a:p>
        </p:txBody>
      </p:sp>
      <p:sp>
        <p:nvSpPr>
          <p:cNvPr id="37" name="Oval 36"/>
          <p:cNvSpPr/>
          <p:nvPr/>
        </p:nvSpPr>
        <p:spPr>
          <a:xfrm>
            <a:off x="3867215" y="5543372"/>
            <a:ext cx="196707" cy="196707"/>
          </a:xfrm>
          <a:prstGeom prst="ellipse">
            <a:avLst/>
          </a:prstGeom>
          <a:solidFill>
            <a:schemeClr val="accent1"/>
          </a:solidFill>
          <a:ln w="38100">
            <a:solidFill>
              <a:schemeClr val="accent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2800" b="0" i="1">
              <a:latin typeface="Cambria Math" panose="02040503050406030204" pitchFamily="18" charset="0"/>
            </a:endParaRPr>
          </a:p>
        </p:txBody>
      </p:sp>
      <p:cxnSp>
        <p:nvCxnSpPr>
          <p:cNvPr id="38" name="Straight Arrow Connector 37"/>
          <p:cNvCxnSpPr/>
          <p:nvPr/>
        </p:nvCxnSpPr>
        <p:spPr>
          <a:xfrm flipV="1">
            <a:off x="4077897" y="5643040"/>
            <a:ext cx="1683538" cy="19110"/>
          </a:xfrm>
          <a:prstGeom prst="straightConnector1">
            <a:avLst/>
          </a:prstGeom>
          <a:ln w="76200">
            <a:solidFill>
              <a:schemeClr val="accent6"/>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5286415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Landscape of training objective</a:t>
            </a:r>
          </a:p>
        </p:txBody>
      </p:sp>
      <p:cxnSp>
        <p:nvCxnSpPr>
          <p:cNvPr id="4" name="Straight Arrow Connector 3"/>
          <p:cNvCxnSpPr/>
          <p:nvPr/>
        </p:nvCxnSpPr>
        <p:spPr>
          <a:xfrm>
            <a:off x="829621" y="4841014"/>
            <a:ext cx="4311608" cy="0"/>
          </a:xfrm>
          <a:prstGeom prst="straightConnector1">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 name="Straight Arrow Connector 4"/>
          <p:cNvCxnSpPr/>
          <p:nvPr/>
        </p:nvCxnSpPr>
        <p:spPr>
          <a:xfrm flipH="1" flipV="1">
            <a:off x="2797132" y="2906689"/>
            <a:ext cx="569" cy="3517133"/>
          </a:xfrm>
          <a:prstGeom prst="straightConnector1">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 name="Rectangle 6"/>
              <p:cNvSpPr/>
              <p:nvPr/>
            </p:nvSpPr>
            <p:spPr>
              <a:xfrm>
                <a:off x="5038166" y="4548626"/>
                <a:ext cx="740908" cy="64633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3600" i="1" smtClean="0">
                          <a:latin typeface="Cambria Math" panose="02040503050406030204" pitchFamily="18" charset="0"/>
                        </a:rPr>
                        <m:t>𝜃</m:t>
                      </m:r>
                      <m:r>
                        <a:rPr lang="en-US" sz="3600" b="0" i="1" baseline="-25000" smtClean="0">
                          <a:latin typeface="Cambria Math" panose="02040503050406030204" pitchFamily="18" charset="0"/>
                        </a:rPr>
                        <m:t>1</m:t>
                      </m:r>
                    </m:oMath>
                  </m:oMathPara>
                </a14:m>
                <a:endParaRPr lang="en-US" sz="3600" dirty="0"/>
              </a:p>
            </p:txBody>
          </p:sp>
        </mc:Choice>
        <mc:Fallback xmlns="">
          <p:sp>
            <p:nvSpPr>
              <p:cNvPr id="7" name="Rectangle 6"/>
              <p:cNvSpPr>
                <a:spLocks noRot="1" noChangeAspect="1" noMove="1" noResize="1" noEditPoints="1" noAdjustHandles="1" noChangeArrowheads="1" noChangeShapeType="1" noTextEdit="1"/>
              </p:cNvSpPr>
              <p:nvPr/>
            </p:nvSpPr>
            <p:spPr>
              <a:xfrm>
                <a:off x="5038166" y="4548626"/>
                <a:ext cx="740908" cy="646331"/>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2494802" y="2260358"/>
                <a:ext cx="740907" cy="64633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3600" i="1" smtClean="0">
                          <a:latin typeface="Cambria Math" panose="02040503050406030204" pitchFamily="18" charset="0"/>
                        </a:rPr>
                        <m:t>𝜃</m:t>
                      </m:r>
                      <m:r>
                        <a:rPr lang="en-US" sz="3600" b="0" i="1" baseline="-25000" smtClean="0">
                          <a:latin typeface="Cambria Math" panose="02040503050406030204" pitchFamily="18" charset="0"/>
                        </a:rPr>
                        <m:t>2</m:t>
                      </m:r>
                    </m:oMath>
                  </m:oMathPara>
                </a14:m>
                <a:endParaRPr lang="en-US" sz="3600" dirty="0"/>
              </a:p>
            </p:txBody>
          </p:sp>
        </mc:Choice>
        <mc:Fallback xmlns="">
          <p:sp>
            <p:nvSpPr>
              <p:cNvPr id="8" name="Rectangle 7"/>
              <p:cNvSpPr>
                <a:spLocks noRot="1" noChangeAspect="1" noMove="1" noResize="1" noEditPoints="1" noAdjustHandles="1" noChangeArrowheads="1" noChangeShapeType="1" noTextEdit="1"/>
              </p:cNvSpPr>
              <p:nvPr/>
            </p:nvSpPr>
            <p:spPr>
              <a:xfrm>
                <a:off x="2494802" y="2260358"/>
                <a:ext cx="740907" cy="646331"/>
              </a:xfrm>
              <a:prstGeom prst="rect">
                <a:avLst/>
              </a:prstGeom>
              <a:blipFill>
                <a:blip r:embed="rId3"/>
                <a:stretch>
                  <a:fillRect/>
                </a:stretch>
              </a:blipFill>
            </p:spPr>
            <p:txBody>
              <a:bodyPr/>
              <a:lstStyle/>
              <a:p>
                <a:r>
                  <a:rPr lang="en-US">
                    <a:noFill/>
                  </a:rPr>
                  <a:t> </a:t>
                </a:r>
              </a:p>
            </p:txBody>
          </p:sp>
        </mc:Fallback>
      </mc:AlternateContent>
      <p:sp>
        <p:nvSpPr>
          <p:cNvPr id="9" name="TextBox 8"/>
          <p:cNvSpPr txBox="1"/>
          <p:nvPr/>
        </p:nvSpPr>
        <p:spPr>
          <a:xfrm>
            <a:off x="829621" y="1484784"/>
            <a:ext cx="3158878" cy="584775"/>
          </a:xfrm>
          <a:prstGeom prst="rect">
            <a:avLst/>
          </a:prstGeom>
          <a:noFill/>
        </p:spPr>
        <p:txBody>
          <a:bodyPr wrap="none" rtlCol="0">
            <a:spAutoFit/>
          </a:bodyPr>
          <a:lstStyle/>
          <a:p>
            <a:r>
              <a:rPr lang="en-US" sz="3200" u="sng" dirty="0"/>
              <a:t>Parameter space</a:t>
            </a:r>
          </a:p>
        </p:txBody>
      </p:sp>
      <p:sp>
        <p:nvSpPr>
          <p:cNvPr id="10" name="TextBox 9"/>
          <p:cNvSpPr txBox="1"/>
          <p:nvPr/>
        </p:nvSpPr>
        <p:spPr>
          <a:xfrm>
            <a:off x="6862037" y="1484784"/>
            <a:ext cx="2837059" cy="584775"/>
          </a:xfrm>
          <a:prstGeom prst="rect">
            <a:avLst/>
          </a:prstGeom>
          <a:noFill/>
        </p:spPr>
        <p:txBody>
          <a:bodyPr wrap="none" rtlCol="0">
            <a:spAutoFit/>
          </a:bodyPr>
          <a:lstStyle/>
          <a:p>
            <a:r>
              <a:rPr lang="en-US" sz="3200" u="sng" dirty="0"/>
              <a:t>Example space</a:t>
            </a:r>
          </a:p>
        </p:txBody>
      </p:sp>
      <p:cxnSp>
        <p:nvCxnSpPr>
          <p:cNvPr id="11" name="Straight Arrow Connector 10"/>
          <p:cNvCxnSpPr/>
          <p:nvPr/>
        </p:nvCxnSpPr>
        <p:spPr>
          <a:xfrm>
            <a:off x="6862037" y="4841014"/>
            <a:ext cx="4311608" cy="0"/>
          </a:xfrm>
          <a:prstGeom prst="straightConnector1">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flipV="1">
            <a:off x="8829548" y="2906689"/>
            <a:ext cx="569" cy="3517133"/>
          </a:xfrm>
          <a:prstGeom prst="straightConnector1">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3" name="Rectangle 12"/>
              <p:cNvSpPr/>
              <p:nvPr/>
            </p:nvSpPr>
            <p:spPr>
              <a:xfrm>
                <a:off x="11070582" y="4548626"/>
                <a:ext cx="726481" cy="64633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3600" b="0" i="1" smtClean="0">
                          <a:latin typeface="Cambria Math" panose="02040503050406030204" pitchFamily="18" charset="0"/>
                        </a:rPr>
                        <m:t>𝑥</m:t>
                      </m:r>
                      <m:r>
                        <a:rPr lang="en-US" sz="3600" b="0" i="1" baseline="-25000" smtClean="0">
                          <a:latin typeface="Cambria Math" panose="02040503050406030204" pitchFamily="18" charset="0"/>
                        </a:rPr>
                        <m:t>1</m:t>
                      </m:r>
                    </m:oMath>
                  </m:oMathPara>
                </a14:m>
                <a:endParaRPr lang="en-US" sz="3600" dirty="0"/>
              </a:p>
            </p:txBody>
          </p:sp>
        </mc:Choice>
        <mc:Fallback xmlns="">
          <p:sp>
            <p:nvSpPr>
              <p:cNvPr id="13" name="Rectangle 12"/>
              <p:cNvSpPr>
                <a:spLocks noRot="1" noChangeAspect="1" noMove="1" noResize="1" noEditPoints="1" noAdjustHandles="1" noChangeArrowheads="1" noChangeShapeType="1" noTextEdit="1"/>
              </p:cNvSpPr>
              <p:nvPr/>
            </p:nvSpPr>
            <p:spPr>
              <a:xfrm>
                <a:off x="11070582" y="4548626"/>
                <a:ext cx="726481" cy="646331"/>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ectangle 13"/>
              <p:cNvSpPr/>
              <p:nvPr/>
            </p:nvSpPr>
            <p:spPr>
              <a:xfrm>
                <a:off x="8527218" y="2260358"/>
                <a:ext cx="726481" cy="64633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3600" b="0" i="1" smtClean="0">
                          <a:latin typeface="Cambria Math" panose="02040503050406030204" pitchFamily="18" charset="0"/>
                        </a:rPr>
                        <m:t>𝑥</m:t>
                      </m:r>
                      <m:r>
                        <a:rPr lang="en-US" sz="3600" b="0" i="1" baseline="-25000" smtClean="0">
                          <a:latin typeface="Cambria Math" panose="02040503050406030204" pitchFamily="18" charset="0"/>
                        </a:rPr>
                        <m:t>2</m:t>
                      </m:r>
                    </m:oMath>
                  </m:oMathPara>
                </a14:m>
                <a:endParaRPr lang="en-US" sz="3600" dirty="0"/>
              </a:p>
            </p:txBody>
          </p:sp>
        </mc:Choice>
        <mc:Fallback xmlns="">
          <p:sp>
            <p:nvSpPr>
              <p:cNvPr id="14" name="Rectangle 13"/>
              <p:cNvSpPr>
                <a:spLocks noRot="1" noChangeAspect="1" noMove="1" noResize="1" noEditPoints="1" noAdjustHandles="1" noChangeArrowheads="1" noChangeShapeType="1" noTextEdit="1"/>
              </p:cNvSpPr>
              <p:nvPr/>
            </p:nvSpPr>
            <p:spPr>
              <a:xfrm>
                <a:off x="8527218" y="2260358"/>
                <a:ext cx="726481" cy="646331"/>
              </a:xfrm>
              <a:prstGeom prst="rect">
                <a:avLst/>
              </a:prstGeom>
              <a:blipFill>
                <a:blip r:embed="rId5"/>
                <a:stretch>
                  <a:fillRect/>
                </a:stretch>
              </a:blipFill>
            </p:spPr>
            <p:txBody>
              <a:bodyPr/>
              <a:lstStyle/>
              <a:p>
                <a:r>
                  <a:rPr lang="en-US">
                    <a:noFill/>
                  </a:rPr>
                  <a:t> </a:t>
                </a:r>
              </a:p>
            </p:txBody>
          </p:sp>
        </mc:Fallback>
      </mc:AlternateContent>
      <p:sp>
        <p:nvSpPr>
          <p:cNvPr id="15" name="Multiplication Sign 14"/>
          <p:cNvSpPr/>
          <p:nvPr/>
        </p:nvSpPr>
        <p:spPr>
          <a:xfrm>
            <a:off x="7349929" y="4274190"/>
            <a:ext cx="495864" cy="495864"/>
          </a:xfrm>
          <a:prstGeom prst="mathMultiply">
            <a:avLst/>
          </a:prstGeom>
          <a:solidFill>
            <a:schemeClr val="accent1"/>
          </a:solidFill>
          <a:ln w="38100"/>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2800" b="0" i="1">
              <a:latin typeface="Cambria Math" panose="02040503050406030204" pitchFamily="18" charset="0"/>
            </a:endParaRPr>
          </a:p>
        </p:txBody>
      </p:sp>
      <p:sp>
        <p:nvSpPr>
          <p:cNvPr id="17" name="Multiplication Sign 16"/>
          <p:cNvSpPr/>
          <p:nvPr/>
        </p:nvSpPr>
        <p:spPr>
          <a:xfrm>
            <a:off x="9253699" y="3010275"/>
            <a:ext cx="495864" cy="495864"/>
          </a:xfrm>
          <a:prstGeom prst="mathMultiply">
            <a:avLst/>
          </a:prstGeom>
          <a:solidFill>
            <a:schemeClr val="accent1"/>
          </a:solidFill>
          <a:ln w="38100"/>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2800" b="0" i="1">
              <a:latin typeface="Cambria Math" panose="02040503050406030204" pitchFamily="18" charset="0"/>
            </a:endParaRPr>
          </a:p>
        </p:txBody>
      </p:sp>
      <p:sp>
        <p:nvSpPr>
          <p:cNvPr id="18" name="Oval 17"/>
          <p:cNvSpPr/>
          <p:nvPr/>
        </p:nvSpPr>
        <p:spPr>
          <a:xfrm>
            <a:off x="8054207" y="5677896"/>
            <a:ext cx="296726" cy="296726"/>
          </a:xfrm>
          <a:prstGeom prst="ellipse">
            <a:avLst/>
          </a:prstGeom>
          <a:solidFill>
            <a:srgbClr val="FF0000"/>
          </a:solidFill>
          <a:ln w="38100">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2800" b="0" i="1">
              <a:latin typeface="Cambria Math" panose="02040503050406030204" pitchFamily="18" charset="0"/>
            </a:endParaRPr>
          </a:p>
        </p:txBody>
      </p:sp>
      <p:sp>
        <p:nvSpPr>
          <p:cNvPr id="19" name="Oval 18"/>
          <p:cNvSpPr/>
          <p:nvPr/>
        </p:nvSpPr>
        <p:spPr>
          <a:xfrm>
            <a:off x="10380738" y="4548626"/>
            <a:ext cx="296726" cy="296726"/>
          </a:xfrm>
          <a:prstGeom prst="ellipse">
            <a:avLst/>
          </a:prstGeom>
          <a:solidFill>
            <a:srgbClr val="FF0000"/>
          </a:solidFill>
          <a:ln w="38100">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2800" b="0" i="1">
              <a:latin typeface="Cambria Math" panose="02040503050406030204" pitchFamily="18" charset="0"/>
            </a:endParaRPr>
          </a:p>
        </p:txBody>
      </p:sp>
      <p:grpSp>
        <p:nvGrpSpPr>
          <p:cNvPr id="26" name="Group 25"/>
          <p:cNvGrpSpPr/>
          <p:nvPr/>
        </p:nvGrpSpPr>
        <p:grpSpPr>
          <a:xfrm>
            <a:off x="7597861" y="3395122"/>
            <a:ext cx="2779534" cy="3220407"/>
            <a:chOff x="7597861" y="3601026"/>
            <a:chExt cx="2779534" cy="3220407"/>
          </a:xfrm>
        </p:grpSpPr>
        <p:cxnSp>
          <p:nvCxnSpPr>
            <p:cNvPr id="20" name="Straight Arrow Connector 19"/>
            <p:cNvCxnSpPr/>
            <p:nvPr/>
          </p:nvCxnSpPr>
          <p:spPr>
            <a:xfrm flipV="1">
              <a:off x="8849473" y="4480094"/>
              <a:ext cx="697430" cy="571163"/>
            </a:xfrm>
            <a:prstGeom prst="straightConnector1">
              <a:avLst/>
            </a:prstGeom>
            <a:ln w="76200">
              <a:solidFill>
                <a:schemeClr val="accent6"/>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7597861" y="3601026"/>
              <a:ext cx="2779534" cy="3220407"/>
            </a:xfrm>
            <a:prstGeom prst="line">
              <a:avLst/>
            </a:prstGeom>
            <a:ln w="76200">
              <a:solidFill>
                <a:schemeClr val="accent6"/>
              </a:solidFill>
              <a:prstDash val="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5" name="Rectangle 24"/>
                <p:cNvSpPr/>
                <p:nvPr/>
              </p:nvSpPr>
              <p:spPr>
                <a:xfrm>
                  <a:off x="9308732" y="3883690"/>
                  <a:ext cx="1034321" cy="63357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3600" i="1" smtClean="0">
                            <a:solidFill>
                              <a:schemeClr val="accent6"/>
                            </a:solidFill>
                            <a:latin typeface="Cambria Math" panose="02040503050406030204" pitchFamily="18" charset="0"/>
                          </a:rPr>
                          <m:t>𝜃</m:t>
                        </m:r>
                        <m:r>
                          <a:rPr lang="en-US" sz="3600" b="0" i="1" baseline="-25000" smtClean="0">
                            <a:solidFill>
                              <a:schemeClr val="accent6"/>
                            </a:solidFill>
                            <a:latin typeface="Cambria Math" panose="02040503050406030204" pitchFamily="18" charset="0"/>
                          </a:rPr>
                          <m:t>𝑖𝑛𝑖𝑡</m:t>
                        </m:r>
                      </m:oMath>
                    </m:oMathPara>
                  </a14:m>
                  <a:endParaRPr lang="en-US" sz="3600" baseline="-25000" dirty="0">
                    <a:solidFill>
                      <a:schemeClr val="accent6"/>
                    </a:solidFill>
                  </a:endParaRPr>
                </a:p>
              </p:txBody>
            </p:sp>
          </mc:Choice>
          <mc:Fallback xmlns="">
            <p:sp>
              <p:nvSpPr>
                <p:cNvPr id="25" name="Rectangle 24"/>
                <p:cNvSpPr>
                  <a:spLocks noRot="1" noChangeAspect="1" noMove="1" noResize="1" noEditPoints="1" noAdjustHandles="1" noChangeArrowheads="1" noChangeShapeType="1" noTextEdit="1"/>
                </p:cNvSpPr>
                <p:nvPr/>
              </p:nvSpPr>
              <p:spPr>
                <a:xfrm>
                  <a:off x="9308732" y="3883690"/>
                  <a:ext cx="1034321" cy="633571"/>
                </a:xfrm>
                <a:prstGeom prst="rect">
                  <a:avLst/>
                </a:prstGeom>
                <a:blipFill>
                  <a:blip r:embed="rId6"/>
                  <a:stretch>
                    <a:fillRect/>
                  </a:stretch>
                </a:blipFill>
              </p:spPr>
              <p:txBody>
                <a:bodyPr/>
                <a:lstStyle/>
                <a:p>
                  <a:r>
                    <a:rPr lang="en-US">
                      <a:noFill/>
                    </a:rPr>
                    <a:t> </a:t>
                  </a:r>
                </a:p>
              </p:txBody>
            </p:sp>
          </mc:Fallback>
        </mc:AlternateContent>
      </p:grpSp>
      <p:sp>
        <p:nvSpPr>
          <p:cNvPr id="31" name="Oval 30"/>
          <p:cNvSpPr/>
          <p:nvPr/>
        </p:nvSpPr>
        <p:spPr>
          <a:xfrm rot="20022333">
            <a:off x="1334696" y="3820585"/>
            <a:ext cx="1180847" cy="466715"/>
          </a:xfrm>
          <a:prstGeom prst="ellipse">
            <a:avLst/>
          </a:prstGeom>
          <a:ln w="38100">
            <a:solidFill>
              <a:schemeClr val="accent1">
                <a:lumMod val="60000"/>
                <a:lumOff val="40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2800" b="0" i="1">
              <a:latin typeface="Cambria Math" panose="02040503050406030204" pitchFamily="18" charset="0"/>
            </a:endParaRPr>
          </a:p>
        </p:txBody>
      </p:sp>
      <p:sp>
        <p:nvSpPr>
          <p:cNvPr id="32" name="Oval 31"/>
          <p:cNvSpPr/>
          <p:nvPr/>
        </p:nvSpPr>
        <p:spPr>
          <a:xfrm rot="20022333">
            <a:off x="764569" y="3524414"/>
            <a:ext cx="2449678" cy="1059056"/>
          </a:xfrm>
          <a:prstGeom prst="ellipse">
            <a:avLst/>
          </a:prstGeom>
          <a:noFill/>
          <a:ln w="38100">
            <a:solidFill>
              <a:schemeClr val="accent1">
                <a:lumMod val="60000"/>
                <a:lumOff val="40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2800" b="0" i="1">
              <a:latin typeface="Cambria Math" panose="02040503050406030204" pitchFamily="18" charset="0"/>
            </a:endParaRPr>
          </a:p>
        </p:txBody>
      </p:sp>
      <p:sp>
        <p:nvSpPr>
          <p:cNvPr id="33" name="Oval 32"/>
          <p:cNvSpPr/>
          <p:nvPr/>
        </p:nvSpPr>
        <p:spPr>
          <a:xfrm rot="20022333">
            <a:off x="259941" y="3229566"/>
            <a:ext cx="3894671" cy="1782553"/>
          </a:xfrm>
          <a:prstGeom prst="ellipse">
            <a:avLst/>
          </a:prstGeom>
          <a:noFill/>
          <a:ln w="38100">
            <a:solidFill>
              <a:schemeClr val="accent1">
                <a:lumMod val="60000"/>
                <a:lumOff val="40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2800" b="0" i="1">
              <a:latin typeface="Cambria Math" panose="02040503050406030204" pitchFamily="18" charset="0"/>
            </a:endParaRPr>
          </a:p>
        </p:txBody>
      </p:sp>
      <mc:AlternateContent xmlns:mc="http://schemas.openxmlformats.org/markup-compatibility/2006" xmlns:a14="http://schemas.microsoft.com/office/drawing/2010/main">
        <mc:Choice Requires="a14">
          <p:sp>
            <p:nvSpPr>
              <p:cNvPr id="34" name="Rectangle 33"/>
              <p:cNvSpPr/>
              <p:nvPr/>
            </p:nvSpPr>
            <p:spPr>
              <a:xfrm>
                <a:off x="3582167" y="3224459"/>
                <a:ext cx="1034321" cy="63357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3600" i="1" smtClean="0">
                          <a:solidFill>
                            <a:schemeClr val="accent1"/>
                          </a:solidFill>
                          <a:latin typeface="Cambria Math" panose="02040503050406030204" pitchFamily="18" charset="0"/>
                        </a:rPr>
                        <m:t>𝜃</m:t>
                      </m:r>
                      <m:r>
                        <a:rPr lang="en-US" sz="3600" b="0" i="1" baseline="-25000" smtClean="0">
                          <a:solidFill>
                            <a:schemeClr val="accent1"/>
                          </a:solidFill>
                          <a:latin typeface="Cambria Math" panose="02040503050406030204" pitchFamily="18" charset="0"/>
                        </a:rPr>
                        <m:t>𝑖𝑛𝑖𝑡</m:t>
                      </m:r>
                    </m:oMath>
                  </m:oMathPara>
                </a14:m>
                <a:endParaRPr lang="en-US" sz="3600" baseline="-25000" dirty="0">
                  <a:solidFill>
                    <a:schemeClr val="accent1"/>
                  </a:solidFill>
                </a:endParaRPr>
              </a:p>
            </p:txBody>
          </p:sp>
        </mc:Choice>
        <mc:Fallback xmlns="">
          <p:sp>
            <p:nvSpPr>
              <p:cNvPr id="34" name="Rectangle 33"/>
              <p:cNvSpPr>
                <a:spLocks noRot="1" noChangeAspect="1" noMove="1" noResize="1" noEditPoints="1" noAdjustHandles="1" noChangeArrowheads="1" noChangeShapeType="1" noTextEdit="1"/>
              </p:cNvSpPr>
              <p:nvPr/>
            </p:nvSpPr>
            <p:spPr>
              <a:xfrm>
                <a:off x="3582167" y="3224459"/>
                <a:ext cx="1034321" cy="633571"/>
              </a:xfrm>
              <a:prstGeom prst="rect">
                <a:avLst/>
              </a:prstGeom>
              <a:blipFill>
                <a:blip r:embed="rId7"/>
                <a:stretch>
                  <a:fillRect/>
                </a:stretch>
              </a:blipFill>
            </p:spPr>
            <p:txBody>
              <a:bodyPr/>
              <a:lstStyle/>
              <a:p>
                <a:r>
                  <a:rPr lang="en-US">
                    <a:noFill/>
                  </a:rPr>
                  <a:t> </a:t>
                </a:r>
              </a:p>
            </p:txBody>
          </p:sp>
        </mc:Fallback>
      </mc:AlternateContent>
      <p:sp>
        <p:nvSpPr>
          <p:cNvPr id="35" name="Oval 34"/>
          <p:cNvSpPr/>
          <p:nvPr/>
        </p:nvSpPr>
        <p:spPr>
          <a:xfrm>
            <a:off x="3568843" y="3801137"/>
            <a:ext cx="196707" cy="196707"/>
          </a:xfrm>
          <a:prstGeom prst="ellipse">
            <a:avLst/>
          </a:prstGeom>
          <a:solidFill>
            <a:schemeClr val="accent1"/>
          </a:solidFill>
          <a:ln w="38100">
            <a:solidFill>
              <a:schemeClr val="accent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2800" b="0" i="1">
              <a:latin typeface="Cambria Math" panose="02040503050406030204" pitchFamily="18" charset="0"/>
            </a:endParaRPr>
          </a:p>
        </p:txBody>
      </p:sp>
    </p:spTree>
    <p:extLst>
      <p:ext uri="{BB962C8B-B14F-4D97-AF65-F5344CB8AC3E}">
        <p14:creationId xmlns:p14="http://schemas.microsoft.com/office/powerpoint/2010/main" val="45168864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Landscape of training objective</a:t>
            </a:r>
          </a:p>
        </p:txBody>
      </p:sp>
      <p:cxnSp>
        <p:nvCxnSpPr>
          <p:cNvPr id="4" name="Straight Arrow Connector 3"/>
          <p:cNvCxnSpPr/>
          <p:nvPr/>
        </p:nvCxnSpPr>
        <p:spPr>
          <a:xfrm>
            <a:off x="829621" y="4841014"/>
            <a:ext cx="4311608" cy="0"/>
          </a:xfrm>
          <a:prstGeom prst="straightConnector1">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 name="Straight Arrow Connector 4"/>
          <p:cNvCxnSpPr/>
          <p:nvPr/>
        </p:nvCxnSpPr>
        <p:spPr>
          <a:xfrm flipH="1" flipV="1">
            <a:off x="2797132" y="2906689"/>
            <a:ext cx="569" cy="3517133"/>
          </a:xfrm>
          <a:prstGeom prst="straightConnector1">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 name="Rectangle 6"/>
              <p:cNvSpPr/>
              <p:nvPr/>
            </p:nvSpPr>
            <p:spPr>
              <a:xfrm>
                <a:off x="5038166" y="4548626"/>
                <a:ext cx="740908" cy="64633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3600" i="1" smtClean="0">
                          <a:latin typeface="Cambria Math" panose="02040503050406030204" pitchFamily="18" charset="0"/>
                        </a:rPr>
                        <m:t>𝜃</m:t>
                      </m:r>
                      <m:r>
                        <a:rPr lang="en-US" sz="3600" b="0" i="1" baseline="-25000" smtClean="0">
                          <a:latin typeface="Cambria Math" panose="02040503050406030204" pitchFamily="18" charset="0"/>
                        </a:rPr>
                        <m:t>1</m:t>
                      </m:r>
                    </m:oMath>
                  </m:oMathPara>
                </a14:m>
                <a:endParaRPr lang="en-US" sz="3600" dirty="0"/>
              </a:p>
            </p:txBody>
          </p:sp>
        </mc:Choice>
        <mc:Fallback xmlns="">
          <p:sp>
            <p:nvSpPr>
              <p:cNvPr id="7" name="Rectangle 6"/>
              <p:cNvSpPr>
                <a:spLocks noRot="1" noChangeAspect="1" noMove="1" noResize="1" noEditPoints="1" noAdjustHandles="1" noChangeArrowheads="1" noChangeShapeType="1" noTextEdit="1"/>
              </p:cNvSpPr>
              <p:nvPr/>
            </p:nvSpPr>
            <p:spPr>
              <a:xfrm>
                <a:off x="5038166" y="4548626"/>
                <a:ext cx="740908" cy="646331"/>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2494802" y="2260358"/>
                <a:ext cx="740907" cy="64633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3600" i="1" smtClean="0">
                          <a:latin typeface="Cambria Math" panose="02040503050406030204" pitchFamily="18" charset="0"/>
                        </a:rPr>
                        <m:t>𝜃</m:t>
                      </m:r>
                      <m:r>
                        <a:rPr lang="en-US" sz="3600" b="0" i="1" baseline="-25000" smtClean="0">
                          <a:latin typeface="Cambria Math" panose="02040503050406030204" pitchFamily="18" charset="0"/>
                        </a:rPr>
                        <m:t>2</m:t>
                      </m:r>
                    </m:oMath>
                  </m:oMathPara>
                </a14:m>
                <a:endParaRPr lang="en-US" sz="3600" dirty="0"/>
              </a:p>
            </p:txBody>
          </p:sp>
        </mc:Choice>
        <mc:Fallback xmlns="">
          <p:sp>
            <p:nvSpPr>
              <p:cNvPr id="8" name="Rectangle 7"/>
              <p:cNvSpPr>
                <a:spLocks noRot="1" noChangeAspect="1" noMove="1" noResize="1" noEditPoints="1" noAdjustHandles="1" noChangeArrowheads="1" noChangeShapeType="1" noTextEdit="1"/>
              </p:cNvSpPr>
              <p:nvPr/>
            </p:nvSpPr>
            <p:spPr>
              <a:xfrm>
                <a:off x="2494802" y="2260358"/>
                <a:ext cx="740907" cy="646331"/>
              </a:xfrm>
              <a:prstGeom prst="rect">
                <a:avLst/>
              </a:prstGeom>
              <a:blipFill>
                <a:blip r:embed="rId3"/>
                <a:stretch>
                  <a:fillRect/>
                </a:stretch>
              </a:blipFill>
            </p:spPr>
            <p:txBody>
              <a:bodyPr/>
              <a:lstStyle/>
              <a:p>
                <a:r>
                  <a:rPr lang="en-US">
                    <a:noFill/>
                  </a:rPr>
                  <a:t> </a:t>
                </a:r>
              </a:p>
            </p:txBody>
          </p:sp>
        </mc:Fallback>
      </mc:AlternateContent>
      <p:sp>
        <p:nvSpPr>
          <p:cNvPr id="9" name="TextBox 8"/>
          <p:cNvSpPr txBox="1"/>
          <p:nvPr/>
        </p:nvSpPr>
        <p:spPr>
          <a:xfrm>
            <a:off x="829621" y="1484784"/>
            <a:ext cx="3158878" cy="584775"/>
          </a:xfrm>
          <a:prstGeom prst="rect">
            <a:avLst/>
          </a:prstGeom>
          <a:noFill/>
        </p:spPr>
        <p:txBody>
          <a:bodyPr wrap="none" rtlCol="0">
            <a:spAutoFit/>
          </a:bodyPr>
          <a:lstStyle/>
          <a:p>
            <a:r>
              <a:rPr lang="en-US" sz="3200" u="sng" dirty="0"/>
              <a:t>Parameter space</a:t>
            </a:r>
          </a:p>
        </p:txBody>
      </p:sp>
      <p:sp>
        <p:nvSpPr>
          <p:cNvPr id="10" name="TextBox 9"/>
          <p:cNvSpPr txBox="1"/>
          <p:nvPr/>
        </p:nvSpPr>
        <p:spPr>
          <a:xfrm>
            <a:off x="6862037" y="1484784"/>
            <a:ext cx="2837059" cy="584775"/>
          </a:xfrm>
          <a:prstGeom prst="rect">
            <a:avLst/>
          </a:prstGeom>
          <a:noFill/>
        </p:spPr>
        <p:txBody>
          <a:bodyPr wrap="none" rtlCol="0">
            <a:spAutoFit/>
          </a:bodyPr>
          <a:lstStyle/>
          <a:p>
            <a:r>
              <a:rPr lang="en-US" sz="3200" u="sng" dirty="0"/>
              <a:t>Example space</a:t>
            </a:r>
          </a:p>
        </p:txBody>
      </p:sp>
      <p:cxnSp>
        <p:nvCxnSpPr>
          <p:cNvPr id="11" name="Straight Arrow Connector 10"/>
          <p:cNvCxnSpPr/>
          <p:nvPr/>
        </p:nvCxnSpPr>
        <p:spPr>
          <a:xfrm>
            <a:off x="6862037" y="4841014"/>
            <a:ext cx="4311608" cy="0"/>
          </a:xfrm>
          <a:prstGeom prst="straightConnector1">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flipV="1">
            <a:off x="8829548" y="2906689"/>
            <a:ext cx="569" cy="3517133"/>
          </a:xfrm>
          <a:prstGeom prst="straightConnector1">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3" name="Rectangle 12"/>
              <p:cNvSpPr/>
              <p:nvPr/>
            </p:nvSpPr>
            <p:spPr>
              <a:xfrm>
                <a:off x="11070582" y="4548626"/>
                <a:ext cx="726481" cy="64633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3600" b="0" i="1" smtClean="0">
                          <a:latin typeface="Cambria Math" panose="02040503050406030204" pitchFamily="18" charset="0"/>
                        </a:rPr>
                        <m:t>𝑥</m:t>
                      </m:r>
                      <m:r>
                        <a:rPr lang="en-US" sz="3600" b="0" i="1" baseline="-25000" smtClean="0">
                          <a:latin typeface="Cambria Math" panose="02040503050406030204" pitchFamily="18" charset="0"/>
                        </a:rPr>
                        <m:t>1</m:t>
                      </m:r>
                    </m:oMath>
                  </m:oMathPara>
                </a14:m>
                <a:endParaRPr lang="en-US" sz="3600" dirty="0"/>
              </a:p>
            </p:txBody>
          </p:sp>
        </mc:Choice>
        <mc:Fallback xmlns="">
          <p:sp>
            <p:nvSpPr>
              <p:cNvPr id="13" name="Rectangle 12"/>
              <p:cNvSpPr>
                <a:spLocks noRot="1" noChangeAspect="1" noMove="1" noResize="1" noEditPoints="1" noAdjustHandles="1" noChangeArrowheads="1" noChangeShapeType="1" noTextEdit="1"/>
              </p:cNvSpPr>
              <p:nvPr/>
            </p:nvSpPr>
            <p:spPr>
              <a:xfrm>
                <a:off x="11070582" y="4548626"/>
                <a:ext cx="726481" cy="646331"/>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ectangle 13"/>
              <p:cNvSpPr/>
              <p:nvPr/>
            </p:nvSpPr>
            <p:spPr>
              <a:xfrm>
                <a:off x="8527218" y="2260358"/>
                <a:ext cx="726481" cy="64633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3600" b="0" i="1" smtClean="0">
                          <a:latin typeface="Cambria Math" panose="02040503050406030204" pitchFamily="18" charset="0"/>
                        </a:rPr>
                        <m:t>𝑥</m:t>
                      </m:r>
                      <m:r>
                        <a:rPr lang="en-US" sz="3600" b="0" i="1" baseline="-25000" smtClean="0">
                          <a:latin typeface="Cambria Math" panose="02040503050406030204" pitchFamily="18" charset="0"/>
                        </a:rPr>
                        <m:t>2</m:t>
                      </m:r>
                    </m:oMath>
                  </m:oMathPara>
                </a14:m>
                <a:endParaRPr lang="en-US" sz="3600" dirty="0"/>
              </a:p>
            </p:txBody>
          </p:sp>
        </mc:Choice>
        <mc:Fallback xmlns="">
          <p:sp>
            <p:nvSpPr>
              <p:cNvPr id="14" name="Rectangle 13"/>
              <p:cNvSpPr>
                <a:spLocks noRot="1" noChangeAspect="1" noMove="1" noResize="1" noEditPoints="1" noAdjustHandles="1" noChangeArrowheads="1" noChangeShapeType="1" noTextEdit="1"/>
              </p:cNvSpPr>
              <p:nvPr/>
            </p:nvSpPr>
            <p:spPr>
              <a:xfrm>
                <a:off x="8527218" y="2260358"/>
                <a:ext cx="726481" cy="646331"/>
              </a:xfrm>
              <a:prstGeom prst="rect">
                <a:avLst/>
              </a:prstGeom>
              <a:blipFill>
                <a:blip r:embed="rId5"/>
                <a:stretch>
                  <a:fillRect/>
                </a:stretch>
              </a:blipFill>
            </p:spPr>
            <p:txBody>
              <a:bodyPr/>
              <a:lstStyle/>
              <a:p>
                <a:r>
                  <a:rPr lang="en-US">
                    <a:noFill/>
                  </a:rPr>
                  <a:t> </a:t>
                </a:r>
              </a:p>
            </p:txBody>
          </p:sp>
        </mc:Fallback>
      </mc:AlternateContent>
      <p:sp>
        <p:nvSpPr>
          <p:cNvPr id="15" name="Multiplication Sign 14"/>
          <p:cNvSpPr/>
          <p:nvPr/>
        </p:nvSpPr>
        <p:spPr>
          <a:xfrm>
            <a:off x="7349929" y="4274190"/>
            <a:ext cx="495864" cy="495864"/>
          </a:xfrm>
          <a:prstGeom prst="mathMultiply">
            <a:avLst/>
          </a:prstGeom>
          <a:solidFill>
            <a:schemeClr val="accent1"/>
          </a:solidFill>
          <a:ln w="38100"/>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2800" b="0" i="1">
              <a:latin typeface="Cambria Math" panose="02040503050406030204" pitchFamily="18" charset="0"/>
            </a:endParaRPr>
          </a:p>
        </p:txBody>
      </p:sp>
      <p:sp>
        <p:nvSpPr>
          <p:cNvPr id="17" name="Multiplication Sign 16"/>
          <p:cNvSpPr/>
          <p:nvPr/>
        </p:nvSpPr>
        <p:spPr>
          <a:xfrm>
            <a:off x="9253699" y="3010275"/>
            <a:ext cx="495864" cy="495864"/>
          </a:xfrm>
          <a:prstGeom prst="mathMultiply">
            <a:avLst/>
          </a:prstGeom>
          <a:solidFill>
            <a:schemeClr val="accent1"/>
          </a:solidFill>
          <a:ln w="38100"/>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2800" b="0" i="1">
              <a:latin typeface="Cambria Math" panose="02040503050406030204" pitchFamily="18" charset="0"/>
            </a:endParaRPr>
          </a:p>
        </p:txBody>
      </p:sp>
      <p:sp>
        <p:nvSpPr>
          <p:cNvPr id="18" name="Oval 17"/>
          <p:cNvSpPr/>
          <p:nvPr/>
        </p:nvSpPr>
        <p:spPr>
          <a:xfrm>
            <a:off x="8054207" y="5677896"/>
            <a:ext cx="296726" cy="296726"/>
          </a:xfrm>
          <a:prstGeom prst="ellipse">
            <a:avLst/>
          </a:prstGeom>
          <a:solidFill>
            <a:srgbClr val="FF0000"/>
          </a:solidFill>
          <a:ln w="38100">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2800" b="0" i="1">
              <a:latin typeface="Cambria Math" panose="02040503050406030204" pitchFamily="18" charset="0"/>
            </a:endParaRPr>
          </a:p>
        </p:txBody>
      </p:sp>
      <p:sp>
        <p:nvSpPr>
          <p:cNvPr id="19" name="Oval 18"/>
          <p:cNvSpPr/>
          <p:nvPr/>
        </p:nvSpPr>
        <p:spPr>
          <a:xfrm>
            <a:off x="10380738" y="4548626"/>
            <a:ext cx="296726" cy="296726"/>
          </a:xfrm>
          <a:prstGeom prst="ellipse">
            <a:avLst/>
          </a:prstGeom>
          <a:solidFill>
            <a:srgbClr val="FF0000"/>
          </a:solidFill>
          <a:ln w="38100">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2800" b="0" i="1">
              <a:latin typeface="Cambria Math" panose="02040503050406030204" pitchFamily="18" charset="0"/>
            </a:endParaRPr>
          </a:p>
        </p:txBody>
      </p:sp>
      <p:cxnSp>
        <p:nvCxnSpPr>
          <p:cNvPr id="20" name="Straight Arrow Connector 19"/>
          <p:cNvCxnSpPr/>
          <p:nvPr/>
        </p:nvCxnSpPr>
        <p:spPr>
          <a:xfrm flipH="1" flipV="1">
            <a:off x="8196010" y="3911924"/>
            <a:ext cx="653464" cy="933430"/>
          </a:xfrm>
          <a:prstGeom prst="straightConnector1">
            <a:avLst/>
          </a:prstGeom>
          <a:ln w="76200">
            <a:solidFill>
              <a:schemeClr val="accent6"/>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V="1">
            <a:off x="7212254" y="3739231"/>
            <a:ext cx="3465210" cy="2087029"/>
          </a:xfrm>
          <a:prstGeom prst="line">
            <a:avLst/>
          </a:prstGeom>
          <a:ln w="76200">
            <a:solidFill>
              <a:schemeClr val="accent6"/>
            </a:solidFill>
            <a:prstDash val="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5" name="Rectangle 24"/>
              <p:cNvSpPr/>
              <p:nvPr/>
            </p:nvSpPr>
            <p:spPr>
              <a:xfrm>
                <a:off x="7573904" y="3213440"/>
                <a:ext cx="1257331" cy="63357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3600" i="1" smtClean="0">
                          <a:solidFill>
                            <a:schemeClr val="accent6"/>
                          </a:solidFill>
                          <a:latin typeface="Cambria Math" panose="02040503050406030204" pitchFamily="18" charset="0"/>
                        </a:rPr>
                        <m:t>𝜃</m:t>
                      </m:r>
                      <m:r>
                        <a:rPr lang="en-US" sz="3600" b="0" i="1" baseline="-25000" smtClean="0">
                          <a:solidFill>
                            <a:schemeClr val="accent6"/>
                          </a:solidFill>
                          <a:latin typeface="Cambria Math" panose="02040503050406030204" pitchFamily="18" charset="0"/>
                        </a:rPr>
                        <m:t>𝑓𝑖𝑛𝑎𝑙</m:t>
                      </m:r>
                    </m:oMath>
                  </m:oMathPara>
                </a14:m>
                <a:endParaRPr lang="en-US" sz="3600" baseline="-25000" dirty="0">
                  <a:solidFill>
                    <a:schemeClr val="accent6"/>
                  </a:solidFill>
                </a:endParaRPr>
              </a:p>
            </p:txBody>
          </p:sp>
        </mc:Choice>
        <mc:Fallback xmlns="">
          <p:sp>
            <p:nvSpPr>
              <p:cNvPr id="25" name="Rectangle 24"/>
              <p:cNvSpPr>
                <a:spLocks noRot="1" noChangeAspect="1" noMove="1" noResize="1" noEditPoints="1" noAdjustHandles="1" noChangeArrowheads="1" noChangeShapeType="1" noTextEdit="1"/>
              </p:cNvSpPr>
              <p:nvPr/>
            </p:nvSpPr>
            <p:spPr>
              <a:xfrm>
                <a:off x="7573904" y="3213440"/>
                <a:ext cx="1257331" cy="633571"/>
              </a:xfrm>
              <a:prstGeom prst="rect">
                <a:avLst/>
              </a:prstGeom>
              <a:blipFill>
                <a:blip r:embed="rId6"/>
                <a:stretch>
                  <a:fillRect b="-3846"/>
                </a:stretch>
              </a:blipFill>
            </p:spPr>
            <p:txBody>
              <a:bodyPr/>
              <a:lstStyle/>
              <a:p>
                <a:r>
                  <a:rPr lang="en-US">
                    <a:noFill/>
                  </a:rPr>
                  <a:t> </a:t>
                </a:r>
              </a:p>
            </p:txBody>
          </p:sp>
        </mc:Fallback>
      </mc:AlternateContent>
      <p:sp>
        <p:nvSpPr>
          <p:cNvPr id="24" name="Oval 23"/>
          <p:cNvSpPr/>
          <p:nvPr/>
        </p:nvSpPr>
        <p:spPr>
          <a:xfrm rot="20022333">
            <a:off x="1334696" y="3820585"/>
            <a:ext cx="1180847" cy="466715"/>
          </a:xfrm>
          <a:prstGeom prst="ellipse">
            <a:avLst/>
          </a:prstGeom>
          <a:ln w="38100">
            <a:solidFill>
              <a:schemeClr val="accent1">
                <a:lumMod val="60000"/>
                <a:lumOff val="40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2800" b="0" i="1">
              <a:latin typeface="Cambria Math" panose="02040503050406030204" pitchFamily="18" charset="0"/>
            </a:endParaRPr>
          </a:p>
        </p:txBody>
      </p:sp>
      <p:sp>
        <p:nvSpPr>
          <p:cNvPr id="27" name="Oval 26"/>
          <p:cNvSpPr/>
          <p:nvPr/>
        </p:nvSpPr>
        <p:spPr>
          <a:xfrm rot="20022333">
            <a:off x="764569" y="3524414"/>
            <a:ext cx="2449678" cy="1059056"/>
          </a:xfrm>
          <a:prstGeom prst="ellipse">
            <a:avLst/>
          </a:prstGeom>
          <a:noFill/>
          <a:ln w="38100">
            <a:solidFill>
              <a:schemeClr val="accent1">
                <a:lumMod val="60000"/>
                <a:lumOff val="40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2800" b="0" i="1">
              <a:latin typeface="Cambria Math" panose="02040503050406030204" pitchFamily="18" charset="0"/>
            </a:endParaRPr>
          </a:p>
        </p:txBody>
      </p:sp>
      <p:sp>
        <p:nvSpPr>
          <p:cNvPr id="28" name="Oval 27"/>
          <p:cNvSpPr/>
          <p:nvPr/>
        </p:nvSpPr>
        <p:spPr>
          <a:xfrm rot="20022333">
            <a:off x="259941" y="3229566"/>
            <a:ext cx="3894671" cy="1782553"/>
          </a:xfrm>
          <a:prstGeom prst="ellipse">
            <a:avLst/>
          </a:prstGeom>
          <a:noFill/>
          <a:ln w="38100">
            <a:solidFill>
              <a:schemeClr val="accent1">
                <a:lumMod val="60000"/>
                <a:lumOff val="40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2800" b="0" i="1">
              <a:latin typeface="Cambria Math" panose="02040503050406030204" pitchFamily="18" charset="0"/>
            </a:endParaRPr>
          </a:p>
        </p:txBody>
      </p:sp>
      <mc:AlternateContent xmlns:mc="http://schemas.openxmlformats.org/markup-compatibility/2006" xmlns:a14="http://schemas.microsoft.com/office/drawing/2010/main">
        <mc:Choice Requires="a14">
          <p:sp>
            <p:nvSpPr>
              <p:cNvPr id="29" name="Rectangle 28"/>
              <p:cNvSpPr/>
              <p:nvPr/>
            </p:nvSpPr>
            <p:spPr>
              <a:xfrm>
                <a:off x="3582167" y="3224459"/>
                <a:ext cx="1034321" cy="63357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3600" i="1" smtClean="0">
                          <a:solidFill>
                            <a:schemeClr val="accent1"/>
                          </a:solidFill>
                          <a:latin typeface="Cambria Math" panose="02040503050406030204" pitchFamily="18" charset="0"/>
                        </a:rPr>
                        <m:t>𝜃</m:t>
                      </m:r>
                      <m:r>
                        <a:rPr lang="en-US" sz="3600" b="0" i="1" baseline="-25000" smtClean="0">
                          <a:solidFill>
                            <a:schemeClr val="accent1"/>
                          </a:solidFill>
                          <a:latin typeface="Cambria Math" panose="02040503050406030204" pitchFamily="18" charset="0"/>
                        </a:rPr>
                        <m:t>𝑖𝑛𝑖𝑡</m:t>
                      </m:r>
                    </m:oMath>
                  </m:oMathPara>
                </a14:m>
                <a:endParaRPr lang="en-US" sz="3600" baseline="-25000" dirty="0">
                  <a:solidFill>
                    <a:schemeClr val="accent1"/>
                  </a:solidFill>
                </a:endParaRPr>
              </a:p>
            </p:txBody>
          </p:sp>
        </mc:Choice>
        <mc:Fallback xmlns="">
          <p:sp>
            <p:nvSpPr>
              <p:cNvPr id="29" name="Rectangle 28"/>
              <p:cNvSpPr>
                <a:spLocks noRot="1" noChangeAspect="1" noMove="1" noResize="1" noEditPoints="1" noAdjustHandles="1" noChangeArrowheads="1" noChangeShapeType="1" noTextEdit="1"/>
              </p:cNvSpPr>
              <p:nvPr/>
            </p:nvSpPr>
            <p:spPr>
              <a:xfrm>
                <a:off x="3582167" y="3224459"/>
                <a:ext cx="1034321" cy="633571"/>
              </a:xfrm>
              <a:prstGeom prst="rect">
                <a:avLst/>
              </a:prstGeom>
              <a:blipFill>
                <a:blip r:embed="rId7"/>
                <a:stretch>
                  <a:fillRect/>
                </a:stretch>
              </a:blipFill>
            </p:spPr>
            <p:txBody>
              <a:bodyPr/>
              <a:lstStyle/>
              <a:p>
                <a:r>
                  <a:rPr lang="en-US">
                    <a:noFill/>
                  </a:rPr>
                  <a:t> </a:t>
                </a:r>
              </a:p>
            </p:txBody>
          </p:sp>
        </mc:Fallback>
      </mc:AlternateContent>
      <p:sp>
        <p:nvSpPr>
          <p:cNvPr id="30" name="Oval 29"/>
          <p:cNvSpPr/>
          <p:nvPr/>
        </p:nvSpPr>
        <p:spPr>
          <a:xfrm>
            <a:off x="3568843" y="3801137"/>
            <a:ext cx="196707" cy="196707"/>
          </a:xfrm>
          <a:prstGeom prst="ellipse">
            <a:avLst/>
          </a:prstGeom>
          <a:solidFill>
            <a:schemeClr val="accent1"/>
          </a:solidFill>
          <a:ln w="38100">
            <a:solidFill>
              <a:schemeClr val="accent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2800" b="0" i="1">
              <a:latin typeface="Cambria Math" panose="02040503050406030204" pitchFamily="18" charset="0"/>
            </a:endParaRPr>
          </a:p>
        </p:txBody>
      </p:sp>
      <p:sp>
        <p:nvSpPr>
          <p:cNvPr id="31" name="Oval 30"/>
          <p:cNvSpPr/>
          <p:nvPr/>
        </p:nvSpPr>
        <p:spPr>
          <a:xfrm>
            <a:off x="1840872" y="3955588"/>
            <a:ext cx="196707" cy="196707"/>
          </a:xfrm>
          <a:prstGeom prst="ellipse">
            <a:avLst/>
          </a:prstGeom>
          <a:solidFill>
            <a:schemeClr val="accent1"/>
          </a:solidFill>
          <a:ln w="38100">
            <a:solidFill>
              <a:schemeClr val="accent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2800" b="0" i="1">
              <a:latin typeface="Cambria Math" panose="02040503050406030204" pitchFamily="18" charset="0"/>
            </a:endParaRPr>
          </a:p>
        </p:txBody>
      </p:sp>
      <mc:AlternateContent xmlns:mc="http://schemas.openxmlformats.org/markup-compatibility/2006" xmlns:a14="http://schemas.microsoft.com/office/drawing/2010/main">
        <mc:Choice Requires="a14">
          <p:sp>
            <p:nvSpPr>
              <p:cNvPr id="32" name="Rectangle 31"/>
              <p:cNvSpPr/>
              <p:nvPr/>
            </p:nvSpPr>
            <p:spPr>
              <a:xfrm>
                <a:off x="18789" y="2620440"/>
                <a:ext cx="1257331" cy="63357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3600" i="1" smtClean="0">
                          <a:solidFill>
                            <a:schemeClr val="accent1"/>
                          </a:solidFill>
                          <a:latin typeface="Cambria Math" panose="02040503050406030204" pitchFamily="18" charset="0"/>
                        </a:rPr>
                        <m:t>𝜃</m:t>
                      </m:r>
                      <m:r>
                        <a:rPr lang="en-US" sz="3600" b="0" i="1" baseline="-25000" smtClean="0">
                          <a:solidFill>
                            <a:schemeClr val="accent1"/>
                          </a:solidFill>
                          <a:latin typeface="Cambria Math" panose="02040503050406030204" pitchFamily="18" charset="0"/>
                        </a:rPr>
                        <m:t>𝑓𝑖𝑛𝑎𝑙</m:t>
                      </m:r>
                    </m:oMath>
                  </m:oMathPara>
                </a14:m>
                <a:endParaRPr lang="en-US" sz="3600" baseline="-25000" dirty="0">
                  <a:solidFill>
                    <a:schemeClr val="accent1"/>
                  </a:solidFill>
                </a:endParaRPr>
              </a:p>
            </p:txBody>
          </p:sp>
        </mc:Choice>
        <mc:Fallback xmlns="">
          <p:sp>
            <p:nvSpPr>
              <p:cNvPr id="32" name="Rectangle 31"/>
              <p:cNvSpPr>
                <a:spLocks noRot="1" noChangeAspect="1" noMove="1" noResize="1" noEditPoints="1" noAdjustHandles="1" noChangeArrowheads="1" noChangeShapeType="1" noTextEdit="1"/>
              </p:cNvSpPr>
              <p:nvPr/>
            </p:nvSpPr>
            <p:spPr>
              <a:xfrm>
                <a:off x="18789" y="2620440"/>
                <a:ext cx="1257331" cy="633571"/>
              </a:xfrm>
              <a:prstGeom prst="rect">
                <a:avLst/>
              </a:prstGeom>
              <a:blipFill>
                <a:blip r:embed="rId8"/>
                <a:stretch>
                  <a:fillRect b="-3846"/>
                </a:stretch>
              </a:blipFill>
            </p:spPr>
            <p:txBody>
              <a:bodyPr/>
              <a:lstStyle/>
              <a:p>
                <a:r>
                  <a:rPr lang="en-US">
                    <a:noFill/>
                  </a:rPr>
                  <a:t> </a:t>
                </a:r>
              </a:p>
            </p:txBody>
          </p:sp>
        </mc:Fallback>
      </mc:AlternateContent>
      <p:sp>
        <p:nvSpPr>
          <p:cNvPr id="37" name="Freeform: Shape 36"/>
          <p:cNvSpPr/>
          <p:nvPr/>
        </p:nvSpPr>
        <p:spPr>
          <a:xfrm rot="8376667">
            <a:off x="2212208" y="3481872"/>
            <a:ext cx="1195069" cy="854106"/>
          </a:xfrm>
          <a:custGeom>
            <a:avLst/>
            <a:gdLst>
              <a:gd name="connsiteX0" fmla="*/ 0 w 932567"/>
              <a:gd name="connsiteY0" fmla="*/ 0 h 538951"/>
              <a:gd name="connsiteX1" fmla="*/ 327004 w 932567"/>
              <a:gd name="connsiteY1" fmla="*/ 357282 h 538951"/>
              <a:gd name="connsiteX2" fmla="*/ 932567 w 932567"/>
              <a:gd name="connsiteY2" fmla="*/ 538951 h 538951"/>
            </a:gdLst>
            <a:ahLst/>
            <a:cxnLst>
              <a:cxn ang="0">
                <a:pos x="connsiteX0" y="connsiteY0"/>
              </a:cxn>
              <a:cxn ang="0">
                <a:pos x="connsiteX1" y="connsiteY1"/>
              </a:cxn>
              <a:cxn ang="0">
                <a:pos x="connsiteX2" y="connsiteY2"/>
              </a:cxn>
            </a:cxnLst>
            <a:rect l="l" t="t" r="r" b="b"/>
            <a:pathLst>
              <a:path w="932567" h="538951">
                <a:moveTo>
                  <a:pt x="0" y="0"/>
                </a:moveTo>
                <a:cubicBezTo>
                  <a:pt x="85788" y="133728"/>
                  <a:pt x="171576" y="267457"/>
                  <a:pt x="327004" y="357282"/>
                </a:cubicBezTo>
                <a:cubicBezTo>
                  <a:pt x="482432" y="447107"/>
                  <a:pt x="707499" y="493029"/>
                  <a:pt x="932567" y="538951"/>
                </a:cubicBezTo>
              </a:path>
            </a:pathLst>
          </a:custGeom>
          <a:noFill/>
          <a:ln w="76200">
            <a:solidFill>
              <a:schemeClr val="accent6"/>
            </a:solidFill>
            <a:headEnd type="none" w="med" len="med"/>
            <a:tailEnd type="arrow" w="med" len="med"/>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cxnSp>
        <p:nvCxnSpPr>
          <p:cNvPr id="42" name="Straight Arrow Connector 41"/>
          <p:cNvCxnSpPr/>
          <p:nvPr/>
        </p:nvCxnSpPr>
        <p:spPr>
          <a:xfrm>
            <a:off x="1035513" y="3506139"/>
            <a:ext cx="732731" cy="491705"/>
          </a:xfrm>
          <a:prstGeom prst="straightConnector1">
            <a:avLst/>
          </a:prstGeom>
          <a:ln w="38100">
            <a:solidFill>
              <a:schemeClr val="accent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5270970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Gradient descent</a:t>
            </a:r>
          </a:p>
        </p:txBody>
      </p:sp>
      <p:cxnSp>
        <p:nvCxnSpPr>
          <p:cNvPr id="9" name="Straight Connector 8"/>
          <p:cNvCxnSpPr/>
          <p:nvPr/>
        </p:nvCxnSpPr>
        <p:spPr>
          <a:xfrm>
            <a:off x="3747911" y="2810934"/>
            <a:ext cx="0" cy="2619023"/>
          </a:xfrm>
          <a:prstGeom prst="line">
            <a:avLst/>
          </a:prstGeom>
          <a:ln>
            <a:headEnd type="triangle" w="med" len="med"/>
            <a:tailEnd type="none" w="med" len="med"/>
          </a:ln>
        </p:spPr>
        <p:style>
          <a:lnRef idx="1">
            <a:schemeClr val="dk1"/>
          </a:lnRef>
          <a:fillRef idx="0">
            <a:schemeClr val="dk1"/>
          </a:fillRef>
          <a:effectRef idx="0">
            <a:schemeClr val="dk1"/>
          </a:effectRef>
          <a:fontRef idx="minor">
            <a:schemeClr val="tx1"/>
          </a:fontRef>
        </p:style>
      </p:cxnSp>
      <p:cxnSp>
        <p:nvCxnSpPr>
          <p:cNvPr id="11" name="Straight Connector 10"/>
          <p:cNvCxnSpPr/>
          <p:nvPr/>
        </p:nvCxnSpPr>
        <p:spPr>
          <a:xfrm>
            <a:off x="3736622" y="5418667"/>
            <a:ext cx="3533422" cy="0"/>
          </a:xfrm>
          <a:prstGeom prst="line">
            <a:avLst/>
          </a:prstGeom>
          <a:ln>
            <a:headEnd type="none" w="med" len="med"/>
            <a:tailEnd type="triangle" w="med" len="med"/>
          </a:ln>
        </p:spPr>
        <p:style>
          <a:lnRef idx="1">
            <a:schemeClr val="dk1"/>
          </a:lnRef>
          <a:fillRef idx="0">
            <a:schemeClr val="dk1"/>
          </a:fillRef>
          <a:effectRef idx="0">
            <a:schemeClr val="dk1"/>
          </a:effectRef>
          <a:fontRef idx="minor">
            <a:schemeClr val="tx1"/>
          </a:fontRef>
        </p:style>
      </p:cxnSp>
      <p:sp>
        <p:nvSpPr>
          <p:cNvPr id="14" name="Freeform: Shape 13"/>
          <p:cNvSpPr/>
          <p:nvPr/>
        </p:nvSpPr>
        <p:spPr>
          <a:xfrm>
            <a:off x="3759201" y="3335083"/>
            <a:ext cx="3454400" cy="1914252"/>
          </a:xfrm>
          <a:custGeom>
            <a:avLst/>
            <a:gdLst>
              <a:gd name="connsiteX0" fmla="*/ 0 w 3454400"/>
              <a:gd name="connsiteY0" fmla="*/ 16911 h 1914252"/>
              <a:gd name="connsiteX1" fmla="*/ 508000 w 3454400"/>
              <a:gd name="connsiteY1" fmla="*/ 366866 h 1914252"/>
              <a:gd name="connsiteX2" fmla="*/ 801511 w 3454400"/>
              <a:gd name="connsiteY2" fmla="*/ 999044 h 1914252"/>
              <a:gd name="connsiteX3" fmla="*/ 970844 w 3454400"/>
              <a:gd name="connsiteY3" fmla="*/ 1665089 h 1914252"/>
              <a:gd name="connsiteX4" fmla="*/ 1535289 w 3454400"/>
              <a:gd name="connsiteY4" fmla="*/ 1913444 h 1914252"/>
              <a:gd name="connsiteX5" fmla="*/ 2212622 w 3454400"/>
              <a:gd name="connsiteY5" fmla="*/ 1710244 h 1914252"/>
              <a:gd name="connsiteX6" fmla="*/ 2641600 w 3454400"/>
              <a:gd name="connsiteY6" fmla="*/ 908733 h 1914252"/>
              <a:gd name="connsiteX7" fmla="*/ 2968977 w 3454400"/>
              <a:gd name="connsiteY7" fmla="*/ 389444 h 1914252"/>
              <a:gd name="connsiteX8" fmla="*/ 3454400 w 3454400"/>
              <a:gd name="connsiteY8" fmla="*/ 5622 h 1914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54400" h="1914252">
                <a:moveTo>
                  <a:pt x="0" y="16911"/>
                </a:moveTo>
                <a:cubicBezTo>
                  <a:pt x="187207" y="110044"/>
                  <a:pt x="374415" y="203177"/>
                  <a:pt x="508000" y="366866"/>
                </a:cubicBezTo>
                <a:cubicBezTo>
                  <a:pt x="641585" y="530555"/>
                  <a:pt x="724370" y="782674"/>
                  <a:pt x="801511" y="999044"/>
                </a:cubicBezTo>
                <a:cubicBezTo>
                  <a:pt x="878652" y="1215414"/>
                  <a:pt x="848548" y="1512689"/>
                  <a:pt x="970844" y="1665089"/>
                </a:cubicBezTo>
                <a:cubicBezTo>
                  <a:pt x="1093140" y="1817489"/>
                  <a:pt x="1328326" y="1905918"/>
                  <a:pt x="1535289" y="1913444"/>
                </a:cubicBezTo>
                <a:cubicBezTo>
                  <a:pt x="1742252" y="1920970"/>
                  <a:pt x="2028237" y="1877696"/>
                  <a:pt x="2212622" y="1710244"/>
                </a:cubicBezTo>
                <a:cubicBezTo>
                  <a:pt x="2397007" y="1542792"/>
                  <a:pt x="2515541" y="1128866"/>
                  <a:pt x="2641600" y="908733"/>
                </a:cubicBezTo>
                <a:cubicBezTo>
                  <a:pt x="2767659" y="688600"/>
                  <a:pt x="2833510" y="539962"/>
                  <a:pt x="2968977" y="389444"/>
                </a:cubicBezTo>
                <a:cubicBezTo>
                  <a:pt x="3104444" y="238926"/>
                  <a:pt x="3401719" y="-43296"/>
                  <a:pt x="3454400" y="5622"/>
                </a:cubicBez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TextBox 14"/>
          <p:cNvSpPr txBox="1"/>
          <p:nvPr/>
        </p:nvSpPr>
        <p:spPr>
          <a:xfrm>
            <a:off x="7038624" y="5588000"/>
            <a:ext cx="349955" cy="369332"/>
          </a:xfrm>
          <a:prstGeom prst="rect">
            <a:avLst/>
          </a:prstGeom>
          <a:noFill/>
        </p:spPr>
        <p:txBody>
          <a:bodyPr wrap="square" rtlCol="0">
            <a:spAutoFit/>
          </a:bodyPr>
          <a:lstStyle/>
          <a:p>
            <a:r>
              <a:rPr lang="en-US" i="1" dirty="0"/>
              <a:t>x</a:t>
            </a:r>
            <a:endParaRPr lang="en-US" dirty="0"/>
          </a:p>
        </p:txBody>
      </p:sp>
      <p:sp>
        <p:nvSpPr>
          <p:cNvPr id="16" name="TextBox 15"/>
          <p:cNvSpPr txBox="1"/>
          <p:nvPr/>
        </p:nvSpPr>
        <p:spPr>
          <a:xfrm>
            <a:off x="3083631" y="2558799"/>
            <a:ext cx="506237" cy="369332"/>
          </a:xfrm>
          <a:prstGeom prst="rect">
            <a:avLst/>
          </a:prstGeom>
          <a:noFill/>
        </p:spPr>
        <p:txBody>
          <a:bodyPr wrap="square" rtlCol="0">
            <a:spAutoFit/>
          </a:bodyPr>
          <a:lstStyle/>
          <a:p>
            <a:r>
              <a:rPr lang="en-US" i="1" dirty="0"/>
              <a:t>f(x)</a:t>
            </a:r>
          </a:p>
        </p:txBody>
      </p:sp>
    </p:spTree>
    <p:extLst>
      <p:ext uri="{BB962C8B-B14F-4D97-AF65-F5344CB8AC3E}">
        <p14:creationId xmlns:p14="http://schemas.microsoft.com/office/powerpoint/2010/main" val="125764808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General approach</a:t>
            </a:r>
          </a:p>
        </p:txBody>
      </p:sp>
      <p:sp>
        <p:nvSpPr>
          <p:cNvPr id="7" name="Content Placeholder 6"/>
          <p:cNvSpPr>
            <a:spLocks noGrp="1"/>
          </p:cNvSpPr>
          <p:nvPr>
            <p:ph idx="1"/>
          </p:nvPr>
        </p:nvSpPr>
        <p:spPr/>
        <p:txBody>
          <a:bodyPr/>
          <a:lstStyle/>
          <a:p>
            <a:pPr marL="0" indent="0">
              <a:buNone/>
            </a:pPr>
            <a:r>
              <a:rPr lang="en-US" dirty="0"/>
              <a:t>Pick random starting point.</a:t>
            </a:r>
          </a:p>
          <a:p>
            <a:endParaRPr lang="en-US" dirty="0"/>
          </a:p>
        </p:txBody>
      </p:sp>
      <p:cxnSp>
        <p:nvCxnSpPr>
          <p:cNvPr id="9" name="Straight Connector 8"/>
          <p:cNvCxnSpPr/>
          <p:nvPr/>
        </p:nvCxnSpPr>
        <p:spPr>
          <a:xfrm>
            <a:off x="3747911" y="2810934"/>
            <a:ext cx="0" cy="2619023"/>
          </a:xfrm>
          <a:prstGeom prst="line">
            <a:avLst/>
          </a:prstGeom>
          <a:ln>
            <a:headEnd type="triangle" w="med" len="med"/>
            <a:tailEnd type="none" w="med" len="med"/>
          </a:ln>
        </p:spPr>
        <p:style>
          <a:lnRef idx="1">
            <a:schemeClr val="dk1"/>
          </a:lnRef>
          <a:fillRef idx="0">
            <a:schemeClr val="dk1"/>
          </a:fillRef>
          <a:effectRef idx="0">
            <a:schemeClr val="dk1"/>
          </a:effectRef>
          <a:fontRef idx="minor">
            <a:schemeClr val="tx1"/>
          </a:fontRef>
        </p:style>
      </p:cxnSp>
      <p:cxnSp>
        <p:nvCxnSpPr>
          <p:cNvPr id="11" name="Straight Connector 10"/>
          <p:cNvCxnSpPr/>
          <p:nvPr/>
        </p:nvCxnSpPr>
        <p:spPr>
          <a:xfrm>
            <a:off x="3736622" y="5418667"/>
            <a:ext cx="3533422" cy="0"/>
          </a:xfrm>
          <a:prstGeom prst="line">
            <a:avLst/>
          </a:prstGeom>
          <a:ln>
            <a:headEnd type="none" w="med" len="med"/>
            <a:tailEnd type="triangle" w="med" len="med"/>
          </a:ln>
        </p:spPr>
        <p:style>
          <a:lnRef idx="1">
            <a:schemeClr val="dk1"/>
          </a:lnRef>
          <a:fillRef idx="0">
            <a:schemeClr val="dk1"/>
          </a:fillRef>
          <a:effectRef idx="0">
            <a:schemeClr val="dk1"/>
          </a:effectRef>
          <a:fontRef idx="minor">
            <a:schemeClr val="tx1"/>
          </a:fontRef>
        </p:style>
      </p:cxnSp>
      <p:sp>
        <p:nvSpPr>
          <p:cNvPr id="14" name="Freeform: Shape 13"/>
          <p:cNvSpPr/>
          <p:nvPr/>
        </p:nvSpPr>
        <p:spPr>
          <a:xfrm>
            <a:off x="3759201" y="3335083"/>
            <a:ext cx="3454400" cy="1914252"/>
          </a:xfrm>
          <a:custGeom>
            <a:avLst/>
            <a:gdLst>
              <a:gd name="connsiteX0" fmla="*/ 0 w 3454400"/>
              <a:gd name="connsiteY0" fmla="*/ 16911 h 1914252"/>
              <a:gd name="connsiteX1" fmla="*/ 508000 w 3454400"/>
              <a:gd name="connsiteY1" fmla="*/ 366866 h 1914252"/>
              <a:gd name="connsiteX2" fmla="*/ 801511 w 3454400"/>
              <a:gd name="connsiteY2" fmla="*/ 999044 h 1914252"/>
              <a:gd name="connsiteX3" fmla="*/ 970844 w 3454400"/>
              <a:gd name="connsiteY3" fmla="*/ 1665089 h 1914252"/>
              <a:gd name="connsiteX4" fmla="*/ 1535289 w 3454400"/>
              <a:gd name="connsiteY4" fmla="*/ 1913444 h 1914252"/>
              <a:gd name="connsiteX5" fmla="*/ 2212622 w 3454400"/>
              <a:gd name="connsiteY5" fmla="*/ 1710244 h 1914252"/>
              <a:gd name="connsiteX6" fmla="*/ 2641600 w 3454400"/>
              <a:gd name="connsiteY6" fmla="*/ 908733 h 1914252"/>
              <a:gd name="connsiteX7" fmla="*/ 2968977 w 3454400"/>
              <a:gd name="connsiteY7" fmla="*/ 389444 h 1914252"/>
              <a:gd name="connsiteX8" fmla="*/ 3454400 w 3454400"/>
              <a:gd name="connsiteY8" fmla="*/ 5622 h 1914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54400" h="1914252">
                <a:moveTo>
                  <a:pt x="0" y="16911"/>
                </a:moveTo>
                <a:cubicBezTo>
                  <a:pt x="187207" y="110044"/>
                  <a:pt x="374415" y="203177"/>
                  <a:pt x="508000" y="366866"/>
                </a:cubicBezTo>
                <a:cubicBezTo>
                  <a:pt x="641585" y="530555"/>
                  <a:pt x="724370" y="782674"/>
                  <a:pt x="801511" y="999044"/>
                </a:cubicBezTo>
                <a:cubicBezTo>
                  <a:pt x="878652" y="1215414"/>
                  <a:pt x="848548" y="1512689"/>
                  <a:pt x="970844" y="1665089"/>
                </a:cubicBezTo>
                <a:cubicBezTo>
                  <a:pt x="1093140" y="1817489"/>
                  <a:pt x="1328326" y="1905918"/>
                  <a:pt x="1535289" y="1913444"/>
                </a:cubicBezTo>
                <a:cubicBezTo>
                  <a:pt x="1742252" y="1920970"/>
                  <a:pt x="2028237" y="1877696"/>
                  <a:pt x="2212622" y="1710244"/>
                </a:cubicBezTo>
                <a:cubicBezTo>
                  <a:pt x="2397007" y="1542792"/>
                  <a:pt x="2515541" y="1128866"/>
                  <a:pt x="2641600" y="908733"/>
                </a:cubicBezTo>
                <a:cubicBezTo>
                  <a:pt x="2767659" y="688600"/>
                  <a:pt x="2833510" y="539962"/>
                  <a:pt x="2968977" y="389444"/>
                </a:cubicBezTo>
                <a:cubicBezTo>
                  <a:pt x="3104444" y="238926"/>
                  <a:pt x="3401719" y="-43296"/>
                  <a:pt x="3454400" y="5622"/>
                </a:cubicBez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 name="Oval 1"/>
          <p:cNvSpPr/>
          <p:nvPr/>
        </p:nvSpPr>
        <p:spPr>
          <a:xfrm>
            <a:off x="3951111" y="3431822"/>
            <a:ext cx="90312" cy="90312"/>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4" name="Straight Connector 3"/>
          <p:cNvCxnSpPr>
            <a:cxnSpLocks/>
          </p:cNvCxnSpPr>
          <p:nvPr/>
        </p:nvCxnSpPr>
        <p:spPr>
          <a:xfrm>
            <a:off x="4007849" y="5301105"/>
            <a:ext cx="1644" cy="238816"/>
          </a:xfrm>
          <a:prstGeom prst="line">
            <a:avLst/>
          </a:prstGeom>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 name="TextBox 7"/>
              <p:cNvSpPr txBox="1"/>
              <p:nvPr/>
            </p:nvSpPr>
            <p:spPr>
              <a:xfrm>
                <a:off x="3872091" y="5508978"/>
                <a:ext cx="338665"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1</m:t>
                          </m:r>
                        </m:sub>
                      </m:sSub>
                    </m:oMath>
                  </m:oMathPara>
                </a14:m>
                <a:endParaRPr lang="en-US" dirty="0"/>
              </a:p>
            </p:txBody>
          </p:sp>
        </mc:Choice>
        <mc:Fallback xmlns="">
          <p:sp>
            <p:nvSpPr>
              <p:cNvPr id="8" name="TextBox 7"/>
              <p:cNvSpPr txBox="1">
                <a:spLocks noRot="1" noChangeAspect="1" noMove="1" noResize="1" noEditPoints="1" noAdjustHandles="1" noChangeArrowheads="1" noChangeShapeType="1" noTextEdit="1"/>
              </p:cNvSpPr>
              <p:nvPr/>
            </p:nvSpPr>
            <p:spPr>
              <a:xfrm>
                <a:off x="3872091" y="5508978"/>
                <a:ext cx="338665" cy="369332"/>
              </a:xfrm>
              <a:prstGeom prst="rect">
                <a:avLst/>
              </a:prstGeom>
              <a:blipFill>
                <a:blip r:embed="rId2"/>
                <a:stretch>
                  <a:fillRect r="-8929"/>
                </a:stretch>
              </a:blipFill>
            </p:spPr>
            <p:txBody>
              <a:bodyPr/>
              <a:lstStyle/>
              <a:p>
                <a:r>
                  <a:rPr lang="en-US">
                    <a:noFill/>
                  </a:rPr>
                  <a:t> </a:t>
                </a:r>
              </a:p>
            </p:txBody>
          </p:sp>
        </mc:Fallback>
      </mc:AlternateContent>
      <p:sp>
        <p:nvSpPr>
          <p:cNvPr id="16" name="TextBox 15"/>
          <p:cNvSpPr txBox="1"/>
          <p:nvPr/>
        </p:nvSpPr>
        <p:spPr>
          <a:xfrm>
            <a:off x="7038624" y="5588000"/>
            <a:ext cx="349955" cy="369332"/>
          </a:xfrm>
          <a:prstGeom prst="rect">
            <a:avLst/>
          </a:prstGeom>
          <a:noFill/>
        </p:spPr>
        <p:txBody>
          <a:bodyPr wrap="square" rtlCol="0">
            <a:spAutoFit/>
          </a:bodyPr>
          <a:lstStyle/>
          <a:p>
            <a:r>
              <a:rPr lang="en-US" i="1" dirty="0"/>
              <a:t>x</a:t>
            </a:r>
            <a:endParaRPr lang="en-US" dirty="0"/>
          </a:p>
        </p:txBody>
      </p:sp>
      <p:sp>
        <p:nvSpPr>
          <p:cNvPr id="17" name="TextBox 16"/>
          <p:cNvSpPr txBox="1"/>
          <p:nvPr/>
        </p:nvSpPr>
        <p:spPr>
          <a:xfrm>
            <a:off x="3083631" y="2558799"/>
            <a:ext cx="506237" cy="369332"/>
          </a:xfrm>
          <a:prstGeom prst="rect">
            <a:avLst/>
          </a:prstGeom>
          <a:noFill/>
        </p:spPr>
        <p:txBody>
          <a:bodyPr wrap="square" rtlCol="0">
            <a:spAutoFit/>
          </a:bodyPr>
          <a:lstStyle/>
          <a:p>
            <a:r>
              <a:rPr lang="en-US" i="1" dirty="0"/>
              <a:t>f(x)</a:t>
            </a:r>
          </a:p>
        </p:txBody>
      </p:sp>
    </p:spTree>
    <p:extLst>
      <p:ext uri="{BB962C8B-B14F-4D97-AF65-F5344CB8AC3E}">
        <p14:creationId xmlns:p14="http://schemas.microsoft.com/office/powerpoint/2010/main" val="189526914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General approach</a:t>
            </a:r>
          </a:p>
        </p:txBody>
      </p:sp>
      <p:sp>
        <p:nvSpPr>
          <p:cNvPr id="7" name="Content Placeholder 6"/>
          <p:cNvSpPr>
            <a:spLocks noGrp="1"/>
          </p:cNvSpPr>
          <p:nvPr>
            <p:ph idx="1"/>
          </p:nvPr>
        </p:nvSpPr>
        <p:spPr>
          <a:xfrm>
            <a:off x="2152650" y="1825625"/>
            <a:ext cx="8007350" cy="4351338"/>
          </a:xfrm>
        </p:spPr>
        <p:txBody>
          <a:bodyPr>
            <a:normAutofit/>
          </a:bodyPr>
          <a:lstStyle/>
          <a:p>
            <a:pPr marL="0" indent="0">
              <a:buNone/>
            </a:pPr>
            <a:r>
              <a:rPr lang="en-US" sz="2400" dirty="0"/>
              <a:t>Compute gradient at point (analytically or by finite differences)</a:t>
            </a:r>
          </a:p>
          <a:p>
            <a:pPr marL="0" indent="0">
              <a:buNone/>
            </a:pPr>
            <a:r>
              <a:rPr lang="en-US" sz="2400" dirty="0"/>
              <a:t>	</a:t>
            </a:r>
          </a:p>
        </p:txBody>
      </p:sp>
      <p:cxnSp>
        <p:nvCxnSpPr>
          <p:cNvPr id="9" name="Straight Connector 8"/>
          <p:cNvCxnSpPr/>
          <p:nvPr/>
        </p:nvCxnSpPr>
        <p:spPr>
          <a:xfrm>
            <a:off x="3747911" y="2810934"/>
            <a:ext cx="0" cy="2619023"/>
          </a:xfrm>
          <a:prstGeom prst="line">
            <a:avLst/>
          </a:prstGeom>
          <a:ln>
            <a:headEnd type="triangle" w="med" len="med"/>
            <a:tailEnd type="none" w="med" len="med"/>
          </a:ln>
        </p:spPr>
        <p:style>
          <a:lnRef idx="1">
            <a:schemeClr val="dk1"/>
          </a:lnRef>
          <a:fillRef idx="0">
            <a:schemeClr val="dk1"/>
          </a:fillRef>
          <a:effectRef idx="0">
            <a:schemeClr val="dk1"/>
          </a:effectRef>
          <a:fontRef idx="minor">
            <a:schemeClr val="tx1"/>
          </a:fontRef>
        </p:style>
      </p:cxnSp>
      <p:cxnSp>
        <p:nvCxnSpPr>
          <p:cNvPr id="11" name="Straight Connector 10"/>
          <p:cNvCxnSpPr/>
          <p:nvPr/>
        </p:nvCxnSpPr>
        <p:spPr>
          <a:xfrm>
            <a:off x="3736622" y="5418667"/>
            <a:ext cx="3533422" cy="0"/>
          </a:xfrm>
          <a:prstGeom prst="line">
            <a:avLst/>
          </a:prstGeom>
          <a:ln>
            <a:headEnd type="none" w="med" len="med"/>
            <a:tailEnd type="triangle" w="med" len="med"/>
          </a:ln>
        </p:spPr>
        <p:style>
          <a:lnRef idx="1">
            <a:schemeClr val="dk1"/>
          </a:lnRef>
          <a:fillRef idx="0">
            <a:schemeClr val="dk1"/>
          </a:fillRef>
          <a:effectRef idx="0">
            <a:schemeClr val="dk1"/>
          </a:effectRef>
          <a:fontRef idx="minor">
            <a:schemeClr val="tx1"/>
          </a:fontRef>
        </p:style>
      </p:cxnSp>
      <p:sp>
        <p:nvSpPr>
          <p:cNvPr id="14" name="Freeform: Shape 13"/>
          <p:cNvSpPr/>
          <p:nvPr/>
        </p:nvSpPr>
        <p:spPr>
          <a:xfrm>
            <a:off x="3759201" y="3335083"/>
            <a:ext cx="3454400" cy="1914252"/>
          </a:xfrm>
          <a:custGeom>
            <a:avLst/>
            <a:gdLst>
              <a:gd name="connsiteX0" fmla="*/ 0 w 3454400"/>
              <a:gd name="connsiteY0" fmla="*/ 16911 h 1914252"/>
              <a:gd name="connsiteX1" fmla="*/ 508000 w 3454400"/>
              <a:gd name="connsiteY1" fmla="*/ 366866 h 1914252"/>
              <a:gd name="connsiteX2" fmla="*/ 801511 w 3454400"/>
              <a:gd name="connsiteY2" fmla="*/ 999044 h 1914252"/>
              <a:gd name="connsiteX3" fmla="*/ 970844 w 3454400"/>
              <a:gd name="connsiteY3" fmla="*/ 1665089 h 1914252"/>
              <a:gd name="connsiteX4" fmla="*/ 1535289 w 3454400"/>
              <a:gd name="connsiteY4" fmla="*/ 1913444 h 1914252"/>
              <a:gd name="connsiteX5" fmla="*/ 2212622 w 3454400"/>
              <a:gd name="connsiteY5" fmla="*/ 1710244 h 1914252"/>
              <a:gd name="connsiteX6" fmla="*/ 2641600 w 3454400"/>
              <a:gd name="connsiteY6" fmla="*/ 908733 h 1914252"/>
              <a:gd name="connsiteX7" fmla="*/ 2968977 w 3454400"/>
              <a:gd name="connsiteY7" fmla="*/ 389444 h 1914252"/>
              <a:gd name="connsiteX8" fmla="*/ 3454400 w 3454400"/>
              <a:gd name="connsiteY8" fmla="*/ 5622 h 1914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54400" h="1914252">
                <a:moveTo>
                  <a:pt x="0" y="16911"/>
                </a:moveTo>
                <a:cubicBezTo>
                  <a:pt x="187207" y="110044"/>
                  <a:pt x="374415" y="203177"/>
                  <a:pt x="508000" y="366866"/>
                </a:cubicBezTo>
                <a:cubicBezTo>
                  <a:pt x="641585" y="530555"/>
                  <a:pt x="724370" y="782674"/>
                  <a:pt x="801511" y="999044"/>
                </a:cubicBezTo>
                <a:cubicBezTo>
                  <a:pt x="878652" y="1215414"/>
                  <a:pt x="848548" y="1512689"/>
                  <a:pt x="970844" y="1665089"/>
                </a:cubicBezTo>
                <a:cubicBezTo>
                  <a:pt x="1093140" y="1817489"/>
                  <a:pt x="1328326" y="1905918"/>
                  <a:pt x="1535289" y="1913444"/>
                </a:cubicBezTo>
                <a:cubicBezTo>
                  <a:pt x="1742252" y="1920970"/>
                  <a:pt x="2028237" y="1877696"/>
                  <a:pt x="2212622" y="1710244"/>
                </a:cubicBezTo>
                <a:cubicBezTo>
                  <a:pt x="2397007" y="1542792"/>
                  <a:pt x="2515541" y="1128866"/>
                  <a:pt x="2641600" y="908733"/>
                </a:cubicBezTo>
                <a:cubicBezTo>
                  <a:pt x="2767659" y="688600"/>
                  <a:pt x="2833510" y="539962"/>
                  <a:pt x="2968977" y="389444"/>
                </a:cubicBezTo>
                <a:cubicBezTo>
                  <a:pt x="3104444" y="238926"/>
                  <a:pt x="3401719" y="-43296"/>
                  <a:pt x="3454400" y="5622"/>
                </a:cubicBez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 name="Oval 1"/>
          <p:cNvSpPr/>
          <p:nvPr/>
        </p:nvSpPr>
        <p:spPr>
          <a:xfrm>
            <a:off x="3951111" y="3431822"/>
            <a:ext cx="90312" cy="90312"/>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4" name="Straight Connector 3"/>
          <p:cNvCxnSpPr>
            <a:cxnSpLocks/>
          </p:cNvCxnSpPr>
          <p:nvPr/>
        </p:nvCxnSpPr>
        <p:spPr>
          <a:xfrm>
            <a:off x="3465690" y="3127023"/>
            <a:ext cx="1083733" cy="699911"/>
          </a:xfrm>
          <a:prstGeom prst="line">
            <a:avLst/>
          </a:prstGeom>
        </p:spPr>
        <p:style>
          <a:lnRef idx="1">
            <a:schemeClr val="accent2"/>
          </a:lnRef>
          <a:fillRef idx="0">
            <a:schemeClr val="accent2"/>
          </a:fillRef>
          <a:effectRef idx="0">
            <a:schemeClr val="accent2"/>
          </a:effectRef>
          <a:fontRef idx="minor">
            <a:schemeClr val="tx1"/>
          </a:fontRef>
        </p:style>
      </p:cxnSp>
      <mc:AlternateContent xmlns:mc="http://schemas.openxmlformats.org/markup-compatibility/2006" xmlns:a14="http://schemas.microsoft.com/office/drawing/2010/main">
        <mc:Choice Requires="a14">
          <p:sp>
            <p:nvSpPr>
              <p:cNvPr id="16" name="TextBox 15"/>
              <p:cNvSpPr txBox="1"/>
              <p:nvPr/>
            </p:nvSpPr>
            <p:spPr>
              <a:xfrm>
                <a:off x="4114801" y="3127022"/>
                <a:ext cx="931333"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000" i="1">
                          <a:latin typeface="Cambria Math" panose="02040503050406030204" pitchFamily="18" charset="0"/>
                          <a:ea typeface="Cambria Math" panose="02040503050406030204" pitchFamily="18" charset="0"/>
                        </a:rPr>
                        <m:t>𝛻</m:t>
                      </m:r>
                      <m:r>
                        <a:rPr lang="en-US" sz="2000" i="1">
                          <a:latin typeface="Cambria Math" panose="02040503050406030204" pitchFamily="18" charset="0"/>
                          <a:ea typeface="Cambria Math" panose="02040503050406030204" pitchFamily="18" charset="0"/>
                        </a:rPr>
                        <m:t> </m:t>
                      </m:r>
                      <m:r>
                        <a:rPr lang="en-US" sz="2000" i="1">
                          <a:latin typeface="Cambria Math" panose="02040503050406030204" pitchFamily="18" charset="0"/>
                          <a:ea typeface="Cambria Math" panose="02040503050406030204" pitchFamily="18" charset="0"/>
                        </a:rPr>
                        <m:t>𝑓</m:t>
                      </m:r>
                      <m:r>
                        <a:rPr lang="en-US" sz="2000" i="1">
                          <a:latin typeface="Cambria Math" panose="02040503050406030204" pitchFamily="18" charset="0"/>
                          <a:ea typeface="Cambria Math" panose="02040503050406030204" pitchFamily="18" charset="0"/>
                        </a:rPr>
                        <m:t>(</m:t>
                      </m:r>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𝑎</m:t>
                          </m:r>
                        </m:e>
                        <m:sub>
                          <m:r>
                            <a:rPr lang="en-US" sz="2000" i="1">
                              <a:latin typeface="Cambria Math" panose="02040503050406030204" pitchFamily="18" charset="0"/>
                              <a:ea typeface="Cambria Math" panose="02040503050406030204" pitchFamily="18" charset="0"/>
                            </a:rPr>
                            <m:t>1</m:t>
                          </m:r>
                        </m:sub>
                      </m:sSub>
                      <m:r>
                        <a:rPr lang="en-US" sz="2000" i="1">
                          <a:latin typeface="Cambria Math" panose="02040503050406030204" pitchFamily="18" charset="0"/>
                          <a:ea typeface="Cambria Math" panose="02040503050406030204" pitchFamily="18" charset="0"/>
                        </a:rPr>
                        <m:t>)</m:t>
                      </m:r>
                    </m:oMath>
                  </m:oMathPara>
                </a14:m>
                <a:endParaRPr lang="en-US" sz="2000" dirty="0"/>
              </a:p>
            </p:txBody>
          </p:sp>
        </mc:Choice>
        <mc:Fallback xmlns="">
          <p:sp>
            <p:nvSpPr>
              <p:cNvPr id="16" name="TextBox 15"/>
              <p:cNvSpPr txBox="1">
                <a:spLocks noRot="1" noChangeAspect="1" noMove="1" noResize="1" noEditPoints="1" noAdjustHandles="1" noChangeArrowheads="1" noChangeShapeType="1" noTextEdit="1"/>
              </p:cNvSpPr>
              <p:nvPr/>
            </p:nvSpPr>
            <p:spPr>
              <a:xfrm>
                <a:off x="4114801" y="3127022"/>
                <a:ext cx="931333" cy="400110"/>
              </a:xfrm>
              <a:prstGeom prst="rect">
                <a:avLst/>
              </a:prstGeom>
              <a:blipFill>
                <a:blip r:embed="rId2"/>
                <a:stretch>
                  <a:fillRect r="-11765" b="-13636"/>
                </a:stretch>
              </a:blipFill>
            </p:spPr>
            <p:txBody>
              <a:bodyPr/>
              <a:lstStyle/>
              <a:p>
                <a:r>
                  <a:rPr lang="en-US">
                    <a:noFill/>
                  </a:rPr>
                  <a:t> </a:t>
                </a:r>
              </a:p>
            </p:txBody>
          </p:sp>
        </mc:Fallback>
      </mc:AlternateContent>
      <p:sp>
        <p:nvSpPr>
          <p:cNvPr id="18" name="TextBox 17"/>
          <p:cNvSpPr txBox="1"/>
          <p:nvPr/>
        </p:nvSpPr>
        <p:spPr>
          <a:xfrm>
            <a:off x="7038624" y="5588000"/>
            <a:ext cx="349955" cy="369332"/>
          </a:xfrm>
          <a:prstGeom prst="rect">
            <a:avLst/>
          </a:prstGeom>
          <a:noFill/>
        </p:spPr>
        <p:txBody>
          <a:bodyPr wrap="square" rtlCol="0">
            <a:spAutoFit/>
          </a:bodyPr>
          <a:lstStyle/>
          <a:p>
            <a:r>
              <a:rPr lang="en-US" i="1" dirty="0"/>
              <a:t>x</a:t>
            </a:r>
            <a:endParaRPr lang="en-US" dirty="0"/>
          </a:p>
        </p:txBody>
      </p:sp>
      <p:sp>
        <p:nvSpPr>
          <p:cNvPr id="19" name="TextBox 18"/>
          <p:cNvSpPr txBox="1"/>
          <p:nvPr/>
        </p:nvSpPr>
        <p:spPr>
          <a:xfrm>
            <a:off x="3083631" y="2558799"/>
            <a:ext cx="506237" cy="369332"/>
          </a:xfrm>
          <a:prstGeom prst="rect">
            <a:avLst/>
          </a:prstGeom>
          <a:noFill/>
        </p:spPr>
        <p:txBody>
          <a:bodyPr wrap="square" rtlCol="0">
            <a:spAutoFit/>
          </a:bodyPr>
          <a:lstStyle/>
          <a:p>
            <a:r>
              <a:rPr lang="en-US" i="1" dirty="0"/>
              <a:t>f(x)</a:t>
            </a:r>
          </a:p>
        </p:txBody>
      </p:sp>
      <p:cxnSp>
        <p:nvCxnSpPr>
          <p:cNvPr id="20" name="Straight Connector 19"/>
          <p:cNvCxnSpPr>
            <a:cxnSpLocks/>
          </p:cNvCxnSpPr>
          <p:nvPr/>
        </p:nvCxnSpPr>
        <p:spPr>
          <a:xfrm>
            <a:off x="4007849" y="5301105"/>
            <a:ext cx="1644" cy="238816"/>
          </a:xfrm>
          <a:prstGeom prst="line">
            <a:avLst/>
          </a:prstGeom>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2" name="TextBox 21"/>
              <p:cNvSpPr txBox="1"/>
              <p:nvPr/>
            </p:nvSpPr>
            <p:spPr>
              <a:xfrm>
                <a:off x="3872091" y="5508978"/>
                <a:ext cx="338665"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1</m:t>
                          </m:r>
                        </m:sub>
                      </m:sSub>
                    </m:oMath>
                  </m:oMathPara>
                </a14:m>
                <a:endParaRPr lang="en-US" dirty="0"/>
              </a:p>
            </p:txBody>
          </p:sp>
        </mc:Choice>
        <mc:Fallback xmlns="">
          <p:sp>
            <p:nvSpPr>
              <p:cNvPr id="22" name="TextBox 21"/>
              <p:cNvSpPr txBox="1">
                <a:spLocks noRot="1" noChangeAspect="1" noMove="1" noResize="1" noEditPoints="1" noAdjustHandles="1" noChangeArrowheads="1" noChangeShapeType="1" noTextEdit="1"/>
              </p:cNvSpPr>
              <p:nvPr/>
            </p:nvSpPr>
            <p:spPr>
              <a:xfrm>
                <a:off x="3872091" y="5508978"/>
                <a:ext cx="338665" cy="369332"/>
              </a:xfrm>
              <a:prstGeom prst="rect">
                <a:avLst/>
              </a:prstGeom>
              <a:blipFill>
                <a:blip r:embed="rId3"/>
                <a:stretch>
                  <a:fillRect r="-8929"/>
                </a:stretch>
              </a:blipFill>
            </p:spPr>
            <p:txBody>
              <a:bodyPr/>
              <a:lstStyle/>
              <a:p>
                <a:r>
                  <a:rPr lang="en-US">
                    <a:noFill/>
                  </a:rPr>
                  <a:t> </a:t>
                </a:r>
              </a:p>
            </p:txBody>
          </p:sp>
        </mc:Fallback>
      </mc:AlternateContent>
    </p:spTree>
    <p:extLst>
      <p:ext uri="{BB962C8B-B14F-4D97-AF65-F5344CB8AC3E}">
        <p14:creationId xmlns:p14="http://schemas.microsoft.com/office/powerpoint/2010/main" val="335782485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General approach</a:t>
            </a:r>
          </a:p>
        </p:txBody>
      </p:sp>
      <p:sp>
        <p:nvSpPr>
          <p:cNvPr id="7" name="Content Placeholder 6"/>
          <p:cNvSpPr>
            <a:spLocks noGrp="1"/>
          </p:cNvSpPr>
          <p:nvPr>
            <p:ph idx="1"/>
          </p:nvPr>
        </p:nvSpPr>
        <p:spPr>
          <a:xfrm>
            <a:off x="2152650" y="1825625"/>
            <a:ext cx="8007350" cy="4351338"/>
          </a:xfrm>
        </p:spPr>
        <p:txBody>
          <a:bodyPr>
            <a:normAutofit/>
          </a:bodyPr>
          <a:lstStyle/>
          <a:p>
            <a:pPr marL="0" indent="0">
              <a:buNone/>
            </a:pPr>
            <a:r>
              <a:rPr lang="en-US" sz="2400" dirty="0"/>
              <a:t>Move along parameter space in direction of negative gradient</a:t>
            </a:r>
          </a:p>
          <a:p>
            <a:pPr marL="0" indent="0">
              <a:buNone/>
            </a:pPr>
            <a:r>
              <a:rPr lang="en-US" sz="2400" dirty="0"/>
              <a:t>	</a:t>
            </a:r>
          </a:p>
        </p:txBody>
      </p:sp>
      <p:cxnSp>
        <p:nvCxnSpPr>
          <p:cNvPr id="9" name="Straight Connector 8"/>
          <p:cNvCxnSpPr/>
          <p:nvPr/>
        </p:nvCxnSpPr>
        <p:spPr>
          <a:xfrm>
            <a:off x="3747911" y="2810934"/>
            <a:ext cx="0" cy="2619023"/>
          </a:xfrm>
          <a:prstGeom prst="line">
            <a:avLst/>
          </a:prstGeom>
          <a:ln>
            <a:headEnd type="triangle" w="med" len="med"/>
            <a:tailEnd type="none" w="med" len="med"/>
          </a:ln>
        </p:spPr>
        <p:style>
          <a:lnRef idx="1">
            <a:schemeClr val="dk1"/>
          </a:lnRef>
          <a:fillRef idx="0">
            <a:schemeClr val="dk1"/>
          </a:fillRef>
          <a:effectRef idx="0">
            <a:schemeClr val="dk1"/>
          </a:effectRef>
          <a:fontRef idx="minor">
            <a:schemeClr val="tx1"/>
          </a:fontRef>
        </p:style>
      </p:cxnSp>
      <p:cxnSp>
        <p:nvCxnSpPr>
          <p:cNvPr id="11" name="Straight Connector 10"/>
          <p:cNvCxnSpPr/>
          <p:nvPr/>
        </p:nvCxnSpPr>
        <p:spPr>
          <a:xfrm>
            <a:off x="3736622" y="5418667"/>
            <a:ext cx="3533422" cy="0"/>
          </a:xfrm>
          <a:prstGeom prst="line">
            <a:avLst/>
          </a:prstGeom>
          <a:ln>
            <a:headEnd type="none" w="med" len="med"/>
            <a:tailEnd type="triangle" w="med" len="med"/>
          </a:ln>
        </p:spPr>
        <p:style>
          <a:lnRef idx="1">
            <a:schemeClr val="dk1"/>
          </a:lnRef>
          <a:fillRef idx="0">
            <a:schemeClr val="dk1"/>
          </a:fillRef>
          <a:effectRef idx="0">
            <a:schemeClr val="dk1"/>
          </a:effectRef>
          <a:fontRef idx="minor">
            <a:schemeClr val="tx1"/>
          </a:fontRef>
        </p:style>
      </p:cxnSp>
      <p:sp>
        <p:nvSpPr>
          <p:cNvPr id="14" name="Freeform: Shape 13"/>
          <p:cNvSpPr/>
          <p:nvPr/>
        </p:nvSpPr>
        <p:spPr>
          <a:xfrm>
            <a:off x="3759201" y="3335083"/>
            <a:ext cx="3454400" cy="1914252"/>
          </a:xfrm>
          <a:custGeom>
            <a:avLst/>
            <a:gdLst>
              <a:gd name="connsiteX0" fmla="*/ 0 w 3454400"/>
              <a:gd name="connsiteY0" fmla="*/ 16911 h 1914252"/>
              <a:gd name="connsiteX1" fmla="*/ 508000 w 3454400"/>
              <a:gd name="connsiteY1" fmla="*/ 366866 h 1914252"/>
              <a:gd name="connsiteX2" fmla="*/ 801511 w 3454400"/>
              <a:gd name="connsiteY2" fmla="*/ 999044 h 1914252"/>
              <a:gd name="connsiteX3" fmla="*/ 970844 w 3454400"/>
              <a:gd name="connsiteY3" fmla="*/ 1665089 h 1914252"/>
              <a:gd name="connsiteX4" fmla="*/ 1535289 w 3454400"/>
              <a:gd name="connsiteY4" fmla="*/ 1913444 h 1914252"/>
              <a:gd name="connsiteX5" fmla="*/ 2212622 w 3454400"/>
              <a:gd name="connsiteY5" fmla="*/ 1710244 h 1914252"/>
              <a:gd name="connsiteX6" fmla="*/ 2641600 w 3454400"/>
              <a:gd name="connsiteY6" fmla="*/ 908733 h 1914252"/>
              <a:gd name="connsiteX7" fmla="*/ 2968977 w 3454400"/>
              <a:gd name="connsiteY7" fmla="*/ 389444 h 1914252"/>
              <a:gd name="connsiteX8" fmla="*/ 3454400 w 3454400"/>
              <a:gd name="connsiteY8" fmla="*/ 5622 h 1914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54400" h="1914252">
                <a:moveTo>
                  <a:pt x="0" y="16911"/>
                </a:moveTo>
                <a:cubicBezTo>
                  <a:pt x="187207" y="110044"/>
                  <a:pt x="374415" y="203177"/>
                  <a:pt x="508000" y="366866"/>
                </a:cubicBezTo>
                <a:cubicBezTo>
                  <a:pt x="641585" y="530555"/>
                  <a:pt x="724370" y="782674"/>
                  <a:pt x="801511" y="999044"/>
                </a:cubicBezTo>
                <a:cubicBezTo>
                  <a:pt x="878652" y="1215414"/>
                  <a:pt x="848548" y="1512689"/>
                  <a:pt x="970844" y="1665089"/>
                </a:cubicBezTo>
                <a:cubicBezTo>
                  <a:pt x="1093140" y="1817489"/>
                  <a:pt x="1328326" y="1905918"/>
                  <a:pt x="1535289" y="1913444"/>
                </a:cubicBezTo>
                <a:cubicBezTo>
                  <a:pt x="1742252" y="1920970"/>
                  <a:pt x="2028237" y="1877696"/>
                  <a:pt x="2212622" y="1710244"/>
                </a:cubicBezTo>
                <a:cubicBezTo>
                  <a:pt x="2397007" y="1542792"/>
                  <a:pt x="2515541" y="1128866"/>
                  <a:pt x="2641600" y="908733"/>
                </a:cubicBezTo>
                <a:cubicBezTo>
                  <a:pt x="2767659" y="688600"/>
                  <a:pt x="2833510" y="539962"/>
                  <a:pt x="2968977" y="389444"/>
                </a:cubicBezTo>
                <a:cubicBezTo>
                  <a:pt x="3104444" y="238926"/>
                  <a:pt x="3401719" y="-43296"/>
                  <a:pt x="3454400" y="5622"/>
                </a:cubicBez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 name="Oval 1"/>
          <p:cNvSpPr/>
          <p:nvPr/>
        </p:nvSpPr>
        <p:spPr>
          <a:xfrm>
            <a:off x="3951111" y="3431822"/>
            <a:ext cx="90312" cy="90312"/>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6" name="TextBox 15"/>
              <p:cNvSpPr txBox="1"/>
              <p:nvPr/>
            </p:nvSpPr>
            <p:spPr>
              <a:xfrm>
                <a:off x="4515847" y="3460818"/>
                <a:ext cx="2297289"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𝑎</m:t>
                          </m:r>
                        </m:e>
                        <m:sub>
                          <m:r>
                            <a:rPr lang="en-US" sz="2000" i="1">
                              <a:latin typeface="Cambria Math" panose="02040503050406030204" pitchFamily="18" charset="0"/>
                              <a:ea typeface="Cambria Math" panose="02040503050406030204" pitchFamily="18" charset="0"/>
                            </a:rPr>
                            <m:t>2</m:t>
                          </m:r>
                        </m:sub>
                      </m:sSub>
                      <m:r>
                        <a:rPr lang="en-US" sz="2000" i="1">
                          <a:latin typeface="Cambria Math" panose="02040503050406030204" pitchFamily="18" charset="0"/>
                          <a:ea typeface="Cambria Math" panose="02040503050406030204" pitchFamily="18" charset="0"/>
                        </a:rPr>
                        <m:t>=</m:t>
                      </m:r>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𝑎</m:t>
                          </m:r>
                        </m:e>
                        <m:sub>
                          <m:r>
                            <a:rPr lang="en-US" sz="2000" i="1">
                              <a:latin typeface="Cambria Math" panose="02040503050406030204" pitchFamily="18" charset="0"/>
                              <a:ea typeface="Cambria Math" panose="02040503050406030204" pitchFamily="18" charset="0"/>
                            </a:rPr>
                            <m:t>1</m:t>
                          </m:r>
                        </m:sub>
                      </m:sSub>
                      <m:r>
                        <a:rPr lang="en-US" sz="2000" i="1">
                          <a:latin typeface="Cambria Math" panose="02040503050406030204" pitchFamily="18" charset="0"/>
                          <a:ea typeface="Cambria Math" panose="02040503050406030204" pitchFamily="18" charset="0"/>
                        </a:rPr>
                        <m:t>−</m:t>
                      </m:r>
                      <m:r>
                        <a:rPr lang="en-US" sz="2000" i="1">
                          <a:latin typeface="Cambria Math" panose="02040503050406030204" pitchFamily="18" charset="0"/>
                          <a:ea typeface="Cambria Math" panose="02040503050406030204" pitchFamily="18" charset="0"/>
                        </a:rPr>
                        <m:t>𝛾𝛻</m:t>
                      </m:r>
                      <m:r>
                        <a:rPr lang="en-US" sz="2000" i="1">
                          <a:latin typeface="Cambria Math" panose="02040503050406030204" pitchFamily="18" charset="0"/>
                          <a:ea typeface="Cambria Math" panose="02040503050406030204" pitchFamily="18" charset="0"/>
                        </a:rPr>
                        <m:t> </m:t>
                      </m:r>
                      <m:r>
                        <a:rPr lang="en-US" sz="2000" i="1">
                          <a:latin typeface="Cambria Math" panose="02040503050406030204" pitchFamily="18" charset="0"/>
                          <a:ea typeface="Cambria Math" panose="02040503050406030204" pitchFamily="18" charset="0"/>
                        </a:rPr>
                        <m:t>𝑓</m:t>
                      </m:r>
                      <m:d>
                        <m:dPr>
                          <m:ctrlPr>
                            <a:rPr lang="en-US" sz="2000" i="1">
                              <a:latin typeface="Cambria Math" panose="02040503050406030204" pitchFamily="18" charset="0"/>
                              <a:ea typeface="Cambria Math" panose="02040503050406030204" pitchFamily="18" charset="0"/>
                            </a:rPr>
                          </m:ctrlPr>
                        </m:dPr>
                        <m:e>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𝑎</m:t>
                              </m:r>
                            </m:e>
                            <m:sub>
                              <m:r>
                                <a:rPr lang="en-US" sz="2000" i="1">
                                  <a:latin typeface="Cambria Math" panose="02040503050406030204" pitchFamily="18" charset="0"/>
                                  <a:ea typeface="Cambria Math" panose="02040503050406030204" pitchFamily="18" charset="0"/>
                                </a:rPr>
                                <m:t>1</m:t>
                              </m:r>
                            </m:sub>
                          </m:sSub>
                        </m:e>
                      </m:d>
                    </m:oMath>
                  </m:oMathPara>
                </a14:m>
                <a:endParaRPr lang="en-US" sz="2000" dirty="0"/>
              </a:p>
            </p:txBody>
          </p:sp>
        </mc:Choice>
        <mc:Fallback xmlns="">
          <p:sp>
            <p:nvSpPr>
              <p:cNvPr id="16" name="TextBox 15"/>
              <p:cNvSpPr txBox="1">
                <a:spLocks noRot="1" noChangeAspect="1" noMove="1" noResize="1" noEditPoints="1" noAdjustHandles="1" noChangeArrowheads="1" noChangeShapeType="1" noTextEdit="1"/>
              </p:cNvSpPr>
              <p:nvPr/>
            </p:nvSpPr>
            <p:spPr>
              <a:xfrm>
                <a:off x="4515847" y="3460818"/>
                <a:ext cx="2297289" cy="400110"/>
              </a:xfrm>
              <a:prstGeom prst="rect">
                <a:avLst/>
              </a:prstGeom>
              <a:blipFill>
                <a:blip r:embed="rId2"/>
                <a:stretch>
                  <a:fillRect b="-15385"/>
                </a:stretch>
              </a:blipFill>
            </p:spPr>
            <p:txBody>
              <a:bodyPr/>
              <a:lstStyle/>
              <a:p>
                <a:r>
                  <a:rPr lang="en-US">
                    <a:noFill/>
                  </a:rPr>
                  <a:t> </a:t>
                </a:r>
              </a:p>
            </p:txBody>
          </p:sp>
        </mc:Fallback>
      </mc:AlternateContent>
      <p:sp>
        <p:nvSpPr>
          <p:cNvPr id="15" name="TextBox 14"/>
          <p:cNvSpPr txBox="1"/>
          <p:nvPr/>
        </p:nvSpPr>
        <p:spPr>
          <a:xfrm>
            <a:off x="7038624" y="5588000"/>
            <a:ext cx="349955" cy="369332"/>
          </a:xfrm>
          <a:prstGeom prst="rect">
            <a:avLst/>
          </a:prstGeom>
          <a:noFill/>
        </p:spPr>
        <p:txBody>
          <a:bodyPr wrap="square" rtlCol="0">
            <a:spAutoFit/>
          </a:bodyPr>
          <a:lstStyle/>
          <a:p>
            <a:r>
              <a:rPr lang="en-US" i="1" dirty="0"/>
              <a:t>x</a:t>
            </a:r>
            <a:endParaRPr lang="en-US" dirty="0"/>
          </a:p>
        </p:txBody>
      </p:sp>
      <p:sp>
        <p:nvSpPr>
          <p:cNvPr id="17" name="TextBox 16"/>
          <p:cNvSpPr txBox="1"/>
          <p:nvPr/>
        </p:nvSpPr>
        <p:spPr>
          <a:xfrm>
            <a:off x="3083631" y="2558799"/>
            <a:ext cx="506237" cy="369332"/>
          </a:xfrm>
          <a:prstGeom prst="rect">
            <a:avLst/>
          </a:prstGeom>
          <a:noFill/>
        </p:spPr>
        <p:txBody>
          <a:bodyPr wrap="square" rtlCol="0">
            <a:spAutoFit/>
          </a:bodyPr>
          <a:lstStyle/>
          <a:p>
            <a:r>
              <a:rPr lang="en-US" i="1" dirty="0"/>
              <a:t>f(x)</a:t>
            </a:r>
          </a:p>
        </p:txBody>
      </p:sp>
      <p:cxnSp>
        <p:nvCxnSpPr>
          <p:cNvPr id="18" name="Straight Connector 17"/>
          <p:cNvCxnSpPr>
            <a:cxnSpLocks/>
          </p:cNvCxnSpPr>
          <p:nvPr/>
        </p:nvCxnSpPr>
        <p:spPr>
          <a:xfrm>
            <a:off x="4007849" y="5301105"/>
            <a:ext cx="1644" cy="238816"/>
          </a:xfrm>
          <a:prstGeom prst="line">
            <a:avLst/>
          </a:prstGeom>
        </p:spPr>
        <p:style>
          <a:lnRef idx="1">
            <a:schemeClr val="accent1"/>
          </a:lnRef>
          <a:fillRef idx="0">
            <a:schemeClr val="accent1"/>
          </a:fillRef>
          <a:effectRef idx="0">
            <a:schemeClr val="accent1"/>
          </a:effectRef>
          <a:fontRef idx="minor">
            <a:schemeClr val="tx1"/>
          </a:fontRef>
        </p:style>
      </p:cxnSp>
      <p:sp>
        <p:nvSpPr>
          <p:cNvPr id="20" name="Oval 19"/>
          <p:cNvSpPr/>
          <p:nvPr/>
        </p:nvSpPr>
        <p:spPr>
          <a:xfrm>
            <a:off x="4237567" y="3685084"/>
            <a:ext cx="90312" cy="90312"/>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1" name="TextBox 20"/>
              <p:cNvSpPr txBox="1"/>
              <p:nvPr/>
            </p:nvSpPr>
            <p:spPr>
              <a:xfrm>
                <a:off x="3872091" y="5508978"/>
                <a:ext cx="338665"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1</m:t>
                          </m:r>
                        </m:sub>
                      </m:sSub>
                    </m:oMath>
                  </m:oMathPara>
                </a14:m>
                <a:endParaRPr lang="en-US" dirty="0"/>
              </a:p>
            </p:txBody>
          </p:sp>
        </mc:Choice>
        <mc:Fallback xmlns="">
          <p:sp>
            <p:nvSpPr>
              <p:cNvPr id="21" name="TextBox 20"/>
              <p:cNvSpPr txBox="1">
                <a:spLocks noRot="1" noChangeAspect="1" noMove="1" noResize="1" noEditPoints="1" noAdjustHandles="1" noChangeArrowheads="1" noChangeShapeType="1" noTextEdit="1"/>
              </p:cNvSpPr>
              <p:nvPr/>
            </p:nvSpPr>
            <p:spPr>
              <a:xfrm>
                <a:off x="3872091" y="5508978"/>
                <a:ext cx="338665" cy="369332"/>
              </a:xfrm>
              <a:prstGeom prst="rect">
                <a:avLst/>
              </a:prstGeom>
              <a:blipFill>
                <a:blip r:embed="rId3"/>
                <a:stretch>
                  <a:fillRect r="-8929"/>
                </a:stretch>
              </a:blipFill>
            </p:spPr>
            <p:txBody>
              <a:bodyPr/>
              <a:lstStyle/>
              <a:p>
                <a:r>
                  <a:rPr lang="en-US">
                    <a:noFill/>
                  </a:rPr>
                  <a:t> </a:t>
                </a:r>
              </a:p>
            </p:txBody>
          </p:sp>
        </mc:Fallback>
      </mc:AlternateContent>
      <p:cxnSp>
        <p:nvCxnSpPr>
          <p:cNvPr id="22" name="Straight Connector 21"/>
          <p:cNvCxnSpPr>
            <a:cxnSpLocks/>
          </p:cNvCxnSpPr>
          <p:nvPr/>
        </p:nvCxnSpPr>
        <p:spPr>
          <a:xfrm>
            <a:off x="4312940" y="5305163"/>
            <a:ext cx="1644" cy="238816"/>
          </a:xfrm>
          <a:prstGeom prst="line">
            <a:avLst/>
          </a:prstGeom>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3" name="TextBox 22"/>
              <p:cNvSpPr txBox="1"/>
              <p:nvPr/>
            </p:nvSpPr>
            <p:spPr>
              <a:xfrm>
                <a:off x="4177182" y="5513036"/>
                <a:ext cx="338665"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2</m:t>
                          </m:r>
                        </m:sub>
                      </m:sSub>
                    </m:oMath>
                  </m:oMathPara>
                </a14:m>
                <a:endParaRPr lang="en-US" dirty="0"/>
              </a:p>
            </p:txBody>
          </p:sp>
        </mc:Choice>
        <mc:Fallback xmlns="">
          <p:sp>
            <p:nvSpPr>
              <p:cNvPr id="23" name="TextBox 22"/>
              <p:cNvSpPr txBox="1">
                <a:spLocks noRot="1" noChangeAspect="1" noMove="1" noResize="1" noEditPoints="1" noAdjustHandles="1" noChangeArrowheads="1" noChangeShapeType="1" noTextEdit="1"/>
              </p:cNvSpPr>
              <p:nvPr/>
            </p:nvSpPr>
            <p:spPr>
              <a:xfrm>
                <a:off x="4177182" y="5513036"/>
                <a:ext cx="338665" cy="369332"/>
              </a:xfrm>
              <a:prstGeom prst="rect">
                <a:avLst/>
              </a:prstGeom>
              <a:blipFill>
                <a:blip r:embed="rId4"/>
                <a:stretch>
                  <a:fillRect r="-1071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7854883" y="4292210"/>
                <a:ext cx="2094035" cy="646331"/>
              </a:xfrm>
              <a:prstGeom prst="rect">
                <a:avLst/>
              </a:prstGeom>
            </p:spPr>
            <p:txBody>
              <a:bodyPr wrap="none">
                <a:spAutoFit/>
              </a:bodyPr>
              <a:lstStyle/>
              <a:p>
                <a14:m>
                  <m:oMath xmlns:m="http://schemas.openxmlformats.org/officeDocument/2006/math">
                    <m:r>
                      <a:rPr lang="en-US" i="1">
                        <a:latin typeface="Cambria Math" panose="02040503050406030204" pitchFamily="18" charset="0"/>
                        <a:ea typeface="Cambria Math" panose="02040503050406030204" pitchFamily="18" charset="0"/>
                      </a:rPr>
                      <m:t>𝛾</m:t>
                    </m:r>
                  </m:oMath>
                </a14:m>
                <a:r>
                  <a:rPr lang="en-US" dirty="0"/>
                  <a:t> = amount to move</a:t>
                </a:r>
                <a:br>
                  <a:rPr lang="en-US" dirty="0"/>
                </a:br>
                <a:r>
                  <a:rPr lang="en-US" dirty="0"/>
                  <a:t>    = </a:t>
                </a:r>
                <a:r>
                  <a:rPr lang="en-US" i="1" dirty="0"/>
                  <a:t>learning rate</a:t>
                </a:r>
                <a:endParaRPr lang="en-US" dirty="0"/>
              </a:p>
            </p:txBody>
          </p:sp>
        </mc:Choice>
        <mc:Fallback xmlns="">
          <p:sp>
            <p:nvSpPr>
              <p:cNvPr id="3" name="Rectangle 2"/>
              <p:cNvSpPr>
                <a:spLocks noRot="1" noChangeAspect="1" noMove="1" noResize="1" noEditPoints="1" noAdjustHandles="1" noChangeArrowheads="1" noChangeShapeType="1" noTextEdit="1"/>
              </p:cNvSpPr>
              <p:nvPr/>
            </p:nvSpPr>
            <p:spPr>
              <a:xfrm>
                <a:off x="7854883" y="4292210"/>
                <a:ext cx="2094035" cy="646331"/>
              </a:xfrm>
              <a:prstGeom prst="rect">
                <a:avLst/>
              </a:prstGeom>
              <a:blipFill>
                <a:blip r:embed="rId5"/>
                <a:stretch>
                  <a:fillRect t="-4717" r="-1749" b="-14151"/>
                </a:stretch>
              </a:blipFill>
            </p:spPr>
            <p:txBody>
              <a:bodyPr/>
              <a:lstStyle/>
              <a:p>
                <a:r>
                  <a:rPr lang="en-US">
                    <a:noFill/>
                  </a:rPr>
                  <a:t> </a:t>
                </a:r>
              </a:p>
            </p:txBody>
          </p:sp>
        </mc:Fallback>
      </mc:AlternateContent>
      <p:cxnSp>
        <p:nvCxnSpPr>
          <p:cNvPr id="24" name="Straight Connector 23"/>
          <p:cNvCxnSpPr>
            <a:cxnSpLocks/>
          </p:cNvCxnSpPr>
          <p:nvPr/>
        </p:nvCxnSpPr>
        <p:spPr>
          <a:xfrm>
            <a:off x="3465690" y="3127023"/>
            <a:ext cx="1083733" cy="699911"/>
          </a:xfrm>
          <a:prstGeom prst="line">
            <a:avLst/>
          </a:prstGeom>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30193477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General approach</a:t>
            </a:r>
          </a:p>
        </p:txBody>
      </p:sp>
      <p:sp>
        <p:nvSpPr>
          <p:cNvPr id="7" name="Content Placeholder 6"/>
          <p:cNvSpPr>
            <a:spLocks noGrp="1"/>
          </p:cNvSpPr>
          <p:nvPr>
            <p:ph idx="1"/>
          </p:nvPr>
        </p:nvSpPr>
        <p:spPr>
          <a:xfrm>
            <a:off x="2152650" y="1825625"/>
            <a:ext cx="8007350" cy="4351338"/>
          </a:xfrm>
        </p:spPr>
        <p:txBody>
          <a:bodyPr>
            <a:normAutofit/>
          </a:bodyPr>
          <a:lstStyle/>
          <a:p>
            <a:pPr marL="0" indent="0">
              <a:buNone/>
            </a:pPr>
            <a:r>
              <a:rPr lang="en-US" sz="2400" dirty="0"/>
              <a:t>Move along parameter space in direction of negative gradient.</a:t>
            </a:r>
          </a:p>
          <a:p>
            <a:pPr marL="0" indent="0">
              <a:buNone/>
            </a:pPr>
            <a:r>
              <a:rPr lang="en-US" sz="2400" dirty="0"/>
              <a:t>	</a:t>
            </a:r>
          </a:p>
        </p:txBody>
      </p:sp>
      <p:cxnSp>
        <p:nvCxnSpPr>
          <p:cNvPr id="9" name="Straight Connector 8"/>
          <p:cNvCxnSpPr/>
          <p:nvPr/>
        </p:nvCxnSpPr>
        <p:spPr>
          <a:xfrm>
            <a:off x="3747911" y="2810934"/>
            <a:ext cx="0" cy="2619023"/>
          </a:xfrm>
          <a:prstGeom prst="line">
            <a:avLst/>
          </a:prstGeom>
          <a:ln>
            <a:headEnd type="triangle" w="med" len="med"/>
            <a:tailEnd type="none" w="med" len="med"/>
          </a:ln>
        </p:spPr>
        <p:style>
          <a:lnRef idx="1">
            <a:schemeClr val="dk1"/>
          </a:lnRef>
          <a:fillRef idx="0">
            <a:schemeClr val="dk1"/>
          </a:fillRef>
          <a:effectRef idx="0">
            <a:schemeClr val="dk1"/>
          </a:effectRef>
          <a:fontRef idx="minor">
            <a:schemeClr val="tx1"/>
          </a:fontRef>
        </p:style>
      </p:cxnSp>
      <p:cxnSp>
        <p:nvCxnSpPr>
          <p:cNvPr id="11" name="Straight Connector 10"/>
          <p:cNvCxnSpPr/>
          <p:nvPr/>
        </p:nvCxnSpPr>
        <p:spPr>
          <a:xfrm>
            <a:off x="3736622" y="5418667"/>
            <a:ext cx="3533422" cy="0"/>
          </a:xfrm>
          <a:prstGeom prst="line">
            <a:avLst/>
          </a:prstGeom>
          <a:ln>
            <a:headEnd type="none" w="med" len="med"/>
            <a:tailEnd type="triangle" w="med" len="med"/>
          </a:ln>
        </p:spPr>
        <p:style>
          <a:lnRef idx="1">
            <a:schemeClr val="dk1"/>
          </a:lnRef>
          <a:fillRef idx="0">
            <a:schemeClr val="dk1"/>
          </a:fillRef>
          <a:effectRef idx="0">
            <a:schemeClr val="dk1"/>
          </a:effectRef>
          <a:fontRef idx="minor">
            <a:schemeClr val="tx1"/>
          </a:fontRef>
        </p:style>
      </p:cxnSp>
      <p:sp>
        <p:nvSpPr>
          <p:cNvPr id="14" name="Freeform: Shape 13"/>
          <p:cNvSpPr/>
          <p:nvPr/>
        </p:nvSpPr>
        <p:spPr>
          <a:xfrm>
            <a:off x="3759201" y="3335083"/>
            <a:ext cx="3454400" cy="1914252"/>
          </a:xfrm>
          <a:custGeom>
            <a:avLst/>
            <a:gdLst>
              <a:gd name="connsiteX0" fmla="*/ 0 w 3454400"/>
              <a:gd name="connsiteY0" fmla="*/ 16911 h 1914252"/>
              <a:gd name="connsiteX1" fmla="*/ 508000 w 3454400"/>
              <a:gd name="connsiteY1" fmla="*/ 366866 h 1914252"/>
              <a:gd name="connsiteX2" fmla="*/ 801511 w 3454400"/>
              <a:gd name="connsiteY2" fmla="*/ 999044 h 1914252"/>
              <a:gd name="connsiteX3" fmla="*/ 970844 w 3454400"/>
              <a:gd name="connsiteY3" fmla="*/ 1665089 h 1914252"/>
              <a:gd name="connsiteX4" fmla="*/ 1535289 w 3454400"/>
              <a:gd name="connsiteY4" fmla="*/ 1913444 h 1914252"/>
              <a:gd name="connsiteX5" fmla="*/ 2212622 w 3454400"/>
              <a:gd name="connsiteY5" fmla="*/ 1710244 h 1914252"/>
              <a:gd name="connsiteX6" fmla="*/ 2641600 w 3454400"/>
              <a:gd name="connsiteY6" fmla="*/ 908733 h 1914252"/>
              <a:gd name="connsiteX7" fmla="*/ 2968977 w 3454400"/>
              <a:gd name="connsiteY7" fmla="*/ 389444 h 1914252"/>
              <a:gd name="connsiteX8" fmla="*/ 3454400 w 3454400"/>
              <a:gd name="connsiteY8" fmla="*/ 5622 h 1914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54400" h="1914252">
                <a:moveTo>
                  <a:pt x="0" y="16911"/>
                </a:moveTo>
                <a:cubicBezTo>
                  <a:pt x="187207" y="110044"/>
                  <a:pt x="374415" y="203177"/>
                  <a:pt x="508000" y="366866"/>
                </a:cubicBezTo>
                <a:cubicBezTo>
                  <a:pt x="641585" y="530555"/>
                  <a:pt x="724370" y="782674"/>
                  <a:pt x="801511" y="999044"/>
                </a:cubicBezTo>
                <a:cubicBezTo>
                  <a:pt x="878652" y="1215414"/>
                  <a:pt x="848548" y="1512689"/>
                  <a:pt x="970844" y="1665089"/>
                </a:cubicBezTo>
                <a:cubicBezTo>
                  <a:pt x="1093140" y="1817489"/>
                  <a:pt x="1328326" y="1905918"/>
                  <a:pt x="1535289" y="1913444"/>
                </a:cubicBezTo>
                <a:cubicBezTo>
                  <a:pt x="1742252" y="1920970"/>
                  <a:pt x="2028237" y="1877696"/>
                  <a:pt x="2212622" y="1710244"/>
                </a:cubicBezTo>
                <a:cubicBezTo>
                  <a:pt x="2397007" y="1542792"/>
                  <a:pt x="2515541" y="1128866"/>
                  <a:pt x="2641600" y="908733"/>
                </a:cubicBezTo>
                <a:cubicBezTo>
                  <a:pt x="2767659" y="688600"/>
                  <a:pt x="2833510" y="539962"/>
                  <a:pt x="2968977" y="389444"/>
                </a:cubicBezTo>
                <a:cubicBezTo>
                  <a:pt x="3104444" y="238926"/>
                  <a:pt x="3401719" y="-43296"/>
                  <a:pt x="3454400" y="5622"/>
                </a:cubicBez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 name="Oval 1"/>
          <p:cNvSpPr/>
          <p:nvPr/>
        </p:nvSpPr>
        <p:spPr>
          <a:xfrm>
            <a:off x="3951111" y="3431822"/>
            <a:ext cx="90312" cy="90312"/>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6" name="TextBox 15"/>
              <p:cNvSpPr txBox="1"/>
              <p:nvPr/>
            </p:nvSpPr>
            <p:spPr>
              <a:xfrm>
                <a:off x="4604457" y="3892099"/>
                <a:ext cx="2434166"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𝑎</m:t>
                          </m:r>
                        </m:e>
                        <m:sub>
                          <m:r>
                            <a:rPr lang="en-US" sz="2000" i="1">
                              <a:latin typeface="Cambria Math" panose="02040503050406030204" pitchFamily="18" charset="0"/>
                              <a:ea typeface="Cambria Math" panose="02040503050406030204" pitchFamily="18" charset="0"/>
                            </a:rPr>
                            <m:t>3</m:t>
                          </m:r>
                        </m:sub>
                      </m:sSub>
                      <m:r>
                        <a:rPr lang="en-US" sz="2000" i="1">
                          <a:latin typeface="Cambria Math" panose="02040503050406030204" pitchFamily="18" charset="0"/>
                          <a:ea typeface="Cambria Math" panose="02040503050406030204" pitchFamily="18" charset="0"/>
                        </a:rPr>
                        <m:t>=</m:t>
                      </m:r>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𝑎</m:t>
                          </m:r>
                        </m:e>
                        <m:sub>
                          <m:r>
                            <a:rPr lang="en-US" sz="2000" i="1">
                              <a:latin typeface="Cambria Math" panose="02040503050406030204" pitchFamily="18" charset="0"/>
                              <a:ea typeface="Cambria Math" panose="02040503050406030204" pitchFamily="18" charset="0"/>
                            </a:rPr>
                            <m:t>2</m:t>
                          </m:r>
                        </m:sub>
                      </m:sSub>
                      <m:r>
                        <a:rPr lang="en-US" sz="2000" i="1">
                          <a:latin typeface="Cambria Math" panose="02040503050406030204" pitchFamily="18" charset="0"/>
                          <a:ea typeface="Cambria Math" panose="02040503050406030204" pitchFamily="18" charset="0"/>
                        </a:rPr>
                        <m:t>−</m:t>
                      </m:r>
                      <m:r>
                        <a:rPr lang="en-US" sz="2000" i="1">
                          <a:latin typeface="Cambria Math" panose="02040503050406030204" pitchFamily="18" charset="0"/>
                          <a:ea typeface="Cambria Math" panose="02040503050406030204" pitchFamily="18" charset="0"/>
                        </a:rPr>
                        <m:t>𝛾𝛻</m:t>
                      </m:r>
                      <m:r>
                        <a:rPr lang="en-US" sz="2000" i="1">
                          <a:latin typeface="Cambria Math" panose="02040503050406030204" pitchFamily="18" charset="0"/>
                          <a:ea typeface="Cambria Math" panose="02040503050406030204" pitchFamily="18" charset="0"/>
                        </a:rPr>
                        <m:t> </m:t>
                      </m:r>
                      <m:r>
                        <a:rPr lang="en-US" sz="2000" i="1">
                          <a:latin typeface="Cambria Math" panose="02040503050406030204" pitchFamily="18" charset="0"/>
                          <a:ea typeface="Cambria Math" panose="02040503050406030204" pitchFamily="18" charset="0"/>
                        </a:rPr>
                        <m:t>𝑓</m:t>
                      </m:r>
                      <m:d>
                        <m:dPr>
                          <m:ctrlPr>
                            <a:rPr lang="en-US" sz="2000" i="1">
                              <a:latin typeface="Cambria Math" panose="02040503050406030204" pitchFamily="18" charset="0"/>
                              <a:ea typeface="Cambria Math" panose="02040503050406030204" pitchFamily="18" charset="0"/>
                            </a:rPr>
                          </m:ctrlPr>
                        </m:dPr>
                        <m:e>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𝑎</m:t>
                              </m:r>
                            </m:e>
                            <m:sub>
                              <m:r>
                                <a:rPr lang="en-US" sz="2000" i="1">
                                  <a:latin typeface="Cambria Math" panose="02040503050406030204" pitchFamily="18" charset="0"/>
                                  <a:ea typeface="Cambria Math" panose="02040503050406030204" pitchFamily="18" charset="0"/>
                                </a:rPr>
                                <m:t>2</m:t>
                              </m:r>
                            </m:sub>
                          </m:sSub>
                        </m:e>
                      </m:d>
                    </m:oMath>
                  </m:oMathPara>
                </a14:m>
                <a:endParaRPr lang="en-US" sz="2000" dirty="0"/>
              </a:p>
            </p:txBody>
          </p:sp>
        </mc:Choice>
        <mc:Fallback xmlns="">
          <p:sp>
            <p:nvSpPr>
              <p:cNvPr id="16" name="TextBox 15"/>
              <p:cNvSpPr txBox="1">
                <a:spLocks noRot="1" noChangeAspect="1" noMove="1" noResize="1" noEditPoints="1" noAdjustHandles="1" noChangeArrowheads="1" noChangeShapeType="1" noTextEdit="1"/>
              </p:cNvSpPr>
              <p:nvPr/>
            </p:nvSpPr>
            <p:spPr>
              <a:xfrm>
                <a:off x="4604457" y="3892099"/>
                <a:ext cx="2434166" cy="400110"/>
              </a:xfrm>
              <a:prstGeom prst="rect">
                <a:avLst/>
              </a:prstGeom>
              <a:blipFill>
                <a:blip r:embed="rId2"/>
                <a:stretch>
                  <a:fillRect b="-13636"/>
                </a:stretch>
              </a:blipFill>
            </p:spPr>
            <p:txBody>
              <a:bodyPr/>
              <a:lstStyle/>
              <a:p>
                <a:r>
                  <a:rPr lang="en-US">
                    <a:noFill/>
                  </a:rPr>
                  <a:t> </a:t>
                </a:r>
              </a:p>
            </p:txBody>
          </p:sp>
        </mc:Fallback>
      </mc:AlternateContent>
      <p:sp>
        <p:nvSpPr>
          <p:cNvPr id="15" name="TextBox 14"/>
          <p:cNvSpPr txBox="1"/>
          <p:nvPr/>
        </p:nvSpPr>
        <p:spPr>
          <a:xfrm>
            <a:off x="7038624" y="5588000"/>
            <a:ext cx="349955" cy="369332"/>
          </a:xfrm>
          <a:prstGeom prst="rect">
            <a:avLst/>
          </a:prstGeom>
          <a:noFill/>
        </p:spPr>
        <p:txBody>
          <a:bodyPr wrap="square" rtlCol="0">
            <a:spAutoFit/>
          </a:bodyPr>
          <a:lstStyle/>
          <a:p>
            <a:r>
              <a:rPr lang="en-US" i="1" dirty="0"/>
              <a:t>x</a:t>
            </a:r>
            <a:endParaRPr lang="en-US" dirty="0"/>
          </a:p>
        </p:txBody>
      </p:sp>
      <p:sp>
        <p:nvSpPr>
          <p:cNvPr id="17" name="TextBox 16"/>
          <p:cNvSpPr txBox="1"/>
          <p:nvPr/>
        </p:nvSpPr>
        <p:spPr>
          <a:xfrm>
            <a:off x="3083631" y="2558799"/>
            <a:ext cx="506237" cy="369332"/>
          </a:xfrm>
          <a:prstGeom prst="rect">
            <a:avLst/>
          </a:prstGeom>
          <a:noFill/>
        </p:spPr>
        <p:txBody>
          <a:bodyPr wrap="square" rtlCol="0">
            <a:spAutoFit/>
          </a:bodyPr>
          <a:lstStyle/>
          <a:p>
            <a:r>
              <a:rPr lang="en-US" i="1" dirty="0"/>
              <a:t>f(x)</a:t>
            </a:r>
          </a:p>
        </p:txBody>
      </p:sp>
      <p:cxnSp>
        <p:nvCxnSpPr>
          <p:cNvPr id="18" name="Straight Connector 17"/>
          <p:cNvCxnSpPr>
            <a:cxnSpLocks/>
          </p:cNvCxnSpPr>
          <p:nvPr/>
        </p:nvCxnSpPr>
        <p:spPr>
          <a:xfrm>
            <a:off x="4007849" y="5301105"/>
            <a:ext cx="1644" cy="238816"/>
          </a:xfrm>
          <a:prstGeom prst="line">
            <a:avLst/>
          </a:prstGeom>
        </p:spPr>
        <p:style>
          <a:lnRef idx="1">
            <a:schemeClr val="accent1"/>
          </a:lnRef>
          <a:fillRef idx="0">
            <a:schemeClr val="accent1"/>
          </a:fillRef>
          <a:effectRef idx="0">
            <a:schemeClr val="accent1"/>
          </a:effectRef>
          <a:fontRef idx="minor">
            <a:schemeClr val="tx1"/>
          </a:fontRef>
        </p:style>
      </p:cxnSp>
      <p:sp>
        <p:nvSpPr>
          <p:cNvPr id="20" name="Oval 19"/>
          <p:cNvSpPr/>
          <p:nvPr/>
        </p:nvSpPr>
        <p:spPr>
          <a:xfrm>
            <a:off x="4237567" y="3685084"/>
            <a:ext cx="90312" cy="90312"/>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1" name="TextBox 20"/>
              <p:cNvSpPr txBox="1"/>
              <p:nvPr/>
            </p:nvSpPr>
            <p:spPr>
              <a:xfrm>
                <a:off x="3872091" y="5508978"/>
                <a:ext cx="338665"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1</m:t>
                          </m:r>
                        </m:sub>
                      </m:sSub>
                    </m:oMath>
                  </m:oMathPara>
                </a14:m>
                <a:endParaRPr lang="en-US" dirty="0"/>
              </a:p>
            </p:txBody>
          </p:sp>
        </mc:Choice>
        <mc:Fallback xmlns="">
          <p:sp>
            <p:nvSpPr>
              <p:cNvPr id="21" name="TextBox 20"/>
              <p:cNvSpPr txBox="1">
                <a:spLocks noRot="1" noChangeAspect="1" noMove="1" noResize="1" noEditPoints="1" noAdjustHandles="1" noChangeArrowheads="1" noChangeShapeType="1" noTextEdit="1"/>
              </p:cNvSpPr>
              <p:nvPr/>
            </p:nvSpPr>
            <p:spPr>
              <a:xfrm>
                <a:off x="3872091" y="5508978"/>
                <a:ext cx="338665" cy="369332"/>
              </a:xfrm>
              <a:prstGeom prst="rect">
                <a:avLst/>
              </a:prstGeom>
              <a:blipFill>
                <a:blip r:embed="rId3"/>
                <a:stretch>
                  <a:fillRect r="-8929"/>
                </a:stretch>
              </a:blipFill>
            </p:spPr>
            <p:txBody>
              <a:bodyPr/>
              <a:lstStyle/>
              <a:p>
                <a:r>
                  <a:rPr lang="en-US">
                    <a:noFill/>
                  </a:rPr>
                  <a:t> </a:t>
                </a:r>
              </a:p>
            </p:txBody>
          </p:sp>
        </mc:Fallback>
      </mc:AlternateContent>
      <p:cxnSp>
        <p:nvCxnSpPr>
          <p:cNvPr id="22" name="Straight Connector 21"/>
          <p:cNvCxnSpPr>
            <a:cxnSpLocks/>
          </p:cNvCxnSpPr>
          <p:nvPr/>
        </p:nvCxnSpPr>
        <p:spPr>
          <a:xfrm>
            <a:off x="4312940" y="5305163"/>
            <a:ext cx="1644" cy="238816"/>
          </a:xfrm>
          <a:prstGeom prst="line">
            <a:avLst/>
          </a:prstGeom>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3" name="TextBox 22"/>
              <p:cNvSpPr txBox="1"/>
              <p:nvPr/>
            </p:nvSpPr>
            <p:spPr>
              <a:xfrm>
                <a:off x="4177182" y="5513036"/>
                <a:ext cx="338665"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2</m:t>
                          </m:r>
                        </m:sub>
                      </m:sSub>
                    </m:oMath>
                  </m:oMathPara>
                </a14:m>
                <a:endParaRPr lang="en-US" dirty="0"/>
              </a:p>
            </p:txBody>
          </p:sp>
        </mc:Choice>
        <mc:Fallback xmlns="">
          <p:sp>
            <p:nvSpPr>
              <p:cNvPr id="23" name="TextBox 22"/>
              <p:cNvSpPr txBox="1">
                <a:spLocks noRot="1" noChangeAspect="1" noMove="1" noResize="1" noEditPoints="1" noAdjustHandles="1" noChangeArrowheads="1" noChangeShapeType="1" noTextEdit="1"/>
              </p:cNvSpPr>
              <p:nvPr/>
            </p:nvSpPr>
            <p:spPr>
              <a:xfrm>
                <a:off x="4177182" y="5513036"/>
                <a:ext cx="338665" cy="369332"/>
              </a:xfrm>
              <a:prstGeom prst="rect">
                <a:avLst/>
              </a:prstGeom>
              <a:blipFill>
                <a:blip r:embed="rId4"/>
                <a:stretch>
                  <a:fillRect r="-1071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7854883" y="4292210"/>
                <a:ext cx="2094035" cy="646331"/>
              </a:xfrm>
              <a:prstGeom prst="rect">
                <a:avLst/>
              </a:prstGeom>
            </p:spPr>
            <p:txBody>
              <a:bodyPr wrap="none">
                <a:spAutoFit/>
              </a:bodyPr>
              <a:lstStyle/>
              <a:p>
                <a14:m>
                  <m:oMath xmlns:m="http://schemas.openxmlformats.org/officeDocument/2006/math">
                    <m:r>
                      <a:rPr lang="en-US" i="1">
                        <a:latin typeface="Cambria Math" panose="02040503050406030204" pitchFamily="18" charset="0"/>
                        <a:ea typeface="Cambria Math" panose="02040503050406030204" pitchFamily="18" charset="0"/>
                      </a:rPr>
                      <m:t>𝛾</m:t>
                    </m:r>
                  </m:oMath>
                </a14:m>
                <a:r>
                  <a:rPr lang="en-US" dirty="0"/>
                  <a:t> = amount to move</a:t>
                </a:r>
                <a:br>
                  <a:rPr lang="en-US" dirty="0"/>
                </a:br>
                <a:r>
                  <a:rPr lang="en-US" dirty="0"/>
                  <a:t>    = </a:t>
                </a:r>
                <a:r>
                  <a:rPr lang="en-US" i="1" dirty="0"/>
                  <a:t>learning rate</a:t>
                </a:r>
                <a:endParaRPr lang="en-US" dirty="0"/>
              </a:p>
            </p:txBody>
          </p:sp>
        </mc:Choice>
        <mc:Fallback xmlns="">
          <p:sp>
            <p:nvSpPr>
              <p:cNvPr id="3" name="Rectangle 2"/>
              <p:cNvSpPr>
                <a:spLocks noRot="1" noChangeAspect="1" noMove="1" noResize="1" noEditPoints="1" noAdjustHandles="1" noChangeArrowheads="1" noChangeShapeType="1" noTextEdit="1"/>
              </p:cNvSpPr>
              <p:nvPr/>
            </p:nvSpPr>
            <p:spPr>
              <a:xfrm>
                <a:off x="7854883" y="4292210"/>
                <a:ext cx="2094035" cy="646331"/>
              </a:xfrm>
              <a:prstGeom prst="rect">
                <a:avLst/>
              </a:prstGeom>
              <a:blipFill>
                <a:blip r:embed="rId5"/>
                <a:stretch>
                  <a:fillRect t="-4717" r="-1749" b="-14151"/>
                </a:stretch>
              </a:blipFill>
            </p:spPr>
            <p:txBody>
              <a:bodyPr/>
              <a:lstStyle/>
              <a:p>
                <a:r>
                  <a:rPr lang="en-US">
                    <a:noFill/>
                  </a:rPr>
                  <a:t> </a:t>
                </a:r>
              </a:p>
            </p:txBody>
          </p:sp>
        </mc:Fallback>
      </mc:AlternateContent>
      <p:cxnSp>
        <p:nvCxnSpPr>
          <p:cNvPr id="19" name="Straight Connector 18"/>
          <p:cNvCxnSpPr>
            <a:cxnSpLocks/>
          </p:cNvCxnSpPr>
          <p:nvPr/>
        </p:nvCxnSpPr>
        <p:spPr>
          <a:xfrm>
            <a:off x="4041423" y="3339495"/>
            <a:ext cx="541867" cy="837395"/>
          </a:xfrm>
          <a:prstGeom prst="line">
            <a:avLst/>
          </a:prstGeom>
        </p:spPr>
        <p:style>
          <a:lnRef idx="1">
            <a:schemeClr val="accent2"/>
          </a:lnRef>
          <a:fillRef idx="0">
            <a:schemeClr val="accent2"/>
          </a:fillRef>
          <a:effectRef idx="0">
            <a:schemeClr val="accent2"/>
          </a:effectRef>
          <a:fontRef idx="minor">
            <a:schemeClr val="tx1"/>
          </a:fontRef>
        </p:style>
      </p:cxnSp>
      <p:sp>
        <p:nvSpPr>
          <p:cNvPr id="24" name="Oval 23"/>
          <p:cNvSpPr/>
          <p:nvPr/>
        </p:nvSpPr>
        <p:spPr>
          <a:xfrm>
            <a:off x="4492564" y="4226101"/>
            <a:ext cx="90312" cy="90312"/>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25" name="Straight Connector 24"/>
          <p:cNvCxnSpPr>
            <a:cxnSpLocks/>
          </p:cNvCxnSpPr>
          <p:nvPr/>
        </p:nvCxnSpPr>
        <p:spPr>
          <a:xfrm>
            <a:off x="4570883" y="5298547"/>
            <a:ext cx="1644" cy="238816"/>
          </a:xfrm>
          <a:prstGeom prst="line">
            <a:avLst/>
          </a:prstGeom>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6" name="TextBox 25"/>
              <p:cNvSpPr txBox="1"/>
              <p:nvPr/>
            </p:nvSpPr>
            <p:spPr>
              <a:xfrm>
                <a:off x="4435125" y="5506420"/>
                <a:ext cx="338665"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3</m:t>
                          </m:r>
                        </m:sub>
                      </m:sSub>
                    </m:oMath>
                  </m:oMathPara>
                </a14:m>
                <a:endParaRPr lang="en-US" dirty="0"/>
              </a:p>
            </p:txBody>
          </p:sp>
        </mc:Choice>
        <mc:Fallback xmlns="">
          <p:sp>
            <p:nvSpPr>
              <p:cNvPr id="26" name="TextBox 25"/>
              <p:cNvSpPr txBox="1">
                <a:spLocks noRot="1" noChangeAspect="1" noMove="1" noResize="1" noEditPoints="1" noAdjustHandles="1" noChangeArrowheads="1" noChangeShapeType="1" noTextEdit="1"/>
              </p:cNvSpPr>
              <p:nvPr/>
            </p:nvSpPr>
            <p:spPr>
              <a:xfrm>
                <a:off x="4435125" y="5506420"/>
                <a:ext cx="338665" cy="369332"/>
              </a:xfrm>
              <a:prstGeom prst="rect">
                <a:avLst/>
              </a:prstGeom>
              <a:blipFill>
                <a:blip r:embed="rId6"/>
                <a:stretch>
                  <a:fillRect r="-10909"/>
                </a:stretch>
              </a:blipFill>
            </p:spPr>
            <p:txBody>
              <a:bodyPr/>
              <a:lstStyle/>
              <a:p>
                <a:r>
                  <a:rPr lang="en-US">
                    <a:noFill/>
                  </a:rPr>
                  <a:t> </a:t>
                </a:r>
              </a:p>
            </p:txBody>
          </p:sp>
        </mc:Fallback>
      </mc:AlternateContent>
    </p:spTree>
    <p:extLst>
      <p:ext uri="{BB962C8B-B14F-4D97-AF65-F5344CB8AC3E}">
        <p14:creationId xmlns:p14="http://schemas.microsoft.com/office/powerpoint/2010/main" val="265320109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General approach</a:t>
            </a:r>
          </a:p>
        </p:txBody>
      </p:sp>
      <p:sp>
        <p:nvSpPr>
          <p:cNvPr id="7" name="Content Placeholder 6"/>
          <p:cNvSpPr>
            <a:spLocks noGrp="1"/>
          </p:cNvSpPr>
          <p:nvPr>
            <p:ph idx="1"/>
          </p:nvPr>
        </p:nvSpPr>
        <p:spPr>
          <a:xfrm>
            <a:off x="2152650" y="1825625"/>
            <a:ext cx="8007350" cy="4351338"/>
          </a:xfrm>
        </p:spPr>
        <p:txBody>
          <a:bodyPr>
            <a:normAutofit/>
          </a:bodyPr>
          <a:lstStyle/>
          <a:p>
            <a:pPr marL="0" indent="0">
              <a:buNone/>
            </a:pPr>
            <a:r>
              <a:rPr lang="en-US" sz="2400" dirty="0"/>
              <a:t>Stop when we don’t move any more.</a:t>
            </a:r>
          </a:p>
          <a:p>
            <a:pPr marL="0" indent="0">
              <a:buNone/>
            </a:pPr>
            <a:r>
              <a:rPr lang="en-US" sz="2400" dirty="0"/>
              <a:t>	</a:t>
            </a:r>
          </a:p>
        </p:txBody>
      </p:sp>
      <p:cxnSp>
        <p:nvCxnSpPr>
          <p:cNvPr id="9" name="Straight Connector 8"/>
          <p:cNvCxnSpPr/>
          <p:nvPr/>
        </p:nvCxnSpPr>
        <p:spPr>
          <a:xfrm>
            <a:off x="3747911" y="2810934"/>
            <a:ext cx="0" cy="2619023"/>
          </a:xfrm>
          <a:prstGeom prst="line">
            <a:avLst/>
          </a:prstGeom>
          <a:ln>
            <a:headEnd type="triangle" w="med" len="med"/>
            <a:tailEnd type="none" w="med" len="med"/>
          </a:ln>
        </p:spPr>
        <p:style>
          <a:lnRef idx="1">
            <a:schemeClr val="dk1"/>
          </a:lnRef>
          <a:fillRef idx="0">
            <a:schemeClr val="dk1"/>
          </a:fillRef>
          <a:effectRef idx="0">
            <a:schemeClr val="dk1"/>
          </a:effectRef>
          <a:fontRef idx="minor">
            <a:schemeClr val="tx1"/>
          </a:fontRef>
        </p:style>
      </p:cxnSp>
      <p:cxnSp>
        <p:nvCxnSpPr>
          <p:cNvPr id="11" name="Straight Connector 10"/>
          <p:cNvCxnSpPr/>
          <p:nvPr/>
        </p:nvCxnSpPr>
        <p:spPr>
          <a:xfrm>
            <a:off x="3736622" y="5418667"/>
            <a:ext cx="3533422" cy="0"/>
          </a:xfrm>
          <a:prstGeom prst="line">
            <a:avLst/>
          </a:prstGeom>
          <a:ln>
            <a:headEnd type="none" w="med" len="med"/>
            <a:tailEnd type="triangle" w="med" len="med"/>
          </a:ln>
        </p:spPr>
        <p:style>
          <a:lnRef idx="1">
            <a:schemeClr val="dk1"/>
          </a:lnRef>
          <a:fillRef idx="0">
            <a:schemeClr val="dk1"/>
          </a:fillRef>
          <a:effectRef idx="0">
            <a:schemeClr val="dk1"/>
          </a:effectRef>
          <a:fontRef idx="minor">
            <a:schemeClr val="tx1"/>
          </a:fontRef>
        </p:style>
      </p:cxnSp>
      <p:sp>
        <p:nvSpPr>
          <p:cNvPr id="14" name="Freeform: Shape 13"/>
          <p:cNvSpPr/>
          <p:nvPr/>
        </p:nvSpPr>
        <p:spPr>
          <a:xfrm>
            <a:off x="3759201" y="3335083"/>
            <a:ext cx="3454400" cy="1914252"/>
          </a:xfrm>
          <a:custGeom>
            <a:avLst/>
            <a:gdLst>
              <a:gd name="connsiteX0" fmla="*/ 0 w 3454400"/>
              <a:gd name="connsiteY0" fmla="*/ 16911 h 1914252"/>
              <a:gd name="connsiteX1" fmla="*/ 508000 w 3454400"/>
              <a:gd name="connsiteY1" fmla="*/ 366866 h 1914252"/>
              <a:gd name="connsiteX2" fmla="*/ 801511 w 3454400"/>
              <a:gd name="connsiteY2" fmla="*/ 999044 h 1914252"/>
              <a:gd name="connsiteX3" fmla="*/ 970844 w 3454400"/>
              <a:gd name="connsiteY3" fmla="*/ 1665089 h 1914252"/>
              <a:gd name="connsiteX4" fmla="*/ 1535289 w 3454400"/>
              <a:gd name="connsiteY4" fmla="*/ 1913444 h 1914252"/>
              <a:gd name="connsiteX5" fmla="*/ 2212622 w 3454400"/>
              <a:gd name="connsiteY5" fmla="*/ 1710244 h 1914252"/>
              <a:gd name="connsiteX6" fmla="*/ 2641600 w 3454400"/>
              <a:gd name="connsiteY6" fmla="*/ 908733 h 1914252"/>
              <a:gd name="connsiteX7" fmla="*/ 2968977 w 3454400"/>
              <a:gd name="connsiteY7" fmla="*/ 389444 h 1914252"/>
              <a:gd name="connsiteX8" fmla="*/ 3454400 w 3454400"/>
              <a:gd name="connsiteY8" fmla="*/ 5622 h 1914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54400" h="1914252">
                <a:moveTo>
                  <a:pt x="0" y="16911"/>
                </a:moveTo>
                <a:cubicBezTo>
                  <a:pt x="187207" y="110044"/>
                  <a:pt x="374415" y="203177"/>
                  <a:pt x="508000" y="366866"/>
                </a:cubicBezTo>
                <a:cubicBezTo>
                  <a:pt x="641585" y="530555"/>
                  <a:pt x="724370" y="782674"/>
                  <a:pt x="801511" y="999044"/>
                </a:cubicBezTo>
                <a:cubicBezTo>
                  <a:pt x="878652" y="1215414"/>
                  <a:pt x="848548" y="1512689"/>
                  <a:pt x="970844" y="1665089"/>
                </a:cubicBezTo>
                <a:cubicBezTo>
                  <a:pt x="1093140" y="1817489"/>
                  <a:pt x="1328326" y="1905918"/>
                  <a:pt x="1535289" y="1913444"/>
                </a:cubicBezTo>
                <a:cubicBezTo>
                  <a:pt x="1742252" y="1920970"/>
                  <a:pt x="2028237" y="1877696"/>
                  <a:pt x="2212622" y="1710244"/>
                </a:cubicBezTo>
                <a:cubicBezTo>
                  <a:pt x="2397007" y="1542792"/>
                  <a:pt x="2515541" y="1128866"/>
                  <a:pt x="2641600" y="908733"/>
                </a:cubicBezTo>
                <a:cubicBezTo>
                  <a:pt x="2767659" y="688600"/>
                  <a:pt x="2833510" y="539962"/>
                  <a:pt x="2968977" y="389444"/>
                </a:cubicBezTo>
                <a:cubicBezTo>
                  <a:pt x="3104444" y="238926"/>
                  <a:pt x="3401719" y="-43296"/>
                  <a:pt x="3454400" y="5622"/>
                </a:cubicBez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 name="Oval 1"/>
          <p:cNvSpPr/>
          <p:nvPr/>
        </p:nvSpPr>
        <p:spPr>
          <a:xfrm>
            <a:off x="3951111" y="3431822"/>
            <a:ext cx="90312" cy="90312"/>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6" name="TextBox 15"/>
              <p:cNvSpPr txBox="1"/>
              <p:nvPr/>
            </p:nvSpPr>
            <p:spPr>
              <a:xfrm>
                <a:off x="6708518" y="4358004"/>
                <a:ext cx="3039342" cy="73154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𝑎</m:t>
                          </m:r>
                        </m:e>
                        <m:sub>
                          <m:r>
                            <a:rPr lang="en-US" sz="2000" i="1">
                              <a:latin typeface="Cambria Math" panose="02040503050406030204" pitchFamily="18" charset="0"/>
                              <a:ea typeface="Cambria Math" panose="02040503050406030204" pitchFamily="18" charset="0"/>
                            </a:rPr>
                            <m:t>𝑠𝑡𝑜𝑝</m:t>
                          </m:r>
                        </m:sub>
                      </m:sSub>
                      <m:r>
                        <a:rPr lang="en-US" sz="2000" i="1">
                          <a:latin typeface="Cambria Math" panose="02040503050406030204" pitchFamily="18" charset="0"/>
                          <a:ea typeface="Cambria Math" panose="02040503050406030204" pitchFamily="18" charset="0"/>
                        </a:rPr>
                        <m:t>:</m:t>
                      </m:r>
                    </m:oMath>
                  </m:oMathPara>
                </a14:m>
                <a:br>
                  <a:rPr lang="en-US" sz="2000" i="1" dirty="0">
                    <a:latin typeface="Cambria Math" panose="02040503050406030204" pitchFamily="18" charset="0"/>
                    <a:ea typeface="Cambria Math" panose="02040503050406030204" pitchFamily="18" charset="0"/>
                  </a:rPr>
                </a:br>
                <a14:m>
                  <m:oMath xmlns:m="http://schemas.openxmlformats.org/officeDocument/2006/math">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𝑎</m:t>
                        </m:r>
                      </m:e>
                      <m:sub>
                        <m:r>
                          <a:rPr lang="en-US" sz="2000" i="1">
                            <a:latin typeface="Cambria Math" panose="02040503050406030204" pitchFamily="18" charset="0"/>
                            <a:ea typeface="Cambria Math" panose="02040503050406030204" pitchFamily="18" charset="0"/>
                          </a:rPr>
                          <m:t>𝑛</m:t>
                        </m:r>
                        <m:r>
                          <a:rPr lang="en-US" sz="2000" i="1">
                            <a:latin typeface="Cambria Math" panose="02040503050406030204" pitchFamily="18" charset="0"/>
                            <a:ea typeface="Cambria Math" panose="02040503050406030204" pitchFamily="18" charset="0"/>
                          </a:rPr>
                          <m:t>−1</m:t>
                        </m:r>
                      </m:sub>
                    </m:sSub>
                    <m:r>
                      <a:rPr lang="en-US" sz="2000" i="1">
                        <a:latin typeface="Cambria Math" panose="02040503050406030204" pitchFamily="18" charset="0"/>
                        <a:ea typeface="Cambria Math" panose="02040503050406030204" pitchFamily="18" charset="0"/>
                      </a:rPr>
                      <m:t>−</m:t>
                    </m:r>
                    <m:r>
                      <a:rPr lang="en-US" sz="2000" i="1">
                        <a:latin typeface="Cambria Math" panose="02040503050406030204" pitchFamily="18" charset="0"/>
                        <a:ea typeface="Cambria Math" panose="02040503050406030204" pitchFamily="18" charset="0"/>
                      </a:rPr>
                      <m:t>𝛾𝛻</m:t>
                    </m:r>
                    <m:r>
                      <a:rPr lang="en-US" sz="2000" i="1">
                        <a:latin typeface="Cambria Math" panose="02040503050406030204" pitchFamily="18" charset="0"/>
                        <a:ea typeface="Cambria Math" panose="02040503050406030204" pitchFamily="18" charset="0"/>
                      </a:rPr>
                      <m:t> </m:t>
                    </m:r>
                    <m:r>
                      <a:rPr lang="en-US" sz="2000" i="1">
                        <a:latin typeface="Cambria Math" panose="02040503050406030204" pitchFamily="18" charset="0"/>
                        <a:ea typeface="Cambria Math" panose="02040503050406030204" pitchFamily="18" charset="0"/>
                      </a:rPr>
                      <m:t>𝑓</m:t>
                    </m:r>
                    <m:d>
                      <m:dPr>
                        <m:ctrlPr>
                          <a:rPr lang="en-US" sz="2000" i="1">
                            <a:latin typeface="Cambria Math" panose="02040503050406030204" pitchFamily="18" charset="0"/>
                            <a:ea typeface="Cambria Math" panose="02040503050406030204" pitchFamily="18" charset="0"/>
                          </a:rPr>
                        </m:ctrlPr>
                      </m:dPr>
                      <m:e>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𝑎</m:t>
                            </m:r>
                          </m:e>
                          <m:sub>
                            <m:r>
                              <a:rPr lang="en-US" sz="2000" i="1">
                                <a:latin typeface="Cambria Math" panose="02040503050406030204" pitchFamily="18" charset="0"/>
                                <a:ea typeface="Cambria Math" panose="02040503050406030204" pitchFamily="18" charset="0"/>
                              </a:rPr>
                              <m:t>𝑛</m:t>
                            </m:r>
                            <m:r>
                              <a:rPr lang="en-US" sz="2000" i="1">
                                <a:latin typeface="Cambria Math" panose="02040503050406030204" pitchFamily="18" charset="0"/>
                                <a:ea typeface="Cambria Math" panose="02040503050406030204" pitchFamily="18" charset="0"/>
                              </a:rPr>
                              <m:t>−1</m:t>
                            </m:r>
                          </m:sub>
                        </m:sSub>
                      </m:e>
                    </m:d>
                    <m:r>
                      <a:rPr lang="en-US" sz="2000" i="1">
                        <a:latin typeface="Cambria Math" panose="02040503050406030204" pitchFamily="18" charset="0"/>
                        <a:ea typeface="Cambria Math" panose="02040503050406030204" pitchFamily="18" charset="0"/>
                      </a:rPr>
                      <m:t>=</m:t>
                    </m:r>
                  </m:oMath>
                </a14:m>
                <a:r>
                  <a:rPr lang="en-US" sz="2000" dirty="0"/>
                  <a:t> 0</a:t>
                </a:r>
              </a:p>
            </p:txBody>
          </p:sp>
        </mc:Choice>
        <mc:Fallback xmlns="">
          <p:sp>
            <p:nvSpPr>
              <p:cNvPr id="16" name="TextBox 15"/>
              <p:cNvSpPr txBox="1">
                <a:spLocks noRot="1" noChangeAspect="1" noMove="1" noResize="1" noEditPoints="1" noAdjustHandles="1" noChangeArrowheads="1" noChangeShapeType="1" noTextEdit="1"/>
              </p:cNvSpPr>
              <p:nvPr/>
            </p:nvSpPr>
            <p:spPr>
              <a:xfrm>
                <a:off x="6708518" y="4358004"/>
                <a:ext cx="3039342" cy="731547"/>
              </a:xfrm>
              <a:prstGeom prst="rect">
                <a:avLst/>
              </a:prstGeom>
              <a:blipFill>
                <a:blip r:embed="rId2"/>
                <a:stretch>
                  <a:fillRect b="-14167"/>
                </a:stretch>
              </a:blipFill>
            </p:spPr>
            <p:txBody>
              <a:bodyPr/>
              <a:lstStyle/>
              <a:p>
                <a:r>
                  <a:rPr lang="en-US">
                    <a:noFill/>
                  </a:rPr>
                  <a:t> </a:t>
                </a:r>
              </a:p>
            </p:txBody>
          </p:sp>
        </mc:Fallback>
      </mc:AlternateContent>
      <p:sp>
        <p:nvSpPr>
          <p:cNvPr id="15" name="TextBox 14"/>
          <p:cNvSpPr txBox="1"/>
          <p:nvPr/>
        </p:nvSpPr>
        <p:spPr>
          <a:xfrm>
            <a:off x="7038624" y="5588000"/>
            <a:ext cx="349955" cy="369332"/>
          </a:xfrm>
          <a:prstGeom prst="rect">
            <a:avLst/>
          </a:prstGeom>
          <a:noFill/>
        </p:spPr>
        <p:txBody>
          <a:bodyPr wrap="square" rtlCol="0">
            <a:spAutoFit/>
          </a:bodyPr>
          <a:lstStyle/>
          <a:p>
            <a:r>
              <a:rPr lang="en-US" i="1" dirty="0"/>
              <a:t>x</a:t>
            </a:r>
            <a:endParaRPr lang="en-US" dirty="0"/>
          </a:p>
        </p:txBody>
      </p:sp>
      <p:sp>
        <p:nvSpPr>
          <p:cNvPr id="17" name="TextBox 16"/>
          <p:cNvSpPr txBox="1"/>
          <p:nvPr/>
        </p:nvSpPr>
        <p:spPr>
          <a:xfrm>
            <a:off x="3083631" y="2558799"/>
            <a:ext cx="506237" cy="369332"/>
          </a:xfrm>
          <a:prstGeom prst="rect">
            <a:avLst/>
          </a:prstGeom>
          <a:noFill/>
        </p:spPr>
        <p:txBody>
          <a:bodyPr wrap="square" rtlCol="0">
            <a:spAutoFit/>
          </a:bodyPr>
          <a:lstStyle/>
          <a:p>
            <a:r>
              <a:rPr lang="en-US" i="1" dirty="0"/>
              <a:t>f(x)</a:t>
            </a:r>
          </a:p>
        </p:txBody>
      </p:sp>
      <p:cxnSp>
        <p:nvCxnSpPr>
          <p:cNvPr id="18" name="Straight Connector 17"/>
          <p:cNvCxnSpPr>
            <a:cxnSpLocks/>
          </p:cNvCxnSpPr>
          <p:nvPr/>
        </p:nvCxnSpPr>
        <p:spPr>
          <a:xfrm>
            <a:off x="4007849" y="5301105"/>
            <a:ext cx="1644" cy="238816"/>
          </a:xfrm>
          <a:prstGeom prst="line">
            <a:avLst/>
          </a:prstGeom>
        </p:spPr>
        <p:style>
          <a:lnRef idx="1">
            <a:schemeClr val="accent1"/>
          </a:lnRef>
          <a:fillRef idx="0">
            <a:schemeClr val="accent1"/>
          </a:fillRef>
          <a:effectRef idx="0">
            <a:schemeClr val="accent1"/>
          </a:effectRef>
          <a:fontRef idx="minor">
            <a:schemeClr val="tx1"/>
          </a:fontRef>
        </p:style>
      </p:cxnSp>
      <p:sp>
        <p:nvSpPr>
          <p:cNvPr id="20" name="Oval 19"/>
          <p:cNvSpPr/>
          <p:nvPr/>
        </p:nvSpPr>
        <p:spPr>
          <a:xfrm>
            <a:off x="4237567" y="3685084"/>
            <a:ext cx="90312" cy="90312"/>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1" name="TextBox 20"/>
              <p:cNvSpPr txBox="1"/>
              <p:nvPr/>
            </p:nvSpPr>
            <p:spPr>
              <a:xfrm>
                <a:off x="3872091" y="5508978"/>
                <a:ext cx="338665"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1</m:t>
                          </m:r>
                        </m:sub>
                      </m:sSub>
                    </m:oMath>
                  </m:oMathPara>
                </a14:m>
                <a:endParaRPr lang="en-US" dirty="0"/>
              </a:p>
            </p:txBody>
          </p:sp>
        </mc:Choice>
        <mc:Fallback xmlns="">
          <p:sp>
            <p:nvSpPr>
              <p:cNvPr id="21" name="TextBox 20"/>
              <p:cNvSpPr txBox="1">
                <a:spLocks noRot="1" noChangeAspect="1" noMove="1" noResize="1" noEditPoints="1" noAdjustHandles="1" noChangeArrowheads="1" noChangeShapeType="1" noTextEdit="1"/>
              </p:cNvSpPr>
              <p:nvPr/>
            </p:nvSpPr>
            <p:spPr>
              <a:xfrm>
                <a:off x="3872091" y="5508978"/>
                <a:ext cx="338665" cy="369332"/>
              </a:xfrm>
              <a:prstGeom prst="rect">
                <a:avLst/>
              </a:prstGeom>
              <a:blipFill>
                <a:blip r:embed="rId3"/>
                <a:stretch>
                  <a:fillRect r="-8929"/>
                </a:stretch>
              </a:blipFill>
            </p:spPr>
            <p:txBody>
              <a:bodyPr/>
              <a:lstStyle/>
              <a:p>
                <a:r>
                  <a:rPr lang="en-US">
                    <a:noFill/>
                  </a:rPr>
                  <a:t> </a:t>
                </a:r>
              </a:p>
            </p:txBody>
          </p:sp>
        </mc:Fallback>
      </mc:AlternateContent>
      <p:cxnSp>
        <p:nvCxnSpPr>
          <p:cNvPr id="22" name="Straight Connector 21"/>
          <p:cNvCxnSpPr>
            <a:cxnSpLocks/>
          </p:cNvCxnSpPr>
          <p:nvPr/>
        </p:nvCxnSpPr>
        <p:spPr>
          <a:xfrm>
            <a:off x="4312940" y="5305163"/>
            <a:ext cx="1644" cy="238816"/>
          </a:xfrm>
          <a:prstGeom prst="line">
            <a:avLst/>
          </a:prstGeom>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3" name="TextBox 22"/>
              <p:cNvSpPr txBox="1"/>
              <p:nvPr/>
            </p:nvSpPr>
            <p:spPr>
              <a:xfrm>
                <a:off x="4177182" y="5513036"/>
                <a:ext cx="338665"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2</m:t>
                          </m:r>
                        </m:sub>
                      </m:sSub>
                    </m:oMath>
                  </m:oMathPara>
                </a14:m>
                <a:endParaRPr lang="en-US" dirty="0"/>
              </a:p>
            </p:txBody>
          </p:sp>
        </mc:Choice>
        <mc:Fallback xmlns="">
          <p:sp>
            <p:nvSpPr>
              <p:cNvPr id="23" name="TextBox 22"/>
              <p:cNvSpPr txBox="1">
                <a:spLocks noRot="1" noChangeAspect="1" noMove="1" noResize="1" noEditPoints="1" noAdjustHandles="1" noChangeArrowheads="1" noChangeShapeType="1" noTextEdit="1"/>
              </p:cNvSpPr>
              <p:nvPr/>
            </p:nvSpPr>
            <p:spPr>
              <a:xfrm>
                <a:off x="4177182" y="5513036"/>
                <a:ext cx="338665" cy="369332"/>
              </a:xfrm>
              <a:prstGeom prst="rect">
                <a:avLst/>
              </a:prstGeom>
              <a:blipFill>
                <a:blip r:embed="rId4"/>
                <a:stretch>
                  <a:fillRect r="-10714"/>
                </a:stretch>
              </a:blipFill>
            </p:spPr>
            <p:txBody>
              <a:bodyPr/>
              <a:lstStyle/>
              <a:p>
                <a:r>
                  <a:rPr lang="en-US">
                    <a:noFill/>
                  </a:rPr>
                  <a:t> </a:t>
                </a:r>
              </a:p>
            </p:txBody>
          </p:sp>
        </mc:Fallback>
      </mc:AlternateContent>
      <p:sp>
        <p:nvSpPr>
          <p:cNvPr id="24" name="Oval 23"/>
          <p:cNvSpPr/>
          <p:nvPr/>
        </p:nvSpPr>
        <p:spPr>
          <a:xfrm>
            <a:off x="4492564" y="4226101"/>
            <a:ext cx="90312" cy="90312"/>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25" name="Straight Connector 24"/>
          <p:cNvCxnSpPr>
            <a:cxnSpLocks/>
          </p:cNvCxnSpPr>
          <p:nvPr/>
        </p:nvCxnSpPr>
        <p:spPr>
          <a:xfrm>
            <a:off x="4570883" y="5298547"/>
            <a:ext cx="1644" cy="238816"/>
          </a:xfrm>
          <a:prstGeom prst="line">
            <a:avLst/>
          </a:prstGeom>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6" name="TextBox 25"/>
              <p:cNvSpPr txBox="1"/>
              <p:nvPr/>
            </p:nvSpPr>
            <p:spPr>
              <a:xfrm>
                <a:off x="4435125" y="5506420"/>
                <a:ext cx="338665"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3</m:t>
                          </m:r>
                        </m:sub>
                      </m:sSub>
                    </m:oMath>
                  </m:oMathPara>
                </a14:m>
                <a:endParaRPr lang="en-US" dirty="0"/>
              </a:p>
            </p:txBody>
          </p:sp>
        </mc:Choice>
        <mc:Fallback xmlns="">
          <p:sp>
            <p:nvSpPr>
              <p:cNvPr id="26" name="TextBox 25"/>
              <p:cNvSpPr txBox="1">
                <a:spLocks noRot="1" noChangeAspect="1" noMove="1" noResize="1" noEditPoints="1" noAdjustHandles="1" noChangeArrowheads="1" noChangeShapeType="1" noTextEdit="1"/>
              </p:cNvSpPr>
              <p:nvPr/>
            </p:nvSpPr>
            <p:spPr>
              <a:xfrm>
                <a:off x="4435125" y="5506420"/>
                <a:ext cx="338665" cy="369332"/>
              </a:xfrm>
              <a:prstGeom prst="rect">
                <a:avLst/>
              </a:prstGeom>
              <a:blipFill>
                <a:blip r:embed="rId5"/>
                <a:stretch>
                  <a:fillRect r="-10909"/>
                </a:stretch>
              </a:blipFill>
            </p:spPr>
            <p:txBody>
              <a:bodyPr/>
              <a:lstStyle/>
              <a:p>
                <a:r>
                  <a:rPr lang="en-US">
                    <a:noFill/>
                  </a:rPr>
                  <a:t> </a:t>
                </a:r>
              </a:p>
            </p:txBody>
          </p:sp>
        </mc:Fallback>
      </mc:AlternateContent>
      <p:sp>
        <p:nvSpPr>
          <p:cNvPr id="27" name="Oval 26"/>
          <p:cNvSpPr/>
          <p:nvPr/>
        </p:nvSpPr>
        <p:spPr>
          <a:xfrm>
            <a:off x="4614628" y="4725616"/>
            <a:ext cx="90312" cy="90312"/>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8" name="Oval 27"/>
          <p:cNvSpPr/>
          <p:nvPr/>
        </p:nvSpPr>
        <p:spPr>
          <a:xfrm>
            <a:off x="4773789" y="5027144"/>
            <a:ext cx="90312" cy="90312"/>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9" name="Oval 28"/>
          <p:cNvSpPr/>
          <p:nvPr/>
        </p:nvSpPr>
        <p:spPr>
          <a:xfrm>
            <a:off x="4983631" y="5138473"/>
            <a:ext cx="90312" cy="90312"/>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0" name="Oval 29"/>
          <p:cNvSpPr/>
          <p:nvPr/>
        </p:nvSpPr>
        <p:spPr>
          <a:xfrm>
            <a:off x="5130799" y="5183629"/>
            <a:ext cx="90312" cy="90312"/>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1" name="Oval 30"/>
          <p:cNvSpPr/>
          <p:nvPr/>
        </p:nvSpPr>
        <p:spPr>
          <a:xfrm>
            <a:off x="5252861" y="5190834"/>
            <a:ext cx="90312" cy="90312"/>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32" name="Straight Connector 31"/>
          <p:cNvCxnSpPr>
            <a:cxnSpLocks/>
          </p:cNvCxnSpPr>
          <p:nvPr/>
        </p:nvCxnSpPr>
        <p:spPr>
          <a:xfrm>
            <a:off x="5298310" y="5298547"/>
            <a:ext cx="1644" cy="238816"/>
          </a:xfrm>
          <a:prstGeom prst="line">
            <a:avLst/>
          </a:prstGeom>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3" name="TextBox 32"/>
              <p:cNvSpPr txBox="1"/>
              <p:nvPr/>
            </p:nvSpPr>
            <p:spPr>
              <a:xfrm>
                <a:off x="5162552" y="5506420"/>
                <a:ext cx="338665" cy="39074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𝑠𝑡𝑜𝑝</m:t>
                          </m:r>
                        </m:sub>
                      </m:sSub>
                    </m:oMath>
                  </m:oMathPara>
                </a14:m>
                <a:endParaRPr lang="en-US" dirty="0"/>
              </a:p>
            </p:txBody>
          </p:sp>
        </mc:Choice>
        <mc:Fallback xmlns="">
          <p:sp>
            <p:nvSpPr>
              <p:cNvPr id="33" name="TextBox 32"/>
              <p:cNvSpPr txBox="1">
                <a:spLocks noRot="1" noChangeAspect="1" noMove="1" noResize="1" noEditPoints="1" noAdjustHandles="1" noChangeArrowheads="1" noChangeShapeType="1" noTextEdit="1"/>
              </p:cNvSpPr>
              <p:nvPr/>
            </p:nvSpPr>
            <p:spPr>
              <a:xfrm>
                <a:off x="5162552" y="5506420"/>
                <a:ext cx="338665" cy="390748"/>
              </a:xfrm>
              <a:prstGeom prst="rect">
                <a:avLst/>
              </a:prstGeom>
              <a:blipFill>
                <a:blip r:embed="rId6"/>
                <a:stretch>
                  <a:fillRect r="-92727" b="-6250"/>
                </a:stretch>
              </a:blipFill>
            </p:spPr>
            <p:txBody>
              <a:bodyPr/>
              <a:lstStyle/>
              <a:p>
                <a:r>
                  <a:rPr lang="en-US">
                    <a:noFill/>
                  </a:rPr>
                  <a:t> </a:t>
                </a:r>
              </a:p>
            </p:txBody>
          </p:sp>
        </mc:Fallback>
      </mc:AlternateContent>
    </p:spTree>
    <p:extLst>
      <p:ext uri="{BB962C8B-B14F-4D97-AF65-F5344CB8AC3E}">
        <p14:creationId xmlns:p14="http://schemas.microsoft.com/office/powerpoint/2010/main" val="186854401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Gradient descent</a:t>
            </a:r>
          </a:p>
        </p:txBody>
      </p:sp>
      <p:sp>
        <p:nvSpPr>
          <p:cNvPr id="3" name="Content Placeholder 2"/>
          <p:cNvSpPr>
            <a:spLocks noGrp="1"/>
          </p:cNvSpPr>
          <p:nvPr>
            <p:ph idx="1"/>
          </p:nvPr>
        </p:nvSpPr>
        <p:spPr>
          <a:xfrm>
            <a:off x="2152650" y="1825625"/>
            <a:ext cx="8097661" cy="4351338"/>
          </a:xfrm>
        </p:spPr>
        <p:txBody>
          <a:bodyPr/>
          <a:lstStyle/>
          <a:p>
            <a:r>
              <a:rPr lang="en-US" dirty="0"/>
              <a:t>Optimizer for functions.</a:t>
            </a:r>
          </a:p>
          <a:p>
            <a:r>
              <a:rPr lang="en-US" dirty="0"/>
              <a:t>Guaranteed to find optimum for convex functions.</a:t>
            </a:r>
          </a:p>
          <a:p>
            <a:pPr lvl="1"/>
            <a:r>
              <a:rPr lang="en-US" dirty="0"/>
              <a:t>Non-convex = find </a:t>
            </a:r>
            <a:r>
              <a:rPr lang="en-US" i="1" dirty="0"/>
              <a:t>local </a:t>
            </a:r>
            <a:r>
              <a:rPr lang="en-US" dirty="0"/>
              <a:t>optimum.</a:t>
            </a:r>
          </a:p>
          <a:p>
            <a:pPr lvl="1"/>
            <a:endParaRPr lang="en-US" dirty="0"/>
          </a:p>
          <a:p>
            <a:r>
              <a:rPr lang="en-US" dirty="0"/>
              <a:t>Works for multi-variate functions.</a:t>
            </a:r>
          </a:p>
          <a:p>
            <a:pPr lvl="1"/>
            <a:r>
              <a:rPr lang="en-US" dirty="0"/>
              <a:t>Need to compute matrix of </a:t>
            </a:r>
            <a:r>
              <a:rPr lang="en-US" i="1" dirty="0"/>
              <a:t>partial derivatives (“Jacobian”)</a:t>
            </a:r>
          </a:p>
        </p:txBody>
      </p:sp>
    </p:spTree>
    <p:extLst>
      <p:ext uri="{BB962C8B-B14F-4D97-AF65-F5344CB8AC3E}">
        <p14:creationId xmlns:p14="http://schemas.microsoft.com/office/powerpoint/2010/main" val="78761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983432" y="44624"/>
            <a:ext cx="10849205" cy="720080"/>
          </a:xfrm>
        </p:spPr>
        <p:txBody>
          <a:bodyPr anchor="ctr">
            <a:normAutofit/>
          </a:bodyPr>
          <a:lstStyle/>
          <a:p>
            <a:pPr>
              <a:lnSpc>
                <a:spcPct val="90000"/>
              </a:lnSpc>
            </a:pPr>
            <a:r>
              <a:rPr lang="en-US" dirty="0"/>
              <a:t>Course Schedule &amp; Content</a:t>
            </a:r>
          </a:p>
        </p:txBody>
      </p:sp>
      <p:graphicFrame>
        <p:nvGraphicFramePr>
          <p:cNvPr id="2" name="Table 1">
            <a:extLst>
              <a:ext uri="{FF2B5EF4-FFF2-40B4-BE49-F238E27FC236}">
                <a16:creationId xmlns:a16="http://schemas.microsoft.com/office/drawing/2014/main" id="{1C75680B-70E0-9ACD-5366-5BCEC2F67370}"/>
              </a:ext>
            </a:extLst>
          </p:cNvPr>
          <p:cNvGraphicFramePr>
            <a:graphicFrameLocks noGrp="1"/>
          </p:cNvGraphicFramePr>
          <p:nvPr>
            <p:extLst>
              <p:ext uri="{D42A27DB-BD31-4B8C-83A1-F6EECF244321}">
                <p14:modId xmlns:p14="http://schemas.microsoft.com/office/powerpoint/2010/main" val="779492817"/>
              </p:ext>
            </p:extLst>
          </p:nvPr>
        </p:nvGraphicFramePr>
        <p:xfrm>
          <a:off x="407368" y="692696"/>
          <a:ext cx="11233247" cy="5958085"/>
        </p:xfrm>
        <a:graphic>
          <a:graphicData uri="http://schemas.openxmlformats.org/drawingml/2006/table">
            <a:tbl>
              <a:tblPr/>
              <a:tblGrid>
                <a:gridCol w="856320">
                  <a:extLst>
                    <a:ext uri="{9D8B030D-6E8A-4147-A177-3AD203B41FA5}">
                      <a16:colId xmlns:a16="http://schemas.microsoft.com/office/drawing/2014/main" val="1674598853"/>
                    </a:ext>
                  </a:extLst>
                </a:gridCol>
                <a:gridCol w="2935795">
                  <a:extLst>
                    <a:ext uri="{9D8B030D-6E8A-4147-A177-3AD203B41FA5}">
                      <a16:colId xmlns:a16="http://schemas.microsoft.com/office/drawing/2014/main" val="3586180148"/>
                    </a:ext>
                  </a:extLst>
                </a:gridCol>
                <a:gridCol w="5118649">
                  <a:extLst>
                    <a:ext uri="{9D8B030D-6E8A-4147-A177-3AD203B41FA5}">
                      <a16:colId xmlns:a16="http://schemas.microsoft.com/office/drawing/2014/main" val="920506754"/>
                    </a:ext>
                  </a:extLst>
                </a:gridCol>
                <a:gridCol w="2322483">
                  <a:extLst>
                    <a:ext uri="{9D8B030D-6E8A-4147-A177-3AD203B41FA5}">
                      <a16:colId xmlns:a16="http://schemas.microsoft.com/office/drawing/2014/main" val="51597884"/>
                    </a:ext>
                  </a:extLst>
                </a:gridCol>
              </a:tblGrid>
              <a:tr h="175064">
                <a:tc>
                  <a:txBody>
                    <a:bodyPr/>
                    <a:lstStyle/>
                    <a:p>
                      <a:pPr algn="ctr" fontAlgn="ctr">
                        <a:spcBef>
                          <a:spcPts val="0"/>
                        </a:spcBef>
                        <a:spcAft>
                          <a:spcPts val="0"/>
                        </a:spcAft>
                      </a:pPr>
                      <a:r>
                        <a:rPr lang="en-US" sz="900" b="0" i="0" u="none" strike="noStrike">
                          <a:solidFill>
                            <a:srgbClr val="000000"/>
                          </a:solidFill>
                          <a:effectLst/>
                          <a:latin typeface="Arial Black" panose="020B0A04020102020204" pitchFamily="34" charset="0"/>
                        </a:rPr>
                        <a:t>DATE</a:t>
                      </a:r>
                      <a:endParaRPr lang="en-US" sz="1400" b="0" i="0" u="none" strike="noStrike">
                        <a:effectLst/>
                        <a:latin typeface="Arial" panose="020B0604020202020204" pitchFamily="34" charset="0"/>
                      </a:endParaRPr>
                    </a:p>
                  </a:txBody>
                  <a:tcPr marL="7495" marR="7495" marT="7495" marB="0" anchor="ctr">
                    <a:lnL>
                      <a:noFill/>
                    </a:lnL>
                    <a:lnR>
                      <a:noFill/>
                    </a:lnR>
                    <a:lnT>
                      <a:noFill/>
                    </a:lnT>
                    <a:lnB>
                      <a:noFill/>
                    </a:lnB>
                    <a:solidFill>
                      <a:srgbClr val="ED7D31"/>
                    </a:solidFill>
                  </a:tcPr>
                </a:tc>
                <a:tc>
                  <a:txBody>
                    <a:bodyPr/>
                    <a:lstStyle/>
                    <a:p>
                      <a:pPr algn="ctr" fontAlgn="ctr">
                        <a:spcBef>
                          <a:spcPts val="0"/>
                        </a:spcBef>
                        <a:spcAft>
                          <a:spcPts val="0"/>
                        </a:spcAft>
                      </a:pPr>
                      <a:r>
                        <a:rPr lang="en-US" sz="900" b="0" i="0" u="none" strike="noStrike" dirty="0">
                          <a:solidFill>
                            <a:srgbClr val="000000"/>
                          </a:solidFill>
                          <a:effectLst/>
                          <a:latin typeface="Arial Black" panose="020B0A04020102020204" pitchFamily="34" charset="0"/>
                        </a:rPr>
                        <a:t>Overview</a:t>
                      </a:r>
                      <a:endParaRPr lang="en-US" sz="1400" b="0" i="0" u="none" strike="noStrike" dirty="0">
                        <a:effectLst/>
                        <a:latin typeface="Arial" panose="020B0604020202020204" pitchFamily="34" charset="0"/>
                      </a:endParaRPr>
                    </a:p>
                  </a:txBody>
                  <a:tcPr marL="7495" marR="7495" marT="7495" marB="0" anchor="ctr">
                    <a:lnL>
                      <a:noFill/>
                    </a:lnL>
                    <a:lnR>
                      <a:noFill/>
                    </a:lnR>
                    <a:lnT>
                      <a:noFill/>
                    </a:lnT>
                    <a:lnB>
                      <a:noFill/>
                    </a:lnB>
                    <a:solidFill>
                      <a:srgbClr val="ED7D31"/>
                    </a:solidFill>
                  </a:tcPr>
                </a:tc>
                <a:tc>
                  <a:txBody>
                    <a:bodyPr/>
                    <a:lstStyle/>
                    <a:p>
                      <a:pPr algn="ctr" fontAlgn="ctr">
                        <a:spcBef>
                          <a:spcPts val="0"/>
                        </a:spcBef>
                        <a:spcAft>
                          <a:spcPts val="0"/>
                        </a:spcAft>
                      </a:pPr>
                      <a:r>
                        <a:rPr lang="en-US" sz="900" b="0" i="0" u="none" strike="noStrike">
                          <a:solidFill>
                            <a:srgbClr val="000000"/>
                          </a:solidFill>
                          <a:effectLst/>
                          <a:latin typeface="Arial Black" panose="020B0A04020102020204" pitchFamily="34" charset="0"/>
                        </a:rPr>
                        <a:t>Lecture Details</a:t>
                      </a:r>
                      <a:endParaRPr lang="en-US" sz="1400" b="0" i="0" u="none" strike="noStrike">
                        <a:effectLst/>
                        <a:latin typeface="Arial" panose="020B0604020202020204" pitchFamily="34" charset="0"/>
                      </a:endParaRPr>
                    </a:p>
                  </a:txBody>
                  <a:tcPr marL="7495" marR="7495" marT="7495" marB="0" anchor="ctr">
                    <a:lnL>
                      <a:noFill/>
                    </a:lnL>
                    <a:lnR>
                      <a:noFill/>
                    </a:lnR>
                    <a:lnT>
                      <a:noFill/>
                    </a:lnT>
                    <a:lnB>
                      <a:noFill/>
                    </a:lnB>
                    <a:solidFill>
                      <a:srgbClr val="ED7D31"/>
                    </a:solidFill>
                  </a:tcPr>
                </a:tc>
                <a:tc>
                  <a:txBody>
                    <a:bodyPr/>
                    <a:lstStyle/>
                    <a:p>
                      <a:pPr algn="ctr" fontAlgn="ctr">
                        <a:spcBef>
                          <a:spcPts val="0"/>
                        </a:spcBef>
                        <a:spcAft>
                          <a:spcPts val="0"/>
                        </a:spcAft>
                      </a:pPr>
                      <a:r>
                        <a:rPr lang="en-US" sz="900" b="0" i="0" u="none" strike="noStrike" dirty="0">
                          <a:solidFill>
                            <a:srgbClr val="000000"/>
                          </a:solidFill>
                          <a:effectLst/>
                          <a:latin typeface="Arial Black" panose="020B0A04020102020204" pitchFamily="34" charset="0"/>
                        </a:rPr>
                        <a:t>Scope</a:t>
                      </a:r>
                      <a:endParaRPr lang="en-US" sz="1400" b="0" i="0" u="none" strike="noStrike" dirty="0">
                        <a:effectLst/>
                        <a:latin typeface="Arial" panose="020B0604020202020204" pitchFamily="34" charset="0"/>
                      </a:endParaRPr>
                    </a:p>
                  </a:txBody>
                  <a:tcPr marL="7495" marR="7495" marT="7495" marB="0" anchor="ctr">
                    <a:lnL>
                      <a:noFill/>
                    </a:lnL>
                    <a:lnR>
                      <a:noFill/>
                    </a:lnR>
                    <a:lnT>
                      <a:noFill/>
                    </a:lnT>
                    <a:lnB>
                      <a:noFill/>
                    </a:lnB>
                    <a:solidFill>
                      <a:srgbClr val="ED7D31"/>
                    </a:solidFill>
                  </a:tcPr>
                </a:tc>
                <a:extLst>
                  <a:ext uri="{0D108BD9-81ED-4DB2-BD59-A6C34878D82A}">
                    <a16:rowId xmlns:a16="http://schemas.microsoft.com/office/drawing/2014/main" val="2677518119"/>
                  </a:ext>
                </a:extLst>
              </a:tr>
              <a:tr h="501306">
                <a:tc>
                  <a:txBody>
                    <a:bodyPr/>
                    <a:lstStyle/>
                    <a:p>
                      <a:pPr algn="l" fontAlgn="b">
                        <a:spcBef>
                          <a:spcPts val="0"/>
                        </a:spcBef>
                        <a:spcAft>
                          <a:spcPts val="0"/>
                        </a:spcAft>
                      </a:pPr>
                      <a:r>
                        <a:rPr lang="en-US" sz="900" b="0" i="0" u="none" strike="noStrike" dirty="0">
                          <a:solidFill>
                            <a:srgbClr val="000000"/>
                          </a:solidFill>
                          <a:effectLst/>
                          <a:latin typeface="Calibri" panose="020F0502020204030204" pitchFamily="34" charset="0"/>
                        </a:rPr>
                        <a:t>Week 1</a:t>
                      </a:r>
                      <a:endParaRPr lang="en-US" sz="1400" b="0" i="0" u="none" strike="noStrike" dirty="0">
                        <a:effectLst/>
                        <a:latin typeface="Arial" panose="020B0604020202020204" pitchFamily="34" charset="0"/>
                      </a:endParaRPr>
                    </a:p>
                  </a:txBody>
                  <a:tcPr marL="7495" marR="7495" marT="7495" marB="0" anchor="b">
                    <a:lnL>
                      <a:noFill/>
                    </a:lnL>
                    <a:lnR>
                      <a:noFill/>
                    </a:lnR>
                    <a:lnT>
                      <a:noFill/>
                    </a:lnT>
                    <a:lnB>
                      <a:noFill/>
                    </a:lnB>
                  </a:tcPr>
                </a:tc>
                <a:tc>
                  <a:txBody>
                    <a:bodyPr/>
                    <a:lstStyle/>
                    <a:p>
                      <a:pPr algn="ctr" fontAlgn="ctr">
                        <a:spcBef>
                          <a:spcPts val="0"/>
                        </a:spcBef>
                        <a:spcAft>
                          <a:spcPts val="0"/>
                        </a:spcAft>
                      </a:pPr>
                      <a:r>
                        <a:rPr lang="en-US" sz="900" b="0" i="0" u="none" strike="noStrike" dirty="0">
                          <a:solidFill>
                            <a:srgbClr val="000000"/>
                          </a:solidFill>
                          <a:effectLst/>
                          <a:latin typeface="Calibri" panose="020F0502020204030204" pitchFamily="34" charset="0"/>
                        </a:rPr>
                        <a:t>Introduction - Course Structure, Logistics, Fundamentals of Machine Learning and Neural Networks</a:t>
                      </a:r>
                      <a:endParaRPr lang="en-US" sz="1400" b="0" i="0" u="none" strike="noStrike" dirty="0">
                        <a:effectLst/>
                        <a:latin typeface="Arial" panose="020B0604020202020204" pitchFamily="34" charset="0"/>
                      </a:endParaRPr>
                    </a:p>
                  </a:txBody>
                  <a:tcPr marL="7495" marR="7495" marT="7495" marB="0" anchor="ctr">
                    <a:lnL>
                      <a:noFill/>
                    </a:lnL>
                    <a:lnR>
                      <a:noFill/>
                    </a:lnR>
                    <a:lnT>
                      <a:noFill/>
                    </a:lnT>
                    <a:lnB>
                      <a:noFill/>
                    </a:lnB>
                  </a:tcPr>
                </a:tc>
                <a:tc>
                  <a:txBody>
                    <a:bodyPr/>
                    <a:lstStyle/>
                    <a:p>
                      <a:pPr algn="ctr" fontAlgn="ctr">
                        <a:spcBef>
                          <a:spcPts val="0"/>
                        </a:spcBef>
                        <a:spcAft>
                          <a:spcPts val="0"/>
                        </a:spcAft>
                      </a:pPr>
                      <a:r>
                        <a:rPr lang="en-US" sz="900" b="0" i="0" u="none" strike="noStrike">
                          <a:solidFill>
                            <a:srgbClr val="000000"/>
                          </a:solidFill>
                          <a:effectLst/>
                          <a:latin typeface="Arial" panose="020B0604020202020204" pitchFamily="34" charset="0"/>
                          <a:ea typeface="Arial" panose="020B0604020202020204" pitchFamily="34" charset="0"/>
                        </a:rPr>
                        <a:t>1. Introduction to Neural Network, Multilayer Perceptron, Back Propagation Learning - What is Deep Learning?</a:t>
                      </a:r>
                      <a:br>
                        <a:rPr lang="en-US" sz="900" b="0" i="0" u="none" strike="noStrike">
                          <a:solidFill>
                            <a:srgbClr val="000000"/>
                          </a:solidFill>
                          <a:effectLst/>
                          <a:latin typeface="Arial" panose="020B0604020202020204" pitchFamily="34" charset="0"/>
                          <a:ea typeface="Arial" panose="020B0604020202020204" pitchFamily="34" charset="0"/>
                        </a:rPr>
                      </a:br>
                      <a:endParaRPr lang="en-US" sz="1400" b="0" i="0" u="none" strike="noStrike">
                        <a:effectLst/>
                        <a:latin typeface="Arial" panose="020B0604020202020204" pitchFamily="34" charset="0"/>
                      </a:endParaRPr>
                    </a:p>
                  </a:txBody>
                  <a:tcPr marL="7495" marR="7495" marT="7495" marB="0" anchor="ctr">
                    <a:lnL>
                      <a:noFill/>
                    </a:lnL>
                    <a:lnR>
                      <a:noFill/>
                    </a:lnR>
                    <a:lnT>
                      <a:noFill/>
                    </a:lnT>
                    <a:lnB>
                      <a:noFill/>
                    </a:lnB>
                  </a:tcPr>
                </a:tc>
                <a:tc rowSpan="3">
                  <a:txBody>
                    <a:bodyPr/>
                    <a:lstStyle/>
                    <a:p>
                      <a:pPr algn="ctr" fontAlgn="ctr">
                        <a:spcBef>
                          <a:spcPts val="0"/>
                        </a:spcBef>
                        <a:spcAft>
                          <a:spcPts val="0"/>
                        </a:spcAft>
                      </a:pPr>
                      <a:r>
                        <a:rPr lang="en-US" sz="1200" b="1" i="0" u="none" strike="noStrike" dirty="0">
                          <a:solidFill>
                            <a:srgbClr val="000000"/>
                          </a:solidFill>
                          <a:effectLst/>
                          <a:latin typeface="Calibri" panose="020F0502020204030204" pitchFamily="34" charset="0"/>
                        </a:rPr>
                        <a:t>BASICS</a:t>
                      </a:r>
                      <a:endParaRPr lang="en-US" sz="2400" b="1" i="0" u="none" strike="noStrike" dirty="0">
                        <a:effectLst/>
                        <a:latin typeface="Arial" panose="020B0604020202020204" pitchFamily="34" charset="0"/>
                      </a:endParaRPr>
                    </a:p>
                  </a:txBody>
                  <a:tcPr marL="71957" marR="71957" marT="35978" marB="35978" anchor="ctr">
                    <a:lnL>
                      <a:noFill/>
                    </a:lnL>
                    <a:lnR>
                      <a:noFill/>
                    </a:lnR>
                    <a:lnT>
                      <a:noFill/>
                    </a:lnT>
                    <a:lnB>
                      <a:noFill/>
                    </a:lnB>
                    <a:solidFill>
                      <a:srgbClr val="FFFF00"/>
                    </a:solidFill>
                  </a:tcPr>
                </a:tc>
                <a:extLst>
                  <a:ext uri="{0D108BD9-81ED-4DB2-BD59-A6C34878D82A}">
                    <a16:rowId xmlns:a16="http://schemas.microsoft.com/office/drawing/2014/main" val="1467069267"/>
                  </a:ext>
                </a:extLst>
              </a:tr>
              <a:tr h="547912">
                <a:tc>
                  <a:txBody>
                    <a:bodyPr/>
                    <a:lstStyle/>
                    <a:p>
                      <a:pPr algn="l" fontAlgn="b">
                        <a:spcBef>
                          <a:spcPts val="0"/>
                        </a:spcBef>
                        <a:spcAft>
                          <a:spcPts val="0"/>
                        </a:spcAft>
                      </a:pPr>
                      <a:r>
                        <a:rPr lang="en-US" sz="900" b="0" i="0" u="none" strike="noStrike" dirty="0">
                          <a:solidFill>
                            <a:srgbClr val="000000"/>
                          </a:solidFill>
                          <a:effectLst/>
                          <a:latin typeface="Calibri" panose="020F0502020204030204" pitchFamily="34" charset="0"/>
                        </a:rPr>
                        <a:t>Week 2</a:t>
                      </a:r>
                      <a:endParaRPr lang="en-US" sz="1400" b="0" i="0" u="none" strike="noStrike" dirty="0">
                        <a:effectLst/>
                        <a:latin typeface="Arial" panose="020B0604020202020204" pitchFamily="34" charset="0"/>
                      </a:endParaRPr>
                    </a:p>
                  </a:txBody>
                  <a:tcPr marL="7495" marR="7495" marT="7495" marB="0" anchor="b">
                    <a:lnL>
                      <a:noFill/>
                    </a:lnL>
                    <a:lnR>
                      <a:noFill/>
                    </a:lnR>
                    <a:lnT>
                      <a:noFill/>
                    </a:lnT>
                    <a:lnB>
                      <a:noFill/>
                    </a:lnB>
                  </a:tcPr>
                </a:tc>
                <a:tc>
                  <a:txBody>
                    <a:bodyPr/>
                    <a:lstStyle/>
                    <a:p>
                      <a:pPr algn="ctr" fontAlgn="ctr">
                        <a:spcBef>
                          <a:spcPts val="0"/>
                        </a:spcBef>
                        <a:spcAft>
                          <a:spcPts val="0"/>
                        </a:spcAft>
                      </a:pPr>
                      <a:r>
                        <a:rPr lang="en-US" sz="900" b="0" i="0" u="none" strike="noStrike" dirty="0">
                          <a:solidFill>
                            <a:srgbClr val="000000"/>
                          </a:solidFill>
                          <a:effectLst/>
                          <a:latin typeface="Calibri" panose="020F0502020204030204" pitchFamily="34" charset="0"/>
                        </a:rPr>
                        <a:t>Fundamentals of Learning</a:t>
                      </a:r>
                      <a:endParaRPr lang="en-US" sz="1400" b="0" i="0" u="none" strike="noStrike" dirty="0">
                        <a:effectLst/>
                        <a:latin typeface="Arial" panose="020B0604020202020204" pitchFamily="34" charset="0"/>
                      </a:endParaRPr>
                    </a:p>
                  </a:txBody>
                  <a:tcPr marL="7495" marR="7495" marT="7495" marB="0" anchor="ctr">
                    <a:lnL>
                      <a:noFill/>
                    </a:lnL>
                    <a:lnR>
                      <a:noFill/>
                    </a:lnR>
                    <a:lnT>
                      <a:noFill/>
                    </a:lnT>
                    <a:lnB>
                      <a:noFill/>
                    </a:lnB>
                  </a:tcPr>
                </a:tc>
                <a:tc>
                  <a:txBody>
                    <a:bodyPr/>
                    <a:lstStyle/>
                    <a:p>
                      <a:pPr algn="ctr" fontAlgn="ctr">
                        <a:spcBef>
                          <a:spcPts val="0"/>
                        </a:spcBef>
                        <a:spcAft>
                          <a:spcPts val="0"/>
                        </a:spcAft>
                      </a:pPr>
                      <a:r>
                        <a:rPr lang="en-US" sz="900" b="0" i="0" u="none" strike="noStrike" dirty="0">
                          <a:solidFill>
                            <a:srgbClr val="000000"/>
                          </a:solidFill>
                          <a:effectLst/>
                          <a:latin typeface="Arial" panose="020B0604020202020204" pitchFamily="34" charset="0"/>
                        </a:rPr>
                        <a:t>2. Introduction to Deep Learning, Bayesian Learning, Hebbian Learning, Decision Surfaces, Representation Learning. </a:t>
                      </a:r>
                      <a:br>
                        <a:rPr lang="en-US" sz="900" b="0" i="0" u="none" strike="noStrike" dirty="0">
                          <a:solidFill>
                            <a:srgbClr val="000000"/>
                          </a:solidFill>
                          <a:effectLst/>
                          <a:latin typeface="Arial" panose="020B0604020202020204" pitchFamily="34" charset="0"/>
                        </a:rPr>
                      </a:br>
                      <a:r>
                        <a:rPr lang="en-US" sz="900" b="0" i="0" u="none" strike="noStrike" dirty="0">
                          <a:solidFill>
                            <a:srgbClr val="000000"/>
                          </a:solidFill>
                          <a:effectLst/>
                          <a:latin typeface="Arial" panose="020B0604020202020204" pitchFamily="34" charset="0"/>
                        </a:rPr>
                        <a:t>3. Theory of Deep Learning (Universal approximation theorem, convergence rate, and recent mathematical results)</a:t>
                      </a:r>
                      <a:endParaRPr lang="en-US" sz="1400" b="0" i="0" u="none" strike="noStrike" dirty="0">
                        <a:effectLst/>
                        <a:latin typeface="Arial" panose="020B0604020202020204" pitchFamily="34" charset="0"/>
                      </a:endParaRPr>
                    </a:p>
                  </a:txBody>
                  <a:tcPr marL="7495" marR="7495" marT="7495" marB="0" anchor="ctr">
                    <a:lnL>
                      <a:noFill/>
                    </a:lnL>
                    <a:lnR>
                      <a:noFill/>
                    </a:lnR>
                    <a:lnT>
                      <a:noFill/>
                    </a:lnT>
                    <a:lnB>
                      <a:noFill/>
                    </a:lnB>
                  </a:tcPr>
                </a:tc>
                <a:tc vMerge="1">
                  <a:txBody>
                    <a:bodyPr/>
                    <a:lstStyle/>
                    <a:p>
                      <a:endParaRPr lang="en-US"/>
                    </a:p>
                  </a:txBody>
                  <a:tcPr/>
                </a:tc>
                <a:extLst>
                  <a:ext uri="{0D108BD9-81ED-4DB2-BD59-A6C34878D82A}">
                    <a16:rowId xmlns:a16="http://schemas.microsoft.com/office/drawing/2014/main" val="845702608"/>
                  </a:ext>
                </a:extLst>
              </a:tr>
              <a:tr h="547912">
                <a:tc>
                  <a:txBody>
                    <a:bodyPr/>
                    <a:lstStyle/>
                    <a:p>
                      <a:pPr algn="l" fontAlgn="b">
                        <a:spcBef>
                          <a:spcPts val="0"/>
                        </a:spcBef>
                        <a:spcAft>
                          <a:spcPts val="0"/>
                        </a:spcAft>
                      </a:pPr>
                      <a:r>
                        <a:rPr lang="en-US" sz="900" b="0" i="0" u="none" strike="noStrike" dirty="0">
                          <a:solidFill>
                            <a:srgbClr val="000000"/>
                          </a:solidFill>
                          <a:effectLst/>
                          <a:latin typeface="Calibri" panose="020F0502020204030204" pitchFamily="34" charset="0"/>
                        </a:rPr>
                        <a:t>Week 3 </a:t>
                      </a:r>
                      <a:endParaRPr lang="en-US" sz="1400" b="0" i="0" u="none" strike="noStrike" dirty="0">
                        <a:effectLst/>
                        <a:latin typeface="Arial" panose="020B0604020202020204" pitchFamily="34" charset="0"/>
                      </a:endParaRPr>
                    </a:p>
                  </a:txBody>
                  <a:tcPr marL="7495" marR="7495" marT="7495" marB="0" anchor="b">
                    <a:lnL>
                      <a:noFill/>
                    </a:lnL>
                    <a:lnR>
                      <a:noFill/>
                    </a:lnR>
                    <a:lnT>
                      <a:noFill/>
                    </a:lnT>
                    <a:lnB>
                      <a:noFill/>
                    </a:lnB>
                  </a:tcPr>
                </a:tc>
                <a:tc>
                  <a:txBody>
                    <a:bodyPr/>
                    <a:lstStyle/>
                    <a:p>
                      <a:pPr algn="ctr" fontAlgn="ctr">
                        <a:spcBef>
                          <a:spcPts val="0"/>
                        </a:spcBef>
                        <a:spcAft>
                          <a:spcPts val="0"/>
                        </a:spcAft>
                      </a:pPr>
                      <a:r>
                        <a:rPr lang="en-US" sz="900" b="0" i="0" u="none" strike="noStrike">
                          <a:solidFill>
                            <a:srgbClr val="000000"/>
                          </a:solidFill>
                          <a:effectLst/>
                          <a:latin typeface="Calibri" panose="020F0502020204030204" pitchFamily="34" charset="0"/>
                        </a:rPr>
                        <a:t>Mathematics &amp; Fundamentals of Deep Learning</a:t>
                      </a:r>
                      <a:endParaRPr lang="en-US" sz="1400" b="0" i="0" u="none" strike="noStrike">
                        <a:effectLst/>
                        <a:latin typeface="Arial" panose="020B0604020202020204" pitchFamily="34" charset="0"/>
                      </a:endParaRPr>
                    </a:p>
                  </a:txBody>
                  <a:tcPr marL="7495" marR="7495" marT="7495" marB="0" anchor="ctr">
                    <a:lnL>
                      <a:noFill/>
                    </a:lnL>
                    <a:lnR>
                      <a:noFill/>
                    </a:lnR>
                    <a:lnT>
                      <a:noFill/>
                    </a:lnT>
                    <a:lnB>
                      <a:noFill/>
                    </a:lnB>
                  </a:tcPr>
                </a:tc>
                <a:tc>
                  <a:txBody>
                    <a:bodyPr/>
                    <a:lstStyle/>
                    <a:p>
                      <a:pPr algn="ctr" fontAlgn="ctr">
                        <a:spcBef>
                          <a:spcPts val="0"/>
                        </a:spcBef>
                        <a:spcAft>
                          <a:spcPts val="0"/>
                        </a:spcAft>
                      </a:pPr>
                      <a:r>
                        <a:rPr lang="en-US" sz="900" b="0" i="0" u="none" strike="noStrike" dirty="0">
                          <a:solidFill>
                            <a:srgbClr val="000000"/>
                          </a:solidFill>
                          <a:effectLst/>
                          <a:latin typeface="Arial" panose="020B0604020202020204" pitchFamily="34" charset="0"/>
                          <a:ea typeface="Arial" panose="020B0604020202020204" pitchFamily="34" charset="0"/>
                        </a:rPr>
                        <a:t>4. Linear Classifiers, Linear Machines with Hinge Loss, Gradient Descent, Activation and Loss Functions.</a:t>
                      </a:r>
                      <a:br>
                        <a:rPr lang="en-US" sz="900" b="0" i="0" u="none" strike="noStrike" dirty="0">
                          <a:solidFill>
                            <a:srgbClr val="000000"/>
                          </a:solidFill>
                          <a:effectLst/>
                          <a:latin typeface="Arial" panose="020B0604020202020204" pitchFamily="34" charset="0"/>
                          <a:ea typeface="Arial" panose="020B0604020202020204" pitchFamily="34" charset="0"/>
                        </a:rPr>
                      </a:br>
                      <a:r>
                        <a:rPr lang="en-US" sz="900" b="0" i="0" u="none" strike="noStrike" dirty="0">
                          <a:solidFill>
                            <a:srgbClr val="000000"/>
                          </a:solidFill>
                          <a:effectLst/>
                          <a:latin typeface="Arial" panose="020B0604020202020204" pitchFamily="34" charset="0"/>
                          <a:ea typeface="Arial" panose="020B0604020202020204" pitchFamily="34" charset="0"/>
                        </a:rPr>
                        <a:t>5. Optimization Techniques, Gradient Descent, Batch Optimization, Introduction to Meta-Learning, Hessian-Free Optimization.</a:t>
                      </a:r>
                      <a:endParaRPr lang="en-US" sz="1400" b="0" i="0" u="none" strike="noStrike" dirty="0">
                        <a:effectLst/>
                        <a:latin typeface="Arial" panose="020B0604020202020204" pitchFamily="34" charset="0"/>
                      </a:endParaRPr>
                    </a:p>
                  </a:txBody>
                  <a:tcPr marL="7495" marR="7495" marT="7495" marB="0" anchor="ctr">
                    <a:lnL>
                      <a:noFill/>
                    </a:lnL>
                    <a:lnR>
                      <a:noFill/>
                    </a:lnR>
                    <a:lnT>
                      <a:noFill/>
                    </a:lnT>
                    <a:lnB>
                      <a:noFill/>
                    </a:lnB>
                  </a:tcPr>
                </a:tc>
                <a:tc vMerge="1">
                  <a:txBody>
                    <a:bodyPr/>
                    <a:lstStyle/>
                    <a:p>
                      <a:endParaRPr lang="en-US"/>
                    </a:p>
                  </a:txBody>
                  <a:tcPr/>
                </a:tc>
                <a:extLst>
                  <a:ext uri="{0D108BD9-81ED-4DB2-BD59-A6C34878D82A}">
                    <a16:rowId xmlns:a16="http://schemas.microsoft.com/office/drawing/2014/main" val="861409901"/>
                  </a:ext>
                </a:extLst>
              </a:tr>
              <a:tr h="419746">
                <a:tc>
                  <a:txBody>
                    <a:bodyPr/>
                    <a:lstStyle/>
                    <a:p>
                      <a:pPr algn="l" fontAlgn="b">
                        <a:spcBef>
                          <a:spcPts val="0"/>
                        </a:spcBef>
                        <a:spcAft>
                          <a:spcPts val="0"/>
                        </a:spcAft>
                      </a:pPr>
                      <a:r>
                        <a:rPr lang="en-US" sz="900" b="0" i="0" u="none" strike="noStrike" dirty="0">
                          <a:solidFill>
                            <a:srgbClr val="000000"/>
                          </a:solidFill>
                          <a:effectLst/>
                          <a:latin typeface="Calibri" panose="020F0502020204030204" pitchFamily="34" charset="0"/>
                        </a:rPr>
                        <a:t>Week 4</a:t>
                      </a:r>
                      <a:endParaRPr lang="en-US" sz="1400" b="0" i="0" u="none" strike="noStrike" dirty="0">
                        <a:effectLst/>
                        <a:latin typeface="Arial" panose="020B0604020202020204" pitchFamily="34" charset="0"/>
                      </a:endParaRPr>
                    </a:p>
                  </a:txBody>
                  <a:tcPr marL="7495" marR="7495" marT="7495" marB="0" anchor="b">
                    <a:lnL>
                      <a:noFill/>
                    </a:lnL>
                    <a:lnR>
                      <a:noFill/>
                    </a:lnR>
                    <a:lnT>
                      <a:noFill/>
                    </a:lnT>
                    <a:lnB>
                      <a:noFill/>
                    </a:lnB>
                  </a:tcPr>
                </a:tc>
                <a:tc>
                  <a:txBody>
                    <a:bodyPr/>
                    <a:lstStyle/>
                    <a:p>
                      <a:pPr algn="ctr" fontAlgn="ctr">
                        <a:spcBef>
                          <a:spcPts val="0"/>
                        </a:spcBef>
                        <a:spcAft>
                          <a:spcPts val="0"/>
                        </a:spcAft>
                      </a:pPr>
                      <a:r>
                        <a:rPr lang="en-US" sz="900" b="0" i="0" u="none" strike="noStrike" dirty="0">
                          <a:solidFill>
                            <a:srgbClr val="000000"/>
                          </a:solidFill>
                          <a:effectLst/>
                          <a:latin typeface="Calibri" panose="020F0502020204030204" pitchFamily="34" charset="0"/>
                        </a:rPr>
                        <a:t>Deep Neural Networks</a:t>
                      </a:r>
                      <a:endParaRPr lang="en-US" sz="900" b="0" i="0" u="none" strike="noStrike" dirty="0">
                        <a:effectLst/>
                        <a:latin typeface="Arial" panose="020B0604020202020204" pitchFamily="34" charset="0"/>
                      </a:endParaRPr>
                    </a:p>
                  </a:txBody>
                  <a:tcPr marL="7495" marR="7495" marT="7495" marB="0" anchor="ctr">
                    <a:lnL>
                      <a:noFill/>
                    </a:lnL>
                    <a:lnR>
                      <a:noFill/>
                    </a:lnR>
                    <a:lnT>
                      <a:noFill/>
                    </a:lnT>
                    <a:lnB>
                      <a:noFill/>
                    </a:lnB>
                  </a:tcPr>
                </a:tc>
                <a:tc>
                  <a:txBody>
                    <a:bodyPr/>
                    <a:lstStyle/>
                    <a:p>
                      <a:pPr algn="ctr" fontAlgn="ctr">
                        <a:spcBef>
                          <a:spcPts val="0"/>
                        </a:spcBef>
                        <a:spcAft>
                          <a:spcPts val="0"/>
                        </a:spcAft>
                      </a:pPr>
                      <a:r>
                        <a:rPr lang="en-US" sz="900" b="0" i="0" u="none" strike="noStrike" dirty="0">
                          <a:effectLst/>
                          <a:latin typeface="Arial" panose="020B0604020202020204" pitchFamily="34" charset="0"/>
                        </a:rPr>
                        <a:t>Deep Neural Networks: Features, Feature Representation, Representation Learning, </a:t>
                      </a:r>
                      <a:r>
                        <a:rPr lang="en-US" sz="900" b="0" i="0" u="none" strike="noStrike" dirty="0" err="1">
                          <a:effectLst/>
                          <a:latin typeface="Arial" panose="020B0604020202020204" pitchFamily="34" charset="0"/>
                        </a:rPr>
                        <a:t>BoFs</a:t>
                      </a:r>
                      <a:r>
                        <a:rPr lang="en-US" sz="900" b="0" i="0" u="none" strike="noStrike" dirty="0">
                          <a:effectLst/>
                          <a:latin typeface="Arial" panose="020B0604020202020204" pitchFamily="34" charset="0"/>
                        </a:rPr>
                        <a:t>/</a:t>
                      </a:r>
                      <a:r>
                        <a:rPr lang="en-US" sz="900" b="0" i="0" u="none" strike="noStrike" dirty="0" err="1">
                          <a:effectLst/>
                          <a:latin typeface="Arial" panose="020B0604020202020204" pitchFamily="34" charset="0"/>
                        </a:rPr>
                        <a:t>BoWs</a:t>
                      </a:r>
                      <a:r>
                        <a:rPr lang="en-US" sz="900" b="0" i="0" u="none" strike="noStrike" dirty="0">
                          <a:effectLst/>
                          <a:latin typeface="Arial" panose="020B0604020202020204" pitchFamily="34" charset="0"/>
                        </a:rPr>
                        <a:t>, Feature Maps, Deep vs. Shallow Nets</a:t>
                      </a:r>
                    </a:p>
                  </a:txBody>
                  <a:tcPr marL="7495" marR="7495" marT="7495" marB="0" anchor="ctr">
                    <a:lnL>
                      <a:noFill/>
                    </a:lnL>
                    <a:lnR>
                      <a:noFill/>
                    </a:lnR>
                    <a:lnT>
                      <a:noFill/>
                    </a:lnT>
                    <a:lnB>
                      <a:noFill/>
                    </a:lnB>
                  </a:tcPr>
                </a:tc>
                <a:tc>
                  <a:txBody>
                    <a:bodyPr/>
                    <a:lstStyle/>
                    <a:p>
                      <a:pPr algn="ctr" fontAlgn="ctr">
                        <a:spcBef>
                          <a:spcPts val="0"/>
                        </a:spcBef>
                        <a:spcAft>
                          <a:spcPts val="0"/>
                        </a:spcAft>
                      </a:pPr>
                      <a:r>
                        <a:rPr lang="en-US" sz="1200" b="1" i="0" u="none" strike="noStrike" dirty="0">
                          <a:solidFill>
                            <a:srgbClr val="000000"/>
                          </a:solidFill>
                          <a:effectLst/>
                          <a:latin typeface="Calibri" panose="020F0502020204030204" pitchFamily="34" charset="0"/>
                        </a:rPr>
                        <a:t>FUNDAMENTALS OF DEEP (CONVOLUTIONAL) LEARNING</a:t>
                      </a:r>
                      <a:endParaRPr lang="en-US" sz="2400" b="1" i="0" u="none" strike="noStrike" dirty="0">
                        <a:effectLst/>
                        <a:latin typeface="Arial" panose="020B0604020202020204" pitchFamily="34" charset="0"/>
                      </a:endParaRPr>
                    </a:p>
                  </a:txBody>
                  <a:tcPr marL="7495" marR="7495" marT="7495" marB="0" anchor="ctr">
                    <a:lnL>
                      <a:noFill/>
                    </a:lnL>
                    <a:lnR>
                      <a:noFill/>
                    </a:lnR>
                    <a:lnT>
                      <a:noFill/>
                    </a:lnT>
                    <a:lnB>
                      <a:noFill/>
                    </a:lnB>
                    <a:solidFill>
                      <a:srgbClr val="FFC000"/>
                    </a:solidFill>
                  </a:tcPr>
                </a:tc>
                <a:extLst>
                  <a:ext uri="{0D108BD9-81ED-4DB2-BD59-A6C34878D82A}">
                    <a16:rowId xmlns:a16="http://schemas.microsoft.com/office/drawing/2014/main" val="3167306263"/>
                  </a:ext>
                </a:extLst>
              </a:tr>
              <a:tr h="173349">
                <a:tc>
                  <a:txBody>
                    <a:bodyPr/>
                    <a:lstStyle/>
                    <a:p>
                      <a:pPr algn="l" fontAlgn="b">
                        <a:spcBef>
                          <a:spcPts val="0"/>
                        </a:spcBef>
                        <a:spcAft>
                          <a:spcPts val="0"/>
                        </a:spcAft>
                      </a:pPr>
                      <a:r>
                        <a:rPr lang="en-US" sz="900" b="0" i="0" u="none" strike="noStrike">
                          <a:solidFill>
                            <a:srgbClr val="000000"/>
                          </a:solidFill>
                          <a:effectLst/>
                          <a:latin typeface="Calibri" panose="020F0502020204030204" pitchFamily="34" charset="0"/>
                        </a:rPr>
                        <a:t> </a:t>
                      </a:r>
                      <a:endParaRPr lang="en-US" sz="1400" b="0" i="0" u="none" strike="noStrike">
                        <a:effectLst/>
                        <a:latin typeface="Arial" panose="020B0604020202020204" pitchFamily="34" charset="0"/>
                      </a:endParaRPr>
                    </a:p>
                  </a:txBody>
                  <a:tcPr marL="7495" marR="7495" marT="7495" marB="0" anchor="b">
                    <a:lnL>
                      <a:noFill/>
                    </a:lnL>
                    <a:lnR>
                      <a:noFill/>
                    </a:lnR>
                    <a:lnT>
                      <a:noFill/>
                    </a:lnT>
                    <a:lnB>
                      <a:noFill/>
                    </a:lnB>
                    <a:solidFill>
                      <a:srgbClr val="000000"/>
                    </a:solidFill>
                  </a:tcPr>
                </a:tc>
                <a:tc>
                  <a:txBody>
                    <a:bodyPr/>
                    <a:lstStyle/>
                    <a:p>
                      <a:pPr algn="ctr" fontAlgn="ctr">
                        <a:spcBef>
                          <a:spcPts val="0"/>
                        </a:spcBef>
                        <a:spcAft>
                          <a:spcPts val="0"/>
                        </a:spcAft>
                      </a:pPr>
                      <a:r>
                        <a:rPr lang="en-US" sz="900" b="0" i="0" u="none" strike="noStrike">
                          <a:solidFill>
                            <a:srgbClr val="000000"/>
                          </a:solidFill>
                          <a:effectLst/>
                          <a:latin typeface="Calibri" panose="020F0502020204030204" pitchFamily="34" charset="0"/>
                        </a:rPr>
                        <a:t> </a:t>
                      </a:r>
                      <a:endParaRPr lang="en-US" sz="1400" b="0" i="0" u="none" strike="noStrike">
                        <a:effectLst/>
                        <a:latin typeface="Arial" panose="020B0604020202020204" pitchFamily="34" charset="0"/>
                      </a:endParaRPr>
                    </a:p>
                  </a:txBody>
                  <a:tcPr marL="7495" marR="7495" marT="7495" marB="0" anchor="ctr">
                    <a:lnL>
                      <a:noFill/>
                    </a:lnL>
                    <a:lnR>
                      <a:noFill/>
                    </a:lnR>
                    <a:lnT>
                      <a:noFill/>
                    </a:lnT>
                    <a:lnB>
                      <a:noFill/>
                    </a:lnB>
                    <a:solidFill>
                      <a:srgbClr val="000000"/>
                    </a:solidFill>
                  </a:tcPr>
                </a:tc>
                <a:tc>
                  <a:txBody>
                    <a:bodyPr/>
                    <a:lstStyle/>
                    <a:p>
                      <a:pPr algn="ctr" fontAlgn="ctr">
                        <a:spcBef>
                          <a:spcPts val="0"/>
                        </a:spcBef>
                        <a:spcAft>
                          <a:spcPts val="0"/>
                        </a:spcAft>
                      </a:pPr>
                      <a:r>
                        <a:rPr lang="en-US" sz="900" b="0" i="0" u="none" strike="noStrike" dirty="0">
                          <a:solidFill>
                            <a:srgbClr val="000000"/>
                          </a:solidFill>
                          <a:effectLst/>
                          <a:latin typeface="Arial" panose="020B0604020202020204" pitchFamily="34" charset="0"/>
                        </a:rPr>
                        <a:t> </a:t>
                      </a:r>
                      <a:endParaRPr lang="en-US" sz="1400" b="0" i="0" u="none" strike="noStrike" dirty="0">
                        <a:effectLst/>
                        <a:latin typeface="Arial" panose="020B0604020202020204" pitchFamily="34" charset="0"/>
                      </a:endParaRPr>
                    </a:p>
                  </a:txBody>
                  <a:tcPr marL="7495" marR="7495" marT="7495" marB="0" anchor="ctr">
                    <a:lnL>
                      <a:noFill/>
                    </a:lnL>
                    <a:lnR>
                      <a:noFill/>
                    </a:lnR>
                    <a:lnT>
                      <a:noFill/>
                    </a:lnT>
                    <a:lnB>
                      <a:noFill/>
                    </a:lnB>
                    <a:solidFill>
                      <a:srgbClr val="000000"/>
                    </a:solidFill>
                  </a:tcPr>
                </a:tc>
                <a:tc>
                  <a:txBody>
                    <a:bodyPr/>
                    <a:lstStyle/>
                    <a:p>
                      <a:pPr algn="ctr" fontAlgn="ctr">
                        <a:spcBef>
                          <a:spcPts val="0"/>
                        </a:spcBef>
                        <a:spcAft>
                          <a:spcPts val="0"/>
                        </a:spcAft>
                      </a:pPr>
                      <a:r>
                        <a:rPr lang="en-US" sz="1200" b="1" i="0" u="none" strike="noStrike" dirty="0">
                          <a:solidFill>
                            <a:srgbClr val="000000"/>
                          </a:solidFill>
                          <a:effectLst/>
                          <a:latin typeface="Calibri" panose="020F0502020204030204" pitchFamily="34" charset="0"/>
                        </a:rPr>
                        <a:t> </a:t>
                      </a:r>
                      <a:endParaRPr lang="en-US" sz="2400" b="1" i="0" u="none" strike="noStrike" dirty="0">
                        <a:effectLst/>
                        <a:latin typeface="Arial" panose="020B0604020202020204" pitchFamily="34" charset="0"/>
                      </a:endParaRPr>
                    </a:p>
                  </a:txBody>
                  <a:tcPr marL="7495" marR="7495" marT="7495" marB="0" anchor="ctr">
                    <a:lnL>
                      <a:noFill/>
                    </a:lnL>
                    <a:lnR>
                      <a:noFill/>
                    </a:lnR>
                    <a:lnT>
                      <a:noFill/>
                    </a:lnT>
                    <a:lnB>
                      <a:noFill/>
                    </a:lnB>
                    <a:solidFill>
                      <a:srgbClr val="000000"/>
                    </a:solidFill>
                  </a:tcPr>
                </a:tc>
                <a:extLst>
                  <a:ext uri="{0D108BD9-81ED-4DB2-BD59-A6C34878D82A}">
                    <a16:rowId xmlns:a16="http://schemas.microsoft.com/office/drawing/2014/main" val="3327049414"/>
                  </a:ext>
                </a:extLst>
              </a:tr>
              <a:tr h="291579">
                <a:tc>
                  <a:txBody>
                    <a:bodyPr/>
                    <a:lstStyle/>
                    <a:p>
                      <a:pPr algn="l" fontAlgn="b">
                        <a:spcBef>
                          <a:spcPts val="0"/>
                        </a:spcBef>
                        <a:spcAft>
                          <a:spcPts val="0"/>
                        </a:spcAft>
                      </a:pPr>
                      <a:r>
                        <a:rPr lang="en-US" sz="900" b="0" i="0" u="none" strike="noStrike" dirty="0">
                          <a:solidFill>
                            <a:srgbClr val="000000"/>
                          </a:solidFill>
                          <a:effectLst/>
                          <a:latin typeface="Calibri" panose="020F0502020204030204" pitchFamily="34" charset="0"/>
                        </a:rPr>
                        <a:t>Week 5</a:t>
                      </a:r>
                      <a:endParaRPr lang="en-US" sz="1400" b="0" i="0" u="none" strike="noStrike" dirty="0">
                        <a:effectLst/>
                        <a:latin typeface="Arial" panose="020B0604020202020204" pitchFamily="34" charset="0"/>
                      </a:endParaRPr>
                    </a:p>
                  </a:txBody>
                  <a:tcPr marL="7495" marR="7495" marT="7495" marB="0" anchor="b">
                    <a:lnL>
                      <a:noFill/>
                    </a:lnL>
                    <a:lnR>
                      <a:noFill/>
                    </a:lnR>
                    <a:lnT>
                      <a:noFill/>
                    </a:lnT>
                    <a:lnB>
                      <a:noFill/>
                    </a:lnB>
                  </a:tcPr>
                </a:tc>
                <a:tc>
                  <a:txBody>
                    <a:bodyPr/>
                    <a:lstStyle/>
                    <a:p>
                      <a:pPr algn="ctr" fontAlgn="ctr">
                        <a:spcBef>
                          <a:spcPts val="0"/>
                        </a:spcBef>
                        <a:spcAft>
                          <a:spcPts val="0"/>
                        </a:spcAft>
                      </a:pPr>
                      <a:r>
                        <a:rPr lang="en-US" sz="900" b="0" i="0" u="none" strike="noStrike" dirty="0">
                          <a:effectLst/>
                          <a:latin typeface="Arial" panose="020B0604020202020204" pitchFamily="34" charset="0"/>
                        </a:rPr>
                        <a:t>Convolutional Neural Networks</a:t>
                      </a:r>
                    </a:p>
                  </a:txBody>
                  <a:tcPr marL="7495" marR="7495" marT="7495" marB="0" anchor="ctr">
                    <a:lnL>
                      <a:noFill/>
                    </a:lnL>
                    <a:lnR>
                      <a:noFill/>
                    </a:lnR>
                    <a:lnT>
                      <a:noFill/>
                    </a:lnT>
                    <a:lnB>
                      <a:noFill/>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900" b="0" i="0" u="none" strike="noStrike" dirty="0">
                          <a:solidFill>
                            <a:srgbClr val="000000"/>
                          </a:solidFill>
                          <a:effectLst/>
                          <a:latin typeface="Arial" panose="020B0604020202020204" pitchFamily="34" charset="0"/>
                          <a:ea typeface="Arial" panose="020B0604020202020204" pitchFamily="34" charset="0"/>
                        </a:rPr>
                        <a:t>6. Convolutional Neural Networks, Building blocks of CNN</a:t>
                      </a:r>
                      <a:endParaRPr lang="en-US" sz="900" b="0" i="0" u="none" strike="noStrike" dirty="0">
                        <a:effectLst/>
                        <a:latin typeface="Arial" panose="020B0604020202020204" pitchFamily="34" charset="0"/>
                      </a:endParaRPr>
                    </a:p>
                  </a:txBody>
                  <a:tcPr marL="7495" marR="7495" marT="7495" marB="0" anchor="ctr">
                    <a:lnL>
                      <a:noFill/>
                    </a:lnL>
                    <a:lnR>
                      <a:noFill/>
                    </a:lnR>
                    <a:lnT>
                      <a:noFill/>
                    </a:lnT>
                    <a:lnB>
                      <a:noFill/>
                    </a:lnB>
                  </a:tcPr>
                </a:tc>
                <a:tc rowSpan="5">
                  <a:txBody>
                    <a:bodyPr/>
                    <a:lstStyle/>
                    <a:p>
                      <a:pPr algn="ctr" fontAlgn="ctr">
                        <a:spcBef>
                          <a:spcPts val="0"/>
                        </a:spcBef>
                        <a:spcAft>
                          <a:spcPts val="0"/>
                        </a:spcAft>
                      </a:pPr>
                      <a:r>
                        <a:rPr lang="en-US" sz="1200" b="1" i="0" u="none" strike="noStrike" dirty="0">
                          <a:solidFill>
                            <a:srgbClr val="000000"/>
                          </a:solidFill>
                          <a:effectLst/>
                          <a:latin typeface="Calibri" panose="020F0502020204030204" pitchFamily="34" charset="0"/>
                        </a:rPr>
                        <a:t>DEEP NEURAL NETWORKS - DEEP INTO DEEP LEARNING </a:t>
                      </a:r>
                      <a:endParaRPr lang="en-US" sz="2400" b="1" i="0" u="none" strike="noStrike" dirty="0">
                        <a:effectLst/>
                        <a:latin typeface="Arial" panose="020B0604020202020204" pitchFamily="34" charset="0"/>
                      </a:endParaRPr>
                    </a:p>
                  </a:txBody>
                  <a:tcPr marL="71957" marR="71957" marT="35978" marB="35978" anchor="ctr">
                    <a:lnL>
                      <a:noFill/>
                    </a:lnL>
                    <a:lnR>
                      <a:noFill/>
                    </a:lnR>
                    <a:lnT>
                      <a:noFill/>
                    </a:lnT>
                    <a:lnB>
                      <a:noFill/>
                    </a:lnB>
                    <a:solidFill>
                      <a:srgbClr val="92D050"/>
                    </a:solidFill>
                  </a:tcPr>
                </a:tc>
                <a:extLst>
                  <a:ext uri="{0D108BD9-81ED-4DB2-BD59-A6C34878D82A}">
                    <a16:rowId xmlns:a16="http://schemas.microsoft.com/office/drawing/2014/main" val="3153711337"/>
                  </a:ext>
                </a:extLst>
              </a:tr>
              <a:tr h="291579">
                <a:tc>
                  <a:txBody>
                    <a:bodyPr/>
                    <a:lstStyle/>
                    <a:p>
                      <a:pPr algn="l" fontAlgn="b">
                        <a:spcBef>
                          <a:spcPts val="0"/>
                        </a:spcBef>
                        <a:spcAft>
                          <a:spcPts val="0"/>
                        </a:spcAft>
                      </a:pPr>
                      <a:r>
                        <a:rPr lang="en-US" sz="900" b="0" i="0" u="none" strike="noStrike" dirty="0">
                          <a:solidFill>
                            <a:srgbClr val="000000"/>
                          </a:solidFill>
                          <a:effectLst/>
                          <a:latin typeface="Calibri" panose="020F0502020204030204" pitchFamily="34" charset="0"/>
                        </a:rPr>
                        <a:t>Week 6</a:t>
                      </a:r>
                      <a:endParaRPr lang="en-US" sz="1400" b="0" i="0" u="none" strike="noStrike" dirty="0">
                        <a:effectLst/>
                        <a:latin typeface="Arial" panose="020B0604020202020204" pitchFamily="34" charset="0"/>
                      </a:endParaRPr>
                    </a:p>
                  </a:txBody>
                  <a:tcPr marL="7495" marR="7495" marT="7495" marB="0" anchor="b">
                    <a:lnL>
                      <a:noFill/>
                    </a:lnL>
                    <a:lnR>
                      <a:noFill/>
                    </a:lnR>
                    <a:lnT>
                      <a:noFill/>
                    </a:lnT>
                    <a:lnB>
                      <a:noFill/>
                    </a:lnB>
                  </a:tcPr>
                </a:tc>
                <a:tc>
                  <a:txBody>
                    <a:bodyPr/>
                    <a:lstStyle/>
                    <a:p>
                      <a:pPr algn="ctr" fontAlgn="ctr">
                        <a:spcBef>
                          <a:spcPts val="0"/>
                        </a:spcBef>
                        <a:spcAft>
                          <a:spcPts val="0"/>
                        </a:spcAft>
                      </a:pPr>
                      <a:r>
                        <a:rPr lang="en-US" sz="900" b="0" i="0" u="none" strike="noStrike" dirty="0">
                          <a:effectLst/>
                          <a:latin typeface="Arial" panose="020B0604020202020204" pitchFamily="34" charset="0"/>
                        </a:rPr>
                        <a:t>Deep Convolutional Neural Networks</a:t>
                      </a:r>
                    </a:p>
                  </a:txBody>
                  <a:tcPr marL="7495" marR="7495" marT="7495" marB="0" anchor="ctr">
                    <a:lnL>
                      <a:noFill/>
                    </a:lnL>
                    <a:lnR>
                      <a:noFill/>
                    </a:lnR>
                    <a:lnT>
                      <a:noFill/>
                    </a:lnT>
                    <a:lnB>
                      <a:noFill/>
                    </a:lnB>
                  </a:tcPr>
                </a:tc>
                <a:tc>
                  <a:txBody>
                    <a:bodyPr/>
                    <a:lstStyle/>
                    <a:p>
                      <a:pPr algn="ctr" fontAlgn="ctr">
                        <a:spcBef>
                          <a:spcPts val="0"/>
                        </a:spcBef>
                        <a:spcAft>
                          <a:spcPts val="0"/>
                        </a:spcAft>
                      </a:pPr>
                      <a:r>
                        <a:rPr lang="en-US" sz="900" b="0" i="0" u="none" strike="noStrike" dirty="0">
                          <a:effectLst/>
                          <a:latin typeface="Arial" panose="020B0604020202020204" pitchFamily="34" charset="0"/>
                        </a:rPr>
                        <a:t>Pooling, Convolutional, </a:t>
                      </a:r>
                      <a:r>
                        <a:rPr lang="en-US" sz="900" b="0" i="0" u="none" strike="noStrike" dirty="0" err="1">
                          <a:effectLst/>
                          <a:latin typeface="Arial" panose="020B0604020202020204" pitchFamily="34" charset="0"/>
                        </a:rPr>
                        <a:t>Softmax</a:t>
                      </a:r>
                      <a:r>
                        <a:rPr lang="en-US" sz="900" b="0" i="0" u="none" strike="noStrike" dirty="0">
                          <a:effectLst/>
                          <a:latin typeface="Arial" panose="020B0604020202020204" pitchFamily="34" charset="0"/>
                        </a:rPr>
                        <a:t> Layers</a:t>
                      </a:r>
                    </a:p>
                  </a:txBody>
                  <a:tcPr marL="7495" marR="7495" marT="7495" marB="0" anchor="ctr">
                    <a:lnL>
                      <a:noFill/>
                    </a:lnL>
                    <a:lnR>
                      <a:noFill/>
                    </a:lnR>
                    <a:lnT>
                      <a:noFill/>
                    </a:lnT>
                    <a:lnB>
                      <a:noFill/>
                    </a:lnB>
                  </a:tcPr>
                </a:tc>
                <a:tc vMerge="1">
                  <a:txBody>
                    <a:bodyPr/>
                    <a:lstStyle/>
                    <a:p>
                      <a:endParaRPr lang="en-US"/>
                    </a:p>
                  </a:txBody>
                  <a:tcPr/>
                </a:tc>
                <a:extLst>
                  <a:ext uri="{0D108BD9-81ED-4DB2-BD59-A6C34878D82A}">
                    <a16:rowId xmlns:a16="http://schemas.microsoft.com/office/drawing/2014/main" val="830477040"/>
                  </a:ext>
                </a:extLst>
              </a:tr>
              <a:tr h="291579">
                <a:tc>
                  <a:txBody>
                    <a:bodyPr/>
                    <a:lstStyle/>
                    <a:p>
                      <a:pPr algn="l" fontAlgn="b">
                        <a:spcBef>
                          <a:spcPts val="0"/>
                        </a:spcBef>
                        <a:spcAft>
                          <a:spcPts val="0"/>
                        </a:spcAft>
                      </a:pPr>
                      <a:r>
                        <a:rPr lang="en-US" sz="900" b="0" i="0" u="none" strike="noStrike" dirty="0">
                          <a:solidFill>
                            <a:srgbClr val="000000"/>
                          </a:solidFill>
                          <a:effectLst/>
                          <a:latin typeface="Calibri" panose="020F0502020204030204" pitchFamily="34" charset="0"/>
                        </a:rPr>
                        <a:t>Week 7 </a:t>
                      </a:r>
                      <a:endParaRPr lang="en-US" sz="1400" b="0" i="0" u="none" strike="noStrike" dirty="0">
                        <a:effectLst/>
                        <a:latin typeface="Arial" panose="020B0604020202020204" pitchFamily="34" charset="0"/>
                      </a:endParaRPr>
                    </a:p>
                  </a:txBody>
                  <a:tcPr marL="7495" marR="7495" marT="7495" marB="0" anchor="b">
                    <a:lnL>
                      <a:noFill/>
                    </a:lnL>
                    <a:lnR>
                      <a:noFill/>
                    </a:lnR>
                    <a:lnT>
                      <a:noFill/>
                    </a:lnT>
                    <a:lnB>
                      <a:noFill/>
                    </a:lnB>
                  </a:tcPr>
                </a:tc>
                <a:tc>
                  <a:txBody>
                    <a:bodyPr/>
                    <a:lstStyle/>
                    <a:p>
                      <a:pPr algn="ctr" fontAlgn="ctr">
                        <a:spcBef>
                          <a:spcPts val="0"/>
                        </a:spcBef>
                        <a:spcAft>
                          <a:spcPts val="0"/>
                        </a:spcAft>
                      </a:pPr>
                      <a:r>
                        <a:rPr lang="en-US" sz="900" b="0" i="0" u="none" strike="noStrike" dirty="0">
                          <a:effectLst/>
                          <a:latin typeface="Arial" panose="020B0604020202020204" pitchFamily="34" charset="0"/>
                        </a:rPr>
                        <a:t>Deep Convolutional Neural Networks</a:t>
                      </a:r>
                    </a:p>
                  </a:txBody>
                  <a:tcPr marL="7495" marR="7495" marT="7495" marB="0" anchor="ctr">
                    <a:lnL>
                      <a:noFill/>
                    </a:lnL>
                    <a:lnR>
                      <a:noFill/>
                    </a:lnR>
                    <a:lnT>
                      <a:noFill/>
                    </a:lnT>
                    <a:lnB>
                      <a:noFill/>
                    </a:lnB>
                  </a:tcPr>
                </a:tc>
                <a:tc>
                  <a:txBody>
                    <a:bodyPr/>
                    <a:lstStyle/>
                    <a:p>
                      <a:pPr algn="ctr" fontAlgn="ctr">
                        <a:spcBef>
                          <a:spcPts val="0"/>
                        </a:spcBef>
                        <a:spcAft>
                          <a:spcPts val="0"/>
                        </a:spcAft>
                      </a:pPr>
                      <a:r>
                        <a:rPr lang="en-US" sz="900" b="0" i="0" u="none" strike="noStrike" dirty="0">
                          <a:effectLst/>
                          <a:latin typeface="Arial" panose="020B0604020202020204" pitchFamily="34" charset="0"/>
                        </a:rPr>
                        <a:t>Optimizing </a:t>
                      </a:r>
                      <a:r>
                        <a:rPr lang="en-US" sz="900" b="0" i="0" u="none" strike="noStrike" dirty="0" err="1">
                          <a:effectLst/>
                          <a:latin typeface="Arial" panose="020B0604020202020204" pitchFamily="34" charset="0"/>
                        </a:rPr>
                        <a:t>ConvNets</a:t>
                      </a:r>
                      <a:r>
                        <a:rPr lang="en-US" sz="900" b="0" i="0" u="none" strike="noStrike" dirty="0">
                          <a:effectLst/>
                          <a:latin typeface="Arial" panose="020B0604020202020204" pitchFamily="34" charset="0"/>
                        </a:rPr>
                        <a:t>, Transfer Learning, Residual Networks</a:t>
                      </a:r>
                    </a:p>
                  </a:txBody>
                  <a:tcPr marL="7495" marR="7495" marT="7495" marB="0" anchor="ctr">
                    <a:lnL>
                      <a:noFill/>
                    </a:lnL>
                    <a:lnR>
                      <a:noFill/>
                    </a:lnR>
                    <a:lnT>
                      <a:noFill/>
                    </a:lnT>
                    <a:lnB>
                      <a:noFill/>
                    </a:lnB>
                  </a:tcPr>
                </a:tc>
                <a:tc vMerge="1">
                  <a:txBody>
                    <a:bodyPr/>
                    <a:lstStyle/>
                    <a:p>
                      <a:endParaRPr lang="en-US"/>
                    </a:p>
                  </a:txBody>
                  <a:tcPr/>
                </a:tc>
                <a:extLst>
                  <a:ext uri="{0D108BD9-81ED-4DB2-BD59-A6C34878D82A}">
                    <a16:rowId xmlns:a16="http://schemas.microsoft.com/office/drawing/2014/main" val="1340982424"/>
                  </a:ext>
                </a:extLst>
              </a:tr>
              <a:tr h="419746">
                <a:tc>
                  <a:txBody>
                    <a:bodyPr/>
                    <a:lstStyle/>
                    <a:p>
                      <a:pPr algn="l" fontAlgn="b">
                        <a:spcBef>
                          <a:spcPts val="0"/>
                        </a:spcBef>
                        <a:spcAft>
                          <a:spcPts val="0"/>
                        </a:spcAft>
                      </a:pPr>
                      <a:r>
                        <a:rPr lang="en-US" sz="900" b="0" i="0" u="none" strike="noStrike" dirty="0">
                          <a:solidFill>
                            <a:srgbClr val="000000"/>
                          </a:solidFill>
                          <a:effectLst/>
                          <a:latin typeface="Calibri" panose="020F0502020204030204" pitchFamily="34" charset="0"/>
                        </a:rPr>
                        <a:t>Week 8</a:t>
                      </a:r>
                      <a:endParaRPr lang="en-US" sz="1400" b="0" i="0" u="none" strike="noStrike" dirty="0">
                        <a:effectLst/>
                        <a:latin typeface="Arial" panose="020B0604020202020204" pitchFamily="34" charset="0"/>
                      </a:endParaRPr>
                    </a:p>
                  </a:txBody>
                  <a:tcPr marL="7495" marR="7495" marT="7495" marB="0" anchor="b">
                    <a:lnL>
                      <a:noFill/>
                    </a:lnL>
                    <a:lnR>
                      <a:noFill/>
                    </a:lnR>
                    <a:lnT>
                      <a:noFill/>
                    </a:lnT>
                    <a:lnB>
                      <a:noFill/>
                    </a:lnB>
                  </a:tcPr>
                </a:tc>
                <a:tc>
                  <a:txBody>
                    <a:bodyPr/>
                    <a:lstStyle/>
                    <a:p>
                      <a:pPr algn="ctr" fontAlgn="ctr">
                        <a:spcBef>
                          <a:spcPts val="0"/>
                        </a:spcBef>
                        <a:spcAft>
                          <a:spcPts val="0"/>
                        </a:spcAft>
                      </a:pPr>
                      <a:r>
                        <a:rPr lang="en-US" sz="900" b="0" i="0" u="none" strike="noStrike" dirty="0">
                          <a:solidFill>
                            <a:srgbClr val="000000"/>
                          </a:solidFill>
                          <a:effectLst/>
                          <a:latin typeface="Calibri" panose="020F0502020204030204" pitchFamily="34" charset="0"/>
                        </a:rPr>
                        <a:t>Deep Learning Optimization</a:t>
                      </a:r>
                      <a:endParaRPr lang="en-US" sz="1400" b="0" i="0" u="none" strike="noStrike" dirty="0">
                        <a:effectLst/>
                        <a:latin typeface="Arial" panose="020B0604020202020204" pitchFamily="34" charset="0"/>
                      </a:endParaRPr>
                    </a:p>
                  </a:txBody>
                  <a:tcPr marL="7495" marR="7495" marT="7495" marB="0" anchor="ctr">
                    <a:lnL>
                      <a:noFill/>
                    </a:lnL>
                    <a:lnR>
                      <a:noFill/>
                    </a:lnR>
                    <a:lnT>
                      <a:noFill/>
                    </a:lnT>
                    <a:lnB>
                      <a:noFill/>
                    </a:lnB>
                  </a:tcPr>
                </a:tc>
                <a:tc>
                  <a:txBody>
                    <a:bodyPr/>
                    <a:lstStyle/>
                    <a:p>
                      <a:pPr algn="ctr" fontAlgn="ctr">
                        <a:spcBef>
                          <a:spcPts val="0"/>
                        </a:spcBef>
                        <a:spcAft>
                          <a:spcPts val="0"/>
                        </a:spcAft>
                      </a:pPr>
                      <a:r>
                        <a:rPr lang="en-US" sz="900" b="0" i="0" u="none" strike="noStrike" dirty="0">
                          <a:solidFill>
                            <a:srgbClr val="000000"/>
                          </a:solidFill>
                          <a:effectLst/>
                          <a:latin typeface="Arial" panose="020B0604020202020204" pitchFamily="34" charset="0"/>
                        </a:rPr>
                        <a:t>11. Deep Learning Model Optimization; Early Stopping/Exit, Dropout, Batch Normalization, Instance Normalization, Group Normalization, Pruning, Quantization, Hyperparameter Optimization.</a:t>
                      </a:r>
                      <a:endParaRPr lang="en-US" sz="1400" b="0" i="0" u="none" strike="noStrike" dirty="0">
                        <a:effectLst/>
                        <a:latin typeface="Arial" panose="020B0604020202020204" pitchFamily="34" charset="0"/>
                      </a:endParaRPr>
                    </a:p>
                  </a:txBody>
                  <a:tcPr marL="7495" marR="7495" marT="7495" marB="0" anchor="ctr">
                    <a:lnL>
                      <a:noFill/>
                    </a:lnL>
                    <a:lnR>
                      <a:noFill/>
                    </a:lnR>
                    <a:lnT>
                      <a:noFill/>
                    </a:lnT>
                    <a:lnB>
                      <a:noFill/>
                    </a:lnB>
                  </a:tcPr>
                </a:tc>
                <a:tc vMerge="1">
                  <a:txBody>
                    <a:bodyPr/>
                    <a:lstStyle/>
                    <a:p>
                      <a:endParaRPr lang="en-US"/>
                    </a:p>
                  </a:txBody>
                  <a:tcPr/>
                </a:tc>
                <a:extLst>
                  <a:ext uri="{0D108BD9-81ED-4DB2-BD59-A6C34878D82A}">
                    <a16:rowId xmlns:a16="http://schemas.microsoft.com/office/drawing/2014/main" val="1533235775"/>
                  </a:ext>
                </a:extLst>
              </a:tr>
              <a:tr h="163412">
                <a:tc>
                  <a:txBody>
                    <a:bodyPr/>
                    <a:lstStyle/>
                    <a:p>
                      <a:pPr algn="l" fontAlgn="b">
                        <a:spcBef>
                          <a:spcPts val="0"/>
                        </a:spcBef>
                        <a:spcAft>
                          <a:spcPts val="0"/>
                        </a:spcAft>
                      </a:pPr>
                      <a:r>
                        <a:rPr lang="en-US" sz="900" b="0" i="0" u="none" strike="noStrike" dirty="0">
                          <a:solidFill>
                            <a:srgbClr val="000000"/>
                          </a:solidFill>
                          <a:effectLst/>
                          <a:latin typeface="Calibri" panose="020F0502020204030204" pitchFamily="34" charset="0"/>
                        </a:rPr>
                        <a:t>Week 9</a:t>
                      </a:r>
                      <a:endParaRPr lang="en-US" sz="1400" b="0" i="0" u="none" strike="noStrike" dirty="0">
                        <a:effectLst/>
                        <a:latin typeface="Arial" panose="020B0604020202020204" pitchFamily="34" charset="0"/>
                      </a:endParaRPr>
                    </a:p>
                  </a:txBody>
                  <a:tcPr marL="7495" marR="7495" marT="7495" marB="0" anchor="b">
                    <a:lnL>
                      <a:noFill/>
                    </a:lnL>
                    <a:lnR>
                      <a:noFill/>
                    </a:lnR>
                    <a:lnT>
                      <a:noFill/>
                    </a:lnT>
                    <a:lnB>
                      <a:noFill/>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900" b="0" i="0" u="none" strike="noStrike" dirty="0">
                          <a:solidFill>
                            <a:srgbClr val="000000"/>
                          </a:solidFill>
                          <a:effectLst/>
                          <a:latin typeface="Calibri" panose="020F0502020204030204" pitchFamily="34" charset="0"/>
                        </a:rPr>
                        <a:t>Recurrent Neural Networks, Transformers</a:t>
                      </a:r>
                      <a:endParaRPr lang="en-US" sz="1400" b="0" i="0" u="none" strike="noStrike" dirty="0">
                        <a:effectLst/>
                        <a:latin typeface="Arial" panose="020B0604020202020204" pitchFamily="34" charset="0"/>
                      </a:endParaRPr>
                    </a:p>
                  </a:txBody>
                  <a:tcPr marL="7495" marR="7495" marT="7495" marB="0" anchor="ctr">
                    <a:lnL>
                      <a:noFill/>
                    </a:lnL>
                    <a:lnR>
                      <a:noFill/>
                    </a:lnR>
                    <a:lnT>
                      <a:noFill/>
                    </a:lnT>
                    <a:lnB>
                      <a:noFill/>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900" b="0" i="0" u="none" strike="noStrike" dirty="0">
                          <a:solidFill>
                            <a:srgbClr val="000000"/>
                          </a:solidFill>
                          <a:effectLst/>
                          <a:latin typeface="Arial" panose="020B0604020202020204" pitchFamily="34" charset="0"/>
                        </a:rPr>
                        <a:t>RNNs, LSTMs</a:t>
                      </a:r>
                      <a:endParaRPr lang="en-US" sz="1400" b="0" i="0" u="none" strike="noStrike" dirty="0">
                        <a:effectLst/>
                        <a:latin typeface="Arial" panose="020B0604020202020204" pitchFamily="34" charset="0"/>
                      </a:endParaRPr>
                    </a:p>
                  </a:txBody>
                  <a:tcPr marL="7495" marR="7495" marT="7495" marB="0" anchor="ctr">
                    <a:lnL>
                      <a:noFill/>
                    </a:lnL>
                    <a:lnR>
                      <a:noFill/>
                    </a:lnR>
                    <a:lnT>
                      <a:noFill/>
                    </a:lnT>
                    <a:lnB>
                      <a:noFill/>
                    </a:lnB>
                  </a:tcPr>
                </a:tc>
                <a:tc vMerge="1">
                  <a:txBody>
                    <a:bodyPr/>
                    <a:lstStyle/>
                    <a:p>
                      <a:endParaRPr lang="en-US"/>
                    </a:p>
                  </a:txBody>
                  <a:tcPr/>
                </a:tc>
                <a:extLst>
                  <a:ext uri="{0D108BD9-81ED-4DB2-BD59-A6C34878D82A}">
                    <a16:rowId xmlns:a16="http://schemas.microsoft.com/office/drawing/2014/main" val="882668016"/>
                  </a:ext>
                </a:extLst>
              </a:tr>
              <a:tr h="173349">
                <a:tc>
                  <a:txBody>
                    <a:bodyPr/>
                    <a:lstStyle/>
                    <a:p>
                      <a:pPr algn="l" fontAlgn="b">
                        <a:spcBef>
                          <a:spcPts val="0"/>
                        </a:spcBef>
                        <a:spcAft>
                          <a:spcPts val="0"/>
                        </a:spcAft>
                      </a:pPr>
                      <a:r>
                        <a:rPr lang="en-US" sz="900" b="0" i="0" u="none" strike="noStrike" dirty="0">
                          <a:solidFill>
                            <a:srgbClr val="000000"/>
                          </a:solidFill>
                          <a:effectLst/>
                          <a:latin typeface="Calibri" panose="020F0502020204030204" pitchFamily="34" charset="0"/>
                        </a:rPr>
                        <a:t> </a:t>
                      </a:r>
                      <a:endParaRPr lang="en-US" sz="1400" b="0" i="0" u="none" strike="noStrike" dirty="0">
                        <a:effectLst/>
                        <a:latin typeface="Arial" panose="020B0604020202020204" pitchFamily="34" charset="0"/>
                      </a:endParaRPr>
                    </a:p>
                  </a:txBody>
                  <a:tcPr marL="7495" marR="7495" marT="7495" marB="0" anchor="b">
                    <a:lnL>
                      <a:noFill/>
                    </a:lnL>
                    <a:lnR>
                      <a:noFill/>
                    </a:lnR>
                    <a:lnT>
                      <a:noFill/>
                    </a:lnT>
                    <a:lnB>
                      <a:noFill/>
                    </a:lnB>
                    <a:solidFill>
                      <a:srgbClr val="595959"/>
                    </a:solidFill>
                  </a:tcPr>
                </a:tc>
                <a:tc>
                  <a:txBody>
                    <a:bodyPr/>
                    <a:lstStyle/>
                    <a:p>
                      <a:pPr algn="ctr" fontAlgn="ctr">
                        <a:spcBef>
                          <a:spcPts val="0"/>
                        </a:spcBef>
                        <a:spcAft>
                          <a:spcPts val="0"/>
                        </a:spcAft>
                      </a:pPr>
                      <a:r>
                        <a:rPr lang="en-US" sz="900" b="0" i="0" u="none" strike="noStrike" dirty="0">
                          <a:solidFill>
                            <a:srgbClr val="000000"/>
                          </a:solidFill>
                          <a:effectLst/>
                          <a:latin typeface="Calibri" panose="020F0502020204030204" pitchFamily="34" charset="0"/>
                        </a:rPr>
                        <a:t> </a:t>
                      </a:r>
                      <a:endParaRPr lang="en-US" sz="1400" b="0" i="0" u="none" strike="noStrike" dirty="0">
                        <a:effectLst/>
                        <a:latin typeface="Arial" panose="020B0604020202020204" pitchFamily="34" charset="0"/>
                      </a:endParaRPr>
                    </a:p>
                  </a:txBody>
                  <a:tcPr marL="7495" marR="7495" marT="7495" marB="0" anchor="ctr">
                    <a:lnL>
                      <a:noFill/>
                    </a:lnL>
                    <a:lnR>
                      <a:noFill/>
                    </a:lnR>
                    <a:lnT>
                      <a:noFill/>
                    </a:lnT>
                    <a:lnB>
                      <a:noFill/>
                    </a:lnB>
                    <a:solidFill>
                      <a:srgbClr val="595959"/>
                    </a:solidFill>
                  </a:tcPr>
                </a:tc>
                <a:tc>
                  <a:txBody>
                    <a:bodyPr/>
                    <a:lstStyle/>
                    <a:p>
                      <a:pPr algn="ctr" fontAlgn="ctr">
                        <a:spcBef>
                          <a:spcPts val="0"/>
                        </a:spcBef>
                        <a:spcAft>
                          <a:spcPts val="0"/>
                        </a:spcAft>
                      </a:pPr>
                      <a:r>
                        <a:rPr lang="en-US" sz="900" b="0" i="0" u="none" strike="noStrike" dirty="0">
                          <a:solidFill>
                            <a:srgbClr val="000000"/>
                          </a:solidFill>
                          <a:effectLst/>
                          <a:latin typeface="Arial" panose="020B0604020202020204" pitchFamily="34" charset="0"/>
                        </a:rPr>
                        <a:t> </a:t>
                      </a:r>
                      <a:endParaRPr lang="en-US" sz="1400" b="0" i="0" u="none" strike="noStrike" dirty="0">
                        <a:effectLst/>
                        <a:latin typeface="Arial" panose="020B0604020202020204" pitchFamily="34" charset="0"/>
                      </a:endParaRPr>
                    </a:p>
                  </a:txBody>
                  <a:tcPr marL="7495" marR="7495" marT="7495" marB="0" anchor="ctr">
                    <a:lnL>
                      <a:noFill/>
                    </a:lnL>
                    <a:lnR>
                      <a:noFill/>
                    </a:lnR>
                    <a:lnT>
                      <a:noFill/>
                    </a:lnT>
                    <a:lnB>
                      <a:noFill/>
                    </a:lnB>
                    <a:solidFill>
                      <a:srgbClr val="595959"/>
                    </a:solidFill>
                  </a:tcPr>
                </a:tc>
                <a:tc>
                  <a:txBody>
                    <a:bodyPr/>
                    <a:lstStyle/>
                    <a:p>
                      <a:pPr algn="ctr" fontAlgn="ctr">
                        <a:spcBef>
                          <a:spcPts val="0"/>
                        </a:spcBef>
                        <a:spcAft>
                          <a:spcPts val="0"/>
                        </a:spcAft>
                      </a:pPr>
                      <a:r>
                        <a:rPr lang="en-US" sz="1200" b="1" i="0" u="none" strike="noStrike" dirty="0">
                          <a:solidFill>
                            <a:srgbClr val="000000"/>
                          </a:solidFill>
                          <a:effectLst/>
                          <a:latin typeface="Calibri" panose="020F0502020204030204" pitchFamily="34" charset="0"/>
                        </a:rPr>
                        <a:t> </a:t>
                      </a:r>
                      <a:endParaRPr lang="en-US" sz="2400" b="1" i="0" u="none" strike="noStrike" dirty="0">
                        <a:effectLst/>
                        <a:latin typeface="Arial" panose="020B0604020202020204" pitchFamily="34" charset="0"/>
                      </a:endParaRPr>
                    </a:p>
                  </a:txBody>
                  <a:tcPr marL="7495" marR="7495" marT="7495" marB="0" anchor="ctr">
                    <a:lnL>
                      <a:noFill/>
                    </a:lnL>
                    <a:lnR>
                      <a:noFill/>
                    </a:lnR>
                    <a:lnT>
                      <a:noFill/>
                    </a:lnT>
                    <a:lnB>
                      <a:noFill/>
                    </a:lnB>
                    <a:solidFill>
                      <a:srgbClr val="595959"/>
                    </a:solidFill>
                  </a:tcPr>
                </a:tc>
                <a:extLst>
                  <a:ext uri="{0D108BD9-81ED-4DB2-BD59-A6C34878D82A}">
                    <a16:rowId xmlns:a16="http://schemas.microsoft.com/office/drawing/2014/main" val="3878448790"/>
                  </a:ext>
                </a:extLst>
              </a:tr>
              <a:tr h="291579">
                <a:tc>
                  <a:txBody>
                    <a:bodyPr/>
                    <a:lstStyle/>
                    <a:p>
                      <a:pPr algn="l" fontAlgn="b">
                        <a:spcBef>
                          <a:spcPts val="0"/>
                        </a:spcBef>
                        <a:spcAft>
                          <a:spcPts val="0"/>
                        </a:spcAft>
                      </a:pPr>
                      <a:r>
                        <a:rPr lang="en-US" sz="900" b="0" i="0" u="none" strike="noStrike" dirty="0">
                          <a:solidFill>
                            <a:srgbClr val="000000"/>
                          </a:solidFill>
                          <a:effectLst/>
                          <a:latin typeface="Calibri" panose="020F0502020204030204" pitchFamily="34" charset="0"/>
                        </a:rPr>
                        <a:t>Week 10</a:t>
                      </a:r>
                      <a:endParaRPr lang="en-US" sz="1400" b="0" i="0" u="none" strike="noStrike" dirty="0">
                        <a:effectLst/>
                        <a:latin typeface="Arial" panose="020B0604020202020204" pitchFamily="34" charset="0"/>
                      </a:endParaRPr>
                    </a:p>
                  </a:txBody>
                  <a:tcPr marL="7495" marR="7495" marT="7495" marB="0" anchor="b">
                    <a:lnL>
                      <a:noFill/>
                    </a:lnL>
                    <a:lnR>
                      <a:noFill/>
                    </a:lnR>
                    <a:lnT>
                      <a:noFill/>
                    </a:lnT>
                    <a:lnB>
                      <a:noFill/>
                    </a:lnB>
                  </a:tcPr>
                </a:tc>
                <a:tc>
                  <a:txBody>
                    <a:bodyPr/>
                    <a:lstStyle/>
                    <a:p>
                      <a:pPr algn="ctr" fontAlgn="ctr">
                        <a:spcBef>
                          <a:spcPts val="0"/>
                        </a:spcBef>
                        <a:spcAft>
                          <a:spcPts val="0"/>
                        </a:spcAft>
                      </a:pPr>
                      <a:r>
                        <a:rPr lang="en-US" sz="900" b="0" i="0" u="none" strike="noStrike" dirty="0">
                          <a:solidFill>
                            <a:srgbClr val="000000"/>
                          </a:solidFill>
                          <a:effectLst/>
                          <a:latin typeface="Calibri" panose="020F0502020204030204" pitchFamily="34" charset="0"/>
                        </a:rPr>
                        <a:t>Transformers, Attention</a:t>
                      </a:r>
                      <a:endParaRPr lang="en-US" sz="1400" b="0" i="0" u="none" strike="noStrike" dirty="0">
                        <a:effectLst/>
                        <a:latin typeface="Arial" panose="020B0604020202020204" pitchFamily="34" charset="0"/>
                      </a:endParaRPr>
                    </a:p>
                  </a:txBody>
                  <a:tcPr marL="7495" marR="7495" marT="7495" marB="0" anchor="ctr">
                    <a:lnL>
                      <a:noFill/>
                    </a:lnL>
                    <a:lnR>
                      <a:noFill/>
                    </a:lnR>
                    <a:lnT>
                      <a:noFill/>
                    </a:lnT>
                    <a:lnB>
                      <a:noFill/>
                    </a:lnB>
                  </a:tcPr>
                </a:tc>
                <a:tc>
                  <a:txBody>
                    <a:bodyPr/>
                    <a:lstStyle/>
                    <a:p>
                      <a:pPr algn="ctr" fontAlgn="ctr">
                        <a:spcBef>
                          <a:spcPts val="0"/>
                        </a:spcBef>
                        <a:spcAft>
                          <a:spcPts val="0"/>
                        </a:spcAft>
                      </a:pPr>
                      <a:r>
                        <a:rPr lang="en-US" sz="900" b="0" i="0" u="none" strike="noStrike" dirty="0">
                          <a:solidFill>
                            <a:srgbClr val="000000"/>
                          </a:solidFill>
                          <a:effectLst/>
                          <a:latin typeface="Arial" panose="020B0604020202020204" pitchFamily="34" charset="0"/>
                        </a:rPr>
                        <a:t>Attention Mechanisms and Transformer Networks</a:t>
                      </a:r>
                      <a:endParaRPr lang="en-US" sz="1400" b="0" i="0" u="none" strike="noStrike" dirty="0">
                        <a:effectLst/>
                        <a:latin typeface="Arial" panose="020B0604020202020204" pitchFamily="34" charset="0"/>
                      </a:endParaRPr>
                    </a:p>
                  </a:txBody>
                  <a:tcPr marL="7495" marR="7495" marT="7495" marB="0" anchor="ctr">
                    <a:lnL>
                      <a:noFill/>
                    </a:lnL>
                    <a:lnR>
                      <a:noFill/>
                    </a:lnR>
                    <a:lnT>
                      <a:noFill/>
                    </a:lnT>
                    <a:lnB>
                      <a:noFill/>
                    </a:lnB>
                  </a:tcPr>
                </a:tc>
                <a:tc rowSpan="4">
                  <a:txBody>
                    <a:bodyPr/>
                    <a:lstStyle/>
                    <a:p>
                      <a:pPr algn="ctr" fontAlgn="ctr">
                        <a:spcBef>
                          <a:spcPts val="0"/>
                        </a:spcBef>
                        <a:spcAft>
                          <a:spcPts val="0"/>
                        </a:spcAft>
                      </a:pPr>
                      <a:r>
                        <a:rPr lang="en-US" sz="1200" b="1" i="0" u="none" strike="noStrike" dirty="0">
                          <a:solidFill>
                            <a:srgbClr val="000000"/>
                          </a:solidFill>
                          <a:effectLst/>
                          <a:latin typeface="Calibri" panose="020F0502020204030204" pitchFamily="34" charset="0"/>
                        </a:rPr>
                        <a:t>EMERGING DEEP LEARNING RESEARCH AND APPLICATIONS</a:t>
                      </a:r>
                      <a:endParaRPr lang="en-US" sz="2400" b="1" i="0" u="none" strike="noStrike" dirty="0">
                        <a:effectLst/>
                        <a:latin typeface="Arial" panose="020B0604020202020204" pitchFamily="34" charset="0"/>
                      </a:endParaRPr>
                    </a:p>
                  </a:txBody>
                  <a:tcPr marL="71957" marR="71957" marT="35978" marB="35978" anchor="ctr">
                    <a:lnL>
                      <a:noFill/>
                    </a:lnL>
                    <a:lnR>
                      <a:noFill/>
                    </a:lnR>
                    <a:lnT>
                      <a:noFill/>
                    </a:lnT>
                    <a:lnB>
                      <a:noFill/>
                    </a:lnB>
                    <a:solidFill>
                      <a:srgbClr val="00B0F0"/>
                    </a:solidFill>
                  </a:tcPr>
                </a:tc>
                <a:extLst>
                  <a:ext uri="{0D108BD9-81ED-4DB2-BD59-A6C34878D82A}">
                    <a16:rowId xmlns:a16="http://schemas.microsoft.com/office/drawing/2014/main" val="1574334492"/>
                  </a:ext>
                </a:extLst>
              </a:tr>
              <a:tr h="419746">
                <a:tc>
                  <a:txBody>
                    <a:bodyPr/>
                    <a:lstStyle/>
                    <a:p>
                      <a:pPr algn="l" fontAlgn="b">
                        <a:spcBef>
                          <a:spcPts val="0"/>
                        </a:spcBef>
                        <a:spcAft>
                          <a:spcPts val="0"/>
                        </a:spcAft>
                      </a:pPr>
                      <a:r>
                        <a:rPr lang="en-US" sz="900" b="0" i="0" u="none" strike="noStrike" dirty="0">
                          <a:solidFill>
                            <a:srgbClr val="000000"/>
                          </a:solidFill>
                          <a:effectLst/>
                          <a:latin typeface="Calibri" panose="020F0502020204030204" pitchFamily="34" charset="0"/>
                        </a:rPr>
                        <a:t>Week 11</a:t>
                      </a:r>
                      <a:endParaRPr lang="en-US" sz="1400" b="0" i="0" u="none" strike="noStrike" dirty="0">
                        <a:effectLst/>
                        <a:latin typeface="Arial" panose="020B0604020202020204" pitchFamily="34" charset="0"/>
                      </a:endParaRPr>
                    </a:p>
                  </a:txBody>
                  <a:tcPr marL="7495" marR="7495" marT="7495" marB="0" anchor="b">
                    <a:lnL>
                      <a:noFill/>
                    </a:lnL>
                    <a:lnR>
                      <a:noFill/>
                    </a:lnR>
                    <a:lnT>
                      <a:noFill/>
                    </a:lnT>
                    <a:lnB>
                      <a:noFill/>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Generative Adversarial Networks</a:t>
                      </a: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txBody>
                  <a:tcPr marL="7495" marR="7495" marT="7495" marB="0" anchor="ctr">
                    <a:lnL>
                      <a:noFill/>
                    </a:lnL>
                    <a:lnR>
                      <a:noFill/>
                    </a:lnR>
                    <a:lnT>
                      <a:noFill/>
                    </a:lnT>
                    <a:lnB>
                      <a:noFill/>
                    </a:lnB>
                  </a:tcPr>
                </a:tc>
                <a:tc>
                  <a:txBody>
                    <a:bodyPr/>
                    <a:lstStyle/>
                    <a:p>
                      <a:pPr algn="ctr" fontAlgn="ctr">
                        <a:spcBef>
                          <a:spcPts val="0"/>
                        </a:spcBef>
                        <a:spcAft>
                          <a:spcPts val="0"/>
                        </a:spcAft>
                      </a:pPr>
                      <a:r>
                        <a:rPr lang="en-US" sz="900" b="0" i="0" u="none" strike="noStrike" dirty="0">
                          <a:solidFill>
                            <a:srgbClr val="000000"/>
                          </a:solidFill>
                          <a:effectLst/>
                          <a:latin typeface="Arial" panose="020B0604020202020204" pitchFamily="34" charset="0"/>
                          <a:ea typeface="Arial" panose="020B0604020202020204" pitchFamily="34" charset="0"/>
                        </a:rPr>
                        <a:t>Unsupervised Learning with Deep Network, Autoencoders Cont’d, </a:t>
                      </a:r>
                      <a:r>
                        <a:rPr lang="en-US" sz="900" b="0" i="0" u="none" strike="noStrike" dirty="0">
                          <a:solidFill>
                            <a:srgbClr val="000000"/>
                          </a:solidFill>
                          <a:effectLst/>
                          <a:latin typeface="Arial" panose="020B0604020202020204" pitchFamily="34" charset="0"/>
                        </a:rPr>
                        <a:t>8. Generative Adversarial Networks, Adversarial Learning Models, Variational Autoencoders</a:t>
                      </a:r>
                      <a:endParaRPr lang="en-US" sz="1400" b="0" i="0" u="none" strike="noStrike" dirty="0">
                        <a:effectLst/>
                        <a:latin typeface="Arial" panose="020B0604020202020204" pitchFamily="34" charset="0"/>
                      </a:endParaRPr>
                    </a:p>
                  </a:txBody>
                  <a:tcPr marL="7495" marR="7495" marT="7495" marB="0" anchor="ctr">
                    <a:lnL>
                      <a:noFill/>
                    </a:lnL>
                    <a:lnR>
                      <a:noFill/>
                    </a:lnR>
                    <a:lnT>
                      <a:noFill/>
                    </a:lnT>
                    <a:lnB>
                      <a:noFill/>
                    </a:lnB>
                  </a:tcPr>
                </a:tc>
                <a:tc vMerge="1">
                  <a:txBody>
                    <a:bodyPr/>
                    <a:lstStyle/>
                    <a:p>
                      <a:endParaRPr lang="en-US"/>
                    </a:p>
                  </a:txBody>
                  <a:tcPr/>
                </a:tc>
                <a:extLst>
                  <a:ext uri="{0D108BD9-81ED-4DB2-BD59-A6C34878D82A}">
                    <a16:rowId xmlns:a16="http://schemas.microsoft.com/office/drawing/2014/main" val="2539787098"/>
                  </a:ext>
                </a:extLst>
              </a:tr>
              <a:tr h="256612">
                <a:tc>
                  <a:txBody>
                    <a:bodyPr/>
                    <a:lstStyle/>
                    <a:p>
                      <a:pPr algn="l" fontAlgn="b">
                        <a:spcBef>
                          <a:spcPts val="0"/>
                        </a:spcBef>
                        <a:spcAft>
                          <a:spcPts val="0"/>
                        </a:spcAft>
                      </a:pPr>
                      <a:r>
                        <a:rPr lang="en-US" sz="900" b="0" i="0" u="none" strike="noStrike" dirty="0">
                          <a:solidFill>
                            <a:srgbClr val="000000"/>
                          </a:solidFill>
                          <a:effectLst/>
                          <a:latin typeface="Calibri" panose="020F0502020204030204" pitchFamily="34" charset="0"/>
                        </a:rPr>
                        <a:t>Week 12</a:t>
                      </a:r>
                      <a:endParaRPr lang="en-US" sz="1400" b="0" i="0" u="none" strike="noStrike" dirty="0">
                        <a:effectLst/>
                        <a:latin typeface="Arial" panose="020B0604020202020204" pitchFamily="34" charset="0"/>
                      </a:endParaRPr>
                    </a:p>
                  </a:txBody>
                  <a:tcPr marL="7495" marR="7495" marT="7495" marB="0" anchor="b">
                    <a:lnL>
                      <a:noFill/>
                    </a:lnL>
                    <a:lnR>
                      <a:noFill/>
                    </a:lnR>
                    <a:lnT>
                      <a:noFill/>
                    </a:lnT>
                    <a:lnB>
                      <a:noFill/>
                    </a:lnB>
                  </a:tcPr>
                </a:tc>
                <a:tc>
                  <a:txBody>
                    <a:bodyPr/>
                    <a:lstStyle/>
                    <a:p>
                      <a:pPr algn="ctr" fontAlgn="ctr">
                        <a:spcBef>
                          <a:spcPts val="0"/>
                        </a:spcBef>
                        <a:spcAft>
                          <a:spcPts val="0"/>
                        </a:spcAft>
                      </a:pPr>
                      <a:r>
                        <a:rPr lang="en-US" sz="900" b="0" i="0" u="none" strike="noStrike" dirty="0">
                          <a:solidFill>
                            <a:srgbClr val="000000"/>
                          </a:solidFill>
                          <a:effectLst/>
                          <a:latin typeface="Calibri" panose="020F0502020204030204" pitchFamily="34" charset="0"/>
                        </a:rPr>
                        <a:t>Deep Reinforcement Learning - Graph Neural Networks</a:t>
                      </a:r>
                      <a:endParaRPr lang="en-US" sz="1400" b="0" i="0" u="none" strike="noStrike" dirty="0">
                        <a:effectLst/>
                        <a:latin typeface="Arial" panose="020B0604020202020204" pitchFamily="34" charset="0"/>
                      </a:endParaRPr>
                    </a:p>
                  </a:txBody>
                  <a:tcPr marL="7495" marR="7495" marT="7495" marB="0" anchor="ctr">
                    <a:lnL>
                      <a:noFill/>
                    </a:lnL>
                    <a:lnR>
                      <a:noFill/>
                    </a:lnR>
                    <a:lnT>
                      <a:noFill/>
                    </a:lnT>
                    <a:lnB>
                      <a:noFill/>
                    </a:lnB>
                  </a:tcPr>
                </a:tc>
                <a:tc>
                  <a:txBody>
                    <a:bodyPr/>
                    <a:lstStyle/>
                    <a:p>
                      <a:pPr algn="ctr" fontAlgn="ctr">
                        <a:spcBef>
                          <a:spcPts val="0"/>
                        </a:spcBef>
                        <a:spcAft>
                          <a:spcPts val="0"/>
                        </a:spcAft>
                      </a:pPr>
                      <a:r>
                        <a:rPr lang="en-US" sz="900" b="0" i="0" u="none" strike="noStrike" dirty="0">
                          <a:solidFill>
                            <a:srgbClr val="000000"/>
                          </a:solidFill>
                          <a:effectLst/>
                          <a:latin typeface="Arial" panose="020B0604020202020204" pitchFamily="34" charset="0"/>
                        </a:rPr>
                        <a:t>Deep Reinforcement Learning (Q-learning, actor-critic, policy gradient, experience replay, double Q-learning, deep bootstrap networks).</a:t>
                      </a:r>
                      <a:endParaRPr lang="en-US" sz="1400" b="0" i="0" u="none" strike="noStrike" dirty="0">
                        <a:effectLst/>
                        <a:latin typeface="Arial" panose="020B0604020202020204" pitchFamily="34" charset="0"/>
                      </a:endParaRPr>
                    </a:p>
                  </a:txBody>
                  <a:tcPr marL="7495" marR="7495" marT="7495" marB="0" anchor="ctr">
                    <a:lnL>
                      <a:noFill/>
                    </a:lnL>
                    <a:lnR>
                      <a:noFill/>
                    </a:lnR>
                    <a:lnT>
                      <a:noFill/>
                    </a:lnT>
                    <a:lnB>
                      <a:noFill/>
                    </a:lnB>
                  </a:tcPr>
                </a:tc>
                <a:tc vMerge="1">
                  <a:txBody>
                    <a:bodyPr/>
                    <a:lstStyle/>
                    <a:p>
                      <a:endParaRPr lang="en-US"/>
                    </a:p>
                  </a:txBody>
                  <a:tcPr/>
                </a:tc>
                <a:extLst>
                  <a:ext uri="{0D108BD9-81ED-4DB2-BD59-A6C34878D82A}">
                    <a16:rowId xmlns:a16="http://schemas.microsoft.com/office/drawing/2014/main" val="1843257877"/>
                  </a:ext>
                </a:extLst>
              </a:tr>
              <a:tr h="506398">
                <a:tc>
                  <a:txBody>
                    <a:bodyPr/>
                    <a:lstStyle/>
                    <a:p>
                      <a:pPr algn="l" fontAlgn="b">
                        <a:spcBef>
                          <a:spcPts val="0"/>
                        </a:spcBef>
                        <a:spcAft>
                          <a:spcPts val="0"/>
                        </a:spcAft>
                      </a:pPr>
                      <a:r>
                        <a:rPr lang="en-US" sz="900" b="0" i="0" u="none" strike="noStrike" dirty="0">
                          <a:solidFill>
                            <a:srgbClr val="000000"/>
                          </a:solidFill>
                          <a:effectLst/>
                          <a:latin typeface="Calibri" panose="020F0502020204030204" pitchFamily="34" charset="0"/>
                        </a:rPr>
                        <a:t>Week 13</a:t>
                      </a:r>
                      <a:endParaRPr lang="en-US" sz="1400" b="0" i="0" u="none" strike="noStrike" dirty="0">
                        <a:effectLst/>
                        <a:latin typeface="Arial" panose="020B0604020202020204" pitchFamily="34" charset="0"/>
                      </a:endParaRPr>
                    </a:p>
                  </a:txBody>
                  <a:tcPr marL="7495" marR="7495" marT="7495" marB="0" anchor="b">
                    <a:lnL>
                      <a:noFill/>
                    </a:lnL>
                    <a:lnR>
                      <a:noFill/>
                    </a:lnR>
                    <a:lnT>
                      <a:noFill/>
                    </a:lnT>
                    <a:lnB>
                      <a:noFill/>
                    </a:lnB>
                  </a:tcPr>
                </a:tc>
                <a:tc>
                  <a:txBody>
                    <a:bodyPr/>
                    <a:lstStyle/>
                    <a:p>
                      <a:pPr algn="ctr" fontAlgn="ctr">
                        <a:spcBef>
                          <a:spcPts val="0"/>
                        </a:spcBef>
                        <a:spcAft>
                          <a:spcPts val="0"/>
                        </a:spcAft>
                      </a:pPr>
                      <a:r>
                        <a:rPr lang="en-US" sz="900" b="0" i="0" u="none" strike="noStrike" dirty="0">
                          <a:solidFill>
                            <a:srgbClr val="000000"/>
                          </a:solidFill>
                          <a:effectLst/>
                          <a:latin typeface="Calibri" panose="020F0502020204030204" pitchFamily="34" charset="0"/>
                        </a:rPr>
                        <a:t>Graph Neural Networks and Deep Learning Trends</a:t>
                      </a:r>
                      <a:endParaRPr lang="en-US" sz="1400" b="0" i="0" u="none" strike="noStrike" dirty="0">
                        <a:effectLst/>
                        <a:latin typeface="Arial" panose="020B0604020202020204" pitchFamily="34" charset="0"/>
                      </a:endParaRPr>
                    </a:p>
                  </a:txBody>
                  <a:tcPr marL="7495" marR="7495" marT="7495" marB="0" anchor="ctr">
                    <a:lnL>
                      <a:noFill/>
                    </a:lnL>
                    <a:lnR>
                      <a:noFill/>
                    </a:lnR>
                    <a:lnT>
                      <a:noFill/>
                    </a:lnT>
                    <a:lnB>
                      <a:noFill/>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900" b="0" i="0" u="none" strike="noStrike" dirty="0">
                          <a:solidFill>
                            <a:srgbClr val="000000"/>
                          </a:solidFill>
                          <a:effectLst/>
                          <a:latin typeface="Arial" panose="020B0604020202020204" pitchFamily="34" charset="0"/>
                        </a:rPr>
                        <a:t>Graph Neural Networks – Graph Signal Processing, Convolutional Networks on Graphs, Gated Graph Sequence Networks, Semi-Supervised Graph Convolutional Networks Interpretable Deep Neural Networks</a:t>
                      </a:r>
                      <a:endParaRPr lang="en-US" sz="1400" b="0" i="0" u="none" strike="noStrike" dirty="0">
                        <a:effectLst/>
                        <a:latin typeface="Arial" panose="020B0604020202020204" pitchFamily="34" charset="0"/>
                      </a:endParaRPr>
                    </a:p>
                    <a:p>
                      <a:pPr algn="ctr" fontAlgn="ctr">
                        <a:spcBef>
                          <a:spcPts val="0"/>
                        </a:spcBef>
                        <a:spcAft>
                          <a:spcPts val="0"/>
                        </a:spcAft>
                      </a:pPr>
                      <a:r>
                        <a:rPr lang="en-US" sz="900" b="0" i="0" u="none" strike="noStrike" dirty="0">
                          <a:solidFill>
                            <a:srgbClr val="000000"/>
                          </a:solidFill>
                          <a:effectLst/>
                          <a:latin typeface="Arial" panose="020B0604020202020204" pitchFamily="34" charset="0"/>
                        </a:rPr>
                        <a:t>DNNs for Vision and NLP - GPTS/LLMS</a:t>
                      </a:r>
                      <a:endParaRPr lang="en-US" sz="1400" b="0" i="0" u="none" strike="noStrike" dirty="0">
                        <a:effectLst/>
                        <a:latin typeface="Arial" panose="020B0604020202020204" pitchFamily="34" charset="0"/>
                      </a:endParaRPr>
                    </a:p>
                  </a:txBody>
                  <a:tcPr marL="7495" marR="7495" marT="7495" marB="0" anchor="ctr">
                    <a:lnL>
                      <a:noFill/>
                    </a:lnL>
                    <a:lnR>
                      <a:noFill/>
                    </a:lnR>
                    <a:lnT>
                      <a:noFill/>
                    </a:lnT>
                    <a:lnB>
                      <a:noFill/>
                    </a:lnB>
                  </a:tcPr>
                </a:tc>
                <a:tc vMerge="1">
                  <a:txBody>
                    <a:bodyPr/>
                    <a:lstStyle/>
                    <a:p>
                      <a:endParaRPr lang="en-US"/>
                    </a:p>
                  </a:txBody>
                  <a:tcPr/>
                </a:tc>
                <a:extLst>
                  <a:ext uri="{0D108BD9-81ED-4DB2-BD59-A6C34878D82A}">
                    <a16:rowId xmlns:a16="http://schemas.microsoft.com/office/drawing/2014/main" val="409695383"/>
                  </a:ext>
                </a:extLst>
              </a:tr>
              <a:tr h="163412">
                <a:tc>
                  <a:txBody>
                    <a:bodyPr/>
                    <a:lstStyle/>
                    <a:p>
                      <a:pPr algn="l" fontAlgn="b">
                        <a:spcBef>
                          <a:spcPts val="0"/>
                        </a:spcBef>
                        <a:spcAft>
                          <a:spcPts val="0"/>
                        </a:spcAft>
                      </a:pPr>
                      <a:r>
                        <a:rPr lang="en-US" sz="900" b="0" i="0" u="none" strike="noStrike" dirty="0">
                          <a:solidFill>
                            <a:srgbClr val="000000"/>
                          </a:solidFill>
                          <a:effectLst/>
                          <a:latin typeface="Calibri" panose="020F0502020204030204" pitchFamily="34" charset="0"/>
                        </a:rPr>
                        <a:t> </a:t>
                      </a:r>
                      <a:endParaRPr lang="en-US" sz="1400" b="0" i="0" u="none" strike="noStrike" dirty="0">
                        <a:effectLst/>
                        <a:latin typeface="Arial" panose="020B0604020202020204" pitchFamily="34" charset="0"/>
                      </a:endParaRPr>
                    </a:p>
                  </a:txBody>
                  <a:tcPr marL="7495" marR="7495" marT="7495" marB="0" anchor="b">
                    <a:lnL>
                      <a:noFill/>
                    </a:lnL>
                    <a:lnR>
                      <a:noFill/>
                    </a:lnR>
                    <a:lnT>
                      <a:noFill/>
                    </a:lnT>
                    <a:lnB>
                      <a:noFill/>
                    </a:lnB>
                    <a:solidFill>
                      <a:srgbClr val="44546A"/>
                    </a:solidFill>
                  </a:tcPr>
                </a:tc>
                <a:tc>
                  <a:txBody>
                    <a:bodyPr/>
                    <a:lstStyle/>
                    <a:p>
                      <a:pPr algn="l" fontAlgn="b">
                        <a:spcBef>
                          <a:spcPts val="0"/>
                        </a:spcBef>
                        <a:spcAft>
                          <a:spcPts val="0"/>
                        </a:spcAft>
                      </a:pPr>
                      <a:r>
                        <a:rPr lang="en-US" sz="900" b="0" i="0" u="none" strike="noStrike">
                          <a:solidFill>
                            <a:srgbClr val="000000"/>
                          </a:solidFill>
                          <a:effectLst/>
                          <a:latin typeface="Calibri" panose="020F0502020204030204" pitchFamily="34" charset="0"/>
                        </a:rPr>
                        <a:t> </a:t>
                      </a:r>
                      <a:endParaRPr lang="en-US" sz="1400" b="0" i="0" u="none" strike="noStrike">
                        <a:effectLst/>
                        <a:latin typeface="Arial" panose="020B0604020202020204" pitchFamily="34" charset="0"/>
                      </a:endParaRPr>
                    </a:p>
                  </a:txBody>
                  <a:tcPr marL="7495" marR="7495" marT="7495" marB="0" anchor="b">
                    <a:lnL>
                      <a:noFill/>
                    </a:lnL>
                    <a:lnR>
                      <a:noFill/>
                    </a:lnR>
                    <a:lnT>
                      <a:noFill/>
                    </a:lnT>
                    <a:lnB>
                      <a:noFill/>
                    </a:lnB>
                    <a:solidFill>
                      <a:srgbClr val="44546A"/>
                    </a:solidFill>
                  </a:tcPr>
                </a:tc>
                <a:tc>
                  <a:txBody>
                    <a:bodyPr/>
                    <a:lstStyle/>
                    <a:p>
                      <a:pPr algn="ctr" fontAlgn="ctr">
                        <a:spcBef>
                          <a:spcPts val="0"/>
                        </a:spcBef>
                        <a:spcAft>
                          <a:spcPts val="0"/>
                        </a:spcAft>
                      </a:pPr>
                      <a:r>
                        <a:rPr lang="en-US" sz="900" b="0" i="0" u="none" strike="noStrike">
                          <a:solidFill>
                            <a:srgbClr val="000000"/>
                          </a:solidFill>
                          <a:effectLst/>
                          <a:latin typeface="Calibri" panose="020F0502020204030204" pitchFamily="34" charset="0"/>
                        </a:rPr>
                        <a:t> </a:t>
                      </a:r>
                      <a:endParaRPr lang="en-US" sz="1400" b="0" i="0" u="none" strike="noStrike">
                        <a:effectLst/>
                        <a:latin typeface="Arial" panose="020B0604020202020204" pitchFamily="34" charset="0"/>
                      </a:endParaRPr>
                    </a:p>
                  </a:txBody>
                  <a:tcPr marL="7495" marR="7495" marT="7495" marB="0" anchor="ctr">
                    <a:lnL>
                      <a:noFill/>
                    </a:lnL>
                    <a:lnR>
                      <a:noFill/>
                    </a:lnR>
                    <a:lnT>
                      <a:noFill/>
                    </a:lnT>
                    <a:lnB>
                      <a:noFill/>
                    </a:lnB>
                    <a:solidFill>
                      <a:srgbClr val="44546A"/>
                    </a:solidFill>
                  </a:tcPr>
                </a:tc>
                <a:tc>
                  <a:txBody>
                    <a:bodyPr/>
                    <a:lstStyle/>
                    <a:p>
                      <a:pPr algn="ctr" fontAlgn="ctr">
                        <a:spcBef>
                          <a:spcPts val="0"/>
                        </a:spcBef>
                        <a:spcAft>
                          <a:spcPts val="0"/>
                        </a:spcAft>
                      </a:pPr>
                      <a:r>
                        <a:rPr lang="en-US" sz="900" b="0" i="0" u="none" strike="noStrike" dirty="0">
                          <a:solidFill>
                            <a:srgbClr val="000000"/>
                          </a:solidFill>
                          <a:effectLst/>
                          <a:latin typeface="Calibri" panose="020F0502020204030204" pitchFamily="34" charset="0"/>
                        </a:rPr>
                        <a:t> </a:t>
                      </a:r>
                      <a:endParaRPr lang="en-US" sz="1400" b="0" i="0" u="none" strike="noStrike" dirty="0">
                        <a:effectLst/>
                        <a:latin typeface="Arial" panose="020B0604020202020204" pitchFamily="34" charset="0"/>
                      </a:endParaRPr>
                    </a:p>
                  </a:txBody>
                  <a:tcPr marL="7495" marR="7495" marT="7495" marB="0" anchor="ctr">
                    <a:lnL>
                      <a:noFill/>
                    </a:lnL>
                    <a:lnR>
                      <a:noFill/>
                    </a:lnR>
                    <a:lnT>
                      <a:noFill/>
                    </a:lnT>
                    <a:lnB>
                      <a:noFill/>
                    </a:lnB>
                    <a:solidFill>
                      <a:srgbClr val="44546A"/>
                    </a:solidFill>
                  </a:tcPr>
                </a:tc>
                <a:extLst>
                  <a:ext uri="{0D108BD9-81ED-4DB2-BD59-A6C34878D82A}">
                    <a16:rowId xmlns:a16="http://schemas.microsoft.com/office/drawing/2014/main" val="1064346321"/>
                  </a:ext>
                </a:extLst>
              </a:tr>
              <a:tr h="198367">
                <a:tc>
                  <a:txBody>
                    <a:bodyPr/>
                    <a:lstStyle/>
                    <a:p>
                      <a:pPr algn="ctr" fontAlgn="b">
                        <a:spcBef>
                          <a:spcPts val="0"/>
                        </a:spcBef>
                        <a:spcAft>
                          <a:spcPts val="0"/>
                        </a:spcAft>
                      </a:pPr>
                      <a:r>
                        <a:rPr lang="en-US" sz="1100" b="0" i="0" u="none" strike="noStrike" dirty="0">
                          <a:solidFill>
                            <a:srgbClr val="000000"/>
                          </a:solidFill>
                          <a:effectLst/>
                          <a:latin typeface="Calibri" panose="020F0502020204030204" pitchFamily="34" charset="0"/>
                        </a:rPr>
                        <a:t>Exam Period</a:t>
                      </a:r>
                      <a:endParaRPr lang="en-US" sz="1400" b="0" i="0" u="none" strike="noStrike" dirty="0">
                        <a:effectLst/>
                        <a:latin typeface="Arial" panose="020B0604020202020204" pitchFamily="34" charset="0"/>
                      </a:endParaRPr>
                    </a:p>
                  </a:txBody>
                  <a:tcPr marL="7495" marR="7495" marT="7495" marB="0" anchor="b">
                    <a:lnL>
                      <a:noFill/>
                    </a:lnL>
                    <a:lnR>
                      <a:noFill/>
                    </a:lnR>
                    <a:lnT>
                      <a:noFill/>
                    </a:lnT>
                    <a:lnB>
                      <a:noFill/>
                    </a:lnB>
                  </a:tcPr>
                </a:tc>
                <a:tc>
                  <a:txBody>
                    <a:bodyPr/>
                    <a:lstStyle/>
                    <a:p>
                      <a:pPr algn="ctr" fontAlgn="b">
                        <a:spcBef>
                          <a:spcPts val="0"/>
                        </a:spcBef>
                        <a:spcAft>
                          <a:spcPts val="0"/>
                        </a:spcAft>
                      </a:pPr>
                      <a:r>
                        <a:rPr lang="en-US" sz="1100" b="0" i="0" u="none" strike="noStrike" dirty="0">
                          <a:solidFill>
                            <a:srgbClr val="000000"/>
                          </a:solidFill>
                          <a:effectLst/>
                          <a:latin typeface="Calibri" panose="020F0502020204030204" pitchFamily="34" charset="0"/>
                        </a:rPr>
                        <a:t>Final Exam</a:t>
                      </a:r>
                      <a:endParaRPr lang="en-US" sz="1400" b="0" i="0" u="none" strike="noStrike" dirty="0">
                        <a:effectLst/>
                        <a:latin typeface="Arial" panose="020B0604020202020204" pitchFamily="34" charset="0"/>
                      </a:endParaRPr>
                    </a:p>
                  </a:txBody>
                  <a:tcPr marL="7495" marR="7495" marT="7495" marB="0" anchor="b">
                    <a:lnL>
                      <a:noFill/>
                    </a:lnL>
                    <a:lnR>
                      <a:noFill/>
                    </a:lnR>
                    <a:lnT>
                      <a:noFill/>
                    </a:lnT>
                    <a:lnB>
                      <a:noFill/>
                    </a:lnB>
                  </a:tcPr>
                </a:tc>
                <a:tc>
                  <a:txBody>
                    <a:bodyPr/>
                    <a:lstStyle/>
                    <a:p>
                      <a:pPr algn="ctr" fontAlgn="ctr">
                        <a:spcBef>
                          <a:spcPts val="0"/>
                        </a:spcBef>
                        <a:spcAft>
                          <a:spcPts val="0"/>
                        </a:spcAft>
                      </a:pPr>
                      <a:r>
                        <a:rPr lang="en-US" sz="1100" b="0" i="0" u="none" strike="noStrike">
                          <a:solidFill>
                            <a:srgbClr val="000000"/>
                          </a:solidFill>
                          <a:effectLst/>
                          <a:latin typeface="Calibri" panose="020F0502020204030204" pitchFamily="34" charset="0"/>
                        </a:rPr>
                        <a:t>Comprehensive Final Exam</a:t>
                      </a:r>
                      <a:endParaRPr lang="en-US" sz="1400" b="0" i="0" u="none" strike="noStrike">
                        <a:effectLst/>
                        <a:latin typeface="Arial" panose="020B0604020202020204" pitchFamily="34" charset="0"/>
                      </a:endParaRPr>
                    </a:p>
                  </a:txBody>
                  <a:tcPr marL="7495" marR="7495" marT="7495" marB="0" anchor="ctr">
                    <a:lnL>
                      <a:noFill/>
                    </a:lnL>
                    <a:lnR>
                      <a:noFill/>
                    </a:lnR>
                    <a:lnT>
                      <a:noFill/>
                    </a:lnT>
                    <a:lnB>
                      <a:noFill/>
                    </a:lnB>
                  </a:tcPr>
                </a:tc>
                <a:tc>
                  <a:txBody>
                    <a:bodyPr/>
                    <a:lstStyle/>
                    <a:p>
                      <a:pPr algn="ctr" fontAlgn="ctr">
                        <a:spcBef>
                          <a:spcPts val="0"/>
                        </a:spcBef>
                        <a:spcAft>
                          <a:spcPts val="0"/>
                        </a:spcAft>
                      </a:pPr>
                      <a:r>
                        <a:rPr lang="en-US" sz="1100" b="0" i="0" u="none" strike="noStrike" dirty="0">
                          <a:solidFill>
                            <a:srgbClr val="000000"/>
                          </a:solidFill>
                          <a:effectLst/>
                          <a:latin typeface="Calibri" panose="020F0502020204030204" pitchFamily="34" charset="0"/>
                        </a:rPr>
                        <a:t>EVALUATION</a:t>
                      </a:r>
                      <a:endParaRPr lang="en-US" sz="1400" b="0" i="0" u="none" strike="noStrike" dirty="0">
                        <a:effectLst/>
                        <a:latin typeface="Arial" panose="020B0604020202020204" pitchFamily="34" charset="0"/>
                      </a:endParaRPr>
                    </a:p>
                  </a:txBody>
                  <a:tcPr marL="7495" marR="7495" marT="7495" marB="0" anchor="ctr">
                    <a:lnL>
                      <a:noFill/>
                    </a:lnL>
                    <a:lnR>
                      <a:noFill/>
                    </a:lnR>
                    <a:lnT>
                      <a:noFill/>
                    </a:lnT>
                    <a:lnB>
                      <a:noFill/>
                    </a:lnB>
                    <a:solidFill>
                      <a:srgbClr val="4472C4"/>
                    </a:solidFill>
                  </a:tcPr>
                </a:tc>
                <a:extLst>
                  <a:ext uri="{0D108BD9-81ED-4DB2-BD59-A6C34878D82A}">
                    <a16:rowId xmlns:a16="http://schemas.microsoft.com/office/drawing/2014/main" val="469350212"/>
                  </a:ext>
                </a:extLst>
              </a:tr>
            </a:tbl>
          </a:graphicData>
        </a:graphic>
      </p:graphicFrame>
    </p:spTree>
    <p:extLst>
      <p:ext uri="{BB962C8B-B14F-4D97-AF65-F5344CB8AC3E}">
        <p14:creationId xmlns:p14="http://schemas.microsoft.com/office/powerpoint/2010/main" val="365173577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Train NN with Gradient Descent</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𝑥</m:t>
                        </m:r>
                      </m:e>
                      <m:sup>
                        <m:r>
                          <a:rPr lang="en-US" b="0" i="1" smtClean="0">
                            <a:latin typeface="Cambria Math" panose="02040503050406030204" pitchFamily="18" charset="0"/>
                          </a:rPr>
                          <m:t>𝑖</m:t>
                        </m:r>
                      </m:sup>
                    </m:sSup>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𝑦</m:t>
                        </m:r>
                      </m:e>
                      <m:sup>
                        <m:r>
                          <a:rPr lang="en-US" b="0" i="1" smtClean="0">
                            <a:latin typeface="Cambria Math" panose="02040503050406030204" pitchFamily="18" charset="0"/>
                          </a:rPr>
                          <m:t>𝑖</m:t>
                        </m:r>
                      </m:sup>
                    </m:sSup>
                  </m:oMath>
                </a14:m>
                <a:r>
                  <a:rPr lang="en-US" dirty="0"/>
                  <a:t> = </a:t>
                </a:r>
                <a:r>
                  <a:rPr lang="en-US" i="1" dirty="0"/>
                  <a:t>n</a:t>
                </a:r>
                <a:r>
                  <a:rPr lang="en-US" dirty="0"/>
                  <a:t> training examples</a:t>
                </a:r>
              </a:p>
              <a:p>
                <a14:m>
                  <m:oMath xmlns:m="http://schemas.openxmlformats.org/officeDocument/2006/math">
                    <m:r>
                      <a:rPr lang="en-US" b="0" i="1" smtClean="0">
                        <a:latin typeface="Cambria Math" panose="02040503050406030204" pitchFamily="18" charset="0"/>
                      </a:rPr>
                      <m:t>𝑓</m:t>
                    </m:r>
                    <m:d>
                      <m:dPr>
                        <m:ctrlPr>
                          <a:rPr lang="en-US" b="0" i="1" smtClean="0">
                            <a:latin typeface="Cambria Math" panose="02040503050406030204" pitchFamily="18" charset="0"/>
                          </a:rPr>
                        </m:ctrlPr>
                      </m:dPr>
                      <m:e>
                        <m:r>
                          <a:rPr lang="en-US" b="1" i="1" smtClean="0">
                            <a:latin typeface="Cambria Math" panose="02040503050406030204" pitchFamily="18" charset="0"/>
                          </a:rPr>
                          <m:t>𝒙</m:t>
                        </m:r>
                      </m:e>
                    </m:d>
                  </m:oMath>
                </a14:m>
                <a:r>
                  <a:rPr lang="en-US" dirty="0"/>
                  <a:t> = feed forward neural network</a:t>
                </a:r>
              </a:p>
              <a:p>
                <a:r>
                  <a:rPr lang="en-US" dirty="0"/>
                  <a:t>L( </a:t>
                </a:r>
                <a:r>
                  <a:rPr lang="en-US" b="1" dirty="0"/>
                  <a:t>x</a:t>
                </a:r>
                <a:r>
                  <a:rPr lang="en-US" dirty="0"/>
                  <a:t>, y; </a:t>
                </a:r>
                <a:r>
                  <a:rPr lang="el-GR" b="1" dirty="0"/>
                  <a:t>θ</a:t>
                </a:r>
                <a:r>
                  <a:rPr lang="en-US" dirty="0"/>
                  <a:t>) = some </a:t>
                </a:r>
                <a:r>
                  <a:rPr lang="en-US" i="1" dirty="0"/>
                  <a:t>loss function</a:t>
                </a:r>
              </a:p>
              <a:p>
                <a:endParaRPr lang="en-US" i="1" dirty="0"/>
              </a:p>
              <a:p>
                <a:r>
                  <a:rPr lang="en-US" i="1" dirty="0"/>
                  <a:t>Loss function</a:t>
                </a:r>
                <a:r>
                  <a:rPr lang="en-US" dirty="0"/>
                  <a:t> measures how ‘good’ our network is at classifying the training examples </a:t>
                </a:r>
                <a:r>
                  <a:rPr lang="en-US" dirty="0" err="1"/>
                  <a:t>wrt</a:t>
                </a:r>
                <a:r>
                  <a:rPr lang="en-US" dirty="0"/>
                  <a:t>. the parameters of the model (the perceptron weights).</a:t>
                </a:r>
                <a:endParaRPr lang="en-US" i="1"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1391" t="-196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7176120" y="1412776"/>
                <a:ext cx="2952328" cy="847220"/>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US" b="1" i="1" smtClean="0">
                              <a:solidFill>
                                <a:srgbClr val="FF0000"/>
                              </a:solidFill>
                              <a:latin typeface="Cambria Math" panose="02040503050406030204" pitchFamily="18" charset="0"/>
                            </a:rPr>
                          </m:ctrlPr>
                        </m:fPr>
                        <m:num>
                          <m:r>
                            <a:rPr lang="en-US" b="1" i="1">
                              <a:solidFill>
                                <a:srgbClr val="FF0000"/>
                              </a:solidFill>
                              <a:latin typeface="Cambria Math" panose="02040503050406030204" pitchFamily="18" charset="0"/>
                            </a:rPr>
                            <m:t>𝟏</m:t>
                          </m:r>
                        </m:num>
                        <m:den>
                          <m:r>
                            <a:rPr lang="en-US" b="1" i="1">
                              <a:solidFill>
                                <a:srgbClr val="FF0000"/>
                              </a:solidFill>
                              <a:latin typeface="Cambria Math" panose="02040503050406030204" pitchFamily="18" charset="0"/>
                            </a:rPr>
                            <m:t>𝒏</m:t>
                          </m:r>
                        </m:den>
                      </m:f>
                      <m:nary>
                        <m:naryPr>
                          <m:chr m:val="∑"/>
                          <m:ctrlPr>
                            <a:rPr lang="en-US" b="1" i="1">
                              <a:solidFill>
                                <a:srgbClr val="FF0000"/>
                              </a:solidFill>
                              <a:latin typeface="Cambria Math" panose="02040503050406030204" pitchFamily="18" charset="0"/>
                            </a:rPr>
                          </m:ctrlPr>
                        </m:naryPr>
                        <m:sub>
                          <m:r>
                            <m:rPr>
                              <m:brk m:alnAt="23"/>
                            </m:rPr>
                            <a:rPr lang="en-US" b="1" i="1">
                              <a:solidFill>
                                <a:srgbClr val="FF0000"/>
                              </a:solidFill>
                              <a:latin typeface="Cambria Math" panose="02040503050406030204" pitchFamily="18" charset="0"/>
                            </a:rPr>
                            <m:t>𝒊</m:t>
                          </m:r>
                          <m:r>
                            <a:rPr lang="en-US" b="1" i="1">
                              <a:solidFill>
                                <a:srgbClr val="FF0000"/>
                              </a:solidFill>
                              <a:latin typeface="Cambria Math" panose="02040503050406030204" pitchFamily="18" charset="0"/>
                            </a:rPr>
                            <m:t>=</m:t>
                          </m:r>
                          <m:r>
                            <a:rPr lang="en-US" b="1" i="1">
                              <a:solidFill>
                                <a:srgbClr val="FF0000"/>
                              </a:solidFill>
                              <a:latin typeface="Cambria Math" panose="02040503050406030204" pitchFamily="18" charset="0"/>
                            </a:rPr>
                            <m:t>𝟏</m:t>
                          </m:r>
                        </m:sub>
                        <m:sup>
                          <m:r>
                            <a:rPr lang="en-US" b="1" i="1">
                              <a:solidFill>
                                <a:srgbClr val="FF0000"/>
                              </a:solidFill>
                              <a:latin typeface="Cambria Math" panose="02040503050406030204" pitchFamily="18" charset="0"/>
                            </a:rPr>
                            <m:t>𝒏</m:t>
                          </m:r>
                        </m:sup>
                        <m:e>
                          <m:sSup>
                            <m:sSupPr>
                              <m:ctrlPr>
                                <a:rPr lang="en-US" b="1" i="1">
                                  <a:solidFill>
                                    <a:srgbClr val="FF0000"/>
                                  </a:solidFill>
                                  <a:latin typeface="Cambria Math" panose="02040503050406030204" pitchFamily="18" charset="0"/>
                                </a:rPr>
                              </m:ctrlPr>
                            </m:sSupPr>
                            <m:e>
                              <m:d>
                                <m:dPr>
                                  <m:begChr m:val="‖"/>
                                  <m:endChr m:val="‖"/>
                                  <m:ctrlPr>
                                    <a:rPr lang="en-US" b="1" i="1">
                                      <a:solidFill>
                                        <a:srgbClr val="FF0000"/>
                                      </a:solidFill>
                                      <a:latin typeface="Cambria Math" panose="02040503050406030204" pitchFamily="18" charset="0"/>
                                    </a:rPr>
                                  </m:ctrlPr>
                                </m:dPr>
                                <m:e>
                                  <m:r>
                                    <a:rPr lang="en-US" b="1" i="1">
                                      <a:solidFill>
                                        <a:srgbClr val="FF0000"/>
                                      </a:solidFill>
                                      <a:latin typeface="Cambria Math" panose="02040503050406030204" pitchFamily="18" charset="0"/>
                                    </a:rPr>
                                    <m:t>𝒇</m:t>
                                  </m:r>
                                  <m:d>
                                    <m:dPr>
                                      <m:ctrlPr>
                                        <a:rPr lang="en-US" b="1" i="1">
                                          <a:solidFill>
                                            <a:srgbClr val="FF0000"/>
                                          </a:solidFill>
                                          <a:latin typeface="Cambria Math" panose="02040503050406030204" pitchFamily="18" charset="0"/>
                                        </a:rPr>
                                      </m:ctrlPr>
                                    </m:dPr>
                                    <m:e>
                                      <m:sSup>
                                        <m:sSupPr>
                                          <m:ctrlPr>
                                            <a:rPr lang="en-US" b="1" i="1">
                                              <a:solidFill>
                                                <a:srgbClr val="FF0000"/>
                                              </a:solidFill>
                                              <a:latin typeface="Cambria Math" panose="02040503050406030204" pitchFamily="18" charset="0"/>
                                            </a:rPr>
                                          </m:ctrlPr>
                                        </m:sSupPr>
                                        <m:e>
                                          <m:r>
                                            <a:rPr lang="en-US" b="1" i="1">
                                              <a:solidFill>
                                                <a:srgbClr val="FF0000"/>
                                              </a:solidFill>
                                              <a:latin typeface="Cambria Math" panose="02040503050406030204" pitchFamily="18" charset="0"/>
                                            </a:rPr>
                                            <m:t>𝒙</m:t>
                                          </m:r>
                                        </m:e>
                                        <m:sup>
                                          <m:r>
                                            <a:rPr lang="en-US" b="1" i="1">
                                              <a:solidFill>
                                                <a:srgbClr val="FF0000"/>
                                              </a:solidFill>
                                              <a:latin typeface="Cambria Math" panose="02040503050406030204" pitchFamily="18" charset="0"/>
                                            </a:rPr>
                                            <m:t>𝒊</m:t>
                                          </m:r>
                                        </m:sup>
                                      </m:sSup>
                                    </m:e>
                                  </m:d>
                                  <m:r>
                                    <a:rPr lang="en-US" b="1" i="1">
                                      <a:solidFill>
                                        <a:srgbClr val="FF0000"/>
                                      </a:solidFill>
                                      <a:latin typeface="Cambria Math" panose="02040503050406030204" pitchFamily="18" charset="0"/>
                                    </a:rPr>
                                    <m:t>−</m:t>
                                  </m:r>
                                  <m:sSup>
                                    <m:sSupPr>
                                      <m:ctrlPr>
                                        <a:rPr lang="en-US" b="1" i="1">
                                          <a:solidFill>
                                            <a:srgbClr val="FF0000"/>
                                          </a:solidFill>
                                          <a:latin typeface="Cambria Math" panose="02040503050406030204" pitchFamily="18" charset="0"/>
                                        </a:rPr>
                                      </m:ctrlPr>
                                    </m:sSupPr>
                                    <m:e>
                                      <m:r>
                                        <a:rPr lang="en-US" b="1" i="1">
                                          <a:solidFill>
                                            <a:srgbClr val="FF0000"/>
                                          </a:solidFill>
                                          <a:latin typeface="Cambria Math" panose="02040503050406030204" pitchFamily="18" charset="0"/>
                                        </a:rPr>
                                        <m:t>𝒚</m:t>
                                      </m:r>
                                    </m:e>
                                    <m:sup>
                                      <m:r>
                                        <a:rPr lang="en-US" b="1" i="1">
                                          <a:solidFill>
                                            <a:srgbClr val="FF0000"/>
                                          </a:solidFill>
                                          <a:latin typeface="Cambria Math" panose="02040503050406030204" pitchFamily="18" charset="0"/>
                                        </a:rPr>
                                        <m:t>𝒊</m:t>
                                      </m:r>
                                    </m:sup>
                                  </m:sSup>
                                </m:e>
                              </m:d>
                            </m:e>
                            <m:sup>
                              <m:r>
                                <a:rPr lang="en-US" b="1" i="1">
                                  <a:solidFill>
                                    <a:srgbClr val="FF0000"/>
                                  </a:solidFill>
                                  <a:latin typeface="Cambria Math" panose="02040503050406030204" pitchFamily="18" charset="0"/>
                                </a:rPr>
                                <m:t>𝟐</m:t>
                              </m:r>
                            </m:sup>
                          </m:sSup>
                        </m:e>
                      </m:nary>
                    </m:oMath>
                  </m:oMathPara>
                </a14:m>
                <a:endParaRPr lang="en-US" b="1" dirty="0">
                  <a:solidFill>
                    <a:srgbClr val="FF0000"/>
                  </a:solidFill>
                </a:endParaRPr>
              </a:p>
            </p:txBody>
          </p:sp>
        </mc:Choice>
        <mc:Fallback xmlns="">
          <p:sp>
            <p:nvSpPr>
              <p:cNvPr id="4" name="Rectangle 3"/>
              <p:cNvSpPr>
                <a:spLocks noRot="1" noChangeAspect="1" noMove="1" noResize="1" noEditPoints="1" noAdjustHandles="1" noChangeArrowheads="1" noChangeShapeType="1" noTextEdit="1"/>
              </p:cNvSpPr>
              <p:nvPr/>
            </p:nvSpPr>
            <p:spPr>
              <a:xfrm>
                <a:off x="7176120" y="1412776"/>
                <a:ext cx="2952328" cy="847220"/>
              </a:xfrm>
              <a:prstGeom prst="rect">
                <a:avLst/>
              </a:prstGeom>
              <a:blipFill>
                <a:blip r:embed="rId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688112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Train NN with Gradient Descent</a:t>
            </a:r>
          </a:p>
        </p:txBody>
      </p:sp>
      <p:cxnSp>
        <p:nvCxnSpPr>
          <p:cNvPr id="9" name="Straight Connector 8"/>
          <p:cNvCxnSpPr/>
          <p:nvPr/>
        </p:nvCxnSpPr>
        <p:spPr>
          <a:xfrm>
            <a:off x="3747911" y="2810934"/>
            <a:ext cx="0" cy="2619023"/>
          </a:xfrm>
          <a:prstGeom prst="line">
            <a:avLst/>
          </a:prstGeom>
          <a:ln>
            <a:headEnd type="triangle" w="med" len="med"/>
            <a:tailEnd type="none" w="med" len="med"/>
          </a:ln>
        </p:spPr>
        <p:style>
          <a:lnRef idx="1">
            <a:schemeClr val="dk1"/>
          </a:lnRef>
          <a:fillRef idx="0">
            <a:schemeClr val="dk1"/>
          </a:fillRef>
          <a:effectRef idx="0">
            <a:schemeClr val="dk1"/>
          </a:effectRef>
          <a:fontRef idx="minor">
            <a:schemeClr val="tx1"/>
          </a:fontRef>
        </p:style>
      </p:cxnSp>
      <p:cxnSp>
        <p:nvCxnSpPr>
          <p:cNvPr id="11" name="Straight Connector 10"/>
          <p:cNvCxnSpPr/>
          <p:nvPr/>
        </p:nvCxnSpPr>
        <p:spPr>
          <a:xfrm>
            <a:off x="3736622" y="5418667"/>
            <a:ext cx="3533422" cy="0"/>
          </a:xfrm>
          <a:prstGeom prst="line">
            <a:avLst/>
          </a:prstGeom>
          <a:ln>
            <a:headEnd type="none" w="med" len="med"/>
            <a:tailEnd type="triangle" w="med" len="med"/>
          </a:ln>
        </p:spPr>
        <p:style>
          <a:lnRef idx="1">
            <a:schemeClr val="dk1"/>
          </a:lnRef>
          <a:fillRef idx="0">
            <a:schemeClr val="dk1"/>
          </a:fillRef>
          <a:effectRef idx="0">
            <a:schemeClr val="dk1"/>
          </a:effectRef>
          <a:fontRef idx="minor">
            <a:schemeClr val="tx1"/>
          </a:fontRef>
        </p:style>
      </p:cxnSp>
      <p:sp>
        <p:nvSpPr>
          <p:cNvPr id="14" name="Freeform: Shape 13"/>
          <p:cNvSpPr/>
          <p:nvPr/>
        </p:nvSpPr>
        <p:spPr>
          <a:xfrm>
            <a:off x="3759201" y="3335083"/>
            <a:ext cx="3454400" cy="1914252"/>
          </a:xfrm>
          <a:custGeom>
            <a:avLst/>
            <a:gdLst>
              <a:gd name="connsiteX0" fmla="*/ 0 w 3454400"/>
              <a:gd name="connsiteY0" fmla="*/ 16911 h 1914252"/>
              <a:gd name="connsiteX1" fmla="*/ 508000 w 3454400"/>
              <a:gd name="connsiteY1" fmla="*/ 366866 h 1914252"/>
              <a:gd name="connsiteX2" fmla="*/ 801511 w 3454400"/>
              <a:gd name="connsiteY2" fmla="*/ 999044 h 1914252"/>
              <a:gd name="connsiteX3" fmla="*/ 970844 w 3454400"/>
              <a:gd name="connsiteY3" fmla="*/ 1665089 h 1914252"/>
              <a:gd name="connsiteX4" fmla="*/ 1535289 w 3454400"/>
              <a:gd name="connsiteY4" fmla="*/ 1913444 h 1914252"/>
              <a:gd name="connsiteX5" fmla="*/ 2212622 w 3454400"/>
              <a:gd name="connsiteY5" fmla="*/ 1710244 h 1914252"/>
              <a:gd name="connsiteX6" fmla="*/ 2641600 w 3454400"/>
              <a:gd name="connsiteY6" fmla="*/ 908733 h 1914252"/>
              <a:gd name="connsiteX7" fmla="*/ 2968977 w 3454400"/>
              <a:gd name="connsiteY7" fmla="*/ 389444 h 1914252"/>
              <a:gd name="connsiteX8" fmla="*/ 3454400 w 3454400"/>
              <a:gd name="connsiteY8" fmla="*/ 5622 h 1914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54400" h="1914252">
                <a:moveTo>
                  <a:pt x="0" y="16911"/>
                </a:moveTo>
                <a:cubicBezTo>
                  <a:pt x="187207" y="110044"/>
                  <a:pt x="374415" y="203177"/>
                  <a:pt x="508000" y="366866"/>
                </a:cubicBezTo>
                <a:cubicBezTo>
                  <a:pt x="641585" y="530555"/>
                  <a:pt x="724370" y="782674"/>
                  <a:pt x="801511" y="999044"/>
                </a:cubicBezTo>
                <a:cubicBezTo>
                  <a:pt x="878652" y="1215414"/>
                  <a:pt x="848548" y="1512689"/>
                  <a:pt x="970844" y="1665089"/>
                </a:cubicBezTo>
                <a:cubicBezTo>
                  <a:pt x="1093140" y="1817489"/>
                  <a:pt x="1328326" y="1905918"/>
                  <a:pt x="1535289" y="1913444"/>
                </a:cubicBezTo>
                <a:cubicBezTo>
                  <a:pt x="1742252" y="1920970"/>
                  <a:pt x="2028237" y="1877696"/>
                  <a:pt x="2212622" y="1710244"/>
                </a:cubicBezTo>
                <a:cubicBezTo>
                  <a:pt x="2397007" y="1542792"/>
                  <a:pt x="2515541" y="1128866"/>
                  <a:pt x="2641600" y="908733"/>
                </a:cubicBezTo>
                <a:cubicBezTo>
                  <a:pt x="2767659" y="688600"/>
                  <a:pt x="2833510" y="539962"/>
                  <a:pt x="2968977" y="389444"/>
                </a:cubicBezTo>
                <a:cubicBezTo>
                  <a:pt x="3104444" y="238926"/>
                  <a:pt x="3401719" y="-43296"/>
                  <a:pt x="3454400" y="5622"/>
                </a:cubicBez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 name="Oval 1"/>
          <p:cNvSpPr/>
          <p:nvPr/>
        </p:nvSpPr>
        <p:spPr>
          <a:xfrm>
            <a:off x="3951111" y="3431822"/>
            <a:ext cx="90312" cy="90312"/>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5" name="TextBox 14"/>
          <p:cNvSpPr txBox="1"/>
          <p:nvPr/>
        </p:nvSpPr>
        <p:spPr>
          <a:xfrm>
            <a:off x="7038624" y="5588001"/>
            <a:ext cx="2161820" cy="646331"/>
          </a:xfrm>
          <a:prstGeom prst="rect">
            <a:avLst/>
          </a:prstGeom>
          <a:noFill/>
        </p:spPr>
        <p:txBody>
          <a:bodyPr wrap="square" rtlCol="0">
            <a:spAutoFit/>
          </a:bodyPr>
          <a:lstStyle/>
          <a:p>
            <a:r>
              <a:rPr lang="en-US" dirty="0"/>
              <a:t>Model parameters</a:t>
            </a:r>
          </a:p>
          <a:p>
            <a:r>
              <a:rPr lang="en-US" dirty="0"/>
              <a:t>(perceptron weights)</a:t>
            </a:r>
          </a:p>
        </p:txBody>
      </p:sp>
      <p:cxnSp>
        <p:nvCxnSpPr>
          <p:cNvPr id="18" name="Straight Connector 17"/>
          <p:cNvCxnSpPr>
            <a:cxnSpLocks/>
          </p:cNvCxnSpPr>
          <p:nvPr/>
        </p:nvCxnSpPr>
        <p:spPr>
          <a:xfrm>
            <a:off x="4007849" y="5301105"/>
            <a:ext cx="1644" cy="238816"/>
          </a:xfrm>
          <a:prstGeom prst="line">
            <a:avLst/>
          </a:prstGeom>
        </p:spPr>
        <p:style>
          <a:lnRef idx="1">
            <a:schemeClr val="accent1"/>
          </a:lnRef>
          <a:fillRef idx="0">
            <a:schemeClr val="accent1"/>
          </a:fillRef>
          <a:effectRef idx="0">
            <a:schemeClr val="accent1"/>
          </a:effectRef>
          <a:fontRef idx="minor">
            <a:schemeClr val="tx1"/>
          </a:fontRef>
        </p:style>
      </p:cxnSp>
      <p:sp>
        <p:nvSpPr>
          <p:cNvPr id="20" name="Oval 19"/>
          <p:cNvSpPr/>
          <p:nvPr/>
        </p:nvSpPr>
        <p:spPr>
          <a:xfrm>
            <a:off x="4237567" y="3685084"/>
            <a:ext cx="90312" cy="90312"/>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1" name="TextBox 20"/>
              <p:cNvSpPr txBox="1"/>
              <p:nvPr/>
            </p:nvSpPr>
            <p:spPr>
              <a:xfrm>
                <a:off x="3872091" y="5508978"/>
                <a:ext cx="338665"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1</m:t>
                          </m:r>
                        </m:sub>
                      </m:sSub>
                    </m:oMath>
                  </m:oMathPara>
                </a14:m>
                <a:endParaRPr lang="en-US" dirty="0"/>
              </a:p>
            </p:txBody>
          </p:sp>
        </mc:Choice>
        <mc:Fallback xmlns="">
          <p:sp>
            <p:nvSpPr>
              <p:cNvPr id="21" name="TextBox 20"/>
              <p:cNvSpPr txBox="1">
                <a:spLocks noRot="1" noChangeAspect="1" noMove="1" noResize="1" noEditPoints="1" noAdjustHandles="1" noChangeArrowheads="1" noChangeShapeType="1" noTextEdit="1"/>
              </p:cNvSpPr>
              <p:nvPr/>
            </p:nvSpPr>
            <p:spPr>
              <a:xfrm>
                <a:off x="3872091" y="5508978"/>
                <a:ext cx="338665" cy="369332"/>
              </a:xfrm>
              <a:prstGeom prst="rect">
                <a:avLst/>
              </a:prstGeom>
              <a:blipFill>
                <a:blip r:embed="rId2"/>
                <a:stretch>
                  <a:fillRect r="-8929"/>
                </a:stretch>
              </a:blipFill>
            </p:spPr>
            <p:txBody>
              <a:bodyPr/>
              <a:lstStyle/>
              <a:p>
                <a:r>
                  <a:rPr lang="en-US">
                    <a:noFill/>
                  </a:rPr>
                  <a:t> </a:t>
                </a:r>
              </a:p>
            </p:txBody>
          </p:sp>
        </mc:Fallback>
      </mc:AlternateContent>
      <p:cxnSp>
        <p:nvCxnSpPr>
          <p:cNvPr id="22" name="Straight Connector 21"/>
          <p:cNvCxnSpPr>
            <a:cxnSpLocks/>
          </p:cNvCxnSpPr>
          <p:nvPr/>
        </p:nvCxnSpPr>
        <p:spPr>
          <a:xfrm>
            <a:off x="4312940" y="5305163"/>
            <a:ext cx="1644" cy="238816"/>
          </a:xfrm>
          <a:prstGeom prst="line">
            <a:avLst/>
          </a:prstGeom>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3" name="TextBox 22"/>
              <p:cNvSpPr txBox="1"/>
              <p:nvPr/>
            </p:nvSpPr>
            <p:spPr>
              <a:xfrm>
                <a:off x="4177182" y="5513036"/>
                <a:ext cx="338665"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2</m:t>
                          </m:r>
                        </m:sub>
                      </m:sSub>
                    </m:oMath>
                  </m:oMathPara>
                </a14:m>
                <a:endParaRPr lang="en-US" dirty="0"/>
              </a:p>
            </p:txBody>
          </p:sp>
        </mc:Choice>
        <mc:Fallback xmlns="">
          <p:sp>
            <p:nvSpPr>
              <p:cNvPr id="23" name="TextBox 22"/>
              <p:cNvSpPr txBox="1">
                <a:spLocks noRot="1" noChangeAspect="1" noMove="1" noResize="1" noEditPoints="1" noAdjustHandles="1" noChangeArrowheads="1" noChangeShapeType="1" noTextEdit="1"/>
              </p:cNvSpPr>
              <p:nvPr/>
            </p:nvSpPr>
            <p:spPr>
              <a:xfrm>
                <a:off x="4177182" y="5513036"/>
                <a:ext cx="338665" cy="369332"/>
              </a:xfrm>
              <a:prstGeom prst="rect">
                <a:avLst/>
              </a:prstGeom>
              <a:blipFill>
                <a:blip r:embed="rId3"/>
                <a:stretch>
                  <a:fillRect r="-10714"/>
                </a:stretch>
              </a:blipFill>
            </p:spPr>
            <p:txBody>
              <a:bodyPr/>
              <a:lstStyle/>
              <a:p>
                <a:r>
                  <a:rPr lang="en-US">
                    <a:noFill/>
                  </a:rPr>
                  <a:t> </a:t>
                </a:r>
              </a:p>
            </p:txBody>
          </p:sp>
        </mc:Fallback>
      </mc:AlternateContent>
      <p:sp>
        <p:nvSpPr>
          <p:cNvPr id="24" name="Oval 23"/>
          <p:cNvSpPr/>
          <p:nvPr/>
        </p:nvSpPr>
        <p:spPr>
          <a:xfrm>
            <a:off x="4492564" y="4226101"/>
            <a:ext cx="90312" cy="90312"/>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25" name="Straight Connector 24"/>
          <p:cNvCxnSpPr>
            <a:cxnSpLocks/>
          </p:cNvCxnSpPr>
          <p:nvPr/>
        </p:nvCxnSpPr>
        <p:spPr>
          <a:xfrm>
            <a:off x="4570883" y="5298547"/>
            <a:ext cx="1644" cy="238816"/>
          </a:xfrm>
          <a:prstGeom prst="line">
            <a:avLst/>
          </a:prstGeom>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6" name="TextBox 25"/>
              <p:cNvSpPr txBox="1"/>
              <p:nvPr/>
            </p:nvSpPr>
            <p:spPr>
              <a:xfrm>
                <a:off x="4435125" y="5506420"/>
                <a:ext cx="338665"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3</m:t>
                          </m:r>
                        </m:sub>
                      </m:sSub>
                    </m:oMath>
                  </m:oMathPara>
                </a14:m>
                <a:endParaRPr lang="en-US" dirty="0"/>
              </a:p>
            </p:txBody>
          </p:sp>
        </mc:Choice>
        <mc:Fallback xmlns="">
          <p:sp>
            <p:nvSpPr>
              <p:cNvPr id="26" name="TextBox 25"/>
              <p:cNvSpPr txBox="1">
                <a:spLocks noRot="1" noChangeAspect="1" noMove="1" noResize="1" noEditPoints="1" noAdjustHandles="1" noChangeArrowheads="1" noChangeShapeType="1" noTextEdit="1"/>
              </p:cNvSpPr>
              <p:nvPr/>
            </p:nvSpPr>
            <p:spPr>
              <a:xfrm>
                <a:off x="4435125" y="5506420"/>
                <a:ext cx="338665" cy="369332"/>
              </a:xfrm>
              <a:prstGeom prst="rect">
                <a:avLst/>
              </a:prstGeom>
              <a:blipFill>
                <a:blip r:embed="rId4"/>
                <a:stretch>
                  <a:fillRect r="-10909"/>
                </a:stretch>
              </a:blipFill>
            </p:spPr>
            <p:txBody>
              <a:bodyPr/>
              <a:lstStyle/>
              <a:p>
                <a:r>
                  <a:rPr lang="en-US">
                    <a:noFill/>
                  </a:rPr>
                  <a:t> </a:t>
                </a:r>
              </a:p>
            </p:txBody>
          </p:sp>
        </mc:Fallback>
      </mc:AlternateContent>
      <p:sp>
        <p:nvSpPr>
          <p:cNvPr id="27" name="Oval 26"/>
          <p:cNvSpPr/>
          <p:nvPr/>
        </p:nvSpPr>
        <p:spPr>
          <a:xfrm>
            <a:off x="4614628" y="4725616"/>
            <a:ext cx="90312" cy="90312"/>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8" name="Oval 27"/>
          <p:cNvSpPr/>
          <p:nvPr/>
        </p:nvSpPr>
        <p:spPr>
          <a:xfrm>
            <a:off x="4773789" y="5027144"/>
            <a:ext cx="90312" cy="90312"/>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9" name="Oval 28"/>
          <p:cNvSpPr/>
          <p:nvPr/>
        </p:nvSpPr>
        <p:spPr>
          <a:xfrm>
            <a:off x="4983631" y="5138473"/>
            <a:ext cx="90312" cy="90312"/>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0" name="Oval 29"/>
          <p:cNvSpPr/>
          <p:nvPr/>
        </p:nvSpPr>
        <p:spPr>
          <a:xfrm>
            <a:off x="5130799" y="5183629"/>
            <a:ext cx="90312" cy="90312"/>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1" name="Oval 30"/>
          <p:cNvSpPr/>
          <p:nvPr/>
        </p:nvSpPr>
        <p:spPr>
          <a:xfrm>
            <a:off x="5252861" y="5190834"/>
            <a:ext cx="90312" cy="90312"/>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32" name="Straight Connector 31"/>
          <p:cNvCxnSpPr>
            <a:cxnSpLocks/>
          </p:cNvCxnSpPr>
          <p:nvPr/>
        </p:nvCxnSpPr>
        <p:spPr>
          <a:xfrm>
            <a:off x="5298310" y="5298547"/>
            <a:ext cx="1644" cy="238816"/>
          </a:xfrm>
          <a:prstGeom prst="line">
            <a:avLst/>
          </a:prstGeom>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3" name="TextBox 32"/>
              <p:cNvSpPr txBox="1"/>
              <p:nvPr/>
            </p:nvSpPr>
            <p:spPr>
              <a:xfrm>
                <a:off x="5162552" y="5506420"/>
                <a:ext cx="338665" cy="39074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𝑠𝑡𝑜𝑝</m:t>
                          </m:r>
                        </m:sub>
                      </m:sSub>
                    </m:oMath>
                  </m:oMathPara>
                </a14:m>
                <a:endParaRPr lang="en-US" dirty="0"/>
              </a:p>
            </p:txBody>
          </p:sp>
        </mc:Choice>
        <mc:Fallback xmlns="">
          <p:sp>
            <p:nvSpPr>
              <p:cNvPr id="33" name="TextBox 32"/>
              <p:cNvSpPr txBox="1">
                <a:spLocks noRot="1" noChangeAspect="1" noMove="1" noResize="1" noEditPoints="1" noAdjustHandles="1" noChangeArrowheads="1" noChangeShapeType="1" noTextEdit="1"/>
              </p:cNvSpPr>
              <p:nvPr/>
            </p:nvSpPr>
            <p:spPr>
              <a:xfrm>
                <a:off x="5162552" y="5506420"/>
                <a:ext cx="338665" cy="390748"/>
              </a:xfrm>
              <a:prstGeom prst="rect">
                <a:avLst/>
              </a:prstGeom>
              <a:blipFill>
                <a:blip r:embed="rId5"/>
                <a:stretch>
                  <a:fillRect r="-92727" b="-6250"/>
                </a:stretch>
              </a:blipFill>
            </p:spPr>
            <p:txBody>
              <a:bodyPr/>
              <a:lstStyle/>
              <a:p>
                <a:r>
                  <a:rPr lang="en-US">
                    <a:noFill/>
                  </a:rPr>
                  <a:t> </a:t>
                </a:r>
              </a:p>
            </p:txBody>
          </p:sp>
        </mc:Fallback>
      </mc:AlternateContent>
      <p:sp>
        <p:nvSpPr>
          <p:cNvPr id="8" name="TextBox 7"/>
          <p:cNvSpPr txBox="1"/>
          <p:nvPr/>
        </p:nvSpPr>
        <p:spPr>
          <a:xfrm>
            <a:off x="1848555" y="2598804"/>
            <a:ext cx="1727201" cy="923330"/>
          </a:xfrm>
          <a:prstGeom prst="rect">
            <a:avLst/>
          </a:prstGeom>
          <a:noFill/>
        </p:spPr>
        <p:txBody>
          <a:bodyPr wrap="square" rtlCol="0">
            <a:spAutoFit/>
          </a:bodyPr>
          <a:lstStyle/>
          <a:p>
            <a:r>
              <a:rPr lang="en-US" dirty="0"/>
              <a:t>Loss function</a:t>
            </a:r>
          </a:p>
          <a:p>
            <a:r>
              <a:rPr lang="en-US" dirty="0"/>
              <a:t>(Evaluate NN</a:t>
            </a:r>
            <a:br>
              <a:rPr lang="en-US" dirty="0"/>
            </a:br>
            <a:r>
              <a:rPr lang="en-US" dirty="0"/>
              <a:t>on training data)</a:t>
            </a:r>
          </a:p>
        </p:txBody>
      </p:sp>
    </p:spTree>
    <p:extLst>
      <p:ext uri="{BB962C8B-B14F-4D97-AF65-F5344CB8AC3E}">
        <p14:creationId xmlns:p14="http://schemas.microsoft.com/office/powerpoint/2010/main" val="387091613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Gradient descent</a:t>
            </a:r>
          </a:p>
        </p:txBody>
      </p:sp>
      <mc:AlternateContent xmlns:mc="http://schemas.openxmlformats.org/markup-compatibility/2006" xmlns:a14="http://schemas.microsoft.com/office/drawing/2010/main">
        <mc:Choice Requires="a14">
          <p:sp>
            <p:nvSpPr>
              <p:cNvPr id="17" name="Content Placeholder 16"/>
              <p:cNvSpPr>
                <a:spLocks noGrp="1"/>
              </p:cNvSpPr>
              <p:nvPr>
                <p:ph idx="1"/>
              </p:nvPr>
            </p:nvSpPr>
            <p:spPr>
              <a:xfrm>
                <a:off x="5868954" y="1825625"/>
                <a:ext cx="5484846" cy="4351338"/>
              </a:xfrm>
            </p:spPr>
            <p:txBody>
              <a:bodyPr/>
              <a:lstStyle/>
              <a:p>
                <a:r>
                  <a:rPr lang="en-US" dirty="0"/>
                  <a:t>Initialize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𝜃</m:t>
                        </m:r>
                      </m:e>
                      <m:sub>
                        <m:r>
                          <a:rPr lang="en-US" b="0" i="1" smtClean="0">
                            <a:latin typeface="Cambria Math" panose="02040503050406030204" pitchFamily="18" charset="0"/>
                          </a:rPr>
                          <m:t>0</m:t>
                        </m:r>
                      </m:sub>
                    </m:sSub>
                  </m:oMath>
                </a14:m>
                <a:r>
                  <a:rPr lang="en-US" dirty="0"/>
                  <a:t> randomly</a:t>
                </a:r>
              </a:p>
              <a:p>
                <a:r>
                  <a:rPr lang="en-US" dirty="0"/>
                  <a:t>For </a:t>
                </a:r>
                <a:r>
                  <a:rPr lang="en-US" i="1" dirty="0"/>
                  <a:t>t</a:t>
                </a:r>
                <a:r>
                  <a:rPr lang="en-US" dirty="0"/>
                  <a:t> in 0,…, </a:t>
                </a:r>
                <a:r>
                  <a:rPr lang="en-US" i="1" dirty="0" err="1"/>
                  <a:t>T</a:t>
                </a:r>
                <a:r>
                  <a:rPr lang="en-US" baseline="-25000" dirty="0" err="1"/>
                  <a:t>maxiter</a:t>
                </a:r>
                <a:endParaRPr lang="en-US" baseline="-25000" dirty="0"/>
              </a:p>
              <a:p>
                <a:pPr marL="0" indent="0">
                  <a:buNone/>
                </a:pPr>
                <a14:m>
                  <m:oMathPara xmlns:m="http://schemas.openxmlformats.org/officeDocument/2006/math">
                    <m:oMathParaPr>
                      <m:jc m:val="centerGroup"/>
                    </m:oMathParaPr>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𝜃</m:t>
                          </m:r>
                        </m:e>
                        <m:sup>
                          <m:r>
                            <a:rPr lang="en-US" b="0" i="1" smtClean="0">
                              <a:latin typeface="Cambria Math" panose="02040503050406030204" pitchFamily="18" charset="0"/>
                            </a:rPr>
                            <m:t>𝑡</m:t>
                          </m:r>
                          <m:r>
                            <a:rPr lang="en-US" b="0" i="1" smtClean="0">
                              <a:latin typeface="Cambria Math" panose="02040503050406030204" pitchFamily="18" charset="0"/>
                            </a:rPr>
                            <m:t>+1</m:t>
                          </m:r>
                        </m:sup>
                      </m:sSup>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𝜃</m:t>
                          </m:r>
                        </m:e>
                        <m:sup>
                          <m:r>
                            <a:rPr lang="en-US" b="0" i="1" smtClean="0">
                              <a:latin typeface="Cambria Math" panose="02040503050406030204" pitchFamily="18" charset="0"/>
                            </a:rPr>
                            <m:t>𝑡</m:t>
                          </m:r>
                        </m:sup>
                      </m:sSup>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𝜂</m:t>
                          </m:r>
                        </m:e>
                        <m:sub>
                          <m:r>
                            <a:rPr lang="en-US" b="0" i="1" smtClean="0">
                              <a:latin typeface="Cambria Math" panose="02040503050406030204" pitchFamily="18" charset="0"/>
                            </a:rPr>
                            <m:t>𝑡</m:t>
                          </m:r>
                        </m:sub>
                      </m:sSub>
                      <m:r>
                        <a:rPr lang="en-US" b="0" i="1" smtClean="0">
                          <a:latin typeface="Cambria Math" panose="02040503050406030204" pitchFamily="18" charset="0"/>
                        </a:rPr>
                        <m:t>⋅</m:t>
                      </m:r>
                      <m:r>
                        <a:rPr lang="en-US" b="0" i="0" smtClean="0">
                          <a:latin typeface="Cambria Math" panose="02040503050406030204" pitchFamily="18" charset="0"/>
                        </a:rPr>
                        <m:t>𝛻</m:t>
                      </m:r>
                      <m:r>
                        <a:rPr lang="en-US" b="0" i="1" smtClean="0">
                          <a:latin typeface="Cambria Math" panose="02040503050406030204" pitchFamily="18" charset="0"/>
                        </a:rPr>
                        <m:t>𝐿</m:t>
                      </m:r>
                      <m:d>
                        <m:dPr>
                          <m:ctrlPr>
                            <a:rPr lang="en-US" b="0" i="1" smtClean="0">
                              <a:latin typeface="Cambria Math" panose="02040503050406030204" pitchFamily="18" charset="0"/>
                            </a:rPr>
                          </m:ctrlPr>
                        </m:dPr>
                        <m:e>
                          <m:sSup>
                            <m:sSupPr>
                              <m:ctrlPr>
                                <a:rPr lang="en-US" b="0" i="1" smtClean="0">
                                  <a:latin typeface="Cambria Math" panose="02040503050406030204" pitchFamily="18" charset="0"/>
                                </a:rPr>
                              </m:ctrlPr>
                            </m:sSupPr>
                            <m:e>
                              <m:r>
                                <a:rPr lang="en-US" b="0" i="1" smtClean="0">
                                  <a:latin typeface="Cambria Math" panose="02040503050406030204" pitchFamily="18" charset="0"/>
                                </a:rPr>
                                <m:t>𝜃</m:t>
                              </m:r>
                            </m:e>
                            <m:sup>
                              <m:r>
                                <a:rPr lang="en-US" b="0" i="1" smtClean="0">
                                  <a:latin typeface="Cambria Math" panose="02040503050406030204" pitchFamily="18" charset="0"/>
                                </a:rPr>
                                <m:t>𝑡</m:t>
                              </m:r>
                            </m:sup>
                          </m:sSup>
                        </m:e>
                      </m:d>
                    </m:oMath>
                  </m:oMathPara>
                </a14:m>
                <a:endParaRPr lang="en-US" dirty="0"/>
              </a:p>
            </p:txBody>
          </p:sp>
        </mc:Choice>
        <mc:Fallback xmlns="">
          <p:sp>
            <p:nvSpPr>
              <p:cNvPr id="17" name="Content Placeholder 16"/>
              <p:cNvSpPr>
                <a:spLocks noGrp="1" noRot="1" noChangeAspect="1" noMove="1" noResize="1" noEditPoints="1" noAdjustHandles="1" noChangeArrowheads="1" noChangeShapeType="1" noTextEdit="1"/>
              </p:cNvSpPr>
              <p:nvPr>
                <p:ph idx="1"/>
              </p:nvPr>
            </p:nvSpPr>
            <p:spPr>
              <a:xfrm>
                <a:off x="5868954" y="1825625"/>
                <a:ext cx="5484846" cy="4351338"/>
              </a:xfrm>
              <a:blipFill>
                <a:blip r:embed="rId2"/>
                <a:stretch>
                  <a:fillRect l="-2556"/>
                </a:stretch>
              </a:blipFill>
            </p:spPr>
            <p:txBody>
              <a:bodyPr/>
              <a:lstStyle/>
              <a:p>
                <a:r>
                  <a:rPr lang="en-US">
                    <a:noFill/>
                  </a:rPr>
                  <a:t> </a:t>
                </a:r>
              </a:p>
            </p:txBody>
          </p:sp>
        </mc:Fallback>
      </mc:AlternateContent>
      <p:sp>
        <p:nvSpPr>
          <p:cNvPr id="8" name="Oval 7"/>
          <p:cNvSpPr/>
          <p:nvPr/>
        </p:nvSpPr>
        <p:spPr>
          <a:xfrm rot="20022333">
            <a:off x="1501255" y="3944270"/>
            <a:ext cx="1618318" cy="639620"/>
          </a:xfrm>
          <a:prstGeom prst="ellipse">
            <a:avLst/>
          </a:prstGeom>
          <a:ln w="38100">
            <a:solidFill>
              <a:schemeClr val="accent1">
                <a:lumMod val="60000"/>
                <a:lumOff val="40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2800" b="0" i="1">
              <a:latin typeface="Cambria Math" panose="02040503050406030204" pitchFamily="18" charset="0"/>
            </a:endParaRPr>
          </a:p>
        </p:txBody>
      </p:sp>
      <p:sp>
        <p:nvSpPr>
          <p:cNvPr id="9" name="Oval 8"/>
          <p:cNvSpPr/>
          <p:nvPr/>
        </p:nvSpPr>
        <p:spPr>
          <a:xfrm rot="20022333">
            <a:off x="719912" y="3538375"/>
            <a:ext cx="3357216" cy="1451407"/>
          </a:xfrm>
          <a:prstGeom prst="ellipse">
            <a:avLst/>
          </a:prstGeom>
          <a:noFill/>
          <a:ln w="38100">
            <a:solidFill>
              <a:schemeClr val="accent1">
                <a:lumMod val="60000"/>
                <a:lumOff val="40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2800" b="0" i="1">
              <a:latin typeface="Cambria Math" panose="02040503050406030204" pitchFamily="18" charset="0"/>
            </a:endParaRPr>
          </a:p>
        </p:txBody>
      </p:sp>
      <p:sp>
        <p:nvSpPr>
          <p:cNvPr id="10" name="Oval 9"/>
          <p:cNvSpPr/>
          <p:nvPr/>
        </p:nvSpPr>
        <p:spPr>
          <a:xfrm rot="20022333">
            <a:off x="28333" y="3134294"/>
            <a:ext cx="5337539" cy="2442940"/>
          </a:xfrm>
          <a:prstGeom prst="ellipse">
            <a:avLst/>
          </a:prstGeom>
          <a:noFill/>
          <a:ln w="38100">
            <a:solidFill>
              <a:schemeClr val="accent1">
                <a:lumMod val="60000"/>
                <a:lumOff val="40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2800" b="0" i="1">
              <a:latin typeface="Cambria Math" panose="02040503050406030204" pitchFamily="18" charset="0"/>
            </a:endParaRPr>
          </a:p>
        </p:txBody>
      </p:sp>
      <mc:AlternateContent xmlns:mc="http://schemas.openxmlformats.org/markup-compatibility/2006" xmlns:a14="http://schemas.microsoft.com/office/drawing/2010/main">
        <mc:Choice Requires="a14">
          <p:sp>
            <p:nvSpPr>
              <p:cNvPr id="11" name="Rectangle 10"/>
              <p:cNvSpPr/>
              <p:nvPr/>
            </p:nvSpPr>
            <p:spPr>
              <a:xfrm>
                <a:off x="4845196" y="3850264"/>
                <a:ext cx="699230" cy="63357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3600" i="1" smtClean="0">
                          <a:solidFill>
                            <a:schemeClr val="accent1"/>
                          </a:solidFill>
                          <a:latin typeface="Cambria Math" panose="02040503050406030204" pitchFamily="18" charset="0"/>
                        </a:rPr>
                        <m:t>𝜃</m:t>
                      </m:r>
                      <m:r>
                        <a:rPr lang="en-US" sz="3600" b="0" i="1" baseline="-25000" smtClean="0">
                          <a:solidFill>
                            <a:schemeClr val="accent1"/>
                          </a:solidFill>
                          <a:latin typeface="Cambria Math" panose="02040503050406030204" pitchFamily="18" charset="0"/>
                        </a:rPr>
                        <m:t>0</m:t>
                      </m:r>
                    </m:oMath>
                  </m:oMathPara>
                </a14:m>
                <a:endParaRPr lang="en-US" sz="3600" baseline="-25000" dirty="0">
                  <a:solidFill>
                    <a:schemeClr val="accent1"/>
                  </a:solidFill>
                </a:endParaRPr>
              </a:p>
            </p:txBody>
          </p:sp>
        </mc:Choice>
        <mc:Fallback xmlns="">
          <p:sp>
            <p:nvSpPr>
              <p:cNvPr id="11" name="Rectangle 10"/>
              <p:cNvSpPr>
                <a:spLocks noRot="1" noChangeAspect="1" noMove="1" noResize="1" noEditPoints="1" noAdjustHandles="1" noChangeArrowheads="1" noChangeShapeType="1" noTextEdit="1"/>
              </p:cNvSpPr>
              <p:nvPr/>
            </p:nvSpPr>
            <p:spPr>
              <a:xfrm>
                <a:off x="4845196" y="3850264"/>
                <a:ext cx="699230" cy="633571"/>
              </a:xfrm>
              <a:prstGeom prst="rect">
                <a:avLst/>
              </a:prstGeom>
              <a:blipFill>
                <a:blip r:embed="rId3"/>
                <a:stretch>
                  <a:fillRect/>
                </a:stretch>
              </a:blipFill>
            </p:spPr>
            <p:txBody>
              <a:bodyPr/>
              <a:lstStyle/>
              <a:p>
                <a:r>
                  <a:rPr lang="en-US">
                    <a:noFill/>
                  </a:rPr>
                  <a:t> </a:t>
                </a:r>
              </a:p>
            </p:txBody>
          </p:sp>
        </mc:Fallback>
      </mc:AlternateContent>
      <p:sp>
        <p:nvSpPr>
          <p:cNvPr id="12" name="Oval 11"/>
          <p:cNvSpPr/>
          <p:nvPr/>
        </p:nvSpPr>
        <p:spPr>
          <a:xfrm>
            <a:off x="4563092" y="3917617"/>
            <a:ext cx="269581" cy="269582"/>
          </a:xfrm>
          <a:prstGeom prst="ellipse">
            <a:avLst/>
          </a:prstGeom>
          <a:solidFill>
            <a:schemeClr val="accent1"/>
          </a:solidFill>
          <a:ln w="38100">
            <a:solidFill>
              <a:schemeClr val="accent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2800" b="0" i="1">
              <a:latin typeface="Cambria Math" panose="02040503050406030204" pitchFamily="18" charset="0"/>
            </a:endParaRPr>
          </a:p>
        </p:txBody>
      </p:sp>
      <p:sp>
        <p:nvSpPr>
          <p:cNvPr id="13" name="Oval 12"/>
          <p:cNvSpPr/>
          <p:nvPr/>
        </p:nvSpPr>
        <p:spPr>
          <a:xfrm>
            <a:off x="2194955" y="4129287"/>
            <a:ext cx="269581" cy="269582"/>
          </a:xfrm>
          <a:prstGeom prst="ellipse">
            <a:avLst/>
          </a:prstGeom>
          <a:solidFill>
            <a:schemeClr val="accent1"/>
          </a:solidFill>
          <a:ln w="38100">
            <a:solidFill>
              <a:schemeClr val="accent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2800" b="0" i="1">
              <a:latin typeface="Cambria Math" panose="02040503050406030204" pitchFamily="18" charset="0"/>
            </a:endParaRPr>
          </a:p>
        </p:txBody>
      </p:sp>
      <mc:AlternateContent xmlns:mc="http://schemas.openxmlformats.org/markup-compatibility/2006" xmlns:a14="http://schemas.microsoft.com/office/drawing/2010/main">
        <mc:Choice Requires="a14">
          <p:sp>
            <p:nvSpPr>
              <p:cNvPr id="14" name="Rectangle 13"/>
              <p:cNvSpPr/>
              <p:nvPr/>
            </p:nvSpPr>
            <p:spPr>
              <a:xfrm>
                <a:off x="122611" y="2750624"/>
                <a:ext cx="1257331" cy="63357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3600" i="1" smtClean="0">
                          <a:solidFill>
                            <a:schemeClr val="accent1"/>
                          </a:solidFill>
                          <a:latin typeface="Cambria Math" panose="02040503050406030204" pitchFamily="18" charset="0"/>
                        </a:rPr>
                        <m:t>𝜃</m:t>
                      </m:r>
                      <m:r>
                        <a:rPr lang="en-US" sz="3600" b="0" i="1" baseline="-25000" smtClean="0">
                          <a:solidFill>
                            <a:schemeClr val="accent1"/>
                          </a:solidFill>
                          <a:latin typeface="Cambria Math" panose="02040503050406030204" pitchFamily="18" charset="0"/>
                        </a:rPr>
                        <m:t>𝑓𝑖𝑛𝑎𝑙</m:t>
                      </m:r>
                    </m:oMath>
                  </m:oMathPara>
                </a14:m>
                <a:endParaRPr lang="en-US" sz="3600" baseline="-25000" dirty="0">
                  <a:solidFill>
                    <a:schemeClr val="accent1"/>
                  </a:solidFill>
                </a:endParaRPr>
              </a:p>
            </p:txBody>
          </p:sp>
        </mc:Choice>
        <mc:Fallback xmlns="">
          <p:sp>
            <p:nvSpPr>
              <p:cNvPr id="14" name="Rectangle 13"/>
              <p:cNvSpPr>
                <a:spLocks noRot="1" noChangeAspect="1" noMove="1" noResize="1" noEditPoints="1" noAdjustHandles="1" noChangeArrowheads="1" noChangeShapeType="1" noTextEdit="1"/>
              </p:cNvSpPr>
              <p:nvPr/>
            </p:nvSpPr>
            <p:spPr>
              <a:xfrm>
                <a:off x="122611" y="2750624"/>
                <a:ext cx="1257331" cy="633571"/>
              </a:xfrm>
              <a:prstGeom prst="rect">
                <a:avLst/>
              </a:prstGeom>
              <a:blipFill>
                <a:blip r:embed="rId4"/>
                <a:stretch>
                  <a:fillRect b="-3846"/>
                </a:stretch>
              </a:blipFill>
            </p:spPr>
            <p:txBody>
              <a:bodyPr/>
              <a:lstStyle/>
              <a:p>
                <a:r>
                  <a:rPr lang="en-US">
                    <a:noFill/>
                  </a:rPr>
                  <a:t> </a:t>
                </a:r>
              </a:p>
            </p:txBody>
          </p:sp>
        </mc:Fallback>
      </mc:AlternateContent>
      <p:sp>
        <p:nvSpPr>
          <p:cNvPr id="15" name="Freeform: Shape 14"/>
          <p:cNvSpPr/>
          <p:nvPr/>
        </p:nvSpPr>
        <p:spPr>
          <a:xfrm rot="8376667">
            <a:off x="2703861" y="3480073"/>
            <a:ext cx="1637809" cy="1170529"/>
          </a:xfrm>
          <a:custGeom>
            <a:avLst/>
            <a:gdLst>
              <a:gd name="connsiteX0" fmla="*/ 0 w 932567"/>
              <a:gd name="connsiteY0" fmla="*/ 0 h 538951"/>
              <a:gd name="connsiteX1" fmla="*/ 327004 w 932567"/>
              <a:gd name="connsiteY1" fmla="*/ 357282 h 538951"/>
              <a:gd name="connsiteX2" fmla="*/ 932567 w 932567"/>
              <a:gd name="connsiteY2" fmla="*/ 538951 h 538951"/>
            </a:gdLst>
            <a:ahLst/>
            <a:cxnLst>
              <a:cxn ang="0">
                <a:pos x="connsiteX0" y="connsiteY0"/>
              </a:cxn>
              <a:cxn ang="0">
                <a:pos x="connsiteX1" y="connsiteY1"/>
              </a:cxn>
              <a:cxn ang="0">
                <a:pos x="connsiteX2" y="connsiteY2"/>
              </a:cxn>
            </a:cxnLst>
            <a:rect l="l" t="t" r="r" b="b"/>
            <a:pathLst>
              <a:path w="932567" h="538951">
                <a:moveTo>
                  <a:pt x="0" y="0"/>
                </a:moveTo>
                <a:cubicBezTo>
                  <a:pt x="85788" y="133728"/>
                  <a:pt x="171576" y="267457"/>
                  <a:pt x="327004" y="357282"/>
                </a:cubicBezTo>
                <a:cubicBezTo>
                  <a:pt x="482432" y="447107"/>
                  <a:pt x="707499" y="493029"/>
                  <a:pt x="932567" y="538951"/>
                </a:cubicBezTo>
              </a:path>
            </a:pathLst>
          </a:custGeom>
          <a:noFill/>
          <a:ln w="76200">
            <a:solidFill>
              <a:schemeClr val="accent6"/>
            </a:solidFill>
            <a:headEnd type="none" w="med" len="med"/>
            <a:tailEnd type="arrow" w="med" len="med"/>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cxnSp>
        <p:nvCxnSpPr>
          <p:cNvPr id="16" name="Straight Arrow Connector 15"/>
          <p:cNvCxnSpPr>
            <a:endCxn id="13" idx="1"/>
          </p:cNvCxnSpPr>
          <p:nvPr/>
        </p:nvCxnSpPr>
        <p:spPr>
          <a:xfrm>
            <a:off x="1091233" y="3513330"/>
            <a:ext cx="1143201" cy="655436"/>
          </a:xfrm>
          <a:prstGeom prst="straightConnector1">
            <a:avLst/>
          </a:prstGeom>
          <a:ln w="38100">
            <a:solidFill>
              <a:schemeClr val="accent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9" name="Oval 18"/>
          <p:cNvSpPr/>
          <p:nvPr/>
        </p:nvSpPr>
        <p:spPr>
          <a:xfrm>
            <a:off x="3839226" y="3648035"/>
            <a:ext cx="269581" cy="269582"/>
          </a:xfrm>
          <a:prstGeom prst="ellipse">
            <a:avLst/>
          </a:prstGeom>
          <a:solidFill>
            <a:schemeClr val="accent1"/>
          </a:solidFill>
          <a:ln w="38100">
            <a:solidFill>
              <a:schemeClr val="accent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2800" b="0" i="1">
              <a:latin typeface="Cambria Math" panose="02040503050406030204" pitchFamily="18" charset="0"/>
            </a:endParaRPr>
          </a:p>
        </p:txBody>
      </p:sp>
      <mc:AlternateContent xmlns:mc="http://schemas.openxmlformats.org/markup-compatibility/2006" xmlns:a14="http://schemas.microsoft.com/office/drawing/2010/main">
        <mc:Choice Requires="a14">
          <p:sp>
            <p:nvSpPr>
              <p:cNvPr id="21" name="Rectangle 20"/>
              <p:cNvSpPr/>
              <p:nvPr/>
            </p:nvSpPr>
            <p:spPr>
              <a:xfrm>
                <a:off x="3574591" y="1933002"/>
                <a:ext cx="690382" cy="63357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3600" b="0" i="1" smtClean="0">
                              <a:solidFill>
                                <a:schemeClr val="accent1"/>
                              </a:solidFill>
                              <a:latin typeface="Cambria Math" panose="02040503050406030204" pitchFamily="18" charset="0"/>
                            </a:rPr>
                          </m:ctrlPr>
                        </m:sSubPr>
                        <m:e>
                          <m:r>
                            <a:rPr lang="en-US" sz="3600" i="1" smtClean="0">
                              <a:solidFill>
                                <a:schemeClr val="accent1"/>
                              </a:solidFill>
                              <a:latin typeface="Cambria Math" panose="02040503050406030204" pitchFamily="18" charset="0"/>
                            </a:rPr>
                            <m:t>𝜃</m:t>
                          </m:r>
                        </m:e>
                        <m:sub>
                          <m:r>
                            <a:rPr lang="en-US" sz="3600" b="0" i="1" smtClean="0">
                              <a:solidFill>
                                <a:schemeClr val="accent1"/>
                              </a:solidFill>
                              <a:latin typeface="Cambria Math" panose="02040503050406030204" pitchFamily="18" charset="0"/>
                            </a:rPr>
                            <m:t>𝑡</m:t>
                          </m:r>
                        </m:sub>
                      </m:sSub>
                    </m:oMath>
                  </m:oMathPara>
                </a14:m>
                <a:endParaRPr lang="en-US" sz="3600" baseline="-25000" dirty="0">
                  <a:solidFill>
                    <a:schemeClr val="accent1"/>
                  </a:solidFill>
                </a:endParaRPr>
              </a:p>
            </p:txBody>
          </p:sp>
        </mc:Choice>
        <mc:Fallback xmlns="">
          <p:sp>
            <p:nvSpPr>
              <p:cNvPr id="21" name="Rectangle 20"/>
              <p:cNvSpPr>
                <a:spLocks noRot="1" noChangeAspect="1" noMove="1" noResize="1" noEditPoints="1" noAdjustHandles="1" noChangeArrowheads="1" noChangeShapeType="1" noTextEdit="1"/>
              </p:cNvSpPr>
              <p:nvPr/>
            </p:nvSpPr>
            <p:spPr>
              <a:xfrm>
                <a:off x="3574591" y="1933002"/>
                <a:ext cx="690382" cy="633571"/>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Rectangle 21"/>
              <p:cNvSpPr/>
              <p:nvPr/>
            </p:nvSpPr>
            <p:spPr>
              <a:xfrm>
                <a:off x="2142234" y="2007865"/>
                <a:ext cx="1131207" cy="63357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3600" b="0" i="1" smtClean="0">
                              <a:solidFill>
                                <a:schemeClr val="accent1"/>
                              </a:solidFill>
                              <a:latin typeface="Cambria Math" panose="02040503050406030204" pitchFamily="18" charset="0"/>
                            </a:rPr>
                          </m:ctrlPr>
                        </m:sSubPr>
                        <m:e>
                          <m:r>
                            <a:rPr lang="en-US" sz="3600" i="1" smtClean="0">
                              <a:solidFill>
                                <a:schemeClr val="accent1"/>
                              </a:solidFill>
                              <a:latin typeface="Cambria Math" panose="02040503050406030204" pitchFamily="18" charset="0"/>
                            </a:rPr>
                            <m:t>𝜃</m:t>
                          </m:r>
                        </m:e>
                        <m:sub>
                          <m:r>
                            <a:rPr lang="en-US" sz="3600" b="0" i="1" smtClean="0">
                              <a:solidFill>
                                <a:schemeClr val="accent1"/>
                              </a:solidFill>
                              <a:latin typeface="Cambria Math" panose="02040503050406030204" pitchFamily="18" charset="0"/>
                            </a:rPr>
                            <m:t>𝑡</m:t>
                          </m:r>
                          <m:r>
                            <a:rPr lang="en-US" sz="3600" b="0" i="1" smtClean="0">
                              <a:solidFill>
                                <a:schemeClr val="accent1"/>
                              </a:solidFill>
                              <a:latin typeface="Cambria Math" panose="02040503050406030204" pitchFamily="18" charset="0"/>
                            </a:rPr>
                            <m:t>+1</m:t>
                          </m:r>
                        </m:sub>
                      </m:sSub>
                    </m:oMath>
                  </m:oMathPara>
                </a14:m>
                <a:endParaRPr lang="en-US" sz="3600" baseline="-25000" dirty="0">
                  <a:solidFill>
                    <a:schemeClr val="accent1"/>
                  </a:solidFill>
                </a:endParaRPr>
              </a:p>
            </p:txBody>
          </p:sp>
        </mc:Choice>
        <mc:Fallback xmlns="">
          <p:sp>
            <p:nvSpPr>
              <p:cNvPr id="22" name="Rectangle 21"/>
              <p:cNvSpPr>
                <a:spLocks noRot="1" noChangeAspect="1" noMove="1" noResize="1" noEditPoints="1" noAdjustHandles="1" noChangeArrowheads="1" noChangeShapeType="1" noTextEdit="1"/>
              </p:cNvSpPr>
              <p:nvPr/>
            </p:nvSpPr>
            <p:spPr>
              <a:xfrm>
                <a:off x="2142234" y="2007865"/>
                <a:ext cx="1131207" cy="633571"/>
              </a:xfrm>
              <a:prstGeom prst="rect">
                <a:avLst/>
              </a:prstGeom>
              <a:blipFill>
                <a:blip r:embed="rId6"/>
                <a:stretch>
                  <a:fillRect/>
                </a:stretch>
              </a:blipFill>
            </p:spPr>
            <p:txBody>
              <a:bodyPr/>
              <a:lstStyle/>
              <a:p>
                <a:r>
                  <a:rPr lang="en-US">
                    <a:noFill/>
                  </a:rPr>
                  <a:t> </a:t>
                </a:r>
              </a:p>
            </p:txBody>
          </p:sp>
        </mc:Fallback>
      </mc:AlternateContent>
      <p:cxnSp>
        <p:nvCxnSpPr>
          <p:cNvPr id="23" name="Straight Arrow Connector 22"/>
          <p:cNvCxnSpPr/>
          <p:nvPr/>
        </p:nvCxnSpPr>
        <p:spPr>
          <a:xfrm flipH="1" flipV="1">
            <a:off x="2734132" y="3555247"/>
            <a:ext cx="1143421" cy="191008"/>
          </a:xfrm>
          <a:prstGeom prst="straightConnector1">
            <a:avLst/>
          </a:prstGeom>
          <a:ln w="57150">
            <a:solidFill>
              <a:schemeClr val="accent6"/>
            </a:solidFill>
            <a:prstDash val="sysDot"/>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0" name="Oval 19"/>
          <p:cNvSpPr/>
          <p:nvPr/>
        </p:nvSpPr>
        <p:spPr>
          <a:xfrm>
            <a:off x="3335834" y="3648035"/>
            <a:ext cx="269581" cy="269582"/>
          </a:xfrm>
          <a:prstGeom prst="ellipse">
            <a:avLst/>
          </a:prstGeom>
          <a:solidFill>
            <a:schemeClr val="accent1"/>
          </a:solidFill>
          <a:ln w="38100">
            <a:solidFill>
              <a:schemeClr val="accent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2800" b="0" i="1">
              <a:latin typeface="Cambria Math" panose="02040503050406030204" pitchFamily="18" charset="0"/>
            </a:endParaRPr>
          </a:p>
        </p:txBody>
      </p:sp>
      <p:cxnSp>
        <p:nvCxnSpPr>
          <p:cNvPr id="26" name="Straight Arrow Connector 25"/>
          <p:cNvCxnSpPr>
            <a:stCxn id="22" idx="2"/>
            <a:endCxn id="20" idx="0"/>
          </p:cNvCxnSpPr>
          <p:nvPr/>
        </p:nvCxnSpPr>
        <p:spPr>
          <a:xfrm>
            <a:off x="2707838" y="2641436"/>
            <a:ext cx="762787" cy="1006599"/>
          </a:xfrm>
          <a:prstGeom prst="straightConnector1">
            <a:avLst/>
          </a:prstGeom>
          <a:ln w="38100">
            <a:solidFill>
              <a:schemeClr val="accent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stCxn id="21" idx="2"/>
            <a:endCxn id="19" idx="0"/>
          </p:cNvCxnSpPr>
          <p:nvPr/>
        </p:nvCxnSpPr>
        <p:spPr>
          <a:xfrm>
            <a:off x="3919782" y="2566573"/>
            <a:ext cx="54235" cy="1081462"/>
          </a:xfrm>
          <a:prstGeom prst="straightConnector1">
            <a:avLst/>
          </a:prstGeom>
          <a:ln w="38100">
            <a:solidFill>
              <a:schemeClr val="accent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35" name="Left Brace 34"/>
          <p:cNvSpPr/>
          <p:nvPr/>
        </p:nvSpPr>
        <p:spPr>
          <a:xfrm rot="16200000">
            <a:off x="9801727" y="3369994"/>
            <a:ext cx="308837" cy="1209748"/>
          </a:xfrm>
          <a:prstGeom prst="leftBrace">
            <a:avLst/>
          </a:prstGeom>
          <a:ln w="57150">
            <a:solidFill>
              <a:schemeClr val="accent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6" name="TextBox 35"/>
          <p:cNvSpPr txBox="1"/>
          <p:nvPr/>
        </p:nvSpPr>
        <p:spPr>
          <a:xfrm>
            <a:off x="8332545" y="4355764"/>
            <a:ext cx="3548407" cy="461665"/>
          </a:xfrm>
          <a:prstGeom prst="rect">
            <a:avLst/>
          </a:prstGeom>
          <a:noFill/>
        </p:spPr>
        <p:txBody>
          <a:bodyPr wrap="none" rtlCol="0">
            <a:spAutoFit/>
          </a:bodyPr>
          <a:lstStyle/>
          <a:p>
            <a:r>
              <a:rPr lang="en-US" sz="2400" dirty="0"/>
              <a:t>Gradient of the objective</a:t>
            </a:r>
          </a:p>
        </p:txBody>
      </p:sp>
      <p:cxnSp>
        <p:nvCxnSpPr>
          <p:cNvPr id="37" name="Straight Arrow Connector 36"/>
          <p:cNvCxnSpPr/>
          <p:nvPr/>
        </p:nvCxnSpPr>
        <p:spPr>
          <a:xfrm flipV="1">
            <a:off x="7375756" y="3917618"/>
            <a:ext cx="1507852" cy="1034748"/>
          </a:xfrm>
          <a:prstGeom prst="straightConnector1">
            <a:avLst/>
          </a:prstGeom>
          <a:ln w="38100">
            <a:solidFill>
              <a:schemeClr val="accent6"/>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6172594" y="4920542"/>
            <a:ext cx="2868414" cy="400110"/>
          </a:xfrm>
          <a:prstGeom prst="rect">
            <a:avLst/>
          </a:prstGeom>
          <a:noFill/>
        </p:spPr>
        <p:txBody>
          <a:bodyPr wrap="none" rtlCol="0">
            <a:spAutoFit/>
          </a:bodyPr>
          <a:lstStyle/>
          <a:p>
            <a:r>
              <a:rPr lang="en-US" sz="2000" dirty="0"/>
              <a:t>Learning rate (step size)</a:t>
            </a:r>
          </a:p>
        </p:txBody>
      </p:sp>
      <mc:AlternateContent xmlns:mc="http://schemas.openxmlformats.org/markup-compatibility/2006" xmlns:a14="http://schemas.microsoft.com/office/drawing/2010/main">
        <mc:Choice Requires="a14">
          <p:sp>
            <p:nvSpPr>
              <p:cNvPr id="42" name="TextBox 41"/>
              <p:cNvSpPr txBox="1"/>
              <p:nvPr/>
            </p:nvSpPr>
            <p:spPr>
              <a:xfrm>
                <a:off x="2310414" y="5777533"/>
                <a:ext cx="9727464" cy="100226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marL="342900" indent="-342900">
                  <a:lnSpc>
                    <a:spcPct val="130000"/>
                  </a:lnSpc>
                  <a:buFont typeface="Arial" panose="020B0604020202020204" pitchFamily="34" charset="0"/>
                  <a:buChar char="•"/>
                </a:pPr>
                <a:r>
                  <a:rPr lang="en-US" sz="2400" dirty="0"/>
                  <a:t>computation of </a:t>
                </a:r>
                <a14:m>
                  <m:oMath xmlns:m="http://schemas.openxmlformats.org/officeDocument/2006/math">
                    <m:r>
                      <a:rPr lang="en-US" sz="2400">
                        <a:latin typeface="Cambria Math" panose="02040503050406030204" pitchFamily="18" charset="0"/>
                      </a:rPr>
                      <m:t>𝛻</m:t>
                    </m:r>
                    <m:r>
                      <a:rPr lang="en-US" sz="2400" i="1">
                        <a:latin typeface="Cambria Math" panose="02040503050406030204" pitchFamily="18" charset="0"/>
                      </a:rPr>
                      <m:t>𝐿</m:t>
                    </m:r>
                    <m:d>
                      <m:dPr>
                        <m:ctrlPr>
                          <a:rPr lang="en-US" sz="2400" i="1">
                            <a:latin typeface="Cambria Math" panose="02040503050406030204" pitchFamily="18" charset="0"/>
                          </a:rPr>
                        </m:ctrlPr>
                      </m:dPr>
                      <m:e>
                        <m:sSup>
                          <m:sSupPr>
                            <m:ctrlPr>
                              <a:rPr lang="en-US" sz="2400" i="1">
                                <a:latin typeface="Cambria Math" panose="02040503050406030204" pitchFamily="18" charset="0"/>
                              </a:rPr>
                            </m:ctrlPr>
                          </m:sSupPr>
                          <m:e>
                            <m:r>
                              <a:rPr lang="en-US" sz="2400" i="1">
                                <a:latin typeface="Cambria Math" panose="02040503050406030204" pitchFamily="18" charset="0"/>
                              </a:rPr>
                              <m:t>𝜃</m:t>
                            </m:r>
                          </m:e>
                          <m:sup>
                            <m:r>
                              <a:rPr lang="en-US" sz="2400" i="1">
                                <a:latin typeface="Cambria Math" panose="02040503050406030204" pitchFamily="18" charset="0"/>
                              </a:rPr>
                              <m:t>𝑡</m:t>
                            </m:r>
                          </m:sup>
                        </m:sSup>
                      </m:e>
                    </m:d>
                  </m:oMath>
                </a14:m>
                <a:r>
                  <a:rPr lang="en-US" sz="2400" dirty="0"/>
                  <a:t> requires a full sweep over the training data</a:t>
                </a:r>
              </a:p>
              <a:p>
                <a:pPr marL="342900" indent="-342900">
                  <a:lnSpc>
                    <a:spcPct val="130000"/>
                  </a:lnSpc>
                  <a:buFont typeface="Arial" panose="020B0604020202020204" pitchFamily="34" charset="0"/>
                  <a:buChar char="•"/>
                </a:pPr>
                <a:r>
                  <a:rPr lang="en-US" sz="2400" dirty="0"/>
                  <a:t>Per-iteration comp. cost = O(n)</a:t>
                </a:r>
              </a:p>
            </p:txBody>
          </p:sp>
        </mc:Choice>
        <mc:Fallback xmlns="">
          <p:sp>
            <p:nvSpPr>
              <p:cNvPr id="42" name="TextBox 41"/>
              <p:cNvSpPr txBox="1">
                <a:spLocks noRot="1" noChangeAspect="1" noMove="1" noResize="1" noEditPoints="1" noAdjustHandles="1" noChangeArrowheads="1" noChangeShapeType="1" noTextEdit="1"/>
              </p:cNvSpPr>
              <p:nvPr/>
            </p:nvSpPr>
            <p:spPr>
              <a:xfrm>
                <a:off x="2310414" y="5777533"/>
                <a:ext cx="9727464" cy="1002262"/>
              </a:xfrm>
              <a:prstGeom prst="rect">
                <a:avLst/>
              </a:prstGeom>
              <a:blipFill>
                <a:blip r:embed="rId7"/>
                <a:stretch>
                  <a:fillRect l="-751" b="-13253"/>
                </a:stretch>
              </a:blipFill>
            </p:spPr>
            <p:txBody>
              <a:bodyPr/>
              <a:lstStyle/>
              <a:p>
                <a:r>
                  <a:rPr lang="en-US">
                    <a:noFill/>
                  </a:rPr>
                  <a:t> </a:t>
                </a:r>
              </a:p>
            </p:txBody>
          </p:sp>
        </mc:Fallback>
      </mc:AlternateContent>
    </p:spTree>
    <p:extLst>
      <p:ext uri="{BB962C8B-B14F-4D97-AF65-F5344CB8AC3E}">
        <p14:creationId xmlns:p14="http://schemas.microsoft.com/office/powerpoint/2010/main" val="133364209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Gradient descent oscillations</a:t>
            </a: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066961" y="1825625"/>
            <a:ext cx="4058078" cy="4351338"/>
          </a:xfrm>
        </p:spPr>
      </p:pic>
    </p:spTree>
    <p:extLst>
      <p:ext uri="{BB962C8B-B14F-4D97-AF65-F5344CB8AC3E}">
        <p14:creationId xmlns:p14="http://schemas.microsoft.com/office/powerpoint/2010/main" val="189772030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Gradient descent oscillations</a:t>
            </a: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066961" y="1825625"/>
            <a:ext cx="4058078" cy="4351338"/>
          </a:xfrm>
        </p:spPr>
      </p:pic>
      <p:cxnSp>
        <p:nvCxnSpPr>
          <p:cNvPr id="4" name="Straight Arrow Connector 3"/>
          <p:cNvCxnSpPr>
            <a:cxnSpLocks/>
          </p:cNvCxnSpPr>
          <p:nvPr/>
        </p:nvCxnSpPr>
        <p:spPr>
          <a:xfrm flipV="1">
            <a:off x="4660901" y="4984750"/>
            <a:ext cx="47625" cy="273050"/>
          </a:xfrm>
          <a:prstGeom prst="straightConnector1">
            <a:avLst/>
          </a:prstGeom>
          <a:ln w="38100">
            <a:tailEnd type="triangle"/>
          </a:ln>
        </p:spPr>
        <p:style>
          <a:lnRef idx="3">
            <a:schemeClr val="accent6"/>
          </a:lnRef>
          <a:fillRef idx="0">
            <a:schemeClr val="accent6"/>
          </a:fillRef>
          <a:effectRef idx="2">
            <a:schemeClr val="accent6"/>
          </a:effectRef>
          <a:fontRef idx="minor">
            <a:schemeClr val="tx1"/>
          </a:fontRef>
        </p:style>
      </p:cxnSp>
      <p:cxnSp>
        <p:nvCxnSpPr>
          <p:cNvPr id="7" name="Straight Arrow Connector 6"/>
          <p:cNvCxnSpPr>
            <a:cxnSpLocks/>
          </p:cNvCxnSpPr>
          <p:nvPr/>
        </p:nvCxnSpPr>
        <p:spPr>
          <a:xfrm>
            <a:off x="4756150" y="4984750"/>
            <a:ext cx="540704" cy="273050"/>
          </a:xfrm>
          <a:prstGeom prst="straightConnector1">
            <a:avLst/>
          </a:prstGeom>
          <a:ln w="38100">
            <a:tailEnd type="triangle"/>
          </a:ln>
        </p:spPr>
        <p:style>
          <a:lnRef idx="3">
            <a:schemeClr val="accent6"/>
          </a:lnRef>
          <a:fillRef idx="0">
            <a:schemeClr val="accent6"/>
          </a:fillRef>
          <a:effectRef idx="2">
            <a:schemeClr val="accent6"/>
          </a:effectRef>
          <a:fontRef idx="minor">
            <a:schemeClr val="tx1"/>
          </a:fontRef>
        </p:style>
      </p:cxnSp>
      <p:cxnSp>
        <p:nvCxnSpPr>
          <p:cNvPr id="12" name="Straight Arrow Connector 11"/>
          <p:cNvCxnSpPr>
            <a:cxnSpLocks/>
          </p:cNvCxnSpPr>
          <p:nvPr/>
        </p:nvCxnSpPr>
        <p:spPr>
          <a:xfrm flipH="1" flipV="1">
            <a:off x="4963742" y="4592140"/>
            <a:ext cx="296970" cy="602852"/>
          </a:xfrm>
          <a:prstGeom prst="straightConnector1">
            <a:avLst/>
          </a:prstGeom>
          <a:ln w="38100">
            <a:tailEnd type="triangle"/>
          </a:ln>
        </p:spPr>
        <p:style>
          <a:lnRef idx="3">
            <a:schemeClr val="accent6"/>
          </a:lnRef>
          <a:fillRef idx="0">
            <a:schemeClr val="accent6"/>
          </a:fillRef>
          <a:effectRef idx="2">
            <a:schemeClr val="accent6"/>
          </a:effectRef>
          <a:fontRef idx="minor">
            <a:schemeClr val="tx1"/>
          </a:fontRef>
        </p:style>
      </p:cxnSp>
      <p:cxnSp>
        <p:nvCxnSpPr>
          <p:cNvPr id="16" name="Straight Arrow Connector 15"/>
          <p:cNvCxnSpPr>
            <a:cxnSpLocks/>
          </p:cNvCxnSpPr>
          <p:nvPr/>
        </p:nvCxnSpPr>
        <p:spPr>
          <a:xfrm>
            <a:off x="4997927" y="4608214"/>
            <a:ext cx="592031" cy="234552"/>
          </a:xfrm>
          <a:prstGeom prst="straightConnector1">
            <a:avLst/>
          </a:prstGeom>
          <a:ln w="38100">
            <a:tailEnd type="triangle"/>
          </a:ln>
        </p:spPr>
        <p:style>
          <a:lnRef idx="3">
            <a:schemeClr val="accent6"/>
          </a:lnRef>
          <a:fillRef idx="0">
            <a:schemeClr val="accent6"/>
          </a:fillRef>
          <a:effectRef idx="2">
            <a:schemeClr val="accent6"/>
          </a:effectRef>
          <a:fontRef idx="minor">
            <a:schemeClr val="tx1"/>
          </a:fontRef>
        </p:style>
      </p:cxnSp>
      <p:cxnSp>
        <p:nvCxnSpPr>
          <p:cNvPr id="21" name="Straight Arrow Connector 20"/>
          <p:cNvCxnSpPr>
            <a:cxnSpLocks/>
          </p:cNvCxnSpPr>
          <p:nvPr/>
        </p:nvCxnSpPr>
        <p:spPr>
          <a:xfrm flipH="1" flipV="1">
            <a:off x="5222611" y="4281388"/>
            <a:ext cx="367347" cy="511668"/>
          </a:xfrm>
          <a:prstGeom prst="straightConnector1">
            <a:avLst/>
          </a:prstGeom>
          <a:ln w="38100">
            <a:tailEnd type="triangle"/>
          </a:ln>
        </p:spPr>
        <p:style>
          <a:lnRef idx="3">
            <a:schemeClr val="accent6"/>
          </a:lnRef>
          <a:fillRef idx="0">
            <a:schemeClr val="accent6"/>
          </a:fillRef>
          <a:effectRef idx="2">
            <a:schemeClr val="accent6"/>
          </a:effectRef>
          <a:fontRef idx="minor">
            <a:schemeClr val="tx1"/>
          </a:fontRef>
        </p:style>
      </p:cxnSp>
      <p:cxnSp>
        <p:nvCxnSpPr>
          <p:cNvPr id="28" name="Straight Arrow Connector 27"/>
          <p:cNvCxnSpPr>
            <a:cxnSpLocks/>
          </p:cNvCxnSpPr>
          <p:nvPr/>
        </p:nvCxnSpPr>
        <p:spPr>
          <a:xfrm>
            <a:off x="5222611" y="4281388"/>
            <a:ext cx="592031" cy="255834"/>
          </a:xfrm>
          <a:prstGeom prst="straightConnector1">
            <a:avLst/>
          </a:prstGeom>
          <a:ln w="38100">
            <a:tailEnd type="triangle"/>
          </a:ln>
        </p:spPr>
        <p:style>
          <a:lnRef idx="3">
            <a:schemeClr val="accent6"/>
          </a:lnRef>
          <a:fillRef idx="0">
            <a:schemeClr val="accent6"/>
          </a:fillRef>
          <a:effectRef idx="2">
            <a:schemeClr val="accent6"/>
          </a:effectRef>
          <a:fontRef idx="minor">
            <a:schemeClr val="tx1"/>
          </a:fontRef>
        </p:style>
      </p:cxnSp>
      <p:cxnSp>
        <p:nvCxnSpPr>
          <p:cNvPr id="31" name="Straight Arrow Connector 30"/>
          <p:cNvCxnSpPr>
            <a:cxnSpLocks/>
          </p:cNvCxnSpPr>
          <p:nvPr/>
        </p:nvCxnSpPr>
        <p:spPr>
          <a:xfrm flipH="1" flipV="1">
            <a:off x="5498121" y="4071766"/>
            <a:ext cx="316521" cy="394465"/>
          </a:xfrm>
          <a:prstGeom prst="straightConnector1">
            <a:avLst/>
          </a:prstGeom>
          <a:ln w="38100">
            <a:tailEnd type="triangle"/>
          </a:ln>
        </p:spPr>
        <p:style>
          <a:lnRef idx="3">
            <a:schemeClr val="accent6"/>
          </a:lnRef>
          <a:fillRef idx="0">
            <a:schemeClr val="accent6"/>
          </a:fillRef>
          <a:effectRef idx="2">
            <a:schemeClr val="accent6"/>
          </a:effectRef>
          <a:fontRef idx="minor">
            <a:schemeClr val="tx1"/>
          </a:fontRef>
        </p:style>
      </p:cxnSp>
      <p:sp>
        <p:nvSpPr>
          <p:cNvPr id="35" name="TextBox 34"/>
          <p:cNvSpPr txBox="1"/>
          <p:nvPr/>
        </p:nvSpPr>
        <p:spPr>
          <a:xfrm>
            <a:off x="8159224" y="4213334"/>
            <a:ext cx="2352461" cy="1815882"/>
          </a:xfrm>
          <a:prstGeom prst="rect">
            <a:avLst/>
          </a:prstGeom>
          <a:noFill/>
        </p:spPr>
        <p:txBody>
          <a:bodyPr wrap="square" rtlCol="0">
            <a:spAutoFit/>
          </a:bodyPr>
          <a:lstStyle/>
          <a:p>
            <a:r>
              <a:rPr lang="en-US" sz="2800" dirty="0"/>
              <a:t>Slow to converge to the (local) optimum</a:t>
            </a:r>
          </a:p>
        </p:txBody>
      </p:sp>
      <p:sp>
        <p:nvSpPr>
          <p:cNvPr id="6" name="TextBox 5">
            <a:extLst>
              <a:ext uri="{FF2B5EF4-FFF2-40B4-BE49-F238E27FC236}">
                <a16:creationId xmlns:a16="http://schemas.microsoft.com/office/drawing/2014/main" id="{86677F80-1BD0-011B-7241-789CA742DD3C}"/>
              </a:ext>
            </a:extLst>
          </p:cNvPr>
          <p:cNvSpPr txBox="1"/>
          <p:nvPr/>
        </p:nvSpPr>
        <p:spPr>
          <a:xfrm>
            <a:off x="330459" y="6066041"/>
            <a:ext cx="11531081" cy="646331"/>
          </a:xfrm>
          <a:prstGeom prst="rect">
            <a:avLst/>
          </a:prstGeom>
          <a:noFill/>
        </p:spPr>
        <p:txBody>
          <a:bodyPr wrap="square">
            <a:spAutoFit/>
          </a:bodyPr>
          <a:lstStyle/>
          <a:p>
            <a:r>
              <a:rPr lang="en-US" dirty="0">
                <a:solidFill>
                  <a:srgbClr val="FF0000"/>
                </a:solidFill>
              </a:rPr>
              <a:t>https://www.ibm.com/topics/gradient-descent#:~:text=Gradient%20descent%20is%20an%20optimization,each%20iteration%20of%20parameter%20updates</a:t>
            </a:r>
          </a:p>
        </p:txBody>
      </p:sp>
    </p:spTree>
    <p:extLst>
      <p:ext uri="{BB962C8B-B14F-4D97-AF65-F5344CB8AC3E}">
        <p14:creationId xmlns:p14="http://schemas.microsoft.com/office/powerpoint/2010/main" val="17846127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Gradient Descent</a:t>
            </a:r>
            <a:endParaRPr lang="zh-TW" altLang="en-US" dirty="0"/>
          </a:p>
        </p:txBody>
      </p:sp>
      <p:grpSp>
        <p:nvGrpSpPr>
          <p:cNvPr id="4" name="群組 3"/>
          <p:cNvGrpSpPr/>
          <p:nvPr/>
        </p:nvGrpSpPr>
        <p:grpSpPr>
          <a:xfrm>
            <a:off x="623392" y="1484784"/>
            <a:ext cx="5851615" cy="4388711"/>
            <a:chOff x="706835" y="2011916"/>
            <a:chExt cx="6113826" cy="4585368"/>
          </a:xfrm>
        </p:grpSpPr>
        <p:pic>
          <p:nvPicPr>
            <p:cNvPr id="5" name="圖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6835" y="2011916"/>
              <a:ext cx="6113826" cy="4585368"/>
            </a:xfrm>
            <a:prstGeom prst="rect">
              <a:avLst/>
            </a:prstGeom>
          </p:spPr>
        </p:pic>
        <mc:AlternateContent xmlns:mc="http://schemas.openxmlformats.org/markup-compatibility/2006" xmlns:a14="http://schemas.microsoft.com/office/drawing/2010/main">
          <mc:Choice Requires="a14">
            <p:sp>
              <p:nvSpPr>
                <p:cNvPr id="6" name="文字方塊 5"/>
                <p:cNvSpPr txBox="1"/>
                <p:nvPr/>
              </p:nvSpPr>
              <p:spPr>
                <a:xfrm>
                  <a:off x="3675390" y="6267363"/>
                  <a:ext cx="364510" cy="31835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1980" i="1">
                                <a:solidFill>
                                  <a:prstClr val="black"/>
                                </a:solidFill>
                                <a:latin typeface="Cambria Math" panose="02040503050406030204" pitchFamily="18" charset="0"/>
                              </a:rPr>
                            </m:ctrlPr>
                          </m:sSubPr>
                          <m:e>
                            <m:r>
                              <a:rPr lang="en-US" altLang="zh-TW" sz="1980" i="1">
                                <a:solidFill>
                                  <a:prstClr val="black"/>
                                </a:solidFill>
                                <a:latin typeface="Cambria Math" panose="02040503050406030204" pitchFamily="18" charset="0"/>
                              </a:rPr>
                              <m:t>𝑤</m:t>
                            </m:r>
                          </m:e>
                          <m:sub>
                            <m:r>
                              <a:rPr lang="en-US" altLang="zh-TW" sz="1980" i="1">
                                <a:solidFill>
                                  <a:prstClr val="black"/>
                                </a:solidFill>
                                <a:latin typeface="Cambria Math" panose="02040503050406030204" pitchFamily="18" charset="0"/>
                              </a:rPr>
                              <m:t>1</m:t>
                            </m:r>
                          </m:sub>
                        </m:sSub>
                      </m:oMath>
                    </m:oMathPara>
                  </a14:m>
                  <a:endParaRPr lang="zh-TW" altLang="en-US" sz="1980" dirty="0">
                    <a:solidFill>
                      <a:prstClr val="black"/>
                    </a:solidFill>
                  </a:endParaRPr>
                </a:p>
              </p:txBody>
            </p:sp>
          </mc:Choice>
          <mc:Fallback xmlns="">
            <p:sp>
              <p:nvSpPr>
                <p:cNvPr id="6" name="文字方塊 5"/>
                <p:cNvSpPr txBox="1">
                  <a:spLocks noRot="1" noChangeAspect="1" noMove="1" noResize="1" noEditPoints="1" noAdjustHandles="1" noChangeArrowheads="1" noChangeShapeType="1" noTextEdit="1"/>
                </p:cNvSpPr>
                <p:nvPr/>
              </p:nvSpPr>
              <p:spPr>
                <a:xfrm>
                  <a:off x="3675390" y="6267363"/>
                  <a:ext cx="364510" cy="318352"/>
                </a:xfrm>
                <a:prstGeom prst="rect">
                  <a:avLst/>
                </a:prstGeom>
                <a:blipFill>
                  <a:blip r:embed="rId4"/>
                  <a:stretch>
                    <a:fillRect l="-8621" r="-3448" b="-14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文字方塊 6"/>
                <p:cNvSpPr txBox="1"/>
                <p:nvPr/>
              </p:nvSpPr>
              <p:spPr>
                <a:xfrm>
                  <a:off x="843326" y="4119935"/>
                  <a:ext cx="370674" cy="31835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1980" i="1">
                                <a:solidFill>
                                  <a:prstClr val="black"/>
                                </a:solidFill>
                                <a:latin typeface="Cambria Math" panose="02040503050406030204" pitchFamily="18" charset="0"/>
                              </a:rPr>
                            </m:ctrlPr>
                          </m:sSubPr>
                          <m:e>
                            <m:r>
                              <a:rPr lang="en-US" altLang="zh-TW" sz="1980" i="1">
                                <a:solidFill>
                                  <a:prstClr val="black"/>
                                </a:solidFill>
                                <a:latin typeface="Cambria Math" panose="02040503050406030204" pitchFamily="18" charset="0"/>
                              </a:rPr>
                              <m:t>𝑤</m:t>
                            </m:r>
                          </m:e>
                          <m:sub>
                            <m:r>
                              <a:rPr lang="en-US" altLang="zh-TW" sz="1980" i="1">
                                <a:solidFill>
                                  <a:prstClr val="black"/>
                                </a:solidFill>
                                <a:latin typeface="Cambria Math" panose="02040503050406030204" pitchFamily="18" charset="0"/>
                              </a:rPr>
                              <m:t>2</m:t>
                            </m:r>
                          </m:sub>
                        </m:sSub>
                      </m:oMath>
                    </m:oMathPara>
                  </a14:m>
                  <a:endParaRPr lang="zh-TW" altLang="en-US" sz="1980" dirty="0">
                    <a:solidFill>
                      <a:prstClr val="black"/>
                    </a:solidFill>
                  </a:endParaRPr>
                </a:p>
              </p:txBody>
            </p:sp>
          </mc:Choice>
          <mc:Fallback xmlns="">
            <p:sp>
              <p:nvSpPr>
                <p:cNvPr id="7" name="文字方塊 6"/>
                <p:cNvSpPr txBox="1">
                  <a:spLocks noRot="1" noChangeAspect="1" noMove="1" noResize="1" noEditPoints="1" noAdjustHandles="1" noChangeArrowheads="1" noChangeShapeType="1" noTextEdit="1"/>
                </p:cNvSpPr>
                <p:nvPr/>
              </p:nvSpPr>
              <p:spPr>
                <a:xfrm>
                  <a:off x="843326" y="4119935"/>
                  <a:ext cx="370674" cy="318352"/>
                </a:xfrm>
                <a:prstGeom prst="rect">
                  <a:avLst/>
                </a:prstGeom>
                <a:blipFill>
                  <a:blip r:embed="rId5"/>
                  <a:stretch>
                    <a:fillRect l="-10345" r="-5172" b="-14000"/>
                  </a:stretch>
                </a:blipFill>
              </p:spPr>
              <p:txBody>
                <a:bodyPr/>
                <a:lstStyle/>
                <a:p>
                  <a:r>
                    <a:rPr lang="en-US">
                      <a:noFill/>
                    </a:rPr>
                    <a:t> </a:t>
                  </a:r>
                </a:p>
              </p:txBody>
            </p:sp>
          </mc:Fallback>
        </mc:AlternateContent>
      </p:grpSp>
      <p:sp>
        <p:nvSpPr>
          <p:cNvPr id="9" name="橢圓 8"/>
          <p:cNvSpPr/>
          <p:nvPr/>
        </p:nvSpPr>
        <p:spPr>
          <a:xfrm>
            <a:off x="1821346" y="4722745"/>
            <a:ext cx="178297" cy="178297"/>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485">
              <a:solidFill>
                <a:prstClr val="white"/>
              </a:solidFill>
            </a:endParaRPr>
          </a:p>
        </p:txBody>
      </p:sp>
      <p:cxnSp>
        <p:nvCxnSpPr>
          <p:cNvPr id="17" name="直線單箭頭接點 16"/>
          <p:cNvCxnSpPr/>
          <p:nvPr/>
        </p:nvCxnSpPr>
        <p:spPr>
          <a:xfrm flipV="1">
            <a:off x="1921373" y="4153947"/>
            <a:ext cx="185624" cy="59962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文字方塊 19"/>
          <p:cNvSpPr txBox="1"/>
          <p:nvPr/>
        </p:nvSpPr>
        <p:spPr>
          <a:xfrm>
            <a:off x="6115185" y="932465"/>
            <a:ext cx="3807339" cy="701731"/>
          </a:xfrm>
          <a:prstGeom prst="rect">
            <a:avLst/>
          </a:prstGeom>
          <a:noFill/>
        </p:spPr>
        <p:txBody>
          <a:bodyPr wrap="square" rtlCol="0">
            <a:spAutoFit/>
          </a:bodyPr>
          <a:lstStyle/>
          <a:p>
            <a:r>
              <a:rPr lang="en-US" altLang="zh-TW" sz="1980" dirty="0">
                <a:solidFill>
                  <a:prstClr val="black"/>
                </a:solidFill>
              </a:rPr>
              <a:t>Assume there are only two parameters w</a:t>
            </a:r>
            <a:r>
              <a:rPr lang="en-US" altLang="zh-TW" sz="1980" baseline="-25000" dirty="0">
                <a:solidFill>
                  <a:prstClr val="black"/>
                </a:solidFill>
              </a:rPr>
              <a:t>1</a:t>
            </a:r>
            <a:r>
              <a:rPr lang="en-US" altLang="zh-TW" sz="1980" dirty="0">
                <a:solidFill>
                  <a:prstClr val="black"/>
                </a:solidFill>
              </a:rPr>
              <a:t> and w</a:t>
            </a:r>
            <a:r>
              <a:rPr lang="en-US" altLang="zh-TW" sz="1980" baseline="-25000" dirty="0">
                <a:solidFill>
                  <a:prstClr val="black"/>
                </a:solidFill>
              </a:rPr>
              <a:t>2</a:t>
            </a:r>
            <a:r>
              <a:rPr lang="en-US" altLang="zh-TW" sz="1980" dirty="0">
                <a:solidFill>
                  <a:prstClr val="black"/>
                </a:solidFill>
              </a:rPr>
              <a:t> in a network.</a:t>
            </a:r>
            <a:endParaRPr lang="zh-TW" altLang="en-US" sz="1980" dirty="0">
              <a:solidFill>
                <a:prstClr val="black"/>
              </a:solidFill>
            </a:endParaRPr>
          </a:p>
        </p:txBody>
      </p:sp>
      <p:sp>
        <p:nvSpPr>
          <p:cNvPr id="21" name="文字方塊 20"/>
          <p:cNvSpPr txBox="1"/>
          <p:nvPr/>
        </p:nvSpPr>
        <p:spPr>
          <a:xfrm>
            <a:off x="1736552" y="2078407"/>
            <a:ext cx="3859911" cy="397032"/>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en-US" altLang="zh-TW" sz="1980" dirty="0">
                <a:solidFill>
                  <a:prstClr val="white"/>
                </a:solidFill>
              </a:rPr>
              <a:t>The colors represent the value of C.</a:t>
            </a:r>
            <a:endParaRPr lang="zh-TW" altLang="en-US" sz="1980" dirty="0">
              <a:solidFill>
                <a:prstClr val="white"/>
              </a:solidFill>
            </a:endParaRPr>
          </a:p>
        </p:txBody>
      </p:sp>
      <mc:AlternateContent xmlns:mc="http://schemas.openxmlformats.org/markup-compatibility/2006" xmlns:a14="http://schemas.microsoft.com/office/drawing/2010/main">
        <mc:Choice Requires="a14">
          <p:sp>
            <p:nvSpPr>
              <p:cNvPr id="22" name="文字方塊 21"/>
              <p:cNvSpPr txBox="1"/>
              <p:nvPr/>
            </p:nvSpPr>
            <p:spPr>
              <a:xfrm>
                <a:off x="6195491" y="2207556"/>
                <a:ext cx="2750548" cy="701731"/>
              </a:xfrm>
              <a:prstGeom prst="rect">
                <a:avLst/>
              </a:prstGeom>
              <a:noFill/>
            </p:spPr>
            <p:txBody>
              <a:bodyPr wrap="square" rtlCol="0">
                <a:spAutoFit/>
              </a:bodyPr>
              <a:lstStyle/>
              <a:p>
                <a:r>
                  <a:rPr lang="en-US" altLang="zh-TW" sz="1980" dirty="0">
                    <a:solidFill>
                      <a:prstClr val="black"/>
                    </a:solidFill>
                  </a:rPr>
                  <a:t>Randomly pick a starting point </a:t>
                </a:r>
                <a14:m>
                  <m:oMath xmlns:m="http://schemas.openxmlformats.org/officeDocument/2006/math">
                    <m:sSup>
                      <m:sSupPr>
                        <m:ctrlPr>
                          <a:rPr lang="en-US" altLang="zh-TW" sz="1980" i="1">
                            <a:solidFill>
                              <a:prstClr val="black"/>
                            </a:solidFill>
                            <a:latin typeface="Cambria Math" panose="02040503050406030204" pitchFamily="18" charset="0"/>
                          </a:rPr>
                        </m:ctrlPr>
                      </m:sSupPr>
                      <m:e>
                        <m:r>
                          <a:rPr lang="zh-TW" altLang="en-US" sz="1980" i="1">
                            <a:solidFill>
                              <a:prstClr val="black"/>
                            </a:solidFill>
                            <a:latin typeface="Cambria Math" panose="02040503050406030204" pitchFamily="18" charset="0"/>
                          </a:rPr>
                          <m:t>𝜃</m:t>
                        </m:r>
                      </m:e>
                      <m:sup>
                        <m:r>
                          <a:rPr lang="en-US" altLang="zh-TW" sz="1980" i="1">
                            <a:solidFill>
                              <a:prstClr val="black"/>
                            </a:solidFill>
                            <a:latin typeface="Cambria Math" panose="02040503050406030204" pitchFamily="18" charset="0"/>
                          </a:rPr>
                          <m:t>0</m:t>
                        </m:r>
                      </m:sup>
                    </m:sSup>
                  </m:oMath>
                </a14:m>
                <a:endParaRPr lang="zh-TW" altLang="en-US" sz="1980" dirty="0">
                  <a:solidFill>
                    <a:prstClr val="black"/>
                  </a:solidFill>
                </a:endParaRPr>
              </a:p>
            </p:txBody>
          </p:sp>
        </mc:Choice>
        <mc:Fallback xmlns="">
          <p:sp>
            <p:nvSpPr>
              <p:cNvPr id="22" name="文字方塊 21"/>
              <p:cNvSpPr txBox="1">
                <a:spLocks noRot="1" noChangeAspect="1" noMove="1" noResize="1" noEditPoints="1" noAdjustHandles="1" noChangeArrowheads="1" noChangeShapeType="1" noTextEdit="1"/>
              </p:cNvSpPr>
              <p:nvPr/>
            </p:nvSpPr>
            <p:spPr>
              <a:xfrm>
                <a:off x="6195491" y="2207556"/>
                <a:ext cx="2750548" cy="701731"/>
              </a:xfrm>
              <a:prstGeom prst="rect">
                <a:avLst/>
              </a:prstGeom>
              <a:blipFill>
                <a:blip r:embed="rId6"/>
                <a:stretch>
                  <a:fillRect l="-2212" t="-3478" r="-1770" b="-1478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文字方塊 22"/>
              <p:cNvSpPr txBox="1"/>
              <p:nvPr/>
            </p:nvSpPr>
            <p:spPr>
              <a:xfrm>
                <a:off x="6183069" y="2976185"/>
                <a:ext cx="2053257" cy="1006429"/>
              </a:xfrm>
              <a:prstGeom prst="rect">
                <a:avLst/>
              </a:prstGeom>
              <a:noFill/>
            </p:spPr>
            <p:txBody>
              <a:bodyPr wrap="square" rtlCol="0">
                <a:spAutoFit/>
              </a:bodyPr>
              <a:lstStyle/>
              <a:p>
                <a:r>
                  <a:rPr lang="en-US" altLang="zh-TW" sz="1980" dirty="0">
                    <a:solidFill>
                      <a:prstClr val="black"/>
                    </a:solidFill>
                  </a:rPr>
                  <a:t>Compute the negative gradient at </a:t>
                </a:r>
                <a14:m>
                  <m:oMath xmlns:m="http://schemas.openxmlformats.org/officeDocument/2006/math">
                    <m:sSup>
                      <m:sSupPr>
                        <m:ctrlPr>
                          <a:rPr lang="en-US" altLang="zh-TW" sz="1980" i="1">
                            <a:solidFill>
                              <a:prstClr val="black"/>
                            </a:solidFill>
                            <a:latin typeface="Cambria Math" panose="02040503050406030204" pitchFamily="18" charset="0"/>
                          </a:rPr>
                        </m:ctrlPr>
                      </m:sSupPr>
                      <m:e>
                        <m:r>
                          <a:rPr lang="zh-TW" altLang="en-US" sz="1980" i="1">
                            <a:solidFill>
                              <a:prstClr val="black"/>
                            </a:solidFill>
                            <a:latin typeface="Cambria Math" panose="02040503050406030204" pitchFamily="18" charset="0"/>
                          </a:rPr>
                          <m:t>𝜃</m:t>
                        </m:r>
                      </m:e>
                      <m:sup>
                        <m:r>
                          <a:rPr lang="en-US" altLang="zh-TW" sz="1980" i="1">
                            <a:solidFill>
                              <a:prstClr val="black"/>
                            </a:solidFill>
                            <a:latin typeface="Cambria Math" panose="02040503050406030204" pitchFamily="18" charset="0"/>
                          </a:rPr>
                          <m:t>0</m:t>
                        </m:r>
                      </m:sup>
                    </m:sSup>
                  </m:oMath>
                </a14:m>
                <a:endParaRPr lang="zh-TW" altLang="en-US" sz="1980" dirty="0">
                  <a:solidFill>
                    <a:prstClr val="black"/>
                  </a:solidFill>
                </a:endParaRPr>
              </a:p>
            </p:txBody>
          </p:sp>
        </mc:Choice>
        <mc:Fallback xmlns="">
          <p:sp>
            <p:nvSpPr>
              <p:cNvPr id="23" name="文字方塊 22"/>
              <p:cNvSpPr txBox="1">
                <a:spLocks noRot="1" noChangeAspect="1" noMove="1" noResize="1" noEditPoints="1" noAdjustHandles="1" noChangeArrowheads="1" noChangeShapeType="1" noTextEdit="1"/>
              </p:cNvSpPr>
              <p:nvPr/>
            </p:nvSpPr>
            <p:spPr>
              <a:xfrm>
                <a:off x="6183069" y="2976185"/>
                <a:ext cx="2053257" cy="1006429"/>
              </a:xfrm>
              <a:prstGeom prst="rect">
                <a:avLst/>
              </a:prstGeom>
              <a:blipFill>
                <a:blip r:embed="rId7"/>
                <a:stretch>
                  <a:fillRect l="-2967" t="-2424" r="-1187" b="-1030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文字方塊 24"/>
              <p:cNvSpPr txBox="1"/>
              <p:nvPr/>
            </p:nvSpPr>
            <p:spPr>
              <a:xfrm>
                <a:off x="6834669" y="4017404"/>
                <a:ext cx="1260217" cy="35548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310" i="1">
                          <a:solidFill>
                            <a:prstClr val="black"/>
                          </a:solidFill>
                          <a:latin typeface="Cambria Math" panose="02040503050406030204" pitchFamily="18" charset="0"/>
                        </a:rPr>
                        <m:t>−</m:t>
                      </m:r>
                      <m:r>
                        <a:rPr lang="zh-TW" altLang="en-US" sz="2310" i="1">
                          <a:solidFill>
                            <a:prstClr val="black"/>
                          </a:solidFill>
                          <a:latin typeface="Cambria Math" panose="02040503050406030204" pitchFamily="18" charset="0"/>
                        </a:rPr>
                        <m:t>𝛻</m:t>
                      </m:r>
                      <m:r>
                        <a:rPr lang="en-US" altLang="zh-TW" sz="2310" i="1">
                          <a:solidFill>
                            <a:prstClr val="black"/>
                          </a:solidFill>
                          <a:latin typeface="Cambria Math" panose="02040503050406030204" pitchFamily="18" charset="0"/>
                        </a:rPr>
                        <m:t>𝐶</m:t>
                      </m:r>
                      <m:d>
                        <m:dPr>
                          <m:ctrlPr>
                            <a:rPr lang="en-US" altLang="zh-TW" sz="2310" i="1">
                              <a:solidFill>
                                <a:prstClr val="black"/>
                              </a:solidFill>
                              <a:latin typeface="Cambria Math" panose="02040503050406030204" pitchFamily="18" charset="0"/>
                            </a:rPr>
                          </m:ctrlPr>
                        </m:dPr>
                        <m:e>
                          <m:sSup>
                            <m:sSupPr>
                              <m:ctrlPr>
                                <a:rPr lang="en-US" altLang="zh-TW" sz="2310" i="1">
                                  <a:solidFill>
                                    <a:prstClr val="black"/>
                                  </a:solidFill>
                                  <a:latin typeface="Cambria Math" panose="02040503050406030204" pitchFamily="18" charset="0"/>
                                </a:rPr>
                              </m:ctrlPr>
                            </m:sSupPr>
                            <m:e>
                              <m:r>
                                <a:rPr lang="zh-TW" altLang="en-US" sz="2310" i="1">
                                  <a:solidFill>
                                    <a:prstClr val="black"/>
                                  </a:solidFill>
                                  <a:latin typeface="Cambria Math" panose="02040503050406030204" pitchFamily="18" charset="0"/>
                                </a:rPr>
                                <m:t>𝜃</m:t>
                              </m:r>
                            </m:e>
                            <m:sup>
                              <m:r>
                                <a:rPr lang="en-US" altLang="zh-TW" sz="2310" i="1">
                                  <a:solidFill>
                                    <a:prstClr val="black"/>
                                  </a:solidFill>
                                  <a:latin typeface="Cambria Math" panose="02040503050406030204" pitchFamily="18" charset="0"/>
                                </a:rPr>
                                <m:t>0</m:t>
                              </m:r>
                            </m:sup>
                          </m:sSup>
                        </m:e>
                      </m:d>
                    </m:oMath>
                  </m:oMathPara>
                </a14:m>
                <a:endParaRPr lang="zh-TW" altLang="en-US" sz="2310" dirty="0">
                  <a:solidFill>
                    <a:prstClr val="black"/>
                  </a:solidFill>
                </a:endParaRPr>
              </a:p>
            </p:txBody>
          </p:sp>
        </mc:Choice>
        <mc:Fallback xmlns="">
          <p:sp>
            <p:nvSpPr>
              <p:cNvPr id="25" name="文字方塊 24"/>
              <p:cNvSpPr txBox="1">
                <a:spLocks noRot="1" noChangeAspect="1" noMove="1" noResize="1" noEditPoints="1" noAdjustHandles="1" noChangeArrowheads="1" noChangeShapeType="1" noTextEdit="1"/>
              </p:cNvSpPr>
              <p:nvPr/>
            </p:nvSpPr>
            <p:spPr>
              <a:xfrm>
                <a:off x="6834669" y="4017404"/>
                <a:ext cx="1260217" cy="355482"/>
              </a:xfrm>
              <a:prstGeom prst="rect">
                <a:avLst/>
              </a:prstGeom>
              <a:blipFill>
                <a:blip r:embed="rId8"/>
                <a:stretch>
                  <a:fillRect t="-1724" b="-689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文字方塊 25"/>
              <p:cNvSpPr txBox="1"/>
              <p:nvPr/>
            </p:nvSpPr>
            <p:spPr>
              <a:xfrm>
                <a:off x="2036262" y="4722269"/>
                <a:ext cx="378592" cy="397032"/>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1980" i="1">
                              <a:solidFill>
                                <a:prstClr val="white"/>
                              </a:solidFill>
                              <a:latin typeface="Cambria Math" panose="02040503050406030204" pitchFamily="18" charset="0"/>
                            </a:rPr>
                          </m:ctrlPr>
                        </m:sSupPr>
                        <m:e>
                          <m:r>
                            <a:rPr lang="zh-TW" altLang="en-US" sz="1980" i="1">
                              <a:solidFill>
                                <a:prstClr val="white"/>
                              </a:solidFill>
                              <a:latin typeface="Cambria Math" panose="02040503050406030204" pitchFamily="18" charset="0"/>
                            </a:rPr>
                            <m:t>𝜃</m:t>
                          </m:r>
                        </m:e>
                        <m:sup>
                          <m:r>
                            <a:rPr lang="en-US" altLang="zh-TW" sz="1980" i="1">
                              <a:solidFill>
                                <a:prstClr val="white"/>
                              </a:solidFill>
                              <a:latin typeface="Cambria Math" panose="02040503050406030204" pitchFamily="18" charset="0"/>
                            </a:rPr>
                            <m:t>0</m:t>
                          </m:r>
                        </m:sup>
                      </m:sSup>
                    </m:oMath>
                  </m:oMathPara>
                </a14:m>
                <a:endParaRPr lang="zh-TW" altLang="en-US" sz="1980" dirty="0">
                  <a:solidFill>
                    <a:prstClr val="white"/>
                  </a:solidFill>
                </a:endParaRPr>
              </a:p>
            </p:txBody>
          </p:sp>
        </mc:Choice>
        <mc:Fallback xmlns="">
          <p:sp>
            <p:nvSpPr>
              <p:cNvPr id="26" name="文字方塊 25"/>
              <p:cNvSpPr txBox="1">
                <a:spLocks noRot="1" noChangeAspect="1" noMove="1" noResize="1" noEditPoints="1" noAdjustHandles="1" noChangeArrowheads="1" noChangeShapeType="1" noTextEdit="1"/>
              </p:cNvSpPr>
              <p:nvPr/>
            </p:nvSpPr>
            <p:spPr>
              <a:xfrm>
                <a:off x="2036262" y="4722269"/>
                <a:ext cx="378592" cy="397032"/>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文字方塊 26"/>
              <p:cNvSpPr txBox="1"/>
              <p:nvPr/>
            </p:nvSpPr>
            <p:spPr>
              <a:xfrm>
                <a:off x="2263678" y="4090528"/>
                <a:ext cx="1081643" cy="304699"/>
              </a:xfrm>
              <a:prstGeom prst="rect">
                <a:avLst/>
              </a:prstGeom>
            </p:spPr>
            <p:style>
              <a:lnRef idx="0">
                <a:schemeClr val="accent4"/>
              </a:lnRef>
              <a:fillRef idx="3">
                <a:schemeClr val="accent4"/>
              </a:fillRef>
              <a:effectRef idx="3">
                <a:schemeClr val="accent4"/>
              </a:effectRef>
              <a:fontRef idx="minor">
                <a:schemeClr val="lt1"/>
              </a:fontRef>
            </p:style>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1980" i="1">
                          <a:solidFill>
                            <a:prstClr val="white"/>
                          </a:solidFill>
                          <a:latin typeface="Cambria Math" panose="02040503050406030204" pitchFamily="18" charset="0"/>
                        </a:rPr>
                        <m:t>−</m:t>
                      </m:r>
                      <m:r>
                        <a:rPr lang="zh-TW" altLang="en-US" sz="1980" i="1">
                          <a:solidFill>
                            <a:prstClr val="white"/>
                          </a:solidFill>
                          <a:latin typeface="Cambria Math" panose="02040503050406030204" pitchFamily="18" charset="0"/>
                        </a:rPr>
                        <m:t>𝛻</m:t>
                      </m:r>
                      <m:r>
                        <a:rPr lang="en-US" altLang="zh-TW" sz="1980" i="1">
                          <a:solidFill>
                            <a:prstClr val="white"/>
                          </a:solidFill>
                          <a:latin typeface="Cambria Math" panose="02040503050406030204" pitchFamily="18" charset="0"/>
                        </a:rPr>
                        <m:t>𝐶</m:t>
                      </m:r>
                      <m:d>
                        <m:dPr>
                          <m:ctrlPr>
                            <a:rPr lang="en-US" altLang="zh-TW" sz="1980" i="1">
                              <a:solidFill>
                                <a:prstClr val="white"/>
                              </a:solidFill>
                              <a:latin typeface="Cambria Math" panose="02040503050406030204" pitchFamily="18" charset="0"/>
                            </a:rPr>
                          </m:ctrlPr>
                        </m:dPr>
                        <m:e>
                          <m:sSup>
                            <m:sSupPr>
                              <m:ctrlPr>
                                <a:rPr lang="en-US" altLang="zh-TW" sz="1980" i="1">
                                  <a:solidFill>
                                    <a:prstClr val="white"/>
                                  </a:solidFill>
                                  <a:latin typeface="Cambria Math" panose="02040503050406030204" pitchFamily="18" charset="0"/>
                                </a:rPr>
                              </m:ctrlPr>
                            </m:sSupPr>
                            <m:e>
                              <m:r>
                                <a:rPr lang="zh-TW" altLang="en-US" sz="1980" i="1">
                                  <a:solidFill>
                                    <a:prstClr val="white"/>
                                  </a:solidFill>
                                  <a:latin typeface="Cambria Math" panose="02040503050406030204" pitchFamily="18" charset="0"/>
                                </a:rPr>
                                <m:t>𝜃</m:t>
                              </m:r>
                            </m:e>
                            <m:sup>
                              <m:r>
                                <a:rPr lang="en-US" altLang="zh-TW" sz="1980" i="1">
                                  <a:solidFill>
                                    <a:prstClr val="white"/>
                                  </a:solidFill>
                                  <a:latin typeface="Cambria Math" panose="02040503050406030204" pitchFamily="18" charset="0"/>
                                </a:rPr>
                                <m:t>0</m:t>
                              </m:r>
                            </m:sup>
                          </m:sSup>
                        </m:e>
                      </m:d>
                    </m:oMath>
                  </m:oMathPara>
                </a14:m>
                <a:endParaRPr lang="zh-TW" altLang="en-US" sz="1980" dirty="0">
                  <a:solidFill>
                    <a:prstClr val="white"/>
                  </a:solidFill>
                </a:endParaRPr>
              </a:p>
            </p:txBody>
          </p:sp>
        </mc:Choice>
        <mc:Fallback xmlns="">
          <p:sp>
            <p:nvSpPr>
              <p:cNvPr id="27" name="文字方塊 26"/>
              <p:cNvSpPr txBox="1">
                <a:spLocks noRot="1" noChangeAspect="1" noMove="1" noResize="1" noEditPoints="1" noAdjustHandles="1" noChangeArrowheads="1" noChangeShapeType="1" noTextEdit="1"/>
              </p:cNvSpPr>
              <p:nvPr/>
            </p:nvSpPr>
            <p:spPr>
              <a:xfrm>
                <a:off x="2263678" y="4090528"/>
                <a:ext cx="1081643" cy="304699"/>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文字方塊 29"/>
              <p:cNvSpPr txBox="1"/>
              <p:nvPr/>
            </p:nvSpPr>
            <p:spPr>
              <a:xfrm>
                <a:off x="6168008" y="4425275"/>
                <a:ext cx="2032462" cy="701731"/>
              </a:xfrm>
              <a:prstGeom prst="rect">
                <a:avLst/>
              </a:prstGeom>
              <a:noFill/>
            </p:spPr>
            <p:txBody>
              <a:bodyPr wrap="square" rtlCol="0">
                <a:spAutoFit/>
              </a:bodyPr>
              <a:lstStyle/>
              <a:p>
                <a:r>
                  <a:rPr lang="en-US" altLang="zh-TW" sz="1980" dirty="0">
                    <a:solidFill>
                      <a:prstClr val="black"/>
                    </a:solidFill>
                  </a:rPr>
                  <a:t>Times the learning rate </a:t>
                </a:r>
                <a14:m>
                  <m:oMath xmlns:m="http://schemas.openxmlformats.org/officeDocument/2006/math">
                    <m:r>
                      <a:rPr lang="zh-TW" altLang="en-US" sz="1980" i="1">
                        <a:solidFill>
                          <a:prstClr val="black"/>
                        </a:solidFill>
                        <a:latin typeface="Cambria Math" panose="02040503050406030204" pitchFamily="18" charset="0"/>
                      </a:rPr>
                      <m:t>𝜂</m:t>
                    </m:r>
                  </m:oMath>
                </a14:m>
                <a:endParaRPr lang="zh-TW" altLang="en-US" sz="1980" dirty="0">
                  <a:solidFill>
                    <a:prstClr val="black"/>
                  </a:solidFill>
                </a:endParaRPr>
              </a:p>
            </p:txBody>
          </p:sp>
        </mc:Choice>
        <mc:Fallback xmlns="">
          <p:sp>
            <p:nvSpPr>
              <p:cNvPr id="30" name="文字方塊 29"/>
              <p:cNvSpPr txBox="1">
                <a:spLocks noRot="1" noChangeAspect="1" noMove="1" noResize="1" noEditPoints="1" noAdjustHandles="1" noChangeArrowheads="1" noChangeShapeType="1" noTextEdit="1"/>
              </p:cNvSpPr>
              <p:nvPr/>
            </p:nvSpPr>
            <p:spPr>
              <a:xfrm>
                <a:off x="6168008" y="4425275"/>
                <a:ext cx="2032462" cy="701731"/>
              </a:xfrm>
              <a:prstGeom prst="rect">
                <a:avLst/>
              </a:prstGeom>
              <a:blipFill>
                <a:blip r:embed="rId11"/>
                <a:stretch>
                  <a:fillRect l="-3003" t="-3478" b="-1391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文字方塊 30"/>
              <p:cNvSpPr txBox="1"/>
              <p:nvPr/>
            </p:nvSpPr>
            <p:spPr>
              <a:xfrm>
                <a:off x="6820618" y="5236198"/>
                <a:ext cx="1415709" cy="35548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310" i="1">
                          <a:solidFill>
                            <a:prstClr val="black"/>
                          </a:solidFill>
                          <a:latin typeface="Cambria Math" panose="02040503050406030204" pitchFamily="18" charset="0"/>
                        </a:rPr>
                        <m:t>−</m:t>
                      </m:r>
                      <m:r>
                        <a:rPr lang="zh-TW" altLang="en-US" sz="2310" i="1">
                          <a:solidFill>
                            <a:prstClr val="black"/>
                          </a:solidFill>
                          <a:latin typeface="Cambria Math" panose="02040503050406030204" pitchFamily="18" charset="0"/>
                        </a:rPr>
                        <m:t>𝜂𝛻</m:t>
                      </m:r>
                      <m:r>
                        <a:rPr lang="en-US" altLang="zh-TW" sz="2310" i="1">
                          <a:solidFill>
                            <a:prstClr val="black"/>
                          </a:solidFill>
                          <a:latin typeface="Cambria Math" panose="02040503050406030204" pitchFamily="18" charset="0"/>
                        </a:rPr>
                        <m:t>𝐶</m:t>
                      </m:r>
                      <m:d>
                        <m:dPr>
                          <m:ctrlPr>
                            <a:rPr lang="en-US" altLang="zh-TW" sz="2310" i="1">
                              <a:solidFill>
                                <a:prstClr val="black"/>
                              </a:solidFill>
                              <a:latin typeface="Cambria Math" panose="02040503050406030204" pitchFamily="18" charset="0"/>
                            </a:rPr>
                          </m:ctrlPr>
                        </m:dPr>
                        <m:e>
                          <m:sSup>
                            <m:sSupPr>
                              <m:ctrlPr>
                                <a:rPr lang="en-US" altLang="zh-TW" sz="2310" i="1">
                                  <a:solidFill>
                                    <a:prstClr val="black"/>
                                  </a:solidFill>
                                  <a:latin typeface="Cambria Math" panose="02040503050406030204" pitchFamily="18" charset="0"/>
                                </a:rPr>
                              </m:ctrlPr>
                            </m:sSupPr>
                            <m:e>
                              <m:r>
                                <a:rPr lang="zh-TW" altLang="en-US" sz="2310" i="1">
                                  <a:solidFill>
                                    <a:prstClr val="black"/>
                                  </a:solidFill>
                                  <a:latin typeface="Cambria Math" panose="02040503050406030204" pitchFamily="18" charset="0"/>
                                </a:rPr>
                                <m:t>𝜃</m:t>
                              </m:r>
                            </m:e>
                            <m:sup>
                              <m:r>
                                <a:rPr lang="en-US" altLang="zh-TW" sz="2310" i="1">
                                  <a:solidFill>
                                    <a:prstClr val="black"/>
                                  </a:solidFill>
                                  <a:latin typeface="Cambria Math" panose="02040503050406030204" pitchFamily="18" charset="0"/>
                                </a:rPr>
                                <m:t>0</m:t>
                              </m:r>
                            </m:sup>
                          </m:sSup>
                        </m:e>
                      </m:d>
                    </m:oMath>
                  </m:oMathPara>
                </a14:m>
                <a:endParaRPr lang="zh-TW" altLang="en-US" sz="2310" dirty="0">
                  <a:solidFill>
                    <a:prstClr val="black"/>
                  </a:solidFill>
                </a:endParaRPr>
              </a:p>
            </p:txBody>
          </p:sp>
        </mc:Choice>
        <mc:Fallback xmlns="">
          <p:sp>
            <p:nvSpPr>
              <p:cNvPr id="31" name="文字方塊 30"/>
              <p:cNvSpPr txBox="1">
                <a:spLocks noRot="1" noChangeAspect="1" noMove="1" noResize="1" noEditPoints="1" noAdjustHandles="1" noChangeArrowheads="1" noChangeShapeType="1" noTextEdit="1"/>
              </p:cNvSpPr>
              <p:nvPr/>
            </p:nvSpPr>
            <p:spPr>
              <a:xfrm>
                <a:off x="6820618" y="5236198"/>
                <a:ext cx="1415709" cy="355482"/>
              </a:xfrm>
              <a:prstGeom prst="rect">
                <a:avLst/>
              </a:prstGeom>
              <a:blipFill>
                <a:blip r:embed="rId12"/>
                <a:stretch>
                  <a:fillRect t="-1724" b="-31034"/>
                </a:stretch>
              </a:blipFill>
            </p:spPr>
            <p:txBody>
              <a:bodyPr/>
              <a:lstStyle/>
              <a:p>
                <a:r>
                  <a:rPr lang="en-US">
                    <a:noFill/>
                  </a:rPr>
                  <a:t> </a:t>
                </a:r>
              </a:p>
            </p:txBody>
          </p:sp>
        </mc:Fallback>
      </mc:AlternateContent>
      <p:sp>
        <p:nvSpPr>
          <p:cNvPr id="32" name="向右箭號 31"/>
          <p:cNvSpPr/>
          <p:nvPr/>
        </p:nvSpPr>
        <p:spPr>
          <a:xfrm>
            <a:off x="6298479" y="4049511"/>
            <a:ext cx="510572" cy="29826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485">
              <a:solidFill>
                <a:prstClr val="white"/>
              </a:solidFill>
            </a:endParaRPr>
          </a:p>
        </p:txBody>
      </p:sp>
      <p:sp>
        <p:nvSpPr>
          <p:cNvPr id="33" name="向右箭號 32"/>
          <p:cNvSpPr/>
          <p:nvPr/>
        </p:nvSpPr>
        <p:spPr>
          <a:xfrm>
            <a:off x="6293789" y="5264805"/>
            <a:ext cx="510572" cy="29826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485">
              <a:solidFill>
                <a:prstClr val="white"/>
              </a:solidFill>
            </a:endParaRPr>
          </a:p>
        </p:txBody>
      </p:sp>
      <mc:AlternateContent xmlns:mc="http://schemas.openxmlformats.org/markup-compatibility/2006" xmlns:a14="http://schemas.microsoft.com/office/drawing/2010/main">
        <mc:Choice Requires="a14">
          <p:sp>
            <p:nvSpPr>
              <p:cNvPr id="24" name="文字方塊 23"/>
              <p:cNvSpPr txBox="1"/>
              <p:nvPr/>
            </p:nvSpPr>
            <p:spPr>
              <a:xfrm>
                <a:off x="2650047" y="4542916"/>
                <a:ext cx="3236527" cy="791114"/>
              </a:xfrm>
              <a:prstGeom prst="rect">
                <a:avLst/>
              </a:prstGeom>
            </p:spPr>
            <p:style>
              <a:lnRef idx="1">
                <a:schemeClr val="accent3"/>
              </a:lnRef>
              <a:fillRef idx="2">
                <a:schemeClr val="accent3"/>
              </a:fillRef>
              <a:effectRef idx="1">
                <a:schemeClr val="accent3"/>
              </a:effectRef>
              <a:fontRef idx="minor">
                <a:schemeClr val="dk1"/>
              </a:fontRef>
            </p:style>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zh-TW" altLang="en-US" sz="2310" i="1">
                          <a:solidFill>
                            <a:prstClr val="black"/>
                          </a:solidFill>
                          <a:latin typeface="Cambria Math" panose="02040503050406030204" pitchFamily="18" charset="0"/>
                        </a:rPr>
                        <m:t>𝛻</m:t>
                      </m:r>
                      <m:r>
                        <a:rPr lang="en-US" altLang="zh-TW" sz="2310" i="1">
                          <a:solidFill>
                            <a:prstClr val="black"/>
                          </a:solidFill>
                          <a:latin typeface="Cambria Math" panose="02040503050406030204" pitchFamily="18" charset="0"/>
                        </a:rPr>
                        <m:t>𝐶</m:t>
                      </m:r>
                      <m:d>
                        <m:dPr>
                          <m:ctrlPr>
                            <a:rPr lang="en-US" altLang="zh-TW" sz="2310" i="1">
                              <a:solidFill>
                                <a:prstClr val="black"/>
                              </a:solidFill>
                              <a:latin typeface="Cambria Math" panose="02040503050406030204" pitchFamily="18" charset="0"/>
                            </a:rPr>
                          </m:ctrlPr>
                        </m:dPr>
                        <m:e>
                          <m:sSup>
                            <m:sSupPr>
                              <m:ctrlPr>
                                <a:rPr lang="en-US" altLang="zh-TW" sz="2310" i="1">
                                  <a:solidFill>
                                    <a:prstClr val="black"/>
                                  </a:solidFill>
                                  <a:latin typeface="Cambria Math" panose="02040503050406030204" pitchFamily="18" charset="0"/>
                                </a:rPr>
                              </m:ctrlPr>
                            </m:sSupPr>
                            <m:e>
                              <m:r>
                                <a:rPr lang="zh-TW" altLang="en-US" sz="2310" i="1">
                                  <a:solidFill>
                                    <a:prstClr val="black"/>
                                  </a:solidFill>
                                  <a:latin typeface="Cambria Math" panose="02040503050406030204" pitchFamily="18" charset="0"/>
                                </a:rPr>
                                <m:t>𝜃</m:t>
                              </m:r>
                            </m:e>
                            <m:sup>
                              <m:r>
                                <a:rPr lang="en-US" altLang="zh-TW" sz="2310" i="1">
                                  <a:solidFill>
                                    <a:prstClr val="black"/>
                                  </a:solidFill>
                                  <a:latin typeface="Cambria Math" panose="02040503050406030204" pitchFamily="18" charset="0"/>
                                </a:rPr>
                                <m:t>0</m:t>
                              </m:r>
                            </m:sup>
                          </m:sSup>
                        </m:e>
                      </m:d>
                      <m:r>
                        <a:rPr lang="en-US" altLang="zh-TW" sz="2310" i="1">
                          <a:solidFill>
                            <a:prstClr val="black"/>
                          </a:solidFill>
                          <a:latin typeface="Cambria Math" panose="02040503050406030204" pitchFamily="18" charset="0"/>
                        </a:rPr>
                        <m:t>=</m:t>
                      </m:r>
                      <m:d>
                        <m:dPr>
                          <m:begChr m:val="["/>
                          <m:endChr m:val="]"/>
                          <m:ctrlPr>
                            <a:rPr lang="en-US" altLang="zh-TW" sz="2310" i="1">
                              <a:solidFill>
                                <a:prstClr val="black"/>
                              </a:solidFill>
                              <a:latin typeface="Cambria Math" panose="02040503050406030204" pitchFamily="18" charset="0"/>
                            </a:rPr>
                          </m:ctrlPr>
                        </m:dPr>
                        <m:e>
                          <m:m>
                            <m:mPr>
                              <m:mcs>
                                <m:mc>
                                  <m:mcPr>
                                    <m:count m:val="1"/>
                                    <m:mcJc m:val="center"/>
                                  </m:mcPr>
                                </m:mc>
                              </m:mcs>
                              <m:ctrlPr>
                                <a:rPr lang="en-US" altLang="zh-TW" sz="2310" i="1">
                                  <a:solidFill>
                                    <a:prstClr val="black"/>
                                  </a:solidFill>
                                  <a:latin typeface="Cambria Math" panose="02040503050406030204" pitchFamily="18" charset="0"/>
                                </a:rPr>
                              </m:ctrlPr>
                            </m:mPr>
                            <m:mr>
                              <m:e>
                                <m:r>
                                  <m:rPr>
                                    <m:brk m:alnAt="7"/>
                                  </m:rPr>
                                  <a:rPr lang="zh-TW" altLang="en-US" sz="2310" i="1">
                                    <a:solidFill>
                                      <a:prstClr val="black"/>
                                    </a:solidFill>
                                    <a:latin typeface="Cambria Math" panose="02040503050406030204" pitchFamily="18" charset="0"/>
                                  </a:rPr>
                                  <m:t>𝜕</m:t>
                                </m:r>
                                <m:r>
                                  <a:rPr lang="en-US" altLang="zh-TW" sz="2310" i="1">
                                    <a:solidFill>
                                      <a:prstClr val="black"/>
                                    </a:solidFill>
                                    <a:latin typeface="Cambria Math" panose="02040503050406030204" pitchFamily="18" charset="0"/>
                                  </a:rPr>
                                  <m:t>𝐶</m:t>
                                </m:r>
                                <m:d>
                                  <m:dPr>
                                    <m:ctrlPr>
                                      <a:rPr lang="en-US" altLang="zh-TW" sz="2310" i="1">
                                        <a:solidFill>
                                          <a:prstClr val="black"/>
                                        </a:solidFill>
                                        <a:latin typeface="Cambria Math" panose="02040503050406030204" pitchFamily="18" charset="0"/>
                                      </a:rPr>
                                    </m:ctrlPr>
                                  </m:dPr>
                                  <m:e>
                                    <m:sSup>
                                      <m:sSupPr>
                                        <m:ctrlPr>
                                          <a:rPr lang="en-US" altLang="zh-TW" sz="2310" i="1">
                                            <a:solidFill>
                                              <a:prstClr val="black"/>
                                            </a:solidFill>
                                            <a:latin typeface="Cambria Math" panose="02040503050406030204" pitchFamily="18" charset="0"/>
                                          </a:rPr>
                                        </m:ctrlPr>
                                      </m:sSupPr>
                                      <m:e>
                                        <m:r>
                                          <a:rPr lang="zh-TW" altLang="en-US" sz="2310" i="1">
                                            <a:solidFill>
                                              <a:prstClr val="black"/>
                                            </a:solidFill>
                                            <a:latin typeface="Cambria Math" panose="02040503050406030204" pitchFamily="18" charset="0"/>
                                          </a:rPr>
                                          <m:t>𝜃</m:t>
                                        </m:r>
                                      </m:e>
                                      <m:sup>
                                        <m:r>
                                          <a:rPr lang="en-US" altLang="zh-TW" sz="2310" i="1">
                                            <a:solidFill>
                                              <a:prstClr val="black"/>
                                            </a:solidFill>
                                            <a:latin typeface="Cambria Math" panose="02040503050406030204" pitchFamily="18" charset="0"/>
                                          </a:rPr>
                                          <m:t>0</m:t>
                                        </m:r>
                                      </m:sup>
                                    </m:sSup>
                                  </m:e>
                                </m:d>
                                <m:r>
                                  <m:rPr>
                                    <m:brk m:alnAt="7"/>
                                  </m:rPr>
                                  <a:rPr lang="en-US" altLang="zh-TW" sz="2310" i="1">
                                    <a:solidFill>
                                      <a:prstClr val="black"/>
                                    </a:solidFill>
                                    <a:latin typeface="Cambria Math" panose="02040503050406030204" pitchFamily="18" charset="0"/>
                                  </a:rPr>
                                  <m:t>/</m:t>
                                </m:r>
                                <m:r>
                                  <a:rPr lang="zh-TW" altLang="en-US" sz="2310" i="1">
                                    <a:solidFill>
                                      <a:prstClr val="black"/>
                                    </a:solidFill>
                                    <a:latin typeface="Cambria Math" panose="02040503050406030204" pitchFamily="18" charset="0"/>
                                  </a:rPr>
                                  <m:t>𝜕</m:t>
                                </m:r>
                                <m:sSub>
                                  <m:sSubPr>
                                    <m:ctrlPr>
                                      <a:rPr lang="en-US" altLang="zh-TW" sz="2310" i="1">
                                        <a:solidFill>
                                          <a:prstClr val="black"/>
                                        </a:solidFill>
                                        <a:latin typeface="Cambria Math" panose="02040503050406030204" pitchFamily="18" charset="0"/>
                                      </a:rPr>
                                    </m:ctrlPr>
                                  </m:sSubPr>
                                  <m:e>
                                    <m:r>
                                      <a:rPr lang="en-US" altLang="zh-TW" sz="2310" i="1">
                                        <a:solidFill>
                                          <a:prstClr val="black"/>
                                        </a:solidFill>
                                        <a:latin typeface="Cambria Math" panose="02040503050406030204" pitchFamily="18" charset="0"/>
                                      </a:rPr>
                                      <m:t>𝑤</m:t>
                                    </m:r>
                                  </m:e>
                                  <m:sub>
                                    <m:r>
                                      <a:rPr lang="en-US" altLang="zh-TW" sz="2310" i="1">
                                        <a:solidFill>
                                          <a:prstClr val="black"/>
                                        </a:solidFill>
                                        <a:latin typeface="Cambria Math" panose="02040503050406030204" pitchFamily="18" charset="0"/>
                                      </a:rPr>
                                      <m:t>1</m:t>
                                    </m:r>
                                  </m:sub>
                                </m:sSub>
                              </m:e>
                            </m:mr>
                            <m:mr>
                              <m:e>
                                <m:r>
                                  <m:rPr>
                                    <m:brk m:alnAt="7"/>
                                  </m:rPr>
                                  <a:rPr lang="zh-TW" altLang="en-US" sz="2310" i="1">
                                    <a:solidFill>
                                      <a:prstClr val="black"/>
                                    </a:solidFill>
                                    <a:latin typeface="Cambria Math" panose="02040503050406030204" pitchFamily="18" charset="0"/>
                                  </a:rPr>
                                  <m:t>𝜕</m:t>
                                </m:r>
                                <m:r>
                                  <a:rPr lang="en-US" altLang="zh-TW" sz="2310" i="1">
                                    <a:solidFill>
                                      <a:prstClr val="black"/>
                                    </a:solidFill>
                                    <a:latin typeface="Cambria Math" panose="02040503050406030204" pitchFamily="18" charset="0"/>
                                  </a:rPr>
                                  <m:t>𝐶</m:t>
                                </m:r>
                                <m:d>
                                  <m:dPr>
                                    <m:ctrlPr>
                                      <a:rPr lang="en-US" altLang="zh-TW" sz="2310" i="1">
                                        <a:solidFill>
                                          <a:prstClr val="black"/>
                                        </a:solidFill>
                                        <a:latin typeface="Cambria Math" panose="02040503050406030204" pitchFamily="18" charset="0"/>
                                      </a:rPr>
                                    </m:ctrlPr>
                                  </m:dPr>
                                  <m:e>
                                    <m:sSup>
                                      <m:sSupPr>
                                        <m:ctrlPr>
                                          <a:rPr lang="en-US" altLang="zh-TW" sz="2310" i="1">
                                            <a:solidFill>
                                              <a:prstClr val="black"/>
                                            </a:solidFill>
                                            <a:latin typeface="Cambria Math" panose="02040503050406030204" pitchFamily="18" charset="0"/>
                                          </a:rPr>
                                        </m:ctrlPr>
                                      </m:sSupPr>
                                      <m:e>
                                        <m:r>
                                          <a:rPr lang="zh-TW" altLang="en-US" sz="2310" i="1">
                                            <a:solidFill>
                                              <a:prstClr val="black"/>
                                            </a:solidFill>
                                            <a:latin typeface="Cambria Math" panose="02040503050406030204" pitchFamily="18" charset="0"/>
                                          </a:rPr>
                                          <m:t>𝜃</m:t>
                                        </m:r>
                                      </m:e>
                                      <m:sup>
                                        <m:r>
                                          <a:rPr lang="en-US" altLang="zh-TW" sz="2310" i="1">
                                            <a:solidFill>
                                              <a:prstClr val="black"/>
                                            </a:solidFill>
                                            <a:latin typeface="Cambria Math" panose="02040503050406030204" pitchFamily="18" charset="0"/>
                                          </a:rPr>
                                          <m:t>0</m:t>
                                        </m:r>
                                      </m:sup>
                                    </m:sSup>
                                  </m:e>
                                </m:d>
                                <m:r>
                                  <m:rPr>
                                    <m:brk m:alnAt="7"/>
                                  </m:rPr>
                                  <a:rPr lang="en-US" altLang="zh-TW" sz="2310" i="1">
                                    <a:solidFill>
                                      <a:prstClr val="black"/>
                                    </a:solidFill>
                                    <a:latin typeface="Cambria Math" panose="02040503050406030204" pitchFamily="18" charset="0"/>
                                  </a:rPr>
                                  <m:t>/</m:t>
                                </m:r>
                                <m:r>
                                  <a:rPr lang="zh-TW" altLang="en-US" sz="2310" i="1">
                                    <a:solidFill>
                                      <a:prstClr val="black"/>
                                    </a:solidFill>
                                    <a:latin typeface="Cambria Math" panose="02040503050406030204" pitchFamily="18" charset="0"/>
                                  </a:rPr>
                                  <m:t>𝜕</m:t>
                                </m:r>
                                <m:sSub>
                                  <m:sSubPr>
                                    <m:ctrlPr>
                                      <a:rPr lang="en-US" altLang="zh-TW" sz="2310" i="1">
                                        <a:solidFill>
                                          <a:prstClr val="black"/>
                                        </a:solidFill>
                                        <a:latin typeface="Cambria Math" panose="02040503050406030204" pitchFamily="18" charset="0"/>
                                      </a:rPr>
                                    </m:ctrlPr>
                                  </m:sSubPr>
                                  <m:e>
                                    <m:r>
                                      <a:rPr lang="en-US" altLang="zh-TW" sz="2310" i="1">
                                        <a:solidFill>
                                          <a:prstClr val="black"/>
                                        </a:solidFill>
                                        <a:latin typeface="Cambria Math" panose="02040503050406030204" pitchFamily="18" charset="0"/>
                                      </a:rPr>
                                      <m:t>𝑤</m:t>
                                    </m:r>
                                  </m:e>
                                  <m:sub>
                                    <m:r>
                                      <a:rPr lang="en-US" altLang="zh-TW" sz="2310" i="1">
                                        <a:solidFill>
                                          <a:prstClr val="black"/>
                                        </a:solidFill>
                                        <a:latin typeface="Cambria Math" panose="02040503050406030204" pitchFamily="18" charset="0"/>
                                      </a:rPr>
                                      <m:t>2</m:t>
                                    </m:r>
                                  </m:sub>
                                </m:sSub>
                              </m:e>
                            </m:mr>
                          </m:m>
                        </m:e>
                      </m:d>
                    </m:oMath>
                  </m:oMathPara>
                </a14:m>
                <a:endParaRPr lang="zh-TW" altLang="en-US" sz="2310" dirty="0">
                  <a:solidFill>
                    <a:prstClr val="black"/>
                  </a:solidFill>
                </a:endParaRPr>
              </a:p>
            </p:txBody>
          </p:sp>
        </mc:Choice>
        <mc:Fallback xmlns="">
          <p:sp>
            <p:nvSpPr>
              <p:cNvPr id="24" name="文字方塊 23"/>
              <p:cNvSpPr txBox="1">
                <a:spLocks noRot="1" noChangeAspect="1" noMove="1" noResize="1" noEditPoints="1" noAdjustHandles="1" noChangeArrowheads="1" noChangeShapeType="1" noTextEdit="1"/>
              </p:cNvSpPr>
              <p:nvPr/>
            </p:nvSpPr>
            <p:spPr>
              <a:xfrm>
                <a:off x="2650047" y="4542916"/>
                <a:ext cx="3236527" cy="791114"/>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文字方塊 28"/>
              <p:cNvSpPr txBox="1"/>
              <p:nvPr/>
            </p:nvSpPr>
            <p:spPr>
              <a:xfrm>
                <a:off x="843205" y="3780375"/>
                <a:ext cx="1214692" cy="304699"/>
              </a:xfrm>
              <a:prstGeom prst="rect">
                <a:avLst/>
              </a:prstGeom>
            </p:spPr>
            <p:style>
              <a:lnRef idx="0">
                <a:schemeClr val="accent2"/>
              </a:lnRef>
              <a:fillRef idx="3">
                <a:schemeClr val="accent2"/>
              </a:fillRef>
              <a:effectRef idx="3">
                <a:schemeClr val="accent2"/>
              </a:effectRef>
              <a:fontRef idx="minor">
                <a:schemeClr val="lt1"/>
              </a:fontRef>
            </p:style>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1980" i="1">
                          <a:solidFill>
                            <a:prstClr val="white"/>
                          </a:solidFill>
                          <a:latin typeface="Cambria Math" panose="02040503050406030204" pitchFamily="18" charset="0"/>
                        </a:rPr>
                        <m:t>−</m:t>
                      </m:r>
                      <m:r>
                        <a:rPr lang="zh-TW" altLang="en-US" sz="1980" i="1">
                          <a:solidFill>
                            <a:prstClr val="white"/>
                          </a:solidFill>
                          <a:latin typeface="Cambria Math" panose="02040503050406030204" pitchFamily="18" charset="0"/>
                        </a:rPr>
                        <m:t>𝜂𝛻</m:t>
                      </m:r>
                      <m:r>
                        <a:rPr lang="en-US" altLang="zh-TW" sz="1980" i="1">
                          <a:solidFill>
                            <a:prstClr val="white"/>
                          </a:solidFill>
                          <a:latin typeface="Cambria Math" panose="02040503050406030204" pitchFamily="18" charset="0"/>
                        </a:rPr>
                        <m:t>𝐶</m:t>
                      </m:r>
                      <m:d>
                        <m:dPr>
                          <m:ctrlPr>
                            <a:rPr lang="en-US" altLang="zh-TW" sz="1980" i="1">
                              <a:solidFill>
                                <a:prstClr val="white"/>
                              </a:solidFill>
                              <a:latin typeface="Cambria Math" panose="02040503050406030204" pitchFamily="18" charset="0"/>
                            </a:rPr>
                          </m:ctrlPr>
                        </m:dPr>
                        <m:e>
                          <m:sSup>
                            <m:sSupPr>
                              <m:ctrlPr>
                                <a:rPr lang="en-US" altLang="zh-TW" sz="1980" i="1">
                                  <a:solidFill>
                                    <a:prstClr val="white"/>
                                  </a:solidFill>
                                  <a:latin typeface="Cambria Math" panose="02040503050406030204" pitchFamily="18" charset="0"/>
                                </a:rPr>
                              </m:ctrlPr>
                            </m:sSupPr>
                            <m:e>
                              <m:r>
                                <a:rPr lang="zh-TW" altLang="en-US" sz="1980" i="1">
                                  <a:solidFill>
                                    <a:prstClr val="white"/>
                                  </a:solidFill>
                                  <a:latin typeface="Cambria Math" panose="02040503050406030204" pitchFamily="18" charset="0"/>
                                </a:rPr>
                                <m:t>𝜃</m:t>
                              </m:r>
                            </m:e>
                            <m:sup>
                              <m:r>
                                <a:rPr lang="en-US" altLang="zh-TW" sz="1980" i="1">
                                  <a:solidFill>
                                    <a:prstClr val="white"/>
                                  </a:solidFill>
                                  <a:latin typeface="Cambria Math" panose="02040503050406030204" pitchFamily="18" charset="0"/>
                                </a:rPr>
                                <m:t>0</m:t>
                              </m:r>
                            </m:sup>
                          </m:sSup>
                        </m:e>
                      </m:d>
                    </m:oMath>
                  </m:oMathPara>
                </a14:m>
                <a:endParaRPr lang="zh-TW" altLang="en-US" sz="1980" dirty="0">
                  <a:solidFill>
                    <a:prstClr val="white"/>
                  </a:solidFill>
                </a:endParaRPr>
              </a:p>
            </p:txBody>
          </p:sp>
        </mc:Choice>
        <mc:Fallback xmlns="">
          <p:sp>
            <p:nvSpPr>
              <p:cNvPr id="29" name="文字方塊 28"/>
              <p:cNvSpPr txBox="1">
                <a:spLocks noRot="1" noChangeAspect="1" noMove="1" noResize="1" noEditPoints="1" noAdjustHandles="1" noChangeArrowheads="1" noChangeShapeType="1" noTextEdit="1"/>
              </p:cNvSpPr>
              <p:nvPr/>
            </p:nvSpPr>
            <p:spPr>
              <a:xfrm>
                <a:off x="843205" y="3780375"/>
                <a:ext cx="1214692" cy="304699"/>
              </a:xfrm>
              <a:prstGeom prst="rect">
                <a:avLst/>
              </a:prstGeom>
              <a:blipFill>
                <a:blip r:embed="rId14"/>
                <a:stretch>
                  <a:fillRect/>
                </a:stretch>
              </a:blipFill>
            </p:spPr>
            <p:txBody>
              <a:bodyPr/>
              <a:lstStyle/>
              <a:p>
                <a:r>
                  <a:rPr lang="en-US">
                    <a:noFill/>
                  </a:rPr>
                  <a:t> </a:t>
                </a:r>
              </a:p>
            </p:txBody>
          </p:sp>
        </mc:Fallback>
      </mc:AlternateContent>
      <p:cxnSp>
        <p:nvCxnSpPr>
          <p:cNvPr id="34" name="直線單箭頭接點 33"/>
          <p:cNvCxnSpPr/>
          <p:nvPr/>
        </p:nvCxnSpPr>
        <p:spPr>
          <a:xfrm flipV="1">
            <a:off x="1939385" y="3971015"/>
            <a:ext cx="234569" cy="75772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5" name="文字方塊 34"/>
              <p:cNvSpPr txBox="1"/>
              <p:nvPr/>
            </p:nvSpPr>
            <p:spPr>
              <a:xfrm>
                <a:off x="6402435" y="1756321"/>
                <a:ext cx="1692451" cy="35548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zh-TW" altLang="en-US" sz="2310" i="1">
                          <a:solidFill>
                            <a:prstClr val="black"/>
                          </a:solidFill>
                          <a:latin typeface="Cambria Math" panose="02040503050406030204" pitchFamily="18" charset="0"/>
                        </a:rPr>
                        <m:t>𝜃</m:t>
                      </m:r>
                      <m:r>
                        <a:rPr lang="en-US" altLang="zh-TW" sz="2310" i="1">
                          <a:solidFill>
                            <a:prstClr val="black"/>
                          </a:solidFill>
                          <a:latin typeface="Cambria Math" panose="02040503050406030204" pitchFamily="18" charset="0"/>
                        </a:rPr>
                        <m:t>=</m:t>
                      </m:r>
                      <m:d>
                        <m:dPr>
                          <m:begChr m:val="{"/>
                          <m:endChr m:val="}"/>
                          <m:ctrlPr>
                            <a:rPr lang="en-US" altLang="zh-TW" sz="2310" i="1">
                              <a:solidFill>
                                <a:prstClr val="black"/>
                              </a:solidFill>
                              <a:latin typeface="Cambria Math" panose="02040503050406030204" pitchFamily="18" charset="0"/>
                            </a:rPr>
                          </m:ctrlPr>
                        </m:dPr>
                        <m:e>
                          <m:sSub>
                            <m:sSubPr>
                              <m:ctrlPr>
                                <a:rPr lang="en-US" altLang="zh-TW" sz="2310" i="1">
                                  <a:solidFill>
                                    <a:prstClr val="black"/>
                                  </a:solidFill>
                                  <a:latin typeface="Cambria Math" panose="02040503050406030204" pitchFamily="18" charset="0"/>
                                </a:rPr>
                              </m:ctrlPr>
                            </m:sSubPr>
                            <m:e>
                              <m:r>
                                <a:rPr lang="en-US" altLang="zh-TW" sz="2310" i="1">
                                  <a:solidFill>
                                    <a:prstClr val="black"/>
                                  </a:solidFill>
                                  <a:latin typeface="Cambria Math" panose="02040503050406030204" pitchFamily="18" charset="0"/>
                                </a:rPr>
                                <m:t>𝑤</m:t>
                              </m:r>
                            </m:e>
                            <m:sub>
                              <m:r>
                                <a:rPr lang="en-US" altLang="zh-TW" sz="2310" i="1">
                                  <a:solidFill>
                                    <a:prstClr val="black"/>
                                  </a:solidFill>
                                  <a:latin typeface="Cambria Math" panose="02040503050406030204" pitchFamily="18" charset="0"/>
                                </a:rPr>
                                <m:t>1</m:t>
                              </m:r>
                            </m:sub>
                          </m:sSub>
                          <m:r>
                            <a:rPr lang="en-US" altLang="zh-TW" sz="2310" i="1">
                              <a:solidFill>
                                <a:prstClr val="black"/>
                              </a:solidFill>
                              <a:latin typeface="Cambria Math" panose="02040503050406030204" pitchFamily="18" charset="0"/>
                            </a:rPr>
                            <m:t>,</m:t>
                          </m:r>
                          <m:sSub>
                            <m:sSubPr>
                              <m:ctrlPr>
                                <a:rPr lang="en-US" altLang="zh-TW" sz="2310" i="1">
                                  <a:solidFill>
                                    <a:prstClr val="black"/>
                                  </a:solidFill>
                                  <a:latin typeface="Cambria Math" panose="02040503050406030204" pitchFamily="18" charset="0"/>
                                </a:rPr>
                              </m:ctrlPr>
                            </m:sSubPr>
                            <m:e>
                              <m:r>
                                <a:rPr lang="en-US" altLang="zh-TW" sz="2310" i="1">
                                  <a:solidFill>
                                    <a:prstClr val="black"/>
                                  </a:solidFill>
                                  <a:latin typeface="Cambria Math" panose="02040503050406030204" pitchFamily="18" charset="0"/>
                                </a:rPr>
                                <m:t>𝑤</m:t>
                              </m:r>
                            </m:e>
                            <m:sub>
                              <m:r>
                                <a:rPr lang="en-US" altLang="zh-TW" sz="2310" i="1">
                                  <a:solidFill>
                                    <a:prstClr val="black"/>
                                  </a:solidFill>
                                  <a:latin typeface="Cambria Math" panose="02040503050406030204" pitchFamily="18" charset="0"/>
                                </a:rPr>
                                <m:t>2</m:t>
                              </m:r>
                            </m:sub>
                          </m:sSub>
                        </m:e>
                      </m:d>
                    </m:oMath>
                  </m:oMathPara>
                </a14:m>
                <a:endParaRPr lang="zh-TW" altLang="en-US" sz="2310" dirty="0">
                  <a:solidFill>
                    <a:prstClr val="black"/>
                  </a:solidFill>
                </a:endParaRPr>
              </a:p>
            </p:txBody>
          </p:sp>
        </mc:Choice>
        <mc:Fallback xmlns="">
          <p:sp>
            <p:nvSpPr>
              <p:cNvPr id="35" name="文字方塊 34"/>
              <p:cNvSpPr txBox="1">
                <a:spLocks noRot="1" noChangeAspect="1" noMove="1" noResize="1" noEditPoints="1" noAdjustHandles="1" noChangeArrowheads="1" noChangeShapeType="1" noTextEdit="1"/>
              </p:cNvSpPr>
              <p:nvPr/>
            </p:nvSpPr>
            <p:spPr>
              <a:xfrm>
                <a:off x="6402435" y="1756321"/>
                <a:ext cx="1692451" cy="355482"/>
              </a:xfrm>
              <a:prstGeom prst="rect">
                <a:avLst/>
              </a:prstGeom>
              <a:blipFill>
                <a:blip r:embed="rId15"/>
                <a:stretch>
                  <a:fillRect l="-2518" b="-15517"/>
                </a:stretch>
              </a:blipFill>
            </p:spPr>
            <p:txBody>
              <a:bodyPr/>
              <a:lstStyle/>
              <a:p>
                <a:r>
                  <a:rPr lang="en-US">
                    <a:noFill/>
                  </a:rPr>
                  <a:t> </a:t>
                </a:r>
              </a:p>
            </p:txBody>
          </p:sp>
        </mc:Fallback>
      </mc:AlternateContent>
      <p:sp>
        <p:nvSpPr>
          <p:cNvPr id="3" name="文字方塊 2"/>
          <p:cNvSpPr txBox="1"/>
          <p:nvPr/>
        </p:nvSpPr>
        <p:spPr>
          <a:xfrm>
            <a:off x="2173955" y="1507444"/>
            <a:ext cx="2733399" cy="447815"/>
          </a:xfrm>
          <a:prstGeom prst="rect">
            <a:avLst/>
          </a:prstGeom>
          <a:noFill/>
        </p:spPr>
        <p:txBody>
          <a:bodyPr wrap="square" rtlCol="0">
            <a:spAutoFit/>
          </a:bodyPr>
          <a:lstStyle/>
          <a:p>
            <a:pPr algn="ctr"/>
            <a:r>
              <a:rPr lang="en-US" altLang="zh-TW" sz="2310" dirty="0">
                <a:solidFill>
                  <a:prstClr val="black"/>
                </a:solidFill>
              </a:rPr>
              <a:t>Error Surface</a:t>
            </a:r>
            <a:endParaRPr lang="zh-TW" altLang="en-US" sz="2310" dirty="0">
              <a:solidFill>
                <a:prstClr val="black"/>
              </a:solidFill>
            </a:endParaRPr>
          </a:p>
        </p:txBody>
      </p:sp>
      <p:sp>
        <p:nvSpPr>
          <p:cNvPr id="37" name="橢圓 36"/>
          <p:cNvSpPr/>
          <p:nvPr/>
        </p:nvSpPr>
        <p:spPr>
          <a:xfrm>
            <a:off x="3550476" y="3481053"/>
            <a:ext cx="178297" cy="178297"/>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485">
              <a:solidFill>
                <a:prstClr val="white"/>
              </a:solidFill>
            </a:endParaRPr>
          </a:p>
        </p:txBody>
      </p:sp>
      <mc:AlternateContent xmlns:mc="http://schemas.openxmlformats.org/markup-compatibility/2006" xmlns:a14="http://schemas.microsoft.com/office/drawing/2010/main">
        <mc:Choice Requires="a14">
          <p:sp>
            <p:nvSpPr>
              <p:cNvPr id="38" name="文字方塊 37"/>
              <p:cNvSpPr txBox="1"/>
              <p:nvPr/>
            </p:nvSpPr>
            <p:spPr>
              <a:xfrm>
                <a:off x="3755977" y="3399501"/>
                <a:ext cx="378592" cy="397032"/>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1980" i="1">
                              <a:solidFill>
                                <a:prstClr val="white"/>
                              </a:solidFill>
                              <a:latin typeface="Cambria Math" panose="02040503050406030204" pitchFamily="18" charset="0"/>
                            </a:rPr>
                          </m:ctrlPr>
                        </m:sSupPr>
                        <m:e>
                          <m:r>
                            <a:rPr lang="zh-TW" altLang="en-US" sz="1980" i="1">
                              <a:solidFill>
                                <a:prstClr val="white"/>
                              </a:solidFill>
                              <a:latin typeface="Cambria Math" panose="02040503050406030204" pitchFamily="18" charset="0"/>
                            </a:rPr>
                            <m:t>𝜃</m:t>
                          </m:r>
                        </m:e>
                        <m:sup>
                          <m:r>
                            <a:rPr lang="en-US" altLang="zh-TW" sz="1980" i="1">
                              <a:solidFill>
                                <a:prstClr val="white"/>
                              </a:solidFill>
                              <a:latin typeface="Cambria Math" panose="02040503050406030204" pitchFamily="18" charset="0"/>
                            </a:rPr>
                            <m:t>∗</m:t>
                          </m:r>
                        </m:sup>
                      </m:sSup>
                    </m:oMath>
                  </m:oMathPara>
                </a14:m>
                <a:endParaRPr lang="zh-TW" altLang="en-US" sz="1980" dirty="0">
                  <a:solidFill>
                    <a:prstClr val="white"/>
                  </a:solidFill>
                </a:endParaRPr>
              </a:p>
            </p:txBody>
          </p:sp>
        </mc:Choice>
        <mc:Fallback xmlns="">
          <p:sp>
            <p:nvSpPr>
              <p:cNvPr id="38" name="文字方塊 37"/>
              <p:cNvSpPr txBox="1">
                <a:spLocks noRot="1" noChangeAspect="1" noMove="1" noResize="1" noEditPoints="1" noAdjustHandles="1" noChangeArrowheads="1" noChangeShapeType="1" noTextEdit="1"/>
              </p:cNvSpPr>
              <p:nvPr/>
            </p:nvSpPr>
            <p:spPr>
              <a:xfrm>
                <a:off x="3755977" y="3399501"/>
                <a:ext cx="378592" cy="397032"/>
              </a:xfrm>
              <a:prstGeom prst="rect">
                <a:avLst/>
              </a:prstGeom>
              <a:blipFill>
                <a:blip r:embed="rId1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708422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7"/>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0"/>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1"/>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3"/>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29"/>
                                        </p:tgtEl>
                                        <p:attrNameLst>
                                          <p:attrName>style.visibility</p:attrName>
                                        </p:attrNameLst>
                                      </p:cBhvr>
                                      <p:to>
                                        <p:strVal val="visible"/>
                                      </p:to>
                                    </p:set>
                                  </p:childTnLst>
                                </p:cTn>
                              </p:par>
                              <p:par>
                                <p:cTn id="61" presetID="1" presetClass="exit" presetSubtype="0" fill="hold" grpId="1" nodeType="withEffect">
                                  <p:stCondLst>
                                    <p:cond delay="0"/>
                                  </p:stCondLst>
                                  <p:childTnLst>
                                    <p:set>
                                      <p:cBhvr>
                                        <p:cTn id="62" dur="1" fill="hold">
                                          <p:stCondLst>
                                            <p:cond delay="0"/>
                                          </p:stCondLst>
                                        </p:cTn>
                                        <p:tgtEl>
                                          <p:spTgt spid="27"/>
                                        </p:tgtEl>
                                        <p:attrNameLst>
                                          <p:attrName>style.visibility</p:attrName>
                                        </p:attrNameLst>
                                      </p:cBhvr>
                                      <p:to>
                                        <p:strVal val="hidden"/>
                                      </p:to>
                                    </p:set>
                                  </p:childTnLst>
                                </p:cTn>
                              </p:par>
                              <p:par>
                                <p:cTn id="63" presetID="1" presetClass="exit" presetSubtype="0" fill="hold" nodeType="withEffect">
                                  <p:stCondLst>
                                    <p:cond delay="0"/>
                                  </p:stCondLst>
                                  <p:childTnLst>
                                    <p:set>
                                      <p:cBhvr>
                                        <p:cTn id="64" dur="1" fill="hold">
                                          <p:stCondLst>
                                            <p:cond delay="0"/>
                                          </p:stCondLst>
                                        </p:cTn>
                                        <p:tgtEl>
                                          <p:spTgt spid="17"/>
                                        </p:tgtEl>
                                        <p:attrNameLst>
                                          <p:attrName>style.visibility</p:attrName>
                                        </p:attrNameLst>
                                      </p:cBhvr>
                                      <p:to>
                                        <p:strVal val="hidden"/>
                                      </p:to>
                                    </p:set>
                                  </p:childTnLst>
                                </p:cTn>
                              </p:par>
                              <p:par>
                                <p:cTn id="65" presetID="1" presetClass="entr" presetSubtype="0" fill="hold" nodeType="withEffect">
                                  <p:stCondLst>
                                    <p:cond delay="0"/>
                                  </p:stCondLst>
                                  <p:childTnLst>
                                    <p:set>
                                      <p:cBhvr>
                                        <p:cTn id="66"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0" grpId="0"/>
      <p:bldP spid="21" grpId="0" animBg="1"/>
      <p:bldP spid="22" grpId="0" animBg="1"/>
      <p:bldP spid="23" grpId="0" animBg="1"/>
      <p:bldP spid="25" grpId="0" animBg="1"/>
      <p:bldP spid="26" grpId="0" animBg="1"/>
      <p:bldP spid="27" grpId="0" animBg="1"/>
      <p:bldP spid="27" grpId="1" animBg="1"/>
      <p:bldP spid="30" grpId="0" animBg="1"/>
      <p:bldP spid="31" grpId="0" animBg="1"/>
      <p:bldP spid="32" grpId="0" animBg="1"/>
      <p:bldP spid="33" grpId="0" animBg="1"/>
      <p:bldP spid="24" grpId="0" animBg="1"/>
      <p:bldP spid="29" grpId="0" animBg="1"/>
      <p:bldP spid="35" grpId="0" animBg="1"/>
      <p:bldP spid="37" grpId="0" animBg="1"/>
      <p:bldP spid="38"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Gradient Descent</a:t>
            </a:r>
            <a:endParaRPr lang="zh-TW" altLang="en-US" dirty="0"/>
          </a:p>
        </p:txBody>
      </p:sp>
      <p:grpSp>
        <p:nvGrpSpPr>
          <p:cNvPr id="3" name="群組 3"/>
          <p:cNvGrpSpPr/>
          <p:nvPr/>
        </p:nvGrpSpPr>
        <p:grpSpPr>
          <a:xfrm>
            <a:off x="2207568" y="1268760"/>
            <a:ext cx="5851615" cy="4388711"/>
            <a:chOff x="706835" y="2011916"/>
            <a:chExt cx="6113826" cy="4585368"/>
          </a:xfrm>
        </p:grpSpPr>
        <p:pic>
          <p:nvPicPr>
            <p:cNvPr id="5" name="圖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6835" y="2011916"/>
              <a:ext cx="6113826" cy="4585368"/>
            </a:xfrm>
            <a:prstGeom prst="rect">
              <a:avLst/>
            </a:prstGeom>
          </p:spPr>
        </p:pic>
        <mc:AlternateContent xmlns:mc="http://schemas.openxmlformats.org/markup-compatibility/2006" xmlns:a14="http://schemas.microsoft.com/office/drawing/2010/main">
          <mc:Choice Requires="a14">
            <p:sp>
              <p:nvSpPr>
                <p:cNvPr id="6" name="文字方塊 5"/>
                <p:cNvSpPr txBox="1"/>
                <p:nvPr/>
              </p:nvSpPr>
              <p:spPr>
                <a:xfrm>
                  <a:off x="3675390" y="6267363"/>
                  <a:ext cx="364510" cy="31835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1980" i="1">
                                <a:solidFill>
                                  <a:prstClr val="black"/>
                                </a:solidFill>
                                <a:latin typeface="Cambria Math" panose="02040503050406030204" pitchFamily="18" charset="0"/>
                              </a:rPr>
                            </m:ctrlPr>
                          </m:sSubPr>
                          <m:e>
                            <m:r>
                              <a:rPr lang="en-US" altLang="zh-TW" sz="1980" i="1">
                                <a:solidFill>
                                  <a:prstClr val="black"/>
                                </a:solidFill>
                                <a:latin typeface="Cambria Math" panose="02040503050406030204" pitchFamily="18" charset="0"/>
                              </a:rPr>
                              <m:t>𝑤</m:t>
                            </m:r>
                          </m:e>
                          <m:sub>
                            <m:r>
                              <a:rPr lang="en-US" altLang="zh-TW" sz="1980" i="1">
                                <a:solidFill>
                                  <a:prstClr val="black"/>
                                </a:solidFill>
                                <a:latin typeface="Cambria Math" panose="02040503050406030204" pitchFamily="18" charset="0"/>
                              </a:rPr>
                              <m:t>1</m:t>
                            </m:r>
                          </m:sub>
                        </m:sSub>
                      </m:oMath>
                    </m:oMathPara>
                  </a14:m>
                  <a:endParaRPr lang="zh-TW" altLang="en-US" sz="1980" dirty="0">
                    <a:solidFill>
                      <a:prstClr val="black"/>
                    </a:solidFill>
                  </a:endParaRPr>
                </a:p>
              </p:txBody>
            </p:sp>
          </mc:Choice>
          <mc:Fallback xmlns="">
            <p:sp>
              <p:nvSpPr>
                <p:cNvPr id="6" name="文字方塊 5"/>
                <p:cNvSpPr txBox="1">
                  <a:spLocks noRot="1" noChangeAspect="1" noMove="1" noResize="1" noEditPoints="1" noAdjustHandles="1" noChangeArrowheads="1" noChangeShapeType="1" noTextEdit="1"/>
                </p:cNvSpPr>
                <p:nvPr/>
              </p:nvSpPr>
              <p:spPr>
                <a:xfrm>
                  <a:off x="3675390" y="6267363"/>
                  <a:ext cx="364510" cy="318352"/>
                </a:xfrm>
                <a:prstGeom prst="rect">
                  <a:avLst/>
                </a:prstGeom>
                <a:blipFill>
                  <a:blip r:embed="rId3"/>
                  <a:stretch>
                    <a:fillRect l="-8772" r="-5263" b="-14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文字方塊 6"/>
                <p:cNvSpPr txBox="1"/>
                <p:nvPr/>
              </p:nvSpPr>
              <p:spPr>
                <a:xfrm>
                  <a:off x="843326" y="4119935"/>
                  <a:ext cx="370674" cy="31835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1980" i="1">
                                <a:solidFill>
                                  <a:prstClr val="black"/>
                                </a:solidFill>
                                <a:latin typeface="Cambria Math" panose="02040503050406030204" pitchFamily="18" charset="0"/>
                              </a:rPr>
                            </m:ctrlPr>
                          </m:sSubPr>
                          <m:e>
                            <m:r>
                              <a:rPr lang="en-US" altLang="zh-TW" sz="1980" i="1">
                                <a:solidFill>
                                  <a:prstClr val="black"/>
                                </a:solidFill>
                                <a:latin typeface="Cambria Math" panose="02040503050406030204" pitchFamily="18" charset="0"/>
                              </a:rPr>
                              <m:t>𝑤</m:t>
                            </m:r>
                          </m:e>
                          <m:sub>
                            <m:r>
                              <a:rPr lang="en-US" altLang="zh-TW" sz="1980" i="1">
                                <a:solidFill>
                                  <a:prstClr val="black"/>
                                </a:solidFill>
                                <a:latin typeface="Cambria Math" panose="02040503050406030204" pitchFamily="18" charset="0"/>
                              </a:rPr>
                              <m:t>2</m:t>
                            </m:r>
                          </m:sub>
                        </m:sSub>
                      </m:oMath>
                    </m:oMathPara>
                  </a14:m>
                  <a:endParaRPr lang="zh-TW" altLang="en-US" sz="1980" dirty="0">
                    <a:solidFill>
                      <a:prstClr val="black"/>
                    </a:solidFill>
                  </a:endParaRPr>
                </a:p>
              </p:txBody>
            </p:sp>
          </mc:Choice>
          <mc:Fallback xmlns="">
            <p:sp>
              <p:nvSpPr>
                <p:cNvPr id="7" name="文字方塊 6"/>
                <p:cNvSpPr txBox="1">
                  <a:spLocks noRot="1" noChangeAspect="1" noMove="1" noResize="1" noEditPoints="1" noAdjustHandles="1" noChangeArrowheads="1" noChangeShapeType="1" noTextEdit="1"/>
                </p:cNvSpPr>
                <p:nvPr/>
              </p:nvSpPr>
              <p:spPr>
                <a:xfrm>
                  <a:off x="843326" y="4119935"/>
                  <a:ext cx="370674" cy="318352"/>
                </a:xfrm>
                <a:prstGeom prst="rect">
                  <a:avLst/>
                </a:prstGeom>
                <a:blipFill>
                  <a:blip r:embed="rId4"/>
                  <a:stretch>
                    <a:fillRect l="-10345" r="-5172" b="-14000"/>
                  </a:stretch>
                </a:blipFill>
              </p:spPr>
              <p:txBody>
                <a:bodyPr/>
                <a:lstStyle/>
                <a:p>
                  <a:r>
                    <a:rPr lang="en-US">
                      <a:noFill/>
                    </a:rPr>
                    <a:t> </a:t>
                  </a:r>
                </a:p>
              </p:txBody>
            </p:sp>
          </mc:Fallback>
        </mc:AlternateContent>
      </p:grpSp>
      <p:sp>
        <p:nvSpPr>
          <p:cNvPr id="9" name="橢圓 8"/>
          <p:cNvSpPr/>
          <p:nvPr/>
        </p:nvSpPr>
        <p:spPr>
          <a:xfrm>
            <a:off x="3405522" y="4506721"/>
            <a:ext cx="178297" cy="178297"/>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485">
              <a:solidFill>
                <a:prstClr val="white"/>
              </a:solidFill>
            </a:endParaRPr>
          </a:p>
        </p:txBody>
      </p:sp>
      <mc:AlternateContent xmlns:mc="http://schemas.openxmlformats.org/markup-compatibility/2006" xmlns:a14="http://schemas.microsoft.com/office/drawing/2010/main">
        <mc:Choice Requires="a14">
          <p:sp>
            <p:nvSpPr>
              <p:cNvPr id="23" name="文字方塊 22"/>
              <p:cNvSpPr txBox="1"/>
              <p:nvPr/>
            </p:nvSpPr>
            <p:spPr>
              <a:xfrm>
                <a:off x="7625621" y="2535019"/>
                <a:ext cx="2032462" cy="1006429"/>
              </a:xfrm>
              <a:prstGeom prst="rect">
                <a:avLst/>
              </a:prstGeom>
              <a:noFill/>
            </p:spPr>
            <p:txBody>
              <a:bodyPr wrap="square" rtlCol="0">
                <a:spAutoFit/>
              </a:bodyPr>
              <a:lstStyle/>
              <a:p>
                <a:r>
                  <a:rPr lang="en-US" altLang="zh-TW" sz="1980" dirty="0">
                    <a:solidFill>
                      <a:prstClr val="black"/>
                    </a:solidFill>
                  </a:rPr>
                  <a:t>Compute the negative gradient at </a:t>
                </a:r>
                <a14:m>
                  <m:oMath xmlns:m="http://schemas.openxmlformats.org/officeDocument/2006/math">
                    <m:sSup>
                      <m:sSupPr>
                        <m:ctrlPr>
                          <a:rPr lang="en-US" altLang="zh-TW" sz="1980" i="1">
                            <a:solidFill>
                              <a:prstClr val="black"/>
                            </a:solidFill>
                            <a:latin typeface="Cambria Math" panose="02040503050406030204" pitchFamily="18" charset="0"/>
                          </a:rPr>
                        </m:ctrlPr>
                      </m:sSupPr>
                      <m:e>
                        <m:r>
                          <a:rPr lang="zh-TW" altLang="en-US" sz="1980" i="1">
                            <a:solidFill>
                              <a:prstClr val="black"/>
                            </a:solidFill>
                            <a:latin typeface="Cambria Math" panose="02040503050406030204" pitchFamily="18" charset="0"/>
                          </a:rPr>
                          <m:t>𝜃</m:t>
                        </m:r>
                      </m:e>
                      <m:sup>
                        <m:r>
                          <a:rPr lang="en-US" altLang="zh-TW" sz="1980" i="1">
                            <a:solidFill>
                              <a:prstClr val="black"/>
                            </a:solidFill>
                            <a:latin typeface="Cambria Math" panose="02040503050406030204" pitchFamily="18" charset="0"/>
                          </a:rPr>
                          <m:t>0</m:t>
                        </m:r>
                      </m:sup>
                    </m:sSup>
                  </m:oMath>
                </a14:m>
                <a:endParaRPr lang="zh-TW" altLang="en-US" sz="1980" dirty="0">
                  <a:solidFill>
                    <a:prstClr val="black"/>
                  </a:solidFill>
                </a:endParaRPr>
              </a:p>
            </p:txBody>
          </p:sp>
        </mc:Choice>
        <mc:Fallback xmlns="">
          <p:sp>
            <p:nvSpPr>
              <p:cNvPr id="23" name="文字方塊 22"/>
              <p:cNvSpPr txBox="1">
                <a:spLocks noRot="1" noChangeAspect="1" noMove="1" noResize="1" noEditPoints="1" noAdjustHandles="1" noChangeArrowheads="1" noChangeShapeType="1" noTextEdit="1"/>
              </p:cNvSpPr>
              <p:nvPr/>
            </p:nvSpPr>
            <p:spPr>
              <a:xfrm>
                <a:off x="7625621" y="2535019"/>
                <a:ext cx="2032462" cy="1006429"/>
              </a:xfrm>
              <a:prstGeom prst="rect">
                <a:avLst/>
              </a:prstGeom>
              <a:blipFill>
                <a:blip r:embed="rId5"/>
                <a:stretch>
                  <a:fillRect l="-3003" t="-2424" r="-2402" b="-969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文字方塊 24"/>
              <p:cNvSpPr txBox="1"/>
              <p:nvPr/>
            </p:nvSpPr>
            <p:spPr>
              <a:xfrm>
                <a:off x="8277221" y="3576238"/>
                <a:ext cx="1260217" cy="35548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310" i="1">
                          <a:solidFill>
                            <a:prstClr val="black"/>
                          </a:solidFill>
                          <a:latin typeface="Cambria Math" panose="02040503050406030204" pitchFamily="18" charset="0"/>
                        </a:rPr>
                        <m:t>−</m:t>
                      </m:r>
                      <m:r>
                        <a:rPr lang="zh-TW" altLang="en-US" sz="2310" i="1">
                          <a:solidFill>
                            <a:prstClr val="black"/>
                          </a:solidFill>
                          <a:latin typeface="Cambria Math" panose="02040503050406030204" pitchFamily="18" charset="0"/>
                        </a:rPr>
                        <m:t>𝛻</m:t>
                      </m:r>
                      <m:r>
                        <a:rPr lang="en-US" altLang="zh-TW" sz="2310" i="1">
                          <a:solidFill>
                            <a:prstClr val="black"/>
                          </a:solidFill>
                          <a:latin typeface="Cambria Math" panose="02040503050406030204" pitchFamily="18" charset="0"/>
                        </a:rPr>
                        <m:t>𝐶</m:t>
                      </m:r>
                      <m:d>
                        <m:dPr>
                          <m:ctrlPr>
                            <a:rPr lang="en-US" altLang="zh-TW" sz="2310" i="1">
                              <a:solidFill>
                                <a:prstClr val="black"/>
                              </a:solidFill>
                              <a:latin typeface="Cambria Math" panose="02040503050406030204" pitchFamily="18" charset="0"/>
                            </a:rPr>
                          </m:ctrlPr>
                        </m:dPr>
                        <m:e>
                          <m:sSup>
                            <m:sSupPr>
                              <m:ctrlPr>
                                <a:rPr lang="en-US" altLang="zh-TW" sz="2310" i="1">
                                  <a:solidFill>
                                    <a:prstClr val="black"/>
                                  </a:solidFill>
                                  <a:latin typeface="Cambria Math" panose="02040503050406030204" pitchFamily="18" charset="0"/>
                                </a:rPr>
                              </m:ctrlPr>
                            </m:sSupPr>
                            <m:e>
                              <m:r>
                                <a:rPr lang="zh-TW" altLang="en-US" sz="2310" i="1">
                                  <a:solidFill>
                                    <a:prstClr val="black"/>
                                  </a:solidFill>
                                  <a:latin typeface="Cambria Math" panose="02040503050406030204" pitchFamily="18" charset="0"/>
                                </a:rPr>
                                <m:t>𝜃</m:t>
                              </m:r>
                            </m:e>
                            <m:sup>
                              <m:r>
                                <a:rPr lang="en-US" altLang="zh-TW" sz="2310" i="1">
                                  <a:solidFill>
                                    <a:prstClr val="black"/>
                                  </a:solidFill>
                                  <a:latin typeface="Cambria Math" panose="02040503050406030204" pitchFamily="18" charset="0"/>
                                </a:rPr>
                                <m:t>0</m:t>
                              </m:r>
                            </m:sup>
                          </m:sSup>
                        </m:e>
                      </m:d>
                    </m:oMath>
                  </m:oMathPara>
                </a14:m>
                <a:endParaRPr lang="zh-TW" altLang="en-US" sz="2310" dirty="0">
                  <a:solidFill>
                    <a:prstClr val="black"/>
                  </a:solidFill>
                </a:endParaRPr>
              </a:p>
            </p:txBody>
          </p:sp>
        </mc:Choice>
        <mc:Fallback xmlns="">
          <p:sp>
            <p:nvSpPr>
              <p:cNvPr id="25" name="文字方塊 24"/>
              <p:cNvSpPr txBox="1">
                <a:spLocks noRot="1" noChangeAspect="1" noMove="1" noResize="1" noEditPoints="1" noAdjustHandles="1" noChangeArrowheads="1" noChangeShapeType="1" noTextEdit="1"/>
              </p:cNvSpPr>
              <p:nvPr/>
            </p:nvSpPr>
            <p:spPr>
              <a:xfrm>
                <a:off x="8277221" y="3576238"/>
                <a:ext cx="1260217" cy="355482"/>
              </a:xfrm>
              <a:prstGeom prst="rect">
                <a:avLst/>
              </a:prstGeom>
              <a:blipFill>
                <a:blip r:embed="rId6"/>
                <a:stretch>
                  <a:fillRect t="-1724" b="-689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文字方塊 25"/>
              <p:cNvSpPr txBox="1"/>
              <p:nvPr/>
            </p:nvSpPr>
            <p:spPr>
              <a:xfrm>
                <a:off x="3620438" y="4506245"/>
                <a:ext cx="378592" cy="397032"/>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1980" i="1">
                              <a:solidFill>
                                <a:prstClr val="white"/>
                              </a:solidFill>
                              <a:latin typeface="Cambria Math" panose="02040503050406030204" pitchFamily="18" charset="0"/>
                            </a:rPr>
                          </m:ctrlPr>
                        </m:sSupPr>
                        <m:e>
                          <m:r>
                            <a:rPr lang="zh-TW" altLang="en-US" sz="1980" i="1">
                              <a:solidFill>
                                <a:prstClr val="white"/>
                              </a:solidFill>
                              <a:latin typeface="Cambria Math" panose="02040503050406030204" pitchFamily="18" charset="0"/>
                            </a:rPr>
                            <m:t>𝜃</m:t>
                          </m:r>
                        </m:e>
                        <m:sup>
                          <m:r>
                            <a:rPr lang="en-US" altLang="zh-TW" sz="1980" i="1">
                              <a:solidFill>
                                <a:prstClr val="white"/>
                              </a:solidFill>
                              <a:latin typeface="Cambria Math" panose="02040503050406030204" pitchFamily="18" charset="0"/>
                            </a:rPr>
                            <m:t>0</m:t>
                          </m:r>
                        </m:sup>
                      </m:sSup>
                    </m:oMath>
                  </m:oMathPara>
                </a14:m>
                <a:endParaRPr lang="zh-TW" altLang="en-US" sz="1980" dirty="0">
                  <a:solidFill>
                    <a:prstClr val="white"/>
                  </a:solidFill>
                </a:endParaRPr>
              </a:p>
            </p:txBody>
          </p:sp>
        </mc:Choice>
        <mc:Fallback xmlns="">
          <p:sp>
            <p:nvSpPr>
              <p:cNvPr id="26" name="文字方塊 25"/>
              <p:cNvSpPr txBox="1">
                <a:spLocks noRot="1" noChangeAspect="1" noMove="1" noResize="1" noEditPoints="1" noAdjustHandles="1" noChangeArrowheads="1" noChangeShapeType="1" noTextEdit="1"/>
              </p:cNvSpPr>
              <p:nvPr/>
            </p:nvSpPr>
            <p:spPr>
              <a:xfrm>
                <a:off x="3620438" y="4506245"/>
                <a:ext cx="378592" cy="397032"/>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文字方塊 29"/>
              <p:cNvSpPr txBox="1"/>
              <p:nvPr/>
            </p:nvSpPr>
            <p:spPr>
              <a:xfrm>
                <a:off x="7610560" y="3984109"/>
                <a:ext cx="2032462" cy="701731"/>
              </a:xfrm>
              <a:prstGeom prst="rect">
                <a:avLst/>
              </a:prstGeom>
              <a:noFill/>
            </p:spPr>
            <p:txBody>
              <a:bodyPr wrap="square" rtlCol="0">
                <a:spAutoFit/>
              </a:bodyPr>
              <a:lstStyle/>
              <a:p>
                <a:r>
                  <a:rPr lang="en-US" altLang="zh-TW" sz="1980" dirty="0">
                    <a:solidFill>
                      <a:prstClr val="black"/>
                    </a:solidFill>
                  </a:rPr>
                  <a:t>Times the learning rate </a:t>
                </a:r>
                <a14:m>
                  <m:oMath xmlns:m="http://schemas.openxmlformats.org/officeDocument/2006/math">
                    <m:r>
                      <a:rPr lang="zh-TW" altLang="en-US" sz="1980" i="1">
                        <a:solidFill>
                          <a:prstClr val="black"/>
                        </a:solidFill>
                        <a:latin typeface="Cambria Math" panose="02040503050406030204" pitchFamily="18" charset="0"/>
                      </a:rPr>
                      <m:t>𝜂</m:t>
                    </m:r>
                  </m:oMath>
                </a14:m>
                <a:endParaRPr lang="zh-TW" altLang="en-US" sz="1980" dirty="0">
                  <a:solidFill>
                    <a:prstClr val="black"/>
                  </a:solidFill>
                </a:endParaRPr>
              </a:p>
            </p:txBody>
          </p:sp>
        </mc:Choice>
        <mc:Fallback xmlns="">
          <p:sp>
            <p:nvSpPr>
              <p:cNvPr id="30" name="文字方塊 29"/>
              <p:cNvSpPr txBox="1">
                <a:spLocks noRot="1" noChangeAspect="1" noMove="1" noResize="1" noEditPoints="1" noAdjustHandles="1" noChangeArrowheads="1" noChangeShapeType="1" noTextEdit="1"/>
              </p:cNvSpPr>
              <p:nvPr/>
            </p:nvSpPr>
            <p:spPr>
              <a:xfrm>
                <a:off x="7610560" y="3984109"/>
                <a:ext cx="2032462" cy="701731"/>
              </a:xfrm>
              <a:prstGeom prst="rect">
                <a:avLst/>
              </a:prstGeom>
              <a:blipFill>
                <a:blip r:embed="rId8"/>
                <a:stretch>
                  <a:fillRect l="-2994" t="-4348" b="-1391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文字方塊 30"/>
              <p:cNvSpPr txBox="1"/>
              <p:nvPr/>
            </p:nvSpPr>
            <p:spPr>
              <a:xfrm>
                <a:off x="8263170" y="4795032"/>
                <a:ext cx="1415709" cy="35548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310" i="1">
                          <a:solidFill>
                            <a:prstClr val="black"/>
                          </a:solidFill>
                          <a:latin typeface="Cambria Math" panose="02040503050406030204" pitchFamily="18" charset="0"/>
                        </a:rPr>
                        <m:t>−</m:t>
                      </m:r>
                      <m:r>
                        <a:rPr lang="zh-TW" altLang="en-US" sz="2310" i="1">
                          <a:solidFill>
                            <a:prstClr val="black"/>
                          </a:solidFill>
                          <a:latin typeface="Cambria Math" panose="02040503050406030204" pitchFamily="18" charset="0"/>
                        </a:rPr>
                        <m:t>𝜂𝛻</m:t>
                      </m:r>
                      <m:r>
                        <a:rPr lang="en-US" altLang="zh-TW" sz="2310" i="1">
                          <a:solidFill>
                            <a:prstClr val="black"/>
                          </a:solidFill>
                          <a:latin typeface="Cambria Math" panose="02040503050406030204" pitchFamily="18" charset="0"/>
                        </a:rPr>
                        <m:t>𝐶</m:t>
                      </m:r>
                      <m:d>
                        <m:dPr>
                          <m:ctrlPr>
                            <a:rPr lang="en-US" altLang="zh-TW" sz="2310" i="1">
                              <a:solidFill>
                                <a:prstClr val="black"/>
                              </a:solidFill>
                              <a:latin typeface="Cambria Math" panose="02040503050406030204" pitchFamily="18" charset="0"/>
                            </a:rPr>
                          </m:ctrlPr>
                        </m:dPr>
                        <m:e>
                          <m:sSup>
                            <m:sSupPr>
                              <m:ctrlPr>
                                <a:rPr lang="en-US" altLang="zh-TW" sz="2310" i="1">
                                  <a:solidFill>
                                    <a:prstClr val="black"/>
                                  </a:solidFill>
                                  <a:latin typeface="Cambria Math" panose="02040503050406030204" pitchFamily="18" charset="0"/>
                                </a:rPr>
                              </m:ctrlPr>
                            </m:sSupPr>
                            <m:e>
                              <m:r>
                                <a:rPr lang="zh-TW" altLang="en-US" sz="2310" i="1">
                                  <a:solidFill>
                                    <a:prstClr val="black"/>
                                  </a:solidFill>
                                  <a:latin typeface="Cambria Math" panose="02040503050406030204" pitchFamily="18" charset="0"/>
                                </a:rPr>
                                <m:t>𝜃</m:t>
                              </m:r>
                            </m:e>
                            <m:sup>
                              <m:r>
                                <a:rPr lang="en-US" altLang="zh-TW" sz="2310" i="1">
                                  <a:solidFill>
                                    <a:prstClr val="black"/>
                                  </a:solidFill>
                                  <a:latin typeface="Cambria Math" panose="02040503050406030204" pitchFamily="18" charset="0"/>
                                </a:rPr>
                                <m:t>0</m:t>
                              </m:r>
                            </m:sup>
                          </m:sSup>
                        </m:e>
                      </m:d>
                    </m:oMath>
                  </m:oMathPara>
                </a14:m>
                <a:endParaRPr lang="zh-TW" altLang="en-US" sz="2310" dirty="0">
                  <a:solidFill>
                    <a:prstClr val="black"/>
                  </a:solidFill>
                </a:endParaRPr>
              </a:p>
            </p:txBody>
          </p:sp>
        </mc:Choice>
        <mc:Fallback xmlns="">
          <p:sp>
            <p:nvSpPr>
              <p:cNvPr id="31" name="文字方塊 30"/>
              <p:cNvSpPr txBox="1">
                <a:spLocks noRot="1" noChangeAspect="1" noMove="1" noResize="1" noEditPoints="1" noAdjustHandles="1" noChangeArrowheads="1" noChangeShapeType="1" noTextEdit="1"/>
              </p:cNvSpPr>
              <p:nvPr/>
            </p:nvSpPr>
            <p:spPr>
              <a:xfrm>
                <a:off x="8263170" y="4795032"/>
                <a:ext cx="1415709" cy="355482"/>
              </a:xfrm>
              <a:prstGeom prst="rect">
                <a:avLst/>
              </a:prstGeom>
              <a:blipFill>
                <a:blip r:embed="rId9"/>
                <a:stretch>
                  <a:fillRect t="-1724" b="-31034"/>
                </a:stretch>
              </a:blipFill>
            </p:spPr>
            <p:txBody>
              <a:bodyPr/>
              <a:lstStyle/>
              <a:p>
                <a:r>
                  <a:rPr lang="en-US">
                    <a:noFill/>
                  </a:rPr>
                  <a:t> </a:t>
                </a:r>
              </a:p>
            </p:txBody>
          </p:sp>
        </mc:Fallback>
      </mc:AlternateContent>
      <p:sp>
        <p:nvSpPr>
          <p:cNvPr id="32" name="向右箭號 31"/>
          <p:cNvSpPr/>
          <p:nvPr/>
        </p:nvSpPr>
        <p:spPr>
          <a:xfrm>
            <a:off x="7741031" y="3608345"/>
            <a:ext cx="510572" cy="29826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485">
              <a:solidFill>
                <a:prstClr val="white"/>
              </a:solidFill>
            </a:endParaRPr>
          </a:p>
        </p:txBody>
      </p:sp>
      <p:sp>
        <p:nvSpPr>
          <p:cNvPr id="33" name="向右箭號 32"/>
          <p:cNvSpPr/>
          <p:nvPr/>
        </p:nvSpPr>
        <p:spPr>
          <a:xfrm>
            <a:off x="7736341" y="4823639"/>
            <a:ext cx="510572" cy="29826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485">
              <a:solidFill>
                <a:prstClr val="white"/>
              </a:solidFill>
            </a:endParaRPr>
          </a:p>
        </p:txBody>
      </p:sp>
      <p:cxnSp>
        <p:nvCxnSpPr>
          <p:cNvPr id="24" name="直線單箭頭接點 23"/>
          <p:cNvCxnSpPr/>
          <p:nvPr/>
        </p:nvCxnSpPr>
        <p:spPr>
          <a:xfrm flipV="1">
            <a:off x="3523561" y="3754991"/>
            <a:ext cx="234569" cy="75772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9" name="橢圓 28"/>
          <p:cNvSpPr/>
          <p:nvPr/>
        </p:nvSpPr>
        <p:spPr>
          <a:xfrm>
            <a:off x="3716752" y="3586184"/>
            <a:ext cx="178297" cy="178297"/>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485">
              <a:solidFill>
                <a:prstClr val="white"/>
              </a:solidFill>
            </a:endParaRPr>
          </a:p>
        </p:txBody>
      </p:sp>
      <mc:AlternateContent xmlns:mc="http://schemas.openxmlformats.org/markup-compatibility/2006" xmlns:a14="http://schemas.microsoft.com/office/drawing/2010/main">
        <mc:Choice Requires="a14">
          <p:sp>
            <p:nvSpPr>
              <p:cNvPr id="34" name="文字方塊 33"/>
              <p:cNvSpPr txBox="1"/>
              <p:nvPr/>
            </p:nvSpPr>
            <p:spPr>
              <a:xfrm>
                <a:off x="3931669" y="3585708"/>
                <a:ext cx="378592" cy="397032"/>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1980" i="1">
                              <a:solidFill>
                                <a:prstClr val="white"/>
                              </a:solidFill>
                              <a:latin typeface="Cambria Math" panose="02040503050406030204" pitchFamily="18" charset="0"/>
                            </a:rPr>
                          </m:ctrlPr>
                        </m:sSupPr>
                        <m:e>
                          <m:r>
                            <a:rPr lang="zh-TW" altLang="en-US" sz="1980" i="1">
                              <a:solidFill>
                                <a:prstClr val="white"/>
                              </a:solidFill>
                              <a:latin typeface="Cambria Math" panose="02040503050406030204" pitchFamily="18" charset="0"/>
                            </a:rPr>
                            <m:t>𝜃</m:t>
                          </m:r>
                        </m:e>
                        <m:sup>
                          <m:r>
                            <a:rPr lang="en-US" altLang="zh-TW" sz="1980" i="1">
                              <a:solidFill>
                                <a:prstClr val="white"/>
                              </a:solidFill>
                              <a:latin typeface="Cambria Math" panose="02040503050406030204" pitchFamily="18" charset="0"/>
                            </a:rPr>
                            <m:t>1</m:t>
                          </m:r>
                        </m:sup>
                      </m:sSup>
                    </m:oMath>
                  </m:oMathPara>
                </a14:m>
                <a:endParaRPr lang="zh-TW" altLang="en-US" sz="1980" dirty="0">
                  <a:solidFill>
                    <a:prstClr val="white"/>
                  </a:solidFill>
                </a:endParaRPr>
              </a:p>
            </p:txBody>
          </p:sp>
        </mc:Choice>
        <mc:Fallback xmlns="">
          <p:sp>
            <p:nvSpPr>
              <p:cNvPr id="34" name="文字方塊 33"/>
              <p:cNvSpPr txBox="1">
                <a:spLocks noRot="1" noChangeAspect="1" noMove="1" noResize="1" noEditPoints="1" noAdjustHandles="1" noChangeArrowheads="1" noChangeShapeType="1" noTextEdit="1"/>
              </p:cNvSpPr>
              <p:nvPr/>
            </p:nvSpPr>
            <p:spPr>
              <a:xfrm>
                <a:off x="3931669" y="3585708"/>
                <a:ext cx="378592" cy="397032"/>
              </a:xfrm>
              <a:prstGeom prst="rect">
                <a:avLst/>
              </a:prstGeom>
              <a:blipFill>
                <a:blip r:embed="rId10"/>
                <a:stretch>
                  <a:fillRect/>
                </a:stretch>
              </a:blipFill>
            </p:spPr>
            <p:txBody>
              <a:bodyPr/>
              <a:lstStyle/>
              <a:p>
                <a:r>
                  <a:rPr lang="en-US">
                    <a:noFill/>
                  </a:rPr>
                  <a:t> </a:t>
                </a:r>
              </a:p>
            </p:txBody>
          </p:sp>
        </mc:Fallback>
      </mc:AlternateContent>
      <p:cxnSp>
        <p:nvCxnSpPr>
          <p:cNvPr id="35" name="直線單箭頭接點 34"/>
          <p:cNvCxnSpPr/>
          <p:nvPr/>
        </p:nvCxnSpPr>
        <p:spPr>
          <a:xfrm flipV="1">
            <a:off x="3847853" y="3411173"/>
            <a:ext cx="220732" cy="19717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6" name="文字方塊 35"/>
              <p:cNvSpPr txBox="1"/>
              <p:nvPr/>
            </p:nvSpPr>
            <p:spPr>
              <a:xfrm>
                <a:off x="4162585" y="3373086"/>
                <a:ext cx="1076192" cy="304699"/>
              </a:xfrm>
              <a:prstGeom prst="rect">
                <a:avLst/>
              </a:prstGeom>
            </p:spPr>
            <p:style>
              <a:lnRef idx="0">
                <a:schemeClr val="accent4"/>
              </a:lnRef>
              <a:fillRef idx="3">
                <a:schemeClr val="accent4"/>
              </a:fillRef>
              <a:effectRef idx="3">
                <a:schemeClr val="accent4"/>
              </a:effectRef>
              <a:fontRef idx="minor">
                <a:schemeClr val="lt1"/>
              </a:fontRef>
            </p:style>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1980" i="1">
                          <a:solidFill>
                            <a:prstClr val="white"/>
                          </a:solidFill>
                          <a:latin typeface="Cambria Math" panose="02040503050406030204" pitchFamily="18" charset="0"/>
                        </a:rPr>
                        <m:t>−</m:t>
                      </m:r>
                      <m:r>
                        <a:rPr lang="zh-TW" altLang="en-US" sz="1980" i="1">
                          <a:solidFill>
                            <a:prstClr val="white"/>
                          </a:solidFill>
                          <a:latin typeface="Cambria Math" panose="02040503050406030204" pitchFamily="18" charset="0"/>
                        </a:rPr>
                        <m:t>𝛻</m:t>
                      </m:r>
                      <m:r>
                        <a:rPr lang="en-US" altLang="zh-TW" sz="1980" i="1">
                          <a:solidFill>
                            <a:prstClr val="white"/>
                          </a:solidFill>
                          <a:latin typeface="Cambria Math" panose="02040503050406030204" pitchFamily="18" charset="0"/>
                        </a:rPr>
                        <m:t>𝐶</m:t>
                      </m:r>
                      <m:d>
                        <m:dPr>
                          <m:ctrlPr>
                            <a:rPr lang="en-US" altLang="zh-TW" sz="1980" i="1">
                              <a:solidFill>
                                <a:prstClr val="white"/>
                              </a:solidFill>
                              <a:latin typeface="Cambria Math" panose="02040503050406030204" pitchFamily="18" charset="0"/>
                            </a:rPr>
                          </m:ctrlPr>
                        </m:dPr>
                        <m:e>
                          <m:sSup>
                            <m:sSupPr>
                              <m:ctrlPr>
                                <a:rPr lang="en-US" altLang="zh-TW" sz="1980" i="1">
                                  <a:solidFill>
                                    <a:prstClr val="white"/>
                                  </a:solidFill>
                                  <a:latin typeface="Cambria Math" panose="02040503050406030204" pitchFamily="18" charset="0"/>
                                </a:rPr>
                              </m:ctrlPr>
                            </m:sSupPr>
                            <m:e>
                              <m:r>
                                <a:rPr lang="zh-TW" altLang="en-US" sz="1980" i="1">
                                  <a:solidFill>
                                    <a:prstClr val="white"/>
                                  </a:solidFill>
                                  <a:latin typeface="Cambria Math" panose="02040503050406030204" pitchFamily="18" charset="0"/>
                                </a:rPr>
                                <m:t>𝜃</m:t>
                              </m:r>
                            </m:e>
                            <m:sup>
                              <m:r>
                                <a:rPr lang="en-US" altLang="zh-TW" sz="1980" i="1">
                                  <a:solidFill>
                                    <a:prstClr val="white"/>
                                  </a:solidFill>
                                  <a:latin typeface="Cambria Math" panose="02040503050406030204" pitchFamily="18" charset="0"/>
                                </a:rPr>
                                <m:t>1</m:t>
                              </m:r>
                            </m:sup>
                          </m:sSup>
                        </m:e>
                      </m:d>
                    </m:oMath>
                  </m:oMathPara>
                </a14:m>
                <a:endParaRPr lang="zh-TW" altLang="en-US" sz="1980" dirty="0">
                  <a:solidFill>
                    <a:prstClr val="white"/>
                  </a:solidFill>
                </a:endParaRPr>
              </a:p>
            </p:txBody>
          </p:sp>
        </mc:Choice>
        <mc:Fallback xmlns="">
          <p:sp>
            <p:nvSpPr>
              <p:cNvPr id="36" name="文字方塊 35"/>
              <p:cNvSpPr txBox="1">
                <a:spLocks noRot="1" noChangeAspect="1" noMove="1" noResize="1" noEditPoints="1" noAdjustHandles="1" noChangeArrowheads="1" noChangeShapeType="1" noTextEdit="1"/>
              </p:cNvSpPr>
              <p:nvPr/>
            </p:nvSpPr>
            <p:spPr>
              <a:xfrm>
                <a:off x="4162585" y="3373086"/>
                <a:ext cx="1076192" cy="304699"/>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文字方塊 36"/>
              <p:cNvSpPr txBox="1"/>
              <p:nvPr/>
            </p:nvSpPr>
            <p:spPr>
              <a:xfrm>
                <a:off x="2773543" y="3029048"/>
                <a:ext cx="1209242" cy="304699"/>
              </a:xfrm>
              <a:prstGeom prst="rect">
                <a:avLst/>
              </a:prstGeom>
            </p:spPr>
            <p:style>
              <a:lnRef idx="0">
                <a:schemeClr val="accent2"/>
              </a:lnRef>
              <a:fillRef idx="3">
                <a:schemeClr val="accent2"/>
              </a:fillRef>
              <a:effectRef idx="3">
                <a:schemeClr val="accent2"/>
              </a:effectRef>
              <a:fontRef idx="minor">
                <a:schemeClr val="lt1"/>
              </a:fontRef>
            </p:style>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1980" i="1">
                          <a:solidFill>
                            <a:prstClr val="white"/>
                          </a:solidFill>
                          <a:latin typeface="Cambria Math" panose="02040503050406030204" pitchFamily="18" charset="0"/>
                        </a:rPr>
                        <m:t>−</m:t>
                      </m:r>
                      <m:r>
                        <a:rPr lang="zh-TW" altLang="en-US" sz="1980" i="1">
                          <a:solidFill>
                            <a:prstClr val="white"/>
                          </a:solidFill>
                          <a:latin typeface="Cambria Math" panose="02040503050406030204" pitchFamily="18" charset="0"/>
                        </a:rPr>
                        <m:t>𝜂𝛻</m:t>
                      </m:r>
                      <m:r>
                        <a:rPr lang="en-US" altLang="zh-TW" sz="1980" i="1">
                          <a:solidFill>
                            <a:prstClr val="white"/>
                          </a:solidFill>
                          <a:latin typeface="Cambria Math" panose="02040503050406030204" pitchFamily="18" charset="0"/>
                        </a:rPr>
                        <m:t>𝐶</m:t>
                      </m:r>
                      <m:d>
                        <m:dPr>
                          <m:ctrlPr>
                            <a:rPr lang="en-US" altLang="zh-TW" sz="1980" i="1">
                              <a:solidFill>
                                <a:prstClr val="white"/>
                              </a:solidFill>
                              <a:latin typeface="Cambria Math" panose="02040503050406030204" pitchFamily="18" charset="0"/>
                            </a:rPr>
                          </m:ctrlPr>
                        </m:dPr>
                        <m:e>
                          <m:sSup>
                            <m:sSupPr>
                              <m:ctrlPr>
                                <a:rPr lang="en-US" altLang="zh-TW" sz="1980" i="1">
                                  <a:solidFill>
                                    <a:prstClr val="white"/>
                                  </a:solidFill>
                                  <a:latin typeface="Cambria Math" panose="02040503050406030204" pitchFamily="18" charset="0"/>
                                </a:rPr>
                              </m:ctrlPr>
                            </m:sSupPr>
                            <m:e>
                              <m:r>
                                <a:rPr lang="zh-TW" altLang="en-US" sz="1980" i="1">
                                  <a:solidFill>
                                    <a:prstClr val="white"/>
                                  </a:solidFill>
                                  <a:latin typeface="Cambria Math" panose="02040503050406030204" pitchFamily="18" charset="0"/>
                                </a:rPr>
                                <m:t>𝜃</m:t>
                              </m:r>
                            </m:e>
                            <m:sup>
                              <m:r>
                                <a:rPr lang="en-US" altLang="zh-TW" sz="1980" i="1">
                                  <a:solidFill>
                                    <a:prstClr val="white"/>
                                  </a:solidFill>
                                  <a:latin typeface="Cambria Math" panose="02040503050406030204" pitchFamily="18" charset="0"/>
                                </a:rPr>
                                <m:t>1</m:t>
                              </m:r>
                            </m:sup>
                          </m:sSup>
                        </m:e>
                      </m:d>
                    </m:oMath>
                  </m:oMathPara>
                </a14:m>
                <a:endParaRPr lang="zh-TW" altLang="en-US" sz="1980" dirty="0">
                  <a:solidFill>
                    <a:prstClr val="white"/>
                  </a:solidFill>
                </a:endParaRPr>
              </a:p>
            </p:txBody>
          </p:sp>
        </mc:Choice>
        <mc:Fallback xmlns="">
          <p:sp>
            <p:nvSpPr>
              <p:cNvPr id="37" name="文字方塊 36"/>
              <p:cNvSpPr txBox="1">
                <a:spLocks noRot="1" noChangeAspect="1" noMove="1" noResize="1" noEditPoints="1" noAdjustHandles="1" noChangeArrowheads="1" noChangeShapeType="1" noTextEdit="1"/>
              </p:cNvSpPr>
              <p:nvPr/>
            </p:nvSpPr>
            <p:spPr>
              <a:xfrm>
                <a:off x="2773543" y="3029048"/>
                <a:ext cx="1209242" cy="304699"/>
              </a:xfrm>
              <a:prstGeom prst="rect">
                <a:avLst/>
              </a:prstGeom>
              <a:blipFill>
                <a:blip r:embed="rId12"/>
                <a:stretch>
                  <a:fillRect/>
                </a:stretch>
              </a:blipFill>
            </p:spPr>
            <p:txBody>
              <a:bodyPr/>
              <a:lstStyle/>
              <a:p>
                <a:r>
                  <a:rPr lang="en-US">
                    <a:noFill/>
                  </a:rPr>
                  <a:t> </a:t>
                </a:r>
              </a:p>
            </p:txBody>
          </p:sp>
        </mc:Fallback>
      </mc:AlternateContent>
      <p:cxnSp>
        <p:nvCxnSpPr>
          <p:cNvPr id="38" name="直線單箭頭接點 37"/>
          <p:cNvCxnSpPr/>
          <p:nvPr/>
        </p:nvCxnSpPr>
        <p:spPr>
          <a:xfrm flipV="1">
            <a:off x="3815482" y="3370921"/>
            <a:ext cx="321487" cy="26673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9" name="橢圓 38"/>
          <p:cNvSpPr/>
          <p:nvPr/>
        </p:nvSpPr>
        <p:spPr>
          <a:xfrm>
            <a:off x="4125094" y="3219904"/>
            <a:ext cx="178297" cy="178297"/>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485">
              <a:solidFill>
                <a:prstClr val="white"/>
              </a:solidFill>
            </a:endParaRPr>
          </a:p>
        </p:txBody>
      </p:sp>
      <mc:AlternateContent xmlns:mc="http://schemas.openxmlformats.org/markup-compatibility/2006" xmlns:a14="http://schemas.microsoft.com/office/drawing/2010/main">
        <mc:Choice Requires="a14">
          <p:sp>
            <p:nvSpPr>
              <p:cNvPr id="40" name="文字方塊 39"/>
              <p:cNvSpPr txBox="1"/>
              <p:nvPr/>
            </p:nvSpPr>
            <p:spPr>
              <a:xfrm>
                <a:off x="4469644" y="3309051"/>
                <a:ext cx="1081643" cy="304699"/>
              </a:xfrm>
              <a:prstGeom prst="rect">
                <a:avLst/>
              </a:prstGeom>
            </p:spPr>
            <p:style>
              <a:lnRef idx="0">
                <a:schemeClr val="accent4"/>
              </a:lnRef>
              <a:fillRef idx="3">
                <a:schemeClr val="accent4"/>
              </a:fillRef>
              <a:effectRef idx="3">
                <a:schemeClr val="accent4"/>
              </a:effectRef>
              <a:fontRef idx="minor">
                <a:schemeClr val="lt1"/>
              </a:fontRef>
            </p:style>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1980" i="1">
                          <a:solidFill>
                            <a:prstClr val="white"/>
                          </a:solidFill>
                          <a:latin typeface="Cambria Math" panose="02040503050406030204" pitchFamily="18" charset="0"/>
                        </a:rPr>
                        <m:t>−</m:t>
                      </m:r>
                      <m:r>
                        <a:rPr lang="zh-TW" altLang="en-US" sz="1980" i="1">
                          <a:solidFill>
                            <a:prstClr val="white"/>
                          </a:solidFill>
                          <a:latin typeface="Cambria Math" panose="02040503050406030204" pitchFamily="18" charset="0"/>
                        </a:rPr>
                        <m:t>𝛻</m:t>
                      </m:r>
                      <m:r>
                        <a:rPr lang="en-US" altLang="zh-TW" sz="1980" i="1">
                          <a:solidFill>
                            <a:prstClr val="white"/>
                          </a:solidFill>
                          <a:latin typeface="Cambria Math" panose="02040503050406030204" pitchFamily="18" charset="0"/>
                        </a:rPr>
                        <m:t>𝐶</m:t>
                      </m:r>
                      <m:d>
                        <m:dPr>
                          <m:ctrlPr>
                            <a:rPr lang="en-US" altLang="zh-TW" sz="1980" i="1">
                              <a:solidFill>
                                <a:prstClr val="white"/>
                              </a:solidFill>
                              <a:latin typeface="Cambria Math" panose="02040503050406030204" pitchFamily="18" charset="0"/>
                            </a:rPr>
                          </m:ctrlPr>
                        </m:dPr>
                        <m:e>
                          <m:sSup>
                            <m:sSupPr>
                              <m:ctrlPr>
                                <a:rPr lang="en-US" altLang="zh-TW" sz="1980" i="1">
                                  <a:solidFill>
                                    <a:prstClr val="white"/>
                                  </a:solidFill>
                                  <a:latin typeface="Cambria Math" panose="02040503050406030204" pitchFamily="18" charset="0"/>
                                </a:rPr>
                              </m:ctrlPr>
                            </m:sSupPr>
                            <m:e>
                              <m:r>
                                <a:rPr lang="zh-TW" altLang="en-US" sz="1980" i="1">
                                  <a:solidFill>
                                    <a:prstClr val="white"/>
                                  </a:solidFill>
                                  <a:latin typeface="Cambria Math" panose="02040503050406030204" pitchFamily="18" charset="0"/>
                                </a:rPr>
                                <m:t>𝜃</m:t>
                              </m:r>
                            </m:e>
                            <m:sup>
                              <m:r>
                                <a:rPr lang="en-US" altLang="zh-TW" sz="1980" i="1">
                                  <a:solidFill>
                                    <a:prstClr val="white"/>
                                  </a:solidFill>
                                  <a:latin typeface="Cambria Math" panose="02040503050406030204" pitchFamily="18" charset="0"/>
                                </a:rPr>
                                <m:t>2</m:t>
                              </m:r>
                            </m:sup>
                          </m:sSup>
                        </m:e>
                      </m:d>
                    </m:oMath>
                  </m:oMathPara>
                </a14:m>
                <a:endParaRPr lang="zh-TW" altLang="en-US" sz="1980" dirty="0">
                  <a:solidFill>
                    <a:prstClr val="white"/>
                  </a:solidFill>
                </a:endParaRPr>
              </a:p>
            </p:txBody>
          </p:sp>
        </mc:Choice>
        <mc:Fallback xmlns="">
          <p:sp>
            <p:nvSpPr>
              <p:cNvPr id="40" name="文字方塊 39"/>
              <p:cNvSpPr txBox="1">
                <a:spLocks noRot="1" noChangeAspect="1" noMove="1" noResize="1" noEditPoints="1" noAdjustHandles="1" noChangeArrowheads="1" noChangeShapeType="1" noTextEdit="1"/>
              </p:cNvSpPr>
              <p:nvPr/>
            </p:nvSpPr>
            <p:spPr>
              <a:xfrm>
                <a:off x="4469644" y="3309051"/>
                <a:ext cx="1081643" cy="304699"/>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1" name="文字方塊 40"/>
              <p:cNvSpPr txBox="1"/>
              <p:nvPr/>
            </p:nvSpPr>
            <p:spPr>
              <a:xfrm>
                <a:off x="3999029" y="2834555"/>
                <a:ext cx="1214692" cy="304699"/>
              </a:xfrm>
              <a:prstGeom prst="rect">
                <a:avLst/>
              </a:prstGeom>
            </p:spPr>
            <p:style>
              <a:lnRef idx="0">
                <a:schemeClr val="accent2"/>
              </a:lnRef>
              <a:fillRef idx="3">
                <a:schemeClr val="accent2"/>
              </a:fillRef>
              <a:effectRef idx="3">
                <a:schemeClr val="accent2"/>
              </a:effectRef>
              <a:fontRef idx="minor">
                <a:schemeClr val="lt1"/>
              </a:fontRef>
            </p:style>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1980" i="1">
                          <a:solidFill>
                            <a:prstClr val="white"/>
                          </a:solidFill>
                          <a:latin typeface="Cambria Math" panose="02040503050406030204" pitchFamily="18" charset="0"/>
                        </a:rPr>
                        <m:t>−</m:t>
                      </m:r>
                      <m:r>
                        <a:rPr lang="zh-TW" altLang="en-US" sz="1980" i="1">
                          <a:solidFill>
                            <a:prstClr val="white"/>
                          </a:solidFill>
                          <a:latin typeface="Cambria Math" panose="02040503050406030204" pitchFamily="18" charset="0"/>
                        </a:rPr>
                        <m:t>𝜂𝛻</m:t>
                      </m:r>
                      <m:r>
                        <a:rPr lang="en-US" altLang="zh-TW" sz="1980" i="1">
                          <a:solidFill>
                            <a:prstClr val="white"/>
                          </a:solidFill>
                          <a:latin typeface="Cambria Math" panose="02040503050406030204" pitchFamily="18" charset="0"/>
                        </a:rPr>
                        <m:t>𝐶</m:t>
                      </m:r>
                      <m:d>
                        <m:dPr>
                          <m:ctrlPr>
                            <a:rPr lang="en-US" altLang="zh-TW" sz="1980" i="1">
                              <a:solidFill>
                                <a:prstClr val="white"/>
                              </a:solidFill>
                              <a:latin typeface="Cambria Math" panose="02040503050406030204" pitchFamily="18" charset="0"/>
                            </a:rPr>
                          </m:ctrlPr>
                        </m:dPr>
                        <m:e>
                          <m:sSup>
                            <m:sSupPr>
                              <m:ctrlPr>
                                <a:rPr lang="en-US" altLang="zh-TW" sz="1980" i="1">
                                  <a:solidFill>
                                    <a:prstClr val="white"/>
                                  </a:solidFill>
                                  <a:latin typeface="Cambria Math" panose="02040503050406030204" pitchFamily="18" charset="0"/>
                                </a:rPr>
                              </m:ctrlPr>
                            </m:sSupPr>
                            <m:e>
                              <m:r>
                                <a:rPr lang="zh-TW" altLang="en-US" sz="1980" i="1">
                                  <a:solidFill>
                                    <a:prstClr val="white"/>
                                  </a:solidFill>
                                  <a:latin typeface="Cambria Math" panose="02040503050406030204" pitchFamily="18" charset="0"/>
                                </a:rPr>
                                <m:t>𝜃</m:t>
                              </m:r>
                            </m:e>
                            <m:sup>
                              <m:r>
                                <a:rPr lang="en-US" altLang="zh-TW" sz="1980" i="1">
                                  <a:solidFill>
                                    <a:prstClr val="white"/>
                                  </a:solidFill>
                                  <a:latin typeface="Cambria Math" panose="02040503050406030204" pitchFamily="18" charset="0"/>
                                </a:rPr>
                                <m:t>2</m:t>
                              </m:r>
                            </m:sup>
                          </m:sSup>
                        </m:e>
                      </m:d>
                    </m:oMath>
                  </m:oMathPara>
                </a14:m>
                <a:endParaRPr lang="zh-TW" altLang="en-US" sz="1980" dirty="0">
                  <a:solidFill>
                    <a:prstClr val="white"/>
                  </a:solidFill>
                </a:endParaRPr>
              </a:p>
            </p:txBody>
          </p:sp>
        </mc:Choice>
        <mc:Fallback xmlns="">
          <p:sp>
            <p:nvSpPr>
              <p:cNvPr id="41" name="文字方塊 40"/>
              <p:cNvSpPr txBox="1">
                <a:spLocks noRot="1" noChangeAspect="1" noMove="1" noResize="1" noEditPoints="1" noAdjustHandles="1" noChangeArrowheads="1" noChangeShapeType="1" noTextEdit="1"/>
              </p:cNvSpPr>
              <p:nvPr/>
            </p:nvSpPr>
            <p:spPr>
              <a:xfrm>
                <a:off x="3999029" y="2834555"/>
                <a:ext cx="1214692" cy="304699"/>
              </a:xfrm>
              <a:prstGeom prst="rect">
                <a:avLst/>
              </a:prstGeom>
              <a:blipFill>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2" name="文字方塊 41"/>
              <p:cNvSpPr txBox="1"/>
              <p:nvPr/>
            </p:nvSpPr>
            <p:spPr>
              <a:xfrm>
                <a:off x="3711193" y="2945173"/>
                <a:ext cx="378592" cy="397032"/>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1980" i="1">
                              <a:solidFill>
                                <a:prstClr val="white"/>
                              </a:solidFill>
                              <a:latin typeface="Cambria Math" panose="02040503050406030204" pitchFamily="18" charset="0"/>
                            </a:rPr>
                          </m:ctrlPr>
                        </m:sSupPr>
                        <m:e>
                          <m:r>
                            <a:rPr lang="zh-TW" altLang="en-US" sz="1980" i="1">
                              <a:solidFill>
                                <a:prstClr val="white"/>
                              </a:solidFill>
                              <a:latin typeface="Cambria Math" panose="02040503050406030204" pitchFamily="18" charset="0"/>
                            </a:rPr>
                            <m:t>𝜃</m:t>
                          </m:r>
                        </m:e>
                        <m:sup>
                          <m:r>
                            <a:rPr lang="en-US" altLang="zh-TW" sz="1980" i="1">
                              <a:solidFill>
                                <a:prstClr val="white"/>
                              </a:solidFill>
                              <a:latin typeface="Cambria Math" panose="02040503050406030204" pitchFamily="18" charset="0"/>
                            </a:rPr>
                            <m:t>2</m:t>
                          </m:r>
                        </m:sup>
                      </m:sSup>
                    </m:oMath>
                  </m:oMathPara>
                </a14:m>
                <a:endParaRPr lang="zh-TW" altLang="en-US" sz="1980" dirty="0">
                  <a:solidFill>
                    <a:prstClr val="white"/>
                  </a:solidFill>
                </a:endParaRPr>
              </a:p>
            </p:txBody>
          </p:sp>
        </mc:Choice>
        <mc:Fallback xmlns="">
          <p:sp>
            <p:nvSpPr>
              <p:cNvPr id="42" name="文字方塊 41"/>
              <p:cNvSpPr txBox="1">
                <a:spLocks noRot="1" noChangeAspect="1" noMove="1" noResize="1" noEditPoints="1" noAdjustHandles="1" noChangeArrowheads="1" noChangeShapeType="1" noTextEdit="1"/>
              </p:cNvSpPr>
              <p:nvPr/>
            </p:nvSpPr>
            <p:spPr>
              <a:xfrm>
                <a:off x="3711193" y="2945173"/>
                <a:ext cx="378592" cy="397032"/>
              </a:xfrm>
              <a:prstGeom prst="rect">
                <a:avLst/>
              </a:prstGeom>
              <a:blipFill>
                <a:blip r:embed="rId15"/>
                <a:stretch>
                  <a:fillRect/>
                </a:stretch>
              </a:blipFill>
            </p:spPr>
            <p:txBody>
              <a:bodyPr/>
              <a:lstStyle/>
              <a:p>
                <a:r>
                  <a:rPr lang="en-US">
                    <a:noFill/>
                  </a:rPr>
                  <a:t> </a:t>
                </a:r>
              </a:p>
            </p:txBody>
          </p:sp>
        </mc:Fallback>
      </mc:AlternateContent>
      <p:cxnSp>
        <p:nvCxnSpPr>
          <p:cNvPr id="43" name="直線單箭頭接點 42"/>
          <p:cNvCxnSpPr/>
          <p:nvPr/>
        </p:nvCxnSpPr>
        <p:spPr>
          <a:xfrm flipV="1">
            <a:off x="4293702" y="3219903"/>
            <a:ext cx="433990" cy="5065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4" name="直線單箭頭接點 43"/>
          <p:cNvCxnSpPr/>
          <p:nvPr/>
        </p:nvCxnSpPr>
        <p:spPr>
          <a:xfrm flipV="1">
            <a:off x="4290398" y="3240369"/>
            <a:ext cx="252190" cy="2943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矩形 12"/>
          <p:cNvSpPr/>
          <p:nvPr/>
        </p:nvSpPr>
        <p:spPr>
          <a:xfrm>
            <a:off x="3758129" y="1515592"/>
            <a:ext cx="3390102" cy="779903"/>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altLang="zh-TW" sz="2310" dirty="0">
                <a:solidFill>
                  <a:prstClr val="white"/>
                </a:solidFill>
              </a:rPr>
              <a:t>Eventually, we would reach a minima …..</a:t>
            </a:r>
            <a:endParaRPr lang="zh-TW" altLang="en-US" sz="2310" dirty="0">
              <a:solidFill>
                <a:prstClr val="white"/>
              </a:solidFill>
            </a:endParaRPr>
          </a:p>
        </p:txBody>
      </p:sp>
      <mc:AlternateContent xmlns:mc="http://schemas.openxmlformats.org/markup-compatibility/2006" xmlns:a14="http://schemas.microsoft.com/office/drawing/2010/main">
        <mc:Choice Requires="a14">
          <p:sp>
            <p:nvSpPr>
              <p:cNvPr id="45" name="文字方塊 44"/>
              <p:cNvSpPr txBox="1"/>
              <p:nvPr/>
            </p:nvSpPr>
            <p:spPr>
              <a:xfrm>
                <a:off x="7638043" y="1766390"/>
                <a:ext cx="2401416" cy="701731"/>
              </a:xfrm>
              <a:prstGeom prst="rect">
                <a:avLst/>
              </a:prstGeom>
              <a:noFill/>
            </p:spPr>
            <p:txBody>
              <a:bodyPr wrap="square" rtlCol="0">
                <a:spAutoFit/>
              </a:bodyPr>
              <a:lstStyle/>
              <a:p>
                <a:r>
                  <a:rPr lang="en-US" altLang="zh-TW" sz="1980" dirty="0">
                    <a:solidFill>
                      <a:prstClr val="black"/>
                    </a:solidFill>
                  </a:rPr>
                  <a:t>Randomly pick a starting point </a:t>
                </a:r>
                <a14:m>
                  <m:oMath xmlns:m="http://schemas.openxmlformats.org/officeDocument/2006/math">
                    <m:sSup>
                      <m:sSupPr>
                        <m:ctrlPr>
                          <a:rPr lang="en-US" altLang="zh-TW" sz="1980" i="1">
                            <a:solidFill>
                              <a:prstClr val="black"/>
                            </a:solidFill>
                            <a:latin typeface="Cambria Math" panose="02040503050406030204" pitchFamily="18" charset="0"/>
                          </a:rPr>
                        </m:ctrlPr>
                      </m:sSupPr>
                      <m:e>
                        <m:r>
                          <a:rPr lang="zh-TW" altLang="en-US" sz="1980" i="1">
                            <a:solidFill>
                              <a:prstClr val="black"/>
                            </a:solidFill>
                            <a:latin typeface="Cambria Math" panose="02040503050406030204" pitchFamily="18" charset="0"/>
                          </a:rPr>
                          <m:t>𝜃</m:t>
                        </m:r>
                      </m:e>
                      <m:sup>
                        <m:r>
                          <a:rPr lang="en-US" altLang="zh-TW" sz="1980" i="1">
                            <a:solidFill>
                              <a:prstClr val="black"/>
                            </a:solidFill>
                            <a:latin typeface="Cambria Math" panose="02040503050406030204" pitchFamily="18" charset="0"/>
                          </a:rPr>
                          <m:t>0</m:t>
                        </m:r>
                      </m:sup>
                    </m:sSup>
                  </m:oMath>
                </a14:m>
                <a:endParaRPr lang="zh-TW" altLang="en-US" sz="1980" dirty="0">
                  <a:solidFill>
                    <a:prstClr val="black"/>
                  </a:solidFill>
                </a:endParaRPr>
              </a:p>
            </p:txBody>
          </p:sp>
        </mc:Choice>
        <mc:Fallback xmlns="">
          <p:sp>
            <p:nvSpPr>
              <p:cNvPr id="45" name="文字方塊 44"/>
              <p:cNvSpPr txBox="1">
                <a:spLocks noRot="1" noChangeAspect="1" noMove="1" noResize="1" noEditPoints="1" noAdjustHandles="1" noChangeArrowheads="1" noChangeShapeType="1" noTextEdit="1"/>
              </p:cNvSpPr>
              <p:nvPr/>
            </p:nvSpPr>
            <p:spPr>
              <a:xfrm>
                <a:off x="7638043" y="1766390"/>
                <a:ext cx="2401416" cy="701731"/>
              </a:xfrm>
              <a:prstGeom prst="rect">
                <a:avLst/>
              </a:prstGeom>
              <a:blipFill>
                <a:blip r:embed="rId16"/>
                <a:stretch>
                  <a:fillRect l="-2538" t="-3478" b="-13913"/>
                </a:stretch>
              </a:blipFill>
            </p:spPr>
            <p:txBody>
              <a:bodyPr/>
              <a:lstStyle/>
              <a:p>
                <a:r>
                  <a:rPr lang="en-US">
                    <a:noFill/>
                  </a:rPr>
                  <a:t> </a:t>
                </a:r>
              </a:p>
            </p:txBody>
          </p:sp>
        </mc:Fallback>
      </mc:AlternateContent>
    </p:spTree>
    <p:extLst>
      <p:ext uri="{BB962C8B-B14F-4D97-AF65-F5344CB8AC3E}">
        <p14:creationId xmlns:p14="http://schemas.microsoft.com/office/powerpoint/2010/main" val="1798484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7"/>
                                        </p:tgtEl>
                                        <p:attrNameLst>
                                          <p:attrName>style.visibility</p:attrName>
                                        </p:attrNameLst>
                                      </p:cBhvr>
                                      <p:to>
                                        <p:strVal val="visible"/>
                                      </p:to>
                                    </p:set>
                                  </p:childTnLst>
                                </p:cTn>
                              </p:par>
                              <p:par>
                                <p:cTn id="21" presetID="1" presetClass="exit" presetSubtype="0" fill="hold" nodeType="withEffect">
                                  <p:stCondLst>
                                    <p:cond delay="0"/>
                                  </p:stCondLst>
                                  <p:childTnLst>
                                    <p:set>
                                      <p:cBhvr>
                                        <p:cTn id="22" dur="1" fill="hold">
                                          <p:stCondLst>
                                            <p:cond delay="0"/>
                                          </p:stCondLst>
                                        </p:cTn>
                                        <p:tgtEl>
                                          <p:spTgt spid="35"/>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36"/>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2"/>
                                        </p:tgtEl>
                                        <p:attrNameLst>
                                          <p:attrName>style.visibility</p:attrName>
                                        </p:attrNameLst>
                                      </p:cBhvr>
                                      <p:to>
                                        <p:strVal val="visible"/>
                                      </p:to>
                                    </p:set>
                                  </p:childTnLst>
                                </p:cTn>
                              </p:par>
                              <p:par>
                                <p:cTn id="31" presetID="1" presetClass="exit" presetSubtype="0" fill="hold" grpId="1" nodeType="withEffect">
                                  <p:stCondLst>
                                    <p:cond delay="0"/>
                                  </p:stCondLst>
                                  <p:childTnLst>
                                    <p:set>
                                      <p:cBhvr>
                                        <p:cTn id="32" dur="1" fill="hold">
                                          <p:stCondLst>
                                            <p:cond delay="0"/>
                                          </p:stCondLst>
                                        </p:cTn>
                                        <p:tgtEl>
                                          <p:spTgt spid="37"/>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1"/>
                                        </p:tgtEl>
                                        <p:attrNameLst>
                                          <p:attrName>style.visibility</p:attrName>
                                        </p:attrNameLst>
                                      </p:cBhvr>
                                      <p:to>
                                        <p:strVal val="visible"/>
                                      </p:to>
                                    </p:set>
                                  </p:childTnLst>
                                </p:cTn>
                              </p:par>
                              <p:par>
                                <p:cTn id="45" presetID="1" presetClass="exit" presetSubtype="0" fill="hold" nodeType="withEffect">
                                  <p:stCondLst>
                                    <p:cond delay="0"/>
                                  </p:stCondLst>
                                  <p:childTnLst>
                                    <p:set>
                                      <p:cBhvr>
                                        <p:cTn id="46" dur="1" fill="hold">
                                          <p:stCondLst>
                                            <p:cond delay="0"/>
                                          </p:stCondLst>
                                        </p:cTn>
                                        <p:tgtEl>
                                          <p:spTgt spid="44"/>
                                        </p:tgtEl>
                                        <p:attrNameLst>
                                          <p:attrName>style.visibility</p:attrName>
                                        </p:attrNameLst>
                                      </p:cBhvr>
                                      <p:to>
                                        <p:strVal val="hidden"/>
                                      </p:to>
                                    </p:set>
                                  </p:childTnLst>
                                </p:cTn>
                              </p:par>
                              <p:par>
                                <p:cTn id="47" presetID="1" presetClass="exit" presetSubtype="0" fill="hold" grpId="1" nodeType="withEffect">
                                  <p:stCondLst>
                                    <p:cond delay="0"/>
                                  </p:stCondLst>
                                  <p:childTnLst>
                                    <p:set>
                                      <p:cBhvr>
                                        <p:cTn id="48" dur="1" fill="hold">
                                          <p:stCondLst>
                                            <p:cond delay="0"/>
                                          </p:stCondLst>
                                        </p:cTn>
                                        <p:tgtEl>
                                          <p:spTgt spid="40"/>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4" grpId="0" animBg="1"/>
      <p:bldP spid="36" grpId="0" animBg="1"/>
      <p:bldP spid="36" grpId="1" animBg="1"/>
      <p:bldP spid="37" grpId="0" animBg="1"/>
      <p:bldP spid="37" grpId="1" animBg="1"/>
      <p:bldP spid="39" grpId="0" animBg="1"/>
      <p:bldP spid="40" grpId="0" animBg="1"/>
      <p:bldP spid="40" grpId="1" animBg="1"/>
      <p:bldP spid="41" grpId="0" animBg="1"/>
      <p:bldP spid="42" grpId="0" animBg="1"/>
      <p:bldP spid="13"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Gradient Descent</a:t>
            </a:r>
            <a:endParaRPr lang="zh-TW" altLang="en-US" dirty="0"/>
          </a:p>
        </p:txBody>
      </p:sp>
      <p:sp>
        <p:nvSpPr>
          <p:cNvPr id="3" name="內容版面配置區 2"/>
          <p:cNvSpPr>
            <a:spLocks noGrp="1"/>
          </p:cNvSpPr>
          <p:nvPr>
            <p:ph idx="1"/>
          </p:nvPr>
        </p:nvSpPr>
        <p:spPr>
          <a:xfrm>
            <a:off x="1569721" y="1371601"/>
            <a:ext cx="9052560" cy="2370338"/>
          </a:xfrm>
        </p:spPr>
        <p:txBody>
          <a:bodyPr>
            <a:normAutofit fontScale="77500" lnSpcReduction="20000"/>
          </a:bodyPr>
          <a:lstStyle/>
          <a:p>
            <a:r>
              <a:rPr lang="en-US" altLang="zh-TW" dirty="0"/>
              <a:t>Gradient descent</a:t>
            </a:r>
          </a:p>
          <a:p>
            <a:pPr lvl="1"/>
            <a:r>
              <a:rPr lang="en-US" altLang="zh-TW" dirty="0"/>
              <a:t>Pros</a:t>
            </a:r>
          </a:p>
          <a:p>
            <a:pPr lvl="2"/>
            <a:r>
              <a:rPr lang="en-US" altLang="zh-TW" dirty="0"/>
              <a:t>Guaranteed to converge to </a:t>
            </a:r>
            <a:r>
              <a:rPr lang="en-US" altLang="zh-TW" dirty="0">
                <a:solidFill>
                  <a:srgbClr val="C00000"/>
                </a:solidFill>
              </a:rPr>
              <a:t>global minimum </a:t>
            </a:r>
            <a:r>
              <a:rPr lang="en-US" altLang="zh-TW" dirty="0"/>
              <a:t>for convex error surface</a:t>
            </a:r>
          </a:p>
          <a:p>
            <a:pPr lvl="2"/>
            <a:r>
              <a:rPr lang="en-US" altLang="zh-TW" dirty="0"/>
              <a:t>Converge to </a:t>
            </a:r>
            <a:r>
              <a:rPr lang="en-US" altLang="zh-TW" dirty="0">
                <a:solidFill>
                  <a:srgbClr val="C00000"/>
                </a:solidFill>
              </a:rPr>
              <a:t>local minimum </a:t>
            </a:r>
            <a:r>
              <a:rPr lang="en-US" altLang="zh-TW" dirty="0"/>
              <a:t>for non-convex error surface</a:t>
            </a:r>
          </a:p>
          <a:p>
            <a:pPr lvl="1"/>
            <a:r>
              <a:rPr lang="en-US" altLang="zh-TW" dirty="0"/>
              <a:t>Cons</a:t>
            </a:r>
          </a:p>
          <a:p>
            <a:pPr lvl="2"/>
            <a:r>
              <a:rPr lang="en-US" altLang="zh-TW" dirty="0"/>
              <a:t>Very slow</a:t>
            </a:r>
          </a:p>
          <a:p>
            <a:pPr lvl="2"/>
            <a:r>
              <a:rPr lang="en-US" altLang="zh-TW" dirty="0"/>
              <a:t>Intractable for dataset that do not fit in the memory</a:t>
            </a:r>
          </a:p>
          <a:p>
            <a:pPr lvl="2"/>
            <a:endParaRPr lang="zh-TW" altLang="en-US" dirty="0"/>
          </a:p>
        </p:txBody>
      </p:sp>
      <p:grpSp>
        <p:nvGrpSpPr>
          <p:cNvPr id="4" name="群組 3"/>
          <p:cNvGrpSpPr/>
          <p:nvPr/>
        </p:nvGrpSpPr>
        <p:grpSpPr>
          <a:xfrm>
            <a:off x="3011183" y="3871086"/>
            <a:ext cx="2368708" cy="2206844"/>
            <a:chOff x="2141628" y="1985961"/>
            <a:chExt cx="5417088" cy="4338638"/>
          </a:xfrm>
        </p:grpSpPr>
        <p:pic>
          <p:nvPicPr>
            <p:cNvPr id="5" name="圖片 4"/>
            <p:cNvPicPr>
              <a:picLocks noChangeAspect="1"/>
            </p:cNvPicPr>
            <p:nvPr/>
          </p:nvPicPr>
          <p:blipFill>
            <a:blip r:embed="rId2"/>
            <a:stretch>
              <a:fillRect/>
            </a:stretch>
          </p:blipFill>
          <p:spPr>
            <a:xfrm>
              <a:off x="2297793" y="1985961"/>
              <a:ext cx="5260923" cy="4338638"/>
            </a:xfrm>
            <a:prstGeom prst="rect">
              <a:avLst/>
            </a:prstGeom>
          </p:spPr>
        </p:pic>
        <mc:AlternateContent xmlns:mc="http://schemas.openxmlformats.org/markup-compatibility/2006" xmlns:a14="http://schemas.microsoft.com/office/drawing/2010/main">
          <mc:Choice Requires="a14">
            <p:sp>
              <p:nvSpPr>
                <p:cNvPr id="6" name="文字方塊 5"/>
                <p:cNvSpPr txBox="1"/>
                <p:nvPr/>
              </p:nvSpPr>
              <p:spPr>
                <a:xfrm>
                  <a:off x="2141628" y="3738535"/>
                  <a:ext cx="586995" cy="69887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310" i="1">
                            <a:solidFill>
                              <a:prstClr val="black"/>
                            </a:solidFill>
                            <a:latin typeface="Cambria Math" panose="02040503050406030204" pitchFamily="18" charset="0"/>
                          </a:rPr>
                          <m:t>𝐶</m:t>
                        </m:r>
                      </m:oMath>
                    </m:oMathPara>
                  </a14:m>
                  <a:endParaRPr lang="zh-TW" altLang="en-US" sz="2310" dirty="0">
                    <a:solidFill>
                      <a:prstClr val="black"/>
                    </a:solidFill>
                  </a:endParaRPr>
                </a:p>
              </p:txBody>
            </p:sp>
          </mc:Choice>
          <mc:Fallback xmlns="">
            <p:sp>
              <p:nvSpPr>
                <p:cNvPr id="6" name="文字方塊 5"/>
                <p:cNvSpPr txBox="1">
                  <a:spLocks noRot="1" noChangeAspect="1" noMove="1" noResize="1" noEditPoints="1" noAdjustHandles="1" noChangeArrowheads="1" noChangeShapeType="1" noTextEdit="1"/>
                </p:cNvSpPr>
                <p:nvPr/>
              </p:nvSpPr>
              <p:spPr>
                <a:xfrm>
                  <a:off x="2141628" y="3738535"/>
                  <a:ext cx="586995" cy="698875"/>
                </a:xfrm>
                <a:prstGeom prst="rect">
                  <a:avLst/>
                </a:prstGeom>
                <a:blipFill>
                  <a:blip r:embed="rId3"/>
                  <a:stretch>
                    <a:fillRect l="-26190" r="-21429" b="-508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文字方塊 6"/>
                <p:cNvSpPr txBox="1"/>
                <p:nvPr/>
              </p:nvSpPr>
              <p:spPr>
                <a:xfrm>
                  <a:off x="3427447" y="5437129"/>
                  <a:ext cx="932183" cy="69887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310" i="1">
                                <a:solidFill>
                                  <a:prstClr val="black"/>
                                </a:solidFill>
                                <a:latin typeface="Cambria Math" panose="02040503050406030204" pitchFamily="18" charset="0"/>
                              </a:rPr>
                            </m:ctrlPr>
                          </m:sSubPr>
                          <m:e>
                            <m:r>
                              <a:rPr lang="en-US" altLang="zh-TW" sz="2310" i="1">
                                <a:solidFill>
                                  <a:prstClr val="black"/>
                                </a:solidFill>
                                <a:latin typeface="Cambria Math" panose="02040503050406030204" pitchFamily="18" charset="0"/>
                              </a:rPr>
                              <m:t>𝑤</m:t>
                            </m:r>
                          </m:e>
                          <m:sub>
                            <m:r>
                              <a:rPr lang="en-US" altLang="zh-TW" sz="2310" i="1">
                                <a:solidFill>
                                  <a:prstClr val="black"/>
                                </a:solidFill>
                                <a:latin typeface="Cambria Math" panose="02040503050406030204" pitchFamily="18" charset="0"/>
                              </a:rPr>
                              <m:t>1</m:t>
                            </m:r>
                          </m:sub>
                        </m:sSub>
                      </m:oMath>
                    </m:oMathPara>
                  </a14:m>
                  <a:endParaRPr lang="zh-TW" altLang="en-US" sz="2310" dirty="0">
                    <a:solidFill>
                      <a:prstClr val="black"/>
                    </a:solidFill>
                  </a:endParaRPr>
                </a:p>
              </p:txBody>
            </p:sp>
          </mc:Choice>
          <mc:Fallback xmlns="">
            <p:sp>
              <p:nvSpPr>
                <p:cNvPr id="7" name="文字方塊 6"/>
                <p:cNvSpPr txBox="1">
                  <a:spLocks noRot="1" noChangeAspect="1" noMove="1" noResize="1" noEditPoints="1" noAdjustHandles="1" noChangeArrowheads="1" noChangeShapeType="1" noTextEdit="1"/>
                </p:cNvSpPr>
                <p:nvPr/>
              </p:nvSpPr>
              <p:spPr>
                <a:xfrm>
                  <a:off x="3427447" y="5437129"/>
                  <a:ext cx="932183" cy="698875"/>
                </a:xfrm>
                <a:prstGeom prst="rect">
                  <a:avLst/>
                </a:prstGeom>
                <a:blipFill>
                  <a:blip r:embed="rId4"/>
                  <a:stretch>
                    <a:fillRect l="-8955" r="-4478" b="-1379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文字方塊 7"/>
                <p:cNvSpPr txBox="1"/>
                <p:nvPr/>
              </p:nvSpPr>
              <p:spPr>
                <a:xfrm>
                  <a:off x="6309167" y="5396258"/>
                  <a:ext cx="947872" cy="69887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310" i="1">
                                <a:solidFill>
                                  <a:prstClr val="black"/>
                                </a:solidFill>
                                <a:latin typeface="Cambria Math" panose="02040503050406030204" pitchFamily="18" charset="0"/>
                              </a:rPr>
                            </m:ctrlPr>
                          </m:sSubPr>
                          <m:e>
                            <m:r>
                              <a:rPr lang="en-US" altLang="zh-TW" sz="2310" i="1">
                                <a:solidFill>
                                  <a:prstClr val="black"/>
                                </a:solidFill>
                                <a:latin typeface="Cambria Math" panose="02040503050406030204" pitchFamily="18" charset="0"/>
                              </a:rPr>
                              <m:t>𝑤</m:t>
                            </m:r>
                          </m:e>
                          <m:sub>
                            <m:r>
                              <a:rPr lang="en-US" altLang="zh-TW" sz="2310" i="1">
                                <a:solidFill>
                                  <a:prstClr val="black"/>
                                </a:solidFill>
                                <a:latin typeface="Cambria Math" panose="02040503050406030204" pitchFamily="18" charset="0"/>
                              </a:rPr>
                              <m:t>2</m:t>
                            </m:r>
                          </m:sub>
                        </m:sSub>
                      </m:oMath>
                    </m:oMathPara>
                  </a14:m>
                  <a:endParaRPr lang="zh-TW" altLang="en-US" sz="2310" dirty="0">
                    <a:solidFill>
                      <a:prstClr val="black"/>
                    </a:solidFill>
                  </a:endParaRPr>
                </a:p>
              </p:txBody>
            </p:sp>
          </mc:Choice>
          <mc:Fallback xmlns="">
            <p:sp>
              <p:nvSpPr>
                <p:cNvPr id="8" name="文字方塊 7"/>
                <p:cNvSpPr txBox="1">
                  <a:spLocks noRot="1" noChangeAspect="1" noMove="1" noResize="1" noEditPoints="1" noAdjustHandles="1" noChangeArrowheads="1" noChangeShapeType="1" noTextEdit="1"/>
                </p:cNvSpPr>
                <p:nvPr/>
              </p:nvSpPr>
              <p:spPr>
                <a:xfrm>
                  <a:off x="6309167" y="5396258"/>
                  <a:ext cx="947872" cy="698875"/>
                </a:xfrm>
                <a:prstGeom prst="rect">
                  <a:avLst/>
                </a:prstGeom>
                <a:blipFill>
                  <a:blip r:embed="rId5"/>
                  <a:stretch>
                    <a:fillRect l="-8824" r="-2941" b="-13793"/>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9" name="文字方塊 8"/>
              <p:cNvSpPr txBox="1"/>
              <p:nvPr/>
            </p:nvSpPr>
            <p:spPr>
              <a:xfrm>
                <a:off x="6023993" y="3737969"/>
                <a:ext cx="5025725" cy="447815"/>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en-US" altLang="zh-TW" sz="2310" dirty="0">
                    <a:solidFill>
                      <a:prstClr val="white"/>
                    </a:solidFill>
                  </a:rPr>
                  <a:t>Different initial point </a:t>
                </a:r>
                <a14:m>
                  <m:oMath xmlns:m="http://schemas.openxmlformats.org/officeDocument/2006/math">
                    <m:sSup>
                      <m:sSupPr>
                        <m:ctrlPr>
                          <a:rPr lang="en-US" altLang="zh-TW" sz="2310" i="1">
                            <a:solidFill>
                              <a:prstClr val="white"/>
                            </a:solidFill>
                            <a:latin typeface="Cambria Math" panose="02040503050406030204" pitchFamily="18" charset="0"/>
                          </a:rPr>
                        </m:ctrlPr>
                      </m:sSupPr>
                      <m:e>
                        <m:r>
                          <a:rPr lang="zh-TW" altLang="en-US" sz="2310" i="1">
                            <a:solidFill>
                              <a:prstClr val="white"/>
                            </a:solidFill>
                            <a:latin typeface="Cambria Math" panose="02040503050406030204" pitchFamily="18" charset="0"/>
                          </a:rPr>
                          <m:t>𝜃</m:t>
                        </m:r>
                      </m:e>
                      <m:sup>
                        <m:r>
                          <a:rPr lang="en-US" altLang="zh-TW" sz="2310" i="1">
                            <a:solidFill>
                              <a:prstClr val="white"/>
                            </a:solidFill>
                            <a:latin typeface="Cambria Math" panose="02040503050406030204" pitchFamily="18" charset="0"/>
                          </a:rPr>
                          <m:t>0</m:t>
                        </m:r>
                      </m:sup>
                    </m:sSup>
                  </m:oMath>
                </a14:m>
                <a:r>
                  <a:rPr lang="zh-TW" altLang="en-US" sz="2310" dirty="0">
                    <a:solidFill>
                      <a:prstClr val="white"/>
                    </a:solidFill>
                  </a:rPr>
                  <a:t> </a:t>
                </a:r>
              </a:p>
            </p:txBody>
          </p:sp>
        </mc:Choice>
        <mc:Fallback xmlns="">
          <p:sp>
            <p:nvSpPr>
              <p:cNvPr id="9" name="文字方塊 8"/>
              <p:cNvSpPr txBox="1">
                <a:spLocks noRot="1" noChangeAspect="1" noMove="1" noResize="1" noEditPoints="1" noAdjustHandles="1" noChangeArrowheads="1" noChangeShapeType="1" noTextEdit="1"/>
              </p:cNvSpPr>
              <p:nvPr/>
            </p:nvSpPr>
            <p:spPr>
              <a:xfrm>
                <a:off x="6023993" y="3737969"/>
                <a:ext cx="5025725" cy="447815"/>
              </a:xfrm>
              <a:prstGeom prst="rect">
                <a:avLst/>
              </a:prstGeom>
              <a:blipFill>
                <a:blip r:embed="rId6"/>
                <a:stretch>
                  <a:fillRect/>
                </a:stretch>
              </a:blipFill>
            </p:spPr>
            <p:txBody>
              <a:bodyPr/>
              <a:lstStyle/>
              <a:p>
                <a:r>
                  <a:rPr lang="en-US">
                    <a:noFill/>
                  </a:rPr>
                  <a:t> </a:t>
                </a:r>
              </a:p>
            </p:txBody>
          </p:sp>
        </mc:Fallback>
      </mc:AlternateContent>
      <p:sp>
        <p:nvSpPr>
          <p:cNvPr id="10" name="文字方塊 9"/>
          <p:cNvSpPr txBox="1"/>
          <p:nvPr/>
        </p:nvSpPr>
        <p:spPr>
          <a:xfrm>
            <a:off x="6096001" y="4871815"/>
            <a:ext cx="4953717" cy="817147"/>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r>
              <a:rPr lang="en-US" altLang="zh-TW" sz="2310" dirty="0">
                <a:solidFill>
                  <a:prstClr val="white"/>
                </a:solidFill>
              </a:rPr>
              <a:t>Reach different minima, so different results (</a:t>
            </a:r>
            <a:r>
              <a:rPr lang="en-US" altLang="zh-TW" sz="2400" dirty="0"/>
              <a:t>non-convex)</a:t>
            </a:r>
            <a:endParaRPr lang="zh-TW" altLang="en-US" sz="2310" dirty="0">
              <a:solidFill>
                <a:prstClr val="white"/>
              </a:solidFill>
            </a:endParaRPr>
          </a:p>
        </p:txBody>
      </p:sp>
      <p:sp>
        <p:nvSpPr>
          <p:cNvPr id="11" name="向下箭號 10"/>
          <p:cNvSpPr/>
          <p:nvPr/>
        </p:nvSpPr>
        <p:spPr>
          <a:xfrm>
            <a:off x="8308338" y="4185784"/>
            <a:ext cx="529040" cy="686031"/>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sz="1485">
              <a:solidFill>
                <a:prstClr val="white"/>
              </a:solidFill>
            </a:endParaRPr>
          </a:p>
        </p:txBody>
      </p:sp>
    </p:spTree>
    <p:extLst>
      <p:ext uri="{BB962C8B-B14F-4D97-AF65-F5344CB8AC3E}">
        <p14:creationId xmlns:p14="http://schemas.microsoft.com/office/powerpoint/2010/main" val="3390698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BDC826-4D04-4609-A163-BFB7E82BEADE}"/>
              </a:ext>
            </a:extLst>
          </p:cNvPr>
          <p:cNvSpPr>
            <a:spLocks noGrp="1"/>
          </p:cNvSpPr>
          <p:nvPr>
            <p:ph type="title"/>
          </p:nvPr>
        </p:nvSpPr>
        <p:spPr/>
        <p:txBody>
          <a:bodyPr/>
          <a:lstStyle/>
          <a:p>
            <a:r>
              <a:rPr lang="en-US" altLang="zh-TW" dirty="0"/>
              <a:t>Gradient Descent: Practical Issues</a:t>
            </a:r>
            <a:endParaRPr lang="en-IN" dirty="0"/>
          </a:p>
        </p:txBody>
      </p:sp>
      <p:pic>
        <p:nvPicPr>
          <p:cNvPr id="6" name="Picture 5">
            <a:extLst>
              <a:ext uri="{FF2B5EF4-FFF2-40B4-BE49-F238E27FC236}">
                <a16:creationId xmlns:a16="http://schemas.microsoft.com/office/drawing/2014/main" id="{C94D9A14-7D47-4B67-B3AD-95DBD972671E}"/>
              </a:ext>
            </a:extLst>
          </p:cNvPr>
          <p:cNvPicPr>
            <a:picLocks noChangeAspect="1"/>
          </p:cNvPicPr>
          <p:nvPr/>
        </p:nvPicPr>
        <p:blipFill>
          <a:blip r:embed="rId2"/>
          <a:stretch>
            <a:fillRect/>
          </a:stretch>
        </p:blipFill>
        <p:spPr>
          <a:xfrm>
            <a:off x="479376" y="980728"/>
            <a:ext cx="7128792" cy="1821282"/>
          </a:xfrm>
          <a:prstGeom prst="rect">
            <a:avLst/>
          </a:prstGeom>
        </p:spPr>
      </p:pic>
      <p:pic>
        <p:nvPicPr>
          <p:cNvPr id="8" name="Picture 7">
            <a:extLst>
              <a:ext uri="{FF2B5EF4-FFF2-40B4-BE49-F238E27FC236}">
                <a16:creationId xmlns:a16="http://schemas.microsoft.com/office/drawing/2014/main" id="{C18E9240-A8BD-4521-B29E-0A662B889A29}"/>
              </a:ext>
            </a:extLst>
          </p:cNvPr>
          <p:cNvPicPr>
            <a:picLocks noChangeAspect="1"/>
          </p:cNvPicPr>
          <p:nvPr/>
        </p:nvPicPr>
        <p:blipFill>
          <a:blip r:embed="rId3"/>
          <a:stretch>
            <a:fillRect/>
          </a:stretch>
        </p:blipFill>
        <p:spPr>
          <a:xfrm>
            <a:off x="479376" y="3191894"/>
            <a:ext cx="7128792" cy="1821282"/>
          </a:xfrm>
          <a:prstGeom prst="rect">
            <a:avLst/>
          </a:prstGeom>
        </p:spPr>
      </p:pic>
    </p:spTree>
    <p:extLst>
      <p:ext uri="{BB962C8B-B14F-4D97-AF65-F5344CB8AC3E}">
        <p14:creationId xmlns:p14="http://schemas.microsoft.com/office/powerpoint/2010/main" val="310424861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Stochastic Gradient Descent</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lnSpcReduction="10000"/>
              </a:bodyPr>
              <a:lstStyle/>
              <a:p>
                <a:r>
                  <a:rPr lang="en-US" dirty="0"/>
                  <a:t>Dataset can be too large to strictly apply gradient descent</a:t>
                </a:r>
              </a:p>
              <a:p>
                <a:r>
                  <a:rPr lang="en-US" dirty="0"/>
                  <a:t>Instead, randomly sample a data point, perform gradient descent per point, and iterate.</a:t>
                </a:r>
              </a:p>
              <a:p>
                <a:pPr lvl="1"/>
                <a:r>
                  <a:rPr lang="en-US" dirty="0"/>
                  <a:t>True gradient is approximated only</a:t>
                </a:r>
              </a:p>
              <a:p>
                <a:pPr lvl="1"/>
                <a:r>
                  <a:rPr lang="en-US" dirty="0"/>
                  <a:t>Picking a subset of points: “</a:t>
                </a:r>
                <a:r>
                  <a:rPr lang="en-US" i="1" dirty="0"/>
                  <a:t>mini-batch</a:t>
                </a:r>
                <a:r>
                  <a:rPr lang="en-US" dirty="0"/>
                  <a:t>”</a:t>
                </a:r>
              </a:p>
              <a:p>
                <a:pPr lvl="1"/>
                <a:endParaRPr lang="en-US" dirty="0"/>
              </a:p>
              <a:p>
                <a:pPr marL="0" indent="0">
                  <a:buNone/>
                </a:pPr>
                <a:r>
                  <a:rPr lang="en-US" dirty="0"/>
                  <a:t>Pick starting </a:t>
                </a:r>
                <a14:m>
                  <m:oMath xmlns:m="http://schemas.openxmlformats.org/officeDocument/2006/math">
                    <m:r>
                      <a:rPr lang="en-US" i="1" dirty="0" smtClean="0">
                        <a:latin typeface="Cambria Math" panose="02040503050406030204" pitchFamily="18" charset="0"/>
                      </a:rPr>
                      <m:t>𝑊</m:t>
                    </m:r>
                  </m:oMath>
                </a14:m>
                <a:r>
                  <a:rPr lang="en-US" dirty="0"/>
                  <a:t> and learning rate </a:t>
                </a:r>
                <a14:m>
                  <m:oMath xmlns:m="http://schemas.openxmlformats.org/officeDocument/2006/math">
                    <m:r>
                      <a:rPr lang="en-US" i="1" smtClean="0">
                        <a:latin typeface="Cambria Math" panose="02040503050406030204" pitchFamily="18" charset="0"/>
                        <a:ea typeface="Cambria Math" panose="02040503050406030204" pitchFamily="18" charset="0"/>
                      </a:rPr>
                      <m:t>𝛾</m:t>
                    </m:r>
                  </m:oMath>
                </a14:m>
                <a:endParaRPr lang="en-US" dirty="0"/>
              </a:p>
              <a:p>
                <a:pPr marL="0" indent="0">
                  <a:buNone/>
                </a:pPr>
                <a:r>
                  <a:rPr lang="en-US" dirty="0"/>
                  <a:t>While not at minimum:</a:t>
                </a:r>
              </a:p>
              <a:p>
                <a:pPr lvl="1"/>
                <a:r>
                  <a:rPr lang="en-US" dirty="0"/>
                  <a:t>Shuffle training set</a:t>
                </a:r>
              </a:p>
              <a:p>
                <a:pPr lvl="1"/>
                <a:r>
                  <a:rPr lang="en-US" dirty="0"/>
                  <a:t>For each data point </a:t>
                </a:r>
                <a:r>
                  <a:rPr lang="en-US" i="1" dirty="0" err="1"/>
                  <a:t>i</a:t>
                </a:r>
                <a:r>
                  <a:rPr lang="en-US" i="1" dirty="0"/>
                  <a:t>=1…n  (maybe as mini-batch)</a:t>
                </a:r>
              </a:p>
              <a:p>
                <a:pPr lvl="2"/>
                <a:r>
                  <a:rPr lang="en-US" i="1" dirty="0"/>
                  <a:t>Gradient descent</a:t>
                </a: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3"/>
                <a:stretch>
                  <a:fillRect l="-1301" t="-2313"/>
                </a:stretch>
              </a:blipFill>
            </p:spPr>
            <p:txBody>
              <a:bodyPr/>
              <a:lstStyle/>
              <a:p>
                <a:r>
                  <a:rPr lang="en-US">
                    <a:noFill/>
                  </a:rPr>
                  <a:t> </a:t>
                </a:r>
              </a:p>
            </p:txBody>
          </p:sp>
        </mc:Fallback>
      </mc:AlternateContent>
      <p:sp>
        <p:nvSpPr>
          <p:cNvPr id="12" name="Right Brace 11"/>
          <p:cNvSpPr/>
          <p:nvPr/>
        </p:nvSpPr>
        <p:spPr>
          <a:xfrm>
            <a:off x="8636000" y="5321301"/>
            <a:ext cx="368300" cy="855663"/>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TextBox 12"/>
          <p:cNvSpPr txBox="1"/>
          <p:nvPr/>
        </p:nvSpPr>
        <p:spPr>
          <a:xfrm>
            <a:off x="9182100" y="5486401"/>
            <a:ext cx="1384300" cy="461665"/>
          </a:xfrm>
          <a:prstGeom prst="rect">
            <a:avLst/>
          </a:prstGeom>
          <a:noFill/>
        </p:spPr>
        <p:txBody>
          <a:bodyPr wrap="square" rtlCol="0">
            <a:spAutoFit/>
          </a:bodyPr>
          <a:lstStyle/>
          <a:p>
            <a:r>
              <a:rPr lang="en-US" sz="2400" i="1" dirty="0"/>
              <a:t>“Epoch“</a:t>
            </a:r>
          </a:p>
        </p:txBody>
      </p:sp>
    </p:spTree>
    <p:extLst>
      <p:ext uri="{BB962C8B-B14F-4D97-AF65-F5344CB8AC3E}">
        <p14:creationId xmlns:p14="http://schemas.microsoft.com/office/powerpoint/2010/main" val="3463108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fade">
                                      <p:cBhvr>
                                        <p:cTn id="13" dur="500"/>
                                        <p:tgtEl>
                                          <p:spTgt spid="3">
                                            <p:txEl>
                                              <p:pRg st="3" end="3"/>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5" end="5"/>
                                            </p:txEl>
                                          </p:spTgt>
                                        </p:tgtEl>
                                        <p:attrNameLst>
                                          <p:attrName>style.visibility</p:attrName>
                                        </p:attrNameLst>
                                      </p:cBhvr>
                                      <p:to>
                                        <p:strVal val="visible"/>
                                      </p:to>
                                    </p:set>
                                    <p:animEffect transition="in" filter="fade">
                                      <p:cBhvr>
                                        <p:cTn id="18" dur="500"/>
                                        <p:tgtEl>
                                          <p:spTgt spid="3">
                                            <p:txEl>
                                              <p:pRg st="5" end="5"/>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Effect transition="in" filter="fade">
                                      <p:cBhvr>
                                        <p:cTn id="21" dur="500"/>
                                        <p:tgtEl>
                                          <p:spTgt spid="3">
                                            <p:txEl>
                                              <p:pRg st="6" end="6"/>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7" end="7"/>
                                            </p:txEl>
                                          </p:spTgt>
                                        </p:tgtEl>
                                        <p:attrNameLst>
                                          <p:attrName>style.visibility</p:attrName>
                                        </p:attrNameLst>
                                      </p:cBhvr>
                                      <p:to>
                                        <p:strVal val="visible"/>
                                      </p:to>
                                    </p:set>
                                    <p:animEffect transition="in" filter="fade">
                                      <p:cBhvr>
                                        <p:cTn id="24" dur="500"/>
                                        <p:tgtEl>
                                          <p:spTgt spid="3">
                                            <p:txEl>
                                              <p:pRg st="7" end="7"/>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animEffect transition="in" filter="fade">
                                      <p:cBhvr>
                                        <p:cTn id="27" dur="500"/>
                                        <p:tgtEl>
                                          <p:spTgt spid="3">
                                            <p:txEl>
                                              <p:pRg st="8" end="8"/>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3">
                                            <p:txEl>
                                              <p:pRg st="9" end="9"/>
                                            </p:txEl>
                                          </p:spTgt>
                                        </p:tgtEl>
                                        <p:attrNameLst>
                                          <p:attrName>style.visibility</p:attrName>
                                        </p:attrNameLst>
                                      </p:cBhvr>
                                      <p:to>
                                        <p:strVal val="visible"/>
                                      </p:to>
                                    </p:set>
                                    <p:animEffect transition="in" filter="fade">
                                      <p:cBhvr>
                                        <p:cTn id="30" dur="500"/>
                                        <p:tgtEl>
                                          <p:spTgt spid="3">
                                            <p:txEl>
                                              <p:pRg st="9" end="9"/>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500"/>
                                        <p:tgtEl>
                                          <p:spTgt spid="13"/>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6698E3-AA6C-A924-F393-985E7B9DA1DE}"/>
              </a:ext>
            </a:extLst>
          </p:cNvPr>
          <p:cNvSpPr>
            <a:spLocks noGrp="1"/>
          </p:cNvSpPr>
          <p:nvPr>
            <p:ph type="title"/>
          </p:nvPr>
        </p:nvSpPr>
        <p:spPr>
          <a:xfrm>
            <a:off x="335360" y="188640"/>
            <a:ext cx="11360800" cy="763560"/>
          </a:xfrm>
        </p:spPr>
        <p:txBody>
          <a:bodyPr/>
          <a:lstStyle/>
          <a:p>
            <a:r>
              <a:rPr lang="en-US" dirty="0"/>
              <a:t>Basics of ML – A VERY short intro…</a:t>
            </a:r>
          </a:p>
        </p:txBody>
      </p:sp>
      <p:sp>
        <p:nvSpPr>
          <p:cNvPr id="5" name="TextBox 4">
            <a:extLst>
              <a:ext uri="{FF2B5EF4-FFF2-40B4-BE49-F238E27FC236}">
                <a16:creationId xmlns:a16="http://schemas.microsoft.com/office/drawing/2014/main" id="{81553CD7-0ED5-4AFE-59A4-9D7828EE13EF}"/>
              </a:ext>
            </a:extLst>
          </p:cNvPr>
          <p:cNvSpPr txBox="1"/>
          <p:nvPr/>
        </p:nvSpPr>
        <p:spPr>
          <a:xfrm>
            <a:off x="695400" y="1356926"/>
            <a:ext cx="10801200" cy="1323439"/>
          </a:xfrm>
          <a:prstGeom prst="rect">
            <a:avLst/>
          </a:prstGeom>
          <a:noFill/>
        </p:spPr>
        <p:txBody>
          <a:bodyPr wrap="square">
            <a:spAutoFit/>
          </a:bodyPr>
          <a:lstStyle/>
          <a:p>
            <a:r>
              <a:rPr lang="en-US" sz="2000" dirty="0"/>
              <a:t>The simplest neural network (</a:t>
            </a:r>
            <a:r>
              <a:rPr lang="en-US" sz="2000" dirty="0">
                <a:hlinkClick r:id="rId2"/>
              </a:rPr>
              <a:t>threshold neuron</a:t>
            </a:r>
            <a:r>
              <a:rPr lang="en-US" sz="2000" dirty="0"/>
              <a:t>) lacks the capability of learning, which is its major drawback. In the book “</a:t>
            </a:r>
            <a:r>
              <a:rPr lang="en-US" sz="2000" i="1" dirty="0"/>
              <a:t>The Organisation of Behaviour”, </a:t>
            </a:r>
            <a:r>
              <a:rPr lang="en-US" sz="2000" dirty="0">
                <a:hlinkClick r:id="rId3"/>
              </a:rPr>
              <a:t>Donald O. Hebb</a:t>
            </a:r>
            <a:r>
              <a:rPr lang="en-US" sz="2000" dirty="0"/>
              <a:t> proposed a mechanism to update weights between neurons in a neural network. This method of weight updating, enabled neurons to learn and was named as Hebbian Learning.</a:t>
            </a:r>
          </a:p>
        </p:txBody>
      </p:sp>
      <p:sp>
        <p:nvSpPr>
          <p:cNvPr id="6" name="Rectangle 1">
            <a:extLst>
              <a:ext uri="{FF2B5EF4-FFF2-40B4-BE49-F238E27FC236}">
                <a16:creationId xmlns:a16="http://schemas.microsoft.com/office/drawing/2014/main" id="{C1F72719-EE36-A604-C547-5EB117278FFC}"/>
              </a:ext>
            </a:extLst>
          </p:cNvPr>
          <p:cNvSpPr>
            <a:spLocks noChangeArrowheads="1"/>
          </p:cNvSpPr>
          <p:nvPr/>
        </p:nvSpPr>
        <p:spPr bwMode="auto">
          <a:xfrm>
            <a:off x="695400" y="2936580"/>
            <a:ext cx="10801200" cy="347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chemeClr val="tx1"/>
                </a:solidFill>
                <a:effectLst/>
              </a:rPr>
              <a:t>Three major points were stated as a part of this learning mechanism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000" b="0" i="0" u="none" strike="noStrike" cap="none" normalizeH="0" baseline="0" dirty="0">
                <a:ln>
                  <a:noFill/>
                </a:ln>
                <a:solidFill>
                  <a:schemeClr val="tx1"/>
                </a:solidFill>
                <a:effectLst/>
              </a:rPr>
              <a:t>Information is stored in the connections between neurons in neural networks, in the form of weights.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000" b="0" i="0" u="none" strike="noStrike" cap="none" normalizeH="0" baseline="0" dirty="0">
                <a:ln>
                  <a:noFill/>
                </a:ln>
                <a:solidFill>
                  <a:schemeClr val="tx1"/>
                </a:solidFill>
                <a:effectLst/>
              </a:rPr>
              <a:t>Weight change between neurons is proportional to the product of activation values for neurons.</a:t>
            </a:r>
          </a:p>
          <a:p>
            <a:pPr marL="0" marR="0" lvl="0" indent="0" algn="l" defTabSz="914400" rtl="0" eaLnBrk="0" fontAlgn="base" latinLnBrk="0" hangingPunct="0">
              <a:lnSpc>
                <a:spcPct val="100000"/>
              </a:lnSpc>
              <a:spcBef>
                <a:spcPct val="0"/>
              </a:spcBef>
              <a:spcAft>
                <a:spcPct val="0"/>
              </a:spcAft>
              <a:buClrTx/>
              <a:buSzTx/>
              <a:buFontTx/>
              <a:buChar char="•"/>
              <a:tabLst/>
            </a:pPr>
            <a:endParaRPr lang="en-US" altLang="en-US" sz="2000" dirty="0"/>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20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endParaRPr lang="en-US" altLang="en-US" sz="2000" dirty="0"/>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20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chemeClr val="tx1"/>
                </a:solidFill>
                <a:effectLst/>
              </a:rPr>
              <a:t>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000" b="0" i="0" u="none" strike="noStrike" cap="none" normalizeH="0" baseline="0" dirty="0">
                <a:ln>
                  <a:noFill/>
                </a:ln>
                <a:solidFill>
                  <a:schemeClr val="tx1"/>
                </a:solidFill>
                <a:effectLst/>
              </a:rPr>
              <a:t>As learning takes place, simultaneous or repeated activation of weakly connected neurons incrementally changes the strength and pattern of weights, leading to stronger connections.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000" b="0" i="0" u="none" strike="noStrike" cap="none" normalizeH="0" baseline="0" dirty="0">
              <a:ln>
                <a:noFill/>
              </a:ln>
              <a:solidFill>
                <a:schemeClr val="tx1"/>
              </a:solidFill>
              <a:effectLst/>
            </a:endParaRPr>
          </a:p>
        </p:txBody>
      </p:sp>
      <p:pic>
        <p:nvPicPr>
          <p:cNvPr id="1026" name="Picture 2">
            <a:extLst>
              <a:ext uri="{FF2B5EF4-FFF2-40B4-BE49-F238E27FC236}">
                <a16:creationId xmlns:a16="http://schemas.microsoft.com/office/drawing/2014/main" id="{CEDB70EB-41BB-DCC6-BC42-BFDCF3FC2B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95800" y="4330170"/>
            <a:ext cx="2952328" cy="4669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21693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Stochastic Gradient Descent</a:t>
            </a:r>
          </a:p>
        </p:txBody>
      </p:sp>
      <p:pic>
        <p:nvPicPr>
          <p:cNvPr id="11" name="Content Placeholder 10"/>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587950" y="1373321"/>
            <a:ext cx="4610100" cy="3619500"/>
          </a:xfrm>
        </p:spPr>
      </p:pic>
      <p:sp>
        <p:nvSpPr>
          <p:cNvPr id="12" name="TextBox 11"/>
          <p:cNvSpPr txBox="1"/>
          <p:nvPr/>
        </p:nvSpPr>
        <p:spPr>
          <a:xfrm>
            <a:off x="911424" y="1628800"/>
            <a:ext cx="3213100" cy="3108543"/>
          </a:xfrm>
          <a:prstGeom prst="rect">
            <a:avLst/>
          </a:prstGeom>
          <a:noFill/>
        </p:spPr>
        <p:txBody>
          <a:bodyPr wrap="square" rtlCol="0">
            <a:spAutoFit/>
          </a:bodyPr>
          <a:lstStyle/>
          <a:p>
            <a:r>
              <a:rPr lang="en-US" sz="2800" dirty="0"/>
              <a:t>Loss will not always decrease (locally) as training data point is random.</a:t>
            </a:r>
          </a:p>
          <a:p>
            <a:endParaRPr lang="en-US" sz="2800" dirty="0"/>
          </a:p>
          <a:p>
            <a:r>
              <a:rPr lang="en-US" sz="2800" dirty="0"/>
              <a:t>Still converges over time.</a:t>
            </a:r>
          </a:p>
        </p:txBody>
      </p:sp>
      <p:sp>
        <p:nvSpPr>
          <p:cNvPr id="5" name="TextBox 4">
            <a:extLst>
              <a:ext uri="{FF2B5EF4-FFF2-40B4-BE49-F238E27FC236}">
                <a16:creationId xmlns:a16="http://schemas.microsoft.com/office/drawing/2014/main" id="{637EB3E7-2909-F7F9-A51C-03B97BDFFFEE}"/>
              </a:ext>
            </a:extLst>
          </p:cNvPr>
          <p:cNvSpPr txBox="1"/>
          <p:nvPr/>
        </p:nvSpPr>
        <p:spPr>
          <a:xfrm>
            <a:off x="263352" y="6023029"/>
            <a:ext cx="11881320" cy="646331"/>
          </a:xfrm>
          <a:prstGeom prst="rect">
            <a:avLst/>
          </a:prstGeom>
          <a:noFill/>
        </p:spPr>
        <p:txBody>
          <a:bodyPr wrap="square">
            <a:spAutoFit/>
          </a:bodyPr>
          <a:lstStyle/>
          <a:p>
            <a:r>
              <a:rPr lang="en-US" dirty="0">
                <a:solidFill>
                  <a:srgbClr val="FF0000"/>
                </a:solidFill>
              </a:rPr>
              <a:t>https://www.ibm.com/topics/gradient-descent#:~:text=Gradient%20descent%20is%20an%20optimization,each%20iteration%20of%20parameter%20updates</a:t>
            </a:r>
          </a:p>
        </p:txBody>
      </p:sp>
    </p:spTree>
    <p:extLst>
      <p:ext uri="{BB962C8B-B14F-4D97-AF65-F5344CB8AC3E}">
        <p14:creationId xmlns:p14="http://schemas.microsoft.com/office/powerpoint/2010/main" val="119310626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Stochastic gradient descent (SGD)</a:t>
            </a:r>
          </a:p>
        </p:txBody>
      </p:sp>
      <mc:AlternateContent xmlns:mc="http://schemas.openxmlformats.org/markup-compatibility/2006" xmlns:a14="http://schemas.microsoft.com/office/drawing/2010/main">
        <mc:Choice Requires="a14">
          <p:sp>
            <p:nvSpPr>
              <p:cNvPr id="17" name="Content Placeholder 16"/>
              <p:cNvSpPr>
                <a:spLocks noGrp="1"/>
              </p:cNvSpPr>
              <p:nvPr>
                <p:ph idx="1"/>
              </p:nvPr>
            </p:nvSpPr>
            <p:spPr>
              <a:xfrm>
                <a:off x="5496196" y="1825625"/>
                <a:ext cx="6695804" cy="4351338"/>
              </a:xfrm>
            </p:spPr>
            <p:txBody>
              <a:bodyPr>
                <a:normAutofit/>
              </a:bodyPr>
              <a:lstStyle/>
              <a:p>
                <a:r>
                  <a:rPr lang="en-US" dirty="0"/>
                  <a:t>Initialize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𝜃</m:t>
                        </m:r>
                      </m:e>
                      <m:sub>
                        <m:r>
                          <a:rPr lang="en-US" b="0" i="1" smtClean="0">
                            <a:latin typeface="Cambria Math" panose="02040503050406030204" pitchFamily="18" charset="0"/>
                          </a:rPr>
                          <m:t>0</m:t>
                        </m:r>
                      </m:sub>
                    </m:sSub>
                  </m:oMath>
                </a14:m>
                <a:r>
                  <a:rPr lang="en-US" dirty="0"/>
                  <a:t> randomly</a:t>
                </a:r>
              </a:p>
              <a:p>
                <a:r>
                  <a:rPr lang="en-US" dirty="0"/>
                  <a:t>For </a:t>
                </a:r>
                <a:r>
                  <a:rPr lang="en-US" i="1" dirty="0"/>
                  <a:t>t</a:t>
                </a:r>
                <a:r>
                  <a:rPr lang="en-US" dirty="0"/>
                  <a:t> in 0,…, </a:t>
                </a:r>
                <a:r>
                  <a:rPr lang="en-US" i="1" dirty="0" err="1"/>
                  <a:t>T</a:t>
                </a:r>
                <a:r>
                  <a:rPr lang="en-US" baseline="-25000" dirty="0" err="1"/>
                  <a:t>maxiter</a:t>
                </a:r>
                <a:endParaRPr lang="en-US" baseline="-25000" dirty="0"/>
              </a:p>
              <a:p>
                <a:pPr marL="0" indent="0">
                  <a:buNone/>
                </a:pPr>
                <a14:m>
                  <m:oMathPara xmlns:m="http://schemas.openxmlformats.org/officeDocument/2006/math">
                    <m:oMathParaPr>
                      <m:jc m:val="centerGroup"/>
                    </m:oMathParaPr>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𝜃</m:t>
                          </m:r>
                        </m:e>
                        <m:sup>
                          <m:r>
                            <a:rPr lang="en-US" b="0" i="1" smtClean="0">
                              <a:latin typeface="Cambria Math" panose="02040503050406030204" pitchFamily="18" charset="0"/>
                            </a:rPr>
                            <m:t>𝑡</m:t>
                          </m:r>
                          <m:r>
                            <a:rPr lang="en-US" b="0" i="1" smtClean="0">
                              <a:latin typeface="Cambria Math" panose="02040503050406030204" pitchFamily="18" charset="0"/>
                            </a:rPr>
                            <m:t>+1</m:t>
                          </m:r>
                        </m:sup>
                      </m:sSup>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𝜃</m:t>
                          </m:r>
                        </m:e>
                        <m:sup>
                          <m:r>
                            <a:rPr lang="en-US" b="0" i="1" smtClean="0">
                              <a:latin typeface="Cambria Math" panose="02040503050406030204" pitchFamily="18" charset="0"/>
                            </a:rPr>
                            <m:t>𝑡</m:t>
                          </m:r>
                        </m:sup>
                      </m:sSup>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𝜂</m:t>
                          </m:r>
                        </m:e>
                        <m:sub>
                          <m:r>
                            <a:rPr lang="en-US" b="0" i="1" smtClean="0">
                              <a:latin typeface="Cambria Math" panose="02040503050406030204" pitchFamily="18" charset="0"/>
                            </a:rPr>
                            <m:t>𝑡</m:t>
                          </m:r>
                        </m:sub>
                      </m:sSub>
                      <m:r>
                        <a:rPr lang="en-US" b="0" i="1" smtClean="0">
                          <a:latin typeface="Cambria Math" panose="02040503050406030204" pitchFamily="18" charset="0"/>
                        </a:rPr>
                        <m:t>⋅</m:t>
                      </m:r>
                      <m:r>
                        <a:rPr lang="en-US">
                          <a:latin typeface="Cambria Math" panose="02040503050406030204" pitchFamily="18" charset="0"/>
                        </a:rPr>
                        <m:t>𝛻</m:t>
                      </m:r>
                      <m:r>
                        <a:rPr lang="en-US" i="1">
                          <a:latin typeface="Cambria Math" panose="02040503050406030204" pitchFamily="18" charset="0"/>
                        </a:rPr>
                        <m:t>𝐿𝑜𝑠𝑠</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𝑓</m:t>
                              </m:r>
                            </m:e>
                            <m:sub>
                              <m:r>
                                <a:rPr lang="en-US" i="1">
                                  <a:latin typeface="Cambria Math" panose="02040503050406030204" pitchFamily="18" charset="0"/>
                                </a:rPr>
                                <m:t>𝜃</m:t>
                              </m:r>
                            </m:sub>
                          </m:sSub>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𝑖</m:t>
                                  </m:r>
                                </m:sub>
                              </m:sSub>
                            </m:e>
                          </m:d>
                          <m:r>
                            <a:rPr lang="en-US" i="1">
                              <a:latin typeface="Cambria Math" panose="02040503050406030204" pitchFamily="18" charset="0"/>
                            </a:rPr>
                            <m:t>, </m:t>
                          </m:r>
                          <m:sSub>
                            <m:sSubPr>
                              <m:ctrlPr>
                                <a:rPr lang="en-US" i="1">
                                  <a:latin typeface="Cambria Math" panose="02040503050406030204" pitchFamily="18" charset="0"/>
                                </a:rPr>
                              </m:ctrlPr>
                            </m:sSubPr>
                            <m:e>
                              <m:r>
                                <a:rPr lang="en-US" i="1">
                                  <a:latin typeface="Cambria Math" panose="02040503050406030204" pitchFamily="18" charset="0"/>
                                </a:rPr>
                                <m:t>𝑦</m:t>
                              </m:r>
                            </m:e>
                            <m:sub>
                              <m:r>
                                <a:rPr lang="en-US" i="1">
                                  <a:latin typeface="Cambria Math" panose="02040503050406030204" pitchFamily="18" charset="0"/>
                                </a:rPr>
                                <m:t>𝑖</m:t>
                              </m:r>
                            </m:sub>
                          </m:sSub>
                        </m:e>
                      </m:d>
                    </m:oMath>
                  </m:oMathPara>
                </a14:m>
                <a:endParaRPr lang="en-US" dirty="0"/>
              </a:p>
              <a:p>
                <a:pPr marL="0" indent="0">
                  <a:buNone/>
                </a:pPr>
                <a:endParaRPr lang="en-US" dirty="0"/>
              </a:p>
              <a:p>
                <a:pPr marL="0" indent="0">
                  <a:buNone/>
                </a:pPr>
                <a:r>
                  <a:rPr lang="en-US" dirty="0"/>
                  <a:t>where index </a:t>
                </a:r>
                <a:r>
                  <a:rPr lang="en-US" i="1" dirty="0" err="1"/>
                  <a:t>i</a:t>
                </a:r>
                <a:r>
                  <a:rPr lang="en-US" dirty="0"/>
                  <a:t> is chosen randomly</a:t>
                </a:r>
              </a:p>
            </p:txBody>
          </p:sp>
        </mc:Choice>
        <mc:Fallback xmlns="">
          <p:sp>
            <p:nvSpPr>
              <p:cNvPr id="17" name="Content Placeholder 16"/>
              <p:cNvSpPr>
                <a:spLocks noGrp="1" noRot="1" noChangeAspect="1" noMove="1" noResize="1" noEditPoints="1" noAdjustHandles="1" noChangeArrowheads="1" noChangeShapeType="1" noTextEdit="1"/>
              </p:cNvSpPr>
              <p:nvPr>
                <p:ph idx="1"/>
              </p:nvPr>
            </p:nvSpPr>
            <p:spPr>
              <a:xfrm>
                <a:off x="5496196" y="1825625"/>
                <a:ext cx="6695804" cy="4351338"/>
              </a:xfrm>
              <a:blipFill>
                <a:blip r:embed="rId2"/>
                <a:stretch>
                  <a:fillRect l="-2368"/>
                </a:stretch>
              </a:blipFill>
            </p:spPr>
            <p:txBody>
              <a:bodyPr/>
              <a:lstStyle/>
              <a:p>
                <a:r>
                  <a:rPr lang="en-US">
                    <a:noFill/>
                  </a:rPr>
                  <a:t> </a:t>
                </a:r>
              </a:p>
            </p:txBody>
          </p:sp>
        </mc:Fallback>
      </mc:AlternateContent>
      <p:sp>
        <p:nvSpPr>
          <p:cNvPr id="8" name="Oval 7"/>
          <p:cNvSpPr/>
          <p:nvPr/>
        </p:nvSpPr>
        <p:spPr>
          <a:xfrm rot="20022333">
            <a:off x="1501255" y="3944270"/>
            <a:ext cx="1618318" cy="639620"/>
          </a:xfrm>
          <a:prstGeom prst="ellipse">
            <a:avLst/>
          </a:prstGeom>
          <a:ln w="38100">
            <a:solidFill>
              <a:schemeClr val="accent1">
                <a:lumMod val="60000"/>
                <a:lumOff val="40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2800" b="0" i="1">
              <a:latin typeface="Cambria Math" panose="02040503050406030204" pitchFamily="18" charset="0"/>
            </a:endParaRPr>
          </a:p>
        </p:txBody>
      </p:sp>
      <p:sp>
        <p:nvSpPr>
          <p:cNvPr id="9" name="Oval 8"/>
          <p:cNvSpPr/>
          <p:nvPr/>
        </p:nvSpPr>
        <p:spPr>
          <a:xfrm rot="20022333">
            <a:off x="719912" y="3538375"/>
            <a:ext cx="3357216" cy="1451407"/>
          </a:xfrm>
          <a:prstGeom prst="ellipse">
            <a:avLst/>
          </a:prstGeom>
          <a:noFill/>
          <a:ln w="38100">
            <a:solidFill>
              <a:schemeClr val="accent1">
                <a:lumMod val="60000"/>
                <a:lumOff val="40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2800" b="0" i="1">
              <a:latin typeface="Cambria Math" panose="02040503050406030204" pitchFamily="18" charset="0"/>
            </a:endParaRPr>
          </a:p>
        </p:txBody>
      </p:sp>
      <p:sp>
        <p:nvSpPr>
          <p:cNvPr id="10" name="Oval 9"/>
          <p:cNvSpPr/>
          <p:nvPr/>
        </p:nvSpPr>
        <p:spPr>
          <a:xfrm rot="20022333">
            <a:off x="28333" y="3134294"/>
            <a:ext cx="5337539" cy="2442940"/>
          </a:xfrm>
          <a:prstGeom prst="ellipse">
            <a:avLst/>
          </a:prstGeom>
          <a:noFill/>
          <a:ln w="38100">
            <a:solidFill>
              <a:schemeClr val="accent1">
                <a:lumMod val="60000"/>
                <a:lumOff val="40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2800" b="0" i="1">
              <a:latin typeface="Cambria Math" panose="02040503050406030204" pitchFamily="18" charset="0"/>
            </a:endParaRPr>
          </a:p>
        </p:txBody>
      </p:sp>
      <mc:AlternateContent xmlns:mc="http://schemas.openxmlformats.org/markup-compatibility/2006" xmlns:a14="http://schemas.microsoft.com/office/drawing/2010/main">
        <mc:Choice Requires="a14">
          <p:sp>
            <p:nvSpPr>
              <p:cNvPr id="11" name="Rectangle 10"/>
              <p:cNvSpPr/>
              <p:nvPr/>
            </p:nvSpPr>
            <p:spPr>
              <a:xfrm>
                <a:off x="4845196" y="3850264"/>
                <a:ext cx="699230" cy="63357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3600" i="1" smtClean="0">
                          <a:solidFill>
                            <a:schemeClr val="accent1"/>
                          </a:solidFill>
                          <a:latin typeface="Cambria Math" panose="02040503050406030204" pitchFamily="18" charset="0"/>
                        </a:rPr>
                        <m:t>𝜃</m:t>
                      </m:r>
                      <m:r>
                        <a:rPr lang="en-US" sz="3600" b="0" i="1" baseline="-25000" smtClean="0">
                          <a:solidFill>
                            <a:schemeClr val="accent1"/>
                          </a:solidFill>
                          <a:latin typeface="Cambria Math" panose="02040503050406030204" pitchFamily="18" charset="0"/>
                        </a:rPr>
                        <m:t>0</m:t>
                      </m:r>
                    </m:oMath>
                  </m:oMathPara>
                </a14:m>
                <a:endParaRPr lang="en-US" sz="3600" baseline="-25000" dirty="0">
                  <a:solidFill>
                    <a:schemeClr val="accent1"/>
                  </a:solidFill>
                </a:endParaRPr>
              </a:p>
            </p:txBody>
          </p:sp>
        </mc:Choice>
        <mc:Fallback xmlns="">
          <p:sp>
            <p:nvSpPr>
              <p:cNvPr id="11" name="Rectangle 10"/>
              <p:cNvSpPr>
                <a:spLocks noRot="1" noChangeAspect="1" noMove="1" noResize="1" noEditPoints="1" noAdjustHandles="1" noChangeArrowheads="1" noChangeShapeType="1" noTextEdit="1"/>
              </p:cNvSpPr>
              <p:nvPr/>
            </p:nvSpPr>
            <p:spPr>
              <a:xfrm>
                <a:off x="4845196" y="3850264"/>
                <a:ext cx="699230" cy="633571"/>
              </a:xfrm>
              <a:prstGeom prst="rect">
                <a:avLst/>
              </a:prstGeom>
              <a:blipFill>
                <a:blip r:embed="rId3"/>
                <a:stretch>
                  <a:fillRect/>
                </a:stretch>
              </a:blipFill>
            </p:spPr>
            <p:txBody>
              <a:bodyPr/>
              <a:lstStyle/>
              <a:p>
                <a:r>
                  <a:rPr lang="en-US">
                    <a:noFill/>
                  </a:rPr>
                  <a:t> </a:t>
                </a:r>
              </a:p>
            </p:txBody>
          </p:sp>
        </mc:Fallback>
      </mc:AlternateContent>
      <p:sp>
        <p:nvSpPr>
          <p:cNvPr id="12" name="Oval 11"/>
          <p:cNvSpPr/>
          <p:nvPr/>
        </p:nvSpPr>
        <p:spPr>
          <a:xfrm>
            <a:off x="4563092" y="3917617"/>
            <a:ext cx="269581" cy="269582"/>
          </a:xfrm>
          <a:prstGeom prst="ellipse">
            <a:avLst/>
          </a:prstGeom>
          <a:solidFill>
            <a:schemeClr val="accent1"/>
          </a:solidFill>
          <a:ln w="38100">
            <a:solidFill>
              <a:schemeClr val="accent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2800" b="0" i="1">
              <a:latin typeface="Cambria Math" panose="02040503050406030204" pitchFamily="18" charset="0"/>
            </a:endParaRPr>
          </a:p>
        </p:txBody>
      </p:sp>
      <p:sp>
        <p:nvSpPr>
          <p:cNvPr id="13" name="Oval 12"/>
          <p:cNvSpPr/>
          <p:nvPr/>
        </p:nvSpPr>
        <p:spPr>
          <a:xfrm>
            <a:off x="2194955" y="4129287"/>
            <a:ext cx="269581" cy="269582"/>
          </a:xfrm>
          <a:prstGeom prst="ellipse">
            <a:avLst/>
          </a:prstGeom>
          <a:solidFill>
            <a:schemeClr val="accent1"/>
          </a:solidFill>
          <a:ln w="38100">
            <a:solidFill>
              <a:schemeClr val="accent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2800" b="0" i="1">
              <a:latin typeface="Cambria Math" panose="02040503050406030204" pitchFamily="18" charset="0"/>
            </a:endParaRPr>
          </a:p>
        </p:txBody>
      </p:sp>
      <mc:AlternateContent xmlns:mc="http://schemas.openxmlformats.org/markup-compatibility/2006" xmlns:a14="http://schemas.microsoft.com/office/drawing/2010/main">
        <mc:Choice Requires="a14">
          <p:sp>
            <p:nvSpPr>
              <p:cNvPr id="14" name="Rectangle 13"/>
              <p:cNvSpPr/>
              <p:nvPr/>
            </p:nvSpPr>
            <p:spPr>
              <a:xfrm>
                <a:off x="122611" y="2750624"/>
                <a:ext cx="1257331" cy="63357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3600" i="1" smtClean="0">
                          <a:solidFill>
                            <a:schemeClr val="accent1"/>
                          </a:solidFill>
                          <a:latin typeface="Cambria Math" panose="02040503050406030204" pitchFamily="18" charset="0"/>
                        </a:rPr>
                        <m:t>𝜃</m:t>
                      </m:r>
                      <m:r>
                        <a:rPr lang="en-US" sz="3600" b="0" i="1" baseline="-25000" smtClean="0">
                          <a:solidFill>
                            <a:schemeClr val="accent1"/>
                          </a:solidFill>
                          <a:latin typeface="Cambria Math" panose="02040503050406030204" pitchFamily="18" charset="0"/>
                        </a:rPr>
                        <m:t>𝑓𝑖𝑛𝑎𝑙</m:t>
                      </m:r>
                    </m:oMath>
                  </m:oMathPara>
                </a14:m>
                <a:endParaRPr lang="en-US" sz="3600" baseline="-25000" dirty="0">
                  <a:solidFill>
                    <a:schemeClr val="accent1"/>
                  </a:solidFill>
                </a:endParaRPr>
              </a:p>
            </p:txBody>
          </p:sp>
        </mc:Choice>
        <mc:Fallback xmlns="">
          <p:sp>
            <p:nvSpPr>
              <p:cNvPr id="14" name="Rectangle 13"/>
              <p:cNvSpPr>
                <a:spLocks noRot="1" noChangeAspect="1" noMove="1" noResize="1" noEditPoints="1" noAdjustHandles="1" noChangeArrowheads="1" noChangeShapeType="1" noTextEdit="1"/>
              </p:cNvSpPr>
              <p:nvPr/>
            </p:nvSpPr>
            <p:spPr>
              <a:xfrm>
                <a:off x="122611" y="2750624"/>
                <a:ext cx="1257331" cy="633571"/>
              </a:xfrm>
              <a:prstGeom prst="rect">
                <a:avLst/>
              </a:prstGeom>
              <a:blipFill>
                <a:blip r:embed="rId4"/>
                <a:stretch>
                  <a:fillRect b="-3846"/>
                </a:stretch>
              </a:blipFill>
            </p:spPr>
            <p:txBody>
              <a:bodyPr/>
              <a:lstStyle/>
              <a:p>
                <a:r>
                  <a:rPr lang="en-US">
                    <a:noFill/>
                  </a:rPr>
                  <a:t> </a:t>
                </a:r>
              </a:p>
            </p:txBody>
          </p:sp>
        </mc:Fallback>
      </mc:AlternateContent>
      <p:cxnSp>
        <p:nvCxnSpPr>
          <p:cNvPr id="16" name="Straight Arrow Connector 15"/>
          <p:cNvCxnSpPr>
            <a:endCxn id="13" idx="1"/>
          </p:cNvCxnSpPr>
          <p:nvPr/>
        </p:nvCxnSpPr>
        <p:spPr>
          <a:xfrm>
            <a:off x="1091233" y="3513330"/>
            <a:ext cx="1143201" cy="655436"/>
          </a:xfrm>
          <a:prstGeom prst="straightConnector1">
            <a:avLst/>
          </a:prstGeom>
          <a:ln w="38100">
            <a:solidFill>
              <a:schemeClr val="accent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1" name="Rectangle 20"/>
              <p:cNvSpPr/>
              <p:nvPr/>
            </p:nvSpPr>
            <p:spPr>
              <a:xfrm>
                <a:off x="3574591" y="1933002"/>
                <a:ext cx="690382" cy="63357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3600" b="0" i="1" smtClean="0">
                              <a:solidFill>
                                <a:schemeClr val="accent1"/>
                              </a:solidFill>
                              <a:latin typeface="Cambria Math" panose="02040503050406030204" pitchFamily="18" charset="0"/>
                            </a:rPr>
                          </m:ctrlPr>
                        </m:sSubPr>
                        <m:e>
                          <m:r>
                            <a:rPr lang="en-US" sz="3600" i="1" smtClean="0">
                              <a:solidFill>
                                <a:schemeClr val="accent1"/>
                              </a:solidFill>
                              <a:latin typeface="Cambria Math" panose="02040503050406030204" pitchFamily="18" charset="0"/>
                            </a:rPr>
                            <m:t>𝜃</m:t>
                          </m:r>
                        </m:e>
                        <m:sub>
                          <m:r>
                            <a:rPr lang="en-US" sz="3600" b="0" i="1" smtClean="0">
                              <a:solidFill>
                                <a:schemeClr val="accent1"/>
                              </a:solidFill>
                              <a:latin typeface="Cambria Math" panose="02040503050406030204" pitchFamily="18" charset="0"/>
                            </a:rPr>
                            <m:t>𝑡</m:t>
                          </m:r>
                        </m:sub>
                      </m:sSub>
                    </m:oMath>
                  </m:oMathPara>
                </a14:m>
                <a:endParaRPr lang="en-US" sz="3600" baseline="-25000" dirty="0">
                  <a:solidFill>
                    <a:schemeClr val="accent1"/>
                  </a:solidFill>
                </a:endParaRPr>
              </a:p>
            </p:txBody>
          </p:sp>
        </mc:Choice>
        <mc:Fallback xmlns="">
          <p:sp>
            <p:nvSpPr>
              <p:cNvPr id="21" name="Rectangle 20"/>
              <p:cNvSpPr>
                <a:spLocks noRot="1" noChangeAspect="1" noMove="1" noResize="1" noEditPoints="1" noAdjustHandles="1" noChangeArrowheads="1" noChangeShapeType="1" noTextEdit="1"/>
              </p:cNvSpPr>
              <p:nvPr/>
            </p:nvSpPr>
            <p:spPr>
              <a:xfrm>
                <a:off x="3574591" y="1933002"/>
                <a:ext cx="690382" cy="633571"/>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Rectangle 21"/>
              <p:cNvSpPr/>
              <p:nvPr/>
            </p:nvSpPr>
            <p:spPr>
              <a:xfrm>
                <a:off x="2142234" y="2007865"/>
                <a:ext cx="1131207" cy="63357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3600" b="0" i="1" smtClean="0">
                              <a:solidFill>
                                <a:schemeClr val="accent1"/>
                              </a:solidFill>
                              <a:latin typeface="Cambria Math" panose="02040503050406030204" pitchFamily="18" charset="0"/>
                            </a:rPr>
                          </m:ctrlPr>
                        </m:sSubPr>
                        <m:e>
                          <m:r>
                            <a:rPr lang="en-US" sz="3600" i="1" smtClean="0">
                              <a:solidFill>
                                <a:schemeClr val="accent1"/>
                              </a:solidFill>
                              <a:latin typeface="Cambria Math" panose="02040503050406030204" pitchFamily="18" charset="0"/>
                            </a:rPr>
                            <m:t>𝜃</m:t>
                          </m:r>
                        </m:e>
                        <m:sub>
                          <m:r>
                            <a:rPr lang="en-US" sz="3600" b="0" i="1" smtClean="0">
                              <a:solidFill>
                                <a:schemeClr val="accent1"/>
                              </a:solidFill>
                              <a:latin typeface="Cambria Math" panose="02040503050406030204" pitchFamily="18" charset="0"/>
                            </a:rPr>
                            <m:t>𝑡</m:t>
                          </m:r>
                          <m:r>
                            <a:rPr lang="en-US" sz="3600" b="0" i="1" smtClean="0">
                              <a:solidFill>
                                <a:schemeClr val="accent1"/>
                              </a:solidFill>
                              <a:latin typeface="Cambria Math" panose="02040503050406030204" pitchFamily="18" charset="0"/>
                            </a:rPr>
                            <m:t>+1</m:t>
                          </m:r>
                        </m:sub>
                      </m:sSub>
                    </m:oMath>
                  </m:oMathPara>
                </a14:m>
                <a:endParaRPr lang="en-US" sz="3600" baseline="-25000" dirty="0">
                  <a:solidFill>
                    <a:schemeClr val="accent1"/>
                  </a:solidFill>
                </a:endParaRPr>
              </a:p>
            </p:txBody>
          </p:sp>
        </mc:Choice>
        <mc:Fallback xmlns="">
          <p:sp>
            <p:nvSpPr>
              <p:cNvPr id="22" name="Rectangle 21"/>
              <p:cNvSpPr>
                <a:spLocks noRot="1" noChangeAspect="1" noMove="1" noResize="1" noEditPoints="1" noAdjustHandles="1" noChangeArrowheads="1" noChangeShapeType="1" noTextEdit="1"/>
              </p:cNvSpPr>
              <p:nvPr/>
            </p:nvSpPr>
            <p:spPr>
              <a:xfrm>
                <a:off x="2142234" y="2007865"/>
                <a:ext cx="1131207" cy="633571"/>
              </a:xfrm>
              <a:prstGeom prst="rect">
                <a:avLst/>
              </a:prstGeom>
              <a:blipFill>
                <a:blip r:embed="rId6"/>
                <a:stretch>
                  <a:fillRect/>
                </a:stretch>
              </a:blipFill>
            </p:spPr>
            <p:txBody>
              <a:bodyPr/>
              <a:lstStyle/>
              <a:p>
                <a:r>
                  <a:rPr lang="en-US">
                    <a:noFill/>
                  </a:rPr>
                  <a:t> </a:t>
                </a:r>
              </a:p>
            </p:txBody>
          </p:sp>
        </mc:Fallback>
      </mc:AlternateContent>
      <p:cxnSp>
        <p:nvCxnSpPr>
          <p:cNvPr id="26" name="Straight Arrow Connector 25"/>
          <p:cNvCxnSpPr>
            <a:stCxn id="22" idx="2"/>
            <a:endCxn id="20" idx="0"/>
          </p:cNvCxnSpPr>
          <p:nvPr/>
        </p:nvCxnSpPr>
        <p:spPr>
          <a:xfrm>
            <a:off x="2707838" y="2641436"/>
            <a:ext cx="1090615" cy="1636578"/>
          </a:xfrm>
          <a:prstGeom prst="straightConnector1">
            <a:avLst/>
          </a:prstGeom>
          <a:ln w="38100">
            <a:solidFill>
              <a:schemeClr val="accent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stCxn id="21" idx="2"/>
            <a:endCxn id="19" idx="0"/>
          </p:cNvCxnSpPr>
          <p:nvPr/>
        </p:nvCxnSpPr>
        <p:spPr>
          <a:xfrm flipH="1">
            <a:off x="3784992" y="2566573"/>
            <a:ext cx="134790" cy="387769"/>
          </a:xfrm>
          <a:prstGeom prst="straightConnector1">
            <a:avLst/>
          </a:prstGeom>
          <a:ln w="38100">
            <a:solidFill>
              <a:schemeClr val="accent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35" name="Left Brace 34"/>
          <p:cNvSpPr/>
          <p:nvPr/>
        </p:nvSpPr>
        <p:spPr>
          <a:xfrm rot="16200000">
            <a:off x="10117369" y="2155730"/>
            <a:ext cx="308837" cy="2855379"/>
          </a:xfrm>
          <a:prstGeom prst="leftBrace">
            <a:avLst/>
          </a:prstGeom>
          <a:ln w="57150">
            <a:solidFill>
              <a:schemeClr val="accent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6" name="TextBox 35"/>
          <p:cNvSpPr txBox="1"/>
          <p:nvPr/>
        </p:nvSpPr>
        <p:spPr>
          <a:xfrm>
            <a:off x="9146126" y="3705384"/>
            <a:ext cx="2786340" cy="461665"/>
          </a:xfrm>
          <a:prstGeom prst="rect">
            <a:avLst/>
          </a:prstGeom>
          <a:noFill/>
        </p:spPr>
        <p:txBody>
          <a:bodyPr wrap="none" rtlCol="0">
            <a:spAutoFit/>
          </a:bodyPr>
          <a:lstStyle/>
          <a:p>
            <a:r>
              <a:rPr lang="en-US" sz="2400" dirty="0"/>
              <a:t>Stochastic gradient</a:t>
            </a:r>
          </a:p>
        </p:txBody>
      </p:sp>
      <p:sp>
        <p:nvSpPr>
          <p:cNvPr id="3" name="Freeform: Shape 2"/>
          <p:cNvSpPr/>
          <p:nvPr/>
        </p:nvSpPr>
        <p:spPr>
          <a:xfrm>
            <a:off x="2458585" y="3124705"/>
            <a:ext cx="2095248" cy="1374627"/>
          </a:xfrm>
          <a:custGeom>
            <a:avLst/>
            <a:gdLst>
              <a:gd name="connsiteX0" fmla="*/ 2095248 w 2095248"/>
              <a:gd name="connsiteY0" fmla="*/ 799343 h 1374627"/>
              <a:gd name="connsiteX1" fmla="*/ 1338294 w 2095248"/>
              <a:gd name="connsiteY1" fmla="*/ 0 h 1374627"/>
              <a:gd name="connsiteX2" fmla="*/ 1368573 w 2095248"/>
              <a:gd name="connsiteY2" fmla="*/ 1223237 h 1374627"/>
              <a:gd name="connsiteX3" fmla="*/ 956790 w 2095248"/>
              <a:gd name="connsiteY3" fmla="*/ 1005234 h 1374627"/>
              <a:gd name="connsiteX4" fmla="*/ 248281 w 2095248"/>
              <a:gd name="connsiteY4" fmla="*/ 302781 h 1374627"/>
              <a:gd name="connsiteX5" fmla="*/ 690342 w 2095248"/>
              <a:gd name="connsiteY5" fmla="*/ 1374627 h 1374627"/>
              <a:gd name="connsiteX6" fmla="*/ 205892 w 2095248"/>
              <a:gd name="connsiteY6" fmla="*/ 787231 h 1374627"/>
              <a:gd name="connsiteX7" fmla="*/ 157447 w 2095248"/>
              <a:gd name="connsiteY7" fmla="*/ 1301960 h 1374627"/>
              <a:gd name="connsiteX8" fmla="*/ 0 w 2095248"/>
              <a:gd name="connsiteY8" fmla="*/ 1192959 h 1374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95248" h="1374627">
                <a:moveTo>
                  <a:pt x="2095248" y="799343"/>
                </a:moveTo>
                <a:lnTo>
                  <a:pt x="1338294" y="0"/>
                </a:lnTo>
                <a:lnTo>
                  <a:pt x="1368573" y="1223237"/>
                </a:lnTo>
                <a:lnTo>
                  <a:pt x="956790" y="1005234"/>
                </a:lnTo>
                <a:lnTo>
                  <a:pt x="248281" y="302781"/>
                </a:lnTo>
                <a:lnTo>
                  <a:pt x="690342" y="1374627"/>
                </a:lnTo>
                <a:lnTo>
                  <a:pt x="205892" y="787231"/>
                </a:lnTo>
                <a:lnTo>
                  <a:pt x="157447" y="1301960"/>
                </a:lnTo>
                <a:lnTo>
                  <a:pt x="0" y="1192959"/>
                </a:lnTo>
              </a:path>
            </a:pathLst>
          </a:custGeom>
          <a:noFill/>
          <a:ln w="76200">
            <a:solidFill>
              <a:schemeClr val="accent6"/>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1" name="TextBox 30"/>
              <p:cNvSpPr txBox="1"/>
              <p:nvPr/>
            </p:nvSpPr>
            <p:spPr>
              <a:xfrm>
                <a:off x="2310414" y="5777533"/>
                <a:ext cx="9727464" cy="100226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marL="342900" indent="-342900">
                  <a:lnSpc>
                    <a:spcPct val="130000"/>
                  </a:lnSpc>
                  <a:buFont typeface="Arial" panose="020B0604020202020204" pitchFamily="34" charset="0"/>
                  <a:buChar char="•"/>
                </a:pPr>
                <a:r>
                  <a:rPr lang="en-US" sz="2400" dirty="0"/>
                  <a:t>computation of </a:t>
                </a:r>
                <a14:m>
                  <m:oMath xmlns:m="http://schemas.openxmlformats.org/officeDocument/2006/math">
                    <m:r>
                      <a:rPr lang="en-US" sz="2400">
                        <a:latin typeface="Cambria Math" panose="02040503050406030204" pitchFamily="18" charset="0"/>
                      </a:rPr>
                      <m:t>𝛻</m:t>
                    </m:r>
                    <m:r>
                      <a:rPr lang="en-US" sz="2400" i="1">
                        <a:latin typeface="Cambria Math" panose="02040503050406030204" pitchFamily="18" charset="0"/>
                      </a:rPr>
                      <m:t>𝐿</m:t>
                    </m:r>
                    <m:r>
                      <a:rPr lang="en-US" sz="2400" b="0" i="1" smtClean="0">
                        <a:latin typeface="Cambria Math" panose="02040503050406030204" pitchFamily="18" charset="0"/>
                      </a:rPr>
                      <m:t>𝑜𝑠𝑠</m:t>
                    </m:r>
                    <m:d>
                      <m:dPr>
                        <m:ctrlPr>
                          <a:rPr lang="en-US" sz="2400" i="1">
                            <a:latin typeface="Cambria Math" panose="02040503050406030204" pitchFamily="18" charset="0"/>
                          </a:rPr>
                        </m:ctrlPr>
                      </m:dPr>
                      <m:e>
                        <m:r>
                          <a:rPr lang="en-US" sz="2400" b="0" i="1" smtClean="0">
                            <a:latin typeface="Cambria Math" panose="02040503050406030204" pitchFamily="18" charset="0"/>
                          </a:rPr>
                          <m:t>…</m:t>
                        </m:r>
                      </m:e>
                    </m:d>
                  </m:oMath>
                </a14:m>
                <a:r>
                  <a:rPr lang="en-US" sz="2400" dirty="0"/>
                  <a:t> requires only one training example</a:t>
                </a:r>
              </a:p>
              <a:p>
                <a:pPr marL="342900" indent="-342900">
                  <a:lnSpc>
                    <a:spcPct val="130000"/>
                  </a:lnSpc>
                  <a:buFont typeface="Arial" panose="020B0604020202020204" pitchFamily="34" charset="0"/>
                  <a:buChar char="•"/>
                </a:pPr>
                <a:r>
                  <a:rPr lang="en-US" sz="2400" dirty="0"/>
                  <a:t>Per-iteration comp. cost = O(1)</a:t>
                </a:r>
              </a:p>
            </p:txBody>
          </p:sp>
        </mc:Choice>
        <mc:Fallback xmlns="">
          <p:sp>
            <p:nvSpPr>
              <p:cNvPr id="31" name="TextBox 30"/>
              <p:cNvSpPr txBox="1">
                <a:spLocks noRot="1" noChangeAspect="1" noMove="1" noResize="1" noEditPoints="1" noAdjustHandles="1" noChangeArrowheads="1" noChangeShapeType="1" noTextEdit="1"/>
              </p:cNvSpPr>
              <p:nvPr/>
            </p:nvSpPr>
            <p:spPr>
              <a:xfrm>
                <a:off x="2310414" y="5777533"/>
                <a:ext cx="9727464" cy="1002262"/>
              </a:xfrm>
              <a:prstGeom prst="rect">
                <a:avLst/>
              </a:prstGeom>
              <a:blipFill>
                <a:blip r:embed="rId7"/>
                <a:stretch>
                  <a:fillRect l="-751" b="-13253"/>
                </a:stretch>
              </a:blipFill>
            </p:spPr>
            <p:txBody>
              <a:bodyPr/>
              <a:lstStyle/>
              <a:p>
                <a:r>
                  <a:rPr lang="en-US">
                    <a:noFill/>
                  </a:rPr>
                  <a:t> </a:t>
                </a:r>
              </a:p>
            </p:txBody>
          </p:sp>
        </mc:Fallback>
      </mc:AlternateContent>
      <p:sp>
        <p:nvSpPr>
          <p:cNvPr id="19" name="Oval 18"/>
          <p:cNvSpPr/>
          <p:nvPr/>
        </p:nvSpPr>
        <p:spPr>
          <a:xfrm>
            <a:off x="3650201" y="2954342"/>
            <a:ext cx="269581" cy="269582"/>
          </a:xfrm>
          <a:prstGeom prst="ellipse">
            <a:avLst/>
          </a:prstGeom>
          <a:solidFill>
            <a:schemeClr val="accent1"/>
          </a:solidFill>
          <a:ln w="38100">
            <a:solidFill>
              <a:schemeClr val="accent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2800" b="0" i="1">
              <a:latin typeface="Cambria Math" panose="02040503050406030204" pitchFamily="18" charset="0"/>
            </a:endParaRPr>
          </a:p>
        </p:txBody>
      </p:sp>
      <p:sp>
        <p:nvSpPr>
          <p:cNvPr id="20" name="Oval 19"/>
          <p:cNvSpPr/>
          <p:nvPr/>
        </p:nvSpPr>
        <p:spPr>
          <a:xfrm>
            <a:off x="3663662" y="4278014"/>
            <a:ext cx="269581" cy="269582"/>
          </a:xfrm>
          <a:prstGeom prst="ellipse">
            <a:avLst/>
          </a:prstGeom>
          <a:solidFill>
            <a:schemeClr val="accent1"/>
          </a:solidFill>
          <a:ln w="38100">
            <a:solidFill>
              <a:schemeClr val="accent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2800" b="0" i="1">
              <a:latin typeface="Cambria Math" panose="02040503050406030204" pitchFamily="18" charset="0"/>
            </a:endParaRPr>
          </a:p>
        </p:txBody>
      </p:sp>
    </p:spTree>
    <p:extLst>
      <p:ext uri="{BB962C8B-B14F-4D97-AF65-F5344CB8AC3E}">
        <p14:creationId xmlns:p14="http://schemas.microsoft.com/office/powerpoint/2010/main" val="146862912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Minibatch stochastic gradient descent</a:t>
            </a:r>
          </a:p>
        </p:txBody>
      </p:sp>
      <mc:AlternateContent xmlns:mc="http://schemas.openxmlformats.org/markup-compatibility/2006" xmlns:a14="http://schemas.microsoft.com/office/drawing/2010/main">
        <mc:Choice Requires="a14">
          <p:sp>
            <p:nvSpPr>
              <p:cNvPr id="17" name="Content Placeholder 16"/>
              <p:cNvSpPr>
                <a:spLocks noGrp="1"/>
              </p:cNvSpPr>
              <p:nvPr>
                <p:ph idx="1"/>
              </p:nvPr>
            </p:nvSpPr>
            <p:spPr>
              <a:xfrm>
                <a:off x="5496196" y="1825625"/>
                <a:ext cx="6695804" cy="4351338"/>
              </a:xfrm>
            </p:spPr>
            <p:txBody>
              <a:bodyPr>
                <a:normAutofit/>
              </a:bodyPr>
              <a:lstStyle/>
              <a:p>
                <a:r>
                  <a:rPr lang="en-US" dirty="0"/>
                  <a:t>Initialize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𝜃</m:t>
                        </m:r>
                      </m:e>
                      <m:sub>
                        <m:r>
                          <a:rPr lang="en-US" b="0" i="1" smtClean="0">
                            <a:latin typeface="Cambria Math" panose="02040503050406030204" pitchFamily="18" charset="0"/>
                          </a:rPr>
                          <m:t>0</m:t>
                        </m:r>
                      </m:sub>
                    </m:sSub>
                  </m:oMath>
                </a14:m>
                <a:r>
                  <a:rPr lang="en-US" dirty="0"/>
                  <a:t> randomly</a:t>
                </a:r>
              </a:p>
              <a:p>
                <a:r>
                  <a:rPr lang="en-US" dirty="0"/>
                  <a:t>For </a:t>
                </a:r>
                <a:r>
                  <a:rPr lang="en-US" i="1" dirty="0"/>
                  <a:t>t</a:t>
                </a:r>
                <a:r>
                  <a:rPr lang="en-US" dirty="0"/>
                  <a:t> in 0,…, </a:t>
                </a:r>
                <a:r>
                  <a:rPr lang="en-US" i="1" dirty="0" err="1"/>
                  <a:t>T</a:t>
                </a:r>
                <a:r>
                  <a:rPr lang="en-US" baseline="-25000" dirty="0" err="1"/>
                  <a:t>maxiter</a:t>
                </a:r>
                <a:endParaRPr lang="en-US" baseline="-25000" dirty="0"/>
              </a:p>
              <a:p>
                <a:pPr marL="0" indent="0">
                  <a:buNone/>
                </a:pPr>
                <a14:m>
                  <m:oMathPara xmlns:m="http://schemas.openxmlformats.org/officeDocument/2006/math">
                    <m:oMathParaPr>
                      <m:jc m:val="centerGroup"/>
                    </m:oMathParaPr>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𝜃</m:t>
                          </m:r>
                        </m:e>
                        <m:sup>
                          <m:r>
                            <a:rPr lang="en-US" b="0" i="1" smtClean="0">
                              <a:latin typeface="Cambria Math" panose="02040503050406030204" pitchFamily="18" charset="0"/>
                            </a:rPr>
                            <m:t>𝑡</m:t>
                          </m:r>
                          <m:r>
                            <a:rPr lang="en-US" b="0" i="1" smtClean="0">
                              <a:latin typeface="Cambria Math" panose="02040503050406030204" pitchFamily="18" charset="0"/>
                            </a:rPr>
                            <m:t>+1</m:t>
                          </m:r>
                        </m:sup>
                      </m:sSup>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𝜃</m:t>
                          </m:r>
                        </m:e>
                        <m:sup>
                          <m:r>
                            <a:rPr lang="en-US" b="0" i="1" smtClean="0">
                              <a:latin typeface="Cambria Math" panose="02040503050406030204" pitchFamily="18" charset="0"/>
                            </a:rPr>
                            <m:t>𝑡</m:t>
                          </m:r>
                        </m:sup>
                      </m:sSup>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𝜂</m:t>
                          </m:r>
                        </m:e>
                        <m:sub>
                          <m:r>
                            <a:rPr lang="en-US" b="0" i="1" smtClean="0">
                              <a:latin typeface="Cambria Math" panose="02040503050406030204" pitchFamily="18" charset="0"/>
                            </a:rPr>
                            <m:t>𝑡</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acc>
                            <m:accPr>
                              <m:chr m:val="̃"/>
                              <m:ctrlPr>
                                <a:rPr lang="en-US" b="0" i="1" smtClean="0">
                                  <a:latin typeface="Cambria Math" panose="02040503050406030204" pitchFamily="18" charset="0"/>
                                </a:rPr>
                              </m:ctrlPr>
                            </m:accPr>
                            <m:e>
                              <m:r>
                                <a:rPr lang="en-US" b="0" i="0" smtClean="0">
                                  <a:latin typeface="Cambria Math" panose="02040503050406030204" pitchFamily="18" charset="0"/>
                                </a:rPr>
                                <m:t>𝛻</m:t>
                              </m:r>
                            </m:e>
                          </m:acc>
                        </m:e>
                        <m:sub>
                          <m:r>
                            <a:rPr lang="en-US" b="0" i="1" smtClean="0">
                              <a:latin typeface="Cambria Math" panose="02040503050406030204" pitchFamily="18" charset="0"/>
                            </a:rPr>
                            <m:t>𝐵</m:t>
                          </m:r>
                        </m:sub>
                      </m:sSub>
                      <m:r>
                        <a:rPr lang="en-US" i="1">
                          <a:latin typeface="Cambria Math" panose="02040503050406030204" pitchFamily="18" charset="0"/>
                        </a:rPr>
                        <m:t>𝐿</m:t>
                      </m:r>
                      <m:d>
                        <m:dPr>
                          <m:ctrlPr>
                            <a:rPr lang="en-US" i="1">
                              <a:latin typeface="Cambria Math" panose="02040503050406030204" pitchFamily="18" charset="0"/>
                            </a:rPr>
                          </m:ctrlPr>
                        </m:dPr>
                        <m:e>
                          <m:r>
                            <a:rPr lang="en-US" b="0" i="1" smtClean="0">
                              <a:latin typeface="Cambria Math" panose="02040503050406030204" pitchFamily="18" charset="0"/>
                            </a:rPr>
                            <m:t>𝜃</m:t>
                          </m:r>
                        </m:e>
                      </m:d>
                    </m:oMath>
                  </m:oMathPara>
                </a14:m>
                <a:endParaRPr lang="en-US" dirty="0"/>
              </a:p>
              <a:p>
                <a:pPr marL="0" indent="0">
                  <a:buNone/>
                </a:pPr>
                <a:endParaRPr lang="en-US" dirty="0"/>
              </a:p>
              <a:p>
                <a:pPr marL="0" indent="0">
                  <a:buNone/>
                </a:pPr>
                <a:r>
                  <a:rPr lang="en-US" sz="2800" dirty="0"/>
                  <a:t>where minibatch </a:t>
                </a:r>
                <a:r>
                  <a:rPr lang="en-US" sz="2800" i="1" dirty="0"/>
                  <a:t>B</a:t>
                </a:r>
                <a:r>
                  <a:rPr lang="en-US" sz="2800" dirty="0"/>
                  <a:t> is chosen randomly</a:t>
                </a:r>
              </a:p>
            </p:txBody>
          </p:sp>
        </mc:Choice>
        <mc:Fallback xmlns="">
          <p:sp>
            <p:nvSpPr>
              <p:cNvPr id="17" name="Content Placeholder 16"/>
              <p:cNvSpPr>
                <a:spLocks noGrp="1" noRot="1" noChangeAspect="1" noMove="1" noResize="1" noEditPoints="1" noAdjustHandles="1" noChangeArrowheads="1" noChangeShapeType="1" noTextEdit="1"/>
              </p:cNvSpPr>
              <p:nvPr>
                <p:ph idx="1"/>
              </p:nvPr>
            </p:nvSpPr>
            <p:spPr>
              <a:xfrm>
                <a:off x="5496196" y="1825625"/>
                <a:ext cx="6695804" cy="4351338"/>
              </a:xfrm>
              <a:blipFill>
                <a:blip r:embed="rId2"/>
                <a:stretch>
                  <a:fillRect l="-2095"/>
                </a:stretch>
              </a:blipFill>
            </p:spPr>
            <p:txBody>
              <a:bodyPr/>
              <a:lstStyle/>
              <a:p>
                <a:r>
                  <a:rPr lang="en-US">
                    <a:noFill/>
                  </a:rPr>
                  <a:t> </a:t>
                </a:r>
              </a:p>
            </p:txBody>
          </p:sp>
        </mc:Fallback>
      </mc:AlternateContent>
      <p:sp>
        <p:nvSpPr>
          <p:cNvPr id="8" name="Oval 7"/>
          <p:cNvSpPr/>
          <p:nvPr/>
        </p:nvSpPr>
        <p:spPr>
          <a:xfrm rot="20022333">
            <a:off x="1501255" y="3944270"/>
            <a:ext cx="1618318" cy="639620"/>
          </a:xfrm>
          <a:prstGeom prst="ellipse">
            <a:avLst/>
          </a:prstGeom>
          <a:ln w="38100">
            <a:solidFill>
              <a:schemeClr val="accent1">
                <a:lumMod val="60000"/>
                <a:lumOff val="40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2800" b="0" i="1">
              <a:latin typeface="Cambria Math" panose="02040503050406030204" pitchFamily="18" charset="0"/>
            </a:endParaRPr>
          </a:p>
        </p:txBody>
      </p:sp>
      <p:sp>
        <p:nvSpPr>
          <p:cNvPr id="9" name="Oval 8"/>
          <p:cNvSpPr/>
          <p:nvPr/>
        </p:nvSpPr>
        <p:spPr>
          <a:xfrm rot="20022333">
            <a:off x="719912" y="3538375"/>
            <a:ext cx="3357216" cy="1451407"/>
          </a:xfrm>
          <a:prstGeom prst="ellipse">
            <a:avLst/>
          </a:prstGeom>
          <a:noFill/>
          <a:ln w="38100">
            <a:solidFill>
              <a:schemeClr val="accent1">
                <a:lumMod val="60000"/>
                <a:lumOff val="40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2800" b="0" i="1">
              <a:latin typeface="Cambria Math" panose="02040503050406030204" pitchFamily="18" charset="0"/>
            </a:endParaRPr>
          </a:p>
        </p:txBody>
      </p:sp>
      <p:sp>
        <p:nvSpPr>
          <p:cNvPr id="10" name="Oval 9"/>
          <p:cNvSpPr/>
          <p:nvPr/>
        </p:nvSpPr>
        <p:spPr>
          <a:xfrm rot="20022333">
            <a:off x="28333" y="3134294"/>
            <a:ext cx="5337539" cy="2442940"/>
          </a:xfrm>
          <a:prstGeom prst="ellipse">
            <a:avLst/>
          </a:prstGeom>
          <a:noFill/>
          <a:ln w="38100">
            <a:solidFill>
              <a:schemeClr val="accent1">
                <a:lumMod val="60000"/>
                <a:lumOff val="40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2800" b="0" i="1">
              <a:latin typeface="Cambria Math" panose="02040503050406030204" pitchFamily="18" charset="0"/>
            </a:endParaRPr>
          </a:p>
        </p:txBody>
      </p:sp>
      <mc:AlternateContent xmlns:mc="http://schemas.openxmlformats.org/markup-compatibility/2006" xmlns:a14="http://schemas.microsoft.com/office/drawing/2010/main">
        <mc:Choice Requires="a14">
          <p:sp>
            <p:nvSpPr>
              <p:cNvPr id="11" name="Rectangle 10"/>
              <p:cNvSpPr/>
              <p:nvPr/>
            </p:nvSpPr>
            <p:spPr>
              <a:xfrm>
                <a:off x="4845196" y="3850264"/>
                <a:ext cx="699230" cy="63357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3600" i="1" smtClean="0">
                          <a:solidFill>
                            <a:schemeClr val="accent1"/>
                          </a:solidFill>
                          <a:latin typeface="Cambria Math" panose="02040503050406030204" pitchFamily="18" charset="0"/>
                        </a:rPr>
                        <m:t>𝜃</m:t>
                      </m:r>
                      <m:r>
                        <a:rPr lang="en-US" sz="3600" b="0" i="1" baseline="-25000" smtClean="0">
                          <a:solidFill>
                            <a:schemeClr val="accent1"/>
                          </a:solidFill>
                          <a:latin typeface="Cambria Math" panose="02040503050406030204" pitchFamily="18" charset="0"/>
                        </a:rPr>
                        <m:t>0</m:t>
                      </m:r>
                    </m:oMath>
                  </m:oMathPara>
                </a14:m>
                <a:endParaRPr lang="en-US" sz="3600" baseline="-25000" dirty="0">
                  <a:solidFill>
                    <a:schemeClr val="accent1"/>
                  </a:solidFill>
                </a:endParaRPr>
              </a:p>
            </p:txBody>
          </p:sp>
        </mc:Choice>
        <mc:Fallback xmlns="">
          <p:sp>
            <p:nvSpPr>
              <p:cNvPr id="11" name="Rectangle 10"/>
              <p:cNvSpPr>
                <a:spLocks noRot="1" noChangeAspect="1" noMove="1" noResize="1" noEditPoints="1" noAdjustHandles="1" noChangeArrowheads="1" noChangeShapeType="1" noTextEdit="1"/>
              </p:cNvSpPr>
              <p:nvPr/>
            </p:nvSpPr>
            <p:spPr>
              <a:xfrm>
                <a:off x="4845196" y="3850264"/>
                <a:ext cx="699230" cy="633571"/>
              </a:xfrm>
              <a:prstGeom prst="rect">
                <a:avLst/>
              </a:prstGeom>
              <a:blipFill>
                <a:blip r:embed="rId3"/>
                <a:stretch>
                  <a:fillRect/>
                </a:stretch>
              </a:blipFill>
            </p:spPr>
            <p:txBody>
              <a:bodyPr/>
              <a:lstStyle/>
              <a:p>
                <a:r>
                  <a:rPr lang="en-US">
                    <a:noFill/>
                  </a:rPr>
                  <a:t> </a:t>
                </a:r>
              </a:p>
            </p:txBody>
          </p:sp>
        </mc:Fallback>
      </mc:AlternateContent>
      <p:sp>
        <p:nvSpPr>
          <p:cNvPr id="12" name="Oval 11"/>
          <p:cNvSpPr/>
          <p:nvPr/>
        </p:nvSpPr>
        <p:spPr>
          <a:xfrm>
            <a:off x="4563092" y="3917617"/>
            <a:ext cx="269581" cy="269582"/>
          </a:xfrm>
          <a:prstGeom prst="ellipse">
            <a:avLst/>
          </a:prstGeom>
          <a:solidFill>
            <a:schemeClr val="accent1"/>
          </a:solidFill>
          <a:ln w="38100">
            <a:solidFill>
              <a:schemeClr val="accent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2800" b="0" i="1">
              <a:latin typeface="Cambria Math" panose="02040503050406030204" pitchFamily="18" charset="0"/>
            </a:endParaRPr>
          </a:p>
        </p:txBody>
      </p:sp>
      <p:sp>
        <p:nvSpPr>
          <p:cNvPr id="13" name="Oval 12"/>
          <p:cNvSpPr/>
          <p:nvPr/>
        </p:nvSpPr>
        <p:spPr>
          <a:xfrm>
            <a:off x="2194955" y="4129287"/>
            <a:ext cx="269581" cy="269582"/>
          </a:xfrm>
          <a:prstGeom prst="ellipse">
            <a:avLst/>
          </a:prstGeom>
          <a:solidFill>
            <a:schemeClr val="accent1"/>
          </a:solidFill>
          <a:ln w="38100">
            <a:solidFill>
              <a:schemeClr val="accent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2800" b="0" i="1">
              <a:latin typeface="Cambria Math" panose="02040503050406030204" pitchFamily="18" charset="0"/>
            </a:endParaRPr>
          </a:p>
        </p:txBody>
      </p:sp>
      <mc:AlternateContent xmlns:mc="http://schemas.openxmlformats.org/markup-compatibility/2006" xmlns:a14="http://schemas.microsoft.com/office/drawing/2010/main">
        <mc:Choice Requires="a14">
          <p:sp>
            <p:nvSpPr>
              <p:cNvPr id="14" name="Rectangle 13"/>
              <p:cNvSpPr/>
              <p:nvPr/>
            </p:nvSpPr>
            <p:spPr>
              <a:xfrm>
                <a:off x="122611" y="2750624"/>
                <a:ext cx="1257331" cy="63357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3600" i="1" smtClean="0">
                          <a:solidFill>
                            <a:schemeClr val="accent1"/>
                          </a:solidFill>
                          <a:latin typeface="Cambria Math" panose="02040503050406030204" pitchFamily="18" charset="0"/>
                        </a:rPr>
                        <m:t>𝜃</m:t>
                      </m:r>
                      <m:r>
                        <a:rPr lang="en-US" sz="3600" b="0" i="1" baseline="-25000" smtClean="0">
                          <a:solidFill>
                            <a:schemeClr val="accent1"/>
                          </a:solidFill>
                          <a:latin typeface="Cambria Math" panose="02040503050406030204" pitchFamily="18" charset="0"/>
                        </a:rPr>
                        <m:t>𝑓𝑖𝑛𝑎𝑙</m:t>
                      </m:r>
                    </m:oMath>
                  </m:oMathPara>
                </a14:m>
                <a:endParaRPr lang="en-US" sz="3600" baseline="-25000" dirty="0">
                  <a:solidFill>
                    <a:schemeClr val="accent1"/>
                  </a:solidFill>
                </a:endParaRPr>
              </a:p>
            </p:txBody>
          </p:sp>
        </mc:Choice>
        <mc:Fallback xmlns="">
          <p:sp>
            <p:nvSpPr>
              <p:cNvPr id="14" name="Rectangle 13"/>
              <p:cNvSpPr>
                <a:spLocks noRot="1" noChangeAspect="1" noMove="1" noResize="1" noEditPoints="1" noAdjustHandles="1" noChangeArrowheads="1" noChangeShapeType="1" noTextEdit="1"/>
              </p:cNvSpPr>
              <p:nvPr/>
            </p:nvSpPr>
            <p:spPr>
              <a:xfrm>
                <a:off x="122611" y="2750624"/>
                <a:ext cx="1257331" cy="633571"/>
              </a:xfrm>
              <a:prstGeom prst="rect">
                <a:avLst/>
              </a:prstGeom>
              <a:blipFill>
                <a:blip r:embed="rId4"/>
                <a:stretch>
                  <a:fillRect b="-3846"/>
                </a:stretch>
              </a:blipFill>
            </p:spPr>
            <p:txBody>
              <a:bodyPr/>
              <a:lstStyle/>
              <a:p>
                <a:r>
                  <a:rPr lang="en-US">
                    <a:noFill/>
                  </a:rPr>
                  <a:t> </a:t>
                </a:r>
              </a:p>
            </p:txBody>
          </p:sp>
        </mc:Fallback>
      </mc:AlternateContent>
      <p:cxnSp>
        <p:nvCxnSpPr>
          <p:cNvPr id="16" name="Straight Arrow Connector 15"/>
          <p:cNvCxnSpPr>
            <a:endCxn id="13" idx="1"/>
          </p:cNvCxnSpPr>
          <p:nvPr/>
        </p:nvCxnSpPr>
        <p:spPr>
          <a:xfrm>
            <a:off x="1091233" y="3513330"/>
            <a:ext cx="1143201" cy="655436"/>
          </a:xfrm>
          <a:prstGeom prst="straightConnector1">
            <a:avLst/>
          </a:prstGeom>
          <a:ln w="38100">
            <a:solidFill>
              <a:schemeClr val="accent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1" name="Rectangle 20"/>
              <p:cNvSpPr/>
              <p:nvPr/>
            </p:nvSpPr>
            <p:spPr>
              <a:xfrm>
                <a:off x="3574591" y="1933002"/>
                <a:ext cx="690382" cy="63357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3600" b="0" i="1" smtClean="0">
                              <a:solidFill>
                                <a:schemeClr val="accent1"/>
                              </a:solidFill>
                              <a:latin typeface="Cambria Math" panose="02040503050406030204" pitchFamily="18" charset="0"/>
                            </a:rPr>
                          </m:ctrlPr>
                        </m:sSubPr>
                        <m:e>
                          <m:r>
                            <a:rPr lang="en-US" sz="3600" i="1" smtClean="0">
                              <a:solidFill>
                                <a:schemeClr val="accent1"/>
                              </a:solidFill>
                              <a:latin typeface="Cambria Math" panose="02040503050406030204" pitchFamily="18" charset="0"/>
                            </a:rPr>
                            <m:t>𝜃</m:t>
                          </m:r>
                        </m:e>
                        <m:sub>
                          <m:r>
                            <a:rPr lang="en-US" sz="3600" b="0" i="1" smtClean="0">
                              <a:solidFill>
                                <a:schemeClr val="accent1"/>
                              </a:solidFill>
                              <a:latin typeface="Cambria Math" panose="02040503050406030204" pitchFamily="18" charset="0"/>
                            </a:rPr>
                            <m:t>𝑡</m:t>
                          </m:r>
                        </m:sub>
                      </m:sSub>
                    </m:oMath>
                  </m:oMathPara>
                </a14:m>
                <a:endParaRPr lang="en-US" sz="3600" baseline="-25000" dirty="0">
                  <a:solidFill>
                    <a:schemeClr val="accent1"/>
                  </a:solidFill>
                </a:endParaRPr>
              </a:p>
            </p:txBody>
          </p:sp>
        </mc:Choice>
        <mc:Fallback xmlns="">
          <p:sp>
            <p:nvSpPr>
              <p:cNvPr id="21" name="Rectangle 20"/>
              <p:cNvSpPr>
                <a:spLocks noRot="1" noChangeAspect="1" noMove="1" noResize="1" noEditPoints="1" noAdjustHandles="1" noChangeArrowheads="1" noChangeShapeType="1" noTextEdit="1"/>
              </p:cNvSpPr>
              <p:nvPr/>
            </p:nvSpPr>
            <p:spPr>
              <a:xfrm>
                <a:off x="3574591" y="1933002"/>
                <a:ext cx="690382" cy="633571"/>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Rectangle 21"/>
              <p:cNvSpPr/>
              <p:nvPr/>
            </p:nvSpPr>
            <p:spPr>
              <a:xfrm>
                <a:off x="2142234" y="2007865"/>
                <a:ext cx="1131207" cy="63357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3600" b="0" i="1" smtClean="0">
                              <a:solidFill>
                                <a:schemeClr val="accent1"/>
                              </a:solidFill>
                              <a:latin typeface="Cambria Math" panose="02040503050406030204" pitchFamily="18" charset="0"/>
                            </a:rPr>
                          </m:ctrlPr>
                        </m:sSubPr>
                        <m:e>
                          <m:r>
                            <a:rPr lang="en-US" sz="3600" i="1" smtClean="0">
                              <a:solidFill>
                                <a:schemeClr val="accent1"/>
                              </a:solidFill>
                              <a:latin typeface="Cambria Math" panose="02040503050406030204" pitchFamily="18" charset="0"/>
                            </a:rPr>
                            <m:t>𝜃</m:t>
                          </m:r>
                        </m:e>
                        <m:sub>
                          <m:r>
                            <a:rPr lang="en-US" sz="3600" b="0" i="1" smtClean="0">
                              <a:solidFill>
                                <a:schemeClr val="accent1"/>
                              </a:solidFill>
                              <a:latin typeface="Cambria Math" panose="02040503050406030204" pitchFamily="18" charset="0"/>
                            </a:rPr>
                            <m:t>𝑡</m:t>
                          </m:r>
                          <m:r>
                            <a:rPr lang="en-US" sz="3600" b="0" i="1" smtClean="0">
                              <a:solidFill>
                                <a:schemeClr val="accent1"/>
                              </a:solidFill>
                              <a:latin typeface="Cambria Math" panose="02040503050406030204" pitchFamily="18" charset="0"/>
                            </a:rPr>
                            <m:t>+1</m:t>
                          </m:r>
                        </m:sub>
                      </m:sSub>
                    </m:oMath>
                  </m:oMathPara>
                </a14:m>
                <a:endParaRPr lang="en-US" sz="3600" baseline="-25000" dirty="0">
                  <a:solidFill>
                    <a:schemeClr val="accent1"/>
                  </a:solidFill>
                </a:endParaRPr>
              </a:p>
            </p:txBody>
          </p:sp>
        </mc:Choice>
        <mc:Fallback xmlns="">
          <p:sp>
            <p:nvSpPr>
              <p:cNvPr id="22" name="Rectangle 21"/>
              <p:cNvSpPr>
                <a:spLocks noRot="1" noChangeAspect="1" noMove="1" noResize="1" noEditPoints="1" noAdjustHandles="1" noChangeArrowheads="1" noChangeShapeType="1" noTextEdit="1"/>
              </p:cNvSpPr>
              <p:nvPr/>
            </p:nvSpPr>
            <p:spPr>
              <a:xfrm>
                <a:off x="2142234" y="2007865"/>
                <a:ext cx="1131207" cy="633571"/>
              </a:xfrm>
              <a:prstGeom prst="rect">
                <a:avLst/>
              </a:prstGeom>
              <a:blipFill>
                <a:blip r:embed="rId6"/>
                <a:stretch>
                  <a:fillRect/>
                </a:stretch>
              </a:blipFill>
            </p:spPr>
            <p:txBody>
              <a:bodyPr/>
              <a:lstStyle/>
              <a:p>
                <a:r>
                  <a:rPr lang="en-US">
                    <a:noFill/>
                  </a:rPr>
                  <a:t> </a:t>
                </a:r>
              </a:p>
            </p:txBody>
          </p:sp>
        </mc:Fallback>
      </mc:AlternateContent>
      <p:cxnSp>
        <p:nvCxnSpPr>
          <p:cNvPr id="26" name="Straight Arrow Connector 25"/>
          <p:cNvCxnSpPr>
            <a:stCxn id="22" idx="2"/>
            <a:endCxn id="20" idx="0"/>
          </p:cNvCxnSpPr>
          <p:nvPr/>
        </p:nvCxnSpPr>
        <p:spPr>
          <a:xfrm>
            <a:off x="2707838" y="2641436"/>
            <a:ext cx="1053985" cy="1025352"/>
          </a:xfrm>
          <a:prstGeom prst="straightConnector1">
            <a:avLst/>
          </a:prstGeom>
          <a:ln w="38100">
            <a:solidFill>
              <a:schemeClr val="accent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stCxn id="21" idx="2"/>
            <a:endCxn id="19" idx="0"/>
          </p:cNvCxnSpPr>
          <p:nvPr/>
        </p:nvCxnSpPr>
        <p:spPr>
          <a:xfrm flipH="1">
            <a:off x="3915082" y="2566573"/>
            <a:ext cx="4700" cy="623570"/>
          </a:xfrm>
          <a:prstGeom prst="straightConnector1">
            <a:avLst/>
          </a:prstGeom>
          <a:ln w="38100">
            <a:solidFill>
              <a:schemeClr val="accent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35" name="Left Brace 34"/>
          <p:cNvSpPr/>
          <p:nvPr/>
        </p:nvSpPr>
        <p:spPr>
          <a:xfrm rot="16200000">
            <a:off x="9735864" y="2609243"/>
            <a:ext cx="308837" cy="2092368"/>
          </a:xfrm>
          <a:prstGeom prst="leftBrace">
            <a:avLst/>
          </a:prstGeom>
          <a:ln w="57150">
            <a:solidFill>
              <a:schemeClr val="accent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6" name="TextBox 35"/>
          <p:cNvSpPr txBox="1"/>
          <p:nvPr/>
        </p:nvSpPr>
        <p:spPr>
          <a:xfrm>
            <a:off x="8581426" y="3699728"/>
            <a:ext cx="2752613" cy="461665"/>
          </a:xfrm>
          <a:prstGeom prst="rect">
            <a:avLst/>
          </a:prstGeom>
          <a:noFill/>
        </p:spPr>
        <p:txBody>
          <a:bodyPr wrap="none" rtlCol="0">
            <a:spAutoFit/>
          </a:bodyPr>
          <a:lstStyle/>
          <a:p>
            <a:r>
              <a:rPr lang="en-US" sz="2400" dirty="0"/>
              <a:t>minibatch gradient</a:t>
            </a:r>
          </a:p>
        </p:txBody>
      </p:sp>
      <p:sp>
        <p:nvSpPr>
          <p:cNvPr id="3" name="Freeform: Shape 2"/>
          <p:cNvSpPr/>
          <p:nvPr/>
        </p:nvSpPr>
        <p:spPr>
          <a:xfrm>
            <a:off x="2458585" y="3330596"/>
            <a:ext cx="2095248" cy="1096069"/>
          </a:xfrm>
          <a:custGeom>
            <a:avLst/>
            <a:gdLst>
              <a:gd name="connsiteX0" fmla="*/ 2095248 w 2095248"/>
              <a:gd name="connsiteY0" fmla="*/ 799343 h 1374627"/>
              <a:gd name="connsiteX1" fmla="*/ 1338294 w 2095248"/>
              <a:gd name="connsiteY1" fmla="*/ 0 h 1374627"/>
              <a:gd name="connsiteX2" fmla="*/ 1368573 w 2095248"/>
              <a:gd name="connsiteY2" fmla="*/ 1223237 h 1374627"/>
              <a:gd name="connsiteX3" fmla="*/ 956790 w 2095248"/>
              <a:gd name="connsiteY3" fmla="*/ 1005234 h 1374627"/>
              <a:gd name="connsiteX4" fmla="*/ 248281 w 2095248"/>
              <a:gd name="connsiteY4" fmla="*/ 302781 h 1374627"/>
              <a:gd name="connsiteX5" fmla="*/ 690342 w 2095248"/>
              <a:gd name="connsiteY5" fmla="*/ 1374627 h 1374627"/>
              <a:gd name="connsiteX6" fmla="*/ 205892 w 2095248"/>
              <a:gd name="connsiteY6" fmla="*/ 787231 h 1374627"/>
              <a:gd name="connsiteX7" fmla="*/ 157447 w 2095248"/>
              <a:gd name="connsiteY7" fmla="*/ 1301960 h 1374627"/>
              <a:gd name="connsiteX8" fmla="*/ 0 w 2095248"/>
              <a:gd name="connsiteY8" fmla="*/ 1192959 h 1374627"/>
              <a:gd name="connsiteX0" fmla="*/ 2095248 w 2095248"/>
              <a:gd name="connsiteY0" fmla="*/ 593452 h 1168736"/>
              <a:gd name="connsiteX1" fmla="*/ 1459406 w 2095248"/>
              <a:gd name="connsiteY1" fmla="*/ 0 h 1168736"/>
              <a:gd name="connsiteX2" fmla="*/ 1368573 w 2095248"/>
              <a:gd name="connsiteY2" fmla="*/ 1017346 h 1168736"/>
              <a:gd name="connsiteX3" fmla="*/ 956790 w 2095248"/>
              <a:gd name="connsiteY3" fmla="*/ 799343 h 1168736"/>
              <a:gd name="connsiteX4" fmla="*/ 248281 w 2095248"/>
              <a:gd name="connsiteY4" fmla="*/ 96890 h 1168736"/>
              <a:gd name="connsiteX5" fmla="*/ 690342 w 2095248"/>
              <a:gd name="connsiteY5" fmla="*/ 1168736 h 1168736"/>
              <a:gd name="connsiteX6" fmla="*/ 205892 w 2095248"/>
              <a:gd name="connsiteY6" fmla="*/ 581340 h 1168736"/>
              <a:gd name="connsiteX7" fmla="*/ 157447 w 2095248"/>
              <a:gd name="connsiteY7" fmla="*/ 1096069 h 1168736"/>
              <a:gd name="connsiteX8" fmla="*/ 0 w 2095248"/>
              <a:gd name="connsiteY8" fmla="*/ 987068 h 1168736"/>
              <a:gd name="connsiteX0" fmla="*/ 2095248 w 2095248"/>
              <a:gd name="connsiteY0" fmla="*/ 593452 h 1168736"/>
              <a:gd name="connsiteX1" fmla="*/ 1459406 w 2095248"/>
              <a:gd name="connsiteY1" fmla="*/ 0 h 1168736"/>
              <a:gd name="connsiteX2" fmla="*/ 1308016 w 2095248"/>
              <a:gd name="connsiteY2" fmla="*/ 666119 h 1168736"/>
              <a:gd name="connsiteX3" fmla="*/ 956790 w 2095248"/>
              <a:gd name="connsiteY3" fmla="*/ 799343 h 1168736"/>
              <a:gd name="connsiteX4" fmla="*/ 248281 w 2095248"/>
              <a:gd name="connsiteY4" fmla="*/ 96890 h 1168736"/>
              <a:gd name="connsiteX5" fmla="*/ 690342 w 2095248"/>
              <a:gd name="connsiteY5" fmla="*/ 1168736 h 1168736"/>
              <a:gd name="connsiteX6" fmla="*/ 205892 w 2095248"/>
              <a:gd name="connsiteY6" fmla="*/ 581340 h 1168736"/>
              <a:gd name="connsiteX7" fmla="*/ 157447 w 2095248"/>
              <a:gd name="connsiteY7" fmla="*/ 1096069 h 1168736"/>
              <a:gd name="connsiteX8" fmla="*/ 0 w 2095248"/>
              <a:gd name="connsiteY8" fmla="*/ 987068 h 1168736"/>
              <a:gd name="connsiteX0" fmla="*/ 2095248 w 2095248"/>
              <a:gd name="connsiteY0" fmla="*/ 593452 h 1168736"/>
              <a:gd name="connsiteX1" fmla="*/ 1459406 w 2095248"/>
              <a:gd name="connsiteY1" fmla="*/ 0 h 1168736"/>
              <a:gd name="connsiteX2" fmla="*/ 1308016 w 2095248"/>
              <a:gd name="connsiteY2" fmla="*/ 666119 h 1168736"/>
              <a:gd name="connsiteX3" fmla="*/ 956790 w 2095248"/>
              <a:gd name="connsiteY3" fmla="*/ 799343 h 1168736"/>
              <a:gd name="connsiteX4" fmla="*/ 599508 w 2095248"/>
              <a:gd name="connsiteY4" fmla="*/ 224058 h 1168736"/>
              <a:gd name="connsiteX5" fmla="*/ 690342 w 2095248"/>
              <a:gd name="connsiteY5" fmla="*/ 1168736 h 1168736"/>
              <a:gd name="connsiteX6" fmla="*/ 205892 w 2095248"/>
              <a:gd name="connsiteY6" fmla="*/ 581340 h 1168736"/>
              <a:gd name="connsiteX7" fmla="*/ 157447 w 2095248"/>
              <a:gd name="connsiteY7" fmla="*/ 1096069 h 1168736"/>
              <a:gd name="connsiteX8" fmla="*/ 0 w 2095248"/>
              <a:gd name="connsiteY8" fmla="*/ 987068 h 1168736"/>
              <a:gd name="connsiteX0" fmla="*/ 2095248 w 2095248"/>
              <a:gd name="connsiteY0" fmla="*/ 593452 h 1096069"/>
              <a:gd name="connsiteX1" fmla="*/ 1459406 w 2095248"/>
              <a:gd name="connsiteY1" fmla="*/ 0 h 1096069"/>
              <a:gd name="connsiteX2" fmla="*/ 1308016 w 2095248"/>
              <a:gd name="connsiteY2" fmla="*/ 666119 h 1096069"/>
              <a:gd name="connsiteX3" fmla="*/ 956790 w 2095248"/>
              <a:gd name="connsiteY3" fmla="*/ 799343 h 1096069"/>
              <a:gd name="connsiteX4" fmla="*/ 599508 w 2095248"/>
              <a:gd name="connsiteY4" fmla="*/ 224058 h 1096069"/>
              <a:gd name="connsiteX5" fmla="*/ 575285 w 2095248"/>
              <a:gd name="connsiteY5" fmla="*/ 926511 h 1096069"/>
              <a:gd name="connsiteX6" fmla="*/ 205892 w 2095248"/>
              <a:gd name="connsiteY6" fmla="*/ 581340 h 1096069"/>
              <a:gd name="connsiteX7" fmla="*/ 157447 w 2095248"/>
              <a:gd name="connsiteY7" fmla="*/ 1096069 h 1096069"/>
              <a:gd name="connsiteX8" fmla="*/ 0 w 2095248"/>
              <a:gd name="connsiteY8" fmla="*/ 987068 h 1096069"/>
              <a:gd name="connsiteX0" fmla="*/ 2095248 w 2095248"/>
              <a:gd name="connsiteY0" fmla="*/ 593452 h 1096069"/>
              <a:gd name="connsiteX1" fmla="*/ 1459406 w 2095248"/>
              <a:gd name="connsiteY1" fmla="*/ 0 h 1096069"/>
              <a:gd name="connsiteX2" fmla="*/ 1308016 w 2095248"/>
              <a:gd name="connsiteY2" fmla="*/ 666119 h 1096069"/>
              <a:gd name="connsiteX3" fmla="*/ 956790 w 2095248"/>
              <a:gd name="connsiteY3" fmla="*/ 799343 h 1096069"/>
              <a:gd name="connsiteX4" fmla="*/ 599508 w 2095248"/>
              <a:gd name="connsiteY4" fmla="*/ 224058 h 1096069"/>
              <a:gd name="connsiteX5" fmla="*/ 575285 w 2095248"/>
              <a:gd name="connsiteY5" fmla="*/ 926511 h 1096069"/>
              <a:gd name="connsiteX6" fmla="*/ 290671 w 2095248"/>
              <a:gd name="connsiteY6" fmla="*/ 672175 h 1096069"/>
              <a:gd name="connsiteX7" fmla="*/ 157447 w 2095248"/>
              <a:gd name="connsiteY7" fmla="*/ 1096069 h 1096069"/>
              <a:gd name="connsiteX8" fmla="*/ 0 w 2095248"/>
              <a:gd name="connsiteY8" fmla="*/ 987068 h 1096069"/>
              <a:gd name="connsiteX0" fmla="*/ 2095248 w 2095248"/>
              <a:gd name="connsiteY0" fmla="*/ 593452 h 1096069"/>
              <a:gd name="connsiteX1" fmla="*/ 1459406 w 2095248"/>
              <a:gd name="connsiteY1" fmla="*/ 0 h 1096069"/>
              <a:gd name="connsiteX2" fmla="*/ 1326183 w 2095248"/>
              <a:gd name="connsiteY2" fmla="*/ 454172 h 1096069"/>
              <a:gd name="connsiteX3" fmla="*/ 956790 w 2095248"/>
              <a:gd name="connsiteY3" fmla="*/ 799343 h 1096069"/>
              <a:gd name="connsiteX4" fmla="*/ 599508 w 2095248"/>
              <a:gd name="connsiteY4" fmla="*/ 224058 h 1096069"/>
              <a:gd name="connsiteX5" fmla="*/ 575285 w 2095248"/>
              <a:gd name="connsiteY5" fmla="*/ 926511 h 1096069"/>
              <a:gd name="connsiteX6" fmla="*/ 290671 w 2095248"/>
              <a:gd name="connsiteY6" fmla="*/ 672175 h 1096069"/>
              <a:gd name="connsiteX7" fmla="*/ 157447 w 2095248"/>
              <a:gd name="connsiteY7" fmla="*/ 1096069 h 1096069"/>
              <a:gd name="connsiteX8" fmla="*/ 0 w 2095248"/>
              <a:gd name="connsiteY8" fmla="*/ 987068 h 1096069"/>
              <a:gd name="connsiteX0" fmla="*/ 2095248 w 2095248"/>
              <a:gd name="connsiteY0" fmla="*/ 593452 h 1096069"/>
              <a:gd name="connsiteX1" fmla="*/ 1459406 w 2095248"/>
              <a:gd name="connsiteY1" fmla="*/ 0 h 1096069"/>
              <a:gd name="connsiteX2" fmla="*/ 1326183 w 2095248"/>
              <a:gd name="connsiteY2" fmla="*/ 454172 h 1096069"/>
              <a:gd name="connsiteX3" fmla="*/ 920456 w 2095248"/>
              <a:gd name="connsiteY3" fmla="*/ 599507 h 1096069"/>
              <a:gd name="connsiteX4" fmla="*/ 599508 w 2095248"/>
              <a:gd name="connsiteY4" fmla="*/ 224058 h 1096069"/>
              <a:gd name="connsiteX5" fmla="*/ 575285 w 2095248"/>
              <a:gd name="connsiteY5" fmla="*/ 926511 h 1096069"/>
              <a:gd name="connsiteX6" fmla="*/ 290671 w 2095248"/>
              <a:gd name="connsiteY6" fmla="*/ 672175 h 1096069"/>
              <a:gd name="connsiteX7" fmla="*/ 157447 w 2095248"/>
              <a:gd name="connsiteY7" fmla="*/ 1096069 h 1096069"/>
              <a:gd name="connsiteX8" fmla="*/ 0 w 2095248"/>
              <a:gd name="connsiteY8" fmla="*/ 987068 h 1096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95248" h="1096069">
                <a:moveTo>
                  <a:pt x="2095248" y="593452"/>
                </a:moveTo>
                <a:lnTo>
                  <a:pt x="1459406" y="0"/>
                </a:lnTo>
                <a:lnTo>
                  <a:pt x="1326183" y="454172"/>
                </a:lnTo>
                <a:lnTo>
                  <a:pt x="920456" y="599507"/>
                </a:lnTo>
                <a:lnTo>
                  <a:pt x="599508" y="224058"/>
                </a:lnTo>
                <a:lnTo>
                  <a:pt x="575285" y="926511"/>
                </a:lnTo>
                <a:lnTo>
                  <a:pt x="290671" y="672175"/>
                </a:lnTo>
                <a:lnTo>
                  <a:pt x="157447" y="1096069"/>
                </a:lnTo>
                <a:lnTo>
                  <a:pt x="0" y="987068"/>
                </a:lnTo>
              </a:path>
            </a:pathLst>
          </a:custGeom>
          <a:noFill/>
          <a:ln w="76200">
            <a:solidFill>
              <a:schemeClr val="accent6"/>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1" name="TextBox 30"/>
              <p:cNvSpPr txBox="1"/>
              <p:nvPr/>
            </p:nvSpPr>
            <p:spPr>
              <a:xfrm>
                <a:off x="2310414" y="5777533"/>
                <a:ext cx="9727464" cy="1064074"/>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marL="342900" indent="-342900">
                  <a:lnSpc>
                    <a:spcPct val="130000"/>
                  </a:lnSpc>
                  <a:buFont typeface="Arial" panose="020B0604020202020204" pitchFamily="34" charset="0"/>
                  <a:buChar char="•"/>
                </a:pPr>
                <a14:m>
                  <m:oMath xmlns:m="http://schemas.openxmlformats.org/officeDocument/2006/math">
                    <m:acc>
                      <m:accPr>
                        <m:chr m:val="̃"/>
                        <m:ctrlPr>
                          <a:rPr lang="en-US" sz="2400" i="1">
                            <a:latin typeface="Cambria Math" panose="02040503050406030204" pitchFamily="18" charset="0"/>
                          </a:rPr>
                        </m:ctrlPr>
                      </m:accPr>
                      <m:e>
                        <m:r>
                          <a:rPr lang="en-US" sz="2400">
                            <a:latin typeface="Cambria Math" panose="02040503050406030204" pitchFamily="18" charset="0"/>
                          </a:rPr>
                          <m:t>𝛻</m:t>
                        </m:r>
                      </m:e>
                    </m:acc>
                    <m:r>
                      <a:rPr lang="en-US" sz="2400" i="1">
                        <a:latin typeface="Cambria Math" panose="02040503050406030204" pitchFamily="18" charset="0"/>
                      </a:rPr>
                      <m:t>𝐿</m:t>
                    </m:r>
                    <m:d>
                      <m:dPr>
                        <m:ctrlPr>
                          <a:rPr lang="en-US" sz="2400" i="1">
                            <a:latin typeface="Cambria Math" panose="02040503050406030204" pitchFamily="18" charset="0"/>
                          </a:rPr>
                        </m:ctrlPr>
                      </m:dPr>
                      <m:e>
                        <m:r>
                          <a:rPr lang="en-US" sz="2400" i="1">
                            <a:latin typeface="Cambria Math" panose="02040503050406030204" pitchFamily="18" charset="0"/>
                          </a:rPr>
                          <m:t>𝜃</m:t>
                        </m:r>
                      </m:e>
                    </m:d>
                    <m:r>
                      <a:rPr lang="en-US" sz="2400" i="1">
                        <a:latin typeface="Cambria Math" panose="02040503050406030204" pitchFamily="18" charset="0"/>
                      </a:rPr>
                      <m:t> </m:t>
                    </m:r>
                  </m:oMath>
                </a14:m>
                <a:r>
                  <a:rPr lang="en-US" sz="2400" dirty="0"/>
                  <a:t>is average gradient over random subset of data of size </a:t>
                </a:r>
                <a:r>
                  <a:rPr lang="en-US" sz="2400" i="1" dirty="0"/>
                  <a:t>B</a:t>
                </a:r>
              </a:p>
              <a:p>
                <a:pPr marL="342900" indent="-342900">
                  <a:lnSpc>
                    <a:spcPct val="130000"/>
                  </a:lnSpc>
                  <a:buFont typeface="Arial" panose="020B0604020202020204" pitchFamily="34" charset="0"/>
                  <a:buChar char="•"/>
                </a:pPr>
                <a:r>
                  <a:rPr lang="en-US" sz="2400" dirty="0"/>
                  <a:t>Per-iteration comp. cost = O(</a:t>
                </a:r>
                <a:r>
                  <a:rPr lang="en-US" sz="2400" i="1" dirty="0"/>
                  <a:t>B</a:t>
                </a:r>
                <a:r>
                  <a:rPr lang="en-US" sz="2400" dirty="0"/>
                  <a:t>)</a:t>
                </a:r>
              </a:p>
            </p:txBody>
          </p:sp>
        </mc:Choice>
        <mc:Fallback xmlns="">
          <p:sp>
            <p:nvSpPr>
              <p:cNvPr id="31" name="TextBox 30"/>
              <p:cNvSpPr txBox="1">
                <a:spLocks noRot="1" noChangeAspect="1" noMove="1" noResize="1" noEditPoints="1" noAdjustHandles="1" noChangeArrowheads="1" noChangeShapeType="1" noTextEdit="1"/>
              </p:cNvSpPr>
              <p:nvPr/>
            </p:nvSpPr>
            <p:spPr>
              <a:xfrm>
                <a:off x="2310414" y="5777533"/>
                <a:ext cx="9727464" cy="1064074"/>
              </a:xfrm>
              <a:prstGeom prst="rect">
                <a:avLst/>
              </a:prstGeom>
              <a:blipFill>
                <a:blip r:embed="rId7"/>
                <a:stretch>
                  <a:fillRect l="-751" b="-7386"/>
                </a:stretch>
              </a:blipFill>
            </p:spPr>
            <p:txBody>
              <a:bodyPr/>
              <a:lstStyle/>
              <a:p>
                <a:r>
                  <a:rPr lang="en-US">
                    <a:noFill/>
                  </a:rPr>
                  <a:t> </a:t>
                </a:r>
              </a:p>
            </p:txBody>
          </p:sp>
        </mc:Fallback>
      </mc:AlternateContent>
      <p:sp>
        <p:nvSpPr>
          <p:cNvPr id="19" name="Oval 18"/>
          <p:cNvSpPr/>
          <p:nvPr/>
        </p:nvSpPr>
        <p:spPr>
          <a:xfrm>
            <a:off x="3780291" y="3190143"/>
            <a:ext cx="269581" cy="269582"/>
          </a:xfrm>
          <a:prstGeom prst="ellipse">
            <a:avLst/>
          </a:prstGeom>
          <a:solidFill>
            <a:schemeClr val="accent1"/>
          </a:solidFill>
          <a:ln w="38100">
            <a:solidFill>
              <a:schemeClr val="accent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2800" b="0" i="1">
              <a:latin typeface="Cambria Math" panose="02040503050406030204" pitchFamily="18" charset="0"/>
            </a:endParaRPr>
          </a:p>
        </p:txBody>
      </p:sp>
      <p:sp>
        <p:nvSpPr>
          <p:cNvPr id="20" name="Oval 19"/>
          <p:cNvSpPr/>
          <p:nvPr/>
        </p:nvSpPr>
        <p:spPr>
          <a:xfrm>
            <a:off x="3627032" y="3666788"/>
            <a:ext cx="269581" cy="269582"/>
          </a:xfrm>
          <a:prstGeom prst="ellipse">
            <a:avLst/>
          </a:prstGeom>
          <a:solidFill>
            <a:schemeClr val="accent1"/>
          </a:solidFill>
          <a:ln w="38100">
            <a:solidFill>
              <a:schemeClr val="accent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2800" b="0" i="1">
              <a:latin typeface="Cambria Math" panose="02040503050406030204" pitchFamily="18" charset="0"/>
            </a:endParaRPr>
          </a:p>
        </p:txBody>
      </p:sp>
    </p:spTree>
    <p:extLst>
      <p:ext uri="{BB962C8B-B14F-4D97-AF65-F5344CB8AC3E}">
        <p14:creationId xmlns:p14="http://schemas.microsoft.com/office/powerpoint/2010/main" val="117939984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Overfitting – what is signal vs noise?</a:t>
            </a:r>
          </a:p>
        </p:txBody>
      </p:sp>
      <p:sp>
        <p:nvSpPr>
          <p:cNvPr id="3" name="Content Placeholder 2"/>
          <p:cNvSpPr>
            <a:spLocks noGrp="1"/>
          </p:cNvSpPr>
          <p:nvPr>
            <p:ph idx="1"/>
          </p:nvPr>
        </p:nvSpPr>
        <p:spPr>
          <a:xfrm>
            <a:off x="838200" y="1825624"/>
            <a:ext cx="10515600" cy="5032376"/>
          </a:xfrm>
        </p:spPr>
        <p:txBody>
          <a:bodyPr>
            <a:normAutofit/>
          </a:bodyPr>
          <a:lstStyle/>
          <a:p>
            <a:r>
              <a:rPr lang="en-US" dirty="0"/>
              <a:t>Imagine:</a:t>
            </a:r>
          </a:p>
          <a:p>
            <a:endParaRPr lang="en-US" dirty="0"/>
          </a:p>
          <a:p>
            <a:endParaRPr lang="en-US" dirty="0"/>
          </a:p>
          <a:p>
            <a:endParaRPr lang="en-US" dirty="0"/>
          </a:p>
          <a:p>
            <a:endParaRPr lang="en-US" dirty="0"/>
          </a:p>
          <a:p>
            <a:r>
              <a:rPr lang="en-US" dirty="0"/>
              <a:t>Powerful models are more likely to overfit</a:t>
            </a:r>
          </a:p>
          <a:p>
            <a:r>
              <a:rPr lang="en-US" dirty="0"/>
              <a:t>We need </a:t>
            </a:r>
            <a:r>
              <a:rPr lang="en-US" dirty="0">
                <a:solidFill>
                  <a:schemeClr val="accent1"/>
                </a:solidFill>
              </a:rPr>
              <a:t>validation data</a:t>
            </a:r>
            <a:r>
              <a:rPr lang="en-US" dirty="0"/>
              <a:t>: leave out some portion of the training data to validate the generalizability of the model</a:t>
            </a:r>
          </a:p>
        </p:txBody>
      </p:sp>
      <p:sp>
        <p:nvSpPr>
          <p:cNvPr id="4" name="Flowchart: Magnetic Disk 3"/>
          <p:cNvSpPr/>
          <p:nvPr/>
        </p:nvSpPr>
        <p:spPr>
          <a:xfrm>
            <a:off x="3266532" y="2308887"/>
            <a:ext cx="1158599" cy="1186775"/>
          </a:xfrm>
          <a:prstGeom prst="flowChartMagneticDisk">
            <a:avLst/>
          </a:prstGeom>
          <a:ln w="38100"/>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5" name="TextBox 4"/>
          <p:cNvSpPr txBox="1"/>
          <p:nvPr/>
        </p:nvSpPr>
        <p:spPr>
          <a:xfrm>
            <a:off x="3266532" y="3614885"/>
            <a:ext cx="1265603" cy="830997"/>
          </a:xfrm>
          <a:prstGeom prst="rect">
            <a:avLst/>
          </a:prstGeom>
          <a:noFill/>
        </p:spPr>
        <p:txBody>
          <a:bodyPr wrap="none" rtlCol="0">
            <a:spAutoFit/>
          </a:bodyPr>
          <a:lstStyle/>
          <a:p>
            <a:r>
              <a:rPr lang="en-US" sz="2400" dirty="0"/>
              <a:t>Training</a:t>
            </a:r>
            <a:br>
              <a:rPr lang="en-US" sz="2400" dirty="0"/>
            </a:br>
            <a:r>
              <a:rPr lang="en-US" sz="2400" dirty="0"/>
              <a:t>data</a:t>
            </a:r>
          </a:p>
        </p:txBody>
      </p:sp>
      <mc:AlternateContent xmlns:mc="http://schemas.openxmlformats.org/markup-compatibility/2006" xmlns:p14="http://schemas.microsoft.com/office/powerpoint/2010/main">
        <mc:Choice Requires="p14">
          <p:contentPart p14:bwMode="auto" r:id="rId2">
            <p14:nvContentPartPr>
              <p14:cNvPr id="14" name="Ink 13"/>
              <p14:cNvContentPartPr/>
              <p14:nvPr/>
            </p14:nvContentPartPr>
            <p14:xfrm>
              <a:off x="4691170" y="2498858"/>
              <a:ext cx="1199160" cy="296820"/>
            </p14:xfrm>
          </p:contentPart>
        </mc:Choice>
        <mc:Fallback xmlns="">
          <p:pic>
            <p:nvPicPr>
              <p:cNvPr id="14" name="Ink 13"/>
              <p:cNvPicPr/>
              <p:nvPr/>
            </p:nvPicPr>
            <p:blipFill>
              <a:blip r:embed="rId3"/>
              <a:stretch>
                <a:fillRect/>
              </a:stretch>
            </p:blipFill>
            <p:spPr>
              <a:xfrm>
                <a:off x="4686850" y="2494541"/>
                <a:ext cx="1207800" cy="305455"/>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17" name="Ink 16"/>
              <p14:cNvContentPartPr/>
              <p14:nvPr/>
            </p14:nvContentPartPr>
            <p14:xfrm>
              <a:off x="4503430" y="3055958"/>
              <a:ext cx="18360" cy="24480"/>
            </p14:xfrm>
          </p:contentPart>
        </mc:Choice>
        <mc:Fallback xmlns="">
          <p:pic>
            <p:nvPicPr>
              <p:cNvPr id="17" name="Ink 16"/>
              <p:cNvPicPr/>
              <p:nvPr/>
            </p:nvPicPr>
            <p:blipFill>
              <a:blip r:embed="rId5"/>
              <a:stretch>
                <a:fillRect/>
              </a:stretch>
            </p:blipFill>
            <p:spPr>
              <a:xfrm>
                <a:off x="4499193" y="3051638"/>
                <a:ext cx="26834" cy="3312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8" name="Ink 17"/>
              <p14:cNvContentPartPr/>
              <p14:nvPr/>
            </p14:nvContentPartPr>
            <p14:xfrm rot="1039672">
              <a:off x="4582090" y="3364658"/>
              <a:ext cx="1356660" cy="272700"/>
            </p14:xfrm>
          </p:contentPart>
        </mc:Choice>
        <mc:Fallback xmlns="">
          <p:pic>
            <p:nvPicPr>
              <p:cNvPr id="18" name="Ink 17"/>
              <p:cNvPicPr/>
              <p:nvPr/>
            </p:nvPicPr>
            <p:blipFill>
              <a:blip r:embed="rId7"/>
              <a:stretch>
                <a:fillRect/>
              </a:stretch>
            </p:blipFill>
            <p:spPr>
              <a:xfrm rot="1039672">
                <a:off x="4577772" y="3360341"/>
                <a:ext cx="1365297" cy="281334"/>
              </a:xfrm>
              <a:prstGeom prst="rect">
                <a:avLst/>
              </a:prstGeom>
            </p:spPr>
          </p:pic>
        </mc:Fallback>
      </mc:AlternateContent>
      <p:pic>
        <p:nvPicPr>
          <p:cNvPr id="19" name="Picture 18"/>
          <p:cNvPicPr>
            <a:picLocks noChangeAspect="1"/>
          </p:cNvPicPr>
          <p:nvPr/>
        </p:nvPicPr>
        <p:blipFill>
          <a:blip r:embed="rId8"/>
          <a:stretch>
            <a:fillRect/>
          </a:stretch>
        </p:blipFill>
        <p:spPr>
          <a:xfrm>
            <a:off x="6156369" y="1825625"/>
            <a:ext cx="1307493" cy="1286879"/>
          </a:xfrm>
          <a:prstGeom prst="rect">
            <a:avLst/>
          </a:prstGeom>
        </p:spPr>
      </p:pic>
      <p:pic>
        <p:nvPicPr>
          <p:cNvPr id="20" name="Picture 19"/>
          <p:cNvPicPr>
            <a:picLocks noChangeAspect="1"/>
          </p:cNvPicPr>
          <p:nvPr/>
        </p:nvPicPr>
        <p:blipFill>
          <a:blip r:embed="rId9"/>
          <a:stretch>
            <a:fillRect/>
          </a:stretch>
        </p:blipFill>
        <p:spPr>
          <a:xfrm>
            <a:off x="6156369" y="3322804"/>
            <a:ext cx="1308535" cy="1309751"/>
          </a:xfrm>
          <a:prstGeom prst="rect">
            <a:avLst/>
          </a:prstGeom>
        </p:spPr>
      </p:pic>
      <p:sp>
        <p:nvSpPr>
          <p:cNvPr id="21" name="TextBox 20"/>
          <p:cNvSpPr txBox="1"/>
          <p:nvPr/>
        </p:nvSpPr>
        <p:spPr>
          <a:xfrm>
            <a:off x="7572810" y="2260442"/>
            <a:ext cx="721672" cy="584775"/>
          </a:xfrm>
          <a:prstGeom prst="rect">
            <a:avLst/>
          </a:prstGeom>
          <a:noFill/>
        </p:spPr>
        <p:txBody>
          <a:bodyPr wrap="none" rtlCol="0">
            <a:spAutoFit/>
          </a:bodyPr>
          <a:lstStyle/>
          <a:p>
            <a:r>
              <a:rPr lang="en-US" sz="3200" dirty="0"/>
              <a:t>cat</a:t>
            </a:r>
          </a:p>
        </p:txBody>
      </p:sp>
      <p:sp>
        <p:nvSpPr>
          <p:cNvPr id="22" name="TextBox 21"/>
          <p:cNvSpPr txBox="1"/>
          <p:nvPr/>
        </p:nvSpPr>
        <p:spPr>
          <a:xfrm>
            <a:off x="7572810" y="3566440"/>
            <a:ext cx="909223" cy="584775"/>
          </a:xfrm>
          <a:prstGeom prst="rect">
            <a:avLst/>
          </a:prstGeom>
          <a:noFill/>
        </p:spPr>
        <p:txBody>
          <a:bodyPr wrap="none" rtlCol="0">
            <a:spAutoFit/>
          </a:bodyPr>
          <a:lstStyle/>
          <a:p>
            <a:r>
              <a:rPr lang="en-US" sz="3200" dirty="0"/>
              <a:t>dog</a:t>
            </a:r>
          </a:p>
        </p:txBody>
      </p:sp>
      <p:grpSp>
        <p:nvGrpSpPr>
          <p:cNvPr id="29" name="Group 28"/>
          <p:cNvGrpSpPr/>
          <p:nvPr/>
        </p:nvGrpSpPr>
        <p:grpSpPr>
          <a:xfrm>
            <a:off x="8798829" y="1302994"/>
            <a:ext cx="2643091" cy="3441502"/>
            <a:chOff x="8798829" y="1302994"/>
            <a:chExt cx="2643091" cy="3441502"/>
          </a:xfrm>
        </p:grpSpPr>
        <p:grpSp>
          <p:nvGrpSpPr>
            <p:cNvPr id="27" name="Group 26"/>
            <p:cNvGrpSpPr/>
            <p:nvPr/>
          </p:nvGrpSpPr>
          <p:grpSpPr>
            <a:xfrm>
              <a:off x="8798829" y="1480512"/>
              <a:ext cx="2220552" cy="3263984"/>
              <a:chOff x="8798829" y="1480512"/>
              <a:chExt cx="2220552" cy="3263984"/>
            </a:xfrm>
          </p:grpSpPr>
          <p:pic>
            <p:nvPicPr>
              <p:cNvPr id="23" name="Picture 22"/>
              <p:cNvPicPr>
                <a:picLocks noChangeAspect="1"/>
              </p:cNvPicPr>
              <p:nvPr/>
            </p:nvPicPr>
            <p:blipFill>
              <a:blip r:embed="rId10"/>
              <a:stretch>
                <a:fillRect/>
              </a:stretch>
            </p:blipFill>
            <p:spPr>
              <a:xfrm>
                <a:off x="9495019" y="3322804"/>
                <a:ext cx="1453558" cy="1310133"/>
              </a:xfrm>
              <a:prstGeom prst="rect">
                <a:avLst/>
              </a:prstGeom>
            </p:spPr>
          </p:pic>
          <p:cxnSp>
            <p:nvCxnSpPr>
              <p:cNvPr id="25" name="Straight Connector 24"/>
              <p:cNvCxnSpPr/>
              <p:nvPr/>
            </p:nvCxnSpPr>
            <p:spPr>
              <a:xfrm>
                <a:off x="8798829" y="1480512"/>
                <a:ext cx="0" cy="3263984"/>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pic>
            <p:nvPicPr>
              <p:cNvPr id="26" name="Picture 25"/>
              <p:cNvPicPr>
                <a:picLocks noChangeAspect="1"/>
              </p:cNvPicPr>
              <p:nvPr/>
            </p:nvPicPr>
            <p:blipFill>
              <a:blip r:embed="rId11"/>
              <a:stretch>
                <a:fillRect/>
              </a:stretch>
            </p:blipFill>
            <p:spPr>
              <a:xfrm>
                <a:off x="9508674" y="1947554"/>
                <a:ext cx="1510707" cy="1043019"/>
              </a:xfrm>
              <a:prstGeom prst="rect">
                <a:avLst/>
              </a:prstGeom>
            </p:spPr>
          </p:pic>
        </p:grpSp>
        <p:sp>
          <p:nvSpPr>
            <p:cNvPr id="28" name="TextBox 27"/>
            <p:cNvSpPr txBox="1"/>
            <p:nvPr/>
          </p:nvSpPr>
          <p:spPr>
            <a:xfrm>
              <a:off x="9222723" y="1302994"/>
              <a:ext cx="2219197" cy="461665"/>
            </a:xfrm>
            <a:prstGeom prst="rect">
              <a:avLst/>
            </a:prstGeom>
            <a:noFill/>
          </p:spPr>
          <p:txBody>
            <a:bodyPr wrap="none" rtlCol="0">
              <a:spAutoFit/>
            </a:bodyPr>
            <a:lstStyle/>
            <a:p>
              <a:r>
                <a:rPr lang="en-US" sz="2400" dirty="0"/>
                <a:t>Validation data</a:t>
              </a:r>
            </a:p>
          </p:txBody>
        </p:sp>
      </p:grpSp>
    </p:spTree>
    <p:extLst>
      <p:ext uri="{BB962C8B-B14F-4D97-AF65-F5344CB8AC3E}">
        <p14:creationId xmlns:p14="http://schemas.microsoft.com/office/powerpoint/2010/main" val="1549075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Typical learning curve</a:t>
            </a:r>
          </a:p>
        </p:txBody>
      </p:sp>
      <p:cxnSp>
        <p:nvCxnSpPr>
          <p:cNvPr id="4" name="Straight Arrow Connector 3"/>
          <p:cNvCxnSpPr/>
          <p:nvPr/>
        </p:nvCxnSpPr>
        <p:spPr>
          <a:xfrm>
            <a:off x="1081484" y="5928322"/>
            <a:ext cx="7287395" cy="0"/>
          </a:xfrm>
          <a:prstGeom prst="straightConnector1">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 name="Straight Arrow Connector 4"/>
          <p:cNvCxnSpPr/>
          <p:nvPr/>
        </p:nvCxnSpPr>
        <p:spPr>
          <a:xfrm flipV="1">
            <a:off x="1475103" y="1877245"/>
            <a:ext cx="8526" cy="4417584"/>
          </a:xfrm>
          <a:prstGeom prst="straightConnector1">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2">
            <p14:nvContentPartPr>
              <p14:cNvPr id="10" name="Ink 9"/>
              <p14:cNvContentPartPr/>
              <p14:nvPr/>
            </p14:nvContentPartPr>
            <p14:xfrm>
              <a:off x="1556230" y="2046625"/>
              <a:ext cx="5347260" cy="3803040"/>
            </p14:xfrm>
          </p:contentPart>
        </mc:Choice>
        <mc:Fallback xmlns="">
          <p:pic>
            <p:nvPicPr>
              <p:cNvPr id="10" name="Ink 9"/>
              <p:cNvPicPr/>
              <p:nvPr/>
            </p:nvPicPr>
            <p:blipFill>
              <a:blip r:embed="rId3"/>
              <a:stretch>
                <a:fillRect/>
              </a:stretch>
            </p:blipFill>
            <p:spPr>
              <a:xfrm>
                <a:off x="1527793" y="2018188"/>
                <a:ext cx="5404134" cy="3859915"/>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14" name="Ink 13"/>
              <p14:cNvContentPartPr/>
              <p14:nvPr/>
            </p14:nvContentPartPr>
            <p14:xfrm>
              <a:off x="1634890" y="2064805"/>
              <a:ext cx="5262480" cy="2725200"/>
            </p14:xfrm>
          </p:contentPart>
        </mc:Choice>
        <mc:Fallback xmlns="">
          <p:pic>
            <p:nvPicPr>
              <p:cNvPr id="14" name="Ink 13"/>
              <p:cNvPicPr/>
              <p:nvPr/>
            </p:nvPicPr>
            <p:blipFill>
              <a:blip r:embed="rId5"/>
              <a:stretch>
                <a:fillRect/>
              </a:stretch>
            </p:blipFill>
            <p:spPr>
              <a:xfrm>
                <a:off x="1606452" y="2036369"/>
                <a:ext cx="5319356" cy="2782072"/>
              </a:xfrm>
              <a:prstGeom prst="rect">
                <a:avLst/>
              </a:prstGeom>
            </p:spPr>
          </p:pic>
        </mc:Fallback>
      </mc:AlternateContent>
      <p:sp>
        <p:nvSpPr>
          <p:cNvPr id="15" name="TextBox 14"/>
          <p:cNvSpPr txBox="1"/>
          <p:nvPr/>
        </p:nvSpPr>
        <p:spPr>
          <a:xfrm>
            <a:off x="3070203" y="5943992"/>
            <a:ext cx="4144404" cy="523220"/>
          </a:xfrm>
          <a:prstGeom prst="rect">
            <a:avLst/>
          </a:prstGeom>
          <a:noFill/>
        </p:spPr>
        <p:txBody>
          <a:bodyPr wrap="none" rtlCol="0">
            <a:spAutoFit/>
          </a:bodyPr>
          <a:lstStyle/>
          <a:p>
            <a:r>
              <a:rPr lang="en-US" sz="2800" dirty="0"/>
              <a:t>Number of training steps</a:t>
            </a:r>
          </a:p>
        </p:txBody>
      </p:sp>
      <p:sp>
        <p:nvSpPr>
          <p:cNvPr id="16" name="TextBox 15"/>
          <p:cNvSpPr txBox="1"/>
          <p:nvPr/>
        </p:nvSpPr>
        <p:spPr>
          <a:xfrm>
            <a:off x="6679359" y="5366847"/>
            <a:ext cx="1866729" cy="461665"/>
          </a:xfrm>
          <a:prstGeom prst="rect">
            <a:avLst/>
          </a:prstGeom>
          <a:noFill/>
        </p:spPr>
        <p:txBody>
          <a:bodyPr wrap="none" rtlCol="0">
            <a:spAutoFit/>
          </a:bodyPr>
          <a:lstStyle/>
          <a:p>
            <a:r>
              <a:rPr lang="en-US" sz="2400" dirty="0"/>
              <a:t>Training loss</a:t>
            </a:r>
          </a:p>
        </p:txBody>
      </p:sp>
      <p:sp>
        <p:nvSpPr>
          <p:cNvPr id="17" name="TextBox 16"/>
          <p:cNvSpPr txBox="1"/>
          <p:nvPr/>
        </p:nvSpPr>
        <p:spPr>
          <a:xfrm>
            <a:off x="6583478" y="3347839"/>
            <a:ext cx="2135841" cy="461665"/>
          </a:xfrm>
          <a:prstGeom prst="rect">
            <a:avLst/>
          </a:prstGeom>
          <a:noFill/>
        </p:spPr>
        <p:txBody>
          <a:bodyPr wrap="none" rtlCol="0">
            <a:spAutoFit/>
          </a:bodyPr>
          <a:lstStyle/>
          <a:p>
            <a:r>
              <a:rPr lang="en-US" sz="2400" dirty="0"/>
              <a:t>Validation loss</a:t>
            </a:r>
          </a:p>
        </p:txBody>
      </p:sp>
    </p:spTree>
    <p:extLst>
      <p:ext uri="{BB962C8B-B14F-4D97-AF65-F5344CB8AC3E}">
        <p14:creationId xmlns:p14="http://schemas.microsoft.com/office/powerpoint/2010/main" val="91209396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42AA4-306A-4358-B17F-38934DCFE132}"/>
              </a:ext>
            </a:extLst>
          </p:cNvPr>
          <p:cNvSpPr>
            <a:spLocks noGrp="1"/>
          </p:cNvSpPr>
          <p:nvPr>
            <p:ph type="title"/>
          </p:nvPr>
        </p:nvSpPr>
        <p:spPr/>
        <p:txBody>
          <a:bodyPr/>
          <a:lstStyle/>
          <a:p>
            <a:r>
              <a:rPr lang="en-US" dirty="0"/>
              <a:t>Summary so far</a:t>
            </a:r>
          </a:p>
        </p:txBody>
      </p:sp>
      <p:sp>
        <p:nvSpPr>
          <p:cNvPr id="3" name="Content Placeholder 2">
            <a:extLst>
              <a:ext uri="{FF2B5EF4-FFF2-40B4-BE49-F238E27FC236}">
                <a16:creationId xmlns:a16="http://schemas.microsoft.com/office/drawing/2014/main" id="{CDCEE19A-CB34-4A7D-9D26-F5947B790C78}"/>
              </a:ext>
            </a:extLst>
          </p:cNvPr>
          <p:cNvSpPr>
            <a:spLocks noGrp="1"/>
          </p:cNvSpPr>
          <p:nvPr>
            <p:ph idx="1"/>
          </p:nvPr>
        </p:nvSpPr>
        <p:spPr>
          <a:xfrm>
            <a:off x="767408" y="977910"/>
            <a:ext cx="11261786" cy="4902179"/>
          </a:xfrm>
        </p:spPr>
        <p:txBody>
          <a:bodyPr>
            <a:normAutofit/>
          </a:bodyPr>
          <a:lstStyle/>
          <a:p>
            <a:pPr>
              <a:lnSpc>
                <a:spcPct val="150000"/>
              </a:lnSpc>
            </a:pPr>
            <a:r>
              <a:rPr lang="en-US" dirty="0"/>
              <a:t>A machine learning problem can be specified by:</a:t>
            </a:r>
          </a:p>
          <a:p>
            <a:pPr lvl="1">
              <a:lnSpc>
                <a:spcPct val="150000"/>
              </a:lnSpc>
            </a:pPr>
            <a:r>
              <a:rPr lang="en-US" i="1" dirty="0">
                <a:solidFill>
                  <a:srgbClr val="0070C0"/>
                </a:solidFill>
              </a:rPr>
              <a:t>Task</a:t>
            </a:r>
            <a:r>
              <a:rPr lang="en-US" dirty="0"/>
              <a:t>: What’s the input? What’s the output?</a:t>
            </a:r>
          </a:p>
          <a:p>
            <a:pPr lvl="1">
              <a:lnSpc>
                <a:spcPct val="150000"/>
              </a:lnSpc>
            </a:pPr>
            <a:r>
              <a:rPr lang="en-US" i="1" dirty="0">
                <a:solidFill>
                  <a:srgbClr val="0070C0"/>
                </a:solidFill>
              </a:rPr>
              <a:t>Model</a:t>
            </a:r>
            <a:r>
              <a:rPr lang="en-US" dirty="0"/>
              <a:t>: maps from the input to some numbers</a:t>
            </a:r>
          </a:p>
          <a:p>
            <a:pPr lvl="1">
              <a:lnSpc>
                <a:spcPct val="150000"/>
              </a:lnSpc>
            </a:pPr>
            <a:r>
              <a:rPr lang="en-US" i="1" dirty="0">
                <a:solidFill>
                  <a:srgbClr val="0070C0"/>
                </a:solidFill>
              </a:rPr>
              <a:t>Loss function</a:t>
            </a:r>
            <a:r>
              <a:rPr lang="en-US" dirty="0"/>
              <a:t>: measures how the model is doing</a:t>
            </a:r>
          </a:p>
          <a:p>
            <a:pPr lvl="1">
              <a:lnSpc>
                <a:spcPct val="150000"/>
              </a:lnSpc>
            </a:pPr>
            <a:r>
              <a:rPr lang="en-US" i="1" dirty="0">
                <a:solidFill>
                  <a:srgbClr val="0070C0"/>
                </a:solidFill>
              </a:rPr>
              <a:t>Training</a:t>
            </a:r>
            <a:r>
              <a:rPr lang="en-US" dirty="0"/>
              <a:t>: mini-batch SGD on the sum of </a:t>
            </a:r>
            <a:r>
              <a:rPr lang="en-US" i="1" dirty="0"/>
              <a:t>empirical</a:t>
            </a:r>
            <a:r>
              <a:rPr lang="en-US" dirty="0"/>
              <a:t> losses</a:t>
            </a:r>
          </a:p>
          <a:p>
            <a:pPr lvl="1">
              <a:lnSpc>
                <a:spcPct val="150000"/>
              </a:lnSpc>
            </a:pPr>
            <a:r>
              <a:rPr lang="en-US" i="1" dirty="0">
                <a:solidFill>
                  <a:srgbClr val="0070C0"/>
                </a:solidFill>
              </a:rPr>
              <a:t>Validation</a:t>
            </a:r>
            <a:r>
              <a:rPr lang="en-US" dirty="0"/>
              <a:t>: Are we overfitting?</a:t>
            </a:r>
          </a:p>
        </p:txBody>
      </p:sp>
    </p:spTree>
    <p:extLst>
      <p:ext uri="{BB962C8B-B14F-4D97-AF65-F5344CB8AC3E}">
        <p14:creationId xmlns:p14="http://schemas.microsoft.com/office/powerpoint/2010/main" val="144393778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Back to Neural Networks </a:t>
            </a:r>
          </a:p>
        </p:txBody>
      </p:sp>
      <p:sp>
        <p:nvSpPr>
          <p:cNvPr id="3" name="Content Placeholder 2"/>
          <p:cNvSpPr>
            <a:spLocks noGrp="1"/>
          </p:cNvSpPr>
          <p:nvPr>
            <p:ph idx="1"/>
          </p:nvPr>
        </p:nvSpPr>
        <p:spPr>
          <a:xfrm>
            <a:off x="310632" y="1683131"/>
            <a:ext cx="11617291" cy="4736177"/>
          </a:xfrm>
        </p:spPr>
        <p:txBody>
          <a:bodyPr>
            <a:normAutofit/>
          </a:bodyPr>
          <a:lstStyle/>
          <a:p>
            <a:r>
              <a:rPr lang="en-US" dirty="0"/>
              <a:t>Handwritten digit recognition (</a:t>
            </a:r>
            <a:r>
              <a:rPr lang="en-US" dirty="0">
                <a:solidFill>
                  <a:srgbClr val="FF0000"/>
                </a:solidFill>
              </a:rPr>
              <a:t>MNIST dataset</a:t>
            </a:r>
            <a:r>
              <a:rPr lang="en-US" dirty="0"/>
              <a:t>)</a:t>
            </a:r>
          </a:p>
          <a:p>
            <a:pPr lvl="1"/>
            <a:r>
              <a:rPr lang="en-US" dirty="0"/>
              <a:t>The intensity of each pixel is considered an </a:t>
            </a:r>
            <a:r>
              <a:rPr lang="en-US" dirty="0">
                <a:solidFill>
                  <a:srgbClr val="FF0000"/>
                </a:solidFill>
              </a:rPr>
              <a:t>input</a:t>
            </a:r>
            <a:r>
              <a:rPr lang="en-US" dirty="0"/>
              <a:t> element</a:t>
            </a:r>
          </a:p>
          <a:p>
            <a:pPr lvl="1"/>
            <a:r>
              <a:rPr lang="en-US" dirty="0">
                <a:solidFill>
                  <a:srgbClr val="FF0000"/>
                </a:solidFill>
              </a:rPr>
              <a:t>Output </a:t>
            </a:r>
            <a:r>
              <a:rPr lang="en-US" dirty="0"/>
              <a:t>is the class of the digit</a:t>
            </a:r>
          </a:p>
        </p:txBody>
      </p:sp>
      <p:sp>
        <p:nvSpPr>
          <p:cNvPr id="5" name="Content Placeholder 4">
            <a:extLst>
              <a:ext uri="{FF2B5EF4-FFF2-40B4-BE49-F238E27FC236}">
                <a16:creationId xmlns:a16="http://schemas.microsoft.com/office/drawing/2014/main" id="{41F421A8-B2F4-4320-9759-F56015B0ECBA}"/>
              </a:ext>
            </a:extLst>
          </p:cNvPr>
          <p:cNvSpPr>
            <a:spLocks noGrp="1"/>
          </p:cNvSpPr>
          <p:nvPr>
            <p:ph idx="10"/>
          </p:nvPr>
        </p:nvSpPr>
        <p:spPr/>
        <p:txBody>
          <a:bodyPr/>
          <a:lstStyle/>
          <a:p>
            <a:r>
              <a:rPr lang="en-US" dirty="0"/>
              <a:t>Neural Networks</a:t>
            </a:r>
          </a:p>
          <a:p>
            <a:endParaRPr lang="en-US" dirty="0"/>
          </a:p>
        </p:txBody>
      </p:sp>
      <p:sp>
        <p:nvSpPr>
          <p:cNvPr id="4" name="文字版面配置區 2"/>
          <p:cNvSpPr txBox="1">
            <a:spLocks/>
          </p:cNvSpPr>
          <p:nvPr/>
        </p:nvSpPr>
        <p:spPr>
          <a:xfrm>
            <a:off x="3287575" y="2793636"/>
            <a:ext cx="1585394" cy="579061"/>
          </a:xfrm>
          <a:prstGeom prst="rect">
            <a:avLst/>
          </a:prstGeom>
        </p:spPr>
        <p:txBody>
          <a:bodyPr vert="horz" lIns="80682" tIns="40341" rIns="80682" bIns="40341" rtlCol="0">
            <a:normAutofit/>
          </a:bodyPr>
          <a:lstStyle>
            <a:lvl1pPr marL="342871" indent="-342871" algn="l" defTabSz="914323" rtl="0" eaLnBrk="1" latinLnBrk="0" hangingPunct="1">
              <a:spcBef>
                <a:spcPct val="20000"/>
              </a:spcBef>
              <a:buFont typeface="Arial" panose="020B0604020202020204" pitchFamily="34" charset="0"/>
              <a:buChar char="•"/>
              <a:defRPr sz="2400" kern="1200">
                <a:solidFill>
                  <a:schemeClr val="tx1"/>
                </a:solidFill>
                <a:latin typeface="Palatino Linotype" panose="02040502050505030304" pitchFamily="18" charset="0"/>
                <a:ea typeface="+mn-ea"/>
                <a:cs typeface="+mn-cs"/>
              </a:defRPr>
            </a:lvl1pPr>
            <a:lvl2pPr marL="693680" indent="-236518" algn="l" defTabSz="914323" rtl="0" eaLnBrk="1" latinLnBrk="0" hangingPunct="1">
              <a:spcBef>
                <a:spcPct val="20000"/>
              </a:spcBef>
              <a:buFont typeface="Arial" panose="020B0604020202020204" pitchFamily="34" charset="0"/>
              <a:buChar char="–"/>
              <a:defRPr sz="2200" kern="1200">
                <a:solidFill>
                  <a:schemeClr val="tx1"/>
                </a:solidFill>
                <a:latin typeface="Palatino Linotype" panose="02040502050505030304" pitchFamily="18" charset="0"/>
                <a:ea typeface="+mn-ea"/>
                <a:cs typeface="+mn-cs"/>
              </a:defRPr>
            </a:lvl2pPr>
            <a:lvl3pPr marL="1257195" indent="-342871" algn="l" defTabSz="914323" rtl="0" eaLnBrk="1" latinLnBrk="0" hangingPunct="1">
              <a:spcBef>
                <a:spcPct val="20000"/>
              </a:spcBef>
              <a:buFont typeface="Wingdings" panose="05000000000000000000" pitchFamily="2" charset="2"/>
              <a:buChar char="§"/>
              <a:defRPr sz="2000" kern="1200">
                <a:solidFill>
                  <a:schemeClr val="tx1"/>
                </a:solidFill>
                <a:latin typeface="Palatino Linotype" panose="02040502050505030304" pitchFamily="18" charset="0"/>
                <a:ea typeface="+mn-ea"/>
                <a:cs typeface="+mn-cs"/>
              </a:defRPr>
            </a:lvl3pPr>
            <a:lvl4pPr marL="1600066" indent="-228581" algn="l" defTabSz="914323" rtl="0" eaLnBrk="1" latinLnBrk="0" hangingPunct="1">
              <a:spcBef>
                <a:spcPct val="20000"/>
              </a:spcBef>
              <a:buFont typeface="Arial" panose="020B0604020202020204" pitchFamily="34" charset="0"/>
              <a:buChar char="–"/>
              <a:defRPr sz="1800" kern="1200">
                <a:solidFill>
                  <a:schemeClr val="tx1"/>
                </a:solidFill>
                <a:latin typeface="Palatino Linotype" panose="02040502050505030304" pitchFamily="18" charset="0"/>
                <a:ea typeface="+mn-ea"/>
                <a:cs typeface="+mn-cs"/>
              </a:defRPr>
            </a:lvl4pPr>
            <a:lvl5pPr marL="2057227" indent="-228581" algn="l" defTabSz="914323" rtl="0" eaLnBrk="1" latinLnBrk="0" hangingPunct="1">
              <a:spcBef>
                <a:spcPct val="20000"/>
              </a:spcBef>
              <a:buFont typeface="Arial" panose="020B0604020202020204" pitchFamily="34" charset="0"/>
              <a:buChar char="»"/>
              <a:defRPr sz="1600" kern="1200">
                <a:solidFill>
                  <a:schemeClr val="tx1"/>
                </a:solidFill>
                <a:latin typeface="Palatino Linotype" panose="02040502050505030304" pitchFamily="18" charset="0"/>
                <a:ea typeface="+mn-ea"/>
                <a:cs typeface="+mn-cs"/>
              </a:defRPr>
            </a:lvl5pPr>
            <a:lvl6pPr marL="2514389"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551"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713"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874"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altLang="zh-TW" sz="2118" b="1" dirty="0"/>
              <a:t>Input</a:t>
            </a:r>
            <a:endParaRPr lang="zh-TW" altLang="en-US" sz="2118" b="1" dirty="0"/>
          </a:p>
        </p:txBody>
      </p:sp>
      <p:pic>
        <p:nvPicPr>
          <p:cNvPr id="6" name="圖片 6"/>
          <p:cNvPicPr>
            <a:picLocks noChangeAspect="1"/>
          </p:cNvPicPr>
          <p:nvPr/>
        </p:nvPicPr>
        <p:blipFill>
          <a:blip r:embed="rId3"/>
          <a:stretch>
            <a:fillRect/>
          </a:stretch>
        </p:blipFill>
        <p:spPr>
          <a:xfrm>
            <a:off x="2804842" y="3577239"/>
            <a:ext cx="1879431" cy="1867460"/>
          </a:xfrm>
          <a:prstGeom prst="rect">
            <a:avLst/>
          </a:prstGeom>
        </p:spPr>
      </p:pic>
      <p:sp>
        <p:nvSpPr>
          <p:cNvPr id="7" name="文字方塊 7"/>
          <p:cNvSpPr txBox="1"/>
          <p:nvPr/>
        </p:nvSpPr>
        <p:spPr>
          <a:xfrm>
            <a:off x="3023100" y="5433253"/>
            <a:ext cx="1489177" cy="336695"/>
          </a:xfrm>
          <a:prstGeom prst="rect">
            <a:avLst/>
          </a:prstGeom>
          <a:noFill/>
        </p:spPr>
        <p:txBody>
          <a:bodyPr wrap="square" rtlCol="0">
            <a:spAutoFit/>
          </a:bodyPr>
          <a:lstStyle/>
          <a:p>
            <a:r>
              <a:rPr lang="en-US" altLang="zh-TW" sz="1588" dirty="0"/>
              <a:t>16 x 16 = 256</a:t>
            </a:r>
            <a:endParaRPr lang="zh-TW" altLang="en-US" sz="1588" dirty="0"/>
          </a:p>
        </p:txBody>
      </p:sp>
      <p:sp>
        <p:nvSpPr>
          <p:cNvPr id="8" name="矩形 8"/>
          <p:cNvSpPr/>
          <p:nvPr/>
        </p:nvSpPr>
        <p:spPr>
          <a:xfrm>
            <a:off x="4886935" y="3309815"/>
            <a:ext cx="440251" cy="2316222"/>
          </a:xfrm>
          <a:prstGeom prst="rect">
            <a:avLst/>
          </a:prstGeom>
          <a:solidFill>
            <a:schemeClr val="bg1">
              <a:lumMod val="85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sz="1588"/>
          </a:p>
        </p:txBody>
      </p:sp>
      <p:sp>
        <p:nvSpPr>
          <p:cNvPr id="9" name="矩形 9"/>
          <p:cNvSpPr/>
          <p:nvPr/>
        </p:nvSpPr>
        <p:spPr>
          <a:xfrm>
            <a:off x="4947277" y="3943074"/>
            <a:ext cx="302559" cy="302559"/>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sz="1588"/>
          </a:p>
        </p:txBody>
      </p:sp>
      <p:sp>
        <p:nvSpPr>
          <p:cNvPr id="10" name="矩形 10"/>
          <p:cNvSpPr/>
          <p:nvPr/>
        </p:nvSpPr>
        <p:spPr>
          <a:xfrm>
            <a:off x="4952411" y="3439842"/>
            <a:ext cx="302559" cy="302559"/>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sz="1588"/>
          </a:p>
        </p:txBody>
      </p:sp>
      <p:graphicFrame>
        <p:nvGraphicFramePr>
          <p:cNvPr id="11" name="Object 12"/>
          <p:cNvGraphicFramePr>
            <a:graphicFrameLocks noChangeAspect="1"/>
          </p:cNvGraphicFramePr>
          <p:nvPr/>
        </p:nvGraphicFramePr>
        <p:xfrm>
          <a:off x="4963616" y="3355798"/>
          <a:ext cx="287151" cy="407614"/>
        </p:xfrm>
        <a:graphic>
          <a:graphicData uri="http://schemas.openxmlformats.org/presentationml/2006/ole">
            <mc:AlternateContent xmlns:mc="http://schemas.openxmlformats.org/markup-compatibility/2006">
              <mc:Choice xmlns:v="urn:schemas-microsoft-com:vml" Requires="v">
                <p:oleObj name="方程式" r:id="rId4" imgW="152280" imgH="215640" progId="Equation.3">
                  <p:embed/>
                </p:oleObj>
              </mc:Choice>
              <mc:Fallback>
                <p:oleObj name="方程式" r:id="rId4" imgW="152280" imgH="215640" progId="Equation.3">
                  <p:embed/>
                  <p:pic>
                    <p:nvPicPr>
                      <p:cNvPr id="11" name="Object 12"/>
                      <p:cNvPicPr>
                        <a:picLocks noChangeAspect="1" noChangeArrowheads="1"/>
                      </p:cNvPicPr>
                      <p:nvPr/>
                    </p:nvPicPr>
                    <p:blipFill>
                      <a:blip r:embed="rId5"/>
                      <a:srcRect/>
                      <a:stretch>
                        <a:fillRect/>
                      </a:stretch>
                    </p:blipFill>
                    <p:spPr bwMode="auto">
                      <a:xfrm>
                        <a:off x="4963616" y="3355798"/>
                        <a:ext cx="287151" cy="40761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2" name="Object 11"/>
          <p:cNvGraphicFramePr>
            <a:graphicFrameLocks noChangeAspect="1"/>
          </p:cNvGraphicFramePr>
          <p:nvPr/>
        </p:nvGraphicFramePr>
        <p:xfrm>
          <a:off x="4968289" y="3869972"/>
          <a:ext cx="310963" cy="407614"/>
        </p:xfrm>
        <a:graphic>
          <a:graphicData uri="http://schemas.openxmlformats.org/presentationml/2006/ole">
            <mc:AlternateContent xmlns:mc="http://schemas.openxmlformats.org/markup-compatibility/2006">
              <mc:Choice xmlns:v="urn:schemas-microsoft-com:vml" Requires="v">
                <p:oleObj name="方程式" r:id="rId6" imgW="164880" imgH="215640" progId="Equation.3">
                  <p:embed/>
                </p:oleObj>
              </mc:Choice>
              <mc:Fallback>
                <p:oleObj name="方程式" r:id="rId6" imgW="164880" imgH="215640" progId="Equation.3">
                  <p:embed/>
                  <p:pic>
                    <p:nvPicPr>
                      <p:cNvPr id="12" name="Object 11"/>
                      <p:cNvPicPr>
                        <a:picLocks noChangeAspect="1" noChangeArrowheads="1"/>
                      </p:cNvPicPr>
                      <p:nvPr/>
                    </p:nvPicPr>
                    <p:blipFill>
                      <a:blip r:embed="rId7"/>
                      <a:srcRect/>
                      <a:stretch>
                        <a:fillRect/>
                      </a:stretch>
                    </p:blipFill>
                    <p:spPr bwMode="auto">
                      <a:xfrm>
                        <a:off x="4968289" y="3869972"/>
                        <a:ext cx="310963" cy="40761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 name="矩形 13"/>
          <p:cNvSpPr/>
          <p:nvPr/>
        </p:nvSpPr>
        <p:spPr>
          <a:xfrm>
            <a:off x="4955681" y="5176389"/>
            <a:ext cx="302559" cy="302559"/>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sz="1588"/>
          </a:p>
        </p:txBody>
      </p:sp>
      <p:graphicFrame>
        <p:nvGraphicFramePr>
          <p:cNvPr id="14" name="Object 12"/>
          <p:cNvGraphicFramePr>
            <a:graphicFrameLocks noChangeAspect="1"/>
          </p:cNvGraphicFramePr>
          <p:nvPr/>
        </p:nvGraphicFramePr>
        <p:xfrm>
          <a:off x="4892220" y="5091006"/>
          <a:ext cx="480452" cy="431426"/>
        </p:xfrm>
        <a:graphic>
          <a:graphicData uri="http://schemas.openxmlformats.org/presentationml/2006/ole">
            <mc:AlternateContent xmlns:mc="http://schemas.openxmlformats.org/markup-compatibility/2006">
              <mc:Choice xmlns:v="urn:schemas-microsoft-com:vml" Requires="v">
                <p:oleObj name="方程式" r:id="rId8" imgW="253800" imgH="228600" progId="Equation.3">
                  <p:embed/>
                </p:oleObj>
              </mc:Choice>
              <mc:Fallback>
                <p:oleObj name="方程式" r:id="rId8" imgW="253800" imgH="228600" progId="Equation.3">
                  <p:embed/>
                  <p:pic>
                    <p:nvPicPr>
                      <p:cNvPr id="14" name="Object 12"/>
                      <p:cNvPicPr>
                        <a:picLocks noChangeAspect="1" noChangeArrowheads="1"/>
                      </p:cNvPicPr>
                      <p:nvPr/>
                    </p:nvPicPr>
                    <p:blipFill>
                      <a:blip r:embed="rId9"/>
                      <a:srcRect/>
                      <a:stretch>
                        <a:fillRect/>
                      </a:stretch>
                    </p:blipFill>
                    <p:spPr bwMode="auto">
                      <a:xfrm>
                        <a:off x="4892220" y="5091006"/>
                        <a:ext cx="480452" cy="43142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5" name="文字方塊 15"/>
          <p:cNvSpPr txBox="1"/>
          <p:nvPr/>
        </p:nvSpPr>
        <p:spPr>
          <a:xfrm rot="5400000">
            <a:off x="4846210" y="4540005"/>
            <a:ext cx="678756" cy="472565"/>
          </a:xfrm>
          <a:prstGeom prst="rect">
            <a:avLst/>
          </a:prstGeom>
          <a:noFill/>
        </p:spPr>
        <p:txBody>
          <a:bodyPr wrap="square" rtlCol="0">
            <a:spAutoFit/>
          </a:bodyPr>
          <a:lstStyle/>
          <a:p>
            <a:pPr algn="ctr"/>
            <a:r>
              <a:rPr lang="en-US" altLang="zh-TW" sz="2471" dirty="0"/>
              <a:t>……</a:t>
            </a:r>
            <a:endParaRPr lang="zh-TW" altLang="en-US" sz="2471" dirty="0"/>
          </a:p>
        </p:txBody>
      </p:sp>
      <p:sp>
        <p:nvSpPr>
          <p:cNvPr id="16" name="手繪多邊形 16"/>
          <p:cNvSpPr/>
          <p:nvPr/>
        </p:nvSpPr>
        <p:spPr>
          <a:xfrm>
            <a:off x="2915782" y="3363988"/>
            <a:ext cx="2033868" cy="321124"/>
          </a:xfrm>
          <a:custGeom>
            <a:avLst/>
            <a:gdLst>
              <a:gd name="connsiteX0" fmla="*/ 0 w 2305050"/>
              <a:gd name="connsiteY0" fmla="*/ 374550 h 374550"/>
              <a:gd name="connsiteX1" fmla="*/ 876300 w 2305050"/>
              <a:gd name="connsiteY1" fmla="*/ 6250 h 374550"/>
              <a:gd name="connsiteX2" fmla="*/ 2305050 w 2305050"/>
              <a:gd name="connsiteY2" fmla="*/ 177700 h 374550"/>
            </a:gdLst>
            <a:ahLst/>
            <a:cxnLst>
              <a:cxn ang="0">
                <a:pos x="connsiteX0" y="connsiteY0"/>
              </a:cxn>
              <a:cxn ang="0">
                <a:pos x="connsiteX1" y="connsiteY1"/>
              </a:cxn>
              <a:cxn ang="0">
                <a:pos x="connsiteX2" y="connsiteY2"/>
              </a:cxn>
            </a:cxnLst>
            <a:rect l="l" t="t" r="r" b="b"/>
            <a:pathLst>
              <a:path w="2305050" h="374550">
                <a:moveTo>
                  <a:pt x="0" y="374550"/>
                </a:moveTo>
                <a:cubicBezTo>
                  <a:pt x="246062" y="206804"/>
                  <a:pt x="492125" y="39058"/>
                  <a:pt x="876300" y="6250"/>
                </a:cubicBezTo>
                <a:cubicBezTo>
                  <a:pt x="1260475" y="-26558"/>
                  <a:pt x="1782762" y="75571"/>
                  <a:pt x="2305050" y="177700"/>
                </a:cubicBezTo>
              </a:path>
            </a:pathLst>
          </a:custGeom>
          <a:noFill/>
          <a:ln w="28575">
            <a:solidFill>
              <a:srgbClr val="0000FF"/>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588"/>
          </a:p>
        </p:txBody>
      </p:sp>
      <p:sp>
        <p:nvSpPr>
          <p:cNvPr id="17" name="手繪多邊形 17"/>
          <p:cNvSpPr/>
          <p:nvPr/>
        </p:nvSpPr>
        <p:spPr>
          <a:xfrm>
            <a:off x="3033444" y="3516583"/>
            <a:ext cx="1916206" cy="570096"/>
          </a:xfrm>
          <a:custGeom>
            <a:avLst/>
            <a:gdLst>
              <a:gd name="connsiteX0" fmla="*/ 0 w 2171700"/>
              <a:gd name="connsiteY0" fmla="*/ 188909 h 646109"/>
              <a:gd name="connsiteX1" fmla="*/ 1073150 w 2171700"/>
              <a:gd name="connsiteY1" fmla="*/ 23809 h 646109"/>
              <a:gd name="connsiteX2" fmla="*/ 2171700 w 2171700"/>
              <a:gd name="connsiteY2" fmla="*/ 646109 h 646109"/>
            </a:gdLst>
            <a:ahLst/>
            <a:cxnLst>
              <a:cxn ang="0">
                <a:pos x="connsiteX0" y="connsiteY0"/>
              </a:cxn>
              <a:cxn ang="0">
                <a:pos x="connsiteX1" y="connsiteY1"/>
              </a:cxn>
              <a:cxn ang="0">
                <a:pos x="connsiteX2" y="connsiteY2"/>
              </a:cxn>
            </a:cxnLst>
            <a:rect l="l" t="t" r="r" b="b"/>
            <a:pathLst>
              <a:path w="2171700" h="646109">
                <a:moveTo>
                  <a:pt x="0" y="188909"/>
                </a:moveTo>
                <a:cubicBezTo>
                  <a:pt x="355600" y="68259"/>
                  <a:pt x="711200" y="-52391"/>
                  <a:pt x="1073150" y="23809"/>
                </a:cubicBezTo>
                <a:cubicBezTo>
                  <a:pt x="1435100" y="100009"/>
                  <a:pt x="1803400" y="373059"/>
                  <a:pt x="2171700" y="646109"/>
                </a:cubicBezTo>
              </a:path>
            </a:pathLst>
          </a:custGeom>
          <a:noFill/>
          <a:ln w="28575">
            <a:solidFill>
              <a:srgbClr val="0000FF"/>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588"/>
          </a:p>
        </p:txBody>
      </p:sp>
      <p:sp>
        <p:nvSpPr>
          <p:cNvPr id="18" name="手繪多邊形 18"/>
          <p:cNvSpPr/>
          <p:nvPr/>
        </p:nvSpPr>
        <p:spPr>
          <a:xfrm>
            <a:off x="4563047" y="5319325"/>
            <a:ext cx="409015" cy="214684"/>
          </a:xfrm>
          <a:custGeom>
            <a:avLst/>
            <a:gdLst>
              <a:gd name="connsiteX0" fmla="*/ 0 w 463550"/>
              <a:gd name="connsiteY0" fmla="*/ 0 h 243308"/>
              <a:gd name="connsiteX1" fmla="*/ 101600 w 463550"/>
              <a:gd name="connsiteY1" fmla="*/ 241300 h 243308"/>
              <a:gd name="connsiteX2" fmla="*/ 463550 w 463550"/>
              <a:gd name="connsiteY2" fmla="*/ 95250 h 243308"/>
            </a:gdLst>
            <a:ahLst/>
            <a:cxnLst>
              <a:cxn ang="0">
                <a:pos x="connsiteX0" y="connsiteY0"/>
              </a:cxn>
              <a:cxn ang="0">
                <a:pos x="connsiteX1" y="connsiteY1"/>
              </a:cxn>
              <a:cxn ang="0">
                <a:pos x="connsiteX2" y="connsiteY2"/>
              </a:cxn>
            </a:cxnLst>
            <a:rect l="l" t="t" r="r" b="b"/>
            <a:pathLst>
              <a:path w="463550" h="243308">
                <a:moveTo>
                  <a:pt x="0" y="0"/>
                </a:moveTo>
                <a:cubicBezTo>
                  <a:pt x="12171" y="112712"/>
                  <a:pt x="24342" y="225425"/>
                  <a:pt x="101600" y="241300"/>
                </a:cubicBezTo>
                <a:cubicBezTo>
                  <a:pt x="178858" y="257175"/>
                  <a:pt x="321204" y="176212"/>
                  <a:pt x="463550" y="95250"/>
                </a:cubicBezTo>
              </a:path>
            </a:pathLst>
          </a:custGeom>
          <a:noFill/>
          <a:ln w="28575">
            <a:solidFill>
              <a:srgbClr val="0000FF"/>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588"/>
          </a:p>
        </p:txBody>
      </p:sp>
      <p:sp>
        <p:nvSpPr>
          <p:cNvPr id="19" name="文字方塊 19"/>
          <p:cNvSpPr txBox="1"/>
          <p:nvPr/>
        </p:nvSpPr>
        <p:spPr>
          <a:xfrm>
            <a:off x="3199750" y="5834819"/>
            <a:ext cx="1465932" cy="744178"/>
          </a:xfrm>
          <a:prstGeom prst="rect">
            <a:avLst/>
          </a:prstGeom>
          <a:noFill/>
        </p:spPr>
        <p:txBody>
          <a:bodyPr wrap="square" rtlCol="0">
            <a:spAutoFit/>
          </a:bodyPr>
          <a:lstStyle/>
          <a:p>
            <a:r>
              <a:rPr lang="en-US" altLang="zh-TW" sz="2118" dirty="0"/>
              <a:t>Ink → 1</a:t>
            </a:r>
          </a:p>
          <a:p>
            <a:r>
              <a:rPr lang="en-US" altLang="zh-TW" sz="2118" dirty="0"/>
              <a:t>No ink → 0</a:t>
            </a:r>
            <a:endParaRPr lang="zh-TW" altLang="en-US" sz="2118" dirty="0"/>
          </a:p>
        </p:txBody>
      </p:sp>
      <p:grpSp>
        <p:nvGrpSpPr>
          <p:cNvPr id="20" name="群組 25"/>
          <p:cNvGrpSpPr/>
          <p:nvPr/>
        </p:nvGrpSpPr>
        <p:grpSpPr>
          <a:xfrm>
            <a:off x="6413806" y="3264523"/>
            <a:ext cx="566781" cy="2331950"/>
            <a:chOff x="7142066" y="1987121"/>
            <a:chExt cx="642352" cy="2642877"/>
          </a:xfrm>
        </p:grpSpPr>
        <p:sp>
          <p:nvSpPr>
            <p:cNvPr id="21" name="矩形 20"/>
            <p:cNvSpPr/>
            <p:nvPr/>
          </p:nvSpPr>
          <p:spPr>
            <a:xfrm>
              <a:off x="7142066" y="2004946"/>
              <a:ext cx="498951" cy="2625052"/>
            </a:xfrm>
            <a:prstGeom prst="rect">
              <a:avLst/>
            </a:prstGeom>
            <a:solidFill>
              <a:schemeClr val="bg1">
                <a:lumMod val="85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sz="1588"/>
            </a:p>
          </p:txBody>
        </p:sp>
        <p:sp>
          <p:nvSpPr>
            <p:cNvPr id="22" name="文字方塊 21"/>
            <p:cNvSpPr txBox="1"/>
            <p:nvPr/>
          </p:nvSpPr>
          <p:spPr>
            <a:xfrm rot="5400000">
              <a:off x="7084256" y="3499764"/>
              <a:ext cx="769257" cy="535574"/>
            </a:xfrm>
            <a:prstGeom prst="rect">
              <a:avLst/>
            </a:prstGeom>
            <a:noFill/>
          </p:spPr>
          <p:txBody>
            <a:bodyPr wrap="square" rtlCol="0">
              <a:spAutoFit/>
            </a:bodyPr>
            <a:lstStyle/>
            <a:p>
              <a:pPr algn="ctr"/>
              <a:r>
                <a:rPr lang="en-US" altLang="zh-TW" sz="2471" dirty="0"/>
                <a:t>……</a:t>
              </a:r>
              <a:endParaRPr lang="zh-TW" altLang="en-US" sz="2471" dirty="0"/>
            </a:p>
          </p:txBody>
        </p:sp>
        <p:sp>
          <p:nvSpPr>
            <p:cNvPr id="23" name="文字方塊 22"/>
            <p:cNvSpPr txBox="1"/>
            <p:nvPr/>
          </p:nvSpPr>
          <p:spPr>
            <a:xfrm>
              <a:off x="7153349" y="1987121"/>
              <a:ext cx="631069" cy="535574"/>
            </a:xfrm>
            <a:prstGeom prst="rect">
              <a:avLst/>
            </a:prstGeom>
            <a:noFill/>
          </p:spPr>
          <p:txBody>
            <a:bodyPr wrap="square" rtlCol="0">
              <a:spAutoFit/>
            </a:bodyPr>
            <a:lstStyle/>
            <a:p>
              <a:r>
                <a:rPr lang="en-US" altLang="zh-TW" sz="2471" dirty="0"/>
                <a:t>y</a:t>
              </a:r>
              <a:r>
                <a:rPr lang="en-US" altLang="zh-TW" sz="2471" baseline="-25000" dirty="0"/>
                <a:t>1</a:t>
              </a:r>
              <a:endParaRPr lang="zh-TW" altLang="en-US" sz="2471" baseline="-25000" dirty="0"/>
            </a:p>
          </p:txBody>
        </p:sp>
        <p:sp>
          <p:nvSpPr>
            <p:cNvPr id="24" name="文字方塊 23"/>
            <p:cNvSpPr txBox="1"/>
            <p:nvPr/>
          </p:nvSpPr>
          <p:spPr>
            <a:xfrm>
              <a:off x="7142066" y="2785341"/>
              <a:ext cx="631069" cy="535574"/>
            </a:xfrm>
            <a:prstGeom prst="rect">
              <a:avLst/>
            </a:prstGeom>
            <a:noFill/>
          </p:spPr>
          <p:txBody>
            <a:bodyPr wrap="square" rtlCol="0">
              <a:spAutoFit/>
            </a:bodyPr>
            <a:lstStyle/>
            <a:p>
              <a:r>
                <a:rPr lang="en-US" altLang="zh-TW" sz="2471" dirty="0"/>
                <a:t>y</a:t>
              </a:r>
              <a:r>
                <a:rPr lang="en-US" altLang="zh-TW" sz="2471" baseline="-25000" dirty="0"/>
                <a:t>2</a:t>
              </a:r>
              <a:endParaRPr lang="zh-TW" altLang="en-US" sz="2471" baseline="-25000" dirty="0"/>
            </a:p>
          </p:txBody>
        </p:sp>
        <p:sp>
          <p:nvSpPr>
            <p:cNvPr id="25" name="文字方塊 24"/>
            <p:cNvSpPr txBox="1"/>
            <p:nvPr/>
          </p:nvSpPr>
          <p:spPr>
            <a:xfrm>
              <a:off x="7142066" y="4051573"/>
              <a:ext cx="631069" cy="535574"/>
            </a:xfrm>
            <a:prstGeom prst="rect">
              <a:avLst/>
            </a:prstGeom>
            <a:noFill/>
          </p:spPr>
          <p:txBody>
            <a:bodyPr wrap="square" rtlCol="0">
              <a:spAutoFit/>
            </a:bodyPr>
            <a:lstStyle/>
            <a:p>
              <a:r>
                <a:rPr lang="en-US" altLang="zh-TW" sz="2471" dirty="0"/>
                <a:t>y</a:t>
              </a:r>
              <a:r>
                <a:rPr lang="en-US" altLang="zh-TW" sz="2471" baseline="-25000" dirty="0"/>
                <a:t>10</a:t>
              </a:r>
              <a:endParaRPr lang="zh-TW" altLang="en-US" sz="2471" baseline="-25000" dirty="0"/>
            </a:p>
          </p:txBody>
        </p:sp>
      </p:grpSp>
      <p:sp>
        <p:nvSpPr>
          <p:cNvPr id="26" name="文字方塊 26"/>
          <p:cNvSpPr txBox="1"/>
          <p:nvPr/>
        </p:nvSpPr>
        <p:spPr>
          <a:xfrm>
            <a:off x="6242854" y="5787083"/>
            <a:ext cx="3147076" cy="635559"/>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r>
              <a:rPr lang="en-US" altLang="zh-TW" sz="1765" dirty="0"/>
              <a:t>Each dimension represents the confidence of a digit</a:t>
            </a:r>
            <a:endParaRPr lang="zh-TW" altLang="en-US" sz="1765" dirty="0"/>
          </a:p>
        </p:txBody>
      </p:sp>
      <p:sp>
        <p:nvSpPr>
          <p:cNvPr id="27" name="文字方塊 27"/>
          <p:cNvSpPr txBox="1"/>
          <p:nvPr/>
        </p:nvSpPr>
        <p:spPr>
          <a:xfrm>
            <a:off x="7180677" y="3318836"/>
            <a:ext cx="760264" cy="418256"/>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en-US" altLang="zh-TW" sz="2118" dirty="0"/>
              <a:t>is 1</a:t>
            </a:r>
            <a:endParaRPr lang="zh-TW" altLang="en-US" sz="2118" dirty="0"/>
          </a:p>
        </p:txBody>
      </p:sp>
      <p:sp>
        <p:nvSpPr>
          <p:cNvPr id="28" name="文字方塊 28"/>
          <p:cNvSpPr txBox="1"/>
          <p:nvPr/>
        </p:nvSpPr>
        <p:spPr>
          <a:xfrm>
            <a:off x="7187126" y="4008202"/>
            <a:ext cx="747364" cy="418256"/>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en-US" altLang="zh-TW" sz="2118" dirty="0"/>
              <a:t>is 2</a:t>
            </a:r>
            <a:endParaRPr lang="zh-TW" altLang="en-US" sz="2118" dirty="0"/>
          </a:p>
        </p:txBody>
      </p:sp>
      <p:sp>
        <p:nvSpPr>
          <p:cNvPr id="29" name="文字方塊 29"/>
          <p:cNvSpPr txBox="1"/>
          <p:nvPr/>
        </p:nvSpPr>
        <p:spPr>
          <a:xfrm>
            <a:off x="7187126" y="5132293"/>
            <a:ext cx="736558" cy="418256"/>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en-US" altLang="zh-TW" sz="2118" dirty="0"/>
              <a:t>is 0</a:t>
            </a:r>
            <a:endParaRPr lang="zh-TW" altLang="en-US" sz="2118" dirty="0"/>
          </a:p>
        </p:txBody>
      </p:sp>
      <p:sp>
        <p:nvSpPr>
          <p:cNvPr id="30" name="文字方塊 30"/>
          <p:cNvSpPr txBox="1"/>
          <p:nvPr/>
        </p:nvSpPr>
        <p:spPr>
          <a:xfrm rot="5400000">
            <a:off x="7304210" y="4582251"/>
            <a:ext cx="678756" cy="472565"/>
          </a:xfrm>
          <a:prstGeom prst="rect">
            <a:avLst/>
          </a:prstGeom>
          <a:noFill/>
        </p:spPr>
        <p:txBody>
          <a:bodyPr wrap="square" rtlCol="0">
            <a:spAutoFit/>
          </a:bodyPr>
          <a:lstStyle/>
          <a:p>
            <a:pPr algn="ctr"/>
            <a:r>
              <a:rPr lang="en-US" altLang="zh-TW" sz="2471" dirty="0"/>
              <a:t>……</a:t>
            </a:r>
            <a:endParaRPr lang="zh-TW" altLang="en-US" sz="2471" dirty="0"/>
          </a:p>
        </p:txBody>
      </p:sp>
      <p:sp>
        <p:nvSpPr>
          <p:cNvPr id="31" name="矩形 31"/>
          <p:cNvSpPr/>
          <p:nvPr/>
        </p:nvSpPr>
        <p:spPr>
          <a:xfrm>
            <a:off x="6357956" y="3372579"/>
            <a:ext cx="546871" cy="381228"/>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altLang="zh-TW" sz="2118" dirty="0"/>
              <a:t>0.1</a:t>
            </a:r>
            <a:endParaRPr lang="zh-TW" altLang="en-US" sz="2118" dirty="0"/>
          </a:p>
        </p:txBody>
      </p:sp>
      <p:sp>
        <p:nvSpPr>
          <p:cNvPr id="32" name="矩形 32"/>
          <p:cNvSpPr/>
          <p:nvPr/>
        </p:nvSpPr>
        <p:spPr>
          <a:xfrm>
            <a:off x="6357956" y="4011760"/>
            <a:ext cx="546871" cy="381228"/>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altLang="zh-TW" sz="2118" dirty="0"/>
              <a:t>0.7</a:t>
            </a:r>
            <a:endParaRPr lang="zh-TW" altLang="en-US" sz="2118" dirty="0"/>
          </a:p>
        </p:txBody>
      </p:sp>
      <p:sp>
        <p:nvSpPr>
          <p:cNvPr id="33" name="矩形 33"/>
          <p:cNvSpPr/>
          <p:nvPr/>
        </p:nvSpPr>
        <p:spPr>
          <a:xfrm>
            <a:off x="6341326" y="5131697"/>
            <a:ext cx="579476" cy="381228"/>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altLang="zh-TW" sz="2118" dirty="0"/>
              <a:t>0.2</a:t>
            </a:r>
            <a:endParaRPr lang="zh-TW" altLang="en-US" sz="2118" dirty="0"/>
          </a:p>
        </p:txBody>
      </p:sp>
      <p:sp>
        <p:nvSpPr>
          <p:cNvPr id="34" name="矩形 34"/>
          <p:cNvSpPr/>
          <p:nvPr/>
        </p:nvSpPr>
        <p:spPr>
          <a:xfrm>
            <a:off x="6262799" y="3930535"/>
            <a:ext cx="1721444" cy="56557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588"/>
          </a:p>
        </p:txBody>
      </p:sp>
      <p:sp>
        <p:nvSpPr>
          <p:cNvPr id="35" name="矩形 35"/>
          <p:cNvSpPr/>
          <p:nvPr/>
        </p:nvSpPr>
        <p:spPr>
          <a:xfrm>
            <a:off x="8214573" y="4141576"/>
            <a:ext cx="2074834" cy="79708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altLang="zh-TW" sz="2118" dirty="0"/>
              <a:t>The image is  “2”</a:t>
            </a:r>
            <a:endParaRPr lang="zh-TW" altLang="en-US" sz="2118" dirty="0"/>
          </a:p>
        </p:txBody>
      </p:sp>
      <p:sp>
        <p:nvSpPr>
          <p:cNvPr id="36" name="文字版面配置區 2"/>
          <p:cNvSpPr txBox="1">
            <a:spLocks/>
          </p:cNvSpPr>
          <p:nvPr/>
        </p:nvSpPr>
        <p:spPr>
          <a:xfrm>
            <a:off x="6539616" y="2793636"/>
            <a:ext cx="1585394" cy="579061"/>
          </a:xfrm>
          <a:prstGeom prst="rect">
            <a:avLst/>
          </a:prstGeom>
        </p:spPr>
        <p:txBody>
          <a:bodyPr vert="horz" lIns="80682" tIns="40341" rIns="80682" bIns="40341" rtlCol="0">
            <a:normAutofit/>
          </a:bodyPr>
          <a:lstStyle>
            <a:lvl1pPr marL="342871" indent="-342871" algn="l" defTabSz="914323" rtl="0" eaLnBrk="1" latinLnBrk="0" hangingPunct="1">
              <a:spcBef>
                <a:spcPct val="20000"/>
              </a:spcBef>
              <a:buFont typeface="Arial" panose="020B0604020202020204" pitchFamily="34" charset="0"/>
              <a:buChar char="•"/>
              <a:defRPr sz="2400" kern="1200">
                <a:solidFill>
                  <a:schemeClr val="tx1"/>
                </a:solidFill>
                <a:latin typeface="Palatino Linotype" panose="02040502050505030304" pitchFamily="18" charset="0"/>
                <a:ea typeface="+mn-ea"/>
                <a:cs typeface="+mn-cs"/>
              </a:defRPr>
            </a:lvl1pPr>
            <a:lvl2pPr marL="693680" indent="-236518" algn="l" defTabSz="914323" rtl="0" eaLnBrk="1" latinLnBrk="0" hangingPunct="1">
              <a:spcBef>
                <a:spcPct val="20000"/>
              </a:spcBef>
              <a:buFont typeface="Arial" panose="020B0604020202020204" pitchFamily="34" charset="0"/>
              <a:buChar char="–"/>
              <a:defRPr sz="2200" kern="1200">
                <a:solidFill>
                  <a:schemeClr val="tx1"/>
                </a:solidFill>
                <a:latin typeface="Palatino Linotype" panose="02040502050505030304" pitchFamily="18" charset="0"/>
                <a:ea typeface="+mn-ea"/>
                <a:cs typeface="+mn-cs"/>
              </a:defRPr>
            </a:lvl2pPr>
            <a:lvl3pPr marL="1257195" indent="-342871" algn="l" defTabSz="914323" rtl="0" eaLnBrk="1" latinLnBrk="0" hangingPunct="1">
              <a:spcBef>
                <a:spcPct val="20000"/>
              </a:spcBef>
              <a:buFont typeface="Wingdings" panose="05000000000000000000" pitchFamily="2" charset="2"/>
              <a:buChar char="§"/>
              <a:defRPr sz="2000" kern="1200">
                <a:solidFill>
                  <a:schemeClr val="tx1"/>
                </a:solidFill>
                <a:latin typeface="Palatino Linotype" panose="02040502050505030304" pitchFamily="18" charset="0"/>
                <a:ea typeface="+mn-ea"/>
                <a:cs typeface="+mn-cs"/>
              </a:defRPr>
            </a:lvl3pPr>
            <a:lvl4pPr marL="1600066" indent="-228581" algn="l" defTabSz="914323" rtl="0" eaLnBrk="1" latinLnBrk="0" hangingPunct="1">
              <a:spcBef>
                <a:spcPct val="20000"/>
              </a:spcBef>
              <a:buFont typeface="Arial" panose="020B0604020202020204" pitchFamily="34" charset="0"/>
              <a:buChar char="–"/>
              <a:defRPr sz="1800" kern="1200">
                <a:solidFill>
                  <a:schemeClr val="tx1"/>
                </a:solidFill>
                <a:latin typeface="Palatino Linotype" panose="02040502050505030304" pitchFamily="18" charset="0"/>
                <a:ea typeface="+mn-ea"/>
                <a:cs typeface="+mn-cs"/>
              </a:defRPr>
            </a:lvl4pPr>
            <a:lvl5pPr marL="2057227" indent="-228581" algn="l" defTabSz="914323" rtl="0" eaLnBrk="1" latinLnBrk="0" hangingPunct="1">
              <a:spcBef>
                <a:spcPct val="20000"/>
              </a:spcBef>
              <a:buFont typeface="Arial" panose="020B0604020202020204" pitchFamily="34" charset="0"/>
              <a:buChar char="»"/>
              <a:defRPr sz="1600" kern="1200">
                <a:solidFill>
                  <a:schemeClr val="tx1"/>
                </a:solidFill>
                <a:latin typeface="Palatino Linotype" panose="02040502050505030304" pitchFamily="18" charset="0"/>
                <a:ea typeface="+mn-ea"/>
                <a:cs typeface="+mn-cs"/>
              </a:defRPr>
            </a:lvl5pPr>
            <a:lvl6pPr marL="2514389"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551"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713"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874"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altLang="zh-TW" sz="2118" b="1" dirty="0"/>
              <a:t>Output</a:t>
            </a:r>
            <a:endParaRPr lang="zh-TW" altLang="en-US" sz="2118" b="1" dirty="0"/>
          </a:p>
        </p:txBody>
      </p:sp>
      <p:sp>
        <p:nvSpPr>
          <p:cNvPr id="37" name="TextBox 36">
            <a:extLst>
              <a:ext uri="{FF2B5EF4-FFF2-40B4-BE49-F238E27FC236}">
                <a16:creationId xmlns:a16="http://schemas.microsoft.com/office/drawing/2014/main" id="{51578576-4416-4109-A541-417BBA464034}"/>
              </a:ext>
            </a:extLst>
          </p:cNvPr>
          <p:cNvSpPr txBox="1"/>
          <p:nvPr/>
        </p:nvSpPr>
        <p:spPr>
          <a:xfrm>
            <a:off x="-1500636" y="6507249"/>
            <a:ext cx="6099501" cy="228076"/>
          </a:xfrm>
          <a:prstGeom prst="rect">
            <a:avLst/>
          </a:prstGeom>
          <a:noFill/>
        </p:spPr>
        <p:txBody>
          <a:bodyPr wrap="square" rtlCol="0">
            <a:spAutoFit/>
          </a:bodyPr>
          <a:lstStyle/>
          <a:p>
            <a:pPr algn="ctr"/>
            <a:r>
              <a:rPr lang="en-US" sz="882" dirty="0"/>
              <a:t>Slide credit: Hung-</a:t>
            </a:r>
            <a:r>
              <a:rPr lang="en-US" sz="882" dirty="0" err="1"/>
              <a:t>yi</a:t>
            </a:r>
            <a:r>
              <a:rPr lang="en-US" sz="882" dirty="0"/>
              <a:t> Lee – Deep Learning Tutorial</a:t>
            </a:r>
          </a:p>
        </p:txBody>
      </p:sp>
    </p:spTree>
    <p:extLst>
      <p:ext uri="{BB962C8B-B14F-4D97-AF65-F5344CB8AC3E}">
        <p14:creationId xmlns:p14="http://schemas.microsoft.com/office/powerpoint/2010/main" val="1691263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9"/>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6"/>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7"/>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8"/>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0"/>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2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1"/>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32"/>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3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9" grpId="0" animBg="1"/>
      <p:bldP spid="10" grpId="0" animBg="1"/>
      <p:bldP spid="13" grpId="0" animBg="1"/>
      <p:bldP spid="15" grpId="0"/>
      <p:bldP spid="16" grpId="0" animBg="1"/>
      <p:bldP spid="17" grpId="0" animBg="1"/>
      <p:bldP spid="18" grpId="0" animBg="1"/>
      <p:bldP spid="19" grpId="0"/>
      <p:bldP spid="26" grpId="0" animBg="1"/>
      <p:bldP spid="27" grpId="0" animBg="1"/>
      <p:bldP spid="28" grpId="0" animBg="1"/>
      <p:bldP spid="29" grpId="0" animBg="1"/>
      <p:bldP spid="30" grpId="0"/>
      <p:bldP spid="31" grpId="0" animBg="1"/>
      <p:bldP spid="32" grpId="0" animBg="1"/>
      <p:bldP spid="33" grpId="0" animBg="1"/>
      <p:bldP spid="34" grpId="0" animBg="1"/>
      <p:bldP spid="35"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Neural Networks </a:t>
            </a:r>
          </a:p>
        </p:txBody>
      </p:sp>
      <p:sp>
        <p:nvSpPr>
          <p:cNvPr id="3" name="Content Placeholder 2"/>
          <p:cNvSpPr>
            <a:spLocks noGrp="1"/>
          </p:cNvSpPr>
          <p:nvPr>
            <p:ph idx="1"/>
          </p:nvPr>
        </p:nvSpPr>
        <p:spPr>
          <a:xfrm>
            <a:off x="287354" y="1641379"/>
            <a:ext cx="11617291" cy="4736177"/>
          </a:xfrm>
        </p:spPr>
        <p:txBody>
          <a:bodyPr/>
          <a:lstStyle/>
          <a:p>
            <a:r>
              <a:rPr lang="en-US" dirty="0"/>
              <a:t>Handwritten digit recognition</a:t>
            </a:r>
          </a:p>
          <a:p>
            <a:endParaRPr lang="en-US" dirty="0"/>
          </a:p>
        </p:txBody>
      </p:sp>
      <p:sp>
        <p:nvSpPr>
          <p:cNvPr id="27" name="Content Placeholder 26">
            <a:extLst>
              <a:ext uri="{FF2B5EF4-FFF2-40B4-BE49-F238E27FC236}">
                <a16:creationId xmlns:a16="http://schemas.microsoft.com/office/drawing/2014/main" id="{C548507D-56BE-4043-9753-20CC89026DDC}"/>
              </a:ext>
            </a:extLst>
          </p:cNvPr>
          <p:cNvSpPr>
            <a:spLocks noGrp="1"/>
          </p:cNvSpPr>
          <p:nvPr>
            <p:ph idx="10"/>
          </p:nvPr>
        </p:nvSpPr>
        <p:spPr/>
        <p:txBody>
          <a:bodyPr/>
          <a:lstStyle/>
          <a:p>
            <a:r>
              <a:rPr lang="en-US" dirty="0"/>
              <a:t>Neural Networks</a:t>
            </a:r>
          </a:p>
          <a:p>
            <a:endParaRPr lang="en-US" dirty="0"/>
          </a:p>
        </p:txBody>
      </p:sp>
      <p:pic>
        <p:nvPicPr>
          <p:cNvPr id="4" name="圖片 4"/>
          <p:cNvPicPr>
            <a:picLocks noChangeAspect="1"/>
          </p:cNvPicPr>
          <p:nvPr/>
        </p:nvPicPr>
        <p:blipFill>
          <a:blip r:embed="rId2"/>
          <a:stretch>
            <a:fillRect/>
          </a:stretch>
        </p:blipFill>
        <p:spPr>
          <a:xfrm>
            <a:off x="2420410" y="3152579"/>
            <a:ext cx="1413919" cy="1404913"/>
          </a:xfrm>
          <a:prstGeom prst="rect">
            <a:avLst/>
          </a:prstGeom>
        </p:spPr>
      </p:pic>
      <p:sp>
        <p:nvSpPr>
          <p:cNvPr id="5" name="矩形 6"/>
          <p:cNvSpPr/>
          <p:nvPr/>
        </p:nvSpPr>
        <p:spPr>
          <a:xfrm>
            <a:off x="5167275" y="3125092"/>
            <a:ext cx="1794770" cy="1338309"/>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altLang="zh-TW" sz="2471" dirty="0"/>
              <a:t>Machine</a:t>
            </a:r>
            <a:endParaRPr lang="zh-TW" altLang="en-US" sz="2471" dirty="0"/>
          </a:p>
        </p:txBody>
      </p:sp>
      <p:sp>
        <p:nvSpPr>
          <p:cNvPr id="6" name="向右箭號 7"/>
          <p:cNvSpPr/>
          <p:nvPr/>
        </p:nvSpPr>
        <p:spPr>
          <a:xfrm>
            <a:off x="4491445" y="3452162"/>
            <a:ext cx="607707" cy="74783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588"/>
          </a:p>
        </p:txBody>
      </p:sp>
      <p:sp>
        <p:nvSpPr>
          <p:cNvPr id="7" name="向右箭號 8"/>
          <p:cNvSpPr/>
          <p:nvPr/>
        </p:nvSpPr>
        <p:spPr>
          <a:xfrm>
            <a:off x="7146067" y="3452162"/>
            <a:ext cx="711056" cy="74783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588"/>
          </a:p>
        </p:txBody>
      </p:sp>
      <p:sp>
        <p:nvSpPr>
          <p:cNvPr id="8" name="文字方塊 9"/>
          <p:cNvSpPr txBox="1"/>
          <p:nvPr/>
        </p:nvSpPr>
        <p:spPr>
          <a:xfrm>
            <a:off x="8462807" y="3590571"/>
            <a:ext cx="636462" cy="526939"/>
          </a:xfrm>
          <a:prstGeom prst="rect">
            <a:avLst/>
          </a:prstGeom>
          <a:noFill/>
        </p:spPr>
        <p:txBody>
          <a:bodyPr wrap="square" rtlCol="0">
            <a:spAutoFit/>
          </a:bodyPr>
          <a:lstStyle/>
          <a:p>
            <a:r>
              <a:rPr lang="en-US" altLang="zh-TW" sz="2824" dirty="0"/>
              <a:t>“2”</a:t>
            </a:r>
            <a:endParaRPr lang="zh-TW" altLang="en-US" sz="2824" dirty="0"/>
          </a:p>
        </p:txBody>
      </p:sp>
      <p:grpSp>
        <p:nvGrpSpPr>
          <p:cNvPr id="9" name="群組 5"/>
          <p:cNvGrpSpPr/>
          <p:nvPr/>
        </p:nvGrpSpPr>
        <p:grpSpPr>
          <a:xfrm>
            <a:off x="3964714" y="2683896"/>
            <a:ext cx="534936" cy="2316222"/>
            <a:chOff x="2462115" y="2538616"/>
            <a:chExt cx="606260" cy="2625052"/>
          </a:xfrm>
        </p:grpSpPr>
        <p:sp>
          <p:nvSpPr>
            <p:cNvPr id="10" name="矩形 11"/>
            <p:cNvSpPr/>
            <p:nvPr/>
          </p:nvSpPr>
          <p:spPr>
            <a:xfrm>
              <a:off x="2462115" y="2538616"/>
              <a:ext cx="498951" cy="2625052"/>
            </a:xfrm>
            <a:prstGeom prst="rect">
              <a:avLst/>
            </a:prstGeom>
            <a:solidFill>
              <a:schemeClr val="bg1">
                <a:lumMod val="85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sz="1588"/>
            </a:p>
          </p:txBody>
        </p:sp>
        <p:sp>
          <p:nvSpPr>
            <p:cNvPr id="11" name="矩形 12"/>
            <p:cNvSpPr/>
            <p:nvPr/>
          </p:nvSpPr>
          <p:spPr>
            <a:xfrm>
              <a:off x="2530503" y="3256309"/>
              <a:ext cx="342900" cy="3429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sz="1588"/>
            </a:p>
          </p:txBody>
        </p:sp>
        <p:sp>
          <p:nvSpPr>
            <p:cNvPr id="12" name="矩形 13"/>
            <p:cNvSpPr/>
            <p:nvPr/>
          </p:nvSpPr>
          <p:spPr>
            <a:xfrm>
              <a:off x="2536321" y="2685980"/>
              <a:ext cx="342900" cy="3429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sz="1588"/>
            </a:p>
          </p:txBody>
        </p:sp>
        <p:graphicFrame>
          <p:nvGraphicFramePr>
            <p:cNvPr id="13" name="Object 12"/>
            <p:cNvGraphicFramePr>
              <a:graphicFrameLocks noChangeAspect="1"/>
            </p:cNvGraphicFramePr>
            <p:nvPr/>
          </p:nvGraphicFramePr>
          <p:xfrm>
            <a:off x="2549020" y="2590730"/>
            <a:ext cx="325438" cy="461962"/>
          </p:xfrm>
          <a:graphic>
            <a:graphicData uri="http://schemas.openxmlformats.org/presentationml/2006/ole">
              <mc:AlternateContent xmlns:mc="http://schemas.openxmlformats.org/markup-compatibility/2006">
                <mc:Choice xmlns:v="urn:schemas-microsoft-com:vml" Requires="v">
                  <p:oleObj name="方程式" r:id="rId3" imgW="152280" imgH="215640" progId="Equation.3">
                    <p:embed/>
                  </p:oleObj>
                </mc:Choice>
                <mc:Fallback>
                  <p:oleObj name="方程式" r:id="rId3" imgW="152280" imgH="215640" progId="Equation.3">
                    <p:embed/>
                    <p:pic>
                      <p:nvPicPr>
                        <p:cNvPr id="13" name="Object 12"/>
                        <p:cNvPicPr>
                          <a:picLocks noChangeAspect="1" noChangeArrowheads="1"/>
                        </p:cNvPicPr>
                        <p:nvPr/>
                      </p:nvPicPr>
                      <p:blipFill>
                        <a:blip r:embed="rId4"/>
                        <a:srcRect/>
                        <a:stretch>
                          <a:fillRect/>
                        </a:stretch>
                      </p:blipFill>
                      <p:spPr bwMode="auto">
                        <a:xfrm>
                          <a:off x="2549020" y="2590730"/>
                          <a:ext cx="325438" cy="4619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4" name="Object 12"/>
            <p:cNvGraphicFramePr>
              <a:graphicFrameLocks noChangeAspect="1"/>
            </p:cNvGraphicFramePr>
            <p:nvPr/>
          </p:nvGraphicFramePr>
          <p:xfrm>
            <a:off x="2554316" y="3173459"/>
            <a:ext cx="352425" cy="461963"/>
          </p:xfrm>
          <a:graphic>
            <a:graphicData uri="http://schemas.openxmlformats.org/presentationml/2006/ole">
              <mc:AlternateContent xmlns:mc="http://schemas.openxmlformats.org/markup-compatibility/2006">
                <mc:Choice xmlns:v="urn:schemas-microsoft-com:vml" Requires="v">
                  <p:oleObj name="方程式" r:id="rId5" imgW="164880" imgH="215640" progId="Equation.3">
                    <p:embed/>
                  </p:oleObj>
                </mc:Choice>
                <mc:Fallback>
                  <p:oleObj name="方程式" r:id="rId5" imgW="164880" imgH="215640" progId="Equation.3">
                    <p:embed/>
                    <p:pic>
                      <p:nvPicPr>
                        <p:cNvPr id="14" name="Object 12"/>
                        <p:cNvPicPr>
                          <a:picLocks noChangeAspect="1" noChangeArrowheads="1"/>
                        </p:cNvPicPr>
                        <p:nvPr/>
                      </p:nvPicPr>
                      <p:blipFill>
                        <a:blip r:embed="rId6"/>
                        <a:srcRect/>
                        <a:stretch>
                          <a:fillRect/>
                        </a:stretch>
                      </p:blipFill>
                      <p:spPr bwMode="auto">
                        <a:xfrm>
                          <a:off x="2554316" y="3173459"/>
                          <a:ext cx="352425" cy="4619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5" name="矩形 16"/>
            <p:cNvSpPr/>
            <p:nvPr/>
          </p:nvSpPr>
          <p:spPr>
            <a:xfrm>
              <a:off x="2540028" y="4654066"/>
              <a:ext cx="342900" cy="3429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sz="1588"/>
            </a:p>
          </p:txBody>
        </p:sp>
        <p:graphicFrame>
          <p:nvGraphicFramePr>
            <p:cNvPr id="16" name="Object 12"/>
            <p:cNvGraphicFramePr>
              <a:graphicFrameLocks noChangeAspect="1"/>
            </p:cNvGraphicFramePr>
            <p:nvPr/>
          </p:nvGraphicFramePr>
          <p:xfrm>
            <a:off x="2468105" y="4557299"/>
            <a:ext cx="544512" cy="488950"/>
          </p:xfrm>
          <a:graphic>
            <a:graphicData uri="http://schemas.openxmlformats.org/presentationml/2006/ole">
              <mc:AlternateContent xmlns:mc="http://schemas.openxmlformats.org/markup-compatibility/2006">
                <mc:Choice xmlns:v="urn:schemas-microsoft-com:vml" Requires="v">
                  <p:oleObj name="方程式" r:id="rId7" imgW="253800" imgH="228600" progId="Equation.3">
                    <p:embed/>
                  </p:oleObj>
                </mc:Choice>
                <mc:Fallback>
                  <p:oleObj name="方程式" r:id="rId7" imgW="253800" imgH="228600" progId="Equation.3">
                    <p:embed/>
                    <p:pic>
                      <p:nvPicPr>
                        <p:cNvPr id="16" name="Object 12"/>
                        <p:cNvPicPr>
                          <a:picLocks noChangeAspect="1" noChangeArrowheads="1"/>
                        </p:cNvPicPr>
                        <p:nvPr/>
                      </p:nvPicPr>
                      <p:blipFill>
                        <a:blip r:embed="rId8"/>
                        <a:srcRect/>
                        <a:stretch>
                          <a:fillRect/>
                        </a:stretch>
                      </p:blipFill>
                      <p:spPr bwMode="auto">
                        <a:xfrm>
                          <a:off x="2468105" y="4557299"/>
                          <a:ext cx="544512" cy="4889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7" name="文字方塊 18"/>
            <p:cNvSpPr txBox="1"/>
            <p:nvPr/>
          </p:nvSpPr>
          <p:spPr>
            <a:xfrm rot="5400000">
              <a:off x="2415960" y="3932831"/>
              <a:ext cx="769257" cy="535573"/>
            </a:xfrm>
            <a:prstGeom prst="rect">
              <a:avLst/>
            </a:prstGeom>
            <a:noFill/>
          </p:spPr>
          <p:txBody>
            <a:bodyPr wrap="square" rtlCol="0">
              <a:spAutoFit/>
            </a:bodyPr>
            <a:lstStyle/>
            <a:p>
              <a:pPr algn="ctr"/>
              <a:r>
                <a:rPr lang="en-US" altLang="zh-TW" sz="2471" dirty="0"/>
                <a:t>……</a:t>
              </a:r>
              <a:endParaRPr lang="zh-TW" altLang="en-US" sz="2471" dirty="0"/>
            </a:p>
          </p:txBody>
        </p:sp>
      </p:grpSp>
      <p:grpSp>
        <p:nvGrpSpPr>
          <p:cNvPr id="18" name="群組 19"/>
          <p:cNvGrpSpPr/>
          <p:nvPr/>
        </p:nvGrpSpPr>
        <p:grpSpPr>
          <a:xfrm>
            <a:off x="7943605" y="2712806"/>
            <a:ext cx="566781" cy="2331950"/>
            <a:chOff x="7142066" y="1987121"/>
            <a:chExt cx="642352" cy="2642877"/>
          </a:xfrm>
        </p:grpSpPr>
        <p:sp>
          <p:nvSpPr>
            <p:cNvPr id="19" name="矩形 20"/>
            <p:cNvSpPr/>
            <p:nvPr/>
          </p:nvSpPr>
          <p:spPr>
            <a:xfrm>
              <a:off x="7142066" y="2004946"/>
              <a:ext cx="498951" cy="2625052"/>
            </a:xfrm>
            <a:prstGeom prst="rect">
              <a:avLst/>
            </a:prstGeom>
            <a:solidFill>
              <a:schemeClr val="bg1">
                <a:lumMod val="85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sz="1588"/>
            </a:p>
          </p:txBody>
        </p:sp>
        <p:sp>
          <p:nvSpPr>
            <p:cNvPr id="20" name="文字方塊 21"/>
            <p:cNvSpPr txBox="1"/>
            <p:nvPr/>
          </p:nvSpPr>
          <p:spPr>
            <a:xfrm rot="5400000">
              <a:off x="7084256" y="3499764"/>
              <a:ext cx="769257" cy="535574"/>
            </a:xfrm>
            <a:prstGeom prst="rect">
              <a:avLst/>
            </a:prstGeom>
            <a:noFill/>
          </p:spPr>
          <p:txBody>
            <a:bodyPr wrap="square" rtlCol="0">
              <a:spAutoFit/>
            </a:bodyPr>
            <a:lstStyle/>
            <a:p>
              <a:pPr algn="ctr"/>
              <a:r>
                <a:rPr lang="en-US" altLang="zh-TW" sz="2471" dirty="0"/>
                <a:t>……</a:t>
              </a:r>
              <a:endParaRPr lang="zh-TW" altLang="en-US" sz="2471" dirty="0"/>
            </a:p>
          </p:txBody>
        </p:sp>
        <p:sp>
          <p:nvSpPr>
            <p:cNvPr id="21" name="文字方塊 22"/>
            <p:cNvSpPr txBox="1"/>
            <p:nvPr/>
          </p:nvSpPr>
          <p:spPr>
            <a:xfrm>
              <a:off x="7153349" y="1987121"/>
              <a:ext cx="631069" cy="535574"/>
            </a:xfrm>
            <a:prstGeom prst="rect">
              <a:avLst/>
            </a:prstGeom>
            <a:noFill/>
          </p:spPr>
          <p:txBody>
            <a:bodyPr wrap="square" rtlCol="0">
              <a:spAutoFit/>
            </a:bodyPr>
            <a:lstStyle/>
            <a:p>
              <a:r>
                <a:rPr lang="en-US" altLang="zh-TW" sz="2471" dirty="0"/>
                <a:t>y</a:t>
              </a:r>
              <a:r>
                <a:rPr lang="en-US" altLang="zh-TW" sz="2471" baseline="-25000" dirty="0"/>
                <a:t>1</a:t>
              </a:r>
              <a:endParaRPr lang="zh-TW" altLang="en-US" sz="2471" baseline="-25000" dirty="0"/>
            </a:p>
          </p:txBody>
        </p:sp>
        <p:sp>
          <p:nvSpPr>
            <p:cNvPr id="22" name="文字方塊 23"/>
            <p:cNvSpPr txBox="1"/>
            <p:nvPr/>
          </p:nvSpPr>
          <p:spPr>
            <a:xfrm>
              <a:off x="7142066" y="2785341"/>
              <a:ext cx="631069" cy="535574"/>
            </a:xfrm>
            <a:prstGeom prst="rect">
              <a:avLst/>
            </a:prstGeom>
            <a:noFill/>
          </p:spPr>
          <p:txBody>
            <a:bodyPr wrap="square" rtlCol="0">
              <a:spAutoFit/>
            </a:bodyPr>
            <a:lstStyle/>
            <a:p>
              <a:r>
                <a:rPr lang="en-US" altLang="zh-TW" sz="2471" dirty="0"/>
                <a:t>y</a:t>
              </a:r>
              <a:r>
                <a:rPr lang="en-US" altLang="zh-TW" sz="2471" baseline="-25000" dirty="0"/>
                <a:t>2</a:t>
              </a:r>
              <a:endParaRPr lang="zh-TW" altLang="en-US" sz="2471" baseline="-25000" dirty="0"/>
            </a:p>
          </p:txBody>
        </p:sp>
        <p:sp>
          <p:nvSpPr>
            <p:cNvPr id="23" name="文字方塊 24"/>
            <p:cNvSpPr txBox="1"/>
            <p:nvPr/>
          </p:nvSpPr>
          <p:spPr>
            <a:xfrm>
              <a:off x="7142066" y="4051573"/>
              <a:ext cx="631069" cy="535574"/>
            </a:xfrm>
            <a:prstGeom prst="rect">
              <a:avLst/>
            </a:prstGeom>
            <a:noFill/>
          </p:spPr>
          <p:txBody>
            <a:bodyPr wrap="square" rtlCol="0">
              <a:spAutoFit/>
            </a:bodyPr>
            <a:lstStyle/>
            <a:p>
              <a:r>
                <a:rPr lang="en-US" altLang="zh-TW" sz="2471" dirty="0"/>
                <a:t>y</a:t>
              </a:r>
              <a:r>
                <a:rPr lang="en-US" altLang="zh-TW" sz="2471" baseline="-25000" dirty="0"/>
                <a:t>10</a:t>
              </a:r>
              <a:endParaRPr lang="zh-TW" altLang="en-US" sz="2471" baseline="-25000" dirty="0"/>
            </a:p>
          </p:txBody>
        </p:sp>
      </p:grpSp>
      <mc:AlternateContent xmlns:mc="http://schemas.openxmlformats.org/markup-compatibility/2006" xmlns:a14="http://schemas.microsoft.com/office/drawing/2010/main">
        <mc:Choice Requires="a14">
          <p:sp>
            <p:nvSpPr>
              <p:cNvPr id="24" name="文字方塊 28"/>
              <p:cNvSpPr txBox="1"/>
              <p:nvPr/>
            </p:nvSpPr>
            <p:spPr>
              <a:xfrm>
                <a:off x="5100538" y="4551976"/>
                <a:ext cx="1949701" cy="38452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471" i="1">
                          <a:latin typeface="Cambria Math" panose="02040503050406030204" pitchFamily="18" charset="0"/>
                        </a:rPr>
                        <m:t>𝑓</m:t>
                      </m:r>
                      <m:r>
                        <a:rPr lang="en-US" altLang="zh-TW" sz="2471" i="1">
                          <a:latin typeface="Cambria Math" panose="02040503050406030204" pitchFamily="18" charset="0"/>
                        </a:rPr>
                        <m:t>:</m:t>
                      </m:r>
                      <m:sSup>
                        <m:sSupPr>
                          <m:ctrlPr>
                            <a:rPr lang="en-US" altLang="zh-TW" sz="2471" i="1">
                              <a:latin typeface="Cambria Math" panose="02040503050406030204" pitchFamily="18" charset="0"/>
                            </a:rPr>
                          </m:ctrlPr>
                        </m:sSupPr>
                        <m:e>
                          <m:r>
                            <a:rPr lang="en-US" altLang="zh-TW" sz="2471" i="1">
                              <a:latin typeface="Cambria Math" panose="02040503050406030204" pitchFamily="18" charset="0"/>
                            </a:rPr>
                            <m:t>𝑅</m:t>
                          </m:r>
                        </m:e>
                        <m:sup>
                          <m:r>
                            <a:rPr lang="en-US" altLang="zh-TW" sz="2471" i="1">
                              <a:latin typeface="Cambria Math" panose="02040503050406030204" pitchFamily="18" charset="0"/>
                            </a:rPr>
                            <m:t>256</m:t>
                          </m:r>
                        </m:sup>
                      </m:sSup>
                      <m:r>
                        <a:rPr lang="en-US" altLang="zh-TW" sz="2471" i="1">
                          <a:latin typeface="Cambria Math" panose="02040503050406030204" pitchFamily="18" charset="0"/>
                          <a:ea typeface="Cambria Math" panose="02040503050406030204" pitchFamily="18" charset="0"/>
                        </a:rPr>
                        <m:t>→</m:t>
                      </m:r>
                      <m:sSup>
                        <m:sSupPr>
                          <m:ctrlPr>
                            <a:rPr lang="en-US" altLang="zh-TW" sz="2471" i="1">
                              <a:latin typeface="Cambria Math" panose="02040503050406030204" pitchFamily="18" charset="0"/>
                            </a:rPr>
                          </m:ctrlPr>
                        </m:sSupPr>
                        <m:e>
                          <m:r>
                            <a:rPr lang="en-US" altLang="zh-TW" sz="2471" i="1">
                              <a:latin typeface="Cambria Math" panose="02040503050406030204" pitchFamily="18" charset="0"/>
                            </a:rPr>
                            <m:t>𝑅</m:t>
                          </m:r>
                        </m:e>
                        <m:sup>
                          <m:r>
                            <a:rPr lang="en-US" altLang="zh-TW" sz="2471" i="1">
                              <a:latin typeface="Cambria Math" panose="02040503050406030204" pitchFamily="18" charset="0"/>
                            </a:rPr>
                            <m:t>10</m:t>
                          </m:r>
                        </m:sup>
                      </m:sSup>
                    </m:oMath>
                  </m:oMathPara>
                </a14:m>
                <a:endParaRPr lang="zh-TW" altLang="en-US" sz="2471" dirty="0"/>
              </a:p>
            </p:txBody>
          </p:sp>
        </mc:Choice>
        <mc:Fallback xmlns="">
          <p:sp>
            <p:nvSpPr>
              <p:cNvPr id="24" name="文字方塊 28"/>
              <p:cNvSpPr txBox="1">
                <a:spLocks noRot="1" noChangeAspect="1" noMove="1" noResize="1" noEditPoints="1" noAdjustHandles="1" noChangeArrowheads="1" noChangeShapeType="1" noTextEdit="1"/>
              </p:cNvSpPr>
              <p:nvPr/>
            </p:nvSpPr>
            <p:spPr>
              <a:xfrm>
                <a:off x="5100538" y="4551976"/>
                <a:ext cx="1949701" cy="384529"/>
              </a:xfrm>
              <a:prstGeom prst="rect">
                <a:avLst/>
              </a:prstGeom>
              <a:blipFill>
                <a:blip r:embed="rId9"/>
                <a:stretch>
                  <a:fillRect l="-5313" t="-1587" r="-313" b="-3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文字方塊 3"/>
              <p:cNvSpPr txBox="1"/>
              <p:nvPr/>
            </p:nvSpPr>
            <p:spPr>
              <a:xfrm>
                <a:off x="3554541" y="5236202"/>
                <a:ext cx="5020235" cy="363946"/>
              </a:xfrm>
              <a:prstGeom prst="rect">
                <a:avLst/>
              </a:prstGeom>
              <a:solidFill>
                <a:schemeClr val="bg1">
                  <a:lumMod val="50000"/>
                </a:schemeClr>
              </a:solidFill>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altLang="zh-TW" sz="1765" dirty="0"/>
                  <a:t>The function </a:t>
                </a:r>
                <a14:m>
                  <m:oMath xmlns:m="http://schemas.openxmlformats.org/officeDocument/2006/math">
                    <m:r>
                      <a:rPr lang="en-US" altLang="zh-TW" sz="1765" i="1">
                        <a:latin typeface="Cambria Math" panose="02040503050406030204" pitchFamily="18" charset="0"/>
                      </a:rPr>
                      <m:t>𝑓</m:t>
                    </m:r>
                  </m:oMath>
                </a14:m>
                <a:r>
                  <a:rPr lang="zh-TW" altLang="en-US" sz="1765" dirty="0"/>
                  <a:t> </a:t>
                </a:r>
                <a:r>
                  <a:rPr lang="en-US" altLang="zh-TW" sz="1765" dirty="0"/>
                  <a:t>is represented by a neural network</a:t>
                </a:r>
                <a:endParaRPr lang="zh-TW" altLang="en-US" sz="1765" dirty="0"/>
              </a:p>
            </p:txBody>
          </p:sp>
        </mc:Choice>
        <mc:Fallback xmlns="">
          <p:sp>
            <p:nvSpPr>
              <p:cNvPr id="25" name="文字方塊 3"/>
              <p:cNvSpPr txBox="1">
                <a:spLocks noRot="1" noChangeAspect="1" noMove="1" noResize="1" noEditPoints="1" noAdjustHandles="1" noChangeArrowheads="1" noChangeShapeType="1" noTextEdit="1"/>
              </p:cNvSpPr>
              <p:nvPr/>
            </p:nvSpPr>
            <p:spPr>
              <a:xfrm>
                <a:off x="3554541" y="5236202"/>
                <a:ext cx="5020235" cy="363946"/>
              </a:xfrm>
              <a:prstGeom prst="rect">
                <a:avLst/>
              </a:prstGeom>
              <a:blipFill>
                <a:blip r:embed="rId10"/>
                <a:stretch>
                  <a:fillRect/>
                </a:stretch>
              </a:blipFill>
            </p:spPr>
            <p:txBody>
              <a:bodyPr/>
              <a:lstStyle/>
              <a:p>
                <a:r>
                  <a:rPr lang="en-US">
                    <a:noFill/>
                  </a:rPr>
                  <a:t> </a:t>
                </a:r>
              </a:p>
            </p:txBody>
          </p:sp>
        </mc:Fallback>
      </mc:AlternateContent>
      <p:sp>
        <p:nvSpPr>
          <p:cNvPr id="26" name="TextBox 25">
            <a:extLst>
              <a:ext uri="{FF2B5EF4-FFF2-40B4-BE49-F238E27FC236}">
                <a16:creationId xmlns:a16="http://schemas.microsoft.com/office/drawing/2014/main" id="{5514B589-D754-4ACA-AFC0-90017A825D4B}"/>
              </a:ext>
            </a:extLst>
          </p:cNvPr>
          <p:cNvSpPr txBox="1"/>
          <p:nvPr/>
        </p:nvSpPr>
        <p:spPr>
          <a:xfrm>
            <a:off x="3046248" y="6508307"/>
            <a:ext cx="6099501" cy="228076"/>
          </a:xfrm>
          <a:prstGeom prst="rect">
            <a:avLst/>
          </a:prstGeom>
          <a:noFill/>
        </p:spPr>
        <p:txBody>
          <a:bodyPr wrap="square" rtlCol="0">
            <a:spAutoFit/>
          </a:bodyPr>
          <a:lstStyle/>
          <a:p>
            <a:pPr algn="ctr"/>
            <a:r>
              <a:rPr lang="en-US" sz="882" dirty="0"/>
              <a:t>Slide credit: Hung-</a:t>
            </a:r>
            <a:r>
              <a:rPr lang="en-US" sz="882" dirty="0" err="1"/>
              <a:t>yi</a:t>
            </a:r>
            <a:r>
              <a:rPr lang="en-US" sz="882" dirty="0"/>
              <a:t> Lee – Deep Learning Tutorial</a:t>
            </a:r>
          </a:p>
        </p:txBody>
      </p:sp>
    </p:spTree>
    <p:extLst>
      <p:ext uri="{BB962C8B-B14F-4D97-AF65-F5344CB8AC3E}">
        <p14:creationId xmlns:p14="http://schemas.microsoft.com/office/powerpoint/2010/main" val="150607206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Elements of Neural Networks </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a:bodyPr>
              <a:lstStyle/>
              <a:p>
                <a:r>
                  <a:rPr lang="en-US" dirty="0"/>
                  <a:t>NNs consist of hidden layers with neurons (i.e., computational units)</a:t>
                </a:r>
              </a:p>
              <a:p>
                <a:r>
                  <a:rPr lang="en-US" dirty="0"/>
                  <a:t>A single </a:t>
                </a:r>
                <a:r>
                  <a:rPr lang="en-US" dirty="0">
                    <a:solidFill>
                      <a:srgbClr val="FF0000"/>
                    </a:solidFill>
                  </a:rPr>
                  <a:t>neuron </a:t>
                </a:r>
                <a:r>
                  <a:rPr lang="en-US" dirty="0"/>
                  <a:t>maps a set of inputs into an output number, or </a:t>
                </a:r>
                <a14:m>
                  <m:oMath xmlns:m="http://schemas.openxmlformats.org/officeDocument/2006/math">
                    <m:r>
                      <a:rPr lang="en-US" altLang="zh-TW" i="1">
                        <a:latin typeface="Cambria Math" panose="02040503050406030204" pitchFamily="18" charset="0"/>
                      </a:rPr>
                      <m:t>𝑓</m:t>
                    </m:r>
                    <m:r>
                      <a:rPr lang="en-US" altLang="zh-TW" i="1">
                        <a:latin typeface="Cambria Math" panose="02040503050406030204" pitchFamily="18" charset="0"/>
                      </a:rPr>
                      <m:t>:</m:t>
                    </m:r>
                    <m:sSup>
                      <m:sSupPr>
                        <m:ctrlPr>
                          <a:rPr lang="en-US" altLang="zh-TW" i="1">
                            <a:latin typeface="Cambria Math" panose="02040503050406030204" pitchFamily="18" charset="0"/>
                          </a:rPr>
                        </m:ctrlPr>
                      </m:sSupPr>
                      <m:e>
                        <m:r>
                          <a:rPr lang="en-US" altLang="zh-TW" i="1">
                            <a:latin typeface="Cambria Math" panose="02040503050406030204" pitchFamily="18" charset="0"/>
                          </a:rPr>
                          <m:t>𝑅</m:t>
                        </m:r>
                      </m:e>
                      <m:sup>
                        <m:r>
                          <a:rPr lang="en-US" altLang="zh-TW" i="1">
                            <a:latin typeface="Cambria Math" panose="02040503050406030204" pitchFamily="18" charset="0"/>
                          </a:rPr>
                          <m:t>𝐾</m:t>
                        </m:r>
                      </m:sup>
                    </m:sSup>
                    <m:r>
                      <a:rPr lang="en-US" altLang="zh-TW" i="1">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𝑅</m:t>
                    </m:r>
                  </m:oMath>
                </a14:m>
                <a:endParaRPr lang="zh-TW" altLang="en-US" dirty="0"/>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4"/>
                <a:stretch>
                  <a:fillRect l="-699" t="-795"/>
                </a:stretch>
              </a:blipFill>
            </p:spPr>
            <p:txBody>
              <a:bodyPr/>
              <a:lstStyle/>
              <a:p>
                <a:r>
                  <a:rPr lang="en-US">
                    <a:noFill/>
                  </a:rPr>
                  <a:t> </a:t>
                </a:r>
              </a:p>
            </p:txBody>
          </p:sp>
        </mc:Fallback>
      </mc:AlternateContent>
      <p:sp>
        <p:nvSpPr>
          <p:cNvPr id="4" name="Content Placeholder 3">
            <a:extLst>
              <a:ext uri="{FF2B5EF4-FFF2-40B4-BE49-F238E27FC236}">
                <a16:creationId xmlns:a16="http://schemas.microsoft.com/office/drawing/2014/main" id="{004D84AC-3878-49AE-845F-14E377C4CB1D}"/>
              </a:ext>
            </a:extLst>
          </p:cNvPr>
          <p:cNvSpPr>
            <a:spLocks noGrp="1"/>
          </p:cNvSpPr>
          <p:nvPr>
            <p:ph idx="10"/>
          </p:nvPr>
        </p:nvSpPr>
        <p:spPr/>
        <p:txBody>
          <a:bodyPr/>
          <a:lstStyle/>
          <a:p>
            <a:r>
              <a:rPr lang="en-US" dirty="0"/>
              <a:t>Introduction to Neural Networks</a:t>
            </a:r>
          </a:p>
          <a:p>
            <a:endParaRPr lang="en-US" dirty="0"/>
          </a:p>
        </p:txBody>
      </p:sp>
      <p:graphicFrame>
        <p:nvGraphicFramePr>
          <p:cNvPr id="64" name="Object 12"/>
          <p:cNvGraphicFramePr>
            <a:graphicFrameLocks noChangeAspect="1"/>
          </p:cNvGraphicFramePr>
          <p:nvPr/>
        </p:nvGraphicFramePr>
        <p:xfrm>
          <a:off x="5337196" y="2856081"/>
          <a:ext cx="4698066" cy="526676"/>
        </p:xfrm>
        <a:graphic>
          <a:graphicData uri="http://schemas.openxmlformats.org/presentationml/2006/ole">
            <mc:AlternateContent xmlns:mc="http://schemas.openxmlformats.org/markup-compatibility/2006">
              <mc:Choice xmlns:v="urn:schemas-microsoft-com:vml" Requires="v">
                <p:oleObj name="方程式" r:id="rId5" imgW="1917360" imgH="215640" progId="Equation.3">
                  <p:embed/>
                </p:oleObj>
              </mc:Choice>
              <mc:Fallback>
                <p:oleObj name="方程式" r:id="rId5" imgW="1917360" imgH="215640" progId="Equation.3">
                  <p:embed/>
                  <p:pic>
                    <p:nvPicPr>
                      <p:cNvPr id="64" name="Object 12"/>
                      <p:cNvPicPr>
                        <a:picLocks noChangeAspect="1" noChangeArrowheads="1"/>
                      </p:cNvPicPr>
                      <p:nvPr/>
                    </p:nvPicPr>
                    <p:blipFill>
                      <a:blip r:embed="rId6"/>
                      <a:srcRect/>
                      <a:stretch>
                        <a:fillRect/>
                      </a:stretch>
                    </p:blipFill>
                    <p:spPr bwMode="auto">
                      <a:xfrm>
                        <a:off x="5337196" y="2856081"/>
                        <a:ext cx="4698066" cy="526676"/>
                      </a:xfrm>
                      <a:prstGeom prst="rect">
                        <a:avLst/>
                      </a:prstGeom>
                      <a:noFill/>
                    </p:spPr>
                  </p:pic>
                </p:oleObj>
              </mc:Fallback>
            </mc:AlternateContent>
          </a:graphicData>
        </a:graphic>
      </p:graphicFrame>
      <p:sp>
        <p:nvSpPr>
          <p:cNvPr id="66" name="矩形 25"/>
          <p:cNvSpPr/>
          <p:nvPr/>
        </p:nvSpPr>
        <p:spPr>
          <a:xfrm>
            <a:off x="3490909" y="3129416"/>
            <a:ext cx="549609" cy="1958253"/>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sz="1588"/>
          </a:p>
        </p:txBody>
      </p:sp>
      <p:cxnSp>
        <p:nvCxnSpPr>
          <p:cNvPr id="67" name="直線單箭頭接點 35"/>
          <p:cNvCxnSpPr/>
          <p:nvPr/>
        </p:nvCxnSpPr>
        <p:spPr>
          <a:xfrm flipV="1">
            <a:off x="6680576" y="4455580"/>
            <a:ext cx="710018" cy="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8" name="矩形 3"/>
          <p:cNvSpPr/>
          <p:nvPr/>
        </p:nvSpPr>
        <p:spPr>
          <a:xfrm>
            <a:off x="4981742" y="5357007"/>
            <a:ext cx="526497" cy="515538"/>
          </a:xfrm>
          <a:prstGeom prst="rect">
            <a:avLst/>
          </a:prstGeom>
          <a:solidFill>
            <a:schemeClr val="accent6">
              <a:lumMod val="20000"/>
              <a:lumOff val="80000"/>
            </a:schemeClr>
          </a:solidFill>
          <a:ln>
            <a:solidFill>
              <a:srgbClr val="00B050"/>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sz="1588"/>
          </a:p>
        </p:txBody>
      </p:sp>
      <p:sp>
        <p:nvSpPr>
          <p:cNvPr id="69" name="矩形 4"/>
          <p:cNvSpPr/>
          <p:nvPr/>
        </p:nvSpPr>
        <p:spPr>
          <a:xfrm>
            <a:off x="2622070" y="3051885"/>
            <a:ext cx="526497" cy="2476787"/>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sz="1588"/>
          </a:p>
        </p:txBody>
      </p:sp>
      <p:cxnSp>
        <p:nvCxnSpPr>
          <p:cNvPr id="70" name="直線單箭頭接點 5"/>
          <p:cNvCxnSpPr>
            <a:stCxn id="82" idx="3"/>
            <a:endCxn id="84" idx="1"/>
          </p:cNvCxnSpPr>
          <p:nvPr/>
        </p:nvCxnSpPr>
        <p:spPr>
          <a:xfrm flipV="1">
            <a:off x="3141844" y="4464796"/>
            <a:ext cx="1893140" cy="69605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1" name="橢圓 6"/>
          <p:cNvSpPr/>
          <p:nvPr/>
        </p:nvSpPr>
        <p:spPr>
          <a:xfrm>
            <a:off x="6053724" y="4015761"/>
            <a:ext cx="830834" cy="830834"/>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sz="2118" dirty="0"/>
          </a:p>
        </p:txBody>
      </p:sp>
      <p:graphicFrame>
        <p:nvGraphicFramePr>
          <p:cNvPr id="72" name="Object 12"/>
          <p:cNvGraphicFramePr>
            <a:graphicFrameLocks noChangeAspect="1"/>
          </p:cNvGraphicFramePr>
          <p:nvPr/>
        </p:nvGraphicFramePr>
        <p:xfrm>
          <a:off x="5638194" y="4114080"/>
          <a:ext cx="310963" cy="309562"/>
        </p:xfrm>
        <a:graphic>
          <a:graphicData uri="http://schemas.openxmlformats.org/presentationml/2006/ole">
            <mc:AlternateContent xmlns:mc="http://schemas.openxmlformats.org/markup-compatibility/2006">
              <mc:Choice xmlns:v="urn:schemas-microsoft-com:vml" Requires="v">
                <p:oleObj name="方程式" r:id="rId7" imgW="126720" imgH="126720" progId="Equation.3">
                  <p:embed/>
                </p:oleObj>
              </mc:Choice>
              <mc:Fallback>
                <p:oleObj name="方程式" r:id="rId7" imgW="126720" imgH="126720" progId="Equation.3">
                  <p:embed/>
                  <p:pic>
                    <p:nvPicPr>
                      <p:cNvPr id="72" name="Object 12"/>
                      <p:cNvPicPr>
                        <a:picLocks noChangeAspect="1" noChangeArrowheads="1"/>
                      </p:cNvPicPr>
                      <p:nvPr/>
                    </p:nvPicPr>
                    <p:blipFill>
                      <a:blip r:embed="rId8"/>
                      <a:srcRect/>
                      <a:stretch>
                        <a:fillRect/>
                      </a:stretch>
                    </p:blipFill>
                    <p:spPr bwMode="auto">
                      <a:xfrm>
                        <a:off x="5638194" y="4114080"/>
                        <a:ext cx="310963" cy="309562"/>
                      </a:xfrm>
                      <a:prstGeom prst="rect">
                        <a:avLst/>
                      </a:prstGeom>
                      <a:noFill/>
                    </p:spPr>
                  </p:pic>
                </p:oleObj>
              </mc:Fallback>
            </mc:AlternateContent>
          </a:graphicData>
        </a:graphic>
      </p:graphicFrame>
      <p:graphicFrame>
        <p:nvGraphicFramePr>
          <p:cNvPr id="73" name="Object 12"/>
          <p:cNvGraphicFramePr>
            <a:graphicFrameLocks noChangeAspect="1"/>
          </p:cNvGraphicFramePr>
          <p:nvPr/>
        </p:nvGraphicFramePr>
        <p:xfrm>
          <a:off x="3542167" y="3147706"/>
          <a:ext cx="435629" cy="525276"/>
        </p:xfrm>
        <a:graphic>
          <a:graphicData uri="http://schemas.openxmlformats.org/presentationml/2006/ole">
            <mc:AlternateContent xmlns:mc="http://schemas.openxmlformats.org/markup-compatibility/2006">
              <mc:Choice xmlns:v="urn:schemas-microsoft-com:vml" Requires="v">
                <p:oleObj name="方程式" r:id="rId9" imgW="177480" imgH="215640" progId="Equation.3">
                  <p:embed/>
                </p:oleObj>
              </mc:Choice>
              <mc:Fallback>
                <p:oleObj name="方程式" r:id="rId9" imgW="177480" imgH="215640" progId="Equation.3">
                  <p:embed/>
                  <p:pic>
                    <p:nvPicPr>
                      <p:cNvPr id="73" name="Object 12"/>
                      <p:cNvPicPr>
                        <a:picLocks noChangeAspect="1" noChangeArrowheads="1"/>
                      </p:cNvPicPr>
                      <p:nvPr/>
                    </p:nvPicPr>
                    <p:blipFill>
                      <a:blip r:embed="rId10"/>
                      <a:srcRect/>
                      <a:stretch>
                        <a:fillRect/>
                      </a:stretch>
                    </p:blipFill>
                    <p:spPr bwMode="auto">
                      <a:xfrm>
                        <a:off x="3542167" y="3147706"/>
                        <a:ext cx="435629" cy="525276"/>
                      </a:xfrm>
                      <a:prstGeom prst="rect">
                        <a:avLst/>
                      </a:prstGeom>
                      <a:noFill/>
                    </p:spPr>
                  </p:pic>
                </p:oleObj>
              </mc:Fallback>
            </mc:AlternateContent>
          </a:graphicData>
        </a:graphic>
      </p:graphicFrame>
      <p:graphicFrame>
        <p:nvGraphicFramePr>
          <p:cNvPr id="74" name="Object 12"/>
          <p:cNvGraphicFramePr>
            <a:graphicFrameLocks noChangeAspect="1"/>
          </p:cNvGraphicFramePr>
          <p:nvPr/>
        </p:nvGraphicFramePr>
        <p:xfrm>
          <a:off x="3545563" y="3709107"/>
          <a:ext cx="466445" cy="525276"/>
        </p:xfrm>
        <a:graphic>
          <a:graphicData uri="http://schemas.openxmlformats.org/presentationml/2006/ole">
            <mc:AlternateContent xmlns:mc="http://schemas.openxmlformats.org/markup-compatibility/2006">
              <mc:Choice xmlns:v="urn:schemas-microsoft-com:vml" Requires="v">
                <p:oleObj name="方程式" r:id="rId11" imgW="190440" imgH="215640" progId="Equation.3">
                  <p:embed/>
                </p:oleObj>
              </mc:Choice>
              <mc:Fallback>
                <p:oleObj name="方程式" r:id="rId11" imgW="190440" imgH="215640" progId="Equation.3">
                  <p:embed/>
                  <p:pic>
                    <p:nvPicPr>
                      <p:cNvPr id="74" name="Object 12"/>
                      <p:cNvPicPr>
                        <a:picLocks noChangeAspect="1" noChangeArrowheads="1"/>
                      </p:cNvPicPr>
                      <p:nvPr/>
                    </p:nvPicPr>
                    <p:blipFill>
                      <a:blip r:embed="rId12"/>
                      <a:srcRect/>
                      <a:stretch>
                        <a:fillRect/>
                      </a:stretch>
                    </p:blipFill>
                    <p:spPr bwMode="auto">
                      <a:xfrm>
                        <a:off x="3545563" y="3709107"/>
                        <a:ext cx="466445" cy="525276"/>
                      </a:xfrm>
                      <a:prstGeom prst="rect">
                        <a:avLst/>
                      </a:prstGeom>
                      <a:noFill/>
                    </p:spPr>
                  </p:pic>
                </p:oleObj>
              </mc:Fallback>
            </mc:AlternateContent>
          </a:graphicData>
        </a:graphic>
      </p:graphicFrame>
      <p:graphicFrame>
        <p:nvGraphicFramePr>
          <p:cNvPr id="75" name="Object 12"/>
          <p:cNvGraphicFramePr>
            <a:graphicFrameLocks noChangeAspect="1"/>
          </p:cNvGraphicFramePr>
          <p:nvPr/>
        </p:nvGraphicFramePr>
        <p:xfrm>
          <a:off x="3542167" y="4396327"/>
          <a:ext cx="528077" cy="525275"/>
        </p:xfrm>
        <a:graphic>
          <a:graphicData uri="http://schemas.openxmlformats.org/presentationml/2006/ole">
            <mc:AlternateContent xmlns:mc="http://schemas.openxmlformats.org/markup-compatibility/2006">
              <mc:Choice xmlns:v="urn:schemas-microsoft-com:vml" Requires="v">
                <p:oleObj name="方程式" r:id="rId13" imgW="215640" imgH="215640" progId="Equation.3">
                  <p:embed/>
                </p:oleObj>
              </mc:Choice>
              <mc:Fallback>
                <p:oleObj name="方程式" r:id="rId13" imgW="215640" imgH="215640" progId="Equation.3">
                  <p:embed/>
                  <p:pic>
                    <p:nvPicPr>
                      <p:cNvPr id="75" name="Object 12"/>
                      <p:cNvPicPr>
                        <a:picLocks noChangeAspect="1" noChangeArrowheads="1"/>
                      </p:cNvPicPr>
                      <p:nvPr/>
                    </p:nvPicPr>
                    <p:blipFill>
                      <a:blip r:embed="rId14"/>
                      <a:srcRect/>
                      <a:stretch>
                        <a:fillRect/>
                      </a:stretch>
                    </p:blipFill>
                    <p:spPr bwMode="auto">
                      <a:xfrm>
                        <a:off x="3542167" y="4396327"/>
                        <a:ext cx="528077" cy="525275"/>
                      </a:xfrm>
                      <a:prstGeom prst="rect">
                        <a:avLst/>
                      </a:prstGeom>
                      <a:noFill/>
                    </p:spPr>
                  </p:pic>
                </p:oleObj>
              </mc:Fallback>
            </mc:AlternateContent>
          </a:graphicData>
        </a:graphic>
      </p:graphicFrame>
      <p:cxnSp>
        <p:nvCxnSpPr>
          <p:cNvPr id="76" name="直線單箭頭接點 11"/>
          <p:cNvCxnSpPr/>
          <p:nvPr/>
        </p:nvCxnSpPr>
        <p:spPr>
          <a:xfrm flipV="1">
            <a:off x="5336320" y="4437795"/>
            <a:ext cx="710018" cy="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7" name="直線單箭頭接點 12"/>
          <p:cNvCxnSpPr>
            <a:stCxn id="81" idx="3"/>
            <a:endCxn id="84" idx="1"/>
          </p:cNvCxnSpPr>
          <p:nvPr/>
        </p:nvCxnSpPr>
        <p:spPr>
          <a:xfrm>
            <a:off x="3131228" y="4087805"/>
            <a:ext cx="1903756" cy="37699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8" name="直線單箭頭接點 13"/>
          <p:cNvCxnSpPr>
            <a:endCxn id="84" idx="1"/>
          </p:cNvCxnSpPr>
          <p:nvPr/>
        </p:nvCxnSpPr>
        <p:spPr>
          <a:xfrm>
            <a:off x="3148567" y="3330503"/>
            <a:ext cx="1886417" cy="113429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9" name="文字方塊 14"/>
          <p:cNvSpPr txBox="1"/>
          <p:nvPr/>
        </p:nvSpPr>
        <p:spPr>
          <a:xfrm rot="5400000">
            <a:off x="2628114" y="4512007"/>
            <a:ext cx="678756" cy="472565"/>
          </a:xfrm>
          <a:prstGeom prst="rect">
            <a:avLst/>
          </a:prstGeom>
          <a:noFill/>
        </p:spPr>
        <p:txBody>
          <a:bodyPr wrap="square" rtlCol="0">
            <a:spAutoFit/>
          </a:bodyPr>
          <a:lstStyle/>
          <a:p>
            <a:pPr algn="ctr"/>
            <a:r>
              <a:rPr lang="en-US" altLang="zh-TW" sz="2471" dirty="0"/>
              <a:t>…</a:t>
            </a:r>
            <a:endParaRPr lang="zh-TW" altLang="en-US" sz="2471" dirty="0"/>
          </a:p>
        </p:txBody>
      </p:sp>
      <p:graphicFrame>
        <p:nvGraphicFramePr>
          <p:cNvPr id="80" name="Object 12"/>
          <p:cNvGraphicFramePr>
            <a:graphicFrameLocks noChangeAspect="1"/>
          </p:cNvGraphicFramePr>
          <p:nvPr/>
        </p:nvGraphicFramePr>
        <p:xfrm>
          <a:off x="2694199" y="3014142"/>
          <a:ext cx="437029" cy="556092"/>
        </p:xfrm>
        <a:graphic>
          <a:graphicData uri="http://schemas.openxmlformats.org/presentationml/2006/ole">
            <mc:AlternateContent xmlns:mc="http://schemas.openxmlformats.org/markup-compatibility/2006">
              <mc:Choice xmlns:v="urn:schemas-microsoft-com:vml" Requires="v">
                <p:oleObj name="方程式" r:id="rId15" imgW="177480" imgH="228600" progId="Equation.3">
                  <p:embed/>
                </p:oleObj>
              </mc:Choice>
              <mc:Fallback>
                <p:oleObj name="方程式" r:id="rId15" imgW="177480" imgH="228600" progId="Equation.3">
                  <p:embed/>
                  <p:pic>
                    <p:nvPicPr>
                      <p:cNvPr id="80" name="Object 12"/>
                      <p:cNvPicPr>
                        <a:picLocks noChangeAspect="1" noChangeArrowheads="1"/>
                      </p:cNvPicPr>
                      <p:nvPr/>
                    </p:nvPicPr>
                    <p:blipFill>
                      <a:blip r:embed="rId16"/>
                      <a:srcRect/>
                      <a:stretch>
                        <a:fillRect/>
                      </a:stretch>
                    </p:blipFill>
                    <p:spPr bwMode="auto">
                      <a:xfrm>
                        <a:off x="2694199" y="3014142"/>
                        <a:ext cx="437029" cy="556092"/>
                      </a:xfrm>
                      <a:prstGeom prst="rect">
                        <a:avLst/>
                      </a:prstGeom>
                      <a:noFill/>
                    </p:spPr>
                  </p:pic>
                </p:oleObj>
              </mc:Fallback>
            </mc:AlternateContent>
          </a:graphicData>
        </a:graphic>
      </p:graphicFrame>
      <p:graphicFrame>
        <p:nvGraphicFramePr>
          <p:cNvPr id="81" name="Object 12"/>
          <p:cNvGraphicFramePr>
            <a:graphicFrameLocks noChangeAspect="1"/>
          </p:cNvGraphicFramePr>
          <p:nvPr/>
        </p:nvGraphicFramePr>
        <p:xfrm>
          <a:off x="2694199" y="3809759"/>
          <a:ext cx="437029" cy="556092"/>
        </p:xfrm>
        <a:graphic>
          <a:graphicData uri="http://schemas.openxmlformats.org/presentationml/2006/ole">
            <mc:AlternateContent xmlns:mc="http://schemas.openxmlformats.org/markup-compatibility/2006">
              <mc:Choice xmlns:v="urn:schemas-microsoft-com:vml" Requires="v">
                <p:oleObj name="方程式" r:id="rId17" imgW="177480" imgH="228600" progId="Equation.3">
                  <p:embed/>
                </p:oleObj>
              </mc:Choice>
              <mc:Fallback>
                <p:oleObj name="方程式" r:id="rId17" imgW="177480" imgH="228600" progId="Equation.3">
                  <p:embed/>
                  <p:pic>
                    <p:nvPicPr>
                      <p:cNvPr id="81" name="Object 12"/>
                      <p:cNvPicPr>
                        <a:picLocks noChangeAspect="1" noChangeArrowheads="1"/>
                      </p:cNvPicPr>
                      <p:nvPr/>
                    </p:nvPicPr>
                    <p:blipFill>
                      <a:blip r:embed="rId18"/>
                      <a:srcRect/>
                      <a:stretch>
                        <a:fillRect/>
                      </a:stretch>
                    </p:blipFill>
                    <p:spPr bwMode="auto">
                      <a:xfrm>
                        <a:off x="2694199" y="3809759"/>
                        <a:ext cx="437029" cy="556092"/>
                      </a:xfrm>
                      <a:prstGeom prst="rect">
                        <a:avLst/>
                      </a:prstGeom>
                      <a:noFill/>
                    </p:spPr>
                  </p:pic>
                </p:oleObj>
              </mc:Fallback>
            </mc:AlternateContent>
          </a:graphicData>
        </a:graphic>
      </p:graphicFrame>
      <p:graphicFrame>
        <p:nvGraphicFramePr>
          <p:cNvPr id="82" name="Object 12"/>
          <p:cNvGraphicFramePr>
            <a:graphicFrameLocks noChangeAspect="1"/>
          </p:cNvGraphicFramePr>
          <p:nvPr/>
        </p:nvGraphicFramePr>
        <p:xfrm>
          <a:off x="2671197" y="4882805"/>
          <a:ext cx="470647" cy="556092"/>
        </p:xfrm>
        <a:graphic>
          <a:graphicData uri="http://schemas.openxmlformats.org/presentationml/2006/ole">
            <mc:AlternateContent xmlns:mc="http://schemas.openxmlformats.org/markup-compatibility/2006">
              <mc:Choice xmlns:v="urn:schemas-microsoft-com:vml" Requires="v">
                <p:oleObj name="方程式" r:id="rId19" imgW="190440" imgH="228600" progId="Equation.3">
                  <p:embed/>
                </p:oleObj>
              </mc:Choice>
              <mc:Fallback>
                <p:oleObj name="方程式" r:id="rId19" imgW="190440" imgH="228600" progId="Equation.3">
                  <p:embed/>
                  <p:pic>
                    <p:nvPicPr>
                      <p:cNvPr id="82" name="Object 12"/>
                      <p:cNvPicPr>
                        <a:picLocks noChangeAspect="1" noChangeArrowheads="1"/>
                      </p:cNvPicPr>
                      <p:nvPr/>
                    </p:nvPicPr>
                    <p:blipFill>
                      <a:blip r:embed="rId20"/>
                      <a:srcRect/>
                      <a:stretch>
                        <a:fillRect/>
                      </a:stretch>
                    </p:blipFill>
                    <p:spPr bwMode="auto">
                      <a:xfrm>
                        <a:off x="2671197" y="4882805"/>
                        <a:ext cx="470647" cy="556092"/>
                      </a:xfrm>
                      <a:prstGeom prst="rect">
                        <a:avLst/>
                      </a:prstGeom>
                      <a:noFill/>
                    </p:spPr>
                  </p:pic>
                </p:oleObj>
              </mc:Fallback>
            </mc:AlternateContent>
          </a:graphicData>
        </a:graphic>
      </p:graphicFrame>
      <p:grpSp>
        <p:nvGrpSpPr>
          <p:cNvPr id="83" name="群組 20"/>
          <p:cNvGrpSpPr/>
          <p:nvPr/>
        </p:nvGrpSpPr>
        <p:grpSpPr>
          <a:xfrm>
            <a:off x="5034984" y="4235243"/>
            <a:ext cx="459105" cy="459105"/>
            <a:chOff x="3342651" y="3507082"/>
            <a:chExt cx="520319" cy="520319"/>
          </a:xfrm>
        </p:grpSpPr>
        <p:sp>
          <p:nvSpPr>
            <p:cNvPr id="84" name="矩形 21"/>
            <p:cNvSpPr/>
            <p:nvPr/>
          </p:nvSpPr>
          <p:spPr>
            <a:xfrm>
              <a:off x="3342651" y="3507082"/>
              <a:ext cx="520319" cy="520319"/>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sz="1588"/>
            </a:p>
          </p:txBody>
        </p:sp>
        <p:graphicFrame>
          <p:nvGraphicFramePr>
            <p:cNvPr id="85" name="Object 12"/>
            <p:cNvGraphicFramePr>
              <a:graphicFrameLocks noChangeAspect="1"/>
            </p:cNvGraphicFramePr>
            <p:nvPr/>
          </p:nvGraphicFramePr>
          <p:xfrm>
            <a:off x="3435128" y="3545009"/>
            <a:ext cx="385763" cy="387350"/>
          </p:xfrm>
          <a:graphic>
            <a:graphicData uri="http://schemas.openxmlformats.org/presentationml/2006/ole">
              <mc:AlternateContent xmlns:mc="http://schemas.openxmlformats.org/markup-compatibility/2006">
                <mc:Choice xmlns:v="urn:schemas-microsoft-com:vml" Requires="v">
                  <p:oleObj name="方程式" r:id="rId21" imgW="139680" imgH="139680" progId="Equation.3">
                    <p:embed/>
                  </p:oleObj>
                </mc:Choice>
                <mc:Fallback>
                  <p:oleObj name="方程式" r:id="rId21" imgW="139680" imgH="139680" progId="Equation.3">
                    <p:embed/>
                    <p:pic>
                      <p:nvPicPr>
                        <p:cNvPr id="85" name="Object 12"/>
                        <p:cNvPicPr>
                          <a:picLocks noChangeAspect="1" noChangeArrowheads="1"/>
                        </p:cNvPicPr>
                        <p:nvPr/>
                      </p:nvPicPr>
                      <p:blipFill>
                        <a:blip r:embed="rId22"/>
                        <a:srcRect/>
                        <a:stretch>
                          <a:fillRect/>
                        </a:stretch>
                      </p:blipFill>
                      <p:spPr bwMode="auto">
                        <a:xfrm>
                          <a:off x="3435128" y="3545009"/>
                          <a:ext cx="385763" cy="387350"/>
                        </a:xfrm>
                        <a:prstGeom prst="rect">
                          <a:avLst/>
                        </a:prstGeom>
                        <a:noFill/>
                      </p:spPr>
                    </p:pic>
                  </p:oleObj>
                </mc:Fallback>
              </mc:AlternateContent>
            </a:graphicData>
          </a:graphic>
        </p:graphicFrame>
      </p:grpSp>
      <p:graphicFrame>
        <p:nvGraphicFramePr>
          <p:cNvPr id="86" name="Object 12"/>
          <p:cNvGraphicFramePr>
            <a:graphicFrameLocks noChangeAspect="1"/>
          </p:cNvGraphicFramePr>
          <p:nvPr/>
        </p:nvGraphicFramePr>
        <p:xfrm>
          <a:off x="5085892" y="5429818"/>
          <a:ext cx="312364" cy="431426"/>
        </p:xfrm>
        <a:graphic>
          <a:graphicData uri="http://schemas.openxmlformats.org/presentationml/2006/ole">
            <mc:AlternateContent xmlns:mc="http://schemas.openxmlformats.org/markup-compatibility/2006">
              <mc:Choice xmlns:v="urn:schemas-microsoft-com:vml" Requires="v">
                <p:oleObj name="方程式" r:id="rId23" imgW="126720" imgH="177480" progId="Equation.3">
                  <p:embed/>
                </p:oleObj>
              </mc:Choice>
              <mc:Fallback>
                <p:oleObj name="方程式" r:id="rId23" imgW="126720" imgH="177480" progId="Equation.3">
                  <p:embed/>
                  <p:pic>
                    <p:nvPicPr>
                      <p:cNvPr id="86" name="Object 12"/>
                      <p:cNvPicPr>
                        <a:picLocks noChangeAspect="1" noChangeArrowheads="1"/>
                      </p:cNvPicPr>
                      <p:nvPr/>
                    </p:nvPicPr>
                    <p:blipFill>
                      <a:blip r:embed="rId24"/>
                      <a:srcRect/>
                      <a:stretch>
                        <a:fillRect/>
                      </a:stretch>
                    </p:blipFill>
                    <p:spPr bwMode="auto">
                      <a:xfrm>
                        <a:off x="5085892" y="5429818"/>
                        <a:ext cx="312364" cy="431426"/>
                      </a:xfrm>
                      <a:prstGeom prst="rect">
                        <a:avLst/>
                      </a:prstGeom>
                      <a:noFill/>
                    </p:spPr>
                  </p:pic>
                </p:oleObj>
              </mc:Fallback>
            </mc:AlternateContent>
          </a:graphicData>
        </a:graphic>
      </p:graphicFrame>
      <p:cxnSp>
        <p:nvCxnSpPr>
          <p:cNvPr id="87" name="直線單箭頭接點 24"/>
          <p:cNvCxnSpPr/>
          <p:nvPr/>
        </p:nvCxnSpPr>
        <p:spPr>
          <a:xfrm flipV="1">
            <a:off x="5256637" y="4703563"/>
            <a:ext cx="0" cy="66597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88" name="Object 12"/>
          <p:cNvGraphicFramePr>
            <a:graphicFrameLocks noChangeAspect="1"/>
          </p:cNvGraphicFramePr>
          <p:nvPr/>
        </p:nvGraphicFramePr>
        <p:xfrm>
          <a:off x="6113186" y="4188318"/>
          <a:ext cx="694765" cy="470647"/>
        </p:xfrm>
        <a:graphic>
          <a:graphicData uri="http://schemas.openxmlformats.org/presentationml/2006/ole">
            <mc:AlternateContent xmlns:mc="http://schemas.openxmlformats.org/markup-compatibility/2006">
              <mc:Choice xmlns:v="urn:schemas-microsoft-com:vml" Requires="v">
                <p:oleObj name="方程式" r:id="rId25" imgW="317160" imgH="215640" progId="Equation.3">
                  <p:embed/>
                </p:oleObj>
              </mc:Choice>
              <mc:Fallback>
                <p:oleObj name="方程式" r:id="rId25" imgW="317160" imgH="215640" progId="Equation.3">
                  <p:embed/>
                  <p:pic>
                    <p:nvPicPr>
                      <p:cNvPr id="88" name="Object 12"/>
                      <p:cNvPicPr>
                        <a:picLocks noChangeAspect="1" noChangeArrowheads="1"/>
                      </p:cNvPicPr>
                      <p:nvPr/>
                    </p:nvPicPr>
                    <p:blipFill>
                      <a:blip r:embed="rId26"/>
                      <a:srcRect/>
                      <a:stretch>
                        <a:fillRect/>
                      </a:stretch>
                    </p:blipFill>
                    <p:spPr bwMode="auto">
                      <a:xfrm>
                        <a:off x="6113186" y="4188318"/>
                        <a:ext cx="694765" cy="470647"/>
                      </a:xfrm>
                      <a:prstGeom prst="rect">
                        <a:avLst/>
                      </a:prstGeom>
                      <a:noFill/>
                    </p:spPr>
                  </p:pic>
                </p:oleObj>
              </mc:Fallback>
            </mc:AlternateContent>
          </a:graphicData>
        </a:graphic>
      </p:graphicFrame>
      <p:sp>
        <p:nvSpPr>
          <p:cNvPr id="89" name="文字方塊 33"/>
          <p:cNvSpPr txBox="1"/>
          <p:nvPr/>
        </p:nvSpPr>
        <p:spPr>
          <a:xfrm>
            <a:off x="4890005" y="5880790"/>
            <a:ext cx="704137" cy="418256"/>
          </a:xfrm>
          <a:prstGeom prst="rect">
            <a:avLst/>
          </a:prstGeom>
          <a:noFill/>
        </p:spPr>
        <p:txBody>
          <a:bodyPr wrap="square" rtlCol="0">
            <a:spAutoFit/>
          </a:bodyPr>
          <a:lstStyle/>
          <a:p>
            <a:pPr algn="ctr"/>
            <a:r>
              <a:rPr lang="en-US" altLang="zh-TW" sz="2118" dirty="0">
                <a:solidFill>
                  <a:srgbClr val="0000FF"/>
                </a:solidFill>
              </a:rPr>
              <a:t>bias</a:t>
            </a:r>
            <a:endParaRPr lang="zh-TW" altLang="en-US" sz="2118" dirty="0">
              <a:solidFill>
                <a:srgbClr val="0000FF"/>
              </a:solidFill>
            </a:endParaRPr>
          </a:p>
        </p:txBody>
      </p:sp>
      <p:graphicFrame>
        <p:nvGraphicFramePr>
          <p:cNvPr id="90" name="Object 12"/>
          <p:cNvGraphicFramePr>
            <a:graphicFrameLocks noChangeAspect="1"/>
          </p:cNvGraphicFramePr>
          <p:nvPr/>
        </p:nvGraphicFramePr>
        <p:xfrm>
          <a:off x="7445150" y="4270919"/>
          <a:ext cx="310963" cy="340379"/>
        </p:xfrm>
        <a:graphic>
          <a:graphicData uri="http://schemas.openxmlformats.org/presentationml/2006/ole">
            <mc:AlternateContent xmlns:mc="http://schemas.openxmlformats.org/markup-compatibility/2006">
              <mc:Choice xmlns:v="urn:schemas-microsoft-com:vml" Requires="v">
                <p:oleObj name="方程式" r:id="rId27" imgW="126720" imgH="139680" progId="Equation.3">
                  <p:embed/>
                </p:oleObj>
              </mc:Choice>
              <mc:Fallback>
                <p:oleObj name="方程式" r:id="rId27" imgW="126720" imgH="139680" progId="Equation.3">
                  <p:embed/>
                  <p:pic>
                    <p:nvPicPr>
                      <p:cNvPr id="90" name="Object 12"/>
                      <p:cNvPicPr>
                        <a:picLocks noChangeAspect="1" noChangeArrowheads="1"/>
                      </p:cNvPicPr>
                      <p:nvPr/>
                    </p:nvPicPr>
                    <p:blipFill>
                      <a:blip r:embed="rId28"/>
                      <a:srcRect/>
                      <a:stretch>
                        <a:fillRect/>
                      </a:stretch>
                    </p:blipFill>
                    <p:spPr bwMode="auto">
                      <a:xfrm>
                        <a:off x="7445150" y="4270919"/>
                        <a:ext cx="310963" cy="340379"/>
                      </a:xfrm>
                      <a:prstGeom prst="rect">
                        <a:avLst/>
                      </a:prstGeom>
                      <a:noFill/>
                    </p:spPr>
                  </p:pic>
                </p:oleObj>
              </mc:Fallback>
            </mc:AlternateContent>
          </a:graphicData>
        </a:graphic>
      </p:graphicFrame>
      <p:sp>
        <p:nvSpPr>
          <p:cNvPr id="91" name="文字方塊 39"/>
          <p:cNvSpPr txBox="1"/>
          <p:nvPr/>
        </p:nvSpPr>
        <p:spPr>
          <a:xfrm>
            <a:off x="5691328" y="4900099"/>
            <a:ext cx="1671865" cy="744178"/>
          </a:xfrm>
          <a:prstGeom prst="rect">
            <a:avLst/>
          </a:prstGeom>
          <a:noFill/>
        </p:spPr>
        <p:txBody>
          <a:bodyPr wrap="square" rtlCol="0">
            <a:spAutoFit/>
          </a:bodyPr>
          <a:lstStyle/>
          <a:p>
            <a:pPr algn="ctr"/>
            <a:r>
              <a:rPr lang="en-US" altLang="zh-TW" sz="2118" dirty="0">
                <a:solidFill>
                  <a:srgbClr val="0000FF"/>
                </a:solidFill>
              </a:rPr>
              <a:t>Activation function</a:t>
            </a:r>
            <a:endParaRPr lang="zh-TW" altLang="en-US" sz="2118" dirty="0">
              <a:solidFill>
                <a:srgbClr val="0000FF"/>
              </a:solidFill>
            </a:endParaRPr>
          </a:p>
        </p:txBody>
      </p:sp>
      <p:sp>
        <p:nvSpPr>
          <p:cNvPr id="92" name="文字方塊 38"/>
          <p:cNvSpPr txBox="1"/>
          <p:nvPr/>
        </p:nvSpPr>
        <p:spPr>
          <a:xfrm>
            <a:off x="3271531" y="5160851"/>
            <a:ext cx="1046975" cy="418256"/>
          </a:xfrm>
          <a:prstGeom prst="rect">
            <a:avLst/>
          </a:prstGeom>
          <a:noFill/>
        </p:spPr>
        <p:txBody>
          <a:bodyPr wrap="square" rtlCol="0">
            <a:spAutoFit/>
          </a:bodyPr>
          <a:lstStyle/>
          <a:p>
            <a:pPr algn="ctr"/>
            <a:r>
              <a:rPr lang="en-US" altLang="zh-TW" sz="2118" dirty="0">
                <a:solidFill>
                  <a:srgbClr val="0000FF"/>
                </a:solidFill>
              </a:rPr>
              <a:t>weights</a:t>
            </a:r>
            <a:endParaRPr lang="zh-TW" altLang="en-US" sz="2118" dirty="0">
              <a:solidFill>
                <a:srgbClr val="0000FF"/>
              </a:solidFill>
            </a:endParaRPr>
          </a:p>
        </p:txBody>
      </p:sp>
      <mc:AlternateContent xmlns:mc="http://schemas.openxmlformats.org/markup-compatibility/2006" xmlns:a14="http://schemas.microsoft.com/office/drawing/2010/main">
        <mc:Choice Requires="a14">
          <p:sp>
            <p:nvSpPr>
              <p:cNvPr id="95" name="文字方塊 34"/>
              <p:cNvSpPr txBox="1"/>
              <p:nvPr/>
            </p:nvSpPr>
            <p:spPr>
              <a:xfrm>
                <a:off x="7158156" y="3459921"/>
                <a:ext cx="1285416" cy="3802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471" i="1">
                          <a:latin typeface="Cambria Math" panose="02040503050406030204" pitchFamily="18" charset="0"/>
                        </a:rPr>
                        <m:t>𝑎</m:t>
                      </m:r>
                      <m:r>
                        <a:rPr lang="en-US" altLang="zh-TW" sz="2471" i="1">
                          <a:latin typeface="Cambria Math" panose="02040503050406030204" pitchFamily="18" charset="0"/>
                        </a:rPr>
                        <m:t>=</m:t>
                      </m:r>
                      <m:r>
                        <a:rPr lang="zh-TW" altLang="en-US" sz="2471" i="1">
                          <a:latin typeface="Cambria Math" panose="02040503050406030204" pitchFamily="18" charset="0"/>
                        </a:rPr>
                        <m:t>𝜎</m:t>
                      </m:r>
                      <m:d>
                        <m:dPr>
                          <m:ctrlPr>
                            <a:rPr lang="en-US" altLang="zh-TW" sz="2471" i="1">
                              <a:latin typeface="Cambria Math" panose="02040503050406030204" pitchFamily="18" charset="0"/>
                            </a:rPr>
                          </m:ctrlPr>
                        </m:dPr>
                        <m:e>
                          <m:r>
                            <a:rPr lang="en-US" altLang="zh-TW" sz="2471" i="1">
                              <a:latin typeface="Cambria Math" panose="02040503050406030204" pitchFamily="18" charset="0"/>
                            </a:rPr>
                            <m:t>𝑧</m:t>
                          </m:r>
                        </m:e>
                      </m:d>
                    </m:oMath>
                  </m:oMathPara>
                </a14:m>
                <a:endParaRPr lang="zh-TW" altLang="en-US" sz="2471" dirty="0"/>
              </a:p>
            </p:txBody>
          </p:sp>
        </mc:Choice>
        <mc:Fallback xmlns="">
          <p:sp>
            <p:nvSpPr>
              <p:cNvPr id="95" name="文字方塊 34"/>
              <p:cNvSpPr txBox="1">
                <a:spLocks noRot="1" noChangeAspect="1" noMove="1" noResize="1" noEditPoints="1" noAdjustHandles="1" noChangeArrowheads="1" noChangeShapeType="1" noTextEdit="1"/>
              </p:cNvSpPr>
              <p:nvPr/>
            </p:nvSpPr>
            <p:spPr>
              <a:xfrm>
                <a:off x="7158156" y="3459921"/>
                <a:ext cx="1285416" cy="380232"/>
              </a:xfrm>
              <a:prstGeom prst="rect">
                <a:avLst/>
              </a:prstGeom>
              <a:blipFill>
                <a:blip r:embed="rId29"/>
                <a:stretch>
                  <a:fillRect l="-2370"/>
                </a:stretch>
              </a:blipFill>
            </p:spPr>
            <p:txBody>
              <a:bodyPr/>
              <a:lstStyle/>
              <a:p>
                <a:r>
                  <a:rPr lang="en-US">
                    <a:noFill/>
                  </a:rPr>
                  <a:t> </a:t>
                </a:r>
              </a:p>
            </p:txBody>
          </p:sp>
        </mc:Fallback>
      </mc:AlternateContent>
      <p:sp>
        <p:nvSpPr>
          <p:cNvPr id="97" name="文字方塊 38"/>
          <p:cNvSpPr txBox="1"/>
          <p:nvPr/>
        </p:nvSpPr>
        <p:spPr>
          <a:xfrm>
            <a:off x="2361830" y="5653229"/>
            <a:ext cx="1046975" cy="418256"/>
          </a:xfrm>
          <a:prstGeom prst="rect">
            <a:avLst/>
          </a:prstGeom>
          <a:noFill/>
        </p:spPr>
        <p:txBody>
          <a:bodyPr wrap="square" rtlCol="0">
            <a:spAutoFit/>
          </a:bodyPr>
          <a:lstStyle/>
          <a:p>
            <a:pPr algn="ctr"/>
            <a:r>
              <a:rPr lang="en-US" altLang="zh-TW" sz="2118" dirty="0">
                <a:solidFill>
                  <a:srgbClr val="00B050"/>
                </a:solidFill>
              </a:rPr>
              <a:t>input</a:t>
            </a:r>
            <a:endParaRPr lang="zh-TW" altLang="en-US" sz="2118" dirty="0">
              <a:solidFill>
                <a:srgbClr val="00B050"/>
              </a:solidFill>
            </a:endParaRPr>
          </a:p>
        </p:txBody>
      </p:sp>
      <p:sp>
        <p:nvSpPr>
          <p:cNvPr id="98" name="文字方塊 38"/>
          <p:cNvSpPr txBox="1"/>
          <p:nvPr/>
        </p:nvSpPr>
        <p:spPr>
          <a:xfrm>
            <a:off x="7158156" y="4544614"/>
            <a:ext cx="1046975" cy="418256"/>
          </a:xfrm>
          <a:prstGeom prst="rect">
            <a:avLst/>
          </a:prstGeom>
          <a:noFill/>
        </p:spPr>
        <p:txBody>
          <a:bodyPr wrap="square" rtlCol="0">
            <a:spAutoFit/>
          </a:bodyPr>
          <a:lstStyle/>
          <a:p>
            <a:pPr algn="ctr"/>
            <a:r>
              <a:rPr lang="en-US" altLang="zh-TW" sz="2118" dirty="0">
                <a:solidFill>
                  <a:srgbClr val="00B050"/>
                </a:solidFill>
              </a:rPr>
              <a:t>output</a:t>
            </a:r>
            <a:endParaRPr lang="zh-TW" altLang="en-US" sz="2118" dirty="0">
              <a:solidFill>
                <a:srgbClr val="00B050"/>
              </a:solidFill>
            </a:endParaRPr>
          </a:p>
        </p:txBody>
      </p:sp>
      <p:sp>
        <p:nvSpPr>
          <p:cNvPr id="99" name="文字方塊 14"/>
          <p:cNvSpPr txBox="1"/>
          <p:nvPr/>
        </p:nvSpPr>
        <p:spPr>
          <a:xfrm rot="5400000">
            <a:off x="3488873" y="4152474"/>
            <a:ext cx="678756" cy="472565"/>
          </a:xfrm>
          <a:prstGeom prst="rect">
            <a:avLst/>
          </a:prstGeom>
          <a:noFill/>
        </p:spPr>
        <p:txBody>
          <a:bodyPr wrap="square" rtlCol="0">
            <a:spAutoFit/>
          </a:bodyPr>
          <a:lstStyle/>
          <a:p>
            <a:pPr algn="ctr"/>
            <a:r>
              <a:rPr lang="en-US" altLang="zh-TW" sz="2471" dirty="0"/>
              <a:t>…</a:t>
            </a:r>
            <a:endParaRPr lang="zh-TW" altLang="en-US" sz="2471" dirty="0"/>
          </a:p>
        </p:txBody>
      </p:sp>
      <p:sp>
        <p:nvSpPr>
          <p:cNvPr id="36" name="TextBox 35">
            <a:extLst>
              <a:ext uri="{FF2B5EF4-FFF2-40B4-BE49-F238E27FC236}">
                <a16:creationId xmlns:a16="http://schemas.microsoft.com/office/drawing/2014/main" id="{9D9524E6-5959-4D51-8D5D-CA54A676CA5D}"/>
              </a:ext>
            </a:extLst>
          </p:cNvPr>
          <p:cNvSpPr txBox="1"/>
          <p:nvPr/>
        </p:nvSpPr>
        <p:spPr>
          <a:xfrm>
            <a:off x="3382512" y="6431803"/>
            <a:ext cx="6099501" cy="228076"/>
          </a:xfrm>
          <a:prstGeom prst="rect">
            <a:avLst/>
          </a:prstGeom>
          <a:noFill/>
        </p:spPr>
        <p:txBody>
          <a:bodyPr wrap="square" rtlCol="0">
            <a:spAutoFit/>
          </a:bodyPr>
          <a:lstStyle/>
          <a:p>
            <a:pPr algn="ctr"/>
            <a:r>
              <a:rPr lang="en-US" sz="882" dirty="0"/>
              <a:t>Slide credit: Hung-</a:t>
            </a:r>
            <a:r>
              <a:rPr lang="en-US" sz="882" dirty="0" err="1"/>
              <a:t>yi</a:t>
            </a:r>
            <a:r>
              <a:rPr lang="en-US" sz="882" dirty="0"/>
              <a:t> Lee – Deep Learning Tutorial</a:t>
            </a:r>
          </a:p>
        </p:txBody>
      </p:sp>
    </p:spTree>
    <p:extLst>
      <p:ext uri="{BB962C8B-B14F-4D97-AF65-F5344CB8AC3E}">
        <p14:creationId xmlns:p14="http://schemas.microsoft.com/office/powerpoint/2010/main" val="816013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9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9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8"/>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77"/>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70"/>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8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68"/>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86"/>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87"/>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8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72"/>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76"/>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71"/>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67"/>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88"/>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90"/>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91"/>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P spid="68" grpId="0" animBg="1"/>
      <p:bldP spid="69" grpId="0" animBg="1"/>
      <p:bldP spid="71" grpId="0" animBg="1"/>
      <p:bldP spid="79" grpId="0"/>
      <p:bldP spid="89" grpId="0"/>
      <p:bldP spid="91" grpId="0"/>
      <p:bldP spid="92" grpId="0"/>
      <p:bldP spid="97" grpId="0"/>
      <p:bldP spid="98" grpId="0"/>
      <p:bldP spid="99"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Elements of Neural Networks </a:t>
            </a:r>
          </a:p>
        </p:txBody>
      </p:sp>
      <p:sp>
        <p:nvSpPr>
          <p:cNvPr id="3" name="Content Placeholder 2"/>
          <p:cNvSpPr>
            <a:spLocks noGrp="1"/>
          </p:cNvSpPr>
          <p:nvPr>
            <p:ph idx="1"/>
          </p:nvPr>
        </p:nvSpPr>
        <p:spPr/>
        <p:txBody>
          <a:bodyPr/>
          <a:lstStyle/>
          <a:p>
            <a:r>
              <a:rPr lang="en-US" dirty="0"/>
              <a:t>A NN with one hidden layer and one output layer</a:t>
            </a:r>
          </a:p>
        </p:txBody>
      </p:sp>
      <p:sp>
        <p:nvSpPr>
          <p:cNvPr id="4" name="Content Placeholder 3">
            <a:extLst>
              <a:ext uri="{FF2B5EF4-FFF2-40B4-BE49-F238E27FC236}">
                <a16:creationId xmlns:a16="http://schemas.microsoft.com/office/drawing/2014/main" id="{1857A983-B137-46ED-BDEA-339E7D48B7C1}"/>
              </a:ext>
            </a:extLst>
          </p:cNvPr>
          <p:cNvSpPr>
            <a:spLocks noGrp="1"/>
          </p:cNvSpPr>
          <p:nvPr>
            <p:ph idx="10"/>
          </p:nvPr>
        </p:nvSpPr>
        <p:spPr/>
        <p:txBody>
          <a:bodyPr/>
          <a:lstStyle/>
          <a:p>
            <a:r>
              <a:rPr lang="en-US" dirty="0"/>
              <a:t>Introduction to Neural Networks</a:t>
            </a:r>
          </a:p>
          <a:p>
            <a:endParaRPr lang="en-US" dirty="0"/>
          </a:p>
        </p:txBody>
      </p:sp>
      <p:sp>
        <p:nvSpPr>
          <p:cNvPr id="5" name="Στρογγυλεμένο ορθογώνιο 11"/>
          <p:cNvSpPr/>
          <p:nvPr/>
        </p:nvSpPr>
        <p:spPr>
          <a:xfrm>
            <a:off x="3264255" y="2506778"/>
            <a:ext cx="998444" cy="3741644"/>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l-GR" sz="1588"/>
          </a:p>
        </p:txBody>
      </p:sp>
      <p:sp>
        <p:nvSpPr>
          <p:cNvPr id="6" name="Στρογγυλεμένο ορθογώνιο 12"/>
          <p:cNvSpPr/>
          <p:nvPr/>
        </p:nvSpPr>
        <p:spPr>
          <a:xfrm>
            <a:off x="4706452" y="3505221"/>
            <a:ext cx="765894" cy="1715294"/>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l-GR" sz="1588"/>
          </a:p>
        </p:txBody>
      </p:sp>
      <p:sp>
        <p:nvSpPr>
          <p:cNvPr id="7" name="Στρογγυλεμένο ορθογώνιο 16"/>
          <p:cNvSpPr/>
          <p:nvPr/>
        </p:nvSpPr>
        <p:spPr>
          <a:xfrm>
            <a:off x="2054020" y="3001488"/>
            <a:ext cx="765894" cy="2722499"/>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l-GR" sz="1588"/>
          </a:p>
        </p:txBody>
      </p:sp>
      <p:pic>
        <p:nvPicPr>
          <p:cNvPr id="8" name="Picture 7" descr="300px-Colored_neural_network.svg.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93202" y="2338689"/>
            <a:ext cx="3361765" cy="4045324"/>
          </a:xfrm>
          <a:prstGeom prst="rect">
            <a:avLst/>
          </a:prstGeom>
        </p:spPr>
      </p:pic>
      <mc:AlternateContent xmlns:mc="http://schemas.openxmlformats.org/markup-compatibility/2006" xmlns:a14="http://schemas.microsoft.com/office/drawing/2010/main">
        <mc:Choice Requires="a14">
          <p:sp>
            <p:nvSpPr>
              <p:cNvPr id="9" name="TextBox 8"/>
              <p:cNvSpPr txBox="1"/>
              <p:nvPr/>
            </p:nvSpPr>
            <p:spPr>
              <a:xfrm>
                <a:off x="3589363" y="6245034"/>
                <a:ext cx="378629" cy="36394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765" b="1" i="1">
                          <a:solidFill>
                            <a:schemeClr val="accent4"/>
                          </a:solidFill>
                          <a:latin typeface="Cambria Math" charset="0"/>
                        </a:rPr>
                        <m:t>𝒉</m:t>
                      </m:r>
                    </m:oMath>
                  </m:oMathPara>
                </a14:m>
                <a:endParaRPr lang="el-GR" sz="1765" b="1" dirty="0"/>
              </a:p>
            </p:txBody>
          </p:sp>
        </mc:Choice>
        <mc:Fallback xmlns="">
          <p:sp>
            <p:nvSpPr>
              <p:cNvPr id="9" name="TextBox 8"/>
              <p:cNvSpPr txBox="1">
                <a:spLocks noRot="1" noChangeAspect="1" noMove="1" noResize="1" noEditPoints="1" noAdjustHandles="1" noChangeArrowheads="1" noChangeShapeType="1" noTextEdit="1"/>
              </p:cNvSpPr>
              <p:nvPr/>
            </p:nvSpPr>
            <p:spPr>
              <a:xfrm>
                <a:off x="3589363" y="6245034"/>
                <a:ext cx="378629" cy="363946"/>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Ορθογώνιο 14"/>
              <p:cNvSpPr/>
              <p:nvPr/>
            </p:nvSpPr>
            <p:spPr>
              <a:xfrm>
                <a:off x="4908212" y="5180967"/>
                <a:ext cx="370614" cy="36394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765" b="1" i="1">
                          <a:solidFill>
                            <a:schemeClr val="accent3"/>
                          </a:solidFill>
                          <a:latin typeface="Cambria Math" charset="0"/>
                        </a:rPr>
                        <m:t>𝒚</m:t>
                      </m:r>
                    </m:oMath>
                  </m:oMathPara>
                </a14:m>
                <a:endParaRPr lang="el-GR" sz="1765" b="1" dirty="0">
                  <a:solidFill>
                    <a:schemeClr val="accent3"/>
                  </a:solidFill>
                </a:endParaRPr>
              </a:p>
            </p:txBody>
          </p:sp>
        </mc:Choice>
        <mc:Fallback xmlns="">
          <p:sp>
            <p:nvSpPr>
              <p:cNvPr id="10" name="Ορθογώνιο 14"/>
              <p:cNvSpPr>
                <a:spLocks noRot="1" noChangeAspect="1" noMove="1" noResize="1" noEditPoints="1" noAdjustHandles="1" noChangeArrowheads="1" noChangeShapeType="1" noTextEdit="1"/>
              </p:cNvSpPr>
              <p:nvPr/>
            </p:nvSpPr>
            <p:spPr>
              <a:xfrm>
                <a:off x="4908212" y="5180967"/>
                <a:ext cx="370614" cy="363946"/>
              </a:xfrm>
              <a:prstGeom prst="rect">
                <a:avLst/>
              </a:prstGeom>
              <a:blipFill>
                <a:blip r:embed="rId5"/>
                <a:stretch>
                  <a:fillRect b="-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Ορθογώνιο 15"/>
              <p:cNvSpPr/>
              <p:nvPr/>
            </p:nvSpPr>
            <p:spPr>
              <a:xfrm>
                <a:off x="2258609" y="5713727"/>
                <a:ext cx="365805" cy="36394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765" b="1" i="1">
                          <a:solidFill>
                            <a:srgbClr val="FF0000"/>
                          </a:solidFill>
                          <a:latin typeface="Cambria Math" charset="0"/>
                        </a:rPr>
                        <m:t>𝒙</m:t>
                      </m:r>
                    </m:oMath>
                  </m:oMathPara>
                </a14:m>
                <a:endParaRPr lang="el-GR" sz="1588" b="1" dirty="0"/>
              </a:p>
            </p:txBody>
          </p:sp>
        </mc:Choice>
        <mc:Fallback xmlns="">
          <p:sp>
            <p:nvSpPr>
              <p:cNvPr id="11" name="Ορθογώνιο 15"/>
              <p:cNvSpPr>
                <a:spLocks noRot="1" noChangeAspect="1" noMove="1" noResize="1" noEditPoints="1" noAdjustHandles="1" noChangeArrowheads="1" noChangeShapeType="1" noTextEdit="1"/>
              </p:cNvSpPr>
              <p:nvPr/>
            </p:nvSpPr>
            <p:spPr>
              <a:xfrm>
                <a:off x="2258609" y="5713727"/>
                <a:ext cx="365805" cy="363946"/>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p:cNvSpPr txBox="1"/>
              <p:nvPr/>
            </p:nvSpPr>
            <p:spPr>
              <a:xfrm>
                <a:off x="5898720" y="3106752"/>
                <a:ext cx="4499761" cy="27161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1765" b="1" i="1">
                          <a:solidFill>
                            <a:schemeClr val="accent4"/>
                          </a:solidFill>
                          <a:latin typeface="Cambria Math" panose="02040503050406030204" pitchFamily="18" charset="0"/>
                        </a:rPr>
                        <m:t>𝒉𝒊𝒅𝒅𝒆𝒏</m:t>
                      </m:r>
                      <m:r>
                        <a:rPr lang="en-US" sz="1765" b="1" i="1">
                          <a:solidFill>
                            <a:schemeClr val="accent4"/>
                          </a:solidFill>
                          <a:latin typeface="Cambria Math" panose="02040503050406030204" pitchFamily="18" charset="0"/>
                        </a:rPr>
                        <m:t> </m:t>
                      </m:r>
                      <m:r>
                        <a:rPr lang="en-US" sz="1765" b="1" i="1">
                          <a:solidFill>
                            <a:schemeClr val="accent4"/>
                          </a:solidFill>
                          <a:latin typeface="Cambria Math" panose="02040503050406030204" pitchFamily="18" charset="0"/>
                        </a:rPr>
                        <m:t>𝒍𝒂𝒚𝒆𝒓</m:t>
                      </m:r>
                      <m:r>
                        <a:rPr lang="en-US" sz="1765" b="1" i="1">
                          <a:solidFill>
                            <a:schemeClr val="accent4"/>
                          </a:solidFill>
                          <a:latin typeface="Cambria Math" panose="02040503050406030204" pitchFamily="18" charset="0"/>
                        </a:rPr>
                        <m:t> </m:t>
                      </m:r>
                      <m:r>
                        <a:rPr lang="en-US" sz="1765" b="1" i="1">
                          <a:solidFill>
                            <a:schemeClr val="accent4"/>
                          </a:solidFill>
                          <a:latin typeface="Cambria Math" charset="0"/>
                        </a:rPr>
                        <m:t>𝒉</m:t>
                      </m:r>
                      <m:r>
                        <a:rPr lang="en-US" sz="1765" b="1" i="1">
                          <a:solidFill>
                            <a:schemeClr val="accent4"/>
                          </a:solidFill>
                          <a:latin typeface="Cambria Math" charset="0"/>
                        </a:rPr>
                        <m:t>=</m:t>
                      </m:r>
                      <m:r>
                        <a:rPr lang="el-GR" sz="1765" b="1" i="1">
                          <a:solidFill>
                            <a:schemeClr val="accent4"/>
                          </a:solidFill>
                          <a:latin typeface="Cambria Math" charset="0"/>
                        </a:rPr>
                        <m:t>𝝈</m:t>
                      </m:r>
                      <m:r>
                        <a:rPr lang="el-GR" sz="1765" b="1" i="1">
                          <a:solidFill>
                            <a:schemeClr val="accent4"/>
                          </a:solidFill>
                          <a:latin typeface="Cambria Math" charset="0"/>
                        </a:rPr>
                        <m:t>(</m:t>
                      </m:r>
                      <m:sSub>
                        <m:sSubPr>
                          <m:ctrlPr>
                            <a:rPr lang="en-US" sz="1765" b="1" i="1">
                              <a:solidFill>
                                <a:schemeClr val="accent4"/>
                              </a:solidFill>
                              <a:latin typeface="Cambria Math" panose="02040503050406030204" pitchFamily="18" charset="0"/>
                            </a:rPr>
                          </m:ctrlPr>
                        </m:sSubPr>
                        <m:e>
                          <m:r>
                            <a:rPr lang="en-US" sz="1765" b="1">
                              <a:solidFill>
                                <a:schemeClr val="accent4"/>
                              </a:solidFill>
                              <a:latin typeface="Cambria Math" charset="0"/>
                            </a:rPr>
                            <m:t>𝐖</m:t>
                          </m:r>
                        </m:e>
                        <m:sub>
                          <m:r>
                            <a:rPr lang="en-US" sz="1765" b="1" i="1">
                              <a:solidFill>
                                <a:schemeClr val="accent4"/>
                              </a:solidFill>
                              <a:latin typeface="Cambria Math" charset="0"/>
                            </a:rPr>
                            <m:t>𝟏</m:t>
                          </m:r>
                        </m:sub>
                      </m:sSub>
                      <m:r>
                        <a:rPr lang="en-US" sz="1765" b="1" i="1">
                          <a:solidFill>
                            <a:schemeClr val="accent4"/>
                          </a:solidFill>
                          <a:latin typeface="Cambria Math" charset="0"/>
                        </a:rPr>
                        <m:t>𝒙</m:t>
                      </m:r>
                      <m:r>
                        <a:rPr lang="en-US" sz="1765" b="1" i="1">
                          <a:solidFill>
                            <a:schemeClr val="accent4"/>
                          </a:solidFill>
                          <a:latin typeface="Cambria Math" charset="0"/>
                        </a:rPr>
                        <m:t>+</m:t>
                      </m:r>
                      <m:sSub>
                        <m:sSubPr>
                          <m:ctrlPr>
                            <a:rPr lang="en-US" sz="1765" b="1" i="1">
                              <a:solidFill>
                                <a:schemeClr val="accent4"/>
                              </a:solidFill>
                              <a:latin typeface="Cambria Math" panose="02040503050406030204" pitchFamily="18" charset="0"/>
                            </a:rPr>
                          </m:ctrlPr>
                        </m:sSubPr>
                        <m:e>
                          <m:r>
                            <a:rPr lang="en-US" sz="1765" b="1" i="1">
                              <a:solidFill>
                                <a:schemeClr val="accent4"/>
                              </a:solidFill>
                              <a:latin typeface="Cambria Math" charset="0"/>
                            </a:rPr>
                            <m:t>𝒃</m:t>
                          </m:r>
                        </m:e>
                        <m:sub>
                          <m:r>
                            <a:rPr lang="en-US" sz="1765" b="1" i="1">
                              <a:solidFill>
                                <a:schemeClr val="accent4"/>
                              </a:solidFill>
                              <a:latin typeface="Cambria Math" charset="0"/>
                            </a:rPr>
                            <m:t>𝟏</m:t>
                          </m:r>
                        </m:sub>
                      </m:sSub>
                      <m:r>
                        <a:rPr lang="en-US" sz="1765" b="1" i="1">
                          <a:solidFill>
                            <a:schemeClr val="accent4"/>
                          </a:solidFill>
                          <a:latin typeface="Cambria Math" charset="0"/>
                        </a:rPr>
                        <m:t>)</m:t>
                      </m:r>
                    </m:oMath>
                  </m:oMathPara>
                </a14:m>
                <a:endParaRPr lang="el-GR" sz="1765" b="1" dirty="0">
                  <a:solidFill>
                    <a:schemeClr val="accent4"/>
                  </a:solidFill>
                </a:endParaRPr>
              </a:p>
            </p:txBody>
          </p:sp>
        </mc:Choice>
        <mc:Fallback xmlns="">
          <p:sp>
            <p:nvSpPr>
              <p:cNvPr id="14" name="TextBox 13"/>
              <p:cNvSpPr txBox="1">
                <a:spLocks noRot="1" noChangeAspect="1" noMove="1" noResize="1" noEditPoints="1" noAdjustHandles="1" noChangeArrowheads="1" noChangeShapeType="1" noTextEdit="1"/>
              </p:cNvSpPr>
              <p:nvPr/>
            </p:nvSpPr>
            <p:spPr>
              <a:xfrm>
                <a:off x="5898720" y="3106752"/>
                <a:ext cx="4499761" cy="271613"/>
              </a:xfrm>
              <a:prstGeom prst="rect">
                <a:avLst/>
              </a:prstGeom>
              <a:blipFill>
                <a:blip r:embed="rId7"/>
                <a:stretch>
                  <a:fillRect t="-4545" b="-3863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p:cNvSpPr txBox="1"/>
              <p:nvPr/>
            </p:nvSpPr>
            <p:spPr>
              <a:xfrm>
                <a:off x="6488713" y="3619936"/>
                <a:ext cx="3258841" cy="27161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765" b="1" i="1">
                          <a:solidFill>
                            <a:schemeClr val="accent3"/>
                          </a:solidFill>
                          <a:latin typeface="Cambria Math" panose="02040503050406030204" pitchFamily="18" charset="0"/>
                        </a:rPr>
                        <m:t>𝒐𝒖𝒕𝒑𝒖𝒕</m:t>
                      </m:r>
                      <m:r>
                        <a:rPr lang="en-US" sz="1765" b="1" i="1">
                          <a:solidFill>
                            <a:schemeClr val="accent3"/>
                          </a:solidFill>
                          <a:latin typeface="Cambria Math" panose="02040503050406030204" pitchFamily="18" charset="0"/>
                        </a:rPr>
                        <m:t> </m:t>
                      </m:r>
                      <m:r>
                        <a:rPr lang="en-US" sz="1765" b="1" i="1">
                          <a:solidFill>
                            <a:schemeClr val="accent3"/>
                          </a:solidFill>
                          <a:latin typeface="Cambria Math" panose="02040503050406030204" pitchFamily="18" charset="0"/>
                        </a:rPr>
                        <m:t>𝒍𝒂𝒚𝒆𝒓</m:t>
                      </m:r>
                      <m:r>
                        <a:rPr lang="en-US" sz="1765" b="1" i="1">
                          <a:solidFill>
                            <a:schemeClr val="accent3"/>
                          </a:solidFill>
                          <a:latin typeface="Cambria Math" panose="02040503050406030204" pitchFamily="18" charset="0"/>
                        </a:rPr>
                        <m:t> </m:t>
                      </m:r>
                      <m:r>
                        <a:rPr lang="en-US" sz="1765" b="1" i="1">
                          <a:solidFill>
                            <a:schemeClr val="accent3"/>
                          </a:solidFill>
                          <a:latin typeface="Cambria Math" charset="0"/>
                        </a:rPr>
                        <m:t>𝒚</m:t>
                      </m:r>
                      <m:r>
                        <a:rPr lang="en-US" sz="1765" b="1" i="1">
                          <a:solidFill>
                            <a:schemeClr val="accent3"/>
                          </a:solidFill>
                          <a:latin typeface="Cambria Math" charset="0"/>
                        </a:rPr>
                        <m:t>=</m:t>
                      </m:r>
                      <m:r>
                        <a:rPr lang="el-GR" sz="1765" b="1" i="1">
                          <a:solidFill>
                            <a:schemeClr val="accent3"/>
                          </a:solidFill>
                          <a:latin typeface="Cambria Math" charset="0"/>
                        </a:rPr>
                        <m:t>𝝈</m:t>
                      </m:r>
                      <m:r>
                        <a:rPr lang="el-GR" sz="1765" b="1" i="1">
                          <a:solidFill>
                            <a:schemeClr val="accent3"/>
                          </a:solidFill>
                          <a:latin typeface="Cambria Math" charset="0"/>
                        </a:rPr>
                        <m:t>(</m:t>
                      </m:r>
                      <m:sSub>
                        <m:sSubPr>
                          <m:ctrlPr>
                            <a:rPr lang="en-US" sz="1765" b="1" i="1">
                              <a:solidFill>
                                <a:schemeClr val="accent3"/>
                              </a:solidFill>
                              <a:latin typeface="Cambria Math" panose="02040503050406030204" pitchFamily="18" charset="0"/>
                            </a:rPr>
                          </m:ctrlPr>
                        </m:sSubPr>
                        <m:e>
                          <m:r>
                            <a:rPr lang="en-US" sz="1765" b="1" i="1">
                              <a:solidFill>
                                <a:schemeClr val="accent3"/>
                              </a:solidFill>
                              <a:latin typeface="Cambria Math" charset="0"/>
                            </a:rPr>
                            <m:t>𝑾</m:t>
                          </m:r>
                        </m:e>
                        <m:sub>
                          <m:r>
                            <a:rPr lang="en-US" sz="1765" b="1" i="1">
                              <a:solidFill>
                                <a:schemeClr val="accent3"/>
                              </a:solidFill>
                              <a:latin typeface="Cambria Math" charset="0"/>
                            </a:rPr>
                            <m:t>𝟐</m:t>
                          </m:r>
                        </m:sub>
                      </m:sSub>
                      <m:r>
                        <a:rPr lang="en-US" sz="1765" b="1" i="1">
                          <a:solidFill>
                            <a:schemeClr val="accent3"/>
                          </a:solidFill>
                          <a:latin typeface="Cambria Math" charset="0"/>
                        </a:rPr>
                        <m:t>𝒉</m:t>
                      </m:r>
                      <m:r>
                        <a:rPr lang="en-US" sz="1765" b="1" i="1">
                          <a:solidFill>
                            <a:schemeClr val="accent3"/>
                          </a:solidFill>
                          <a:latin typeface="Cambria Math" charset="0"/>
                        </a:rPr>
                        <m:t>+</m:t>
                      </m:r>
                      <m:sSub>
                        <m:sSubPr>
                          <m:ctrlPr>
                            <a:rPr lang="en-US" sz="1765" b="1" i="1">
                              <a:solidFill>
                                <a:schemeClr val="accent3"/>
                              </a:solidFill>
                              <a:latin typeface="Cambria Math" panose="02040503050406030204" pitchFamily="18" charset="0"/>
                            </a:rPr>
                          </m:ctrlPr>
                        </m:sSubPr>
                        <m:e>
                          <m:r>
                            <a:rPr lang="en-US" sz="1765" b="1" i="1">
                              <a:solidFill>
                                <a:schemeClr val="accent3"/>
                              </a:solidFill>
                              <a:latin typeface="Cambria Math" charset="0"/>
                            </a:rPr>
                            <m:t>𝒃</m:t>
                          </m:r>
                        </m:e>
                        <m:sub>
                          <m:r>
                            <a:rPr lang="en-US" sz="1765" b="1" i="1">
                              <a:solidFill>
                                <a:schemeClr val="accent3"/>
                              </a:solidFill>
                              <a:latin typeface="Cambria Math" charset="0"/>
                            </a:rPr>
                            <m:t>𝟐</m:t>
                          </m:r>
                        </m:sub>
                      </m:sSub>
                      <m:r>
                        <a:rPr lang="en-US" sz="1765" b="1" i="1">
                          <a:solidFill>
                            <a:schemeClr val="accent3"/>
                          </a:solidFill>
                          <a:latin typeface="Cambria Math" charset="0"/>
                        </a:rPr>
                        <m:t>)</m:t>
                      </m:r>
                    </m:oMath>
                  </m:oMathPara>
                </a14:m>
                <a:endParaRPr lang="el-GR" sz="1765" b="1" dirty="0">
                  <a:solidFill>
                    <a:schemeClr val="accent3"/>
                  </a:solidFill>
                </a:endParaRPr>
              </a:p>
            </p:txBody>
          </p:sp>
        </mc:Choice>
        <mc:Fallback xmlns="">
          <p:sp>
            <p:nvSpPr>
              <p:cNvPr id="15" name="TextBox 14"/>
              <p:cNvSpPr txBox="1">
                <a:spLocks noRot="1" noChangeAspect="1" noMove="1" noResize="1" noEditPoints="1" noAdjustHandles="1" noChangeArrowheads="1" noChangeShapeType="1" noTextEdit="1"/>
              </p:cNvSpPr>
              <p:nvPr/>
            </p:nvSpPr>
            <p:spPr>
              <a:xfrm>
                <a:off x="6488713" y="3619936"/>
                <a:ext cx="3258841" cy="271613"/>
              </a:xfrm>
              <a:prstGeom prst="rect">
                <a:avLst/>
              </a:prstGeom>
              <a:blipFill>
                <a:blip r:embed="rId8"/>
                <a:stretch>
                  <a:fillRect l="-1682" t="-2273" r="-1869" b="-38636"/>
                </a:stretch>
              </a:blipFill>
            </p:spPr>
            <p:txBody>
              <a:bodyPr/>
              <a:lstStyle/>
              <a:p>
                <a:r>
                  <a:rPr lang="en-US">
                    <a:noFill/>
                  </a:rPr>
                  <a:t> </a:t>
                </a:r>
              </a:p>
            </p:txBody>
          </p:sp>
        </mc:Fallback>
      </mc:AlternateContent>
      <p:grpSp>
        <p:nvGrpSpPr>
          <p:cNvPr id="28" name="Group 27"/>
          <p:cNvGrpSpPr/>
          <p:nvPr/>
        </p:nvGrpSpPr>
        <p:grpSpPr>
          <a:xfrm>
            <a:off x="7445791" y="2316199"/>
            <a:ext cx="2313221" cy="1359094"/>
            <a:chOff x="5726611" y="2799072"/>
            <a:chExt cx="2626763" cy="1540306"/>
          </a:xfrm>
        </p:grpSpPr>
        <p:sp>
          <p:nvSpPr>
            <p:cNvPr id="16" name="Ορθογώνιο 17"/>
            <p:cNvSpPr/>
            <p:nvPr/>
          </p:nvSpPr>
          <p:spPr>
            <a:xfrm>
              <a:off x="5726611" y="2824561"/>
              <a:ext cx="1143208" cy="444229"/>
            </a:xfrm>
            <a:prstGeom prst="rect">
              <a:avLst/>
            </a:prstGeom>
          </p:spPr>
          <p:txBody>
            <a:bodyPr wrap="none">
              <a:spAutoFit/>
            </a:bodyPr>
            <a:lstStyle/>
            <a:p>
              <a:r>
                <a:rPr lang="en-US" sz="1947" dirty="0"/>
                <a:t>Weights</a:t>
              </a:r>
            </a:p>
          </p:txBody>
        </p:sp>
        <p:cxnSp>
          <p:nvCxnSpPr>
            <p:cNvPr id="18" name="Ευθύγραμμο βέλος σύνδεσης 20"/>
            <p:cNvCxnSpPr>
              <a:stCxn id="16" idx="2"/>
            </p:cNvCxnSpPr>
            <p:nvPr/>
          </p:nvCxnSpPr>
          <p:spPr>
            <a:xfrm>
              <a:off x="6298215" y="3268790"/>
              <a:ext cx="871323" cy="42625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9" name="Ευθύγραμμο βέλος σύνδεσης 22"/>
            <p:cNvCxnSpPr>
              <a:stCxn id="16" idx="2"/>
            </p:cNvCxnSpPr>
            <p:nvPr/>
          </p:nvCxnSpPr>
          <p:spPr>
            <a:xfrm>
              <a:off x="6298215" y="3268790"/>
              <a:ext cx="871323" cy="107058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1" name="Ορθογώνιο 17"/>
            <p:cNvSpPr/>
            <p:nvPr/>
          </p:nvSpPr>
          <p:spPr>
            <a:xfrm>
              <a:off x="7424667" y="2799072"/>
              <a:ext cx="928707" cy="444229"/>
            </a:xfrm>
            <a:prstGeom prst="rect">
              <a:avLst/>
            </a:prstGeom>
          </p:spPr>
          <p:txBody>
            <a:bodyPr wrap="none">
              <a:spAutoFit/>
            </a:bodyPr>
            <a:lstStyle/>
            <a:p>
              <a:r>
                <a:rPr lang="en-US" sz="1947" dirty="0"/>
                <a:t>Biases</a:t>
              </a:r>
            </a:p>
          </p:txBody>
        </p:sp>
        <p:cxnSp>
          <p:nvCxnSpPr>
            <p:cNvPr id="37" name="Ευθύγραμμο βέλος σύνδεσης 20"/>
            <p:cNvCxnSpPr>
              <a:stCxn id="31" idx="2"/>
            </p:cNvCxnSpPr>
            <p:nvPr/>
          </p:nvCxnSpPr>
          <p:spPr>
            <a:xfrm>
              <a:off x="7889021" y="3243301"/>
              <a:ext cx="200859" cy="43238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8" name="Ευθύγραμμο βέλος σύνδεσης 20"/>
            <p:cNvCxnSpPr>
              <a:stCxn id="31" idx="2"/>
            </p:cNvCxnSpPr>
            <p:nvPr/>
          </p:nvCxnSpPr>
          <p:spPr>
            <a:xfrm>
              <a:off x="7889021" y="3243301"/>
              <a:ext cx="31098" cy="93118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grpSp>
        <p:nvGrpSpPr>
          <p:cNvPr id="29" name="Group 28"/>
          <p:cNvGrpSpPr/>
          <p:nvPr/>
        </p:nvGrpSpPr>
        <p:grpSpPr>
          <a:xfrm>
            <a:off x="7145996" y="3441951"/>
            <a:ext cx="2209707" cy="1019508"/>
            <a:chOff x="5637119" y="3866249"/>
            <a:chExt cx="2504335" cy="1155442"/>
          </a:xfrm>
        </p:grpSpPr>
        <p:sp>
          <p:nvSpPr>
            <p:cNvPr id="17" name="Ορθογώνιο 18"/>
            <p:cNvSpPr/>
            <p:nvPr/>
          </p:nvSpPr>
          <p:spPr>
            <a:xfrm>
              <a:off x="5637119" y="4577462"/>
              <a:ext cx="2504335" cy="444229"/>
            </a:xfrm>
            <a:prstGeom prst="rect">
              <a:avLst/>
            </a:prstGeom>
          </p:spPr>
          <p:txBody>
            <a:bodyPr wrap="none">
              <a:spAutoFit/>
            </a:bodyPr>
            <a:lstStyle/>
            <a:p>
              <a:r>
                <a:rPr lang="en-US" sz="1947" dirty="0"/>
                <a:t>Activation functions</a:t>
              </a:r>
            </a:p>
          </p:txBody>
        </p:sp>
        <p:cxnSp>
          <p:nvCxnSpPr>
            <p:cNvPr id="20" name="Ευθύγραμμο βέλος σύνδεσης 24"/>
            <p:cNvCxnSpPr/>
            <p:nvPr/>
          </p:nvCxnSpPr>
          <p:spPr>
            <a:xfrm flipV="1">
              <a:off x="6857276" y="4375163"/>
              <a:ext cx="234863" cy="30927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1" name="Ευθύγραμμο βέλος σύνδεσης 26"/>
            <p:cNvCxnSpPr/>
            <p:nvPr/>
          </p:nvCxnSpPr>
          <p:spPr>
            <a:xfrm flipV="1">
              <a:off x="6857276" y="3866249"/>
              <a:ext cx="302368" cy="82687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grpSp>
        <p:nvGrpSpPr>
          <p:cNvPr id="30" name="Group 29"/>
          <p:cNvGrpSpPr/>
          <p:nvPr/>
        </p:nvGrpSpPr>
        <p:grpSpPr>
          <a:xfrm>
            <a:off x="6143853" y="4990336"/>
            <a:ext cx="4034118" cy="1069780"/>
            <a:chOff x="5083434" y="5655716"/>
            <a:chExt cx="4572000" cy="1212417"/>
          </a:xfrm>
        </p:grpSpPr>
        <p:sp>
          <p:nvSpPr>
            <p:cNvPr id="26" name="Rectangle 25"/>
            <p:cNvSpPr/>
            <p:nvPr/>
          </p:nvSpPr>
          <p:spPr>
            <a:xfrm>
              <a:off x="5083434" y="5655716"/>
              <a:ext cx="4572000" cy="1212417"/>
            </a:xfrm>
            <a:prstGeom prst="rect">
              <a:avLst/>
            </a:prstGeom>
          </p:spPr>
          <p:txBody>
            <a:bodyPr>
              <a:spAutoFit/>
            </a:bodyPr>
            <a:lstStyle/>
            <a:p>
              <a:pPr algn="ctr"/>
              <a:r>
                <a:rPr lang="en-US" sz="1588" dirty="0"/>
                <a:t>4 + 2 = 6 neurons (not counting inputs)</a:t>
              </a:r>
            </a:p>
            <a:p>
              <a:pPr algn="ctr"/>
              <a:r>
                <a:rPr lang="en-US" sz="1588" dirty="0"/>
                <a:t>[3 × 4] + [4 × 2] = 20 weights </a:t>
              </a:r>
            </a:p>
            <a:p>
              <a:pPr algn="ctr"/>
              <a:r>
                <a:rPr lang="en-US" sz="1588" dirty="0"/>
                <a:t>4 + 2 = 6 biases</a:t>
              </a:r>
            </a:p>
            <a:p>
              <a:pPr algn="ctr"/>
              <a:r>
                <a:rPr lang="en-US" sz="1588" dirty="0">
                  <a:solidFill>
                    <a:schemeClr val="accent2"/>
                  </a:solidFill>
                </a:rPr>
                <a:t>26</a:t>
              </a:r>
              <a:r>
                <a:rPr lang="en-US" sz="1588" dirty="0"/>
                <a:t> </a:t>
              </a:r>
              <a:r>
                <a:rPr lang="en-US" sz="1588" dirty="0">
                  <a:solidFill>
                    <a:schemeClr val="accent2"/>
                  </a:solidFill>
                </a:rPr>
                <a:t>learnable parameters</a:t>
              </a:r>
            </a:p>
          </p:txBody>
        </p:sp>
        <p:cxnSp>
          <p:nvCxnSpPr>
            <p:cNvPr id="27" name="Ευθεία γραμμή σύνδεσης 9"/>
            <p:cNvCxnSpPr/>
            <p:nvPr/>
          </p:nvCxnSpPr>
          <p:spPr>
            <a:xfrm>
              <a:off x="5272904" y="6557711"/>
              <a:ext cx="4157880"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25" name="TextBox 24"/>
          <p:cNvSpPr txBox="1"/>
          <p:nvPr/>
        </p:nvSpPr>
        <p:spPr>
          <a:xfrm>
            <a:off x="3250585" y="6469389"/>
            <a:ext cx="6099501" cy="228076"/>
          </a:xfrm>
          <a:prstGeom prst="rect">
            <a:avLst/>
          </a:prstGeom>
          <a:noFill/>
        </p:spPr>
        <p:txBody>
          <a:bodyPr wrap="square" rtlCol="0">
            <a:spAutoFit/>
          </a:bodyPr>
          <a:lstStyle/>
          <a:p>
            <a:pPr algn="ctr"/>
            <a:r>
              <a:rPr lang="en-US" sz="882" dirty="0"/>
              <a:t>Slide credit: </a:t>
            </a:r>
            <a:r>
              <a:rPr lang="en-US" sz="882" dirty="0" err="1"/>
              <a:t>Ismini</a:t>
            </a:r>
            <a:r>
              <a:rPr lang="en-US" sz="882" dirty="0"/>
              <a:t> </a:t>
            </a:r>
            <a:r>
              <a:rPr lang="en-US" sz="882" dirty="0" err="1"/>
              <a:t>Lourentzou</a:t>
            </a:r>
            <a:r>
              <a:rPr lang="en-US" sz="882" dirty="0"/>
              <a:t> – Introduction to Deep Learning</a:t>
            </a:r>
          </a:p>
        </p:txBody>
      </p:sp>
    </p:spTree>
    <p:extLst>
      <p:ext uri="{BB962C8B-B14F-4D97-AF65-F5344CB8AC3E}">
        <p14:creationId xmlns:p14="http://schemas.microsoft.com/office/powerpoint/2010/main" val="85991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EC3AE6-CCBF-C2A8-D233-8C2037A3D3AD}"/>
              </a:ext>
            </a:extLst>
          </p:cNvPr>
          <p:cNvSpPr>
            <a:spLocks noGrp="1"/>
          </p:cNvSpPr>
          <p:nvPr>
            <p:ph type="title"/>
          </p:nvPr>
        </p:nvSpPr>
        <p:spPr>
          <a:xfrm>
            <a:off x="415600" y="260648"/>
            <a:ext cx="11360800" cy="732514"/>
          </a:xfrm>
        </p:spPr>
        <p:txBody>
          <a:bodyPr/>
          <a:lstStyle/>
          <a:p>
            <a:r>
              <a:rPr lang="en-US" dirty="0"/>
              <a:t>Hebbian Learning, Cont’d</a:t>
            </a:r>
          </a:p>
        </p:txBody>
      </p:sp>
      <p:sp>
        <p:nvSpPr>
          <p:cNvPr id="3" name="Text Placeholder 2">
            <a:extLst>
              <a:ext uri="{FF2B5EF4-FFF2-40B4-BE49-F238E27FC236}">
                <a16:creationId xmlns:a16="http://schemas.microsoft.com/office/drawing/2014/main" id="{A76913EC-5F70-CCB0-F438-B361A69097BA}"/>
              </a:ext>
            </a:extLst>
          </p:cNvPr>
          <p:cNvSpPr>
            <a:spLocks noGrp="1"/>
          </p:cNvSpPr>
          <p:nvPr>
            <p:ph type="body" idx="1"/>
          </p:nvPr>
        </p:nvSpPr>
        <p:spPr>
          <a:xfrm>
            <a:off x="415600" y="1536634"/>
            <a:ext cx="11360800" cy="5060718"/>
          </a:xfrm>
        </p:spPr>
        <p: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chemeClr val="tx1"/>
                </a:solidFill>
                <a:effectLst/>
                <a:latin typeface="Arial" panose="020B0604020202020204" pitchFamily="34" charset="0"/>
              </a:rPr>
              <a:t>The repeated stimulus of weak connections between neurons leads to their incremental strengthening.</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chemeClr val="tx1"/>
                </a:solidFill>
                <a:effectLst/>
                <a:latin typeface="Arial" panose="020B0604020202020204" pitchFamily="34" charset="0"/>
              </a:rPr>
              <a:t>The new weights are calculated by the equation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chemeClr val="tx1"/>
                </a:solidFill>
                <a:effectLst/>
                <a:latin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chemeClr val="tx1"/>
                </a:solidFill>
                <a:effectLst/>
                <a:latin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chemeClr val="tx1"/>
                </a:solidFill>
                <a:effectLst/>
                <a:latin typeface="Arial" panose="020B0604020202020204" pitchFamily="34" charset="0"/>
              </a:rPr>
              <a:t>This is another kind of connection, that have an opposite response to a stimulus. Here, the connection strength decreases with repeated or simultaneous stimuli.</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chemeClr val="tx1"/>
                </a:solidFill>
                <a:effectLst/>
                <a:latin typeface="Arial" panose="020B0604020202020204" pitchFamily="34" charset="0"/>
              </a:rPr>
              <a:t>                                       </a:t>
            </a:r>
          </a:p>
          <a:p>
            <a:endParaRPr lang="en-US" sz="2800" dirty="0"/>
          </a:p>
        </p:txBody>
      </p:sp>
      <p:pic>
        <p:nvPicPr>
          <p:cNvPr id="2050" name="Picture 2">
            <a:extLst>
              <a:ext uri="{FF2B5EF4-FFF2-40B4-BE49-F238E27FC236}">
                <a16:creationId xmlns:a16="http://schemas.microsoft.com/office/drawing/2014/main" id="{2CDA15DE-E031-0B37-C551-8CA4716DFC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09640" y="3140968"/>
            <a:ext cx="2838488" cy="36391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a:extLst>
              <a:ext uri="{FF2B5EF4-FFF2-40B4-BE49-F238E27FC236}">
                <a16:creationId xmlns:a16="http://schemas.microsoft.com/office/drawing/2014/main" id="{5527E6BB-5D91-1946-D7B7-A12E70B868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4851" y="3701033"/>
            <a:ext cx="2814227" cy="37603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7467B40F-B14A-CBA5-AFD0-FE018B0496D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09639" y="5832737"/>
            <a:ext cx="3033381" cy="3760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99633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Elements of Neural Networks </a:t>
            </a:r>
          </a:p>
        </p:txBody>
      </p:sp>
      <p:sp>
        <p:nvSpPr>
          <p:cNvPr id="3" name="Content Placeholder 2"/>
          <p:cNvSpPr>
            <a:spLocks noGrp="1"/>
          </p:cNvSpPr>
          <p:nvPr>
            <p:ph idx="1"/>
          </p:nvPr>
        </p:nvSpPr>
        <p:spPr/>
        <p:txBody>
          <a:bodyPr/>
          <a:lstStyle/>
          <a:p>
            <a:r>
              <a:rPr lang="en-US" dirty="0"/>
              <a:t>A neural network playground </a:t>
            </a:r>
            <a:r>
              <a:rPr lang="en-US" dirty="0">
                <a:solidFill>
                  <a:srgbClr val="6B9BC7"/>
                </a:solidFill>
                <a:hlinkClick r:id="rId2"/>
              </a:rPr>
              <a:t>link</a:t>
            </a:r>
            <a:endParaRPr lang="en-US" dirty="0">
              <a:solidFill>
                <a:srgbClr val="6B9BC7"/>
              </a:solidFill>
            </a:endParaRPr>
          </a:p>
          <a:p>
            <a:endParaRPr lang="en-US" dirty="0"/>
          </a:p>
        </p:txBody>
      </p:sp>
      <p:sp>
        <p:nvSpPr>
          <p:cNvPr id="5" name="Content Placeholder 4">
            <a:extLst>
              <a:ext uri="{FF2B5EF4-FFF2-40B4-BE49-F238E27FC236}">
                <a16:creationId xmlns:a16="http://schemas.microsoft.com/office/drawing/2014/main" id="{9FED9272-0631-4279-BC83-3467D8F91374}"/>
              </a:ext>
            </a:extLst>
          </p:cNvPr>
          <p:cNvSpPr>
            <a:spLocks noGrp="1"/>
          </p:cNvSpPr>
          <p:nvPr>
            <p:ph idx="10"/>
          </p:nvPr>
        </p:nvSpPr>
        <p:spPr/>
        <p:txBody>
          <a:bodyPr/>
          <a:lstStyle/>
          <a:p>
            <a:r>
              <a:rPr lang="en-US" dirty="0"/>
              <a:t>Introduction to Neural Networks</a:t>
            </a:r>
          </a:p>
          <a:p>
            <a:endParaRPr lang="en-US" dirty="0"/>
          </a:p>
        </p:txBody>
      </p:sp>
      <p:pic>
        <p:nvPicPr>
          <p:cNvPr id="4" name="Picture 3"/>
          <p:cNvPicPr>
            <a:picLocks noChangeAspect="1"/>
          </p:cNvPicPr>
          <p:nvPr/>
        </p:nvPicPr>
        <p:blipFill>
          <a:blip r:embed="rId3"/>
          <a:stretch>
            <a:fillRect/>
          </a:stretch>
        </p:blipFill>
        <p:spPr>
          <a:xfrm>
            <a:off x="2854739" y="2285344"/>
            <a:ext cx="6862840" cy="4281683"/>
          </a:xfrm>
          <a:prstGeom prst="rect">
            <a:avLst/>
          </a:prstGeom>
        </p:spPr>
      </p:pic>
    </p:spTree>
    <p:extLst>
      <p:ext uri="{BB962C8B-B14F-4D97-AF65-F5344CB8AC3E}">
        <p14:creationId xmlns:p14="http://schemas.microsoft.com/office/powerpoint/2010/main" val="281006203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Elements of Neural Networks </a:t>
            </a:r>
          </a:p>
        </p:txBody>
      </p:sp>
      <p:sp>
        <p:nvSpPr>
          <p:cNvPr id="3" name="Content Placeholder 2"/>
          <p:cNvSpPr>
            <a:spLocks noGrp="1"/>
          </p:cNvSpPr>
          <p:nvPr>
            <p:ph idx="1"/>
          </p:nvPr>
        </p:nvSpPr>
        <p:spPr/>
        <p:txBody>
          <a:bodyPr/>
          <a:lstStyle/>
          <a:p>
            <a:r>
              <a:rPr lang="en-US" dirty="0"/>
              <a:t>Deep NNs have many hidden layers</a:t>
            </a:r>
          </a:p>
          <a:p>
            <a:pPr lvl="1"/>
            <a:r>
              <a:rPr lang="en-US" dirty="0">
                <a:solidFill>
                  <a:srgbClr val="FF0000"/>
                </a:solidFill>
              </a:rPr>
              <a:t>Fully-connected</a:t>
            </a:r>
            <a:r>
              <a:rPr lang="en-US" dirty="0"/>
              <a:t> (</a:t>
            </a:r>
            <a:r>
              <a:rPr lang="en-US" dirty="0">
                <a:solidFill>
                  <a:srgbClr val="FF0000"/>
                </a:solidFill>
              </a:rPr>
              <a:t>dense</a:t>
            </a:r>
            <a:r>
              <a:rPr lang="en-US" dirty="0"/>
              <a:t>) layers (a.k.a. </a:t>
            </a:r>
            <a:r>
              <a:rPr lang="en-US" dirty="0">
                <a:solidFill>
                  <a:srgbClr val="FF0000"/>
                </a:solidFill>
              </a:rPr>
              <a:t>Multi-Layer Perceptron </a:t>
            </a:r>
            <a:r>
              <a:rPr lang="en-US" dirty="0"/>
              <a:t>or MLP)</a:t>
            </a:r>
          </a:p>
          <a:p>
            <a:pPr lvl="1"/>
            <a:r>
              <a:rPr lang="en-US" dirty="0"/>
              <a:t>Each neuron is connected to all neurons in the succeeding layer</a:t>
            </a:r>
          </a:p>
        </p:txBody>
      </p:sp>
      <p:sp>
        <p:nvSpPr>
          <p:cNvPr id="78" name="Content Placeholder 77">
            <a:extLst>
              <a:ext uri="{FF2B5EF4-FFF2-40B4-BE49-F238E27FC236}">
                <a16:creationId xmlns:a16="http://schemas.microsoft.com/office/drawing/2014/main" id="{BC378AB8-374D-47C8-8533-BE30FE828614}"/>
              </a:ext>
            </a:extLst>
          </p:cNvPr>
          <p:cNvSpPr>
            <a:spLocks noGrp="1"/>
          </p:cNvSpPr>
          <p:nvPr>
            <p:ph idx="10"/>
          </p:nvPr>
        </p:nvSpPr>
        <p:spPr/>
        <p:txBody>
          <a:bodyPr/>
          <a:lstStyle/>
          <a:p>
            <a:r>
              <a:rPr lang="en-US" dirty="0"/>
              <a:t>Introduction to Neural Networks</a:t>
            </a:r>
          </a:p>
          <a:p>
            <a:endParaRPr lang="en-US" dirty="0"/>
          </a:p>
        </p:txBody>
      </p:sp>
      <p:sp>
        <p:nvSpPr>
          <p:cNvPr id="4" name="文字方塊 63"/>
          <p:cNvSpPr txBox="1"/>
          <p:nvPr/>
        </p:nvSpPr>
        <p:spPr>
          <a:xfrm>
            <a:off x="8086032" y="5804112"/>
            <a:ext cx="1704212" cy="418256"/>
          </a:xfrm>
          <a:prstGeom prst="rect">
            <a:avLst/>
          </a:prstGeom>
          <a:noFill/>
        </p:spPr>
        <p:txBody>
          <a:bodyPr wrap="square" rtlCol="0">
            <a:spAutoFit/>
          </a:bodyPr>
          <a:lstStyle/>
          <a:p>
            <a:pPr algn="ctr"/>
            <a:r>
              <a:rPr lang="en-US" altLang="zh-TW" sz="2118" b="1" dirty="0"/>
              <a:t>Output Layer</a:t>
            </a:r>
            <a:endParaRPr lang="zh-TW" altLang="en-US" sz="2118" b="1" dirty="0"/>
          </a:p>
        </p:txBody>
      </p:sp>
      <p:sp>
        <p:nvSpPr>
          <p:cNvPr id="5" name="文字方塊 64"/>
          <p:cNvSpPr txBox="1"/>
          <p:nvPr/>
        </p:nvSpPr>
        <p:spPr>
          <a:xfrm>
            <a:off x="5289076" y="6007863"/>
            <a:ext cx="1823508" cy="418256"/>
          </a:xfrm>
          <a:prstGeom prst="rect">
            <a:avLst/>
          </a:prstGeom>
          <a:noFill/>
        </p:spPr>
        <p:txBody>
          <a:bodyPr wrap="square" rtlCol="0">
            <a:spAutoFit/>
          </a:bodyPr>
          <a:lstStyle/>
          <a:p>
            <a:pPr algn="ctr"/>
            <a:r>
              <a:rPr lang="en-US" altLang="zh-TW" sz="2118" b="1" dirty="0"/>
              <a:t>Hidden Layers</a:t>
            </a:r>
            <a:endParaRPr lang="zh-TW" altLang="en-US" sz="2118" b="1" dirty="0"/>
          </a:p>
        </p:txBody>
      </p:sp>
      <p:sp>
        <p:nvSpPr>
          <p:cNvPr id="6" name="右大括弧 65"/>
          <p:cNvSpPr/>
          <p:nvPr/>
        </p:nvSpPr>
        <p:spPr>
          <a:xfrm rot="5400000">
            <a:off x="5997097" y="4010063"/>
            <a:ext cx="330823" cy="3818132"/>
          </a:xfrm>
          <a:prstGeom prst="rightBrace">
            <a:avLst>
              <a:gd name="adj1" fmla="val 175868"/>
              <a:gd name="adj2" fmla="val 50000"/>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sz="1588"/>
          </a:p>
        </p:txBody>
      </p:sp>
      <p:sp>
        <p:nvSpPr>
          <p:cNvPr id="7" name="矩形 58"/>
          <p:cNvSpPr/>
          <p:nvPr/>
        </p:nvSpPr>
        <p:spPr>
          <a:xfrm>
            <a:off x="3202945" y="3382056"/>
            <a:ext cx="440251" cy="2316222"/>
          </a:xfrm>
          <a:prstGeom prst="rect">
            <a:avLst/>
          </a:prstGeom>
          <a:solidFill>
            <a:schemeClr val="bg1">
              <a:lumMod val="85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sz="1588"/>
          </a:p>
        </p:txBody>
      </p:sp>
      <p:sp>
        <p:nvSpPr>
          <p:cNvPr id="8" name="文字方塊 59"/>
          <p:cNvSpPr txBox="1"/>
          <p:nvPr/>
        </p:nvSpPr>
        <p:spPr>
          <a:xfrm>
            <a:off x="2619411" y="5804112"/>
            <a:ext cx="1533437" cy="418256"/>
          </a:xfrm>
          <a:prstGeom prst="rect">
            <a:avLst/>
          </a:prstGeom>
          <a:noFill/>
        </p:spPr>
        <p:txBody>
          <a:bodyPr wrap="square" rtlCol="0">
            <a:spAutoFit/>
          </a:bodyPr>
          <a:lstStyle/>
          <a:p>
            <a:pPr algn="ctr"/>
            <a:r>
              <a:rPr lang="en-US" altLang="zh-TW" sz="2118" b="1" dirty="0"/>
              <a:t>Input Layer</a:t>
            </a:r>
            <a:endParaRPr lang="zh-TW" altLang="en-US" sz="2118" b="1" dirty="0"/>
          </a:p>
        </p:txBody>
      </p:sp>
      <p:sp>
        <p:nvSpPr>
          <p:cNvPr id="9" name="文字方塊 6"/>
          <p:cNvSpPr txBox="1"/>
          <p:nvPr/>
        </p:nvSpPr>
        <p:spPr>
          <a:xfrm>
            <a:off x="2913986" y="2956953"/>
            <a:ext cx="1001160" cy="418256"/>
          </a:xfrm>
          <a:prstGeom prst="rect">
            <a:avLst/>
          </a:prstGeom>
          <a:noFill/>
        </p:spPr>
        <p:txBody>
          <a:bodyPr wrap="square" rtlCol="0">
            <a:spAutoFit/>
          </a:bodyPr>
          <a:lstStyle/>
          <a:p>
            <a:pPr algn="ctr"/>
            <a:r>
              <a:rPr lang="en-US" altLang="zh-TW" sz="2118" dirty="0"/>
              <a:t>Input</a:t>
            </a:r>
          </a:p>
        </p:txBody>
      </p:sp>
      <p:sp>
        <p:nvSpPr>
          <p:cNvPr id="10" name="文字方塊 7"/>
          <p:cNvSpPr txBox="1"/>
          <p:nvPr/>
        </p:nvSpPr>
        <p:spPr>
          <a:xfrm>
            <a:off x="8335200" y="2956953"/>
            <a:ext cx="1001160" cy="418256"/>
          </a:xfrm>
          <a:prstGeom prst="rect">
            <a:avLst/>
          </a:prstGeom>
          <a:noFill/>
        </p:spPr>
        <p:txBody>
          <a:bodyPr wrap="square" rtlCol="0">
            <a:spAutoFit/>
          </a:bodyPr>
          <a:lstStyle/>
          <a:p>
            <a:pPr algn="ctr"/>
            <a:r>
              <a:rPr lang="en-US" altLang="zh-TW" sz="2118" dirty="0"/>
              <a:t>Output</a:t>
            </a:r>
          </a:p>
        </p:txBody>
      </p:sp>
      <p:cxnSp>
        <p:nvCxnSpPr>
          <p:cNvPr id="11" name="直線單箭頭接點 10"/>
          <p:cNvCxnSpPr/>
          <p:nvPr/>
        </p:nvCxnSpPr>
        <p:spPr>
          <a:xfrm>
            <a:off x="7713775" y="4282744"/>
            <a:ext cx="898764"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直線單箭頭接點 11"/>
          <p:cNvCxnSpPr/>
          <p:nvPr/>
        </p:nvCxnSpPr>
        <p:spPr>
          <a:xfrm>
            <a:off x="7810230" y="5382058"/>
            <a:ext cx="799189"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直線單箭頭接點 12"/>
          <p:cNvCxnSpPr/>
          <p:nvPr/>
        </p:nvCxnSpPr>
        <p:spPr>
          <a:xfrm>
            <a:off x="7692701" y="3595564"/>
            <a:ext cx="926799"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矩形 13"/>
          <p:cNvSpPr/>
          <p:nvPr/>
        </p:nvSpPr>
        <p:spPr>
          <a:xfrm>
            <a:off x="3263287" y="4015315"/>
            <a:ext cx="302559" cy="302559"/>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sz="1588"/>
          </a:p>
        </p:txBody>
      </p:sp>
      <p:sp>
        <p:nvSpPr>
          <p:cNvPr id="15" name="矩形 14"/>
          <p:cNvSpPr/>
          <p:nvPr/>
        </p:nvSpPr>
        <p:spPr>
          <a:xfrm>
            <a:off x="3268421" y="3512083"/>
            <a:ext cx="302559" cy="302559"/>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sz="1588"/>
          </a:p>
        </p:txBody>
      </p:sp>
      <p:graphicFrame>
        <p:nvGraphicFramePr>
          <p:cNvPr id="16" name="Object 12"/>
          <p:cNvGraphicFramePr>
            <a:graphicFrameLocks noChangeAspect="1"/>
          </p:cNvGraphicFramePr>
          <p:nvPr/>
        </p:nvGraphicFramePr>
        <p:xfrm>
          <a:off x="3279626" y="3428039"/>
          <a:ext cx="287151" cy="407614"/>
        </p:xfrm>
        <a:graphic>
          <a:graphicData uri="http://schemas.openxmlformats.org/presentationml/2006/ole">
            <mc:AlternateContent xmlns:mc="http://schemas.openxmlformats.org/markup-compatibility/2006">
              <mc:Choice xmlns:v="urn:schemas-microsoft-com:vml" Requires="v">
                <p:oleObj name="方程式" r:id="rId3" imgW="152280" imgH="215640" progId="Equation.3">
                  <p:embed/>
                </p:oleObj>
              </mc:Choice>
              <mc:Fallback>
                <p:oleObj name="方程式" r:id="rId3" imgW="152280" imgH="215640" progId="Equation.3">
                  <p:embed/>
                  <p:pic>
                    <p:nvPicPr>
                      <p:cNvPr id="16" name="Object 12"/>
                      <p:cNvPicPr>
                        <a:picLocks noChangeAspect="1" noChangeArrowheads="1"/>
                      </p:cNvPicPr>
                      <p:nvPr/>
                    </p:nvPicPr>
                    <p:blipFill>
                      <a:blip r:embed="rId4"/>
                      <a:srcRect/>
                      <a:stretch>
                        <a:fillRect/>
                      </a:stretch>
                    </p:blipFill>
                    <p:spPr bwMode="auto">
                      <a:xfrm>
                        <a:off x="3279626" y="3428039"/>
                        <a:ext cx="287151" cy="40761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7" name="Object 12"/>
          <p:cNvGraphicFramePr>
            <a:graphicFrameLocks noChangeAspect="1"/>
          </p:cNvGraphicFramePr>
          <p:nvPr/>
        </p:nvGraphicFramePr>
        <p:xfrm>
          <a:off x="3284299" y="3942212"/>
          <a:ext cx="310963" cy="407614"/>
        </p:xfrm>
        <a:graphic>
          <a:graphicData uri="http://schemas.openxmlformats.org/presentationml/2006/ole">
            <mc:AlternateContent xmlns:mc="http://schemas.openxmlformats.org/markup-compatibility/2006">
              <mc:Choice xmlns:v="urn:schemas-microsoft-com:vml" Requires="v">
                <p:oleObj name="方程式" r:id="rId5" imgW="164880" imgH="215640" progId="Equation.3">
                  <p:embed/>
                </p:oleObj>
              </mc:Choice>
              <mc:Fallback>
                <p:oleObj name="方程式" r:id="rId5" imgW="164880" imgH="215640" progId="Equation.3">
                  <p:embed/>
                  <p:pic>
                    <p:nvPicPr>
                      <p:cNvPr id="17" name="Object 12"/>
                      <p:cNvPicPr>
                        <a:picLocks noChangeAspect="1" noChangeArrowheads="1"/>
                      </p:cNvPicPr>
                      <p:nvPr/>
                    </p:nvPicPr>
                    <p:blipFill>
                      <a:blip r:embed="rId6"/>
                      <a:srcRect/>
                      <a:stretch>
                        <a:fillRect/>
                      </a:stretch>
                    </p:blipFill>
                    <p:spPr bwMode="auto">
                      <a:xfrm>
                        <a:off x="3284299" y="3942212"/>
                        <a:ext cx="310963" cy="40761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18" name="群組 77"/>
          <p:cNvGrpSpPr/>
          <p:nvPr/>
        </p:nvGrpSpPr>
        <p:grpSpPr>
          <a:xfrm>
            <a:off x="4094717" y="2956953"/>
            <a:ext cx="1001160" cy="2761774"/>
            <a:chOff x="2332137" y="1770729"/>
            <a:chExt cx="1134648" cy="3130011"/>
          </a:xfrm>
        </p:grpSpPr>
        <p:sp>
          <p:nvSpPr>
            <p:cNvPr id="19" name="矩形 60"/>
            <p:cNvSpPr/>
            <p:nvPr/>
          </p:nvSpPr>
          <p:spPr>
            <a:xfrm>
              <a:off x="2504565" y="2224872"/>
              <a:ext cx="746342" cy="2675868"/>
            </a:xfrm>
            <a:prstGeom prst="rect">
              <a:avLst/>
            </a:prstGeom>
            <a:solidFill>
              <a:schemeClr val="bg1">
                <a:lumMod val="85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sz="1588"/>
            </a:p>
          </p:txBody>
        </p:sp>
        <p:sp>
          <p:nvSpPr>
            <p:cNvPr id="20" name="文字方塊 3"/>
            <p:cNvSpPr txBox="1"/>
            <p:nvPr/>
          </p:nvSpPr>
          <p:spPr>
            <a:xfrm>
              <a:off x="2332137" y="1770729"/>
              <a:ext cx="1134648" cy="474024"/>
            </a:xfrm>
            <a:prstGeom prst="rect">
              <a:avLst/>
            </a:prstGeom>
            <a:noFill/>
          </p:spPr>
          <p:txBody>
            <a:bodyPr wrap="square" rtlCol="0">
              <a:spAutoFit/>
            </a:bodyPr>
            <a:lstStyle/>
            <a:p>
              <a:pPr algn="ctr"/>
              <a:r>
                <a:rPr lang="en-US" altLang="zh-TW" sz="2118" dirty="0"/>
                <a:t>Layer 1</a:t>
              </a:r>
              <a:endParaRPr lang="zh-TW" altLang="en-US" sz="2118" dirty="0"/>
            </a:p>
          </p:txBody>
        </p:sp>
        <p:sp>
          <p:nvSpPr>
            <p:cNvPr id="21" name="橢圓 17"/>
            <p:cNvSpPr/>
            <p:nvPr/>
          </p:nvSpPr>
          <p:spPr>
            <a:xfrm>
              <a:off x="2601675" y="2235874"/>
              <a:ext cx="574158" cy="574158"/>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sz="1588"/>
            </a:p>
          </p:txBody>
        </p:sp>
        <p:sp>
          <p:nvSpPr>
            <p:cNvPr id="22" name="橢圓 18"/>
            <p:cNvSpPr/>
            <p:nvPr/>
          </p:nvSpPr>
          <p:spPr>
            <a:xfrm>
              <a:off x="2604017" y="3014444"/>
              <a:ext cx="574158" cy="574158"/>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sz="1588"/>
            </a:p>
          </p:txBody>
        </p:sp>
        <p:sp>
          <p:nvSpPr>
            <p:cNvPr id="23" name="橢圓 19"/>
            <p:cNvSpPr/>
            <p:nvPr/>
          </p:nvSpPr>
          <p:spPr>
            <a:xfrm>
              <a:off x="2592384" y="4242456"/>
              <a:ext cx="574158" cy="574158"/>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sz="1588"/>
            </a:p>
          </p:txBody>
        </p:sp>
        <p:sp>
          <p:nvSpPr>
            <p:cNvPr id="24" name="文字方塊 20"/>
            <p:cNvSpPr txBox="1"/>
            <p:nvPr/>
          </p:nvSpPr>
          <p:spPr>
            <a:xfrm rot="5400000">
              <a:off x="2589637" y="3658571"/>
              <a:ext cx="769257" cy="535574"/>
            </a:xfrm>
            <a:prstGeom prst="rect">
              <a:avLst/>
            </a:prstGeom>
            <a:noFill/>
          </p:spPr>
          <p:txBody>
            <a:bodyPr wrap="square" rtlCol="0">
              <a:spAutoFit/>
            </a:bodyPr>
            <a:lstStyle/>
            <a:p>
              <a:pPr algn="ctr"/>
              <a:r>
                <a:rPr lang="en-US" altLang="zh-TW" sz="2471" dirty="0"/>
                <a:t>……</a:t>
              </a:r>
              <a:endParaRPr lang="zh-TW" altLang="en-US" sz="2471" dirty="0"/>
            </a:p>
          </p:txBody>
        </p:sp>
      </p:grpSp>
      <p:sp>
        <p:nvSpPr>
          <p:cNvPr id="25" name="矩形 21"/>
          <p:cNvSpPr/>
          <p:nvPr/>
        </p:nvSpPr>
        <p:spPr>
          <a:xfrm>
            <a:off x="3271691" y="5248630"/>
            <a:ext cx="302559" cy="302559"/>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sz="1588"/>
          </a:p>
        </p:txBody>
      </p:sp>
      <p:graphicFrame>
        <p:nvGraphicFramePr>
          <p:cNvPr id="26" name="Object 12"/>
          <p:cNvGraphicFramePr>
            <a:graphicFrameLocks noChangeAspect="1"/>
          </p:cNvGraphicFramePr>
          <p:nvPr/>
        </p:nvGraphicFramePr>
        <p:xfrm>
          <a:off x="3268942" y="5163700"/>
          <a:ext cx="359989" cy="431426"/>
        </p:xfrm>
        <a:graphic>
          <a:graphicData uri="http://schemas.openxmlformats.org/presentationml/2006/ole">
            <mc:AlternateContent xmlns:mc="http://schemas.openxmlformats.org/markup-compatibility/2006">
              <mc:Choice xmlns:v="urn:schemas-microsoft-com:vml" Requires="v">
                <p:oleObj name="方程式" r:id="rId7" imgW="190440" imgH="228600" progId="Equation.3">
                  <p:embed/>
                </p:oleObj>
              </mc:Choice>
              <mc:Fallback>
                <p:oleObj name="方程式" r:id="rId7" imgW="190440" imgH="228600" progId="Equation.3">
                  <p:embed/>
                  <p:pic>
                    <p:nvPicPr>
                      <p:cNvPr id="26" name="Object 12"/>
                      <p:cNvPicPr>
                        <a:picLocks noChangeAspect="1" noChangeArrowheads="1"/>
                      </p:cNvPicPr>
                      <p:nvPr/>
                    </p:nvPicPr>
                    <p:blipFill>
                      <a:blip r:embed="rId8"/>
                      <a:srcRect/>
                      <a:stretch>
                        <a:fillRect/>
                      </a:stretch>
                    </p:blipFill>
                    <p:spPr bwMode="auto">
                      <a:xfrm>
                        <a:off x="3268942" y="5163700"/>
                        <a:ext cx="359989" cy="43142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7" name="文字方塊 23"/>
          <p:cNvSpPr txBox="1"/>
          <p:nvPr/>
        </p:nvSpPr>
        <p:spPr>
          <a:xfrm rot="5400000">
            <a:off x="3162220" y="4612246"/>
            <a:ext cx="678756" cy="472565"/>
          </a:xfrm>
          <a:prstGeom prst="rect">
            <a:avLst/>
          </a:prstGeom>
          <a:noFill/>
        </p:spPr>
        <p:txBody>
          <a:bodyPr wrap="square" rtlCol="0">
            <a:spAutoFit/>
          </a:bodyPr>
          <a:lstStyle/>
          <a:p>
            <a:pPr algn="ctr"/>
            <a:r>
              <a:rPr lang="en-US" altLang="zh-TW" sz="2471" dirty="0"/>
              <a:t>……</a:t>
            </a:r>
            <a:endParaRPr lang="zh-TW" altLang="en-US" sz="2471" dirty="0"/>
          </a:p>
        </p:txBody>
      </p:sp>
      <p:grpSp>
        <p:nvGrpSpPr>
          <p:cNvPr id="28" name="群組 78"/>
          <p:cNvGrpSpPr/>
          <p:nvPr/>
        </p:nvGrpSpPr>
        <p:grpSpPr>
          <a:xfrm>
            <a:off x="5263744" y="2956952"/>
            <a:ext cx="1001160" cy="2747351"/>
            <a:chOff x="3657035" y="1770729"/>
            <a:chExt cx="1134648" cy="3113664"/>
          </a:xfrm>
        </p:grpSpPr>
        <p:sp>
          <p:nvSpPr>
            <p:cNvPr id="29" name="矩形 61"/>
            <p:cNvSpPr/>
            <p:nvPr/>
          </p:nvSpPr>
          <p:spPr>
            <a:xfrm>
              <a:off x="3830151" y="2208525"/>
              <a:ext cx="746342" cy="2675868"/>
            </a:xfrm>
            <a:prstGeom prst="rect">
              <a:avLst/>
            </a:prstGeom>
            <a:solidFill>
              <a:schemeClr val="bg1">
                <a:lumMod val="85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sz="1588"/>
            </a:p>
          </p:txBody>
        </p:sp>
        <p:sp>
          <p:nvSpPr>
            <p:cNvPr id="30" name="文字方塊 4"/>
            <p:cNvSpPr txBox="1"/>
            <p:nvPr/>
          </p:nvSpPr>
          <p:spPr>
            <a:xfrm>
              <a:off x="3657035" y="1770729"/>
              <a:ext cx="1134648" cy="474023"/>
            </a:xfrm>
            <a:prstGeom prst="rect">
              <a:avLst/>
            </a:prstGeom>
            <a:noFill/>
          </p:spPr>
          <p:txBody>
            <a:bodyPr wrap="square" rtlCol="0">
              <a:spAutoFit/>
            </a:bodyPr>
            <a:lstStyle/>
            <a:p>
              <a:pPr algn="ctr"/>
              <a:r>
                <a:rPr lang="en-US" altLang="zh-TW" sz="2118" dirty="0"/>
                <a:t>Layer 2</a:t>
              </a:r>
              <a:endParaRPr lang="zh-TW" altLang="en-US" sz="2118" dirty="0"/>
            </a:p>
          </p:txBody>
        </p:sp>
        <p:sp>
          <p:nvSpPr>
            <p:cNvPr id="31" name="橢圓 24"/>
            <p:cNvSpPr/>
            <p:nvPr/>
          </p:nvSpPr>
          <p:spPr>
            <a:xfrm>
              <a:off x="3917237" y="2235874"/>
              <a:ext cx="574158" cy="57415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sz="1588"/>
            </a:p>
          </p:txBody>
        </p:sp>
        <p:sp>
          <p:nvSpPr>
            <p:cNvPr id="32" name="橢圓 25"/>
            <p:cNvSpPr/>
            <p:nvPr/>
          </p:nvSpPr>
          <p:spPr>
            <a:xfrm>
              <a:off x="3919579" y="3014444"/>
              <a:ext cx="574158" cy="57415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sz="1588"/>
            </a:p>
          </p:txBody>
        </p:sp>
        <p:sp>
          <p:nvSpPr>
            <p:cNvPr id="33" name="橢圓 26"/>
            <p:cNvSpPr/>
            <p:nvPr/>
          </p:nvSpPr>
          <p:spPr>
            <a:xfrm>
              <a:off x="3907946" y="4242456"/>
              <a:ext cx="574158" cy="57415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sz="1588"/>
            </a:p>
          </p:txBody>
        </p:sp>
        <p:sp>
          <p:nvSpPr>
            <p:cNvPr id="34" name="文字方塊 27"/>
            <p:cNvSpPr txBox="1"/>
            <p:nvPr/>
          </p:nvSpPr>
          <p:spPr>
            <a:xfrm rot="5400000">
              <a:off x="3905199" y="3658572"/>
              <a:ext cx="769257" cy="535574"/>
            </a:xfrm>
            <a:prstGeom prst="rect">
              <a:avLst/>
            </a:prstGeom>
            <a:noFill/>
          </p:spPr>
          <p:txBody>
            <a:bodyPr wrap="square" rtlCol="0">
              <a:spAutoFit/>
            </a:bodyPr>
            <a:lstStyle/>
            <a:p>
              <a:pPr algn="ctr"/>
              <a:r>
                <a:rPr lang="en-US" altLang="zh-TW" sz="2471" dirty="0"/>
                <a:t>……</a:t>
              </a:r>
              <a:endParaRPr lang="zh-TW" altLang="en-US" sz="2471" dirty="0"/>
            </a:p>
          </p:txBody>
        </p:sp>
      </p:grpSp>
      <p:grpSp>
        <p:nvGrpSpPr>
          <p:cNvPr id="35" name="群組 79"/>
          <p:cNvGrpSpPr/>
          <p:nvPr/>
        </p:nvGrpSpPr>
        <p:grpSpPr>
          <a:xfrm>
            <a:off x="7214932" y="2956953"/>
            <a:ext cx="1001160" cy="2761774"/>
            <a:chOff x="5868381" y="1770729"/>
            <a:chExt cx="1134648" cy="3130011"/>
          </a:xfrm>
        </p:grpSpPr>
        <p:sp>
          <p:nvSpPr>
            <p:cNvPr id="36" name="矩形 62"/>
            <p:cNvSpPr/>
            <p:nvPr/>
          </p:nvSpPr>
          <p:spPr>
            <a:xfrm>
              <a:off x="6046929" y="2224872"/>
              <a:ext cx="746342" cy="2675868"/>
            </a:xfrm>
            <a:prstGeom prst="rect">
              <a:avLst/>
            </a:prstGeom>
            <a:solidFill>
              <a:schemeClr val="bg1">
                <a:lumMod val="85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sz="1588"/>
            </a:p>
          </p:txBody>
        </p:sp>
        <p:sp>
          <p:nvSpPr>
            <p:cNvPr id="37" name="文字方塊 5"/>
            <p:cNvSpPr txBox="1"/>
            <p:nvPr/>
          </p:nvSpPr>
          <p:spPr>
            <a:xfrm>
              <a:off x="5868381" y="1770729"/>
              <a:ext cx="1134648" cy="474024"/>
            </a:xfrm>
            <a:prstGeom prst="rect">
              <a:avLst/>
            </a:prstGeom>
            <a:noFill/>
          </p:spPr>
          <p:txBody>
            <a:bodyPr wrap="square" rtlCol="0">
              <a:spAutoFit/>
            </a:bodyPr>
            <a:lstStyle/>
            <a:p>
              <a:pPr algn="ctr"/>
              <a:r>
                <a:rPr lang="en-US" altLang="zh-TW" sz="2118" dirty="0"/>
                <a:t>Layer L</a:t>
              </a:r>
              <a:endParaRPr lang="zh-TW" altLang="en-US" sz="2118" dirty="0"/>
            </a:p>
          </p:txBody>
        </p:sp>
        <p:sp>
          <p:nvSpPr>
            <p:cNvPr id="38" name="橢圓 28"/>
            <p:cNvSpPr/>
            <p:nvPr/>
          </p:nvSpPr>
          <p:spPr>
            <a:xfrm>
              <a:off x="6122773" y="2216766"/>
              <a:ext cx="574158" cy="574158"/>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sz="1588"/>
            </a:p>
          </p:txBody>
        </p:sp>
        <p:sp>
          <p:nvSpPr>
            <p:cNvPr id="39" name="橢圓 29"/>
            <p:cNvSpPr/>
            <p:nvPr/>
          </p:nvSpPr>
          <p:spPr>
            <a:xfrm>
              <a:off x="6125115" y="2976675"/>
              <a:ext cx="574158" cy="574158"/>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sz="1588"/>
            </a:p>
          </p:txBody>
        </p:sp>
        <p:sp>
          <p:nvSpPr>
            <p:cNvPr id="40" name="橢圓 30"/>
            <p:cNvSpPr/>
            <p:nvPr/>
          </p:nvSpPr>
          <p:spPr>
            <a:xfrm>
              <a:off x="6132143" y="4223348"/>
              <a:ext cx="574158" cy="574158"/>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sz="1588"/>
            </a:p>
          </p:txBody>
        </p:sp>
        <p:sp>
          <p:nvSpPr>
            <p:cNvPr id="41" name="文字方塊 31"/>
            <p:cNvSpPr txBox="1"/>
            <p:nvPr/>
          </p:nvSpPr>
          <p:spPr>
            <a:xfrm rot="5400000">
              <a:off x="6129396" y="3636300"/>
              <a:ext cx="769257" cy="535574"/>
            </a:xfrm>
            <a:prstGeom prst="rect">
              <a:avLst/>
            </a:prstGeom>
            <a:noFill/>
          </p:spPr>
          <p:txBody>
            <a:bodyPr wrap="square" rtlCol="0">
              <a:spAutoFit/>
            </a:bodyPr>
            <a:lstStyle/>
            <a:p>
              <a:pPr algn="ctr"/>
              <a:r>
                <a:rPr lang="en-US" altLang="zh-TW" sz="2471" dirty="0"/>
                <a:t>……</a:t>
              </a:r>
              <a:endParaRPr lang="zh-TW" altLang="en-US" sz="2471" dirty="0"/>
            </a:p>
          </p:txBody>
        </p:sp>
      </p:grpSp>
      <p:sp>
        <p:nvSpPr>
          <p:cNvPr id="42" name="文字方塊 32"/>
          <p:cNvSpPr txBox="1"/>
          <p:nvPr/>
        </p:nvSpPr>
        <p:spPr>
          <a:xfrm>
            <a:off x="6095881" y="3328541"/>
            <a:ext cx="678756" cy="472565"/>
          </a:xfrm>
          <a:prstGeom prst="rect">
            <a:avLst/>
          </a:prstGeom>
          <a:noFill/>
        </p:spPr>
        <p:txBody>
          <a:bodyPr wrap="square" rtlCol="0">
            <a:spAutoFit/>
          </a:bodyPr>
          <a:lstStyle/>
          <a:p>
            <a:pPr algn="ctr"/>
            <a:r>
              <a:rPr lang="en-US" altLang="zh-TW" sz="2471" dirty="0"/>
              <a:t>……</a:t>
            </a:r>
            <a:endParaRPr lang="zh-TW" altLang="en-US" sz="2471" dirty="0"/>
          </a:p>
        </p:txBody>
      </p:sp>
      <p:sp>
        <p:nvSpPr>
          <p:cNvPr id="43" name="文字方塊 33"/>
          <p:cNvSpPr txBox="1"/>
          <p:nvPr/>
        </p:nvSpPr>
        <p:spPr>
          <a:xfrm>
            <a:off x="6102013" y="4000000"/>
            <a:ext cx="678756" cy="472565"/>
          </a:xfrm>
          <a:prstGeom prst="rect">
            <a:avLst/>
          </a:prstGeom>
          <a:noFill/>
        </p:spPr>
        <p:txBody>
          <a:bodyPr wrap="square" rtlCol="0">
            <a:spAutoFit/>
          </a:bodyPr>
          <a:lstStyle/>
          <a:p>
            <a:pPr algn="ctr"/>
            <a:r>
              <a:rPr lang="en-US" altLang="zh-TW" sz="2471" dirty="0"/>
              <a:t>……</a:t>
            </a:r>
            <a:endParaRPr lang="zh-TW" altLang="en-US" sz="2471" dirty="0"/>
          </a:p>
        </p:txBody>
      </p:sp>
      <p:sp>
        <p:nvSpPr>
          <p:cNvPr id="44" name="文字方塊 34"/>
          <p:cNvSpPr txBox="1"/>
          <p:nvPr/>
        </p:nvSpPr>
        <p:spPr>
          <a:xfrm>
            <a:off x="6127615" y="5072355"/>
            <a:ext cx="678756" cy="472565"/>
          </a:xfrm>
          <a:prstGeom prst="rect">
            <a:avLst/>
          </a:prstGeom>
          <a:noFill/>
        </p:spPr>
        <p:txBody>
          <a:bodyPr wrap="square" rtlCol="0">
            <a:spAutoFit/>
          </a:bodyPr>
          <a:lstStyle/>
          <a:p>
            <a:pPr algn="ctr"/>
            <a:r>
              <a:rPr lang="en-US" altLang="zh-TW" sz="2471" dirty="0"/>
              <a:t>……</a:t>
            </a:r>
            <a:endParaRPr lang="zh-TW" altLang="en-US" sz="2471" dirty="0"/>
          </a:p>
        </p:txBody>
      </p:sp>
      <p:grpSp>
        <p:nvGrpSpPr>
          <p:cNvPr id="45" name="群組 80"/>
          <p:cNvGrpSpPr/>
          <p:nvPr/>
        </p:nvGrpSpPr>
        <p:grpSpPr>
          <a:xfrm>
            <a:off x="4830957" y="3620680"/>
            <a:ext cx="664444" cy="1993555"/>
            <a:chOff x="3166542" y="2277312"/>
            <a:chExt cx="753037" cy="2259362"/>
          </a:xfrm>
        </p:grpSpPr>
        <p:cxnSp>
          <p:nvCxnSpPr>
            <p:cNvPr id="46" name="直線單箭頭接點 35"/>
            <p:cNvCxnSpPr>
              <a:stCxn id="21" idx="6"/>
              <a:endCxn id="31" idx="2"/>
            </p:cNvCxnSpPr>
            <p:nvPr/>
          </p:nvCxnSpPr>
          <p:spPr>
            <a:xfrm>
              <a:off x="3175833" y="2277312"/>
              <a:ext cx="741404"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直線單箭頭接點 36"/>
            <p:cNvCxnSpPr/>
            <p:nvPr/>
          </p:nvCxnSpPr>
          <p:spPr>
            <a:xfrm>
              <a:off x="3175833" y="3314705"/>
              <a:ext cx="741404"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8" name="直線單箭頭接點 37"/>
            <p:cNvCxnSpPr/>
            <p:nvPr/>
          </p:nvCxnSpPr>
          <p:spPr>
            <a:xfrm>
              <a:off x="3166542" y="4536674"/>
              <a:ext cx="741404"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直線單箭頭接點 38"/>
            <p:cNvCxnSpPr>
              <a:stCxn id="22" idx="6"/>
              <a:endCxn id="31" idx="2"/>
            </p:cNvCxnSpPr>
            <p:nvPr/>
          </p:nvCxnSpPr>
          <p:spPr>
            <a:xfrm flipV="1">
              <a:off x="3178175" y="2277312"/>
              <a:ext cx="739062" cy="77857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 name="直線單箭頭接點 39"/>
            <p:cNvCxnSpPr>
              <a:stCxn id="21" idx="6"/>
              <a:endCxn id="32" idx="2"/>
            </p:cNvCxnSpPr>
            <p:nvPr/>
          </p:nvCxnSpPr>
          <p:spPr>
            <a:xfrm>
              <a:off x="3175833" y="2277312"/>
              <a:ext cx="743746" cy="77857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 name="直線單箭頭接點 40"/>
            <p:cNvCxnSpPr>
              <a:stCxn id="21" idx="6"/>
              <a:endCxn id="33" idx="2"/>
            </p:cNvCxnSpPr>
            <p:nvPr/>
          </p:nvCxnSpPr>
          <p:spPr>
            <a:xfrm>
              <a:off x="3175833" y="2277312"/>
              <a:ext cx="732113" cy="200658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2" name="直線單箭頭接點 41"/>
            <p:cNvCxnSpPr>
              <a:stCxn id="22" idx="6"/>
              <a:endCxn id="33" idx="2"/>
            </p:cNvCxnSpPr>
            <p:nvPr/>
          </p:nvCxnSpPr>
          <p:spPr>
            <a:xfrm>
              <a:off x="3178175" y="3055882"/>
              <a:ext cx="729771" cy="122801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3" name="直線單箭頭接點 42"/>
            <p:cNvCxnSpPr>
              <a:stCxn id="23" idx="6"/>
              <a:endCxn id="31" idx="2"/>
            </p:cNvCxnSpPr>
            <p:nvPr/>
          </p:nvCxnSpPr>
          <p:spPr>
            <a:xfrm flipV="1">
              <a:off x="3166542" y="2277312"/>
              <a:ext cx="750695" cy="200658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4" name="直線單箭頭接點 43"/>
            <p:cNvCxnSpPr>
              <a:stCxn id="23" idx="6"/>
              <a:endCxn id="32" idx="2"/>
            </p:cNvCxnSpPr>
            <p:nvPr/>
          </p:nvCxnSpPr>
          <p:spPr>
            <a:xfrm flipV="1">
              <a:off x="3166542" y="3055882"/>
              <a:ext cx="753037" cy="122801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55" name="直線單箭頭接點 44"/>
          <p:cNvCxnSpPr>
            <a:endCxn id="21" idx="2"/>
          </p:cNvCxnSpPr>
          <p:nvPr/>
        </p:nvCxnSpPr>
        <p:spPr>
          <a:xfrm flipV="1">
            <a:off x="3574250" y="3620680"/>
            <a:ext cx="758294" cy="2646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6" name="直線單箭頭接點 45"/>
          <p:cNvCxnSpPr>
            <a:stCxn id="15" idx="3"/>
            <a:endCxn id="22" idx="2"/>
          </p:cNvCxnSpPr>
          <p:nvPr/>
        </p:nvCxnSpPr>
        <p:spPr>
          <a:xfrm>
            <a:off x="3570980" y="3663362"/>
            <a:ext cx="763631" cy="64429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7" name="直線單箭頭接點 46"/>
          <p:cNvCxnSpPr>
            <a:stCxn id="15" idx="3"/>
            <a:endCxn id="23" idx="2"/>
          </p:cNvCxnSpPr>
          <p:nvPr/>
        </p:nvCxnSpPr>
        <p:spPr>
          <a:xfrm>
            <a:off x="3570979" y="3663362"/>
            <a:ext cx="753367" cy="172783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8" name="直線單箭頭接點 47"/>
          <p:cNvCxnSpPr>
            <a:stCxn id="17" idx="3"/>
            <a:endCxn id="21" idx="2"/>
          </p:cNvCxnSpPr>
          <p:nvPr/>
        </p:nvCxnSpPr>
        <p:spPr>
          <a:xfrm flipV="1">
            <a:off x="3595262" y="3620680"/>
            <a:ext cx="737283" cy="52533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9" name="直線單箭頭接點 48"/>
          <p:cNvCxnSpPr>
            <a:stCxn id="14" idx="3"/>
            <a:endCxn id="22" idx="2"/>
          </p:cNvCxnSpPr>
          <p:nvPr/>
        </p:nvCxnSpPr>
        <p:spPr>
          <a:xfrm>
            <a:off x="3565846" y="4166595"/>
            <a:ext cx="768765" cy="14105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0" name="直線單箭頭接點 49"/>
          <p:cNvCxnSpPr>
            <a:stCxn id="14" idx="3"/>
            <a:endCxn id="23" idx="2"/>
          </p:cNvCxnSpPr>
          <p:nvPr/>
        </p:nvCxnSpPr>
        <p:spPr>
          <a:xfrm>
            <a:off x="3565846" y="4166595"/>
            <a:ext cx="758501" cy="122459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1" name="直線單箭頭接點 50"/>
          <p:cNvCxnSpPr>
            <a:stCxn id="26" idx="3"/>
            <a:endCxn id="21" idx="2"/>
          </p:cNvCxnSpPr>
          <p:nvPr/>
        </p:nvCxnSpPr>
        <p:spPr>
          <a:xfrm flipV="1">
            <a:off x="3628931" y="3620680"/>
            <a:ext cx="703613" cy="175873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2" name="直線單箭頭接點 51"/>
          <p:cNvCxnSpPr>
            <a:stCxn id="26" idx="3"/>
            <a:endCxn id="22" idx="2"/>
          </p:cNvCxnSpPr>
          <p:nvPr/>
        </p:nvCxnSpPr>
        <p:spPr>
          <a:xfrm flipV="1">
            <a:off x="3605665" y="4307653"/>
            <a:ext cx="728946" cy="107171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3" name="直線單箭頭接點 52"/>
          <p:cNvCxnSpPr>
            <a:stCxn id="26" idx="3"/>
            <a:endCxn id="23" idx="2"/>
          </p:cNvCxnSpPr>
          <p:nvPr/>
        </p:nvCxnSpPr>
        <p:spPr>
          <a:xfrm>
            <a:off x="3605665" y="5379364"/>
            <a:ext cx="718682" cy="1182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4" name="文字方塊 53"/>
          <p:cNvSpPr txBox="1"/>
          <p:nvPr/>
        </p:nvSpPr>
        <p:spPr>
          <a:xfrm rot="5400000">
            <a:off x="8568491" y="4630374"/>
            <a:ext cx="678756" cy="472565"/>
          </a:xfrm>
          <a:prstGeom prst="rect">
            <a:avLst/>
          </a:prstGeom>
          <a:noFill/>
        </p:spPr>
        <p:txBody>
          <a:bodyPr wrap="square" rtlCol="0">
            <a:spAutoFit/>
          </a:bodyPr>
          <a:lstStyle/>
          <a:p>
            <a:pPr algn="ctr"/>
            <a:r>
              <a:rPr lang="en-US" altLang="zh-TW" sz="2471" dirty="0"/>
              <a:t>……</a:t>
            </a:r>
            <a:endParaRPr lang="zh-TW" altLang="en-US" sz="2471" dirty="0"/>
          </a:p>
        </p:txBody>
      </p:sp>
      <p:sp>
        <p:nvSpPr>
          <p:cNvPr id="65" name="文字方塊 54"/>
          <p:cNvSpPr txBox="1"/>
          <p:nvPr/>
        </p:nvSpPr>
        <p:spPr>
          <a:xfrm>
            <a:off x="8629455" y="3295688"/>
            <a:ext cx="556826" cy="472565"/>
          </a:xfrm>
          <a:prstGeom prst="rect">
            <a:avLst/>
          </a:prstGeom>
          <a:noFill/>
        </p:spPr>
        <p:txBody>
          <a:bodyPr wrap="square" rtlCol="0">
            <a:spAutoFit/>
          </a:bodyPr>
          <a:lstStyle/>
          <a:p>
            <a:r>
              <a:rPr lang="en-US" altLang="zh-TW" sz="2471" i="1" dirty="0"/>
              <a:t>y</a:t>
            </a:r>
            <a:r>
              <a:rPr lang="en-US" altLang="zh-TW" sz="2471" baseline="-25000" dirty="0"/>
              <a:t>1</a:t>
            </a:r>
            <a:endParaRPr lang="zh-TW" altLang="en-US" sz="2471" baseline="-25000" dirty="0"/>
          </a:p>
        </p:txBody>
      </p:sp>
      <p:sp>
        <p:nvSpPr>
          <p:cNvPr id="66" name="文字方塊 55"/>
          <p:cNvSpPr txBox="1"/>
          <p:nvPr/>
        </p:nvSpPr>
        <p:spPr>
          <a:xfrm>
            <a:off x="8619500" y="4000000"/>
            <a:ext cx="556826" cy="472565"/>
          </a:xfrm>
          <a:prstGeom prst="rect">
            <a:avLst/>
          </a:prstGeom>
          <a:noFill/>
        </p:spPr>
        <p:txBody>
          <a:bodyPr wrap="square" rtlCol="0">
            <a:spAutoFit/>
          </a:bodyPr>
          <a:lstStyle/>
          <a:p>
            <a:r>
              <a:rPr lang="en-US" altLang="zh-TW" sz="2471" i="1" dirty="0"/>
              <a:t>y</a:t>
            </a:r>
            <a:r>
              <a:rPr lang="en-US" altLang="zh-TW" sz="2471" baseline="-25000" dirty="0"/>
              <a:t>2</a:t>
            </a:r>
            <a:endParaRPr lang="zh-TW" altLang="en-US" sz="2471" baseline="-25000" dirty="0"/>
          </a:p>
        </p:txBody>
      </p:sp>
      <p:sp>
        <p:nvSpPr>
          <p:cNvPr id="67" name="文字方塊 56"/>
          <p:cNvSpPr txBox="1"/>
          <p:nvPr/>
        </p:nvSpPr>
        <p:spPr>
          <a:xfrm>
            <a:off x="8619500" y="5117264"/>
            <a:ext cx="556826" cy="472565"/>
          </a:xfrm>
          <a:prstGeom prst="rect">
            <a:avLst/>
          </a:prstGeom>
          <a:noFill/>
        </p:spPr>
        <p:txBody>
          <a:bodyPr wrap="square" rtlCol="0">
            <a:spAutoFit/>
          </a:bodyPr>
          <a:lstStyle/>
          <a:p>
            <a:r>
              <a:rPr lang="en-US" altLang="zh-TW" sz="2471" i="1" dirty="0" err="1"/>
              <a:t>y</a:t>
            </a:r>
            <a:r>
              <a:rPr lang="en-US" altLang="zh-TW" sz="2471" baseline="-25000" dirty="0" err="1"/>
              <a:t>M</a:t>
            </a:r>
            <a:endParaRPr lang="zh-TW" altLang="en-US" sz="2471" baseline="-25000" dirty="0"/>
          </a:p>
        </p:txBody>
      </p:sp>
      <p:grpSp>
        <p:nvGrpSpPr>
          <p:cNvPr id="68" name="群組 81"/>
          <p:cNvGrpSpPr/>
          <p:nvPr/>
        </p:nvGrpSpPr>
        <p:grpSpPr>
          <a:xfrm>
            <a:off x="6763797" y="3614381"/>
            <a:ext cx="664444" cy="1776813"/>
            <a:chOff x="5357094" y="2515814"/>
            <a:chExt cx="753037" cy="2013721"/>
          </a:xfrm>
        </p:grpSpPr>
        <p:cxnSp>
          <p:nvCxnSpPr>
            <p:cNvPr id="69" name="直線單箭頭接點 66"/>
            <p:cNvCxnSpPr/>
            <p:nvPr/>
          </p:nvCxnSpPr>
          <p:spPr>
            <a:xfrm>
              <a:off x="5366385" y="2515814"/>
              <a:ext cx="741404"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0" name="直線單箭頭接點 69"/>
            <p:cNvCxnSpPr/>
            <p:nvPr/>
          </p:nvCxnSpPr>
          <p:spPr>
            <a:xfrm>
              <a:off x="5366385" y="3307566"/>
              <a:ext cx="741404"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1" name="直線單箭頭接點 70"/>
            <p:cNvCxnSpPr/>
            <p:nvPr/>
          </p:nvCxnSpPr>
          <p:spPr>
            <a:xfrm>
              <a:off x="5357094" y="4529535"/>
              <a:ext cx="741404"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2" name="直線單箭頭接點 71"/>
            <p:cNvCxnSpPr/>
            <p:nvPr/>
          </p:nvCxnSpPr>
          <p:spPr>
            <a:xfrm flipV="1">
              <a:off x="5368727" y="2515814"/>
              <a:ext cx="739062" cy="77857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3" name="直線單箭頭接點 72"/>
            <p:cNvCxnSpPr/>
            <p:nvPr/>
          </p:nvCxnSpPr>
          <p:spPr>
            <a:xfrm>
              <a:off x="5366385" y="2515814"/>
              <a:ext cx="743746" cy="77857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4" name="直線單箭頭接點 73"/>
            <p:cNvCxnSpPr/>
            <p:nvPr/>
          </p:nvCxnSpPr>
          <p:spPr>
            <a:xfrm>
              <a:off x="5366385" y="2515814"/>
              <a:ext cx="732113" cy="200658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5" name="直線單箭頭接點 74"/>
            <p:cNvCxnSpPr/>
            <p:nvPr/>
          </p:nvCxnSpPr>
          <p:spPr>
            <a:xfrm>
              <a:off x="5368727" y="3294384"/>
              <a:ext cx="729771" cy="122801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6" name="直線單箭頭接點 75"/>
            <p:cNvCxnSpPr/>
            <p:nvPr/>
          </p:nvCxnSpPr>
          <p:spPr>
            <a:xfrm flipV="1">
              <a:off x="5357094" y="2515814"/>
              <a:ext cx="750695" cy="200658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7" name="直線單箭頭接點 76"/>
            <p:cNvCxnSpPr/>
            <p:nvPr/>
          </p:nvCxnSpPr>
          <p:spPr>
            <a:xfrm flipV="1">
              <a:off x="5357094" y="3294384"/>
              <a:ext cx="753037" cy="122801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80" name="TextBox 79">
            <a:extLst>
              <a:ext uri="{FF2B5EF4-FFF2-40B4-BE49-F238E27FC236}">
                <a16:creationId xmlns:a16="http://schemas.microsoft.com/office/drawing/2014/main" id="{ED716A18-38AF-4AAD-AE87-6D64BE0DF0EF}"/>
              </a:ext>
            </a:extLst>
          </p:cNvPr>
          <p:cNvSpPr txBox="1"/>
          <p:nvPr/>
        </p:nvSpPr>
        <p:spPr>
          <a:xfrm>
            <a:off x="3046250" y="6640746"/>
            <a:ext cx="6099501" cy="228076"/>
          </a:xfrm>
          <a:prstGeom prst="rect">
            <a:avLst/>
          </a:prstGeom>
          <a:noFill/>
        </p:spPr>
        <p:txBody>
          <a:bodyPr wrap="square" rtlCol="0">
            <a:spAutoFit/>
          </a:bodyPr>
          <a:lstStyle/>
          <a:p>
            <a:pPr algn="ctr"/>
            <a:r>
              <a:rPr lang="en-US" sz="882" dirty="0"/>
              <a:t>Slide credit: Hung-</a:t>
            </a:r>
            <a:r>
              <a:rPr lang="en-US" sz="882" dirty="0" err="1"/>
              <a:t>yi</a:t>
            </a:r>
            <a:r>
              <a:rPr lang="en-US" sz="882" dirty="0"/>
              <a:t> Lee – Deep Learning Tutorial</a:t>
            </a:r>
          </a:p>
        </p:txBody>
      </p:sp>
    </p:spTree>
    <p:extLst>
      <p:ext uri="{BB962C8B-B14F-4D97-AF65-F5344CB8AC3E}">
        <p14:creationId xmlns:p14="http://schemas.microsoft.com/office/powerpoint/2010/main" val="380598946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Feedforward</a:t>
            </a:r>
            <a:r>
              <a:rPr lang="en-US" dirty="0"/>
              <a:t> Architectures</a:t>
            </a:r>
          </a:p>
        </p:txBody>
      </p:sp>
      <p:pic>
        <p:nvPicPr>
          <p:cNvPr id="5" name="Content Placeholder 4" descr="Screen Shot 2013-02-25 at 11.12.32 PM.pdf"/>
          <p:cNvPicPr>
            <a:picLocks noGrp="1" noChangeAspect="1"/>
          </p:cNvPicPr>
          <p:nvPr>
            <p:ph idx="1"/>
          </p:nvPr>
        </p:nvPicPr>
        <p:blipFill>
          <a:blip r:embed="rId2" cstate="screen">
            <a:extLst>
              <a:ext uri="{28A0092B-C50C-407E-A947-70E740481C1C}">
                <a14:useLocalDpi xmlns:a14="http://schemas.microsoft.com/office/drawing/2010/main"/>
              </a:ext>
            </a:extLst>
          </a:blip>
          <a:srcRect l="-686" r="-686"/>
          <a:stretch>
            <a:fillRect/>
          </a:stretch>
        </p:blipFill>
        <p:spPr>
          <a:xfrm>
            <a:off x="1954026" y="1162610"/>
            <a:ext cx="8135471" cy="5518897"/>
          </a:xfrm>
        </p:spPr>
      </p:pic>
    </p:spTree>
    <p:extLst>
      <p:ext uri="{BB962C8B-B14F-4D97-AF65-F5344CB8AC3E}">
        <p14:creationId xmlns:p14="http://schemas.microsoft.com/office/powerpoint/2010/main" val="199656614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Recurrent Architectures</a:t>
            </a:r>
          </a:p>
        </p:txBody>
      </p:sp>
      <p:pic>
        <p:nvPicPr>
          <p:cNvPr id="4" name="Content Placeholder 3" descr="Screen Shot 2013-02-25 at 11.14.02 PM.pdf"/>
          <p:cNvPicPr>
            <a:picLocks noGrp="1" noChangeAspect="1"/>
          </p:cNvPicPr>
          <p:nvPr>
            <p:ph idx="1"/>
          </p:nvPr>
        </p:nvPicPr>
        <p:blipFill>
          <a:blip r:embed="rId2" cstate="screen">
            <a:extLst>
              <a:ext uri="{28A0092B-C50C-407E-A947-70E740481C1C}">
                <a14:useLocalDpi xmlns:a14="http://schemas.microsoft.com/office/drawing/2010/main"/>
              </a:ext>
            </a:extLst>
          </a:blip>
          <a:srcRect t="-88" b="-88"/>
          <a:stretch>
            <a:fillRect/>
          </a:stretch>
        </p:blipFill>
        <p:spPr>
          <a:xfrm>
            <a:off x="1954026" y="1078566"/>
            <a:ext cx="8135471" cy="5602941"/>
          </a:xfrm>
        </p:spPr>
      </p:pic>
    </p:spTree>
    <p:extLst>
      <p:ext uri="{BB962C8B-B14F-4D97-AF65-F5344CB8AC3E}">
        <p14:creationId xmlns:p14="http://schemas.microsoft.com/office/powerpoint/2010/main" val="395012277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Supervised Learning In Neural Networks</a:t>
            </a:r>
          </a:p>
        </p:txBody>
      </p:sp>
      <p:pic>
        <p:nvPicPr>
          <p:cNvPr id="4" name="Content Placeholder 3" descr="Screen Shot 2013-02-25 at 11.16.02 PM.pdf"/>
          <p:cNvPicPr>
            <a:picLocks noGrp="1" noChangeAspect="1"/>
          </p:cNvPicPr>
          <p:nvPr>
            <p:ph idx="1"/>
          </p:nvPr>
        </p:nvPicPr>
        <p:blipFill>
          <a:blip r:embed="rId2" cstate="screen">
            <a:extLst>
              <a:ext uri="{28A0092B-C50C-407E-A947-70E740481C1C}">
                <a14:useLocalDpi xmlns:a14="http://schemas.microsoft.com/office/drawing/2010/main"/>
              </a:ext>
            </a:extLst>
          </a:blip>
          <a:srcRect l="-1590" r="-1590"/>
          <a:stretch>
            <a:fillRect/>
          </a:stretch>
        </p:blipFill>
        <p:spPr>
          <a:xfrm>
            <a:off x="1954026" y="1245254"/>
            <a:ext cx="8135471" cy="5405437"/>
          </a:xfrm>
        </p:spPr>
      </p:pic>
    </p:spTree>
    <p:extLst>
      <p:ext uri="{BB962C8B-B14F-4D97-AF65-F5344CB8AC3E}">
        <p14:creationId xmlns:p14="http://schemas.microsoft.com/office/powerpoint/2010/main" val="422680388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21"/>
          <p:cNvSpPr txBox="1">
            <a:spLocks noGrp="1"/>
          </p:cNvSpPr>
          <p:nvPr>
            <p:ph type="title"/>
          </p:nvPr>
        </p:nvSpPr>
        <p:spPr>
          <a:xfrm>
            <a:off x="1363980" y="365125"/>
            <a:ext cx="9464040" cy="1325520"/>
          </a:xfrm>
          <a:prstGeom prst="rect">
            <a:avLst/>
          </a:prstGeom>
        </p:spPr>
        <p:txBody>
          <a:bodyPr spcFirstLastPara="1" vert="horz" wrap="square" lIns="109710" tIns="54840" rIns="109710" bIns="54840" rtlCol="0" anchor="ctr" anchorCtr="0">
            <a:noAutofit/>
          </a:bodyPr>
          <a:lstStyle/>
          <a:p>
            <a:pPr algn="l">
              <a:spcBef>
                <a:spcPts val="0"/>
              </a:spcBef>
            </a:pPr>
            <a:r>
              <a:rPr lang="en"/>
              <a:t>Neural network</a:t>
            </a:r>
            <a:endParaRPr/>
          </a:p>
        </p:txBody>
      </p:sp>
      <p:sp>
        <p:nvSpPr>
          <p:cNvPr id="143" name="Google Shape;143;p21"/>
          <p:cNvSpPr txBox="1">
            <a:spLocks noGrp="1"/>
          </p:cNvSpPr>
          <p:nvPr>
            <p:ph type="sldNum" idx="12"/>
          </p:nvPr>
        </p:nvSpPr>
        <p:spPr>
          <a:xfrm>
            <a:off x="2785110" y="5296959"/>
            <a:ext cx="2057400" cy="3042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900" b="0" i="0" u="none" strike="noStrike" cap="none">
                <a:solidFill>
                  <a:srgbClr val="888888"/>
                </a:solidFill>
                <a:latin typeface="Corbel"/>
                <a:ea typeface="Corbel"/>
                <a:cs typeface="Corbel"/>
                <a:sym typeface="Corbel"/>
              </a:defRPr>
            </a:lvl1pPr>
            <a:lvl2pPr marL="0" marR="0" lvl="1" indent="0" algn="l" rtl="0">
              <a:lnSpc>
                <a:spcPct val="100000"/>
              </a:lnSpc>
              <a:spcBef>
                <a:spcPts val="0"/>
              </a:spcBef>
              <a:spcAft>
                <a:spcPts val="0"/>
              </a:spcAft>
              <a:buClr>
                <a:srgbClr val="000000"/>
              </a:buClr>
              <a:buFont typeface="Arial"/>
              <a:buNone/>
              <a:defRPr sz="900" b="0" i="0" u="none" strike="noStrike" cap="none">
                <a:solidFill>
                  <a:srgbClr val="888888"/>
                </a:solidFill>
                <a:latin typeface="Corbel"/>
                <a:ea typeface="Corbel"/>
                <a:cs typeface="Corbel"/>
                <a:sym typeface="Corbel"/>
              </a:defRPr>
            </a:lvl2pPr>
            <a:lvl3pPr marL="0" marR="0" lvl="2" indent="0" algn="l" rtl="0">
              <a:lnSpc>
                <a:spcPct val="100000"/>
              </a:lnSpc>
              <a:spcBef>
                <a:spcPts val="0"/>
              </a:spcBef>
              <a:spcAft>
                <a:spcPts val="0"/>
              </a:spcAft>
              <a:buClr>
                <a:srgbClr val="000000"/>
              </a:buClr>
              <a:buFont typeface="Arial"/>
              <a:buNone/>
              <a:defRPr sz="900" b="0" i="0" u="none" strike="noStrike" cap="none">
                <a:solidFill>
                  <a:srgbClr val="888888"/>
                </a:solidFill>
                <a:latin typeface="Corbel"/>
                <a:ea typeface="Corbel"/>
                <a:cs typeface="Corbel"/>
                <a:sym typeface="Corbel"/>
              </a:defRPr>
            </a:lvl3pPr>
            <a:lvl4pPr marL="0" marR="0" lvl="3" indent="0" algn="l" rtl="0">
              <a:lnSpc>
                <a:spcPct val="100000"/>
              </a:lnSpc>
              <a:spcBef>
                <a:spcPts val="0"/>
              </a:spcBef>
              <a:spcAft>
                <a:spcPts val="0"/>
              </a:spcAft>
              <a:buClr>
                <a:srgbClr val="000000"/>
              </a:buClr>
              <a:buFont typeface="Arial"/>
              <a:buNone/>
              <a:defRPr sz="900" b="0" i="0" u="none" strike="noStrike" cap="none">
                <a:solidFill>
                  <a:srgbClr val="888888"/>
                </a:solidFill>
                <a:latin typeface="Corbel"/>
                <a:ea typeface="Corbel"/>
                <a:cs typeface="Corbel"/>
                <a:sym typeface="Corbel"/>
              </a:defRPr>
            </a:lvl4pPr>
            <a:lvl5pPr marL="0" marR="0" lvl="4" indent="0" algn="l" rtl="0">
              <a:lnSpc>
                <a:spcPct val="100000"/>
              </a:lnSpc>
              <a:spcBef>
                <a:spcPts val="0"/>
              </a:spcBef>
              <a:spcAft>
                <a:spcPts val="0"/>
              </a:spcAft>
              <a:buClr>
                <a:srgbClr val="000000"/>
              </a:buClr>
              <a:buFont typeface="Arial"/>
              <a:buNone/>
              <a:defRPr sz="900" b="0" i="0" u="none" strike="noStrike" cap="none">
                <a:solidFill>
                  <a:srgbClr val="888888"/>
                </a:solidFill>
                <a:latin typeface="Corbel"/>
                <a:ea typeface="Corbel"/>
                <a:cs typeface="Corbel"/>
                <a:sym typeface="Corbel"/>
              </a:defRPr>
            </a:lvl5pPr>
            <a:lvl6pPr marL="0" marR="0" lvl="5" indent="0" algn="l" rtl="0">
              <a:lnSpc>
                <a:spcPct val="100000"/>
              </a:lnSpc>
              <a:spcBef>
                <a:spcPts val="0"/>
              </a:spcBef>
              <a:spcAft>
                <a:spcPts val="0"/>
              </a:spcAft>
              <a:buClr>
                <a:srgbClr val="000000"/>
              </a:buClr>
              <a:buFont typeface="Arial"/>
              <a:buNone/>
              <a:defRPr sz="900" b="0" i="0" u="none" strike="noStrike" cap="none">
                <a:solidFill>
                  <a:srgbClr val="888888"/>
                </a:solidFill>
                <a:latin typeface="Corbel"/>
                <a:ea typeface="Corbel"/>
                <a:cs typeface="Corbel"/>
                <a:sym typeface="Corbel"/>
              </a:defRPr>
            </a:lvl6pPr>
            <a:lvl7pPr marL="0" marR="0" lvl="6" indent="0" algn="l" rtl="0">
              <a:lnSpc>
                <a:spcPct val="100000"/>
              </a:lnSpc>
              <a:spcBef>
                <a:spcPts val="0"/>
              </a:spcBef>
              <a:spcAft>
                <a:spcPts val="0"/>
              </a:spcAft>
              <a:buClr>
                <a:srgbClr val="000000"/>
              </a:buClr>
              <a:buFont typeface="Arial"/>
              <a:buNone/>
              <a:defRPr sz="900" b="0" i="0" u="none" strike="noStrike" cap="none">
                <a:solidFill>
                  <a:srgbClr val="888888"/>
                </a:solidFill>
                <a:latin typeface="Corbel"/>
                <a:ea typeface="Corbel"/>
                <a:cs typeface="Corbel"/>
                <a:sym typeface="Corbel"/>
              </a:defRPr>
            </a:lvl7pPr>
            <a:lvl8pPr marL="0" marR="0" lvl="7" indent="0" algn="l" rtl="0">
              <a:lnSpc>
                <a:spcPct val="100000"/>
              </a:lnSpc>
              <a:spcBef>
                <a:spcPts val="0"/>
              </a:spcBef>
              <a:spcAft>
                <a:spcPts val="0"/>
              </a:spcAft>
              <a:buClr>
                <a:srgbClr val="000000"/>
              </a:buClr>
              <a:buFont typeface="Arial"/>
              <a:buNone/>
              <a:defRPr sz="900" b="0" i="0" u="none" strike="noStrike" cap="none">
                <a:solidFill>
                  <a:srgbClr val="888888"/>
                </a:solidFill>
                <a:latin typeface="Corbel"/>
                <a:ea typeface="Corbel"/>
                <a:cs typeface="Corbel"/>
                <a:sym typeface="Corbel"/>
              </a:defRPr>
            </a:lvl8pPr>
            <a:lvl9pPr marL="0" marR="0" lvl="8" indent="0" algn="l" rtl="0">
              <a:lnSpc>
                <a:spcPct val="100000"/>
              </a:lnSpc>
              <a:spcBef>
                <a:spcPts val="0"/>
              </a:spcBef>
              <a:spcAft>
                <a:spcPts val="0"/>
              </a:spcAft>
              <a:buClr>
                <a:srgbClr val="000000"/>
              </a:buClr>
              <a:buFont typeface="Arial"/>
              <a:buNone/>
              <a:defRPr sz="900" b="0" i="0" u="none" strike="noStrike" cap="none">
                <a:solidFill>
                  <a:srgbClr val="888888"/>
                </a:solidFill>
                <a:latin typeface="Corbel"/>
                <a:ea typeface="Corbel"/>
                <a:cs typeface="Corbel"/>
                <a:sym typeface="Corbel"/>
              </a:defRPr>
            </a:lvl9pPr>
          </a:lstStyle>
          <a:p>
            <a:pPr>
              <a:buClr>
                <a:srgbClr val="000000"/>
              </a:buClr>
            </a:pPr>
            <a:fld id="{00000000-1234-1234-1234-123412341234}" type="slidenum">
              <a:rPr lang="en" smtClean="0"/>
              <a:pPr>
                <a:buClr>
                  <a:srgbClr val="000000"/>
                </a:buClr>
              </a:pPr>
              <a:t>75</a:t>
            </a:fld>
            <a:endParaRPr/>
          </a:p>
        </p:txBody>
      </p:sp>
      <p:pic>
        <p:nvPicPr>
          <p:cNvPr id="144" name="Google Shape;144;p21"/>
          <p:cNvPicPr preferRelativeResize="0"/>
          <p:nvPr/>
        </p:nvPicPr>
        <p:blipFill>
          <a:blip r:embed="rId3">
            <a:alphaModFix/>
          </a:blip>
          <a:stretch>
            <a:fillRect/>
          </a:stretch>
        </p:blipFill>
        <p:spPr>
          <a:xfrm>
            <a:off x="1149600" y="5530035"/>
            <a:ext cx="3423600" cy="388711"/>
          </a:xfrm>
          <a:prstGeom prst="rect">
            <a:avLst/>
          </a:prstGeom>
          <a:noFill/>
          <a:ln>
            <a:noFill/>
          </a:ln>
        </p:spPr>
      </p:pic>
      <p:pic>
        <p:nvPicPr>
          <p:cNvPr id="145" name="Google Shape;145;p21"/>
          <p:cNvPicPr preferRelativeResize="0"/>
          <p:nvPr/>
        </p:nvPicPr>
        <p:blipFill>
          <a:blip r:embed="rId4">
            <a:alphaModFix/>
          </a:blip>
          <a:stretch>
            <a:fillRect/>
          </a:stretch>
        </p:blipFill>
        <p:spPr>
          <a:xfrm>
            <a:off x="609601" y="1676520"/>
            <a:ext cx="6283261" cy="3628080"/>
          </a:xfrm>
          <a:prstGeom prst="rect">
            <a:avLst/>
          </a:prstGeom>
          <a:noFill/>
          <a:ln>
            <a:noFill/>
          </a:ln>
        </p:spPr>
      </p:pic>
      <p:sp>
        <p:nvSpPr>
          <p:cNvPr id="146" name="Google Shape;146;p21"/>
          <p:cNvSpPr txBox="1">
            <a:spLocks noGrp="1"/>
          </p:cNvSpPr>
          <p:nvPr>
            <p:ph type="body" idx="1"/>
          </p:nvPr>
        </p:nvSpPr>
        <p:spPr>
          <a:xfrm>
            <a:off x="7199280" y="1314900"/>
            <a:ext cx="4383360" cy="4351320"/>
          </a:xfrm>
          <a:prstGeom prst="rect">
            <a:avLst/>
          </a:prstGeom>
        </p:spPr>
        <p:txBody>
          <a:bodyPr spcFirstLastPara="1" vert="horz" wrap="square" lIns="109710" tIns="54840" rIns="109710" bIns="54840" rtlCol="0" anchor="t" anchorCtr="0">
            <a:noAutofit/>
          </a:bodyPr>
          <a:lstStyle/>
          <a:p>
            <a:pPr marL="548640" indent="-411480">
              <a:spcBef>
                <a:spcPts val="900"/>
              </a:spcBef>
              <a:buSzPts val="1800"/>
              <a:buChar char="●"/>
            </a:pPr>
            <a:r>
              <a:rPr lang="en" sz="2400" dirty="0"/>
              <a:t>An (artificial) neural network is a collection of neurons </a:t>
            </a:r>
            <a:endParaRPr sz="2400" dirty="0"/>
          </a:p>
          <a:p>
            <a:pPr marL="548640" indent="-411480">
              <a:spcBef>
                <a:spcPts val="1200"/>
              </a:spcBef>
              <a:buSzPts val="1800"/>
              <a:buChar char="●"/>
            </a:pPr>
            <a:r>
              <a:rPr lang="en" sz="2400" dirty="0"/>
              <a:t>Usually organized in layers</a:t>
            </a:r>
            <a:endParaRPr sz="2400" dirty="0"/>
          </a:p>
          <a:p>
            <a:pPr marL="1097280" lvl="1" indent="-411480">
              <a:spcBef>
                <a:spcPts val="1200"/>
              </a:spcBef>
              <a:buSzPts val="1800"/>
              <a:buChar char="○"/>
            </a:pPr>
            <a:r>
              <a:rPr lang="en" sz="2000" b="1" dirty="0">
                <a:solidFill>
                  <a:srgbClr val="FF0000"/>
                </a:solidFill>
              </a:rPr>
              <a:t>input layer</a:t>
            </a:r>
            <a:endParaRPr sz="2000" b="1" dirty="0">
              <a:solidFill>
                <a:srgbClr val="FF0000"/>
              </a:solidFill>
            </a:endParaRPr>
          </a:p>
          <a:p>
            <a:pPr marL="1097280" lvl="1" indent="-411480">
              <a:spcBef>
                <a:spcPts val="1200"/>
              </a:spcBef>
              <a:buSzPts val="1800"/>
              <a:buChar char="○"/>
            </a:pPr>
            <a:r>
              <a:rPr lang="en" sz="2000" dirty="0"/>
              <a:t>one or more </a:t>
            </a:r>
            <a:r>
              <a:rPr lang="en" sz="2000" b="1" dirty="0">
                <a:solidFill>
                  <a:srgbClr val="0000FF"/>
                </a:solidFill>
              </a:rPr>
              <a:t>hidden layers</a:t>
            </a:r>
            <a:br>
              <a:rPr lang="en" sz="2000" dirty="0"/>
            </a:br>
            <a:r>
              <a:rPr lang="en" sz="2000" dirty="0"/>
              <a:t>(sizes, activation functions are hyperparameters)</a:t>
            </a:r>
            <a:endParaRPr sz="2000" dirty="0"/>
          </a:p>
          <a:p>
            <a:pPr marL="1097280" lvl="1" indent="-411480">
              <a:spcBef>
                <a:spcPts val="1200"/>
              </a:spcBef>
              <a:spcAft>
                <a:spcPts val="1200"/>
              </a:spcAft>
              <a:buSzPts val="1800"/>
              <a:buChar char="○"/>
            </a:pPr>
            <a:r>
              <a:rPr lang="en" sz="2000" b="1" dirty="0">
                <a:solidFill>
                  <a:srgbClr val="6AA84F"/>
                </a:solidFill>
              </a:rPr>
              <a:t>output layer</a:t>
            </a:r>
            <a:endParaRPr sz="2000" dirty="0"/>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single neuron in the brain</a:t>
            </a:r>
          </a:p>
        </p:txBody>
      </p:sp>
      <p:pic>
        <p:nvPicPr>
          <p:cNvPr id="2050" name="Picture 2" descr="Image result for Neur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9144" y="1825624"/>
            <a:ext cx="8937254" cy="480377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076700" y="1596479"/>
            <a:ext cx="1632063" cy="769441"/>
          </a:xfrm>
          <a:prstGeom prst="rect">
            <a:avLst/>
          </a:prstGeom>
        </p:spPr>
        <p:txBody>
          <a:bodyPr wrap="square">
            <a:spAutoFit/>
          </a:bodyPr>
          <a:lstStyle/>
          <a:p>
            <a:r>
              <a:rPr lang="en-US" sz="4400" dirty="0">
                <a:solidFill>
                  <a:srgbClr val="FF0000"/>
                </a:solidFill>
              </a:rPr>
              <a:t>Input</a:t>
            </a:r>
          </a:p>
        </p:txBody>
      </p:sp>
      <p:sp>
        <p:nvSpPr>
          <p:cNvPr id="5" name="Rectangle 4"/>
          <p:cNvSpPr/>
          <p:nvPr/>
        </p:nvSpPr>
        <p:spPr>
          <a:xfrm>
            <a:off x="2314575" y="1619250"/>
            <a:ext cx="1762125" cy="7239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295775" y="5994894"/>
            <a:ext cx="1962150" cy="769441"/>
          </a:xfrm>
          <a:prstGeom prst="rect">
            <a:avLst/>
          </a:prstGeom>
          <a:ln>
            <a:noFill/>
          </a:ln>
        </p:spPr>
        <p:txBody>
          <a:bodyPr wrap="square">
            <a:spAutoFit/>
          </a:bodyPr>
          <a:lstStyle/>
          <a:p>
            <a:r>
              <a:rPr lang="en-US" sz="4400" dirty="0">
                <a:solidFill>
                  <a:srgbClr val="00B050"/>
                </a:solidFill>
              </a:rPr>
              <a:t>Output</a:t>
            </a:r>
          </a:p>
        </p:txBody>
      </p:sp>
      <p:sp>
        <p:nvSpPr>
          <p:cNvPr id="8" name="Rectangle 7"/>
          <p:cNvSpPr/>
          <p:nvPr/>
        </p:nvSpPr>
        <p:spPr>
          <a:xfrm>
            <a:off x="4486274" y="5276850"/>
            <a:ext cx="1371601" cy="723900"/>
          </a:xfrm>
          <a:prstGeom prst="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9" name="Footer Placeholder 3"/>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400" dirty="0">
              <a:solidFill>
                <a:schemeClr val="tx1"/>
              </a:solidFill>
            </a:endParaRPr>
          </a:p>
        </p:txBody>
      </p:sp>
    </p:spTree>
    <p:extLst>
      <p:ext uri="{BB962C8B-B14F-4D97-AF65-F5344CB8AC3E}">
        <p14:creationId xmlns:p14="http://schemas.microsoft.com/office/powerpoint/2010/main" val="1287230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7" grpId="0"/>
      <p:bldP spid="8"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 artificial neuron: Logistic unit</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5221357" y="1825624"/>
                <a:ext cx="6679095" cy="5032375"/>
              </a:xfrm>
            </p:spPr>
            <p:txBody>
              <a:bodyPr>
                <a:noAutofit/>
              </a:bodyPr>
              <a:lstStyle/>
              <a:p>
                <a:pPr marL="0" indent="0">
                  <a:buNone/>
                </a:pPr>
                <a14:m>
                  <m:oMath xmlns:m="http://schemas.openxmlformats.org/officeDocument/2006/math">
                    <m:r>
                      <a:rPr lang="en-US" sz="3200" b="0" i="1" dirty="0" smtClean="0">
                        <a:solidFill>
                          <a:sysClr val="windowText" lastClr="000000"/>
                        </a:solidFill>
                        <a:latin typeface="Cambria Math" panose="02040503050406030204" pitchFamily="18" charset="0"/>
                      </a:rPr>
                      <m:t>𝑥</m:t>
                    </m:r>
                    <m:r>
                      <a:rPr lang="en-US" sz="3200" b="0" i="1" dirty="0" smtClean="0">
                        <a:solidFill>
                          <a:sysClr val="windowText" lastClr="000000"/>
                        </a:solidFill>
                        <a:latin typeface="Cambria Math" panose="02040503050406030204" pitchFamily="18" charset="0"/>
                      </a:rPr>
                      <m:t>=</m:t>
                    </m:r>
                    <m:d>
                      <m:dPr>
                        <m:begChr m:val="["/>
                        <m:endChr m:val="]"/>
                        <m:ctrlPr>
                          <a:rPr lang="en-US" sz="3200" b="0" i="1" dirty="0" smtClean="0">
                            <a:solidFill>
                              <a:sysClr val="windowText" lastClr="000000"/>
                            </a:solidFill>
                            <a:latin typeface="Cambria Math" panose="02040503050406030204" pitchFamily="18" charset="0"/>
                          </a:rPr>
                        </m:ctrlPr>
                      </m:dPr>
                      <m:e>
                        <m:eqArr>
                          <m:eqArrPr>
                            <m:ctrlPr>
                              <a:rPr lang="en-US" sz="3200" b="0" i="1" dirty="0" smtClean="0">
                                <a:solidFill>
                                  <a:sysClr val="windowText" lastClr="000000"/>
                                </a:solidFill>
                                <a:latin typeface="Cambria Math" panose="02040503050406030204" pitchFamily="18" charset="0"/>
                              </a:rPr>
                            </m:ctrlPr>
                          </m:eqArrPr>
                          <m:e>
                            <m:sSub>
                              <m:sSubPr>
                                <m:ctrlPr>
                                  <a:rPr lang="en-US" sz="3200" b="0" i="1" dirty="0" smtClean="0">
                                    <a:solidFill>
                                      <a:sysClr val="windowText" lastClr="000000"/>
                                    </a:solidFill>
                                    <a:latin typeface="Cambria Math" panose="02040503050406030204" pitchFamily="18" charset="0"/>
                                  </a:rPr>
                                </m:ctrlPr>
                              </m:sSubPr>
                              <m:e>
                                <m:r>
                                  <a:rPr lang="en-US" sz="3200" b="0" i="1" dirty="0" smtClean="0">
                                    <a:solidFill>
                                      <a:sysClr val="windowText" lastClr="000000"/>
                                    </a:solidFill>
                                    <a:latin typeface="Cambria Math" panose="02040503050406030204" pitchFamily="18" charset="0"/>
                                  </a:rPr>
                                  <m:t>𝑥</m:t>
                                </m:r>
                              </m:e>
                              <m:sub>
                                <m:r>
                                  <a:rPr lang="en-US" sz="3200" b="0" i="1" dirty="0" smtClean="0">
                                    <a:solidFill>
                                      <a:sysClr val="windowText" lastClr="000000"/>
                                    </a:solidFill>
                                    <a:latin typeface="Cambria Math" panose="02040503050406030204" pitchFamily="18" charset="0"/>
                                  </a:rPr>
                                  <m:t>0</m:t>
                                </m:r>
                              </m:sub>
                            </m:sSub>
                          </m:e>
                          <m:e>
                            <m:sSub>
                              <m:sSubPr>
                                <m:ctrlPr>
                                  <a:rPr lang="en-US" sz="3200" b="0" i="1" dirty="0" smtClean="0">
                                    <a:solidFill>
                                      <a:sysClr val="windowText" lastClr="000000"/>
                                    </a:solidFill>
                                    <a:latin typeface="Cambria Math" panose="02040503050406030204" pitchFamily="18" charset="0"/>
                                  </a:rPr>
                                </m:ctrlPr>
                              </m:sSubPr>
                              <m:e>
                                <m:r>
                                  <a:rPr lang="en-US" sz="3200" b="0" i="1" dirty="0" smtClean="0">
                                    <a:solidFill>
                                      <a:sysClr val="windowText" lastClr="000000"/>
                                    </a:solidFill>
                                    <a:latin typeface="Cambria Math" panose="02040503050406030204" pitchFamily="18" charset="0"/>
                                  </a:rPr>
                                  <m:t>𝑥</m:t>
                                </m:r>
                              </m:e>
                              <m:sub>
                                <m:r>
                                  <a:rPr lang="en-US" sz="3200" b="0" i="1" dirty="0" smtClean="0">
                                    <a:solidFill>
                                      <a:sysClr val="windowText" lastClr="000000"/>
                                    </a:solidFill>
                                    <a:latin typeface="Cambria Math" panose="02040503050406030204" pitchFamily="18" charset="0"/>
                                  </a:rPr>
                                  <m:t>1</m:t>
                                </m:r>
                              </m:sub>
                            </m:sSub>
                          </m:e>
                          <m:e>
                            <m:sSub>
                              <m:sSubPr>
                                <m:ctrlPr>
                                  <a:rPr lang="en-US" sz="3200" b="0" i="1" dirty="0" smtClean="0">
                                    <a:solidFill>
                                      <a:sysClr val="windowText" lastClr="000000"/>
                                    </a:solidFill>
                                    <a:latin typeface="Cambria Math" panose="02040503050406030204" pitchFamily="18" charset="0"/>
                                  </a:rPr>
                                </m:ctrlPr>
                              </m:sSubPr>
                              <m:e>
                                <m:r>
                                  <a:rPr lang="en-US" sz="3200" b="0" i="1" dirty="0" smtClean="0">
                                    <a:solidFill>
                                      <a:sysClr val="windowText" lastClr="000000"/>
                                    </a:solidFill>
                                    <a:latin typeface="Cambria Math" panose="02040503050406030204" pitchFamily="18" charset="0"/>
                                  </a:rPr>
                                  <m:t>𝑥</m:t>
                                </m:r>
                              </m:e>
                              <m:sub>
                                <m:r>
                                  <a:rPr lang="en-US" sz="3200" b="0" i="1" dirty="0" smtClean="0">
                                    <a:solidFill>
                                      <a:sysClr val="windowText" lastClr="000000"/>
                                    </a:solidFill>
                                    <a:latin typeface="Cambria Math" panose="02040503050406030204" pitchFamily="18" charset="0"/>
                                  </a:rPr>
                                  <m:t>2</m:t>
                                </m:r>
                              </m:sub>
                            </m:sSub>
                          </m:e>
                          <m:e>
                            <m:sSub>
                              <m:sSubPr>
                                <m:ctrlPr>
                                  <a:rPr lang="en-US" sz="3200" b="0" i="1" dirty="0" smtClean="0">
                                    <a:solidFill>
                                      <a:sysClr val="windowText" lastClr="000000"/>
                                    </a:solidFill>
                                    <a:latin typeface="Cambria Math" panose="02040503050406030204" pitchFamily="18" charset="0"/>
                                  </a:rPr>
                                </m:ctrlPr>
                              </m:sSubPr>
                              <m:e>
                                <m:r>
                                  <a:rPr lang="en-US" sz="3200" b="0" i="1" dirty="0" smtClean="0">
                                    <a:solidFill>
                                      <a:sysClr val="windowText" lastClr="000000"/>
                                    </a:solidFill>
                                    <a:latin typeface="Cambria Math" panose="02040503050406030204" pitchFamily="18" charset="0"/>
                                  </a:rPr>
                                  <m:t>𝑥</m:t>
                                </m:r>
                              </m:e>
                              <m:sub>
                                <m:r>
                                  <a:rPr lang="en-US" sz="3200" b="0" i="1" dirty="0" smtClean="0">
                                    <a:solidFill>
                                      <a:sysClr val="windowText" lastClr="000000"/>
                                    </a:solidFill>
                                    <a:latin typeface="Cambria Math" panose="02040503050406030204" pitchFamily="18" charset="0"/>
                                  </a:rPr>
                                  <m:t>3</m:t>
                                </m:r>
                              </m:sub>
                            </m:sSub>
                          </m:e>
                        </m:eqArr>
                      </m:e>
                    </m:d>
                  </m:oMath>
                </a14:m>
                <a:r>
                  <a:rPr lang="en-US" sz="3200" dirty="0"/>
                  <a:t>            </a:t>
                </a:r>
                <a14:m>
                  <m:oMath xmlns:m="http://schemas.openxmlformats.org/officeDocument/2006/math">
                    <m:r>
                      <a:rPr lang="en-US" sz="3200" b="0" i="1" dirty="0" smtClean="0">
                        <a:solidFill>
                          <a:sysClr val="windowText" lastClr="000000"/>
                        </a:solidFill>
                        <a:latin typeface="Cambria Math" panose="02040503050406030204" pitchFamily="18" charset="0"/>
                      </a:rPr>
                      <m:t>𝜃</m:t>
                    </m:r>
                    <m:r>
                      <a:rPr lang="en-US" sz="3200" i="1" dirty="0">
                        <a:solidFill>
                          <a:sysClr val="windowText" lastClr="000000"/>
                        </a:solidFill>
                        <a:latin typeface="Cambria Math" panose="02040503050406030204" pitchFamily="18" charset="0"/>
                      </a:rPr>
                      <m:t>=</m:t>
                    </m:r>
                    <m:d>
                      <m:dPr>
                        <m:begChr m:val="["/>
                        <m:endChr m:val="]"/>
                        <m:ctrlPr>
                          <a:rPr lang="en-US" sz="3200" i="1" dirty="0">
                            <a:solidFill>
                              <a:sysClr val="windowText" lastClr="000000"/>
                            </a:solidFill>
                            <a:latin typeface="Cambria Math" panose="02040503050406030204" pitchFamily="18" charset="0"/>
                          </a:rPr>
                        </m:ctrlPr>
                      </m:dPr>
                      <m:e>
                        <m:eqArr>
                          <m:eqArrPr>
                            <m:ctrlPr>
                              <a:rPr lang="en-US" sz="3200" i="1" dirty="0">
                                <a:solidFill>
                                  <a:sysClr val="windowText" lastClr="000000"/>
                                </a:solidFill>
                                <a:latin typeface="Cambria Math" panose="02040503050406030204" pitchFamily="18" charset="0"/>
                              </a:rPr>
                            </m:ctrlPr>
                          </m:eqArrPr>
                          <m:e>
                            <m:sSub>
                              <m:sSubPr>
                                <m:ctrlPr>
                                  <a:rPr lang="en-US" sz="3200" i="1" dirty="0">
                                    <a:solidFill>
                                      <a:sysClr val="windowText" lastClr="000000"/>
                                    </a:solidFill>
                                    <a:latin typeface="Cambria Math" panose="02040503050406030204" pitchFamily="18" charset="0"/>
                                  </a:rPr>
                                </m:ctrlPr>
                              </m:sSubPr>
                              <m:e>
                                <m:r>
                                  <a:rPr lang="en-US" sz="3200" i="1" dirty="0">
                                    <a:solidFill>
                                      <a:sysClr val="windowText" lastClr="000000"/>
                                    </a:solidFill>
                                    <a:latin typeface="Cambria Math" panose="02040503050406030204" pitchFamily="18" charset="0"/>
                                  </a:rPr>
                                  <m:t>𝜃</m:t>
                                </m:r>
                              </m:e>
                              <m:sub>
                                <m:r>
                                  <a:rPr lang="en-US" sz="3200" i="1" dirty="0">
                                    <a:solidFill>
                                      <a:sysClr val="windowText" lastClr="000000"/>
                                    </a:solidFill>
                                    <a:latin typeface="Cambria Math" panose="02040503050406030204" pitchFamily="18" charset="0"/>
                                  </a:rPr>
                                  <m:t>0</m:t>
                                </m:r>
                              </m:sub>
                            </m:sSub>
                          </m:e>
                          <m:e>
                            <m:sSub>
                              <m:sSubPr>
                                <m:ctrlPr>
                                  <a:rPr lang="en-US" sz="3200" i="1" dirty="0">
                                    <a:solidFill>
                                      <a:sysClr val="windowText" lastClr="000000"/>
                                    </a:solidFill>
                                    <a:latin typeface="Cambria Math" panose="02040503050406030204" pitchFamily="18" charset="0"/>
                                  </a:rPr>
                                </m:ctrlPr>
                              </m:sSubPr>
                              <m:e>
                                <m:r>
                                  <a:rPr lang="en-US" sz="3200" i="1" dirty="0">
                                    <a:solidFill>
                                      <a:sysClr val="windowText" lastClr="000000"/>
                                    </a:solidFill>
                                    <a:latin typeface="Cambria Math" panose="02040503050406030204" pitchFamily="18" charset="0"/>
                                  </a:rPr>
                                  <m:t>𝜃</m:t>
                                </m:r>
                              </m:e>
                              <m:sub>
                                <m:r>
                                  <a:rPr lang="en-US" sz="3200" i="1" dirty="0">
                                    <a:solidFill>
                                      <a:sysClr val="windowText" lastClr="000000"/>
                                    </a:solidFill>
                                    <a:latin typeface="Cambria Math" panose="02040503050406030204" pitchFamily="18" charset="0"/>
                                  </a:rPr>
                                  <m:t>1</m:t>
                                </m:r>
                              </m:sub>
                            </m:sSub>
                          </m:e>
                          <m:e>
                            <m:sSub>
                              <m:sSubPr>
                                <m:ctrlPr>
                                  <a:rPr lang="en-US" sz="3200" i="1" dirty="0">
                                    <a:solidFill>
                                      <a:sysClr val="windowText" lastClr="000000"/>
                                    </a:solidFill>
                                    <a:latin typeface="Cambria Math" panose="02040503050406030204" pitchFamily="18" charset="0"/>
                                  </a:rPr>
                                </m:ctrlPr>
                              </m:sSubPr>
                              <m:e>
                                <m:r>
                                  <a:rPr lang="en-US" sz="3200" i="1" dirty="0">
                                    <a:solidFill>
                                      <a:sysClr val="windowText" lastClr="000000"/>
                                    </a:solidFill>
                                    <a:latin typeface="Cambria Math" panose="02040503050406030204" pitchFamily="18" charset="0"/>
                                  </a:rPr>
                                  <m:t>𝜃</m:t>
                                </m:r>
                              </m:e>
                              <m:sub>
                                <m:r>
                                  <a:rPr lang="en-US" sz="3200" i="1" dirty="0">
                                    <a:solidFill>
                                      <a:sysClr val="windowText" lastClr="000000"/>
                                    </a:solidFill>
                                    <a:latin typeface="Cambria Math" panose="02040503050406030204" pitchFamily="18" charset="0"/>
                                  </a:rPr>
                                  <m:t>2</m:t>
                                </m:r>
                              </m:sub>
                            </m:sSub>
                          </m:e>
                          <m:e>
                            <m:sSub>
                              <m:sSubPr>
                                <m:ctrlPr>
                                  <a:rPr lang="en-US" sz="3200" i="1" dirty="0">
                                    <a:solidFill>
                                      <a:sysClr val="windowText" lastClr="000000"/>
                                    </a:solidFill>
                                    <a:latin typeface="Cambria Math" panose="02040503050406030204" pitchFamily="18" charset="0"/>
                                  </a:rPr>
                                </m:ctrlPr>
                              </m:sSubPr>
                              <m:e>
                                <m:r>
                                  <a:rPr lang="en-US" sz="3200" i="1" dirty="0">
                                    <a:solidFill>
                                      <a:sysClr val="windowText" lastClr="000000"/>
                                    </a:solidFill>
                                    <a:latin typeface="Cambria Math" panose="02040503050406030204" pitchFamily="18" charset="0"/>
                                  </a:rPr>
                                  <m:t>𝜃</m:t>
                                </m:r>
                              </m:e>
                              <m:sub>
                                <m:r>
                                  <a:rPr lang="en-US" sz="3200" i="1" dirty="0">
                                    <a:solidFill>
                                      <a:sysClr val="windowText" lastClr="000000"/>
                                    </a:solidFill>
                                    <a:latin typeface="Cambria Math" panose="02040503050406030204" pitchFamily="18" charset="0"/>
                                  </a:rPr>
                                  <m:t>3</m:t>
                                </m:r>
                              </m:sub>
                            </m:sSub>
                          </m:e>
                        </m:eqArr>
                      </m:e>
                    </m:d>
                  </m:oMath>
                </a14:m>
                <a:endParaRPr lang="en-US" sz="3200" dirty="0"/>
              </a:p>
              <a:p>
                <a:endParaRPr lang="en-US" sz="3200" dirty="0"/>
              </a:p>
              <a:p>
                <a:endParaRPr lang="en-US" sz="3200" dirty="0"/>
              </a:p>
              <a:p>
                <a:endParaRPr lang="en-US" sz="3200" dirty="0"/>
              </a:p>
              <a:p>
                <a:endParaRPr lang="en-US" sz="3200" dirty="0"/>
              </a:p>
              <a:p>
                <a:r>
                  <a:rPr lang="en-US" sz="3200" dirty="0"/>
                  <a:t>Sigmoid (logistic) activation function</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5221357" y="1825624"/>
                <a:ext cx="6679095" cy="5032375"/>
              </a:xfrm>
              <a:blipFill>
                <a:blip r:embed="rId3"/>
                <a:stretch>
                  <a:fillRect l="-2100" t="-72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Oval 35"/>
              <p:cNvSpPr/>
              <p:nvPr/>
            </p:nvSpPr>
            <p:spPr>
              <a:xfrm>
                <a:off x="707887" y="2865348"/>
                <a:ext cx="1069394" cy="1069394"/>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sSub>
                        <m:sSubPr>
                          <m:ctrlPr>
                            <a:rPr lang="en-US" sz="3200" i="1" dirty="0" smtClean="0">
                              <a:solidFill>
                                <a:sysClr val="windowText" lastClr="000000"/>
                              </a:solidFill>
                              <a:latin typeface="Cambria Math" panose="02040503050406030204" pitchFamily="18" charset="0"/>
                            </a:rPr>
                          </m:ctrlPr>
                        </m:sSubPr>
                        <m:e>
                          <m:r>
                            <a:rPr lang="en-US" sz="3200" b="0" i="1" dirty="0" smtClean="0">
                              <a:solidFill>
                                <a:sysClr val="windowText" lastClr="000000"/>
                              </a:solidFill>
                              <a:latin typeface="Cambria Math" panose="02040503050406030204" pitchFamily="18" charset="0"/>
                            </a:rPr>
                            <m:t>  </m:t>
                          </m:r>
                          <m:r>
                            <a:rPr lang="en-US" sz="3200" i="1" dirty="0">
                              <a:solidFill>
                                <a:sysClr val="windowText" lastClr="000000"/>
                              </a:solidFill>
                              <a:latin typeface="Cambria Math" panose="02040503050406030204" pitchFamily="18" charset="0"/>
                            </a:rPr>
                            <m:t>𝑥</m:t>
                          </m:r>
                        </m:e>
                        <m:sub>
                          <m:r>
                            <a:rPr lang="en-US" sz="3200" i="1" dirty="0">
                              <a:solidFill>
                                <a:sysClr val="windowText" lastClr="000000"/>
                              </a:solidFill>
                              <a:latin typeface="Cambria Math" panose="02040503050406030204" pitchFamily="18" charset="0"/>
                            </a:rPr>
                            <m:t>1</m:t>
                          </m:r>
                        </m:sub>
                      </m:sSub>
                    </m:oMath>
                  </m:oMathPara>
                </a14:m>
                <a:endParaRPr lang="en-US" sz="3200" dirty="0">
                  <a:solidFill>
                    <a:sysClr val="windowText" lastClr="000000"/>
                  </a:solidFill>
                </a:endParaRPr>
              </a:p>
            </p:txBody>
          </p:sp>
        </mc:Choice>
        <mc:Fallback xmlns="">
          <p:sp>
            <p:nvSpPr>
              <p:cNvPr id="36" name="Oval 35"/>
              <p:cNvSpPr>
                <a:spLocks noRot="1" noChangeAspect="1" noMove="1" noResize="1" noEditPoints="1" noAdjustHandles="1" noChangeArrowheads="1" noChangeShapeType="1" noTextEdit="1"/>
              </p:cNvSpPr>
              <p:nvPr/>
            </p:nvSpPr>
            <p:spPr>
              <a:xfrm>
                <a:off x="707887" y="2865348"/>
                <a:ext cx="1069394" cy="1069394"/>
              </a:xfrm>
              <a:prstGeom prst="ellipse">
                <a:avLst/>
              </a:prstGeom>
              <a:blipFill>
                <a:blip r:embed="rId4"/>
                <a:stretch>
                  <a:fillRect/>
                </a:stretch>
              </a:blipFill>
              <a:ln w="38100"/>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Oval 37"/>
              <p:cNvSpPr/>
              <p:nvPr/>
            </p:nvSpPr>
            <p:spPr>
              <a:xfrm>
                <a:off x="707886" y="4041407"/>
                <a:ext cx="1069394" cy="1069394"/>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sSub>
                        <m:sSubPr>
                          <m:ctrlPr>
                            <a:rPr lang="en-US" sz="3200" i="1" dirty="0" smtClean="0">
                              <a:solidFill>
                                <a:schemeClr val="tx1"/>
                              </a:solidFill>
                              <a:latin typeface="Cambria Math" panose="02040503050406030204" pitchFamily="18" charset="0"/>
                            </a:rPr>
                          </m:ctrlPr>
                        </m:sSubPr>
                        <m:e>
                          <m:r>
                            <a:rPr lang="en-US" sz="3200" b="0" i="1" dirty="0" smtClean="0">
                              <a:solidFill>
                                <a:schemeClr val="tx1"/>
                              </a:solidFill>
                              <a:latin typeface="Cambria Math" panose="02040503050406030204" pitchFamily="18" charset="0"/>
                            </a:rPr>
                            <m:t>  </m:t>
                          </m:r>
                          <m:r>
                            <a:rPr lang="en-US" sz="3200" i="1" dirty="0">
                              <a:solidFill>
                                <a:schemeClr val="tx1"/>
                              </a:solidFill>
                              <a:latin typeface="Cambria Math" panose="02040503050406030204" pitchFamily="18" charset="0"/>
                            </a:rPr>
                            <m:t>𝑥</m:t>
                          </m:r>
                        </m:e>
                        <m:sub>
                          <m:r>
                            <a:rPr lang="en-US" sz="3200" b="0" i="1" dirty="0" smtClean="0">
                              <a:solidFill>
                                <a:schemeClr val="tx1"/>
                              </a:solidFill>
                              <a:latin typeface="Cambria Math" panose="02040503050406030204" pitchFamily="18" charset="0"/>
                            </a:rPr>
                            <m:t>2</m:t>
                          </m:r>
                        </m:sub>
                      </m:sSub>
                    </m:oMath>
                  </m:oMathPara>
                </a14:m>
                <a:endParaRPr lang="en-US" sz="3200" dirty="0">
                  <a:solidFill>
                    <a:schemeClr val="tx1"/>
                  </a:solidFill>
                </a:endParaRPr>
              </a:p>
            </p:txBody>
          </p:sp>
        </mc:Choice>
        <mc:Fallback xmlns="">
          <p:sp>
            <p:nvSpPr>
              <p:cNvPr id="38" name="Oval 37"/>
              <p:cNvSpPr>
                <a:spLocks noRot="1" noChangeAspect="1" noMove="1" noResize="1" noEditPoints="1" noAdjustHandles="1" noChangeArrowheads="1" noChangeShapeType="1" noTextEdit="1"/>
              </p:cNvSpPr>
              <p:nvPr/>
            </p:nvSpPr>
            <p:spPr>
              <a:xfrm>
                <a:off x="707886" y="4041407"/>
                <a:ext cx="1069394" cy="1069394"/>
              </a:xfrm>
              <a:prstGeom prst="ellipse">
                <a:avLst/>
              </a:prstGeom>
              <a:blipFill>
                <a:blip r:embed="rId5"/>
                <a:stretch>
                  <a:fillRect/>
                </a:stretch>
              </a:blipFill>
              <a:ln w="38100"/>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9" name="Oval 38"/>
              <p:cNvSpPr/>
              <p:nvPr/>
            </p:nvSpPr>
            <p:spPr>
              <a:xfrm>
                <a:off x="707886" y="5217466"/>
                <a:ext cx="1069394" cy="1069394"/>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3200" i="1" dirty="0" smtClean="0">
                              <a:solidFill>
                                <a:schemeClr val="tx1"/>
                              </a:solidFill>
                              <a:latin typeface="Cambria Math" panose="02040503050406030204" pitchFamily="18" charset="0"/>
                            </a:rPr>
                          </m:ctrlPr>
                        </m:sSubPr>
                        <m:e>
                          <m:r>
                            <a:rPr lang="en-US" sz="3200" b="0" i="1" dirty="0" smtClean="0">
                              <a:solidFill>
                                <a:schemeClr val="tx1"/>
                              </a:solidFill>
                              <a:latin typeface="Cambria Math" panose="02040503050406030204" pitchFamily="18" charset="0"/>
                            </a:rPr>
                            <m:t>  </m:t>
                          </m:r>
                          <m:r>
                            <a:rPr lang="en-US" sz="3200" i="1" dirty="0">
                              <a:solidFill>
                                <a:schemeClr val="tx1"/>
                              </a:solidFill>
                              <a:latin typeface="Cambria Math" panose="02040503050406030204" pitchFamily="18" charset="0"/>
                            </a:rPr>
                            <m:t>𝑥</m:t>
                          </m:r>
                        </m:e>
                        <m:sub>
                          <m:r>
                            <a:rPr lang="en-US" sz="3200" b="0" i="1" dirty="0" smtClean="0">
                              <a:solidFill>
                                <a:schemeClr val="tx1"/>
                              </a:solidFill>
                              <a:latin typeface="Cambria Math" panose="02040503050406030204" pitchFamily="18" charset="0"/>
                            </a:rPr>
                            <m:t>3</m:t>
                          </m:r>
                        </m:sub>
                      </m:sSub>
                    </m:oMath>
                  </m:oMathPara>
                </a14:m>
                <a:endParaRPr lang="en-US" sz="3200" dirty="0">
                  <a:solidFill>
                    <a:schemeClr val="tx1"/>
                  </a:solidFill>
                </a:endParaRPr>
              </a:p>
            </p:txBody>
          </p:sp>
        </mc:Choice>
        <mc:Fallback xmlns="">
          <p:sp>
            <p:nvSpPr>
              <p:cNvPr id="39" name="Oval 38"/>
              <p:cNvSpPr>
                <a:spLocks noRot="1" noChangeAspect="1" noMove="1" noResize="1" noEditPoints="1" noAdjustHandles="1" noChangeArrowheads="1" noChangeShapeType="1" noTextEdit="1"/>
              </p:cNvSpPr>
              <p:nvPr/>
            </p:nvSpPr>
            <p:spPr>
              <a:xfrm>
                <a:off x="707886" y="5217466"/>
                <a:ext cx="1069394" cy="1069394"/>
              </a:xfrm>
              <a:prstGeom prst="ellipse">
                <a:avLst/>
              </a:prstGeom>
              <a:blipFill>
                <a:blip r:embed="rId6"/>
                <a:stretch>
                  <a:fillRect/>
                </a:stretch>
              </a:blipFill>
              <a:ln w="38100"/>
            </p:spPr>
            <p:txBody>
              <a:bodyPr/>
              <a:lstStyle/>
              <a:p>
                <a:r>
                  <a:rPr lang="en-US">
                    <a:noFill/>
                  </a:rPr>
                  <a:t> </a:t>
                </a:r>
              </a:p>
            </p:txBody>
          </p:sp>
        </mc:Fallback>
      </mc:AlternateContent>
      <p:sp>
        <p:nvSpPr>
          <p:cNvPr id="46" name="Oval 45"/>
          <p:cNvSpPr/>
          <p:nvPr/>
        </p:nvSpPr>
        <p:spPr>
          <a:xfrm>
            <a:off x="3582119" y="4048415"/>
            <a:ext cx="1069394" cy="1069394"/>
          </a:xfrm>
          <a:prstGeom prst="ellipse">
            <a:avLst/>
          </a:prstGeom>
          <a:ln w="38100"/>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dirty="0">
              <a:solidFill>
                <a:sysClr val="windowText" lastClr="000000"/>
              </a:solidFill>
            </a:endParaRPr>
          </a:p>
        </p:txBody>
      </p:sp>
      <mc:AlternateContent xmlns:mc="http://schemas.openxmlformats.org/markup-compatibility/2006" xmlns:a14="http://schemas.microsoft.com/office/drawing/2010/main">
        <mc:Choice Requires="a14">
          <p:sp>
            <p:nvSpPr>
              <p:cNvPr id="55" name="Oval 54"/>
              <p:cNvSpPr/>
              <p:nvPr/>
            </p:nvSpPr>
            <p:spPr>
              <a:xfrm>
                <a:off x="707886" y="1683681"/>
                <a:ext cx="1069394" cy="1069394"/>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sSub>
                        <m:sSubPr>
                          <m:ctrlPr>
                            <a:rPr lang="en-US" sz="3200" i="1" dirty="0" smtClean="0">
                              <a:solidFill>
                                <a:sysClr val="windowText" lastClr="000000"/>
                              </a:solidFill>
                              <a:latin typeface="Cambria Math" panose="02040503050406030204" pitchFamily="18" charset="0"/>
                            </a:rPr>
                          </m:ctrlPr>
                        </m:sSubPr>
                        <m:e>
                          <m:r>
                            <a:rPr lang="en-US" sz="3200" b="0" i="1" dirty="0" smtClean="0">
                              <a:solidFill>
                                <a:sysClr val="windowText" lastClr="000000"/>
                              </a:solidFill>
                              <a:latin typeface="Cambria Math" panose="02040503050406030204" pitchFamily="18" charset="0"/>
                            </a:rPr>
                            <m:t>  </m:t>
                          </m:r>
                          <m:r>
                            <a:rPr lang="en-US" sz="3200" i="1" dirty="0">
                              <a:solidFill>
                                <a:sysClr val="windowText" lastClr="000000"/>
                              </a:solidFill>
                              <a:latin typeface="Cambria Math" panose="02040503050406030204" pitchFamily="18" charset="0"/>
                            </a:rPr>
                            <m:t>𝑥</m:t>
                          </m:r>
                        </m:e>
                        <m:sub>
                          <m:r>
                            <a:rPr lang="en-US" sz="3200" b="0" i="1" dirty="0" smtClean="0">
                              <a:solidFill>
                                <a:sysClr val="windowText" lastClr="000000"/>
                              </a:solidFill>
                              <a:latin typeface="Cambria Math" panose="02040503050406030204" pitchFamily="18" charset="0"/>
                            </a:rPr>
                            <m:t>0</m:t>
                          </m:r>
                        </m:sub>
                      </m:sSub>
                    </m:oMath>
                  </m:oMathPara>
                </a14:m>
                <a:endParaRPr lang="en-US" sz="3200" dirty="0">
                  <a:solidFill>
                    <a:sysClr val="windowText" lastClr="000000"/>
                  </a:solidFill>
                </a:endParaRPr>
              </a:p>
            </p:txBody>
          </p:sp>
        </mc:Choice>
        <mc:Fallback xmlns="">
          <p:sp>
            <p:nvSpPr>
              <p:cNvPr id="55" name="Oval 54"/>
              <p:cNvSpPr>
                <a:spLocks noRot="1" noChangeAspect="1" noMove="1" noResize="1" noEditPoints="1" noAdjustHandles="1" noChangeArrowheads="1" noChangeShapeType="1" noTextEdit="1"/>
              </p:cNvSpPr>
              <p:nvPr/>
            </p:nvSpPr>
            <p:spPr>
              <a:xfrm>
                <a:off x="707886" y="1683681"/>
                <a:ext cx="1069394" cy="1069394"/>
              </a:xfrm>
              <a:prstGeom prst="ellipse">
                <a:avLst/>
              </a:prstGeom>
              <a:blipFill>
                <a:blip r:embed="rId7"/>
                <a:stretch>
                  <a:fillRect/>
                </a:stretch>
              </a:blipFill>
              <a:ln w="38100"/>
            </p:spPr>
            <p:txBody>
              <a:bodyPr/>
              <a:lstStyle/>
              <a:p>
                <a:r>
                  <a:rPr lang="en-US">
                    <a:noFill/>
                  </a:rPr>
                  <a:t> </a:t>
                </a:r>
              </a:p>
            </p:txBody>
          </p:sp>
        </mc:Fallback>
      </mc:AlternateContent>
      <p:cxnSp>
        <p:nvCxnSpPr>
          <p:cNvPr id="20" name="Straight Arrow Connector 19"/>
          <p:cNvCxnSpPr>
            <a:stCxn id="36" idx="6"/>
            <a:endCxn id="46" idx="2"/>
          </p:cNvCxnSpPr>
          <p:nvPr/>
        </p:nvCxnSpPr>
        <p:spPr>
          <a:xfrm>
            <a:off x="1777281" y="3400045"/>
            <a:ext cx="1804838" cy="1183067"/>
          </a:xfrm>
          <a:prstGeom prst="straightConnector1">
            <a:avLst/>
          </a:prstGeom>
          <a:ln w="38100">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38" idx="6"/>
            <a:endCxn id="46" idx="2"/>
          </p:cNvCxnSpPr>
          <p:nvPr/>
        </p:nvCxnSpPr>
        <p:spPr>
          <a:xfrm>
            <a:off x="1777280" y="4576105"/>
            <a:ext cx="1804839" cy="7008"/>
          </a:xfrm>
          <a:prstGeom prst="straightConnector1">
            <a:avLst/>
          </a:prstGeom>
          <a:ln w="38100">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39" idx="6"/>
            <a:endCxn id="46" idx="2"/>
          </p:cNvCxnSpPr>
          <p:nvPr/>
        </p:nvCxnSpPr>
        <p:spPr>
          <a:xfrm flipV="1">
            <a:off x="1777280" y="4583112"/>
            <a:ext cx="1804839" cy="1169051"/>
          </a:xfrm>
          <a:prstGeom prst="straightConnector1">
            <a:avLst/>
          </a:prstGeom>
          <a:ln w="38100">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a:stCxn id="55" idx="6"/>
            <a:endCxn id="46" idx="2"/>
          </p:cNvCxnSpPr>
          <p:nvPr/>
        </p:nvCxnSpPr>
        <p:spPr>
          <a:xfrm>
            <a:off x="1777280" y="2218379"/>
            <a:ext cx="1804839" cy="2364734"/>
          </a:xfrm>
          <a:prstGeom prst="straightConnector1">
            <a:avLst/>
          </a:prstGeom>
          <a:ln w="38100">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a:stCxn id="46" idx="6"/>
          </p:cNvCxnSpPr>
          <p:nvPr/>
        </p:nvCxnSpPr>
        <p:spPr>
          <a:xfrm>
            <a:off x="4651513" y="4583112"/>
            <a:ext cx="735444" cy="0"/>
          </a:xfrm>
          <a:prstGeom prst="straightConnector1">
            <a:avLst/>
          </a:prstGeom>
          <a:ln w="38100">
            <a:solidFill>
              <a:srgbClr val="00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2" name="Rectangle 61"/>
              <p:cNvSpPr/>
              <p:nvPr/>
            </p:nvSpPr>
            <p:spPr>
              <a:xfrm>
                <a:off x="5386957" y="4048415"/>
                <a:ext cx="4111767" cy="119032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3600" b="0" i="1" dirty="0" smtClean="0">
                              <a:solidFill>
                                <a:sysClr val="windowText" lastClr="000000"/>
                              </a:solidFill>
                              <a:latin typeface="Cambria Math" panose="02040503050406030204" pitchFamily="18" charset="0"/>
                            </a:rPr>
                          </m:ctrlPr>
                        </m:sSubPr>
                        <m:e>
                          <m:r>
                            <a:rPr lang="en-US" sz="3600" b="0" i="1" dirty="0" smtClean="0">
                              <a:solidFill>
                                <a:sysClr val="windowText" lastClr="000000"/>
                              </a:solidFill>
                              <a:latin typeface="Cambria Math" panose="02040503050406030204" pitchFamily="18" charset="0"/>
                            </a:rPr>
                            <m:t>h</m:t>
                          </m:r>
                        </m:e>
                        <m:sub>
                          <m:r>
                            <a:rPr lang="en-US" sz="3600" b="0" i="1" dirty="0" smtClean="0">
                              <a:solidFill>
                                <a:sysClr val="windowText" lastClr="000000"/>
                              </a:solidFill>
                              <a:latin typeface="Cambria Math" panose="02040503050406030204" pitchFamily="18" charset="0"/>
                            </a:rPr>
                            <m:t>𝜃</m:t>
                          </m:r>
                        </m:sub>
                      </m:sSub>
                      <m:d>
                        <m:dPr>
                          <m:ctrlPr>
                            <a:rPr lang="en-US" sz="3600" b="0" i="1" dirty="0" smtClean="0">
                              <a:solidFill>
                                <a:sysClr val="windowText" lastClr="000000"/>
                              </a:solidFill>
                              <a:latin typeface="Cambria Math" panose="02040503050406030204" pitchFamily="18" charset="0"/>
                            </a:rPr>
                          </m:ctrlPr>
                        </m:dPr>
                        <m:e>
                          <m:r>
                            <a:rPr lang="en-US" sz="3600" b="0" i="1" dirty="0" smtClean="0">
                              <a:solidFill>
                                <a:sysClr val="windowText" lastClr="000000"/>
                              </a:solidFill>
                              <a:latin typeface="Cambria Math" panose="02040503050406030204" pitchFamily="18" charset="0"/>
                            </a:rPr>
                            <m:t>𝑥</m:t>
                          </m:r>
                        </m:e>
                      </m:d>
                      <m:r>
                        <a:rPr lang="en-US" sz="3600" b="0" i="1" dirty="0" smtClean="0">
                          <a:solidFill>
                            <a:sysClr val="windowText" lastClr="000000"/>
                          </a:solidFill>
                          <a:latin typeface="Cambria Math" panose="02040503050406030204" pitchFamily="18" charset="0"/>
                        </a:rPr>
                        <m:t>=</m:t>
                      </m:r>
                      <m:f>
                        <m:fPr>
                          <m:ctrlPr>
                            <a:rPr lang="en-US" sz="3600" b="0" i="1" dirty="0" smtClean="0">
                              <a:solidFill>
                                <a:sysClr val="windowText" lastClr="000000"/>
                              </a:solidFill>
                              <a:latin typeface="Cambria Math" panose="02040503050406030204" pitchFamily="18" charset="0"/>
                            </a:rPr>
                          </m:ctrlPr>
                        </m:fPr>
                        <m:num>
                          <m:r>
                            <a:rPr lang="en-US" sz="3600" b="0" i="1" dirty="0" smtClean="0">
                              <a:solidFill>
                                <a:sysClr val="windowText" lastClr="000000"/>
                              </a:solidFill>
                              <a:latin typeface="Cambria Math" panose="02040503050406030204" pitchFamily="18" charset="0"/>
                            </a:rPr>
                            <m:t>1</m:t>
                          </m:r>
                        </m:num>
                        <m:den>
                          <m:r>
                            <a:rPr lang="en-US" sz="3600" b="0" i="1" dirty="0" smtClean="0">
                              <a:solidFill>
                                <a:sysClr val="windowText" lastClr="000000"/>
                              </a:solidFill>
                              <a:latin typeface="Cambria Math" panose="02040503050406030204" pitchFamily="18" charset="0"/>
                            </a:rPr>
                            <m:t>1+</m:t>
                          </m:r>
                          <m:sSup>
                            <m:sSupPr>
                              <m:ctrlPr>
                                <a:rPr lang="en-US" sz="3600" b="0" i="1" dirty="0" smtClean="0">
                                  <a:solidFill>
                                    <a:sysClr val="windowText" lastClr="000000"/>
                                  </a:solidFill>
                                  <a:latin typeface="Cambria Math" panose="02040503050406030204" pitchFamily="18" charset="0"/>
                                </a:rPr>
                              </m:ctrlPr>
                            </m:sSupPr>
                            <m:e>
                              <m:r>
                                <a:rPr lang="en-US" sz="3600" b="0" i="1" dirty="0" smtClean="0">
                                  <a:solidFill>
                                    <a:sysClr val="windowText" lastClr="000000"/>
                                  </a:solidFill>
                                  <a:latin typeface="Cambria Math" panose="02040503050406030204" pitchFamily="18" charset="0"/>
                                </a:rPr>
                                <m:t>𝑒</m:t>
                              </m:r>
                            </m:e>
                            <m:sup>
                              <m:r>
                                <a:rPr lang="en-US" sz="3600" b="0" i="1" dirty="0" smtClean="0">
                                  <a:solidFill>
                                    <a:sysClr val="windowText" lastClr="000000"/>
                                  </a:solidFill>
                                  <a:latin typeface="Cambria Math" panose="02040503050406030204" pitchFamily="18" charset="0"/>
                                </a:rPr>
                                <m:t>−</m:t>
                              </m:r>
                              <m:sSup>
                                <m:sSupPr>
                                  <m:ctrlPr>
                                    <a:rPr lang="en-US" sz="3600" b="0" i="1" dirty="0" smtClean="0">
                                      <a:solidFill>
                                        <a:sysClr val="windowText" lastClr="000000"/>
                                      </a:solidFill>
                                      <a:latin typeface="Cambria Math" panose="02040503050406030204" pitchFamily="18" charset="0"/>
                                    </a:rPr>
                                  </m:ctrlPr>
                                </m:sSupPr>
                                <m:e>
                                  <m:r>
                                    <a:rPr lang="en-US" sz="3600" b="0" i="1" dirty="0" smtClean="0">
                                      <a:solidFill>
                                        <a:sysClr val="windowText" lastClr="000000"/>
                                      </a:solidFill>
                                      <a:latin typeface="Cambria Math" panose="02040503050406030204" pitchFamily="18" charset="0"/>
                                    </a:rPr>
                                    <m:t>𝜃</m:t>
                                  </m:r>
                                </m:e>
                                <m:sup>
                                  <m:r>
                                    <a:rPr lang="en-US" sz="3600" b="0" i="1" dirty="0" smtClean="0">
                                      <a:solidFill>
                                        <a:sysClr val="windowText" lastClr="000000"/>
                                      </a:solidFill>
                                      <a:latin typeface="Cambria Math" panose="02040503050406030204" pitchFamily="18" charset="0"/>
                                    </a:rPr>
                                    <m:t>⊤</m:t>
                                  </m:r>
                                </m:sup>
                              </m:sSup>
                              <m:r>
                                <a:rPr lang="en-US" sz="3600" b="0" i="1" dirty="0" smtClean="0">
                                  <a:solidFill>
                                    <a:sysClr val="windowText" lastClr="000000"/>
                                  </a:solidFill>
                                  <a:latin typeface="Cambria Math" panose="02040503050406030204" pitchFamily="18" charset="0"/>
                                </a:rPr>
                                <m:t>𝑥</m:t>
                              </m:r>
                            </m:sup>
                          </m:sSup>
                          <m:r>
                            <a:rPr lang="en-US" sz="3600" b="0" i="1" dirty="0" smtClean="0">
                              <a:solidFill>
                                <a:sysClr val="windowText" lastClr="000000"/>
                              </a:solidFill>
                              <a:latin typeface="Cambria Math" panose="02040503050406030204" pitchFamily="18" charset="0"/>
                            </a:rPr>
                            <m:t> </m:t>
                          </m:r>
                        </m:den>
                      </m:f>
                    </m:oMath>
                  </m:oMathPara>
                </a14:m>
                <a:endParaRPr lang="en-US" sz="3600" dirty="0"/>
              </a:p>
            </p:txBody>
          </p:sp>
        </mc:Choice>
        <mc:Fallback xmlns="">
          <p:sp>
            <p:nvSpPr>
              <p:cNvPr id="62" name="Rectangle 61"/>
              <p:cNvSpPr>
                <a:spLocks noRot="1" noChangeAspect="1" noMove="1" noResize="1" noEditPoints="1" noAdjustHandles="1" noChangeArrowheads="1" noChangeShapeType="1" noTextEdit="1"/>
              </p:cNvSpPr>
              <p:nvPr/>
            </p:nvSpPr>
            <p:spPr>
              <a:xfrm>
                <a:off x="5386957" y="4048415"/>
                <a:ext cx="4111767" cy="1190326"/>
              </a:xfrm>
              <a:prstGeom prst="rect">
                <a:avLst/>
              </a:prstGeom>
              <a:blipFill>
                <a:blip r:embed="rId8"/>
                <a:stretch>
                  <a:fillRect/>
                </a:stretch>
              </a:blipFill>
            </p:spPr>
            <p:txBody>
              <a:bodyPr/>
              <a:lstStyle/>
              <a:p>
                <a:r>
                  <a:rPr lang="en-US">
                    <a:noFill/>
                  </a:rPr>
                  <a:t> </a:t>
                </a:r>
              </a:p>
            </p:txBody>
          </p:sp>
        </mc:Fallback>
      </mc:AlternateContent>
      <p:sp>
        <p:nvSpPr>
          <p:cNvPr id="64" name="Rectangle 63"/>
          <p:cNvSpPr/>
          <p:nvPr/>
        </p:nvSpPr>
        <p:spPr>
          <a:xfrm>
            <a:off x="1967362" y="1900252"/>
            <a:ext cx="1975028" cy="584775"/>
          </a:xfrm>
          <a:prstGeom prst="rect">
            <a:avLst/>
          </a:prstGeom>
        </p:spPr>
        <p:txBody>
          <a:bodyPr wrap="none">
            <a:spAutoFit/>
          </a:bodyPr>
          <a:lstStyle/>
          <a:p>
            <a:r>
              <a:rPr lang="en-US" sz="3200" dirty="0">
                <a:solidFill>
                  <a:srgbClr val="FF0000"/>
                </a:solidFill>
              </a:rPr>
              <a:t>“Bias unit”</a:t>
            </a:r>
          </a:p>
        </p:txBody>
      </p:sp>
      <p:sp>
        <p:nvSpPr>
          <p:cNvPr id="65" name="Rectangle 64"/>
          <p:cNvSpPr/>
          <p:nvPr/>
        </p:nvSpPr>
        <p:spPr>
          <a:xfrm>
            <a:off x="534149" y="6253347"/>
            <a:ext cx="1433213" cy="584775"/>
          </a:xfrm>
          <a:prstGeom prst="rect">
            <a:avLst/>
          </a:prstGeom>
        </p:spPr>
        <p:txBody>
          <a:bodyPr wrap="none">
            <a:spAutoFit/>
          </a:bodyPr>
          <a:lstStyle/>
          <a:p>
            <a:r>
              <a:rPr lang="en-US" sz="3200" dirty="0">
                <a:solidFill>
                  <a:srgbClr val="FF0000"/>
                </a:solidFill>
              </a:rPr>
              <a:t>“Input”</a:t>
            </a:r>
          </a:p>
        </p:txBody>
      </p:sp>
      <p:sp>
        <p:nvSpPr>
          <p:cNvPr id="67" name="Rectangle 66"/>
          <p:cNvSpPr/>
          <p:nvPr/>
        </p:nvSpPr>
        <p:spPr>
          <a:xfrm>
            <a:off x="4477024" y="3699190"/>
            <a:ext cx="1734962" cy="584775"/>
          </a:xfrm>
          <a:prstGeom prst="rect">
            <a:avLst/>
          </a:prstGeom>
        </p:spPr>
        <p:txBody>
          <a:bodyPr wrap="none">
            <a:spAutoFit/>
          </a:bodyPr>
          <a:lstStyle/>
          <a:p>
            <a:r>
              <a:rPr lang="en-US" sz="3200" dirty="0">
                <a:solidFill>
                  <a:srgbClr val="FF0000"/>
                </a:solidFill>
              </a:rPr>
              <a:t>“Output”</a:t>
            </a:r>
          </a:p>
        </p:txBody>
      </p:sp>
      <p:sp>
        <p:nvSpPr>
          <p:cNvPr id="68" name="Rectangle 67"/>
          <p:cNvSpPr/>
          <p:nvPr/>
        </p:nvSpPr>
        <p:spPr>
          <a:xfrm>
            <a:off x="9656063" y="2914359"/>
            <a:ext cx="2422073" cy="1077218"/>
          </a:xfrm>
          <a:prstGeom prst="rect">
            <a:avLst/>
          </a:prstGeom>
        </p:spPr>
        <p:txBody>
          <a:bodyPr wrap="none">
            <a:spAutoFit/>
          </a:bodyPr>
          <a:lstStyle/>
          <a:p>
            <a:r>
              <a:rPr lang="en-US" sz="3200" dirty="0">
                <a:solidFill>
                  <a:srgbClr val="FF0000"/>
                </a:solidFill>
              </a:rPr>
              <a:t>“Weights” </a:t>
            </a:r>
            <a:br>
              <a:rPr lang="en-US" sz="3200" dirty="0">
                <a:solidFill>
                  <a:srgbClr val="FF0000"/>
                </a:solidFill>
              </a:rPr>
            </a:br>
            <a:r>
              <a:rPr lang="en-US" sz="3200" dirty="0">
                <a:solidFill>
                  <a:srgbClr val="FF0000"/>
                </a:solidFill>
              </a:rPr>
              <a:t>“Parameters”</a:t>
            </a:r>
          </a:p>
        </p:txBody>
      </p:sp>
      <p:sp>
        <p:nvSpPr>
          <p:cNvPr id="70" name="Footer Placeholder 3"/>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400" dirty="0">
              <a:solidFill>
                <a:schemeClr val="tx1"/>
              </a:solidFill>
            </a:endParaRPr>
          </a:p>
        </p:txBody>
      </p:sp>
    </p:spTree>
    <p:extLst>
      <p:ext uri="{BB962C8B-B14F-4D97-AF65-F5344CB8AC3E}">
        <p14:creationId xmlns:p14="http://schemas.microsoft.com/office/powerpoint/2010/main" val="1886461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64" grpId="0"/>
      <p:bldP spid="65" grpId="0"/>
      <p:bldP spid="67" grpId="0"/>
      <p:bldP spid="68"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dirty="0"/>
              <a:t>Visualization of weights, bias, activation function</a:t>
            </a:r>
          </a:p>
        </p:txBody>
      </p:sp>
      <p:sp>
        <p:nvSpPr>
          <p:cNvPr id="3" name="Content Placeholder 2"/>
          <p:cNvSpPr>
            <a:spLocks noGrp="1"/>
          </p:cNvSpPr>
          <p:nvPr>
            <p:ph idx="1"/>
          </p:nvPr>
        </p:nvSpPr>
        <p:spPr>
          <a:xfrm>
            <a:off x="7735562" y="4819349"/>
            <a:ext cx="4683614" cy="1225316"/>
          </a:xfrm>
        </p:spPr>
        <p:txBody>
          <a:bodyPr>
            <a:noAutofit/>
          </a:bodyPr>
          <a:lstStyle/>
          <a:p>
            <a:pPr marL="0" indent="0">
              <a:buNone/>
            </a:pPr>
            <a:r>
              <a:rPr lang="en-US" sz="3200" dirty="0"/>
              <a:t>bias b only change the position of the hyperplane</a:t>
            </a:r>
          </a:p>
        </p:txBody>
      </p:sp>
      <p:sp>
        <p:nvSpPr>
          <p:cNvPr id="70" name="Footer Placeholder 3"/>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400" dirty="0">
              <a:solidFill>
                <a:schemeClr val="tx1"/>
              </a:solidFill>
            </a:endParaRPr>
          </a:p>
        </p:txBody>
      </p:sp>
      <p:pic>
        <p:nvPicPr>
          <p:cNvPr id="4" name="Picture 3"/>
          <p:cNvPicPr>
            <a:picLocks noChangeAspect="1"/>
          </p:cNvPicPr>
          <p:nvPr/>
        </p:nvPicPr>
        <p:blipFill>
          <a:blip r:embed="rId3"/>
          <a:stretch>
            <a:fillRect/>
          </a:stretch>
        </p:blipFill>
        <p:spPr>
          <a:xfrm>
            <a:off x="2077188" y="1564265"/>
            <a:ext cx="5735374" cy="4777622"/>
          </a:xfrm>
          <a:prstGeom prst="rect">
            <a:avLst/>
          </a:prstGeom>
        </p:spPr>
      </p:pic>
      <p:sp>
        <p:nvSpPr>
          <p:cNvPr id="23" name="Content Placeholder 2"/>
          <p:cNvSpPr txBox="1">
            <a:spLocks/>
          </p:cNvSpPr>
          <p:nvPr/>
        </p:nvSpPr>
        <p:spPr>
          <a:xfrm>
            <a:off x="98538" y="3255548"/>
            <a:ext cx="2211525" cy="138383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200"/>
              <a:t>range determined by g(.)</a:t>
            </a:r>
            <a:endParaRPr lang="en-US" sz="3200" dirty="0"/>
          </a:p>
        </p:txBody>
      </p:sp>
    </p:spTree>
    <p:extLst>
      <p:ext uri="{BB962C8B-B14F-4D97-AF65-F5344CB8AC3E}">
        <p14:creationId xmlns:p14="http://schemas.microsoft.com/office/powerpoint/2010/main" val="150764241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Activation - sigmoid </a:t>
            </a:r>
          </a:p>
        </p:txBody>
      </p:sp>
      <p:pic>
        <p:nvPicPr>
          <p:cNvPr id="6" name="Picture 5"/>
          <p:cNvPicPr>
            <a:picLocks noChangeAspect="1"/>
          </p:cNvPicPr>
          <p:nvPr/>
        </p:nvPicPr>
        <p:blipFill>
          <a:blip r:embed="rId3"/>
          <a:stretch>
            <a:fillRect/>
          </a:stretch>
        </p:blipFill>
        <p:spPr>
          <a:xfrm>
            <a:off x="6352673" y="1786940"/>
            <a:ext cx="4803615" cy="3612370"/>
          </a:xfrm>
          <a:prstGeom prst="rect">
            <a:avLst/>
          </a:prstGeom>
        </p:spPr>
      </p:pic>
      <p:sp>
        <p:nvSpPr>
          <p:cNvPr id="41" name="Content Placeholder 2"/>
          <p:cNvSpPr>
            <a:spLocks noGrp="1"/>
          </p:cNvSpPr>
          <p:nvPr>
            <p:ph idx="1"/>
          </p:nvPr>
        </p:nvSpPr>
        <p:spPr>
          <a:xfrm>
            <a:off x="838200" y="2147657"/>
            <a:ext cx="5042836" cy="2890937"/>
          </a:xfrm>
        </p:spPr>
        <p:txBody>
          <a:bodyPr>
            <a:noAutofit/>
          </a:bodyPr>
          <a:lstStyle/>
          <a:p>
            <a:r>
              <a:rPr lang="en-US" sz="3200" dirty="0"/>
              <a:t>Squashes the neuron’s pre-activation between 0 and 1</a:t>
            </a:r>
          </a:p>
          <a:p>
            <a:r>
              <a:rPr lang="en-US" sz="3200" dirty="0"/>
              <a:t>Always positive </a:t>
            </a:r>
          </a:p>
          <a:p>
            <a:r>
              <a:rPr lang="en-US" sz="3200" dirty="0"/>
              <a:t>Bounded </a:t>
            </a:r>
          </a:p>
          <a:p>
            <a:r>
              <a:rPr lang="en-US" sz="3200" dirty="0"/>
              <a:t>Strictly increasing</a:t>
            </a:r>
          </a:p>
        </p:txBody>
      </p:sp>
      <mc:AlternateContent xmlns:mc="http://schemas.openxmlformats.org/markup-compatibility/2006" xmlns:a14="http://schemas.microsoft.com/office/drawing/2010/main">
        <mc:Choice Requires="a14">
          <p:sp>
            <p:nvSpPr>
              <p:cNvPr id="43" name="Rectangle 42"/>
              <p:cNvSpPr/>
              <p:nvPr/>
            </p:nvSpPr>
            <p:spPr>
              <a:xfrm>
                <a:off x="6699321" y="5533073"/>
                <a:ext cx="3454407" cy="114236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3600" b="0" i="1" dirty="0" smtClean="0">
                          <a:solidFill>
                            <a:sysClr val="windowText" lastClr="000000"/>
                          </a:solidFill>
                          <a:latin typeface="Cambria Math" charset="0"/>
                        </a:rPr>
                        <m:t>𝑔</m:t>
                      </m:r>
                      <m:d>
                        <m:dPr>
                          <m:ctrlPr>
                            <a:rPr lang="en-US" sz="3600" b="0" i="1" dirty="0" smtClean="0">
                              <a:solidFill>
                                <a:sysClr val="windowText" lastClr="000000"/>
                              </a:solidFill>
                              <a:latin typeface="Cambria Math" panose="02040503050406030204" pitchFamily="18" charset="0"/>
                            </a:rPr>
                          </m:ctrlPr>
                        </m:dPr>
                        <m:e>
                          <m:r>
                            <a:rPr lang="en-US" sz="3600" b="0" i="1" dirty="0" smtClean="0">
                              <a:solidFill>
                                <a:sysClr val="windowText" lastClr="000000"/>
                              </a:solidFill>
                              <a:latin typeface="Cambria Math" panose="02040503050406030204" pitchFamily="18" charset="0"/>
                            </a:rPr>
                            <m:t>𝑥</m:t>
                          </m:r>
                        </m:e>
                      </m:d>
                      <m:r>
                        <a:rPr lang="en-US" sz="3600" b="0" i="1" dirty="0" smtClean="0">
                          <a:solidFill>
                            <a:sysClr val="windowText" lastClr="000000"/>
                          </a:solidFill>
                          <a:latin typeface="Cambria Math" panose="02040503050406030204" pitchFamily="18" charset="0"/>
                        </a:rPr>
                        <m:t>=</m:t>
                      </m:r>
                      <m:f>
                        <m:fPr>
                          <m:ctrlPr>
                            <a:rPr lang="en-US" sz="3600" b="0" i="1" dirty="0" smtClean="0">
                              <a:solidFill>
                                <a:sysClr val="windowText" lastClr="000000"/>
                              </a:solidFill>
                              <a:latin typeface="Cambria Math" panose="02040503050406030204" pitchFamily="18" charset="0"/>
                            </a:rPr>
                          </m:ctrlPr>
                        </m:fPr>
                        <m:num>
                          <m:r>
                            <a:rPr lang="en-US" sz="3600" b="0" i="1" dirty="0" smtClean="0">
                              <a:solidFill>
                                <a:sysClr val="windowText" lastClr="000000"/>
                              </a:solidFill>
                              <a:latin typeface="Cambria Math" panose="02040503050406030204" pitchFamily="18" charset="0"/>
                            </a:rPr>
                            <m:t>1</m:t>
                          </m:r>
                        </m:num>
                        <m:den>
                          <m:r>
                            <a:rPr lang="en-US" sz="3600" b="0" i="1" dirty="0" smtClean="0">
                              <a:solidFill>
                                <a:sysClr val="windowText" lastClr="000000"/>
                              </a:solidFill>
                              <a:latin typeface="Cambria Math" panose="02040503050406030204" pitchFamily="18" charset="0"/>
                            </a:rPr>
                            <m:t>1+</m:t>
                          </m:r>
                          <m:sSup>
                            <m:sSupPr>
                              <m:ctrlPr>
                                <a:rPr lang="en-US" sz="3600" b="0" i="1" dirty="0" smtClean="0">
                                  <a:solidFill>
                                    <a:sysClr val="windowText" lastClr="000000"/>
                                  </a:solidFill>
                                  <a:latin typeface="Cambria Math" panose="02040503050406030204" pitchFamily="18" charset="0"/>
                                </a:rPr>
                              </m:ctrlPr>
                            </m:sSupPr>
                            <m:e>
                              <m:r>
                                <a:rPr lang="en-US" sz="3600" b="0" i="1" dirty="0" smtClean="0">
                                  <a:solidFill>
                                    <a:sysClr val="windowText" lastClr="000000"/>
                                  </a:solidFill>
                                  <a:latin typeface="Cambria Math" panose="02040503050406030204" pitchFamily="18" charset="0"/>
                                </a:rPr>
                                <m:t>𝑒</m:t>
                              </m:r>
                            </m:e>
                            <m:sup>
                              <m:r>
                                <a:rPr lang="en-US" sz="3600" b="0" i="1" dirty="0" smtClean="0">
                                  <a:solidFill>
                                    <a:sysClr val="windowText" lastClr="000000"/>
                                  </a:solidFill>
                                  <a:latin typeface="Cambria Math" panose="02040503050406030204" pitchFamily="18" charset="0"/>
                                </a:rPr>
                                <m:t>−</m:t>
                              </m:r>
                              <m:r>
                                <a:rPr lang="en-US" sz="3600" b="0" i="1" dirty="0" smtClean="0">
                                  <a:solidFill>
                                    <a:sysClr val="windowText" lastClr="000000"/>
                                  </a:solidFill>
                                  <a:latin typeface="Cambria Math" panose="02040503050406030204" pitchFamily="18" charset="0"/>
                                </a:rPr>
                                <m:t>𝑥</m:t>
                              </m:r>
                            </m:sup>
                          </m:sSup>
                          <m:r>
                            <a:rPr lang="en-US" sz="3600" b="0" i="1" dirty="0" smtClean="0">
                              <a:solidFill>
                                <a:sysClr val="windowText" lastClr="000000"/>
                              </a:solidFill>
                              <a:latin typeface="Cambria Math" panose="02040503050406030204" pitchFamily="18" charset="0"/>
                            </a:rPr>
                            <m:t> </m:t>
                          </m:r>
                        </m:den>
                      </m:f>
                    </m:oMath>
                  </m:oMathPara>
                </a14:m>
                <a:endParaRPr lang="en-US" sz="3600" dirty="0"/>
              </a:p>
            </p:txBody>
          </p:sp>
        </mc:Choice>
        <mc:Fallback xmlns="">
          <p:sp>
            <p:nvSpPr>
              <p:cNvPr id="43" name="Rectangle 42"/>
              <p:cNvSpPr>
                <a:spLocks noRot="1" noChangeAspect="1" noMove="1" noResize="1" noEditPoints="1" noAdjustHandles="1" noChangeArrowheads="1" noChangeShapeType="1" noTextEdit="1"/>
              </p:cNvSpPr>
              <p:nvPr/>
            </p:nvSpPr>
            <p:spPr>
              <a:xfrm>
                <a:off x="6699321" y="5533073"/>
                <a:ext cx="3454407" cy="1142364"/>
              </a:xfrm>
              <a:prstGeom prst="rect">
                <a:avLst/>
              </a:prstGeom>
              <a:blipFill rotWithShape="0">
                <a:blip r:embed="rId4"/>
                <a:stretch>
                  <a:fillRect/>
                </a:stretch>
              </a:blipFill>
            </p:spPr>
            <p:txBody>
              <a:bodyPr/>
              <a:lstStyle/>
              <a:p>
                <a:r>
                  <a:rPr lang="en-US">
                    <a:noFill/>
                  </a:rPr>
                  <a:t> </a:t>
                </a:r>
              </a:p>
            </p:txBody>
          </p:sp>
        </mc:Fallback>
      </mc:AlternateContent>
      <p:sp>
        <p:nvSpPr>
          <p:cNvPr id="44" name="Footer Placeholder 3"/>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400" dirty="0">
              <a:solidFill>
                <a:schemeClr val="tx1"/>
              </a:solidFill>
            </a:endParaRPr>
          </a:p>
        </p:txBody>
      </p:sp>
    </p:spTree>
    <p:extLst>
      <p:ext uri="{BB962C8B-B14F-4D97-AF65-F5344CB8AC3E}">
        <p14:creationId xmlns:p14="http://schemas.microsoft.com/office/powerpoint/2010/main" val="18241455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hite oval with red circles and arrows&#10;&#10;Description automatically generated">
            <a:extLst>
              <a:ext uri="{FF2B5EF4-FFF2-40B4-BE49-F238E27FC236}">
                <a16:creationId xmlns:a16="http://schemas.microsoft.com/office/drawing/2014/main" id="{CC8368C5-D836-1AC1-D80B-89D1878FCE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64187" y="1097720"/>
            <a:ext cx="7608477" cy="2619312"/>
          </a:xfrm>
          <a:prstGeom prst="rect">
            <a:avLst/>
          </a:prstGeom>
        </p:spPr>
      </p:pic>
      <p:sp>
        <p:nvSpPr>
          <p:cNvPr id="2" name="Title 1">
            <a:extLst>
              <a:ext uri="{FF2B5EF4-FFF2-40B4-BE49-F238E27FC236}">
                <a16:creationId xmlns:a16="http://schemas.microsoft.com/office/drawing/2014/main" id="{5E2B0AB5-0D89-0846-6E0D-B52B68F8B48D}"/>
              </a:ext>
            </a:extLst>
          </p:cNvPr>
          <p:cNvSpPr>
            <a:spLocks noGrp="1"/>
          </p:cNvSpPr>
          <p:nvPr>
            <p:ph type="title"/>
          </p:nvPr>
        </p:nvSpPr>
        <p:spPr>
          <a:xfrm>
            <a:off x="415600" y="332656"/>
            <a:ext cx="11360800" cy="763560"/>
          </a:xfrm>
        </p:spPr>
        <p:txBody>
          <a:bodyPr/>
          <a:lstStyle/>
          <a:p>
            <a:r>
              <a:rPr lang="en-US" dirty="0"/>
              <a:t>Perceptron</a:t>
            </a:r>
          </a:p>
        </p:txBody>
      </p:sp>
      <p:sp>
        <p:nvSpPr>
          <p:cNvPr id="3" name="Text Placeholder 2">
            <a:extLst>
              <a:ext uri="{FF2B5EF4-FFF2-40B4-BE49-F238E27FC236}">
                <a16:creationId xmlns:a16="http://schemas.microsoft.com/office/drawing/2014/main" id="{E71E9E5E-6645-E17A-2B62-E163424D71B4}"/>
              </a:ext>
            </a:extLst>
          </p:cNvPr>
          <p:cNvSpPr>
            <a:spLocks noGrp="1"/>
          </p:cNvSpPr>
          <p:nvPr>
            <p:ph type="body" idx="1"/>
          </p:nvPr>
        </p:nvSpPr>
        <p:spPr>
          <a:xfrm>
            <a:off x="119336" y="1248602"/>
            <a:ext cx="4536504" cy="4988710"/>
          </a:xfrm>
        </p:spPr>
        <p:txBody>
          <a:bodyPr/>
          <a:lstStyle/>
          <a:p>
            <a:pPr marL="114300" indent="0">
              <a:buNone/>
            </a:pPr>
            <a:r>
              <a:rPr lang="en-US" sz="2000" dirty="0"/>
              <a:t>A perceptron draws inspiration from a biological visual neural model with three layers illustrated as follows :</a:t>
            </a:r>
          </a:p>
          <a:p>
            <a:endParaRPr lang="en-US" sz="2000" dirty="0"/>
          </a:p>
          <a:p>
            <a:r>
              <a:rPr lang="en-US" sz="2000" dirty="0"/>
              <a:t>Input Layer is synonymous to sensory cells in the retina, with random connections to neurons of the succeeding layer.</a:t>
            </a:r>
          </a:p>
          <a:p>
            <a:r>
              <a:rPr lang="en-US" sz="2000" dirty="0"/>
              <a:t>Association layers have threshold neurons with bi-directional connections to the response layer.</a:t>
            </a:r>
          </a:p>
          <a:p>
            <a:r>
              <a:rPr lang="en-US" sz="2000" dirty="0"/>
              <a:t>Response layer has threshold neurons that are interconnected with each other for competitive inhibitory signaling.</a:t>
            </a:r>
          </a:p>
        </p:txBody>
      </p:sp>
      <p:sp>
        <p:nvSpPr>
          <p:cNvPr id="7" name="TextBox 6">
            <a:extLst>
              <a:ext uri="{FF2B5EF4-FFF2-40B4-BE49-F238E27FC236}">
                <a16:creationId xmlns:a16="http://schemas.microsoft.com/office/drawing/2014/main" id="{CC6BC4B9-D170-904F-1F29-8AF2DA3090FF}"/>
              </a:ext>
            </a:extLst>
          </p:cNvPr>
          <p:cNvSpPr txBox="1"/>
          <p:nvPr/>
        </p:nvSpPr>
        <p:spPr>
          <a:xfrm>
            <a:off x="4511824" y="4005064"/>
            <a:ext cx="7488832" cy="2585323"/>
          </a:xfrm>
          <a:prstGeom prst="rect">
            <a:avLst/>
          </a:prstGeom>
          <a:noFill/>
        </p:spPr>
        <p:txBody>
          <a:bodyPr wrap="square">
            <a:spAutoFit/>
          </a:bodyPr>
          <a:lstStyle/>
          <a:p>
            <a:r>
              <a:rPr lang="en-US" dirty="0">
                <a:solidFill>
                  <a:srgbClr val="663300"/>
                </a:solidFill>
              </a:rPr>
              <a:t>Response layer neurons compete with each other by sending inhibitory signals to produce output. Threshold functions are set at the origin for the association and response layers. This forms the basis of learning between these layers. The goal of the perception is to activate correct response neurons for each input pattern.</a:t>
            </a:r>
          </a:p>
          <a:p>
            <a:r>
              <a:rPr lang="en-US" dirty="0">
                <a:solidFill>
                  <a:srgbClr val="663300"/>
                </a:solidFill>
              </a:rPr>
              <a:t>Hebbian Learning is inspired by the biological neural weight adjustment mechanism. It describes the method to convert a neuron an inability to learn and enables it to develop cognition with response to external stimuli. These concepts are still the basis for neural learning today.</a:t>
            </a:r>
          </a:p>
        </p:txBody>
      </p:sp>
    </p:spTree>
    <p:extLst>
      <p:ext uri="{BB962C8B-B14F-4D97-AF65-F5344CB8AC3E}">
        <p14:creationId xmlns:p14="http://schemas.microsoft.com/office/powerpoint/2010/main" val="3670407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Activation - hyperbolic tangent (</a:t>
            </a:r>
            <a:r>
              <a:rPr lang="en-US" dirty="0" err="1"/>
              <a:t>tanh</a:t>
            </a:r>
            <a:r>
              <a:rPr lang="en-US" dirty="0"/>
              <a:t>) </a:t>
            </a:r>
          </a:p>
        </p:txBody>
      </p:sp>
      <p:sp>
        <p:nvSpPr>
          <p:cNvPr id="41" name="Content Placeholder 2"/>
          <p:cNvSpPr>
            <a:spLocks noGrp="1"/>
          </p:cNvSpPr>
          <p:nvPr>
            <p:ph idx="1"/>
          </p:nvPr>
        </p:nvSpPr>
        <p:spPr>
          <a:xfrm>
            <a:off x="407368" y="2147657"/>
            <a:ext cx="5473668" cy="2890937"/>
          </a:xfrm>
        </p:spPr>
        <p:txBody>
          <a:bodyPr>
            <a:noAutofit/>
          </a:bodyPr>
          <a:lstStyle/>
          <a:p>
            <a:r>
              <a:rPr lang="en-US" sz="3200" dirty="0"/>
              <a:t>Squashes the neuron’s pre-activation between -1 and 1</a:t>
            </a:r>
          </a:p>
          <a:p>
            <a:r>
              <a:rPr lang="en-US" sz="3200" dirty="0"/>
              <a:t>Can be positive or negative</a:t>
            </a:r>
          </a:p>
          <a:p>
            <a:r>
              <a:rPr lang="en-US" sz="3200" dirty="0"/>
              <a:t>Bounded </a:t>
            </a:r>
          </a:p>
          <a:p>
            <a:r>
              <a:rPr lang="en-US" sz="3200" dirty="0"/>
              <a:t>Strictly increasing</a:t>
            </a:r>
          </a:p>
        </p:txBody>
      </p:sp>
      <mc:AlternateContent xmlns:mc="http://schemas.openxmlformats.org/markup-compatibility/2006" xmlns:a14="http://schemas.microsoft.com/office/drawing/2010/main">
        <mc:Choice Requires="a14">
          <p:sp>
            <p:nvSpPr>
              <p:cNvPr id="43" name="Rectangle 42"/>
              <p:cNvSpPr/>
              <p:nvPr/>
            </p:nvSpPr>
            <p:spPr>
              <a:xfrm>
                <a:off x="3562880" y="5537092"/>
                <a:ext cx="7593408" cy="1190134"/>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sz="3600" b="0" i="1" dirty="0" smtClean="0">
                          <a:solidFill>
                            <a:sysClr val="windowText" lastClr="000000"/>
                          </a:solidFill>
                          <a:latin typeface="Cambria Math" charset="0"/>
                        </a:rPr>
                        <m:t>𝑔</m:t>
                      </m:r>
                      <m:d>
                        <m:dPr>
                          <m:ctrlPr>
                            <a:rPr lang="en-US" sz="3600" b="0" i="1" dirty="0" smtClean="0">
                              <a:solidFill>
                                <a:sysClr val="windowText" lastClr="000000"/>
                              </a:solidFill>
                              <a:latin typeface="Cambria Math" panose="02040503050406030204" pitchFamily="18" charset="0"/>
                            </a:rPr>
                          </m:ctrlPr>
                        </m:dPr>
                        <m:e>
                          <m:r>
                            <a:rPr lang="en-US" sz="3600" b="0" i="1" dirty="0" smtClean="0">
                              <a:solidFill>
                                <a:sysClr val="windowText" lastClr="000000"/>
                              </a:solidFill>
                              <a:latin typeface="Cambria Math" panose="02040503050406030204" pitchFamily="18" charset="0"/>
                            </a:rPr>
                            <m:t>𝑥</m:t>
                          </m:r>
                        </m:e>
                      </m:d>
                      <m:r>
                        <a:rPr lang="en-US" sz="3600" b="0" i="1" dirty="0" smtClean="0">
                          <a:solidFill>
                            <a:sysClr val="windowText" lastClr="000000"/>
                          </a:solidFill>
                          <a:latin typeface="Cambria Math" panose="02040503050406030204" pitchFamily="18" charset="0"/>
                        </a:rPr>
                        <m:t>=</m:t>
                      </m:r>
                      <m:func>
                        <m:funcPr>
                          <m:ctrlPr>
                            <a:rPr lang="en-US" sz="3600" b="0" i="1" dirty="0" smtClean="0">
                              <a:solidFill>
                                <a:sysClr val="windowText" lastClr="000000"/>
                              </a:solidFill>
                              <a:latin typeface="Cambria Math" panose="02040503050406030204" pitchFamily="18" charset="0"/>
                            </a:rPr>
                          </m:ctrlPr>
                        </m:funcPr>
                        <m:fName>
                          <m:r>
                            <m:rPr>
                              <m:sty m:val="p"/>
                            </m:rPr>
                            <a:rPr lang="en-US" sz="3600" b="0" i="0" dirty="0" smtClean="0">
                              <a:solidFill>
                                <a:sysClr val="windowText" lastClr="000000"/>
                              </a:solidFill>
                              <a:latin typeface="Cambria Math" charset="0"/>
                            </a:rPr>
                            <m:t>tanh</m:t>
                          </m:r>
                        </m:fName>
                        <m:e>
                          <m:d>
                            <m:dPr>
                              <m:ctrlPr>
                                <a:rPr lang="en-US" sz="3600" b="0" i="1" dirty="0" smtClean="0">
                                  <a:solidFill>
                                    <a:sysClr val="windowText" lastClr="000000"/>
                                  </a:solidFill>
                                  <a:latin typeface="Cambria Math" panose="02040503050406030204" pitchFamily="18" charset="0"/>
                                </a:rPr>
                              </m:ctrlPr>
                            </m:dPr>
                            <m:e>
                              <m:r>
                                <a:rPr lang="en-US" sz="3600" b="0" i="1" dirty="0" smtClean="0">
                                  <a:solidFill>
                                    <a:sysClr val="windowText" lastClr="000000"/>
                                  </a:solidFill>
                                  <a:latin typeface="Cambria Math" charset="0"/>
                                </a:rPr>
                                <m:t>𝑥</m:t>
                              </m:r>
                            </m:e>
                          </m:d>
                        </m:e>
                      </m:func>
                      <m:r>
                        <a:rPr lang="en-US" sz="3600" b="0" i="1" dirty="0" smtClean="0">
                          <a:solidFill>
                            <a:sysClr val="windowText" lastClr="000000"/>
                          </a:solidFill>
                          <a:latin typeface="Cambria Math" charset="0"/>
                        </a:rPr>
                        <m:t>=</m:t>
                      </m:r>
                      <m:f>
                        <m:fPr>
                          <m:ctrlPr>
                            <a:rPr lang="en-US" sz="3600" b="0" i="1" dirty="0" smtClean="0">
                              <a:solidFill>
                                <a:sysClr val="windowText" lastClr="000000"/>
                              </a:solidFill>
                              <a:latin typeface="Cambria Math" panose="02040503050406030204" pitchFamily="18" charset="0"/>
                            </a:rPr>
                          </m:ctrlPr>
                        </m:fPr>
                        <m:num>
                          <m:sSup>
                            <m:sSupPr>
                              <m:ctrlPr>
                                <a:rPr lang="en-US" sz="3600" i="1" dirty="0">
                                  <a:solidFill>
                                    <a:sysClr val="windowText" lastClr="000000"/>
                                  </a:solidFill>
                                  <a:latin typeface="Cambria Math" panose="02040503050406030204" pitchFamily="18" charset="0"/>
                                </a:rPr>
                              </m:ctrlPr>
                            </m:sSupPr>
                            <m:e>
                              <m:r>
                                <a:rPr lang="en-US" sz="3600" i="1" dirty="0">
                                  <a:solidFill>
                                    <a:sysClr val="windowText" lastClr="000000"/>
                                  </a:solidFill>
                                  <a:latin typeface="Cambria Math" panose="02040503050406030204" pitchFamily="18" charset="0"/>
                                </a:rPr>
                                <m:t>𝑒</m:t>
                              </m:r>
                            </m:e>
                            <m:sup>
                              <m:r>
                                <a:rPr lang="en-US" sz="3600" i="1" dirty="0">
                                  <a:solidFill>
                                    <a:sysClr val="windowText" lastClr="000000"/>
                                  </a:solidFill>
                                  <a:latin typeface="Cambria Math" panose="02040503050406030204" pitchFamily="18" charset="0"/>
                                </a:rPr>
                                <m:t>𝑥</m:t>
                              </m:r>
                            </m:sup>
                          </m:sSup>
                          <m:r>
                            <a:rPr lang="en-US" sz="3600" b="0" i="1" dirty="0" smtClean="0">
                              <a:solidFill>
                                <a:sysClr val="windowText" lastClr="000000"/>
                              </a:solidFill>
                              <a:latin typeface="Cambria Math" charset="0"/>
                            </a:rPr>
                            <m:t>−</m:t>
                          </m:r>
                          <m:sSup>
                            <m:sSupPr>
                              <m:ctrlPr>
                                <a:rPr lang="en-US" sz="3600" i="1" dirty="0">
                                  <a:solidFill>
                                    <a:sysClr val="windowText" lastClr="000000"/>
                                  </a:solidFill>
                                  <a:latin typeface="Cambria Math" panose="02040503050406030204" pitchFamily="18" charset="0"/>
                                </a:rPr>
                              </m:ctrlPr>
                            </m:sSupPr>
                            <m:e>
                              <m:r>
                                <a:rPr lang="en-US" sz="3600" i="1" dirty="0">
                                  <a:solidFill>
                                    <a:sysClr val="windowText" lastClr="000000"/>
                                  </a:solidFill>
                                  <a:latin typeface="Cambria Math" panose="02040503050406030204" pitchFamily="18" charset="0"/>
                                </a:rPr>
                                <m:t>𝑒</m:t>
                              </m:r>
                            </m:e>
                            <m:sup>
                              <m:r>
                                <a:rPr lang="en-US" sz="3600" i="1" dirty="0">
                                  <a:solidFill>
                                    <a:sysClr val="windowText" lastClr="000000"/>
                                  </a:solidFill>
                                  <a:latin typeface="Cambria Math" panose="02040503050406030204" pitchFamily="18" charset="0"/>
                                </a:rPr>
                                <m:t>−</m:t>
                              </m:r>
                              <m:r>
                                <a:rPr lang="en-US" sz="3600" i="1" dirty="0">
                                  <a:solidFill>
                                    <a:sysClr val="windowText" lastClr="000000"/>
                                  </a:solidFill>
                                  <a:latin typeface="Cambria Math" panose="02040503050406030204" pitchFamily="18" charset="0"/>
                                </a:rPr>
                                <m:t>𝑥</m:t>
                              </m:r>
                            </m:sup>
                          </m:sSup>
                        </m:num>
                        <m:den>
                          <m:sSup>
                            <m:sSupPr>
                              <m:ctrlPr>
                                <a:rPr lang="en-US" sz="3600" i="1" dirty="0">
                                  <a:solidFill>
                                    <a:sysClr val="windowText" lastClr="000000"/>
                                  </a:solidFill>
                                  <a:latin typeface="Cambria Math" panose="02040503050406030204" pitchFamily="18" charset="0"/>
                                </a:rPr>
                              </m:ctrlPr>
                            </m:sSupPr>
                            <m:e>
                              <m:r>
                                <a:rPr lang="en-US" sz="3600" i="1" dirty="0">
                                  <a:solidFill>
                                    <a:sysClr val="windowText" lastClr="000000"/>
                                  </a:solidFill>
                                  <a:latin typeface="Cambria Math" panose="02040503050406030204" pitchFamily="18" charset="0"/>
                                </a:rPr>
                                <m:t>𝑒</m:t>
                              </m:r>
                            </m:e>
                            <m:sup>
                              <m:r>
                                <a:rPr lang="en-US" sz="3600" i="1" dirty="0">
                                  <a:solidFill>
                                    <a:sysClr val="windowText" lastClr="000000"/>
                                  </a:solidFill>
                                  <a:latin typeface="Cambria Math" panose="02040503050406030204" pitchFamily="18" charset="0"/>
                                </a:rPr>
                                <m:t>𝑥</m:t>
                              </m:r>
                            </m:sup>
                          </m:sSup>
                          <m:r>
                            <a:rPr lang="en-US" sz="3600" b="0" i="1" dirty="0" smtClean="0">
                              <a:solidFill>
                                <a:sysClr val="windowText" lastClr="000000"/>
                              </a:solidFill>
                              <a:latin typeface="Cambria Math" charset="0"/>
                            </a:rPr>
                            <m:t>+</m:t>
                          </m:r>
                          <m:sSup>
                            <m:sSupPr>
                              <m:ctrlPr>
                                <a:rPr lang="en-US" sz="3600" i="1" dirty="0">
                                  <a:solidFill>
                                    <a:sysClr val="windowText" lastClr="000000"/>
                                  </a:solidFill>
                                  <a:latin typeface="Cambria Math" panose="02040503050406030204" pitchFamily="18" charset="0"/>
                                </a:rPr>
                              </m:ctrlPr>
                            </m:sSupPr>
                            <m:e>
                              <m:r>
                                <a:rPr lang="en-US" sz="3600" i="1" dirty="0">
                                  <a:solidFill>
                                    <a:sysClr val="windowText" lastClr="000000"/>
                                  </a:solidFill>
                                  <a:latin typeface="Cambria Math" panose="02040503050406030204" pitchFamily="18" charset="0"/>
                                </a:rPr>
                                <m:t>𝑒</m:t>
                              </m:r>
                            </m:e>
                            <m:sup>
                              <m:r>
                                <a:rPr lang="en-US" sz="3600" i="1" dirty="0">
                                  <a:solidFill>
                                    <a:sysClr val="windowText" lastClr="000000"/>
                                  </a:solidFill>
                                  <a:latin typeface="Cambria Math" panose="02040503050406030204" pitchFamily="18" charset="0"/>
                                </a:rPr>
                                <m:t>−</m:t>
                              </m:r>
                              <m:r>
                                <a:rPr lang="en-US" sz="3600" i="1" dirty="0">
                                  <a:solidFill>
                                    <a:sysClr val="windowText" lastClr="000000"/>
                                  </a:solidFill>
                                  <a:latin typeface="Cambria Math" panose="02040503050406030204" pitchFamily="18" charset="0"/>
                                </a:rPr>
                                <m:t>𝑥</m:t>
                              </m:r>
                            </m:sup>
                          </m:sSup>
                        </m:den>
                      </m:f>
                    </m:oMath>
                  </m:oMathPara>
                </a14:m>
                <a:endParaRPr lang="en-US" sz="3600" dirty="0"/>
              </a:p>
            </p:txBody>
          </p:sp>
        </mc:Choice>
        <mc:Fallback xmlns="">
          <p:sp>
            <p:nvSpPr>
              <p:cNvPr id="43" name="Rectangle 42"/>
              <p:cNvSpPr>
                <a:spLocks noRot="1" noChangeAspect="1" noMove="1" noResize="1" noEditPoints="1" noAdjustHandles="1" noChangeArrowheads="1" noChangeShapeType="1" noTextEdit="1"/>
              </p:cNvSpPr>
              <p:nvPr/>
            </p:nvSpPr>
            <p:spPr>
              <a:xfrm>
                <a:off x="3562880" y="5537092"/>
                <a:ext cx="7593408" cy="1190134"/>
              </a:xfrm>
              <a:prstGeom prst="rect">
                <a:avLst/>
              </a:prstGeom>
              <a:blipFill rotWithShape="0">
                <a:blip r:embed="rId3"/>
                <a:stretch>
                  <a:fillRect/>
                </a:stretch>
              </a:blipFill>
            </p:spPr>
            <p:txBody>
              <a:bodyPr/>
              <a:lstStyle/>
              <a:p>
                <a:r>
                  <a:rPr lang="en-US">
                    <a:noFill/>
                  </a:rPr>
                  <a:t> </a:t>
                </a:r>
              </a:p>
            </p:txBody>
          </p:sp>
        </mc:Fallback>
      </mc:AlternateContent>
      <p:sp>
        <p:nvSpPr>
          <p:cNvPr id="44" name="Footer Placeholder 3"/>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400" dirty="0">
              <a:solidFill>
                <a:schemeClr val="tx1"/>
              </a:solidFill>
            </a:endParaRPr>
          </a:p>
        </p:txBody>
      </p:sp>
      <p:pic>
        <p:nvPicPr>
          <p:cNvPr id="3" name="Picture 2"/>
          <p:cNvPicPr>
            <a:picLocks noChangeAspect="1"/>
          </p:cNvPicPr>
          <p:nvPr/>
        </p:nvPicPr>
        <p:blipFill>
          <a:blip r:embed="rId4"/>
          <a:stretch>
            <a:fillRect/>
          </a:stretch>
        </p:blipFill>
        <p:spPr>
          <a:xfrm>
            <a:off x="6352673" y="1791607"/>
            <a:ext cx="4803615" cy="3644566"/>
          </a:xfrm>
          <a:prstGeom prst="rect">
            <a:avLst/>
          </a:prstGeom>
        </p:spPr>
      </p:pic>
    </p:spTree>
    <p:extLst>
      <p:ext uri="{BB962C8B-B14F-4D97-AF65-F5344CB8AC3E}">
        <p14:creationId xmlns:p14="http://schemas.microsoft.com/office/powerpoint/2010/main" val="36699753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Activation - rectified linear(</a:t>
            </a:r>
            <a:r>
              <a:rPr lang="en-US" dirty="0" err="1"/>
              <a:t>relu</a:t>
            </a:r>
            <a:r>
              <a:rPr lang="en-US" dirty="0"/>
              <a:t>) </a:t>
            </a:r>
          </a:p>
        </p:txBody>
      </p:sp>
      <p:sp>
        <p:nvSpPr>
          <p:cNvPr id="41" name="Content Placeholder 2"/>
          <p:cNvSpPr>
            <a:spLocks noGrp="1"/>
          </p:cNvSpPr>
          <p:nvPr>
            <p:ph idx="1"/>
          </p:nvPr>
        </p:nvSpPr>
        <p:spPr>
          <a:xfrm>
            <a:off x="838200" y="2147657"/>
            <a:ext cx="5042836" cy="2890937"/>
          </a:xfrm>
        </p:spPr>
        <p:txBody>
          <a:bodyPr>
            <a:noAutofit/>
          </a:bodyPr>
          <a:lstStyle/>
          <a:p>
            <a:r>
              <a:rPr lang="en-US" sz="3200" dirty="0"/>
              <a:t>Bounded below by 0</a:t>
            </a:r>
          </a:p>
          <a:p>
            <a:r>
              <a:rPr lang="en-US" sz="3200" dirty="0"/>
              <a:t>always non-negative </a:t>
            </a:r>
          </a:p>
          <a:p>
            <a:r>
              <a:rPr lang="en-US" sz="3200" dirty="0"/>
              <a:t>Not upper bounded </a:t>
            </a:r>
          </a:p>
          <a:p>
            <a:r>
              <a:rPr lang="en-US" sz="3200" dirty="0"/>
              <a:t>Tends to give neurons with sparse activities</a:t>
            </a:r>
          </a:p>
        </p:txBody>
      </p:sp>
      <p:sp>
        <p:nvSpPr>
          <p:cNvPr id="44" name="Footer Placeholder 3"/>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400" dirty="0">
              <a:solidFill>
                <a:schemeClr val="tx1"/>
              </a:solidFill>
            </a:endParaRPr>
          </a:p>
        </p:txBody>
      </p:sp>
      <p:pic>
        <p:nvPicPr>
          <p:cNvPr id="4" name="Picture 3"/>
          <p:cNvPicPr>
            <a:picLocks noChangeAspect="1"/>
          </p:cNvPicPr>
          <p:nvPr/>
        </p:nvPicPr>
        <p:blipFill>
          <a:blip r:embed="rId3"/>
          <a:stretch>
            <a:fillRect/>
          </a:stretch>
        </p:blipFill>
        <p:spPr>
          <a:xfrm>
            <a:off x="6352673" y="1802112"/>
            <a:ext cx="4803615" cy="3623555"/>
          </a:xfrm>
          <a:prstGeom prst="rect">
            <a:avLst/>
          </a:prstGeom>
        </p:spPr>
      </p:pic>
      <mc:AlternateContent xmlns:mc="http://schemas.openxmlformats.org/markup-compatibility/2006" xmlns:a14="http://schemas.microsoft.com/office/drawing/2010/main">
        <mc:Choice Requires="a14">
          <p:sp>
            <p:nvSpPr>
              <p:cNvPr id="8" name="Rectangle 7"/>
              <p:cNvSpPr/>
              <p:nvPr/>
            </p:nvSpPr>
            <p:spPr>
              <a:xfrm>
                <a:off x="4909021" y="5782636"/>
                <a:ext cx="5760231" cy="64633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3600" dirty="0" smtClean="0">
                          <a:solidFill>
                            <a:sysClr val="windowText" lastClr="000000"/>
                          </a:solidFill>
                          <a:latin typeface="Cambria Math" charset="0"/>
                        </a:rPr>
                        <m:t>𝑔</m:t>
                      </m:r>
                      <m:d>
                        <m:dPr>
                          <m:ctrlPr>
                            <a:rPr lang="en-US" sz="3600" i="1" dirty="0">
                              <a:solidFill>
                                <a:sysClr val="windowText" lastClr="000000"/>
                              </a:solidFill>
                              <a:latin typeface="Cambria Math" panose="02040503050406030204" pitchFamily="18" charset="0"/>
                            </a:rPr>
                          </m:ctrlPr>
                        </m:dPr>
                        <m:e>
                          <m:r>
                            <a:rPr lang="en-US" sz="3600" dirty="0">
                              <a:solidFill>
                                <a:sysClr val="windowText" lastClr="000000"/>
                              </a:solidFill>
                              <a:latin typeface="Cambria Math" charset="0"/>
                            </a:rPr>
                            <m:t>𝑥</m:t>
                          </m:r>
                        </m:e>
                      </m:d>
                      <m:r>
                        <a:rPr lang="en-US" sz="3600" dirty="0">
                          <a:solidFill>
                            <a:sysClr val="windowText" lastClr="000000"/>
                          </a:solidFill>
                          <a:latin typeface="Cambria Math" charset="0"/>
                        </a:rPr>
                        <m:t>=</m:t>
                      </m:r>
                      <m:r>
                        <m:rPr>
                          <m:sty m:val="p"/>
                        </m:rPr>
                        <a:rPr lang="en-US" sz="3600" i="0" dirty="0">
                          <a:solidFill>
                            <a:sysClr val="windowText" lastClr="000000"/>
                          </a:solidFill>
                          <a:latin typeface="Cambria Math" charset="0"/>
                        </a:rPr>
                        <m:t>relu</m:t>
                      </m:r>
                      <m:d>
                        <m:dPr>
                          <m:ctrlPr>
                            <a:rPr lang="en-US" sz="3600" i="1" dirty="0">
                              <a:solidFill>
                                <a:sysClr val="windowText" lastClr="000000"/>
                              </a:solidFill>
                              <a:latin typeface="Cambria Math" panose="02040503050406030204" pitchFamily="18" charset="0"/>
                            </a:rPr>
                          </m:ctrlPr>
                        </m:dPr>
                        <m:e>
                          <m:r>
                            <a:rPr lang="en-US" sz="3600" dirty="0">
                              <a:solidFill>
                                <a:sysClr val="windowText" lastClr="000000"/>
                              </a:solidFill>
                              <a:latin typeface="Cambria Math" charset="0"/>
                            </a:rPr>
                            <m:t>𝑥</m:t>
                          </m:r>
                        </m:e>
                      </m:d>
                      <m:r>
                        <a:rPr lang="en-US" sz="3600" dirty="0">
                          <a:solidFill>
                            <a:sysClr val="windowText" lastClr="000000"/>
                          </a:solidFill>
                          <a:latin typeface="Cambria Math" charset="0"/>
                        </a:rPr>
                        <m:t>=</m:t>
                      </m:r>
                      <m:r>
                        <m:rPr>
                          <m:sty m:val="p"/>
                        </m:rPr>
                        <a:rPr lang="en-US" sz="3600" b="0" i="0" dirty="0" smtClean="0">
                          <a:solidFill>
                            <a:sysClr val="windowText" lastClr="000000"/>
                          </a:solidFill>
                          <a:latin typeface="Cambria Math" charset="0"/>
                        </a:rPr>
                        <m:t>max</m:t>
                      </m:r>
                      <m:d>
                        <m:dPr>
                          <m:ctrlPr>
                            <a:rPr lang="en-US" sz="3600" i="1" dirty="0">
                              <a:solidFill>
                                <a:sysClr val="windowText" lastClr="000000"/>
                              </a:solidFill>
                              <a:latin typeface="Cambria Math" panose="02040503050406030204" pitchFamily="18" charset="0"/>
                            </a:rPr>
                          </m:ctrlPr>
                        </m:dPr>
                        <m:e>
                          <m:r>
                            <a:rPr lang="en-US" sz="3600" b="0" i="1" dirty="0" smtClean="0">
                              <a:solidFill>
                                <a:sysClr val="windowText" lastClr="000000"/>
                              </a:solidFill>
                              <a:latin typeface="Cambria Math" charset="0"/>
                            </a:rPr>
                            <m:t>0, </m:t>
                          </m:r>
                          <m:r>
                            <a:rPr lang="en-US" sz="3600" dirty="0">
                              <a:solidFill>
                                <a:sysClr val="windowText" lastClr="000000"/>
                              </a:solidFill>
                              <a:latin typeface="Cambria Math" charset="0"/>
                            </a:rPr>
                            <m:t>𝑥</m:t>
                          </m:r>
                        </m:e>
                      </m:d>
                    </m:oMath>
                  </m:oMathPara>
                </a14:m>
                <a:endParaRPr lang="en-US" sz="3600" dirty="0">
                  <a:solidFill>
                    <a:sysClr val="windowText" lastClr="000000"/>
                  </a:solidFill>
                  <a:latin typeface="Cambria Math"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4909021" y="5782636"/>
                <a:ext cx="5760231" cy="646331"/>
              </a:xfrm>
              <a:prstGeom prst="rect">
                <a:avLst/>
              </a:prstGeom>
              <a:blipFill rotWithShape="0">
                <a:blip r:embed="rId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70195074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Activation - </a:t>
            </a:r>
            <a:r>
              <a:rPr lang="en-US" dirty="0" err="1"/>
              <a:t>softmax</a:t>
            </a:r>
            <a:endParaRPr lang="en-US" dirty="0"/>
          </a:p>
        </p:txBody>
      </p:sp>
      <mc:AlternateContent xmlns:mc="http://schemas.openxmlformats.org/markup-compatibility/2006" xmlns:a14="http://schemas.microsoft.com/office/drawing/2010/main">
        <mc:Choice Requires="a14">
          <p:sp>
            <p:nvSpPr>
              <p:cNvPr id="41" name="Content Placeholder 2"/>
              <p:cNvSpPr>
                <a:spLocks noGrp="1"/>
              </p:cNvSpPr>
              <p:nvPr>
                <p:ph idx="1"/>
              </p:nvPr>
            </p:nvSpPr>
            <p:spPr>
              <a:xfrm>
                <a:off x="838200" y="1196752"/>
                <a:ext cx="9913219" cy="4345218"/>
              </a:xfrm>
            </p:spPr>
            <p:txBody>
              <a:bodyPr>
                <a:noAutofit/>
              </a:bodyPr>
              <a:lstStyle/>
              <a:p>
                <a:r>
                  <a:rPr lang="en-US" sz="3200" dirty="0"/>
                  <a:t>For multi-class classification:</a:t>
                </a:r>
              </a:p>
              <a:p>
                <a:pPr lvl="1"/>
                <a:r>
                  <a:rPr lang="en-US" dirty="0"/>
                  <a:t>we need multiple outputs (1 output per class)</a:t>
                </a:r>
              </a:p>
              <a:p>
                <a:pPr lvl="1"/>
                <a:r>
                  <a:rPr lang="en-US" dirty="0"/>
                  <a:t>we would like to estimate the conditional probability </a:t>
                </a:r>
                <a14:m>
                  <m:oMath xmlns:m="http://schemas.openxmlformats.org/officeDocument/2006/math">
                    <m:r>
                      <a:rPr lang="en-US" b="0" i="0" dirty="0" smtClean="0">
                        <a:solidFill>
                          <a:sysClr val="windowText" lastClr="000000"/>
                        </a:solidFill>
                        <a:latin typeface="Cambria Math" charset="0"/>
                      </a:rPr>
                      <m:t> </m:t>
                    </m:r>
                    <m:r>
                      <a:rPr lang="en-US" b="0" i="1" dirty="0" smtClean="0">
                        <a:solidFill>
                          <a:sysClr val="windowText" lastClr="000000"/>
                        </a:solidFill>
                        <a:latin typeface="Cambria Math" charset="0"/>
                      </a:rPr>
                      <m:t>𝑝</m:t>
                    </m:r>
                    <m:d>
                      <m:dPr>
                        <m:ctrlPr>
                          <a:rPr lang="en-US" i="1" dirty="0">
                            <a:solidFill>
                              <a:sysClr val="windowText" lastClr="000000"/>
                            </a:solidFill>
                            <a:latin typeface="Cambria Math" panose="02040503050406030204" pitchFamily="18" charset="0"/>
                          </a:rPr>
                        </m:ctrlPr>
                      </m:dPr>
                      <m:e>
                        <m:r>
                          <a:rPr lang="en-US" b="0" i="1" dirty="0" smtClean="0">
                            <a:solidFill>
                              <a:sysClr val="windowText" lastClr="000000"/>
                            </a:solidFill>
                            <a:latin typeface="Cambria Math" charset="0"/>
                          </a:rPr>
                          <m:t>𝑦</m:t>
                        </m:r>
                        <m:r>
                          <a:rPr lang="en-US" b="0" i="1" dirty="0" smtClean="0">
                            <a:solidFill>
                              <a:sysClr val="windowText" lastClr="000000"/>
                            </a:solidFill>
                            <a:latin typeface="Cambria Math" charset="0"/>
                          </a:rPr>
                          <m:t>=</m:t>
                        </m:r>
                        <m:r>
                          <a:rPr lang="en-US" b="0" i="1" dirty="0" smtClean="0">
                            <a:solidFill>
                              <a:sysClr val="windowText" lastClr="000000"/>
                            </a:solidFill>
                            <a:latin typeface="Cambria Math" charset="0"/>
                          </a:rPr>
                          <m:t>𝑐</m:t>
                        </m:r>
                        <m:r>
                          <a:rPr lang="en-US" b="0" i="1" dirty="0" smtClean="0">
                            <a:solidFill>
                              <a:sysClr val="windowText" lastClr="000000"/>
                            </a:solidFill>
                            <a:latin typeface="Cambria Math" charset="0"/>
                          </a:rPr>
                          <m:t> | </m:t>
                        </m:r>
                        <m:r>
                          <a:rPr lang="en-US" b="0" i="1" dirty="0" smtClean="0">
                            <a:solidFill>
                              <a:sysClr val="windowText" lastClr="000000"/>
                            </a:solidFill>
                            <a:latin typeface="Cambria Math" charset="0"/>
                          </a:rPr>
                          <m:t>𝑥</m:t>
                        </m:r>
                      </m:e>
                    </m:d>
                  </m:oMath>
                </a14:m>
                <a:endParaRPr lang="en-US" dirty="0"/>
              </a:p>
              <a:p>
                <a:endParaRPr lang="en-US" sz="3200" dirty="0"/>
              </a:p>
              <a:p>
                <a:r>
                  <a:rPr lang="en-US" sz="3200" dirty="0"/>
                  <a:t>We use the </a:t>
                </a:r>
                <a:r>
                  <a:rPr lang="en-US" sz="3200" dirty="0" err="1"/>
                  <a:t>softmax</a:t>
                </a:r>
                <a:r>
                  <a:rPr lang="en-US" sz="3200" dirty="0"/>
                  <a:t> activation function at the output:</a:t>
                </a:r>
              </a:p>
              <a:p>
                <a:endParaRPr lang="en-US" sz="3200" dirty="0"/>
              </a:p>
              <a:p>
                <a:pPr marL="0" indent="0">
                  <a:buNone/>
                </a:pPr>
                <a14:m>
                  <m:oMathPara xmlns:m="http://schemas.openxmlformats.org/officeDocument/2006/math">
                    <m:oMathParaPr>
                      <m:jc m:val="centerGroup"/>
                    </m:oMathParaPr>
                    <m:oMath xmlns:m="http://schemas.openxmlformats.org/officeDocument/2006/math">
                      <m:r>
                        <a:rPr lang="en-US" sz="3200" i="1" dirty="0">
                          <a:solidFill>
                            <a:sysClr val="windowText" lastClr="000000"/>
                          </a:solidFill>
                          <a:latin typeface="Cambria Math" charset="0"/>
                        </a:rPr>
                        <m:t>𝑔</m:t>
                      </m:r>
                      <m:d>
                        <m:dPr>
                          <m:ctrlPr>
                            <a:rPr lang="en-US" sz="3200" i="1" dirty="0">
                              <a:solidFill>
                                <a:sysClr val="windowText" lastClr="000000"/>
                              </a:solidFill>
                              <a:latin typeface="Cambria Math" panose="02040503050406030204" pitchFamily="18" charset="0"/>
                            </a:rPr>
                          </m:ctrlPr>
                        </m:dPr>
                        <m:e>
                          <m:r>
                            <a:rPr lang="en-US" sz="3200" i="1" dirty="0">
                              <a:solidFill>
                                <a:sysClr val="windowText" lastClr="000000"/>
                              </a:solidFill>
                              <a:latin typeface="Cambria Math" panose="02040503050406030204" pitchFamily="18" charset="0"/>
                            </a:rPr>
                            <m:t>𝑥</m:t>
                          </m:r>
                        </m:e>
                      </m:d>
                      <m:r>
                        <a:rPr lang="en-US" sz="3200" i="1" dirty="0">
                          <a:solidFill>
                            <a:sysClr val="windowText" lastClr="000000"/>
                          </a:solidFill>
                          <a:latin typeface="Cambria Math" panose="02040503050406030204" pitchFamily="18" charset="0"/>
                        </a:rPr>
                        <m:t>=</m:t>
                      </m:r>
                      <m:func>
                        <m:funcPr>
                          <m:ctrlPr>
                            <a:rPr lang="en-US" sz="3200" i="1" dirty="0">
                              <a:solidFill>
                                <a:sysClr val="windowText" lastClr="000000"/>
                              </a:solidFill>
                              <a:latin typeface="Cambria Math" panose="02040503050406030204" pitchFamily="18" charset="0"/>
                            </a:rPr>
                          </m:ctrlPr>
                        </m:funcPr>
                        <m:fName>
                          <m:r>
                            <m:rPr>
                              <m:sty m:val="p"/>
                            </m:rPr>
                            <a:rPr lang="en-US" sz="3200" b="0" i="0" dirty="0" smtClean="0">
                              <a:solidFill>
                                <a:sysClr val="windowText" lastClr="000000"/>
                              </a:solidFill>
                              <a:latin typeface="Cambria Math" charset="0"/>
                            </a:rPr>
                            <m:t>softmax</m:t>
                          </m:r>
                        </m:fName>
                        <m:e>
                          <m:d>
                            <m:dPr>
                              <m:ctrlPr>
                                <a:rPr lang="en-US" sz="3200" i="1" dirty="0" smtClean="0">
                                  <a:solidFill>
                                    <a:sysClr val="windowText" lastClr="000000"/>
                                  </a:solidFill>
                                  <a:latin typeface="Cambria Math" panose="02040503050406030204" pitchFamily="18" charset="0"/>
                                </a:rPr>
                              </m:ctrlPr>
                            </m:dPr>
                            <m:e>
                              <m:r>
                                <a:rPr lang="en-US" sz="3200" i="1" dirty="0">
                                  <a:solidFill>
                                    <a:sysClr val="windowText" lastClr="000000"/>
                                  </a:solidFill>
                                  <a:latin typeface="Cambria Math" charset="0"/>
                                </a:rPr>
                                <m:t>𝑥</m:t>
                              </m:r>
                            </m:e>
                          </m:d>
                        </m:e>
                      </m:func>
                      <m:r>
                        <a:rPr lang="en-US" sz="3200" i="1" dirty="0">
                          <a:solidFill>
                            <a:sysClr val="windowText" lastClr="000000"/>
                          </a:solidFill>
                          <a:latin typeface="Cambria Math" charset="0"/>
                        </a:rPr>
                        <m:t>=</m:t>
                      </m:r>
                      <m:d>
                        <m:dPr>
                          <m:begChr m:val="["/>
                          <m:endChr m:val="]"/>
                          <m:ctrlPr>
                            <a:rPr lang="mr-IN" sz="3200" i="1" dirty="0" smtClean="0">
                              <a:solidFill>
                                <a:sysClr val="windowText" lastClr="000000"/>
                              </a:solidFill>
                              <a:latin typeface="Cambria Math" panose="02040503050406030204" pitchFamily="18" charset="0"/>
                            </a:rPr>
                          </m:ctrlPr>
                        </m:dPr>
                        <m:e>
                          <m:f>
                            <m:fPr>
                              <m:ctrlPr>
                                <a:rPr lang="en-US" sz="3200" i="1" dirty="0">
                                  <a:solidFill>
                                    <a:sysClr val="windowText" lastClr="000000"/>
                                  </a:solidFill>
                                  <a:latin typeface="Cambria Math" panose="02040503050406030204" pitchFamily="18" charset="0"/>
                                </a:rPr>
                              </m:ctrlPr>
                            </m:fPr>
                            <m:num>
                              <m:sSup>
                                <m:sSupPr>
                                  <m:ctrlPr>
                                    <a:rPr lang="en-US" sz="3200" i="1" dirty="0">
                                      <a:solidFill>
                                        <a:sysClr val="windowText" lastClr="000000"/>
                                      </a:solidFill>
                                      <a:latin typeface="Cambria Math" panose="02040503050406030204" pitchFamily="18" charset="0"/>
                                    </a:rPr>
                                  </m:ctrlPr>
                                </m:sSupPr>
                                <m:e>
                                  <m:r>
                                    <a:rPr lang="en-US" sz="3200" i="1" dirty="0">
                                      <a:solidFill>
                                        <a:sysClr val="windowText" lastClr="000000"/>
                                      </a:solidFill>
                                      <a:latin typeface="Cambria Math" panose="02040503050406030204" pitchFamily="18" charset="0"/>
                                    </a:rPr>
                                    <m:t>𝑒</m:t>
                                  </m:r>
                                </m:e>
                                <m:sup>
                                  <m:r>
                                    <a:rPr lang="en-US" sz="3200" i="1" dirty="0">
                                      <a:solidFill>
                                        <a:sysClr val="windowText" lastClr="000000"/>
                                      </a:solidFill>
                                      <a:latin typeface="Cambria Math" panose="02040503050406030204" pitchFamily="18" charset="0"/>
                                    </a:rPr>
                                    <m:t>𝑥</m:t>
                                  </m:r>
                                  <m:r>
                                    <a:rPr lang="en-US" sz="3200" i="1" baseline="-25000" dirty="0">
                                      <a:solidFill>
                                        <a:sysClr val="windowText" lastClr="000000"/>
                                      </a:solidFill>
                                      <a:latin typeface="Cambria Math" charset="0"/>
                                    </a:rPr>
                                    <m:t>1</m:t>
                                  </m:r>
                                </m:sup>
                              </m:sSup>
                            </m:num>
                            <m:den>
                              <m:sSup>
                                <m:sSupPr>
                                  <m:ctrlPr>
                                    <a:rPr lang="en-US" sz="3200" i="1" dirty="0" smtClean="0">
                                      <a:solidFill>
                                        <a:sysClr val="windowText" lastClr="000000"/>
                                      </a:solidFill>
                                      <a:latin typeface="Cambria Math" panose="02040503050406030204" pitchFamily="18" charset="0"/>
                                    </a:rPr>
                                  </m:ctrlPr>
                                </m:sSupPr>
                                <m:e>
                                  <m:nary>
                                    <m:naryPr>
                                      <m:chr m:val="∑"/>
                                      <m:limLoc m:val="subSup"/>
                                      <m:supHide m:val="on"/>
                                      <m:ctrlPr>
                                        <a:rPr lang="en-US" sz="3200" i="1" dirty="0" smtClean="0">
                                          <a:solidFill>
                                            <a:sysClr val="windowText" lastClr="000000"/>
                                          </a:solidFill>
                                          <a:latin typeface="Cambria Math" panose="02040503050406030204" pitchFamily="18" charset="0"/>
                                        </a:rPr>
                                      </m:ctrlPr>
                                    </m:naryPr>
                                    <m:sub>
                                      <m:r>
                                        <m:rPr>
                                          <m:brk m:alnAt="9"/>
                                        </m:rPr>
                                        <a:rPr lang="en-US" sz="3200" b="0" i="1" dirty="0" smtClean="0">
                                          <a:solidFill>
                                            <a:sysClr val="windowText" lastClr="000000"/>
                                          </a:solidFill>
                                          <a:latin typeface="Cambria Math" charset="0"/>
                                        </a:rPr>
                                        <m:t>𝑐</m:t>
                                      </m:r>
                                    </m:sub>
                                    <m:sup/>
                                    <m:e>
                                      <m:r>
                                        <a:rPr lang="en-US" sz="3200" b="0" i="1" dirty="0" smtClean="0">
                                          <a:solidFill>
                                            <a:sysClr val="windowText" lastClr="000000"/>
                                          </a:solidFill>
                                          <a:latin typeface="Cambria Math" charset="0"/>
                                        </a:rPr>
                                        <m:t>𝑒</m:t>
                                      </m:r>
                                    </m:e>
                                  </m:nary>
                                </m:e>
                                <m:sup>
                                  <m:r>
                                    <a:rPr lang="en-US" sz="3200" i="1" dirty="0">
                                      <a:solidFill>
                                        <a:sysClr val="windowText" lastClr="000000"/>
                                      </a:solidFill>
                                      <a:latin typeface="Cambria Math" panose="02040503050406030204" pitchFamily="18" charset="0"/>
                                    </a:rPr>
                                    <m:t>𝑥</m:t>
                                  </m:r>
                                  <m:r>
                                    <a:rPr lang="en-US" sz="3200" b="0" i="1" baseline="-25000" dirty="0" smtClean="0">
                                      <a:solidFill>
                                        <a:sysClr val="windowText" lastClr="000000"/>
                                      </a:solidFill>
                                      <a:latin typeface="Cambria Math" charset="0"/>
                                    </a:rPr>
                                    <m:t>𝑐</m:t>
                                  </m:r>
                                </m:sup>
                              </m:sSup>
                            </m:den>
                          </m:f>
                          <m:r>
                            <a:rPr lang="en-US" sz="3200" b="0" i="1" dirty="0" smtClean="0">
                              <a:solidFill>
                                <a:sysClr val="windowText" lastClr="000000"/>
                              </a:solidFill>
                              <a:latin typeface="Cambria Math" charset="0"/>
                            </a:rPr>
                            <m:t>  … </m:t>
                          </m:r>
                          <m:f>
                            <m:fPr>
                              <m:ctrlPr>
                                <a:rPr lang="en-US" sz="3200" i="1" dirty="0">
                                  <a:solidFill>
                                    <a:sysClr val="windowText" lastClr="000000"/>
                                  </a:solidFill>
                                  <a:latin typeface="Cambria Math" panose="02040503050406030204" pitchFamily="18" charset="0"/>
                                </a:rPr>
                              </m:ctrlPr>
                            </m:fPr>
                            <m:num>
                              <m:sSup>
                                <m:sSupPr>
                                  <m:ctrlPr>
                                    <a:rPr lang="en-US" sz="3200" i="1" dirty="0">
                                      <a:solidFill>
                                        <a:sysClr val="windowText" lastClr="000000"/>
                                      </a:solidFill>
                                      <a:latin typeface="Cambria Math" panose="02040503050406030204" pitchFamily="18" charset="0"/>
                                    </a:rPr>
                                  </m:ctrlPr>
                                </m:sSupPr>
                                <m:e>
                                  <m:r>
                                    <a:rPr lang="en-US" sz="3200" i="1" dirty="0">
                                      <a:solidFill>
                                        <a:sysClr val="windowText" lastClr="000000"/>
                                      </a:solidFill>
                                      <a:latin typeface="Cambria Math" panose="02040503050406030204" pitchFamily="18" charset="0"/>
                                    </a:rPr>
                                    <m:t>𝑒</m:t>
                                  </m:r>
                                </m:e>
                                <m:sup>
                                  <m:r>
                                    <a:rPr lang="en-US" sz="3200" i="1" dirty="0">
                                      <a:solidFill>
                                        <a:sysClr val="windowText" lastClr="000000"/>
                                      </a:solidFill>
                                      <a:latin typeface="Cambria Math" panose="02040503050406030204" pitchFamily="18" charset="0"/>
                                    </a:rPr>
                                    <m:t>𝑥</m:t>
                                  </m:r>
                                  <m:r>
                                    <a:rPr lang="en-US" sz="3200" b="0" i="1" baseline="-25000" dirty="0" smtClean="0">
                                      <a:solidFill>
                                        <a:sysClr val="windowText" lastClr="000000"/>
                                      </a:solidFill>
                                      <a:latin typeface="Cambria Math" charset="0"/>
                                    </a:rPr>
                                    <m:t>𝑐</m:t>
                                  </m:r>
                                </m:sup>
                              </m:sSup>
                            </m:num>
                            <m:den>
                              <m:sSup>
                                <m:sSupPr>
                                  <m:ctrlPr>
                                    <a:rPr lang="en-US" sz="3200" i="1" dirty="0">
                                      <a:solidFill>
                                        <a:sysClr val="windowText" lastClr="000000"/>
                                      </a:solidFill>
                                      <a:latin typeface="Cambria Math" panose="02040503050406030204" pitchFamily="18" charset="0"/>
                                    </a:rPr>
                                  </m:ctrlPr>
                                </m:sSupPr>
                                <m:e>
                                  <m:nary>
                                    <m:naryPr>
                                      <m:chr m:val="∑"/>
                                      <m:limLoc m:val="subSup"/>
                                      <m:supHide m:val="on"/>
                                      <m:ctrlPr>
                                        <a:rPr lang="en-US" sz="3200" i="1" dirty="0">
                                          <a:solidFill>
                                            <a:sysClr val="windowText" lastClr="000000"/>
                                          </a:solidFill>
                                          <a:latin typeface="Cambria Math" panose="02040503050406030204" pitchFamily="18" charset="0"/>
                                        </a:rPr>
                                      </m:ctrlPr>
                                    </m:naryPr>
                                    <m:sub>
                                      <m:r>
                                        <m:rPr>
                                          <m:brk m:alnAt="9"/>
                                        </m:rPr>
                                        <a:rPr lang="en-US" sz="3200" i="1" dirty="0">
                                          <a:solidFill>
                                            <a:sysClr val="windowText" lastClr="000000"/>
                                          </a:solidFill>
                                          <a:latin typeface="Cambria Math" charset="0"/>
                                        </a:rPr>
                                        <m:t>𝑐</m:t>
                                      </m:r>
                                    </m:sub>
                                    <m:sup/>
                                    <m:e>
                                      <m:r>
                                        <a:rPr lang="en-US" sz="3200" i="1" dirty="0">
                                          <a:solidFill>
                                            <a:sysClr val="windowText" lastClr="000000"/>
                                          </a:solidFill>
                                          <a:latin typeface="Cambria Math" charset="0"/>
                                        </a:rPr>
                                        <m:t>𝑒</m:t>
                                      </m:r>
                                    </m:e>
                                  </m:nary>
                                </m:e>
                                <m:sup>
                                  <m:r>
                                    <a:rPr lang="en-US" sz="3200" i="1" dirty="0">
                                      <a:solidFill>
                                        <a:sysClr val="windowText" lastClr="000000"/>
                                      </a:solidFill>
                                      <a:latin typeface="Cambria Math" panose="02040503050406030204" pitchFamily="18" charset="0"/>
                                    </a:rPr>
                                    <m:t>𝑥</m:t>
                                  </m:r>
                                  <m:r>
                                    <a:rPr lang="en-US" sz="3200" b="0" i="1" baseline="-25000" dirty="0" smtClean="0">
                                      <a:solidFill>
                                        <a:sysClr val="windowText" lastClr="000000"/>
                                      </a:solidFill>
                                      <a:latin typeface="Cambria Math" charset="0"/>
                                    </a:rPr>
                                    <m:t>𝑐</m:t>
                                  </m:r>
                                </m:sup>
                              </m:sSup>
                            </m:den>
                          </m:f>
                        </m:e>
                      </m:d>
                    </m:oMath>
                  </m:oMathPara>
                </a14:m>
                <a:endParaRPr lang="en-US" sz="3200" dirty="0"/>
              </a:p>
            </p:txBody>
          </p:sp>
        </mc:Choice>
        <mc:Fallback xmlns="">
          <p:sp>
            <p:nvSpPr>
              <p:cNvPr id="41" name="Content Placeholder 2"/>
              <p:cNvSpPr>
                <a:spLocks noGrp="1" noRot="1" noChangeAspect="1" noMove="1" noResize="1" noEditPoints="1" noAdjustHandles="1" noChangeArrowheads="1" noChangeShapeType="1" noTextEdit="1"/>
              </p:cNvSpPr>
              <p:nvPr>
                <p:ph idx="1"/>
              </p:nvPr>
            </p:nvSpPr>
            <p:spPr>
              <a:xfrm>
                <a:off x="838200" y="1196752"/>
                <a:ext cx="9913219" cy="4345218"/>
              </a:xfrm>
              <a:blipFill>
                <a:blip r:embed="rId3"/>
                <a:stretch>
                  <a:fillRect l="-1415" t="-1823" b="-11360"/>
                </a:stretch>
              </a:blipFill>
            </p:spPr>
            <p:txBody>
              <a:bodyPr/>
              <a:lstStyle/>
              <a:p>
                <a:r>
                  <a:rPr lang="en-US">
                    <a:noFill/>
                  </a:rPr>
                  <a:t> </a:t>
                </a:r>
              </a:p>
            </p:txBody>
          </p:sp>
        </mc:Fallback>
      </mc:AlternateContent>
      <p:sp>
        <p:nvSpPr>
          <p:cNvPr id="44" name="Footer Placeholder 3"/>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400" dirty="0">
              <a:solidFill>
                <a:schemeClr val="tx1"/>
              </a:solidFill>
            </a:endParaRPr>
          </a:p>
        </p:txBody>
      </p:sp>
    </p:spTree>
    <p:extLst>
      <p:ext uri="{BB962C8B-B14F-4D97-AF65-F5344CB8AC3E}">
        <p14:creationId xmlns:p14="http://schemas.microsoft.com/office/powerpoint/2010/main" val="83012409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22"/>
          <p:cNvSpPr/>
          <p:nvPr/>
        </p:nvSpPr>
        <p:spPr>
          <a:xfrm>
            <a:off x="9547860" y="4962540"/>
            <a:ext cx="2400120" cy="18954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109710" tIns="109710" rIns="109710" bIns="109710" anchor="ctr" anchorCtr="0">
            <a:noAutofit/>
          </a:bodyPr>
          <a:lstStyle/>
          <a:p>
            <a:endParaRPr sz="2160"/>
          </a:p>
        </p:txBody>
      </p:sp>
      <p:sp>
        <p:nvSpPr>
          <p:cNvPr id="152" name="Google Shape;152;p22"/>
          <p:cNvSpPr txBox="1">
            <a:spLocks noGrp="1"/>
          </p:cNvSpPr>
          <p:nvPr>
            <p:ph type="body" idx="1"/>
          </p:nvPr>
        </p:nvSpPr>
        <p:spPr>
          <a:xfrm>
            <a:off x="244020" y="1460730"/>
            <a:ext cx="9236160" cy="5059800"/>
          </a:xfrm>
          <a:prstGeom prst="rect">
            <a:avLst/>
          </a:prstGeom>
        </p:spPr>
        <p:txBody>
          <a:bodyPr spcFirstLastPara="1" vert="horz" wrap="square" lIns="109710" tIns="54840" rIns="109710" bIns="54840" rtlCol="0" anchor="t" anchorCtr="0">
            <a:noAutofit/>
          </a:bodyPr>
          <a:lstStyle/>
          <a:p>
            <a:pPr marL="548640" indent="-434340">
              <a:lnSpc>
                <a:spcPct val="115000"/>
              </a:lnSpc>
              <a:spcBef>
                <a:spcPts val="900"/>
              </a:spcBef>
              <a:buClr>
                <a:schemeClr val="dk1"/>
              </a:buClr>
              <a:buSzPts val="2100"/>
              <a:buFont typeface="Arial"/>
              <a:buChar char="●"/>
            </a:pPr>
            <a:r>
              <a:rPr lang="en" sz="2400" dirty="0"/>
              <a:t>Usually a non-linear activation after each layer</a:t>
            </a:r>
            <a:endParaRPr sz="2400" dirty="0"/>
          </a:p>
          <a:p>
            <a:pPr marL="548640" indent="-411480">
              <a:lnSpc>
                <a:spcPct val="115000"/>
              </a:lnSpc>
              <a:spcBef>
                <a:spcPts val="0"/>
              </a:spcBef>
              <a:buSzPts val="1800"/>
              <a:buChar char="●"/>
            </a:pPr>
            <a:r>
              <a:rPr lang="en" sz="2400" dirty="0"/>
              <a:t>Typically </a:t>
            </a:r>
            <a:r>
              <a:rPr lang="en" sz="2400" b="1" dirty="0"/>
              <a:t>ReLU</a:t>
            </a:r>
            <a:r>
              <a:rPr lang="en" sz="2400" dirty="0"/>
              <a:t> </a:t>
            </a:r>
            <a:r>
              <a:rPr lang="en" sz="2400" i="1" dirty="0"/>
              <a:t>between the layers</a:t>
            </a:r>
            <a:endParaRPr sz="2400" i="1" dirty="0"/>
          </a:p>
          <a:p>
            <a:pPr marL="548640" indent="-411480">
              <a:lnSpc>
                <a:spcPct val="115000"/>
              </a:lnSpc>
              <a:spcBef>
                <a:spcPts val="0"/>
              </a:spcBef>
              <a:buSzPts val="1800"/>
              <a:buChar char="●"/>
            </a:pPr>
            <a:r>
              <a:rPr lang="en" sz="2400" dirty="0"/>
              <a:t>At the </a:t>
            </a:r>
            <a:r>
              <a:rPr lang="en" sz="2400" i="1" dirty="0"/>
              <a:t>output layer</a:t>
            </a:r>
            <a:r>
              <a:rPr lang="en" sz="2400" dirty="0"/>
              <a:t> we need to consider the task, i.e., what kinds of outputs we want, e.g,</a:t>
            </a:r>
            <a:endParaRPr sz="2400" dirty="0"/>
          </a:p>
          <a:p>
            <a:pPr marL="1097280" lvl="1" indent="-411480">
              <a:lnSpc>
                <a:spcPct val="115000"/>
              </a:lnSpc>
              <a:spcBef>
                <a:spcPts val="0"/>
              </a:spcBef>
              <a:buSzPts val="1800"/>
              <a:buChar char="○"/>
            </a:pPr>
            <a:r>
              <a:rPr lang="en" sz="2000" i="1" dirty="0"/>
              <a:t>Multi-label classification</a:t>
            </a:r>
            <a:br>
              <a:rPr lang="en" sz="2000" dirty="0"/>
            </a:br>
            <a:r>
              <a:rPr lang="en" sz="2000" dirty="0"/>
              <a:t>each </a:t>
            </a:r>
            <a:r>
              <a:rPr lang="en" sz="2000" i="1" dirty="0"/>
              <a:t>K</a:t>
            </a:r>
            <a:r>
              <a:rPr lang="en" sz="2000" dirty="0"/>
              <a:t> output separate probability (values 0.0-1.0)</a:t>
            </a:r>
            <a:br>
              <a:rPr lang="en" sz="2000" dirty="0"/>
            </a:br>
            <a:r>
              <a:rPr lang="en" sz="2000" dirty="0"/>
              <a:t>→ </a:t>
            </a:r>
            <a:r>
              <a:rPr lang="en" sz="2000" b="1" dirty="0"/>
              <a:t>sigmoid</a:t>
            </a:r>
            <a:endParaRPr sz="2000" b="1" dirty="0"/>
          </a:p>
          <a:p>
            <a:pPr marL="1097280" lvl="1" indent="-411480">
              <a:lnSpc>
                <a:spcPct val="115000"/>
              </a:lnSpc>
              <a:spcBef>
                <a:spcPts val="0"/>
              </a:spcBef>
              <a:buSzPts val="1800"/>
              <a:buChar char="○"/>
            </a:pPr>
            <a:r>
              <a:rPr lang="en" sz="2000" i="1" dirty="0"/>
              <a:t>Multi-class classification</a:t>
            </a:r>
            <a:br>
              <a:rPr lang="en" sz="2000" dirty="0"/>
            </a:br>
            <a:r>
              <a:rPr lang="en" sz="2000" dirty="0"/>
              <a:t>probability distribution over </a:t>
            </a:r>
            <a:r>
              <a:rPr lang="en" sz="2000" i="1" dirty="0"/>
              <a:t>K</a:t>
            </a:r>
            <a:r>
              <a:rPr lang="en" sz="2000" dirty="0"/>
              <a:t> classes (sums to 1.0)</a:t>
            </a:r>
            <a:br>
              <a:rPr lang="en" sz="2000" dirty="0"/>
            </a:br>
            <a:r>
              <a:rPr lang="en" sz="2000" dirty="0"/>
              <a:t>→ </a:t>
            </a:r>
            <a:r>
              <a:rPr lang="en" sz="2000" b="1" dirty="0"/>
              <a:t>softmax</a:t>
            </a:r>
            <a:endParaRPr sz="2000" b="1" dirty="0"/>
          </a:p>
          <a:p>
            <a:pPr marL="1097280" lvl="1" indent="-411480">
              <a:lnSpc>
                <a:spcPct val="115000"/>
              </a:lnSpc>
              <a:spcBef>
                <a:spcPts val="0"/>
              </a:spcBef>
              <a:buSzPts val="1800"/>
              <a:buChar char="○"/>
            </a:pPr>
            <a:r>
              <a:rPr lang="en" sz="2000" i="1" dirty="0"/>
              <a:t>Regression</a:t>
            </a:r>
            <a:br>
              <a:rPr lang="en" sz="2000" dirty="0"/>
            </a:br>
            <a:r>
              <a:rPr lang="en" sz="2000" dirty="0"/>
              <a:t>free range of values → </a:t>
            </a:r>
            <a:r>
              <a:rPr lang="en" sz="2000" b="1" dirty="0"/>
              <a:t>linear</a:t>
            </a:r>
            <a:endParaRPr sz="2000" dirty="0"/>
          </a:p>
        </p:txBody>
      </p:sp>
      <p:sp>
        <p:nvSpPr>
          <p:cNvPr id="153" name="Google Shape;153;p22"/>
          <p:cNvSpPr txBox="1">
            <a:spLocks noGrp="1"/>
          </p:cNvSpPr>
          <p:nvPr>
            <p:ph type="title"/>
          </p:nvPr>
        </p:nvSpPr>
        <p:spPr>
          <a:xfrm>
            <a:off x="1363980" y="365125"/>
            <a:ext cx="9464040" cy="1325520"/>
          </a:xfrm>
          <a:prstGeom prst="rect">
            <a:avLst/>
          </a:prstGeom>
        </p:spPr>
        <p:txBody>
          <a:bodyPr spcFirstLastPara="1" vert="horz" wrap="square" lIns="109710" tIns="54840" rIns="109710" bIns="54840" rtlCol="0" anchor="ctr" anchorCtr="0">
            <a:noAutofit/>
          </a:bodyPr>
          <a:lstStyle/>
          <a:p>
            <a:pPr algn="l">
              <a:spcBef>
                <a:spcPts val="0"/>
              </a:spcBef>
            </a:pPr>
            <a:r>
              <a:rPr lang="en"/>
              <a:t>Output activation</a:t>
            </a:r>
            <a:endParaRPr/>
          </a:p>
        </p:txBody>
      </p:sp>
      <p:sp>
        <p:nvSpPr>
          <p:cNvPr id="154" name="Google Shape;154;p22"/>
          <p:cNvSpPr/>
          <p:nvPr/>
        </p:nvSpPr>
        <p:spPr>
          <a:xfrm>
            <a:off x="9885751" y="1521023"/>
            <a:ext cx="1546770" cy="694920"/>
          </a:xfrm>
          <a:prstGeom prst="flowChartProcess">
            <a:avLst/>
          </a:prstGeom>
          <a:noFill/>
          <a:ln w="28575" cap="flat" cmpd="sng">
            <a:solidFill>
              <a:schemeClr val="dk2"/>
            </a:solidFill>
            <a:prstDash val="solid"/>
            <a:round/>
            <a:headEnd type="none" w="sm" len="sm"/>
            <a:tailEnd type="none" w="sm" len="sm"/>
          </a:ln>
        </p:spPr>
        <p:txBody>
          <a:bodyPr spcFirstLastPara="1" wrap="square" lIns="109710" tIns="109710" rIns="109710" bIns="109710" anchor="ctr" anchorCtr="0">
            <a:noAutofit/>
          </a:bodyPr>
          <a:lstStyle/>
          <a:p>
            <a:pPr algn="ctr"/>
            <a:r>
              <a:rPr lang="en" sz="2160"/>
              <a:t>Layer 1</a:t>
            </a:r>
            <a:endParaRPr sz="2160"/>
          </a:p>
        </p:txBody>
      </p:sp>
      <p:sp>
        <p:nvSpPr>
          <p:cNvPr id="155" name="Google Shape;155;p22"/>
          <p:cNvSpPr txBox="1"/>
          <p:nvPr/>
        </p:nvSpPr>
        <p:spPr>
          <a:xfrm>
            <a:off x="9722790" y="810660"/>
            <a:ext cx="1872720" cy="447120"/>
          </a:xfrm>
          <a:prstGeom prst="rect">
            <a:avLst/>
          </a:prstGeom>
          <a:noFill/>
          <a:ln>
            <a:noFill/>
          </a:ln>
        </p:spPr>
        <p:txBody>
          <a:bodyPr spcFirstLastPara="1" wrap="square" lIns="109710" tIns="109710" rIns="109710" bIns="109710" anchor="t" anchorCtr="0">
            <a:noAutofit/>
          </a:bodyPr>
          <a:lstStyle/>
          <a:p>
            <a:pPr algn="ctr"/>
            <a:r>
              <a:rPr lang="en" sz="2160">
                <a:latin typeface="Calibri"/>
                <a:ea typeface="Calibri"/>
                <a:cs typeface="Calibri"/>
                <a:sym typeface="Calibri"/>
              </a:rPr>
              <a:t>Input</a:t>
            </a:r>
            <a:endParaRPr sz="2160">
              <a:latin typeface="Calibri"/>
              <a:ea typeface="Calibri"/>
              <a:cs typeface="Calibri"/>
              <a:sym typeface="Calibri"/>
            </a:endParaRPr>
          </a:p>
        </p:txBody>
      </p:sp>
      <p:sp>
        <p:nvSpPr>
          <p:cNvPr id="156" name="Google Shape;156;p22"/>
          <p:cNvSpPr/>
          <p:nvPr/>
        </p:nvSpPr>
        <p:spPr>
          <a:xfrm>
            <a:off x="9885751" y="3031786"/>
            <a:ext cx="1546770" cy="694920"/>
          </a:xfrm>
          <a:prstGeom prst="flowChartProcess">
            <a:avLst/>
          </a:prstGeom>
          <a:noFill/>
          <a:ln w="28575" cap="flat" cmpd="sng">
            <a:solidFill>
              <a:schemeClr val="dk2"/>
            </a:solidFill>
            <a:prstDash val="solid"/>
            <a:round/>
            <a:headEnd type="none" w="sm" len="sm"/>
            <a:tailEnd type="none" w="sm" len="sm"/>
          </a:ln>
        </p:spPr>
        <p:txBody>
          <a:bodyPr spcFirstLastPara="1" wrap="square" lIns="109710" tIns="109710" rIns="109710" bIns="109710" anchor="ctr" anchorCtr="0">
            <a:noAutofit/>
          </a:bodyPr>
          <a:lstStyle/>
          <a:p>
            <a:pPr algn="ctr"/>
            <a:r>
              <a:rPr lang="en" sz="2160"/>
              <a:t>Layer 2</a:t>
            </a:r>
            <a:endParaRPr sz="2160"/>
          </a:p>
        </p:txBody>
      </p:sp>
      <p:sp>
        <p:nvSpPr>
          <p:cNvPr id="157" name="Google Shape;157;p22"/>
          <p:cNvSpPr/>
          <p:nvPr/>
        </p:nvSpPr>
        <p:spPr>
          <a:xfrm>
            <a:off x="9885751" y="4542547"/>
            <a:ext cx="1546770" cy="694920"/>
          </a:xfrm>
          <a:prstGeom prst="flowChartProcess">
            <a:avLst/>
          </a:prstGeom>
          <a:noFill/>
          <a:ln w="28575" cap="flat" cmpd="sng">
            <a:solidFill>
              <a:schemeClr val="dk2"/>
            </a:solidFill>
            <a:prstDash val="solid"/>
            <a:round/>
            <a:headEnd type="none" w="sm" len="sm"/>
            <a:tailEnd type="none" w="sm" len="sm"/>
          </a:ln>
        </p:spPr>
        <p:txBody>
          <a:bodyPr spcFirstLastPara="1" wrap="square" lIns="109710" tIns="109710" rIns="109710" bIns="109710" anchor="ctr" anchorCtr="0">
            <a:noAutofit/>
          </a:bodyPr>
          <a:lstStyle/>
          <a:p>
            <a:pPr algn="ctr"/>
            <a:r>
              <a:rPr lang="en" sz="2160"/>
              <a:t>Layer 3</a:t>
            </a:r>
            <a:endParaRPr sz="2160"/>
          </a:p>
        </p:txBody>
      </p:sp>
      <p:sp>
        <p:nvSpPr>
          <p:cNvPr id="158" name="Google Shape;158;p22"/>
          <p:cNvSpPr txBox="1"/>
          <p:nvPr/>
        </p:nvSpPr>
        <p:spPr>
          <a:xfrm>
            <a:off x="9885690" y="6144750"/>
            <a:ext cx="1546920" cy="447120"/>
          </a:xfrm>
          <a:prstGeom prst="rect">
            <a:avLst/>
          </a:prstGeom>
          <a:noFill/>
          <a:ln>
            <a:noFill/>
          </a:ln>
        </p:spPr>
        <p:txBody>
          <a:bodyPr spcFirstLastPara="1" wrap="square" lIns="109710" tIns="109710" rIns="109710" bIns="109710" anchor="t" anchorCtr="0">
            <a:noAutofit/>
          </a:bodyPr>
          <a:lstStyle/>
          <a:p>
            <a:pPr algn="ctr"/>
            <a:r>
              <a:rPr lang="en" sz="2160">
                <a:latin typeface="Calibri"/>
                <a:ea typeface="Calibri"/>
                <a:cs typeface="Calibri"/>
                <a:sym typeface="Calibri"/>
              </a:rPr>
              <a:t>Output</a:t>
            </a:r>
            <a:endParaRPr sz="2160">
              <a:latin typeface="Calibri"/>
              <a:ea typeface="Calibri"/>
              <a:cs typeface="Calibri"/>
              <a:sym typeface="Calibri"/>
            </a:endParaRPr>
          </a:p>
        </p:txBody>
      </p:sp>
      <p:cxnSp>
        <p:nvCxnSpPr>
          <p:cNvPr id="159" name="Google Shape;159;p22"/>
          <p:cNvCxnSpPr>
            <a:stCxn id="155" idx="2"/>
            <a:endCxn id="154" idx="0"/>
          </p:cNvCxnSpPr>
          <p:nvPr/>
        </p:nvCxnSpPr>
        <p:spPr>
          <a:xfrm>
            <a:off x="10659150" y="1257780"/>
            <a:ext cx="0" cy="263160"/>
          </a:xfrm>
          <a:prstGeom prst="straightConnector1">
            <a:avLst/>
          </a:prstGeom>
          <a:noFill/>
          <a:ln w="9525" cap="flat" cmpd="sng">
            <a:solidFill>
              <a:schemeClr val="dk2"/>
            </a:solidFill>
            <a:prstDash val="solid"/>
            <a:round/>
            <a:headEnd type="none" w="med" len="med"/>
            <a:tailEnd type="triangle" w="med" len="med"/>
          </a:ln>
        </p:spPr>
      </p:cxnSp>
      <p:cxnSp>
        <p:nvCxnSpPr>
          <p:cNvPr id="160" name="Google Shape;160;p22"/>
          <p:cNvCxnSpPr>
            <a:stCxn id="154" idx="2"/>
            <a:endCxn id="161" idx="0"/>
          </p:cNvCxnSpPr>
          <p:nvPr/>
        </p:nvCxnSpPr>
        <p:spPr>
          <a:xfrm>
            <a:off x="10659136" y="2215943"/>
            <a:ext cx="0" cy="243000"/>
          </a:xfrm>
          <a:prstGeom prst="straightConnector1">
            <a:avLst/>
          </a:prstGeom>
          <a:noFill/>
          <a:ln w="9525" cap="flat" cmpd="sng">
            <a:solidFill>
              <a:schemeClr val="dk2"/>
            </a:solidFill>
            <a:prstDash val="solid"/>
            <a:round/>
            <a:headEnd type="none" w="med" len="med"/>
            <a:tailEnd type="triangle" w="med" len="med"/>
          </a:ln>
        </p:spPr>
      </p:cxnSp>
      <p:cxnSp>
        <p:nvCxnSpPr>
          <p:cNvPr id="162" name="Google Shape;162;p22"/>
          <p:cNvCxnSpPr>
            <a:stCxn id="156" idx="2"/>
            <a:endCxn id="163" idx="0"/>
          </p:cNvCxnSpPr>
          <p:nvPr/>
        </p:nvCxnSpPr>
        <p:spPr>
          <a:xfrm>
            <a:off x="10659136" y="3726706"/>
            <a:ext cx="0" cy="255240"/>
          </a:xfrm>
          <a:prstGeom prst="straightConnector1">
            <a:avLst/>
          </a:prstGeom>
          <a:noFill/>
          <a:ln w="9525" cap="flat" cmpd="sng">
            <a:solidFill>
              <a:schemeClr val="dk2"/>
            </a:solidFill>
            <a:prstDash val="solid"/>
            <a:round/>
            <a:headEnd type="none" w="med" len="med"/>
            <a:tailEnd type="triangle" w="med" len="med"/>
          </a:ln>
        </p:spPr>
      </p:cxnSp>
      <p:cxnSp>
        <p:nvCxnSpPr>
          <p:cNvPr id="164" name="Google Shape;164;p22"/>
          <p:cNvCxnSpPr>
            <a:stCxn id="157" idx="2"/>
            <a:endCxn id="165" idx="0"/>
          </p:cNvCxnSpPr>
          <p:nvPr/>
        </p:nvCxnSpPr>
        <p:spPr>
          <a:xfrm>
            <a:off x="10659136" y="5237467"/>
            <a:ext cx="0" cy="253440"/>
          </a:xfrm>
          <a:prstGeom prst="straightConnector1">
            <a:avLst/>
          </a:prstGeom>
          <a:noFill/>
          <a:ln w="9525" cap="flat" cmpd="sng">
            <a:solidFill>
              <a:schemeClr val="dk2"/>
            </a:solidFill>
            <a:prstDash val="solid"/>
            <a:round/>
            <a:headEnd type="none" w="med" len="med"/>
            <a:tailEnd type="triangle" w="med" len="med"/>
          </a:ln>
        </p:spPr>
      </p:cxnSp>
      <p:sp>
        <p:nvSpPr>
          <p:cNvPr id="161" name="Google Shape;161;p22"/>
          <p:cNvSpPr/>
          <p:nvPr/>
        </p:nvSpPr>
        <p:spPr>
          <a:xfrm>
            <a:off x="10244430" y="2459056"/>
            <a:ext cx="829440" cy="400680"/>
          </a:xfrm>
          <a:prstGeom prst="flowChartConnector">
            <a:avLst/>
          </a:prstGeom>
          <a:noFill/>
          <a:ln w="9525" cap="flat" cmpd="sng">
            <a:solidFill>
              <a:schemeClr val="dk2"/>
            </a:solidFill>
            <a:prstDash val="solid"/>
            <a:round/>
            <a:headEnd type="none" w="sm" len="sm"/>
            <a:tailEnd type="none" w="sm" len="sm"/>
          </a:ln>
        </p:spPr>
        <p:txBody>
          <a:bodyPr spcFirstLastPara="1" wrap="square" lIns="109710" tIns="109710" rIns="109710" bIns="109710" anchor="ctr" anchorCtr="0">
            <a:noAutofit/>
          </a:bodyPr>
          <a:lstStyle/>
          <a:p>
            <a:r>
              <a:rPr lang="en" sz="1080"/>
              <a:t>ReLU</a:t>
            </a:r>
            <a:endParaRPr sz="1080"/>
          </a:p>
        </p:txBody>
      </p:sp>
      <p:cxnSp>
        <p:nvCxnSpPr>
          <p:cNvPr id="166" name="Google Shape;166;p22"/>
          <p:cNvCxnSpPr>
            <a:stCxn id="161" idx="4"/>
            <a:endCxn id="156" idx="0"/>
          </p:cNvCxnSpPr>
          <p:nvPr/>
        </p:nvCxnSpPr>
        <p:spPr>
          <a:xfrm>
            <a:off x="10659150" y="2859736"/>
            <a:ext cx="0" cy="172080"/>
          </a:xfrm>
          <a:prstGeom prst="straightConnector1">
            <a:avLst/>
          </a:prstGeom>
          <a:noFill/>
          <a:ln w="9525" cap="flat" cmpd="sng">
            <a:solidFill>
              <a:schemeClr val="dk2"/>
            </a:solidFill>
            <a:prstDash val="solid"/>
            <a:round/>
            <a:headEnd type="none" w="med" len="med"/>
            <a:tailEnd type="triangle" w="med" len="med"/>
          </a:ln>
        </p:spPr>
      </p:cxnSp>
      <p:sp>
        <p:nvSpPr>
          <p:cNvPr id="163" name="Google Shape;163;p22"/>
          <p:cNvSpPr/>
          <p:nvPr/>
        </p:nvSpPr>
        <p:spPr>
          <a:xfrm>
            <a:off x="10244416" y="3981856"/>
            <a:ext cx="829440" cy="400680"/>
          </a:xfrm>
          <a:prstGeom prst="flowChartConnector">
            <a:avLst/>
          </a:prstGeom>
          <a:noFill/>
          <a:ln w="9525" cap="flat" cmpd="sng">
            <a:solidFill>
              <a:schemeClr val="dk2"/>
            </a:solidFill>
            <a:prstDash val="solid"/>
            <a:round/>
            <a:headEnd type="none" w="sm" len="sm"/>
            <a:tailEnd type="none" w="sm" len="sm"/>
          </a:ln>
        </p:spPr>
        <p:txBody>
          <a:bodyPr spcFirstLastPara="1" wrap="square" lIns="109710" tIns="109710" rIns="109710" bIns="109710" anchor="ctr" anchorCtr="0">
            <a:noAutofit/>
          </a:bodyPr>
          <a:lstStyle/>
          <a:p>
            <a:r>
              <a:rPr lang="en" sz="1080"/>
              <a:t>ReLU</a:t>
            </a:r>
            <a:endParaRPr sz="1080"/>
          </a:p>
        </p:txBody>
      </p:sp>
      <p:cxnSp>
        <p:nvCxnSpPr>
          <p:cNvPr id="167" name="Google Shape;167;p22"/>
          <p:cNvCxnSpPr>
            <a:stCxn id="163" idx="4"/>
            <a:endCxn id="157" idx="0"/>
          </p:cNvCxnSpPr>
          <p:nvPr/>
        </p:nvCxnSpPr>
        <p:spPr>
          <a:xfrm>
            <a:off x="10659136" y="4382536"/>
            <a:ext cx="0" cy="159840"/>
          </a:xfrm>
          <a:prstGeom prst="straightConnector1">
            <a:avLst/>
          </a:prstGeom>
          <a:noFill/>
          <a:ln w="9525" cap="flat" cmpd="sng">
            <a:solidFill>
              <a:schemeClr val="dk2"/>
            </a:solidFill>
            <a:prstDash val="solid"/>
            <a:round/>
            <a:headEnd type="none" w="med" len="med"/>
            <a:tailEnd type="triangle" w="med" len="med"/>
          </a:ln>
        </p:spPr>
      </p:cxnSp>
      <p:sp>
        <p:nvSpPr>
          <p:cNvPr id="165" name="Google Shape;165;p22"/>
          <p:cNvSpPr/>
          <p:nvPr/>
        </p:nvSpPr>
        <p:spPr>
          <a:xfrm>
            <a:off x="9983594" y="5490766"/>
            <a:ext cx="1351080" cy="400680"/>
          </a:xfrm>
          <a:prstGeom prst="flowChartConnector">
            <a:avLst/>
          </a:prstGeom>
          <a:noFill/>
          <a:ln w="9525" cap="flat" cmpd="sng">
            <a:solidFill>
              <a:schemeClr val="dk2"/>
            </a:solidFill>
            <a:prstDash val="solid"/>
            <a:round/>
            <a:headEnd type="none" w="sm" len="sm"/>
            <a:tailEnd type="none" w="sm" len="sm"/>
          </a:ln>
        </p:spPr>
        <p:txBody>
          <a:bodyPr spcFirstLastPara="1" wrap="square" lIns="109710" tIns="109710" rIns="109710" bIns="109710" anchor="ctr" anchorCtr="0">
            <a:noAutofit/>
          </a:bodyPr>
          <a:lstStyle/>
          <a:p>
            <a:pPr algn="ctr"/>
            <a:r>
              <a:rPr lang="en" sz="1200"/>
              <a:t>e.g. softmax</a:t>
            </a:r>
            <a:endParaRPr sz="1200"/>
          </a:p>
        </p:txBody>
      </p:sp>
      <p:cxnSp>
        <p:nvCxnSpPr>
          <p:cNvPr id="168" name="Google Shape;168;p22"/>
          <p:cNvCxnSpPr>
            <a:stCxn id="165" idx="4"/>
            <a:endCxn id="158" idx="0"/>
          </p:cNvCxnSpPr>
          <p:nvPr/>
        </p:nvCxnSpPr>
        <p:spPr>
          <a:xfrm>
            <a:off x="10659134" y="5891446"/>
            <a:ext cx="0" cy="253440"/>
          </a:xfrm>
          <a:prstGeom prst="straightConnector1">
            <a:avLst/>
          </a:prstGeom>
          <a:noFill/>
          <a:ln w="9525" cap="flat" cmpd="sng">
            <a:solidFill>
              <a:schemeClr val="dk2"/>
            </a:solidFill>
            <a:prstDash val="solid"/>
            <a:round/>
            <a:headEnd type="none" w="med" len="med"/>
            <a:tailEnd type="triangle" w="med" len="med"/>
          </a:ln>
        </p:spPr>
      </p:cxnSp>
      <p:pic>
        <p:nvPicPr>
          <p:cNvPr id="169" name="Google Shape;169;p22"/>
          <p:cNvPicPr preferRelativeResize="0"/>
          <p:nvPr/>
        </p:nvPicPr>
        <p:blipFill rotWithShape="1">
          <a:blip r:embed="rId3">
            <a:alphaModFix/>
          </a:blip>
          <a:srcRect l="36580" r="34379"/>
          <a:stretch/>
        </p:blipFill>
        <p:spPr>
          <a:xfrm>
            <a:off x="8485186" y="4495591"/>
            <a:ext cx="480758" cy="1233960"/>
          </a:xfrm>
          <a:prstGeom prst="rect">
            <a:avLst/>
          </a:prstGeom>
          <a:noFill/>
          <a:ln>
            <a:noFill/>
          </a:ln>
        </p:spPr>
      </p:pic>
      <p:pic>
        <p:nvPicPr>
          <p:cNvPr id="170" name="Google Shape;170;p22"/>
          <p:cNvPicPr preferRelativeResize="0"/>
          <p:nvPr/>
        </p:nvPicPr>
        <p:blipFill rotWithShape="1">
          <a:blip r:embed="rId3">
            <a:alphaModFix/>
          </a:blip>
          <a:srcRect l="72666"/>
          <a:stretch/>
        </p:blipFill>
        <p:spPr>
          <a:xfrm>
            <a:off x="8499304" y="3143096"/>
            <a:ext cx="452520" cy="1233960"/>
          </a:xfrm>
          <a:prstGeom prst="rect">
            <a:avLst/>
          </a:prstGeom>
          <a:noFill/>
          <a:ln>
            <a:noFill/>
          </a:ln>
        </p:spPr>
      </p:pic>
      <p:pic>
        <p:nvPicPr>
          <p:cNvPr id="171" name="Google Shape;171;p22"/>
          <p:cNvPicPr preferRelativeResize="0"/>
          <p:nvPr/>
        </p:nvPicPr>
        <p:blipFill>
          <a:blip r:embed="rId4">
            <a:alphaModFix/>
          </a:blip>
          <a:stretch>
            <a:fillRect/>
          </a:stretch>
        </p:blipFill>
        <p:spPr>
          <a:xfrm>
            <a:off x="7276800" y="128251"/>
            <a:ext cx="2203380" cy="1467450"/>
          </a:xfrm>
          <a:prstGeom prst="rect">
            <a:avLst/>
          </a:prstGeom>
          <a:noFill/>
          <a:ln>
            <a:noFill/>
          </a:ln>
        </p:spPr>
      </p:pic>
      <p:sp>
        <p:nvSpPr>
          <p:cNvPr id="172" name="Google Shape;172;p22"/>
          <p:cNvSpPr txBox="1">
            <a:spLocks noGrp="1"/>
          </p:cNvSpPr>
          <p:nvPr>
            <p:ph type="sldNum" idx="12"/>
          </p:nvPr>
        </p:nvSpPr>
        <p:spPr>
          <a:xfrm>
            <a:off x="2785110" y="5296959"/>
            <a:ext cx="2057400" cy="3042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900" b="0" i="0" u="none" strike="noStrike" cap="none">
                <a:solidFill>
                  <a:srgbClr val="888888"/>
                </a:solidFill>
                <a:latin typeface="Corbel"/>
                <a:ea typeface="Corbel"/>
                <a:cs typeface="Corbel"/>
                <a:sym typeface="Corbel"/>
              </a:defRPr>
            </a:lvl1pPr>
            <a:lvl2pPr marL="0" marR="0" lvl="1" indent="0" algn="l" rtl="0">
              <a:lnSpc>
                <a:spcPct val="100000"/>
              </a:lnSpc>
              <a:spcBef>
                <a:spcPts val="0"/>
              </a:spcBef>
              <a:spcAft>
                <a:spcPts val="0"/>
              </a:spcAft>
              <a:buClr>
                <a:srgbClr val="000000"/>
              </a:buClr>
              <a:buFont typeface="Arial"/>
              <a:buNone/>
              <a:defRPr sz="900" b="0" i="0" u="none" strike="noStrike" cap="none">
                <a:solidFill>
                  <a:srgbClr val="888888"/>
                </a:solidFill>
                <a:latin typeface="Corbel"/>
                <a:ea typeface="Corbel"/>
                <a:cs typeface="Corbel"/>
                <a:sym typeface="Corbel"/>
              </a:defRPr>
            </a:lvl2pPr>
            <a:lvl3pPr marL="0" marR="0" lvl="2" indent="0" algn="l" rtl="0">
              <a:lnSpc>
                <a:spcPct val="100000"/>
              </a:lnSpc>
              <a:spcBef>
                <a:spcPts val="0"/>
              </a:spcBef>
              <a:spcAft>
                <a:spcPts val="0"/>
              </a:spcAft>
              <a:buClr>
                <a:srgbClr val="000000"/>
              </a:buClr>
              <a:buFont typeface="Arial"/>
              <a:buNone/>
              <a:defRPr sz="900" b="0" i="0" u="none" strike="noStrike" cap="none">
                <a:solidFill>
                  <a:srgbClr val="888888"/>
                </a:solidFill>
                <a:latin typeface="Corbel"/>
                <a:ea typeface="Corbel"/>
                <a:cs typeface="Corbel"/>
                <a:sym typeface="Corbel"/>
              </a:defRPr>
            </a:lvl3pPr>
            <a:lvl4pPr marL="0" marR="0" lvl="3" indent="0" algn="l" rtl="0">
              <a:lnSpc>
                <a:spcPct val="100000"/>
              </a:lnSpc>
              <a:spcBef>
                <a:spcPts val="0"/>
              </a:spcBef>
              <a:spcAft>
                <a:spcPts val="0"/>
              </a:spcAft>
              <a:buClr>
                <a:srgbClr val="000000"/>
              </a:buClr>
              <a:buFont typeface="Arial"/>
              <a:buNone/>
              <a:defRPr sz="900" b="0" i="0" u="none" strike="noStrike" cap="none">
                <a:solidFill>
                  <a:srgbClr val="888888"/>
                </a:solidFill>
                <a:latin typeface="Corbel"/>
                <a:ea typeface="Corbel"/>
                <a:cs typeface="Corbel"/>
                <a:sym typeface="Corbel"/>
              </a:defRPr>
            </a:lvl4pPr>
            <a:lvl5pPr marL="0" marR="0" lvl="4" indent="0" algn="l" rtl="0">
              <a:lnSpc>
                <a:spcPct val="100000"/>
              </a:lnSpc>
              <a:spcBef>
                <a:spcPts val="0"/>
              </a:spcBef>
              <a:spcAft>
                <a:spcPts val="0"/>
              </a:spcAft>
              <a:buClr>
                <a:srgbClr val="000000"/>
              </a:buClr>
              <a:buFont typeface="Arial"/>
              <a:buNone/>
              <a:defRPr sz="900" b="0" i="0" u="none" strike="noStrike" cap="none">
                <a:solidFill>
                  <a:srgbClr val="888888"/>
                </a:solidFill>
                <a:latin typeface="Corbel"/>
                <a:ea typeface="Corbel"/>
                <a:cs typeface="Corbel"/>
                <a:sym typeface="Corbel"/>
              </a:defRPr>
            </a:lvl5pPr>
            <a:lvl6pPr marL="0" marR="0" lvl="5" indent="0" algn="l" rtl="0">
              <a:lnSpc>
                <a:spcPct val="100000"/>
              </a:lnSpc>
              <a:spcBef>
                <a:spcPts val="0"/>
              </a:spcBef>
              <a:spcAft>
                <a:spcPts val="0"/>
              </a:spcAft>
              <a:buClr>
                <a:srgbClr val="000000"/>
              </a:buClr>
              <a:buFont typeface="Arial"/>
              <a:buNone/>
              <a:defRPr sz="900" b="0" i="0" u="none" strike="noStrike" cap="none">
                <a:solidFill>
                  <a:srgbClr val="888888"/>
                </a:solidFill>
                <a:latin typeface="Corbel"/>
                <a:ea typeface="Corbel"/>
                <a:cs typeface="Corbel"/>
                <a:sym typeface="Corbel"/>
              </a:defRPr>
            </a:lvl6pPr>
            <a:lvl7pPr marL="0" marR="0" lvl="6" indent="0" algn="l" rtl="0">
              <a:lnSpc>
                <a:spcPct val="100000"/>
              </a:lnSpc>
              <a:spcBef>
                <a:spcPts val="0"/>
              </a:spcBef>
              <a:spcAft>
                <a:spcPts val="0"/>
              </a:spcAft>
              <a:buClr>
                <a:srgbClr val="000000"/>
              </a:buClr>
              <a:buFont typeface="Arial"/>
              <a:buNone/>
              <a:defRPr sz="900" b="0" i="0" u="none" strike="noStrike" cap="none">
                <a:solidFill>
                  <a:srgbClr val="888888"/>
                </a:solidFill>
                <a:latin typeface="Corbel"/>
                <a:ea typeface="Corbel"/>
                <a:cs typeface="Corbel"/>
                <a:sym typeface="Corbel"/>
              </a:defRPr>
            </a:lvl7pPr>
            <a:lvl8pPr marL="0" marR="0" lvl="7" indent="0" algn="l" rtl="0">
              <a:lnSpc>
                <a:spcPct val="100000"/>
              </a:lnSpc>
              <a:spcBef>
                <a:spcPts val="0"/>
              </a:spcBef>
              <a:spcAft>
                <a:spcPts val="0"/>
              </a:spcAft>
              <a:buClr>
                <a:srgbClr val="000000"/>
              </a:buClr>
              <a:buFont typeface="Arial"/>
              <a:buNone/>
              <a:defRPr sz="900" b="0" i="0" u="none" strike="noStrike" cap="none">
                <a:solidFill>
                  <a:srgbClr val="888888"/>
                </a:solidFill>
                <a:latin typeface="Corbel"/>
                <a:ea typeface="Corbel"/>
                <a:cs typeface="Corbel"/>
                <a:sym typeface="Corbel"/>
              </a:defRPr>
            </a:lvl8pPr>
            <a:lvl9pPr marL="0" marR="0" lvl="8" indent="0" algn="l" rtl="0">
              <a:lnSpc>
                <a:spcPct val="100000"/>
              </a:lnSpc>
              <a:spcBef>
                <a:spcPts val="0"/>
              </a:spcBef>
              <a:spcAft>
                <a:spcPts val="0"/>
              </a:spcAft>
              <a:buClr>
                <a:srgbClr val="000000"/>
              </a:buClr>
              <a:buFont typeface="Arial"/>
              <a:buNone/>
              <a:defRPr sz="900" b="0" i="0" u="none" strike="noStrike" cap="none">
                <a:solidFill>
                  <a:srgbClr val="888888"/>
                </a:solidFill>
                <a:latin typeface="Corbel"/>
                <a:ea typeface="Corbel"/>
                <a:cs typeface="Corbel"/>
                <a:sym typeface="Corbel"/>
              </a:defRPr>
            </a:lvl9pPr>
          </a:lstStyle>
          <a:p>
            <a:pPr>
              <a:buClr>
                <a:srgbClr val="000000"/>
              </a:buClr>
            </a:pPr>
            <a:fld id="{00000000-1234-1234-1234-123412341234}" type="slidenum">
              <a:rPr lang="en" smtClean="0"/>
              <a:pPr>
                <a:buClr>
                  <a:srgbClr val="000000"/>
                </a:buClr>
              </a:pPr>
              <a:t>83</a:t>
            </a:fld>
            <a:endParaRPr/>
          </a:p>
        </p:txBody>
      </p:sp>
      <p:grpSp>
        <p:nvGrpSpPr>
          <p:cNvPr id="173" name="Google Shape;173;p22"/>
          <p:cNvGrpSpPr/>
          <p:nvPr/>
        </p:nvGrpSpPr>
        <p:grpSpPr>
          <a:xfrm>
            <a:off x="5613544" y="5625270"/>
            <a:ext cx="2885760" cy="966600"/>
            <a:chOff x="4594775" y="4904175"/>
            <a:chExt cx="2404800" cy="805500"/>
          </a:xfrm>
        </p:grpSpPr>
        <p:sp>
          <p:nvSpPr>
            <p:cNvPr id="174" name="Google Shape;174;p22"/>
            <p:cNvSpPr txBox="1"/>
            <p:nvPr/>
          </p:nvSpPr>
          <p:spPr>
            <a:xfrm>
              <a:off x="4594775" y="4904175"/>
              <a:ext cx="2404800" cy="805500"/>
            </a:xfrm>
            <a:prstGeom prst="rect">
              <a:avLst/>
            </a:prstGeom>
            <a:solidFill>
              <a:srgbClr val="FFF2CC"/>
            </a:solidFill>
            <a:ln w="19050" cap="flat" cmpd="sng">
              <a:solidFill>
                <a:srgbClr val="000000"/>
              </a:solidFill>
              <a:prstDash val="solid"/>
              <a:round/>
              <a:headEnd type="none" w="sm" len="sm"/>
              <a:tailEnd type="none" w="sm" len="sm"/>
            </a:ln>
          </p:spPr>
          <p:txBody>
            <a:bodyPr spcFirstLastPara="1" wrap="square" lIns="109710" tIns="109710" rIns="109710" bIns="109710" anchor="t" anchorCtr="0">
              <a:noAutofit/>
            </a:bodyPr>
            <a:lstStyle/>
            <a:p>
              <a:endParaRPr sz="2160">
                <a:latin typeface="Corbel"/>
                <a:ea typeface="Corbel"/>
                <a:cs typeface="Corbel"/>
                <a:sym typeface="Corbel"/>
              </a:endParaRPr>
            </a:p>
          </p:txBody>
        </p:sp>
        <p:pic>
          <p:nvPicPr>
            <p:cNvPr id="175" name="Google Shape;175;p22"/>
            <p:cNvPicPr preferRelativeResize="0"/>
            <p:nvPr/>
          </p:nvPicPr>
          <p:blipFill>
            <a:blip r:embed="rId5">
              <a:alphaModFix/>
            </a:blip>
            <a:stretch>
              <a:fillRect/>
            </a:stretch>
          </p:blipFill>
          <p:spPr>
            <a:xfrm>
              <a:off x="4640074" y="5228878"/>
              <a:ext cx="2313962" cy="413986"/>
            </a:xfrm>
            <a:prstGeom prst="rect">
              <a:avLst/>
            </a:prstGeom>
            <a:noFill/>
            <a:ln>
              <a:noFill/>
            </a:ln>
          </p:spPr>
        </p:pic>
        <p:sp>
          <p:nvSpPr>
            <p:cNvPr id="176" name="Google Shape;176;p22"/>
            <p:cNvSpPr txBox="1"/>
            <p:nvPr/>
          </p:nvSpPr>
          <p:spPr>
            <a:xfrm>
              <a:off x="5033295" y="4904175"/>
              <a:ext cx="1527300" cy="261000"/>
            </a:xfrm>
            <a:prstGeom prst="rect">
              <a:avLst/>
            </a:prstGeom>
            <a:noFill/>
            <a:ln>
              <a:noFill/>
            </a:ln>
          </p:spPr>
          <p:txBody>
            <a:bodyPr spcFirstLastPara="1" wrap="square" lIns="109710" tIns="109710" rIns="109710" bIns="109710" anchor="t" anchorCtr="0">
              <a:noAutofit/>
            </a:bodyPr>
            <a:lstStyle/>
            <a:p>
              <a:r>
                <a:rPr lang="en" sz="2160">
                  <a:latin typeface="Corbel"/>
                  <a:ea typeface="Corbel"/>
                  <a:cs typeface="Corbel"/>
                  <a:sym typeface="Corbel"/>
                </a:rPr>
                <a:t>softmax:</a:t>
              </a:r>
              <a:endParaRPr sz="2160">
                <a:latin typeface="Corbel"/>
                <a:ea typeface="Corbel"/>
                <a:cs typeface="Corbel"/>
                <a:sym typeface="Corbe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pic>
        <p:nvPicPr>
          <p:cNvPr id="181" name="Google Shape;181;p23"/>
          <p:cNvPicPr preferRelativeResize="0"/>
          <p:nvPr/>
        </p:nvPicPr>
        <p:blipFill>
          <a:blip r:embed="rId3">
            <a:alphaModFix/>
          </a:blip>
          <a:stretch>
            <a:fillRect/>
          </a:stretch>
        </p:blipFill>
        <p:spPr>
          <a:xfrm>
            <a:off x="4660533" y="2993677"/>
            <a:ext cx="3002828" cy="2308350"/>
          </a:xfrm>
          <a:prstGeom prst="rect">
            <a:avLst/>
          </a:prstGeom>
          <a:noFill/>
          <a:ln>
            <a:noFill/>
          </a:ln>
        </p:spPr>
      </p:pic>
      <p:sp>
        <p:nvSpPr>
          <p:cNvPr id="182" name="Google Shape;182;p23"/>
          <p:cNvSpPr txBox="1">
            <a:spLocks noGrp="1"/>
          </p:cNvSpPr>
          <p:nvPr>
            <p:ph type="title"/>
          </p:nvPr>
        </p:nvSpPr>
        <p:spPr>
          <a:xfrm>
            <a:off x="1021440" y="181579"/>
            <a:ext cx="9464040" cy="727141"/>
          </a:xfrm>
          <a:prstGeom prst="rect">
            <a:avLst/>
          </a:prstGeom>
        </p:spPr>
        <p:txBody>
          <a:bodyPr spcFirstLastPara="1" vert="horz" wrap="square" lIns="109710" tIns="54840" rIns="109710" bIns="54840" rtlCol="0" anchor="ctr" anchorCtr="0">
            <a:noAutofit/>
          </a:bodyPr>
          <a:lstStyle/>
          <a:p>
            <a:pPr algn="l">
              <a:spcBef>
                <a:spcPts val="0"/>
              </a:spcBef>
            </a:pPr>
            <a:r>
              <a:rPr lang="en" dirty="0"/>
              <a:t>Backpropagation</a:t>
            </a:r>
            <a:endParaRPr dirty="0"/>
          </a:p>
        </p:txBody>
      </p:sp>
      <p:sp>
        <p:nvSpPr>
          <p:cNvPr id="183" name="Google Shape;183;p23"/>
          <p:cNvSpPr txBox="1">
            <a:spLocks noGrp="1"/>
          </p:cNvSpPr>
          <p:nvPr>
            <p:ph type="body" idx="1"/>
          </p:nvPr>
        </p:nvSpPr>
        <p:spPr>
          <a:xfrm>
            <a:off x="1363980" y="5792752"/>
            <a:ext cx="9464040" cy="804600"/>
          </a:xfrm>
          <a:prstGeom prst="rect">
            <a:avLst/>
          </a:prstGeom>
        </p:spPr>
        <p:txBody>
          <a:bodyPr spcFirstLastPara="1" vert="horz" wrap="square" lIns="109710" tIns="54840" rIns="109710" bIns="54840" rtlCol="0" anchor="t" anchorCtr="0">
            <a:noAutofit/>
          </a:bodyPr>
          <a:lstStyle/>
          <a:p>
            <a:pPr marL="548640" indent="-457200">
              <a:lnSpc>
                <a:spcPct val="115000"/>
              </a:lnSpc>
              <a:spcBef>
                <a:spcPts val="900"/>
              </a:spcBef>
              <a:buSzPts val="2400"/>
            </a:pPr>
            <a:r>
              <a:rPr lang="en" sz="2880" dirty="0"/>
              <a:t>Based on the chain rule of calculus: </a:t>
            </a:r>
            <a:endParaRPr sz="2880" dirty="0"/>
          </a:p>
        </p:txBody>
      </p:sp>
      <p:pic>
        <p:nvPicPr>
          <p:cNvPr id="184" name="Google Shape;184;p23"/>
          <p:cNvPicPr preferRelativeResize="0"/>
          <p:nvPr/>
        </p:nvPicPr>
        <p:blipFill>
          <a:blip r:embed="rId4">
            <a:alphaModFix/>
          </a:blip>
          <a:stretch>
            <a:fillRect/>
          </a:stretch>
        </p:blipFill>
        <p:spPr>
          <a:xfrm>
            <a:off x="3856500" y="3613650"/>
            <a:ext cx="804017" cy="1192400"/>
          </a:xfrm>
          <a:prstGeom prst="rect">
            <a:avLst/>
          </a:prstGeom>
          <a:noFill/>
          <a:ln>
            <a:noFill/>
          </a:ln>
        </p:spPr>
      </p:pic>
      <p:sp>
        <p:nvSpPr>
          <p:cNvPr id="185" name="Google Shape;185;p23"/>
          <p:cNvSpPr txBox="1"/>
          <p:nvPr/>
        </p:nvSpPr>
        <p:spPr>
          <a:xfrm>
            <a:off x="7531618" y="3581437"/>
            <a:ext cx="803880" cy="450360"/>
          </a:xfrm>
          <a:prstGeom prst="rect">
            <a:avLst/>
          </a:prstGeom>
          <a:noFill/>
          <a:ln>
            <a:noFill/>
          </a:ln>
        </p:spPr>
        <p:txBody>
          <a:bodyPr spcFirstLastPara="1" wrap="square" lIns="109710" tIns="109710" rIns="109710" bIns="109710" anchor="t" anchorCtr="0">
            <a:noAutofit/>
          </a:bodyPr>
          <a:lstStyle/>
          <a:p>
            <a:r>
              <a:rPr lang="en" sz="2160">
                <a:solidFill>
                  <a:srgbClr val="999999"/>
                </a:solidFill>
              </a:rPr>
              <a:t>cat</a:t>
            </a:r>
            <a:endParaRPr sz="2160">
              <a:solidFill>
                <a:srgbClr val="999999"/>
              </a:solidFill>
            </a:endParaRPr>
          </a:p>
        </p:txBody>
      </p:sp>
      <p:sp>
        <p:nvSpPr>
          <p:cNvPr id="186" name="Google Shape;186;p23"/>
          <p:cNvSpPr txBox="1"/>
          <p:nvPr/>
        </p:nvSpPr>
        <p:spPr>
          <a:xfrm>
            <a:off x="7531620" y="4083197"/>
            <a:ext cx="803880" cy="450360"/>
          </a:xfrm>
          <a:prstGeom prst="rect">
            <a:avLst/>
          </a:prstGeom>
          <a:noFill/>
          <a:ln>
            <a:noFill/>
          </a:ln>
        </p:spPr>
        <p:txBody>
          <a:bodyPr spcFirstLastPara="1" wrap="square" lIns="109710" tIns="109710" rIns="109710" bIns="109710" anchor="t" anchorCtr="0">
            <a:noAutofit/>
          </a:bodyPr>
          <a:lstStyle/>
          <a:p>
            <a:r>
              <a:rPr lang="en" sz="2160" b="1"/>
              <a:t>dog</a:t>
            </a:r>
            <a:endParaRPr sz="2160" b="1"/>
          </a:p>
        </p:txBody>
      </p:sp>
      <p:grpSp>
        <p:nvGrpSpPr>
          <p:cNvPr id="187" name="Google Shape;187;p23"/>
          <p:cNvGrpSpPr/>
          <p:nvPr/>
        </p:nvGrpSpPr>
        <p:grpSpPr>
          <a:xfrm>
            <a:off x="5072490" y="3178836"/>
            <a:ext cx="2181120" cy="2255977"/>
            <a:chOff x="6179025" y="3170000"/>
            <a:chExt cx="1817600" cy="1692000"/>
          </a:xfrm>
        </p:grpSpPr>
        <p:cxnSp>
          <p:nvCxnSpPr>
            <p:cNvPr id="188" name="Google Shape;188;p23"/>
            <p:cNvCxnSpPr/>
            <p:nvPr/>
          </p:nvCxnSpPr>
          <p:spPr>
            <a:xfrm rot="10800000" flipH="1">
              <a:off x="6220725" y="3170000"/>
              <a:ext cx="640500" cy="116400"/>
            </a:xfrm>
            <a:prstGeom prst="straightConnector1">
              <a:avLst/>
            </a:prstGeom>
            <a:noFill/>
            <a:ln w="38100" cap="flat" cmpd="sng">
              <a:solidFill>
                <a:srgbClr val="18DB34"/>
              </a:solidFill>
              <a:prstDash val="solid"/>
              <a:round/>
              <a:headEnd type="none" w="med" len="med"/>
              <a:tailEnd type="stealth" w="med" len="med"/>
            </a:ln>
          </p:spPr>
        </p:cxnSp>
        <p:cxnSp>
          <p:nvCxnSpPr>
            <p:cNvPr id="189" name="Google Shape;189;p23"/>
            <p:cNvCxnSpPr/>
            <p:nvPr/>
          </p:nvCxnSpPr>
          <p:spPr>
            <a:xfrm rot="10800000" flipH="1">
              <a:off x="6179025" y="3616700"/>
              <a:ext cx="640500" cy="116400"/>
            </a:xfrm>
            <a:prstGeom prst="straightConnector1">
              <a:avLst/>
            </a:prstGeom>
            <a:noFill/>
            <a:ln w="38100" cap="flat" cmpd="sng">
              <a:solidFill>
                <a:srgbClr val="18DB34"/>
              </a:solidFill>
              <a:prstDash val="solid"/>
              <a:round/>
              <a:headEnd type="none" w="med" len="med"/>
              <a:tailEnd type="stealth" w="med" len="med"/>
            </a:ln>
          </p:spPr>
        </p:cxnSp>
        <p:cxnSp>
          <p:nvCxnSpPr>
            <p:cNvPr id="190" name="Google Shape;190;p23"/>
            <p:cNvCxnSpPr/>
            <p:nvPr/>
          </p:nvCxnSpPr>
          <p:spPr>
            <a:xfrm rot="10800000" flipH="1">
              <a:off x="6273200" y="3784700"/>
              <a:ext cx="588000" cy="395100"/>
            </a:xfrm>
            <a:prstGeom prst="straightConnector1">
              <a:avLst/>
            </a:prstGeom>
            <a:noFill/>
            <a:ln w="38100" cap="flat" cmpd="sng">
              <a:solidFill>
                <a:srgbClr val="18DB34"/>
              </a:solidFill>
              <a:prstDash val="solid"/>
              <a:round/>
              <a:headEnd type="none" w="med" len="med"/>
              <a:tailEnd type="stealth" w="med" len="med"/>
            </a:ln>
          </p:spPr>
        </p:cxnSp>
        <p:cxnSp>
          <p:nvCxnSpPr>
            <p:cNvPr id="191" name="Google Shape;191;p23"/>
            <p:cNvCxnSpPr/>
            <p:nvPr/>
          </p:nvCxnSpPr>
          <p:spPr>
            <a:xfrm rot="10800000" flipH="1">
              <a:off x="6220725" y="4448700"/>
              <a:ext cx="640500" cy="116400"/>
            </a:xfrm>
            <a:prstGeom prst="straightConnector1">
              <a:avLst/>
            </a:prstGeom>
            <a:noFill/>
            <a:ln w="38100" cap="flat" cmpd="sng">
              <a:solidFill>
                <a:srgbClr val="18DB34"/>
              </a:solidFill>
              <a:prstDash val="solid"/>
              <a:round/>
              <a:headEnd type="none" w="med" len="med"/>
              <a:tailEnd type="stealth" w="med" len="med"/>
            </a:ln>
          </p:spPr>
        </p:cxnSp>
        <p:cxnSp>
          <p:nvCxnSpPr>
            <p:cNvPr id="192" name="Google Shape;192;p23"/>
            <p:cNvCxnSpPr/>
            <p:nvPr/>
          </p:nvCxnSpPr>
          <p:spPr>
            <a:xfrm rot="10800000" flipH="1">
              <a:off x="6273200" y="4063400"/>
              <a:ext cx="588000" cy="395100"/>
            </a:xfrm>
            <a:prstGeom prst="straightConnector1">
              <a:avLst/>
            </a:prstGeom>
            <a:noFill/>
            <a:ln w="38100" cap="flat" cmpd="sng">
              <a:solidFill>
                <a:srgbClr val="18DB34"/>
              </a:solidFill>
              <a:prstDash val="solid"/>
              <a:round/>
              <a:headEnd type="none" w="med" len="med"/>
              <a:tailEnd type="stealth" w="med" len="med"/>
            </a:ln>
          </p:spPr>
        </p:cxnSp>
        <p:cxnSp>
          <p:nvCxnSpPr>
            <p:cNvPr id="193" name="Google Shape;193;p23"/>
            <p:cNvCxnSpPr/>
            <p:nvPr/>
          </p:nvCxnSpPr>
          <p:spPr>
            <a:xfrm>
              <a:off x="6211025" y="4716500"/>
              <a:ext cx="679200" cy="145500"/>
            </a:xfrm>
            <a:prstGeom prst="straightConnector1">
              <a:avLst/>
            </a:prstGeom>
            <a:noFill/>
            <a:ln w="38100" cap="flat" cmpd="sng">
              <a:solidFill>
                <a:srgbClr val="18DB34"/>
              </a:solidFill>
              <a:prstDash val="solid"/>
              <a:round/>
              <a:headEnd type="none" w="med" len="med"/>
              <a:tailEnd type="stealth" w="med" len="med"/>
            </a:ln>
          </p:spPr>
        </p:cxnSp>
        <p:cxnSp>
          <p:nvCxnSpPr>
            <p:cNvPr id="194" name="Google Shape;194;p23"/>
            <p:cNvCxnSpPr/>
            <p:nvPr/>
          </p:nvCxnSpPr>
          <p:spPr>
            <a:xfrm>
              <a:off x="7290088" y="3235000"/>
              <a:ext cx="687300" cy="423600"/>
            </a:xfrm>
            <a:prstGeom prst="straightConnector1">
              <a:avLst/>
            </a:prstGeom>
            <a:noFill/>
            <a:ln w="38100" cap="flat" cmpd="sng">
              <a:solidFill>
                <a:srgbClr val="18DB34"/>
              </a:solidFill>
              <a:prstDash val="solid"/>
              <a:round/>
              <a:headEnd type="none" w="med" len="med"/>
              <a:tailEnd type="stealth" w="med" len="med"/>
            </a:ln>
          </p:spPr>
        </p:cxnSp>
        <p:cxnSp>
          <p:nvCxnSpPr>
            <p:cNvPr id="195" name="Google Shape;195;p23"/>
            <p:cNvCxnSpPr/>
            <p:nvPr/>
          </p:nvCxnSpPr>
          <p:spPr>
            <a:xfrm>
              <a:off x="7278688" y="3658600"/>
              <a:ext cx="687300" cy="423600"/>
            </a:xfrm>
            <a:prstGeom prst="straightConnector1">
              <a:avLst/>
            </a:prstGeom>
            <a:noFill/>
            <a:ln w="38100" cap="flat" cmpd="sng">
              <a:solidFill>
                <a:srgbClr val="18DB34"/>
              </a:solidFill>
              <a:prstDash val="solid"/>
              <a:round/>
              <a:headEnd type="none" w="med" len="med"/>
              <a:tailEnd type="stealth" w="med" len="med"/>
            </a:ln>
          </p:spPr>
        </p:cxnSp>
        <p:cxnSp>
          <p:nvCxnSpPr>
            <p:cNvPr id="196" name="Google Shape;196;p23"/>
            <p:cNvCxnSpPr/>
            <p:nvPr/>
          </p:nvCxnSpPr>
          <p:spPr>
            <a:xfrm rot="10800000" flipH="1">
              <a:off x="7239725" y="3814050"/>
              <a:ext cx="708300" cy="174600"/>
            </a:xfrm>
            <a:prstGeom prst="straightConnector1">
              <a:avLst/>
            </a:prstGeom>
            <a:noFill/>
            <a:ln w="38100" cap="flat" cmpd="sng">
              <a:solidFill>
                <a:srgbClr val="18DB34"/>
              </a:solidFill>
              <a:prstDash val="solid"/>
              <a:round/>
              <a:headEnd type="none" w="med" len="med"/>
              <a:tailEnd type="stealth" w="med" len="med"/>
            </a:ln>
          </p:spPr>
        </p:cxnSp>
        <p:cxnSp>
          <p:nvCxnSpPr>
            <p:cNvPr id="197" name="Google Shape;197;p23"/>
            <p:cNvCxnSpPr/>
            <p:nvPr/>
          </p:nvCxnSpPr>
          <p:spPr>
            <a:xfrm rot="10800000" flipH="1">
              <a:off x="7230025" y="4240925"/>
              <a:ext cx="689100" cy="106800"/>
            </a:xfrm>
            <a:prstGeom prst="straightConnector1">
              <a:avLst/>
            </a:prstGeom>
            <a:noFill/>
            <a:ln w="38100" cap="flat" cmpd="sng">
              <a:solidFill>
                <a:srgbClr val="18DB34"/>
              </a:solidFill>
              <a:prstDash val="solid"/>
              <a:round/>
              <a:headEnd type="none" w="med" len="med"/>
              <a:tailEnd type="stealth" w="med" len="med"/>
            </a:ln>
          </p:spPr>
        </p:cxnSp>
        <p:cxnSp>
          <p:nvCxnSpPr>
            <p:cNvPr id="198" name="Google Shape;198;p23"/>
            <p:cNvCxnSpPr/>
            <p:nvPr/>
          </p:nvCxnSpPr>
          <p:spPr>
            <a:xfrm rot="10800000" flipH="1">
              <a:off x="7239725" y="4357425"/>
              <a:ext cx="756900" cy="417300"/>
            </a:xfrm>
            <a:prstGeom prst="straightConnector1">
              <a:avLst/>
            </a:prstGeom>
            <a:noFill/>
            <a:ln w="38100" cap="flat" cmpd="sng">
              <a:solidFill>
                <a:srgbClr val="18DB34"/>
              </a:solidFill>
              <a:prstDash val="solid"/>
              <a:round/>
              <a:headEnd type="none" w="med" len="med"/>
              <a:tailEnd type="stealth" w="med" len="med"/>
            </a:ln>
          </p:spPr>
        </p:cxnSp>
      </p:grpSp>
      <p:grpSp>
        <p:nvGrpSpPr>
          <p:cNvPr id="199" name="Google Shape;199;p23"/>
          <p:cNvGrpSpPr/>
          <p:nvPr/>
        </p:nvGrpSpPr>
        <p:grpSpPr>
          <a:xfrm>
            <a:off x="5086366" y="3275967"/>
            <a:ext cx="2208496" cy="2078846"/>
            <a:chOff x="6190588" y="3242850"/>
            <a:chExt cx="1840413" cy="1559150"/>
          </a:xfrm>
        </p:grpSpPr>
        <p:cxnSp>
          <p:nvCxnSpPr>
            <p:cNvPr id="200" name="Google Shape;200;p23"/>
            <p:cNvCxnSpPr/>
            <p:nvPr/>
          </p:nvCxnSpPr>
          <p:spPr>
            <a:xfrm rot="10800000">
              <a:off x="7230300" y="3287650"/>
              <a:ext cx="800700" cy="423900"/>
            </a:xfrm>
            <a:prstGeom prst="straightConnector1">
              <a:avLst/>
            </a:prstGeom>
            <a:noFill/>
            <a:ln w="38100" cap="flat" cmpd="sng">
              <a:solidFill>
                <a:srgbClr val="FF0000"/>
              </a:solidFill>
              <a:prstDash val="solid"/>
              <a:round/>
              <a:headEnd type="none" w="med" len="med"/>
              <a:tailEnd type="stealth" w="med" len="med"/>
            </a:ln>
          </p:spPr>
        </p:cxnSp>
        <p:cxnSp>
          <p:nvCxnSpPr>
            <p:cNvPr id="201" name="Google Shape;201;p23"/>
            <p:cNvCxnSpPr/>
            <p:nvPr/>
          </p:nvCxnSpPr>
          <p:spPr>
            <a:xfrm rot="10800000">
              <a:off x="7222000" y="3711550"/>
              <a:ext cx="800700" cy="423900"/>
            </a:xfrm>
            <a:prstGeom prst="straightConnector1">
              <a:avLst/>
            </a:prstGeom>
            <a:noFill/>
            <a:ln w="38100" cap="flat" cmpd="sng">
              <a:solidFill>
                <a:srgbClr val="FF0000"/>
              </a:solidFill>
              <a:prstDash val="solid"/>
              <a:round/>
              <a:headEnd type="none" w="med" len="med"/>
              <a:tailEnd type="stealth" w="med" len="med"/>
            </a:ln>
          </p:spPr>
        </p:cxnSp>
        <p:cxnSp>
          <p:nvCxnSpPr>
            <p:cNvPr id="202" name="Google Shape;202;p23"/>
            <p:cNvCxnSpPr/>
            <p:nvPr/>
          </p:nvCxnSpPr>
          <p:spPr>
            <a:xfrm flipH="1">
              <a:off x="7217450" y="3788600"/>
              <a:ext cx="706500" cy="577800"/>
            </a:xfrm>
            <a:prstGeom prst="straightConnector1">
              <a:avLst/>
            </a:prstGeom>
            <a:noFill/>
            <a:ln w="38100" cap="flat" cmpd="sng">
              <a:solidFill>
                <a:srgbClr val="FF0000"/>
              </a:solidFill>
              <a:prstDash val="solid"/>
              <a:round/>
              <a:headEnd type="none" w="med" len="med"/>
              <a:tailEnd type="stealth" w="med" len="med"/>
            </a:ln>
          </p:spPr>
        </p:cxnSp>
        <p:cxnSp>
          <p:nvCxnSpPr>
            <p:cNvPr id="203" name="Google Shape;203;p23"/>
            <p:cNvCxnSpPr/>
            <p:nvPr/>
          </p:nvCxnSpPr>
          <p:spPr>
            <a:xfrm flipH="1">
              <a:off x="7217450" y="4224200"/>
              <a:ext cx="706500" cy="577800"/>
            </a:xfrm>
            <a:prstGeom prst="straightConnector1">
              <a:avLst/>
            </a:prstGeom>
            <a:noFill/>
            <a:ln w="38100" cap="flat" cmpd="sng">
              <a:solidFill>
                <a:srgbClr val="FF0000"/>
              </a:solidFill>
              <a:prstDash val="solid"/>
              <a:round/>
              <a:headEnd type="none" w="med" len="med"/>
              <a:tailEnd type="stealth" w="med" len="med"/>
            </a:ln>
          </p:spPr>
        </p:cxnSp>
        <p:cxnSp>
          <p:nvCxnSpPr>
            <p:cNvPr id="204" name="Google Shape;204;p23"/>
            <p:cNvCxnSpPr/>
            <p:nvPr/>
          </p:nvCxnSpPr>
          <p:spPr>
            <a:xfrm flipH="1">
              <a:off x="6201175" y="3242850"/>
              <a:ext cx="720600" cy="163500"/>
            </a:xfrm>
            <a:prstGeom prst="straightConnector1">
              <a:avLst/>
            </a:prstGeom>
            <a:noFill/>
            <a:ln w="38100" cap="flat" cmpd="sng">
              <a:solidFill>
                <a:srgbClr val="FF0000"/>
              </a:solidFill>
              <a:prstDash val="solid"/>
              <a:round/>
              <a:headEnd type="none" w="med" len="med"/>
              <a:tailEnd type="stealth" w="med" len="med"/>
            </a:ln>
          </p:spPr>
        </p:cxnSp>
        <p:cxnSp>
          <p:nvCxnSpPr>
            <p:cNvPr id="205" name="Google Shape;205;p23"/>
            <p:cNvCxnSpPr/>
            <p:nvPr/>
          </p:nvCxnSpPr>
          <p:spPr>
            <a:xfrm flipH="1">
              <a:off x="6197013" y="3616700"/>
              <a:ext cx="720600" cy="163500"/>
            </a:xfrm>
            <a:prstGeom prst="straightConnector1">
              <a:avLst/>
            </a:prstGeom>
            <a:noFill/>
            <a:ln w="38100" cap="flat" cmpd="sng">
              <a:solidFill>
                <a:srgbClr val="FF0000"/>
              </a:solidFill>
              <a:prstDash val="solid"/>
              <a:round/>
              <a:headEnd type="none" w="med" len="med"/>
              <a:tailEnd type="stealth" w="med" len="med"/>
            </a:ln>
          </p:spPr>
        </p:cxnSp>
        <p:cxnSp>
          <p:nvCxnSpPr>
            <p:cNvPr id="206" name="Google Shape;206;p23"/>
            <p:cNvCxnSpPr/>
            <p:nvPr/>
          </p:nvCxnSpPr>
          <p:spPr>
            <a:xfrm flipH="1">
              <a:off x="6192850" y="3990550"/>
              <a:ext cx="720600" cy="163500"/>
            </a:xfrm>
            <a:prstGeom prst="straightConnector1">
              <a:avLst/>
            </a:prstGeom>
            <a:noFill/>
            <a:ln w="38100" cap="flat" cmpd="sng">
              <a:solidFill>
                <a:srgbClr val="FF0000"/>
              </a:solidFill>
              <a:prstDash val="solid"/>
              <a:round/>
              <a:headEnd type="none" w="med" len="med"/>
              <a:tailEnd type="stealth" w="med" len="med"/>
            </a:ln>
          </p:spPr>
        </p:cxnSp>
        <p:cxnSp>
          <p:nvCxnSpPr>
            <p:cNvPr id="207" name="Google Shape;207;p23"/>
            <p:cNvCxnSpPr/>
            <p:nvPr/>
          </p:nvCxnSpPr>
          <p:spPr>
            <a:xfrm flipH="1">
              <a:off x="6190588" y="4364400"/>
              <a:ext cx="720600" cy="163500"/>
            </a:xfrm>
            <a:prstGeom prst="straightConnector1">
              <a:avLst/>
            </a:prstGeom>
            <a:noFill/>
            <a:ln w="38100" cap="flat" cmpd="sng">
              <a:solidFill>
                <a:srgbClr val="FF0000"/>
              </a:solidFill>
              <a:prstDash val="solid"/>
              <a:round/>
              <a:headEnd type="none" w="med" len="med"/>
              <a:tailEnd type="stealth" w="med" len="med"/>
            </a:ln>
          </p:spPr>
        </p:cxnSp>
        <p:cxnSp>
          <p:nvCxnSpPr>
            <p:cNvPr id="208" name="Google Shape;208;p23"/>
            <p:cNvCxnSpPr/>
            <p:nvPr/>
          </p:nvCxnSpPr>
          <p:spPr>
            <a:xfrm rot="10800000">
              <a:off x="6240150" y="4658400"/>
              <a:ext cx="640500" cy="96900"/>
            </a:xfrm>
            <a:prstGeom prst="straightConnector1">
              <a:avLst/>
            </a:prstGeom>
            <a:noFill/>
            <a:ln w="38100" cap="flat" cmpd="sng">
              <a:solidFill>
                <a:srgbClr val="FF0000"/>
              </a:solidFill>
              <a:prstDash val="solid"/>
              <a:round/>
              <a:headEnd type="none" w="med" len="med"/>
              <a:tailEnd type="stealth" w="med" len="med"/>
            </a:ln>
          </p:spPr>
        </p:cxnSp>
        <p:cxnSp>
          <p:nvCxnSpPr>
            <p:cNvPr id="209" name="Google Shape;209;p23"/>
            <p:cNvCxnSpPr/>
            <p:nvPr/>
          </p:nvCxnSpPr>
          <p:spPr>
            <a:xfrm rot="10800000">
              <a:off x="6201450" y="3823800"/>
              <a:ext cx="708300" cy="485100"/>
            </a:xfrm>
            <a:prstGeom prst="straightConnector1">
              <a:avLst/>
            </a:prstGeom>
            <a:noFill/>
            <a:ln w="38100" cap="flat" cmpd="sng">
              <a:solidFill>
                <a:srgbClr val="FF0000"/>
              </a:solidFill>
              <a:prstDash val="solid"/>
              <a:round/>
              <a:headEnd type="none" w="med" len="med"/>
              <a:tailEnd type="stealth" w="med" len="med"/>
            </a:ln>
          </p:spPr>
        </p:cxnSp>
        <p:cxnSp>
          <p:nvCxnSpPr>
            <p:cNvPr id="210" name="Google Shape;210;p23"/>
            <p:cNvCxnSpPr/>
            <p:nvPr/>
          </p:nvCxnSpPr>
          <p:spPr>
            <a:xfrm rot="10800000">
              <a:off x="6191650" y="3474300"/>
              <a:ext cx="698700" cy="446400"/>
            </a:xfrm>
            <a:prstGeom prst="straightConnector1">
              <a:avLst/>
            </a:prstGeom>
            <a:noFill/>
            <a:ln w="38100" cap="flat" cmpd="sng">
              <a:solidFill>
                <a:srgbClr val="FF0000"/>
              </a:solidFill>
              <a:prstDash val="solid"/>
              <a:round/>
              <a:headEnd type="none" w="med" len="med"/>
              <a:tailEnd type="stealth" w="med" len="med"/>
            </a:ln>
          </p:spPr>
        </p:cxnSp>
      </p:grpSp>
      <p:pic>
        <p:nvPicPr>
          <p:cNvPr id="211" name="Google Shape;211;p23"/>
          <p:cNvPicPr preferRelativeResize="0"/>
          <p:nvPr/>
        </p:nvPicPr>
        <p:blipFill>
          <a:blip r:embed="rId5">
            <a:alphaModFix/>
          </a:blip>
          <a:stretch>
            <a:fillRect/>
          </a:stretch>
        </p:blipFill>
        <p:spPr>
          <a:xfrm>
            <a:off x="7618422" y="5732100"/>
            <a:ext cx="2366010" cy="937260"/>
          </a:xfrm>
          <a:prstGeom prst="rect">
            <a:avLst/>
          </a:prstGeom>
          <a:noFill/>
          <a:ln>
            <a:noFill/>
          </a:ln>
        </p:spPr>
      </p:pic>
      <p:sp>
        <p:nvSpPr>
          <p:cNvPr id="212" name="Google Shape;212;p23"/>
          <p:cNvSpPr txBox="1">
            <a:spLocks noGrp="1"/>
          </p:cNvSpPr>
          <p:nvPr>
            <p:ph type="body" idx="1"/>
          </p:nvPr>
        </p:nvSpPr>
        <p:spPr>
          <a:xfrm>
            <a:off x="865336" y="902399"/>
            <a:ext cx="10186920" cy="1664640"/>
          </a:xfrm>
          <a:prstGeom prst="rect">
            <a:avLst/>
          </a:prstGeom>
        </p:spPr>
        <p:txBody>
          <a:bodyPr spcFirstLastPara="1" vert="horz" wrap="square" lIns="109710" tIns="54840" rIns="109710" bIns="54840" rtlCol="0" anchor="t" anchorCtr="0">
            <a:noAutofit/>
          </a:bodyPr>
          <a:lstStyle/>
          <a:p>
            <a:pPr marL="548640" indent="-457200">
              <a:spcBef>
                <a:spcPts val="900"/>
              </a:spcBef>
              <a:buSzPts val="2400"/>
            </a:pPr>
            <a:r>
              <a:rPr lang="en" sz="2880" dirty="0"/>
              <a:t>Neural networks are trained with gradient descent,</a:t>
            </a:r>
            <a:br>
              <a:rPr lang="en" sz="2880" dirty="0"/>
            </a:br>
            <a:r>
              <a:rPr lang="en" sz="2880" dirty="0"/>
              <a:t>starting from a random weight initialization</a:t>
            </a:r>
            <a:endParaRPr sz="2880" dirty="0"/>
          </a:p>
          <a:p>
            <a:pPr marL="548640" indent="-457200">
              <a:spcBef>
                <a:spcPts val="1200"/>
              </a:spcBef>
              <a:buSzPts val="2400"/>
            </a:pPr>
            <a:r>
              <a:rPr lang="en" sz="2880" dirty="0"/>
              <a:t>Algorithm for computing the gradients for a neural network: </a:t>
            </a:r>
            <a:endParaRPr sz="2880" dirty="0"/>
          </a:p>
        </p:txBody>
      </p:sp>
      <p:grpSp>
        <p:nvGrpSpPr>
          <p:cNvPr id="213" name="Google Shape;213;p23"/>
          <p:cNvGrpSpPr/>
          <p:nvPr/>
        </p:nvGrpSpPr>
        <p:grpSpPr>
          <a:xfrm>
            <a:off x="8335500" y="3326040"/>
            <a:ext cx="3114600" cy="982337"/>
            <a:chOff x="6438250" y="2771700"/>
            <a:chExt cx="2595500" cy="818614"/>
          </a:xfrm>
        </p:grpSpPr>
        <p:sp>
          <p:nvSpPr>
            <p:cNvPr id="214" name="Google Shape;214;p23"/>
            <p:cNvSpPr txBox="1"/>
            <p:nvPr/>
          </p:nvSpPr>
          <p:spPr>
            <a:xfrm>
              <a:off x="6531450" y="2771700"/>
              <a:ext cx="2502300" cy="630900"/>
            </a:xfrm>
            <a:prstGeom prst="rect">
              <a:avLst/>
            </a:prstGeom>
            <a:noFill/>
            <a:ln>
              <a:noFill/>
            </a:ln>
          </p:spPr>
          <p:txBody>
            <a:bodyPr spcFirstLastPara="1" wrap="square" lIns="109710" tIns="109710" rIns="109710" bIns="109710" anchor="t" anchorCtr="0">
              <a:noAutofit/>
            </a:bodyPr>
            <a:lstStyle/>
            <a:p>
              <a:r>
                <a:rPr lang="en" sz="2160" dirty="0">
                  <a:latin typeface="Corbel"/>
                  <a:ea typeface="Corbel"/>
                  <a:cs typeface="Corbel"/>
                  <a:sym typeface="Corbel"/>
                </a:rPr>
                <a:t>An error (loss) when comparing to the correct label</a:t>
              </a:r>
              <a:endParaRPr sz="2160" dirty="0">
                <a:latin typeface="Corbel"/>
                <a:ea typeface="Corbel"/>
                <a:cs typeface="Corbel"/>
                <a:sym typeface="Corbel"/>
              </a:endParaRPr>
            </a:p>
          </p:txBody>
        </p:sp>
        <p:cxnSp>
          <p:nvCxnSpPr>
            <p:cNvPr id="215" name="Google Shape;215;p23"/>
            <p:cNvCxnSpPr>
              <a:endCxn id="186" idx="3"/>
            </p:cNvCxnSpPr>
            <p:nvPr/>
          </p:nvCxnSpPr>
          <p:spPr>
            <a:xfrm flipH="1">
              <a:off x="6438250" y="3326014"/>
              <a:ext cx="488400" cy="264300"/>
            </a:xfrm>
            <a:prstGeom prst="straightConnector1">
              <a:avLst/>
            </a:prstGeom>
            <a:noFill/>
            <a:ln w="9525" cap="flat" cmpd="sng">
              <a:solidFill>
                <a:schemeClr val="dk2"/>
              </a:solidFill>
              <a:prstDash val="solid"/>
              <a:round/>
              <a:headEnd type="none" w="med" len="med"/>
              <a:tailEnd type="triangle" w="med" len="med"/>
            </a:ln>
          </p:spPr>
        </p:cxnSp>
      </p:grpSp>
      <p:grpSp>
        <p:nvGrpSpPr>
          <p:cNvPr id="216" name="Google Shape;216;p23"/>
          <p:cNvGrpSpPr/>
          <p:nvPr/>
        </p:nvGrpSpPr>
        <p:grpSpPr>
          <a:xfrm>
            <a:off x="6837360" y="4630230"/>
            <a:ext cx="4745160" cy="804600"/>
            <a:chOff x="5189800" y="3858525"/>
            <a:chExt cx="3954300" cy="670500"/>
          </a:xfrm>
        </p:grpSpPr>
        <p:sp>
          <p:nvSpPr>
            <p:cNvPr id="217" name="Google Shape;217;p23"/>
            <p:cNvSpPr txBox="1"/>
            <p:nvPr/>
          </p:nvSpPr>
          <p:spPr>
            <a:xfrm>
              <a:off x="5798200" y="3858525"/>
              <a:ext cx="3345900" cy="670500"/>
            </a:xfrm>
            <a:prstGeom prst="rect">
              <a:avLst/>
            </a:prstGeom>
            <a:noFill/>
            <a:ln>
              <a:noFill/>
            </a:ln>
          </p:spPr>
          <p:txBody>
            <a:bodyPr spcFirstLastPara="1" wrap="square" lIns="109710" tIns="109710" rIns="109710" bIns="109710" anchor="t" anchorCtr="0">
              <a:noAutofit/>
            </a:bodyPr>
            <a:lstStyle/>
            <a:p>
              <a:r>
                <a:rPr lang="en" sz="2160" dirty="0">
                  <a:latin typeface="Corbel"/>
                  <a:ea typeface="Corbel"/>
                  <a:cs typeface="Corbel"/>
                  <a:sym typeface="Corbel"/>
                </a:rPr>
                <a:t>Backpropagate errors = </a:t>
              </a:r>
              <a:br>
                <a:rPr lang="en" sz="2160" dirty="0">
                  <a:latin typeface="Corbel"/>
                  <a:ea typeface="Corbel"/>
                  <a:cs typeface="Corbel"/>
                  <a:sym typeface="Corbel"/>
                </a:rPr>
              </a:br>
              <a:r>
                <a:rPr lang="en" sz="2160" dirty="0">
                  <a:latin typeface="Corbel"/>
                  <a:ea typeface="Corbel"/>
                  <a:cs typeface="Corbel"/>
                  <a:sym typeface="Corbel"/>
                </a:rPr>
                <a:t>How to change each weight to reduce error</a:t>
              </a:r>
              <a:endParaRPr sz="2160" dirty="0">
                <a:latin typeface="Corbel"/>
                <a:ea typeface="Corbel"/>
                <a:cs typeface="Corbel"/>
                <a:sym typeface="Corbel"/>
              </a:endParaRPr>
            </a:p>
          </p:txBody>
        </p:sp>
        <p:cxnSp>
          <p:nvCxnSpPr>
            <p:cNvPr id="218" name="Google Shape;218;p23"/>
            <p:cNvCxnSpPr>
              <a:stCxn id="217" idx="1"/>
            </p:cNvCxnSpPr>
            <p:nvPr/>
          </p:nvCxnSpPr>
          <p:spPr>
            <a:xfrm flipH="1">
              <a:off x="5189800" y="4193775"/>
              <a:ext cx="608400" cy="75600"/>
            </a:xfrm>
            <a:prstGeom prst="straightConnector1">
              <a:avLst/>
            </a:prstGeom>
            <a:noFill/>
            <a:ln w="9525" cap="flat" cmpd="sng">
              <a:solidFill>
                <a:schemeClr val="dk2"/>
              </a:solidFill>
              <a:prstDash val="solid"/>
              <a:round/>
              <a:headEnd type="none" w="med" len="med"/>
              <a:tailEnd type="triangle" w="med" len="med"/>
            </a:ln>
          </p:spPr>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187"/>
                                        </p:tgtEl>
                                        <p:attrNameLst>
                                          <p:attrName>style.visibility</p:attrName>
                                        </p:attrNameLst>
                                      </p:cBhvr>
                                      <p:to>
                                        <p:strVal val="hidden"/>
                                      </p:to>
                                    </p:set>
                                  </p:childTnLst>
                                </p:cTn>
                              </p:par>
                            </p:childTnLst>
                          </p:cTn>
                        </p:par>
                        <p:par>
                          <p:cTn id="21" fill="hold">
                            <p:stCondLst>
                              <p:cond delay="0"/>
                            </p:stCondLst>
                            <p:childTnLst>
                              <p:par>
                                <p:cTn id="22" presetID="1" presetClass="entr" presetSubtype="0" fill="hold" nodeType="afterEffect">
                                  <p:stCondLst>
                                    <p:cond delay="0"/>
                                  </p:stCondLst>
                                  <p:childTnLst>
                                    <p:set>
                                      <p:cBhvr>
                                        <p:cTn id="23" dur="1" fill="hold">
                                          <p:stCondLst>
                                            <p:cond delay="0"/>
                                          </p:stCondLst>
                                        </p:cTn>
                                        <p:tgtEl>
                                          <p:spTgt spid="199"/>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2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17"/>
          <p:cNvSpPr txBox="1">
            <a:spLocks noGrp="1"/>
          </p:cNvSpPr>
          <p:nvPr>
            <p:ph type="title"/>
          </p:nvPr>
        </p:nvSpPr>
        <p:spPr>
          <a:xfrm>
            <a:off x="1363980" y="365125"/>
            <a:ext cx="9464040" cy="1325520"/>
          </a:xfrm>
          <a:prstGeom prst="rect">
            <a:avLst/>
          </a:prstGeom>
        </p:spPr>
        <p:txBody>
          <a:bodyPr spcFirstLastPara="1" vert="horz" wrap="square" lIns="109710" tIns="54840" rIns="109710" bIns="54840" rtlCol="0" anchor="ctr" anchorCtr="0">
            <a:noAutofit/>
          </a:bodyPr>
          <a:lstStyle/>
          <a:p>
            <a:pPr algn="l">
              <a:spcBef>
                <a:spcPts val="0"/>
              </a:spcBef>
            </a:pPr>
            <a:r>
              <a:rPr lang="en"/>
              <a:t>Neuron as a linear classifier</a:t>
            </a:r>
            <a:endParaRPr/>
          </a:p>
        </p:txBody>
      </p:sp>
      <p:sp>
        <p:nvSpPr>
          <p:cNvPr id="107" name="Google Shape;107;p17"/>
          <p:cNvSpPr txBox="1"/>
          <p:nvPr/>
        </p:nvSpPr>
        <p:spPr>
          <a:xfrm>
            <a:off x="818790" y="5652480"/>
            <a:ext cx="5858280" cy="344160"/>
          </a:xfrm>
          <a:prstGeom prst="rect">
            <a:avLst/>
          </a:prstGeom>
          <a:noFill/>
          <a:ln>
            <a:noFill/>
          </a:ln>
        </p:spPr>
        <p:txBody>
          <a:bodyPr spcFirstLastPara="1" wrap="square" lIns="109710" tIns="109710" rIns="109710" bIns="109710" anchor="t" anchorCtr="0">
            <a:noAutofit/>
          </a:bodyPr>
          <a:lstStyle/>
          <a:p>
            <a:r>
              <a:rPr lang="en" sz="960"/>
              <a:t>By User:ZackWeinberg, based on PNG version by User:Cyc [</a:t>
            </a:r>
            <a:r>
              <a:rPr lang="en" sz="960" u="sng">
                <a:solidFill>
                  <a:schemeClr val="hlink"/>
                </a:solidFill>
                <a:hlinkClick r:id="rId3"/>
              </a:rPr>
              <a:t>CC BY-SA 3.0</a:t>
            </a:r>
            <a:r>
              <a:rPr lang="en" sz="960"/>
              <a:t>], via Wikimedia Commons</a:t>
            </a:r>
            <a:endParaRPr sz="960"/>
          </a:p>
        </p:txBody>
      </p:sp>
      <p:pic>
        <p:nvPicPr>
          <p:cNvPr id="108" name="Google Shape;108;p17" descr="Svm_separating_hyperplanes_(SVG).svg.png"/>
          <p:cNvPicPr preferRelativeResize="0"/>
          <p:nvPr/>
        </p:nvPicPr>
        <p:blipFill>
          <a:blip r:embed="rId4">
            <a:alphaModFix/>
          </a:blip>
          <a:stretch>
            <a:fillRect/>
          </a:stretch>
        </p:blipFill>
        <p:spPr>
          <a:xfrm>
            <a:off x="1336320" y="1725938"/>
            <a:ext cx="4640752" cy="4018890"/>
          </a:xfrm>
          <a:prstGeom prst="rect">
            <a:avLst/>
          </a:prstGeom>
          <a:noFill/>
          <a:ln>
            <a:noFill/>
          </a:ln>
        </p:spPr>
      </p:pic>
      <p:sp>
        <p:nvSpPr>
          <p:cNvPr id="109" name="Google Shape;109;p17"/>
          <p:cNvSpPr txBox="1">
            <a:spLocks noGrp="1"/>
          </p:cNvSpPr>
          <p:nvPr>
            <p:ph type="sldNum" idx="12"/>
          </p:nvPr>
        </p:nvSpPr>
        <p:spPr>
          <a:xfrm>
            <a:off x="2686050" y="5296959"/>
            <a:ext cx="355500" cy="3042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900" b="0" i="0" u="none" strike="noStrike" cap="none">
                <a:solidFill>
                  <a:srgbClr val="888888"/>
                </a:solidFill>
                <a:latin typeface="Corbel"/>
                <a:ea typeface="Corbel"/>
                <a:cs typeface="Corbel"/>
                <a:sym typeface="Corbel"/>
              </a:defRPr>
            </a:lvl1pPr>
            <a:lvl2pPr marL="0" marR="0" lvl="1" indent="0" algn="l" rtl="0">
              <a:lnSpc>
                <a:spcPct val="100000"/>
              </a:lnSpc>
              <a:spcBef>
                <a:spcPts val="0"/>
              </a:spcBef>
              <a:spcAft>
                <a:spcPts val="0"/>
              </a:spcAft>
              <a:buClr>
                <a:srgbClr val="000000"/>
              </a:buClr>
              <a:buFont typeface="Arial"/>
              <a:buNone/>
              <a:defRPr sz="900" b="0" i="0" u="none" strike="noStrike" cap="none">
                <a:solidFill>
                  <a:srgbClr val="888888"/>
                </a:solidFill>
                <a:latin typeface="Corbel"/>
                <a:ea typeface="Corbel"/>
                <a:cs typeface="Corbel"/>
                <a:sym typeface="Corbel"/>
              </a:defRPr>
            </a:lvl2pPr>
            <a:lvl3pPr marL="0" marR="0" lvl="2" indent="0" algn="l" rtl="0">
              <a:lnSpc>
                <a:spcPct val="100000"/>
              </a:lnSpc>
              <a:spcBef>
                <a:spcPts val="0"/>
              </a:spcBef>
              <a:spcAft>
                <a:spcPts val="0"/>
              </a:spcAft>
              <a:buClr>
                <a:srgbClr val="000000"/>
              </a:buClr>
              <a:buFont typeface="Arial"/>
              <a:buNone/>
              <a:defRPr sz="900" b="0" i="0" u="none" strike="noStrike" cap="none">
                <a:solidFill>
                  <a:srgbClr val="888888"/>
                </a:solidFill>
                <a:latin typeface="Corbel"/>
                <a:ea typeface="Corbel"/>
                <a:cs typeface="Corbel"/>
                <a:sym typeface="Corbel"/>
              </a:defRPr>
            </a:lvl3pPr>
            <a:lvl4pPr marL="0" marR="0" lvl="3" indent="0" algn="l" rtl="0">
              <a:lnSpc>
                <a:spcPct val="100000"/>
              </a:lnSpc>
              <a:spcBef>
                <a:spcPts val="0"/>
              </a:spcBef>
              <a:spcAft>
                <a:spcPts val="0"/>
              </a:spcAft>
              <a:buClr>
                <a:srgbClr val="000000"/>
              </a:buClr>
              <a:buFont typeface="Arial"/>
              <a:buNone/>
              <a:defRPr sz="900" b="0" i="0" u="none" strike="noStrike" cap="none">
                <a:solidFill>
                  <a:srgbClr val="888888"/>
                </a:solidFill>
                <a:latin typeface="Corbel"/>
                <a:ea typeface="Corbel"/>
                <a:cs typeface="Corbel"/>
                <a:sym typeface="Corbel"/>
              </a:defRPr>
            </a:lvl4pPr>
            <a:lvl5pPr marL="0" marR="0" lvl="4" indent="0" algn="l" rtl="0">
              <a:lnSpc>
                <a:spcPct val="100000"/>
              </a:lnSpc>
              <a:spcBef>
                <a:spcPts val="0"/>
              </a:spcBef>
              <a:spcAft>
                <a:spcPts val="0"/>
              </a:spcAft>
              <a:buClr>
                <a:srgbClr val="000000"/>
              </a:buClr>
              <a:buFont typeface="Arial"/>
              <a:buNone/>
              <a:defRPr sz="900" b="0" i="0" u="none" strike="noStrike" cap="none">
                <a:solidFill>
                  <a:srgbClr val="888888"/>
                </a:solidFill>
                <a:latin typeface="Corbel"/>
                <a:ea typeface="Corbel"/>
                <a:cs typeface="Corbel"/>
                <a:sym typeface="Corbel"/>
              </a:defRPr>
            </a:lvl5pPr>
            <a:lvl6pPr marL="0" marR="0" lvl="5" indent="0" algn="l" rtl="0">
              <a:lnSpc>
                <a:spcPct val="100000"/>
              </a:lnSpc>
              <a:spcBef>
                <a:spcPts val="0"/>
              </a:spcBef>
              <a:spcAft>
                <a:spcPts val="0"/>
              </a:spcAft>
              <a:buClr>
                <a:srgbClr val="000000"/>
              </a:buClr>
              <a:buFont typeface="Arial"/>
              <a:buNone/>
              <a:defRPr sz="900" b="0" i="0" u="none" strike="noStrike" cap="none">
                <a:solidFill>
                  <a:srgbClr val="888888"/>
                </a:solidFill>
                <a:latin typeface="Corbel"/>
                <a:ea typeface="Corbel"/>
                <a:cs typeface="Corbel"/>
                <a:sym typeface="Corbel"/>
              </a:defRPr>
            </a:lvl6pPr>
            <a:lvl7pPr marL="0" marR="0" lvl="6" indent="0" algn="l" rtl="0">
              <a:lnSpc>
                <a:spcPct val="100000"/>
              </a:lnSpc>
              <a:spcBef>
                <a:spcPts val="0"/>
              </a:spcBef>
              <a:spcAft>
                <a:spcPts val="0"/>
              </a:spcAft>
              <a:buClr>
                <a:srgbClr val="000000"/>
              </a:buClr>
              <a:buFont typeface="Arial"/>
              <a:buNone/>
              <a:defRPr sz="900" b="0" i="0" u="none" strike="noStrike" cap="none">
                <a:solidFill>
                  <a:srgbClr val="888888"/>
                </a:solidFill>
                <a:latin typeface="Corbel"/>
                <a:ea typeface="Corbel"/>
                <a:cs typeface="Corbel"/>
                <a:sym typeface="Corbel"/>
              </a:defRPr>
            </a:lvl7pPr>
            <a:lvl8pPr marL="0" marR="0" lvl="7" indent="0" algn="l" rtl="0">
              <a:lnSpc>
                <a:spcPct val="100000"/>
              </a:lnSpc>
              <a:spcBef>
                <a:spcPts val="0"/>
              </a:spcBef>
              <a:spcAft>
                <a:spcPts val="0"/>
              </a:spcAft>
              <a:buClr>
                <a:srgbClr val="000000"/>
              </a:buClr>
              <a:buFont typeface="Arial"/>
              <a:buNone/>
              <a:defRPr sz="900" b="0" i="0" u="none" strike="noStrike" cap="none">
                <a:solidFill>
                  <a:srgbClr val="888888"/>
                </a:solidFill>
                <a:latin typeface="Corbel"/>
                <a:ea typeface="Corbel"/>
                <a:cs typeface="Corbel"/>
                <a:sym typeface="Corbel"/>
              </a:defRPr>
            </a:lvl8pPr>
            <a:lvl9pPr marL="0" marR="0" lvl="8" indent="0" algn="l" rtl="0">
              <a:lnSpc>
                <a:spcPct val="100000"/>
              </a:lnSpc>
              <a:spcBef>
                <a:spcPts val="0"/>
              </a:spcBef>
              <a:spcAft>
                <a:spcPts val="0"/>
              </a:spcAft>
              <a:buClr>
                <a:srgbClr val="000000"/>
              </a:buClr>
              <a:buFont typeface="Arial"/>
              <a:buNone/>
              <a:defRPr sz="900" b="0" i="0" u="none" strike="noStrike" cap="none">
                <a:solidFill>
                  <a:srgbClr val="888888"/>
                </a:solidFill>
                <a:latin typeface="Corbel"/>
                <a:ea typeface="Corbel"/>
                <a:cs typeface="Corbel"/>
                <a:sym typeface="Corbel"/>
              </a:defRPr>
            </a:lvl9pPr>
          </a:lstStyle>
          <a:p>
            <a:pPr>
              <a:buClr>
                <a:srgbClr val="000000"/>
              </a:buClr>
            </a:pPr>
            <a:fld id="{00000000-1234-1234-1234-123412341234}" type="slidenum">
              <a:rPr lang="en" smtClean="0"/>
              <a:pPr>
                <a:buClr>
                  <a:srgbClr val="000000"/>
                </a:buClr>
              </a:pPr>
              <a:t>85</a:t>
            </a:fld>
            <a:endParaRPr/>
          </a:p>
        </p:txBody>
      </p:sp>
      <p:pic>
        <p:nvPicPr>
          <p:cNvPr id="110" name="Google Shape;110;p17"/>
          <p:cNvPicPr preferRelativeResize="0"/>
          <p:nvPr/>
        </p:nvPicPr>
        <p:blipFill>
          <a:blip r:embed="rId5">
            <a:alphaModFix/>
          </a:blip>
          <a:stretch>
            <a:fillRect/>
          </a:stretch>
        </p:blipFill>
        <p:spPr>
          <a:xfrm>
            <a:off x="7398703" y="1675685"/>
            <a:ext cx="3512035" cy="518880"/>
          </a:xfrm>
          <a:prstGeom prst="rect">
            <a:avLst/>
          </a:prstGeom>
          <a:noFill/>
          <a:ln>
            <a:noFill/>
          </a:ln>
        </p:spPr>
      </p:pic>
      <p:pic>
        <p:nvPicPr>
          <p:cNvPr id="111" name="Google Shape;111;p17"/>
          <p:cNvPicPr preferRelativeResize="0"/>
          <p:nvPr/>
        </p:nvPicPr>
        <p:blipFill>
          <a:blip r:embed="rId6">
            <a:alphaModFix/>
          </a:blip>
          <a:stretch>
            <a:fillRect/>
          </a:stretch>
        </p:blipFill>
        <p:spPr>
          <a:xfrm>
            <a:off x="7393110" y="2377430"/>
            <a:ext cx="3991584" cy="3445505"/>
          </a:xfrm>
          <a:prstGeom prst="rect">
            <a:avLst/>
          </a:prstGeom>
          <a:noFill/>
          <a:ln>
            <a:noFill/>
          </a:ln>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pic>
        <p:nvPicPr>
          <p:cNvPr id="116" name="Google Shape;116;p18"/>
          <p:cNvPicPr preferRelativeResize="0"/>
          <p:nvPr/>
        </p:nvPicPr>
        <p:blipFill>
          <a:blip r:embed="rId3">
            <a:alphaModFix/>
          </a:blip>
          <a:stretch>
            <a:fillRect/>
          </a:stretch>
        </p:blipFill>
        <p:spPr>
          <a:xfrm>
            <a:off x="833071" y="2046717"/>
            <a:ext cx="3166110" cy="3166110"/>
          </a:xfrm>
          <a:prstGeom prst="rect">
            <a:avLst/>
          </a:prstGeom>
          <a:noFill/>
          <a:ln>
            <a:noFill/>
          </a:ln>
        </p:spPr>
      </p:pic>
      <p:pic>
        <p:nvPicPr>
          <p:cNvPr id="117" name="Google Shape;117;p18"/>
          <p:cNvPicPr preferRelativeResize="0"/>
          <p:nvPr/>
        </p:nvPicPr>
        <p:blipFill>
          <a:blip r:embed="rId4">
            <a:alphaModFix/>
          </a:blip>
          <a:stretch>
            <a:fillRect/>
          </a:stretch>
        </p:blipFill>
        <p:spPr>
          <a:xfrm>
            <a:off x="4512946" y="2053084"/>
            <a:ext cx="3166110" cy="3154680"/>
          </a:xfrm>
          <a:prstGeom prst="rect">
            <a:avLst/>
          </a:prstGeom>
          <a:noFill/>
          <a:ln>
            <a:noFill/>
          </a:ln>
        </p:spPr>
      </p:pic>
      <p:pic>
        <p:nvPicPr>
          <p:cNvPr id="118" name="Google Shape;118;p18"/>
          <p:cNvPicPr preferRelativeResize="0"/>
          <p:nvPr/>
        </p:nvPicPr>
        <p:blipFill>
          <a:blip r:embed="rId5">
            <a:alphaModFix/>
          </a:blip>
          <a:stretch>
            <a:fillRect/>
          </a:stretch>
        </p:blipFill>
        <p:spPr>
          <a:xfrm>
            <a:off x="8192850" y="2053084"/>
            <a:ext cx="3154680" cy="3154680"/>
          </a:xfrm>
          <a:prstGeom prst="rect">
            <a:avLst/>
          </a:prstGeom>
          <a:noFill/>
          <a:ln>
            <a:noFill/>
          </a:ln>
        </p:spPr>
      </p:pic>
      <p:sp>
        <p:nvSpPr>
          <p:cNvPr id="119" name="Google Shape;119;p18"/>
          <p:cNvSpPr txBox="1">
            <a:spLocks noGrp="1"/>
          </p:cNvSpPr>
          <p:nvPr>
            <p:ph type="title"/>
          </p:nvPr>
        </p:nvSpPr>
        <p:spPr>
          <a:xfrm>
            <a:off x="1363980" y="365125"/>
            <a:ext cx="9464040" cy="1325520"/>
          </a:xfrm>
          <a:prstGeom prst="rect">
            <a:avLst/>
          </a:prstGeom>
        </p:spPr>
        <p:txBody>
          <a:bodyPr spcFirstLastPara="1" vert="horz" wrap="square" lIns="109710" tIns="54840" rIns="109710" bIns="54840" rtlCol="0" anchor="ctr" anchorCtr="0">
            <a:noAutofit/>
          </a:bodyPr>
          <a:lstStyle/>
          <a:p>
            <a:pPr algn="l">
              <a:spcBef>
                <a:spcPts val="0"/>
              </a:spcBef>
            </a:pPr>
            <a:r>
              <a:rPr lang="en"/>
              <a:t>A non-linear classifier?</a:t>
            </a:r>
            <a:endParaRPr/>
          </a:p>
        </p:txBody>
      </p:sp>
      <p:sp>
        <p:nvSpPr>
          <p:cNvPr id="120" name="Google Shape;120;p18"/>
          <p:cNvSpPr txBox="1">
            <a:spLocks noGrp="1"/>
          </p:cNvSpPr>
          <p:nvPr>
            <p:ph type="sldNum" idx="12"/>
          </p:nvPr>
        </p:nvSpPr>
        <p:spPr>
          <a:xfrm>
            <a:off x="2686050" y="5296959"/>
            <a:ext cx="355500" cy="3042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900" b="0" i="0" u="none" strike="noStrike" cap="none">
                <a:solidFill>
                  <a:srgbClr val="888888"/>
                </a:solidFill>
                <a:latin typeface="Corbel"/>
                <a:ea typeface="Corbel"/>
                <a:cs typeface="Corbel"/>
                <a:sym typeface="Corbel"/>
              </a:defRPr>
            </a:lvl1pPr>
            <a:lvl2pPr marL="0" marR="0" lvl="1" indent="0" algn="l" rtl="0">
              <a:lnSpc>
                <a:spcPct val="100000"/>
              </a:lnSpc>
              <a:spcBef>
                <a:spcPts val="0"/>
              </a:spcBef>
              <a:spcAft>
                <a:spcPts val="0"/>
              </a:spcAft>
              <a:buClr>
                <a:srgbClr val="000000"/>
              </a:buClr>
              <a:buFont typeface="Arial"/>
              <a:buNone/>
              <a:defRPr sz="900" b="0" i="0" u="none" strike="noStrike" cap="none">
                <a:solidFill>
                  <a:srgbClr val="888888"/>
                </a:solidFill>
                <a:latin typeface="Corbel"/>
                <a:ea typeface="Corbel"/>
                <a:cs typeface="Corbel"/>
                <a:sym typeface="Corbel"/>
              </a:defRPr>
            </a:lvl2pPr>
            <a:lvl3pPr marL="0" marR="0" lvl="2" indent="0" algn="l" rtl="0">
              <a:lnSpc>
                <a:spcPct val="100000"/>
              </a:lnSpc>
              <a:spcBef>
                <a:spcPts val="0"/>
              </a:spcBef>
              <a:spcAft>
                <a:spcPts val="0"/>
              </a:spcAft>
              <a:buClr>
                <a:srgbClr val="000000"/>
              </a:buClr>
              <a:buFont typeface="Arial"/>
              <a:buNone/>
              <a:defRPr sz="900" b="0" i="0" u="none" strike="noStrike" cap="none">
                <a:solidFill>
                  <a:srgbClr val="888888"/>
                </a:solidFill>
                <a:latin typeface="Corbel"/>
                <a:ea typeface="Corbel"/>
                <a:cs typeface="Corbel"/>
                <a:sym typeface="Corbel"/>
              </a:defRPr>
            </a:lvl3pPr>
            <a:lvl4pPr marL="0" marR="0" lvl="3" indent="0" algn="l" rtl="0">
              <a:lnSpc>
                <a:spcPct val="100000"/>
              </a:lnSpc>
              <a:spcBef>
                <a:spcPts val="0"/>
              </a:spcBef>
              <a:spcAft>
                <a:spcPts val="0"/>
              </a:spcAft>
              <a:buClr>
                <a:srgbClr val="000000"/>
              </a:buClr>
              <a:buFont typeface="Arial"/>
              <a:buNone/>
              <a:defRPr sz="900" b="0" i="0" u="none" strike="noStrike" cap="none">
                <a:solidFill>
                  <a:srgbClr val="888888"/>
                </a:solidFill>
                <a:latin typeface="Corbel"/>
                <a:ea typeface="Corbel"/>
                <a:cs typeface="Corbel"/>
                <a:sym typeface="Corbel"/>
              </a:defRPr>
            </a:lvl4pPr>
            <a:lvl5pPr marL="0" marR="0" lvl="4" indent="0" algn="l" rtl="0">
              <a:lnSpc>
                <a:spcPct val="100000"/>
              </a:lnSpc>
              <a:spcBef>
                <a:spcPts val="0"/>
              </a:spcBef>
              <a:spcAft>
                <a:spcPts val="0"/>
              </a:spcAft>
              <a:buClr>
                <a:srgbClr val="000000"/>
              </a:buClr>
              <a:buFont typeface="Arial"/>
              <a:buNone/>
              <a:defRPr sz="900" b="0" i="0" u="none" strike="noStrike" cap="none">
                <a:solidFill>
                  <a:srgbClr val="888888"/>
                </a:solidFill>
                <a:latin typeface="Corbel"/>
                <a:ea typeface="Corbel"/>
                <a:cs typeface="Corbel"/>
                <a:sym typeface="Corbel"/>
              </a:defRPr>
            </a:lvl5pPr>
            <a:lvl6pPr marL="0" marR="0" lvl="5" indent="0" algn="l" rtl="0">
              <a:lnSpc>
                <a:spcPct val="100000"/>
              </a:lnSpc>
              <a:spcBef>
                <a:spcPts val="0"/>
              </a:spcBef>
              <a:spcAft>
                <a:spcPts val="0"/>
              </a:spcAft>
              <a:buClr>
                <a:srgbClr val="000000"/>
              </a:buClr>
              <a:buFont typeface="Arial"/>
              <a:buNone/>
              <a:defRPr sz="900" b="0" i="0" u="none" strike="noStrike" cap="none">
                <a:solidFill>
                  <a:srgbClr val="888888"/>
                </a:solidFill>
                <a:latin typeface="Corbel"/>
                <a:ea typeface="Corbel"/>
                <a:cs typeface="Corbel"/>
                <a:sym typeface="Corbel"/>
              </a:defRPr>
            </a:lvl6pPr>
            <a:lvl7pPr marL="0" marR="0" lvl="6" indent="0" algn="l" rtl="0">
              <a:lnSpc>
                <a:spcPct val="100000"/>
              </a:lnSpc>
              <a:spcBef>
                <a:spcPts val="0"/>
              </a:spcBef>
              <a:spcAft>
                <a:spcPts val="0"/>
              </a:spcAft>
              <a:buClr>
                <a:srgbClr val="000000"/>
              </a:buClr>
              <a:buFont typeface="Arial"/>
              <a:buNone/>
              <a:defRPr sz="900" b="0" i="0" u="none" strike="noStrike" cap="none">
                <a:solidFill>
                  <a:srgbClr val="888888"/>
                </a:solidFill>
                <a:latin typeface="Corbel"/>
                <a:ea typeface="Corbel"/>
                <a:cs typeface="Corbel"/>
                <a:sym typeface="Corbel"/>
              </a:defRPr>
            </a:lvl7pPr>
            <a:lvl8pPr marL="0" marR="0" lvl="7" indent="0" algn="l" rtl="0">
              <a:lnSpc>
                <a:spcPct val="100000"/>
              </a:lnSpc>
              <a:spcBef>
                <a:spcPts val="0"/>
              </a:spcBef>
              <a:spcAft>
                <a:spcPts val="0"/>
              </a:spcAft>
              <a:buClr>
                <a:srgbClr val="000000"/>
              </a:buClr>
              <a:buFont typeface="Arial"/>
              <a:buNone/>
              <a:defRPr sz="900" b="0" i="0" u="none" strike="noStrike" cap="none">
                <a:solidFill>
                  <a:srgbClr val="888888"/>
                </a:solidFill>
                <a:latin typeface="Corbel"/>
                <a:ea typeface="Corbel"/>
                <a:cs typeface="Corbel"/>
                <a:sym typeface="Corbel"/>
              </a:defRPr>
            </a:lvl8pPr>
            <a:lvl9pPr marL="0" marR="0" lvl="8" indent="0" algn="l" rtl="0">
              <a:lnSpc>
                <a:spcPct val="100000"/>
              </a:lnSpc>
              <a:spcBef>
                <a:spcPts val="0"/>
              </a:spcBef>
              <a:spcAft>
                <a:spcPts val="0"/>
              </a:spcAft>
              <a:buClr>
                <a:srgbClr val="000000"/>
              </a:buClr>
              <a:buFont typeface="Arial"/>
              <a:buNone/>
              <a:defRPr sz="900" b="0" i="0" u="none" strike="noStrike" cap="none">
                <a:solidFill>
                  <a:srgbClr val="888888"/>
                </a:solidFill>
                <a:latin typeface="Corbel"/>
                <a:ea typeface="Corbel"/>
                <a:cs typeface="Corbel"/>
                <a:sym typeface="Corbel"/>
              </a:defRPr>
            </a:lvl9pPr>
          </a:lstStyle>
          <a:p>
            <a:pPr>
              <a:buClr>
                <a:srgbClr val="000000"/>
              </a:buClr>
            </a:pPr>
            <a:fld id="{00000000-1234-1234-1234-123412341234}" type="slidenum">
              <a:rPr lang="en" smtClean="0"/>
              <a:pPr>
                <a:buClr>
                  <a:srgbClr val="000000"/>
                </a:buClr>
              </a:pPr>
              <a:t>86</a:t>
            </a:fld>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19"/>
          <p:cNvSpPr txBox="1">
            <a:spLocks noGrp="1"/>
          </p:cNvSpPr>
          <p:nvPr>
            <p:ph type="title"/>
          </p:nvPr>
        </p:nvSpPr>
        <p:spPr>
          <a:xfrm>
            <a:off x="1363980" y="365125"/>
            <a:ext cx="9464040" cy="1325520"/>
          </a:xfrm>
          <a:prstGeom prst="rect">
            <a:avLst/>
          </a:prstGeom>
        </p:spPr>
        <p:txBody>
          <a:bodyPr spcFirstLastPara="1" vert="horz" wrap="square" lIns="109710" tIns="54840" rIns="109710" bIns="54840" rtlCol="0" anchor="ctr" anchorCtr="0">
            <a:noAutofit/>
          </a:bodyPr>
          <a:lstStyle/>
          <a:p>
            <a:pPr algn="l">
              <a:spcBef>
                <a:spcPts val="0"/>
              </a:spcBef>
            </a:pPr>
            <a:r>
              <a:rPr lang="en"/>
              <a:t>Non-linearity = activation function</a:t>
            </a:r>
            <a:endParaRPr/>
          </a:p>
        </p:txBody>
      </p:sp>
      <p:sp>
        <p:nvSpPr>
          <p:cNvPr id="126" name="Google Shape;126;p19"/>
          <p:cNvSpPr txBox="1">
            <a:spLocks noGrp="1"/>
          </p:cNvSpPr>
          <p:nvPr>
            <p:ph type="body" idx="1"/>
          </p:nvPr>
        </p:nvSpPr>
        <p:spPr>
          <a:xfrm>
            <a:off x="407368" y="1825620"/>
            <a:ext cx="6111452" cy="4351320"/>
          </a:xfrm>
          <a:prstGeom prst="rect">
            <a:avLst/>
          </a:prstGeom>
        </p:spPr>
        <p:txBody>
          <a:bodyPr spcFirstLastPara="1" vert="horz" wrap="square" lIns="109710" tIns="54840" rIns="109710" bIns="54840" rtlCol="0" anchor="t" anchorCtr="0">
            <a:noAutofit/>
          </a:bodyPr>
          <a:lstStyle/>
          <a:p>
            <a:pPr marL="548640" indent="-457200">
              <a:spcBef>
                <a:spcPts val="900"/>
              </a:spcBef>
              <a:buSzPts val="2400"/>
            </a:pPr>
            <a:r>
              <a:rPr lang="en" sz="2880" dirty="0"/>
              <a:t>A smooth (differentiable) nonlinear function that is applied after the inner product with the weights</a:t>
            </a:r>
            <a:endParaRPr sz="2880" dirty="0"/>
          </a:p>
          <a:p>
            <a:pPr marL="0" indent="0">
              <a:spcBef>
                <a:spcPts val="1200"/>
              </a:spcBef>
              <a:buNone/>
            </a:pPr>
            <a:endParaRPr sz="2880" dirty="0"/>
          </a:p>
          <a:p>
            <a:pPr marL="0" indent="0">
              <a:spcBef>
                <a:spcPts val="900"/>
              </a:spcBef>
              <a:buNone/>
            </a:pPr>
            <a:endParaRPr sz="2880" dirty="0"/>
          </a:p>
          <a:p>
            <a:pPr marL="0" indent="0">
              <a:spcBef>
                <a:spcPts val="900"/>
              </a:spcBef>
              <a:buNone/>
            </a:pPr>
            <a:endParaRPr sz="2880" dirty="0"/>
          </a:p>
          <a:p>
            <a:pPr marL="0" indent="0">
              <a:spcBef>
                <a:spcPts val="900"/>
              </a:spcBef>
              <a:buNone/>
            </a:pPr>
            <a:endParaRPr sz="2880" dirty="0"/>
          </a:p>
          <a:p>
            <a:pPr marL="0" indent="0">
              <a:spcBef>
                <a:spcPts val="900"/>
              </a:spcBef>
              <a:buNone/>
            </a:pPr>
            <a:endParaRPr sz="2880" dirty="0"/>
          </a:p>
        </p:txBody>
      </p:sp>
      <p:sp>
        <p:nvSpPr>
          <p:cNvPr id="127" name="Google Shape;127;p19"/>
          <p:cNvSpPr txBox="1">
            <a:spLocks noGrp="1"/>
          </p:cNvSpPr>
          <p:nvPr>
            <p:ph type="sldNum" idx="12"/>
          </p:nvPr>
        </p:nvSpPr>
        <p:spPr>
          <a:xfrm>
            <a:off x="2785110" y="5296959"/>
            <a:ext cx="2057400" cy="3042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900" b="0" i="0" u="none" strike="noStrike" cap="none">
                <a:solidFill>
                  <a:srgbClr val="888888"/>
                </a:solidFill>
                <a:latin typeface="Corbel"/>
                <a:ea typeface="Corbel"/>
                <a:cs typeface="Corbel"/>
                <a:sym typeface="Corbel"/>
              </a:defRPr>
            </a:lvl1pPr>
            <a:lvl2pPr marL="0" marR="0" lvl="1" indent="0" algn="l" rtl="0">
              <a:lnSpc>
                <a:spcPct val="100000"/>
              </a:lnSpc>
              <a:spcBef>
                <a:spcPts val="0"/>
              </a:spcBef>
              <a:spcAft>
                <a:spcPts val="0"/>
              </a:spcAft>
              <a:buClr>
                <a:srgbClr val="000000"/>
              </a:buClr>
              <a:buFont typeface="Arial"/>
              <a:buNone/>
              <a:defRPr sz="900" b="0" i="0" u="none" strike="noStrike" cap="none">
                <a:solidFill>
                  <a:srgbClr val="888888"/>
                </a:solidFill>
                <a:latin typeface="Corbel"/>
                <a:ea typeface="Corbel"/>
                <a:cs typeface="Corbel"/>
                <a:sym typeface="Corbel"/>
              </a:defRPr>
            </a:lvl2pPr>
            <a:lvl3pPr marL="0" marR="0" lvl="2" indent="0" algn="l" rtl="0">
              <a:lnSpc>
                <a:spcPct val="100000"/>
              </a:lnSpc>
              <a:spcBef>
                <a:spcPts val="0"/>
              </a:spcBef>
              <a:spcAft>
                <a:spcPts val="0"/>
              </a:spcAft>
              <a:buClr>
                <a:srgbClr val="000000"/>
              </a:buClr>
              <a:buFont typeface="Arial"/>
              <a:buNone/>
              <a:defRPr sz="900" b="0" i="0" u="none" strike="noStrike" cap="none">
                <a:solidFill>
                  <a:srgbClr val="888888"/>
                </a:solidFill>
                <a:latin typeface="Corbel"/>
                <a:ea typeface="Corbel"/>
                <a:cs typeface="Corbel"/>
                <a:sym typeface="Corbel"/>
              </a:defRPr>
            </a:lvl3pPr>
            <a:lvl4pPr marL="0" marR="0" lvl="3" indent="0" algn="l" rtl="0">
              <a:lnSpc>
                <a:spcPct val="100000"/>
              </a:lnSpc>
              <a:spcBef>
                <a:spcPts val="0"/>
              </a:spcBef>
              <a:spcAft>
                <a:spcPts val="0"/>
              </a:spcAft>
              <a:buClr>
                <a:srgbClr val="000000"/>
              </a:buClr>
              <a:buFont typeface="Arial"/>
              <a:buNone/>
              <a:defRPr sz="900" b="0" i="0" u="none" strike="noStrike" cap="none">
                <a:solidFill>
                  <a:srgbClr val="888888"/>
                </a:solidFill>
                <a:latin typeface="Corbel"/>
                <a:ea typeface="Corbel"/>
                <a:cs typeface="Corbel"/>
                <a:sym typeface="Corbel"/>
              </a:defRPr>
            </a:lvl4pPr>
            <a:lvl5pPr marL="0" marR="0" lvl="4" indent="0" algn="l" rtl="0">
              <a:lnSpc>
                <a:spcPct val="100000"/>
              </a:lnSpc>
              <a:spcBef>
                <a:spcPts val="0"/>
              </a:spcBef>
              <a:spcAft>
                <a:spcPts val="0"/>
              </a:spcAft>
              <a:buClr>
                <a:srgbClr val="000000"/>
              </a:buClr>
              <a:buFont typeface="Arial"/>
              <a:buNone/>
              <a:defRPr sz="900" b="0" i="0" u="none" strike="noStrike" cap="none">
                <a:solidFill>
                  <a:srgbClr val="888888"/>
                </a:solidFill>
                <a:latin typeface="Corbel"/>
                <a:ea typeface="Corbel"/>
                <a:cs typeface="Corbel"/>
                <a:sym typeface="Corbel"/>
              </a:defRPr>
            </a:lvl5pPr>
            <a:lvl6pPr marL="0" marR="0" lvl="5" indent="0" algn="l" rtl="0">
              <a:lnSpc>
                <a:spcPct val="100000"/>
              </a:lnSpc>
              <a:spcBef>
                <a:spcPts val="0"/>
              </a:spcBef>
              <a:spcAft>
                <a:spcPts val="0"/>
              </a:spcAft>
              <a:buClr>
                <a:srgbClr val="000000"/>
              </a:buClr>
              <a:buFont typeface="Arial"/>
              <a:buNone/>
              <a:defRPr sz="900" b="0" i="0" u="none" strike="noStrike" cap="none">
                <a:solidFill>
                  <a:srgbClr val="888888"/>
                </a:solidFill>
                <a:latin typeface="Corbel"/>
                <a:ea typeface="Corbel"/>
                <a:cs typeface="Corbel"/>
                <a:sym typeface="Corbel"/>
              </a:defRPr>
            </a:lvl6pPr>
            <a:lvl7pPr marL="0" marR="0" lvl="6" indent="0" algn="l" rtl="0">
              <a:lnSpc>
                <a:spcPct val="100000"/>
              </a:lnSpc>
              <a:spcBef>
                <a:spcPts val="0"/>
              </a:spcBef>
              <a:spcAft>
                <a:spcPts val="0"/>
              </a:spcAft>
              <a:buClr>
                <a:srgbClr val="000000"/>
              </a:buClr>
              <a:buFont typeface="Arial"/>
              <a:buNone/>
              <a:defRPr sz="900" b="0" i="0" u="none" strike="noStrike" cap="none">
                <a:solidFill>
                  <a:srgbClr val="888888"/>
                </a:solidFill>
                <a:latin typeface="Corbel"/>
                <a:ea typeface="Corbel"/>
                <a:cs typeface="Corbel"/>
                <a:sym typeface="Corbel"/>
              </a:defRPr>
            </a:lvl7pPr>
            <a:lvl8pPr marL="0" marR="0" lvl="7" indent="0" algn="l" rtl="0">
              <a:lnSpc>
                <a:spcPct val="100000"/>
              </a:lnSpc>
              <a:spcBef>
                <a:spcPts val="0"/>
              </a:spcBef>
              <a:spcAft>
                <a:spcPts val="0"/>
              </a:spcAft>
              <a:buClr>
                <a:srgbClr val="000000"/>
              </a:buClr>
              <a:buFont typeface="Arial"/>
              <a:buNone/>
              <a:defRPr sz="900" b="0" i="0" u="none" strike="noStrike" cap="none">
                <a:solidFill>
                  <a:srgbClr val="888888"/>
                </a:solidFill>
                <a:latin typeface="Corbel"/>
                <a:ea typeface="Corbel"/>
                <a:cs typeface="Corbel"/>
                <a:sym typeface="Corbel"/>
              </a:defRPr>
            </a:lvl8pPr>
            <a:lvl9pPr marL="0" marR="0" lvl="8" indent="0" algn="l" rtl="0">
              <a:lnSpc>
                <a:spcPct val="100000"/>
              </a:lnSpc>
              <a:spcBef>
                <a:spcPts val="0"/>
              </a:spcBef>
              <a:spcAft>
                <a:spcPts val="0"/>
              </a:spcAft>
              <a:buClr>
                <a:srgbClr val="000000"/>
              </a:buClr>
              <a:buFont typeface="Arial"/>
              <a:buNone/>
              <a:defRPr sz="900" b="0" i="0" u="none" strike="noStrike" cap="none">
                <a:solidFill>
                  <a:srgbClr val="888888"/>
                </a:solidFill>
                <a:latin typeface="Corbel"/>
                <a:ea typeface="Corbel"/>
                <a:cs typeface="Corbel"/>
                <a:sym typeface="Corbel"/>
              </a:defRPr>
            </a:lvl9pPr>
          </a:lstStyle>
          <a:p>
            <a:pPr>
              <a:buClr>
                <a:srgbClr val="000000"/>
              </a:buClr>
            </a:pPr>
            <a:fld id="{00000000-1234-1234-1234-123412341234}" type="slidenum">
              <a:rPr lang="en" smtClean="0"/>
              <a:pPr>
                <a:buClr>
                  <a:srgbClr val="000000"/>
                </a:buClr>
              </a:pPr>
              <a:t>87</a:t>
            </a:fld>
            <a:endParaRPr/>
          </a:p>
        </p:txBody>
      </p:sp>
      <p:pic>
        <p:nvPicPr>
          <p:cNvPr id="128" name="Google Shape;128;p19"/>
          <p:cNvPicPr preferRelativeResize="0"/>
          <p:nvPr/>
        </p:nvPicPr>
        <p:blipFill>
          <a:blip r:embed="rId3">
            <a:alphaModFix/>
          </a:blip>
          <a:stretch>
            <a:fillRect/>
          </a:stretch>
        </p:blipFill>
        <p:spPr>
          <a:xfrm>
            <a:off x="6278880" y="2377440"/>
            <a:ext cx="5303522" cy="3304961"/>
          </a:xfrm>
          <a:prstGeom prst="rect">
            <a:avLst/>
          </a:prstGeom>
          <a:noFill/>
          <a:ln>
            <a:noFill/>
          </a:ln>
        </p:spPr>
      </p:pic>
      <p:pic>
        <p:nvPicPr>
          <p:cNvPr id="129" name="Google Shape;129;p19"/>
          <p:cNvPicPr preferRelativeResize="0"/>
          <p:nvPr/>
        </p:nvPicPr>
        <p:blipFill>
          <a:blip r:embed="rId4">
            <a:alphaModFix/>
          </a:blip>
          <a:stretch>
            <a:fillRect/>
          </a:stretch>
        </p:blipFill>
        <p:spPr>
          <a:xfrm>
            <a:off x="7447590" y="1651705"/>
            <a:ext cx="4134800" cy="518880"/>
          </a:xfrm>
          <a:prstGeom prst="rect">
            <a:avLst/>
          </a:prstGeom>
          <a:noFill/>
          <a:ln>
            <a:noFill/>
          </a:ln>
        </p:spPr>
      </p:pic>
      <p:pic>
        <p:nvPicPr>
          <p:cNvPr id="130" name="Google Shape;130;p19" descr="Screen Shot 2017-02-07 at 16.42.44.png"/>
          <p:cNvPicPr preferRelativeResize="0"/>
          <p:nvPr/>
        </p:nvPicPr>
        <p:blipFill>
          <a:blip r:embed="rId5">
            <a:alphaModFix/>
          </a:blip>
          <a:stretch>
            <a:fillRect/>
          </a:stretch>
        </p:blipFill>
        <p:spPr>
          <a:xfrm>
            <a:off x="1611691" y="3825181"/>
            <a:ext cx="3449039" cy="2453550"/>
          </a:xfrm>
          <a:prstGeom prst="rect">
            <a:avLst/>
          </a:prstGeom>
          <a:noFill/>
          <a:ln>
            <a:noFill/>
          </a:ln>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pic>
        <p:nvPicPr>
          <p:cNvPr id="135" name="Google Shape;135;p20" descr="Screen Shot 2017-02-07 at 16.42.44.png"/>
          <p:cNvPicPr preferRelativeResize="0"/>
          <p:nvPr/>
        </p:nvPicPr>
        <p:blipFill>
          <a:blip r:embed="rId3">
            <a:alphaModFix/>
          </a:blip>
          <a:stretch>
            <a:fillRect/>
          </a:stretch>
        </p:blipFill>
        <p:spPr>
          <a:xfrm>
            <a:off x="1234441" y="295891"/>
            <a:ext cx="8295181" cy="5900910"/>
          </a:xfrm>
          <a:prstGeom prst="rect">
            <a:avLst/>
          </a:prstGeom>
          <a:noFill/>
          <a:ln>
            <a:noFill/>
          </a:ln>
        </p:spPr>
      </p:pic>
      <p:sp>
        <p:nvSpPr>
          <p:cNvPr id="136" name="Google Shape;136;p20"/>
          <p:cNvSpPr/>
          <p:nvPr/>
        </p:nvSpPr>
        <p:spPr>
          <a:xfrm>
            <a:off x="7746300" y="3464520"/>
            <a:ext cx="3322440" cy="1573920"/>
          </a:xfrm>
          <a:prstGeom prst="rect">
            <a:avLst/>
          </a:prstGeom>
          <a:solidFill>
            <a:schemeClr val="lt2"/>
          </a:solidFill>
          <a:ln w="952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09710" tIns="109710" rIns="109710" bIns="109710" anchor="ctr" anchorCtr="0">
            <a:noAutofit/>
          </a:bodyPr>
          <a:lstStyle/>
          <a:p>
            <a:endParaRPr sz="2160"/>
          </a:p>
        </p:txBody>
      </p:sp>
      <p:pic>
        <p:nvPicPr>
          <p:cNvPr id="137" name="Google Shape;137;p20"/>
          <p:cNvPicPr preferRelativeResize="0"/>
          <p:nvPr/>
        </p:nvPicPr>
        <p:blipFill>
          <a:blip r:embed="rId4">
            <a:alphaModFix/>
          </a:blip>
          <a:stretch>
            <a:fillRect/>
          </a:stretch>
        </p:blipFill>
        <p:spPr>
          <a:xfrm>
            <a:off x="7833720" y="3535710"/>
            <a:ext cx="3177060" cy="1425780"/>
          </a:xfrm>
          <a:prstGeom prst="rect">
            <a:avLst/>
          </a:prstGeom>
          <a:noFill/>
          <a:ln>
            <a:noFill/>
          </a:ln>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Linear Classifier</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a:bodyPr>
              <a:lstStyle/>
              <a:p>
                <a:r>
                  <a:rPr lang="en-US" b="1" i="1" dirty="0">
                    <a:solidFill>
                      <a:srgbClr val="0070C0"/>
                    </a:solidFill>
                  </a:rPr>
                  <a:t>Linear classifier</a:t>
                </a:r>
              </a:p>
              <a:p>
                <a:pPr lvl="1">
                  <a:spcAft>
                    <a:spcPts val="1059"/>
                  </a:spcAft>
                </a:pPr>
                <a:r>
                  <a:rPr lang="en-US" dirty="0"/>
                  <a:t>Find a linear function </a:t>
                </a:r>
                <a:r>
                  <a:rPr lang="en-US" i="1" dirty="0"/>
                  <a:t>f</a:t>
                </a:r>
                <a:r>
                  <a:rPr lang="en-US" dirty="0"/>
                  <a:t> of the inputs </a:t>
                </a:r>
                <a:r>
                  <a:rPr lang="en-US" i="1" dirty="0"/>
                  <a:t>x</a:t>
                </a:r>
                <a:r>
                  <a:rPr lang="en-US" i="1" baseline="-25000" dirty="0"/>
                  <a:t>i </a:t>
                </a:r>
                <a:r>
                  <a:rPr lang="en-US" dirty="0"/>
                  <a:t>that separates the classes</a:t>
                </a:r>
              </a:p>
              <a:p>
                <a:pPr marL="357206" lvl="1" indent="0">
                  <a:spcAft>
                    <a:spcPts val="1059"/>
                  </a:spcAft>
                  <a:buNone/>
                </a:pPr>
                <a14:m>
                  <m:oMathPara xmlns:m="http://schemas.openxmlformats.org/officeDocument/2006/math">
                    <m:oMathParaPr>
                      <m:jc m:val="center"/>
                    </m:oMathParaPr>
                    <m:oMath xmlns:m="http://schemas.openxmlformats.org/officeDocument/2006/math">
                      <m:r>
                        <a:rPr lang="en-US" b="0" i="1" smtClean="0">
                          <a:latin typeface="Cambria Math" panose="02040503050406030204" pitchFamily="18" charset="0"/>
                        </a:rPr>
                        <m:t>𝑓</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𝑖</m:t>
                              </m:r>
                            </m:sub>
                          </m:sSub>
                          <m:r>
                            <a:rPr lang="en-US" b="0" i="1" smtClean="0">
                              <a:latin typeface="Cambria Math" panose="02040503050406030204" pitchFamily="18" charset="0"/>
                            </a:rPr>
                            <m:t>,</m:t>
                          </m:r>
                          <m:r>
                            <a:rPr lang="en-US" b="0" i="1" smtClean="0">
                              <a:latin typeface="Cambria Math" panose="02040503050406030204" pitchFamily="18" charset="0"/>
                            </a:rPr>
                            <m:t>𝑊</m:t>
                          </m:r>
                          <m:r>
                            <a:rPr lang="en-US" b="0" i="1" smtClean="0">
                              <a:latin typeface="Cambria Math" panose="02040503050406030204" pitchFamily="18" charset="0"/>
                            </a:rPr>
                            <m:t>,</m:t>
                          </m:r>
                          <m:r>
                            <a:rPr lang="en-US" b="0" i="1" smtClean="0">
                              <a:latin typeface="Cambria Math" panose="02040503050406030204" pitchFamily="18" charset="0"/>
                            </a:rPr>
                            <m:t>𝑏</m:t>
                          </m:r>
                        </m:e>
                      </m:d>
                      <m:r>
                        <a:rPr lang="en-US" b="0" i="1" smtClean="0">
                          <a:latin typeface="Cambria Math" panose="02040503050406030204" pitchFamily="18" charset="0"/>
                        </a:rPr>
                        <m:t>=</m:t>
                      </m:r>
                      <m:r>
                        <a:rPr lang="en-US" b="0" i="1" smtClean="0">
                          <a:latin typeface="Cambria Math" panose="02040503050406030204" pitchFamily="18" charset="0"/>
                        </a:rPr>
                        <m:t>𝑊</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𝑖</m:t>
                          </m:r>
                        </m:sub>
                      </m:sSub>
                      <m:r>
                        <a:rPr lang="en-US" b="0" i="1" smtClean="0">
                          <a:latin typeface="Cambria Math" panose="02040503050406030204" pitchFamily="18" charset="0"/>
                        </a:rPr>
                        <m:t>+</m:t>
                      </m:r>
                      <m:r>
                        <a:rPr lang="en-US" b="0" i="1" smtClean="0">
                          <a:latin typeface="Cambria Math" panose="02040503050406030204" pitchFamily="18" charset="0"/>
                        </a:rPr>
                        <m:t>𝑏</m:t>
                      </m:r>
                    </m:oMath>
                  </m:oMathPara>
                </a14:m>
                <a:endParaRPr lang="en-US" dirty="0"/>
              </a:p>
              <a:p>
                <a:pPr lvl="1"/>
                <a:r>
                  <a:rPr lang="en-US" dirty="0"/>
                  <a:t>Use pairs of inputs and labels to find the </a:t>
                </a:r>
                <a:r>
                  <a:rPr lang="en-US" dirty="0">
                    <a:solidFill>
                      <a:srgbClr val="FF0000"/>
                    </a:solidFill>
                  </a:rPr>
                  <a:t>weights matrix </a:t>
                </a:r>
                <a:r>
                  <a:rPr lang="en-US" i="1" dirty="0"/>
                  <a:t>W</a:t>
                </a:r>
                <a:r>
                  <a:rPr lang="en-US" dirty="0"/>
                  <a:t> and the </a:t>
                </a:r>
                <a:r>
                  <a:rPr lang="en-US" dirty="0">
                    <a:solidFill>
                      <a:srgbClr val="FF0000"/>
                    </a:solidFill>
                  </a:rPr>
                  <a:t>bias vector </a:t>
                </a:r>
                <a:r>
                  <a:rPr lang="en-US" i="1" dirty="0"/>
                  <a:t>b</a:t>
                </a:r>
              </a:p>
              <a:p>
                <a:pPr lvl="2"/>
                <a:r>
                  <a:rPr lang="en-US" dirty="0"/>
                  <a:t>The weights and biases are the </a:t>
                </a:r>
                <a:r>
                  <a:rPr lang="en-US" sz="1588" dirty="0">
                    <a:solidFill>
                      <a:srgbClr val="FF0000"/>
                    </a:solidFill>
                  </a:rPr>
                  <a:t>parameters</a:t>
                </a:r>
                <a:r>
                  <a:rPr lang="en-US" dirty="0"/>
                  <a:t> of the function </a:t>
                </a:r>
                <a:r>
                  <a:rPr lang="en-US" i="1" dirty="0"/>
                  <a:t>f</a:t>
                </a:r>
              </a:p>
              <a:p>
                <a:pPr lvl="1"/>
                <a:r>
                  <a:rPr lang="en-US" dirty="0"/>
                  <a:t>Several methods have been used to find the optimal set of parameters of a linear classifier </a:t>
                </a:r>
              </a:p>
              <a:p>
                <a:pPr lvl="2"/>
                <a:r>
                  <a:rPr lang="en-US" dirty="0"/>
                  <a:t>A common method of choice is the </a:t>
                </a:r>
                <a:r>
                  <a:rPr lang="en-US" b="1" i="1" dirty="0">
                    <a:solidFill>
                      <a:srgbClr val="0070C0"/>
                    </a:solidFill>
                  </a:rPr>
                  <a:t>Perceptron </a:t>
                </a:r>
                <a:r>
                  <a:rPr lang="en-US" dirty="0"/>
                  <a:t>algorithm, where the parameters are updated until a minimal error is reached (single layer, does not use backpropagation)</a:t>
                </a:r>
              </a:p>
              <a:p>
                <a:pPr lvl="1"/>
                <a:r>
                  <a:rPr lang="en-US" dirty="0"/>
                  <a:t>Linear classifier is a simple approach, but it is a building block of advanced classification algorithms, such as SVM and neural networks</a:t>
                </a:r>
              </a:p>
              <a:p>
                <a:pPr lvl="2"/>
                <a:r>
                  <a:rPr lang="en-US" dirty="0"/>
                  <a:t>Earlier multi-layer neural networks were referred to as multi-layer </a:t>
                </a:r>
                <a:r>
                  <a:rPr lang="en-US" dirty="0" err="1"/>
                  <a:t>perceptrons</a:t>
                </a:r>
                <a:r>
                  <a:rPr lang="en-US" dirty="0"/>
                  <a:t> (MLPs)</a:t>
                </a:r>
              </a:p>
              <a:p>
                <a:pPr lvl="2"/>
                <a:endParaRPr lang="en-US" dirty="0"/>
              </a:p>
              <a:p>
                <a:pPr marL="806799" lvl="2" indent="0">
                  <a:buNone/>
                </a:pPr>
                <a:endParaRPr lang="en-US" dirty="0"/>
              </a:p>
              <a:p>
                <a:endParaRPr lang="en-US" dirty="0"/>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3"/>
                <a:stretch>
                  <a:fillRect l="-699" t="-795"/>
                </a:stretch>
              </a:blipFill>
            </p:spPr>
            <p:txBody>
              <a:bodyPr/>
              <a:lstStyle/>
              <a:p>
                <a:r>
                  <a:rPr lang="en-US">
                    <a:noFill/>
                  </a:rPr>
                  <a:t> </a:t>
                </a:r>
              </a:p>
            </p:txBody>
          </p:sp>
        </mc:Fallback>
      </mc:AlternateContent>
      <p:sp>
        <p:nvSpPr>
          <p:cNvPr id="4" name="Content Placeholder 3">
            <a:extLst>
              <a:ext uri="{FF2B5EF4-FFF2-40B4-BE49-F238E27FC236}">
                <a16:creationId xmlns:a16="http://schemas.microsoft.com/office/drawing/2014/main" id="{C0C8A12C-6286-4C64-AB38-1BFC41A859EB}"/>
              </a:ext>
            </a:extLst>
          </p:cNvPr>
          <p:cNvSpPr>
            <a:spLocks noGrp="1"/>
          </p:cNvSpPr>
          <p:nvPr>
            <p:ph idx="10"/>
          </p:nvPr>
        </p:nvSpPr>
        <p:spPr/>
        <p:txBody>
          <a:bodyPr/>
          <a:lstStyle/>
          <a:p>
            <a:r>
              <a:rPr lang="en-US" dirty="0"/>
              <a:t>Machine Learning Basics</a:t>
            </a:r>
          </a:p>
          <a:p>
            <a:endParaRPr lang="en-US" dirty="0"/>
          </a:p>
        </p:txBody>
      </p:sp>
    </p:spTree>
    <p:extLst>
      <p:ext uri="{BB962C8B-B14F-4D97-AF65-F5344CB8AC3E}">
        <p14:creationId xmlns:p14="http://schemas.microsoft.com/office/powerpoint/2010/main" val="7573774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8640"/>
            <a:ext cx="12192000" cy="926976"/>
          </a:xfrm>
        </p:spPr>
        <p:txBody>
          <a:bodyPr>
            <a:normAutofit/>
          </a:bodyPr>
          <a:lstStyle/>
          <a:p>
            <a:r>
              <a:rPr lang="en-US" dirty="0"/>
              <a:t>Machine Learning Types</a:t>
            </a:r>
          </a:p>
        </p:txBody>
      </p:sp>
      <p:sp>
        <p:nvSpPr>
          <p:cNvPr id="3" name="Content Placeholder 2"/>
          <p:cNvSpPr>
            <a:spLocks noGrp="1"/>
          </p:cNvSpPr>
          <p:nvPr>
            <p:ph idx="1"/>
          </p:nvPr>
        </p:nvSpPr>
        <p:spPr>
          <a:xfrm>
            <a:off x="335362" y="1844824"/>
            <a:ext cx="11617291" cy="4736177"/>
          </a:xfrm>
        </p:spPr>
        <p:txBody>
          <a:bodyPr>
            <a:normAutofit/>
          </a:bodyPr>
          <a:lstStyle/>
          <a:p>
            <a:r>
              <a:rPr lang="en-US" b="1" i="1" dirty="0">
                <a:solidFill>
                  <a:srgbClr val="0070C0"/>
                </a:solidFill>
              </a:rPr>
              <a:t>Supervised</a:t>
            </a:r>
            <a:r>
              <a:rPr lang="en-US" dirty="0"/>
              <a:t>: learning with </a:t>
            </a:r>
            <a:r>
              <a:rPr lang="en-US" dirty="0">
                <a:solidFill>
                  <a:srgbClr val="FF0000"/>
                </a:solidFill>
              </a:rPr>
              <a:t>labeled data</a:t>
            </a:r>
          </a:p>
          <a:p>
            <a:pPr lvl="1"/>
            <a:r>
              <a:rPr lang="en-US" dirty="0"/>
              <a:t>Example: email classification, image classification</a:t>
            </a:r>
          </a:p>
          <a:p>
            <a:pPr lvl="1"/>
            <a:r>
              <a:rPr lang="en-US" dirty="0"/>
              <a:t>Example: regression for predicting real-valued outputs</a:t>
            </a:r>
          </a:p>
          <a:p>
            <a:r>
              <a:rPr lang="en-US" b="1" i="1" dirty="0">
                <a:solidFill>
                  <a:srgbClr val="0070C0"/>
                </a:solidFill>
              </a:rPr>
              <a:t>Unsupervised</a:t>
            </a:r>
            <a:r>
              <a:rPr lang="en-US" dirty="0"/>
              <a:t>: discover patterns in </a:t>
            </a:r>
            <a:r>
              <a:rPr lang="en-US" dirty="0">
                <a:solidFill>
                  <a:srgbClr val="FF0000"/>
                </a:solidFill>
              </a:rPr>
              <a:t>unlabeled data</a:t>
            </a:r>
          </a:p>
          <a:p>
            <a:pPr lvl="1"/>
            <a:r>
              <a:rPr lang="en-US" dirty="0"/>
              <a:t>Example: cluster similar data points</a:t>
            </a:r>
          </a:p>
          <a:p>
            <a:r>
              <a:rPr lang="en-US" b="1" i="1" dirty="0">
                <a:solidFill>
                  <a:srgbClr val="0070C0"/>
                </a:solidFill>
              </a:rPr>
              <a:t>Reinforcement learning</a:t>
            </a:r>
            <a:r>
              <a:rPr lang="en-US" dirty="0"/>
              <a:t>: learn to act based on </a:t>
            </a:r>
            <a:r>
              <a:rPr lang="en-US" dirty="0">
                <a:solidFill>
                  <a:srgbClr val="FF0000"/>
                </a:solidFill>
              </a:rPr>
              <a:t>feedback/reward</a:t>
            </a:r>
          </a:p>
          <a:p>
            <a:pPr lvl="1"/>
            <a:r>
              <a:rPr lang="en-US" dirty="0"/>
              <a:t>Example: learn to play Go  </a:t>
            </a:r>
          </a:p>
          <a:p>
            <a:endParaRPr lang="en-US" dirty="0"/>
          </a:p>
        </p:txBody>
      </p:sp>
      <p:sp>
        <p:nvSpPr>
          <p:cNvPr id="15" name="Content Placeholder 14">
            <a:extLst>
              <a:ext uri="{FF2B5EF4-FFF2-40B4-BE49-F238E27FC236}">
                <a16:creationId xmlns:a16="http://schemas.microsoft.com/office/drawing/2014/main" id="{5001624F-EB08-4EEB-832E-B3373B776CF4}"/>
              </a:ext>
            </a:extLst>
          </p:cNvPr>
          <p:cNvSpPr>
            <a:spLocks noGrp="1"/>
          </p:cNvSpPr>
          <p:nvPr>
            <p:ph idx="10"/>
          </p:nvPr>
        </p:nvSpPr>
        <p:spPr/>
        <p:txBody>
          <a:bodyPr/>
          <a:lstStyle/>
          <a:p>
            <a:r>
              <a:rPr lang="en-US" dirty="0"/>
              <a:t>Machine Learning Basics</a:t>
            </a:r>
          </a:p>
          <a:p>
            <a:endParaRPr lang="en-US" dirty="0"/>
          </a:p>
        </p:txBody>
      </p:sp>
      <p:grpSp>
        <p:nvGrpSpPr>
          <p:cNvPr id="4" name="Group 3"/>
          <p:cNvGrpSpPr/>
          <p:nvPr/>
        </p:nvGrpSpPr>
        <p:grpSpPr>
          <a:xfrm>
            <a:off x="2057450" y="4454778"/>
            <a:ext cx="2280208" cy="1629382"/>
            <a:chOff x="393134" y="4140200"/>
            <a:chExt cx="2007166" cy="1424915"/>
          </a:xfrm>
        </p:grpSpPr>
        <p:pic>
          <p:nvPicPr>
            <p:cNvPr id="5" name="Picture 4"/>
            <p:cNvPicPr>
              <a:picLocks noChangeAspect="1"/>
            </p:cNvPicPr>
            <p:nvPr/>
          </p:nvPicPr>
          <p:blipFill>
            <a:blip r:embed="rId3"/>
            <a:stretch>
              <a:fillRect/>
            </a:stretch>
          </p:blipFill>
          <p:spPr>
            <a:xfrm>
              <a:off x="393134" y="4140200"/>
              <a:ext cx="800100" cy="1117600"/>
            </a:xfrm>
            <a:prstGeom prst="rect">
              <a:avLst/>
            </a:prstGeom>
          </p:spPr>
        </p:pic>
        <p:sp>
          <p:nvSpPr>
            <p:cNvPr id="6" name="Rectangle 5"/>
            <p:cNvSpPr/>
            <p:nvPr/>
          </p:nvSpPr>
          <p:spPr>
            <a:xfrm>
              <a:off x="1587500" y="4229100"/>
              <a:ext cx="812800" cy="342900"/>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1235" dirty="0"/>
                <a:t>class A</a:t>
              </a:r>
            </a:p>
          </p:txBody>
        </p:sp>
        <p:sp>
          <p:nvSpPr>
            <p:cNvPr id="7" name="Rectangle 6"/>
            <p:cNvSpPr/>
            <p:nvPr/>
          </p:nvSpPr>
          <p:spPr>
            <a:xfrm>
              <a:off x="1587500" y="4775200"/>
              <a:ext cx="812800" cy="34290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1235" dirty="0"/>
                <a:t>class B</a:t>
              </a:r>
            </a:p>
          </p:txBody>
        </p:sp>
        <p:cxnSp>
          <p:nvCxnSpPr>
            <p:cNvPr id="8" name="Straight Arrow Connector 7"/>
            <p:cNvCxnSpPr/>
            <p:nvPr/>
          </p:nvCxnSpPr>
          <p:spPr>
            <a:xfrm>
              <a:off x="1193234" y="4660900"/>
              <a:ext cx="322266" cy="0"/>
            </a:xfrm>
            <a:prstGeom prst="straightConnector1">
              <a:avLst/>
            </a:prstGeom>
            <a:ln w="38100" cmpd="sng">
              <a:solidFill>
                <a:srgbClr val="4F81BD"/>
              </a:solidFill>
              <a:tailEnd type="arrow"/>
            </a:ln>
          </p:spPr>
          <p:style>
            <a:lnRef idx="2">
              <a:schemeClr val="accent5"/>
            </a:lnRef>
            <a:fillRef idx="0">
              <a:schemeClr val="accent5"/>
            </a:fillRef>
            <a:effectRef idx="1">
              <a:schemeClr val="accent5"/>
            </a:effectRef>
            <a:fontRef idx="minor">
              <a:schemeClr val="tx1"/>
            </a:fontRef>
          </p:style>
        </p:cxnSp>
        <p:sp>
          <p:nvSpPr>
            <p:cNvPr id="9" name="TextBox 8"/>
            <p:cNvSpPr txBox="1"/>
            <p:nvPr/>
          </p:nvSpPr>
          <p:spPr>
            <a:xfrm>
              <a:off x="684625" y="5270671"/>
              <a:ext cx="1113321" cy="294444"/>
            </a:xfrm>
            <a:prstGeom prst="rect">
              <a:avLst/>
            </a:prstGeom>
            <a:noFill/>
          </p:spPr>
          <p:txBody>
            <a:bodyPr wrap="none" rtlCol="0">
              <a:spAutoFit/>
            </a:bodyPr>
            <a:lstStyle/>
            <a:p>
              <a:r>
                <a:rPr lang="en-US" sz="1588" dirty="0"/>
                <a:t>Classification</a:t>
              </a:r>
            </a:p>
          </p:txBody>
        </p:sp>
      </p:grpSp>
      <p:grpSp>
        <p:nvGrpSpPr>
          <p:cNvPr id="10" name="Group 9"/>
          <p:cNvGrpSpPr/>
          <p:nvPr/>
        </p:nvGrpSpPr>
        <p:grpSpPr>
          <a:xfrm>
            <a:off x="4992697" y="4318511"/>
            <a:ext cx="2756647" cy="1685438"/>
            <a:chOff x="2806700" y="3998831"/>
            <a:chExt cx="2539492" cy="1651316"/>
          </a:xfrm>
        </p:grpSpPr>
        <p:pic>
          <p:nvPicPr>
            <p:cNvPr id="11" name="Picture 10" descr="m2.gif"/>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06700" y="3998831"/>
              <a:ext cx="2539492" cy="1451138"/>
            </a:xfrm>
            <a:prstGeom prst="rect">
              <a:avLst/>
            </a:prstGeom>
          </p:spPr>
        </p:pic>
        <p:sp>
          <p:nvSpPr>
            <p:cNvPr id="12" name="TextBox 11"/>
            <p:cNvSpPr txBox="1"/>
            <p:nvPr/>
          </p:nvSpPr>
          <p:spPr>
            <a:xfrm>
              <a:off x="3566292" y="5320268"/>
              <a:ext cx="994250" cy="329879"/>
            </a:xfrm>
            <a:prstGeom prst="rect">
              <a:avLst/>
            </a:prstGeom>
            <a:noFill/>
          </p:spPr>
          <p:txBody>
            <a:bodyPr wrap="none" rtlCol="0">
              <a:spAutoFit/>
            </a:bodyPr>
            <a:lstStyle/>
            <a:p>
              <a:r>
                <a:rPr lang="en-US" sz="1588" dirty="0"/>
                <a:t>Regression</a:t>
              </a:r>
            </a:p>
          </p:txBody>
        </p:sp>
      </p:grpSp>
      <p:grpSp>
        <p:nvGrpSpPr>
          <p:cNvPr id="13" name="Group 12"/>
          <p:cNvGrpSpPr/>
          <p:nvPr/>
        </p:nvGrpSpPr>
        <p:grpSpPr>
          <a:xfrm>
            <a:off x="8384709" y="4518312"/>
            <a:ext cx="1650552" cy="1439564"/>
            <a:chOff x="6435174" y="4070350"/>
            <a:chExt cx="1870626" cy="1631506"/>
          </a:xfrm>
        </p:grpSpPr>
        <p:pic>
          <p:nvPicPr>
            <p:cNvPr id="14" name="Picture 13" descr="220px-Cluster-2.svg.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35174" y="4070350"/>
              <a:ext cx="1870626" cy="1249918"/>
            </a:xfrm>
            <a:prstGeom prst="rect">
              <a:avLst/>
            </a:prstGeom>
          </p:spPr>
        </p:pic>
        <p:sp>
          <p:nvSpPr>
            <p:cNvPr id="17" name="TextBox 16"/>
            <p:cNvSpPr txBox="1"/>
            <p:nvPr/>
          </p:nvSpPr>
          <p:spPr>
            <a:xfrm>
              <a:off x="6910680" y="5320268"/>
              <a:ext cx="1148904" cy="381588"/>
            </a:xfrm>
            <a:prstGeom prst="rect">
              <a:avLst/>
            </a:prstGeom>
            <a:noFill/>
          </p:spPr>
          <p:txBody>
            <a:bodyPr wrap="none" rtlCol="0">
              <a:spAutoFit/>
            </a:bodyPr>
            <a:lstStyle/>
            <a:p>
              <a:r>
                <a:rPr lang="en-US" sz="1588" dirty="0"/>
                <a:t>Clustering</a:t>
              </a:r>
            </a:p>
          </p:txBody>
        </p:sp>
      </p:grpSp>
      <p:sp>
        <p:nvSpPr>
          <p:cNvPr id="16" name="TextBox 15"/>
          <p:cNvSpPr txBox="1"/>
          <p:nvPr/>
        </p:nvSpPr>
        <p:spPr>
          <a:xfrm>
            <a:off x="3180299" y="6466966"/>
            <a:ext cx="6099501" cy="228076"/>
          </a:xfrm>
          <a:prstGeom prst="rect">
            <a:avLst/>
          </a:prstGeom>
          <a:noFill/>
        </p:spPr>
        <p:txBody>
          <a:bodyPr wrap="square" rtlCol="0">
            <a:spAutoFit/>
          </a:bodyPr>
          <a:lstStyle/>
          <a:p>
            <a:pPr algn="ctr"/>
            <a:r>
              <a:rPr lang="en-US" sz="882" dirty="0"/>
              <a:t>Slide credit: </a:t>
            </a:r>
            <a:r>
              <a:rPr lang="en-US" sz="882" dirty="0" err="1"/>
              <a:t>Ismini</a:t>
            </a:r>
            <a:r>
              <a:rPr lang="en-US" sz="882" dirty="0"/>
              <a:t> </a:t>
            </a:r>
            <a:r>
              <a:rPr lang="en-US" sz="882" dirty="0" err="1"/>
              <a:t>Lourentzou</a:t>
            </a:r>
            <a:r>
              <a:rPr lang="en-US" sz="882" dirty="0"/>
              <a:t> – Introduction to Deep Learning</a:t>
            </a:r>
          </a:p>
        </p:txBody>
      </p:sp>
    </p:spTree>
    <p:extLst>
      <p:ext uri="{BB962C8B-B14F-4D97-AF65-F5344CB8AC3E}">
        <p14:creationId xmlns:p14="http://schemas.microsoft.com/office/powerpoint/2010/main" val="412273152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EE3547-EE32-4B3B-874E-DF1ABCD3C064}"/>
              </a:ext>
            </a:extLst>
          </p:cNvPr>
          <p:cNvSpPr>
            <a:spLocks noGrp="1"/>
          </p:cNvSpPr>
          <p:nvPr>
            <p:ph type="title"/>
          </p:nvPr>
        </p:nvSpPr>
        <p:spPr/>
        <p:txBody>
          <a:bodyPr/>
          <a:lstStyle/>
          <a:p>
            <a:r>
              <a:rPr lang="en-US" dirty="0"/>
              <a:t>Linear Classifier</a:t>
            </a:r>
          </a:p>
        </p:txBody>
      </p:sp>
      <p:sp>
        <p:nvSpPr>
          <p:cNvPr id="3" name="Content Placeholder 2">
            <a:extLst>
              <a:ext uri="{FF2B5EF4-FFF2-40B4-BE49-F238E27FC236}">
                <a16:creationId xmlns:a16="http://schemas.microsoft.com/office/drawing/2014/main" id="{4A22D03B-3717-459C-B100-451EB2ABBA5F}"/>
              </a:ext>
            </a:extLst>
          </p:cNvPr>
          <p:cNvSpPr>
            <a:spLocks noGrp="1"/>
          </p:cNvSpPr>
          <p:nvPr>
            <p:ph idx="1"/>
          </p:nvPr>
        </p:nvSpPr>
        <p:spPr>
          <a:xfrm>
            <a:off x="1902595" y="1844827"/>
            <a:ext cx="6697043" cy="4736177"/>
          </a:xfrm>
        </p:spPr>
        <p:txBody>
          <a:bodyPr/>
          <a:lstStyle/>
          <a:p>
            <a:r>
              <a:rPr lang="en-US" dirty="0"/>
              <a:t>The </a:t>
            </a:r>
            <a:r>
              <a:rPr lang="en-US" dirty="0">
                <a:solidFill>
                  <a:srgbClr val="FF0000"/>
                </a:solidFill>
              </a:rPr>
              <a:t>decision boundary </a:t>
            </a:r>
            <a:r>
              <a:rPr lang="en-US" dirty="0"/>
              <a:t>is linear</a:t>
            </a:r>
          </a:p>
          <a:p>
            <a:pPr lvl="1"/>
            <a:r>
              <a:rPr lang="en-US" dirty="0"/>
              <a:t>A straight line in 2D, a flat plane in 3D, a </a:t>
            </a:r>
            <a:r>
              <a:rPr lang="en-US" dirty="0">
                <a:solidFill>
                  <a:srgbClr val="FF0000"/>
                </a:solidFill>
              </a:rPr>
              <a:t>hyperplane</a:t>
            </a:r>
            <a:r>
              <a:rPr lang="en-US" dirty="0"/>
              <a:t> in 3D and higher dimensional space</a:t>
            </a:r>
          </a:p>
          <a:p>
            <a:r>
              <a:rPr lang="en-US" dirty="0"/>
              <a:t>Example: classify an input image</a:t>
            </a:r>
          </a:p>
          <a:p>
            <a:pPr lvl="1"/>
            <a:r>
              <a:rPr lang="en-US" dirty="0"/>
              <a:t>The selected parameters in this example are not good, because the predicted cat score is low</a:t>
            </a:r>
          </a:p>
        </p:txBody>
      </p:sp>
      <p:sp>
        <p:nvSpPr>
          <p:cNvPr id="5" name="Content Placeholder 4">
            <a:extLst>
              <a:ext uri="{FF2B5EF4-FFF2-40B4-BE49-F238E27FC236}">
                <a16:creationId xmlns:a16="http://schemas.microsoft.com/office/drawing/2014/main" id="{66B45CA4-3D68-467F-BF6A-498472FF169A}"/>
              </a:ext>
            </a:extLst>
          </p:cNvPr>
          <p:cNvSpPr>
            <a:spLocks noGrp="1"/>
          </p:cNvSpPr>
          <p:nvPr>
            <p:ph idx="10"/>
          </p:nvPr>
        </p:nvSpPr>
        <p:spPr/>
        <p:txBody>
          <a:bodyPr/>
          <a:lstStyle/>
          <a:p>
            <a:r>
              <a:rPr lang="en-US" dirty="0"/>
              <a:t>Machine Learning Basics</a:t>
            </a:r>
          </a:p>
          <a:p>
            <a:endParaRPr lang="en-US" dirty="0"/>
          </a:p>
        </p:txBody>
      </p:sp>
      <p:pic>
        <p:nvPicPr>
          <p:cNvPr id="4" name="Picture 3">
            <a:extLst>
              <a:ext uri="{FF2B5EF4-FFF2-40B4-BE49-F238E27FC236}">
                <a16:creationId xmlns:a16="http://schemas.microsoft.com/office/drawing/2014/main" id="{15B60451-B0C4-4B70-9412-2A6C71881AA9}"/>
              </a:ext>
            </a:extLst>
          </p:cNvPr>
          <p:cNvPicPr>
            <a:picLocks noChangeAspect="1"/>
          </p:cNvPicPr>
          <p:nvPr/>
        </p:nvPicPr>
        <p:blipFill>
          <a:blip r:embed="rId3"/>
          <a:stretch>
            <a:fillRect/>
          </a:stretch>
        </p:blipFill>
        <p:spPr>
          <a:xfrm>
            <a:off x="2532665" y="3746682"/>
            <a:ext cx="7057841" cy="2647809"/>
          </a:xfrm>
          <a:prstGeom prst="rect">
            <a:avLst/>
          </a:prstGeom>
        </p:spPr>
      </p:pic>
      <p:grpSp>
        <p:nvGrpSpPr>
          <p:cNvPr id="6" name="Group 5">
            <a:extLst>
              <a:ext uri="{FF2B5EF4-FFF2-40B4-BE49-F238E27FC236}">
                <a16:creationId xmlns:a16="http://schemas.microsoft.com/office/drawing/2014/main" id="{563ED6C7-AEFE-42A3-91C6-27876D8D14AF}"/>
              </a:ext>
            </a:extLst>
          </p:cNvPr>
          <p:cNvGrpSpPr/>
          <p:nvPr/>
        </p:nvGrpSpPr>
        <p:grpSpPr>
          <a:xfrm>
            <a:off x="8833363" y="1967414"/>
            <a:ext cx="1456044" cy="1397802"/>
            <a:chOff x="7909520" y="2374032"/>
            <a:chExt cx="1650183" cy="1584176"/>
          </a:xfrm>
        </p:grpSpPr>
        <p:sp>
          <p:nvSpPr>
            <p:cNvPr id="7" name="流程圖: 程序 20">
              <a:extLst>
                <a:ext uri="{FF2B5EF4-FFF2-40B4-BE49-F238E27FC236}">
                  <a16:creationId xmlns:a16="http://schemas.microsoft.com/office/drawing/2014/main" id="{A2B71595-0CB1-4B13-B945-D69EE3D97E44}"/>
                </a:ext>
              </a:extLst>
            </p:cNvPr>
            <p:cNvSpPr/>
            <p:nvPr/>
          </p:nvSpPr>
          <p:spPr>
            <a:xfrm>
              <a:off x="7909520" y="2374032"/>
              <a:ext cx="1650183" cy="1584176"/>
            </a:xfrm>
            <a:prstGeom prst="flowChartProcess">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588"/>
            </a:p>
          </p:txBody>
        </p:sp>
        <p:sp>
          <p:nvSpPr>
            <p:cNvPr id="8" name="乘號 5">
              <a:extLst>
                <a:ext uri="{FF2B5EF4-FFF2-40B4-BE49-F238E27FC236}">
                  <a16:creationId xmlns:a16="http://schemas.microsoft.com/office/drawing/2014/main" id="{8D0FF2C0-CCB8-4DBE-8900-591A00D297E4}"/>
                </a:ext>
              </a:extLst>
            </p:cNvPr>
            <p:cNvSpPr/>
            <p:nvPr/>
          </p:nvSpPr>
          <p:spPr>
            <a:xfrm>
              <a:off x="8004672" y="2470042"/>
              <a:ext cx="192879" cy="192021"/>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588"/>
            </a:p>
          </p:txBody>
        </p:sp>
        <p:sp>
          <p:nvSpPr>
            <p:cNvPr id="9" name="乘號 6">
              <a:extLst>
                <a:ext uri="{FF2B5EF4-FFF2-40B4-BE49-F238E27FC236}">
                  <a16:creationId xmlns:a16="http://schemas.microsoft.com/office/drawing/2014/main" id="{28B76313-09B1-480A-BB0F-DD4E616CEBA8}"/>
                </a:ext>
              </a:extLst>
            </p:cNvPr>
            <p:cNvSpPr/>
            <p:nvPr/>
          </p:nvSpPr>
          <p:spPr>
            <a:xfrm>
              <a:off x="8220696" y="2614058"/>
              <a:ext cx="192879" cy="192021"/>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588"/>
            </a:p>
          </p:txBody>
        </p:sp>
        <p:sp>
          <p:nvSpPr>
            <p:cNvPr id="10" name="乘號 7">
              <a:extLst>
                <a:ext uri="{FF2B5EF4-FFF2-40B4-BE49-F238E27FC236}">
                  <a16:creationId xmlns:a16="http://schemas.microsoft.com/office/drawing/2014/main" id="{36F38DFF-C48E-4000-953B-BFFE26FE05DA}"/>
                </a:ext>
              </a:extLst>
            </p:cNvPr>
            <p:cNvSpPr/>
            <p:nvPr/>
          </p:nvSpPr>
          <p:spPr>
            <a:xfrm>
              <a:off x="8292704" y="2398034"/>
              <a:ext cx="192879" cy="192021"/>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588"/>
            </a:p>
          </p:txBody>
        </p:sp>
        <p:sp>
          <p:nvSpPr>
            <p:cNvPr id="11" name="乘號 8">
              <a:extLst>
                <a:ext uri="{FF2B5EF4-FFF2-40B4-BE49-F238E27FC236}">
                  <a16:creationId xmlns:a16="http://schemas.microsoft.com/office/drawing/2014/main" id="{CCAD6F75-8573-4C6E-B841-6D30AD3E31D6}"/>
                </a:ext>
              </a:extLst>
            </p:cNvPr>
            <p:cNvSpPr/>
            <p:nvPr/>
          </p:nvSpPr>
          <p:spPr>
            <a:xfrm>
              <a:off x="8004672" y="2686066"/>
              <a:ext cx="192879" cy="192021"/>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588"/>
            </a:p>
          </p:txBody>
        </p:sp>
        <p:sp>
          <p:nvSpPr>
            <p:cNvPr id="12" name="乘號 9">
              <a:extLst>
                <a:ext uri="{FF2B5EF4-FFF2-40B4-BE49-F238E27FC236}">
                  <a16:creationId xmlns:a16="http://schemas.microsoft.com/office/drawing/2014/main" id="{B3E73837-69F3-4166-A8E7-3977953C72A4}"/>
                </a:ext>
              </a:extLst>
            </p:cNvPr>
            <p:cNvSpPr/>
            <p:nvPr/>
          </p:nvSpPr>
          <p:spPr>
            <a:xfrm>
              <a:off x="8508728" y="2614058"/>
              <a:ext cx="192879" cy="192021"/>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588"/>
            </a:p>
          </p:txBody>
        </p:sp>
        <p:sp>
          <p:nvSpPr>
            <p:cNvPr id="13" name="乘號 10">
              <a:extLst>
                <a:ext uri="{FF2B5EF4-FFF2-40B4-BE49-F238E27FC236}">
                  <a16:creationId xmlns:a16="http://schemas.microsoft.com/office/drawing/2014/main" id="{0E7AEA37-578D-44CD-87AD-59EC3C00393E}"/>
                </a:ext>
              </a:extLst>
            </p:cNvPr>
            <p:cNvSpPr/>
            <p:nvPr/>
          </p:nvSpPr>
          <p:spPr>
            <a:xfrm>
              <a:off x="8436720" y="2830082"/>
              <a:ext cx="192879" cy="192021"/>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588"/>
            </a:p>
          </p:txBody>
        </p:sp>
        <p:sp>
          <p:nvSpPr>
            <p:cNvPr id="14" name="乘號 11">
              <a:extLst>
                <a:ext uri="{FF2B5EF4-FFF2-40B4-BE49-F238E27FC236}">
                  <a16:creationId xmlns:a16="http://schemas.microsoft.com/office/drawing/2014/main" id="{6C74DB3E-B7F9-4FBB-869A-BE1F5EEB7226}"/>
                </a:ext>
              </a:extLst>
            </p:cNvPr>
            <p:cNvSpPr/>
            <p:nvPr/>
          </p:nvSpPr>
          <p:spPr>
            <a:xfrm>
              <a:off x="8148688" y="2902090"/>
              <a:ext cx="192879" cy="192021"/>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588"/>
            </a:p>
          </p:txBody>
        </p:sp>
        <p:sp>
          <p:nvSpPr>
            <p:cNvPr id="15" name="流程圖: 接點 12">
              <a:extLst>
                <a:ext uri="{FF2B5EF4-FFF2-40B4-BE49-F238E27FC236}">
                  <a16:creationId xmlns:a16="http://schemas.microsoft.com/office/drawing/2014/main" id="{63E2C954-2248-413B-8993-4C5595088D54}"/>
                </a:ext>
              </a:extLst>
            </p:cNvPr>
            <p:cNvSpPr/>
            <p:nvPr/>
          </p:nvSpPr>
          <p:spPr>
            <a:xfrm>
              <a:off x="8861054" y="3182122"/>
              <a:ext cx="128586" cy="128014"/>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588" dirty="0">
                <a:solidFill>
                  <a:srgbClr val="FF0000"/>
                </a:solidFill>
              </a:endParaRPr>
            </a:p>
          </p:txBody>
        </p:sp>
        <p:sp>
          <p:nvSpPr>
            <p:cNvPr id="16" name="流程圖: 接點 13">
              <a:extLst>
                <a:ext uri="{FF2B5EF4-FFF2-40B4-BE49-F238E27FC236}">
                  <a16:creationId xmlns:a16="http://schemas.microsoft.com/office/drawing/2014/main" id="{C59A677F-4632-495D-9C36-0005530548F3}"/>
                </a:ext>
              </a:extLst>
            </p:cNvPr>
            <p:cNvSpPr/>
            <p:nvPr/>
          </p:nvSpPr>
          <p:spPr>
            <a:xfrm>
              <a:off x="8645030" y="3398146"/>
              <a:ext cx="128586" cy="128014"/>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588" dirty="0">
                <a:solidFill>
                  <a:srgbClr val="FF0000"/>
                </a:solidFill>
              </a:endParaRPr>
            </a:p>
          </p:txBody>
        </p:sp>
        <p:sp>
          <p:nvSpPr>
            <p:cNvPr id="17" name="流程圖: 接點 14">
              <a:extLst>
                <a:ext uri="{FF2B5EF4-FFF2-40B4-BE49-F238E27FC236}">
                  <a16:creationId xmlns:a16="http://schemas.microsoft.com/office/drawing/2014/main" id="{452E3F17-8F08-4711-A67B-61178FFE95DE}"/>
                </a:ext>
              </a:extLst>
            </p:cNvPr>
            <p:cNvSpPr/>
            <p:nvPr/>
          </p:nvSpPr>
          <p:spPr>
            <a:xfrm>
              <a:off x="9149086" y="3182122"/>
              <a:ext cx="128586" cy="128014"/>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588" dirty="0">
                <a:solidFill>
                  <a:srgbClr val="FF0000"/>
                </a:solidFill>
              </a:endParaRPr>
            </a:p>
          </p:txBody>
        </p:sp>
        <p:sp>
          <p:nvSpPr>
            <p:cNvPr id="18" name="流程圖: 接點 15">
              <a:extLst>
                <a:ext uri="{FF2B5EF4-FFF2-40B4-BE49-F238E27FC236}">
                  <a16:creationId xmlns:a16="http://schemas.microsoft.com/office/drawing/2014/main" id="{276094D5-F451-4C26-BB87-F701A5E37DD1}"/>
                </a:ext>
              </a:extLst>
            </p:cNvPr>
            <p:cNvSpPr/>
            <p:nvPr/>
          </p:nvSpPr>
          <p:spPr>
            <a:xfrm>
              <a:off x="8933062" y="3398146"/>
              <a:ext cx="128586" cy="128014"/>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588" dirty="0">
                <a:solidFill>
                  <a:srgbClr val="FF0000"/>
                </a:solidFill>
              </a:endParaRPr>
            </a:p>
          </p:txBody>
        </p:sp>
        <p:sp>
          <p:nvSpPr>
            <p:cNvPr id="19" name="流程圖: 接點 16">
              <a:extLst>
                <a:ext uri="{FF2B5EF4-FFF2-40B4-BE49-F238E27FC236}">
                  <a16:creationId xmlns:a16="http://schemas.microsoft.com/office/drawing/2014/main" id="{5F92F205-BE6A-4516-B803-A886005E2F27}"/>
                </a:ext>
              </a:extLst>
            </p:cNvPr>
            <p:cNvSpPr/>
            <p:nvPr/>
          </p:nvSpPr>
          <p:spPr>
            <a:xfrm>
              <a:off x="8789046" y="3614170"/>
              <a:ext cx="128586" cy="128014"/>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588" dirty="0">
                <a:solidFill>
                  <a:srgbClr val="FF0000"/>
                </a:solidFill>
              </a:endParaRPr>
            </a:p>
          </p:txBody>
        </p:sp>
        <p:sp>
          <p:nvSpPr>
            <p:cNvPr id="20" name="流程圖: 接點 17">
              <a:extLst>
                <a:ext uri="{FF2B5EF4-FFF2-40B4-BE49-F238E27FC236}">
                  <a16:creationId xmlns:a16="http://schemas.microsoft.com/office/drawing/2014/main" id="{EB8A3499-E298-4378-BBAB-09045B87B425}"/>
                </a:ext>
              </a:extLst>
            </p:cNvPr>
            <p:cNvSpPr/>
            <p:nvPr/>
          </p:nvSpPr>
          <p:spPr>
            <a:xfrm>
              <a:off x="9221094" y="3398146"/>
              <a:ext cx="128586" cy="128014"/>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588" dirty="0">
                <a:solidFill>
                  <a:srgbClr val="FF0000"/>
                </a:solidFill>
              </a:endParaRPr>
            </a:p>
          </p:txBody>
        </p:sp>
        <p:sp>
          <p:nvSpPr>
            <p:cNvPr id="21" name="流程圖: 接點 18">
              <a:extLst>
                <a:ext uri="{FF2B5EF4-FFF2-40B4-BE49-F238E27FC236}">
                  <a16:creationId xmlns:a16="http://schemas.microsoft.com/office/drawing/2014/main" id="{0E55048F-551E-41FF-9987-9E034F24070F}"/>
                </a:ext>
              </a:extLst>
            </p:cNvPr>
            <p:cNvSpPr/>
            <p:nvPr/>
          </p:nvSpPr>
          <p:spPr>
            <a:xfrm>
              <a:off x="9077078" y="3614170"/>
              <a:ext cx="128586" cy="128014"/>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588" dirty="0">
                <a:solidFill>
                  <a:srgbClr val="FF0000"/>
                </a:solidFill>
              </a:endParaRPr>
            </a:p>
          </p:txBody>
        </p:sp>
        <p:sp>
          <p:nvSpPr>
            <p:cNvPr id="22" name="流程圖: 接點 19">
              <a:extLst>
                <a:ext uri="{FF2B5EF4-FFF2-40B4-BE49-F238E27FC236}">
                  <a16:creationId xmlns:a16="http://schemas.microsoft.com/office/drawing/2014/main" id="{89D81B70-AE17-4848-A324-E56803D84109}"/>
                </a:ext>
              </a:extLst>
            </p:cNvPr>
            <p:cNvSpPr/>
            <p:nvPr/>
          </p:nvSpPr>
          <p:spPr>
            <a:xfrm>
              <a:off x="8933062" y="3758186"/>
              <a:ext cx="128586" cy="128014"/>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588" dirty="0">
                <a:solidFill>
                  <a:srgbClr val="FF0000"/>
                </a:solidFill>
              </a:endParaRPr>
            </a:p>
          </p:txBody>
        </p:sp>
        <p:cxnSp>
          <p:nvCxnSpPr>
            <p:cNvPr id="23" name="直線接點 23">
              <a:extLst>
                <a:ext uri="{FF2B5EF4-FFF2-40B4-BE49-F238E27FC236}">
                  <a16:creationId xmlns:a16="http://schemas.microsoft.com/office/drawing/2014/main" id="{F0FDEB5A-F141-4924-84FA-4180376B694D}"/>
                </a:ext>
              </a:extLst>
            </p:cNvPr>
            <p:cNvCxnSpPr/>
            <p:nvPr/>
          </p:nvCxnSpPr>
          <p:spPr>
            <a:xfrm flipH="1">
              <a:off x="8101111" y="2494044"/>
              <a:ext cx="1176561" cy="1184133"/>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grpSp>
      <p:sp>
        <p:nvSpPr>
          <p:cNvPr id="24" name="TextBox 23">
            <a:extLst>
              <a:ext uri="{FF2B5EF4-FFF2-40B4-BE49-F238E27FC236}">
                <a16:creationId xmlns:a16="http://schemas.microsoft.com/office/drawing/2014/main" id="{D4A61992-94FE-4BA8-9958-F2A832150E08}"/>
              </a:ext>
            </a:extLst>
          </p:cNvPr>
          <p:cNvSpPr txBox="1"/>
          <p:nvPr/>
        </p:nvSpPr>
        <p:spPr>
          <a:xfrm>
            <a:off x="2416179" y="6466966"/>
            <a:ext cx="7687913" cy="228076"/>
          </a:xfrm>
          <a:prstGeom prst="rect">
            <a:avLst/>
          </a:prstGeom>
          <a:noFill/>
        </p:spPr>
        <p:txBody>
          <a:bodyPr wrap="square" rtlCol="0">
            <a:spAutoFit/>
          </a:bodyPr>
          <a:lstStyle/>
          <a:p>
            <a:pPr algn="ctr"/>
            <a:r>
              <a:rPr lang="en-US" sz="882" dirty="0"/>
              <a:t>Picture from: </a:t>
            </a:r>
            <a:r>
              <a:rPr lang="en-US" sz="882" dirty="0">
                <a:hlinkClick r:id="rId4"/>
              </a:rPr>
              <a:t>https://cs231n.github.io/classification/</a:t>
            </a:r>
            <a:endParaRPr lang="en-US" sz="882" dirty="0"/>
          </a:p>
        </p:txBody>
      </p:sp>
    </p:spTree>
    <p:extLst>
      <p:ext uri="{BB962C8B-B14F-4D97-AF65-F5344CB8AC3E}">
        <p14:creationId xmlns:p14="http://schemas.microsoft.com/office/powerpoint/2010/main" val="76275687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Support Vector Machines</a:t>
            </a:r>
          </a:p>
        </p:txBody>
      </p:sp>
      <p:sp>
        <p:nvSpPr>
          <p:cNvPr id="3" name="Content Placeholder 2"/>
          <p:cNvSpPr>
            <a:spLocks noGrp="1"/>
          </p:cNvSpPr>
          <p:nvPr>
            <p:ph idx="1"/>
          </p:nvPr>
        </p:nvSpPr>
        <p:spPr>
          <a:xfrm>
            <a:off x="1902594" y="1844827"/>
            <a:ext cx="5845354" cy="4736177"/>
          </a:xfrm>
        </p:spPr>
        <p:txBody>
          <a:bodyPr/>
          <a:lstStyle/>
          <a:p>
            <a:r>
              <a:rPr lang="en-US" sz="1941" b="1" i="1" dirty="0">
                <a:solidFill>
                  <a:srgbClr val="0070C0"/>
                </a:solidFill>
              </a:rPr>
              <a:t>Support vector machines (SVM)</a:t>
            </a:r>
          </a:p>
          <a:p>
            <a:pPr lvl="1"/>
            <a:r>
              <a:rPr lang="en-US" sz="1765" dirty="0"/>
              <a:t>How to find the best decision boundary?</a:t>
            </a:r>
          </a:p>
          <a:p>
            <a:pPr lvl="2"/>
            <a:r>
              <a:rPr lang="en-US" sz="1588" dirty="0"/>
              <a:t>All lines in the figure correctly separate the 2 classes</a:t>
            </a:r>
          </a:p>
          <a:p>
            <a:pPr lvl="2"/>
            <a:r>
              <a:rPr lang="en-US" sz="1588" dirty="0"/>
              <a:t>The line that is farthest from all training examples will have better generalization capabilities</a:t>
            </a:r>
          </a:p>
          <a:p>
            <a:pPr lvl="1"/>
            <a:r>
              <a:rPr lang="en-US" sz="1765" dirty="0"/>
              <a:t>SVM solves an optimization problem:</a:t>
            </a:r>
          </a:p>
          <a:p>
            <a:pPr lvl="2"/>
            <a:r>
              <a:rPr lang="en-US" sz="1588" dirty="0"/>
              <a:t>First, identify a </a:t>
            </a:r>
            <a:r>
              <a:rPr lang="en-US" sz="1588" dirty="0">
                <a:solidFill>
                  <a:srgbClr val="FF0000"/>
                </a:solidFill>
              </a:rPr>
              <a:t>decision boundary </a:t>
            </a:r>
            <a:r>
              <a:rPr lang="en-US" sz="1588" dirty="0"/>
              <a:t>that correctly classifies the examples</a:t>
            </a:r>
          </a:p>
          <a:p>
            <a:pPr lvl="2"/>
            <a:endParaRPr lang="en-US" sz="1588" dirty="0"/>
          </a:p>
          <a:p>
            <a:endParaRPr lang="en-US" dirty="0"/>
          </a:p>
          <a:p>
            <a:pPr lvl="1"/>
            <a:endParaRPr lang="en-US" dirty="0"/>
          </a:p>
          <a:p>
            <a:endParaRPr lang="en-US" dirty="0"/>
          </a:p>
        </p:txBody>
      </p:sp>
      <p:sp>
        <p:nvSpPr>
          <p:cNvPr id="5" name="Content Placeholder 4">
            <a:extLst>
              <a:ext uri="{FF2B5EF4-FFF2-40B4-BE49-F238E27FC236}">
                <a16:creationId xmlns:a16="http://schemas.microsoft.com/office/drawing/2014/main" id="{67B1D5CC-0FD9-45EC-870A-876ECA103C34}"/>
              </a:ext>
            </a:extLst>
          </p:cNvPr>
          <p:cNvSpPr>
            <a:spLocks noGrp="1"/>
          </p:cNvSpPr>
          <p:nvPr>
            <p:ph idx="10"/>
          </p:nvPr>
        </p:nvSpPr>
        <p:spPr/>
        <p:txBody>
          <a:bodyPr/>
          <a:lstStyle/>
          <a:p>
            <a:r>
              <a:rPr lang="en-US" dirty="0"/>
              <a:t>Machine Learning Basics</a:t>
            </a:r>
          </a:p>
          <a:p>
            <a:endParaRPr lang="en-US" dirty="0"/>
          </a:p>
        </p:txBody>
      </p:sp>
      <p:pic>
        <p:nvPicPr>
          <p:cNvPr id="4" name="Picture 3">
            <a:extLst>
              <a:ext uri="{FF2B5EF4-FFF2-40B4-BE49-F238E27FC236}">
                <a16:creationId xmlns:a16="http://schemas.microsoft.com/office/drawing/2014/main" id="{078C3FE1-D442-4D9E-8C0B-3A175CEC6FD4}"/>
              </a:ext>
            </a:extLst>
          </p:cNvPr>
          <p:cNvPicPr>
            <a:picLocks noChangeAspect="1"/>
          </p:cNvPicPr>
          <p:nvPr/>
        </p:nvPicPr>
        <p:blipFill>
          <a:blip r:embed="rId3"/>
          <a:stretch>
            <a:fillRect/>
          </a:stretch>
        </p:blipFill>
        <p:spPr>
          <a:xfrm>
            <a:off x="8065631" y="1904125"/>
            <a:ext cx="2372111" cy="2134201"/>
          </a:xfrm>
          <a:prstGeom prst="rect">
            <a:avLst/>
          </a:prstGeom>
        </p:spPr>
      </p:pic>
      <p:pic>
        <p:nvPicPr>
          <p:cNvPr id="25602" name="Picture 2" descr="Support Vector Machine">
            <a:extLst>
              <a:ext uri="{FF2B5EF4-FFF2-40B4-BE49-F238E27FC236}">
                <a16:creationId xmlns:a16="http://schemas.microsoft.com/office/drawing/2014/main" id="{53D476A7-A6A4-4921-AF09-F52F2D10A821}"/>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l="3922" t="3145" r="2941"/>
          <a:stretch/>
        </p:blipFill>
        <p:spPr bwMode="auto">
          <a:xfrm>
            <a:off x="6999153" y="3986249"/>
            <a:ext cx="3494506" cy="259696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80E0EA7C-FCB4-45FB-88D7-9DF536C1ED98}"/>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Layer>
                </a14:imgProps>
              </a:ext>
            </a:extLst>
          </a:blip>
          <a:stretch>
            <a:fillRect/>
          </a:stretch>
        </p:blipFill>
        <p:spPr>
          <a:xfrm>
            <a:off x="3141554" y="5595633"/>
            <a:ext cx="2223776" cy="902402"/>
          </a:xfrm>
          <a:prstGeom prst="rect">
            <a:avLst/>
          </a:prstGeom>
        </p:spPr>
      </p:pic>
      <p:sp>
        <p:nvSpPr>
          <p:cNvPr id="8" name="Content Placeholder 2">
            <a:extLst>
              <a:ext uri="{FF2B5EF4-FFF2-40B4-BE49-F238E27FC236}">
                <a16:creationId xmlns:a16="http://schemas.microsoft.com/office/drawing/2014/main" id="{77FE5655-0BDA-494A-AC32-BB57718B26BA}"/>
              </a:ext>
            </a:extLst>
          </p:cNvPr>
          <p:cNvSpPr txBox="1">
            <a:spLocks/>
          </p:cNvSpPr>
          <p:nvPr/>
        </p:nvSpPr>
        <p:spPr>
          <a:xfrm>
            <a:off x="1928183" y="4191439"/>
            <a:ext cx="5070970" cy="1651947"/>
          </a:xfrm>
          <a:prstGeom prst="rect">
            <a:avLst/>
          </a:prstGeom>
        </p:spPr>
        <p:txBody>
          <a:bodyPr vert="horz" lIns="80682" tIns="40341" rIns="80682" bIns="40341" rtlCol="0">
            <a:normAutofit/>
          </a:bodyPr>
          <a:lstStyle>
            <a:lvl1pPr marL="342871" indent="-342871" algn="l" defTabSz="914323" rtl="0" eaLnBrk="1" latinLnBrk="0" hangingPunct="1">
              <a:spcBef>
                <a:spcPct val="20000"/>
              </a:spcBef>
              <a:buFont typeface="Arial" panose="020B0604020202020204" pitchFamily="34" charset="0"/>
              <a:buChar char="•"/>
              <a:defRPr sz="2400" kern="1200">
                <a:solidFill>
                  <a:schemeClr val="tx1"/>
                </a:solidFill>
                <a:latin typeface="Palatino Linotype" panose="02040502050505030304" pitchFamily="18" charset="0"/>
                <a:ea typeface="+mn-ea"/>
                <a:cs typeface="+mn-cs"/>
              </a:defRPr>
            </a:lvl1pPr>
            <a:lvl2pPr marL="693680" indent="-236518" algn="l" defTabSz="914323" rtl="0" eaLnBrk="1" latinLnBrk="0" hangingPunct="1">
              <a:spcBef>
                <a:spcPct val="20000"/>
              </a:spcBef>
              <a:buFont typeface="Arial" panose="020B0604020202020204" pitchFamily="34" charset="0"/>
              <a:buChar char="–"/>
              <a:defRPr sz="2200" kern="1200">
                <a:solidFill>
                  <a:schemeClr val="tx1"/>
                </a:solidFill>
                <a:latin typeface="Palatino Linotype" panose="02040502050505030304" pitchFamily="18" charset="0"/>
                <a:ea typeface="+mn-ea"/>
                <a:cs typeface="+mn-cs"/>
              </a:defRPr>
            </a:lvl2pPr>
            <a:lvl3pPr marL="1257195" indent="-342871" algn="l" defTabSz="914323" rtl="0" eaLnBrk="1" latinLnBrk="0" hangingPunct="1">
              <a:spcBef>
                <a:spcPct val="20000"/>
              </a:spcBef>
              <a:buFont typeface="Wingdings" panose="05000000000000000000" pitchFamily="2" charset="2"/>
              <a:buChar char="§"/>
              <a:defRPr sz="2000" kern="1200">
                <a:solidFill>
                  <a:schemeClr val="tx1"/>
                </a:solidFill>
                <a:latin typeface="Palatino Linotype" panose="02040502050505030304" pitchFamily="18" charset="0"/>
                <a:ea typeface="+mn-ea"/>
                <a:cs typeface="+mn-cs"/>
              </a:defRPr>
            </a:lvl3pPr>
            <a:lvl4pPr marL="1600066" indent="-228581" algn="l" defTabSz="914323" rtl="0" eaLnBrk="1" latinLnBrk="0" hangingPunct="1">
              <a:spcBef>
                <a:spcPct val="20000"/>
              </a:spcBef>
              <a:buFont typeface="Arial" panose="020B0604020202020204" pitchFamily="34" charset="0"/>
              <a:buChar char="–"/>
              <a:defRPr sz="1800" kern="1200">
                <a:solidFill>
                  <a:schemeClr val="tx1"/>
                </a:solidFill>
                <a:latin typeface="Palatino Linotype" panose="02040502050505030304" pitchFamily="18" charset="0"/>
                <a:ea typeface="+mn-ea"/>
                <a:cs typeface="+mn-cs"/>
              </a:defRPr>
            </a:lvl4pPr>
            <a:lvl5pPr marL="2057227" indent="-228581" algn="l" defTabSz="914323" rtl="0" eaLnBrk="1" latinLnBrk="0" hangingPunct="1">
              <a:spcBef>
                <a:spcPct val="20000"/>
              </a:spcBef>
              <a:buFont typeface="Arial" panose="020B0604020202020204" pitchFamily="34" charset="0"/>
              <a:buChar char="»"/>
              <a:defRPr sz="1600" kern="1200">
                <a:solidFill>
                  <a:schemeClr val="tx1"/>
                </a:solidFill>
                <a:latin typeface="Palatino Linotype" panose="02040502050505030304" pitchFamily="18" charset="0"/>
                <a:ea typeface="+mn-ea"/>
                <a:cs typeface="+mn-cs"/>
              </a:defRPr>
            </a:lvl5pPr>
            <a:lvl6pPr marL="2514389"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551"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713"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874"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806867" lvl="2" indent="-201717">
              <a:buFont typeface="Courier New" panose="02070309020205020404" pitchFamily="49" charset="0"/>
              <a:buChar char="o"/>
            </a:pPr>
            <a:r>
              <a:rPr lang="en-US" sz="1412" dirty="0"/>
              <a:t>Next, increase the geometric margin between the boundary and all examples </a:t>
            </a:r>
          </a:p>
          <a:p>
            <a:pPr lvl="1">
              <a:buFont typeface="Wingdings" panose="05000000000000000000" pitchFamily="2" charset="2"/>
              <a:buChar char="§"/>
            </a:pPr>
            <a:r>
              <a:rPr lang="en-US" sz="1588" dirty="0"/>
              <a:t>The data points that define the maximum margin width are called </a:t>
            </a:r>
            <a:r>
              <a:rPr lang="en-US" sz="1588" dirty="0">
                <a:solidFill>
                  <a:srgbClr val="FF0000"/>
                </a:solidFill>
              </a:rPr>
              <a:t>support vectors</a:t>
            </a:r>
          </a:p>
          <a:p>
            <a:pPr lvl="1">
              <a:buFont typeface="Wingdings" panose="05000000000000000000" pitchFamily="2" charset="2"/>
              <a:buChar char="§"/>
            </a:pPr>
            <a:r>
              <a:rPr lang="en-US" sz="1588" dirty="0"/>
              <a:t>Find </a:t>
            </a:r>
            <a:r>
              <a:rPr lang="en-US" sz="1588" i="1" dirty="0"/>
              <a:t>W</a:t>
            </a:r>
            <a:r>
              <a:rPr lang="en-US" sz="1588" dirty="0"/>
              <a:t> and </a:t>
            </a:r>
            <a:r>
              <a:rPr lang="en-US" sz="1588" i="1" dirty="0"/>
              <a:t>b</a:t>
            </a:r>
            <a:r>
              <a:rPr lang="en-US" sz="1588" dirty="0"/>
              <a:t> by solving</a:t>
            </a:r>
            <a:r>
              <a:rPr lang="en-US" sz="1765" dirty="0"/>
              <a:t>:</a:t>
            </a:r>
            <a:endParaRPr lang="en-US" sz="1941" dirty="0"/>
          </a:p>
        </p:txBody>
      </p:sp>
    </p:spTree>
    <p:extLst>
      <p:ext uri="{BB962C8B-B14F-4D97-AF65-F5344CB8AC3E}">
        <p14:creationId xmlns:p14="http://schemas.microsoft.com/office/powerpoint/2010/main" val="110255919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33AF6-7258-46AE-AE09-971F5D20155A}"/>
              </a:ext>
            </a:extLst>
          </p:cNvPr>
          <p:cNvSpPr>
            <a:spLocks noGrp="1"/>
          </p:cNvSpPr>
          <p:nvPr>
            <p:ph type="title"/>
          </p:nvPr>
        </p:nvSpPr>
        <p:spPr/>
        <p:txBody>
          <a:bodyPr/>
          <a:lstStyle/>
          <a:p>
            <a:r>
              <a:rPr lang="en-US" dirty="0"/>
              <a:t>Linear vs Non-linear Techniques</a:t>
            </a:r>
          </a:p>
        </p:txBody>
      </p:sp>
      <p:sp>
        <p:nvSpPr>
          <p:cNvPr id="3" name="Content Placeholder 2">
            <a:extLst>
              <a:ext uri="{FF2B5EF4-FFF2-40B4-BE49-F238E27FC236}">
                <a16:creationId xmlns:a16="http://schemas.microsoft.com/office/drawing/2014/main" id="{BF0787D0-CC80-4297-8B22-CFD3DBCDCE91}"/>
              </a:ext>
            </a:extLst>
          </p:cNvPr>
          <p:cNvSpPr>
            <a:spLocks noGrp="1"/>
          </p:cNvSpPr>
          <p:nvPr>
            <p:ph idx="1"/>
          </p:nvPr>
        </p:nvSpPr>
        <p:spPr/>
        <p:txBody>
          <a:bodyPr>
            <a:normAutofit/>
          </a:bodyPr>
          <a:lstStyle/>
          <a:p>
            <a:r>
              <a:rPr lang="en-US" dirty="0"/>
              <a:t>Linear classification techniques</a:t>
            </a:r>
          </a:p>
          <a:p>
            <a:pPr lvl="1"/>
            <a:r>
              <a:rPr lang="en-US" dirty="0"/>
              <a:t>Linear classifier</a:t>
            </a:r>
          </a:p>
          <a:p>
            <a:pPr lvl="1"/>
            <a:r>
              <a:rPr lang="en-US" dirty="0"/>
              <a:t>Perceptron</a:t>
            </a:r>
          </a:p>
          <a:p>
            <a:pPr lvl="1"/>
            <a:r>
              <a:rPr lang="en-US" dirty="0"/>
              <a:t>Logistic regression</a:t>
            </a:r>
          </a:p>
          <a:p>
            <a:pPr lvl="1"/>
            <a:r>
              <a:rPr lang="en-US" dirty="0"/>
              <a:t>Linear SVM</a:t>
            </a:r>
          </a:p>
          <a:p>
            <a:pPr lvl="1"/>
            <a:r>
              <a:rPr lang="en-US" dirty="0"/>
              <a:t>Naïve Bayes</a:t>
            </a:r>
          </a:p>
          <a:p>
            <a:r>
              <a:rPr lang="en-US" dirty="0"/>
              <a:t>Non-linear classification techniques</a:t>
            </a:r>
          </a:p>
          <a:p>
            <a:pPr lvl="1"/>
            <a:r>
              <a:rPr lang="en-US" i="1" dirty="0"/>
              <a:t>k</a:t>
            </a:r>
            <a:r>
              <a:rPr lang="en-US" dirty="0"/>
              <a:t>-nearest neighbors</a:t>
            </a:r>
          </a:p>
          <a:p>
            <a:pPr lvl="1"/>
            <a:r>
              <a:rPr lang="en-US" dirty="0"/>
              <a:t>Non-linear SVM</a:t>
            </a:r>
          </a:p>
          <a:p>
            <a:pPr lvl="1"/>
            <a:r>
              <a:rPr lang="en-US" dirty="0"/>
              <a:t>Neural networks</a:t>
            </a:r>
          </a:p>
          <a:p>
            <a:pPr lvl="1"/>
            <a:r>
              <a:rPr lang="en-US" dirty="0"/>
              <a:t>Decision trees</a:t>
            </a:r>
          </a:p>
          <a:p>
            <a:pPr lvl="1"/>
            <a:r>
              <a:rPr lang="en-US" dirty="0"/>
              <a:t>Random forest</a:t>
            </a:r>
          </a:p>
          <a:p>
            <a:pPr lvl="1"/>
            <a:endParaRPr lang="en-US" dirty="0"/>
          </a:p>
        </p:txBody>
      </p:sp>
      <p:sp>
        <p:nvSpPr>
          <p:cNvPr id="4" name="Content Placeholder 3">
            <a:extLst>
              <a:ext uri="{FF2B5EF4-FFF2-40B4-BE49-F238E27FC236}">
                <a16:creationId xmlns:a16="http://schemas.microsoft.com/office/drawing/2014/main" id="{DBC025D7-0610-4D4E-9F75-D07F770FB8CF}"/>
              </a:ext>
            </a:extLst>
          </p:cNvPr>
          <p:cNvSpPr>
            <a:spLocks noGrp="1"/>
          </p:cNvSpPr>
          <p:nvPr>
            <p:ph idx="10"/>
          </p:nvPr>
        </p:nvSpPr>
        <p:spPr/>
        <p:txBody>
          <a:bodyPr/>
          <a:lstStyle/>
          <a:p>
            <a:r>
              <a:rPr lang="en-US" dirty="0"/>
              <a:t>Linear vs Non-linear Techniques</a:t>
            </a:r>
          </a:p>
        </p:txBody>
      </p:sp>
    </p:spTree>
    <p:extLst>
      <p:ext uri="{BB962C8B-B14F-4D97-AF65-F5344CB8AC3E}">
        <p14:creationId xmlns:p14="http://schemas.microsoft.com/office/powerpoint/2010/main" val="313955555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Linear vs Non-linear Techniques</a:t>
            </a:r>
          </a:p>
        </p:txBody>
      </p:sp>
      <p:sp>
        <p:nvSpPr>
          <p:cNvPr id="3" name="Content Placeholder 2"/>
          <p:cNvSpPr>
            <a:spLocks noGrp="1"/>
          </p:cNvSpPr>
          <p:nvPr>
            <p:ph idx="1"/>
          </p:nvPr>
        </p:nvSpPr>
        <p:spPr>
          <a:xfrm>
            <a:off x="1902595" y="1844827"/>
            <a:ext cx="3327926" cy="4736177"/>
          </a:xfrm>
        </p:spPr>
        <p:txBody>
          <a:bodyPr>
            <a:normAutofit/>
          </a:bodyPr>
          <a:lstStyle/>
          <a:p>
            <a:r>
              <a:rPr lang="en-US" dirty="0"/>
              <a:t>For some tasks, input data can be linearly separable, and linear classifiers can be suitably applied</a:t>
            </a:r>
          </a:p>
          <a:p>
            <a:endParaRPr lang="en-US" dirty="0"/>
          </a:p>
          <a:p>
            <a:endParaRPr lang="en-US" dirty="0"/>
          </a:p>
          <a:p>
            <a:endParaRPr lang="en-US" dirty="0"/>
          </a:p>
          <a:p>
            <a:endParaRPr lang="en-US" dirty="0"/>
          </a:p>
          <a:p>
            <a:r>
              <a:rPr lang="en-US" dirty="0"/>
              <a:t>For other tasks, linear classifiers may have difficulties to produce adequate decision boundaries </a:t>
            </a:r>
          </a:p>
        </p:txBody>
      </p:sp>
      <p:sp>
        <p:nvSpPr>
          <p:cNvPr id="37" name="Content Placeholder 36">
            <a:extLst>
              <a:ext uri="{FF2B5EF4-FFF2-40B4-BE49-F238E27FC236}">
                <a16:creationId xmlns:a16="http://schemas.microsoft.com/office/drawing/2014/main" id="{5842ED52-B7D2-4614-A2F0-00D3BC24634E}"/>
              </a:ext>
            </a:extLst>
          </p:cNvPr>
          <p:cNvSpPr>
            <a:spLocks noGrp="1"/>
          </p:cNvSpPr>
          <p:nvPr>
            <p:ph idx="10"/>
          </p:nvPr>
        </p:nvSpPr>
        <p:spPr/>
        <p:txBody>
          <a:bodyPr/>
          <a:lstStyle/>
          <a:p>
            <a:r>
              <a:rPr lang="en-US" dirty="0"/>
              <a:t>Linear vs Non-linear Techniques</a:t>
            </a:r>
          </a:p>
        </p:txBody>
      </p:sp>
      <p:grpSp>
        <p:nvGrpSpPr>
          <p:cNvPr id="39" name="Group 38">
            <a:extLst>
              <a:ext uri="{FF2B5EF4-FFF2-40B4-BE49-F238E27FC236}">
                <a16:creationId xmlns:a16="http://schemas.microsoft.com/office/drawing/2014/main" id="{5E49ECD0-01B7-4AE4-BDB5-A4B8B4110AB9}"/>
              </a:ext>
            </a:extLst>
          </p:cNvPr>
          <p:cNvGrpSpPr/>
          <p:nvPr/>
        </p:nvGrpSpPr>
        <p:grpSpPr>
          <a:xfrm>
            <a:off x="5700993" y="4327269"/>
            <a:ext cx="3317685" cy="2287313"/>
            <a:chOff x="6004735" y="2090803"/>
            <a:chExt cx="3760043" cy="2592288"/>
          </a:xfrm>
        </p:grpSpPr>
        <p:sp>
          <p:nvSpPr>
            <p:cNvPr id="4" name="流程圖: 程序 18"/>
            <p:cNvSpPr/>
            <p:nvPr/>
          </p:nvSpPr>
          <p:spPr>
            <a:xfrm>
              <a:off x="6524418" y="2090803"/>
              <a:ext cx="3240360" cy="2232248"/>
            </a:xfrm>
            <a:prstGeom prst="flowChartProces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588"/>
            </a:p>
          </p:txBody>
        </p:sp>
        <p:sp>
          <p:nvSpPr>
            <p:cNvPr id="5" name="乘號 3"/>
            <p:cNvSpPr/>
            <p:nvPr/>
          </p:nvSpPr>
          <p:spPr>
            <a:xfrm>
              <a:off x="7388514" y="3722061"/>
              <a:ext cx="236598" cy="240950"/>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588"/>
            </a:p>
          </p:txBody>
        </p:sp>
        <p:sp>
          <p:nvSpPr>
            <p:cNvPr id="6" name="乘號 4"/>
            <p:cNvSpPr/>
            <p:nvPr/>
          </p:nvSpPr>
          <p:spPr>
            <a:xfrm>
              <a:off x="8324618" y="3794069"/>
              <a:ext cx="236598" cy="240950"/>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588"/>
            </a:p>
          </p:txBody>
        </p:sp>
        <p:sp>
          <p:nvSpPr>
            <p:cNvPr id="7" name="乘號 5"/>
            <p:cNvSpPr/>
            <p:nvPr/>
          </p:nvSpPr>
          <p:spPr>
            <a:xfrm>
              <a:off x="7655972" y="2162811"/>
              <a:ext cx="236598" cy="240950"/>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588"/>
            </a:p>
          </p:txBody>
        </p:sp>
        <p:sp>
          <p:nvSpPr>
            <p:cNvPr id="8" name="乘號 6"/>
            <p:cNvSpPr/>
            <p:nvPr/>
          </p:nvSpPr>
          <p:spPr>
            <a:xfrm>
              <a:off x="7964578" y="3938085"/>
              <a:ext cx="236598" cy="240950"/>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588"/>
            </a:p>
          </p:txBody>
        </p:sp>
        <p:sp>
          <p:nvSpPr>
            <p:cNvPr id="9" name="乘號 7"/>
            <p:cNvSpPr/>
            <p:nvPr/>
          </p:nvSpPr>
          <p:spPr>
            <a:xfrm>
              <a:off x="7964578" y="2234819"/>
              <a:ext cx="236598" cy="240950"/>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588"/>
            </a:p>
          </p:txBody>
        </p:sp>
        <p:sp>
          <p:nvSpPr>
            <p:cNvPr id="10" name="乘號 8"/>
            <p:cNvSpPr/>
            <p:nvPr/>
          </p:nvSpPr>
          <p:spPr>
            <a:xfrm>
              <a:off x="7316506" y="2378835"/>
              <a:ext cx="236598" cy="240950"/>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588"/>
            </a:p>
          </p:txBody>
        </p:sp>
        <p:sp>
          <p:nvSpPr>
            <p:cNvPr id="11" name="乘號 9"/>
            <p:cNvSpPr/>
            <p:nvPr/>
          </p:nvSpPr>
          <p:spPr>
            <a:xfrm>
              <a:off x="6956466" y="2882891"/>
              <a:ext cx="236598" cy="240950"/>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588"/>
            </a:p>
          </p:txBody>
        </p:sp>
        <p:sp>
          <p:nvSpPr>
            <p:cNvPr id="12" name="流程圖: 接點 10"/>
            <p:cNvSpPr/>
            <p:nvPr/>
          </p:nvSpPr>
          <p:spPr>
            <a:xfrm>
              <a:off x="7892570" y="2666867"/>
              <a:ext cx="157732" cy="160633"/>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588" dirty="0">
                <a:solidFill>
                  <a:srgbClr val="FF0000"/>
                </a:solidFill>
              </a:endParaRPr>
            </a:p>
          </p:txBody>
        </p:sp>
        <p:sp>
          <p:nvSpPr>
            <p:cNvPr id="13" name="流程圖: 接點 11"/>
            <p:cNvSpPr/>
            <p:nvPr/>
          </p:nvSpPr>
          <p:spPr>
            <a:xfrm>
              <a:off x="7604538" y="2810883"/>
              <a:ext cx="157732" cy="160633"/>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588" dirty="0">
                <a:solidFill>
                  <a:srgbClr val="FF0000"/>
                </a:solidFill>
              </a:endParaRPr>
            </a:p>
          </p:txBody>
        </p:sp>
        <p:sp>
          <p:nvSpPr>
            <p:cNvPr id="14" name="流程圖: 接點 12"/>
            <p:cNvSpPr/>
            <p:nvPr/>
          </p:nvSpPr>
          <p:spPr>
            <a:xfrm>
              <a:off x="8180602" y="2666867"/>
              <a:ext cx="157732" cy="160633"/>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588" dirty="0">
                <a:solidFill>
                  <a:srgbClr val="FF0000"/>
                </a:solidFill>
              </a:endParaRPr>
            </a:p>
          </p:txBody>
        </p:sp>
        <p:sp>
          <p:nvSpPr>
            <p:cNvPr id="15" name="流程圖: 接點 13"/>
            <p:cNvSpPr/>
            <p:nvPr/>
          </p:nvSpPr>
          <p:spPr>
            <a:xfrm>
              <a:off x="7964578" y="2882891"/>
              <a:ext cx="157732" cy="160633"/>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588" dirty="0">
                <a:solidFill>
                  <a:srgbClr val="FF0000"/>
                </a:solidFill>
              </a:endParaRPr>
            </a:p>
          </p:txBody>
        </p:sp>
        <p:sp>
          <p:nvSpPr>
            <p:cNvPr id="16" name="流程圖: 接點 14"/>
            <p:cNvSpPr/>
            <p:nvPr/>
          </p:nvSpPr>
          <p:spPr>
            <a:xfrm>
              <a:off x="7820562" y="3098915"/>
              <a:ext cx="157732" cy="160633"/>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588" dirty="0">
                <a:solidFill>
                  <a:srgbClr val="FF0000"/>
                </a:solidFill>
              </a:endParaRPr>
            </a:p>
          </p:txBody>
        </p:sp>
        <p:sp>
          <p:nvSpPr>
            <p:cNvPr id="17" name="流程圖: 接點 15"/>
            <p:cNvSpPr/>
            <p:nvPr/>
          </p:nvSpPr>
          <p:spPr>
            <a:xfrm>
              <a:off x="8382910" y="2882891"/>
              <a:ext cx="157732" cy="160633"/>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588" dirty="0">
                <a:solidFill>
                  <a:srgbClr val="FF0000"/>
                </a:solidFill>
              </a:endParaRPr>
            </a:p>
          </p:txBody>
        </p:sp>
        <p:sp>
          <p:nvSpPr>
            <p:cNvPr id="18" name="流程圖: 接點 16"/>
            <p:cNvSpPr/>
            <p:nvPr/>
          </p:nvSpPr>
          <p:spPr>
            <a:xfrm>
              <a:off x="8108594" y="3098915"/>
              <a:ext cx="157732" cy="160633"/>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588" dirty="0">
                <a:solidFill>
                  <a:srgbClr val="FF0000"/>
                </a:solidFill>
              </a:endParaRPr>
            </a:p>
          </p:txBody>
        </p:sp>
        <p:sp>
          <p:nvSpPr>
            <p:cNvPr id="19" name="流程圖: 接點 17"/>
            <p:cNvSpPr/>
            <p:nvPr/>
          </p:nvSpPr>
          <p:spPr>
            <a:xfrm>
              <a:off x="7964578" y="3242931"/>
              <a:ext cx="157732" cy="160633"/>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588" dirty="0">
                <a:solidFill>
                  <a:srgbClr val="FF0000"/>
                </a:solidFill>
              </a:endParaRPr>
            </a:p>
          </p:txBody>
        </p:sp>
        <p:sp>
          <p:nvSpPr>
            <p:cNvPr id="20" name="乘號 19"/>
            <p:cNvSpPr/>
            <p:nvPr/>
          </p:nvSpPr>
          <p:spPr>
            <a:xfrm>
              <a:off x="8664084" y="3458955"/>
              <a:ext cx="236598" cy="240950"/>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588"/>
            </a:p>
          </p:txBody>
        </p:sp>
        <p:sp>
          <p:nvSpPr>
            <p:cNvPr id="21" name="乘號 20"/>
            <p:cNvSpPr/>
            <p:nvPr/>
          </p:nvSpPr>
          <p:spPr>
            <a:xfrm>
              <a:off x="8736092" y="2641941"/>
              <a:ext cx="236598" cy="240950"/>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588"/>
            </a:p>
          </p:txBody>
        </p:sp>
        <p:sp>
          <p:nvSpPr>
            <p:cNvPr id="22" name="乘號 21"/>
            <p:cNvSpPr/>
            <p:nvPr/>
          </p:nvSpPr>
          <p:spPr>
            <a:xfrm>
              <a:off x="8880108" y="3026907"/>
              <a:ext cx="236598" cy="240950"/>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588"/>
            </a:p>
          </p:txBody>
        </p:sp>
        <p:sp>
          <p:nvSpPr>
            <p:cNvPr id="23" name="乘號 22"/>
            <p:cNvSpPr/>
            <p:nvPr/>
          </p:nvSpPr>
          <p:spPr>
            <a:xfrm>
              <a:off x="8448060" y="2234819"/>
              <a:ext cx="236598" cy="240950"/>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588"/>
            </a:p>
          </p:txBody>
        </p:sp>
        <p:sp>
          <p:nvSpPr>
            <p:cNvPr id="24" name="乘號 23"/>
            <p:cNvSpPr/>
            <p:nvPr/>
          </p:nvSpPr>
          <p:spPr>
            <a:xfrm>
              <a:off x="7100482" y="3218005"/>
              <a:ext cx="236598" cy="240950"/>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588"/>
            </a:p>
          </p:txBody>
        </p:sp>
        <p:sp>
          <p:nvSpPr>
            <p:cNvPr id="25" name="流程圖: 接點 24"/>
            <p:cNvSpPr/>
            <p:nvPr/>
          </p:nvSpPr>
          <p:spPr>
            <a:xfrm>
              <a:off x="7532530" y="3098915"/>
              <a:ext cx="157732" cy="160633"/>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588" dirty="0">
                <a:solidFill>
                  <a:srgbClr val="FF0000"/>
                </a:solidFill>
              </a:endParaRPr>
            </a:p>
          </p:txBody>
        </p:sp>
        <p:sp>
          <p:nvSpPr>
            <p:cNvPr id="26" name="流程圖: 接點 25"/>
            <p:cNvSpPr/>
            <p:nvPr/>
          </p:nvSpPr>
          <p:spPr>
            <a:xfrm>
              <a:off x="7604538" y="3314939"/>
              <a:ext cx="157732" cy="160633"/>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588" dirty="0">
                <a:solidFill>
                  <a:srgbClr val="FF0000"/>
                </a:solidFill>
              </a:endParaRPr>
            </a:p>
          </p:txBody>
        </p:sp>
        <p:sp>
          <p:nvSpPr>
            <p:cNvPr id="27" name="流程圖: 接點 26"/>
            <p:cNvSpPr/>
            <p:nvPr/>
          </p:nvSpPr>
          <p:spPr>
            <a:xfrm>
              <a:off x="8166886" y="3442338"/>
              <a:ext cx="157732" cy="160633"/>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588" dirty="0">
                <a:solidFill>
                  <a:srgbClr val="FF0000"/>
                </a:solidFill>
              </a:endParaRPr>
            </a:p>
          </p:txBody>
        </p:sp>
        <p:sp>
          <p:nvSpPr>
            <p:cNvPr id="28" name="流程圖: 接點 27"/>
            <p:cNvSpPr/>
            <p:nvPr/>
          </p:nvSpPr>
          <p:spPr>
            <a:xfrm>
              <a:off x="8382910" y="3226314"/>
              <a:ext cx="157732" cy="160633"/>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588" dirty="0">
                <a:solidFill>
                  <a:srgbClr val="FF0000"/>
                </a:solidFill>
              </a:endParaRPr>
            </a:p>
          </p:txBody>
        </p:sp>
        <p:pic>
          <p:nvPicPr>
            <p:cNvPr id="29" name="Picture 1"/>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7820562" y="4321141"/>
              <a:ext cx="447675" cy="361950"/>
            </a:xfrm>
            <a:prstGeom prst="rect">
              <a:avLst/>
            </a:prstGeom>
            <a:noFill/>
          </p:spPr>
        </p:pic>
        <p:pic>
          <p:nvPicPr>
            <p:cNvPr id="30" name="Picture 3"/>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6004735" y="2738875"/>
              <a:ext cx="447675" cy="361950"/>
            </a:xfrm>
            <a:prstGeom prst="rect">
              <a:avLst/>
            </a:prstGeom>
            <a:noFill/>
          </p:spPr>
        </p:pic>
        <p:sp>
          <p:nvSpPr>
            <p:cNvPr id="31" name="乘號 30"/>
            <p:cNvSpPr/>
            <p:nvPr/>
          </p:nvSpPr>
          <p:spPr>
            <a:xfrm>
              <a:off x="7100482" y="3434029"/>
              <a:ext cx="236598" cy="240950"/>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588"/>
            </a:p>
          </p:txBody>
        </p:sp>
        <p:sp>
          <p:nvSpPr>
            <p:cNvPr id="32" name="乘號 31"/>
            <p:cNvSpPr/>
            <p:nvPr/>
          </p:nvSpPr>
          <p:spPr>
            <a:xfrm>
              <a:off x="7676546" y="3866077"/>
              <a:ext cx="236598" cy="240950"/>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588"/>
            </a:p>
          </p:txBody>
        </p:sp>
        <p:sp>
          <p:nvSpPr>
            <p:cNvPr id="33" name="乘號 32"/>
            <p:cNvSpPr/>
            <p:nvPr/>
          </p:nvSpPr>
          <p:spPr>
            <a:xfrm>
              <a:off x="7172490" y="2666867"/>
              <a:ext cx="236598" cy="240950"/>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588"/>
            </a:p>
          </p:txBody>
        </p:sp>
        <p:sp>
          <p:nvSpPr>
            <p:cNvPr id="34" name="流程圖: 接點 33"/>
            <p:cNvSpPr/>
            <p:nvPr/>
          </p:nvSpPr>
          <p:spPr>
            <a:xfrm>
              <a:off x="7820562" y="3514346"/>
              <a:ext cx="157732" cy="160633"/>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588" dirty="0">
                <a:solidFill>
                  <a:srgbClr val="FF0000"/>
                </a:solidFill>
              </a:endParaRPr>
            </a:p>
          </p:txBody>
        </p:sp>
        <p:cxnSp>
          <p:nvCxnSpPr>
            <p:cNvPr id="35" name="直線接點 35"/>
            <p:cNvCxnSpPr/>
            <p:nvPr/>
          </p:nvCxnSpPr>
          <p:spPr>
            <a:xfrm rot="10800000" flipV="1">
              <a:off x="6956466" y="2234819"/>
              <a:ext cx="2160240" cy="1872208"/>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grpSp>
      <p:sp>
        <p:nvSpPr>
          <p:cNvPr id="36" name="TextBox 35"/>
          <p:cNvSpPr txBox="1"/>
          <p:nvPr/>
        </p:nvSpPr>
        <p:spPr>
          <a:xfrm>
            <a:off x="2416007" y="6514234"/>
            <a:ext cx="6099501" cy="228076"/>
          </a:xfrm>
          <a:prstGeom prst="rect">
            <a:avLst/>
          </a:prstGeom>
          <a:noFill/>
        </p:spPr>
        <p:txBody>
          <a:bodyPr wrap="square" rtlCol="0">
            <a:spAutoFit/>
          </a:bodyPr>
          <a:lstStyle/>
          <a:p>
            <a:pPr algn="ctr"/>
            <a:r>
              <a:rPr lang="en-US" sz="882" dirty="0"/>
              <a:t>Picture from: Y-Fan Chang – An Overview of Machine Learning</a:t>
            </a:r>
          </a:p>
        </p:txBody>
      </p:sp>
      <p:pic>
        <p:nvPicPr>
          <p:cNvPr id="38" name="Picture 37" descr="A close up of a logo&#10;&#10;Description automatically generated">
            <a:extLst>
              <a:ext uri="{FF2B5EF4-FFF2-40B4-BE49-F238E27FC236}">
                <a16:creationId xmlns:a16="http://schemas.microsoft.com/office/drawing/2014/main" id="{CCF2D0DE-B264-467C-9610-97DB318B2476}"/>
              </a:ext>
            </a:extLst>
          </p:cNvPr>
          <p:cNvPicPr>
            <a:picLocks noChangeAspect="1"/>
          </p:cNvPicPr>
          <p:nvPr/>
        </p:nvPicPr>
        <p:blipFill rotWithShape="1">
          <a:blip r:embed="rId4">
            <a:extLst>
              <a:ext uri="{28A0092B-C50C-407E-A947-70E740481C1C}">
                <a14:useLocalDpi xmlns:a14="http://schemas.microsoft.com/office/drawing/2010/main" val="0"/>
              </a:ext>
            </a:extLst>
          </a:blip>
          <a:srcRect r="1073"/>
          <a:stretch/>
        </p:blipFill>
        <p:spPr>
          <a:xfrm>
            <a:off x="5275904" y="1940094"/>
            <a:ext cx="5077040" cy="2144543"/>
          </a:xfrm>
          <a:prstGeom prst="rect">
            <a:avLst/>
          </a:prstGeom>
        </p:spPr>
      </p:pic>
    </p:spTree>
    <p:extLst>
      <p:ext uri="{BB962C8B-B14F-4D97-AF65-F5344CB8AC3E}">
        <p14:creationId xmlns:p14="http://schemas.microsoft.com/office/powerpoint/2010/main" val="233480657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Non-linear Techniques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a:t>Non-linear classification</a:t>
                </a:r>
              </a:p>
              <a:p>
                <a:pPr lvl="1"/>
                <a:r>
                  <a:rPr lang="en-US" dirty="0"/>
                  <a:t>Features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𝑧</m:t>
                        </m:r>
                      </m:e>
                      <m:sub>
                        <m:r>
                          <a:rPr lang="en-US" i="1">
                            <a:latin typeface="Cambria Math" panose="02040503050406030204" pitchFamily="18" charset="0"/>
                          </a:rPr>
                          <m:t>𝑖</m:t>
                        </m:r>
                      </m:sub>
                    </m:sSub>
                    <m:r>
                      <a:rPr lang="en-US" i="1">
                        <a:latin typeface="Cambria Math" panose="02040503050406030204" pitchFamily="18" charset="0"/>
                      </a:rPr>
                      <m:t> </m:t>
                    </m:r>
                  </m:oMath>
                </a14:m>
                <a:r>
                  <a:rPr lang="en-US" dirty="0"/>
                  <a:t>are obtained as </a:t>
                </a:r>
                <a:r>
                  <a:rPr lang="en-US" dirty="0">
                    <a:solidFill>
                      <a:srgbClr val="FF0000"/>
                    </a:solidFill>
                  </a:rPr>
                  <a:t>non-linear functions </a:t>
                </a:r>
                <a:r>
                  <a:rPr lang="en-US" dirty="0"/>
                  <a:t>of the inputs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𝑖</m:t>
                        </m:r>
                      </m:sub>
                    </m:sSub>
                  </m:oMath>
                </a14:m>
                <a:r>
                  <a:rPr lang="en-US" dirty="0"/>
                  <a:t> </a:t>
                </a:r>
              </a:p>
              <a:p>
                <a:pPr lvl="1"/>
                <a:r>
                  <a:rPr lang="en-US" dirty="0"/>
                  <a:t>It results in non-linear decision boundaries</a:t>
                </a:r>
              </a:p>
              <a:p>
                <a:pPr lvl="1"/>
                <a:r>
                  <a:rPr lang="en-US" dirty="0"/>
                  <a:t>Can deal with non-linearly separable data</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3"/>
                <a:stretch>
                  <a:fillRect l="-699" t="-795"/>
                </a:stretch>
              </a:blipFill>
            </p:spPr>
            <p:txBody>
              <a:bodyPr/>
              <a:lstStyle/>
              <a:p>
                <a:r>
                  <a:rPr lang="en-US">
                    <a:noFill/>
                  </a:rPr>
                  <a:t> </a:t>
                </a:r>
              </a:p>
            </p:txBody>
          </p:sp>
        </mc:Fallback>
      </mc:AlternateContent>
      <p:sp>
        <p:nvSpPr>
          <p:cNvPr id="37" name="Content Placeholder 36">
            <a:extLst>
              <a:ext uri="{FF2B5EF4-FFF2-40B4-BE49-F238E27FC236}">
                <a16:creationId xmlns:a16="http://schemas.microsoft.com/office/drawing/2014/main" id="{91439B65-85E5-421E-8B72-DA613E28BCF1}"/>
              </a:ext>
            </a:extLst>
          </p:cNvPr>
          <p:cNvSpPr>
            <a:spLocks noGrp="1"/>
          </p:cNvSpPr>
          <p:nvPr>
            <p:ph idx="10"/>
          </p:nvPr>
        </p:nvSpPr>
        <p:spPr/>
        <p:txBody>
          <a:bodyPr/>
          <a:lstStyle/>
          <a:p>
            <a:r>
              <a:rPr lang="en-US" dirty="0"/>
              <a:t>Linear vs Non-linear Techniques</a:t>
            </a:r>
          </a:p>
        </p:txBody>
      </p:sp>
      <p:sp>
        <p:nvSpPr>
          <p:cNvPr id="4" name="流程圖: 程序 18"/>
          <p:cNvSpPr/>
          <p:nvPr/>
        </p:nvSpPr>
        <p:spPr>
          <a:xfrm>
            <a:off x="2283812" y="3683146"/>
            <a:ext cx="2859141" cy="1969631"/>
          </a:xfrm>
          <a:prstGeom prst="flowChartProces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588"/>
          </a:p>
        </p:txBody>
      </p:sp>
      <p:sp>
        <p:nvSpPr>
          <p:cNvPr id="5" name="乘號 3"/>
          <p:cNvSpPr/>
          <p:nvPr/>
        </p:nvSpPr>
        <p:spPr>
          <a:xfrm>
            <a:off x="3046249" y="5122491"/>
            <a:ext cx="208763" cy="212603"/>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588"/>
          </a:p>
        </p:txBody>
      </p:sp>
      <p:sp>
        <p:nvSpPr>
          <p:cNvPr id="6" name="乘號 4"/>
          <p:cNvSpPr/>
          <p:nvPr/>
        </p:nvSpPr>
        <p:spPr>
          <a:xfrm>
            <a:off x="3872224" y="5186028"/>
            <a:ext cx="208763" cy="212603"/>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588"/>
          </a:p>
        </p:txBody>
      </p:sp>
      <p:sp>
        <p:nvSpPr>
          <p:cNvPr id="7" name="乘號 5"/>
          <p:cNvSpPr/>
          <p:nvPr/>
        </p:nvSpPr>
        <p:spPr>
          <a:xfrm>
            <a:off x="3282242" y="3746682"/>
            <a:ext cx="208763" cy="212603"/>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588"/>
          </a:p>
        </p:txBody>
      </p:sp>
      <p:sp>
        <p:nvSpPr>
          <p:cNvPr id="8" name="乘號 6"/>
          <p:cNvSpPr/>
          <p:nvPr/>
        </p:nvSpPr>
        <p:spPr>
          <a:xfrm>
            <a:off x="3554541" y="5313101"/>
            <a:ext cx="208763" cy="212603"/>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588"/>
          </a:p>
        </p:txBody>
      </p:sp>
      <p:sp>
        <p:nvSpPr>
          <p:cNvPr id="9" name="乘號 7"/>
          <p:cNvSpPr/>
          <p:nvPr/>
        </p:nvSpPr>
        <p:spPr>
          <a:xfrm>
            <a:off x="3554541" y="3810219"/>
            <a:ext cx="208763" cy="212603"/>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588"/>
          </a:p>
        </p:txBody>
      </p:sp>
      <p:sp>
        <p:nvSpPr>
          <p:cNvPr id="10" name="乘號 8"/>
          <p:cNvSpPr/>
          <p:nvPr/>
        </p:nvSpPr>
        <p:spPr>
          <a:xfrm>
            <a:off x="2982713" y="3937292"/>
            <a:ext cx="208763" cy="212603"/>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588"/>
          </a:p>
        </p:txBody>
      </p:sp>
      <p:sp>
        <p:nvSpPr>
          <p:cNvPr id="11" name="乘號 9"/>
          <p:cNvSpPr/>
          <p:nvPr/>
        </p:nvSpPr>
        <p:spPr>
          <a:xfrm>
            <a:off x="2665031" y="4382047"/>
            <a:ext cx="208763" cy="212603"/>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588"/>
          </a:p>
        </p:txBody>
      </p:sp>
      <p:sp>
        <p:nvSpPr>
          <p:cNvPr id="12" name="流程圖: 接點 10"/>
          <p:cNvSpPr/>
          <p:nvPr/>
        </p:nvSpPr>
        <p:spPr>
          <a:xfrm>
            <a:off x="3491005" y="4191438"/>
            <a:ext cx="139175" cy="141735"/>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588" dirty="0">
              <a:solidFill>
                <a:srgbClr val="FF0000"/>
              </a:solidFill>
            </a:endParaRPr>
          </a:p>
        </p:txBody>
      </p:sp>
      <p:sp>
        <p:nvSpPr>
          <p:cNvPr id="13" name="流程圖: 接點 11"/>
          <p:cNvSpPr/>
          <p:nvPr/>
        </p:nvSpPr>
        <p:spPr>
          <a:xfrm>
            <a:off x="3236859" y="4318511"/>
            <a:ext cx="139175" cy="141735"/>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588" dirty="0">
              <a:solidFill>
                <a:srgbClr val="FF0000"/>
              </a:solidFill>
            </a:endParaRPr>
          </a:p>
        </p:txBody>
      </p:sp>
      <p:sp>
        <p:nvSpPr>
          <p:cNvPr id="14" name="流程圖: 接點 12"/>
          <p:cNvSpPr/>
          <p:nvPr/>
        </p:nvSpPr>
        <p:spPr>
          <a:xfrm>
            <a:off x="3745151" y="4191438"/>
            <a:ext cx="139175" cy="141735"/>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588" dirty="0">
              <a:solidFill>
                <a:srgbClr val="FF0000"/>
              </a:solidFill>
            </a:endParaRPr>
          </a:p>
        </p:txBody>
      </p:sp>
      <p:sp>
        <p:nvSpPr>
          <p:cNvPr id="15" name="流程圖: 接點 13"/>
          <p:cNvSpPr/>
          <p:nvPr/>
        </p:nvSpPr>
        <p:spPr>
          <a:xfrm>
            <a:off x="3554541" y="4382048"/>
            <a:ext cx="139175" cy="141735"/>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588" dirty="0">
              <a:solidFill>
                <a:srgbClr val="FF0000"/>
              </a:solidFill>
            </a:endParaRPr>
          </a:p>
        </p:txBody>
      </p:sp>
      <p:sp>
        <p:nvSpPr>
          <p:cNvPr id="16" name="流程圖: 接點 14"/>
          <p:cNvSpPr/>
          <p:nvPr/>
        </p:nvSpPr>
        <p:spPr>
          <a:xfrm>
            <a:off x="3427468" y="4572657"/>
            <a:ext cx="139175" cy="141735"/>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588" dirty="0">
              <a:solidFill>
                <a:srgbClr val="FF0000"/>
              </a:solidFill>
            </a:endParaRPr>
          </a:p>
        </p:txBody>
      </p:sp>
      <p:sp>
        <p:nvSpPr>
          <p:cNvPr id="17" name="流程圖: 接點 15"/>
          <p:cNvSpPr/>
          <p:nvPr/>
        </p:nvSpPr>
        <p:spPr>
          <a:xfrm>
            <a:off x="3923658" y="4382048"/>
            <a:ext cx="139175" cy="141735"/>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588" dirty="0">
              <a:solidFill>
                <a:srgbClr val="FF0000"/>
              </a:solidFill>
            </a:endParaRPr>
          </a:p>
        </p:txBody>
      </p:sp>
      <p:sp>
        <p:nvSpPr>
          <p:cNvPr id="18" name="流程圖: 接點 16"/>
          <p:cNvSpPr/>
          <p:nvPr/>
        </p:nvSpPr>
        <p:spPr>
          <a:xfrm>
            <a:off x="3681614" y="4572657"/>
            <a:ext cx="139175" cy="141735"/>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588" dirty="0">
              <a:solidFill>
                <a:srgbClr val="FF0000"/>
              </a:solidFill>
            </a:endParaRPr>
          </a:p>
        </p:txBody>
      </p:sp>
      <p:sp>
        <p:nvSpPr>
          <p:cNvPr id="19" name="流程圖: 接點 17"/>
          <p:cNvSpPr/>
          <p:nvPr/>
        </p:nvSpPr>
        <p:spPr>
          <a:xfrm>
            <a:off x="3554541" y="4699730"/>
            <a:ext cx="139175" cy="141735"/>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588" dirty="0">
              <a:solidFill>
                <a:srgbClr val="FF0000"/>
              </a:solidFill>
            </a:endParaRPr>
          </a:p>
        </p:txBody>
      </p:sp>
      <p:sp>
        <p:nvSpPr>
          <p:cNvPr id="20" name="乘號 19"/>
          <p:cNvSpPr/>
          <p:nvPr/>
        </p:nvSpPr>
        <p:spPr>
          <a:xfrm>
            <a:off x="4171752" y="4890339"/>
            <a:ext cx="208763" cy="212603"/>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588"/>
          </a:p>
        </p:txBody>
      </p:sp>
      <p:sp>
        <p:nvSpPr>
          <p:cNvPr id="21" name="乘號 20"/>
          <p:cNvSpPr/>
          <p:nvPr/>
        </p:nvSpPr>
        <p:spPr>
          <a:xfrm>
            <a:off x="4235289" y="4169444"/>
            <a:ext cx="208763" cy="212603"/>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588"/>
          </a:p>
        </p:txBody>
      </p:sp>
      <p:sp>
        <p:nvSpPr>
          <p:cNvPr id="22" name="乘號 21"/>
          <p:cNvSpPr/>
          <p:nvPr/>
        </p:nvSpPr>
        <p:spPr>
          <a:xfrm>
            <a:off x="4362362" y="4509120"/>
            <a:ext cx="208763" cy="212603"/>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588"/>
          </a:p>
        </p:txBody>
      </p:sp>
      <p:sp>
        <p:nvSpPr>
          <p:cNvPr id="23" name="乘號 22"/>
          <p:cNvSpPr/>
          <p:nvPr/>
        </p:nvSpPr>
        <p:spPr>
          <a:xfrm>
            <a:off x="3981143" y="3810219"/>
            <a:ext cx="208763" cy="212603"/>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588"/>
          </a:p>
        </p:txBody>
      </p:sp>
      <p:sp>
        <p:nvSpPr>
          <p:cNvPr id="24" name="乘號 23"/>
          <p:cNvSpPr/>
          <p:nvPr/>
        </p:nvSpPr>
        <p:spPr>
          <a:xfrm>
            <a:off x="2792104" y="4677736"/>
            <a:ext cx="208763" cy="212603"/>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588"/>
          </a:p>
        </p:txBody>
      </p:sp>
      <p:sp>
        <p:nvSpPr>
          <p:cNvPr id="25" name="流程圖: 接點 24"/>
          <p:cNvSpPr/>
          <p:nvPr/>
        </p:nvSpPr>
        <p:spPr>
          <a:xfrm>
            <a:off x="3173323" y="4572657"/>
            <a:ext cx="139175" cy="141735"/>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588" dirty="0">
              <a:solidFill>
                <a:srgbClr val="FF0000"/>
              </a:solidFill>
            </a:endParaRPr>
          </a:p>
        </p:txBody>
      </p:sp>
      <p:sp>
        <p:nvSpPr>
          <p:cNvPr id="26" name="流程圖: 接點 25"/>
          <p:cNvSpPr/>
          <p:nvPr/>
        </p:nvSpPr>
        <p:spPr>
          <a:xfrm>
            <a:off x="3236859" y="4763266"/>
            <a:ext cx="139175" cy="141735"/>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588" dirty="0">
              <a:solidFill>
                <a:srgbClr val="FF0000"/>
              </a:solidFill>
            </a:endParaRPr>
          </a:p>
        </p:txBody>
      </p:sp>
      <p:sp>
        <p:nvSpPr>
          <p:cNvPr id="27" name="流程圖: 接點 26"/>
          <p:cNvSpPr/>
          <p:nvPr/>
        </p:nvSpPr>
        <p:spPr>
          <a:xfrm>
            <a:off x="3733048" y="4875677"/>
            <a:ext cx="139175" cy="141735"/>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588" dirty="0">
              <a:solidFill>
                <a:srgbClr val="FF0000"/>
              </a:solidFill>
            </a:endParaRPr>
          </a:p>
        </p:txBody>
      </p:sp>
      <p:sp>
        <p:nvSpPr>
          <p:cNvPr id="28" name="流程圖: 接點 27"/>
          <p:cNvSpPr/>
          <p:nvPr/>
        </p:nvSpPr>
        <p:spPr>
          <a:xfrm>
            <a:off x="3923658" y="4685068"/>
            <a:ext cx="139175" cy="141735"/>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588" dirty="0">
              <a:solidFill>
                <a:srgbClr val="FF0000"/>
              </a:solidFill>
            </a:endParaRPr>
          </a:p>
        </p:txBody>
      </p:sp>
      <p:pic>
        <p:nvPicPr>
          <p:cNvPr id="29" name="Picture 1"/>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3427469" y="5651091"/>
            <a:ext cx="395007" cy="319368"/>
          </a:xfrm>
          <a:prstGeom prst="rect">
            <a:avLst/>
          </a:prstGeom>
          <a:noFill/>
        </p:spPr>
      </p:pic>
      <p:pic>
        <p:nvPicPr>
          <p:cNvPr id="30" name="Picture 3"/>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1825269" y="4254974"/>
            <a:ext cx="395007" cy="319368"/>
          </a:xfrm>
          <a:prstGeom prst="rect">
            <a:avLst/>
          </a:prstGeom>
          <a:noFill/>
        </p:spPr>
      </p:pic>
      <p:sp>
        <p:nvSpPr>
          <p:cNvPr id="31" name="乘號 30"/>
          <p:cNvSpPr/>
          <p:nvPr/>
        </p:nvSpPr>
        <p:spPr>
          <a:xfrm>
            <a:off x="2792104" y="4868345"/>
            <a:ext cx="208763" cy="212603"/>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588"/>
          </a:p>
        </p:txBody>
      </p:sp>
      <p:sp>
        <p:nvSpPr>
          <p:cNvPr id="32" name="乘號 31"/>
          <p:cNvSpPr/>
          <p:nvPr/>
        </p:nvSpPr>
        <p:spPr>
          <a:xfrm>
            <a:off x="3300395" y="5249564"/>
            <a:ext cx="208763" cy="212603"/>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588"/>
          </a:p>
        </p:txBody>
      </p:sp>
      <p:sp>
        <p:nvSpPr>
          <p:cNvPr id="33" name="乘號 32"/>
          <p:cNvSpPr/>
          <p:nvPr/>
        </p:nvSpPr>
        <p:spPr>
          <a:xfrm>
            <a:off x="2855640" y="4191438"/>
            <a:ext cx="208763" cy="212603"/>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588"/>
          </a:p>
        </p:txBody>
      </p:sp>
      <p:sp>
        <p:nvSpPr>
          <p:cNvPr id="34" name="流程圖: 接點 33"/>
          <p:cNvSpPr/>
          <p:nvPr/>
        </p:nvSpPr>
        <p:spPr>
          <a:xfrm>
            <a:off x="3427468" y="4939214"/>
            <a:ext cx="139175" cy="141735"/>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588" dirty="0">
              <a:solidFill>
                <a:srgbClr val="FF0000"/>
              </a:solidFill>
            </a:endParaRPr>
          </a:p>
        </p:txBody>
      </p:sp>
      <p:sp>
        <p:nvSpPr>
          <p:cNvPr id="36" name="橢圓 39"/>
          <p:cNvSpPr/>
          <p:nvPr/>
        </p:nvSpPr>
        <p:spPr>
          <a:xfrm>
            <a:off x="3046250" y="4000828"/>
            <a:ext cx="1143656" cy="1207193"/>
          </a:xfrm>
          <a:prstGeom prst="ellipse">
            <a:avLst/>
          </a:prstGeom>
          <a:no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588"/>
          </a:p>
        </p:txBody>
      </p:sp>
      <p:sp>
        <p:nvSpPr>
          <p:cNvPr id="38" name="向下箭號 36"/>
          <p:cNvSpPr/>
          <p:nvPr/>
        </p:nvSpPr>
        <p:spPr>
          <a:xfrm>
            <a:off x="7434038" y="4053530"/>
            <a:ext cx="571828" cy="44475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588"/>
          </a:p>
        </p:txBody>
      </p:sp>
      <p:sp>
        <p:nvSpPr>
          <p:cNvPr id="41" name="TextBox 40"/>
          <p:cNvSpPr txBox="1"/>
          <p:nvPr/>
        </p:nvSpPr>
        <p:spPr>
          <a:xfrm>
            <a:off x="3173323" y="6546365"/>
            <a:ext cx="6099501" cy="228076"/>
          </a:xfrm>
          <a:prstGeom prst="rect">
            <a:avLst/>
          </a:prstGeom>
          <a:noFill/>
        </p:spPr>
        <p:txBody>
          <a:bodyPr wrap="square" rtlCol="0">
            <a:spAutoFit/>
          </a:bodyPr>
          <a:lstStyle/>
          <a:p>
            <a:pPr algn="ctr"/>
            <a:r>
              <a:rPr lang="en-US" sz="882" dirty="0"/>
              <a:t>Picture from: Y-Fan Chang – An Overview of Machine Learning</a:t>
            </a:r>
          </a:p>
        </p:txBody>
      </p:sp>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2E6F7B82-ED21-43CD-873C-72B948B086A6}"/>
                  </a:ext>
                </a:extLst>
              </p:cNvPr>
              <p:cNvSpPr txBox="1"/>
              <p:nvPr/>
            </p:nvSpPr>
            <p:spPr>
              <a:xfrm>
                <a:off x="6753487" y="3463942"/>
                <a:ext cx="2859141" cy="418256"/>
              </a:xfrm>
              <a:prstGeom prst="rect">
                <a:avLst/>
              </a:prstGeom>
              <a:noFill/>
            </p:spPr>
            <p:txBody>
              <a:bodyPr wrap="square" rtlCol="0">
                <a:spAutoFit/>
              </a:bodyPr>
              <a:lstStyle/>
              <a:p>
                <a:r>
                  <a:rPr lang="en-US" sz="2118" dirty="0"/>
                  <a:t>Inputs: </a:t>
                </a:r>
                <a14:m>
                  <m:oMath xmlns:m="http://schemas.openxmlformats.org/officeDocument/2006/math">
                    <m:sSub>
                      <m:sSubPr>
                        <m:ctrlPr>
                          <a:rPr lang="en-US" sz="1765" i="1">
                            <a:latin typeface="Cambria Math" panose="02040503050406030204" pitchFamily="18" charset="0"/>
                          </a:rPr>
                        </m:ctrlPr>
                      </m:sSubPr>
                      <m:e>
                        <m:r>
                          <a:rPr lang="en-US" sz="1765" i="1">
                            <a:latin typeface="Cambria Math" panose="02040503050406030204" pitchFamily="18" charset="0"/>
                          </a:rPr>
                          <m:t>𝑥</m:t>
                        </m:r>
                      </m:e>
                      <m:sub>
                        <m:r>
                          <a:rPr lang="en-US" sz="1765" i="1">
                            <a:latin typeface="Cambria Math" panose="02040503050406030204" pitchFamily="18" charset="0"/>
                          </a:rPr>
                          <m:t>𝑖</m:t>
                        </m:r>
                      </m:sub>
                    </m:sSub>
                    <m:r>
                      <a:rPr lang="en-US" sz="1765" i="1">
                        <a:latin typeface="Cambria Math" panose="02040503050406030204" pitchFamily="18" charset="0"/>
                      </a:rPr>
                      <m:t>=</m:t>
                    </m:r>
                    <m:d>
                      <m:dPr>
                        <m:begChr m:val="["/>
                        <m:endChr m:val="]"/>
                        <m:ctrlPr>
                          <a:rPr lang="en-US" sz="1765" i="1">
                            <a:latin typeface="Cambria Math" panose="02040503050406030204" pitchFamily="18" charset="0"/>
                          </a:rPr>
                        </m:ctrlPr>
                      </m:dPr>
                      <m:e>
                        <m:m>
                          <m:mPr>
                            <m:mcs>
                              <m:mc>
                                <m:mcPr>
                                  <m:count m:val="2"/>
                                  <m:mcJc m:val="center"/>
                                </m:mcPr>
                              </m:mc>
                            </m:mcs>
                            <m:ctrlPr>
                              <a:rPr lang="en-US" sz="1765" i="1">
                                <a:latin typeface="Cambria Math" panose="02040503050406030204" pitchFamily="18" charset="0"/>
                              </a:rPr>
                            </m:ctrlPr>
                          </m:mPr>
                          <m:mr>
                            <m:e>
                              <m:sSub>
                                <m:sSubPr>
                                  <m:ctrlPr>
                                    <a:rPr lang="en-US" sz="1765" i="1">
                                      <a:latin typeface="Cambria Math" panose="02040503050406030204" pitchFamily="18" charset="0"/>
                                    </a:rPr>
                                  </m:ctrlPr>
                                </m:sSubPr>
                                <m:e>
                                  <m:r>
                                    <a:rPr lang="en-US" sz="1765" i="1">
                                      <a:latin typeface="Cambria Math" panose="02040503050406030204" pitchFamily="18" charset="0"/>
                                    </a:rPr>
                                    <m:t>𝑥</m:t>
                                  </m:r>
                                </m:e>
                                <m:sub>
                                  <m:r>
                                    <a:rPr lang="en-US" sz="1765" i="1">
                                      <a:latin typeface="Cambria Math" panose="02040503050406030204" pitchFamily="18" charset="0"/>
                                    </a:rPr>
                                    <m:t>𝑛</m:t>
                                  </m:r>
                                  <m:r>
                                    <a:rPr lang="en-US" sz="1765" i="1">
                                      <a:latin typeface="Cambria Math" panose="02040503050406030204" pitchFamily="18" charset="0"/>
                                    </a:rPr>
                                    <m:t>1</m:t>
                                  </m:r>
                                </m:sub>
                              </m:sSub>
                            </m:e>
                            <m:e>
                              <m:sSub>
                                <m:sSubPr>
                                  <m:ctrlPr>
                                    <a:rPr lang="en-US" sz="1765" i="1">
                                      <a:latin typeface="Cambria Math" panose="02040503050406030204" pitchFamily="18" charset="0"/>
                                    </a:rPr>
                                  </m:ctrlPr>
                                </m:sSubPr>
                                <m:e>
                                  <m:r>
                                    <a:rPr lang="en-US" sz="1765" i="1">
                                      <a:latin typeface="Cambria Math" panose="02040503050406030204" pitchFamily="18" charset="0"/>
                                    </a:rPr>
                                    <m:t>𝑥</m:t>
                                  </m:r>
                                </m:e>
                                <m:sub>
                                  <m:r>
                                    <a:rPr lang="en-US" sz="1765" i="1">
                                      <a:latin typeface="Cambria Math" panose="02040503050406030204" pitchFamily="18" charset="0"/>
                                    </a:rPr>
                                    <m:t>𝑛</m:t>
                                  </m:r>
                                  <m:r>
                                    <a:rPr lang="en-US" sz="1765" i="1">
                                      <a:latin typeface="Cambria Math" panose="02040503050406030204" pitchFamily="18" charset="0"/>
                                    </a:rPr>
                                    <m:t>2</m:t>
                                  </m:r>
                                </m:sub>
                              </m:sSub>
                            </m:e>
                          </m:mr>
                        </m:m>
                      </m:e>
                    </m:d>
                  </m:oMath>
                </a14:m>
                <a:endParaRPr lang="en-US" sz="1765" dirty="0"/>
              </a:p>
            </p:txBody>
          </p:sp>
        </mc:Choice>
        <mc:Fallback xmlns="">
          <p:sp>
            <p:nvSpPr>
              <p:cNvPr id="35" name="TextBox 34">
                <a:extLst>
                  <a:ext uri="{FF2B5EF4-FFF2-40B4-BE49-F238E27FC236}">
                    <a16:creationId xmlns:a16="http://schemas.microsoft.com/office/drawing/2014/main" id="{2E6F7B82-ED21-43CD-873C-72B948B086A6}"/>
                  </a:ext>
                </a:extLst>
              </p:cNvPr>
              <p:cNvSpPr txBox="1">
                <a:spLocks noRot="1" noChangeAspect="1" noMove="1" noResize="1" noEditPoints="1" noAdjustHandles="1" noChangeArrowheads="1" noChangeShapeType="1" noTextEdit="1"/>
              </p:cNvSpPr>
              <p:nvPr/>
            </p:nvSpPr>
            <p:spPr>
              <a:xfrm>
                <a:off x="6753487" y="3463942"/>
                <a:ext cx="2859141" cy="418256"/>
              </a:xfrm>
              <a:prstGeom prst="rect">
                <a:avLst/>
              </a:prstGeom>
              <a:blipFill>
                <a:blip r:embed="rId6"/>
                <a:stretch>
                  <a:fillRect l="-2559" t="-8696" b="-2753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51B6EB87-1EB8-4CB0-ADF1-3698188D70B5}"/>
                  </a:ext>
                </a:extLst>
              </p:cNvPr>
              <p:cNvSpPr txBox="1"/>
              <p:nvPr/>
            </p:nvSpPr>
            <p:spPr>
              <a:xfrm>
                <a:off x="5587708" y="4562961"/>
                <a:ext cx="5070815" cy="418256"/>
              </a:xfrm>
              <a:prstGeom prst="rect">
                <a:avLst/>
              </a:prstGeom>
              <a:noFill/>
            </p:spPr>
            <p:txBody>
              <a:bodyPr wrap="square" rtlCol="0">
                <a:spAutoFit/>
              </a:bodyPr>
              <a:lstStyle/>
              <a:p>
                <a:r>
                  <a:rPr lang="en-US" sz="2118" dirty="0"/>
                  <a:t>Features: </a:t>
                </a:r>
                <a14:m>
                  <m:oMath xmlns:m="http://schemas.openxmlformats.org/officeDocument/2006/math">
                    <m:sSub>
                      <m:sSubPr>
                        <m:ctrlPr>
                          <a:rPr lang="en-US" sz="1765" i="1">
                            <a:latin typeface="Cambria Math" panose="02040503050406030204" pitchFamily="18" charset="0"/>
                          </a:rPr>
                        </m:ctrlPr>
                      </m:sSubPr>
                      <m:e>
                        <m:r>
                          <a:rPr lang="en-US" sz="1765" i="1">
                            <a:latin typeface="Cambria Math" panose="02040503050406030204" pitchFamily="18" charset="0"/>
                          </a:rPr>
                          <m:t>𝑧</m:t>
                        </m:r>
                      </m:e>
                      <m:sub>
                        <m:r>
                          <a:rPr lang="en-US" sz="1765" i="1">
                            <a:latin typeface="Cambria Math" panose="02040503050406030204" pitchFamily="18" charset="0"/>
                          </a:rPr>
                          <m:t>𝑖</m:t>
                        </m:r>
                      </m:sub>
                    </m:sSub>
                    <m:r>
                      <a:rPr lang="en-US" sz="1765" i="1">
                        <a:latin typeface="Cambria Math" panose="02040503050406030204" pitchFamily="18" charset="0"/>
                      </a:rPr>
                      <m:t>=</m:t>
                    </m:r>
                    <m:d>
                      <m:dPr>
                        <m:begChr m:val="["/>
                        <m:endChr m:val="]"/>
                        <m:ctrlPr>
                          <a:rPr lang="en-US" sz="1765" i="1">
                            <a:latin typeface="Cambria Math" panose="02040503050406030204" pitchFamily="18" charset="0"/>
                          </a:rPr>
                        </m:ctrlPr>
                      </m:dPr>
                      <m:e>
                        <m:m>
                          <m:mPr>
                            <m:mcs>
                              <m:mc>
                                <m:mcPr>
                                  <m:count m:val="3"/>
                                  <m:mcJc m:val="center"/>
                                </m:mcPr>
                              </m:mc>
                            </m:mcs>
                            <m:ctrlPr>
                              <a:rPr lang="en-US" sz="1765" i="1">
                                <a:latin typeface="Cambria Math" panose="02040503050406030204" pitchFamily="18" charset="0"/>
                              </a:rPr>
                            </m:ctrlPr>
                          </m:mPr>
                          <m:mr>
                            <m:e>
                              <m:sSub>
                                <m:sSubPr>
                                  <m:ctrlPr>
                                    <a:rPr lang="en-US" sz="1765" i="1">
                                      <a:latin typeface="Cambria Math" panose="02040503050406030204" pitchFamily="18" charset="0"/>
                                    </a:rPr>
                                  </m:ctrlPr>
                                </m:sSubPr>
                                <m:e>
                                  <m:r>
                                    <a:rPr lang="en-US" sz="1765" i="1">
                                      <a:latin typeface="Cambria Math" panose="02040503050406030204" pitchFamily="18" charset="0"/>
                                    </a:rPr>
                                    <m:t>𝑥</m:t>
                                  </m:r>
                                </m:e>
                                <m:sub>
                                  <m:r>
                                    <a:rPr lang="en-US" sz="1765" i="1">
                                      <a:latin typeface="Cambria Math" panose="02040503050406030204" pitchFamily="18" charset="0"/>
                                    </a:rPr>
                                    <m:t>𝑛</m:t>
                                  </m:r>
                                  <m:r>
                                    <a:rPr lang="en-US" sz="1765" i="1">
                                      <a:latin typeface="Cambria Math" panose="02040503050406030204" pitchFamily="18" charset="0"/>
                                    </a:rPr>
                                    <m:t>1</m:t>
                                  </m:r>
                                </m:sub>
                              </m:sSub>
                            </m:e>
                            <m:e>
                              <m:sSub>
                                <m:sSubPr>
                                  <m:ctrlPr>
                                    <a:rPr lang="en-US" sz="1765" i="1">
                                      <a:latin typeface="Cambria Math" panose="02040503050406030204" pitchFamily="18" charset="0"/>
                                    </a:rPr>
                                  </m:ctrlPr>
                                </m:sSubPr>
                                <m:e>
                                  <m:r>
                                    <a:rPr lang="en-US" sz="1765" i="1">
                                      <a:latin typeface="Cambria Math" panose="02040503050406030204" pitchFamily="18" charset="0"/>
                                    </a:rPr>
                                    <m:t>𝑥</m:t>
                                  </m:r>
                                </m:e>
                                <m:sub>
                                  <m:r>
                                    <a:rPr lang="en-US" sz="1765" i="1">
                                      <a:latin typeface="Cambria Math" panose="02040503050406030204" pitchFamily="18" charset="0"/>
                                    </a:rPr>
                                    <m:t>𝑛</m:t>
                                  </m:r>
                                  <m:r>
                                    <a:rPr lang="en-US" sz="1765" i="1">
                                      <a:latin typeface="Cambria Math" panose="02040503050406030204" pitchFamily="18" charset="0"/>
                                    </a:rPr>
                                    <m:t>2</m:t>
                                  </m:r>
                                </m:sub>
                              </m:sSub>
                            </m:e>
                            <m:e>
                              <m:m>
                                <m:mPr>
                                  <m:mcs>
                                    <m:mc>
                                      <m:mcPr>
                                        <m:count m:val="3"/>
                                        <m:mcJc m:val="center"/>
                                      </m:mcPr>
                                    </m:mc>
                                  </m:mcs>
                                  <m:ctrlPr>
                                    <a:rPr lang="en-US" sz="1765" i="1">
                                      <a:latin typeface="Cambria Math" panose="02040503050406030204" pitchFamily="18" charset="0"/>
                                    </a:rPr>
                                  </m:ctrlPr>
                                </m:mPr>
                                <m:mr>
                                  <m:e>
                                    <m:sSub>
                                      <m:sSubPr>
                                        <m:ctrlPr>
                                          <a:rPr lang="en-US" sz="1765" i="1">
                                            <a:latin typeface="Cambria Math" panose="02040503050406030204" pitchFamily="18" charset="0"/>
                                          </a:rPr>
                                        </m:ctrlPr>
                                      </m:sSubPr>
                                      <m:e>
                                        <m:r>
                                          <a:rPr lang="en-US" sz="1765" i="1">
                                            <a:latin typeface="Cambria Math" panose="02040503050406030204" pitchFamily="18" charset="0"/>
                                          </a:rPr>
                                          <m:t>𝑥</m:t>
                                        </m:r>
                                      </m:e>
                                      <m:sub>
                                        <m:r>
                                          <a:rPr lang="en-US" sz="1765" i="1">
                                            <a:latin typeface="Cambria Math" panose="02040503050406030204" pitchFamily="18" charset="0"/>
                                          </a:rPr>
                                          <m:t>𝑛</m:t>
                                        </m:r>
                                        <m:r>
                                          <a:rPr lang="en-US" sz="1765" i="1">
                                            <a:latin typeface="Cambria Math" panose="02040503050406030204" pitchFamily="18" charset="0"/>
                                          </a:rPr>
                                          <m:t>1</m:t>
                                        </m:r>
                                      </m:sub>
                                    </m:sSub>
                                    <m:r>
                                      <a:rPr lang="en-US" sz="1765" i="1">
                                        <a:latin typeface="Cambria Math" panose="02040503050406030204" pitchFamily="18" charset="0"/>
                                        <a:ea typeface="Cambria Math" panose="02040503050406030204" pitchFamily="18" charset="0"/>
                                      </a:rPr>
                                      <m:t>∙</m:t>
                                    </m:r>
                                    <m:sSub>
                                      <m:sSubPr>
                                        <m:ctrlPr>
                                          <a:rPr lang="en-US" sz="1765" i="1">
                                            <a:latin typeface="Cambria Math" panose="02040503050406030204" pitchFamily="18" charset="0"/>
                                          </a:rPr>
                                        </m:ctrlPr>
                                      </m:sSubPr>
                                      <m:e>
                                        <m:r>
                                          <a:rPr lang="en-US" sz="1765" i="1">
                                            <a:latin typeface="Cambria Math" panose="02040503050406030204" pitchFamily="18" charset="0"/>
                                          </a:rPr>
                                          <m:t>𝑥</m:t>
                                        </m:r>
                                      </m:e>
                                      <m:sub>
                                        <m:r>
                                          <a:rPr lang="en-US" sz="1765" i="1">
                                            <a:latin typeface="Cambria Math" panose="02040503050406030204" pitchFamily="18" charset="0"/>
                                          </a:rPr>
                                          <m:t>𝑛</m:t>
                                        </m:r>
                                        <m:r>
                                          <a:rPr lang="en-US" sz="1765" i="1">
                                            <a:latin typeface="Cambria Math" panose="02040503050406030204" pitchFamily="18" charset="0"/>
                                          </a:rPr>
                                          <m:t>2</m:t>
                                        </m:r>
                                      </m:sub>
                                    </m:sSub>
                                  </m:e>
                                  <m:e>
                                    <m:sSubSup>
                                      <m:sSubSupPr>
                                        <m:ctrlPr>
                                          <a:rPr lang="en-US" sz="1765" i="1">
                                            <a:latin typeface="Cambria Math" panose="02040503050406030204" pitchFamily="18" charset="0"/>
                                          </a:rPr>
                                        </m:ctrlPr>
                                      </m:sSubSupPr>
                                      <m:e>
                                        <m:r>
                                          <a:rPr lang="en-US" sz="1765" i="1">
                                            <a:latin typeface="Cambria Math" panose="02040503050406030204" pitchFamily="18" charset="0"/>
                                          </a:rPr>
                                          <m:t>𝑥</m:t>
                                        </m:r>
                                      </m:e>
                                      <m:sub>
                                        <m:r>
                                          <a:rPr lang="en-US" sz="1765" i="1">
                                            <a:latin typeface="Cambria Math" panose="02040503050406030204" pitchFamily="18" charset="0"/>
                                          </a:rPr>
                                          <m:t>𝑛</m:t>
                                        </m:r>
                                        <m:r>
                                          <a:rPr lang="en-US" sz="1765" i="1">
                                            <a:latin typeface="Cambria Math" panose="02040503050406030204" pitchFamily="18" charset="0"/>
                                          </a:rPr>
                                          <m:t>1</m:t>
                                        </m:r>
                                      </m:sub>
                                      <m:sup>
                                        <m:r>
                                          <a:rPr lang="en-US" sz="1765" i="1">
                                            <a:latin typeface="Cambria Math" panose="02040503050406030204" pitchFamily="18" charset="0"/>
                                          </a:rPr>
                                          <m:t>2</m:t>
                                        </m:r>
                                      </m:sup>
                                    </m:sSubSup>
                                  </m:e>
                                  <m:e>
                                    <m:sSubSup>
                                      <m:sSubSupPr>
                                        <m:ctrlPr>
                                          <a:rPr lang="en-US" sz="1765" i="1">
                                            <a:latin typeface="Cambria Math" panose="02040503050406030204" pitchFamily="18" charset="0"/>
                                          </a:rPr>
                                        </m:ctrlPr>
                                      </m:sSubSupPr>
                                      <m:e>
                                        <m:r>
                                          <a:rPr lang="en-US" sz="1765" i="1">
                                            <a:latin typeface="Cambria Math" panose="02040503050406030204" pitchFamily="18" charset="0"/>
                                          </a:rPr>
                                          <m:t>𝑥</m:t>
                                        </m:r>
                                      </m:e>
                                      <m:sub>
                                        <m:r>
                                          <a:rPr lang="en-US" sz="1765" i="1">
                                            <a:latin typeface="Cambria Math" panose="02040503050406030204" pitchFamily="18" charset="0"/>
                                          </a:rPr>
                                          <m:t>𝑛</m:t>
                                        </m:r>
                                        <m:r>
                                          <a:rPr lang="en-US" sz="1765" i="1">
                                            <a:latin typeface="Cambria Math" panose="02040503050406030204" pitchFamily="18" charset="0"/>
                                          </a:rPr>
                                          <m:t>2</m:t>
                                        </m:r>
                                      </m:sub>
                                      <m:sup>
                                        <m:r>
                                          <a:rPr lang="en-US" sz="1765" i="1">
                                            <a:latin typeface="Cambria Math" panose="02040503050406030204" pitchFamily="18" charset="0"/>
                                          </a:rPr>
                                          <m:t>2</m:t>
                                        </m:r>
                                      </m:sup>
                                    </m:sSubSup>
                                  </m:e>
                                </m:mr>
                              </m:m>
                            </m:e>
                          </m:mr>
                        </m:m>
                      </m:e>
                    </m:d>
                  </m:oMath>
                </a14:m>
                <a:endParaRPr lang="en-US" sz="1765" dirty="0"/>
              </a:p>
            </p:txBody>
          </p:sp>
        </mc:Choice>
        <mc:Fallback xmlns="">
          <p:sp>
            <p:nvSpPr>
              <p:cNvPr id="42" name="TextBox 41">
                <a:extLst>
                  <a:ext uri="{FF2B5EF4-FFF2-40B4-BE49-F238E27FC236}">
                    <a16:creationId xmlns:a16="http://schemas.microsoft.com/office/drawing/2014/main" id="{51B6EB87-1EB8-4CB0-ADF1-3698188D70B5}"/>
                  </a:ext>
                </a:extLst>
              </p:cNvPr>
              <p:cNvSpPr txBox="1">
                <a:spLocks noRot="1" noChangeAspect="1" noMove="1" noResize="1" noEditPoints="1" noAdjustHandles="1" noChangeArrowheads="1" noChangeShapeType="1" noTextEdit="1"/>
              </p:cNvSpPr>
              <p:nvPr/>
            </p:nvSpPr>
            <p:spPr>
              <a:xfrm>
                <a:off x="5587708" y="4562961"/>
                <a:ext cx="5070815" cy="418256"/>
              </a:xfrm>
              <a:prstGeom prst="rect">
                <a:avLst/>
              </a:prstGeom>
              <a:blipFill>
                <a:blip r:embed="rId7"/>
                <a:stretch>
                  <a:fillRect l="-1444" t="-10294" b="-27941"/>
                </a:stretch>
              </a:blipFill>
            </p:spPr>
            <p:txBody>
              <a:bodyPr/>
              <a:lstStyle/>
              <a:p>
                <a:r>
                  <a:rPr lang="en-US">
                    <a:noFill/>
                  </a:rPr>
                  <a:t> </a:t>
                </a:r>
              </a:p>
            </p:txBody>
          </p:sp>
        </mc:Fallback>
      </mc:AlternateContent>
      <p:sp>
        <p:nvSpPr>
          <p:cNvPr id="43" name="向下箭號 36">
            <a:extLst>
              <a:ext uri="{FF2B5EF4-FFF2-40B4-BE49-F238E27FC236}">
                <a16:creationId xmlns:a16="http://schemas.microsoft.com/office/drawing/2014/main" id="{146EBA61-298C-4631-BC24-E3AE19DC5FB5}"/>
              </a:ext>
            </a:extLst>
          </p:cNvPr>
          <p:cNvSpPr/>
          <p:nvPr/>
        </p:nvSpPr>
        <p:spPr>
          <a:xfrm>
            <a:off x="7434037" y="5294074"/>
            <a:ext cx="571828" cy="44475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588"/>
          </a:p>
        </p:txBody>
      </p:sp>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id="{F9FE427C-2134-4EEB-B7F1-DE7A36233028}"/>
                  </a:ext>
                </a:extLst>
              </p:cNvPr>
              <p:cNvSpPr txBox="1"/>
              <p:nvPr/>
            </p:nvSpPr>
            <p:spPr>
              <a:xfrm>
                <a:off x="6300280" y="5944326"/>
                <a:ext cx="3411172" cy="418256"/>
              </a:xfrm>
              <a:prstGeom prst="rect">
                <a:avLst/>
              </a:prstGeom>
              <a:noFill/>
            </p:spPr>
            <p:txBody>
              <a:bodyPr wrap="square" rtlCol="0">
                <a:spAutoFit/>
              </a:bodyPr>
              <a:lstStyle/>
              <a:p>
                <a:r>
                  <a:rPr lang="en-US" sz="2118" dirty="0"/>
                  <a:t>Outputs: </a:t>
                </a:r>
                <a14:m>
                  <m:oMath xmlns:m="http://schemas.openxmlformats.org/officeDocument/2006/math">
                    <m:r>
                      <a:rPr lang="en-US" sz="1765" i="1">
                        <a:latin typeface="Cambria Math" panose="02040503050406030204" pitchFamily="18" charset="0"/>
                      </a:rPr>
                      <m:t>𝑓</m:t>
                    </m:r>
                    <m:d>
                      <m:dPr>
                        <m:ctrlPr>
                          <a:rPr lang="en-US" sz="1765" i="1">
                            <a:latin typeface="Cambria Math" panose="02040503050406030204" pitchFamily="18" charset="0"/>
                          </a:rPr>
                        </m:ctrlPr>
                      </m:dPr>
                      <m:e>
                        <m:sSub>
                          <m:sSubPr>
                            <m:ctrlPr>
                              <a:rPr lang="en-US" sz="1765" i="1">
                                <a:latin typeface="Cambria Math" panose="02040503050406030204" pitchFamily="18" charset="0"/>
                              </a:rPr>
                            </m:ctrlPr>
                          </m:sSubPr>
                          <m:e>
                            <m:r>
                              <a:rPr lang="en-US" sz="1765" i="1">
                                <a:latin typeface="Cambria Math" panose="02040503050406030204" pitchFamily="18" charset="0"/>
                              </a:rPr>
                              <m:t>𝑥</m:t>
                            </m:r>
                          </m:e>
                          <m:sub>
                            <m:r>
                              <a:rPr lang="en-US" sz="1765" i="1">
                                <a:latin typeface="Cambria Math" panose="02040503050406030204" pitchFamily="18" charset="0"/>
                              </a:rPr>
                              <m:t>𝑖</m:t>
                            </m:r>
                          </m:sub>
                        </m:sSub>
                        <m:r>
                          <a:rPr lang="en-US" sz="1765" i="1">
                            <a:latin typeface="Cambria Math" panose="02040503050406030204" pitchFamily="18" charset="0"/>
                          </a:rPr>
                          <m:t>, </m:t>
                        </m:r>
                        <m:r>
                          <a:rPr lang="en-US" sz="1765" i="1">
                            <a:latin typeface="Cambria Math" panose="02040503050406030204" pitchFamily="18" charset="0"/>
                          </a:rPr>
                          <m:t>𝑊</m:t>
                        </m:r>
                        <m:r>
                          <a:rPr lang="en-US" sz="1765" i="1">
                            <a:latin typeface="Cambria Math" panose="02040503050406030204" pitchFamily="18" charset="0"/>
                          </a:rPr>
                          <m:t>, </m:t>
                        </m:r>
                        <m:r>
                          <a:rPr lang="en-US" sz="1765" i="1">
                            <a:latin typeface="Cambria Math" panose="02040503050406030204" pitchFamily="18" charset="0"/>
                          </a:rPr>
                          <m:t>𝑏</m:t>
                        </m:r>
                      </m:e>
                    </m:d>
                    <m:r>
                      <a:rPr lang="en-US" sz="1765" i="1">
                        <a:latin typeface="Cambria Math" panose="02040503050406030204" pitchFamily="18" charset="0"/>
                      </a:rPr>
                      <m:t>=</m:t>
                    </m:r>
                    <m:r>
                      <a:rPr lang="en-US" sz="1765" i="1">
                        <a:latin typeface="Cambria Math" panose="02040503050406030204" pitchFamily="18" charset="0"/>
                      </a:rPr>
                      <m:t>𝑊</m:t>
                    </m:r>
                    <m:sSub>
                      <m:sSubPr>
                        <m:ctrlPr>
                          <a:rPr lang="en-US" sz="1765" i="1">
                            <a:latin typeface="Cambria Math" panose="02040503050406030204" pitchFamily="18" charset="0"/>
                          </a:rPr>
                        </m:ctrlPr>
                      </m:sSubPr>
                      <m:e>
                        <m:r>
                          <a:rPr lang="en-US" sz="1765" i="1">
                            <a:latin typeface="Cambria Math" panose="02040503050406030204" pitchFamily="18" charset="0"/>
                          </a:rPr>
                          <m:t>𝑧</m:t>
                        </m:r>
                      </m:e>
                      <m:sub>
                        <m:r>
                          <a:rPr lang="en-US" sz="1765" i="1">
                            <a:latin typeface="Cambria Math" panose="02040503050406030204" pitchFamily="18" charset="0"/>
                          </a:rPr>
                          <m:t>𝑖</m:t>
                        </m:r>
                      </m:sub>
                    </m:sSub>
                    <m:r>
                      <a:rPr lang="en-US" sz="1765">
                        <a:latin typeface="Cambria Math" panose="02040503050406030204" pitchFamily="18" charset="0"/>
                      </a:rPr>
                      <m:t>+</m:t>
                    </m:r>
                    <m:r>
                      <a:rPr lang="en-US" sz="1765" i="1">
                        <a:latin typeface="Cambria Math" panose="02040503050406030204" pitchFamily="18" charset="0"/>
                      </a:rPr>
                      <m:t>𝑏</m:t>
                    </m:r>
                  </m:oMath>
                </a14:m>
                <a:endParaRPr lang="en-US" sz="1765" i="1" dirty="0"/>
              </a:p>
            </p:txBody>
          </p:sp>
        </mc:Choice>
        <mc:Fallback xmlns="">
          <p:sp>
            <p:nvSpPr>
              <p:cNvPr id="44" name="TextBox 43">
                <a:extLst>
                  <a:ext uri="{FF2B5EF4-FFF2-40B4-BE49-F238E27FC236}">
                    <a16:creationId xmlns:a16="http://schemas.microsoft.com/office/drawing/2014/main" id="{F9FE427C-2134-4EEB-B7F1-DE7A36233028}"/>
                  </a:ext>
                </a:extLst>
              </p:cNvPr>
              <p:cNvSpPr txBox="1">
                <a:spLocks noRot="1" noChangeAspect="1" noMove="1" noResize="1" noEditPoints="1" noAdjustHandles="1" noChangeArrowheads="1" noChangeShapeType="1" noTextEdit="1"/>
              </p:cNvSpPr>
              <p:nvPr/>
            </p:nvSpPr>
            <p:spPr>
              <a:xfrm>
                <a:off x="6300280" y="5944326"/>
                <a:ext cx="3411172" cy="418256"/>
              </a:xfrm>
              <a:prstGeom prst="rect">
                <a:avLst/>
              </a:prstGeom>
              <a:blipFill>
                <a:blip r:embed="rId8"/>
                <a:stretch>
                  <a:fillRect l="-2147" t="-8696" b="-27536"/>
                </a:stretch>
              </a:blipFill>
            </p:spPr>
            <p:txBody>
              <a:bodyPr/>
              <a:lstStyle/>
              <a:p>
                <a:r>
                  <a:rPr lang="en-US">
                    <a:noFill/>
                  </a:rPr>
                  <a:t> </a:t>
                </a:r>
              </a:p>
            </p:txBody>
          </p:sp>
        </mc:Fallback>
      </mc:AlternateContent>
    </p:spTree>
    <p:extLst>
      <p:ext uri="{BB962C8B-B14F-4D97-AF65-F5344CB8AC3E}">
        <p14:creationId xmlns:p14="http://schemas.microsoft.com/office/powerpoint/2010/main" val="38264603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5F1CD3-477C-42F4-87C6-FC00507EFC97}"/>
              </a:ext>
            </a:extLst>
          </p:cNvPr>
          <p:cNvSpPr>
            <a:spLocks noGrp="1"/>
          </p:cNvSpPr>
          <p:nvPr>
            <p:ph type="title"/>
          </p:nvPr>
        </p:nvSpPr>
        <p:spPr/>
        <p:txBody>
          <a:bodyPr/>
          <a:lstStyle/>
          <a:p>
            <a:r>
              <a:rPr lang="en-US" dirty="0"/>
              <a:t>Binary vs Multi-class Classification</a:t>
            </a:r>
          </a:p>
        </p:txBody>
      </p:sp>
      <p:sp>
        <p:nvSpPr>
          <p:cNvPr id="3" name="Content Placeholder 2">
            <a:extLst>
              <a:ext uri="{FF2B5EF4-FFF2-40B4-BE49-F238E27FC236}">
                <a16:creationId xmlns:a16="http://schemas.microsoft.com/office/drawing/2014/main" id="{DEF60A17-2343-414F-B1C6-5AD29DC899D7}"/>
              </a:ext>
            </a:extLst>
          </p:cNvPr>
          <p:cNvSpPr>
            <a:spLocks noGrp="1"/>
          </p:cNvSpPr>
          <p:nvPr>
            <p:ph idx="1"/>
          </p:nvPr>
        </p:nvSpPr>
        <p:spPr/>
        <p:txBody>
          <a:bodyPr/>
          <a:lstStyle/>
          <a:p>
            <a:r>
              <a:rPr lang="en-US" dirty="0"/>
              <a:t>A classification problem with only 2 classes is referred to as </a:t>
            </a:r>
            <a:r>
              <a:rPr lang="en-US" b="1" i="1" dirty="0">
                <a:solidFill>
                  <a:srgbClr val="0070C0"/>
                </a:solidFill>
              </a:rPr>
              <a:t>binary classification</a:t>
            </a:r>
          </a:p>
          <a:p>
            <a:pPr lvl="1"/>
            <a:r>
              <a:rPr lang="en-US" dirty="0"/>
              <a:t>The output labels are 0 or 1</a:t>
            </a:r>
          </a:p>
          <a:p>
            <a:pPr lvl="1"/>
            <a:r>
              <a:rPr lang="en-US" dirty="0"/>
              <a:t>E.g., benign or malignant tumor, spam or no-spam email</a:t>
            </a:r>
          </a:p>
          <a:p>
            <a:r>
              <a:rPr lang="en-US" dirty="0"/>
              <a:t>A problem with 3 or more classes is referred to as </a:t>
            </a:r>
            <a:r>
              <a:rPr lang="en-US" b="1" i="1" dirty="0">
                <a:solidFill>
                  <a:srgbClr val="0070C0"/>
                </a:solidFill>
              </a:rPr>
              <a:t>multi-class classification</a:t>
            </a:r>
          </a:p>
          <a:p>
            <a:endParaRPr lang="en-US" dirty="0"/>
          </a:p>
        </p:txBody>
      </p:sp>
      <p:sp>
        <p:nvSpPr>
          <p:cNvPr id="4" name="Content Placeholder 3">
            <a:extLst>
              <a:ext uri="{FF2B5EF4-FFF2-40B4-BE49-F238E27FC236}">
                <a16:creationId xmlns:a16="http://schemas.microsoft.com/office/drawing/2014/main" id="{67EA849A-6B2F-4BF9-AE81-1AB08799BA1D}"/>
              </a:ext>
            </a:extLst>
          </p:cNvPr>
          <p:cNvSpPr>
            <a:spLocks noGrp="1"/>
          </p:cNvSpPr>
          <p:nvPr>
            <p:ph idx="10"/>
          </p:nvPr>
        </p:nvSpPr>
        <p:spPr/>
        <p:txBody>
          <a:bodyPr/>
          <a:lstStyle/>
          <a:p>
            <a:r>
              <a:rPr lang="en-US" dirty="0"/>
              <a:t>Binary vs Multi-class Classification</a:t>
            </a:r>
          </a:p>
        </p:txBody>
      </p:sp>
      <p:pic>
        <p:nvPicPr>
          <p:cNvPr id="21506" name="Picture 2" descr="Tips and Tricks for Multi-Class Classification | by Mohammed Terry-Jack |  Medium">
            <a:extLst>
              <a:ext uri="{FF2B5EF4-FFF2-40B4-BE49-F238E27FC236}">
                <a16:creationId xmlns:a16="http://schemas.microsoft.com/office/drawing/2014/main" id="{0559D80D-7BCC-49D8-A3C4-D56C6E7C97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82713" y="3556073"/>
            <a:ext cx="5918424" cy="292267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3872223" y="6517466"/>
            <a:ext cx="508292" cy="1518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7" name="Rectangle 6">
            <a:extLst>
              <a:ext uri="{FF2B5EF4-FFF2-40B4-BE49-F238E27FC236}">
                <a16:creationId xmlns:a16="http://schemas.microsoft.com/office/drawing/2014/main" id="{11089E21-ECBE-4D37-A30D-BBE604F47406}"/>
              </a:ext>
            </a:extLst>
          </p:cNvPr>
          <p:cNvSpPr/>
          <p:nvPr/>
        </p:nvSpPr>
        <p:spPr>
          <a:xfrm>
            <a:off x="3999296" y="6224605"/>
            <a:ext cx="381219" cy="2045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spTree>
    <p:extLst>
      <p:ext uri="{BB962C8B-B14F-4D97-AF65-F5344CB8AC3E}">
        <p14:creationId xmlns:p14="http://schemas.microsoft.com/office/powerpoint/2010/main" val="306528626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22736-E3F0-43EC-91AD-849D0D0E3257}"/>
              </a:ext>
            </a:extLst>
          </p:cNvPr>
          <p:cNvSpPr>
            <a:spLocks noGrp="1"/>
          </p:cNvSpPr>
          <p:nvPr>
            <p:ph type="title"/>
          </p:nvPr>
        </p:nvSpPr>
        <p:spPr/>
        <p:txBody>
          <a:bodyPr/>
          <a:lstStyle/>
          <a:p>
            <a:r>
              <a:rPr lang="en-US" dirty="0"/>
              <a:t>Binary vs Multi-class Classification</a:t>
            </a:r>
          </a:p>
        </p:txBody>
      </p:sp>
      <p:sp>
        <p:nvSpPr>
          <p:cNvPr id="3" name="Content Placeholder 2">
            <a:extLst>
              <a:ext uri="{FF2B5EF4-FFF2-40B4-BE49-F238E27FC236}">
                <a16:creationId xmlns:a16="http://schemas.microsoft.com/office/drawing/2014/main" id="{9CCEBD4F-74D5-4D76-A6A8-F52171BB35EE}"/>
              </a:ext>
            </a:extLst>
          </p:cNvPr>
          <p:cNvSpPr>
            <a:spLocks noGrp="1"/>
          </p:cNvSpPr>
          <p:nvPr>
            <p:ph idx="1"/>
          </p:nvPr>
        </p:nvSpPr>
        <p:spPr/>
        <p:txBody>
          <a:bodyPr/>
          <a:lstStyle/>
          <a:p>
            <a:r>
              <a:rPr lang="en-US" dirty="0"/>
              <a:t>Both the binary and multi-class classification problems can be linearly or non-linearly separated</a:t>
            </a:r>
          </a:p>
          <a:p>
            <a:pPr lvl="1"/>
            <a:r>
              <a:rPr lang="en-US" dirty="0"/>
              <a:t>Figure: linearly and non-linearly separated data for binary classification problem</a:t>
            </a:r>
          </a:p>
        </p:txBody>
      </p:sp>
      <p:sp>
        <p:nvSpPr>
          <p:cNvPr id="5" name="Content Placeholder 4">
            <a:extLst>
              <a:ext uri="{FF2B5EF4-FFF2-40B4-BE49-F238E27FC236}">
                <a16:creationId xmlns:a16="http://schemas.microsoft.com/office/drawing/2014/main" id="{710A2035-A553-4BC5-93BA-DD8CFD5FC729}"/>
              </a:ext>
            </a:extLst>
          </p:cNvPr>
          <p:cNvSpPr>
            <a:spLocks noGrp="1"/>
          </p:cNvSpPr>
          <p:nvPr>
            <p:ph idx="10"/>
          </p:nvPr>
        </p:nvSpPr>
        <p:spPr/>
        <p:txBody>
          <a:bodyPr/>
          <a:lstStyle/>
          <a:p>
            <a:r>
              <a:rPr lang="en-US" dirty="0"/>
              <a:t>Binary vs Multi-class Classification</a:t>
            </a:r>
          </a:p>
        </p:txBody>
      </p:sp>
      <p:pic>
        <p:nvPicPr>
          <p:cNvPr id="4" name="Picture 3">
            <a:extLst>
              <a:ext uri="{FF2B5EF4-FFF2-40B4-BE49-F238E27FC236}">
                <a16:creationId xmlns:a16="http://schemas.microsoft.com/office/drawing/2014/main" id="{CA0F3E8D-515D-4C52-A047-61AF6F5E961B}"/>
              </a:ext>
            </a:extLst>
          </p:cNvPr>
          <p:cNvPicPr>
            <a:picLocks noChangeAspect="1"/>
          </p:cNvPicPr>
          <p:nvPr/>
        </p:nvPicPr>
        <p:blipFill>
          <a:blip r:embed="rId2"/>
          <a:stretch>
            <a:fillRect/>
          </a:stretch>
        </p:blipFill>
        <p:spPr>
          <a:xfrm>
            <a:off x="2632095" y="2984245"/>
            <a:ext cx="7085484" cy="3214944"/>
          </a:xfrm>
          <a:prstGeom prst="rect">
            <a:avLst/>
          </a:prstGeom>
        </p:spPr>
      </p:pic>
    </p:spTree>
    <p:extLst>
      <p:ext uri="{BB962C8B-B14F-4D97-AF65-F5344CB8AC3E}">
        <p14:creationId xmlns:p14="http://schemas.microsoft.com/office/powerpoint/2010/main" val="128798210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81AE290-659C-4CE5-B80F-63B401C90D84}"/>
              </a:ext>
            </a:extLst>
          </p:cNvPr>
          <p:cNvSpPr>
            <a:spLocks noGrp="1"/>
          </p:cNvSpPr>
          <p:nvPr>
            <p:ph type="title"/>
          </p:nvPr>
        </p:nvSpPr>
        <p:spPr/>
        <p:txBody>
          <a:bodyPr>
            <a:normAutofit/>
          </a:bodyPr>
          <a:lstStyle/>
          <a:p>
            <a:r>
              <a:rPr lang="en-US" sz="4800" dirty="0"/>
              <a:t>Back to the Basics though: How do we compute the gradient?</a:t>
            </a:r>
          </a:p>
        </p:txBody>
      </p:sp>
    </p:spTree>
    <p:extLst>
      <p:ext uri="{BB962C8B-B14F-4D97-AF65-F5344CB8AC3E}">
        <p14:creationId xmlns:p14="http://schemas.microsoft.com/office/powerpoint/2010/main" val="228203911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do we compute the gradient?</a:t>
            </a:r>
          </a:p>
        </p:txBody>
      </p:sp>
      <p:sp>
        <p:nvSpPr>
          <p:cNvPr id="3" name="Content Placeholder 2"/>
          <p:cNvSpPr>
            <a:spLocks noGrp="1"/>
          </p:cNvSpPr>
          <p:nvPr>
            <p:ph idx="1"/>
          </p:nvPr>
        </p:nvSpPr>
        <p:spPr>
          <a:xfrm>
            <a:off x="838200" y="1124744"/>
            <a:ext cx="10515600" cy="4926401"/>
          </a:xfrm>
        </p:spPr>
        <p:txBody>
          <a:bodyPr>
            <a:normAutofit/>
          </a:bodyPr>
          <a:lstStyle/>
          <a:p>
            <a:r>
              <a:rPr lang="en-US" dirty="0"/>
              <a:t>Manually</a:t>
            </a:r>
          </a:p>
          <a:p>
            <a:pPr lvl="1"/>
            <a:r>
              <a:rPr lang="en-US" dirty="0"/>
              <a:t>Tedious (model specific), error prone, and not easy to explore new models</a:t>
            </a:r>
          </a:p>
          <a:p>
            <a:r>
              <a:rPr lang="en-US" dirty="0"/>
              <a:t>Algorithmically</a:t>
            </a:r>
          </a:p>
          <a:p>
            <a:pPr lvl="1"/>
            <a:r>
              <a:rPr lang="en-US" dirty="0"/>
              <a:t>Back-propagation</a:t>
            </a:r>
          </a:p>
          <a:p>
            <a:pPr lvl="1"/>
            <a:r>
              <a:rPr lang="en-US" dirty="0"/>
              <a:t>Allow researchers to focus on model building rather than implementing each model correctly</a:t>
            </a:r>
          </a:p>
        </p:txBody>
      </p:sp>
    </p:spTree>
    <p:extLst>
      <p:ext uri="{BB962C8B-B14F-4D97-AF65-F5344CB8AC3E}">
        <p14:creationId xmlns:p14="http://schemas.microsoft.com/office/powerpoint/2010/main" val="250266369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Back propagation for the linear predictor</a:t>
            </a:r>
          </a:p>
        </p:txBody>
      </p:sp>
      <p:sp>
        <p:nvSpPr>
          <p:cNvPr id="41" name="Content Placeholder 40"/>
          <p:cNvSpPr>
            <a:spLocks noGrp="1"/>
          </p:cNvSpPr>
          <p:nvPr>
            <p:ph idx="1"/>
          </p:nvPr>
        </p:nvSpPr>
        <p:spPr/>
        <p:txBody>
          <a:bodyPr/>
          <a:lstStyle/>
          <a:p>
            <a:r>
              <a:rPr lang="en-US" dirty="0"/>
              <a:t>Identify how each variable influence the loss</a:t>
            </a:r>
          </a:p>
        </p:txBody>
      </p:sp>
      <p:sp>
        <p:nvSpPr>
          <p:cNvPr id="14" name="Oval 13"/>
          <p:cNvSpPr>
            <a:spLocks/>
          </p:cNvSpPr>
          <p:nvPr/>
        </p:nvSpPr>
        <p:spPr>
          <a:xfrm>
            <a:off x="453798" y="3077153"/>
            <a:ext cx="822960" cy="822960"/>
          </a:xfrm>
          <a:prstGeom prst="ellipse">
            <a:avLst/>
          </a:prstGeom>
          <a:ln w="28575">
            <a:solidFill>
              <a:schemeClr val="accent6"/>
            </a:solidFill>
          </a:ln>
        </p:spPr>
        <p:style>
          <a:lnRef idx="2">
            <a:schemeClr val="dk1"/>
          </a:lnRef>
          <a:fillRef idx="1">
            <a:schemeClr val="lt1"/>
          </a:fillRef>
          <a:effectRef idx="0">
            <a:schemeClr val="dk1"/>
          </a:effectRef>
          <a:fontRef idx="minor">
            <a:schemeClr val="dk1"/>
          </a:fontRef>
        </p:style>
        <p:txBody>
          <a:bodyPr wrap="none" rtlCol="0" anchor="ctr">
            <a:noAutofit/>
          </a:bodyPr>
          <a:lstStyle/>
          <a:p>
            <a:pPr algn="ctr"/>
            <a:r>
              <a:rPr lang="en-US" sz="3200" dirty="0">
                <a:solidFill>
                  <a:schemeClr val="accent6"/>
                </a:solidFill>
              </a:rPr>
              <a:t>x</a:t>
            </a:r>
          </a:p>
        </p:txBody>
      </p:sp>
      <p:sp>
        <p:nvSpPr>
          <p:cNvPr id="15" name="Oval 14"/>
          <p:cNvSpPr>
            <a:spLocks/>
          </p:cNvSpPr>
          <p:nvPr/>
        </p:nvSpPr>
        <p:spPr>
          <a:xfrm>
            <a:off x="1348256" y="4620275"/>
            <a:ext cx="822960" cy="822960"/>
          </a:xfrm>
          <a:prstGeom prst="ellipse">
            <a:avLst/>
          </a:prstGeom>
          <a:ln w="28575">
            <a:solidFill>
              <a:srgbClr val="0070C0"/>
            </a:solidFill>
          </a:ln>
        </p:spPr>
        <p:style>
          <a:lnRef idx="2">
            <a:schemeClr val="dk1"/>
          </a:lnRef>
          <a:fillRef idx="1">
            <a:schemeClr val="lt1"/>
          </a:fillRef>
          <a:effectRef idx="0">
            <a:schemeClr val="dk1"/>
          </a:effectRef>
          <a:fontRef idx="minor">
            <a:schemeClr val="dk1"/>
          </a:fontRef>
        </p:style>
        <p:txBody>
          <a:bodyPr wrap="none" rtlCol="0" anchor="ctr">
            <a:noAutofit/>
          </a:bodyPr>
          <a:lstStyle/>
          <a:p>
            <a:pPr algn="ctr"/>
            <a:r>
              <a:rPr lang="en-US" sz="3200" dirty="0">
                <a:solidFill>
                  <a:srgbClr val="0070C0"/>
                </a:solidFill>
              </a:rPr>
              <a:t>w</a:t>
            </a:r>
          </a:p>
        </p:txBody>
      </p:sp>
      <p:sp>
        <p:nvSpPr>
          <p:cNvPr id="16" name="Oval 15"/>
          <p:cNvSpPr>
            <a:spLocks/>
          </p:cNvSpPr>
          <p:nvPr/>
        </p:nvSpPr>
        <p:spPr>
          <a:xfrm>
            <a:off x="2423478" y="4620275"/>
            <a:ext cx="822960" cy="822960"/>
          </a:xfrm>
          <a:prstGeom prst="ellipse">
            <a:avLst/>
          </a:prstGeom>
          <a:ln w="28575">
            <a:solidFill>
              <a:srgbClr val="0070C0"/>
            </a:solidFill>
          </a:ln>
        </p:spPr>
        <p:style>
          <a:lnRef idx="2">
            <a:schemeClr val="dk1"/>
          </a:lnRef>
          <a:fillRef idx="1">
            <a:schemeClr val="lt1"/>
          </a:fillRef>
          <a:effectRef idx="0">
            <a:schemeClr val="dk1"/>
          </a:effectRef>
          <a:fontRef idx="minor">
            <a:schemeClr val="dk1"/>
          </a:fontRef>
        </p:style>
        <p:txBody>
          <a:bodyPr wrap="none" rtlCol="0" anchor="ctr">
            <a:noAutofit/>
          </a:bodyPr>
          <a:lstStyle/>
          <a:p>
            <a:pPr algn="ctr"/>
            <a:r>
              <a:rPr lang="en-US" sz="3200" dirty="0">
                <a:solidFill>
                  <a:srgbClr val="0070C0"/>
                </a:solidFill>
              </a:rPr>
              <a:t>b</a:t>
            </a:r>
          </a:p>
        </p:txBody>
      </p:sp>
      <p:sp>
        <p:nvSpPr>
          <p:cNvPr id="17" name="Oval 16"/>
          <p:cNvSpPr>
            <a:spLocks/>
          </p:cNvSpPr>
          <p:nvPr/>
        </p:nvSpPr>
        <p:spPr>
          <a:xfrm>
            <a:off x="1951937" y="3077153"/>
            <a:ext cx="822960" cy="822960"/>
          </a:xfrm>
          <a:prstGeom prst="ellipse">
            <a:avLst/>
          </a:prstGeom>
          <a:ln w="28575"/>
        </p:spPr>
        <p:style>
          <a:lnRef idx="2">
            <a:schemeClr val="dk1"/>
          </a:lnRef>
          <a:fillRef idx="1">
            <a:schemeClr val="lt1"/>
          </a:fillRef>
          <a:effectRef idx="0">
            <a:schemeClr val="dk1"/>
          </a:effectRef>
          <a:fontRef idx="minor">
            <a:schemeClr val="dk1"/>
          </a:fontRef>
        </p:style>
        <p:txBody>
          <a:bodyPr wrap="none" rtlCol="0" anchor="ctr">
            <a:noAutofit/>
          </a:bodyPr>
          <a:lstStyle/>
          <a:p>
            <a:pPr algn="ctr"/>
            <a:r>
              <a:rPr lang="en-US" sz="3200" dirty="0">
                <a:solidFill>
                  <a:prstClr val="black"/>
                </a:solidFill>
              </a:rPr>
              <a:t>z</a:t>
            </a:r>
          </a:p>
        </p:txBody>
      </p:sp>
      <p:cxnSp>
        <p:nvCxnSpPr>
          <p:cNvPr id="18" name="Straight Arrow Connector 17"/>
          <p:cNvCxnSpPr/>
          <p:nvPr/>
        </p:nvCxnSpPr>
        <p:spPr>
          <a:xfrm>
            <a:off x="1276758" y="3488633"/>
            <a:ext cx="675179" cy="0"/>
          </a:xfrm>
          <a:prstGeom prst="straightConnector1">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15" idx="0"/>
            <a:endCxn id="17" idx="4"/>
          </p:cNvCxnSpPr>
          <p:nvPr/>
        </p:nvCxnSpPr>
        <p:spPr>
          <a:xfrm flipV="1">
            <a:off x="1759736" y="3900113"/>
            <a:ext cx="603681" cy="720162"/>
          </a:xfrm>
          <a:prstGeom prst="straightConnector1">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stCxn id="16" idx="0"/>
            <a:endCxn id="17" idx="4"/>
          </p:cNvCxnSpPr>
          <p:nvPr/>
        </p:nvCxnSpPr>
        <p:spPr>
          <a:xfrm flipH="1" flipV="1">
            <a:off x="2363417" y="3900113"/>
            <a:ext cx="471541" cy="720162"/>
          </a:xfrm>
          <a:prstGeom prst="straightConnector1">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9" name="Oval 28"/>
          <p:cNvSpPr>
            <a:spLocks/>
          </p:cNvSpPr>
          <p:nvPr/>
        </p:nvSpPr>
        <p:spPr>
          <a:xfrm>
            <a:off x="3632834" y="3077153"/>
            <a:ext cx="822960" cy="822960"/>
          </a:xfrm>
          <a:prstGeom prst="ellipse">
            <a:avLst/>
          </a:prstGeom>
          <a:ln w="28575">
            <a:solidFill>
              <a:srgbClr val="7030A0"/>
            </a:solidFill>
          </a:ln>
        </p:spPr>
        <p:style>
          <a:lnRef idx="2">
            <a:schemeClr val="dk1"/>
          </a:lnRef>
          <a:fillRef idx="1">
            <a:schemeClr val="lt1"/>
          </a:fillRef>
          <a:effectRef idx="0">
            <a:schemeClr val="dk1"/>
          </a:effectRef>
          <a:fontRef idx="minor">
            <a:schemeClr val="dk1"/>
          </a:fontRef>
        </p:style>
        <p:txBody>
          <a:bodyPr wrap="none" rtlCol="0" anchor="ctr">
            <a:noAutofit/>
          </a:bodyPr>
          <a:lstStyle/>
          <a:p>
            <a:pPr algn="ctr"/>
            <a:r>
              <a:rPr lang="en-US" sz="3200" dirty="0">
                <a:solidFill>
                  <a:srgbClr val="7030A0"/>
                </a:solidFill>
              </a:rPr>
              <a:t>p</a:t>
            </a:r>
          </a:p>
        </p:txBody>
      </p:sp>
      <p:cxnSp>
        <p:nvCxnSpPr>
          <p:cNvPr id="30" name="Straight Arrow Connector 29"/>
          <p:cNvCxnSpPr/>
          <p:nvPr/>
        </p:nvCxnSpPr>
        <p:spPr>
          <a:xfrm>
            <a:off x="2774897" y="3488633"/>
            <a:ext cx="857937" cy="0"/>
          </a:xfrm>
          <a:prstGeom prst="straightConnector1">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34" name="Oval 33"/>
          <p:cNvSpPr>
            <a:spLocks/>
          </p:cNvSpPr>
          <p:nvPr/>
        </p:nvSpPr>
        <p:spPr>
          <a:xfrm>
            <a:off x="5418428" y="3077153"/>
            <a:ext cx="822960" cy="822960"/>
          </a:xfrm>
          <a:prstGeom prst="ellipse">
            <a:avLst/>
          </a:prstGeom>
          <a:ln w="28575">
            <a:solidFill>
              <a:srgbClr val="C00000"/>
            </a:solidFill>
          </a:ln>
        </p:spPr>
        <p:style>
          <a:lnRef idx="2">
            <a:schemeClr val="dk1"/>
          </a:lnRef>
          <a:fillRef idx="1">
            <a:schemeClr val="lt1"/>
          </a:fillRef>
          <a:effectRef idx="0">
            <a:schemeClr val="dk1"/>
          </a:effectRef>
          <a:fontRef idx="minor">
            <a:schemeClr val="dk1"/>
          </a:fontRef>
        </p:style>
        <p:txBody>
          <a:bodyPr wrap="none" rtlCol="0" anchor="ctr">
            <a:noAutofit/>
          </a:bodyPr>
          <a:lstStyle/>
          <a:p>
            <a:pPr algn="ctr"/>
            <a:r>
              <a:rPr lang="en-US" sz="3200" dirty="0">
                <a:solidFill>
                  <a:srgbClr val="C00000"/>
                </a:solidFill>
              </a:rPr>
              <a:t>Loss</a:t>
            </a:r>
          </a:p>
        </p:txBody>
      </p:sp>
      <p:cxnSp>
        <p:nvCxnSpPr>
          <p:cNvPr id="35" name="Straight Arrow Connector 34"/>
          <p:cNvCxnSpPr/>
          <p:nvPr/>
        </p:nvCxnSpPr>
        <p:spPr>
          <a:xfrm>
            <a:off x="4455794" y="3488633"/>
            <a:ext cx="962634" cy="0"/>
          </a:xfrm>
          <a:prstGeom prst="straightConnector1">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55" name="Freeform 54"/>
          <p:cNvSpPr/>
          <p:nvPr/>
        </p:nvSpPr>
        <p:spPr>
          <a:xfrm>
            <a:off x="1689652" y="3508513"/>
            <a:ext cx="3727174" cy="1262270"/>
          </a:xfrm>
          <a:custGeom>
            <a:avLst/>
            <a:gdLst>
              <a:gd name="connsiteX0" fmla="*/ 0 w 3727174"/>
              <a:gd name="connsiteY0" fmla="*/ 1262270 h 1262270"/>
              <a:gd name="connsiteX1" fmla="*/ 9939 w 3727174"/>
              <a:gd name="connsiteY1" fmla="*/ 1202635 h 1262270"/>
              <a:gd name="connsiteX2" fmla="*/ 19878 w 3727174"/>
              <a:gd name="connsiteY2" fmla="*/ 1162878 h 1262270"/>
              <a:gd name="connsiteX3" fmla="*/ 29818 w 3727174"/>
              <a:gd name="connsiteY3" fmla="*/ 1113183 h 1262270"/>
              <a:gd name="connsiteX4" fmla="*/ 49696 w 3727174"/>
              <a:gd name="connsiteY4" fmla="*/ 1043609 h 1262270"/>
              <a:gd name="connsiteX5" fmla="*/ 69574 w 3727174"/>
              <a:gd name="connsiteY5" fmla="*/ 1013791 h 1262270"/>
              <a:gd name="connsiteX6" fmla="*/ 109331 w 3727174"/>
              <a:gd name="connsiteY6" fmla="*/ 964096 h 1262270"/>
              <a:gd name="connsiteX7" fmla="*/ 159026 w 3727174"/>
              <a:gd name="connsiteY7" fmla="*/ 914400 h 1262270"/>
              <a:gd name="connsiteX8" fmla="*/ 188844 w 3727174"/>
              <a:gd name="connsiteY8" fmla="*/ 884583 h 1262270"/>
              <a:gd name="connsiteX9" fmla="*/ 248478 w 3727174"/>
              <a:gd name="connsiteY9" fmla="*/ 854765 h 1262270"/>
              <a:gd name="connsiteX10" fmla="*/ 308113 w 3727174"/>
              <a:gd name="connsiteY10" fmla="*/ 805070 h 1262270"/>
              <a:gd name="connsiteX11" fmla="*/ 367748 w 3727174"/>
              <a:gd name="connsiteY11" fmla="*/ 775252 h 1262270"/>
              <a:gd name="connsiteX12" fmla="*/ 447261 w 3727174"/>
              <a:gd name="connsiteY12" fmla="*/ 705678 h 1262270"/>
              <a:gd name="connsiteX13" fmla="*/ 506896 w 3727174"/>
              <a:gd name="connsiteY13" fmla="*/ 636104 h 1262270"/>
              <a:gd name="connsiteX14" fmla="*/ 536713 w 3727174"/>
              <a:gd name="connsiteY14" fmla="*/ 616226 h 1262270"/>
              <a:gd name="connsiteX15" fmla="*/ 586409 w 3727174"/>
              <a:gd name="connsiteY15" fmla="*/ 566530 h 1262270"/>
              <a:gd name="connsiteX16" fmla="*/ 616226 w 3727174"/>
              <a:gd name="connsiteY16" fmla="*/ 536713 h 1262270"/>
              <a:gd name="connsiteX17" fmla="*/ 636105 w 3727174"/>
              <a:gd name="connsiteY17" fmla="*/ 516835 h 1262270"/>
              <a:gd name="connsiteX18" fmla="*/ 665922 w 3727174"/>
              <a:gd name="connsiteY18" fmla="*/ 457200 h 1262270"/>
              <a:gd name="connsiteX19" fmla="*/ 705678 w 3727174"/>
              <a:gd name="connsiteY19" fmla="*/ 357809 h 1262270"/>
              <a:gd name="connsiteX20" fmla="*/ 725557 w 3727174"/>
              <a:gd name="connsiteY20" fmla="*/ 268357 h 1262270"/>
              <a:gd name="connsiteX21" fmla="*/ 755374 w 3727174"/>
              <a:gd name="connsiteY21" fmla="*/ 149087 h 1262270"/>
              <a:gd name="connsiteX22" fmla="*/ 765313 w 3727174"/>
              <a:gd name="connsiteY22" fmla="*/ 119270 h 1262270"/>
              <a:gd name="connsiteX23" fmla="*/ 805070 w 3727174"/>
              <a:gd name="connsiteY23" fmla="*/ 69574 h 1262270"/>
              <a:gd name="connsiteX24" fmla="*/ 854765 w 3727174"/>
              <a:gd name="connsiteY24" fmla="*/ 19878 h 1262270"/>
              <a:gd name="connsiteX25" fmla="*/ 874644 w 3727174"/>
              <a:gd name="connsiteY25" fmla="*/ 0 h 1262270"/>
              <a:gd name="connsiteX26" fmla="*/ 3727174 w 3727174"/>
              <a:gd name="connsiteY26" fmla="*/ 9939 h 1262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727174" h="1262270">
                <a:moveTo>
                  <a:pt x="0" y="1262270"/>
                </a:moveTo>
                <a:cubicBezTo>
                  <a:pt x="3313" y="1242392"/>
                  <a:pt x="5987" y="1222396"/>
                  <a:pt x="9939" y="1202635"/>
                </a:cubicBezTo>
                <a:cubicBezTo>
                  <a:pt x="12618" y="1189240"/>
                  <a:pt x="16915" y="1176213"/>
                  <a:pt x="19878" y="1162878"/>
                </a:cubicBezTo>
                <a:cubicBezTo>
                  <a:pt x="23543" y="1146387"/>
                  <a:pt x="26153" y="1129674"/>
                  <a:pt x="29818" y="1113183"/>
                </a:cubicBezTo>
                <a:cubicBezTo>
                  <a:pt x="32366" y="1101717"/>
                  <a:pt x="43054" y="1056892"/>
                  <a:pt x="49696" y="1043609"/>
                </a:cubicBezTo>
                <a:cubicBezTo>
                  <a:pt x="55038" y="1032925"/>
                  <a:pt x="64232" y="1024475"/>
                  <a:pt x="69574" y="1013791"/>
                </a:cubicBezTo>
                <a:cubicBezTo>
                  <a:pt x="93577" y="965784"/>
                  <a:pt x="59067" y="997604"/>
                  <a:pt x="109331" y="964096"/>
                </a:cubicBezTo>
                <a:cubicBezTo>
                  <a:pt x="145772" y="909432"/>
                  <a:pt x="109333" y="955811"/>
                  <a:pt x="159026" y="914400"/>
                </a:cubicBezTo>
                <a:cubicBezTo>
                  <a:pt x="169824" y="905402"/>
                  <a:pt x="178046" y="893582"/>
                  <a:pt x="188844" y="884583"/>
                </a:cubicBezTo>
                <a:cubicBezTo>
                  <a:pt x="214536" y="863173"/>
                  <a:pt x="218592" y="864727"/>
                  <a:pt x="248478" y="854765"/>
                </a:cubicBezTo>
                <a:cubicBezTo>
                  <a:pt x="270459" y="832784"/>
                  <a:pt x="280439" y="818907"/>
                  <a:pt x="308113" y="805070"/>
                </a:cubicBezTo>
                <a:cubicBezTo>
                  <a:pt x="348775" y="784739"/>
                  <a:pt x="329770" y="808482"/>
                  <a:pt x="367748" y="775252"/>
                </a:cubicBezTo>
                <a:cubicBezTo>
                  <a:pt x="460781" y="693849"/>
                  <a:pt x="380161" y="750413"/>
                  <a:pt x="447261" y="705678"/>
                </a:cubicBezTo>
                <a:cubicBezTo>
                  <a:pt x="465246" y="678701"/>
                  <a:pt x="477974" y="655385"/>
                  <a:pt x="506896" y="636104"/>
                </a:cubicBezTo>
                <a:cubicBezTo>
                  <a:pt x="516835" y="629478"/>
                  <a:pt x="527723" y="624092"/>
                  <a:pt x="536713" y="616226"/>
                </a:cubicBezTo>
                <a:cubicBezTo>
                  <a:pt x="554344" y="600799"/>
                  <a:pt x="569844" y="583095"/>
                  <a:pt x="586409" y="566530"/>
                </a:cubicBezTo>
                <a:lnTo>
                  <a:pt x="616226" y="536713"/>
                </a:lnTo>
                <a:cubicBezTo>
                  <a:pt x="622852" y="530087"/>
                  <a:pt x="630907" y="524632"/>
                  <a:pt x="636105" y="516835"/>
                </a:cubicBezTo>
                <a:cubicBezTo>
                  <a:pt x="674307" y="459531"/>
                  <a:pt x="641232" y="514811"/>
                  <a:pt x="665922" y="457200"/>
                </a:cubicBezTo>
                <a:cubicBezTo>
                  <a:pt x="683620" y="415904"/>
                  <a:pt x="697450" y="407172"/>
                  <a:pt x="705678" y="357809"/>
                </a:cubicBezTo>
                <a:cubicBezTo>
                  <a:pt x="717340" y="287840"/>
                  <a:pt x="709245" y="317292"/>
                  <a:pt x="725557" y="268357"/>
                </a:cubicBezTo>
                <a:cubicBezTo>
                  <a:pt x="738941" y="188054"/>
                  <a:pt x="729123" y="227840"/>
                  <a:pt x="755374" y="149087"/>
                </a:cubicBezTo>
                <a:cubicBezTo>
                  <a:pt x="758687" y="139148"/>
                  <a:pt x="757905" y="126678"/>
                  <a:pt x="765313" y="119270"/>
                </a:cubicBezTo>
                <a:cubicBezTo>
                  <a:pt x="842826" y="41753"/>
                  <a:pt x="717290" y="169894"/>
                  <a:pt x="805070" y="69574"/>
                </a:cubicBezTo>
                <a:cubicBezTo>
                  <a:pt x="820497" y="51944"/>
                  <a:pt x="838200" y="36443"/>
                  <a:pt x="854765" y="19878"/>
                </a:cubicBezTo>
                <a:lnTo>
                  <a:pt x="874644" y="0"/>
                </a:lnTo>
                <a:lnTo>
                  <a:pt x="3727174" y="9939"/>
                </a:lnTo>
              </a:path>
            </a:pathLst>
          </a:custGeom>
          <a:noFill/>
          <a:ln w="38100">
            <a:solidFill>
              <a:srgbClr val="C00000"/>
            </a:solidFill>
            <a:headEnd type="none" w="med" len="med"/>
            <a:tailEnd type="arrow" w="med" len="med"/>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57" name="Freeform 56"/>
          <p:cNvSpPr/>
          <p:nvPr/>
        </p:nvSpPr>
        <p:spPr>
          <a:xfrm>
            <a:off x="2305878" y="3538327"/>
            <a:ext cx="3081131" cy="1262273"/>
          </a:xfrm>
          <a:custGeom>
            <a:avLst/>
            <a:gdLst>
              <a:gd name="connsiteX0" fmla="*/ 665922 w 3081131"/>
              <a:gd name="connsiteY0" fmla="*/ 1262273 h 1262273"/>
              <a:gd name="connsiteX1" fmla="*/ 646044 w 3081131"/>
              <a:gd name="connsiteY1" fmla="*/ 1202638 h 1262273"/>
              <a:gd name="connsiteX2" fmla="*/ 636105 w 3081131"/>
              <a:gd name="connsiteY2" fmla="*/ 1162882 h 1262273"/>
              <a:gd name="connsiteX3" fmla="*/ 616226 w 3081131"/>
              <a:gd name="connsiteY3" fmla="*/ 1103247 h 1262273"/>
              <a:gd name="connsiteX4" fmla="*/ 596348 w 3081131"/>
              <a:gd name="connsiteY4" fmla="*/ 1073430 h 1262273"/>
              <a:gd name="connsiteX5" fmla="*/ 556592 w 3081131"/>
              <a:gd name="connsiteY5" fmla="*/ 993916 h 1262273"/>
              <a:gd name="connsiteX6" fmla="*/ 526774 w 3081131"/>
              <a:gd name="connsiteY6" fmla="*/ 934282 h 1262273"/>
              <a:gd name="connsiteX7" fmla="*/ 496957 w 3081131"/>
              <a:gd name="connsiteY7" fmla="*/ 914403 h 1262273"/>
              <a:gd name="connsiteX8" fmla="*/ 477079 w 3081131"/>
              <a:gd name="connsiteY8" fmla="*/ 874647 h 1262273"/>
              <a:gd name="connsiteX9" fmla="*/ 417444 w 3081131"/>
              <a:gd name="connsiteY9" fmla="*/ 834890 h 1262273"/>
              <a:gd name="connsiteX10" fmla="*/ 367748 w 3081131"/>
              <a:gd name="connsiteY10" fmla="*/ 805073 h 1262273"/>
              <a:gd name="connsiteX11" fmla="*/ 318052 w 3081131"/>
              <a:gd name="connsiteY11" fmla="*/ 765316 h 1262273"/>
              <a:gd name="connsiteX12" fmla="*/ 288235 w 3081131"/>
              <a:gd name="connsiteY12" fmla="*/ 745438 h 1262273"/>
              <a:gd name="connsiteX13" fmla="*/ 238539 w 3081131"/>
              <a:gd name="connsiteY13" fmla="*/ 695743 h 1262273"/>
              <a:gd name="connsiteX14" fmla="*/ 218661 w 3081131"/>
              <a:gd name="connsiteY14" fmla="*/ 675864 h 1262273"/>
              <a:gd name="connsiteX15" fmla="*/ 168965 w 3081131"/>
              <a:gd name="connsiteY15" fmla="*/ 626169 h 1262273"/>
              <a:gd name="connsiteX16" fmla="*/ 119270 w 3081131"/>
              <a:gd name="connsiteY16" fmla="*/ 546656 h 1262273"/>
              <a:gd name="connsiteX17" fmla="*/ 79513 w 3081131"/>
              <a:gd name="connsiteY17" fmla="*/ 477082 h 1262273"/>
              <a:gd name="connsiteX18" fmla="*/ 39757 w 3081131"/>
              <a:gd name="connsiteY18" fmla="*/ 357812 h 1262273"/>
              <a:gd name="connsiteX19" fmla="*/ 9939 w 3081131"/>
              <a:gd name="connsiteY19" fmla="*/ 238543 h 1262273"/>
              <a:gd name="connsiteX20" fmla="*/ 0 w 3081131"/>
              <a:gd name="connsiteY20" fmla="*/ 208725 h 1262273"/>
              <a:gd name="connsiteX21" fmla="*/ 9939 w 3081131"/>
              <a:gd name="connsiteY21" fmla="*/ 129212 h 1262273"/>
              <a:gd name="connsiteX22" fmla="*/ 59635 w 3081131"/>
              <a:gd name="connsiteY22" fmla="*/ 59638 h 1262273"/>
              <a:gd name="connsiteX23" fmla="*/ 79513 w 3081131"/>
              <a:gd name="connsiteY23" fmla="*/ 29821 h 1262273"/>
              <a:gd name="connsiteX24" fmla="*/ 109331 w 3081131"/>
              <a:gd name="connsiteY24" fmla="*/ 19882 h 1262273"/>
              <a:gd name="connsiteX25" fmla="*/ 228600 w 3081131"/>
              <a:gd name="connsiteY25" fmla="*/ 9943 h 1262273"/>
              <a:gd name="connsiteX26" fmla="*/ 1262270 w 3081131"/>
              <a:gd name="connsiteY26" fmla="*/ 3 h 1262273"/>
              <a:gd name="connsiteX27" fmla="*/ 2097157 w 3081131"/>
              <a:gd name="connsiteY27" fmla="*/ 9943 h 1262273"/>
              <a:gd name="connsiteX28" fmla="*/ 2484783 w 3081131"/>
              <a:gd name="connsiteY28" fmla="*/ 19882 h 1262273"/>
              <a:gd name="connsiteX29" fmla="*/ 2932044 w 3081131"/>
              <a:gd name="connsiteY29" fmla="*/ 9943 h 1262273"/>
              <a:gd name="connsiteX30" fmla="*/ 3081131 w 3081131"/>
              <a:gd name="connsiteY30" fmla="*/ 3 h 1262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081131" h="1262273">
                <a:moveTo>
                  <a:pt x="665922" y="1262273"/>
                </a:moveTo>
                <a:cubicBezTo>
                  <a:pt x="659296" y="1242395"/>
                  <a:pt x="652065" y="1222708"/>
                  <a:pt x="646044" y="1202638"/>
                </a:cubicBezTo>
                <a:cubicBezTo>
                  <a:pt x="642119" y="1189554"/>
                  <a:pt x="640030" y="1175966"/>
                  <a:pt x="636105" y="1162882"/>
                </a:cubicBezTo>
                <a:cubicBezTo>
                  <a:pt x="630084" y="1142812"/>
                  <a:pt x="627849" y="1120682"/>
                  <a:pt x="616226" y="1103247"/>
                </a:cubicBezTo>
                <a:lnTo>
                  <a:pt x="596348" y="1073430"/>
                </a:lnTo>
                <a:cubicBezTo>
                  <a:pt x="573507" y="1004905"/>
                  <a:pt x="591286" y="1028612"/>
                  <a:pt x="556592" y="993916"/>
                </a:cubicBezTo>
                <a:cubicBezTo>
                  <a:pt x="548508" y="969666"/>
                  <a:pt x="546040" y="953549"/>
                  <a:pt x="526774" y="934282"/>
                </a:cubicBezTo>
                <a:cubicBezTo>
                  <a:pt x="518327" y="925835"/>
                  <a:pt x="506896" y="921029"/>
                  <a:pt x="496957" y="914403"/>
                </a:cubicBezTo>
                <a:cubicBezTo>
                  <a:pt x="490331" y="901151"/>
                  <a:pt x="487556" y="885124"/>
                  <a:pt x="477079" y="874647"/>
                </a:cubicBezTo>
                <a:cubicBezTo>
                  <a:pt x="460186" y="857754"/>
                  <a:pt x="434338" y="851783"/>
                  <a:pt x="417444" y="834890"/>
                </a:cubicBezTo>
                <a:cubicBezTo>
                  <a:pt x="378615" y="796063"/>
                  <a:pt x="419359" y="830878"/>
                  <a:pt x="367748" y="805073"/>
                </a:cubicBezTo>
                <a:cubicBezTo>
                  <a:pt x="326960" y="784679"/>
                  <a:pt x="348867" y="789968"/>
                  <a:pt x="318052" y="765316"/>
                </a:cubicBezTo>
                <a:cubicBezTo>
                  <a:pt x="308724" y="757854"/>
                  <a:pt x="297225" y="753304"/>
                  <a:pt x="288235" y="745438"/>
                </a:cubicBezTo>
                <a:cubicBezTo>
                  <a:pt x="270605" y="730012"/>
                  <a:pt x="255104" y="712308"/>
                  <a:pt x="238539" y="695743"/>
                </a:cubicBezTo>
                <a:cubicBezTo>
                  <a:pt x="231913" y="689117"/>
                  <a:pt x="223859" y="683661"/>
                  <a:pt x="218661" y="675864"/>
                </a:cubicBezTo>
                <a:cubicBezTo>
                  <a:pt x="192157" y="636108"/>
                  <a:pt x="208722" y="652673"/>
                  <a:pt x="168965" y="626169"/>
                </a:cubicBezTo>
                <a:cubicBezTo>
                  <a:pt x="145310" y="555202"/>
                  <a:pt x="166521" y="578157"/>
                  <a:pt x="119270" y="546656"/>
                </a:cubicBezTo>
                <a:cubicBezTo>
                  <a:pt x="104731" y="524847"/>
                  <a:pt x="87918" y="502297"/>
                  <a:pt x="79513" y="477082"/>
                </a:cubicBezTo>
                <a:cubicBezTo>
                  <a:pt x="32565" y="336241"/>
                  <a:pt x="84585" y="447469"/>
                  <a:pt x="39757" y="357812"/>
                </a:cubicBezTo>
                <a:cubicBezTo>
                  <a:pt x="26373" y="277504"/>
                  <a:pt x="36192" y="317300"/>
                  <a:pt x="9939" y="238543"/>
                </a:cubicBezTo>
                <a:lnTo>
                  <a:pt x="0" y="208725"/>
                </a:lnTo>
                <a:cubicBezTo>
                  <a:pt x="3313" y="182221"/>
                  <a:pt x="3461" y="155125"/>
                  <a:pt x="9939" y="129212"/>
                </a:cubicBezTo>
                <a:cubicBezTo>
                  <a:pt x="20448" y="87178"/>
                  <a:pt x="34195" y="90167"/>
                  <a:pt x="59635" y="59638"/>
                </a:cubicBezTo>
                <a:cubicBezTo>
                  <a:pt x="67282" y="50461"/>
                  <a:pt x="70185" y="37283"/>
                  <a:pt x="79513" y="29821"/>
                </a:cubicBezTo>
                <a:cubicBezTo>
                  <a:pt x="87694" y="23276"/>
                  <a:pt x="98946" y="21267"/>
                  <a:pt x="109331" y="19882"/>
                </a:cubicBezTo>
                <a:cubicBezTo>
                  <a:pt x="148875" y="14610"/>
                  <a:pt x="188712" y="10631"/>
                  <a:pt x="228600" y="9943"/>
                </a:cubicBezTo>
                <a:lnTo>
                  <a:pt x="1262270" y="3"/>
                </a:lnTo>
                <a:lnTo>
                  <a:pt x="2097157" y="9943"/>
                </a:lnTo>
                <a:cubicBezTo>
                  <a:pt x="2226391" y="12044"/>
                  <a:pt x="2355532" y="19882"/>
                  <a:pt x="2484783" y="19882"/>
                </a:cubicBezTo>
                <a:cubicBezTo>
                  <a:pt x="2633907" y="19882"/>
                  <a:pt x="2782957" y="13256"/>
                  <a:pt x="2932044" y="9943"/>
                </a:cubicBezTo>
                <a:cubicBezTo>
                  <a:pt x="3067859" y="-505"/>
                  <a:pt x="3018055" y="3"/>
                  <a:pt x="3081131" y="3"/>
                </a:cubicBezTo>
              </a:path>
            </a:pathLst>
          </a:custGeom>
          <a:noFill/>
          <a:ln w="38100">
            <a:solidFill>
              <a:srgbClr val="C00000"/>
            </a:solidFill>
            <a:headEnd type="none" w="med" len="med"/>
            <a:tailEnd type="arrow" w="med" len="med"/>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 name="TextBox 2"/>
              <p:cNvSpPr txBox="1"/>
              <p:nvPr/>
            </p:nvSpPr>
            <p:spPr>
              <a:xfrm>
                <a:off x="7598475" y="3285489"/>
                <a:ext cx="3724353" cy="1200329"/>
              </a:xfrm>
              <a:prstGeom prst="rect">
                <a:avLst/>
              </a:prstGeom>
              <a:noFill/>
            </p:spPr>
            <p:txBody>
              <a:bodyPr wrap="none" rtlCol="0">
                <a:spAutoFit/>
              </a:bodyPr>
              <a:lstStyle/>
              <a:p>
                <a:pPr algn="ctr"/>
                <a14:m>
                  <m:oMath xmlns:m="http://schemas.openxmlformats.org/officeDocument/2006/math">
                    <m:r>
                      <a:rPr lang="en-US" sz="3600" b="0" i="1" smtClean="0">
                        <a:latin typeface="Cambria Math" panose="02040503050406030204" pitchFamily="18" charset="0"/>
                      </a:rPr>
                      <m:t>𝑧</m:t>
                    </m:r>
                    <m:r>
                      <a:rPr lang="en-US" sz="3600" b="0" i="1" smtClean="0">
                        <a:latin typeface="Cambria Math" panose="02040503050406030204" pitchFamily="18" charset="0"/>
                      </a:rPr>
                      <m:t>=</m:t>
                    </m:r>
                    <m:r>
                      <a:rPr lang="en-US" sz="3600" b="0" i="1" smtClean="0">
                        <a:solidFill>
                          <a:schemeClr val="accent1"/>
                        </a:solidFill>
                        <a:latin typeface="Cambria Math" panose="02040503050406030204" pitchFamily="18" charset="0"/>
                      </a:rPr>
                      <m:t>𝑊</m:t>
                    </m:r>
                    <m:r>
                      <a:rPr lang="en-US" sz="3600" b="0" i="1" smtClean="0">
                        <a:latin typeface="Cambria Math" panose="02040503050406030204" pitchFamily="18" charset="0"/>
                      </a:rPr>
                      <m:t>⋅</m:t>
                    </m:r>
                    <m:r>
                      <a:rPr lang="en-US" sz="3600" b="0" i="1" smtClean="0">
                        <a:solidFill>
                          <a:schemeClr val="accent6"/>
                        </a:solidFill>
                        <a:latin typeface="Cambria Math" panose="02040503050406030204" pitchFamily="18" charset="0"/>
                      </a:rPr>
                      <m:t>𝑥</m:t>
                    </m:r>
                    <m:r>
                      <a:rPr lang="en-US" sz="3600" b="0" i="1" smtClean="0">
                        <a:latin typeface="Cambria Math" panose="02040503050406030204" pitchFamily="18" charset="0"/>
                      </a:rPr>
                      <m:t>+</m:t>
                    </m:r>
                    <m:r>
                      <a:rPr lang="en-US" sz="3600" b="0" i="1" smtClean="0">
                        <a:solidFill>
                          <a:schemeClr val="accent1"/>
                        </a:solidFill>
                        <a:latin typeface="Cambria Math" panose="02040503050406030204" pitchFamily="18" charset="0"/>
                      </a:rPr>
                      <m:t>𝑏</m:t>
                    </m:r>
                  </m:oMath>
                </a14:m>
                <a:r>
                  <a:rPr lang="en-US" sz="3600" dirty="0"/>
                  <a:t> </a:t>
                </a:r>
              </a:p>
              <a:p>
                <a:pPr algn="ctr"/>
                <a14:m>
                  <m:oMathPara xmlns:m="http://schemas.openxmlformats.org/officeDocument/2006/math">
                    <m:oMathParaPr>
                      <m:jc m:val="centerGroup"/>
                    </m:oMathParaPr>
                    <m:oMath xmlns:m="http://schemas.openxmlformats.org/officeDocument/2006/math">
                      <m:r>
                        <a:rPr lang="en-US" sz="3600" b="0" i="1" smtClean="0">
                          <a:solidFill>
                            <a:srgbClr val="7030A0"/>
                          </a:solidFill>
                          <a:latin typeface="Cambria Math" panose="02040503050406030204" pitchFamily="18" charset="0"/>
                        </a:rPr>
                        <m:t>𝑝</m:t>
                      </m:r>
                      <m:r>
                        <a:rPr lang="en-US" sz="3600" b="0" i="1" smtClean="0">
                          <a:latin typeface="Cambria Math" panose="02040503050406030204" pitchFamily="18" charset="0"/>
                        </a:rPr>
                        <m:t>=</m:t>
                      </m:r>
                      <m:r>
                        <a:rPr lang="en-US" sz="3600" b="0" i="1" smtClean="0">
                          <a:latin typeface="Cambria Math" panose="02040503050406030204" pitchFamily="18" charset="0"/>
                        </a:rPr>
                        <m:t>𝑠𝑜𝑓𝑡𝑚𝑎𝑥</m:t>
                      </m:r>
                      <m:r>
                        <a:rPr lang="en-US" sz="3600" b="0" i="1" smtClean="0">
                          <a:latin typeface="Cambria Math" panose="02040503050406030204" pitchFamily="18" charset="0"/>
                        </a:rPr>
                        <m:t>(</m:t>
                      </m:r>
                      <m:r>
                        <a:rPr lang="en-US" sz="3600" b="0" i="1" smtClean="0">
                          <a:latin typeface="Cambria Math" panose="02040503050406030204" pitchFamily="18" charset="0"/>
                        </a:rPr>
                        <m:t>𝑧</m:t>
                      </m:r>
                      <m:r>
                        <a:rPr lang="en-US" sz="3600" b="0" i="1" smtClean="0">
                          <a:latin typeface="Cambria Math" panose="02040503050406030204" pitchFamily="18" charset="0"/>
                        </a:rPr>
                        <m:t>)</m:t>
                      </m:r>
                    </m:oMath>
                  </m:oMathPara>
                </a14:m>
                <a:endParaRPr lang="en-US" sz="3600" dirty="0"/>
              </a:p>
            </p:txBody>
          </p:sp>
        </mc:Choice>
        <mc:Fallback xmlns="">
          <p:sp>
            <p:nvSpPr>
              <p:cNvPr id="3" name="TextBox 2"/>
              <p:cNvSpPr txBox="1">
                <a:spLocks noRot="1" noChangeAspect="1" noMove="1" noResize="1" noEditPoints="1" noAdjustHandles="1" noChangeArrowheads="1" noChangeShapeType="1" noTextEdit="1"/>
              </p:cNvSpPr>
              <p:nvPr/>
            </p:nvSpPr>
            <p:spPr>
              <a:xfrm>
                <a:off x="7598475" y="3285489"/>
                <a:ext cx="3724353" cy="1200329"/>
              </a:xfrm>
              <a:prstGeom prst="rect">
                <a:avLst/>
              </a:prstGeom>
              <a:blipFill>
                <a:blip r:embed="rId2"/>
                <a:stretch>
                  <a:fillRect/>
                </a:stretch>
              </a:blipFill>
            </p:spPr>
            <p:txBody>
              <a:bodyPr/>
              <a:lstStyle/>
              <a:p>
                <a:r>
                  <a:rPr lang="en-US">
                    <a:noFill/>
                  </a:rPr>
                  <a:t> </a:t>
                </a:r>
              </a:p>
            </p:txBody>
          </p:sp>
        </mc:Fallback>
      </mc:AlternateContent>
      <p:cxnSp>
        <p:nvCxnSpPr>
          <p:cNvPr id="20" name="Straight Arrow Connector 19"/>
          <p:cNvCxnSpPr/>
          <p:nvPr/>
        </p:nvCxnSpPr>
        <p:spPr>
          <a:xfrm>
            <a:off x="7209781" y="6376439"/>
            <a:ext cx="4311608" cy="0"/>
          </a:xfrm>
          <a:prstGeom prst="straightConnector1">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flipV="1">
            <a:off x="9222723" y="5177562"/>
            <a:ext cx="9640" cy="1474547"/>
          </a:xfrm>
          <a:prstGeom prst="straightConnector1">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3">
            <p14:nvContentPartPr>
              <p14:cNvPr id="10" name="Ink 9"/>
              <p14:cNvContentPartPr/>
              <p14:nvPr/>
            </p14:nvContentPartPr>
            <p14:xfrm>
              <a:off x="7209781" y="5525022"/>
              <a:ext cx="4360320" cy="817740"/>
            </p14:xfrm>
          </p:contentPart>
        </mc:Choice>
        <mc:Fallback xmlns="">
          <p:pic>
            <p:nvPicPr>
              <p:cNvPr id="10" name="Ink 9"/>
              <p:cNvPicPr/>
              <p:nvPr/>
            </p:nvPicPr>
            <p:blipFill>
              <a:blip r:embed="rId4"/>
              <a:stretch>
                <a:fillRect/>
              </a:stretch>
            </p:blipFill>
            <p:spPr>
              <a:xfrm>
                <a:off x="7181341" y="5496613"/>
                <a:ext cx="4417200" cy="874557"/>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1" name="Ink 10"/>
              <p14:cNvContentPartPr/>
              <p14:nvPr/>
            </p14:nvContentPartPr>
            <p14:xfrm>
              <a:off x="7084930" y="6340165"/>
              <a:ext cx="12240" cy="6300"/>
            </p14:xfrm>
          </p:contentPart>
        </mc:Choice>
        <mc:Fallback xmlns="">
          <p:pic>
            <p:nvPicPr>
              <p:cNvPr id="11" name="Ink 10"/>
              <p:cNvPicPr/>
              <p:nvPr/>
            </p:nvPicPr>
            <p:blipFill>
              <a:blip r:embed="rId6"/>
              <a:stretch>
                <a:fillRect/>
              </a:stretch>
            </p:blipFill>
            <p:spPr>
              <a:xfrm>
                <a:off x="7080610" y="6335965"/>
                <a:ext cx="20880" cy="14700"/>
              </a:xfrm>
              <a:prstGeom prst="rect">
                <a:avLst/>
              </a:prstGeom>
            </p:spPr>
          </p:pic>
        </mc:Fallback>
      </mc:AlternateContent>
    </p:spTree>
    <p:extLst>
      <p:ext uri="{BB962C8B-B14F-4D97-AF65-F5344CB8AC3E}">
        <p14:creationId xmlns:p14="http://schemas.microsoft.com/office/powerpoint/2010/main" val="4144951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55"/>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55" grpId="1" animBg="1"/>
      <p:bldP spid="57"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Comic Sans MS"/>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10624</TotalTime>
  <Words>7467</Words>
  <Application>Microsoft Office PowerPoint</Application>
  <PresentationFormat>Widescreen</PresentationFormat>
  <Paragraphs>1268</Paragraphs>
  <Slides>128</Slides>
  <Notes>51</Notes>
  <HiddenSlides>0</HiddenSlides>
  <MMClips>0</MMClips>
  <ScaleCrop>false</ScaleCrop>
  <HeadingPairs>
    <vt:vector size="8" baseType="variant">
      <vt:variant>
        <vt:lpstr>Fonts Used</vt:lpstr>
      </vt:variant>
      <vt:variant>
        <vt:i4>15</vt:i4>
      </vt:variant>
      <vt:variant>
        <vt:lpstr>Theme</vt:lpstr>
      </vt:variant>
      <vt:variant>
        <vt:i4>2</vt:i4>
      </vt:variant>
      <vt:variant>
        <vt:lpstr>Embedded OLE Servers</vt:lpstr>
      </vt:variant>
      <vt:variant>
        <vt:i4>2</vt:i4>
      </vt:variant>
      <vt:variant>
        <vt:lpstr>Slide Titles</vt:lpstr>
      </vt:variant>
      <vt:variant>
        <vt:i4>128</vt:i4>
      </vt:variant>
    </vt:vector>
  </HeadingPairs>
  <TitlesOfParts>
    <vt:vector size="147" baseType="lpstr">
      <vt:lpstr>Amazon Ember</vt:lpstr>
      <vt:lpstr>Arial</vt:lpstr>
      <vt:lpstr>Arial Black</vt:lpstr>
      <vt:lpstr>Calibri</vt:lpstr>
      <vt:lpstr>Cambria Math</vt:lpstr>
      <vt:lpstr>Comic Sans MS</vt:lpstr>
      <vt:lpstr>Corbel</vt:lpstr>
      <vt:lpstr>Courier New</vt:lpstr>
      <vt:lpstr>Garamond</vt:lpstr>
      <vt:lpstr>Helvetica Neue</vt:lpstr>
      <vt:lpstr>inherit</vt:lpstr>
      <vt:lpstr>Mangal</vt:lpstr>
      <vt:lpstr>Palatino Linotype</vt:lpstr>
      <vt:lpstr>Times New Roman</vt:lpstr>
      <vt:lpstr>Wingdings</vt:lpstr>
      <vt:lpstr>Office Theme</vt:lpstr>
      <vt:lpstr>1_Office Theme</vt:lpstr>
      <vt:lpstr>Equation</vt:lpstr>
      <vt:lpstr>方程式</vt:lpstr>
      <vt:lpstr>PowerPoint Presentation</vt:lpstr>
      <vt:lpstr> Deep Learning Lecture 2: Fundamentals</vt:lpstr>
      <vt:lpstr>Books and Reading</vt:lpstr>
      <vt:lpstr>Online Resources </vt:lpstr>
      <vt:lpstr>Course Schedule &amp; Content</vt:lpstr>
      <vt:lpstr>Basics of ML – A VERY short intro…</vt:lpstr>
      <vt:lpstr>Hebbian Learning, Cont’d</vt:lpstr>
      <vt:lpstr>Perceptron</vt:lpstr>
      <vt:lpstr>Machine Learning Types</vt:lpstr>
      <vt:lpstr>Unsupervised Learning </vt:lpstr>
      <vt:lpstr>Unsupervised learning </vt:lpstr>
      <vt:lpstr>Example of Unsupervised Learning:  Nearest Neighbor Classifier</vt:lpstr>
      <vt:lpstr>k-Nearest Neighbors Classifier</vt:lpstr>
      <vt:lpstr>Unsupervised learning</vt:lpstr>
      <vt:lpstr>Unsupervised learning</vt:lpstr>
      <vt:lpstr>Unsupervised learning</vt:lpstr>
      <vt:lpstr>Self-supervised or predictive learning</vt:lpstr>
      <vt:lpstr>Self-supervised or predictive learning</vt:lpstr>
      <vt:lpstr>Self-supervised or predictive learning</vt:lpstr>
      <vt:lpstr>For this class however: Supervised Learning</vt:lpstr>
      <vt:lpstr>Reinforcement learning</vt:lpstr>
      <vt:lpstr>Reinforcement learning</vt:lpstr>
      <vt:lpstr>Back to Supervised Learning though…</vt:lpstr>
      <vt:lpstr>How do we teach machines to learn?</vt:lpstr>
      <vt:lpstr>How do we learn?</vt:lpstr>
      <vt:lpstr>The goal of (supervised) machine learning</vt:lpstr>
      <vt:lpstr>Two types of supervised learning</vt:lpstr>
      <vt:lpstr>Regression versus classification</vt:lpstr>
      <vt:lpstr>How supervised learning typically works</vt:lpstr>
      <vt:lpstr>Training and inference</vt:lpstr>
      <vt:lpstr>The abstraction</vt:lpstr>
      <vt:lpstr>Models</vt:lpstr>
      <vt:lpstr>Training</vt:lpstr>
      <vt:lpstr>Terminology: Loss function vs metric</vt:lpstr>
      <vt:lpstr>Train, validate, test</vt:lpstr>
      <vt:lpstr>Preparing data</vt:lpstr>
      <vt:lpstr>Learning objective</vt:lpstr>
      <vt:lpstr>Training objective</vt:lpstr>
      <vt:lpstr>Mapping from input to prediction</vt:lpstr>
      <vt:lpstr>Landscape of training objective</vt:lpstr>
      <vt:lpstr>Landscape of training objective</vt:lpstr>
      <vt:lpstr>Landscape of training objective</vt:lpstr>
      <vt:lpstr>Gradient descent</vt:lpstr>
      <vt:lpstr>General approach</vt:lpstr>
      <vt:lpstr>General approach</vt:lpstr>
      <vt:lpstr>General approach</vt:lpstr>
      <vt:lpstr>General approach</vt:lpstr>
      <vt:lpstr>General approach</vt:lpstr>
      <vt:lpstr>Gradient descent</vt:lpstr>
      <vt:lpstr>Train NN with Gradient Descent</vt:lpstr>
      <vt:lpstr>Train NN with Gradient Descent</vt:lpstr>
      <vt:lpstr>Gradient descent</vt:lpstr>
      <vt:lpstr>Gradient descent oscillations</vt:lpstr>
      <vt:lpstr>Gradient descent oscillations</vt:lpstr>
      <vt:lpstr>Gradient Descent</vt:lpstr>
      <vt:lpstr>Gradient Descent</vt:lpstr>
      <vt:lpstr>Gradient Descent</vt:lpstr>
      <vt:lpstr>Gradient Descent: Practical Issues</vt:lpstr>
      <vt:lpstr>Stochastic Gradient Descent</vt:lpstr>
      <vt:lpstr>Stochastic Gradient Descent</vt:lpstr>
      <vt:lpstr>Stochastic gradient descent (SGD)</vt:lpstr>
      <vt:lpstr>Minibatch stochastic gradient descent</vt:lpstr>
      <vt:lpstr>Overfitting – what is signal vs noise?</vt:lpstr>
      <vt:lpstr>Typical learning curve</vt:lpstr>
      <vt:lpstr>Summary so far</vt:lpstr>
      <vt:lpstr>Back to Neural Networks </vt:lpstr>
      <vt:lpstr>Neural Networks </vt:lpstr>
      <vt:lpstr>Elements of Neural Networks </vt:lpstr>
      <vt:lpstr>Elements of Neural Networks </vt:lpstr>
      <vt:lpstr>Elements of Neural Networks </vt:lpstr>
      <vt:lpstr>Elements of Neural Networks </vt:lpstr>
      <vt:lpstr>Feedforward Architectures</vt:lpstr>
      <vt:lpstr>Recurrent Architectures</vt:lpstr>
      <vt:lpstr>Supervised Learning In Neural Networks</vt:lpstr>
      <vt:lpstr>Neural network</vt:lpstr>
      <vt:lpstr>A single neuron in the brain</vt:lpstr>
      <vt:lpstr>An artificial neuron: Logistic unit</vt:lpstr>
      <vt:lpstr>Visualization of weights, bias, activation function</vt:lpstr>
      <vt:lpstr>Activation - sigmoid </vt:lpstr>
      <vt:lpstr>Activation - hyperbolic tangent (tanh) </vt:lpstr>
      <vt:lpstr>Activation - rectified linear(relu) </vt:lpstr>
      <vt:lpstr>Activation - softmax</vt:lpstr>
      <vt:lpstr>Output activation</vt:lpstr>
      <vt:lpstr>Backpropagation</vt:lpstr>
      <vt:lpstr>Neuron as a linear classifier</vt:lpstr>
      <vt:lpstr>A non-linear classifier?</vt:lpstr>
      <vt:lpstr>Non-linearity = activation function</vt:lpstr>
      <vt:lpstr>PowerPoint Presentation</vt:lpstr>
      <vt:lpstr>Linear Classifier</vt:lpstr>
      <vt:lpstr>Linear Classifier</vt:lpstr>
      <vt:lpstr>Support Vector Machines</vt:lpstr>
      <vt:lpstr>Linear vs Non-linear Techniques</vt:lpstr>
      <vt:lpstr>Linear vs Non-linear Techniques</vt:lpstr>
      <vt:lpstr>Non-linear Techniques</vt:lpstr>
      <vt:lpstr>Binary vs Multi-class Classification</vt:lpstr>
      <vt:lpstr>Binary vs Multi-class Classification</vt:lpstr>
      <vt:lpstr>Back to the Basics though: How do we compute the gradient?</vt:lpstr>
      <vt:lpstr>How do we compute the gradient?</vt:lpstr>
      <vt:lpstr>Back propagation for the linear predictor</vt:lpstr>
      <vt:lpstr>Back propagation for the linear predictor</vt:lpstr>
      <vt:lpstr>Back propagation</vt:lpstr>
      <vt:lpstr>Back propagation</vt:lpstr>
      <vt:lpstr>No-Free-Lunch Theorem</vt:lpstr>
      <vt:lpstr>ML vs. Deep Learning</vt:lpstr>
      <vt:lpstr>ML vs. Deep Learning</vt:lpstr>
      <vt:lpstr>ML vs. Deep Learning</vt:lpstr>
      <vt:lpstr>Why is DL Useful?</vt:lpstr>
      <vt:lpstr>Representational Power</vt:lpstr>
      <vt:lpstr>Computer Vision Tasks (DNNs EXCEL!)</vt:lpstr>
      <vt:lpstr>More Jargon!</vt:lpstr>
      <vt:lpstr>Ensemble Learning</vt:lpstr>
      <vt:lpstr>Active learning</vt:lpstr>
      <vt:lpstr>Lifelong or continual learning</vt:lpstr>
      <vt:lpstr>Deep vs Shallow Networks</vt:lpstr>
      <vt:lpstr>Convolutional Neural Networks (CNNs)</vt:lpstr>
      <vt:lpstr>Convolutional Neural Networks (CNNs)</vt:lpstr>
      <vt:lpstr>Convolutional Neural Networks (CNNs)</vt:lpstr>
      <vt:lpstr>Convolutional Neural Networks (CNNs)</vt:lpstr>
      <vt:lpstr>Convolutional Neural Networks (CNNs)</vt:lpstr>
      <vt:lpstr>Residual CNNs</vt:lpstr>
      <vt:lpstr>Recurrent Neural Networks (RNNs)</vt:lpstr>
      <vt:lpstr>Recurrent Neural Networks (RNNs)</vt:lpstr>
      <vt:lpstr>Recurrent Neural Networks (RNNs)</vt:lpstr>
      <vt:lpstr>Bidirectional RNNs</vt:lpstr>
      <vt:lpstr>LSTM Networks</vt:lpstr>
      <vt:lpstr>LSTM Networks</vt:lpstr>
      <vt:lpstr>Books</vt:lpstr>
      <vt:lpstr>PowerPoint Presentation</vt:lpstr>
    </vt:vector>
  </TitlesOfParts>
  <Company>UCY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From Vision-On-Chip  to Vision-In-Chip</dc:title>
  <dc:creator>Theocharis Theocharides</dc:creator>
  <cp:lastModifiedBy>Theocharis Theocharides</cp:lastModifiedBy>
  <cp:revision>194</cp:revision>
  <dcterms:created xsi:type="dcterms:W3CDTF">2011-03-27T14:20:09Z</dcterms:created>
  <dcterms:modified xsi:type="dcterms:W3CDTF">2024-04-20T08:51:10Z</dcterms:modified>
</cp:coreProperties>
</file>